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ppt/drawings/drawing6.xml" ContentType="application/vnd.openxmlformats-officedocument.drawingml.chartshapes+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xml" ContentType="application/vnd.openxmlformats-officedocument.themeOverride+xml"/>
  <Override PartName="/ppt/drawings/drawing7.xml" ContentType="application/vnd.openxmlformats-officedocument.drawingml.chartshapes+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3.xml" ContentType="application/vnd.openxmlformats-officedocument.themeOverride+xml"/>
  <Override PartName="/ppt/drawings/drawing8.xml" ContentType="application/vnd.openxmlformats-officedocument.drawingml.chartshapes+xml"/>
  <Override PartName="/ppt/notesSlides/notesSlide1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4.xml" ContentType="application/vnd.openxmlformats-officedocument.themeOverride+xml"/>
  <Override PartName="/ppt/drawings/drawing9.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0.xml" ContentType="application/vnd.openxmlformats-officedocument.drawingml.chartshapes+xml"/>
  <Override PartName="/ppt/notesSlides/notesSlide1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5.xml" ContentType="application/vnd.openxmlformats-officedocument.themeOverride+xml"/>
  <Override PartName="/ppt/drawings/drawing11.xml" ContentType="application/vnd.openxmlformats-officedocument.drawingml.chartshapes+xml"/>
  <Override PartName="/ppt/notesSlides/notesSlide1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13.xml" ContentType="application/vnd.openxmlformats-officedocument.drawingml.chart+xml"/>
  <Override PartName="/ppt/drawings/drawing12.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3.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6.xml" ContentType="application/vnd.openxmlformats-officedocument.themeOverride+xml"/>
  <Override PartName="/ppt/drawings/drawing14.xml" ContentType="application/vnd.openxmlformats-officedocument.drawingml.chartshapes+xml"/>
  <Override PartName="/ppt/notesSlides/notesSlide26.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5.xml" ContentType="application/vnd.openxmlformats-officedocument.drawingml.chartshapes+xml"/>
  <Override PartName="/ppt/notesSlides/notesSlide27.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6.xml" ContentType="application/vnd.openxmlformats-officedocument.drawingml.chartshape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7.xml" ContentType="application/vnd.openxmlformats-officedocument.themeOverride+xml"/>
  <Override PartName="/ppt/drawings/drawing17.xml" ContentType="application/vnd.openxmlformats-officedocument.drawingml.chartshapes+xml"/>
  <Override PartName="/ppt/notesSlides/notesSlide31.xml" ContentType="application/vnd.openxmlformats-officedocument.presentationml.notesSl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18.xml" ContentType="application/vnd.openxmlformats-officedocument.drawingml.chartshapes+xml"/>
  <Override PartName="/ppt/notesSlides/notesSlide32.xml" ContentType="application/vnd.openxmlformats-officedocument.presentationml.notesSlide+xml"/>
  <Override PartName="/ppt/charts/chart20.xml" ContentType="application/vnd.openxmlformats-officedocument.drawingml.chart+xml"/>
  <Override PartName="/ppt/theme/themeOverride8.xml" ContentType="application/vnd.openxmlformats-officedocument.themeOverride+xml"/>
  <Override PartName="/ppt/drawings/drawing19.xml" ContentType="application/vnd.openxmlformats-officedocument.drawingml.chartshapes+xml"/>
  <Override PartName="/ppt/notesSlides/notesSlide33.xml" ContentType="application/vnd.openxmlformats-officedocument.presentationml.notesSlid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20.xml" ContentType="application/vnd.openxmlformats-officedocument.drawingml.chartshapes+xml"/>
  <Override PartName="/ppt/notesSlides/notesSlide34.xml" ContentType="application/vnd.openxmlformats-officedocument.presentationml.notesSlide+xml"/>
  <Override PartName="/ppt/charts/chart22.xml" ContentType="application/vnd.openxmlformats-officedocument.drawingml.chart+xml"/>
  <Override PartName="/ppt/drawings/drawing21.xml" ContentType="application/vnd.openxmlformats-officedocument.drawingml.chartshapes+xml"/>
  <Override PartName="/ppt/notesSlides/notesSlide35.xml" ContentType="application/vnd.openxmlformats-officedocument.presentationml.notesSlide+xml"/>
  <Override PartName="/ppt/charts/chart23.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22.xml" ContentType="application/vnd.openxmlformats-officedocument.drawingml.chartshapes+xml"/>
  <Override PartName="/ppt/notesSlides/notesSlide36.xml" ContentType="application/vnd.openxmlformats-officedocument.presentationml.notesSlide+xml"/>
  <Override PartName="/ppt/charts/chart24.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23.xml" ContentType="application/vnd.openxmlformats-officedocument.drawingml.chartshapes+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27" r:id="rId2"/>
    <p:sldId id="792" r:id="rId3"/>
    <p:sldId id="788" r:id="rId4"/>
    <p:sldId id="749" r:id="rId5"/>
    <p:sldId id="753" r:id="rId6"/>
    <p:sldId id="790" r:id="rId7"/>
    <p:sldId id="793" r:id="rId8"/>
    <p:sldId id="748" r:id="rId9"/>
    <p:sldId id="810" r:id="rId10"/>
    <p:sldId id="811" r:id="rId11"/>
    <p:sldId id="750" r:id="rId12"/>
    <p:sldId id="812" r:id="rId13"/>
    <p:sldId id="814" r:id="rId14"/>
    <p:sldId id="815" r:id="rId15"/>
    <p:sldId id="819" r:id="rId16"/>
    <p:sldId id="816" r:id="rId17"/>
    <p:sldId id="817" r:id="rId18"/>
    <p:sldId id="826" r:id="rId19"/>
    <p:sldId id="671" r:id="rId20"/>
    <p:sldId id="796" r:id="rId21"/>
    <p:sldId id="781" r:id="rId22"/>
    <p:sldId id="797" r:id="rId23"/>
    <p:sldId id="823" r:id="rId24"/>
    <p:sldId id="825" r:id="rId25"/>
    <p:sldId id="818" r:id="rId26"/>
    <p:sldId id="641" r:id="rId27"/>
    <p:sldId id="625" r:id="rId28"/>
    <p:sldId id="783" r:id="rId29"/>
    <p:sldId id="800" r:id="rId30"/>
    <p:sldId id="774" r:id="rId31"/>
    <p:sldId id="710" r:id="rId32"/>
    <p:sldId id="765" r:id="rId33"/>
    <p:sldId id="779" r:id="rId34"/>
    <p:sldId id="755" r:id="rId35"/>
    <p:sldId id="789" r:id="rId36"/>
    <p:sldId id="787" r:id="rId37"/>
    <p:sldId id="808" r:id="rId38"/>
    <p:sldId id="756"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B9FFD9"/>
    <a:srgbClr val="FEE8E6"/>
    <a:srgbClr val="85FFBC"/>
    <a:srgbClr val="DD5205"/>
    <a:srgbClr val="5758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19" autoAdjust="0"/>
    <p:restoredTop sz="90071" autoAdjust="0"/>
  </p:normalViewPr>
  <p:slideViewPr>
    <p:cSldViewPr>
      <p:cViewPr varScale="1">
        <p:scale>
          <a:sx n="98" d="100"/>
          <a:sy n="98" d="100"/>
        </p:scale>
        <p:origin x="171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5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11.xml"/><Relationship Id="rId4" Type="http://schemas.openxmlformats.org/officeDocument/2006/relationships/oleObject" Target="file:///\\kcitserv\oefa\M-Presentations\2024-05-08%20(PSFOA)\KCFinalForecast2023Q4.xlsx" TargetMode="Externa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A:\M-Presentations\2024-05-08%20(PSFOA)\JOLTS.xlsx" TargetMode="Externa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3.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4.xml"/><Relationship Id="rId1" Type="http://schemas.microsoft.com/office/2011/relationships/chartStyle" Target="style14.xml"/><Relationship Id="rId5" Type="http://schemas.openxmlformats.org/officeDocument/2006/relationships/chartUserShapes" Target="../drawings/drawing14.xml"/><Relationship Id="rId4" Type="http://schemas.openxmlformats.org/officeDocument/2006/relationships/oleObject" Target="file:///\\kcitserv\oefa\M-Presentations\2024-05-08%20(PSFOA)\KC%20Economic%20Indicators.xlsx" TargetMode="External"/></Relationships>
</file>

<file path=ppt/charts/_rels/chart16.xml.rels><?xml version="1.0" encoding="UTF-8" standalone="yes"?>
<Relationships xmlns="http://schemas.openxmlformats.org/package/2006/relationships"><Relationship Id="rId3" Type="http://schemas.openxmlformats.org/officeDocument/2006/relationships/oleObject" Target="file:///A:\M-Presentations\2021\2021-3-10%20(FC)\Copy%20of%20WA-QB-historical-NSA-all%20areas.xlsx"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5.xml"/></Relationships>
</file>

<file path=ppt/charts/_rels/chart17.xml.rels><?xml version="1.0" encoding="UTF-8" standalone="yes"?>
<Relationships xmlns="http://schemas.openxmlformats.org/package/2006/relationships"><Relationship Id="rId3" Type="http://schemas.openxmlformats.org/officeDocument/2006/relationships/oleObject" Target="file:///A:\M-Presentations\2024-3-12%20(FC)\CaseShillerandRent.xlsx" TargetMode="Externa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6.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7.xml"/><Relationship Id="rId1" Type="http://schemas.microsoft.com/office/2011/relationships/chartStyle" Target="style17.xml"/><Relationship Id="rId5" Type="http://schemas.openxmlformats.org/officeDocument/2006/relationships/chartUserShapes" Target="../drawings/drawing17.xml"/><Relationship Id="rId4" Type="http://schemas.openxmlformats.org/officeDocument/2006/relationships/oleObject" Target="file:///C:\Users\cacalla\Dropbox\Economics\REET\REET_sectors.xlsx" TargetMode="External"/></Relationships>
</file>

<file path=ppt/charts/_rels/chart19.xml.rels><?xml version="1.0" encoding="UTF-8" standalone="yes"?>
<Relationships xmlns="http://schemas.openxmlformats.org/package/2006/relationships"><Relationship Id="rId3" Type="http://schemas.openxmlformats.org/officeDocument/2006/relationships/oleObject" Target="file:///C:\Users\cacalla\Dropbox\Economics\REET\REET_sectors.xlsx" TargetMode="Externa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18.xml"/></Relationships>
</file>

<file path=ppt/charts/_rels/chart2.xml.rels><?xml version="1.0" encoding="UTF-8" standalone="yes"?>
<Relationships xmlns="http://schemas.openxmlformats.org/package/2006/relationships"><Relationship Id="rId3" Type="http://schemas.openxmlformats.org/officeDocument/2006/relationships/oleObject" Target="file:///A:\M-Presentations\2024-2-22%20(EMSAC)\FEDFUNDS.xls"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20.xml.rels><?xml version="1.0" encoding="UTF-8" standalone="yes"?>
<Relationships xmlns="http://schemas.openxmlformats.org/package/2006/relationships"><Relationship Id="rId3" Type="http://schemas.openxmlformats.org/officeDocument/2006/relationships/chartUserShapes" Target="../drawings/drawing19.xml"/><Relationship Id="rId2" Type="http://schemas.openxmlformats.org/officeDocument/2006/relationships/oleObject" Target="file:///A:\M-Presentations\2024-3-12%20(FC)\AV_slide.xlsx" TargetMode="External"/><Relationship Id="rId1" Type="http://schemas.openxmlformats.org/officeDocument/2006/relationships/themeOverride" Target="../theme/themeOverride8.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20.xml"/></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21.xml"/><Relationship Id="rId1" Type="http://schemas.openxmlformats.org/officeDocument/2006/relationships/oleObject" Target="file:///A:\M-Presentations\2024-3-12%20(FC)\Chart%20%235%20-%20Taxable%20Sales.xlsx" TargetMode="Externa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22.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23.xml"/></Relationships>
</file>

<file path=ppt/charts/_rels/chart3.xml.rels><?xml version="1.0" encoding="UTF-8" standalone="yes"?>
<Relationships xmlns="http://schemas.openxmlformats.org/package/2006/relationships"><Relationship Id="rId3" Type="http://schemas.openxmlformats.org/officeDocument/2006/relationships/oleObject" Target="file:///A:\M-Presentations\2024-2-22%20(EMSAC)\FedRateBumpDates.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cacalla\OneDrive%20-%20King%20County\Desktop\PCEdata_Section2All_xls.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kcitserv\oefa\M-Presentations\PCE_slides\PCEdata_Section2All_xl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6.xml"/><Relationship Id="rId4" Type="http://schemas.openxmlformats.org/officeDocument/2006/relationships/oleObject" Target="file:///\\kcitserv\oefa\M-Presentations\PCE_slides\SEACPIU_category.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7.xml"/><Relationship Id="rId4" Type="http://schemas.openxmlformats.org/officeDocument/2006/relationships/oleObject" Target="file:///\\kcitserv\oefa\M-Presentations\2024-05-08%20(PSFOA)\Copy%20of%20BaseTables0424.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8.xml"/><Relationship Id="rId4" Type="http://schemas.openxmlformats.org/officeDocument/2006/relationships/oleObject" Target="file:///\\kcitserv\oefa\M-Presentations\2024-05-08%20(PSFOA)\Copy%20of%20BaseTables0424.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9.xml"/><Relationship Id="rId4" Type="http://schemas.openxmlformats.org/officeDocument/2006/relationships/oleObject" Target="file:///\\kcitserv\oefa\M-Presentations\2024-05-08%20(PSFOA)\Copy%20of%20BaseTables042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1" dirty="0">
                <a:solidFill>
                  <a:sysClr val="windowText" lastClr="000000"/>
                </a:solidFill>
                <a:latin typeface="Cambria" panose="02040503050406030204" pitchFamily="18" charset="0"/>
                <a:ea typeface="Cambria" panose="02040503050406030204" pitchFamily="18" charset="0"/>
              </a:rPr>
              <a:t>OEFA Forecasted 2023 Total Revenues = $2.6 Billion</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835851924759405"/>
          <c:y val="0.1479479311409603"/>
          <c:w val="0.42389304162073216"/>
          <c:h val="0.74420900888483033"/>
        </c:manualLayout>
      </c:layout>
      <c:pieChart>
        <c:varyColors val="1"/>
        <c:ser>
          <c:idx val="0"/>
          <c:order val="0"/>
          <c:tx>
            <c:strRef>
              <c:f>charts!$B$117</c:f>
              <c:strCache>
                <c:ptCount val="1"/>
                <c:pt idx="0">
                  <c:v>Overall KC Revenues</c:v>
                </c:pt>
              </c:strCache>
            </c:strRef>
          </c:tx>
          <c:spPr>
            <a:ln>
              <a:solidFill>
                <a:schemeClr val="tx1"/>
              </a:solidFill>
            </a:ln>
          </c:spPr>
          <c:dPt>
            <c:idx val="0"/>
            <c:bubble3D val="0"/>
            <c:spPr>
              <a:solidFill>
                <a:schemeClr val="accent1"/>
              </a:solidFill>
              <a:ln>
                <a:solidFill>
                  <a:schemeClr val="tx1"/>
                </a:solidFill>
              </a:ln>
              <a:effectLst/>
            </c:spPr>
            <c:extLst>
              <c:ext xmlns:c16="http://schemas.microsoft.com/office/drawing/2014/chart" uri="{C3380CC4-5D6E-409C-BE32-E72D297353CC}">
                <c16:uniqueId val="{00000001-FC74-4106-B1A4-ABB6BBEAD99F}"/>
              </c:ext>
            </c:extLst>
          </c:dPt>
          <c:dPt>
            <c:idx val="1"/>
            <c:bubble3D val="0"/>
            <c:spPr>
              <a:solidFill>
                <a:srgbClr val="FAB97E"/>
              </a:solidFill>
              <a:ln>
                <a:solidFill>
                  <a:schemeClr val="tx1"/>
                </a:solidFill>
              </a:ln>
              <a:effectLst/>
            </c:spPr>
            <c:extLst>
              <c:ext xmlns:c16="http://schemas.microsoft.com/office/drawing/2014/chart" uri="{C3380CC4-5D6E-409C-BE32-E72D297353CC}">
                <c16:uniqueId val="{00000003-FC74-4106-B1A4-ABB6BBEAD99F}"/>
              </c:ext>
            </c:extLst>
          </c:dPt>
          <c:dPt>
            <c:idx val="2"/>
            <c:bubble3D val="0"/>
            <c:spPr>
              <a:solidFill>
                <a:srgbClr val="92D050"/>
              </a:solidFill>
              <a:ln>
                <a:solidFill>
                  <a:schemeClr val="tx1"/>
                </a:solidFill>
              </a:ln>
              <a:effectLst/>
            </c:spPr>
            <c:extLst>
              <c:ext xmlns:c16="http://schemas.microsoft.com/office/drawing/2014/chart" uri="{C3380CC4-5D6E-409C-BE32-E72D297353CC}">
                <c16:uniqueId val="{00000005-FC74-4106-B1A4-ABB6BBEAD99F}"/>
              </c:ext>
            </c:extLst>
          </c:dPt>
          <c:dPt>
            <c:idx val="3"/>
            <c:bubble3D val="0"/>
            <c:spPr>
              <a:solidFill>
                <a:schemeClr val="accent4"/>
              </a:solidFill>
              <a:ln>
                <a:solidFill>
                  <a:schemeClr val="tx1"/>
                </a:solidFill>
              </a:ln>
              <a:effectLst/>
            </c:spPr>
            <c:extLst>
              <c:ext xmlns:c16="http://schemas.microsoft.com/office/drawing/2014/chart" uri="{C3380CC4-5D6E-409C-BE32-E72D297353CC}">
                <c16:uniqueId val="{00000007-FC74-4106-B1A4-ABB6BBEAD99F}"/>
              </c:ext>
            </c:extLst>
          </c:dPt>
          <c:dPt>
            <c:idx val="4"/>
            <c:bubble3D val="0"/>
            <c:spPr>
              <a:solidFill>
                <a:schemeClr val="accent5"/>
              </a:solidFill>
              <a:ln>
                <a:solidFill>
                  <a:schemeClr val="tx1"/>
                </a:solidFill>
              </a:ln>
              <a:effectLst/>
            </c:spPr>
            <c:extLst>
              <c:ext xmlns:c16="http://schemas.microsoft.com/office/drawing/2014/chart" uri="{C3380CC4-5D6E-409C-BE32-E72D297353CC}">
                <c16:uniqueId val="{00000009-FC74-4106-B1A4-ABB6BBEAD99F}"/>
              </c:ext>
            </c:extLst>
          </c:dPt>
          <c:dPt>
            <c:idx val="5"/>
            <c:bubble3D val="0"/>
            <c:spPr>
              <a:solidFill>
                <a:schemeClr val="accent6"/>
              </a:solidFill>
              <a:ln>
                <a:solidFill>
                  <a:schemeClr val="tx1"/>
                </a:solidFill>
              </a:ln>
              <a:effectLst/>
            </c:spPr>
            <c:extLst>
              <c:ext xmlns:c16="http://schemas.microsoft.com/office/drawing/2014/chart" uri="{C3380CC4-5D6E-409C-BE32-E72D297353CC}">
                <c16:uniqueId val="{0000000B-FC74-4106-B1A4-ABB6BBEAD99F}"/>
              </c:ext>
            </c:extLst>
          </c:dPt>
          <c:dPt>
            <c:idx val="6"/>
            <c:bubble3D val="0"/>
            <c:spPr>
              <a:solidFill>
                <a:schemeClr val="accent1">
                  <a:lumMod val="60000"/>
                </a:schemeClr>
              </a:solidFill>
              <a:ln>
                <a:solidFill>
                  <a:schemeClr val="tx1"/>
                </a:solidFill>
              </a:ln>
              <a:effectLst/>
            </c:spPr>
            <c:extLst>
              <c:ext xmlns:c16="http://schemas.microsoft.com/office/drawing/2014/chart" uri="{C3380CC4-5D6E-409C-BE32-E72D297353CC}">
                <c16:uniqueId val="{0000000D-FC74-4106-B1A4-ABB6BBEAD99F}"/>
              </c:ext>
            </c:extLst>
          </c:dPt>
          <c:dPt>
            <c:idx val="7"/>
            <c:bubble3D val="0"/>
            <c:spPr>
              <a:solidFill>
                <a:schemeClr val="accent2">
                  <a:lumMod val="60000"/>
                </a:schemeClr>
              </a:solidFill>
              <a:ln>
                <a:solidFill>
                  <a:schemeClr val="tx1"/>
                </a:solidFill>
              </a:ln>
              <a:effectLst/>
            </c:spPr>
            <c:extLst>
              <c:ext xmlns:c16="http://schemas.microsoft.com/office/drawing/2014/chart" uri="{C3380CC4-5D6E-409C-BE32-E72D297353CC}">
                <c16:uniqueId val="{0000000F-FC74-4106-B1A4-ABB6BBEAD99F}"/>
              </c:ext>
            </c:extLst>
          </c:dPt>
          <c:dLbls>
            <c:dLbl>
              <c:idx val="0"/>
              <c:layout>
                <c:manualLayout>
                  <c:x val="1.388888888888894E-2"/>
                  <c:y val="-0.28186284159333025"/>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7169444444444446"/>
                      <c:h val="9.8186274509803911E-2"/>
                    </c:manualLayout>
                  </c15:layout>
                </c:ext>
                <c:ext xmlns:c16="http://schemas.microsoft.com/office/drawing/2014/chart" uri="{C3380CC4-5D6E-409C-BE32-E72D297353CC}">
                  <c16:uniqueId val="{00000001-FC74-4106-B1A4-ABB6BBEAD99F}"/>
                </c:ext>
              </c:extLst>
            </c:dLbl>
            <c:dLbl>
              <c:idx val="1"/>
              <c:layout>
                <c:manualLayout>
                  <c:x val="-1.2341863517060368E-2"/>
                  <c:y val="-6.650899336112398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C74-4106-B1A4-ABB6BBEAD99F}"/>
                </c:ext>
              </c:extLst>
            </c:dLbl>
            <c:dLbl>
              <c:idx val="2"/>
              <c:layout>
                <c:manualLayout>
                  <c:x val="3.3333333333333284E-2"/>
                  <c:y val="0.25735284468117958"/>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5954166666666673"/>
                      <c:h val="0.1591911764705882"/>
                    </c:manualLayout>
                  </c15:layout>
                </c:ext>
                <c:ext xmlns:c16="http://schemas.microsoft.com/office/drawing/2014/chart" uri="{C3380CC4-5D6E-409C-BE32-E72D297353CC}">
                  <c16:uniqueId val="{00000005-FC74-4106-B1A4-ABB6BBEAD99F}"/>
                </c:ext>
              </c:extLst>
            </c:dLbl>
            <c:dLbl>
              <c:idx val="3"/>
              <c:layout>
                <c:manualLayout>
                  <c:x val="2.4769083552055992E-2"/>
                  <c:y val="-0.13368332175389841"/>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24259022309711281"/>
                      <c:h val="7.9166666666666649E-2"/>
                    </c:manualLayout>
                  </c15:layout>
                </c:ext>
                <c:ext xmlns:c16="http://schemas.microsoft.com/office/drawing/2014/chart" uri="{C3380CC4-5D6E-409C-BE32-E72D297353CC}">
                  <c16:uniqueId val="{00000007-FC74-4106-B1A4-ABB6BBEAD99F}"/>
                </c:ext>
              </c:extLst>
            </c:dLbl>
            <c:dLbl>
              <c:idx val="4"/>
              <c:layout>
                <c:manualLayout>
                  <c:x val="4.0744641294838041E-2"/>
                  <c:y val="-9.4713215995059441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C74-4106-B1A4-ABB6BBEAD99F}"/>
                </c:ext>
              </c:extLst>
            </c:dLbl>
            <c:dLbl>
              <c:idx val="5"/>
              <c:layout>
                <c:manualLayout>
                  <c:x val="3.9707677165354331E-2"/>
                  <c:y val="-3.9512505789717461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FC74-4106-B1A4-ABB6BBEAD99F}"/>
                </c:ext>
              </c:extLst>
            </c:dLbl>
            <c:dLbl>
              <c:idx val="6"/>
              <c:layout>
                <c:manualLayout>
                  <c:x val="1.3194389763779426E-2"/>
                  <c:y val="6.4782113632854714E-3"/>
                </c:manualLayout>
              </c:layout>
              <c:numFmt formatCode="0.00%" sourceLinked="0"/>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6611154855643038"/>
                      <c:h val="4.5791840358190512E-2"/>
                    </c:manualLayout>
                  </c15:layout>
                </c:ext>
                <c:ext xmlns:c16="http://schemas.microsoft.com/office/drawing/2014/chart" uri="{C3380CC4-5D6E-409C-BE32-E72D297353CC}">
                  <c16:uniqueId val="{0000000D-FC74-4106-B1A4-ABB6BBEAD99F}"/>
                </c:ext>
              </c:extLst>
            </c:dLbl>
            <c:dLbl>
              <c:idx val="7"/>
              <c:layout>
                <c:manualLayout>
                  <c:x val="3.844247594050744E-2"/>
                  <c:y val="5.4673652925737226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FC74-4106-B1A4-ABB6BBEAD99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charts!$B$119:$B$126</c:f>
              <c:strCache>
                <c:ptCount val="8"/>
                <c:pt idx="0">
                  <c:v>Property</c:v>
                </c:pt>
                <c:pt idx="1">
                  <c:v>E-911</c:v>
                </c:pt>
                <c:pt idx="2">
                  <c:v>Sales</c:v>
                </c:pt>
                <c:pt idx="3">
                  <c:v> Hotel/Rental Car </c:v>
                </c:pt>
                <c:pt idx="4">
                  <c:v>REET</c:v>
                </c:pt>
                <c:pt idx="5">
                  <c:v>Gambling </c:v>
                </c:pt>
                <c:pt idx="6">
                  <c:v>Penalities &amp; Int</c:v>
                </c:pt>
                <c:pt idx="7">
                  <c:v>Cannabis </c:v>
                </c:pt>
              </c:strCache>
            </c:strRef>
          </c:cat>
          <c:val>
            <c:numRef>
              <c:f>charts!$D$119:$D$126</c:f>
              <c:numCache>
                <c:formatCode>_("$"* #,##0.00_);_("$"* \(#,##0.00\);_("$"* "-"??_);_(@_)</c:formatCode>
                <c:ptCount val="8"/>
                <c:pt idx="0">
                  <c:v>1294.4017610000001</c:v>
                </c:pt>
                <c:pt idx="1">
                  <c:v>26.883527000000001</c:v>
                </c:pt>
                <c:pt idx="2">
                  <c:v>1195.7559336519614</c:v>
                </c:pt>
                <c:pt idx="3">
                  <c:v>44.710838947814523</c:v>
                </c:pt>
                <c:pt idx="4">
                  <c:v>7.6638749700000011</c:v>
                </c:pt>
                <c:pt idx="5">
                  <c:v>1.824938073</c:v>
                </c:pt>
                <c:pt idx="6">
                  <c:v>19.530962999999989</c:v>
                </c:pt>
                <c:pt idx="7">
                  <c:v>3.04081629</c:v>
                </c:pt>
              </c:numCache>
            </c:numRef>
          </c:val>
          <c:extLst>
            <c:ext xmlns:c16="http://schemas.microsoft.com/office/drawing/2014/chart" uri="{C3380CC4-5D6E-409C-BE32-E72D297353CC}">
              <c16:uniqueId val="{00000010-FC74-4106-B1A4-ABB6BBEAD99F}"/>
            </c:ext>
          </c:extLst>
        </c:ser>
        <c:dLbls>
          <c:dLblPos val="outEnd"/>
          <c:showLegendKey val="0"/>
          <c:showVal val="1"/>
          <c:showCatName val="0"/>
          <c:showSerName val="0"/>
          <c:showPercent val="0"/>
          <c:showBubbleSize val="0"/>
          <c:showLeaderLines val="1"/>
        </c:dLbls>
        <c:firstSliceAng val="91"/>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Cambria" panose="02040503050406030204" pitchFamily="18" charset="0"/>
                <a:ea typeface="Cambria" panose="02040503050406030204" pitchFamily="18" charset="0"/>
                <a:cs typeface="+mn-cs"/>
              </a:defRPr>
            </a:pPr>
            <a:r>
              <a:rPr lang="en-US" sz="1600" dirty="0"/>
              <a:t>WA </a:t>
            </a:r>
            <a:r>
              <a:rPr lang="en-US" sz="1600" dirty="0">
                <a:solidFill>
                  <a:schemeClr val="accent2"/>
                </a:solidFill>
              </a:rPr>
              <a:t>Real Personal Income </a:t>
            </a:r>
            <a:r>
              <a:rPr lang="en-US" sz="1600" dirty="0"/>
              <a:t>&amp; </a:t>
            </a:r>
            <a:r>
              <a:rPr lang="en-US" sz="1600" dirty="0">
                <a:solidFill>
                  <a:schemeClr val="accent1"/>
                </a:solidFill>
              </a:rPr>
              <a:t>Nonfarm Payroll Employment</a:t>
            </a:r>
            <a:r>
              <a:rPr lang="en-US" sz="1600" dirty="0"/>
              <a:t> Growth</a:t>
            </a:r>
          </a:p>
          <a:p>
            <a:pPr>
              <a:defRPr/>
            </a:pPr>
            <a:r>
              <a:rPr lang="en-US" sz="1200" b="1" i="0" u="none" strike="noStrike" kern="1200" spc="0" baseline="0" dirty="0">
                <a:solidFill>
                  <a:prstClr val="black"/>
                </a:solidFill>
                <a:latin typeface="Cambria" panose="02040503050406030204" pitchFamily="18" charset="0"/>
                <a:ea typeface="Cambria" panose="02040503050406030204" pitchFamily="18" charset="0"/>
              </a:rPr>
              <a:t> Quarterly YOY Growth Rates</a:t>
            </a:r>
            <a:endParaRPr lang="en-US" sz="1200" dirty="0"/>
          </a:p>
          <a:p>
            <a:pPr>
              <a:defRPr/>
            </a:pPr>
            <a:r>
              <a:rPr lang="en-US" sz="1200" dirty="0"/>
              <a:t>Source: ERFC - Feb. 2024 Forecast</a:t>
            </a:r>
          </a:p>
        </c:rich>
      </c:tx>
      <c:layout>
        <c:manualLayout>
          <c:xMode val="edge"/>
          <c:yMode val="edge"/>
          <c:x val="0.16164905949256339"/>
          <c:y val="3.0058283155782003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Cambria" panose="02040503050406030204" pitchFamily="18" charset="0"/>
              <a:ea typeface="Cambria" panose="02040503050406030204" pitchFamily="18" charset="0"/>
              <a:cs typeface="+mn-cs"/>
            </a:defRPr>
          </a:pPr>
          <a:endParaRPr lang="en-US"/>
        </a:p>
      </c:txPr>
    </c:title>
    <c:autoTitleDeleted val="0"/>
    <c:plotArea>
      <c:layout>
        <c:manualLayout>
          <c:layoutTarget val="inner"/>
          <c:xMode val="edge"/>
          <c:yMode val="edge"/>
          <c:x val="7.472583114610673E-2"/>
          <c:y val="0.1802716468590832"/>
          <c:w val="0.90551060804899386"/>
          <c:h val="0.58384746024394008"/>
        </c:manualLayout>
      </c:layout>
      <c:lineChart>
        <c:grouping val="standard"/>
        <c:varyColors val="0"/>
        <c:ser>
          <c:idx val="0"/>
          <c:order val="0"/>
          <c:tx>
            <c:strRef>
              <c:f>Baseline!$MY$1</c:f>
              <c:strCache>
                <c:ptCount val="1"/>
                <c:pt idx="0">
                  <c:v>YOY Growth WA Real Personal Income</c:v>
                </c:pt>
              </c:strCache>
            </c:strRef>
          </c:tx>
          <c:spPr>
            <a:ln w="28575" cap="rnd">
              <a:solidFill>
                <a:schemeClr val="accent2"/>
              </a:solidFill>
              <a:round/>
            </a:ln>
            <a:effectLst/>
          </c:spPr>
          <c:marker>
            <c:symbol val="none"/>
          </c:marker>
          <c:cat>
            <c:numRef>
              <c:f>Baseline!$A$271:$A$334</c:f>
              <c:numCache>
                <c:formatCode>yyyy\-mm\-dd</c:formatCode>
                <c:ptCount val="64"/>
                <c:pt idx="0">
                  <c:v>41640</c:v>
                </c:pt>
                <c:pt idx="1">
                  <c:v>41730</c:v>
                </c:pt>
                <c:pt idx="2">
                  <c:v>41821</c:v>
                </c:pt>
                <c:pt idx="3">
                  <c:v>41913</c:v>
                </c:pt>
                <c:pt idx="4">
                  <c:v>42005</c:v>
                </c:pt>
                <c:pt idx="5">
                  <c:v>42095</c:v>
                </c:pt>
                <c:pt idx="6">
                  <c:v>42186</c:v>
                </c:pt>
                <c:pt idx="7">
                  <c:v>42278</c:v>
                </c:pt>
                <c:pt idx="8">
                  <c:v>42370</c:v>
                </c:pt>
                <c:pt idx="9">
                  <c:v>42461</c:v>
                </c:pt>
                <c:pt idx="10">
                  <c:v>42552</c:v>
                </c:pt>
                <c:pt idx="11">
                  <c:v>42644</c:v>
                </c:pt>
                <c:pt idx="12">
                  <c:v>42736</c:v>
                </c:pt>
                <c:pt idx="13">
                  <c:v>42826</c:v>
                </c:pt>
                <c:pt idx="14">
                  <c:v>42917</c:v>
                </c:pt>
                <c:pt idx="15">
                  <c:v>43009</c:v>
                </c:pt>
                <c:pt idx="16">
                  <c:v>43101</c:v>
                </c:pt>
                <c:pt idx="17">
                  <c:v>43191</c:v>
                </c:pt>
                <c:pt idx="18">
                  <c:v>43282</c:v>
                </c:pt>
                <c:pt idx="19">
                  <c:v>43374</c:v>
                </c:pt>
                <c:pt idx="20">
                  <c:v>43466</c:v>
                </c:pt>
                <c:pt idx="21">
                  <c:v>43556</c:v>
                </c:pt>
                <c:pt idx="22">
                  <c:v>43647</c:v>
                </c:pt>
                <c:pt idx="23">
                  <c:v>43739</c:v>
                </c:pt>
                <c:pt idx="24">
                  <c:v>43831</c:v>
                </c:pt>
                <c:pt idx="25">
                  <c:v>43922</c:v>
                </c:pt>
                <c:pt idx="26">
                  <c:v>44013</c:v>
                </c:pt>
                <c:pt idx="27">
                  <c:v>44105</c:v>
                </c:pt>
                <c:pt idx="28">
                  <c:v>44197</c:v>
                </c:pt>
                <c:pt idx="29">
                  <c:v>44287</c:v>
                </c:pt>
                <c:pt idx="30">
                  <c:v>44378</c:v>
                </c:pt>
                <c:pt idx="31">
                  <c:v>44470</c:v>
                </c:pt>
                <c:pt idx="32">
                  <c:v>44562</c:v>
                </c:pt>
                <c:pt idx="33">
                  <c:v>44652</c:v>
                </c:pt>
                <c:pt idx="34">
                  <c:v>44743</c:v>
                </c:pt>
                <c:pt idx="35">
                  <c:v>44835</c:v>
                </c:pt>
                <c:pt idx="36">
                  <c:v>44927</c:v>
                </c:pt>
                <c:pt idx="37">
                  <c:v>45017</c:v>
                </c:pt>
                <c:pt idx="38">
                  <c:v>45108</c:v>
                </c:pt>
                <c:pt idx="39">
                  <c:v>45200</c:v>
                </c:pt>
                <c:pt idx="40">
                  <c:v>45292</c:v>
                </c:pt>
                <c:pt idx="41">
                  <c:v>45383</c:v>
                </c:pt>
                <c:pt idx="42">
                  <c:v>45474</c:v>
                </c:pt>
                <c:pt idx="43">
                  <c:v>45566</c:v>
                </c:pt>
                <c:pt idx="44">
                  <c:v>45658</c:v>
                </c:pt>
                <c:pt idx="45">
                  <c:v>45748</c:v>
                </c:pt>
                <c:pt idx="46">
                  <c:v>45839</c:v>
                </c:pt>
                <c:pt idx="47">
                  <c:v>45931</c:v>
                </c:pt>
                <c:pt idx="48">
                  <c:v>46023</c:v>
                </c:pt>
                <c:pt idx="49">
                  <c:v>46113</c:v>
                </c:pt>
                <c:pt idx="50">
                  <c:v>46204</c:v>
                </c:pt>
                <c:pt idx="51">
                  <c:v>46296</c:v>
                </c:pt>
                <c:pt idx="52">
                  <c:v>46388</c:v>
                </c:pt>
                <c:pt idx="53">
                  <c:v>46478</c:v>
                </c:pt>
                <c:pt idx="54">
                  <c:v>46569</c:v>
                </c:pt>
                <c:pt idx="55">
                  <c:v>46661</c:v>
                </c:pt>
                <c:pt idx="56">
                  <c:v>46753</c:v>
                </c:pt>
                <c:pt idx="57">
                  <c:v>46844</c:v>
                </c:pt>
                <c:pt idx="58">
                  <c:v>46935</c:v>
                </c:pt>
                <c:pt idx="59">
                  <c:v>47027</c:v>
                </c:pt>
                <c:pt idx="60">
                  <c:v>47119</c:v>
                </c:pt>
                <c:pt idx="61">
                  <c:v>47209</c:v>
                </c:pt>
                <c:pt idx="62">
                  <c:v>47300</c:v>
                </c:pt>
                <c:pt idx="63">
                  <c:v>47392</c:v>
                </c:pt>
              </c:numCache>
            </c:numRef>
          </c:cat>
          <c:val>
            <c:numRef>
              <c:f>Baseline!$MY$271:$MY$334</c:f>
              <c:numCache>
                <c:formatCode>0.0%</c:formatCode>
                <c:ptCount val="64"/>
                <c:pt idx="0">
                  <c:v>4.3880836556764446E-2</c:v>
                </c:pt>
                <c:pt idx="1">
                  <c:v>5.1257704612128308E-2</c:v>
                </c:pt>
                <c:pt idx="2">
                  <c:v>6.0279482362361136E-2</c:v>
                </c:pt>
                <c:pt idx="3">
                  <c:v>7.8881800194257279E-2</c:v>
                </c:pt>
                <c:pt idx="4">
                  <c:v>7.2863836439220897E-2</c:v>
                </c:pt>
                <c:pt idx="5">
                  <c:v>6.3516475062622479E-2</c:v>
                </c:pt>
                <c:pt idx="6">
                  <c:v>5.2946572840376849E-2</c:v>
                </c:pt>
                <c:pt idx="7">
                  <c:v>4.1287158893522635E-2</c:v>
                </c:pt>
                <c:pt idx="8">
                  <c:v>4.4852756024650553E-2</c:v>
                </c:pt>
                <c:pt idx="9">
                  <c:v>4.0657910678801201E-2</c:v>
                </c:pt>
                <c:pt idx="10">
                  <c:v>4.1935313993492818E-2</c:v>
                </c:pt>
                <c:pt idx="11">
                  <c:v>5.229586393163399E-2</c:v>
                </c:pt>
                <c:pt idx="12">
                  <c:v>4.0127672263856162E-2</c:v>
                </c:pt>
                <c:pt idx="13">
                  <c:v>4.9474414752034512E-2</c:v>
                </c:pt>
                <c:pt idx="14">
                  <c:v>5.1087148130589899E-2</c:v>
                </c:pt>
                <c:pt idx="15">
                  <c:v>4.5455597177632479E-2</c:v>
                </c:pt>
                <c:pt idx="16">
                  <c:v>4.948267198609746E-2</c:v>
                </c:pt>
                <c:pt idx="17">
                  <c:v>4.155479793618766E-2</c:v>
                </c:pt>
                <c:pt idx="18">
                  <c:v>4.716571792447799E-2</c:v>
                </c:pt>
                <c:pt idx="19">
                  <c:v>4.6455819074588511E-2</c:v>
                </c:pt>
                <c:pt idx="20">
                  <c:v>6.0394332990408861E-2</c:v>
                </c:pt>
                <c:pt idx="21">
                  <c:v>6.2356917219983377E-2</c:v>
                </c:pt>
                <c:pt idx="22">
                  <c:v>5.3288130044798043E-2</c:v>
                </c:pt>
                <c:pt idx="23">
                  <c:v>5.3373113556299367E-2</c:v>
                </c:pt>
                <c:pt idx="24">
                  <c:v>3.6260306360565542E-2</c:v>
                </c:pt>
                <c:pt idx="25">
                  <c:v>0.10884532260783431</c:v>
                </c:pt>
                <c:pt idx="26">
                  <c:v>7.3076297550422664E-2</c:v>
                </c:pt>
                <c:pt idx="27">
                  <c:v>5.3328508665056784E-2</c:v>
                </c:pt>
                <c:pt idx="28">
                  <c:v>0.14799397854722574</c:v>
                </c:pt>
                <c:pt idx="29">
                  <c:v>1.7116306994412245E-2</c:v>
                </c:pt>
                <c:pt idx="30">
                  <c:v>2.9138603307078181E-2</c:v>
                </c:pt>
                <c:pt idx="31">
                  <c:v>3.1540872033006151E-2</c:v>
                </c:pt>
                <c:pt idx="32">
                  <c:v>-8.0764382026982329E-2</c:v>
                </c:pt>
                <c:pt idx="33">
                  <c:v>-4.0953032914437082E-2</c:v>
                </c:pt>
                <c:pt idx="34">
                  <c:v>-3.112040106400038E-2</c:v>
                </c:pt>
                <c:pt idx="35">
                  <c:v>-2.7261471523288061E-2</c:v>
                </c:pt>
                <c:pt idx="36">
                  <c:v>9.3665609402970862E-3</c:v>
                </c:pt>
                <c:pt idx="37">
                  <c:v>2.083437903259E-2</c:v>
                </c:pt>
                <c:pt idx="38">
                  <c:v>2.0996324913338027E-2</c:v>
                </c:pt>
                <c:pt idx="39">
                  <c:v>3.3258588968518854E-2</c:v>
                </c:pt>
                <c:pt idx="40">
                  <c:v>2.3798116837388861E-2</c:v>
                </c:pt>
                <c:pt idx="41">
                  <c:v>3.0540883577626854E-2</c:v>
                </c:pt>
                <c:pt idx="42">
                  <c:v>4.3245863925479799E-2</c:v>
                </c:pt>
                <c:pt idx="43">
                  <c:v>3.9494646639088637E-2</c:v>
                </c:pt>
                <c:pt idx="44">
                  <c:v>3.8705471918853318E-2</c:v>
                </c:pt>
                <c:pt idx="45">
                  <c:v>3.101542627324827E-2</c:v>
                </c:pt>
                <c:pt idx="46">
                  <c:v>2.8269702477867531E-2</c:v>
                </c:pt>
                <c:pt idx="47">
                  <c:v>3.0745712145530346E-2</c:v>
                </c:pt>
                <c:pt idx="48">
                  <c:v>3.5679745595846635E-2</c:v>
                </c:pt>
                <c:pt idx="49">
                  <c:v>4.1361459964480929E-2</c:v>
                </c:pt>
                <c:pt idx="50">
                  <c:v>4.3015741140311592E-2</c:v>
                </c:pt>
                <c:pt idx="51">
                  <c:v>4.0935362431767208E-2</c:v>
                </c:pt>
                <c:pt idx="52">
                  <c:v>3.6728346102598453E-2</c:v>
                </c:pt>
                <c:pt idx="53">
                  <c:v>3.2890936943871685E-2</c:v>
                </c:pt>
                <c:pt idx="54">
                  <c:v>3.0824540624532881E-2</c:v>
                </c:pt>
                <c:pt idx="55">
                  <c:v>2.8280671765732235E-2</c:v>
                </c:pt>
                <c:pt idx="56">
                  <c:v>2.6495222425866993E-2</c:v>
                </c:pt>
                <c:pt idx="57">
                  <c:v>2.602986148084363E-2</c:v>
                </c:pt>
                <c:pt idx="58">
                  <c:v>2.8339188839052509E-2</c:v>
                </c:pt>
                <c:pt idx="59">
                  <c:v>3.1128907471238199E-2</c:v>
                </c:pt>
                <c:pt idx="60">
                  <c:v>3.1767448026329914E-2</c:v>
                </c:pt>
                <c:pt idx="61">
                  <c:v>3.1235291708523683E-2</c:v>
                </c:pt>
                <c:pt idx="62">
                  <c:v>2.9341419167305816E-2</c:v>
                </c:pt>
                <c:pt idx="63">
                  <c:v>2.8109778078778236E-2</c:v>
                </c:pt>
              </c:numCache>
            </c:numRef>
          </c:val>
          <c:smooth val="0"/>
          <c:extLst>
            <c:ext xmlns:c16="http://schemas.microsoft.com/office/drawing/2014/chart" uri="{C3380CC4-5D6E-409C-BE32-E72D297353CC}">
              <c16:uniqueId val="{00000000-13E3-4ECF-A335-9F6C924CF176}"/>
            </c:ext>
          </c:extLst>
        </c:ser>
        <c:ser>
          <c:idx val="1"/>
          <c:order val="1"/>
          <c:tx>
            <c:strRef>
              <c:f>Baseline!$AY$1</c:f>
              <c:strCache>
                <c:ptCount val="1"/>
                <c:pt idx="0">
                  <c:v>YOY Growth in WA Nonfarm Payroll Emp</c:v>
                </c:pt>
              </c:strCache>
            </c:strRef>
          </c:tx>
          <c:spPr>
            <a:ln w="28575" cap="rnd">
              <a:solidFill>
                <a:schemeClr val="accent1"/>
              </a:solidFill>
              <a:round/>
            </a:ln>
            <a:effectLst/>
          </c:spPr>
          <c:marker>
            <c:symbol val="none"/>
          </c:marker>
          <c:cat>
            <c:numRef>
              <c:f>Baseline!$A$271:$A$334</c:f>
              <c:numCache>
                <c:formatCode>yyyy\-mm\-dd</c:formatCode>
                <c:ptCount val="64"/>
                <c:pt idx="0">
                  <c:v>41640</c:v>
                </c:pt>
                <c:pt idx="1">
                  <c:v>41730</c:v>
                </c:pt>
                <c:pt idx="2">
                  <c:v>41821</c:v>
                </c:pt>
                <c:pt idx="3">
                  <c:v>41913</c:v>
                </c:pt>
                <c:pt idx="4">
                  <c:v>42005</c:v>
                </c:pt>
                <c:pt idx="5">
                  <c:v>42095</c:v>
                </c:pt>
                <c:pt idx="6">
                  <c:v>42186</c:v>
                </c:pt>
                <c:pt idx="7">
                  <c:v>42278</c:v>
                </c:pt>
                <c:pt idx="8">
                  <c:v>42370</c:v>
                </c:pt>
                <c:pt idx="9">
                  <c:v>42461</c:v>
                </c:pt>
                <c:pt idx="10">
                  <c:v>42552</c:v>
                </c:pt>
                <c:pt idx="11">
                  <c:v>42644</c:v>
                </c:pt>
                <c:pt idx="12">
                  <c:v>42736</c:v>
                </c:pt>
                <c:pt idx="13">
                  <c:v>42826</c:v>
                </c:pt>
                <c:pt idx="14">
                  <c:v>42917</c:v>
                </c:pt>
                <c:pt idx="15">
                  <c:v>43009</c:v>
                </c:pt>
                <c:pt idx="16">
                  <c:v>43101</c:v>
                </c:pt>
                <c:pt idx="17">
                  <c:v>43191</c:v>
                </c:pt>
                <c:pt idx="18">
                  <c:v>43282</c:v>
                </c:pt>
                <c:pt idx="19">
                  <c:v>43374</c:v>
                </c:pt>
                <c:pt idx="20">
                  <c:v>43466</c:v>
                </c:pt>
                <c:pt idx="21">
                  <c:v>43556</c:v>
                </c:pt>
                <c:pt idx="22">
                  <c:v>43647</c:v>
                </c:pt>
                <c:pt idx="23">
                  <c:v>43739</c:v>
                </c:pt>
                <c:pt idx="24">
                  <c:v>43831</c:v>
                </c:pt>
                <c:pt idx="25">
                  <c:v>43922</c:v>
                </c:pt>
                <c:pt idx="26">
                  <c:v>44013</c:v>
                </c:pt>
                <c:pt idx="27">
                  <c:v>44105</c:v>
                </c:pt>
                <c:pt idx="28">
                  <c:v>44197</c:v>
                </c:pt>
                <c:pt idx="29">
                  <c:v>44287</c:v>
                </c:pt>
                <c:pt idx="30">
                  <c:v>44378</c:v>
                </c:pt>
                <c:pt idx="31">
                  <c:v>44470</c:v>
                </c:pt>
                <c:pt idx="32">
                  <c:v>44562</c:v>
                </c:pt>
                <c:pt idx="33">
                  <c:v>44652</c:v>
                </c:pt>
                <c:pt idx="34">
                  <c:v>44743</c:v>
                </c:pt>
                <c:pt idx="35">
                  <c:v>44835</c:v>
                </c:pt>
                <c:pt idx="36">
                  <c:v>44927</c:v>
                </c:pt>
                <c:pt idx="37">
                  <c:v>45017</c:v>
                </c:pt>
                <c:pt idx="38">
                  <c:v>45108</c:v>
                </c:pt>
                <c:pt idx="39">
                  <c:v>45200</c:v>
                </c:pt>
                <c:pt idx="40">
                  <c:v>45292</c:v>
                </c:pt>
                <c:pt idx="41">
                  <c:v>45383</c:v>
                </c:pt>
                <c:pt idx="42">
                  <c:v>45474</c:v>
                </c:pt>
                <c:pt idx="43">
                  <c:v>45566</c:v>
                </c:pt>
                <c:pt idx="44">
                  <c:v>45658</c:v>
                </c:pt>
                <c:pt idx="45">
                  <c:v>45748</c:v>
                </c:pt>
                <c:pt idx="46">
                  <c:v>45839</c:v>
                </c:pt>
                <c:pt idx="47">
                  <c:v>45931</c:v>
                </c:pt>
                <c:pt idx="48">
                  <c:v>46023</c:v>
                </c:pt>
                <c:pt idx="49">
                  <c:v>46113</c:v>
                </c:pt>
                <c:pt idx="50">
                  <c:v>46204</c:v>
                </c:pt>
                <c:pt idx="51">
                  <c:v>46296</c:v>
                </c:pt>
                <c:pt idx="52">
                  <c:v>46388</c:v>
                </c:pt>
                <c:pt idx="53">
                  <c:v>46478</c:v>
                </c:pt>
                <c:pt idx="54">
                  <c:v>46569</c:v>
                </c:pt>
                <c:pt idx="55">
                  <c:v>46661</c:v>
                </c:pt>
                <c:pt idx="56">
                  <c:v>46753</c:v>
                </c:pt>
                <c:pt idx="57">
                  <c:v>46844</c:v>
                </c:pt>
                <c:pt idx="58">
                  <c:v>46935</c:v>
                </c:pt>
                <c:pt idx="59">
                  <c:v>47027</c:v>
                </c:pt>
                <c:pt idx="60">
                  <c:v>47119</c:v>
                </c:pt>
                <c:pt idx="61">
                  <c:v>47209</c:v>
                </c:pt>
                <c:pt idx="62">
                  <c:v>47300</c:v>
                </c:pt>
                <c:pt idx="63">
                  <c:v>47392</c:v>
                </c:pt>
              </c:numCache>
            </c:numRef>
          </c:cat>
          <c:val>
            <c:numRef>
              <c:f>Baseline!$AY$271:$AY$334</c:f>
              <c:numCache>
                <c:formatCode>0.0%</c:formatCode>
                <c:ptCount val="64"/>
                <c:pt idx="0">
                  <c:v>2.4658184353081536E-2</c:v>
                </c:pt>
                <c:pt idx="1">
                  <c:v>2.1896163017369963E-2</c:v>
                </c:pt>
                <c:pt idx="2">
                  <c:v>2.6287987427120463E-2</c:v>
                </c:pt>
                <c:pt idx="3">
                  <c:v>2.5301978482381804E-2</c:v>
                </c:pt>
                <c:pt idx="4">
                  <c:v>2.6595886147617653E-2</c:v>
                </c:pt>
                <c:pt idx="5">
                  <c:v>3.16647736558473E-2</c:v>
                </c:pt>
                <c:pt idx="6">
                  <c:v>2.8400760047998075E-2</c:v>
                </c:pt>
                <c:pt idx="7">
                  <c:v>2.789289466767797E-2</c:v>
                </c:pt>
                <c:pt idx="8">
                  <c:v>3.0504362986047306E-2</c:v>
                </c:pt>
                <c:pt idx="9">
                  <c:v>3.142173382811464E-2</c:v>
                </c:pt>
                <c:pt idx="10">
                  <c:v>3.1542105779925E-2</c:v>
                </c:pt>
                <c:pt idx="11">
                  <c:v>3.1038878834193095E-2</c:v>
                </c:pt>
                <c:pt idx="12">
                  <c:v>2.563447740087077E-2</c:v>
                </c:pt>
                <c:pt idx="13">
                  <c:v>2.5266791373343089E-2</c:v>
                </c:pt>
                <c:pt idx="14">
                  <c:v>2.3108268572403112E-2</c:v>
                </c:pt>
                <c:pt idx="15">
                  <c:v>2.2617575685511149E-2</c:v>
                </c:pt>
                <c:pt idx="16">
                  <c:v>2.7325527887371193E-2</c:v>
                </c:pt>
                <c:pt idx="17">
                  <c:v>2.3047566330820501E-2</c:v>
                </c:pt>
                <c:pt idx="18">
                  <c:v>2.2712825241326673E-2</c:v>
                </c:pt>
                <c:pt idx="19">
                  <c:v>2.300128316782013E-2</c:v>
                </c:pt>
                <c:pt idx="20">
                  <c:v>1.6666425235294602E-2</c:v>
                </c:pt>
                <c:pt idx="21">
                  <c:v>2.104626079929095E-2</c:v>
                </c:pt>
                <c:pt idx="22">
                  <c:v>2.1266273318273798E-2</c:v>
                </c:pt>
                <c:pt idx="23">
                  <c:v>1.9419165206135736E-2</c:v>
                </c:pt>
                <c:pt idx="24">
                  <c:v>2.0714721693119165E-2</c:v>
                </c:pt>
                <c:pt idx="25">
                  <c:v>-9.8657385507509354E-2</c:v>
                </c:pt>
                <c:pt idx="26">
                  <c:v>-6.810564278148401E-2</c:v>
                </c:pt>
                <c:pt idx="27">
                  <c:v>-6.5024444015702842E-2</c:v>
                </c:pt>
                <c:pt idx="28">
                  <c:v>-6.371853440854669E-2</c:v>
                </c:pt>
                <c:pt idx="29">
                  <c:v>7.2479900892574278E-2</c:v>
                </c:pt>
                <c:pt idx="30">
                  <c:v>4.8025541450807507E-2</c:v>
                </c:pt>
                <c:pt idx="31">
                  <c:v>5.7057693280579969E-2</c:v>
                </c:pt>
                <c:pt idx="32">
                  <c:v>6.139407592651569E-2</c:v>
                </c:pt>
                <c:pt idx="33">
                  <c:v>5.0064461770433999E-2</c:v>
                </c:pt>
                <c:pt idx="34">
                  <c:v>4.5187020381924903E-2</c:v>
                </c:pt>
                <c:pt idx="35">
                  <c:v>3.2162688187502564E-2</c:v>
                </c:pt>
                <c:pt idx="36">
                  <c:v>2.8573440781370918E-2</c:v>
                </c:pt>
                <c:pt idx="37">
                  <c:v>2.5993953000205128E-2</c:v>
                </c:pt>
                <c:pt idx="38">
                  <c:v>2.0039965572359542E-2</c:v>
                </c:pt>
                <c:pt idx="39">
                  <c:v>2.1021180532667882E-2</c:v>
                </c:pt>
                <c:pt idx="40">
                  <c:v>1.9518425848369159E-2</c:v>
                </c:pt>
                <c:pt idx="41">
                  <c:v>1.5439086949003311E-2</c:v>
                </c:pt>
                <c:pt idx="42">
                  <c:v>1.1564872307134211E-2</c:v>
                </c:pt>
                <c:pt idx="43">
                  <c:v>9.556310805936663E-3</c:v>
                </c:pt>
                <c:pt idx="44">
                  <c:v>6.7326085381271827E-3</c:v>
                </c:pt>
                <c:pt idx="45">
                  <c:v>6.2207779835341537E-3</c:v>
                </c:pt>
                <c:pt idx="46">
                  <c:v>7.2330713034922667E-3</c:v>
                </c:pt>
                <c:pt idx="47">
                  <c:v>8.3061524006196041E-3</c:v>
                </c:pt>
                <c:pt idx="48">
                  <c:v>9.6609031567371773E-3</c:v>
                </c:pt>
                <c:pt idx="49">
                  <c:v>1.0741651480443926E-2</c:v>
                </c:pt>
                <c:pt idx="50">
                  <c:v>1.11556336137828E-2</c:v>
                </c:pt>
                <c:pt idx="51">
                  <c:v>1.052198709516583E-2</c:v>
                </c:pt>
                <c:pt idx="52">
                  <c:v>9.1961379834970547E-3</c:v>
                </c:pt>
                <c:pt idx="53">
                  <c:v>8.0888028874610551E-3</c:v>
                </c:pt>
                <c:pt idx="54">
                  <c:v>7.0826276966915458E-3</c:v>
                </c:pt>
                <c:pt idx="55">
                  <c:v>7.1223262568469448E-3</c:v>
                </c:pt>
                <c:pt idx="56">
                  <c:v>7.2911389799965587E-3</c:v>
                </c:pt>
                <c:pt idx="57">
                  <c:v>7.563377560464879E-3</c:v>
                </c:pt>
                <c:pt idx="58">
                  <c:v>8.6775862094146117E-3</c:v>
                </c:pt>
                <c:pt idx="59">
                  <c:v>9.0093043902133019E-3</c:v>
                </c:pt>
                <c:pt idx="60">
                  <c:v>9.1526437829994034E-3</c:v>
                </c:pt>
                <c:pt idx="61">
                  <c:v>9.1585680371020217E-3</c:v>
                </c:pt>
                <c:pt idx="62">
                  <c:v>8.6931395121465638E-3</c:v>
                </c:pt>
                <c:pt idx="63">
                  <c:v>8.6524849432907391E-3</c:v>
                </c:pt>
              </c:numCache>
            </c:numRef>
          </c:val>
          <c:smooth val="0"/>
          <c:extLst>
            <c:ext xmlns:c16="http://schemas.microsoft.com/office/drawing/2014/chart" uri="{C3380CC4-5D6E-409C-BE32-E72D297353CC}">
              <c16:uniqueId val="{00000001-13E3-4ECF-A335-9F6C924CF176}"/>
            </c:ext>
          </c:extLst>
        </c:ser>
        <c:dLbls>
          <c:showLegendKey val="0"/>
          <c:showVal val="0"/>
          <c:showCatName val="0"/>
          <c:showSerName val="0"/>
          <c:showPercent val="0"/>
          <c:showBubbleSize val="0"/>
        </c:dLbls>
        <c:smooth val="0"/>
        <c:axId val="474761935"/>
        <c:axId val="241527503"/>
      </c:lineChart>
      <c:dateAx>
        <c:axId val="474761935"/>
        <c:scaling>
          <c:orientation val="minMax"/>
        </c:scaling>
        <c:delete val="0"/>
        <c:axPos val="b"/>
        <c:majorGridlines>
          <c:spPr>
            <a:ln w="9525" cap="flat" cmpd="sng" algn="ctr">
              <a:solidFill>
                <a:schemeClr val="tx1">
                  <a:lumMod val="15000"/>
                  <a:lumOff val="85000"/>
                </a:schemeClr>
              </a:solidFill>
              <a:round/>
            </a:ln>
            <a:effectLst/>
          </c:spPr>
        </c:majorGridlines>
        <c:numFmt formatCode="[$-409]mmm\-yy;@" sourceLinked="0"/>
        <c:majorTickMark val="none"/>
        <c:minorTickMark val="none"/>
        <c:tickLblPos val="low"/>
        <c:spPr>
          <a:noFill/>
          <a:ln w="15875" cap="flat" cmpd="sng" algn="ctr">
            <a:solidFill>
              <a:sysClr val="windowText" lastClr="000000"/>
            </a:solidFill>
            <a:prstDash val="dash"/>
            <a:round/>
          </a:ln>
          <a:effectLst/>
        </c:spPr>
        <c:txPr>
          <a:bodyPr rot="-60000000" spcFirstLastPara="1" vertOverflow="ellipsis" vert="horz" wrap="square" anchor="ctr" anchorCtr="1"/>
          <a:lstStyle/>
          <a:p>
            <a:pPr>
              <a:defRPr sz="14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241527503"/>
        <c:crosses val="autoZero"/>
        <c:auto val="1"/>
        <c:lblOffset val="100"/>
        <c:baseTimeUnit val="months"/>
        <c:majorUnit val="1"/>
        <c:majorTimeUnit val="years"/>
      </c:dateAx>
      <c:valAx>
        <c:axId val="24152750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474761935"/>
        <c:crosses val="autoZero"/>
        <c:crossBetween val="between"/>
      </c:valAx>
      <c:spPr>
        <a:noFill/>
        <a:ln>
          <a:noFill/>
        </a:ln>
        <a:effectLst/>
      </c:spPr>
    </c:plotArea>
    <c:legend>
      <c:legendPos val="b"/>
      <c:layout>
        <c:manualLayout>
          <c:xMode val="edge"/>
          <c:yMode val="edge"/>
          <c:x val="8.5508967629046362E-2"/>
          <c:y val="0.91106472904122282"/>
          <c:w val="0.82463705903640017"/>
          <c:h val="5.8001536936595793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latin typeface="Cambria" panose="02040503050406030204" pitchFamily="18" charset="0"/>
          <a:ea typeface="Cambria" panose="02040503050406030204" pitchFamily="18" charset="0"/>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1" i="0" u="none" strike="noStrike" kern="1200" spc="0" baseline="0">
                <a:solidFill>
                  <a:schemeClr val="tx1"/>
                </a:solidFill>
                <a:latin typeface="Cambria" panose="02040503050406030204" pitchFamily="18" charset="0"/>
                <a:ea typeface="Cambria" panose="02040503050406030204" pitchFamily="18" charset="0"/>
                <a:cs typeface="+mn-cs"/>
              </a:defRPr>
            </a:pPr>
            <a:r>
              <a:rPr lang="en-US" sz="2000" dirty="0"/>
              <a:t>King</a:t>
            </a:r>
            <a:r>
              <a:rPr lang="en-US" sz="2000" baseline="0" dirty="0"/>
              <a:t> County </a:t>
            </a:r>
            <a:r>
              <a:rPr lang="en-US" sz="2000" baseline="0" dirty="0">
                <a:solidFill>
                  <a:schemeClr val="accent2"/>
                </a:solidFill>
              </a:rPr>
              <a:t>Personal Income</a:t>
            </a:r>
            <a:r>
              <a:rPr lang="en-US" sz="2000" baseline="0" dirty="0"/>
              <a:t> &amp; </a:t>
            </a:r>
            <a:r>
              <a:rPr lang="en-US" sz="2000" baseline="0" dirty="0">
                <a:solidFill>
                  <a:schemeClr val="accent1"/>
                </a:solidFill>
              </a:rPr>
              <a:t>Employment </a:t>
            </a:r>
            <a:r>
              <a:rPr lang="en-US" sz="2000" baseline="0" dirty="0">
                <a:solidFill>
                  <a:schemeClr val="tx1"/>
                </a:solidFill>
              </a:rPr>
              <a:t>Growth</a:t>
            </a:r>
            <a:br>
              <a:rPr lang="en-US" dirty="0"/>
            </a:br>
            <a:r>
              <a:rPr lang="en-US" sz="1200" dirty="0"/>
              <a:t>KC</a:t>
            </a:r>
            <a:r>
              <a:rPr lang="en-US" sz="1200" baseline="0" dirty="0"/>
              <a:t> Quarterly YOY Growth Forecast for Personal Income &amp; Employment</a:t>
            </a:r>
            <a:endParaRPr lang="en-US" sz="1200" dirty="0"/>
          </a:p>
          <a:p>
            <a:pPr>
              <a:defRPr/>
            </a:pPr>
            <a:r>
              <a:rPr lang="en-US" sz="1200" dirty="0"/>
              <a:t>Source:</a:t>
            </a:r>
            <a:r>
              <a:rPr lang="en-US" sz="1200" baseline="0" dirty="0"/>
              <a:t> ESD, BEA, OEFA</a:t>
            </a:r>
            <a:endParaRPr lang="en-US" sz="1200" dirty="0"/>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solidFill>
              <a:latin typeface="Cambria" panose="02040503050406030204" pitchFamily="18" charset="0"/>
              <a:ea typeface="Cambria" panose="02040503050406030204" pitchFamily="18" charset="0"/>
              <a:cs typeface="+mn-cs"/>
            </a:defRPr>
          </a:pPr>
          <a:endParaRPr lang="en-US"/>
        </a:p>
      </c:txPr>
    </c:title>
    <c:autoTitleDeleted val="0"/>
    <c:plotArea>
      <c:layout>
        <c:manualLayout>
          <c:layoutTarget val="inner"/>
          <c:xMode val="edge"/>
          <c:yMode val="edge"/>
          <c:x val="8.4581146106736657E-2"/>
          <c:y val="0.16181372549019607"/>
          <c:w val="0.88378860454943131"/>
          <c:h val="0.58854427203952442"/>
        </c:manualLayout>
      </c:layout>
      <c:lineChart>
        <c:grouping val="standard"/>
        <c:varyColors val="0"/>
        <c:ser>
          <c:idx val="0"/>
          <c:order val="0"/>
          <c:tx>
            <c:v>KC Employment</c:v>
          </c:tx>
          <c:spPr>
            <a:ln w="28575" cap="rnd">
              <a:solidFill>
                <a:schemeClr val="accent1"/>
              </a:solidFill>
              <a:round/>
            </a:ln>
            <a:effectLst/>
          </c:spPr>
          <c:marker>
            <c:symbol val="none"/>
          </c:marker>
          <c:cat>
            <c:numRef>
              <c:f>'KC Forecast-Quarterly'!$BF$4:$DQ$4</c:f>
              <c:numCache>
                <c:formatCode>mmm\-yy</c:formatCode>
                <c:ptCount val="64"/>
                <c:pt idx="0">
                  <c:v>41640</c:v>
                </c:pt>
                <c:pt idx="1">
                  <c:v>41730</c:v>
                </c:pt>
                <c:pt idx="2">
                  <c:v>41821</c:v>
                </c:pt>
                <c:pt idx="3">
                  <c:v>41913</c:v>
                </c:pt>
                <c:pt idx="4">
                  <c:v>42005</c:v>
                </c:pt>
                <c:pt idx="5">
                  <c:v>42095</c:v>
                </c:pt>
                <c:pt idx="6">
                  <c:v>42186</c:v>
                </c:pt>
                <c:pt idx="7">
                  <c:v>42278</c:v>
                </c:pt>
                <c:pt idx="8">
                  <c:v>42370</c:v>
                </c:pt>
                <c:pt idx="9">
                  <c:v>42461</c:v>
                </c:pt>
                <c:pt idx="10">
                  <c:v>42552</c:v>
                </c:pt>
                <c:pt idx="11">
                  <c:v>42644</c:v>
                </c:pt>
                <c:pt idx="12">
                  <c:v>42736</c:v>
                </c:pt>
                <c:pt idx="13">
                  <c:v>42826</c:v>
                </c:pt>
                <c:pt idx="14">
                  <c:v>42917</c:v>
                </c:pt>
                <c:pt idx="15">
                  <c:v>43009</c:v>
                </c:pt>
                <c:pt idx="16">
                  <c:v>43101</c:v>
                </c:pt>
                <c:pt idx="17">
                  <c:v>43191</c:v>
                </c:pt>
                <c:pt idx="18">
                  <c:v>43282</c:v>
                </c:pt>
                <c:pt idx="19">
                  <c:v>43374</c:v>
                </c:pt>
                <c:pt idx="20">
                  <c:v>43466</c:v>
                </c:pt>
                <c:pt idx="21">
                  <c:v>43556</c:v>
                </c:pt>
                <c:pt idx="22">
                  <c:v>43647</c:v>
                </c:pt>
                <c:pt idx="23">
                  <c:v>43739</c:v>
                </c:pt>
                <c:pt idx="24">
                  <c:v>43831</c:v>
                </c:pt>
                <c:pt idx="25">
                  <c:v>43922</c:v>
                </c:pt>
                <c:pt idx="26">
                  <c:v>44013</c:v>
                </c:pt>
                <c:pt idx="27">
                  <c:v>44105</c:v>
                </c:pt>
                <c:pt idx="28">
                  <c:v>44197</c:v>
                </c:pt>
                <c:pt idx="29">
                  <c:v>44287</c:v>
                </c:pt>
                <c:pt idx="30">
                  <c:v>44378</c:v>
                </c:pt>
                <c:pt idx="31">
                  <c:v>44470</c:v>
                </c:pt>
                <c:pt idx="32">
                  <c:v>44562</c:v>
                </c:pt>
                <c:pt idx="33">
                  <c:v>44652</c:v>
                </c:pt>
                <c:pt idx="34">
                  <c:v>44743</c:v>
                </c:pt>
                <c:pt idx="35">
                  <c:v>44835</c:v>
                </c:pt>
                <c:pt idx="36">
                  <c:v>44927</c:v>
                </c:pt>
                <c:pt idx="37">
                  <c:v>45017</c:v>
                </c:pt>
                <c:pt idx="38">
                  <c:v>45108</c:v>
                </c:pt>
                <c:pt idx="39">
                  <c:v>45200</c:v>
                </c:pt>
                <c:pt idx="40">
                  <c:v>45292</c:v>
                </c:pt>
                <c:pt idx="41">
                  <c:v>45383</c:v>
                </c:pt>
                <c:pt idx="42">
                  <c:v>45474</c:v>
                </c:pt>
                <c:pt idx="43">
                  <c:v>45566</c:v>
                </c:pt>
                <c:pt idx="44">
                  <c:v>45658</c:v>
                </c:pt>
                <c:pt idx="45">
                  <c:v>45748</c:v>
                </c:pt>
                <c:pt idx="46">
                  <c:v>45839</c:v>
                </c:pt>
                <c:pt idx="47">
                  <c:v>45931</c:v>
                </c:pt>
                <c:pt idx="48">
                  <c:v>46023</c:v>
                </c:pt>
                <c:pt idx="49">
                  <c:v>46113</c:v>
                </c:pt>
                <c:pt idx="50">
                  <c:v>46204</c:v>
                </c:pt>
                <c:pt idx="51">
                  <c:v>46296</c:v>
                </c:pt>
                <c:pt idx="52">
                  <c:v>46388</c:v>
                </c:pt>
                <c:pt idx="53">
                  <c:v>46478</c:v>
                </c:pt>
                <c:pt idx="54">
                  <c:v>46569</c:v>
                </c:pt>
                <c:pt idx="55">
                  <c:v>46661</c:v>
                </c:pt>
                <c:pt idx="56">
                  <c:v>46753</c:v>
                </c:pt>
                <c:pt idx="57">
                  <c:v>46844</c:v>
                </c:pt>
                <c:pt idx="58">
                  <c:v>46935</c:v>
                </c:pt>
                <c:pt idx="59">
                  <c:v>47027</c:v>
                </c:pt>
                <c:pt idx="60">
                  <c:v>47119</c:v>
                </c:pt>
                <c:pt idx="61">
                  <c:v>47209</c:v>
                </c:pt>
                <c:pt idx="62">
                  <c:v>47300</c:v>
                </c:pt>
                <c:pt idx="63">
                  <c:v>47392</c:v>
                </c:pt>
              </c:numCache>
            </c:numRef>
          </c:cat>
          <c:val>
            <c:numRef>
              <c:f>'KC Forecast-Quarterly'!$BF$43:$DQ$43</c:f>
              <c:numCache>
                <c:formatCode>General</c:formatCode>
                <c:ptCount val="64"/>
                <c:pt idx="0">
                  <c:v>3.1513880456978782E-2</c:v>
                </c:pt>
                <c:pt idx="1">
                  <c:v>2.7825191687664397E-2</c:v>
                </c:pt>
                <c:pt idx="2">
                  <c:v>3.2162800687285165E-2</c:v>
                </c:pt>
                <c:pt idx="3">
                  <c:v>2.9113049026906257E-2</c:v>
                </c:pt>
                <c:pt idx="4">
                  <c:v>2.9347244515784077E-2</c:v>
                </c:pt>
                <c:pt idx="5">
                  <c:v>3.4400042176296663E-2</c:v>
                </c:pt>
                <c:pt idx="6">
                  <c:v>3.3111376996306285E-2</c:v>
                </c:pt>
                <c:pt idx="7">
                  <c:v>3.2500581290205943E-2</c:v>
                </c:pt>
                <c:pt idx="8">
                  <c:v>3.5891571588221538E-2</c:v>
                </c:pt>
                <c:pt idx="9">
                  <c:v>3.6466960576947649E-2</c:v>
                </c:pt>
                <c:pt idx="10">
                  <c:v>3.3636294972179792E-2</c:v>
                </c:pt>
                <c:pt idx="11">
                  <c:v>3.242837482797456E-2</c:v>
                </c:pt>
                <c:pt idx="12">
                  <c:v>3.1010085804606291E-2</c:v>
                </c:pt>
                <c:pt idx="13">
                  <c:v>3.1200826121164482E-2</c:v>
                </c:pt>
                <c:pt idx="14">
                  <c:v>2.9691876750700175E-2</c:v>
                </c:pt>
                <c:pt idx="15">
                  <c:v>2.8743850124815395E-2</c:v>
                </c:pt>
                <c:pt idx="16">
                  <c:v>3.0588407066725054E-2</c:v>
                </c:pt>
                <c:pt idx="17">
                  <c:v>2.324694213299594E-2</c:v>
                </c:pt>
                <c:pt idx="18">
                  <c:v>2.2046648057908014E-2</c:v>
                </c:pt>
                <c:pt idx="19">
                  <c:v>2.4289113482695912E-2</c:v>
                </c:pt>
                <c:pt idx="20">
                  <c:v>1.992869117612317E-2</c:v>
                </c:pt>
                <c:pt idx="21">
                  <c:v>2.4676111473576512E-2</c:v>
                </c:pt>
                <c:pt idx="22">
                  <c:v>2.8259963893903395E-2</c:v>
                </c:pt>
                <c:pt idx="23">
                  <c:v>2.4909149454896751E-2</c:v>
                </c:pt>
                <c:pt idx="24">
                  <c:v>2.2734112744530632E-2</c:v>
                </c:pt>
                <c:pt idx="25">
                  <c:v>-9.8965321205230161E-2</c:v>
                </c:pt>
                <c:pt idx="26">
                  <c:v>-7.8128165304882091E-2</c:v>
                </c:pt>
                <c:pt idx="27">
                  <c:v>-7.3315230807208143E-2</c:v>
                </c:pt>
                <c:pt idx="28">
                  <c:v>-7.4563686986440891E-2</c:v>
                </c:pt>
                <c:pt idx="29">
                  <c:v>5.6936627716225319E-2</c:v>
                </c:pt>
                <c:pt idx="30">
                  <c:v>4.7856235960543225E-2</c:v>
                </c:pt>
                <c:pt idx="31">
                  <c:v>5.8870538092701263E-2</c:v>
                </c:pt>
                <c:pt idx="32">
                  <c:v>6.2104053029376383E-2</c:v>
                </c:pt>
                <c:pt idx="33">
                  <c:v>5.668712242412699E-2</c:v>
                </c:pt>
                <c:pt idx="34">
                  <c:v>4.7441513654580714E-2</c:v>
                </c:pt>
                <c:pt idx="35">
                  <c:v>2.3853630646083479E-2</c:v>
                </c:pt>
                <c:pt idx="36">
                  <c:v>2.0473492699553564E-2</c:v>
                </c:pt>
                <c:pt idx="37">
                  <c:v>1.4959437778229612E-2</c:v>
                </c:pt>
                <c:pt idx="38">
                  <c:v>-3.4926143441892377E-3</c:v>
                </c:pt>
                <c:pt idx="39">
                  <c:v>3.4176197283775078E-3</c:v>
                </c:pt>
                <c:pt idx="40">
                  <c:v>5.4613978470354763E-3</c:v>
                </c:pt>
                <c:pt idx="41">
                  <c:v>1.0295001669820669E-2</c:v>
                </c:pt>
                <c:pt idx="42">
                  <c:v>1.736811206186184E-2</c:v>
                </c:pt>
                <c:pt idx="43">
                  <c:v>1.9723514614545579E-2</c:v>
                </c:pt>
                <c:pt idx="44">
                  <c:v>9.4551921178507303E-3</c:v>
                </c:pt>
                <c:pt idx="45">
                  <c:v>1.6982903383622849E-2</c:v>
                </c:pt>
                <c:pt idx="46">
                  <c:v>1.5976462971928784E-2</c:v>
                </c:pt>
                <c:pt idx="47">
                  <c:v>4.6040998100727037E-3</c:v>
                </c:pt>
                <c:pt idx="48">
                  <c:v>2.734704034806712E-2</c:v>
                </c:pt>
                <c:pt idx="49">
                  <c:v>1.7110152457180394E-3</c:v>
                </c:pt>
                <c:pt idx="50">
                  <c:v>-2.7861109131316342E-3</c:v>
                </c:pt>
                <c:pt idx="51">
                  <c:v>2.2648947783863171E-3</c:v>
                </c:pt>
                <c:pt idx="52">
                  <c:v>1.4355847102112129E-3</c:v>
                </c:pt>
                <c:pt idx="53">
                  <c:v>5.7823349990264727E-3</c:v>
                </c:pt>
                <c:pt idx="54">
                  <c:v>9.3433047229820598E-3</c:v>
                </c:pt>
                <c:pt idx="55">
                  <c:v>1.3285907560821597E-2</c:v>
                </c:pt>
                <c:pt idx="56">
                  <c:v>1.27402988945442E-2</c:v>
                </c:pt>
                <c:pt idx="57">
                  <c:v>1.012382162974812E-2</c:v>
                </c:pt>
                <c:pt idx="58">
                  <c:v>4.1570697479802465E-3</c:v>
                </c:pt>
                <c:pt idx="59">
                  <c:v>6.5989228606457839E-3</c:v>
                </c:pt>
                <c:pt idx="60">
                  <c:v>6.5672215108834031E-3</c:v>
                </c:pt>
                <c:pt idx="61">
                  <c:v>5.3337591823698904E-3</c:v>
                </c:pt>
                <c:pt idx="62">
                  <c:v>1.0800766558126229E-2</c:v>
                </c:pt>
                <c:pt idx="63">
                  <c:v>6.0518713610653307E-3</c:v>
                </c:pt>
              </c:numCache>
            </c:numRef>
          </c:val>
          <c:smooth val="0"/>
          <c:extLst>
            <c:ext xmlns:c16="http://schemas.microsoft.com/office/drawing/2014/chart" uri="{C3380CC4-5D6E-409C-BE32-E72D297353CC}">
              <c16:uniqueId val="{00000000-9CFE-4A2A-BAB8-CA41F3121603}"/>
            </c:ext>
          </c:extLst>
        </c:ser>
        <c:ser>
          <c:idx val="1"/>
          <c:order val="1"/>
          <c:tx>
            <c:v>KC Personal Income</c:v>
          </c:tx>
          <c:spPr>
            <a:ln w="28575" cap="rnd">
              <a:solidFill>
                <a:schemeClr val="accent2"/>
              </a:solidFill>
              <a:round/>
            </a:ln>
            <a:effectLst/>
          </c:spPr>
          <c:marker>
            <c:symbol val="none"/>
          </c:marker>
          <c:cat>
            <c:numRef>
              <c:f>'KC Forecast-Quarterly'!$BF$4:$DQ$4</c:f>
              <c:numCache>
                <c:formatCode>mmm\-yy</c:formatCode>
                <c:ptCount val="64"/>
                <c:pt idx="0">
                  <c:v>41640</c:v>
                </c:pt>
                <c:pt idx="1">
                  <c:v>41730</c:v>
                </c:pt>
                <c:pt idx="2">
                  <c:v>41821</c:v>
                </c:pt>
                <c:pt idx="3">
                  <c:v>41913</c:v>
                </c:pt>
                <c:pt idx="4">
                  <c:v>42005</c:v>
                </c:pt>
                <c:pt idx="5">
                  <c:v>42095</c:v>
                </c:pt>
                <c:pt idx="6">
                  <c:v>42186</c:v>
                </c:pt>
                <c:pt idx="7">
                  <c:v>42278</c:v>
                </c:pt>
                <c:pt idx="8">
                  <c:v>42370</c:v>
                </c:pt>
                <c:pt idx="9">
                  <c:v>42461</c:v>
                </c:pt>
                <c:pt idx="10">
                  <c:v>42552</c:v>
                </c:pt>
                <c:pt idx="11">
                  <c:v>42644</c:v>
                </c:pt>
                <c:pt idx="12">
                  <c:v>42736</c:v>
                </c:pt>
                <c:pt idx="13">
                  <c:v>42826</c:v>
                </c:pt>
                <c:pt idx="14">
                  <c:v>42917</c:v>
                </c:pt>
                <c:pt idx="15">
                  <c:v>43009</c:v>
                </c:pt>
                <c:pt idx="16">
                  <c:v>43101</c:v>
                </c:pt>
                <c:pt idx="17">
                  <c:v>43191</c:v>
                </c:pt>
                <c:pt idx="18">
                  <c:v>43282</c:v>
                </c:pt>
                <c:pt idx="19">
                  <c:v>43374</c:v>
                </c:pt>
                <c:pt idx="20">
                  <c:v>43466</c:v>
                </c:pt>
                <c:pt idx="21">
                  <c:v>43556</c:v>
                </c:pt>
                <c:pt idx="22">
                  <c:v>43647</c:v>
                </c:pt>
                <c:pt idx="23">
                  <c:v>43739</c:v>
                </c:pt>
                <c:pt idx="24">
                  <c:v>43831</c:v>
                </c:pt>
                <c:pt idx="25">
                  <c:v>43922</c:v>
                </c:pt>
                <c:pt idx="26">
                  <c:v>44013</c:v>
                </c:pt>
                <c:pt idx="27">
                  <c:v>44105</c:v>
                </c:pt>
                <c:pt idx="28">
                  <c:v>44197</c:v>
                </c:pt>
                <c:pt idx="29">
                  <c:v>44287</c:v>
                </c:pt>
                <c:pt idx="30">
                  <c:v>44378</c:v>
                </c:pt>
                <c:pt idx="31">
                  <c:v>44470</c:v>
                </c:pt>
                <c:pt idx="32">
                  <c:v>44562</c:v>
                </c:pt>
                <c:pt idx="33">
                  <c:v>44652</c:v>
                </c:pt>
                <c:pt idx="34">
                  <c:v>44743</c:v>
                </c:pt>
                <c:pt idx="35">
                  <c:v>44835</c:v>
                </c:pt>
                <c:pt idx="36">
                  <c:v>44927</c:v>
                </c:pt>
                <c:pt idx="37">
                  <c:v>45017</c:v>
                </c:pt>
                <c:pt idx="38">
                  <c:v>45108</c:v>
                </c:pt>
                <c:pt idx="39">
                  <c:v>45200</c:v>
                </c:pt>
                <c:pt idx="40">
                  <c:v>45292</c:v>
                </c:pt>
                <c:pt idx="41">
                  <c:v>45383</c:v>
                </c:pt>
                <c:pt idx="42">
                  <c:v>45474</c:v>
                </c:pt>
                <c:pt idx="43">
                  <c:v>45566</c:v>
                </c:pt>
                <c:pt idx="44">
                  <c:v>45658</c:v>
                </c:pt>
                <c:pt idx="45">
                  <c:v>45748</c:v>
                </c:pt>
                <c:pt idx="46">
                  <c:v>45839</c:v>
                </c:pt>
                <c:pt idx="47">
                  <c:v>45931</c:v>
                </c:pt>
                <c:pt idx="48">
                  <c:v>46023</c:v>
                </c:pt>
                <c:pt idx="49">
                  <c:v>46113</c:v>
                </c:pt>
                <c:pt idx="50">
                  <c:v>46204</c:v>
                </c:pt>
                <c:pt idx="51">
                  <c:v>46296</c:v>
                </c:pt>
                <c:pt idx="52">
                  <c:v>46388</c:v>
                </c:pt>
                <c:pt idx="53">
                  <c:v>46478</c:v>
                </c:pt>
                <c:pt idx="54">
                  <c:v>46569</c:v>
                </c:pt>
                <c:pt idx="55">
                  <c:v>46661</c:v>
                </c:pt>
                <c:pt idx="56">
                  <c:v>46753</c:v>
                </c:pt>
                <c:pt idx="57">
                  <c:v>46844</c:v>
                </c:pt>
                <c:pt idx="58">
                  <c:v>46935</c:v>
                </c:pt>
                <c:pt idx="59">
                  <c:v>47027</c:v>
                </c:pt>
                <c:pt idx="60">
                  <c:v>47119</c:v>
                </c:pt>
                <c:pt idx="61">
                  <c:v>47209</c:v>
                </c:pt>
                <c:pt idx="62">
                  <c:v>47300</c:v>
                </c:pt>
                <c:pt idx="63">
                  <c:v>47392</c:v>
                </c:pt>
              </c:numCache>
            </c:numRef>
          </c:cat>
          <c:val>
            <c:numRef>
              <c:f>'KC Forecast-Quarterly'!$BF$44:$DQ$44</c:f>
              <c:numCache>
                <c:formatCode>General</c:formatCode>
                <c:ptCount val="64"/>
                <c:pt idx="0">
                  <c:v>8.3566461858835872E-2</c:v>
                </c:pt>
                <c:pt idx="1">
                  <c:v>9.6640776339963264E-2</c:v>
                </c:pt>
                <c:pt idx="2">
                  <c:v>0.10544877606191605</c:v>
                </c:pt>
                <c:pt idx="3">
                  <c:v>0.11470132445023085</c:v>
                </c:pt>
                <c:pt idx="4">
                  <c:v>8.5355593937991747E-2</c:v>
                </c:pt>
                <c:pt idx="5">
                  <c:v>7.5467499502601232E-2</c:v>
                </c:pt>
                <c:pt idx="6">
                  <c:v>6.3465704974844828E-2</c:v>
                </c:pt>
                <c:pt idx="7">
                  <c:v>5.3902199306668175E-2</c:v>
                </c:pt>
                <c:pt idx="8">
                  <c:v>6.4284308239301646E-2</c:v>
                </c:pt>
                <c:pt idx="9">
                  <c:v>6.1147950033623166E-2</c:v>
                </c:pt>
                <c:pt idx="10">
                  <c:v>6.1884157124674877E-2</c:v>
                </c:pt>
                <c:pt idx="11">
                  <c:v>7.676204063613068E-2</c:v>
                </c:pt>
                <c:pt idx="12">
                  <c:v>7.5332407297429294E-2</c:v>
                </c:pt>
                <c:pt idx="13">
                  <c:v>8.0611326940963179E-2</c:v>
                </c:pt>
                <c:pt idx="14">
                  <c:v>8.298472634447962E-2</c:v>
                </c:pt>
                <c:pt idx="15">
                  <c:v>7.8251877901434952E-2</c:v>
                </c:pt>
                <c:pt idx="16">
                  <c:v>7.731793655355812E-2</c:v>
                </c:pt>
                <c:pt idx="17">
                  <c:v>7.2285279980192074E-2</c:v>
                </c:pt>
                <c:pt idx="18">
                  <c:v>7.9631627720500253E-2</c:v>
                </c:pt>
                <c:pt idx="19">
                  <c:v>7.9173952870423836E-2</c:v>
                </c:pt>
                <c:pt idx="20">
                  <c:v>7.8412268933883977E-2</c:v>
                </c:pt>
                <c:pt idx="21">
                  <c:v>8.2485312973557212E-2</c:v>
                </c:pt>
                <c:pt idx="22">
                  <c:v>7.3167638649316524E-2</c:v>
                </c:pt>
                <c:pt idx="23">
                  <c:v>7.1152368879955574E-2</c:v>
                </c:pt>
                <c:pt idx="24">
                  <c:v>5.2605013778982412E-2</c:v>
                </c:pt>
                <c:pt idx="25">
                  <c:v>0.11272154528769485</c:v>
                </c:pt>
                <c:pt idx="26">
                  <c:v>7.5883352651439751E-2</c:v>
                </c:pt>
                <c:pt idx="27">
                  <c:v>5.2699903573254714E-2</c:v>
                </c:pt>
                <c:pt idx="28">
                  <c:v>0.17877186151837687</c:v>
                </c:pt>
                <c:pt idx="29">
                  <c:v>6.2159244287308679E-2</c:v>
                </c:pt>
                <c:pt idx="30">
                  <c:v>8.6994911473251335E-2</c:v>
                </c:pt>
                <c:pt idx="31">
                  <c:v>0.10764728770845555</c:v>
                </c:pt>
                <c:pt idx="32">
                  <c:v>-1.2189266846877378E-2</c:v>
                </c:pt>
                <c:pt idx="33">
                  <c:v>3.4170445713382458E-2</c:v>
                </c:pt>
                <c:pt idx="34">
                  <c:v>4.9735156458537322E-2</c:v>
                </c:pt>
                <c:pt idx="35">
                  <c:v>5.1854567909229932E-2</c:v>
                </c:pt>
                <c:pt idx="36">
                  <c:v>4.6222882180186886E-2</c:v>
                </c:pt>
                <c:pt idx="37">
                  <c:v>5.4508562754483902E-2</c:v>
                </c:pt>
                <c:pt idx="38">
                  <c:v>4.0048431296909159E-2</c:v>
                </c:pt>
                <c:pt idx="39">
                  <c:v>3.6297739904798343E-2</c:v>
                </c:pt>
                <c:pt idx="40">
                  <c:v>7.4264299996166017E-2</c:v>
                </c:pt>
                <c:pt idx="41">
                  <c:v>6.9100456465481574E-2</c:v>
                </c:pt>
                <c:pt idx="42">
                  <c:v>8.1091503215832805E-2</c:v>
                </c:pt>
                <c:pt idx="43">
                  <c:v>8.4215621193574952E-2</c:v>
                </c:pt>
                <c:pt idx="44">
                  <c:v>5.288077224151011E-2</c:v>
                </c:pt>
                <c:pt idx="45">
                  <c:v>5.1481371622121186E-2</c:v>
                </c:pt>
                <c:pt idx="46">
                  <c:v>4.9548424754806364E-2</c:v>
                </c:pt>
                <c:pt idx="47">
                  <c:v>4.921262299003093E-2</c:v>
                </c:pt>
                <c:pt idx="48">
                  <c:v>4.8897906412980419E-2</c:v>
                </c:pt>
                <c:pt idx="49">
                  <c:v>4.9411992327888177E-2</c:v>
                </c:pt>
                <c:pt idx="50">
                  <c:v>4.8929373822182765E-2</c:v>
                </c:pt>
                <c:pt idx="51">
                  <c:v>4.8321171181181732E-2</c:v>
                </c:pt>
                <c:pt idx="52">
                  <c:v>4.8583284236747515E-2</c:v>
                </c:pt>
                <c:pt idx="53">
                  <c:v>4.8195380188246872E-2</c:v>
                </c:pt>
                <c:pt idx="54">
                  <c:v>4.8625228406991461E-2</c:v>
                </c:pt>
                <c:pt idx="55">
                  <c:v>4.8761558547949724E-2</c:v>
                </c:pt>
                <c:pt idx="56">
                  <c:v>4.7692367138547409E-2</c:v>
                </c:pt>
                <c:pt idx="57">
                  <c:v>4.6948769566258042E-2</c:v>
                </c:pt>
                <c:pt idx="58">
                  <c:v>4.5661814219480013E-2</c:v>
                </c:pt>
                <c:pt idx="59">
                  <c:v>4.5003254744540477E-2</c:v>
                </c:pt>
                <c:pt idx="60">
                  <c:v>4.440777261786244E-2</c:v>
                </c:pt>
                <c:pt idx="61">
                  <c:v>4.3937894850612835E-2</c:v>
                </c:pt>
                <c:pt idx="62">
                  <c:v>4.4104938276905203E-2</c:v>
                </c:pt>
                <c:pt idx="63">
                  <c:v>4.4157144828969708E-2</c:v>
                </c:pt>
              </c:numCache>
            </c:numRef>
          </c:val>
          <c:smooth val="0"/>
          <c:extLst>
            <c:ext xmlns:c16="http://schemas.microsoft.com/office/drawing/2014/chart" uri="{C3380CC4-5D6E-409C-BE32-E72D297353CC}">
              <c16:uniqueId val="{00000001-9CFE-4A2A-BAB8-CA41F3121603}"/>
            </c:ext>
          </c:extLst>
        </c:ser>
        <c:dLbls>
          <c:showLegendKey val="0"/>
          <c:showVal val="0"/>
          <c:showCatName val="0"/>
          <c:showSerName val="0"/>
          <c:showPercent val="0"/>
          <c:showBubbleSize val="0"/>
        </c:dLbls>
        <c:smooth val="0"/>
        <c:axId val="396284528"/>
        <c:axId val="396280208"/>
      </c:lineChart>
      <c:dateAx>
        <c:axId val="396284528"/>
        <c:scaling>
          <c:orientation val="minMax"/>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low"/>
        <c:spPr>
          <a:noFill/>
          <a:ln w="15875" cap="flat" cmpd="sng" algn="ctr">
            <a:solidFill>
              <a:sysClr val="windowText" lastClr="000000"/>
            </a:solidFill>
            <a:prstDash val="dash"/>
            <a:round/>
          </a:ln>
          <a:effectLst/>
        </c:spPr>
        <c:txPr>
          <a:bodyPr rot="-60000000" spcFirstLastPara="1" vertOverflow="ellipsis" vert="horz" wrap="square" anchor="ctr" anchorCtr="1"/>
          <a:lstStyle/>
          <a:p>
            <a:pPr>
              <a:defRPr sz="16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396280208"/>
        <c:crosses val="autoZero"/>
        <c:auto val="1"/>
        <c:lblOffset val="100"/>
        <c:baseTimeUnit val="months"/>
        <c:majorUnit val="1"/>
        <c:majorTimeUnit val="years"/>
      </c:dateAx>
      <c:valAx>
        <c:axId val="396280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396284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solidFill>
            <a:schemeClr val="tx1"/>
          </a:solidFill>
          <a:latin typeface="Cambria" panose="02040503050406030204" pitchFamily="18" charset="0"/>
          <a:ea typeface="Cambria" panose="02040503050406030204" pitchFamily="18" charset="0"/>
        </a:defRPr>
      </a:pPr>
      <a:endParaRPr lang="en-US"/>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28879682407746E-2"/>
          <c:y val="3.1577750116102074E-2"/>
          <c:w val="0.56956440974148514"/>
          <c:h val="0.91871800994611652"/>
        </c:manualLayout>
      </c:layout>
      <c:barChart>
        <c:barDir val="bar"/>
        <c:grouping val="clustered"/>
        <c:varyColors val="0"/>
        <c:ser>
          <c:idx val="0"/>
          <c:order val="0"/>
          <c:tx>
            <c:strRef>
              <c:f>'County Annual'!$I$6</c:f>
              <c:strCache>
                <c:ptCount val="1"/>
                <c:pt idx="0">
                  <c:v>% of total</c:v>
                </c:pt>
              </c:strCache>
            </c:strRef>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225F-4858-8015-92BEBA46CEFB}"/>
              </c:ext>
            </c:extLst>
          </c:dPt>
          <c:dPt>
            <c:idx val="1"/>
            <c:invertIfNegative val="0"/>
            <c:bubble3D val="0"/>
            <c:spPr>
              <a:solidFill>
                <a:srgbClr val="FF0000"/>
              </a:solidFill>
              <a:ln>
                <a:noFill/>
              </a:ln>
              <a:effectLst/>
            </c:spPr>
            <c:extLst>
              <c:ext xmlns:c16="http://schemas.microsoft.com/office/drawing/2014/chart" uri="{C3380CC4-5D6E-409C-BE32-E72D297353CC}">
                <c16:uniqueId val="{00000003-225F-4858-8015-92BEBA46CEFB}"/>
              </c:ext>
            </c:extLst>
          </c:dPt>
          <c:dPt>
            <c:idx val="24"/>
            <c:invertIfNegative val="0"/>
            <c:bubble3D val="0"/>
            <c:spPr>
              <a:solidFill>
                <a:schemeClr val="accent1"/>
              </a:solidFill>
              <a:ln>
                <a:noFill/>
              </a:ln>
              <a:effectLst/>
            </c:spPr>
            <c:extLst>
              <c:ext xmlns:c16="http://schemas.microsoft.com/office/drawing/2014/chart" uri="{C3380CC4-5D6E-409C-BE32-E72D297353CC}">
                <c16:uniqueId val="{00000005-225F-4858-8015-92BEBA46CEFB}"/>
              </c:ext>
            </c:extLst>
          </c:dPt>
          <c:dPt>
            <c:idx val="26"/>
            <c:invertIfNegative val="0"/>
            <c:bubble3D val="0"/>
            <c:spPr>
              <a:solidFill>
                <a:schemeClr val="accent1"/>
              </a:solidFill>
              <a:ln>
                <a:solidFill>
                  <a:schemeClr val="tx2"/>
                </a:solidFill>
              </a:ln>
              <a:effectLst/>
            </c:spPr>
            <c:extLst>
              <c:ext xmlns:c16="http://schemas.microsoft.com/office/drawing/2014/chart" uri="{C3380CC4-5D6E-409C-BE32-E72D297353CC}">
                <c16:uniqueId val="{00000007-225F-4858-8015-92BEBA46CEFB}"/>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225F-4858-8015-92BEBA46CEFB}"/>
                </c:ext>
              </c:extLst>
            </c:dLbl>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225F-4858-8015-92BEBA46CEFB}"/>
                </c:ext>
              </c:extLst>
            </c:dLbl>
            <c:dLbl>
              <c:idx val="2"/>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225F-4858-8015-92BEBA46CEFB}"/>
                </c:ext>
              </c:extLst>
            </c:dLbl>
            <c:dLbl>
              <c:idx val="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225F-4858-8015-92BEBA46CEFB}"/>
                </c:ext>
              </c:extLst>
            </c:dLbl>
            <c:dLbl>
              <c:idx val="12"/>
              <c:layout>
                <c:manualLayout>
                  <c:x val="-1.7655933284792076E-3"/>
                  <c:y val="2.149999906889688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25F-4858-8015-92BEBA46CEFB}"/>
                </c:ext>
              </c:extLst>
            </c:dLbl>
            <c:dLbl>
              <c:idx val="24"/>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225F-4858-8015-92BEBA46CEFB}"/>
                </c:ext>
              </c:extLst>
            </c:dLbl>
            <c:dLbl>
              <c:idx val="26"/>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225F-4858-8015-92BEBA46CEFB}"/>
                </c:ext>
              </c:extLst>
            </c:dLbl>
            <c:dLbl>
              <c:idx val="32"/>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225F-4858-8015-92BEBA46CEF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'County Annual'!$B$45:$B$78</c:f>
              <c:strCache>
                <c:ptCount val="34"/>
                <c:pt idx="0">
                  <c:v>Snohomish </c:v>
                </c:pt>
                <c:pt idx="1">
                  <c:v>Skagit </c:v>
                </c:pt>
                <c:pt idx="2">
                  <c:v>Whitman</c:v>
                </c:pt>
                <c:pt idx="3">
                  <c:v>Jefferson</c:v>
                </c:pt>
                <c:pt idx="4">
                  <c:v>Garfield</c:v>
                </c:pt>
                <c:pt idx="5">
                  <c:v>Skamania</c:v>
                </c:pt>
                <c:pt idx="6">
                  <c:v>Ferry</c:v>
                </c:pt>
                <c:pt idx="7">
                  <c:v>Klickitat</c:v>
                </c:pt>
                <c:pt idx="8">
                  <c:v>Wahkiakum</c:v>
                </c:pt>
                <c:pt idx="9">
                  <c:v>Kittitas</c:v>
                </c:pt>
                <c:pt idx="10">
                  <c:v>Lincoln</c:v>
                </c:pt>
                <c:pt idx="11">
                  <c:v>San Juan</c:v>
                </c:pt>
                <c:pt idx="12">
                  <c:v>Pacific</c:v>
                </c:pt>
                <c:pt idx="13">
                  <c:v>Mason</c:v>
                </c:pt>
                <c:pt idx="14">
                  <c:v>Asotin</c:v>
                </c:pt>
                <c:pt idx="15">
                  <c:v>Grays Harbor</c:v>
                </c:pt>
                <c:pt idx="16">
                  <c:v>Lewis</c:v>
                </c:pt>
                <c:pt idx="17">
                  <c:v>Adams</c:v>
                </c:pt>
                <c:pt idx="18">
                  <c:v>Okanogan</c:v>
                </c:pt>
                <c:pt idx="19">
                  <c:v>Whatcom</c:v>
                </c:pt>
                <c:pt idx="20">
                  <c:v>Island, WA</c:v>
                </c:pt>
                <c:pt idx="21">
                  <c:v>Kitsap </c:v>
                </c:pt>
                <c:pt idx="22">
                  <c:v>Clallam</c:v>
                </c:pt>
                <c:pt idx="23">
                  <c:v>Cowlitz </c:v>
                </c:pt>
                <c:pt idx="24">
                  <c:v>Walla Walla</c:v>
                </c:pt>
                <c:pt idx="25">
                  <c:v>Chelan / Douglas </c:v>
                </c:pt>
                <c:pt idx="26">
                  <c:v>Grant</c:v>
                </c:pt>
                <c:pt idx="27">
                  <c:v>Yakima </c:v>
                </c:pt>
                <c:pt idx="28">
                  <c:v>Benton / Franklin </c:v>
                </c:pt>
                <c:pt idx="29">
                  <c:v>Thurston </c:v>
                </c:pt>
                <c:pt idx="30">
                  <c:v>Spokane / Stevens / Pend Orielle </c:v>
                </c:pt>
                <c:pt idx="31">
                  <c:v>Clark </c:v>
                </c:pt>
                <c:pt idx="32">
                  <c:v>Pierce </c:v>
                </c:pt>
                <c:pt idx="33">
                  <c:v>King </c:v>
                </c:pt>
              </c:strCache>
            </c:strRef>
          </c:cat>
          <c:val>
            <c:numRef>
              <c:f>'County Annual'!$E$45:$E$78</c:f>
              <c:numCache>
                <c:formatCode>0.0%</c:formatCode>
                <c:ptCount val="34"/>
                <c:pt idx="0">
                  <c:v>-7.5687212220621218E-3</c:v>
                </c:pt>
                <c:pt idx="1">
                  <c:v>-7.1636069007766428E-3</c:v>
                </c:pt>
                <c:pt idx="2">
                  <c:v>-9.8808371045194885E-4</c:v>
                </c:pt>
                <c:pt idx="3">
                  <c:v>-8.8927533940675403E-4</c:v>
                </c:pt>
                <c:pt idx="4">
                  <c:v>0</c:v>
                </c:pt>
                <c:pt idx="5">
                  <c:v>0</c:v>
                </c:pt>
                <c:pt idx="6">
                  <c:v>9.8808371045194888E-5</c:v>
                </c:pt>
                <c:pt idx="7">
                  <c:v>9.8808371045194888E-5</c:v>
                </c:pt>
                <c:pt idx="8">
                  <c:v>4.9404185522597443E-4</c:v>
                </c:pt>
                <c:pt idx="9">
                  <c:v>5.9285022627116935E-4</c:v>
                </c:pt>
                <c:pt idx="10">
                  <c:v>9.8808371045194885E-4</c:v>
                </c:pt>
                <c:pt idx="11">
                  <c:v>2.3714009050846774E-3</c:v>
                </c:pt>
                <c:pt idx="12">
                  <c:v>2.5690176471750673E-3</c:v>
                </c:pt>
                <c:pt idx="13">
                  <c:v>2.667826018220262E-3</c:v>
                </c:pt>
                <c:pt idx="14">
                  <c:v>3.8535264707626007E-3</c:v>
                </c:pt>
                <c:pt idx="15">
                  <c:v>3.8535264707626007E-3</c:v>
                </c:pt>
                <c:pt idx="16">
                  <c:v>5.9285022627116931E-3</c:v>
                </c:pt>
                <c:pt idx="17">
                  <c:v>6.0273106337568882E-3</c:v>
                </c:pt>
                <c:pt idx="18">
                  <c:v>9.0903701361579308E-3</c:v>
                </c:pt>
                <c:pt idx="19">
                  <c:v>9.2188210185166122E-3</c:v>
                </c:pt>
                <c:pt idx="20">
                  <c:v>1.0868920814971438E-2</c:v>
                </c:pt>
                <c:pt idx="21">
                  <c:v>1.095784834891206E-2</c:v>
                </c:pt>
                <c:pt idx="22">
                  <c:v>1.254866312273975E-2</c:v>
                </c:pt>
                <c:pt idx="23">
                  <c:v>1.2598067308262335E-2</c:v>
                </c:pt>
                <c:pt idx="24">
                  <c:v>1.8141216923897783E-2</c:v>
                </c:pt>
                <c:pt idx="25">
                  <c:v>3.1539632037626213E-2</c:v>
                </c:pt>
                <c:pt idx="26">
                  <c:v>3.2903187558049898E-2</c:v>
                </c:pt>
                <c:pt idx="27">
                  <c:v>3.4256862241369056E-2</c:v>
                </c:pt>
                <c:pt idx="28">
                  <c:v>7.2209157559828499E-2</c:v>
                </c:pt>
                <c:pt idx="29">
                  <c:v>8.208999466434784E-2</c:v>
                </c:pt>
                <c:pt idx="30">
                  <c:v>0.13330237337707257</c:v>
                </c:pt>
                <c:pt idx="31">
                  <c:v>0.14080192873940273</c:v>
                </c:pt>
                <c:pt idx="32">
                  <c:v>0.1473035195541767</c:v>
                </c:pt>
                <c:pt idx="33">
                  <c:v>0.22923542082485257</c:v>
                </c:pt>
              </c:numCache>
            </c:numRef>
          </c:val>
          <c:extLst>
            <c:ext xmlns:c16="http://schemas.microsoft.com/office/drawing/2014/chart" uri="{C3380CC4-5D6E-409C-BE32-E72D297353CC}">
              <c16:uniqueId val="{0000000C-225F-4858-8015-92BEBA46CEFB}"/>
            </c:ext>
          </c:extLst>
        </c:ser>
        <c:dLbls>
          <c:showLegendKey val="0"/>
          <c:showVal val="0"/>
          <c:showCatName val="0"/>
          <c:showSerName val="0"/>
          <c:showPercent val="0"/>
          <c:showBubbleSize val="0"/>
        </c:dLbls>
        <c:gapWidth val="182"/>
        <c:axId val="205297824"/>
        <c:axId val="325620544"/>
      </c:barChart>
      <c:catAx>
        <c:axId val="205297824"/>
        <c:scaling>
          <c:orientation val="minMax"/>
        </c:scaling>
        <c:delete val="0"/>
        <c:axPos val="l"/>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t"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25620544"/>
        <c:crosses val="autoZero"/>
        <c:auto val="1"/>
        <c:lblAlgn val="ctr"/>
        <c:lblOffset val="100"/>
        <c:noMultiLvlLbl val="0"/>
      </c:catAx>
      <c:valAx>
        <c:axId val="325620544"/>
        <c:scaling>
          <c:orientation val="minMax"/>
          <c:max val="0.30000000000000004"/>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297824"/>
        <c:crosses val="autoZero"/>
        <c:crossBetween val="between"/>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a:t>Hires</a:t>
            </a:r>
            <a:r>
              <a:rPr lang="en-US" sz="2000" baseline="0" dirty="0"/>
              <a:t> and Separations: 8.7 Million Open Jobs</a:t>
            </a:r>
          </a:p>
          <a:p>
            <a:pPr>
              <a:defRPr/>
            </a:pPr>
            <a:r>
              <a:rPr lang="en-US" baseline="0" dirty="0"/>
              <a:t>Job Openings and Labor Turnover Survey, SA (in thousands); January 2001-Present</a:t>
            </a:r>
          </a:p>
          <a:p>
            <a:pPr>
              <a:defRPr/>
            </a:pPr>
            <a:r>
              <a:rPr lang="en-US" baseline="0" dirty="0"/>
              <a:t>Source: BLS</a:t>
            </a:r>
          </a:p>
        </c:rich>
      </c:tx>
      <c:overlay val="0"/>
    </c:title>
    <c:autoTitleDeleted val="0"/>
    <c:plotArea>
      <c:layout>
        <c:manualLayout>
          <c:layoutTarget val="inner"/>
          <c:xMode val="edge"/>
          <c:yMode val="edge"/>
          <c:x val="0.1000465879265092"/>
          <c:y val="0.16166666666666665"/>
          <c:w val="0.82901334208223976"/>
          <c:h val="0.61229350007719618"/>
        </c:manualLayout>
      </c:layout>
      <c:barChart>
        <c:barDir val="col"/>
        <c:grouping val="stacked"/>
        <c:varyColors val="0"/>
        <c:ser>
          <c:idx val="2"/>
          <c:order val="2"/>
          <c:tx>
            <c:strRef>
              <c:f>'Sheet2 (2)'!$D$2</c:f>
              <c:strCache>
                <c:ptCount val="1"/>
                <c:pt idx="0">
                  <c:v>Quits</c:v>
                </c:pt>
              </c:strCache>
            </c:strRef>
          </c:tx>
          <c:spPr>
            <a:solidFill>
              <a:schemeClr val="accent1">
                <a:lumMod val="60000"/>
                <a:lumOff val="40000"/>
              </a:schemeClr>
            </a:solidFill>
            <a:ln>
              <a:solidFill>
                <a:schemeClr val="tx1">
                  <a:alpha val="89000"/>
                </a:schemeClr>
              </a:solidFill>
            </a:ln>
          </c:spPr>
          <c:invertIfNegative val="0"/>
          <c:cat>
            <c:numRef>
              <c:f>'Sheet2 (2)'!$A$3:$A$278</c:f>
              <c:numCache>
                <c:formatCode>mmm\-yy</c:formatCode>
                <c:ptCount val="276"/>
                <c:pt idx="0">
                  <c:v>36892</c:v>
                </c:pt>
                <c:pt idx="1">
                  <c:v>36923</c:v>
                </c:pt>
                <c:pt idx="2">
                  <c:v>36951</c:v>
                </c:pt>
                <c:pt idx="3">
                  <c:v>36982</c:v>
                </c:pt>
                <c:pt idx="4">
                  <c:v>37012</c:v>
                </c:pt>
                <c:pt idx="5">
                  <c:v>37043</c:v>
                </c:pt>
                <c:pt idx="6">
                  <c:v>37073</c:v>
                </c:pt>
                <c:pt idx="7">
                  <c:v>37104</c:v>
                </c:pt>
                <c:pt idx="8">
                  <c:v>37135</c:v>
                </c:pt>
                <c:pt idx="9">
                  <c:v>37165</c:v>
                </c:pt>
                <c:pt idx="10">
                  <c:v>37196</c:v>
                </c:pt>
                <c:pt idx="11">
                  <c:v>37226</c:v>
                </c:pt>
                <c:pt idx="12">
                  <c:v>37257</c:v>
                </c:pt>
                <c:pt idx="13">
                  <c:v>37288</c:v>
                </c:pt>
                <c:pt idx="14">
                  <c:v>37316</c:v>
                </c:pt>
                <c:pt idx="15">
                  <c:v>37347</c:v>
                </c:pt>
                <c:pt idx="16">
                  <c:v>37377</c:v>
                </c:pt>
                <c:pt idx="17">
                  <c:v>37408</c:v>
                </c:pt>
                <c:pt idx="18">
                  <c:v>37438</c:v>
                </c:pt>
                <c:pt idx="19">
                  <c:v>37469</c:v>
                </c:pt>
                <c:pt idx="20">
                  <c:v>37500</c:v>
                </c:pt>
                <c:pt idx="21">
                  <c:v>37530</c:v>
                </c:pt>
                <c:pt idx="22">
                  <c:v>37561</c:v>
                </c:pt>
                <c:pt idx="23">
                  <c:v>37591</c:v>
                </c:pt>
                <c:pt idx="24">
                  <c:v>37622</c:v>
                </c:pt>
                <c:pt idx="25">
                  <c:v>37653</c:v>
                </c:pt>
                <c:pt idx="26">
                  <c:v>37681</c:v>
                </c:pt>
                <c:pt idx="27">
                  <c:v>37712</c:v>
                </c:pt>
                <c:pt idx="28">
                  <c:v>37742</c:v>
                </c:pt>
                <c:pt idx="29">
                  <c:v>37773</c:v>
                </c:pt>
                <c:pt idx="30">
                  <c:v>37803</c:v>
                </c:pt>
                <c:pt idx="31">
                  <c:v>37834</c:v>
                </c:pt>
                <c:pt idx="32">
                  <c:v>37865</c:v>
                </c:pt>
                <c:pt idx="33">
                  <c:v>37895</c:v>
                </c:pt>
                <c:pt idx="34">
                  <c:v>37926</c:v>
                </c:pt>
                <c:pt idx="35">
                  <c:v>37956</c:v>
                </c:pt>
                <c:pt idx="36">
                  <c:v>37987</c:v>
                </c:pt>
                <c:pt idx="37">
                  <c:v>38018</c:v>
                </c:pt>
                <c:pt idx="38">
                  <c:v>38047</c:v>
                </c:pt>
                <c:pt idx="39">
                  <c:v>38078</c:v>
                </c:pt>
                <c:pt idx="40">
                  <c:v>38108</c:v>
                </c:pt>
                <c:pt idx="41">
                  <c:v>38139</c:v>
                </c:pt>
                <c:pt idx="42">
                  <c:v>38169</c:v>
                </c:pt>
                <c:pt idx="43">
                  <c:v>38200</c:v>
                </c:pt>
                <c:pt idx="44">
                  <c:v>38231</c:v>
                </c:pt>
                <c:pt idx="45">
                  <c:v>38261</c:v>
                </c:pt>
                <c:pt idx="46">
                  <c:v>38292</c:v>
                </c:pt>
                <c:pt idx="47">
                  <c:v>38322</c:v>
                </c:pt>
                <c:pt idx="48">
                  <c:v>38353</c:v>
                </c:pt>
                <c:pt idx="49">
                  <c:v>38384</c:v>
                </c:pt>
                <c:pt idx="50">
                  <c:v>38412</c:v>
                </c:pt>
                <c:pt idx="51">
                  <c:v>38443</c:v>
                </c:pt>
                <c:pt idx="52">
                  <c:v>38473</c:v>
                </c:pt>
                <c:pt idx="53">
                  <c:v>38504</c:v>
                </c:pt>
                <c:pt idx="54">
                  <c:v>38534</c:v>
                </c:pt>
                <c:pt idx="55">
                  <c:v>38565</c:v>
                </c:pt>
                <c:pt idx="56">
                  <c:v>38596</c:v>
                </c:pt>
                <c:pt idx="57">
                  <c:v>38626</c:v>
                </c:pt>
                <c:pt idx="58">
                  <c:v>38657</c:v>
                </c:pt>
                <c:pt idx="59">
                  <c:v>38687</c:v>
                </c:pt>
                <c:pt idx="60">
                  <c:v>38718</c:v>
                </c:pt>
                <c:pt idx="61">
                  <c:v>38749</c:v>
                </c:pt>
                <c:pt idx="62">
                  <c:v>38777</c:v>
                </c:pt>
                <c:pt idx="63">
                  <c:v>38808</c:v>
                </c:pt>
                <c:pt idx="64">
                  <c:v>38838</c:v>
                </c:pt>
                <c:pt idx="65">
                  <c:v>38869</c:v>
                </c:pt>
                <c:pt idx="66">
                  <c:v>38899</c:v>
                </c:pt>
                <c:pt idx="67">
                  <c:v>38930</c:v>
                </c:pt>
                <c:pt idx="68">
                  <c:v>38961</c:v>
                </c:pt>
                <c:pt idx="69">
                  <c:v>38991</c:v>
                </c:pt>
                <c:pt idx="70">
                  <c:v>39022</c:v>
                </c:pt>
                <c:pt idx="71">
                  <c:v>39052</c:v>
                </c:pt>
                <c:pt idx="72">
                  <c:v>39083</c:v>
                </c:pt>
                <c:pt idx="73">
                  <c:v>39114</c:v>
                </c:pt>
                <c:pt idx="74">
                  <c:v>39142</c:v>
                </c:pt>
                <c:pt idx="75">
                  <c:v>39173</c:v>
                </c:pt>
                <c:pt idx="76">
                  <c:v>39203</c:v>
                </c:pt>
                <c:pt idx="77">
                  <c:v>39234</c:v>
                </c:pt>
                <c:pt idx="78">
                  <c:v>39264</c:v>
                </c:pt>
                <c:pt idx="79">
                  <c:v>39295</c:v>
                </c:pt>
                <c:pt idx="80">
                  <c:v>39326</c:v>
                </c:pt>
                <c:pt idx="81">
                  <c:v>39356</c:v>
                </c:pt>
                <c:pt idx="82">
                  <c:v>39387</c:v>
                </c:pt>
                <c:pt idx="83">
                  <c:v>39417</c:v>
                </c:pt>
                <c:pt idx="84">
                  <c:v>39448</c:v>
                </c:pt>
                <c:pt idx="85">
                  <c:v>39479</c:v>
                </c:pt>
                <c:pt idx="86">
                  <c:v>39508</c:v>
                </c:pt>
                <c:pt idx="87">
                  <c:v>39539</c:v>
                </c:pt>
                <c:pt idx="88">
                  <c:v>39569</c:v>
                </c:pt>
                <c:pt idx="89">
                  <c:v>39600</c:v>
                </c:pt>
                <c:pt idx="90">
                  <c:v>39630</c:v>
                </c:pt>
                <c:pt idx="91">
                  <c:v>39661</c:v>
                </c:pt>
                <c:pt idx="92">
                  <c:v>39692</c:v>
                </c:pt>
                <c:pt idx="93">
                  <c:v>39722</c:v>
                </c:pt>
                <c:pt idx="94">
                  <c:v>39753</c:v>
                </c:pt>
                <c:pt idx="95">
                  <c:v>39783</c:v>
                </c:pt>
                <c:pt idx="96">
                  <c:v>39814</c:v>
                </c:pt>
                <c:pt idx="97">
                  <c:v>39845</c:v>
                </c:pt>
                <c:pt idx="98">
                  <c:v>39873</c:v>
                </c:pt>
                <c:pt idx="99">
                  <c:v>39904</c:v>
                </c:pt>
                <c:pt idx="100">
                  <c:v>39934</c:v>
                </c:pt>
                <c:pt idx="101">
                  <c:v>39965</c:v>
                </c:pt>
                <c:pt idx="102">
                  <c:v>39995</c:v>
                </c:pt>
                <c:pt idx="103">
                  <c:v>40026</c:v>
                </c:pt>
                <c:pt idx="104">
                  <c:v>40057</c:v>
                </c:pt>
                <c:pt idx="105">
                  <c:v>40087</c:v>
                </c:pt>
                <c:pt idx="106">
                  <c:v>40118</c:v>
                </c:pt>
                <c:pt idx="107">
                  <c:v>40148</c:v>
                </c:pt>
                <c:pt idx="108">
                  <c:v>40179</c:v>
                </c:pt>
                <c:pt idx="109">
                  <c:v>40210</c:v>
                </c:pt>
                <c:pt idx="110">
                  <c:v>40238</c:v>
                </c:pt>
                <c:pt idx="111">
                  <c:v>40269</c:v>
                </c:pt>
                <c:pt idx="112">
                  <c:v>40299</c:v>
                </c:pt>
                <c:pt idx="113">
                  <c:v>40330</c:v>
                </c:pt>
                <c:pt idx="114">
                  <c:v>40360</c:v>
                </c:pt>
                <c:pt idx="115">
                  <c:v>40391</c:v>
                </c:pt>
                <c:pt idx="116">
                  <c:v>40422</c:v>
                </c:pt>
                <c:pt idx="117">
                  <c:v>40452</c:v>
                </c:pt>
                <c:pt idx="118">
                  <c:v>40483</c:v>
                </c:pt>
                <c:pt idx="119">
                  <c:v>40513</c:v>
                </c:pt>
                <c:pt idx="120">
                  <c:v>40544</c:v>
                </c:pt>
                <c:pt idx="121">
                  <c:v>40575</c:v>
                </c:pt>
                <c:pt idx="122">
                  <c:v>40603</c:v>
                </c:pt>
                <c:pt idx="123">
                  <c:v>40634</c:v>
                </c:pt>
                <c:pt idx="124">
                  <c:v>40664</c:v>
                </c:pt>
                <c:pt idx="125">
                  <c:v>40695</c:v>
                </c:pt>
                <c:pt idx="126">
                  <c:v>40725</c:v>
                </c:pt>
                <c:pt idx="127">
                  <c:v>40756</c:v>
                </c:pt>
                <c:pt idx="128">
                  <c:v>40787</c:v>
                </c:pt>
                <c:pt idx="129">
                  <c:v>40817</c:v>
                </c:pt>
                <c:pt idx="130">
                  <c:v>40848</c:v>
                </c:pt>
                <c:pt idx="131">
                  <c:v>40878</c:v>
                </c:pt>
                <c:pt idx="132">
                  <c:v>40909</c:v>
                </c:pt>
                <c:pt idx="133">
                  <c:v>40940</c:v>
                </c:pt>
                <c:pt idx="134">
                  <c:v>40969</c:v>
                </c:pt>
                <c:pt idx="135">
                  <c:v>41000</c:v>
                </c:pt>
                <c:pt idx="136">
                  <c:v>41030</c:v>
                </c:pt>
                <c:pt idx="137">
                  <c:v>41061</c:v>
                </c:pt>
                <c:pt idx="138">
                  <c:v>41091</c:v>
                </c:pt>
                <c:pt idx="139">
                  <c:v>41122</c:v>
                </c:pt>
                <c:pt idx="140">
                  <c:v>41153</c:v>
                </c:pt>
                <c:pt idx="141">
                  <c:v>41183</c:v>
                </c:pt>
                <c:pt idx="142">
                  <c:v>41214</c:v>
                </c:pt>
                <c:pt idx="143">
                  <c:v>41244</c:v>
                </c:pt>
                <c:pt idx="144">
                  <c:v>41275</c:v>
                </c:pt>
                <c:pt idx="145">
                  <c:v>41306</c:v>
                </c:pt>
                <c:pt idx="146">
                  <c:v>41334</c:v>
                </c:pt>
                <c:pt idx="147">
                  <c:v>41365</c:v>
                </c:pt>
                <c:pt idx="148">
                  <c:v>41395</c:v>
                </c:pt>
                <c:pt idx="149">
                  <c:v>41426</c:v>
                </c:pt>
                <c:pt idx="150">
                  <c:v>41456</c:v>
                </c:pt>
                <c:pt idx="151">
                  <c:v>41487</c:v>
                </c:pt>
                <c:pt idx="152">
                  <c:v>41518</c:v>
                </c:pt>
                <c:pt idx="153">
                  <c:v>41548</c:v>
                </c:pt>
                <c:pt idx="154">
                  <c:v>41579</c:v>
                </c:pt>
                <c:pt idx="155">
                  <c:v>41609</c:v>
                </c:pt>
                <c:pt idx="156">
                  <c:v>41640</c:v>
                </c:pt>
                <c:pt idx="157">
                  <c:v>41671</c:v>
                </c:pt>
                <c:pt idx="158">
                  <c:v>41699</c:v>
                </c:pt>
                <c:pt idx="159">
                  <c:v>41730</c:v>
                </c:pt>
                <c:pt idx="160">
                  <c:v>41760</c:v>
                </c:pt>
                <c:pt idx="161">
                  <c:v>41791</c:v>
                </c:pt>
                <c:pt idx="162">
                  <c:v>41821</c:v>
                </c:pt>
                <c:pt idx="163">
                  <c:v>41852</c:v>
                </c:pt>
                <c:pt idx="164">
                  <c:v>41883</c:v>
                </c:pt>
                <c:pt idx="165">
                  <c:v>41913</c:v>
                </c:pt>
                <c:pt idx="166">
                  <c:v>41944</c:v>
                </c:pt>
                <c:pt idx="167">
                  <c:v>41974</c:v>
                </c:pt>
                <c:pt idx="168">
                  <c:v>42005</c:v>
                </c:pt>
                <c:pt idx="169">
                  <c:v>42036</c:v>
                </c:pt>
                <c:pt idx="170">
                  <c:v>42064</c:v>
                </c:pt>
                <c:pt idx="171">
                  <c:v>42095</c:v>
                </c:pt>
                <c:pt idx="172">
                  <c:v>42125</c:v>
                </c:pt>
                <c:pt idx="173">
                  <c:v>42156</c:v>
                </c:pt>
                <c:pt idx="174">
                  <c:v>42186</c:v>
                </c:pt>
                <c:pt idx="175">
                  <c:v>42217</c:v>
                </c:pt>
                <c:pt idx="176">
                  <c:v>42248</c:v>
                </c:pt>
                <c:pt idx="177">
                  <c:v>42278</c:v>
                </c:pt>
                <c:pt idx="178">
                  <c:v>42309</c:v>
                </c:pt>
                <c:pt idx="179">
                  <c:v>42339</c:v>
                </c:pt>
                <c:pt idx="180">
                  <c:v>42370</c:v>
                </c:pt>
                <c:pt idx="181">
                  <c:v>42401</c:v>
                </c:pt>
                <c:pt idx="182">
                  <c:v>42430</c:v>
                </c:pt>
                <c:pt idx="183">
                  <c:v>42461</c:v>
                </c:pt>
                <c:pt idx="184">
                  <c:v>42491</c:v>
                </c:pt>
                <c:pt idx="185">
                  <c:v>42522</c:v>
                </c:pt>
                <c:pt idx="186">
                  <c:v>42552</c:v>
                </c:pt>
                <c:pt idx="187">
                  <c:v>42583</c:v>
                </c:pt>
                <c:pt idx="188">
                  <c:v>42614</c:v>
                </c:pt>
                <c:pt idx="189">
                  <c:v>42644</c:v>
                </c:pt>
                <c:pt idx="190">
                  <c:v>42675</c:v>
                </c:pt>
                <c:pt idx="191">
                  <c:v>42705</c:v>
                </c:pt>
                <c:pt idx="192">
                  <c:v>42736</c:v>
                </c:pt>
                <c:pt idx="193">
                  <c:v>42767</c:v>
                </c:pt>
                <c:pt idx="194">
                  <c:v>42795</c:v>
                </c:pt>
                <c:pt idx="195">
                  <c:v>42826</c:v>
                </c:pt>
                <c:pt idx="196">
                  <c:v>42856</c:v>
                </c:pt>
                <c:pt idx="197">
                  <c:v>42887</c:v>
                </c:pt>
                <c:pt idx="198">
                  <c:v>42917</c:v>
                </c:pt>
                <c:pt idx="199">
                  <c:v>42948</c:v>
                </c:pt>
                <c:pt idx="200">
                  <c:v>42979</c:v>
                </c:pt>
                <c:pt idx="201">
                  <c:v>43009</c:v>
                </c:pt>
                <c:pt idx="202">
                  <c:v>43040</c:v>
                </c:pt>
                <c:pt idx="203">
                  <c:v>43070</c:v>
                </c:pt>
                <c:pt idx="204">
                  <c:v>43101</c:v>
                </c:pt>
                <c:pt idx="205">
                  <c:v>43132</c:v>
                </c:pt>
                <c:pt idx="206">
                  <c:v>43160</c:v>
                </c:pt>
                <c:pt idx="207">
                  <c:v>43191</c:v>
                </c:pt>
                <c:pt idx="208">
                  <c:v>43221</c:v>
                </c:pt>
                <c:pt idx="209">
                  <c:v>43252</c:v>
                </c:pt>
                <c:pt idx="210">
                  <c:v>43282</c:v>
                </c:pt>
                <c:pt idx="211">
                  <c:v>43313</c:v>
                </c:pt>
                <c:pt idx="212">
                  <c:v>43344</c:v>
                </c:pt>
                <c:pt idx="213">
                  <c:v>43374</c:v>
                </c:pt>
                <c:pt idx="214">
                  <c:v>43405</c:v>
                </c:pt>
                <c:pt idx="215">
                  <c:v>43435</c:v>
                </c:pt>
                <c:pt idx="216">
                  <c:v>43466</c:v>
                </c:pt>
                <c:pt idx="217">
                  <c:v>43497</c:v>
                </c:pt>
                <c:pt idx="218">
                  <c:v>43525</c:v>
                </c:pt>
                <c:pt idx="219">
                  <c:v>43556</c:v>
                </c:pt>
                <c:pt idx="220">
                  <c:v>43586</c:v>
                </c:pt>
                <c:pt idx="221">
                  <c:v>43617</c:v>
                </c:pt>
                <c:pt idx="222">
                  <c:v>43647</c:v>
                </c:pt>
                <c:pt idx="223">
                  <c:v>43678</c:v>
                </c:pt>
                <c:pt idx="224">
                  <c:v>43709</c:v>
                </c:pt>
                <c:pt idx="225">
                  <c:v>43739</c:v>
                </c:pt>
                <c:pt idx="226">
                  <c:v>43770</c:v>
                </c:pt>
                <c:pt idx="227">
                  <c:v>43800</c:v>
                </c:pt>
                <c:pt idx="228">
                  <c:v>43831</c:v>
                </c:pt>
                <c:pt idx="229">
                  <c:v>43862</c:v>
                </c:pt>
                <c:pt idx="230">
                  <c:v>43891</c:v>
                </c:pt>
                <c:pt idx="231">
                  <c:v>43922</c:v>
                </c:pt>
                <c:pt idx="232">
                  <c:v>43952</c:v>
                </c:pt>
                <c:pt idx="233">
                  <c:v>43983</c:v>
                </c:pt>
                <c:pt idx="234">
                  <c:v>44013</c:v>
                </c:pt>
                <c:pt idx="235">
                  <c:v>44044</c:v>
                </c:pt>
                <c:pt idx="236">
                  <c:v>44075</c:v>
                </c:pt>
                <c:pt idx="237">
                  <c:v>44105</c:v>
                </c:pt>
                <c:pt idx="238">
                  <c:v>44136</c:v>
                </c:pt>
                <c:pt idx="239">
                  <c:v>44166</c:v>
                </c:pt>
                <c:pt idx="240">
                  <c:v>44197</c:v>
                </c:pt>
                <c:pt idx="241">
                  <c:v>44228</c:v>
                </c:pt>
                <c:pt idx="242">
                  <c:v>44256</c:v>
                </c:pt>
                <c:pt idx="243">
                  <c:v>44287</c:v>
                </c:pt>
                <c:pt idx="244">
                  <c:v>44317</c:v>
                </c:pt>
                <c:pt idx="245">
                  <c:v>44348</c:v>
                </c:pt>
                <c:pt idx="246">
                  <c:v>44378</c:v>
                </c:pt>
                <c:pt idx="247">
                  <c:v>44409</c:v>
                </c:pt>
                <c:pt idx="248">
                  <c:v>44440</c:v>
                </c:pt>
                <c:pt idx="249">
                  <c:v>44470</c:v>
                </c:pt>
                <c:pt idx="250">
                  <c:v>44501</c:v>
                </c:pt>
                <c:pt idx="251">
                  <c:v>44531</c:v>
                </c:pt>
                <c:pt idx="252">
                  <c:v>44562</c:v>
                </c:pt>
                <c:pt idx="253">
                  <c:v>44593</c:v>
                </c:pt>
                <c:pt idx="254">
                  <c:v>44621</c:v>
                </c:pt>
                <c:pt idx="255">
                  <c:v>44652</c:v>
                </c:pt>
                <c:pt idx="256">
                  <c:v>44682</c:v>
                </c:pt>
                <c:pt idx="257">
                  <c:v>44713</c:v>
                </c:pt>
                <c:pt idx="258">
                  <c:v>44743</c:v>
                </c:pt>
                <c:pt idx="259">
                  <c:v>44774</c:v>
                </c:pt>
                <c:pt idx="260">
                  <c:v>44805</c:v>
                </c:pt>
                <c:pt idx="261">
                  <c:v>44835</c:v>
                </c:pt>
                <c:pt idx="262">
                  <c:v>44866</c:v>
                </c:pt>
                <c:pt idx="263">
                  <c:v>44896</c:v>
                </c:pt>
                <c:pt idx="264">
                  <c:v>44927</c:v>
                </c:pt>
                <c:pt idx="265">
                  <c:v>44958</c:v>
                </c:pt>
                <c:pt idx="266">
                  <c:v>44986</c:v>
                </c:pt>
                <c:pt idx="267">
                  <c:v>45017</c:v>
                </c:pt>
                <c:pt idx="268">
                  <c:v>45047</c:v>
                </c:pt>
                <c:pt idx="269">
                  <c:v>45078</c:v>
                </c:pt>
                <c:pt idx="270">
                  <c:v>45108</c:v>
                </c:pt>
                <c:pt idx="271">
                  <c:v>45139</c:v>
                </c:pt>
                <c:pt idx="272">
                  <c:v>45170</c:v>
                </c:pt>
                <c:pt idx="273">
                  <c:v>45200</c:v>
                </c:pt>
                <c:pt idx="274">
                  <c:v>45231</c:v>
                </c:pt>
                <c:pt idx="275">
                  <c:v>45261</c:v>
                </c:pt>
              </c:numCache>
            </c:numRef>
          </c:cat>
          <c:val>
            <c:numRef>
              <c:f>'Sheet2 (2)'!$D$3:$D$280</c:f>
              <c:numCache>
                <c:formatCode>General</c:formatCode>
                <c:ptCount val="278"/>
                <c:pt idx="0">
                  <c:v>3245</c:v>
                </c:pt>
                <c:pt idx="1">
                  <c:v>3053</c:v>
                </c:pt>
                <c:pt idx="2">
                  <c:v>3054</c:v>
                </c:pt>
                <c:pt idx="3">
                  <c:v>3163</c:v>
                </c:pt>
                <c:pt idx="4">
                  <c:v>2993</c:v>
                </c:pt>
                <c:pt idx="5">
                  <c:v>2878</c:v>
                </c:pt>
                <c:pt idx="6">
                  <c:v>2947</c:v>
                </c:pt>
                <c:pt idx="7">
                  <c:v>2928</c:v>
                </c:pt>
                <c:pt idx="8">
                  <c:v>2703</c:v>
                </c:pt>
                <c:pt idx="9">
                  <c:v>2795</c:v>
                </c:pt>
                <c:pt idx="10">
                  <c:v>2560</c:v>
                </c:pt>
                <c:pt idx="11">
                  <c:v>2559</c:v>
                </c:pt>
                <c:pt idx="12">
                  <c:v>2845</c:v>
                </c:pt>
                <c:pt idx="13">
                  <c:v>2572</c:v>
                </c:pt>
                <c:pt idx="14">
                  <c:v>2493</c:v>
                </c:pt>
                <c:pt idx="15">
                  <c:v>2624</c:v>
                </c:pt>
                <c:pt idx="16">
                  <c:v>2537</c:v>
                </c:pt>
                <c:pt idx="17">
                  <c:v>2522</c:v>
                </c:pt>
                <c:pt idx="18">
                  <c:v>2561</c:v>
                </c:pt>
                <c:pt idx="19">
                  <c:v>2561</c:v>
                </c:pt>
                <c:pt idx="20">
                  <c:v>2521</c:v>
                </c:pt>
                <c:pt idx="21">
                  <c:v>2423</c:v>
                </c:pt>
                <c:pt idx="22">
                  <c:v>2403</c:v>
                </c:pt>
                <c:pt idx="23">
                  <c:v>2501</c:v>
                </c:pt>
                <c:pt idx="24">
                  <c:v>2429</c:v>
                </c:pt>
                <c:pt idx="25">
                  <c:v>2490</c:v>
                </c:pt>
                <c:pt idx="26">
                  <c:v>2394</c:v>
                </c:pt>
                <c:pt idx="27">
                  <c:v>2279</c:v>
                </c:pt>
                <c:pt idx="28">
                  <c:v>2291</c:v>
                </c:pt>
                <c:pt idx="29">
                  <c:v>2315</c:v>
                </c:pt>
                <c:pt idx="30">
                  <c:v>2271</c:v>
                </c:pt>
                <c:pt idx="31">
                  <c:v>2195</c:v>
                </c:pt>
                <c:pt idx="32">
                  <c:v>2354</c:v>
                </c:pt>
                <c:pt idx="33">
                  <c:v>2415</c:v>
                </c:pt>
                <c:pt idx="34">
                  <c:v>2411</c:v>
                </c:pt>
                <c:pt idx="35">
                  <c:v>2444</c:v>
                </c:pt>
                <c:pt idx="36">
                  <c:v>2354</c:v>
                </c:pt>
                <c:pt idx="37">
                  <c:v>2448</c:v>
                </c:pt>
                <c:pt idx="38">
                  <c:v>2582</c:v>
                </c:pt>
                <c:pt idx="39">
                  <c:v>2534</c:v>
                </c:pt>
                <c:pt idx="40">
                  <c:v>2428</c:v>
                </c:pt>
                <c:pt idx="41">
                  <c:v>2659</c:v>
                </c:pt>
                <c:pt idx="42">
                  <c:v>2609</c:v>
                </c:pt>
                <c:pt idx="43">
                  <c:v>2586</c:v>
                </c:pt>
                <c:pt idx="44">
                  <c:v>2531</c:v>
                </c:pt>
                <c:pt idx="45">
                  <c:v>2550</c:v>
                </c:pt>
                <c:pt idx="46">
                  <c:v>2789</c:v>
                </c:pt>
                <c:pt idx="47">
                  <c:v>2695</c:v>
                </c:pt>
                <c:pt idx="48">
                  <c:v>2732</c:v>
                </c:pt>
                <c:pt idx="49">
                  <c:v>2651</c:v>
                </c:pt>
                <c:pt idx="50">
                  <c:v>2747</c:v>
                </c:pt>
                <c:pt idx="51">
                  <c:v>2741</c:v>
                </c:pt>
                <c:pt idx="52">
                  <c:v>2763</c:v>
                </c:pt>
                <c:pt idx="53">
                  <c:v>2754</c:v>
                </c:pt>
                <c:pt idx="54">
                  <c:v>2735</c:v>
                </c:pt>
                <c:pt idx="55">
                  <c:v>2957</c:v>
                </c:pt>
                <c:pt idx="56">
                  <c:v>3046</c:v>
                </c:pt>
                <c:pt idx="57">
                  <c:v>2863</c:v>
                </c:pt>
                <c:pt idx="58">
                  <c:v>2895</c:v>
                </c:pt>
                <c:pt idx="59">
                  <c:v>2849</c:v>
                </c:pt>
                <c:pt idx="60">
                  <c:v>2945</c:v>
                </c:pt>
                <c:pt idx="61">
                  <c:v>2965</c:v>
                </c:pt>
                <c:pt idx="62">
                  <c:v>2956</c:v>
                </c:pt>
                <c:pt idx="63">
                  <c:v>2778</c:v>
                </c:pt>
                <c:pt idx="64">
                  <c:v>3002</c:v>
                </c:pt>
                <c:pt idx="65">
                  <c:v>3042</c:v>
                </c:pt>
                <c:pt idx="66">
                  <c:v>3047</c:v>
                </c:pt>
                <c:pt idx="67">
                  <c:v>3056</c:v>
                </c:pt>
                <c:pt idx="68">
                  <c:v>2888</c:v>
                </c:pt>
                <c:pt idx="69">
                  <c:v>2983</c:v>
                </c:pt>
                <c:pt idx="70">
                  <c:v>3043</c:v>
                </c:pt>
                <c:pt idx="71">
                  <c:v>2999</c:v>
                </c:pt>
                <c:pt idx="72">
                  <c:v>2956</c:v>
                </c:pt>
                <c:pt idx="73">
                  <c:v>2933</c:v>
                </c:pt>
                <c:pt idx="74">
                  <c:v>2997</c:v>
                </c:pt>
                <c:pt idx="75">
                  <c:v>2911</c:v>
                </c:pt>
                <c:pt idx="76">
                  <c:v>3010</c:v>
                </c:pt>
                <c:pt idx="77">
                  <c:v>2910</c:v>
                </c:pt>
                <c:pt idx="78">
                  <c:v>2951</c:v>
                </c:pt>
                <c:pt idx="79">
                  <c:v>3014</c:v>
                </c:pt>
                <c:pt idx="80">
                  <c:v>2691</c:v>
                </c:pt>
                <c:pt idx="81">
                  <c:v>2926</c:v>
                </c:pt>
                <c:pt idx="82">
                  <c:v>2784</c:v>
                </c:pt>
                <c:pt idx="83">
                  <c:v>2773</c:v>
                </c:pt>
                <c:pt idx="84">
                  <c:v>2847</c:v>
                </c:pt>
                <c:pt idx="85">
                  <c:v>2881</c:v>
                </c:pt>
                <c:pt idx="86">
                  <c:v>2661</c:v>
                </c:pt>
                <c:pt idx="87">
                  <c:v>2837</c:v>
                </c:pt>
                <c:pt idx="88">
                  <c:v>2607</c:v>
                </c:pt>
                <c:pt idx="89">
                  <c:v>2595</c:v>
                </c:pt>
                <c:pt idx="90">
                  <c:v>2489</c:v>
                </c:pt>
                <c:pt idx="91">
                  <c:v>2445</c:v>
                </c:pt>
                <c:pt idx="92">
                  <c:v>2468</c:v>
                </c:pt>
                <c:pt idx="93">
                  <c:v>2347</c:v>
                </c:pt>
                <c:pt idx="94">
                  <c:v>2157</c:v>
                </c:pt>
                <c:pt idx="95">
                  <c:v>2084</c:v>
                </c:pt>
                <c:pt idx="96">
                  <c:v>1976</c:v>
                </c:pt>
                <c:pt idx="97">
                  <c:v>1952</c:v>
                </c:pt>
                <c:pt idx="98">
                  <c:v>1834</c:v>
                </c:pt>
                <c:pt idx="99">
                  <c:v>1712</c:v>
                </c:pt>
                <c:pt idx="100">
                  <c:v>1683</c:v>
                </c:pt>
                <c:pt idx="101">
                  <c:v>1685</c:v>
                </c:pt>
                <c:pt idx="102">
                  <c:v>1685</c:v>
                </c:pt>
                <c:pt idx="103">
                  <c:v>1555</c:v>
                </c:pt>
                <c:pt idx="104">
                  <c:v>1627</c:v>
                </c:pt>
                <c:pt idx="105">
                  <c:v>1660</c:v>
                </c:pt>
                <c:pt idx="106">
                  <c:v>1810</c:v>
                </c:pt>
                <c:pt idx="107">
                  <c:v>1766</c:v>
                </c:pt>
                <c:pt idx="108">
                  <c:v>1742</c:v>
                </c:pt>
                <c:pt idx="109">
                  <c:v>1844</c:v>
                </c:pt>
                <c:pt idx="110">
                  <c:v>1856</c:v>
                </c:pt>
                <c:pt idx="111">
                  <c:v>1897</c:v>
                </c:pt>
                <c:pt idx="112">
                  <c:v>1813</c:v>
                </c:pt>
                <c:pt idx="113">
                  <c:v>1911</c:v>
                </c:pt>
                <c:pt idx="114">
                  <c:v>1785</c:v>
                </c:pt>
                <c:pt idx="115">
                  <c:v>1842</c:v>
                </c:pt>
                <c:pt idx="116">
                  <c:v>1895</c:v>
                </c:pt>
                <c:pt idx="117">
                  <c:v>1846</c:v>
                </c:pt>
                <c:pt idx="118">
                  <c:v>1887</c:v>
                </c:pt>
                <c:pt idx="119">
                  <c:v>1977</c:v>
                </c:pt>
                <c:pt idx="120">
                  <c:v>1832</c:v>
                </c:pt>
                <c:pt idx="121">
                  <c:v>1958</c:v>
                </c:pt>
                <c:pt idx="122">
                  <c:v>2033</c:v>
                </c:pt>
                <c:pt idx="123">
                  <c:v>1882</c:v>
                </c:pt>
                <c:pt idx="124">
                  <c:v>1965</c:v>
                </c:pt>
                <c:pt idx="125">
                  <c:v>1923</c:v>
                </c:pt>
                <c:pt idx="126">
                  <c:v>1986</c:v>
                </c:pt>
                <c:pt idx="127">
                  <c:v>2031</c:v>
                </c:pt>
                <c:pt idx="128">
                  <c:v>2041</c:v>
                </c:pt>
                <c:pt idx="129">
                  <c:v>1997</c:v>
                </c:pt>
                <c:pt idx="130">
                  <c:v>2039</c:v>
                </c:pt>
                <c:pt idx="131">
                  <c:v>1981</c:v>
                </c:pt>
                <c:pt idx="132">
                  <c:v>2030</c:v>
                </c:pt>
                <c:pt idx="133">
                  <c:v>2130</c:v>
                </c:pt>
                <c:pt idx="134">
                  <c:v>2167</c:v>
                </c:pt>
                <c:pt idx="135">
                  <c:v>2134</c:v>
                </c:pt>
                <c:pt idx="136">
                  <c:v>2138</c:v>
                </c:pt>
                <c:pt idx="137">
                  <c:v>2152</c:v>
                </c:pt>
                <c:pt idx="138">
                  <c:v>2072</c:v>
                </c:pt>
                <c:pt idx="139">
                  <c:v>2069</c:v>
                </c:pt>
                <c:pt idx="140">
                  <c:v>1950</c:v>
                </c:pt>
                <c:pt idx="141">
                  <c:v>2035</c:v>
                </c:pt>
                <c:pt idx="142">
                  <c:v>2078</c:v>
                </c:pt>
                <c:pt idx="143">
                  <c:v>2051</c:v>
                </c:pt>
                <c:pt idx="144">
                  <c:v>2280</c:v>
                </c:pt>
                <c:pt idx="145">
                  <c:v>2298</c:v>
                </c:pt>
                <c:pt idx="146">
                  <c:v>2124</c:v>
                </c:pt>
                <c:pt idx="147">
                  <c:v>2296</c:v>
                </c:pt>
                <c:pt idx="148">
                  <c:v>2234</c:v>
                </c:pt>
                <c:pt idx="149">
                  <c:v>2203</c:v>
                </c:pt>
                <c:pt idx="150">
                  <c:v>2363</c:v>
                </c:pt>
                <c:pt idx="151">
                  <c:v>2316</c:v>
                </c:pt>
                <c:pt idx="152">
                  <c:v>2302</c:v>
                </c:pt>
                <c:pt idx="153">
                  <c:v>2372</c:v>
                </c:pt>
                <c:pt idx="154">
                  <c:v>2391</c:v>
                </c:pt>
                <c:pt idx="155">
                  <c:v>2287</c:v>
                </c:pt>
                <c:pt idx="156">
                  <c:v>2311</c:v>
                </c:pt>
                <c:pt idx="157">
                  <c:v>2411</c:v>
                </c:pt>
                <c:pt idx="158">
                  <c:v>2449</c:v>
                </c:pt>
                <c:pt idx="159">
                  <c:v>2474</c:v>
                </c:pt>
                <c:pt idx="160">
                  <c:v>2483</c:v>
                </c:pt>
                <c:pt idx="161">
                  <c:v>2507</c:v>
                </c:pt>
                <c:pt idx="162">
                  <c:v>2633</c:v>
                </c:pt>
                <c:pt idx="163">
                  <c:v>2549</c:v>
                </c:pt>
                <c:pt idx="164">
                  <c:v>2732</c:v>
                </c:pt>
                <c:pt idx="165">
                  <c:v>2718</c:v>
                </c:pt>
                <c:pt idx="166">
                  <c:v>2600</c:v>
                </c:pt>
                <c:pt idx="167">
                  <c:v>2552</c:v>
                </c:pt>
                <c:pt idx="168">
                  <c:v>2764</c:v>
                </c:pt>
                <c:pt idx="169">
                  <c:v>2741</c:v>
                </c:pt>
                <c:pt idx="170">
                  <c:v>2754</c:v>
                </c:pt>
                <c:pt idx="171">
                  <c:v>2705</c:v>
                </c:pt>
                <c:pt idx="172">
                  <c:v>2743</c:v>
                </c:pt>
                <c:pt idx="173">
                  <c:v>2756</c:v>
                </c:pt>
                <c:pt idx="174">
                  <c:v>2764</c:v>
                </c:pt>
                <c:pt idx="175">
                  <c:v>2879</c:v>
                </c:pt>
                <c:pt idx="176">
                  <c:v>2778</c:v>
                </c:pt>
                <c:pt idx="177">
                  <c:v>2810</c:v>
                </c:pt>
                <c:pt idx="178">
                  <c:v>2897</c:v>
                </c:pt>
                <c:pt idx="179">
                  <c:v>3056</c:v>
                </c:pt>
                <c:pt idx="180">
                  <c:v>2875</c:v>
                </c:pt>
                <c:pt idx="181">
                  <c:v>2994</c:v>
                </c:pt>
                <c:pt idx="182">
                  <c:v>2917</c:v>
                </c:pt>
                <c:pt idx="183">
                  <c:v>2955</c:v>
                </c:pt>
                <c:pt idx="184">
                  <c:v>3009</c:v>
                </c:pt>
                <c:pt idx="185">
                  <c:v>3018</c:v>
                </c:pt>
                <c:pt idx="186">
                  <c:v>2967</c:v>
                </c:pt>
                <c:pt idx="187">
                  <c:v>2998</c:v>
                </c:pt>
                <c:pt idx="188">
                  <c:v>3047</c:v>
                </c:pt>
                <c:pt idx="189">
                  <c:v>3074</c:v>
                </c:pt>
                <c:pt idx="190">
                  <c:v>3026</c:v>
                </c:pt>
                <c:pt idx="191">
                  <c:v>2989</c:v>
                </c:pt>
                <c:pt idx="192">
                  <c:v>3188</c:v>
                </c:pt>
                <c:pt idx="193">
                  <c:v>3089</c:v>
                </c:pt>
                <c:pt idx="194">
                  <c:v>3150</c:v>
                </c:pt>
                <c:pt idx="195">
                  <c:v>3028</c:v>
                </c:pt>
                <c:pt idx="196">
                  <c:v>3111</c:v>
                </c:pt>
                <c:pt idx="197">
                  <c:v>3154</c:v>
                </c:pt>
                <c:pt idx="198">
                  <c:v>3097</c:v>
                </c:pt>
                <c:pt idx="199">
                  <c:v>3103</c:v>
                </c:pt>
                <c:pt idx="200">
                  <c:v>3190</c:v>
                </c:pt>
                <c:pt idx="201">
                  <c:v>3219</c:v>
                </c:pt>
                <c:pt idx="202">
                  <c:v>3186</c:v>
                </c:pt>
                <c:pt idx="203">
                  <c:v>3222</c:v>
                </c:pt>
                <c:pt idx="204">
                  <c:v>3019</c:v>
                </c:pt>
                <c:pt idx="205">
                  <c:v>3222</c:v>
                </c:pt>
                <c:pt idx="206">
                  <c:v>3323</c:v>
                </c:pt>
                <c:pt idx="207">
                  <c:v>3370</c:v>
                </c:pt>
                <c:pt idx="208">
                  <c:v>3382</c:v>
                </c:pt>
                <c:pt idx="209">
                  <c:v>3382</c:v>
                </c:pt>
                <c:pt idx="210">
                  <c:v>3426</c:v>
                </c:pt>
                <c:pt idx="211">
                  <c:v>3423</c:v>
                </c:pt>
                <c:pt idx="212">
                  <c:v>3391</c:v>
                </c:pt>
                <c:pt idx="213">
                  <c:v>3458</c:v>
                </c:pt>
                <c:pt idx="214">
                  <c:v>3511</c:v>
                </c:pt>
                <c:pt idx="215">
                  <c:v>3407</c:v>
                </c:pt>
                <c:pt idx="216">
                  <c:v>3517</c:v>
                </c:pt>
                <c:pt idx="217">
                  <c:v>3547</c:v>
                </c:pt>
                <c:pt idx="218">
                  <c:v>3529</c:v>
                </c:pt>
                <c:pt idx="219">
                  <c:v>3501</c:v>
                </c:pt>
                <c:pt idx="220">
                  <c:v>3472</c:v>
                </c:pt>
                <c:pt idx="221">
                  <c:v>3474</c:v>
                </c:pt>
                <c:pt idx="222">
                  <c:v>3654</c:v>
                </c:pt>
                <c:pt idx="223">
                  <c:v>3540</c:v>
                </c:pt>
                <c:pt idx="224">
                  <c:v>3447</c:v>
                </c:pt>
                <c:pt idx="225">
                  <c:v>3452</c:v>
                </c:pt>
                <c:pt idx="226">
                  <c:v>3541</c:v>
                </c:pt>
                <c:pt idx="227">
                  <c:v>3487</c:v>
                </c:pt>
                <c:pt idx="228">
                  <c:v>3567</c:v>
                </c:pt>
                <c:pt idx="229">
                  <c:v>3463</c:v>
                </c:pt>
                <c:pt idx="230">
                  <c:v>2931</c:v>
                </c:pt>
                <c:pt idx="231">
                  <c:v>2002</c:v>
                </c:pt>
                <c:pt idx="232">
                  <c:v>2251</c:v>
                </c:pt>
                <c:pt idx="233">
                  <c:v>2590</c:v>
                </c:pt>
                <c:pt idx="234">
                  <c:v>3035</c:v>
                </c:pt>
                <c:pt idx="235">
                  <c:v>2917</c:v>
                </c:pt>
                <c:pt idx="236">
                  <c:v>3156</c:v>
                </c:pt>
                <c:pt idx="237">
                  <c:v>3308</c:v>
                </c:pt>
                <c:pt idx="238">
                  <c:v>3258</c:v>
                </c:pt>
                <c:pt idx="239">
                  <c:v>3379</c:v>
                </c:pt>
                <c:pt idx="240">
                  <c:v>3289</c:v>
                </c:pt>
                <c:pt idx="241">
                  <c:v>3435</c:v>
                </c:pt>
                <c:pt idx="242">
                  <c:v>3646</c:v>
                </c:pt>
                <c:pt idx="243">
                  <c:v>3940</c:v>
                </c:pt>
                <c:pt idx="244">
                  <c:v>3828</c:v>
                </c:pt>
                <c:pt idx="245">
                  <c:v>4006</c:v>
                </c:pt>
                <c:pt idx="246">
                  <c:v>4076</c:v>
                </c:pt>
                <c:pt idx="247">
                  <c:v>4169</c:v>
                </c:pt>
                <c:pt idx="248">
                  <c:v>4294</c:v>
                </c:pt>
                <c:pt idx="249">
                  <c:v>4140</c:v>
                </c:pt>
                <c:pt idx="250">
                  <c:v>4471</c:v>
                </c:pt>
                <c:pt idx="251">
                  <c:v>4314</c:v>
                </c:pt>
                <c:pt idx="252">
                  <c:v>4439</c:v>
                </c:pt>
                <c:pt idx="253">
                  <c:v>4265</c:v>
                </c:pt>
                <c:pt idx="254">
                  <c:v>4447</c:v>
                </c:pt>
                <c:pt idx="255">
                  <c:v>4515</c:v>
                </c:pt>
                <c:pt idx="256">
                  <c:v>4253</c:v>
                </c:pt>
                <c:pt idx="257">
                  <c:v>4163</c:v>
                </c:pt>
                <c:pt idx="258">
                  <c:v>4048</c:v>
                </c:pt>
                <c:pt idx="259">
                  <c:v>4200</c:v>
                </c:pt>
                <c:pt idx="260">
                  <c:v>4060</c:v>
                </c:pt>
                <c:pt idx="261">
                  <c:v>3949</c:v>
                </c:pt>
                <c:pt idx="262">
                  <c:v>4092</c:v>
                </c:pt>
                <c:pt idx="263">
                  <c:v>4098</c:v>
                </c:pt>
                <c:pt idx="264">
                  <c:v>3882</c:v>
                </c:pt>
                <c:pt idx="265">
                  <c:v>3964</c:v>
                </c:pt>
                <c:pt idx="266">
                  <c:v>3809</c:v>
                </c:pt>
                <c:pt idx="267">
                  <c:v>3611</c:v>
                </c:pt>
                <c:pt idx="268">
                  <c:v>4009</c:v>
                </c:pt>
                <c:pt idx="269">
                  <c:v>3716</c:v>
                </c:pt>
                <c:pt idx="270">
                  <c:v>3615</c:v>
                </c:pt>
                <c:pt idx="271">
                  <c:v>3595</c:v>
                </c:pt>
                <c:pt idx="272">
                  <c:v>3596</c:v>
                </c:pt>
                <c:pt idx="273">
                  <c:v>3634</c:v>
                </c:pt>
                <c:pt idx="274">
                  <c:v>3516</c:v>
                </c:pt>
                <c:pt idx="275">
                  <c:v>3439</c:v>
                </c:pt>
                <c:pt idx="276">
                  <c:v>3446</c:v>
                </c:pt>
                <c:pt idx="277">
                  <c:v>3484</c:v>
                </c:pt>
              </c:numCache>
            </c:numRef>
          </c:val>
          <c:extLst>
            <c:ext xmlns:c16="http://schemas.microsoft.com/office/drawing/2014/chart" uri="{C3380CC4-5D6E-409C-BE32-E72D297353CC}">
              <c16:uniqueId val="{00000000-48C3-4DAE-BC4C-99C637A52903}"/>
            </c:ext>
          </c:extLst>
        </c:ser>
        <c:ser>
          <c:idx val="3"/>
          <c:order val="3"/>
          <c:tx>
            <c:strRef>
              <c:f>'Sheet2 (2)'!$E$2</c:f>
              <c:strCache>
                <c:ptCount val="1"/>
                <c:pt idx="0">
                  <c:v>Layoffs</c:v>
                </c:pt>
              </c:strCache>
            </c:strRef>
          </c:tx>
          <c:spPr>
            <a:solidFill>
              <a:schemeClr val="accent2">
                <a:lumMod val="60000"/>
                <a:lumOff val="40000"/>
              </a:schemeClr>
            </a:solidFill>
            <a:ln>
              <a:solidFill>
                <a:schemeClr val="tx1"/>
              </a:solidFill>
            </a:ln>
          </c:spPr>
          <c:invertIfNegative val="0"/>
          <c:cat>
            <c:numRef>
              <c:f>'Sheet2 (2)'!$A$3:$A$278</c:f>
              <c:numCache>
                <c:formatCode>mmm\-yy</c:formatCode>
                <c:ptCount val="276"/>
                <c:pt idx="0">
                  <c:v>36892</c:v>
                </c:pt>
                <c:pt idx="1">
                  <c:v>36923</c:v>
                </c:pt>
                <c:pt idx="2">
                  <c:v>36951</c:v>
                </c:pt>
                <c:pt idx="3">
                  <c:v>36982</c:v>
                </c:pt>
                <c:pt idx="4">
                  <c:v>37012</c:v>
                </c:pt>
                <c:pt idx="5">
                  <c:v>37043</c:v>
                </c:pt>
                <c:pt idx="6">
                  <c:v>37073</c:v>
                </c:pt>
                <c:pt idx="7">
                  <c:v>37104</c:v>
                </c:pt>
                <c:pt idx="8">
                  <c:v>37135</c:v>
                </c:pt>
                <c:pt idx="9">
                  <c:v>37165</c:v>
                </c:pt>
                <c:pt idx="10">
                  <c:v>37196</c:v>
                </c:pt>
                <c:pt idx="11">
                  <c:v>37226</c:v>
                </c:pt>
                <c:pt idx="12">
                  <c:v>37257</c:v>
                </c:pt>
                <c:pt idx="13">
                  <c:v>37288</c:v>
                </c:pt>
                <c:pt idx="14">
                  <c:v>37316</c:v>
                </c:pt>
                <c:pt idx="15">
                  <c:v>37347</c:v>
                </c:pt>
                <c:pt idx="16">
                  <c:v>37377</c:v>
                </c:pt>
                <c:pt idx="17">
                  <c:v>37408</c:v>
                </c:pt>
                <c:pt idx="18">
                  <c:v>37438</c:v>
                </c:pt>
                <c:pt idx="19">
                  <c:v>37469</c:v>
                </c:pt>
                <c:pt idx="20">
                  <c:v>37500</c:v>
                </c:pt>
                <c:pt idx="21">
                  <c:v>37530</c:v>
                </c:pt>
                <c:pt idx="22">
                  <c:v>37561</c:v>
                </c:pt>
                <c:pt idx="23">
                  <c:v>37591</c:v>
                </c:pt>
                <c:pt idx="24">
                  <c:v>37622</c:v>
                </c:pt>
                <c:pt idx="25">
                  <c:v>37653</c:v>
                </c:pt>
                <c:pt idx="26">
                  <c:v>37681</c:v>
                </c:pt>
                <c:pt idx="27">
                  <c:v>37712</c:v>
                </c:pt>
                <c:pt idx="28">
                  <c:v>37742</c:v>
                </c:pt>
                <c:pt idx="29">
                  <c:v>37773</c:v>
                </c:pt>
                <c:pt idx="30">
                  <c:v>37803</c:v>
                </c:pt>
                <c:pt idx="31">
                  <c:v>37834</c:v>
                </c:pt>
                <c:pt idx="32">
                  <c:v>37865</c:v>
                </c:pt>
                <c:pt idx="33">
                  <c:v>37895</c:v>
                </c:pt>
                <c:pt idx="34">
                  <c:v>37926</c:v>
                </c:pt>
                <c:pt idx="35">
                  <c:v>37956</c:v>
                </c:pt>
                <c:pt idx="36">
                  <c:v>37987</c:v>
                </c:pt>
                <c:pt idx="37">
                  <c:v>38018</c:v>
                </c:pt>
                <c:pt idx="38">
                  <c:v>38047</c:v>
                </c:pt>
                <c:pt idx="39">
                  <c:v>38078</c:v>
                </c:pt>
                <c:pt idx="40">
                  <c:v>38108</c:v>
                </c:pt>
                <c:pt idx="41">
                  <c:v>38139</c:v>
                </c:pt>
                <c:pt idx="42">
                  <c:v>38169</c:v>
                </c:pt>
                <c:pt idx="43">
                  <c:v>38200</c:v>
                </c:pt>
                <c:pt idx="44">
                  <c:v>38231</c:v>
                </c:pt>
                <c:pt idx="45">
                  <c:v>38261</c:v>
                </c:pt>
                <c:pt idx="46">
                  <c:v>38292</c:v>
                </c:pt>
                <c:pt idx="47">
                  <c:v>38322</c:v>
                </c:pt>
                <c:pt idx="48">
                  <c:v>38353</c:v>
                </c:pt>
                <c:pt idx="49">
                  <c:v>38384</c:v>
                </c:pt>
                <c:pt idx="50">
                  <c:v>38412</c:v>
                </c:pt>
                <c:pt idx="51">
                  <c:v>38443</c:v>
                </c:pt>
                <c:pt idx="52">
                  <c:v>38473</c:v>
                </c:pt>
                <c:pt idx="53">
                  <c:v>38504</c:v>
                </c:pt>
                <c:pt idx="54">
                  <c:v>38534</c:v>
                </c:pt>
                <c:pt idx="55">
                  <c:v>38565</c:v>
                </c:pt>
                <c:pt idx="56">
                  <c:v>38596</c:v>
                </c:pt>
                <c:pt idx="57">
                  <c:v>38626</c:v>
                </c:pt>
                <c:pt idx="58">
                  <c:v>38657</c:v>
                </c:pt>
                <c:pt idx="59">
                  <c:v>38687</c:v>
                </c:pt>
                <c:pt idx="60">
                  <c:v>38718</c:v>
                </c:pt>
                <c:pt idx="61">
                  <c:v>38749</c:v>
                </c:pt>
                <c:pt idx="62">
                  <c:v>38777</c:v>
                </c:pt>
                <c:pt idx="63">
                  <c:v>38808</c:v>
                </c:pt>
                <c:pt idx="64">
                  <c:v>38838</c:v>
                </c:pt>
                <c:pt idx="65">
                  <c:v>38869</c:v>
                </c:pt>
                <c:pt idx="66">
                  <c:v>38899</c:v>
                </c:pt>
                <c:pt idx="67">
                  <c:v>38930</c:v>
                </c:pt>
                <c:pt idx="68">
                  <c:v>38961</c:v>
                </c:pt>
                <c:pt idx="69">
                  <c:v>38991</c:v>
                </c:pt>
                <c:pt idx="70">
                  <c:v>39022</c:v>
                </c:pt>
                <c:pt idx="71">
                  <c:v>39052</c:v>
                </c:pt>
                <c:pt idx="72">
                  <c:v>39083</c:v>
                </c:pt>
                <c:pt idx="73">
                  <c:v>39114</c:v>
                </c:pt>
                <c:pt idx="74">
                  <c:v>39142</c:v>
                </c:pt>
                <c:pt idx="75">
                  <c:v>39173</c:v>
                </c:pt>
                <c:pt idx="76">
                  <c:v>39203</c:v>
                </c:pt>
                <c:pt idx="77">
                  <c:v>39234</c:v>
                </c:pt>
                <c:pt idx="78">
                  <c:v>39264</c:v>
                </c:pt>
                <c:pt idx="79">
                  <c:v>39295</c:v>
                </c:pt>
                <c:pt idx="80">
                  <c:v>39326</c:v>
                </c:pt>
                <c:pt idx="81">
                  <c:v>39356</c:v>
                </c:pt>
                <c:pt idx="82">
                  <c:v>39387</c:v>
                </c:pt>
                <c:pt idx="83">
                  <c:v>39417</c:v>
                </c:pt>
                <c:pt idx="84">
                  <c:v>39448</c:v>
                </c:pt>
                <c:pt idx="85">
                  <c:v>39479</c:v>
                </c:pt>
                <c:pt idx="86">
                  <c:v>39508</c:v>
                </c:pt>
                <c:pt idx="87">
                  <c:v>39539</c:v>
                </c:pt>
                <c:pt idx="88">
                  <c:v>39569</c:v>
                </c:pt>
                <c:pt idx="89">
                  <c:v>39600</c:v>
                </c:pt>
                <c:pt idx="90">
                  <c:v>39630</c:v>
                </c:pt>
                <c:pt idx="91">
                  <c:v>39661</c:v>
                </c:pt>
                <c:pt idx="92">
                  <c:v>39692</c:v>
                </c:pt>
                <c:pt idx="93">
                  <c:v>39722</c:v>
                </c:pt>
                <c:pt idx="94">
                  <c:v>39753</c:v>
                </c:pt>
                <c:pt idx="95">
                  <c:v>39783</c:v>
                </c:pt>
                <c:pt idx="96">
                  <c:v>39814</c:v>
                </c:pt>
                <c:pt idx="97">
                  <c:v>39845</c:v>
                </c:pt>
                <c:pt idx="98">
                  <c:v>39873</c:v>
                </c:pt>
                <c:pt idx="99">
                  <c:v>39904</c:v>
                </c:pt>
                <c:pt idx="100">
                  <c:v>39934</c:v>
                </c:pt>
                <c:pt idx="101">
                  <c:v>39965</c:v>
                </c:pt>
                <c:pt idx="102">
                  <c:v>39995</c:v>
                </c:pt>
                <c:pt idx="103">
                  <c:v>40026</c:v>
                </c:pt>
                <c:pt idx="104">
                  <c:v>40057</c:v>
                </c:pt>
                <c:pt idx="105">
                  <c:v>40087</c:v>
                </c:pt>
                <c:pt idx="106">
                  <c:v>40118</c:v>
                </c:pt>
                <c:pt idx="107">
                  <c:v>40148</c:v>
                </c:pt>
                <c:pt idx="108">
                  <c:v>40179</c:v>
                </c:pt>
                <c:pt idx="109">
                  <c:v>40210</c:v>
                </c:pt>
                <c:pt idx="110">
                  <c:v>40238</c:v>
                </c:pt>
                <c:pt idx="111">
                  <c:v>40269</c:v>
                </c:pt>
                <c:pt idx="112">
                  <c:v>40299</c:v>
                </c:pt>
                <c:pt idx="113">
                  <c:v>40330</c:v>
                </c:pt>
                <c:pt idx="114">
                  <c:v>40360</c:v>
                </c:pt>
                <c:pt idx="115">
                  <c:v>40391</c:v>
                </c:pt>
                <c:pt idx="116">
                  <c:v>40422</c:v>
                </c:pt>
                <c:pt idx="117">
                  <c:v>40452</c:v>
                </c:pt>
                <c:pt idx="118">
                  <c:v>40483</c:v>
                </c:pt>
                <c:pt idx="119">
                  <c:v>40513</c:v>
                </c:pt>
                <c:pt idx="120">
                  <c:v>40544</c:v>
                </c:pt>
                <c:pt idx="121">
                  <c:v>40575</c:v>
                </c:pt>
                <c:pt idx="122">
                  <c:v>40603</c:v>
                </c:pt>
                <c:pt idx="123">
                  <c:v>40634</c:v>
                </c:pt>
                <c:pt idx="124">
                  <c:v>40664</c:v>
                </c:pt>
                <c:pt idx="125">
                  <c:v>40695</c:v>
                </c:pt>
                <c:pt idx="126">
                  <c:v>40725</c:v>
                </c:pt>
                <c:pt idx="127">
                  <c:v>40756</c:v>
                </c:pt>
                <c:pt idx="128">
                  <c:v>40787</c:v>
                </c:pt>
                <c:pt idx="129">
                  <c:v>40817</c:v>
                </c:pt>
                <c:pt idx="130">
                  <c:v>40848</c:v>
                </c:pt>
                <c:pt idx="131">
                  <c:v>40878</c:v>
                </c:pt>
                <c:pt idx="132">
                  <c:v>40909</c:v>
                </c:pt>
                <c:pt idx="133">
                  <c:v>40940</c:v>
                </c:pt>
                <c:pt idx="134">
                  <c:v>40969</c:v>
                </c:pt>
                <c:pt idx="135">
                  <c:v>41000</c:v>
                </c:pt>
                <c:pt idx="136">
                  <c:v>41030</c:v>
                </c:pt>
                <c:pt idx="137">
                  <c:v>41061</c:v>
                </c:pt>
                <c:pt idx="138">
                  <c:v>41091</c:v>
                </c:pt>
                <c:pt idx="139">
                  <c:v>41122</c:v>
                </c:pt>
                <c:pt idx="140">
                  <c:v>41153</c:v>
                </c:pt>
                <c:pt idx="141">
                  <c:v>41183</c:v>
                </c:pt>
                <c:pt idx="142">
                  <c:v>41214</c:v>
                </c:pt>
                <c:pt idx="143">
                  <c:v>41244</c:v>
                </c:pt>
                <c:pt idx="144">
                  <c:v>41275</c:v>
                </c:pt>
                <c:pt idx="145">
                  <c:v>41306</c:v>
                </c:pt>
                <c:pt idx="146">
                  <c:v>41334</c:v>
                </c:pt>
                <c:pt idx="147">
                  <c:v>41365</c:v>
                </c:pt>
                <c:pt idx="148">
                  <c:v>41395</c:v>
                </c:pt>
                <c:pt idx="149">
                  <c:v>41426</c:v>
                </c:pt>
                <c:pt idx="150">
                  <c:v>41456</c:v>
                </c:pt>
                <c:pt idx="151">
                  <c:v>41487</c:v>
                </c:pt>
                <c:pt idx="152">
                  <c:v>41518</c:v>
                </c:pt>
                <c:pt idx="153">
                  <c:v>41548</c:v>
                </c:pt>
                <c:pt idx="154">
                  <c:v>41579</c:v>
                </c:pt>
                <c:pt idx="155">
                  <c:v>41609</c:v>
                </c:pt>
                <c:pt idx="156">
                  <c:v>41640</c:v>
                </c:pt>
                <c:pt idx="157">
                  <c:v>41671</c:v>
                </c:pt>
                <c:pt idx="158">
                  <c:v>41699</c:v>
                </c:pt>
                <c:pt idx="159">
                  <c:v>41730</c:v>
                </c:pt>
                <c:pt idx="160">
                  <c:v>41760</c:v>
                </c:pt>
                <c:pt idx="161">
                  <c:v>41791</c:v>
                </c:pt>
                <c:pt idx="162">
                  <c:v>41821</c:v>
                </c:pt>
                <c:pt idx="163">
                  <c:v>41852</c:v>
                </c:pt>
                <c:pt idx="164">
                  <c:v>41883</c:v>
                </c:pt>
                <c:pt idx="165">
                  <c:v>41913</c:v>
                </c:pt>
                <c:pt idx="166">
                  <c:v>41944</c:v>
                </c:pt>
                <c:pt idx="167">
                  <c:v>41974</c:v>
                </c:pt>
                <c:pt idx="168">
                  <c:v>42005</c:v>
                </c:pt>
                <c:pt idx="169">
                  <c:v>42036</c:v>
                </c:pt>
                <c:pt idx="170">
                  <c:v>42064</c:v>
                </c:pt>
                <c:pt idx="171">
                  <c:v>42095</c:v>
                </c:pt>
                <c:pt idx="172">
                  <c:v>42125</c:v>
                </c:pt>
                <c:pt idx="173">
                  <c:v>42156</c:v>
                </c:pt>
                <c:pt idx="174">
                  <c:v>42186</c:v>
                </c:pt>
                <c:pt idx="175">
                  <c:v>42217</c:v>
                </c:pt>
                <c:pt idx="176">
                  <c:v>42248</c:v>
                </c:pt>
                <c:pt idx="177">
                  <c:v>42278</c:v>
                </c:pt>
                <c:pt idx="178">
                  <c:v>42309</c:v>
                </c:pt>
                <c:pt idx="179">
                  <c:v>42339</c:v>
                </c:pt>
                <c:pt idx="180">
                  <c:v>42370</c:v>
                </c:pt>
                <c:pt idx="181">
                  <c:v>42401</c:v>
                </c:pt>
                <c:pt idx="182">
                  <c:v>42430</c:v>
                </c:pt>
                <c:pt idx="183">
                  <c:v>42461</c:v>
                </c:pt>
                <c:pt idx="184">
                  <c:v>42491</c:v>
                </c:pt>
                <c:pt idx="185">
                  <c:v>42522</c:v>
                </c:pt>
                <c:pt idx="186">
                  <c:v>42552</c:v>
                </c:pt>
                <c:pt idx="187">
                  <c:v>42583</c:v>
                </c:pt>
                <c:pt idx="188">
                  <c:v>42614</c:v>
                </c:pt>
                <c:pt idx="189">
                  <c:v>42644</c:v>
                </c:pt>
                <c:pt idx="190">
                  <c:v>42675</c:v>
                </c:pt>
                <c:pt idx="191">
                  <c:v>42705</c:v>
                </c:pt>
                <c:pt idx="192">
                  <c:v>42736</c:v>
                </c:pt>
                <c:pt idx="193">
                  <c:v>42767</c:v>
                </c:pt>
                <c:pt idx="194">
                  <c:v>42795</c:v>
                </c:pt>
                <c:pt idx="195">
                  <c:v>42826</c:v>
                </c:pt>
                <c:pt idx="196">
                  <c:v>42856</c:v>
                </c:pt>
                <c:pt idx="197">
                  <c:v>42887</c:v>
                </c:pt>
                <c:pt idx="198">
                  <c:v>42917</c:v>
                </c:pt>
                <c:pt idx="199">
                  <c:v>42948</c:v>
                </c:pt>
                <c:pt idx="200">
                  <c:v>42979</c:v>
                </c:pt>
                <c:pt idx="201">
                  <c:v>43009</c:v>
                </c:pt>
                <c:pt idx="202">
                  <c:v>43040</c:v>
                </c:pt>
                <c:pt idx="203">
                  <c:v>43070</c:v>
                </c:pt>
                <c:pt idx="204">
                  <c:v>43101</c:v>
                </c:pt>
                <c:pt idx="205">
                  <c:v>43132</c:v>
                </c:pt>
                <c:pt idx="206">
                  <c:v>43160</c:v>
                </c:pt>
                <c:pt idx="207">
                  <c:v>43191</c:v>
                </c:pt>
                <c:pt idx="208">
                  <c:v>43221</c:v>
                </c:pt>
                <c:pt idx="209">
                  <c:v>43252</c:v>
                </c:pt>
                <c:pt idx="210">
                  <c:v>43282</c:v>
                </c:pt>
                <c:pt idx="211">
                  <c:v>43313</c:v>
                </c:pt>
                <c:pt idx="212">
                  <c:v>43344</c:v>
                </c:pt>
                <c:pt idx="213">
                  <c:v>43374</c:v>
                </c:pt>
                <c:pt idx="214">
                  <c:v>43405</c:v>
                </c:pt>
                <c:pt idx="215">
                  <c:v>43435</c:v>
                </c:pt>
                <c:pt idx="216">
                  <c:v>43466</c:v>
                </c:pt>
                <c:pt idx="217">
                  <c:v>43497</c:v>
                </c:pt>
                <c:pt idx="218">
                  <c:v>43525</c:v>
                </c:pt>
                <c:pt idx="219">
                  <c:v>43556</c:v>
                </c:pt>
                <c:pt idx="220">
                  <c:v>43586</c:v>
                </c:pt>
                <c:pt idx="221">
                  <c:v>43617</c:v>
                </c:pt>
                <c:pt idx="222">
                  <c:v>43647</c:v>
                </c:pt>
                <c:pt idx="223">
                  <c:v>43678</c:v>
                </c:pt>
                <c:pt idx="224">
                  <c:v>43709</c:v>
                </c:pt>
                <c:pt idx="225">
                  <c:v>43739</c:v>
                </c:pt>
                <c:pt idx="226">
                  <c:v>43770</c:v>
                </c:pt>
                <c:pt idx="227">
                  <c:v>43800</c:v>
                </c:pt>
                <c:pt idx="228">
                  <c:v>43831</c:v>
                </c:pt>
                <c:pt idx="229">
                  <c:v>43862</c:v>
                </c:pt>
                <c:pt idx="230">
                  <c:v>43891</c:v>
                </c:pt>
                <c:pt idx="231">
                  <c:v>43922</c:v>
                </c:pt>
                <c:pt idx="232">
                  <c:v>43952</c:v>
                </c:pt>
                <c:pt idx="233">
                  <c:v>43983</c:v>
                </c:pt>
                <c:pt idx="234">
                  <c:v>44013</c:v>
                </c:pt>
                <c:pt idx="235">
                  <c:v>44044</c:v>
                </c:pt>
                <c:pt idx="236">
                  <c:v>44075</c:v>
                </c:pt>
                <c:pt idx="237">
                  <c:v>44105</c:v>
                </c:pt>
                <c:pt idx="238">
                  <c:v>44136</c:v>
                </c:pt>
                <c:pt idx="239">
                  <c:v>44166</c:v>
                </c:pt>
                <c:pt idx="240">
                  <c:v>44197</c:v>
                </c:pt>
                <c:pt idx="241">
                  <c:v>44228</c:v>
                </c:pt>
                <c:pt idx="242">
                  <c:v>44256</c:v>
                </c:pt>
                <c:pt idx="243">
                  <c:v>44287</c:v>
                </c:pt>
                <c:pt idx="244">
                  <c:v>44317</c:v>
                </c:pt>
                <c:pt idx="245">
                  <c:v>44348</c:v>
                </c:pt>
                <c:pt idx="246">
                  <c:v>44378</c:v>
                </c:pt>
                <c:pt idx="247">
                  <c:v>44409</c:v>
                </c:pt>
                <c:pt idx="248">
                  <c:v>44440</c:v>
                </c:pt>
                <c:pt idx="249">
                  <c:v>44470</c:v>
                </c:pt>
                <c:pt idx="250">
                  <c:v>44501</c:v>
                </c:pt>
                <c:pt idx="251">
                  <c:v>44531</c:v>
                </c:pt>
                <c:pt idx="252">
                  <c:v>44562</c:v>
                </c:pt>
                <c:pt idx="253">
                  <c:v>44593</c:v>
                </c:pt>
                <c:pt idx="254">
                  <c:v>44621</c:v>
                </c:pt>
                <c:pt idx="255">
                  <c:v>44652</c:v>
                </c:pt>
                <c:pt idx="256">
                  <c:v>44682</c:v>
                </c:pt>
                <c:pt idx="257">
                  <c:v>44713</c:v>
                </c:pt>
                <c:pt idx="258">
                  <c:v>44743</c:v>
                </c:pt>
                <c:pt idx="259">
                  <c:v>44774</c:v>
                </c:pt>
                <c:pt idx="260">
                  <c:v>44805</c:v>
                </c:pt>
                <c:pt idx="261">
                  <c:v>44835</c:v>
                </c:pt>
                <c:pt idx="262">
                  <c:v>44866</c:v>
                </c:pt>
                <c:pt idx="263">
                  <c:v>44896</c:v>
                </c:pt>
                <c:pt idx="264">
                  <c:v>44927</c:v>
                </c:pt>
                <c:pt idx="265">
                  <c:v>44958</c:v>
                </c:pt>
                <c:pt idx="266">
                  <c:v>44986</c:v>
                </c:pt>
                <c:pt idx="267">
                  <c:v>45017</c:v>
                </c:pt>
                <c:pt idx="268">
                  <c:v>45047</c:v>
                </c:pt>
                <c:pt idx="269">
                  <c:v>45078</c:v>
                </c:pt>
                <c:pt idx="270">
                  <c:v>45108</c:v>
                </c:pt>
                <c:pt idx="271">
                  <c:v>45139</c:v>
                </c:pt>
                <c:pt idx="272">
                  <c:v>45170</c:v>
                </c:pt>
                <c:pt idx="273">
                  <c:v>45200</c:v>
                </c:pt>
                <c:pt idx="274">
                  <c:v>45231</c:v>
                </c:pt>
                <c:pt idx="275">
                  <c:v>45261</c:v>
                </c:pt>
              </c:numCache>
            </c:numRef>
          </c:cat>
          <c:val>
            <c:numRef>
              <c:f>'Sheet2 (2)'!$E$3:$E$280</c:f>
              <c:numCache>
                <c:formatCode>General</c:formatCode>
                <c:ptCount val="278"/>
                <c:pt idx="0">
                  <c:v>2220</c:v>
                </c:pt>
                <c:pt idx="1">
                  <c:v>1855</c:v>
                </c:pt>
                <c:pt idx="2">
                  <c:v>2133</c:v>
                </c:pt>
                <c:pt idx="3">
                  <c:v>1883</c:v>
                </c:pt>
                <c:pt idx="4">
                  <c:v>2029</c:v>
                </c:pt>
                <c:pt idx="5">
                  <c:v>2015</c:v>
                </c:pt>
                <c:pt idx="6">
                  <c:v>2038</c:v>
                </c:pt>
                <c:pt idx="7">
                  <c:v>2011</c:v>
                </c:pt>
                <c:pt idx="8">
                  <c:v>2107</c:v>
                </c:pt>
                <c:pt idx="9">
                  <c:v>2319</c:v>
                </c:pt>
                <c:pt idx="10">
                  <c:v>2255</c:v>
                </c:pt>
                <c:pt idx="11">
                  <c:v>1922</c:v>
                </c:pt>
                <c:pt idx="12">
                  <c:v>1907</c:v>
                </c:pt>
                <c:pt idx="13">
                  <c:v>1978</c:v>
                </c:pt>
                <c:pt idx="14">
                  <c:v>1883</c:v>
                </c:pt>
                <c:pt idx="15">
                  <c:v>1956</c:v>
                </c:pt>
                <c:pt idx="16">
                  <c:v>1967</c:v>
                </c:pt>
                <c:pt idx="17">
                  <c:v>2015</c:v>
                </c:pt>
                <c:pt idx="18">
                  <c:v>2102</c:v>
                </c:pt>
                <c:pt idx="19">
                  <c:v>1923</c:v>
                </c:pt>
                <c:pt idx="20">
                  <c:v>2022</c:v>
                </c:pt>
                <c:pt idx="21">
                  <c:v>1935</c:v>
                </c:pt>
                <c:pt idx="22">
                  <c:v>1944</c:v>
                </c:pt>
                <c:pt idx="23">
                  <c:v>2007</c:v>
                </c:pt>
                <c:pt idx="24">
                  <c:v>2109</c:v>
                </c:pt>
                <c:pt idx="25">
                  <c:v>2015</c:v>
                </c:pt>
                <c:pt idx="26">
                  <c:v>1949</c:v>
                </c:pt>
                <c:pt idx="27">
                  <c:v>1998</c:v>
                </c:pt>
                <c:pt idx="28">
                  <c:v>2072</c:v>
                </c:pt>
                <c:pt idx="29">
                  <c:v>2076</c:v>
                </c:pt>
                <c:pt idx="30">
                  <c:v>2062</c:v>
                </c:pt>
                <c:pt idx="31">
                  <c:v>2162</c:v>
                </c:pt>
                <c:pt idx="32">
                  <c:v>1932</c:v>
                </c:pt>
                <c:pt idx="33">
                  <c:v>1969</c:v>
                </c:pt>
                <c:pt idx="34">
                  <c:v>1951</c:v>
                </c:pt>
                <c:pt idx="35">
                  <c:v>2007</c:v>
                </c:pt>
                <c:pt idx="36">
                  <c:v>2037</c:v>
                </c:pt>
                <c:pt idx="37">
                  <c:v>1985</c:v>
                </c:pt>
                <c:pt idx="38">
                  <c:v>2065</c:v>
                </c:pt>
                <c:pt idx="39">
                  <c:v>2010</c:v>
                </c:pt>
                <c:pt idx="40">
                  <c:v>1914</c:v>
                </c:pt>
                <c:pt idx="41">
                  <c:v>1887</c:v>
                </c:pt>
                <c:pt idx="42">
                  <c:v>1885</c:v>
                </c:pt>
                <c:pt idx="43">
                  <c:v>1974</c:v>
                </c:pt>
                <c:pt idx="44">
                  <c:v>2027</c:v>
                </c:pt>
                <c:pt idx="45">
                  <c:v>1903</c:v>
                </c:pt>
                <c:pt idx="46">
                  <c:v>2037</c:v>
                </c:pt>
                <c:pt idx="47">
                  <c:v>1951</c:v>
                </c:pt>
                <c:pt idx="48">
                  <c:v>2008</c:v>
                </c:pt>
                <c:pt idx="49">
                  <c:v>2068</c:v>
                </c:pt>
                <c:pt idx="50">
                  <c:v>2188</c:v>
                </c:pt>
                <c:pt idx="51">
                  <c:v>1957</c:v>
                </c:pt>
                <c:pt idx="52">
                  <c:v>2021</c:v>
                </c:pt>
                <c:pt idx="53">
                  <c:v>2015</c:v>
                </c:pt>
                <c:pt idx="54">
                  <c:v>1898</c:v>
                </c:pt>
                <c:pt idx="55">
                  <c:v>1905</c:v>
                </c:pt>
                <c:pt idx="56">
                  <c:v>2032</c:v>
                </c:pt>
                <c:pt idx="57">
                  <c:v>1873</c:v>
                </c:pt>
                <c:pt idx="58">
                  <c:v>1769</c:v>
                </c:pt>
                <c:pt idx="59">
                  <c:v>1923</c:v>
                </c:pt>
                <c:pt idx="60">
                  <c:v>1784</c:v>
                </c:pt>
                <c:pt idx="61">
                  <c:v>1882</c:v>
                </c:pt>
                <c:pt idx="62">
                  <c:v>1888</c:v>
                </c:pt>
                <c:pt idx="63">
                  <c:v>1853</c:v>
                </c:pt>
                <c:pt idx="64">
                  <c:v>1991</c:v>
                </c:pt>
                <c:pt idx="65">
                  <c:v>1817</c:v>
                </c:pt>
                <c:pt idx="66">
                  <c:v>1860</c:v>
                </c:pt>
                <c:pt idx="67">
                  <c:v>1775</c:v>
                </c:pt>
                <c:pt idx="68">
                  <c:v>1831</c:v>
                </c:pt>
                <c:pt idx="69">
                  <c:v>1898</c:v>
                </c:pt>
                <c:pt idx="70">
                  <c:v>1926</c:v>
                </c:pt>
                <c:pt idx="71">
                  <c:v>1772</c:v>
                </c:pt>
                <c:pt idx="72">
                  <c:v>1922</c:v>
                </c:pt>
                <c:pt idx="73">
                  <c:v>1850</c:v>
                </c:pt>
                <c:pt idx="74">
                  <c:v>1882</c:v>
                </c:pt>
                <c:pt idx="75">
                  <c:v>2000</c:v>
                </c:pt>
                <c:pt idx="76">
                  <c:v>1967</c:v>
                </c:pt>
                <c:pt idx="77">
                  <c:v>1845</c:v>
                </c:pt>
                <c:pt idx="78">
                  <c:v>1896</c:v>
                </c:pt>
                <c:pt idx="79">
                  <c:v>2033</c:v>
                </c:pt>
                <c:pt idx="80">
                  <c:v>2188</c:v>
                </c:pt>
                <c:pt idx="81">
                  <c:v>1998</c:v>
                </c:pt>
                <c:pt idx="82">
                  <c:v>1966</c:v>
                </c:pt>
                <c:pt idx="83">
                  <c:v>1915</c:v>
                </c:pt>
                <c:pt idx="84">
                  <c:v>1989</c:v>
                </c:pt>
                <c:pt idx="85">
                  <c:v>1995</c:v>
                </c:pt>
                <c:pt idx="86">
                  <c:v>1918</c:v>
                </c:pt>
                <c:pt idx="87">
                  <c:v>1958</c:v>
                </c:pt>
                <c:pt idx="88">
                  <c:v>1950</c:v>
                </c:pt>
                <c:pt idx="89">
                  <c:v>2172</c:v>
                </c:pt>
                <c:pt idx="90">
                  <c:v>2071</c:v>
                </c:pt>
                <c:pt idx="91">
                  <c:v>2190</c:v>
                </c:pt>
                <c:pt idx="92">
                  <c:v>2088</c:v>
                </c:pt>
                <c:pt idx="93">
                  <c:v>2250</c:v>
                </c:pt>
                <c:pt idx="94">
                  <c:v>2290</c:v>
                </c:pt>
                <c:pt idx="95">
                  <c:v>2482</c:v>
                </c:pt>
                <c:pt idx="96">
                  <c:v>2581</c:v>
                </c:pt>
                <c:pt idx="97">
                  <c:v>2599</c:v>
                </c:pt>
                <c:pt idx="98">
                  <c:v>2575</c:v>
                </c:pt>
                <c:pt idx="99">
                  <c:v>2654</c:v>
                </c:pt>
                <c:pt idx="100">
                  <c:v>2231</c:v>
                </c:pt>
                <c:pt idx="101">
                  <c:v>2261</c:v>
                </c:pt>
                <c:pt idx="102">
                  <c:v>2267</c:v>
                </c:pt>
                <c:pt idx="103">
                  <c:v>2119</c:v>
                </c:pt>
                <c:pt idx="104">
                  <c:v>2195</c:v>
                </c:pt>
                <c:pt idx="105">
                  <c:v>2028</c:v>
                </c:pt>
                <c:pt idx="106">
                  <c:v>1913</c:v>
                </c:pt>
                <c:pt idx="107">
                  <c:v>2033</c:v>
                </c:pt>
                <c:pt idx="108">
                  <c:v>1880</c:v>
                </c:pt>
                <c:pt idx="109">
                  <c:v>1825</c:v>
                </c:pt>
                <c:pt idx="110">
                  <c:v>1924</c:v>
                </c:pt>
                <c:pt idx="111">
                  <c:v>1749</c:v>
                </c:pt>
                <c:pt idx="112">
                  <c:v>1762</c:v>
                </c:pt>
                <c:pt idx="113">
                  <c:v>2075</c:v>
                </c:pt>
                <c:pt idx="114">
                  <c:v>2166</c:v>
                </c:pt>
                <c:pt idx="115">
                  <c:v>1890</c:v>
                </c:pt>
                <c:pt idx="116">
                  <c:v>1832</c:v>
                </c:pt>
                <c:pt idx="117">
                  <c:v>1745</c:v>
                </c:pt>
                <c:pt idx="118">
                  <c:v>1849</c:v>
                </c:pt>
                <c:pt idx="119">
                  <c:v>1854</c:v>
                </c:pt>
                <c:pt idx="120">
                  <c:v>1827</c:v>
                </c:pt>
                <c:pt idx="121">
                  <c:v>1755</c:v>
                </c:pt>
                <c:pt idx="122">
                  <c:v>1794</c:v>
                </c:pt>
                <c:pt idx="123">
                  <c:v>1792</c:v>
                </c:pt>
                <c:pt idx="124">
                  <c:v>1904</c:v>
                </c:pt>
                <c:pt idx="125">
                  <c:v>1942</c:v>
                </c:pt>
                <c:pt idx="126">
                  <c:v>1845</c:v>
                </c:pt>
                <c:pt idx="127">
                  <c:v>1845</c:v>
                </c:pt>
                <c:pt idx="128">
                  <c:v>1872</c:v>
                </c:pt>
                <c:pt idx="129">
                  <c:v>1794</c:v>
                </c:pt>
                <c:pt idx="130">
                  <c:v>1912</c:v>
                </c:pt>
                <c:pt idx="131">
                  <c:v>1801</c:v>
                </c:pt>
                <c:pt idx="132">
                  <c:v>1797</c:v>
                </c:pt>
                <c:pt idx="133">
                  <c:v>1903</c:v>
                </c:pt>
                <c:pt idx="134">
                  <c:v>1784</c:v>
                </c:pt>
                <c:pt idx="135">
                  <c:v>1880</c:v>
                </c:pt>
                <c:pt idx="136">
                  <c:v>1969</c:v>
                </c:pt>
                <c:pt idx="137">
                  <c:v>1892</c:v>
                </c:pt>
                <c:pt idx="138">
                  <c:v>1722</c:v>
                </c:pt>
                <c:pt idx="139">
                  <c:v>1894</c:v>
                </c:pt>
                <c:pt idx="140">
                  <c:v>1805</c:v>
                </c:pt>
                <c:pt idx="141">
                  <c:v>1891</c:v>
                </c:pt>
                <c:pt idx="142">
                  <c:v>1921</c:v>
                </c:pt>
                <c:pt idx="143">
                  <c:v>1700</c:v>
                </c:pt>
                <c:pt idx="144">
                  <c:v>1678</c:v>
                </c:pt>
                <c:pt idx="145">
                  <c:v>1664</c:v>
                </c:pt>
                <c:pt idx="146">
                  <c:v>1787</c:v>
                </c:pt>
                <c:pt idx="147">
                  <c:v>1793</c:v>
                </c:pt>
                <c:pt idx="148">
                  <c:v>1836</c:v>
                </c:pt>
                <c:pt idx="149">
                  <c:v>1761</c:v>
                </c:pt>
                <c:pt idx="150">
                  <c:v>1713</c:v>
                </c:pt>
                <c:pt idx="151">
                  <c:v>1816</c:v>
                </c:pt>
                <c:pt idx="152">
                  <c:v>1892</c:v>
                </c:pt>
                <c:pt idx="153">
                  <c:v>1675</c:v>
                </c:pt>
                <c:pt idx="154">
                  <c:v>1630</c:v>
                </c:pt>
                <c:pt idx="155">
                  <c:v>1770</c:v>
                </c:pt>
                <c:pt idx="156">
                  <c:v>1806</c:v>
                </c:pt>
                <c:pt idx="157">
                  <c:v>1767</c:v>
                </c:pt>
                <c:pt idx="158">
                  <c:v>1703</c:v>
                </c:pt>
                <c:pt idx="159">
                  <c:v>1764</c:v>
                </c:pt>
                <c:pt idx="160">
                  <c:v>1710</c:v>
                </c:pt>
                <c:pt idx="161">
                  <c:v>1761</c:v>
                </c:pt>
                <c:pt idx="162">
                  <c:v>1781</c:v>
                </c:pt>
                <c:pt idx="163">
                  <c:v>1699</c:v>
                </c:pt>
                <c:pt idx="164">
                  <c:v>1718</c:v>
                </c:pt>
                <c:pt idx="165">
                  <c:v>1835</c:v>
                </c:pt>
                <c:pt idx="166">
                  <c:v>1726</c:v>
                </c:pt>
                <c:pt idx="167">
                  <c:v>1857</c:v>
                </c:pt>
                <c:pt idx="168">
                  <c:v>1789</c:v>
                </c:pt>
                <c:pt idx="169">
                  <c:v>1757</c:v>
                </c:pt>
                <c:pt idx="170">
                  <c:v>1973</c:v>
                </c:pt>
                <c:pt idx="171">
                  <c:v>1856</c:v>
                </c:pt>
                <c:pt idx="172">
                  <c:v>1711</c:v>
                </c:pt>
                <c:pt idx="173">
                  <c:v>1821</c:v>
                </c:pt>
                <c:pt idx="174">
                  <c:v>1703</c:v>
                </c:pt>
                <c:pt idx="175">
                  <c:v>1773</c:v>
                </c:pt>
                <c:pt idx="176">
                  <c:v>1964</c:v>
                </c:pt>
                <c:pt idx="177">
                  <c:v>1845</c:v>
                </c:pt>
                <c:pt idx="178">
                  <c:v>1779</c:v>
                </c:pt>
                <c:pt idx="179">
                  <c:v>1803</c:v>
                </c:pt>
                <c:pt idx="180">
                  <c:v>1805</c:v>
                </c:pt>
                <c:pt idx="181">
                  <c:v>1894</c:v>
                </c:pt>
                <c:pt idx="182">
                  <c:v>1850</c:v>
                </c:pt>
                <c:pt idx="183">
                  <c:v>1771</c:v>
                </c:pt>
                <c:pt idx="184">
                  <c:v>1825</c:v>
                </c:pt>
                <c:pt idx="185">
                  <c:v>1750</c:v>
                </c:pt>
                <c:pt idx="186">
                  <c:v>1759</c:v>
                </c:pt>
                <c:pt idx="187">
                  <c:v>1860</c:v>
                </c:pt>
                <c:pt idx="188">
                  <c:v>1588</c:v>
                </c:pt>
                <c:pt idx="189">
                  <c:v>1664</c:v>
                </c:pt>
                <c:pt idx="190">
                  <c:v>1751</c:v>
                </c:pt>
                <c:pt idx="191">
                  <c:v>1708</c:v>
                </c:pt>
                <c:pt idx="192">
                  <c:v>1745</c:v>
                </c:pt>
                <c:pt idx="193">
                  <c:v>1711</c:v>
                </c:pt>
                <c:pt idx="194">
                  <c:v>1762</c:v>
                </c:pt>
                <c:pt idx="195">
                  <c:v>1710</c:v>
                </c:pt>
                <c:pt idx="196">
                  <c:v>1794</c:v>
                </c:pt>
                <c:pt idx="197">
                  <c:v>1970</c:v>
                </c:pt>
                <c:pt idx="198">
                  <c:v>1910</c:v>
                </c:pt>
                <c:pt idx="199">
                  <c:v>1868</c:v>
                </c:pt>
                <c:pt idx="200">
                  <c:v>1787</c:v>
                </c:pt>
                <c:pt idx="201">
                  <c:v>1837</c:v>
                </c:pt>
                <c:pt idx="202">
                  <c:v>1747</c:v>
                </c:pt>
                <c:pt idx="203">
                  <c:v>1732</c:v>
                </c:pt>
                <c:pt idx="204">
                  <c:v>1932</c:v>
                </c:pt>
                <c:pt idx="205">
                  <c:v>1771</c:v>
                </c:pt>
                <c:pt idx="206">
                  <c:v>1795</c:v>
                </c:pt>
                <c:pt idx="207">
                  <c:v>1727</c:v>
                </c:pt>
                <c:pt idx="208">
                  <c:v>1775</c:v>
                </c:pt>
                <c:pt idx="209">
                  <c:v>1822</c:v>
                </c:pt>
                <c:pt idx="210">
                  <c:v>1806</c:v>
                </c:pt>
                <c:pt idx="211">
                  <c:v>1803</c:v>
                </c:pt>
                <c:pt idx="212">
                  <c:v>1764</c:v>
                </c:pt>
                <c:pt idx="213">
                  <c:v>1813</c:v>
                </c:pt>
                <c:pt idx="214">
                  <c:v>1938</c:v>
                </c:pt>
                <c:pt idx="215">
                  <c:v>1839</c:v>
                </c:pt>
                <c:pt idx="216">
                  <c:v>1705</c:v>
                </c:pt>
                <c:pt idx="217">
                  <c:v>1763</c:v>
                </c:pt>
                <c:pt idx="218">
                  <c:v>1690</c:v>
                </c:pt>
                <c:pt idx="219">
                  <c:v>1963</c:v>
                </c:pt>
                <c:pt idx="220">
                  <c:v>1775</c:v>
                </c:pt>
                <c:pt idx="221">
                  <c:v>1780</c:v>
                </c:pt>
                <c:pt idx="222">
                  <c:v>1833</c:v>
                </c:pt>
                <c:pt idx="223">
                  <c:v>1808</c:v>
                </c:pt>
                <c:pt idx="224">
                  <c:v>1970</c:v>
                </c:pt>
                <c:pt idx="225">
                  <c:v>1819</c:v>
                </c:pt>
                <c:pt idx="226">
                  <c:v>1782</c:v>
                </c:pt>
                <c:pt idx="227">
                  <c:v>1931</c:v>
                </c:pt>
                <c:pt idx="228">
                  <c:v>1795</c:v>
                </c:pt>
                <c:pt idx="229">
                  <c:v>1951</c:v>
                </c:pt>
                <c:pt idx="230">
                  <c:v>13516</c:v>
                </c:pt>
                <c:pt idx="231">
                  <c:v>9128</c:v>
                </c:pt>
                <c:pt idx="232">
                  <c:v>2156</c:v>
                </c:pt>
                <c:pt idx="233">
                  <c:v>2233</c:v>
                </c:pt>
                <c:pt idx="234">
                  <c:v>1838</c:v>
                </c:pt>
                <c:pt idx="235">
                  <c:v>1568</c:v>
                </c:pt>
                <c:pt idx="236">
                  <c:v>1572</c:v>
                </c:pt>
                <c:pt idx="237">
                  <c:v>1695</c:v>
                </c:pt>
                <c:pt idx="238">
                  <c:v>2133</c:v>
                </c:pt>
                <c:pt idx="239">
                  <c:v>1915</c:v>
                </c:pt>
                <c:pt idx="240">
                  <c:v>1638</c:v>
                </c:pt>
                <c:pt idx="241">
                  <c:v>1643</c:v>
                </c:pt>
                <c:pt idx="242">
                  <c:v>1485</c:v>
                </c:pt>
                <c:pt idx="243">
                  <c:v>1398</c:v>
                </c:pt>
                <c:pt idx="244">
                  <c:v>1368</c:v>
                </c:pt>
                <c:pt idx="245">
                  <c:v>1287</c:v>
                </c:pt>
                <c:pt idx="246">
                  <c:v>1410</c:v>
                </c:pt>
                <c:pt idx="247">
                  <c:v>1338</c:v>
                </c:pt>
                <c:pt idx="248">
                  <c:v>1443</c:v>
                </c:pt>
                <c:pt idx="249">
                  <c:v>1291</c:v>
                </c:pt>
                <c:pt idx="250">
                  <c:v>1375</c:v>
                </c:pt>
                <c:pt idx="251">
                  <c:v>1388</c:v>
                </c:pt>
                <c:pt idx="252">
                  <c:v>1406</c:v>
                </c:pt>
                <c:pt idx="253">
                  <c:v>1438</c:v>
                </c:pt>
                <c:pt idx="254">
                  <c:v>1388</c:v>
                </c:pt>
                <c:pt idx="255">
                  <c:v>1320</c:v>
                </c:pt>
                <c:pt idx="256">
                  <c:v>1530</c:v>
                </c:pt>
                <c:pt idx="257">
                  <c:v>1465</c:v>
                </c:pt>
                <c:pt idx="258">
                  <c:v>1462</c:v>
                </c:pt>
                <c:pt idx="259">
                  <c:v>1602</c:v>
                </c:pt>
                <c:pt idx="260">
                  <c:v>1463</c:v>
                </c:pt>
                <c:pt idx="261">
                  <c:v>1563</c:v>
                </c:pt>
                <c:pt idx="262">
                  <c:v>1472</c:v>
                </c:pt>
                <c:pt idx="263">
                  <c:v>1513</c:v>
                </c:pt>
                <c:pt idx="264">
                  <c:v>1868</c:v>
                </c:pt>
                <c:pt idx="265">
                  <c:v>1571</c:v>
                </c:pt>
                <c:pt idx="266">
                  <c:v>1825</c:v>
                </c:pt>
                <c:pt idx="267">
                  <c:v>1636</c:v>
                </c:pt>
                <c:pt idx="268">
                  <c:v>1531</c:v>
                </c:pt>
                <c:pt idx="269">
                  <c:v>1589</c:v>
                </c:pt>
                <c:pt idx="270">
                  <c:v>1698</c:v>
                </c:pt>
                <c:pt idx="271">
                  <c:v>1664</c:v>
                </c:pt>
                <c:pt idx="272">
                  <c:v>1595</c:v>
                </c:pt>
                <c:pt idx="273">
                  <c:v>1653</c:v>
                </c:pt>
                <c:pt idx="274">
                  <c:v>1546</c:v>
                </c:pt>
                <c:pt idx="275">
                  <c:v>1607</c:v>
                </c:pt>
                <c:pt idx="276">
                  <c:v>1596</c:v>
                </c:pt>
                <c:pt idx="277">
                  <c:v>1724</c:v>
                </c:pt>
              </c:numCache>
            </c:numRef>
          </c:val>
          <c:extLst>
            <c:ext xmlns:c16="http://schemas.microsoft.com/office/drawing/2014/chart" uri="{C3380CC4-5D6E-409C-BE32-E72D297353CC}">
              <c16:uniqueId val="{00000001-48C3-4DAE-BC4C-99C637A52903}"/>
            </c:ext>
          </c:extLst>
        </c:ser>
        <c:dLbls>
          <c:showLegendKey val="0"/>
          <c:showVal val="0"/>
          <c:showCatName val="0"/>
          <c:showSerName val="0"/>
          <c:showPercent val="0"/>
          <c:showBubbleSize val="0"/>
        </c:dLbls>
        <c:gapWidth val="0"/>
        <c:overlap val="100"/>
        <c:axId val="188775768"/>
        <c:axId val="189013256"/>
      </c:barChart>
      <c:barChart>
        <c:barDir val="col"/>
        <c:grouping val="clustered"/>
        <c:varyColors val="0"/>
        <c:ser>
          <c:idx val="4"/>
          <c:order val="4"/>
          <c:spPr>
            <a:solidFill>
              <a:schemeClr val="accent2">
                <a:lumMod val="60000"/>
                <a:lumOff val="40000"/>
                <a:alpha val="25000"/>
              </a:schemeClr>
            </a:solidFill>
          </c:spPr>
          <c:invertIfNegative val="0"/>
          <c:cat>
            <c:numRef>
              <c:f>'Sheet2 (2)'!$A$3:$A$280</c:f>
              <c:numCache>
                <c:formatCode>mmm\-yy</c:formatCode>
                <c:ptCount val="278"/>
                <c:pt idx="0">
                  <c:v>36892</c:v>
                </c:pt>
                <c:pt idx="1">
                  <c:v>36923</c:v>
                </c:pt>
                <c:pt idx="2">
                  <c:v>36951</c:v>
                </c:pt>
                <c:pt idx="3">
                  <c:v>36982</c:v>
                </c:pt>
                <c:pt idx="4">
                  <c:v>37012</c:v>
                </c:pt>
                <c:pt idx="5">
                  <c:v>37043</c:v>
                </c:pt>
                <c:pt idx="6">
                  <c:v>37073</c:v>
                </c:pt>
                <c:pt idx="7">
                  <c:v>37104</c:v>
                </c:pt>
                <c:pt idx="8">
                  <c:v>37135</c:v>
                </c:pt>
                <c:pt idx="9">
                  <c:v>37165</c:v>
                </c:pt>
                <c:pt idx="10">
                  <c:v>37196</c:v>
                </c:pt>
                <c:pt idx="11">
                  <c:v>37226</c:v>
                </c:pt>
                <c:pt idx="12">
                  <c:v>37257</c:v>
                </c:pt>
                <c:pt idx="13">
                  <c:v>37288</c:v>
                </c:pt>
                <c:pt idx="14">
                  <c:v>37316</c:v>
                </c:pt>
                <c:pt idx="15">
                  <c:v>37347</c:v>
                </c:pt>
                <c:pt idx="16">
                  <c:v>37377</c:v>
                </c:pt>
                <c:pt idx="17">
                  <c:v>37408</c:v>
                </c:pt>
                <c:pt idx="18">
                  <c:v>37438</c:v>
                </c:pt>
                <c:pt idx="19">
                  <c:v>37469</c:v>
                </c:pt>
                <c:pt idx="20">
                  <c:v>37500</c:v>
                </c:pt>
                <c:pt idx="21">
                  <c:v>37530</c:v>
                </c:pt>
                <c:pt idx="22">
                  <c:v>37561</c:v>
                </c:pt>
                <c:pt idx="23">
                  <c:v>37591</c:v>
                </c:pt>
                <c:pt idx="24">
                  <c:v>37622</c:v>
                </c:pt>
                <c:pt idx="25">
                  <c:v>37653</c:v>
                </c:pt>
                <c:pt idx="26">
                  <c:v>37681</c:v>
                </c:pt>
                <c:pt idx="27">
                  <c:v>37712</c:v>
                </c:pt>
                <c:pt idx="28">
                  <c:v>37742</c:v>
                </c:pt>
                <c:pt idx="29">
                  <c:v>37773</c:v>
                </c:pt>
                <c:pt idx="30">
                  <c:v>37803</c:v>
                </c:pt>
                <c:pt idx="31">
                  <c:v>37834</c:v>
                </c:pt>
                <c:pt idx="32">
                  <c:v>37865</c:v>
                </c:pt>
                <c:pt idx="33">
                  <c:v>37895</c:v>
                </c:pt>
                <c:pt idx="34">
                  <c:v>37926</c:v>
                </c:pt>
                <c:pt idx="35">
                  <c:v>37956</c:v>
                </c:pt>
                <c:pt idx="36">
                  <c:v>37987</c:v>
                </c:pt>
                <c:pt idx="37">
                  <c:v>38018</c:v>
                </c:pt>
                <c:pt idx="38">
                  <c:v>38047</c:v>
                </c:pt>
                <c:pt idx="39">
                  <c:v>38078</c:v>
                </c:pt>
                <c:pt idx="40">
                  <c:v>38108</c:v>
                </c:pt>
                <c:pt idx="41">
                  <c:v>38139</c:v>
                </c:pt>
                <c:pt idx="42">
                  <c:v>38169</c:v>
                </c:pt>
                <c:pt idx="43">
                  <c:v>38200</c:v>
                </c:pt>
                <c:pt idx="44">
                  <c:v>38231</c:v>
                </c:pt>
                <c:pt idx="45">
                  <c:v>38261</c:v>
                </c:pt>
                <c:pt idx="46">
                  <c:v>38292</c:v>
                </c:pt>
                <c:pt idx="47">
                  <c:v>38322</c:v>
                </c:pt>
                <c:pt idx="48">
                  <c:v>38353</c:v>
                </c:pt>
                <c:pt idx="49">
                  <c:v>38384</c:v>
                </c:pt>
                <c:pt idx="50">
                  <c:v>38412</c:v>
                </c:pt>
                <c:pt idx="51">
                  <c:v>38443</c:v>
                </c:pt>
                <c:pt idx="52">
                  <c:v>38473</c:v>
                </c:pt>
                <c:pt idx="53">
                  <c:v>38504</c:v>
                </c:pt>
                <c:pt idx="54">
                  <c:v>38534</c:v>
                </c:pt>
                <c:pt idx="55">
                  <c:v>38565</c:v>
                </c:pt>
                <c:pt idx="56">
                  <c:v>38596</c:v>
                </c:pt>
                <c:pt idx="57">
                  <c:v>38626</c:v>
                </c:pt>
                <c:pt idx="58">
                  <c:v>38657</c:v>
                </c:pt>
                <c:pt idx="59">
                  <c:v>38687</c:v>
                </c:pt>
                <c:pt idx="60">
                  <c:v>38718</c:v>
                </c:pt>
                <c:pt idx="61">
                  <c:v>38749</c:v>
                </c:pt>
                <c:pt idx="62">
                  <c:v>38777</c:v>
                </c:pt>
                <c:pt idx="63">
                  <c:v>38808</c:v>
                </c:pt>
                <c:pt idx="64">
                  <c:v>38838</c:v>
                </c:pt>
                <c:pt idx="65">
                  <c:v>38869</c:v>
                </c:pt>
                <c:pt idx="66">
                  <c:v>38899</c:v>
                </c:pt>
                <c:pt idx="67">
                  <c:v>38930</c:v>
                </c:pt>
                <c:pt idx="68">
                  <c:v>38961</c:v>
                </c:pt>
                <c:pt idx="69">
                  <c:v>38991</c:v>
                </c:pt>
                <c:pt idx="70">
                  <c:v>39022</c:v>
                </c:pt>
                <c:pt idx="71">
                  <c:v>39052</c:v>
                </c:pt>
                <c:pt idx="72">
                  <c:v>39083</c:v>
                </c:pt>
                <c:pt idx="73">
                  <c:v>39114</c:v>
                </c:pt>
                <c:pt idx="74">
                  <c:v>39142</c:v>
                </c:pt>
                <c:pt idx="75">
                  <c:v>39173</c:v>
                </c:pt>
                <c:pt idx="76">
                  <c:v>39203</c:v>
                </c:pt>
                <c:pt idx="77">
                  <c:v>39234</c:v>
                </c:pt>
                <c:pt idx="78">
                  <c:v>39264</c:v>
                </c:pt>
                <c:pt idx="79">
                  <c:v>39295</c:v>
                </c:pt>
                <c:pt idx="80">
                  <c:v>39326</c:v>
                </c:pt>
                <c:pt idx="81">
                  <c:v>39356</c:v>
                </c:pt>
                <c:pt idx="82">
                  <c:v>39387</c:v>
                </c:pt>
                <c:pt idx="83">
                  <c:v>39417</c:v>
                </c:pt>
                <c:pt idx="84">
                  <c:v>39448</c:v>
                </c:pt>
                <c:pt idx="85">
                  <c:v>39479</c:v>
                </c:pt>
                <c:pt idx="86">
                  <c:v>39508</c:v>
                </c:pt>
                <c:pt idx="87">
                  <c:v>39539</c:v>
                </c:pt>
                <c:pt idx="88">
                  <c:v>39569</c:v>
                </c:pt>
                <c:pt idx="89">
                  <c:v>39600</c:v>
                </c:pt>
                <c:pt idx="90">
                  <c:v>39630</c:v>
                </c:pt>
                <c:pt idx="91">
                  <c:v>39661</c:v>
                </c:pt>
                <c:pt idx="92">
                  <c:v>39692</c:v>
                </c:pt>
                <c:pt idx="93">
                  <c:v>39722</c:v>
                </c:pt>
                <c:pt idx="94">
                  <c:v>39753</c:v>
                </c:pt>
                <c:pt idx="95">
                  <c:v>39783</c:v>
                </c:pt>
                <c:pt idx="96">
                  <c:v>39814</c:v>
                </c:pt>
                <c:pt idx="97">
                  <c:v>39845</c:v>
                </c:pt>
                <c:pt idx="98">
                  <c:v>39873</c:v>
                </c:pt>
                <c:pt idx="99">
                  <c:v>39904</c:v>
                </c:pt>
                <c:pt idx="100">
                  <c:v>39934</c:v>
                </c:pt>
                <c:pt idx="101">
                  <c:v>39965</c:v>
                </c:pt>
                <c:pt idx="102">
                  <c:v>39995</c:v>
                </c:pt>
                <c:pt idx="103">
                  <c:v>40026</c:v>
                </c:pt>
                <c:pt idx="104">
                  <c:v>40057</c:v>
                </c:pt>
                <c:pt idx="105">
                  <c:v>40087</c:v>
                </c:pt>
                <c:pt idx="106">
                  <c:v>40118</c:v>
                </c:pt>
                <c:pt idx="107">
                  <c:v>40148</c:v>
                </c:pt>
                <c:pt idx="108">
                  <c:v>40179</c:v>
                </c:pt>
                <c:pt idx="109">
                  <c:v>40210</c:v>
                </c:pt>
                <c:pt idx="110">
                  <c:v>40238</c:v>
                </c:pt>
                <c:pt idx="111">
                  <c:v>40269</c:v>
                </c:pt>
                <c:pt idx="112">
                  <c:v>40299</c:v>
                </c:pt>
                <c:pt idx="113">
                  <c:v>40330</c:v>
                </c:pt>
                <c:pt idx="114">
                  <c:v>40360</c:v>
                </c:pt>
                <c:pt idx="115">
                  <c:v>40391</c:v>
                </c:pt>
                <c:pt idx="116">
                  <c:v>40422</c:v>
                </c:pt>
                <c:pt idx="117">
                  <c:v>40452</c:v>
                </c:pt>
                <c:pt idx="118">
                  <c:v>40483</c:v>
                </c:pt>
                <c:pt idx="119">
                  <c:v>40513</c:v>
                </c:pt>
                <c:pt idx="120">
                  <c:v>40544</c:v>
                </c:pt>
                <c:pt idx="121">
                  <c:v>40575</c:v>
                </c:pt>
                <c:pt idx="122">
                  <c:v>40603</c:v>
                </c:pt>
                <c:pt idx="123">
                  <c:v>40634</c:v>
                </c:pt>
                <c:pt idx="124">
                  <c:v>40664</c:v>
                </c:pt>
                <c:pt idx="125">
                  <c:v>40695</c:v>
                </c:pt>
                <c:pt idx="126">
                  <c:v>40725</c:v>
                </c:pt>
                <c:pt idx="127">
                  <c:v>40756</c:v>
                </c:pt>
                <c:pt idx="128">
                  <c:v>40787</c:v>
                </c:pt>
                <c:pt idx="129">
                  <c:v>40817</c:v>
                </c:pt>
                <c:pt idx="130">
                  <c:v>40848</c:v>
                </c:pt>
                <c:pt idx="131">
                  <c:v>40878</c:v>
                </c:pt>
                <c:pt idx="132">
                  <c:v>40909</c:v>
                </c:pt>
                <c:pt idx="133">
                  <c:v>40940</c:v>
                </c:pt>
                <c:pt idx="134">
                  <c:v>40969</c:v>
                </c:pt>
                <c:pt idx="135">
                  <c:v>41000</c:v>
                </c:pt>
                <c:pt idx="136">
                  <c:v>41030</c:v>
                </c:pt>
                <c:pt idx="137">
                  <c:v>41061</c:v>
                </c:pt>
                <c:pt idx="138">
                  <c:v>41091</c:v>
                </c:pt>
                <c:pt idx="139">
                  <c:v>41122</c:v>
                </c:pt>
                <c:pt idx="140">
                  <c:v>41153</c:v>
                </c:pt>
                <c:pt idx="141">
                  <c:v>41183</c:v>
                </c:pt>
                <c:pt idx="142">
                  <c:v>41214</c:v>
                </c:pt>
                <c:pt idx="143">
                  <c:v>41244</c:v>
                </c:pt>
                <c:pt idx="144">
                  <c:v>41275</c:v>
                </c:pt>
                <c:pt idx="145">
                  <c:v>41306</c:v>
                </c:pt>
                <c:pt idx="146">
                  <c:v>41334</c:v>
                </c:pt>
                <c:pt idx="147">
                  <c:v>41365</c:v>
                </c:pt>
                <c:pt idx="148">
                  <c:v>41395</c:v>
                </c:pt>
                <c:pt idx="149">
                  <c:v>41426</c:v>
                </c:pt>
                <c:pt idx="150">
                  <c:v>41456</c:v>
                </c:pt>
                <c:pt idx="151">
                  <c:v>41487</c:v>
                </c:pt>
                <c:pt idx="152">
                  <c:v>41518</c:v>
                </c:pt>
                <c:pt idx="153">
                  <c:v>41548</c:v>
                </c:pt>
                <c:pt idx="154">
                  <c:v>41579</c:v>
                </c:pt>
                <c:pt idx="155">
                  <c:v>41609</c:v>
                </c:pt>
                <c:pt idx="156">
                  <c:v>41640</c:v>
                </c:pt>
                <c:pt idx="157">
                  <c:v>41671</c:v>
                </c:pt>
                <c:pt idx="158">
                  <c:v>41699</c:v>
                </c:pt>
                <c:pt idx="159">
                  <c:v>41730</c:v>
                </c:pt>
                <c:pt idx="160">
                  <c:v>41760</c:v>
                </c:pt>
                <c:pt idx="161">
                  <c:v>41791</c:v>
                </c:pt>
                <c:pt idx="162">
                  <c:v>41821</c:v>
                </c:pt>
                <c:pt idx="163">
                  <c:v>41852</c:v>
                </c:pt>
                <c:pt idx="164">
                  <c:v>41883</c:v>
                </c:pt>
                <c:pt idx="165">
                  <c:v>41913</c:v>
                </c:pt>
                <c:pt idx="166">
                  <c:v>41944</c:v>
                </c:pt>
                <c:pt idx="167">
                  <c:v>41974</c:v>
                </c:pt>
                <c:pt idx="168">
                  <c:v>42005</c:v>
                </c:pt>
                <c:pt idx="169">
                  <c:v>42036</c:v>
                </c:pt>
                <c:pt idx="170">
                  <c:v>42064</c:v>
                </c:pt>
                <c:pt idx="171">
                  <c:v>42095</c:v>
                </c:pt>
                <c:pt idx="172">
                  <c:v>42125</c:v>
                </c:pt>
                <c:pt idx="173">
                  <c:v>42156</c:v>
                </c:pt>
                <c:pt idx="174">
                  <c:v>42186</c:v>
                </c:pt>
                <c:pt idx="175">
                  <c:v>42217</c:v>
                </c:pt>
                <c:pt idx="176">
                  <c:v>42248</c:v>
                </c:pt>
                <c:pt idx="177">
                  <c:v>42278</c:v>
                </c:pt>
                <c:pt idx="178">
                  <c:v>42309</c:v>
                </c:pt>
                <c:pt idx="179">
                  <c:v>42339</c:v>
                </c:pt>
                <c:pt idx="180">
                  <c:v>42370</c:v>
                </c:pt>
                <c:pt idx="181">
                  <c:v>42401</c:v>
                </c:pt>
                <c:pt idx="182">
                  <c:v>42430</c:v>
                </c:pt>
                <c:pt idx="183">
                  <c:v>42461</c:v>
                </c:pt>
                <c:pt idx="184">
                  <c:v>42491</c:v>
                </c:pt>
                <c:pt idx="185">
                  <c:v>42522</c:v>
                </c:pt>
                <c:pt idx="186">
                  <c:v>42552</c:v>
                </c:pt>
                <c:pt idx="187">
                  <c:v>42583</c:v>
                </c:pt>
                <c:pt idx="188">
                  <c:v>42614</c:v>
                </c:pt>
                <c:pt idx="189">
                  <c:v>42644</c:v>
                </c:pt>
                <c:pt idx="190">
                  <c:v>42675</c:v>
                </c:pt>
                <c:pt idx="191">
                  <c:v>42705</c:v>
                </c:pt>
                <c:pt idx="192">
                  <c:v>42736</c:v>
                </c:pt>
                <c:pt idx="193">
                  <c:v>42767</c:v>
                </c:pt>
                <c:pt idx="194">
                  <c:v>42795</c:v>
                </c:pt>
                <c:pt idx="195">
                  <c:v>42826</c:v>
                </c:pt>
                <c:pt idx="196">
                  <c:v>42856</c:v>
                </c:pt>
                <c:pt idx="197">
                  <c:v>42887</c:v>
                </c:pt>
                <c:pt idx="198">
                  <c:v>42917</c:v>
                </c:pt>
                <c:pt idx="199">
                  <c:v>42948</c:v>
                </c:pt>
                <c:pt idx="200">
                  <c:v>42979</c:v>
                </c:pt>
                <c:pt idx="201">
                  <c:v>43009</c:v>
                </c:pt>
                <c:pt idx="202">
                  <c:v>43040</c:v>
                </c:pt>
                <c:pt idx="203">
                  <c:v>43070</c:v>
                </c:pt>
                <c:pt idx="204">
                  <c:v>43101</c:v>
                </c:pt>
                <c:pt idx="205">
                  <c:v>43132</c:v>
                </c:pt>
                <c:pt idx="206">
                  <c:v>43160</c:v>
                </c:pt>
                <c:pt idx="207">
                  <c:v>43191</c:v>
                </c:pt>
                <c:pt idx="208">
                  <c:v>43221</c:v>
                </c:pt>
                <c:pt idx="209">
                  <c:v>43252</c:v>
                </c:pt>
                <c:pt idx="210">
                  <c:v>43282</c:v>
                </c:pt>
                <c:pt idx="211">
                  <c:v>43313</c:v>
                </c:pt>
                <c:pt idx="212">
                  <c:v>43344</c:v>
                </c:pt>
                <c:pt idx="213">
                  <c:v>43374</c:v>
                </c:pt>
                <c:pt idx="214">
                  <c:v>43405</c:v>
                </c:pt>
                <c:pt idx="215">
                  <c:v>43435</c:v>
                </c:pt>
                <c:pt idx="216">
                  <c:v>43466</c:v>
                </c:pt>
                <c:pt idx="217">
                  <c:v>43497</c:v>
                </c:pt>
                <c:pt idx="218">
                  <c:v>43525</c:v>
                </c:pt>
                <c:pt idx="219">
                  <c:v>43556</c:v>
                </c:pt>
                <c:pt idx="220">
                  <c:v>43586</c:v>
                </c:pt>
                <c:pt idx="221">
                  <c:v>43617</c:v>
                </c:pt>
                <c:pt idx="222">
                  <c:v>43647</c:v>
                </c:pt>
                <c:pt idx="223">
                  <c:v>43678</c:v>
                </c:pt>
                <c:pt idx="224">
                  <c:v>43709</c:v>
                </c:pt>
                <c:pt idx="225">
                  <c:v>43739</c:v>
                </c:pt>
                <c:pt idx="226">
                  <c:v>43770</c:v>
                </c:pt>
                <c:pt idx="227">
                  <c:v>43800</c:v>
                </c:pt>
                <c:pt idx="228">
                  <c:v>43831</c:v>
                </c:pt>
                <c:pt idx="229">
                  <c:v>43862</c:v>
                </c:pt>
                <c:pt idx="230">
                  <c:v>43891</c:v>
                </c:pt>
                <c:pt idx="231">
                  <c:v>43922</c:v>
                </c:pt>
                <c:pt idx="232">
                  <c:v>43952</c:v>
                </c:pt>
                <c:pt idx="233">
                  <c:v>43983</c:v>
                </c:pt>
                <c:pt idx="234">
                  <c:v>44013</c:v>
                </c:pt>
                <c:pt idx="235">
                  <c:v>44044</c:v>
                </c:pt>
                <c:pt idx="236">
                  <c:v>44075</c:v>
                </c:pt>
                <c:pt idx="237">
                  <c:v>44105</c:v>
                </c:pt>
                <c:pt idx="238">
                  <c:v>44136</c:v>
                </c:pt>
                <c:pt idx="239">
                  <c:v>44166</c:v>
                </c:pt>
                <c:pt idx="240">
                  <c:v>44197</c:v>
                </c:pt>
                <c:pt idx="241">
                  <c:v>44228</c:v>
                </c:pt>
                <c:pt idx="242">
                  <c:v>44256</c:v>
                </c:pt>
                <c:pt idx="243">
                  <c:v>44287</c:v>
                </c:pt>
                <c:pt idx="244">
                  <c:v>44317</c:v>
                </c:pt>
                <c:pt idx="245">
                  <c:v>44348</c:v>
                </c:pt>
                <c:pt idx="246">
                  <c:v>44378</c:v>
                </c:pt>
                <c:pt idx="247">
                  <c:v>44409</c:v>
                </c:pt>
                <c:pt idx="248">
                  <c:v>44440</c:v>
                </c:pt>
                <c:pt idx="249">
                  <c:v>44470</c:v>
                </c:pt>
                <c:pt idx="250">
                  <c:v>44501</c:v>
                </c:pt>
                <c:pt idx="251">
                  <c:v>44531</c:v>
                </c:pt>
                <c:pt idx="252">
                  <c:v>44562</c:v>
                </c:pt>
                <c:pt idx="253">
                  <c:v>44593</c:v>
                </c:pt>
                <c:pt idx="254">
                  <c:v>44621</c:v>
                </c:pt>
                <c:pt idx="255">
                  <c:v>44652</c:v>
                </c:pt>
                <c:pt idx="256">
                  <c:v>44682</c:v>
                </c:pt>
                <c:pt idx="257">
                  <c:v>44713</c:v>
                </c:pt>
                <c:pt idx="258">
                  <c:v>44743</c:v>
                </c:pt>
                <c:pt idx="259">
                  <c:v>44774</c:v>
                </c:pt>
                <c:pt idx="260">
                  <c:v>44805</c:v>
                </c:pt>
                <c:pt idx="261">
                  <c:v>44835</c:v>
                </c:pt>
                <c:pt idx="262">
                  <c:v>44866</c:v>
                </c:pt>
                <c:pt idx="263">
                  <c:v>44896</c:v>
                </c:pt>
                <c:pt idx="264">
                  <c:v>44927</c:v>
                </c:pt>
                <c:pt idx="265">
                  <c:v>44958</c:v>
                </c:pt>
                <c:pt idx="266">
                  <c:v>44986</c:v>
                </c:pt>
                <c:pt idx="267">
                  <c:v>45017</c:v>
                </c:pt>
                <c:pt idx="268">
                  <c:v>45047</c:v>
                </c:pt>
                <c:pt idx="269">
                  <c:v>45078</c:v>
                </c:pt>
                <c:pt idx="270">
                  <c:v>45108</c:v>
                </c:pt>
                <c:pt idx="271">
                  <c:v>45139</c:v>
                </c:pt>
                <c:pt idx="272">
                  <c:v>45170</c:v>
                </c:pt>
                <c:pt idx="273">
                  <c:v>45200</c:v>
                </c:pt>
                <c:pt idx="274">
                  <c:v>45231</c:v>
                </c:pt>
                <c:pt idx="275">
                  <c:v>45261</c:v>
                </c:pt>
                <c:pt idx="276">
                  <c:v>45292</c:v>
                </c:pt>
                <c:pt idx="277">
                  <c:v>45323</c:v>
                </c:pt>
              </c:numCache>
            </c:numRef>
          </c:cat>
          <c:val>
            <c:numRef>
              <c:f>'Sheet2 (2)'!$F$3:$F$280</c:f>
              <c:numCache>
                <c:formatCode>General</c:formatCode>
                <c:ptCount val="278"/>
                <c:pt idx="2">
                  <c:v>100000</c:v>
                </c:pt>
                <c:pt idx="3">
                  <c:v>100000</c:v>
                </c:pt>
                <c:pt idx="4">
                  <c:v>100000</c:v>
                </c:pt>
                <c:pt idx="5">
                  <c:v>100000</c:v>
                </c:pt>
                <c:pt idx="6">
                  <c:v>100000</c:v>
                </c:pt>
                <c:pt idx="7">
                  <c:v>100000</c:v>
                </c:pt>
                <c:pt idx="8">
                  <c:v>100000</c:v>
                </c:pt>
                <c:pt idx="9">
                  <c:v>100000</c:v>
                </c:pt>
                <c:pt idx="10">
                  <c:v>100000</c:v>
                </c:pt>
                <c:pt idx="83">
                  <c:v>100000</c:v>
                </c:pt>
                <c:pt idx="84">
                  <c:v>100000</c:v>
                </c:pt>
                <c:pt idx="85">
                  <c:v>100000</c:v>
                </c:pt>
                <c:pt idx="86">
                  <c:v>100000</c:v>
                </c:pt>
                <c:pt idx="87">
                  <c:v>100000</c:v>
                </c:pt>
                <c:pt idx="88">
                  <c:v>100000</c:v>
                </c:pt>
                <c:pt idx="89">
                  <c:v>100000</c:v>
                </c:pt>
                <c:pt idx="90">
                  <c:v>100000</c:v>
                </c:pt>
                <c:pt idx="91">
                  <c:v>100000</c:v>
                </c:pt>
                <c:pt idx="92">
                  <c:v>100000</c:v>
                </c:pt>
                <c:pt idx="93">
                  <c:v>100000</c:v>
                </c:pt>
                <c:pt idx="94">
                  <c:v>100000</c:v>
                </c:pt>
                <c:pt idx="95">
                  <c:v>100000</c:v>
                </c:pt>
                <c:pt idx="96">
                  <c:v>100000</c:v>
                </c:pt>
                <c:pt idx="97">
                  <c:v>100000</c:v>
                </c:pt>
                <c:pt idx="98">
                  <c:v>100000</c:v>
                </c:pt>
                <c:pt idx="99">
                  <c:v>100000</c:v>
                </c:pt>
                <c:pt idx="100">
                  <c:v>100000</c:v>
                </c:pt>
                <c:pt idx="101">
                  <c:v>100000</c:v>
                </c:pt>
                <c:pt idx="229">
                  <c:v>100000</c:v>
                </c:pt>
                <c:pt idx="230">
                  <c:v>100000</c:v>
                </c:pt>
                <c:pt idx="231">
                  <c:v>100000</c:v>
                </c:pt>
              </c:numCache>
            </c:numRef>
          </c:val>
          <c:extLst>
            <c:ext xmlns:c16="http://schemas.microsoft.com/office/drawing/2014/chart" uri="{C3380CC4-5D6E-409C-BE32-E72D297353CC}">
              <c16:uniqueId val="{00000001-EB5F-4673-AEC9-03C76B70326C}"/>
            </c:ext>
          </c:extLst>
        </c:ser>
        <c:dLbls>
          <c:showLegendKey val="0"/>
          <c:showVal val="0"/>
          <c:showCatName val="0"/>
          <c:showSerName val="0"/>
          <c:showPercent val="0"/>
          <c:showBubbleSize val="0"/>
        </c:dLbls>
        <c:gapWidth val="0"/>
        <c:axId val="757223688"/>
        <c:axId val="757222376"/>
      </c:barChart>
      <c:lineChart>
        <c:grouping val="standard"/>
        <c:varyColors val="0"/>
        <c:ser>
          <c:idx val="0"/>
          <c:order val="0"/>
          <c:tx>
            <c:strRef>
              <c:f>'Sheet2 (2)'!$B$2</c:f>
              <c:strCache>
                <c:ptCount val="1"/>
                <c:pt idx="0">
                  <c:v>Hires</c:v>
                </c:pt>
              </c:strCache>
            </c:strRef>
          </c:tx>
          <c:spPr>
            <a:ln w="38100">
              <a:solidFill>
                <a:srgbClr val="FFC000"/>
              </a:solidFill>
            </a:ln>
          </c:spPr>
          <c:marker>
            <c:symbol val="none"/>
          </c:marker>
          <c:cat>
            <c:numRef>
              <c:f>'Sheet2 (2)'!$A$3:$A$280</c:f>
              <c:numCache>
                <c:formatCode>mmm\-yy</c:formatCode>
                <c:ptCount val="278"/>
                <c:pt idx="0">
                  <c:v>36892</c:v>
                </c:pt>
                <c:pt idx="1">
                  <c:v>36923</c:v>
                </c:pt>
                <c:pt idx="2">
                  <c:v>36951</c:v>
                </c:pt>
                <c:pt idx="3">
                  <c:v>36982</c:v>
                </c:pt>
                <c:pt idx="4">
                  <c:v>37012</c:v>
                </c:pt>
                <c:pt idx="5">
                  <c:v>37043</c:v>
                </c:pt>
                <c:pt idx="6">
                  <c:v>37073</c:v>
                </c:pt>
                <c:pt idx="7">
                  <c:v>37104</c:v>
                </c:pt>
                <c:pt idx="8">
                  <c:v>37135</c:v>
                </c:pt>
                <c:pt idx="9">
                  <c:v>37165</c:v>
                </c:pt>
                <c:pt idx="10">
                  <c:v>37196</c:v>
                </c:pt>
                <c:pt idx="11">
                  <c:v>37226</c:v>
                </c:pt>
                <c:pt idx="12">
                  <c:v>37257</c:v>
                </c:pt>
                <c:pt idx="13">
                  <c:v>37288</c:v>
                </c:pt>
                <c:pt idx="14">
                  <c:v>37316</c:v>
                </c:pt>
                <c:pt idx="15">
                  <c:v>37347</c:v>
                </c:pt>
                <c:pt idx="16">
                  <c:v>37377</c:v>
                </c:pt>
                <c:pt idx="17">
                  <c:v>37408</c:v>
                </c:pt>
                <c:pt idx="18">
                  <c:v>37438</c:v>
                </c:pt>
                <c:pt idx="19">
                  <c:v>37469</c:v>
                </c:pt>
                <c:pt idx="20">
                  <c:v>37500</c:v>
                </c:pt>
                <c:pt idx="21">
                  <c:v>37530</c:v>
                </c:pt>
                <c:pt idx="22">
                  <c:v>37561</c:v>
                </c:pt>
                <c:pt idx="23">
                  <c:v>37591</c:v>
                </c:pt>
                <c:pt idx="24">
                  <c:v>37622</c:v>
                </c:pt>
                <c:pt idx="25">
                  <c:v>37653</c:v>
                </c:pt>
                <c:pt idx="26">
                  <c:v>37681</c:v>
                </c:pt>
                <c:pt idx="27">
                  <c:v>37712</c:v>
                </c:pt>
                <c:pt idx="28">
                  <c:v>37742</c:v>
                </c:pt>
                <c:pt idx="29">
                  <c:v>37773</c:v>
                </c:pt>
                <c:pt idx="30">
                  <c:v>37803</c:v>
                </c:pt>
                <c:pt idx="31">
                  <c:v>37834</c:v>
                </c:pt>
                <c:pt idx="32">
                  <c:v>37865</c:v>
                </c:pt>
                <c:pt idx="33">
                  <c:v>37895</c:v>
                </c:pt>
                <c:pt idx="34">
                  <c:v>37926</c:v>
                </c:pt>
                <c:pt idx="35">
                  <c:v>37956</c:v>
                </c:pt>
                <c:pt idx="36">
                  <c:v>37987</c:v>
                </c:pt>
                <c:pt idx="37">
                  <c:v>38018</c:v>
                </c:pt>
                <c:pt idx="38">
                  <c:v>38047</c:v>
                </c:pt>
                <c:pt idx="39">
                  <c:v>38078</c:v>
                </c:pt>
                <c:pt idx="40">
                  <c:v>38108</c:v>
                </c:pt>
                <c:pt idx="41">
                  <c:v>38139</c:v>
                </c:pt>
                <c:pt idx="42">
                  <c:v>38169</c:v>
                </c:pt>
                <c:pt idx="43">
                  <c:v>38200</c:v>
                </c:pt>
                <c:pt idx="44">
                  <c:v>38231</c:v>
                </c:pt>
                <c:pt idx="45">
                  <c:v>38261</c:v>
                </c:pt>
                <c:pt idx="46">
                  <c:v>38292</c:v>
                </c:pt>
                <c:pt idx="47">
                  <c:v>38322</c:v>
                </c:pt>
                <c:pt idx="48">
                  <c:v>38353</c:v>
                </c:pt>
                <c:pt idx="49">
                  <c:v>38384</c:v>
                </c:pt>
                <c:pt idx="50">
                  <c:v>38412</c:v>
                </c:pt>
                <c:pt idx="51">
                  <c:v>38443</c:v>
                </c:pt>
                <c:pt idx="52">
                  <c:v>38473</c:v>
                </c:pt>
                <c:pt idx="53">
                  <c:v>38504</c:v>
                </c:pt>
                <c:pt idx="54">
                  <c:v>38534</c:v>
                </c:pt>
                <c:pt idx="55">
                  <c:v>38565</c:v>
                </c:pt>
                <c:pt idx="56">
                  <c:v>38596</c:v>
                </c:pt>
                <c:pt idx="57">
                  <c:v>38626</c:v>
                </c:pt>
                <c:pt idx="58">
                  <c:v>38657</c:v>
                </c:pt>
                <c:pt idx="59">
                  <c:v>38687</c:v>
                </c:pt>
                <c:pt idx="60">
                  <c:v>38718</c:v>
                </c:pt>
                <c:pt idx="61">
                  <c:v>38749</c:v>
                </c:pt>
                <c:pt idx="62">
                  <c:v>38777</c:v>
                </c:pt>
                <c:pt idx="63">
                  <c:v>38808</c:v>
                </c:pt>
                <c:pt idx="64">
                  <c:v>38838</c:v>
                </c:pt>
                <c:pt idx="65">
                  <c:v>38869</c:v>
                </c:pt>
                <c:pt idx="66">
                  <c:v>38899</c:v>
                </c:pt>
                <c:pt idx="67">
                  <c:v>38930</c:v>
                </c:pt>
                <c:pt idx="68">
                  <c:v>38961</c:v>
                </c:pt>
                <c:pt idx="69">
                  <c:v>38991</c:v>
                </c:pt>
                <c:pt idx="70">
                  <c:v>39022</c:v>
                </c:pt>
                <c:pt idx="71">
                  <c:v>39052</c:v>
                </c:pt>
                <c:pt idx="72">
                  <c:v>39083</c:v>
                </c:pt>
                <c:pt idx="73">
                  <c:v>39114</c:v>
                </c:pt>
                <c:pt idx="74">
                  <c:v>39142</c:v>
                </c:pt>
                <c:pt idx="75">
                  <c:v>39173</c:v>
                </c:pt>
                <c:pt idx="76">
                  <c:v>39203</c:v>
                </c:pt>
                <c:pt idx="77">
                  <c:v>39234</c:v>
                </c:pt>
                <c:pt idx="78">
                  <c:v>39264</c:v>
                </c:pt>
                <c:pt idx="79">
                  <c:v>39295</c:v>
                </c:pt>
                <c:pt idx="80">
                  <c:v>39326</c:v>
                </c:pt>
                <c:pt idx="81">
                  <c:v>39356</c:v>
                </c:pt>
                <c:pt idx="82">
                  <c:v>39387</c:v>
                </c:pt>
                <c:pt idx="83">
                  <c:v>39417</c:v>
                </c:pt>
                <c:pt idx="84">
                  <c:v>39448</c:v>
                </c:pt>
                <c:pt idx="85">
                  <c:v>39479</c:v>
                </c:pt>
                <c:pt idx="86">
                  <c:v>39508</c:v>
                </c:pt>
                <c:pt idx="87">
                  <c:v>39539</c:v>
                </c:pt>
                <c:pt idx="88">
                  <c:v>39569</c:v>
                </c:pt>
                <c:pt idx="89">
                  <c:v>39600</c:v>
                </c:pt>
                <c:pt idx="90">
                  <c:v>39630</c:v>
                </c:pt>
                <c:pt idx="91">
                  <c:v>39661</c:v>
                </c:pt>
                <c:pt idx="92">
                  <c:v>39692</c:v>
                </c:pt>
                <c:pt idx="93">
                  <c:v>39722</c:v>
                </c:pt>
                <c:pt idx="94">
                  <c:v>39753</c:v>
                </c:pt>
                <c:pt idx="95">
                  <c:v>39783</c:v>
                </c:pt>
                <c:pt idx="96">
                  <c:v>39814</c:v>
                </c:pt>
                <c:pt idx="97">
                  <c:v>39845</c:v>
                </c:pt>
                <c:pt idx="98">
                  <c:v>39873</c:v>
                </c:pt>
                <c:pt idx="99">
                  <c:v>39904</c:v>
                </c:pt>
                <c:pt idx="100">
                  <c:v>39934</c:v>
                </c:pt>
                <c:pt idx="101">
                  <c:v>39965</c:v>
                </c:pt>
                <c:pt idx="102">
                  <c:v>39995</c:v>
                </c:pt>
                <c:pt idx="103">
                  <c:v>40026</c:v>
                </c:pt>
                <c:pt idx="104">
                  <c:v>40057</c:v>
                </c:pt>
                <c:pt idx="105">
                  <c:v>40087</c:v>
                </c:pt>
                <c:pt idx="106">
                  <c:v>40118</c:v>
                </c:pt>
                <c:pt idx="107">
                  <c:v>40148</c:v>
                </c:pt>
                <c:pt idx="108">
                  <c:v>40179</c:v>
                </c:pt>
                <c:pt idx="109">
                  <c:v>40210</c:v>
                </c:pt>
                <c:pt idx="110">
                  <c:v>40238</c:v>
                </c:pt>
                <c:pt idx="111">
                  <c:v>40269</c:v>
                </c:pt>
                <c:pt idx="112">
                  <c:v>40299</c:v>
                </c:pt>
                <c:pt idx="113">
                  <c:v>40330</c:v>
                </c:pt>
                <c:pt idx="114">
                  <c:v>40360</c:v>
                </c:pt>
                <c:pt idx="115">
                  <c:v>40391</c:v>
                </c:pt>
                <c:pt idx="116">
                  <c:v>40422</c:v>
                </c:pt>
                <c:pt idx="117">
                  <c:v>40452</c:v>
                </c:pt>
                <c:pt idx="118">
                  <c:v>40483</c:v>
                </c:pt>
                <c:pt idx="119">
                  <c:v>40513</c:v>
                </c:pt>
                <c:pt idx="120">
                  <c:v>40544</c:v>
                </c:pt>
                <c:pt idx="121">
                  <c:v>40575</c:v>
                </c:pt>
                <c:pt idx="122">
                  <c:v>40603</c:v>
                </c:pt>
                <c:pt idx="123">
                  <c:v>40634</c:v>
                </c:pt>
                <c:pt idx="124">
                  <c:v>40664</c:v>
                </c:pt>
                <c:pt idx="125">
                  <c:v>40695</c:v>
                </c:pt>
                <c:pt idx="126">
                  <c:v>40725</c:v>
                </c:pt>
                <c:pt idx="127">
                  <c:v>40756</c:v>
                </c:pt>
                <c:pt idx="128">
                  <c:v>40787</c:v>
                </c:pt>
                <c:pt idx="129">
                  <c:v>40817</c:v>
                </c:pt>
                <c:pt idx="130">
                  <c:v>40848</c:v>
                </c:pt>
                <c:pt idx="131">
                  <c:v>40878</c:v>
                </c:pt>
                <c:pt idx="132">
                  <c:v>40909</c:v>
                </c:pt>
                <c:pt idx="133">
                  <c:v>40940</c:v>
                </c:pt>
                <c:pt idx="134">
                  <c:v>40969</c:v>
                </c:pt>
                <c:pt idx="135">
                  <c:v>41000</c:v>
                </c:pt>
                <c:pt idx="136">
                  <c:v>41030</c:v>
                </c:pt>
                <c:pt idx="137">
                  <c:v>41061</c:v>
                </c:pt>
                <c:pt idx="138">
                  <c:v>41091</c:v>
                </c:pt>
                <c:pt idx="139">
                  <c:v>41122</c:v>
                </c:pt>
                <c:pt idx="140">
                  <c:v>41153</c:v>
                </c:pt>
                <c:pt idx="141">
                  <c:v>41183</c:v>
                </c:pt>
                <c:pt idx="142">
                  <c:v>41214</c:v>
                </c:pt>
                <c:pt idx="143">
                  <c:v>41244</c:v>
                </c:pt>
                <c:pt idx="144">
                  <c:v>41275</c:v>
                </c:pt>
                <c:pt idx="145">
                  <c:v>41306</c:v>
                </c:pt>
                <c:pt idx="146">
                  <c:v>41334</c:v>
                </c:pt>
                <c:pt idx="147">
                  <c:v>41365</c:v>
                </c:pt>
                <c:pt idx="148">
                  <c:v>41395</c:v>
                </c:pt>
                <c:pt idx="149">
                  <c:v>41426</c:v>
                </c:pt>
                <c:pt idx="150">
                  <c:v>41456</c:v>
                </c:pt>
                <c:pt idx="151">
                  <c:v>41487</c:v>
                </c:pt>
                <c:pt idx="152">
                  <c:v>41518</c:v>
                </c:pt>
                <c:pt idx="153">
                  <c:v>41548</c:v>
                </c:pt>
                <c:pt idx="154">
                  <c:v>41579</c:v>
                </c:pt>
                <c:pt idx="155">
                  <c:v>41609</c:v>
                </c:pt>
                <c:pt idx="156">
                  <c:v>41640</c:v>
                </c:pt>
                <c:pt idx="157">
                  <c:v>41671</c:v>
                </c:pt>
                <c:pt idx="158">
                  <c:v>41699</c:v>
                </c:pt>
                <c:pt idx="159">
                  <c:v>41730</c:v>
                </c:pt>
                <c:pt idx="160">
                  <c:v>41760</c:v>
                </c:pt>
                <c:pt idx="161">
                  <c:v>41791</c:v>
                </c:pt>
                <c:pt idx="162">
                  <c:v>41821</c:v>
                </c:pt>
                <c:pt idx="163">
                  <c:v>41852</c:v>
                </c:pt>
                <c:pt idx="164">
                  <c:v>41883</c:v>
                </c:pt>
                <c:pt idx="165">
                  <c:v>41913</c:v>
                </c:pt>
                <c:pt idx="166">
                  <c:v>41944</c:v>
                </c:pt>
                <c:pt idx="167">
                  <c:v>41974</c:v>
                </c:pt>
                <c:pt idx="168">
                  <c:v>42005</c:v>
                </c:pt>
                <c:pt idx="169">
                  <c:v>42036</c:v>
                </c:pt>
                <c:pt idx="170">
                  <c:v>42064</c:v>
                </c:pt>
                <c:pt idx="171">
                  <c:v>42095</c:v>
                </c:pt>
                <c:pt idx="172">
                  <c:v>42125</c:v>
                </c:pt>
                <c:pt idx="173">
                  <c:v>42156</c:v>
                </c:pt>
                <c:pt idx="174">
                  <c:v>42186</c:v>
                </c:pt>
                <c:pt idx="175">
                  <c:v>42217</c:v>
                </c:pt>
                <c:pt idx="176">
                  <c:v>42248</c:v>
                </c:pt>
                <c:pt idx="177">
                  <c:v>42278</c:v>
                </c:pt>
                <c:pt idx="178">
                  <c:v>42309</c:v>
                </c:pt>
                <c:pt idx="179">
                  <c:v>42339</c:v>
                </c:pt>
                <c:pt idx="180">
                  <c:v>42370</c:v>
                </c:pt>
                <c:pt idx="181">
                  <c:v>42401</c:v>
                </c:pt>
                <c:pt idx="182">
                  <c:v>42430</c:v>
                </c:pt>
                <c:pt idx="183">
                  <c:v>42461</c:v>
                </c:pt>
                <c:pt idx="184">
                  <c:v>42491</c:v>
                </c:pt>
                <c:pt idx="185">
                  <c:v>42522</c:v>
                </c:pt>
                <c:pt idx="186">
                  <c:v>42552</c:v>
                </c:pt>
                <c:pt idx="187">
                  <c:v>42583</c:v>
                </c:pt>
                <c:pt idx="188">
                  <c:v>42614</c:v>
                </c:pt>
                <c:pt idx="189">
                  <c:v>42644</c:v>
                </c:pt>
                <c:pt idx="190">
                  <c:v>42675</c:v>
                </c:pt>
                <c:pt idx="191">
                  <c:v>42705</c:v>
                </c:pt>
                <c:pt idx="192">
                  <c:v>42736</c:v>
                </c:pt>
                <c:pt idx="193">
                  <c:v>42767</c:v>
                </c:pt>
                <c:pt idx="194">
                  <c:v>42795</c:v>
                </c:pt>
                <c:pt idx="195">
                  <c:v>42826</c:v>
                </c:pt>
                <c:pt idx="196">
                  <c:v>42856</c:v>
                </c:pt>
                <c:pt idx="197">
                  <c:v>42887</c:v>
                </c:pt>
                <c:pt idx="198">
                  <c:v>42917</c:v>
                </c:pt>
                <c:pt idx="199">
                  <c:v>42948</c:v>
                </c:pt>
                <c:pt idx="200">
                  <c:v>42979</c:v>
                </c:pt>
                <c:pt idx="201">
                  <c:v>43009</c:v>
                </c:pt>
                <c:pt idx="202">
                  <c:v>43040</c:v>
                </c:pt>
                <c:pt idx="203">
                  <c:v>43070</c:v>
                </c:pt>
                <c:pt idx="204">
                  <c:v>43101</c:v>
                </c:pt>
                <c:pt idx="205">
                  <c:v>43132</c:v>
                </c:pt>
                <c:pt idx="206">
                  <c:v>43160</c:v>
                </c:pt>
                <c:pt idx="207">
                  <c:v>43191</c:v>
                </c:pt>
                <c:pt idx="208">
                  <c:v>43221</c:v>
                </c:pt>
                <c:pt idx="209">
                  <c:v>43252</c:v>
                </c:pt>
                <c:pt idx="210">
                  <c:v>43282</c:v>
                </c:pt>
                <c:pt idx="211">
                  <c:v>43313</c:v>
                </c:pt>
                <c:pt idx="212">
                  <c:v>43344</c:v>
                </c:pt>
                <c:pt idx="213">
                  <c:v>43374</c:v>
                </c:pt>
                <c:pt idx="214">
                  <c:v>43405</c:v>
                </c:pt>
                <c:pt idx="215">
                  <c:v>43435</c:v>
                </c:pt>
                <c:pt idx="216">
                  <c:v>43466</c:v>
                </c:pt>
                <c:pt idx="217">
                  <c:v>43497</c:v>
                </c:pt>
                <c:pt idx="218">
                  <c:v>43525</c:v>
                </c:pt>
                <c:pt idx="219">
                  <c:v>43556</c:v>
                </c:pt>
                <c:pt idx="220">
                  <c:v>43586</c:v>
                </c:pt>
                <c:pt idx="221">
                  <c:v>43617</c:v>
                </c:pt>
                <c:pt idx="222">
                  <c:v>43647</c:v>
                </c:pt>
                <c:pt idx="223">
                  <c:v>43678</c:v>
                </c:pt>
                <c:pt idx="224">
                  <c:v>43709</c:v>
                </c:pt>
                <c:pt idx="225">
                  <c:v>43739</c:v>
                </c:pt>
                <c:pt idx="226">
                  <c:v>43770</c:v>
                </c:pt>
                <c:pt idx="227">
                  <c:v>43800</c:v>
                </c:pt>
                <c:pt idx="228">
                  <c:v>43831</c:v>
                </c:pt>
                <c:pt idx="229">
                  <c:v>43862</c:v>
                </c:pt>
                <c:pt idx="230">
                  <c:v>43891</c:v>
                </c:pt>
                <c:pt idx="231">
                  <c:v>43922</c:v>
                </c:pt>
                <c:pt idx="232">
                  <c:v>43952</c:v>
                </c:pt>
                <c:pt idx="233">
                  <c:v>43983</c:v>
                </c:pt>
                <c:pt idx="234">
                  <c:v>44013</c:v>
                </c:pt>
                <c:pt idx="235">
                  <c:v>44044</c:v>
                </c:pt>
                <c:pt idx="236">
                  <c:v>44075</c:v>
                </c:pt>
                <c:pt idx="237">
                  <c:v>44105</c:v>
                </c:pt>
                <c:pt idx="238">
                  <c:v>44136</c:v>
                </c:pt>
                <c:pt idx="239">
                  <c:v>44166</c:v>
                </c:pt>
                <c:pt idx="240">
                  <c:v>44197</c:v>
                </c:pt>
                <c:pt idx="241">
                  <c:v>44228</c:v>
                </c:pt>
                <c:pt idx="242">
                  <c:v>44256</c:v>
                </c:pt>
                <c:pt idx="243">
                  <c:v>44287</c:v>
                </c:pt>
                <c:pt idx="244">
                  <c:v>44317</c:v>
                </c:pt>
                <c:pt idx="245">
                  <c:v>44348</c:v>
                </c:pt>
                <c:pt idx="246">
                  <c:v>44378</c:v>
                </c:pt>
                <c:pt idx="247">
                  <c:v>44409</c:v>
                </c:pt>
                <c:pt idx="248">
                  <c:v>44440</c:v>
                </c:pt>
                <c:pt idx="249">
                  <c:v>44470</c:v>
                </c:pt>
                <c:pt idx="250">
                  <c:v>44501</c:v>
                </c:pt>
                <c:pt idx="251">
                  <c:v>44531</c:v>
                </c:pt>
                <c:pt idx="252">
                  <c:v>44562</c:v>
                </c:pt>
                <c:pt idx="253">
                  <c:v>44593</c:v>
                </c:pt>
                <c:pt idx="254">
                  <c:v>44621</c:v>
                </c:pt>
                <c:pt idx="255">
                  <c:v>44652</c:v>
                </c:pt>
                <c:pt idx="256">
                  <c:v>44682</c:v>
                </c:pt>
                <c:pt idx="257">
                  <c:v>44713</c:v>
                </c:pt>
                <c:pt idx="258">
                  <c:v>44743</c:v>
                </c:pt>
                <c:pt idx="259">
                  <c:v>44774</c:v>
                </c:pt>
                <c:pt idx="260">
                  <c:v>44805</c:v>
                </c:pt>
                <c:pt idx="261">
                  <c:v>44835</c:v>
                </c:pt>
                <c:pt idx="262">
                  <c:v>44866</c:v>
                </c:pt>
                <c:pt idx="263">
                  <c:v>44896</c:v>
                </c:pt>
                <c:pt idx="264">
                  <c:v>44927</c:v>
                </c:pt>
                <c:pt idx="265">
                  <c:v>44958</c:v>
                </c:pt>
                <c:pt idx="266">
                  <c:v>44986</c:v>
                </c:pt>
                <c:pt idx="267">
                  <c:v>45017</c:v>
                </c:pt>
                <c:pt idx="268">
                  <c:v>45047</c:v>
                </c:pt>
                <c:pt idx="269">
                  <c:v>45078</c:v>
                </c:pt>
                <c:pt idx="270">
                  <c:v>45108</c:v>
                </c:pt>
                <c:pt idx="271">
                  <c:v>45139</c:v>
                </c:pt>
                <c:pt idx="272">
                  <c:v>45170</c:v>
                </c:pt>
                <c:pt idx="273">
                  <c:v>45200</c:v>
                </c:pt>
                <c:pt idx="274">
                  <c:v>45231</c:v>
                </c:pt>
                <c:pt idx="275">
                  <c:v>45261</c:v>
                </c:pt>
                <c:pt idx="276">
                  <c:v>45292</c:v>
                </c:pt>
                <c:pt idx="277">
                  <c:v>45323</c:v>
                </c:pt>
              </c:numCache>
            </c:numRef>
          </c:cat>
          <c:val>
            <c:numRef>
              <c:f>'Sheet2 (2)'!$B$3:$B$280</c:f>
              <c:numCache>
                <c:formatCode>General</c:formatCode>
                <c:ptCount val="278"/>
                <c:pt idx="0">
                  <c:v>5722</c:v>
                </c:pt>
                <c:pt idx="1">
                  <c:v>5303</c:v>
                </c:pt>
                <c:pt idx="2">
                  <c:v>5528</c:v>
                </c:pt>
                <c:pt idx="3">
                  <c:v>5204</c:v>
                </c:pt>
                <c:pt idx="4">
                  <c:v>5410</c:v>
                </c:pt>
                <c:pt idx="5">
                  <c:v>5109</c:v>
                </c:pt>
                <c:pt idx="6">
                  <c:v>5244</c:v>
                </c:pt>
                <c:pt idx="7">
                  <c:v>5223</c:v>
                </c:pt>
                <c:pt idx="8">
                  <c:v>4954</c:v>
                </c:pt>
                <c:pt idx="9">
                  <c:v>5078</c:v>
                </c:pt>
                <c:pt idx="10">
                  <c:v>4914</c:v>
                </c:pt>
                <c:pt idx="11">
                  <c:v>4829</c:v>
                </c:pt>
                <c:pt idx="12">
                  <c:v>4855</c:v>
                </c:pt>
                <c:pt idx="13">
                  <c:v>4801</c:v>
                </c:pt>
                <c:pt idx="14">
                  <c:v>4706</c:v>
                </c:pt>
                <c:pt idx="15">
                  <c:v>4928</c:v>
                </c:pt>
                <c:pt idx="16">
                  <c:v>4857</c:v>
                </c:pt>
                <c:pt idx="17">
                  <c:v>4869</c:v>
                </c:pt>
                <c:pt idx="18">
                  <c:v>4946</c:v>
                </c:pt>
                <c:pt idx="19">
                  <c:v>4871</c:v>
                </c:pt>
                <c:pt idx="20">
                  <c:v>4879</c:v>
                </c:pt>
                <c:pt idx="21">
                  <c:v>4798</c:v>
                </c:pt>
                <c:pt idx="22">
                  <c:v>4792</c:v>
                </c:pt>
                <c:pt idx="23">
                  <c:v>4893</c:v>
                </c:pt>
                <c:pt idx="24">
                  <c:v>5058</c:v>
                </c:pt>
                <c:pt idx="25">
                  <c:v>4714</c:v>
                </c:pt>
                <c:pt idx="26">
                  <c:v>4470</c:v>
                </c:pt>
                <c:pt idx="27">
                  <c:v>4600</c:v>
                </c:pt>
                <c:pt idx="28">
                  <c:v>4678</c:v>
                </c:pt>
                <c:pt idx="29">
                  <c:v>4682</c:v>
                </c:pt>
                <c:pt idx="30">
                  <c:v>4639</c:v>
                </c:pt>
                <c:pt idx="31">
                  <c:v>4666</c:v>
                </c:pt>
                <c:pt idx="32">
                  <c:v>4799</c:v>
                </c:pt>
                <c:pt idx="33">
                  <c:v>4902</c:v>
                </c:pt>
                <c:pt idx="34">
                  <c:v>4767</c:v>
                </c:pt>
                <c:pt idx="35">
                  <c:v>4984</c:v>
                </c:pt>
                <c:pt idx="36">
                  <c:v>4900</c:v>
                </c:pt>
                <c:pt idx="37">
                  <c:v>4788</c:v>
                </c:pt>
                <c:pt idx="38">
                  <c:v>5227</c:v>
                </c:pt>
                <c:pt idx="39">
                  <c:v>5152</c:v>
                </c:pt>
                <c:pt idx="40">
                  <c:v>4976</c:v>
                </c:pt>
                <c:pt idx="41">
                  <c:v>5009</c:v>
                </c:pt>
                <c:pt idx="42">
                  <c:v>4891</c:v>
                </c:pt>
                <c:pt idx="43">
                  <c:v>5013</c:v>
                </c:pt>
                <c:pt idx="44">
                  <c:v>5062</c:v>
                </c:pt>
                <c:pt idx="45">
                  <c:v>5149</c:v>
                </c:pt>
                <c:pt idx="46">
                  <c:v>5181</c:v>
                </c:pt>
                <c:pt idx="47">
                  <c:v>5153</c:v>
                </c:pt>
                <c:pt idx="48">
                  <c:v>5201</c:v>
                </c:pt>
                <c:pt idx="49">
                  <c:v>5276</c:v>
                </c:pt>
                <c:pt idx="50">
                  <c:v>5273</c:v>
                </c:pt>
                <c:pt idx="51">
                  <c:v>5362</c:v>
                </c:pt>
                <c:pt idx="52">
                  <c:v>5271</c:v>
                </c:pt>
                <c:pt idx="53">
                  <c:v>5376</c:v>
                </c:pt>
                <c:pt idx="54">
                  <c:v>5328</c:v>
                </c:pt>
                <c:pt idx="55">
                  <c:v>5409</c:v>
                </c:pt>
                <c:pt idx="56">
                  <c:v>5493</c:v>
                </c:pt>
                <c:pt idx="57">
                  <c:v>5124</c:v>
                </c:pt>
                <c:pt idx="58">
                  <c:v>5344</c:v>
                </c:pt>
                <c:pt idx="59">
                  <c:v>5294</c:v>
                </c:pt>
                <c:pt idx="60">
                  <c:v>5271</c:v>
                </c:pt>
                <c:pt idx="61">
                  <c:v>5474</c:v>
                </c:pt>
                <c:pt idx="62">
                  <c:v>5524</c:v>
                </c:pt>
                <c:pt idx="63">
                  <c:v>5215</c:v>
                </c:pt>
                <c:pt idx="64">
                  <c:v>5498</c:v>
                </c:pt>
                <c:pt idx="65">
                  <c:v>5455</c:v>
                </c:pt>
                <c:pt idx="66">
                  <c:v>5573</c:v>
                </c:pt>
                <c:pt idx="67">
                  <c:v>5373</c:v>
                </c:pt>
                <c:pt idx="68">
                  <c:v>5288</c:v>
                </c:pt>
                <c:pt idx="69">
                  <c:v>5375</c:v>
                </c:pt>
                <c:pt idx="70">
                  <c:v>5495</c:v>
                </c:pt>
                <c:pt idx="71">
                  <c:v>5214</c:v>
                </c:pt>
                <c:pt idx="72">
                  <c:v>5426</c:v>
                </c:pt>
                <c:pt idx="73">
                  <c:v>5160</c:v>
                </c:pt>
                <c:pt idx="74">
                  <c:v>5479</c:v>
                </c:pt>
                <c:pt idx="75">
                  <c:v>5353</c:v>
                </c:pt>
                <c:pt idx="76">
                  <c:v>5469</c:v>
                </c:pt>
                <c:pt idx="77">
                  <c:v>5267</c:v>
                </c:pt>
                <c:pt idx="78">
                  <c:v>5217</c:v>
                </c:pt>
                <c:pt idx="79">
                  <c:v>5358</c:v>
                </c:pt>
                <c:pt idx="80">
                  <c:v>5344</c:v>
                </c:pt>
                <c:pt idx="81">
                  <c:v>5398</c:v>
                </c:pt>
                <c:pt idx="82">
                  <c:v>5176</c:v>
                </c:pt>
                <c:pt idx="83">
                  <c:v>5119</c:v>
                </c:pt>
                <c:pt idx="84">
                  <c:v>5071</c:v>
                </c:pt>
                <c:pt idx="85">
                  <c:v>5077</c:v>
                </c:pt>
                <c:pt idx="86">
                  <c:v>4924</c:v>
                </c:pt>
                <c:pt idx="87">
                  <c:v>4948</c:v>
                </c:pt>
                <c:pt idx="88">
                  <c:v>4691</c:v>
                </c:pt>
                <c:pt idx="89">
                  <c:v>4893</c:v>
                </c:pt>
                <c:pt idx="90">
                  <c:v>4637</c:v>
                </c:pt>
                <c:pt idx="91">
                  <c:v>4682</c:v>
                </c:pt>
                <c:pt idx="92">
                  <c:v>4499</c:v>
                </c:pt>
                <c:pt idx="93">
                  <c:v>4548</c:v>
                </c:pt>
                <c:pt idx="94">
                  <c:v>4104</c:v>
                </c:pt>
                <c:pt idx="95">
                  <c:v>4348</c:v>
                </c:pt>
                <c:pt idx="96">
                  <c:v>4095</c:v>
                </c:pt>
                <c:pt idx="97">
                  <c:v>4061</c:v>
                </c:pt>
                <c:pt idx="98">
                  <c:v>3858</c:v>
                </c:pt>
                <c:pt idx="99">
                  <c:v>3888</c:v>
                </c:pt>
                <c:pt idx="100">
                  <c:v>3758</c:v>
                </c:pt>
                <c:pt idx="101">
                  <c:v>3639</c:v>
                </c:pt>
                <c:pt idx="102">
                  <c:v>3857</c:v>
                </c:pt>
                <c:pt idx="103">
                  <c:v>3810</c:v>
                </c:pt>
                <c:pt idx="104">
                  <c:v>3944</c:v>
                </c:pt>
                <c:pt idx="105">
                  <c:v>3838</c:v>
                </c:pt>
                <c:pt idx="106">
                  <c:v>4024</c:v>
                </c:pt>
                <c:pt idx="107">
                  <c:v>4004</c:v>
                </c:pt>
                <c:pt idx="108">
                  <c:v>3904</c:v>
                </c:pt>
                <c:pt idx="109">
                  <c:v>3864</c:v>
                </c:pt>
                <c:pt idx="110">
                  <c:v>4302</c:v>
                </c:pt>
                <c:pt idx="111">
                  <c:v>4159</c:v>
                </c:pt>
                <c:pt idx="112">
                  <c:v>4420</c:v>
                </c:pt>
                <c:pt idx="113">
                  <c:v>4111</c:v>
                </c:pt>
                <c:pt idx="114">
                  <c:v>4163</c:v>
                </c:pt>
                <c:pt idx="115">
                  <c:v>4046</c:v>
                </c:pt>
                <c:pt idx="116">
                  <c:v>4034</c:v>
                </c:pt>
                <c:pt idx="117">
                  <c:v>4173</c:v>
                </c:pt>
                <c:pt idx="118">
                  <c:v>4182</c:v>
                </c:pt>
                <c:pt idx="119">
                  <c:v>4299</c:v>
                </c:pt>
                <c:pt idx="120">
                  <c:v>4000</c:v>
                </c:pt>
                <c:pt idx="121">
                  <c:v>4231</c:v>
                </c:pt>
                <c:pt idx="122">
                  <c:v>4430</c:v>
                </c:pt>
                <c:pt idx="123">
                  <c:v>4296</c:v>
                </c:pt>
                <c:pt idx="124">
                  <c:v>4261</c:v>
                </c:pt>
                <c:pt idx="125">
                  <c:v>4366</c:v>
                </c:pt>
                <c:pt idx="126">
                  <c:v>4261</c:v>
                </c:pt>
                <c:pt idx="127">
                  <c:v>4298</c:v>
                </c:pt>
                <c:pt idx="128">
                  <c:v>4429</c:v>
                </c:pt>
                <c:pt idx="129">
                  <c:v>4370</c:v>
                </c:pt>
                <c:pt idx="130">
                  <c:v>4365</c:v>
                </c:pt>
                <c:pt idx="131">
                  <c:v>4356</c:v>
                </c:pt>
                <c:pt idx="132">
                  <c:v>4457</c:v>
                </c:pt>
                <c:pt idx="133">
                  <c:v>4560</c:v>
                </c:pt>
                <c:pt idx="134">
                  <c:v>4575</c:v>
                </c:pt>
                <c:pt idx="135">
                  <c:v>4389</c:v>
                </c:pt>
                <c:pt idx="136">
                  <c:v>4533</c:v>
                </c:pt>
                <c:pt idx="137">
                  <c:v>4440</c:v>
                </c:pt>
                <c:pt idx="138">
                  <c:v>4327</c:v>
                </c:pt>
                <c:pt idx="139">
                  <c:v>4450</c:v>
                </c:pt>
                <c:pt idx="140">
                  <c:v>4302</c:v>
                </c:pt>
                <c:pt idx="141">
                  <c:v>4389</c:v>
                </c:pt>
                <c:pt idx="142">
                  <c:v>4489</c:v>
                </c:pt>
                <c:pt idx="143">
                  <c:v>4452</c:v>
                </c:pt>
                <c:pt idx="144">
                  <c:v>4487</c:v>
                </c:pt>
                <c:pt idx="145">
                  <c:v>4571</c:v>
                </c:pt>
                <c:pt idx="146">
                  <c:v>4369</c:v>
                </c:pt>
                <c:pt idx="147">
                  <c:v>4572</c:v>
                </c:pt>
                <c:pt idx="148">
                  <c:v>4663</c:v>
                </c:pt>
                <c:pt idx="149">
                  <c:v>4440</c:v>
                </c:pt>
                <c:pt idx="150">
                  <c:v>4561</c:v>
                </c:pt>
                <c:pt idx="151">
                  <c:v>4730</c:v>
                </c:pt>
                <c:pt idx="152">
                  <c:v>4726</c:v>
                </c:pt>
                <c:pt idx="153">
                  <c:v>4518</c:v>
                </c:pt>
                <c:pt idx="154">
                  <c:v>4622</c:v>
                </c:pt>
                <c:pt idx="155">
                  <c:v>4614</c:v>
                </c:pt>
                <c:pt idx="156">
                  <c:v>4626</c:v>
                </c:pt>
                <c:pt idx="157">
                  <c:v>4696</c:v>
                </c:pt>
                <c:pt idx="158">
                  <c:v>4763</c:v>
                </c:pt>
                <c:pt idx="159">
                  <c:v>4880</c:v>
                </c:pt>
                <c:pt idx="160">
                  <c:v>4808</c:v>
                </c:pt>
                <c:pt idx="161">
                  <c:v>4925</c:v>
                </c:pt>
                <c:pt idx="162">
                  <c:v>5008</c:v>
                </c:pt>
                <c:pt idx="163">
                  <c:v>4810</c:v>
                </c:pt>
                <c:pt idx="164">
                  <c:v>5149</c:v>
                </c:pt>
                <c:pt idx="165">
                  <c:v>5111</c:v>
                </c:pt>
                <c:pt idx="166">
                  <c:v>4978</c:v>
                </c:pt>
                <c:pt idx="167">
                  <c:v>5192</c:v>
                </c:pt>
                <c:pt idx="168">
                  <c:v>5061</c:v>
                </c:pt>
                <c:pt idx="169">
                  <c:v>5127</c:v>
                </c:pt>
                <c:pt idx="170">
                  <c:v>5126</c:v>
                </c:pt>
                <c:pt idx="171">
                  <c:v>5196</c:v>
                </c:pt>
                <c:pt idx="172">
                  <c:v>5142</c:v>
                </c:pt>
                <c:pt idx="173">
                  <c:v>5125</c:v>
                </c:pt>
                <c:pt idx="174">
                  <c:v>5150</c:v>
                </c:pt>
                <c:pt idx="175">
                  <c:v>5163</c:v>
                </c:pt>
                <c:pt idx="176">
                  <c:v>5287</c:v>
                </c:pt>
                <c:pt idx="177">
                  <c:v>5338</c:v>
                </c:pt>
                <c:pt idx="178">
                  <c:v>5358</c:v>
                </c:pt>
                <c:pt idx="179">
                  <c:v>5540</c:v>
                </c:pt>
                <c:pt idx="180">
                  <c:v>5220</c:v>
                </c:pt>
                <c:pt idx="181">
                  <c:v>5470</c:v>
                </c:pt>
                <c:pt idx="182">
                  <c:v>5359</c:v>
                </c:pt>
                <c:pt idx="183">
                  <c:v>5294</c:v>
                </c:pt>
                <c:pt idx="184">
                  <c:v>5197</c:v>
                </c:pt>
                <c:pt idx="185">
                  <c:v>5281</c:v>
                </c:pt>
                <c:pt idx="186">
                  <c:v>5426</c:v>
                </c:pt>
                <c:pt idx="187">
                  <c:v>5327</c:v>
                </c:pt>
                <c:pt idx="188">
                  <c:v>5306</c:v>
                </c:pt>
                <c:pt idx="189">
                  <c:v>5210</c:v>
                </c:pt>
                <c:pt idx="190">
                  <c:v>5308</c:v>
                </c:pt>
                <c:pt idx="191">
                  <c:v>5343</c:v>
                </c:pt>
                <c:pt idx="192">
                  <c:v>5499</c:v>
                </c:pt>
                <c:pt idx="193">
                  <c:v>5350</c:v>
                </c:pt>
                <c:pt idx="194">
                  <c:v>5395</c:v>
                </c:pt>
                <c:pt idx="195">
                  <c:v>5272</c:v>
                </c:pt>
                <c:pt idx="196">
                  <c:v>5477</c:v>
                </c:pt>
                <c:pt idx="197">
                  <c:v>5635</c:v>
                </c:pt>
                <c:pt idx="198">
                  <c:v>5497</c:v>
                </c:pt>
                <c:pt idx="199">
                  <c:v>5519</c:v>
                </c:pt>
                <c:pt idx="200">
                  <c:v>5450</c:v>
                </c:pt>
                <c:pt idx="201">
                  <c:v>5581</c:v>
                </c:pt>
                <c:pt idx="202">
                  <c:v>5494</c:v>
                </c:pt>
                <c:pt idx="203">
                  <c:v>5421</c:v>
                </c:pt>
                <c:pt idx="204">
                  <c:v>5512</c:v>
                </c:pt>
                <c:pt idx="205">
                  <c:v>5624</c:v>
                </c:pt>
                <c:pt idx="206">
                  <c:v>5623</c:v>
                </c:pt>
                <c:pt idx="207">
                  <c:v>5590</c:v>
                </c:pt>
                <c:pt idx="208">
                  <c:v>5859</c:v>
                </c:pt>
                <c:pt idx="209">
                  <c:v>5760</c:v>
                </c:pt>
                <c:pt idx="210">
                  <c:v>5649</c:v>
                </c:pt>
                <c:pt idx="211">
                  <c:v>5815</c:v>
                </c:pt>
                <c:pt idx="212">
                  <c:v>5625</c:v>
                </c:pt>
                <c:pt idx="213">
                  <c:v>5907</c:v>
                </c:pt>
                <c:pt idx="214">
                  <c:v>5826</c:v>
                </c:pt>
                <c:pt idx="215">
                  <c:v>5768</c:v>
                </c:pt>
                <c:pt idx="216">
                  <c:v>5786</c:v>
                </c:pt>
                <c:pt idx="217">
                  <c:v>5704</c:v>
                </c:pt>
                <c:pt idx="218">
                  <c:v>5689</c:v>
                </c:pt>
                <c:pt idx="219">
                  <c:v>6016</c:v>
                </c:pt>
                <c:pt idx="220">
                  <c:v>5686</c:v>
                </c:pt>
                <c:pt idx="221">
                  <c:v>5801</c:v>
                </c:pt>
                <c:pt idx="222">
                  <c:v>5871</c:v>
                </c:pt>
                <c:pt idx="223">
                  <c:v>5900</c:v>
                </c:pt>
                <c:pt idx="224">
                  <c:v>5963</c:v>
                </c:pt>
                <c:pt idx="225">
                  <c:v>5781</c:v>
                </c:pt>
                <c:pt idx="226">
                  <c:v>5847</c:v>
                </c:pt>
                <c:pt idx="227">
                  <c:v>5951</c:v>
                </c:pt>
                <c:pt idx="228">
                  <c:v>5968</c:v>
                </c:pt>
                <c:pt idx="229">
                  <c:v>5997</c:v>
                </c:pt>
                <c:pt idx="230">
                  <c:v>5195</c:v>
                </c:pt>
                <c:pt idx="231">
                  <c:v>4016</c:v>
                </c:pt>
                <c:pt idx="232">
                  <c:v>8136</c:v>
                </c:pt>
                <c:pt idx="233">
                  <c:v>7461</c:v>
                </c:pt>
                <c:pt idx="234">
                  <c:v>6304</c:v>
                </c:pt>
                <c:pt idx="235">
                  <c:v>5993</c:v>
                </c:pt>
                <c:pt idx="236">
                  <c:v>5974</c:v>
                </c:pt>
                <c:pt idx="237">
                  <c:v>6090</c:v>
                </c:pt>
                <c:pt idx="238">
                  <c:v>5883</c:v>
                </c:pt>
                <c:pt idx="239">
                  <c:v>5573</c:v>
                </c:pt>
                <c:pt idx="240">
                  <c:v>5607</c:v>
                </c:pt>
                <c:pt idx="241">
                  <c:v>5832</c:v>
                </c:pt>
                <c:pt idx="242">
                  <c:v>6161</c:v>
                </c:pt>
                <c:pt idx="243">
                  <c:v>6178</c:v>
                </c:pt>
                <c:pt idx="244">
                  <c:v>6021</c:v>
                </c:pt>
                <c:pt idx="245">
                  <c:v>6581</c:v>
                </c:pt>
                <c:pt idx="246">
                  <c:v>6723</c:v>
                </c:pt>
                <c:pt idx="247">
                  <c:v>6374</c:v>
                </c:pt>
                <c:pt idx="248">
                  <c:v>6644</c:v>
                </c:pt>
                <c:pt idx="249">
                  <c:v>6682</c:v>
                </c:pt>
                <c:pt idx="250">
                  <c:v>6816</c:v>
                </c:pt>
                <c:pt idx="251">
                  <c:v>6618</c:v>
                </c:pt>
                <c:pt idx="252">
                  <c:v>6421</c:v>
                </c:pt>
                <c:pt idx="253">
                  <c:v>6862</c:v>
                </c:pt>
                <c:pt idx="254">
                  <c:v>6619</c:v>
                </c:pt>
                <c:pt idx="255">
                  <c:v>6576</c:v>
                </c:pt>
                <c:pt idx="256">
                  <c:v>6465</c:v>
                </c:pt>
                <c:pt idx="257">
                  <c:v>6449</c:v>
                </c:pt>
                <c:pt idx="258">
                  <c:v>6457</c:v>
                </c:pt>
                <c:pt idx="259">
                  <c:v>6453</c:v>
                </c:pt>
                <c:pt idx="260">
                  <c:v>6188</c:v>
                </c:pt>
                <c:pt idx="261">
                  <c:v>6118</c:v>
                </c:pt>
                <c:pt idx="262">
                  <c:v>6106</c:v>
                </c:pt>
                <c:pt idx="263">
                  <c:v>6143</c:v>
                </c:pt>
                <c:pt idx="264">
                  <c:v>6374</c:v>
                </c:pt>
                <c:pt idx="265">
                  <c:v>6058</c:v>
                </c:pt>
                <c:pt idx="266">
                  <c:v>5955</c:v>
                </c:pt>
                <c:pt idx="267">
                  <c:v>5951</c:v>
                </c:pt>
                <c:pt idx="268">
                  <c:v>6171</c:v>
                </c:pt>
                <c:pt idx="269">
                  <c:v>5895</c:v>
                </c:pt>
                <c:pt idx="270">
                  <c:v>5733</c:v>
                </c:pt>
                <c:pt idx="271">
                  <c:v>5888</c:v>
                </c:pt>
                <c:pt idx="272">
                  <c:v>5851</c:v>
                </c:pt>
                <c:pt idx="273">
                  <c:v>5814</c:v>
                </c:pt>
                <c:pt idx="274">
                  <c:v>5569</c:v>
                </c:pt>
                <c:pt idx="275">
                  <c:v>5787</c:v>
                </c:pt>
                <c:pt idx="276">
                  <c:v>5698</c:v>
                </c:pt>
                <c:pt idx="277">
                  <c:v>5818</c:v>
                </c:pt>
              </c:numCache>
            </c:numRef>
          </c:val>
          <c:smooth val="0"/>
          <c:extLst>
            <c:ext xmlns:c16="http://schemas.microsoft.com/office/drawing/2014/chart" uri="{C3380CC4-5D6E-409C-BE32-E72D297353CC}">
              <c16:uniqueId val="{00000002-48C3-4DAE-BC4C-99C637A52903}"/>
            </c:ext>
          </c:extLst>
        </c:ser>
        <c:ser>
          <c:idx val="1"/>
          <c:order val="1"/>
          <c:tx>
            <c:strRef>
              <c:f>'Sheet2 (2)'!$C$2</c:f>
              <c:strCache>
                <c:ptCount val="1"/>
                <c:pt idx="0">
                  <c:v>Openings</c:v>
                </c:pt>
              </c:strCache>
            </c:strRef>
          </c:tx>
          <c:spPr>
            <a:ln w="38100">
              <a:solidFill>
                <a:srgbClr val="00B050"/>
              </a:solidFill>
            </a:ln>
          </c:spPr>
          <c:marker>
            <c:symbol val="none"/>
          </c:marker>
          <c:dLbls>
            <c:dLbl>
              <c:idx val="256"/>
              <c:delete val="1"/>
              <c:extLst>
                <c:ext xmlns:c15="http://schemas.microsoft.com/office/drawing/2012/chart" uri="{CE6537A1-D6FC-4f65-9D91-7224C49458BB}">
                  <c15:layout>
                    <c:manualLayout>
                      <c:w val="0.13629866579177599"/>
                      <c:h val="0.15078431372549017"/>
                    </c:manualLayout>
                  </c15:layout>
                </c:ext>
                <c:ext xmlns:c16="http://schemas.microsoft.com/office/drawing/2014/chart" uri="{C3380CC4-5D6E-409C-BE32-E72D297353CC}">
                  <c16:uniqueId val="{00000002-EB5F-4673-AEC9-03C76B70326C}"/>
                </c:ext>
              </c:extLst>
            </c:dLbl>
            <c:dLbl>
              <c:idx val="277"/>
              <c:layout>
                <c:manualLayout>
                  <c:x val="-0.23333333333333334"/>
                  <c:y val="-6.1274509803921594E-2"/>
                </c:manualLayout>
              </c:layout>
              <c:tx>
                <c:rich>
                  <a:bodyPr/>
                  <a:lstStyle/>
                  <a:p>
                    <a:r>
                      <a:rPr lang="en-US" dirty="0"/>
                      <a:t>Current Job</a:t>
                    </a:r>
                    <a:br>
                      <a:rPr lang="en-US" dirty="0"/>
                    </a:br>
                    <a:r>
                      <a:rPr lang="en-US" dirty="0"/>
                      <a:t>Openings</a:t>
                    </a:r>
                  </a:p>
                  <a:p>
                    <a:r>
                      <a:rPr lang="en-US" dirty="0"/>
                      <a:t>8.7M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AA8-4DFF-89A6-904F1936049C}"/>
                </c:ext>
              </c:extLst>
            </c:dLbl>
            <c:spPr>
              <a:solidFill>
                <a:schemeClr val="bg1"/>
              </a:solidFill>
              <a:ln>
                <a:solidFill>
                  <a:schemeClr val="tx1"/>
                </a:solidFill>
              </a:ln>
              <a:effectLst/>
            </c:spPr>
            <c:txPr>
              <a:bodyPr wrap="square" lIns="38100" tIns="19050" rIns="38100" bIns="19050" anchor="ctr">
                <a:spAutoFit/>
              </a:bodyPr>
              <a:lstStyle/>
              <a:p>
                <a:pPr>
                  <a:defRPr sz="1600">
                    <a:solidFill>
                      <a:srgbClr val="00B05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'Sheet2 (2)'!$A$3:$A$280</c:f>
              <c:numCache>
                <c:formatCode>mmm\-yy</c:formatCode>
                <c:ptCount val="278"/>
                <c:pt idx="0">
                  <c:v>36892</c:v>
                </c:pt>
                <c:pt idx="1">
                  <c:v>36923</c:v>
                </c:pt>
                <c:pt idx="2">
                  <c:v>36951</c:v>
                </c:pt>
                <c:pt idx="3">
                  <c:v>36982</c:v>
                </c:pt>
                <c:pt idx="4">
                  <c:v>37012</c:v>
                </c:pt>
                <c:pt idx="5">
                  <c:v>37043</c:v>
                </c:pt>
                <c:pt idx="6">
                  <c:v>37073</c:v>
                </c:pt>
                <c:pt idx="7">
                  <c:v>37104</c:v>
                </c:pt>
                <c:pt idx="8">
                  <c:v>37135</c:v>
                </c:pt>
                <c:pt idx="9">
                  <c:v>37165</c:v>
                </c:pt>
                <c:pt idx="10">
                  <c:v>37196</c:v>
                </c:pt>
                <c:pt idx="11">
                  <c:v>37226</c:v>
                </c:pt>
                <c:pt idx="12">
                  <c:v>37257</c:v>
                </c:pt>
                <c:pt idx="13">
                  <c:v>37288</c:v>
                </c:pt>
                <c:pt idx="14">
                  <c:v>37316</c:v>
                </c:pt>
                <c:pt idx="15">
                  <c:v>37347</c:v>
                </c:pt>
                <c:pt idx="16">
                  <c:v>37377</c:v>
                </c:pt>
                <c:pt idx="17">
                  <c:v>37408</c:v>
                </c:pt>
                <c:pt idx="18">
                  <c:v>37438</c:v>
                </c:pt>
                <c:pt idx="19">
                  <c:v>37469</c:v>
                </c:pt>
                <c:pt idx="20">
                  <c:v>37500</c:v>
                </c:pt>
                <c:pt idx="21">
                  <c:v>37530</c:v>
                </c:pt>
                <c:pt idx="22">
                  <c:v>37561</c:v>
                </c:pt>
                <c:pt idx="23">
                  <c:v>37591</c:v>
                </c:pt>
                <c:pt idx="24">
                  <c:v>37622</c:v>
                </c:pt>
                <c:pt idx="25">
                  <c:v>37653</c:v>
                </c:pt>
                <c:pt idx="26">
                  <c:v>37681</c:v>
                </c:pt>
                <c:pt idx="27">
                  <c:v>37712</c:v>
                </c:pt>
                <c:pt idx="28">
                  <c:v>37742</c:v>
                </c:pt>
                <c:pt idx="29">
                  <c:v>37773</c:v>
                </c:pt>
                <c:pt idx="30">
                  <c:v>37803</c:v>
                </c:pt>
                <c:pt idx="31">
                  <c:v>37834</c:v>
                </c:pt>
                <c:pt idx="32">
                  <c:v>37865</c:v>
                </c:pt>
                <c:pt idx="33">
                  <c:v>37895</c:v>
                </c:pt>
                <c:pt idx="34">
                  <c:v>37926</c:v>
                </c:pt>
                <c:pt idx="35">
                  <c:v>37956</c:v>
                </c:pt>
                <c:pt idx="36">
                  <c:v>37987</c:v>
                </c:pt>
                <c:pt idx="37">
                  <c:v>38018</c:v>
                </c:pt>
                <c:pt idx="38">
                  <c:v>38047</c:v>
                </c:pt>
                <c:pt idx="39">
                  <c:v>38078</c:v>
                </c:pt>
                <c:pt idx="40">
                  <c:v>38108</c:v>
                </c:pt>
                <c:pt idx="41">
                  <c:v>38139</c:v>
                </c:pt>
                <c:pt idx="42">
                  <c:v>38169</c:v>
                </c:pt>
                <c:pt idx="43">
                  <c:v>38200</c:v>
                </c:pt>
                <c:pt idx="44">
                  <c:v>38231</c:v>
                </c:pt>
                <c:pt idx="45">
                  <c:v>38261</c:v>
                </c:pt>
                <c:pt idx="46">
                  <c:v>38292</c:v>
                </c:pt>
                <c:pt idx="47">
                  <c:v>38322</c:v>
                </c:pt>
                <c:pt idx="48">
                  <c:v>38353</c:v>
                </c:pt>
                <c:pt idx="49">
                  <c:v>38384</c:v>
                </c:pt>
                <c:pt idx="50">
                  <c:v>38412</c:v>
                </c:pt>
                <c:pt idx="51">
                  <c:v>38443</c:v>
                </c:pt>
                <c:pt idx="52">
                  <c:v>38473</c:v>
                </c:pt>
                <c:pt idx="53">
                  <c:v>38504</c:v>
                </c:pt>
                <c:pt idx="54">
                  <c:v>38534</c:v>
                </c:pt>
                <c:pt idx="55">
                  <c:v>38565</c:v>
                </c:pt>
                <c:pt idx="56">
                  <c:v>38596</c:v>
                </c:pt>
                <c:pt idx="57">
                  <c:v>38626</c:v>
                </c:pt>
                <c:pt idx="58">
                  <c:v>38657</c:v>
                </c:pt>
                <c:pt idx="59">
                  <c:v>38687</c:v>
                </c:pt>
                <c:pt idx="60">
                  <c:v>38718</c:v>
                </c:pt>
                <c:pt idx="61">
                  <c:v>38749</c:v>
                </c:pt>
                <c:pt idx="62">
                  <c:v>38777</c:v>
                </c:pt>
                <c:pt idx="63">
                  <c:v>38808</c:v>
                </c:pt>
                <c:pt idx="64">
                  <c:v>38838</c:v>
                </c:pt>
                <c:pt idx="65">
                  <c:v>38869</c:v>
                </c:pt>
                <c:pt idx="66">
                  <c:v>38899</c:v>
                </c:pt>
                <c:pt idx="67">
                  <c:v>38930</c:v>
                </c:pt>
                <c:pt idx="68">
                  <c:v>38961</c:v>
                </c:pt>
                <c:pt idx="69">
                  <c:v>38991</c:v>
                </c:pt>
                <c:pt idx="70">
                  <c:v>39022</c:v>
                </c:pt>
                <c:pt idx="71">
                  <c:v>39052</c:v>
                </c:pt>
                <c:pt idx="72">
                  <c:v>39083</c:v>
                </c:pt>
                <c:pt idx="73">
                  <c:v>39114</c:v>
                </c:pt>
                <c:pt idx="74">
                  <c:v>39142</c:v>
                </c:pt>
                <c:pt idx="75">
                  <c:v>39173</c:v>
                </c:pt>
                <c:pt idx="76">
                  <c:v>39203</c:v>
                </c:pt>
                <c:pt idx="77">
                  <c:v>39234</c:v>
                </c:pt>
                <c:pt idx="78">
                  <c:v>39264</c:v>
                </c:pt>
                <c:pt idx="79">
                  <c:v>39295</c:v>
                </c:pt>
                <c:pt idx="80">
                  <c:v>39326</c:v>
                </c:pt>
                <c:pt idx="81">
                  <c:v>39356</c:v>
                </c:pt>
                <c:pt idx="82">
                  <c:v>39387</c:v>
                </c:pt>
                <c:pt idx="83">
                  <c:v>39417</c:v>
                </c:pt>
                <c:pt idx="84">
                  <c:v>39448</c:v>
                </c:pt>
                <c:pt idx="85">
                  <c:v>39479</c:v>
                </c:pt>
                <c:pt idx="86">
                  <c:v>39508</c:v>
                </c:pt>
                <c:pt idx="87">
                  <c:v>39539</c:v>
                </c:pt>
                <c:pt idx="88">
                  <c:v>39569</c:v>
                </c:pt>
                <c:pt idx="89">
                  <c:v>39600</c:v>
                </c:pt>
                <c:pt idx="90">
                  <c:v>39630</c:v>
                </c:pt>
                <c:pt idx="91">
                  <c:v>39661</c:v>
                </c:pt>
                <c:pt idx="92">
                  <c:v>39692</c:v>
                </c:pt>
                <c:pt idx="93">
                  <c:v>39722</c:v>
                </c:pt>
                <c:pt idx="94">
                  <c:v>39753</c:v>
                </c:pt>
                <c:pt idx="95">
                  <c:v>39783</c:v>
                </c:pt>
                <c:pt idx="96">
                  <c:v>39814</c:v>
                </c:pt>
                <c:pt idx="97">
                  <c:v>39845</c:v>
                </c:pt>
                <c:pt idx="98">
                  <c:v>39873</c:v>
                </c:pt>
                <c:pt idx="99">
                  <c:v>39904</c:v>
                </c:pt>
                <c:pt idx="100">
                  <c:v>39934</c:v>
                </c:pt>
                <c:pt idx="101">
                  <c:v>39965</c:v>
                </c:pt>
                <c:pt idx="102">
                  <c:v>39995</c:v>
                </c:pt>
                <c:pt idx="103">
                  <c:v>40026</c:v>
                </c:pt>
                <c:pt idx="104">
                  <c:v>40057</c:v>
                </c:pt>
                <c:pt idx="105">
                  <c:v>40087</c:v>
                </c:pt>
                <c:pt idx="106">
                  <c:v>40118</c:v>
                </c:pt>
                <c:pt idx="107">
                  <c:v>40148</c:v>
                </c:pt>
                <c:pt idx="108">
                  <c:v>40179</c:v>
                </c:pt>
                <c:pt idx="109">
                  <c:v>40210</c:v>
                </c:pt>
                <c:pt idx="110">
                  <c:v>40238</c:v>
                </c:pt>
                <c:pt idx="111">
                  <c:v>40269</c:v>
                </c:pt>
                <c:pt idx="112">
                  <c:v>40299</c:v>
                </c:pt>
                <c:pt idx="113">
                  <c:v>40330</c:v>
                </c:pt>
                <c:pt idx="114">
                  <c:v>40360</c:v>
                </c:pt>
                <c:pt idx="115">
                  <c:v>40391</c:v>
                </c:pt>
                <c:pt idx="116">
                  <c:v>40422</c:v>
                </c:pt>
                <c:pt idx="117">
                  <c:v>40452</c:v>
                </c:pt>
                <c:pt idx="118">
                  <c:v>40483</c:v>
                </c:pt>
                <c:pt idx="119">
                  <c:v>40513</c:v>
                </c:pt>
                <c:pt idx="120">
                  <c:v>40544</c:v>
                </c:pt>
                <c:pt idx="121">
                  <c:v>40575</c:v>
                </c:pt>
                <c:pt idx="122">
                  <c:v>40603</c:v>
                </c:pt>
                <c:pt idx="123">
                  <c:v>40634</c:v>
                </c:pt>
                <c:pt idx="124">
                  <c:v>40664</c:v>
                </c:pt>
                <c:pt idx="125">
                  <c:v>40695</c:v>
                </c:pt>
                <c:pt idx="126">
                  <c:v>40725</c:v>
                </c:pt>
                <c:pt idx="127">
                  <c:v>40756</c:v>
                </c:pt>
                <c:pt idx="128">
                  <c:v>40787</c:v>
                </c:pt>
                <c:pt idx="129">
                  <c:v>40817</c:v>
                </c:pt>
                <c:pt idx="130">
                  <c:v>40848</c:v>
                </c:pt>
                <c:pt idx="131">
                  <c:v>40878</c:v>
                </c:pt>
                <c:pt idx="132">
                  <c:v>40909</c:v>
                </c:pt>
                <c:pt idx="133">
                  <c:v>40940</c:v>
                </c:pt>
                <c:pt idx="134">
                  <c:v>40969</c:v>
                </c:pt>
                <c:pt idx="135">
                  <c:v>41000</c:v>
                </c:pt>
                <c:pt idx="136">
                  <c:v>41030</c:v>
                </c:pt>
                <c:pt idx="137">
                  <c:v>41061</c:v>
                </c:pt>
                <c:pt idx="138">
                  <c:v>41091</c:v>
                </c:pt>
                <c:pt idx="139">
                  <c:v>41122</c:v>
                </c:pt>
                <c:pt idx="140">
                  <c:v>41153</c:v>
                </c:pt>
                <c:pt idx="141">
                  <c:v>41183</c:v>
                </c:pt>
                <c:pt idx="142">
                  <c:v>41214</c:v>
                </c:pt>
                <c:pt idx="143">
                  <c:v>41244</c:v>
                </c:pt>
                <c:pt idx="144">
                  <c:v>41275</c:v>
                </c:pt>
                <c:pt idx="145">
                  <c:v>41306</c:v>
                </c:pt>
                <c:pt idx="146">
                  <c:v>41334</c:v>
                </c:pt>
                <c:pt idx="147">
                  <c:v>41365</c:v>
                </c:pt>
                <c:pt idx="148">
                  <c:v>41395</c:v>
                </c:pt>
                <c:pt idx="149">
                  <c:v>41426</c:v>
                </c:pt>
                <c:pt idx="150">
                  <c:v>41456</c:v>
                </c:pt>
                <c:pt idx="151">
                  <c:v>41487</c:v>
                </c:pt>
                <c:pt idx="152">
                  <c:v>41518</c:v>
                </c:pt>
                <c:pt idx="153">
                  <c:v>41548</c:v>
                </c:pt>
                <c:pt idx="154">
                  <c:v>41579</c:v>
                </c:pt>
                <c:pt idx="155">
                  <c:v>41609</c:v>
                </c:pt>
                <c:pt idx="156">
                  <c:v>41640</c:v>
                </c:pt>
                <c:pt idx="157">
                  <c:v>41671</c:v>
                </c:pt>
                <c:pt idx="158">
                  <c:v>41699</c:v>
                </c:pt>
                <c:pt idx="159">
                  <c:v>41730</c:v>
                </c:pt>
                <c:pt idx="160">
                  <c:v>41760</c:v>
                </c:pt>
                <c:pt idx="161">
                  <c:v>41791</c:v>
                </c:pt>
                <c:pt idx="162">
                  <c:v>41821</c:v>
                </c:pt>
                <c:pt idx="163">
                  <c:v>41852</c:v>
                </c:pt>
                <c:pt idx="164">
                  <c:v>41883</c:v>
                </c:pt>
                <c:pt idx="165">
                  <c:v>41913</c:v>
                </c:pt>
                <c:pt idx="166">
                  <c:v>41944</c:v>
                </c:pt>
                <c:pt idx="167">
                  <c:v>41974</c:v>
                </c:pt>
                <c:pt idx="168">
                  <c:v>42005</c:v>
                </c:pt>
                <c:pt idx="169">
                  <c:v>42036</c:v>
                </c:pt>
                <c:pt idx="170">
                  <c:v>42064</c:v>
                </c:pt>
                <c:pt idx="171">
                  <c:v>42095</c:v>
                </c:pt>
                <c:pt idx="172">
                  <c:v>42125</c:v>
                </c:pt>
                <c:pt idx="173">
                  <c:v>42156</c:v>
                </c:pt>
                <c:pt idx="174">
                  <c:v>42186</c:v>
                </c:pt>
                <c:pt idx="175">
                  <c:v>42217</c:v>
                </c:pt>
                <c:pt idx="176">
                  <c:v>42248</c:v>
                </c:pt>
                <c:pt idx="177">
                  <c:v>42278</c:v>
                </c:pt>
                <c:pt idx="178">
                  <c:v>42309</c:v>
                </c:pt>
                <c:pt idx="179">
                  <c:v>42339</c:v>
                </c:pt>
                <c:pt idx="180">
                  <c:v>42370</c:v>
                </c:pt>
                <c:pt idx="181">
                  <c:v>42401</c:v>
                </c:pt>
                <c:pt idx="182">
                  <c:v>42430</c:v>
                </c:pt>
                <c:pt idx="183">
                  <c:v>42461</c:v>
                </c:pt>
                <c:pt idx="184">
                  <c:v>42491</c:v>
                </c:pt>
                <c:pt idx="185">
                  <c:v>42522</c:v>
                </c:pt>
                <c:pt idx="186">
                  <c:v>42552</c:v>
                </c:pt>
                <c:pt idx="187">
                  <c:v>42583</c:v>
                </c:pt>
                <c:pt idx="188">
                  <c:v>42614</c:v>
                </c:pt>
                <c:pt idx="189">
                  <c:v>42644</c:v>
                </c:pt>
                <c:pt idx="190">
                  <c:v>42675</c:v>
                </c:pt>
                <c:pt idx="191">
                  <c:v>42705</c:v>
                </c:pt>
                <c:pt idx="192">
                  <c:v>42736</c:v>
                </c:pt>
                <c:pt idx="193">
                  <c:v>42767</c:v>
                </c:pt>
                <c:pt idx="194">
                  <c:v>42795</c:v>
                </c:pt>
                <c:pt idx="195">
                  <c:v>42826</c:v>
                </c:pt>
                <c:pt idx="196">
                  <c:v>42856</c:v>
                </c:pt>
                <c:pt idx="197">
                  <c:v>42887</c:v>
                </c:pt>
                <c:pt idx="198">
                  <c:v>42917</c:v>
                </c:pt>
                <c:pt idx="199">
                  <c:v>42948</c:v>
                </c:pt>
                <c:pt idx="200">
                  <c:v>42979</c:v>
                </c:pt>
                <c:pt idx="201">
                  <c:v>43009</c:v>
                </c:pt>
                <c:pt idx="202">
                  <c:v>43040</c:v>
                </c:pt>
                <c:pt idx="203">
                  <c:v>43070</c:v>
                </c:pt>
                <c:pt idx="204">
                  <c:v>43101</c:v>
                </c:pt>
                <c:pt idx="205">
                  <c:v>43132</c:v>
                </c:pt>
                <c:pt idx="206">
                  <c:v>43160</c:v>
                </c:pt>
                <c:pt idx="207">
                  <c:v>43191</c:v>
                </c:pt>
                <c:pt idx="208">
                  <c:v>43221</c:v>
                </c:pt>
                <c:pt idx="209">
                  <c:v>43252</c:v>
                </c:pt>
                <c:pt idx="210">
                  <c:v>43282</c:v>
                </c:pt>
                <c:pt idx="211">
                  <c:v>43313</c:v>
                </c:pt>
                <c:pt idx="212">
                  <c:v>43344</c:v>
                </c:pt>
                <c:pt idx="213">
                  <c:v>43374</c:v>
                </c:pt>
                <c:pt idx="214">
                  <c:v>43405</c:v>
                </c:pt>
                <c:pt idx="215">
                  <c:v>43435</c:v>
                </c:pt>
                <c:pt idx="216">
                  <c:v>43466</c:v>
                </c:pt>
                <c:pt idx="217">
                  <c:v>43497</c:v>
                </c:pt>
                <c:pt idx="218">
                  <c:v>43525</c:v>
                </c:pt>
                <c:pt idx="219">
                  <c:v>43556</c:v>
                </c:pt>
                <c:pt idx="220">
                  <c:v>43586</c:v>
                </c:pt>
                <c:pt idx="221">
                  <c:v>43617</c:v>
                </c:pt>
                <c:pt idx="222">
                  <c:v>43647</c:v>
                </c:pt>
                <c:pt idx="223">
                  <c:v>43678</c:v>
                </c:pt>
                <c:pt idx="224">
                  <c:v>43709</c:v>
                </c:pt>
                <c:pt idx="225">
                  <c:v>43739</c:v>
                </c:pt>
                <c:pt idx="226">
                  <c:v>43770</c:v>
                </c:pt>
                <c:pt idx="227">
                  <c:v>43800</c:v>
                </c:pt>
                <c:pt idx="228">
                  <c:v>43831</c:v>
                </c:pt>
                <c:pt idx="229">
                  <c:v>43862</c:v>
                </c:pt>
                <c:pt idx="230">
                  <c:v>43891</c:v>
                </c:pt>
                <c:pt idx="231">
                  <c:v>43922</c:v>
                </c:pt>
                <c:pt idx="232">
                  <c:v>43952</c:v>
                </c:pt>
                <c:pt idx="233">
                  <c:v>43983</c:v>
                </c:pt>
                <c:pt idx="234">
                  <c:v>44013</c:v>
                </c:pt>
                <c:pt idx="235">
                  <c:v>44044</c:v>
                </c:pt>
                <c:pt idx="236">
                  <c:v>44075</c:v>
                </c:pt>
                <c:pt idx="237">
                  <c:v>44105</c:v>
                </c:pt>
                <c:pt idx="238">
                  <c:v>44136</c:v>
                </c:pt>
                <c:pt idx="239">
                  <c:v>44166</c:v>
                </c:pt>
                <c:pt idx="240">
                  <c:v>44197</c:v>
                </c:pt>
                <c:pt idx="241">
                  <c:v>44228</c:v>
                </c:pt>
                <c:pt idx="242">
                  <c:v>44256</c:v>
                </c:pt>
                <c:pt idx="243">
                  <c:v>44287</c:v>
                </c:pt>
                <c:pt idx="244">
                  <c:v>44317</c:v>
                </c:pt>
                <c:pt idx="245">
                  <c:v>44348</c:v>
                </c:pt>
                <c:pt idx="246">
                  <c:v>44378</c:v>
                </c:pt>
                <c:pt idx="247">
                  <c:v>44409</c:v>
                </c:pt>
                <c:pt idx="248">
                  <c:v>44440</c:v>
                </c:pt>
                <c:pt idx="249">
                  <c:v>44470</c:v>
                </c:pt>
                <c:pt idx="250">
                  <c:v>44501</c:v>
                </c:pt>
                <c:pt idx="251">
                  <c:v>44531</c:v>
                </c:pt>
                <c:pt idx="252">
                  <c:v>44562</c:v>
                </c:pt>
                <c:pt idx="253">
                  <c:v>44593</c:v>
                </c:pt>
                <c:pt idx="254">
                  <c:v>44621</c:v>
                </c:pt>
                <c:pt idx="255">
                  <c:v>44652</c:v>
                </c:pt>
                <c:pt idx="256">
                  <c:v>44682</c:v>
                </c:pt>
                <c:pt idx="257">
                  <c:v>44713</c:v>
                </c:pt>
                <c:pt idx="258">
                  <c:v>44743</c:v>
                </c:pt>
                <c:pt idx="259">
                  <c:v>44774</c:v>
                </c:pt>
                <c:pt idx="260">
                  <c:v>44805</c:v>
                </c:pt>
                <c:pt idx="261">
                  <c:v>44835</c:v>
                </c:pt>
                <c:pt idx="262">
                  <c:v>44866</c:v>
                </c:pt>
                <c:pt idx="263">
                  <c:v>44896</c:v>
                </c:pt>
                <c:pt idx="264">
                  <c:v>44927</c:v>
                </c:pt>
                <c:pt idx="265">
                  <c:v>44958</c:v>
                </c:pt>
                <c:pt idx="266">
                  <c:v>44986</c:v>
                </c:pt>
                <c:pt idx="267">
                  <c:v>45017</c:v>
                </c:pt>
                <c:pt idx="268">
                  <c:v>45047</c:v>
                </c:pt>
                <c:pt idx="269">
                  <c:v>45078</c:v>
                </c:pt>
                <c:pt idx="270">
                  <c:v>45108</c:v>
                </c:pt>
                <c:pt idx="271">
                  <c:v>45139</c:v>
                </c:pt>
                <c:pt idx="272">
                  <c:v>45170</c:v>
                </c:pt>
                <c:pt idx="273">
                  <c:v>45200</c:v>
                </c:pt>
                <c:pt idx="274">
                  <c:v>45231</c:v>
                </c:pt>
                <c:pt idx="275">
                  <c:v>45261</c:v>
                </c:pt>
                <c:pt idx="276">
                  <c:v>45292</c:v>
                </c:pt>
                <c:pt idx="277">
                  <c:v>45323</c:v>
                </c:pt>
              </c:numCache>
            </c:numRef>
          </c:cat>
          <c:val>
            <c:numRef>
              <c:f>'Sheet2 (2)'!$C$3:$C$280</c:f>
              <c:numCache>
                <c:formatCode>General</c:formatCode>
                <c:ptCount val="278"/>
                <c:pt idx="0">
                  <c:v>5234</c:v>
                </c:pt>
                <c:pt idx="1">
                  <c:v>5097</c:v>
                </c:pt>
                <c:pt idx="2">
                  <c:v>4762</c:v>
                </c:pt>
                <c:pt idx="3">
                  <c:v>4615</c:v>
                </c:pt>
                <c:pt idx="4">
                  <c:v>4425</c:v>
                </c:pt>
                <c:pt idx="5">
                  <c:v>4361</c:v>
                </c:pt>
                <c:pt idx="6">
                  <c:v>4447</c:v>
                </c:pt>
                <c:pt idx="7">
                  <c:v>4024</c:v>
                </c:pt>
                <c:pt idx="8">
                  <c:v>4071</c:v>
                </c:pt>
                <c:pt idx="9">
                  <c:v>3707</c:v>
                </c:pt>
                <c:pt idx="10">
                  <c:v>3775</c:v>
                </c:pt>
                <c:pt idx="11">
                  <c:v>3677</c:v>
                </c:pt>
                <c:pt idx="12">
                  <c:v>3699</c:v>
                </c:pt>
                <c:pt idx="13">
                  <c:v>3436</c:v>
                </c:pt>
                <c:pt idx="14">
                  <c:v>3612</c:v>
                </c:pt>
                <c:pt idx="15">
                  <c:v>3471</c:v>
                </c:pt>
                <c:pt idx="16">
                  <c:v>3457</c:v>
                </c:pt>
                <c:pt idx="17">
                  <c:v>3412</c:v>
                </c:pt>
                <c:pt idx="18">
                  <c:v>3367</c:v>
                </c:pt>
                <c:pt idx="19">
                  <c:v>3517</c:v>
                </c:pt>
                <c:pt idx="20">
                  <c:v>3301</c:v>
                </c:pt>
                <c:pt idx="21">
                  <c:v>3479</c:v>
                </c:pt>
                <c:pt idx="22">
                  <c:v>3514</c:v>
                </c:pt>
                <c:pt idx="23">
                  <c:v>3169</c:v>
                </c:pt>
                <c:pt idx="24">
                  <c:v>3441</c:v>
                </c:pt>
                <c:pt idx="25">
                  <c:v>3229</c:v>
                </c:pt>
                <c:pt idx="26">
                  <c:v>3099</c:v>
                </c:pt>
                <c:pt idx="27">
                  <c:v>3108</c:v>
                </c:pt>
                <c:pt idx="28">
                  <c:v>3289</c:v>
                </c:pt>
                <c:pt idx="29">
                  <c:v>3390</c:v>
                </c:pt>
                <c:pt idx="30">
                  <c:v>2981</c:v>
                </c:pt>
                <c:pt idx="31">
                  <c:v>3190</c:v>
                </c:pt>
                <c:pt idx="32">
                  <c:v>3091</c:v>
                </c:pt>
                <c:pt idx="33">
                  <c:v>3305</c:v>
                </c:pt>
                <c:pt idx="34">
                  <c:v>3324</c:v>
                </c:pt>
                <c:pt idx="35">
                  <c:v>3414</c:v>
                </c:pt>
                <c:pt idx="36">
                  <c:v>3424</c:v>
                </c:pt>
                <c:pt idx="37">
                  <c:v>3532</c:v>
                </c:pt>
                <c:pt idx="38">
                  <c:v>3525</c:v>
                </c:pt>
                <c:pt idx="39">
                  <c:v>3511</c:v>
                </c:pt>
                <c:pt idx="40">
                  <c:v>3710</c:v>
                </c:pt>
                <c:pt idx="41">
                  <c:v>3337</c:v>
                </c:pt>
                <c:pt idx="42">
                  <c:v>3814</c:v>
                </c:pt>
                <c:pt idx="43">
                  <c:v>3541</c:v>
                </c:pt>
                <c:pt idx="44">
                  <c:v>3821</c:v>
                </c:pt>
                <c:pt idx="45">
                  <c:v>3943</c:v>
                </c:pt>
                <c:pt idx="46">
                  <c:v>3472</c:v>
                </c:pt>
                <c:pt idx="47">
                  <c:v>4074</c:v>
                </c:pt>
                <c:pt idx="48">
                  <c:v>3804</c:v>
                </c:pt>
                <c:pt idx="49">
                  <c:v>3965</c:v>
                </c:pt>
                <c:pt idx="50">
                  <c:v>4044</c:v>
                </c:pt>
                <c:pt idx="51">
                  <c:v>4159</c:v>
                </c:pt>
                <c:pt idx="52">
                  <c:v>3797</c:v>
                </c:pt>
                <c:pt idx="53">
                  <c:v>4062</c:v>
                </c:pt>
                <c:pt idx="54">
                  <c:v>4256</c:v>
                </c:pt>
                <c:pt idx="55">
                  <c:v>4142</c:v>
                </c:pt>
                <c:pt idx="56">
                  <c:v>4352</c:v>
                </c:pt>
                <c:pt idx="57">
                  <c:v>4184</c:v>
                </c:pt>
                <c:pt idx="58">
                  <c:v>4248</c:v>
                </c:pt>
                <c:pt idx="59">
                  <c:v>4282</c:v>
                </c:pt>
                <c:pt idx="60">
                  <c:v>4397</c:v>
                </c:pt>
                <c:pt idx="61">
                  <c:v>4325</c:v>
                </c:pt>
                <c:pt idx="62">
                  <c:v>4732</c:v>
                </c:pt>
                <c:pt idx="63">
                  <c:v>4790</c:v>
                </c:pt>
                <c:pt idx="64">
                  <c:v>4463</c:v>
                </c:pt>
                <c:pt idx="65">
                  <c:v>4614</c:v>
                </c:pt>
                <c:pt idx="66">
                  <c:v>4394</c:v>
                </c:pt>
                <c:pt idx="67">
                  <c:v>4710</c:v>
                </c:pt>
                <c:pt idx="68">
                  <c:v>4737</c:v>
                </c:pt>
                <c:pt idx="69">
                  <c:v>4591</c:v>
                </c:pt>
                <c:pt idx="70">
                  <c:v>4645</c:v>
                </c:pt>
                <c:pt idx="71">
                  <c:v>4620</c:v>
                </c:pt>
                <c:pt idx="72">
                  <c:v>4763</c:v>
                </c:pt>
                <c:pt idx="73">
                  <c:v>4699</c:v>
                </c:pt>
                <c:pt idx="74">
                  <c:v>4962</c:v>
                </c:pt>
                <c:pt idx="75">
                  <c:v>4689</c:v>
                </c:pt>
                <c:pt idx="76">
                  <c:v>4657</c:v>
                </c:pt>
                <c:pt idx="77">
                  <c:v>4859</c:v>
                </c:pt>
                <c:pt idx="78">
                  <c:v>4598</c:v>
                </c:pt>
                <c:pt idx="79">
                  <c:v>4546</c:v>
                </c:pt>
                <c:pt idx="80">
                  <c:v>4652</c:v>
                </c:pt>
                <c:pt idx="81">
                  <c:v>4636</c:v>
                </c:pt>
                <c:pt idx="82">
                  <c:v>4646</c:v>
                </c:pt>
                <c:pt idx="83">
                  <c:v>4545</c:v>
                </c:pt>
                <c:pt idx="84">
                  <c:v>4624</c:v>
                </c:pt>
                <c:pt idx="85">
                  <c:v>4279</c:v>
                </c:pt>
                <c:pt idx="86">
                  <c:v>4225</c:v>
                </c:pt>
                <c:pt idx="87">
                  <c:v>4035</c:v>
                </c:pt>
                <c:pt idx="88">
                  <c:v>4194</c:v>
                </c:pt>
                <c:pt idx="89">
                  <c:v>3830</c:v>
                </c:pt>
                <c:pt idx="90">
                  <c:v>3749</c:v>
                </c:pt>
                <c:pt idx="91">
                  <c:v>3674</c:v>
                </c:pt>
                <c:pt idx="92">
                  <c:v>3222</c:v>
                </c:pt>
                <c:pt idx="93">
                  <c:v>3377</c:v>
                </c:pt>
                <c:pt idx="94">
                  <c:v>3231</c:v>
                </c:pt>
                <c:pt idx="95">
                  <c:v>3146</c:v>
                </c:pt>
                <c:pt idx="96">
                  <c:v>2738</c:v>
                </c:pt>
                <c:pt idx="97">
                  <c:v>2864</c:v>
                </c:pt>
                <c:pt idx="98">
                  <c:v>2534</c:v>
                </c:pt>
                <c:pt idx="99">
                  <c:v>2295</c:v>
                </c:pt>
                <c:pt idx="100">
                  <c:v>2549</c:v>
                </c:pt>
                <c:pt idx="101">
                  <c:v>2503</c:v>
                </c:pt>
                <c:pt idx="102">
                  <c:v>2232</c:v>
                </c:pt>
                <c:pt idx="103">
                  <c:v>2338</c:v>
                </c:pt>
                <c:pt idx="104">
                  <c:v>2487</c:v>
                </c:pt>
                <c:pt idx="105">
                  <c:v>2406</c:v>
                </c:pt>
                <c:pt idx="106">
                  <c:v>2503</c:v>
                </c:pt>
                <c:pt idx="107">
                  <c:v>2568</c:v>
                </c:pt>
                <c:pt idx="108">
                  <c:v>2837</c:v>
                </c:pt>
                <c:pt idx="109">
                  <c:v>2666</c:v>
                </c:pt>
                <c:pt idx="110">
                  <c:v>2679</c:v>
                </c:pt>
                <c:pt idx="111">
                  <c:v>3153</c:v>
                </c:pt>
                <c:pt idx="112">
                  <c:v>2988</c:v>
                </c:pt>
                <c:pt idx="113">
                  <c:v>2801</c:v>
                </c:pt>
                <c:pt idx="114">
                  <c:v>3082</c:v>
                </c:pt>
                <c:pt idx="115">
                  <c:v>2999</c:v>
                </c:pt>
                <c:pt idx="116">
                  <c:v>2918</c:v>
                </c:pt>
                <c:pt idx="117">
                  <c:v>3235</c:v>
                </c:pt>
                <c:pt idx="118">
                  <c:v>3211</c:v>
                </c:pt>
                <c:pt idx="119">
                  <c:v>3058</c:v>
                </c:pt>
                <c:pt idx="120">
                  <c:v>3104</c:v>
                </c:pt>
                <c:pt idx="121">
                  <c:v>3226</c:v>
                </c:pt>
                <c:pt idx="122">
                  <c:v>3261</c:v>
                </c:pt>
                <c:pt idx="123">
                  <c:v>3259</c:v>
                </c:pt>
                <c:pt idx="124">
                  <c:v>3179</c:v>
                </c:pt>
                <c:pt idx="125">
                  <c:v>3455</c:v>
                </c:pt>
                <c:pt idx="126">
                  <c:v>3623</c:v>
                </c:pt>
                <c:pt idx="127">
                  <c:v>3329</c:v>
                </c:pt>
                <c:pt idx="128">
                  <c:v>3774</c:v>
                </c:pt>
                <c:pt idx="129">
                  <c:v>3619</c:v>
                </c:pt>
                <c:pt idx="130">
                  <c:v>3565</c:v>
                </c:pt>
                <c:pt idx="131">
                  <c:v>3768</c:v>
                </c:pt>
                <c:pt idx="132">
                  <c:v>3909</c:v>
                </c:pt>
                <c:pt idx="133">
                  <c:v>3616</c:v>
                </c:pt>
                <c:pt idx="134">
                  <c:v>3979</c:v>
                </c:pt>
                <c:pt idx="135">
                  <c:v>3793</c:v>
                </c:pt>
                <c:pt idx="136">
                  <c:v>3835</c:v>
                </c:pt>
                <c:pt idx="137">
                  <c:v>3911</c:v>
                </c:pt>
                <c:pt idx="138">
                  <c:v>3735</c:v>
                </c:pt>
                <c:pt idx="139">
                  <c:v>3809</c:v>
                </c:pt>
                <c:pt idx="140">
                  <c:v>3882</c:v>
                </c:pt>
                <c:pt idx="141">
                  <c:v>3775</c:v>
                </c:pt>
                <c:pt idx="142">
                  <c:v>3878</c:v>
                </c:pt>
                <c:pt idx="143">
                  <c:v>3970</c:v>
                </c:pt>
                <c:pt idx="144">
                  <c:v>3923</c:v>
                </c:pt>
                <c:pt idx="145">
                  <c:v>4004</c:v>
                </c:pt>
                <c:pt idx="146">
                  <c:v>4076</c:v>
                </c:pt>
                <c:pt idx="147">
                  <c:v>3988</c:v>
                </c:pt>
                <c:pt idx="148">
                  <c:v>4145</c:v>
                </c:pt>
                <c:pt idx="149">
                  <c:v>4150</c:v>
                </c:pt>
                <c:pt idx="150">
                  <c:v>3885</c:v>
                </c:pt>
                <c:pt idx="151">
                  <c:v>4085</c:v>
                </c:pt>
                <c:pt idx="152">
                  <c:v>4128</c:v>
                </c:pt>
                <c:pt idx="153">
                  <c:v>4222</c:v>
                </c:pt>
                <c:pt idx="154">
                  <c:v>4119</c:v>
                </c:pt>
                <c:pt idx="155">
                  <c:v>4121</c:v>
                </c:pt>
                <c:pt idx="156">
                  <c:v>4127</c:v>
                </c:pt>
                <c:pt idx="157">
                  <c:v>4373</c:v>
                </c:pt>
                <c:pt idx="158">
                  <c:v>4388</c:v>
                </c:pt>
                <c:pt idx="159">
                  <c:v>4566</c:v>
                </c:pt>
                <c:pt idx="160">
                  <c:v>4747</c:v>
                </c:pt>
                <c:pt idx="161">
                  <c:v>4982</c:v>
                </c:pt>
                <c:pt idx="162">
                  <c:v>4846</c:v>
                </c:pt>
                <c:pt idx="163">
                  <c:v>5349</c:v>
                </c:pt>
                <c:pt idx="164">
                  <c:v>4914</c:v>
                </c:pt>
                <c:pt idx="165">
                  <c:v>5012</c:v>
                </c:pt>
                <c:pt idx="166">
                  <c:v>4843</c:v>
                </c:pt>
                <c:pt idx="167">
                  <c:v>5130</c:v>
                </c:pt>
                <c:pt idx="168">
                  <c:v>5344</c:v>
                </c:pt>
                <c:pt idx="169">
                  <c:v>5466</c:v>
                </c:pt>
                <c:pt idx="170">
                  <c:v>5210</c:v>
                </c:pt>
                <c:pt idx="171">
                  <c:v>5598</c:v>
                </c:pt>
                <c:pt idx="172">
                  <c:v>5563</c:v>
                </c:pt>
                <c:pt idx="173">
                  <c:v>5248</c:v>
                </c:pt>
                <c:pt idx="174">
                  <c:v>6056</c:v>
                </c:pt>
                <c:pt idx="175">
                  <c:v>5467</c:v>
                </c:pt>
                <c:pt idx="176">
                  <c:v>5488</c:v>
                </c:pt>
                <c:pt idx="177">
                  <c:v>5773</c:v>
                </c:pt>
                <c:pt idx="178">
                  <c:v>5708</c:v>
                </c:pt>
                <c:pt idx="179">
                  <c:v>5845</c:v>
                </c:pt>
                <c:pt idx="180">
                  <c:v>6012</c:v>
                </c:pt>
                <c:pt idx="181">
                  <c:v>5770</c:v>
                </c:pt>
                <c:pt idx="182">
                  <c:v>6129</c:v>
                </c:pt>
                <c:pt idx="183">
                  <c:v>5803</c:v>
                </c:pt>
                <c:pt idx="184">
                  <c:v>5777</c:v>
                </c:pt>
                <c:pt idx="185">
                  <c:v>5742</c:v>
                </c:pt>
                <c:pt idx="186">
                  <c:v>5962</c:v>
                </c:pt>
                <c:pt idx="187">
                  <c:v>5677</c:v>
                </c:pt>
                <c:pt idx="188">
                  <c:v>5868</c:v>
                </c:pt>
                <c:pt idx="189">
                  <c:v>5591</c:v>
                </c:pt>
                <c:pt idx="190">
                  <c:v>5971</c:v>
                </c:pt>
                <c:pt idx="191">
                  <c:v>5964</c:v>
                </c:pt>
                <c:pt idx="192">
                  <c:v>5617</c:v>
                </c:pt>
                <c:pt idx="193">
                  <c:v>5923</c:v>
                </c:pt>
                <c:pt idx="194">
                  <c:v>5811</c:v>
                </c:pt>
                <c:pt idx="195">
                  <c:v>6091</c:v>
                </c:pt>
                <c:pt idx="196">
                  <c:v>5826</c:v>
                </c:pt>
                <c:pt idx="197">
                  <c:v>6305</c:v>
                </c:pt>
                <c:pt idx="198">
                  <c:v>6238</c:v>
                </c:pt>
                <c:pt idx="199">
                  <c:v>6276</c:v>
                </c:pt>
                <c:pt idx="200">
                  <c:v>6320</c:v>
                </c:pt>
                <c:pt idx="201">
                  <c:v>6408</c:v>
                </c:pt>
                <c:pt idx="202">
                  <c:v>6271</c:v>
                </c:pt>
                <c:pt idx="203">
                  <c:v>6336</c:v>
                </c:pt>
                <c:pt idx="204">
                  <c:v>6621</c:v>
                </c:pt>
                <c:pt idx="205">
                  <c:v>6552</c:v>
                </c:pt>
                <c:pt idx="206">
                  <c:v>6818</c:v>
                </c:pt>
                <c:pt idx="207">
                  <c:v>6877</c:v>
                </c:pt>
                <c:pt idx="208">
                  <c:v>7016</c:v>
                </c:pt>
                <c:pt idx="209">
                  <c:v>7230</c:v>
                </c:pt>
                <c:pt idx="210">
                  <c:v>7190</c:v>
                </c:pt>
                <c:pt idx="211">
                  <c:v>7208</c:v>
                </c:pt>
                <c:pt idx="212">
                  <c:v>7411</c:v>
                </c:pt>
                <c:pt idx="213">
                  <c:v>7304</c:v>
                </c:pt>
                <c:pt idx="214">
                  <c:v>7594</c:v>
                </c:pt>
                <c:pt idx="215">
                  <c:v>7489</c:v>
                </c:pt>
                <c:pt idx="216">
                  <c:v>7502</c:v>
                </c:pt>
                <c:pt idx="217">
                  <c:v>7066</c:v>
                </c:pt>
                <c:pt idx="218">
                  <c:v>7317</c:v>
                </c:pt>
                <c:pt idx="219">
                  <c:v>7272</c:v>
                </c:pt>
                <c:pt idx="220">
                  <c:v>7275</c:v>
                </c:pt>
                <c:pt idx="221">
                  <c:v>7194</c:v>
                </c:pt>
                <c:pt idx="222">
                  <c:v>7042</c:v>
                </c:pt>
                <c:pt idx="223">
                  <c:v>7178</c:v>
                </c:pt>
                <c:pt idx="224">
                  <c:v>7124</c:v>
                </c:pt>
                <c:pt idx="225">
                  <c:v>7289</c:v>
                </c:pt>
                <c:pt idx="226">
                  <c:v>6888</c:v>
                </c:pt>
                <c:pt idx="227">
                  <c:v>6699</c:v>
                </c:pt>
                <c:pt idx="228">
                  <c:v>7170</c:v>
                </c:pt>
                <c:pt idx="229">
                  <c:v>6974</c:v>
                </c:pt>
                <c:pt idx="230">
                  <c:v>5924</c:v>
                </c:pt>
                <c:pt idx="231">
                  <c:v>4637</c:v>
                </c:pt>
                <c:pt idx="232">
                  <c:v>5593</c:v>
                </c:pt>
                <c:pt idx="233">
                  <c:v>6156</c:v>
                </c:pt>
                <c:pt idx="234">
                  <c:v>6491</c:v>
                </c:pt>
                <c:pt idx="235">
                  <c:v>6369</c:v>
                </c:pt>
                <c:pt idx="236">
                  <c:v>6505</c:v>
                </c:pt>
                <c:pt idx="237">
                  <c:v>6838</c:v>
                </c:pt>
                <c:pt idx="238">
                  <c:v>6857</c:v>
                </c:pt>
                <c:pt idx="239">
                  <c:v>6758</c:v>
                </c:pt>
                <c:pt idx="240">
                  <c:v>7185</c:v>
                </c:pt>
                <c:pt idx="241">
                  <c:v>7818</c:v>
                </c:pt>
                <c:pt idx="242">
                  <c:v>8519</c:v>
                </c:pt>
                <c:pt idx="243">
                  <c:v>9282</c:v>
                </c:pt>
                <c:pt idx="244">
                  <c:v>9905</c:v>
                </c:pt>
                <c:pt idx="245">
                  <c:v>10317</c:v>
                </c:pt>
                <c:pt idx="246">
                  <c:v>10991</c:v>
                </c:pt>
                <c:pt idx="247">
                  <c:v>10884</c:v>
                </c:pt>
                <c:pt idx="248">
                  <c:v>10875</c:v>
                </c:pt>
                <c:pt idx="249">
                  <c:v>11365</c:v>
                </c:pt>
                <c:pt idx="250">
                  <c:v>11178</c:v>
                </c:pt>
                <c:pt idx="251">
                  <c:v>11511</c:v>
                </c:pt>
                <c:pt idx="252">
                  <c:v>11243</c:v>
                </c:pt>
                <c:pt idx="253">
                  <c:v>11700</c:v>
                </c:pt>
                <c:pt idx="254">
                  <c:v>12182</c:v>
                </c:pt>
                <c:pt idx="255">
                  <c:v>11773</c:v>
                </c:pt>
                <c:pt idx="256">
                  <c:v>11473</c:v>
                </c:pt>
                <c:pt idx="257">
                  <c:v>11204</c:v>
                </c:pt>
                <c:pt idx="258">
                  <c:v>11537</c:v>
                </c:pt>
                <c:pt idx="259">
                  <c:v>10119</c:v>
                </c:pt>
                <c:pt idx="260">
                  <c:v>10784</c:v>
                </c:pt>
                <c:pt idx="261">
                  <c:v>10526</c:v>
                </c:pt>
                <c:pt idx="262">
                  <c:v>10702</c:v>
                </c:pt>
                <c:pt idx="263">
                  <c:v>11000</c:v>
                </c:pt>
                <c:pt idx="264">
                  <c:v>10425</c:v>
                </c:pt>
                <c:pt idx="265">
                  <c:v>9849</c:v>
                </c:pt>
                <c:pt idx="266">
                  <c:v>9623</c:v>
                </c:pt>
                <c:pt idx="267">
                  <c:v>9904</c:v>
                </c:pt>
                <c:pt idx="268">
                  <c:v>9311</c:v>
                </c:pt>
                <c:pt idx="269">
                  <c:v>9125</c:v>
                </c:pt>
                <c:pt idx="270">
                  <c:v>8805</c:v>
                </c:pt>
                <c:pt idx="271">
                  <c:v>9358</c:v>
                </c:pt>
                <c:pt idx="272">
                  <c:v>9307</c:v>
                </c:pt>
                <c:pt idx="273">
                  <c:v>8685</c:v>
                </c:pt>
                <c:pt idx="274">
                  <c:v>8931</c:v>
                </c:pt>
                <c:pt idx="275">
                  <c:v>8889</c:v>
                </c:pt>
                <c:pt idx="276">
                  <c:v>8748</c:v>
                </c:pt>
                <c:pt idx="277">
                  <c:v>8756</c:v>
                </c:pt>
              </c:numCache>
            </c:numRef>
          </c:val>
          <c:smooth val="0"/>
          <c:extLst>
            <c:ext xmlns:c16="http://schemas.microsoft.com/office/drawing/2014/chart" uri="{C3380CC4-5D6E-409C-BE32-E72D297353CC}">
              <c16:uniqueId val="{00000003-48C3-4DAE-BC4C-99C637A52903}"/>
            </c:ext>
          </c:extLst>
        </c:ser>
        <c:dLbls>
          <c:showLegendKey val="0"/>
          <c:showVal val="0"/>
          <c:showCatName val="0"/>
          <c:showSerName val="0"/>
          <c:showPercent val="0"/>
          <c:showBubbleSize val="0"/>
        </c:dLbls>
        <c:marker val="1"/>
        <c:smooth val="0"/>
        <c:axId val="188775768"/>
        <c:axId val="189013256"/>
      </c:lineChart>
      <c:dateAx>
        <c:axId val="188775768"/>
        <c:scaling>
          <c:orientation val="minMax"/>
        </c:scaling>
        <c:delete val="0"/>
        <c:axPos val="b"/>
        <c:majorGridlines/>
        <c:numFmt formatCode="mmm\-yy" sourceLinked="1"/>
        <c:majorTickMark val="out"/>
        <c:minorTickMark val="none"/>
        <c:tickLblPos val="nextTo"/>
        <c:txPr>
          <a:bodyPr/>
          <a:lstStyle/>
          <a:p>
            <a:pPr>
              <a:defRPr sz="1600"/>
            </a:pPr>
            <a:endParaRPr lang="en-US"/>
          </a:p>
        </c:txPr>
        <c:crossAx val="189013256"/>
        <c:crosses val="autoZero"/>
        <c:auto val="1"/>
        <c:lblOffset val="100"/>
        <c:baseTimeUnit val="months"/>
        <c:majorUnit val="1"/>
        <c:majorTimeUnit val="years"/>
      </c:dateAx>
      <c:valAx>
        <c:axId val="189013256"/>
        <c:scaling>
          <c:orientation val="minMax"/>
          <c:max val="12000"/>
        </c:scaling>
        <c:delete val="0"/>
        <c:axPos val="l"/>
        <c:majorGridlines/>
        <c:numFmt formatCode="#,##0" sourceLinked="0"/>
        <c:majorTickMark val="out"/>
        <c:minorTickMark val="none"/>
        <c:tickLblPos val="nextTo"/>
        <c:txPr>
          <a:bodyPr/>
          <a:lstStyle/>
          <a:p>
            <a:pPr>
              <a:defRPr sz="1600"/>
            </a:pPr>
            <a:endParaRPr lang="en-US"/>
          </a:p>
        </c:txPr>
        <c:crossAx val="188775768"/>
        <c:crosses val="autoZero"/>
        <c:crossBetween val="between"/>
      </c:valAx>
      <c:valAx>
        <c:axId val="757222376"/>
        <c:scaling>
          <c:orientation val="minMax"/>
          <c:max val="100000"/>
        </c:scaling>
        <c:delete val="0"/>
        <c:axPos val="r"/>
        <c:numFmt formatCode="General" sourceLinked="1"/>
        <c:majorTickMark val="out"/>
        <c:minorTickMark val="none"/>
        <c:tickLblPos val="nextTo"/>
        <c:txPr>
          <a:bodyPr/>
          <a:lstStyle/>
          <a:p>
            <a:pPr>
              <a:defRPr>
                <a:solidFill>
                  <a:schemeClr val="bg1"/>
                </a:solidFill>
              </a:defRPr>
            </a:pPr>
            <a:endParaRPr lang="en-US"/>
          </a:p>
        </c:txPr>
        <c:crossAx val="757223688"/>
        <c:crosses val="max"/>
        <c:crossBetween val="between"/>
      </c:valAx>
      <c:dateAx>
        <c:axId val="757223688"/>
        <c:scaling>
          <c:orientation val="minMax"/>
        </c:scaling>
        <c:delete val="1"/>
        <c:axPos val="b"/>
        <c:numFmt formatCode="mmm\-yy" sourceLinked="1"/>
        <c:majorTickMark val="out"/>
        <c:minorTickMark val="none"/>
        <c:tickLblPos val="nextTo"/>
        <c:crossAx val="757222376"/>
        <c:crosses val="autoZero"/>
        <c:auto val="1"/>
        <c:lblOffset val="100"/>
        <c:baseTimeUnit val="months"/>
      </c:dateAx>
    </c:plotArea>
    <c:legend>
      <c:legendPos val="b"/>
      <c:legendEntry>
        <c:idx val="2"/>
        <c:delete val="1"/>
      </c:legendEntry>
      <c:overlay val="0"/>
      <c:txPr>
        <a:bodyPr/>
        <a:lstStyle/>
        <a:p>
          <a:pPr>
            <a:defRPr sz="1600"/>
          </a:pPr>
          <a:endParaRPr lang="en-US"/>
        </a:p>
      </c:txPr>
    </c:legend>
    <c:plotVisOnly val="1"/>
    <c:dispBlanksAs val="gap"/>
    <c:showDLblsOverMax val="0"/>
  </c:chart>
  <c:txPr>
    <a:bodyPr/>
    <a:lstStyle/>
    <a:p>
      <a:pPr>
        <a:defRPr sz="1000" b="1">
          <a:latin typeface="Cambria" panose="02040503050406030204" pitchFamily="18" charset="0"/>
          <a:ea typeface="Cambria" panose="02040503050406030204" pitchFamily="18" charset="0"/>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solidFill>
                <a:latin typeface="Cambria" panose="02040503050406030204" pitchFamily="18" charset="0"/>
                <a:ea typeface="Cambria" panose="02040503050406030204" pitchFamily="18" charset="0"/>
                <a:cs typeface="+mn-cs"/>
              </a:defRPr>
            </a:pPr>
            <a:r>
              <a:rPr lang="en-US" sz="2000" dirty="0"/>
              <a:t>Washington Job Opening and Hiring Rates </a:t>
            </a:r>
          </a:p>
          <a:p>
            <a:pPr>
              <a:defRPr/>
            </a:pPr>
            <a:r>
              <a:rPr lang="en-US" sz="1200" dirty="0"/>
              <a:t>Seasonally Adjusted Job Openings and Hiring Rate in WA</a:t>
            </a:r>
            <a:r>
              <a:rPr lang="en-US" sz="1200" baseline="0" dirty="0"/>
              <a:t> State</a:t>
            </a:r>
            <a:br>
              <a:rPr lang="en-US" sz="1200" dirty="0"/>
            </a:br>
            <a:r>
              <a:rPr lang="en-US" sz="1200" dirty="0"/>
              <a:t>Source:</a:t>
            </a:r>
            <a:r>
              <a:rPr lang="en-US" sz="1200" baseline="0" dirty="0"/>
              <a:t> BLS</a:t>
            </a:r>
            <a:endParaRPr lang="en-US" sz="1200" dirty="0"/>
          </a:p>
        </c:rich>
      </c:tx>
      <c:layout>
        <c:manualLayout>
          <c:xMode val="edge"/>
          <c:yMode val="edge"/>
          <c:x val="0.24144586614173225"/>
          <c:y val="1.3458970202254131E-2"/>
        </c:manualLayout>
      </c:layout>
      <c:overlay val="0"/>
      <c:spPr>
        <a:noFill/>
        <a:ln>
          <a:noFill/>
        </a:ln>
        <a:effectLst/>
      </c:spPr>
      <c:txPr>
        <a:bodyPr rot="0" spcFirstLastPara="1" vertOverflow="ellipsis" vert="horz" wrap="square" anchor="ctr" anchorCtr="1"/>
        <a:lstStyle/>
        <a:p>
          <a:pPr>
            <a:defRPr sz="1920" b="1" i="0" u="none" strike="noStrike" kern="1200" spc="0" baseline="0">
              <a:solidFill>
                <a:schemeClr val="tx1"/>
              </a:solidFill>
              <a:latin typeface="Cambria" panose="02040503050406030204" pitchFamily="18" charset="0"/>
              <a:ea typeface="Cambria" panose="02040503050406030204" pitchFamily="18" charset="0"/>
              <a:cs typeface="+mn-cs"/>
            </a:defRPr>
          </a:pPr>
          <a:endParaRPr lang="en-US"/>
        </a:p>
      </c:txPr>
    </c:title>
    <c:autoTitleDeleted val="0"/>
    <c:plotArea>
      <c:layout>
        <c:manualLayout>
          <c:layoutTarget val="inner"/>
          <c:xMode val="edge"/>
          <c:yMode val="edge"/>
          <c:x val="6.6260061242344709E-2"/>
          <c:y val="0.17718595153184327"/>
          <c:w val="0.91138221784776907"/>
          <c:h val="0.60311448201327778"/>
        </c:manualLayout>
      </c:layout>
      <c:lineChart>
        <c:grouping val="standard"/>
        <c:varyColors val="0"/>
        <c:ser>
          <c:idx val="0"/>
          <c:order val="0"/>
          <c:tx>
            <c:v>WA Job Opening Rate</c:v>
          </c:tx>
          <c:spPr>
            <a:ln w="28575" cap="rnd">
              <a:solidFill>
                <a:schemeClr val="accent1"/>
              </a:solidFill>
              <a:round/>
            </a:ln>
            <a:effectLst/>
          </c:spPr>
          <c:marker>
            <c:symbol val="none"/>
          </c:marker>
          <c:dLbls>
            <c:dLbl>
              <c:idx val="121"/>
              <c:layout>
                <c:manualLayout>
                  <c:x val="-4.1666666666666768E-2"/>
                  <c:y val="-0.21568627450980393"/>
                </c:manualLayout>
              </c:layout>
              <c:tx>
                <c:rich>
                  <a:bodyPr/>
                  <a:lstStyle/>
                  <a:p>
                    <a:r>
                      <a:rPr lang="en-US" dirty="0"/>
                      <a:t>Job Opening</a:t>
                    </a:r>
                    <a:r>
                      <a:rPr lang="en-US" baseline="0" dirty="0"/>
                      <a:t> Rate</a:t>
                    </a:r>
                    <a:br>
                      <a:rPr lang="en-US" dirty="0"/>
                    </a:br>
                    <a:fld id="{0A42FCC2-AB56-4EDC-BC21-BF5A19F08AF9}"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673-49A9-90C2-45ECC5916323}"/>
                </c:ext>
              </c:extLst>
            </c:dLbl>
            <c:spPr>
              <a:noFill/>
              <a:ln>
                <a:solidFill>
                  <a:schemeClr val="tx1"/>
                </a:solid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solidFill>
                    <a:latin typeface="Cambria" panose="02040503050406030204" pitchFamily="18" charset="0"/>
                    <a:ea typeface="Cambria" panose="02040503050406030204" pitchFamily="18"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19050" cap="flat" cmpd="sng" algn="ctr">
                      <a:solidFill>
                        <a:schemeClr val="tx1">
                          <a:lumMod val="35000"/>
                          <a:lumOff val="65000"/>
                        </a:schemeClr>
                      </a:solidFill>
                      <a:round/>
                    </a:ln>
                    <a:effectLst/>
                  </c:spPr>
                </c15:leaderLines>
              </c:ext>
            </c:extLst>
          </c:dLbls>
          <c:cat>
            <c:numRef>
              <c:f>'BLS-hire rates_all'!$A$5:$A$126</c:f>
              <c:numCache>
                <c:formatCode>mmm\-yy</c:formatCode>
                <c:ptCount val="122"/>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pt idx="36">
                  <c:v>42736</c:v>
                </c:pt>
                <c:pt idx="37">
                  <c:v>42767</c:v>
                </c:pt>
                <c:pt idx="38">
                  <c:v>42795</c:v>
                </c:pt>
                <c:pt idx="39">
                  <c:v>42826</c:v>
                </c:pt>
                <c:pt idx="40">
                  <c:v>42856</c:v>
                </c:pt>
                <c:pt idx="41">
                  <c:v>42887</c:v>
                </c:pt>
                <c:pt idx="42">
                  <c:v>42917</c:v>
                </c:pt>
                <c:pt idx="43">
                  <c:v>42948</c:v>
                </c:pt>
                <c:pt idx="44">
                  <c:v>42979</c:v>
                </c:pt>
                <c:pt idx="45">
                  <c:v>43009</c:v>
                </c:pt>
                <c:pt idx="46">
                  <c:v>43040</c:v>
                </c:pt>
                <c:pt idx="47">
                  <c:v>43070</c:v>
                </c:pt>
                <c:pt idx="48">
                  <c:v>43101</c:v>
                </c:pt>
                <c:pt idx="49">
                  <c:v>43132</c:v>
                </c:pt>
                <c:pt idx="50">
                  <c:v>43160</c:v>
                </c:pt>
                <c:pt idx="51">
                  <c:v>43191</c:v>
                </c:pt>
                <c:pt idx="52">
                  <c:v>43221</c:v>
                </c:pt>
                <c:pt idx="53">
                  <c:v>43252</c:v>
                </c:pt>
                <c:pt idx="54">
                  <c:v>43282</c:v>
                </c:pt>
                <c:pt idx="55">
                  <c:v>43313</c:v>
                </c:pt>
                <c:pt idx="56">
                  <c:v>43344</c:v>
                </c:pt>
                <c:pt idx="57">
                  <c:v>43374</c:v>
                </c:pt>
                <c:pt idx="58">
                  <c:v>43405</c:v>
                </c:pt>
                <c:pt idx="59">
                  <c:v>43435</c:v>
                </c:pt>
                <c:pt idx="60">
                  <c:v>43466</c:v>
                </c:pt>
                <c:pt idx="61">
                  <c:v>43497</c:v>
                </c:pt>
                <c:pt idx="62">
                  <c:v>43525</c:v>
                </c:pt>
                <c:pt idx="63">
                  <c:v>43556</c:v>
                </c:pt>
                <c:pt idx="64">
                  <c:v>43586</c:v>
                </c:pt>
                <c:pt idx="65">
                  <c:v>43617</c:v>
                </c:pt>
                <c:pt idx="66">
                  <c:v>43647</c:v>
                </c:pt>
                <c:pt idx="67">
                  <c:v>43678</c:v>
                </c:pt>
                <c:pt idx="68">
                  <c:v>43709</c:v>
                </c:pt>
                <c:pt idx="69">
                  <c:v>43739</c:v>
                </c:pt>
                <c:pt idx="70">
                  <c:v>43770</c:v>
                </c:pt>
                <c:pt idx="71">
                  <c:v>43800</c:v>
                </c:pt>
                <c:pt idx="72">
                  <c:v>43831</c:v>
                </c:pt>
                <c:pt idx="73">
                  <c:v>43862</c:v>
                </c:pt>
                <c:pt idx="74">
                  <c:v>43891</c:v>
                </c:pt>
                <c:pt idx="75">
                  <c:v>43922</c:v>
                </c:pt>
                <c:pt idx="76">
                  <c:v>43952</c:v>
                </c:pt>
                <c:pt idx="77">
                  <c:v>43983</c:v>
                </c:pt>
                <c:pt idx="78">
                  <c:v>44013</c:v>
                </c:pt>
                <c:pt idx="79">
                  <c:v>44044</c:v>
                </c:pt>
                <c:pt idx="80">
                  <c:v>44075</c:v>
                </c:pt>
                <c:pt idx="81">
                  <c:v>44105</c:v>
                </c:pt>
                <c:pt idx="82">
                  <c:v>44136</c:v>
                </c:pt>
                <c:pt idx="83">
                  <c:v>44166</c:v>
                </c:pt>
                <c:pt idx="84">
                  <c:v>44197</c:v>
                </c:pt>
                <c:pt idx="85">
                  <c:v>44228</c:v>
                </c:pt>
                <c:pt idx="86">
                  <c:v>44256</c:v>
                </c:pt>
                <c:pt idx="87">
                  <c:v>44287</c:v>
                </c:pt>
                <c:pt idx="88">
                  <c:v>44317</c:v>
                </c:pt>
                <c:pt idx="89">
                  <c:v>44348</c:v>
                </c:pt>
                <c:pt idx="90">
                  <c:v>44378</c:v>
                </c:pt>
                <c:pt idx="91">
                  <c:v>44409</c:v>
                </c:pt>
                <c:pt idx="92">
                  <c:v>44440</c:v>
                </c:pt>
                <c:pt idx="93">
                  <c:v>44470</c:v>
                </c:pt>
                <c:pt idx="94">
                  <c:v>44501</c:v>
                </c:pt>
                <c:pt idx="95">
                  <c:v>44531</c:v>
                </c:pt>
                <c:pt idx="96">
                  <c:v>44562</c:v>
                </c:pt>
                <c:pt idx="97">
                  <c:v>44593</c:v>
                </c:pt>
                <c:pt idx="98">
                  <c:v>44621</c:v>
                </c:pt>
                <c:pt idx="99">
                  <c:v>44652</c:v>
                </c:pt>
                <c:pt idx="100">
                  <c:v>44682</c:v>
                </c:pt>
                <c:pt idx="101">
                  <c:v>44713</c:v>
                </c:pt>
                <c:pt idx="102">
                  <c:v>44743</c:v>
                </c:pt>
                <c:pt idx="103">
                  <c:v>44774</c:v>
                </c:pt>
                <c:pt idx="104">
                  <c:v>44805</c:v>
                </c:pt>
                <c:pt idx="105">
                  <c:v>44835</c:v>
                </c:pt>
                <c:pt idx="106">
                  <c:v>44866</c:v>
                </c:pt>
                <c:pt idx="107">
                  <c:v>44896</c:v>
                </c:pt>
                <c:pt idx="108">
                  <c:v>44927</c:v>
                </c:pt>
                <c:pt idx="109">
                  <c:v>44958</c:v>
                </c:pt>
                <c:pt idx="110">
                  <c:v>44986</c:v>
                </c:pt>
                <c:pt idx="111">
                  <c:v>45017</c:v>
                </c:pt>
                <c:pt idx="112">
                  <c:v>45047</c:v>
                </c:pt>
                <c:pt idx="113">
                  <c:v>45078</c:v>
                </c:pt>
                <c:pt idx="114">
                  <c:v>45108</c:v>
                </c:pt>
                <c:pt idx="115">
                  <c:v>45139</c:v>
                </c:pt>
                <c:pt idx="116">
                  <c:v>45170</c:v>
                </c:pt>
                <c:pt idx="117">
                  <c:v>45200</c:v>
                </c:pt>
                <c:pt idx="118">
                  <c:v>45231</c:v>
                </c:pt>
                <c:pt idx="119">
                  <c:v>45261</c:v>
                </c:pt>
                <c:pt idx="120">
                  <c:v>45292</c:v>
                </c:pt>
                <c:pt idx="121">
                  <c:v>45323</c:v>
                </c:pt>
              </c:numCache>
            </c:numRef>
          </c:cat>
          <c:val>
            <c:numRef>
              <c:f>'job openings'!$AX$3:$AX$124</c:f>
              <c:numCache>
                <c:formatCode>General</c:formatCode>
                <c:ptCount val="122"/>
                <c:pt idx="0">
                  <c:v>2.8</c:v>
                </c:pt>
                <c:pt idx="1">
                  <c:v>2.8</c:v>
                </c:pt>
                <c:pt idx="2">
                  <c:v>2.8</c:v>
                </c:pt>
                <c:pt idx="3">
                  <c:v>2.9</c:v>
                </c:pt>
                <c:pt idx="4">
                  <c:v>3.1</c:v>
                </c:pt>
                <c:pt idx="5">
                  <c:v>3.5</c:v>
                </c:pt>
                <c:pt idx="6">
                  <c:v>3.3</c:v>
                </c:pt>
                <c:pt idx="7">
                  <c:v>3.8</c:v>
                </c:pt>
                <c:pt idx="8">
                  <c:v>2.8</c:v>
                </c:pt>
                <c:pt idx="9">
                  <c:v>2.8</c:v>
                </c:pt>
                <c:pt idx="10">
                  <c:v>2.8</c:v>
                </c:pt>
                <c:pt idx="11">
                  <c:v>2.9</c:v>
                </c:pt>
                <c:pt idx="12">
                  <c:v>4.0999999999999996</c:v>
                </c:pt>
                <c:pt idx="13">
                  <c:v>4</c:v>
                </c:pt>
                <c:pt idx="14">
                  <c:v>3.9</c:v>
                </c:pt>
                <c:pt idx="15">
                  <c:v>4.4000000000000004</c:v>
                </c:pt>
                <c:pt idx="16">
                  <c:v>4.2</c:v>
                </c:pt>
                <c:pt idx="17">
                  <c:v>3.5</c:v>
                </c:pt>
                <c:pt idx="18">
                  <c:v>4.5</c:v>
                </c:pt>
                <c:pt idx="19">
                  <c:v>4.2</c:v>
                </c:pt>
                <c:pt idx="20">
                  <c:v>4.5</c:v>
                </c:pt>
                <c:pt idx="21">
                  <c:v>4.2</c:v>
                </c:pt>
                <c:pt idx="22">
                  <c:v>4.0999999999999996</c:v>
                </c:pt>
                <c:pt idx="23">
                  <c:v>5.5</c:v>
                </c:pt>
                <c:pt idx="24">
                  <c:v>5</c:v>
                </c:pt>
                <c:pt idx="25">
                  <c:v>4.5999999999999996</c:v>
                </c:pt>
                <c:pt idx="26">
                  <c:v>4.9000000000000004</c:v>
                </c:pt>
                <c:pt idx="27">
                  <c:v>4.4000000000000004</c:v>
                </c:pt>
                <c:pt idx="28">
                  <c:v>4.2</c:v>
                </c:pt>
                <c:pt idx="29">
                  <c:v>4.0999999999999996</c:v>
                </c:pt>
                <c:pt idx="30">
                  <c:v>3.9</c:v>
                </c:pt>
                <c:pt idx="31">
                  <c:v>4.2</c:v>
                </c:pt>
                <c:pt idx="32">
                  <c:v>3.8</c:v>
                </c:pt>
                <c:pt idx="33">
                  <c:v>4.0999999999999996</c:v>
                </c:pt>
                <c:pt idx="34">
                  <c:v>4</c:v>
                </c:pt>
                <c:pt idx="35">
                  <c:v>4</c:v>
                </c:pt>
                <c:pt idx="36">
                  <c:v>3.5</c:v>
                </c:pt>
                <c:pt idx="37">
                  <c:v>3.5</c:v>
                </c:pt>
                <c:pt idx="38">
                  <c:v>3.6</c:v>
                </c:pt>
                <c:pt idx="39">
                  <c:v>3.7</c:v>
                </c:pt>
                <c:pt idx="40">
                  <c:v>3.7</c:v>
                </c:pt>
                <c:pt idx="41">
                  <c:v>3.8</c:v>
                </c:pt>
                <c:pt idx="42">
                  <c:v>4</c:v>
                </c:pt>
                <c:pt idx="43">
                  <c:v>3.8</c:v>
                </c:pt>
                <c:pt idx="44">
                  <c:v>4.0999999999999996</c:v>
                </c:pt>
                <c:pt idx="45">
                  <c:v>4.2</c:v>
                </c:pt>
                <c:pt idx="46">
                  <c:v>4</c:v>
                </c:pt>
                <c:pt idx="47">
                  <c:v>3.8</c:v>
                </c:pt>
                <c:pt idx="48">
                  <c:v>4.3</c:v>
                </c:pt>
                <c:pt idx="49">
                  <c:v>3.8</c:v>
                </c:pt>
                <c:pt idx="50">
                  <c:v>4.0999999999999996</c:v>
                </c:pt>
                <c:pt idx="51">
                  <c:v>4.2</c:v>
                </c:pt>
                <c:pt idx="52">
                  <c:v>4.3</c:v>
                </c:pt>
                <c:pt idx="53">
                  <c:v>4.9000000000000004</c:v>
                </c:pt>
                <c:pt idx="54">
                  <c:v>4.5999999999999996</c:v>
                </c:pt>
                <c:pt idx="55">
                  <c:v>4.5</c:v>
                </c:pt>
                <c:pt idx="56">
                  <c:v>4.7</c:v>
                </c:pt>
                <c:pt idx="57">
                  <c:v>4.3</c:v>
                </c:pt>
                <c:pt idx="58">
                  <c:v>4.4000000000000004</c:v>
                </c:pt>
                <c:pt idx="59">
                  <c:v>4.3</c:v>
                </c:pt>
                <c:pt idx="60">
                  <c:v>4.2</c:v>
                </c:pt>
                <c:pt idx="61">
                  <c:v>4.5</c:v>
                </c:pt>
                <c:pt idx="62">
                  <c:v>4.4000000000000004</c:v>
                </c:pt>
                <c:pt idx="63">
                  <c:v>4.7</c:v>
                </c:pt>
                <c:pt idx="64">
                  <c:v>4.5999999999999996</c:v>
                </c:pt>
                <c:pt idx="65">
                  <c:v>4.5</c:v>
                </c:pt>
                <c:pt idx="66">
                  <c:v>4.8</c:v>
                </c:pt>
                <c:pt idx="67">
                  <c:v>4.8</c:v>
                </c:pt>
                <c:pt idx="68">
                  <c:v>4.4000000000000004</c:v>
                </c:pt>
                <c:pt idx="69">
                  <c:v>3.9</c:v>
                </c:pt>
                <c:pt idx="70">
                  <c:v>4.4000000000000004</c:v>
                </c:pt>
                <c:pt idx="71">
                  <c:v>4.5</c:v>
                </c:pt>
                <c:pt idx="72">
                  <c:v>5.2</c:v>
                </c:pt>
                <c:pt idx="73">
                  <c:v>4.0999999999999996</c:v>
                </c:pt>
                <c:pt idx="74">
                  <c:v>3.5</c:v>
                </c:pt>
                <c:pt idx="75">
                  <c:v>3</c:v>
                </c:pt>
                <c:pt idx="76">
                  <c:v>3.8</c:v>
                </c:pt>
                <c:pt idx="77">
                  <c:v>4</c:v>
                </c:pt>
                <c:pt idx="78">
                  <c:v>3.7</c:v>
                </c:pt>
                <c:pt idx="79">
                  <c:v>3.8</c:v>
                </c:pt>
                <c:pt idx="80">
                  <c:v>3.6</c:v>
                </c:pt>
                <c:pt idx="81">
                  <c:v>3.9</c:v>
                </c:pt>
                <c:pt idx="82">
                  <c:v>4.4000000000000004</c:v>
                </c:pt>
                <c:pt idx="83">
                  <c:v>4.0999999999999996</c:v>
                </c:pt>
                <c:pt idx="84">
                  <c:v>3.5</c:v>
                </c:pt>
                <c:pt idx="85">
                  <c:v>4.5999999999999996</c:v>
                </c:pt>
                <c:pt idx="86">
                  <c:v>5</c:v>
                </c:pt>
                <c:pt idx="87">
                  <c:v>5.4</c:v>
                </c:pt>
                <c:pt idx="88">
                  <c:v>5.7</c:v>
                </c:pt>
                <c:pt idx="89">
                  <c:v>5.8</c:v>
                </c:pt>
                <c:pt idx="90">
                  <c:v>6.4</c:v>
                </c:pt>
                <c:pt idx="91">
                  <c:v>6.2</c:v>
                </c:pt>
                <c:pt idx="92">
                  <c:v>6.4</c:v>
                </c:pt>
                <c:pt idx="93">
                  <c:v>6.6</c:v>
                </c:pt>
                <c:pt idx="94">
                  <c:v>6.3</c:v>
                </c:pt>
                <c:pt idx="95">
                  <c:v>6.1</c:v>
                </c:pt>
                <c:pt idx="96">
                  <c:v>6.1</c:v>
                </c:pt>
                <c:pt idx="97">
                  <c:v>6.7</c:v>
                </c:pt>
                <c:pt idx="98">
                  <c:v>6.8</c:v>
                </c:pt>
                <c:pt idx="99">
                  <c:v>6.5</c:v>
                </c:pt>
                <c:pt idx="100">
                  <c:v>6.4</c:v>
                </c:pt>
                <c:pt idx="101">
                  <c:v>5.4</c:v>
                </c:pt>
                <c:pt idx="102">
                  <c:v>7</c:v>
                </c:pt>
                <c:pt idx="103">
                  <c:v>5.5</c:v>
                </c:pt>
                <c:pt idx="104">
                  <c:v>5.8</c:v>
                </c:pt>
                <c:pt idx="105">
                  <c:v>5.7</c:v>
                </c:pt>
                <c:pt idx="106">
                  <c:v>5.7</c:v>
                </c:pt>
                <c:pt idx="107">
                  <c:v>5.9</c:v>
                </c:pt>
                <c:pt idx="108">
                  <c:v>6</c:v>
                </c:pt>
                <c:pt idx="109">
                  <c:v>5.3</c:v>
                </c:pt>
                <c:pt idx="110">
                  <c:v>4.9000000000000004</c:v>
                </c:pt>
                <c:pt idx="111">
                  <c:v>5.6</c:v>
                </c:pt>
                <c:pt idx="112">
                  <c:v>4.7</c:v>
                </c:pt>
                <c:pt idx="113">
                  <c:v>4.4000000000000004</c:v>
                </c:pt>
                <c:pt idx="114">
                  <c:v>4.9000000000000004</c:v>
                </c:pt>
                <c:pt idx="115">
                  <c:v>4.8</c:v>
                </c:pt>
                <c:pt idx="116">
                  <c:v>4.5</c:v>
                </c:pt>
                <c:pt idx="117">
                  <c:v>4.5</c:v>
                </c:pt>
                <c:pt idx="118">
                  <c:v>4.4000000000000004</c:v>
                </c:pt>
                <c:pt idx="119">
                  <c:v>4.3</c:v>
                </c:pt>
                <c:pt idx="120">
                  <c:v>4.5999999999999996</c:v>
                </c:pt>
                <c:pt idx="121">
                  <c:v>4.8</c:v>
                </c:pt>
              </c:numCache>
            </c:numRef>
          </c:val>
          <c:smooth val="0"/>
          <c:extLst>
            <c:ext xmlns:c16="http://schemas.microsoft.com/office/drawing/2014/chart" uri="{C3380CC4-5D6E-409C-BE32-E72D297353CC}">
              <c16:uniqueId val="{00000001-086D-466F-BDCD-D5152310531F}"/>
            </c:ext>
          </c:extLst>
        </c:ser>
        <c:ser>
          <c:idx val="1"/>
          <c:order val="1"/>
          <c:tx>
            <c:v>WA Hiring Rate</c:v>
          </c:tx>
          <c:spPr>
            <a:ln w="28575" cap="rnd">
              <a:solidFill>
                <a:schemeClr val="accent2"/>
              </a:solidFill>
              <a:round/>
            </a:ln>
            <a:effectLst/>
          </c:spPr>
          <c:marker>
            <c:symbol val="none"/>
          </c:marker>
          <c:dLbls>
            <c:dLbl>
              <c:idx val="121"/>
              <c:layout>
                <c:manualLayout>
                  <c:x val="-6.3194553805774281E-2"/>
                  <c:y val="0.11764725181411147"/>
                </c:manualLayout>
              </c:layout>
              <c:tx>
                <c:rich>
                  <a:bodyPr/>
                  <a:lstStyle/>
                  <a:p>
                    <a:r>
                      <a:rPr lang="en-US" dirty="0"/>
                      <a:t>Job Hire Rate</a:t>
                    </a:r>
                    <a:br>
                      <a:rPr lang="en-US" dirty="0"/>
                    </a:br>
                    <a:fld id="{6D3A6169-6763-4F63-856A-C04E15B66054}"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layout>
                    <c:manualLayout>
                      <c:w val="0.16897222222222222"/>
                      <c:h val="9.9901960784313723E-2"/>
                    </c:manualLayout>
                  </c15:layout>
                  <c15:dlblFieldTable/>
                  <c15:showDataLabelsRange val="0"/>
                </c:ext>
                <c:ext xmlns:c16="http://schemas.microsoft.com/office/drawing/2014/chart" uri="{C3380CC4-5D6E-409C-BE32-E72D297353CC}">
                  <c16:uniqueId val="{00000001-F673-49A9-90C2-45ECC5916323}"/>
                </c:ext>
              </c:extLst>
            </c:dLbl>
            <c:spPr>
              <a:noFill/>
              <a:ln>
                <a:solidFill>
                  <a:schemeClr val="tx1"/>
                </a:solidFill>
              </a:ln>
              <a:effectLst/>
            </c:spPr>
            <c:txPr>
              <a:bodyPr rot="0" spcFirstLastPara="1" vertOverflow="ellipsis" vert="horz" wrap="square" anchor="ctr" anchorCtr="1"/>
              <a:lstStyle/>
              <a:p>
                <a:pPr>
                  <a:defRPr sz="1600" b="1" i="0" u="none" strike="noStrike" kern="1200" baseline="0">
                    <a:solidFill>
                      <a:schemeClr val="accent2"/>
                    </a:solidFill>
                    <a:latin typeface="Cambria" panose="02040503050406030204" pitchFamily="18" charset="0"/>
                    <a:ea typeface="Cambria" panose="02040503050406030204" pitchFamily="18"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19050" cap="flat" cmpd="sng" algn="ctr">
                      <a:solidFill>
                        <a:schemeClr val="tx1">
                          <a:lumMod val="35000"/>
                          <a:lumOff val="65000"/>
                        </a:schemeClr>
                      </a:solidFill>
                      <a:round/>
                    </a:ln>
                    <a:effectLst/>
                  </c:spPr>
                </c15:leaderLines>
              </c:ext>
            </c:extLst>
          </c:dLbls>
          <c:cat>
            <c:numRef>
              <c:f>'BLS-hire rates_all'!$A$5:$A$126</c:f>
              <c:numCache>
                <c:formatCode>mmm\-yy</c:formatCode>
                <c:ptCount val="122"/>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pt idx="36">
                  <c:v>42736</c:v>
                </c:pt>
                <c:pt idx="37">
                  <c:v>42767</c:v>
                </c:pt>
                <c:pt idx="38">
                  <c:v>42795</c:v>
                </c:pt>
                <c:pt idx="39">
                  <c:v>42826</c:v>
                </c:pt>
                <c:pt idx="40">
                  <c:v>42856</c:v>
                </c:pt>
                <c:pt idx="41">
                  <c:v>42887</c:v>
                </c:pt>
                <c:pt idx="42">
                  <c:v>42917</c:v>
                </c:pt>
                <c:pt idx="43">
                  <c:v>42948</c:v>
                </c:pt>
                <c:pt idx="44">
                  <c:v>42979</c:v>
                </c:pt>
                <c:pt idx="45">
                  <c:v>43009</c:v>
                </c:pt>
                <c:pt idx="46">
                  <c:v>43040</c:v>
                </c:pt>
                <c:pt idx="47">
                  <c:v>43070</c:v>
                </c:pt>
                <c:pt idx="48">
                  <c:v>43101</c:v>
                </c:pt>
                <c:pt idx="49">
                  <c:v>43132</c:v>
                </c:pt>
                <c:pt idx="50">
                  <c:v>43160</c:v>
                </c:pt>
                <c:pt idx="51">
                  <c:v>43191</c:v>
                </c:pt>
                <c:pt idx="52">
                  <c:v>43221</c:v>
                </c:pt>
                <c:pt idx="53">
                  <c:v>43252</c:v>
                </c:pt>
                <c:pt idx="54">
                  <c:v>43282</c:v>
                </c:pt>
                <c:pt idx="55">
                  <c:v>43313</c:v>
                </c:pt>
                <c:pt idx="56">
                  <c:v>43344</c:v>
                </c:pt>
                <c:pt idx="57">
                  <c:v>43374</c:v>
                </c:pt>
                <c:pt idx="58">
                  <c:v>43405</c:v>
                </c:pt>
                <c:pt idx="59">
                  <c:v>43435</c:v>
                </c:pt>
                <c:pt idx="60">
                  <c:v>43466</c:v>
                </c:pt>
                <c:pt idx="61">
                  <c:v>43497</c:v>
                </c:pt>
                <c:pt idx="62">
                  <c:v>43525</c:v>
                </c:pt>
                <c:pt idx="63">
                  <c:v>43556</c:v>
                </c:pt>
                <c:pt idx="64">
                  <c:v>43586</c:v>
                </c:pt>
                <c:pt idx="65">
                  <c:v>43617</c:v>
                </c:pt>
                <c:pt idx="66">
                  <c:v>43647</c:v>
                </c:pt>
                <c:pt idx="67">
                  <c:v>43678</c:v>
                </c:pt>
                <c:pt idx="68">
                  <c:v>43709</c:v>
                </c:pt>
                <c:pt idx="69">
                  <c:v>43739</c:v>
                </c:pt>
                <c:pt idx="70">
                  <c:v>43770</c:v>
                </c:pt>
                <c:pt idx="71">
                  <c:v>43800</c:v>
                </c:pt>
                <c:pt idx="72">
                  <c:v>43831</c:v>
                </c:pt>
                <c:pt idx="73">
                  <c:v>43862</c:v>
                </c:pt>
                <c:pt idx="74">
                  <c:v>43891</c:v>
                </c:pt>
                <c:pt idx="75">
                  <c:v>43922</c:v>
                </c:pt>
                <c:pt idx="76">
                  <c:v>43952</c:v>
                </c:pt>
                <c:pt idx="77">
                  <c:v>43983</c:v>
                </c:pt>
                <c:pt idx="78">
                  <c:v>44013</c:v>
                </c:pt>
                <c:pt idx="79">
                  <c:v>44044</c:v>
                </c:pt>
                <c:pt idx="80">
                  <c:v>44075</c:v>
                </c:pt>
                <c:pt idx="81">
                  <c:v>44105</c:v>
                </c:pt>
                <c:pt idx="82">
                  <c:v>44136</c:v>
                </c:pt>
                <c:pt idx="83">
                  <c:v>44166</c:v>
                </c:pt>
                <c:pt idx="84">
                  <c:v>44197</c:v>
                </c:pt>
                <c:pt idx="85">
                  <c:v>44228</c:v>
                </c:pt>
                <c:pt idx="86">
                  <c:v>44256</c:v>
                </c:pt>
                <c:pt idx="87">
                  <c:v>44287</c:v>
                </c:pt>
                <c:pt idx="88">
                  <c:v>44317</c:v>
                </c:pt>
                <c:pt idx="89">
                  <c:v>44348</c:v>
                </c:pt>
                <c:pt idx="90">
                  <c:v>44378</c:v>
                </c:pt>
                <c:pt idx="91">
                  <c:v>44409</c:v>
                </c:pt>
                <c:pt idx="92">
                  <c:v>44440</c:v>
                </c:pt>
                <c:pt idx="93">
                  <c:v>44470</c:v>
                </c:pt>
                <c:pt idx="94">
                  <c:v>44501</c:v>
                </c:pt>
                <c:pt idx="95">
                  <c:v>44531</c:v>
                </c:pt>
                <c:pt idx="96">
                  <c:v>44562</c:v>
                </c:pt>
                <c:pt idx="97">
                  <c:v>44593</c:v>
                </c:pt>
                <c:pt idx="98">
                  <c:v>44621</c:v>
                </c:pt>
                <c:pt idx="99">
                  <c:v>44652</c:v>
                </c:pt>
                <c:pt idx="100">
                  <c:v>44682</c:v>
                </c:pt>
                <c:pt idx="101">
                  <c:v>44713</c:v>
                </c:pt>
                <c:pt idx="102">
                  <c:v>44743</c:v>
                </c:pt>
                <c:pt idx="103">
                  <c:v>44774</c:v>
                </c:pt>
                <c:pt idx="104">
                  <c:v>44805</c:v>
                </c:pt>
                <c:pt idx="105">
                  <c:v>44835</c:v>
                </c:pt>
                <c:pt idx="106">
                  <c:v>44866</c:v>
                </c:pt>
                <c:pt idx="107">
                  <c:v>44896</c:v>
                </c:pt>
                <c:pt idx="108">
                  <c:v>44927</c:v>
                </c:pt>
                <c:pt idx="109">
                  <c:v>44958</c:v>
                </c:pt>
                <c:pt idx="110">
                  <c:v>44986</c:v>
                </c:pt>
                <c:pt idx="111">
                  <c:v>45017</c:v>
                </c:pt>
                <c:pt idx="112">
                  <c:v>45047</c:v>
                </c:pt>
                <c:pt idx="113">
                  <c:v>45078</c:v>
                </c:pt>
                <c:pt idx="114">
                  <c:v>45108</c:v>
                </c:pt>
                <c:pt idx="115">
                  <c:v>45139</c:v>
                </c:pt>
                <c:pt idx="116">
                  <c:v>45170</c:v>
                </c:pt>
                <c:pt idx="117">
                  <c:v>45200</c:v>
                </c:pt>
                <c:pt idx="118">
                  <c:v>45231</c:v>
                </c:pt>
                <c:pt idx="119">
                  <c:v>45261</c:v>
                </c:pt>
                <c:pt idx="120">
                  <c:v>45292</c:v>
                </c:pt>
                <c:pt idx="121">
                  <c:v>45323</c:v>
                </c:pt>
              </c:numCache>
            </c:numRef>
          </c:cat>
          <c:val>
            <c:numRef>
              <c:f>'BLS-hire rates_all'!$AX$5:$AX$126</c:f>
              <c:numCache>
                <c:formatCode>General</c:formatCode>
                <c:ptCount val="122"/>
                <c:pt idx="0">
                  <c:v>3.2</c:v>
                </c:pt>
                <c:pt idx="1">
                  <c:v>2.9</c:v>
                </c:pt>
                <c:pt idx="2">
                  <c:v>3</c:v>
                </c:pt>
                <c:pt idx="3">
                  <c:v>3.3</c:v>
                </c:pt>
                <c:pt idx="4">
                  <c:v>3.3</c:v>
                </c:pt>
                <c:pt idx="5">
                  <c:v>3.2</c:v>
                </c:pt>
                <c:pt idx="6">
                  <c:v>3.2</c:v>
                </c:pt>
                <c:pt idx="7">
                  <c:v>3.3</c:v>
                </c:pt>
                <c:pt idx="8">
                  <c:v>3.9</c:v>
                </c:pt>
                <c:pt idx="9">
                  <c:v>3.6</c:v>
                </c:pt>
                <c:pt idx="10">
                  <c:v>3.1</c:v>
                </c:pt>
                <c:pt idx="11">
                  <c:v>3.9</c:v>
                </c:pt>
                <c:pt idx="12">
                  <c:v>3.4</c:v>
                </c:pt>
                <c:pt idx="13">
                  <c:v>3.6</c:v>
                </c:pt>
                <c:pt idx="14">
                  <c:v>3.8</c:v>
                </c:pt>
                <c:pt idx="15">
                  <c:v>3.4</c:v>
                </c:pt>
                <c:pt idx="16">
                  <c:v>3.5</c:v>
                </c:pt>
                <c:pt idx="17">
                  <c:v>3.7</c:v>
                </c:pt>
                <c:pt idx="18">
                  <c:v>3.7</c:v>
                </c:pt>
                <c:pt idx="19">
                  <c:v>3.5</c:v>
                </c:pt>
                <c:pt idx="20">
                  <c:v>3.1</c:v>
                </c:pt>
                <c:pt idx="21">
                  <c:v>3.6</c:v>
                </c:pt>
                <c:pt idx="22">
                  <c:v>3.7</c:v>
                </c:pt>
                <c:pt idx="23">
                  <c:v>3.6</c:v>
                </c:pt>
                <c:pt idx="24">
                  <c:v>3.3</c:v>
                </c:pt>
                <c:pt idx="25">
                  <c:v>4.2</c:v>
                </c:pt>
                <c:pt idx="26">
                  <c:v>3</c:v>
                </c:pt>
                <c:pt idx="27">
                  <c:v>3.3</c:v>
                </c:pt>
                <c:pt idx="28">
                  <c:v>3.7</c:v>
                </c:pt>
                <c:pt idx="29">
                  <c:v>3.7</c:v>
                </c:pt>
                <c:pt idx="30">
                  <c:v>3.3</c:v>
                </c:pt>
                <c:pt idx="31">
                  <c:v>3.4</c:v>
                </c:pt>
                <c:pt idx="32">
                  <c:v>3.4</c:v>
                </c:pt>
                <c:pt idx="33">
                  <c:v>3.7</c:v>
                </c:pt>
                <c:pt idx="34">
                  <c:v>3.8</c:v>
                </c:pt>
                <c:pt idx="35">
                  <c:v>3.2</c:v>
                </c:pt>
                <c:pt idx="36">
                  <c:v>3</c:v>
                </c:pt>
                <c:pt idx="37">
                  <c:v>3.3</c:v>
                </c:pt>
                <c:pt idx="38">
                  <c:v>3.5</c:v>
                </c:pt>
                <c:pt idx="39">
                  <c:v>3.3</c:v>
                </c:pt>
                <c:pt idx="40">
                  <c:v>3.3</c:v>
                </c:pt>
                <c:pt idx="41">
                  <c:v>3.3</c:v>
                </c:pt>
                <c:pt idx="42">
                  <c:v>4.2</c:v>
                </c:pt>
                <c:pt idx="43">
                  <c:v>3.7</c:v>
                </c:pt>
                <c:pt idx="44">
                  <c:v>3.7</c:v>
                </c:pt>
                <c:pt idx="45">
                  <c:v>3.8</c:v>
                </c:pt>
                <c:pt idx="46">
                  <c:v>3.3</c:v>
                </c:pt>
                <c:pt idx="47">
                  <c:v>2.9</c:v>
                </c:pt>
                <c:pt idx="48">
                  <c:v>4.3</c:v>
                </c:pt>
                <c:pt idx="49">
                  <c:v>3.4</c:v>
                </c:pt>
                <c:pt idx="50">
                  <c:v>3.2</c:v>
                </c:pt>
                <c:pt idx="51">
                  <c:v>3.6</c:v>
                </c:pt>
                <c:pt idx="52">
                  <c:v>3.6</c:v>
                </c:pt>
                <c:pt idx="53">
                  <c:v>3.6</c:v>
                </c:pt>
                <c:pt idx="54">
                  <c:v>3.5</c:v>
                </c:pt>
                <c:pt idx="55">
                  <c:v>3.8</c:v>
                </c:pt>
                <c:pt idx="56">
                  <c:v>3.4</c:v>
                </c:pt>
                <c:pt idx="57">
                  <c:v>3.2</c:v>
                </c:pt>
                <c:pt idx="58">
                  <c:v>3.9</c:v>
                </c:pt>
                <c:pt idx="59">
                  <c:v>3.8</c:v>
                </c:pt>
                <c:pt idx="60">
                  <c:v>3.9</c:v>
                </c:pt>
                <c:pt idx="61">
                  <c:v>3</c:v>
                </c:pt>
                <c:pt idx="62">
                  <c:v>3.9</c:v>
                </c:pt>
                <c:pt idx="63">
                  <c:v>5.0999999999999996</c:v>
                </c:pt>
                <c:pt idx="64">
                  <c:v>4.2</c:v>
                </c:pt>
                <c:pt idx="65">
                  <c:v>4.0999999999999996</c:v>
                </c:pt>
                <c:pt idx="66">
                  <c:v>4.0999999999999996</c:v>
                </c:pt>
                <c:pt idx="67">
                  <c:v>4.0999999999999996</c:v>
                </c:pt>
                <c:pt idx="68">
                  <c:v>4.2</c:v>
                </c:pt>
                <c:pt idx="69">
                  <c:v>3.4</c:v>
                </c:pt>
                <c:pt idx="70">
                  <c:v>3.7</c:v>
                </c:pt>
                <c:pt idx="71">
                  <c:v>3.7</c:v>
                </c:pt>
                <c:pt idx="72">
                  <c:v>4.7</c:v>
                </c:pt>
                <c:pt idx="73">
                  <c:v>3.6</c:v>
                </c:pt>
                <c:pt idx="74">
                  <c:v>3.5</c:v>
                </c:pt>
                <c:pt idx="75">
                  <c:v>2.2999999999999998</c:v>
                </c:pt>
                <c:pt idx="76">
                  <c:v>7.1</c:v>
                </c:pt>
                <c:pt idx="77">
                  <c:v>6.1</c:v>
                </c:pt>
                <c:pt idx="78">
                  <c:v>3.2</c:v>
                </c:pt>
                <c:pt idx="79">
                  <c:v>3.5</c:v>
                </c:pt>
                <c:pt idx="80">
                  <c:v>3.2</c:v>
                </c:pt>
                <c:pt idx="81">
                  <c:v>3.6</c:v>
                </c:pt>
                <c:pt idx="82">
                  <c:v>3.3</c:v>
                </c:pt>
                <c:pt idx="83">
                  <c:v>3.7</c:v>
                </c:pt>
                <c:pt idx="84">
                  <c:v>3.3</c:v>
                </c:pt>
                <c:pt idx="85">
                  <c:v>3.7</c:v>
                </c:pt>
                <c:pt idx="86">
                  <c:v>3.9</c:v>
                </c:pt>
                <c:pt idx="87">
                  <c:v>3.8</c:v>
                </c:pt>
                <c:pt idx="88">
                  <c:v>3.9</c:v>
                </c:pt>
                <c:pt idx="89">
                  <c:v>4.3</c:v>
                </c:pt>
                <c:pt idx="90">
                  <c:v>4.3</c:v>
                </c:pt>
                <c:pt idx="91">
                  <c:v>4</c:v>
                </c:pt>
                <c:pt idx="92">
                  <c:v>4.0999999999999996</c:v>
                </c:pt>
                <c:pt idx="93">
                  <c:v>4.2</c:v>
                </c:pt>
                <c:pt idx="94">
                  <c:v>4.0999999999999996</c:v>
                </c:pt>
                <c:pt idx="95">
                  <c:v>3.4</c:v>
                </c:pt>
                <c:pt idx="96">
                  <c:v>4.2</c:v>
                </c:pt>
                <c:pt idx="97">
                  <c:v>4.4000000000000004</c:v>
                </c:pt>
                <c:pt idx="98">
                  <c:v>4.0999999999999996</c:v>
                </c:pt>
                <c:pt idx="99">
                  <c:v>4</c:v>
                </c:pt>
                <c:pt idx="100">
                  <c:v>3.8</c:v>
                </c:pt>
                <c:pt idx="101">
                  <c:v>3.7</c:v>
                </c:pt>
                <c:pt idx="102">
                  <c:v>4.0999999999999996</c:v>
                </c:pt>
                <c:pt idx="103">
                  <c:v>3.5</c:v>
                </c:pt>
                <c:pt idx="104">
                  <c:v>3.7</c:v>
                </c:pt>
                <c:pt idx="105">
                  <c:v>3.8</c:v>
                </c:pt>
                <c:pt idx="106">
                  <c:v>3.7</c:v>
                </c:pt>
                <c:pt idx="107">
                  <c:v>3.7</c:v>
                </c:pt>
                <c:pt idx="108">
                  <c:v>4.2</c:v>
                </c:pt>
                <c:pt idx="109">
                  <c:v>3.7</c:v>
                </c:pt>
                <c:pt idx="110">
                  <c:v>3.4</c:v>
                </c:pt>
                <c:pt idx="111">
                  <c:v>3.6</c:v>
                </c:pt>
                <c:pt idx="112">
                  <c:v>4.0999999999999996</c:v>
                </c:pt>
                <c:pt idx="113">
                  <c:v>3.3</c:v>
                </c:pt>
                <c:pt idx="114">
                  <c:v>3.4</c:v>
                </c:pt>
                <c:pt idx="115">
                  <c:v>3.1</c:v>
                </c:pt>
                <c:pt idx="116">
                  <c:v>3.1</c:v>
                </c:pt>
                <c:pt idx="117">
                  <c:v>3.2</c:v>
                </c:pt>
                <c:pt idx="118">
                  <c:v>2.9</c:v>
                </c:pt>
                <c:pt idx="119">
                  <c:v>3</c:v>
                </c:pt>
                <c:pt idx="120">
                  <c:v>3.3</c:v>
                </c:pt>
                <c:pt idx="121">
                  <c:v>3.2</c:v>
                </c:pt>
              </c:numCache>
            </c:numRef>
          </c:val>
          <c:smooth val="0"/>
          <c:extLst>
            <c:ext xmlns:c16="http://schemas.microsoft.com/office/drawing/2014/chart" uri="{C3380CC4-5D6E-409C-BE32-E72D297353CC}">
              <c16:uniqueId val="{00000003-086D-466F-BDCD-D5152310531F}"/>
            </c:ext>
          </c:extLst>
        </c:ser>
        <c:dLbls>
          <c:showLegendKey val="0"/>
          <c:showVal val="0"/>
          <c:showCatName val="0"/>
          <c:showSerName val="0"/>
          <c:showPercent val="0"/>
          <c:showBubbleSize val="0"/>
        </c:dLbls>
        <c:smooth val="0"/>
        <c:axId val="608420976"/>
        <c:axId val="608417016"/>
      </c:lineChart>
      <c:dateAx>
        <c:axId val="608420976"/>
        <c:scaling>
          <c:orientation val="minMax"/>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608417016"/>
        <c:crosses val="autoZero"/>
        <c:auto val="1"/>
        <c:lblOffset val="100"/>
        <c:baseTimeUnit val="months"/>
        <c:majorUnit val="1"/>
        <c:majorTimeUnit val="years"/>
      </c:dateAx>
      <c:valAx>
        <c:axId val="608417016"/>
        <c:scaling>
          <c:orientation val="minMax"/>
          <c:max val="9"/>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608420976"/>
        <c:crosses val="autoZero"/>
        <c:crossBetween val="between"/>
      </c:valAx>
      <c:spPr>
        <a:noFill/>
        <a:ln>
          <a:solidFill>
            <a:schemeClr val="bg1">
              <a:lumMod val="75000"/>
            </a:schemeClr>
          </a:solidFill>
        </a:ln>
        <a:effectLst/>
      </c:spPr>
    </c:plotArea>
    <c:legend>
      <c:legendPos val="b"/>
      <c:layout>
        <c:manualLayout>
          <c:xMode val="edge"/>
          <c:yMode val="edge"/>
          <c:x val="0.26095811461067364"/>
          <c:y val="0.89810695538057739"/>
          <c:w val="0.4789678477690289"/>
          <c:h val="6.0226377952755906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solidFill>
            <a:schemeClr val="tx1"/>
          </a:solidFill>
          <a:latin typeface="Cambria" panose="02040503050406030204" pitchFamily="18" charset="0"/>
          <a:ea typeface="Cambria" panose="02040503050406030204" pitchFamily="18" charset="0"/>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1" i="0" u="none" strike="noStrike" kern="1200" spc="0" baseline="0">
                <a:solidFill>
                  <a:schemeClr val="tx1"/>
                </a:solidFill>
                <a:latin typeface="Cambria" panose="02040503050406030204" pitchFamily="18" charset="0"/>
                <a:ea typeface="Cambria" panose="02040503050406030204" pitchFamily="18" charset="0"/>
                <a:cs typeface="+mn-cs"/>
              </a:defRPr>
            </a:pPr>
            <a:r>
              <a:rPr lang="en-US" sz="2000" b="1" i="0" u="none" strike="noStrike" kern="1200" baseline="0" dirty="0">
                <a:solidFill>
                  <a:prstClr val="black"/>
                </a:solidFill>
              </a:rPr>
              <a:t>King County Economic Indicators</a:t>
            </a:r>
          </a:p>
          <a:p>
            <a:pPr>
              <a:defRPr/>
            </a:pPr>
            <a:r>
              <a:rPr lang="en-US" sz="1200" b="1" i="0" u="none" strike="noStrike" kern="1200" baseline="0" dirty="0">
                <a:solidFill>
                  <a:prstClr val="black"/>
                </a:solidFill>
              </a:rPr>
              <a:t>2021-2023 Actuals &amp; 20 Year Average</a:t>
            </a:r>
          </a:p>
          <a:p>
            <a:pPr>
              <a:defRPr/>
            </a:pPr>
            <a:r>
              <a:rPr lang="en-US" sz="1200" b="1" i="0" u="none" strike="noStrike" kern="1200" baseline="0" dirty="0">
                <a:solidFill>
                  <a:prstClr val="black"/>
                </a:solidFill>
              </a:rPr>
              <a:t>Source: WA ESD, Case-Shiller, WA DOR, BLS</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solidFill>
              <a:latin typeface="Cambria" panose="02040503050406030204" pitchFamily="18" charset="0"/>
              <a:ea typeface="Cambria" panose="02040503050406030204" pitchFamily="18" charset="0"/>
              <a:cs typeface="+mn-cs"/>
            </a:defRPr>
          </a:pPr>
          <a:endParaRPr lang="en-US"/>
        </a:p>
      </c:txPr>
    </c:title>
    <c:autoTitleDeleted val="0"/>
    <c:plotArea>
      <c:layout>
        <c:manualLayout>
          <c:layoutTarget val="inner"/>
          <c:xMode val="edge"/>
          <c:yMode val="edge"/>
          <c:x val="8.4581146106736657E-2"/>
          <c:y val="0.17620098039215687"/>
          <c:w val="0.90014107611548555"/>
          <c:h val="0.58858055426895173"/>
        </c:manualLayout>
      </c:layout>
      <c:barChart>
        <c:barDir val="col"/>
        <c:grouping val="clustered"/>
        <c:varyColors val="0"/>
        <c:ser>
          <c:idx val="1"/>
          <c:order val="0"/>
          <c:tx>
            <c:strRef>
              <c:f>data!$C$4</c:f>
              <c:strCache>
                <c:ptCount val="1"/>
                <c:pt idx="0">
                  <c:v>2022 Actual</c:v>
                </c:pt>
              </c:strCache>
            </c:strRef>
          </c:tx>
          <c:spPr>
            <a:solidFill>
              <a:schemeClr val="accent2"/>
            </a:solidFill>
            <a:ln>
              <a:solidFill>
                <a:sysClr val="windowText" lastClr="000000"/>
              </a:solidFill>
            </a:ln>
            <a:effectLst/>
          </c:spPr>
          <c:invertIfNegative val="0"/>
          <c:dLbls>
            <c:numFmt formatCode="0.0%"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data!$A$5:$A$8</c:f>
              <c:strCache>
                <c:ptCount val="4"/>
                <c:pt idx="0">
                  <c:v>Employment Growth</c:v>
                </c:pt>
                <c:pt idx="1">
                  <c:v>House Prices</c:v>
                </c:pt>
                <c:pt idx="2">
                  <c:v>Taxable Sales </c:v>
                </c:pt>
                <c:pt idx="3">
                  <c:v>Inflation</c:v>
                </c:pt>
              </c:strCache>
            </c:strRef>
          </c:cat>
          <c:val>
            <c:numRef>
              <c:f>data!$C$5:$C$8</c:f>
              <c:numCache>
                <c:formatCode>0.0%</c:formatCode>
                <c:ptCount val="4"/>
                <c:pt idx="0" formatCode="0.00%">
                  <c:v>4.7177429637626167E-2</c:v>
                </c:pt>
                <c:pt idx="1">
                  <c:v>0.15319051729834876</c:v>
                </c:pt>
                <c:pt idx="2">
                  <c:v>0.10579414197744974</c:v>
                </c:pt>
                <c:pt idx="3">
                  <c:v>8.8099580396566513E-2</c:v>
                </c:pt>
              </c:numCache>
            </c:numRef>
          </c:val>
          <c:extLst>
            <c:ext xmlns:c16="http://schemas.microsoft.com/office/drawing/2014/chart" uri="{C3380CC4-5D6E-409C-BE32-E72D297353CC}">
              <c16:uniqueId val="{00000001-0C58-4BE3-ABCB-7B18743C862C}"/>
            </c:ext>
          </c:extLst>
        </c:ser>
        <c:ser>
          <c:idx val="2"/>
          <c:order val="1"/>
          <c:tx>
            <c:strRef>
              <c:f>data!$D$4</c:f>
              <c:strCache>
                <c:ptCount val="1"/>
                <c:pt idx="0">
                  <c:v>2023 Actual</c:v>
                </c:pt>
              </c:strCache>
            </c:strRef>
          </c:tx>
          <c:spPr>
            <a:solidFill>
              <a:schemeClr val="accent3"/>
            </a:solidFill>
            <a:ln>
              <a:solidFill>
                <a:sysClr val="windowText" lastClr="000000"/>
              </a:solidFill>
            </a:ln>
            <a:effectLst/>
          </c:spPr>
          <c:invertIfNegative val="0"/>
          <c:dLbls>
            <c:numFmt formatCode="0.0%"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data!$A$5:$A$8</c:f>
              <c:strCache>
                <c:ptCount val="4"/>
                <c:pt idx="0">
                  <c:v>Employment Growth</c:v>
                </c:pt>
                <c:pt idx="1">
                  <c:v>House Prices</c:v>
                </c:pt>
                <c:pt idx="2">
                  <c:v>Taxable Sales </c:v>
                </c:pt>
                <c:pt idx="3">
                  <c:v>Inflation</c:v>
                </c:pt>
              </c:strCache>
            </c:strRef>
          </c:cat>
          <c:val>
            <c:numRef>
              <c:f>data!$D$5:$D$8</c:f>
              <c:numCache>
                <c:formatCode>0.00%</c:formatCode>
                <c:ptCount val="4"/>
                <c:pt idx="0">
                  <c:v>8.7262868229009971E-3</c:v>
                </c:pt>
                <c:pt idx="1">
                  <c:v>-4.9655473447897669E-2</c:v>
                </c:pt>
                <c:pt idx="2">
                  <c:v>2.6387467656371344E-2</c:v>
                </c:pt>
                <c:pt idx="3">
                  <c:v>5.5160159166737444E-2</c:v>
                </c:pt>
              </c:numCache>
            </c:numRef>
          </c:val>
          <c:extLst>
            <c:ext xmlns:c16="http://schemas.microsoft.com/office/drawing/2014/chart" uri="{C3380CC4-5D6E-409C-BE32-E72D297353CC}">
              <c16:uniqueId val="{00000002-0C58-4BE3-ABCB-7B18743C862C}"/>
            </c:ext>
          </c:extLst>
        </c:ser>
        <c:ser>
          <c:idx val="3"/>
          <c:order val="2"/>
          <c:tx>
            <c:strRef>
              <c:f>data!$E$4</c:f>
              <c:strCache>
                <c:ptCount val="1"/>
                <c:pt idx="0">
                  <c:v>2024 YTD</c:v>
                </c:pt>
              </c:strCache>
            </c:strRef>
          </c:tx>
          <c:spPr>
            <a:solidFill>
              <a:schemeClr val="accent4"/>
            </a:solidFill>
            <a:ln>
              <a:solidFill>
                <a:sysClr val="windowText" lastClr="000000"/>
              </a:solidFill>
            </a:ln>
            <a:effectLst/>
          </c:spPr>
          <c:invertIfNegative val="0"/>
          <c:dLbls>
            <c:numFmt formatCode="0.0%"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data!$A$5:$A$8</c:f>
              <c:strCache>
                <c:ptCount val="4"/>
                <c:pt idx="0">
                  <c:v>Employment Growth</c:v>
                </c:pt>
                <c:pt idx="1">
                  <c:v>House Prices</c:v>
                </c:pt>
                <c:pt idx="2">
                  <c:v>Taxable Sales </c:v>
                </c:pt>
                <c:pt idx="3">
                  <c:v>Inflation</c:v>
                </c:pt>
              </c:strCache>
            </c:strRef>
          </c:cat>
          <c:val>
            <c:numRef>
              <c:f>data!$E$5:$E$8</c:f>
              <c:numCache>
                <c:formatCode>0.00%</c:formatCode>
                <c:ptCount val="4"/>
                <c:pt idx="0">
                  <c:v>9.3654089185772893E-3</c:v>
                </c:pt>
                <c:pt idx="1">
                  <c:v>5.7320723764885617E-2</c:v>
                </c:pt>
                <c:pt idx="2">
                  <c:v>6.0000000000000001E-3</c:v>
                </c:pt>
                <c:pt idx="3">
                  <c:v>4.1909225081021802E-2</c:v>
                </c:pt>
              </c:numCache>
            </c:numRef>
          </c:val>
          <c:extLst>
            <c:ext xmlns:c16="http://schemas.microsoft.com/office/drawing/2014/chart" uri="{C3380CC4-5D6E-409C-BE32-E72D297353CC}">
              <c16:uniqueId val="{00000003-0C58-4BE3-ABCB-7B18743C862C}"/>
            </c:ext>
          </c:extLst>
        </c:ser>
        <c:ser>
          <c:idx val="0"/>
          <c:order val="3"/>
          <c:tx>
            <c:strRef>
              <c:f>data!$B$4</c:f>
              <c:strCache>
                <c:ptCount val="1"/>
                <c:pt idx="0">
                  <c:v>20 year average</c:v>
                </c:pt>
              </c:strCache>
            </c:strRef>
          </c:tx>
          <c:spPr>
            <a:solidFill>
              <a:schemeClr val="accent1"/>
            </a:solidFill>
            <a:ln>
              <a:solidFill>
                <a:sysClr val="windowText" lastClr="000000"/>
              </a:solidFill>
            </a:ln>
            <a:effectLst/>
          </c:spPr>
          <c:invertIfNegative val="0"/>
          <c:dLbls>
            <c:numFmt formatCode="0.0%"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data!$A$5:$A$8</c:f>
              <c:strCache>
                <c:ptCount val="4"/>
                <c:pt idx="0">
                  <c:v>Employment Growth</c:v>
                </c:pt>
                <c:pt idx="1">
                  <c:v>House Prices</c:v>
                </c:pt>
                <c:pt idx="2">
                  <c:v>Taxable Sales </c:v>
                </c:pt>
                <c:pt idx="3">
                  <c:v>Inflation</c:v>
                </c:pt>
              </c:strCache>
            </c:strRef>
          </c:cat>
          <c:val>
            <c:numRef>
              <c:f>data!$B$5:$B$8</c:f>
              <c:numCache>
                <c:formatCode>0.00%</c:formatCode>
                <c:ptCount val="4"/>
                <c:pt idx="0">
                  <c:v>1.4478034595086647E-2</c:v>
                </c:pt>
                <c:pt idx="1">
                  <c:v>6.0815948907123718E-2</c:v>
                </c:pt>
                <c:pt idx="2">
                  <c:v>5.0693458552416602E-2</c:v>
                </c:pt>
                <c:pt idx="3">
                  <c:v>2.9820526680863692E-2</c:v>
                </c:pt>
              </c:numCache>
            </c:numRef>
          </c:val>
          <c:extLst>
            <c:ext xmlns:c16="http://schemas.microsoft.com/office/drawing/2014/chart" uri="{C3380CC4-5D6E-409C-BE32-E72D297353CC}">
              <c16:uniqueId val="{00000000-0C58-4BE3-ABCB-7B18743C862C}"/>
            </c:ext>
          </c:extLst>
        </c:ser>
        <c:dLbls>
          <c:showLegendKey val="0"/>
          <c:showVal val="0"/>
          <c:showCatName val="0"/>
          <c:showSerName val="0"/>
          <c:showPercent val="0"/>
          <c:showBubbleSize val="0"/>
        </c:dLbls>
        <c:gapWidth val="150"/>
        <c:axId val="747088000"/>
        <c:axId val="747088360"/>
      </c:barChart>
      <c:catAx>
        <c:axId val="747088000"/>
        <c:scaling>
          <c:orientation val="minMax"/>
        </c:scaling>
        <c:delete val="0"/>
        <c:axPos val="b"/>
        <c:majorGridlines>
          <c:spPr>
            <a:ln w="9525" cap="flat" cmpd="sng" algn="ctr">
              <a:solidFill>
                <a:sysClr val="window" lastClr="FFFFFF">
                  <a:lumMod val="50000"/>
                </a:sysClr>
              </a:solidFill>
              <a:round/>
            </a:ln>
            <a:effectLst/>
          </c:spPr>
        </c:majorGridlines>
        <c:numFmt formatCode="General" sourceLinked="1"/>
        <c:majorTickMark val="none"/>
        <c:minorTickMark val="none"/>
        <c:tickLblPos val="low"/>
        <c:spPr>
          <a:noFill/>
          <a:ln w="9525" cap="flat" cmpd="sng" algn="ctr">
            <a:solidFill>
              <a:sysClr val="window" lastClr="FFFFFF">
                <a:lumMod val="75000"/>
              </a:sys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747088360"/>
        <c:crosses val="autoZero"/>
        <c:auto val="1"/>
        <c:lblAlgn val="ctr"/>
        <c:lblOffset val="100"/>
        <c:noMultiLvlLbl val="0"/>
      </c:catAx>
      <c:valAx>
        <c:axId val="747088360"/>
        <c:scaling>
          <c:orientation val="minMax"/>
        </c:scaling>
        <c:delete val="0"/>
        <c:axPos val="l"/>
        <c:majorGridlines>
          <c:spPr>
            <a:ln w="9525" cap="flat" cmpd="sng" algn="ctr">
              <a:solidFill>
                <a:sysClr val="window" lastClr="FFFFFF">
                  <a:lumMod val="50000"/>
                </a:sys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747088000"/>
        <c:crosses val="autoZero"/>
        <c:crossBetween val="between"/>
      </c:valAx>
      <c:spPr>
        <a:noFill/>
        <a:ln>
          <a:solidFill>
            <a:sysClr val="window" lastClr="FFFFFF">
              <a:lumMod val="50000"/>
            </a:sysClr>
          </a:solidFill>
        </a:ln>
        <a:effectLst/>
      </c:spPr>
    </c:plotArea>
    <c:legend>
      <c:legendPos val="b"/>
      <c:layout>
        <c:manualLayout>
          <c:xMode val="edge"/>
          <c:yMode val="edge"/>
          <c:x val="8.8443897637795268E-2"/>
          <c:y val="0.86869519067469503"/>
          <c:w val="0.9"/>
          <c:h val="7.1606646595646126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solidFill>
            <a:schemeClr val="tx1"/>
          </a:solidFill>
          <a:latin typeface="Cambria" panose="02040503050406030204" pitchFamily="18" charset="0"/>
          <a:ea typeface="Cambria" panose="02040503050406030204" pitchFamily="18" charset="0"/>
        </a:defRPr>
      </a:pPr>
      <a:endParaRPr lang="en-US"/>
    </a:p>
  </c:txPr>
  <c:externalData r:id="rId4">
    <c:autoUpdate val="0"/>
  </c:externalData>
  <c:userShapes r:id="rId5"/>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Cambria" panose="02040503050406030204" pitchFamily="18" charset="0"/>
                <a:ea typeface="Cambria" panose="02040503050406030204" pitchFamily="18" charset="0"/>
                <a:cs typeface="+mn-cs"/>
              </a:defRPr>
            </a:pPr>
            <a:r>
              <a:rPr lang="en-US" sz="2000" dirty="0"/>
              <a:t>King County Employment by Sector</a:t>
            </a:r>
          </a:p>
          <a:p>
            <a:pPr>
              <a:defRPr sz="2000"/>
            </a:pPr>
            <a:r>
              <a:rPr lang="en-US" sz="1200" dirty="0"/>
              <a:t>Monthly</a:t>
            </a:r>
            <a:r>
              <a:rPr lang="en-US" sz="1200" baseline="0" dirty="0"/>
              <a:t> employment in thousands; Jan. 2019-Current</a:t>
            </a:r>
            <a:endParaRPr lang="en-US" sz="1200" dirty="0"/>
          </a:p>
          <a:p>
            <a:pPr>
              <a:defRPr sz="2000"/>
            </a:pPr>
            <a:r>
              <a:rPr lang="en-US" sz="1200" dirty="0"/>
              <a:t>Source:</a:t>
            </a:r>
            <a:r>
              <a:rPr lang="en-US" sz="1200" baseline="0" dirty="0"/>
              <a:t> WA ESD</a:t>
            </a:r>
            <a:endParaRPr lang="en-US" sz="1200" dirty="0"/>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Cambria" panose="02040503050406030204" pitchFamily="18" charset="0"/>
              <a:ea typeface="Cambria" panose="02040503050406030204" pitchFamily="18" charset="0"/>
              <a:cs typeface="+mn-cs"/>
            </a:defRPr>
          </a:pPr>
          <a:endParaRPr lang="en-US"/>
        </a:p>
      </c:txPr>
    </c:title>
    <c:autoTitleDeleted val="0"/>
    <c:plotArea>
      <c:layout>
        <c:manualLayout>
          <c:layoutTarget val="inner"/>
          <c:xMode val="edge"/>
          <c:yMode val="edge"/>
          <c:x val="6.7185367454068237E-2"/>
          <c:y val="0.17637254901960783"/>
          <c:w val="0.79948129921259847"/>
          <c:h val="0.64820634553033818"/>
        </c:manualLayout>
      </c:layout>
      <c:lineChart>
        <c:grouping val="standard"/>
        <c:varyColors val="0"/>
        <c:ser>
          <c:idx val="1"/>
          <c:order val="0"/>
          <c:spPr>
            <a:ln w="28575" cap="rnd">
              <a:solidFill>
                <a:schemeClr val="accent2"/>
              </a:solidFill>
              <a:round/>
            </a:ln>
            <a:effectLst/>
          </c:spPr>
          <c:marker>
            <c:symbol val="none"/>
          </c:marker>
          <c:dLbls>
            <c:dLbl>
              <c:idx val="62"/>
              <c:tx>
                <c:rich>
                  <a:bodyPr/>
                  <a:lstStyle/>
                  <a:p>
                    <a:r>
                      <a:rPr lang="en-US" dirty="0"/>
                      <a:t>Construction</a:t>
                    </a:r>
                    <a:br>
                      <a:rPr lang="en-US" dirty="0"/>
                    </a:br>
                    <a:fld id="{8F7B527A-5D1E-47D2-80DE-C52BAE798BD3}" type="VALUE">
                      <a:rPr lang="en-US" smtClean="0"/>
                      <a:pPr/>
                      <a:t>[VALUE]</a:t>
                    </a:fld>
                    <a:endParaRPr lang="en-US" dirty="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597-4DA9-8E2B-80B01A1351D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Cambria" panose="02040503050406030204" pitchFamily="18" charset="0"/>
                    <a:ea typeface="Cambria" panose="02040503050406030204" pitchFamily="18"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King!$C$81:$BM$81</c:f>
              <c:numCache>
                <c:formatCode>mmm\-yy</c:formatCode>
                <c:ptCount val="63"/>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pt idx="49">
                  <c:v>44958</c:v>
                </c:pt>
                <c:pt idx="50">
                  <c:v>44986</c:v>
                </c:pt>
                <c:pt idx="51">
                  <c:v>45017</c:v>
                </c:pt>
                <c:pt idx="52">
                  <c:v>45047</c:v>
                </c:pt>
                <c:pt idx="53">
                  <c:v>45078</c:v>
                </c:pt>
                <c:pt idx="54">
                  <c:v>45108</c:v>
                </c:pt>
                <c:pt idx="55">
                  <c:v>45139</c:v>
                </c:pt>
                <c:pt idx="56">
                  <c:v>45170</c:v>
                </c:pt>
                <c:pt idx="57">
                  <c:v>45200</c:v>
                </c:pt>
                <c:pt idx="58">
                  <c:v>45231</c:v>
                </c:pt>
                <c:pt idx="59">
                  <c:v>45261</c:v>
                </c:pt>
                <c:pt idx="60">
                  <c:v>45292</c:v>
                </c:pt>
                <c:pt idx="61">
                  <c:v>45323</c:v>
                </c:pt>
                <c:pt idx="62">
                  <c:v>45352</c:v>
                </c:pt>
              </c:numCache>
            </c:numRef>
          </c:cat>
          <c:val>
            <c:numRef>
              <c:f>King!$C$86:$BM$86</c:f>
              <c:numCache>
                <c:formatCode>#,##0.0</c:formatCode>
                <c:ptCount val="63"/>
                <c:pt idx="0">
                  <c:v>77.2</c:v>
                </c:pt>
                <c:pt idx="1">
                  <c:v>75.2</c:v>
                </c:pt>
                <c:pt idx="2">
                  <c:v>78.2</c:v>
                </c:pt>
                <c:pt idx="3">
                  <c:v>78.3</c:v>
                </c:pt>
                <c:pt idx="4">
                  <c:v>79.8</c:v>
                </c:pt>
                <c:pt idx="5">
                  <c:v>80.8</c:v>
                </c:pt>
                <c:pt idx="6">
                  <c:v>81</c:v>
                </c:pt>
                <c:pt idx="7">
                  <c:v>81.599999999999994</c:v>
                </c:pt>
                <c:pt idx="8">
                  <c:v>81.2</c:v>
                </c:pt>
                <c:pt idx="9">
                  <c:v>80.599999999999994</c:v>
                </c:pt>
                <c:pt idx="10">
                  <c:v>80.5</c:v>
                </c:pt>
                <c:pt idx="11">
                  <c:v>80</c:v>
                </c:pt>
                <c:pt idx="12">
                  <c:v>77.900000000000006</c:v>
                </c:pt>
                <c:pt idx="13">
                  <c:v>79</c:v>
                </c:pt>
                <c:pt idx="14">
                  <c:v>79.5</c:v>
                </c:pt>
                <c:pt idx="15">
                  <c:v>64.8</c:v>
                </c:pt>
                <c:pt idx="16">
                  <c:v>72.2</c:v>
                </c:pt>
                <c:pt idx="17">
                  <c:v>75.400000000000006</c:v>
                </c:pt>
                <c:pt idx="18">
                  <c:v>77.400000000000006</c:v>
                </c:pt>
                <c:pt idx="19">
                  <c:v>78.8</c:v>
                </c:pt>
                <c:pt idx="20">
                  <c:v>78.900000000000006</c:v>
                </c:pt>
                <c:pt idx="21">
                  <c:v>79.2</c:v>
                </c:pt>
                <c:pt idx="22">
                  <c:v>78.5</c:v>
                </c:pt>
                <c:pt idx="23">
                  <c:v>78.5</c:v>
                </c:pt>
                <c:pt idx="24">
                  <c:v>75.8</c:v>
                </c:pt>
                <c:pt idx="25">
                  <c:v>76.7</c:v>
                </c:pt>
                <c:pt idx="26">
                  <c:v>78.099999999999994</c:v>
                </c:pt>
                <c:pt idx="27">
                  <c:v>78.7</c:v>
                </c:pt>
                <c:pt idx="28">
                  <c:v>79.5</c:v>
                </c:pt>
                <c:pt idx="29">
                  <c:v>80.099999999999994</c:v>
                </c:pt>
                <c:pt idx="30">
                  <c:v>80.8</c:v>
                </c:pt>
                <c:pt idx="31">
                  <c:v>80.900000000000006</c:v>
                </c:pt>
                <c:pt idx="32">
                  <c:v>81.2</c:v>
                </c:pt>
                <c:pt idx="33">
                  <c:v>81.400000000000006</c:v>
                </c:pt>
                <c:pt idx="34">
                  <c:v>80.7</c:v>
                </c:pt>
                <c:pt idx="35">
                  <c:v>79.7</c:v>
                </c:pt>
                <c:pt idx="36">
                  <c:v>76.3</c:v>
                </c:pt>
                <c:pt idx="37">
                  <c:v>77.400000000000006</c:v>
                </c:pt>
                <c:pt idx="38">
                  <c:v>77.8</c:v>
                </c:pt>
                <c:pt idx="39">
                  <c:v>78.3</c:v>
                </c:pt>
                <c:pt idx="40">
                  <c:v>79.599999999999994</c:v>
                </c:pt>
                <c:pt idx="41">
                  <c:v>81.099999999999994</c:v>
                </c:pt>
                <c:pt idx="42">
                  <c:v>82.6</c:v>
                </c:pt>
                <c:pt idx="43">
                  <c:v>83.1</c:v>
                </c:pt>
                <c:pt idx="44">
                  <c:v>83</c:v>
                </c:pt>
                <c:pt idx="45">
                  <c:v>82.3</c:v>
                </c:pt>
                <c:pt idx="46">
                  <c:v>81.599999999999994</c:v>
                </c:pt>
                <c:pt idx="47">
                  <c:v>80.8</c:v>
                </c:pt>
                <c:pt idx="48">
                  <c:v>78</c:v>
                </c:pt>
                <c:pt idx="49">
                  <c:v>78.3</c:v>
                </c:pt>
                <c:pt idx="50">
                  <c:v>79.099999999999994</c:v>
                </c:pt>
                <c:pt idx="51">
                  <c:v>79.3</c:v>
                </c:pt>
                <c:pt idx="52">
                  <c:v>80.099999999999994</c:v>
                </c:pt>
                <c:pt idx="53">
                  <c:v>80.900000000000006</c:v>
                </c:pt>
                <c:pt idx="54">
                  <c:v>80.2</c:v>
                </c:pt>
                <c:pt idx="55">
                  <c:v>80.599999999999994</c:v>
                </c:pt>
                <c:pt idx="56">
                  <c:v>79.7</c:v>
                </c:pt>
                <c:pt idx="57">
                  <c:v>79.599999999999994</c:v>
                </c:pt>
                <c:pt idx="58">
                  <c:v>77.2</c:v>
                </c:pt>
                <c:pt idx="59">
                  <c:v>76.099999999999994</c:v>
                </c:pt>
                <c:pt idx="60" formatCode="General">
                  <c:v>73.5</c:v>
                </c:pt>
                <c:pt idx="61" formatCode="General">
                  <c:v>74.400000000000006</c:v>
                </c:pt>
                <c:pt idx="62" formatCode="General">
                  <c:v>74.7</c:v>
                </c:pt>
              </c:numCache>
            </c:numRef>
          </c:val>
          <c:smooth val="0"/>
          <c:extLst>
            <c:ext xmlns:c16="http://schemas.microsoft.com/office/drawing/2014/chart" uri="{C3380CC4-5D6E-409C-BE32-E72D297353CC}">
              <c16:uniqueId val="{00000001-9A67-495C-A837-9EFAA9BAFD34}"/>
            </c:ext>
          </c:extLst>
        </c:ser>
        <c:ser>
          <c:idx val="2"/>
          <c:order val="1"/>
          <c:spPr>
            <a:ln w="28575" cap="rnd">
              <a:solidFill>
                <a:srgbClr val="00B050"/>
              </a:solidFill>
              <a:round/>
            </a:ln>
            <a:effectLst/>
          </c:spPr>
          <c:marker>
            <c:symbol val="none"/>
          </c:marker>
          <c:dLbls>
            <c:dLbl>
              <c:idx val="62"/>
              <c:tx>
                <c:rich>
                  <a:bodyPr rot="0" spcFirstLastPara="1" vertOverflow="ellipsis" vert="horz" wrap="square" lIns="38100" tIns="19050" rIns="38100" bIns="19050" anchor="ctr" anchorCtr="1">
                    <a:spAutoFit/>
                  </a:bodyPr>
                  <a:lstStyle/>
                  <a:p>
                    <a:pPr>
                      <a:defRPr sz="1600" b="1" i="0" u="none" strike="noStrike" kern="1200" baseline="0">
                        <a:solidFill>
                          <a:srgbClr val="00B050"/>
                        </a:solidFill>
                        <a:latin typeface="Cambria" panose="02040503050406030204" pitchFamily="18" charset="0"/>
                        <a:ea typeface="Cambria" panose="02040503050406030204" pitchFamily="18" charset="0"/>
                        <a:cs typeface="+mn-cs"/>
                      </a:defRPr>
                    </a:pPr>
                    <a:r>
                      <a:rPr lang="en-US" dirty="0">
                        <a:solidFill>
                          <a:srgbClr val="00B050"/>
                        </a:solidFill>
                      </a:rPr>
                      <a:t>Manufacturing</a:t>
                    </a:r>
                    <a:br>
                      <a:rPr lang="en-US" dirty="0">
                        <a:solidFill>
                          <a:srgbClr val="00B050"/>
                        </a:solidFill>
                      </a:rPr>
                    </a:br>
                    <a:fld id="{5D275114-6097-4812-AB38-268A2D1A0654}" type="VALUE">
                      <a:rPr lang="en-US" smtClean="0">
                        <a:solidFill>
                          <a:srgbClr val="00B050"/>
                        </a:solidFill>
                      </a:rPr>
                      <a:pPr>
                        <a:defRPr>
                          <a:solidFill>
                            <a:srgbClr val="00B050"/>
                          </a:solidFill>
                        </a:defRPr>
                      </a:pPr>
                      <a:t>[VALUE]</a:t>
                    </a:fld>
                    <a:endParaRPr lang="en-US" dirty="0">
                      <a:solidFill>
                        <a:srgbClr val="00B050"/>
                      </a:solidFill>
                    </a:endParaRP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B050"/>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597-4DA9-8E2B-80B01A1351D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King!$C$81:$BM$81</c:f>
              <c:numCache>
                <c:formatCode>mmm\-yy</c:formatCode>
                <c:ptCount val="63"/>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pt idx="49">
                  <c:v>44958</c:v>
                </c:pt>
                <c:pt idx="50">
                  <c:v>44986</c:v>
                </c:pt>
                <c:pt idx="51">
                  <c:v>45017</c:v>
                </c:pt>
                <c:pt idx="52">
                  <c:v>45047</c:v>
                </c:pt>
                <c:pt idx="53">
                  <c:v>45078</c:v>
                </c:pt>
                <c:pt idx="54">
                  <c:v>45108</c:v>
                </c:pt>
                <c:pt idx="55">
                  <c:v>45139</c:v>
                </c:pt>
                <c:pt idx="56">
                  <c:v>45170</c:v>
                </c:pt>
                <c:pt idx="57">
                  <c:v>45200</c:v>
                </c:pt>
                <c:pt idx="58">
                  <c:v>45231</c:v>
                </c:pt>
                <c:pt idx="59">
                  <c:v>45261</c:v>
                </c:pt>
                <c:pt idx="60">
                  <c:v>45292</c:v>
                </c:pt>
                <c:pt idx="61">
                  <c:v>45323</c:v>
                </c:pt>
                <c:pt idx="62">
                  <c:v>45352</c:v>
                </c:pt>
              </c:numCache>
            </c:numRef>
          </c:cat>
          <c:val>
            <c:numRef>
              <c:f>King!$C$90:$BM$90</c:f>
              <c:numCache>
                <c:formatCode>#,##0.0</c:formatCode>
                <c:ptCount val="63"/>
                <c:pt idx="0">
                  <c:v>105.2</c:v>
                </c:pt>
                <c:pt idx="1">
                  <c:v>105.1</c:v>
                </c:pt>
                <c:pt idx="2">
                  <c:v>105.9</c:v>
                </c:pt>
                <c:pt idx="3">
                  <c:v>105.6</c:v>
                </c:pt>
                <c:pt idx="4">
                  <c:v>106.1</c:v>
                </c:pt>
                <c:pt idx="5">
                  <c:v>106.7</c:v>
                </c:pt>
                <c:pt idx="6">
                  <c:v>106.6</c:v>
                </c:pt>
                <c:pt idx="7">
                  <c:v>106.5</c:v>
                </c:pt>
                <c:pt idx="8">
                  <c:v>106.4</c:v>
                </c:pt>
                <c:pt idx="9">
                  <c:v>105.6</c:v>
                </c:pt>
                <c:pt idx="10">
                  <c:v>106</c:v>
                </c:pt>
                <c:pt idx="11">
                  <c:v>106.3</c:v>
                </c:pt>
                <c:pt idx="12">
                  <c:v>105.6</c:v>
                </c:pt>
                <c:pt idx="13">
                  <c:v>103.4</c:v>
                </c:pt>
                <c:pt idx="14">
                  <c:v>102</c:v>
                </c:pt>
                <c:pt idx="15">
                  <c:v>94.9</c:v>
                </c:pt>
                <c:pt idx="16">
                  <c:v>94</c:v>
                </c:pt>
                <c:pt idx="17">
                  <c:v>95.6</c:v>
                </c:pt>
                <c:pt idx="18">
                  <c:v>94.3</c:v>
                </c:pt>
                <c:pt idx="19">
                  <c:v>92.5</c:v>
                </c:pt>
                <c:pt idx="20">
                  <c:v>91.2</c:v>
                </c:pt>
                <c:pt idx="21">
                  <c:v>90.4</c:v>
                </c:pt>
                <c:pt idx="22">
                  <c:v>89.7</c:v>
                </c:pt>
                <c:pt idx="23">
                  <c:v>89.6</c:v>
                </c:pt>
                <c:pt idx="24">
                  <c:v>88.7</c:v>
                </c:pt>
                <c:pt idx="25">
                  <c:v>88.2</c:v>
                </c:pt>
                <c:pt idx="26">
                  <c:v>88.4</c:v>
                </c:pt>
                <c:pt idx="27">
                  <c:v>87.8</c:v>
                </c:pt>
                <c:pt idx="28">
                  <c:v>88.4</c:v>
                </c:pt>
                <c:pt idx="29">
                  <c:v>88.3</c:v>
                </c:pt>
                <c:pt idx="30">
                  <c:v>89.4</c:v>
                </c:pt>
                <c:pt idx="31">
                  <c:v>89.4</c:v>
                </c:pt>
                <c:pt idx="32">
                  <c:v>90.2</c:v>
                </c:pt>
                <c:pt idx="33">
                  <c:v>89.8</c:v>
                </c:pt>
                <c:pt idx="34">
                  <c:v>90.5</c:v>
                </c:pt>
                <c:pt idx="35">
                  <c:v>90.8</c:v>
                </c:pt>
                <c:pt idx="36">
                  <c:v>89.6</c:v>
                </c:pt>
                <c:pt idx="37">
                  <c:v>90.4</c:v>
                </c:pt>
                <c:pt idx="38">
                  <c:v>90.4</c:v>
                </c:pt>
                <c:pt idx="39">
                  <c:v>90.9</c:v>
                </c:pt>
                <c:pt idx="40">
                  <c:v>91.2</c:v>
                </c:pt>
                <c:pt idx="41">
                  <c:v>91.4</c:v>
                </c:pt>
                <c:pt idx="42">
                  <c:v>92.8</c:v>
                </c:pt>
                <c:pt idx="43">
                  <c:v>93</c:v>
                </c:pt>
                <c:pt idx="44">
                  <c:v>93.6</c:v>
                </c:pt>
                <c:pt idx="45">
                  <c:v>93</c:v>
                </c:pt>
                <c:pt idx="46">
                  <c:v>92.9</c:v>
                </c:pt>
                <c:pt idx="47">
                  <c:v>93.1</c:v>
                </c:pt>
                <c:pt idx="48">
                  <c:v>92.6</c:v>
                </c:pt>
                <c:pt idx="49">
                  <c:v>92.4</c:v>
                </c:pt>
                <c:pt idx="50">
                  <c:v>92.6</c:v>
                </c:pt>
                <c:pt idx="51">
                  <c:v>93.2</c:v>
                </c:pt>
                <c:pt idx="52">
                  <c:v>93.4</c:v>
                </c:pt>
                <c:pt idx="53">
                  <c:v>94.3</c:v>
                </c:pt>
                <c:pt idx="54">
                  <c:v>94.1</c:v>
                </c:pt>
                <c:pt idx="55">
                  <c:v>94.4</c:v>
                </c:pt>
                <c:pt idx="56">
                  <c:v>94.6</c:v>
                </c:pt>
                <c:pt idx="57">
                  <c:v>94.2</c:v>
                </c:pt>
                <c:pt idx="58">
                  <c:v>94.9</c:v>
                </c:pt>
                <c:pt idx="59">
                  <c:v>95.9</c:v>
                </c:pt>
                <c:pt idx="60" formatCode="General">
                  <c:v>98</c:v>
                </c:pt>
                <c:pt idx="61" formatCode="General">
                  <c:v>99.4</c:v>
                </c:pt>
                <c:pt idx="62" formatCode="General">
                  <c:v>99.6</c:v>
                </c:pt>
              </c:numCache>
            </c:numRef>
          </c:val>
          <c:smooth val="0"/>
          <c:extLst>
            <c:ext xmlns:c16="http://schemas.microsoft.com/office/drawing/2014/chart" uri="{C3380CC4-5D6E-409C-BE32-E72D297353CC}">
              <c16:uniqueId val="{00000002-9A67-495C-A837-9EFAA9BAFD34}"/>
            </c:ext>
          </c:extLst>
        </c:ser>
        <c:ser>
          <c:idx val="3"/>
          <c:order val="2"/>
          <c:spPr>
            <a:ln w="28575" cap="rnd">
              <a:solidFill>
                <a:schemeClr val="accent4"/>
              </a:solidFill>
              <a:round/>
            </a:ln>
            <a:effectLst/>
          </c:spPr>
          <c:marker>
            <c:symbol val="none"/>
          </c:marker>
          <c:dLbls>
            <c:dLbl>
              <c:idx val="62"/>
              <c:layout>
                <c:manualLayout>
                  <c:x val="-3.0774278215233282E-4"/>
                  <c:y val="-7.5980392156862767E-2"/>
                </c:manualLayout>
              </c:layout>
              <c:tx>
                <c:rich>
                  <a:bodyPr/>
                  <a:lstStyle/>
                  <a:p>
                    <a:r>
                      <a:rPr lang="en-US" dirty="0">
                        <a:solidFill>
                          <a:schemeClr val="accent4"/>
                        </a:solidFill>
                      </a:rPr>
                      <a:t>Leisure &amp;</a:t>
                    </a:r>
                  </a:p>
                  <a:p>
                    <a:r>
                      <a:rPr lang="en-US" dirty="0">
                        <a:solidFill>
                          <a:schemeClr val="accent4"/>
                        </a:solidFill>
                      </a:rPr>
                      <a:t>Hospitality</a:t>
                    </a:r>
                    <a:br>
                      <a:rPr lang="en-US" dirty="0">
                        <a:solidFill>
                          <a:schemeClr val="accent4"/>
                        </a:solidFill>
                      </a:rPr>
                    </a:br>
                    <a:fld id="{5BD25EC5-6F02-44B6-8BE4-56BAEE8A4D73}" type="VALUE">
                      <a:rPr lang="en-US" smtClean="0">
                        <a:solidFill>
                          <a:schemeClr val="accent4"/>
                        </a:solidFill>
                      </a:rPr>
                      <a:pPr/>
                      <a:t>[VALUE]</a:t>
                    </a:fld>
                    <a:endParaRPr lang="en-US" dirty="0">
                      <a:solidFill>
                        <a:schemeClr val="accent4"/>
                      </a:solidFill>
                    </a:endParaRP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597-4DA9-8E2B-80B01A1351D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King!$C$81:$BM$81</c:f>
              <c:numCache>
                <c:formatCode>mmm\-yy</c:formatCode>
                <c:ptCount val="63"/>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pt idx="49">
                  <c:v>44958</c:v>
                </c:pt>
                <c:pt idx="50">
                  <c:v>44986</c:v>
                </c:pt>
                <c:pt idx="51">
                  <c:v>45017</c:v>
                </c:pt>
                <c:pt idx="52">
                  <c:v>45047</c:v>
                </c:pt>
                <c:pt idx="53">
                  <c:v>45078</c:v>
                </c:pt>
                <c:pt idx="54">
                  <c:v>45108</c:v>
                </c:pt>
                <c:pt idx="55">
                  <c:v>45139</c:v>
                </c:pt>
                <c:pt idx="56">
                  <c:v>45170</c:v>
                </c:pt>
                <c:pt idx="57">
                  <c:v>45200</c:v>
                </c:pt>
                <c:pt idx="58">
                  <c:v>45231</c:v>
                </c:pt>
                <c:pt idx="59">
                  <c:v>45261</c:v>
                </c:pt>
                <c:pt idx="60">
                  <c:v>45292</c:v>
                </c:pt>
                <c:pt idx="61">
                  <c:v>45323</c:v>
                </c:pt>
                <c:pt idx="62">
                  <c:v>45352</c:v>
                </c:pt>
              </c:numCache>
            </c:numRef>
          </c:cat>
          <c:val>
            <c:numRef>
              <c:f>King!$C$136:$BM$136</c:f>
              <c:numCache>
                <c:formatCode>#,##0.0</c:formatCode>
                <c:ptCount val="63"/>
                <c:pt idx="0">
                  <c:v>142.1</c:v>
                </c:pt>
                <c:pt idx="1">
                  <c:v>139.80000000000001</c:v>
                </c:pt>
                <c:pt idx="2">
                  <c:v>143.5</c:v>
                </c:pt>
                <c:pt idx="3">
                  <c:v>145.4</c:v>
                </c:pt>
                <c:pt idx="4">
                  <c:v>148.1</c:v>
                </c:pt>
                <c:pt idx="5">
                  <c:v>151.5</c:v>
                </c:pt>
                <c:pt idx="6">
                  <c:v>152.80000000000001</c:v>
                </c:pt>
                <c:pt idx="7">
                  <c:v>152.9</c:v>
                </c:pt>
                <c:pt idx="8">
                  <c:v>149.1</c:v>
                </c:pt>
                <c:pt idx="9">
                  <c:v>145.5</c:v>
                </c:pt>
                <c:pt idx="10">
                  <c:v>144.6</c:v>
                </c:pt>
                <c:pt idx="11">
                  <c:v>146.69999999999999</c:v>
                </c:pt>
                <c:pt idx="12">
                  <c:v>142.6</c:v>
                </c:pt>
                <c:pt idx="13">
                  <c:v>142.6</c:v>
                </c:pt>
                <c:pt idx="14">
                  <c:v>137.4</c:v>
                </c:pt>
                <c:pt idx="15">
                  <c:v>77.099999999999994</c:v>
                </c:pt>
                <c:pt idx="16">
                  <c:v>77.5</c:v>
                </c:pt>
                <c:pt idx="17">
                  <c:v>84.9</c:v>
                </c:pt>
                <c:pt idx="18">
                  <c:v>91.3</c:v>
                </c:pt>
                <c:pt idx="19">
                  <c:v>93</c:v>
                </c:pt>
                <c:pt idx="20">
                  <c:v>94.3</c:v>
                </c:pt>
                <c:pt idx="21">
                  <c:v>92.3</c:v>
                </c:pt>
                <c:pt idx="22">
                  <c:v>91.7</c:v>
                </c:pt>
                <c:pt idx="23">
                  <c:v>83.4</c:v>
                </c:pt>
                <c:pt idx="24">
                  <c:v>79.7</c:v>
                </c:pt>
                <c:pt idx="25">
                  <c:v>85.6</c:v>
                </c:pt>
                <c:pt idx="26">
                  <c:v>90.1</c:v>
                </c:pt>
                <c:pt idx="27">
                  <c:v>96.5</c:v>
                </c:pt>
                <c:pt idx="28">
                  <c:v>100.1</c:v>
                </c:pt>
                <c:pt idx="29">
                  <c:v>106.4</c:v>
                </c:pt>
                <c:pt idx="30">
                  <c:v>114.5</c:v>
                </c:pt>
                <c:pt idx="31">
                  <c:v>117.8</c:v>
                </c:pt>
                <c:pt idx="32">
                  <c:v>116.6</c:v>
                </c:pt>
                <c:pt idx="33">
                  <c:v>116.7</c:v>
                </c:pt>
                <c:pt idx="34">
                  <c:v>116.3</c:v>
                </c:pt>
                <c:pt idx="35">
                  <c:v>117.7</c:v>
                </c:pt>
                <c:pt idx="36">
                  <c:v>114.7</c:v>
                </c:pt>
                <c:pt idx="37">
                  <c:v>116.2</c:v>
                </c:pt>
                <c:pt idx="38">
                  <c:v>119.4</c:v>
                </c:pt>
                <c:pt idx="39">
                  <c:v>122.4</c:v>
                </c:pt>
                <c:pt idx="40">
                  <c:v>125.3</c:v>
                </c:pt>
                <c:pt idx="41">
                  <c:v>128.6</c:v>
                </c:pt>
                <c:pt idx="42">
                  <c:v>132.4</c:v>
                </c:pt>
                <c:pt idx="43">
                  <c:v>133.9</c:v>
                </c:pt>
                <c:pt idx="44">
                  <c:v>130.80000000000001</c:v>
                </c:pt>
                <c:pt idx="45">
                  <c:v>129</c:v>
                </c:pt>
                <c:pt idx="46">
                  <c:v>127.9</c:v>
                </c:pt>
                <c:pt idx="47">
                  <c:v>129.80000000000001</c:v>
                </c:pt>
                <c:pt idx="48">
                  <c:v>127.4</c:v>
                </c:pt>
                <c:pt idx="49">
                  <c:v>127.9</c:v>
                </c:pt>
                <c:pt idx="50">
                  <c:v>130.69999999999999</c:v>
                </c:pt>
                <c:pt idx="51">
                  <c:v>133.30000000000001</c:v>
                </c:pt>
                <c:pt idx="52">
                  <c:v>136.5</c:v>
                </c:pt>
                <c:pt idx="53">
                  <c:v>141.6</c:v>
                </c:pt>
                <c:pt idx="54">
                  <c:v>142.19999999999999</c:v>
                </c:pt>
                <c:pt idx="55">
                  <c:v>142.9</c:v>
                </c:pt>
                <c:pt idx="56">
                  <c:v>140.1</c:v>
                </c:pt>
                <c:pt idx="57">
                  <c:v>135.6</c:v>
                </c:pt>
                <c:pt idx="58">
                  <c:v>134.1</c:v>
                </c:pt>
                <c:pt idx="59">
                  <c:v>137.1</c:v>
                </c:pt>
                <c:pt idx="60" formatCode="General">
                  <c:v>132.80000000000001</c:v>
                </c:pt>
                <c:pt idx="61" formatCode="General">
                  <c:v>132.5</c:v>
                </c:pt>
                <c:pt idx="62" formatCode="General">
                  <c:v>134.69999999999999</c:v>
                </c:pt>
              </c:numCache>
            </c:numRef>
          </c:val>
          <c:smooth val="0"/>
          <c:extLst>
            <c:ext xmlns:c16="http://schemas.microsoft.com/office/drawing/2014/chart" uri="{C3380CC4-5D6E-409C-BE32-E72D297353CC}">
              <c16:uniqueId val="{00000003-9A67-495C-A837-9EFAA9BAFD34}"/>
            </c:ext>
          </c:extLst>
        </c:ser>
        <c:ser>
          <c:idx val="4"/>
          <c:order val="3"/>
          <c:spPr>
            <a:ln w="28575" cap="rnd">
              <a:solidFill>
                <a:schemeClr val="accent5"/>
              </a:solidFill>
              <a:round/>
            </a:ln>
            <a:effectLst/>
          </c:spPr>
          <c:marker>
            <c:symbol val="none"/>
          </c:marker>
          <c:dLbls>
            <c:dLbl>
              <c:idx val="41"/>
              <c:layout>
                <c:manualLayout>
                  <c:x val="-0.12916666666666668"/>
                  <c:y val="-4.6568627450980393E-2"/>
                </c:manualLayout>
              </c:layout>
              <c:tx>
                <c:rich>
                  <a:bodyPr/>
                  <a:lstStyle/>
                  <a:p>
                    <a:r>
                      <a:rPr lang="en-US" dirty="0"/>
                      <a:t>June</a:t>
                    </a:r>
                    <a:r>
                      <a:rPr lang="en-US" baseline="0" dirty="0"/>
                      <a:t> 2022</a:t>
                    </a:r>
                    <a:br>
                      <a:rPr lang="en-US" dirty="0"/>
                    </a:br>
                    <a:fld id="{F3061B28-D804-4E74-85A9-CD0E4FFCCD3A}" type="VALUE">
                      <a:rPr lang="en-US" smtClean="0"/>
                      <a:pPr/>
                      <a:t>[VALUE]</a:t>
                    </a:fld>
                    <a:endParaRPr lang="en-US" dirty="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920-4337-9841-60D4D390DF64}"/>
                </c:ext>
              </c:extLst>
            </c:dLbl>
            <c:dLbl>
              <c:idx val="62"/>
              <c:layout>
                <c:manualLayout>
                  <c:x val="-2.0370135052831988E-16"/>
                  <c:y val="5.1470588235294074E-2"/>
                </c:manualLayout>
              </c:layout>
              <c:tx>
                <c:rich>
                  <a:bodyPr/>
                  <a:lstStyle/>
                  <a:p>
                    <a:r>
                      <a:rPr lang="en-US" dirty="0"/>
                      <a:t>Information</a:t>
                    </a:r>
                    <a:br>
                      <a:rPr lang="en-US" dirty="0"/>
                    </a:br>
                    <a:fld id="{077F7EEC-67E2-478E-BF7E-0CD4A4C22445}" type="VALUE">
                      <a:rPr lang="en-US" smtClean="0"/>
                      <a:pPr/>
                      <a:t>[VALUE]</a:t>
                    </a:fld>
                    <a:endParaRPr lang="en-US" dirty="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597-4DA9-8E2B-80B01A1351D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5"/>
                    </a:solidFill>
                    <a:latin typeface="Cambria" panose="02040503050406030204" pitchFamily="18" charset="0"/>
                    <a:ea typeface="Cambria" panose="02040503050406030204" pitchFamily="18"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King!$C$81:$BM$81</c:f>
              <c:numCache>
                <c:formatCode>mmm\-yy</c:formatCode>
                <c:ptCount val="63"/>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pt idx="49">
                  <c:v>44958</c:v>
                </c:pt>
                <c:pt idx="50">
                  <c:v>44986</c:v>
                </c:pt>
                <c:pt idx="51">
                  <c:v>45017</c:v>
                </c:pt>
                <c:pt idx="52">
                  <c:v>45047</c:v>
                </c:pt>
                <c:pt idx="53">
                  <c:v>45078</c:v>
                </c:pt>
                <c:pt idx="54">
                  <c:v>45108</c:v>
                </c:pt>
                <c:pt idx="55">
                  <c:v>45139</c:v>
                </c:pt>
                <c:pt idx="56">
                  <c:v>45170</c:v>
                </c:pt>
                <c:pt idx="57">
                  <c:v>45200</c:v>
                </c:pt>
                <c:pt idx="58">
                  <c:v>45231</c:v>
                </c:pt>
                <c:pt idx="59">
                  <c:v>45261</c:v>
                </c:pt>
                <c:pt idx="60">
                  <c:v>45292</c:v>
                </c:pt>
                <c:pt idx="61">
                  <c:v>45323</c:v>
                </c:pt>
                <c:pt idx="62">
                  <c:v>45352</c:v>
                </c:pt>
              </c:numCache>
            </c:numRef>
          </c:cat>
          <c:val>
            <c:numRef>
              <c:f>King!$C$112:$BM$112</c:f>
              <c:numCache>
                <c:formatCode>#,##0.0</c:formatCode>
                <c:ptCount val="63"/>
                <c:pt idx="0">
                  <c:v>115.4</c:v>
                </c:pt>
                <c:pt idx="1">
                  <c:v>116.5</c:v>
                </c:pt>
                <c:pt idx="2">
                  <c:v>117.6</c:v>
                </c:pt>
                <c:pt idx="3">
                  <c:v>117.5</c:v>
                </c:pt>
                <c:pt idx="4">
                  <c:v>119.1</c:v>
                </c:pt>
                <c:pt idx="5">
                  <c:v>123</c:v>
                </c:pt>
                <c:pt idx="6">
                  <c:v>125.2</c:v>
                </c:pt>
                <c:pt idx="7">
                  <c:v>126.4</c:v>
                </c:pt>
                <c:pt idx="8">
                  <c:v>125</c:v>
                </c:pt>
                <c:pt idx="9">
                  <c:v>123.7</c:v>
                </c:pt>
                <c:pt idx="10">
                  <c:v>124.7</c:v>
                </c:pt>
                <c:pt idx="11">
                  <c:v>125.5</c:v>
                </c:pt>
                <c:pt idx="12">
                  <c:v>125</c:v>
                </c:pt>
                <c:pt idx="13">
                  <c:v>125.8</c:v>
                </c:pt>
                <c:pt idx="14">
                  <c:v>126.5</c:v>
                </c:pt>
                <c:pt idx="15">
                  <c:v>125.7</c:v>
                </c:pt>
                <c:pt idx="16">
                  <c:v>126.4</c:v>
                </c:pt>
                <c:pt idx="17">
                  <c:v>127.5</c:v>
                </c:pt>
                <c:pt idx="18">
                  <c:v>128</c:v>
                </c:pt>
                <c:pt idx="19">
                  <c:v>129.4</c:v>
                </c:pt>
                <c:pt idx="20">
                  <c:v>130.19999999999999</c:v>
                </c:pt>
                <c:pt idx="21">
                  <c:v>129.69999999999999</c:v>
                </c:pt>
                <c:pt idx="22">
                  <c:v>129.69999999999999</c:v>
                </c:pt>
                <c:pt idx="23">
                  <c:v>129.9</c:v>
                </c:pt>
                <c:pt idx="24">
                  <c:v>129.5</c:v>
                </c:pt>
                <c:pt idx="25">
                  <c:v>130.1</c:v>
                </c:pt>
                <c:pt idx="26">
                  <c:v>130.4</c:v>
                </c:pt>
                <c:pt idx="27">
                  <c:v>130.69999999999999</c:v>
                </c:pt>
                <c:pt idx="28">
                  <c:v>131.6</c:v>
                </c:pt>
                <c:pt idx="29">
                  <c:v>133.5</c:v>
                </c:pt>
                <c:pt idx="30">
                  <c:v>134.69999999999999</c:v>
                </c:pt>
                <c:pt idx="31">
                  <c:v>136.1</c:v>
                </c:pt>
                <c:pt idx="32">
                  <c:v>138</c:v>
                </c:pt>
                <c:pt idx="33">
                  <c:v>138</c:v>
                </c:pt>
                <c:pt idx="34">
                  <c:v>138.80000000000001</c:v>
                </c:pt>
                <c:pt idx="35">
                  <c:v>139.6</c:v>
                </c:pt>
                <c:pt idx="36">
                  <c:v>137</c:v>
                </c:pt>
                <c:pt idx="37">
                  <c:v>138.30000000000001</c:v>
                </c:pt>
                <c:pt idx="38">
                  <c:v>139.1</c:v>
                </c:pt>
                <c:pt idx="39">
                  <c:v>139.19999999999999</c:v>
                </c:pt>
                <c:pt idx="40">
                  <c:v>141.19999999999999</c:v>
                </c:pt>
                <c:pt idx="41">
                  <c:v>145.5</c:v>
                </c:pt>
                <c:pt idx="42">
                  <c:v>143.5</c:v>
                </c:pt>
                <c:pt idx="43">
                  <c:v>144.80000000000001</c:v>
                </c:pt>
                <c:pt idx="44">
                  <c:v>143.30000000000001</c:v>
                </c:pt>
                <c:pt idx="45">
                  <c:v>141</c:v>
                </c:pt>
                <c:pt idx="46">
                  <c:v>141.19999999999999</c:v>
                </c:pt>
                <c:pt idx="47">
                  <c:v>141.19999999999999</c:v>
                </c:pt>
                <c:pt idx="48">
                  <c:v>138.80000000000001</c:v>
                </c:pt>
                <c:pt idx="49">
                  <c:v>138.69999999999999</c:v>
                </c:pt>
                <c:pt idx="50">
                  <c:v>138</c:v>
                </c:pt>
                <c:pt idx="51">
                  <c:v>136.1</c:v>
                </c:pt>
                <c:pt idx="52">
                  <c:v>135.80000000000001</c:v>
                </c:pt>
                <c:pt idx="53">
                  <c:v>137</c:v>
                </c:pt>
                <c:pt idx="54">
                  <c:v>136.30000000000001</c:v>
                </c:pt>
                <c:pt idx="55">
                  <c:v>135.5</c:v>
                </c:pt>
                <c:pt idx="56">
                  <c:v>133.5</c:v>
                </c:pt>
                <c:pt idx="57">
                  <c:v>133.69999999999999</c:v>
                </c:pt>
                <c:pt idx="58">
                  <c:v>132.1</c:v>
                </c:pt>
                <c:pt idx="59">
                  <c:v>131.80000000000001</c:v>
                </c:pt>
                <c:pt idx="60" formatCode="General">
                  <c:v>131</c:v>
                </c:pt>
                <c:pt idx="61" formatCode="General">
                  <c:v>130.9</c:v>
                </c:pt>
                <c:pt idx="62" formatCode="General">
                  <c:v>130.80000000000001</c:v>
                </c:pt>
              </c:numCache>
            </c:numRef>
          </c:val>
          <c:smooth val="0"/>
          <c:extLst>
            <c:ext xmlns:c16="http://schemas.microsoft.com/office/drawing/2014/chart" uri="{C3380CC4-5D6E-409C-BE32-E72D297353CC}">
              <c16:uniqueId val="{00000004-9A67-495C-A837-9EFAA9BAFD34}"/>
            </c:ext>
          </c:extLst>
        </c:ser>
        <c:dLbls>
          <c:showLegendKey val="0"/>
          <c:showVal val="0"/>
          <c:showCatName val="0"/>
          <c:showSerName val="0"/>
          <c:showPercent val="0"/>
          <c:showBubbleSize val="0"/>
        </c:dLbls>
        <c:smooth val="0"/>
        <c:axId val="517912888"/>
        <c:axId val="517914528"/>
      </c:lineChart>
      <c:dateAx>
        <c:axId val="517912888"/>
        <c:scaling>
          <c:orientation val="minMax"/>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517914528"/>
        <c:crosses val="autoZero"/>
        <c:auto val="1"/>
        <c:lblOffset val="100"/>
        <c:baseTimeUnit val="months"/>
        <c:majorUnit val="3"/>
        <c:majorTimeUnit val="months"/>
      </c:dateAx>
      <c:valAx>
        <c:axId val="517914528"/>
        <c:scaling>
          <c:orientation val="minMax"/>
          <c:max val="160"/>
          <c:min val="6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517912888"/>
        <c:crosses val="autoZero"/>
        <c:crossBetween val="between"/>
      </c:valAx>
      <c:spPr>
        <a:noFill/>
        <a:ln>
          <a:solidFill>
            <a:schemeClr val="bg1">
              <a:lumMod val="50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solidFill>
            <a:schemeClr val="tx1"/>
          </a:solidFill>
          <a:latin typeface="Cambria" panose="02040503050406030204" pitchFamily="18" charset="0"/>
          <a:ea typeface="Cambria" panose="02040503050406030204" pitchFamily="18" charset="0"/>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Cambria" panose="02040503050406030204" pitchFamily="18" charset="0"/>
                <a:ea typeface="Cambria" panose="02040503050406030204" pitchFamily="18" charset="0"/>
                <a:cs typeface="+mn-cs"/>
              </a:defRPr>
            </a:pPr>
            <a:r>
              <a:rPr lang="en-US" sz="2000" dirty="0"/>
              <a:t>Seattle</a:t>
            </a:r>
            <a:r>
              <a:rPr lang="en-US" sz="2000" baseline="0" dirty="0"/>
              <a:t> House Price Growth &amp; Rent Price Growth</a:t>
            </a:r>
            <a:endParaRPr lang="en-US" sz="2000" dirty="0"/>
          </a:p>
          <a:p>
            <a:pPr>
              <a:defRPr sz="2000"/>
            </a:pPr>
            <a:r>
              <a:rPr lang="en-US" sz="1200" dirty="0"/>
              <a:t>Monthly</a:t>
            </a:r>
            <a:r>
              <a:rPr lang="en-US" sz="1200" baseline="0" dirty="0"/>
              <a:t> year-over-year growth in House and Rental Prices; Jan 2019-Current</a:t>
            </a:r>
            <a:endParaRPr lang="en-US" sz="1200" dirty="0"/>
          </a:p>
          <a:p>
            <a:pPr>
              <a:defRPr sz="2000"/>
            </a:pPr>
            <a:r>
              <a:rPr lang="en-US" sz="1200" dirty="0"/>
              <a:t>Source:</a:t>
            </a:r>
            <a:r>
              <a:rPr lang="en-US" sz="1200" baseline="0" dirty="0"/>
              <a:t> Case-Shiller Index and BLS </a:t>
            </a:r>
            <a:endParaRPr lang="en-US" sz="1200" dirty="0"/>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Cambria" panose="02040503050406030204" pitchFamily="18" charset="0"/>
              <a:ea typeface="Cambria" panose="02040503050406030204" pitchFamily="18" charset="0"/>
              <a:cs typeface="+mn-cs"/>
            </a:defRPr>
          </a:pPr>
          <a:endParaRPr lang="en-US"/>
        </a:p>
      </c:txPr>
    </c:title>
    <c:autoTitleDeleted val="0"/>
    <c:plotArea>
      <c:layout>
        <c:manualLayout>
          <c:layoutTarget val="inner"/>
          <c:xMode val="edge"/>
          <c:yMode val="edge"/>
          <c:x val="0.1162409230096238"/>
          <c:y val="0.16166666666666665"/>
          <c:w val="0.78317836832895893"/>
          <c:h val="0.57467693376563223"/>
        </c:manualLayout>
      </c:layout>
      <c:lineChart>
        <c:grouping val="standard"/>
        <c:varyColors val="0"/>
        <c:ser>
          <c:idx val="0"/>
          <c:order val="0"/>
          <c:tx>
            <c:strRef>
              <c:f>Sheet1!$D$6</c:f>
              <c:strCache>
                <c:ptCount val="1"/>
                <c:pt idx="0">
                  <c:v>Seattle House Prices</c:v>
                </c:pt>
              </c:strCache>
            </c:strRef>
          </c:tx>
          <c:spPr>
            <a:ln w="28575" cap="rnd">
              <a:solidFill>
                <a:schemeClr val="accent1"/>
              </a:solidFill>
              <a:round/>
            </a:ln>
            <a:effectLst/>
          </c:spPr>
          <c:marker>
            <c:symbol val="none"/>
          </c:marker>
          <c:dLbls>
            <c:dLbl>
              <c:idx val="61"/>
              <c:layout>
                <c:manualLayout>
                  <c:x val="1.9444444444444445E-2"/>
                  <c:y val="-3.4313725490196081E-2"/>
                </c:manualLayout>
              </c:layout>
              <c:tx>
                <c:rich>
                  <a:bodyPr/>
                  <a:lstStyle/>
                  <a:p>
                    <a:r>
                      <a:rPr lang="en-US" dirty="0">
                        <a:solidFill>
                          <a:schemeClr val="accent1"/>
                        </a:solidFill>
                      </a:rPr>
                      <a:t>Feb-24</a:t>
                    </a:r>
                    <a:br>
                      <a:rPr lang="en-US" dirty="0">
                        <a:solidFill>
                          <a:schemeClr val="accent1"/>
                        </a:solidFill>
                      </a:rPr>
                    </a:br>
                    <a:fld id="{3D050B06-2411-426D-B644-7CB0103905BE}" type="VALUE">
                      <a:rPr lang="en-US" smtClean="0">
                        <a:solidFill>
                          <a:schemeClr val="accent1"/>
                        </a:solidFill>
                      </a:rPr>
                      <a:pPr/>
                      <a:t>[VALUE]</a:t>
                    </a:fld>
                    <a:endParaRPr lang="en-US" dirty="0">
                      <a:solidFill>
                        <a:schemeClr val="accent1"/>
                      </a:solidFill>
                    </a:endParaRP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D68-4870-BBFB-A91AFFAB56B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Sheet1!$A$235:$A$297</c:f>
              <c:numCache>
                <c:formatCode>mmm\-yy</c:formatCode>
                <c:ptCount val="63"/>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pt idx="49">
                  <c:v>44958</c:v>
                </c:pt>
                <c:pt idx="50">
                  <c:v>44986</c:v>
                </c:pt>
                <c:pt idx="51">
                  <c:v>45017</c:v>
                </c:pt>
                <c:pt idx="52">
                  <c:v>45047</c:v>
                </c:pt>
                <c:pt idx="53">
                  <c:v>45078</c:v>
                </c:pt>
                <c:pt idx="54">
                  <c:v>45108</c:v>
                </c:pt>
                <c:pt idx="55">
                  <c:v>45139</c:v>
                </c:pt>
                <c:pt idx="56">
                  <c:v>45170</c:v>
                </c:pt>
                <c:pt idx="57">
                  <c:v>45200</c:v>
                </c:pt>
                <c:pt idx="58">
                  <c:v>45231</c:v>
                </c:pt>
                <c:pt idx="59">
                  <c:v>45261</c:v>
                </c:pt>
                <c:pt idx="60">
                  <c:v>45292</c:v>
                </c:pt>
                <c:pt idx="61">
                  <c:v>45323</c:v>
                </c:pt>
                <c:pt idx="62">
                  <c:v>45352</c:v>
                </c:pt>
              </c:numCache>
            </c:numRef>
          </c:cat>
          <c:val>
            <c:numRef>
              <c:f>Sheet1!$D$235:$D$297</c:f>
              <c:numCache>
                <c:formatCode>0.0%</c:formatCode>
                <c:ptCount val="63"/>
                <c:pt idx="0">
                  <c:v>4.0539408490992912E-2</c:v>
                </c:pt>
                <c:pt idx="1">
                  <c:v>2.8307363563972565E-2</c:v>
                </c:pt>
                <c:pt idx="2">
                  <c:v>1.6741885960749547E-2</c:v>
                </c:pt>
                <c:pt idx="3">
                  <c:v>7.9376572855283101E-4</c:v>
                </c:pt>
                <c:pt idx="4">
                  <c:v>-1.1564957970613299E-2</c:v>
                </c:pt>
                <c:pt idx="5">
                  <c:v>-1.3141692423310869E-2</c:v>
                </c:pt>
                <c:pt idx="6">
                  <c:v>-6.3938625651254188E-3</c:v>
                </c:pt>
                <c:pt idx="7">
                  <c:v>6.7239404225989396E-3</c:v>
                </c:pt>
                <c:pt idx="8">
                  <c:v>1.7348533757378215E-2</c:v>
                </c:pt>
                <c:pt idx="9">
                  <c:v>2.4841696051570716E-2</c:v>
                </c:pt>
                <c:pt idx="10">
                  <c:v>3.2368234802942819E-2</c:v>
                </c:pt>
                <c:pt idx="11">
                  <c:v>4.0797099568289585E-2</c:v>
                </c:pt>
                <c:pt idx="12">
                  <c:v>5.1687954309963091E-2</c:v>
                </c:pt>
                <c:pt idx="13">
                  <c:v>6.0997690396091375E-2</c:v>
                </c:pt>
                <c:pt idx="14">
                  <c:v>7.0759310014547161E-2</c:v>
                </c:pt>
                <c:pt idx="15">
                  <c:v>7.3827129703302186E-2</c:v>
                </c:pt>
                <c:pt idx="16">
                  <c:v>6.9392824972566158E-2</c:v>
                </c:pt>
                <c:pt idx="17">
                  <c:v>6.6195922860740053E-2</c:v>
                </c:pt>
                <c:pt idx="18">
                  <c:v>7.0304764707598277E-2</c:v>
                </c:pt>
                <c:pt idx="19">
                  <c:v>8.5147949077018392E-2</c:v>
                </c:pt>
                <c:pt idx="20">
                  <c:v>0.10193088137448325</c:v>
                </c:pt>
                <c:pt idx="21">
                  <c:v>0.11701842564594522</c:v>
                </c:pt>
                <c:pt idx="22">
                  <c:v>0.12752704085930344</c:v>
                </c:pt>
                <c:pt idx="23">
                  <c:v>0.135849995152868</c:v>
                </c:pt>
                <c:pt idx="24">
                  <c:v>0.14358362310173467</c:v>
                </c:pt>
                <c:pt idx="25">
                  <c:v>0.15862742758665527</c:v>
                </c:pt>
                <c:pt idx="26">
                  <c:v>0.18214254010675157</c:v>
                </c:pt>
                <c:pt idx="27">
                  <c:v>0.20779463145233334</c:v>
                </c:pt>
                <c:pt idx="28">
                  <c:v>0.23450034876869164</c:v>
                </c:pt>
                <c:pt idx="29">
                  <c:v>0.25125168155953004</c:v>
                </c:pt>
                <c:pt idx="30">
                  <c:v>0.25486018428264323</c:v>
                </c:pt>
                <c:pt idx="31">
                  <c:v>0.24319596194213955</c:v>
                </c:pt>
                <c:pt idx="32">
                  <c:v>0.23269367192903534</c:v>
                </c:pt>
                <c:pt idx="33">
                  <c:v>0.22749642475681853</c:v>
                </c:pt>
                <c:pt idx="34">
                  <c:v>0.23324714281388248</c:v>
                </c:pt>
                <c:pt idx="35">
                  <c:v>0.23996909498578511</c:v>
                </c:pt>
                <c:pt idx="36">
                  <c:v>0.24675663746331167</c:v>
                </c:pt>
                <c:pt idx="37">
                  <c:v>0.26600334035759654</c:v>
                </c:pt>
                <c:pt idx="38">
                  <c:v>0.27681055455563541</c:v>
                </c:pt>
                <c:pt idx="39">
                  <c:v>0.26142807022018544</c:v>
                </c:pt>
                <c:pt idx="40">
                  <c:v>0.23408633112500765</c:v>
                </c:pt>
                <c:pt idx="41">
                  <c:v>0.19145845251398752</c:v>
                </c:pt>
                <c:pt idx="42">
                  <c:v>0.14484663050059687</c:v>
                </c:pt>
                <c:pt idx="43">
                  <c:v>9.8492716488680188E-2</c:v>
                </c:pt>
                <c:pt idx="44">
                  <c:v>6.231556116535053E-2</c:v>
                </c:pt>
                <c:pt idx="45">
                  <c:v>4.4880226941851786E-2</c:v>
                </c:pt>
                <c:pt idx="46">
                  <c:v>1.4822412716210431E-2</c:v>
                </c:pt>
                <c:pt idx="47">
                  <c:v>-1.8109331211058732E-2</c:v>
                </c:pt>
                <c:pt idx="48">
                  <c:v>-5.0898450988608346E-2</c:v>
                </c:pt>
                <c:pt idx="49">
                  <c:v>-9.2770731358240988E-2</c:v>
                </c:pt>
                <c:pt idx="50">
                  <c:v>-0.12365799609253392</c:v>
                </c:pt>
                <c:pt idx="51">
                  <c:v>-0.12406719648465125</c:v>
                </c:pt>
                <c:pt idx="52">
                  <c:v>-0.11263973610921496</c:v>
                </c:pt>
                <c:pt idx="53">
                  <c:v>-8.7975165525975063E-2</c:v>
                </c:pt>
                <c:pt idx="54">
                  <c:v>-5.4759657244387361E-2</c:v>
                </c:pt>
                <c:pt idx="55">
                  <c:v>-1.4756558197415393E-2</c:v>
                </c:pt>
                <c:pt idx="56">
                  <c:v>9.4766575684965826E-3</c:v>
                </c:pt>
                <c:pt idx="57">
                  <c:v>1.4503759494794544E-2</c:v>
                </c:pt>
                <c:pt idx="58">
                  <c:v>1.5964441197518386E-2</c:v>
                </c:pt>
                <c:pt idx="59">
                  <c:v>2.9905944398593842E-2</c:v>
                </c:pt>
                <c:pt idx="60">
                  <c:v>4.4162485220768488E-2</c:v>
                </c:pt>
                <c:pt idx="61">
                  <c:v>7.0511335020422061E-2</c:v>
                </c:pt>
              </c:numCache>
            </c:numRef>
          </c:val>
          <c:smooth val="0"/>
          <c:extLst>
            <c:ext xmlns:c16="http://schemas.microsoft.com/office/drawing/2014/chart" uri="{C3380CC4-5D6E-409C-BE32-E72D297353CC}">
              <c16:uniqueId val="{00000000-393F-459D-9F83-D1335BAAB461}"/>
            </c:ext>
          </c:extLst>
        </c:ser>
        <c:ser>
          <c:idx val="1"/>
          <c:order val="1"/>
          <c:tx>
            <c:strRef>
              <c:f>Sheet1!$E$6</c:f>
              <c:strCache>
                <c:ptCount val="1"/>
                <c:pt idx="0">
                  <c:v>Seattle Rent Prices</c:v>
                </c:pt>
              </c:strCache>
            </c:strRef>
          </c:tx>
          <c:spPr>
            <a:ln w="28575" cap="rnd">
              <a:solidFill>
                <a:schemeClr val="accent2"/>
              </a:solidFill>
              <a:round/>
            </a:ln>
            <a:effectLst/>
          </c:spPr>
          <c:marker>
            <c:symbol val="none"/>
          </c:marker>
          <c:dLbls>
            <c:dLbl>
              <c:idx val="62"/>
              <c:layout>
                <c:manualLayout>
                  <c:x val="8.3333333333333332E-3"/>
                  <c:y val="5.6372549019607844E-2"/>
                </c:manualLayout>
              </c:layout>
              <c:tx>
                <c:rich>
                  <a:bodyPr/>
                  <a:lstStyle/>
                  <a:p>
                    <a:r>
                      <a:rPr lang="en-US" dirty="0"/>
                      <a:t>Mar-24</a:t>
                    </a:r>
                    <a:br>
                      <a:rPr lang="en-US" dirty="0"/>
                    </a:br>
                    <a:fld id="{60550B3C-C29F-4915-90F0-E9EC6AE3D31F}" type="VALUE">
                      <a:rPr lang="en-US" smtClean="0"/>
                      <a:pPr/>
                      <a:t>[VALUE]</a:t>
                    </a:fld>
                    <a:endParaRPr lang="en-US" dirty="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D68-4870-BBFB-A91AFFAB56B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Cambria" panose="02040503050406030204" pitchFamily="18" charset="0"/>
                    <a:ea typeface="Cambria" panose="02040503050406030204" pitchFamily="18"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Sheet1!$A$235:$A$297</c:f>
              <c:numCache>
                <c:formatCode>mmm\-yy</c:formatCode>
                <c:ptCount val="63"/>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pt idx="49">
                  <c:v>44958</c:v>
                </c:pt>
                <c:pt idx="50">
                  <c:v>44986</c:v>
                </c:pt>
                <c:pt idx="51">
                  <c:v>45017</c:v>
                </c:pt>
                <c:pt idx="52">
                  <c:v>45047</c:v>
                </c:pt>
                <c:pt idx="53">
                  <c:v>45078</c:v>
                </c:pt>
                <c:pt idx="54">
                  <c:v>45108</c:v>
                </c:pt>
                <c:pt idx="55">
                  <c:v>45139</c:v>
                </c:pt>
                <c:pt idx="56">
                  <c:v>45170</c:v>
                </c:pt>
                <c:pt idx="57">
                  <c:v>45200</c:v>
                </c:pt>
                <c:pt idx="58">
                  <c:v>45231</c:v>
                </c:pt>
                <c:pt idx="59">
                  <c:v>45261</c:v>
                </c:pt>
                <c:pt idx="60">
                  <c:v>45292</c:v>
                </c:pt>
                <c:pt idx="61">
                  <c:v>45323</c:v>
                </c:pt>
                <c:pt idx="62">
                  <c:v>45352</c:v>
                </c:pt>
              </c:numCache>
            </c:numRef>
          </c:cat>
          <c:val>
            <c:numRef>
              <c:f>Sheet1!$E$235:$E$297</c:f>
              <c:numCache>
                <c:formatCode>0.0%</c:formatCode>
                <c:ptCount val="63"/>
                <c:pt idx="0">
                  <c:v>4.4489237046815955E-2</c:v>
                </c:pt>
                <c:pt idx="1">
                  <c:v>4.0953128522422499E-2</c:v>
                </c:pt>
                <c:pt idx="2">
                  <c:v>4.2911960515789715E-2</c:v>
                </c:pt>
                <c:pt idx="3">
                  <c:v>4.4920942700650057E-2</c:v>
                </c:pt>
                <c:pt idx="4">
                  <c:v>2.8937922665757343E-2</c:v>
                </c:pt>
                <c:pt idx="5">
                  <c:v>2.6043445772843565E-2</c:v>
                </c:pt>
                <c:pt idx="6">
                  <c:v>2.986485586845089E-2</c:v>
                </c:pt>
                <c:pt idx="7">
                  <c:v>2.9908914122814823E-2</c:v>
                </c:pt>
                <c:pt idx="8">
                  <c:v>2.853327785049653E-2</c:v>
                </c:pt>
                <c:pt idx="9">
                  <c:v>2.9097106068734613E-2</c:v>
                </c:pt>
                <c:pt idx="10">
                  <c:v>2.9616350884538845E-2</c:v>
                </c:pt>
                <c:pt idx="11">
                  <c:v>2.9998225265948975E-2</c:v>
                </c:pt>
                <c:pt idx="12">
                  <c:v>3.3812173740465079E-2</c:v>
                </c:pt>
                <c:pt idx="13">
                  <c:v>3.9542863106808879E-2</c:v>
                </c:pt>
                <c:pt idx="14">
                  <c:v>3.8517443750178737E-2</c:v>
                </c:pt>
                <c:pt idx="15">
                  <c:v>3.4390291743232826E-2</c:v>
                </c:pt>
                <c:pt idx="16">
                  <c:v>5.2441385356384318E-2</c:v>
                </c:pt>
                <c:pt idx="17">
                  <c:v>4.8418769295592412E-2</c:v>
                </c:pt>
                <c:pt idx="18">
                  <c:v>4.4117494957852887E-2</c:v>
                </c:pt>
                <c:pt idx="19">
                  <c:v>4.2170115888715998E-2</c:v>
                </c:pt>
                <c:pt idx="20">
                  <c:v>3.7341465850342148E-2</c:v>
                </c:pt>
                <c:pt idx="21">
                  <c:v>3.4990340090159222E-2</c:v>
                </c:pt>
                <c:pt idx="22">
                  <c:v>2.5231485599981562E-2</c:v>
                </c:pt>
                <c:pt idx="23">
                  <c:v>2.762954516660332E-2</c:v>
                </c:pt>
                <c:pt idx="24">
                  <c:v>2.1970915943185787E-2</c:v>
                </c:pt>
                <c:pt idx="25">
                  <c:v>1.0428955096508652E-2</c:v>
                </c:pt>
                <c:pt idx="26">
                  <c:v>9.6922321929331368E-3</c:v>
                </c:pt>
                <c:pt idx="27">
                  <c:v>1.0910978095706181E-2</c:v>
                </c:pt>
                <c:pt idx="28">
                  <c:v>5.3475140381540331E-3</c:v>
                </c:pt>
                <c:pt idx="29">
                  <c:v>6.6882496681923698E-3</c:v>
                </c:pt>
                <c:pt idx="30">
                  <c:v>6.6666336471834509E-3</c:v>
                </c:pt>
                <c:pt idx="31">
                  <c:v>5.1563950158961536E-3</c:v>
                </c:pt>
                <c:pt idx="32">
                  <c:v>6.3340195599264071E-3</c:v>
                </c:pt>
                <c:pt idx="33">
                  <c:v>1.6530864197530803E-2</c:v>
                </c:pt>
                <c:pt idx="34">
                  <c:v>2.5277416923672025E-2</c:v>
                </c:pt>
                <c:pt idx="35">
                  <c:v>2.3227486352002558E-2</c:v>
                </c:pt>
                <c:pt idx="36">
                  <c:v>2.8362396035443771E-2</c:v>
                </c:pt>
                <c:pt idx="37">
                  <c:v>3.8828512165737239E-2</c:v>
                </c:pt>
                <c:pt idx="38">
                  <c:v>4.2451204300915313E-2</c:v>
                </c:pt>
                <c:pt idx="39">
                  <c:v>4.3844190718774323E-2</c:v>
                </c:pt>
                <c:pt idx="40">
                  <c:v>4.9462174678562398E-2</c:v>
                </c:pt>
                <c:pt idx="41">
                  <c:v>6.0045688544102749E-2</c:v>
                </c:pt>
                <c:pt idx="42">
                  <c:v>6.3912382470589835E-2</c:v>
                </c:pt>
                <c:pt idx="43">
                  <c:v>6.8742218522311216E-2</c:v>
                </c:pt>
                <c:pt idx="44">
                  <c:v>7.8544446624803754E-2</c:v>
                </c:pt>
                <c:pt idx="45">
                  <c:v>7.8643170308116517E-2</c:v>
                </c:pt>
                <c:pt idx="46">
                  <c:v>8.8146822710126749E-2</c:v>
                </c:pt>
                <c:pt idx="47">
                  <c:v>9.0764722609127269E-2</c:v>
                </c:pt>
                <c:pt idx="48">
                  <c:v>0.10246839398163732</c:v>
                </c:pt>
                <c:pt idx="49">
                  <c:v>0.105632287252867</c:v>
                </c:pt>
                <c:pt idx="50">
                  <c:v>0.10480467765032753</c:v>
                </c:pt>
                <c:pt idx="51">
                  <c:v>9.8343445425440823E-2</c:v>
                </c:pt>
                <c:pt idx="52">
                  <c:v>9.9163494525118745E-2</c:v>
                </c:pt>
                <c:pt idx="53">
                  <c:v>9.8364085671045709E-2</c:v>
                </c:pt>
                <c:pt idx="54">
                  <c:v>9.4463482197773674E-2</c:v>
                </c:pt>
                <c:pt idx="55">
                  <c:v>9.0976769835251936E-2</c:v>
                </c:pt>
                <c:pt idx="56">
                  <c:v>8.4041200725038179E-2</c:v>
                </c:pt>
                <c:pt idx="57">
                  <c:v>8.0255003693094906E-2</c:v>
                </c:pt>
                <c:pt idx="58">
                  <c:v>7.4802117267462664E-2</c:v>
                </c:pt>
                <c:pt idx="59">
                  <c:v>6.5542297504191938E-2</c:v>
                </c:pt>
                <c:pt idx="60">
                  <c:v>5.1154039848002819E-2</c:v>
                </c:pt>
                <c:pt idx="61">
                  <c:v>4.9036379876765679E-2</c:v>
                </c:pt>
                <c:pt idx="62">
                  <c:v>5.0215313065196776E-2</c:v>
                </c:pt>
              </c:numCache>
            </c:numRef>
          </c:val>
          <c:smooth val="0"/>
          <c:extLst>
            <c:ext xmlns:c16="http://schemas.microsoft.com/office/drawing/2014/chart" uri="{C3380CC4-5D6E-409C-BE32-E72D297353CC}">
              <c16:uniqueId val="{00000001-393F-459D-9F83-D1335BAAB461}"/>
            </c:ext>
          </c:extLst>
        </c:ser>
        <c:dLbls>
          <c:showLegendKey val="0"/>
          <c:showVal val="0"/>
          <c:showCatName val="0"/>
          <c:showSerName val="0"/>
          <c:showPercent val="0"/>
          <c:showBubbleSize val="0"/>
        </c:dLbls>
        <c:smooth val="0"/>
        <c:axId val="521704608"/>
        <c:axId val="521701656"/>
      </c:lineChart>
      <c:dateAx>
        <c:axId val="521704608"/>
        <c:scaling>
          <c:orientation val="minMax"/>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low"/>
        <c:spPr>
          <a:solidFill>
            <a:schemeClr val="bg1"/>
          </a:solidFill>
          <a:ln w="25400"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521701656"/>
        <c:crosses val="autoZero"/>
        <c:auto val="1"/>
        <c:lblOffset val="100"/>
        <c:baseTimeUnit val="months"/>
        <c:majorUnit val="3"/>
        <c:majorTimeUnit val="months"/>
      </c:dateAx>
      <c:valAx>
        <c:axId val="521701656"/>
        <c:scaling>
          <c:orientation val="minMax"/>
          <c:max val="0.35000000000000003"/>
          <c:min val="-0.1500000000000000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52170460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2000" b="1" i="0" u="none" strike="noStrike" kern="1200" baseline="0">
                <a:solidFill>
                  <a:schemeClr val="accent1"/>
                </a:solidFill>
                <a:latin typeface="Cambria" panose="02040503050406030204" pitchFamily="18" charset="0"/>
                <a:ea typeface="Cambria" panose="02040503050406030204" pitchFamily="18" charset="0"/>
                <a:cs typeface="+mn-cs"/>
              </a:defRPr>
            </a:pPr>
            <a:endParaRPr lang="en-US"/>
          </a:p>
        </c:txPr>
      </c:legendEntry>
      <c:legendEntry>
        <c:idx val="1"/>
        <c:txPr>
          <a:bodyPr rot="0" spcFirstLastPara="1" vertOverflow="ellipsis" vert="horz" wrap="square" anchor="ctr" anchorCtr="1"/>
          <a:lstStyle/>
          <a:p>
            <a:pPr>
              <a:defRPr sz="2000" b="1" i="0" u="none" strike="noStrike" kern="1200" baseline="0">
                <a:solidFill>
                  <a:schemeClr val="accent2"/>
                </a:solidFill>
                <a:latin typeface="Cambria" panose="02040503050406030204" pitchFamily="18" charset="0"/>
                <a:ea typeface="Cambria" panose="02040503050406030204" pitchFamily="18" charset="0"/>
                <a:cs typeface="+mn-cs"/>
              </a:defRPr>
            </a:pPr>
            <a:endParaRPr lang="en-US"/>
          </a:p>
        </c:txPr>
      </c:legendEntry>
      <c:layout>
        <c:manualLayout>
          <c:xMode val="edge"/>
          <c:yMode val="edge"/>
          <c:x val="0.16512478127734032"/>
          <c:y val="0.91281283773351862"/>
          <c:w val="0.66669028871391078"/>
          <c:h val="6.0226377952755906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solidFill>
            <a:schemeClr val="tx1"/>
          </a:solidFill>
          <a:latin typeface="Cambria" panose="02040503050406030204" pitchFamily="18" charset="0"/>
          <a:ea typeface="Cambria" panose="02040503050406030204" pitchFamily="18" charset="0"/>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solidFill>
                <a:latin typeface="Cambria" panose="02040503050406030204" pitchFamily="18" charset="0"/>
                <a:ea typeface="Cambria" panose="02040503050406030204" pitchFamily="18" charset="0"/>
                <a:cs typeface="+mn-cs"/>
              </a:defRPr>
            </a:pPr>
            <a:r>
              <a:rPr lang="en-US" sz="2000" dirty="0"/>
              <a:t>King County Real Estate Index by Sector</a:t>
            </a:r>
          </a:p>
          <a:p>
            <a:pPr>
              <a:defRPr/>
            </a:pPr>
            <a:r>
              <a:rPr lang="en-US" sz="1200" dirty="0"/>
              <a:t>Average</a:t>
            </a:r>
            <a:r>
              <a:rPr lang="en-US" sz="1200" baseline="0" dirty="0"/>
              <a:t> Price per Sale by Sector; Indexed where 2000=100</a:t>
            </a:r>
            <a:endParaRPr lang="en-US" sz="1200" dirty="0"/>
          </a:p>
          <a:p>
            <a:pPr>
              <a:defRPr/>
            </a:pPr>
            <a:r>
              <a:rPr lang="en-US" sz="1200" dirty="0"/>
              <a:t>Source: KC</a:t>
            </a:r>
            <a:r>
              <a:rPr lang="en-US" sz="1200" baseline="0" dirty="0"/>
              <a:t> Recorder’s Office / OEFA</a:t>
            </a:r>
            <a:endParaRPr lang="en-US" sz="1200" dirty="0"/>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Cambria" panose="02040503050406030204" pitchFamily="18" charset="0"/>
              <a:ea typeface="Cambria" panose="02040503050406030204" pitchFamily="18" charset="0"/>
              <a:cs typeface="+mn-cs"/>
            </a:defRPr>
          </a:pPr>
          <a:endParaRPr lang="en-US"/>
        </a:p>
      </c:txPr>
    </c:title>
    <c:autoTitleDeleted val="0"/>
    <c:plotArea>
      <c:layout>
        <c:manualLayout>
          <c:layoutTarget val="inner"/>
          <c:xMode val="edge"/>
          <c:yMode val="edge"/>
          <c:x val="7.2810476815398081E-2"/>
          <c:y val="0.16274895785085686"/>
          <c:w val="0.90204833770778647"/>
          <c:h val="0.55710629921259847"/>
        </c:manualLayout>
      </c:layout>
      <c:lineChart>
        <c:grouping val="standard"/>
        <c:varyColors val="0"/>
        <c:ser>
          <c:idx val="0"/>
          <c:order val="0"/>
          <c:tx>
            <c:strRef>
              <c:f>Average!$A$1</c:f>
              <c:strCache>
                <c:ptCount val="1"/>
                <c:pt idx="0">
                  <c:v>Commercial</c:v>
                </c:pt>
              </c:strCache>
            </c:strRef>
          </c:tx>
          <c:spPr>
            <a:ln w="28575" cap="rnd">
              <a:solidFill>
                <a:schemeClr val="accent1"/>
              </a:solidFill>
              <a:round/>
            </a:ln>
            <a:effectLst/>
          </c:spPr>
          <c:marker>
            <c:symbol val="none"/>
          </c:marker>
          <c:trendline>
            <c:spPr>
              <a:ln w="19050" cap="rnd">
                <a:solidFill>
                  <a:schemeClr val="accent1"/>
                </a:solidFill>
                <a:prstDash val="sysDot"/>
              </a:ln>
              <a:effectLst/>
            </c:spPr>
            <c:trendlineType val="movingAvg"/>
            <c:period val="12"/>
            <c:dispRSqr val="0"/>
            <c:dispEq val="0"/>
          </c:trendline>
          <c:cat>
            <c:numRef>
              <c:f>Average!$A$99:$A$389</c:f>
              <c:numCache>
                <c:formatCode>mmm\-yy</c:formatCode>
                <c:ptCount val="291"/>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pt idx="285">
                  <c:v>45200</c:v>
                </c:pt>
                <c:pt idx="286">
                  <c:v>45231</c:v>
                </c:pt>
                <c:pt idx="287">
                  <c:v>45261</c:v>
                </c:pt>
                <c:pt idx="288">
                  <c:v>45292</c:v>
                </c:pt>
                <c:pt idx="289">
                  <c:v>45323</c:v>
                </c:pt>
                <c:pt idx="290">
                  <c:v>45352</c:v>
                </c:pt>
              </c:numCache>
            </c:numRef>
          </c:cat>
          <c:val>
            <c:numRef>
              <c:f>Average!$F$99:$F$389</c:f>
              <c:numCache>
                <c:formatCode>_(* #,##0.00_);_(* \(#,##0.00\);_(* "-"??_);_(@_)</c:formatCode>
                <c:ptCount val="291"/>
                <c:pt idx="0">
                  <c:v>100</c:v>
                </c:pt>
                <c:pt idx="1">
                  <c:v>99.117836089039244</c:v>
                </c:pt>
                <c:pt idx="2">
                  <c:v>94.646192495168037</c:v>
                </c:pt>
                <c:pt idx="3">
                  <c:v>94.386569216157255</c:v>
                </c:pt>
                <c:pt idx="4">
                  <c:v>96.87390871314328</c:v>
                </c:pt>
                <c:pt idx="5">
                  <c:v>95.88222203521336</c:v>
                </c:pt>
                <c:pt idx="6">
                  <c:v>93.716144545742708</c:v>
                </c:pt>
                <c:pt idx="7">
                  <c:v>93.601298942254573</c:v>
                </c:pt>
                <c:pt idx="8">
                  <c:v>91.906825840239463</c:v>
                </c:pt>
                <c:pt idx="9">
                  <c:v>93.228147766989309</c:v>
                </c:pt>
                <c:pt idx="10">
                  <c:v>90.524580127419568</c:v>
                </c:pt>
                <c:pt idx="11">
                  <c:v>98.497990376355077</c:v>
                </c:pt>
                <c:pt idx="12">
                  <c:v>105.40764937280278</c:v>
                </c:pt>
                <c:pt idx="13">
                  <c:v>103.81879530801815</c:v>
                </c:pt>
                <c:pt idx="14">
                  <c:v>105.84180561121343</c:v>
                </c:pt>
                <c:pt idx="15">
                  <c:v>108.26261057690374</c:v>
                </c:pt>
                <c:pt idx="16">
                  <c:v>106.40803348532056</c:v>
                </c:pt>
                <c:pt idx="17">
                  <c:v>106.32875948739914</c:v>
                </c:pt>
                <c:pt idx="18">
                  <c:v>102.28926863876397</c:v>
                </c:pt>
                <c:pt idx="19">
                  <c:v>104.61337996743944</c:v>
                </c:pt>
                <c:pt idx="20">
                  <c:v>109.16922427906688</c:v>
                </c:pt>
                <c:pt idx="21">
                  <c:v>104.64660596439501</c:v>
                </c:pt>
                <c:pt idx="22">
                  <c:v>101.19471094798858</c:v>
                </c:pt>
                <c:pt idx="23">
                  <c:v>100.59007792957857</c:v>
                </c:pt>
                <c:pt idx="24">
                  <c:v>90.5292170705209</c:v>
                </c:pt>
                <c:pt idx="25">
                  <c:v>89.098042276451238</c:v>
                </c:pt>
                <c:pt idx="26">
                  <c:v>91.320195311592144</c:v>
                </c:pt>
                <c:pt idx="27">
                  <c:v>87.660845678696788</c:v>
                </c:pt>
                <c:pt idx="28">
                  <c:v>88.660070718421778</c:v>
                </c:pt>
                <c:pt idx="29">
                  <c:v>87.783047935854512</c:v>
                </c:pt>
                <c:pt idx="30">
                  <c:v>89.584936912240153</c:v>
                </c:pt>
                <c:pt idx="31">
                  <c:v>89.095315971461545</c:v>
                </c:pt>
                <c:pt idx="32">
                  <c:v>82.327793429027196</c:v>
                </c:pt>
                <c:pt idx="33">
                  <c:v>94.00935266633077</c:v>
                </c:pt>
                <c:pt idx="34">
                  <c:v>95.647923028614912</c:v>
                </c:pt>
                <c:pt idx="35">
                  <c:v>97.997694692877047</c:v>
                </c:pt>
                <c:pt idx="36">
                  <c:v>100.31264184309153</c:v>
                </c:pt>
                <c:pt idx="37">
                  <c:v>100.992422563483</c:v>
                </c:pt>
                <c:pt idx="38">
                  <c:v>100.17374305956376</c:v>
                </c:pt>
                <c:pt idx="39">
                  <c:v>102.10265134410923</c:v>
                </c:pt>
                <c:pt idx="40">
                  <c:v>104.09189521878115</c:v>
                </c:pt>
                <c:pt idx="41">
                  <c:v>104.90294132870781</c:v>
                </c:pt>
                <c:pt idx="42">
                  <c:v>106.55050686804196</c:v>
                </c:pt>
                <c:pt idx="43">
                  <c:v>107.47831842676017</c:v>
                </c:pt>
                <c:pt idx="44">
                  <c:v>108.52578983248381</c:v>
                </c:pt>
                <c:pt idx="45">
                  <c:v>104.34745497023677</c:v>
                </c:pt>
                <c:pt idx="46">
                  <c:v>102.41305564513281</c:v>
                </c:pt>
                <c:pt idx="47">
                  <c:v>93.615553924680597</c:v>
                </c:pt>
                <c:pt idx="48">
                  <c:v>93.395240054052579</c:v>
                </c:pt>
                <c:pt idx="49">
                  <c:v>93.506498352203025</c:v>
                </c:pt>
                <c:pt idx="50">
                  <c:v>91.037717364612604</c:v>
                </c:pt>
                <c:pt idx="51">
                  <c:v>92.182179336481724</c:v>
                </c:pt>
                <c:pt idx="52">
                  <c:v>90.033162810148525</c:v>
                </c:pt>
                <c:pt idx="53">
                  <c:v>99.385611661698903</c:v>
                </c:pt>
                <c:pt idx="54">
                  <c:v>103.41486182817242</c:v>
                </c:pt>
                <c:pt idx="55">
                  <c:v>107.68013870498032</c:v>
                </c:pt>
                <c:pt idx="56">
                  <c:v>111.20277118318167</c:v>
                </c:pt>
                <c:pt idx="57">
                  <c:v>105.21795866292874</c:v>
                </c:pt>
                <c:pt idx="58">
                  <c:v>113.9957761568872</c:v>
                </c:pt>
                <c:pt idx="59">
                  <c:v>128.95786126897025</c:v>
                </c:pt>
                <c:pt idx="60">
                  <c:v>133.91843514034281</c:v>
                </c:pt>
                <c:pt idx="61">
                  <c:v>136.50874952122038</c:v>
                </c:pt>
                <c:pt idx="62">
                  <c:v>143.4675659611832</c:v>
                </c:pt>
                <c:pt idx="63">
                  <c:v>149.28850006778845</c:v>
                </c:pt>
                <c:pt idx="64">
                  <c:v>154.58792454151984</c:v>
                </c:pt>
                <c:pt idx="65">
                  <c:v>147.45090271586454</c:v>
                </c:pt>
                <c:pt idx="66">
                  <c:v>145.62059449658443</c:v>
                </c:pt>
                <c:pt idx="67">
                  <c:v>147.91098145551163</c:v>
                </c:pt>
                <c:pt idx="68">
                  <c:v>163.18452938874722</c:v>
                </c:pt>
                <c:pt idx="69">
                  <c:v>167.71519434542574</c:v>
                </c:pt>
                <c:pt idx="70">
                  <c:v>169.92831962700771</c:v>
                </c:pt>
                <c:pt idx="71">
                  <c:v>166.56720552909934</c:v>
                </c:pt>
                <c:pt idx="72">
                  <c:v>178.00231203918264</c:v>
                </c:pt>
                <c:pt idx="73">
                  <c:v>181.79862449445821</c:v>
                </c:pt>
                <c:pt idx="74">
                  <c:v>181.67286724780283</c:v>
                </c:pt>
                <c:pt idx="75">
                  <c:v>181.62977110392978</c:v>
                </c:pt>
                <c:pt idx="76">
                  <c:v>191.75640491070217</c:v>
                </c:pt>
                <c:pt idx="77">
                  <c:v>194.41506775596889</c:v>
                </c:pt>
                <c:pt idx="78">
                  <c:v>200.24466594927017</c:v>
                </c:pt>
                <c:pt idx="79">
                  <c:v>197.66994541200961</c:v>
                </c:pt>
                <c:pt idx="80">
                  <c:v>195.63384070875071</c:v>
                </c:pt>
                <c:pt idx="81">
                  <c:v>203.90485901453792</c:v>
                </c:pt>
                <c:pt idx="82">
                  <c:v>203.24853547760145</c:v>
                </c:pt>
                <c:pt idx="83">
                  <c:v>200.58244005374215</c:v>
                </c:pt>
                <c:pt idx="84">
                  <c:v>199.8850699049504</c:v>
                </c:pt>
                <c:pt idx="85">
                  <c:v>200.45649760503929</c:v>
                </c:pt>
                <c:pt idx="86">
                  <c:v>205.8844374439773</c:v>
                </c:pt>
                <c:pt idx="87">
                  <c:v>250.2861043128386</c:v>
                </c:pt>
                <c:pt idx="88">
                  <c:v>242.45389224401609</c:v>
                </c:pt>
                <c:pt idx="89">
                  <c:v>247.53569754520572</c:v>
                </c:pt>
                <c:pt idx="90">
                  <c:v>250.52828484442321</c:v>
                </c:pt>
                <c:pt idx="91">
                  <c:v>267.13829499897309</c:v>
                </c:pt>
                <c:pt idx="92">
                  <c:v>262.50088180622623</c:v>
                </c:pt>
                <c:pt idx="93">
                  <c:v>262.12042257441459</c:v>
                </c:pt>
                <c:pt idx="94">
                  <c:v>266.17466489005471</c:v>
                </c:pt>
                <c:pt idx="95">
                  <c:v>267.07979899304968</c:v>
                </c:pt>
                <c:pt idx="96">
                  <c:v>264.02453803377557</c:v>
                </c:pt>
                <c:pt idx="97">
                  <c:v>271.88102913997932</c:v>
                </c:pt>
                <c:pt idx="98">
                  <c:v>268.19496517637378</c:v>
                </c:pt>
                <c:pt idx="99">
                  <c:v>223.68165208514051</c:v>
                </c:pt>
                <c:pt idx="100">
                  <c:v>221.33620722219695</c:v>
                </c:pt>
                <c:pt idx="101">
                  <c:v>217.63219824635473</c:v>
                </c:pt>
                <c:pt idx="102">
                  <c:v>215.14619671866654</c:v>
                </c:pt>
                <c:pt idx="103">
                  <c:v>205.50885962757337</c:v>
                </c:pt>
                <c:pt idx="104">
                  <c:v>204.86585414898096</c:v>
                </c:pt>
                <c:pt idx="105">
                  <c:v>204.97391027713442</c:v>
                </c:pt>
                <c:pt idx="106">
                  <c:v>195.05198882491288</c:v>
                </c:pt>
                <c:pt idx="107">
                  <c:v>187.06454604780535</c:v>
                </c:pt>
                <c:pt idx="108">
                  <c:v>178.27872484941284</c:v>
                </c:pt>
                <c:pt idx="109">
                  <c:v>163.47469915490646</c:v>
                </c:pt>
                <c:pt idx="110">
                  <c:v>156.48394679902873</c:v>
                </c:pt>
                <c:pt idx="111">
                  <c:v>154.31733311520534</c:v>
                </c:pt>
                <c:pt idx="112">
                  <c:v>151.0299148652353</c:v>
                </c:pt>
                <c:pt idx="113">
                  <c:v>148.91987366654487</c:v>
                </c:pt>
                <c:pt idx="114">
                  <c:v>141.10659552266077</c:v>
                </c:pt>
                <c:pt idx="115">
                  <c:v>127.12134931469141</c:v>
                </c:pt>
                <c:pt idx="116">
                  <c:v>117.99611353173408</c:v>
                </c:pt>
                <c:pt idx="117">
                  <c:v>107.29608197997572</c:v>
                </c:pt>
                <c:pt idx="118">
                  <c:v>132.32405702179094</c:v>
                </c:pt>
                <c:pt idx="119">
                  <c:v>129.65327242328848</c:v>
                </c:pt>
                <c:pt idx="120">
                  <c:v>128.95975808754395</c:v>
                </c:pt>
                <c:pt idx="121">
                  <c:v>130.73815538505937</c:v>
                </c:pt>
                <c:pt idx="122">
                  <c:v>131.4852016364772</c:v>
                </c:pt>
                <c:pt idx="123">
                  <c:v>131.4123703537372</c:v>
                </c:pt>
                <c:pt idx="124">
                  <c:v>127.58273350547081</c:v>
                </c:pt>
                <c:pt idx="125">
                  <c:v>122.38290290178774</c:v>
                </c:pt>
                <c:pt idx="126">
                  <c:v>149.57420077946014</c:v>
                </c:pt>
                <c:pt idx="127">
                  <c:v>149.59269587516116</c:v>
                </c:pt>
                <c:pt idx="128">
                  <c:v>151.5298988610912</c:v>
                </c:pt>
                <c:pt idx="129">
                  <c:v>162.98967102010457</c:v>
                </c:pt>
                <c:pt idx="130">
                  <c:v>143.76740464839364</c:v>
                </c:pt>
                <c:pt idx="131">
                  <c:v>154.16368328835617</c:v>
                </c:pt>
                <c:pt idx="132">
                  <c:v>166.0153967280159</c:v>
                </c:pt>
                <c:pt idx="133">
                  <c:v>164.554725297517</c:v>
                </c:pt>
                <c:pt idx="134">
                  <c:v>174.29014909604103</c:v>
                </c:pt>
                <c:pt idx="135">
                  <c:v>184.62330171699756</c:v>
                </c:pt>
                <c:pt idx="136">
                  <c:v>185.94904361396883</c:v>
                </c:pt>
                <c:pt idx="137">
                  <c:v>202.89335233645474</c:v>
                </c:pt>
                <c:pt idx="138">
                  <c:v>181.20758666159682</c:v>
                </c:pt>
                <c:pt idx="139">
                  <c:v>197.52695006826457</c:v>
                </c:pt>
                <c:pt idx="140">
                  <c:v>212.01509016668842</c:v>
                </c:pt>
                <c:pt idx="141">
                  <c:v>204.13964868207742</c:v>
                </c:pt>
                <c:pt idx="142">
                  <c:v>202.25539745461779</c:v>
                </c:pt>
                <c:pt idx="143">
                  <c:v>205.67790768341007</c:v>
                </c:pt>
                <c:pt idx="144">
                  <c:v>209.38542570391266</c:v>
                </c:pt>
                <c:pt idx="145">
                  <c:v>211.09530904663441</c:v>
                </c:pt>
                <c:pt idx="146">
                  <c:v>201.23646439398448</c:v>
                </c:pt>
                <c:pt idx="147">
                  <c:v>188.3457554064239</c:v>
                </c:pt>
                <c:pt idx="148">
                  <c:v>193.09759006966715</c:v>
                </c:pt>
                <c:pt idx="149">
                  <c:v>195.40395419944278</c:v>
                </c:pt>
                <c:pt idx="150">
                  <c:v>223.44169317894969</c:v>
                </c:pt>
                <c:pt idx="151">
                  <c:v>226.32559885803514</c:v>
                </c:pt>
                <c:pt idx="152">
                  <c:v>227.77051046303464</c:v>
                </c:pt>
                <c:pt idx="153">
                  <c:v>233.6329571866691</c:v>
                </c:pt>
                <c:pt idx="154">
                  <c:v>274.35547057497797</c:v>
                </c:pt>
                <c:pt idx="155">
                  <c:v>289.62752342052107</c:v>
                </c:pt>
                <c:pt idx="156">
                  <c:v>298.45747991871366</c:v>
                </c:pt>
                <c:pt idx="157">
                  <c:v>306.46309850274343</c:v>
                </c:pt>
                <c:pt idx="158">
                  <c:v>308.75616859248072</c:v>
                </c:pt>
                <c:pt idx="159">
                  <c:v>322.75880596777921</c:v>
                </c:pt>
                <c:pt idx="160">
                  <c:v>319.50137188202029</c:v>
                </c:pt>
                <c:pt idx="161">
                  <c:v>304.26482816665515</c:v>
                </c:pt>
                <c:pt idx="162">
                  <c:v>286.14682716047815</c:v>
                </c:pt>
                <c:pt idx="163">
                  <c:v>275.76558485938472</c:v>
                </c:pt>
                <c:pt idx="164">
                  <c:v>269.33962640757653</c:v>
                </c:pt>
                <c:pt idx="165">
                  <c:v>278.70286996835176</c:v>
                </c:pt>
                <c:pt idx="166">
                  <c:v>243.62461724640468</c:v>
                </c:pt>
                <c:pt idx="167">
                  <c:v>225.91364292801907</c:v>
                </c:pt>
                <c:pt idx="168">
                  <c:v>226.7076901064118</c:v>
                </c:pt>
                <c:pt idx="169">
                  <c:v>228.3321152322867</c:v>
                </c:pt>
                <c:pt idx="170">
                  <c:v>241.27073856996864</c:v>
                </c:pt>
                <c:pt idx="171">
                  <c:v>233.83966493050718</c:v>
                </c:pt>
                <c:pt idx="172">
                  <c:v>252.05519271834879</c:v>
                </c:pt>
                <c:pt idx="173">
                  <c:v>265.30640613786079</c:v>
                </c:pt>
                <c:pt idx="174">
                  <c:v>260.91580386146546</c:v>
                </c:pt>
                <c:pt idx="175">
                  <c:v>265.6990144746506</c:v>
                </c:pt>
                <c:pt idx="176">
                  <c:v>268.63968141099565</c:v>
                </c:pt>
                <c:pt idx="177">
                  <c:v>261.28619016841702</c:v>
                </c:pt>
                <c:pt idx="178">
                  <c:v>262.09089172556406</c:v>
                </c:pt>
                <c:pt idx="179">
                  <c:v>271.09440197597127</c:v>
                </c:pt>
                <c:pt idx="180">
                  <c:v>258.22529944608863</c:v>
                </c:pt>
                <c:pt idx="181">
                  <c:v>290.28269978546655</c:v>
                </c:pt>
                <c:pt idx="182">
                  <c:v>307.95923225280785</c:v>
                </c:pt>
                <c:pt idx="183">
                  <c:v>331.90981632103609</c:v>
                </c:pt>
                <c:pt idx="184">
                  <c:v>332.55558347847875</c:v>
                </c:pt>
                <c:pt idx="185">
                  <c:v>336.09967019972044</c:v>
                </c:pt>
                <c:pt idx="186">
                  <c:v>337.6773981274066</c:v>
                </c:pt>
                <c:pt idx="187">
                  <c:v>337.35417769055931</c:v>
                </c:pt>
                <c:pt idx="188">
                  <c:v>334.75193411120813</c:v>
                </c:pt>
                <c:pt idx="189">
                  <c:v>334.53460233803196</c:v>
                </c:pt>
                <c:pt idx="190">
                  <c:v>341.33188760420774</c:v>
                </c:pt>
                <c:pt idx="191">
                  <c:v>355.34115906898455</c:v>
                </c:pt>
                <c:pt idx="192">
                  <c:v>363.3815503367212</c:v>
                </c:pt>
                <c:pt idx="193">
                  <c:v>363.16504985767557</c:v>
                </c:pt>
                <c:pt idx="194">
                  <c:v>345.21791476887643</c:v>
                </c:pt>
                <c:pt idx="195">
                  <c:v>322.98038832457502</c:v>
                </c:pt>
                <c:pt idx="196">
                  <c:v>339.29145341181146</c:v>
                </c:pt>
                <c:pt idx="197">
                  <c:v>330.54668103156951</c:v>
                </c:pt>
                <c:pt idx="198">
                  <c:v>349.24831213164691</c:v>
                </c:pt>
                <c:pt idx="199">
                  <c:v>361.44281319150434</c:v>
                </c:pt>
                <c:pt idx="200">
                  <c:v>372.23794608055476</c:v>
                </c:pt>
                <c:pt idx="201">
                  <c:v>391.71829591017695</c:v>
                </c:pt>
                <c:pt idx="202">
                  <c:v>430.85842515962003</c:v>
                </c:pt>
                <c:pt idx="203">
                  <c:v>457.07497152893404</c:v>
                </c:pt>
                <c:pt idx="204">
                  <c:v>438.8593933800538</c:v>
                </c:pt>
                <c:pt idx="205">
                  <c:v>422.57928115707966</c:v>
                </c:pt>
                <c:pt idx="206">
                  <c:v>424.67018181846885</c:v>
                </c:pt>
                <c:pt idx="207">
                  <c:v>430.00138273679391</c:v>
                </c:pt>
                <c:pt idx="208">
                  <c:v>413.23091880791566</c:v>
                </c:pt>
                <c:pt idx="209">
                  <c:v>431.86187417907342</c:v>
                </c:pt>
                <c:pt idx="210">
                  <c:v>410.696504799536</c:v>
                </c:pt>
                <c:pt idx="211">
                  <c:v>401.3303682565608</c:v>
                </c:pt>
                <c:pt idx="212">
                  <c:v>406.26564634618484</c:v>
                </c:pt>
                <c:pt idx="213">
                  <c:v>412.72979933207915</c:v>
                </c:pt>
                <c:pt idx="214">
                  <c:v>406.80117700023641</c:v>
                </c:pt>
                <c:pt idx="215">
                  <c:v>354.10374722432965</c:v>
                </c:pt>
                <c:pt idx="216">
                  <c:v>371.29740185273477</c:v>
                </c:pt>
                <c:pt idx="217">
                  <c:v>369.01904352067442</c:v>
                </c:pt>
                <c:pt idx="218">
                  <c:v>384.79543852702454</c:v>
                </c:pt>
                <c:pt idx="219">
                  <c:v>380.34654058568844</c:v>
                </c:pt>
                <c:pt idx="220">
                  <c:v>381.53787229325928</c:v>
                </c:pt>
                <c:pt idx="221">
                  <c:v>391.43248117329108</c:v>
                </c:pt>
                <c:pt idx="222">
                  <c:v>435.93020611015362</c:v>
                </c:pt>
                <c:pt idx="223">
                  <c:v>463.182192759114</c:v>
                </c:pt>
                <c:pt idx="224">
                  <c:v>465.77239679517152</c:v>
                </c:pt>
                <c:pt idx="225">
                  <c:v>466.84265907198096</c:v>
                </c:pt>
                <c:pt idx="226">
                  <c:v>449.50483445399914</c:v>
                </c:pt>
                <c:pt idx="227">
                  <c:v>481.12877818893168</c:v>
                </c:pt>
                <c:pt idx="228">
                  <c:v>521.29022298324401</c:v>
                </c:pt>
                <c:pt idx="229">
                  <c:v>535.70061198373514</c:v>
                </c:pt>
                <c:pt idx="230">
                  <c:v>517.30769779749119</c:v>
                </c:pt>
                <c:pt idx="231">
                  <c:v>549.98397686888973</c:v>
                </c:pt>
                <c:pt idx="232">
                  <c:v>539.10244336237145</c:v>
                </c:pt>
                <c:pt idx="233">
                  <c:v>534.84248924612757</c:v>
                </c:pt>
                <c:pt idx="234">
                  <c:v>506.74820191825108</c:v>
                </c:pt>
                <c:pt idx="235">
                  <c:v>489.04186541105133</c:v>
                </c:pt>
                <c:pt idx="236">
                  <c:v>500.30825747232001</c:v>
                </c:pt>
                <c:pt idx="237">
                  <c:v>492.62954901939764</c:v>
                </c:pt>
                <c:pt idx="238">
                  <c:v>529.06279914579284</c:v>
                </c:pt>
                <c:pt idx="239">
                  <c:v>556.26982085267673</c:v>
                </c:pt>
                <c:pt idx="240">
                  <c:v>500.58668863543204</c:v>
                </c:pt>
                <c:pt idx="241">
                  <c:v>479.08232816167884</c:v>
                </c:pt>
                <c:pt idx="242">
                  <c:v>491.12346655072889</c:v>
                </c:pt>
                <c:pt idx="243">
                  <c:v>457.55316071122752</c:v>
                </c:pt>
                <c:pt idx="244">
                  <c:v>465.61887155413689</c:v>
                </c:pt>
                <c:pt idx="245">
                  <c:v>433.01453528353335</c:v>
                </c:pt>
                <c:pt idx="246">
                  <c:v>445.2075417599824</c:v>
                </c:pt>
                <c:pt idx="247">
                  <c:v>436.55820437649436</c:v>
                </c:pt>
                <c:pt idx="248">
                  <c:v>413.44510708583749</c:v>
                </c:pt>
                <c:pt idx="249">
                  <c:v>399.05930633324607</c:v>
                </c:pt>
                <c:pt idx="250">
                  <c:v>341.82320587553846</c:v>
                </c:pt>
                <c:pt idx="251">
                  <c:v>343.0759558956259</c:v>
                </c:pt>
                <c:pt idx="252">
                  <c:v>378.32566286794366</c:v>
                </c:pt>
                <c:pt idx="253">
                  <c:v>369.90182101968367</c:v>
                </c:pt>
                <c:pt idx="254">
                  <c:v>364.34697602713123</c:v>
                </c:pt>
                <c:pt idx="255">
                  <c:v>376.32183191623136</c:v>
                </c:pt>
                <c:pt idx="256">
                  <c:v>373.88684393137555</c:v>
                </c:pt>
                <c:pt idx="257">
                  <c:v>391.07375212352605</c:v>
                </c:pt>
                <c:pt idx="258">
                  <c:v>407.03271722238361</c:v>
                </c:pt>
                <c:pt idx="259">
                  <c:v>442.02790620174801</c:v>
                </c:pt>
                <c:pt idx="260">
                  <c:v>543.55990368195251</c:v>
                </c:pt>
                <c:pt idx="261">
                  <c:v>574.10939666812612</c:v>
                </c:pt>
                <c:pt idx="262">
                  <c:v>609.22112890564972</c:v>
                </c:pt>
                <c:pt idx="263">
                  <c:v>575.53123905387667</c:v>
                </c:pt>
                <c:pt idx="264">
                  <c:v>583.89013671728696</c:v>
                </c:pt>
                <c:pt idx="265">
                  <c:v>614.02635377136005</c:v>
                </c:pt>
                <c:pt idx="266">
                  <c:v>616.02376156604214</c:v>
                </c:pt>
                <c:pt idx="267">
                  <c:v>616.82181369259195</c:v>
                </c:pt>
                <c:pt idx="268">
                  <c:v>627.57444956170787</c:v>
                </c:pt>
                <c:pt idx="269">
                  <c:v>638.58006267609881</c:v>
                </c:pt>
                <c:pt idx="270">
                  <c:v>626.91650787512242</c:v>
                </c:pt>
                <c:pt idx="271">
                  <c:v>609.01523464603736</c:v>
                </c:pt>
                <c:pt idx="272">
                  <c:v>514.96700634129843</c:v>
                </c:pt>
                <c:pt idx="273">
                  <c:v>497.03177782151567</c:v>
                </c:pt>
                <c:pt idx="274">
                  <c:v>462.84402435449948</c:v>
                </c:pt>
                <c:pt idx="275">
                  <c:v>485.99497364774322</c:v>
                </c:pt>
                <c:pt idx="276">
                  <c:v>446.80168250721078</c:v>
                </c:pt>
                <c:pt idx="277">
                  <c:v>424.12626185666232</c:v>
                </c:pt>
                <c:pt idx="278">
                  <c:v>417.69570755840095</c:v>
                </c:pt>
                <c:pt idx="279">
                  <c:v>402.86335002275206</c:v>
                </c:pt>
                <c:pt idx="280">
                  <c:v>388.24326151352244</c:v>
                </c:pt>
                <c:pt idx="281">
                  <c:v>381.61286234457793</c:v>
                </c:pt>
                <c:pt idx="282">
                  <c:v>348.95501197339962</c:v>
                </c:pt>
                <c:pt idx="283">
                  <c:v>331.95589970146358</c:v>
                </c:pt>
                <c:pt idx="284">
                  <c:v>323.37017456719582</c:v>
                </c:pt>
                <c:pt idx="285">
                  <c:v>317.56945550639841</c:v>
                </c:pt>
                <c:pt idx="286">
                  <c:v>309.8946555332472</c:v>
                </c:pt>
                <c:pt idx="287">
                  <c:v>270.16547347401075</c:v>
                </c:pt>
                <c:pt idx="288">
                  <c:v>279.08784769004797</c:v>
                </c:pt>
                <c:pt idx="289">
                  <c:v>273.56222381655874</c:v>
                </c:pt>
                <c:pt idx="290">
                  <c:v>267.39270904534504</c:v>
                </c:pt>
              </c:numCache>
            </c:numRef>
          </c:val>
          <c:smooth val="0"/>
          <c:extLst>
            <c:ext xmlns:c16="http://schemas.microsoft.com/office/drawing/2014/chart" uri="{C3380CC4-5D6E-409C-BE32-E72D297353CC}">
              <c16:uniqueId val="{00000001-641F-4E92-90EC-F93D678B08BC}"/>
            </c:ext>
          </c:extLst>
        </c:ser>
        <c:ser>
          <c:idx val="1"/>
          <c:order val="1"/>
          <c:tx>
            <c:strRef>
              <c:f>Average!$G$1</c:f>
              <c:strCache>
                <c:ptCount val="1"/>
                <c:pt idx="0">
                  <c:v>Residential</c:v>
                </c:pt>
              </c:strCache>
            </c:strRef>
          </c:tx>
          <c:spPr>
            <a:ln w="28575" cap="rnd">
              <a:solidFill>
                <a:schemeClr val="accent2"/>
              </a:solidFill>
              <a:round/>
            </a:ln>
            <a:effectLst/>
          </c:spPr>
          <c:marker>
            <c:symbol val="none"/>
          </c:marker>
          <c:cat>
            <c:numRef>
              <c:f>Average!$A$99:$A$389</c:f>
              <c:numCache>
                <c:formatCode>mmm\-yy</c:formatCode>
                <c:ptCount val="291"/>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pt idx="285">
                  <c:v>45200</c:v>
                </c:pt>
                <c:pt idx="286">
                  <c:v>45231</c:v>
                </c:pt>
                <c:pt idx="287">
                  <c:v>45261</c:v>
                </c:pt>
                <c:pt idx="288">
                  <c:v>45292</c:v>
                </c:pt>
                <c:pt idx="289">
                  <c:v>45323</c:v>
                </c:pt>
                <c:pt idx="290">
                  <c:v>45352</c:v>
                </c:pt>
              </c:numCache>
            </c:numRef>
          </c:cat>
          <c:val>
            <c:numRef>
              <c:f>Average!$L$99:$L$389</c:f>
              <c:numCache>
                <c:formatCode>_(* #,##0.00_);_(* \(#,##0.00\);_(* "-"??_);_(@_)</c:formatCode>
                <c:ptCount val="291"/>
                <c:pt idx="0">
                  <c:v>99.999999999999986</c:v>
                </c:pt>
                <c:pt idx="1">
                  <c:v>100.99633308632573</c:v>
                </c:pt>
                <c:pt idx="2">
                  <c:v>102.52904129720027</c:v>
                </c:pt>
                <c:pt idx="3">
                  <c:v>103.365759839163</c:v>
                </c:pt>
                <c:pt idx="4">
                  <c:v>104.16754030046921</c:v>
                </c:pt>
                <c:pt idx="5">
                  <c:v>104.86764699765676</c:v>
                </c:pt>
                <c:pt idx="6">
                  <c:v>105.47618770925649</c:v>
                </c:pt>
                <c:pt idx="7">
                  <c:v>106.47737037011049</c:v>
                </c:pt>
                <c:pt idx="8">
                  <c:v>106.77005232998981</c:v>
                </c:pt>
                <c:pt idx="9">
                  <c:v>107.63538695032059</c:v>
                </c:pt>
                <c:pt idx="10">
                  <c:v>107.95213939904146</c:v>
                </c:pt>
                <c:pt idx="11">
                  <c:v>108.76478416623425</c:v>
                </c:pt>
                <c:pt idx="12">
                  <c:v>108.09271957021349</c:v>
                </c:pt>
                <c:pt idx="13">
                  <c:v>108.12737451751896</c:v>
                </c:pt>
                <c:pt idx="14">
                  <c:v>107.94888763836035</c:v>
                </c:pt>
                <c:pt idx="15">
                  <c:v>108.15415018575268</c:v>
                </c:pt>
                <c:pt idx="16">
                  <c:v>108.21536909627562</c:v>
                </c:pt>
                <c:pt idx="17">
                  <c:v>108.24322377587637</c:v>
                </c:pt>
                <c:pt idx="18">
                  <c:v>108.43466388219078</c:v>
                </c:pt>
                <c:pt idx="19">
                  <c:v>108.70996609451423</c:v>
                </c:pt>
                <c:pt idx="20">
                  <c:v>109.15410182749004</c:v>
                </c:pt>
                <c:pt idx="21">
                  <c:v>109.07242554347675</c:v>
                </c:pt>
                <c:pt idx="22">
                  <c:v>109.27906747802709</c:v>
                </c:pt>
                <c:pt idx="23">
                  <c:v>109.11838926328468</c:v>
                </c:pt>
                <c:pt idx="24">
                  <c:v>109.72850480831241</c:v>
                </c:pt>
                <c:pt idx="25">
                  <c:v>110.35945314569075</c:v>
                </c:pt>
                <c:pt idx="26">
                  <c:v>110.77795583547139</c:v>
                </c:pt>
                <c:pt idx="27">
                  <c:v>111.18017490032138</c:v>
                </c:pt>
                <c:pt idx="28">
                  <c:v>111.91060821413735</c:v>
                </c:pt>
                <c:pt idx="29">
                  <c:v>112.77710911355672</c:v>
                </c:pt>
                <c:pt idx="30">
                  <c:v>113.35825754326207</c:v>
                </c:pt>
                <c:pt idx="31">
                  <c:v>113.77284777226137</c:v>
                </c:pt>
                <c:pt idx="32">
                  <c:v>114.2036910031368</c:v>
                </c:pt>
                <c:pt idx="33">
                  <c:v>114.85905751076254</c:v>
                </c:pt>
                <c:pt idx="34">
                  <c:v>115.18653607442175</c:v>
                </c:pt>
                <c:pt idx="35">
                  <c:v>115.75837396395821</c:v>
                </c:pt>
                <c:pt idx="36">
                  <c:v>116.44748059559976</c:v>
                </c:pt>
                <c:pt idx="37">
                  <c:v>116.59695212329612</c:v>
                </c:pt>
                <c:pt idx="38">
                  <c:v>116.92594806345961</c:v>
                </c:pt>
                <c:pt idx="39">
                  <c:v>117.36397796859244</c:v>
                </c:pt>
                <c:pt idx="40">
                  <c:v>117.62063568277638</c:v>
                </c:pt>
                <c:pt idx="41">
                  <c:v>118.08675231422914</c:v>
                </c:pt>
                <c:pt idx="42">
                  <c:v>118.50150117213906</c:v>
                </c:pt>
                <c:pt idx="43">
                  <c:v>118.94382742427877</c:v>
                </c:pt>
                <c:pt idx="44">
                  <c:v>119.30591881020474</c:v>
                </c:pt>
                <c:pt idx="45">
                  <c:v>119.85363269931409</c:v>
                </c:pt>
                <c:pt idx="46">
                  <c:v>120.64245435613614</c:v>
                </c:pt>
                <c:pt idx="47">
                  <c:v>121.63593716051521</c:v>
                </c:pt>
                <c:pt idx="48">
                  <c:v>122.49989760670844</c:v>
                </c:pt>
                <c:pt idx="49">
                  <c:v>123.22095987433295</c:v>
                </c:pt>
                <c:pt idx="50">
                  <c:v>124.67650844582462</c:v>
                </c:pt>
                <c:pt idx="51">
                  <c:v>125.69945435511708</c:v>
                </c:pt>
                <c:pt idx="52">
                  <c:v>126.72081529855053</c:v>
                </c:pt>
                <c:pt idx="53">
                  <c:v>127.92657344414502</c:v>
                </c:pt>
                <c:pt idx="54">
                  <c:v>128.95417538791466</c:v>
                </c:pt>
                <c:pt idx="55">
                  <c:v>129.87077275521222</c:v>
                </c:pt>
                <c:pt idx="56">
                  <c:v>131.51569642539695</c:v>
                </c:pt>
                <c:pt idx="57">
                  <c:v>132.80433765222949</c:v>
                </c:pt>
                <c:pt idx="58">
                  <c:v>134.19894961612704</c:v>
                </c:pt>
                <c:pt idx="59">
                  <c:v>135.85157622315697</c:v>
                </c:pt>
                <c:pt idx="60">
                  <c:v>136.82136534739672</c:v>
                </c:pt>
                <c:pt idx="61">
                  <c:v>138.99897506240131</c:v>
                </c:pt>
                <c:pt idx="62">
                  <c:v>140.04273740889164</c:v>
                </c:pt>
                <c:pt idx="63">
                  <c:v>141.8764248356151</c:v>
                </c:pt>
                <c:pt idx="64">
                  <c:v>143.713388507677</c:v>
                </c:pt>
                <c:pt idx="65">
                  <c:v>145.38335421220708</c:v>
                </c:pt>
                <c:pt idx="66">
                  <c:v>147.29543127555831</c:v>
                </c:pt>
                <c:pt idx="67">
                  <c:v>149.41982006051728</c:v>
                </c:pt>
                <c:pt idx="68">
                  <c:v>151.46304623166077</c:v>
                </c:pt>
                <c:pt idx="69">
                  <c:v>153.18233984987012</c:v>
                </c:pt>
                <c:pt idx="70">
                  <c:v>155.55761110713047</c:v>
                </c:pt>
                <c:pt idx="71">
                  <c:v>157.08932049975925</c:v>
                </c:pt>
                <c:pt idx="72">
                  <c:v>159.24305964467607</c:v>
                </c:pt>
                <c:pt idx="73">
                  <c:v>160.54359528447918</c:v>
                </c:pt>
                <c:pt idx="74">
                  <c:v>162.52351838904954</c:v>
                </c:pt>
                <c:pt idx="75">
                  <c:v>164.26005151254643</c:v>
                </c:pt>
                <c:pt idx="76">
                  <c:v>166.20672191597976</c:v>
                </c:pt>
                <c:pt idx="77">
                  <c:v>168.25499742013821</c:v>
                </c:pt>
                <c:pt idx="78">
                  <c:v>170.44721935739392</c:v>
                </c:pt>
                <c:pt idx="79">
                  <c:v>172.23083243544676</c:v>
                </c:pt>
                <c:pt idx="80">
                  <c:v>173.45318511746279</c:v>
                </c:pt>
                <c:pt idx="81">
                  <c:v>175.64268774564141</c:v>
                </c:pt>
                <c:pt idx="82">
                  <c:v>177.12591715786917</c:v>
                </c:pt>
                <c:pt idx="83">
                  <c:v>178.66944796971839</c:v>
                </c:pt>
                <c:pt idx="84">
                  <c:v>180.52979571681786</c:v>
                </c:pt>
                <c:pt idx="85">
                  <c:v>182.02919647913902</c:v>
                </c:pt>
                <c:pt idx="86">
                  <c:v>184.21869589585168</c:v>
                </c:pt>
                <c:pt idx="87">
                  <c:v>186.13129588247401</c:v>
                </c:pt>
                <c:pt idx="88">
                  <c:v>188.05408225302355</c:v>
                </c:pt>
                <c:pt idx="89">
                  <c:v>189.55393241656611</c:v>
                </c:pt>
                <c:pt idx="90">
                  <c:v>191.69029835391402</c:v>
                </c:pt>
                <c:pt idx="91">
                  <c:v>194.82622403699665</c:v>
                </c:pt>
                <c:pt idx="92">
                  <c:v>196.74688425931478</c:v>
                </c:pt>
                <c:pt idx="93">
                  <c:v>197.43744189171684</c:v>
                </c:pt>
                <c:pt idx="94">
                  <c:v>197.81846561091487</c:v>
                </c:pt>
                <c:pt idx="95">
                  <c:v>198.51037597339982</c:v>
                </c:pt>
                <c:pt idx="96">
                  <c:v>198.7272599089508</c:v>
                </c:pt>
                <c:pt idx="97">
                  <c:v>199.52940523138446</c:v>
                </c:pt>
                <c:pt idx="98">
                  <c:v>199.01992266061762</c:v>
                </c:pt>
                <c:pt idx="99">
                  <c:v>198.62534116164088</c:v>
                </c:pt>
                <c:pt idx="100">
                  <c:v>198.19707883384493</c:v>
                </c:pt>
                <c:pt idx="101">
                  <c:v>198.29773027425784</c:v>
                </c:pt>
                <c:pt idx="102">
                  <c:v>196.49976007077112</c:v>
                </c:pt>
                <c:pt idx="103">
                  <c:v>193.16886121748635</c:v>
                </c:pt>
                <c:pt idx="104">
                  <c:v>190.47881977152522</c:v>
                </c:pt>
                <c:pt idx="105">
                  <c:v>188.72178900807194</c:v>
                </c:pt>
                <c:pt idx="106">
                  <c:v>186.88522058576038</c:v>
                </c:pt>
                <c:pt idx="107">
                  <c:v>185.92300307471763</c:v>
                </c:pt>
                <c:pt idx="108">
                  <c:v>183.74875229933539</c:v>
                </c:pt>
                <c:pt idx="109">
                  <c:v>182.15220606447215</c:v>
                </c:pt>
                <c:pt idx="110">
                  <c:v>179.12314955293732</c:v>
                </c:pt>
                <c:pt idx="111">
                  <c:v>175.76002402157323</c:v>
                </c:pt>
                <c:pt idx="112">
                  <c:v>172.7835898152338</c:v>
                </c:pt>
                <c:pt idx="113">
                  <c:v>169.71469071044513</c:v>
                </c:pt>
                <c:pt idx="114">
                  <c:v>167.51313527044036</c:v>
                </c:pt>
                <c:pt idx="115">
                  <c:v>166.18606389129988</c:v>
                </c:pt>
                <c:pt idx="116">
                  <c:v>166.20234323463498</c:v>
                </c:pt>
                <c:pt idx="117">
                  <c:v>165.13737628809017</c:v>
                </c:pt>
                <c:pt idx="118">
                  <c:v>164.68021200203333</c:v>
                </c:pt>
                <c:pt idx="119">
                  <c:v>164.08772254460487</c:v>
                </c:pt>
                <c:pt idx="120">
                  <c:v>164.35163630249181</c:v>
                </c:pt>
                <c:pt idx="121">
                  <c:v>163.60211032751747</c:v>
                </c:pt>
                <c:pt idx="122">
                  <c:v>164.20624576136692</c:v>
                </c:pt>
                <c:pt idx="123">
                  <c:v>165.0464436270029</c:v>
                </c:pt>
                <c:pt idx="124">
                  <c:v>165.61363103492579</c:v>
                </c:pt>
                <c:pt idx="125">
                  <c:v>166.23921200013987</c:v>
                </c:pt>
                <c:pt idx="126">
                  <c:v>167.93851246478914</c:v>
                </c:pt>
                <c:pt idx="127">
                  <c:v>168.38823385168956</c:v>
                </c:pt>
                <c:pt idx="128">
                  <c:v>168.51893158736422</c:v>
                </c:pt>
                <c:pt idx="129">
                  <c:v>169.36785758557807</c:v>
                </c:pt>
                <c:pt idx="130">
                  <c:v>169.42722891064003</c:v>
                </c:pt>
                <c:pt idx="131">
                  <c:v>169.94606955977261</c:v>
                </c:pt>
                <c:pt idx="132">
                  <c:v>169.23974723237973</c:v>
                </c:pt>
                <c:pt idx="133">
                  <c:v>168.54315276944007</c:v>
                </c:pt>
                <c:pt idx="134">
                  <c:v>168.42682000686111</c:v>
                </c:pt>
                <c:pt idx="135">
                  <c:v>168.3865227224949</c:v>
                </c:pt>
                <c:pt idx="136">
                  <c:v>168.19979827081724</c:v>
                </c:pt>
                <c:pt idx="137">
                  <c:v>167.46892618152401</c:v>
                </c:pt>
                <c:pt idx="138">
                  <c:v>165.75231710544574</c:v>
                </c:pt>
                <c:pt idx="139">
                  <c:v>165.25509181507283</c:v>
                </c:pt>
                <c:pt idx="140">
                  <c:v>164.22059990069192</c:v>
                </c:pt>
                <c:pt idx="141">
                  <c:v>162.78068038301797</c:v>
                </c:pt>
                <c:pt idx="142">
                  <c:v>163.06588995404101</c:v>
                </c:pt>
                <c:pt idx="143">
                  <c:v>160.94951441032205</c:v>
                </c:pt>
                <c:pt idx="144">
                  <c:v>160.59364703825096</c:v>
                </c:pt>
                <c:pt idx="145">
                  <c:v>160.14721006264611</c:v>
                </c:pt>
                <c:pt idx="146">
                  <c:v>159.79364664630717</c:v>
                </c:pt>
                <c:pt idx="147">
                  <c:v>159.49903156794389</c:v>
                </c:pt>
                <c:pt idx="148">
                  <c:v>159.21091880157729</c:v>
                </c:pt>
                <c:pt idx="149">
                  <c:v>159.6780164769855</c:v>
                </c:pt>
                <c:pt idx="150">
                  <c:v>159.60892720630767</c:v>
                </c:pt>
                <c:pt idx="151">
                  <c:v>160.05150461585535</c:v>
                </c:pt>
                <c:pt idx="152">
                  <c:v>160.33710843084503</c:v>
                </c:pt>
                <c:pt idx="153">
                  <c:v>161.67195608728156</c:v>
                </c:pt>
                <c:pt idx="154">
                  <c:v>162.35968218292862</c:v>
                </c:pt>
                <c:pt idx="155">
                  <c:v>163.64410823927346</c:v>
                </c:pt>
                <c:pt idx="156">
                  <c:v>164.10527433957623</c:v>
                </c:pt>
                <c:pt idx="157">
                  <c:v>165.16609814574895</c:v>
                </c:pt>
                <c:pt idx="158">
                  <c:v>166.27100936574141</c:v>
                </c:pt>
                <c:pt idx="159">
                  <c:v>167.74898830756484</c:v>
                </c:pt>
                <c:pt idx="160">
                  <c:v>169.70062790787165</c:v>
                </c:pt>
                <c:pt idx="161">
                  <c:v>170.52436180643443</c:v>
                </c:pt>
                <c:pt idx="162">
                  <c:v>172.25812027472625</c:v>
                </c:pt>
                <c:pt idx="163">
                  <c:v>173.44081294163968</c:v>
                </c:pt>
                <c:pt idx="164">
                  <c:v>175.35019875340444</c:v>
                </c:pt>
                <c:pt idx="165">
                  <c:v>176.3473840441514</c:v>
                </c:pt>
                <c:pt idx="166">
                  <c:v>176.84209184813608</c:v>
                </c:pt>
                <c:pt idx="167">
                  <c:v>178.3301815664384</c:v>
                </c:pt>
                <c:pt idx="168">
                  <c:v>180.85167928297585</c:v>
                </c:pt>
                <c:pt idx="169">
                  <c:v>182.92824468161461</c:v>
                </c:pt>
                <c:pt idx="170">
                  <c:v>184.42987830168619</c:v>
                </c:pt>
                <c:pt idx="171">
                  <c:v>185.79021209119728</c:v>
                </c:pt>
                <c:pt idx="172">
                  <c:v>186.80221650535145</c:v>
                </c:pt>
                <c:pt idx="173">
                  <c:v>188.45537071378345</c:v>
                </c:pt>
                <c:pt idx="174">
                  <c:v>189.81491676941314</c:v>
                </c:pt>
                <c:pt idx="175">
                  <c:v>190.94051365981369</c:v>
                </c:pt>
                <c:pt idx="176">
                  <c:v>191.73813771297011</c:v>
                </c:pt>
                <c:pt idx="177">
                  <c:v>193.269487310888</c:v>
                </c:pt>
                <c:pt idx="178">
                  <c:v>194.48736768032887</c:v>
                </c:pt>
                <c:pt idx="179">
                  <c:v>195.00544118751552</c:v>
                </c:pt>
                <c:pt idx="180">
                  <c:v>195.51633246296868</c:v>
                </c:pt>
                <c:pt idx="181">
                  <c:v>195.95771068909926</c:v>
                </c:pt>
                <c:pt idx="182">
                  <c:v>196.60112418816385</c:v>
                </c:pt>
                <c:pt idx="183">
                  <c:v>197.98361124940325</c:v>
                </c:pt>
                <c:pt idx="184">
                  <c:v>199.18737384176316</c:v>
                </c:pt>
                <c:pt idx="185">
                  <c:v>200.40346869457403</c:v>
                </c:pt>
                <c:pt idx="186">
                  <c:v>201.32335898731415</c:v>
                </c:pt>
                <c:pt idx="187">
                  <c:v>202.97465119220644</c:v>
                </c:pt>
                <c:pt idx="188">
                  <c:v>204.16235837891449</c:v>
                </c:pt>
                <c:pt idx="189">
                  <c:v>205.23584614121805</c:v>
                </c:pt>
                <c:pt idx="190">
                  <c:v>207.11281630258162</c:v>
                </c:pt>
                <c:pt idx="191">
                  <c:v>208.84871585701202</c:v>
                </c:pt>
                <c:pt idx="192">
                  <c:v>210.56005287082581</c:v>
                </c:pt>
                <c:pt idx="193">
                  <c:v>212.78890300030795</c:v>
                </c:pt>
                <c:pt idx="194">
                  <c:v>214.94446001585806</c:v>
                </c:pt>
                <c:pt idx="195">
                  <c:v>216.39971370780441</c:v>
                </c:pt>
                <c:pt idx="196">
                  <c:v>218.19356572093272</c:v>
                </c:pt>
                <c:pt idx="197">
                  <c:v>220.00302079593899</c:v>
                </c:pt>
                <c:pt idx="198">
                  <c:v>222.02512336841232</c:v>
                </c:pt>
                <c:pt idx="199">
                  <c:v>223.25117404949907</c:v>
                </c:pt>
                <c:pt idx="200">
                  <c:v>224.93541506134991</c:v>
                </c:pt>
                <c:pt idx="201">
                  <c:v>226.91787260873659</c:v>
                </c:pt>
                <c:pt idx="202">
                  <c:v>228.16014080297305</c:v>
                </c:pt>
                <c:pt idx="203">
                  <c:v>229.89929208088702</c:v>
                </c:pt>
                <c:pt idx="204">
                  <c:v>231.05854734393557</c:v>
                </c:pt>
                <c:pt idx="205">
                  <c:v>233.40243959506097</c:v>
                </c:pt>
                <c:pt idx="206">
                  <c:v>235.76193874751968</c:v>
                </c:pt>
                <c:pt idx="207">
                  <c:v>238.31762881658508</c:v>
                </c:pt>
                <c:pt idx="208">
                  <c:v>240.91853480557094</c:v>
                </c:pt>
                <c:pt idx="209">
                  <c:v>243.50025174522168</c:v>
                </c:pt>
                <c:pt idx="210">
                  <c:v>244.56823468055475</c:v>
                </c:pt>
                <c:pt idx="211">
                  <c:v>245.75236567191828</c:v>
                </c:pt>
                <c:pt idx="212">
                  <c:v>247.50028607849239</c:v>
                </c:pt>
                <c:pt idx="213">
                  <c:v>248.79351877832389</c:v>
                </c:pt>
                <c:pt idx="214">
                  <c:v>250.56872339823607</c:v>
                </c:pt>
                <c:pt idx="215">
                  <c:v>252.61387732663545</c:v>
                </c:pt>
                <c:pt idx="216">
                  <c:v>254.38551123833133</c:v>
                </c:pt>
                <c:pt idx="217">
                  <c:v>254.6067458111774</c:v>
                </c:pt>
                <c:pt idx="218">
                  <c:v>256.09642845260197</c:v>
                </c:pt>
                <c:pt idx="219">
                  <c:v>257.82865290437252</c:v>
                </c:pt>
                <c:pt idx="220">
                  <c:v>259.93893010798837</c:v>
                </c:pt>
                <c:pt idx="221">
                  <c:v>262.7058170607288</c:v>
                </c:pt>
                <c:pt idx="222">
                  <c:v>265.86558149247691</c:v>
                </c:pt>
                <c:pt idx="223">
                  <c:v>268.20689488232273</c:v>
                </c:pt>
                <c:pt idx="224">
                  <c:v>270.03362152094178</c:v>
                </c:pt>
                <c:pt idx="225">
                  <c:v>271.76484609506565</c:v>
                </c:pt>
                <c:pt idx="226">
                  <c:v>272.73456264332737</c:v>
                </c:pt>
                <c:pt idx="227">
                  <c:v>273.95128499383156</c:v>
                </c:pt>
                <c:pt idx="228">
                  <c:v>273.63558422827623</c:v>
                </c:pt>
                <c:pt idx="229">
                  <c:v>274.08398670209021</c:v>
                </c:pt>
                <c:pt idx="230">
                  <c:v>274.25066438127686</c:v>
                </c:pt>
                <c:pt idx="231">
                  <c:v>273.93572461422258</c:v>
                </c:pt>
                <c:pt idx="232">
                  <c:v>273.45544031496831</c:v>
                </c:pt>
                <c:pt idx="233">
                  <c:v>272.0257731613554</c:v>
                </c:pt>
                <c:pt idx="234">
                  <c:v>271.05514667348973</c:v>
                </c:pt>
                <c:pt idx="235">
                  <c:v>270.76987882190036</c:v>
                </c:pt>
                <c:pt idx="236">
                  <c:v>270.35715570090696</c:v>
                </c:pt>
                <c:pt idx="237">
                  <c:v>270.33791801728864</c:v>
                </c:pt>
                <c:pt idx="238">
                  <c:v>270.57629107593795</c:v>
                </c:pt>
                <c:pt idx="239">
                  <c:v>272.23798053474042</c:v>
                </c:pt>
                <c:pt idx="240">
                  <c:v>272.65063212111187</c:v>
                </c:pt>
                <c:pt idx="241">
                  <c:v>274.28690286251339</c:v>
                </c:pt>
                <c:pt idx="242">
                  <c:v>276.55727326178555</c:v>
                </c:pt>
                <c:pt idx="243">
                  <c:v>277.82315007168262</c:v>
                </c:pt>
                <c:pt idx="244">
                  <c:v>277.01166352339061</c:v>
                </c:pt>
                <c:pt idx="245">
                  <c:v>278.69154866256184</c:v>
                </c:pt>
                <c:pt idx="246">
                  <c:v>280.827124396248</c:v>
                </c:pt>
                <c:pt idx="247">
                  <c:v>284.96689020810942</c:v>
                </c:pt>
                <c:pt idx="248">
                  <c:v>289.39505535224367</c:v>
                </c:pt>
                <c:pt idx="249">
                  <c:v>293.59776732037767</c:v>
                </c:pt>
                <c:pt idx="250">
                  <c:v>297.95771480928966</c:v>
                </c:pt>
                <c:pt idx="251">
                  <c:v>299.48987249253264</c:v>
                </c:pt>
                <c:pt idx="252">
                  <c:v>303.72800525918211</c:v>
                </c:pt>
                <c:pt idx="253">
                  <c:v>306.9834122221032</c:v>
                </c:pt>
                <c:pt idx="254">
                  <c:v>311.56693156084589</c:v>
                </c:pt>
                <c:pt idx="255">
                  <c:v>317.89280352906871</c:v>
                </c:pt>
                <c:pt idx="256">
                  <c:v>325.67960267355937</c:v>
                </c:pt>
                <c:pt idx="257">
                  <c:v>331.2413717175985</c:v>
                </c:pt>
                <c:pt idx="258">
                  <c:v>338.365475935794</c:v>
                </c:pt>
                <c:pt idx="259">
                  <c:v>343.33746856087333</c:v>
                </c:pt>
                <c:pt idx="260">
                  <c:v>347.91634436965484</c:v>
                </c:pt>
                <c:pt idx="261">
                  <c:v>352.05459487576292</c:v>
                </c:pt>
                <c:pt idx="262">
                  <c:v>356.39879430996024</c:v>
                </c:pt>
                <c:pt idx="263">
                  <c:v>362.17844002795061</c:v>
                </c:pt>
                <c:pt idx="264">
                  <c:v>365.73233360513984</c:v>
                </c:pt>
                <c:pt idx="265">
                  <c:v>371.05903664817828</c:v>
                </c:pt>
                <c:pt idx="266">
                  <c:v>376.57233590727407</c:v>
                </c:pt>
                <c:pt idx="267">
                  <c:v>382.69944620287401</c:v>
                </c:pt>
                <c:pt idx="268">
                  <c:v>388.10182607865244</c:v>
                </c:pt>
                <c:pt idx="269">
                  <c:v>391.54884691632884</c:v>
                </c:pt>
                <c:pt idx="270">
                  <c:v>394.30394826820731</c:v>
                </c:pt>
                <c:pt idx="271">
                  <c:v>394.79610263988548</c:v>
                </c:pt>
                <c:pt idx="272">
                  <c:v>396.20650492139475</c:v>
                </c:pt>
                <c:pt idx="273">
                  <c:v>397.85710795925661</c:v>
                </c:pt>
                <c:pt idx="274">
                  <c:v>397.38712882158546</c:v>
                </c:pt>
                <c:pt idx="275">
                  <c:v>395.0900701930841</c:v>
                </c:pt>
                <c:pt idx="276">
                  <c:v>395.21365334119577</c:v>
                </c:pt>
                <c:pt idx="277">
                  <c:v>394.36587915401384</c:v>
                </c:pt>
                <c:pt idx="278">
                  <c:v>391.48265517639089</c:v>
                </c:pt>
                <c:pt idx="279">
                  <c:v>387.48525302072915</c:v>
                </c:pt>
                <c:pt idx="280">
                  <c:v>383.8568941609974</c:v>
                </c:pt>
                <c:pt idx="281">
                  <c:v>382.91353632434789</c:v>
                </c:pt>
                <c:pt idx="282">
                  <c:v>380.98585705344675</c:v>
                </c:pt>
                <c:pt idx="283">
                  <c:v>382.61087198403806</c:v>
                </c:pt>
                <c:pt idx="284">
                  <c:v>381.84416917055813</c:v>
                </c:pt>
                <c:pt idx="285">
                  <c:v>380.79812601009945</c:v>
                </c:pt>
                <c:pt idx="286">
                  <c:v>382.21981531891549</c:v>
                </c:pt>
                <c:pt idx="287">
                  <c:v>382.07921246185367</c:v>
                </c:pt>
                <c:pt idx="288">
                  <c:v>385.83486944016522</c:v>
                </c:pt>
                <c:pt idx="289">
                  <c:v>388.68646814732807</c:v>
                </c:pt>
                <c:pt idx="290">
                  <c:v>392.18580393548172</c:v>
                </c:pt>
              </c:numCache>
            </c:numRef>
          </c:val>
          <c:smooth val="0"/>
          <c:extLst>
            <c:ext xmlns:c16="http://schemas.microsoft.com/office/drawing/2014/chart" uri="{C3380CC4-5D6E-409C-BE32-E72D297353CC}">
              <c16:uniqueId val="{00000002-641F-4E92-90EC-F93D678B08BC}"/>
            </c:ext>
          </c:extLst>
        </c:ser>
        <c:ser>
          <c:idx val="2"/>
          <c:order val="2"/>
          <c:tx>
            <c:strRef>
              <c:f>Average!$N$1</c:f>
              <c:strCache>
                <c:ptCount val="1"/>
                <c:pt idx="0">
                  <c:v>Condo</c:v>
                </c:pt>
              </c:strCache>
            </c:strRef>
          </c:tx>
          <c:spPr>
            <a:ln w="28575" cap="rnd">
              <a:solidFill>
                <a:schemeClr val="accent3"/>
              </a:solidFill>
              <a:round/>
            </a:ln>
            <a:effectLst/>
          </c:spPr>
          <c:marker>
            <c:symbol val="none"/>
          </c:marker>
          <c:cat>
            <c:numRef>
              <c:f>Average!$A$99:$A$389</c:f>
              <c:numCache>
                <c:formatCode>mmm\-yy</c:formatCode>
                <c:ptCount val="291"/>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pt idx="285">
                  <c:v>45200</c:v>
                </c:pt>
                <c:pt idx="286">
                  <c:v>45231</c:v>
                </c:pt>
                <c:pt idx="287">
                  <c:v>45261</c:v>
                </c:pt>
                <c:pt idx="288">
                  <c:v>45292</c:v>
                </c:pt>
                <c:pt idx="289">
                  <c:v>45323</c:v>
                </c:pt>
                <c:pt idx="290">
                  <c:v>45352</c:v>
                </c:pt>
              </c:numCache>
            </c:numRef>
          </c:cat>
          <c:val>
            <c:numRef>
              <c:f>Average!$S$99:$S$389</c:f>
              <c:numCache>
                <c:formatCode>_(* #,##0.00_);_(* \(#,##0.00\);_(* "-"??_);_(@_)</c:formatCode>
                <c:ptCount val="291"/>
                <c:pt idx="0">
                  <c:v>100</c:v>
                </c:pt>
                <c:pt idx="1">
                  <c:v>101.59526221771252</c:v>
                </c:pt>
                <c:pt idx="2">
                  <c:v>103.67826791862558</c:v>
                </c:pt>
                <c:pt idx="3">
                  <c:v>104.83212334348295</c:v>
                </c:pt>
                <c:pt idx="4">
                  <c:v>106.51715444301972</c:v>
                </c:pt>
                <c:pt idx="5">
                  <c:v>106.70696677618643</c:v>
                </c:pt>
                <c:pt idx="6">
                  <c:v>107.81344114924501</c:v>
                </c:pt>
                <c:pt idx="7">
                  <c:v>108.1273692372943</c:v>
                </c:pt>
                <c:pt idx="8">
                  <c:v>108.42808757928873</c:v>
                </c:pt>
                <c:pt idx="9">
                  <c:v>109.17969748848024</c:v>
                </c:pt>
                <c:pt idx="10">
                  <c:v>110.08605578391963</c:v>
                </c:pt>
                <c:pt idx="11">
                  <c:v>110.92951184745685</c:v>
                </c:pt>
                <c:pt idx="12">
                  <c:v>110.26962529378531</c:v>
                </c:pt>
                <c:pt idx="13">
                  <c:v>109.70888022549018</c:v>
                </c:pt>
                <c:pt idx="14">
                  <c:v>108.85581395202017</c:v>
                </c:pt>
                <c:pt idx="15">
                  <c:v>109.47427781754689</c:v>
                </c:pt>
                <c:pt idx="16">
                  <c:v>108.80256667337503</c:v>
                </c:pt>
                <c:pt idx="17">
                  <c:v>109.57632540251655</c:v>
                </c:pt>
                <c:pt idx="18">
                  <c:v>109.82593753112299</c:v>
                </c:pt>
                <c:pt idx="19">
                  <c:v>111.09159096648965</c:v>
                </c:pt>
                <c:pt idx="20">
                  <c:v>111.47284228184215</c:v>
                </c:pt>
                <c:pt idx="21">
                  <c:v>111.24000998843988</c:v>
                </c:pt>
                <c:pt idx="22">
                  <c:v>110.75483421542378</c:v>
                </c:pt>
                <c:pt idx="23">
                  <c:v>110.37655892117742</c:v>
                </c:pt>
                <c:pt idx="24">
                  <c:v>110.82761072371719</c:v>
                </c:pt>
                <c:pt idx="25">
                  <c:v>111.18771704661445</c:v>
                </c:pt>
                <c:pt idx="26">
                  <c:v>111.71674561239759</c:v>
                </c:pt>
                <c:pt idx="27">
                  <c:v>112.40114183524926</c:v>
                </c:pt>
                <c:pt idx="28">
                  <c:v>113.09366620473018</c:v>
                </c:pt>
                <c:pt idx="29">
                  <c:v>113.28706015824817</c:v>
                </c:pt>
                <c:pt idx="30">
                  <c:v>113.62350907159718</c:v>
                </c:pt>
                <c:pt idx="31">
                  <c:v>113.51829061184729</c:v>
                </c:pt>
                <c:pt idx="32">
                  <c:v>114.89137204393589</c:v>
                </c:pt>
                <c:pt idx="33">
                  <c:v>115.80644018006872</c:v>
                </c:pt>
                <c:pt idx="34">
                  <c:v>116.44993009566345</c:v>
                </c:pt>
                <c:pt idx="35">
                  <c:v>117.29832596971593</c:v>
                </c:pt>
                <c:pt idx="36">
                  <c:v>118.10486440594158</c:v>
                </c:pt>
                <c:pt idx="37">
                  <c:v>118.20894054405952</c:v>
                </c:pt>
                <c:pt idx="38">
                  <c:v>119.11965868182951</c:v>
                </c:pt>
                <c:pt idx="39">
                  <c:v>118.90546853180413</c:v>
                </c:pt>
                <c:pt idx="40">
                  <c:v>119.54128610343163</c:v>
                </c:pt>
                <c:pt idx="41">
                  <c:v>120.24788453544591</c:v>
                </c:pt>
                <c:pt idx="42">
                  <c:v>120.22207317411754</c:v>
                </c:pt>
                <c:pt idx="43">
                  <c:v>120.80347425212756</c:v>
                </c:pt>
                <c:pt idx="44">
                  <c:v>121.01541583357691</c:v>
                </c:pt>
                <c:pt idx="45">
                  <c:v>121.93900496465156</c:v>
                </c:pt>
                <c:pt idx="46">
                  <c:v>122.94584262036112</c:v>
                </c:pt>
                <c:pt idx="47">
                  <c:v>123.57454153304552</c:v>
                </c:pt>
                <c:pt idx="48">
                  <c:v>124.77860914532287</c:v>
                </c:pt>
                <c:pt idx="49">
                  <c:v>126.22724614576582</c:v>
                </c:pt>
                <c:pt idx="50">
                  <c:v>126.80864427763638</c:v>
                </c:pt>
                <c:pt idx="51">
                  <c:v>128.37785477487327</c:v>
                </c:pt>
                <c:pt idx="52">
                  <c:v>129.21963307736513</c:v>
                </c:pt>
                <c:pt idx="53">
                  <c:v>130.47450248554097</c:v>
                </c:pt>
                <c:pt idx="54">
                  <c:v>131.67060159754945</c:v>
                </c:pt>
                <c:pt idx="55">
                  <c:v>132.27106903614506</c:v>
                </c:pt>
                <c:pt idx="56">
                  <c:v>132.66555829674405</c:v>
                </c:pt>
                <c:pt idx="57">
                  <c:v>133.12545973977169</c:v>
                </c:pt>
                <c:pt idx="58">
                  <c:v>134.03092279096794</c:v>
                </c:pt>
                <c:pt idx="59">
                  <c:v>135.23051202201586</c:v>
                </c:pt>
                <c:pt idx="60">
                  <c:v>136.98486460158404</c:v>
                </c:pt>
                <c:pt idx="61">
                  <c:v>137.54908390453019</c:v>
                </c:pt>
                <c:pt idx="62">
                  <c:v>138.63164061480427</c:v>
                </c:pt>
                <c:pt idx="63">
                  <c:v>138.41888697263241</c:v>
                </c:pt>
                <c:pt idx="64">
                  <c:v>139.16009506675618</c:v>
                </c:pt>
                <c:pt idx="65">
                  <c:v>139.49216111793118</c:v>
                </c:pt>
                <c:pt idx="66">
                  <c:v>141.0095176298197</c:v>
                </c:pt>
                <c:pt idx="67">
                  <c:v>143.12007312858879</c:v>
                </c:pt>
                <c:pt idx="68">
                  <c:v>145.41890733859225</c:v>
                </c:pt>
                <c:pt idx="69">
                  <c:v>147.71619429018895</c:v>
                </c:pt>
                <c:pt idx="70">
                  <c:v>148.69578099183053</c:v>
                </c:pt>
                <c:pt idx="71">
                  <c:v>149.36149570774444</c:v>
                </c:pt>
                <c:pt idx="72">
                  <c:v>151.0404581930062</c:v>
                </c:pt>
                <c:pt idx="73">
                  <c:v>152.40295249387742</c:v>
                </c:pt>
                <c:pt idx="74">
                  <c:v>153.96768411011888</c:v>
                </c:pt>
                <c:pt idx="75">
                  <c:v>156.58903561776273</c:v>
                </c:pt>
                <c:pt idx="76">
                  <c:v>159.00573906278191</c:v>
                </c:pt>
                <c:pt idx="77">
                  <c:v>161.23690309001623</c:v>
                </c:pt>
                <c:pt idx="78">
                  <c:v>162.57064889832122</c:v>
                </c:pt>
                <c:pt idx="79">
                  <c:v>164.14556119929324</c:v>
                </c:pt>
                <c:pt idx="80">
                  <c:v>164.82120919788343</c:v>
                </c:pt>
                <c:pt idx="81">
                  <c:v>165.89305306970448</c:v>
                </c:pt>
                <c:pt idx="82">
                  <c:v>168.5664454333378</c:v>
                </c:pt>
                <c:pt idx="83">
                  <c:v>171.26233760086345</c:v>
                </c:pt>
                <c:pt idx="84">
                  <c:v>171.73309727137007</c:v>
                </c:pt>
                <c:pt idx="85">
                  <c:v>174.47752488932503</c:v>
                </c:pt>
                <c:pt idx="86">
                  <c:v>177.75412069451227</c:v>
                </c:pt>
                <c:pt idx="87">
                  <c:v>180.13659998088082</c:v>
                </c:pt>
                <c:pt idx="88">
                  <c:v>182.61721582621382</c:v>
                </c:pt>
                <c:pt idx="89">
                  <c:v>184.19522653393977</c:v>
                </c:pt>
                <c:pt idx="90">
                  <c:v>186.24530120887459</c:v>
                </c:pt>
                <c:pt idx="91">
                  <c:v>187.59254981854463</c:v>
                </c:pt>
                <c:pt idx="92">
                  <c:v>188.95185920453872</c:v>
                </c:pt>
                <c:pt idx="93">
                  <c:v>190.26087697336456</c:v>
                </c:pt>
                <c:pt idx="94">
                  <c:v>190.80976580438818</c:v>
                </c:pt>
                <c:pt idx="95">
                  <c:v>191.00263407850622</c:v>
                </c:pt>
                <c:pt idx="96">
                  <c:v>191.55608614174415</c:v>
                </c:pt>
                <c:pt idx="97">
                  <c:v>191.3471853643764</c:v>
                </c:pt>
                <c:pt idx="98">
                  <c:v>190.4147949159304</c:v>
                </c:pt>
                <c:pt idx="99">
                  <c:v>190.12653857048187</c:v>
                </c:pt>
                <c:pt idx="100">
                  <c:v>189.62164341102593</c:v>
                </c:pt>
                <c:pt idx="101">
                  <c:v>189.69747174948822</c:v>
                </c:pt>
                <c:pt idx="102">
                  <c:v>189.05442892665729</c:v>
                </c:pt>
                <c:pt idx="103">
                  <c:v>188.85671232871283</c:v>
                </c:pt>
                <c:pt idx="104">
                  <c:v>189.1625296254187</c:v>
                </c:pt>
                <c:pt idx="105">
                  <c:v>189.16936748821746</c:v>
                </c:pt>
                <c:pt idx="106">
                  <c:v>189.46048350438679</c:v>
                </c:pt>
                <c:pt idx="107">
                  <c:v>190.14014985660921</c:v>
                </c:pt>
                <c:pt idx="108">
                  <c:v>189.95971846575543</c:v>
                </c:pt>
                <c:pt idx="109">
                  <c:v>188.40676888269692</c:v>
                </c:pt>
                <c:pt idx="110">
                  <c:v>187.71656793339494</c:v>
                </c:pt>
                <c:pt idx="111">
                  <c:v>188.88622690534106</c:v>
                </c:pt>
                <c:pt idx="112">
                  <c:v>188.9340640992161</c:v>
                </c:pt>
                <c:pt idx="113">
                  <c:v>187.90880098766422</c:v>
                </c:pt>
                <c:pt idx="114">
                  <c:v>187.47938038711598</c:v>
                </c:pt>
                <c:pt idx="115">
                  <c:v>186.49891228588879</c:v>
                </c:pt>
                <c:pt idx="116">
                  <c:v>184.86126288006648</c:v>
                </c:pt>
                <c:pt idx="117">
                  <c:v>183.97361518089036</c:v>
                </c:pt>
                <c:pt idx="118">
                  <c:v>182.99852907631058</c:v>
                </c:pt>
                <c:pt idx="119">
                  <c:v>181.79114402524041</c:v>
                </c:pt>
                <c:pt idx="120">
                  <c:v>182.46399586508144</c:v>
                </c:pt>
                <c:pt idx="121">
                  <c:v>184.03450634505896</c:v>
                </c:pt>
                <c:pt idx="122">
                  <c:v>183.19970246269958</c:v>
                </c:pt>
                <c:pt idx="123">
                  <c:v>181.26337843551192</c:v>
                </c:pt>
                <c:pt idx="124">
                  <c:v>180.02474329496803</c:v>
                </c:pt>
                <c:pt idx="125">
                  <c:v>179.76442588041505</c:v>
                </c:pt>
                <c:pt idx="126">
                  <c:v>182.01189972717125</c:v>
                </c:pt>
                <c:pt idx="127">
                  <c:v>183.63998196859856</c:v>
                </c:pt>
                <c:pt idx="128">
                  <c:v>184.01959655861691</c:v>
                </c:pt>
                <c:pt idx="129">
                  <c:v>184.44948307068481</c:v>
                </c:pt>
                <c:pt idx="130">
                  <c:v>186.05276075834198</c:v>
                </c:pt>
                <c:pt idx="131">
                  <c:v>187.0411367704173</c:v>
                </c:pt>
                <c:pt idx="132">
                  <c:v>185.53485820753752</c:v>
                </c:pt>
                <c:pt idx="133">
                  <c:v>188.93674626206118</c:v>
                </c:pt>
                <c:pt idx="134">
                  <c:v>188.83865722338916</c:v>
                </c:pt>
                <c:pt idx="135">
                  <c:v>190.08152037441005</c:v>
                </c:pt>
                <c:pt idx="136">
                  <c:v>188.38604862089713</c:v>
                </c:pt>
                <c:pt idx="137">
                  <c:v>188.16536013322428</c:v>
                </c:pt>
                <c:pt idx="138">
                  <c:v>184.6230110842088</c:v>
                </c:pt>
                <c:pt idx="139">
                  <c:v>182.53612460311953</c:v>
                </c:pt>
                <c:pt idx="140">
                  <c:v>180.85155134072934</c:v>
                </c:pt>
                <c:pt idx="141">
                  <c:v>178.54964629704088</c:v>
                </c:pt>
                <c:pt idx="142">
                  <c:v>175.23315386286814</c:v>
                </c:pt>
                <c:pt idx="143">
                  <c:v>173.97781388709086</c:v>
                </c:pt>
                <c:pt idx="144">
                  <c:v>171.31501705447607</c:v>
                </c:pt>
                <c:pt idx="145">
                  <c:v>164.29256146945545</c:v>
                </c:pt>
                <c:pt idx="146">
                  <c:v>163.79248715388161</c:v>
                </c:pt>
                <c:pt idx="147">
                  <c:v>162.13425496827497</c:v>
                </c:pt>
                <c:pt idx="148">
                  <c:v>162.89758398566855</c:v>
                </c:pt>
                <c:pt idx="149">
                  <c:v>162.3983128113064</c:v>
                </c:pt>
                <c:pt idx="150">
                  <c:v>161.22655413240219</c:v>
                </c:pt>
                <c:pt idx="151">
                  <c:v>159.25781091347241</c:v>
                </c:pt>
                <c:pt idx="152">
                  <c:v>159.23895770937887</c:v>
                </c:pt>
                <c:pt idx="153">
                  <c:v>160.14408103385969</c:v>
                </c:pt>
                <c:pt idx="154">
                  <c:v>161.11220307131384</c:v>
                </c:pt>
                <c:pt idx="155">
                  <c:v>160.80229476605243</c:v>
                </c:pt>
                <c:pt idx="156">
                  <c:v>161.32227875222975</c:v>
                </c:pt>
                <c:pt idx="157">
                  <c:v>163.9598774864709</c:v>
                </c:pt>
                <c:pt idx="158">
                  <c:v>164.885458501491</c:v>
                </c:pt>
                <c:pt idx="159">
                  <c:v>163.95798031679138</c:v>
                </c:pt>
                <c:pt idx="160">
                  <c:v>163.58182290012854</c:v>
                </c:pt>
                <c:pt idx="161">
                  <c:v>164.37057403123558</c:v>
                </c:pt>
                <c:pt idx="162">
                  <c:v>166.50421076721378</c:v>
                </c:pt>
                <c:pt idx="163">
                  <c:v>169.02543252724226</c:v>
                </c:pt>
                <c:pt idx="164">
                  <c:v>170.73210779624466</c:v>
                </c:pt>
                <c:pt idx="165">
                  <c:v>171.02174097120601</c:v>
                </c:pt>
                <c:pt idx="166">
                  <c:v>171.42459720103449</c:v>
                </c:pt>
                <c:pt idx="167">
                  <c:v>171.98589029207818</c:v>
                </c:pt>
                <c:pt idx="168">
                  <c:v>175.33615120858718</c:v>
                </c:pt>
                <c:pt idx="169">
                  <c:v>178.39528736109202</c:v>
                </c:pt>
                <c:pt idx="170">
                  <c:v>179.53367798629097</c:v>
                </c:pt>
                <c:pt idx="171">
                  <c:v>181.52505949331112</c:v>
                </c:pt>
                <c:pt idx="172">
                  <c:v>183.97041393270882</c:v>
                </c:pt>
                <c:pt idx="173">
                  <c:v>185.73905095656141</c:v>
                </c:pt>
                <c:pt idx="174">
                  <c:v>187.31851923977305</c:v>
                </c:pt>
                <c:pt idx="175">
                  <c:v>187.99497517334314</c:v>
                </c:pt>
                <c:pt idx="176">
                  <c:v>189.43643818888609</c:v>
                </c:pt>
                <c:pt idx="177">
                  <c:v>191.28897470128862</c:v>
                </c:pt>
                <c:pt idx="178">
                  <c:v>192.16750958458968</c:v>
                </c:pt>
                <c:pt idx="179">
                  <c:v>192.52045975096709</c:v>
                </c:pt>
                <c:pt idx="180">
                  <c:v>192.78236564187176</c:v>
                </c:pt>
                <c:pt idx="181">
                  <c:v>191.60457927376086</c:v>
                </c:pt>
                <c:pt idx="182">
                  <c:v>191.62074065663469</c:v>
                </c:pt>
                <c:pt idx="183">
                  <c:v>192.03012413207975</c:v>
                </c:pt>
                <c:pt idx="184">
                  <c:v>192.49371218563724</c:v>
                </c:pt>
                <c:pt idx="185">
                  <c:v>193.10800126665484</c:v>
                </c:pt>
                <c:pt idx="186">
                  <c:v>194.33770260695886</c:v>
                </c:pt>
                <c:pt idx="187">
                  <c:v>198.43081826039977</c:v>
                </c:pt>
                <c:pt idx="188">
                  <c:v>201.71753680210441</c:v>
                </c:pt>
                <c:pt idx="189">
                  <c:v>203.02542484716551</c:v>
                </c:pt>
                <c:pt idx="190">
                  <c:v>204.02897972523914</c:v>
                </c:pt>
                <c:pt idx="191">
                  <c:v>205.93802393594001</c:v>
                </c:pt>
                <c:pt idx="192">
                  <c:v>206.29168810525985</c:v>
                </c:pt>
                <c:pt idx="193">
                  <c:v>208.53283796602074</c:v>
                </c:pt>
                <c:pt idx="194">
                  <c:v>210.35429847307654</c:v>
                </c:pt>
                <c:pt idx="195">
                  <c:v>212.16808696091934</c:v>
                </c:pt>
                <c:pt idx="196">
                  <c:v>213.53029468923708</c:v>
                </c:pt>
                <c:pt idx="197">
                  <c:v>215.56645052705824</c:v>
                </c:pt>
                <c:pt idx="198">
                  <c:v>219.26736272721482</c:v>
                </c:pt>
                <c:pt idx="199">
                  <c:v>222.00384406807197</c:v>
                </c:pt>
                <c:pt idx="200">
                  <c:v>221.96039534898324</c:v>
                </c:pt>
                <c:pt idx="201">
                  <c:v>223.04639763590831</c:v>
                </c:pt>
                <c:pt idx="202">
                  <c:v>226.86854868180555</c:v>
                </c:pt>
                <c:pt idx="203">
                  <c:v>227.87677975494029</c:v>
                </c:pt>
                <c:pt idx="204">
                  <c:v>231.83518177713992</c:v>
                </c:pt>
                <c:pt idx="205">
                  <c:v>233.92581204090055</c:v>
                </c:pt>
                <c:pt idx="206">
                  <c:v>236.12828611495223</c:v>
                </c:pt>
                <c:pt idx="207">
                  <c:v>237.86922001278347</c:v>
                </c:pt>
                <c:pt idx="208">
                  <c:v>240.39538725726641</c:v>
                </c:pt>
                <c:pt idx="209">
                  <c:v>242.33363022608069</c:v>
                </c:pt>
                <c:pt idx="210">
                  <c:v>240.8309349199063</c:v>
                </c:pt>
                <c:pt idx="211">
                  <c:v>238.35479234254913</c:v>
                </c:pt>
                <c:pt idx="212">
                  <c:v>239.43415990703053</c:v>
                </c:pt>
                <c:pt idx="213">
                  <c:v>241.55784491026157</c:v>
                </c:pt>
                <c:pt idx="214">
                  <c:v>241.29078266405585</c:v>
                </c:pt>
                <c:pt idx="215">
                  <c:v>244.6581540279077</c:v>
                </c:pt>
                <c:pt idx="216">
                  <c:v>245.19018232881663</c:v>
                </c:pt>
                <c:pt idx="217">
                  <c:v>247.33753937278172</c:v>
                </c:pt>
                <c:pt idx="218">
                  <c:v>251.84214763656522</c:v>
                </c:pt>
                <c:pt idx="219">
                  <c:v>255.99813846942163</c:v>
                </c:pt>
                <c:pt idx="220">
                  <c:v>259.65600424861242</c:v>
                </c:pt>
                <c:pt idx="221">
                  <c:v>263.16623155832752</c:v>
                </c:pt>
                <c:pt idx="222">
                  <c:v>266.34213452159111</c:v>
                </c:pt>
                <c:pt idx="223">
                  <c:v>270.34252570201051</c:v>
                </c:pt>
                <c:pt idx="224">
                  <c:v>273.48465607993234</c:v>
                </c:pt>
                <c:pt idx="225">
                  <c:v>276.51426203715471</c:v>
                </c:pt>
                <c:pt idx="226">
                  <c:v>279.26689267401406</c:v>
                </c:pt>
                <c:pt idx="227">
                  <c:v>280.70608503939405</c:v>
                </c:pt>
                <c:pt idx="228">
                  <c:v>281.35634990765675</c:v>
                </c:pt>
                <c:pt idx="229">
                  <c:v>280.16062645837934</c:v>
                </c:pt>
                <c:pt idx="230">
                  <c:v>279.11054164980908</c:v>
                </c:pt>
                <c:pt idx="231">
                  <c:v>277.34344456508427</c:v>
                </c:pt>
                <c:pt idx="232">
                  <c:v>277.27982588233488</c:v>
                </c:pt>
                <c:pt idx="233">
                  <c:v>276.31511484426181</c:v>
                </c:pt>
                <c:pt idx="234">
                  <c:v>276.25388490249782</c:v>
                </c:pt>
                <c:pt idx="235">
                  <c:v>274.99327238463349</c:v>
                </c:pt>
                <c:pt idx="236">
                  <c:v>272.40651675141538</c:v>
                </c:pt>
                <c:pt idx="237">
                  <c:v>270.95856362000694</c:v>
                </c:pt>
                <c:pt idx="238">
                  <c:v>271.36892635979001</c:v>
                </c:pt>
                <c:pt idx="239">
                  <c:v>270.55841377136426</c:v>
                </c:pt>
                <c:pt idx="240">
                  <c:v>272.02154882815154</c:v>
                </c:pt>
                <c:pt idx="241">
                  <c:v>274.56830556205716</c:v>
                </c:pt>
                <c:pt idx="242">
                  <c:v>276.17979755580774</c:v>
                </c:pt>
                <c:pt idx="243">
                  <c:v>279.13985313837355</c:v>
                </c:pt>
                <c:pt idx="244">
                  <c:v>280.22492110076871</c:v>
                </c:pt>
                <c:pt idx="245">
                  <c:v>280.19311318169514</c:v>
                </c:pt>
                <c:pt idx="246">
                  <c:v>282.84277494723909</c:v>
                </c:pt>
                <c:pt idx="247">
                  <c:v>284.31390846364138</c:v>
                </c:pt>
                <c:pt idx="248">
                  <c:v>290.11050542742407</c:v>
                </c:pt>
                <c:pt idx="249">
                  <c:v>296.84291826929217</c:v>
                </c:pt>
                <c:pt idx="250">
                  <c:v>300.90457588993695</c:v>
                </c:pt>
                <c:pt idx="251">
                  <c:v>302.76476494638945</c:v>
                </c:pt>
                <c:pt idx="252">
                  <c:v>303.18344719821835</c:v>
                </c:pt>
                <c:pt idx="253">
                  <c:v>302.99196656592704</c:v>
                </c:pt>
                <c:pt idx="254">
                  <c:v>305.31539652900113</c:v>
                </c:pt>
                <c:pt idx="255">
                  <c:v>307.07803036310298</c:v>
                </c:pt>
                <c:pt idx="256">
                  <c:v>308.12606782571453</c:v>
                </c:pt>
                <c:pt idx="257">
                  <c:v>312.03652042337421</c:v>
                </c:pt>
                <c:pt idx="258">
                  <c:v>313.90761482438381</c:v>
                </c:pt>
                <c:pt idx="259">
                  <c:v>316.68026063174011</c:v>
                </c:pt>
                <c:pt idx="260">
                  <c:v>316.61409357216428</c:v>
                </c:pt>
                <c:pt idx="261">
                  <c:v>314.97018762102988</c:v>
                </c:pt>
                <c:pt idx="262">
                  <c:v>315.27207016693637</c:v>
                </c:pt>
                <c:pt idx="263">
                  <c:v>318.96619900273731</c:v>
                </c:pt>
                <c:pt idx="264">
                  <c:v>321.00556103522177</c:v>
                </c:pt>
                <c:pt idx="265">
                  <c:v>326.49289103879374</c:v>
                </c:pt>
                <c:pt idx="266">
                  <c:v>330.13474569014693</c:v>
                </c:pt>
                <c:pt idx="267">
                  <c:v>333.54827360833025</c:v>
                </c:pt>
                <c:pt idx="268">
                  <c:v>337.57167185806588</c:v>
                </c:pt>
                <c:pt idx="269">
                  <c:v>339.64662201511351</c:v>
                </c:pt>
                <c:pt idx="270">
                  <c:v>340.20643970190275</c:v>
                </c:pt>
                <c:pt idx="271">
                  <c:v>342.05484678273962</c:v>
                </c:pt>
                <c:pt idx="272">
                  <c:v>344.08950273738344</c:v>
                </c:pt>
                <c:pt idx="273">
                  <c:v>345.85313071441834</c:v>
                </c:pt>
                <c:pt idx="274">
                  <c:v>346.27182629394918</c:v>
                </c:pt>
                <c:pt idx="275">
                  <c:v>344.83752220206748</c:v>
                </c:pt>
                <c:pt idx="276">
                  <c:v>345.37700376584473</c:v>
                </c:pt>
                <c:pt idx="277">
                  <c:v>342.06503123178828</c:v>
                </c:pt>
                <c:pt idx="278">
                  <c:v>338.21146827786055</c:v>
                </c:pt>
                <c:pt idx="279">
                  <c:v>336.49809078230595</c:v>
                </c:pt>
                <c:pt idx="280">
                  <c:v>337.05886501799239</c:v>
                </c:pt>
                <c:pt idx="281">
                  <c:v>336.61889652489543</c:v>
                </c:pt>
                <c:pt idx="282">
                  <c:v>338.84127900178134</c:v>
                </c:pt>
                <c:pt idx="283">
                  <c:v>341.8845767875776</c:v>
                </c:pt>
                <c:pt idx="284">
                  <c:v>343.8497775379526</c:v>
                </c:pt>
                <c:pt idx="285">
                  <c:v>344.72154010727172</c:v>
                </c:pt>
                <c:pt idx="286">
                  <c:v>344.92635125156568</c:v>
                </c:pt>
                <c:pt idx="287">
                  <c:v>348.19406528428038</c:v>
                </c:pt>
                <c:pt idx="288">
                  <c:v>350.98973286536614</c:v>
                </c:pt>
                <c:pt idx="289">
                  <c:v>356.561837122631</c:v>
                </c:pt>
                <c:pt idx="290">
                  <c:v>360.76690792944197</c:v>
                </c:pt>
              </c:numCache>
            </c:numRef>
          </c:val>
          <c:smooth val="0"/>
          <c:extLst>
            <c:ext xmlns:c16="http://schemas.microsoft.com/office/drawing/2014/chart" uri="{C3380CC4-5D6E-409C-BE32-E72D297353CC}">
              <c16:uniqueId val="{00000003-641F-4E92-90EC-F93D678B08BC}"/>
            </c:ext>
          </c:extLst>
        </c:ser>
        <c:dLbls>
          <c:showLegendKey val="0"/>
          <c:showVal val="0"/>
          <c:showCatName val="0"/>
          <c:showSerName val="0"/>
          <c:showPercent val="0"/>
          <c:showBubbleSize val="0"/>
        </c:dLbls>
        <c:smooth val="0"/>
        <c:axId val="357029984"/>
        <c:axId val="357028416"/>
      </c:lineChart>
      <c:dateAx>
        <c:axId val="357029984"/>
        <c:scaling>
          <c:orientation val="minMax"/>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357028416"/>
        <c:crosses val="autoZero"/>
        <c:auto val="1"/>
        <c:lblOffset val="100"/>
        <c:baseTimeUnit val="months"/>
        <c:majorUnit val="1"/>
        <c:majorTimeUnit val="years"/>
      </c:dateAx>
      <c:valAx>
        <c:axId val="35702841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357029984"/>
        <c:crosses val="autoZero"/>
        <c:crossBetween val="between"/>
      </c:valAx>
      <c:spPr>
        <a:noFill/>
        <a:ln>
          <a:noFill/>
        </a:ln>
        <a:effectLst/>
      </c:spPr>
    </c:plotArea>
    <c:legend>
      <c:legendPos val="b"/>
      <c:layout>
        <c:manualLayout>
          <c:xMode val="edge"/>
          <c:yMode val="edge"/>
          <c:x val="0.05"/>
          <c:y val="0.89810695538057739"/>
          <c:w val="0.9"/>
          <c:h val="6.0226377952755906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legend>
    <c:plotVisOnly val="1"/>
    <c:dispBlanksAs val="gap"/>
    <c:showDLblsOverMax val="0"/>
  </c:chart>
  <c:spPr>
    <a:noFill/>
    <a:ln>
      <a:noFill/>
    </a:ln>
    <a:effectLst/>
  </c:spPr>
  <c:txPr>
    <a:bodyPr/>
    <a:lstStyle/>
    <a:p>
      <a:pPr>
        <a:defRPr sz="1200" b="1">
          <a:solidFill>
            <a:schemeClr val="tx1"/>
          </a:solidFill>
          <a:latin typeface="Cambria" panose="02040503050406030204" pitchFamily="18" charset="0"/>
          <a:ea typeface="Cambria" panose="02040503050406030204" pitchFamily="18" charset="0"/>
        </a:defRPr>
      </a:pPr>
      <a:endParaRPr lang="en-US"/>
    </a:p>
  </c:txPr>
  <c:externalData r:id="rId4">
    <c:autoUpdate val="0"/>
  </c:externalData>
  <c:userShapes r:id="rId5"/>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Cambria" panose="02040503050406030204" pitchFamily="18" charset="0"/>
                <a:ea typeface="Cambria" panose="02040503050406030204" pitchFamily="18" charset="0"/>
                <a:cs typeface="+mn-cs"/>
              </a:defRPr>
            </a:pPr>
            <a:r>
              <a:rPr lang="en-US" sz="2000" dirty="0"/>
              <a:t>King County Residential Transactions</a:t>
            </a:r>
          </a:p>
          <a:p>
            <a:pPr>
              <a:defRPr sz="2000"/>
            </a:pPr>
            <a:r>
              <a:rPr lang="en-US" sz="1200" dirty="0">
                <a:solidFill>
                  <a:schemeClr val="accent1"/>
                </a:solidFill>
              </a:rPr>
              <a:t>Monthly</a:t>
            </a:r>
            <a:r>
              <a:rPr lang="en-US" sz="1200" baseline="0" dirty="0">
                <a:solidFill>
                  <a:schemeClr val="accent1"/>
                </a:solidFill>
              </a:rPr>
              <a:t> Residential Transactions </a:t>
            </a:r>
            <a:r>
              <a:rPr lang="en-US" sz="1200" baseline="0" dirty="0"/>
              <a:t>with </a:t>
            </a:r>
            <a:r>
              <a:rPr lang="en-US" sz="1200" baseline="0" dirty="0">
                <a:solidFill>
                  <a:srgbClr val="C00000"/>
                </a:solidFill>
              </a:rPr>
              <a:t>Rolling Annual Average</a:t>
            </a:r>
          </a:p>
          <a:p>
            <a:pPr>
              <a:defRPr sz="2000"/>
            </a:pPr>
            <a:r>
              <a:rPr lang="en-US" sz="1200" dirty="0"/>
              <a:t>Source: KC</a:t>
            </a:r>
            <a:r>
              <a:rPr lang="en-US" sz="1200" baseline="0" dirty="0"/>
              <a:t> OEFA</a:t>
            </a:r>
            <a:endParaRPr lang="en-US" sz="1200" dirty="0"/>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Cambria" panose="02040503050406030204" pitchFamily="18" charset="0"/>
              <a:ea typeface="Cambria" panose="02040503050406030204" pitchFamily="18" charset="0"/>
              <a:cs typeface="+mn-cs"/>
            </a:defRPr>
          </a:pPr>
          <a:endParaRPr lang="en-US"/>
        </a:p>
      </c:txPr>
    </c:title>
    <c:autoTitleDeleted val="0"/>
    <c:plotArea>
      <c:layout>
        <c:manualLayout>
          <c:layoutTarget val="inner"/>
          <c:xMode val="edge"/>
          <c:yMode val="edge"/>
          <c:x val="9.2511920384951887E-2"/>
          <c:y val="0.16274898925987902"/>
          <c:w val="0.89064734365100928"/>
          <c:h val="0.55710621373826885"/>
        </c:manualLayout>
      </c:layout>
      <c:lineChart>
        <c:grouping val="standard"/>
        <c:varyColors val="0"/>
        <c:ser>
          <c:idx val="1"/>
          <c:order val="0"/>
          <c:tx>
            <c:strRef>
              <c:f>Average!$G$1</c:f>
              <c:strCache>
                <c:ptCount val="1"/>
                <c:pt idx="0">
                  <c:v>Residential</c:v>
                </c:pt>
              </c:strCache>
            </c:strRef>
          </c:tx>
          <c:spPr>
            <a:ln w="28575" cap="rnd">
              <a:solidFill>
                <a:schemeClr val="accent1"/>
              </a:solidFill>
              <a:round/>
            </a:ln>
            <a:effectLst/>
          </c:spPr>
          <c:marker>
            <c:symbol val="none"/>
          </c:marker>
          <c:trendline>
            <c:spPr>
              <a:ln w="25400" cap="rnd" cmpd="sng">
                <a:solidFill>
                  <a:schemeClr val="accent2"/>
                </a:solidFill>
                <a:prstDash val="solid"/>
              </a:ln>
              <a:effectLst/>
            </c:spPr>
            <c:trendlineType val="movingAvg"/>
            <c:period val="12"/>
            <c:dispRSqr val="0"/>
            <c:dispEq val="0"/>
          </c:trendline>
          <c:cat>
            <c:numRef>
              <c:f>Average!$A$99:$A$389</c:f>
              <c:numCache>
                <c:formatCode>mmm\-yy</c:formatCode>
                <c:ptCount val="291"/>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pt idx="285">
                  <c:v>45200</c:v>
                </c:pt>
                <c:pt idx="286">
                  <c:v>45231</c:v>
                </c:pt>
                <c:pt idx="287">
                  <c:v>45261</c:v>
                </c:pt>
                <c:pt idx="288">
                  <c:v>45292</c:v>
                </c:pt>
                <c:pt idx="289">
                  <c:v>45323</c:v>
                </c:pt>
                <c:pt idx="290">
                  <c:v>45352</c:v>
                </c:pt>
              </c:numCache>
            </c:numRef>
          </c:cat>
          <c:val>
            <c:numRef>
              <c:f>Average!$H$99:$H$389</c:f>
              <c:numCache>
                <c:formatCode>_(* #,##0_);_(* \(#,##0\);_(* "-"??_);_(@_)</c:formatCode>
                <c:ptCount val="291"/>
                <c:pt idx="0">
                  <c:v>1422</c:v>
                </c:pt>
                <c:pt idx="1">
                  <c:v>1884</c:v>
                </c:pt>
                <c:pt idx="2">
                  <c:v>2647</c:v>
                </c:pt>
                <c:pt idx="3">
                  <c:v>2472</c:v>
                </c:pt>
                <c:pt idx="4">
                  <c:v>2720</c:v>
                </c:pt>
                <c:pt idx="5">
                  <c:v>2796</c:v>
                </c:pt>
                <c:pt idx="6">
                  <c:v>2420</c:v>
                </c:pt>
                <c:pt idx="7">
                  <c:v>2750</c:v>
                </c:pt>
                <c:pt idx="8">
                  <c:v>2363</c:v>
                </c:pt>
                <c:pt idx="9">
                  <c:v>2287</c:v>
                </c:pt>
                <c:pt idx="10">
                  <c:v>2111</c:v>
                </c:pt>
                <c:pt idx="11">
                  <c:v>1928</c:v>
                </c:pt>
                <c:pt idx="12">
                  <c:v>1458</c:v>
                </c:pt>
                <c:pt idx="13">
                  <c:v>1455</c:v>
                </c:pt>
                <c:pt idx="14">
                  <c:v>2774</c:v>
                </c:pt>
                <c:pt idx="15">
                  <c:v>2326</c:v>
                </c:pt>
                <c:pt idx="16">
                  <c:v>2496</c:v>
                </c:pt>
                <c:pt idx="17">
                  <c:v>2743</c:v>
                </c:pt>
                <c:pt idx="18">
                  <c:v>2615</c:v>
                </c:pt>
                <c:pt idx="19">
                  <c:v>2875</c:v>
                </c:pt>
                <c:pt idx="20">
                  <c:v>2074</c:v>
                </c:pt>
                <c:pt idx="21">
                  <c:v>2034</c:v>
                </c:pt>
                <c:pt idx="22">
                  <c:v>1898</c:v>
                </c:pt>
                <c:pt idx="23">
                  <c:v>1953</c:v>
                </c:pt>
                <c:pt idx="24">
                  <c:v>1724</c:v>
                </c:pt>
                <c:pt idx="25">
                  <c:v>1979</c:v>
                </c:pt>
                <c:pt idx="26">
                  <c:v>2411</c:v>
                </c:pt>
                <c:pt idx="27">
                  <c:v>2620</c:v>
                </c:pt>
                <c:pt idx="28">
                  <c:v>2684</c:v>
                </c:pt>
                <c:pt idx="29">
                  <c:v>2633</c:v>
                </c:pt>
                <c:pt idx="30">
                  <c:v>2568</c:v>
                </c:pt>
                <c:pt idx="31">
                  <c:v>2583</c:v>
                </c:pt>
                <c:pt idx="32">
                  <c:v>2310</c:v>
                </c:pt>
                <c:pt idx="33">
                  <c:v>2491</c:v>
                </c:pt>
                <c:pt idx="34">
                  <c:v>2131</c:v>
                </c:pt>
                <c:pt idx="35">
                  <c:v>2419</c:v>
                </c:pt>
                <c:pt idx="36">
                  <c:v>1892</c:v>
                </c:pt>
                <c:pt idx="37">
                  <c:v>2152</c:v>
                </c:pt>
                <c:pt idx="38">
                  <c:v>2533</c:v>
                </c:pt>
                <c:pt idx="39">
                  <c:v>2741</c:v>
                </c:pt>
                <c:pt idx="40">
                  <c:v>3023</c:v>
                </c:pt>
                <c:pt idx="41">
                  <c:v>3177</c:v>
                </c:pt>
                <c:pt idx="42">
                  <c:v>3317</c:v>
                </c:pt>
                <c:pt idx="43">
                  <c:v>3308</c:v>
                </c:pt>
                <c:pt idx="44">
                  <c:v>3217</c:v>
                </c:pt>
                <c:pt idx="45">
                  <c:v>3054</c:v>
                </c:pt>
                <c:pt idx="46">
                  <c:v>2336</c:v>
                </c:pt>
                <c:pt idx="47">
                  <c:v>2568</c:v>
                </c:pt>
                <c:pt idx="48">
                  <c:v>1654</c:v>
                </c:pt>
                <c:pt idx="49">
                  <c:v>2112</c:v>
                </c:pt>
                <c:pt idx="50">
                  <c:v>3033</c:v>
                </c:pt>
                <c:pt idx="51">
                  <c:v>3386</c:v>
                </c:pt>
                <c:pt idx="52">
                  <c:v>3530</c:v>
                </c:pt>
                <c:pt idx="53">
                  <c:v>4082</c:v>
                </c:pt>
                <c:pt idx="54">
                  <c:v>3654</c:v>
                </c:pt>
                <c:pt idx="55">
                  <c:v>3454</c:v>
                </c:pt>
                <c:pt idx="56">
                  <c:v>3187</c:v>
                </c:pt>
                <c:pt idx="57">
                  <c:v>2985</c:v>
                </c:pt>
                <c:pt idx="58">
                  <c:v>2814</c:v>
                </c:pt>
                <c:pt idx="59">
                  <c:v>2897</c:v>
                </c:pt>
                <c:pt idx="60">
                  <c:v>2024</c:v>
                </c:pt>
                <c:pt idx="61">
                  <c:v>2337</c:v>
                </c:pt>
                <c:pt idx="62">
                  <c:v>3300</c:v>
                </c:pt>
                <c:pt idx="63">
                  <c:v>3281</c:v>
                </c:pt>
                <c:pt idx="64">
                  <c:v>3433</c:v>
                </c:pt>
                <c:pt idx="65">
                  <c:v>3930</c:v>
                </c:pt>
                <c:pt idx="66">
                  <c:v>3466</c:v>
                </c:pt>
                <c:pt idx="67">
                  <c:v>3910</c:v>
                </c:pt>
                <c:pt idx="68">
                  <c:v>3468</c:v>
                </c:pt>
                <c:pt idx="69">
                  <c:v>3148</c:v>
                </c:pt>
                <c:pt idx="70">
                  <c:v>2833</c:v>
                </c:pt>
                <c:pt idx="71">
                  <c:v>2741</c:v>
                </c:pt>
                <c:pt idx="72">
                  <c:v>1930</c:v>
                </c:pt>
                <c:pt idx="73">
                  <c:v>2158</c:v>
                </c:pt>
                <c:pt idx="74">
                  <c:v>2997</c:v>
                </c:pt>
                <c:pt idx="75">
                  <c:v>2905</c:v>
                </c:pt>
                <c:pt idx="76">
                  <c:v>3252</c:v>
                </c:pt>
                <c:pt idx="77">
                  <c:v>3712</c:v>
                </c:pt>
                <c:pt idx="78">
                  <c:v>3156</c:v>
                </c:pt>
                <c:pt idx="79">
                  <c:v>3448</c:v>
                </c:pt>
                <c:pt idx="80">
                  <c:v>2712</c:v>
                </c:pt>
                <c:pt idx="81">
                  <c:v>2756</c:v>
                </c:pt>
                <c:pt idx="82">
                  <c:v>2418</c:v>
                </c:pt>
                <c:pt idx="83">
                  <c:v>2145</c:v>
                </c:pt>
                <c:pt idx="84">
                  <c:v>1712</c:v>
                </c:pt>
                <c:pt idx="85">
                  <c:v>1980</c:v>
                </c:pt>
                <c:pt idx="86">
                  <c:v>2602</c:v>
                </c:pt>
                <c:pt idx="87">
                  <c:v>2505</c:v>
                </c:pt>
                <c:pt idx="88">
                  <c:v>2824</c:v>
                </c:pt>
                <c:pt idx="89">
                  <c:v>2969</c:v>
                </c:pt>
                <c:pt idx="90">
                  <c:v>2727</c:v>
                </c:pt>
                <c:pt idx="91">
                  <c:v>2642</c:v>
                </c:pt>
                <c:pt idx="92">
                  <c:v>1762</c:v>
                </c:pt>
                <c:pt idx="93">
                  <c:v>1776</c:v>
                </c:pt>
                <c:pt idx="94">
                  <c:v>1582</c:v>
                </c:pt>
                <c:pt idx="95">
                  <c:v>1493</c:v>
                </c:pt>
                <c:pt idx="96">
                  <c:v>1127</c:v>
                </c:pt>
                <c:pt idx="97">
                  <c:v>1359</c:v>
                </c:pt>
                <c:pt idx="98">
                  <c:v>1582</c:v>
                </c:pt>
                <c:pt idx="99">
                  <c:v>1662</c:v>
                </c:pt>
                <c:pt idx="100">
                  <c:v>1697</c:v>
                </c:pt>
                <c:pt idx="101">
                  <c:v>1730</c:v>
                </c:pt>
                <c:pt idx="102">
                  <c:v>1652</c:v>
                </c:pt>
                <c:pt idx="103">
                  <c:v>1618</c:v>
                </c:pt>
                <c:pt idx="104">
                  <c:v>1490</c:v>
                </c:pt>
                <c:pt idx="105">
                  <c:v>1330</c:v>
                </c:pt>
                <c:pt idx="106">
                  <c:v>869</c:v>
                </c:pt>
                <c:pt idx="107">
                  <c:v>1015</c:v>
                </c:pt>
                <c:pt idx="108">
                  <c:v>655</c:v>
                </c:pt>
                <c:pt idx="109">
                  <c:v>756</c:v>
                </c:pt>
                <c:pt idx="110">
                  <c:v>1025</c:v>
                </c:pt>
                <c:pt idx="111">
                  <c:v>1196</c:v>
                </c:pt>
                <c:pt idx="112">
                  <c:v>1338</c:v>
                </c:pt>
                <c:pt idx="113">
                  <c:v>1770</c:v>
                </c:pt>
                <c:pt idx="114">
                  <c:v>1727</c:v>
                </c:pt>
                <c:pt idx="115">
                  <c:v>1549</c:v>
                </c:pt>
                <c:pt idx="116">
                  <c:v>1654</c:v>
                </c:pt>
                <c:pt idx="117">
                  <c:v>1740</c:v>
                </c:pt>
                <c:pt idx="118">
                  <c:v>1507</c:v>
                </c:pt>
                <c:pt idx="119">
                  <c:v>1440</c:v>
                </c:pt>
                <c:pt idx="120">
                  <c:v>900</c:v>
                </c:pt>
                <c:pt idx="121">
                  <c:v>1035</c:v>
                </c:pt>
                <c:pt idx="122">
                  <c:v>1689</c:v>
                </c:pt>
                <c:pt idx="123">
                  <c:v>1770</c:v>
                </c:pt>
                <c:pt idx="124">
                  <c:v>1798</c:v>
                </c:pt>
                <c:pt idx="125">
                  <c:v>1913</c:v>
                </c:pt>
                <c:pt idx="126">
                  <c:v>1317</c:v>
                </c:pt>
                <c:pt idx="127">
                  <c:v>1291</c:v>
                </c:pt>
                <c:pt idx="128">
                  <c:v>1186</c:v>
                </c:pt>
                <c:pt idx="129">
                  <c:v>1219</c:v>
                </c:pt>
                <c:pt idx="130">
                  <c:v>1085</c:v>
                </c:pt>
                <c:pt idx="131">
                  <c:v>1472</c:v>
                </c:pt>
                <c:pt idx="132">
                  <c:v>968</c:v>
                </c:pt>
                <c:pt idx="133">
                  <c:v>963</c:v>
                </c:pt>
                <c:pt idx="134">
                  <c:v>1497</c:v>
                </c:pt>
                <c:pt idx="135">
                  <c:v>1479</c:v>
                </c:pt>
                <c:pt idx="136">
                  <c:v>1498</c:v>
                </c:pt>
                <c:pt idx="137">
                  <c:v>1811</c:v>
                </c:pt>
                <c:pt idx="138">
                  <c:v>1499</c:v>
                </c:pt>
                <c:pt idx="139">
                  <c:v>1654</c:v>
                </c:pt>
                <c:pt idx="140">
                  <c:v>1465</c:v>
                </c:pt>
                <c:pt idx="141">
                  <c:v>1320</c:v>
                </c:pt>
                <c:pt idx="142">
                  <c:v>1330</c:v>
                </c:pt>
                <c:pt idx="143">
                  <c:v>1370</c:v>
                </c:pt>
                <c:pt idx="144">
                  <c:v>925</c:v>
                </c:pt>
                <c:pt idx="145">
                  <c:v>1112</c:v>
                </c:pt>
                <c:pt idx="146">
                  <c:v>1526</c:v>
                </c:pt>
                <c:pt idx="147">
                  <c:v>1713</c:v>
                </c:pt>
                <c:pt idx="148">
                  <c:v>2017</c:v>
                </c:pt>
                <c:pt idx="149">
                  <c:v>2146</c:v>
                </c:pt>
                <c:pt idx="150">
                  <c:v>2045</c:v>
                </c:pt>
                <c:pt idx="151">
                  <c:v>2220</c:v>
                </c:pt>
                <c:pt idx="152">
                  <c:v>1786</c:v>
                </c:pt>
                <c:pt idx="153">
                  <c:v>2022</c:v>
                </c:pt>
                <c:pt idx="154">
                  <c:v>1895</c:v>
                </c:pt>
                <c:pt idx="155">
                  <c:v>1835</c:v>
                </c:pt>
                <c:pt idx="156">
                  <c:v>1257</c:v>
                </c:pt>
                <c:pt idx="157">
                  <c:v>1533</c:v>
                </c:pt>
                <c:pt idx="158">
                  <c:v>1875</c:v>
                </c:pt>
                <c:pt idx="159">
                  <c:v>2224</c:v>
                </c:pt>
                <c:pt idx="160">
                  <c:v>2621</c:v>
                </c:pt>
                <c:pt idx="161">
                  <c:v>2550</c:v>
                </c:pt>
                <c:pt idx="162">
                  <c:v>2838</c:v>
                </c:pt>
                <c:pt idx="163">
                  <c:v>2703</c:v>
                </c:pt>
                <c:pt idx="164">
                  <c:v>2268</c:v>
                </c:pt>
                <c:pt idx="165">
                  <c:v>2213</c:v>
                </c:pt>
                <c:pt idx="166">
                  <c:v>1745</c:v>
                </c:pt>
                <c:pt idx="167">
                  <c:v>1847</c:v>
                </c:pt>
                <c:pt idx="168">
                  <c:v>1274</c:v>
                </c:pt>
                <c:pt idx="169">
                  <c:v>1330</c:v>
                </c:pt>
                <c:pt idx="170">
                  <c:v>1779</c:v>
                </c:pt>
                <c:pt idx="171">
                  <c:v>2157</c:v>
                </c:pt>
                <c:pt idx="172">
                  <c:v>2712</c:v>
                </c:pt>
                <c:pt idx="173">
                  <c:v>2663</c:v>
                </c:pt>
                <c:pt idx="174">
                  <c:v>2694</c:v>
                </c:pt>
                <c:pt idx="175">
                  <c:v>2510</c:v>
                </c:pt>
                <c:pt idx="176">
                  <c:v>2216</c:v>
                </c:pt>
                <c:pt idx="177">
                  <c:v>2317</c:v>
                </c:pt>
                <c:pt idx="178">
                  <c:v>1873</c:v>
                </c:pt>
                <c:pt idx="179">
                  <c:v>2050</c:v>
                </c:pt>
                <c:pt idx="180">
                  <c:v>1354</c:v>
                </c:pt>
                <c:pt idx="181">
                  <c:v>1550</c:v>
                </c:pt>
                <c:pt idx="182">
                  <c:v>2274</c:v>
                </c:pt>
                <c:pt idx="183">
                  <c:v>2660</c:v>
                </c:pt>
                <c:pt idx="184">
                  <c:v>2811</c:v>
                </c:pt>
                <c:pt idx="185">
                  <c:v>3128</c:v>
                </c:pt>
                <c:pt idx="186">
                  <c:v>3120</c:v>
                </c:pt>
                <c:pt idx="187">
                  <c:v>2652</c:v>
                </c:pt>
                <c:pt idx="188">
                  <c:v>2563</c:v>
                </c:pt>
                <c:pt idx="189">
                  <c:v>2467</c:v>
                </c:pt>
                <c:pt idx="190">
                  <c:v>1834</c:v>
                </c:pt>
                <c:pt idx="191">
                  <c:v>2197</c:v>
                </c:pt>
                <c:pt idx="192">
                  <c:v>1365</c:v>
                </c:pt>
                <c:pt idx="193">
                  <c:v>1596</c:v>
                </c:pt>
                <c:pt idx="194">
                  <c:v>2246</c:v>
                </c:pt>
                <c:pt idx="195">
                  <c:v>2442</c:v>
                </c:pt>
                <c:pt idx="196">
                  <c:v>2766</c:v>
                </c:pt>
                <c:pt idx="197">
                  <c:v>3222</c:v>
                </c:pt>
                <c:pt idx="198">
                  <c:v>2904</c:v>
                </c:pt>
                <c:pt idx="199">
                  <c:v>3039</c:v>
                </c:pt>
                <c:pt idx="200">
                  <c:v>2677</c:v>
                </c:pt>
                <c:pt idx="201">
                  <c:v>2574</c:v>
                </c:pt>
                <c:pt idx="202">
                  <c:v>2362</c:v>
                </c:pt>
                <c:pt idx="203">
                  <c:v>2276</c:v>
                </c:pt>
                <c:pt idx="204">
                  <c:v>1708</c:v>
                </c:pt>
                <c:pt idx="205">
                  <c:v>1606</c:v>
                </c:pt>
                <c:pt idx="206">
                  <c:v>2323</c:v>
                </c:pt>
                <c:pt idx="207">
                  <c:v>2241</c:v>
                </c:pt>
                <c:pt idx="208">
                  <c:v>2910</c:v>
                </c:pt>
                <c:pt idx="209">
                  <c:v>3302</c:v>
                </c:pt>
                <c:pt idx="210">
                  <c:v>3434</c:v>
                </c:pt>
                <c:pt idx="211">
                  <c:v>3718</c:v>
                </c:pt>
                <c:pt idx="212">
                  <c:v>3015</c:v>
                </c:pt>
                <c:pt idx="213">
                  <c:v>2965</c:v>
                </c:pt>
                <c:pt idx="214">
                  <c:v>2737</c:v>
                </c:pt>
                <c:pt idx="215">
                  <c:v>2551</c:v>
                </c:pt>
                <c:pt idx="216">
                  <c:v>1766</c:v>
                </c:pt>
                <c:pt idx="217">
                  <c:v>2005</c:v>
                </c:pt>
                <c:pt idx="218">
                  <c:v>2506</c:v>
                </c:pt>
                <c:pt idx="219">
                  <c:v>2837</c:v>
                </c:pt>
                <c:pt idx="220">
                  <c:v>3105</c:v>
                </c:pt>
                <c:pt idx="221">
                  <c:v>3253</c:v>
                </c:pt>
                <c:pt idx="222">
                  <c:v>3042</c:v>
                </c:pt>
                <c:pt idx="223">
                  <c:v>2891</c:v>
                </c:pt>
                <c:pt idx="224">
                  <c:v>2154</c:v>
                </c:pt>
                <c:pt idx="225">
                  <c:v>2505</c:v>
                </c:pt>
                <c:pt idx="226">
                  <c:v>2159</c:v>
                </c:pt>
                <c:pt idx="227">
                  <c:v>1992</c:v>
                </c:pt>
                <c:pt idx="228">
                  <c:v>1533</c:v>
                </c:pt>
                <c:pt idx="229">
                  <c:v>1794</c:v>
                </c:pt>
                <c:pt idx="230">
                  <c:v>2096</c:v>
                </c:pt>
                <c:pt idx="231">
                  <c:v>2821</c:v>
                </c:pt>
                <c:pt idx="232">
                  <c:v>3218</c:v>
                </c:pt>
                <c:pt idx="233">
                  <c:v>3174</c:v>
                </c:pt>
                <c:pt idx="234">
                  <c:v>3150</c:v>
                </c:pt>
                <c:pt idx="235">
                  <c:v>3043</c:v>
                </c:pt>
                <c:pt idx="236">
                  <c:v>2388</c:v>
                </c:pt>
                <c:pt idx="237">
                  <c:v>2806</c:v>
                </c:pt>
                <c:pt idx="238">
                  <c:v>2339</c:v>
                </c:pt>
                <c:pt idx="239">
                  <c:v>2339</c:v>
                </c:pt>
                <c:pt idx="240">
                  <c:v>1646</c:v>
                </c:pt>
                <c:pt idx="241">
                  <c:v>1834</c:v>
                </c:pt>
                <c:pt idx="242">
                  <c:v>2321</c:v>
                </c:pt>
                <c:pt idx="243">
                  <c:v>1961</c:v>
                </c:pt>
                <c:pt idx="244">
                  <c:v>1958</c:v>
                </c:pt>
                <c:pt idx="245">
                  <c:v>2787</c:v>
                </c:pt>
                <c:pt idx="246">
                  <c:v>3291</c:v>
                </c:pt>
                <c:pt idx="247">
                  <c:v>3210</c:v>
                </c:pt>
                <c:pt idx="248">
                  <c:v>3418</c:v>
                </c:pt>
                <c:pt idx="249">
                  <c:v>3553</c:v>
                </c:pt>
                <c:pt idx="250">
                  <c:v>2738</c:v>
                </c:pt>
                <c:pt idx="251">
                  <c:v>3015</c:v>
                </c:pt>
                <c:pt idx="252">
                  <c:v>1898</c:v>
                </c:pt>
                <c:pt idx="253">
                  <c:v>2087</c:v>
                </c:pt>
                <c:pt idx="254">
                  <c:v>2977</c:v>
                </c:pt>
                <c:pt idx="255">
                  <c:v>3403</c:v>
                </c:pt>
                <c:pt idx="256">
                  <c:v>3451</c:v>
                </c:pt>
                <c:pt idx="257">
                  <c:v>3920</c:v>
                </c:pt>
                <c:pt idx="258">
                  <c:v>3704</c:v>
                </c:pt>
                <c:pt idx="259">
                  <c:v>3376</c:v>
                </c:pt>
                <c:pt idx="260">
                  <c:v>3176</c:v>
                </c:pt>
                <c:pt idx="261">
                  <c:v>3161</c:v>
                </c:pt>
                <c:pt idx="262">
                  <c:v>2817</c:v>
                </c:pt>
                <c:pt idx="263">
                  <c:v>2391</c:v>
                </c:pt>
                <c:pt idx="264">
                  <c:v>1504</c:v>
                </c:pt>
                <c:pt idx="265">
                  <c:v>1678</c:v>
                </c:pt>
                <c:pt idx="266">
                  <c:v>2835</c:v>
                </c:pt>
                <c:pt idx="267">
                  <c:v>2924</c:v>
                </c:pt>
                <c:pt idx="268">
                  <c:v>2993</c:v>
                </c:pt>
                <c:pt idx="269">
                  <c:v>2940</c:v>
                </c:pt>
                <c:pt idx="270">
                  <c:v>2164</c:v>
                </c:pt>
                <c:pt idx="271">
                  <c:v>2396</c:v>
                </c:pt>
                <c:pt idx="272">
                  <c:v>2104</c:v>
                </c:pt>
                <c:pt idx="273">
                  <c:v>1835</c:v>
                </c:pt>
                <c:pt idx="274">
                  <c:v>1504</c:v>
                </c:pt>
                <c:pt idx="275">
                  <c:v>1289</c:v>
                </c:pt>
                <c:pt idx="276">
                  <c:v>944</c:v>
                </c:pt>
                <c:pt idx="277">
                  <c:v>1329</c:v>
                </c:pt>
                <c:pt idx="278">
                  <c:v>1750</c:v>
                </c:pt>
                <c:pt idx="279">
                  <c:v>1678</c:v>
                </c:pt>
                <c:pt idx="280">
                  <c:v>1976</c:v>
                </c:pt>
                <c:pt idx="281">
                  <c:v>2195</c:v>
                </c:pt>
                <c:pt idx="282">
                  <c:v>1900</c:v>
                </c:pt>
                <c:pt idx="283">
                  <c:v>1969</c:v>
                </c:pt>
                <c:pt idx="284">
                  <c:v>1672</c:v>
                </c:pt>
                <c:pt idx="285">
                  <c:v>1657</c:v>
                </c:pt>
                <c:pt idx="286">
                  <c:v>1389</c:v>
                </c:pt>
                <c:pt idx="287">
                  <c:v>1275</c:v>
                </c:pt>
                <c:pt idx="288">
                  <c:v>965</c:v>
                </c:pt>
                <c:pt idx="289">
                  <c:v>1323</c:v>
                </c:pt>
                <c:pt idx="290">
                  <c:v>1642</c:v>
                </c:pt>
              </c:numCache>
            </c:numRef>
          </c:val>
          <c:smooth val="0"/>
          <c:extLst>
            <c:ext xmlns:c16="http://schemas.microsoft.com/office/drawing/2014/chart" uri="{C3380CC4-5D6E-409C-BE32-E72D297353CC}">
              <c16:uniqueId val="{00000002-CECD-4571-81A8-1AAD62924550}"/>
            </c:ext>
          </c:extLst>
        </c:ser>
        <c:dLbls>
          <c:showLegendKey val="0"/>
          <c:showVal val="0"/>
          <c:showCatName val="0"/>
          <c:showSerName val="0"/>
          <c:showPercent val="0"/>
          <c:showBubbleSize val="0"/>
        </c:dLbls>
        <c:smooth val="0"/>
        <c:axId val="357029984"/>
        <c:axId val="357028416"/>
      </c:lineChart>
      <c:dateAx>
        <c:axId val="357029984"/>
        <c:scaling>
          <c:orientation val="minMax"/>
          <c:max val="45352"/>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357028416"/>
        <c:crosses val="autoZero"/>
        <c:auto val="1"/>
        <c:lblOffset val="100"/>
        <c:baseTimeUnit val="months"/>
        <c:majorUnit val="1"/>
        <c:majorTimeUnit val="years"/>
      </c:dateAx>
      <c:valAx>
        <c:axId val="35702841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357029984"/>
        <c:crosses val="autoZero"/>
        <c:crossBetween val="between"/>
      </c:valAx>
      <c:spPr>
        <a:noFill/>
        <a:ln>
          <a:noFill/>
        </a:ln>
        <a:effectLst/>
      </c:spPr>
    </c:plotArea>
    <c:legend>
      <c:legendPos val="b"/>
      <c:layout>
        <c:manualLayout>
          <c:xMode val="edge"/>
          <c:yMode val="edge"/>
          <c:x val="0.2576829615048119"/>
          <c:y val="0.89810693571617561"/>
          <c:w val="0.48463396762904637"/>
          <c:h val="6.0226389575881882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legend>
    <c:plotVisOnly val="1"/>
    <c:dispBlanksAs val="gap"/>
    <c:showDLblsOverMax val="0"/>
  </c:chart>
  <c:spPr>
    <a:noFill/>
    <a:ln>
      <a:noFill/>
    </a:ln>
    <a:effectLst/>
  </c:spPr>
  <c:txPr>
    <a:bodyPr/>
    <a:lstStyle/>
    <a:p>
      <a:pPr>
        <a:defRPr sz="1200" b="1">
          <a:solidFill>
            <a:schemeClr val="tx1"/>
          </a:solidFill>
          <a:latin typeface="Cambria" panose="02040503050406030204" pitchFamily="18" charset="0"/>
          <a:ea typeface="Cambria" panose="02040503050406030204" pitchFamily="18"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solidFill>
                <a:latin typeface="Cambria" panose="02040503050406030204" pitchFamily="18" charset="0"/>
                <a:ea typeface="Cambria" panose="02040503050406030204" pitchFamily="18" charset="0"/>
                <a:cs typeface="+mn-cs"/>
              </a:defRPr>
            </a:pPr>
            <a:r>
              <a:rPr lang="en-US" sz="2000" b="1" i="0" baseline="0" dirty="0">
                <a:solidFill>
                  <a:schemeClr val="accent1"/>
                </a:solidFill>
                <a:effectLst/>
              </a:rPr>
              <a:t>Fed Funds Rate </a:t>
            </a:r>
            <a:r>
              <a:rPr lang="en-US" sz="2000" b="1" i="0" baseline="0" dirty="0">
                <a:effectLst/>
              </a:rPr>
              <a:t>&amp; </a:t>
            </a:r>
            <a:r>
              <a:rPr lang="en-US" sz="2000" b="1" i="0" baseline="0" dirty="0">
                <a:solidFill>
                  <a:schemeClr val="accent2"/>
                </a:solidFill>
                <a:effectLst/>
              </a:rPr>
              <a:t>US Inflation</a:t>
            </a:r>
            <a:endParaRPr lang="en-US" sz="2000" dirty="0">
              <a:solidFill>
                <a:schemeClr val="accent2"/>
              </a:solidFill>
              <a:effectLst/>
            </a:endParaRPr>
          </a:p>
          <a:p>
            <a:pPr>
              <a:defRPr/>
            </a:pPr>
            <a:r>
              <a:rPr lang="en-US" sz="1200" b="1" i="0" baseline="0" dirty="0">
                <a:effectLst/>
              </a:rPr>
              <a:t>With economic contraction shaded in gray</a:t>
            </a:r>
            <a:endParaRPr lang="en-US" sz="1200" dirty="0">
              <a:effectLst/>
            </a:endParaRPr>
          </a:p>
          <a:p>
            <a:pPr>
              <a:defRPr/>
            </a:pPr>
            <a:r>
              <a:rPr lang="en-US" sz="1200" b="1" i="0" baseline="0" dirty="0">
                <a:effectLst/>
              </a:rPr>
              <a:t>Source: St. Louis FRED</a:t>
            </a:r>
            <a:endParaRPr lang="en-US" sz="1200" dirty="0">
              <a:effectLst/>
            </a:endParaRP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solidFill>
              <a:latin typeface="Cambria" panose="02040503050406030204" pitchFamily="18" charset="0"/>
              <a:ea typeface="Cambria" panose="02040503050406030204" pitchFamily="18" charset="0"/>
              <a:cs typeface="+mn-cs"/>
            </a:defRPr>
          </a:pPr>
          <a:endParaRPr lang="en-US"/>
        </a:p>
      </c:txPr>
    </c:title>
    <c:autoTitleDeleted val="0"/>
    <c:plotArea>
      <c:layout>
        <c:manualLayout>
          <c:layoutTarget val="inner"/>
          <c:xMode val="edge"/>
          <c:yMode val="edge"/>
          <c:x val="6.3935258092738409E-2"/>
          <c:y val="0.16149509803921569"/>
          <c:w val="0.89717585301837266"/>
          <c:h val="0.57465223097112861"/>
        </c:manualLayout>
      </c:layout>
      <c:barChart>
        <c:barDir val="col"/>
        <c:grouping val="clustered"/>
        <c:varyColors val="0"/>
        <c:ser>
          <c:idx val="1"/>
          <c:order val="1"/>
          <c:tx>
            <c:strRef>
              <c:f>'FRED Graph'!$F$9</c:f>
              <c:strCache>
                <c:ptCount val="1"/>
                <c:pt idx="0">
                  <c:v>Recession Area</c:v>
                </c:pt>
              </c:strCache>
            </c:strRef>
          </c:tx>
          <c:spPr>
            <a:solidFill>
              <a:schemeClr val="bg1">
                <a:lumMod val="50000"/>
                <a:alpha val="25000"/>
              </a:schemeClr>
            </a:solidFill>
            <a:ln>
              <a:noFill/>
            </a:ln>
            <a:effectLst/>
          </c:spPr>
          <c:invertIfNegative val="0"/>
          <c:cat>
            <c:numRef>
              <c:f>'FRED Graph'!$C$210:$C$846</c:f>
              <c:numCache>
                <c:formatCode>yyyy\-mm\-dd</c:formatCode>
                <c:ptCount val="637"/>
                <c:pt idx="0">
                  <c:v>25934</c:v>
                </c:pt>
                <c:pt idx="1">
                  <c:v>25965</c:v>
                </c:pt>
                <c:pt idx="2">
                  <c:v>25993</c:v>
                </c:pt>
                <c:pt idx="3">
                  <c:v>26024</c:v>
                </c:pt>
                <c:pt idx="4">
                  <c:v>26054</c:v>
                </c:pt>
                <c:pt idx="5">
                  <c:v>26085</c:v>
                </c:pt>
                <c:pt idx="6">
                  <c:v>26115</c:v>
                </c:pt>
                <c:pt idx="7">
                  <c:v>26146</c:v>
                </c:pt>
                <c:pt idx="8">
                  <c:v>26177</c:v>
                </c:pt>
                <c:pt idx="9">
                  <c:v>26207</c:v>
                </c:pt>
                <c:pt idx="10">
                  <c:v>26238</c:v>
                </c:pt>
                <c:pt idx="11">
                  <c:v>26268</c:v>
                </c:pt>
                <c:pt idx="12">
                  <c:v>26299</c:v>
                </c:pt>
                <c:pt idx="13">
                  <c:v>26330</c:v>
                </c:pt>
                <c:pt idx="14">
                  <c:v>26359</c:v>
                </c:pt>
                <c:pt idx="15">
                  <c:v>26390</c:v>
                </c:pt>
                <c:pt idx="16">
                  <c:v>26420</c:v>
                </c:pt>
                <c:pt idx="17">
                  <c:v>26451</c:v>
                </c:pt>
                <c:pt idx="18">
                  <c:v>26481</c:v>
                </c:pt>
                <c:pt idx="19">
                  <c:v>26512</c:v>
                </c:pt>
                <c:pt idx="20">
                  <c:v>26543</c:v>
                </c:pt>
                <c:pt idx="21">
                  <c:v>26573</c:v>
                </c:pt>
                <c:pt idx="22">
                  <c:v>26604</c:v>
                </c:pt>
                <c:pt idx="23">
                  <c:v>26634</c:v>
                </c:pt>
                <c:pt idx="24">
                  <c:v>26665</c:v>
                </c:pt>
                <c:pt idx="25">
                  <c:v>26696</c:v>
                </c:pt>
                <c:pt idx="26">
                  <c:v>26724</c:v>
                </c:pt>
                <c:pt idx="27">
                  <c:v>26755</c:v>
                </c:pt>
                <c:pt idx="28">
                  <c:v>26785</c:v>
                </c:pt>
                <c:pt idx="29">
                  <c:v>26816</c:v>
                </c:pt>
                <c:pt idx="30">
                  <c:v>26846</c:v>
                </c:pt>
                <c:pt idx="31">
                  <c:v>26877</c:v>
                </c:pt>
                <c:pt idx="32">
                  <c:v>26908</c:v>
                </c:pt>
                <c:pt idx="33">
                  <c:v>26938</c:v>
                </c:pt>
                <c:pt idx="34">
                  <c:v>26969</c:v>
                </c:pt>
                <c:pt idx="35">
                  <c:v>26999</c:v>
                </c:pt>
                <c:pt idx="36">
                  <c:v>27030</c:v>
                </c:pt>
                <c:pt idx="37">
                  <c:v>27061</c:v>
                </c:pt>
                <c:pt idx="38">
                  <c:v>27089</c:v>
                </c:pt>
                <c:pt idx="39">
                  <c:v>27120</c:v>
                </c:pt>
                <c:pt idx="40">
                  <c:v>27150</c:v>
                </c:pt>
                <c:pt idx="41">
                  <c:v>27181</c:v>
                </c:pt>
                <c:pt idx="42">
                  <c:v>27211</c:v>
                </c:pt>
                <c:pt idx="43">
                  <c:v>27242</c:v>
                </c:pt>
                <c:pt idx="44">
                  <c:v>27273</c:v>
                </c:pt>
                <c:pt idx="45">
                  <c:v>27303</c:v>
                </c:pt>
                <c:pt idx="46">
                  <c:v>27334</c:v>
                </c:pt>
                <c:pt idx="47">
                  <c:v>27364</c:v>
                </c:pt>
                <c:pt idx="48">
                  <c:v>27395</c:v>
                </c:pt>
                <c:pt idx="49">
                  <c:v>27426</c:v>
                </c:pt>
                <c:pt idx="50">
                  <c:v>27454</c:v>
                </c:pt>
                <c:pt idx="51">
                  <c:v>27485</c:v>
                </c:pt>
                <c:pt idx="52">
                  <c:v>27515</c:v>
                </c:pt>
                <c:pt idx="53">
                  <c:v>27546</c:v>
                </c:pt>
                <c:pt idx="54">
                  <c:v>27576</c:v>
                </c:pt>
                <c:pt idx="55">
                  <c:v>27607</c:v>
                </c:pt>
                <c:pt idx="56">
                  <c:v>27638</c:v>
                </c:pt>
                <c:pt idx="57">
                  <c:v>27668</c:v>
                </c:pt>
                <c:pt idx="58">
                  <c:v>27699</c:v>
                </c:pt>
                <c:pt idx="59">
                  <c:v>27729</c:v>
                </c:pt>
                <c:pt idx="60">
                  <c:v>27760</c:v>
                </c:pt>
                <c:pt idx="61">
                  <c:v>27791</c:v>
                </c:pt>
                <c:pt idx="62">
                  <c:v>27820</c:v>
                </c:pt>
                <c:pt idx="63">
                  <c:v>27851</c:v>
                </c:pt>
                <c:pt idx="64">
                  <c:v>27881</c:v>
                </c:pt>
                <c:pt idx="65">
                  <c:v>27912</c:v>
                </c:pt>
                <c:pt idx="66">
                  <c:v>27942</c:v>
                </c:pt>
                <c:pt idx="67">
                  <c:v>27973</c:v>
                </c:pt>
                <c:pt idx="68">
                  <c:v>28004</c:v>
                </c:pt>
                <c:pt idx="69">
                  <c:v>28034</c:v>
                </c:pt>
                <c:pt idx="70">
                  <c:v>28065</c:v>
                </c:pt>
                <c:pt idx="71">
                  <c:v>28095</c:v>
                </c:pt>
                <c:pt idx="72">
                  <c:v>28126</c:v>
                </c:pt>
                <c:pt idx="73">
                  <c:v>28157</c:v>
                </c:pt>
                <c:pt idx="74">
                  <c:v>28185</c:v>
                </c:pt>
                <c:pt idx="75">
                  <c:v>28216</c:v>
                </c:pt>
                <c:pt idx="76">
                  <c:v>28246</c:v>
                </c:pt>
                <c:pt idx="77">
                  <c:v>28277</c:v>
                </c:pt>
                <c:pt idx="78">
                  <c:v>28307</c:v>
                </c:pt>
                <c:pt idx="79">
                  <c:v>28338</c:v>
                </c:pt>
                <c:pt idx="80">
                  <c:v>28369</c:v>
                </c:pt>
                <c:pt idx="81">
                  <c:v>28399</c:v>
                </c:pt>
                <c:pt idx="82">
                  <c:v>28430</c:v>
                </c:pt>
                <c:pt idx="83">
                  <c:v>28460</c:v>
                </c:pt>
                <c:pt idx="84">
                  <c:v>28491</c:v>
                </c:pt>
                <c:pt idx="85">
                  <c:v>28522</c:v>
                </c:pt>
                <c:pt idx="86">
                  <c:v>28550</c:v>
                </c:pt>
                <c:pt idx="87">
                  <c:v>28581</c:v>
                </c:pt>
                <c:pt idx="88">
                  <c:v>28611</c:v>
                </c:pt>
                <c:pt idx="89">
                  <c:v>28642</c:v>
                </c:pt>
                <c:pt idx="90">
                  <c:v>28672</c:v>
                </c:pt>
                <c:pt idx="91">
                  <c:v>28703</c:v>
                </c:pt>
                <c:pt idx="92">
                  <c:v>28734</c:v>
                </c:pt>
                <c:pt idx="93">
                  <c:v>28764</c:v>
                </c:pt>
                <c:pt idx="94">
                  <c:v>28795</c:v>
                </c:pt>
                <c:pt idx="95">
                  <c:v>28825</c:v>
                </c:pt>
                <c:pt idx="96">
                  <c:v>28856</c:v>
                </c:pt>
                <c:pt idx="97">
                  <c:v>28887</c:v>
                </c:pt>
                <c:pt idx="98">
                  <c:v>28915</c:v>
                </c:pt>
                <c:pt idx="99">
                  <c:v>28946</c:v>
                </c:pt>
                <c:pt idx="100">
                  <c:v>28976</c:v>
                </c:pt>
                <c:pt idx="101">
                  <c:v>29007</c:v>
                </c:pt>
                <c:pt idx="102">
                  <c:v>29037</c:v>
                </c:pt>
                <c:pt idx="103">
                  <c:v>29068</c:v>
                </c:pt>
                <c:pt idx="104">
                  <c:v>29099</c:v>
                </c:pt>
                <c:pt idx="105">
                  <c:v>29129</c:v>
                </c:pt>
                <c:pt idx="106">
                  <c:v>29160</c:v>
                </c:pt>
                <c:pt idx="107">
                  <c:v>29190</c:v>
                </c:pt>
                <c:pt idx="108">
                  <c:v>29221</c:v>
                </c:pt>
                <c:pt idx="109">
                  <c:v>29252</c:v>
                </c:pt>
                <c:pt idx="110">
                  <c:v>29281</c:v>
                </c:pt>
                <c:pt idx="111">
                  <c:v>29312</c:v>
                </c:pt>
                <c:pt idx="112">
                  <c:v>29342</c:v>
                </c:pt>
                <c:pt idx="113">
                  <c:v>29373</c:v>
                </c:pt>
                <c:pt idx="114">
                  <c:v>29403</c:v>
                </c:pt>
                <c:pt idx="115">
                  <c:v>29434</c:v>
                </c:pt>
                <c:pt idx="116">
                  <c:v>29465</c:v>
                </c:pt>
                <c:pt idx="117">
                  <c:v>29495</c:v>
                </c:pt>
                <c:pt idx="118">
                  <c:v>29526</c:v>
                </c:pt>
                <c:pt idx="119">
                  <c:v>29556</c:v>
                </c:pt>
                <c:pt idx="120">
                  <c:v>29587</c:v>
                </c:pt>
                <c:pt idx="121">
                  <c:v>29618</c:v>
                </c:pt>
                <c:pt idx="122">
                  <c:v>29646</c:v>
                </c:pt>
                <c:pt idx="123">
                  <c:v>29677</c:v>
                </c:pt>
                <c:pt idx="124">
                  <c:v>29707</c:v>
                </c:pt>
                <c:pt idx="125">
                  <c:v>29738</c:v>
                </c:pt>
                <c:pt idx="126">
                  <c:v>29768</c:v>
                </c:pt>
                <c:pt idx="127">
                  <c:v>29799</c:v>
                </c:pt>
                <c:pt idx="128">
                  <c:v>29830</c:v>
                </c:pt>
                <c:pt idx="129">
                  <c:v>29860</c:v>
                </c:pt>
                <c:pt idx="130">
                  <c:v>29891</c:v>
                </c:pt>
                <c:pt idx="131">
                  <c:v>29921</c:v>
                </c:pt>
                <c:pt idx="132">
                  <c:v>29952</c:v>
                </c:pt>
                <c:pt idx="133">
                  <c:v>29983</c:v>
                </c:pt>
                <c:pt idx="134">
                  <c:v>30011</c:v>
                </c:pt>
                <c:pt idx="135">
                  <c:v>30042</c:v>
                </c:pt>
                <c:pt idx="136">
                  <c:v>30072</c:v>
                </c:pt>
                <c:pt idx="137">
                  <c:v>30103</c:v>
                </c:pt>
                <c:pt idx="138">
                  <c:v>30133</c:v>
                </c:pt>
                <c:pt idx="139">
                  <c:v>30164</c:v>
                </c:pt>
                <c:pt idx="140">
                  <c:v>30195</c:v>
                </c:pt>
                <c:pt idx="141">
                  <c:v>30225</c:v>
                </c:pt>
                <c:pt idx="142">
                  <c:v>30256</c:v>
                </c:pt>
                <c:pt idx="143">
                  <c:v>30286</c:v>
                </c:pt>
                <c:pt idx="144">
                  <c:v>30317</c:v>
                </c:pt>
                <c:pt idx="145">
                  <c:v>30348</c:v>
                </c:pt>
                <c:pt idx="146">
                  <c:v>30376</c:v>
                </c:pt>
                <c:pt idx="147">
                  <c:v>30407</c:v>
                </c:pt>
                <c:pt idx="148">
                  <c:v>30437</c:v>
                </c:pt>
                <c:pt idx="149">
                  <c:v>30468</c:v>
                </c:pt>
                <c:pt idx="150">
                  <c:v>30498</c:v>
                </c:pt>
                <c:pt idx="151">
                  <c:v>30529</c:v>
                </c:pt>
                <c:pt idx="152">
                  <c:v>30560</c:v>
                </c:pt>
                <c:pt idx="153">
                  <c:v>30590</c:v>
                </c:pt>
                <c:pt idx="154">
                  <c:v>30621</c:v>
                </c:pt>
                <c:pt idx="155">
                  <c:v>30651</c:v>
                </c:pt>
                <c:pt idx="156">
                  <c:v>30682</c:v>
                </c:pt>
                <c:pt idx="157">
                  <c:v>30713</c:v>
                </c:pt>
                <c:pt idx="158">
                  <c:v>30742</c:v>
                </c:pt>
                <c:pt idx="159">
                  <c:v>30773</c:v>
                </c:pt>
                <c:pt idx="160">
                  <c:v>30803</c:v>
                </c:pt>
                <c:pt idx="161">
                  <c:v>30834</c:v>
                </c:pt>
                <c:pt idx="162">
                  <c:v>30864</c:v>
                </c:pt>
                <c:pt idx="163">
                  <c:v>30895</c:v>
                </c:pt>
                <c:pt idx="164">
                  <c:v>30926</c:v>
                </c:pt>
                <c:pt idx="165">
                  <c:v>30956</c:v>
                </c:pt>
                <c:pt idx="166">
                  <c:v>30987</c:v>
                </c:pt>
                <c:pt idx="167">
                  <c:v>31017</c:v>
                </c:pt>
                <c:pt idx="168">
                  <c:v>31048</c:v>
                </c:pt>
                <c:pt idx="169">
                  <c:v>31079</c:v>
                </c:pt>
                <c:pt idx="170">
                  <c:v>31107</c:v>
                </c:pt>
                <c:pt idx="171">
                  <c:v>31138</c:v>
                </c:pt>
                <c:pt idx="172">
                  <c:v>31168</c:v>
                </c:pt>
                <c:pt idx="173">
                  <c:v>31199</c:v>
                </c:pt>
                <c:pt idx="174">
                  <c:v>31229</c:v>
                </c:pt>
                <c:pt idx="175">
                  <c:v>31260</c:v>
                </c:pt>
                <c:pt idx="176">
                  <c:v>31291</c:v>
                </c:pt>
                <c:pt idx="177">
                  <c:v>31321</c:v>
                </c:pt>
                <c:pt idx="178">
                  <c:v>31352</c:v>
                </c:pt>
                <c:pt idx="179">
                  <c:v>31382</c:v>
                </c:pt>
                <c:pt idx="180">
                  <c:v>31413</c:v>
                </c:pt>
                <c:pt idx="181">
                  <c:v>31444</c:v>
                </c:pt>
                <c:pt idx="182">
                  <c:v>31472</c:v>
                </c:pt>
                <c:pt idx="183">
                  <c:v>31503</c:v>
                </c:pt>
                <c:pt idx="184">
                  <c:v>31533</c:v>
                </c:pt>
                <c:pt idx="185">
                  <c:v>31564</c:v>
                </c:pt>
                <c:pt idx="186">
                  <c:v>31594</c:v>
                </c:pt>
                <c:pt idx="187">
                  <c:v>31625</c:v>
                </c:pt>
                <c:pt idx="188">
                  <c:v>31656</c:v>
                </c:pt>
                <c:pt idx="189">
                  <c:v>31686</c:v>
                </c:pt>
                <c:pt idx="190">
                  <c:v>31717</c:v>
                </c:pt>
                <c:pt idx="191">
                  <c:v>31747</c:v>
                </c:pt>
                <c:pt idx="192">
                  <c:v>31778</c:v>
                </c:pt>
                <c:pt idx="193">
                  <c:v>31809</c:v>
                </c:pt>
                <c:pt idx="194">
                  <c:v>31837</c:v>
                </c:pt>
                <c:pt idx="195">
                  <c:v>31868</c:v>
                </c:pt>
                <c:pt idx="196">
                  <c:v>31898</c:v>
                </c:pt>
                <c:pt idx="197">
                  <c:v>31929</c:v>
                </c:pt>
                <c:pt idx="198">
                  <c:v>31959</c:v>
                </c:pt>
                <c:pt idx="199">
                  <c:v>31990</c:v>
                </c:pt>
                <c:pt idx="200">
                  <c:v>32021</c:v>
                </c:pt>
                <c:pt idx="201">
                  <c:v>32051</c:v>
                </c:pt>
                <c:pt idx="202">
                  <c:v>32082</c:v>
                </c:pt>
                <c:pt idx="203">
                  <c:v>32112</c:v>
                </c:pt>
                <c:pt idx="204">
                  <c:v>32143</c:v>
                </c:pt>
                <c:pt idx="205">
                  <c:v>32174</c:v>
                </c:pt>
                <c:pt idx="206">
                  <c:v>32203</c:v>
                </c:pt>
                <c:pt idx="207">
                  <c:v>32234</c:v>
                </c:pt>
                <c:pt idx="208">
                  <c:v>32264</c:v>
                </c:pt>
                <c:pt idx="209">
                  <c:v>32295</c:v>
                </c:pt>
                <c:pt idx="210">
                  <c:v>32325</c:v>
                </c:pt>
                <c:pt idx="211">
                  <c:v>32356</c:v>
                </c:pt>
                <c:pt idx="212">
                  <c:v>32387</c:v>
                </c:pt>
                <c:pt idx="213">
                  <c:v>32417</c:v>
                </c:pt>
                <c:pt idx="214">
                  <c:v>32448</c:v>
                </c:pt>
                <c:pt idx="215">
                  <c:v>32478</c:v>
                </c:pt>
                <c:pt idx="216">
                  <c:v>32509</c:v>
                </c:pt>
                <c:pt idx="217">
                  <c:v>32540</c:v>
                </c:pt>
                <c:pt idx="218">
                  <c:v>32568</c:v>
                </c:pt>
                <c:pt idx="219">
                  <c:v>32599</c:v>
                </c:pt>
                <c:pt idx="220">
                  <c:v>32629</c:v>
                </c:pt>
                <c:pt idx="221">
                  <c:v>32660</c:v>
                </c:pt>
                <c:pt idx="222">
                  <c:v>32690</c:v>
                </c:pt>
                <c:pt idx="223">
                  <c:v>32721</c:v>
                </c:pt>
                <c:pt idx="224">
                  <c:v>32752</c:v>
                </c:pt>
                <c:pt idx="225">
                  <c:v>32782</c:v>
                </c:pt>
                <c:pt idx="226">
                  <c:v>32813</c:v>
                </c:pt>
                <c:pt idx="227">
                  <c:v>32843</c:v>
                </c:pt>
                <c:pt idx="228">
                  <c:v>32874</c:v>
                </c:pt>
                <c:pt idx="229">
                  <c:v>32905</c:v>
                </c:pt>
                <c:pt idx="230">
                  <c:v>32933</c:v>
                </c:pt>
                <c:pt idx="231">
                  <c:v>32964</c:v>
                </c:pt>
                <c:pt idx="232">
                  <c:v>32994</c:v>
                </c:pt>
                <c:pt idx="233">
                  <c:v>33025</c:v>
                </c:pt>
                <c:pt idx="234">
                  <c:v>33055</c:v>
                </c:pt>
                <c:pt idx="235">
                  <c:v>33086</c:v>
                </c:pt>
                <c:pt idx="236">
                  <c:v>33117</c:v>
                </c:pt>
                <c:pt idx="237">
                  <c:v>33147</c:v>
                </c:pt>
                <c:pt idx="238">
                  <c:v>33178</c:v>
                </c:pt>
                <c:pt idx="239">
                  <c:v>33208</c:v>
                </c:pt>
                <c:pt idx="240">
                  <c:v>33239</c:v>
                </c:pt>
                <c:pt idx="241">
                  <c:v>33270</c:v>
                </c:pt>
                <c:pt idx="242">
                  <c:v>33298</c:v>
                </c:pt>
                <c:pt idx="243">
                  <c:v>33329</c:v>
                </c:pt>
                <c:pt idx="244">
                  <c:v>33359</c:v>
                </c:pt>
                <c:pt idx="245">
                  <c:v>33390</c:v>
                </c:pt>
                <c:pt idx="246">
                  <c:v>33420</c:v>
                </c:pt>
                <c:pt idx="247">
                  <c:v>33451</c:v>
                </c:pt>
                <c:pt idx="248">
                  <c:v>33482</c:v>
                </c:pt>
                <c:pt idx="249">
                  <c:v>33512</c:v>
                </c:pt>
                <c:pt idx="250">
                  <c:v>33543</c:v>
                </c:pt>
                <c:pt idx="251">
                  <c:v>33573</c:v>
                </c:pt>
                <c:pt idx="252">
                  <c:v>33604</c:v>
                </c:pt>
                <c:pt idx="253">
                  <c:v>33635</c:v>
                </c:pt>
                <c:pt idx="254">
                  <c:v>33664</c:v>
                </c:pt>
                <c:pt idx="255">
                  <c:v>33695</c:v>
                </c:pt>
                <c:pt idx="256">
                  <c:v>33725</c:v>
                </c:pt>
                <c:pt idx="257">
                  <c:v>33756</c:v>
                </c:pt>
                <c:pt idx="258">
                  <c:v>33786</c:v>
                </c:pt>
                <c:pt idx="259">
                  <c:v>33817</c:v>
                </c:pt>
                <c:pt idx="260">
                  <c:v>33848</c:v>
                </c:pt>
                <c:pt idx="261">
                  <c:v>33878</c:v>
                </c:pt>
                <c:pt idx="262">
                  <c:v>33909</c:v>
                </c:pt>
                <c:pt idx="263">
                  <c:v>33939</c:v>
                </c:pt>
                <c:pt idx="264">
                  <c:v>33970</c:v>
                </c:pt>
                <c:pt idx="265">
                  <c:v>34001</c:v>
                </c:pt>
                <c:pt idx="266">
                  <c:v>34029</c:v>
                </c:pt>
                <c:pt idx="267">
                  <c:v>34060</c:v>
                </c:pt>
                <c:pt idx="268">
                  <c:v>34090</c:v>
                </c:pt>
                <c:pt idx="269">
                  <c:v>34121</c:v>
                </c:pt>
                <c:pt idx="270">
                  <c:v>34151</c:v>
                </c:pt>
                <c:pt idx="271">
                  <c:v>34182</c:v>
                </c:pt>
                <c:pt idx="272">
                  <c:v>34213</c:v>
                </c:pt>
                <c:pt idx="273">
                  <c:v>34243</c:v>
                </c:pt>
                <c:pt idx="274">
                  <c:v>34274</c:v>
                </c:pt>
                <c:pt idx="275">
                  <c:v>34304</c:v>
                </c:pt>
                <c:pt idx="276">
                  <c:v>34335</c:v>
                </c:pt>
                <c:pt idx="277">
                  <c:v>34366</c:v>
                </c:pt>
                <c:pt idx="278">
                  <c:v>34394</c:v>
                </c:pt>
                <c:pt idx="279">
                  <c:v>34425</c:v>
                </c:pt>
                <c:pt idx="280">
                  <c:v>34455</c:v>
                </c:pt>
                <c:pt idx="281">
                  <c:v>34486</c:v>
                </c:pt>
                <c:pt idx="282">
                  <c:v>34516</c:v>
                </c:pt>
                <c:pt idx="283">
                  <c:v>34547</c:v>
                </c:pt>
                <c:pt idx="284">
                  <c:v>34578</c:v>
                </c:pt>
                <c:pt idx="285">
                  <c:v>34608</c:v>
                </c:pt>
                <c:pt idx="286">
                  <c:v>34639</c:v>
                </c:pt>
                <c:pt idx="287">
                  <c:v>34669</c:v>
                </c:pt>
                <c:pt idx="288">
                  <c:v>34700</c:v>
                </c:pt>
                <c:pt idx="289">
                  <c:v>34731</c:v>
                </c:pt>
                <c:pt idx="290">
                  <c:v>34759</c:v>
                </c:pt>
                <c:pt idx="291">
                  <c:v>34790</c:v>
                </c:pt>
                <c:pt idx="292">
                  <c:v>34820</c:v>
                </c:pt>
                <c:pt idx="293">
                  <c:v>34851</c:v>
                </c:pt>
                <c:pt idx="294">
                  <c:v>34881</c:v>
                </c:pt>
                <c:pt idx="295">
                  <c:v>34912</c:v>
                </c:pt>
                <c:pt idx="296">
                  <c:v>34943</c:v>
                </c:pt>
                <c:pt idx="297">
                  <c:v>34973</c:v>
                </c:pt>
                <c:pt idx="298">
                  <c:v>35004</c:v>
                </c:pt>
                <c:pt idx="299">
                  <c:v>35034</c:v>
                </c:pt>
                <c:pt idx="300">
                  <c:v>35065</c:v>
                </c:pt>
                <c:pt idx="301">
                  <c:v>35096</c:v>
                </c:pt>
                <c:pt idx="302">
                  <c:v>35125</c:v>
                </c:pt>
                <c:pt idx="303">
                  <c:v>35156</c:v>
                </c:pt>
                <c:pt idx="304">
                  <c:v>35186</c:v>
                </c:pt>
                <c:pt idx="305">
                  <c:v>35217</c:v>
                </c:pt>
                <c:pt idx="306">
                  <c:v>35247</c:v>
                </c:pt>
                <c:pt idx="307">
                  <c:v>35278</c:v>
                </c:pt>
                <c:pt idx="308">
                  <c:v>35309</c:v>
                </c:pt>
                <c:pt idx="309">
                  <c:v>35339</c:v>
                </c:pt>
                <c:pt idx="310">
                  <c:v>35370</c:v>
                </c:pt>
                <c:pt idx="311">
                  <c:v>35400</c:v>
                </c:pt>
                <c:pt idx="312">
                  <c:v>35431</c:v>
                </c:pt>
                <c:pt idx="313">
                  <c:v>35462</c:v>
                </c:pt>
                <c:pt idx="314">
                  <c:v>35490</c:v>
                </c:pt>
                <c:pt idx="315">
                  <c:v>35521</c:v>
                </c:pt>
                <c:pt idx="316">
                  <c:v>35551</c:v>
                </c:pt>
                <c:pt idx="317">
                  <c:v>35582</c:v>
                </c:pt>
                <c:pt idx="318">
                  <c:v>35612</c:v>
                </c:pt>
                <c:pt idx="319">
                  <c:v>35643</c:v>
                </c:pt>
                <c:pt idx="320">
                  <c:v>35674</c:v>
                </c:pt>
                <c:pt idx="321">
                  <c:v>35704</c:v>
                </c:pt>
                <c:pt idx="322">
                  <c:v>35735</c:v>
                </c:pt>
                <c:pt idx="323">
                  <c:v>35765</c:v>
                </c:pt>
                <c:pt idx="324">
                  <c:v>35796</c:v>
                </c:pt>
                <c:pt idx="325">
                  <c:v>35827</c:v>
                </c:pt>
                <c:pt idx="326">
                  <c:v>35855</c:v>
                </c:pt>
                <c:pt idx="327">
                  <c:v>35886</c:v>
                </c:pt>
                <c:pt idx="328">
                  <c:v>35916</c:v>
                </c:pt>
                <c:pt idx="329">
                  <c:v>35947</c:v>
                </c:pt>
                <c:pt idx="330">
                  <c:v>35977</c:v>
                </c:pt>
                <c:pt idx="331">
                  <c:v>36008</c:v>
                </c:pt>
                <c:pt idx="332">
                  <c:v>36039</c:v>
                </c:pt>
                <c:pt idx="333">
                  <c:v>36069</c:v>
                </c:pt>
                <c:pt idx="334">
                  <c:v>36100</c:v>
                </c:pt>
                <c:pt idx="335">
                  <c:v>36130</c:v>
                </c:pt>
                <c:pt idx="336">
                  <c:v>36161</c:v>
                </c:pt>
                <c:pt idx="337">
                  <c:v>36192</c:v>
                </c:pt>
                <c:pt idx="338">
                  <c:v>36220</c:v>
                </c:pt>
                <c:pt idx="339">
                  <c:v>36251</c:v>
                </c:pt>
                <c:pt idx="340">
                  <c:v>36281</c:v>
                </c:pt>
                <c:pt idx="341">
                  <c:v>36312</c:v>
                </c:pt>
                <c:pt idx="342">
                  <c:v>36342</c:v>
                </c:pt>
                <c:pt idx="343">
                  <c:v>36373</c:v>
                </c:pt>
                <c:pt idx="344">
                  <c:v>36404</c:v>
                </c:pt>
                <c:pt idx="345">
                  <c:v>36434</c:v>
                </c:pt>
                <c:pt idx="346">
                  <c:v>36465</c:v>
                </c:pt>
                <c:pt idx="347">
                  <c:v>36495</c:v>
                </c:pt>
                <c:pt idx="348">
                  <c:v>36526</c:v>
                </c:pt>
                <c:pt idx="349">
                  <c:v>36557</c:v>
                </c:pt>
                <c:pt idx="350">
                  <c:v>36586</c:v>
                </c:pt>
                <c:pt idx="351">
                  <c:v>36617</c:v>
                </c:pt>
                <c:pt idx="352">
                  <c:v>36647</c:v>
                </c:pt>
                <c:pt idx="353">
                  <c:v>36678</c:v>
                </c:pt>
                <c:pt idx="354">
                  <c:v>36708</c:v>
                </c:pt>
                <c:pt idx="355">
                  <c:v>36739</c:v>
                </c:pt>
                <c:pt idx="356">
                  <c:v>36770</c:v>
                </c:pt>
                <c:pt idx="357">
                  <c:v>36800</c:v>
                </c:pt>
                <c:pt idx="358">
                  <c:v>36831</c:v>
                </c:pt>
                <c:pt idx="359">
                  <c:v>36861</c:v>
                </c:pt>
                <c:pt idx="360">
                  <c:v>36892</c:v>
                </c:pt>
                <c:pt idx="361">
                  <c:v>36923</c:v>
                </c:pt>
                <c:pt idx="362">
                  <c:v>36951</c:v>
                </c:pt>
                <c:pt idx="363">
                  <c:v>36982</c:v>
                </c:pt>
                <c:pt idx="364">
                  <c:v>37012</c:v>
                </c:pt>
                <c:pt idx="365">
                  <c:v>37043</c:v>
                </c:pt>
                <c:pt idx="366">
                  <c:v>37073</c:v>
                </c:pt>
                <c:pt idx="367">
                  <c:v>37104</c:v>
                </c:pt>
                <c:pt idx="368">
                  <c:v>37135</c:v>
                </c:pt>
                <c:pt idx="369">
                  <c:v>37165</c:v>
                </c:pt>
                <c:pt idx="370">
                  <c:v>37196</c:v>
                </c:pt>
                <c:pt idx="371">
                  <c:v>37226</c:v>
                </c:pt>
                <c:pt idx="372">
                  <c:v>37257</c:v>
                </c:pt>
                <c:pt idx="373">
                  <c:v>37288</c:v>
                </c:pt>
                <c:pt idx="374">
                  <c:v>37316</c:v>
                </c:pt>
                <c:pt idx="375">
                  <c:v>37347</c:v>
                </c:pt>
                <c:pt idx="376">
                  <c:v>37377</c:v>
                </c:pt>
                <c:pt idx="377">
                  <c:v>37408</c:v>
                </c:pt>
                <c:pt idx="378">
                  <c:v>37438</c:v>
                </c:pt>
                <c:pt idx="379">
                  <c:v>37469</c:v>
                </c:pt>
                <c:pt idx="380">
                  <c:v>37500</c:v>
                </c:pt>
                <c:pt idx="381">
                  <c:v>37530</c:v>
                </c:pt>
                <c:pt idx="382">
                  <c:v>37561</c:v>
                </c:pt>
                <c:pt idx="383">
                  <c:v>37591</c:v>
                </c:pt>
                <c:pt idx="384">
                  <c:v>37622</c:v>
                </c:pt>
                <c:pt idx="385">
                  <c:v>37653</c:v>
                </c:pt>
                <c:pt idx="386">
                  <c:v>37681</c:v>
                </c:pt>
                <c:pt idx="387">
                  <c:v>37712</c:v>
                </c:pt>
                <c:pt idx="388">
                  <c:v>37742</c:v>
                </c:pt>
                <c:pt idx="389">
                  <c:v>37773</c:v>
                </c:pt>
                <c:pt idx="390">
                  <c:v>37803</c:v>
                </c:pt>
                <c:pt idx="391">
                  <c:v>37834</c:v>
                </c:pt>
                <c:pt idx="392">
                  <c:v>37865</c:v>
                </c:pt>
                <c:pt idx="393">
                  <c:v>37895</c:v>
                </c:pt>
                <c:pt idx="394">
                  <c:v>37926</c:v>
                </c:pt>
                <c:pt idx="395">
                  <c:v>37956</c:v>
                </c:pt>
                <c:pt idx="396">
                  <c:v>37987</c:v>
                </c:pt>
                <c:pt idx="397">
                  <c:v>38018</c:v>
                </c:pt>
                <c:pt idx="398">
                  <c:v>38047</c:v>
                </c:pt>
                <c:pt idx="399">
                  <c:v>38078</c:v>
                </c:pt>
                <c:pt idx="400">
                  <c:v>38108</c:v>
                </c:pt>
                <c:pt idx="401">
                  <c:v>38139</c:v>
                </c:pt>
                <c:pt idx="402">
                  <c:v>38169</c:v>
                </c:pt>
                <c:pt idx="403">
                  <c:v>38200</c:v>
                </c:pt>
                <c:pt idx="404">
                  <c:v>38231</c:v>
                </c:pt>
                <c:pt idx="405">
                  <c:v>38261</c:v>
                </c:pt>
                <c:pt idx="406">
                  <c:v>38292</c:v>
                </c:pt>
                <c:pt idx="407">
                  <c:v>38322</c:v>
                </c:pt>
                <c:pt idx="408">
                  <c:v>38353</c:v>
                </c:pt>
                <c:pt idx="409">
                  <c:v>38384</c:v>
                </c:pt>
                <c:pt idx="410">
                  <c:v>38412</c:v>
                </c:pt>
                <c:pt idx="411">
                  <c:v>38443</c:v>
                </c:pt>
                <c:pt idx="412">
                  <c:v>38473</c:v>
                </c:pt>
                <c:pt idx="413">
                  <c:v>38504</c:v>
                </c:pt>
                <c:pt idx="414">
                  <c:v>38534</c:v>
                </c:pt>
                <c:pt idx="415">
                  <c:v>38565</c:v>
                </c:pt>
                <c:pt idx="416">
                  <c:v>38596</c:v>
                </c:pt>
                <c:pt idx="417">
                  <c:v>38626</c:v>
                </c:pt>
                <c:pt idx="418">
                  <c:v>38657</c:v>
                </c:pt>
                <c:pt idx="419">
                  <c:v>38687</c:v>
                </c:pt>
                <c:pt idx="420">
                  <c:v>38718</c:v>
                </c:pt>
                <c:pt idx="421">
                  <c:v>38749</c:v>
                </c:pt>
                <c:pt idx="422">
                  <c:v>38777</c:v>
                </c:pt>
                <c:pt idx="423">
                  <c:v>38808</c:v>
                </c:pt>
                <c:pt idx="424">
                  <c:v>38838</c:v>
                </c:pt>
                <c:pt idx="425">
                  <c:v>38869</c:v>
                </c:pt>
                <c:pt idx="426">
                  <c:v>38899</c:v>
                </c:pt>
                <c:pt idx="427">
                  <c:v>38930</c:v>
                </c:pt>
                <c:pt idx="428">
                  <c:v>38961</c:v>
                </c:pt>
                <c:pt idx="429">
                  <c:v>38991</c:v>
                </c:pt>
                <c:pt idx="430">
                  <c:v>39022</c:v>
                </c:pt>
                <c:pt idx="431">
                  <c:v>39052</c:v>
                </c:pt>
                <c:pt idx="432">
                  <c:v>39083</c:v>
                </c:pt>
                <c:pt idx="433">
                  <c:v>39114</c:v>
                </c:pt>
                <c:pt idx="434">
                  <c:v>39142</c:v>
                </c:pt>
                <c:pt idx="435">
                  <c:v>39173</c:v>
                </c:pt>
                <c:pt idx="436">
                  <c:v>39203</c:v>
                </c:pt>
                <c:pt idx="437">
                  <c:v>39234</c:v>
                </c:pt>
                <c:pt idx="438">
                  <c:v>39264</c:v>
                </c:pt>
                <c:pt idx="439">
                  <c:v>39295</c:v>
                </c:pt>
                <c:pt idx="440">
                  <c:v>39326</c:v>
                </c:pt>
                <c:pt idx="441">
                  <c:v>39356</c:v>
                </c:pt>
                <c:pt idx="442">
                  <c:v>39387</c:v>
                </c:pt>
                <c:pt idx="443">
                  <c:v>39417</c:v>
                </c:pt>
                <c:pt idx="444">
                  <c:v>39448</c:v>
                </c:pt>
                <c:pt idx="445">
                  <c:v>39479</c:v>
                </c:pt>
                <c:pt idx="446">
                  <c:v>39508</c:v>
                </c:pt>
                <c:pt idx="447">
                  <c:v>39539</c:v>
                </c:pt>
                <c:pt idx="448">
                  <c:v>39569</c:v>
                </c:pt>
                <c:pt idx="449">
                  <c:v>39600</c:v>
                </c:pt>
                <c:pt idx="450">
                  <c:v>39630</c:v>
                </c:pt>
                <c:pt idx="451">
                  <c:v>39661</c:v>
                </c:pt>
                <c:pt idx="452">
                  <c:v>39692</c:v>
                </c:pt>
                <c:pt idx="453">
                  <c:v>39722</c:v>
                </c:pt>
                <c:pt idx="454">
                  <c:v>39753</c:v>
                </c:pt>
                <c:pt idx="455">
                  <c:v>39783</c:v>
                </c:pt>
                <c:pt idx="456">
                  <c:v>39814</c:v>
                </c:pt>
                <c:pt idx="457">
                  <c:v>39845</c:v>
                </c:pt>
                <c:pt idx="458">
                  <c:v>39873</c:v>
                </c:pt>
                <c:pt idx="459">
                  <c:v>39904</c:v>
                </c:pt>
                <c:pt idx="460">
                  <c:v>39934</c:v>
                </c:pt>
                <c:pt idx="461">
                  <c:v>39965</c:v>
                </c:pt>
                <c:pt idx="462">
                  <c:v>39995</c:v>
                </c:pt>
                <c:pt idx="463">
                  <c:v>40026</c:v>
                </c:pt>
                <c:pt idx="464">
                  <c:v>40057</c:v>
                </c:pt>
                <c:pt idx="465">
                  <c:v>40087</c:v>
                </c:pt>
                <c:pt idx="466">
                  <c:v>40118</c:v>
                </c:pt>
                <c:pt idx="467">
                  <c:v>40148</c:v>
                </c:pt>
                <c:pt idx="468">
                  <c:v>40179</c:v>
                </c:pt>
                <c:pt idx="469">
                  <c:v>40210</c:v>
                </c:pt>
                <c:pt idx="470">
                  <c:v>40238</c:v>
                </c:pt>
                <c:pt idx="471">
                  <c:v>40269</c:v>
                </c:pt>
                <c:pt idx="472">
                  <c:v>40299</c:v>
                </c:pt>
                <c:pt idx="473">
                  <c:v>40330</c:v>
                </c:pt>
                <c:pt idx="474">
                  <c:v>40360</c:v>
                </c:pt>
                <c:pt idx="475">
                  <c:v>40391</c:v>
                </c:pt>
                <c:pt idx="476">
                  <c:v>40422</c:v>
                </c:pt>
                <c:pt idx="477">
                  <c:v>40452</c:v>
                </c:pt>
                <c:pt idx="478">
                  <c:v>40483</c:v>
                </c:pt>
                <c:pt idx="479">
                  <c:v>40513</c:v>
                </c:pt>
                <c:pt idx="480">
                  <c:v>40544</c:v>
                </c:pt>
                <c:pt idx="481">
                  <c:v>40575</c:v>
                </c:pt>
                <c:pt idx="482">
                  <c:v>40603</c:v>
                </c:pt>
                <c:pt idx="483">
                  <c:v>40634</c:v>
                </c:pt>
                <c:pt idx="484">
                  <c:v>40664</c:v>
                </c:pt>
                <c:pt idx="485">
                  <c:v>40695</c:v>
                </c:pt>
                <c:pt idx="486">
                  <c:v>40725</c:v>
                </c:pt>
                <c:pt idx="487">
                  <c:v>40756</c:v>
                </c:pt>
                <c:pt idx="488">
                  <c:v>40787</c:v>
                </c:pt>
                <c:pt idx="489">
                  <c:v>40817</c:v>
                </c:pt>
                <c:pt idx="490">
                  <c:v>40848</c:v>
                </c:pt>
                <c:pt idx="491">
                  <c:v>40878</c:v>
                </c:pt>
                <c:pt idx="492">
                  <c:v>40909</c:v>
                </c:pt>
                <c:pt idx="493">
                  <c:v>40940</c:v>
                </c:pt>
                <c:pt idx="494">
                  <c:v>40969</c:v>
                </c:pt>
                <c:pt idx="495">
                  <c:v>41000</c:v>
                </c:pt>
                <c:pt idx="496">
                  <c:v>41030</c:v>
                </c:pt>
                <c:pt idx="497">
                  <c:v>41061</c:v>
                </c:pt>
                <c:pt idx="498">
                  <c:v>41091</c:v>
                </c:pt>
                <c:pt idx="499">
                  <c:v>41122</c:v>
                </c:pt>
                <c:pt idx="500">
                  <c:v>41153</c:v>
                </c:pt>
                <c:pt idx="501">
                  <c:v>41183</c:v>
                </c:pt>
                <c:pt idx="502">
                  <c:v>41214</c:v>
                </c:pt>
                <c:pt idx="503">
                  <c:v>41244</c:v>
                </c:pt>
                <c:pt idx="504">
                  <c:v>41275</c:v>
                </c:pt>
                <c:pt idx="505">
                  <c:v>41306</c:v>
                </c:pt>
                <c:pt idx="506">
                  <c:v>41334</c:v>
                </c:pt>
                <c:pt idx="507">
                  <c:v>41365</c:v>
                </c:pt>
                <c:pt idx="508">
                  <c:v>41395</c:v>
                </c:pt>
                <c:pt idx="509">
                  <c:v>41426</c:v>
                </c:pt>
                <c:pt idx="510">
                  <c:v>41456</c:v>
                </c:pt>
                <c:pt idx="511">
                  <c:v>41487</c:v>
                </c:pt>
                <c:pt idx="512">
                  <c:v>41518</c:v>
                </c:pt>
                <c:pt idx="513">
                  <c:v>41548</c:v>
                </c:pt>
                <c:pt idx="514">
                  <c:v>41579</c:v>
                </c:pt>
                <c:pt idx="515">
                  <c:v>41609</c:v>
                </c:pt>
                <c:pt idx="516">
                  <c:v>41640</c:v>
                </c:pt>
                <c:pt idx="517">
                  <c:v>41671</c:v>
                </c:pt>
                <c:pt idx="518">
                  <c:v>41699</c:v>
                </c:pt>
                <c:pt idx="519">
                  <c:v>41730</c:v>
                </c:pt>
                <c:pt idx="520">
                  <c:v>41760</c:v>
                </c:pt>
                <c:pt idx="521">
                  <c:v>41791</c:v>
                </c:pt>
                <c:pt idx="522">
                  <c:v>41821</c:v>
                </c:pt>
                <c:pt idx="523">
                  <c:v>41852</c:v>
                </c:pt>
                <c:pt idx="524">
                  <c:v>41883</c:v>
                </c:pt>
                <c:pt idx="525">
                  <c:v>41913</c:v>
                </c:pt>
                <c:pt idx="526">
                  <c:v>41944</c:v>
                </c:pt>
                <c:pt idx="527">
                  <c:v>41974</c:v>
                </c:pt>
                <c:pt idx="528">
                  <c:v>42005</c:v>
                </c:pt>
                <c:pt idx="529">
                  <c:v>42036</c:v>
                </c:pt>
                <c:pt idx="530">
                  <c:v>42064</c:v>
                </c:pt>
                <c:pt idx="531">
                  <c:v>42095</c:v>
                </c:pt>
                <c:pt idx="532">
                  <c:v>42125</c:v>
                </c:pt>
                <c:pt idx="533">
                  <c:v>42156</c:v>
                </c:pt>
                <c:pt idx="534">
                  <c:v>42186</c:v>
                </c:pt>
                <c:pt idx="535">
                  <c:v>42217</c:v>
                </c:pt>
                <c:pt idx="536">
                  <c:v>42248</c:v>
                </c:pt>
                <c:pt idx="537">
                  <c:v>42278</c:v>
                </c:pt>
                <c:pt idx="538">
                  <c:v>42309</c:v>
                </c:pt>
                <c:pt idx="539">
                  <c:v>42339</c:v>
                </c:pt>
                <c:pt idx="540">
                  <c:v>42370</c:v>
                </c:pt>
                <c:pt idx="541">
                  <c:v>42401</c:v>
                </c:pt>
                <c:pt idx="542">
                  <c:v>42430</c:v>
                </c:pt>
                <c:pt idx="543">
                  <c:v>42461</c:v>
                </c:pt>
                <c:pt idx="544">
                  <c:v>42491</c:v>
                </c:pt>
                <c:pt idx="545">
                  <c:v>42522</c:v>
                </c:pt>
                <c:pt idx="546">
                  <c:v>42552</c:v>
                </c:pt>
                <c:pt idx="547">
                  <c:v>42583</c:v>
                </c:pt>
                <c:pt idx="548">
                  <c:v>42614</c:v>
                </c:pt>
                <c:pt idx="549">
                  <c:v>42644</c:v>
                </c:pt>
                <c:pt idx="550">
                  <c:v>42675</c:v>
                </c:pt>
                <c:pt idx="551">
                  <c:v>42705</c:v>
                </c:pt>
                <c:pt idx="552">
                  <c:v>42736</c:v>
                </c:pt>
                <c:pt idx="553">
                  <c:v>42767</c:v>
                </c:pt>
                <c:pt idx="554">
                  <c:v>42795</c:v>
                </c:pt>
                <c:pt idx="555">
                  <c:v>42826</c:v>
                </c:pt>
                <c:pt idx="556">
                  <c:v>42856</c:v>
                </c:pt>
                <c:pt idx="557">
                  <c:v>42887</c:v>
                </c:pt>
                <c:pt idx="558">
                  <c:v>42917</c:v>
                </c:pt>
                <c:pt idx="559">
                  <c:v>42948</c:v>
                </c:pt>
                <c:pt idx="560">
                  <c:v>42979</c:v>
                </c:pt>
                <c:pt idx="561">
                  <c:v>43009</c:v>
                </c:pt>
                <c:pt idx="562">
                  <c:v>43040</c:v>
                </c:pt>
                <c:pt idx="563">
                  <c:v>43070</c:v>
                </c:pt>
                <c:pt idx="564">
                  <c:v>43101</c:v>
                </c:pt>
                <c:pt idx="565">
                  <c:v>43132</c:v>
                </c:pt>
                <c:pt idx="566">
                  <c:v>43160</c:v>
                </c:pt>
                <c:pt idx="567">
                  <c:v>43191</c:v>
                </c:pt>
                <c:pt idx="568">
                  <c:v>43221</c:v>
                </c:pt>
                <c:pt idx="569">
                  <c:v>43252</c:v>
                </c:pt>
                <c:pt idx="570">
                  <c:v>43282</c:v>
                </c:pt>
                <c:pt idx="571">
                  <c:v>43313</c:v>
                </c:pt>
                <c:pt idx="572">
                  <c:v>43344</c:v>
                </c:pt>
                <c:pt idx="573">
                  <c:v>43374</c:v>
                </c:pt>
                <c:pt idx="574">
                  <c:v>43405</c:v>
                </c:pt>
                <c:pt idx="575">
                  <c:v>43435</c:v>
                </c:pt>
                <c:pt idx="576">
                  <c:v>43466</c:v>
                </c:pt>
                <c:pt idx="577">
                  <c:v>43497</c:v>
                </c:pt>
                <c:pt idx="578">
                  <c:v>43525</c:v>
                </c:pt>
                <c:pt idx="579">
                  <c:v>43556</c:v>
                </c:pt>
                <c:pt idx="580">
                  <c:v>43586</c:v>
                </c:pt>
                <c:pt idx="581">
                  <c:v>43617</c:v>
                </c:pt>
                <c:pt idx="582">
                  <c:v>43647</c:v>
                </c:pt>
                <c:pt idx="583">
                  <c:v>43678</c:v>
                </c:pt>
                <c:pt idx="584">
                  <c:v>43709</c:v>
                </c:pt>
                <c:pt idx="585">
                  <c:v>43739</c:v>
                </c:pt>
                <c:pt idx="586">
                  <c:v>43770</c:v>
                </c:pt>
                <c:pt idx="587">
                  <c:v>43800</c:v>
                </c:pt>
                <c:pt idx="588">
                  <c:v>43831</c:v>
                </c:pt>
                <c:pt idx="589">
                  <c:v>43862</c:v>
                </c:pt>
                <c:pt idx="590">
                  <c:v>43891</c:v>
                </c:pt>
                <c:pt idx="591">
                  <c:v>43922</c:v>
                </c:pt>
                <c:pt idx="592">
                  <c:v>43952</c:v>
                </c:pt>
                <c:pt idx="593">
                  <c:v>43983</c:v>
                </c:pt>
                <c:pt idx="594">
                  <c:v>44013</c:v>
                </c:pt>
                <c:pt idx="595">
                  <c:v>44044</c:v>
                </c:pt>
                <c:pt idx="596">
                  <c:v>44075</c:v>
                </c:pt>
                <c:pt idx="597">
                  <c:v>44105</c:v>
                </c:pt>
                <c:pt idx="598">
                  <c:v>44136</c:v>
                </c:pt>
                <c:pt idx="599">
                  <c:v>44166</c:v>
                </c:pt>
                <c:pt idx="600">
                  <c:v>44197</c:v>
                </c:pt>
                <c:pt idx="601">
                  <c:v>44228</c:v>
                </c:pt>
                <c:pt idx="602">
                  <c:v>44256</c:v>
                </c:pt>
                <c:pt idx="603">
                  <c:v>44287</c:v>
                </c:pt>
                <c:pt idx="604">
                  <c:v>44317</c:v>
                </c:pt>
                <c:pt idx="605">
                  <c:v>44348</c:v>
                </c:pt>
                <c:pt idx="606">
                  <c:v>44378</c:v>
                </c:pt>
                <c:pt idx="607">
                  <c:v>44409</c:v>
                </c:pt>
                <c:pt idx="608">
                  <c:v>44440</c:v>
                </c:pt>
                <c:pt idx="609">
                  <c:v>44470</c:v>
                </c:pt>
                <c:pt idx="610">
                  <c:v>44501</c:v>
                </c:pt>
                <c:pt idx="611">
                  <c:v>44531</c:v>
                </c:pt>
                <c:pt idx="612">
                  <c:v>44562</c:v>
                </c:pt>
                <c:pt idx="613">
                  <c:v>44593</c:v>
                </c:pt>
                <c:pt idx="614">
                  <c:v>44621</c:v>
                </c:pt>
                <c:pt idx="615">
                  <c:v>44652</c:v>
                </c:pt>
                <c:pt idx="616">
                  <c:v>44682</c:v>
                </c:pt>
                <c:pt idx="617">
                  <c:v>44713</c:v>
                </c:pt>
                <c:pt idx="618">
                  <c:v>44743</c:v>
                </c:pt>
                <c:pt idx="619">
                  <c:v>44774</c:v>
                </c:pt>
                <c:pt idx="620">
                  <c:v>44805</c:v>
                </c:pt>
                <c:pt idx="621">
                  <c:v>44835</c:v>
                </c:pt>
                <c:pt idx="622">
                  <c:v>44866</c:v>
                </c:pt>
                <c:pt idx="623">
                  <c:v>44896</c:v>
                </c:pt>
                <c:pt idx="624">
                  <c:v>44927</c:v>
                </c:pt>
                <c:pt idx="625">
                  <c:v>44958</c:v>
                </c:pt>
                <c:pt idx="626">
                  <c:v>44986</c:v>
                </c:pt>
                <c:pt idx="627">
                  <c:v>45017</c:v>
                </c:pt>
                <c:pt idx="628">
                  <c:v>45047</c:v>
                </c:pt>
                <c:pt idx="629">
                  <c:v>45078</c:v>
                </c:pt>
                <c:pt idx="630">
                  <c:v>45108</c:v>
                </c:pt>
                <c:pt idx="631">
                  <c:v>45139</c:v>
                </c:pt>
                <c:pt idx="632">
                  <c:v>45170</c:v>
                </c:pt>
                <c:pt idx="633">
                  <c:v>45200</c:v>
                </c:pt>
                <c:pt idx="634">
                  <c:v>45231</c:v>
                </c:pt>
                <c:pt idx="635">
                  <c:v>45261</c:v>
                </c:pt>
                <c:pt idx="636">
                  <c:v>45292</c:v>
                </c:pt>
              </c:numCache>
            </c:numRef>
          </c:cat>
          <c:val>
            <c:numRef>
              <c:f>'FRED Graph'!$E$210:$E$846</c:f>
              <c:numCache>
                <c:formatCode>General</c:formatCode>
                <c:ptCount val="637"/>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100</c:v>
                </c:pt>
                <c:pt idx="50">
                  <c:v>100</c:v>
                </c:pt>
                <c:pt idx="108">
                  <c:v>100</c:v>
                </c:pt>
                <c:pt idx="109">
                  <c:v>100</c:v>
                </c:pt>
                <c:pt idx="110">
                  <c:v>100</c:v>
                </c:pt>
                <c:pt idx="111">
                  <c:v>100</c:v>
                </c:pt>
                <c:pt idx="112">
                  <c:v>100</c:v>
                </c:pt>
                <c:pt idx="113">
                  <c:v>100</c:v>
                </c:pt>
                <c:pt idx="114">
                  <c:v>100</c:v>
                </c:pt>
                <c:pt idx="126">
                  <c:v>100</c:v>
                </c:pt>
                <c:pt idx="127">
                  <c:v>100</c:v>
                </c:pt>
                <c:pt idx="128">
                  <c:v>100</c:v>
                </c:pt>
                <c:pt idx="129">
                  <c:v>100</c:v>
                </c:pt>
                <c:pt idx="130">
                  <c:v>100</c:v>
                </c:pt>
                <c:pt idx="131">
                  <c:v>100</c:v>
                </c:pt>
                <c:pt idx="132">
                  <c:v>100</c:v>
                </c:pt>
                <c:pt idx="133">
                  <c:v>100</c:v>
                </c:pt>
                <c:pt idx="134">
                  <c:v>100</c:v>
                </c:pt>
                <c:pt idx="135">
                  <c:v>100</c:v>
                </c:pt>
                <c:pt idx="136">
                  <c:v>100</c:v>
                </c:pt>
                <c:pt idx="137">
                  <c:v>100</c:v>
                </c:pt>
                <c:pt idx="138">
                  <c:v>100</c:v>
                </c:pt>
                <c:pt idx="139">
                  <c:v>100</c:v>
                </c:pt>
                <c:pt idx="140">
                  <c:v>100</c:v>
                </c:pt>
                <c:pt idx="141">
                  <c:v>100</c:v>
                </c:pt>
                <c:pt idx="142">
                  <c:v>100</c:v>
                </c:pt>
                <c:pt idx="234">
                  <c:v>100</c:v>
                </c:pt>
                <c:pt idx="235">
                  <c:v>100</c:v>
                </c:pt>
                <c:pt idx="236">
                  <c:v>100</c:v>
                </c:pt>
                <c:pt idx="237">
                  <c:v>100</c:v>
                </c:pt>
                <c:pt idx="238">
                  <c:v>100</c:v>
                </c:pt>
                <c:pt idx="239">
                  <c:v>100</c:v>
                </c:pt>
                <c:pt idx="240">
                  <c:v>100</c:v>
                </c:pt>
                <c:pt idx="241">
                  <c:v>100</c:v>
                </c:pt>
                <c:pt idx="242">
                  <c:v>100</c:v>
                </c:pt>
                <c:pt idx="362">
                  <c:v>100</c:v>
                </c:pt>
                <c:pt idx="363">
                  <c:v>100</c:v>
                </c:pt>
                <c:pt idx="364">
                  <c:v>100</c:v>
                </c:pt>
                <c:pt idx="365">
                  <c:v>100</c:v>
                </c:pt>
                <c:pt idx="366">
                  <c:v>100</c:v>
                </c:pt>
                <c:pt idx="367">
                  <c:v>100</c:v>
                </c:pt>
                <c:pt idx="368">
                  <c:v>100</c:v>
                </c:pt>
                <c:pt idx="369">
                  <c:v>100</c:v>
                </c:pt>
                <c:pt idx="370">
                  <c:v>100</c:v>
                </c:pt>
                <c:pt idx="443">
                  <c:v>100</c:v>
                </c:pt>
                <c:pt idx="444">
                  <c:v>100</c:v>
                </c:pt>
                <c:pt idx="445">
                  <c:v>100</c:v>
                </c:pt>
                <c:pt idx="446">
                  <c:v>100</c:v>
                </c:pt>
                <c:pt idx="447">
                  <c:v>100</c:v>
                </c:pt>
                <c:pt idx="448">
                  <c:v>100</c:v>
                </c:pt>
                <c:pt idx="449">
                  <c:v>100</c:v>
                </c:pt>
                <c:pt idx="450">
                  <c:v>100</c:v>
                </c:pt>
                <c:pt idx="451">
                  <c:v>100</c:v>
                </c:pt>
                <c:pt idx="452">
                  <c:v>100</c:v>
                </c:pt>
                <c:pt idx="453">
                  <c:v>100</c:v>
                </c:pt>
                <c:pt idx="454">
                  <c:v>100</c:v>
                </c:pt>
                <c:pt idx="455">
                  <c:v>100</c:v>
                </c:pt>
                <c:pt idx="456">
                  <c:v>100</c:v>
                </c:pt>
                <c:pt idx="457">
                  <c:v>100</c:v>
                </c:pt>
                <c:pt idx="458">
                  <c:v>100</c:v>
                </c:pt>
                <c:pt idx="459">
                  <c:v>100</c:v>
                </c:pt>
                <c:pt idx="460">
                  <c:v>100</c:v>
                </c:pt>
                <c:pt idx="461">
                  <c:v>100</c:v>
                </c:pt>
                <c:pt idx="589">
                  <c:v>100</c:v>
                </c:pt>
                <c:pt idx="590">
                  <c:v>100</c:v>
                </c:pt>
                <c:pt idx="591">
                  <c:v>100</c:v>
                </c:pt>
              </c:numCache>
            </c:numRef>
          </c:val>
          <c:extLst>
            <c:ext xmlns:c16="http://schemas.microsoft.com/office/drawing/2014/chart" uri="{C3380CC4-5D6E-409C-BE32-E72D297353CC}">
              <c16:uniqueId val="{00000001-D90A-4EB2-81BE-14ABC8C8375C}"/>
            </c:ext>
          </c:extLst>
        </c:ser>
        <c:dLbls>
          <c:showLegendKey val="0"/>
          <c:showVal val="0"/>
          <c:showCatName val="0"/>
          <c:showSerName val="0"/>
          <c:showPercent val="0"/>
          <c:showBubbleSize val="0"/>
        </c:dLbls>
        <c:gapWidth val="0"/>
        <c:axId val="408631992"/>
        <c:axId val="408626416"/>
      </c:barChart>
      <c:lineChart>
        <c:grouping val="standard"/>
        <c:varyColors val="0"/>
        <c:ser>
          <c:idx val="0"/>
          <c:order val="0"/>
          <c:tx>
            <c:strRef>
              <c:f>'FRED Graph'!$C$9</c:f>
              <c:strCache>
                <c:ptCount val="1"/>
                <c:pt idx="0">
                  <c:v>Fed Funds Rate</c:v>
                </c:pt>
              </c:strCache>
            </c:strRef>
          </c:tx>
          <c:spPr>
            <a:ln w="28575" cap="rnd">
              <a:solidFill>
                <a:schemeClr val="accent1"/>
              </a:solidFill>
              <a:round/>
            </a:ln>
            <a:effectLst/>
          </c:spPr>
          <c:marker>
            <c:symbol val="none"/>
          </c:marker>
          <c:cat>
            <c:numRef>
              <c:f>'FRED Graph'!$C$210:$C$848</c:f>
              <c:numCache>
                <c:formatCode>yyyy\-mm\-dd</c:formatCode>
                <c:ptCount val="639"/>
                <c:pt idx="0">
                  <c:v>25934</c:v>
                </c:pt>
                <c:pt idx="1">
                  <c:v>25965</c:v>
                </c:pt>
                <c:pt idx="2">
                  <c:v>25993</c:v>
                </c:pt>
                <c:pt idx="3">
                  <c:v>26024</c:v>
                </c:pt>
                <c:pt idx="4">
                  <c:v>26054</c:v>
                </c:pt>
                <c:pt idx="5">
                  <c:v>26085</c:v>
                </c:pt>
                <c:pt idx="6">
                  <c:v>26115</c:v>
                </c:pt>
                <c:pt idx="7">
                  <c:v>26146</c:v>
                </c:pt>
                <c:pt idx="8">
                  <c:v>26177</c:v>
                </c:pt>
                <c:pt idx="9">
                  <c:v>26207</c:v>
                </c:pt>
                <c:pt idx="10">
                  <c:v>26238</c:v>
                </c:pt>
                <c:pt idx="11">
                  <c:v>26268</c:v>
                </c:pt>
                <c:pt idx="12">
                  <c:v>26299</c:v>
                </c:pt>
                <c:pt idx="13">
                  <c:v>26330</c:v>
                </c:pt>
                <c:pt idx="14">
                  <c:v>26359</c:v>
                </c:pt>
                <c:pt idx="15">
                  <c:v>26390</c:v>
                </c:pt>
                <c:pt idx="16">
                  <c:v>26420</c:v>
                </c:pt>
                <c:pt idx="17">
                  <c:v>26451</c:v>
                </c:pt>
                <c:pt idx="18">
                  <c:v>26481</c:v>
                </c:pt>
                <c:pt idx="19">
                  <c:v>26512</c:v>
                </c:pt>
                <c:pt idx="20">
                  <c:v>26543</c:v>
                </c:pt>
                <c:pt idx="21">
                  <c:v>26573</c:v>
                </c:pt>
                <c:pt idx="22">
                  <c:v>26604</c:v>
                </c:pt>
                <c:pt idx="23">
                  <c:v>26634</c:v>
                </c:pt>
                <c:pt idx="24">
                  <c:v>26665</c:v>
                </c:pt>
                <c:pt idx="25">
                  <c:v>26696</c:v>
                </c:pt>
                <c:pt idx="26">
                  <c:v>26724</c:v>
                </c:pt>
                <c:pt idx="27">
                  <c:v>26755</c:v>
                </c:pt>
                <c:pt idx="28">
                  <c:v>26785</c:v>
                </c:pt>
                <c:pt idx="29">
                  <c:v>26816</c:v>
                </c:pt>
                <c:pt idx="30">
                  <c:v>26846</c:v>
                </c:pt>
                <c:pt idx="31">
                  <c:v>26877</c:v>
                </c:pt>
                <c:pt idx="32">
                  <c:v>26908</c:v>
                </c:pt>
                <c:pt idx="33">
                  <c:v>26938</c:v>
                </c:pt>
                <c:pt idx="34">
                  <c:v>26969</c:v>
                </c:pt>
                <c:pt idx="35">
                  <c:v>26999</c:v>
                </c:pt>
                <c:pt idx="36">
                  <c:v>27030</c:v>
                </c:pt>
                <c:pt idx="37">
                  <c:v>27061</c:v>
                </c:pt>
                <c:pt idx="38">
                  <c:v>27089</c:v>
                </c:pt>
                <c:pt idx="39">
                  <c:v>27120</c:v>
                </c:pt>
                <c:pt idx="40">
                  <c:v>27150</c:v>
                </c:pt>
                <c:pt idx="41">
                  <c:v>27181</c:v>
                </c:pt>
                <c:pt idx="42">
                  <c:v>27211</c:v>
                </c:pt>
                <c:pt idx="43">
                  <c:v>27242</c:v>
                </c:pt>
                <c:pt idx="44">
                  <c:v>27273</c:v>
                </c:pt>
                <c:pt idx="45">
                  <c:v>27303</c:v>
                </c:pt>
                <c:pt idx="46">
                  <c:v>27334</c:v>
                </c:pt>
                <c:pt idx="47">
                  <c:v>27364</c:v>
                </c:pt>
                <c:pt idx="48">
                  <c:v>27395</c:v>
                </c:pt>
                <c:pt idx="49">
                  <c:v>27426</c:v>
                </c:pt>
                <c:pt idx="50">
                  <c:v>27454</c:v>
                </c:pt>
                <c:pt idx="51">
                  <c:v>27485</c:v>
                </c:pt>
                <c:pt idx="52">
                  <c:v>27515</c:v>
                </c:pt>
                <c:pt idx="53">
                  <c:v>27546</c:v>
                </c:pt>
                <c:pt idx="54">
                  <c:v>27576</c:v>
                </c:pt>
                <c:pt idx="55">
                  <c:v>27607</c:v>
                </c:pt>
                <c:pt idx="56">
                  <c:v>27638</c:v>
                </c:pt>
                <c:pt idx="57">
                  <c:v>27668</c:v>
                </c:pt>
                <c:pt idx="58">
                  <c:v>27699</c:v>
                </c:pt>
                <c:pt idx="59">
                  <c:v>27729</c:v>
                </c:pt>
                <c:pt idx="60">
                  <c:v>27760</c:v>
                </c:pt>
                <c:pt idx="61">
                  <c:v>27791</c:v>
                </c:pt>
                <c:pt idx="62">
                  <c:v>27820</c:v>
                </c:pt>
                <c:pt idx="63">
                  <c:v>27851</c:v>
                </c:pt>
                <c:pt idx="64">
                  <c:v>27881</c:v>
                </c:pt>
                <c:pt idx="65">
                  <c:v>27912</c:v>
                </c:pt>
                <c:pt idx="66">
                  <c:v>27942</c:v>
                </c:pt>
                <c:pt idx="67">
                  <c:v>27973</c:v>
                </c:pt>
                <c:pt idx="68">
                  <c:v>28004</c:v>
                </c:pt>
                <c:pt idx="69">
                  <c:v>28034</c:v>
                </c:pt>
                <c:pt idx="70">
                  <c:v>28065</c:v>
                </c:pt>
                <c:pt idx="71">
                  <c:v>28095</c:v>
                </c:pt>
                <c:pt idx="72">
                  <c:v>28126</c:v>
                </c:pt>
                <c:pt idx="73">
                  <c:v>28157</c:v>
                </c:pt>
                <c:pt idx="74">
                  <c:v>28185</c:v>
                </c:pt>
                <c:pt idx="75">
                  <c:v>28216</c:v>
                </c:pt>
                <c:pt idx="76">
                  <c:v>28246</c:v>
                </c:pt>
                <c:pt idx="77">
                  <c:v>28277</c:v>
                </c:pt>
                <c:pt idx="78">
                  <c:v>28307</c:v>
                </c:pt>
                <c:pt idx="79">
                  <c:v>28338</c:v>
                </c:pt>
                <c:pt idx="80">
                  <c:v>28369</c:v>
                </c:pt>
                <c:pt idx="81">
                  <c:v>28399</c:v>
                </c:pt>
                <c:pt idx="82">
                  <c:v>28430</c:v>
                </c:pt>
                <c:pt idx="83">
                  <c:v>28460</c:v>
                </c:pt>
                <c:pt idx="84">
                  <c:v>28491</c:v>
                </c:pt>
                <c:pt idx="85">
                  <c:v>28522</c:v>
                </c:pt>
                <c:pt idx="86">
                  <c:v>28550</c:v>
                </c:pt>
                <c:pt idx="87">
                  <c:v>28581</c:v>
                </c:pt>
                <c:pt idx="88">
                  <c:v>28611</c:v>
                </c:pt>
                <c:pt idx="89">
                  <c:v>28642</c:v>
                </c:pt>
                <c:pt idx="90">
                  <c:v>28672</c:v>
                </c:pt>
                <c:pt idx="91">
                  <c:v>28703</c:v>
                </c:pt>
                <c:pt idx="92">
                  <c:v>28734</c:v>
                </c:pt>
                <c:pt idx="93">
                  <c:v>28764</c:v>
                </c:pt>
                <c:pt idx="94">
                  <c:v>28795</c:v>
                </c:pt>
                <c:pt idx="95">
                  <c:v>28825</c:v>
                </c:pt>
                <c:pt idx="96">
                  <c:v>28856</c:v>
                </c:pt>
                <c:pt idx="97">
                  <c:v>28887</c:v>
                </c:pt>
                <c:pt idx="98">
                  <c:v>28915</c:v>
                </c:pt>
                <c:pt idx="99">
                  <c:v>28946</c:v>
                </c:pt>
                <c:pt idx="100">
                  <c:v>28976</c:v>
                </c:pt>
                <c:pt idx="101">
                  <c:v>29007</c:v>
                </c:pt>
                <c:pt idx="102">
                  <c:v>29037</c:v>
                </c:pt>
                <c:pt idx="103">
                  <c:v>29068</c:v>
                </c:pt>
                <c:pt idx="104">
                  <c:v>29099</c:v>
                </c:pt>
                <c:pt idx="105">
                  <c:v>29129</c:v>
                </c:pt>
                <c:pt idx="106">
                  <c:v>29160</c:v>
                </c:pt>
                <c:pt idx="107">
                  <c:v>29190</c:v>
                </c:pt>
                <c:pt idx="108">
                  <c:v>29221</c:v>
                </c:pt>
                <c:pt idx="109">
                  <c:v>29252</c:v>
                </c:pt>
                <c:pt idx="110">
                  <c:v>29281</c:v>
                </c:pt>
                <c:pt idx="111">
                  <c:v>29312</c:v>
                </c:pt>
                <c:pt idx="112">
                  <c:v>29342</c:v>
                </c:pt>
                <c:pt idx="113">
                  <c:v>29373</c:v>
                </c:pt>
                <c:pt idx="114">
                  <c:v>29403</c:v>
                </c:pt>
                <c:pt idx="115">
                  <c:v>29434</c:v>
                </c:pt>
                <c:pt idx="116">
                  <c:v>29465</c:v>
                </c:pt>
                <c:pt idx="117">
                  <c:v>29495</c:v>
                </c:pt>
                <c:pt idx="118">
                  <c:v>29526</c:v>
                </c:pt>
                <c:pt idx="119">
                  <c:v>29556</c:v>
                </c:pt>
                <c:pt idx="120">
                  <c:v>29587</c:v>
                </c:pt>
                <c:pt idx="121">
                  <c:v>29618</c:v>
                </c:pt>
                <c:pt idx="122">
                  <c:v>29646</c:v>
                </c:pt>
                <c:pt idx="123">
                  <c:v>29677</c:v>
                </c:pt>
                <c:pt idx="124">
                  <c:v>29707</c:v>
                </c:pt>
                <c:pt idx="125">
                  <c:v>29738</c:v>
                </c:pt>
                <c:pt idx="126">
                  <c:v>29768</c:v>
                </c:pt>
                <c:pt idx="127">
                  <c:v>29799</c:v>
                </c:pt>
                <c:pt idx="128">
                  <c:v>29830</c:v>
                </c:pt>
                <c:pt idx="129">
                  <c:v>29860</c:v>
                </c:pt>
                <c:pt idx="130">
                  <c:v>29891</c:v>
                </c:pt>
                <c:pt idx="131">
                  <c:v>29921</c:v>
                </c:pt>
                <c:pt idx="132">
                  <c:v>29952</c:v>
                </c:pt>
                <c:pt idx="133">
                  <c:v>29983</c:v>
                </c:pt>
                <c:pt idx="134">
                  <c:v>30011</c:v>
                </c:pt>
                <c:pt idx="135">
                  <c:v>30042</c:v>
                </c:pt>
                <c:pt idx="136">
                  <c:v>30072</c:v>
                </c:pt>
                <c:pt idx="137">
                  <c:v>30103</c:v>
                </c:pt>
                <c:pt idx="138">
                  <c:v>30133</c:v>
                </c:pt>
                <c:pt idx="139">
                  <c:v>30164</c:v>
                </c:pt>
                <c:pt idx="140">
                  <c:v>30195</c:v>
                </c:pt>
                <c:pt idx="141">
                  <c:v>30225</c:v>
                </c:pt>
                <c:pt idx="142">
                  <c:v>30256</c:v>
                </c:pt>
                <c:pt idx="143">
                  <c:v>30286</c:v>
                </c:pt>
                <c:pt idx="144">
                  <c:v>30317</c:v>
                </c:pt>
                <c:pt idx="145">
                  <c:v>30348</c:v>
                </c:pt>
                <c:pt idx="146">
                  <c:v>30376</c:v>
                </c:pt>
                <c:pt idx="147">
                  <c:v>30407</c:v>
                </c:pt>
                <c:pt idx="148">
                  <c:v>30437</c:v>
                </c:pt>
                <c:pt idx="149">
                  <c:v>30468</c:v>
                </c:pt>
                <c:pt idx="150">
                  <c:v>30498</c:v>
                </c:pt>
                <c:pt idx="151">
                  <c:v>30529</c:v>
                </c:pt>
                <c:pt idx="152">
                  <c:v>30560</c:v>
                </c:pt>
                <c:pt idx="153">
                  <c:v>30590</c:v>
                </c:pt>
                <c:pt idx="154">
                  <c:v>30621</c:v>
                </c:pt>
                <c:pt idx="155">
                  <c:v>30651</c:v>
                </c:pt>
                <c:pt idx="156">
                  <c:v>30682</c:v>
                </c:pt>
                <c:pt idx="157">
                  <c:v>30713</c:v>
                </c:pt>
                <c:pt idx="158">
                  <c:v>30742</c:v>
                </c:pt>
                <c:pt idx="159">
                  <c:v>30773</c:v>
                </c:pt>
                <c:pt idx="160">
                  <c:v>30803</c:v>
                </c:pt>
                <c:pt idx="161">
                  <c:v>30834</c:v>
                </c:pt>
                <c:pt idx="162">
                  <c:v>30864</c:v>
                </c:pt>
                <c:pt idx="163">
                  <c:v>30895</c:v>
                </c:pt>
                <c:pt idx="164">
                  <c:v>30926</c:v>
                </c:pt>
                <c:pt idx="165">
                  <c:v>30956</c:v>
                </c:pt>
                <c:pt idx="166">
                  <c:v>30987</c:v>
                </c:pt>
                <c:pt idx="167">
                  <c:v>31017</c:v>
                </c:pt>
                <c:pt idx="168">
                  <c:v>31048</c:v>
                </c:pt>
                <c:pt idx="169">
                  <c:v>31079</c:v>
                </c:pt>
                <c:pt idx="170">
                  <c:v>31107</c:v>
                </c:pt>
                <c:pt idx="171">
                  <c:v>31138</c:v>
                </c:pt>
                <c:pt idx="172">
                  <c:v>31168</c:v>
                </c:pt>
                <c:pt idx="173">
                  <c:v>31199</c:v>
                </c:pt>
                <c:pt idx="174">
                  <c:v>31229</c:v>
                </c:pt>
                <c:pt idx="175">
                  <c:v>31260</c:v>
                </c:pt>
                <c:pt idx="176">
                  <c:v>31291</c:v>
                </c:pt>
                <c:pt idx="177">
                  <c:v>31321</c:v>
                </c:pt>
                <c:pt idx="178">
                  <c:v>31352</c:v>
                </c:pt>
                <c:pt idx="179">
                  <c:v>31382</c:v>
                </c:pt>
                <c:pt idx="180">
                  <c:v>31413</c:v>
                </c:pt>
                <c:pt idx="181">
                  <c:v>31444</c:v>
                </c:pt>
                <c:pt idx="182">
                  <c:v>31472</c:v>
                </c:pt>
                <c:pt idx="183">
                  <c:v>31503</c:v>
                </c:pt>
                <c:pt idx="184">
                  <c:v>31533</c:v>
                </c:pt>
                <c:pt idx="185">
                  <c:v>31564</c:v>
                </c:pt>
                <c:pt idx="186">
                  <c:v>31594</c:v>
                </c:pt>
                <c:pt idx="187">
                  <c:v>31625</c:v>
                </c:pt>
                <c:pt idx="188">
                  <c:v>31656</c:v>
                </c:pt>
                <c:pt idx="189">
                  <c:v>31686</c:v>
                </c:pt>
                <c:pt idx="190">
                  <c:v>31717</c:v>
                </c:pt>
                <c:pt idx="191">
                  <c:v>31747</c:v>
                </c:pt>
                <c:pt idx="192">
                  <c:v>31778</c:v>
                </c:pt>
                <c:pt idx="193">
                  <c:v>31809</c:v>
                </c:pt>
                <c:pt idx="194">
                  <c:v>31837</c:v>
                </c:pt>
                <c:pt idx="195">
                  <c:v>31868</c:v>
                </c:pt>
                <c:pt idx="196">
                  <c:v>31898</c:v>
                </c:pt>
                <c:pt idx="197">
                  <c:v>31929</c:v>
                </c:pt>
                <c:pt idx="198">
                  <c:v>31959</c:v>
                </c:pt>
                <c:pt idx="199">
                  <c:v>31990</c:v>
                </c:pt>
                <c:pt idx="200">
                  <c:v>32021</c:v>
                </c:pt>
                <c:pt idx="201">
                  <c:v>32051</c:v>
                </c:pt>
                <c:pt idx="202">
                  <c:v>32082</c:v>
                </c:pt>
                <c:pt idx="203">
                  <c:v>32112</c:v>
                </c:pt>
                <c:pt idx="204">
                  <c:v>32143</c:v>
                </c:pt>
                <c:pt idx="205">
                  <c:v>32174</c:v>
                </c:pt>
                <c:pt idx="206">
                  <c:v>32203</c:v>
                </c:pt>
                <c:pt idx="207">
                  <c:v>32234</c:v>
                </c:pt>
                <c:pt idx="208">
                  <c:v>32264</c:v>
                </c:pt>
                <c:pt idx="209">
                  <c:v>32295</c:v>
                </c:pt>
                <c:pt idx="210">
                  <c:v>32325</c:v>
                </c:pt>
                <c:pt idx="211">
                  <c:v>32356</c:v>
                </c:pt>
                <c:pt idx="212">
                  <c:v>32387</c:v>
                </c:pt>
                <c:pt idx="213">
                  <c:v>32417</c:v>
                </c:pt>
                <c:pt idx="214">
                  <c:v>32448</c:v>
                </c:pt>
                <c:pt idx="215">
                  <c:v>32478</c:v>
                </c:pt>
                <c:pt idx="216">
                  <c:v>32509</c:v>
                </c:pt>
                <c:pt idx="217">
                  <c:v>32540</c:v>
                </c:pt>
                <c:pt idx="218">
                  <c:v>32568</c:v>
                </c:pt>
                <c:pt idx="219">
                  <c:v>32599</c:v>
                </c:pt>
                <c:pt idx="220">
                  <c:v>32629</c:v>
                </c:pt>
                <c:pt idx="221">
                  <c:v>32660</c:v>
                </c:pt>
                <c:pt idx="222">
                  <c:v>32690</c:v>
                </c:pt>
                <c:pt idx="223">
                  <c:v>32721</c:v>
                </c:pt>
                <c:pt idx="224">
                  <c:v>32752</c:v>
                </c:pt>
                <c:pt idx="225">
                  <c:v>32782</c:v>
                </c:pt>
                <c:pt idx="226">
                  <c:v>32813</c:v>
                </c:pt>
                <c:pt idx="227">
                  <c:v>32843</c:v>
                </c:pt>
                <c:pt idx="228">
                  <c:v>32874</c:v>
                </c:pt>
                <c:pt idx="229">
                  <c:v>32905</c:v>
                </c:pt>
                <c:pt idx="230">
                  <c:v>32933</c:v>
                </c:pt>
                <c:pt idx="231">
                  <c:v>32964</c:v>
                </c:pt>
                <c:pt idx="232">
                  <c:v>32994</c:v>
                </c:pt>
                <c:pt idx="233">
                  <c:v>33025</c:v>
                </c:pt>
                <c:pt idx="234">
                  <c:v>33055</c:v>
                </c:pt>
                <c:pt idx="235">
                  <c:v>33086</c:v>
                </c:pt>
                <c:pt idx="236">
                  <c:v>33117</c:v>
                </c:pt>
                <c:pt idx="237">
                  <c:v>33147</c:v>
                </c:pt>
                <c:pt idx="238">
                  <c:v>33178</c:v>
                </c:pt>
                <c:pt idx="239">
                  <c:v>33208</c:v>
                </c:pt>
                <c:pt idx="240">
                  <c:v>33239</c:v>
                </c:pt>
                <c:pt idx="241">
                  <c:v>33270</c:v>
                </c:pt>
                <c:pt idx="242">
                  <c:v>33298</c:v>
                </c:pt>
                <c:pt idx="243">
                  <c:v>33329</c:v>
                </c:pt>
                <c:pt idx="244">
                  <c:v>33359</c:v>
                </c:pt>
                <c:pt idx="245">
                  <c:v>33390</c:v>
                </c:pt>
                <c:pt idx="246">
                  <c:v>33420</c:v>
                </c:pt>
                <c:pt idx="247">
                  <c:v>33451</c:v>
                </c:pt>
                <c:pt idx="248">
                  <c:v>33482</c:v>
                </c:pt>
                <c:pt idx="249">
                  <c:v>33512</c:v>
                </c:pt>
                <c:pt idx="250">
                  <c:v>33543</c:v>
                </c:pt>
                <c:pt idx="251">
                  <c:v>33573</c:v>
                </c:pt>
                <c:pt idx="252">
                  <c:v>33604</c:v>
                </c:pt>
                <c:pt idx="253">
                  <c:v>33635</c:v>
                </c:pt>
                <c:pt idx="254">
                  <c:v>33664</c:v>
                </c:pt>
                <c:pt idx="255">
                  <c:v>33695</c:v>
                </c:pt>
                <c:pt idx="256">
                  <c:v>33725</c:v>
                </c:pt>
                <c:pt idx="257">
                  <c:v>33756</c:v>
                </c:pt>
                <c:pt idx="258">
                  <c:v>33786</c:v>
                </c:pt>
                <c:pt idx="259">
                  <c:v>33817</c:v>
                </c:pt>
                <c:pt idx="260">
                  <c:v>33848</c:v>
                </c:pt>
                <c:pt idx="261">
                  <c:v>33878</c:v>
                </c:pt>
                <c:pt idx="262">
                  <c:v>33909</c:v>
                </c:pt>
                <c:pt idx="263">
                  <c:v>33939</c:v>
                </c:pt>
                <c:pt idx="264">
                  <c:v>33970</c:v>
                </c:pt>
                <c:pt idx="265">
                  <c:v>34001</c:v>
                </c:pt>
                <c:pt idx="266">
                  <c:v>34029</c:v>
                </c:pt>
                <c:pt idx="267">
                  <c:v>34060</c:v>
                </c:pt>
                <c:pt idx="268">
                  <c:v>34090</c:v>
                </c:pt>
                <c:pt idx="269">
                  <c:v>34121</c:v>
                </c:pt>
                <c:pt idx="270">
                  <c:v>34151</c:v>
                </c:pt>
                <c:pt idx="271">
                  <c:v>34182</c:v>
                </c:pt>
                <c:pt idx="272">
                  <c:v>34213</c:v>
                </c:pt>
                <c:pt idx="273">
                  <c:v>34243</c:v>
                </c:pt>
                <c:pt idx="274">
                  <c:v>34274</c:v>
                </c:pt>
                <c:pt idx="275">
                  <c:v>34304</c:v>
                </c:pt>
                <c:pt idx="276">
                  <c:v>34335</c:v>
                </c:pt>
                <c:pt idx="277">
                  <c:v>34366</c:v>
                </c:pt>
                <c:pt idx="278">
                  <c:v>34394</c:v>
                </c:pt>
                <c:pt idx="279">
                  <c:v>34425</c:v>
                </c:pt>
                <c:pt idx="280">
                  <c:v>34455</c:v>
                </c:pt>
                <c:pt idx="281">
                  <c:v>34486</c:v>
                </c:pt>
                <c:pt idx="282">
                  <c:v>34516</c:v>
                </c:pt>
                <c:pt idx="283">
                  <c:v>34547</c:v>
                </c:pt>
                <c:pt idx="284">
                  <c:v>34578</c:v>
                </c:pt>
                <c:pt idx="285">
                  <c:v>34608</c:v>
                </c:pt>
                <c:pt idx="286">
                  <c:v>34639</c:v>
                </c:pt>
                <c:pt idx="287">
                  <c:v>34669</c:v>
                </c:pt>
                <c:pt idx="288">
                  <c:v>34700</c:v>
                </c:pt>
                <c:pt idx="289">
                  <c:v>34731</c:v>
                </c:pt>
                <c:pt idx="290">
                  <c:v>34759</c:v>
                </c:pt>
                <c:pt idx="291">
                  <c:v>34790</c:v>
                </c:pt>
                <c:pt idx="292">
                  <c:v>34820</c:v>
                </c:pt>
                <c:pt idx="293">
                  <c:v>34851</c:v>
                </c:pt>
                <c:pt idx="294">
                  <c:v>34881</c:v>
                </c:pt>
                <c:pt idx="295">
                  <c:v>34912</c:v>
                </c:pt>
                <c:pt idx="296">
                  <c:v>34943</c:v>
                </c:pt>
                <c:pt idx="297">
                  <c:v>34973</c:v>
                </c:pt>
                <c:pt idx="298">
                  <c:v>35004</c:v>
                </c:pt>
                <c:pt idx="299">
                  <c:v>35034</c:v>
                </c:pt>
                <c:pt idx="300">
                  <c:v>35065</c:v>
                </c:pt>
                <c:pt idx="301">
                  <c:v>35096</c:v>
                </c:pt>
                <c:pt idx="302">
                  <c:v>35125</c:v>
                </c:pt>
                <c:pt idx="303">
                  <c:v>35156</c:v>
                </c:pt>
                <c:pt idx="304">
                  <c:v>35186</c:v>
                </c:pt>
                <c:pt idx="305">
                  <c:v>35217</c:v>
                </c:pt>
                <c:pt idx="306">
                  <c:v>35247</c:v>
                </c:pt>
                <c:pt idx="307">
                  <c:v>35278</c:v>
                </c:pt>
                <c:pt idx="308">
                  <c:v>35309</c:v>
                </c:pt>
                <c:pt idx="309">
                  <c:v>35339</c:v>
                </c:pt>
                <c:pt idx="310">
                  <c:v>35370</c:v>
                </c:pt>
                <c:pt idx="311">
                  <c:v>35400</c:v>
                </c:pt>
                <c:pt idx="312">
                  <c:v>35431</c:v>
                </c:pt>
                <c:pt idx="313">
                  <c:v>35462</c:v>
                </c:pt>
                <c:pt idx="314">
                  <c:v>35490</c:v>
                </c:pt>
                <c:pt idx="315">
                  <c:v>35521</c:v>
                </c:pt>
                <c:pt idx="316">
                  <c:v>35551</c:v>
                </c:pt>
                <c:pt idx="317">
                  <c:v>35582</c:v>
                </c:pt>
                <c:pt idx="318">
                  <c:v>35612</c:v>
                </c:pt>
                <c:pt idx="319">
                  <c:v>35643</c:v>
                </c:pt>
                <c:pt idx="320">
                  <c:v>35674</c:v>
                </c:pt>
                <c:pt idx="321">
                  <c:v>35704</c:v>
                </c:pt>
                <c:pt idx="322">
                  <c:v>35735</c:v>
                </c:pt>
                <c:pt idx="323">
                  <c:v>35765</c:v>
                </c:pt>
                <c:pt idx="324">
                  <c:v>35796</c:v>
                </c:pt>
                <c:pt idx="325">
                  <c:v>35827</c:v>
                </c:pt>
                <c:pt idx="326">
                  <c:v>35855</c:v>
                </c:pt>
                <c:pt idx="327">
                  <c:v>35886</c:v>
                </c:pt>
                <c:pt idx="328">
                  <c:v>35916</c:v>
                </c:pt>
                <c:pt idx="329">
                  <c:v>35947</c:v>
                </c:pt>
                <c:pt idx="330">
                  <c:v>35977</c:v>
                </c:pt>
                <c:pt idx="331">
                  <c:v>36008</c:v>
                </c:pt>
                <c:pt idx="332">
                  <c:v>36039</c:v>
                </c:pt>
                <c:pt idx="333">
                  <c:v>36069</c:v>
                </c:pt>
                <c:pt idx="334">
                  <c:v>36100</c:v>
                </c:pt>
                <c:pt idx="335">
                  <c:v>36130</c:v>
                </c:pt>
                <c:pt idx="336">
                  <c:v>36161</c:v>
                </c:pt>
                <c:pt idx="337">
                  <c:v>36192</c:v>
                </c:pt>
                <c:pt idx="338">
                  <c:v>36220</c:v>
                </c:pt>
                <c:pt idx="339">
                  <c:v>36251</c:v>
                </c:pt>
                <c:pt idx="340">
                  <c:v>36281</c:v>
                </c:pt>
                <c:pt idx="341">
                  <c:v>36312</c:v>
                </c:pt>
                <c:pt idx="342">
                  <c:v>36342</c:v>
                </c:pt>
                <c:pt idx="343">
                  <c:v>36373</c:v>
                </c:pt>
                <c:pt idx="344">
                  <c:v>36404</c:v>
                </c:pt>
                <c:pt idx="345">
                  <c:v>36434</c:v>
                </c:pt>
                <c:pt idx="346">
                  <c:v>36465</c:v>
                </c:pt>
                <c:pt idx="347">
                  <c:v>36495</c:v>
                </c:pt>
                <c:pt idx="348">
                  <c:v>36526</c:v>
                </c:pt>
                <c:pt idx="349">
                  <c:v>36557</c:v>
                </c:pt>
                <c:pt idx="350">
                  <c:v>36586</c:v>
                </c:pt>
                <c:pt idx="351">
                  <c:v>36617</c:v>
                </c:pt>
                <c:pt idx="352">
                  <c:v>36647</c:v>
                </c:pt>
                <c:pt idx="353">
                  <c:v>36678</c:v>
                </c:pt>
                <c:pt idx="354">
                  <c:v>36708</c:v>
                </c:pt>
                <c:pt idx="355">
                  <c:v>36739</c:v>
                </c:pt>
                <c:pt idx="356">
                  <c:v>36770</c:v>
                </c:pt>
                <c:pt idx="357">
                  <c:v>36800</c:v>
                </c:pt>
                <c:pt idx="358">
                  <c:v>36831</c:v>
                </c:pt>
                <c:pt idx="359">
                  <c:v>36861</c:v>
                </c:pt>
                <c:pt idx="360">
                  <c:v>36892</c:v>
                </c:pt>
                <c:pt idx="361">
                  <c:v>36923</c:v>
                </c:pt>
                <c:pt idx="362">
                  <c:v>36951</c:v>
                </c:pt>
                <c:pt idx="363">
                  <c:v>36982</c:v>
                </c:pt>
                <c:pt idx="364">
                  <c:v>37012</c:v>
                </c:pt>
                <c:pt idx="365">
                  <c:v>37043</c:v>
                </c:pt>
                <c:pt idx="366">
                  <c:v>37073</c:v>
                </c:pt>
                <c:pt idx="367">
                  <c:v>37104</c:v>
                </c:pt>
                <c:pt idx="368">
                  <c:v>37135</c:v>
                </c:pt>
                <c:pt idx="369">
                  <c:v>37165</c:v>
                </c:pt>
                <c:pt idx="370">
                  <c:v>37196</c:v>
                </c:pt>
                <c:pt idx="371">
                  <c:v>37226</c:v>
                </c:pt>
                <c:pt idx="372">
                  <c:v>37257</c:v>
                </c:pt>
                <c:pt idx="373">
                  <c:v>37288</c:v>
                </c:pt>
                <c:pt idx="374">
                  <c:v>37316</c:v>
                </c:pt>
                <c:pt idx="375">
                  <c:v>37347</c:v>
                </c:pt>
                <c:pt idx="376">
                  <c:v>37377</c:v>
                </c:pt>
                <c:pt idx="377">
                  <c:v>37408</c:v>
                </c:pt>
                <c:pt idx="378">
                  <c:v>37438</c:v>
                </c:pt>
                <c:pt idx="379">
                  <c:v>37469</c:v>
                </c:pt>
                <c:pt idx="380">
                  <c:v>37500</c:v>
                </c:pt>
                <c:pt idx="381">
                  <c:v>37530</c:v>
                </c:pt>
                <c:pt idx="382">
                  <c:v>37561</c:v>
                </c:pt>
                <c:pt idx="383">
                  <c:v>37591</c:v>
                </c:pt>
                <c:pt idx="384">
                  <c:v>37622</c:v>
                </c:pt>
                <c:pt idx="385">
                  <c:v>37653</c:v>
                </c:pt>
                <c:pt idx="386">
                  <c:v>37681</c:v>
                </c:pt>
                <c:pt idx="387">
                  <c:v>37712</c:v>
                </c:pt>
                <c:pt idx="388">
                  <c:v>37742</c:v>
                </c:pt>
                <c:pt idx="389">
                  <c:v>37773</c:v>
                </c:pt>
                <c:pt idx="390">
                  <c:v>37803</c:v>
                </c:pt>
                <c:pt idx="391">
                  <c:v>37834</c:v>
                </c:pt>
                <c:pt idx="392">
                  <c:v>37865</c:v>
                </c:pt>
                <c:pt idx="393">
                  <c:v>37895</c:v>
                </c:pt>
                <c:pt idx="394">
                  <c:v>37926</c:v>
                </c:pt>
                <c:pt idx="395">
                  <c:v>37956</c:v>
                </c:pt>
                <c:pt idx="396">
                  <c:v>37987</c:v>
                </c:pt>
                <c:pt idx="397">
                  <c:v>38018</c:v>
                </c:pt>
                <c:pt idx="398">
                  <c:v>38047</c:v>
                </c:pt>
                <c:pt idx="399">
                  <c:v>38078</c:v>
                </c:pt>
                <c:pt idx="400">
                  <c:v>38108</c:v>
                </c:pt>
                <c:pt idx="401">
                  <c:v>38139</c:v>
                </c:pt>
                <c:pt idx="402">
                  <c:v>38169</c:v>
                </c:pt>
                <c:pt idx="403">
                  <c:v>38200</c:v>
                </c:pt>
                <c:pt idx="404">
                  <c:v>38231</c:v>
                </c:pt>
                <c:pt idx="405">
                  <c:v>38261</c:v>
                </c:pt>
                <c:pt idx="406">
                  <c:v>38292</c:v>
                </c:pt>
                <c:pt idx="407">
                  <c:v>38322</c:v>
                </c:pt>
                <c:pt idx="408">
                  <c:v>38353</c:v>
                </c:pt>
                <c:pt idx="409">
                  <c:v>38384</c:v>
                </c:pt>
                <c:pt idx="410">
                  <c:v>38412</c:v>
                </c:pt>
                <c:pt idx="411">
                  <c:v>38443</c:v>
                </c:pt>
                <c:pt idx="412">
                  <c:v>38473</c:v>
                </c:pt>
                <c:pt idx="413">
                  <c:v>38504</c:v>
                </c:pt>
                <c:pt idx="414">
                  <c:v>38534</c:v>
                </c:pt>
                <c:pt idx="415">
                  <c:v>38565</c:v>
                </c:pt>
                <c:pt idx="416">
                  <c:v>38596</c:v>
                </c:pt>
                <c:pt idx="417">
                  <c:v>38626</c:v>
                </c:pt>
                <c:pt idx="418">
                  <c:v>38657</c:v>
                </c:pt>
                <c:pt idx="419">
                  <c:v>38687</c:v>
                </c:pt>
                <c:pt idx="420">
                  <c:v>38718</c:v>
                </c:pt>
                <c:pt idx="421">
                  <c:v>38749</c:v>
                </c:pt>
                <c:pt idx="422">
                  <c:v>38777</c:v>
                </c:pt>
                <c:pt idx="423">
                  <c:v>38808</c:v>
                </c:pt>
                <c:pt idx="424">
                  <c:v>38838</c:v>
                </c:pt>
                <c:pt idx="425">
                  <c:v>38869</c:v>
                </c:pt>
                <c:pt idx="426">
                  <c:v>38899</c:v>
                </c:pt>
                <c:pt idx="427">
                  <c:v>38930</c:v>
                </c:pt>
                <c:pt idx="428">
                  <c:v>38961</c:v>
                </c:pt>
                <c:pt idx="429">
                  <c:v>38991</c:v>
                </c:pt>
                <c:pt idx="430">
                  <c:v>39022</c:v>
                </c:pt>
                <c:pt idx="431">
                  <c:v>39052</c:v>
                </c:pt>
                <c:pt idx="432">
                  <c:v>39083</c:v>
                </c:pt>
                <c:pt idx="433">
                  <c:v>39114</c:v>
                </c:pt>
                <c:pt idx="434">
                  <c:v>39142</c:v>
                </c:pt>
                <c:pt idx="435">
                  <c:v>39173</c:v>
                </c:pt>
                <c:pt idx="436">
                  <c:v>39203</c:v>
                </c:pt>
                <c:pt idx="437">
                  <c:v>39234</c:v>
                </c:pt>
                <c:pt idx="438">
                  <c:v>39264</c:v>
                </c:pt>
                <c:pt idx="439">
                  <c:v>39295</c:v>
                </c:pt>
                <c:pt idx="440">
                  <c:v>39326</c:v>
                </c:pt>
                <c:pt idx="441">
                  <c:v>39356</c:v>
                </c:pt>
                <c:pt idx="442">
                  <c:v>39387</c:v>
                </c:pt>
                <c:pt idx="443">
                  <c:v>39417</c:v>
                </c:pt>
                <c:pt idx="444">
                  <c:v>39448</c:v>
                </c:pt>
                <c:pt idx="445">
                  <c:v>39479</c:v>
                </c:pt>
                <c:pt idx="446">
                  <c:v>39508</c:v>
                </c:pt>
                <c:pt idx="447">
                  <c:v>39539</c:v>
                </c:pt>
                <c:pt idx="448">
                  <c:v>39569</c:v>
                </c:pt>
                <c:pt idx="449">
                  <c:v>39600</c:v>
                </c:pt>
                <c:pt idx="450">
                  <c:v>39630</c:v>
                </c:pt>
                <c:pt idx="451">
                  <c:v>39661</c:v>
                </c:pt>
                <c:pt idx="452">
                  <c:v>39692</c:v>
                </c:pt>
                <c:pt idx="453">
                  <c:v>39722</c:v>
                </c:pt>
                <c:pt idx="454">
                  <c:v>39753</c:v>
                </c:pt>
                <c:pt idx="455">
                  <c:v>39783</c:v>
                </c:pt>
                <c:pt idx="456">
                  <c:v>39814</c:v>
                </c:pt>
                <c:pt idx="457">
                  <c:v>39845</c:v>
                </c:pt>
                <c:pt idx="458">
                  <c:v>39873</c:v>
                </c:pt>
                <c:pt idx="459">
                  <c:v>39904</c:v>
                </c:pt>
                <c:pt idx="460">
                  <c:v>39934</c:v>
                </c:pt>
                <c:pt idx="461">
                  <c:v>39965</c:v>
                </c:pt>
                <c:pt idx="462">
                  <c:v>39995</c:v>
                </c:pt>
                <c:pt idx="463">
                  <c:v>40026</c:v>
                </c:pt>
                <c:pt idx="464">
                  <c:v>40057</c:v>
                </c:pt>
                <c:pt idx="465">
                  <c:v>40087</c:v>
                </c:pt>
                <c:pt idx="466">
                  <c:v>40118</c:v>
                </c:pt>
                <c:pt idx="467">
                  <c:v>40148</c:v>
                </c:pt>
                <c:pt idx="468">
                  <c:v>40179</c:v>
                </c:pt>
                <c:pt idx="469">
                  <c:v>40210</c:v>
                </c:pt>
                <c:pt idx="470">
                  <c:v>40238</c:v>
                </c:pt>
                <c:pt idx="471">
                  <c:v>40269</c:v>
                </c:pt>
                <c:pt idx="472">
                  <c:v>40299</c:v>
                </c:pt>
                <c:pt idx="473">
                  <c:v>40330</c:v>
                </c:pt>
                <c:pt idx="474">
                  <c:v>40360</c:v>
                </c:pt>
                <c:pt idx="475">
                  <c:v>40391</c:v>
                </c:pt>
                <c:pt idx="476">
                  <c:v>40422</c:v>
                </c:pt>
                <c:pt idx="477">
                  <c:v>40452</c:v>
                </c:pt>
                <c:pt idx="478">
                  <c:v>40483</c:v>
                </c:pt>
                <c:pt idx="479">
                  <c:v>40513</c:v>
                </c:pt>
                <c:pt idx="480">
                  <c:v>40544</c:v>
                </c:pt>
                <c:pt idx="481">
                  <c:v>40575</c:v>
                </c:pt>
                <c:pt idx="482">
                  <c:v>40603</c:v>
                </c:pt>
                <c:pt idx="483">
                  <c:v>40634</c:v>
                </c:pt>
                <c:pt idx="484">
                  <c:v>40664</c:v>
                </c:pt>
                <c:pt idx="485">
                  <c:v>40695</c:v>
                </c:pt>
                <c:pt idx="486">
                  <c:v>40725</c:v>
                </c:pt>
                <c:pt idx="487">
                  <c:v>40756</c:v>
                </c:pt>
                <c:pt idx="488">
                  <c:v>40787</c:v>
                </c:pt>
                <c:pt idx="489">
                  <c:v>40817</c:v>
                </c:pt>
                <c:pt idx="490">
                  <c:v>40848</c:v>
                </c:pt>
                <c:pt idx="491">
                  <c:v>40878</c:v>
                </c:pt>
                <c:pt idx="492">
                  <c:v>40909</c:v>
                </c:pt>
                <c:pt idx="493">
                  <c:v>40940</c:v>
                </c:pt>
                <c:pt idx="494">
                  <c:v>40969</c:v>
                </c:pt>
                <c:pt idx="495">
                  <c:v>41000</c:v>
                </c:pt>
                <c:pt idx="496">
                  <c:v>41030</c:v>
                </c:pt>
                <c:pt idx="497">
                  <c:v>41061</c:v>
                </c:pt>
                <c:pt idx="498">
                  <c:v>41091</c:v>
                </c:pt>
                <c:pt idx="499">
                  <c:v>41122</c:v>
                </c:pt>
                <c:pt idx="500">
                  <c:v>41153</c:v>
                </c:pt>
                <c:pt idx="501">
                  <c:v>41183</c:v>
                </c:pt>
                <c:pt idx="502">
                  <c:v>41214</c:v>
                </c:pt>
                <c:pt idx="503">
                  <c:v>41244</c:v>
                </c:pt>
                <c:pt idx="504">
                  <c:v>41275</c:v>
                </c:pt>
                <c:pt idx="505">
                  <c:v>41306</c:v>
                </c:pt>
                <c:pt idx="506">
                  <c:v>41334</c:v>
                </c:pt>
                <c:pt idx="507">
                  <c:v>41365</c:v>
                </c:pt>
                <c:pt idx="508">
                  <c:v>41395</c:v>
                </c:pt>
                <c:pt idx="509">
                  <c:v>41426</c:v>
                </c:pt>
                <c:pt idx="510">
                  <c:v>41456</c:v>
                </c:pt>
                <c:pt idx="511">
                  <c:v>41487</c:v>
                </c:pt>
                <c:pt idx="512">
                  <c:v>41518</c:v>
                </c:pt>
                <c:pt idx="513">
                  <c:v>41548</c:v>
                </c:pt>
                <c:pt idx="514">
                  <c:v>41579</c:v>
                </c:pt>
                <c:pt idx="515">
                  <c:v>41609</c:v>
                </c:pt>
                <c:pt idx="516">
                  <c:v>41640</c:v>
                </c:pt>
                <c:pt idx="517">
                  <c:v>41671</c:v>
                </c:pt>
                <c:pt idx="518">
                  <c:v>41699</c:v>
                </c:pt>
                <c:pt idx="519">
                  <c:v>41730</c:v>
                </c:pt>
                <c:pt idx="520">
                  <c:v>41760</c:v>
                </c:pt>
                <c:pt idx="521">
                  <c:v>41791</c:v>
                </c:pt>
                <c:pt idx="522">
                  <c:v>41821</c:v>
                </c:pt>
                <c:pt idx="523">
                  <c:v>41852</c:v>
                </c:pt>
                <c:pt idx="524">
                  <c:v>41883</c:v>
                </c:pt>
                <c:pt idx="525">
                  <c:v>41913</c:v>
                </c:pt>
                <c:pt idx="526">
                  <c:v>41944</c:v>
                </c:pt>
                <c:pt idx="527">
                  <c:v>41974</c:v>
                </c:pt>
                <c:pt idx="528">
                  <c:v>42005</c:v>
                </c:pt>
                <c:pt idx="529">
                  <c:v>42036</c:v>
                </c:pt>
                <c:pt idx="530">
                  <c:v>42064</c:v>
                </c:pt>
                <c:pt idx="531">
                  <c:v>42095</c:v>
                </c:pt>
                <c:pt idx="532">
                  <c:v>42125</c:v>
                </c:pt>
                <c:pt idx="533">
                  <c:v>42156</c:v>
                </c:pt>
                <c:pt idx="534">
                  <c:v>42186</c:v>
                </c:pt>
                <c:pt idx="535">
                  <c:v>42217</c:v>
                </c:pt>
                <c:pt idx="536">
                  <c:v>42248</c:v>
                </c:pt>
                <c:pt idx="537">
                  <c:v>42278</c:v>
                </c:pt>
                <c:pt idx="538">
                  <c:v>42309</c:v>
                </c:pt>
                <c:pt idx="539">
                  <c:v>42339</c:v>
                </c:pt>
                <c:pt idx="540">
                  <c:v>42370</c:v>
                </c:pt>
                <c:pt idx="541">
                  <c:v>42401</c:v>
                </c:pt>
                <c:pt idx="542">
                  <c:v>42430</c:v>
                </c:pt>
                <c:pt idx="543">
                  <c:v>42461</c:v>
                </c:pt>
                <c:pt idx="544">
                  <c:v>42491</c:v>
                </c:pt>
                <c:pt idx="545">
                  <c:v>42522</c:v>
                </c:pt>
                <c:pt idx="546">
                  <c:v>42552</c:v>
                </c:pt>
                <c:pt idx="547">
                  <c:v>42583</c:v>
                </c:pt>
                <c:pt idx="548">
                  <c:v>42614</c:v>
                </c:pt>
                <c:pt idx="549">
                  <c:v>42644</c:v>
                </c:pt>
                <c:pt idx="550">
                  <c:v>42675</c:v>
                </c:pt>
                <c:pt idx="551">
                  <c:v>42705</c:v>
                </c:pt>
                <c:pt idx="552">
                  <c:v>42736</c:v>
                </c:pt>
                <c:pt idx="553">
                  <c:v>42767</c:v>
                </c:pt>
                <c:pt idx="554">
                  <c:v>42795</c:v>
                </c:pt>
                <c:pt idx="555">
                  <c:v>42826</c:v>
                </c:pt>
                <c:pt idx="556">
                  <c:v>42856</c:v>
                </c:pt>
                <c:pt idx="557">
                  <c:v>42887</c:v>
                </c:pt>
                <c:pt idx="558">
                  <c:v>42917</c:v>
                </c:pt>
                <c:pt idx="559">
                  <c:v>42948</c:v>
                </c:pt>
                <c:pt idx="560">
                  <c:v>42979</c:v>
                </c:pt>
                <c:pt idx="561">
                  <c:v>43009</c:v>
                </c:pt>
                <c:pt idx="562">
                  <c:v>43040</c:v>
                </c:pt>
                <c:pt idx="563">
                  <c:v>43070</c:v>
                </c:pt>
                <c:pt idx="564">
                  <c:v>43101</c:v>
                </c:pt>
                <c:pt idx="565">
                  <c:v>43132</c:v>
                </c:pt>
                <c:pt idx="566">
                  <c:v>43160</c:v>
                </c:pt>
                <c:pt idx="567">
                  <c:v>43191</c:v>
                </c:pt>
                <c:pt idx="568">
                  <c:v>43221</c:v>
                </c:pt>
                <c:pt idx="569">
                  <c:v>43252</c:v>
                </c:pt>
                <c:pt idx="570">
                  <c:v>43282</c:v>
                </c:pt>
                <c:pt idx="571">
                  <c:v>43313</c:v>
                </c:pt>
                <c:pt idx="572">
                  <c:v>43344</c:v>
                </c:pt>
                <c:pt idx="573">
                  <c:v>43374</c:v>
                </c:pt>
                <c:pt idx="574">
                  <c:v>43405</c:v>
                </c:pt>
                <c:pt idx="575">
                  <c:v>43435</c:v>
                </c:pt>
                <c:pt idx="576">
                  <c:v>43466</c:v>
                </c:pt>
                <c:pt idx="577">
                  <c:v>43497</c:v>
                </c:pt>
                <c:pt idx="578">
                  <c:v>43525</c:v>
                </c:pt>
                <c:pt idx="579">
                  <c:v>43556</c:v>
                </c:pt>
                <c:pt idx="580">
                  <c:v>43586</c:v>
                </c:pt>
                <c:pt idx="581">
                  <c:v>43617</c:v>
                </c:pt>
                <c:pt idx="582">
                  <c:v>43647</c:v>
                </c:pt>
                <c:pt idx="583">
                  <c:v>43678</c:v>
                </c:pt>
                <c:pt idx="584">
                  <c:v>43709</c:v>
                </c:pt>
                <c:pt idx="585">
                  <c:v>43739</c:v>
                </c:pt>
                <c:pt idx="586">
                  <c:v>43770</c:v>
                </c:pt>
                <c:pt idx="587">
                  <c:v>43800</c:v>
                </c:pt>
                <c:pt idx="588">
                  <c:v>43831</c:v>
                </c:pt>
                <c:pt idx="589">
                  <c:v>43862</c:v>
                </c:pt>
                <c:pt idx="590">
                  <c:v>43891</c:v>
                </c:pt>
                <c:pt idx="591">
                  <c:v>43922</c:v>
                </c:pt>
                <c:pt idx="592">
                  <c:v>43952</c:v>
                </c:pt>
                <c:pt idx="593">
                  <c:v>43983</c:v>
                </c:pt>
                <c:pt idx="594">
                  <c:v>44013</c:v>
                </c:pt>
                <c:pt idx="595">
                  <c:v>44044</c:v>
                </c:pt>
                <c:pt idx="596">
                  <c:v>44075</c:v>
                </c:pt>
                <c:pt idx="597">
                  <c:v>44105</c:v>
                </c:pt>
                <c:pt idx="598">
                  <c:v>44136</c:v>
                </c:pt>
                <c:pt idx="599">
                  <c:v>44166</c:v>
                </c:pt>
                <c:pt idx="600">
                  <c:v>44197</c:v>
                </c:pt>
                <c:pt idx="601">
                  <c:v>44228</c:v>
                </c:pt>
                <c:pt idx="602">
                  <c:v>44256</c:v>
                </c:pt>
                <c:pt idx="603">
                  <c:v>44287</c:v>
                </c:pt>
                <c:pt idx="604">
                  <c:v>44317</c:v>
                </c:pt>
                <c:pt idx="605">
                  <c:v>44348</c:v>
                </c:pt>
                <c:pt idx="606">
                  <c:v>44378</c:v>
                </c:pt>
                <c:pt idx="607">
                  <c:v>44409</c:v>
                </c:pt>
                <c:pt idx="608">
                  <c:v>44440</c:v>
                </c:pt>
                <c:pt idx="609">
                  <c:v>44470</c:v>
                </c:pt>
                <c:pt idx="610">
                  <c:v>44501</c:v>
                </c:pt>
                <c:pt idx="611">
                  <c:v>44531</c:v>
                </c:pt>
                <c:pt idx="612">
                  <c:v>44562</c:v>
                </c:pt>
                <c:pt idx="613">
                  <c:v>44593</c:v>
                </c:pt>
                <c:pt idx="614">
                  <c:v>44621</c:v>
                </c:pt>
                <c:pt idx="615">
                  <c:v>44652</c:v>
                </c:pt>
                <c:pt idx="616">
                  <c:v>44682</c:v>
                </c:pt>
                <c:pt idx="617">
                  <c:v>44713</c:v>
                </c:pt>
                <c:pt idx="618">
                  <c:v>44743</c:v>
                </c:pt>
                <c:pt idx="619">
                  <c:v>44774</c:v>
                </c:pt>
                <c:pt idx="620">
                  <c:v>44805</c:v>
                </c:pt>
                <c:pt idx="621">
                  <c:v>44835</c:v>
                </c:pt>
                <c:pt idx="622">
                  <c:v>44866</c:v>
                </c:pt>
                <c:pt idx="623">
                  <c:v>44896</c:v>
                </c:pt>
                <c:pt idx="624">
                  <c:v>44927</c:v>
                </c:pt>
                <c:pt idx="625">
                  <c:v>44958</c:v>
                </c:pt>
                <c:pt idx="626">
                  <c:v>44986</c:v>
                </c:pt>
                <c:pt idx="627">
                  <c:v>45017</c:v>
                </c:pt>
                <c:pt idx="628">
                  <c:v>45047</c:v>
                </c:pt>
                <c:pt idx="629">
                  <c:v>45078</c:v>
                </c:pt>
                <c:pt idx="630">
                  <c:v>45108</c:v>
                </c:pt>
                <c:pt idx="631">
                  <c:v>45139</c:v>
                </c:pt>
                <c:pt idx="632">
                  <c:v>45170</c:v>
                </c:pt>
                <c:pt idx="633">
                  <c:v>45200</c:v>
                </c:pt>
                <c:pt idx="634">
                  <c:v>45231</c:v>
                </c:pt>
                <c:pt idx="635">
                  <c:v>45261</c:v>
                </c:pt>
                <c:pt idx="636">
                  <c:v>45292</c:v>
                </c:pt>
                <c:pt idx="637">
                  <c:v>45323</c:v>
                </c:pt>
                <c:pt idx="638">
                  <c:v>45352</c:v>
                </c:pt>
              </c:numCache>
            </c:numRef>
          </c:cat>
          <c:val>
            <c:numRef>
              <c:f>'FRED Graph'!$D$210:$D$848</c:f>
              <c:numCache>
                <c:formatCode>General</c:formatCode>
                <c:ptCount val="639"/>
                <c:pt idx="0">
                  <c:v>4.1399999999999999E-2</c:v>
                </c:pt>
                <c:pt idx="1">
                  <c:v>3.7200000000000004E-2</c:v>
                </c:pt>
                <c:pt idx="2">
                  <c:v>3.7100000000000001E-2</c:v>
                </c:pt>
                <c:pt idx="3">
                  <c:v>4.1599999999999998E-2</c:v>
                </c:pt>
                <c:pt idx="4">
                  <c:v>4.6300000000000001E-2</c:v>
                </c:pt>
                <c:pt idx="5">
                  <c:v>4.9100000000000005E-2</c:v>
                </c:pt>
                <c:pt idx="6">
                  <c:v>5.3099999999999994E-2</c:v>
                </c:pt>
                <c:pt idx="7">
                  <c:v>5.57E-2</c:v>
                </c:pt>
                <c:pt idx="8">
                  <c:v>5.5500000000000001E-2</c:v>
                </c:pt>
                <c:pt idx="9">
                  <c:v>5.2000000000000005E-2</c:v>
                </c:pt>
                <c:pt idx="10">
                  <c:v>4.9100000000000005E-2</c:v>
                </c:pt>
                <c:pt idx="11">
                  <c:v>4.1399999999999999E-2</c:v>
                </c:pt>
                <c:pt idx="12">
                  <c:v>3.5099999999999999E-2</c:v>
                </c:pt>
                <c:pt idx="13">
                  <c:v>3.3000000000000002E-2</c:v>
                </c:pt>
                <c:pt idx="14">
                  <c:v>3.8300000000000001E-2</c:v>
                </c:pt>
                <c:pt idx="15">
                  <c:v>4.1700000000000001E-2</c:v>
                </c:pt>
                <c:pt idx="16">
                  <c:v>4.2699999999999995E-2</c:v>
                </c:pt>
                <c:pt idx="17">
                  <c:v>4.4600000000000001E-2</c:v>
                </c:pt>
                <c:pt idx="18">
                  <c:v>4.5499999999999999E-2</c:v>
                </c:pt>
                <c:pt idx="19">
                  <c:v>4.8099999999999997E-2</c:v>
                </c:pt>
                <c:pt idx="20">
                  <c:v>4.87E-2</c:v>
                </c:pt>
                <c:pt idx="21">
                  <c:v>5.0499999999999996E-2</c:v>
                </c:pt>
                <c:pt idx="22">
                  <c:v>5.0599999999999999E-2</c:v>
                </c:pt>
                <c:pt idx="23">
                  <c:v>5.33E-2</c:v>
                </c:pt>
                <c:pt idx="24">
                  <c:v>5.9400000000000001E-2</c:v>
                </c:pt>
                <c:pt idx="25">
                  <c:v>6.5799999999999997E-2</c:v>
                </c:pt>
                <c:pt idx="26">
                  <c:v>7.0900000000000005E-2</c:v>
                </c:pt>
                <c:pt idx="27">
                  <c:v>7.1199999999999999E-2</c:v>
                </c:pt>
                <c:pt idx="28">
                  <c:v>7.8399999999999997E-2</c:v>
                </c:pt>
                <c:pt idx="29">
                  <c:v>8.4900000000000003E-2</c:v>
                </c:pt>
                <c:pt idx="30">
                  <c:v>0.10400000000000001</c:v>
                </c:pt>
                <c:pt idx="31">
                  <c:v>0.105</c:v>
                </c:pt>
                <c:pt idx="32">
                  <c:v>0.10779999999999999</c:v>
                </c:pt>
                <c:pt idx="33">
                  <c:v>0.10009999999999999</c:v>
                </c:pt>
                <c:pt idx="34">
                  <c:v>0.1003</c:v>
                </c:pt>
                <c:pt idx="35">
                  <c:v>9.9499999999999991E-2</c:v>
                </c:pt>
                <c:pt idx="36">
                  <c:v>9.6500000000000002E-2</c:v>
                </c:pt>
                <c:pt idx="37">
                  <c:v>8.9700000000000002E-2</c:v>
                </c:pt>
                <c:pt idx="38">
                  <c:v>9.35E-2</c:v>
                </c:pt>
                <c:pt idx="39">
                  <c:v>0.1051</c:v>
                </c:pt>
                <c:pt idx="40">
                  <c:v>0.11310000000000001</c:v>
                </c:pt>
                <c:pt idx="41">
                  <c:v>0.1193</c:v>
                </c:pt>
                <c:pt idx="42">
                  <c:v>0.12920000000000001</c:v>
                </c:pt>
                <c:pt idx="43">
                  <c:v>0.1201</c:v>
                </c:pt>
                <c:pt idx="44">
                  <c:v>0.1134</c:v>
                </c:pt>
                <c:pt idx="45">
                  <c:v>0.10060000000000001</c:v>
                </c:pt>
                <c:pt idx="46">
                  <c:v>9.4499999999999987E-2</c:v>
                </c:pt>
                <c:pt idx="47">
                  <c:v>8.5299999999999987E-2</c:v>
                </c:pt>
                <c:pt idx="48">
                  <c:v>7.1300000000000002E-2</c:v>
                </c:pt>
                <c:pt idx="49">
                  <c:v>6.2400000000000004E-2</c:v>
                </c:pt>
                <c:pt idx="50">
                  <c:v>5.5399999999999998E-2</c:v>
                </c:pt>
                <c:pt idx="51">
                  <c:v>5.4900000000000004E-2</c:v>
                </c:pt>
                <c:pt idx="52">
                  <c:v>5.2199999999999996E-2</c:v>
                </c:pt>
                <c:pt idx="53">
                  <c:v>5.5500000000000001E-2</c:v>
                </c:pt>
                <c:pt idx="54">
                  <c:v>6.0999999999999999E-2</c:v>
                </c:pt>
                <c:pt idx="55">
                  <c:v>6.1399999999999996E-2</c:v>
                </c:pt>
                <c:pt idx="56">
                  <c:v>6.2400000000000004E-2</c:v>
                </c:pt>
                <c:pt idx="57">
                  <c:v>5.8200000000000002E-2</c:v>
                </c:pt>
                <c:pt idx="58">
                  <c:v>5.2199999999999996E-2</c:v>
                </c:pt>
                <c:pt idx="59">
                  <c:v>5.2000000000000005E-2</c:v>
                </c:pt>
                <c:pt idx="60">
                  <c:v>4.87E-2</c:v>
                </c:pt>
                <c:pt idx="61">
                  <c:v>4.7699999999999992E-2</c:v>
                </c:pt>
                <c:pt idx="62">
                  <c:v>4.8399999999999999E-2</c:v>
                </c:pt>
                <c:pt idx="63">
                  <c:v>4.82E-2</c:v>
                </c:pt>
                <c:pt idx="64">
                  <c:v>5.2900000000000003E-2</c:v>
                </c:pt>
                <c:pt idx="65">
                  <c:v>5.4800000000000001E-2</c:v>
                </c:pt>
                <c:pt idx="66">
                  <c:v>5.3099999999999994E-2</c:v>
                </c:pt>
                <c:pt idx="67">
                  <c:v>5.2900000000000003E-2</c:v>
                </c:pt>
                <c:pt idx="68">
                  <c:v>5.2499999999999998E-2</c:v>
                </c:pt>
                <c:pt idx="69">
                  <c:v>5.0199999999999995E-2</c:v>
                </c:pt>
                <c:pt idx="70">
                  <c:v>4.9500000000000002E-2</c:v>
                </c:pt>
                <c:pt idx="71">
                  <c:v>4.6500000000000007E-2</c:v>
                </c:pt>
                <c:pt idx="72">
                  <c:v>4.6100000000000002E-2</c:v>
                </c:pt>
                <c:pt idx="73">
                  <c:v>4.6799999999999994E-2</c:v>
                </c:pt>
                <c:pt idx="74">
                  <c:v>4.6900000000000004E-2</c:v>
                </c:pt>
                <c:pt idx="75">
                  <c:v>4.7300000000000002E-2</c:v>
                </c:pt>
                <c:pt idx="76">
                  <c:v>5.3499999999999999E-2</c:v>
                </c:pt>
                <c:pt idx="77">
                  <c:v>5.3899999999999997E-2</c:v>
                </c:pt>
                <c:pt idx="78">
                  <c:v>5.4199999999999998E-2</c:v>
                </c:pt>
                <c:pt idx="79">
                  <c:v>5.9000000000000004E-2</c:v>
                </c:pt>
                <c:pt idx="80">
                  <c:v>6.1399999999999996E-2</c:v>
                </c:pt>
                <c:pt idx="81">
                  <c:v>6.4699999999999994E-2</c:v>
                </c:pt>
                <c:pt idx="82">
                  <c:v>6.5099999999999991E-2</c:v>
                </c:pt>
                <c:pt idx="83">
                  <c:v>6.5599999999999992E-2</c:v>
                </c:pt>
                <c:pt idx="84">
                  <c:v>6.7000000000000004E-2</c:v>
                </c:pt>
                <c:pt idx="85">
                  <c:v>6.7799999999999999E-2</c:v>
                </c:pt>
                <c:pt idx="86">
                  <c:v>6.7900000000000002E-2</c:v>
                </c:pt>
                <c:pt idx="87">
                  <c:v>6.8900000000000003E-2</c:v>
                </c:pt>
                <c:pt idx="88">
                  <c:v>7.3599999999999999E-2</c:v>
                </c:pt>
                <c:pt idx="89">
                  <c:v>7.5999999999999998E-2</c:v>
                </c:pt>
                <c:pt idx="90">
                  <c:v>7.8100000000000003E-2</c:v>
                </c:pt>
                <c:pt idx="91">
                  <c:v>8.0399999999999985E-2</c:v>
                </c:pt>
                <c:pt idx="92">
                  <c:v>8.4499999999999992E-2</c:v>
                </c:pt>
                <c:pt idx="93">
                  <c:v>8.9600000000000013E-2</c:v>
                </c:pt>
                <c:pt idx="94">
                  <c:v>9.7599999999999992E-2</c:v>
                </c:pt>
                <c:pt idx="95">
                  <c:v>0.1003</c:v>
                </c:pt>
                <c:pt idx="96">
                  <c:v>0.1007</c:v>
                </c:pt>
                <c:pt idx="97">
                  <c:v>0.10060000000000001</c:v>
                </c:pt>
                <c:pt idx="98">
                  <c:v>0.1009</c:v>
                </c:pt>
                <c:pt idx="99">
                  <c:v>0.10009999999999999</c:v>
                </c:pt>
                <c:pt idx="100">
                  <c:v>0.1024</c:v>
                </c:pt>
                <c:pt idx="101">
                  <c:v>0.10289999999999999</c:v>
                </c:pt>
                <c:pt idx="102">
                  <c:v>0.1047</c:v>
                </c:pt>
                <c:pt idx="103">
                  <c:v>0.1094</c:v>
                </c:pt>
                <c:pt idx="104">
                  <c:v>0.1143</c:v>
                </c:pt>
                <c:pt idx="105">
                  <c:v>0.13769999999999999</c:v>
                </c:pt>
                <c:pt idx="106">
                  <c:v>0.1318</c:v>
                </c:pt>
                <c:pt idx="107">
                  <c:v>0.13780000000000001</c:v>
                </c:pt>
                <c:pt idx="108">
                  <c:v>0.13819999999999999</c:v>
                </c:pt>
                <c:pt idx="109">
                  <c:v>0.14130000000000001</c:v>
                </c:pt>
                <c:pt idx="110">
                  <c:v>0.17190000000000003</c:v>
                </c:pt>
                <c:pt idx="111">
                  <c:v>0.17610000000000001</c:v>
                </c:pt>
                <c:pt idx="112">
                  <c:v>0.10980000000000001</c:v>
                </c:pt>
                <c:pt idx="113">
                  <c:v>9.4700000000000006E-2</c:v>
                </c:pt>
                <c:pt idx="114">
                  <c:v>9.0299999999999991E-2</c:v>
                </c:pt>
                <c:pt idx="115">
                  <c:v>9.6099999999999991E-2</c:v>
                </c:pt>
                <c:pt idx="116">
                  <c:v>0.10869999999999999</c:v>
                </c:pt>
                <c:pt idx="117">
                  <c:v>0.12809999999999999</c:v>
                </c:pt>
                <c:pt idx="118">
                  <c:v>0.1585</c:v>
                </c:pt>
                <c:pt idx="119">
                  <c:v>0.18899999999999997</c:v>
                </c:pt>
                <c:pt idx="120">
                  <c:v>0.19079999999999997</c:v>
                </c:pt>
                <c:pt idx="121">
                  <c:v>0.1593</c:v>
                </c:pt>
                <c:pt idx="122">
                  <c:v>0.14699999999999999</c:v>
                </c:pt>
                <c:pt idx="123">
                  <c:v>0.15720000000000001</c:v>
                </c:pt>
                <c:pt idx="124">
                  <c:v>0.1852</c:v>
                </c:pt>
                <c:pt idx="125">
                  <c:v>0.191</c:v>
                </c:pt>
                <c:pt idx="126">
                  <c:v>0.19039999999999999</c:v>
                </c:pt>
                <c:pt idx="127">
                  <c:v>0.1782</c:v>
                </c:pt>
                <c:pt idx="128">
                  <c:v>0.15869999999999998</c:v>
                </c:pt>
                <c:pt idx="129">
                  <c:v>0.15079999999999999</c:v>
                </c:pt>
                <c:pt idx="130">
                  <c:v>0.1331</c:v>
                </c:pt>
                <c:pt idx="131">
                  <c:v>0.12369999999999999</c:v>
                </c:pt>
                <c:pt idx="132">
                  <c:v>0.13220000000000001</c:v>
                </c:pt>
                <c:pt idx="133">
                  <c:v>0.14779999999999999</c:v>
                </c:pt>
                <c:pt idx="134">
                  <c:v>0.14679999999999999</c:v>
                </c:pt>
                <c:pt idx="135">
                  <c:v>0.14940000000000001</c:v>
                </c:pt>
                <c:pt idx="136">
                  <c:v>0.14449999999999999</c:v>
                </c:pt>
                <c:pt idx="137">
                  <c:v>0.14150000000000001</c:v>
                </c:pt>
                <c:pt idx="138">
                  <c:v>0.12590000000000001</c:v>
                </c:pt>
                <c:pt idx="139">
                  <c:v>0.1012</c:v>
                </c:pt>
                <c:pt idx="140">
                  <c:v>0.10310000000000001</c:v>
                </c:pt>
                <c:pt idx="141">
                  <c:v>9.7100000000000006E-2</c:v>
                </c:pt>
                <c:pt idx="142">
                  <c:v>9.1999999999999998E-2</c:v>
                </c:pt>
                <c:pt idx="143">
                  <c:v>8.9499999999999996E-2</c:v>
                </c:pt>
                <c:pt idx="144">
                  <c:v>8.6800000000000002E-2</c:v>
                </c:pt>
                <c:pt idx="145">
                  <c:v>8.5099999999999995E-2</c:v>
                </c:pt>
                <c:pt idx="146">
                  <c:v>8.77E-2</c:v>
                </c:pt>
                <c:pt idx="147">
                  <c:v>8.8000000000000009E-2</c:v>
                </c:pt>
                <c:pt idx="148">
                  <c:v>8.6300000000000002E-2</c:v>
                </c:pt>
                <c:pt idx="149">
                  <c:v>8.9800000000000005E-2</c:v>
                </c:pt>
                <c:pt idx="150">
                  <c:v>9.3699999999999992E-2</c:v>
                </c:pt>
                <c:pt idx="151">
                  <c:v>9.5600000000000004E-2</c:v>
                </c:pt>
                <c:pt idx="152">
                  <c:v>9.4499999999999987E-2</c:v>
                </c:pt>
                <c:pt idx="153">
                  <c:v>9.4800000000000009E-2</c:v>
                </c:pt>
                <c:pt idx="154">
                  <c:v>9.3399999999999997E-2</c:v>
                </c:pt>
                <c:pt idx="155">
                  <c:v>9.4700000000000006E-2</c:v>
                </c:pt>
                <c:pt idx="156">
                  <c:v>9.5600000000000004E-2</c:v>
                </c:pt>
                <c:pt idx="157">
                  <c:v>9.5899999999999999E-2</c:v>
                </c:pt>
                <c:pt idx="158">
                  <c:v>9.9100000000000008E-2</c:v>
                </c:pt>
                <c:pt idx="159">
                  <c:v>0.10289999999999999</c:v>
                </c:pt>
                <c:pt idx="160">
                  <c:v>0.1032</c:v>
                </c:pt>
                <c:pt idx="161">
                  <c:v>0.1106</c:v>
                </c:pt>
                <c:pt idx="162">
                  <c:v>0.11230000000000001</c:v>
                </c:pt>
                <c:pt idx="163">
                  <c:v>0.1164</c:v>
                </c:pt>
                <c:pt idx="164">
                  <c:v>0.113</c:v>
                </c:pt>
                <c:pt idx="165">
                  <c:v>9.9900000000000003E-2</c:v>
                </c:pt>
                <c:pt idx="166">
                  <c:v>9.4299999999999995E-2</c:v>
                </c:pt>
                <c:pt idx="167">
                  <c:v>8.3800000000000013E-2</c:v>
                </c:pt>
                <c:pt idx="168">
                  <c:v>8.3499999999999991E-2</c:v>
                </c:pt>
                <c:pt idx="169">
                  <c:v>8.5000000000000006E-2</c:v>
                </c:pt>
                <c:pt idx="170">
                  <c:v>8.5800000000000001E-2</c:v>
                </c:pt>
                <c:pt idx="171">
                  <c:v>8.2699999999999996E-2</c:v>
                </c:pt>
                <c:pt idx="172">
                  <c:v>7.9699999999999993E-2</c:v>
                </c:pt>
                <c:pt idx="173">
                  <c:v>7.5300000000000006E-2</c:v>
                </c:pt>
                <c:pt idx="174">
                  <c:v>7.8799999999999995E-2</c:v>
                </c:pt>
                <c:pt idx="175">
                  <c:v>7.9000000000000001E-2</c:v>
                </c:pt>
                <c:pt idx="176">
                  <c:v>7.9199999999999993E-2</c:v>
                </c:pt>
                <c:pt idx="177">
                  <c:v>7.9899999999999999E-2</c:v>
                </c:pt>
                <c:pt idx="178">
                  <c:v>8.0500000000000002E-2</c:v>
                </c:pt>
                <c:pt idx="179">
                  <c:v>8.2699999999999996E-2</c:v>
                </c:pt>
                <c:pt idx="180">
                  <c:v>8.14E-2</c:v>
                </c:pt>
                <c:pt idx="181">
                  <c:v>7.8600000000000003E-2</c:v>
                </c:pt>
                <c:pt idx="182">
                  <c:v>7.4800000000000005E-2</c:v>
                </c:pt>
                <c:pt idx="183">
                  <c:v>6.9900000000000004E-2</c:v>
                </c:pt>
                <c:pt idx="184">
                  <c:v>6.8499999999999991E-2</c:v>
                </c:pt>
                <c:pt idx="185">
                  <c:v>6.9199999999999998E-2</c:v>
                </c:pt>
                <c:pt idx="186">
                  <c:v>6.5599999999999992E-2</c:v>
                </c:pt>
                <c:pt idx="187">
                  <c:v>6.1699999999999998E-2</c:v>
                </c:pt>
                <c:pt idx="188">
                  <c:v>5.8899999999999994E-2</c:v>
                </c:pt>
                <c:pt idx="189">
                  <c:v>5.8499999999999996E-2</c:v>
                </c:pt>
                <c:pt idx="190">
                  <c:v>6.0400000000000002E-2</c:v>
                </c:pt>
                <c:pt idx="191">
                  <c:v>6.9099999999999995E-2</c:v>
                </c:pt>
                <c:pt idx="192">
                  <c:v>6.4299999999999996E-2</c:v>
                </c:pt>
                <c:pt idx="193">
                  <c:v>6.0999999999999999E-2</c:v>
                </c:pt>
                <c:pt idx="194">
                  <c:v>6.13E-2</c:v>
                </c:pt>
                <c:pt idx="195">
                  <c:v>6.3700000000000007E-2</c:v>
                </c:pt>
                <c:pt idx="196">
                  <c:v>6.8499999999999991E-2</c:v>
                </c:pt>
                <c:pt idx="197">
                  <c:v>6.7299999999999999E-2</c:v>
                </c:pt>
                <c:pt idx="198">
                  <c:v>6.5799999999999997E-2</c:v>
                </c:pt>
                <c:pt idx="199">
                  <c:v>6.7299999999999999E-2</c:v>
                </c:pt>
                <c:pt idx="200">
                  <c:v>7.22E-2</c:v>
                </c:pt>
                <c:pt idx="201">
                  <c:v>7.2900000000000006E-2</c:v>
                </c:pt>
                <c:pt idx="202">
                  <c:v>6.6900000000000001E-2</c:v>
                </c:pt>
                <c:pt idx="203">
                  <c:v>6.7699999999999996E-2</c:v>
                </c:pt>
                <c:pt idx="204">
                  <c:v>6.83E-2</c:v>
                </c:pt>
                <c:pt idx="205">
                  <c:v>6.5799999999999997E-2</c:v>
                </c:pt>
                <c:pt idx="206">
                  <c:v>6.5799999999999997E-2</c:v>
                </c:pt>
                <c:pt idx="207">
                  <c:v>6.8699999999999997E-2</c:v>
                </c:pt>
                <c:pt idx="208">
                  <c:v>7.0900000000000005E-2</c:v>
                </c:pt>
                <c:pt idx="209">
                  <c:v>7.51E-2</c:v>
                </c:pt>
                <c:pt idx="210">
                  <c:v>7.7499999999999999E-2</c:v>
                </c:pt>
                <c:pt idx="211">
                  <c:v>8.0100000000000005E-2</c:v>
                </c:pt>
                <c:pt idx="212">
                  <c:v>8.1900000000000001E-2</c:v>
                </c:pt>
                <c:pt idx="213">
                  <c:v>8.3000000000000004E-2</c:v>
                </c:pt>
                <c:pt idx="214">
                  <c:v>8.3499999999999991E-2</c:v>
                </c:pt>
                <c:pt idx="215">
                  <c:v>8.7599999999999997E-2</c:v>
                </c:pt>
                <c:pt idx="216">
                  <c:v>9.1199999999999989E-2</c:v>
                </c:pt>
                <c:pt idx="217">
                  <c:v>9.3599999999999989E-2</c:v>
                </c:pt>
                <c:pt idx="218">
                  <c:v>9.849999999999999E-2</c:v>
                </c:pt>
                <c:pt idx="219">
                  <c:v>9.8400000000000001E-2</c:v>
                </c:pt>
                <c:pt idx="220">
                  <c:v>9.8100000000000007E-2</c:v>
                </c:pt>
                <c:pt idx="221">
                  <c:v>9.5299999999999996E-2</c:v>
                </c:pt>
                <c:pt idx="222">
                  <c:v>9.2399999999999996E-2</c:v>
                </c:pt>
                <c:pt idx="223">
                  <c:v>8.9900000000000008E-2</c:v>
                </c:pt>
                <c:pt idx="224">
                  <c:v>9.0200000000000002E-2</c:v>
                </c:pt>
                <c:pt idx="225">
                  <c:v>8.8399999999999992E-2</c:v>
                </c:pt>
                <c:pt idx="226">
                  <c:v>8.5500000000000007E-2</c:v>
                </c:pt>
                <c:pt idx="227">
                  <c:v>8.4499999999999992E-2</c:v>
                </c:pt>
                <c:pt idx="228">
                  <c:v>8.2299999999999998E-2</c:v>
                </c:pt>
                <c:pt idx="229">
                  <c:v>8.2400000000000001E-2</c:v>
                </c:pt>
                <c:pt idx="230">
                  <c:v>8.2799999999999999E-2</c:v>
                </c:pt>
                <c:pt idx="231">
                  <c:v>8.2599999999999993E-2</c:v>
                </c:pt>
                <c:pt idx="232">
                  <c:v>8.1799999999999998E-2</c:v>
                </c:pt>
                <c:pt idx="233">
                  <c:v>8.2899999999999988E-2</c:v>
                </c:pt>
                <c:pt idx="234">
                  <c:v>8.1500000000000003E-2</c:v>
                </c:pt>
                <c:pt idx="235">
                  <c:v>8.1300000000000011E-2</c:v>
                </c:pt>
                <c:pt idx="236">
                  <c:v>8.199999999999999E-2</c:v>
                </c:pt>
                <c:pt idx="237">
                  <c:v>8.1099999999999992E-2</c:v>
                </c:pt>
                <c:pt idx="238">
                  <c:v>7.8100000000000003E-2</c:v>
                </c:pt>
                <c:pt idx="239">
                  <c:v>7.3099999999999998E-2</c:v>
                </c:pt>
                <c:pt idx="240">
                  <c:v>6.9099999999999995E-2</c:v>
                </c:pt>
                <c:pt idx="241">
                  <c:v>6.25E-2</c:v>
                </c:pt>
                <c:pt idx="242">
                  <c:v>6.1200000000000004E-2</c:v>
                </c:pt>
                <c:pt idx="243">
                  <c:v>5.91E-2</c:v>
                </c:pt>
                <c:pt idx="244">
                  <c:v>5.7800000000000004E-2</c:v>
                </c:pt>
                <c:pt idx="245">
                  <c:v>5.9000000000000004E-2</c:v>
                </c:pt>
                <c:pt idx="246">
                  <c:v>5.8200000000000002E-2</c:v>
                </c:pt>
                <c:pt idx="247">
                  <c:v>5.6600000000000004E-2</c:v>
                </c:pt>
                <c:pt idx="248">
                  <c:v>5.45E-2</c:v>
                </c:pt>
                <c:pt idx="249">
                  <c:v>5.21E-2</c:v>
                </c:pt>
                <c:pt idx="250">
                  <c:v>4.8099999999999997E-2</c:v>
                </c:pt>
                <c:pt idx="251">
                  <c:v>4.4299999999999999E-2</c:v>
                </c:pt>
                <c:pt idx="252">
                  <c:v>4.0300000000000002E-2</c:v>
                </c:pt>
                <c:pt idx="253">
                  <c:v>4.0599999999999997E-2</c:v>
                </c:pt>
                <c:pt idx="254">
                  <c:v>3.9800000000000002E-2</c:v>
                </c:pt>
                <c:pt idx="255">
                  <c:v>3.73E-2</c:v>
                </c:pt>
                <c:pt idx="256">
                  <c:v>3.8199999999999998E-2</c:v>
                </c:pt>
                <c:pt idx="257">
                  <c:v>3.7599999999999995E-2</c:v>
                </c:pt>
                <c:pt idx="258">
                  <c:v>3.2500000000000001E-2</c:v>
                </c:pt>
                <c:pt idx="259">
                  <c:v>3.3000000000000002E-2</c:v>
                </c:pt>
                <c:pt idx="260">
                  <c:v>3.2199999999999999E-2</c:v>
                </c:pt>
                <c:pt idx="261">
                  <c:v>3.1E-2</c:v>
                </c:pt>
                <c:pt idx="262">
                  <c:v>3.0899999999999997E-2</c:v>
                </c:pt>
                <c:pt idx="263">
                  <c:v>2.92E-2</c:v>
                </c:pt>
                <c:pt idx="264">
                  <c:v>3.0200000000000001E-2</c:v>
                </c:pt>
                <c:pt idx="265">
                  <c:v>3.0299999999999997E-2</c:v>
                </c:pt>
                <c:pt idx="266">
                  <c:v>3.0699999999999998E-2</c:v>
                </c:pt>
                <c:pt idx="267">
                  <c:v>2.9600000000000001E-2</c:v>
                </c:pt>
                <c:pt idx="268">
                  <c:v>0.03</c:v>
                </c:pt>
                <c:pt idx="269">
                  <c:v>3.04E-2</c:v>
                </c:pt>
                <c:pt idx="270">
                  <c:v>3.0600000000000002E-2</c:v>
                </c:pt>
                <c:pt idx="271">
                  <c:v>3.0299999999999997E-2</c:v>
                </c:pt>
                <c:pt idx="272">
                  <c:v>3.0899999999999997E-2</c:v>
                </c:pt>
                <c:pt idx="273">
                  <c:v>2.9900000000000003E-2</c:v>
                </c:pt>
                <c:pt idx="274">
                  <c:v>3.0200000000000001E-2</c:v>
                </c:pt>
                <c:pt idx="275">
                  <c:v>2.9600000000000001E-2</c:v>
                </c:pt>
                <c:pt idx="276">
                  <c:v>3.0499999999999999E-2</c:v>
                </c:pt>
                <c:pt idx="277">
                  <c:v>3.2500000000000001E-2</c:v>
                </c:pt>
                <c:pt idx="278">
                  <c:v>3.3399999999999999E-2</c:v>
                </c:pt>
                <c:pt idx="279">
                  <c:v>3.56E-2</c:v>
                </c:pt>
                <c:pt idx="280">
                  <c:v>4.0099999999999997E-2</c:v>
                </c:pt>
                <c:pt idx="281">
                  <c:v>4.2500000000000003E-2</c:v>
                </c:pt>
                <c:pt idx="282">
                  <c:v>4.2599999999999999E-2</c:v>
                </c:pt>
                <c:pt idx="283">
                  <c:v>4.4699999999999997E-2</c:v>
                </c:pt>
                <c:pt idx="284">
                  <c:v>4.7300000000000002E-2</c:v>
                </c:pt>
                <c:pt idx="285">
                  <c:v>4.7599999999999996E-2</c:v>
                </c:pt>
                <c:pt idx="286">
                  <c:v>5.2900000000000003E-2</c:v>
                </c:pt>
                <c:pt idx="287">
                  <c:v>5.45E-2</c:v>
                </c:pt>
                <c:pt idx="288">
                  <c:v>5.5300000000000002E-2</c:v>
                </c:pt>
                <c:pt idx="289">
                  <c:v>5.9200000000000003E-2</c:v>
                </c:pt>
                <c:pt idx="290">
                  <c:v>5.9800000000000006E-2</c:v>
                </c:pt>
                <c:pt idx="291">
                  <c:v>6.0499999999999998E-2</c:v>
                </c:pt>
                <c:pt idx="292">
                  <c:v>6.0100000000000001E-2</c:v>
                </c:pt>
                <c:pt idx="293">
                  <c:v>0.06</c:v>
                </c:pt>
                <c:pt idx="294">
                  <c:v>5.8499999999999996E-2</c:v>
                </c:pt>
                <c:pt idx="295">
                  <c:v>5.74E-2</c:v>
                </c:pt>
                <c:pt idx="296">
                  <c:v>5.7999999999999996E-2</c:v>
                </c:pt>
                <c:pt idx="297">
                  <c:v>5.7599999999999998E-2</c:v>
                </c:pt>
                <c:pt idx="298">
                  <c:v>5.7999999999999996E-2</c:v>
                </c:pt>
                <c:pt idx="299">
                  <c:v>5.5999999999999994E-2</c:v>
                </c:pt>
                <c:pt idx="300">
                  <c:v>5.5599999999999997E-2</c:v>
                </c:pt>
                <c:pt idx="301">
                  <c:v>5.2199999999999996E-2</c:v>
                </c:pt>
                <c:pt idx="302">
                  <c:v>5.3099999999999994E-2</c:v>
                </c:pt>
                <c:pt idx="303">
                  <c:v>5.2199999999999996E-2</c:v>
                </c:pt>
                <c:pt idx="304">
                  <c:v>5.2400000000000002E-2</c:v>
                </c:pt>
                <c:pt idx="305">
                  <c:v>5.2699999999999997E-2</c:v>
                </c:pt>
                <c:pt idx="306">
                  <c:v>5.4000000000000006E-2</c:v>
                </c:pt>
                <c:pt idx="307">
                  <c:v>5.2199999999999996E-2</c:v>
                </c:pt>
                <c:pt idx="308">
                  <c:v>5.2999999999999999E-2</c:v>
                </c:pt>
                <c:pt idx="309">
                  <c:v>5.2400000000000002E-2</c:v>
                </c:pt>
                <c:pt idx="310">
                  <c:v>5.3099999999999994E-2</c:v>
                </c:pt>
                <c:pt idx="311">
                  <c:v>5.2900000000000003E-2</c:v>
                </c:pt>
                <c:pt idx="312">
                  <c:v>5.2499999999999998E-2</c:v>
                </c:pt>
                <c:pt idx="313">
                  <c:v>5.1900000000000002E-2</c:v>
                </c:pt>
                <c:pt idx="314">
                  <c:v>5.3899999999999997E-2</c:v>
                </c:pt>
                <c:pt idx="315">
                  <c:v>5.5099999999999996E-2</c:v>
                </c:pt>
                <c:pt idx="316">
                  <c:v>5.5E-2</c:v>
                </c:pt>
                <c:pt idx="317">
                  <c:v>5.5599999999999997E-2</c:v>
                </c:pt>
                <c:pt idx="318">
                  <c:v>5.5199999999999999E-2</c:v>
                </c:pt>
                <c:pt idx="319">
                  <c:v>5.5399999999999998E-2</c:v>
                </c:pt>
                <c:pt idx="320">
                  <c:v>5.5399999999999998E-2</c:v>
                </c:pt>
                <c:pt idx="321">
                  <c:v>5.5E-2</c:v>
                </c:pt>
                <c:pt idx="322">
                  <c:v>5.5199999999999999E-2</c:v>
                </c:pt>
                <c:pt idx="323">
                  <c:v>5.5E-2</c:v>
                </c:pt>
                <c:pt idx="324">
                  <c:v>5.5599999999999997E-2</c:v>
                </c:pt>
                <c:pt idx="325">
                  <c:v>5.5099999999999996E-2</c:v>
                </c:pt>
                <c:pt idx="326">
                  <c:v>5.4900000000000004E-2</c:v>
                </c:pt>
                <c:pt idx="327">
                  <c:v>5.45E-2</c:v>
                </c:pt>
                <c:pt idx="328">
                  <c:v>5.4900000000000004E-2</c:v>
                </c:pt>
                <c:pt idx="329">
                  <c:v>5.5599999999999997E-2</c:v>
                </c:pt>
                <c:pt idx="330">
                  <c:v>5.5399999999999998E-2</c:v>
                </c:pt>
                <c:pt idx="331">
                  <c:v>5.5500000000000001E-2</c:v>
                </c:pt>
                <c:pt idx="332">
                  <c:v>5.5099999999999996E-2</c:v>
                </c:pt>
                <c:pt idx="333">
                  <c:v>5.0700000000000002E-2</c:v>
                </c:pt>
                <c:pt idx="334">
                  <c:v>4.8300000000000003E-2</c:v>
                </c:pt>
                <c:pt idx="335">
                  <c:v>4.6799999999999994E-2</c:v>
                </c:pt>
                <c:pt idx="336">
                  <c:v>4.6300000000000001E-2</c:v>
                </c:pt>
                <c:pt idx="337">
                  <c:v>4.7599999999999996E-2</c:v>
                </c:pt>
                <c:pt idx="338">
                  <c:v>4.8099999999999997E-2</c:v>
                </c:pt>
                <c:pt idx="339">
                  <c:v>4.7400000000000005E-2</c:v>
                </c:pt>
                <c:pt idx="340">
                  <c:v>4.7400000000000005E-2</c:v>
                </c:pt>
                <c:pt idx="341">
                  <c:v>4.7599999999999996E-2</c:v>
                </c:pt>
                <c:pt idx="342">
                  <c:v>4.99E-2</c:v>
                </c:pt>
                <c:pt idx="343">
                  <c:v>5.0700000000000002E-2</c:v>
                </c:pt>
                <c:pt idx="344">
                  <c:v>5.2199999999999996E-2</c:v>
                </c:pt>
                <c:pt idx="345">
                  <c:v>5.2000000000000005E-2</c:v>
                </c:pt>
                <c:pt idx="346">
                  <c:v>5.4199999999999998E-2</c:v>
                </c:pt>
                <c:pt idx="347">
                  <c:v>5.2999999999999999E-2</c:v>
                </c:pt>
                <c:pt idx="348">
                  <c:v>5.45E-2</c:v>
                </c:pt>
                <c:pt idx="349">
                  <c:v>5.7300000000000004E-2</c:v>
                </c:pt>
                <c:pt idx="350">
                  <c:v>5.8499999999999996E-2</c:v>
                </c:pt>
                <c:pt idx="351">
                  <c:v>6.0199999999999997E-2</c:v>
                </c:pt>
                <c:pt idx="352">
                  <c:v>6.2699999999999992E-2</c:v>
                </c:pt>
                <c:pt idx="353">
                  <c:v>6.5299999999999997E-2</c:v>
                </c:pt>
                <c:pt idx="354">
                  <c:v>6.54E-2</c:v>
                </c:pt>
                <c:pt idx="355">
                  <c:v>6.5000000000000002E-2</c:v>
                </c:pt>
                <c:pt idx="356">
                  <c:v>6.5199999999999994E-2</c:v>
                </c:pt>
                <c:pt idx="357">
                  <c:v>6.5099999999999991E-2</c:v>
                </c:pt>
                <c:pt idx="358">
                  <c:v>6.5099999999999991E-2</c:v>
                </c:pt>
                <c:pt idx="359">
                  <c:v>6.4000000000000001E-2</c:v>
                </c:pt>
                <c:pt idx="360">
                  <c:v>5.9800000000000006E-2</c:v>
                </c:pt>
                <c:pt idx="361">
                  <c:v>5.4900000000000004E-2</c:v>
                </c:pt>
                <c:pt idx="362">
                  <c:v>5.3099999999999994E-2</c:v>
                </c:pt>
                <c:pt idx="363">
                  <c:v>4.8000000000000001E-2</c:v>
                </c:pt>
                <c:pt idx="364">
                  <c:v>4.2099999999999999E-2</c:v>
                </c:pt>
                <c:pt idx="365">
                  <c:v>3.9699999999999999E-2</c:v>
                </c:pt>
                <c:pt idx="366">
                  <c:v>3.7699999999999997E-2</c:v>
                </c:pt>
                <c:pt idx="367">
                  <c:v>3.6499999999999998E-2</c:v>
                </c:pt>
                <c:pt idx="368">
                  <c:v>3.0699999999999998E-2</c:v>
                </c:pt>
                <c:pt idx="369">
                  <c:v>2.4900000000000002E-2</c:v>
                </c:pt>
                <c:pt idx="370">
                  <c:v>2.0899999999999998E-2</c:v>
                </c:pt>
                <c:pt idx="371">
                  <c:v>1.8200000000000001E-2</c:v>
                </c:pt>
                <c:pt idx="372">
                  <c:v>1.7299999999999999E-2</c:v>
                </c:pt>
                <c:pt idx="373">
                  <c:v>1.7399999999999999E-2</c:v>
                </c:pt>
                <c:pt idx="374">
                  <c:v>1.7299999999999999E-2</c:v>
                </c:pt>
                <c:pt idx="375">
                  <c:v>1.7500000000000002E-2</c:v>
                </c:pt>
                <c:pt idx="376">
                  <c:v>1.7500000000000002E-2</c:v>
                </c:pt>
                <c:pt idx="377">
                  <c:v>1.7500000000000002E-2</c:v>
                </c:pt>
                <c:pt idx="378">
                  <c:v>1.7299999999999999E-2</c:v>
                </c:pt>
                <c:pt idx="379">
                  <c:v>1.7399999999999999E-2</c:v>
                </c:pt>
                <c:pt idx="380">
                  <c:v>1.7500000000000002E-2</c:v>
                </c:pt>
                <c:pt idx="381">
                  <c:v>1.7500000000000002E-2</c:v>
                </c:pt>
                <c:pt idx="382">
                  <c:v>1.34E-2</c:v>
                </c:pt>
                <c:pt idx="383">
                  <c:v>1.24E-2</c:v>
                </c:pt>
                <c:pt idx="384">
                  <c:v>1.24E-2</c:v>
                </c:pt>
                <c:pt idx="385">
                  <c:v>1.26E-2</c:v>
                </c:pt>
                <c:pt idx="386">
                  <c:v>1.2500000000000001E-2</c:v>
                </c:pt>
                <c:pt idx="387">
                  <c:v>1.26E-2</c:v>
                </c:pt>
                <c:pt idx="388">
                  <c:v>1.26E-2</c:v>
                </c:pt>
                <c:pt idx="389">
                  <c:v>1.2199999999999999E-2</c:v>
                </c:pt>
                <c:pt idx="390">
                  <c:v>1.01E-2</c:v>
                </c:pt>
                <c:pt idx="391">
                  <c:v>1.03E-2</c:v>
                </c:pt>
                <c:pt idx="392">
                  <c:v>1.01E-2</c:v>
                </c:pt>
                <c:pt idx="393">
                  <c:v>1.01E-2</c:v>
                </c:pt>
                <c:pt idx="394">
                  <c:v>0.01</c:v>
                </c:pt>
                <c:pt idx="395">
                  <c:v>9.7999999999999997E-3</c:v>
                </c:pt>
                <c:pt idx="396">
                  <c:v>0.01</c:v>
                </c:pt>
                <c:pt idx="397">
                  <c:v>1.01E-2</c:v>
                </c:pt>
                <c:pt idx="398">
                  <c:v>0.01</c:v>
                </c:pt>
                <c:pt idx="399">
                  <c:v>0.01</c:v>
                </c:pt>
                <c:pt idx="400">
                  <c:v>0.01</c:v>
                </c:pt>
                <c:pt idx="401">
                  <c:v>1.03E-2</c:v>
                </c:pt>
                <c:pt idx="402">
                  <c:v>1.26E-2</c:v>
                </c:pt>
                <c:pt idx="403">
                  <c:v>1.43E-2</c:v>
                </c:pt>
                <c:pt idx="404">
                  <c:v>1.61E-2</c:v>
                </c:pt>
                <c:pt idx="405">
                  <c:v>1.7600000000000001E-2</c:v>
                </c:pt>
                <c:pt idx="406">
                  <c:v>1.9299999999999998E-2</c:v>
                </c:pt>
                <c:pt idx="407">
                  <c:v>2.1600000000000001E-2</c:v>
                </c:pt>
                <c:pt idx="408">
                  <c:v>2.2799999999999997E-2</c:v>
                </c:pt>
                <c:pt idx="409">
                  <c:v>2.5000000000000001E-2</c:v>
                </c:pt>
                <c:pt idx="410">
                  <c:v>2.63E-2</c:v>
                </c:pt>
                <c:pt idx="411">
                  <c:v>2.7900000000000001E-2</c:v>
                </c:pt>
                <c:pt idx="412">
                  <c:v>0.03</c:v>
                </c:pt>
                <c:pt idx="413">
                  <c:v>3.04E-2</c:v>
                </c:pt>
                <c:pt idx="414">
                  <c:v>3.2599999999999997E-2</c:v>
                </c:pt>
                <c:pt idx="415">
                  <c:v>3.5000000000000003E-2</c:v>
                </c:pt>
                <c:pt idx="416">
                  <c:v>3.6200000000000003E-2</c:v>
                </c:pt>
                <c:pt idx="417">
                  <c:v>3.78E-2</c:v>
                </c:pt>
                <c:pt idx="418">
                  <c:v>0.04</c:v>
                </c:pt>
                <c:pt idx="419">
                  <c:v>4.1599999999999998E-2</c:v>
                </c:pt>
                <c:pt idx="420">
                  <c:v>4.2900000000000001E-2</c:v>
                </c:pt>
                <c:pt idx="421">
                  <c:v>4.4900000000000002E-2</c:v>
                </c:pt>
                <c:pt idx="422">
                  <c:v>4.5899999999999996E-2</c:v>
                </c:pt>
                <c:pt idx="423">
                  <c:v>4.7899999999999998E-2</c:v>
                </c:pt>
                <c:pt idx="424">
                  <c:v>4.9400000000000006E-2</c:v>
                </c:pt>
                <c:pt idx="425">
                  <c:v>4.99E-2</c:v>
                </c:pt>
                <c:pt idx="426">
                  <c:v>5.2400000000000002E-2</c:v>
                </c:pt>
                <c:pt idx="427">
                  <c:v>5.2499999999999998E-2</c:v>
                </c:pt>
                <c:pt idx="428">
                  <c:v>5.2499999999999998E-2</c:v>
                </c:pt>
                <c:pt idx="429">
                  <c:v>5.2499999999999998E-2</c:v>
                </c:pt>
                <c:pt idx="430">
                  <c:v>5.2499999999999998E-2</c:v>
                </c:pt>
                <c:pt idx="431">
                  <c:v>5.2400000000000002E-2</c:v>
                </c:pt>
                <c:pt idx="432">
                  <c:v>5.2499999999999998E-2</c:v>
                </c:pt>
                <c:pt idx="433">
                  <c:v>5.2600000000000001E-2</c:v>
                </c:pt>
                <c:pt idx="434">
                  <c:v>5.2600000000000001E-2</c:v>
                </c:pt>
                <c:pt idx="435">
                  <c:v>5.2499999999999998E-2</c:v>
                </c:pt>
                <c:pt idx="436">
                  <c:v>5.2499999999999998E-2</c:v>
                </c:pt>
                <c:pt idx="437">
                  <c:v>5.2499999999999998E-2</c:v>
                </c:pt>
                <c:pt idx="438">
                  <c:v>5.2600000000000001E-2</c:v>
                </c:pt>
                <c:pt idx="439">
                  <c:v>5.0199999999999995E-2</c:v>
                </c:pt>
                <c:pt idx="440">
                  <c:v>4.9400000000000006E-2</c:v>
                </c:pt>
                <c:pt idx="441">
                  <c:v>4.7599999999999996E-2</c:v>
                </c:pt>
                <c:pt idx="442">
                  <c:v>4.4900000000000002E-2</c:v>
                </c:pt>
                <c:pt idx="443">
                  <c:v>4.24E-2</c:v>
                </c:pt>
                <c:pt idx="444">
                  <c:v>3.9399999999999998E-2</c:v>
                </c:pt>
                <c:pt idx="445">
                  <c:v>2.98E-2</c:v>
                </c:pt>
                <c:pt idx="446">
                  <c:v>2.6099999999999998E-2</c:v>
                </c:pt>
                <c:pt idx="447">
                  <c:v>2.2799999999999997E-2</c:v>
                </c:pt>
                <c:pt idx="448">
                  <c:v>1.9799999999999998E-2</c:v>
                </c:pt>
                <c:pt idx="449">
                  <c:v>0.02</c:v>
                </c:pt>
                <c:pt idx="450">
                  <c:v>2.0099999999999996E-2</c:v>
                </c:pt>
                <c:pt idx="451">
                  <c:v>0.02</c:v>
                </c:pt>
                <c:pt idx="452">
                  <c:v>1.8100000000000002E-2</c:v>
                </c:pt>
                <c:pt idx="453">
                  <c:v>9.7000000000000003E-3</c:v>
                </c:pt>
                <c:pt idx="454">
                  <c:v>3.9000000000000003E-3</c:v>
                </c:pt>
                <c:pt idx="455">
                  <c:v>1.6000000000000001E-3</c:v>
                </c:pt>
                <c:pt idx="456">
                  <c:v>1.5E-3</c:v>
                </c:pt>
                <c:pt idx="457">
                  <c:v>2.2000000000000001E-3</c:v>
                </c:pt>
                <c:pt idx="458">
                  <c:v>1.8E-3</c:v>
                </c:pt>
                <c:pt idx="459">
                  <c:v>1.5E-3</c:v>
                </c:pt>
                <c:pt idx="460">
                  <c:v>1.8E-3</c:v>
                </c:pt>
                <c:pt idx="461">
                  <c:v>2.0999999999999999E-3</c:v>
                </c:pt>
                <c:pt idx="462">
                  <c:v>1.6000000000000001E-3</c:v>
                </c:pt>
                <c:pt idx="463">
                  <c:v>1.6000000000000001E-3</c:v>
                </c:pt>
                <c:pt idx="464">
                  <c:v>1.5E-3</c:v>
                </c:pt>
                <c:pt idx="465">
                  <c:v>1.1999999999999999E-3</c:v>
                </c:pt>
                <c:pt idx="466">
                  <c:v>1.1999999999999999E-3</c:v>
                </c:pt>
                <c:pt idx="467">
                  <c:v>1.1999999999999999E-3</c:v>
                </c:pt>
                <c:pt idx="468">
                  <c:v>1.1000000000000001E-3</c:v>
                </c:pt>
                <c:pt idx="469">
                  <c:v>1.2999999999999999E-3</c:v>
                </c:pt>
                <c:pt idx="470">
                  <c:v>1.6000000000000001E-3</c:v>
                </c:pt>
                <c:pt idx="471">
                  <c:v>2E-3</c:v>
                </c:pt>
                <c:pt idx="472">
                  <c:v>2E-3</c:v>
                </c:pt>
                <c:pt idx="473">
                  <c:v>1.8E-3</c:v>
                </c:pt>
                <c:pt idx="474">
                  <c:v>1.8E-3</c:v>
                </c:pt>
                <c:pt idx="475">
                  <c:v>1.9E-3</c:v>
                </c:pt>
                <c:pt idx="476">
                  <c:v>1.9E-3</c:v>
                </c:pt>
                <c:pt idx="477">
                  <c:v>1.9E-3</c:v>
                </c:pt>
                <c:pt idx="478">
                  <c:v>1.9E-3</c:v>
                </c:pt>
                <c:pt idx="479">
                  <c:v>1.8E-3</c:v>
                </c:pt>
                <c:pt idx="480">
                  <c:v>1.7000000000000001E-3</c:v>
                </c:pt>
                <c:pt idx="481">
                  <c:v>1.6000000000000001E-3</c:v>
                </c:pt>
                <c:pt idx="482">
                  <c:v>1.4000000000000002E-3</c:v>
                </c:pt>
                <c:pt idx="483">
                  <c:v>1E-3</c:v>
                </c:pt>
                <c:pt idx="484">
                  <c:v>8.9999999999999998E-4</c:v>
                </c:pt>
                <c:pt idx="485">
                  <c:v>8.9999999999999998E-4</c:v>
                </c:pt>
                <c:pt idx="486">
                  <c:v>7.000000000000001E-4</c:v>
                </c:pt>
                <c:pt idx="487">
                  <c:v>1E-3</c:v>
                </c:pt>
                <c:pt idx="488">
                  <c:v>8.0000000000000004E-4</c:v>
                </c:pt>
                <c:pt idx="489">
                  <c:v>7.000000000000001E-4</c:v>
                </c:pt>
                <c:pt idx="490">
                  <c:v>8.0000000000000004E-4</c:v>
                </c:pt>
                <c:pt idx="491">
                  <c:v>7.000000000000001E-4</c:v>
                </c:pt>
                <c:pt idx="492">
                  <c:v>8.0000000000000004E-4</c:v>
                </c:pt>
                <c:pt idx="493">
                  <c:v>1E-3</c:v>
                </c:pt>
                <c:pt idx="494">
                  <c:v>1.2999999999999999E-3</c:v>
                </c:pt>
                <c:pt idx="495">
                  <c:v>1.4000000000000002E-3</c:v>
                </c:pt>
                <c:pt idx="496">
                  <c:v>1.6000000000000001E-3</c:v>
                </c:pt>
                <c:pt idx="497">
                  <c:v>1.6000000000000001E-3</c:v>
                </c:pt>
                <c:pt idx="498">
                  <c:v>1.6000000000000001E-3</c:v>
                </c:pt>
                <c:pt idx="499">
                  <c:v>1.2999999999999999E-3</c:v>
                </c:pt>
                <c:pt idx="500">
                  <c:v>1.4000000000000002E-3</c:v>
                </c:pt>
                <c:pt idx="501">
                  <c:v>1.6000000000000001E-3</c:v>
                </c:pt>
                <c:pt idx="502">
                  <c:v>1.6000000000000001E-3</c:v>
                </c:pt>
                <c:pt idx="503">
                  <c:v>1.6000000000000001E-3</c:v>
                </c:pt>
                <c:pt idx="504">
                  <c:v>1.4000000000000002E-3</c:v>
                </c:pt>
                <c:pt idx="505">
                  <c:v>1.5E-3</c:v>
                </c:pt>
                <c:pt idx="506">
                  <c:v>1.4000000000000002E-3</c:v>
                </c:pt>
                <c:pt idx="507">
                  <c:v>1.5E-3</c:v>
                </c:pt>
                <c:pt idx="508">
                  <c:v>1.1000000000000001E-3</c:v>
                </c:pt>
                <c:pt idx="509">
                  <c:v>8.9999999999999998E-4</c:v>
                </c:pt>
                <c:pt idx="510">
                  <c:v>8.9999999999999998E-4</c:v>
                </c:pt>
                <c:pt idx="511">
                  <c:v>8.0000000000000004E-4</c:v>
                </c:pt>
                <c:pt idx="512">
                  <c:v>8.0000000000000004E-4</c:v>
                </c:pt>
                <c:pt idx="513">
                  <c:v>8.9999999999999998E-4</c:v>
                </c:pt>
                <c:pt idx="514">
                  <c:v>8.0000000000000004E-4</c:v>
                </c:pt>
                <c:pt idx="515">
                  <c:v>8.9999999999999998E-4</c:v>
                </c:pt>
                <c:pt idx="516">
                  <c:v>7.000000000000001E-4</c:v>
                </c:pt>
                <c:pt idx="517">
                  <c:v>7.000000000000001E-4</c:v>
                </c:pt>
                <c:pt idx="518">
                  <c:v>8.0000000000000004E-4</c:v>
                </c:pt>
                <c:pt idx="519">
                  <c:v>8.9999999999999998E-4</c:v>
                </c:pt>
                <c:pt idx="520">
                  <c:v>8.9999999999999998E-4</c:v>
                </c:pt>
                <c:pt idx="521">
                  <c:v>1E-3</c:v>
                </c:pt>
                <c:pt idx="522">
                  <c:v>8.9999999999999998E-4</c:v>
                </c:pt>
                <c:pt idx="523">
                  <c:v>8.9999999999999998E-4</c:v>
                </c:pt>
                <c:pt idx="524">
                  <c:v>8.9999999999999998E-4</c:v>
                </c:pt>
                <c:pt idx="525">
                  <c:v>8.9999999999999998E-4</c:v>
                </c:pt>
                <c:pt idx="526">
                  <c:v>8.9999999999999998E-4</c:v>
                </c:pt>
                <c:pt idx="527">
                  <c:v>1.1999999999999999E-3</c:v>
                </c:pt>
                <c:pt idx="528">
                  <c:v>1.1000000000000001E-3</c:v>
                </c:pt>
                <c:pt idx="529">
                  <c:v>1.1000000000000001E-3</c:v>
                </c:pt>
                <c:pt idx="530">
                  <c:v>1.1000000000000001E-3</c:v>
                </c:pt>
                <c:pt idx="531">
                  <c:v>1.1999999999999999E-3</c:v>
                </c:pt>
                <c:pt idx="532">
                  <c:v>1.1999999999999999E-3</c:v>
                </c:pt>
                <c:pt idx="533">
                  <c:v>1.2999999999999999E-3</c:v>
                </c:pt>
                <c:pt idx="534">
                  <c:v>1.2999999999999999E-3</c:v>
                </c:pt>
                <c:pt idx="535">
                  <c:v>1.4000000000000002E-3</c:v>
                </c:pt>
                <c:pt idx="536">
                  <c:v>1.4000000000000002E-3</c:v>
                </c:pt>
                <c:pt idx="537">
                  <c:v>1.1999999999999999E-3</c:v>
                </c:pt>
                <c:pt idx="538">
                  <c:v>1.1999999999999999E-3</c:v>
                </c:pt>
                <c:pt idx="539">
                  <c:v>2.3999999999999998E-3</c:v>
                </c:pt>
                <c:pt idx="540">
                  <c:v>3.4000000000000002E-3</c:v>
                </c:pt>
                <c:pt idx="541">
                  <c:v>3.8E-3</c:v>
                </c:pt>
                <c:pt idx="542">
                  <c:v>3.5999999999999999E-3</c:v>
                </c:pt>
                <c:pt idx="543">
                  <c:v>3.7000000000000002E-3</c:v>
                </c:pt>
                <c:pt idx="544">
                  <c:v>3.7000000000000002E-3</c:v>
                </c:pt>
                <c:pt idx="545">
                  <c:v>3.8E-3</c:v>
                </c:pt>
                <c:pt idx="546">
                  <c:v>3.9000000000000003E-3</c:v>
                </c:pt>
                <c:pt idx="547">
                  <c:v>4.0000000000000001E-3</c:v>
                </c:pt>
                <c:pt idx="548">
                  <c:v>4.0000000000000001E-3</c:v>
                </c:pt>
                <c:pt idx="549">
                  <c:v>4.0000000000000001E-3</c:v>
                </c:pt>
                <c:pt idx="550">
                  <c:v>4.0999999999999995E-3</c:v>
                </c:pt>
                <c:pt idx="551">
                  <c:v>5.4000000000000003E-3</c:v>
                </c:pt>
                <c:pt idx="552">
                  <c:v>6.5000000000000006E-3</c:v>
                </c:pt>
                <c:pt idx="553">
                  <c:v>6.6E-3</c:v>
                </c:pt>
                <c:pt idx="554">
                  <c:v>7.9000000000000008E-3</c:v>
                </c:pt>
                <c:pt idx="555">
                  <c:v>9.0000000000000011E-3</c:v>
                </c:pt>
                <c:pt idx="556">
                  <c:v>9.1000000000000004E-3</c:v>
                </c:pt>
                <c:pt idx="557">
                  <c:v>1.04E-2</c:v>
                </c:pt>
                <c:pt idx="558">
                  <c:v>1.15E-2</c:v>
                </c:pt>
                <c:pt idx="559">
                  <c:v>1.1599999999999999E-2</c:v>
                </c:pt>
                <c:pt idx="560">
                  <c:v>1.15E-2</c:v>
                </c:pt>
                <c:pt idx="561">
                  <c:v>1.15E-2</c:v>
                </c:pt>
                <c:pt idx="562">
                  <c:v>1.1599999999999999E-2</c:v>
                </c:pt>
                <c:pt idx="563">
                  <c:v>1.3000000000000001E-2</c:v>
                </c:pt>
                <c:pt idx="564">
                  <c:v>1.41E-2</c:v>
                </c:pt>
                <c:pt idx="565">
                  <c:v>1.4199999999999999E-2</c:v>
                </c:pt>
                <c:pt idx="566">
                  <c:v>1.5100000000000001E-2</c:v>
                </c:pt>
                <c:pt idx="567">
                  <c:v>1.6899999999999998E-2</c:v>
                </c:pt>
                <c:pt idx="568">
                  <c:v>1.7000000000000001E-2</c:v>
                </c:pt>
                <c:pt idx="569">
                  <c:v>1.8200000000000001E-2</c:v>
                </c:pt>
                <c:pt idx="570">
                  <c:v>1.9099999999999999E-2</c:v>
                </c:pt>
                <c:pt idx="571">
                  <c:v>1.9099999999999999E-2</c:v>
                </c:pt>
                <c:pt idx="572">
                  <c:v>1.95E-2</c:v>
                </c:pt>
                <c:pt idx="573">
                  <c:v>2.1899999999999999E-2</c:v>
                </c:pt>
                <c:pt idx="574">
                  <c:v>2.2000000000000002E-2</c:v>
                </c:pt>
                <c:pt idx="575">
                  <c:v>2.2700000000000001E-2</c:v>
                </c:pt>
                <c:pt idx="576">
                  <c:v>2.4E-2</c:v>
                </c:pt>
                <c:pt idx="577">
                  <c:v>2.4E-2</c:v>
                </c:pt>
                <c:pt idx="578">
                  <c:v>2.41E-2</c:v>
                </c:pt>
                <c:pt idx="579">
                  <c:v>2.4199999999999999E-2</c:v>
                </c:pt>
                <c:pt idx="580">
                  <c:v>2.3900000000000001E-2</c:v>
                </c:pt>
                <c:pt idx="581">
                  <c:v>2.3799999999999998E-2</c:v>
                </c:pt>
                <c:pt idx="582">
                  <c:v>2.4E-2</c:v>
                </c:pt>
                <c:pt idx="583">
                  <c:v>2.1299999999999999E-2</c:v>
                </c:pt>
                <c:pt idx="584">
                  <c:v>2.0400000000000001E-2</c:v>
                </c:pt>
                <c:pt idx="585">
                  <c:v>1.83E-2</c:v>
                </c:pt>
                <c:pt idx="586">
                  <c:v>1.55E-2</c:v>
                </c:pt>
                <c:pt idx="587">
                  <c:v>1.55E-2</c:v>
                </c:pt>
                <c:pt idx="588">
                  <c:v>1.55E-2</c:v>
                </c:pt>
                <c:pt idx="589">
                  <c:v>1.5800000000000002E-2</c:v>
                </c:pt>
                <c:pt idx="590">
                  <c:v>6.5000000000000006E-3</c:v>
                </c:pt>
                <c:pt idx="591">
                  <c:v>5.0000000000000001E-4</c:v>
                </c:pt>
                <c:pt idx="592">
                  <c:v>5.0000000000000001E-4</c:v>
                </c:pt>
                <c:pt idx="593">
                  <c:v>8.0000000000000004E-4</c:v>
                </c:pt>
                <c:pt idx="594">
                  <c:v>8.9999999999999998E-4</c:v>
                </c:pt>
                <c:pt idx="595">
                  <c:v>1E-3</c:v>
                </c:pt>
                <c:pt idx="596">
                  <c:v>8.9999999999999998E-4</c:v>
                </c:pt>
                <c:pt idx="597">
                  <c:v>8.9999999999999998E-4</c:v>
                </c:pt>
                <c:pt idx="598">
                  <c:v>8.9999999999999998E-4</c:v>
                </c:pt>
                <c:pt idx="599">
                  <c:v>8.9999999999999998E-4</c:v>
                </c:pt>
                <c:pt idx="600">
                  <c:v>8.9999999999999998E-4</c:v>
                </c:pt>
                <c:pt idx="601">
                  <c:v>8.0000000000000004E-4</c:v>
                </c:pt>
                <c:pt idx="602">
                  <c:v>7.000000000000001E-4</c:v>
                </c:pt>
                <c:pt idx="603">
                  <c:v>7.000000000000001E-4</c:v>
                </c:pt>
                <c:pt idx="604">
                  <c:v>5.9999999999999995E-4</c:v>
                </c:pt>
                <c:pt idx="605">
                  <c:v>8.0000000000000004E-4</c:v>
                </c:pt>
                <c:pt idx="606">
                  <c:v>1E-3</c:v>
                </c:pt>
                <c:pt idx="607">
                  <c:v>8.9999999999999998E-4</c:v>
                </c:pt>
                <c:pt idx="608">
                  <c:v>8.0000000000000004E-4</c:v>
                </c:pt>
                <c:pt idx="609">
                  <c:v>8.0000000000000004E-4</c:v>
                </c:pt>
                <c:pt idx="610">
                  <c:v>8.0000000000000004E-4</c:v>
                </c:pt>
                <c:pt idx="611">
                  <c:v>8.0000000000000004E-4</c:v>
                </c:pt>
                <c:pt idx="612">
                  <c:v>8.0000000000000004E-4</c:v>
                </c:pt>
                <c:pt idx="613">
                  <c:v>8.0000000000000004E-4</c:v>
                </c:pt>
                <c:pt idx="614">
                  <c:v>2E-3</c:v>
                </c:pt>
                <c:pt idx="615">
                  <c:v>3.3E-3</c:v>
                </c:pt>
                <c:pt idx="616">
                  <c:v>7.7000000000000002E-3</c:v>
                </c:pt>
                <c:pt idx="617">
                  <c:v>1.21E-2</c:v>
                </c:pt>
                <c:pt idx="618">
                  <c:v>1.6799999999999999E-2</c:v>
                </c:pt>
                <c:pt idx="619">
                  <c:v>2.3300000000000001E-2</c:v>
                </c:pt>
                <c:pt idx="620">
                  <c:v>2.5600000000000001E-2</c:v>
                </c:pt>
                <c:pt idx="621">
                  <c:v>3.0800000000000001E-2</c:v>
                </c:pt>
                <c:pt idx="622">
                  <c:v>3.78E-2</c:v>
                </c:pt>
                <c:pt idx="623">
                  <c:v>4.0999999999999995E-2</c:v>
                </c:pt>
                <c:pt idx="624">
                  <c:v>4.3299999999999998E-2</c:v>
                </c:pt>
                <c:pt idx="625">
                  <c:v>4.5700000000000005E-2</c:v>
                </c:pt>
                <c:pt idx="626">
                  <c:v>4.6500000000000007E-2</c:v>
                </c:pt>
                <c:pt idx="627">
                  <c:v>4.8300000000000003E-2</c:v>
                </c:pt>
                <c:pt idx="628">
                  <c:v>5.0599999999999999E-2</c:v>
                </c:pt>
                <c:pt idx="629">
                  <c:v>5.0799999999999998E-2</c:v>
                </c:pt>
                <c:pt idx="630">
                  <c:v>5.1200000000000002E-2</c:v>
                </c:pt>
                <c:pt idx="631">
                  <c:v>5.33E-2</c:v>
                </c:pt>
                <c:pt idx="632">
                  <c:v>5.33E-2</c:v>
                </c:pt>
                <c:pt idx="633">
                  <c:v>5.33E-2</c:v>
                </c:pt>
                <c:pt idx="634">
                  <c:v>5.33E-2</c:v>
                </c:pt>
                <c:pt idx="635">
                  <c:v>5.33E-2</c:v>
                </c:pt>
                <c:pt idx="636">
                  <c:v>5.33E-2</c:v>
                </c:pt>
                <c:pt idx="637">
                  <c:v>5.33E-2</c:v>
                </c:pt>
                <c:pt idx="638">
                  <c:v>5.33E-2</c:v>
                </c:pt>
              </c:numCache>
            </c:numRef>
          </c:val>
          <c:smooth val="0"/>
          <c:extLst>
            <c:ext xmlns:c16="http://schemas.microsoft.com/office/drawing/2014/chart" uri="{C3380CC4-5D6E-409C-BE32-E72D297353CC}">
              <c16:uniqueId val="{00000000-D90A-4EB2-81BE-14ABC8C8375C}"/>
            </c:ext>
          </c:extLst>
        </c:ser>
        <c:ser>
          <c:idx val="2"/>
          <c:order val="2"/>
          <c:tx>
            <c:strRef>
              <c:f>'FRED Graph'!$E$9</c:f>
              <c:strCache>
                <c:ptCount val="1"/>
                <c:pt idx="0">
                  <c:v>US Inflation Rate</c:v>
                </c:pt>
              </c:strCache>
            </c:strRef>
          </c:tx>
          <c:spPr>
            <a:ln w="28575" cap="rnd">
              <a:solidFill>
                <a:schemeClr val="accent2"/>
              </a:solidFill>
              <a:round/>
            </a:ln>
            <a:effectLst/>
          </c:spPr>
          <c:marker>
            <c:symbol val="none"/>
          </c:marker>
          <c:cat>
            <c:numRef>
              <c:f>'FRED Graph'!$C$210:$C$848</c:f>
              <c:numCache>
                <c:formatCode>yyyy\-mm\-dd</c:formatCode>
                <c:ptCount val="639"/>
                <c:pt idx="0">
                  <c:v>25934</c:v>
                </c:pt>
                <c:pt idx="1">
                  <c:v>25965</c:v>
                </c:pt>
                <c:pt idx="2">
                  <c:v>25993</c:v>
                </c:pt>
                <c:pt idx="3">
                  <c:v>26024</c:v>
                </c:pt>
                <c:pt idx="4">
                  <c:v>26054</c:v>
                </c:pt>
                <c:pt idx="5">
                  <c:v>26085</c:v>
                </c:pt>
                <c:pt idx="6">
                  <c:v>26115</c:v>
                </c:pt>
                <c:pt idx="7">
                  <c:v>26146</c:v>
                </c:pt>
                <c:pt idx="8">
                  <c:v>26177</c:v>
                </c:pt>
                <c:pt idx="9">
                  <c:v>26207</c:v>
                </c:pt>
                <c:pt idx="10">
                  <c:v>26238</c:v>
                </c:pt>
                <c:pt idx="11">
                  <c:v>26268</c:v>
                </c:pt>
                <c:pt idx="12">
                  <c:v>26299</c:v>
                </c:pt>
                <c:pt idx="13">
                  <c:v>26330</c:v>
                </c:pt>
                <c:pt idx="14">
                  <c:v>26359</c:v>
                </c:pt>
                <c:pt idx="15">
                  <c:v>26390</c:v>
                </c:pt>
                <c:pt idx="16">
                  <c:v>26420</c:v>
                </c:pt>
                <c:pt idx="17">
                  <c:v>26451</c:v>
                </c:pt>
                <c:pt idx="18">
                  <c:v>26481</c:v>
                </c:pt>
                <c:pt idx="19">
                  <c:v>26512</c:v>
                </c:pt>
                <c:pt idx="20">
                  <c:v>26543</c:v>
                </c:pt>
                <c:pt idx="21">
                  <c:v>26573</c:v>
                </c:pt>
                <c:pt idx="22">
                  <c:v>26604</c:v>
                </c:pt>
                <c:pt idx="23">
                  <c:v>26634</c:v>
                </c:pt>
                <c:pt idx="24">
                  <c:v>26665</c:v>
                </c:pt>
                <c:pt idx="25">
                  <c:v>26696</c:v>
                </c:pt>
                <c:pt idx="26">
                  <c:v>26724</c:v>
                </c:pt>
                <c:pt idx="27">
                  <c:v>26755</c:v>
                </c:pt>
                <c:pt idx="28">
                  <c:v>26785</c:v>
                </c:pt>
                <c:pt idx="29">
                  <c:v>26816</c:v>
                </c:pt>
                <c:pt idx="30">
                  <c:v>26846</c:v>
                </c:pt>
                <c:pt idx="31">
                  <c:v>26877</c:v>
                </c:pt>
                <c:pt idx="32">
                  <c:v>26908</c:v>
                </c:pt>
                <c:pt idx="33">
                  <c:v>26938</c:v>
                </c:pt>
                <c:pt idx="34">
                  <c:v>26969</c:v>
                </c:pt>
                <c:pt idx="35">
                  <c:v>26999</c:v>
                </c:pt>
                <c:pt idx="36">
                  <c:v>27030</c:v>
                </c:pt>
                <c:pt idx="37">
                  <c:v>27061</c:v>
                </c:pt>
                <c:pt idx="38">
                  <c:v>27089</c:v>
                </c:pt>
                <c:pt idx="39">
                  <c:v>27120</c:v>
                </c:pt>
                <c:pt idx="40">
                  <c:v>27150</c:v>
                </c:pt>
                <c:pt idx="41">
                  <c:v>27181</c:v>
                </c:pt>
                <c:pt idx="42">
                  <c:v>27211</c:v>
                </c:pt>
                <c:pt idx="43">
                  <c:v>27242</c:v>
                </c:pt>
                <c:pt idx="44">
                  <c:v>27273</c:v>
                </c:pt>
                <c:pt idx="45">
                  <c:v>27303</c:v>
                </c:pt>
                <c:pt idx="46">
                  <c:v>27334</c:v>
                </c:pt>
                <c:pt idx="47">
                  <c:v>27364</c:v>
                </c:pt>
                <c:pt idx="48">
                  <c:v>27395</c:v>
                </c:pt>
                <c:pt idx="49">
                  <c:v>27426</c:v>
                </c:pt>
                <c:pt idx="50">
                  <c:v>27454</c:v>
                </c:pt>
                <c:pt idx="51">
                  <c:v>27485</c:v>
                </c:pt>
                <c:pt idx="52">
                  <c:v>27515</c:v>
                </c:pt>
                <c:pt idx="53">
                  <c:v>27546</c:v>
                </c:pt>
                <c:pt idx="54">
                  <c:v>27576</c:v>
                </c:pt>
                <c:pt idx="55">
                  <c:v>27607</c:v>
                </c:pt>
                <c:pt idx="56">
                  <c:v>27638</c:v>
                </c:pt>
                <c:pt idx="57">
                  <c:v>27668</c:v>
                </c:pt>
                <c:pt idx="58">
                  <c:v>27699</c:v>
                </c:pt>
                <c:pt idx="59">
                  <c:v>27729</c:v>
                </c:pt>
                <c:pt idx="60">
                  <c:v>27760</c:v>
                </c:pt>
                <c:pt idx="61">
                  <c:v>27791</c:v>
                </c:pt>
                <c:pt idx="62">
                  <c:v>27820</c:v>
                </c:pt>
                <c:pt idx="63">
                  <c:v>27851</c:v>
                </c:pt>
                <c:pt idx="64">
                  <c:v>27881</c:v>
                </c:pt>
                <c:pt idx="65">
                  <c:v>27912</c:v>
                </c:pt>
                <c:pt idx="66">
                  <c:v>27942</c:v>
                </c:pt>
                <c:pt idx="67">
                  <c:v>27973</c:v>
                </c:pt>
                <c:pt idx="68">
                  <c:v>28004</c:v>
                </c:pt>
                <c:pt idx="69">
                  <c:v>28034</c:v>
                </c:pt>
                <c:pt idx="70">
                  <c:v>28065</c:v>
                </c:pt>
                <c:pt idx="71">
                  <c:v>28095</c:v>
                </c:pt>
                <c:pt idx="72">
                  <c:v>28126</c:v>
                </c:pt>
                <c:pt idx="73">
                  <c:v>28157</c:v>
                </c:pt>
                <c:pt idx="74">
                  <c:v>28185</c:v>
                </c:pt>
                <c:pt idx="75">
                  <c:v>28216</c:v>
                </c:pt>
                <c:pt idx="76">
                  <c:v>28246</c:v>
                </c:pt>
                <c:pt idx="77">
                  <c:v>28277</c:v>
                </c:pt>
                <c:pt idx="78">
                  <c:v>28307</c:v>
                </c:pt>
                <c:pt idx="79">
                  <c:v>28338</c:v>
                </c:pt>
                <c:pt idx="80">
                  <c:v>28369</c:v>
                </c:pt>
                <c:pt idx="81">
                  <c:v>28399</c:v>
                </c:pt>
                <c:pt idx="82">
                  <c:v>28430</c:v>
                </c:pt>
                <c:pt idx="83">
                  <c:v>28460</c:v>
                </c:pt>
                <c:pt idx="84">
                  <c:v>28491</c:v>
                </c:pt>
                <c:pt idx="85">
                  <c:v>28522</c:v>
                </c:pt>
                <c:pt idx="86">
                  <c:v>28550</c:v>
                </c:pt>
                <c:pt idx="87">
                  <c:v>28581</c:v>
                </c:pt>
                <c:pt idx="88">
                  <c:v>28611</c:v>
                </c:pt>
                <c:pt idx="89">
                  <c:v>28642</c:v>
                </c:pt>
                <c:pt idx="90">
                  <c:v>28672</c:v>
                </c:pt>
                <c:pt idx="91">
                  <c:v>28703</c:v>
                </c:pt>
                <c:pt idx="92">
                  <c:v>28734</c:v>
                </c:pt>
                <c:pt idx="93">
                  <c:v>28764</c:v>
                </c:pt>
                <c:pt idx="94">
                  <c:v>28795</c:v>
                </c:pt>
                <c:pt idx="95">
                  <c:v>28825</c:v>
                </c:pt>
                <c:pt idx="96">
                  <c:v>28856</c:v>
                </c:pt>
                <c:pt idx="97">
                  <c:v>28887</c:v>
                </c:pt>
                <c:pt idx="98">
                  <c:v>28915</c:v>
                </c:pt>
                <c:pt idx="99">
                  <c:v>28946</c:v>
                </c:pt>
                <c:pt idx="100">
                  <c:v>28976</c:v>
                </c:pt>
                <c:pt idx="101">
                  <c:v>29007</c:v>
                </c:pt>
                <c:pt idx="102">
                  <c:v>29037</c:v>
                </c:pt>
                <c:pt idx="103">
                  <c:v>29068</c:v>
                </c:pt>
                <c:pt idx="104">
                  <c:v>29099</c:v>
                </c:pt>
                <c:pt idx="105">
                  <c:v>29129</c:v>
                </c:pt>
                <c:pt idx="106">
                  <c:v>29160</c:v>
                </c:pt>
                <c:pt idx="107">
                  <c:v>29190</c:v>
                </c:pt>
                <c:pt idx="108">
                  <c:v>29221</c:v>
                </c:pt>
                <c:pt idx="109">
                  <c:v>29252</c:v>
                </c:pt>
                <c:pt idx="110">
                  <c:v>29281</c:v>
                </c:pt>
                <c:pt idx="111">
                  <c:v>29312</c:v>
                </c:pt>
                <c:pt idx="112">
                  <c:v>29342</c:v>
                </c:pt>
                <c:pt idx="113">
                  <c:v>29373</c:v>
                </c:pt>
                <c:pt idx="114">
                  <c:v>29403</c:v>
                </c:pt>
                <c:pt idx="115">
                  <c:v>29434</c:v>
                </c:pt>
                <c:pt idx="116">
                  <c:v>29465</c:v>
                </c:pt>
                <c:pt idx="117">
                  <c:v>29495</c:v>
                </c:pt>
                <c:pt idx="118">
                  <c:v>29526</c:v>
                </c:pt>
                <c:pt idx="119">
                  <c:v>29556</c:v>
                </c:pt>
                <c:pt idx="120">
                  <c:v>29587</c:v>
                </c:pt>
                <c:pt idx="121">
                  <c:v>29618</c:v>
                </c:pt>
                <c:pt idx="122">
                  <c:v>29646</c:v>
                </c:pt>
                <c:pt idx="123">
                  <c:v>29677</c:v>
                </c:pt>
                <c:pt idx="124">
                  <c:v>29707</c:v>
                </c:pt>
                <c:pt idx="125">
                  <c:v>29738</c:v>
                </c:pt>
                <c:pt idx="126">
                  <c:v>29768</c:v>
                </c:pt>
                <c:pt idx="127">
                  <c:v>29799</c:v>
                </c:pt>
                <c:pt idx="128">
                  <c:v>29830</c:v>
                </c:pt>
                <c:pt idx="129">
                  <c:v>29860</c:v>
                </c:pt>
                <c:pt idx="130">
                  <c:v>29891</c:v>
                </c:pt>
                <c:pt idx="131">
                  <c:v>29921</c:v>
                </c:pt>
                <c:pt idx="132">
                  <c:v>29952</c:v>
                </c:pt>
                <c:pt idx="133">
                  <c:v>29983</c:v>
                </c:pt>
                <c:pt idx="134">
                  <c:v>30011</c:v>
                </c:pt>
                <c:pt idx="135">
                  <c:v>30042</c:v>
                </c:pt>
                <c:pt idx="136">
                  <c:v>30072</c:v>
                </c:pt>
                <c:pt idx="137">
                  <c:v>30103</c:v>
                </c:pt>
                <c:pt idx="138">
                  <c:v>30133</c:v>
                </c:pt>
                <c:pt idx="139">
                  <c:v>30164</c:v>
                </c:pt>
                <c:pt idx="140">
                  <c:v>30195</c:v>
                </c:pt>
                <c:pt idx="141">
                  <c:v>30225</c:v>
                </c:pt>
                <c:pt idx="142">
                  <c:v>30256</c:v>
                </c:pt>
                <c:pt idx="143">
                  <c:v>30286</c:v>
                </c:pt>
                <c:pt idx="144">
                  <c:v>30317</c:v>
                </c:pt>
                <c:pt idx="145">
                  <c:v>30348</c:v>
                </c:pt>
                <c:pt idx="146">
                  <c:v>30376</c:v>
                </c:pt>
                <c:pt idx="147">
                  <c:v>30407</c:v>
                </c:pt>
                <c:pt idx="148">
                  <c:v>30437</c:v>
                </c:pt>
                <c:pt idx="149">
                  <c:v>30468</c:v>
                </c:pt>
                <c:pt idx="150">
                  <c:v>30498</c:v>
                </c:pt>
                <c:pt idx="151">
                  <c:v>30529</c:v>
                </c:pt>
                <c:pt idx="152">
                  <c:v>30560</c:v>
                </c:pt>
                <c:pt idx="153">
                  <c:v>30590</c:v>
                </c:pt>
                <c:pt idx="154">
                  <c:v>30621</c:v>
                </c:pt>
                <c:pt idx="155">
                  <c:v>30651</c:v>
                </c:pt>
                <c:pt idx="156">
                  <c:v>30682</c:v>
                </c:pt>
                <c:pt idx="157">
                  <c:v>30713</c:v>
                </c:pt>
                <c:pt idx="158">
                  <c:v>30742</c:v>
                </c:pt>
                <c:pt idx="159">
                  <c:v>30773</c:v>
                </c:pt>
                <c:pt idx="160">
                  <c:v>30803</c:v>
                </c:pt>
                <c:pt idx="161">
                  <c:v>30834</c:v>
                </c:pt>
                <c:pt idx="162">
                  <c:v>30864</c:v>
                </c:pt>
                <c:pt idx="163">
                  <c:v>30895</c:v>
                </c:pt>
                <c:pt idx="164">
                  <c:v>30926</c:v>
                </c:pt>
                <c:pt idx="165">
                  <c:v>30956</c:v>
                </c:pt>
                <c:pt idx="166">
                  <c:v>30987</c:v>
                </c:pt>
                <c:pt idx="167">
                  <c:v>31017</c:v>
                </c:pt>
                <c:pt idx="168">
                  <c:v>31048</c:v>
                </c:pt>
                <c:pt idx="169">
                  <c:v>31079</c:v>
                </c:pt>
                <c:pt idx="170">
                  <c:v>31107</c:v>
                </c:pt>
                <c:pt idx="171">
                  <c:v>31138</c:v>
                </c:pt>
                <c:pt idx="172">
                  <c:v>31168</c:v>
                </c:pt>
                <c:pt idx="173">
                  <c:v>31199</c:v>
                </c:pt>
                <c:pt idx="174">
                  <c:v>31229</c:v>
                </c:pt>
                <c:pt idx="175">
                  <c:v>31260</c:v>
                </c:pt>
                <c:pt idx="176">
                  <c:v>31291</c:v>
                </c:pt>
                <c:pt idx="177">
                  <c:v>31321</c:v>
                </c:pt>
                <c:pt idx="178">
                  <c:v>31352</c:v>
                </c:pt>
                <c:pt idx="179">
                  <c:v>31382</c:v>
                </c:pt>
                <c:pt idx="180">
                  <c:v>31413</c:v>
                </c:pt>
                <c:pt idx="181">
                  <c:v>31444</c:v>
                </c:pt>
                <c:pt idx="182">
                  <c:v>31472</c:v>
                </c:pt>
                <c:pt idx="183">
                  <c:v>31503</c:v>
                </c:pt>
                <c:pt idx="184">
                  <c:v>31533</c:v>
                </c:pt>
                <c:pt idx="185">
                  <c:v>31564</c:v>
                </c:pt>
                <c:pt idx="186">
                  <c:v>31594</c:v>
                </c:pt>
                <c:pt idx="187">
                  <c:v>31625</c:v>
                </c:pt>
                <c:pt idx="188">
                  <c:v>31656</c:v>
                </c:pt>
                <c:pt idx="189">
                  <c:v>31686</c:v>
                </c:pt>
                <c:pt idx="190">
                  <c:v>31717</c:v>
                </c:pt>
                <c:pt idx="191">
                  <c:v>31747</c:v>
                </c:pt>
                <c:pt idx="192">
                  <c:v>31778</c:v>
                </c:pt>
                <c:pt idx="193">
                  <c:v>31809</c:v>
                </c:pt>
                <c:pt idx="194">
                  <c:v>31837</c:v>
                </c:pt>
                <c:pt idx="195">
                  <c:v>31868</c:v>
                </c:pt>
                <c:pt idx="196">
                  <c:v>31898</c:v>
                </c:pt>
                <c:pt idx="197">
                  <c:v>31929</c:v>
                </c:pt>
                <c:pt idx="198">
                  <c:v>31959</c:v>
                </c:pt>
                <c:pt idx="199">
                  <c:v>31990</c:v>
                </c:pt>
                <c:pt idx="200">
                  <c:v>32021</c:v>
                </c:pt>
                <c:pt idx="201">
                  <c:v>32051</c:v>
                </c:pt>
                <c:pt idx="202">
                  <c:v>32082</c:v>
                </c:pt>
                <c:pt idx="203">
                  <c:v>32112</c:v>
                </c:pt>
                <c:pt idx="204">
                  <c:v>32143</c:v>
                </c:pt>
                <c:pt idx="205">
                  <c:v>32174</c:v>
                </c:pt>
                <c:pt idx="206">
                  <c:v>32203</c:v>
                </c:pt>
                <c:pt idx="207">
                  <c:v>32234</c:v>
                </c:pt>
                <c:pt idx="208">
                  <c:v>32264</c:v>
                </c:pt>
                <c:pt idx="209">
                  <c:v>32295</c:v>
                </c:pt>
                <c:pt idx="210">
                  <c:v>32325</c:v>
                </c:pt>
                <c:pt idx="211">
                  <c:v>32356</c:v>
                </c:pt>
                <c:pt idx="212">
                  <c:v>32387</c:v>
                </c:pt>
                <c:pt idx="213">
                  <c:v>32417</c:v>
                </c:pt>
                <c:pt idx="214">
                  <c:v>32448</c:v>
                </c:pt>
                <c:pt idx="215">
                  <c:v>32478</c:v>
                </c:pt>
                <c:pt idx="216">
                  <c:v>32509</c:v>
                </c:pt>
                <c:pt idx="217">
                  <c:v>32540</c:v>
                </c:pt>
                <c:pt idx="218">
                  <c:v>32568</c:v>
                </c:pt>
                <c:pt idx="219">
                  <c:v>32599</c:v>
                </c:pt>
                <c:pt idx="220">
                  <c:v>32629</c:v>
                </c:pt>
                <c:pt idx="221">
                  <c:v>32660</c:v>
                </c:pt>
                <c:pt idx="222">
                  <c:v>32690</c:v>
                </c:pt>
                <c:pt idx="223">
                  <c:v>32721</c:v>
                </c:pt>
                <c:pt idx="224">
                  <c:v>32752</c:v>
                </c:pt>
                <c:pt idx="225">
                  <c:v>32782</c:v>
                </c:pt>
                <c:pt idx="226">
                  <c:v>32813</c:v>
                </c:pt>
                <c:pt idx="227">
                  <c:v>32843</c:v>
                </c:pt>
                <c:pt idx="228">
                  <c:v>32874</c:v>
                </c:pt>
                <c:pt idx="229">
                  <c:v>32905</c:v>
                </c:pt>
                <c:pt idx="230">
                  <c:v>32933</c:v>
                </c:pt>
                <c:pt idx="231">
                  <c:v>32964</c:v>
                </c:pt>
                <c:pt idx="232">
                  <c:v>32994</c:v>
                </c:pt>
                <c:pt idx="233">
                  <c:v>33025</c:v>
                </c:pt>
                <c:pt idx="234">
                  <c:v>33055</c:v>
                </c:pt>
                <c:pt idx="235">
                  <c:v>33086</c:v>
                </c:pt>
                <c:pt idx="236">
                  <c:v>33117</c:v>
                </c:pt>
                <c:pt idx="237">
                  <c:v>33147</c:v>
                </c:pt>
                <c:pt idx="238">
                  <c:v>33178</c:v>
                </c:pt>
                <c:pt idx="239">
                  <c:v>33208</c:v>
                </c:pt>
                <c:pt idx="240">
                  <c:v>33239</c:v>
                </c:pt>
                <c:pt idx="241">
                  <c:v>33270</c:v>
                </c:pt>
                <c:pt idx="242">
                  <c:v>33298</c:v>
                </c:pt>
                <c:pt idx="243">
                  <c:v>33329</c:v>
                </c:pt>
                <c:pt idx="244">
                  <c:v>33359</c:v>
                </c:pt>
                <c:pt idx="245">
                  <c:v>33390</c:v>
                </c:pt>
                <c:pt idx="246">
                  <c:v>33420</c:v>
                </c:pt>
                <c:pt idx="247">
                  <c:v>33451</c:v>
                </c:pt>
                <c:pt idx="248">
                  <c:v>33482</c:v>
                </c:pt>
                <c:pt idx="249">
                  <c:v>33512</c:v>
                </c:pt>
                <c:pt idx="250">
                  <c:v>33543</c:v>
                </c:pt>
                <c:pt idx="251">
                  <c:v>33573</c:v>
                </c:pt>
                <c:pt idx="252">
                  <c:v>33604</c:v>
                </c:pt>
                <c:pt idx="253">
                  <c:v>33635</c:v>
                </c:pt>
                <c:pt idx="254">
                  <c:v>33664</c:v>
                </c:pt>
                <c:pt idx="255">
                  <c:v>33695</c:v>
                </c:pt>
                <c:pt idx="256">
                  <c:v>33725</c:v>
                </c:pt>
                <c:pt idx="257">
                  <c:v>33756</c:v>
                </c:pt>
                <c:pt idx="258">
                  <c:v>33786</c:v>
                </c:pt>
                <c:pt idx="259">
                  <c:v>33817</c:v>
                </c:pt>
                <c:pt idx="260">
                  <c:v>33848</c:v>
                </c:pt>
                <c:pt idx="261">
                  <c:v>33878</c:v>
                </c:pt>
                <c:pt idx="262">
                  <c:v>33909</c:v>
                </c:pt>
                <c:pt idx="263">
                  <c:v>33939</c:v>
                </c:pt>
                <c:pt idx="264">
                  <c:v>33970</c:v>
                </c:pt>
                <c:pt idx="265">
                  <c:v>34001</c:v>
                </c:pt>
                <c:pt idx="266">
                  <c:v>34029</c:v>
                </c:pt>
                <c:pt idx="267">
                  <c:v>34060</c:v>
                </c:pt>
                <c:pt idx="268">
                  <c:v>34090</c:v>
                </c:pt>
                <c:pt idx="269">
                  <c:v>34121</c:v>
                </c:pt>
                <c:pt idx="270">
                  <c:v>34151</c:v>
                </c:pt>
                <c:pt idx="271">
                  <c:v>34182</c:v>
                </c:pt>
                <c:pt idx="272">
                  <c:v>34213</c:v>
                </c:pt>
                <c:pt idx="273">
                  <c:v>34243</c:v>
                </c:pt>
                <c:pt idx="274">
                  <c:v>34274</c:v>
                </c:pt>
                <c:pt idx="275">
                  <c:v>34304</c:v>
                </c:pt>
                <c:pt idx="276">
                  <c:v>34335</c:v>
                </c:pt>
                <c:pt idx="277">
                  <c:v>34366</c:v>
                </c:pt>
                <c:pt idx="278">
                  <c:v>34394</c:v>
                </c:pt>
                <c:pt idx="279">
                  <c:v>34425</c:v>
                </c:pt>
                <c:pt idx="280">
                  <c:v>34455</c:v>
                </c:pt>
                <c:pt idx="281">
                  <c:v>34486</c:v>
                </c:pt>
                <c:pt idx="282">
                  <c:v>34516</c:v>
                </c:pt>
                <c:pt idx="283">
                  <c:v>34547</c:v>
                </c:pt>
                <c:pt idx="284">
                  <c:v>34578</c:v>
                </c:pt>
                <c:pt idx="285">
                  <c:v>34608</c:v>
                </c:pt>
                <c:pt idx="286">
                  <c:v>34639</c:v>
                </c:pt>
                <c:pt idx="287">
                  <c:v>34669</c:v>
                </c:pt>
                <c:pt idx="288">
                  <c:v>34700</c:v>
                </c:pt>
                <c:pt idx="289">
                  <c:v>34731</c:v>
                </c:pt>
                <c:pt idx="290">
                  <c:v>34759</c:v>
                </c:pt>
                <c:pt idx="291">
                  <c:v>34790</c:v>
                </c:pt>
                <c:pt idx="292">
                  <c:v>34820</c:v>
                </c:pt>
                <c:pt idx="293">
                  <c:v>34851</c:v>
                </c:pt>
                <c:pt idx="294">
                  <c:v>34881</c:v>
                </c:pt>
                <c:pt idx="295">
                  <c:v>34912</c:v>
                </c:pt>
                <c:pt idx="296">
                  <c:v>34943</c:v>
                </c:pt>
                <c:pt idx="297">
                  <c:v>34973</c:v>
                </c:pt>
                <c:pt idx="298">
                  <c:v>35004</c:v>
                </c:pt>
                <c:pt idx="299">
                  <c:v>35034</c:v>
                </c:pt>
                <c:pt idx="300">
                  <c:v>35065</c:v>
                </c:pt>
                <c:pt idx="301">
                  <c:v>35096</c:v>
                </c:pt>
                <c:pt idx="302">
                  <c:v>35125</c:v>
                </c:pt>
                <c:pt idx="303">
                  <c:v>35156</c:v>
                </c:pt>
                <c:pt idx="304">
                  <c:v>35186</c:v>
                </c:pt>
                <c:pt idx="305">
                  <c:v>35217</c:v>
                </c:pt>
                <c:pt idx="306">
                  <c:v>35247</c:v>
                </c:pt>
                <c:pt idx="307">
                  <c:v>35278</c:v>
                </c:pt>
                <c:pt idx="308">
                  <c:v>35309</c:v>
                </c:pt>
                <c:pt idx="309">
                  <c:v>35339</c:v>
                </c:pt>
                <c:pt idx="310">
                  <c:v>35370</c:v>
                </c:pt>
                <c:pt idx="311">
                  <c:v>35400</c:v>
                </c:pt>
                <c:pt idx="312">
                  <c:v>35431</c:v>
                </c:pt>
                <c:pt idx="313">
                  <c:v>35462</c:v>
                </c:pt>
                <c:pt idx="314">
                  <c:v>35490</c:v>
                </c:pt>
                <c:pt idx="315">
                  <c:v>35521</c:v>
                </c:pt>
                <c:pt idx="316">
                  <c:v>35551</c:v>
                </c:pt>
                <c:pt idx="317">
                  <c:v>35582</c:v>
                </c:pt>
                <c:pt idx="318">
                  <c:v>35612</c:v>
                </c:pt>
                <c:pt idx="319">
                  <c:v>35643</c:v>
                </c:pt>
                <c:pt idx="320">
                  <c:v>35674</c:v>
                </c:pt>
                <c:pt idx="321">
                  <c:v>35704</c:v>
                </c:pt>
                <c:pt idx="322">
                  <c:v>35735</c:v>
                </c:pt>
                <c:pt idx="323">
                  <c:v>35765</c:v>
                </c:pt>
                <c:pt idx="324">
                  <c:v>35796</c:v>
                </c:pt>
                <c:pt idx="325">
                  <c:v>35827</c:v>
                </c:pt>
                <c:pt idx="326">
                  <c:v>35855</c:v>
                </c:pt>
                <c:pt idx="327">
                  <c:v>35886</c:v>
                </c:pt>
                <c:pt idx="328">
                  <c:v>35916</c:v>
                </c:pt>
                <c:pt idx="329">
                  <c:v>35947</c:v>
                </c:pt>
                <c:pt idx="330">
                  <c:v>35977</c:v>
                </c:pt>
                <c:pt idx="331">
                  <c:v>36008</c:v>
                </c:pt>
                <c:pt idx="332">
                  <c:v>36039</c:v>
                </c:pt>
                <c:pt idx="333">
                  <c:v>36069</c:v>
                </c:pt>
                <c:pt idx="334">
                  <c:v>36100</c:v>
                </c:pt>
                <c:pt idx="335">
                  <c:v>36130</c:v>
                </c:pt>
                <c:pt idx="336">
                  <c:v>36161</c:v>
                </c:pt>
                <c:pt idx="337">
                  <c:v>36192</c:v>
                </c:pt>
                <c:pt idx="338">
                  <c:v>36220</c:v>
                </c:pt>
                <c:pt idx="339">
                  <c:v>36251</c:v>
                </c:pt>
                <c:pt idx="340">
                  <c:v>36281</c:v>
                </c:pt>
                <c:pt idx="341">
                  <c:v>36312</c:v>
                </c:pt>
                <c:pt idx="342">
                  <c:v>36342</c:v>
                </c:pt>
                <c:pt idx="343">
                  <c:v>36373</c:v>
                </c:pt>
                <c:pt idx="344">
                  <c:v>36404</c:v>
                </c:pt>
                <c:pt idx="345">
                  <c:v>36434</c:v>
                </c:pt>
                <c:pt idx="346">
                  <c:v>36465</c:v>
                </c:pt>
                <c:pt idx="347">
                  <c:v>36495</c:v>
                </c:pt>
                <c:pt idx="348">
                  <c:v>36526</c:v>
                </c:pt>
                <c:pt idx="349">
                  <c:v>36557</c:v>
                </c:pt>
                <c:pt idx="350">
                  <c:v>36586</c:v>
                </c:pt>
                <c:pt idx="351">
                  <c:v>36617</c:v>
                </c:pt>
                <c:pt idx="352">
                  <c:v>36647</c:v>
                </c:pt>
                <c:pt idx="353">
                  <c:v>36678</c:v>
                </c:pt>
                <c:pt idx="354">
                  <c:v>36708</c:v>
                </c:pt>
                <c:pt idx="355">
                  <c:v>36739</c:v>
                </c:pt>
                <c:pt idx="356">
                  <c:v>36770</c:v>
                </c:pt>
                <c:pt idx="357">
                  <c:v>36800</c:v>
                </c:pt>
                <c:pt idx="358">
                  <c:v>36831</c:v>
                </c:pt>
                <c:pt idx="359">
                  <c:v>36861</c:v>
                </c:pt>
                <c:pt idx="360">
                  <c:v>36892</c:v>
                </c:pt>
                <c:pt idx="361">
                  <c:v>36923</c:v>
                </c:pt>
                <c:pt idx="362">
                  <c:v>36951</c:v>
                </c:pt>
                <c:pt idx="363">
                  <c:v>36982</c:v>
                </c:pt>
                <c:pt idx="364">
                  <c:v>37012</c:v>
                </c:pt>
                <c:pt idx="365">
                  <c:v>37043</c:v>
                </c:pt>
                <c:pt idx="366">
                  <c:v>37073</c:v>
                </c:pt>
                <c:pt idx="367">
                  <c:v>37104</c:v>
                </c:pt>
                <c:pt idx="368">
                  <c:v>37135</c:v>
                </c:pt>
                <c:pt idx="369">
                  <c:v>37165</c:v>
                </c:pt>
                <c:pt idx="370">
                  <c:v>37196</c:v>
                </c:pt>
                <c:pt idx="371">
                  <c:v>37226</c:v>
                </c:pt>
                <c:pt idx="372">
                  <c:v>37257</c:v>
                </c:pt>
                <c:pt idx="373">
                  <c:v>37288</c:v>
                </c:pt>
                <c:pt idx="374">
                  <c:v>37316</c:v>
                </c:pt>
                <c:pt idx="375">
                  <c:v>37347</c:v>
                </c:pt>
                <c:pt idx="376">
                  <c:v>37377</c:v>
                </c:pt>
                <c:pt idx="377">
                  <c:v>37408</c:v>
                </c:pt>
                <c:pt idx="378">
                  <c:v>37438</c:v>
                </c:pt>
                <c:pt idx="379">
                  <c:v>37469</c:v>
                </c:pt>
                <c:pt idx="380">
                  <c:v>37500</c:v>
                </c:pt>
                <c:pt idx="381">
                  <c:v>37530</c:v>
                </c:pt>
                <c:pt idx="382">
                  <c:v>37561</c:v>
                </c:pt>
                <c:pt idx="383">
                  <c:v>37591</c:v>
                </c:pt>
                <c:pt idx="384">
                  <c:v>37622</c:v>
                </c:pt>
                <c:pt idx="385">
                  <c:v>37653</c:v>
                </c:pt>
                <c:pt idx="386">
                  <c:v>37681</c:v>
                </c:pt>
                <c:pt idx="387">
                  <c:v>37712</c:v>
                </c:pt>
                <c:pt idx="388">
                  <c:v>37742</c:v>
                </c:pt>
                <c:pt idx="389">
                  <c:v>37773</c:v>
                </c:pt>
                <c:pt idx="390">
                  <c:v>37803</c:v>
                </c:pt>
                <c:pt idx="391">
                  <c:v>37834</c:v>
                </c:pt>
                <c:pt idx="392">
                  <c:v>37865</c:v>
                </c:pt>
                <c:pt idx="393">
                  <c:v>37895</c:v>
                </c:pt>
                <c:pt idx="394">
                  <c:v>37926</c:v>
                </c:pt>
                <c:pt idx="395">
                  <c:v>37956</c:v>
                </c:pt>
                <c:pt idx="396">
                  <c:v>37987</c:v>
                </c:pt>
                <c:pt idx="397">
                  <c:v>38018</c:v>
                </c:pt>
                <c:pt idx="398">
                  <c:v>38047</c:v>
                </c:pt>
                <c:pt idx="399">
                  <c:v>38078</c:v>
                </c:pt>
                <c:pt idx="400">
                  <c:v>38108</c:v>
                </c:pt>
                <c:pt idx="401">
                  <c:v>38139</c:v>
                </c:pt>
                <c:pt idx="402">
                  <c:v>38169</c:v>
                </c:pt>
                <c:pt idx="403">
                  <c:v>38200</c:v>
                </c:pt>
                <c:pt idx="404">
                  <c:v>38231</c:v>
                </c:pt>
                <c:pt idx="405">
                  <c:v>38261</c:v>
                </c:pt>
                <c:pt idx="406">
                  <c:v>38292</c:v>
                </c:pt>
                <c:pt idx="407">
                  <c:v>38322</c:v>
                </c:pt>
                <c:pt idx="408">
                  <c:v>38353</c:v>
                </c:pt>
                <c:pt idx="409">
                  <c:v>38384</c:v>
                </c:pt>
                <c:pt idx="410">
                  <c:v>38412</c:v>
                </c:pt>
                <c:pt idx="411">
                  <c:v>38443</c:v>
                </c:pt>
                <c:pt idx="412">
                  <c:v>38473</c:v>
                </c:pt>
                <c:pt idx="413">
                  <c:v>38504</c:v>
                </c:pt>
                <c:pt idx="414">
                  <c:v>38534</c:v>
                </c:pt>
                <c:pt idx="415">
                  <c:v>38565</c:v>
                </c:pt>
                <c:pt idx="416">
                  <c:v>38596</c:v>
                </c:pt>
                <c:pt idx="417">
                  <c:v>38626</c:v>
                </c:pt>
                <c:pt idx="418">
                  <c:v>38657</c:v>
                </c:pt>
                <c:pt idx="419">
                  <c:v>38687</c:v>
                </c:pt>
                <c:pt idx="420">
                  <c:v>38718</c:v>
                </c:pt>
                <c:pt idx="421">
                  <c:v>38749</c:v>
                </c:pt>
                <c:pt idx="422">
                  <c:v>38777</c:v>
                </c:pt>
                <c:pt idx="423">
                  <c:v>38808</c:v>
                </c:pt>
                <c:pt idx="424">
                  <c:v>38838</c:v>
                </c:pt>
                <c:pt idx="425">
                  <c:v>38869</c:v>
                </c:pt>
                <c:pt idx="426">
                  <c:v>38899</c:v>
                </c:pt>
                <c:pt idx="427">
                  <c:v>38930</c:v>
                </c:pt>
                <c:pt idx="428">
                  <c:v>38961</c:v>
                </c:pt>
                <c:pt idx="429">
                  <c:v>38991</c:v>
                </c:pt>
                <c:pt idx="430">
                  <c:v>39022</c:v>
                </c:pt>
                <c:pt idx="431">
                  <c:v>39052</c:v>
                </c:pt>
                <c:pt idx="432">
                  <c:v>39083</c:v>
                </c:pt>
                <c:pt idx="433">
                  <c:v>39114</c:v>
                </c:pt>
                <c:pt idx="434">
                  <c:v>39142</c:v>
                </c:pt>
                <c:pt idx="435">
                  <c:v>39173</c:v>
                </c:pt>
                <c:pt idx="436">
                  <c:v>39203</c:v>
                </c:pt>
                <c:pt idx="437">
                  <c:v>39234</c:v>
                </c:pt>
                <c:pt idx="438">
                  <c:v>39264</c:v>
                </c:pt>
                <c:pt idx="439">
                  <c:v>39295</c:v>
                </c:pt>
                <c:pt idx="440">
                  <c:v>39326</c:v>
                </c:pt>
                <c:pt idx="441">
                  <c:v>39356</c:v>
                </c:pt>
                <c:pt idx="442">
                  <c:v>39387</c:v>
                </c:pt>
                <c:pt idx="443">
                  <c:v>39417</c:v>
                </c:pt>
                <c:pt idx="444">
                  <c:v>39448</c:v>
                </c:pt>
                <c:pt idx="445">
                  <c:v>39479</c:v>
                </c:pt>
                <c:pt idx="446">
                  <c:v>39508</c:v>
                </c:pt>
                <c:pt idx="447">
                  <c:v>39539</c:v>
                </c:pt>
                <c:pt idx="448">
                  <c:v>39569</c:v>
                </c:pt>
                <c:pt idx="449">
                  <c:v>39600</c:v>
                </c:pt>
                <c:pt idx="450">
                  <c:v>39630</c:v>
                </c:pt>
                <c:pt idx="451">
                  <c:v>39661</c:v>
                </c:pt>
                <c:pt idx="452">
                  <c:v>39692</c:v>
                </c:pt>
                <c:pt idx="453">
                  <c:v>39722</c:v>
                </c:pt>
                <c:pt idx="454">
                  <c:v>39753</c:v>
                </c:pt>
                <c:pt idx="455">
                  <c:v>39783</c:v>
                </c:pt>
                <c:pt idx="456">
                  <c:v>39814</c:v>
                </c:pt>
                <c:pt idx="457">
                  <c:v>39845</c:v>
                </c:pt>
                <c:pt idx="458">
                  <c:v>39873</c:v>
                </c:pt>
                <c:pt idx="459">
                  <c:v>39904</c:v>
                </c:pt>
                <c:pt idx="460">
                  <c:v>39934</c:v>
                </c:pt>
                <c:pt idx="461">
                  <c:v>39965</c:v>
                </c:pt>
                <c:pt idx="462">
                  <c:v>39995</c:v>
                </c:pt>
                <c:pt idx="463">
                  <c:v>40026</c:v>
                </c:pt>
                <c:pt idx="464">
                  <c:v>40057</c:v>
                </c:pt>
                <c:pt idx="465">
                  <c:v>40087</c:v>
                </c:pt>
                <c:pt idx="466">
                  <c:v>40118</c:v>
                </c:pt>
                <c:pt idx="467">
                  <c:v>40148</c:v>
                </c:pt>
                <c:pt idx="468">
                  <c:v>40179</c:v>
                </c:pt>
                <c:pt idx="469">
                  <c:v>40210</c:v>
                </c:pt>
                <c:pt idx="470">
                  <c:v>40238</c:v>
                </c:pt>
                <c:pt idx="471">
                  <c:v>40269</c:v>
                </c:pt>
                <c:pt idx="472">
                  <c:v>40299</c:v>
                </c:pt>
                <c:pt idx="473">
                  <c:v>40330</c:v>
                </c:pt>
                <c:pt idx="474">
                  <c:v>40360</c:v>
                </c:pt>
                <c:pt idx="475">
                  <c:v>40391</c:v>
                </c:pt>
                <c:pt idx="476">
                  <c:v>40422</c:v>
                </c:pt>
                <c:pt idx="477">
                  <c:v>40452</c:v>
                </c:pt>
                <c:pt idx="478">
                  <c:v>40483</c:v>
                </c:pt>
                <c:pt idx="479">
                  <c:v>40513</c:v>
                </c:pt>
                <c:pt idx="480">
                  <c:v>40544</c:v>
                </c:pt>
                <c:pt idx="481">
                  <c:v>40575</c:v>
                </c:pt>
                <c:pt idx="482">
                  <c:v>40603</c:v>
                </c:pt>
                <c:pt idx="483">
                  <c:v>40634</c:v>
                </c:pt>
                <c:pt idx="484">
                  <c:v>40664</c:v>
                </c:pt>
                <c:pt idx="485">
                  <c:v>40695</c:v>
                </c:pt>
                <c:pt idx="486">
                  <c:v>40725</c:v>
                </c:pt>
                <c:pt idx="487">
                  <c:v>40756</c:v>
                </c:pt>
                <c:pt idx="488">
                  <c:v>40787</c:v>
                </c:pt>
                <c:pt idx="489">
                  <c:v>40817</c:v>
                </c:pt>
                <c:pt idx="490">
                  <c:v>40848</c:v>
                </c:pt>
                <c:pt idx="491">
                  <c:v>40878</c:v>
                </c:pt>
                <c:pt idx="492">
                  <c:v>40909</c:v>
                </c:pt>
                <c:pt idx="493">
                  <c:v>40940</c:v>
                </c:pt>
                <c:pt idx="494">
                  <c:v>40969</c:v>
                </c:pt>
                <c:pt idx="495">
                  <c:v>41000</c:v>
                </c:pt>
                <c:pt idx="496">
                  <c:v>41030</c:v>
                </c:pt>
                <c:pt idx="497">
                  <c:v>41061</c:v>
                </c:pt>
                <c:pt idx="498">
                  <c:v>41091</c:v>
                </c:pt>
                <c:pt idx="499">
                  <c:v>41122</c:v>
                </c:pt>
                <c:pt idx="500">
                  <c:v>41153</c:v>
                </c:pt>
                <c:pt idx="501">
                  <c:v>41183</c:v>
                </c:pt>
                <c:pt idx="502">
                  <c:v>41214</c:v>
                </c:pt>
                <c:pt idx="503">
                  <c:v>41244</c:v>
                </c:pt>
                <c:pt idx="504">
                  <c:v>41275</c:v>
                </c:pt>
                <c:pt idx="505">
                  <c:v>41306</c:v>
                </c:pt>
                <c:pt idx="506">
                  <c:v>41334</c:v>
                </c:pt>
                <c:pt idx="507">
                  <c:v>41365</c:v>
                </c:pt>
                <c:pt idx="508">
                  <c:v>41395</c:v>
                </c:pt>
                <c:pt idx="509">
                  <c:v>41426</c:v>
                </c:pt>
                <c:pt idx="510">
                  <c:v>41456</c:v>
                </c:pt>
                <c:pt idx="511">
                  <c:v>41487</c:v>
                </c:pt>
                <c:pt idx="512">
                  <c:v>41518</c:v>
                </c:pt>
                <c:pt idx="513">
                  <c:v>41548</c:v>
                </c:pt>
                <c:pt idx="514">
                  <c:v>41579</c:v>
                </c:pt>
                <c:pt idx="515">
                  <c:v>41609</c:v>
                </c:pt>
                <c:pt idx="516">
                  <c:v>41640</c:v>
                </c:pt>
                <c:pt idx="517">
                  <c:v>41671</c:v>
                </c:pt>
                <c:pt idx="518">
                  <c:v>41699</c:v>
                </c:pt>
                <c:pt idx="519">
                  <c:v>41730</c:v>
                </c:pt>
                <c:pt idx="520">
                  <c:v>41760</c:v>
                </c:pt>
                <c:pt idx="521">
                  <c:v>41791</c:v>
                </c:pt>
                <c:pt idx="522">
                  <c:v>41821</c:v>
                </c:pt>
                <c:pt idx="523">
                  <c:v>41852</c:v>
                </c:pt>
                <c:pt idx="524">
                  <c:v>41883</c:v>
                </c:pt>
                <c:pt idx="525">
                  <c:v>41913</c:v>
                </c:pt>
                <c:pt idx="526">
                  <c:v>41944</c:v>
                </c:pt>
                <c:pt idx="527">
                  <c:v>41974</c:v>
                </c:pt>
                <c:pt idx="528">
                  <c:v>42005</c:v>
                </c:pt>
                <c:pt idx="529">
                  <c:v>42036</c:v>
                </c:pt>
                <c:pt idx="530">
                  <c:v>42064</c:v>
                </c:pt>
                <c:pt idx="531">
                  <c:v>42095</c:v>
                </c:pt>
                <c:pt idx="532">
                  <c:v>42125</c:v>
                </c:pt>
                <c:pt idx="533">
                  <c:v>42156</c:v>
                </c:pt>
                <c:pt idx="534">
                  <c:v>42186</c:v>
                </c:pt>
                <c:pt idx="535">
                  <c:v>42217</c:v>
                </c:pt>
                <c:pt idx="536">
                  <c:v>42248</c:v>
                </c:pt>
                <c:pt idx="537">
                  <c:v>42278</c:v>
                </c:pt>
                <c:pt idx="538">
                  <c:v>42309</c:v>
                </c:pt>
                <c:pt idx="539">
                  <c:v>42339</c:v>
                </c:pt>
                <c:pt idx="540">
                  <c:v>42370</c:v>
                </c:pt>
                <c:pt idx="541">
                  <c:v>42401</c:v>
                </c:pt>
                <c:pt idx="542">
                  <c:v>42430</c:v>
                </c:pt>
                <c:pt idx="543">
                  <c:v>42461</c:v>
                </c:pt>
                <c:pt idx="544">
                  <c:v>42491</c:v>
                </c:pt>
                <c:pt idx="545">
                  <c:v>42522</c:v>
                </c:pt>
                <c:pt idx="546">
                  <c:v>42552</c:v>
                </c:pt>
                <c:pt idx="547">
                  <c:v>42583</c:v>
                </c:pt>
                <c:pt idx="548">
                  <c:v>42614</c:v>
                </c:pt>
                <c:pt idx="549">
                  <c:v>42644</c:v>
                </c:pt>
                <c:pt idx="550">
                  <c:v>42675</c:v>
                </c:pt>
                <c:pt idx="551">
                  <c:v>42705</c:v>
                </c:pt>
                <c:pt idx="552">
                  <c:v>42736</c:v>
                </c:pt>
                <c:pt idx="553">
                  <c:v>42767</c:v>
                </c:pt>
                <c:pt idx="554">
                  <c:v>42795</c:v>
                </c:pt>
                <c:pt idx="555">
                  <c:v>42826</c:v>
                </c:pt>
                <c:pt idx="556">
                  <c:v>42856</c:v>
                </c:pt>
                <c:pt idx="557">
                  <c:v>42887</c:v>
                </c:pt>
                <c:pt idx="558">
                  <c:v>42917</c:v>
                </c:pt>
                <c:pt idx="559">
                  <c:v>42948</c:v>
                </c:pt>
                <c:pt idx="560">
                  <c:v>42979</c:v>
                </c:pt>
                <c:pt idx="561">
                  <c:v>43009</c:v>
                </c:pt>
                <c:pt idx="562">
                  <c:v>43040</c:v>
                </c:pt>
                <c:pt idx="563">
                  <c:v>43070</c:v>
                </c:pt>
                <c:pt idx="564">
                  <c:v>43101</c:v>
                </c:pt>
                <c:pt idx="565">
                  <c:v>43132</c:v>
                </c:pt>
                <c:pt idx="566">
                  <c:v>43160</c:v>
                </c:pt>
                <c:pt idx="567">
                  <c:v>43191</c:v>
                </c:pt>
                <c:pt idx="568">
                  <c:v>43221</c:v>
                </c:pt>
                <c:pt idx="569">
                  <c:v>43252</c:v>
                </c:pt>
                <c:pt idx="570">
                  <c:v>43282</c:v>
                </c:pt>
                <c:pt idx="571">
                  <c:v>43313</c:v>
                </c:pt>
                <c:pt idx="572">
                  <c:v>43344</c:v>
                </c:pt>
                <c:pt idx="573">
                  <c:v>43374</c:v>
                </c:pt>
                <c:pt idx="574">
                  <c:v>43405</c:v>
                </c:pt>
                <c:pt idx="575">
                  <c:v>43435</c:v>
                </c:pt>
                <c:pt idx="576">
                  <c:v>43466</c:v>
                </c:pt>
                <c:pt idx="577">
                  <c:v>43497</c:v>
                </c:pt>
                <c:pt idx="578">
                  <c:v>43525</c:v>
                </c:pt>
                <c:pt idx="579">
                  <c:v>43556</c:v>
                </c:pt>
                <c:pt idx="580">
                  <c:v>43586</c:v>
                </c:pt>
                <c:pt idx="581">
                  <c:v>43617</c:v>
                </c:pt>
                <c:pt idx="582">
                  <c:v>43647</c:v>
                </c:pt>
                <c:pt idx="583">
                  <c:v>43678</c:v>
                </c:pt>
                <c:pt idx="584">
                  <c:v>43709</c:v>
                </c:pt>
                <c:pt idx="585">
                  <c:v>43739</c:v>
                </c:pt>
                <c:pt idx="586">
                  <c:v>43770</c:v>
                </c:pt>
                <c:pt idx="587">
                  <c:v>43800</c:v>
                </c:pt>
                <c:pt idx="588">
                  <c:v>43831</c:v>
                </c:pt>
                <c:pt idx="589">
                  <c:v>43862</c:v>
                </c:pt>
                <c:pt idx="590">
                  <c:v>43891</c:v>
                </c:pt>
                <c:pt idx="591">
                  <c:v>43922</c:v>
                </c:pt>
                <c:pt idx="592">
                  <c:v>43952</c:v>
                </c:pt>
                <c:pt idx="593">
                  <c:v>43983</c:v>
                </c:pt>
                <c:pt idx="594">
                  <c:v>44013</c:v>
                </c:pt>
                <c:pt idx="595">
                  <c:v>44044</c:v>
                </c:pt>
                <c:pt idx="596">
                  <c:v>44075</c:v>
                </c:pt>
                <c:pt idx="597">
                  <c:v>44105</c:v>
                </c:pt>
                <c:pt idx="598">
                  <c:v>44136</c:v>
                </c:pt>
                <c:pt idx="599">
                  <c:v>44166</c:v>
                </c:pt>
                <c:pt idx="600">
                  <c:v>44197</c:v>
                </c:pt>
                <c:pt idx="601">
                  <c:v>44228</c:v>
                </c:pt>
                <c:pt idx="602">
                  <c:v>44256</c:v>
                </c:pt>
                <c:pt idx="603">
                  <c:v>44287</c:v>
                </c:pt>
                <c:pt idx="604">
                  <c:v>44317</c:v>
                </c:pt>
                <c:pt idx="605">
                  <c:v>44348</c:v>
                </c:pt>
                <c:pt idx="606">
                  <c:v>44378</c:v>
                </c:pt>
                <c:pt idx="607">
                  <c:v>44409</c:v>
                </c:pt>
                <c:pt idx="608">
                  <c:v>44440</c:v>
                </c:pt>
                <c:pt idx="609">
                  <c:v>44470</c:v>
                </c:pt>
                <c:pt idx="610">
                  <c:v>44501</c:v>
                </c:pt>
                <c:pt idx="611">
                  <c:v>44531</c:v>
                </c:pt>
                <c:pt idx="612">
                  <c:v>44562</c:v>
                </c:pt>
                <c:pt idx="613">
                  <c:v>44593</c:v>
                </c:pt>
                <c:pt idx="614">
                  <c:v>44621</c:v>
                </c:pt>
                <c:pt idx="615">
                  <c:v>44652</c:v>
                </c:pt>
                <c:pt idx="616">
                  <c:v>44682</c:v>
                </c:pt>
                <c:pt idx="617">
                  <c:v>44713</c:v>
                </c:pt>
                <c:pt idx="618">
                  <c:v>44743</c:v>
                </c:pt>
                <c:pt idx="619">
                  <c:v>44774</c:v>
                </c:pt>
                <c:pt idx="620">
                  <c:v>44805</c:v>
                </c:pt>
                <c:pt idx="621">
                  <c:v>44835</c:v>
                </c:pt>
                <c:pt idx="622">
                  <c:v>44866</c:v>
                </c:pt>
                <c:pt idx="623">
                  <c:v>44896</c:v>
                </c:pt>
                <c:pt idx="624">
                  <c:v>44927</c:v>
                </c:pt>
                <c:pt idx="625">
                  <c:v>44958</c:v>
                </c:pt>
                <c:pt idx="626">
                  <c:v>44986</c:v>
                </c:pt>
                <c:pt idx="627">
                  <c:v>45017</c:v>
                </c:pt>
                <c:pt idx="628">
                  <c:v>45047</c:v>
                </c:pt>
                <c:pt idx="629">
                  <c:v>45078</c:v>
                </c:pt>
                <c:pt idx="630">
                  <c:v>45108</c:v>
                </c:pt>
                <c:pt idx="631">
                  <c:v>45139</c:v>
                </c:pt>
                <c:pt idx="632">
                  <c:v>45170</c:v>
                </c:pt>
                <c:pt idx="633">
                  <c:v>45200</c:v>
                </c:pt>
                <c:pt idx="634">
                  <c:v>45231</c:v>
                </c:pt>
                <c:pt idx="635">
                  <c:v>45261</c:v>
                </c:pt>
                <c:pt idx="636">
                  <c:v>45292</c:v>
                </c:pt>
                <c:pt idx="637">
                  <c:v>45323</c:v>
                </c:pt>
                <c:pt idx="638">
                  <c:v>45352</c:v>
                </c:pt>
              </c:numCache>
            </c:numRef>
          </c:cat>
          <c:val>
            <c:numRef>
              <c:f>'FRED Graph'!$F$210:$F$848</c:f>
              <c:numCache>
                <c:formatCode>0.0%</c:formatCode>
                <c:ptCount val="639"/>
                <c:pt idx="0">
                  <c:v>5.2770400000000002E-2</c:v>
                </c:pt>
                <c:pt idx="1">
                  <c:v>4.7244099999999997E-2</c:v>
                </c:pt>
                <c:pt idx="2">
                  <c:v>4.4386400000000006E-2</c:v>
                </c:pt>
                <c:pt idx="3">
                  <c:v>4.1558400000000002E-2</c:v>
                </c:pt>
                <c:pt idx="4">
                  <c:v>4.4041499999999997E-2</c:v>
                </c:pt>
                <c:pt idx="5">
                  <c:v>4.3814399999999996E-2</c:v>
                </c:pt>
                <c:pt idx="6">
                  <c:v>4.3701800000000006E-2</c:v>
                </c:pt>
                <c:pt idx="7">
                  <c:v>4.3589700000000002E-2</c:v>
                </c:pt>
                <c:pt idx="8">
                  <c:v>4.08163E-2</c:v>
                </c:pt>
                <c:pt idx="9">
                  <c:v>3.8071100000000004E-2</c:v>
                </c:pt>
                <c:pt idx="10">
                  <c:v>3.5353500000000003E-2</c:v>
                </c:pt>
                <c:pt idx="11">
                  <c:v>3.2663299999999999E-2</c:v>
                </c:pt>
                <c:pt idx="12">
                  <c:v>3.2581499999999999E-2</c:v>
                </c:pt>
                <c:pt idx="13">
                  <c:v>3.7593999999999995E-2</c:v>
                </c:pt>
                <c:pt idx="14">
                  <c:v>3.5000000000000003E-2</c:v>
                </c:pt>
                <c:pt idx="15">
                  <c:v>3.4912699999999998E-2</c:v>
                </c:pt>
                <c:pt idx="16">
                  <c:v>3.2258099999999998E-2</c:v>
                </c:pt>
                <c:pt idx="17">
                  <c:v>2.9629599999999999E-2</c:v>
                </c:pt>
                <c:pt idx="18">
                  <c:v>2.9556700000000002E-2</c:v>
                </c:pt>
                <c:pt idx="19">
                  <c:v>2.9484E-2</c:v>
                </c:pt>
                <c:pt idx="20">
                  <c:v>3.1862700000000001E-2</c:v>
                </c:pt>
                <c:pt idx="21">
                  <c:v>3.1784800000000002E-2</c:v>
                </c:pt>
                <c:pt idx="22">
                  <c:v>3.4146299999999997E-2</c:v>
                </c:pt>
                <c:pt idx="23">
                  <c:v>3.4063299999999998E-2</c:v>
                </c:pt>
                <c:pt idx="24">
                  <c:v>3.6407799999999997E-2</c:v>
                </c:pt>
                <c:pt idx="25">
                  <c:v>3.8647300000000002E-2</c:v>
                </c:pt>
                <c:pt idx="26">
                  <c:v>4.8309199999999997E-2</c:v>
                </c:pt>
                <c:pt idx="27">
                  <c:v>5.3011999999999997E-2</c:v>
                </c:pt>
                <c:pt idx="28">
                  <c:v>5.5288500000000004E-2</c:v>
                </c:pt>
                <c:pt idx="29">
                  <c:v>5.9951999999999998E-2</c:v>
                </c:pt>
                <c:pt idx="30">
                  <c:v>5.7416299999999997E-2</c:v>
                </c:pt>
                <c:pt idx="31">
                  <c:v>7.3985700000000001E-2</c:v>
                </c:pt>
                <c:pt idx="32">
                  <c:v>7.3634199999999997E-2</c:v>
                </c:pt>
                <c:pt idx="33">
                  <c:v>8.0568699999999993E-2</c:v>
                </c:pt>
                <c:pt idx="34">
                  <c:v>8.2547200000000001E-2</c:v>
                </c:pt>
                <c:pt idx="35">
                  <c:v>8.9411799999999986E-2</c:v>
                </c:pt>
                <c:pt idx="36">
                  <c:v>9.6018699999999998E-2</c:v>
                </c:pt>
                <c:pt idx="37">
                  <c:v>0.1</c:v>
                </c:pt>
                <c:pt idx="38">
                  <c:v>0.10138249999999999</c:v>
                </c:pt>
                <c:pt idx="39">
                  <c:v>0.1006865</c:v>
                </c:pt>
                <c:pt idx="40">
                  <c:v>0.10706149999999999</c:v>
                </c:pt>
                <c:pt idx="41">
                  <c:v>0.10859730000000001</c:v>
                </c:pt>
                <c:pt idx="42">
                  <c:v>0.1153846</c:v>
                </c:pt>
                <c:pt idx="43">
                  <c:v>0.1088889</c:v>
                </c:pt>
                <c:pt idx="44">
                  <c:v>0.11946899999999999</c:v>
                </c:pt>
                <c:pt idx="45">
                  <c:v>0.1184211</c:v>
                </c:pt>
                <c:pt idx="46">
                  <c:v>0.1220044</c:v>
                </c:pt>
                <c:pt idx="47">
                  <c:v>0.1209503</c:v>
                </c:pt>
                <c:pt idx="48">
                  <c:v>0.11752140000000001</c:v>
                </c:pt>
                <c:pt idx="49">
                  <c:v>0.11205069999999999</c:v>
                </c:pt>
                <c:pt idx="50">
                  <c:v>0.1046025</c:v>
                </c:pt>
                <c:pt idx="51">
                  <c:v>0.10187110000000001</c:v>
                </c:pt>
                <c:pt idx="52">
                  <c:v>9.2592599999999997E-2</c:v>
                </c:pt>
                <c:pt idx="53">
                  <c:v>9.1836699999999993E-2</c:v>
                </c:pt>
                <c:pt idx="54">
                  <c:v>9.5334699999999994E-2</c:v>
                </c:pt>
                <c:pt idx="55">
                  <c:v>8.6172299999999993E-2</c:v>
                </c:pt>
                <c:pt idx="56">
                  <c:v>7.9051400000000008E-2</c:v>
                </c:pt>
                <c:pt idx="57">
                  <c:v>7.64706E-2</c:v>
                </c:pt>
                <c:pt idx="58">
                  <c:v>7.3786400000000002E-2</c:v>
                </c:pt>
                <c:pt idx="59">
                  <c:v>7.129089999999999E-2</c:v>
                </c:pt>
                <c:pt idx="60">
                  <c:v>6.6921599999999998E-2</c:v>
                </c:pt>
                <c:pt idx="61">
                  <c:v>6.2737600000000004E-2</c:v>
                </c:pt>
                <c:pt idx="62">
                  <c:v>6.0606099999999996E-2</c:v>
                </c:pt>
                <c:pt idx="63">
                  <c:v>5.8490599999999997E-2</c:v>
                </c:pt>
                <c:pt idx="64">
                  <c:v>6.2146899999999998E-2</c:v>
                </c:pt>
                <c:pt idx="65">
                  <c:v>5.9813099999999994E-2</c:v>
                </c:pt>
                <c:pt idx="66">
                  <c:v>5.5555599999999997E-2</c:v>
                </c:pt>
                <c:pt idx="67">
                  <c:v>5.7195600000000006E-2</c:v>
                </c:pt>
                <c:pt idx="68">
                  <c:v>5.4945099999999997E-2</c:v>
                </c:pt>
                <c:pt idx="69">
                  <c:v>5.46448E-2</c:v>
                </c:pt>
                <c:pt idx="70">
                  <c:v>5.0632900000000002E-2</c:v>
                </c:pt>
                <c:pt idx="71">
                  <c:v>5.03597E-2</c:v>
                </c:pt>
                <c:pt idx="72">
                  <c:v>5.1971299999999998E-2</c:v>
                </c:pt>
                <c:pt idx="73">
                  <c:v>6.0822900000000006E-2</c:v>
                </c:pt>
                <c:pt idx="74">
                  <c:v>6.4285700000000001E-2</c:v>
                </c:pt>
                <c:pt idx="75">
                  <c:v>6.9518700000000003E-2</c:v>
                </c:pt>
                <c:pt idx="76">
                  <c:v>6.7375900000000002E-2</c:v>
                </c:pt>
                <c:pt idx="77">
                  <c:v>6.7019399999999993E-2</c:v>
                </c:pt>
                <c:pt idx="78">
                  <c:v>6.6666699999999995E-2</c:v>
                </c:pt>
                <c:pt idx="79">
                  <c:v>6.6317600000000004E-2</c:v>
                </c:pt>
                <c:pt idx="80">
                  <c:v>6.4236100000000004E-2</c:v>
                </c:pt>
                <c:pt idx="81">
                  <c:v>6.3903299999999996E-2</c:v>
                </c:pt>
                <c:pt idx="82">
                  <c:v>6.7125599999999994E-2</c:v>
                </c:pt>
                <c:pt idx="83">
                  <c:v>6.6780800000000001E-2</c:v>
                </c:pt>
                <c:pt idx="84">
                  <c:v>6.8143099999999998E-2</c:v>
                </c:pt>
                <c:pt idx="85">
                  <c:v>6.2394600000000001E-2</c:v>
                </c:pt>
                <c:pt idx="86">
                  <c:v>6.3758400000000007E-2</c:v>
                </c:pt>
                <c:pt idx="87">
                  <c:v>6.5000000000000002E-2</c:v>
                </c:pt>
                <c:pt idx="88">
                  <c:v>7.1428599999999995E-2</c:v>
                </c:pt>
                <c:pt idx="89">
                  <c:v>7.4380199999999994E-2</c:v>
                </c:pt>
                <c:pt idx="90">
                  <c:v>7.7302599999999999E-2</c:v>
                </c:pt>
                <c:pt idx="91">
                  <c:v>7.8559699999999996E-2</c:v>
                </c:pt>
                <c:pt idx="92">
                  <c:v>8.4828700000000007E-2</c:v>
                </c:pt>
                <c:pt idx="93">
                  <c:v>8.928570000000001E-2</c:v>
                </c:pt>
                <c:pt idx="94">
                  <c:v>8.8709700000000002E-2</c:v>
                </c:pt>
                <c:pt idx="95">
                  <c:v>8.9887599999999998E-2</c:v>
                </c:pt>
                <c:pt idx="96">
                  <c:v>9.2504000000000003E-2</c:v>
                </c:pt>
                <c:pt idx="97">
                  <c:v>9.8412699999999992E-2</c:v>
                </c:pt>
                <c:pt idx="98">
                  <c:v>0.10252370000000001</c:v>
                </c:pt>
                <c:pt idx="99">
                  <c:v>0.10485129999999999</c:v>
                </c:pt>
                <c:pt idx="100">
                  <c:v>0.10697670000000001</c:v>
                </c:pt>
                <c:pt idx="101">
                  <c:v>0.1107692</c:v>
                </c:pt>
                <c:pt idx="102">
                  <c:v>0.11450379999999999</c:v>
                </c:pt>
                <c:pt idx="103">
                  <c:v>0.1183612</c:v>
                </c:pt>
                <c:pt idx="104">
                  <c:v>0.118797</c:v>
                </c:pt>
                <c:pt idx="105">
                  <c:v>0.1207154</c:v>
                </c:pt>
                <c:pt idx="106">
                  <c:v>0.12592590000000001</c:v>
                </c:pt>
                <c:pt idx="107">
                  <c:v>0.1325479</c:v>
                </c:pt>
                <c:pt idx="108">
                  <c:v>0.13868610000000001</c:v>
                </c:pt>
                <c:pt idx="109">
                  <c:v>0.14161849999999998</c:v>
                </c:pt>
                <c:pt idx="110">
                  <c:v>0.14592269999999999</c:v>
                </c:pt>
                <c:pt idx="111">
                  <c:v>0.14589240000000001</c:v>
                </c:pt>
                <c:pt idx="112">
                  <c:v>0.14425769999999999</c:v>
                </c:pt>
                <c:pt idx="113">
                  <c:v>0.14265930000000002</c:v>
                </c:pt>
                <c:pt idx="114">
                  <c:v>0.13150680000000001</c:v>
                </c:pt>
                <c:pt idx="115">
                  <c:v>0.12890090000000001</c:v>
                </c:pt>
                <c:pt idx="116">
                  <c:v>0.1276882</c:v>
                </c:pt>
                <c:pt idx="117">
                  <c:v>0.12632979999999999</c:v>
                </c:pt>
                <c:pt idx="118">
                  <c:v>0.12631580000000001</c:v>
                </c:pt>
                <c:pt idx="119">
                  <c:v>0.1235371</c:v>
                </c:pt>
                <c:pt idx="120">
                  <c:v>0.11794869999999999</c:v>
                </c:pt>
                <c:pt idx="121">
                  <c:v>0.1139241</c:v>
                </c:pt>
                <c:pt idx="122">
                  <c:v>0.10611739999999999</c:v>
                </c:pt>
                <c:pt idx="123">
                  <c:v>0.1013597</c:v>
                </c:pt>
                <c:pt idx="124">
                  <c:v>9.7919199999999998E-2</c:v>
                </c:pt>
                <c:pt idx="125">
                  <c:v>9.6969700000000006E-2</c:v>
                </c:pt>
                <c:pt idx="126">
                  <c:v>0.1077482</c:v>
                </c:pt>
                <c:pt idx="127">
                  <c:v>0.10817310000000001</c:v>
                </c:pt>
                <c:pt idx="128">
                  <c:v>0.10965439999999999</c:v>
                </c:pt>
                <c:pt idx="129">
                  <c:v>0.1027155</c:v>
                </c:pt>
                <c:pt idx="130">
                  <c:v>9.5794400000000002E-2</c:v>
                </c:pt>
                <c:pt idx="131">
                  <c:v>8.9120399999999989E-2</c:v>
                </c:pt>
                <c:pt idx="132">
                  <c:v>8.2568800000000012E-2</c:v>
                </c:pt>
                <c:pt idx="133">
                  <c:v>7.6136400000000007E-2</c:v>
                </c:pt>
                <c:pt idx="134">
                  <c:v>6.8848800000000002E-2</c:v>
                </c:pt>
                <c:pt idx="135">
                  <c:v>6.621769999999999E-2</c:v>
                </c:pt>
                <c:pt idx="136">
                  <c:v>6.9119299999999995E-2</c:v>
                </c:pt>
                <c:pt idx="137">
                  <c:v>7.1823200000000004E-2</c:v>
                </c:pt>
                <c:pt idx="138">
                  <c:v>6.5573800000000002E-2</c:v>
                </c:pt>
                <c:pt idx="139">
                  <c:v>5.9652900000000002E-2</c:v>
                </c:pt>
                <c:pt idx="140">
                  <c:v>4.94092E-2</c:v>
                </c:pt>
                <c:pt idx="141">
                  <c:v>5.0321199999999996E-2</c:v>
                </c:pt>
                <c:pt idx="142">
                  <c:v>4.4776100000000006E-2</c:v>
                </c:pt>
                <c:pt idx="143">
                  <c:v>3.8257199999999998E-2</c:v>
                </c:pt>
                <c:pt idx="144">
                  <c:v>3.70763E-2</c:v>
                </c:pt>
                <c:pt idx="145">
                  <c:v>3.48469E-2</c:v>
                </c:pt>
                <c:pt idx="146">
                  <c:v>3.5902900000000001E-2</c:v>
                </c:pt>
                <c:pt idx="147">
                  <c:v>0.04</c:v>
                </c:pt>
                <c:pt idx="148">
                  <c:v>3.4410799999999998E-2</c:v>
                </c:pt>
                <c:pt idx="149">
                  <c:v>2.4742299999999998E-2</c:v>
                </c:pt>
                <c:pt idx="150">
                  <c:v>2.3589699999999998E-2</c:v>
                </c:pt>
                <c:pt idx="151">
                  <c:v>2.4565E-2</c:v>
                </c:pt>
                <c:pt idx="152">
                  <c:v>2.76356E-2</c:v>
                </c:pt>
                <c:pt idx="153">
                  <c:v>2.7522899999999999E-2</c:v>
                </c:pt>
                <c:pt idx="154">
                  <c:v>3.16327E-2</c:v>
                </c:pt>
                <c:pt idx="155">
                  <c:v>3.7871000000000002E-2</c:v>
                </c:pt>
                <c:pt idx="156">
                  <c:v>4.2900899999999999E-2</c:v>
                </c:pt>
                <c:pt idx="157">
                  <c:v>4.6938800000000003E-2</c:v>
                </c:pt>
                <c:pt idx="158">
                  <c:v>4.89297E-2</c:v>
                </c:pt>
                <c:pt idx="159">
                  <c:v>4.55466E-2</c:v>
                </c:pt>
                <c:pt idx="160">
                  <c:v>4.3346799999999998E-2</c:v>
                </c:pt>
                <c:pt idx="161">
                  <c:v>4.3259600000000002E-2</c:v>
                </c:pt>
                <c:pt idx="162">
                  <c:v>4.3086200000000005E-2</c:v>
                </c:pt>
                <c:pt idx="163">
                  <c:v>4.2957000000000002E-2</c:v>
                </c:pt>
                <c:pt idx="164">
                  <c:v>4.2828699999999997E-2</c:v>
                </c:pt>
                <c:pt idx="165">
                  <c:v>4.2658699999999994E-2</c:v>
                </c:pt>
                <c:pt idx="166">
                  <c:v>4.1543000000000004E-2</c:v>
                </c:pt>
                <c:pt idx="167">
                  <c:v>4.0433899999999995E-2</c:v>
                </c:pt>
                <c:pt idx="168">
                  <c:v>3.5259499999999999E-2</c:v>
                </c:pt>
                <c:pt idx="169">
                  <c:v>3.6062400000000001E-2</c:v>
                </c:pt>
                <c:pt idx="170">
                  <c:v>3.7900900000000001E-2</c:v>
                </c:pt>
                <c:pt idx="171">
                  <c:v>3.5817999999999996E-2</c:v>
                </c:pt>
                <c:pt idx="172">
                  <c:v>3.5748799999999997E-2</c:v>
                </c:pt>
                <c:pt idx="173">
                  <c:v>3.6644199999999995E-2</c:v>
                </c:pt>
                <c:pt idx="174">
                  <c:v>3.4582099999999998E-2</c:v>
                </c:pt>
                <c:pt idx="175">
                  <c:v>3.3524899999999996E-2</c:v>
                </c:pt>
                <c:pt idx="176">
                  <c:v>3.2473700000000001E-2</c:v>
                </c:pt>
                <c:pt idx="177">
                  <c:v>3.23501E-2</c:v>
                </c:pt>
                <c:pt idx="178">
                  <c:v>3.5137700000000001E-2</c:v>
                </c:pt>
                <c:pt idx="179">
                  <c:v>3.7914699999999996E-2</c:v>
                </c:pt>
                <c:pt idx="180">
                  <c:v>3.9735100000000002E-2</c:v>
                </c:pt>
                <c:pt idx="181">
                  <c:v>3.1984900000000004E-2</c:v>
                </c:pt>
                <c:pt idx="182">
                  <c:v>2.1535600000000002E-2</c:v>
                </c:pt>
                <c:pt idx="183">
                  <c:v>1.58879E-2</c:v>
                </c:pt>
                <c:pt idx="184">
                  <c:v>1.6791E-2</c:v>
                </c:pt>
                <c:pt idx="185">
                  <c:v>1.76744E-2</c:v>
                </c:pt>
                <c:pt idx="186">
                  <c:v>1.6713100000000002E-2</c:v>
                </c:pt>
                <c:pt idx="187">
                  <c:v>1.57553E-2</c:v>
                </c:pt>
                <c:pt idx="188">
                  <c:v>1.75763E-2</c:v>
                </c:pt>
                <c:pt idx="189">
                  <c:v>1.56682E-2</c:v>
                </c:pt>
                <c:pt idx="190">
                  <c:v>1.2844E-2</c:v>
                </c:pt>
                <c:pt idx="191">
                  <c:v>1.1872100000000002E-2</c:v>
                </c:pt>
                <c:pt idx="192">
                  <c:v>1.3648800000000001E-2</c:v>
                </c:pt>
                <c:pt idx="193">
                  <c:v>1.91431E-2</c:v>
                </c:pt>
                <c:pt idx="194">
                  <c:v>2.84143E-2</c:v>
                </c:pt>
                <c:pt idx="195">
                  <c:v>3.6798499999999998E-2</c:v>
                </c:pt>
                <c:pt idx="196">
                  <c:v>3.6697199999999999E-2</c:v>
                </c:pt>
                <c:pt idx="197">
                  <c:v>3.7477099999999999E-2</c:v>
                </c:pt>
                <c:pt idx="198">
                  <c:v>3.9269400000000003E-2</c:v>
                </c:pt>
                <c:pt idx="199">
                  <c:v>4.2883199999999996E-2</c:v>
                </c:pt>
                <c:pt idx="200">
                  <c:v>4.2727300000000003E-2</c:v>
                </c:pt>
                <c:pt idx="201">
                  <c:v>4.3557199999999997E-2</c:v>
                </c:pt>
                <c:pt idx="202">
                  <c:v>4.5289900000000001E-2</c:v>
                </c:pt>
                <c:pt idx="203">
                  <c:v>4.33213E-2</c:v>
                </c:pt>
                <c:pt idx="204">
                  <c:v>4.1292600000000006E-2</c:v>
                </c:pt>
                <c:pt idx="205">
                  <c:v>3.9356000000000002E-2</c:v>
                </c:pt>
                <c:pt idx="206">
                  <c:v>3.8324400000000002E-2</c:v>
                </c:pt>
                <c:pt idx="207">
                  <c:v>3.9928999999999999E-2</c:v>
                </c:pt>
                <c:pt idx="208">
                  <c:v>3.9822999999999997E-2</c:v>
                </c:pt>
                <c:pt idx="209">
                  <c:v>3.9647599999999998E-2</c:v>
                </c:pt>
                <c:pt idx="210">
                  <c:v>4.1300499999999997E-2</c:v>
                </c:pt>
                <c:pt idx="211">
                  <c:v>4.1119899999999994E-2</c:v>
                </c:pt>
                <c:pt idx="212">
                  <c:v>4.1848299999999998E-2</c:v>
                </c:pt>
                <c:pt idx="213">
                  <c:v>4.2608699999999999E-2</c:v>
                </c:pt>
                <c:pt idx="214">
                  <c:v>4.2460999999999999E-2</c:v>
                </c:pt>
                <c:pt idx="215">
                  <c:v>4.41176E-2</c:v>
                </c:pt>
                <c:pt idx="216">
                  <c:v>4.4827599999999995E-2</c:v>
                </c:pt>
                <c:pt idx="217">
                  <c:v>4.6471600000000002E-2</c:v>
                </c:pt>
                <c:pt idx="218">
                  <c:v>4.8926999999999998E-2</c:v>
                </c:pt>
                <c:pt idx="219">
                  <c:v>5.0341300000000005E-2</c:v>
                </c:pt>
                <c:pt idx="220">
                  <c:v>5.2766E-2</c:v>
                </c:pt>
                <c:pt idx="221">
                  <c:v>5.1694899999999995E-2</c:v>
                </c:pt>
                <c:pt idx="222">
                  <c:v>5.0632900000000002E-2</c:v>
                </c:pt>
                <c:pt idx="223">
                  <c:v>4.6218500000000003E-2</c:v>
                </c:pt>
                <c:pt idx="224">
                  <c:v>4.4351500000000002E-2</c:v>
                </c:pt>
                <c:pt idx="225">
                  <c:v>4.5871599999999998E-2</c:v>
                </c:pt>
                <c:pt idx="226">
                  <c:v>4.6550300000000003E-2</c:v>
                </c:pt>
                <c:pt idx="227">
                  <c:v>4.6396E-2</c:v>
                </c:pt>
                <c:pt idx="228">
                  <c:v>5.1980199999999997E-2</c:v>
                </c:pt>
                <c:pt idx="229">
                  <c:v>5.2631600000000001E-2</c:v>
                </c:pt>
                <c:pt idx="230">
                  <c:v>5.2373200000000002E-2</c:v>
                </c:pt>
                <c:pt idx="231">
                  <c:v>4.7116199999999997E-2</c:v>
                </c:pt>
                <c:pt idx="232">
                  <c:v>4.3653999999999998E-2</c:v>
                </c:pt>
                <c:pt idx="233">
                  <c:v>4.67365E-2</c:v>
                </c:pt>
                <c:pt idx="234">
                  <c:v>4.8192800000000001E-2</c:v>
                </c:pt>
                <c:pt idx="235">
                  <c:v>5.7028100000000005E-2</c:v>
                </c:pt>
                <c:pt idx="236">
                  <c:v>6.1698700000000002E-2</c:v>
                </c:pt>
                <c:pt idx="237">
                  <c:v>6.3795900000000003E-2</c:v>
                </c:pt>
                <c:pt idx="238">
                  <c:v>6.1953899999999999E-2</c:v>
                </c:pt>
                <c:pt idx="239">
                  <c:v>6.2549499999999994E-2</c:v>
                </c:pt>
                <c:pt idx="240">
                  <c:v>5.6470599999999996E-2</c:v>
                </c:pt>
                <c:pt idx="241">
                  <c:v>5.3124999999999999E-2</c:v>
                </c:pt>
                <c:pt idx="242">
                  <c:v>4.8211500000000004E-2</c:v>
                </c:pt>
                <c:pt idx="243">
                  <c:v>4.8099299999999998E-2</c:v>
                </c:pt>
                <c:pt idx="244">
                  <c:v>5.03486E-2</c:v>
                </c:pt>
                <c:pt idx="245">
                  <c:v>4.69592E-2</c:v>
                </c:pt>
                <c:pt idx="246">
                  <c:v>4.36782E-2</c:v>
                </c:pt>
                <c:pt idx="247">
                  <c:v>3.7993899999999997E-2</c:v>
                </c:pt>
                <c:pt idx="248">
                  <c:v>3.3962300000000001E-2</c:v>
                </c:pt>
                <c:pt idx="249">
                  <c:v>2.8485800000000002E-2</c:v>
                </c:pt>
                <c:pt idx="250">
                  <c:v>3.0665700000000001E-2</c:v>
                </c:pt>
                <c:pt idx="251">
                  <c:v>2.9806300000000001E-2</c:v>
                </c:pt>
                <c:pt idx="252">
                  <c:v>2.6726100000000003E-2</c:v>
                </c:pt>
                <c:pt idx="253">
                  <c:v>2.81899E-2</c:v>
                </c:pt>
                <c:pt idx="254">
                  <c:v>3.18991E-2</c:v>
                </c:pt>
                <c:pt idx="255">
                  <c:v>3.1828300000000004E-2</c:v>
                </c:pt>
                <c:pt idx="256">
                  <c:v>3.0235999999999999E-2</c:v>
                </c:pt>
                <c:pt idx="257">
                  <c:v>3.01471E-2</c:v>
                </c:pt>
                <c:pt idx="258">
                  <c:v>3.1571200000000001E-2</c:v>
                </c:pt>
                <c:pt idx="259">
                  <c:v>3.0746699999999998E-2</c:v>
                </c:pt>
                <c:pt idx="260">
                  <c:v>2.9927000000000002E-2</c:v>
                </c:pt>
                <c:pt idx="261">
                  <c:v>3.2798799999999996E-2</c:v>
                </c:pt>
                <c:pt idx="262">
                  <c:v>3.1204599999999999E-2</c:v>
                </c:pt>
                <c:pt idx="263">
                  <c:v>2.9667099999999998E-2</c:v>
                </c:pt>
                <c:pt idx="264">
                  <c:v>3.2537999999999997E-2</c:v>
                </c:pt>
                <c:pt idx="265">
                  <c:v>3.2467500000000003E-2</c:v>
                </c:pt>
                <c:pt idx="266">
                  <c:v>3.0194100000000001E-2</c:v>
                </c:pt>
                <c:pt idx="267">
                  <c:v>3.1563800000000003E-2</c:v>
                </c:pt>
                <c:pt idx="268">
                  <c:v>3.2211900000000002E-2</c:v>
                </c:pt>
                <c:pt idx="269">
                  <c:v>2.9978600000000001E-2</c:v>
                </c:pt>
                <c:pt idx="270">
                  <c:v>2.84698E-2</c:v>
                </c:pt>
                <c:pt idx="271">
                  <c:v>2.84091E-2</c:v>
                </c:pt>
                <c:pt idx="272">
                  <c:v>2.7639999999999998E-2</c:v>
                </c:pt>
                <c:pt idx="273">
                  <c:v>2.7522899999999999E-2</c:v>
                </c:pt>
                <c:pt idx="274">
                  <c:v>2.7445499999999998E-2</c:v>
                </c:pt>
                <c:pt idx="275">
                  <c:v>2.8109600000000002E-2</c:v>
                </c:pt>
                <c:pt idx="276">
                  <c:v>2.4509799999999998E-2</c:v>
                </c:pt>
                <c:pt idx="277">
                  <c:v>2.5157200000000001E-2</c:v>
                </c:pt>
                <c:pt idx="278">
                  <c:v>2.6517800000000001E-2</c:v>
                </c:pt>
                <c:pt idx="279">
                  <c:v>2.3643900000000002E-2</c:v>
                </c:pt>
                <c:pt idx="280">
                  <c:v>2.28849E-2</c:v>
                </c:pt>
                <c:pt idx="281">
                  <c:v>2.4948000000000001E-2</c:v>
                </c:pt>
                <c:pt idx="282">
                  <c:v>2.6989599999999999E-2</c:v>
                </c:pt>
                <c:pt idx="283">
                  <c:v>2.90055E-2</c:v>
                </c:pt>
                <c:pt idx="284">
                  <c:v>2.9655200000000003E-2</c:v>
                </c:pt>
                <c:pt idx="285">
                  <c:v>2.6098900000000001E-2</c:v>
                </c:pt>
                <c:pt idx="286">
                  <c:v>2.6027399999999999E-2</c:v>
                </c:pt>
                <c:pt idx="287">
                  <c:v>2.5974000000000001E-2</c:v>
                </c:pt>
                <c:pt idx="288">
                  <c:v>2.87081E-2</c:v>
                </c:pt>
                <c:pt idx="289">
                  <c:v>2.86299E-2</c:v>
                </c:pt>
                <c:pt idx="290">
                  <c:v>2.78722E-2</c:v>
                </c:pt>
                <c:pt idx="291">
                  <c:v>3.125E-2</c:v>
                </c:pt>
                <c:pt idx="292">
                  <c:v>3.11864E-2</c:v>
                </c:pt>
                <c:pt idx="293">
                  <c:v>3.0426000000000002E-2</c:v>
                </c:pt>
                <c:pt idx="294">
                  <c:v>2.8301900000000001E-2</c:v>
                </c:pt>
                <c:pt idx="295">
                  <c:v>2.61745E-2</c:v>
                </c:pt>
                <c:pt idx="296">
                  <c:v>2.5452099999999998E-2</c:v>
                </c:pt>
                <c:pt idx="297">
                  <c:v>2.7443100000000002E-2</c:v>
                </c:pt>
                <c:pt idx="298">
                  <c:v>2.6034700000000001E-2</c:v>
                </c:pt>
                <c:pt idx="299">
                  <c:v>2.5316499999999999E-2</c:v>
                </c:pt>
                <c:pt idx="300">
                  <c:v>2.7907000000000001E-2</c:v>
                </c:pt>
                <c:pt idx="301">
                  <c:v>2.7170299999999998E-2</c:v>
                </c:pt>
                <c:pt idx="302">
                  <c:v>2.8439199999999998E-2</c:v>
                </c:pt>
                <c:pt idx="303">
                  <c:v>2.8326699999999996E-2</c:v>
                </c:pt>
                <c:pt idx="304">
                  <c:v>2.8270900000000002E-2</c:v>
                </c:pt>
                <c:pt idx="305">
                  <c:v>2.8215199999999999E-2</c:v>
                </c:pt>
                <c:pt idx="306">
                  <c:v>2.8833600000000001E-2</c:v>
                </c:pt>
                <c:pt idx="307">
                  <c:v>2.8122999999999999E-2</c:v>
                </c:pt>
                <c:pt idx="308">
                  <c:v>3.0045700000000002E-2</c:v>
                </c:pt>
                <c:pt idx="309">
                  <c:v>3.0618900000000001E-2</c:v>
                </c:pt>
                <c:pt idx="310">
                  <c:v>3.2530900000000001E-2</c:v>
                </c:pt>
                <c:pt idx="311">
                  <c:v>3.3788200000000004E-2</c:v>
                </c:pt>
                <c:pt idx="312">
                  <c:v>3.0381399999999999E-2</c:v>
                </c:pt>
                <c:pt idx="313">
                  <c:v>3.0322599999999998E-2</c:v>
                </c:pt>
                <c:pt idx="314">
                  <c:v>2.7652700000000002E-2</c:v>
                </c:pt>
                <c:pt idx="315">
                  <c:v>2.4343400000000001E-2</c:v>
                </c:pt>
                <c:pt idx="316">
                  <c:v>2.2378499999999999E-2</c:v>
                </c:pt>
                <c:pt idx="317">
                  <c:v>2.23357E-2</c:v>
                </c:pt>
                <c:pt idx="318">
                  <c:v>2.1656100000000001E-2</c:v>
                </c:pt>
                <c:pt idx="319">
                  <c:v>2.2900800000000002E-2</c:v>
                </c:pt>
                <c:pt idx="320">
                  <c:v>2.2193999999999998E-2</c:v>
                </c:pt>
                <c:pt idx="321">
                  <c:v>2.0859700000000002E-2</c:v>
                </c:pt>
                <c:pt idx="322">
                  <c:v>1.89036E-2</c:v>
                </c:pt>
                <c:pt idx="323">
                  <c:v>1.6970499999999999E-2</c:v>
                </c:pt>
                <c:pt idx="324">
                  <c:v>1.6311199999999998E-2</c:v>
                </c:pt>
                <c:pt idx="325">
                  <c:v>1.4402E-2</c:v>
                </c:pt>
                <c:pt idx="326">
                  <c:v>1.37672E-2</c:v>
                </c:pt>
                <c:pt idx="327">
                  <c:v>1.4383999999999999E-2</c:v>
                </c:pt>
                <c:pt idx="328">
                  <c:v>1.6885600000000001E-2</c:v>
                </c:pt>
                <c:pt idx="329">
                  <c:v>1.62297E-2</c:v>
                </c:pt>
                <c:pt idx="330">
                  <c:v>1.74564E-2</c:v>
                </c:pt>
                <c:pt idx="331">
                  <c:v>1.6169199999999998E-2</c:v>
                </c:pt>
                <c:pt idx="332">
                  <c:v>1.4268000000000001E-2</c:v>
                </c:pt>
                <c:pt idx="333">
                  <c:v>1.4860699999999999E-2</c:v>
                </c:pt>
                <c:pt idx="334">
                  <c:v>1.4842299999999999E-2</c:v>
                </c:pt>
                <c:pt idx="335">
                  <c:v>1.6069199999999999E-2</c:v>
                </c:pt>
                <c:pt idx="336">
                  <c:v>1.66667E-2</c:v>
                </c:pt>
                <c:pt idx="337">
                  <c:v>1.66667E-2</c:v>
                </c:pt>
                <c:pt idx="338">
                  <c:v>1.7284000000000001E-2</c:v>
                </c:pt>
                <c:pt idx="339">
                  <c:v>2.28113E-2</c:v>
                </c:pt>
                <c:pt idx="340">
                  <c:v>2.09102E-2</c:v>
                </c:pt>
                <c:pt idx="341">
                  <c:v>1.9656E-2</c:v>
                </c:pt>
                <c:pt idx="342">
                  <c:v>2.1446100000000003E-2</c:v>
                </c:pt>
                <c:pt idx="343">
                  <c:v>2.2643800000000002E-2</c:v>
                </c:pt>
                <c:pt idx="344">
                  <c:v>2.6299700000000002E-2</c:v>
                </c:pt>
                <c:pt idx="345">
                  <c:v>2.56254E-2</c:v>
                </c:pt>
                <c:pt idx="346">
                  <c:v>2.6203500000000001E-2</c:v>
                </c:pt>
                <c:pt idx="347">
                  <c:v>2.6764E-2</c:v>
                </c:pt>
                <c:pt idx="348">
                  <c:v>2.7929599999999999E-2</c:v>
                </c:pt>
                <c:pt idx="349">
                  <c:v>3.2179700000000006E-2</c:v>
                </c:pt>
                <c:pt idx="350">
                  <c:v>3.7621399999999999E-2</c:v>
                </c:pt>
                <c:pt idx="351">
                  <c:v>3.0138600000000001E-2</c:v>
                </c:pt>
                <c:pt idx="352">
                  <c:v>3.13253E-2</c:v>
                </c:pt>
                <c:pt idx="353">
                  <c:v>3.7349399999999998E-2</c:v>
                </c:pt>
                <c:pt idx="354">
                  <c:v>3.5992799999999998E-2</c:v>
                </c:pt>
                <c:pt idx="355">
                  <c:v>3.3512899999999998E-2</c:v>
                </c:pt>
                <c:pt idx="356">
                  <c:v>3.4564999999999999E-2</c:v>
                </c:pt>
                <c:pt idx="357">
                  <c:v>3.4503300000000001E-2</c:v>
                </c:pt>
                <c:pt idx="358">
                  <c:v>3.4441799999999995E-2</c:v>
                </c:pt>
                <c:pt idx="359">
                  <c:v>3.43602E-2</c:v>
                </c:pt>
                <c:pt idx="360">
                  <c:v>3.7212000000000002E-2</c:v>
                </c:pt>
                <c:pt idx="361">
                  <c:v>3.5294100000000002E-2</c:v>
                </c:pt>
                <c:pt idx="362">
                  <c:v>2.98246E-2</c:v>
                </c:pt>
                <c:pt idx="363">
                  <c:v>3.2182599999999999E-2</c:v>
                </c:pt>
                <c:pt idx="364">
                  <c:v>3.5630799999999997E-2</c:v>
                </c:pt>
                <c:pt idx="365">
                  <c:v>3.1939599999999999E-2</c:v>
                </c:pt>
                <c:pt idx="366">
                  <c:v>2.7214800000000001E-2</c:v>
                </c:pt>
                <c:pt idx="367">
                  <c:v>2.7214800000000001E-2</c:v>
                </c:pt>
                <c:pt idx="368">
                  <c:v>2.5921699999999999E-2</c:v>
                </c:pt>
                <c:pt idx="369">
                  <c:v>2.12766E-2</c:v>
                </c:pt>
                <c:pt idx="370">
                  <c:v>1.8943700000000001E-2</c:v>
                </c:pt>
                <c:pt idx="371">
                  <c:v>1.6036700000000001E-2</c:v>
                </c:pt>
                <c:pt idx="372">
                  <c:v>1.1958999999999999E-2</c:v>
                </c:pt>
                <c:pt idx="373">
                  <c:v>1.13636E-2</c:v>
                </c:pt>
                <c:pt idx="374">
                  <c:v>1.3628599999999999E-2</c:v>
                </c:pt>
                <c:pt idx="375">
                  <c:v>1.64399E-2</c:v>
                </c:pt>
                <c:pt idx="376">
                  <c:v>1.2408300000000001E-2</c:v>
                </c:pt>
                <c:pt idx="377">
                  <c:v>1.0692200000000001E-2</c:v>
                </c:pt>
                <c:pt idx="378">
                  <c:v>1.46561E-2</c:v>
                </c:pt>
                <c:pt idx="379">
                  <c:v>1.74746E-2</c:v>
                </c:pt>
                <c:pt idx="380">
                  <c:v>1.516E-2</c:v>
                </c:pt>
                <c:pt idx="381">
                  <c:v>2.0270299999999998E-2</c:v>
                </c:pt>
                <c:pt idx="382">
                  <c:v>2.2535199999999998E-2</c:v>
                </c:pt>
                <c:pt idx="383">
                  <c:v>2.48027E-2</c:v>
                </c:pt>
                <c:pt idx="384">
                  <c:v>2.7574600000000001E-2</c:v>
                </c:pt>
                <c:pt idx="385">
                  <c:v>3.1460700000000001E-2</c:v>
                </c:pt>
                <c:pt idx="386">
                  <c:v>3.0252100000000001E-2</c:v>
                </c:pt>
                <c:pt idx="387">
                  <c:v>2.1751299999999998E-2</c:v>
                </c:pt>
                <c:pt idx="388">
                  <c:v>1.89415E-2</c:v>
                </c:pt>
                <c:pt idx="389">
                  <c:v>1.94878E-2</c:v>
                </c:pt>
                <c:pt idx="390">
                  <c:v>2.0555599999999997E-2</c:v>
                </c:pt>
                <c:pt idx="391">
                  <c:v>2.2160700000000002E-2</c:v>
                </c:pt>
                <c:pt idx="392">
                  <c:v>2.3783200000000001E-2</c:v>
                </c:pt>
                <c:pt idx="393">
                  <c:v>2.0419399999999997E-2</c:v>
                </c:pt>
                <c:pt idx="394">
                  <c:v>1.9283700000000001E-2</c:v>
                </c:pt>
                <c:pt idx="395">
                  <c:v>2.0352000000000002E-2</c:v>
                </c:pt>
                <c:pt idx="396">
                  <c:v>2.02629E-2</c:v>
                </c:pt>
                <c:pt idx="397">
                  <c:v>1.68845E-2</c:v>
                </c:pt>
                <c:pt idx="398">
                  <c:v>1.7400800000000001E-2</c:v>
                </c:pt>
                <c:pt idx="399">
                  <c:v>2.29258E-2</c:v>
                </c:pt>
                <c:pt idx="400">
                  <c:v>2.8977599999999999E-2</c:v>
                </c:pt>
                <c:pt idx="401">
                  <c:v>3.1676700000000002E-2</c:v>
                </c:pt>
                <c:pt idx="402">
                  <c:v>2.93958E-2</c:v>
                </c:pt>
                <c:pt idx="403">
                  <c:v>2.5474299999999998E-2</c:v>
                </c:pt>
                <c:pt idx="404">
                  <c:v>2.53917E-2</c:v>
                </c:pt>
                <c:pt idx="405">
                  <c:v>3.1909100000000003E-2</c:v>
                </c:pt>
                <c:pt idx="406">
                  <c:v>3.6216200000000004E-2</c:v>
                </c:pt>
                <c:pt idx="407">
                  <c:v>3.34232E-2</c:v>
                </c:pt>
                <c:pt idx="408">
                  <c:v>2.8448699999999997E-2</c:v>
                </c:pt>
                <c:pt idx="409">
                  <c:v>3.05303E-2</c:v>
                </c:pt>
                <c:pt idx="410">
                  <c:v>3.2068400000000004E-2</c:v>
                </c:pt>
                <c:pt idx="411">
                  <c:v>3.3617899999999999E-2</c:v>
                </c:pt>
                <c:pt idx="412">
                  <c:v>2.86929E-2</c:v>
                </c:pt>
                <c:pt idx="413">
                  <c:v>2.54103E-2</c:v>
                </c:pt>
                <c:pt idx="414">
                  <c:v>3.06716E-2</c:v>
                </c:pt>
                <c:pt idx="415">
                  <c:v>3.6469299999999996E-2</c:v>
                </c:pt>
                <c:pt idx="416">
                  <c:v>4.7418300000000004E-2</c:v>
                </c:pt>
                <c:pt idx="417">
                  <c:v>4.3501000000000005E-2</c:v>
                </c:pt>
                <c:pt idx="418">
                  <c:v>3.3385499999999999E-2</c:v>
                </c:pt>
                <c:pt idx="419">
                  <c:v>3.3385499999999999E-2</c:v>
                </c:pt>
                <c:pt idx="420">
                  <c:v>4.0187899999999999E-2</c:v>
                </c:pt>
                <c:pt idx="421">
                  <c:v>3.6382500000000005E-2</c:v>
                </c:pt>
                <c:pt idx="422">
                  <c:v>3.41792E-2</c:v>
                </c:pt>
                <c:pt idx="423">
                  <c:v>3.6138400000000001E-2</c:v>
                </c:pt>
                <c:pt idx="424">
                  <c:v>3.9772700000000001E-2</c:v>
                </c:pt>
                <c:pt idx="425">
                  <c:v>4.1817200000000006E-2</c:v>
                </c:pt>
                <c:pt idx="426">
                  <c:v>4.1046699999999998E-2</c:v>
                </c:pt>
                <c:pt idx="427">
                  <c:v>3.9265700000000001E-2</c:v>
                </c:pt>
                <c:pt idx="428">
                  <c:v>2.0120700000000002E-2</c:v>
                </c:pt>
                <c:pt idx="429">
                  <c:v>1.4063300000000001E-2</c:v>
                </c:pt>
                <c:pt idx="430">
                  <c:v>1.9687E-2</c:v>
                </c:pt>
                <c:pt idx="431">
                  <c:v>2.52398E-2</c:v>
                </c:pt>
                <c:pt idx="432">
                  <c:v>2.07577E-2</c:v>
                </c:pt>
                <c:pt idx="433">
                  <c:v>2.4202599999999998E-2</c:v>
                </c:pt>
                <c:pt idx="434">
                  <c:v>2.7982E-2</c:v>
                </c:pt>
                <c:pt idx="435">
                  <c:v>2.5929199999999999E-2</c:v>
                </c:pt>
                <c:pt idx="436">
                  <c:v>2.7098900000000002E-2</c:v>
                </c:pt>
                <c:pt idx="437">
                  <c:v>2.6927699999999999E-2</c:v>
                </c:pt>
                <c:pt idx="438">
                  <c:v>2.3178899999999999E-2</c:v>
                </c:pt>
                <c:pt idx="439">
                  <c:v>1.8974500000000002E-2</c:v>
                </c:pt>
                <c:pt idx="440">
                  <c:v>2.8338299999999997E-2</c:v>
                </c:pt>
                <c:pt idx="441">
                  <c:v>3.6107E-2</c:v>
                </c:pt>
                <c:pt idx="442">
                  <c:v>4.3732699999999999E-2</c:v>
                </c:pt>
                <c:pt idx="443">
                  <c:v>4.1088100000000002E-2</c:v>
                </c:pt>
                <c:pt idx="444">
                  <c:v>4.2946999999999999E-2</c:v>
                </c:pt>
                <c:pt idx="445">
                  <c:v>4.1429600000000004E-2</c:v>
                </c:pt>
                <c:pt idx="446">
                  <c:v>3.9749E-2</c:v>
                </c:pt>
                <c:pt idx="447">
                  <c:v>3.9037599999999999E-2</c:v>
                </c:pt>
                <c:pt idx="448">
                  <c:v>4.08841E-2</c:v>
                </c:pt>
                <c:pt idx="449">
                  <c:v>4.9359699999999999E-2</c:v>
                </c:pt>
                <c:pt idx="450">
                  <c:v>5.4975099999999999E-2</c:v>
                </c:pt>
                <c:pt idx="451">
                  <c:v>5.3080200000000001E-2</c:v>
                </c:pt>
                <c:pt idx="452">
                  <c:v>4.9533199999999999E-2</c:v>
                </c:pt>
                <c:pt idx="453">
                  <c:v>3.7310599999999999E-2</c:v>
                </c:pt>
                <c:pt idx="454">
                  <c:v>1.0999200000000001E-2</c:v>
                </c:pt>
                <c:pt idx="455">
                  <c:v>-2.2230000000000001E-4</c:v>
                </c:pt>
                <c:pt idx="456">
                  <c:v>-1.1359E-3</c:v>
                </c:pt>
                <c:pt idx="457">
                  <c:v>8.460000000000001E-5</c:v>
                </c:pt>
                <c:pt idx="458">
                  <c:v>-4.4647999999999997E-3</c:v>
                </c:pt>
                <c:pt idx="459">
                  <c:v>-5.7632000000000004E-3</c:v>
                </c:pt>
                <c:pt idx="460">
                  <c:v>-1.0157599999999999E-2</c:v>
                </c:pt>
                <c:pt idx="461">
                  <c:v>-1.2291700000000001E-2</c:v>
                </c:pt>
                <c:pt idx="462">
                  <c:v>-1.95876E-2</c:v>
                </c:pt>
                <c:pt idx="463">
                  <c:v>-1.48384E-2</c:v>
                </c:pt>
                <c:pt idx="464">
                  <c:v>-1.3779399999999999E-2</c:v>
                </c:pt>
                <c:pt idx="465">
                  <c:v>-2.2396999999999999E-3</c:v>
                </c:pt>
                <c:pt idx="466">
                  <c:v>1.91459E-2</c:v>
                </c:pt>
                <c:pt idx="467">
                  <c:v>2.8141199999999998E-2</c:v>
                </c:pt>
                <c:pt idx="468">
                  <c:v>2.6211099999999998E-2</c:v>
                </c:pt>
                <c:pt idx="469">
                  <c:v>2.1513399999999998E-2</c:v>
                </c:pt>
                <c:pt idx="470">
                  <c:v>2.2861699999999999E-2</c:v>
                </c:pt>
                <c:pt idx="471">
                  <c:v>2.2067700000000003E-2</c:v>
                </c:pt>
                <c:pt idx="472">
                  <c:v>2.0035500000000001E-2</c:v>
                </c:pt>
                <c:pt idx="473">
                  <c:v>1.1215599999999999E-2</c:v>
                </c:pt>
                <c:pt idx="474">
                  <c:v>1.3407800000000001E-2</c:v>
                </c:pt>
                <c:pt idx="475">
                  <c:v>1.15018E-2</c:v>
                </c:pt>
                <c:pt idx="476">
                  <c:v>1.11831E-2</c:v>
                </c:pt>
                <c:pt idx="477">
                  <c:v>1.1667E-2</c:v>
                </c:pt>
                <c:pt idx="478">
                  <c:v>1.08454E-2</c:v>
                </c:pt>
                <c:pt idx="479">
                  <c:v>1.4377899999999999E-2</c:v>
                </c:pt>
                <c:pt idx="480">
                  <c:v>1.70078E-2</c:v>
                </c:pt>
                <c:pt idx="481">
                  <c:v>2.1248999999999997E-2</c:v>
                </c:pt>
                <c:pt idx="482">
                  <c:v>2.6192400000000001E-2</c:v>
                </c:pt>
                <c:pt idx="483">
                  <c:v>3.0772300000000002E-2</c:v>
                </c:pt>
                <c:pt idx="484">
                  <c:v>3.4589700000000001E-2</c:v>
                </c:pt>
                <c:pt idx="485">
                  <c:v>3.5023200000000004E-2</c:v>
                </c:pt>
                <c:pt idx="486">
                  <c:v>3.5798799999999999E-2</c:v>
                </c:pt>
                <c:pt idx="487">
                  <c:v>3.755E-2</c:v>
                </c:pt>
                <c:pt idx="488">
                  <c:v>3.8126199999999999E-2</c:v>
                </c:pt>
                <c:pt idx="489">
                  <c:v>3.5222699999999996E-2</c:v>
                </c:pt>
                <c:pt idx="490">
                  <c:v>3.4514300000000005E-2</c:v>
                </c:pt>
                <c:pt idx="491">
                  <c:v>3.0620699999999997E-2</c:v>
                </c:pt>
                <c:pt idx="492">
                  <c:v>3.0087700000000002E-2</c:v>
                </c:pt>
                <c:pt idx="493">
                  <c:v>2.8981799999999999E-2</c:v>
                </c:pt>
                <c:pt idx="494">
                  <c:v>2.5828799999999999E-2</c:v>
                </c:pt>
                <c:pt idx="495">
                  <c:v>2.2731599999999998E-2</c:v>
                </c:pt>
                <c:pt idx="496">
                  <c:v>1.73794E-2</c:v>
                </c:pt>
                <c:pt idx="497">
                  <c:v>1.65387E-2</c:v>
                </c:pt>
                <c:pt idx="498">
                  <c:v>1.4175100000000001E-2</c:v>
                </c:pt>
                <c:pt idx="499">
                  <c:v>1.6859300000000001E-2</c:v>
                </c:pt>
                <c:pt idx="500">
                  <c:v>1.9497199999999999E-2</c:v>
                </c:pt>
                <c:pt idx="501">
                  <c:v>2.1556799999999997E-2</c:v>
                </c:pt>
                <c:pt idx="502">
                  <c:v>1.7960199999999999E-2</c:v>
                </c:pt>
                <c:pt idx="503">
                  <c:v>1.7595E-2</c:v>
                </c:pt>
                <c:pt idx="504">
                  <c:v>1.6840599999999997E-2</c:v>
                </c:pt>
                <c:pt idx="505">
                  <c:v>2.0181399999999999E-2</c:v>
                </c:pt>
                <c:pt idx="506">
                  <c:v>1.51875E-2</c:v>
                </c:pt>
                <c:pt idx="507">
                  <c:v>1.1388100000000002E-2</c:v>
                </c:pt>
                <c:pt idx="508">
                  <c:v>1.39039E-2</c:v>
                </c:pt>
                <c:pt idx="509">
                  <c:v>1.71579E-2</c:v>
                </c:pt>
                <c:pt idx="510">
                  <c:v>1.8854699999999999E-2</c:v>
                </c:pt>
                <c:pt idx="511">
                  <c:v>1.53881E-2</c:v>
                </c:pt>
                <c:pt idx="512">
                  <c:v>1.09473E-2</c:v>
                </c:pt>
                <c:pt idx="513">
                  <c:v>8.7679999999999998E-3</c:v>
                </c:pt>
                <c:pt idx="514">
                  <c:v>1.23287E-2</c:v>
                </c:pt>
                <c:pt idx="515">
                  <c:v>1.51284E-2</c:v>
                </c:pt>
                <c:pt idx="516">
                  <c:v>1.55776E-2</c:v>
                </c:pt>
                <c:pt idx="517">
                  <c:v>1.1204700000000001E-2</c:v>
                </c:pt>
                <c:pt idx="518">
                  <c:v>1.61269E-2</c:v>
                </c:pt>
                <c:pt idx="519">
                  <c:v>2.01513E-2</c:v>
                </c:pt>
                <c:pt idx="520">
                  <c:v>2.1669499999999998E-2</c:v>
                </c:pt>
                <c:pt idx="521">
                  <c:v>2.0589800000000002E-2</c:v>
                </c:pt>
                <c:pt idx="522">
                  <c:v>1.97424E-2</c:v>
                </c:pt>
                <c:pt idx="523">
                  <c:v>1.7151E-2</c:v>
                </c:pt>
                <c:pt idx="524">
                  <c:v>1.6840500000000001E-2</c:v>
                </c:pt>
                <c:pt idx="525">
                  <c:v>1.6095399999999999E-2</c:v>
                </c:pt>
                <c:pt idx="526">
                  <c:v>1.23152E-2</c:v>
                </c:pt>
                <c:pt idx="527">
                  <c:v>6.5312E-3</c:v>
                </c:pt>
                <c:pt idx="528">
                  <c:v>-2.2992999999999998E-3</c:v>
                </c:pt>
                <c:pt idx="529">
                  <c:v>-8.7029999999999996E-4</c:v>
                </c:pt>
                <c:pt idx="530">
                  <c:v>-2.2030000000000002E-4</c:v>
                </c:pt>
                <c:pt idx="531">
                  <c:v>-1.0403000000000001E-3</c:v>
                </c:pt>
                <c:pt idx="532">
                  <c:v>3.503E-4</c:v>
                </c:pt>
                <c:pt idx="533">
                  <c:v>1.7957000000000001E-3</c:v>
                </c:pt>
                <c:pt idx="534">
                  <c:v>2.2569000000000001E-3</c:v>
                </c:pt>
                <c:pt idx="535">
                  <c:v>2.4129999999999998E-3</c:v>
                </c:pt>
                <c:pt idx="536">
                  <c:v>8.8400000000000007E-5</c:v>
                </c:pt>
                <c:pt idx="537">
                  <c:v>1.2762000000000001E-3</c:v>
                </c:pt>
                <c:pt idx="538">
                  <c:v>4.3632000000000002E-3</c:v>
                </c:pt>
                <c:pt idx="539">
                  <c:v>6.3871999999999991E-3</c:v>
                </c:pt>
                <c:pt idx="540">
                  <c:v>1.2375000000000001E-2</c:v>
                </c:pt>
                <c:pt idx="541">
                  <c:v>8.4728000000000008E-3</c:v>
                </c:pt>
                <c:pt idx="542">
                  <c:v>8.9161999999999991E-3</c:v>
                </c:pt>
                <c:pt idx="543">
                  <c:v>1.17263E-2</c:v>
                </c:pt>
                <c:pt idx="544">
                  <c:v>1.0784800000000001E-2</c:v>
                </c:pt>
                <c:pt idx="545">
                  <c:v>1.0792900000000001E-2</c:v>
                </c:pt>
                <c:pt idx="546">
                  <c:v>8.6835999999999997E-3</c:v>
                </c:pt>
                <c:pt idx="547">
                  <c:v>1.05532E-2</c:v>
                </c:pt>
                <c:pt idx="548">
                  <c:v>1.5486400000000001E-2</c:v>
                </c:pt>
                <c:pt idx="549">
                  <c:v>1.6859200000000001E-2</c:v>
                </c:pt>
                <c:pt idx="550">
                  <c:v>1.6843300000000002E-2</c:v>
                </c:pt>
                <c:pt idx="551">
                  <c:v>2.0508000000000002E-2</c:v>
                </c:pt>
                <c:pt idx="552">
                  <c:v>2.5103900000000002E-2</c:v>
                </c:pt>
                <c:pt idx="553">
                  <c:v>2.8103600000000003E-2</c:v>
                </c:pt>
                <c:pt idx="554">
                  <c:v>2.4412E-2</c:v>
                </c:pt>
                <c:pt idx="555">
                  <c:v>2.1762199999999999E-2</c:v>
                </c:pt>
                <c:pt idx="556">
                  <c:v>1.8563400000000001E-2</c:v>
                </c:pt>
                <c:pt idx="557">
                  <c:v>1.6405700000000002E-2</c:v>
                </c:pt>
                <c:pt idx="558">
                  <c:v>1.7251099999999998E-2</c:v>
                </c:pt>
                <c:pt idx="559">
                  <c:v>1.9281200000000002E-2</c:v>
                </c:pt>
                <c:pt idx="560">
                  <c:v>2.1805699999999997E-2</c:v>
                </c:pt>
                <c:pt idx="561">
                  <c:v>2.0207600000000003E-2</c:v>
                </c:pt>
                <c:pt idx="562">
                  <c:v>2.1724899999999998E-2</c:v>
                </c:pt>
                <c:pt idx="563">
                  <c:v>2.12993E-2</c:v>
                </c:pt>
                <c:pt idx="564">
                  <c:v>2.15132E-2</c:v>
                </c:pt>
                <c:pt idx="565">
                  <c:v>2.2634699999999997E-2</c:v>
                </c:pt>
                <c:pt idx="566">
                  <c:v>2.33095E-2</c:v>
                </c:pt>
                <c:pt idx="567">
                  <c:v>2.4709999999999999E-2</c:v>
                </c:pt>
                <c:pt idx="568">
                  <c:v>2.7819199999999999E-2</c:v>
                </c:pt>
                <c:pt idx="569">
                  <c:v>2.80755E-2</c:v>
                </c:pt>
                <c:pt idx="570">
                  <c:v>2.8541199999999999E-2</c:v>
                </c:pt>
                <c:pt idx="571">
                  <c:v>2.64292E-2</c:v>
                </c:pt>
                <c:pt idx="572">
                  <c:v>2.3320599999999997E-2</c:v>
                </c:pt>
                <c:pt idx="573">
                  <c:v>2.4920300000000003E-2</c:v>
                </c:pt>
                <c:pt idx="574">
                  <c:v>2.1473300000000001E-2</c:v>
                </c:pt>
                <c:pt idx="575">
                  <c:v>2.0023800000000001E-2</c:v>
                </c:pt>
                <c:pt idx="576">
                  <c:v>1.4875899999999999E-2</c:v>
                </c:pt>
                <c:pt idx="577">
                  <c:v>1.5188600000000002E-2</c:v>
                </c:pt>
                <c:pt idx="578">
                  <c:v>1.8831899999999999E-2</c:v>
                </c:pt>
                <c:pt idx="579">
                  <c:v>2.0005799999999997E-2</c:v>
                </c:pt>
                <c:pt idx="580">
                  <c:v>1.7959099999999999E-2</c:v>
                </c:pt>
                <c:pt idx="581">
                  <c:v>1.6711899999999998E-2</c:v>
                </c:pt>
                <c:pt idx="582">
                  <c:v>1.82633E-2</c:v>
                </c:pt>
                <c:pt idx="583">
                  <c:v>1.73764E-2</c:v>
                </c:pt>
                <c:pt idx="584">
                  <c:v>1.6845000000000002E-2</c:v>
                </c:pt>
                <c:pt idx="585">
                  <c:v>1.73397E-2</c:v>
                </c:pt>
                <c:pt idx="586">
                  <c:v>2.0922900000000001E-2</c:v>
                </c:pt>
                <c:pt idx="587">
                  <c:v>2.3195299999999999E-2</c:v>
                </c:pt>
                <c:pt idx="588">
                  <c:v>2.5122599999999998E-2</c:v>
                </c:pt>
                <c:pt idx="589">
                  <c:v>2.3397399999999999E-2</c:v>
                </c:pt>
                <c:pt idx="590">
                  <c:v>1.5231399999999999E-2</c:v>
                </c:pt>
                <c:pt idx="591">
                  <c:v>3.4988000000000003E-3</c:v>
                </c:pt>
                <c:pt idx="592">
                  <c:v>2.1622E-3</c:v>
                </c:pt>
                <c:pt idx="593">
                  <c:v>7.0177E-3</c:v>
                </c:pt>
                <c:pt idx="594">
                  <c:v>1.0187600000000002E-2</c:v>
                </c:pt>
                <c:pt idx="595">
                  <c:v>1.3006E-2</c:v>
                </c:pt>
                <c:pt idx="596">
                  <c:v>1.3730800000000001E-2</c:v>
                </c:pt>
                <c:pt idx="597">
                  <c:v>1.2031700000000001E-2</c:v>
                </c:pt>
                <c:pt idx="598">
                  <c:v>1.16954E-2</c:v>
                </c:pt>
                <c:pt idx="599">
                  <c:v>1.30495E-2</c:v>
                </c:pt>
                <c:pt idx="600">
                  <c:v>1.3951E-2</c:v>
                </c:pt>
                <c:pt idx="601">
                  <c:v>1.6729299999999999E-2</c:v>
                </c:pt>
                <c:pt idx="602">
                  <c:v>2.6186299999999999E-2</c:v>
                </c:pt>
                <c:pt idx="603">
                  <c:v>4.1487400000000001E-2</c:v>
                </c:pt>
                <c:pt idx="604">
                  <c:v>4.9263599999999998E-2</c:v>
                </c:pt>
                <c:pt idx="605">
                  <c:v>5.3150899999999994E-2</c:v>
                </c:pt>
                <c:pt idx="606">
                  <c:v>5.2575799999999999E-2</c:v>
                </c:pt>
                <c:pt idx="607">
                  <c:v>5.1753099999999996E-2</c:v>
                </c:pt>
                <c:pt idx="608">
                  <c:v>5.3610100000000001E-2</c:v>
                </c:pt>
                <c:pt idx="609">
                  <c:v>6.21904E-2</c:v>
                </c:pt>
                <c:pt idx="610">
                  <c:v>6.86253E-2</c:v>
                </c:pt>
                <c:pt idx="611">
                  <c:v>7.1765800000000005E-2</c:v>
                </c:pt>
                <c:pt idx="612">
                  <c:v>7.5697700000000007E-2</c:v>
                </c:pt>
                <c:pt idx="613">
                  <c:v>7.9489199999999996E-2</c:v>
                </c:pt>
                <c:pt idx="614">
                  <c:v>8.5474300000000003E-2</c:v>
                </c:pt>
                <c:pt idx="615">
                  <c:v>8.2518600000000011E-2</c:v>
                </c:pt>
                <c:pt idx="616">
                  <c:v>8.5329999999999989E-2</c:v>
                </c:pt>
                <c:pt idx="617">
                  <c:v>8.9897399999999988E-2</c:v>
                </c:pt>
                <c:pt idx="618">
                  <c:v>8.4498200000000009E-2</c:v>
                </c:pt>
                <c:pt idx="619">
                  <c:v>8.21881E-2</c:v>
                </c:pt>
                <c:pt idx="620">
                  <c:v>8.1982700000000006E-2</c:v>
                </c:pt>
                <c:pt idx="621">
                  <c:v>7.7519400000000002E-2</c:v>
                </c:pt>
                <c:pt idx="622">
                  <c:v>7.11947E-2</c:v>
                </c:pt>
                <c:pt idx="623">
                  <c:v>6.4115000000000005E-2</c:v>
                </c:pt>
                <c:pt idx="624">
                  <c:v>6.3621200000000003E-2</c:v>
                </c:pt>
                <c:pt idx="625">
                  <c:v>5.9655199999999999E-2</c:v>
                </c:pt>
                <c:pt idx="626">
                  <c:v>4.9350899999999996E-2</c:v>
                </c:pt>
                <c:pt idx="627">
                  <c:v>4.9410599999999999E-2</c:v>
                </c:pt>
                <c:pt idx="628">
                  <c:v>4.1206899999999998E-2</c:v>
                </c:pt>
                <c:pt idx="629">
                  <c:v>3.05326E-2</c:v>
                </c:pt>
                <c:pt idx="630">
                  <c:v>3.2717799999999998E-2</c:v>
                </c:pt>
                <c:pt idx="631">
                  <c:v>3.7187199999999997E-2</c:v>
                </c:pt>
                <c:pt idx="632">
                  <c:v>3.6940599999999997E-2</c:v>
                </c:pt>
                <c:pt idx="633">
                  <c:v>3.2457899999999998E-2</c:v>
                </c:pt>
                <c:pt idx="634">
                  <c:v>3.13948E-2</c:v>
                </c:pt>
                <c:pt idx="635">
                  <c:v>3.32316E-2</c:v>
                </c:pt>
                <c:pt idx="636" formatCode="0.00%">
                  <c:v>3.1E-2</c:v>
                </c:pt>
                <c:pt idx="637">
                  <c:v>3.2000000000000001E-2</c:v>
                </c:pt>
                <c:pt idx="638">
                  <c:v>3.5000000000000003E-2</c:v>
                </c:pt>
              </c:numCache>
            </c:numRef>
          </c:val>
          <c:smooth val="0"/>
          <c:extLst>
            <c:ext xmlns:c16="http://schemas.microsoft.com/office/drawing/2014/chart" uri="{C3380CC4-5D6E-409C-BE32-E72D297353CC}">
              <c16:uniqueId val="{00000000-51E0-452C-95C8-33CC84A4E4A0}"/>
            </c:ext>
          </c:extLst>
        </c:ser>
        <c:dLbls>
          <c:showLegendKey val="0"/>
          <c:showVal val="0"/>
          <c:showCatName val="0"/>
          <c:showSerName val="0"/>
          <c:showPercent val="0"/>
          <c:showBubbleSize val="0"/>
        </c:dLbls>
        <c:marker val="1"/>
        <c:smooth val="0"/>
        <c:axId val="408631992"/>
        <c:axId val="408626416"/>
      </c:lineChart>
      <c:dateAx>
        <c:axId val="408631992"/>
        <c:scaling>
          <c:orientation val="minMax"/>
          <c:min val="25934"/>
        </c:scaling>
        <c:delete val="0"/>
        <c:axPos val="b"/>
        <c:majorGridlines>
          <c:spPr>
            <a:ln w="9525" cap="flat" cmpd="sng" algn="ctr">
              <a:solidFill>
                <a:schemeClr val="tx1">
                  <a:lumMod val="15000"/>
                  <a:lumOff val="85000"/>
                </a:schemeClr>
              </a:solidFill>
              <a:round/>
            </a:ln>
            <a:effectLst/>
          </c:spPr>
        </c:majorGridlines>
        <c:numFmt formatCode="[$-409]mmm\-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408626416"/>
        <c:crosses val="autoZero"/>
        <c:auto val="1"/>
        <c:lblOffset val="100"/>
        <c:baseTimeUnit val="months"/>
        <c:majorUnit val="2"/>
        <c:majorTimeUnit val="years"/>
      </c:dateAx>
      <c:valAx>
        <c:axId val="408626416"/>
        <c:scaling>
          <c:orientation val="minMax"/>
          <c:max val="0.2"/>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408631992"/>
        <c:crosses val="autoZero"/>
        <c:crossBetween val="between"/>
        <c:majorUnit val="2.0000000000000004E-2"/>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solidFill>
            <a:schemeClr val="tx1"/>
          </a:solidFill>
          <a:latin typeface="Cambria" panose="02040503050406030204" pitchFamily="18" charset="0"/>
          <a:ea typeface="Cambria" panose="02040503050406030204" pitchFamily="18" charset="0"/>
        </a:defRPr>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440" b="1" i="0" u="none" strike="noStrike" kern="1200" baseline="0">
                <a:solidFill>
                  <a:sysClr val="windowText" lastClr="000000"/>
                </a:solidFill>
                <a:latin typeface="+mj-lt"/>
                <a:ea typeface="+mn-ea"/>
                <a:cs typeface="+mn-cs"/>
              </a:defRPr>
            </a:pPr>
            <a:r>
              <a:rPr lang="en-US" sz="2000" baseline="0" dirty="0"/>
              <a:t>King County Assessed Value &amp; New Construction Forecast</a:t>
            </a:r>
            <a:endParaRPr lang="en-US" sz="2000" dirty="0"/>
          </a:p>
          <a:p>
            <a:pPr marL="0" marR="0" indent="0" algn="ctr" defTabSz="914400" rtl="0" eaLnBrk="1" fontAlgn="auto" latinLnBrk="0" hangingPunct="1">
              <a:lnSpc>
                <a:spcPct val="100000"/>
              </a:lnSpc>
              <a:spcBef>
                <a:spcPts val="0"/>
              </a:spcBef>
              <a:spcAft>
                <a:spcPts val="0"/>
              </a:spcAft>
              <a:buClrTx/>
              <a:buSzTx/>
              <a:buFontTx/>
              <a:buNone/>
              <a:tabLst/>
              <a:defRPr sz="1440" b="1" i="0" u="none" strike="noStrike" kern="1200" baseline="0">
                <a:solidFill>
                  <a:sysClr val="windowText" lastClr="000000"/>
                </a:solidFill>
                <a:latin typeface="+mj-lt"/>
                <a:ea typeface="+mn-ea"/>
                <a:cs typeface="+mn-cs"/>
              </a:defRPr>
            </a:pPr>
            <a:r>
              <a:rPr lang="en-US" sz="1200" b="1" i="0" baseline="0" dirty="0">
                <a:effectLst/>
              </a:rPr>
              <a:t>In billions $, </a:t>
            </a:r>
            <a:r>
              <a:rPr lang="en-US" sz="1200" b="1" i="0" baseline="0" dirty="0">
                <a:solidFill>
                  <a:schemeClr val="tx1"/>
                </a:solidFill>
                <a:effectLst/>
              </a:rPr>
              <a:t>with</a:t>
            </a:r>
            <a:r>
              <a:rPr lang="en-US" sz="1200" b="1" i="0" baseline="0" dirty="0">
                <a:solidFill>
                  <a:schemeClr val="accent1"/>
                </a:solidFill>
                <a:effectLst/>
              </a:rPr>
              <a:t> AV Actuals</a:t>
            </a:r>
            <a:r>
              <a:rPr lang="en-US" sz="1200" b="1" i="0" baseline="0" dirty="0">
                <a:solidFill>
                  <a:schemeClr val="tx1"/>
                </a:solidFill>
                <a:effectLst/>
              </a:rPr>
              <a:t>/</a:t>
            </a:r>
            <a:r>
              <a:rPr lang="en-US" sz="1200" b="1" i="0" baseline="0" dirty="0">
                <a:solidFill>
                  <a:schemeClr val="accent2"/>
                </a:solidFill>
                <a:effectLst/>
              </a:rPr>
              <a:t>March 24 Forecast </a:t>
            </a:r>
            <a:r>
              <a:rPr lang="en-US" sz="1200" b="1" i="0" baseline="0" dirty="0">
                <a:solidFill>
                  <a:schemeClr val="tx1"/>
                </a:solidFill>
                <a:effectLst/>
              </a:rPr>
              <a:t>&amp;</a:t>
            </a:r>
            <a:r>
              <a:rPr lang="en-US" sz="1200" b="1" i="0" baseline="0" dirty="0">
                <a:solidFill>
                  <a:schemeClr val="accent1"/>
                </a:solidFill>
                <a:effectLst/>
              </a:rPr>
              <a:t> </a:t>
            </a:r>
            <a:r>
              <a:rPr lang="en-US" sz="1200" b="1" i="0" baseline="0" dirty="0">
                <a:solidFill>
                  <a:srgbClr val="00B050"/>
                </a:solidFill>
                <a:effectLst/>
              </a:rPr>
              <a:t>NC Actuals</a:t>
            </a:r>
            <a:r>
              <a:rPr lang="en-US" sz="1200" b="1" i="0" baseline="0" dirty="0">
                <a:solidFill>
                  <a:schemeClr val="tx1"/>
                </a:solidFill>
                <a:effectLst/>
              </a:rPr>
              <a:t>/</a:t>
            </a:r>
            <a:r>
              <a:rPr lang="en-US" sz="1200" b="1" i="0" baseline="0" dirty="0">
                <a:solidFill>
                  <a:schemeClr val="accent6"/>
                </a:solidFill>
                <a:effectLst/>
              </a:rPr>
              <a:t>March 2024 Forecast</a:t>
            </a:r>
            <a:endParaRPr lang="en-US" sz="1200" baseline="0" dirty="0">
              <a:solidFill>
                <a:schemeClr val="accent2"/>
              </a:solidFill>
              <a:effectLst/>
            </a:endParaRPr>
          </a:p>
          <a:p>
            <a:pPr marL="0" marR="0" indent="0" algn="ctr" defTabSz="914400" rtl="0" eaLnBrk="1" fontAlgn="auto" latinLnBrk="0" hangingPunct="1">
              <a:lnSpc>
                <a:spcPct val="100000"/>
              </a:lnSpc>
              <a:spcBef>
                <a:spcPts val="0"/>
              </a:spcBef>
              <a:spcAft>
                <a:spcPts val="0"/>
              </a:spcAft>
              <a:buClrTx/>
              <a:buSzTx/>
              <a:buFontTx/>
              <a:buNone/>
              <a:tabLst/>
              <a:defRPr sz="1440" b="1" i="0" u="none" strike="noStrike" kern="1200" baseline="0">
                <a:solidFill>
                  <a:sysClr val="windowText" lastClr="000000"/>
                </a:solidFill>
                <a:latin typeface="+mj-lt"/>
                <a:ea typeface="+mn-ea"/>
                <a:cs typeface="+mn-cs"/>
              </a:defRPr>
            </a:pPr>
            <a:r>
              <a:rPr lang="en-US" sz="1200" dirty="0"/>
              <a:t>Source:</a:t>
            </a:r>
            <a:r>
              <a:rPr lang="en-US" sz="1200" baseline="0" dirty="0"/>
              <a:t> KC DOA, King County OEFA</a:t>
            </a:r>
            <a:endParaRPr lang="en-US" sz="1200" dirty="0"/>
          </a:p>
        </c:rich>
      </c:tx>
      <c:layout>
        <c:manualLayout>
          <c:xMode val="edge"/>
          <c:yMode val="edge"/>
          <c:x val="0.1493837489063867"/>
          <c:y val="1.4705882352941176E-2"/>
        </c:manualLayout>
      </c:layout>
      <c:overlay val="0"/>
    </c:title>
    <c:autoTitleDeleted val="0"/>
    <c:plotArea>
      <c:layout>
        <c:manualLayout>
          <c:layoutTarget val="inner"/>
          <c:xMode val="edge"/>
          <c:yMode val="edge"/>
          <c:x val="8.0760389326334212E-2"/>
          <c:y val="0.16121777057279604"/>
          <c:w val="0.92557545931758534"/>
          <c:h val="0.69285857650146687"/>
        </c:manualLayout>
      </c:layout>
      <c:barChart>
        <c:barDir val="col"/>
        <c:grouping val="stacked"/>
        <c:varyColors val="0"/>
        <c:ser>
          <c:idx val="0"/>
          <c:order val="0"/>
          <c:spPr>
            <a:solidFill>
              <a:srgbClr val="4F81BD"/>
            </a:solidFill>
            <a:ln>
              <a:solidFill>
                <a:sysClr val="windowText" lastClr="000000"/>
              </a:solidFill>
            </a:ln>
          </c:spPr>
          <c:invertIfNegative val="0"/>
          <c:dPt>
            <c:idx val="7"/>
            <c:invertIfNegative val="0"/>
            <c:bubble3D val="0"/>
            <c:spPr>
              <a:solidFill>
                <a:srgbClr val="4F81BD"/>
              </a:solidFill>
              <a:ln>
                <a:solidFill>
                  <a:sysClr val="windowText" lastClr="000000"/>
                </a:solidFill>
              </a:ln>
            </c:spPr>
            <c:extLst>
              <c:ext xmlns:c16="http://schemas.microsoft.com/office/drawing/2014/chart" uri="{C3380CC4-5D6E-409C-BE32-E72D297353CC}">
                <c16:uniqueId val="{00000001-4B32-46ED-A917-E4B3D0C0D410}"/>
              </c:ext>
            </c:extLst>
          </c:dPt>
          <c:dPt>
            <c:idx val="8"/>
            <c:invertIfNegative val="0"/>
            <c:bubble3D val="0"/>
            <c:spPr>
              <a:solidFill>
                <a:srgbClr val="4F81BD"/>
              </a:solidFill>
              <a:ln>
                <a:solidFill>
                  <a:sysClr val="windowText" lastClr="000000"/>
                </a:solidFill>
              </a:ln>
            </c:spPr>
            <c:extLst>
              <c:ext xmlns:c16="http://schemas.microsoft.com/office/drawing/2014/chart" uri="{C3380CC4-5D6E-409C-BE32-E72D297353CC}">
                <c16:uniqueId val="{00000003-4B32-46ED-A917-E4B3D0C0D410}"/>
              </c:ext>
            </c:extLst>
          </c:dPt>
          <c:dPt>
            <c:idx val="9"/>
            <c:invertIfNegative val="0"/>
            <c:bubble3D val="0"/>
            <c:spPr>
              <a:solidFill>
                <a:srgbClr val="C0504D"/>
              </a:solidFill>
              <a:ln>
                <a:solidFill>
                  <a:sysClr val="windowText" lastClr="000000"/>
                </a:solidFill>
              </a:ln>
            </c:spPr>
            <c:extLst>
              <c:ext xmlns:c16="http://schemas.microsoft.com/office/drawing/2014/chart" uri="{C3380CC4-5D6E-409C-BE32-E72D297353CC}">
                <c16:uniqueId val="{00000005-4B32-46ED-A917-E4B3D0C0D410}"/>
              </c:ext>
            </c:extLst>
          </c:dPt>
          <c:dPt>
            <c:idx val="10"/>
            <c:invertIfNegative val="0"/>
            <c:bubble3D val="0"/>
            <c:spPr>
              <a:solidFill>
                <a:srgbClr val="C0504D"/>
              </a:solidFill>
              <a:ln>
                <a:solidFill>
                  <a:sysClr val="windowText" lastClr="000000"/>
                </a:solidFill>
              </a:ln>
            </c:spPr>
            <c:extLst>
              <c:ext xmlns:c16="http://schemas.microsoft.com/office/drawing/2014/chart" uri="{C3380CC4-5D6E-409C-BE32-E72D297353CC}">
                <c16:uniqueId val="{00000007-4B32-46ED-A917-E4B3D0C0D410}"/>
              </c:ext>
            </c:extLst>
          </c:dPt>
          <c:dPt>
            <c:idx val="11"/>
            <c:invertIfNegative val="0"/>
            <c:bubble3D val="0"/>
            <c:spPr>
              <a:solidFill>
                <a:srgbClr val="C0504D"/>
              </a:solidFill>
              <a:ln>
                <a:solidFill>
                  <a:sysClr val="windowText" lastClr="000000"/>
                </a:solidFill>
              </a:ln>
            </c:spPr>
            <c:extLst>
              <c:ext xmlns:c16="http://schemas.microsoft.com/office/drawing/2014/chart" uri="{C3380CC4-5D6E-409C-BE32-E72D297353CC}">
                <c16:uniqueId val="{00000009-4B32-46ED-A917-E4B3D0C0D410}"/>
              </c:ext>
            </c:extLst>
          </c:dPt>
          <c:dPt>
            <c:idx val="12"/>
            <c:invertIfNegative val="0"/>
            <c:bubble3D val="0"/>
            <c:spPr>
              <a:solidFill>
                <a:srgbClr val="C0504D"/>
              </a:solidFill>
              <a:ln>
                <a:solidFill>
                  <a:sysClr val="windowText" lastClr="000000"/>
                </a:solidFill>
              </a:ln>
            </c:spPr>
            <c:extLst>
              <c:ext xmlns:c16="http://schemas.microsoft.com/office/drawing/2014/chart" uri="{C3380CC4-5D6E-409C-BE32-E72D297353CC}">
                <c16:uniqueId val="{0000000B-4B32-46ED-A917-E4B3D0C0D410}"/>
              </c:ext>
            </c:extLst>
          </c:dPt>
          <c:dPt>
            <c:idx val="13"/>
            <c:invertIfNegative val="0"/>
            <c:bubble3D val="0"/>
            <c:spPr>
              <a:solidFill>
                <a:srgbClr val="C0504D"/>
              </a:solidFill>
              <a:ln>
                <a:solidFill>
                  <a:sysClr val="windowText" lastClr="000000"/>
                </a:solidFill>
              </a:ln>
            </c:spPr>
            <c:extLst>
              <c:ext xmlns:c16="http://schemas.microsoft.com/office/drawing/2014/chart" uri="{C3380CC4-5D6E-409C-BE32-E72D297353CC}">
                <c16:uniqueId val="{0000000D-4B32-46ED-A917-E4B3D0C0D410}"/>
              </c:ext>
            </c:extLst>
          </c:dPt>
          <c:dPt>
            <c:idx val="14"/>
            <c:invertIfNegative val="0"/>
            <c:bubble3D val="0"/>
            <c:spPr>
              <a:solidFill>
                <a:srgbClr val="C0504D"/>
              </a:solidFill>
              <a:ln>
                <a:solidFill>
                  <a:sysClr val="windowText" lastClr="000000"/>
                </a:solidFill>
              </a:ln>
            </c:spPr>
            <c:extLst>
              <c:ext xmlns:c16="http://schemas.microsoft.com/office/drawing/2014/chart" uri="{C3380CC4-5D6E-409C-BE32-E72D297353CC}">
                <c16:uniqueId val="{0000000F-4B32-46ED-A917-E4B3D0C0D410}"/>
              </c:ext>
            </c:extLst>
          </c:dPt>
          <c:dPt>
            <c:idx val="15"/>
            <c:invertIfNegative val="0"/>
            <c:bubble3D val="0"/>
            <c:spPr>
              <a:solidFill>
                <a:srgbClr val="C0504D"/>
              </a:solidFill>
              <a:ln>
                <a:solidFill>
                  <a:sysClr val="windowText" lastClr="000000"/>
                </a:solidFill>
              </a:ln>
            </c:spPr>
            <c:extLst>
              <c:ext xmlns:c16="http://schemas.microsoft.com/office/drawing/2014/chart" uri="{C3380CC4-5D6E-409C-BE32-E72D297353CC}">
                <c16:uniqueId val="{00000011-4B32-46ED-A917-E4B3D0C0D410}"/>
              </c:ext>
            </c:extLst>
          </c:dPt>
          <c:dPt>
            <c:idx val="16"/>
            <c:invertIfNegative val="0"/>
            <c:bubble3D val="0"/>
            <c:spPr>
              <a:solidFill>
                <a:srgbClr val="C0504D"/>
              </a:solidFill>
              <a:ln>
                <a:solidFill>
                  <a:sysClr val="windowText" lastClr="000000"/>
                </a:solidFill>
              </a:ln>
            </c:spPr>
            <c:extLst>
              <c:ext xmlns:c16="http://schemas.microsoft.com/office/drawing/2014/chart" uri="{C3380CC4-5D6E-409C-BE32-E72D297353CC}">
                <c16:uniqueId val="{00000013-4B32-46ED-A917-E4B3D0C0D410}"/>
              </c:ext>
            </c:extLst>
          </c:dPt>
          <c:dPt>
            <c:idx val="17"/>
            <c:invertIfNegative val="0"/>
            <c:bubble3D val="0"/>
            <c:spPr>
              <a:solidFill>
                <a:srgbClr val="C0504D"/>
              </a:solidFill>
              <a:ln>
                <a:solidFill>
                  <a:sysClr val="windowText" lastClr="000000"/>
                </a:solidFill>
              </a:ln>
            </c:spPr>
            <c:extLst>
              <c:ext xmlns:c16="http://schemas.microsoft.com/office/drawing/2014/chart" uri="{C3380CC4-5D6E-409C-BE32-E72D297353CC}">
                <c16:uniqueId val="{00000015-4B32-46ED-A917-E4B3D0C0D410}"/>
              </c:ext>
            </c:extLst>
          </c:dPt>
          <c:dPt>
            <c:idx val="18"/>
            <c:invertIfNegative val="0"/>
            <c:bubble3D val="0"/>
            <c:spPr>
              <a:solidFill>
                <a:srgbClr val="C0504D"/>
              </a:solidFill>
              <a:ln>
                <a:solidFill>
                  <a:sysClr val="windowText" lastClr="000000"/>
                </a:solidFill>
              </a:ln>
            </c:spPr>
            <c:extLst>
              <c:ext xmlns:c16="http://schemas.microsoft.com/office/drawing/2014/chart" uri="{C3380CC4-5D6E-409C-BE32-E72D297353CC}">
                <c16:uniqueId val="{00000017-4B32-46ED-A917-E4B3D0C0D410}"/>
              </c:ext>
            </c:extLst>
          </c:dPt>
          <c:dPt>
            <c:idx val="19"/>
            <c:invertIfNegative val="0"/>
            <c:bubble3D val="0"/>
            <c:spPr>
              <a:solidFill>
                <a:srgbClr val="C0504D"/>
              </a:solidFill>
              <a:ln>
                <a:solidFill>
                  <a:sysClr val="windowText" lastClr="000000"/>
                </a:solidFill>
              </a:ln>
            </c:spPr>
            <c:extLst>
              <c:ext xmlns:c16="http://schemas.microsoft.com/office/drawing/2014/chart" uri="{C3380CC4-5D6E-409C-BE32-E72D297353CC}">
                <c16:uniqueId val="{00000019-4B32-46ED-A917-E4B3D0C0D410}"/>
              </c:ext>
            </c:extLst>
          </c:dPt>
          <c:dPt>
            <c:idx val="20"/>
            <c:invertIfNegative val="0"/>
            <c:bubble3D val="0"/>
            <c:spPr>
              <a:solidFill>
                <a:srgbClr val="C0504D"/>
              </a:solidFill>
              <a:ln>
                <a:solidFill>
                  <a:sysClr val="windowText" lastClr="000000"/>
                </a:solidFill>
              </a:ln>
            </c:spPr>
            <c:extLst>
              <c:ext xmlns:c16="http://schemas.microsoft.com/office/drawing/2014/chart" uri="{C3380CC4-5D6E-409C-BE32-E72D297353CC}">
                <c16:uniqueId val="{0000001B-9A05-4B3D-9238-10D285029AFA}"/>
              </c:ext>
            </c:extLst>
          </c:dPt>
          <c:dLbls>
            <c:dLbl>
              <c:idx val="11"/>
              <c:numFmt formatCode="&quot;$&quot;#,##0" sourceLinked="0"/>
              <c:spPr>
                <a:solidFill>
                  <a:sysClr val="window" lastClr="FFFFFF"/>
                </a:solidFill>
                <a:ln>
                  <a:solidFill>
                    <a:sysClr val="windowText" lastClr="000000"/>
                  </a:solidFill>
                </a:ln>
                <a:effectLst/>
              </c:spPr>
              <c:txPr>
                <a:bodyPr wrap="square" lIns="38100" tIns="19050" rIns="38100" bIns="19050" anchor="ctr">
                  <a:spAutoFit/>
                </a:bodyPr>
                <a:lstStyle/>
                <a:p>
                  <a:pPr>
                    <a:defRPr>
                      <a:solidFill>
                        <a:schemeClr val="accent2"/>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9-4B32-46ED-A917-E4B3D0C0D410}"/>
                </c:ext>
              </c:extLst>
            </c:dLbl>
            <c:dLbl>
              <c:idx val="12"/>
              <c:numFmt formatCode="&quot;$&quot;#,##0" sourceLinked="0"/>
              <c:spPr>
                <a:solidFill>
                  <a:sysClr val="window" lastClr="FFFFFF"/>
                </a:solidFill>
                <a:ln>
                  <a:solidFill>
                    <a:sysClr val="windowText" lastClr="000000"/>
                  </a:solidFill>
                </a:ln>
                <a:effectLst/>
              </c:spPr>
              <c:txPr>
                <a:bodyPr wrap="square" lIns="38100" tIns="19050" rIns="38100" bIns="19050" anchor="ctr">
                  <a:spAutoFit/>
                </a:bodyPr>
                <a:lstStyle/>
                <a:p>
                  <a:pPr>
                    <a:defRPr>
                      <a:solidFill>
                        <a:schemeClr val="accent2"/>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B-4B32-46ED-A917-E4B3D0C0D410}"/>
                </c:ext>
              </c:extLst>
            </c:dLbl>
            <c:dLbl>
              <c:idx val="13"/>
              <c:layout>
                <c:manualLayout>
                  <c:x val="0"/>
                  <c:y val="-1.4705882352941266E-2"/>
                </c:manualLayout>
              </c:layout>
              <c:numFmt formatCode="&quot;$&quot;#,##0" sourceLinked="0"/>
              <c:spPr>
                <a:solidFill>
                  <a:sysClr val="window" lastClr="FFFFFF"/>
                </a:solidFill>
                <a:ln>
                  <a:solidFill>
                    <a:sysClr val="windowText" lastClr="000000"/>
                  </a:solidFill>
                </a:ln>
                <a:effectLst/>
              </c:spPr>
              <c:txPr>
                <a:bodyPr wrap="square" lIns="38100" tIns="19050" rIns="38100" bIns="19050" anchor="ctr">
                  <a:spAutoFit/>
                </a:bodyPr>
                <a:lstStyle/>
                <a:p>
                  <a:pPr>
                    <a:defRPr>
                      <a:solidFill>
                        <a:schemeClr val="accent2"/>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B32-46ED-A917-E4B3D0C0D410}"/>
                </c:ext>
              </c:extLst>
            </c:dLbl>
            <c:dLbl>
              <c:idx val="14"/>
              <c:layout>
                <c:manualLayout>
                  <c:x val="-2.7777777777778798E-3"/>
                  <c:y val="-2.4509803921568627E-2"/>
                </c:manualLayout>
              </c:layout>
              <c:numFmt formatCode="&quot;$&quot;#,##0" sourceLinked="0"/>
              <c:spPr>
                <a:solidFill>
                  <a:sysClr val="window" lastClr="FFFFFF"/>
                </a:solidFill>
                <a:ln>
                  <a:solidFill>
                    <a:sysClr val="windowText" lastClr="000000"/>
                  </a:solidFill>
                </a:ln>
                <a:effectLst/>
              </c:spPr>
              <c:txPr>
                <a:bodyPr wrap="square" lIns="38100" tIns="19050" rIns="38100" bIns="19050" anchor="ctr">
                  <a:spAutoFit/>
                </a:bodyPr>
                <a:lstStyle/>
                <a:p>
                  <a:pPr>
                    <a:defRPr>
                      <a:solidFill>
                        <a:schemeClr val="accent2"/>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B32-46ED-A917-E4B3D0C0D410}"/>
                </c:ext>
              </c:extLst>
            </c:dLbl>
            <c:dLbl>
              <c:idx val="15"/>
              <c:layout>
                <c:manualLayout>
                  <c:x val="0"/>
                  <c:y val="-4.6568627450980483E-2"/>
                </c:manualLayout>
              </c:layout>
              <c:numFmt formatCode="&quot;$&quot;#,##0" sourceLinked="0"/>
              <c:spPr>
                <a:solidFill>
                  <a:sysClr val="window" lastClr="FFFFFF"/>
                </a:solidFill>
                <a:ln>
                  <a:solidFill>
                    <a:sysClr val="windowText" lastClr="000000"/>
                  </a:solidFill>
                </a:ln>
                <a:effectLst/>
              </c:spPr>
              <c:txPr>
                <a:bodyPr wrap="square" lIns="38100" tIns="19050" rIns="38100" bIns="19050" anchor="ctr">
                  <a:spAutoFit/>
                </a:bodyPr>
                <a:lstStyle/>
                <a:p>
                  <a:pPr>
                    <a:defRPr>
                      <a:solidFill>
                        <a:schemeClr val="accent2"/>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B32-46ED-A917-E4B3D0C0D410}"/>
                </c:ext>
              </c:extLst>
            </c:dLbl>
            <c:dLbl>
              <c:idx val="16"/>
              <c:layout>
                <c:manualLayout>
                  <c:x val="0"/>
                  <c:y val="-6.3725490196078524E-2"/>
                </c:manualLayout>
              </c:layout>
              <c:numFmt formatCode="&quot;$&quot;#,##0" sourceLinked="0"/>
              <c:spPr>
                <a:solidFill>
                  <a:sysClr val="window" lastClr="FFFFFF"/>
                </a:solidFill>
                <a:ln>
                  <a:solidFill>
                    <a:sysClr val="windowText" lastClr="000000"/>
                  </a:solidFill>
                </a:ln>
                <a:effectLst/>
              </c:spPr>
              <c:txPr>
                <a:bodyPr wrap="square" lIns="38100" tIns="19050" rIns="38100" bIns="19050" anchor="ctr">
                  <a:spAutoFit/>
                </a:bodyPr>
                <a:lstStyle/>
                <a:p>
                  <a:pPr>
                    <a:defRPr>
                      <a:solidFill>
                        <a:schemeClr val="accent2"/>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B32-46ED-A917-E4B3D0C0D410}"/>
                </c:ext>
              </c:extLst>
            </c:dLbl>
            <c:dLbl>
              <c:idx val="17"/>
              <c:layout>
                <c:manualLayout>
                  <c:x val="0"/>
                  <c:y val="-8.5784313725490197E-2"/>
                </c:manualLayout>
              </c:layout>
              <c:numFmt formatCode="&quot;$&quot;#,##0" sourceLinked="0"/>
              <c:spPr>
                <a:solidFill>
                  <a:sysClr val="window" lastClr="FFFFFF"/>
                </a:solidFill>
                <a:ln>
                  <a:solidFill>
                    <a:sysClr val="windowText" lastClr="000000"/>
                  </a:solidFill>
                </a:ln>
                <a:effectLst/>
              </c:spPr>
              <c:txPr>
                <a:bodyPr wrap="square" lIns="38100" tIns="19050" rIns="38100" bIns="19050" anchor="ctr">
                  <a:spAutoFit/>
                </a:bodyPr>
                <a:lstStyle/>
                <a:p>
                  <a:pPr>
                    <a:defRPr>
                      <a:solidFill>
                        <a:schemeClr val="accent2"/>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B32-46ED-A917-E4B3D0C0D410}"/>
                </c:ext>
              </c:extLst>
            </c:dLbl>
            <c:numFmt formatCode="&quot;$&quot;#,##0" sourceLinked="0"/>
            <c:spPr>
              <a:solidFill>
                <a:sysClr val="window" lastClr="FFFFFF"/>
              </a:solidFill>
              <a:ln>
                <a:solidFill>
                  <a:sysClr val="windowText" lastClr="000000"/>
                </a:solidFill>
              </a:ln>
              <a:effectLst/>
            </c:spPr>
            <c:txPr>
              <a:bodyPr wrap="square" lIns="38100" tIns="19050" rIns="38100" bIns="19050" anchor="ctr">
                <a:spAutoFit/>
              </a:bodyPr>
              <a:lstStyle/>
              <a:p>
                <a:pPr>
                  <a:defRPr>
                    <a:solidFill>
                      <a:schemeClr val="tx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Sheet1!$A$18:$A$35</c:f>
              <c:numCache>
                <c:formatCode>General</c:formatCode>
                <c:ptCount val="18"/>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numCache>
            </c:numRef>
          </c:cat>
          <c:val>
            <c:numRef>
              <c:f>Sheet1!$C$18:$C$35</c:f>
              <c:numCache>
                <c:formatCode>General</c:formatCode>
                <c:ptCount val="18"/>
                <c:pt idx="0">
                  <c:v>426.33560583600001</c:v>
                </c:pt>
                <c:pt idx="1">
                  <c:v>471.45628801999999</c:v>
                </c:pt>
                <c:pt idx="2">
                  <c:v>534.66243475299996</c:v>
                </c:pt>
                <c:pt idx="3">
                  <c:v>606.62369813099997</c:v>
                </c:pt>
                <c:pt idx="4">
                  <c:v>642.49049204400001</c:v>
                </c:pt>
                <c:pt idx="5">
                  <c:v>659.534881337</c:v>
                </c:pt>
                <c:pt idx="6">
                  <c:v>722.52790397199999</c:v>
                </c:pt>
                <c:pt idx="7">
                  <c:v>879.89541927899995</c:v>
                </c:pt>
                <c:pt idx="8">
                  <c:v>833.03626437800006</c:v>
                </c:pt>
                <c:pt idx="9">
                  <c:v>849.32690701599995</c:v>
                </c:pt>
                <c:pt idx="10">
                  <c:v>882.85668290000001</c:v>
                </c:pt>
                <c:pt idx="11">
                  <c:v>918.46079713500001</c:v>
                </c:pt>
                <c:pt idx="12">
                  <c:v>958.36948347600003</c:v>
                </c:pt>
                <c:pt idx="13">
                  <c:v>998.40054007200001</c:v>
                </c:pt>
                <c:pt idx="14">
                  <c:v>1040.6843972619999</c:v>
                </c:pt>
                <c:pt idx="15">
                  <c:v>1086.361963394</c:v>
                </c:pt>
                <c:pt idx="16">
                  <c:v>1138.5823431440001</c:v>
                </c:pt>
                <c:pt idx="17">
                  <c:v>1193.0859254219999</c:v>
                </c:pt>
              </c:numCache>
            </c:numRef>
          </c:val>
          <c:extLst>
            <c:ext xmlns:c16="http://schemas.microsoft.com/office/drawing/2014/chart" uri="{C3380CC4-5D6E-409C-BE32-E72D297353CC}">
              <c16:uniqueId val="{0000001A-4B32-46ED-A917-E4B3D0C0D410}"/>
            </c:ext>
          </c:extLst>
        </c:ser>
        <c:ser>
          <c:idx val="1"/>
          <c:order val="1"/>
          <c:spPr>
            <a:solidFill>
              <a:sysClr val="windowText" lastClr="000000"/>
            </a:solidFill>
            <a:ln>
              <a:solidFill>
                <a:sysClr val="windowText" lastClr="000000"/>
              </a:solidFill>
            </a:ln>
          </c:spPr>
          <c:invertIfNegative val="0"/>
          <c:dPt>
            <c:idx val="11"/>
            <c:invertIfNegative val="0"/>
            <c:bubble3D val="0"/>
            <c:extLst>
              <c:ext xmlns:c16="http://schemas.microsoft.com/office/drawing/2014/chart" uri="{C3380CC4-5D6E-409C-BE32-E72D297353CC}">
                <c16:uniqueId val="{0000001E-08C4-43D7-BDD4-0800A394F2A2}"/>
              </c:ext>
            </c:extLst>
          </c:dPt>
          <c:dPt>
            <c:idx val="12"/>
            <c:invertIfNegative val="0"/>
            <c:bubble3D val="0"/>
            <c:extLst>
              <c:ext xmlns:c16="http://schemas.microsoft.com/office/drawing/2014/chart" uri="{C3380CC4-5D6E-409C-BE32-E72D297353CC}">
                <c16:uniqueId val="{0000001F-08C4-43D7-BDD4-0800A394F2A2}"/>
              </c:ext>
            </c:extLst>
          </c:dPt>
          <c:dPt>
            <c:idx val="13"/>
            <c:invertIfNegative val="0"/>
            <c:bubble3D val="0"/>
            <c:extLst>
              <c:ext xmlns:c16="http://schemas.microsoft.com/office/drawing/2014/chart" uri="{C3380CC4-5D6E-409C-BE32-E72D297353CC}">
                <c16:uniqueId val="{00000020-08C4-43D7-BDD4-0800A394F2A2}"/>
              </c:ext>
            </c:extLst>
          </c:dPt>
          <c:dPt>
            <c:idx val="14"/>
            <c:invertIfNegative val="0"/>
            <c:bubble3D val="0"/>
            <c:extLst>
              <c:ext xmlns:c16="http://schemas.microsoft.com/office/drawing/2014/chart" uri="{C3380CC4-5D6E-409C-BE32-E72D297353CC}">
                <c16:uniqueId val="{00000021-08C4-43D7-BDD4-0800A394F2A2}"/>
              </c:ext>
            </c:extLst>
          </c:dPt>
          <c:dPt>
            <c:idx val="15"/>
            <c:invertIfNegative val="0"/>
            <c:bubble3D val="0"/>
            <c:extLst>
              <c:ext xmlns:c16="http://schemas.microsoft.com/office/drawing/2014/chart" uri="{C3380CC4-5D6E-409C-BE32-E72D297353CC}">
                <c16:uniqueId val="{00000022-08C4-43D7-BDD4-0800A394F2A2}"/>
              </c:ext>
            </c:extLst>
          </c:dPt>
          <c:dPt>
            <c:idx val="16"/>
            <c:invertIfNegative val="0"/>
            <c:bubble3D val="0"/>
            <c:extLst>
              <c:ext xmlns:c16="http://schemas.microsoft.com/office/drawing/2014/chart" uri="{C3380CC4-5D6E-409C-BE32-E72D297353CC}">
                <c16:uniqueId val="{00000023-08C4-43D7-BDD4-0800A394F2A2}"/>
              </c:ext>
            </c:extLst>
          </c:dPt>
          <c:dLbls>
            <c:dLbl>
              <c:idx val="7"/>
              <c:layout>
                <c:manualLayout>
                  <c:x val="-2.7777777777777779E-3"/>
                  <c:y val="-3.16162961247491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68EB-4953-A83C-E41CE604A4E9}"/>
                </c:ext>
              </c:extLst>
            </c:dLbl>
            <c:dLbl>
              <c:idx val="8"/>
              <c:spPr>
                <a:noFill/>
                <a:ln>
                  <a:solidFill>
                    <a:sysClr val="windowText" lastClr="000000"/>
                  </a:solidFill>
                </a:ln>
                <a:effectLst/>
              </c:spPr>
              <c:txPr>
                <a:bodyPr wrap="square" lIns="38100" tIns="19050" rIns="38100" bIns="19050" anchor="ctr">
                  <a:noAutofit/>
                </a:bodyPr>
                <a:lstStyle/>
                <a:p>
                  <a:pPr>
                    <a:defRPr>
                      <a:solidFill>
                        <a:srgbClr val="00B050"/>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15:layout>
                    <c:manualLayout>
                      <c:w val="4.9111111111111112E-2"/>
                      <c:h val="4.917901806391848E-2"/>
                    </c:manualLayout>
                  </c15:layout>
                </c:ext>
                <c:ext xmlns:c16="http://schemas.microsoft.com/office/drawing/2014/chart" uri="{C3380CC4-5D6E-409C-BE32-E72D297353CC}">
                  <c16:uniqueId val="{0000002A-68EB-4953-A83C-E41CE604A4E9}"/>
                </c:ext>
              </c:extLst>
            </c:dLbl>
            <c:dLbl>
              <c:idx val="9"/>
              <c:layout>
                <c:manualLayout>
                  <c:x val="7.6388888888888912E-3"/>
                  <c:y val="-3.9348270804384758E-2"/>
                </c:manualLayout>
              </c:layout>
              <c:spPr>
                <a:noFill/>
                <a:ln>
                  <a:solidFill>
                    <a:sysClr val="windowText" lastClr="000000"/>
                  </a:solidFill>
                </a:ln>
                <a:effectLst/>
              </c:spPr>
              <c:txPr>
                <a:bodyPr wrap="square" lIns="38100" tIns="19050" rIns="38100" bIns="19050" anchor="ctr">
                  <a:noAutofit/>
                </a:bodyPr>
                <a:lstStyle/>
                <a:p>
                  <a:pPr>
                    <a:defRPr>
                      <a:solidFill>
                        <a:schemeClr val="accent6"/>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5.2381999125109366E-2"/>
                      <c:h val="4.182607688744789E-2"/>
                    </c:manualLayout>
                  </c15:layout>
                </c:ext>
                <c:ext xmlns:c16="http://schemas.microsoft.com/office/drawing/2014/chart" uri="{C3380CC4-5D6E-409C-BE32-E72D297353CC}">
                  <c16:uniqueId val="{00000028-68EB-4953-A83C-E41CE604A4E9}"/>
                </c:ext>
              </c:extLst>
            </c:dLbl>
            <c:dLbl>
              <c:idx val="10"/>
              <c:layout>
                <c:manualLayout>
                  <c:x val="1.388888888888787E-3"/>
                  <c:y val="-3.9119769955226182E-2"/>
                </c:manualLayout>
              </c:layout>
              <c:spPr>
                <a:noFill/>
                <a:ln>
                  <a:solidFill>
                    <a:sysClr val="windowText" lastClr="000000"/>
                  </a:solidFill>
                </a:ln>
                <a:effectLst/>
              </c:spPr>
              <c:txPr>
                <a:bodyPr wrap="square" lIns="38100" tIns="19050" rIns="38100" bIns="19050" anchor="ctr">
                  <a:spAutoFit/>
                </a:bodyPr>
                <a:lstStyle/>
                <a:p>
                  <a:pPr>
                    <a:defRPr>
                      <a:solidFill>
                        <a:schemeClr val="accent6"/>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68EB-4953-A83C-E41CE604A4E9}"/>
                </c:ext>
              </c:extLst>
            </c:dLbl>
            <c:dLbl>
              <c:idx val="11"/>
              <c:layout>
                <c:manualLayout>
                  <c:x val="-1.3888888888888889E-3"/>
                  <c:y val="-3.4043924656476716E-2"/>
                </c:manualLayout>
              </c:layout>
              <c:spPr>
                <a:noFill/>
                <a:ln>
                  <a:solidFill>
                    <a:sysClr val="windowText" lastClr="000000"/>
                  </a:solidFill>
                </a:ln>
                <a:effectLst/>
              </c:spPr>
              <c:txPr>
                <a:bodyPr wrap="square" lIns="38100" tIns="19050" rIns="38100" bIns="19050" anchor="ctr">
                  <a:spAutoFit/>
                </a:bodyPr>
                <a:lstStyle/>
                <a:p>
                  <a:pPr>
                    <a:defRPr>
                      <a:solidFill>
                        <a:schemeClr val="accent6"/>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08C4-43D7-BDD4-0800A394F2A2}"/>
                </c:ext>
              </c:extLst>
            </c:dLbl>
            <c:dLbl>
              <c:idx val="12"/>
              <c:spPr>
                <a:noFill/>
                <a:ln>
                  <a:solidFill>
                    <a:sysClr val="windowText" lastClr="000000"/>
                  </a:solidFill>
                </a:ln>
                <a:effectLst/>
              </c:spPr>
              <c:txPr>
                <a:bodyPr wrap="square" lIns="38100" tIns="19050" rIns="38100" bIns="19050" anchor="ctr">
                  <a:spAutoFit/>
                </a:bodyPr>
                <a:lstStyle/>
                <a:p>
                  <a:pPr>
                    <a:defRPr>
                      <a:solidFill>
                        <a:schemeClr val="accent6"/>
                      </a:solidFill>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1F-08C4-43D7-BDD4-0800A394F2A2}"/>
                </c:ext>
              </c:extLst>
            </c:dLbl>
            <c:dLbl>
              <c:idx val="13"/>
              <c:spPr>
                <a:noFill/>
                <a:ln>
                  <a:solidFill>
                    <a:sysClr val="windowText" lastClr="000000"/>
                  </a:solidFill>
                </a:ln>
                <a:effectLst/>
              </c:spPr>
              <c:txPr>
                <a:bodyPr wrap="square" lIns="38100" tIns="19050" rIns="38100" bIns="19050" anchor="ctr">
                  <a:spAutoFit/>
                </a:bodyPr>
                <a:lstStyle/>
                <a:p>
                  <a:pPr>
                    <a:defRPr>
                      <a:solidFill>
                        <a:schemeClr val="accent6"/>
                      </a:solidFill>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20-08C4-43D7-BDD4-0800A394F2A2}"/>
                </c:ext>
              </c:extLst>
            </c:dLbl>
            <c:dLbl>
              <c:idx val="14"/>
              <c:spPr>
                <a:noFill/>
                <a:ln>
                  <a:solidFill>
                    <a:sysClr val="windowText" lastClr="000000"/>
                  </a:solidFill>
                </a:ln>
                <a:effectLst/>
              </c:spPr>
              <c:txPr>
                <a:bodyPr wrap="square" lIns="38100" tIns="19050" rIns="38100" bIns="19050" anchor="ctr">
                  <a:spAutoFit/>
                </a:bodyPr>
                <a:lstStyle/>
                <a:p>
                  <a:pPr>
                    <a:defRPr>
                      <a:solidFill>
                        <a:schemeClr val="accent6"/>
                      </a:solidFill>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21-08C4-43D7-BDD4-0800A394F2A2}"/>
                </c:ext>
              </c:extLst>
            </c:dLbl>
            <c:dLbl>
              <c:idx val="15"/>
              <c:spPr>
                <a:noFill/>
                <a:ln>
                  <a:solidFill>
                    <a:sysClr val="windowText" lastClr="000000"/>
                  </a:solidFill>
                </a:ln>
                <a:effectLst/>
              </c:spPr>
              <c:txPr>
                <a:bodyPr wrap="square" lIns="38100" tIns="19050" rIns="38100" bIns="19050" anchor="ctr">
                  <a:spAutoFit/>
                </a:bodyPr>
                <a:lstStyle/>
                <a:p>
                  <a:pPr>
                    <a:defRPr>
                      <a:solidFill>
                        <a:schemeClr val="accent6"/>
                      </a:solidFill>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22-08C4-43D7-BDD4-0800A394F2A2}"/>
                </c:ext>
              </c:extLst>
            </c:dLbl>
            <c:dLbl>
              <c:idx val="16"/>
              <c:spPr>
                <a:noFill/>
                <a:ln>
                  <a:solidFill>
                    <a:sysClr val="windowText" lastClr="000000"/>
                  </a:solidFill>
                </a:ln>
                <a:effectLst/>
              </c:spPr>
              <c:txPr>
                <a:bodyPr wrap="square" lIns="38100" tIns="19050" rIns="38100" bIns="19050" anchor="ctr">
                  <a:spAutoFit/>
                </a:bodyPr>
                <a:lstStyle/>
                <a:p>
                  <a:pPr>
                    <a:defRPr>
                      <a:solidFill>
                        <a:schemeClr val="accent6"/>
                      </a:solidFill>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23-08C4-43D7-BDD4-0800A394F2A2}"/>
                </c:ext>
              </c:extLst>
            </c:dLbl>
            <c:dLbl>
              <c:idx val="17"/>
              <c:spPr>
                <a:noFill/>
                <a:ln>
                  <a:solidFill>
                    <a:sysClr val="windowText" lastClr="000000"/>
                  </a:solidFill>
                </a:ln>
                <a:effectLst/>
              </c:spPr>
              <c:txPr>
                <a:bodyPr wrap="square" lIns="38100" tIns="19050" rIns="38100" bIns="19050" anchor="ctr">
                  <a:spAutoFit/>
                </a:bodyPr>
                <a:lstStyle/>
                <a:p>
                  <a:pPr>
                    <a:defRPr>
                      <a:solidFill>
                        <a:schemeClr val="accent6"/>
                      </a:solidFill>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23-8A18-49C6-B7C8-D33424DA6F79}"/>
                </c:ext>
              </c:extLst>
            </c:dLbl>
            <c:spPr>
              <a:noFill/>
              <a:ln>
                <a:solidFill>
                  <a:sysClr val="windowText" lastClr="000000"/>
                </a:solidFill>
              </a:ln>
              <a:effectLst/>
            </c:spPr>
            <c:txPr>
              <a:bodyPr wrap="square" lIns="38100" tIns="19050" rIns="38100" bIns="19050" anchor="ctr">
                <a:spAutoFit/>
              </a:bodyPr>
              <a:lstStyle/>
              <a:p>
                <a:pPr>
                  <a:defRPr>
                    <a:solidFill>
                      <a:srgbClr val="00B050"/>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Sheet1!$A$18:$A$35</c:f>
              <c:numCache>
                <c:formatCode>General</c:formatCode>
                <c:ptCount val="18"/>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numCache>
            </c:numRef>
          </c:cat>
          <c:val>
            <c:numRef>
              <c:f>Sheet1!$D$18:$D$35</c:f>
              <c:numCache>
                <c:formatCode>"$"#,##0.0_);[Red]\("$"#,##0.0\)</c:formatCode>
                <c:ptCount val="18"/>
                <c:pt idx="0">
                  <c:v>6.1119970539999997</c:v>
                </c:pt>
                <c:pt idx="1">
                  <c:v>8.4384516069999993</c:v>
                </c:pt>
                <c:pt idx="2">
                  <c:v>9.7897388870000004</c:v>
                </c:pt>
                <c:pt idx="3">
                  <c:v>11.561210136</c:v>
                </c:pt>
                <c:pt idx="4">
                  <c:v>11.025221474</c:v>
                </c:pt>
                <c:pt idx="5">
                  <c:v>10.61015585</c:v>
                </c:pt>
                <c:pt idx="6">
                  <c:v>10.199660966</c:v>
                </c:pt>
                <c:pt idx="7">
                  <c:v>10.39846958</c:v>
                </c:pt>
                <c:pt idx="8">
                  <c:v>11.474964152</c:v>
                </c:pt>
                <c:pt idx="9">
                  <c:v>10.691972290000001</c:v>
                </c:pt>
                <c:pt idx="10">
                  <c:v>10.997913165</c:v>
                </c:pt>
                <c:pt idx="11">
                  <c:v>11.318639202</c:v>
                </c:pt>
                <c:pt idx="12">
                  <c:v>11.669565864000001</c:v>
                </c:pt>
                <c:pt idx="13">
                  <c:v>11.927113098</c:v>
                </c:pt>
                <c:pt idx="14">
                  <c:v>12.535206677</c:v>
                </c:pt>
                <c:pt idx="15">
                  <c:v>12.822875691</c:v>
                </c:pt>
                <c:pt idx="16">
                  <c:v>13.242492412000001</c:v>
                </c:pt>
                <c:pt idx="17">
                  <c:v>13.770908089000001</c:v>
                </c:pt>
              </c:numCache>
            </c:numRef>
          </c:val>
          <c:extLst>
            <c:ext xmlns:c16="http://schemas.microsoft.com/office/drawing/2014/chart" uri="{C3380CC4-5D6E-409C-BE32-E72D297353CC}">
              <c16:uniqueId val="{0000001C-08C4-43D7-BDD4-0800A394F2A2}"/>
            </c:ext>
          </c:extLst>
        </c:ser>
        <c:dLbls>
          <c:showLegendKey val="0"/>
          <c:showVal val="0"/>
          <c:showCatName val="0"/>
          <c:showSerName val="0"/>
          <c:showPercent val="0"/>
          <c:showBubbleSize val="0"/>
        </c:dLbls>
        <c:gapWidth val="200"/>
        <c:overlap val="100"/>
        <c:axId val="420317248"/>
        <c:axId val="420317640"/>
      </c:barChart>
      <c:catAx>
        <c:axId val="420317248"/>
        <c:scaling>
          <c:orientation val="minMax"/>
        </c:scaling>
        <c:delete val="0"/>
        <c:axPos val="b"/>
        <c:numFmt formatCode="General" sourceLinked="1"/>
        <c:majorTickMark val="out"/>
        <c:minorTickMark val="none"/>
        <c:tickLblPos val="low"/>
        <c:txPr>
          <a:bodyPr rot="-5400000" anchor="ctr" anchorCtr="0"/>
          <a:lstStyle/>
          <a:p>
            <a:pPr>
              <a:defRPr sz="1600" b="1"/>
            </a:pPr>
            <a:endParaRPr lang="en-US"/>
          </a:p>
        </c:txPr>
        <c:crossAx val="420317640"/>
        <c:crosses val="autoZero"/>
        <c:auto val="1"/>
        <c:lblAlgn val="ctr"/>
        <c:lblOffset val="100"/>
        <c:noMultiLvlLbl val="0"/>
      </c:catAx>
      <c:valAx>
        <c:axId val="420317640"/>
        <c:scaling>
          <c:orientation val="minMax"/>
          <c:min val="400"/>
        </c:scaling>
        <c:delete val="0"/>
        <c:axPos val="l"/>
        <c:majorGridlines>
          <c:spPr>
            <a:ln>
              <a:solidFill>
                <a:sysClr val="window" lastClr="FFFFFF">
                  <a:lumMod val="85000"/>
                </a:sysClr>
              </a:solidFill>
            </a:ln>
          </c:spPr>
        </c:majorGridlines>
        <c:numFmt formatCode="&quot;$&quot;#,##0" sourceLinked="0"/>
        <c:majorTickMark val="out"/>
        <c:minorTickMark val="none"/>
        <c:tickLblPos val="nextTo"/>
        <c:txPr>
          <a:bodyPr/>
          <a:lstStyle/>
          <a:p>
            <a:pPr>
              <a:defRPr sz="1400" b="1" baseline="0">
                <a:solidFill>
                  <a:schemeClr val="tx1"/>
                </a:solidFill>
              </a:defRPr>
            </a:pPr>
            <a:endParaRPr lang="en-US"/>
          </a:p>
        </c:txPr>
        <c:crossAx val="420317248"/>
        <c:crossesAt val="1"/>
        <c:crossBetween val="between"/>
      </c:valAx>
    </c:plotArea>
    <c:plotVisOnly val="1"/>
    <c:dispBlanksAs val="gap"/>
    <c:showDLblsOverMax val="0"/>
  </c:chart>
  <c:spPr>
    <a:solidFill>
      <a:schemeClr val="bg1"/>
    </a:solidFill>
  </c:spPr>
  <c:txPr>
    <a:bodyPr/>
    <a:lstStyle/>
    <a:p>
      <a:pPr>
        <a:defRPr sz="1200">
          <a:latin typeface="+mj-lt"/>
        </a:defRPr>
      </a:pPr>
      <a:endParaRPr lang="en-US"/>
    </a:p>
  </c:txPr>
  <c:externalData r:id="rId2">
    <c:autoUpdate val="0"/>
  </c:externalData>
  <c:userShapes r:id="rId3"/>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665040267402473"/>
          <c:y val="0.16691883973334257"/>
          <c:w val="0.75330183727034128"/>
          <c:h val="0.77332812028289044"/>
        </c:manualLayout>
      </c:layout>
      <c:barChart>
        <c:barDir val="col"/>
        <c:grouping val="stacked"/>
        <c:varyColors val="0"/>
        <c:ser>
          <c:idx val="0"/>
          <c:order val="0"/>
          <c:tx>
            <c:strRef>
              <c:f>'Compare Table_Mar24_Aug23'!$B$8</c:f>
              <c:strCache>
                <c:ptCount val="1"/>
                <c:pt idx="0">
                  <c:v>Current Expense</c:v>
                </c:pt>
              </c:strCache>
            </c:strRef>
          </c:tx>
          <c:spPr>
            <a:solidFill>
              <a:schemeClr val="accent1"/>
            </a:solidFill>
            <a:ln>
              <a:solidFill>
                <a:schemeClr val="tx1"/>
              </a:solidFill>
            </a:ln>
            <a:effectLst/>
          </c:spPr>
          <c:invertIfNegative val="0"/>
          <c:dLbls>
            <c:delete val="1"/>
          </c:dLbls>
          <c:cat>
            <c:numRef>
              <c:f>'Compare Table_Mar24_Aug23'!$N$47:$X$47</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'Compare Table_Mar24_Aug23'!$N$8:$X$8</c:f>
              <c:numCache>
                <c:formatCode>_("$"* #,##0_);_("$"* \(#,##0\);_("$"* "-"??_);_(@_)</c:formatCode>
                <c:ptCount val="11"/>
                <c:pt idx="0">
                  <c:v>320290885</c:v>
                </c:pt>
                <c:pt idx="1">
                  <c:v>327660659</c:v>
                </c:pt>
                <c:pt idx="2">
                  <c:v>336385866</c:v>
                </c:pt>
                <c:pt idx="3">
                  <c:v>346643924</c:v>
                </c:pt>
                <c:pt idx="4">
                  <c:v>358276382</c:v>
                </c:pt>
                <c:pt idx="5">
                  <c:v>369308535</c:v>
                </c:pt>
                <c:pt idx="6">
                  <c:v>379849947.59997839</c:v>
                </c:pt>
                <c:pt idx="7">
                  <c:v>389618952</c:v>
                </c:pt>
                <c:pt idx="8">
                  <c:v>401631676</c:v>
                </c:pt>
                <c:pt idx="9">
                  <c:v>411213123</c:v>
                </c:pt>
                <c:pt idx="10">
                  <c:v>421133240</c:v>
                </c:pt>
              </c:numCache>
            </c:numRef>
          </c:val>
          <c:extLst>
            <c:ext xmlns:c16="http://schemas.microsoft.com/office/drawing/2014/chart" uri="{C3380CC4-5D6E-409C-BE32-E72D297353CC}">
              <c16:uniqueId val="{00000000-089C-4046-9DE5-BFBCA63BFE86}"/>
            </c:ext>
          </c:extLst>
        </c:ser>
        <c:ser>
          <c:idx val="9"/>
          <c:order val="1"/>
          <c:tx>
            <c:strRef>
              <c:f>charts!$B$13</c:f>
              <c:strCache>
                <c:ptCount val="1"/>
                <c:pt idx="0">
                  <c:v>EMS</c:v>
                </c:pt>
              </c:strCache>
            </c:strRef>
          </c:tx>
          <c:spPr>
            <a:solidFill>
              <a:srgbClr val="9D81F7"/>
            </a:solidFill>
            <a:ln>
              <a:solidFill>
                <a:schemeClr val="tx1"/>
              </a:solidFill>
            </a:ln>
            <a:effectLst/>
          </c:spPr>
          <c:invertIfNegative val="0"/>
          <c:dLbls>
            <c:delete val="1"/>
          </c:dLbls>
          <c:cat>
            <c:numRef>
              <c:f>'Compare Table_Mar24_Aug23'!$N$47:$X$47</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'Compare Table_Mar24_Aug23'!$N$17:$X$17</c:f>
              <c:numCache>
                <c:formatCode>_("$"* #,##0_);_("$"* \(#,##0\);_("$"* "-"??_);_(@_)</c:formatCode>
                <c:ptCount val="11"/>
                <c:pt idx="0">
                  <c:v>113541014.793615</c:v>
                </c:pt>
                <c:pt idx="1">
                  <c:v>116769207</c:v>
                </c:pt>
                <c:pt idx="2">
                  <c:v>119879727</c:v>
                </c:pt>
                <c:pt idx="3">
                  <c:v>123483769</c:v>
                </c:pt>
                <c:pt idx="4">
                  <c:v>127489160</c:v>
                </c:pt>
                <c:pt idx="5">
                  <c:v>131539324</c:v>
                </c:pt>
                <c:pt idx="6">
                  <c:v>169415530</c:v>
                </c:pt>
                <c:pt idx="7">
                  <c:v>173903481</c:v>
                </c:pt>
                <c:pt idx="8">
                  <c:v>178625807</c:v>
                </c:pt>
                <c:pt idx="9">
                  <c:v>183314814</c:v>
                </c:pt>
                <c:pt idx="10">
                  <c:v>187581907</c:v>
                </c:pt>
              </c:numCache>
            </c:numRef>
          </c:val>
          <c:extLst>
            <c:ext xmlns:c16="http://schemas.microsoft.com/office/drawing/2014/chart" uri="{C3380CC4-5D6E-409C-BE32-E72D297353CC}">
              <c16:uniqueId val="{00000001-089C-4046-9DE5-BFBCA63BFE86}"/>
            </c:ext>
          </c:extLst>
        </c:ser>
        <c:ser>
          <c:idx val="7"/>
          <c:order val="2"/>
          <c:tx>
            <c:strRef>
              <c:f>charts!$B$11</c:f>
              <c:strCache>
                <c:ptCount val="1"/>
                <c:pt idx="0">
                  <c:v>BSFK</c:v>
                </c:pt>
              </c:strCache>
            </c:strRef>
          </c:tx>
          <c:spPr>
            <a:solidFill>
              <a:srgbClr val="B2C408"/>
            </a:solidFill>
            <a:ln>
              <a:solidFill>
                <a:schemeClr val="tx1"/>
              </a:solidFill>
            </a:ln>
            <a:effectLst/>
          </c:spPr>
          <c:invertIfNegative val="0"/>
          <c:dLbls>
            <c:delete val="1"/>
          </c:dLbls>
          <c:cat>
            <c:numRef>
              <c:f>'Compare Table_Mar24_Aug23'!$N$47:$X$47</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'Compare Table_Mar24_Aug23'!$N$15:$X$15</c:f>
              <c:numCache>
                <c:formatCode>_("$"* #,##0_);_("$"* \(#,##0\);_("$"* "-"??_);_(@_)</c:formatCode>
                <c:ptCount val="11"/>
                <c:pt idx="0">
                  <c:v>0</c:v>
                </c:pt>
                <c:pt idx="1">
                  <c:v>0</c:v>
                </c:pt>
                <c:pt idx="2">
                  <c:v>59455206</c:v>
                </c:pt>
                <c:pt idx="3">
                  <c:v>62379867</c:v>
                </c:pt>
                <c:pt idx="4">
                  <c:v>65652750</c:v>
                </c:pt>
                <c:pt idx="5">
                  <c:v>69094328</c:v>
                </c:pt>
                <c:pt idx="6">
                  <c:v>72426449</c:v>
                </c:pt>
                <c:pt idx="7">
                  <c:v>75846946</c:v>
                </c:pt>
                <c:pt idx="8">
                  <c:v>135972848</c:v>
                </c:pt>
                <c:pt idx="9">
                  <c:v>142101639</c:v>
                </c:pt>
                <c:pt idx="10">
                  <c:v>148254358</c:v>
                </c:pt>
              </c:numCache>
            </c:numRef>
          </c:val>
          <c:extLst>
            <c:ext xmlns:c16="http://schemas.microsoft.com/office/drawing/2014/chart" uri="{C3380CC4-5D6E-409C-BE32-E72D297353CC}">
              <c16:uniqueId val="{00000002-089C-4046-9DE5-BFBCA63BFE86}"/>
            </c:ext>
          </c:extLst>
        </c:ser>
        <c:ser>
          <c:idx val="4"/>
          <c:order val="3"/>
          <c:tx>
            <c:strRef>
              <c:f>charts!$B$8</c:f>
              <c:strCache>
                <c:ptCount val="1"/>
                <c:pt idx="0">
                  <c:v>Parks </c:v>
                </c:pt>
              </c:strCache>
            </c:strRef>
          </c:tx>
          <c:spPr>
            <a:solidFill>
              <a:schemeClr val="accent5"/>
            </a:solidFill>
            <a:ln>
              <a:solidFill>
                <a:schemeClr val="tx1"/>
              </a:solidFill>
            </a:ln>
            <a:effectLst/>
          </c:spPr>
          <c:invertIfNegative val="0"/>
          <c:dLbls>
            <c:delete val="1"/>
          </c:dLbls>
          <c:cat>
            <c:numRef>
              <c:f>'Compare Table_Mar24_Aug23'!$N$47:$X$47</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'Compare Table_Mar24_Aug23'!$N$12:$X$12</c:f>
              <c:numCache>
                <c:formatCode>_("$"* #,##0_);_("$"* \(#,##0\);_("$"* "-"??_);_(@_)</c:formatCode>
                <c:ptCount val="11"/>
                <c:pt idx="0">
                  <c:v>63633007.528015107</c:v>
                </c:pt>
                <c:pt idx="1">
                  <c:v>65762804</c:v>
                </c:pt>
                <c:pt idx="2">
                  <c:v>67925490</c:v>
                </c:pt>
                <c:pt idx="3">
                  <c:v>70568324</c:v>
                </c:pt>
                <c:pt idx="4">
                  <c:v>74256788</c:v>
                </c:pt>
                <c:pt idx="5">
                  <c:v>78148624</c:v>
                </c:pt>
                <c:pt idx="6">
                  <c:v>116827149</c:v>
                </c:pt>
                <c:pt idx="7">
                  <c:v>121752034</c:v>
                </c:pt>
                <c:pt idx="8">
                  <c:v>133027376</c:v>
                </c:pt>
                <c:pt idx="9">
                  <c:v>149482910</c:v>
                </c:pt>
                <c:pt idx="10">
                  <c:v>160076366</c:v>
                </c:pt>
              </c:numCache>
            </c:numRef>
          </c:val>
          <c:extLst>
            <c:ext xmlns:c16="http://schemas.microsoft.com/office/drawing/2014/chart" uri="{C3380CC4-5D6E-409C-BE32-E72D297353CC}">
              <c16:uniqueId val="{00000003-089C-4046-9DE5-BFBCA63BFE86}"/>
            </c:ext>
          </c:extLst>
        </c:ser>
        <c:ser>
          <c:idx val="8"/>
          <c:order val="4"/>
          <c:tx>
            <c:strRef>
              <c:f>charts!$B$12</c:f>
              <c:strCache>
                <c:ptCount val="1"/>
                <c:pt idx="0">
                  <c:v>CCC</c:v>
                </c:pt>
              </c:strCache>
            </c:strRef>
          </c:tx>
          <c:spPr>
            <a:solidFill>
              <a:schemeClr val="accent3">
                <a:lumMod val="60000"/>
              </a:schemeClr>
            </a:solidFill>
            <a:ln>
              <a:solidFill>
                <a:schemeClr val="tx1"/>
              </a:solidFill>
            </a:ln>
            <a:effectLst/>
          </c:spPr>
          <c:invertIfNegative val="0"/>
          <c:dLbls>
            <c:delete val="1"/>
          </c:dLbls>
          <c:cat>
            <c:numRef>
              <c:f>'Compare Table_Mar24_Aug23'!$N$47:$X$47</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'Compare Table_Mar24_Aug23'!$N$16:$X$16</c:f>
              <c:numCache>
                <c:formatCode>_("$"* #,##0_);_("$"* \(#,##0\);_("$"* "-"??_);_(@_)</c:formatCode>
                <c:ptCount val="11"/>
                <c:pt idx="0">
                  <c:v>0</c:v>
                </c:pt>
                <c:pt idx="1">
                  <c:v>0</c:v>
                </c:pt>
                <c:pt idx="2">
                  <c:v>0</c:v>
                </c:pt>
                <c:pt idx="3">
                  <c:v>0</c:v>
                </c:pt>
                <c:pt idx="4">
                  <c:v>0</c:v>
                </c:pt>
                <c:pt idx="5">
                  <c:v>0</c:v>
                </c:pt>
                <c:pt idx="6">
                  <c:v>0</c:v>
                </c:pt>
                <c:pt idx="7">
                  <c:v>0</c:v>
                </c:pt>
                <c:pt idx="8">
                  <c:v>0</c:v>
                </c:pt>
                <c:pt idx="9">
                  <c:v>0</c:v>
                </c:pt>
                <c:pt idx="10">
                  <c:v>119479855</c:v>
                </c:pt>
              </c:numCache>
            </c:numRef>
          </c:val>
          <c:extLst>
            <c:ext xmlns:c16="http://schemas.microsoft.com/office/drawing/2014/chart" uri="{C3380CC4-5D6E-409C-BE32-E72D297353CC}">
              <c16:uniqueId val="{00000004-089C-4046-9DE5-BFBCA63BFE86}"/>
            </c:ext>
          </c:extLst>
        </c:ser>
        <c:ser>
          <c:idx val="11"/>
          <c:order val="5"/>
          <c:tx>
            <c:strRef>
              <c:f>charts!$B$15</c:f>
              <c:strCache>
                <c:ptCount val="1"/>
                <c:pt idx="0">
                  <c:v>Roads</c:v>
                </c:pt>
              </c:strCache>
            </c:strRef>
          </c:tx>
          <c:spPr>
            <a:solidFill>
              <a:srgbClr val="F4A6B9"/>
            </a:solidFill>
            <a:ln>
              <a:solidFill>
                <a:schemeClr val="tx1"/>
              </a:solidFill>
            </a:ln>
            <a:effectLst/>
          </c:spPr>
          <c:invertIfNegative val="0"/>
          <c:dLbls>
            <c:delete val="1"/>
          </c:dLbls>
          <c:cat>
            <c:numRef>
              <c:f>'Compare Table_Mar24_Aug23'!$N$47:$X$47</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'Compare Table_Mar24_Aug23'!$N$20:$X$20</c:f>
              <c:numCache>
                <c:formatCode>_("$"* #,##0_);_("$"* \(#,##0\);_("$"* "-"??_);_(@_)</c:formatCode>
                <c:ptCount val="11"/>
                <c:pt idx="0">
                  <c:v>52104009</c:v>
                </c:pt>
                <c:pt idx="1">
                  <c:v>53571768</c:v>
                </c:pt>
                <c:pt idx="2">
                  <c:v>55124711</c:v>
                </c:pt>
                <c:pt idx="3">
                  <c:v>55124711</c:v>
                </c:pt>
                <c:pt idx="4">
                  <c:v>57037253</c:v>
                </c:pt>
                <c:pt idx="5">
                  <c:v>58404026</c:v>
                </c:pt>
                <c:pt idx="6">
                  <c:v>58829811</c:v>
                </c:pt>
                <c:pt idx="7">
                  <c:v>58486420</c:v>
                </c:pt>
                <c:pt idx="8">
                  <c:v>58596032</c:v>
                </c:pt>
                <c:pt idx="9">
                  <c:v>58880026</c:v>
                </c:pt>
                <c:pt idx="10">
                  <c:v>58495615</c:v>
                </c:pt>
              </c:numCache>
            </c:numRef>
          </c:val>
          <c:extLst>
            <c:ext xmlns:c16="http://schemas.microsoft.com/office/drawing/2014/chart" uri="{C3380CC4-5D6E-409C-BE32-E72D297353CC}">
              <c16:uniqueId val="{00000005-089C-4046-9DE5-BFBCA63BFE86}"/>
            </c:ext>
          </c:extLst>
        </c:ser>
        <c:ser>
          <c:idx val="5"/>
          <c:order val="6"/>
          <c:tx>
            <c:strRef>
              <c:f>charts!$B$9</c:f>
              <c:strCache>
                <c:ptCount val="1"/>
                <c:pt idx="0">
                  <c:v>Veterans &amp; HS</c:v>
                </c:pt>
              </c:strCache>
            </c:strRef>
          </c:tx>
          <c:spPr>
            <a:solidFill>
              <a:schemeClr val="accent6"/>
            </a:solidFill>
            <a:ln>
              <a:solidFill>
                <a:schemeClr val="tx1"/>
              </a:solidFill>
            </a:ln>
            <a:effectLst/>
          </c:spPr>
          <c:invertIfNegative val="0"/>
          <c:dLbls>
            <c:delete val="1"/>
          </c:dLbls>
          <c:cat>
            <c:numRef>
              <c:f>'Compare Table_Mar24_Aug23'!$N$47:$X$47</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'Compare Table_Mar24_Aug23'!$N$13:$X$13</c:f>
              <c:numCache>
                <c:formatCode>_("$"* #,##0_);_("$"* \(#,##0\);_("$"* "-"??_);_(@_)</c:formatCode>
                <c:ptCount val="11"/>
                <c:pt idx="0">
                  <c:v>16774932</c:v>
                </c:pt>
                <c:pt idx="1">
                  <c:v>17350514</c:v>
                </c:pt>
                <c:pt idx="2">
                  <c:v>17918894</c:v>
                </c:pt>
                <c:pt idx="3">
                  <c:v>18616034</c:v>
                </c:pt>
                <c:pt idx="4">
                  <c:v>53265713</c:v>
                </c:pt>
                <c:pt idx="5">
                  <c:v>56301126</c:v>
                </c:pt>
                <c:pt idx="6">
                  <c:v>59351012</c:v>
                </c:pt>
                <c:pt idx="7">
                  <c:v>62489739</c:v>
                </c:pt>
                <c:pt idx="8">
                  <c:v>65561587</c:v>
                </c:pt>
                <c:pt idx="9">
                  <c:v>68708783</c:v>
                </c:pt>
                <c:pt idx="10">
                  <c:v>82399900</c:v>
                </c:pt>
              </c:numCache>
            </c:numRef>
          </c:val>
          <c:extLst>
            <c:ext xmlns:c16="http://schemas.microsoft.com/office/drawing/2014/chart" uri="{C3380CC4-5D6E-409C-BE32-E72D297353CC}">
              <c16:uniqueId val="{00000006-089C-4046-9DE5-BFBCA63BFE86}"/>
            </c:ext>
          </c:extLst>
        </c:ser>
        <c:ser>
          <c:idx val="12"/>
          <c:order val="7"/>
          <c:tx>
            <c:strRef>
              <c:f>charts!$B$16</c:f>
              <c:strCache>
                <c:ptCount val="1"/>
                <c:pt idx="0">
                  <c:v>Flood</c:v>
                </c:pt>
              </c:strCache>
            </c:strRef>
          </c:tx>
          <c:spPr>
            <a:solidFill>
              <a:srgbClr val="FF0000"/>
            </a:solidFill>
            <a:ln>
              <a:solidFill>
                <a:schemeClr val="tx1"/>
              </a:solidFill>
            </a:ln>
            <a:effectLst/>
          </c:spPr>
          <c:invertIfNegative val="0"/>
          <c:dLbls>
            <c:delete val="1"/>
          </c:dLbls>
          <c:cat>
            <c:numRef>
              <c:f>'Compare Table_Mar24_Aug23'!$N$47:$X$47</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'Compare Table_Mar24_Aug23'!$N$20:$X$20</c:f>
              <c:numCache>
                <c:formatCode>_("$"* #,##0_);_("$"* \(#,##0\);_("$"* "-"??_);_(@_)</c:formatCode>
                <c:ptCount val="11"/>
                <c:pt idx="0">
                  <c:v>52104009</c:v>
                </c:pt>
                <c:pt idx="1">
                  <c:v>53571768</c:v>
                </c:pt>
                <c:pt idx="2">
                  <c:v>55124711</c:v>
                </c:pt>
                <c:pt idx="3">
                  <c:v>55124711</c:v>
                </c:pt>
                <c:pt idx="4">
                  <c:v>57037253</c:v>
                </c:pt>
                <c:pt idx="5">
                  <c:v>58404026</c:v>
                </c:pt>
                <c:pt idx="6">
                  <c:v>58829811</c:v>
                </c:pt>
                <c:pt idx="7">
                  <c:v>58486420</c:v>
                </c:pt>
                <c:pt idx="8">
                  <c:v>58596032</c:v>
                </c:pt>
                <c:pt idx="9">
                  <c:v>58880026</c:v>
                </c:pt>
                <c:pt idx="10">
                  <c:v>58495615</c:v>
                </c:pt>
              </c:numCache>
            </c:numRef>
          </c:val>
          <c:extLst>
            <c:ext xmlns:c16="http://schemas.microsoft.com/office/drawing/2014/chart" uri="{C3380CC4-5D6E-409C-BE32-E72D297353CC}">
              <c16:uniqueId val="{00000007-089C-4046-9DE5-BFBCA63BFE86}"/>
            </c:ext>
          </c:extLst>
        </c:ser>
        <c:ser>
          <c:idx val="1"/>
          <c:order val="8"/>
          <c:tx>
            <c:strRef>
              <c:f>charts!$B$5</c:f>
              <c:strCache>
                <c:ptCount val="1"/>
                <c:pt idx="0">
                  <c:v>DDMH</c:v>
                </c:pt>
              </c:strCache>
            </c:strRef>
          </c:tx>
          <c:spPr>
            <a:solidFill>
              <a:schemeClr val="accent2"/>
            </a:solidFill>
            <a:ln>
              <a:solidFill>
                <a:schemeClr val="tx1"/>
              </a:solidFill>
            </a:ln>
            <a:effectLst/>
          </c:spPr>
          <c:invertIfNegative val="0"/>
          <c:dLbls>
            <c:delete val="1"/>
          </c:dLbls>
          <c:cat>
            <c:numRef>
              <c:f>'Compare Table_Mar24_Aug23'!$N$47:$X$47</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'Compare Table_Mar24_Aug23'!$N$9:$X$9</c:f>
              <c:numCache>
                <c:formatCode>_("$"* #,##0_);_("$"* \(#,##0\);_("$"* "-"??_);_(@_)</c:formatCode>
                <c:ptCount val="11"/>
                <c:pt idx="0">
                  <c:v>6068166</c:v>
                </c:pt>
                <c:pt idx="1">
                  <c:v>6196773</c:v>
                </c:pt>
                <c:pt idx="2">
                  <c:v>6366874</c:v>
                </c:pt>
                <c:pt idx="3">
                  <c:v>6554111</c:v>
                </c:pt>
                <c:pt idx="4">
                  <c:v>6762538</c:v>
                </c:pt>
                <c:pt idx="5">
                  <c:v>6978846</c:v>
                </c:pt>
                <c:pt idx="6">
                  <c:v>7175843.3465132145</c:v>
                </c:pt>
                <c:pt idx="7">
                  <c:v>7371146</c:v>
                </c:pt>
                <c:pt idx="8">
                  <c:v>7558878</c:v>
                </c:pt>
                <c:pt idx="9">
                  <c:v>7747829</c:v>
                </c:pt>
                <c:pt idx="10">
                  <c:v>7825307</c:v>
                </c:pt>
              </c:numCache>
            </c:numRef>
          </c:val>
          <c:extLst>
            <c:ext xmlns:c16="http://schemas.microsoft.com/office/drawing/2014/chart" uri="{C3380CC4-5D6E-409C-BE32-E72D297353CC}">
              <c16:uniqueId val="{00000008-089C-4046-9DE5-BFBCA63BFE86}"/>
            </c:ext>
          </c:extLst>
        </c:ser>
        <c:ser>
          <c:idx val="2"/>
          <c:order val="9"/>
          <c:tx>
            <c:strRef>
              <c:f>charts!$B$6</c:f>
              <c:strCache>
                <c:ptCount val="1"/>
                <c:pt idx="0">
                  <c:v>Veteran's Aid</c:v>
                </c:pt>
              </c:strCache>
            </c:strRef>
          </c:tx>
          <c:spPr>
            <a:solidFill>
              <a:schemeClr val="accent3"/>
            </a:solidFill>
            <a:ln>
              <a:noFill/>
            </a:ln>
            <a:effectLst/>
          </c:spPr>
          <c:invertIfNegative val="0"/>
          <c:dLbls>
            <c:delete val="1"/>
          </c:dLbls>
          <c:cat>
            <c:numRef>
              <c:f>'Compare Table_Mar24_Aug23'!$N$47:$X$47</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'Compare Table_Mar24_Aug23'!$N$10:$X$10</c:f>
              <c:numCache>
                <c:formatCode>_("$"* #,##0_);_("$"* \(#,##0\);_("$"* "-"??_);_(@_)</c:formatCode>
                <c:ptCount val="11"/>
                <c:pt idx="0">
                  <c:v>2703839</c:v>
                </c:pt>
                <c:pt idx="1">
                  <c:v>2761143</c:v>
                </c:pt>
                <c:pt idx="2">
                  <c:v>2836936</c:v>
                </c:pt>
                <c:pt idx="3">
                  <c:v>2920364</c:v>
                </c:pt>
                <c:pt idx="4">
                  <c:v>3013234</c:v>
                </c:pt>
                <c:pt idx="5">
                  <c:v>3109616</c:v>
                </c:pt>
                <c:pt idx="6">
                  <c:v>3197393.5638945228</c:v>
                </c:pt>
                <c:pt idx="7">
                  <c:v>3284416</c:v>
                </c:pt>
                <c:pt idx="8">
                  <c:v>3368065</c:v>
                </c:pt>
                <c:pt idx="9">
                  <c:v>3452257</c:v>
                </c:pt>
                <c:pt idx="10">
                  <c:v>3486780</c:v>
                </c:pt>
              </c:numCache>
            </c:numRef>
          </c:val>
          <c:extLst>
            <c:ext xmlns:c16="http://schemas.microsoft.com/office/drawing/2014/chart" uri="{C3380CC4-5D6E-409C-BE32-E72D297353CC}">
              <c16:uniqueId val="{00000009-089C-4046-9DE5-BFBCA63BFE86}"/>
            </c:ext>
          </c:extLst>
        </c:ser>
        <c:ser>
          <c:idx val="3"/>
          <c:order val="10"/>
          <c:tx>
            <c:strRef>
              <c:f>charts!$B$7</c:f>
              <c:strCache>
                <c:ptCount val="1"/>
                <c:pt idx="0">
                  <c:v>AFIS</c:v>
                </c:pt>
              </c:strCache>
            </c:strRef>
          </c:tx>
          <c:spPr>
            <a:solidFill>
              <a:schemeClr val="accent4"/>
            </a:solidFill>
            <a:ln>
              <a:solidFill>
                <a:schemeClr val="tx1"/>
              </a:solidFill>
            </a:ln>
            <a:effectLst/>
          </c:spPr>
          <c:invertIfNegative val="0"/>
          <c:dLbls>
            <c:delete val="1"/>
          </c:dLbls>
          <c:cat>
            <c:numRef>
              <c:f>'Compare Table_Mar24_Aug23'!$N$47:$X$47</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'Compare Table_Mar24_Aug23'!$N$11:$X$11</c:f>
              <c:numCache>
                <c:formatCode>_("$"* #,##0_);_("$"* \(#,##0\);_("$"* "-"??_);_(@_)</c:formatCode>
                <c:ptCount val="11"/>
                <c:pt idx="0">
                  <c:v>18945323</c:v>
                </c:pt>
                <c:pt idx="1">
                  <c:v>19590685</c:v>
                </c:pt>
                <c:pt idx="2">
                  <c:v>20234950</c:v>
                </c:pt>
                <c:pt idx="3">
                  <c:v>21022256</c:v>
                </c:pt>
                <c:pt idx="4">
                  <c:v>22120820</c:v>
                </c:pt>
                <c:pt idx="5">
                  <c:v>21170033</c:v>
                </c:pt>
                <c:pt idx="6">
                  <c:v>21767616</c:v>
                </c:pt>
                <c:pt idx="7">
                  <c:v>22359967</c:v>
                </c:pt>
                <c:pt idx="8">
                  <c:v>22930967</c:v>
                </c:pt>
                <c:pt idx="9">
                  <c:v>23504071</c:v>
                </c:pt>
                <c:pt idx="10">
                  <c:v>24050093</c:v>
                </c:pt>
              </c:numCache>
            </c:numRef>
          </c:val>
          <c:extLst>
            <c:ext xmlns:c16="http://schemas.microsoft.com/office/drawing/2014/chart" uri="{C3380CC4-5D6E-409C-BE32-E72D297353CC}">
              <c16:uniqueId val="{0000000A-089C-4046-9DE5-BFBCA63BFE86}"/>
            </c:ext>
          </c:extLst>
        </c:ser>
        <c:ser>
          <c:idx val="6"/>
          <c:order val="11"/>
          <c:tx>
            <c:strRef>
              <c:f>charts!$B$10</c:f>
              <c:strCache>
                <c:ptCount val="1"/>
                <c:pt idx="0">
                  <c:v>PSERN</c:v>
                </c:pt>
              </c:strCache>
            </c:strRef>
          </c:tx>
          <c:spPr>
            <a:solidFill>
              <a:schemeClr val="accent1">
                <a:lumMod val="60000"/>
              </a:schemeClr>
            </a:solidFill>
            <a:ln>
              <a:solidFill>
                <a:schemeClr val="tx1"/>
              </a:solidFill>
            </a:ln>
            <a:effectLst/>
          </c:spPr>
          <c:invertIfNegative val="0"/>
          <c:dLbls>
            <c:delete val="1"/>
          </c:dLbls>
          <c:cat>
            <c:numRef>
              <c:f>'Compare Table_Mar24_Aug23'!$N$47:$X$47</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'Compare Table_Mar24_Aug23'!$N$14:$X$14</c:f>
              <c:numCache>
                <c:formatCode>_("$"* #,##0_);_("$"* \(#,##0\);_("$"* "-"??_);_(@_)</c:formatCode>
                <c:ptCount val="11"/>
                <c:pt idx="0">
                  <c:v>0</c:v>
                </c:pt>
                <c:pt idx="1">
                  <c:v>0</c:v>
                </c:pt>
                <c:pt idx="2">
                  <c:v>29727603</c:v>
                </c:pt>
                <c:pt idx="3">
                  <c:v>30601830</c:v>
                </c:pt>
                <c:pt idx="4">
                  <c:v>31588828</c:v>
                </c:pt>
                <c:pt idx="5">
                  <c:v>32612888</c:v>
                </c:pt>
                <c:pt idx="6">
                  <c:v>33533496</c:v>
                </c:pt>
                <c:pt idx="7">
                  <c:v>34446316</c:v>
                </c:pt>
                <c:pt idx="8">
                  <c:v>35325956</c:v>
                </c:pt>
                <c:pt idx="9">
                  <c:v>36208984</c:v>
                </c:pt>
                <c:pt idx="10">
                  <c:v>37050071</c:v>
                </c:pt>
              </c:numCache>
            </c:numRef>
          </c:val>
          <c:extLst>
            <c:ext xmlns:c16="http://schemas.microsoft.com/office/drawing/2014/chart" uri="{C3380CC4-5D6E-409C-BE32-E72D297353CC}">
              <c16:uniqueId val="{0000000B-089C-4046-9DE5-BFBCA63BFE86}"/>
            </c:ext>
          </c:extLst>
        </c:ser>
        <c:ser>
          <c:idx val="10"/>
          <c:order val="12"/>
          <c:tx>
            <c:strRef>
              <c:f>charts!$B$14</c:f>
              <c:strCache>
                <c:ptCount val="1"/>
                <c:pt idx="0">
                  <c:v>CF</c:v>
                </c:pt>
              </c:strCache>
            </c:strRef>
          </c:tx>
          <c:spPr>
            <a:solidFill>
              <a:srgbClr val="FFFFCC"/>
            </a:solidFill>
            <a:ln>
              <a:solidFill>
                <a:schemeClr val="tx1"/>
              </a:solidFill>
            </a:ln>
            <a:effectLst/>
          </c:spPr>
          <c:invertIfNegative val="0"/>
          <c:dLbls>
            <c:delete val="1"/>
          </c:dLbls>
          <c:cat>
            <c:numRef>
              <c:f>'Compare Table_Mar24_Aug23'!$N$47:$X$47</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'Compare Table_Mar24_Aug23'!$N$18:$X$18</c:f>
              <c:numCache>
                <c:formatCode>_("$"* #,##0_);_("$"* \(#,##0\);_("$"* "-"??_);_(@_)</c:formatCode>
                <c:ptCount val="11"/>
                <c:pt idx="0">
                  <c:v>17955638</c:v>
                </c:pt>
                <c:pt idx="1">
                  <c:v>18389600</c:v>
                </c:pt>
                <c:pt idx="2">
                  <c:v>18877155</c:v>
                </c:pt>
                <c:pt idx="3">
                  <c:v>19443654</c:v>
                </c:pt>
                <c:pt idx="4">
                  <c:v>20072804</c:v>
                </c:pt>
                <c:pt idx="5">
                  <c:v>20712946</c:v>
                </c:pt>
                <c:pt idx="6">
                  <c:v>21297118</c:v>
                </c:pt>
                <c:pt idx="7">
                  <c:v>21858694</c:v>
                </c:pt>
                <c:pt idx="8">
                  <c:v>22426573</c:v>
                </c:pt>
                <c:pt idx="9">
                  <c:v>54620651</c:v>
                </c:pt>
                <c:pt idx="10">
                  <c:v>51612683</c:v>
                </c:pt>
              </c:numCache>
            </c:numRef>
          </c:val>
          <c:extLst>
            <c:ext xmlns:c16="http://schemas.microsoft.com/office/drawing/2014/chart" uri="{C3380CC4-5D6E-409C-BE32-E72D297353CC}">
              <c16:uniqueId val="{0000000C-089C-4046-9DE5-BFBCA63BFE86}"/>
            </c:ext>
          </c:extLst>
        </c:ser>
        <c:ser>
          <c:idx val="13"/>
          <c:order val="13"/>
          <c:tx>
            <c:strRef>
              <c:f>charts!$B$17</c:f>
              <c:strCache>
                <c:ptCount val="1"/>
                <c:pt idx="0">
                  <c:v>Ferry</c:v>
                </c:pt>
              </c:strCache>
            </c:strRef>
          </c:tx>
          <c:spPr>
            <a:solidFill>
              <a:schemeClr val="accent2">
                <a:lumMod val="80000"/>
                <a:lumOff val="20000"/>
              </a:schemeClr>
            </a:solidFill>
            <a:ln>
              <a:solidFill>
                <a:schemeClr val="tx1"/>
              </a:solidFill>
            </a:ln>
            <a:effectLst/>
          </c:spPr>
          <c:invertIfNegative val="0"/>
          <c:dLbls>
            <c:delete val="1"/>
          </c:dLbls>
          <c:cat>
            <c:numRef>
              <c:f>'Compare Table_Mar24_Aug23'!$N$47:$X$47</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'Compare Table_Mar24_Aug23'!$N$21:$X$21</c:f>
              <c:numCache>
                <c:formatCode>_("$"* #,##0_);_("$"* \(#,##0\);_("$"* "-"??_);_(@_)</c:formatCode>
                <c:ptCount val="11"/>
                <c:pt idx="0">
                  <c:v>1183252</c:v>
                </c:pt>
                <c:pt idx="1">
                  <c:v>1183252</c:v>
                </c:pt>
                <c:pt idx="2">
                  <c:v>1183252</c:v>
                </c:pt>
                <c:pt idx="3">
                  <c:v>5769754</c:v>
                </c:pt>
                <c:pt idx="4">
                  <c:v>5927796</c:v>
                </c:pt>
                <c:pt idx="5">
                  <c:v>6117419</c:v>
                </c:pt>
                <c:pt idx="6">
                  <c:v>6290100</c:v>
                </c:pt>
                <c:pt idx="7">
                  <c:v>6461231</c:v>
                </c:pt>
                <c:pt idx="8">
                  <c:v>6525843</c:v>
                </c:pt>
                <c:pt idx="9">
                  <c:v>6820483</c:v>
                </c:pt>
                <c:pt idx="10">
                  <c:v>7000384</c:v>
                </c:pt>
              </c:numCache>
            </c:numRef>
          </c:val>
          <c:extLst>
            <c:ext xmlns:c16="http://schemas.microsoft.com/office/drawing/2014/chart" uri="{C3380CC4-5D6E-409C-BE32-E72D297353CC}">
              <c16:uniqueId val="{0000000D-089C-4046-9DE5-BFBCA63BFE86}"/>
            </c:ext>
          </c:extLst>
        </c:ser>
        <c:ser>
          <c:idx val="14"/>
          <c:order val="14"/>
          <c:tx>
            <c:strRef>
              <c:f>charts!$B$18</c:f>
              <c:strCache>
                <c:ptCount val="1"/>
                <c:pt idx="0">
                  <c:v>Transit</c:v>
                </c:pt>
              </c:strCache>
            </c:strRef>
          </c:tx>
          <c:spPr>
            <a:solidFill>
              <a:srgbClr val="76F8EF"/>
            </a:solidFill>
            <a:ln>
              <a:solidFill>
                <a:schemeClr val="tx1"/>
              </a:solidFill>
            </a:ln>
            <a:effectLst/>
          </c:spPr>
          <c:invertIfNegative val="0"/>
          <c:dLbls>
            <c:delete val="1"/>
          </c:dLbls>
          <c:cat>
            <c:numRef>
              <c:f>'Compare Table_Mar24_Aug23'!$N$47:$X$47</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'Compare Table_Mar24_Aug23'!$N$22:$X$22</c:f>
              <c:numCache>
                <c:formatCode>_("$"* #,##0_);_("$"* \(#,##0\);_("$"* "-"??_);_(@_)</c:formatCode>
                <c:ptCount val="11"/>
                <c:pt idx="0">
                  <c:v>25426081.857224997</c:v>
                </c:pt>
                <c:pt idx="1">
                  <c:v>26253065</c:v>
                </c:pt>
                <c:pt idx="2">
                  <c:v>26951390</c:v>
                </c:pt>
                <c:pt idx="3">
                  <c:v>23315897</c:v>
                </c:pt>
                <c:pt idx="4">
                  <c:v>23641990</c:v>
                </c:pt>
                <c:pt idx="5">
                  <c:v>29355710</c:v>
                </c:pt>
                <c:pt idx="6">
                  <c:v>30184815</c:v>
                </c:pt>
                <c:pt idx="7">
                  <c:v>30985949</c:v>
                </c:pt>
                <c:pt idx="8">
                  <c:v>31794564</c:v>
                </c:pt>
                <c:pt idx="9">
                  <c:v>32620449</c:v>
                </c:pt>
                <c:pt idx="10">
                  <c:v>33395703</c:v>
                </c:pt>
              </c:numCache>
            </c:numRef>
          </c:val>
          <c:extLst>
            <c:ext xmlns:c16="http://schemas.microsoft.com/office/drawing/2014/chart" uri="{C3380CC4-5D6E-409C-BE32-E72D297353CC}">
              <c16:uniqueId val="{0000000E-089C-4046-9DE5-BFBCA63BFE86}"/>
            </c:ext>
          </c:extLst>
        </c:ser>
        <c:ser>
          <c:idx val="15"/>
          <c:order val="15"/>
          <c:tx>
            <c:strRef>
              <c:f>charts!$B$19</c:f>
              <c:strCache>
                <c:ptCount val="1"/>
                <c:pt idx="0">
                  <c:v>UTGO Bond</c:v>
                </c:pt>
              </c:strCache>
            </c:strRef>
          </c:tx>
          <c:spPr>
            <a:solidFill>
              <a:srgbClr val="FC04C1"/>
            </a:solidFill>
            <a:ln>
              <a:solidFill>
                <a:schemeClr val="tx1"/>
              </a:solidFill>
            </a:ln>
            <a:effectLst/>
          </c:spPr>
          <c:invertIfNegative val="0"/>
          <c:dLbls>
            <c:delete val="1"/>
          </c:dLbls>
          <c:cat>
            <c:numRef>
              <c:f>'Compare Table_Mar24_Aug23'!$N$47:$X$47</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'Compare Table_Mar24_Aug23'!$N$23:$X$23</c:f>
              <c:numCache>
                <c:formatCode>_("$"* #,##0_);_("$"* \(#,##0\);_("$"* "-"??_);_(@_)</c:formatCode>
                <c:ptCount val="11"/>
                <c:pt idx="0">
                  <c:v>19630000</c:v>
                </c:pt>
                <c:pt idx="1">
                  <c:v>11620000</c:v>
                </c:pt>
                <c:pt idx="2">
                  <c:v>16820000</c:v>
                </c:pt>
                <c:pt idx="3">
                  <c:v>16880000</c:v>
                </c:pt>
                <c:pt idx="4">
                  <c:v>17300000</c:v>
                </c:pt>
                <c:pt idx="5">
                  <c:v>17910000</c:v>
                </c:pt>
                <c:pt idx="6">
                  <c:v>13620000</c:v>
                </c:pt>
                <c:pt idx="7">
                  <c:v>13950000</c:v>
                </c:pt>
                <c:pt idx="8">
                  <c:v>15670000</c:v>
                </c:pt>
                <c:pt idx="9">
                  <c:v>17020000</c:v>
                </c:pt>
                <c:pt idx="10">
                  <c:v>9180000</c:v>
                </c:pt>
              </c:numCache>
            </c:numRef>
          </c:val>
          <c:extLst>
            <c:ext xmlns:c16="http://schemas.microsoft.com/office/drawing/2014/chart" uri="{C3380CC4-5D6E-409C-BE32-E72D297353CC}">
              <c16:uniqueId val="{0000000F-089C-4046-9DE5-BFBCA63BFE86}"/>
            </c:ext>
          </c:extLst>
        </c:ser>
        <c:dLbls>
          <c:showLegendKey val="0"/>
          <c:showVal val="1"/>
          <c:showCatName val="0"/>
          <c:showSerName val="0"/>
          <c:showPercent val="0"/>
          <c:showBubbleSize val="0"/>
        </c:dLbls>
        <c:gapWidth val="150"/>
        <c:overlap val="100"/>
        <c:axId val="1840469856"/>
        <c:axId val="868996016"/>
      </c:barChart>
      <c:catAx>
        <c:axId val="1840469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868996016"/>
        <c:crosses val="autoZero"/>
        <c:auto val="1"/>
        <c:lblAlgn val="ctr"/>
        <c:lblOffset val="100"/>
        <c:noMultiLvlLbl val="0"/>
      </c:catAx>
      <c:valAx>
        <c:axId val="86899601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840469856"/>
        <c:crosses val="autoZero"/>
        <c:crossBetween val="between"/>
      </c:valAx>
      <c:spPr>
        <a:noFill/>
        <a:ln>
          <a:noFill/>
        </a:ln>
        <a:effectLst/>
      </c:spPr>
    </c:plotArea>
    <c:legend>
      <c:legendPos val="r"/>
      <c:layout>
        <c:manualLayout>
          <c:xMode val="edge"/>
          <c:yMode val="edge"/>
          <c:x val="0.88348507907099849"/>
          <c:y val="0.22344190005790446"/>
          <c:w val="0.10671099936037406"/>
          <c:h val="0.678823104371538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a:t>King</a:t>
            </a:r>
            <a:r>
              <a:rPr lang="en-US" sz="2000" baseline="0" dirty="0"/>
              <a:t> County </a:t>
            </a:r>
            <a:r>
              <a:rPr lang="en-US" sz="2000" dirty="0"/>
              <a:t>Taxable Sales Growth</a:t>
            </a:r>
          </a:p>
          <a:p>
            <a:pPr>
              <a:defRPr/>
            </a:pPr>
            <a:r>
              <a:rPr lang="en-US" sz="1200" dirty="0"/>
              <a:t>YOY growth rates of taxable sales for select sectors</a:t>
            </a:r>
          </a:p>
          <a:p>
            <a:pPr>
              <a:defRPr/>
            </a:pPr>
            <a:r>
              <a:rPr lang="en-US" sz="1200" dirty="0"/>
              <a:t>Source: WA DOR, KC OEFA</a:t>
            </a:r>
          </a:p>
        </c:rich>
      </c:tx>
      <c:overlay val="0"/>
    </c:title>
    <c:autoTitleDeleted val="0"/>
    <c:plotArea>
      <c:layout>
        <c:manualLayout>
          <c:layoutTarget val="inner"/>
          <c:xMode val="edge"/>
          <c:yMode val="edge"/>
          <c:x val="7.763670166229221E-2"/>
          <c:y val="0.16241932993669908"/>
          <c:w val="0.79749409448818898"/>
          <c:h val="0.64676219700478621"/>
        </c:manualLayout>
      </c:layout>
      <c:lineChart>
        <c:grouping val="standard"/>
        <c:varyColors val="0"/>
        <c:ser>
          <c:idx val="0"/>
          <c:order val="0"/>
          <c:tx>
            <c:strRef>
              <c:f>'6-RetailSales'!$B$4</c:f>
              <c:strCache>
                <c:ptCount val="1"/>
                <c:pt idx="0">
                  <c:v>Retail</c:v>
                </c:pt>
              </c:strCache>
            </c:strRef>
          </c:tx>
          <c:spPr>
            <a:ln w="38100">
              <a:solidFill>
                <a:srgbClr val="00B0F0"/>
              </a:solidFill>
            </a:ln>
          </c:spPr>
          <c:marker>
            <c:symbol val="none"/>
          </c:marker>
          <c:dLbls>
            <c:dLbl>
              <c:idx val="27"/>
              <c:layout>
                <c:manualLayout>
                  <c:x val="3.1944444444444442E-2"/>
                  <c:y val="-0.11029411764705882"/>
                </c:manualLayout>
              </c:layout>
              <c:tx>
                <c:rich>
                  <a:bodyPr wrap="square" lIns="38100" tIns="19050" rIns="38100" bIns="19050" anchor="ctr">
                    <a:spAutoFit/>
                  </a:bodyPr>
                  <a:lstStyle/>
                  <a:p>
                    <a:pPr>
                      <a:defRPr>
                        <a:solidFill>
                          <a:srgbClr val="00B0F0"/>
                        </a:solidFill>
                      </a:defRPr>
                    </a:pPr>
                    <a:r>
                      <a:rPr lang="en-US">
                        <a:solidFill>
                          <a:srgbClr val="00B0F0"/>
                        </a:solidFill>
                      </a:rPr>
                      <a:t>Retail</a:t>
                    </a:r>
                    <a:br>
                      <a:rPr lang="en-US">
                        <a:solidFill>
                          <a:srgbClr val="00B0F0"/>
                        </a:solidFill>
                      </a:rPr>
                    </a:br>
                    <a:fld id="{A858D7B9-7E29-412E-834C-F2724044059F}" type="VALUE">
                      <a:rPr lang="en-US" smtClean="0">
                        <a:solidFill>
                          <a:srgbClr val="00B0F0"/>
                        </a:solidFill>
                      </a:rPr>
                      <a:pPr>
                        <a:defRPr>
                          <a:solidFill>
                            <a:srgbClr val="00B0F0"/>
                          </a:solidFill>
                        </a:defRPr>
                      </a:pPr>
                      <a:t>[VALUE]</a:t>
                    </a:fld>
                    <a:endParaRPr lang="en-US">
                      <a:solidFill>
                        <a:srgbClr val="00B0F0"/>
                      </a:solidFill>
                    </a:endParaRP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42E-4F4D-9D47-D7463BD117A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'6-RetailSales'!$A$298:$A$325</c:f>
              <c:numCache>
                <c:formatCode>mmm\-yy</c:formatCode>
                <c:ptCount val="28"/>
                <c:pt idx="0">
                  <c:v>44501</c:v>
                </c:pt>
                <c:pt idx="1">
                  <c:v>44531</c:v>
                </c:pt>
                <c:pt idx="2">
                  <c:v>44562</c:v>
                </c:pt>
                <c:pt idx="3">
                  <c:v>44593</c:v>
                </c:pt>
                <c:pt idx="4">
                  <c:v>44621</c:v>
                </c:pt>
                <c:pt idx="5">
                  <c:v>44652</c:v>
                </c:pt>
                <c:pt idx="6">
                  <c:v>44682</c:v>
                </c:pt>
                <c:pt idx="7">
                  <c:v>44713</c:v>
                </c:pt>
                <c:pt idx="8">
                  <c:v>44743</c:v>
                </c:pt>
                <c:pt idx="9">
                  <c:v>44774</c:v>
                </c:pt>
                <c:pt idx="10">
                  <c:v>44805</c:v>
                </c:pt>
                <c:pt idx="11">
                  <c:v>44835</c:v>
                </c:pt>
                <c:pt idx="12">
                  <c:v>44866</c:v>
                </c:pt>
                <c:pt idx="13">
                  <c:v>44896</c:v>
                </c:pt>
                <c:pt idx="14">
                  <c:v>44927</c:v>
                </c:pt>
                <c:pt idx="15">
                  <c:v>44958</c:v>
                </c:pt>
                <c:pt idx="16">
                  <c:v>44986</c:v>
                </c:pt>
                <c:pt idx="17">
                  <c:v>45017</c:v>
                </c:pt>
                <c:pt idx="18">
                  <c:v>45047</c:v>
                </c:pt>
                <c:pt idx="19">
                  <c:v>45078</c:v>
                </c:pt>
                <c:pt idx="20">
                  <c:v>45108</c:v>
                </c:pt>
                <c:pt idx="21">
                  <c:v>45139</c:v>
                </c:pt>
                <c:pt idx="22">
                  <c:v>45170</c:v>
                </c:pt>
                <c:pt idx="23">
                  <c:v>45200</c:v>
                </c:pt>
                <c:pt idx="24">
                  <c:v>45231</c:v>
                </c:pt>
                <c:pt idx="25">
                  <c:v>45261</c:v>
                </c:pt>
                <c:pt idx="26">
                  <c:v>45292</c:v>
                </c:pt>
                <c:pt idx="27">
                  <c:v>45323</c:v>
                </c:pt>
              </c:numCache>
            </c:numRef>
          </c:cat>
          <c:val>
            <c:numRef>
              <c:f>'6-RetailSales'!$B$298:$B$325</c:f>
              <c:numCache>
                <c:formatCode>0.0%</c:formatCode>
                <c:ptCount val="28"/>
                <c:pt idx="0">
                  <c:v>0.13484405701055535</c:v>
                </c:pt>
                <c:pt idx="1">
                  <c:v>5.1823889795506117E-2</c:v>
                </c:pt>
                <c:pt idx="2">
                  <c:v>0.10781543570048591</c:v>
                </c:pt>
                <c:pt idx="3">
                  <c:v>0.12427112040107957</c:v>
                </c:pt>
                <c:pt idx="4">
                  <c:v>5.2017057201050321E-2</c:v>
                </c:pt>
                <c:pt idx="5">
                  <c:v>3.5690746294122722E-2</c:v>
                </c:pt>
                <c:pt idx="6">
                  <c:v>5.8256495640576E-2</c:v>
                </c:pt>
                <c:pt idx="7">
                  <c:v>2.6656103831616651E-2</c:v>
                </c:pt>
                <c:pt idx="8">
                  <c:v>2.454320245459618E-2</c:v>
                </c:pt>
                <c:pt idx="9">
                  <c:v>3.4407425461635999E-2</c:v>
                </c:pt>
                <c:pt idx="10">
                  <c:v>5.4336202902985464E-2</c:v>
                </c:pt>
                <c:pt idx="11">
                  <c:v>5.1486597857853811E-2</c:v>
                </c:pt>
                <c:pt idx="12">
                  <c:v>3.812868476114617E-2</c:v>
                </c:pt>
                <c:pt idx="13">
                  <c:v>2.3899962068682834E-2</c:v>
                </c:pt>
                <c:pt idx="14">
                  <c:v>1.5274490056762069E-2</c:v>
                </c:pt>
                <c:pt idx="15">
                  <c:v>7.6657955667180921E-4</c:v>
                </c:pt>
                <c:pt idx="16">
                  <c:v>-2.3715192223082937E-2</c:v>
                </c:pt>
                <c:pt idx="17">
                  <c:v>-3.9833247170003028E-2</c:v>
                </c:pt>
                <c:pt idx="18">
                  <c:v>2.3939048775008631E-2</c:v>
                </c:pt>
                <c:pt idx="19">
                  <c:v>2.5962365763040118E-2</c:v>
                </c:pt>
                <c:pt idx="20">
                  <c:v>7.3298749330559243E-3</c:v>
                </c:pt>
                <c:pt idx="21">
                  <c:v>7.110086208753863E-3</c:v>
                </c:pt>
                <c:pt idx="22">
                  <c:v>-1.7520928476057684E-2</c:v>
                </c:pt>
                <c:pt idx="23">
                  <c:v>-5.2008430356996205E-2</c:v>
                </c:pt>
                <c:pt idx="24">
                  <c:v>-1.4624568885591716E-3</c:v>
                </c:pt>
                <c:pt idx="25">
                  <c:v>6.2160217536184614E-3</c:v>
                </c:pt>
                <c:pt idx="26">
                  <c:v>-1.5789041978262253E-2</c:v>
                </c:pt>
                <c:pt idx="27">
                  <c:v>5.4462706874909728E-2</c:v>
                </c:pt>
              </c:numCache>
            </c:numRef>
          </c:val>
          <c:smooth val="0"/>
          <c:extLst>
            <c:ext xmlns:c16="http://schemas.microsoft.com/office/drawing/2014/chart" uri="{C3380CC4-5D6E-409C-BE32-E72D297353CC}">
              <c16:uniqueId val="{00000000-A8FA-473B-86FF-13745394ED10}"/>
            </c:ext>
          </c:extLst>
        </c:ser>
        <c:ser>
          <c:idx val="1"/>
          <c:order val="1"/>
          <c:tx>
            <c:strRef>
              <c:f>'6-RetailSales'!$C$4</c:f>
              <c:strCache>
                <c:ptCount val="1"/>
                <c:pt idx="0">
                  <c:v>Construction</c:v>
                </c:pt>
              </c:strCache>
            </c:strRef>
          </c:tx>
          <c:spPr>
            <a:ln w="38100">
              <a:solidFill>
                <a:srgbClr val="7030A0"/>
              </a:solidFill>
            </a:ln>
          </c:spPr>
          <c:marker>
            <c:symbol val="none"/>
          </c:marker>
          <c:dLbls>
            <c:dLbl>
              <c:idx val="27"/>
              <c:layout>
                <c:manualLayout>
                  <c:x val="-1.0185067526415994E-16"/>
                  <c:y val="4.9019607843137164E-2"/>
                </c:manualLayout>
              </c:layout>
              <c:tx>
                <c:rich>
                  <a:bodyPr/>
                  <a:lstStyle/>
                  <a:p>
                    <a:r>
                      <a:rPr lang="en-US" dirty="0"/>
                      <a:t>Construction</a:t>
                    </a:r>
                    <a:br>
                      <a:rPr lang="en-US" dirty="0"/>
                    </a:br>
                    <a:fld id="{EA6344DA-FEDA-4D73-B669-4B08470BD8E7}" type="VALUE">
                      <a:rPr lang="en-US" smtClean="0"/>
                      <a:pPr/>
                      <a:t>[VALUE]</a:t>
                    </a:fld>
                    <a:endParaRPr lang="en-US" dirty="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42E-4F4D-9D47-D7463BD117A0}"/>
                </c:ext>
              </c:extLst>
            </c:dLbl>
            <c:spPr>
              <a:noFill/>
              <a:ln>
                <a:noFill/>
              </a:ln>
              <a:effectLst/>
            </c:spPr>
            <c:txPr>
              <a:bodyPr wrap="square" lIns="38100" tIns="19050" rIns="38100" bIns="19050" anchor="ctr">
                <a:spAutoFit/>
              </a:bodyPr>
              <a:lstStyle/>
              <a:p>
                <a:pPr>
                  <a:defRPr>
                    <a:solidFill>
                      <a:srgbClr val="7030A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'6-RetailSales'!$A$298:$A$325</c:f>
              <c:numCache>
                <c:formatCode>mmm\-yy</c:formatCode>
                <c:ptCount val="28"/>
                <c:pt idx="0">
                  <c:v>44501</c:v>
                </c:pt>
                <c:pt idx="1">
                  <c:v>44531</c:v>
                </c:pt>
                <c:pt idx="2">
                  <c:v>44562</c:v>
                </c:pt>
                <c:pt idx="3">
                  <c:v>44593</c:v>
                </c:pt>
                <c:pt idx="4">
                  <c:v>44621</c:v>
                </c:pt>
                <c:pt idx="5">
                  <c:v>44652</c:v>
                </c:pt>
                <c:pt idx="6">
                  <c:v>44682</c:v>
                </c:pt>
                <c:pt idx="7">
                  <c:v>44713</c:v>
                </c:pt>
                <c:pt idx="8">
                  <c:v>44743</c:v>
                </c:pt>
                <c:pt idx="9">
                  <c:v>44774</c:v>
                </c:pt>
                <c:pt idx="10">
                  <c:v>44805</c:v>
                </c:pt>
                <c:pt idx="11">
                  <c:v>44835</c:v>
                </c:pt>
                <c:pt idx="12">
                  <c:v>44866</c:v>
                </c:pt>
                <c:pt idx="13">
                  <c:v>44896</c:v>
                </c:pt>
                <c:pt idx="14">
                  <c:v>44927</c:v>
                </c:pt>
                <c:pt idx="15">
                  <c:v>44958</c:v>
                </c:pt>
                <c:pt idx="16">
                  <c:v>44986</c:v>
                </c:pt>
                <c:pt idx="17">
                  <c:v>45017</c:v>
                </c:pt>
                <c:pt idx="18">
                  <c:v>45047</c:v>
                </c:pt>
                <c:pt idx="19">
                  <c:v>45078</c:v>
                </c:pt>
                <c:pt idx="20">
                  <c:v>45108</c:v>
                </c:pt>
                <c:pt idx="21">
                  <c:v>45139</c:v>
                </c:pt>
                <c:pt idx="22">
                  <c:v>45170</c:v>
                </c:pt>
                <c:pt idx="23">
                  <c:v>45200</c:v>
                </c:pt>
                <c:pt idx="24">
                  <c:v>45231</c:v>
                </c:pt>
                <c:pt idx="25">
                  <c:v>45261</c:v>
                </c:pt>
                <c:pt idx="26">
                  <c:v>45292</c:v>
                </c:pt>
                <c:pt idx="27">
                  <c:v>45323</c:v>
                </c:pt>
              </c:numCache>
            </c:numRef>
          </c:cat>
          <c:val>
            <c:numRef>
              <c:f>'6-RetailSales'!$C$298:$C$325</c:f>
              <c:numCache>
                <c:formatCode>0.0%</c:formatCode>
                <c:ptCount val="28"/>
                <c:pt idx="0">
                  <c:v>0.12886213518013201</c:v>
                </c:pt>
                <c:pt idx="1">
                  <c:v>-2.9505119736179974E-2</c:v>
                </c:pt>
                <c:pt idx="2">
                  <c:v>2.3571941832837284E-2</c:v>
                </c:pt>
                <c:pt idx="3">
                  <c:v>-1.4619949674729793E-2</c:v>
                </c:pt>
                <c:pt idx="4">
                  <c:v>-5.186375952572142E-2</c:v>
                </c:pt>
                <c:pt idx="5">
                  <c:v>5.8510181839161346E-2</c:v>
                </c:pt>
                <c:pt idx="6">
                  <c:v>3.5326040628932187E-2</c:v>
                </c:pt>
                <c:pt idx="7">
                  <c:v>3.7813640078632194E-3</c:v>
                </c:pt>
                <c:pt idx="8">
                  <c:v>9.5470421438745845E-2</c:v>
                </c:pt>
                <c:pt idx="9">
                  <c:v>9.3558037410415684E-2</c:v>
                </c:pt>
                <c:pt idx="10">
                  <c:v>0.14500670453965481</c:v>
                </c:pt>
                <c:pt idx="11">
                  <c:v>0.14094869118933517</c:v>
                </c:pt>
                <c:pt idx="12">
                  <c:v>0.16278667864209972</c:v>
                </c:pt>
                <c:pt idx="13">
                  <c:v>0.1127419066973665</c:v>
                </c:pt>
                <c:pt idx="14">
                  <c:v>0.17193178020213673</c:v>
                </c:pt>
                <c:pt idx="15">
                  <c:v>0.16298869077309064</c:v>
                </c:pt>
                <c:pt idx="16">
                  <c:v>0.17661100361159776</c:v>
                </c:pt>
                <c:pt idx="17">
                  <c:v>6.2280567394012554E-2</c:v>
                </c:pt>
                <c:pt idx="18">
                  <c:v>0.11866367590764093</c:v>
                </c:pt>
                <c:pt idx="19">
                  <c:v>8.2269784138269575E-2</c:v>
                </c:pt>
                <c:pt idx="20">
                  <c:v>-2.8695749828841821E-2</c:v>
                </c:pt>
                <c:pt idx="21">
                  <c:v>-2.7626993259670329E-2</c:v>
                </c:pt>
                <c:pt idx="22">
                  <c:v>-8.2325592101969547E-2</c:v>
                </c:pt>
                <c:pt idx="23">
                  <c:v>-5.3912539562458006E-2</c:v>
                </c:pt>
                <c:pt idx="24">
                  <c:v>-0.12176361860114415</c:v>
                </c:pt>
                <c:pt idx="25">
                  <c:v>-0.1103051906602478</c:v>
                </c:pt>
                <c:pt idx="26">
                  <c:v>-6.7765614704342503E-2</c:v>
                </c:pt>
                <c:pt idx="27">
                  <c:v>-6.0388012823055726E-2</c:v>
                </c:pt>
              </c:numCache>
            </c:numRef>
          </c:val>
          <c:smooth val="0"/>
          <c:extLst>
            <c:ext xmlns:c16="http://schemas.microsoft.com/office/drawing/2014/chart" uri="{C3380CC4-5D6E-409C-BE32-E72D297353CC}">
              <c16:uniqueId val="{00000001-A8FA-473B-86FF-13745394ED10}"/>
            </c:ext>
          </c:extLst>
        </c:ser>
        <c:ser>
          <c:idx val="2"/>
          <c:order val="2"/>
          <c:spPr>
            <a:ln w="38100">
              <a:solidFill>
                <a:schemeClr val="accent6">
                  <a:lumMod val="75000"/>
                </a:schemeClr>
              </a:solidFill>
            </a:ln>
          </c:spPr>
          <c:marker>
            <c:symbol val="none"/>
          </c:marker>
          <c:dLbls>
            <c:dLbl>
              <c:idx val="27"/>
              <c:layout>
                <c:manualLayout>
                  <c:x val="8.3333333333334356E-3"/>
                  <c:y val="-0.22794117647058823"/>
                </c:manualLayout>
              </c:layout>
              <c:tx>
                <c:rich>
                  <a:bodyPr/>
                  <a:lstStyle/>
                  <a:p>
                    <a:r>
                      <a:rPr lang="en-US" dirty="0"/>
                      <a:t>Leisure</a:t>
                    </a:r>
                    <a:r>
                      <a:rPr lang="en-US" baseline="0" dirty="0"/>
                      <a:t> &amp;</a:t>
                    </a:r>
                    <a:br>
                      <a:rPr lang="en-US" baseline="0" dirty="0"/>
                    </a:br>
                    <a:r>
                      <a:rPr lang="en-US" baseline="0" dirty="0"/>
                      <a:t>Hospitality</a:t>
                    </a:r>
                    <a:br>
                      <a:rPr lang="en-US" dirty="0"/>
                    </a:br>
                    <a:fld id="{6281A67D-42F5-489B-89D8-CB16A9E671A7}" type="VALUE">
                      <a:rPr lang="en-US" smtClean="0"/>
                      <a:pPr/>
                      <a:t>[VALUE]</a:t>
                    </a:fld>
                    <a:endParaRPr lang="en-US" dirty="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42E-4F4D-9D47-D7463BD117A0}"/>
                </c:ext>
              </c:extLst>
            </c:dLbl>
            <c:spPr>
              <a:noFill/>
              <a:ln>
                <a:noFill/>
              </a:ln>
              <a:effectLst/>
            </c:spPr>
            <c:txPr>
              <a:bodyPr wrap="square" lIns="38100" tIns="19050" rIns="38100" bIns="19050" anchor="ctr">
                <a:spAutoFit/>
              </a:bodyPr>
              <a:lstStyle/>
              <a:p>
                <a:pPr>
                  <a:defRPr>
                    <a:solidFill>
                      <a:schemeClr val="accent6">
                        <a:lumMod val="75000"/>
                      </a:schemeClr>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'6-RetailSales'!$A$298:$A$325</c:f>
              <c:numCache>
                <c:formatCode>mmm\-yy</c:formatCode>
                <c:ptCount val="28"/>
                <c:pt idx="0">
                  <c:v>44501</c:v>
                </c:pt>
                <c:pt idx="1">
                  <c:v>44531</c:v>
                </c:pt>
                <c:pt idx="2">
                  <c:v>44562</c:v>
                </c:pt>
                <c:pt idx="3">
                  <c:v>44593</c:v>
                </c:pt>
                <c:pt idx="4">
                  <c:v>44621</c:v>
                </c:pt>
                <c:pt idx="5">
                  <c:v>44652</c:v>
                </c:pt>
                <c:pt idx="6">
                  <c:v>44682</c:v>
                </c:pt>
                <c:pt idx="7">
                  <c:v>44713</c:v>
                </c:pt>
                <c:pt idx="8">
                  <c:v>44743</c:v>
                </c:pt>
                <c:pt idx="9">
                  <c:v>44774</c:v>
                </c:pt>
                <c:pt idx="10">
                  <c:v>44805</c:v>
                </c:pt>
                <c:pt idx="11">
                  <c:v>44835</c:v>
                </c:pt>
                <c:pt idx="12">
                  <c:v>44866</c:v>
                </c:pt>
                <c:pt idx="13">
                  <c:v>44896</c:v>
                </c:pt>
                <c:pt idx="14">
                  <c:v>44927</c:v>
                </c:pt>
                <c:pt idx="15">
                  <c:v>44958</c:v>
                </c:pt>
                <c:pt idx="16">
                  <c:v>44986</c:v>
                </c:pt>
                <c:pt idx="17">
                  <c:v>45017</c:v>
                </c:pt>
                <c:pt idx="18">
                  <c:v>45047</c:v>
                </c:pt>
                <c:pt idx="19">
                  <c:v>45078</c:v>
                </c:pt>
                <c:pt idx="20">
                  <c:v>45108</c:v>
                </c:pt>
                <c:pt idx="21">
                  <c:v>45139</c:v>
                </c:pt>
                <c:pt idx="22">
                  <c:v>45170</c:v>
                </c:pt>
                <c:pt idx="23">
                  <c:v>45200</c:v>
                </c:pt>
                <c:pt idx="24">
                  <c:v>45231</c:v>
                </c:pt>
                <c:pt idx="25">
                  <c:v>45261</c:v>
                </c:pt>
                <c:pt idx="26">
                  <c:v>45292</c:v>
                </c:pt>
                <c:pt idx="27">
                  <c:v>45323</c:v>
                </c:pt>
              </c:numCache>
            </c:numRef>
          </c:cat>
          <c:val>
            <c:numRef>
              <c:f>'6-RetailSales'!$D$298:$D$325</c:f>
              <c:numCache>
                <c:formatCode>0.0%</c:formatCode>
                <c:ptCount val="28"/>
                <c:pt idx="0">
                  <c:v>0.86852924738762605</c:v>
                </c:pt>
                <c:pt idx="1">
                  <c:v>0.8970497728943454</c:v>
                </c:pt>
                <c:pt idx="2">
                  <c:v>0.60694047425514008</c:v>
                </c:pt>
                <c:pt idx="3">
                  <c:v>0.67518264596171895</c:v>
                </c:pt>
                <c:pt idx="4">
                  <c:v>0.56356742415446304</c:v>
                </c:pt>
                <c:pt idx="5">
                  <c:v>0.54306782148689314</c:v>
                </c:pt>
                <c:pt idx="6">
                  <c:v>0.45298167525310107</c:v>
                </c:pt>
                <c:pt idx="7">
                  <c:v>0.44855752553040062</c:v>
                </c:pt>
                <c:pt idx="8">
                  <c:v>0.26523505811042702</c:v>
                </c:pt>
                <c:pt idx="9">
                  <c:v>0.30946682596011876</c:v>
                </c:pt>
                <c:pt idx="10">
                  <c:v>0.33894902751596567</c:v>
                </c:pt>
                <c:pt idx="11">
                  <c:v>0.25622407527813285</c:v>
                </c:pt>
                <c:pt idx="12">
                  <c:v>0.17724590188750766</c:v>
                </c:pt>
                <c:pt idx="13">
                  <c:v>0.18682473170425595</c:v>
                </c:pt>
                <c:pt idx="14">
                  <c:v>0.33016312078619614</c:v>
                </c:pt>
                <c:pt idx="15">
                  <c:v>0.20510246188121251</c:v>
                </c:pt>
                <c:pt idx="16">
                  <c:v>0.16930604655936321</c:v>
                </c:pt>
                <c:pt idx="17">
                  <c:v>6.5688585661530352E-2</c:v>
                </c:pt>
                <c:pt idx="18">
                  <c:v>0.10494675644821383</c:v>
                </c:pt>
                <c:pt idx="19">
                  <c:v>8.5196025704371126E-2</c:v>
                </c:pt>
                <c:pt idx="20">
                  <c:v>0.10854572897798676</c:v>
                </c:pt>
                <c:pt idx="21">
                  <c:v>4.236084702933729E-2</c:v>
                </c:pt>
                <c:pt idx="22">
                  <c:v>6.5702757925524713E-2</c:v>
                </c:pt>
                <c:pt idx="23">
                  <c:v>3.4915647414028861E-2</c:v>
                </c:pt>
                <c:pt idx="24">
                  <c:v>8.9914025188789326E-2</c:v>
                </c:pt>
                <c:pt idx="25">
                  <c:v>8.166191407452672E-2</c:v>
                </c:pt>
                <c:pt idx="26">
                  <c:v>4.5340065405954366E-3</c:v>
                </c:pt>
                <c:pt idx="27">
                  <c:v>7.4866446493886185E-2</c:v>
                </c:pt>
              </c:numCache>
            </c:numRef>
          </c:val>
          <c:smooth val="0"/>
          <c:extLst>
            <c:ext xmlns:c16="http://schemas.microsoft.com/office/drawing/2014/chart" uri="{C3380CC4-5D6E-409C-BE32-E72D297353CC}">
              <c16:uniqueId val="{00000002-A8FA-473B-86FF-13745394ED10}"/>
            </c:ext>
          </c:extLst>
        </c:ser>
        <c:ser>
          <c:idx val="3"/>
          <c:order val="3"/>
          <c:tx>
            <c:strRef>
              <c:f>'6-RetailSales'!$F$4</c:f>
              <c:strCache>
                <c:ptCount val="1"/>
                <c:pt idx="0">
                  <c:v>Total</c:v>
                </c:pt>
              </c:strCache>
            </c:strRef>
          </c:tx>
          <c:spPr>
            <a:ln w="38100">
              <a:solidFill>
                <a:srgbClr val="00B050"/>
              </a:solidFill>
            </a:ln>
          </c:spPr>
          <c:marker>
            <c:symbol val="none"/>
          </c:marker>
          <c:dLbls>
            <c:dLbl>
              <c:idx val="27"/>
              <c:layout>
                <c:manualLayout>
                  <c:x val="3.3333333333333437E-2"/>
                  <c:y val="-1.9607843137254902E-2"/>
                </c:manualLayout>
              </c:layout>
              <c:tx>
                <c:rich>
                  <a:bodyPr/>
                  <a:lstStyle/>
                  <a:p>
                    <a:r>
                      <a:rPr lang="en-US" dirty="0"/>
                      <a:t>Total</a:t>
                    </a:r>
                    <a:br>
                      <a:rPr lang="en-US" dirty="0"/>
                    </a:br>
                    <a:fld id="{9E4E39D8-C3D2-438A-AB7C-25B427AC8E9C}" type="VALUE">
                      <a:rPr lang="en-US" smtClean="0"/>
                      <a:pPr/>
                      <a:t>[VALUE]</a:t>
                    </a:fld>
                    <a:endParaRPr lang="en-US" dirty="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42E-4F4D-9D47-D7463BD117A0}"/>
                </c:ext>
              </c:extLst>
            </c:dLbl>
            <c:spPr>
              <a:noFill/>
              <a:ln>
                <a:noFill/>
              </a:ln>
              <a:effectLst/>
            </c:spPr>
            <c:txPr>
              <a:bodyPr wrap="square" lIns="38100" tIns="19050" rIns="38100" bIns="19050" anchor="ctr">
                <a:spAutoFit/>
              </a:bodyPr>
              <a:lstStyle/>
              <a:p>
                <a:pPr>
                  <a:defRPr>
                    <a:solidFill>
                      <a:srgbClr val="00B05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'6-RetailSales'!$A$298:$A$325</c:f>
              <c:numCache>
                <c:formatCode>mmm\-yy</c:formatCode>
                <c:ptCount val="28"/>
                <c:pt idx="0">
                  <c:v>44501</c:v>
                </c:pt>
                <c:pt idx="1">
                  <c:v>44531</c:v>
                </c:pt>
                <c:pt idx="2">
                  <c:v>44562</c:v>
                </c:pt>
                <c:pt idx="3">
                  <c:v>44593</c:v>
                </c:pt>
                <c:pt idx="4">
                  <c:v>44621</c:v>
                </c:pt>
                <c:pt idx="5">
                  <c:v>44652</c:v>
                </c:pt>
                <c:pt idx="6">
                  <c:v>44682</c:v>
                </c:pt>
                <c:pt idx="7">
                  <c:v>44713</c:v>
                </c:pt>
                <c:pt idx="8">
                  <c:v>44743</c:v>
                </c:pt>
                <c:pt idx="9">
                  <c:v>44774</c:v>
                </c:pt>
                <c:pt idx="10">
                  <c:v>44805</c:v>
                </c:pt>
                <c:pt idx="11">
                  <c:v>44835</c:v>
                </c:pt>
                <c:pt idx="12">
                  <c:v>44866</c:v>
                </c:pt>
                <c:pt idx="13">
                  <c:v>44896</c:v>
                </c:pt>
                <c:pt idx="14">
                  <c:v>44927</c:v>
                </c:pt>
                <c:pt idx="15">
                  <c:v>44958</c:v>
                </c:pt>
                <c:pt idx="16">
                  <c:v>44986</c:v>
                </c:pt>
                <c:pt idx="17">
                  <c:v>45017</c:v>
                </c:pt>
                <c:pt idx="18">
                  <c:v>45047</c:v>
                </c:pt>
                <c:pt idx="19">
                  <c:v>45078</c:v>
                </c:pt>
                <c:pt idx="20">
                  <c:v>45108</c:v>
                </c:pt>
                <c:pt idx="21">
                  <c:v>45139</c:v>
                </c:pt>
                <c:pt idx="22">
                  <c:v>45170</c:v>
                </c:pt>
                <c:pt idx="23">
                  <c:v>45200</c:v>
                </c:pt>
                <c:pt idx="24">
                  <c:v>45231</c:v>
                </c:pt>
                <c:pt idx="25">
                  <c:v>45261</c:v>
                </c:pt>
                <c:pt idx="26">
                  <c:v>45292</c:v>
                </c:pt>
                <c:pt idx="27">
                  <c:v>45323</c:v>
                </c:pt>
              </c:numCache>
            </c:numRef>
          </c:cat>
          <c:val>
            <c:numRef>
              <c:f>'6-RetailSales'!$F$298:$F$325</c:f>
              <c:numCache>
                <c:formatCode>0.0%</c:formatCode>
                <c:ptCount val="28"/>
                <c:pt idx="0">
                  <c:v>0.19828629877562087</c:v>
                </c:pt>
                <c:pt idx="1">
                  <c:v>0.10728104034634467</c:v>
                </c:pt>
                <c:pt idx="2">
                  <c:v>0.14554090184658386</c:v>
                </c:pt>
                <c:pt idx="3">
                  <c:v>0.14124897522627977</c:v>
                </c:pt>
                <c:pt idx="4">
                  <c:v>0.10303623332841871</c:v>
                </c:pt>
                <c:pt idx="5">
                  <c:v>9.3559648146783081E-2</c:v>
                </c:pt>
                <c:pt idx="6">
                  <c:v>9.322517870918956E-2</c:v>
                </c:pt>
                <c:pt idx="7">
                  <c:v>0.10498136480088283</c:v>
                </c:pt>
                <c:pt idx="8">
                  <c:v>6.7767731047141844E-2</c:v>
                </c:pt>
                <c:pt idx="9">
                  <c:v>0.13619780791955516</c:v>
                </c:pt>
                <c:pt idx="10">
                  <c:v>0.11783535435438819</c:v>
                </c:pt>
                <c:pt idx="11">
                  <c:v>0.12268859995047476</c:v>
                </c:pt>
                <c:pt idx="12">
                  <c:v>9.4679656166056114E-2</c:v>
                </c:pt>
                <c:pt idx="13">
                  <c:v>5.7903117026229634E-2</c:v>
                </c:pt>
                <c:pt idx="14">
                  <c:v>0.10437369053555745</c:v>
                </c:pt>
                <c:pt idx="15">
                  <c:v>6.5087796246086738E-2</c:v>
                </c:pt>
                <c:pt idx="16">
                  <c:v>3.19986073581362E-2</c:v>
                </c:pt>
                <c:pt idx="17">
                  <c:v>3.3766273197558982E-2</c:v>
                </c:pt>
                <c:pt idx="18">
                  <c:v>7.7362110209556967E-2</c:v>
                </c:pt>
                <c:pt idx="19">
                  <c:v>4.0549024466701722E-2</c:v>
                </c:pt>
                <c:pt idx="20">
                  <c:v>3.5131461978086698E-2</c:v>
                </c:pt>
                <c:pt idx="21">
                  <c:v>-9.1520426008828704E-3</c:v>
                </c:pt>
                <c:pt idx="22">
                  <c:v>-3.2031501795443118E-3</c:v>
                </c:pt>
                <c:pt idx="23">
                  <c:v>-2.3674813129765271E-2</c:v>
                </c:pt>
                <c:pt idx="24">
                  <c:v>-7.94907954523838E-3</c:v>
                </c:pt>
                <c:pt idx="25">
                  <c:v>-1.1715555479816508E-2</c:v>
                </c:pt>
                <c:pt idx="26">
                  <c:v>-2.1170249413151598E-2</c:v>
                </c:pt>
                <c:pt idx="27">
                  <c:v>3.5048130913256648E-2</c:v>
                </c:pt>
              </c:numCache>
            </c:numRef>
          </c:val>
          <c:smooth val="0"/>
          <c:extLst>
            <c:ext xmlns:c16="http://schemas.microsoft.com/office/drawing/2014/chart" uri="{C3380CC4-5D6E-409C-BE32-E72D297353CC}">
              <c16:uniqueId val="{00000003-A8FA-473B-86FF-13745394ED10}"/>
            </c:ext>
          </c:extLst>
        </c:ser>
        <c:dLbls>
          <c:showLegendKey val="0"/>
          <c:showVal val="0"/>
          <c:showCatName val="0"/>
          <c:showSerName val="0"/>
          <c:showPercent val="0"/>
          <c:showBubbleSize val="0"/>
        </c:dLbls>
        <c:smooth val="0"/>
        <c:axId val="302719912"/>
        <c:axId val="302720304"/>
      </c:lineChart>
      <c:dateAx>
        <c:axId val="302719912"/>
        <c:scaling>
          <c:orientation val="minMax"/>
          <c:min val="44562"/>
        </c:scaling>
        <c:delete val="0"/>
        <c:axPos val="b"/>
        <c:majorGridlines>
          <c:spPr>
            <a:ln w="3175">
              <a:solidFill>
                <a:schemeClr val="bg1">
                  <a:lumMod val="50000"/>
                </a:schemeClr>
              </a:solidFill>
            </a:ln>
          </c:spPr>
        </c:majorGridlines>
        <c:numFmt formatCode="mmm\-yy" sourceLinked="1"/>
        <c:majorTickMark val="none"/>
        <c:minorTickMark val="none"/>
        <c:tickLblPos val="low"/>
        <c:spPr>
          <a:ln w="38100">
            <a:solidFill>
              <a:schemeClr val="tx1"/>
            </a:solidFill>
            <a:prstDash val="sysDash"/>
          </a:ln>
        </c:spPr>
        <c:crossAx val="302720304"/>
        <c:crosses val="autoZero"/>
        <c:auto val="1"/>
        <c:lblOffset val="100"/>
        <c:baseTimeUnit val="months"/>
        <c:majorUnit val="3"/>
        <c:majorTimeUnit val="months"/>
      </c:dateAx>
      <c:valAx>
        <c:axId val="302720304"/>
        <c:scaling>
          <c:orientation val="minMax"/>
          <c:max val="0.8"/>
        </c:scaling>
        <c:delete val="0"/>
        <c:axPos val="l"/>
        <c:majorGridlines>
          <c:spPr>
            <a:ln w="3175">
              <a:solidFill>
                <a:schemeClr val="bg1">
                  <a:lumMod val="50000"/>
                </a:schemeClr>
              </a:solidFill>
              <a:prstDash val="solid"/>
            </a:ln>
          </c:spPr>
        </c:majorGridlines>
        <c:numFmt formatCode="0%" sourceLinked="0"/>
        <c:majorTickMark val="out"/>
        <c:minorTickMark val="none"/>
        <c:tickLblPos val="nextTo"/>
        <c:spPr>
          <a:ln w="3175">
            <a:solidFill>
              <a:schemeClr val="bg1">
                <a:lumMod val="50000"/>
              </a:schemeClr>
            </a:solidFill>
          </a:ln>
        </c:spPr>
        <c:crossAx val="302719912"/>
        <c:crosses val="autoZero"/>
        <c:crossBetween val="between"/>
      </c:valAx>
      <c:spPr>
        <a:noFill/>
        <a:ln w="25400">
          <a:noFill/>
        </a:ln>
      </c:spPr>
    </c:plotArea>
    <c:plotVisOnly val="1"/>
    <c:dispBlanksAs val="gap"/>
    <c:showDLblsOverMax val="0"/>
  </c:chart>
  <c:spPr>
    <a:ln>
      <a:noFill/>
    </a:ln>
  </c:spPr>
  <c:txPr>
    <a:bodyPr/>
    <a:lstStyle/>
    <a:p>
      <a:pPr>
        <a:defRPr sz="1600" b="1">
          <a:latin typeface="Cambria" panose="02040503050406030204" pitchFamily="18" charset="0"/>
          <a:ea typeface="Cambria" panose="02040503050406030204" pitchFamily="18" charset="0"/>
        </a:defRPr>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Cambria" panose="02040503050406030204" pitchFamily="18" charset="0"/>
                <a:ea typeface="Cambria" panose="02040503050406030204" pitchFamily="18" charset="0"/>
                <a:cs typeface="+mn-cs"/>
              </a:defRPr>
            </a:pPr>
            <a:r>
              <a:rPr lang="en-US" sz="2000" b="1" dirty="0">
                <a:solidFill>
                  <a:sysClr val="windowText" lastClr="000000"/>
                </a:solidFill>
                <a:latin typeface="Cambria" panose="02040503050406030204" pitchFamily="18" charset="0"/>
                <a:ea typeface="Cambria" panose="02040503050406030204" pitchFamily="18" charset="0"/>
              </a:rPr>
              <a:t>King County Taxable Sales </a:t>
            </a:r>
            <a:br>
              <a:rPr lang="en-US" sz="2000" b="1" dirty="0">
                <a:solidFill>
                  <a:sysClr val="windowText" lastClr="000000"/>
                </a:solidFill>
                <a:latin typeface="Cambria" panose="02040503050406030204" pitchFamily="18" charset="0"/>
                <a:ea typeface="Cambria" panose="02040503050406030204" pitchFamily="18" charset="0"/>
              </a:rPr>
            </a:br>
            <a:r>
              <a:rPr lang="en-US" sz="1200" b="1" dirty="0">
                <a:solidFill>
                  <a:schemeClr val="accent1"/>
                </a:solidFill>
                <a:latin typeface="Cambria" panose="02040503050406030204" pitchFamily="18" charset="0"/>
                <a:ea typeface="Cambria" panose="02040503050406030204" pitchFamily="18" charset="0"/>
              </a:rPr>
              <a:t>Actuals</a:t>
            </a:r>
            <a:r>
              <a:rPr lang="en-US" sz="1200" b="1" baseline="0" dirty="0">
                <a:solidFill>
                  <a:sysClr val="windowText" lastClr="000000"/>
                </a:solidFill>
                <a:latin typeface="Cambria" panose="02040503050406030204" pitchFamily="18" charset="0"/>
                <a:ea typeface="Cambria" panose="02040503050406030204" pitchFamily="18" charset="0"/>
              </a:rPr>
              <a:t> &amp; </a:t>
            </a:r>
            <a:r>
              <a:rPr lang="en-US" sz="1200" b="1" baseline="0" dirty="0">
                <a:solidFill>
                  <a:srgbClr val="C00000"/>
                </a:solidFill>
                <a:latin typeface="Cambria" panose="02040503050406030204" pitchFamily="18" charset="0"/>
                <a:ea typeface="Cambria" panose="02040503050406030204" pitchFamily="18" charset="0"/>
              </a:rPr>
              <a:t>March 2024 </a:t>
            </a:r>
            <a:r>
              <a:rPr lang="en-US" sz="1200" b="1" dirty="0">
                <a:solidFill>
                  <a:srgbClr val="C00000"/>
                </a:solidFill>
                <a:latin typeface="Cambria" panose="02040503050406030204" pitchFamily="18" charset="0"/>
                <a:ea typeface="Cambria" panose="02040503050406030204" pitchFamily="18" charset="0"/>
              </a:rPr>
              <a:t>Forecast</a:t>
            </a:r>
          </a:p>
          <a:p>
            <a:pPr>
              <a:defRPr sz="1800" b="1">
                <a:latin typeface="Cambria" panose="02040503050406030204" pitchFamily="18" charset="0"/>
                <a:ea typeface="Cambria" panose="02040503050406030204" pitchFamily="18" charset="0"/>
              </a:defRPr>
            </a:pPr>
            <a:r>
              <a:rPr lang="en-US" sz="1200" b="1" dirty="0">
                <a:solidFill>
                  <a:sysClr val="windowText" lastClr="000000"/>
                </a:solidFill>
                <a:latin typeface="Cambria" panose="02040503050406030204" pitchFamily="18" charset="0"/>
                <a:ea typeface="Cambria" panose="02040503050406030204" pitchFamily="18" charset="0"/>
              </a:rPr>
              <a:t>Source:</a:t>
            </a:r>
            <a:r>
              <a:rPr lang="en-US" sz="1200" b="1" baseline="0" dirty="0">
                <a:solidFill>
                  <a:sysClr val="windowText" lastClr="000000"/>
                </a:solidFill>
                <a:latin typeface="Cambria" panose="02040503050406030204" pitchFamily="18" charset="0"/>
                <a:ea typeface="Cambria" panose="02040503050406030204" pitchFamily="18" charset="0"/>
              </a:rPr>
              <a:t> OEFA</a:t>
            </a:r>
          </a:p>
        </c:rich>
      </c:tx>
      <c:layout>
        <c:manualLayout>
          <c:xMode val="edge"/>
          <c:yMode val="edge"/>
          <c:x val="0.32995133420822403"/>
          <c:y val="1.4705882352941176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title>
    <c:autoTitleDeleted val="0"/>
    <c:plotArea>
      <c:layout>
        <c:manualLayout>
          <c:layoutTarget val="inner"/>
          <c:xMode val="edge"/>
          <c:yMode val="edge"/>
          <c:x val="0.16314326334208223"/>
          <c:y val="0.16081499922803769"/>
          <c:w val="0.82157895888013999"/>
          <c:h val="0.69330226184962174"/>
        </c:manualLayout>
      </c:layout>
      <c:barChart>
        <c:barDir val="col"/>
        <c:grouping val="clustered"/>
        <c:varyColors val="0"/>
        <c:ser>
          <c:idx val="1"/>
          <c:order val="0"/>
          <c:tx>
            <c:v>Taxable Sales Hist_Fct</c:v>
          </c:tx>
          <c:spPr>
            <a:solidFill>
              <a:schemeClr val="accent2"/>
            </a:solidFill>
            <a:ln>
              <a:solidFill>
                <a:schemeClr val="tx1"/>
              </a:solidFill>
            </a:ln>
            <a:effectLst/>
          </c:spPr>
          <c:invertIfNegative val="0"/>
          <c:dPt>
            <c:idx val="0"/>
            <c:invertIfNegative val="0"/>
            <c:bubble3D val="0"/>
            <c:spPr>
              <a:solidFill>
                <a:schemeClr val="accent1"/>
              </a:solidFill>
              <a:ln>
                <a:solidFill>
                  <a:schemeClr val="tx1"/>
                </a:solidFill>
              </a:ln>
              <a:effectLst/>
            </c:spPr>
            <c:extLst>
              <c:ext xmlns:c16="http://schemas.microsoft.com/office/drawing/2014/chart" uri="{C3380CC4-5D6E-409C-BE32-E72D297353CC}">
                <c16:uniqueId val="{00000001-086A-4C1F-AADB-5517B22799DB}"/>
              </c:ext>
            </c:extLst>
          </c:dPt>
          <c:dPt>
            <c:idx val="1"/>
            <c:invertIfNegative val="0"/>
            <c:bubble3D val="0"/>
            <c:spPr>
              <a:solidFill>
                <a:schemeClr val="accent1"/>
              </a:solidFill>
              <a:ln>
                <a:solidFill>
                  <a:schemeClr val="tx1"/>
                </a:solidFill>
              </a:ln>
              <a:effectLst/>
            </c:spPr>
            <c:extLst>
              <c:ext xmlns:c16="http://schemas.microsoft.com/office/drawing/2014/chart" uri="{C3380CC4-5D6E-409C-BE32-E72D297353CC}">
                <c16:uniqueId val="{00000003-086A-4C1F-AADB-5517B22799DB}"/>
              </c:ext>
            </c:extLst>
          </c:dPt>
          <c:dPt>
            <c:idx val="2"/>
            <c:invertIfNegative val="0"/>
            <c:bubble3D val="0"/>
            <c:spPr>
              <a:solidFill>
                <a:schemeClr val="accent1"/>
              </a:solidFill>
              <a:ln>
                <a:solidFill>
                  <a:schemeClr val="tx1"/>
                </a:solidFill>
              </a:ln>
              <a:effectLst/>
            </c:spPr>
            <c:extLst>
              <c:ext xmlns:c16="http://schemas.microsoft.com/office/drawing/2014/chart" uri="{C3380CC4-5D6E-409C-BE32-E72D297353CC}">
                <c16:uniqueId val="{00000005-086A-4C1F-AADB-5517B22799DB}"/>
              </c:ext>
            </c:extLst>
          </c:dPt>
          <c:dPt>
            <c:idx val="3"/>
            <c:invertIfNegative val="0"/>
            <c:bubble3D val="0"/>
            <c:spPr>
              <a:solidFill>
                <a:schemeClr val="accent1"/>
              </a:solidFill>
              <a:ln>
                <a:solidFill>
                  <a:schemeClr val="tx1"/>
                </a:solidFill>
              </a:ln>
              <a:effectLst/>
            </c:spPr>
            <c:extLst>
              <c:ext xmlns:c16="http://schemas.microsoft.com/office/drawing/2014/chart" uri="{C3380CC4-5D6E-409C-BE32-E72D297353CC}">
                <c16:uniqueId val="{00000007-086A-4C1F-AADB-5517B22799DB}"/>
              </c:ext>
            </c:extLst>
          </c:dPt>
          <c:dPt>
            <c:idx val="4"/>
            <c:invertIfNegative val="0"/>
            <c:bubble3D val="0"/>
            <c:spPr>
              <a:solidFill>
                <a:schemeClr val="accent1"/>
              </a:solidFill>
              <a:ln>
                <a:solidFill>
                  <a:schemeClr val="tx1"/>
                </a:solidFill>
              </a:ln>
              <a:effectLst/>
            </c:spPr>
            <c:extLst>
              <c:ext xmlns:c16="http://schemas.microsoft.com/office/drawing/2014/chart" uri="{C3380CC4-5D6E-409C-BE32-E72D297353CC}">
                <c16:uniqueId val="{00000009-086A-4C1F-AADB-5517B22799DB}"/>
              </c:ext>
            </c:extLst>
          </c:dPt>
          <c:dPt>
            <c:idx val="5"/>
            <c:invertIfNegative val="0"/>
            <c:bubble3D val="0"/>
            <c:spPr>
              <a:solidFill>
                <a:schemeClr val="accent1"/>
              </a:solidFill>
              <a:ln>
                <a:solidFill>
                  <a:schemeClr val="tx1"/>
                </a:solidFill>
              </a:ln>
              <a:effectLst/>
            </c:spPr>
            <c:extLst>
              <c:ext xmlns:c16="http://schemas.microsoft.com/office/drawing/2014/chart" uri="{C3380CC4-5D6E-409C-BE32-E72D297353CC}">
                <c16:uniqueId val="{0000000B-086A-4C1F-AADB-5517B22799DB}"/>
              </c:ext>
            </c:extLst>
          </c:dPt>
          <c:dPt>
            <c:idx val="6"/>
            <c:invertIfNegative val="0"/>
            <c:bubble3D val="0"/>
            <c:spPr>
              <a:solidFill>
                <a:schemeClr val="accent1"/>
              </a:solidFill>
              <a:ln>
                <a:solidFill>
                  <a:schemeClr val="tx1"/>
                </a:solidFill>
              </a:ln>
              <a:effectLst/>
            </c:spPr>
            <c:extLst>
              <c:ext xmlns:c16="http://schemas.microsoft.com/office/drawing/2014/chart" uri="{C3380CC4-5D6E-409C-BE32-E72D297353CC}">
                <c16:uniqueId val="{0000000D-086A-4C1F-AADB-5517B22799DB}"/>
              </c:ext>
            </c:extLst>
          </c:dPt>
          <c:dPt>
            <c:idx val="7"/>
            <c:invertIfNegative val="0"/>
            <c:bubble3D val="0"/>
            <c:spPr>
              <a:solidFill>
                <a:schemeClr val="accent1"/>
              </a:solidFill>
              <a:ln>
                <a:solidFill>
                  <a:schemeClr val="tx1"/>
                </a:solidFill>
              </a:ln>
              <a:effectLst/>
            </c:spPr>
            <c:extLst>
              <c:ext xmlns:c16="http://schemas.microsoft.com/office/drawing/2014/chart" uri="{C3380CC4-5D6E-409C-BE32-E72D297353CC}">
                <c16:uniqueId val="{0000000F-086A-4C1F-AADB-5517B22799DB}"/>
              </c:ext>
            </c:extLst>
          </c:dPt>
          <c:dPt>
            <c:idx val="8"/>
            <c:invertIfNegative val="0"/>
            <c:bubble3D val="0"/>
            <c:spPr>
              <a:solidFill>
                <a:schemeClr val="accent1"/>
              </a:solidFill>
              <a:ln>
                <a:solidFill>
                  <a:schemeClr val="tx1"/>
                </a:solidFill>
              </a:ln>
              <a:effectLst/>
            </c:spPr>
            <c:extLst>
              <c:ext xmlns:c16="http://schemas.microsoft.com/office/drawing/2014/chart" uri="{C3380CC4-5D6E-409C-BE32-E72D297353CC}">
                <c16:uniqueId val="{00000011-086A-4C1F-AADB-5517B22799DB}"/>
              </c:ext>
            </c:extLst>
          </c:dPt>
          <c:dPt>
            <c:idx val="9"/>
            <c:invertIfNegative val="0"/>
            <c:bubble3D val="0"/>
            <c:spPr>
              <a:solidFill>
                <a:schemeClr val="accent1"/>
              </a:solidFill>
              <a:ln>
                <a:solidFill>
                  <a:schemeClr val="tx1"/>
                </a:solidFill>
              </a:ln>
              <a:effectLst/>
            </c:spPr>
            <c:extLst>
              <c:ext xmlns:c16="http://schemas.microsoft.com/office/drawing/2014/chart" uri="{C3380CC4-5D6E-409C-BE32-E72D297353CC}">
                <c16:uniqueId val="{00000013-086A-4C1F-AADB-5517B22799DB}"/>
              </c:ext>
            </c:extLst>
          </c:dPt>
          <c:dPt>
            <c:idx val="10"/>
            <c:invertIfNegative val="0"/>
            <c:bubble3D val="0"/>
            <c:spPr>
              <a:solidFill>
                <a:srgbClr val="C00000">
                  <a:alpha val="76000"/>
                </a:srgbClr>
              </a:solidFill>
              <a:ln>
                <a:solidFill>
                  <a:schemeClr val="tx1"/>
                </a:solidFill>
              </a:ln>
              <a:effectLst/>
            </c:spPr>
            <c:extLst>
              <c:ext xmlns:c16="http://schemas.microsoft.com/office/drawing/2014/chart" uri="{C3380CC4-5D6E-409C-BE32-E72D297353CC}">
                <c16:uniqueId val="{00000015-086A-4C1F-AADB-5517B22799DB}"/>
              </c:ext>
            </c:extLst>
          </c:dPt>
          <c:dPt>
            <c:idx val="11"/>
            <c:invertIfNegative val="0"/>
            <c:bubble3D val="0"/>
            <c:spPr>
              <a:solidFill>
                <a:srgbClr val="C00000">
                  <a:alpha val="73000"/>
                </a:srgbClr>
              </a:solidFill>
              <a:ln>
                <a:solidFill>
                  <a:schemeClr val="tx1"/>
                </a:solidFill>
              </a:ln>
              <a:effectLst/>
            </c:spPr>
            <c:extLst>
              <c:ext xmlns:c16="http://schemas.microsoft.com/office/drawing/2014/chart" uri="{C3380CC4-5D6E-409C-BE32-E72D297353CC}">
                <c16:uniqueId val="{00000017-086A-4C1F-AADB-5517B22799DB}"/>
              </c:ext>
            </c:extLst>
          </c:dPt>
          <c:dPt>
            <c:idx val="12"/>
            <c:invertIfNegative val="0"/>
            <c:bubble3D val="0"/>
            <c:spPr>
              <a:solidFill>
                <a:srgbClr val="C00000">
                  <a:alpha val="74000"/>
                </a:srgbClr>
              </a:solidFill>
              <a:ln>
                <a:solidFill>
                  <a:schemeClr val="tx1"/>
                </a:solidFill>
              </a:ln>
              <a:effectLst/>
            </c:spPr>
            <c:extLst>
              <c:ext xmlns:c16="http://schemas.microsoft.com/office/drawing/2014/chart" uri="{C3380CC4-5D6E-409C-BE32-E72D297353CC}">
                <c16:uniqueId val="{00000019-086A-4C1F-AADB-5517B22799DB}"/>
              </c:ext>
            </c:extLst>
          </c:dPt>
          <c:dPt>
            <c:idx val="13"/>
            <c:invertIfNegative val="0"/>
            <c:bubble3D val="0"/>
            <c:spPr>
              <a:solidFill>
                <a:srgbClr val="C00000">
                  <a:alpha val="73000"/>
                </a:srgbClr>
              </a:solidFill>
              <a:ln>
                <a:solidFill>
                  <a:schemeClr val="tx1"/>
                </a:solidFill>
              </a:ln>
              <a:effectLst/>
            </c:spPr>
            <c:extLst>
              <c:ext xmlns:c16="http://schemas.microsoft.com/office/drawing/2014/chart" uri="{C3380CC4-5D6E-409C-BE32-E72D297353CC}">
                <c16:uniqueId val="{0000001B-086A-4C1F-AADB-5517B22799DB}"/>
              </c:ext>
            </c:extLst>
          </c:dPt>
          <c:dPt>
            <c:idx val="14"/>
            <c:invertIfNegative val="0"/>
            <c:bubble3D val="0"/>
            <c:spPr>
              <a:solidFill>
                <a:srgbClr val="C00000">
                  <a:alpha val="74000"/>
                </a:srgbClr>
              </a:solidFill>
              <a:ln>
                <a:solidFill>
                  <a:schemeClr val="tx1"/>
                </a:solidFill>
              </a:ln>
              <a:effectLst/>
            </c:spPr>
            <c:extLst>
              <c:ext xmlns:c16="http://schemas.microsoft.com/office/drawing/2014/chart" uri="{C3380CC4-5D6E-409C-BE32-E72D297353CC}">
                <c16:uniqueId val="{0000001D-086A-4C1F-AADB-5517B22799DB}"/>
              </c:ext>
            </c:extLst>
          </c:dPt>
          <c:dPt>
            <c:idx val="15"/>
            <c:invertIfNegative val="0"/>
            <c:bubble3D val="0"/>
            <c:spPr>
              <a:solidFill>
                <a:srgbClr val="C00000">
                  <a:alpha val="75000"/>
                </a:srgbClr>
              </a:solidFill>
              <a:ln>
                <a:solidFill>
                  <a:schemeClr val="tx1"/>
                </a:solidFill>
              </a:ln>
              <a:effectLst/>
            </c:spPr>
            <c:extLst>
              <c:ext xmlns:c16="http://schemas.microsoft.com/office/drawing/2014/chart" uri="{C3380CC4-5D6E-409C-BE32-E72D297353CC}">
                <c16:uniqueId val="{0000001F-086A-4C1F-AADB-5517B22799DB}"/>
              </c:ext>
            </c:extLst>
          </c:dPt>
          <c:dPt>
            <c:idx val="16"/>
            <c:invertIfNegative val="0"/>
            <c:bubble3D val="0"/>
            <c:spPr>
              <a:solidFill>
                <a:srgbClr val="C00000">
                  <a:alpha val="74000"/>
                </a:srgbClr>
              </a:solidFill>
              <a:ln>
                <a:solidFill>
                  <a:schemeClr val="tx1"/>
                </a:solidFill>
              </a:ln>
              <a:effectLst/>
            </c:spPr>
            <c:extLst>
              <c:ext xmlns:c16="http://schemas.microsoft.com/office/drawing/2014/chart" uri="{C3380CC4-5D6E-409C-BE32-E72D297353CC}">
                <c16:uniqueId val="{00000021-086A-4C1F-AADB-5517B22799DB}"/>
              </c:ext>
            </c:extLst>
          </c:dPt>
          <c:dPt>
            <c:idx val="17"/>
            <c:invertIfNegative val="0"/>
            <c:bubble3D val="0"/>
            <c:spPr>
              <a:solidFill>
                <a:srgbClr val="C00000">
                  <a:alpha val="72000"/>
                </a:srgbClr>
              </a:solidFill>
              <a:ln>
                <a:solidFill>
                  <a:schemeClr val="tx1"/>
                </a:solidFill>
              </a:ln>
              <a:effectLst/>
            </c:spPr>
            <c:extLst>
              <c:ext xmlns:c16="http://schemas.microsoft.com/office/drawing/2014/chart" uri="{C3380CC4-5D6E-409C-BE32-E72D297353CC}">
                <c16:uniqueId val="{00000023-086A-4C1F-AADB-5517B22799DB}"/>
              </c:ext>
            </c:extLst>
          </c:dPt>
          <c:dPt>
            <c:idx val="18"/>
            <c:invertIfNegative val="0"/>
            <c:bubble3D val="0"/>
            <c:spPr>
              <a:solidFill>
                <a:srgbClr val="C00000">
                  <a:alpha val="72000"/>
                </a:srgbClr>
              </a:solidFill>
              <a:ln>
                <a:solidFill>
                  <a:schemeClr val="tx1"/>
                </a:solidFill>
              </a:ln>
              <a:effectLst/>
            </c:spPr>
            <c:extLst>
              <c:ext xmlns:c16="http://schemas.microsoft.com/office/drawing/2014/chart" uri="{C3380CC4-5D6E-409C-BE32-E72D297353CC}">
                <c16:uniqueId val="{00000025-086A-4C1F-AADB-5517B22799DB}"/>
              </c:ext>
            </c:extLst>
          </c:dPt>
          <c:dPt>
            <c:idx val="19"/>
            <c:invertIfNegative val="0"/>
            <c:bubble3D val="0"/>
            <c:spPr>
              <a:solidFill>
                <a:srgbClr val="C00000">
                  <a:alpha val="73000"/>
                </a:srgbClr>
              </a:solidFill>
              <a:ln>
                <a:solidFill>
                  <a:schemeClr val="tx1"/>
                </a:solidFill>
              </a:ln>
              <a:effectLst/>
            </c:spPr>
            <c:extLst>
              <c:ext xmlns:c16="http://schemas.microsoft.com/office/drawing/2014/chart" uri="{C3380CC4-5D6E-409C-BE32-E72D297353CC}">
                <c16:uniqueId val="{00000027-086A-4C1F-AADB-5517B22799DB}"/>
              </c:ext>
            </c:extLst>
          </c:dPt>
          <c:cat>
            <c:numRef>
              <c:f>'Mar24 Forecasts'!$A$17:$A$36</c:f>
              <c:numCache>
                <c:formatCode>General</c:formatCode>
                <c:ptCount val="20"/>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pt idx="17">
                  <c:v>2031</c:v>
                </c:pt>
                <c:pt idx="18">
                  <c:v>2032</c:v>
                </c:pt>
                <c:pt idx="19">
                  <c:v>2033</c:v>
                </c:pt>
              </c:numCache>
            </c:numRef>
          </c:cat>
          <c:val>
            <c:numRef>
              <c:f>'Mar24 Forecasts'!$F$17:$F$36</c:f>
              <c:numCache>
                <c:formatCode>_(* #,##0_);_(* \(#,##0\);_(* "-"??_);_(@_)</c:formatCode>
                <c:ptCount val="20"/>
                <c:pt idx="0">
                  <c:v>52335343480</c:v>
                </c:pt>
                <c:pt idx="1">
                  <c:v>57615757460</c:v>
                </c:pt>
                <c:pt idx="2">
                  <c:v>62234630016.999901</c:v>
                </c:pt>
                <c:pt idx="3">
                  <c:v>65826124662</c:v>
                </c:pt>
                <c:pt idx="4">
                  <c:v>72726583625.999908</c:v>
                </c:pt>
                <c:pt idx="5">
                  <c:v>76486164463.999893</c:v>
                </c:pt>
                <c:pt idx="6">
                  <c:v>70728682614.999893</c:v>
                </c:pt>
                <c:pt idx="7">
                  <c:v>82495306590</c:v>
                </c:pt>
                <c:pt idx="8">
                  <c:v>91168764290.999893</c:v>
                </c:pt>
                <c:pt idx="9">
                  <c:v>93174477110</c:v>
                </c:pt>
                <c:pt idx="10">
                  <c:v>96890656768.858597</c:v>
                </c:pt>
                <c:pt idx="11">
                  <c:v>101097802883.789</c:v>
                </c:pt>
                <c:pt idx="12">
                  <c:v>106776054355.51501</c:v>
                </c:pt>
                <c:pt idx="13">
                  <c:v>111842760244.649</c:v>
                </c:pt>
                <c:pt idx="14">
                  <c:v>116715984228.96799</c:v>
                </c:pt>
                <c:pt idx="15">
                  <c:v>122019944274.308</c:v>
                </c:pt>
                <c:pt idx="16">
                  <c:v>128039737632.616</c:v>
                </c:pt>
                <c:pt idx="17">
                  <c:v>133278976052.03601</c:v>
                </c:pt>
                <c:pt idx="18">
                  <c:v>139040496397.88101</c:v>
                </c:pt>
                <c:pt idx="19">
                  <c:v>145282917786.60699</c:v>
                </c:pt>
              </c:numCache>
            </c:numRef>
          </c:val>
          <c:extLst>
            <c:ext xmlns:c16="http://schemas.microsoft.com/office/drawing/2014/chart" uri="{C3380CC4-5D6E-409C-BE32-E72D297353CC}">
              <c16:uniqueId val="{00000028-086A-4C1F-AADB-5517B22799DB}"/>
            </c:ext>
          </c:extLst>
        </c:ser>
        <c:dLbls>
          <c:showLegendKey val="0"/>
          <c:showVal val="0"/>
          <c:showCatName val="0"/>
          <c:showSerName val="0"/>
          <c:showPercent val="0"/>
          <c:showBubbleSize val="0"/>
        </c:dLbls>
        <c:gapWidth val="150"/>
        <c:axId val="335221359"/>
        <c:axId val="341349471"/>
      </c:barChart>
      <c:catAx>
        <c:axId val="335221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1" i="0" u="none" strike="noStrike" kern="1200" baseline="0">
                <a:solidFill>
                  <a:sysClr val="windowText" lastClr="000000"/>
                </a:solidFill>
                <a:latin typeface="Cambria" panose="02040503050406030204" pitchFamily="18" charset="0"/>
                <a:ea typeface="Cambria" panose="02040503050406030204" pitchFamily="18" charset="0"/>
                <a:cs typeface="+mn-cs"/>
              </a:defRPr>
            </a:pPr>
            <a:endParaRPr lang="en-US"/>
          </a:p>
        </c:txPr>
        <c:crossAx val="341349471"/>
        <c:crosses val="autoZero"/>
        <c:auto val="1"/>
        <c:lblAlgn val="ctr"/>
        <c:lblOffset val="100"/>
        <c:noMultiLvlLbl val="0"/>
      </c:catAx>
      <c:valAx>
        <c:axId val="341349471"/>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3352213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84605833639094"/>
          <c:y val="0.17634900416859658"/>
          <c:w val="0.67245942694663163"/>
          <c:h val="0.72030241624208735"/>
        </c:manualLayout>
      </c:layout>
      <c:barChart>
        <c:barDir val="col"/>
        <c:grouping val="stacked"/>
        <c:varyColors val="0"/>
        <c:ser>
          <c:idx val="0"/>
          <c:order val="0"/>
          <c:tx>
            <c:strRef>
              <c:f>'Compare Table_Mar24_Aug23'!$B$25</c:f>
              <c:strCache>
                <c:ptCount val="1"/>
                <c:pt idx="0">
                  <c:v> Local (GF) </c:v>
                </c:pt>
              </c:strCache>
            </c:strRef>
          </c:tx>
          <c:spPr>
            <a:solidFill>
              <a:schemeClr val="accent1"/>
            </a:solidFill>
            <a:ln>
              <a:solidFill>
                <a:schemeClr val="tx1"/>
              </a:solidFill>
            </a:ln>
            <a:effectLst/>
          </c:spPr>
          <c:invertIfNegative val="0"/>
          <c:dLbls>
            <c:delete val="1"/>
          </c:dLbls>
          <c:cat>
            <c:numRef>
              <c:f>'Compare Table_Mar24_Aug23'!$N$47:$X$47</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'Compare Table_Mar24_Aug23'!$N$25:$X$25</c:f>
              <c:numCache>
                <c:formatCode>_("$"* #,##0_);_("$"* \(#,##0\);_("$"* "-"??_);_(@_)</c:formatCode>
                <c:ptCount val="11"/>
                <c:pt idx="0">
                  <c:v>96310935</c:v>
                </c:pt>
                <c:pt idx="1">
                  <c:v>104719894.34955275</c:v>
                </c:pt>
                <c:pt idx="2">
                  <c:v>112704885.56955276</c:v>
                </c:pt>
                <c:pt idx="3">
                  <c:v>118621545.57999998</c:v>
                </c:pt>
                <c:pt idx="4">
                  <c:v>131938848.67999999</c:v>
                </c:pt>
                <c:pt idx="5">
                  <c:v>137639197.35000002</c:v>
                </c:pt>
                <c:pt idx="6">
                  <c:v>132079219.92000002</c:v>
                </c:pt>
                <c:pt idx="7">
                  <c:v>155146049.66999999</c:v>
                </c:pt>
                <c:pt idx="8">
                  <c:v>172334158</c:v>
                </c:pt>
                <c:pt idx="9">
                  <c:v>175006834.39000002</c:v>
                </c:pt>
                <c:pt idx="10">
                  <c:v>182320389.04236782</c:v>
                </c:pt>
              </c:numCache>
            </c:numRef>
          </c:val>
          <c:extLst>
            <c:ext xmlns:c16="http://schemas.microsoft.com/office/drawing/2014/chart" uri="{C3380CC4-5D6E-409C-BE32-E72D297353CC}">
              <c16:uniqueId val="{00000000-5298-496E-8424-0CD09AEC0BA9}"/>
            </c:ext>
          </c:extLst>
        </c:ser>
        <c:ser>
          <c:idx val="9"/>
          <c:order val="1"/>
          <c:tx>
            <c:strRef>
              <c:f>charts!$B$22</c:f>
              <c:strCache>
                <c:ptCount val="1"/>
                <c:pt idx="0">
                  <c:v> Metro Transit </c:v>
                </c:pt>
              </c:strCache>
            </c:strRef>
          </c:tx>
          <c:spPr>
            <a:solidFill>
              <a:srgbClr val="9D81F7"/>
            </a:solidFill>
            <a:ln>
              <a:solidFill>
                <a:schemeClr val="tx1"/>
              </a:solidFill>
            </a:ln>
            <a:effectLst/>
          </c:spPr>
          <c:invertIfNegative val="0"/>
          <c:dLbls>
            <c:delete val="1"/>
          </c:dLbls>
          <c:cat>
            <c:numRef>
              <c:f>'Compare Table_Mar24_Aug23'!$N$47:$X$47</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'Compare Table_Mar24_Aug23'!$N$26:$X$26</c:f>
              <c:numCache>
                <c:formatCode>_("$"* #,##0_);_("$"* \(#,##0\);_("$"* "-"??_);_(@_)</c:formatCode>
                <c:ptCount val="11"/>
                <c:pt idx="0">
                  <c:v>479433577.19999999</c:v>
                </c:pt>
                <c:pt idx="1">
                  <c:v>526663507.63999999</c:v>
                </c:pt>
                <c:pt idx="2">
                  <c:v>566774755.12</c:v>
                </c:pt>
                <c:pt idx="3">
                  <c:v>590585094.28999996</c:v>
                </c:pt>
                <c:pt idx="4">
                  <c:v>651379306.70000005</c:v>
                </c:pt>
                <c:pt idx="5">
                  <c:v>684963000.96000004</c:v>
                </c:pt>
                <c:pt idx="6">
                  <c:v>636716490.36999989</c:v>
                </c:pt>
                <c:pt idx="7">
                  <c:v>749253080</c:v>
                </c:pt>
                <c:pt idx="8">
                  <c:v>824497881</c:v>
                </c:pt>
                <c:pt idx="9">
                  <c:v>839931560.39999998</c:v>
                </c:pt>
                <c:pt idx="10">
                  <c:v>871047825.97454751</c:v>
                </c:pt>
              </c:numCache>
            </c:numRef>
          </c:val>
          <c:extLst>
            <c:ext xmlns:c16="http://schemas.microsoft.com/office/drawing/2014/chart" uri="{C3380CC4-5D6E-409C-BE32-E72D297353CC}">
              <c16:uniqueId val="{00000001-5298-496E-8424-0CD09AEC0BA9}"/>
            </c:ext>
          </c:extLst>
        </c:ser>
        <c:ser>
          <c:idx val="7"/>
          <c:order val="2"/>
          <c:tx>
            <c:strRef>
              <c:f>charts!$B$23</c:f>
              <c:strCache>
                <c:ptCount val="1"/>
                <c:pt idx="0">
                  <c:v> Mental Health </c:v>
                </c:pt>
              </c:strCache>
            </c:strRef>
          </c:tx>
          <c:spPr>
            <a:solidFill>
              <a:srgbClr val="92D050"/>
            </a:solidFill>
            <a:ln>
              <a:solidFill>
                <a:schemeClr val="tx1"/>
              </a:solidFill>
            </a:ln>
            <a:effectLst/>
          </c:spPr>
          <c:invertIfNegative val="0"/>
          <c:dLbls>
            <c:delete val="1"/>
          </c:dLbls>
          <c:cat>
            <c:numRef>
              <c:f>'Compare Table_Mar24_Aug23'!$N$47:$X$47</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'Compare Table_Mar24_Aug23'!$N$27:$X$27</c:f>
              <c:numCache>
                <c:formatCode>_("$"* #,##0_);_("$"* \(#,##0\);_("$"* "-"??_);_(@_)</c:formatCode>
                <c:ptCount val="11"/>
                <c:pt idx="0">
                  <c:v>52288413.001330756</c:v>
                </c:pt>
                <c:pt idx="1">
                  <c:v>57487652.461434349</c:v>
                </c:pt>
                <c:pt idx="2">
                  <c:v>61907549.661434352</c:v>
                </c:pt>
                <c:pt idx="3">
                  <c:v>64979113.680000007</c:v>
                </c:pt>
                <c:pt idx="4">
                  <c:v>71198451.760000005</c:v>
                </c:pt>
                <c:pt idx="5">
                  <c:v>74773246.499999985</c:v>
                </c:pt>
                <c:pt idx="6">
                  <c:v>70393210.150000006</c:v>
                </c:pt>
                <c:pt idx="7">
                  <c:v>82602623.599999994</c:v>
                </c:pt>
                <c:pt idx="8">
                  <c:v>90416782</c:v>
                </c:pt>
                <c:pt idx="9">
                  <c:v>91971205.430000007</c:v>
                </c:pt>
                <c:pt idx="10">
                  <c:v>94944213.031225681</c:v>
                </c:pt>
              </c:numCache>
            </c:numRef>
          </c:val>
          <c:extLst>
            <c:ext xmlns:c16="http://schemas.microsoft.com/office/drawing/2014/chart" uri="{C3380CC4-5D6E-409C-BE32-E72D297353CC}">
              <c16:uniqueId val="{00000002-5298-496E-8424-0CD09AEC0BA9}"/>
            </c:ext>
          </c:extLst>
        </c:ser>
        <c:ser>
          <c:idx val="4"/>
          <c:order val="3"/>
          <c:tx>
            <c:strRef>
              <c:f>charts!$B$24</c:f>
              <c:strCache>
                <c:ptCount val="1"/>
                <c:pt idx="0">
                  <c:v> Criminal Justice </c:v>
                </c:pt>
              </c:strCache>
            </c:strRef>
          </c:tx>
          <c:spPr>
            <a:solidFill>
              <a:srgbClr val="F4A6B9"/>
            </a:solidFill>
            <a:ln>
              <a:solidFill>
                <a:schemeClr val="tx1"/>
              </a:solidFill>
            </a:ln>
            <a:effectLst/>
          </c:spPr>
          <c:invertIfNegative val="0"/>
          <c:dLbls>
            <c:delete val="1"/>
          </c:dLbls>
          <c:cat>
            <c:numRef>
              <c:f>'Compare Table_Mar24_Aug23'!$N$47:$X$47</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'Compare Table_Mar24_Aug23'!$N$28:$X$28</c:f>
              <c:numCache>
                <c:formatCode>_("$"* #,##0_);_("$"* \(#,##0\);_("$"* "-"??_);_(@_)</c:formatCode>
                <c:ptCount val="11"/>
                <c:pt idx="0">
                  <c:v>11528619.639012897</c:v>
                </c:pt>
                <c:pt idx="1">
                  <c:v>12564407.029012896</c:v>
                </c:pt>
                <c:pt idx="2">
                  <c:v>13243627.939012896</c:v>
                </c:pt>
                <c:pt idx="3">
                  <c:v>13671507.870000001</c:v>
                </c:pt>
                <c:pt idx="4">
                  <c:v>14808959.630000001</c:v>
                </c:pt>
                <c:pt idx="5">
                  <c:v>15478453.23</c:v>
                </c:pt>
                <c:pt idx="6">
                  <c:v>14206604.679898031</c:v>
                </c:pt>
                <c:pt idx="7">
                  <c:v>16633928.9</c:v>
                </c:pt>
                <c:pt idx="8">
                  <c:v>18185171.030000001</c:v>
                </c:pt>
                <c:pt idx="9">
                  <c:v>18513048.801961221</c:v>
                </c:pt>
                <c:pt idx="10">
                  <c:v>19109680.776004691</c:v>
                </c:pt>
              </c:numCache>
            </c:numRef>
          </c:val>
          <c:extLst>
            <c:ext xmlns:c16="http://schemas.microsoft.com/office/drawing/2014/chart" uri="{C3380CC4-5D6E-409C-BE32-E72D297353CC}">
              <c16:uniqueId val="{00000003-5298-496E-8424-0CD09AEC0BA9}"/>
            </c:ext>
          </c:extLst>
        </c:ser>
        <c:ser>
          <c:idx val="8"/>
          <c:order val="4"/>
          <c:tx>
            <c:strRef>
              <c:f>charts!$B$25</c:f>
              <c:strCache>
                <c:ptCount val="1"/>
                <c:pt idx="0">
                  <c:v> Health Through Housing </c:v>
                </c:pt>
              </c:strCache>
            </c:strRef>
          </c:tx>
          <c:spPr>
            <a:solidFill>
              <a:srgbClr val="FF0000"/>
            </a:solidFill>
            <a:ln>
              <a:solidFill>
                <a:schemeClr val="tx1"/>
              </a:solidFill>
            </a:ln>
            <a:effectLst/>
          </c:spPr>
          <c:invertIfNegative val="0"/>
          <c:dLbls>
            <c:delete val="1"/>
          </c:dLbls>
          <c:cat>
            <c:numRef>
              <c:f>'Compare Table_Mar24_Aug23'!$N$47:$X$47</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'Compare Table_Mar24_Aug23'!$N$29:$X$29</c:f>
              <c:numCache>
                <c:formatCode>_("$"* #,##0_);_("$"* \(#,##0\);_("$"* "-"??_);_(@_)</c:formatCode>
                <c:ptCount val="11"/>
                <c:pt idx="0">
                  <c:v>0</c:v>
                </c:pt>
                <c:pt idx="1">
                  <c:v>0</c:v>
                </c:pt>
                <c:pt idx="2">
                  <c:v>0</c:v>
                </c:pt>
                <c:pt idx="3">
                  <c:v>0</c:v>
                </c:pt>
                <c:pt idx="4">
                  <c:v>0</c:v>
                </c:pt>
                <c:pt idx="5">
                  <c:v>0</c:v>
                </c:pt>
                <c:pt idx="6">
                  <c:v>0</c:v>
                </c:pt>
                <c:pt idx="7">
                  <c:v>61167274.009999998</c:v>
                </c:pt>
                <c:pt idx="8">
                  <c:v>67978676.029999986</c:v>
                </c:pt>
                <c:pt idx="9">
                  <c:v>70333284.629999995</c:v>
                </c:pt>
                <c:pt idx="10">
                  <c:v>71871443.248030975</c:v>
                </c:pt>
              </c:numCache>
            </c:numRef>
          </c:val>
          <c:extLst>
            <c:ext xmlns:c16="http://schemas.microsoft.com/office/drawing/2014/chart" uri="{C3380CC4-5D6E-409C-BE32-E72D297353CC}">
              <c16:uniqueId val="{00000004-5298-496E-8424-0CD09AEC0BA9}"/>
            </c:ext>
          </c:extLst>
        </c:ser>
        <c:ser>
          <c:idx val="11"/>
          <c:order val="5"/>
          <c:tx>
            <c:strRef>
              <c:f>charts!$B$27</c:f>
              <c:strCache>
                <c:ptCount val="1"/>
                <c:pt idx="0">
                  <c:v> Culture Access Program </c:v>
                </c:pt>
              </c:strCache>
            </c:strRef>
          </c:tx>
          <c:spPr>
            <a:solidFill>
              <a:srgbClr val="FFFF00"/>
            </a:solidFill>
            <a:ln>
              <a:solidFill>
                <a:schemeClr val="tx1"/>
              </a:solidFill>
            </a:ln>
            <a:effectLst/>
          </c:spPr>
          <c:invertIfNegative val="0"/>
          <c:dLbls>
            <c:delete val="1"/>
          </c:dLbls>
          <c:cat>
            <c:numRef>
              <c:f>'Compare Table_Mar24_Aug23'!$N$47:$X$47</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'Compare Table_Mar24_Aug23'!$N$30:$X$30</c:f>
              <c:numCache>
                <c:formatCode>_("$"* #,##0_);_("$"* \(#,##0\);_("$"* "-"??_);_(@_)</c:formatCode>
                <c:ptCount val="11"/>
                <c:pt idx="0">
                  <c:v>0</c:v>
                </c:pt>
                <c:pt idx="1">
                  <c:v>0</c:v>
                </c:pt>
                <c:pt idx="2">
                  <c:v>0</c:v>
                </c:pt>
                <c:pt idx="3">
                  <c:v>0</c:v>
                </c:pt>
                <c:pt idx="4">
                  <c:v>0</c:v>
                </c:pt>
                <c:pt idx="5">
                  <c:v>0</c:v>
                </c:pt>
                <c:pt idx="6">
                  <c:v>0</c:v>
                </c:pt>
                <c:pt idx="7">
                  <c:v>0</c:v>
                </c:pt>
                <c:pt idx="8">
                  <c:v>0</c:v>
                </c:pt>
                <c:pt idx="9">
                  <c:v>0</c:v>
                </c:pt>
                <c:pt idx="10">
                  <c:v>72879177.922768846</c:v>
                </c:pt>
              </c:numCache>
            </c:numRef>
          </c:val>
          <c:extLst>
            <c:ext xmlns:c16="http://schemas.microsoft.com/office/drawing/2014/chart" uri="{C3380CC4-5D6E-409C-BE32-E72D297353CC}">
              <c16:uniqueId val="{00000005-5298-496E-8424-0CD09AEC0BA9}"/>
            </c:ext>
          </c:extLst>
        </c:ser>
        <c:dLbls>
          <c:showLegendKey val="0"/>
          <c:showVal val="1"/>
          <c:showCatName val="0"/>
          <c:showSerName val="0"/>
          <c:showPercent val="0"/>
          <c:showBubbleSize val="0"/>
        </c:dLbls>
        <c:gapWidth val="150"/>
        <c:overlap val="100"/>
        <c:axId val="1840469856"/>
        <c:axId val="868996016"/>
      </c:barChart>
      <c:catAx>
        <c:axId val="18404698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868996016"/>
        <c:crosses val="autoZero"/>
        <c:auto val="1"/>
        <c:lblAlgn val="ctr"/>
        <c:lblOffset val="100"/>
        <c:noMultiLvlLbl val="0"/>
      </c:catAx>
      <c:valAx>
        <c:axId val="86899601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1840469856"/>
        <c:crosses val="autoZero"/>
        <c:crossBetween val="between"/>
      </c:valAx>
      <c:spPr>
        <a:noFill/>
        <a:ln>
          <a:noFill/>
        </a:ln>
        <a:effectLst/>
      </c:spPr>
    </c:plotArea>
    <c:legend>
      <c:legendPos val="r"/>
      <c:layout>
        <c:manualLayout>
          <c:xMode val="edge"/>
          <c:yMode val="edge"/>
          <c:x val="0.80644501432733751"/>
          <c:y val="0.38045961196999134"/>
          <c:w val="0.18647318741120664"/>
          <c:h val="0.51571174926663577"/>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b="1">
          <a:solidFill>
            <a:schemeClr val="tx1"/>
          </a:solidFill>
          <a:latin typeface="Cambria" panose="02040503050406030204" pitchFamily="18" charset="0"/>
          <a:ea typeface="Cambria" panose="02040503050406030204" pitchFamily="18"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Cambria" panose="02040503050406030204" pitchFamily="18" charset="0"/>
                <a:ea typeface="Cambria" panose="02040503050406030204" pitchFamily="18" charset="0"/>
                <a:cs typeface="+mn-cs"/>
              </a:defRPr>
            </a:pPr>
            <a:r>
              <a:rPr lang="en-US" sz="2000" dirty="0"/>
              <a:t>Combating </a:t>
            </a:r>
            <a:r>
              <a:rPr lang="en-US" sz="2000" dirty="0">
                <a:solidFill>
                  <a:schemeClr val="accent2"/>
                </a:solidFill>
              </a:rPr>
              <a:t>Inflation</a:t>
            </a:r>
            <a:r>
              <a:rPr lang="en-US" sz="2000" dirty="0"/>
              <a:t> with </a:t>
            </a:r>
            <a:r>
              <a:rPr lang="en-US" sz="2000" dirty="0">
                <a:solidFill>
                  <a:schemeClr val="accent1"/>
                </a:solidFill>
              </a:rPr>
              <a:t>Rate</a:t>
            </a:r>
            <a:r>
              <a:rPr lang="en-US" sz="2000" dirty="0"/>
              <a:t> Increases</a:t>
            </a:r>
          </a:p>
          <a:p>
            <a:pPr>
              <a:defRPr sz="2000"/>
            </a:pPr>
            <a:r>
              <a:rPr lang="en-US" sz="1200" dirty="0"/>
              <a:t>Fed</a:t>
            </a:r>
            <a:r>
              <a:rPr lang="en-US" sz="1200" baseline="0" dirty="0"/>
              <a:t> Funds Upper Rate Bound by Month; Current Target Rate=5.25-5.50</a:t>
            </a:r>
            <a:endParaRPr lang="en-US" sz="1200" dirty="0"/>
          </a:p>
          <a:p>
            <a:pPr>
              <a:defRPr sz="2000"/>
            </a:pPr>
            <a:r>
              <a:rPr lang="en-US" sz="1200" dirty="0"/>
              <a:t>Source: CME Group, FRED</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Cambria" panose="02040503050406030204" pitchFamily="18" charset="0"/>
              <a:ea typeface="Cambria" panose="02040503050406030204" pitchFamily="18" charset="0"/>
              <a:cs typeface="+mn-cs"/>
            </a:defRPr>
          </a:pPr>
          <a:endParaRPr lang="en-US"/>
        </a:p>
      </c:txPr>
    </c:title>
    <c:autoTitleDeleted val="0"/>
    <c:plotArea>
      <c:layout>
        <c:manualLayout>
          <c:layoutTarget val="inner"/>
          <c:xMode val="edge"/>
          <c:yMode val="edge"/>
          <c:x val="6.3935258092738409E-2"/>
          <c:y val="0.16166666666666665"/>
          <c:w val="0.9207869641294838"/>
          <c:h val="0.58895341207349083"/>
        </c:manualLayout>
      </c:layout>
      <c:lineChart>
        <c:grouping val="standard"/>
        <c:varyColors val="0"/>
        <c:ser>
          <c:idx val="0"/>
          <c:order val="0"/>
          <c:tx>
            <c:strRef>
              <c:f>Sheet1!$C$1</c:f>
              <c:strCache>
                <c:ptCount val="1"/>
                <c:pt idx="0">
                  <c:v>Federal Funds Rate</c:v>
                </c:pt>
              </c:strCache>
            </c:strRef>
          </c:tx>
          <c:spPr>
            <a:ln w="28575" cap="rnd">
              <a:solidFill>
                <a:schemeClr val="accent1"/>
              </a:solidFill>
              <a:round/>
            </a:ln>
            <a:effectLst/>
          </c:spPr>
          <c:marker>
            <c:symbol val="square"/>
            <c:size val="8"/>
            <c:spPr>
              <a:solidFill>
                <a:schemeClr val="accent1"/>
              </a:solidFill>
              <a:ln w="9525">
                <a:solidFill>
                  <a:schemeClr val="accent1"/>
                </a:solidFill>
              </a:ln>
              <a:effectLst/>
            </c:spPr>
          </c:marker>
          <c:dLbls>
            <c:numFmt formatCode="0.0%" sourceLinked="0"/>
            <c:spPr>
              <a:noFill/>
              <a:ln>
                <a:noFill/>
              </a:ln>
              <a:effectLst/>
            </c:spPr>
            <c:txPr>
              <a:bodyPr rot="0" spcFirstLastPara="1" vertOverflow="ellipsis" vert="horz" wrap="square" anchor="ctr" anchorCtr="1"/>
              <a:lstStyle/>
              <a:p>
                <a:pPr>
                  <a:defRPr sz="1200" b="1" i="0" u="none" strike="noStrike" kern="1200" baseline="0">
                    <a:solidFill>
                      <a:schemeClr val="accent1"/>
                    </a:solidFill>
                    <a:latin typeface="Cambria" panose="02040503050406030204" pitchFamily="18" charset="0"/>
                    <a:ea typeface="Cambria" panose="02040503050406030204" pitchFamily="18" charset="0"/>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Sheet1!$A$14:$A$40</c:f>
              <c:numCache>
                <c:formatCode>mmm\-yy</c:formatCode>
                <c:ptCount val="27"/>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pt idx="18">
                  <c:v>45108</c:v>
                </c:pt>
                <c:pt idx="19">
                  <c:v>45139</c:v>
                </c:pt>
                <c:pt idx="20">
                  <c:v>45170</c:v>
                </c:pt>
                <c:pt idx="21">
                  <c:v>45200</c:v>
                </c:pt>
                <c:pt idx="22">
                  <c:v>45231</c:v>
                </c:pt>
                <c:pt idx="23">
                  <c:v>45261</c:v>
                </c:pt>
                <c:pt idx="24">
                  <c:v>45292</c:v>
                </c:pt>
                <c:pt idx="25">
                  <c:v>45323</c:v>
                </c:pt>
                <c:pt idx="26">
                  <c:v>45352</c:v>
                </c:pt>
              </c:numCache>
            </c:numRef>
          </c:cat>
          <c:val>
            <c:numRef>
              <c:f>Sheet1!$C$14:$C$40</c:f>
              <c:numCache>
                <c:formatCode>0.00%</c:formatCode>
                <c:ptCount val="27"/>
                <c:pt idx="0">
                  <c:v>2.5000000000000001E-3</c:v>
                </c:pt>
                <c:pt idx="1">
                  <c:v>2.5000000000000001E-3</c:v>
                </c:pt>
                <c:pt idx="2">
                  <c:v>5.0000000000000001E-3</c:v>
                </c:pt>
                <c:pt idx="3">
                  <c:v>5.0000000000000001E-3</c:v>
                </c:pt>
                <c:pt idx="4">
                  <c:v>0.01</c:v>
                </c:pt>
                <c:pt idx="5">
                  <c:v>1.7500000000000002E-2</c:v>
                </c:pt>
                <c:pt idx="6">
                  <c:v>2.5000000000000001E-2</c:v>
                </c:pt>
                <c:pt idx="7">
                  <c:v>2.5000000000000001E-2</c:v>
                </c:pt>
                <c:pt idx="8">
                  <c:v>3.2500000000000001E-2</c:v>
                </c:pt>
                <c:pt idx="9">
                  <c:v>3.2500000000000001E-2</c:v>
                </c:pt>
                <c:pt idx="10">
                  <c:v>0.04</c:v>
                </c:pt>
                <c:pt idx="11">
                  <c:v>4.4999999999999998E-2</c:v>
                </c:pt>
                <c:pt idx="12">
                  <c:v>4.4999999999999998E-2</c:v>
                </c:pt>
                <c:pt idx="13">
                  <c:v>4.7500000000000001E-2</c:v>
                </c:pt>
                <c:pt idx="14">
                  <c:v>0.05</c:v>
                </c:pt>
                <c:pt idx="15">
                  <c:v>0.05</c:v>
                </c:pt>
                <c:pt idx="16">
                  <c:v>5.2500000000000005E-2</c:v>
                </c:pt>
                <c:pt idx="17">
                  <c:v>5.2500000000000005E-2</c:v>
                </c:pt>
                <c:pt idx="18">
                  <c:v>5.5E-2</c:v>
                </c:pt>
                <c:pt idx="19">
                  <c:v>5.5E-2</c:v>
                </c:pt>
                <c:pt idx="20">
                  <c:v>5.5E-2</c:v>
                </c:pt>
                <c:pt idx="21">
                  <c:v>5.5E-2</c:v>
                </c:pt>
                <c:pt idx="22">
                  <c:v>5.5E-2</c:v>
                </c:pt>
                <c:pt idx="23">
                  <c:v>5.5E-2</c:v>
                </c:pt>
                <c:pt idx="24">
                  <c:v>5.5E-2</c:v>
                </c:pt>
                <c:pt idx="25">
                  <c:v>5.5E-2</c:v>
                </c:pt>
                <c:pt idx="26">
                  <c:v>5.5E-2</c:v>
                </c:pt>
              </c:numCache>
            </c:numRef>
          </c:val>
          <c:smooth val="0"/>
          <c:extLst>
            <c:ext xmlns:c16="http://schemas.microsoft.com/office/drawing/2014/chart" uri="{C3380CC4-5D6E-409C-BE32-E72D297353CC}">
              <c16:uniqueId val="{00000000-4E38-4595-9706-020D7F0A370F}"/>
            </c:ext>
          </c:extLst>
        </c:ser>
        <c:ser>
          <c:idx val="1"/>
          <c:order val="1"/>
          <c:tx>
            <c:strRef>
              <c:f>Sheet1!$D$1</c:f>
              <c:strCache>
                <c:ptCount val="1"/>
                <c:pt idx="0">
                  <c:v>US Inflation Rate</c:v>
                </c:pt>
              </c:strCache>
            </c:strRef>
          </c:tx>
          <c:spPr>
            <a:ln w="28575" cap="rnd">
              <a:solidFill>
                <a:srgbClr val="C00000"/>
              </a:solidFill>
              <a:round/>
            </a:ln>
            <a:effectLst/>
          </c:spPr>
          <c:marker>
            <c:symbol val="square"/>
            <c:size val="8"/>
            <c:spPr>
              <a:solidFill>
                <a:schemeClr val="accent2"/>
              </a:solidFill>
              <a:ln w="9525">
                <a:solidFill>
                  <a:schemeClr val="accent2"/>
                </a:solidFill>
              </a:ln>
              <a:effectLst/>
            </c:spPr>
          </c:marker>
          <c:dPt>
            <c:idx val="14"/>
            <c:marker>
              <c:symbol val="square"/>
              <c:size val="8"/>
              <c:spPr>
                <a:solidFill>
                  <a:schemeClr val="accent1"/>
                </a:solidFill>
                <a:ln w="9525">
                  <a:solidFill>
                    <a:schemeClr val="accent2"/>
                  </a:solidFill>
                </a:ln>
                <a:effectLst/>
              </c:spPr>
            </c:marker>
            <c:bubble3D val="0"/>
            <c:extLst>
              <c:ext xmlns:c16="http://schemas.microsoft.com/office/drawing/2014/chart" uri="{C3380CC4-5D6E-409C-BE32-E72D297353CC}">
                <c16:uniqueId val="{00000000-B49E-4116-8CD6-B50378E39691}"/>
              </c:ext>
            </c:extLst>
          </c:dPt>
          <c:dPt>
            <c:idx val="15"/>
            <c:marker>
              <c:symbol val="square"/>
              <c:size val="8"/>
              <c:spPr>
                <a:solidFill>
                  <a:schemeClr val="accent1"/>
                </a:solidFill>
                <a:ln w="9525">
                  <a:solidFill>
                    <a:schemeClr val="accent2"/>
                  </a:solidFill>
                </a:ln>
                <a:effectLst/>
              </c:spPr>
            </c:marker>
            <c:bubble3D val="0"/>
            <c:extLst>
              <c:ext xmlns:c16="http://schemas.microsoft.com/office/drawing/2014/chart" uri="{C3380CC4-5D6E-409C-BE32-E72D297353CC}">
                <c16:uniqueId val="{00000001-B49E-4116-8CD6-B50378E39691}"/>
              </c:ext>
            </c:extLst>
          </c:dPt>
          <c:dLbls>
            <c:dLbl>
              <c:idx val="14"/>
              <c:delete val="1"/>
              <c:extLst>
                <c:ext xmlns:c15="http://schemas.microsoft.com/office/drawing/2012/chart" uri="{CE6537A1-D6FC-4f65-9D91-7224C49458BB}"/>
                <c:ext xmlns:c16="http://schemas.microsoft.com/office/drawing/2014/chart" uri="{C3380CC4-5D6E-409C-BE32-E72D297353CC}">
                  <c16:uniqueId val="{00000000-B49E-4116-8CD6-B50378E39691}"/>
                </c:ext>
              </c:extLst>
            </c:dLbl>
            <c:dLbl>
              <c:idx val="15"/>
              <c:delete val="1"/>
              <c:extLst>
                <c:ext xmlns:c15="http://schemas.microsoft.com/office/drawing/2012/chart" uri="{CE6537A1-D6FC-4f65-9D91-7224C49458BB}"/>
                <c:ext xmlns:c16="http://schemas.microsoft.com/office/drawing/2014/chart" uri="{C3380CC4-5D6E-409C-BE32-E72D297353CC}">
                  <c16:uniqueId val="{00000001-B49E-4116-8CD6-B50378E3969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C00000"/>
                    </a:solidFill>
                    <a:latin typeface="Cambria" panose="02040503050406030204" pitchFamily="18" charset="0"/>
                    <a:ea typeface="Cambria" panose="02040503050406030204" pitchFamily="18" charset="0"/>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Sheet1!$A$14:$A$40</c:f>
              <c:numCache>
                <c:formatCode>mmm\-yy</c:formatCode>
                <c:ptCount val="27"/>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pt idx="18">
                  <c:v>45108</c:v>
                </c:pt>
                <c:pt idx="19">
                  <c:v>45139</c:v>
                </c:pt>
                <c:pt idx="20">
                  <c:v>45170</c:v>
                </c:pt>
                <c:pt idx="21">
                  <c:v>45200</c:v>
                </c:pt>
                <c:pt idx="22">
                  <c:v>45231</c:v>
                </c:pt>
                <c:pt idx="23">
                  <c:v>45261</c:v>
                </c:pt>
                <c:pt idx="24">
                  <c:v>45292</c:v>
                </c:pt>
                <c:pt idx="25">
                  <c:v>45323</c:v>
                </c:pt>
                <c:pt idx="26">
                  <c:v>45352</c:v>
                </c:pt>
              </c:numCache>
            </c:numRef>
          </c:cat>
          <c:val>
            <c:numRef>
              <c:f>Sheet1!$D$14:$D$40</c:f>
              <c:numCache>
                <c:formatCode>0.00%</c:formatCode>
                <c:ptCount val="27"/>
                <c:pt idx="0">
                  <c:v>7.5999999999999998E-2</c:v>
                </c:pt>
                <c:pt idx="1">
                  <c:v>7.9000000000000001E-2</c:v>
                </c:pt>
                <c:pt idx="2">
                  <c:v>8.5000000000000006E-2</c:v>
                </c:pt>
                <c:pt idx="3">
                  <c:v>8.3000000000000004E-2</c:v>
                </c:pt>
                <c:pt idx="4">
                  <c:v>8.5000000000000006E-2</c:v>
                </c:pt>
                <c:pt idx="5">
                  <c:v>0.09</c:v>
                </c:pt>
                <c:pt idx="6">
                  <c:v>8.4000000000000005E-2</c:v>
                </c:pt>
                <c:pt idx="7">
                  <c:v>8.199999999999999E-2</c:v>
                </c:pt>
                <c:pt idx="8">
                  <c:v>8.199999999999999E-2</c:v>
                </c:pt>
                <c:pt idx="9">
                  <c:v>7.8E-2</c:v>
                </c:pt>
                <c:pt idx="10">
                  <c:v>7.0999999999999994E-2</c:v>
                </c:pt>
                <c:pt idx="11">
                  <c:v>6.4000000000000001E-2</c:v>
                </c:pt>
                <c:pt idx="12">
                  <c:v>6.4000000000000001E-2</c:v>
                </c:pt>
                <c:pt idx="13">
                  <c:v>0.06</c:v>
                </c:pt>
                <c:pt idx="14">
                  <c:v>0.05</c:v>
                </c:pt>
                <c:pt idx="15">
                  <c:v>0.05</c:v>
                </c:pt>
                <c:pt idx="16">
                  <c:v>4.0999999999999995E-2</c:v>
                </c:pt>
                <c:pt idx="17">
                  <c:v>3.1E-2</c:v>
                </c:pt>
                <c:pt idx="18">
                  <c:v>3.3000000000000002E-2</c:v>
                </c:pt>
                <c:pt idx="19" formatCode="General">
                  <c:v>3.7000000000000005E-2</c:v>
                </c:pt>
                <c:pt idx="20" formatCode="General">
                  <c:v>3.7000000000000005E-2</c:v>
                </c:pt>
                <c:pt idx="21" formatCode="General">
                  <c:v>3.2000000000000001E-2</c:v>
                </c:pt>
                <c:pt idx="22" formatCode="General">
                  <c:v>3.1E-2</c:v>
                </c:pt>
                <c:pt idx="23" formatCode="General">
                  <c:v>3.3000000000000002E-2</c:v>
                </c:pt>
                <c:pt idx="24" formatCode="General">
                  <c:v>3.1E-2</c:v>
                </c:pt>
                <c:pt idx="25" formatCode="General">
                  <c:v>3.2000000000000001E-2</c:v>
                </c:pt>
                <c:pt idx="26" formatCode="General">
                  <c:v>3.5000000000000003E-2</c:v>
                </c:pt>
              </c:numCache>
            </c:numRef>
          </c:val>
          <c:smooth val="0"/>
          <c:extLst>
            <c:ext xmlns:c16="http://schemas.microsoft.com/office/drawing/2014/chart" uri="{C3380CC4-5D6E-409C-BE32-E72D297353CC}">
              <c16:uniqueId val="{00000000-651B-4A12-8496-58A345759E41}"/>
            </c:ext>
          </c:extLst>
        </c:ser>
        <c:dLbls>
          <c:showLegendKey val="0"/>
          <c:showVal val="0"/>
          <c:showCatName val="0"/>
          <c:showSerName val="0"/>
          <c:showPercent val="0"/>
          <c:showBubbleSize val="0"/>
        </c:dLbls>
        <c:marker val="1"/>
        <c:smooth val="0"/>
        <c:axId val="224709951"/>
        <c:axId val="224709295"/>
      </c:lineChart>
      <c:dateAx>
        <c:axId val="224709951"/>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224709295"/>
        <c:crosses val="autoZero"/>
        <c:auto val="1"/>
        <c:lblOffset val="100"/>
        <c:baseTimeUnit val="months"/>
      </c:dateAx>
      <c:valAx>
        <c:axId val="224709295"/>
        <c:scaling>
          <c:orientation val="minMax"/>
          <c:max val="0.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2247099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solidFill>
            <a:schemeClr val="tx1"/>
          </a:solidFill>
          <a:latin typeface="Cambria" panose="02040503050406030204" pitchFamily="18" charset="0"/>
          <a:ea typeface="Cambria" panose="02040503050406030204" pitchFamily="18" charset="0"/>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Cambria" panose="02040503050406030204" pitchFamily="18" charset="0"/>
                <a:ea typeface="Cambria" panose="02040503050406030204" pitchFamily="18" charset="0"/>
                <a:cs typeface="+mn-cs"/>
              </a:defRPr>
            </a:pPr>
            <a:r>
              <a:rPr lang="en-US" sz="1800" b="1" i="0" u="none" strike="noStrike" kern="1200" spc="0" baseline="0" dirty="0">
                <a:solidFill>
                  <a:prstClr val="black"/>
                </a:solidFill>
                <a:latin typeface="Cambria" panose="02040503050406030204" pitchFamily="18" charset="0"/>
                <a:ea typeface="Cambria" panose="02040503050406030204" pitchFamily="18" charset="0"/>
              </a:rPr>
              <a:t>US: Contributions to YOY% Change in PCE Deflator – Goods</a:t>
            </a:r>
            <a:br>
              <a:rPr lang="en-US" sz="1800" b="1" i="0" u="none" strike="noStrike" kern="1200" spc="0" baseline="0" dirty="0">
                <a:solidFill>
                  <a:prstClr val="black"/>
                </a:solidFill>
                <a:latin typeface="Cambria" panose="02040503050406030204" pitchFamily="18" charset="0"/>
                <a:ea typeface="Cambria" panose="02040503050406030204" pitchFamily="18" charset="0"/>
              </a:rPr>
            </a:br>
            <a:r>
              <a:rPr lang="en-US" sz="1200" b="1" i="0" u="none" strike="noStrike" kern="1200" spc="0" baseline="0" dirty="0">
                <a:solidFill>
                  <a:prstClr val="black"/>
                </a:solidFill>
                <a:latin typeface="Cambria" panose="02040503050406030204" pitchFamily="18" charset="0"/>
                <a:ea typeface="Cambria" panose="02040503050406030204" pitchFamily="18" charset="0"/>
              </a:rPr>
              <a:t>Source: BEA/OEFA</a:t>
            </a:r>
            <a:endParaRPr lang="en-US" sz="1440" b="1" i="0" u="none" strike="noStrike" kern="1200" spc="0" baseline="0" dirty="0">
              <a:solidFill>
                <a:prstClr val="black"/>
              </a:solidFill>
              <a:latin typeface="Cambria" panose="02040503050406030204" pitchFamily="18" charset="0"/>
              <a:ea typeface="Cambria" panose="02040503050406030204" pitchFamily="18" charset="0"/>
            </a:endParaRP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Cambria" panose="02040503050406030204" pitchFamily="18" charset="0"/>
              <a:ea typeface="Cambria" panose="02040503050406030204" pitchFamily="18" charset="0"/>
              <a:cs typeface="+mn-cs"/>
            </a:defRPr>
          </a:pPr>
          <a:endParaRPr lang="en-US"/>
        </a:p>
      </c:txPr>
    </c:title>
    <c:autoTitleDeleted val="0"/>
    <c:plotArea>
      <c:layout/>
      <c:barChart>
        <c:barDir val="col"/>
        <c:grouping val="stacked"/>
        <c:varyColors val="0"/>
        <c:ser>
          <c:idx val="0"/>
          <c:order val="0"/>
          <c:tx>
            <c:strRef>
              <c:f>'U20305-M'!$ADG$13</c:f>
              <c:strCache>
                <c:ptCount val="1"/>
                <c:pt idx="0">
                  <c:v>    Motor vehicles and parts</c:v>
                </c:pt>
              </c:strCache>
            </c:strRef>
          </c:tx>
          <c:spPr>
            <a:solidFill>
              <a:schemeClr val="accent1"/>
            </a:solidFill>
            <a:ln>
              <a:noFill/>
            </a:ln>
            <a:effectLst/>
          </c:spPr>
          <c:invertIfNegative val="0"/>
          <c:cat>
            <c:numRef>
              <c:f>'U20305-M'!$ADH$9:$AFE$9</c:f>
              <c:numCache>
                <c:formatCode>mmm\-yy</c:formatCode>
                <c:ptCount val="50"/>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numCache>
            </c:numRef>
          </c:cat>
          <c:val>
            <c:numRef>
              <c:f>'U20305-M'!$ADH$13:$AFE$13</c:f>
              <c:numCache>
                <c:formatCode>0.0%</c:formatCode>
                <c:ptCount val="50"/>
                <c:pt idx="0">
                  <c:v>3.0466175133392529E-5</c:v>
                </c:pt>
                <c:pt idx="1">
                  <c:v>1.3029683199607868E-4</c:v>
                </c:pt>
                <c:pt idx="2">
                  <c:v>1.3040240578012673E-4</c:v>
                </c:pt>
                <c:pt idx="3">
                  <c:v>1.6485334585992175E-5</c:v>
                </c:pt>
                <c:pt idx="4">
                  <c:v>1.726782067862292E-4</c:v>
                </c:pt>
                <c:pt idx="5">
                  <c:v>-1.9865195054871208E-4</c:v>
                </c:pt>
                <c:pt idx="6">
                  <c:v>2.1572095682417862E-4</c:v>
                </c:pt>
                <c:pt idx="7">
                  <c:v>7.9389073006665319E-4</c:v>
                </c:pt>
                <c:pt idx="8">
                  <c:v>1.6438269661730833E-3</c:v>
                </c:pt>
                <c:pt idx="9">
                  <c:v>1.8449840470795584E-3</c:v>
                </c:pt>
                <c:pt idx="10">
                  <c:v>1.7517856578933206E-3</c:v>
                </c:pt>
                <c:pt idx="11">
                  <c:v>1.7712097088858319E-3</c:v>
                </c:pt>
                <c:pt idx="12">
                  <c:v>1.5976369499521483E-3</c:v>
                </c:pt>
                <c:pt idx="13">
                  <c:v>1.3350172511201474E-3</c:v>
                </c:pt>
                <c:pt idx="14">
                  <c:v>1.5930713431795854E-3</c:v>
                </c:pt>
                <c:pt idx="15">
                  <c:v>3.4425044602326457E-3</c:v>
                </c:pt>
                <c:pt idx="16">
                  <c:v>4.7139122517108837E-3</c:v>
                </c:pt>
                <c:pt idx="17">
                  <c:v>6.8794300880862698E-3</c:v>
                </c:pt>
                <c:pt idx="18">
                  <c:v>6.6378791797021049E-3</c:v>
                </c:pt>
                <c:pt idx="19">
                  <c:v>5.7633862672911438E-3</c:v>
                </c:pt>
                <c:pt idx="20">
                  <c:v>5.1462907899428633E-3</c:v>
                </c:pt>
                <c:pt idx="21">
                  <c:v>6.1729615362226117E-3</c:v>
                </c:pt>
                <c:pt idx="22">
                  <c:v>7.2789772002404282E-3</c:v>
                </c:pt>
                <c:pt idx="23">
                  <c:v>8.3431623523368397E-3</c:v>
                </c:pt>
                <c:pt idx="24">
                  <c:v>9.4447579352643033E-3</c:v>
                </c:pt>
                <c:pt idx="25">
                  <c:v>9.3614431961025011E-3</c:v>
                </c:pt>
                <c:pt idx="26">
                  <c:v>8.4391141094867887E-3</c:v>
                </c:pt>
                <c:pt idx="27">
                  <c:v>7.0239028439213428E-3</c:v>
                </c:pt>
                <c:pt idx="28">
                  <c:v>5.8959091120804928E-3</c:v>
                </c:pt>
                <c:pt idx="29">
                  <c:v>4.2317217862235437E-3</c:v>
                </c:pt>
                <c:pt idx="30">
                  <c:v>3.8510858468622866E-3</c:v>
                </c:pt>
                <c:pt idx="31">
                  <c:v>3.949970634407992E-3</c:v>
                </c:pt>
                <c:pt idx="32">
                  <c:v>3.7558896025165047E-3</c:v>
                </c:pt>
                <c:pt idx="33">
                  <c:v>2.8331401557143304E-3</c:v>
                </c:pt>
                <c:pt idx="34">
                  <c:v>1.8499419784553275E-3</c:v>
                </c:pt>
                <c:pt idx="35">
                  <c:v>7.4197774069088103E-4</c:v>
                </c:pt>
                <c:pt idx="36">
                  <c:v>1.4653377202296724E-4</c:v>
                </c:pt>
                <c:pt idx="37">
                  <c:v>-3.2680796577493054E-4</c:v>
                </c:pt>
                <c:pt idx="38">
                  <c:v>1.6806699052517151E-4</c:v>
                </c:pt>
                <c:pt idx="39">
                  <c:v>7.2249761717946802E-4</c:v>
                </c:pt>
                <c:pt idx="40">
                  <c:v>7.3588601251098253E-4</c:v>
                </c:pt>
                <c:pt idx="41">
                  <c:v>4.4643565346789662E-4</c:v>
                </c:pt>
                <c:pt idx="42">
                  <c:v>1.5460909709604355E-4</c:v>
                </c:pt>
                <c:pt idx="43">
                  <c:v>-1.5304425719334813E-4</c:v>
                </c:pt>
                <c:pt idx="44">
                  <c:v>-5.5285208619503293E-4</c:v>
                </c:pt>
                <c:pt idx="45">
                  <c:v>-5.6064636662933609E-4</c:v>
                </c:pt>
                <c:pt idx="46">
                  <c:v>-1.9407195293877176E-4</c:v>
                </c:pt>
                <c:pt idx="47">
                  <c:v>2.811728959949638E-5</c:v>
                </c:pt>
                <c:pt idx="48">
                  <c:v>-1.7084166276628074E-4</c:v>
                </c:pt>
                <c:pt idx="49">
                  <c:v>2.5028428928935558E-4</c:v>
                </c:pt>
              </c:numCache>
            </c:numRef>
          </c:val>
          <c:extLst>
            <c:ext xmlns:c16="http://schemas.microsoft.com/office/drawing/2014/chart" uri="{C3380CC4-5D6E-409C-BE32-E72D297353CC}">
              <c16:uniqueId val="{00000000-5802-4CCF-840D-F5849DEEDF13}"/>
            </c:ext>
          </c:extLst>
        </c:ser>
        <c:ser>
          <c:idx val="1"/>
          <c:order val="1"/>
          <c:tx>
            <c:strRef>
              <c:f>'U20305-M'!$ADG$14</c:f>
              <c:strCache>
                <c:ptCount val="1"/>
                <c:pt idx="0">
                  <c:v>    Furnishings and durable household equipment</c:v>
                </c:pt>
              </c:strCache>
            </c:strRef>
          </c:tx>
          <c:spPr>
            <a:solidFill>
              <a:schemeClr val="accent2"/>
            </a:solidFill>
            <a:ln>
              <a:noFill/>
            </a:ln>
            <a:effectLst/>
          </c:spPr>
          <c:invertIfNegative val="0"/>
          <c:cat>
            <c:numRef>
              <c:f>'U20305-M'!$ADH$9:$AFE$9</c:f>
              <c:numCache>
                <c:formatCode>mmm\-yy</c:formatCode>
                <c:ptCount val="50"/>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numCache>
            </c:numRef>
          </c:cat>
          <c:val>
            <c:numRef>
              <c:f>'U20305-M'!$ADH$14:$AFE$14</c:f>
              <c:numCache>
                <c:formatCode>0.0%</c:formatCode>
                <c:ptCount val="50"/>
                <c:pt idx="0">
                  <c:v>-2.3043369664769889E-4</c:v>
                </c:pt>
                <c:pt idx="1">
                  <c:v>-1.7116169596659354E-4</c:v>
                </c:pt>
                <c:pt idx="2">
                  <c:v>-1.1955444008399094E-4</c:v>
                </c:pt>
                <c:pt idx="3">
                  <c:v>-2.3607444174938027E-5</c:v>
                </c:pt>
                <c:pt idx="4">
                  <c:v>-9.4223996640164354E-5</c:v>
                </c:pt>
                <c:pt idx="5">
                  <c:v>-1.1916275805512877E-4</c:v>
                </c:pt>
                <c:pt idx="6">
                  <c:v>-1.4909019598202327E-5</c:v>
                </c:pt>
                <c:pt idx="7">
                  <c:v>7.4633746873030524E-4</c:v>
                </c:pt>
                <c:pt idx="8">
                  <c:v>5.8577979454074594E-4</c:v>
                </c:pt>
                <c:pt idx="9">
                  <c:v>7.2225454559469537E-4</c:v>
                </c:pt>
                <c:pt idx="10">
                  <c:v>1.0130418684323301E-3</c:v>
                </c:pt>
                <c:pt idx="11">
                  <c:v>9.8519976717478873E-4</c:v>
                </c:pt>
                <c:pt idx="12">
                  <c:v>8.180772941082156E-4</c:v>
                </c:pt>
                <c:pt idx="13">
                  <c:v>7.0117257877490844E-4</c:v>
                </c:pt>
                <c:pt idx="14">
                  <c:v>1.0663119316269218E-3</c:v>
                </c:pt>
                <c:pt idx="15">
                  <c:v>1.2840123495876214E-3</c:v>
                </c:pt>
                <c:pt idx="16">
                  <c:v>1.5288174640947941E-3</c:v>
                </c:pt>
                <c:pt idx="17">
                  <c:v>1.5579938508603738E-3</c:v>
                </c:pt>
                <c:pt idx="18">
                  <c:v>1.4714736284016472E-3</c:v>
                </c:pt>
                <c:pt idx="19">
                  <c:v>1.2455885923203279E-3</c:v>
                </c:pt>
                <c:pt idx="20">
                  <c:v>1.6105821840835793E-3</c:v>
                </c:pt>
                <c:pt idx="21">
                  <c:v>1.755226648322189E-3</c:v>
                </c:pt>
                <c:pt idx="22">
                  <c:v>1.850071532350175E-3</c:v>
                </c:pt>
                <c:pt idx="23">
                  <c:v>2.2990415884094144E-3</c:v>
                </c:pt>
                <c:pt idx="24">
                  <c:v>2.9067713144997672E-3</c:v>
                </c:pt>
                <c:pt idx="25">
                  <c:v>3.0400651166866627E-3</c:v>
                </c:pt>
                <c:pt idx="26">
                  <c:v>3.2502141537098708E-3</c:v>
                </c:pt>
                <c:pt idx="27">
                  <c:v>3.2739909891885874E-3</c:v>
                </c:pt>
                <c:pt idx="28">
                  <c:v>2.7165271084174736E-3</c:v>
                </c:pt>
                <c:pt idx="29">
                  <c:v>2.6404253247508235E-3</c:v>
                </c:pt>
                <c:pt idx="30">
                  <c:v>2.7835867211797082E-3</c:v>
                </c:pt>
                <c:pt idx="31">
                  <c:v>2.6096969106141712E-3</c:v>
                </c:pt>
                <c:pt idx="32">
                  <c:v>2.2809979157094274E-3</c:v>
                </c:pt>
                <c:pt idx="33">
                  <c:v>1.9752621888907708E-3</c:v>
                </c:pt>
                <c:pt idx="34">
                  <c:v>1.5140644212680891E-3</c:v>
                </c:pt>
                <c:pt idx="35">
                  <c:v>1.2915218685582033E-3</c:v>
                </c:pt>
                <c:pt idx="36">
                  <c:v>9.592800197071057E-4</c:v>
                </c:pt>
                <c:pt idx="37">
                  <c:v>7.6035540565540054E-4</c:v>
                </c:pt>
                <c:pt idx="38">
                  <c:v>3.5908969432417215E-4</c:v>
                </c:pt>
                <c:pt idx="39">
                  <c:v>-9.8189429213143588E-5</c:v>
                </c:pt>
                <c:pt idx="40">
                  <c:v>-1.2057181666031249E-4</c:v>
                </c:pt>
                <c:pt idx="41">
                  <c:v>-2.871243013682403E-4</c:v>
                </c:pt>
                <c:pt idx="42">
                  <c:v>-4.3352158470300967E-4</c:v>
                </c:pt>
                <c:pt idx="43">
                  <c:v>-5.502223916235802E-4</c:v>
                </c:pt>
                <c:pt idx="44">
                  <c:v>-6.7695339883099578E-4</c:v>
                </c:pt>
                <c:pt idx="45">
                  <c:v>-5.1428684534862528E-4</c:v>
                </c:pt>
                <c:pt idx="46">
                  <c:v>-6.9894248985503732E-4</c:v>
                </c:pt>
                <c:pt idx="47">
                  <c:v>-7.8759218678221431E-4</c:v>
                </c:pt>
                <c:pt idx="48">
                  <c:v>-8.1250054908823968E-4</c:v>
                </c:pt>
                <c:pt idx="49">
                  <c:v>-9.1541550229531856E-4</c:v>
                </c:pt>
              </c:numCache>
            </c:numRef>
          </c:val>
          <c:extLst>
            <c:ext xmlns:c16="http://schemas.microsoft.com/office/drawing/2014/chart" uri="{C3380CC4-5D6E-409C-BE32-E72D297353CC}">
              <c16:uniqueId val="{00000001-5802-4CCF-840D-F5849DEEDF13}"/>
            </c:ext>
          </c:extLst>
        </c:ser>
        <c:ser>
          <c:idx val="2"/>
          <c:order val="2"/>
          <c:tx>
            <c:strRef>
              <c:f>'U20305-M'!$ADG$15</c:f>
              <c:strCache>
                <c:ptCount val="1"/>
                <c:pt idx="0">
                  <c:v>    Recreational goods and vehicles</c:v>
                </c:pt>
              </c:strCache>
            </c:strRef>
          </c:tx>
          <c:spPr>
            <a:solidFill>
              <a:schemeClr val="accent3"/>
            </a:solidFill>
            <a:ln>
              <a:noFill/>
            </a:ln>
            <a:effectLst/>
          </c:spPr>
          <c:invertIfNegative val="0"/>
          <c:cat>
            <c:numRef>
              <c:f>'U20305-M'!$ADH$9:$AFE$9</c:f>
              <c:numCache>
                <c:formatCode>mmm\-yy</c:formatCode>
                <c:ptCount val="50"/>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numCache>
            </c:numRef>
          </c:cat>
          <c:val>
            <c:numRef>
              <c:f>'U20305-M'!$ADH$15:$AFE$15</c:f>
              <c:numCache>
                <c:formatCode>0.0%</c:formatCode>
                <c:ptCount val="50"/>
                <c:pt idx="0">
                  <c:v>-1.7742460714455083E-3</c:v>
                </c:pt>
                <c:pt idx="1">
                  <c:v>-1.4170450080003348E-3</c:v>
                </c:pt>
                <c:pt idx="2">
                  <c:v>-1.5568222904164401E-3</c:v>
                </c:pt>
                <c:pt idx="3">
                  <c:v>-1.786649865315632E-3</c:v>
                </c:pt>
                <c:pt idx="4">
                  <c:v>-1.925583623823417E-3</c:v>
                </c:pt>
                <c:pt idx="5">
                  <c:v>-2.1939762877081852E-3</c:v>
                </c:pt>
                <c:pt idx="6">
                  <c:v>-1.272813266636951E-3</c:v>
                </c:pt>
                <c:pt idx="7">
                  <c:v>-1.1791042469221015E-3</c:v>
                </c:pt>
                <c:pt idx="8">
                  <c:v>-1.9837143853322619E-3</c:v>
                </c:pt>
                <c:pt idx="9">
                  <c:v>-1.9030355520713881E-3</c:v>
                </c:pt>
                <c:pt idx="10">
                  <c:v>-1.2179760667907237E-3</c:v>
                </c:pt>
                <c:pt idx="11">
                  <c:v>-4.5264803812734665E-4</c:v>
                </c:pt>
                <c:pt idx="12">
                  <c:v>-3.1667799534448974E-4</c:v>
                </c:pt>
                <c:pt idx="13">
                  <c:v>-4.033178201638138E-4</c:v>
                </c:pt>
                <c:pt idx="14">
                  <c:v>-2.8844619397358853E-4</c:v>
                </c:pt>
                <c:pt idx="15">
                  <c:v>5.4745916206556304E-4</c:v>
                </c:pt>
                <c:pt idx="16">
                  <c:v>9.1478474274349472E-4</c:v>
                </c:pt>
                <c:pt idx="17">
                  <c:v>8.0445540451669112E-4</c:v>
                </c:pt>
                <c:pt idx="18">
                  <c:v>3.7584370697572503E-4</c:v>
                </c:pt>
                <c:pt idx="19">
                  <c:v>7.8084581344031072E-4</c:v>
                </c:pt>
                <c:pt idx="20">
                  <c:v>1.1904708053662354E-3</c:v>
                </c:pt>
                <c:pt idx="21">
                  <c:v>1.6723025416281829E-3</c:v>
                </c:pt>
                <c:pt idx="22">
                  <c:v>1.0424970531935421E-3</c:v>
                </c:pt>
                <c:pt idx="23">
                  <c:v>3.9811263372141096E-4</c:v>
                </c:pt>
                <c:pt idx="24">
                  <c:v>8.3545477579761453E-4</c:v>
                </c:pt>
                <c:pt idx="25">
                  <c:v>7.9456160749537253E-4</c:v>
                </c:pt>
                <c:pt idx="26">
                  <c:v>5.9188238265747868E-4</c:v>
                </c:pt>
                <c:pt idx="27">
                  <c:v>1.9249714003493785E-4</c:v>
                </c:pt>
                <c:pt idx="28">
                  <c:v>-7.3070558457221497E-5</c:v>
                </c:pt>
                <c:pt idx="29">
                  <c:v>4.9556246130521718E-4</c:v>
                </c:pt>
                <c:pt idx="30">
                  <c:v>1.7571336086886946E-5</c:v>
                </c:pt>
                <c:pt idx="31">
                  <c:v>-1.2686867721845317E-4</c:v>
                </c:pt>
                <c:pt idx="32">
                  <c:v>5.1094013592643134E-4</c:v>
                </c:pt>
                <c:pt idx="33">
                  <c:v>-1.2125065318979936E-4</c:v>
                </c:pt>
                <c:pt idx="34">
                  <c:v>-4.0229541299787586E-4</c:v>
                </c:pt>
                <c:pt idx="35">
                  <c:v>-5.4296841896718593E-4</c:v>
                </c:pt>
                <c:pt idx="36">
                  <c:v>-6.5272125581867081E-4</c:v>
                </c:pt>
                <c:pt idx="37">
                  <c:v>-5.725245665872239E-4</c:v>
                </c:pt>
                <c:pt idx="38">
                  <c:v>-4.2542117330471091E-4</c:v>
                </c:pt>
                <c:pt idx="39">
                  <c:v>-5.4232857877885613E-4</c:v>
                </c:pt>
                <c:pt idx="40">
                  <c:v>-6.6087663080955771E-4</c:v>
                </c:pt>
                <c:pt idx="41">
                  <c:v>-1.2632716676197592E-3</c:v>
                </c:pt>
                <c:pt idx="42">
                  <c:v>-1.320277734602129E-3</c:v>
                </c:pt>
                <c:pt idx="43">
                  <c:v>-1.8223565059508624E-3</c:v>
                </c:pt>
                <c:pt idx="44">
                  <c:v>-1.5959357973875589E-3</c:v>
                </c:pt>
                <c:pt idx="45">
                  <c:v>-1.6145580151199108E-3</c:v>
                </c:pt>
                <c:pt idx="46">
                  <c:v>-1.5267724990386459E-3</c:v>
                </c:pt>
                <c:pt idx="47">
                  <c:v>-1.8625457242629603E-3</c:v>
                </c:pt>
                <c:pt idx="48">
                  <c:v>-1.5098550427230884E-3</c:v>
                </c:pt>
                <c:pt idx="49">
                  <c:v>-1.2211810838630391E-3</c:v>
                </c:pt>
              </c:numCache>
            </c:numRef>
          </c:val>
          <c:extLst>
            <c:ext xmlns:c16="http://schemas.microsoft.com/office/drawing/2014/chart" uri="{C3380CC4-5D6E-409C-BE32-E72D297353CC}">
              <c16:uniqueId val="{00000002-5802-4CCF-840D-F5849DEEDF13}"/>
            </c:ext>
          </c:extLst>
        </c:ser>
        <c:ser>
          <c:idx val="3"/>
          <c:order val="3"/>
          <c:tx>
            <c:strRef>
              <c:f>'U20305-M'!$ADG$16</c:f>
              <c:strCache>
                <c:ptCount val="1"/>
                <c:pt idx="0">
                  <c:v>    Other durable goods</c:v>
                </c:pt>
              </c:strCache>
            </c:strRef>
          </c:tx>
          <c:spPr>
            <a:solidFill>
              <a:schemeClr val="accent4"/>
            </a:solidFill>
            <a:ln>
              <a:noFill/>
            </a:ln>
            <a:effectLst/>
          </c:spPr>
          <c:invertIfNegative val="0"/>
          <c:cat>
            <c:numRef>
              <c:f>'U20305-M'!$ADH$9:$AFE$9</c:f>
              <c:numCache>
                <c:formatCode>mmm\-yy</c:formatCode>
                <c:ptCount val="50"/>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numCache>
            </c:numRef>
          </c:cat>
          <c:val>
            <c:numRef>
              <c:f>'U20305-M'!$ADH$16:$AFE$16</c:f>
              <c:numCache>
                <c:formatCode>0.0%</c:formatCode>
                <c:ptCount val="50"/>
                <c:pt idx="0">
                  <c:v>-1.5572821011307028E-4</c:v>
                </c:pt>
                <c:pt idx="1">
                  <c:v>-1.8948890784013461E-4</c:v>
                </c:pt>
                <c:pt idx="2">
                  <c:v>-8.454718798589103E-5</c:v>
                </c:pt>
                <c:pt idx="3">
                  <c:v>-2.4110668826174503E-4</c:v>
                </c:pt>
                <c:pt idx="4">
                  <c:v>-3.552523790702155E-4</c:v>
                </c:pt>
                <c:pt idx="5">
                  <c:v>-5.9362092381688855E-4</c:v>
                </c:pt>
                <c:pt idx="6">
                  <c:v>-4.9414054583827205E-4</c:v>
                </c:pt>
                <c:pt idx="7">
                  <c:v>-5.4476167859824416E-4</c:v>
                </c:pt>
                <c:pt idx="8">
                  <c:v>-3.4574136142290928E-4</c:v>
                </c:pt>
                <c:pt idx="9">
                  <c:v>-4.8089172409551407E-4</c:v>
                </c:pt>
                <c:pt idx="10">
                  <c:v>-7.5883324890286413E-4</c:v>
                </c:pt>
                <c:pt idx="11">
                  <c:v>-5.5162091072620783E-4</c:v>
                </c:pt>
                <c:pt idx="12">
                  <c:v>-3.9773273258825995E-4</c:v>
                </c:pt>
                <c:pt idx="13">
                  <c:v>-4.5593284847231323E-4</c:v>
                </c:pt>
                <c:pt idx="14">
                  <c:v>-1.7928379577039993E-4</c:v>
                </c:pt>
                <c:pt idx="15">
                  <c:v>1.7107950055379383E-5</c:v>
                </c:pt>
                <c:pt idx="16">
                  <c:v>1.3578538408230348E-4</c:v>
                </c:pt>
                <c:pt idx="17">
                  <c:v>3.5549834829301433E-5</c:v>
                </c:pt>
                <c:pt idx="18">
                  <c:v>1.0100251159329346E-4</c:v>
                </c:pt>
                <c:pt idx="19">
                  <c:v>4.0347539824294842E-4</c:v>
                </c:pt>
                <c:pt idx="20">
                  <c:v>1.6782644908561447E-4</c:v>
                </c:pt>
                <c:pt idx="21">
                  <c:v>2.3531585477284776E-4</c:v>
                </c:pt>
                <c:pt idx="22">
                  <c:v>4.1403753726151779E-4</c:v>
                </c:pt>
                <c:pt idx="23">
                  <c:v>5.8443181140851032E-4</c:v>
                </c:pt>
                <c:pt idx="24">
                  <c:v>5.5010298008816385E-4</c:v>
                </c:pt>
                <c:pt idx="25">
                  <c:v>4.8190388373528303E-4</c:v>
                </c:pt>
                <c:pt idx="26">
                  <c:v>3.4743081433030997E-4</c:v>
                </c:pt>
                <c:pt idx="27">
                  <c:v>1.3785248393716507E-4</c:v>
                </c:pt>
                <c:pt idx="28">
                  <c:v>9.4990377353074037E-5</c:v>
                </c:pt>
                <c:pt idx="29">
                  <c:v>2.7064380078320964E-4</c:v>
                </c:pt>
                <c:pt idx="30">
                  <c:v>2.1725721495876972E-4</c:v>
                </c:pt>
                <c:pt idx="31">
                  <c:v>5.1178970153573528E-5</c:v>
                </c:pt>
                <c:pt idx="32">
                  <c:v>3.6442334346512283E-4</c:v>
                </c:pt>
                <c:pt idx="33">
                  <c:v>2.2309059430032803E-4</c:v>
                </c:pt>
                <c:pt idx="34">
                  <c:v>4.0185623949972758E-4</c:v>
                </c:pt>
                <c:pt idx="35">
                  <c:v>4.1178671119583408E-4</c:v>
                </c:pt>
                <c:pt idx="36">
                  <c:v>3.3733622485152426E-4</c:v>
                </c:pt>
                <c:pt idx="37">
                  <c:v>5.0042112205890283E-4</c:v>
                </c:pt>
                <c:pt idx="38">
                  <c:v>4.6302865967833744E-4</c:v>
                </c:pt>
                <c:pt idx="39">
                  <c:v>5.8457116859153037E-4</c:v>
                </c:pt>
                <c:pt idx="40">
                  <c:v>5.0287663331707508E-4</c:v>
                </c:pt>
                <c:pt idx="41">
                  <c:v>4.7661325861805056E-4</c:v>
                </c:pt>
                <c:pt idx="42">
                  <c:v>4.5006738583845245E-4</c:v>
                </c:pt>
                <c:pt idx="43">
                  <c:v>3.479255805437446E-4</c:v>
                </c:pt>
                <c:pt idx="44">
                  <c:v>8.553841404119237E-5</c:v>
                </c:pt>
                <c:pt idx="45">
                  <c:v>1.4744766130852106E-4</c:v>
                </c:pt>
                <c:pt idx="46">
                  <c:v>-2.1439416686996213E-5</c:v>
                </c:pt>
                <c:pt idx="47">
                  <c:v>-7.7393230176985662E-5</c:v>
                </c:pt>
                <c:pt idx="48">
                  <c:v>-2.4724734960315103E-4</c:v>
                </c:pt>
                <c:pt idx="49">
                  <c:v>-4.5548213682698551E-4</c:v>
                </c:pt>
              </c:numCache>
            </c:numRef>
          </c:val>
          <c:extLst>
            <c:ext xmlns:c16="http://schemas.microsoft.com/office/drawing/2014/chart" uri="{C3380CC4-5D6E-409C-BE32-E72D297353CC}">
              <c16:uniqueId val="{00000003-5802-4CCF-840D-F5849DEEDF13}"/>
            </c:ext>
          </c:extLst>
        </c:ser>
        <c:ser>
          <c:idx val="4"/>
          <c:order val="4"/>
          <c:tx>
            <c:strRef>
              <c:f>'U20305-M'!$ADG$18</c:f>
              <c:strCache>
                <c:ptCount val="1"/>
                <c:pt idx="0">
                  <c:v>    Food and beverages purchased for off-premises consumption</c:v>
                </c:pt>
              </c:strCache>
            </c:strRef>
          </c:tx>
          <c:spPr>
            <a:solidFill>
              <a:schemeClr val="accent5"/>
            </a:solidFill>
            <a:ln>
              <a:noFill/>
            </a:ln>
            <a:effectLst/>
          </c:spPr>
          <c:invertIfNegative val="0"/>
          <c:cat>
            <c:numRef>
              <c:f>'U20305-M'!$ADH$9:$AFE$9</c:f>
              <c:numCache>
                <c:formatCode>mmm\-yy</c:formatCode>
                <c:ptCount val="50"/>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numCache>
            </c:numRef>
          </c:cat>
          <c:val>
            <c:numRef>
              <c:f>'U20305-M'!$ADH$18:$AFE$18</c:f>
              <c:numCache>
                <c:formatCode>0.0%</c:formatCode>
                <c:ptCount val="50"/>
                <c:pt idx="0">
                  <c:v>6.4748511035195397E-4</c:v>
                </c:pt>
                <c:pt idx="1">
                  <c:v>6.5836178548937438E-4</c:v>
                </c:pt>
                <c:pt idx="2">
                  <c:v>1.1584875778372378E-3</c:v>
                </c:pt>
                <c:pt idx="3">
                  <c:v>3.7845836950068054E-3</c:v>
                </c:pt>
                <c:pt idx="4">
                  <c:v>4.1360355469872339E-3</c:v>
                </c:pt>
                <c:pt idx="5">
                  <c:v>4.2969400020547877E-3</c:v>
                </c:pt>
                <c:pt idx="6">
                  <c:v>3.5241308008191899E-3</c:v>
                </c:pt>
                <c:pt idx="7">
                  <c:v>3.438043392069583E-3</c:v>
                </c:pt>
                <c:pt idx="8">
                  <c:v>3.0880063634554857E-3</c:v>
                </c:pt>
                <c:pt idx="9">
                  <c:v>3.0992882627563292E-3</c:v>
                </c:pt>
                <c:pt idx="10">
                  <c:v>3.0112822969657867E-3</c:v>
                </c:pt>
                <c:pt idx="11">
                  <c:v>3.1758905397734965E-3</c:v>
                </c:pt>
                <c:pt idx="12">
                  <c:v>2.9513787991599857E-3</c:v>
                </c:pt>
                <c:pt idx="13">
                  <c:v>2.7309555057439157E-3</c:v>
                </c:pt>
                <c:pt idx="14">
                  <c:v>2.4391944303099053E-3</c:v>
                </c:pt>
                <c:pt idx="15">
                  <c:v>8.8609754086494915E-4</c:v>
                </c:pt>
                <c:pt idx="16">
                  <c:v>5.43359710010497E-4</c:v>
                </c:pt>
                <c:pt idx="17">
                  <c:v>7.2902423516175562E-4</c:v>
                </c:pt>
                <c:pt idx="18">
                  <c:v>1.8414578722474487E-3</c:v>
                </c:pt>
                <c:pt idx="19">
                  <c:v>2.2213291718312157E-3</c:v>
                </c:pt>
                <c:pt idx="20">
                  <c:v>3.2035554293229043E-3</c:v>
                </c:pt>
                <c:pt idx="21">
                  <c:v>3.6958843499918254E-3</c:v>
                </c:pt>
                <c:pt idx="22">
                  <c:v>4.343827702537161E-3</c:v>
                </c:pt>
                <c:pt idx="23">
                  <c:v>4.4881233368524974E-3</c:v>
                </c:pt>
                <c:pt idx="24">
                  <c:v>5.1929142307654318E-3</c:v>
                </c:pt>
                <c:pt idx="25">
                  <c:v>6.1013966423085564E-3</c:v>
                </c:pt>
                <c:pt idx="26">
                  <c:v>7.0302008195250463E-3</c:v>
                </c:pt>
                <c:pt idx="27">
                  <c:v>7.6065623730870039E-3</c:v>
                </c:pt>
                <c:pt idx="28">
                  <c:v>8.3908095032862503E-3</c:v>
                </c:pt>
                <c:pt idx="29">
                  <c:v>8.7232817842515954E-3</c:v>
                </c:pt>
                <c:pt idx="30">
                  <c:v>9.3780471653039515E-3</c:v>
                </c:pt>
                <c:pt idx="31">
                  <c:v>9.6951680498873812E-3</c:v>
                </c:pt>
                <c:pt idx="32">
                  <c:v>9.3807942629233719E-3</c:v>
                </c:pt>
                <c:pt idx="33">
                  <c:v>9.1420196465137812E-3</c:v>
                </c:pt>
                <c:pt idx="34">
                  <c:v>8.9352381288697637E-3</c:v>
                </c:pt>
                <c:pt idx="35">
                  <c:v>8.8182320939944152E-3</c:v>
                </c:pt>
                <c:pt idx="36">
                  <c:v>8.3355744346522501E-3</c:v>
                </c:pt>
                <c:pt idx="37">
                  <c:v>7.4419775569497396E-3</c:v>
                </c:pt>
                <c:pt idx="38">
                  <c:v>6.187097739291882E-3</c:v>
                </c:pt>
                <c:pt idx="39">
                  <c:v>5.4015744367629254E-3</c:v>
                </c:pt>
                <c:pt idx="40">
                  <c:v>4.5667210427246079E-3</c:v>
                </c:pt>
                <c:pt idx="41">
                  <c:v>3.6653322645656978E-3</c:v>
                </c:pt>
                <c:pt idx="42">
                  <c:v>2.8572212523880428E-3</c:v>
                </c:pt>
                <c:pt idx="43">
                  <c:v>2.4082228079214184E-3</c:v>
                </c:pt>
                <c:pt idx="44">
                  <c:v>2.1022719500018196E-3</c:v>
                </c:pt>
                <c:pt idx="45">
                  <c:v>1.8325986677473398E-3</c:v>
                </c:pt>
                <c:pt idx="46">
                  <c:v>1.3437251368130575E-3</c:v>
                </c:pt>
                <c:pt idx="47">
                  <c:v>1.0622295355488516E-3</c:v>
                </c:pt>
                <c:pt idx="48">
                  <c:v>1.1047189670128767E-3</c:v>
                </c:pt>
                <c:pt idx="49">
                  <c:v>1.0152778841792745E-3</c:v>
                </c:pt>
              </c:numCache>
            </c:numRef>
          </c:val>
          <c:extLst>
            <c:ext xmlns:c16="http://schemas.microsoft.com/office/drawing/2014/chart" uri="{C3380CC4-5D6E-409C-BE32-E72D297353CC}">
              <c16:uniqueId val="{00000004-5802-4CCF-840D-F5849DEEDF13}"/>
            </c:ext>
          </c:extLst>
        </c:ser>
        <c:ser>
          <c:idx val="5"/>
          <c:order val="5"/>
          <c:tx>
            <c:strRef>
              <c:f>'U20305-M'!$ADG$19</c:f>
              <c:strCache>
                <c:ptCount val="1"/>
                <c:pt idx="0">
                  <c:v>    Clothing and footwear</c:v>
                </c:pt>
              </c:strCache>
            </c:strRef>
          </c:tx>
          <c:spPr>
            <a:solidFill>
              <a:schemeClr val="accent6"/>
            </a:solidFill>
            <a:ln>
              <a:noFill/>
            </a:ln>
            <a:effectLst/>
          </c:spPr>
          <c:invertIfNegative val="0"/>
          <c:cat>
            <c:numRef>
              <c:f>'U20305-M'!$ADH$9:$AFE$9</c:f>
              <c:numCache>
                <c:formatCode>mmm\-yy</c:formatCode>
                <c:ptCount val="50"/>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numCache>
            </c:numRef>
          </c:cat>
          <c:val>
            <c:numRef>
              <c:f>'U20305-M'!$ADH$19:$AFE$19</c:f>
              <c:numCache>
                <c:formatCode>0.0%</c:formatCode>
                <c:ptCount val="50"/>
                <c:pt idx="0">
                  <c:v>-4.7459094383701765E-4</c:v>
                </c:pt>
                <c:pt idx="1">
                  <c:v>-4.165754125854932E-4</c:v>
                </c:pt>
                <c:pt idx="2">
                  <c:v>-4.292432192469453E-4</c:v>
                </c:pt>
                <c:pt idx="3">
                  <c:v>-9.9014281569749095E-4</c:v>
                </c:pt>
                <c:pt idx="4">
                  <c:v>-1.8062127572948728E-3</c:v>
                </c:pt>
                <c:pt idx="5">
                  <c:v>-1.992118404555856E-3</c:v>
                </c:pt>
                <c:pt idx="6">
                  <c:v>-1.8066751914383855E-3</c:v>
                </c:pt>
                <c:pt idx="7">
                  <c:v>-1.627016525462092E-3</c:v>
                </c:pt>
                <c:pt idx="8">
                  <c:v>-1.8162361895340039E-3</c:v>
                </c:pt>
                <c:pt idx="9">
                  <c:v>-1.5143076938762641E-3</c:v>
                </c:pt>
                <c:pt idx="10">
                  <c:v>-1.3819659890501944E-3</c:v>
                </c:pt>
                <c:pt idx="11">
                  <c:v>-1.2155174682456531E-3</c:v>
                </c:pt>
                <c:pt idx="12">
                  <c:v>-9.2339841299684112E-4</c:v>
                </c:pt>
                <c:pt idx="13">
                  <c:v>-1.1390217877757596E-3</c:v>
                </c:pt>
                <c:pt idx="14">
                  <c:v>-9.5726699036214062E-4</c:v>
                </c:pt>
                <c:pt idx="15">
                  <c:v>5.1872993462606144E-4</c:v>
                </c:pt>
                <c:pt idx="16">
                  <c:v>1.6001895350108554E-3</c:v>
                </c:pt>
                <c:pt idx="17">
                  <c:v>1.3788367574876254E-3</c:v>
                </c:pt>
                <c:pt idx="18">
                  <c:v>1.0897783211969163E-3</c:v>
                </c:pt>
                <c:pt idx="19">
                  <c:v>1.0162745720190441E-3</c:v>
                </c:pt>
                <c:pt idx="20">
                  <c:v>8.6876617736876625E-4</c:v>
                </c:pt>
                <c:pt idx="21">
                  <c:v>1.2565577769937017E-3</c:v>
                </c:pt>
                <c:pt idx="22">
                  <c:v>1.4482163569163129E-3</c:v>
                </c:pt>
                <c:pt idx="23">
                  <c:v>1.5982968791160767E-3</c:v>
                </c:pt>
                <c:pt idx="24">
                  <c:v>1.4591056161182749E-3</c:v>
                </c:pt>
                <c:pt idx="25">
                  <c:v>1.8579360931208048E-3</c:v>
                </c:pt>
                <c:pt idx="26">
                  <c:v>1.996486609229119E-3</c:v>
                </c:pt>
                <c:pt idx="27">
                  <c:v>1.670007887523608E-3</c:v>
                </c:pt>
                <c:pt idx="28">
                  <c:v>1.5537739839501859E-3</c:v>
                </c:pt>
                <c:pt idx="29">
                  <c:v>1.5105308404154789E-3</c:v>
                </c:pt>
                <c:pt idx="30">
                  <c:v>1.4893468573152148E-3</c:v>
                </c:pt>
                <c:pt idx="31">
                  <c:v>1.5385108085120833E-3</c:v>
                </c:pt>
                <c:pt idx="32">
                  <c:v>1.6568949000105148E-3</c:v>
                </c:pt>
                <c:pt idx="33">
                  <c:v>1.2708014531815825E-3</c:v>
                </c:pt>
                <c:pt idx="34">
                  <c:v>1.0147102147946186E-3</c:v>
                </c:pt>
                <c:pt idx="35">
                  <c:v>8.1952081480572757E-4</c:v>
                </c:pt>
                <c:pt idx="36">
                  <c:v>8.2036426760277899E-4</c:v>
                </c:pt>
                <c:pt idx="37">
                  <c:v>8.0257670661449732E-4</c:v>
                </c:pt>
                <c:pt idx="38">
                  <c:v>7.9409999988270142E-4</c:v>
                </c:pt>
                <c:pt idx="39">
                  <c:v>9.0983353400416747E-4</c:v>
                </c:pt>
                <c:pt idx="40">
                  <c:v>9.001474051342519E-4</c:v>
                </c:pt>
                <c:pt idx="41">
                  <c:v>7.8830268313663098E-4</c:v>
                </c:pt>
                <c:pt idx="42">
                  <c:v>8.2007278141452546E-4</c:v>
                </c:pt>
                <c:pt idx="43">
                  <c:v>8.102672863726291E-4</c:v>
                </c:pt>
                <c:pt idx="44">
                  <c:v>6.5683339589296371E-4</c:v>
                </c:pt>
                <c:pt idx="45">
                  <c:v>6.7980586042718991E-4</c:v>
                </c:pt>
                <c:pt idx="46">
                  <c:v>4.8633667413689152E-4</c:v>
                </c:pt>
                <c:pt idx="47">
                  <c:v>4.3207048217074582E-4</c:v>
                </c:pt>
                <c:pt idx="48">
                  <c:v>4.0498754577280533E-5</c:v>
                </c:pt>
                <c:pt idx="49">
                  <c:v>1.0586417134642303E-4</c:v>
                </c:pt>
              </c:numCache>
            </c:numRef>
          </c:val>
          <c:extLst>
            <c:ext xmlns:c16="http://schemas.microsoft.com/office/drawing/2014/chart" uri="{C3380CC4-5D6E-409C-BE32-E72D297353CC}">
              <c16:uniqueId val="{00000005-5802-4CCF-840D-F5849DEEDF13}"/>
            </c:ext>
          </c:extLst>
        </c:ser>
        <c:ser>
          <c:idx val="6"/>
          <c:order val="6"/>
          <c:tx>
            <c:strRef>
              <c:f>'U20305-M'!$ADG$20</c:f>
              <c:strCache>
                <c:ptCount val="1"/>
                <c:pt idx="0">
                  <c:v>    Gasoline and other energy goods</c:v>
                </c:pt>
              </c:strCache>
            </c:strRef>
          </c:tx>
          <c:spPr>
            <a:solidFill>
              <a:schemeClr val="accent1">
                <a:lumMod val="60000"/>
              </a:schemeClr>
            </a:solidFill>
            <a:ln>
              <a:noFill/>
            </a:ln>
            <a:effectLst/>
          </c:spPr>
          <c:invertIfNegative val="0"/>
          <c:cat>
            <c:numRef>
              <c:f>'U20305-M'!$ADH$9:$AFE$9</c:f>
              <c:numCache>
                <c:formatCode>mmm\-yy</c:formatCode>
                <c:ptCount val="50"/>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numCache>
            </c:numRef>
          </c:cat>
          <c:val>
            <c:numRef>
              <c:f>'U20305-M'!$ADH$20:$AFE$20</c:f>
              <c:numCache>
                <c:formatCode>0.0%</c:formatCode>
                <c:ptCount val="50"/>
                <c:pt idx="0">
                  <c:v>3.0342591886008954E-3</c:v>
                </c:pt>
                <c:pt idx="1">
                  <c:v>1.3657679123434195E-3</c:v>
                </c:pt>
                <c:pt idx="2">
                  <c:v>-1.832278811506236E-3</c:v>
                </c:pt>
                <c:pt idx="3">
                  <c:v>-4.0924450575751982E-3</c:v>
                </c:pt>
                <c:pt idx="4">
                  <c:v>-4.6123763713615254E-3</c:v>
                </c:pt>
                <c:pt idx="5">
                  <c:v>-3.6441533046494209E-3</c:v>
                </c:pt>
                <c:pt idx="6">
                  <c:v>-3.3859569925312628E-3</c:v>
                </c:pt>
                <c:pt idx="7">
                  <c:v>-2.8368906345610186E-3</c:v>
                </c:pt>
                <c:pt idx="8">
                  <c:v>-2.8120368205408228E-3</c:v>
                </c:pt>
                <c:pt idx="9">
                  <c:v>-3.1097113132625685E-3</c:v>
                </c:pt>
                <c:pt idx="10">
                  <c:v>-3.1730229340195411E-3</c:v>
                </c:pt>
                <c:pt idx="11">
                  <c:v>-2.6665513813212359E-3</c:v>
                </c:pt>
                <c:pt idx="12">
                  <c:v>-1.6849934764683304E-3</c:v>
                </c:pt>
                <c:pt idx="13">
                  <c:v>2.2151510450890103E-4</c:v>
                </c:pt>
                <c:pt idx="14">
                  <c:v>4.5393880658823596E-3</c:v>
                </c:pt>
                <c:pt idx="15">
                  <c:v>1.0029268247032824E-2</c:v>
                </c:pt>
                <c:pt idx="16">
                  <c:v>1.1659632555917577E-2</c:v>
                </c:pt>
                <c:pt idx="17">
                  <c:v>1.0143928625574748E-2</c:v>
                </c:pt>
                <c:pt idx="18">
                  <c:v>9.4716569373350361E-3</c:v>
                </c:pt>
                <c:pt idx="19">
                  <c:v>9.9292805073503514E-3</c:v>
                </c:pt>
                <c:pt idx="20">
                  <c:v>1.015660137256739E-2</c:v>
                </c:pt>
                <c:pt idx="21">
                  <c:v>1.2515019919985E-2</c:v>
                </c:pt>
                <c:pt idx="22">
                  <c:v>1.4856886757844714E-2</c:v>
                </c:pt>
                <c:pt idx="23">
                  <c:v>1.3156778810065014E-2</c:v>
                </c:pt>
                <c:pt idx="24">
                  <c:v>1.0275929095438624E-2</c:v>
                </c:pt>
                <c:pt idx="25">
                  <c:v>1.0455288140777202E-2</c:v>
                </c:pt>
                <c:pt idx="26">
                  <c:v>1.4692359583236085E-2</c:v>
                </c:pt>
                <c:pt idx="27">
                  <c:v>1.3380804050835875E-2</c:v>
                </c:pt>
                <c:pt idx="28">
                  <c:v>1.5686050285942298E-2</c:v>
                </c:pt>
                <c:pt idx="29">
                  <c:v>2.0243270467281176E-2</c:v>
                </c:pt>
                <c:pt idx="30">
                  <c:v>1.3208444352399941E-2</c:v>
                </c:pt>
                <c:pt idx="31">
                  <c:v>7.7405904882263364E-3</c:v>
                </c:pt>
                <c:pt idx="32">
                  <c:v>5.5743545003684499E-3</c:v>
                </c:pt>
                <c:pt idx="33">
                  <c:v>5.6762328750441481E-3</c:v>
                </c:pt>
                <c:pt idx="34">
                  <c:v>3.6278060809935178E-3</c:v>
                </c:pt>
                <c:pt idx="35">
                  <c:v>4.1404596793185293E-4</c:v>
                </c:pt>
                <c:pt idx="36">
                  <c:v>8.1430029544596262E-4</c:v>
                </c:pt>
                <c:pt idx="37">
                  <c:v>-2.5378947397403887E-4</c:v>
                </c:pt>
                <c:pt idx="38">
                  <c:v>-4.1534374934739876E-3</c:v>
                </c:pt>
                <c:pt idx="39">
                  <c:v>-3.1482474904213796E-3</c:v>
                </c:pt>
                <c:pt idx="40">
                  <c:v>-4.8308123155677224E-3</c:v>
                </c:pt>
                <c:pt idx="41">
                  <c:v>-6.4582201618109143E-3</c:v>
                </c:pt>
                <c:pt idx="42">
                  <c:v>-4.7919015418547628E-3</c:v>
                </c:pt>
                <c:pt idx="43">
                  <c:v>-1.0837051596662996E-3</c:v>
                </c:pt>
                <c:pt idx="44">
                  <c:v>5.8742995765677375E-4</c:v>
                </c:pt>
                <c:pt idx="45">
                  <c:v>-1.5950946607316753E-3</c:v>
                </c:pt>
                <c:pt idx="46">
                  <c:v>-1.9165787887296586E-3</c:v>
                </c:pt>
                <c:pt idx="47">
                  <c:v>-3.2253130259242457E-4</c:v>
                </c:pt>
                <c:pt idx="48">
                  <c:v>-1.4931323390824493E-3</c:v>
                </c:pt>
                <c:pt idx="49">
                  <c:v>-8.2781265080803499E-4</c:v>
                </c:pt>
              </c:numCache>
            </c:numRef>
          </c:val>
          <c:extLst>
            <c:ext xmlns:c16="http://schemas.microsoft.com/office/drawing/2014/chart" uri="{C3380CC4-5D6E-409C-BE32-E72D297353CC}">
              <c16:uniqueId val="{00000006-5802-4CCF-840D-F5849DEEDF13}"/>
            </c:ext>
          </c:extLst>
        </c:ser>
        <c:ser>
          <c:idx val="7"/>
          <c:order val="7"/>
          <c:tx>
            <c:strRef>
              <c:f>'U20305-M'!$ADG$21</c:f>
              <c:strCache>
                <c:ptCount val="1"/>
                <c:pt idx="0">
                  <c:v>    Other nondurable goods</c:v>
                </c:pt>
              </c:strCache>
            </c:strRef>
          </c:tx>
          <c:spPr>
            <a:solidFill>
              <a:schemeClr val="accent2">
                <a:lumMod val="60000"/>
              </a:schemeClr>
            </a:solidFill>
            <a:ln>
              <a:noFill/>
            </a:ln>
            <a:effectLst/>
          </c:spPr>
          <c:invertIfNegative val="0"/>
          <c:cat>
            <c:numRef>
              <c:f>'U20305-M'!$ADH$9:$AFE$9</c:f>
              <c:numCache>
                <c:formatCode>mmm\-yy</c:formatCode>
                <c:ptCount val="50"/>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numCache>
            </c:numRef>
          </c:cat>
          <c:val>
            <c:numRef>
              <c:f>'U20305-M'!$ADH$21:$AFE$21</c:f>
              <c:numCache>
                <c:formatCode>0.0%</c:formatCode>
                <c:ptCount val="50"/>
                <c:pt idx="0">
                  <c:v>9.5978670785182502E-4</c:v>
                </c:pt>
                <c:pt idx="1">
                  <c:v>1.2217949960932357E-3</c:v>
                </c:pt>
                <c:pt idx="2">
                  <c:v>1.0268354234610378E-3</c:v>
                </c:pt>
                <c:pt idx="3">
                  <c:v>1.0064057805137475E-3</c:v>
                </c:pt>
                <c:pt idx="4">
                  <c:v>8.5037900660986008E-4</c:v>
                </c:pt>
                <c:pt idx="5">
                  <c:v>1.1921457012108009E-3</c:v>
                </c:pt>
                <c:pt idx="6">
                  <c:v>1.251901657866197E-3</c:v>
                </c:pt>
                <c:pt idx="7">
                  <c:v>1.0266016518428094E-3</c:v>
                </c:pt>
                <c:pt idx="8">
                  <c:v>1.0069639451443446E-3</c:v>
                </c:pt>
                <c:pt idx="9">
                  <c:v>1.8365439799201619E-4</c:v>
                </c:pt>
                <c:pt idx="10">
                  <c:v>3.5608480653262649E-4</c:v>
                </c:pt>
                <c:pt idx="11">
                  <c:v>-1.2209067939466091E-4</c:v>
                </c:pt>
                <c:pt idx="12">
                  <c:v>2.6398217504129424E-4</c:v>
                </c:pt>
                <c:pt idx="13">
                  <c:v>2.2098281481899409E-4</c:v>
                </c:pt>
                <c:pt idx="14">
                  <c:v>2.7482217665926012E-4</c:v>
                </c:pt>
                <c:pt idx="15">
                  <c:v>7.6849191660708456E-4</c:v>
                </c:pt>
                <c:pt idx="16">
                  <c:v>6.5612348808783219E-4</c:v>
                </c:pt>
                <c:pt idx="17">
                  <c:v>3.0506578136329078E-4</c:v>
                </c:pt>
                <c:pt idx="18">
                  <c:v>2.1215495373193109E-4</c:v>
                </c:pt>
                <c:pt idx="19">
                  <c:v>1.7802616607885509E-4</c:v>
                </c:pt>
                <c:pt idx="20">
                  <c:v>8.8032058049993E-4</c:v>
                </c:pt>
                <c:pt idx="21">
                  <c:v>1.5545730152347625E-3</c:v>
                </c:pt>
                <c:pt idx="22">
                  <c:v>1.5962212380833925E-3</c:v>
                </c:pt>
                <c:pt idx="23">
                  <c:v>1.9446198201020139E-3</c:v>
                </c:pt>
                <c:pt idx="24">
                  <c:v>2.129242702472822E-3</c:v>
                </c:pt>
                <c:pt idx="25">
                  <c:v>3.0864882496071363E-3</c:v>
                </c:pt>
                <c:pt idx="26">
                  <c:v>3.2621397406565229E-3</c:v>
                </c:pt>
                <c:pt idx="27">
                  <c:v>2.9674604488102098E-3</c:v>
                </c:pt>
                <c:pt idx="28">
                  <c:v>3.3609300144804509E-3</c:v>
                </c:pt>
                <c:pt idx="29">
                  <c:v>4.1998609789141196E-3</c:v>
                </c:pt>
                <c:pt idx="30">
                  <c:v>4.4608986393457938E-3</c:v>
                </c:pt>
                <c:pt idx="31">
                  <c:v>5.1055792004568445E-3</c:v>
                </c:pt>
                <c:pt idx="32">
                  <c:v>4.8637495405529337E-3</c:v>
                </c:pt>
                <c:pt idx="33">
                  <c:v>4.7049439649909305E-3</c:v>
                </c:pt>
                <c:pt idx="34">
                  <c:v>4.6065039135758691E-3</c:v>
                </c:pt>
                <c:pt idx="35">
                  <c:v>4.5682986316236893E-3</c:v>
                </c:pt>
                <c:pt idx="36">
                  <c:v>4.5514322424440104E-3</c:v>
                </c:pt>
                <c:pt idx="37">
                  <c:v>4.0510321281618175E-3</c:v>
                </c:pt>
                <c:pt idx="38">
                  <c:v>4.4012350387284327E-3</c:v>
                </c:pt>
                <c:pt idx="39">
                  <c:v>4.2101891719431789E-3</c:v>
                </c:pt>
                <c:pt idx="40">
                  <c:v>4.4135027018783139E-3</c:v>
                </c:pt>
                <c:pt idx="41">
                  <c:v>3.7702111991309807E-3</c:v>
                </c:pt>
                <c:pt idx="42">
                  <c:v>2.9957968256730935E-3</c:v>
                </c:pt>
                <c:pt idx="43">
                  <c:v>2.5790034834176816E-3</c:v>
                </c:pt>
                <c:pt idx="44">
                  <c:v>2.5378795339267421E-3</c:v>
                </c:pt>
                <c:pt idx="45">
                  <c:v>2.6319556875408321E-3</c:v>
                </c:pt>
                <c:pt idx="46">
                  <c:v>2.4804221462969046E-3</c:v>
                </c:pt>
                <c:pt idx="47">
                  <c:v>2.1930401004082696E-3</c:v>
                </c:pt>
                <c:pt idx="48">
                  <c:v>1.4899242147694484E-3</c:v>
                </c:pt>
                <c:pt idx="49">
                  <c:v>1.4075927940734661E-3</c:v>
                </c:pt>
              </c:numCache>
            </c:numRef>
          </c:val>
          <c:extLst>
            <c:ext xmlns:c16="http://schemas.microsoft.com/office/drawing/2014/chart" uri="{C3380CC4-5D6E-409C-BE32-E72D297353CC}">
              <c16:uniqueId val="{00000007-5802-4CCF-840D-F5849DEEDF13}"/>
            </c:ext>
          </c:extLst>
        </c:ser>
        <c:dLbls>
          <c:showLegendKey val="0"/>
          <c:showVal val="0"/>
          <c:showCatName val="0"/>
          <c:showSerName val="0"/>
          <c:showPercent val="0"/>
          <c:showBubbleSize val="0"/>
        </c:dLbls>
        <c:gapWidth val="150"/>
        <c:overlap val="100"/>
        <c:axId val="403222624"/>
        <c:axId val="403223704"/>
      </c:barChart>
      <c:dateAx>
        <c:axId val="403222624"/>
        <c:scaling>
          <c:orientation val="minMax"/>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403223704"/>
        <c:crosses val="autoZero"/>
        <c:auto val="1"/>
        <c:lblOffset val="100"/>
        <c:baseTimeUnit val="months"/>
      </c:dateAx>
      <c:valAx>
        <c:axId val="40322370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403222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latin typeface="Cambria" panose="02040503050406030204" pitchFamily="18" charset="0"/>
          <a:ea typeface="Cambria" panose="02040503050406030204" pitchFamily="18" charset="0"/>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Cambria" panose="02040503050406030204" pitchFamily="18" charset="0"/>
                <a:ea typeface="Cambria" panose="02040503050406030204" pitchFamily="18" charset="0"/>
                <a:cs typeface="+mn-cs"/>
              </a:defRPr>
            </a:pPr>
            <a:r>
              <a:rPr lang="en-US" sz="1800" dirty="0"/>
              <a:t>US: Contributions to YOY% Change in PCE Deflator – Services</a:t>
            </a:r>
            <a:br>
              <a:rPr lang="en-US" sz="1800" dirty="0"/>
            </a:br>
            <a:r>
              <a:rPr lang="en-US" sz="1200" dirty="0"/>
              <a:t>Source: BEA/OEFA</a:t>
            </a:r>
            <a:endParaRPr lang="en-US" dirty="0"/>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Cambria" panose="02040503050406030204" pitchFamily="18" charset="0"/>
              <a:ea typeface="Cambria" panose="02040503050406030204" pitchFamily="18" charset="0"/>
              <a:cs typeface="+mn-cs"/>
            </a:defRPr>
          </a:pPr>
          <a:endParaRPr lang="en-US"/>
        </a:p>
      </c:txPr>
    </c:title>
    <c:autoTitleDeleted val="0"/>
    <c:plotArea>
      <c:layout/>
      <c:barChart>
        <c:barDir val="col"/>
        <c:grouping val="stacked"/>
        <c:varyColors val="0"/>
        <c:ser>
          <c:idx val="0"/>
          <c:order val="0"/>
          <c:tx>
            <c:strRef>
              <c:f>'U20305-M'!$ADG$24</c:f>
              <c:strCache>
                <c:ptCount val="1"/>
                <c:pt idx="0">
                  <c:v>    Housing and utilities</c:v>
                </c:pt>
              </c:strCache>
            </c:strRef>
          </c:tx>
          <c:spPr>
            <a:solidFill>
              <a:schemeClr val="accent1"/>
            </a:solidFill>
            <a:ln>
              <a:noFill/>
            </a:ln>
            <a:effectLst/>
          </c:spPr>
          <c:invertIfNegative val="0"/>
          <c:cat>
            <c:numRef>
              <c:f>'U20305-M'!$ADH$5:$AFE$9</c:f>
              <c:numCache>
                <c:formatCode>mmm\-yy</c:formatCode>
                <c:ptCount val="50"/>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numCache>
            </c:numRef>
          </c:cat>
          <c:val>
            <c:numRef>
              <c:f>'U20305-M'!$ADH$24:$AFE$24</c:f>
              <c:numCache>
                <c:formatCode>0.0%</c:formatCode>
                <c:ptCount val="50"/>
                <c:pt idx="0">
                  <c:v>5.2539869954060479E-3</c:v>
                </c:pt>
                <c:pt idx="1">
                  <c:v>5.3281711149443314E-3</c:v>
                </c:pt>
                <c:pt idx="2">
                  <c:v>5.527020877207375E-3</c:v>
                </c:pt>
                <c:pt idx="3">
                  <c:v>6.0367903698720004E-3</c:v>
                </c:pt>
                <c:pt idx="4">
                  <c:v>5.6074375363024676E-3</c:v>
                </c:pt>
                <c:pt idx="5">
                  <c:v>4.996488575889896E-3</c:v>
                </c:pt>
                <c:pt idx="6">
                  <c:v>4.8278012218503702E-3</c:v>
                </c:pt>
                <c:pt idx="7">
                  <c:v>4.5996223499050479E-3</c:v>
                </c:pt>
                <c:pt idx="8">
                  <c:v>4.4960306882822218E-3</c:v>
                </c:pt>
                <c:pt idx="9">
                  <c:v>4.4705710590912731E-3</c:v>
                </c:pt>
                <c:pt idx="10">
                  <c:v>4.2852063139682747E-3</c:v>
                </c:pt>
                <c:pt idx="11">
                  <c:v>4.2447790186584964E-3</c:v>
                </c:pt>
                <c:pt idx="12">
                  <c:v>3.8060052263042305E-3</c:v>
                </c:pt>
                <c:pt idx="13">
                  <c:v>4.1098394390185313E-3</c:v>
                </c:pt>
                <c:pt idx="14">
                  <c:v>3.9838060830954033E-3</c:v>
                </c:pt>
                <c:pt idx="15">
                  <c:v>4.1853206327538512E-3</c:v>
                </c:pt>
                <c:pt idx="16">
                  <c:v>4.4253945640859611E-3</c:v>
                </c:pt>
                <c:pt idx="17">
                  <c:v>4.7513264955486674E-3</c:v>
                </c:pt>
                <c:pt idx="18">
                  <c:v>4.9792456931037638E-3</c:v>
                </c:pt>
                <c:pt idx="19">
                  <c:v>5.3820429334501662E-3</c:v>
                </c:pt>
                <c:pt idx="20">
                  <c:v>5.8957722060629441E-3</c:v>
                </c:pt>
                <c:pt idx="21">
                  <c:v>6.5661559702300904E-3</c:v>
                </c:pt>
                <c:pt idx="22">
                  <c:v>7.0489462723039836E-3</c:v>
                </c:pt>
                <c:pt idx="23">
                  <c:v>7.3774430791164365E-3</c:v>
                </c:pt>
                <c:pt idx="24">
                  <c:v>8.5158411018624175E-3</c:v>
                </c:pt>
                <c:pt idx="25">
                  <c:v>8.6667472100441286E-3</c:v>
                </c:pt>
                <c:pt idx="26">
                  <c:v>9.0998032955035002E-3</c:v>
                </c:pt>
                <c:pt idx="27">
                  <c:v>9.6294396993897666E-3</c:v>
                </c:pt>
                <c:pt idx="28">
                  <c:v>1.0543485646487711E-2</c:v>
                </c:pt>
                <c:pt idx="29">
                  <c:v>1.1666306883435952E-2</c:v>
                </c:pt>
                <c:pt idx="30">
                  <c:v>1.2263487061626905E-2</c:v>
                </c:pt>
                <c:pt idx="31">
                  <c:v>1.3122854953896413E-2</c:v>
                </c:pt>
                <c:pt idx="32">
                  <c:v>1.3765646037911358E-2</c:v>
                </c:pt>
                <c:pt idx="33">
                  <c:v>1.3534686506709248E-2</c:v>
                </c:pt>
                <c:pt idx="34">
                  <c:v>1.3888763852017509E-2</c:v>
                </c:pt>
                <c:pt idx="35">
                  <c:v>1.4845227122846085E-2</c:v>
                </c:pt>
                <c:pt idx="36">
                  <c:v>1.4919081088475198E-2</c:v>
                </c:pt>
                <c:pt idx="37">
                  <c:v>1.4979456048674806E-2</c:v>
                </c:pt>
                <c:pt idx="38">
                  <c:v>1.4505551485336833E-2</c:v>
                </c:pt>
                <c:pt idx="39">
                  <c:v>1.3999261749355132E-2</c:v>
                </c:pt>
                <c:pt idx="40">
                  <c:v>1.3164252249291635E-2</c:v>
                </c:pt>
                <c:pt idx="41">
                  <c:v>1.2285152944528895E-2</c:v>
                </c:pt>
                <c:pt idx="42">
                  <c:v>1.2023188709306978E-2</c:v>
                </c:pt>
                <c:pt idx="43">
                  <c:v>1.124142084791831E-2</c:v>
                </c:pt>
                <c:pt idx="44">
                  <c:v>1.0658518271379796E-2</c:v>
                </c:pt>
                <c:pt idx="45">
                  <c:v>1.0537609223666203E-2</c:v>
                </c:pt>
                <c:pt idx="46">
                  <c:v>1.0516767456160285E-2</c:v>
                </c:pt>
                <c:pt idx="47">
                  <c:v>9.6102809680056415E-3</c:v>
                </c:pt>
                <c:pt idx="48">
                  <c:v>9.3177464085842012E-3</c:v>
                </c:pt>
                <c:pt idx="49">
                  <c:v>9.2870992507005489E-3</c:v>
                </c:pt>
              </c:numCache>
            </c:numRef>
          </c:val>
          <c:extLst>
            <c:ext xmlns:c16="http://schemas.microsoft.com/office/drawing/2014/chart" uri="{C3380CC4-5D6E-409C-BE32-E72D297353CC}">
              <c16:uniqueId val="{00000000-75D7-429A-A891-27DB43A4FCD6}"/>
            </c:ext>
          </c:extLst>
        </c:ser>
        <c:ser>
          <c:idx val="1"/>
          <c:order val="1"/>
          <c:tx>
            <c:strRef>
              <c:f>'U20305-M'!$ADG$25</c:f>
              <c:strCache>
                <c:ptCount val="1"/>
                <c:pt idx="0">
                  <c:v>    Health care</c:v>
                </c:pt>
              </c:strCache>
            </c:strRef>
          </c:tx>
          <c:spPr>
            <a:solidFill>
              <a:schemeClr val="accent2"/>
            </a:solidFill>
            <a:ln>
              <a:noFill/>
            </a:ln>
            <a:effectLst/>
          </c:spPr>
          <c:invertIfNegative val="0"/>
          <c:cat>
            <c:numRef>
              <c:f>'U20305-M'!$ADH$5:$AFE$9</c:f>
              <c:numCache>
                <c:formatCode>mmm\-yy</c:formatCode>
                <c:ptCount val="50"/>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numCache>
            </c:numRef>
          </c:cat>
          <c:val>
            <c:numRef>
              <c:f>'U20305-M'!$ADH$25:$AFE$25</c:f>
              <c:numCache>
                <c:formatCode>0.0%</c:formatCode>
                <c:ptCount val="50"/>
                <c:pt idx="0">
                  <c:v>3.4355360266729064E-3</c:v>
                </c:pt>
                <c:pt idx="1">
                  <c:v>3.4643353547822277E-3</c:v>
                </c:pt>
                <c:pt idx="2">
                  <c:v>3.3191016649463888E-3</c:v>
                </c:pt>
                <c:pt idx="3">
                  <c:v>3.1770272874371568E-3</c:v>
                </c:pt>
                <c:pt idx="4">
                  <c:v>4.2694983802545466E-3</c:v>
                </c:pt>
                <c:pt idx="5">
                  <c:v>4.5991810537768761E-3</c:v>
                </c:pt>
                <c:pt idx="6">
                  <c:v>4.7391519677971406E-3</c:v>
                </c:pt>
                <c:pt idx="7">
                  <c:v>4.9028109306584284E-3</c:v>
                </c:pt>
                <c:pt idx="8">
                  <c:v>4.9134117357998493E-3</c:v>
                </c:pt>
                <c:pt idx="9">
                  <c:v>4.4415439650410601E-3</c:v>
                </c:pt>
                <c:pt idx="10">
                  <c:v>4.5131119522179436E-3</c:v>
                </c:pt>
                <c:pt idx="11">
                  <c:v>4.4154475612883754E-3</c:v>
                </c:pt>
                <c:pt idx="12">
                  <c:v>5.5080546337134941E-3</c:v>
                </c:pt>
                <c:pt idx="13">
                  <c:v>6.2565773479892426E-3</c:v>
                </c:pt>
                <c:pt idx="14">
                  <c:v>6.02882625442391E-3</c:v>
                </c:pt>
                <c:pt idx="15">
                  <c:v>5.4964955084723975E-3</c:v>
                </c:pt>
                <c:pt idx="16">
                  <c:v>4.801085334683792E-3</c:v>
                </c:pt>
                <c:pt idx="17">
                  <c:v>4.2898894853021291E-3</c:v>
                </c:pt>
                <c:pt idx="18">
                  <c:v>4.2423107076148591E-3</c:v>
                </c:pt>
                <c:pt idx="19">
                  <c:v>3.9841608514159521E-3</c:v>
                </c:pt>
                <c:pt idx="20">
                  <c:v>4.1680599200456542E-3</c:v>
                </c:pt>
                <c:pt idx="21">
                  <c:v>3.9343923426899824E-3</c:v>
                </c:pt>
                <c:pt idx="22">
                  <c:v>4.095833591711286E-3</c:v>
                </c:pt>
                <c:pt idx="23">
                  <c:v>4.4311059197620064E-3</c:v>
                </c:pt>
                <c:pt idx="24">
                  <c:v>4.0084109401169032E-3</c:v>
                </c:pt>
                <c:pt idx="25">
                  <c:v>3.2561095206638381E-3</c:v>
                </c:pt>
                <c:pt idx="26">
                  <c:v>3.1030006316427033E-3</c:v>
                </c:pt>
                <c:pt idx="27">
                  <c:v>2.7847746974775053E-3</c:v>
                </c:pt>
                <c:pt idx="28">
                  <c:v>3.0509341880478997E-3</c:v>
                </c:pt>
                <c:pt idx="29">
                  <c:v>4.1375010247786462E-3</c:v>
                </c:pt>
                <c:pt idx="30">
                  <c:v>4.1038605807401339E-3</c:v>
                </c:pt>
                <c:pt idx="31">
                  <c:v>4.2523344272954863E-3</c:v>
                </c:pt>
                <c:pt idx="32">
                  <c:v>4.0753679522779326E-3</c:v>
                </c:pt>
                <c:pt idx="33">
                  <c:v>4.522454765708752E-3</c:v>
                </c:pt>
                <c:pt idx="34">
                  <c:v>4.3207212792689999E-3</c:v>
                </c:pt>
                <c:pt idx="35">
                  <c:v>4.0852423992188691E-3</c:v>
                </c:pt>
                <c:pt idx="36">
                  <c:v>3.1205779064557163E-3</c:v>
                </c:pt>
                <c:pt idx="37">
                  <c:v>3.2165113202317491E-3</c:v>
                </c:pt>
                <c:pt idx="38">
                  <c:v>3.6800976092787466E-3</c:v>
                </c:pt>
                <c:pt idx="39">
                  <c:v>4.5256065800947966E-3</c:v>
                </c:pt>
                <c:pt idx="40">
                  <c:v>4.4989835105359414E-3</c:v>
                </c:pt>
                <c:pt idx="41">
                  <c:v>3.5720143819715812E-3</c:v>
                </c:pt>
                <c:pt idx="42">
                  <c:v>3.8844957901135496E-3</c:v>
                </c:pt>
                <c:pt idx="43">
                  <c:v>3.6206531908408984E-3</c:v>
                </c:pt>
                <c:pt idx="44">
                  <c:v>3.4405957672359409E-3</c:v>
                </c:pt>
                <c:pt idx="45">
                  <c:v>3.8137118074888132E-3</c:v>
                </c:pt>
                <c:pt idx="46">
                  <c:v>3.934150011252394E-3</c:v>
                </c:pt>
                <c:pt idx="47">
                  <c:v>4.0544220745171557E-3</c:v>
                </c:pt>
                <c:pt idx="48">
                  <c:v>5.1399070588868407E-3</c:v>
                </c:pt>
                <c:pt idx="49">
                  <c:v>5.145916913453682E-3</c:v>
                </c:pt>
              </c:numCache>
            </c:numRef>
          </c:val>
          <c:extLst>
            <c:ext xmlns:c16="http://schemas.microsoft.com/office/drawing/2014/chart" uri="{C3380CC4-5D6E-409C-BE32-E72D297353CC}">
              <c16:uniqueId val="{00000001-75D7-429A-A891-27DB43A4FCD6}"/>
            </c:ext>
          </c:extLst>
        </c:ser>
        <c:ser>
          <c:idx val="2"/>
          <c:order val="2"/>
          <c:tx>
            <c:strRef>
              <c:f>'U20305-M'!$ADG$26</c:f>
              <c:strCache>
                <c:ptCount val="1"/>
                <c:pt idx="0">
                  <c:v>    Transportation services</c:v>
                </c:pt>
              </c:strCache>
            </c:strRef>
          </c:tx>
          <c:spPr>
            <a:solidFill>
              <a:schemeClr val="accent3"/>
            </a:solidFill>
            <a:ln>
              <a:noFill/>
            </a:ln>
            <a:effectLst/>
          </c:spPr>
          <c:invertIfNegative val="0"/>
          <c:cat>
            <c:numRef>
              <c:f>'U20305-M'!$ADH$5:$AFE$9</c:f>
              <c:numCache>
                <c:formatCode>mmm\-yy</c:formatCode>
                <c:ptCount val="50"/>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numCache>
            </c:numRef>
          </c:cat>
          <c:val>
            <c:numRef>
              <c:f>'U20305-M'!$ADH$26:$AFE$26</c:f>
              <c:numCache>
                <c:formatCode>0.0%</c:formatCode>
                <c:ptCount val="50"/>
                <c:pt idx="0">
                  <c:v>3.5827783894285242E-4</c:v>
                </c:pt>
                <c:pt idx="1">
                  <c:v>5.3112429515731082E-4</c:v>
                </c:pt>
                <c:pt idx="2">
                  <c:v>2.8000661729215402E-5</c:v>
                </c:pt>
                <c:pt idx="3">
                  <c:v>-5.1316542491159072E-4</c:v>
                </c:pt>
                <c:pt idx="4">
                  <c:v>-5.1615443172805771E-4</c:v>
                </c:pt>
                <c:pt idx="5">
                  <c:v>-2.3244739461271457E-4</c:v>
                </c:pt>
                <c:pt idx="6">
                  <c:v>-4.9394066873799955E-4</c:v>
                </c:pt>
                <c:pt idx="7">
                  <c:v>-6.4102054265033435E-4</c:v>
                </c:pt>
                <c:pt idx="8">
                  <c:v>-3.7873621878522286E-4</c:v>
                </c:pt>
                <c:pt idx="9">
                  <c:v>-3.6094100420591718E-4</c:v>
                </c:pt>
                <c:pt idx="10">
                  <c:v>-8.2853903569646921E-5</c:v>
                </c:pt>
                <c:pt idx="11">
                  <c:v>-7.1395743391731254E-4</c:v>
                </c:pt>
                <c:pt idx="12">
                  <c:v>-5.4903296758882902E-4</c:v>
                </c:pt>
                <c:pt idx="13">
                  <c:v>-4.1423351778198159E-4</c:v>
                </c:pt>
                <c:pt idx="14">
                  <c:v>3.8854476308138828E-4</c:v>
                </c:pt>
                <c:pt idx="15">
                  <c:v>1.4428713528571503E-3</c:v>
                </c:pt>
                <c:pt idx="16">
                  <c:v>1.5145252393075179E-3</c:v>
                </c:pt>
                <c:pt idx="17">
                  <c:v>1.8046357812876871E-3</c:v>
                </c:pt>
                <c:pt idx="18">
                  <c:v>2.7091969714435776E-3</c:v>
                </c:pt>
                <c:pt idx="19">
                  <c:v>2.5797445707259662E-3</c:v>
                </c:pt>
                <c:pt idx="20">
                  <c:v>1.3967246818037174E-3</c:v>
                </c:pt>
                <c:pt idx="21">
                  <c:v>1.4706136780332974E-3</c:v>
                </c:pt>
                <c:pt idx="22">
                  <c:v>2.0088922474143954E-3</c:v>
                </c:pt>
                <c:pt idx="23">
                  <c:v>2.7719321626414849E-3</c:v>
                </c:pt>
                <c:pt idx="24">
                  <c:v>2.2256964663650335E-3</c:v>
                </c:pt>
                <c:pt idx="25">
                  <c:v>2.5559191780369478E-3</c:v>
                </c:pt>
                <c:pt idx="26">
                  <c:v>3.6558578276845162E-3</c:v>
                </c:pt>
                <c:pt idx="27">
                  <c:v>3.7063198022419222E-3</c:v>
                </c:pt>
                <c:pt idx="28">
                  <c:v>3.7259938607241E-3</c:v>
                </c:pt>
                <c:pt idx="29">
                  <c:v>3.7790323333897935E-3</c:v>
                </c:pt>
                <c:pt idx="30">
                  <c:v>2.874033129107854E-3</c:v>
                </c:pt>
                <c:pt idx="31">
                  <c:v>3.4943751559308751E-3</c:v>
                </c:pt>
                <c:pt idx="32">
                  <c:v>4.9917161514866715E-3</c:v>
                </c:pt>
                <c:pt idx="33">
                  <c:v>5.124786424076609E-3</c:v>
                </c:pt>
                <c:pt idx="34">
                  <c:v>3.8529941523295862E-3</c:v>
                </c:pt>
                <c:pt idx="35">
                  <c:v>4.0430650223884836E-3</c:v>
                </c:pt>
                <c:pt idx="36">
                  <c:v>4.9880092822033066E-3</c:v>
                </c:pt>
                <c:pt idx="37">
                  <c:v>4.7837108149162248E-3</c:v>
                </c:pt>
                <c:pt idx="38">
                  <c:v>3.3636681302301619E-3</c:v>
                </c:pt>
                <c:pt idx="39">
                  <c:v>2.3163739191877503E-3</c:v>
                </c:pt>
                <c:pt idx="40">
                  <c:v>2.2604863260374509E-3</c:v>
                </c:pt>
                <c:pt idx="41">
                  <c:v>1.5127273133026763E-3</c:v>
                </c:pt>
                <c:pt idx="42">
                  <c:v>2.1460095243566839E-3</c:v>
                </c:pt>
                <c:pt idx="43">
                  <c:v>1.6885164151226593E-3</c:v>
                </c:pt>
                <c:pt idx="44">
                  <c:v>1.6287047132087415E-3</c:v>
                </c:pt>
                <c:pt idx="45">
                  <c:v>1.3560395106212264E-3</c:v>
                </c:pt>
                <c:pt idx="46">
                  <c:v>1.8748626788408663E-3</c:v>
                </c:pt>
                <c:pt idx="47">
                  <c:v>1.1825087372967934E-3</c:v>
                </c:pt>
                <c:pt idx="48">
                  <c:v>8.5985271185577434E-4</c:v>
                </c:pt>
                <c:pt idx="49">
                  <c:v>6.8867733649754256E-4</c:v>
                </c:pt>
              </c:numCache>
            </c:numRef>
          </c:val>
          <c:extLst>
            <c:ext xmlns:c16="http://schemas.microsoft.com/office/drawing/2014/chart" uri="{C3380CC4-5D6E-409C-BE32-E72D297353CC}">
              <c16:uniqueId val="{00000002-75D7-429A-A891-27DB43A4FCD6}"/>
            </c:ext>
          </c:extLst>
        </c:ser>
        <c:ser>
          <c:idx val="3"/>
          <c:order val="3"/>
          <c:tx>
            <c:strRef>
              <c:f>'U20305-M'!$ADG$27</c:f>
              <c:strCache>
                <c:ptCount val="1"/>
                <c:pt idx="0">
                  <c:v>    Recreation services</c:v>
                </c:pt>
              </c:strCache>
            </c:strRef>
          </c:tx>
          <c:spPr>
            <a:solidFill>
              <a:schemeClr val="accent4"/>
            </a:solidFill>
            <a:ln>
              <a:noFill/>
            </a:ln>
            <a:effectLst/>
          </c:spPr>
          <c:invertIfNegative val="0"/>
          <c:cat>
            <c:numRef>
              <c:f>'U20305-M'!$ADH$5:$AFE$9</c:f>
              <c:numCache>
                <c:formatCode>mmm\-yy</c:formatCode>
                <c:ptCount val="50"/>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numCache>
            </c:numRef>
          </c:cat>
          <c:val>
            <c:numRef>
              <c:f>'U20305-M'!$ADH$27:$AFE$27</c:f>
              <c:numCache>
                <c:formatCode>0.0%</c:formatCode>
                <c:ptCount val="50"/>
                <c:pt idx="0">
                  <c:v>1.0149021563646457E-3</c:v>
                </c:pt>
                <c:pt idx="1">
                  <c:v>9.7977889165517433E-4</c:v>
                </c:pt>
                <c:pt idx="2">
                  <c:v>7.2526012870233116E-4</c:v>
                </c:pt>
                <c:pt idx="3">
                  <c:v>4.3664147852386055E-4</c:v>
                </c:pt>
                <c:pt idx="4">
                  <c:v>7.3066595163403874E-4</c:v>
                </c:pt>
                <c:pt idx="5">
                  <c:v>7.7646094798869175E-4</c:v>
                </c:pt>
                <c:pt idx="6">
                  <c:v>5.1299304935130483E-4</c:v>
                </c:pt>
                <c:pt idx="7">
                  <c:v>5.8807563948406788E-4</c:v>
                </c:pt>
                <c:pt idx="8">
                  <c:v>7.8214130989628689E-4</c:v>
                </c:pt>
                <c:pt idx="9">
                  <c:v>6.8994771405791436E-4</c:v>
                </c:pt>
                <c:pt idx="10">
                  <c:v>6.3321733000455845E-4</c:v>
                </c:pt>
                <c:pt idx="11">
                  <c:v>5.0912945352212251E-4</c:v>
                </c:pt>
                <c:pt idx="12">
                  <c:v>3.0509703633459559E-4</c:v>
                </c:pt>
                <c:pt idx="13">
                  <c:v>5.4609972614538707E-4</c:v>
                </c:pt>
                <c:pt idx="14">
                  <c:v>6.1382251405326857E-4</c:v>
                </c:pt>
                <c:pt idx="15">
                  <c:v>9.0263387612821025E-4</c:v>
                </c:pt>
                <c:pt idx="16">
                  <c:v>7.9694642402971811E-4</c:v>
                </c:pt>
                <c:pt idx="17">
                  <c:v>1.0640518750333217E-3</c:v>
                </c:pt>
                <c:pt idx="18">
                  <c:v>1.473809201297777E-3</c:v>
                </c:pt>
                <c:pt idx="19">
                  <c:v>1.406511117812391E-3</c:v>
                </c:pt>
                <c:pt idx="20">
                  <c:v>1.4114211414566723E-3</c:v>
                </c:pt>
                <c:pt idx="21">
                  <c:v>1.6661220983701572E-3</c:v>
                </c:pt>
                <c:pt idx="22">
                  <c:v>1.5160813001001622E-3</c:v>
                </c:pt>
                <c:pt idx="23">
                  <c:v>1.6371131229815622E-3</c:v>
                </c:pt>
                <c:pt idx="24">
                  <c:v>2.0081435542916751E-3</c:v>
                </c:pt>
                <c:pt idx="25">
                  <c:v>2.1378819628278659E-3</c:v>
                </c:pt>
                <c:pt idx="26">
                  <c:v>2.0970775652909596E-3</c:v>
                </c:pt>
                <c:pt idx="27">
                  <c:v>1.836882343902322E-3</c:v>
                </c:pt>
                <c:pt idx="28">
                  <c:v>1.9481263024858158E-3</c:v>
                </c:pt>
                <c:pt idx="29">
                  <c:v>1.9943709635870418E-3</c:v>
                </c:pt>
                <c:pt idx="30">
                  <c:v>2.0388338177205444E-3</c:v>
                </c:pt>
                <c:pt idx="31">
                  <c:v>1.8786141472159231E-3</c:v>
                </c:pt>
                <c:pt idx="32">
                  <c:v>1.7847551433721809E-3</c:v>
                </c:pt>
                <c:pt idx="33">
                  <c:v>1.6706740563952266E-3</c:v>
                </c:pt>
                <c:pt idx="34">
                  <c:v>2.1188665866240012E-3</c:v>
                </c:pt>
                <c:pt idx="35">
                  <c:v>2.2234431807890065E-3</c:v>
                </c:pt>
                <c:pt idx="36">
                  <c:v>2.2591707816867813E-3</c:v>
                </c:pt>
                <c:pt idx="37">
                  <c:v>2.3329927369529959E-3</c:v>
                </c:pt>
                <c:pt idx="38">
                  <c:v>2.1567925934040675E-3</c:v>
                </c:pt>
                <c:pt idx="39">
                  <c:v>2.2768092906908636E-3</c:v>
                </c:pt>
                <c:pt idx="40">
                  <c:v>1.9153238518643905E-3</c:v>
                </c:pt>
                <c:pt idx="41">
                  <c:v>1.8952590833642639E-3</c:v>
                </c:pt>
                <c:pt idx="42">
                  <c:v>1.9657214236238059E-3</c:v>
                </c:pt>
                <c:pt idx="43">
                  <c:v>2.0545128487424813E-3</c:v>
                </c:pt>
                <c:pt idx="44">
                  <c:v>2.2297443114120117E-3</c:v>
                </c:pt>
                <c:pt idx="45">
                  <c:v>2.05566098578226E-3</c:v>
                </c:pt>
                <c:pt idx="46">
                  <c:v>1.7352185533921626E-3</c:v>
                </c:pt>
                <c:pt idx="47">
                  <c:v>1.9118938593850347E-3</c:v>
                </c:pt>
                <c:pt idx="48">
                  <c:v>1.7768802855392741E-3</c:v>
                </c:pt>
                <c:pt idx="49">
                  <c:v>1.6460000723034103E-3</c:v>
                </c:pt>
              </c:numCache>
            </c:numRef>
          </c:val>
          <c:extLst>
            <c:ext xmlns:c16="http://schemas.microsoft.com/office/drawing/2014/chart" uri="{C3380CC4-5D6E-409C-BE32-E72D297353CC}">
              <c16:uniqueId val="{00000003-75D7-429A-A891-27DB43A4FCD6}"/>
            </c:ext>
          </c:extLst>
        </c:ser>
        <c:ser>
          <c:idx val="4"/>
          <c:order val="4"/>
          <c:tx>
            <c:strRef>
              <c:f>'U20305-M'!$ADG$28</c:f>
              <c:strCache>
                <c:ptCount val="1"/>
                <c:pt idx="0">
                  <c:v>    Food services and accommodations</c:v>
                </c:pt>
              </c:strCache>
            </c:strRef>
          </c:tx>
          <c:spPr>
            <a:solidFill>
              <a:schemeClr val="accent5"/>
            </a:solidFill>
            <a:ln>
              <a:noFill/>
            </a:ln>
            <a:effectLst/>
          </c:spPr>
          <c:invertIfNegative val="0"/>
          <c:cat>
            <c:numRef>
              <c:f>'U20305-M'!$ADH$5:$AFE$9</c:f>
              <c:numCache>
                <c:formatCode>mmm\-yy</c:formatCode>
                <c:ptCount val="50"/>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numCache>
            </c:numRef>
          </c:cat>
          <c:val>
            <c:numRef>
              <c:f>'U20305-M'!$ADH$28:$AFE$28</c:f>
              <c:numCache>
                <c:formatCode>0.0%</c:formatCode>
                <c:ptCount val="50"/>
                <c:pt idx="0">
                  <c:v>1.771624746390152E-3</c:v>
                </c:pt>
                <c:pt idx="1">
                  <c:v>1.8855857844648567E-3</c:v>
                </c:pt>
                <c:pt idx="2">
                  <c:v>9.1424074791542705E-4</c:v>
                </c:pt>
                <c:pt idx="3">
                  <c:v>3.4575552655541201E-4</c:v>
                </c:pt>
                <c:pt idx="4">
                  <c:v>4.727597833859935E-4</c:v>
                </c:pt>
                <c:pt idx="5">
                  <c:v>7.9230453061410807E-4</c:v>
                </c:pt>
                <c:pt idx="6">
                  <c:v>9.0924370475674299E-4</c:v>
                </c:pt>
                <c:pt idx="7">
                  <c:v>1.2020377736721691E-3</c:v>
                </c:pt>
                <c:pt idx="8">
                  <c:v>1.2266946507900282E-3</c:v>
                </c:pt>
                <c:pt idx="9">
                  <c:v>1.3223767146275703E-3</c:v>
                </c:pt>
                <c:pt idx="10">
                  <c:v>1.5297484749294556E-3</c:v>
                </c:pt>
                <c:pt idx="11">
                  <c:v>1.6023874487404283E-3</c:v>
                </c:pt>
                <c:pt idx="12">
                  <c:v>1.5468020516371168E-3</c:v>
                </c:pt>
                <c:pt idx="13">
                  <c:v>1.2186022224893588E-3</c:v>
                </c:pt>
                <c:pt idx="14">
                  <c:v>2.1083464800300006E-3</c:v>
                </c:pt>
                <c:pt idx="15">
                  <c:v>3.0175760678846229E-3</c:v>
                </c:pt>
                <c:pt idx="16">
                  <c:v>3.1921971713615247E-3</c:v>
                </c:pt>
                <c:pt idx="17">
                  <c:v>3.7061374952885731E-3</c:v>
                </c:pt>
                <c:pt idx="18">
                  <c:v>4.4955448621083229E-3</c:v>
                </c:pt>
                <c:pt idx="19">
                  <c:v>4.385466448909834E-3</c:v>
                </c:pt>
                <c:pt idx="20">
                  <c:v>4.4617334049198258E-3</c:v>
                </c:pt>
                <c:pt idx="21">
                  <c:v>4.9553890196089266E-3</c:v>
                </c:pt>
                <c:pt idx="22">
                  <c:v>5.2621118417774298E-3</c:v>
                </c:pt>
                <c:pt idx="23">
                  <c:v>5.6254995458509338E-3</c:v>
                </c:pt>
                <c:pt idx="24">
                  <c:v>5.3035663171663826E-3</c:v>
                </c:pt>
                <c:pt idx="25">
                  <c:v>5.935250946361624E-3</c:v>
                </c:pt>
                <c:pt idx="26">
                  <c:v>6.0577404890456285E-3</c:v>
                </c:pt>
                <c:pt idx="27">
                  <c:v>6.0119775028341146E-3</c:v>
                </c:pt>
                <c:pt idx="28">
                  <c:v>6.217972363680122E-3</c:v>
                </c:pt>
                <c:pt idx="29">
                  <c:v>5.5297526154324487E-3</c:v>
                </c:pt>
                <c:pt idx="30">
                  <c:v>4.7952561904418692E-3</c:v>
                </c:pt>
                <c:pt idx="31">
                  <c:v>5.1544065451275978E-3</c:v>
                </c:pt>
                <c:pt idx="32">
                  <c:v>5.1920629223796413E-3</c:v>
                </c:pt>
                <c:pt idx="33">
                  <c:v>5.6188377330078452E-3</c:v>
                </c:pt>
                <c:pt idx="34">
                  <c:v>5.2613365198156984E-3</c:v>
                </c:pt>
                <c:pt idx="35">
                  <c:v>4.9840758482697844E-3</c:v>
                </c:pt>
                <c:pt idx="36">
                  <c:v>5.5214902830412142E-3</c:v>
                </c:pt>
                <c:pt idx="37">
                  <c:v>5.4121154802772194E-3</c:v>
                </c:pt>
                <c:pt idx="38">
                  <c:v>5.6688024904641829E-3</c:v>
                </c:pt>
                <c:pt idx="39">
                  <c:v>5.1971735963925883E-3</c:v>
                </c:pt>
                <c:pt idx="40">
                  <c:v>5.1141012302994594E-3</c:v>
                </c:pt>
                <c:pt idx="41">
                  <c:v>4.9824105398314994E-3</c:v>
                </c:pt>
                <c:pt idx="42">
                  <c:v>4.8186040918754107E-3</c:v>
                </c:pt>
                <c:pt idx="43">
                  <c:v>4.188084598894427E-3</c:v>
                </c:pt>
                <c:pt idx="44">
                  <c:v>4.4655098622807853E-3</c:v>
                </c:pt>
                <c:pt idx="45">
                  <c:v>3.5321340130810975E-3</c:v>
                </c:pt>
                <c:pt idx="46">
                  <c:v>3.5216468551183644E-3</c:v>
                </c:pt>
                <c:pt idx="47">
                  <c:v>3.3514535640164012E-3</c:v>
                </c:pt>
                <c:pt idx="48">
                  <c:v>3.2832050252624306E-3</c:v>
                </c:pt>
                <c:pt idx="49">
                  <c:v>2.7213674562028443E-3</c:v>
                </c:pt>
              </c:numCache>
            </c:numRef>
          </c:val>
          <c:extLst>
            <c:ext xmlns:c16="http://schemas.microsoft.com/office/drawing/2014/chart" uri="{C3380CC4-5D6E-409C-BE32-E72D297353CC}">
              <c16:uniqueId val="{00000004-75D7-429A-A891-27DB43A4FCD6}"/>
            </c:ext>
          </c:extLst>
        </c:ser>
        <c:ser>
          <c:idx val="5"/>
          <c:order val="5"/>
          <c:tx>
            <c:strRef>
              <c:f>'U20305-M'!$ADG$29</c:f>
              <c:strCache>
                <c:ptCount val="1"/>
                <c:pt idx="0">
                  <c:v>    Financial services and insurance</c:v>
                </c:pt>
              </c:strCache>
            </c:strRef>
          </c:tx>
          <c:spPr>
            <a:solidFill>
              <a:schemeClr val="accent6"/>
            </a:solidFill>
            <a:ln>
              <a:noFill/>
            </a:ln>
            <a:effectLst/>
          </c:spPr>
          <c:invertIfNegative val="0"/>
          <c:cat>
            <c:numRef>
              <c:f>'U20305-M'!$ADH$5:$AFE$9</c:f>
              <c:numCache>
                <c:formatCode>mmm\-yy</c:formatCode>
                <c:ptCount val="50"/>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numCache>
            </c:numRef>
          </c:cat>
          <c:val>
            <c:numRef>
              <c:f>'U20305-M'!$ADH$29:$AFE$29</c:f>
              <c:numCache>
                <c:formatCode>0.0%</c:formatCode>
                <c:ptCount val="50"/>
                <c:pt idx="0">
                  <c:v>2.0545565251924576E-3</c:v>
                </c:pt>
                <c:pt idx="1">
                  <c:v>1.5944773338224644E-3</c:v>
                </c:pt>
                <c:pt idx="2">
                  <c:v>1.8678368536484786E-3</c:v>
                </c:pt>
                <c:pt idx="3">
                  <c:v>-5.3333300641494473E-4</c:v>
                </c:pt>
                <c:pt idx="4">
                  <c:v>-5.7387955279839659E-4</c:v>
                </c:pt>
                <c:pt idx="5">
                  <c:v>9.7102494425190188E-6</c:v>
                </c:pt>
                <c:pt idx="6">
                  <c:v>5.5646279359673062E-4</c:v>
                </c:pt>
                <c:pt idx="7">
                  <c:v>7.3584391311161867E-4</c:v>
                </c:pt>
                <c:pt idx="8">
                  <c:v>1.0357963041756327E-3</c:v>
                </c:pt>
                <c:pt idx="9">
                  <c:v>1.5542677872330208E-3</c:v>
                </c:pt>
                <c:pt idx="10">
                  <c:v>1.2122956547516389E-3</c:v>
                </c:pt>
                <c:pt idx="11">
                  <c:v>2.1937799251798497E-3</c:v>
                </c:pt>
                <c:pt idx="12">
                  <c:v>2.2214043194639936E-3</c:v>
                </c:pt>
                <c:pt idx="13">
                  <c:v>2.8278136018140051E-3</c:v>
                </c:pt>
                <c:pt idx="14">
                  <c:v>3.910100218923792E-3</c:v>
                </c:pt>
                <c:pt idx="15">
                  <c:v>5.6377918136250012E-3</c:v>
                </c:pt>
                <c:pt idx="16">
                  <c:v>6.3236102481291781E-3</c:v>
                </c:pt>
                <c:pt idx="17">
                  <c:v>6.0452666502609428E-3</c:v>
                </c:pt>
                <c:pt idx="18">
                  <c:v>5.5990789868444494E-3</c:v>
                </c:pt>
                <c:pt idx="19">
                  <c:v>5.5989377780931446E-3</c:v>
                </c:pt>
                <c:pt idx="20">
                  <c:v>5.5017180255147813E-3</c:v>
                </c:pt>
                <c:pt idx="21">
                  <c:v>5.1305365511122615E-3</c:v>
                </c:pt>
                <c:pt idx="22">
                  <c:v>6.2447933847127332E-3</c:v>
                </c:pt>
                <c:pt idx="23">
                  <c:v>5.2807603571409772E-3</c:v>
                </c:pt>
                <c:pt idx="24">
                  <c:v>5.4278317933901688E-3</c:v>
                </c:pt>
                <c:pt idx="25">
                  <c:v>4.4913212238805672E-3</c:v>
                </c:pt>
                <c:pt idx="26">
                  <c:v>3.2002981631421884E-3</c:v>
                </c:pt>
                <c:pt idx="27">
                  <c:v>3.251912391848927E-3</c:v>
                </c:pt>
                <c:pt idx="28">
                  <c:v>2.7228065733385012E-3</c:v>
                </c:pt>
                <c:pt idx="29">
                  <c:v>2.4314014964710281E-3</c:v>
                </c:pt>
                <c:pt idx="30">
                  <c:v>1.7243519320675723E-3</c:v>
                </c:pt>
                <c:pt idx="31">
                  <c:v>2.2897573592355748E-3</c:v>
                </c:pt>
                <c:pt idx="32">
                  <c:v>2.461823738402617E-3</c:v>
                </c:pt>
                <c:pt idx="33">
                  <c:v>2.5739768627910365E-3</c:v>
                </c:pt>
                <c:pt idx="34">
                  <c:v>2.5335150329618933E-3</c:v>
                </c:pt>
                <c:pt idx="35">
                  <c:v>2.685483053777366E-3</c:v>
                </c:pt>
                <c:pt idx="36">
                  <c:v>2.6125131855138017E-3</c:v>
                </c:pt>
                <c:pt idx="37">
                  <c:v>3.1761167014462397E-3</c:v>
                </c:pt>
                <c:pt idx="38">
                  <c:v>2.7760775692555781E-3</c:v>
                </c:pt>
                <c:pt idx="39">
                  <c:v>2.9649001338608047E-3</c:v>
                </c:pt>
                <c:pt idx="40">
                  <c:v>2.580946675652597E-3</c:v>
                </c:pt>
                <c:pt idx="41">
                  <c:v>2.9656392416225622E-3</c:v>
                </c:pt>
                <c:pt idx="42">
                  <c:v>3.6845640608749982E-3</c:v>
                </c:pt>
                <c:pt idx="43">
                  <c:v>3.1659928503629687E-3</c:v>
                </c:pt>
                <c:pt idx="44">
                  <c:v>3.0367701671064253E-3</c:v>
                </c:pt>
                <c:pt idx="45">
                  <c:v>2.7520954972909614E-3</c:v>
                </c:pt>
                <c:pt idx="46">
                  <c:v>2.0350827842740651E-3</c:v>
                </c:pt>
                <c:pt idx="47">
                  <c:v>2.2363097766989032E-3</c:v>
                </c:pt>
                <c:pt idx="48">
                  <c:v>2.7404094368034741E-3</c:v>
                </c:pt>
                <c:pt idx="49">
                  <c:v>2.8442831702877778E-3</c:v>
                </c:pt>
              </c:numCache>
            </c:numRef>
          </c:val>
          <c:extLst>
            <c:ext xmlns:c16="http://schemas.microsoft.com/office/drawing/2014/chart" uri="{C3380CC4-5D6E-409C-BE32-E72D297353CC}">
              <c16:uniqueId val="{00000005-75D7-429A-A891-27DB43A4FCD6}"/>
            </c:ext>
          </c:extLst>
        </c:ser>
        <c:ser>
          <c:idx val="6"/>
          <c:order val="6"/>
          <c:tx>
            <c:strRef>
              <c:f>'U20305-M'!$ADG$30</c:f>
              <c:strCache>
                <c:ptCount val="1"/>
                <c:pt idx="0">
                  <c:v>    Other services</c:v>
                </c:pt>
              </c:strCache>
            </c:strRef>
          </c:tx>
          <c:spPr>
            <a:solidFill>
              <a:schemeClr val="accent1">
                <a:lumMod val="60000"/>
              </a:schemeClr>
            </a:solidFill>
            <a:ln>
              <a:noFill/>
            </a:ln>
            <a:effectLst/>
          </c:spPr>
          <c:invertIfNegative val="0"/>
          <c:cat>
            <c:numRef>
              <c:f>'U20305-M'!$ADH$5:$AFE$9</c:f>
              <c:numCache>
                <c:formatCode>mmm\-yy</c:formatCode>
                <c:ptCount val="50"/>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numCache>
            </c:numRef>
          </c:cat>
          <c:val>
            <c:numRef>
              <c:f>'U20305-M'!$ADH$30:$AFE$30</c:f>
              <c:numCache>
                <c:formatCode>0.0%</c:formatCode>
                <c:ptCount val="50"/>
                <c:pt idx="0">
                  <c:v>1.3717542406110747E-3</c:v>
                </c:pt>
                <c:pt idx="1">
                  <c:v>1.3210953721015759E-3</c:v>
                </c:pt>
                <c:pt idx="2">
                  <c:v>1.4530001558070466E-3</c:v>
                </c:pt>
                <c:pt idx="3">
                  <c:v>1.7100007482964512E-3</c:v>
                </c:pt>
                <c:pt idx="4">
                  <c:v>1.6724528157351618E-3</c:v>
                </c:pt>
                <c:pt idx="5">
                  <c:v>1.0905844810967366E-3</c:v>
                </c:pt>
                <c:pt idx="6">
                  <c:v>1.358225672511334E-3</c:v>
                </c:pt>
                <c:pt idx="7">
                  <c:v>1.5735221538464787E-3</c:v>
                </c:pt>
                <c:pt idx="8">
                  <c:v>1.806940441004333E-3</c:v>
                </c:pt>
                <c:pt idx="9">
                  <c:v>1.6884184055140754E-3</c:v>
                </c:pt>
                <c:pt idx="10">
                  <c:v>1.3761111861857532E-3</c:v>
                </c:pt>
                <c:pt idx="11">
                  <c:v>1.2375407221955487E-3</c:v>
                </c:pt>
                <c:pt idx="12">
                  <c:v>1.0212247123555708E-3</c:v>
                </c:pt>
                <c:pt idx="13">
                  <c:v>1.1576635251741908E-3</c:v>
                </c:pt>
                <c:pt idx="14">
                  <c:v>1.196381861880609E-3</c:v>
                </c:pt>
                <c:pt idx="15">
                  <c:v>1.2684083447508216E-3</c:v>
                </c:pt>
                <c:pt idx="16">
                  <c:v>1.5729233210080337E-3</c:v>
                </c:pt>
                <c:pt idx="17">
                  <c:v>1.766050270289293E-3</c:v>
                </c:pt>
                <c:pt idx="18">
                  <c:v>1.6687910229542611E-3</c:v>
                </c:pt>
                <c:pt idx="19">
                  <c:v>1.7428283009924661E-3</c:v>
                </c:pt>
                <c:pt idx="20">
                  <c:v>1.7376795841086835E-3</c:v>
                </c:pt>
                <c:pt idx="21">
                  <c:v>1.9190474184140106E-3</c:v>
                </c:pt>
                <c:pt idx="22">
                  <c:v>2.0213324724081649E-3</c:v>
                </c:pt>
                <c:pt idx="23">
                  <c:v>2.3160917011043514E-3</c:v>
                </c:pt>
                <c:pt idx="24">
                  <c:v>2.2145763856910687E-3</c:v>
                </c:pt>
                <c:pt idx="25">
                  <c:v>2.5796878809682218E-3</c:v>
                </c:pt>
                <c:pt idx="26">
                  <c:v>2.8355669233361539E-3</c:v>
                </c:pt>
                <c:pt idx="27">
                  <c:v>2.8907478113620287E-3</c:v>
                </c:pt>
                <c:pt idx="28">
                  <c:v>2.5014073212025565E-3</c:v>
                </c:pt>
                <c:pt idx="29">
                  <c:v>2.8474433052370139E-3</c:v>
                </c:pt>
                <c:pt idx="30">
                  <c:v>2.9782541994048534E-3</c:v>
                </c:pt>
                <c:pt idx="31">
                  <c:v>2.7848898697849247E-3</c:v>
                </c:pt>
                <c:pt idx="32">
                  <c:v>3.0389861749477256E-3</c:v>
                </c:pt>
                <c:pt idx="33">
                  <c:v>3.0474476321415509E-3</c:v>
                </c:pt>
                <c:pt idx="34">
                  <c:v>3.4711744845509723E-3</c:v>
                </c:pt>
                <c:pt idx="35">
                  <c:v>3.272629202476336E-3</c:v>
                </c:pt>
                <c:pt idx="36">
                  <c:v>3.5799930623775927E-3</c:v>
                </c:pt>
                <c:pt idx="37">
                  <c:v>3.3515323155251507E-3</c:v>
                </c:pt>
                <c:pt idx="38">
                  <c:v>3.3827541872868704E-3</c:v>
                </c:pt>
                <c:pt idx="39">
                  <c:v>3.9489185693181855E-3</c:v>
                </c:pt>
                <c:pt idx="40">
                  <c:v>4.1304711073896772E-3</c:v>
                </c:pt>
                <c:pt idx="41">
                  <c:v>3.9930498440145529E-3</c:v>
                </c:pt>
                <c:pt idx="42">
                  <c:v>3.3736276022990124E-3</c:v>
                </c:pt>
                <c:pt idx="43">
                  <c:v>3.3730133206108385E-3</c:v>
                </c:pt>
                <c:pt idx="44">
                  <c:v>3.0354752719850301E-3</c:v>
                </c:pt>
                <c:pt idx="45">
                  <c:v>2.8334824640914827E-3</c:v>
                </c:pt>
                <c:pt idx="46">
                  <c:v>2.4563984785271682E-3</c:v>
                </c:pt>
                <c:pt idx="47">
                  <c:v>2.2908391803676976E-3</c:v>
                </c:pt>
                <c:pt idx="48">
                  <c:v>2.4962363976610657E-3</c:v>
                </c:pt>
                <c:pt idx="49">
                  <c:v>2.0737992109747076E-3</c:v>
                </c:pt>
              </c:numCache>
            </c:numRef>
          </c:val>
          <c:extLst>
            <c:ext xmlns:c16="http://schemas.microsoft.com/office/drawing/2014/chart" uri="{C3380CC4-5D6E-409C-BE32-E72D297353CC}">
              <c16:uniqueId val="{00000006-75D7-429A-A891-27DB43A4FCD6}"/>
            </c:ext>
          </c:extLst>
        </c:ser>
        <c:dLbls>
          <c:showLegendKey val="0"/>
          <c:showVal val="0"/>
          <c:showCatName val="0"/>
          <c:showSerName val="0"/>
          <c:showPercent val="0"/>
          <c:showBubbleSize val="0"/>
        </c:dLbls>
        <c:gapWidth val="150"/>
        <c:overlap val="100"/>
        <c:axId val="776529960"/>
        <c:axId val="775801296"/>
      </c:barChart>
      <c:dateAx>
        <c:axId val="776529960"/>
        <c:scaling>
          <c:orientation val="minMax"/>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775801296"/>
        <c:crosses val="autoZero"/>
        <c:auto val="1"/>
        <c:lblOffset val="100"/>
        <c:baseTimeUnit val="months"/>
      </c:dateAx>
      <c:valAx>
        <c:axId val="7758012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776529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latin typeface="Cambria" panose="02040503050406030204" pitchFamily="18" charset="0"/>
          <a:ea typeface="Cambria" panose="02040503050406030204" pitchFamily="18" charset="0"/>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ysClr val="windowText" lastClr="000000"/>
                </a:solidFill>
                <a:latin typeface="Cambria" panose="02040503050406030204" pitchFamily="18" charset="0"/>
                <a:ea typeface="Cambria" panose="02040503050406030204" pitchFamily="18" charset="0"/>
                <a:cs typeface="+mn-cs"/>
              </a:defRPr>
            </a:pPr>
            <a:r>
              <a:rPr lang="en-US" sz="2000" dirty="0"/>
              <a:t>Local Inflation Rate by Component</a:t>
            </a:r>
            <a:br>
              <a:rPr lang="en-US" sz="2000" dirty="0"/>
            </a:br>
            <a:r>
              <a:rPr lang="en-US" sz="1200" dirty="0"/>
              <a:t>Bi-monthly</a:t>
            </a:r>
            <a:r>
              <a:rPr lang="en-US" sz="1200" baseline="0" dirty="0"/>
              <a:t> inflation rate for STB CPI-U</a:t>
            </a:r>
            <a:endParaRPr lang="en-US" sz="1200" dirty="0"/>
          </a:p>
          <a:p>
            <a:pPr>
              <a:defRPr sz="2000"/>
            </a:pPr>
            <a:r>
              <a:rPr lang="en-US" sz="1200" dirty="0"/>
              <a:t>Source</a:t>
            </a:r>
            <a:r>
              <a:rPr lang="en-US" sz="1200" baseline="0" dirty="0"/>
              <a:t>: BLS (FRED)</a:t>
            </a:r>
            <a:endParaRPr lang="en-US" sz="1200" dirty="0"/>
          </a:p>
        </c:rich>
      </c:tx>
      <c:overlay val="0"/>
      <c:spPr>
        <a:noFill/>
        <a:ln>
          <a:noFill/>
        </a:ln>
        <a:effectLst/>
      </c:spPr>
      <c:txPr>
        <a:bodyPr rot="0" spcFirstLastPara="1" vertOverflow="ellipsis" vert="horz" wrap="square" anchor="ctr" anchorCtr="1"/>
        <a:lstStyle/>
        <a:p>
          <a:pPr>
            <a:defRPr sz="2000" b="1" i="0" u="none" strike="noStrike" kern="1200" spc="0" baseline="0">
              <a:solidFill>
                <a:sysClr val="windowText" lastClr="000000"/>
              </a:solidFill>
              <a:latin typeface="Cambria" panose="02040503050406030204" pitchFamily="18" charset="0"/>
              <a:ea typeface="Cambria" panose="02040503050406030204" pitchFamily="18" charset="0"/>
              <a:cs typeface="+mn-cs"/>
            </a:defRPr>
          </a:pPr>
          <a:endParaRPr lang="en-US"/>
        </a:p>
      </c:txPr>
    </c:title>
    <c:autoTitleDeleted val="0"/>
    <c:plotArea>
      <c:layout>
        <c:manualLayout>
          <c:layoutTarget val="inner"/>
          <c:xMode val="edge"/>
          <c:yMode val="edge"/>
          <c:x val="7.3802392148118123E-2"/>
          <c:y val="0.16081499922803769"/>
          <c:w val="0.91091982840330576"/>
          <c:h val="0.5588459163192836"/>
        </c:manualLayout>
      </c:layout>
      <c:barChart>
        <c:barDir val="col"/>
        <c:grouping val="stacked"/>
        <c:varyColors val="0"/>
        <c:ser>
          <c:idx val="0"/>
          <c:order val="0"/>
          <c:tx>
            <c:strRef>
              <c:f>Chart!$E$1</c:f>
              <c:strCache>
                <c:ptCount val="1"/>
                <c:pt idx="0">
                  <c:v>Food and beverages</c:v>
                </c:pt>
              </c:strCache>
            </c:strRef>
          </c:tx>
          <c:spPr>
            <a:solidFill>
              <a:srgbClr val="4BACC6"/>
            </a:solidFill>
            <a:ln>
              <a:noFill/>
            </a:ln>
            <a:effectLst/>
          </c:spPr>
          <c:invertIfNegative val="0"/>
          <c:cat>
            <c:numRef>
              <c:f>Chart!$B$14:$B$38</c:f>
              <c:numCache>
                <c:formatCode>mmm\-yy</c:formatCode>
                <c:ptCount val="25"/>
                <c:pt idx="0">
                  <c:v>43862</c:v>
                </c:pt>
                <c:pt idx="1">
                  <c:v>43922</c:v>
                </c:pt>
                <c:pt idx="2">
                  <c:v>43983</c:v>
                </c:pt>
                <c:pt idx="3">
                  <c:v>44044</c:v>
                </c:pt>
                <c:pt idx="4">
                  <c:v>44105</c:v>
                </c:pt>
                <c:pt idx="5">
                  <c:v>44166</c:v>
                </c:pt>
                <c:pt idx="6">
                  <c:v>44228</c:v>
                </c:pt>
                <c:pt idx="7">
                  <c:v>44287</c:v>
                </c:pt>
                <c:pt idx="8">
                  <c:v>44348</c:v>
                </c:pt>
                <c:pt idx="9">
                  <c:v>44409</c:v>
                </c:pt>
                <c:pt idx="10">
                  <c:v>44470</c:v>
                </c:pt>
                <c:pt idx="11">
                  <c:v>44531</c:v>
                </c:pt>
                <c:pt idx="12">
                  <c:v>44593</c:v>
                </c:pt>
                <c:pt idx="13">
                  <c:v>44652</c:v>
                </c:pt>
                <c:pt idx="14">
                  <c:v>44713</c:v>
                </c:pt>
                <c:pt idx="15">
                  <c:v>44774</c:v>
                </c:pt>
                <c:pt idx="16">
                  <c:v>44835</c:v>
                </c:pt>
                <c:pt idx="17">
                  <c:v>44896</c:v>
                </c:pt>
                <c:pt idx="18">
                  <c:v>44958</c:v>
                </c:pt>
                <c:pt idx="19">
                  <c:v>45017</c:v>
                </c:pt>
                <c:pt idx="20">
                  <c:v>45078</c:v>
                </c:pt>
                <c:pt idx="21">
                  <c:v>45139</c:v>
                </c:pt>
                <c:pt idx="22">
                  <c:v>45200</c:v>
                </c:pt>
                <c:pt idx="23">
                  <c:v>45261</c:v>
                </c:pt>
                <c:pt idx="24">
                  <c:v>45323</c:v>
                </c:pt>
              </c:numCache>
            </c:numRef>
          </c:cat>
          <c:val>
            <c:numRef>
              <c:f>Chart!$E$14:$E$38</c:f>
              <c:numCache>
                <c:formatCode>0.0%</c:formatCode>
                <c:ptCount val="25"/>
                <c:pt idx="0">
                  <c:v>2.6193599999999998E-3</c:v>
                </c:pt>
                <c:pt idx="1">
                  <c:v>6.4028800000000006E-3</c:v>
                </c:pt>
                <c:pt idx="2">
                  <c:v>6.9849600000000001E-3</c:v>
                </c:pt>
                <c:pt idx="3">
                  <c:v>8.1491199999999993E-3</c:v>
                </c:pt>
                <c:pt idx="4">
                  <c:v>6.1118400000000003E-3</c:v>
                </c:pt>
                <c:pt idx="5">
                  <c:v>6.6939199999999999E-3</c:v>
                </c:pt>
                <c:pt idx="6">
                  <c:v>7.1304799999999998E-3</c:v>
                </c:pt>
                <c:pt idx="7">
                  <c:v>5.8208000000000001E-3</c:v>
                </c:pt>
                <c:pt idx="8">
                  <c:v>8.1491199999999993E-3</c:v>
                </c:pt>
                <c:pt idx="9">
                  <c:v>8.58568E-3</c:v>
                </c:pt>
                <c:pt idx="10">
                  <c:v>1.178712E-2</c:v>
                </c:pt>
                <c:pt idx="11">
                  <c:v>1.2951280000000001E-2</c:v>
                </c:pt>
                <c:pt idx="12">
                  <c:v>1.4199999999999999E-2</c:v>
                </c:pt>
                <c:pt idx="13">
                  <c:v>1.5336000000000001E-2</c:v>
                </c:pt>
                <c:pt idx="14">
                  <c:v>1.3916E-2</c:v>
                </c:pt>
                <c:pt idx="15">
                  <c:v>1.5477999999999999E-2</c:v>
                </c:pt>
                <c:pt idx="16">
                  <c:v>1.5762000000000002E-2</c:v>
                </c:pt>
                <c:pt idx="17">
                  <c:v>1.6003990000000003E-2</c:v>
                </c:pt>
                <c:pt idx="18">
                  <c:v>1.465786E-2</c:v>
                </c:pt>
                <c:pt idx="19">
                  <c:v>1.19656E-2</c:v>
                </c:pt>
                <c:pt idx="20">
                  <c:v>8.8246300000000017E-3</c:v>
                </c:pt>
                <c:pt idx="21">
                  <c:v>6.2819400000000006E-3</c:v>
                </c:pt>
                <c:pt idx="22">
                  <c:v>4.7862400000000006E-3</c:v>
                </c:pt>
                <c:pt idx="23">
                  <c:v>3.4401100000000001E-3</c:v>
                </c:pt>
                <c:pt idx="24">
                  <c:v>2.24355E-3</c:v>
                </c:pt>
              </c:numCache>
            </c:numRef>
          </c:val>
          <c:extLst>
            <c:ext xmlns:c16="http://schemas.microsoft.com/office/drawing/2014/chart" uri="{C3380CC4-5D6E-409C-BE32-E72D297353CC}">
              <c16:uniqueId val="{00000000-9EA4-449C-94BE-9F7C57CCFB5F}"/>
            </c:ext>
          </c:extLst>
        </c:ser>
        <c:ser>
          <c:idx val="1"/>
          <c:order val="1"/>
          <c:tx>
            <c:strRef>
              <c:f>Chart!$F$1</c:f>
              <c:strCache>
                <c:ptCount val="1"/>
                <c:pt idx="0">
                  <c:v>Housing</c:v>
                </c:pt>
              </c:strCache>
            </c:strRef>
          </c:tx>
          <c:spPr>
            <a:solidFill>
              <a:srgbClr val="4F81BD"/>
            </a:solidFill>
            <a:ln>
              <a:noFill/>
            </a:ln>
            <a:effectLst/>
          </c:spPr>
          <c:invertIfNegative val="0"/>
          <c:cat>
            <c:numRef>
              <c:f>Chart!$B$14:$B$38</c:f>
              <c:numCache>
                <c:formatCode>mmm\-yy</c:formatCode>
                <c:ptCount val="25"/>
                <c:pt idx="0">
                  <c:v>43862</c:v>
                </c:pt>
                <c:pt idx="1">
                  <c:v>43922</c:v>
                </c:pt>
                <c:pt idx="2">
                  <c:v>43983</c:v>
                </c:pt>
                <c:pt idx="3">
                  <c:v>44044</c:v>
                </c:pt>
                <c:pt idx="4">
                  <c:v>44105</c:v>
                </c:pt>
                <c:pt idx="5">
                  <c:v>44166</c:v>
                </c:pt>
                <c:pt idx="6">
                  <c:v>44228</c:v>
                </c:pt>
                <c:pt idx="7">
                  <c:v>44287</c:v>
                </c:pt>
                <c:pt idx="8">
                  <c:v>44348</c:v>
                </c:pt>
                <c:pt idx="9">
                  <c:v>44409</c:v>
                </c:pt>
                <c:pt idx="10">
                  <c:v>44470</c:v>
                </c:pt>
                <c:pt idx="11">
                  <c:v>44531</c:v>
                </c:pt>
                <c:pt idx="12">
                  <c:v>44593</c:v>
                </c:pt>
                <c:pt idx="13">
                  <c:v>44652</c:v>
                </c:pt>
                <c:pt idx="14">
                  <c:v>44713</c:v>
                </c:pt>
                <c:pt idx="15">
                  <c:v>44774</c:v>
                </c:pt>
                <c:pt idx="16">
                  <c:v>44835</c:v>
                </c:pt>
                <c:pt idx="17">
                  <c:v>44896</c:v>
                </c:pt>
                <c:pt idx="18">
                  <c:v>44958</c:v>
                </c:pt>
                <c:pt idx="19">
                  <c:v>45017</c:v>
                </c:pt>
                <c:pt idx="20">
                  <c:v>45078</c:v>
                </c:pt>
                <c:pt idx="21">
                  <c:v>45139</c:v>
                </c:pt>
                <c:pt idx="22">
                  <c:v>45200</c:v>
                </c:pt>
                <c:pt idx="23">
                  <c:v>45261</c:v>
                </c:pt>
                <c:pt idx="24">
                  <c:v>45323</c:v>
                </c:pt>
              </c:numCache>
            </c:numRef>
          </c:cat>
          <c:val>
            <c:numRef>
              <c:f>Chart!$F$14:$F$38</c:f>
              <c:numCache>
                <c:formatCode>0.0%</c:formatCode>
                <c:ptCount val="25"/>
                <c:pt idx="0">
                  <c:v>1.9644119999999998E-2</c:v>
                </c:pt>
                <c:pt idx="1">
                  <c:v>1.6903080000000001E-2</c:v>
                </c:pt>
                <c:pt idx="2">
                  <c:v>1.4618879999999999E-2</c:v>
                </c:pt>
                <c:pt idx="3">
                  <c:v>1.2791519999999999E-2</c:v>
                </c:pt>
                <c:pt idx="4">
                  <c:v>1.5989400000000001E-2</c:v>
                </c:pt>
                <c:pt idx="5">
                  <c:v>1.4162040000000001E-2</c:v>
                </c:pt>
                <c:pt idx="6">
                  <c:v>6.8525999999999995E-3</c:v>
                </c:pt>
                <c:pt idx="7">
                  <c:v>7.3094399999999995E-3</c:v>
                </c:pt>
                <c:pt idx="8">
                  <c:v>8.6799599999999987E-3</c:v>
                </c:pt>
                <c:pt idx="9">
                  <c:v>8.2231200000000004E-3</c:v>
                </c:pt>
                <c:pt idx="10">
                  <c:v>1.5532559999999999E-2</c:v>
                </c:pt>
                <c:pt idx="11">
                  <c:v>2.3298839999999998E-2</c:v>
                </c:pt>
                <c:pt idx="12">
                  <c:v>2.7109200000000003E-2</c:v>
                </c:pt>
                <c:pt idx="13">
                  <c:v>3.38865E-2</c:v>
                </c:pt>
                <c:pt idx="14">
                  <c:v>4.2471080000000001E-2</c:v>
                </c:pt>
                <c:pt idx="15">
                  <c:v>4.201926000000001E-2</c:v>
                </c:pt>
                <c:pt idx="16">
                  <c:v>3.9308339999999997E-2</c:v>
                </c:pt>
                <c:pt idx="17">
                  <c:v>4.3507900000000002E-2</c:v>
                </c:pt>
                <c:pt idx="18">
                  <c:v>4.4433600000000004E-2</c:v>
                </c:pt>
                <c:pt idx="19">
                  <c:v>3.8879400000000001E-2</c:v>
                </c:pt>
                <c:pt idx="20">
                  <c:v>3.6102299999999997E-2</c:v>
                </c:pt>
                <c:pt idx="21">
                  <c:v>3.1473800000000003E-2</c:v>
                </c:pt>
                <c:pt idx="22">
                  <c:v>3.6102299999999997E-2</c:v>
                </c:pt>
                <c:pt idx="23">
                  <c:v>2.31425E-2</c:v>
                </c:pt>
                <c:pt idx="24">
                  <c:v>2.0365399999999999E-2</c:v>
                </c:pt>
              </c:numCache>
            </c:numRef>
          </c:val>
          <c:extLst>
            <c:ext xmlns:c16="http://schemas.microsoft.com/office/drawing/2014/chart" uri="{C3380CC4-5D6E-409C-BE32-E72D297353CC}">
              <c16:uniqueId val="{00000001-9EA4-449C-94BE-9F7C57CCFB5F}"/>
            </c:ext>
          </c:extLst>
        </c:ser>
        <c:ser>
          <c:idx val="2"/>
          <c:order val="2"/>
          <c:tx>
            <c:strRef>
              <c:f>Chart!$G$1</c:f>
              <c:strCache>
                <c:ptCount val="1"/>
                <c:pt idx="0">
                  <c:v>Apparel</c:v>
                </c:pt>
              </c:strCache>
            </c:strRef>
          </c:tx>
          <c:spPr>
            <a:solidFill>
              <a:srgbClr val="F79646"/>
            </a:solidFill>
            <a:ln>
              <a:noFill/>
            </a:ln>
            <a:effectLst/>
          </c:spPr>
          <c:invertIfNegative val="0"/>
          <c:cat>
            <c:numRef>
              <c:f>Chart!$B$14:$B$38</c:f>
              <c:numCache>
                <c:formatCode>mmm\-yy</c:formatCode>
                <c:ptCount val="25"/>
                <c:pt idx="0">
                  <c:v>43862</c:v>
                </c:pt>
                <c:pt idx="1">
                  <c:v>43922</c:v>
                </c:pt>
                <c:pt idx="2">
                  <c:v>43983</c:v>
                </c:pt>
                <c:pt idx="3">
                  <c:v>44044</c:v>
                </c:pt>
                <c:pt idx="4">
                  <c:v>44105</c:v>
                </c:pt>
                <c:pt idx="5">
                  <c:v>44166</c:v>
                </c:pt>
                <c:pt idx="6">
                  <c:v>44228</c:v>
                </c:pt>
                <c:pt idx="7">
                  <c:v>44287</c:v>
                </c:pt>
                <c:pt idx="8">
                  <c:v>44348</c:v>
                </c:pt>
                <c:pt idx="9">
                  <c:v>44409</c:v>
                </c:pt>
                <c:pt idx="10">
                  <c:v>44470</c:v>
                </c:pt>
                <c:pt idx="11">
                  <c:v>44531</c:v>
                </c:pt>
                <c:pt idx="12">
                  <c:v>44593</c:v>
                </c:pt>
                <c:pt idx="13">
                  <c:v>44652</c:v>
                </c:pt>
                <c:pt idx="14">
                  <c:v>44713</c:v>
                </c:pt>
                <c:pt idx="15">
                  <c:v>44774</c:v>
                </c:pt>
                <c:pt idx="16">
                  <c:v>44835</c:v>
                </c:pt>
                <c:pt idx="17">
                  <c:v>44896</c:v>
                </c:pt>
                <c:pt idx="18">
                  <c:v>44958</c:v>
                </c:pt>
                <c:pt idx="19">
                  <c:v>45017</c:v>
                </c:pt>
                <c:pt idx="20">
                  <c:v>45078</c:v>
                </c:pt>
                <c:pt idx="21">
                  <c:v>45139</c:v>
                </c:pt>
                <c:pt idx="22">
                  <c:v>45200</c:v>
                </c:pt>
                <c:pt idx="23">
                  <c:v>45261</c:v>
                </c:pt>
                <c:pt idx="24">
                  <c:v>45323</c:v>
                </c:pt>
              </c:numCache>
            </c:numRef>
          </c:cat>
          <c:val>
            <c:numRef>
              <c:f>Chart!$G$14:$G$38</c:f>
              <c:numCache>
                <c:formatCode>0.0%</c:formatCode>
                <c:ptCount val="25"/>
                <c:pt idx="0">
                  <c:v>-1.9517699999999998E-3</c:v>
                </c:pt>
                <c:pt idx="1">
                  <c:v>-3.5591100000000003E-3</c:v>
                </c:pt>
                <c:pt idx="2">
                  <c:v>-2.0665800000000002E-3</c:v>
                </c:pt>
                <c:pt idx="3">
                  <c:v>-3.8269999999999998E-5</c:v>
                </c:pt>
                <c:pt idx="4">
                  <c:v>7.6539999999999996E-5</c:v>
                </c:pt>
                <c:pt idx="5">
                  <c:v>-5.7404999999999999E-4</c:v>
                </c:pt>
                <c:pt idx="6">
                  <c:v>-1.1480999999999999E-4</c:v>
                </c:pt>
                <c:pt idx="7">
                  <c:v>2.25793E-3</c:v>
                </c:pt>
                <c:pt idx="8">
                  <c:v>3.1764100000000002E-3</c:v>
                </c:pt>
                <c:pt idx="9">
                  <c:v>2.0283099999999997E-3</c:v>
                </c:pt>
                <c:pt idx="10">
                  <c:v>8.0367000000000004E-4</c:v>
                </c:pt>
                <c:pt idx="11">
                  <c:v>1.2246399999999999E-3</c:v>
                </c:pt>
                <c:pt idx="12">
                  <c:v>2.1779999999999998E-3</c:v>
                </c:pt>
                <c:pt idx="13">
                  <c:v>1.0889999999999999E-3</c:v>
                </c:pt>
                <c:pt idx="14">
                  <c:v>-5.0819999999999999E-4</c:v>
                </c:pt>
                <c:pt idx="15">
                  <c:v>-9.1960000000000002E-4</c:v>
                </c:pt>
                <c:pt idx="16">
                  <c:v>-2.6620000000000002E-4</c:v>
                </c:pt>
                <c:pt idx="17">
                  <c:v>-3.8423999999999999E-4</c:v>
                </c:pt>
                <c:pt idx="18">
                  <c:v>-1.1847400000000001E-3</c:v>
                </c:pt>
                <c:pt idx="19">
                  <c:v>9.6059999999999993E-4</c:v>
                </c:pt>
                <c:pt idx="20">
                  <c:v>6.4039999999999995E-4</c:v>
                </c:pt>
                <c:pt idx="21">
                  <c:v>7.6847999999999999E-4</c:v>
                </c:pt>
                <c:pt idx="22">
                  <c:v>1.5689800000000002E-3</c:v>
                </c:pt>
                <c:pt idx="23">
                  <c:v>1.5689800000000002E-3</c:v>
                </c:pt>
                <c:pt idx="24">
                  <c:v>1.8571599999999998E-3</c:v>
                </c:pt>
              </c:numCache>
            </c:numRef>
          </c:val>
          <c:extLst>
            <c:ext xmlns:c16="http://schemas.microsoft.com/office/drawing/2014/chart" uri="{C3380CC4-5D6E-409C-BE32-E72D297353CC}">
              <c16:uniqueId val="{00000002-9EA4-449C-94BE-9F7C57CCFB5F}"/>
            </c:ext>
          </c:extLst>
        </c:ser>
        <c:ser>
          <c:idx val="3"/>
          <c:order val="3"/>
          <c:tx>
            <c:strRef>
              <c:f>Chart!$H$1</c:f>
              <c:strCache>
                <c:ptCount val="1"/>
                <c:pt idx="0">
                  <c:v>Transportation</c:v>
                </c:pt>
              </c:strCache>
            </c:strRef>
          </c:tx>
          <c:spPr>
            <a:solidFill>
              <a:srgbClr val="9BBB59"/>
            </a:solidFill>
            <a:ln>
              <a:noFill/>
            </a:ln>
            <a:effectLst/>
          </c:spPr>
          <c:invertIfNegative val="0"/>
          <c:cat>
            <c:numRef>
              <c:f>Chart!$B$14:$B$38</c:f>
              <c:numCache>
                <c:formatCode>mmm\-yy</c:formatCode>
                <c:ptCount val="25"/>
                <c:pt idx="0">
                  <c:v>43862</c:v>
                </c:pt>
                <c:pt idx="1">
                  <c:v>43922</c:v>
                </c:pt>
                <c:pt idx="2">
                  <c:v>43983</c:v>
                </c:pt>
                <c:pt idx="3">
                  <c:v>44044</c:v>
                </c:pt>
                <c:pt idx="4">
                  <c:v>44105</c:v>
                </c:pt>
                <c:pt idx="5">
                  <c:v>44166</c:v>
                </c:pt>
                <c:pt idx="6">
                  <c:v>44228</c:v>
                </c:pt>
                <c:pt idx="7">
                  <c:v>44287</c:v>
                </c:pt>
                <c:pt idx="8">
                  <c:v>44348</c:v>
                </c:pt>
                <c:pt idx="9">
                  <c:v>44409</c:v>
                </c:pt>
                <c:pt idx="10">
                  <c:v>44470</c:v>
                </c:pt>
                <c:pt idx="11">
                  <c:v>44531</c:v>
                </c:pt>
                <c:pt idx="12">
                  <c:v>44593</c:v>
                </c:pt>
                <c:pt idx="13">
                  <c:v>44652</c:v>
                </c:pt>
                <c:pt idx="14">
                  <c:v>44713</c:v>
                </c:pt>
                <c:pt idx="15">
                  <c:v>44774</c:v>
                </c:pt>
                <c:pt idx="16">
                  <c:v>44835</c:v>
                </c:pt>
                <c:pt idx="17">
                  <c:v>44896</c:v>
                </c:pt>
                <c:pt idx="18">
                  <c:v>44958</c:v>
                </c:pt>
                <c:pt idx="19">
                  <c:v>45017</c:v>
                </c:pt>
                <c:pt idx="20">
                  <c:v>45078</c:v>
                </c:pt>
                <c:pt idx="21">
                  <c:v>45139</c:v>
                </c:pt>
                <c:pt idx="22">
                  <c:v>45200</c:v>
                </c:pt>
                <c:pt idx="23">
                  <c:v>45261</c:v>
                </c:pt>
                <c:pt idx="24">
                  <c:v>45323</c:v>
                </c:pt>
              </c:numCache>
            </c:numRef>
          </c:cat>
          <c:val>
            <c:numRef>
              <c:f>Chart!$H$14:$H$38</c:f>
              <c:numCache>
                <c:formatCode>0.0%</c:formatCode>
                <c:ptCount val="25"/>
                <c:pt idx="0">
                  <c:v>3.1496200000000001E-3</c:v>
                </c:pt>
                <c:pt idx="1">
                  <c:v>-8.0794600000000001E-3</c:v>
                </c:pt>
                <c:pt idx="2">
                  <c:v>-1.1913780000000001E-2</c:v>
                </c:pt>
                <c:pt idx="3">
                  <c:v>-7.66864E-3</c:v>
                </c:pt>
                <c:pt idx="4">
                  <c:v>-4.7929000000000001E-3</c:v>
                </c:pt>
                <c:pt idx="5">
                  <c:v>-6.4361800000000005E-3</c:v>
                </c:pt>
                <c:pt idx="6">
                  <c:v>-1.91716E-3</c:v>
                </c:pt>
                <c:pt idx="7">
                  <c:v>1.4926460000000001E-2</c:v>
                </c:pt>
                <c:pt idx="8">
                  <c:v>2.9715980000000003E-2</c:v>
                </c:pt>
                <c:pt idx="9">
                  <c:v>2.3005920000000003E-2</c:v>
                </c:pt>
                <c:pt idx="10">
                  <c:v>2.355368E-2</c:v>
                </c:pt>
                <c:pt idx="11">
                  <c:v>2.9579040000000004E-2</c:v>
                </c:pt>
                <c:pt idx="12">
                  <c:v>2.921472E-2</c:v>
                </c:pt>
                <c:pt idx="13">
                  <c:v>2.921472E-2</c:v>
                </c:pt>
                <c:pt idx="14">
                  <c:v>3.3931679999999999E-2</c:v>
                </c:pt>
                <c:pt idx="15">
                  <c:v>2.9366879999999998E-2</c:v>
                </c:pt>
                <c:pt idx="16">
                  <c:v>2.9671199999999998E-2</c:v>
                </c:pt>
                <c:pt idx="17">
                  <c:v>1.8397500000000001E-2</c:v>
                </c:pt>
                <c:pt idx="18">
                  <c:v>1.5721500000000003E-2</c:v>
                </c:pt>
                <c:pt idx="19">
                  <c:v>6.3555000000000009E-3</c:v>
                </c:pt>
                <c:pt idx="20">
                  <c:v>-6.0210000000000012E-3</c:v>
                </c:pt>
                <c:pt idx="21">
                  <c:v>4.6829999999999997E-3</c:v>
                </c:pt>
                <c:pt idx="22">
                  <c:v>-2.5087500000000001E-3</c:v>
                </c:pt>
                <c:pt idx="23">
                  <c:v>6.0210000000000012E-3</c:v>
                </c:pt>
                <c:pt idx="24">
                  <c:v>6.6900000000000006E-3</c:v>
                </c:pt>
              </c:numCache>
            </c:numRef>
          </c:val>
          <c:extLst>
            <c:ext xmlns:c16="http://schemas.microsoft.com/office/drawing/2014/chart" uri="{C3380CC4-5D6E-409C-BE32-E72D297353CC}">
              <c16:uniqueId val="{00000003-9EA4-449C-94BE-9F7C57CCFB5F}"/>
            </c:ext>
          </c:extLst>
        </c:ser>
        <c:ser>
          <c:idx val="4"/>
          <c:order val="4"/>
          <c:tx>
            <c:strRef>
              <c:f>Chart!$I$1</c:f>
              <c:strCache>
                <c:ptCount val="1"/>
                <c:pt idx="0">
                  <c:v>Medical care</c:v>
                </c:pt>
              </c:strCache>
            </c:strRef>
          </c:tx>
          <c:spPr>
            <a:solidFill>
              <a:srgbClr val="C0504D"/>
            </a:solidFill>
            <a:ln>
              <a:noFill/>
            </a:ln>
            <a:effectLst/>
          </c:spPr>
          <c:invertIfNegative val="0"/>
          <c:cat>
            <c:numRef>
              <c:f>Chart!$B$14:$B$38</c:f>
              <c:numCache>
                <c:formatCode>mmm\-yy</c:formatCode>
                <c:ptCount val="25"/>
                <c:pt idx="0">
                  <c:v>43862</c:v>
                </c:pt>
                <c:pt idx="1">
                  <c:v>43922</c:v>
                </c:pt>
                <c:pt idx="2">
                  <c:v>43983</c:v>
                </c:pt>
                <c:pt idx="3">
                  <c:v>44044</c:v>
                </c:pt>
                <c:pt idx="4">
                  <c:v>44105</c:v>
                </c:pt>
                <c:pt idx="5">
                  <c:v>44166</c:v>
                </c:pt>
                <c:pt idx="6">
                  <c:v>44228</c:v>
                </c:pt>
                <c:pt idx="7">
                  <c:v>44287</c:v>
                </c:pt>
                <c:pt idx="8">
                  <c:v>44348</c:v>
                </c:pt>
                <c:pt idx="9">
                  <c:v>44409</c:v>
                </c:pt>
                <c:pt idx="10">
                  <c:v>44470</c:v>
                </c:pt>
                <c:pt idx="11">
                  <c:v>44531</c:v>
                </c:pt>
                <c:pt idx="12">
                  <c:v>44593</c:v>
                </c:pt>
                <c:pt idx="13">
                  <c:v>44652</c:v>
                </c:pt>
                <c:pt idx="14">
                  <c:v>44713</c:v>
                </c:pt>
                <c:pt idx="15">
                  <c:v>44774</c:v>
                </c:pt>
                <c:pt idx="16">
                  <c:v>44835</c:v>
                </c:pt>
                <c:pt idx="17">
                  <c:v>44896</c:v>
                </c:pt>
                <c:pt idx="18">
                  <c:v>44958</c:v>
                </c:pt>
                <c:pt idx="19">
                  <c:v>45017</c:v>
                </c:pt>
                <c:pt idx="20">
                  <c:v>45078</c:v>
                </c:pt>
                <c:pt idx="21">
                  <c:v>45139</c:v>
                </c:pt>
                <c:pt idx="22">
                  <c:v>45200</c:v>
                </c:pt>
                <c:pt idx="23">
                  <c:v>45261</c:v>
                </c:pt>
                <c:pt idx="24">
                  <c:v>45323</c:v>
                </c:pt>
              </c:numCache>
            </c:numRef>
          </c:cat>
          <c:val>
            <c:numRef>
              <c:f>Chart!$I$14:$I$38</c:f>
              <c:numCache>
                <c:formatCode>0.0%</c:formatCode>
                <c:ptCount val="25"/>
                <c:pt idx="0">
                  <c:v>1.1560000000000001E-3</c:v>
                </c:pt>
                <c:pt idx="1">
                  <c:v>1.4960000000000002E-3</c:v>
                </c:pt>
                <c:pt idx="2">
                  <c:v>1.6320000000000002E-3</c:v>
                </c:pt>
                <c:pt idx="3">
                  <c:v>1.9719999999999998E-3</c:v>
                </c:pt>
                <c:pt idx="4">
                  <c:v>5.44E-4</c:v>
                </c:pt>
                <c:pt idx="5">
                  <c:v>-4.0800000000000005E-4</c:v>
                </c:pt>
                <c:pt idx="6">
                  <c:v>2.0400000000000003E-4</c:v>
                </c:pt>
                <c:pt idx="7">
                  <c:v>0</c:v>
                </c:pt>
                <c:pt idx="8">
                  <c:v>-6.1200000000000002E-4</c:v>
                </c:pt>
                <c:pt idx="9">
                  <c:v>-2.0400000000000003E-4</c:v>
                </c:pt>
                <c:pt idx="10">
                  <c:v>1.7000000000000001E-3</c:v>
                </c:pt>
                <c:pt idx="11">
                  <c:v>2.0399999999999997E-3</c:v>
                </c:pt>
                <c:pt idx="12">
                  <c:v>3.0244999999999998E-3</c:v>
                </c:pt>
                <c:pt idx="13">
                  <c:v>2.63E-3</c:v>
                </c:pt>
                <c:pt idx="14">
                  <c:v>3.8134999999999996E-3</c:v>
                </c:pt>
                <c:pt idx="15">
                  <c:v>2.6957499999999994E-3</c:v>
                </c:pt>
                <c:pt idx="16">
                  <c:v>1.11775E-3</c:v>
                </c:pt>
                <c:pt idx="17">
                  <c:v>1.2433799999999999E-3</c:v>
                </c:pt>
                <c:pt idx="18">
                  <c:v>-1.0812E-4</c:v>
                </c:pt>
                <c:pt idx="19">
                  <c:v>-1.0812E-4</c:v>
                </c:pt>
                <c:pt idx="20">
                  <c:v>-1.02714E-3</c:v>
                </c:pt>
                <c:pt idx="21">
                  <c:v>2.4867599999999998E-3</c:v>
                </c:pt>
                <c:pt idx="22">
                  <c:v>2.37864E-3</c:v>
                </c:pt>
                <c:pt idx="23">
                  <c:v>4.7032199999999993E-3</c:v>
                </c:pt>
                <c:pt idx="24">
                  <c:v>6.3250199999999989E-3</c:v>
                </c:pt>
              </c:numCache>
            </c:numRef>
          </c:val>
          <c:extLst>
            <c:ext xmlns:c16="http://schemas.microsoft.com/office/drawing/2014/chart" uri="{C3380CC4-5D6E-409C-BE32-E72D297353CC}">
              <c16:uniqueId val="{00000004-9EA4-449C-94BE-9F7C57CCFB5F}"/>
            </c:ext>
          </c:extLst>
        </c:ser>
        <c:ser>
          <c:idx val="5"/>
          <c:order val="5"/>
          <c:tx>
            <c:strRef>
              <c:f>Chart!$J$1</c:f>
              <c:strCache>
                <c:ptCount val="1"/>
                <c:pt idx="0">
                  <c:v>Recreation</c:v>
                </c:pt>
              </c:strCache>
            </c:strRef>
          </c:tx>
          <c:spPr>
            <a:solidFill>
              <a:srgbClr val="8064A2"/>
            </a:solidFill>
            <a:ln>
              <a:noFill/>
            </a:ln>
            <a:effectLst/>
          </c:spPr>
          <c:invertIfNegative val="0"/>
          <c:cat>
            <c:numRef>
              <c:f>Chart!$B$14:$B$38</c:f>
              <c:numCache>
                <c:formatCode>mmm\-yy</c:formatCode>
                <c:ptCount val="25"/>
                <c:pt idx="0">
                  <c:v>43862</c:v>
                </c:pt>
                <c:pt idx="1">
                  <c:v>43922</c:v>
                </c:pt>
                <c:pt idx="2">
                  <c:v>43983</c:v>
                </c:pt>
                <c:pt idx="3">
                  <c:v>44044</c:v>
                </c:pt>
                <c:pt idx="4">
                  <c:v>44105</c:v>
                </c:pt>
                <c:pt idx="5">
                  <c:v>44166</c:v>
                </c:pt>
                <c:pt idx="6">
                  <c:v>44228</c:v>
                </c:pt>
                <c:pt idx="7">
                  <c:v>44287</c:v>
                </c:pt>
                <c:pt idx="8">
                  <c:v>44348</c:v>
                </c:pt>
                <c:pt idx="9">
                  <c:v>44409</c:v>
                </c:pt>
                <c:pt idx="10">
                  <c:v>44470</c:v>
                </c:pt>
                <c:pt idx="11">
                  <c:v>44531</c:v>
                </c:pt>
                <c:pt idx="12">
                  <c:v>44593</c:v>
                </c:pt>
                <c:pt idx="13">
                  <c:v>44652</c:v>
                </c:pt>
                <c:pt idx="14">
                  <c:v>44713</c:v>
                </c:pt>
                <c:pt idx="15">
                  <c:v>44774</c:v>
                </c:pt>
                <c:pt idx="16">
                  <c:v>44835</c:v>
                </c:pt>
                <c:pt idx="17">
                  <c:v>44896</c:v>
                </c:pt>
                <c:pt idx="18">
                  <c:v>44958</c:v>
                </c:pt>
                <c:pt idx="19">
                  <c:v>45017</c:v>
                </c:pt>
                <c:pt idx="20">
                  <c:v>45078</c:v>
                </c:pt>
                <c:pt idx="21">
                  <c:v>45139</c:v>
                </c:pt>
                <c:pt idx="22">
                  <c:v>45200</c:v>
                </c:pt>
                <c:pt idx="23">
                  <c:v>45261</c:v>
                </c:pt>
                <c:pt idx="24">
                  <c:v>45323</c:v>
                </c:pt>
              </c:numCache>
            </c:numRef>
          </c:cat>
          <c:val>
            <c:numRef>
              <c:f>Chart!$J$14:$J$38</c:f>
              <c:numCache>
                <c:formatCode>0.0%</c:formatCode>
                <c:ptCount val="25"/>
                <c:pt idx="0">
                  <c:v>-1.0935000000000001E-3</c:v>
                </c:pt>
                <c:pt idx="1">
                  <c:v>-2.4907499999999995E-3</c:v>
                </c:pt>
                <c:pt idx="2">
                  <c:v>-3.6450000000000002E-4</c:v>
                </c:pt>
                <c:pt idx="3">
                  <c:v>3.6450000000000002E-4</c:v>
                </c:pt>
                <c:pt idx="4">
                  <c:v>1.5795000000000002E-3</c:v>
                </c:pt>
                <c:pt idx="5">
                  <c:v>-8.5050000000000002E-4</c:v>
                </c:pt>
                <c:pt idx="6">
                  <c:v>1.6402500000000002E-3</c:v>
                </c:pt>
                <c:pt idx="7">
                  <c:v>2.3084999999999998E-3</c:v>
                </c:pt>
                <c:pt idx="8">
                  <c:v>3.0982499999999994E-3</c:v>
                </c:pt>
                <c:pt idx="9">
                  <c:v>8.5657500000000004E-3</c:v>
                </c:pt>
                <c:pt idx="10">
                  <c:v>9.2339999999999992E-3</c:v>
                </c:pt>
                <c:pt idx="11">
                  <c:v>5.3460000000000009E-3</c:v>
                </c:pt>
                <c:pt idx="12">
                  <c:v>5.8735000000000002E-3</c:v>
                </c:pt>
                <c:pt idx="13">
                  <c:v>7.4628000000000003E-3</c:v>
                </c:pt>
                <c:pt idx="14">
                  <c:v>5.9426000000000001E-3</c:v>
                </c:pt>
                <c:pt idx="15">
                  <c:v>1.382E-4</c:v>
                </c:pt>
                <c:pt idx="16">
                  <c:v>6.9099999999999999E-5</c:v>
                </c:pt>
                <c:pt idx="17">
                  <c:v>4.2269400000000011E-3</c:v>
                </c:pt>
                <c:pt idx="18">
                  <c:v>5.3908800000000015E-3</c:v>
                </c:pt>
                <c:pt idx="19">
                  <c:v>7.3511999999999996E-3</c:v>
                </c:pt>
                <c:pt idx="20">
                  <c:v>5.6971800000000005E-3</c:v>
                </c:pt>
                <c:pt idx="21">
                  <c:v>5.1458400000000005E-3</c:v>
                </c:pt>
                <c:pt idx="22">
                  <c:v>3.7368600000000003E-3</c:v>
                </c:pt>
                <c:pt idx="23">
                  <c:v>2.9404800000000005E-3</c:v>
                </c:pt>
                <c:pt idx="24">
                  <c:v>2.6341799999999999E-3</c:v>
                </c:pt>
              </c:numCache>
            </c:numRef>
          </c:val>
          <c:extLst>
            <c:ext xmlns:c16="http://schemas.microsoft.com/office/drawing/2014/chart" uri="{C3380CC4-5D6E-409C-BE32-E72D297353CC}">
              <c16:uniqueId val="{00000005-9EA4-449C-94BE-9F7C57CCFB5F}"/>
            </c:ext>
          </c:extLst>
        </c:ser>
        <c:ser>
          <c:idx val="6"/>
          <c:order val="6"/>
          <c:tx>
            <c:strRef>
              <c:f>Chart!$K$1</c:f>
              <c:strCache>
                <c:ptCount val="1"/>
                <c:pt idx="0">
                  <c:v>Education and communication</c:v>
                </c:pt>
              </c:strCache>
            </c:strRef>
          </c:tx>
          <c:spPr>
            <a:solidFill>
              <a:srgbClr val="EEECE1"/>
            </a:solidFill>
            <a:ln>
              <a:noFill/>
            </a:ln>
            <a:effectLst/>
          </c:spPr>
          <c:invertIfNegative val="0"/>
          <c:cat>
            <c:numRef>
              <c:f>Chart!$B$14:$B$38</c:f>
              <c:numCache>
                <c:formatCode>mmm\-yy</c:formatCode>
                <c:ptCount val="25"/>
                <c:pt idx="0">
                  <c:v>43862</c:v>
                </c:pt>
                <c:pt idx="1">
                  <c:v>43922</c:v>
                </c:pt>
                <c:pt idx="2">
                  <c:v>43983</c:v>
                </c:pt>
                <c:pt idx="3">
                  <c:v>44044</c:v>
                </c:pt>
                <c:pt idx="4">
                  <c:v>44105</c:v>
                </c:pt>
                <c:pt idx="5">
                  <c:v>44166</c:v>
                </c:pt>
                <c:pt idx="6">
                  <c:v>44228</c:v>
                </c:pt>
                <c:pt idx="7">
                  <c:v>44287</c:v>
                </c:pt>
                <c:pt idx="8">
                  <c:v>44348</c:v>
                </c:pt>
                <c:pt idx="9">
                  <c:v>44409</c:v>
                </c:pt>
                <c:pt idx="10">
                  <c:v>44470</c:v>
                </c:pt>
                <c:pt idx="11">
                  <c:v>44531</c:v>
                </c:pt>
                <c:pt idx="12">
                  <c:v>44593</c:v>
                </c:pt>
                <c:pt idx="13">
                  <c:v>44652</c:v>
                </c:pt>
                <c:pt idx="14">
                  <c:v>44713</c:v>
                </c:pt>
                <c:pt idx="15">
                  <c:v>44774</c:v>
                </c:pt>
                <c:pt idx="16">
                  <c:v>44835</c:v>
                </c:pt>
                <c:pt idx="17">
                  <c:v>44896</c:v>
                </c:pt>
                <c:pt idx="18">
                  <c:v>44958</c:v>
                </c:pt>
                <c:pt idx="19">
                  <c:v>45017</c:v>
                </c:pt>
                <c:pt idx="20">
                  <c:v>45078</c:v>
                </c:pt>
                <c:pt idx="21">
                  <c:v>45139</c:v>
                </c:pt>
                <c:pt idx="22">
                  <c:v>45200</c:v>
                </c:pt>
                <c:pt idx="23">
                  <c:v>45261</c:v>
                </c:pt>
                <c:pt idx="24">
                  <c:v>45323</c:v>
                </c:pt>
              </c:numCache>
            </c:numRef>
          </c:cat>
          <c:val>
            <c:numRef>
              <c:f>Chart!$K$14:$K$38</c:f>
              <c:numCache>
                <c:formatCode>0.0%</c:formatCode>
                <c:ptCount val="25"/>
                <c:pt idx="0">
                  <c:v>1.3264000000000001E-3</c:v>
                </c:pt>
                <c:pt idx="1">
                  <c:v>2.2548799999999999E-3</c:v>
                </c:pt>
                <c:pt idx="2">
                  <c:v>0</c:v>
                </c:pt>
                <c:pt idx="3">
                  <c:v>9.2847999999999987E-4</c:v>
                </c:pt>
                <c:pt idx="4">
                  <c:v>1.45904E-3</c:v>
                </c:pt>
                <c:pt idx="5">
                  <c:v>1.59168E-3</c:v>
                </c:pt>
                <c:pt idx="6">
                  <c:v>2.18856E-3</c:v>
                </c:pt>
                <c:pt idx="7">
                  <c:v>2.7854400000000001E-3</c:v>
                </c:pt>
                <c:pt idx="8">
                  <c:v>3.7139199999999995E-3</c:v>
                </c:pt>
                <c:pt idx="9">
                  <c:v>1.59168E-3</c:v>
                </c:pt>
                <c:pt idx="10">
                  <c:v>8.6216000000000005E-4</c:v>
                </c:pt>
                <c:pt idx="11">
                  <c:v>2.6528000000000001E-4</c:v>
                </c:pt>
                <c:pt idx="12">
                  <c:v>1.3352000000000001E-4</c:v>
                </c:pt>
                <c:pt idx="13">
                  <c:v>-2.0028E-4</c:v>
                </c:pt>
                <c:pt idx="14">
                  <c:v>6.6760000000000005E-5</c:v>
                </c:pt>
                <c:pt idx="15">
                  <c:v>8.6788000000000002E-4</c:v>
                </c:pt>
                <c:pt idx="16">
                  <c:v>1.6690000000000001E-3</c:v>
                </c:pt>
                <c:pt idx="17">
                  <c:v>1.1619400000000002E-3</c:v>
                </c:pt>
                <c:pt idx="18">
                  <c:v>5.809700000000001E-4</c:v>
                </c:pt>
                <c:pt idx="19">
                  <c:v>3.5752000000000006E-4</c:v>
                </c:pt>
                <c:pt idx="20">
                  <c:v>-2.2345000000000001E-4</c:v>
                </c:pt>
                <c:pt idx="21">
                  <c:v>0</c:v>
                </c:pt>
                <c:pt idx="22">
                  <c:v>-4.0221000000000007E-4</c:v>
                </c:pt>
                <c:pt idx="23">
                  <c:v>-7.5973000000000013E-4</c:v>
                </c:pt>
                <c:pt idx="24">
                  <c:v>3.5752000000000006E-4</c:v>
                </c:pt>
              </c:numCache>
            </c:numRef>
          </c:val>
          <c:extLst>
            <c:ext xmlns:c16="http://schemas.microsoft.com/office/drawing/2014/chart" uri="{C3380CC4-5D6E-409C-BE32-E72D297353CC}">
              <c16:uniqueId val="{00000006-9EA4-449C-94BE-9F7C57CCFB5F}"/>
            </c:ext>
          </c:extLst>
        </c:ser>
        <c:ser>
          <c:idx val="7"/>
          <c:order val="7"/>
          <c:tx>
            <c:strRef>
              <c:f>Chart!$L$1</c:f>
              <c:strCache>
                <c:ptCount val="1"/>
                <c:pt idx="0">
                  <c:v>Other goods and services</c:v>
                </c:pt>
              </c:strCache>
            </c:strRef>
          </c:tx>
          <c:spPr>
            <a:solidFill>
              <a:srgbClr val="1F497D"/>
            </a:solidFill>
            <a:ln>
              <a:noFill/>
            </a:ln>
            <a:effectLst/>
          </c:spPr>
          <c:invertIfNegative val="0"/>
          <c:cat>
            <c:numRef>
              <c:f>Chart!$B$14:$B$38</c:f>
              <c:numCache>
                <c:formatCode>mmm\-yy</c:formatCode>
                <c:ptCount val="25"/>
                <c:pt idx="0">
                  <c:v>43862</c:v>
                </c:pt>
                <c:pt idx="1">
                  <c:v>43922</c:v>
                </c:pt>
                <c:pt idx="2">
                  <c:v>43983</c:v>
                </c:pt>
                <c:pt idx="3">
                  <c:v>44044</c:v>
                </c:pt>
                <c:pt idx="4">
                  <c:v>44105</c:v>
                </c:pt>
                <c:pt idx="5">
                  <c:v>44166</c:v>
                </c:pt>
                <c:pt idx="6">
                  <c:v>44228</c:v>
                </c:pt>
                <c:pt idx="7">
                  <c:v>44287</c:v>
                </c:pt>
                <c:pt idx="8">
                  <c:v>44348</c:v>
                </c:pt>
                <c:pt idx="9">
                  <c:v>44409</c:v>
                </c:pt>
                <c:pt idx="10">
                  <c:v>44470</c:v>
                </c:pt>
                <c:pt idx="11">
                  <c:v>44531</c:v>
                </c:pt>
                <c:pt idx="12">
                  <c:v>44593</c:v>
                </c:pt>
                <c:pt idx="13">
                  <c:v>44652</c:v>
                </c:pt>
                <c:pt idx="14">
                  <c:v>44713</c:v>
                </c:pt>
                <c:pt idx="15">
                  <c:v>44774</c:v>
                </c:pt>
                <c:pt idx="16">
                  <c:v>44835</c:v>
                </c:pt>
                <c:pt idx="17">
                  <c:v>44896</c:v>
                </c:pt>
                <c:pt idx="18">
                  <c:v>44958</c:v>
                </c:pt>
                <c:pt idx="19">
                  <c:v>45017</c:v>
                </c:pt>
                <c:pt idx="20">
                  <c:v>45078</c:v>
                </c:pt>
                <c:pt idx="21">
                  <c:v>45139</c:v>
                </c:pt>
                <c:pt idx="22">
                  <c:v>45200</c:v>
                </c:pt>
                <c:pt idx="23">
                  <c:v>45261</c:v>
                </c:pt>
                <c:pt idx="24">
                  <c:v>45323</c:v>
                </c:pt>
              </c:numCache>
            </c:numRef>
          </c:cat>
          <c:val>
            <c:numRef>
              <c:f>Chart!$L$14:$L$38</c:f>
              <c:numCache>
                <c:formatCode>0.0%</c:formatCode>
                <c:ptCount val="25"/>
                <c:pt idx="0">
                  <c:v>4.1055000000000003E-4</c:v>
                </c:pt>
                <c:pt idx="1">
                  <c:v>0</c:v>
                </c:pt>
                <c:pt idx="2">
                  <c:v>0</c:v>
                </c:pt>
                <c:pt idx="3">
                  <c:v>1.0948000000000002E-4</c:v>
                </c:pt>
                <c:pt idx="4">
                  <c:v>-8.2110000000000012E-5</c:v>
                </c:pt>
                <c:pt idx="5">
                  <c:v>-1.0948000000000002E-4</c:v>
                </c:pt>
                <c:pt idx="6">
                  <c:v>5.2002999999999999E-4</c:v>
                </c:pt>
                <c:pt idx="7">
                  <c:v>0</c:v>
                </c:pt>
                <c:pt idx="8">
                  <c:v>9.5795000000000016E-4</c:v>
                </c:pt>
                <c:pt idx="9">
                  <c:v>0</c:v>
                </c:pt>
                <c:pt idx="10">
                  <c:v>1.6148300000000003E-3</c:v>
                </c:pt>
                <c:pt idx="11">
                  <c:v>0</c:v>
                </c:pt>
                <c:pt idx="12">
                  <c:v>1.4674400000000002E-3</c:v>
                </c:pt>
                <c:pt idx="13">
                  <c:v>1.9141205721865805E-3</c:v>
                </c:pt>
                <c:pt idx="14">
                  <c:v>2.1164999999999999E-3</c:v>
                </c:pt>
                <c:pt idx="15">
                  <c:v>0</c:v>
                </c:pt>
                <c:pt idx="16">
                  <c:v>2.5680199999999999E-3</c:v>
                </c:pt>
                <c:pt idx="17">
                  <c:v>0</c:v>
                </c:pt>
                <c:pt idx="18">
                  <c:v>1.9527000000000004E-3</c:v>
                </c:pt>
                <c:pt idx="19">
                  <c:v>0</c:v>
                </c:pt>
                <c:pt idx="20">
                  <c:v>2.6602000000000002E-3</c:v>
                </c:pt>
                <c:pt idx="21">
                  <c:v>3.0000000000000001E-3</c:v>
                </c:pt>
                <c:pt idx="22">
                  <c:v>3.0000000000000001E-3</c:v>
                </c:pt>
                <c:pt idx="23">
                  <c:v>3.0000000000000001E-3</c:v>
                </c:pt>
                <c:pt idx="24">
                  <c:v>3.0000000000000001E-3</c:v>
                </c:pt>
              </c:numCache>
            </c:numRef>
          </c:val>
          <c:extLst>
            <c:ext xmlns:c16="http://schemas.microsoft.com/office/drawing/2014/chart" uri="{C3380CC4-5D6E-409C-BE32-E72D297353CC}">
              <c16:uniqueId val="{00000007-9EA4-449C-94BE-9F7C57CCFB5F}"/>
            </c:ext>
          </c:extLst>
        </c:ser>
        <c:dLbls>
          <c:showLegendKey val="0"/>
          <c:showVal val="0"/>
          <c:showCatName val="0"/>
          <c:showSerName val="0"/>
          <c:showPercent val="0"/>
          <c:showBubbleSize val="0"/>
        </c:dLbls>
        <c:gapWidth val="0"/>
        <c:overlap val="100"/>
        <c:axId val="746964248"/>
        <c:axId val="746961368"/>
      </c:barChart>
      <c:dateAx>
        <c:axId val="746964248"/>
        <c:scaling>
          <c:orientation val="minMax"/>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Cambria" panose="02040503050406030204" pitchFamily="18" charset="0"/>
                <a:ea typeface="Cambria" panose="02040503050406030204" pitchFamily="18" charset="0"/>
                <a:cs typeface="+mn-cs"/>
              </a:defRPr>
            </a:pPr>
            <a:endParaRPr lang="en-US"/>
          </a:p>
        </c:txPr>
        <c:crossAx val="746961368"/>
        <c:crosses val="autoZero"/>
        <c:auto val="1"/>
        <c:lblOffset val="100"/>
        <c:baseTimeUnit val="months"/>
        <c:majorUnit val="2"/>
        <c:majorTimeUnit val="months"/>
      </c:dateAx>
      <c:valAx>
        <c:axId val="74696136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Cambria" panose="02040503050406030204" pitchFamily="18" charset="0"/>
                <a:ea typeface="Cambria" panose="02040503050406030204" pitchFamily="18" charset="0"/>
                <a:cs typeface="+mn-cs"/>
              </a:defRPr>
            </a:pPr>
            <a:endParaRPr lang="en-US"/>
          </a:p>
        </c:txPr>
        <c:crossAx val="746964248"/>
        <c:crosses val="autoZero"/>
        <c:crossBetween val="between"/>
      </c:valAx>
      <c:spPr>
        <a:noFill/>
        <a:ln>
          <a:noFill/>
        </a:ln>
        <a:effectLst/>
      </c:spPr>
    </c:plotArea>
    <c:legend>
      <c:legendPos val="b"/>
      <c:layout>
        <c:manualLayout>
          <c:xMode val="edge"/>
          <c:yMode val="edge"/>
          <c:x val="0.11652847091809843"/>
          <c:y val="0.84646921975662137"/>
          <c:w val="0.84569597097433324"/>
          <c:h val="0.13837926509186352"/>
        </c:manualLayout>
      </c:layout>
      <c:overlay val="0"/>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Cambria" panose="02040503050406030204" pitchFamily="18" charset="0"/>
              <a:ea typeface="Cambria" panose="02040503050406030204" pitchFamily="18"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b="1">
          <a:solidFill>
            <a:sysClr val="windowText" lastClr="000000"/>
          </a:solidFill>
          <a:latin typeface="Cambria" panose="02040503050406030204" pitchFamily="18" charset="0"/>
          <a:ea typeface="Cambria" panose="02040503050406030204" pitchFamily="18" charset="0"/>
        </a:defRPr>
      </a:pPr>
      <a:endParaRPr lang="en-US"/>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1" i="0" u="none" strike="noStrike" kern="1200" spc="0" baseline="0">
                <a:solidFill>
                  <a:schemeClr val="tx1"/>
                </a:solidFill>
                <a:latin typeface="Cambria" panose="02040503050406030204" pitchFamily="18" charset="0"/>
                <a:ea typeface="Cambria" panose="02040503050406030204" pitchFamily="18" charset="0"/>
                <a:cs typeface="+mn-cs"/>
              </a:defRPr>
            </a:pPr>
            <a:r>
              <a:rPr lang="en-US" sz="2000" b="1" i="0" u="none" strike="noStrike" baseline="0" dirty="0">
                <a:effectLst/>
              </a:rPr>
              <a:t>Personal Consumption Expenditures</a:t>
            </a:r>
          </a:p>
          <a:p>
            <a:pPr>
              <a:defRPr/>
            </a:pPr>
            <a:r>
              <a:rPr lang="en-US" sz="1200" b="1" i="0" u="none" strike="noStrike" baseline="0" dirty="0">
                <a:effectLst/>
              </a:rPr>
              <a:t>Chain-type Price Index, Compounded Annual Rate of Change, Seasonally Adjusted</a:t>
            </a:r>
          </a:p>
          <a:p>
            <a:pPr>
              <a:defRPr/>
            </a:pPr>
            <a:r>
              <a:rPr lang="en-US" sz="1200" b="1" i="0" u="none" strike="noStrike" baseline="0" dirty="0">
                <a:effectLst/>
              </a:rPr>
              <a:t>Source: FRED, IHS Global Insight</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solidFill>
              <a:latin typeface="Cambria" panose="02040503050406030204" pitchFamily="18" charset="0"/>
              <a:ea typeface="Cambria" panose="02040503050406030204" pitchFamily="18" charset="0"/>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9"/>
            <c:invertIfNegative val="0"/>
            <c:bubble3D val="0"/>
            <c:spPr>
              <a:solidFill>
                <a:srgbClr val="C0504D"/>
              </a:solidFill>
              <a:ln>
                <a:noFill/>
              </a:ln>
              <a:effectLst/>
            </c:spPr>
            <c:extLst>
              <c:ext xmlns:c16="http://schemas.microsoft.com/office/drawing/2014/chart" uri="{C3380CC4-5D6E-409C-BE32-E72D297353CC}">
                <c16:uniqueId val="{00000001-45C5-4EB4-9138-22F578EC8FD4}"/>
              </c:ext>
            </c:extLst>
          </c:dPt>
          <c:dPt>
            <c:idx val="10"/>
            <c:invertIfNegative val="0"/>
            <c:bubble3D val="0"/>
            <c:spPr>
              <a:solidFill>
                <a:srgbClr val="C0504D"/>
              </a:solidFill>
              <a:ln>
                <a:noFill/>
              </a:ln>
              <a:effectLst/>
            </c:spPr>
            <c:extLst>
              <c:ext xmlns:c16="http://schemas.microsoft.com/office/drawing/2014/chart" uri="{C3380CC4-5D6E-409C-BE32-E72D297353CC}">
                <c16:uniqueId val="{00000002-45C5-4EB4-9138-22F578EC8FD4}"/>
              </c:ext>
            </c:extLst>
          </c:dPt>
          <c:dPt>
            <c:idx val="11"/>
            <c:invertIfNegative val="0"/>
            <c:bubble3D val="0"/>
            <c:spPr>
              <a:solidFill>
                <a:srgbClr val="C0504D"/>
              </a:solidFill>
              <a:ln>
                <a:noFill/>
              </a:ln>
              <a:effectLst/>
            </c:spPr>
            <c:extLst>
              <c:ext xmlns:c16="http://schemas.microsoft.com/office/drawing/2014/chart" uri="{C3380CC4-5D6E-409C-BE32-E72D297353CC}">
                <c16:uniqueId val="{00000003-45C5-4EB4-9138-22F578EC8FD4}"/>
              </c:ext>
            </c:extLst>
          </c:dPt>
          <c:dPt>
            <c:idx val="12"/>
            <c:invertIfNegative val="0"/>
            <c:bubble3D val="0"/>
            <c:spPr>
              <a:solidFill>
                <a:srgbClr val="C0504D"/>
              </a:solidFill>
              <a:ln>
                <a:noFill/>
              </a:ln>
              <a:effectLst/>
            </c:spPr>
            <c:extLst>
              <c:ext xmlns:c16="http://schemas.microsoft.com/office/drawing/2014/chart" uri="{C3380CC4-5D6E-409C-BE32-E72D297353CC}">
                <c16:uniqueId val="{00000004-45C5-4EB4-9138-22F578EC8FD4}"/>
              </c:ext>
            </c:extLst>
          </c:dPt>
          <c:dPt>
            <c:idx val="13"/>
            <c:invertIfNegative val="0"/>
            <c:bubble3D val="0"/>
            <c:spPr>
              <a:solidFill>
                <a:srgbClr val="C0504D"/>
              </a:solidFill>
              <a:ln>
                <a:noFill/>
              </a:ln>
              <a:effectLst/>
            </c:spPr>
            <c:extLst>
              <c:ext xmlns:c16="http://schemas.microsoft.com/office/drawing/2014/chart" uri="{C3380CC4-5D6E-409C-BE32-E72D297353CC}">
                <c16:uniqueId val="{00000005-45C5-4EB4-9138-22F578EC8FD4}"/>
              </c:ext>
            </c:extLst>
          </c:dPt>
          <c:dPt>
            <c:idx val="14"/>
            <c:invertIfNegative val="0"/>
            <c:bubble3D val="0"/>
            <c:spPr>
              <a:solidFill>
                <a:srgbClr val="C0504D"/>
              </a:solidFill>
              <a:ln>
                <a:noFill/>
              </a:ln>
              <a:effectLst/>
            </c:spPr>
            <c:extLst>
              <c:ext xmlns:c16="http://schemas.microsoft.com/office/drawing/2014/chart" uri="{C3380CC4-5D6E-409C-BE32-E72D297353CC}">
                <c16:uniqueId val="{00000006-45C5-4EB4-9138-22F578EC8FD4}"/>
              </c:ext>
            </c:extLst>
          </c:dPt>
          <c:dPt>
            <c:idx val="15"/>
            <c:invertIfNegative val="0"/>
            <c:bubble3D val="0"/>
            <c:spPr>
              <a:solidFill>
                <a:srgbClr val="C0504D"/>
              </a:solidFill>
              <a:ln>
                <a:noFill/>
              </a:ln>
              <a:effectLst/>
            </c:spPr>
            <c:extLst>
              <c:ext xmlns:c16="http://schemas.microsoft.com/office/drawing/2014/chart" uri="{C3380CC4-5D6E-409C-BE32-E72D297353CC}">
                <c16:uniqueId val="{00000007-45C5-4EB4-9138-22F578EC8FD4}"/>
              </c:ext>
            </c:extLst>
          </c:dPt>
          <c:dLbls>
            <c:dLbl>
              <c:idx val="9"/>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45C5-4EB4-9138-22F578EC8FD4}"/>
                </c:ext>
              </c:extLst>
            </c:dLbl>
            <c:dLbl>
              <c:idx val="1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45C5-4EB4-9138-22F578EC8FD4}"/>
                </c:ext>
              </c:extLst>
            </c:dLbl>
            <c:dLbl>
              <c:idx val="1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45C5-4EB4-9138-22F578EC8FD4}"/>
                </c:ext>
              </c:extLst>
            </c:dLbl>
            <c:dLbl>
              <c:idx val="12"/>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45C5-4EB4-9138-22F578EC8FD4}"/>
                </c:ext>
              </c:extLst>
            </c:dLbl>
            <c:dLbl>
              <c:idx val="13"/>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45C5-4EB4-9138-22F578EC8FD4}"/>
                </c:ext>
              </c:extLst>
            </c:dLbl>
            <c:dLbl>
              <c:idx val="14"/>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45C5-4EB4-9138-22F578EC8FD4}"/>
                </c:ext>
              </c:extLst>
            </c:dLbl>
            <c:dLbl>
              <c:idx val="15"/>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45C5-4EB4-9138-22F578EC8FD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Cmk7Q!$BS$3:$CH$3</c:f>
              <c:strCache>
                <c:ptCount val="16"/>
                <c:pt idx="0">
                  <c:v>2022:1</c:v>
                </c:pt>
                <c:pt idx="1">
                  <c:v>2022:2</c:v>
                </c:pt>
                <c:pt idx="2">
                  <c:v>2022:3</c:v>
                </c:pt>
                <c:pt idx="3">
                  <c:v>2022:4</c:v>
                </c:pt>
                <c:pt idx="4">
                  <c:v>2023:1</c:v>
                </c:pt>
                <c:pt idx="5">
                  <c:v>2023:2</c:v>
                </c:pt>
                <c:pt idx="6">
                  <c:v>2023:3</c:v>
                </c:pt>
                <c:pt idx="7">
                  <c:v>2023:4</c:v>
                </c:pt>
                <c:pt idx="8">
                  <c:v>2024:1</c:v>
                </c:pt>
                <c:pt idx="9">
                  <c:v>2024:2</c:v>
                </c:pt>
                <c:pt idx="10">
                  <c:v>2024:3</c:v>
                </c:pt>
                <c:pt idx="11">
                  <c:v>2024:4</c:v>
                </c:pt>
                <c:pt idx="12">
                  <c:v>2025:1</c:v>
                </c:pt>
                <c:pt idx="13">
                  <c:v>2025:2</c:v>
                </c:pt>
                <c:pt idx="14">
                  <c:v>2025:3</c:v>
                </c:pt>
                <c:pt idx="15">
                  <c:v>2025:4</c:v>
                </c:pt>
              </c:strCache>
            </c:strRef>
          </c:cat>
          <c:val>
            <c:numRef>
              <c:f>Sheet1!$H$5:$W$5</c:f>
              <c:numCache>
                <c:formatCode>0.0%</c:formatCode>
                <c:ptCount val="16"/>
                <c:pt idx="0">
                  <c:v>7.6571358087944352E-2</c:v>
                </c:pt>
                <c:pt idx="1">
                  <c:v>7.1828427694202057E-2</c:v>
                </c:pt>
                <c:pt idx="2">
                  <c:v>4.6758931657381764E-2</c:v>
                </c:pt>
                <c:pt idx="3">
                  <c:v>4.1448566443352153E-2</c:v>
                </c:pt>
                <c:pt idx="4">
                  <c:v>4.1651997755371317E-2</c:v>
                </c:pt>
                <c:pt idx="5">
                  <c:v>2.4870541532459711E-2</c:v>
                </c:pt>
                <c:pt idx="6">
                  <c:v>2.5905176927918383E-2</c:v>
                </c:pt>
                <c:pt idx="7">
                  <c:v>1.816673233400401E-2</c:v>
                </c:pt>
                <c:pt idx="8">
                  <c:v>3.3957600000000004E-2</c:v>
                </c:pt>
                <c:pt idx="9">
                  <c:v>2.3264684167726868E-2</c:v>
                </c:pt>
                <c:pt idx="10">
                  <c:v>2.3292314338930753E-2</c:v>
                </c:pt>
                <c:pt idx="11">
                  <c:v>2.0981141886009747E-2</c:v>
                </c:pt>
                <c:pt idx="12">
                  <c:v>1.8240518659801364E-2</c:v>
                </c:pt>
                <c:pt idx="13">
                  <c:v>2.2225034101012398E-2</c:v>
                </c:pt>
                <c:pt idx="14">
                  <c:v>2.5139596318797475E-2</c:v>
                </c:pt>
                <c:pt idx="15">
                  <c:v>2.5001939345144164E-2</c:v>
                </c:pt>
              </c:numCache>
            </c:numRef>
          </c:val>
          <c:extLst>
            <c:ext xmlns:c16="http://schemas.microsoft.com/office/drawing/2014/chart" uri="{C3380CC4-5D6E-409C-BE32-E72D297353CC}">
              <c16:uniqueId val="{00000000-A9DF-4C50-A4C9-45F18BDAB6C8}"/>
            </c:ext>
          </c:extLst>
        </c:ser>
        <c:dLbls>
          <c:showLegendKey val="0"/>
          <c:showVal val="0"/>
          <c:showCatName val="0"/>
          <c:showSerName val="0"/>
          <c:showPercent val="0"/>
          <c:showBubbleSize val="0"/>
        </c:dLbls>
        <c:gapWidth val="219"/>
        <c:overlap val="-27"/>
        <c:axId val="686838176"/>
        <c:axId val="686845376"/>
      </c:barChart>
      <c:catAx>
        <c:axId val="6868381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686845376"/>
        <c:crosses val="autoZero"/>
        <c:auto val="1"/>
        <c:lblAlgn val="ctr"/>
        <c:lblOffset val="100"/>
        <c:noMultiLvlLbl val="0"/>
      </c:catAx>
      <c:valAx>
        <c:axId val="6868453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686838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solidFill>
            <a:schemeClr val="tx1"/>
          </a:solidFill>
          <a:latin typeface="Cambria" panose="02040503050406030204" pitchFamily="18" charset="0"/>
          <a:ea typeface="Cambria" panose="02040503050406030204" pitchFamily="18" charset="0"/>
        </a:defRPr>
      </a:pPr>
      <a:endParaRPr lang="en-US"/>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1" i="0" u="none" strike="noStrike" kern="1200" spc="0" baseline="0">
                <a:solidFill>
                  <a:schemeClr val="tx1"/>
                </a:solidFill>
                <a:latin typeface="Cambria" panose="02040503050406030204" pitchFamily="18" charset="0"/>
                <a:ea typeface="Cambria" panose="02040503050406030204" pitchFamily="18" charset="0"/>
                <a:cs typeface="+mn-cs"/>
              </a:defRPr>
            </a:pPr>
            <a:r>
              <a:rPr lang="en-US" sz="2000" b="1" i="0" u="none" strike="noStrike" baseline="0" dirty="0">
                <a:effectLst/>
              </a:rPr>
              <a:t>Seattle Inflation Forecast</a:t>
            </a:r>
          </a:p>
          <a:p>
            <a:pPr>
              <a:defRPr/>
            </a:pPr>
            <a:r>
              <a:rPr lang="en-US" sz="1200" b="1" i="0" u="none" strike="noStrike" kern="1200" spc="0" baseline="0" dirty="0">
                <a:solidFill>
                  <a:prstClr val="black"/>
                </a:solidFill>
                <a:effectLst/>
                <a:latin typeface="Cambria" panose="02040503050406030204" pitchFamily="18" charset="0"/>
                <a:ea typeface="Cambria" panose="02040503050406030204" pitchFamily="18" charset="0"/>
              </a:rPr>
              <a:t>YOY Growth in STB CPI-U for Seattle Area</a:t>
            </a:r>
          </a:p>
          <a:p>
            <a:pPr>
              <a:defRPr/>
            </a:pPr>
            <a:r>
              <a:rPr lang="en-US" sz="1200" b="1" i="0" u="none" strike="noStrike" kern="1200" spc="0" baseline="0" dirty="0">
                <a:solidFill>
                  <a:prstClr val="black"/>
                </a:solidFill>
                <a:effectLst/>
                <a:latin typeface="Cambria" panose="02040503050406030204" pitchFamily="18" charset="0"/>
                <a:ea typeface="Cambria" panose="02040503050406030204" pitchFamily="18" charset="0"/>
              </a:rPr>
              <a:t>Source: Bureau of Labor Statistics, OEFA Q4:2023 forecast</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solidFill>
              <a:latin typeface="Cambria" panose="02040503050406030204" pitchFamily="18" charset="0"/>
              <a:ea typeface="Cambria" panose="02040503050406030204" pitchFamily="18" charset="0"/>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8"/>
            <c:invertIfNegative val="0"/>
            <c:bubble3D val="0"/>
            <c:spPr>
              <a:solidFill>
                <a:srgbClr val="C0504D"/>
              </a:solidFill>
              <a:ln>
                <a:noFill/>
              </a:ln>
              <a:effectLst/>
            </c:spPr>
            <c:extLst>
              <c:ext xmlns:c16="http://schemas.microsoft.com/office/drawing/2014/chart" uri="{C3380CC4-5D6E-409C-BE32-E72D297353CC}">
                <c16:uniqueId val="{0000000E-BEA1-4D28-BB91-E6B30EEDF18D}"/>
              </c:ext>
            </c:extLst>
          </c:dPt>
          <c:dPt>
            <c:idx val="9"/>
            <c:invertIfNegative val="0"/>
            <c:bubble3D val="0"/>
            <c:spPr>
              <a:solidFill>
                <a:srgbClr val="C0504D"/>
              </a:solidFill>
              <a:ln>
                <a:noFill/>
              </a:ln>
              <a:effectLst/>
            </c:spPr>
            <c:extLst>
              <c:ext xmlns:c16="http://schemas.microsoft.com/office/drawing/2014/chart" uri="{C3380CC4-5D6E-409C-BE32-E72D297353CC}">
                <c16:uniqueId val="{00000001-45C5-4EB4-9138-22F578EC8FD4}"/>
              </c:ext>
            </c:extLst>
          </c:dPt>
          <c:dPt>
            <c:idx val="10"/>
            <c:invertIfNegative val="0"/>
            <c:bubble3D val="0"/>
            <c:spPr>
              <a:solidFill>
                <a:srgbClr val="C0504D"/>
              </a:solidFill>
              <a:ln>
                <a:noFill/>
              </a:ln>
              <a:effectLst/>
            </c:spPr>
            <c:extLst>
              <c:ext xmlns:c16="http://schemas.microsoft.com/office/drawing/2014/chart" uri="{C3380CC4-5D6E-409C-BE32-E72D297353CC}">
                <c16:uniqueId val="{00000002-45C5-4EB4-9138-22F578EC8FD4}"/>
              </c:ext>
            </c:extLst>
          </c:dPt>
          <c:dPt>
            <c:idx val="11"/>
            <c:invertIfNegative val="0"/>
            <c:bubble3D val="0"/>
            <c:spPr>
              <a:solidFill>
                <a:srgbClr val="C0504D"/>
              </a:solidFill>
              <a:ln>
                <a:noFill/>
              </a:ln>
              <a:effectLst/>
            </c:spPr>
            <c:extLst>
              <c:ext xmlns:c16="http://schemas.microsoft.com/office/drawing/2014/chart" uri="{C3380CC4-5D6E-409C-BE32-E72D297353CC}">
                <c16:uniqueId val="{00000003-45C5-4EB4-9138-22F578EC8FD4}"/>
              </c:ext>
            </c:extLst>
          </c:dPt>
          <c:dPt>
            <c:idx val="12"/>
            <c:invertIfNegative val="0"/>
            <c:bubble3D val="0"/>
            <c:spPr>
              <a:solidFill>
                <a:srgbClr val="C0504D"/>
              </a:solidFill>
              <a:ln>
                <a:noFill/>
              </a:ln>
              <a:effectLst/>
            </c:spPr>
            <c:extLst>
              <c:ext xmlns:c16="http://schemas.microsoft.com/office/drawing/2014/chart" uri="{C3380CC4-5D6E-409C-BE32-E72D297353CC}">
                <c16:uniqueId val="{00000004-45C5-4EB4-9138-22F578EC8FD4}"/>
              </c:ext>
            </c:extLst>
          </c:dPt>
          <c:dPt>
            <c:idx val="13"/>
            <c:invertIfNegative val="0"/>
            <c:bubble3D val="0"/>
            <c:spPr>
              <a:solidFill>
                <a:srgbClr val="C0504D"/>
              </a:solidFill>
              <a:ln>
                <a:noFill/>
              </a:ln>
              <a:effectLst/>
            </c:spPr>
            <c:extLst>
              <c:ext xmlns:c16="http://schemas.microsoft.com/office/drawing/2014/chart" uri="{C3380CC4-5D6E-409C-BE32-E72D297353CC}">
                <c16:uniqueId val="{00000005-45C5-4EB4-9138-22F578EC8FD4}"/>
              </c:ext>
            </c:extLst>
          </c:dPt>
          <c:dPt>
            <c:idx val="14"/>
            <c:invertIfNegative val="0"/>
            <c:bubble3D val="0"/>
            <c:spPr>
              <a:solidFill>
                <a:srgbClr val="C0504D"/>
              </a:solidFill>
              <a:ln>
                <a:noFill/>
              </a:ln>
              <a:effectLst/>
            </c:spPr>
            <c:extLst>
              <c:ext xmlns:c16="http://schemas.microsoft.com/office/drawing/2014/chart" uri="{C3380CC4-5D6E-409C-BE32-E72D297353CC}">
                <c16:uniqueId val="{00000006-45C5-4EB4-9138-22F578EC8FD4}"/>
              </c:ext>
            </c:extLst>
          </c:dPt>
          <c:dPt>
            <c:idx val="15"/>
            <c:invertIfNegative val="0"/>
            <c:bubble3D val="0"/>
            <c:spPr>
              <a:solidFill>
                <a:srgbClr val="C0504D"/>
              </a:solidFill>
              <a:ln>
                <a:noFill/>
              </a:ln>
              <a:effectLst/>
            </c:spPr>
            <c:extLst>
              <c:ext xmlns:c16="http://schemas.microsoft.com/office/drawing/2014/chart" uri="{C3380CC4-5D6E-409C-BE32-E72D297353CC}">
                <c16:uniqueId val="{00000007-45C5-4EB4-9138-22F578EC8FD4}"/>
              </c:ext>
            </c:extLst>
          </c:dPt>
          <c:dLbls>
            <c:dLbl>
              <c:idx val="8"/>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E-BEA1-4D28-BB91-E6B30EEDF18D}"/>
                </c:ext>
              </c:extLst>
            </c:dLbl>
            <c:dLbl>
              <c:idx val="9"/>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45C5-4EB4-9138-22F578EC8FD4}"/>
                </c:ext>
              </c:extLst>
            </c:dLbl>
            <c:dLbl>
              <c:idx val="1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45C5-4EB4-9138-22F578EC8FD4}"/>
                </c:ext>
              </c:extLst>
            </c:dLbl>
            <c:dLbl>
              <c:idx val="1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45C5-4EB4-9138-22F578EC8FD4}"/>
                </c:ext>
              </c:extLst>
            </c:dLbl>
            <c:dLbl>
              <c:idx val="12"/>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45C5-4EB4-9138-22F578EC8FD4}"/>
                </c:ext>
              </c:extLst>
            </c:dLbl>
            <c:dLbl>
              <c:idx val="13"/>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45C5-4EB4-9138-22F578EC8FD4}"/>
                </c:ext>
              </c:extLst>
            </c:dLbl>
            <c:dLbl>
              <c:idx val="14"/>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45C5-4EB4-9138-22F578EC8FD4}"/>
                </c:ext>
              </c:extLst>
            </c:dLbl>
            <c:dLbl>
              <c:idx val="15"/>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45C5-4EB4-9138-22F578EC8FD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Cmk7Q!$BS$3:$CH$3</c:f>
              <c:strCache>
                <c:ptCount val="16"/>
                <c:pt idx="0">
                  <c:v>2022:1</c:v>
                </c:pt>
                <c:pt idx="1">
                  <c:v>2022:2</c:v>
                </c:pt>
                <c:pt idx="2">
                  <c:v>2022:3</c:v>
                </c:pt>
                <c:pt idx="3">
                  <c:v>2022:4</c:v>
                </c:pt>
                <c:pt idx="4">
                  <c:v>2023:1</c:v>
                </c:pt>
                <c:pt idx="5">
                  <c:v>2023:2</c:v>
                </c:pt>
                <c:pt idx="6">
                  <c:v>2023:3</c:v>
                </c:pt>
                <c:pt idx="7">
                  <c:v>2023:4</c:v>
                </c:pt>
                <c:pt idx="8">
                  <c:v>2024:1</c:v>
                </c:pt>
                <c:pt idx="9">
                  <c:v>2024:2</c:v>
                </c:pt>
                <c:pt idx="10">
                  <c:v>2024:3</c:v>
                </c:pt>
                <c:pt idx="11">
                  <c:v>2024:4</c:v>
                </c:pt>
                <c:pt idx="12">
                  <c:v>2025:1</c:v>
                </c:pt>
                <c:pt idx="13">
                  <c:v>2025:2</c:v>
                </c:pt>
                <c:pt idx="14">
                  <c:v>2025:3</c:v>
                </c:pt>
                <c:pt idx="15">
                  <c:v>2025:4</c:v>
                </c:pt>
              </c:strCache>
            </c:strRef>
          </c:cat>
          <c:val>
            <c:numRef>
              <c:f>Sheet1!$H$4:$W$4</c:f>
              <c:numCache>
                <c:formatCode>0.0%</c:formatCode>
                <c:ptCount val="16"/>
                <c:pt idx="0">
                  <c:v>8.4188811188811094E-2</c:v>
                </c:pt>
                <c:pt idx="1">
                  <c:v>9.757849829351542E-2</c:v>
                </c:pt>
                <c:pt idx="2">
                  <c:v>9.2963210702341106E-2</c:v>
                </c:pt>
                <c:pt idx="3">
                  <c:v>9.0201320132013263E-2</c:v>
                </c:pt>
                <c:pt idx="4">
                  <c:v>8.0331400486329405E-2</c:v>
                </c:pt>
                <c:pt idx="5">
                  <c:v>5.7588765837299237E-2</c:v>
                </c:pt>
                <c:pt idx="6">
                  <c:v>5.4018409038054382E-2</c:v>
                </c:pt>
                <c:pt idx="7">
                  <c:v>4.5881252440733704E-2</c:v>
                </c:pt>
                <c:pt idx="8">
                  <c:v>4.2691208912584627E-2</c:v>
                </c:pt>
                <c:pt idx="9">
                  <c:v>4.0838198173828791E-2</c:v>
                </c:pt>
                <c:pt idx="10">
                  <c:v>3.6437905176092793E-2</c:v>
                </c:pt>
                <c:pt idx="11">
                  <c:v>3.9112904392929332E-2</c:v>
                </c:pt>
                <c:pt idx="12">
                  <c:v>3.9257002817159443E-2</c:v>
                </c:pt>
                <c:pt idx="13">
                  <c:v>3.1073446327683617E-2</c:v>
                </c:pt>
                <c:pt idx="14">
                  <c:v>2.8011204481792718E-2</c:v>
                </c:pt>
                <c:pt idx="15">
                  <c:v>2.2284122562674095E-2</c:v>
                </c:pt>
              </c:numCache>
            </c:numRef>
          </c:val>
          <c:extLst>
            <c:ext xmlns:c16="http://schemas.microsoft.com/office/drawing/2014/chart" uri="{C3380CC4-5D6E-409C-BE32-E72D297353CC}">
              <c16:uniqueId val="{00000000-A9DF-4C50-A4C9-45F18BDAB6C8}"/>
            </c:ext>
          </c:extLst>
        </c:ser>
        <c:dLbls>
          <c:showLegendKey val="0"/>
          <c:showVal val="0"/>
          <c:showCatName val="0"/>
          <c:showSerName val="0"/>
          <c:showPercent val="0"/>
          <c:showBubbleSize val="0"/>
        </c:dLbls>
        <c:gapWidth val="219"/>
        <c:overlap val="-27"/>
        <c:axId val="686838176"/>
        <c:axId val="686845376"/>
      </c:barChart>
      <c:catAx>
        <c:axId val="6868381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686845376"/>
        <c:crosses val="autoZero"/>
        <c:auto val="1"/>
        <c:lblAlgn val="ctr"/>
        <c:lblOffset val="100"/>
        <c:noMultiLvlLbl val="0"/>
      </c:catAx>
      <c:valAx>
        <c:axId val="6868453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686838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solidFill>
            <a:schemeClr val="tx1"/>
          </a:solidFill>
          <a:latin typeface="Cambria" panose="02040503050406030204" pitchFamily="18" charset="0"/>
          <a:ea typeface="Cambria" panose="02040503050406030204" pitchFamily="18" charset="0"/>
        </a:defRPr>
      </a:pPr>
      <a:endParaRPr lang="en-US"/>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1" i="0" u="none" strike="noStrike" kern="1200" spc="0" baseline="0">
                <a:solidFill>
                  <a:schemeClr val="tx1"/>
                </a:solidFill>
                <a:latin typeface="Cambria" panose="02040503050406030204" pitchFamily="18" charset="0"/>
                <a:ea typeface="Cambria" panose="02040503050406030204" pitchFamily="18" charset="0"/>
                <a:cs typeface="+mn-cs"/>
              </a:defRPr>
            </a:pPr>
            <a:r>
              <a:rPr lang="en-US" sz="2000" b="1" i="0" u="none" strike="noStrike" kern="1200" baseline="0" dirty="0">
                <a:solidFill>
                  <a:prstClr val="black"/>
                </a:solidFill>
              </a:rPr>
              <a:t>U.S. Real GDP Growth Forecast</a:t>
            </a:r>
          </a:p>
          <a:p>
            <a:pPr>
              <a:defRPr/>
            </a:pPr>
            <a:r>
              <a:rPr lang="en-US" sz="1200" b="1" i="0" u="none" strike="noStrike" kern="1200" baseline="0" dirty="0">
                <a:solidFill>
                  <a:prstClr val="black"/>
                </a:solidFill>
              </a:rPr>
              <a:t>Seasonally Adjusted CCARoCh; with </a:t>
            </a:r>
            <a:r>
              <a:rPr lang="en-US" sz="1200" b="1" i="0" u="none" strike="noStrike" kern="1200" baseline="0" dirty="0">
                <a:solidFill>
                  <a:schemeClr val="accent1"/>
                </a:solidFill>
              </a:rPr>
              <a:t>Actuals</a:t>
            </a:r>
            <a:r>
              <a:rPr lang="en-US" sz="1200" b="1" i="0" u="none" strike="noStrike" kern="1200" baseline="0" dirty="0">
                <a:solidFill>
                  <a:prstClr val="black"/>
                </a:solidFill>
              </a:rPr>
              <a:t> &amp; </a:t>
            </a:r>
            <a:r>
              <a:rPr lang="en-US" sz="1200" b="1" i="0" u="none" strike="noStrike" kern="1200" baseline="0" dirty="0">
                <a:solidFill>
                  <a:schemeClr val="accent2"/>
                </a:solidFill>
              </a:rPr>
              <a:t>Baseline</a:t>
            </a:r>
            <a:r>
              <a:rPr lang="en-US" sz="1200" b="1" i="0" u="none" strike="noStrike" kern="1200" baseline="0" dirty="0">
                <a:solidFill>
                  <a:schemeClr val="tx2"/>
                </a:solidFill>
              </a:rPr>
              <a:t> </a:t>
            </a:r>
            <a:r>
              <a:rPr lang="en-US" sz="1200" b="1" i="0" u="none" strike="noStrike" kern="1200" baseline="0" dirty="0">
                <a:solidFill>
                  <a:prstClr val="black"/>
                </a:solidFill>
              </a:rPr>
              <a:t>April 2024 Forecasts</a:t>
            </a:r>
          </a:p>
          <a:p>
            <a:pPr>
              <a:defRPr/>
            </a:pPr>
            <a:r>
              <a:rPr lang="en-US" sz="1200" b="1" i="0" u="none" strike="noStrike" kern="1200" baseline="0" dirty="0">
                <a:solidFill>
                  <a:prstClr val="black"/>
                </a:solidFill>
              </a:rPr>
              <a:t>Source: IHS Global Insight</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solidFill>
              <a:latin typeface="Cambria" panose="02040503050406030204" pitchFamily="18" charset="0"/>
              <a:ea typeface="Cambria" panose="02040503050406030204" pitchFamily="18" charset="0"/>
              <a:cs typeface="+mn-cs"/>
            </a:defRPr>
          </a:pPr>
          <a:endParaRPr lang="en-US"/>
        </a:p>
      </c:txPr>
    </c:title>
    <c:autoTitleDeleted val="0"/>
    <c:plotArea>
      <c:layout>
        <c:manualLayout>
          <c:layoutTarget val="inner"/>
          <c:xMode val="edge"/>
          <c:yMode val="edge"/>
          <c:x val="8.4178368328958877E-2"/>
          <c:y val="0.19107843137254898"/>
          <c:w val="0.89498829833770777"/>
          <c:h val="0.65312335958005252"/>
        </c:manualLayout>
      </c:layout>
      <c:barChart>
        <c:barDir val="col"/>
        <c:grouping val="clustered"/>
        <c:varyColors val="0"/>
        <c:ser>
          <c:idx val="0"/>
          <c:order val="0"/>
          <c:spPr>
            <a:solidFill>
              <a:schemeClr val="accent1"/>
            </a:solidFill>
            <a:ln w="3175">
              <a:solidFill>
                <a:sysClr val="windowText" lastClr="000000"/>
              </a:solidFill>
            </a:ln>
            <a:effectLst/>
          </c:spPr>
          <c:invertIfNegative val="0"/>
          <c:dPt>
            <c:idx val="9"/>
            <c:invertIfNegative val="0"/>
            <c:bubble3D val="0"/>
            <c:spPr>
              <a:solidFill>
                <a:srgbClr val="C0504D"/>
              </a:solidFill>
              <a:ln w="3175" cap="rnd">
                <a:solidFill>
                  <a:sysClr val="windowText" lastClr="000000"/>
                </a:solidFill>
                <a:round/>
              </a:ln>
              <a:effectLst/>
            </c:spPr>
            <c:extLst>
              <c:ext xmlns:c16="http://schemas.microsoft.com/office/drawing/2014/chart" uri="{C3380CC4-5D6E-409C-BE32-E72D297353CC}">
                <c16:uniqueId val="{00000007-650C-41C5-9C64-5CCA9A009CF9}"/>
              </c:ext>
            </c:extLst>
          </c:dPt>
          <c:dPt>
            <c:idx val="10"/>
            <c:invertIfNegative val="0"/>
            <c:bubble3D val="0"/>
            <c:spPr>
              <a:solidFill>
                <a:srgbClr val="C0504D"/>
              </a:solidFill>
              <a:ln w="3175" cap="rnd">
                <a:solidFill>
                  <a:sysClr val="windowText" lastClr="000000"/>
                </a:solidFill>
                <a:round/>
              </a:ln>
              <a:effectLst/>
            </c:spPr>
            <c:extLst>
              <c:ext xmlns:c16="http://schemas.microsoft.com/office/drawing/2014/chart" uri="{C3380CC4-5D6E-409C-BE32-E72D297353CC}">
                <c16:uniqueId val="{00000001-650C-41C5-9C64-5CCA9A009CF9}"/>
              </c:ext>
            </c:extLst>
          </c:dPt>
          <c:dPt>
            <c:idx val="11"/>
            <c:invertIfNegative val="0"/>
            <c:bubble3D val="0"/>
            <c:spPr>
              <a:solidFill>
                <a:srgbClr val="C0504D"/>
              </a:solidFill>
              <a:ln w="3175" cap="rnd">
                <a:solidFill>
                  <a:sysClr val="windowText" lastClr="000000"/>
                </a:solidFill>
                <a:round/>
              </a:ln>
              <a:effectLst/>
            </c:spPr>
            <c:extLst>
              <c:ext xmlns:c16="http://schemas.microsoft.com/office/drawing/2014/chart" uri="{C3380CC4-5D6E-409C-BE32-E72D297353CC}">
                <c16:uniqueId val="{00000002-650C-41C5-9C64-5CCA9A009CF9}"/>
              </c:ext>
            </c:extLst>
          </c:dPt>
          <c:dPt>
            <c:idx val="12"/>
            <c:invertIfNegative val="0"/>
            <c:bubble3D val="0"/>
            <c:spPr>
              <a:solidFill>
                <a:srgbClr val="C0504D"/>
              </a:solidFill>
              <a:ln w="3175" cap="rnd">
                <a:solidFill>
                  <a:sysClr val="windowText" lastClr="000000"/>
                </a:solidFill>
                <a:round/>
              </a:ln>
              <a:effectLst/>
            </c:spPr>
            <c:extLst>
              <c:ext xmlns:c16="http://schemas.microsoft.com/office/drawing/2014/chart" uri="{C3380CC4-5D6E-409C-BE32-E72D297353CC}">
                <c16:uniqueId val="{00000003-650C-41C5-9C64-5CCA9A009CF9}"/>
              </c:ext>
            </c:extLst>
          </c:dPt>
          <c:dPt>
            <c:idx val="13"/>
            <c:invertIfNegative val="0"/>
            <c:bubble3D val="0"/>
            <c:spPr>
              <a:solidFill>
                <a:srgbClr val="C0504D"/>
              </a:solidFill>
              <a:ln w="3175" cap="rnd">
                <a:solidFill>
                  <a:sysClr val="windowText" lastClr="000000"/>
                </a:solidFill>
                <a:round/>
              </a:ln>
              <a:effectLst/>
            </c:spPr>
            <c:extLst>
              <c:ext xmlns:c16="http://schemas.microsoft.com/office/drawing/2014/chart" uri="{C3380CC4-5D6E-409C-BE32-E72D297353CC}">
                <c16:uniqueId val="{00000004-650C-41C5-9C64-5CCA9A009CF9}"/>
              </c:ext>
            </c:extLst>
          </c:dPt>
          <c:dPt>
            <c:idx val="14"/>
            <c:invertIfNegative val="0"/>
            <c:bubble3D val="0"/>
            <c:spPr>
              <a:solidFill>
                <a:srgbClr val="C0504D"/>
              </a:solidFill>
              <a:ln w="3175" cap="rnd">
                <a:solidFill>
                  <a:sysClr val="windowText" lastClr="000000"/>
                </a:solidFill>
                <a:round/>
              </a:ln>
              <a:effectLst/>
            </c:spPr>
            <c:extLst>
              <c:ext xmlns:c16="http://schemas.microsoft.com/office/drawing/2014/chart" uri="{C3380CC4-5D6E-409C-BE32-E72D297353CC}">
                <c16:uniqueId val="{00000005-650C-41C5-9C64-5CCA9A009CF9}"/>
              </c:ext>
            </c:extLst>
          </c:dPt>
          <c:dPt>
            <c:idx val="15"/>
            <c:invertIfNegative val="0"/>
            <c:bubble3D val="0"/>
            <c:spPr>
              <a:solidFill>
                <a:srgbClr val="C0504D"/>
              </a:solidFill>
              <a:ln w="3175" cap="rnd">
                <a:solidFill>
                  <a:sysClr val="windowText" lastClr="000000"/>
                </a:solidFill>
                <a:round/>
              </a:ln>
              <a:effectLst/>
            </c:spPr>
            <c:extLst>
              <c:ext xmlns:c16="http://schemas.microsoft.com/office/drawing/2014/chart" uri="{C3380CC4-5D6E-409C-BE32-E72D297353CC}">
                <c16:uniqueId val="{00000006-650C-41C5-9C64-5CCA9A009CF9}"/>
              </c:ext>
            </c:extLst>
          </c:dPt>
          <c:dLbls>
            <c:dLbl>
              <c:idx val="9"/>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Cambria" panose="02040503050406030204" pitchFamily="18" charset="0"/>
                      <a:ea typeface="Cambria" panose="02040503050406030204" pitchFamily="18" charset="0"/>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650C-41C5-9C64-5CCA9A009CF9}"/>
                </c:ext>
              </c:extLst>
            </c:dLbl>
            <c:dLbl>
              <c:idx val="10"/>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Cambria" panose="02040503050406030204" pitchFamily="18" charset="0"/>
                      <a:ea typeface="Cambria" panose="02040503050406030204" pitchFamily="18" charset="0"/>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650C-41C5-9C64-5CCA9A009CF9}"/>
                </c:ext>
              </c:extLst>
            </c:dLbl>
            <c:dLbl>
              <c:idx val="11"/>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Cambria" panose="02040503050406030204" pitchFamily="18" charset="0"/>
                      <a:ea typeface="Cambria" panose="02040503050406030204" pitchFamily="18" charset="0"/>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650C-41C5-9C64-5CCA9A009CF9}"/>
                </c:ext>
              </c:extLst>
            </c:dLbl>
            <c:dLbl>
              <c:idx val="12"/>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Cambria" panose="02040503050406030204" pitchFamily="18" charset="0"/>
                      <a:ea typeface="Cambria" panose="02040503050406030204" pitchFamily="18" charset="0"/>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650C-41C5-9C64-5CCA9A009CF9}"/>
                </c:ext>
              </c:extLst>
            </c:dLbl>
            <c:dLbl>
              <c:idx val="13"/>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Cambria" panose="02040503050406030204" pitchFamily="18" charset="0"/>
                      <a:ea typeface="Cambria" panose="02040503050406030204" pitchFamily="18" charset="0"/>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650C-41C5-9C64-5CCA9A009CF9}"/>
                </c:ext>
              </c:extLst>
            </c:dLbl>
            <c:dLbl>
              <c:idx val="14"/>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Cambria" panose="02040503050406030204" pitchFamily="18" charset="0"/>
                      <a:ea typeface="Cambria" panose="02040503050406030204" pitchFamily="18" charset="0"/>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650C-41C5-9C64-5CCA9A009CF9}"/>
                </c:ext>
              </c:extLst>
            </c:dLbl>
            <c:dLbl>
              <c:idx val="15"/>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Cambria" panose="02040503050406030204" pitchFamily="18" charset="0"/>
                      <a:ea typeface="Cambria" panose="02040503050406030204" pitchFamily="18" charset="0"/>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650C-41C5-9C64-5CCA9A009CF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solidFill>
                    <a:latin typeface="Cambria" panose="02040503050406030204" pitchFamily="18" charset="0"/>
                    <a:ea typeface="Cambria" panose="02040503050406030204" pitchFamily="18"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Cmk7Q!$BS$3:$CH$3</c:f>
              <c:strCache>
                <c:ptCount val="16"/>
                <c:pt idx="0">
                  <c:v>2022:1</c:v>
                </c:pt>
                <c:pt idx="1">
                  <c:v>2022:2</c:v>
                </c:pt>
                <c:pt idx="2">
                  <c:v>2022:3</c:v>
                </c:pt>
                <c:pt idx="3">
                  <c:v>2022:4</c:v>
                </c:pt>
                <c:pt idx="4">
                  <c:v>2023:1</c:v>
                </c:pt>
                <c:pt idx="5">
                  <c:v>2023:2</c:v>
                </c:pt>
                <c:pt idx="6">
                  <c:v>2023:3</c:v>
                </c:pt>
                <c:pt idx="7">
                  <c:v>2023:4</c:v>
                </c:pt>
                <c:pt idx="8">
                  <c:v>2024:1</c:v>
                </c:pt>
                <c:pt idx="9">
                  <c:v>2024:2</c:v>
                </c:pt>
                <c:pt idx="10">
                  <c:v>2024:3</c:v>
                </c:pt>
                <c:pt idx="11">
                  <c:v>2024:4</c:v>
                </c:pt>
                <c:pt idx="12">
                  <c:v>2025:1</c:v>
                </c:pt>
                <c:pt idx="13">
                  <c:v>2025:2</c:v>
                </c:pt>
                <c:pt idx="14">
                  <c:v>2025:3</c:v>
                </c:pt>
                <c:pt idx="15">
                  <c:v>2025:4</c:v>
                </c:pt>
              </c:strCache>
            </c:strRef>
          </c:cat>
          <c:val>
            <c:numRef>
              <c:f>Sheet1!$H$7:$W$7</c:f>
              <c:numCache>
                <c:formatCode>0.00%</c:formatCode>
                <c:ptCount val="16"/>
                <c:pt idx="0">
                  <c:v>-1.9759054961903222E-2</c:v>
                </c:pt>
                <c:pt idx="1">
                  <c:v>-5.6389279964592642E-3</c:v>
                </c:pt>
                <c:pt idx="2">
                  <c:v>2.6606159592735157E-2</c:v>
                </c:pt>
                <c:pt idx="3">
                  <c:v>2.5660180826019952E-2</c:v>
                </c:pt>
                <c:pt idx="4">
                  <c:v>2.2441651690159325E-2</c:v>
                </c:pt>
                <c:pt idx="5">
                  <c:v>2.0602166214035211E-2</c:v>
                </c:pt>
                <c:pt idx="6">
                  <c:v>4.8616862177619957E-2</c:v>
                </c:pt>
                <c:pt idx="7">
                  <c:v>3.2088893328824808E-2</c:v>
                </c:pt>
                <c:pt idx="8">
                  <c:v>1.5901272627811158E-2</c:v>
                </c:pt>
                <c:pt idx="9">
                  <c:v>1.9399104048771321E-2</c:v>
                </c:pt>
                <c:pt idx="10">
                  <c:v>1.9399527172763165E-2</c:v>
                </c:pt>
                <c:pt idx="11">
                  <c:v>1.7599325499109142E-2</c:v>
                </c:pt>
                <c:pt idx="12">
                  <c:v>1.6600683670786598E-2</c:v>
                </c:pt>
                <c:pt idx="13">
                  <c:v>1.6699838648501775E-2</c:v>
                </c:pt>
                <c:pt idx="14">
                  <c:v>1.72988658268447E-2</c:v>
                </c:pt>
                <c:pt idx="15">
                  <c:v>1.7401221572905579E-2</c:v>
                </c:pt>
              </c:numCache>
            </c:numRef>
          </c:val>
          <c:extLst>
            <c:ext xmlns:c16="http://schemas.microsoft.com/office/drawing/2014/chart" uri="{C3380CC4-5D6E-409C-BE32-E72D297353CC}">
              <c16:uniqueId val="{00000000-650C-41C5-9C64-5CCA9A009CF9}"/>
            </c:ext>
          </c:extLst>
        </c:ser>
        <c:dLbls>
          <c:showLegendKey val="0"/>
          <c:showVal val="0"/>
          <c:showCatName val="0"/>
          <c:showSerName val="0"/>
          <c:showPercent val="0"/>
          <c:showBubbleSize val="0"/>
        </c:dLbls>
        <c:gapWidth val="150"/>
        <c:axId val="686838176"/>
        <c:axId val="686845376"/>
      </c:barChart>
      <c:catAx>
        <c:axId val="6868381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12700" cap="flat" cmpd="sng" algn="ctr">
            <a:solidFill>
              <a:sysClr val="windowText" lastClr="000000"/>
            </a:solidFill>
            <a:prstDash val="lgDash"/>
            <a:round/>
          </a:ln>
          <a:effectLst/>
        </c:spPr>
        <c:txPr>
          <a:bodyPr rot="-60000000" spcFirstLastPara="1" vertOverflow="ellipsis" vert="horz" wrap="square" anchor="ctr" anchorCtr="1"/>
          <a:lstStyle/>
          <a:p>
            <a:pPr>
              <a:defRPr sz="16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686845376"/>
        <c:crosses val="autoZero"/>
        <c:auto val="1"/>
        <c:lblAlgn val="ctr"/>
        <c:lblOffset val="100"/>
        <c:noMultiLvlLbl val="0"/>
      </c:catAx>
      <c:valAx>
        <c:axId val="6868453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686838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solidFill>
            <a:schemeClr val="tx1"/>
          </a:solidFill>
          <a:latin typeface="Cambria" panose="02040503050406030204" pitchFamily="18" charset="0"/>
          <a:ea typeface="Cambria" panose="02040503050406030204" pitchFamily="18" charset="0"/>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7.png"/></Relationships>
</file>

<file path=ppt/drawings/_rels/drawing10.xml.rels><?xml version="1.0" encoding="UTF-8" standalone="yes"?>
<Relationships xmlns="http://schemas.openxmlformats.org/package/2006/relationships"><Relationship Id="rId1" Type="http://schemas.openxmlformats.org/officeDocument/2006/relationships/image" Target="../media/image7.png"/></Relationships>
</file>

<file path=ppt/drawings/_rels/drawing11.xml.rels><?xml version="1.0" encoding="UTF-8" standalone="yes"?>
<Relationships xmlns="http://schemas.openxmlformats.org/package/2006/relationships"><Relationship Id="rId1" Type="http://schemas.openxmlformats.org/officeDocument/2006/relationships/image" Target="../media/image7.png"/></Relationships>
</file>

<file path=ppt/drawings/_rels/drawing12.xml.rels><?xml version="1.0" encoding="UTF-8" standalone="yes"?>
<Relationships xmlns="http://schemas.openxmlformats.org/package/2006/relationships"><Relationship Id="rId1" Type="http://schemas.openxmlformats.org/officeDocument/2006/relationships/image" Target="../media/image7.png"/></Relationships>
</file>

<file path=ppt/drawings/_rels/drawing13.xml.rels><?xml version="1.0" encoding="UTF-8" standalone="yes"?>
<Relationships xmlns="http://schemas.openxmlformats.org/package/2006/relationships"><Relationship Id="rId1" Type="http://schemas.openxmlformats.org/officeDocument/2006/relationships/image" Target="../media/image7.png"/></Relationships>
</file>

<file path=ppt/drawings/_rels/drawing14.xml.rels><?xml version="1.0" encoding="UTF-8" standalone="yes"?>
<Relationships xmlns="http://schemas.openxmlformats.org/package/2006/relationships"><Relationship Id="rId1" Type="http://schemas.openxmlformats.org/officeDocument/2006/relationships/image" Target="../media/image7.png"/></Relationships>
</file>

<file path=ppt/drawings/_rels/drawing15.xml.rels><?xml version="1.0" encoding="UTF-8" standalone="yes"?>
<Relationships xmlns="http://schemas.openxmlformats.org/package/2006/relationships"><Relationship Id="rId1" Type="http://schemas.openxmlformats.org/officeDocument/2006/relationships/image" Target="../media/image7.png"/></Relationships>
</file>

<file path=ppt/drawings/_rels/drawing16.xml.rels><?xml version="1.0" encoding="UTF-8" standalone="yes"?>
<Relationships xmlns="http://schemas.openxmlformats.org/package/2006/relationships"><Relationship Id="rId1" Type="http://schemas.openxmlformats.org/officeDocument/2006/relationships/image" Target="../media/image7.png"/></Relationships>
</file>

<file path=ppt/drawings/_rels/drawing17.xml.rels><?xml version="1.0" encoding="UTF-8" standalone="yes"?>
<Relationships xmlns="http://schemas.openxmlformats.org/package/2006/relationships"><Relationship Id="rId1" Type="http://schemas.openxmlformats.org/officeDocument/2006/relationships/image" Target="../media/image7.png"/></Relationships>
</file>

<file path=ppt/drawings/_rels/drawing18.xml.rels><?xml version="1.0" encoding="UTF-8" standalone="yes"?>
<Relationships xmlns="http://schemas.openxmlformats.org/package/2006/relationships"><Relationship Id="rId1" Type="http://schemas.openxmlformats.org/officeDocument/2006/relationships/image" Target="../media/image7.png"/></Relationships>
</file>

<file path=ppt/drawings/_rels/drawing19.xml.rels><?xml version="1.0" encoding="UTF-8" standalone="yes"?>
<Relationships xmlns="http://schemas.openxmlformats.org/package/2006/relationships"><Relationship Id="rId1" Type="http://schemas.openxmlformats.org/officeDocument/2006/relationships/image" Target="../media/image7.png"/></Relationships>
</file>

<file path=ppt/drawings/_rels/drawing2.xml.rels><?xml version="1.0" encoding="UTF-8" standalone="yes"?>
<Relationships xmlns="http://schemas.openxmlformats.org/package/2006/relationships"><Relationship Id="rId1" Type="http://schemas.openxmlformats.org/officeDocument/2006/relationships/image" Target="../media/image7.png"/></Relationships>
</file>

<file path=ppt/drawings/_rels/drawing20.xml.rels><?xml version="1.0" encoding="UTF-8" standalone="yes"?>
<Relationships xmlns="http://schemas.openxmlformats.org/package/2006/relationships"><Relationship Id="rId1" Type="http://schemas.openxmlformats.org/officeDocument/2006/relationships/image" Target="../media/image7.png"/></Relationships>
</file>

<file path=ppt/drawings/_rels/drawing21.xml.rels><?xml version="1.0" encoding="UTF-8" standalone="yes"?>
<Relationships xmlns="http://schemas.openxmlformats.org/package/2006/relationships"><Relationship Id="rId1" Type="http://schemas.openxmlformats.org/officeDocument/2006/relationships/image" Target="../media/image7.png"/></Relationships>
</file>

<file path=ppt/drawings/_rels/drawing22.xml.rels><?xml version="1.0" encoding="UTF-8" standalone="yes"?>
<Relationships xmlns="http://schemas.openxmlformats.org/package/2006/relationships"><Relationship Id="rId1" Type="http://schemas.openxmlformats.org/officeDocument/2006/relationships/image" Target="../media/image7.png"/></Relationships>
</file>

<file path=ppt/drawings/_rels/drawing23.xml.rels><?xml version="1.0" encoding="UTF-8" standalone="yes"?>
<Relationships xmlns="http://schemas.openxmlformats.org/package/2006/relationships"><Relationship Id="rId1" Type="http://schemas.openxmlformats.org/officeDocument/2006/relationships/image" Target="../media/image7.png"/></Relationships>
</file>

<file path=ppt/drawings/_rels/drawing3.xml.rels><?xml version="1.0" encoding="UTF-8" standalone="yes"?>
<Relationships xmlns="http://schemas.openxmlformats.org/package/2006/relationships"><Relationship Id="rId1" Type="http://schemas.openxmlformats.org/officeDocument/2006/relationships/image" Target="../media/image7.png"/></Relationships>
</file>

<file path=ppt/drawings/_rels/drawing4.xml.rels><?xml version="1.0" encoding="UTF-8" standalone="yes"?>
<Relationships xmlns="http://schemas.openxmlformats.org/package/2006/relationships"><Relationship Id="rId1" Type="http://schemas.openxmlformats.org/officeDocument/2006/relationships/image" Target="../media/image7.png"/></Relationships>
</file>

<file path=ppt/drawings/_rels/drawing5.xml.rels><?xml version="1.0" encoding="UTF-8" standalone="yes"?>
<Relationships xmlns="http://schemas.openxmlformats.org/package/2006/relationships"><Relationship Id="rId1" Type="http://schemas.openxmlformats.org/officeDocument/2006/relationships/image" Target="../media/image7.png"/></Relationships>
</file>

<file path=ppt/drawings/_rels/drawing6.xml.rels><?xml version="1.0" encoding="UTF-8" standalone="yes"?>
<Relationships xmlns="http://schemas.openxmlformats.org/package/2006/relationships"><Relationship Id="rId1" Type="http://schemas.openxmlformats.org/officeDocument/2006/relationships/image" Target="../media/image7.png"/></Relationships>
</file>

<file path=ppt/drawings/_rels/drawing7.xml.rels><?xml version="1.0" encoding="UTF-8" standalone="yes"?>
<Relationships xmlns="http://schemas.openxmlformats.org/package/2006/relationships"><Relationship Id="rId1" Type="http://schemas.openxmlformats.org/officeDocument/2006/relationships/image" Target="../media/image7.png"/></Relationships>
</file>

<file path=ppt/drawings/_rels/drawing8.xml.rels><?xml version="1.0" encoding="UTF-8" standalone="yes"?>
<Relationships xmlns="http://schemas.openxmlformats.org/package/2006/relationships"><Relationship Id="rId1" Type="http://schemas.openxmlformats.org/officeDocument/2006/relationships/image" Target="../media/image7.png"/></Relationships>
</file>

<file path=ppt/drawings/_rels/drawing9.xml.rels><?xml version="1.0" encoding="UTF-8" standalone="yes"?>
<Relationships xmlns="http://schemas.openxmlformats.org/package/2006/relationships"><Relationship Id="rId1" Type="http://schemas.openxmlformats.org/officeDocument/2006/relationships/image" Target="../media/image7.png"/></Relationships>
</file>

<file path=ppt/drawings/drawing1.xml><?xml version="1.0" encoding="utf-8"?>
<c:userShapes xmlns:c="http://schemas.openxmlformats.org/drawingml/2006/chart">
  <cdr:relSizeAnchor xmlns:cdr="http://schemas.openxmlformats.org/drawingml/2006/chartDrawing">
    <cdr:from>
      <cdr:x>0.00833</cdr:x>
      <cdr:y>0.01471</cdr:y>
    </cdr:from>
    <cdr:to>
      <cdr:x>0.14167</cdr:x>
      <cdr:y>0.10647</cdr:y>
    </cdr:to>
    <cdr:pic>
      <cdr:nvPicPr>
        <cdr:cNvPr id="2" name="Picture 1">
          <a:extLst xmlns:a="http://schemas.openxmlformats.org/drawingml/2006/main">
            <a:ext uri="{FF2B5EF4-FFF2-40B4-BE49-F238E27FC236}">
              <a16:creationId xmlns:a16="http://schemas.microsoft.com/office/drawing/2014/main" id="{BF102B7C-C44B-2208-DFFD-95EF6E9A9DE3}"/>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76200" y="76200"/>
          <a:ext cx="1219260" cy="475464"/>
        </a:xfrm>
        <a:prstGeom xmlns:a="http://schemas.openxmlformats.org/drawingml/2006/main" prst="rect">
          <a:avLst/>
        </a:prstGeom>
      </cdr:spPr>
    </cdr:pic>
  </cdr:relSizeAnchor>
</c:userShapes>
</file>

<file path=ppt/drawings/drawing10.xml><?xml version="1.0" encoding="utf-8"?>
<c:userShapes xmlns:c="http://schemas.openxmlformats.org/drawingml/2006/chart">
  <cdr:relSizeAnchor xmlns:cdr="http://schemas.openxmlformats.org/drawingml/2006/chartDrawing">
    <cdr:from>
      <cdr:x>0.00833</cdr:x>
      <cdr:y>0.01471</cdr:y>
    </cdr:from>
    <cdr:to>
      <cdr:x>0.14167</cdr:x>
      <cdr:y>0.10612</cdr:y>
    </cdr:to>
    <cdr:pic>
      <cdr:nvPicPr>
        <cdr:cNvPr id="3" name="Picture 2">
          <a:extLst xmlns:a="http://schemas.openxmlformats.org/drawingml/2006/main">
            <a:ext uri="{FF2B5EF4-FFF2-40B4-BE49-F238E27FC236}">
              <a16:creationId xmlns:a16="http://schemas.microsoft.com/office/drawing/2014/main" id="{27D810E0-003A-C792-8940-49728EAD947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76200" y="76200"/>
          <a:ext cx="1219260" cy="473650"/>
        </a:xfrm>
        <a:prstGeom xmlns:a="http://schemas.openxmlformats.org/drawingml/2006/main" prst="rect">
          <a:avLst/>
        </a:prstGeom>
      </cdr:spPr>
    </cdr:pic>
  </cdr:relSizeAnchor>
</c:userShapes>
</file>

<file path=ppt/drawings/drawing11.xml><?xml version="1.0" encoding="utf-8"?>
<c:userShapes xmlns:c="http://schemas.openxmlformats.org/drawingml/2006/chart">
  <cdr:relSizeAnchor xmlns:cdr="http://schemas.openxmlformats.org/drawingml/2006/chartDrawing">
    <cdr:from>
      <cdr:x>0.00833</cdr:x>
      <cdr:y>0.01471</cdr:y>
    </cdr:from>
    <cdr:to>
      <cdr:x>0.14167</cdr:x>
      <cdr:y>0.10612</cdr:y>
    </cdr:to>
    <cdr:pic>
      <cdr:nvPicPr>
        <cdr:cNvPr id="2" name="Picture 1">
          <a:extLst xmlns:a="http://schemas.openxmlformats.org/drawingml/2006/main">
            <a:ext uri="{FF2B5EF4-FFF2-40B4-BE49-F238E27FC236}">
              <a16:creationId xmlns:a16="http://schemas.microsoft.com/office/drawing/2014/main" id="{3782C63C-A537-DA29-0BEF-79E64EC0057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76200" y="76200"/>
          <a:ext cx="1219260" cy="473650"/>
        </a:xfrm>
        <a:prstGeom xmlns:a="http://schemas.openxmlformats.org/drawingml/2006/main" prst="rect">
          <a:avLst/>
        </a:prstGeom>
      </cdr:spPr>
    </cdr:pic>
  </cdr:relSizeAnchor>
</c:userShapes>
</file>

<file path=ppt/drawings/drawing12.xml><?xml version="1.0" encoding="utf-8"?>
<c:userShapes xmlns:c="http://schemas.openxmlformats.org/drawingml/2006/chart">
  <cdr:relSizeAnchor xmlns:cdr="http://schemas.openxmlformats.org/drawingml/2006/chartDrawing">
    <cdr:from>
      <cdr:x>0.00833</cdr:x>
      <cdr:y>0.01471</cdr:y>
    </cdr:from>
    <cdr:to>
      <cdr:x>0.14167</cdr:x>
      <cdr:y>0.10647</cdr:y>
    </cdr:to>
    <cdr:pic>
      <cdr:nvPicPr>
        <cdr:cNvPr id="2" name="Picture 1">
          <a:extLst xmlns:a="http://schemas.openxmlformats.org/drawingml/2006/main">
            <a:ext uri="{FF2B5EF4-FFF2-40B4-BE49-F238E27FC236}">
              <a16:creationId xmlns:a16="http://schemas.microsoft.com/office/drawing/2014/main" id="{B6C6249D-8DFA-40EA-8A07-8F70DAE6127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76200" y="76200"/>
          <a:ext cx="1219260" cy="475464"/>
        </a:xfrm>
        <a:prstGeom xmlns:a="http://schemas.openxmlformats.org/drawingml/2006/main" prst="rect">
          <a:avLst/>
        </a:prstGeom>
      </cdr:spPr>
    </cdr:pic>
  </cdr:relSizeAnchor>
</c:userShapes>
</file>

<file path=ppt/drawings/drawing13.xml><?xml version="1.0" encoding="utf-8"?>
<c:userShapes xmlns:c="http://schemas.openxmlformats.org/drawingml/2006/chart">
  <cdr:relSizeAnchor xmlns:cdr="http://schemas.openxmlformats.org/drawingml/2006/chartDrawing">
    <cdr:from>
      <cdr:x>0.00833</cdr:x>
      <cdr:y>0.01471</cdr:y>
    </cdr:from>
    <cdr:to>
      <cdr:x>0.14167</cdr:x>
      <cdr:y>0.10647</cdr:y>
    </cdr:to>
    <cdr:pic>
      <cdr:nvPicPr>
        <cdr:cNvPr id="3" name="Picture 2">
          <a:extLst xmlns:a="http://schemas.openxmlformats.org/drawingml/2006/main">
            <a:ext uri="{FF2B5EF4-FFF2-40B4-BE49-F238E27FC236}">
              <a16:creationId xmlns:a16="http://schemas.microsoft.com/office/drawing/2014/main" id="{34BD2828-8DDE-8599-84FD-8980E5CC7C3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76200" y="76200"/>
          <a:ext cx="1219260" cy="475464"/>
        </a:xfrm>
        <a:prstGeom xmlns:a="http://schemas.openxmlformats.org/drawingml/2006/main" prst="rect">
          <a:avLst/>
        </a:prstGeom>
      </cdr:spPr>
    </cdr:pic>
  </cdr:relSizeAnchor>
</c:userShapes>
</file>

<file path=ppt/drawings/drawing14.xml><?xml version="1.0" encoding="utf-8"?>
<c:userShapes xmlns:c="http://schemas.openxmlformats.org/drawingml/2006/chart">
  <cdr:relSizeAnchor xmlns:cdr="http://schemas.openxmlformats.org/drawingml/2006/chartDrawing">
    <cdr:from>
      <cdr:x>0.00833</cdr:x>
      <cdr:y>0.01471</cdr:y>
    </cdr:from>
    <cdr:to>
      <cdr:x>0.14167</cdr:x>
      <cdr:y>0.10647</cdr:y>
    </cdr:to>
    <cdr:pic>
      <cdr:nvPicPr>
        <cdr:cNvPr id="3" name="Picture 2">
          <a:extLst xmlns:a="http://schemas.openxmlformats.org/drawingml/2006/main">
            <a:ext uri="{FF2B5EF4-FFF2-40B4-BE49-F238E27FC236}">
              <a16:creationId xmlns:a16="http://schemas.microsoft.com/office/drawing/2014/main" id="{627B3990-08FD-336A-E4EB-B9037A0868F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76200" y="76200"/>
          <a:ext cx="1219260" cy="475464"/>
        </a:xfrm>
        <a:prstGeom xmlns:a="http://schemas.openxmlformats.org/drawingml/2006/main" prst="rect">
          <a:avLst/>
        </a:prstGeom>
      </cdr:spPr>
    </cdr:pic>
  </cdr:relSizeAnchor>
</c:userShapes>
</file>

<file path=ppt/drawings/drawing15.xml><?xml version="1.0" encoding="utf-8"?>
<c:userShapes xmlns:c="http://schemas.openxmlformats.org/drawingml/2006/chart">
  <cdr:relSizeAnchor xmlns:cdr="http://schemas.openxmlformats.org/drawingml/2006/chartDrawing">
    <cdr:from>
      <cdr:x>0.80833</cdr:x>
      <cdr:y>0</cdr:y>
    </cdr:from>
    <cdr:to>
      <cdr:x>1</cdr:x>
      <cdr:y>0.11918</cdr:y>
    </cdr:to>
    <cdr:sp macro="" textlink="">
      <cdr:nvSpPr>
        <cdr:cNvPr id="4" name="TextBox 3">
          <a:extLst xmlns:a="http://schemas.openxmlformats.org/drawingml/2006/main">
            <a:ext uri="{FF2B5EF4-FFF2-40B4-BE49-F238E27FC236}">
              <a16:creationId xmlns:a16="http://schemas.microsoft.com/office/drawing/2014/main" id="{3457EDB1-17B1-4A5A-A3C1-53F141223B2B}"/>
            </a:ext>
          </a:extLst>
        </cdr:cNvPr>
        <cdr:cNvSpPr txBox="1"/>
      </cdr:nvSpPr>
      <cdr:spPr>
        <a:xfrm xmlns:a="http://schemas.openxmlformats.org/drawingml/2006/main">
          <a:off x="7391370" y="0"/>
          <a:ext cx="1752630" cy="6175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US" sz="1600" b="1" i="1" dirty="0">
            <a:solidFill>
              <a:srgbClr val="FF0000"/>
            </a:solidFill>
          </a:endParaRPr>
        </a:p>
      </cdr:txBody>
    </cdr:sp>
  </cdr:relSizeAnchor>
  <cdr:relSizeAnchor xmlns:cdr="http://schemas.openxmlformats.org/drawingml/2006/chartDrawing">
    <cdr:from>
      <cdr:x>0.00833</cdr:x>
      <cdr:y>0.01471</cdr:y>
    </cdr:from>
    <cdr:to>
      <cdr:x>0.14167</cdr:x>
      <cdr:y>0.10647</cdr:y>
    </cdr:to>
    <cdr:pic>
      <cdr:nvPicPr>
        <cdr:cNvPr id="5" name="Picture 4">
          <a:extLst xmlns:a="http://schemas.openxmlformats.org/drawingml/2006/main">
            <a:ext uri="{FF2B5EF4-FFF2-40B4-BE49-F238E27FC236}">
              <a16:creationId xmlns:a16="http://schemas.microsoft.com/office/drawing/2014/main" id="{F8034B0A-0557-C8B2-97D5-5CAFB349964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76200" y="76200"/>
          <a:ext cx="1219260" cy="475464"/>
        </a:xfrm>
        <a:prstGeom xmlns:a="http://schemas.openxmlformats.org/drawingml/2006/main" prst="rect">
          <a:avLst/>
        </a:prstGeom>
      </cdr:spPr>
    </cdr:pic>
  </cdr:relSizeAnchor>
</c:userShapes>
</file>

<file path=ppt/drawings/drawing16.xml><?xml version="1.0" encoding="utf-8"?>
<c:userShapes xmlns:c="http://schemas.openxmlformats.org/drawingml/2006/chart">
  <cdr:relSizeAnchor xmlns:cdr="http://schemas.openxmlformats.org/drawingml/2006/chartDrawing">
    <cdr:from>
      <cdr:x>0.00833</cdr:x>
      <cdr:y>0.01471</cdr:y>
    </cdr:from>
    <cdr:to>
      <cdr:x>0.14167</cdr:x>
      <cdr:y>0.10647</cdr:y>
    </cdr:to>
    <cdr:pic>
      <cdr:nvPicPr>
        <cdr:cNvPr id="2" name="Picture 1">
          <a:extLst xmlns:a="http://schemas.openxmlformats.org/drawingml/2006/main">
            <a:ext uri="{FF2B5EF4-FFF2-40B4-BE49-F238E27FC236}">
              <a16:creationId xmlns:a16="http://schemas.microsoft.com/office/drawing/2014/main" id="{EC40828D-79E0-40F2-8669-308425F6B8B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76200" y="76200"/>
          <a:ext cx="1219260" cy="475464"/>
        </a:xfrm>
        <a:prstGeom xmlns:a="http://schemas.openxmlformats.org/drawingml/2006/main" prst="rect">
          <a:avLst/>
        </a:prstGeom>
      </cdr:spPr>
    </cdr:pic>
  </cdr:relSizeAnchor>
</c:userShapes>
</file>

<file path=ppt/drawings/drawing17.xml><?xml version="1.0" encoding="utf-8"?>
<c:userShapes xmlns:c="http://schemas.openxmlformats.org/drawingml/2006/chart">
  <cdr:relSizeAnchor xmlns:cdr="http://schemas.openxmlformats.org/drawingml/2006/chartDrawing">
    <cdr:from>
      <cdr:x>0.00833</cdr:x>
      <cdr:y>0.01471</cdr:y>
    </cdr:from>
    <cdr:to>
      <cdr:x>0.13723</cdr:x>
      <cdr:y>0.10647</cdr:y>
    </cdr:to>
    <cdr:pic>
      <cdr:nvPicPr>
        <cdr:cNvPr id="2" name="Picture 1">
          <a:extLst xmlns:a="http://schemas.openxmlformats.org/drawingml/2006/main">
            <a:ext uri="{FF2B5EF4-FFF2-40B4-BE49-F238E27FC236}">
              <a16:creationId xmlns:a16="http://schemas.microsoft.com/office/drawing/2014/main" id="{7D1A3A9E-4C71-A03B-D59E-F04905C685E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76200" y="76200"/>
          <a:ext cx="1178618" cy="475464"/>
        </a:xfrm>
        <a:prstGeom xmlns:a="http://schemas.openxmlformats.org/drawingml/2006/main" prst="rect">
          <a:avLst/>
        </a:prstGeom>
      </cdr:spPr>
    </cdr:pic>
  </cdr:relSizeAnchor>
</c:userShapes>
</file>

<file path=ppt/drawings/drawing18.xml><?xml version="1.0" encoding="utf-8"?>
<c:userShapes xmlns:c="http://schemas.openxmlformats.org/drawingml/2006/chart">
  <cdr:relSizeAnchor xmlns:cdr="http://schemas.openxmlformats.org/drawingml/2006/chartDrawing">
    <cdr:from>
      <cdr:x>0.00833</cdr:x>
      <cdr:y>0.01471</cdr:y>
    </cdr:from>
    <cdr:to>
      <cdr:x>0.14167</cdr:x>
      <cdr:y>0.10647</cdr:y>
    </cdr:to>
    <cdr:pic>
      <cdr:nvPicPr>
        <cdr:cNvPr id="2" name="Picture 1">
          <a:extLst xmlns:a="http://schemas.openxmlformats.org/drawingml/2006/main">
            <a:ext uri="{FF2B5EF4-FFF2-40B4-BE49-F238E27FC236}">
              <a16:creationId xmlns:a16="http://schemas.microsoft.com/office/drawing/2014/main" id="{D41C974F-7724-3576-9D0C-851714649DC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76200" y="76200"/>
          <a:ext cx="1219260" cy="475464"/>
        </a:xfrm>
        <a:prstGeom xmlns:a="http://schemas.openxmlformats.org/drawingml/2006/main" prst="rect">
          <a:avLst/>
        </a:prstGeom>
      </cdr:spPr>
    </cdr:pic>
  </cdr:relSizeAnchor>
</c:userShapes>
</file>

<file path=ppt/drawings/drawing19.xml><?xml version="1.0" encoding="utf-8"?>
<c:userShapes xmlns:c="http://schemas.openxmlformats.org/drawingml/2006/chart">
  <cdr:relSizeAnchor xmlns:cdr="http://schemas.openxmlformats.org/drawingml/2006/chartDrawing">
    <cdr:from>
      <cdr:x>0.00833</cdr:x>
      <cdr:y>0.01471</cdr:y>
    </cdr:from>
    <cdr:to>
      <cdr:x>0.13723</cdr:x>
      <cdr:y>0.10647</cdr:y>
    </cdr:to>
    <cdr:pic>
      <cdr:nvPicPr>
        <cdr:cNvPr id="2" name="Picture 1">
          <a:extLst xmlns:a="http://schemas.openxmlformats.org/drawingml/2006/main">
            <a:ext uri="{FF2B5EF4-FFF2-40B4-BE49-F238E27FC236}">
              <a16:creationId xmlns:a16="http://schemas.microsoft.com/office/drawing/2014/main" id="{2AB2FFAC-6220-E4EF-5416-3E9068D1C36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76200" y="76200"/>
          <a:ext cx="1178661" cy="475464"/>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0.00833</cdr:x>
      <cdr:y>0.01471</cdr:y>
    </cdr:from>
    <cdr:to>
      <cdr:x>0.14167</cdr:x>
      <cdr:y>0.10647</cdr:y>
    </cdr:to>
    <cdr:pic>
      <cdr:nvPicPr>
        <cdr:cNvPr id="2" name="Picture 1">
          <a:extLst xmlns:a="http://schemas.openxmlformats.org/drawingml/2006/main">
            <a:ext uri="{FF2B5EF4-FFF2-40B4-BE49-F238E27FC236}">
              <a16:creationId xmlns:a16="http://schemas.microsoft.com/office/drawing/2014/main" id="{32A9444B-3B31-349B-59C1-EF186D632233}"/>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76200" y="76200"/>
          <a:ext cx="1219260" cy="475464"/>
        </a:xfrm>
        <a:prstGeom xmlns:a="http://schemas.openxmlformats.org/drawingml/2006/main" prst="rect">
          <a:avLst/>
        </a:prstGeom>
      </cdr:spPr>
    </cdr:pic>
  </cdr:relSizeAnchor>
</c:userShapes>
</file>

<file path=ppt/drawings/drawing20.xml><?xml version="1.0" encoding="utf-8"?>
<c:userShapes xmlns:c="http://schemas.openxmlformats.org/drawingml/2006/chart">
  <cdr:relSizeAnchor xmlns:cdr="http://schemas.openxmlformats.org/drawingml/2006/chartDrawing">
    <cdr:from>
      <cdr:x>0.2</cdr:x>
      <cdr:y>0.54215</cdr:y>
    </cdr:from>
    <cdr:to>
      <cdr:x>0.27319</cdr:x>
      <cdr:y>0.59134</cdr:y>
    </cdr:to>
    <cdr:sp macro="" textlink="">
      <cdr:nvSpPr>
        <cdr:cNvPr id="2" name="TextBox 14">
          <a:extLst xmlns:a="http://schemas.openxmlformats.org/drawingml/2006/main">
            <a:ext uri="{FF2B5EF4-FFF2-40B4-BE49-F238E27FC236}">
              <a16:creationId xmlns:a16="http://schemas.microsoft.com/office/drawing/2014/main" id="{22B19AEA-5D93-15A6-C1B2-BF91E06F84C1}"/>
            </a:ext>
          </a:extLst>
        </cdr:cNvPr>
        <cdr:cNvSpPr txBox="1"/>
      </cdr:nvSpPr>
      <cdr:spPr>
        <a:xfrm xmlns:a="http://schemas.openxmlformats.org/drawingml/2006/main">
          <a:off x="1828800" y="2809188"/>
          <a:ext cx="669250" cy="254883"/>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100" dirty="0"/>
            <a:t>$748.29M</a:t>
          </a:r>
        </a:p>
      </cdr:txBody>
    </cdr:sp>
  </cdr:relSizeAnchor>
  <cdr:relSizeAnchor xmlns:cdr="http://schemas.openxmlformats.org/drawingml/2006/chartDrawing">
    <cdr:from>
      <cdr:x>0.25833</cdr:x>
      <cdr:y>0.4754</cdr:y>
    </cdr:from>
    <cdr:to>
      <cdr:x>0.32987</cdr:x>
      <cdr:y>0.52459</cdr:y>
    </cdr:to>
    <cdr:sp macro="" textlink="">
      <cdr:nvSpPr>
        <cdr:cNvPr id="3" name="TextBox 14">
          <a:extLst xmlns:a="http://schemas.openxmlformats.org/drawingml/2006/main">
            <a:ext uri="{FF2B5EF4-FFF2-40B4-BE49-F238E27FC236}">
              <a16:creationId xmlns:a16="http://schemas.microsoft.com/office/drawing/2014/main" id="{E8CC6A27-9A26-FC6C-1EC3-22F664BDA673}"/>
            </a:ext>
          </a:extLst>
        </cdr:cNvPr>
        <cdr:cNvSpPr txBox="1"/>
      </cdr:nvSpPr>
      <cdr:spPr>
        <a:xfrm xmlns:a="http://schemas.openxmlformats.org/drawingml/2006/main">
          <a:off x="2362200" y="2463358"/>
          <a:ext cx="654162" cy="254883"/>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100" dirty="0"/>
            <a:t>$862.11M</a:t>
          </a:r>
        </a:p>
      </cdr:txBody>
    </cdr:sp>
  </cdr:relSizeAnchor>
  <cdr:relSizeAnchor xmlns:cdr="http://schemas.openxmlformats.org/drawingml/2006/chartDrawing">
    <cdr:from>
      <cdr:x>0.4</cdr:x>
      <cdr:y>0.45081</cdr:y>
    </cdr:from>
    <cdr:to>
      <cdr:x>0.47154</cdr:x>
      <cdr:y>0.5</cdr:y>
    </cdr:to>
    <cdr:sp macro="" textlink="">
      <cdr:nvSpPr>
        <cdr:cNvPr id="4" name="TextBox 14">
          <a:extLst xmlns:a="http://schemas.openxmlformats.org/drawingml/2006/main">
            <a:ext uri="{FF2B5EF4-FFF2-40B4-BE49-F238E27FC236}">
              <a16:creationId xmlns:a16="http://schemas.microsoft.com/office/drawing/2014/main" id="{09839E9F-C83B-B246-DACB-7A6EE782F793}"/>
            </a:ext>
          </a:extLst>
        </cdr:cNvPr>
        <cdr:cNvSpPr txBox="1"/>
      </cdr:nvSpPr>
      <cdr:spPr>
        <a:xfrm xmlns:a="http://schemas.openxmlformats.org/drawingml/2006/main">
          <a:off x="3657600" y="2335916"/>
          <a:ext cx="654162" cy="254883"/>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100" dirty="0"/>
            <a:t>$955.76M</a:t>
          </a:r>
        </a:p>
      </cdr:txBody>
    </cdr:sp>
  </cdr:relSizeAnchor>
  <cdr:relSizeAnchor xmlns:cdr="http://schemas.openxmlformats.org/drawingml/2006/chartDrawing">
    <cdr:from>
      <cdr:x>0.475</cdr:x>
      <cdr:y>0.42621</cdr:y>
    </cdr:from>
    <cdr:to>
      <cdr:x>0.54654</cdr:x>
      <cdr:y>0.4754</cdr:y>
    </cdr:to>
    <cdr:sp macro="" textlink="">
      <cdr:nvSpPr>
        <cdr:cNvPr id="5" name="TextBox 14">
          <a:extLst xmlns:a="http://schemas.openxmlformats.org/drawingml/2006/main">
            <a:ext uri="{FF2B5EF4-FFF2-40B4-BE49-F238E27FC236}">
              <a16:creationId xmlns:a16="http://schemas.microsoft.com/office/drawing/2014/main" id="{D55F8288-0CFA-175C-88BB-9D0AFE7D553B}"/>
            </a:ext>
          </a:extLst>
        </cdr:cNvPr>
        <cdr:cNvSpPr txBox="1"/>
      </cdr:nvSpPr>
      <cdr:spPr>
        <a:xfrm xmlns:a="http://schemas.openxmlformats.org/drawingml/2006/main">
          <a:off x="4343400" y="2208475"/>
          <a:ext cx="654162" cy="254883"/>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100" dirty="0"/>
            <a:t>$991.97M</a:t>
          </a:r>
        </a:p>
      </cdr:txBody>
    </cdr:sp>
  </cdr:relSizeAnchor>
  <cdr:relSizeAnchor xmlns:cdr="http://schemas.openxmlformats.org/drawingml/2006/chartDrawing">
    <cdr:from>
      <cdr:x>0.525</cdr:x>
      <cdr:y>0.38235</cdr:y>
    </cdr:from>
    <cdr:to>
      <cdr:x>0.60646</cdr:x>
      <cdr:y>0.43154</cdr:y>
    </cdr:to>
    <cdr:sp macro="" textlink="">
      <cdr:nvSpPr>
        <cdr:cNvPr id="6" name="TextBox 14">
          <a:extLst xmlns:a="http://schemas.openxmlformats.org/drawingml/2006/main">
            <a:ext uri="{FF2B5EF4-FFF2-40B4-BE49-F238E27FC236}">
              <a16:creationId xmlns:a16="http://schemas.microsoft.com/office/drawing/2014/main" id="{76A03249-BD66-8859-030A-4EDD2661ABBA}"/>
            </a:ext>
          </a:extLst>
        </cdr:cNvPr>
        <cdr:cNvSpPr txBox="1"/>
      </cdr:nvSpPr>
      <cdr:spPr>
        <a:xfrm xmlns:a="http://schemas.openxmlformats.org/drawingml/2006/main">
          <a:off x="4800600" y="1981200"/>
          <a:ext cx="744870" cy="254883"/>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100" dirty="0"/>
            <a:t>$1,086.75M</a:t>
          </a:r>
        </a:p>
      </cdr:txBody>
    </cdr:sp>
  </cdr:relSizeAnchor>
  <cdr:relSizeAnchor xmlns:cdr="http://schemas.openxmlformats.org/drawingml/2006/chartDrawing">
    <cdr:from>
      <cdr:x>0.60833</cdr:x>
      <cdr:y>0.36765</cdr:y>
    </cdr:from>
    <cdr:to>
      <cdr:x>0.68979</cdr:x>
      <cdr:y>0.41684</cdr:y>
    </cdr:to>
    <cdr:sp macro="" textlink="">
      <cdr:nvSpPr>
        <cdr:cNvPr id="7" name="TextBox 14">
          <a:extLst xmlns:a="http://schemas.openxmlformats.org/drawingml/2006/main">
            <a:ext uri="{FF2B5EF4-FFF2-40B4-BE49-F238E27FC236}">
              <a16:creationId xmlns:a16="http://schemas.microsoft.com/office/drawing/2014/main" id="{1DCEBFAD-AC78-8639-D2FB-CDEB05B1DFDE}"/>
            </a:ext>
          </a:extLst>
        </cdr:cNvPr>
        <cdr:cNvSpPr txBox="1"/>
      </cdr:nvSpPr>
      <cdr:spPr>
        <a:xfrm xmlns:a="http://schemas.openxmlformats.org/drawingml/2006/main">
          <a:off x="5562600" y="1905000"/>
          <a:ext cx="744870" cy="254883"/>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100" dirty="0"/>
            <a:t>$1,117.39M</a:t>
          </a:r>
        </a:p>
      </cdr:txBody>
    </cdr:sp>
  </cdr:relSizeAnchor>
  <cdr:relSizeAnchor xmlns:cdr="http://schemas.openxmlformats.org/drawingml/2006/chartDrawing">
    <cdr:from>
      <cdr:x>0.65833</cdr:x>
      <cdr:y>0.31364</cdr:y>
    </cdr:from>
    <cdr:to>
      <cdr:x>0.73979</cdr:x>
      <cdr:y>0.36283</cdr:y>
    </cdr:to>
    <cdr:sp macro="" textlink="">
      <cdr:nvSpPr>
        <cdr:cNvPr id="8" name="TextBox 14">
          <a:extLst xmlns:a="http://schemas.openxmlformats.org/drawingml/2006/main">
            <a:ext uri="{FF2B5EF4-FFF2-40B4-BE49-F238E27FC236}">
              <a16:creationId xmlns:a16="http://schemas.microsoft.com/office/drawing/2014/main" id="{958F5A5F-B9C7-5BE7-CEB3-13FCE6D2FF10}"/>
            </a:ext>
          </a:extLst>
        </cdr:cNvPr>
        <cdr:cNvSpPr txBox="1"/>
      </cdr:nvSpPr>
      <cdr:spPr>
        <a:xfrm xmlns:a="http://schemas.openxmlformats.org/drawingml/2006/main">
          <a:off x="6019800" y="1625159"/>
          <a:ext cx="744871" cy="254882"/>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100" dirty="0"/>
            <a:t>$1,215.55M</a:t>
          </a:r>
        </a:p>
      </cdr:txBody>
    </cdr:sp>
  </cdr:relSizeAnchor>
  <cdr:relSizeAnchor xmlns:cdr="http://schemas.openxmlformats.org/drawingml/2006/chartDrawing">
    <cdr:from>
      <cdr:x>0.73333</cdr:x>
      <cdr:y>0.2804</cdr:y>
    </cdr:from>
    <cdr:to>
      <cdr:x>0.81479</cdr:x>
      <cdr:y>0.32959</cdr:y>
    </cdr:to>
    <cdr:sp macro="" textlink="">
      <cdr:nvSpPr>
        <cdr:cNvPr id="9" name="TextBox 14">
          <a:extLst xmlns:a="http://schemas.openxmlformats.org/drawingml/2006/main">
            <a:ext uri="{FF2B5EF4-FFF2-40B4-BE49-F238E27FC236}">
              <a16:creationId xmlns:a16="http://schemas.microsoft.com/office/drawing/2014/main" id="{454AC77E-E84D-34A3-1503-B06B24B48EE0}"/>
            </a:ext>
          </a:extLst>
        </cdr:cNvPr>
        <cdr:cNvSpPr txBox="1"/>
      </cdr:nvSpPr>
      <cdr:spPr>
        <a:xfrm xmlns:a="http://schemas.openxmlformats.org/drawingml/2006/main">
          <a:off x="6705600" y="1452940"/>
          <a:ext cx="744870" cy="254883"/>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100" dirty="0"/>
            <a:t>$1,294.40M</a:t>
          </a:r>
        </a:p>
      </cdr:txBody>
    </cdr:sp>
  </cdr:relSizeAnchor>
  <cdr:relSizeAnchor xmlns:cdr="http://schemas.openxmlformats.org/drawingml/2006/chartDrawing">
    <cdr:from>
      <cdr:x>0.79167</cdr:x>
      <cdr:y>0.20358</cdr:y>
    </cdr:from>
    <cdr:to>
      <cdr:x>0.87313</cdr:x>
      <cdr:y>0.25277</cdr:y>
    </cdr:to>
    <cdr:sp macro="" textlink="">
      <cdr:nvSpPr>
        <cdr:cNvPr id="10" name="TextBox 14">
          <a:extLst xmlns:a="http://schemas.openxmlformats.org/drawingml/2006/main">
            <a:ext uri="{FF2B5EF4-FFF2-40B4-BE49-F238E27FC236}">
              <a16:creationId xmlns:a16="http://schemas.microsoft.com/office/drawing/2014/main" id="{21C3F648-DD54-8C5C-BC43-2CBD047E4362}"/>
            </a:ext>
          </a:extLst>
        </cdr:cNvPr>
        <cdr:cNvSpPr txBox="1"/>
      </cdr:nvSpPr>
      <cdr:spPr>
        <a:xfrm xmlns:a="http://schemas.openxmlformats.org/drawingml/2006/main">
          <a:off x="7239000" y="1054870"/>
          <a:ext cx="744870" cy="254883"/>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100" dirty="0"/>
            <a:t>$1,451.24M</a:t>
          </a:r>
        </a:p>
      </cdr:txBody>
    </cdr:sp>
  </cdr:relSizeAnchor>
  <cdr:relSizeAnchor xmlns:cdr="http://schemas.openxmlformats.org/drawingml/2006/chartDrawing">
    <cdr:from>
      <cdr:x>0.33333</cdr:x>
      <cdr:y>0.47541</cdr:y>
    </cdr:from>
    <cdr:to>
      <cdr:x>0.39823</cdr:x>
      <cdr:y>0.52459</cdr:y>
    </cdr:to>
    <cdr:sp macro="" textlink="">
      <cdr:nvSpPr>
        <cdr:cNvPr id="11" name="TextBox 14">
          <a:extLst xmlns:a="http://schemas.openxmlformats.org/drawingml/2006/main">
            <a:ext uri="{FF2B5EF4-FFF2-40B4-BE49-F238E27FC236}">
              <a16:creationId xmlns:a16="http://schemas.microsoft.com/office/drawing/2014/main" id="{4D228B24-A1E3-240D-7D64-C5ED4D9DDA9D}"/>
            </a:ext>
          </a:extLst>
        </cdr:cNvPr>
        <cdr:cNvSpPr txBox="1"/>
      </cdr:nvSpPr>
      <cdr:spPr>
        <a:xfrm xmlns:a="http://schemas.openxmlformats.org/drawingml/2006/main">
          <a:off x="3048000" y="2463384"/>
          <a:ext cx="593445" cy="25483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100" dirty="0"/>
            <a:t>$891.0M</a:t>
          </a:r>
        </a:p>
      </cdr:txBody>
    </cdr:sp>
  </cdr:relSizeAnchor>
  <cdr:relSizeAnchor xmlns:cdr="http://schemas.openxmlformats.org/drawingml/2006/chartDrawing">
    <cdr:from>
      <cdr:x>0.15178</cdr:x>
      <cdr:y>0.00015</cdr:y>
    </cdr:from>
    <cdr:to>
      <cdr:x>0.84822</cdr:x>
      <cdr:y>0.16192</cdr:y>
    </cdr:to>
    <cdr:sp macro="" textlink="">
      <cdr:nvSpPr>
        <cdr:cNvPr id="13" name="TextBox 12">
          <a:extLst xmlns:a="http://schemas.openxmlformats.org/drawingml/2006/main">
            <a:ext uri="{FF2B5EF4-FFF2-40B4-BE49-F238E27FC236}">
              <a16:creationId xmlns:a16="http://schemas.microsoft.com/office/drawing/2014/main" id="{94C5CD2E-5E50-5447-A290-F9F2241154FE}"/>
            </a:ext>
          </a:extLst>
        </cdr:cNvPr>
        <cdr:cNvSpPr txBox="1"/>
      </cdr:nvSpPr>
      <cdr:spPr>
        <a:xfrm xmlns:a="http://schemas.openxmlformats.org/drawingml/2006/main">
          <a:off x="1387922" y="786"/>
          <a:ext cx="6368156" cy="838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2000" b="1" dirty="0">
              <a:solidFill>
                <a:sysClr val="windowText" lastClr="000000"/>
              </a:solidFill>
              <a:latin typeface="Cambria" panose="02040503050406030204" pitchFamily="18" charset="0"/>
              <a:ea typeface="Cambria" panose="02040503050406030204" pitchFamily="18" charset="0"/>
            </a:rPr>
            <a:t>King County Property Taxes ($) By Taxing</a:t>
          </a:r>
          <a:r>
            <a:rPr lang="en-US" sz="2000" b="1" baseline="0" dirty="0">
              <a:solidFill>
                <a:sysClr val="windowText" lastClr="000000"/>
              </a:solidFill>
              <a:latin typeface="Cambria" panose="02040503050406030204" pitchFamily="18" charset="0"/>
              <a:ea typeface="Cambria" panose="02040503050406030204" pitchFamily="18" charset="0"/>
            </a:rPr>
            <a:t> District </a:t>
          </a:r>
          <a:r>
            <a:rPr lang="en-US" sz="2000" b="1" dirty="0">
              <a:solidFill>
                <a:sysClr val="windowText" lastClr="000000"/>
              </a:solidFill>
              <a:latin typeface="Cambria" panose="02040503050406030204" pitchFamily="18" charset="0"/>
              <a:ea typeface="Cambria" panose="02040503050406030204" pitchFamily="18" charset="0"/>
            </a:rPr>
            <a:t> </a:t>
          </a:r>
        </a:p>
        <a:p xmlns:a="http://schemas.openxmlformats.org/drawingml/2006/main">
          <a:pPr algn="ctr"/>
          <a:r>
            <a:rPr lang="en-US" sz="1200" b="1" dirty="0">
              <a:solidFill>
                <a:sysClr val="windowText" lastClr="000000"/>
              </a:solidFill>
              <a:latin typeface="Cambria" panose="02040503050406030204" pitchFamily="18" charset="0"/>
              <a:ea typeface="Cambria" panose="02040503050406030204" pitchFamily="18" charset="0"/>
            </a:rPr>
            <a:t>With Actuals Through 2023 &amp; 2024 Projections</a:t>
          </a:r>
        </a:p>
        <a:p xmlns:a="http://schemas.openxmlformats.org/drawingml/2006/main">
          <a:pPr algn="ctr"/>
          <a:r>
            <a:rPr lang="en-US" sz="1200" b="1" dirty="0">
              <a:solidFill>
                <a:sysClr val="windowText" lastClr="000000"/>
              </a:solidFill>
              <a:latin typeface="Cambria" panose="02040503050406030204" pitchFamily="18" charset="0"/>
              <a:ea typeface="Cambria" panose="02040503050406030204" pitchFamily="18" charset="0"/>
            </a:rPr>
            <a:t>Source: KC DOA, King County OEFA</a:t>
          </a:r>
        </a:p>
      </cdr:txBody>
    </cdr:sp>
  </cdr:relSizeAnchor>
  <cdr:relSizeAnchor xmlns:cdr="http://schemas.openxmlformats.org/drawingml/2006/chartDrawing">
    <cdr:from>
      <cdr:x>0.00833</cdr:x>
      <cdr:y>0.01471</cdr:y>
    </cdr:from>
    <cdr:to>
      <cdr:x>0.13723</cdr:x>
      <cdr:y>0.10647</cdr:y>
    </cdr:to>
    <cdr:pic>
      <cdr:nvPicPr>
        <cdr:cNvPr id="15" name="Picture 14">
          <a:extLst xmlns:a="http://schemas.openxmlformats.org/drawingml/2006/main">
            <a:ext uri="{FF2B5EF4-FFF2-40B4-BE49-F238E27FC236}">
              <a16:creationId xmlns:a16="http://schemas.microsoft.com/office/drawing/2014/main" id="{3DBC7303-E822-BBD5-E40A-362CB0418A6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76200" y="76200"/>
          <a:ext cx="1178661" cy="475464"/>
        </a:xfrm>
        <a:prstGeom xmlns:a="http://schemas.openxmlformats.org/drawingml/2006/main" prst="rect">
          <a:avLst/>
        </a:prstGeom>
      </cdr:spPr>
    </cdr:pic>
  </cdr:relSizeAnchor>
</c:userShapes>
</file>

<file path=ppt/drawings/drawing21.xml><?xml version="1.0" encoding="utf-8"?>
<c:userShapes xmlns:c="http://schemas.openxmlformats.org/drawingml/2006/chart">
  <cdr:relSizeAnchor xmlns:cdr="http://schemas.openxmlformats.org/drawingml/2006/chartDrawing">
    <cdr:from>
      <cdr:x>0.0079</cdr:x>
      <cdr:y>0.01471</cdr:y>
    </cdr:from>
    <cdr:to>
      <cdr:x>0.1368</cdr:x>
      <cdr:y>0.10647</cdr:y>
    </cdr:to>
    <cdr:pic>
      <cdr:nvPicPr>
        <cdr:cNvPr id="2" name="Picture 1">
          <a:extLst xmlns:a="http://schemas.openxmlformats.org/drawingml/2006/main">
            <a:ext uri="{FF2B5EF4-FFF2-40B4-BE49-F238E27FC236}">
              <a16:creationId xmlns:a16="http://schemas.microsoft.com/office/drawing/2014/main" id="{53A79DC8-D25A-C8D3-8435-6EC340F7B9F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72272" y="76200"/>
          <a:ext cx="1178661" cy="475464"/>
        </a:xfrm>
        <a:prstGeom xmlns:a="http://schemas.openxmlformats.org/drawingml/2006/main" prst="rect">
          <a:avLst/>
        </a:prstGeom>
      </cdr:spPr>
    </cdr:pic>
  </cdr:relSizeAnchor>
</c:userShapes>
</file>

<file path=ppt/drawings/drawing22.xml><?xml version="1.0" encoding="utf-8"?>
<c:userShapes xmlns:c="http://schemas.openxmlformats.org/drawingml/2006/chart">
  <cdr:relSizeAnchor xmlns:cdr="http://schemas.openxmlformats.org/drawingml/2006/chartDrawing">
    <cdr:from>
      <cdr:x>0.00833</cdr:x>
      <cdr:y>0.01471</cdr:y>
    </cdr:from>
    <cdr:to>
      <cdr:x>0.13723</cdr:x>
      <cdr:y>0.10647</cdr:y>
    </cdr:to>
    <cdr:pic>
      <cdr:nvPicPr>
        <cdr:cNvPr id="2" name="Picture 1">
          <a:extLst xmlns:a="http://schemas.openxmlformats.org/drawingml/2006/main">
            <a:ext uri="{FF2B5EF4-FFF2-40B4-BE49-F238E27FC236}">
              <a16:creationId xmlns:a16="http://schemas.microsoft.com/office/drawing/2014/main" id="{EF9919E7-40C1-2EE1-A67F-A179F0AB8BD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76200" y="76200"/>
          <a:ext cx="1178661" cy="475464"/>
        </a:xfrm>
        <a:prstGeom xmlns:a="http://schemas.openxmlformats.org/drawingml/2006/main" prst="rect">
          <a:avLst/>
        </a:prstGeom>
      </cdr:spPr>
    </cdr:pic>
  </cdr:relSizeAnchor>
</c:userShapes>
</file>

<file path=ppt/drawings/drawing23.xml><?xml version="1.0" encoding="utf-8"?>
<c:userShapes xmlns:c="http://schemas.openxmlformats.org/drawingml/2006/chart">
  <cdr:relSizeAnchor xmlns:cdr="http://schemas.openxmlformats.org/drawingml/2006/chartDrawing">
    <cdr:from>
      <cdr:x>0.13333</cdr:x>
      <cdr:y>0.51471</cdr:y>
    </cdr:from>
    <cdr:to>
      <cdr:x>0.20487</cdr:x>
      <cdr:y>0.5639</cdr:y>
    </cdr:to>
    <cdr:sp macro="" textlink="">
      <cdr:nvSpPr>
        <cdr:cNvPr id="2" name="TextBox 14">
          <a:extLst xmlns:a="http://schemas.openxmlformats.org/drawingml/2006/main">
            <a:ext uri="{FF2B5EF4-FFF2-40B4-BE49-F238E27FC236}">
              <a16:creationId xmlns:a16="http://schemas.microsoft.com/office/drawing/2014/main" id="{22B19AEA-5D93-15A6-C1B2-BF91E06F84C1}"/>
            </a:ext>
          </a:extLst>
        </cdr:cNvPr>
        <cdr:cNvSpPr txBox="1"/>
      </cdr:nvSpPr>
      <cdr:spPr>
        <a:xfrm xmlns:a="http://schemas.openxmlformats.org/drawingml/2006/main">
          <a:off x="1219200" y="2667000"/>
          <a:ext cx="654162" cy="254882"/>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100" dirty="0"/>
            <a:t>$639.56M</a:t>
          </a:r>
        </a:p>
      </cdr:txBody>
    </cdr:sp>
  </cdr:relSizeAnchor>
  <cdr:relSizeAnchor xmlns:cdr="http://schemas.openxmlformats.org/drawingml/2006/chartDrawing">
    <cdr:from>
      <cdr:x>0.19167</cdr:x>
      <cdr:y>0.4754</cdr:y>
    </cdr:from>
    <cdr:to>
      <cdr:x>0.26322</cdr:x>
      <cdr:y>0.52459</cdr:y>
    </cdr:to>
    <cdr:sp macro="" textlink="">
      <cdr:nvSpPr>
        <cdr:cNvPr id="3" name="TextBox 14">
          <a:extLst xmlns:a="http://schemas.openxmlformats.org/drawingml/2006/main">
            <a:ext uri="{FF2B5EF4-FFF2-40B4-BE49-F238E27FC236}">
              <a16:creationId xmlns:a16="http://schemas.microsoft.com/office/drawing/2014/main" id="{E8CC6A27-9A26-FC6C-1EC3-22F664BDA673}"/>
            </a:ext>
          </a:extLst>
        </cdr:cNvPr>
        <cdr:cNvSpPr txBox="1"/>
      </cdr:nvSpPr>
      <cdr:spPr>
        <a:xfrm xmlns:a="http://schemas.openxmlformats.org/drawingml/2006/main">
          <a:off x="1752600" y="2463358"/>
          <a:ext cx="654253" cy="254883"/>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100" dirty="0"/>
            <a:t>$701.44M</a:t>
          </a:r>
        </a:p>
      </cdr:txBody>
    </cdr:sp>
  </cdr:relSizeAnchor>
  <cdr:relSizeAnchor xmlns:cdr="http://schemas.openxmlformats.org/drawingml/2006/chartDrawing">
    <cdr:from>
      <cdr:x>0.3211</cdr:x>
      <cdr:y>0.44118</cdr:y>
    </cdr:from>
    <cdr:to>
      <cdr:x>0.39264</cdr:x>
      <cdr:y>0.49036</cdr:y>
    </cdr:to>
    <cdr:sp macro="" textlink="">
      <cdr:nvSpPr>
        <cdr:cNvPr id="4" name="TextBox 14">
          <a:extLst xmlns:a="http://schemas.openxmlformats.org/drawingml/2006/main">
            <a:ext uri="{FF2B5EF4-FFF2-40B4-BE49-F238E27FC236}">
              <a16:creationId xmlns:a16="http://schemas.microsoft.com/office/drawing/2014/main" id="{09839E9F-C83B-B246-DACB-7A6EE782F793}"/>
            </a:ext>
          </a:extLst>
        </cdr:cNvPr>
        <cdr:cNvSpPr txBox="1"/>
      </cdr:nvSpPr>
      <cdr:spPr>
        <a:xfrm xmlns:a="http://schemas.openxmlformats.org/drawingml/2006/main">
          <a:off x="2667000" y="2286000"/>
          <a:ext cx="594197" cy="25483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100" dirty="0"/>
            <a:t>$787.86M</a:t>
          </a:r>
        </a:p>
      </cdr:txBody>
    </cdr:sp>
  </cdr:relSizeAnchor>
  <cdr:relSizeAnchor xmlns:cdr="http://schemas.openxmlformats.org/drawingml/2006/chartDrawing">
    <cdr:from>
      <cdr:x>0.37615</cdr:x>
      <cdr:y>0.39706</cdr:y>
    </cdr:from>
    <cdr:to>
      <cdr:x>0.44769</cdr:x>
      <cdr:y>0.44625</cdr:y>
    </cdr:to>
    <cdr:sp macro="" textlink="">
      <cdr:nvSpPr>
        <cdr:cNvPr id="5" name="TextBox 14">
          <a:extLst xmlns:a="http://schemas.openxmlformats.org/drawingml/2006/main">
            <a:ext uri="{FF2B5EF4-FFF2-40B4-BE49-F238E27FC236}">
              <a16:creationId xmlns:a16="http://schemas.microsoft.com/office/drawing/2014/main" id="{D55F8288-0CFA-175C-88BB-9D0AFE7D553B}"/>
            </a:ext>
          </a:extLst>
        </cdr:cNvPr>
        <cdr:cNvSpPr txBox="1"/>
      </cdr:nvSpPr>
      <cdr:spPr>
        <a:xfrm xmlns:a="http://schemas.openxmlformats.org/drawingml/2006/main">
          <a:off x="3124200" y="2057400"/>
          <a:ext cx="594197" cy="254883"/>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100" dirty="0"/>
            <a:t>$869.33M</a:t>
          </a:r>
        </a:p>
      </cdr:txBody>
    </cdr:sp>
  </cdr:relSizeAnchor>
  <cdr:relSizeAnchor xmlns:cdr="http://schemas.openxmlformats.org/drawingml/2006/chartDrawing">
    <cdr:from>
      <cdr:x>0.44954</cdr:x>
      <cdr:y>0.36765</cdr:y>
    </cdr:from>
    <cdr:to>
      <cdr:x>0.52108</cdr:x>
      <cdr:y>0.41684</cdr:y>
    </cdr:to>
    <cdr:sp macro="" textlink="">
      <cdr:nvSpPr>
        <cdr:cNvPr id="6" name="TextBox 14">
          <a:extLst xmlns:a="http://schemas.openxmlformats.org/drawingml/2006/main">
            <a:ext uri="{FF2B5EF4-FFF2-40B4-BE49-F238E27FC236}">
              <a16:creationId xmlns:a16="http://schemas.microsoft.com/office/drawing/2014/main" id="{76A03249-BD66-8859-030A-4EDD2661ABBA}"/>
            </a:ext>
          </a:extLst>
        </cdr:cNvPr>
        <cdr:cNvSpPr txBox="1"/>
      </cdr:nvSpPr>
      <cdr:spPr>
        <a:xfrm xmlns:a="http://schemas.openxmlformats.org/drawingml/2006/main">
          <a:off x="3733800" y="1905000"/>
          <a:ext cx="594197" cy="254883"/>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100" dirty="0"/>
            <a:t>$912.85M</a:t>
          </a:r>
        </a:p>
      </cdr:txBody>
    </cdr:sp>
  </cdr:relSizeAnchor>
  <cdr:relSizeAnchor xmlns:cdr="http://schemas.openxmlformats.org/drawingml/2006/chartDrawing">
    <cdr:from>
      <cdr:x>0.55</cdr:x>
      <cdr:y>0.29405</cdr:y>
    </cdr:from>
    <cdr:to>
      <cdr:x>0.63146</cdr:x>
      <cdr:y>0.34324</cdr:y>
    </cdr:to>
    <cdr:sp macro="" textlink="">
      <cdr:nvSpPr>
        <cdr:cNvPr id="7" name="TextBox 14">
          <a:extLst xmlns:a="http://schemas.openxmlformats.org/drawingml/2006/main">
            <a:ext uri="{FF2B5EF4-FFF2-40B4-BE49-F238E27FC236}">
              <a16:creationId xmlns:a16="http://schemas.microsoft.com/office/drawing/2014/main" id="{1DCEBFAD-AC78-8639-D2FB-CDEB05B1DFDE}"/>
            </a:ext>
          </a:extLst>
        </cdr:cNvPr>
        <cdr:cNvSpPr txBox="1"/>
      </cdr:nvSpPr>
      <cdr:spPr>
        <a:xfrm xmlns:a="http://schemas.openxmlformats.org/drawingml/2006/main">
          <a:off x="5029200" y="1523641"/>
          <a:ext cx="744870" cy="254883"/>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100" dirty="0"/>
            <a:t>$1,064.80M</a:t>
          </a:r>
        </a:p>
      </cdr:txBody>
    </cdr:sp>
  </cdr:relSizeAnchor>
  <cdr:relSizeAnchor xmlns:cdr="http://schemas.openxmlformats.org/drawingml/2006/chartDrawing">
    <cdr:from>
      <cdr:x>0.5</cdr:x>
      <cdr:y>0.41176</cdr:y>
    </cdr:from>
    <cdr:to>
      <cdr:x>0.57155</cdr:x>
      <cdr:y>0.46095</cdr:y>
    </cdr:to>
    <cdr:sp macro="" textlink="">
      <cdr:nvSpPr>
        <cdr:cNvPr id="8" name="TextBox 14">
          <a:extLst xmlns:a="http://schemas.openxmlformats.org/drawingml/2006/main">
            <a:ext uri="{FF2B5EF4-FFF2-40B4-BE49-F238E27FC236}">
              <a16:creationId xmlns:a16="http://schemas.microsoft.com/office/drawing/2014/main" id="{958F5A5F-B9C7-5BE7-CEB3-13FCE6D2FF10}"/>
            </a:ext>
          </a:extLst>
        </cdr:cNvPr>
        <cdr:cNvSpPr txBox="1"/>
      </cdr:nvSpPr>
      <cdr:spPr>
        <a:xfrm xmlns:a="http://schemas.openxmlformats.org/drawingml/2006/main">
          <a:off x="4572000" y="2133600"/>
          <a:ext cx="654254" cy="254883"/>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100" dirty="0"/>
            <a:t>$853.40M</a:t>
          </a:r>
        </a:p>
      </cdr:txBody>
    </cdr:sp>
  </cdr:relSizeAnchor>
  <cdr:relSizeAnchor xmlns:cdr="http://schemas.openxmlformats.org/drawingml/2006/chartDrawing">
    <cdr:from>
      <cdr:x>0.68333</cdr:x>
      <cdr:y>0.22059</cdr:y>
    </cdr:from>
    <cdr:to>
      <cdr:x>0.76479</cdr:x>
      <cdr:y>0.26978</cdr:y>
    </cdr:to>
    <cdr:sp macro="" textlink="">
      <cdr:nvSpPr>
        <cdr:cNvPr id="9" name="TextBox 14">
          <a:extLst xmlns:a="http://schemas.openxmlformats.org/drawingml/2006/main">
            <a:ext uri="{FF2B5EF4-FFF2-40B4-BE49-F238E27FC236}">
              <a16:creationId xmlns:a16="http://schemas.microsoft.com/office/drawing/2014/main" id="{454AC77E-E84D-34A3-1503-B06B24B48EE0}"/>
            </a:ext>
          </a:extLst>
        </cdr:cNvPr>
        <cdr:cNvSpPr txBox="1"/>
      </cdr:nvSpPr>
      <cdr:spPr>
        <a:xfrm xmlns:a="http://schemas.openxmlformats.org/drawingml/2006/main">
          <a:off x="6248400" y="1143000"/>
          <a:ext cx="744870" cy="254883"/>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100" dirty="0"/>
            <a:t>$1,195.76M</a:t>
          </a:r>
        </a:p>
      </cdr:txBody>
    </cdr:sp>
  </cdr:relSizeAnchor>
  <cdr:relSizeAnchor xmlns:cdr="http://schemas.openxmlformats.org/drawingml/2006/chartDrawing">
    <cdr:from>
      <cdr:x>0.74167</cdr:x>
      <cdr:y>0.17647</cdr:y>
    </cdr:from>
    <cdr:to>
      <cdr:x>0.82313</cdr:x>
      <cdr:y>0.22566</cdr:y>
    </cdr:to>
    <cdr:sp macro="" textlink="">
      <cdr:nvSpPr>
        <cdr:cNvPr id="10" name="TextBox 14">
          <a:extLst xmlns:a="http://schemas.openxmlformats.org/drawingml/2006/main">
            <a:ext uri="{FF2B5EF4-FFF2-40B4-BE49-F238E27FC236}">
              <a16:creationId xmlns:a16="http://schemas.microsoft.com/office/drawing/2014/main" id="{21C3F648-DD54-8C5C-BC43-2CBD047E4362}"/>
            </a:ext>
          </a:extLst>
        </cdr:cNvPr>
        <cdr:cNvSpPr txBox="1"/>
      </cdr:nvSpPr>
      <cdr:spPr>
        <a:xfrm xmlns:a="http://schemas.openxmlformats.org/drawingml/2006/main">
          <a:off x="6781800" y="914400"/>
          <a:ext cx="744870" cy="254883"/>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100" dirty="0"/>
            <a:t>$1,312.17M</a:t>
          </a:r>
        </a:p>
      </cdr:txBody>
    </cdr:sp>
  </cdr:relSizeAnchor>
  <cdr:relSizeAnchor xmlns:cdr="http://schemas.openxmlformats.org/drawingml/2006/chartDrawing">
    <cdr:from>
      <cdr:x>0.25833</cdr:x>
      <cdr:y>0.45081</cdr:y>
    </cdr:from>
    <cdr:to>
      <cdr:x>0.32987</cdr:x>
      <cdr:y>0.5</cdr:y>
    </cdr:to>
    <cdr:sp macro="" textlink="">
      <cdr:nvSpPr>
        <cdr:cNvPr id="11" name="TextBox 14">
          <a:extLst xmlns:a="http://schemas.openxmlformats.org/drawingml/2006/main">
            <a:ext uri="{FF2B5EF4-FFF2-40B4-BE49-F238E27FC236}">
              <a16:creationId xmlns:a16="http://schemas.microsoft.com/office/drawing/2014/main" id="{4D228B24-A1E3-240D-7D64-C5ED4D9DDA9D}"/>
            </a:ext>
          </a:extLst>
        </cdr:cNvPr>
        <cdr:cNvSpPr txBox="1"/>
      </cdr:nvSpPr>
      <cdr:spPr>
        <a:xfrm xmlns:a="http://schemas.openxmlformats.org/drawingml/2006/main">
          <a:off x="2362200" y="2335917"/>
          <a:ext cx="654162" cy="254883"/>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100" dirty="0"/>
            <a:t>$754.63M</a:t>
          </a:r>
        </a:p>
      </cdr:txBody>
    </cdr:sp>
  </cdr:relSizeAnchor>
  <cdr:relSizeAnchor xmlns:cdr="http://schemas.openxmlformats.org/drawingml/2006/chartDrawing">
    <cdr:from>
      <cdr:x>0.16165</cdr:x>
      <cdr:y>0</cdr:y>
    </cdr:from>
    <cdr:to>
      <cdr:x>0.83835</cdr:x>
      <cdr:y>0.15766</cdr:y>
    </cdr:to>
    <cdr:sp macro="" textlink="">
      <cdr:nvSpPr>
        <cdr:cNvPr id="13" name="TextBox 12">
          <a:extLst xmlns:a="http://schemas.openxmlformats.org/drawingml/2006/main">
            <a:ext uri="{FF2B5EF4-FFF2-40B4-BE49-F238E27FC236}">
              <a16:creationId xmlns:a16="http://schemas.microsoft.com/office/drawing/2014/main" id="{94C5CD2E-5E50-5447-A290-F9F2241154FE}"/>
            </a:ext>
          </a:extLst>
        </cdr:cNvPr>
        <cdr:cNvSpPr txBox="1"/>
      </cdr:nvSpPr>
      <cdr:spPr>
        <a:xfrm xmlns:a="http://schemas.openxmlformats.org/drawingml/2006/main">
          <a:off x="1478143" y="0"/>
          <a:ext cx="6187714" cy="81695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2000" b="1" dirty="0">
              <a:solidFill>
                <a:sysClr val="windowText" lastClr="000000"/>
              </a:solidFill>
              <a:latin typeface="Cambria" panose="02040503050406030204" pitchFamily="18" charset="0"/>
              <a:ea typeface="Cambria" panose="02040503050406030204" pitchFamily="18" charset="0"/>
            </a:rPr>
            <a:t>King County Sales Taxes Distribution by Type</a:t>
          </a:r>
          <a:endParaRPr lang="en-US" sz="1800" b="1" dirty="0">
            <a:solidFill>
              <a:sysClr val="windowText" lastClr="000000"/>
            </a:solidFill>
            <a:latin typeface="Cambria" panose="02040503050406030204" pitchFamily="18" charset="0"/>
            <a:ea typeface="Cambria" panose="02040503050406030204" pitchFamily="18" charset="0"/>
          </a:endParaRPr>
        </a:p>
        <a:p xmlns:a="http://schemas.openxmlformats.org/drawingml/2006/main">
          <a:pPr algn="ctr"/>
          <a:r>
            <a:rPr lang="en-US" sz="1200" b="1" dirty="0">
              <a:solidFill>
                <a:sysClr val="windowText" lastClr="000000"/>
              </a:solidFill>
              <a:latin typeface="Cambria" panose="02040503050406030204" pitchFamily="18" charset="0"/>
              <a:ea typeface="Cambria" panose="02040503050406030204" pitchFamily="18" charset="0"/>
            </a:rPr>
            <a:t>With Actuals Through 2023 &amp; 2024 Projections</a:t>
          </a:r>
        </a:p>
        <a:p xmlns:a="http://schemas.openxmlformats.org/drawingml/2006/main">
          <a:pPr algn="ctr"/>
          <a:r>
            <a:rPr lang="en-US" sz="1200" b="1" dirty="0">
              <a:solidFill>
                <a:sysClr val="windowText" lastClr="000000"/>
              </a:solidFill>
              <a:latin typeface="Cambria" panose="02040503050406030204" pitchFamily="18" charset="0"/>
              <a:ea typeface="Cambria" panose="02040503050406030204" pitchFamily="18" charset="0"/>
            </a:rPr>
            <a:t>Source:  DOR, King County OEFA</a:t>
          </a:r>
        </a:p>
      </cdr:txBody>
    </cdr:sp>
  </cdr:relSizeAnchor>
  <cdr:relSizeAnchor xmlns:cdr="http://schemas.openxmlformats.org/drawingml/2006/chartDrawing">
    <cdr:from>
      <cdr:x>0.6</cdr:x>
      <cdr:y>0.23529</cdr:y>
    </cdr:from>
    <cdr:to>
      <cdr:x>0.68146</cdr:x>
      <cdr:y>0.28448</cdr:y>
    </cdr:to>
    <cdr:sp macro="" textlink="">
      <cdr:nvSpPr>
        <cdr:cNvPr id="12" name="TextBox 14">
          <a:extLst xmlns:a="http://schemas.openxmlformats.org/drawingml/2006/main">
            <a:ext uri="{FF2B5EF4-FFF2-40B4-BE49-F238E27FC236}">
              <a16:creationId xmlns:a16="http://schemas.microsoft.com/office/drawing/2014/main" id="{A6A0FD76-A091-BC68-305E-4E15F4DA0225}"/>
            </a:ext>
          </a:extLst>
        </cdr:cNvPr>
        <cdr:cNvSpPr txBox="1"/>
      </cdr:nvSpPr>
      <cdr:spPr>
        <a:xfrm xmlns:a="http://schemas.openxmlformats.org/drawingml/2006/main">
          <a:off x="5486400" y="1219200"/>
          <a:ext cx="744870" cy="254883"/>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100" dirty="0"/>
            <a:t>$1,173.41M</a:t>
          </a:r>
        </a:p>
      </cdr:txBody>
    </cdr:sp>
  </cdr:relSizeAnchor>
  <cdr:relSizeAnchor xmlns:cdr="http://schemas.openxmlformats.org/drawingml/2006/chartDrawing">
    <cdr:from>
      <cdr:x>0.00833</cdr:x>
      <cdr:y>0.01471</cdr:y>
    </cdr:from>
    <cdr:to>
      <cdr:x>0.13723</cdr:x>
      <cdr:y>0.10647</cdr:y>
    </cdr:to>
    <cdr:pic>
      <cdr:nvPicPr>
        <cdr:cNvPr id="15" name="Picture 14">
          <a:extLst xmlns:a="http://schemas.openxmlformats.org/drawingml/2006/main">
            <a:ext uri="{FF2B5EF4-FFF2-40B4-BE49-F238E27FC236}">
              <a16:creationId xmlns:a16="http://schemas.microsoft.com/office/drawing/2014/main" id="{CEFE8726-9BC2-67BC-0A10-4FA9A516DF3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76200" y="76200"/>
          <a:ext cx="1178661" cy="475464"/>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0.00833</cdr:x>
      <cdr:y>0.01471</cdr:y>
    </cdr:from>
    <cdr:to>
      <cdr:x>0.14167</cdr:x>
      <cdr:y>0.10647</cdr:y>
    </cdr:to>
    <cdr:pic>
      <cdr:nvPicPr>
        <cdr:cNvPr id="2" name="Picture 1">
          <a:extLst xmlns:a="http://schemas.openxmlformats.org/drawingml/2006/main">
            <a:ext uri="{FF2B5EF4-FFF2-40B4-BE49-F238E27FC236}">
              <a16:creationId xmlns:a16="http://schemas.microsoft.com/office/drawing/2014/main" id="{F3A91D6C-D379-6931-53F3-22E72AF6233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76200" y="76200"/>
          <a:ext cx="1219260" cy="475464"/>
        </a:xfrm>
        <a:prstGeom xmlns:a="http://schemas.openxmlformats.org/drawingml/2006/main" prst="rect">
          <a:avLst/>
        </a:prstGeom>
      </cdr:spPr>
    </cdr:pic>
  </cdr:relSizeAnchor>
</c:userShapes>
</file>

<file path=ppt/drawings/drawing4.xml><?xml version="1.0" encoding="utf-8"?>
<c:userShapes xmlns:c="http://schemas.openxmlformats.org/drawingml/2006/chart">
  <cdr:relSizeAnchor xmlns:cdr="http://schemas.openxmlformats.org/drawingml/2006/chartDrawing">
    <cdr:from>
      <cdr:x>0.00833</cdr:x>
      <cdr:y>0.01471</cdr:y>
    </cdr:from>
    <cdr:to>
      <cdr:x>0.14167</cdr:x>
      <cdr:y>0.10647</cdr:y>
    </cdr:to>
    <cdr:pic>
      <cdr:nvPicPr>
        <cdr:cNvPr id="2" name="Picture 1">
          <a:extLst xmlns:a="http://schemas.openxmlformats.org/drawingml/2006/main">
            <a:ext uri="{FF2B5EF4-FFF2-40B4-BE49-F238E27FC236}">
              <a16:creationId xmlns:a16="http://schemas.microsoft.com/office/drawing/2014/main" id="{ECEB29E3-1242-4F79-9AEA-4587176CD29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76200" y="76200"/>
          <a:ext cx="1219261" cy="475464"/>
        </a:xfrm>
        <a:prstGeom xmlns:a="http://schemas.openxmlformats.org/drawingml/2006/main" prst="rect">
          <a:avLst/>
        </a:prstGeom>
      </cdr:spPr>
    </cdr:pic>
  </cdr:relSizeAnchor>
</c:userShapes>
</file>

<file path=ppt/drawings/drawing5.xml><?xml version="1.0" encoding="utf-8"?>
<c:userShapes xmlns:c="http://schemas.openxmlformats.org/drawingml/2006/chart">
  <cdr:relSizeAnchor xmlns:cdr="http://schemas.openxmlformats.org/drawingml/2006/chartDrawing">
    <cdr:from>
      <cdr:x>0.00833</cdr:x>
      <cdr:y>0.01471</cdr:y>
    </cdr:from>
    <cdr:to>
      <cdr:x>0.14167</cdr:x>
      <cdr:y>0.10647</cdr:y>
    </cdr:to>
    <cdr:pic>
      <cdr:nvPicPr>
        <cdr:cNvPr id="2" name="Picture 1">
          <a:extLst xmlns:a="http://schemas.openxmlformats.org/drawingml/2006/main">
            <a:ext uri="{FF2B5EF4-FFF2-40B4-BE49-F238E27FC236}">
              <a16:creationId xmlns:a16="http://schemas.microsoft.com/office/drawing/2014/main" id="{ECEB29E3-1242-4F79-9AEA-4587176CD29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76200" y="76200"/>
          <a:ext cx="1219261" cy="475464"/>
        </a:xfrm>
        <a:prstGeom xmlns:a="http://schemas.openxmlformats.org/drawingml/2006/main" prst="rect">
          <a:avLst/>
        </a:prstGeom>
      </cdr:spPr>
    </cdr:pic>
  </cdr:relSizeAnchor>
</c:userShapes>
</file>

<file path=ppt/drawings/drawing6.xml><?xml version="1.0" encoding="utf-8"?>
<c:userShapes xmlns:c="http://schemas.openxmlformats.org/drawingml/2006/chart">
  <cdr:relSizeAnchor xmlns:cdr="http://schemas.openxmlformats.org/drawingml/2006/chartDrawing">
    <cdr:from>
      <cdr:x>0.00833</cdr:x>
      <cdr:y>0.01471</cdr:y>
    </cdr:from>
    <cdr:to>
      <cdr:x>0.14167</cdr:x>
      <cdr:y>0.10647</cdr:y>
    </cdr:to>
    <cdr:pic>
      <cdr:nvPicPr>
        <cdr:cNvPr id="3" name="Picture 2">
          <a:extLst xmlns:a="http://schemas.openxmlformats.org/drawingml/2006/main">
            <a:ext uri="{FF2B5EF4-FFF2-40B4-BE49-F238E27FC236}">
              <a16:creationId xmlns:a16="http://schemas.microsoft.com/office/drawing/2014/main" id="{ECEB29E3-1242-4F79-9AEA-4587176CD29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76200" y="76200"/>
          <a:ext cx="1219261" cy="475464"/>
        </a:xfrm>
        <a:prstGeom xmlns:a="http://schemas.openxmlformats.org/drawingml/2006/main" prst="rect">
          <a:avLst/>
        </a:prstGeom>
      </cdr:spPr>
    </cdr:pic>
  </cdr:relSizeAnchor>
</c:userShapes>
</file>

<file path=ppt/drawings/drawing7.xml><?xml version="1.0" encoding="utf-8"?>
<c:userShapes xmlns:c="http://schemas.openxmlformats.org/drawingml/2006/chart">
  <cdr:relSizeAnchor xmlns:cdr="http://schemas.openxmlformats.org/drawingml/2006/chartDrawing">
    <cdr:from>
      <cdr:x>0.00833</cdr:x>
      <cdr:y>0.01471</cdr:y>
    </cdr:from>
    <cdr:to>
      <cdr:x>0.14167</cdr:x>
      <cdr:y>0.10612</cdr:y>
    </cdr:to>
    <cdr:pic>
      <cdr:nvPicPr>
        <cdr:cNvPr id="2" name="Picture 1">
          <a:extLst xmlns:a="http://schemas.openxmlformats.org/drawingml/2006/main">
            <a:ext uri="{FF2B5EF4-FFF2-40B4-BE49-F238E27FC236}">
              <a16:creationId xmlns:a16="http://schemas.microsoft.com/office/drawing/2014/main" id="{C91FD0FF-07C1-8F89-FF83-BA82F883327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76200" y="76200"/>
          <a:ext cx="1219260" cy="473650"/>
        </a:xfrm>
        <a:prstGeom xmlns:a="http://schemas.openxmlformats.org/drawingml/2006/main" prst="rect">
          <a:avLst/>
        </a:prstGeom>
      </cdr:spPr>
    </cdr:pic>
  </cdr:relSizeAnchor>
  <cdr:relSizeAnchor xmlns:cdr="http://schemas.openxmlformats.org/drawingml/2006/chartDrawing">
    <cdr:from>
      <cdr:x>0.55</cdr:x>
      <cdr:y>0.47059</cdr:y>
    </cdr:from>
    <cdr:to>
      <cdr:x>0.73333</cdr:x>
      <cdr:y>0.55882</cdr:y>
    </cdr:to>
    <cdr:sp macro="" textlink="">
      <cdr:nvSpPr>
        <cdr:cNvPr id="3" name="TextBox 2">
          <a:extLst xmlns:a="http://schemas.openxmlformats.org/drawingml/2006/main">
            <a:ext uri="{FF2B5EF4-FFF2-40B4-BE49-F238E27FC236}">
              <a16:creationId xmlns:a16="http://schemas.microsoft.com/office/drawing/2014/main" id="{41466FC6-75D0-F2E9-764B-63DF0468AB12}"/>
            </a:ext>
          </a:extLst>
        </cdr:cNvPr>
        <cdr:cNvSpPr txBox="1"/>
      </cdr:nvSpPr>
      <cdr:spPr>
        <a:xfrm xmlns:a="http://schemas.openxmlformats.org/drawingml/2006/main">
          <a:off x="5029200" y="2438400"/>
          <a:ext cx="16764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dirty="0">
              <a:solidFill>
                <a:schemeClr val="accent2"/>
              </a:solidFill>
              <a:latin typeface="+mj-lt"/>
            </a:rPr>
            <a:t>Forecast</a:t>
          </a:r>
        </a:p>
      </cdr:txBody>
    </cdr:sp>
  </cdr:relSizeAnchor>
  <cdr:relSizeAnchor xmlns:cdr="http://schemas.openxmlformats.org/drawingml/2006/chartDrawing">
    <cdr:from>
      <cdr:x>0.7</cdr:x>
      <cdr:y>0.51343</cdr:y>
    </cdr:from>
    <cdr:to>
      <cdr:x>0.95833</cdr:x>
      <cdr:y>0.51343</cdr:y>
    </cdr:to>
    <cdr:cxnSp macro="">
      <cdr:nvCxnSpPr>
        <cdr:cNvPr id="5" name="Straight Arrow Connector 4">
          <a:extLst xmlns:a="http://schemas.openxmlformats.org/drawingml/2006/main">
            <a:ext uri="{FF2B5EF4-FFF2-40B4-BE49-F238E27FC236}">
              <a16:creationId xmlns:a16="http://schemas.microsoft.com/office/drawing/2014/main" id="{460A61D7-1E0C-D032-EF3F-E34A957FF5CA}"/>
            </a:ext>
          </a:extLst>
        </cdr:cNvPr>
        <cdr:cNvCxnSpPr/>
      </cdr:nvCxnSpPr>
      <cdr:spPr>
        <a:xfrm xmlns:a="http://schemas.openxmlformats.org/drawingml/2006/main">
          <a:off x="6400800" y="2660374"/>
          <a:ext cx="2362200" cy="0"/>
        </a:xfrm>
        <a:prstGeom xmlns:a="http://schemas.openxmlformats.org/drawingml/2006/main" prst="straightConnector1">
          <a:avLst/>
        </a:prstGeom>
        <a:ln xmlns:a="http://schemas.openxmlformats.org/drawingml/2006/main" w="38100">
          <a:tailEnd type="triangle"/>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0.00833</cdr:x>
      <cdr:y>0.01471</cdr:y>
    </cdr:from>
    <cdr:to>
      <cdr:x>0.14167</cdr:x>
      <cdr:y>0.10612</cdr:y>
    </cdr:to>
    <cdr:pic>
      <cdr:nvPicPr>
        <cdr:cNvPr id="2" name="Picture 1">
          <a:extLst xmlns:a="http://schemas.openxmlformats.org/drawingml/2006/main">
            <a:ext uri="{FF2B5EF4-FFF2-40B4-BE49-F238E27FC236}">
              <a16:creationId xmlns:a16="http://schemas.microsoft.com/office/drawing/2014/main" id="{C91FD0FF-07C1-8F89-FF83-BA82F883327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76200" y="76200"/>
          <a:ext cx="1219260" cy="473650"/>
        </a:xfrm>
        <a:prstGeom xmlns:a="http://schemas.openxmlformats.org/drawingml/2006/main" prst="rect">
          <a:avLst/>
        </a:prstGeom>
      </cdr:spPr>
    </cdr:pic>
  </cdr:relSizeAnchor>
  <cdr:relSizeAnchor xmlns:cdr="http://schemas.openxmlformats.org/drawingml/2006/chartDrawing">
    <cdr:from>
      <cdr:x>0.50362</cdr:x>
      <cdr:y>0.42647</cdr:y>
    </cdr:from>
    <cdr:to>
      <cdr:x>0.68695</cdr:x>
      <cdr:y>0.5147</cdr:y>
    </cdr:to>
    <cdr:sp macro="" textlink="">
      <cdr:nvSpPr>
        <cdr:cNvPr id="3" name="TextBox 2">
          <a:extLst xmlns:a="http://schemas.openxmlformats.org/drawingml/2006/main">
            <a:ext uri="{FF2B5EF4-FFF2-40B4-BE49-F238E27FC236}">
              <a16:creationId xmlns:a16="http://schemas.microsoft.com/office/drawing/2014/main" id="{41466FC6-75D0-F2E9-764B-63DF0468AB12}"/>
            </a:ext>
          </a:extLst>
        </cdr:cNvPr>
        <cdr:cNvSpPr txBox="1"/>
      </cdr:nvSpPr>
      <cdr:spPr>
        <a:xfrm xmlns:a="http://schemas.openxmlformats.org/drawingml/2006/main">
          <a:off x="4605130" y="2209800"/>
          <a:ext cx="1676370" cy="4571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dirty="0">
              <a:solidFill>
                <a:schemeClr val="accent2"/>
              </a:solidFill>
              <a:latin typeface="+mj-lt"/>
            </a:rPr>
            <a:t>Forecast</a:t>
          </a:r>
        </a:p>
      </cdr:txBody>
    </cdr:sp>
  </cdr:relSizeAnchor>
  <cdr:relSizeAnchor xmlns:cdr="http://schemas.openxmlformats.org/drawingml/2006/chartDrawing">
    <cdr:from>
      <cdr:x>0.65362</cdr:x>
      <cdr:y>0.46931</cdr:y>
    </cdr:from>
    <cdr:to>
      <cdr:x>0.975</cdr:x>
      <cdr:y>0.46931</cdr:y>
    </cdr:to>
    <cdr:cxnSp macro="">
      <cdr:nvCxnSpPr>
        <cdr:cNvPr id="5" name="Straight Arrow Connector 4">
          <a:extLst xmlns:a="http://schemas.openxmlformats.org/drawingml/2006/main">
            <a:ext uri="{FF2B5EF4-FFF2-40B4-BE49-F238E27FC236}">
              <a16:creationId xmlns:a16="http://schemas.microsoft.com/office/drawing/2014/main" id="{460A61D7-1E0C-D032-EF3F-E34A957FF5CA}"/>
            </a:ext>
          </a:extLst>
        </cdr:cNvPr>
        <cdr:cNvCxnSpPr/>
      </cdr:nvCxnSpPr>
      <cdr:spPr>
        <a:xfrm xmlns:a="http://schemas.openxmlformats.org/drawingml/2006/main">
          <a:off x="5976730" y="2431780"/>
          <a:ext cx="2938670" cy="0"/>
        </a:xfrm>
        <a:prstGeom xmlns:a="http://schemas.openxmlformats.org/drawingml/2006/main" prst="straightConnector1">
          <a:avLst/>
        </a:prstGeom>
        <a:ln xmlns:a="http://schemas.openxmlformats.org/drawingml/2006/main" w="38100">
          <a:tailEnd type="triangle"/>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0.00833</cdr:x>
      <cdr:y>0.01471</cdr:y>
    </cdr:from>
    <cdr:to>
      <cdr:x>0.14167</cdr:x>
      <cdr:y>0.10612</cdr:y>
    </cdr:to>
    <cdr:pic>
      <cdr:nvPicPr>
        <cdr:cNvPr id="2" name="Picture 1">
          <a:extLst xmlns:a="http://schemas.openxmlformats.org/drawingml/2006/main">
            <a:ext uri="{FF2B5EF4-FFF2-40B4-BE49-F238E27FC236}">
              <a16:creationId xmlns:a16="http://schemas.microsoft.com/office/drawing/2014/main" id="{2DEE0B70-F4F5-3FB0-D639-678C10F89D6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76200" y="76200"/>
          <a:ext cx="1219260" cy="473650"/>
        </a:xfrm>
        <a:prstGeom xmlns:a="http://schemas.openxmlformats.org/drawingml/2006/main" prst="rect">
          <a:avLst/>
        </a:prstGeom>
      </cdr:spPr>
    </cdr:pic>
  </cdr:relSizeAnchor>
  <cdr:relSizeAnchor xmlns:cdr="http://schemas.openxmlformats.org/drawingml/2006/chartDrawing">
    <cdr:from>
      <cdr:x>0.55833</cdr:x>
      <cdr:y>0.32928</cdr:y>
    </cdr:from>
    <cdr:to>
      <cdr:x>0.74166</cdr:x>
      <cdr:y>0.41751</cdr:y>
    </cdr:to>
    <cdr:sp macro="" textlink="">
      <cdr:nvSpPr>
        <cdr:cNvPr id="3" name="TextBox 1">
          <a:extLst xmlns:a="http://schemas.openxmlformats.org/drawingml/2006/main">
            <a:ext uri="{FF2B5EF4-FFF2-40B4-BE49-F238E27FC236}">
              <a16:creationId xmlns:a16="http://schemas.microsoft.com/office/drawing/2014/main" id="{50486054-76F7-28AC-F278-62F4224AB468}"/>
            </a:ext>
          </a:extLst>
        </cdr:cNvPr>
        <cdr:cNvSpPr txBox="1"/>
      </cdr:nvSpPr>
      <cdr:spPr>
        <a:xfrm xmlns:a="http://schemas.openxmlformats.org/drawingml/2006/main">
          <a:off x="5105400" y="1706217"/>
          <a:ext cx="1676370" cy="45717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b="1" dirty="0">
              <a:solidFill>
                <a:schemeClr val="accent2"/>
              </a:solidFill>
              <a:latin typeface="+mj-lt"/>
            </a:rPr>
            <a:t>Forecast</a:t>
          </a:r>
        </a:p>
      </cdr:txBody>
    </cdr:sp>
  </cdr:relSizeAnchor>
  <cdr:relSizeAnchor xmlns:cdr="http://schemas.openxmlformats.org/drawingml/2006/chartDrawing">
    <cdr:from>
      <cdr:x>0.70833</cdr:x>
      <cdr:y>0.37212</cdr:y>
    </cdr:from>
    <cdr:to>
      <cdr:x>0.97499</cdr:x>
      <cdr:y>0.37212</cdr:y>
    </cdr:to>
    <cdr:cxnSp macro="">
      <cdr:nvCxnSpPr>
        <cdr:cNvPr id="4" name="Straight Arrow Connector 3">
          <a:extLst xmlns:a="http://schemas.openxmlformats.org/drawingml/2006/main">
            <a:ext uri="{FF2B5EF4-FFF2-40B4-BE49-F238E27FC236}">
              <a16:creationId xmlns:a16="http://schemas.microsoft.com/office/drawing/2014/main" id="{88795223-0870-9039-419E-5787741B3AC8}"/>
            </a:ext>
          </a:extLst>
        </cdr:cNvPr>
        <cdr:cNvCxnSpPr/>
      </cdr:nvCxnSpPr>
      <cdr:spPr>
        <a:xfrm xmlns:a="http://schemas.openxmlformats.org/drawingml/2006/main">
          <a:off x="6477000" y="1928197"/>
          <a:ext cx="2438340" cy="0"/>
        </a:xfrm>
        <a:prstGeom xmlns:a="http://schemas.openxmlformats.org/drawingml/2006/main" prst="straightConnector1">
          <a:avLst/>
        </a:prstGeom>
        <a:ln xmlns:a="http://schemas.openxmlformats.org/drawingml/2006/main" w="38100">
          <a:tailEnd type="triangle"/>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A120E37-A58F-4FA0-88E7-7CC82551C236}" type="datetimeFigureOut">
              <a:rPr lang="en-US" smtClean="0"/>
              <a:t>5/9/2024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569D4FF-28A6-430E-A4DD-CA0FAC72F133}" type="slidenum">
              <a:rPr lang="en-US" smtClean="0"/>
              <a:t>‹#›</a:t>
            </a:fld>
            <a:endParaRPr lang="en-US" dirty="0"/>
          </a:p>
        </p:txBody>
      </p:sp>
    </p:spTree>
    <p:extLst>
      <p:ext uri="{BB962C8B-B14F-4D97-AF65-F5344CB8AC3E}">
        <p14:creationId xmlns:p14="http://schemas.microsoft.com/office/powerpoint/2010/main" val="1072126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69D4FF-28A6-430E-A4DD-CA0FAC72F133}" type="slidenum">
              <a:rPr lang="en-US">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417534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Services: the bright blue lower portion of the bars is housing and that is still a large portion of the services inflation and restaurants higher prices are still contributing to services inflation. Health care is another driver of services inflation. As well as financial services and insurance.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NPISH – Non-profit institutions serving households are included as they are purchasing services to consumers. The </a:t>
            </a:r>
            <a:r>
              <a:rPr lang="en-US" b="0" i="0" dirty="0">
                <a:solidFill>
                  <a:srgbClr val="333333"/>
                </a:solidFill>
                <a:effectLst/>
                <a:latin typeface="Lato" panose="020F0502020204030203" pitchFamily="34" charset="0"/>
              </a:rPr>
              <a:t>portion of PCE that represents the services that are provided to households by NPISHs without explicit charge. It is equal to their gross output less their sales to households. Services that are provided by NPISHs and are paid by, or on behalf of, households are accounted for in PCE as spending by households.</a:t>
            </a:r>
            <a:endParaRPr lang="en-US" dirty="0"/>
          </a:p>
          <a:p>
            <a:endParaRPr lang="en-US" dirty="0"/>
          </a:p>
        </p:txBody>
      </p:sp>
      <p:sp>
        <p:nvSpPr>
          <p:cNvPr id="4" name="Slide Number Placeholder 3"/>
          <p:cNvSpPr>
            <a:spLocks noGrp="1"/>
          </p:cNvSpPr>
          <p:nvPr>
            <p:ph type="sldNum" sz="quarter" idx="5"/>
          </p:nvPr>
        </p:nvSpPr>
        <p:spPr/>
        <p:txBody>
          <a:bodyPr/>
          <a:lstStyle/>
          <a:p>
            <a:fld id="{C569D4FF-28A6-430E-A4DD-CA0FAC72F133}" type="slidenum">
              <a:rPr lang="en-US" smtClean="0"/>
              <a:t>10</a:t>
            </a:fld>
            <a:endParaRPr lang="en-US" dirty="0"/>
          </a:p>
        </p:txBody>
      </p:sp>
    </p:spTree>
    <p:extLst>
      <p:ext uri="{BB962C8B-B14F-4D97-AF65-F5344CB8AC3E}">
        <p14:creationId xmlns:p14="http://schemas.microsoft.com/office/powerpoint/2010/main" val="71395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a breakdown of the Seattle inflation by component. Again the bright blue portion of the bars are housing and that has grown post pandemic. As you can see, even in Feb. 2024, it is still the largest portion of our local inflation. Another piece of inflation that is large in Seattle versus the national charts is transportation which includes energy. Medical care is another larger slice of the inflation.</a:t>
            </a:r>
          </a:p>
        </p:txBody>
      </p:sp>
      <p:sp>
        <p:nvSpPr>
          <p:cNvPr id="4" name="Slide Number Placeholder 3"/>
          <p:cNvSpPr>
            <a:spLocks noGrp="1"/>
          </p:cNvSpPr>
          <p:nvPr>
            <p:ph type="sldNum" sz="quarter" idx="5"/>
          </p:nvPr>
        </p:nvSpPr>
        <p:spPr/>
        <p:txBody>
          <a:bodyPr/>
          <a:lstStyle/>
          <a:p>
            <a:fld id="{C569D4FF-28A6-430E-A4DD-CA0FAC72F133}" type="slidenum">
              <a:rPr lang="en-US" smtClean="0"/>
              <a:t>11</a:t>
            </a:fld>
            <a:endParaRPr lang="en-US" dirty="0"/>
          </a:p>
        </p:txBody>
      </p:sp>
    </p:spTree>
    <p:extLst>
      <p:ext uri="{BB962C8B-B14F-4D97-AF65-F5344CB8AC3E}">
        <p14:creationId xmlns:p14="http://schemas.microsoft.com/office/powerpoint/2010/main" val="1395449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one pretty typical forecast for national inflation by IHS-Global Insight. It shows that they predict that inflation will back to 2% by the first quarter of 2025 and stay there around 2 and 2.5% throughout the remainder of 2025. Recognize that the national inflation rate is already hovering at around 3%.  This forecast is about a month old now so they might be raising their US forecast for inflation dropping soon if we continue to be stuck at 3% inflation nationally.</a:t>
            </a:r>
          </a:p>
        </p:txBody>
      </p:sp>
      <p:sp>
        <p:nvSpPr>
          <p:cNvPr id="4" name="Slide Number Placeholder 3"/>
          <p:cNvSpPr>
            <a:spLocks noGrp="1"/>
          </p:cNvSpPr>
          <p:nvPr>
            <p:ph type="sldNum" sz="quarter" idx="5"/>
          </p:nvPr>
        </p:nvSpPr>
        <p:spPr/>
        <p:txBody>
          <a:bodyPr/>
          <a:lstStyle/>
          <a:p>
            <a:fld id="{C569D4FF-28A6-430E-A4DD-CA0FAC72F133}" type="slidenum">
              <a:rPr lang="en-US" smtClean="0"/>
              <a:t>12</a:t>
            </a:fld>
            <a:endParaRPr lang="en-US" dirty="0"/>
          </a:p>
        </p:txBody>
      </p:sp>
    </p:spTree>
    <p:extLst>
      <p:ext uri="{BB962C8B-B14F-4D97-AF65-F5344CB8AC3E}">
        <p14:creationId xmlns:p14="http://schemas.microsoft.com/office/powerpoint/2010/main" val="2610604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one pretty typical forecast for national inflation by the Conference Board. It shows that they predict that inflation will back to 2% by the third quarter of 2024 and stay there throughout 2025. Recognize that the national inflation rate is already hovering at around 3%.  This forecast is about a month old now so they might be raising their US forecast for inflation dropping soon if we continue to be stuck at 3% inflation nationally.</a:t>
            </a:r>
          </a:p>
        </p:txBody>
      </p:sp>
      <p:sp>
        <p:nvSpPr>
          <p:cNvPr id="4" name="Slide Number Placeholder 3"/>
          <p:cNvSpPr>
            <a:spLocks noGrp="1"/>
          </p:cNvSpPr>
          <p:nvPr>
            <p:ph type="sldNum" sz="quarter" idx="5"/>
          </p:nvPr>
        </p:nvSpPr>
        <p:spPr/>
        <p:txBody>
          <a:bodyPr/>
          <a:lstStyle/>
          <a:p>
            <a:fld id="{C569D4FF-28A6-430E-A4DD-CA0FAC72F133}" type="slidenum">
              <a:rPr lang="en-US" smtClean="0"/>
              <a:t>13</a:t>
            </a:fld>
            <a:endParaRPr lang="en-US" dirty="0"/>
          </a:p>
        </p:txBody>
      </p:sp>
    </p:spTree>
    <p:extLst>
      <p:ext uri="{BB962C8B-B14F-4D97-AF65-F5344CB8AC3E}">
        <p14:creationId xmlns:p14="http://schemas.microsoft.com/office/powerpoint/2010/main" val="1203924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and fourth quarter YOY GDP growth rates of 2.9% and 3.1% have exceeded expectations. Overall annual average real GDP growth in 2023 was 2.5%. Now the first quarter of 2024 has been raised to 3.1%. In the last forecast period of August 2023, GI was predicting a low growth of 1.5% every quarter in 2024 and only rising slightly in CY 2025 and 2026 for their baseline forecast. </a:t>
            </a:r>
          </a:p>
          <a:p>
            <a:endParaRPr lang="en-US" dirty="0"/>
          </a:p>
          <a:p>
            <a:r>
              <a:rPr lang="en-US" dirty="0"/>
              <a:t>Next show how real GDP has changed in the 29 WA counties.</a:t>
            </a:r>
          </a:p>
        </p:txBody>
      </p:sp>
      <p:sp>
        <p:nvSpPr>
          <p:cNvPr id="4" name="Slide Number Placeholder 3"/>
          <p:cNvSpPr>
            <a:spLocks noGrp="1"/>
          </p:cNvSpPr>
          <p:nvPr>
            <p:ph type="sldNum" sz="quarter" idx="10"/>
          </p:nvPr>
        </p:nvSpPr>
        <p:spPr/>
        <p:txBody>
          <a:bodyPr/>
          <a:lstStyle/>
          <a:p>
            <a:fld id="{C569D4FF-28A6-430E-A4DD-CA0FAC72F133}" type="slidenum">
              <a:rPr lang="en-US" smtClean="0"/>
              <a:t>14</a:t>
            </a:fld>
            <a:endParaRPr lang="en-US" dirty="0"/>
          </a:p>
        </p:txBody>
      </p:sp>
    </p:spTree>
    <p:extLst>
      <p:ext uri="{BB962C8B-B14F-4D97-AF65-F5344CB8AC3E}">
        <p14:creationId xmlns:p14="http://schemas.microsoft.com/office/powerpoint/2010/main" val="2568140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the WA state real GDP grew by 1.7% in 2022 and 2023 the growth rates were between 3% and 5% in the first three quarters. WA state real GDP $829.6B Q3:2023.</a:t>
            </a:r>
          </a:p>
          <a:p>
            <a:endParaRPr lang="en-US" dirty="0"/>
          </a:p>
          <a:p>
            <a:r>
              <a:rPr lang="en-US" dirty="0"/>
              <a:t>Looked at the change in the real gross domestic product for WA counties to review where growth has occurred between 2018 and 2022. 6 counties show negative growth in real GDP since 2018 (5 years of data). The 5 counties with negative growth was Skagit, Snohomish, Okanogan, Pend Oreille, Yakima and Walla Walla. The counties with the largest growth rates over the past 5 years are King, Lincoln and Adams. In 202, King county made up 57% of total state GDP. Snohomish and Pierce counties each made by 7% of total GDP. Spokane made up 4.5% and Clark 3.8%. Combined these 5 counties made up nearly 80% of GDP in the state.</a:t>
            </a:r>
          </a:p>
          <a:p>
            <a:endParaRPr lang="en-US" dirty="0"/>
          </a:p>
        </p:txBody>
      </p:sp>
      <p:sp>
        <p:nvSpPr>
          <p:cNvPr id="4" name="Slide Number Placeholder 3"/>
          <p:cNvSpPr>
            <a:spLocks noGrp="1"/>
          </p:cNvSpPr>
          <p:nvPr>
            <p:ph type="sldNum" sz="quarter" idx="10"/>
          </p:nvPr>
        </p:nvSpPr>
        <p:spPr/>
        <p:txBody>
          <a:bodyPr/>
          <a:lstStyle/>
          <a:p>
            <a:fld id="{C569D4FF-28A6-430E-A4DD-CA0FAC72F133}" type="slidenum">
              <a:rPr lang="en-US" smtClean="0"/>
              <a:t>15</a:t>
            </a:fld>
            <a:endParaRPr lang="en-US" dirty="0"/>
          </a:p>
        </p:txBody>
      </p:sp>
    </p:spTree>
    <p:extLst>
      <p:ext uri="{BB962C8B-B14F-4D97-AF65-F5344CB8AC3E}">
        <p14:creationId xmlns:p14="http://schemas.microsoft.com/office/powerpoint/2010/main" val="3091275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and fourth quarters of 2023 WA personal income growth rates came in at 2.1% and 3.3% which was slightly above expectations. Based on Feb. 2024 forecast. Overall annual average real WA personal income growth in 2023 was 2.1%. Now the first quarter of 2024 has been raised to 2.4% and the average for all 4 quarters of 2024 is 3.4%. 2025 has an average annual growth rate YOY of 3.2%. The protectory of real personal income is growth and upward sloping but employment YOY growth is declining since beginning of 2022 due to high growth in employment after the pandemic was over.</a:t>
            </a:r>
          </a:p>
          <a:p>
            <a:endParaRPr lang="en-US" dirty="0"/>
          </a:p>
          <a:p>
            <a:r>
              <a:rPr lang="en-US" dirty="0"/>
              <a:t>Next we will look at the KC Employment forecast for employment.</a:t>
            </a:r>
          </a:p>
        </p:txBody>
      </p:sp>
      <p:sp>
        <p:nvSpPr>
          <p:cNvPr id="4" name="Slide Number Placeholder 3"/>
          <p:cNvSpPr>
            <a:spLocks noGrp="1"/>
          </p:cNvSpPr>
          <p:nvPr>
            <p:ph type="sldNum" sz="quarter" idx="10"/>
          </p:nvPr>
        </p:nvSpPr>
        <p:spPr/>
        <p:txBody>
          <a:bodyPr/>
          <a:lstStyle/>
          <a:p>
            <a:fld id="{C569D4FF-28A6-430E-A4DD-CA0FAC72F133}" type="slidenum">
              <a:rPr lang="en-US" smtClean="0"/>
              <a:t>16</a:t>
            </a:fld>
            <a:endParaRPr lang="en-US" dirty="0"/>
          </a:p>
        </p:txBody>
      </p:sp>
    </p:spTree>
    <p:extLst>
      <p:ext uri="{BB962C8B-B14F-4D97-AF65-F5344CB8AC3E}">
        <p14:creationId xmlns:p14="http://schemas.microsoft.com/office/powerpoint/2010/main" val="2643283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just the quarterly KC employment history over the past 10 years with our latest OEFA employment forecast for non-farm payroll employment. It looks very similar to the last chart with WA employment also in red. The main differences is the long-term growth in employment for KC follows the 20 year average of 1.5% growth.  This is slightly higher than the state average growth for employment in the long-term of little less than 1%</a:t>
            </a:r>
          </a:p>
        </p:txBody>
      </p:sp>
      <p:sp>
        <p:nvSpPr>
          <p:cNvPr id="4" name="Slide Number Placeholder 3"/>
          <p:cNvSpPr>
            <a:spLocks noGrp="1"/>
          </p:cNvSpPr>
          <p:nvPr>
            <p:ph type="sldNum" sz="quarter" idx="10"/>
          </p:nvPr>
        </p:nvSpPr>
        <p:spPr/>
        <p:txBody>
          <a:bodyPr/>
          <a:lstStyle/>
          <a:p>
            <a:fld id="{C569D4FF-28A6-430E-A4DD-CA0FAC72F133}" type="slidenum">
              <a:rPr lang="en-US" smtClean="0"/>
              <a:t>17</a:t>
            </a:fld>
            <a:endParaRPr lang="en-US" dirty="0"/>
          </a:p>
        </p:txBody>
      </p:sp>
    </p:spTree>
    <p:extLst>
      <p:ext uri="{BB962C8B-B14F-4D97-AF65-F5344CB8AC3E}">
        <p14:creationId xmlns:p14="http://schemas.microsoft.com/office/powerpoint/2010/main" val="346088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Employment statewide has grown more than 100,000 jobs since 2019. Where those job gains have occurred statewide it is not that consistent at the county level. There are 4 counties which have not had total employment come back to the pre-pandemic level in 2019. Those counites are Whitman, Snohomish, Skagit and Jefferson. There are a lot of counties that are just back to pre-pandemic levels with 0.1% or less of the total gains in jobs. As expected…. big counties like King county made up 23% of the gains in jobs since the pandemic. Not that King county average annualized growth rate over the past 5 years has been pretty slow at an average growth of 0.3% per year. Other counties that have been doing well in employment over the past 5 years, has been Grant and Adams counties with 2% average annual growth and Clark at 1.7% annualized growth to name a few sunny spots in the state.</a:t>
            </a:r>
          </a:p>
        </p:txBody>
      </p:sp>
      <p:sp>
        <p:nvSpPr>
          <p:cNvPr id="4" name="Slide Number Placeholder 3"/>
          <p:cNvSpPr>
            <a:spLocks noGrp="1"/>
          </p:cNvSpPr>
          <p:nvPr>
            <p:ph type="sldNum" sz="quarter" idx="10"/>
          </p:nvPr>
        </p:nvSpPr>
        <p:spPr/>
        <p:txBody>
          <a:bodyPr/>
          <a:lstStyle/>
          <a:p>
            <a:fld id="{C569D4FF-28A6-430E-A4DD-CA0FAC72F133}" type="slidenum">
              <a:rPr lang="en-US" smtClean="0"/>
              <a:t>18</a:t>
            </a:fld>
            <a:endParaRPr lang="en-US" dirty="0"/>
          </a:p>
        </p:txBody>
      </p:sp>
    </p:spTree>
    <p:extLst>
      <p:ext uri="{BB962C8B-B14F-4D97-AF65-F5344CB8AC3E}">
        <p14:creationId xmlns:p14="http://schemas.microsoft.com/office/powerpoint/2010/main" val="2832039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Green line has job openings and yellow line shows new hires; Big gap between job openings and new hires showing the labor shortage that is still occurring nationwide which started during the pandemic and grew exponentially post pandemic and now has declined some. Since Jan. 2023, job openings have declined from 10.563 to 9 million which is a loss of 1.5 million job openings but still this is much smaller than other periods over the past 2 decades; still a shortage of labor.</a:t>
            </a:r>
          </a:p>
        </p:txBody>
      </p:sp>
      <p:sp>
        <p:nvSpPr>
          <p:cNvPr id="4" name="Slide Number Placeholder 3"/>
          <p:cNvSpPr>
            <a:spLocks noGrp="1"/>
          </p:cNvSpPr>
          <p:nvPr>
            <p:ph type="sldNum" sz="quarter" idx="5"/>
          </p:nvPr>
        </p:nvSpPr>
        <p:spPr/>
        <p:txBody>
          <a:bodyPr/>
          <a:lstStyle/>
          <a:p>
            <a:fld id="{C569D4FF-28A6-430E-A4DD-CA0FAC72F133}" type="slidenum">
              <a:rPr lang="en-US" smtClean="0"/>
              <a:t>19</a:t>
            </a:fld>
            <a:endParaRPr lang="en-US" dirty="0"/>
          </a:p>
        </p:txBody>
      </p:sp>
    </p:spTree>
    <p:extLst>
      <p:ext uri="{BB962C8B-B14F-4D97-AF65-F5344CB8AC3E}">
        <p14:creationId xmlns:p14="http://schemas.microsoft.com/office/powerpoint/2010/main" val="1350279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69D4FF-28A6-430E-A4DD-CA0FAC72F133}" type="slidenum">
              <a:rPr lang="en-US" smtClean="0"/>
              <a:t>2</a:t>
            </a:fld>
            <a:endParaRPr lang="en-US" dirty="0"/>
          </a:p>
        </p:txBody>
      </p:sp>
    </p:spTree>
    <p:extLst>
      <p:ext uri="{BB962C8B-B14F-4D97-AF65-F5344CB8AC3E}">
        <p14:creationId xmlns:p14="http://schemas.microsoft.com/office/powerpoint/2010/main" val="3874445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Breakdown of the US – Gap between job openings and hires by types of industries. It compares two different editions of this gap data December 2023 with March 2022. It shows that the job gap is getting smaller as the dark blue bars are generally smaller than the bright blue bars. As you can see the health care industry is the industry with the most unfulfilled job openings but it is better now at the end of 2023 versus beginning of 2022. Also this shows a big decline in the gap of workers in the professional &amp; business services area. Just to highlight the high tech area, you can see that the information section still has 129,000 job openings nationwide which is only minimally down from the beginning of 2022. </a:t>
            </a:r>
          </a:p>
        </p:txBody>
      </p:sp>
      <p:sp>
        <p:nvSpPr>
          <p:cNvPr id="4" name="Slide Number Placeholder 3"/>
          <p:cNvSpPr>
            <a:spLocks noGrp="1"/>
          </p:cNvSpPr>
          <p:nvPr>
            <p:ph type="sldNum" sz="quarter" idx="5"/>
          </p:nvPr>
        </p:nvSpPr>
        <p:spPr/>
        <p:txBody>
          <a:bodyPr/>
          <a:lstStyle/>
          <a:p>
            <a:fld id="{C569D4FF-28A6-430E-A4DD-CA0FAC72F133}" type="slidenum">
              <a:rPr lang="en-US" smtClean="0"/>
              <a:t>20</a:t>
            </a:fld>
            <a:endParaRPr lang="en-US" dirty="0"/>
          </a:p>
        </p:txBody>
      </p:sp>
    </p:spTree>
    <p:extLst>
      <p:ext uri="{BB962C8B-B14F-4D97-AF65-F5344CB8AC3E}">
        <p14:creationId xmlns:p14="http://schemas.microsoft.com/office/powerpoint/2010/main" val="1551398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recent monthly history of WA job opening and hiring rates. As you can see since the pandemic the job opening rate escalated upward dramatically which was true all throughout the country. Part of the story not shown in the chart was the large number of resignations / quits after the pandemic. That is over now and even as you can see the job opening rate in WA state has been declining throughout most of 2023. There is still a gap between the hire rate and the job opening rate of nearly 1% in WA state. This gap is bigger for the US as whole. </a:t>
            </a:r>
          </a:p>
        </p:txBody>
      </p:sp>
      <p:sp>
        <p:nvSpPr>
          <p:cNvPr id="4" name="Slide Number Placeholder 3"/>
          <p:cNvSpPr>
            <a:spLocks noGrp="1"/>
          </p:cNvSpPr>
          <p:nvPr>
            <p:ph type="sldNum" sz="quarter" idx="5"/>
          </p:nvPr>
        </p:nvSpPr>
        <p:spPr/>
        <p:txBody>
          <a:bodyPr/>
          <a:lstStyle/>
          <a:p>
            <a:fld id="{C569D4FF-28A6-430E-A4DD-CA0FAC72F133}" type="slidenum">
              <a:rPr lang="en-US" smtClean="0"/>
              <a:t>21</a:t>
            </a:fld>
            <a:endParaRPr lang="en-US" dirty="0"/>
          </a:p>
        </p:txBody>
      </p:sp>
    </p:spTree>
    <p:extLst>
      <p:ext uri="{BB962C8B-B14F-4D97-AF65-F5344CB8AC3E}">
        <p14:creationId xmlns:p14="http://schemas.microsoft.com/office/powerpoint/2010/main" val="2745115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recent history of WA state unemployment rate since 2021. At the end of 2021 was when we started to come out of the pandemic and people were going back to work and demand for labor increased. The unemployment rate dropped to 3.8 and 3.9%. In 2022 and 2023, the unemployment rate has not fluxuated a lot and it hovered around 4% but as you can see, at the end of 2023 and beginning now of 2024, the state unemployment rate is increasing. </a:t>
            </a:r>
          </a:p>
        </p:txBody>
      </p:sp>
      <p:sp>
        <p:nvSpPr>
          <p:cNvPr id="4" name="Slide Number Placeholder 3"/>
          <p:cNvSpPr>
            <a:spLocks noGrp="1"/>
          </p:cNvSpPr>
          <p:nvPr>
            <p:ph type="sldNum" sz="quarter" idx="5"/>
          </p:nvPr>
        </p:nvSpPr>
        <p:spPr/>
        <p:txBody>
          <a:bodyPr/>
          <a:lstStyle/>
          <a:p>
            <a:fld id="{C569D4FF-28A6-430E-A4DD-CA0FAC72F133}" type="slidenum">
              <a:rPr lang="en-US" smtClean="0"/>
              <a:t>22</a:t>
            </a:fld>
            <a:endParaRPr lang="en-US" dirty="0"/>
          </a:p>
        </p:txBody>
      </p:sp>
    </p:spTree>
    <p:extLst>
      <p:ext uri="{BB962C8B-B14F-4D97-AF65-F5344CB8AC3E}">
        <p14:creationId xmlns:p14="http://schemas.microsoft.com/office/powerpoint/2010/main" val="141809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Feb. 2024 unemployment rates by county. The light shaded counties, King and Snohomish have the lowest unemployment rates now at 4.3% among all the counties. The highest unemployment rate among WA counties is Ferry county with 13% unemployment rate. Most counties unemployment rates are around 6-7%. The Washington coastal counties have an average of more than 8%.</a:t>
            </a:r>
          </a:p>
        </p:txBody>
      </p:sp>
      <p:sp>
        <p:nvSpPr>
          <p:cNvPr id="4" name="Slide Number Placeholder 3"/>
          <p:cNvSpPr>
            <a:spLocks noGrp="1"/>
          </p:cNvSpPr>
          <p:nvPr>
            <p:ph type="sldNum" sz="quarter" idx="10"/>
          </p:nvPr>
        </p:nvSpPr>
        <p:spPr/>
        <p:txBody>
          <a:bodyPr/>
          <a:lstStyle/>
          <a:p>
            <a:fld id="{C569D4FF-28A6-430E-A4DD-CA0FAC72F133}" type="slidenum">
              <a:rPr lang="en-US" smtClean="0"/>
              <a:t>23</a:t>
            </a:fld>
            <a:endParaRPr lang="en-US" dirty="0"/>
          </a:p>
        </p:txBody>
      </p:sp>
    </p:spTree>
    <p:extLst>
      <p:ext uri="{BB962C8B-B14F-4D97-AF65-F5344CB8AC3E}">
        <p14:creationId xmlns:p14="http://schemas.microsoft.com/office/powerpoint/2010/main" val="2452132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recent population trends by county – post pandemic 2019 and 2022. This is a three-year growth percentage. Key takeaways are there are only 2 counties with negative growth in population since the pre-pandemic 2019 level. All other counties have higher population levels in 2022 than in 2019. The rate of growth between these 3 years varies from -2% in Whitman county to Pend Oreille county with a 7.8% growth in 3 years. King county had the highest total growth in pop. for this time period of 18,054 but that only represents a 0.8% growth on 2.2 million population base. Note the areas in darkest blue had the highest growth rates at more than 5% and the common trend is they are smaller rural populated counties. </a:t>
            </a:r>
          </a:p>
        </p:txBody>
      </p:sp>
      <p:sp>
        <p:nvSpPr>
          <p:cNvPr id="4" name="Slide Number Placeholder 3"/>
          <p:cNvSpPr>
            <a:spLocks noGrp="1"/>
          </p:cNvSpPr>
          <p:nvPr>
            <p:ph type="sldNum" sz="quarter" idx="10"/>
          </p:nvPr>
        </p:nvSpPr>
        <p:spPr/>
        <p:txBody>
          <a:bodyPr/>
          <a:lstStyle/>
          <a:p>
            <a:fld id="{C569D4FF-28A6-430E-A4DD-CA0FAC72F133}" type="slidenum">
              <a:rPr lang="en-US" smtClean="0"/>
              <a:t>24</a:t>
            </a:fld>
            <a:endParaRPr lang="en-US" dirty="0"/>
          </a:p>
        </p:txBody>
      </p:sp>
    </p:spTree>
    <p:extLst>
      <p:ext uri="{BB962C8B-B14F-4D97-AF65-F5344CB8AC3E}">
        <p14:creationId xmlns:p14="http://schemas.microsoft.com/office/powerpoint/2010/main" val="23472201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the key KC statistics: employment growth, house prices, taxable sales and inflation. This chart compares 2021-2023 actuals to the 20 year average for each statistic. We saw for KC: employment growth at 2.8% which was better than the 20 year average and 2021 but not the 2022 employment growth when the economy was coming out of the pandemic period. Seattle home prices skyrocketed in 2021 and 2022 but that housing bubble burst in 2023 when home prices on average dropped on average to -5%. Taxable sales still grew in 2023 at 5.2% which is nearly the same as the 20 year average growth. Finally inflation in 2023 average 5.5% which was at least lower than 2022 at 8.8% but higher than 2021 and the 20 year average.</a:t>
            </a:r>
          </a:p>
        </p:txBody>
      </p:sp>
      <p:sp>
        <p:nvSpPr>
          <p:cNvPr id="4" name="Slide Number Placeholder 3"/>
          <p:cNvSpPr>
            <a:spLocks noGrp="1"/>
          </p:cNvSpPr>
          <p:nvPr>
            <p:ph type="sldNum" sz="quarter" idx="10"/>
          </p:nvPr>
        </p:nvSpPr>
        <p:spPr/>
        <p:txBody>
          <a:bodyPr/>
          <a:lstStyle/>
          <a:p>
            <a:fld id="{C569D4FF-28A6-430E-A4DD-CA0FAC72F133}" type="slidenum">
              <a:rPr lang="en-US" smtClean="0"/>
              <a:t>25</a:t>
            </a:fld>
            <a:endParaRPr lang="en-US" dirty="0"/>
          </a:p>
        </p:txBody>
      </p:sp>
    </p:spTree>
    <p:extLst>
      <p:ext uri="{BB962C8B-B14F-4D97-AF65-F5344CB8AC3E}">
        <p14:creationId xmlns:p14="http://schemas.microsoft.com/office/powerpoint/2010/main" val="6529680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Leisure and manufacturing have employment levels that have not reached pre-pandemic levels. Construction has remained fairly constant with only a quarter of decline in 2</a:t>
            </a:r>
            <a:r>
              <a:rPr lang="en-US" baseline="30000" dirty="0"/>
              <a:t>nd</a:t>
            </a:r>
            <a:r>
              <a:rPr lang="en-US" dirty="0"/>
              <a:t> quarter 2020; Information or tech sectors have taken off and grown even during the pandemic period and even with layoffs at tech firms and declines in employment in 2023, they are still above the pre-pandemic employment levels</a:t>
            </a:r>
          </a:p>
        </p:txBody>
      </p:sp>
      <p:sp>
        <p:nvSpPr>
          <p:cNvPr id="4" name="Slide Number Placeholder 3"/>
          <p:cNvSpPr>
            <a:spLocks noGrp="1"/>
          </p:cNvSpPr>
          <p:nvPr>
            <p:ph type="sldNum" sz="quarter" idx="5"/>
          </p:nvPr>
        </p:nvSpPr>
        <p:spPr/>
        <p:txBody>
          <a:bodyPr/>
          <a:lstStyle/>
          <a:p>
            <a:fld id="{C569D4FF-28A6-430E-A4DD-CA0FAC72F133}" type="slidenum">
              <a:rPr lang="en-US" smtClean="0"/>
              <a:t>26</a:t>
            </a:fld>
            <a:endParaRPr lang="en-US" dirty="0"/>
          </a:p>
        </p:txBody>
      </p:sp>
    </p:spTree>
    <p:extLst>
      <p:ext uri="{BB962C8B-B14F-4D97-AF65-F5344CB8AC3E}">
        <p14:creationId xmlns:p14="http://schemas.microsoft.com/office/powerpoint/2010/main" val="38088074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2023, Seattle rents have been slowly declining from the YOY growth of 10% seen in January 2023 to now only 5% YOY growth by Jan. 2024</a:t>
            </a:r>
          </a:p>
          <a:p>
            <a:r>
              <a:rPr lang="en-US" dirty="0"/>
              <a:t>Seattle house prices YOY growth has been negative beginning Dec. 2022 and continued to be negative YOY each month until Sept. 2023 and now by end of year the YOY growth was positive 3%</a:t>
            </a:r>
          </a:p>
        </p:txBody>
      </p:sp>
      <p:sp>
        <p:nvSpPr>
          <p:cNvPr id="4" name="Slide Number Placeholder 3"/>
          <p:cNvSpPr>
            <a:spLocks noGrp="1"/>
          </p:cNvSpPr>
          <p:nvPr>
            <p:ph type="sldNum" sz="quarter" idx="5"/>
          </p:nvPr>
        </p:nvSpPr>
        <p:spPr/>
        <p:txBody>
          <a:bodyPr/>
          <a:lstStyle/>
          <a:p>
            <a:fld id="{C569D4FF-28A6-430E-A4DD-CA0FAC72F133}" type="slidenum">
              <a:rPr lang="en-US" smtClean="0"/>
              <a:t>27</a:t>
            </a:fld>
            <a:endParaRPr lang="en-US" dirty="0"/>
          </a:p>
        </p:txBody>
      </p:sp>
    </p:spTree>
    <p:extLst>
      <p:ext uri="{BB962C8B-B14F-4D97-AF65-F5344CB8AC3E}">
        <p14:creationId xmlns:p14="http://schemas.microsoft.com/office/powerpoint/2010/main" val="998928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the lack of growth in annual home values in 2023 compared to a year ago. The counties highlighted in shades of green actually had year over year growth in home prices on average in 2023. 11 counties had positive growth in home prices which is a sunny part of our forecast today. As you can see those green counties are all east of the mountains and outside the Seattle MSA. In fact, some of areas with the biggest decline in home prices were King, Jefferson and Ferry. Other SMA counties Pierce, Kitsap and Snohomish had 2.5% &amp; 3.8%.reductions in value. Based on Zillow’s home values by county. </a:t>
            </a:r>
          </a:p>
        </p:txBody>
      </p:sp>
      <p:sp>
        <p:nvSpPr>
          <p:cNvPr id="4" name="Slide Number Placeholder 3"/>
          <p:cNvSpPr>
            <a:spLocks noGrp="1"/>
          </p:cNvSpPr>
          <p:nvPr>
            <p:ph type="sldNum" sz="quarter" idx="5"/>
          </p:nvPr>
        </p:nvSpPr>
        <p:spPr/>
        <p:txBody>
          <a:bodyPr/>
          <a:lstStyle/>
          <a:p>
            <a:fld id="{C569D4FF-28A6-430E-A4DD-CA0FAC72F133}" type="slidenum">
              <a:rPr lang="en-US" smtClean="0"/>
              <a:t>28</a:t>
            </a:fld>
            <a:endParaRPr lang="en-US" dirty="0"/>
          </a:p>
        </p:txBody>
      </p:sp>
    </p:spTree>
    <p:extLst>
      <p:ext uri="{BB962C8B-B14F-4D97-AF65-F5344CB8AC3E}">
        <p14:creationId xmlns:p14="http://schemas.microsoft.com/office/powerpoint/2010/main" val="32861488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chart shows the long-term advantage of owning a home in Washington state. It shows that on average all counties have seen growth over the past 10 years. Based on Zillow’s home values by county.  As you can guess, King county has the highest grow annually at $47,737 or 11.7% growth each year. Not all homes having that type of growth but given the makeup of single family homes in the county the average growth is outstanding but on the flip slide it is one of the main reasons why it is so hard to buy in King county and so many people are being priced out of the market. The second highest county is San Juan county as there has been a lot of growth and demand for homes / vacation homes in that region and home values have increased 10% per year at $45K. The third highest is Snohomish at 13% annual growth rate.  As you can see at the other end of the spectrum, Columbia county has a 8% annual growth rate with $10,685 growth each year. </a:t>
            </a:r>
          </a:p>
          <a:p>
            <a:endParaRPr lang="en-US" dirty="0"/>
          </a:p>
          <a:p>
            <a:r>
              <a:rPr lang="en-US" dirty="0"/>
              <a:t>Based on Zillow’s home values by county. </a:t>
            </a:r>
          </a:p>
        </p:txBody>
      </p:sp>
      <p:sp>
        <p:nvSpPr>
          <p:cNvPr id="4" name="Slide Number Placeholder 3"/>
          <p:cNvSpPr>
            <a:spLocks noGrp="1"/>
          </p:cNvSpPr>
          <p:nvPr>
            <p:ph type="sldNum" sz="quarter" idx="5"/>
          </p:nvPr>
        </p:nvSpPr>
        <p:spPr/>
        <p:txBody>
          <a:bodyPr/>
          <a:lstStyle/>
          <a:p>
            <a:fld id="{C569D4FF-28A6-430E-A4DD-CA0FAC72F133}" type="slidenum">
              <a:rPr lang="en-US" smtClean="0"/>
              <a:t>29</a:t>
            </a:fld>
            <a:endParaRPr lang="en-US" dirty="0"/>
          </a:p>
        </p:txBody>
      </p:sp>
    </p:spTree>
    <p:extLst>
      <p:ext uri="{BB962C8B-B14F-4D97-AF65-F5344CB8AC3E}">
        <p14:creationId xmlns:p14="http://schemas.microsoft.com/office/powerpoint/2010/main" val="53023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69D4FF-28A6-430E-A4DD-CA0FAC72F133}" type="slidenum">
              <a:rPr lang="en-US" smtClean="0"/>
              <a:t>3</a:t>
            </a:fld>
            <a:endParaRPr lang="en-US" dirty="0"/>
          </a:p>
        </p:txBody>
      </p:sp>
    </p:spTree>
    <p:extLst>
      <p:ext uri="{BB962C8B-B14F-4D97-AF65-F5344CB8AC3E}">
        <p14:creationId xmlns:p14="http://schemas.microsoft.com/office/powerpoint/2010/main" val="35537985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illustrates the difference in commercial versus residential and condo changes in average price since January 2000. It reveals the sharp decline in commercial real estate prices (blue line) since its peak in July 2022 and commercial prices have been on a downward spiral throughout 1.5 years. Now it appears that decline could be paused.  The red line shows the residential real estate price and it had a dip in 2023 but it has started to uptick again. Condo prices have been trending up sooner than residential but similar trends are seen there.</a:t>
            </a:r>
          </a:p>
        </p:txBody>
      </p:sp>
      <p:sp>
        <p:nvSpPr>
          <p:cNvPr id="4" name="Slide Number Placeholder 3"/>
          <p:cNvSpPr>
            <a:spLocks noGrp="1"/>
          </p:cNvSpPr>
          <p:nvPr>
            <p:ph type="sldNum" sz="quarter" idx="10"/>
          </p:nvPr>
        </p:nvSpPr>
        <p:spPr/>
        <p:txBody>
          <a:bodyPr/>
          <a:lstStyle/>
          <a:p>
            <a:fld id="{C569D4FF-28A6-430E-A4DD-CA0FAC72F133}" type="slidenum">
              <a:rPr lang="en-US" smtClean="0"/>
              <a:t>30</a:t>
            </a:fld>
            <a:endParaRPr lang="en-US" dirty="0"/>
          </a:p>
        </p:txBody>
      </p:sp>
    </p:spTree>
    <p:extLst>
      <p:ext uri="{BB962C8B-B14F-4D97-AF65-F5344CB8AC3E}">
        <p14:creationId xmlns:p14="http://schemas.microsoft.com/office/powerpoint/2010/main" val="133402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reveals the seasonality of residential transactions; The recent trend line has been declining since Jan. 2021. KC had a spike up in transactions in June 2021 but since then KC has not seen residential transactions at pre-pandemic levels again. The decline in the rolling annual average is starting to flatten here in January 2024 which is a good sign. This decline in residential transactions has a depressing impact on our real estate excise taxes but also on our assessed values as fewer transactions to observe can make it more uncertain to know the  price growth in neighborhoods for setting the AV for existing homes.  </a:t>
            </a:r>
          </a:p>
        </p:txBody>
      </p:sp>
      <p:sp>
        <p:nvSpPr>
          <p:cNvPr id="4" name="Slide Number Placeholder 3"/>
          <p:cNvSpPr>
            <a:spLocks noGrp="1"/>
          </p:cNvSpPr>
          <p:nvPr>
            <p:ph type="sldNum" sz="quarter" idx="5"/>
          </p:nvPr>
        </p:nvSpPr>
        <p:spPr/>
        <p:txBody>
          <a:bodyPr/>
          <a:lstStyle/>
          <a:p>
            <a:fld id="{C569D4FF-28A6-430E-A4DD-CA0FAC72F133}" type="slidenum">
              <a:rPr lang="en-US" smtClean="0"/>
              <a:t>31</a:t>
            </a:fld>
            <a:endParaRPr lang="en-US" dirty="0"/>
          </a:p>
        </p:txBody>
      </p:sp>
    </p:spTree>
    <p:extLst>
      <p:ext uri="{BB962C8B-B14F-4D97-AF65-F5344CB8AC3E}">
        <p14:creationId xmlns:p14="http://schemas.microsoft.com/office/powerpoint/2010/main" val="29308924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the comparison of countywide AV versus new construction AV. The blue bars are the actuals and the red bars are the new March 2024 forecast. The black areas at the top of each bar is the new construction AV. As you see in 2023, new construction was a little more than 1% of total AV.  As you can see, 2024 countywide AV was down from 2023 by 5.3% but new construction was up 10.4% from 2023. We don’t get back to high 2023 level of countywide AV until 2026. In 2025, countywide AV is anticipated to grow by 2% and 4% in 2026 and throughout the remainder of the forecast horizon.</a:t>
            </a:r>
          </a:p>
        </p:txBody>
      </p:sp>
      <p:sp>
        <p:nvSpPr>
          <p:cNvPr id="4" name="Slide Number Placeholder 3"/>
          <p:cNvSpPr>
            <a:spLocks noGrp="1"/>
          </p:cNvSpPr>
          <p:nvPr>
            <p:ph type="sldNum" sz="quarter" idx="10"/>
          </p:nvPr>
        </p:nvSpPr>
        <p:spPr/>
        <p:txBody>
          <a:bodyPr/>
          <a:lstStyle/>
          <a:p>
            <a:fld id="{C569D4FF-28A6-430E-A4DD-CA0FAC72F133}" type="slidenum">
              <a:rPr lang="en-US" smtClean="0"/>
              <a:t>32</a:t>
            </a:fld>
            <a:endParaRPr lang="en-US" dirty="0"/>
          </a:p>
        </p:txBody>
      </p:sp>
    </p:spTree>
    <p:extLst>
      <p:ext uri="{BB962C8B-B14F-4D97-AF65-F5344CB8AC3E}">
        <p14:creationId xmlns:p14="http://schemas.microsoft.com/office/powerpoint/2010/main" val="27487105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Rainbow Coalition Chart! This chart shows the property taxes by taxing district- 10 years of history and 1 year of projected property taxes in 2024. It shows that the current expense PT levy is used for (GF) revenue purposes is the largest portion of all PT levies. All the other PT levies are used for specific purposes. In 2024, there are 16 different taxing districts levying funds for specific purposes in KC activities versus 2014 when there were 12 different taxing districts.  New levy lid lifts also add to the growth in total PT.</a:t>
            </a:r>
          </a:p>
        </p:txBody>
      </p:sp>
      <p:sp>
        <p:nvSpPr>
          <p:cNvPr id="4" name="Slide Number Placeholder 3"/>
          <p:cNvSpPr>
            <a:spLocks noGrp="1"/>
          </p:cNvSpPr>
          <p:nvPr>
            <p:ph type="sldNum" sz="quarter" idx="10"/>
          </p:nvPr>
        </p:nvSpPr>
        <p:spPr/>
        <p:txBody>
          <a:bodyPr/>
          <a:lstStyle/>
          <a:p>
            <a:fld id="{C569D4FF-28A6-430E-A4DD-CA0FAC72F133}" type="slidenum">
              <a:rPr lang="en-US" smtClean="0"/>
              <a:t>33</a:t>
            </a:fld>
            <a:endParaRPr lang="en-US" dirty="0"/>
          </a:p>
        </p:txBody>
      </p:sp>
    </p:spTree>
    <p:extLst>
      <p:ext uri="{BB962C8B-B14F-4D97-AF65-F5344CB8AC3E}">
        <p14:creationId xmlns:p14="http://schemas.microsoft.com/office/powerpoint/2010/main" val="30015733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KC taxable sales ended Dec. 2023 with -1.2% and that is after starting the year at YOY growth of 10.4%. Now by Feb. 2024, total taxable sales are up 3.5% YOY. Leisure and Hospitality started the year with 33% YOY growth and ended the year more than 20% lower at 8%. They are begun 2024 stronger with 7.5% YOY growth in Feb. 2024. Retail trends are similar. Construction taxable sales which is critical to total AV, started the year at 17.2% and saw decline to negative growth by July 2023 and now by the end of year it was down to -11% growth. Since the beginning of 2024, we have seen improved taxable sales in the construction industry with now sales down 6% YOY in Feb. 2024. We also use this statistic to explain changes in New construction AV as well in the current FY. </a:t>
            </a:r>
          </a:p>
          <a:p>
            <a:endParaRPr lang="en-US" dirty="0"/>
          </a:p>
        </p:txBody>
      </p:sp>
      <p:sp>
        <p:nvSpPr>
          <p:cNvPr id="4" name="Slide Number Placeholder 3"/>
          <p:cNvSpPr>
            <a:spLocks noGrp="1"/>
          </p:cNvSpPr>
          <p:nvPr>
            <p:ph type="sldNum" sz="quarter" idx="10"/>
          </p:nvPr>
        </p:nvSpPr>
        <p:spPr/>
        <p:txBody>
          <a:bodyPr/>
          <a:lstStyle/>
          <a:p>
            <a:fld id="{C569D4FF-28A6-430E-A4DD-CA0FAC72F133}" type="slidenum">
              <a:rPr lang="en-US" smtClean="0"/>
              <a:t>34</a:t>
            </a:fld>
            <a:endParaRPr lang="en-US" dirty="0"/>
          </a:p>
        </p:txBody>
      </p:sp>
    </p:spTree>
    <p:extLst>
      <p:ext uri="{BB962C8B-B14F-4D97-AF65-F5344CB8AC3E}">
        <p14:creationId xmlns:p14="http://schemas.microsoft.com/office/powerpoint/2010/main" val="28670375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the KC taxable sales history for 10 years (blue bars) and the new March 2024 projected sales tax revenue in red for KC. As you can see, there was little growth in taxable sales in 2023 compared to 2022 at 2%. The forecast has 4% YOY growth in 2024 and 2025. In the long-term the forecast averages approx. 4.6% growth.</a:t>
            </a:r>
          </a:p>
        </p:txBody>
      </p:sp>
      <p:sp>
        <p:nvSpPr>
          <p:cNvPr id="4" name="Slide Number Placeholder 3"/>
          <p:cNvSpPr>
            <a:spLocks noGrp="1"/>
          </p:cNvSpPr>
          <p:nvPr>
            <p:ph type="sldNum" sz="quarter" idx="10"/>
          </p:nvPr>
        </p:nvSpPr>
        <p:spPr/>
        <p:txBody>
          <a:bodyPr/>
          <a:lstStyle/>
          <a:p>
            <a:fld id="{C569D4FF-28A6-430E-A4DD-CA0FAC72F133}" type="slidenum">
              <a:rPr lang="en-US" smtClean="0"/>
              <a:t>35</a:t>
            </a:fld>
            <a:endParaRPr lang="en-US" dirty="0"/>
          </a:p>
        </p:txBody>
      </p:sp>
    </p:spTree>
    <p:extLst>
      <p:ext uri="{BB962C8B-B14F-4D97-AF65-F5344CB8AC3E}">
        <p14:creationId xmlns:p14="http://schemas.microsoft.com/office/powerpoint/2010/main" val="26138706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the sales taxes by taxing district- 10 years of history and 1 year of projected sales taxes in 2024. The largest taxing district receiving the largest portion of total county sales taxes is Metro (lilac bars). Metro’s portion represents 70% of total sales taxes the county receives. It shows that the local sales tax levy (blue) is used for (GF) revenue purposes &amp; it is the second largest portion of all sales tax levies at 15%. The other 3 levies combined make up the remaining 15% of the total in 2023. Beginning in 2024, there is a new sales tax rate for the culture access program (yellow bar). In 2023, total sales taxes only grew 2% YOY. In 2024, without the new culture access program sales tax, the existing sales tax levies only grew 2% YOY between 2023 and 2022.</a:t>
            </a:r>
          </a:p>
        </p:txBody>
      </p:sp>
      <p:sp>
        <p:nvSpPr>
          <p:cNvPr id="4" name="Slide Number Placeholder 3"/>
          <p:cNvSpPr>
            <a:spLocks noGrp="1"/>
          </p:cNvSpPr>
          <p:nvPr>
            <p:ph type="sldNum" sz="quarter" idx="10"/>
          </p:nvPr>
        </p:nvSpPr>
        <p:spPr/>
        <p:txBody>
          <a:bodyPr/>
          <a:lstStyle/>
          <a:p>
            <a:fld id="{C569D4FF-28A6-430E-A4DD-CA0FAC72F133}" type="slidenum">
              <a:rPr lang="en-US" smtClean="0"/>
              <a:t>36</a:t>
            </a:fld>
            <a:endParaRPr lang="en-US" dirty="0"/>
          </a:p>
        </p:txBody>
      </p:sp>
    </p:spTree>
    <p:extLst>
      <p:ext uri="{BB962C8B-B14F-4D97-AF65-F5344CB8AC3E}">
        <p14:creationId xmlns:p14="http://schemas.microsoft.com/office/powerpoint/2010/main" val="3177931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KC economy continues to grow but at a slower pace than we anticipated about 6 months ago. US and Seattle Inflation is tracking down in the second half of 2023 and now nationally it is hovering around 3.2% but higher than the Fed. Target rate for inflation of 2%. Seattle inflation is slightly higher at 4%.</a:t>
            </a:r>
          </a:p>
          <a:p>
            <a:endParaRPr lang="en-US" dirty="0"/>
          </a:p>
          <a:p>
            <a:r>
              <a:rPr lang="en-US" dirty="0"/>
              <a:t>Seattle MSA unemployment rate was low at 3.2% in 2023 and Seattle MSA employment is up about 25K jobs in 2023 from a year ago.</a:t>
            </a:r>
          </a:p>
        </p:txBody>
      </p:sp>
      <p:sp>
        <p:nvSpPr>
          <p:cNvPr id="4" name="Slide Number Placeholder 3"/>
          <p:cNvSpPr>
            <a:spLocks noGrp="1"/>
          </p:cNvSpPr>
          <p:nvPr>
            <p:ph type="sldNum" sz="quarter" idx="10"/>
          </p:nvPr>
        </p:nvSpPr>
        <p:spPr/>
        <p:txBody>
          <a:bodyPr/>
          <a:lstStyle/>
          <a:p>
            <a:fld id="{C569D4FF-28A6-430E-A4DD-CA0FAC72F133}" type="slidenum">
              <a:rPr lang="en-US" smtClean="0"/>
              <a:t>37</a:t>
            </a:fld>
            <a:endParaRPr lang="en-US" dirty="0"/>
          </a:p>
        </p:txBody>
      </p:sp>
    </p:spTree>
    <p:extLst>
      <p:ext uri="{BB962C8B-B14F-4D97-AF65-F5344CB8AC3E}">
        <p14:creationId xmlns:p14="http://schemas.microsoft.com/office/powerpoint/2010/main" val="21748969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69D4FF-28A6-430E-A4DD-CA0FAC72F133}" type="slidenum">
              <a:rPr lang="en-US" smtClean="0"/>
              <a:t>38</a:t>
            </a:fld>
            <a:endParaRPr lang="en-US" dirty="0"/>
          </a:p>
        </p:txBody>
      </p:sp>
    </p:spTree>
    <p:extLst>
      <p:ext uri="{BB962C8B-B14F-4D97-AF65-F5344CB8AC3E}">
        <p14:creationId xmlns:p14="http://schemas.microsoft.com/office/powerpoint/2010/main" val="3523856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King County Office of Economic and Financial Analysis (OEFA) forecasted the major tax sources for the county 3 times a year. On March 22, 2024 we adopted the last revenue forecast. This pie chart just shows the major revenue sources for the county. As you can see, sales taxes and property taxes make up 96% of the revenue sources we project each quarter. NOTE: this is not ALL the county’s revenue sources as we do not forecast items like federal and state revenues, charges for services and smaller fees. We focus our energy on looking at indicators that help us better explain future Property and Sales taxes. Later in the presentation I will discuss our major revenue sources in more detail.</a:t>
            </a:r>
          </a:p>
        </p:txBody>
      </p:sp>
      <p:sp>
        <p:nvSpPr>
          <p:cNvPr id="4" name="Slide Number Placeholder 3"/>
          <p:cNvSpPr>
            <a:spLocks noGrp="1"/>
          </p:cNvSpPr>
          <p:nvPr>
            <p:ph type="sldNum" sz="quarter" idx="10"/>
          </p:nvPr>
        </p:nvSpPr>
        <p:spPr/>
        <p:txBody>
          <a:bodyPr/>
          <a:lstStyle/>
          <a:p>
            <a:fld id="{C569D4FF-28A6-430E-A4DD-CA0FAC72F133}" type="slidenum">
              <a:rPr lang="en-US" smtClean="0"/>
              <a:t>4</a:t>
            </a:fld>
            <a:endParaRPr lang="en-US" dirty="0"/>
          </a:p>
        </p:txBody>
      </p:sp>
    </p:spTree>
    <p:extLst>
      <p:ext uri="{BB962C8B-B14F-4D97-AF65-F5344CB8AC3E}">
        <p14:creationId xmlns:p14="http://schemas.microsoft.com/office/powerpoint/2010/main" val="214432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is designed to give you an update of some of the key statistics we use in forecast models that impact the KC revenue sources. I won’t go through all these but just some of the major statistics. Know we are tracking a lot of econ. and revenue statistics. We receive national, state and other local forecasts to use to project KC econ. and revenue streams.</a:t>
            </a:r>
          </a:p>
        </p:txBody>
      </p:sp>
      <p:sp>
        <p:nvSpPr>
          <p:cNvPr id="4" name="Slide Number Placeholder 3"/>
          <p:cNvSpPr>
            <a:spLocks noGrp="1"/>
          </p:cNvSpPr>
          <p:nvPr>
            <p:ph type="sldNum" sz="quarter" idx="10"/>
          </p:nvPr>
        </p:nvSpPr>
        <p:spPr/>
        <p:txBody>
          <a:bodyPr/>
          <a:lstStyle/>
          <a:p>
            <a:fld id="{C569D4FF-28A6-430E-A4DD-CA0FAC72F133}" type="slidenum">
              <a:rPr lang="en-US" smtClean="0"/>
              <a:t>5</a:t>
            </a:fld>
            <a:endParaRPr lang="en-US" dirty="0"/>
          </a:p>
        </p:txBody>
      </p:sp>
    </p:spTree>
    <p:extLst>
      <p:ext uri="{BB962C8B-B14F-4D97-AF65-F5344CB8AC3E}">
        <p14:creationId xmlns:p14="http://schemas.microsoft.com/office/powerpoint/2010/main" val="2603081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KC economy continues to grow but at a slower pace than we anticipated about 6 months ago. US and Seattle Inflation is tracking down in the second half of 2023 and now nationally it is hovering around 3.2% but higher than the Fed. Target rate for inflation of 2%. Seattle inflation is slightly higher at 4%.</a:t>
            </a:r>
          </a:p>
          <a:p>
            <a:endParaRPr lang="en-US" dirty="0"/>
          </a:p>
          <a:p>
            <a:r>
              <a:rPr lang="en-US" dirty="0"/>
              <a:t>Seattle MSA unemployment rate was low at 3.2% in 2023 and Seattle employment is up about 25K jobs in 2023 from a year ago.</a:t>
            </a:r>
          </a:p>
        </p:txBody>
      </p:sp>
      <p:sp>
        <p:nvSpPr>
          <p:cNvPr id="4" name="Slide Number Placeholder 3"/>
          <p:cNvSpPr>
            <a:spLocks noGrp="1"/>
          </p:cNvSpPr>
          <p:nvPr>
            <p:ph type="sldNum" sz="quarter" idx="10"/>
          </p:nvPr>
        </p:nvSpPr>
        <p:spPr/>
        <p:txBody>
          <a:bodyPr/>
          <a:lstStyle/>
          <a:p>
            <a:fld id="{C569D4FF-28A6-430E-A4DD-CA0FAC72F133}" type="slidenum">
              <a:rPr lang="en-US" smtClean="0"/>
              <a:t>6</a:t>
            </a:fld>
            <a:endParaRPr lang="en-US" dirty="0"/>
          </a:p>
        </p:txBody>
      </p:sp>
    </p:spTree>
    <p:extLst>
      <p:ext uri="{BB962C8B-B14F-4D97-AF65-F5344CB8AC3E}">
        <p14:creationId xmlns:p14="http://schemas.microsoft.com/office/powerpoint/2010/main" val="3448376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has a lot of history of inflation that helps us see that during the times of Recession, we see spikes in inflation before the recession and then dramatic falls in inflation during the recession. Recently, the inflation rate got as high as 9% in mid-2022 and then it started to decline as the federal funds rate increased to dampen the high inflation and increased demand for good post COVID-19. We avoided a recession in 2023. Hoping to have a soft landing…Now in March inflation increased to 3.5%.</a:t>
            </a:r>
          </a:p>
        </p:txBody>
      </p:sp>
      <p:sp>
        <p:nvSpPr>
          <p:cNvPr id="4" name="Slide Number Placeholder 3"/>
          <p:cNvSpPr>
            <a:spLocks noGrp="1"/>
          </p:cNvSpPr>
          <p:nvPr>
            <p:ph type="sldNum" sz="quarter" idx="10"/>
          </p:nvPr>
        </p:nvSpPr>
        <p:spPr/>
        <p:txBody>
          <a:bodyPr/>
          <a:lstStyle/>
          <a:p>
            <a:fld id="{C569D4FF-28A6-430E-A4DD-CA0FAC72F133}" type="slidenum">
              <a:rPr lang="en-US" smtClean="0"/>
              <a:t>7</a:t>
            </a:fld>
            <a:endParaRPr lang="en-US" dirty="0"/>
          </a:p>
        </p:txBody>
      </p:sp>
    </p:spTree>
    <p:extLst>
      <p:ext uri="{BB962C8B-B14F-4D97-AF65-F5344CB8AC3E}">
        <p14:creationId xmlns:p14="http://schemas.microsoft.com/office/powerpoint/2010/main" val="214432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time the Fed raised federal funds rates it was 25 basis points in July 2023. Rates are the highest they’ve been in 22 years. Inflation peaked last year at levels not seen for 30 years. Inflation has recently stabilized at around 3% nationwide. This is still higher than the Federal Reserve would like which is targeting around 2%. Inflation is up a little in March to 3.5%.</a:t>
            </a:r>
          </a:p>
        </p:txBody>
      </p:sp>
      <p:sp>
        <p:nvSpPr>
          <p:cNvPr id="4" name="Slide Number Placeholder 3"/>
          <p:cNvSpPr>
            <a:spLocks noGrp="1"/>
          </p:cNvSpPr>
          <p:nvPr>
            <p:ph type="sldNum" sz="quarter" idx="5"/>
          </p:nvPr>
        </p:nvSpPr>
        <p:spPr/>
        <p:txBody>
          <a:bodyPr/>
          <a:lstStyle/>
          <a:p>
            <a:fld id="{C569D4FF-28A6-430E-A4DD-CA0FAC72F133}" type="slidenum">
              <a:rPr lang="en-US" smtClean="0"/>
              <a:t>8</a:t>
            </a:fld>
            <a:endParaRPr lang="en-US" dirty="0"/>
          </a:p>
        </p:txBody>
      </p:sp>
    </p:spTree>
    <p:extLst>
      <p:ext uri="{BB962C8B-B14F-4D97-AF65-F5344CB8AC3E}">
        <p14:creationId xmlns:p14="http://schemas.microsoft.com/office/powerpoint/2010/main" val="3076371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inflation as represented by the PCE (personal consumption expenditure) breakdown – this is the good portion of US inflation. This reveals the monthly breakdown since Jan. 2020 (pre-pandemic) through Feb. 2024.</a:t>
            </a:r>
          </a:p>
          <a:p>
            <a:endParaRPr lang="en-US" dirty="0"/>
          </a:p>
          <a:p>
            <a:r>
              <a:rPr lang="en-US" dirty="0"/>
              <a:t>The PCE index tracks how people are spending their money each month. Goods: main drivers used to be gas &amp; other energy goods when we were coming out of the pandemic and there was high demand for energy but now gas prices have fallen so they aren’t contributing to inflation as much as longer. The food/beverage goods are still contributing to inflation and the other nondurables goods (food prices).</a:t>
            </a:r>
          </a:p>
          <a:p>
            <a:endParaRPr lang="en-US" dirty="0"/>
          </a:p>
          <a:p>
            <a:endParaRPr lang="en-US" dirty="0"/>
          </a:p>
        </p:txBody>
      </p:sp>
      <p:sp>
        <p:nvSpPr>
          <p:cNvPr id="4" name="Slide Number Placeholder 3"/>
          <p:cNvSpPr>
            <a:spLocks noGrp="1"/>
          </p:cNvSpPr>
          <p:nvPr>
            <p:ph type="sldNum" sz="quarter" idx="5"/>
          </p:nvPr>
        </p:nvSpPr>
        <p:spPr/>
        <p:txBody>
          <a:bodyPr/>
          <a:lstStyle/>
          <a:p>
            <a:fld id="{C569D4FF-28A6-430E-A4DD-CA0FAC72F133}" type="slidenum">
              <a:rPr lang="en-US" smtClean="0"/>
              <a:t>9</a:t>
            </a:fld>
            <a:endParaRPr lang="en-US" dirty="0"/>
          </a:p>
        </p:txBody>
      </p:sp>
    </p:spTree>
    <p:extLst>
      <p:ext uri="{BB962C8B-B14F-4D97-AF65-F5344CB8AC3E}">
        <p14:creationId xmlns:p14="http://schemas.microsoft.com/office/powerpoint/2010/main" val="3076371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5B8DD5-B935-464C-BBDA-AAAF1D92D76C}" type="datetimeFigureOut">
              <a:rPr lang="en-US" smtClean="0"/>
              <a:t>5/9/2024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09BD0D-098B-482B-9D98-A9234AA52663}" type="slidenum">
              <a:rPr lang="en-US" smtClean="0"/>
              <a:t>‹#›</a:t>
            </a:fld>
            <a:endParaRPr lang="en-US" dirty="0"/>
          </a:p>
        </p:txBody>
      </p:sp>
    </p:spTree>
    <p:extLst>
      <p:ext uri="{BB962C8B-B14F-4D97-AF65-F5344CB8AC3E}">
        <p14:creationId xmlns:p14="http://schemas.microsoft.com/office/powerpoint/2010/main" val="1210071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B8DD5-B935-464C-BBDA-AAAF1D92D76C}" type="datetimeFigureOut">
              <a:rPr lang="en-US" smtClean="0"/>
              <a:t>5/9/2024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09BD0D-098B-482B-9D98-A9234AA52663}" type="slidenum">
              <a:rPr lang="en-US" smtClean="0"/>
              <a:t>‹#›</a:t>
            </a:fld>
            <a:endParaRPr lang="en-US" dirty="0"/>
          </a:p>
        </p:txBody>
      </p:sp>
    </p:spTree>
    <p:extLst>
      <p:ext uri="{BB962C8B-B14F-4D97-AF65-F5344CB8AC3E}">
        <p14:creationId xmlns:p14="http://schemas.microsoft.com/office/powerpoint/2010/main" val="324804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B8DD5-B935-464C-BBDA-AAAF1D92D76C}" type="datetimeFigureOut">
              <a:rPr lang="en-US" smtClean="0"/>
              <a:t>5/9/2024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09BD0D-098B-482B-9D98-A9234AA52663}" type="slidenum">
              <a:rPr lang="en-US" smtClean="0"/>
              <a:t>‹#›</a:t>
            </a:fld>
            <a:endParaRPr lang="en-US" dirty="0"/>
          </a:p>
        </p:txBody>
      </p:sp>
    </p:spTree>
    <p:extLst>
      <p:ext uri="{BB962C8B-B14F-4D97-AF65-F5344CB8AC3E}">
        <p14:creationId xmlns:p14="http://schemas.microsoft.com/office/powerpoint/2010/main" val="942302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B8DD5-B935-464C-BBDA-AAAF1D92D76C}" type="datetimeFigureOut">
              <a:rPr lang="en-US" smtClean="0"/>
              <a:t>5/9/2024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09BD0D-098B-482B-9D98-A9234AA52663}" type="slidenum">
              <a:rPr lang="en-US" smtClean="0"/>
              <a:t>‹#›</a:t>
            </a:fld>
            <a:endParaRPr lang="en-US" dirty="0"/>
          </a:p>
        </p:txBody>
      </p:sp>
    </p:spTree>
    <p:extLst>
      <p:ext uri="{BB962C8B-B14F-4D97-AF65-F5344CB8AC3E}">
        <p14:creationId xmlns:p14="http://schemas.microsoft.com/office/powerpoint/2010/main" val="3729725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B8DD5-B935-464C-BBDA-AAAF1D92D76C}" type="datetimeFigureOut">
              <a:rPr lang="en-US" smtClean="0"/>
              <a:t>5/9/2024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09BD0D-098B-482B-9D98-A9234AA52663}" type="slidenum">
              <a:rPr lang="en-US" smtClean="0"/>
              <a:t>‹#›</a:t>
            </a:fld>
            <a:endParaRPr lang="en-US" dirty="0"/>
          </a:p>
        </p:txBody>
      </p:sp>
    </p:spTree>
    <p:extLst>
      <p:ext uri="{BB962C8B-B14F-4D97-AF65-F5344CB8AC3E}">
        <p14:creationId xmlns:p14="http://schemas.microsoft.com/office/powerpoint/2010/main" val="1946994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5B8DD5-B935-464C-BBDA-AAAF1D92D76C}" type="datetimeFigureOut">
              <a:rPr lang="en-US" smtClean="0"/>
              <a:t>5/9/2024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09BD0D-098B-482B-9D98-A9234AA52663}" type="slidenum">
              <a:rPr lang="en-US" smtClean="0"/>
              <a:t>‹#›</a:t>
            </a:fld>
            <a:endParaRPr lang="en-US" dirty="0"/>
          </a:p>
        </p:txBody>
      </p:sp>
    </p:spTree>
    <p:extLst>
      <p:ext uri="{BB962C8B-B14F-4D97-AF65-F5344CB8AC3E}">
        <p14:creationId xmlns:p14="http://schemas.microsoft.com/office/powerpoint/2010/main" val="3250360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5B8DD5-B935-464C-BBDA-AAAF1D92D76C}" type="datetimeFigureOut">
              <a:rPr lang="en-US" smtClean="0"/>
              <a:t>5/9/2024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309BD0D-098B-482B-9D98-A9234AA52663}" type="slidenum">
              <a:rPr lang="en-US" smtClean="0"/>
              <a:t>‹#›</a:t>
            </a:fld>
            <a:endParaRPr lang="en-US" dirty="0"/>
          </a:p>
        </p:txBody>
      </p:sp>
    </p:spTree>
    <p:extLst>
      <p:ext uri="{BB962C8B-B14F-4D97-AF65-F5344CB8AC3E}">
        <p14:creationId xmlns:p14="http://schemas.microsoft.com/office/powerpoint/2010/main" val="3908748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5B8DD5-B935-464C-BBDA-AAAF1D92D76C}" type="datetimeFigureOut">
              <a:rPr lang="en-US" smtClean="0"/>
              <a:t>5/9/2024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309BD0D-098B-482B-9D98-A9234AA52663}" type="slidenum">
              <a:rPr lang="en-US" smtClean="0"/>
              <a:t>‹#›</a:t>
            </a:fld>
            <a:endParaRPr lang="en-US" dirty="0"/>
          </a:p>
        </p:txBody>
      </p:sp>
    </p:spTree>
    <p:extLst>
      <p:ext uri="{BB962C8B-B14F-4D97-AF65-F5344CB8AC3E}">
        <p14:creationId xmlns:p14="http://schemas.microsoft.com/office/powerpoint/2010/main" val="1931523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B8DD5-B935-464C-BBDA-AAAF1D92D76C}" type="datetimeFigureOut">
              <a:rPr lang="en-US" smtClean="0"/>
              <a:t>5/9/2024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09BD0D-098B-482B-9D98-A9234AA52663}" type="slidenum">
              <a:rPr lang="en-US" smtClean="0"/>
              <a:t>‹#›</a:t>
            </a:fld>
            <a:endParaRPr lang="en-US" dirty="0"/>
          </a:p>
        </p:txBody>
      </p:sp>
    </p:spTree>
    <p:extLst>
      <p:ext uri="{BB962C8B-B14F-4D97-AF65-F5344CB8AC3E}">
        <p14:creationId xmlns:p14="http://schemas.microsoft.com/office/powerpoint/2010/main" val="811731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5B8DD5-B935-464C-BBDA-AAAF1D92D76C}" type="datetimeFigureOut">
              <a:rPr lang="en-US" smtClean="0"/>
              <a:t>5/9/2024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09BD0D-098B-482B-9D98-A9234AA52663}" type="slidenum">
              <a:rPr lang="en-US" smtClean="0"/>
              <a:t>‹#›</a:t>
            </a:fld>
            <a:endParaRPr lang="en-US" dirty="0"/>
          </a:p>
        </p:txBody>
      </p:sp>
    </p:spTree>
    <p:extLst>
      <p:ext uri="{BB962C8B-B14F-4D97-AF65-F5344CB8AC3E}">
        <p14:creationId xmlns:p14="http://schemas.microsoft.com/office/powerpoint/2010/main" val="4077160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5B8DD5-B935-464C-BBDA-AAAF1D92D76C}" type="datetimeFigureOut">
              <a:rPr lang="en-US" smtClean="0"/>
              <a:t>5/9/2024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09BD0D-098B-482B-9D98-A9234AA52663}" type="slidenum">
              <a:rPr lang="en-US" smtClean="0"/>
              <a:t>‹#›</a:t>
            </a:fld>
            <a:endParaRPr lang="en-US" dirty="0"/>
          </a:p>
        </p:txBody>
      </p:sp>
    </p:spTree>
    <p:extLst>
      <p:ext uri="{BB962C8B-B14F-4D97-AF65-F5344CB8AC3E}">
        <p14:creationId xmlns:p14="http://schemas.microsoft.com/office/powerpoint/2010/main" val="3653477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5B8DD5-B935-464C-BBDA-AAAF1D92D76C}" type="datetimeFigureOut">
              <a:rPr lang="en-US" smtClean="0"/>
              <a:t>5/9/2024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09BD0D-098B-482B-9D98-A9234AA52663}" type="slidenum">
              <a:rPr lang="en-US" smtClean="0"/>
              <a:t>‹#›</a:t>
            </a:fld>
            <a:endParaRPr lang="en-US" dirty="0"/>
          </a:p>
        </p:txBody>
      </p:sp>
    </p:spTree>
    <p:extLst>
      <p:ext uri="{BB962C8B-B14F-4D97-AF65-F5344CB8AC3E}">
        <p14:creationId xmlns:p14="http://schemas.microsoft.com/office/powerpoint/2010/main" val="968417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www.kingcounty.gov/independent/forecasting.aspx"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48" y="1391815"/>
            <a:ext cx="9144000" cy="7848302"/>
          </a:xfrm>
          <a:prstGeom prst="rect">
            <a:avLst/>
          </a:prstGeom>
          <a:solidFill>
            <a:schemeClr val="accent1"/>
          </a:solidFill>
          <a:ln>
            <a:noFill/>
          </a:ln>
        </p:spPr>
        <p:txBody>
          <a:bodyPr wrap="square" rtlCol="0">
            <a:spAutoFit/>
          </a:bodyPr>
          <a:lstStyle/>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endParaRPr lang="en-US" sz="800" spc="200" dirty="0">
              <a:solidFill>
                <a:prstClr val="white">
                  <a:lumMod val="50000"/>
                </a:prstClr>
              </a:solidFill>
            </a:endParaRPr>
          </a:p>
          <a:p>
            <a:endParaRPr lang="en-US" sz="800" spc="200" dirty="0">
              <a:solidFill>
                <a:prstClr val="white">
                  <a:lumMod val="50000"/>
                </a:prstClr>
              </a:solidFill>
            </a:endParaRPr>
          </a:p>
          <a:p>
            <a:endParaRPr lang="en-US" sz="800" spc="200" dirty="0">
              <a:solidFill>
                <a:prstClr val="white"/>
              </a:solidFill>
            </a:endParaRPr>
          </a:p>
          <a:p>
            <a:endParaRPr lang="en-US" sz="800" spc="200" dirty="0">
              <a:solidFill>
                <a:prstClr val="white"/>
              </a:solidFill>
            </a:endParaRPr>
          </a:p>
          <a:p>
            <a:endParaRPr lang="en-US" sz="800" spc="200" dirty="0">
              <a:solidFill>
                <a:prstClr val="white"/>
              </a:solidFill>
            </a:endParaRPr>
          </a:p>
          <a:p>
            <a:endParaRPr lang="en-US" sz="800" spc="200" dirty="0">
              <a:solidFill>
                <a:prstClr val="white"/>
              </a:solidFill>
            </a:endParaRPr>
          </a:p>
          <a:p>
            <a:endParaRPr lang="en-US" sz="800" spc="200" dirty="0">
              <a:solidFill>
                <a:prstClr val="white"/>
              </a:solidFill>
            </a:endParaRPr>
          </a:p>
          <a:p>
            <a:endParaRPr lang="en-US" sz="800" spc="200" dirty="0">
              <a:solidFill>
                <a:prstClr val="white"/>
              </a:solidFill>
            </a:endParaRPr>
          </a:p>
          <a:p>
            <a:endParaRPr lang="en-US" sz="800" spc="200" dirty="0">
              <a:solidFill>
                <a:prstClr val="white"/>
              </a:solidFill>
            </a:endParaRPr>
          </a:p>
          <a:p>
            <a:endParaRPr lang="en-US" sz="800" spc="200" dirty="0">
              <a:solidFill>
                <a:prstClr val="white"/>
              </a:solidFill>
            </a:endParaRPr>
          </a:p>
          <a:p>
            <a:endParaRPr lang="en-US" sz="800" spc="200" dirty="0">
              <a:solidFill>
                <a:prstClr val="white"/>
              </a:solidFill>
            </a:endParaRPr>
          </a:p>
          <a:p>
            <a:endParaRPr lang="en-US" sz="800" spc="200" dirty="0">
              <a:solidFill>
                <a:prstClr val="white"/>
              </a:solidFill>
            </a:endParaRPr>
          </a:p>
          <a:p>
            <a:endParaRPr lang="en-US" sz="800" spc="200" dirty="0">
              <a:solidFill>
                <a:prstClr val="white"/>
              </a:solidFill>
            </a:endParaRPr>
          </a:p>
          <a:p>
            <a:endParaRPr lang="en-US" sz="800" dirty="0">
              <a:solidFill>
                <a:prstClr val="white"/>
              </a:solidFill>
            </a:endParaRPr>
          </a:p>
          <a:p>
            <a:endParaRPr lang="en-US" sz="800" dirty="0">
              <a:solidFill>
                <a:prstClr val="white"/>
              </a:solidFill>
            </a:endParaRPr>
          </a:p>
          <a:p>
            <a:endParaRPr lang="en-US" sz="800" dirty="0">
              <a:solidFill>
                <a:prstClr val="white"/>
              </a:solidFill>
            </a:endParaRPr>
          </a:p>
          <a:p>
            <a:endParaRPr lang="en-US" sz="800" dirty="0">
              <a:solidFill>
                <a:prstClr val="white"/>
              </a:solidFill>
            </a:endParaRPr>
          </a:p>
          <a:p>
            <a:endParaRPr lang="en-US" sz="800" dirty="0">
              <a:solidFill>
                <a:prstClr val="white"/>
              </a:solidFill>
            </a:endParaRPr>
          </a:p>
          <a:p>
            <a:endParaRPr lang="en-US" sz="800" dirty="0">
              <a:solidFill>
                <a:prstClr val="white"/>
              </a:solidFill>
            </a:endParaRPr>
          </a:p>
          <a:p>
            <a:endParaRPr lang="en-US" sz="800" dirty="0">
              <a:solidFill>
                <a:prstClr val="white"/>
              </a:solidFill>
            </a:endParaRPr>
          </a:p>
          <a:p>
            <a:endParaRPr lang="en-US" sz="800" dirty="0">
              <a:solidFill>
                <a:prstClr val="white"/>
              </a:solidFill>
            </a:endParaRPr>
          </a:p>
          <a:p>
            <a:endParaRPr lang="en-US" sz="800" dirty="0">
              <a:solidFill>
                <a:prstClr val="white"/>
              </a:solidFill>
            </a:endParaRPr>
          </a:p>
          <a:p>
            <a:endParaRPr lang="en-US" sz="800" dirty="0">
              <a:solidFill>
                <a:prstClr val="white"/>
              </a:solidFill>
            </a:endParaRPr>
          </a:p>
          <a:p>
            <a:endParaRPr lang="en-US" sz="800" dirty="0">
              <a:solidFill>
                <a:prstClr val="white"/>
              </a:solidFill>
            </a:endParaRPr>
          </a:p>
          <a:p>
            <a:endParaRPr lang="en-US" sz="800" dirty="0">
              <a:solidFill>
                <a:prstClr val="white"/>
              </a:solidFill>
            </a:endParaRPr>
          </a:p>
          <a:p>
            <a:endParaRPr lang="en-US" sz="800" dirty="0">
              <a:solidFill>
                <a:prstClr val="white"/>
              </a:solidFill>
            </a:endParaRPr>
          </a:p>
          <a:p>
            <a:endParaRPr lang="en-US" sz="800" dirty="0">
              <a:solidFill>
                <a:prstClr val="white"/>
              </a:solidFill>
            </a:endParaRPr>
          </a:p>
          <a:p>
            <a:endParaRPr lang="en-US" sz="800" dirty="0">
              <a:solidFill>
                <a:prstClr val="white"/>
              </a:solidFill>
            </a:endParaRPr>
          </a:p>
          <a:p>
            <a:endParaRPr lang="en-US" sz="800" dirty="0">
              <a:solidFill>
                <a:prstClr val="white"/>
              </a:solidFill>
            </a:endParaRPr>
          </a:p>
          <a:p>
            <a:endParaRPr lang="en-US" sz="800" dirty="0">
              <a:solidFill>
                <a:prstClr val="white"/>
              </a:solidFill>
            </a:endParaRPr>
          </a:p>
          <a:p>
            <a:endParaRPr lang="en-US" sz="800" dirty="0">
              <a:solidFill>
                <a:prstClr val="white"/>
              </a:solidFill>
            </a:endParaRPr>
          </a:p>
          <a:p>
            <a:endParaRPr lang="en-US" sz="800" dirty="0">
              <a:solidFill>
                <a:prstClr val="white"/>
              </a:solidFill>
            </a:endParaRPr>
          </a:p>
          <a:p>
            <a:endParaRPr lang="en-US" sz="800" dirty="0">
              <a:solidFill>
                <a:prstClr val="white"/>
              </a:solidFill>
            </a:endParaRPr>
          </a:p>
          <a:p>
            <a:endParaRPr lang="en-US" sz="800" dirty="0">
              <a:solidFill>
                <a:prstClr val="white"/>
              </a:solidFill>
            </a:endParaRPr>
          </a:p>
          <a:p>
            <a:endParaRPr lang="en-US" sz="800" dirty="0">
              <a:solidFill>
                <a:prstClr val="white"/>
              </a:solidFill>
            </a:endParaRPr>
          </a:p>
          <a:p>
            <a:endParaRPr lang="en-US" sz="800" dirty="0">
              <a:solidFill>
                <a:prstClr val="white"/>
              </a:solidFill>
            </a:endParaRPr>
          </a:p>
          <a:p>
            <a:endParaRPr lang="en-US" sz="800" dirty="0">
              <a:solidFill>
                <a:prstClr val="white"/>
              </a:solidFill>
            </a:endParaRPr>
          </a:p>
          <a:p>
            <a:endParaRPr lang="en-US" sz="800" dirty="0">
              <a:solidFill>
                <a:prstClr val="white"/>
              </a:solidFill>
            </a:endParaRPr>
          </a:p>
          <a:p>
            <a:endParaRPr lang="en-US" sz="800" dirty="0">
              <a:solidFill>
                <a:prstClr val="white"/>
              </a:solidFill>
            </a:endParaRPr>
          </a:p>
        </p:txBody>
      </p:sp>
      <p:sp>
        <p:nvSpPr>
          <p:cNvPr id="8" name="AutoShape 8" descr="Image result for 0 and 1"/>
          <p:cNvSpPr>
            <a:spLocks noChangeAspect="1" noChangeArrowheads="1"/>
          </p:cNvSpPr>
          <p:nvPr/>
        </p:nvSpPr>
        <p:spPr bwMode="auto">
          <a:xfrm>
            <a:off x="-9530" y="0"/>
            <a:ext cx="9139675" cy="1381134"/>
          </a:xfrm>
          <a:prstGeom prst="rect">
            <a:avLst/>
          </a:prstGeom>
          <a:solidFill>
            <a:schemeClr val="accent1"/>
          </a:solidFill>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 name="Title 10"/>
          <p:cNvSpPr>
            <a:spLocks noGrp="1"/>
          </p:cNvSpPr>
          <p:nvPr>
            <p:ph type="ctrTitle"/>
          </p:nvPr>
        </p:nvSpPr>
        <p:spPr>
          <a:xfrm>
            <a:off x="314323" y="1885060"/>
            <a:ext cx="8455025" cy="1752600"/>
          </a:xfrm>
          <a:solidFill>
            <a:schemeClr val="bg1">
              <a:lumMod val="65000"/>
            </a:schemeClr>
          </a:solidFill>
          <a:ln w="12700">
            <a:solidFill>
              <a:srgbClr val="FFC000"/>
            </a:solidFill>
          </a:ln>
        </p:spPr>
        <p:txBody>
          <a:bodyPr>
            <a:noAutofit/>
          </a:bodyPr>
          <a:lstStyle/>
          <a:p>
            <a:r>
              <a:rPr lang="en-US" sz="1600" b="1" dirty="0">
                <a:solidFill>
                  <a:schemeClr val="bg1">
                    <a:lumMod val="65000"/>
                  </a:schemeClr>
                </a:solidFill>
              </a:rPr>
              <a:t>.</a:t>
            </a:r>
            <a:br>
              <a:rPr lang="en-US" sz="3200" b="1" dirty="0"/>
            </a:br>
            <a:r>
              <a:rPr lang="en-US" sz="3100" b="1" dirty="0"/>
              <a:t>2024 King County Economic and Revenue Forecast</a:t>
            </a:r>
            <a:br>
              <a:rPr lang="en-US" sz="1600" b="1" dirty="0"/>
            </a:br>
            <a:r>
              <a:rPr lang="en-US" sz="1600" b="1" dirty="0"/>
              <a:t>Presentation to the Puget Sound Finance Officers Association</a:t>
            </a:r>
            <a:br>
              <a:rPr lang="en-US" sz="1600" b="1" dirty="0"/>
            </a:br>
            <a:endParaRPr lang="en-US" sz="2400" dirty="0"/>
          </a:p>
        </p:txBody>
      </p:sp>
      <p:cxnSp>
        <p:nvCxnSpPr>
          <p:cNvPr id="21" name="Straight Connector 20"/>
          <p:cNvCxnSpPr/>
          <p:nvPr/>
        </p:nvCxnSpPr>
        <p:spPr>
          <a:xfrm>
            <a:off x="0" y="4419600"/>
            <a:ext cx="9144000"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0" y="1371600"/>
            <a:ext cx="0" cy="304800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9144000" y="1371600"/>
            <a:ext cx="0" cy="3048001"/>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917648" y="3256660"/>
            <a:ext cx="5651676" cy="646331"/>
          </a:xfrm>
          <a:prstGeom prst="rect">
            <a:avLst/>
          </a:prstGeom>
          <a:solidFill>
            <a:srgbClr val="FFC000"/>
          </a:solidFill>
          <a:ln w="12700">
            <a:solidFill>
              <a:schemeClr val="tx1"/>
            </a:solidFill>
          </a:ln>
        </p:spPr>
        <p:txBody>
          <a:bodyPr wrap="square" rtlCol="0">
            <a:spAutoFit/>
          </a:bodyPr>
          <a:lstStyle/>
          <a:p>
            <a:pPr algn="r"/>
            <a:r>
              <a:rPr lang="en-US" dirty="0">
                <a:solidFill>
                  <a:prstClr val="black"/>
                </a:solidFill>
              </a:rPr>
              <a:t>Lizbeth Martin-Mahar</a:t>
            </a:r>
            <a:br>
              <a:rPr lang="en-US" dirty="0">
                <a:solidFill>
                  <a:prstClr val="black"/>
                </a:solidFill>
              </a:rPr>
            </a:br>
            <a:r>
              <a:rPr lang="en-US" dirty="0">
                <a:solidFill>
                  <a:prstClr val="black"/>
                </a:solidFill>
              </a:rPr>
              <a:t>Office of Economic and Financial Analysis</a:t>
            </a:r>
          </a:p>
        </p:txBody>
      </p:sp>
      <p:sp>
        <p:nvSpPr>
          <p:cNvPr id="20" name="TextBox 19"/>
          <p:cNvSpPr txBox="1"/>
          <p:nvPr/>
        </p:nvSpPr>
        <p:spPr>
          <a:xfrm>
            <a:off x="466723" y="3256660"/>
            <a:ext cx="2054225" cy="646331"/>
          </a:xfrm>
          <a:prstGeom prst="rect">
            <a:avLst/>
          </a:prstGeom>
          <a:solidFill>
            <a:schemeClr val="bg1">
              <a:lumMod val="95000"/>
            </a:schemeClr>
          </a:solidFill>
          <a:ln w="12700">
            <a:solidFill>
              <a:schemeClr val="tx1"/>
            </a:solidFill>
          </a:ln>
        </p:spPr>
        <p:txBody>
          <a:bodyPr wrap="square" rtlCol="0">
            <a:spAutoFit/>
          </a:bodyPr>
          <a:lstStyle/>
          <a:p>
            <a:r>
              <a:rPr lang="en-US" dirty="0">
                <a:solidFill>
                  <a:prstClr val="black"/>
                </a:solidFill>
              </a:rPr>
              <a:t>Presented on:</a:t>
            </a:r>
            <a:br>
              <a:rPr lang="en-US" dirty="0">
                <a:solidFill>
                  <a:prstClr val="black"/>
                </a:solidFill>
              </a:rPr>
            </a:br>
            <a:r>
              <a:rPr lang="en-US" dirty="0">
                <a:solidFill>
                  <a:prstClr val="black"/>
                </a:solidFill>
              </a:rPr>
              <a:t>May 8</a:t>
            </a:r>
            <a:r>
              <a:rPr lang="en-US" baseline="30000" dirty="0">
                <a:solidFill>
                  <a:prstClr val="black"/>
                </a:solidFill>
              </a:rPr>
              <a:t>th</a:t>
            </a:r>
            <a:r>
              <a:rPr lang="en-US" dirty="0">
                <a:solidFill>
                  <a:prstClr val="black"/>
                </a:solidFill>
              </a:rPr>
              <a:t>, 2024</a:t>
            </a:r>
            <a:endParaRPr lang="en-US" sz="1400" dirty="0">
              <a:solidFill>
                <a:prstClr val="black"/>
              </a:solidFill>
            </a:endParaRPr>
          </a:p>
        </p:txBody>
      </p:sp>
      <p:cxnSp>
        <p:nvCxnSpPr>
          <p:cNvPr id="28" name="Straight Connector 27"/>
          <p:cNvCxnSpPr/>
          <p:nvPr/>
        </p:nvCxnSpPr>
        <p:spPr>
          <a:xfrm>
            <a:off x="0" y="1371600"/>
            <a:ext cx="9144000"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983" y="4591056"/>
            <a:ext cx="9162662"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926" y="5860167"/>
            <a:ext cx="9137074"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pic>
        <p:nvPicPr>
          <p:cNvPr id="1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6" y="4598295"/>
            <a:ext cx="1522334" cy="1261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3558" y="4593723"/>
            <a:ext cx="1540131" cy="1261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3689" y="4600604"/>
            <a:ext cx="1511303" cy="12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4992" y="4600604"/>
            <a:ext cx="1528971" cy="12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3963" y="4598295"/>
            <a:ext cx="1504879" cy="12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18842" y="4591056"/>
            <a:ext cx="1511303" cy="12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Connector 22"/>
          <p:cNvCxnSpPr/>
          <p:nvPr/>
        </p:nvCxnSpPr>
        <p:spPr>
          <a:xfrm>
            <a:off x="-13855" y="4591056"/>
            <a:ext cx="9144000"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4598295"/>
            <a:ext cx="0" cy="1261872"/>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144000" y="4591034"/>
            <a:ext cx="0" cy="1269133"/>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5520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70FF45C-2955-442C-85C4-73D291C433C6}"/>
              </a:ext>
            </a:extLst>
          </p:cNvPr>
          <p:cNvSpPr txBox="1">
            <a:spLocks/>
          </p:cNvSpPr>
          <p:nvPr/>
        </p:nvSpPr>
        <p:spPr>
          <a:xfrm>
            <a:off x="0" y="0"/>
            <a:ext cx="9144000" cy="1676400"/>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n>
                  <a:solidFill>
                    <a:sysClr val="windowText" lastClr="000000"/>
                  </a:solidFill>
                </a:ln>
                <a:solidFill>
                  <a:srgbClr val="FFC000"/>
                </a:solidFill>
                <a:latin typeface="Cambria" panose="02040503050406030204" pitchFamily="18" charset="0"/>
              </a:rPr>
              <a:t>What’s driving inflation?</a:t>
            </a:r>
            <a:br>
              <a:rPr lang="en-US" sz="4000" b="1" dirty="0">
                <a:ln>
                  <a:solidFill>
                    <a:sysClr val="windowText" lastClr="000000"/>
                  </a:solidFill>
                </a:ln>
                <a:solidFill>
                  <a:srgbClr val="FFC000"/>
                </a:solidFill>
                <a:latin typeface="Cambria" panose="02040503050406030204" pitchFamily="18" charset="0"/>
              </a:rPr>
            </a:br>
            <a:r>
              <a:rPr lang="en-US" sz="4000" b="1" dirty="0">
                <a:ln>
                  <a:solidFill>
                    <a:sysClr val="windowText" lastClr="000000"/>
                  </a:solidFill>
                </a:ln>
                <a:solidFill>
                  <a:srgbClr val="FFC000"/>
                </a:solidFill>
                <a:latin typeface="Cambria" panose="02040503050406030204" pitchFamily="18" charset="0"/>
              </a:rPr>
              <a:t>Services portion</a:t>
            </a:r>
          </a:p>
        </p:txBody>
      </p:sp>
      <p:graphicFrame>
        <p:nvGraphicFramePr>
          <p:cNvPr id="2" name="Chart 1">
            <a:extLst>
              <a:ext uri="{FF2B5EF4-FFF2-40B4-BE49-F238E27FC236}">
                <a16:creationId xmlns:a16="http://schemas.microsoft.com/office/drawing/2014/main" id="{950903EB-796E-D771-0D1C-35C397525AF5}"/>
              </a:ext>
            </a:extLst>
          </p:cNvPr>
          <p:cNvGraphicFramePr>
            <a:graphicFrameLocks/>
          </p:cNvGraphicFramePr>
          <p:nvPr>
            <p:extLst>
              <p:ext uri="{D42A27DB-BD31-4B8C-83A1-F6EECF244321}">
                <p14:modId xmlns:p14="http://schemas.microsoft.com/office/powerpoint/2010/main" val="4257911553"/>
              </p:ext>
            </p:extLst>
          </p:nvPr>
        </p:nvGraphicFramePr>
        <p:xfrm>
          <a:off x="0" y="1676400"/>
          <a:ext cx="91440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7117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70FF45C-2955-442C-85C4-73D291C433C6}"/>
              </a:ext>
            </a:extLst>
          </p:cNvPr>
          <p:cNvSpPr txBox="1">
            <a:spLocks/>
          </p:cNvSpPr>
          <p:nvPr/>
        </p:nvSpPr>
        <p:spPr>
          <a:xfrm>
            <a:off x="0" y="0"/>
            <a:ext cx="9144000" cy="1676400"/>
          </a:xfrm>
          <a:prstGeom prst="rect">
            <a:avLst/>
          </a:prstGeom>
          <a:solidFill>
            <a:schemeClr val="accent1"/>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n>
                  <a:solidFill>
                    <a:sysClr val="windowText" lastClr="000000"/>
                  </a:solidFill>
                </a:ln>
                <a:solidFill>
                  <a:srgbClr val="FFC000"/>
                </a:solidFill>
                <a:latin typeface="Cambria" panose="02040503050406030204" pitchFamily="18" charset="0"/>
              </a:rPr>
              <a:t>Local Inflation Components:</a:t>
            </a:r>
            <a:br>
              <a:rPr lang="en-US" sz="4000" b="1" dirty="0">
                <a:ln>
                  <a:solidFill>
                    <a:sysClr val="windowText" lastClr="000000"/>
                  </a:solidFill>
                </a:ln>
                <a:solidFill>
                  <a:srgbClr val="FFC000"/>
                </a:solidFill>
                <a:latin typeface="Cambria" panose="02040503050406030204" pitchFamily="18" charset="0"/>
              </a:rPr>
            </a:br>
            <a:r>
              <a:rPr lang="en-US" sz="4000" b="1" dirty="0">
                <a:ln>
                  <a:solidFill>
                    <a:sysClr val="windowText" lastClr="000000"/>
                  </a:solidFill>
                </a:ln>
                <a:solidFill>
                  <a:srgbClr val="FFC000"/>
                </a:solidFill>
                <a:latin typeface="Cambria" panose="02040503050406030204" pitchFamily="18" charset="0"/>
              </a:rPr>
              <a:t>Housing the primary contributor to the headline rate</a:t>
            </a:r>
          </a:p>
        </p:txBody>
      </p:sp>
      <p:graphicFrame>
        <p:nvGraphicFramePr>
          <p:cNvPr id="3" name="Chart 2">
            <a:extLst>
              <a:ext uri="{FF2B5EF4-FFF2-40B4-BE49-F238E27FC236}">
                <a16:creationId xmlns:a16="http://schemas.microsoft.com/office/drawing/2014/main" id="{D1FBBB34-1BC6-4165-0E62-9176EA535C28}"/>
              </a:ext>
            </a:extLst>
          </p:cNvPr>
          <p:cNvGraphicFramePr>
            <a:graphicFrameLocks/>
          </p:cNvGraphicFramePr>
          <p:nvPr>
            <p:extLst>
              <p:ext uri="{D42A27DB-BD31-4B8C-83A1-F6EECF244321}">
                <p14:modId xmlns:p14="http://schemas.microsoft.com/office/powerpoint/2010/main" val="226568248"/>
              </p:ext>
            </p:extLst>
          </p:nvPr>
        </p:nvGraphicFramePr>
        <p:xfrm>
          <a:off x="0" y="1676400"/>
          <a:ext cx="9143999"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5249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70FF45C-2955-442C-85C4-73D291C433C6}"/>
              </a:ext>
            </a:extLst>
          </p:cNvPr>
          <p:cNvSpPr txBox="1">
            <a:spLocks/>
          </p:cNvSpPr>
          <p:nvPr/>
        </p:nvSpPr>
        <p:spPr>
          <a:xfrm>
            <a:off x="0" y="0"/>
            <a:ext cx="9144000" cy="1676400"/>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n>
                  <a:solidFill>
                    <a:sysClr val="windowText" lastClr="000000"/>
                  </a:solidFill>
                </a:ln>
                <a:solidFill>
                  <a:srgbClr val="FFC000"/>
                </a:solidFill>
                <a:latin typeface="Cambria" panose="02040503050406030204" pitchFamily="18" charset="0"/>
              </a:rPr>
              <a:t>National inflation Should Fall to Fed. Target of 2% by Q4 2024.</a:t>
            </a:r>
          </a:p>
        </p:txBody>
      </p:sp>
      <p:graphicFrame>
        <p:nvGraphicFramePr>
          <p:cNvPr id="2" name="Chart 1">
            <a:extLst>
              <a:ext uri="{FF2B5EF4-FFF2-40B4-BE49-F238E27FC236}">
                <a16:creationId xmlns:a16="http://schemas.microsoft.com/office/drawing/2014/main" id="{2B229E16-EE70-747D-91B6-364FF2DC8E7C}"/>
              </a:ext>
            </a:extLst>
          </p:cNvPr>
          <p:cNvGraphicFramePr>
            <a:graphicFrameLocks/>
          </p:cNvGraphicFramePr>
          <p:nvPr>
            <p:extLst>
              <p:ext uri="{D42A27DB-BD31-4B8C-83A1-F6EECF244321}">
                <p14:modId xmlns:p14="http://schemas.microsoft.com/office/powerpoint/2010/main" val="1065550984"/>
              </p:ext>
            </p:extLst>
          </p:nvPr>
        </p:nvGraphicFramePr>
        <p:xfrm>
          <a:off x="0" y="1676400"/>
          <a:ext cx="91440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4632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70FF45C-2955-442C-85C4-73D291C433C6}"/>
              </a:ext>
            </a:extLst>
          </p:cNvPr>
          <p:cNvSpPr txBox="1">
            <a:spLocks/>
          </p:cNvSpPr>
          <p:nvPr/>
        </p:nvSpPr>
        <p:spPr>
          <a:xfrm>
            <a:off x="0" y="0"/>
            <a:ext cx="9144000" cy="1676400"/>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n>
                  <a:solidFill>
                    <a:sysClr val="windowText" lastClr="000000"/>
                  </a:solidFill>
                </a:ln>
                <a:solidFill>
                  <a:srgbClr val="FFC000"/>
                </a:solidFill>
                <a:latin typeface="Cambria" panose="02040503050406030204" pitchFamily="18" charset="0"/>
              </a:rPr>
              <a:t>Seattle inflation Should Fall to Fed. </a:t>
            </a:r>
            <a:br>
              <a:rPr lang="en-US" sz="3600" b="1" dirty="0">
                <a:ln>
                  <a:solidFill>
                    <a:sysClr val="windowText" lastClr="000000"/>
                  </a:solidFill>
                </a:ln>
                <a:solidFill>
                  <a:srgbClr val="FFC000"/>
                </a:solidFill>
                <a:latin typeface="Cambria" panose="02040503050406030204" pitchFamily="18" charset="0"/>
              </a:rPr>
            </a:br>
            <a:r>
              <a:rPr lang="en-US" sz="3600" b="1" dirty="0">
                <a:ln>
                  <a:solidFill>
                    <a:sysClr val="windowText" lastClr="000000"/>
                  </a:solidFill>
                </a:ln>
                <a:solidFill>
                  <a:srgbClr val="FFC000"/>
                </a:solidFill>
                <a:latin typeface="Cambria" panose="02040503050406030204" pitchFamily="18" charset="0"/>
              </a:rPr>
              <a:t>Target of 2% by End of 2025.</a:t>
            </a:r>
          </a:p>
        </p:txBody>
      </p:sp>
      <p:graphicFrame>
        <p:nvGraphicFramePr>
          <p:cNvPr id="2" name="Chart 1">
            <a:extLst>
              <a:ext uri="{FF2B5EF4-FFF2-40B4-BE49-F238E27FC236}">
                <a16:creationId xmlns:a16="http://schemas.microsoft.com/office/drawing/2014/main" id="{2B229E16-EE70-747D-91B6-364FF2DC8E7C}"/>
              </a:ext>
            </a:extLst>
          </p:cNvPr>
          <p:cNvGraphicFramePr>
            <a:graphicFrameLocks/>
          </p:cNvGraphicFramePr>
          <p:nvPr>
            <p:extLst>
              <p:ext uri="{D42A27DB-BD31-4B8C-83A1-F6EECF244321}">
                <p14:modId xmlns:p14="http://schemas.microsoft.com/office/powerpoint/2010/main" val="1999271316"/>
              </p:ext>
            </p:extLst>
          </p:nvPr>
        </p:nvGraphicFramePr>
        <p:xfrm>
          <a:off x="0" y="1676400"/>
          <a:ext cx="91440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2992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0C11AF4-BAC5-B4B1-A8A9-CB565591A0DF}"/>
              </a:ext>
            </a:extLst>
          </p:cNvPr>
          <p:cNvSpPr txBox="1">
            <a:spLocks/>
          </p:cNvSpPr>
          <p:nvPr/>
        </p:nvSpPr>
        <p:spPr>
          <a:xfrm>
            <a:off x="0" y="0"/>
            <a:ext cx="9144000" cy="1676400"/>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n>
                  <a:solidFill>
                    <a:schemeClr val="tx1"/>
                  </a:solidFill>
                </a:ln>
                <a:solidFill>
                  <a:srgbClr val="FFC000"/>
                </a:solidFill>
                <a:latin typeface="Cambria" panose="02040503050406030204" pitchFamily="18" charset="0"/>
              </a:rPr>
              <a:t>GDP growth at the end of 2023 has </a:t>
            </a:r>
            <a:br>
              <a:rPr lang="en-US" sz="4000" b="1" dirty="0">
                <a:ln>
                  <a:solidFill>
                    <a:schemeClr val="tx1"/>
                  </a:solidFill>
                </a:ln>
                <a:solidFill>
                  <a:srgbClr val="FFC000"/>
                </a:solidFill>
                <a:latin typeface="Cambria" panose="02040503050406030204" pitchFamily="18" charset="0"/>
              </a:rPr>
            </a:br>
            <a:r>
              <a:rPr lang="en-US" sz="4000" b="1" dirty="0">
                <a:ln>
                  <a:solidFill>
                    <a:schemeClr val="tx1"/>
                  </a:solidFill>
                </a:ln>
                <a:solidFill>
                  <a:srgbClr val="FFC000"/>
                </a:solidFill>
                <a:latin typeface="Cambria" panose="02040503050406030204" pitchFamily="18" charset="0"/>
              </a:rPr>
              <a:t>Exceeded Expectations</a:t>
            </a:r>
            <a:endParaRPr lang="en-US" sz="4000" b="1" dirty="0">
              <a:ln>
                <a:solidFill>
                  <a:sysClr val="windowText" lastClr="000000"/>
                </a:solidFill>
              </a:ln>
              <a:solidFill>
                <a:srgbClr val="FFC000"/>
              </a:solidFill>
              <a:latin typeface="Cambria" panose="02040503050406030204" pitchFamily="18" charset="0"/>
            </a:endParaRPr>
          </a:p>
        </p:txBody>
      </p:sp>
      <p:graphicFrame>
        <p:nvGraphicFramePr>
          <p:cNvPr id="3" name="Chart 2">
            <a:extLst>
              <a:ext uri="{FF2B5EF4-FFF2-40B4-BE49-F238E27FC236}">
                <a16:creationId xmlns:a16="http://schemas.microsoft.com/office/drawing/2014/main" id="{502D095D-09AB-4364-9576-6E08082D753C}"/>
              </a:ext>
            </a:extLst>
          </p:cNvPr>
          <p:cNvGraphicFramePr>
            <a:graphicFrameLocks/>
          </p:cNvGraphicFramePr>
          <p:nvPr>
            <p:extLst>
              <p:ext uri="{D42A27DB-BD31-4B8C-83A1-F6EECF244321}">
                <p14:modId xmlns:p14="http://schemas.microsoft.com/office/powerpoint/2010/main" val="3518936229"/>
              </p:ext>
            </p:extLst>
          </p:nvPr>
        </p:nvGraphicFramePr>
        <p:xfrm>
          <a:off x="0" y="1676400"/>
          <a:ext cx="91440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2552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9F1603-89F6-FD4B-A5B2-383C7F7CF759}"/>
              </a:ext>
            </a:extLst>
          </p:cNvPr>
          <p:cNvPicPr>
            <a:picLocks noChangeAspect="1"/>
          </p:cNvPicPr>
          <p:nvPr/>
        </p:nvPicPr>
        <p:blipFill>
          <a:blip r:embed="rId3"/>
          <a:stretch>
            <a:fillRect/>
          </a:stretch>
        </p:blipFill>
        <p:spPr>
          <a:xfrm>
            <a:off x="972052" y="1524000"/>
            <a:ext cx="7199895" cy="5334000"/>
          </a:xfrm>
          <a:prstGeom prst="rect">
            <a:avLst/>
          </a:prstGeom>
        </p:spPr>
      </p:pic>
      <p:sp>
        <p:nvSpPr>
          <p:cNvPr id="8" name="TextBox 7">
            <a:extLst>
              <a:ext uri="{FF2B5EF4-FFF2-40B4-BE49-F238E27FC236}">
                <a16:creationId xmlns:a16="http://schemas.microsoft.com/office/drawing/2014/main" id="{9E587755-0C70-3140-770D-5C09A8FC94FF}"/>
              </a:ext>
            </a:extLst>
          </p:cNvPr>
          <p:cNvSpPr txBox="1"/>
          <p:nvPr/>
        </p:nvSpPr>
        <p:spPr>
          <a:xfrm>
            <a:off x="278515" y="5943600"/>
            <a:ext cx="2033889" cy="584775"/>
          </a:xfrm>
          <a:prstGeom prst="rect">
            <a:avLst/>
          </a:prstGeom>
          <a:noFill/>
        </p:spPr>
        <p:txBody>
          <a:bodyPr wrap="square" rtlCol="0">
            <a:spAutoFit/>
          </a:bodyPr>
          <a:lstStyle/>
          <a:p>
            <a:r>
              <a:rPr lang="en-US" sz="1600" b="1" dirty="0">
                <a:latin typeface="Cambria" panose="02040503050406030204" pitchFamily="18" charset="0"/>
                <a:ea typeface="Cambria" panose="02040503050406030204" pitchFamily="18" charset="0"/>
              </a:rPr>
              <a:t>Years: 2018-2022</a:t>
            </a:r>
            <a:br>
              <a:rPr lang="en-US" sz="1600" b="1" dirty="0">
                <a:latin typeface="Cambria" panose="02040503050406030204" pitchFamily="18" charset="0"/>
                <a:ea typeface="Cambria" panose="02040503050406030204" pitchFamily="18" charset="0"/>
              </a:rPr>
            </a:br>
            <a:r>
              <a:rPr lang="en-US" sz="1600" b="1" dirty="0">
                <a:latin typeface="Cambria" panose="02040503050406030204" pitchFamily="18" charset="0"/>
                <a:ea typeface="Cambria" panose="02040503050406030204" pitchFamily="18" charset="0"/>
              </a:rPr>
              <a:t>Source: BEA</a:t>
            </a:r>
          </a:p>
        </p:txBody>
      </p:sp>
      <p:sp>
        <p:nvSpPr>
          <p:cNvPr id="5" name="Title 1">
            <a:extLst>
              <a:ext uri="{FF2B5EF4-FFF2-40B4-BE49-F238E27FC236}">
                <a16:creationId xmlns:a16="http://schemas.microsoft.com/office/drawing/2014/main" id="{C1D17474-083B-8CFB-841C-BE8457CD1504}"/>
              </a:ext>
            </a:extLst>
          </p:cNvPr>
          <p:cNvSpPr txBox="1">
            <a:spLocks/>
          </p:cNvSpPr>
          <p:nvPr/>
        </p:nvSpPr>
        <p:spPr>
          <a:xfrm>
            <a:off x="0" y="0"/>
            <a:ext cx="9144000" cy="1676400"/>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n>
                  <a:solidFill>
                    <a:schemeClr val="tx1"/>
                  </a:solidFill>
                </a:ln>
                <a:solidFill>
                  <a:srgbClr val="FFC000"/>
                </a:solidFill>
                <a:latin typeface="Cambria" panose="02040503050406030204" pitchFamily="18" charset="0"/>
              </a:rPr>
              <a:t>Annualized YOY Growth Rates –</a:t>
            </a:r>
          </a:p>
          <a:p>
            <a:r>
              <a:rPr lang="en-US" sz="4000" b="1" dirty="0">
                <a:ln>
                  <a:solidFill>
                    <a:schemeClr val="tx1"/>
                  </a:solidFill>
                </a:ln>
                <a:solidFill>
                  <a:srgbClr val="FFC000"/>
                </a:solidFill>
                <a:latin typeface="Cambria" panose="02040503050406030204" pitchFamily="18" charset="0"/>
              </a:rPr>
              <a:t>County Real GDP(%)</a:t>
            </a:r>
            <a:endParaRPr lang="en-US" sz="4000" b="1" dirty="0">
              <a:ln>
                <a:solidFill>
                  <a:sysClr val="windowText" lastClr="000000"/>
                </a:solidFill>
              </a:ln>
              <a:solidFill>
                <a:srgbClr val="FFC000"/>
              </a:solidFill>
              <a:latin typeface="Cambria" panose="02040503050406030204" pitchFamily="18" charset="0"/>
            </a:endParaRPr>
          </a:p>
        </p:txBody>
      </p:sp>
      <p:pic>
        <p:nvPicPr>
          <p:cNvPr id="11" name="Picture 10">
            <a:extLst>
              <a:ext uri="{FF2B5EF4-FFF2-40B4-BE49-F238E27FC236}">
                <a16:creationId xmlns:a16="http://schemas.microsoft.com/office/drawing/2014/main" id="{D9754ABC-8DA6-C0F6-E4EE-F41B6B3EA2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752600"/>
            <a:ext cx="1219260" cy="473650"/>
          </a:xfrm>
          <a:prstGeom prst="rect">
            <a:avLst/>
          </a:prstGeom>
        </p:spPr>
      </p:pic>
    </p:spTree>
    <p:extLst>
      <p:ext uri="{BB962C8B-B14F-4D97-AF65-F5344CB8AC3E}">
        <p14:creationId xmlns:p14="http://schemas.microsoft.com/office/powerpoint/2010/main" val="1245944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0C11AF4-BAC5-B4B1-A8A9-CB565591A0DF}"/>
              </a:ext>
            </a:extLst>
          </p:cNvPr>
          <p:cNvSpPr txBox="1">
            <a:spLocks/>
          </p:cNvSpPr>
          <p:nvPr/>
        </p:nvSpPr>
        <p:spPr>
          <a:xfrm>
            <a:off x="0" y="0"/>
            <a:ext cx="9144000" cy="1676400"/>
          </a:xfrm>
          <a:prstGeom prst="rect">
            <a:avLst/>
          </a:prstGeom>
          <a:solidFill>
            <a:schemeClr val="accent1"/>
          </a:solidFill>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n>
                  <a:solidFill>
                    <a:schemeClr val="tx1"/>
                  </a:solidFill>
                </a:ln>
                <a:solidFill>
                  <a:srgbClr val="FFC000"/>
                </a:solidFill>
                <a:latin typeface="Cambria" panose="02040503050406030204" pitchFamily="18" charset="0"/>
              </a:rPr>
              <a:t>WA Real Personal Income growth Slightly Higher Than Expected At End of 2023</a:t>
            </a:r>
            <a:endParaRPr lang="en-US" sz="4000" b="1" dirty="0">
              <a:ln>
                <a:solidFill>
                  <a:sysClr val="windowText" lastClr="000000"/>
                </a:solidFill>
              </a:ln>
              <a:solidFill>
                <a:srgbClr val="FFC000"/>
              </a:solidFill>
              <a:latin typeface="Cambria" panose="02040503050406030204" pitchFamily="18" charset="0"/>
            </a:endParaRPr>
          </a:p>
        </p:txBody>
      </p:sp>
      <p:graphicFrame>
        <p:nvGraphicFramePr>
          <p:cNvPr id="4" name="Chart 3">
            <a:extLst>
              <a:ext uri="{FF2B5EF4-FFF2-40B4-BE49-F238E27FC236}">
                <a16:creationId xmlns:a16="http://schemas.microsoft.com/office/drawing/2014/main" id="{909BA303-82D4-4541-BB84-76262BB3090E}"/>
              </a:ext>
            </a:extLst>
          </p:cNvPr>
          <p:cNvGraphicFramePr>
            <a:graphicFrameLocks/>
          </p:cNvGraphicFramePr>
          <p:nvPr>
            <p:extLst>
              <p:ext uri="{D42A27DB-BD31-4B8C-83A1-F6EECF244321}">
                <p14:modId xmlns:p14="http://schemas.microsoft.com/office/powerpoint/2010/main" val="434830498"/>
              </p:ext>
            </p:extLst>
          </p:nvPr>
        </p:nvGraphicFramePr>
        <p:xfrm>
          <a:off x="3313" y="1676400"/>
          <a:ext cx="91440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6090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0C11AF4-BAC5-B4B1-A8A9-CB565591A0DF}"/>
              </a:ext>
            </a:extLst>
          </p:cNvPr>
          <p:cNvSpPr txBox="1">
            <a:spLocks/>
          </p:cNvSpPr>
          <p:nvPr/>
        </p:nvSpPr>
        <p:spPr>
          <a:xfrm>
            <a:off x="0" y="0"/>
            <a:ext cx="9144000" cy="1676400"/>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n>
                  <a:solidFill>
                    <a:schemeClr val="tx1"/>
                  </a:solidFill>
                </a:ln>
                <a:solidFill>
                  <a:srgbClr val="FFC000"/>
                </a:solidFill>
                <a:latin typeface="Cambria" panose="02040503050406030204" pitchFamily="18" charset="0"/>
              </a:rPr>
              <a:t>KC Personal Income and Employment Projections Similar to State</a:t>
            </a:r>
            <a:endParaRPr lang="en-US" sz="4000" b="1" dirty="0">
              <a:ln>
                <a:solidFill>
                  <a:sysClr val="windowText" lastClr="000000"/>
                </a:solidFill>
              </a:ln>
              <a:solidFill>
                <a:srgbClr val="FFC000"/>
              </a:solidFill>
              <a:latin typeface="Cambria" panose="02040503050406030204" pitchFamily="18" charset="0"/>
            </a:endParaRPr>
          </a:p>
        </p:txBody>
      </p:sp>
      <p:graphicFrame>
        <p:nvGraphicFramePr>
          <p:cNvPr id="3" name="Chart 2">
            <a:extLst>
              <a:ext uri="{FF2B5EF4-FFF2-40B4-BE49-F238E27FC236}">
                <a16:creationId xmlns:a16="http://schemas.microsoft.com/office/drawing/2014/main" id="{E564D0ED-CAB6-F113-75DD-08ABB2959641}"/>
              </a:ext>
            </a:extLst>
          </p:cNvPr>
          <p:cNvGraphicFramePr>
            <a:graphicFrameLocks/>
          </p:cNvGraphicFramePr>
          <p:nvPr>
            <p:extLst>
              <p:ext uri="{D42A27DB-BD31-4B8C-83A1-F6EECF244321}">
                <p14:modId xmlns:p14="http://schemas.microsoft.com/office/powerpoint/2010/main" val="207577039"/>
              </p:ext>
            </p:extLst>
          </p:nvPr>
        </p:nvGraphicFramePr>
        <p:xfrm>
          <a:off x="0" y="1676400"/>
          <a:ext cx="91440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8780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0C11AF4-BAC5-B4B1-A8A9-CB565591A0DF}"/>
              </a:ext>
            </a:extLst>
          </p:cNvPr>
          <p:cNvSpPr txBox="1">
            <a:spLocks/>
          </p:cNvSpPr>
          <p:nvPr/>
        </p:nvSpPr>
        <p:spPr>
          <a:xfrm>
            <a:off x="0" y="0"/>
            <a:ext cx="4114800" cy="6858000"/>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ln>
                  <a:solidFill>
                    <a:schemeClr val="tx1"/>
                  </a:solidFill>
                </a:ln>
                <a:solidFill>
                  <a:srgbClr val="FFC000"/>
                </a:solidFill>
                <a:latin typeface="Cambria" panose="02040503050406030204" pitchFamily="18" charset="0"/>
                <a:ea typeface="Cambria" panose="02040503050406030204" pitchFamily="18" charset="0"/>
              </a:rPr>
              <a:t>County Employment Gains Since 2019:</a:t>
            </a:r>
          </a:p>
          <a:p>
            <a:pPr algn="l"/>
            <a:r>
              <a:rPr lang="en-US" sz="2800" b="1" dirty="0">
                <a:ln>
                  <a:solidFill>
                    <a:schemeClr val="tx1"/>
                  </a:solidFill>
                </a:ln>
                <a:solidFill>
                  <a:srgbClr val="FFC000"/>
                </a:solidFill>
                <a:latin typeface="Cambria" panose="02040503050406030204" pitchFamily="18" charset="0"/>
                <a:ea typeface="Cambria" panose="02040503050406030204" pitchFamily="18" charset="0"/>
              </a:rPr>
              <a:t>A Mix of Sun and Clouds</a:t>
            </a:r>
          </a:p>
          <a:p>
            <a:pPr algn="l"/>
            <a:endParaRPr lang="en-US" sz="2800" b="1" dirty="0">
              <a:ln>
                <a:solidFill>
                  <a:schemeClr val="tx1"/>
                </a:solidFill>
              </a:ln>
              <a:solidFill>
                <a:srgbClr val="FFC000"/>
              </a:solidFill>
              <a:latin typeface="Cambria" panose="02040503050406030204" pitchFamily="18" charset="0"/>
              <a:ea typeface="Cambria" panose="02040503050406030204" pitchFamily="18" charset="0"/>
            </a:endParaRPr>
          </a:p>
          <a:p>
            <a:pPr algn="l"/>
            <a:r>
              <a:rPr lang="en-US" sz="2800" b="1" dirty="0">
                <a:ln>
                  <a:solidFill>
                    <a:schemeClr val="tx1"/>
                  </a:solidFill>
                </a:ln>
                <a:solidFill>
                  <a:srgbClr val="FFC000"/>
                </a:solidFill>
                <a:latin typeface="Cambria" panose="02040503050406030204" pitchFamily="18" charset="0"/>
                <a:ea typeface="Cambria" panose="02040503050406030204" pitchFamily="18" charset="0"/>
              </a:rPr>
              <a:t>Between 2019 and 2023, statewide employment has been up more than 100k jobs</a:t>
            </a:r>
          </a:p>
          <a:p>
            <a:pPr algn="l"/>
            <a:endParaRPr lang="en-US" sz="2800" dirty="0">
              <a:latin typeface="Cambria" panose="02040503050406030204" pitchFamily="18" charset="0"/>
              <a:ea typeface="Cambria" panose="02040503050406030204" pitchFamily="18" charset="0"/>
            </a:endParaRPr>
          </a:p>
          <a:p>
            <a:endParaRPr lang="en-US" sz="4000" b="1" dirty="0">
              <a:ln>
                <a:solidFill>
                  <a:sysClr val="windowText" lastClr="000000"/>
                </a:solidFill>
              </a:ln>
              <a:solidFill>
                <a:srgbClr val="FFC000"/>
              </a:solidFill>
              <a:latin typeface="Cambria" panose="02040503050406030204" pitchFamily="18" charset="0"/>
            </a:endParaRPr>
          </a:p>
        </p:txBody>
      </p:sp>
      <p:graphicFrame>
        <p:nvGraphicFramePr>
          <p:cNvPr id="8" name="Chart 7">
            <a:extLst>
              <a:ext uri="{FF2B5EF4-FFF2-40B4-BE49-F238E27FC236}">
                <a16:creationId xmlns:a16="http://schemas.microsoft.com/office/drawing/2014/main" id="{4A38264E-C2FD-D25B-813A-BB9BAA239DDE}"/>
              </a:ext>
            </a:extLst>
          </p:cNvPr>
          <p:cNvGraphicFramePr>
            <a:graphicFrameLocks/>
          </p:cNvGraphicFramePr>
          <p:nvPr>
            <p:extLst>
              <p:ext uri="{D42A27DB-BD31-4B8C-83A1-F6EECF244321}">
                <p14:modId xmlns:p14="http://schemas.microsoft.com/office/powerpoint/2010/main" val="931981980"/>
              </p:ext>
            </p:extLst>
          </p:nvPr>
        </p:nvGraphicFramePr>
        <p:xfrm>
          <a:off x="4114800" y="0"/>
          <a:ext cx="5029200" cy="6857999"/>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624D17A3-4314-2B51-9570-52C1098F24F9}"/>
              </a:ext>
            </a:extLst>
          </p:cNvPr>
          <p:cNvSpPr/>
          <p:nvPr/>
        </p:nvSpPr>
        <p:spPr>
          <a:xfrm>
            <a:off x="7162800" y="5791200"/>
            <a:ext cx="838200" cy="762000"/>
          </a:xfrm>
          <a:prstGeom prst="rect">
            <a:avLst/>
          </a:prstGeom>
          <a:solidFill>
            <a:srgbClr val="FF0000">
              <a:alpha val="27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82466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70FF45C-2955-442C-85C4-73D291C433C6}"/>
              </a:ext>
            </a:extLst>
          </p:cNvPr>
          <p:cNvSpPr txBox="1">
            <a:spLocks/>
          </p:cNvSpPr>
          <p:nvPr/>
        </p:nvSpPr>
        <p:spPr>
          <a:xfrm>
            <a:off x="0" y="0"/>
            <a:ext cx="9144000" cy="1676400"/>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n>
                  <a:solidFill>
                    <a:sysClr val="windowText" lastClr="000000"/>
                  </a:solidFill>
                </a:ln>
                <a:solidFill>
                  <a:srgbClr val="FFC000"/>
                </a:solidFill>
                <a:latin typeface="Cambria" panose="02040503050406030204" pitchFamily="18" charset="0"/>
              </a:rPr>
              <a:t>1.5 million job openings closed in 2023</a:t>
            </a:r>
          </a:p>
        </p:txBody>
      </p:sp>
      <p:graphicFrame>
        <p:nvGraphicFramePr>
          <p:cNvPr id="5" name="Chart 4">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1041794616"/>
              </p:ext>
            </p:extLst>
          </p:nvPr>
        </p:nvGraphicFramePr>
        <p:xfrm>
          <a:off x="0" y="1676400"/>
          <a:ext cx="91440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8803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1787842"/>
          </a:xfrm>
          <a:prstGeom prst="rect">
            <a:avLst/>
          </a:prstGeom>
          <a:solidFill>
            <a:schemeClr val="accent1"/>
          </a:solidFill>
          <a:ln>
            <a:noFill/>
          </a:ln>
        </p:spPr>
        <p:txBody>
          <a:bodyPr wrap="square" rtlCol="0">
            <a:spAutoFit/>
          </a:bodyPr>
          <a:lstStyle/>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endParaRPr lang="en-US" sz="800" spc="200" dirty="0">
              <a:solidFill>
                <a:schemeClr val="bg1">
                  <a:lumMod val="50000"/>
                </a:schemeClr>
              </a:solidFill>
            </a:endParaRPr>
          </a:p>
          <a:p>
            <a:endParaRPr lang="en-US" sz="800" spc="200" dirty="0">
              <a:solidFill>
                <a:schemeClr val="bg1">
                  <a:lumMod val="50000"/>
                </a:schemeClr>
              </a:solidFill>
            </a:endParaRPr>
          </a:p>
          <a:p>
            <a:endParaRPr lang="en-US" sz="800" spc="200" dirty="0">
              <a:solidFill>
                <a:schemeClr val="bg1">
                  <a:lumMod val="50000"/>
                </a:schemeClr>
              </a:solidFill>
            </a:endParaRPr>
          </a:p>
          <a:p>
            <a:endParaRPr lang="en-US" sz="800" spc="200" dirty="0">
              <a:solidFill>
                <a:schemeClr val="bg1"/>
              </a:solidFill>
            </a:endParaRPr>
          </a:p>
          <a:p>
            <a:endParaRPr lang="en-US" sz="800" spc="200" dirty="0">
              <a:solidFill>
                <a:schemeClr val="bg1"/>
              </a:solidFill>
            </a:endParaRPr>
          </a:p>
          <a:p>
            <a:endParaRPr lang="en-US" sz="800" spc="200" dirty="0">
              <a:solidFill>
                <a:schemeClr val="bg1"/>
              </a:solidFill>
            </a:endParaRPr>
          </a:p>
          <a:p>
            <a:endParaRPr lang="en-US" sz="800" spc="200" dirty="0">
              <a:solidFill>
                <a:schemeClr val="bg1"/>
              </a:solidFill>
            </a:endParaRPr>
          </a:p>
          <a:p>
            <a:endParaRPr lang="en-US" sz="800" spc="200" dirty="0">
              <a:solidFill>
                <a:schemeClr val="bg1"/>
              </a:solidFill>
            </a:endParaRPr>
          </a:p>
          <a:p>
            <a:endParaRPr lang="en-US" sz="800" spc="200" dirty="0">
              <a:solidFill>
                <a:schemeClr val="bg1"/>
              </a:solidFill>
            </a:endParaRPr>
          </a:p>
          <a:p>
            <a:endParaRPr lang="en-US" sz="800" spc="200" dirty="0">
              <a:solidFill>
                <a:schemeClr val="bg1"/>
              </a:solidFill>
            </a:endParaRPr>
          </a:p>
          <a:p>
            <a:endParaRPr lang="en-US" sz="800" spc="200" dirty="0">
              <a:solidFill>
                <a:schemeClr val="bg1"/>
              </a:solidFill>
            </a:endParaRPr>
          </a:p>
          <a:p>
            <a:endParaRPr lang="en-US" sz="800" spc="200" dirty="0">
              <a:solidFill>
                <a:schemeClr val="bg1"/>
              </a:solidFill>
            </a:endParaRPr>
          </a:p>
          <a:p>
            <a:endParaRPr lang="en-US" sz="800" spc="200" dirty="0">
              <a:solidFill>
                <a:schemeClr val="bg1"/>
              </a:solidFill>
            </a:endParaRPr>
          </a:p>
          <a:p>
            <a:endParaRPr lang="en-US" sz="800" spc="2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p:txBody>
      </p:sp>
      <p:sp>
        <p:nvSpPr>
          <p:cNvPr id="7" name="AutoShape 6" descr="Image result for 0 and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8" descr="Image result for 0 and 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TextBox 9"/>
          <p:cNvSpPr txBox="1">
            <a:spLocks/>
          </p:cNvSpPr>
          <p:nvPr/>
        </p:nvSpPr>
        <p:spPr>
          <a:xfrm>
            <a:off x="148505" y="1371600"/>
            <a:ext cx="8759952" cy="4616648"/>
          </a:xfrm>
          <a:prstGeom prst="rect">
            <a:avLst/>
          </a:prstGeom>
          <a:solidFill>
            <a:schemeClr val="bg1">
              <a:lumMod val="75000"/>
            </a:schemeClr>
          </a:solidFill>
          <a:ln w="12700">
            <a:solidFill>
              <a:srgbClr val="FFC000"/>
            </a:solidFill>
          </a:ln>
        </p:spPr>
        <p:txBody>
          <a:bodyPr wrap="square" rtlCol="0">
            <a:spAutoFit/>
          </a:bodyPr>
          <a:lstStyle/>
          <a:p>
            <a:pPr marL="457200"/>
            <a:endParaRPr lang="en-US" sz="2400" b="1" dirty="0"/>
          </a:p>
          <a:p>
            <a:pPr marL="914400" lvl="1" indent="-342900">
              <a:buFont typeface="+mj-lt"/>
              <a:buAutoNum type="arabicPeriod"/>
            </a:pPr>
            <a:r>
              <a:rPr lang="en-US" dirty="0"/>
              <a:t>Brief Summary of King County Office of Economic and Financial Analysis (OEFA)</a:t>
            </a:r>
          </a:p>
          <a:p>
            <a:pPr marL="914400" lvl="1" indent="-342900">
              <a:buFont typeface="+mj-lt"/>
              <a:buAutoNum type="arabicPeriod"/>
            </a:pPr>
            <a:endParaRPr lang="en-US" dirty="0"/>
          </a:p>
          <a:p>
            <a:pPr marL="914400" lvl="1" indent="-342900">
              <a:buFont typeface="+mj-lt"/>
              <a:buAutoNum type="arabicPeriod"/>
            </a:pPr>
            <a:r>
              <a:rPr lang="en-US" dirty="0"/>
              <a:t>US and State Economic Outlook </a:t>
            </a:r>
          </a:p>
          <a:p>
            <a:pPr marL="914400" lvl="1" indent="-342900">
              <a:buFont typeface="+mj-lt"/>
              <a:buAutoNum type="arabicPeriod"/>
            </a:pPr>
            <a:endParaRPr lang="en-US" dirty="0"/>
          </a:p>
          <a:p>
            <a:pPr marL="914400" lvl="1" indent="-342900">
              <a:buFont typeface="+mj-lt"/>
              <a:buAutoNum type="arabicPeriod"/>
            </a:pPr>
            <a:r>
              <a:rPr lang="en-US" dirty="0"/>
              <a:t>King County Economic and Revenues Outlook in Latest Forecasts</a:t>
            </a:r>
          </a:p>
          <a:p>
            <a:pPr marL="1371600" lvl="2" indent="-342900">
              <a:buFont typeface="+mj-lt"/>
              <a:buAutoNum type="arabicPeriod"/>
            </a:pPr>
            <a:r>
              <a:rPr lang="en-US" dirty="0"/>
              <a:t>Assessed Values &amp; Taxable Sales</a:t>
            </a:r>
          </a:p>
          <a:p>
            <a:pPr marL="1371600" lvl="2" indent="-342900">
              <a:buFont typeface="+mj-lt"/>
              <a:buAutoNum type="arabicPeriod"/>
            </a:pPr>
            <a:r>
              <a:rPr lang="en-US" dirty="0"/>
              <a:t>Property and Sales Taxes</a:t>
            </a:r>
          </a:p>
          <a:p>
            <a:pPr marL="914400" lvl="1" indent="-342900">
              <a:buFont typeface="+mj-lt"/>
              <a:buAutoNum type="arabicPeriod"/>
            </a:pPr>
            <a:endParaRPr lang="en-US" dirty="0"/>
          </a:p>
          <a:p>
            <a:pPr marL="914400" lvl="1" indent="-342900">
              <a:buFont typeface="+mj-lt"/>
              <a:buAutoNum type="arabicPeriod"/>
            </a:pPr>
            <a:r>
              <a:rPr lang="en-US" dirty="0"/>
              <a:t>Other Local Economic Statistics By County</a:t>
            </a:r>
          </a:p>
          <a:p>
            <a:pPr marL="1371600" lvl="2" indent="-342900">
              <a:buFont typeface="+mj-lt"/>
              <a:buAutoNum type="arabicPeriod"/>
            </a:pPr>
            <a:r>
              <a:rPr lang="en-US" dirty="0"/>
              <a:t>Population</a:t>
            </a:r>
          </a:p>
          <a:p>
            <a:pPr marL="1371600" lvl="2" indent="-342900">
              <a:buFont typeface="+mj-lt"/>
              <a:buAutoNum type="arabicPeriod"/>
            </a:pPr>
            <a:r>
              <a:rPr lang="en-US" dirty="0"/>
              <a:t>Real Gross Domestic Product</a:t>
            </a:r>
          </a:p>
          <a:p>
            <a:pPr marL="1371600" lvl="2" indent="-342900">
              <a:buFont typeface="+mj-lt"/>
              <a:buAutoNum type="arabicPeriod"/>
            </a:pPr>
            <a:r>
              <a:rPr lang="en-US" dirty="0"/>
              <a:t>Employment</a:t>
            </a:r>
          </a:p>
          <a:p>
            <a:pPr marL="1371600" lvl="2" indent="-342900">
              <a:buFont typeface="+mj-lt"/>
              <a:buAutoNum type="arabicPeriod"/>
            </a:pPr>
            <a:r>
              <a:rPr lang="en-US" dirty="0"/>
              <a:t>Unemployment rate</a:t>
            </a:r>
          </a:p>
          <a:p>
            <a:pPr marL="1371600" lvl="2" indent="-342900">
              <a:buFont typeface="+mj-lt"/>
              <a:buAutoNum type="arabicPeriod"/>
            </a:pPr>
            <a:r>
              <a:rPr lang="en-US" dirty="0"/>
              <a:t>Home Prices</a:t>
            </a:r>
          </a:p>
          <a:p>
            <a:pPr marL="1028700" lvl="2"/>
            <a:endParaRPr lang="en-US" dirty="0"/>
          </a:p>
        </p:txBody>
      </p:sp>
      <p:sp>
        <p:nvSpPr>
          <p:cNvPr id="19" name="TextBox 18"/>
          <p:cNvSpPr txBox="1"/>
          <p:nvPr/>
        </p:nvSpPr>
        <p:spPr>
          <a:xfrm>
            <a:off x="380407" y="1140768"/>
            <a:ext cx="7663007" cy="461665"/>
          </a:xfrm>
          <a:prstGeom prst="rect">
            <a:avLst/>
          </a:prstGeom>
          <a:solidFill>
            <a:srgbClr val="FFC000"/>
          </a:solidFill>
          <a:ln w="12700">
            <a:solidFill>
              <a:schemeClr val="tx1"/>
            </a:solidFill>
          </a:ln>
        </p:spPr>
        <p:txBody>
          <a:bodyPr wrap="square" rtlCol="0">
            <a:spAutoFit/>
          </a:bodyPr>
          <a:lstStyle/>
          <a:p>
            <a:r>
              <a:rPr lang="en-US" sz="2400" b="1" dirty="0"/>
              <a:t>Overview of Presentation – Mix of Sun and Clouds</a:t>
            </a:r>
          </a:p>
        </p:txBody>
      </p:sp>
    </p:spTree>
    <p:extLst>
      <p:ext uri="{BB962C8B-B14F-4D97-AF65-F5344CB8AC3E}">
        <p14:creationId xmlns:p14="http://schemas.microsoft.com/office/powerpoint/2010/main" val="169915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70FF45C-2955-442C-85C4-73D291C433C6}"/>
              </a:ext>
            </a:extLst>
          </p:cNvPr>
          <p:cNvSpPr txBox="1">
            <a:spLocks/>
          </p:cNvSpPr>
          <p:nvPr/>
        </p:nvSpPr>
        <p:spPr>
          <a:xfrm>
            <a:off x="0" y="0"/>
            <a:ext cx="9144000" cy="1676400"/>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n>
                  <a:solidFill>
                    <a:sysClr val="windowText" lastClr="000000"/>
                  </a:solidFill>
                </a:ln>
                <a:solidFill>
                  <a:srgbClr val="FFC000"/>
                </a:solidFill>
                <a:latin typeface="Cambria" panose="02040503050406030204" pitchFamily="18" charset="0"/>
              </a:rPr>
              <a:t>National Labor Market Still Has Shortages in Certain Sectors</a:t>
            </a:r>
          </a:p>
        </p:txBody>
      </p:sp>
      <p:pic>
        <p:nvPicPr>
          <p:cNvPr id="3" name="Picture 2">
            <a:extLst>
              <a:ext uri="{FF2B5EF4-FFF2-40B4-BE49-F238E27FC236}">
                <a16:creationId xmlns:a16="http://schemas.microsoft.com/office/drawing/2014/main" id="{BB57DE6B-D11D-6789-E75F-6809A7559D5D}"/>
              </a:ext>
            </a:extLst>
          </p:cNvPr>
          <p:cNvPicPr>
            <a:picLocks noChangeAspect="1"/>
          </p:cNvPicPr>
          <p:nvPr/>
        </p:nvPicPr>
        <p:blipFill>
          <a:blip r:embed="rId3"/>
          <a:stretch>
            <a:fillRect/>
          </a:stretch>
        </p:blipFill>
        <p:spPr>
          <a:xfrm>
            <a:off x="0" y="1676400"/>
            <a:ext cx="9144000" cy="5181600"/>
          </a:xfrm>
          <a:prstGeom prst="rect">
            <a:avLst/>
          </a:prstGeom>
        </p:spPr>
      </p:pic>
    </p:spTree>
    <p:extLst>
      <p:ext uri="{BB962C8B-B14F-4D97-AF65-F5344CB8AC3E}">
        <p14:creationId xmlns:p14="http://schemas.microsoft.com/office/powerpoint/2010/main" val="2931134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70FF45C-2955-442C-85C4-73D291C433C6}"/>
              </a:ext>
            </a:extLst>
          </p:cNvPr>
          <p:cNvSpPr txBox="1">
            <a:spLocks/>
          </p:cNvSpPr>
          <p:nvPr/>
        </p:nvSpPr>
        <p:spPr>
          <a:xfrm>
            <a:off x="0" y="0"/>
            <a:ext cx="9144000" cy="1676400"/>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n>
                  <a:solidFill>
                    <a:sysClr val="windowText" lastClr="000000"/>
                  </a:solidFill>
                </a:ln>
                <a:solidFill>
                  <a:srgbClr val="FFC000"/>
                </a:solidFill>
                <a:latin typeface="Cambria" panose="02040503050406030204" pitchFamily="18" charset="0"/>
              </a:rPr>
              <a:t>WA Hiring Rate is Below the </a:t>
            </a:r>
          </a:p>
          <a:p>
            <a:r>
              <a:rPr lang="en-US" sz="4000" b="1" dirty="0">
                <a:ln>
                  <a:solidFill>
                    <a:sysClr val="windowText" lastClr="000000"/>
                  </a:solidFill>
                </a:ln>
                <a:solidFill>
                  <a:srgbClr val="FFC000"/>
                </a:solidFill>
                <a:latin typeface="Cambria" panose="02040503050406030204" pitchFamily="18" charset="0"/>
              </a:rPr>
              <a:t>Job Opening Hiring Rate</a:t>
            </a:r>
          </a:p>
        </p:txBody>
      </p:sp>
      <p:graphicFrame>
        <p:nvGraphicFramePr>
          <p:cNvPr id="2" name="Chart 1">
            <a:extLst>
              <a:ext uri="{FF2B5EF4-FFF2-40B4-BE49-F238E27FC236}">
                <a16:creationId xmlns:a16="http://schemas.microsoft.com/office/drawing/2014/main" id="{43904773-090B-4696-8215-37237DF3116B}"/>
              </a:ext>
            </a:extLst>
          </p:cNvPr>
          <p:cNvGraphicFramePr>
            <a:graphicFrameLocks/>
          </p:cNvGraphicFramePr>
          <p:nvPr>
            <p:extLst>
              <p:ext uri="{D42A27DB-BD31-4B8C-83A1-F6EECF244321}">
                <p14:modId xmlns:p14="http://schemas.microsoft.com/office/powerpoint/2010/main" val="1246810485"/>
              </p:ext>
            </p:extLst>
          </p:nvPr>
        </p:nvGraphicFramePr>
        <p:xfrm>
          <a:off x="0" y="1676400"/>
          <a:ext cx="91440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6069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70FF45C-2955-442C-85C4-73D291C433C6}"/>
              </a:ext>
            </a:extLst>
          </p:cNvPr>
          <p:cNvSpPr txBox="1">
            <a:spLocks/>
          </p:cNvSpPr>
          <p:nvPr/>
        </p:nvSpPr>
        <p:spPr>
          <a:xfrm>
            <a:off x="0" y="-32526"/>
            <a:ext cx="9144000" cy="1676400"/>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n>
                  <a:solidFill>
                    <a:sysClr val="windowText" lastClr="000000"/>
                  </a:solidFill>
                </a:ln>
                <a:solidFill>
                  <a:srgbClr val="FFC000"/>
                </a:solidFill>
                <a:latin typeface="Cambria" panose="02040503050406030204" pitchFamily="18" charset="0"/>
              </a:rPr>
              <a:t>WA State Unemployment Rate – </a:t>
            </a:r>
          </a:p>
          <a:p>
            <a:r>
              <a:rPr lang="en-US" sz="4000" b="1" dirty="0">
                <a:ln>
                  <a:solidFill>
                    <a:sysClr val="windowText" lastClr="000000"/>
                  </a:solidFill>
                </a:ln>
                <a:solidFill>
                  <a:srgbClr val="FFC000"/>
                </a:solidFill>
                <a:latin typeface="Cambria" panose="02040503050406030204" pitchFamily="18" charset="0"/>
              </a:rPr>
              <a:t>Slowly Increasing</a:t>
            </a:r>
          </a:p>
        </p:txBody>
      </p:sp>
      <p:pic>
        <p:nvPicPr>
          <p:cNvPr id="4" name="Picture 3">
            <a:extLst>
              <a:ext uri="{FF2B5EF4-FFF2-40B4-BE49-F238E27FC236}">
                <a16:creationId xmlns:a16="http://schemas.microsoft.com/office/drawing/2014/main" id="{1F227452-001A-A196-4DC2-EE8A5912398F}"/>
              </a:ext>
            </a:extLst>
          </p:cNvPr>
          <p:cNvPicPr>
            <a:picLocks noChangeAspect="1"/>
          </p:cNvPicPr>
          <p:nvPr/>
        </p:nvPicPr>
        <p:blipFill>
          <a:blip r:embed="rId3"/>
          <a:stretch>
            <a:fillRect/>
          </a:stretch>
        </p:blipFill>
        <p:spPr>
          <a:xfrm>
            <a:off x="0" y="2151864"/>
            <a:ext cx="9144000" cy="4706136"/>
          </a:xfrm>
          <a:prstGeom prst="rect">
            <a:avLst/>
          </a:prstGeom>
        </p:spPr>
      </p:pic>
      <p:pic>
        <p:nvPicPr>
          <p:cNvPr id="2" name="Picture 1">
            <a:extLst>
              <a:ext uri="{FF2B5EF4-FFF2-40B4-BE49-F238E27FC236}">
                <a16:creationId xmlns:a16="http://schemas.microsoft.com/office/drawing/2014/main" id="{FF117D82-827A-62D3-DBB3-5314F90C77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676400"/>
            <a:ext cx="1219260" cy="475464"/>
          </a:xfrm>
          <a:prstGeom prst="rect">
            <a:avLst/>
          </a:prstGeom>
        </p:spPr>
      </p:pic>
      <p:sp>
        <p:nvSpPr>
          <p:cNvPr id="3" name="TextBox 2">
            <a:extLst>
              <a:ext uri="{FF2B5EF4-FFF2-40B4-BE49-F238E27FC236}">
                <a16:creationId xmlns:a16="http://schemas.microsoft.com/office/drawing/2014/main" id="{D54ADB9D-BD9C-CEBC-D9D4-1A13B059C005}"/>
              </a:ext>
            </a:extLst>
          </p:cNvPr>
          <p:cNvSpPr txBox="1"/>
          <p:nvPr/>
        </p:nvSpPr>
        <p:spPr>
          <a:xfrm>
            <a:off x="6172200" y="1650500"/>
            <a:ext cx="2685607" cy="338554"/>
          </a:xfrm>
          <a:prstGeom prst="rect">
            <a:avLst/>
          </a:prstGeom>
          <a:noFill/>
        </p:spPr>
        <p:txBody>
          <a:bodyPr wrap="none" rtlCol="0">
            <a:spAutoFit/>
          </a:bodyPr>
          <a:lstStyle/>
          <a:p>
            <a:r>
              <a:rPr lang="en-US" sz="1600" dirty="0"/>
              <a:t>Source: Washington State ESD</a:t>
            </a:r>
          </a:p>
        </p:txBody>
      </p:sp>
    </p:spTree>
    <p:extLst>
      <p:ext uri="{BB962C8B-B14F-4D97-AF65-F5344CB8AC3E}">
        <p14:creationId xmlns:p14="http://schemas.microsoft.com/office/powerpoint/2010/main" val="3825299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676400"/>
          </a:xfrm>
          <a:solidFill>
            <a:schemeClr val="accent1"/>
          </a:solidFill>
        </p:spPr>
        <p:txBody>
          <a:bodyPr>
            <a:normAutofit/>
          </a:bodyPr>
          <a:lstStyle/>
          <a:p>
            <a:r>
              <a:rPr lang="en-US" sz="4000" b="1" dirty="0">
                <a:ln>
                  <a:solidFill>
                    <a:sysClr val="windowText" lastClr="000000"/>
                  </a:solidFill>
                </a:ln>
                <a:solidFill>
                  <a:srgbClr val="FFC000"/>
                </a:solidFill>
                <a:latin typeface="Cambria" panose="02040503050406030204" pitchFamily="18" charset="0"/>
              </a:rPr>
              <a:t>Mar. 2024 Unemployment Rate </a:t>
            </a:r>
            <a:br>
              <a:rPr lang="en-US" sz="4000" b="1" dirty="0">
                <a:ln>
                  <a:solidFill>
                    <a:sysClr val="windowText" lastClr="000000"/>
                  </a:solidFill>
                </a:ln>
                <a:solidFill>
                  <a:srgbClr val="FFC000"/>
                </a:solidFill>
                <a:latin typeface="Cambria" panose="02040503050406030204" pitchFamily="18" charset="0"/>
              </a:rPr>
            </a:br>
            <a:r>
              <a:rPr lang="en-US" sz="4000" b="1" dirty="0">
                <a:ln>
                  <a:solidFill>
                    <a:sysClr val="windowText" lastClr="000000"/>
                  </a:solidFill>
                </a:ln>
                <a:solidFill>
                  <a:srgbClr val="FFC000"/>
                </a:solidFill>
                <a:latin typeface="Cambria" panose="02040503050406030204" pitchFamily="18" charset="0"/>
              </a:rPr>
              <a:t>by County</a:t>
            </a:r>
          </a:p>
        </p:txBody>
      </p:sp>
      <p:pic>
        <p:nvPicPr>
          <p:cNvPr id="7" name="Picture 6" descr="Map&#10;&#10;Description automatically generated">
            <a:extLst>
              <a:ext uri="{FF2B5EF4-FFF2-40B4-BE49-F238E27FC236}">
                <a16:creationId xmlns:a16="http://schemas.microsoft.com/office/drawing/2014/main" id="{9616B6EC-A1E5-7593-8C3F-E24FEAF2A7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068" y="1676400"/>
            <a:ext cx="7327863" cy="5181600"/>
          </a:xfrm>
          <a:prstGeom prst="rect">
            <a:avLst/>
          </a:prstGeom>
        </p:spPr>
      </p:pic>
      <p:pic>
        <p:nvPicPr>
          <p:cNvPr id="8" name="Picture 7">
            <a:extLst>
              <a:ext uri="{FF2B5EF4-FFF2-40B4-BE49-F238E27FC236}">
                <a16:creationId xmlns:a16="http://schemas.microsoft.com/office/drawing/2014/main" id="{DD4F9518-0499-F8AB-187F-98353FA1F3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742661"/>
            <a:ext cx="1219260" cy="475464"/>
          </a:xfrm>
          <a:prstGeom prst="rect">
            <a:avLst/>
          </a:prstGeom>
        </p:spPr>
      </p:pic>
      <p:sp>
        <p:nvSpPr>
          <p:cNvPr id="9" name="TextBox 8">
            <a:extLst>
              <a:ext uri="{FF2B5EF4-FFF2-40B4-BE49-F238E27FC236}">
                <a16:creationId xmlns:a16="http://schemas.microsoft.com/office/drawing/2014/main" id="{88A479BC-6C8C-4BB5-E478-8F92FD1520A2}"/>
              </a:ext>
            </a:extLst>
          </p:cNvPr>
          <p:cNvSpPr txBox="1"/>
          <p:nvPr/>
        </p:nvSpPr>
        <p:spPr>
          <a:xfrm>
            <a:off x="5705098" y="6324600"/>
            <a:ext cx="2982227" cy="338554"/>
          </a:xfrm>
          <a:prstGeom prst="rect">
            <a:avLst/>
          </a:prstGeom>
          <a:noFill/>
        </p:spPr>
        <p:txBody>
          <a:bodyPr wrap="none" rtlCol="0">
            <a:spAutoFit/>
          </a:bodyPr>
          <a:lstStyle/>
          <a:p>
            <a:r>
              <a:rPr lang="en-US" sz="1600" b="1" dirty="0">
                <a:latin typeface="Cambria" panose="02040503050406030204" pitchFamily="18" charset="0"/>
                <a:ea typeface="Cambria" panose="02040503050406030204" pitchFamily="18" charset="0"/>
              </a:rPr>
              <a:t>Source: Washington State ESD</a:t>
            </a:r>
          </a:p>
        </p:txBody>
      </p:sp>
    </p:spTree>
    <p:extLst>
      <p:ext uri="{BB962C8B-B14F-4D97-AF65-F5344CB8AC3E}">
        <p14:creationId xmlns:p14="http://schemas.microsoft.com/office/powerpoint/2010/main" val="1369334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676400"/>
          </a:xfrm>
          <a:solidFill>
            <a:schemeClr val="accent1"/>
          </a:solidFill>
        </p:spPr>
        <p:txBody>
          <a:bodyPr>
            <a:normAutofit/>
          </a:bodyPr>
          <a:lstStyle/>
          <a:p>
            <a:r>
              <a:rPr lang="en-US" sz="4000" b="1" dirty="0">
                <a:ln>
                  <a:solidFill>
                    <a:sysClr val="windowText" lastClr="000000"/>
                  </a:solidFill>
                </a:ln>
                <a:solidFill>
                  <a:srgbClr val="FFC000"/>
                </a:solidFill>
                <a:latin typeface="Cambria" panose="02040503050406030204" pitchFamily="18" charset="0"/>
              </a:rPr>
              <a:t>County Population Trends – </a:t>
            </a:r>
            <a:br>
              <a:rPr lang="en-US" sz="4000" b="1" dirty="0">
                <a:ln>
                  <a:solidFill>
                    <a:sysClr val="windowText" lastClr="000000"/>
                  </a:solidFill>
                </a:ln>
                <a:solidFill>
                  <a:srgbClr val="FFC000"/>
                </a:solidFill>
                <a:latin typeface="Cambria" panose="02040503050406030204" pitchFamily="18" charset="0"/>
              </a:rPr>
            </a:br>
            <a:r>
              <a:rPr lang="en-US" sz="4000" b="1" dirty="0">
                <a:ln>
                  <a:solidFill>
                    <a:sysClr val="windowText" lastClr="000000"/>
                  </a:solidFill>
                </a:ln>
                <a:solidFill>
                  <a:srgbClr val="FFC000"/>
                </a:solidFill>
                <a:latin typeface="Cambria" panose="02040503050406030204" pitchFamily="18" charset="0"/>
              </a:rPr>
              <a:t>Post Pandemic</a:t>
            </a:r>
            <a:endParaRPr lang="en-US" sz="4000" b="1" dirty="0">
              <a:ln>
                <a:solidFill>
                  <a:schemeClr val="tx1"/>
                </a:solidFill>
              </a:ln>
              <a:solidFill>
                <a:srgbClr val="FFC000"/>
              </a:solidFill>
              <a:latin typeface="Cambria" panose="02040503050406030204" pitchFamily="18" charset="0"/>
            </a:endParaRPr>
          </a:p>
        </p:txBody>
      </p:sp>
      <p:pic>
        <p:nvPicPr>
          <p:cNvPr id="3" name="Picture 2">
            <a:extLst>
              <a:ext uri="{FF2B5EF4-FFF2-40B4-BE49-F238E27FC236}">
                <a16:creationId xmlns:a16="http://schemas.microsoft.com/office/drawing/2014/main" id="{EA0A1A1C-7333-3F59-E1EA-E36040BE8769}"/>
              </a:ext>
            </a:extLst>
          </p:cNvPr>
          <p:cNvPicPr>
            <a:picLocks noChangeAspect="1"/>
          </p:cNvPicPr>
          <p:nvPr/>
        </p:nvPicPr>
        <p:blipFill>
          <a:blip r:embed="rId3"/>
          <a:stretch>
            <a:fillRect/>
          </a:stretch>
        </p:blipFill>
        <p:spPr>
          <a:xfrm>
            <a:off x="700049" y="1675340"/>
            <a:ext cx="7591502" cy="5182660"/>
          </a:xfrm>
          <a:prstGeom prst="rect">
            <a:avLst/>
          </a:prstGeom>
        </p:spPr>
      </p:pic>
      <p:sp>
        <p:nvSpPr>
          <p:cNvPr id="4" name="TextBox 3">
            <a:extLst>
              <a:ext uri="{FF2B5EF4-FFF2-40B4-BE49-F238E27FC236}">
                <a16:creationId xmlns:a16="http://schemas.microsoft.com/office/drawing/2014/main" id="{9C1542D5-DFFE-B135-83E3-FEFDD1E415FF}"/>
              </a:ext>
            </a:extLst>
          </p:cNvPr>
          <p:cNvSpPr txBox="1"/>
          <p:nvPr/>
        </p:nvSpPr>
        <p:spPr>
          <a:xfrm>
            <a:off x="3233108" y="6248400"/>
            <a:ext cx="2983574" cy="338554"/>
          </a:xfrm>
          <a:prstGeom prst="rect">
            <a:avLst/>
          </a:prstGeom>
          <a:noFill/>
        </p:spPr>
        <p:txBody>
          <a:bodyPr wrap="none" rtlCol="0">
            <a:spAutoFit/>
          </a:bodyPr>
          <a:lstStyle/>
          <a:p>
            <a:r>
              <a:rPr lang="en-US" sz="1600" b="1" dirty="0">
                <a:latin typeface="Cambria" panose="02040503050406030204" pitchFamily="18" charset="0"/>
                <a:ea typeface="Cambria" panose="02040503050406030204" pitchFamily="18" charset="0"/>
              </a:rPr>
              <a:t>Source: OFM Local Population</a:t>
            </a:r>
          </a:p>
        </p:txBody>
      </p:sp>
      <p:pic>
        <p:nvPicPr>
          <p:cNvPr id="6" name="Picture 5">
            <a:extLst>
              <a:ext uri="{FF2B5EF4-FFF2-40B4-BE49-F238E27FC236}">
                <a16:creationId xmlns:a16="http://schemas.microsoft.com/office/drawing/2014/main" id="{C453F57B-C60A-3B87-944C-68DFD4123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19" y="1752600"/>
            <a:ext cx="1219260" cy="475464"/>
          </a:xfrm>
          <a:prstGeom prst="rect">
            <a:avLst/>
          </a:prstGeom>
        </p:spPr>
      </p:pic>
    </p:spTree>
    <p:extLst>
      <p:ext uri="{BB962C8B-B14F-4D97-AF65-F5344CB8AC3E}">
        <p14:creationId xmlns:p14="http://schemas.microsoft.com/office/powerpoint/2010/main" val="138327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676400"/>
          </a:xfrm>
          <a:solidFill>
            <a:schemeClr val="accent1"/>
          </a:solidFill>
        </p:spPr>
        <p:txBody>
          <a:bodyPr>
            <a:normAutofit/>
          </a:bodyPr>
          <a:lstStyle/>
          <a:p>
            <a:r>
              <a:rPr lang="en-US" sz="4000" b="1" dirty="0">
                <a:ln>
                  <a:solidFill>
                    <a:schemeClr val="tx1"/>
                  </a:solidFill>
                </a:ln>
                <a:solidFill>
                  <a:srgbClr val="FFC000"/>
                </a:solidFill>
                <a:latin typeface="Cambria" panose="02040503050406030204" pitchFamily="18" charset="0"/>
              </a:rPr>
              <a:t>Employment and Taxable Sales ebbed in 2023; House Prices Fell</a:t>
            </a:r>
          </a:p>
        </p:txBody>
      </p:sp>
      <p:graphicFrame>
        <p:nvGraphicFramePr>
          <p:cNvPr id="2" name="Chart 1">
            <a:extLst>
              <a:ext uri="{FF2B5EF4-FFF2-40B4-BE49-F238E27FC236}">
                <a16:creationId xmlns:a16="http://schemas.microsoft.com/office/drawing/2014/main" id="{BEF1B103-EC18-9C5D-1D84-68C33E5AE70E}"/>
              </a:ext>
            </a:extLst>
          </p:cNvPr>
          <p:cNvGraphicFramePr>
            <a:graphicFrameLocks/>
          </p:cNvGraphicFramePr>
          <p:nvPr>
            <p:extLst>
              <p:ext uri="{D42A27DB-BD31-4B8C-83A1-F6EECF244321}">
                <p14:modId xmlns:p14="http://schemas.microsoft.com/office/powerpoint/2010/main" val="3861553344"/>
              </p:ext>
            </p:extLst>
          </p:nvPr>
        </p:nvGraphicFramePr>
        <p:xfrm>
          <a:off x="0" y="1676400"/>
          <a:ext cx="91440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4376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A6E66D-1E9B-40C2-8C8F-DD6435E5FF24}"/>
              </a:ext>
            </a:extLst>
          </p:cNvPr>
          <p:cNvSpPr>
            <a:spLocks noGrp="1"/>
          </p:cNvSpPr>
          <p:nvPr>
            <p:ph type="title"/>
          </p:nvPr>
        </p:nvSpPr>
        <p:spPr/>
        <p:txBody>
          <a:bodyPr/>
          <a:lstStyle/>
          <a:p>
            <a:endParaRPr lang="en-US" dirty="0"/>
          </a:p>
        </p:txBody>
      </p:sp>
      <p:sp>
        <p:nvSpPr>
          <p:cNvPr id="6" name="Title 1">
            <a:extLst>
              <a:ext uri="{FF2B5EF4-FFF2-40B4-BE49-F238E27FC236}">
                <a16:creationId xmlns:a16="http://schemas.microsoft.com/office/drawing/2014/main" id="{098FAB58-2F45-4DD2-BAAF-B3DA41C04E44}"/>
              </a:ext>
            </a:extLst>
          </p:cNvPr>
          <p:cNvSpPr txBox="1">
            <a:spLocks/>
          </p:cNvSpPr>
          <p:nvPr/>
        </p:nvSpPr>
        <p:spPr>
          <a:xfrm>
            <a:off x="0" y="0"/>
            <a:ext cx="9144000" cy="1676400"/>
          </a:xfrm>
          <a:prstGeom prst="rect">
            <a:avLst/>
          </a:prstGeom>
          <a:solidFill>
            <a:schemeClr val="accent1"/>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n>
                  <a:solidFill>
                    <a:sysClr val="windowText" lastClr="000000"/>
                  </a:solidFill>
                </a:ln>
                <a:solidFill>
                  <a:srgbClr val="FFC000"/>
                </a:solidFill>
                <a:latin typeface="Cambria" panose="02040503050406030204" pitchFamily="18" charset="0"/>
              </a:rPr>
              <a:t>Hospitality and manufacturing are not back to pre-Covid levels. Big tech continues to shed jobs.</a:t>
            </a:r>
          </a:p>
        </p:txBody>
      </p:sp>
      <p:graphicFrame>
        <p:nvGraphicFramePr>
          <p:cNvPr id="7" name="Chart 6">
            <a:extLst>
              <a:ext uri="{FF2B5EF4-FFF2-40B4-BE49-F238E27FC236}">
                <a16:creationId xmlns:a16="http://schemas.microsoft.com/office/drawing/2014/main" id="{D5AB2F04-F81F-47C6-A4E8-178E45F99BF0}"/>
              </a:ext>
            </a:extLst>
          </p:cNvPr>
          <p:cNvGraphicFramePr>
            <a:graphicFrameLocks/>
          </p:cNvGraphicFramePr>
          <p:nvPr>
            <p:extLst>
              <p:ext uri="{D42A27DB-BD31-4B8C-83A1-F6EECF244321}">
                <p14:modId xmlns:p14="http://schemas.microsoft.com/office/powerpoint/2010/main" val="1642974563"/>
              </p:ext>
            </p:extLst>
          </p:nvPr>
        </p:nvGraphicFramePr>
        <p:xfrm>
          <a:off x="0" y="1676400"/>
          <a:ext cx="91440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9857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70FF45C-2955-442C-85C4-73D291C433C6}"/>
              </a:ext>
            </a:extLst>
          </p:cNvPr>
          <p:cNvSpPr txBox="1">
            <a:spLocks/>
          </p:cNvSpPr>
          <p:nvPr/>
        </p:nvSpPr>
        <p:spPr>
          <a:xfrm>
            <a:off x="0" y="0"/>
            <a:ext cx="9144000" cy="1676400"/>
          </a:xfrm>
          <a:prstGeom prst="rect">
            <a:avLst/>
          </a:prstGeom>
          <a:solidFill>
            <a:schemeClr val="accent1"/>
          </a:solidFill>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n>
                  <a:solidFill>
                    <a:sysClr val="windowText" lastClr="000000"/>
                  </a:solidFill>
                </a:ln>
                <a:solidFill>
                  <a:srgbClr val="FFC000"/>
                </a:solidFill>
                <a:latin typeface="Cambria" panose="02040503050406030204" pitchFamily="18" charset="0"/>
              </a:rPr>
              <a:t>House price growth bottomed in Spring 2023 and rent growth is slowing</a:t>
            </a:r>
          </a:p>
        </p:txBody>
      </p:sp>
      <p:graphicFrame>
        <p:nvGraphicFramePr>
          <p:cNvPr id="4" name="Chart 3">
            <a:extLst>
              <a:ext uri="{FF2B5EF4-FFF2-40B4-BE49-F238E27FC236}">
                <a16:creationId xmlns:a16="http://schemas.microsoft.com/office/drawing/2014/main" id="{A542BCF5-5E55-4FB9-95B5-08917E00824D}"/>
              </a:ext>
            </a:extLst>
          </p:cNvPr>
          <p:cNvGraphicFramePr>
            <a:graphicFrameLocks/>
          </p:cNvGraphicFramePr>
          <p:nvPr>
            <p:extLst>
              <p:ext uri="{D42A27DB-BD31-4B8C-83A1-F6EECF244321}">
                <p14:modId xmlns:p14="http://schemas.microsoft.com/office/powerpoint/2010/main" val="3018025248"/>
              </p:ext>
            </p:extLst>
          </p:nvPr>
        </p:nvGraphicFramePr>
        <p:xfrm>
          <a:off x="0" y="1676400"/>
          <a:ext cx="91440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9078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70FF45C-2955-442C-85C4-73D291C433C6}"/>
              </a:ext>
            </a:extLst>
          </p:cNvPr>
          <p:cNvSpPr txBox="1">
            <a:spLocks/>
          </p:cNvSpPr>
          <p:nvPr/>
        </p:nvSpPr>
        <p:spPr>
          <a:xfrm>
            <a:off x="0" y="0"/>
            <a:ext cx="9144000" cy="1676400"/>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n>
                  <a:solidFill>
                    <a:sysClr val="windowText" lastClr="000000"/>
                  </a:solidFill>
                </a:ln>
                <a:solidFill>
                  <a:srgbClr val="FFC000"/>
                </a:solidFill>
                <a:latin typeface="Cambria" panose="02040503050406030204" pitchFamily="18" charset="0"/>
              </a:rPr>
              <a:t>Only 11 Counties Saw Positive Home Value Growth in 2023</a:t>
            </a:r>
          </a:p>
        </p:txBody>
      </p:sp>
      <p:pic>
        <p:nvPicPr>
          <p:cNvPr id="5" name="Picture 4">
            <a:extLst>
              <a:ext uri="{FF2B5EF4-FFF2-40B4-BE49-F238E27FC236}">
                <a16:creationId xmlns:a16="http://schemas.microsoft.com/office/drawing/2014/main" id="{083F5F7A-A6C8-EEB6-7015-B81B254F74C6}"/>
              </a:ext>
            </a:extLst>
          </p:cNvPr>
          <p:cNvPicPr>
            <a:picLocks noChangeAspect="1"/>
          </p:cNvPicPr>
          <p:nvPr/>
        </p:nvPicPr>
        <p:blipFill>
          <a:blip r:embed="rId3"/>
          <a:stretch>
            <a:fillRect/>
          </a:stretch>
        </p:blipFill>
        <p:spPr>
          <a:xfrm>
            <a:off x="436606" y="1676400"/>
            <a:ext cx="8270788" cy="5181600"/>
          </a:xfrm>
          <a:prstGeom prst="rect">
            <a:avLst/>
          </a:prstGeom>
        </p:spPr>
      </p:pic>
      <p:pic>
        <p:nvPicPr>
          <p:cNvPr id="3" name="Picture 2">
            <a:extLst>
              <a:ext uri="{FF2B5EF4-FFF2-40B4-BE49-F238E27FC236}">
                <a16:creationId xmlns:a16="http://schemas.microsoft.com/office/drawing/2014/main" id="{D4D56142-0C32-E59F-CF38-E91A1E2BE7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752600"/>
            <a:ext cx="1219260" cy="475464"/>
          </a:xfrm>
          <a:prstGeom prst="rect">
            <a:avLst/>
          </a:prstGeom>
        </p:spPr>
      </p:pic>
    </p:spTree>
    <p:extLst>
      <p:ext uri="{BB962C8B-B14F-4D97-AF65-F5344CB8AC3E}">
        <p14:creationId xmlns:p14="http://schemas.microsoft.com/office/powerpoint/2010/main" val="1502416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70FF45C-2955-442C-85C4-73D291C433C6}"/>
              </a:ext>
            </a:extLst>
          </p:cNvPr>
          <p:cNvSpPr txBox="1">
            <a:spLocks/>
          </p:cNvSpPr>
          <p:nvPr/>
        </p:nvSpPr>
        <p:spPr>
          <a:xfrm>
            <a:off x="0" y="0"/>
            <a:ext cx="9144000" cy="1676400"/>
          </a:xfrm>
          <a:prstGeom prst="rect">
            <a:avLst/>
          </a:prstGeom>
          <a:solidFill>
            <a:schemeClr val="accent1"/>
          </a:solidFill>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n>
                  <a:solidFill>
                    <a:sysClr val="windowText" lastClr="000000"/>
                  </a:solidFill>
                </a:ln>
                <a:solidFill>
                  <a:srgbClr val="FFC000"/>
                </a:solidFill>
                <a:latin typeface="Cambria" panose="02040503050406030204" pitchFamily="18" charset="0"/>
              </a:rPr>
              <a:t>Over the Past 10 Years – On Average All Counties Have Seen Positive Growth </a:t>
            </a:r>
          </a:p>
        </p:txBody>
      </p:sp>
      <p:pic>
        <p:nvPicPr>
          <p:cNvPr id="2" name="Picture 1">
            <a:extLst>
              <a:ext uri="{FF2B5EF4-FFF2-40B4-BE49-F238E27FC236}">
                <a16:creationId xmlns:a16="http://schemas.microsoft.com/office/drawing/2014/main" id="{834A9BB7-8626-7133-6104-4D6215A0D7C4}"/>
              </a:ext>
            </a:extLst>
          </p:cNvPr>
          <p:cNvPicPr>
            <a:picLocks noChangeAspect="1"/>
          </p:cNvPicPr>
          <p:nvPr/>
        </p:nvPicPr>
        <p:blipFill>
          <a:blip r:embed="rId3"/>
          <a:stretch>
            <a:fillRect/>
          </a:stretch>
        </p:blipFill>
        <p:spPr>
          <a:xfrm>
            <a:off x="0" y="1676400"/>
            <a:ext cx="9144000" cy="5181600"/>
          </a:xfrm>
          <a:prstGeom prst="rect">
            <a:avLst/>
          </a:prstGeom>
        </p:spPr>
      </p:pic>
    </p:spTree>
    <p:extLst>
      <p:ext uri="{BB962C8B-B14F-4D97-AF65-F5344CB8AC3E}">
        <p14:creationId xmlns:p14="http://schemas.microsoft.com/office/powerpoint/2010/main" val="4055225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1787842"/>
          </a:xfrm>
          <a:prstGeom prst="rect">
            <a:avLst/>
          </a:prstGeom>
          <a:solidFill>
            <a:schemeClr val="accent1"/>
          </a:solidFill>
          <a:ln>
            <a:noFill/>
          </a:ln>
        </p:spPr>
        <p:txBody>
          <a:bodyPr wrap="square" rtlCol="0">
            <a:spAutoFit/>
          </a:bodyPr>
          <a:lstStyle/>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endParaRPr lang="en-US" sz="800" spc="200" dirty="0">
              <a:solidFill>
                <a:schemeClr val="bg1">
                  <a:lumMod val="50000"/>
                </a:schemeClr>
              </a:solidFill>
            </a:endParaRPr>
          </a:p>
          <a:p>
            <a:endParaRPr lang="en-US" sz="800" spc="200" dirty="0">
              <a:solidFill>
                <a:schemeClr val="bg1">
                  <a:lumMod val="50000"/>
                </a:schemeClr>
              </a:solidFill>
            </a:endParaRPr>
          </a:p>
          <a:p>
            <a:endParaRPr lang="en-US" sz="800" spc="200" dirty="0">
              <a:solidFill>
                <a:schemeClr val="bg1">
                  <a:lumMod val="50000"/>
                </a:schemeClr>
              </a:solidFill>
            </a:endParaRPr>
          </a:p>
          <a:p>
            <a:endParaRPr lang="en-US" sz="800" spc="200" dirty="0">
              <a:solidFill>
                <a:schemeClr val="bg1"/>
              </a:solidFill>
            </a:endParaRPr>
          </a:p>
          <a:p>
            <a:endParaRPr lang="en-US" sz="800" spc="200" dirty="0">
              <a:solidFill>
                <a:schemeClr val="bg1"/>
              </a:solidFill>
            </a:endParaRPr>
          </a:p>
          <a:p>
            <a:endParaRPr lang="en-US" sz="800" spc="200" dirty="0">
              <a:solidFill>
                <a:schemeClr val="bg1"/>
              </a:solidFill>
            </a:endParaRPr>
          </a:p>
          <a:p>
            <a:endParaRPr lang="en-US" sz="800" spc="200" dirty="0">
              <a:solidFill>
                <a:schemeClr val="bg1"/>
              </a:solidFill>
            </a:endParaRPr>
          </a:p>
          <a:p>
            <a:endParaRPr lang="en-US" sz="800" spc="200" dirty="0">
              <a:solidFill>
                <a:schemeClr val="bg1"/>
              </a:solidFill>
            </a:endParaRPr>
          </a:p>
          <a:p>
            <a:endParaRPr lang="en-US" sz="800" spc="200" dirty="0">
              <a:solidFill>
                <a:schemeClr val="bg1"/>
              </a:solidFill>
            </a:endParaRPr>
          </a:p>
          <a:p>
            <a:endParaRPr lang="en-US" sz="800" spc="200" dirty="0">
              <a:solidFill>
                <a:schemeClr val="bg1"/>
              </a:solidFill>
            </a:endParaRPr>
          </a:p>
          <a:p>
            <a:endParaRPr lang="en-US" sz="800" spc="200" dirty="0">
              <a:solidFill>
                <a:schemeClr val="bg1"/>
              </a:solidFill>
            </a:endParaRPr>
          </a:p>
          <a:p>
            <a:endParaRPr lang="en-US" sz="800" spc="200" dirty="0">
              <a:solidFill>
                <a:schemeClr val="bg1"/>
              </a:solidFill>
            </a:endParaRPr>
          </a:p>
          <a:p>
            <a:endParaRPr lang="en-US" sz="800" spc="200" dirty="0">
              <a:solidFill>
                <a:schemeClr val="bg1"/>
              </a:solidFill>
            </a:endParaRPr>
          </a:p>
          <a:p>
            <a:endParaRPr lang="en-US" sz="800" spc="2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p:txBody>
      </p:sp>
      <p:sp>
        <p:nvSpPr>
          <p:cNvPr id="7" name="AutoShape 6" descr="Image result for 0 and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8" descr="Image result for 0 and 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TextBox 9"/>
          <p:cNvSpPr txBox="1">
            <a:spLocks/>
          </p:cNvSpPr>
          <p:nvPr/>
        </p:nvSpPr>
        <p:spPr>
          <a:xfrm>
            <a:off x="148505" y="1371600"/>
            <a:ext cx="8759952" cy="3877985"/>
          </a:xfrm>
          <a:prstGeom prst="rect">
            <a:avLst/>
          </a:prstGeom>
          <a:solidFill>
            <a:schemeClr val="bg1">
              <a:lumMod val="75000"/>
            </a:schemeClr>
          </a:solidFill>
          <a:ln w="12700">
            <a:solidFill>
              <a:srgbClr val="FFC000"/>
            </a:solidFill>
          </a:ln>
        </p:spPr>
        <p:txBody>
          <a:bodyPr wrap="square" rtlCol="0">
            <a:spAutoFit/>
          </a:bodyPr>
          <a:lstStyle/>
          <a:p>
            <a:pPr marL="457200"/>
            <a:endParaRPr lang="en-US" sz="2400" b="1" dirty="0"/>
          </a:p>
          <a:p>
            <a:pPr marL="457200"/>
            <a:r>
              <a:rPr lang="en-US" sz="2400" b="1" dirty="0"/>
              <a:t>Who are we?</a:t>
            </a:r>
          </a:p>
          <a:p>
            <a:pPr marL="857250" lvl="1" indent="-285750">
              <a:buFont typeface="Arial" panose="020B0604020202020204" pitchFamily="34" charset="0"/>
              <a:buChar char="•"/>
            </a:pPr>
            <a:r>
              <a:rPr lang="en-US" dirty="0"/>
              <a:t>Voters approved a KC Charter Amendment in November 2008 to create the office. </a:t>
            </a:r>
          </a:p>
          <a:p>
            <a:pPr marL="857250" lvl="1" indent="-285750">
              <a:buFont typeface="Arial" panose="020B0604020202020204" pitchFamily="34" charset="0"/>
              <a:buChar char="•"/>
            </a:pPr>
            <a:r>
              <a:rPr lang="en-US" dirty="0"/>
              <a:t>We are a tiny (2.5 FTE) independent office made up of two economists and one economic adminstrator</a:t>
            </a:r>
          </a:p>
          <a:p>
            <a:pPr marL="857250" lvl="1" indent="-285750">
              <a:buFont typeface="Arial" panose="020B0604020202020204" pitchFamily="34" charset="0"/>
              <a:buChar char="•"/>
            </a:pPr>
            <a:r>
              <a:rPr lang="en-US" dirty="0"/>
              <a:t>I am the new Chief Economist and only the third Chief Economist for King County</a:t>
            </a:r>
          </a:p>
          <a:p>
            <a:pPr marL="857250" lvl="1" indent="-285750">
              <a:buFont typeface="Arial" panose="020B0604020202020204" pitchFamily="34" charset="0"/>
              <a:buChar char="•"/>
            </a:pPr>
            <a:r>
              <a:rPr lang="en-US" dirty="0"/>
              <a:t>We serve at the pleasure of the King County Forecast Council (KCFC)</a:t>
            </a:r>
          </a:p>
          <a:p>
            <a:pPr marL="1314450" lvl="2" indent="-285750">
              <a:buFont typeface="Arial" panose="020B0604020202020204" pitchFamily="34" charset="0"/>
              <a:buChar char="•"/>
            </a:pPr>
            <a:r>
              <a:rPr lang="en-US" dirty="0"/>
              <a:t>The KCFC is made up two KC Councilmembers, the County Executive, and the Director of Budget Office</a:t>
            </a:r>
          </a:p>
          <a:p>
            <a:pPr marL="857250" lvl="1" indent="-285750">
              <a:buFont typeface="Arial" panose="020B0604020202020204" pitchFamily="34" charset="0"/>
              <a:buChar char="•"/>
            </a:pPr>
            <a:r>
              <a:rPr lang="en-US" dirty="0"/>
              <a:t>Purpose of our office - set-up to after the state’s ERFC model. We ensure unbiased projections over revenue assumptions when budgets are being built. </a:t>
            </a:r>
          </a:p>
          <a:p>
            <a:pPr marL="857250" lvl="1" indent="-285750">
              <a:buFont typeface="Arial" panose="020B0604020202020204" pitchFamily="34" charset="0"/>
              <a:buChar char="•"/>
            </a:pPr>
            <a:r>
              <a:rPr lang="en-US" dirty="0"/>
              <a:t>We do forecast conservatively, but that was agreed upon by the members of the Forecast Council.</a:t>
            </a:r>
          </a:p>
        </p:txBody>
      </p:sp>
      <p:sp>
        <p:nvSpPr>
          <p:cNvPr id="19" name="TextBox 18"/>
          <p:cNvSpPr txBox="1"/>
          <p:nvPr/>
        </p:nvSpPr>
        <p:spPr>
          <a:xfrm>
            <a:off x="380407" y="1140768"/>
            <a:ext cx="7663007" cy="461665"/>
          </a:xfrm>
          <a:prstGeom prst="rect">
            <a:avLst/>
          </a:prstGeom>
          <a:solidFill>
            <a:srgbClr val="FFC000"/>
          </a:solidFill>
          <a:ln w="12700">
            <a:solidFill>
              <a:schemeClr val="tx1"/>
            </a:solidFill>
          </a:ln>
        </p:spPr>
        <p:txBody>
          <a:bodyPr wrap="square" rtlCol="0">
            <a:spAutoFit/>
          </a:bodyPr>
          <a:lstStyle/>
          <a:p>
            <a:r>
              <a:rPr lang="en-US" sz="2400" b="1" dirty="0"/>
              <a:t>The Office of Economic and Financial Analysis (OEFA)</a:t>
            </a:r>
          </a:p>
        </p:txBody>
      </p:sp>
    </p:spTree>
    <p:extLst>
      <p:ext uri="{BB962C8B-B14F-4D97-AF65-F5344CB8AC3E}">
        <p14:creationId xmlns:p14="http://schemas.microsoft.com/office/powerpoint/2010/main" val="616163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676400"/>
          </a:xfrm>
          <a:solidFill>
            <a:schemeClr val="accent1"/>
          </a:solidFill>
        </p:spPr>
        <p:txBody>
          <a:bodyPr>
            <a:normAutofit/>
          </a:bodyPr>
          <a:lstStyle/>
          <a:p>
            <a:r>
              <a:rPr lang="en-US" sz="4000" b="1" dirty="0">
                <a:ln>
                  <a:solidFill>
                    <a:schemeClr val="tx1"/>
                  </a:solidFill>
                </a:ln>
                <a:solidFill>
                  <a:srgbClr val="FFC000"/>
                </a:solidFill>
                <a:latin typeface="Cambria" panose="02040503050406030204" pitchFamily="18" charset="0"/>
              </a:rPr>
              <a:t>The bottom has fallen out of commercial real estate prices</a:t>
            </a:r>
          </a:p>
        </p:txBody>
      </p:sp>
      <p:graphicFrame>
        <p:nvGraphicFramePr>
          <p:cNvPr id="2" name="Chart 1">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995706661"/>
              </p:ext>
            </p:extLst>
          </p:nvPr>
        </p:nvGraphicFramePr>
        <p:xfrm>
          <a:off x="0" y="1676400"/>
          <a:ext cx="91440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93658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453869823"/>
              </p:ext>
            </p:extLst>
          </p:nvPr>
        </p:nvGraphicFramePr>
        <p:xfrm>
          <a:off x="0" y="1676400"/>
          <a:ext cx="8839200" cy="5181599"/>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a:extLst>
              <a:ext uri="{FF2B5EF4-FFF2-40B4-BE49-F238E27FC236}">
                <a16:creationId xmlns:a16="http://schemas.microsoft.com/office/drawing/2014/main" id="{2F32A477-F8B7-7F31-7036-22A28AD699BA}"/>
              </a:ext>
            </a:extLst>
          </p:cNvPr>
          <p:cNvSpPr>
            <a:spLocks noGrp="1"/>
          </p:cNvSpPr>
          <p:nvPr>
            <p:ph type="title"/>
          </p:nvPr>
        </p:nvSpPr>
        <p:spPr/>
        <p:txBody>
          <a:bodyPr/>
          <a:lstStyle/>
          <a:p>
            <a:endParaRPr lang="en-US" dirty="0"/>
          </a:p>
        </p:txBody>
      </p:sp>
      <p:sp>
        <p:nvSpPr>
          <p:cNvPr id="7" name="Title 1">
            <a:extLst>
              <a:ext uri="{FF2B5EF4-FFF2-40B4-BE49-F238E27FC236}">
                <a16:creationId xmlns:a16="http://schemas.microsoft.com/office/drawing/2014/main" id="{867559A1-2D9C-AAF3-327E-590B336BB390}"/>
              </a:ext>
            </a:extLst>
          </p:cNvPr>
          <p:cNvSpPr txBox="1">
            <a:spLocks/>
          </p:cNvSpPr>
          <p:nvPr/>
        </p:nvSpPr>
        <p:spPr>
          <a:xfrm>
            <a:off x="0" y="0"/>
            <a:ext cx="9144000" cy="1676400"/>
          </a:xfrm>
          <a:prstGeom prst="rect">
            <a:avLst/>
          </a:prstGeom>
          <a:solidFill>
            <a:schemeClr val="accent1"/>
          </a:solidFill>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n>
                  <a:solidFill>
                    <a:schemeClr val="tx1"/>
                  </a:solidFill>
                </a:ln>
                <a:solidFill>
                  <a:srgbClr val="FFC000"/>
                </a:solidFill>
                <a:latin typeface="Cambria" panose="02040503050406030204" pitchFamily="18" charset="0"/>
              </a:rPr>
              <a:t>KC Residential Trends Are Down - Lower prices and reduced transactions</a:t>
            </a:r>
          </a:p>
        </p:txBody>
      </p:sp>
    </p:spTree>
    <p:extLst>
      <p:ext uri="{BB962C8B-B14F-4D97-AF65-F5344CB8AC3E}">
        <p14:creationId xmlns:p14="http://schemas.microsoft.com/office/powerpoint/2010/main" val="5025996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9144000" cy="1676400"/>
          </a:xfrm>
          <a:solidFill>
            <a:schemeClr val="accent1"/>
          </a:solidFill>
        </p:spPr>
        <p:txBody>
          <a:bodyPr>
            <a:normAutofit/>
          </a:bodyPr>
          <a:lstStyle/>
          <a:p>
            <a:r>
              <a:rPr lang="en-US" sz="3600" b="1" dirty="0">
                <a:ln>
                  <a:solidFill>
                    <a:schemeClr val="tx1"/>
                  </a:solidFill>
                </a:ln>
                <a:solidFill>
                  <a:srgbClr val="FFC000"/>
                </a:solidFill>
                <a:latin typeface="Cambria" panose="02040503050406030204" pitchFamily="18" charset="0"/>
              </a:rPr>
              <a:t>Assessed Value &amp; </a:t>
            </a:r>
            <a:br>
              <a:rPr lang="en-US" sz="3600" b="1" dirty="0">
                <a:ln>
                  <a:solidFill>
                    <a:schemeClr val="tx1"/>
                  </a:solidFill>
                </a:ln>
                <a:solidFill>
                  <a:srgbClr val="FFC000"/>
                </a:solidFill>
                <a:latin typeface="Cambria" panose="02040503050406030204" pitchFamily="18" charset="0"/>
              </a:rPr>
            </a:br>
            <a:r>
              <a:rPr lang="en-US" sz="3600" b="1" dirty="0">
                <a:ln>
                  <a:solidFill>
                    <a:schemeClr val="tx1"/>
                  </a:solidFill>
                </a:ln>
                <a:solidFill>
                  <a:srgbClr val="FFC000"/>
                </a:solidFill>
                <a:latin typeface="Cambria" panose="02040503050406030204" pitchFamily="18" charset="0"/>
              </a:rPr>
              <a:t>New Construction Forecast</a:t>
            </a:r>
          </a:p>
        </p:txBody>
      </p:sp>
      <p:graphicFrame>
        <p:nvGraphicFramePr>
          <p:cNvPr id="5" name="Chart 4"/>
          <p:cNvGraphicFramePr>
            <a:graphicFrameLocks/>
          </p:cNvGraphicFramePr>
          <p:nvPr>
            <p:extLst>
              <p:ext uri="{D42A27DB-BD31-4B8C-83A1-F6EECF244321}">
                <p14:modId xmlns:p14="http://schemas.microsoft.com/office/powerpoint/2010/main" val="2557671411"/>
              </p:ext>
            </p:extLst>
          </p:nvPr>
        </p:nvGraphicFramePr>
        <p:xfrm>
          <a:off x="0" y="1676400"/>
          <a:ext cx="91440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921954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9144000" cy="1676400"/>
          </a:xfrm>
          <a:solidFill>
            <a:schemeClr val="accent1"/>
          </a:solidFill>
        </p:spPr>
        <p:txBody>
          <a:bodyPr>
            <a:normAutofit/>
          </a:bodyPr>
          <a:lstStyle/>
          <a:p>
            <a:r>
              <a:rPr lang="en-US" sz="3600" b="1" dirty="0">
                <a:ln>
                  <a:solidFill>
                    <a:schemeClr val="tx1"/>
                  </a:solidFill>
                </a:ln>
                <a:solidFill>
                  <a:srgbClr val="FFC000"/>
                </a:solidFill>
                <a:latin typeface="Cambria" panose="02040503050406030204" pitchFamily="18" charset="0"/>
              </a:rPr>
              <a:t>Property Taxes By Taxing District Since 2014</a:t>
            </a:r>
          </a:p>
        </p:txBody>
      </p:sp>
      <p:graphicFrame>
        <p:nvGraphicFramePr>
          <p:cNvPr id="2" name="Chart 1">
            <a:extLst>
              <a:ext uri="{FF2B5EF4-FFF2-40B4-BE49-F238E27FC236}">
                <a16:creationId xmlns:a16="http://schemas.microsoft.com/office/drawing/2014/main" id="{1D17670E-BC8F-1400-A037-02411C9BED0D}"/>
              </a:ext>
            </a:extLst>
          </p:cNvPr>
          <p:cNvGraphicFramePr>
            <a:graphicFrameLocks/>
          </p:cNvGraphicFramePr>
          <p:nvPr>
            <p:extLst>
              <p:ext uri="{D42A27DB-BD31-4B8C-83A1-F6EECF244321}">
                <p14:modId xmlns:p14="http://schemas.microsoft.com/office/powerpoint/2010/main" val="2654402181"/>
              </p:ext>
            </p:extLst>
          </p:nvPr>
        </p:nvGraphicFramePr>
        <p:xfrm>
          <a:off x="0" y="1676400"/>
          <a:ext cx="9144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4">
            <a:extLst>
              <a:ext uri="{FF2B5EF4-FFF2-40B4-BE49-F238E27FC236}">
                <a16:creationId xmlns:a16="http://schemas.microsoft.com/office/drawing/2014/main" id="{92431E28-90F3-6C3A-DD32-53CC8DC0C50A}"/>
              </a:ext>
            </a:extLst>
          </p:cNvPr>
          <p:cNvSpPr txBox="1"/>
          <p:nvPr/>
        </p:nvSpPr>
        <p:spPr>
          <a:xfrm>
            <a:off x="1143000" y="4495800"/>
            <a:ext cx="772969" cy="26161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dirty="0"/>
              <a:t>$729.98M</a:t>
            </a:r>
          </a:p>
        </p:txBody>
      </p:sp>
    </p:spTree>
    <p:extLst>
      <p:ext uri="{BB962C8B-B14F-4D97-AF65-F5344CB8AC3E}">
        <p14:creationId xmlns:p14="http://schemas.microsoft.com/office/powerpoint/2010/main" val="18933041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9144000" cy="1676400"/>
          </a:xfrm>
          <a:solidFill>
            <a:schemeClr val="accent1"/>
          </a:solidFill>
        </p:spPr>
        <p:txBody>
          <a:bodyPr>
            <a:normAutofit fontScale="90000"/>
          </a:bodyPr>
          <a:lstStyle/>
          <a:p>
            <a:r>
              <a:rPr lang="en-US" sz="4000" b="1" dirty="0">
                <a:ln>
                  <a:solidFill>
                    <a:sysClr val="windowText" lastClr="000000"/>
                  </a:solidFill>
                </a:ln>
                <a:solidFill>
                  <a:srgbClr val="FFC000"/>
                </a:solidFill>
                <a:latin typeface="Cambria" panose="02040503050406030204" pitchFamily="18" charset="0"/>
              </a:rPr>
              <a:t>Taxable sales limped along in the 2</a:t>
            </a:r>
            <a:r>
              <a:rPr lang="en-US" sz="4000" b="1" baseline="30000" dirty="0">
                <a:ln>
                  <a:solidFill>
                    <a:sysClr val="windowText" lastClr="000000"/>
                  </a:solidFill>
                </a:ln>
                <a:solidFill>
                  <a:srgbClr val="FFC000"/>
                </a:solidFill>
                <a:latin typeface="Cambria" panose="02040503050406030204" pitchFamily="18" charset="0"/>
              </a:rPr>
              <a:t>nd</a:t>
            </a:r>
            <a:r>
              <a:rPr lang="en-US" sz="4000" b="1" dirty="0">
                <a:ln>
                  <a:solidFill>
                    <a:sysClr val="windowText" lastClr="000000"/>
                  </a:solidFill>
                </a:ln>
                <a:solidFill>
                  <a:srgbClr val="FFC000"/>
                </a:solidFill>
                <a:latin typeface="Cambria" panose="02040503050406030204" pitchFamily="18" charset="0"/>
              </a:rPr>
              <a:t> half of 2023. Construction sales growth has declined significantly.</a:t>
            </a:r>
          </a:p>
        </p:txBody>
      </p:sp>
      <p:graphicFrame>
        <p:nvGraphicFramePr>
          <p:cNvPr id="4" name="Chart 3"/>
          <p:cNvGraphicFramePr>
            <a:graphicFrameLocks noGrp="1"/>
          </p:cNvGraphicFramePr>
          <p:nvPr>
            <p:extLst>
              <p:ext uri="{D42A27DB-BD31-4B8C-83A1-F6EECF244321}">
                <p14:modId xmlns:p14="http://schemas.microsoft.com/office/powerpoint/2010/main" val="1412716944"/>
              </p:ext>
            </p:extLst>
          </p:nvPr>
        </p:nvGraphicFramePr>
        <p:xfrm>
          <a:off x="3928" y="1676400"/>
          <a:ext cx="91440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13226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6EA976A3-DAC2-18D9-6352-11FD9B1F7478}"/>
              </a:ext>
            </a:extLst>
          </p:cNvPr>
          <p:cNvGraphicFramePr>
            <a:graphicFrameLocks/>
          </p:cNvGraphicFramePr>
          <p:nvPr>
            <p:extLst>
              <p:ext uri="{D42A27DB-BD31-4B8C-83A1-F6EECF244321}">
                <p14:modId xmlns:p14="http://schemas.microsoft.com/office/powerpoint/2010/main" val="885084472"/>
              </p:ext>
            </p:extLst>
          </p:nvPr>
        </p:nvGraphicFramePr>
        <p:xfrm>
          <a:off x="-7070" y="1676400"/>
          <a:ext cx="9144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3BF926EC-C000-FA14-6E3F-12A3CDA480E6}"/>
              </a:ext>
            </a:extLst>
          </p:cNvPr>
          <p:cNvSpPr txBox="1">
            <a:spLocks/>
          </p:cNvSpPr>
          <p:nvPr/>
        </p:nvSpPr>
        <p:spPr>
          <a:xfrm>
            <a:off x="0" y="0"/>
            <a:ext cx="9144000" cy="1676400"/>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n>
                  <a:solidFill>
                    <a:schemeClr val="tx1"/>
                  </a:solidFill>
                </a:ln>
                <a:solidFill>
                  <a:srgbClr val="FFC000"/>
                </a:solidFill>
                <a:latin typeface="Cambria" panose="02040503050406030204" pitchFamily="18" charset="0"/>
              </a:rPr>
              <a:t>KC Taxable Sales Tax Base Actuals </a:t>
            </a:r>
            <a:br>
              <a:rPr lang="en-US" sz="4000" b="1" dirty="0">
                <a:ln>
                  <a:solidFill>
                    <a:schemeClr val="tx1"/>
                  </a:solidFill>
                </a:ln>
                <a:solidFill>
                  <a:srgbClr val="FFC000"/>
                </a:solidFill>
                <a:latin typeface="Cambria" panose="02040503050406030204" pitchFamily="18" charset="0"/>
              </a:rPr>
            </a:br>
            <a:r>
              <a:rPr lang="en-US" sz="4000" b="1" dirty="0">
                <a:ln>
                  <a:solidFill>
                    <a:schemeClr val="tx1"/>
                  </a:solidFill>
                </a:ln>
                <a:solidFill>
                  <a:srgbClr val="FFC000"/>
                </a:solidFill>
                <a:latin typeface="Cambria" panose="02040503050406030204" pitchFamily="18" charset="0"/>
              </a:rPr>
              <a:t>&amp; March 2024 Forecast</a:t>
            </a:r>
            <a:endParaRPr lang="en-US" sz="4000" b="1" dirty="0">
              <a:ln>
                <a:solidFill>
                  <a:sysClr val="windowText" lastClr="000000"/>
                </a:solidFill>
              </a:ln>
              <a:solidFill>
                <a:srgbClr val="FFC000"/>
              </a:solidFill>
              <a:latin typeface="Cambria" panose="02040503050406030204" pitchFamily="18" charset="0"/>
            </a:endParaRPr>
          </a:p>
        </p:txBody>
      </p:sp>
      <p:sp>
        <p:nvSpPr>
          <p:cNvPr id="2" name="TextBox 1">
            <a:extLst>
              <a:ext uri="{FF2B5EF4-FFF2-40B4-BE49-F238E27FC236}">
                <a16:creationId xmlns:a16="http://schemas.microsoft.com/office/drawing/2014/main" id="{960C9862-D7BF-9C11-F580-BC86C7CCB2E7}"/>
              </a:ext>
            </a:extLst>
          </p:cNvPr>
          <p:cNvSpPr txBox="1"/>
          <p:nvPr/>
        </p:nvSpPr>
        <p:spPr>
          <a:xfrm>
            <a:off x="4495800" y="3060412"/>
            <a:ext cx="1334020" cy="584775"/>
          </a:xfrm>
          <a:prstGeom prst="rect">
            <a:avLst/>
          </a:prstGeom>
          <a:noFill/>
        </p:spPr>
        <p:txBody>
          <a:bodyPr wrap="none" rtlCol="0">
            <a:spAutoFit/>
          </a:bodyPr>
          <a:lstStyle/>
          <a:p>
            <a:r>
              <a:rPr lang="en-US" sz="1600" dirty="0"/>
              <a:t>2024: Annual </a:t>
            </a:r>
          </a:p>
          <a:p>
            <a:r>
              <a:rPr lang="en-US" sz="1600" dirty="0"/>
              <a:t>growth 3.9%</a:t>
            </a:r>
          </a:p>
        </p:txBody>
      </p:sp>
      <p:cxnSp>
        <p:nvCxnSpPr>
          <p:cNvPr id="4" name="Straight Arrow Connector 3">
            <a:extLst>
              <a:ext uri="{FF2B5EF4-FFF2-40B4-BE49-F238E27FC236}">
                <a16:creationId xmlns:a16="http://schemas.microsoft.com/office/drawing/2014/main" id="{2CE92778-C88C-3936-0C16-7ABA76E7975C}"/>
              </a:ext>
            </a:extLst>
          </p:cNvPr>
          <p:cNvCxnSpPr/>
          <p:nvPr/>
        </p:nvCxnSpPr>
        <p:spPr>
          <a:xfrm>
            <a:off x="5410200" y="3657600"/>
            <a:ext cx="0" cy="228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90068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9144000" cy="1676400"/>
          </a:xfrm>
          <a:solidFill>
            <a:schemeClr val="accent1"/>
          </a:solidFill>
        </p:spPr>
        <p:txBody>
          <a:bodyPr>
            <a:normAutofit/>
          </a:bodyPr>
          <a:lstStyle/>
          <a:p>
            <a:r>
              <a:rPr lang="en-US" sz="3600" b="1" dirty="0">
                <a:ln>
                  <a:solidFill>
                    <a:schemeClr val="tx1"/>
                  </a:solidFill>
                </a:ln>
                <a:solidFill>
                  <a:srgbClr val="FFC000"/>
                </a:solidFill>
                <a:latin typeface="Cambria" panose="02040503050406030204" pitchFamily="18" charset="0"/>
              </a:rPr>
              <a:t>KC Sales Taxes By Taxing District </a:t>
            </a:r>
            <a:br>
              <a:rPr lang="en-US" sz="3600" b="1" dirty="0">
                <a:ln>
                  <a:solidFill>
                    <a:schemeClr val="tx1"/>
                  </a:solidFill>
                </a:ln>
                <a:solidFill>
                  <a:srgbClr val="FFC000"/>
                </a:solidFill>
                <a:latin typeface="Cambria" panose="02040503050406030204" pitchFamily="18" charset="0"/>
              </a:rPr>
            </a:br>
            <a:r>
              <a:rPr lang="en-US" sz="3600" b="1" dirty="0">
                <a:ln>
                  <a:solidFill>
                    <a:schemeClr val="tx1"/>
                  </a:solidFill>
                </a:ln>
                <a:solidFill>
                  <a:srgbClr val="FFC000"/>
                </a:solidFill>
                <a:latin typeface="Cambria" panose="02040503050406030204" pitchFamily="18" charset="0"/>
              </a:rPr>
              <a:t>Since 2014</a:t>
            </a:r>
          </a:p>
        </p:txBody>
      </p:sp>
      <p:graphicFrame>
        <p:nvGraphicFramePr>
          <p:cNvPr id="6" name="Chart 5">
            <a:extLst>
              <a:ext uri="{FF2B5EF4-FFF2-40B4-BE49-F238E27FC236}">
                <a16:creationId xmlns:a16="http://schemas.microsoft.com/office/drawing/2014/main" id="{95B3A68F-B94B-4909-8865-049C819A4570}"/>
              </a:ext>
            </a:extLst>
          </p:cNvPr>
          <p:cNvGraphicFramePr>
            <a:graphicFrameLocks/>
          </p:cNvGraphicFramePr>
          <p:nvPr>
            <p:extLst>
              <p:ext uri="{D42A27DB-BD31-4B8C-83A1-F6EECF244321}">
                <p14:modId xmlns:p14="http://schemas.microsoft.com/office/powerpoint/2010/main" val="2467225457"/>
              </p:ext>
            </p:extLst>
          </p:nvPr>
        </p:nvGraphicFramePr>
        <p:xfrm>
          <a:off x="0" y="1676400"/>
          <a:ext cx="91440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25779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1787842"/>
          </a:xfrm>
          <a:prstGeom prst="rect">
            <a:avLst/>
          </a:prstGeom>
          <a:solidFill>
            <a:schemeClr val="accent1"/>
          </a:solidFill>
          <a:ln>
            <a:noFill/>
          </a:ln>
        </p:spPr>
        <p:txBody>
          <a:bodyPr wrap="square" rtlCol="0">
            <a:spAutoFit/>
          </a:bodyPr>
          <a:lstStyle/>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endParaRPr lang="en-US" sz="800" spc="200" dirty="0">
              <a:solidFill>
                <a:schemeClr val="bg1">
                  <a:lumMod val="50000"/>
                </a:schemeClr>
              </a:solidFill>
            </a:endParaRPr>
          </a:p>
          <a:p>
            <a:endParaRPr lang="en-US" sz="800" spc="200" dirty="0">
              <a:solidFill>
                <a:schemeClr val="bg1">
                  <a:lumMod val="50000"/>
                </a:schemeClr>
              </a:solidFill>
            </a:endParaRPr>
          </a:p>
          <a:p>
            <a:endParaRPr lang="en-US" sz="800" spc="200" dirty="0">
              <a:solidFill>
                <a:schemeClr val="bg1">
                  <a:lumMod val="50000"/>
                </a:schemeClr>
              </a:solidFill>
            </a:endParaRPr>
          </a:p>
          <a:p>
            <a:endParaRPr lang="en-US" sz="800" spc="200" dirty="0">
              <a:solidFill>
                <a:schemeClr val="bg1"/>
              </a:solidFill>
            </a:endParaRPr>
          </a:p>
          <a:p>
            <a:endParaRPr lang="en-US" sz="800" spc="200" dirty="0">
              <a:solidFill>
                <a:schemeClr val="bg1"/>
              </a:solidFill>
            </a:endParaRPr>
          </a:p>
          <a:p>
            <a:endParaRPr lang="en-US" sz="800" spc="200" dirty="0">
              <a:solidFill>
                <a:schemeClr val="bg1"/>
              </a:solidFill>
            </a:endParaRPr>
          </a:p>
          <a:p>
            <a:endParaRPr lang="en-US" sz="800" spc="200" dirty="0">
              <a:solidFill>
                <a:schemeClr val="bg1"/>
              </a:solidFill>
            </a:endParaRPr>
          </a:p>
          <a:p>
            <a:endParaRPr lang="en-US" sz="800" spc="200" dirty="0">
              <a:solidFill>
                <a:schemeClr val="bg1"/>
              </a:solidFill>
            </a:endParaRPr>
          </a:p>
          <a:p>
            <a:endParaRPr lang="en-US" sz="800" spc="200" dirty="0">
              <a:solidFill>
                <a:schemeClr val="bg1"/>
              </a:solidFill>
            </a:endParaRPr>
          </a:p>
          <a:p>
            <a:endParaRPr lang="en-US" sz="800" spc="200" dirty="0">
              <a:solidFill>
                <a:schemeClr val="bg1"/>
              </a:solidFill>
            </a:endParaRPr>
          </a:p>
          <a:p>
            <a:endParaRPr lang="en-US" sz="800" spc="200" dirty="0">
              <a:solidFill>
                <a:schemeClr val="bg1"/>
              </a:solidFill>
            </a:endParaRPr>
          </a:p>
          <a:p>
            <a:endParaRPr lang="en-US" sz="800" spc="200" dirty="0">
              <a:solidFill>
                <a:schemeClr val="bg1"/>
              </a:solidFill>
            </a:endParaRPr>
          </a:p>
          <a:p>
            <a:endParaRPr lang="en-US" sz="800" spc="200" dirty="0">
              <a:solidFill>
                <a:schemeClr val="bg1"/>
              </a:solidFill>
            </a:endParaRPr>
          </a:p>
          <a:p>
            <a:endParaRPr lang="en-US" sz="800" spc="2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p:txBody>
      </p:sp>
      <p:sp>
        <p:nvSpPr>
          <p:cNvPr id="7" name="AutoShape 6" descr="Image result for 0 and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8" descr="Image result for 0 and 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TextBox 9"/>
          <p:cNvSpPr txBox="1">
            <a:spLocks/>
          </p:cNvSpPr>
          <p:nvPr/>
        </p:nvSpPr>
        <p:spPr>
          <a:xfrm>
            <a:off x="155575" y="948646"/>
            <a:ext cx="8759952" cy="5170646"/>
          </a:xfrm>
          <a:prstGeom prst="rect">
            <a:avLst/>
          </a:prstGeom>
          <a:solidFill>
            <a:schemeClr val="bg1">
              <a:lumMod val="75000"/>
            </a:schemeClr>
          </a:solidFill>
          <a:ln w="12700">
            <a:solidFill>
              <a:srgbClr val="FFC000"/>
            </a:solidFill>
          </a:ln>
        </p:spPr>
        <p:txBody>
          <a:bodyPr wrap="square" rtlCol="0">
            <a:spAutoFit/>
          </a:bodyPr>
          <a:lstStyle/>
          <a:p>
            <a:endParaRPr lang="en-US" dirty="0"/>
          </a:p>
          <a:p>
            <a:pPr marL="457200"/>
            <a:r>
              <a:rPr lang="en-US" sz="2400" b="1" dirty="0"/>
              <a:t>KC economy should continue to grow but at a slower pace</a:t>
            </a:r>
          </a:p>
          <a:p>
            <a:pPr marL="914400" lvl="1" indent="-342900">
              <a:buFont typeface="Arial" panose="020B0604020202020204" pitchFamily="34" charset="0"/>
              <a:buChar char="•"/>
            </a:pPr>
            <a:r>
              <a:rPr lang="en-US" dirty="0"/>
              <a:t>Seattle Inflation ended 2023 at 4.4% slightly higher than national rate </a:t>
            </a:r>
          </a:p>
          <a:p>
            <a:pPr marL="914400" lvl="1" indent="-342900">
              <a:buFont typeface="Arial" panose="020B0604020202020204" pitchFamily="34" charset="0"/>
              <a:buChar char="•"/>
            </a:pPr>
            <a:r>
              <a:rPr lang="en-US" dirty="0"/>
              <a:t>WA state had an average unemployment rate of 4% in 2023, which is lowest in 	 decades; King county had an unemployment rate of 4.1% in the first two months of 2024 which is up from 2023 but less than state unemployment rates</a:t>
            </a:r>
          </a:p>
          <a:p>
            <a:pPr marL="857250" lvl="1" indent="-285750">
              <a:buFont typeface="Arial" panose="020B0604020202020204" pitchFamily="34" charset="0"/>
              <a:buChar char="•"/>
            </a:pPr>
            <a:r>
              <a:rPr lang="en-US" dirty="0"/>
              <a:t>Some counties have not had employment return to pre-pandemic levels.  Seattle MSA employment is up about 25K jobs in 2023 relative to a year ago</a:t>
            </a:r>
          </a:p>
          <a:p>
            <a:pPr marL="857250" lvl="1" indent="-285750">
              <a:buFont typeface="Arial" panose="020B0604020202020204" pitchFamily="34" charset="0"/>
              <a:buChar char="•"/>
            </a:pPr>
            <a:r>
              <a:rPr lang="en-US" dirty="0"/>
              <a:t>WA employment outlook is lower than in previous forecasts – KC on average had  0.9% growth in 2023 but the projection for employment is slower declining growth</a:t>
            </a:r>
          </a:p>
          <a:p>
            <a:pPr marL="857250" lvl="1" indent="-285750">
              <a:buFont typeface="Arial" panose="020B0604020202020204" pitchFamily="34" charset="0"/>
              <a:buChar char="•"/>
            </a:pPr>
            <a:r>
              <a:rPr lang="en-US" dirty="0"/>
              <a:t>Interest rate projections call for slower decline in 2024 than previous expectations but inflation is predicted to be back down to 2% by end of 2025</a:t>
            </a:r>
          </a:p>
          <a:p>
            <a:pPr marL="857250" lvl="1" indent="-285750">
              <a:buFont typeface="Arial" panose="020B0604020202020204" pitchFamily="34" charset="0"/>
              <a:buChar char="•"/>
            </a:pPr>
            <a:r>
              <a:rPr lang="en-US" dirty="0"/>
              <a:t>In 2024, unemployment is projected to rise as inflation will slow </a:t>
            </a:r>
          </a:p>
          <a:p>
            <a:pPr marL="857250" lvl="1" indent="-285750">
              <a:buFont typeface="Arial" panose="020B0604020202020204" pitchFamily="34" charset="0"/>
              <a:buChar char="•"/>
            </a:pPr>
            <a:r>
              <a:rPr lang="en-US" dirty="0"/>
              <a:t>Taxable sales in 2023 for KC came in at 2.6% growth in 2023 and slower now in the first months of 2024</a:t>
            </a:r>
          </a:p>
          <a:p>
            <a:pPr marL="857250" lvl="1" indent="-285750">
              <a:buFont typeface="Arial" panose="020B0604020202020204" pitchFamily="34" charset="0"/>
              <a:buChar char="•"/>
            </a:pPr>
            <a:r>
              <a:rPr lang="en-US" dirty="0"/>
              <a:t>Seattle area home prices hit a low in Q2 2023 but have been slowly recovering</a:t>
            </a:r>
          </a:p>
          <a:p>
            <a:pPr marL="857250" lvl="1" indent="-285750">
              <a:buFont typeface="Arial" panose="020B0604020202020204" pitchFamily="34" charset="0"/>
              <a:buChar char="•"/>
            </a:pPr>
            <a:r>
              <a:rPr lang="en-US" dirty="0"/>
              <a:t>Risks/struggles remain; rent inflation, high interest rates remain</a:t>
            </a:r>
          </a:p>
          <a:p>
            <a:pPr marL="571500" lvl="1"/>
            <a:endParaRPr lang="en-US" dirty="0"/>
          </a:p>
        </p:txBody>
      </p:sp>
      <p:sp>
        <p:nvSpPr>
          <p:cNvPr id="19" name="TextBox 18"/>
          <p:cNvSpPr txBox="1"/>
          <p:nvPr/>
        </p:nvSpPr>
        <p:spPr>
          <a:xfrm>
            <a:off x="307975" y="717813"/>
            <a:ext cx="7663007" cy="461665"/>
          </a:xfrm>
          <a:prstGeom prst="rect">
            <a:avLst/>
          </a:prstGeom>
          <a:solidFill>
            <a:srgbClr val="FFC000"/>
          </a:solidFill>
          <a:ln w="12700">
            <a:solidFill>
              <a:schemeClr val="tx1"/>
            </a:solidFill>
          </a:ln>
        </p:spPr>
        <p:txBody>
          <a:bodyPr wrap="square" rtlCol="0">
            <a:spAutoFit/>
          </a:bodyPr>
          <a:lstStyle/>
          <a:p>
            <a:r>
              <a:rPr lang="en-US" sz="2400" b="1" dirty="0"/>
              <a:t>Recap – Mix of Sun and Clouds</a:t>
            </a:r>
          </a:p>
        </p:txBody>
      </p:sp>
    </p:spTree>
    <p:extLst>
      <p:ext uri="{BB962C8B-B14F-4D97-AF65-F5344CB8AC3E}">
        <p14:creationId xmlns:p14="http://schemas.microsoft.com/office/powerpoint/2010/main" val="1063530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9144000" cy="6858000"/>
          </a:xfrm>
          <a:solidFill>
            <a:schemeClr val="accent1"/>
          </a:solidFill>
        </p:spPr>
        <p:txBody>
          <a:bodyPr>
            <a:normAutofit/>
          </a:bodyPr>
          <a:lstStyle/>
          <a:p>
            <a:r>
              <a:rPr lang="en-US" sz="3600" b="1" dirty="0">
                <a:ln>
                  <a:solidFill>
                    <a:schemeClr val="tx1"/>
                  </a:solidFill>
                </a:ln>
                <a:solidFill>
                  <a:srgbClr val="FFC000"/>
                </a:solidFill>
                <a:latin typeface="Cambria" panose="02040503050406030204" pitchFamily="18" charset="0"/>
              </a:rPr>
              <a:t>King County </a:t>
            </a:r>
            <a:br>
              <a:rPr lang="en-US" sz="3600" b="1" dirty="0">
                <a:ln>
                  <a:solidFill>
                    <a:schemeClr val="tx1"/>
                  </a:solidFill>
                </a:ln>
                <a:solidFill>
                  <a:srgbClr val="FFC000"/>
                </a:solidFill>
                <a:latin typeface="Cambria" panose="02040503050406030204" pitchFamily="18" charset="0"/>
              </a:rPr>
            </a:br>
            <a:r>
              <a:rPr lang="en-US" sz="3600" b="1" dirty="0">
                <a:ln>
                  <a:solidFill>
                    <a:schemeClr val="tx1"/>
                  </a:solidFill>
                </a:ln>
                <a:solidFill>
                  <a:srgbClr val="FFC000"/>
                </a:solidFill>
                <a:latin typeface="Cambria" panose="02040503050406030204" pitchFamily="18" charset="0"/>
              </a:rPr>
              <a:t>Office of Economic and Financial Analysis</a:t>
            </a:r>
            <a:br>
              <a:rPr lang="en-US" sz="3600" b="1" dirty="0">
                <a:ln>
                  <a:solidFill>
                    <a:schemeClr val="tx1"/>
                  </a:solidFill>
                </a:ln>
                <a:solidFill>
                  <a:srgbClr val="FFC000"/>
                </a:solidFill>
                <a:latin typeface="Cambria" panose="02040503050406030204" pitchFamily="18" charset="0"/>
              </a:rPr>
            </a:br>
            <a:br>
              <a:rPr lang="en-US" sz="4000" b="1" dirty="0">
                <a:ln>
                  <a:solidFill>
                    <a:schemeClr val="tx1"/>
                  </a:solidFill>
                </a:ln>
                <a:solidFill>
                  <a:srgbClr val="FFC000"/>
                </a:solidFill>
                <a:latin typeface="Cambria" panose="02040503050406030204" pitchFamily="18" charset="0"/>
              </a:rPr>
            </a:br>
            <a:r>
              <a:rPr lang="en-US" sz="2400" b="1" dirty="0">
                <a:ln>
                  <a:solidFill>
                    <a:schemeClr val="tx1"/>
                  </a:solidFill>
                </a:ln>
                <a:solidFill>
                  <a:srgbClr val="FFC000"/>
                </a:solidFill>
                <a:latin typeface="Cambria" panose="02040503050406030204" pitchFamily="18" charset="0"/>
                <a:hlinkClick r:id="rId3">
                  <a:extLst>
                    <a:ext uri="{A12FA001-AC4F-418D-AE19-62706E023703}">
                      <ahyp:hlinkClr xmlns:ahyp="http://schemas.microsoft.com/office/drawing/2018/hyperlinkcolor" val="tx"/>
                    </a:ext>
                  </a:extLst>
                </a:hlinkClick>
              </a:rPr>
              <a:t>http://www.kingcounty.gov/independent/forecasting.aspx</a:t>
            </a:r>
            <a:br>
              <a:rPr lang="en-US" sz="2400" b="1">
                <a:ln>
                  <a:solidFill>
                    <a:schemeClr val="tx1"/>
                  </a:solidFill>
                </a:ln>
                <a:solidFill>
                  <a:srgbClr val="FFC000"/>
                </a:solidFill>
                <a:latin typeface="Cambria" panose="02040503050406030204" pitchFamily="18" charset="0"/>
              </a:rPr>
            </a:br>
            <a:br>
              <a:rPr lang="en-US" sz="2400" b="1">
                <a:ln>
                  <a:solidFill>
                    <a:schemeClr val="tx1"/>
                  </a:solidFill>
                </a:ln>
                <a:solidFill>
                  <a:srgbClr val="FFC000"/>
                </a:solidFill>
                <a:latin typeface="Cambria" panose="02040503050406030204" pitchFamily="18" charset="0"/>
              </a:rPr>
            </a:br>
            <a:br>
              <a:rPr lang="en-US" sz="2400" b="1" dirty="0">
                <a:ln>
                  <a:solidFill>
                    <a:schemeClr val="tx1"/>
                  </a:solidFill>
                </a:ln>
                <a:solidFill>
                  <a:srgbClr val="FFC000"/>
                </a:solidFill>
                <a:latin typeface="Cambria" panose="02040503050406030204" pitchFamily="18" charset="0"/>
              </a:rPr>
            </a:br>
            <a:r>
              <a:rPr lang="en-US" sz="2400" b="1" dirty="0">
                <a:ln>
                  <a:solidFill>
                    <a:schemeClr val="tx1"/>
                  </a:solidFill>
                </a:ln>
                <a:solidFill>
                  <a:srgbClr val="FFC000"/>
                </a:solidFill>
                <a:latin typeface="Cambria" panose="02040503050406030204" pitchFamily="18" charset="0"/>
              </a:rPr>
              <a:t>Email: </a:t>
            </a:r>
            <a:r>
              <a:rPr lang="en-US" sz="2400" b="1" dirty="0" err="1">
                <a:ln>
                  <a:solidFill>
                    <a:schemeClr val="tx1"/>
                  </a:solidFill>
                </a:ln>
                <a:solidFill>
                  <a:srgbClr val="FFC000"/>
                </a:solidFill>
                <a:latin typeface="Cambria" panose="02040503050406030204" pitchFamily="18" charset="0"/>
              </a:rPr>
              <a:t>lmartinmahar@</a:t>
            </a:r>
            <a:r>
              <a:rPr lang="en-US" sz="2400" b="1" err="1">
                <a:ln>
                  <a:solidFill>
                    <a:schemeClr val="tx1"/>
                  </a:solidFill>
                </a:ln>
                <a:solidFill>
                  <a:srgbClr val="FFC000"/>
                </a:solidFill>
                <a:latin typeface="Cambria" panose="02040503050406030204" pitchFamily="18" charset="0"/>
              </a:rPr>
              <a:t>kingcounty</a:t>
            </a:r>
            <a:r>
              <a:rPr lang="en-US" sz="2400" b="1">
                <a:ln>
                  <a:solidFill>
                    <a:schemeClr val="tx1"/>
                  </a:solidFill>
                </a:ln>
                <a:solidFill>
                  <a:srgbClr val="FFC000"/>
                </a:solidFill>
                <a:latin typeface="Cambria" panose="02040503050406030204" pitchFamily="18" charset="0"/>
              </a:rPr>
              <a:t>.gov</a:t>
            </a:r>
            <a:endParaRPr lang="en-US" sz="2400" b="1" dirty="0">
              <a:ln>
                <a:solidFill>
                  <a:schemeClr val="tx1"/>
                </a:solidFill>
              </a:ln>
              <a:solidFill>
                <a:srgbClr val="FFC000"/>
              </a:solidFill>
              <a:latin typeface="Cambria" panose="02040503050406030204" pitchFamily="18" charset="0"/>
            </a:endParaRPr>
          </a:p>
        </p:txBody>
      </p:sp>
    </p:spTree>
    <p:extLst>
      <p:ext uri="{BB962C8B-B14F-4D97-AF65-F5344CB8AC3E}">
        <p14:creationId xmlns:p14="http://schemas.microsoft.com/office/powerpoint/2010/main" val="13195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9144000" cy="1676400"/>
          </a:xfrm>
          <a:solidFill>
            <a:schemeClr val="accent1"/>
          </a:solidFill>
        </p:spPr>
        <p:txBody>
          <a:bodyPr>
            <a:normAutofit/>
          </a:bodyPr>
          <a:lstStyle/>
          <a:p>
            <a:r>
              <a:rPr lang="en-US" sz="4000" b="1" dirty="0">
                <a:ln>
                  <a:solidFill>
                    <a:sysClr val="windowText" lastClr="000000"/>
                  </a:solidFill>
                </a:ln>
                <a:solidFill>
                  <a:srgbClr val="FFC000"/>
                </a:solidFill>
                <a:latin typeface="Cambria" panose="02040503050406030204" pitchFamily="18" charset="0"/>
              </a:rPr>
              <a:t>King County 2023 Revenues Forecasted by OEFA</a:t>
            </a:r>
          </a:p>
        </p:txBody>
      </p:sp>
      <p:graphicFrame>
        <p:nvGraphicFramePr>
          <p:cNvPr id="4" name="Chart 3">
            <a:extLst>
              <a:ext uri="{FF2B5EF4-FFF2-40B4-BE49-F238E27FC236}">
                <a16:creationId xmlns:a16="http://schemas.microsoft.com/office/drawing/2014/main" id="{81F0EF7F-CB5B-1819-1662-E65B2B206251}"/>
              </a:ext>
            </a:extLst>
          </p:cNvPr>
          <p:cNvGraphicFramePr>
            <a:graphicFrameLocks/>
          </p:cNvGraphicFramePr>
          <p:nvPr>
            <p:extLst>
              <p:ext uri="{D42A27DB-BD31-4B8C-83A1-F6EECF244321}">
                <p14:modId xmlns:p14="http://schemas.microsoft.com/office/powerpoint/2010/main" val="794471425"/>
              </p:ext>
            </p:extLst>
          </p:nvPr>
        </p:nvGraphicFramePr>
        <p:xfrm>
          <a:off x="0" y="1676400"/>
          <a:ext cx="91440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6711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1787842"/>
          </a:xfrm>
          <a:prstGeom prst="rect">
            <a:avLst/>
          </a:prstGeom>
          <a:solidFill>
            <a:schemeClr val="accent1"/>
          </a:solidFill>
          <a:ln>
            <a:noFill/>
          </a:ln>
        </p:spPr>
        <p:txBody>
          <a:bodyPr wrap="square" rtlCol="0">
            <a:spAutoFit/>
          </a:bodyPr>
          <a:lstStyle/>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endParaRPr lang="en-US" sz="800" spc="200" dirty="0">
              <a:solidFill>
                <a:schemeClr val="bg1">
                  <a:lumMod val="50000"/>
                </a:schemeClr>
              </a:solidFill>
            </a:endParaRPr>
          </a:p>
          <a:p>
            <a:endParaRPr lang="en-US" sz="800" spc="200" dirty="0">
              <a:solidFill>
                <a:schemeClr val="bg1">
                  <a:lumMod val="50000"/>
                </a:schemeClr>
              </a:solidFill>
            </a:endParaRPr>
          </a:p>
          <a:p>
            <a:endParaRPr lang="en-US" sz="800" spc="200" dirty="0">
              <a:solidFill>
                <a:schemeClr val="bg1">
                  <a:lumMod val="50000"/>
                </a:schemeClr>
              </a:solidFill>
            </a:endParaRPr>
          </a:p>
          <a:p>
            <a:endParaRPr lang="en-US" sz="800" spc="200" dirty="0">
              <a:solidFill>
                <a:schemeClr val="bg1"/>
              </a:solidFill>
            </a:endParaRPr>
          </a:p>
          <a:p>
            <a:endParaRPr lang="en-US" sz="800" spc="200" dirty="0">
              <a:solidFill>
                <a:schemeClr val="bg1"/>
              </a:solidFill>
            </a:endParaRPr>
          </a:p>
          <a:p>
            <a:endParaRPr lang="en-US" sz="800" spc="200" dirty="0">
              <a:solidFill>
                <a:schemeClr val="bg1"/>
              </a:solidFill>
            </a:endParaRPr>
          </a:p>
          <a:p>
            <a:endParaRPr lang="en-US" sz="800" spc="200" dirty="0">
              <a:solidFill>
                <a:schemeClr val="bg1"/>
              </a:solidFill>
            </a:endParaRPr>
          </a:p>
          <a:p>
            <a:endParaRPr lang="en-US" sz="800" spc="200" dirty="0">
              <a:solidFill>
                <a:schemeClr val="bg1"/>
              </a:solidFill>
            </a:endParaRPr>
          </a:p>
          <a:p>
            <a:endParaRPr lang="en-US" sz="800" spc="200" dirty="0">
              <a:solidFill>
                <a:schemeClr val="bg1"/>
              </a:solidFill>
            </a:endParaRPr>
          </a:p>
          <a:p>
            <a:endParaRPr lang="en-US" sz="800" spc="200" dirty="0">
              <a:solidFill>
                <a:schemeClr val="bg1"/>
              </a:solidFill>
            </a:endParaRPr>
          </a:p>
          <a:p>
            <a:endParaRPr lang="en-US" sz="800" spc="200" dirty="0">
              <a:solidFill>
                <a:schemeClr val="bg1"/>
              </a:solidFill>
            </a:endParaRPr>
          </a:p>
          <a:p>
            <a:endParaRPr lang="en-US" sz="800" spc="200" dirty="0">
              <a:solidFill>
                <a:schemeClr val="bg1"/>
              </a:solidFill>
            </a:endParaRPr>
          </a:p>
          <a:p>
            <a:endParaRPr lang="en-US" sz="800" spc="200" dirty="0">
              <a:solidFill>
                <a:schemeClr val="bg1"/>
              </a:solidFill>
            </a:endParaRPr>
          </a:p>
          <a:p>
            <a:endParaRPr lang="en-US" sz="800" spc="2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p:txBody>
      </p:sp>
      <p:sp>
        <p:nvSpPr>
          <p:cNvPr id="7" name="AutoShape 6" descr="Image result for 0 and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8" descr="Image result for 0 and 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TextBox 18"/>
          <p:cNvSpPr txBox="1"/>
          <p:nvPr/>
        </p:nvSpPr>
        <p:spPr>
          <a:xfrm>
            <a:off x="612775" y="426088"/>
            <a:ext cx="7663007" cy="461665"/>
          </a:xfrm>
          <a:prstGeom prst="rect">
            <a:avLst/>
          </a:prstGeom>
          <a:solidFill>
            <a:srgbClr val="FFC000"/>
          </a:solidFill>
          <a:ln w="12700">
            <a:solidFill>
              <a:schemeClr val="tx1"/>
            </a:solidFill>
          </a:ln>
        </p:spPr>
        <p:txBody>
          <a:bodyPr wrap="square" rtlCol="0">
            <a:spAutoFit/>
          </a:bodyPr>
          <a:lstStyle/>
          <a:p>
            <a:r>
              <a:rPr lang="en-US" sz="2400" b="1" dirty="0"/>
              <a:t>Key Statistics Used In Forecast Models</a:t>
            </a:r>
          </a:p>
        </p:txBody>
      </p:sp>
      <p:graphicFrame>
        <p:nvGraphicFramePr>
          <p:cNvPr id="3" name="Table 3">
            <a:extLst>
              <a:ext uri="{FF2B5EF4-FFF2-40B4-BE49-F238E27FC236}">
                <a16:creationId xmlns:a16="http://schemas.microsoft.com/office/drawing/2014/main" id="{303C3FD0-51FE-BD60-509C-AD8A56E18C99}"/>
              </a:ext>
            </a:extLst>
          </p:cNvPr>
          <p:cNvGraphicFramePr>
            <a:graphicFrameLocks noGrp="1"/>
          </p:cNvGraphicFramePr>
          <p:nvPr/>
        </p:nvGraphicFramePr>
        <p:xfrm>
          <a:off x="613474" y="922341"/>
          <a:ext cx="7663008" cy="5017508"/>
        </p:xfrm>
        <a:graphic>
          <a:graphicData uri="http://schemas.openxmlformats.org/drawingml/2006/table">
            <a:tbl>
              <a:tblPr firstRow="1" bandRow="1">
                <a:tableStyleId>{5C22544A-7EE6-4342-B048-85BDC9FD1C3A}</a:tableStyleId>
              </a:tblPr>
              <a:tblGrid>
                <a:gridCol w="4737869">
                  <a:extLst>
                    <a:ext uri="{9D8B030D-6E8A-4147-A177-3AD203B41FA5}">
                      <a16:colId xmlns:a16="http://schemas.microsoft.com/office/drawing/2014/main" val="3187025085"/>
                    </a:ext>
                  </a:extLst>
                </a:gridCol>
                <a:gridCol w="869636">
                  <a:extLst>
                    <a:ext uri="{9D8B030D-6E8A-4147-A177-3AD203B41FA5}">
                      <a16:colId xmlns:a16="http://schemas.microsoft.com/office/drawing/2014/main" val="3272012170"/>
                    </a:ext>
                  </a:extLst>
                </a:gridCol>
                <a:gridCol w="790578">
                  <a:extLst>
                    <a:ext uri="{9D8B030D-6E8A-4147-A177-3AD203B41FA5}">
                      <a16:colId xmlns:a16="http://schemas.microsoft.com/office/drawing/2014/main" val="3148665226"/>
                    </a:ext>
                  </a:extLst>
                </a:gridCol>
                <a:gridCol w="1264925">
                  <a:extLst>
                    <a:ext uri="{9D8B030D-6E8A-4147-A177-3AD203B41FA5}">
                      <a16:colId xmlns:a16="http://schemas.microsoft.com/office/drawing/2014/main" val="3614573156"/>
                    </a:ext>
                  </a:extLst>
                </a:gridCol>
              </a:tblGrid>
              <a:tr h="457200">
                <a:tc>
                  <a:txBody>
                    <a:bodyPr/>
                    <a:lstStyle/>
                    <a:p>
                      <a:r>
                        <a:rPr lang="en-US" dirty="0"/>
                        <a:t>Statistic</a:t>
                      </a:r>
                    </a:p>
                  </a:txBody>
                  <a:tcPr/>
                </a:tc>
                <a:tc>
                  <a:txBody>
                    <a:bodyPr/>
                    <a:lstStyle/>
                    <a:p>
                      <a:r>
                        <a:rPr lang="en-US" dirty="0"/>
                        <a:t>US</a:t>
                      </a:r>
                    </a:p>
                  </a:txBody>
                  <a:tcPr/>
                </a:tc>
                <a:tc>
                  <a:txBody>
                    <a:bodyPr/>
                    <a:lstStyle/>
                    <a:p>
                      <a:r>
                        <a:rPr lang="en-US" dirty="0"/>
                        <a:t>WA</a:t>
                      </a:r>
                    </a:p>
                  </a:txBody>
                  <a:tcPr/>
                </a:tc>
                <a:tc>
                  <a:txBody>
                    <a:bodyPr/>
                    <a:lstStyle/>
                    <a:p>
                      <a:r>
                        <a:rPr lang="en-US" dirty="0"/>
                        <a:t>King Co/Seattle</a:t>
                      </a:r>
                    </a:p>
                  </a:txBody>
                  <a:tcPr/>
                </a:tc>
                <a:extLst>
                  <a:ext uri="{0D108BD9-81ED-4DB2-BD59-A6C34878D82A}">
                    <a16:rowId xmlns:a16="http://schemas.microsoft.com/office/drawing/2014/main" val="2989353357"/>
                  </a:ext>
                </a:extLst>
              </a:tr>
              <a:tr h="397948">
                <a:tc>
                  <a:txBody>
                    <a:bodyPr/>
                    <a:lstStyle/>
                    <a:p>
                      <a:r>
                        <a:rPr lang="en-US" dirty="0"/>
                        <a:t>Interest Rates</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106290517"/>
                  </a:ext>
                </a:extLst>
              </a:tr>
              <a:tr h="397948">
                <a:tc>
                  <a:txBody>
                    <a:bodyPr/>
                    <a:lstStyle/>
                    <a:p>
                      <a:r>
                        <a:rPr lang="en-US" dirty="0"/>
                        <a:t>Inflation</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625059004"/>
                  </a:ext>
                </a:extLst>
              </a:tr>
              <a:tr h="397948">
                <a:tc>
                  <a:txBody>
                    <a:bodyPr/>
                    <a:lstStyle/>
                    <a:p>
                      <a:r>
                        <a:rPr lang="en-US" dirty="0"/>
                        <a:t>Employment (by Industry sectors)</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18733361"/>
                  </a:ext>
                </a:extLst>
              </a:tr>
              <a:tr h="397948">
                <a:tc>
                  <a:txBody>
                    <a:bodyPr/>
                    <a:lstStyle/>
                    <a:p>
                      <a:r>
                        <a:rPr lang="en-US" dirty="0"/>
                        <a:t>Unemployment Rate</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847468642"/>
                  </a:ext>
                </a:extLst>
              </a:tr>
              <a:tr h="397948">
                <a:tc>
                  <a:txBody>
                    <a:bodyPr/>
                    <a:lstStyle/>
                    <a:p>
                      <a:r>
                        <a:rPr lang="en-US" dirty="0"/>
                        <a:t>Real Gross Domestic Product</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717847620"/>
                  </a:ext>
                </a:extLst>
              </a:tr>
              <a:tr h="397948">
                <a:tc>
                  <a:txBody>
                    <a:bodyPr/>
                    <a:lstStyle/>
                    <a:p>
                      <a:r>
                        <a:rPr lang="en-US" dirty="0"/>
                        <a:t>WA Disposable Personal Income</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012460941"/>
                  </a:ext>
                </a:extLst>
              </a:tr>
              <a:tr h="397948">
                <a:tc>
                  <a:txBody>
                    <a:bodyPr/>
                    <a:lstStyle/>
                    <a:p>
                      <a:r>
                        <a:rPr lang="en-US" dirty="0"/>
                        <a:t>Retail Fuel Prices</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86892281"/>
                  </a:ext>
                </a:extLst>
              </a:tr>
              <a:tr h="397948">
                <a:tc>
                  <a:txBody>
                    <a:bodyPr/>
                    <a:lstStyle/>
                    <a:p>
                      <a:r>
                        <a:rPr lang="en-US" dirty="0"/>
                        <a:t>WA Taxable Sales (by Industry sectors)</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7444770"/>
                  </a:ext>
                </a:extLst>
              </a:tr>
              <a:tr h="397948">
                <a:tc>
                  <a:txBody>
                    <a:bodyPr/>
                    <a:lstStyle/>
                    <a:p>
                      <a:r>
                        <a:rPr lang="en-US" dirty="0"/>
                        <a:t>Housing Starts (single family, multi-family)</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404454231"/>
                  </a:ext>
                </a:extLst>
              </a:tr>
              <a:tr h="397948">
                <a:tc>
                  <a:txBody>
                    <a:bodyPr/>
                    <a:lstStyle/>
                    <a:p>
                      <a:r>
                        <a:rPr lang="en-US" dirty="0"/>
                        <a:t>Residential permit values</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844006272"/>
                  </a:ext>
                </a:extLst>
              </a:tr>
              <a:tr h="397948">
                <a:tc>
                  <a:txBody>
                    <a:bodyPr/>
                    <a:lstStyle/>
                    <a:p>
                      <a:r>
                        <a:rPr lang="en-US" dirty="0"/>
                        <a:t>Home Prices</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5646186"/>
                  </a:ext>
                </a:extLst>
              </a:tr>
            </a:tbl>
          </a:graphicData>
        </a:graphic>
      </p:graphicFrame>
      <p:pic>
        <p:nvPicPr>
          <p:cNvPr id="5" name="Graphic 4" descr="Checkmark with solid fill">
            <a:extLst>
              <a:ext uri="{FF2B5EF4-FFF2-40B4-BE49-F238E27FC236}">
                <a16:creationId xmlns:a16="http://schemas.microsoft.com/office/drawing/2014/main" id="{756DA1F7-131C-5499-5CFD-AD7231F030A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68923" y="1621563"/>
            <a:ext cx="304800" cy="304800"/>
          </a:xfrm>
          <a:prstGeom prst="rect">
            <a:avLst/>
          </a:prstGeom>
        </p:spPr>
      </p:pic>
      <p:pic>
        <p:nvPicPr>
          <p:cNvPr id="6" name="Graphic 5" descr="Checkmark with solid fill">
            <a:extLst>
              <a:ext uri="{FF2B5EF4-FFF2-40B4-BE49-F238E27FC236}">
                <a16:creationId xmlns:a16="http://schemas.microsoft.com/office/drawing/2014/main" id="{CD246295-7DFD-E029-F6A9-CBB0A6B46DB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68923" y="1966221"/>
            <a:ext cx="304800" cy="304800"/>
          </a:xfrm>
          <a:prstGeom prst="rect">
            <a:avLst/>
          </a:prstGeom>
        </p:spPr>
      </p:pic>
      <p:pic>
        <p:nvPicPr>
          <p:cNvPr id="9" name="Graphic 8" descr="Checkmark with solid fill">
            <a:extLst>
              <a:ext uri="{FF2B5EF4-FFF2-40B4-BE49-F238E27FC236}">
                <a16:creationId xmlns:a16="http://schemas.microsoft.com/office/drawing/2014/main" id="{6757CC1A-503D-2431-AD86-41FDE44E8F3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99152" y="2041853"/>
            <a:ext cx="304800" cy="304800"/>
          </a:xfrm>
          <a:prstGeom prst="rect">
            <a:avLst/>
          </a:prstGeom>
        </p:spPr>
      </p:pic>
      <p:pic>
        <p:nvPicPr>
          <p:cNvPr id="11" name="Graphic 10" descr="Checkmark with solid fill">
            <a:extLst>
              <a:ext uri="{FF2B5EF4-FFF2-40B4-BE49-F238E27FC236}">
                <a16:creationId xmlns:a16="http://schemas.microsoft.com/office/drawing/2014/main" id="{DDEFCA5E-1506-DDE1-4794-F7C971D2407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68923" y="2388028"/>
            <a:ext cx="304800" cy="304800"/>
          </a:xfrm>
          <a:prstGeom prst="rect">
            <a:avLst/>
          </a:prstGeom>
        </p:spPr>
      </p:pic>
      <p:pic>
        <p:nvPicPr>
          <p:cNvPr id="12" name="Graphic 11" descr="Checkmark with solid fill">
            <a:extLst>
              <a:ext uri="{FF2B5EF4-FFF2-40B4-BE49-F238E27FC236}">
                <a16:creationId xmlns:a16="http://schemas.microsoft.com/office/drawing/2014/main" id="{1171F093-2A7A-E7FA-B4D1-A228F7B149B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71117" y="2408655"/>
            <a:ext cx="304800" cy="304800"/>
          </a:xfrm>
          <a:prstGeom prst="rect">
            <a:avLst/>
          </a:prstGeom>
        </p:spPr>
      </p:pic>
      <p:pic>
        <p:nvPicPr>
          <p:cNvPr id="13" name="Graphic 12" descr="Checkmark with solid fill">
            <a:extLst>
              <a:ext uri="{FF2B5EF4-FFF2-40B4-BE49-F238E27FC236}">
                <a16:creationId xmlns:a16="http://schemas.microsoft.com/office/drawing/2014/main" id="{CDF775B4-9D48-762D-C87A-4A65F52B44B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99152" y="2422327"/>
            <a:ext cx="304800" cy="304800"/>
          </a:xfrm>
          <a:prstGeom prst="rect">
            <a:avLst/>
          </a:prstGeom>
        </p:spPr>
      </p:pic>
      <p:pic>
        <p:nvPicPr>
          <p:cNvPr id="14" name="Graphic 13" descr="Checkmark with solid fill">
            <a:extLst>
              <a:ext uri="{FF2B5EF4-FFF2-40B4-BE49-F238E27FC236}">
                <a16:creationId xmlns:a16="http://schemas.microsoft.com/office/drawing/2014/main" id="{66F4C5E8-0F6C-C8F5-5FEE-03AAC7D91ED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93391" y="3207145"/>
            <a:ext cx="304800" cy="304800"/>
          </a:xfrm>
          <a:prstGeom prst="rect">
            <a:avLst/>
          </a:prstGeom>
        </p:spPr>
      </p:pic>
      <p:pic>
        <p:nvPicPr>
          <p:cNvPr id="16" name="Graphic 15" descr="Checkmark with solid fill">
            <a:extLst>
              <a:ext uri="{FF2B5EF4-FFF2-40B4-BE49-F238E27FC236}">
                <a16:creationId xmlns:a16="http://schemas.microsoft.com/office/drawing/2014/main" id="{0F2D6DC8-0DCF-EE5D-A74E-21AFDF38ED0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71117" y="3585333"/>
            <a:ext cx="304800" cy="304800"/>
          </a:xfrm>
          <a:prstGeom prst="rect">
            <a:avLst/>
          </a:prstGeom>
        </p:spPr>
      </p:pic>
      <p:pic>
        <p:nvPicPr>
          <p:cNvPr id="17" name="Graphic 16" descr="Checkmark with solid fill">
            <a:extLst>
              <a:ext uri="{FF2B5EF4-FFF2-40B4-BE49-F238E27FC236}">
                <a16:creationId xmlns:a16="http://schemas.microsoft.com/office/drawing/2014/main" id="{5D59454D-184E-1320-8418-095578DC157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08938" y="3995042"/>
            <a:ext cx="304800" cy="304800"/>
          </a:xfrm>
          <a:prstGeom prst="rect">
            <a:avLst/>
          </a:prstGeom>
        </p:spPr>
      </p:pic>
      <p:pic>
        <p:nvPicPr>
          <p:cNvPr id="18" name="Graphic 17" descr="Checkmark with solid fill">
            <a:extLst>
              <a:ext uri="{FF2B5EF4-FFF2-40B4-BE49-F238E27FC236}">
                <a16:creationId xmlns:a16="http://schemas.microsoft.com/office/drawing/2014/main" id="{24090441-3BF9-CCA2-0F52-65F7FDE42AD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68923" y="2825631"/>
            <a:ext cx="304800" cy="304800"/>
          </a:xfrm>
          <a:prstGeom prst="rect">
            <a:avLst/>
          </a:prstGeom>
        </p:spPr>
      </p:pic>
      <p:pic>
        <p:nvPicPr>
          <p:cNvPr id="20" name="Graphic 19" descr="Checkmark with solid fill">
            <a:extLst>
              <a:ext uri="{FF2B5EF4-FFF2-40B4-BE49-F238E27FC236}">
                <a16:creationId xmlns:a16="http://schemas.microsoft.com/office/drawing/2014/main" id="{5BC07EA3-583F-0AE7-0358-774A5CF8E39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72514" y="2857918"/>
            <a:ext cx="304800" cy="304800"/>
          </a:xfrm>
          <a:prstGeom prst="rect">
            <a:avLst/>
          </a:prstGeom>
        </p:spPr>
      </p:pic>
      <p:pic>
        <p:nvPicPr>
          <p:cNvPr id="21" name="Graphic 20" descr="Checkmark with solid fill">
            <a:extLst>
              <a:ext uri="{FF2B5EF4-FFF2-40B4-BE49-F238E27FC236}">
                <a16:creationId xmlns:a16="http://schemas.microsoft.com/office/drawing/2014/main" id="{0E209FDD-D2EA-A003-B0A5-B8A787ED2A6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68923" y="3974417"/>
            <a:ext cx="304800" cy="304800"/>
          </a:xfrm>
          <a:prstGeom prst="rect">
            <a:avLst/>
          </a:prstGeom>
        </p:spPr>
      </p:pic>
      <p:pic>
        <p:nvPicPr>
          <p:cNvPr id="22" name="Graphic 21" descr="Checkmark with solid fill">
            <a:extLst>
              <a:ext uri="{FF2B5EF4-FFF2-40B4-BE49-F238E27FC236}">
                <a16:creationId xmlns:a16="http://schemas.microsoft.com/office/drawing/2014/main" id="{D1E648D2-A91F-709D-AA7C-D69120B9ADA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92160" y="4784169"/>
            <a:ext cx="304800" cy="304800"/>
          </a:xfrm>
          <a:prstGeom prst="rect">
            <a:avLst/>
          </a:prstGeom>
        </p:spPr>
      </p:pic>
      <p:pic>
        <p:nvPicPr>
          <p:cNvPr id="23" name="Graphic 22" descr="Checkmark with solid fill">
            <a:extLst>
              <a:ext uri="{FF2B5EF4-FFF2-40B4-BE49-F238E27FC236}">
                <a16:creationId xmlns:a16="http://schemas.microsoft.com/office/drawing/2014/main" id="{4AFD2102-0CC1-53E1-ED0C-88DA4FB2219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71117" y="4378274"/>
            <a:ext cx="304800" cy="304800"/>
          </a:xfrm>
          <a:prstGeom prst="rect">
            <a:avLst/>
          </a:prstGeom>
        </p:spPr>
      </p:pic>
      <p:pic>
        <p:nvPicPr>
          <p:cNvPr id="24" name="Graphic 23" descr="Checkmark with solid fill">
            <a:extLst>
              <a:ext uri="{FF2B5EF4-FFF2-40B4-BE49-F238E27FC236}">
                <a16:creationId xmlns:a16="http://schemas.microsoft.com/office/drawing/2014/main" id="{21C17E76-AD6B-CA8E-B332-9D7762CABFE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71117" y="4762011"/>
            <a:ext cx="304800" cy="304800"/>
          </a:xfrm>
          <a:prstGeom prst="rect">
            <a:avLst/>
          </a:prstGeom>
        </p:spPr>
      </p:pic>
      <p:pic>
        <p:nvPicPr>
          <p:cNvPr id="25" name="Graphic 24" descr="Checkmark with solid fill">
            <a:extLst>
              <a:ext uri="{FF2B5EF4-FFF2-40B4-BE49-F238E27FC236}">
                <a16:creationId xmlns:a16="http://schemas.microsoft.com/office/drawing/2014/main" id="{C53AD2D0-5BD6-F011-678C-61B3F357817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72796" y="4755177"/>
            <a:ext cx="304800" cy="304800"/>
          </a:xfrm>
          <a:prstGeom prst="rect">
            <a:avLst/>
          </a:prstGeom>
        </p:spPr>
      </p:pic>
      <p:pic>
        <p:nvPicPr>
          <p:cNvPr id="26" name="Graphic 25" descr="Checkmark with solid fill">
            <a:extLst>
              <a:ext uri="{FF2B5EF4-FFF2-40B4-BE49-F238E27FC236}">
                <a16:creationId xmlns:a16="http://schemas.microsoft.com/office/drawing/2014/main" id="{1C99EBCA-ABF2-C692-D714-BDE55C25A8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99152" y="2806902"/>
            <a:ext cx="304800" cy="304800"/>
          </a:xfrm>
          <a:prstGeom prst="rect">
            <a:avLst/>
          </a:prstGeom>
        </p:spPr>
      </p:pic>
      <p:pic>
        <p:nvPicPr>
          <p:cNvPr id="27" name="Graphic 26" descr="Checkmark with solid fill">
            <a:extLst>
              <a:ext uri="{FF2B5EF4-FFF2-40B4-BE49-F238E27FC236}">
                <a16:creationId xmlns:a16="http://schemas.microsoft.com/office/drawing/2014/main" id="{9A53C093-38CE-5679-20D2-FF5E8D23A6F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92160" y="5183182"/>
            <a:ext cx="304800" cy="304800"/>
          </a:xfrm>
          <a:prstGeom prst="rect">
            <a:avLst/>
          </a:prstGeom>
        </p:spPr>
      </p:pic>
      <p:pic>
        <p:nvPicPr>
          <p:cNvPr id="28" name="Graphic 27" descr="Checkmark with solid fill">
            <a:extLst>
              <a:ext uri="{FF2B5EF4-FFF2-40B4-BE49-F238E27FC236}">
                <a16:creationId xmlns:a16="http://schemas.microsoft.com/office/drawing/2014/main" id="{D05F3D4E-0674-D8D8-AFE4-EEFC6FC67F7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92160" y="5529616"/>
            <a:ext cx="304800" cy="304800"/>
          </a:xfrm>
          <a:prstGeom prst="rect">
            <a:avLst/>
          </a:prstGeom>
        </p:spPr>
      </p:pic>
      <p:pic>
        <p:nvPicPr>
          <p:cNvPr id="29" name="Graphic 28" descr="Checkmark with solid fill">
            <a:extLst>
              <a:ext uri="{FF2B5EF4-FFF2-40B4-BE49-F238E27FC236}">
                <a16:creationId xmlns:a16="http://schemas.microsoft.com/office/drawing/2014/main" id="{ADDCFFA2-FD4F-3183-F694-47D8F5D9175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66125" y="5535937"/>
            <a:ext cx="304800" cy="304800"/>
          </a:xfrm>
          <a:prstGeom prst="rect">
            <a:avLst/>
          </a:prstGeom>
        </p:spPr>
      </p:pic>
    </p:spTree>
    <p:extLst>
      <p:ext uri="{BB962C8B-B14F-4D97-AF65-F5344CB8AC3E}">
        <p14:creationId xmlns:p14="http://schemas.microsoft.com/office/powerpoint/2010/main" val="4128510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1787842"/>
          </a:xfrm>
          <a:prstGeom prst="rect">
            <a:avLst/>
          </a:prstGeom>
          <a:solidFill>
            <a:schemeClr val="accent1"/>
          </a:solidFill>
          <a:ln>
            <a:noFill/>
          </a:ln>
        </p:spPr>
        <p:txBody>
          <a:bodyPr wrap="square" rtlCol="0">
            <a:spAutoFit/>
          </a:bodyPr>
          <a:lstStyle/>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r>
              <a:rPr lang="en-US" sz="800" spc="200" dirty="0">
                <a:solidFill>
                  <a:schemeClr val="tx1">
                    <a:lumMod val="95000"/>
                    <a:lumOff val="5000"/>
                  </a:schemeClr>
                </a:solidFill>
              </a:rPr>
              <a:t>010101010101010101010101010101010101010101010101010101010101010101010101010101010101010101010101010101010101010101010</a:t>
            </a:r>
          </a:p>
          <a:p>
            <a:r>
              <a:rPr lang="en-US" sz="800" spc="200" dirty="0">
                <a:solidFill>
                  <a:schemeClr val="tx1">
                    <a:lumMod val="95000"/>
                    <a:lumOff val="5000"/>
                  </a:schemeClr>
                </a:solidFill>
              </a:rPr>
              <a:t>101010101010101010101010101010101010101010101010101010101010101010101010101010101010101010101010101010101010101010101</a:t>
            </a:r>
          </a:p>
          <a:p>
            <a:endParaRPr lang="en-US" sz="800" spc="200" dirty="0">
              <a:solidFill>
                <a:schemeClr val="bg1">
                  <a:lumMod val="50000"/>
                </a:schemeClr>
              </a:solidFill>
            </a:endParaRPr>
          </a:p>
          <a:p>
            <a:endParaRPr lang="en-US" sz="800" spc="200" dirty="0">
              <a:solidFill>
                <a:schemeClr val="bg1">
                  <a:lumMod val="50000"/>
                </a:schemeClr>
              </a:solidFill>
            </a:endParaRPr>
          </a:p>
          <a:p>
            <a:endParaRPr lang="en-US" sz="800" spc="200" dirty="0">
              <a:solidFill>
                <a:schemeClr val="bg1">
                  <a:lumMod val="50000"/>
                </a:schemeClr>
              </a:solidFill>
            </a:endParaRPr>
          </a:p>
          <a:p>
            <a:endParaRPr lang="en-US" sz="800" spc="200" dirty="0">
              <a:solidFill>
                <a:schemeClr val="bg1"/>
              </a:solidFill>
            </a:endParaRPr>
          </a:p>
          <a:p>
            <a:endParaRPr lang="en-US" sz="800" spc="200" dirty="0">
              <a:solidFill>
                <a:schemeClr val="bg1"/>
              </a:solidFill>
            </a:endParaRPr>
          </a:p>
          <a:p>
            <a:endParaRPr lang="en-US" sz="800" spc="200" dirty="0">
              <a:solidFill>
                <a:schemeClr val="bg1"/>
              </a:solidFill>
            </a:endParaRPr>
          </a:p>
          <a:p>
            <a:endParaRPr lang="en-US" sz="800" spc="200" dirty="0">
              <a:solidFill>
                <a:schemeClr val="bg1"/>
              </a:solidFill>
            </a:endParaRPr>
          </a:p>
          <a:p>
            <a:endParaRPr lang="en-US" sz="800" spc="200" dirty="0">
              <a:solidFill>
                <a:schemeClr val="bg1"/>
              </a:solidFill>
            </a:endParaRPr>
          </a:p>
          <a:p>
            <a:endParaRPr lang="en-US" sz="800" spc="200" dirty="0">
              <a:solidFill>
                <a:schemeClr val="bg1"/>
              </a:solidFill>
            </a:endParaRPr>
          </a:p>
          <a:p>
            <a:endParaRPr lang="en-US" sz="800" spc="200" dirty="0">
              <a:solidFill>
                <a:schemeClr val="bg1"/>
              </a:solidFill>
            </a:endParaRPr>
          </a:p>
          <a:p>
            <a:endParaRPr lang="en-US" sz="800" spc="200" dirty="0">
              <a:solidFill>
                <a:schemeClr val="bg1"/>
              </a:solidFill>
            </a:endParaRPr>
          </a:p>
          <a:p>
            <a:endParaRPr lang="en-US" sz="800" spc="200" dirty="0">
              <a:solidFill>
                <a:schemeClr val="bg1"/>
              </a:solidFill>
            </a:endParaRPr>
          </a:p>
          <a:p>
            <a:endParaRPr lang="en-US" sz="800" spc="200" dirty="0">
              <a:solidFill>
                <a:schemeClr val="bg1"/>
              </a:solidFill>
            </a:endParaRPr>
          </a:p>
          <a:p>
            <a:endParaRPr lang="en-US" sz="800" spc="2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p:txBody>
      </p:sp>
      <p:sp>
        <p:nvSpPr>
          <p:cNvPr id="7" name="AutoShape 6" descr="Image result for 0 and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8" descr="Image result for 0 and 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TextBox 9"/>
          <p:cNvSpPr txBox="1">
            <a:spLocks/>
          </p:cNvSpPr>
          <p:nvPr/>
        </p:nvSpPr>
        <p:spPr>
          <a:xfrm>
            <a:off x="155575" y="948646"/>
            <a:ext cx="8759952" cy="4985980"/>
          </a:xfrm>
          <a:prstGeom prst="rect">
            <a:avLst/>
          </a:prstGeom>
          <a:solidFill>
            <a:schemeClr val="bg1">
              <a:lumMod val="75000"/>
            </a:schemeClr>
          </a:solidFill>
          <a:ln w="12700">
            <a:solidFill>
              <a:srgbClr val="FFC000"/>
            </a:solidFill>
          </a:ln>
        </p:spPr>
        <p:txBody>
          <a:bodyPr wrap="square" rtlCol="0">
            <a:spAutoFit/>
          </a:bodyPr>
          <a:lstStyle/>
          <a:p>
            <a:endParaRPr lang="en-US" dirty="0"/>
          </a:p>
          <a:p>
            <a:pPr marL="457200"/>
            <a:r>
              <a:rPr lang="en-US" sz="3200" b="1" dirty="0"/>
              <a:t>Growth continues for the U.S. economy</a:t>
            </a:r>
          </a:p>
          <a:p>
            <a:pPr marL="114300"/>
            <a:r>
              <a:rPr lang="en-US" sz="2400" dirty="0"/>
              <a:t>	</a:t>
            </a:r>
            <a:r>
              <a:rPr lang="en-US" dirty="0"/>
              <a:t>-US real GDP grew 2.5% in 2023 which was up from the 1.9% growth last year</a:t>
            </a:r>
          </a:p>
          <a:p>
            <a:pPr marL="114300"/>
            <a:r>
              <a:rPr lang="en-US" dirty="0"/>
              <a:t>	-Inflation has been trending down as the Federal Reserve raises rates </a:t>
            </a:r>
          </a:p>
          <a:p>
            <a:pPr marL="114300"/>
            <a:r>
              <a:rPr lang="en-US" dirty="0"/>
              <a:t>	-Inflation has been exceeding some predictions</a:t>
            </a:r>
          </a:p>
          <a:p>
            <a:pPr marL="114300"/>
            <a:r>
              <a:rPr lang="en-US" dirty="0"/>
              <a:t>	-The employment market is still growing with high job openings above prior years 	  but it is slowing</a:t>
            </a:r>
          </a:p>
          <a:p>
            <a:pPr marL="114300"/>
            <a:r>
              <a:rPr lang="en-US" dirty="0"/>
              <a:t>	-Risks: Ukraine &amp; Middle East wars, high interest rates remain</a:t>
            </a:r>
          </a:p>
          <a:p>
            <a:pPr marL="114300"/>
            <a:r>
              <a:rPr lang="en-US" sz="3200" b="1" dirty="0"/>
              <a:t>     On track for a “soft-landing” in Economy</a:t>
            </a:r>
          </a:p>
          <a:p>
            <a:pPr marL="114300"/>
            <a:r>
              <a:rPr lang="en-US" sz="3200" b="1" dirty="0"/>
              <a:t>	</a:t>
            </a:r>
            <a:r>
              <a:rPr lang="en-US" dirty="0"/>
              <a:t>-Inflation is stabilized at 3% but higher than Fed target (core inflation at 2%)</a:t>
            </a:r>
          </a:p>
          <a:p>
            <a:pPr marL="114300"/>
            <a:r>
              <a:rPr lang="en-US" dirty="0"/>
              <a:t>	-WA state had an average unemployment rate of 4% in 2023, which is lowest in 	 decades; Seattle MSA had an unemployment rate of 3.2% in 2023</a:t>
            </a:r>
          </a:p>
          <a:p>
            <a:pPr marL="114300"/>
            <a:r>
              <a:rPr lang="en-US" dirty="0"/>
              <a:t>	-Interest rate projections call for slower decline in 2024 than prior expectations</a:t>
            </a:r>
          </a:p>
          <a:p>
            <a:pPr marL="114300"/>
            <a:r>
              <a:rPr lang="en-US" dirty="0"/>
              <a:t>	-2024 growth will be slow, unemployment will rise, inflation will slow </a:t>
            </a:r>
          </a:p>
          <a:p>
            <a:pPr marL="571500" lvl="1"/>
            <a:endParaRPr lang="en-US" dirty="0"/>
          </a:p>
        </p:txBody>
      </p:sp>
      <p:sp>
        <p:nvSpPr>
          <p:cNvPr id="19" name="TextBox 18"/>
          <p:cNvSpPr txBox="1"/>
          <p:nvPr/>
        </p:nvSpPr>
        <p:spPr>
          <a:xfrm>
            <a:off x="307975" y="717813"/>
            <a:ext cx="7663007" cy="584775"/>
          </a:xfrm>
          <a:prstGeom prst="rect">
            <a:avLst/>
          </a:prstGeom>
          <a:solidFill>
            <a:srgbClr val="FFC000"/>
          </a:solidFill>
          <a:ln w="12700">
            <a:solidFill>
              <a:schemeClr val="tx1"/>
            </a:solidFill>
          </a:ln>
        </p:spPr>
        <p:txBody>
          <a:bodyPr wrap="square" rtlCol="0">
            <a:spAutoFit/>
          </a:bodyPr>
          <a:lstStyle/>
          <a:p>
            <a:r>
              <a:rPr lang="en-US" sz="3200" b="1" dirty="0"/>
              <a:t>National Highlights </a:t>
            </a:r>
            <a:r>
              <a:rPr lang="en-US" sz="2400" b="1" dirty="0"/>
              <a:t>– Mix of Sun and Clouds</a:t>
            </a:r>
          </a:p>
        </p:txBody>
      </p:sp>
    </p:spTree>
    <p:extLst>
      <p:ext uri="{BB962C8B-B14F-4D97-AF65-F5344CB8AC3E}">
        <p14:creationId xmlns:p14="http://schemas.microsoft.com/office/powerpoint/2010/main" val="1566303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9144000" cy="1676400"/>
          </a:xfrm>
          <a:solidFill>
            <a:schemeClr val="accent1"/>
          </a:solidFill>
        </p:spPr>
        <p:txBody>
          <a:bodyPr>
            <a:normAutofit/>
          </a:bodyPr>
          <a:lstStyle/>
          <a:p>
            <a:r>
              <a:rPr lang="en-US" sz="4000" b="1" dirty="0">
                <a:ln>
                  <a:solidFill>
                    <a:sysClr val="windowText" lastClr="000000"/>
                  </a:solidFill>
                </a:ln>
                <a:solidFill>
                  <a:srgbClr val="FFC000"/>
                </a:solidFill>
                <a:latin typeface="Cambria" panose="02040503050406030204" pitchFamily="18" charset="0"/>
              </a:rPr>
              <a:t>Generationally high rates of inflation led to the rate increases of 2022-2023</a:t>
            </a:r>
          </a:p>
        </p:txBody>
      </p:sp>
      <p:graphicFrame>
        <p:nvGraphicFramePr>
          <p:cNvPr id="2" name="Chart 1">
            <a:extLst>
              <a:ext uri="{FF2B5EF4-FFF2-40B4-BE49-F238E27FC236}">
                <a16:creationId xmlns:a16="http://schemas.microsoft.com/office/drawing/2014/main" id="{466E8C41-ACA9-F681-E6A0-F0170A97C092}"/>
              </a:ext>
            </a:extLst>
          </p:cNvPr>
          <p:cNvGraphicFramePr>
            <a:graphicFrameLocks/>
          </p:cNvGraphicFramePr>
          <p:nvPr>
            <p:extLst>
              <p:ext uri="{D42A27DB-BD31-4B8C-83A1-F6EECF244321}">
                <p14:modId xmlns:p14="http://schemas.microsoft.com/office/powerpoint/2010/main" val="786346247"/>
              </p:ext>
            </p:extLst>
          </p:nvPr>
        </p:nvGraphicFramePr>
        <p:xfrm>
          <a:off x="0" y="1676400"/>
          <a:ext cx="91440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631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70FF45C-2955-442C-85C4-73D291C433C6}"/>
              </a:ext>
            </a:extLst>
          </p:cNvPr>
          <p:cNvSpPr txBox="1">
            <a:spLocks/>
          </p:cNvSpPr>
          <p:nvPr/>
        </p:nvSpPr>
        <p:spPr>
          <a:xfrm>
            <a:off x="0" y="0"/>
            <a:ext cx="9144000" cy="1676400"/>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n>
                  <a:solidFill>
                    <a:sysClr val="windowText" lastClr="000000"/>
                  </a:solidFill>
                </a:ln>
                <a:solidFill>
                  <a:srgbClr val="FFC000"/>
                </a:solidFill>
                <a:latin typeface="Cambria" panose="02040503050406030204" pitchFamily="18" charset="0"/>
              </a:rPr>
              <a:t>The rate of inflation has dropped in half throughout 2023 </a:t>
            </a:r>
          </a:p>
        </p:txBody>
      </p:sp>
      <p:graphicFrame>
        <p:nvGraphicFramePr>
          <p:cNvPr id="2" name="Chart 1">
            <a:extLst>
              <a:ext uri="{FF2B5EF4-FFF2-40B4-BE49-F238E27FC236}">
                <a16:creationId xmlns:a16="http://schemas.microsoft.com/office/drawing/2014/main" id="{39CF2C63-200F-243D-F77E-12322AB5C030}"/>
              </a:ext>
            </a:extLst>
          </p:cNvPr>
          <p:cNvGraphicFramePr>
            <a:graphicFrameLocks/>
          </p:cNvGraphicFramePr>
          <p:nvPr>
            <p:extLst>
              <p:ext uri="{D42A27DB-BD31-4B8C-83A1-F6EECF244321}">
                <p14:modId xmlns:p14="http://schemas.microsoft.com/office/powerpoint/2010/main" val="812516665"/>
              </p:ext>
            </p:extLst>
          </p:nvPr>
        </p:nvGraphicFramePr>
        <p:xfrm>
          <a:off x="0" y="1676400"/>
          <a:ext cx="91440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6571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70FF45C-2955-442C-85C4-73D291C433C6}"/>
              </a:ext>
            </a:extLst>
          </p:cNvPr>
          <p:cNvSpPr txBox="1">
            <a:spLocks/>
          </p:cNvSpPr>
          <p:nvPr/>
        </p:nvSpPr>
        <p:spPr>
          <a:xfrm>
            <a:off x="0" y="0"/>
            <a:ext cx="9144000" cy="1676400"/>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n>
                  <a:solidFill>
                    <a:sysClr val="windowText" lastClr="000000"/>
                  </a:solidFill>
                </a:ln>
                <a:solidFill>
                  <a:srgbClr val="FFC000"/>
                </a:solidFill>
                <a:latin typeface="Cambria" panose="02040503050406030204" pitchFamily="18" charset="0"/>
              </a:rPr>
              <a:t>What’s driving inflation?</a:t>
            </a:r>
            <a:br>
              <a:rPr lang="en-US" sz="4000" b="1" dirty="0">
                <a:ln>
                  <a:solidFill>
                    <a:sysClr val="windowText" lastClr="000000"/>
                  </a:solidFill>
                </a:ln>
                <a:solidFill>
                  <a:srgbClr val="FFC000"/>
                </a:solidFill>
                <a:latin typeface="Cambria" panose="02040503050406030204" pitchFamily="18" charset="0"/>
              </a:rPr>
            </a:br>
            <a:r>
              <a:rPr lang="en-US" sz="4000" b="1" dirty="0">
                <a:ln>
                  <a:solidFill>
                    <a:sysClr val="windowText" lastClr="000000"/>
                  </a:solidFill>
                </a:ln>
                <a:solidFill>
                  <a:srgbClr val="FFC000"/>
                </a:solidFill>
                <a:latin typeface="Cambria" panose="02040503050406030204" pitchFamily="18" charset="0"/>
              </a:rPr>
              <a:t>Goods portion</a:t>
            </a:r>
          </a:p>
        </p:txBody>
      </p:sp>
      <p:graphicFrame>
        <p:nvGraphicFramePr>
          <p:cNvPr id="4" name="Chart 3">
            <a:extLst>
              <a:ext uri="{FF2B5EF4-FFF2-40B4-BE49-F238E27FC236}">
                <a16:creationId xmlns:a16="http://schemas.microsoft.com/office/drawing/2014/main" id="{82929595-DBCF-EF83-54EE-425119B4D357}"/>
              </a:ext>
            </a:extLst>
          </p:cNvPr>
          <p:cNvGraphicFramePr>
            <a:graphicFrameLocks/>
          </p:cNvGraphicFramePr>
          <p:nvPr>
            <p:extLst>
              <p:ext uri="{D42A27DB-BD31-4B8C-83A1-F6EECF244321}">
                <p14:modId xmlns:p14="http://schemas.microsoft.com/office/powerpoint/2010/main" val="1296466720"/>
              </p:ext>
            </p:extLst>
          </p:nvPr>
        </p:nvGraphicFramePr>
        <p:xfrm>
          <a:off x="0" y="1676400"/>
          <a:ext cx="91440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2833933"/>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C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21290</TotalTime>
  <Words>5817</Words>
  <Application>Microsoft Office PowerPoint</Application>
  <PresentationFormat>On-screen Show (4:3)</PresentationFormat>
  <Paragraphs>823</Paragraphs>
  <Slides>38</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Cambria</vt:lpstr>
      <vt:lpstr>Lato</vt:lpstr>
      <vt:lpstr>Office Theme</vt:lpstr>
      <vt:lpstr>. 2024 King County Economic and Revenue Forecast Presentation to the Puget Sound Finance Officers Association </vt:lpstr>
      <vt:lpstr>PowerPoint Presentation</vt:lpstr>
      <vt:lpstr>PowerPoint Presentation</vt:lpstr>
      <vt:lpstr>King County 2023 Revenues Forecasted by OEFA</vt:lpstr>
      <vt:lpstr>PowerPoint Presentation</vt:lpstr>
      <vt:lpstr>PowerPoint Presentation</vt:lpstr>
      <vt:lpstr>Generationally high rates of inflation led to the rate increases of 2022-2023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 2024 Unemployment Rate  by County</vt:lpstr>
      <vt:lpstr>County Population Trends –  Post Pandemic</vt:lpstr>
      <vt:lpstr>Employment and Taxable Sales ebbed in 2023; House Prices Fell</vt:lpstr>
      <vt:lpstr>PowerPoint Presentation</vt:lpstr>
      <vt:lpstr>PowerPoint Presentation</vt:lpstr>
      <vt:lpstr>PowerPoint Presentation</vt:lpstr>
      <vt:lpstr>PowerPoint Presentation</vt:lpstr>
      <vt:lpstr>The bottom has fallen out of commercial real estate prices</vt:lpstr>
      <vt:lpstr>PowerPoint Presentation</vt:lpstr>
      <vt:lpstr>Assessed Value &amp;  New Construction Forecast</vt:lpstr>
      <vt:lpstr>Property Taxes By Taxing District Since 2014</vt:lpstr>
      <vt:lpstr>Taxable sales limped along in the 2nd half of 2023. Construction sales growth has declined significantly.</vt:lpstr>
      <vt:lpstr>PowerPoint Presentation</vt:lpstr>
      <vt:lpstr>KC Sales Taxes By Taxing District  Since 2014</vt:lpstr>
      <vt:lpstr>PowerPoint Presentation</vt:lpstr>
      <vt:lpstr>King County  Office of Economic and Financial Analysis  http://www.kingcounty.gov/independent/forecasting.aspx   Email: lmartinmahar@kingcounty.gov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2020 King County Economic and Revenue Forecast Presentation to the King County Forecast Council</dc:title>
  <dc:creator>Cacallori, Anthony</dc:creator>
  <cp:lastModifiedBy>Kaitlyn Graham</cp:lastModifiedBy>
  <cp:revision>796</cp:revision>
  <cp:lastPrinted>2023-08-30T18:27:58Z</cp:lastPrinted>
  <dcterms:created xsi:type="dcterms:W3CDTF">2020-05-11T23:38:28Z</dcterms:created>
  <dcterms:modified xsi:type="dcterms:W3CDTF">2024-05-09T22:34:03Z</dcterms:modified>
</cp:coreProperties>
</file>