
<file path=[Content_Types].xml><?xml version="1.0" encoding="utf-8"?>
<Types xmlns="http://schemas.openxmlformats.org/package/2006/content-types">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5.xml" ContentType="application/vnd.openxmlformats-officedocument.drawingml.chartshapes+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6.xml" ContentType="application/vnd.openxmlformats-officedocument.drawingml.chartshapes+xml"/>
  <Override PartName="/ppt/notesSlides/notesSlide1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7.xml" ContentType="application/vnd.openxmlformats-officedocument.drawingml.chartshapes+xml"/>
  <Override PartName="/ppt/notesSlides/notesSlide1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xml" ContentType="application/vnd.openxmlformats-officedocument.themeOverride+xml"/>
  <Override PartName="/ppt/drawings/drawing8.xml" ContentType="application/vnd.openxmlformats-officedocument.drawingml.chartshapes+xml"/>
  <Override PartName="/ppt/notesSlides/notesSlide17.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9.xml" ContentType="application/vnd.openxmlformats-officedocument.drawingml.chartshapes+xml"/>
  <Override PartName="/ppt/notesSlides/notesSlide18.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2.xml" ContentType="application/vnd.openxmlformats-officedocument.themeOverride+xml"/>
  <Override PartName="/ppt/drawings/drawing10.xml" ContentType="application/vnd.openxmlformats-officedocument.drawingml.chartshapes+xml"/>
  <Override PartName="/ppt/notesSlides/notesSlide19.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1.xml" ContentType="application/vnd.openxmlformats-officedocument.drawingml.chartshapes+xml"/>
  <Override PartName="/ppt/notesSlides/notesSlide20.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3.xml" ContentType="application/vnd.openxmlformats-officedocument.themeOverride+xml"/>
  <Override PartName="/ppt/drawings/drawing12.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3.xml" ContentType="application/vnd.openxmlformats-officedocument.drawingml.chartshapes+xml"/>
  <Override PartName="/ppt/notesSlides/notesSlide23.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14.xml" ContentType="application/vnd.openxmlformats-officedocument.drawingml.chartshapes+xml"/>
  <Override PartName="/ppt/notesSlides/notesSlide24.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5.xml" ContentType="application/vnd.openxmlformats-officedocument.presentationml.notesSlide+xml"/>
  <Override PartName="/ppt/charts/chart22.xml" ContentType="application/vnd.openxmlformats-officedocument.drawingml.chart+xml"/>
  <Override PartName="/ppt/drawings/drawing15.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3.xml" ContentType="application/vnd.openxmlformats-officedocument.drawingml.chart+xml"/>
  <Override PartName="/ppt/theme/themeOverride4.xml" ContentType="application/vnd.openxmlformats-officedocument.themeOverride+xml"/>
  <Override PartName="/ppt/drawings/drawing16.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17.xml" ContentType="application/vnd.openxmlformats-officedocument.drawingml.chartshapes+xml"/>
  <Override PartName="/ppt/notesSlides/notesSlide35.xml" ContentType="application/vnd.openxmlformats-officedocument.presentationml.notesSlide+xml"/>
  <Override PartName="/ppt/charts/chart25.xml" ContentType="application/vnd.openxmlformats-officedocument.drawingml.chart+xml"/>
  <Override PartName="/ppt/theme/themeOverride5.xml" ContentType="application/vnd.openxmlformats-officedocument.themeOverride+xml"/>
  <Override PartName="/ppt/drawings/drawing18.xml" ContentType="application/vnd.openxmlformats-officedocument.drawingml.chartshape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19.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27" r:id="rId2"/>
    <p:sldId id="792" r:id="rId3"/>
    <p:sldId id="849" r:id="rId4"/>
    <p:sldId id="790" r:id="rId5"/>
    <p:sldId id="839" r:id="rId6"/>
    <p:sldId id="785" r:id="rId7"/>
    <p:sldId id="818" r:id="rId8"/>
    <p:sldId id="861" r:id="rId9"/>
    <p:sldId id="822" r:id="rId10"/>
    <p:sldId id="872" r:id="rId11"/>
    <p:sldId id="873" r:id="rId12"/>
    <p:sldId id="850" r:id="rId13"/>
    <p:sldId id="874" r:id="rId14"/>
    <p:sldId id="853" r:id="rId15"/>
    <p:sldId id="855" r:id="rId16"/>
    <p:sldId id="868" r:id="rId17"/>
    <p:sldId id="857" r:id="rId18"/>
    <p:sldId id="856" r:id="rId19"/>
    <p:sldId id="804" r:id="rId20"/>
    <p:sldId id="815" r:id="rId21"/>
    <p:sldId id="802" r:id="rId22"/>
    <p:sldId id="854" r:id="rId23"/>
    <p:sldId id="862" r:id="rId24"/>
    <p:sldId id="863" r:id="rId25"/>
    <p:sldId id="875" r:id="rId26"/>
    <p:sldId id="865" r:id="rId27"/>
    <p:sldId id="799" r:id="rId28"/>
    <p:sldId id="866" r:id="rId29"/>
    <p:sldId id="867" r:id="rId30"/>
    <p:sldId id="858" r:id="rId31"/>
    <p:sldId id="398" r:id="rId32"/>
    <p:sldId id="767" r:id="rId33"/>
    <p:sldId id="869" r:id="rId34"/>
    <p:sldId id="820" r:id="rId35"/>
    <p:sldId id="399" r:id="rId36"/>
    <p:sldId id="402" r:id="rId37"/>
    <p:sldId id="870" r:id="rId38"/>
    <p:sldId id="871" r:id="rId39"/>
    <p:sldId id="756"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B9FFD9"/>
    <a:srgbClr val="FEE8E6"/>
    <a:srgbClr val="85FFBC"/>
    <a:srgbClr val="DD5205"/>
    <a:srgbClr val="5758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19" autoAdjust="0"/>
    <p:restoredTop sz="56437" autoAdjust="0"/>
  </p:normalViewPr>
  <p:slideViewPr>
    <p:cSldViewPr>
      <p:cViewPr varScale="1">
        <p:scale>
          <a:sx n="73" d="100"/>
          <a:sy n="73" d="100"/>
        </p:scale>
        <p:origin x="2752" y="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5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A:\M-Presentations\2025\2025-03-01(FC)\FEDFUND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A:\M-Presentations\2025\2025-05-14(PSFOA)\20YearTable.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6.xml"/></Relationships>
</file>

<file path=ppt/charts/_rels/chart13.xml.rels><?xml version="1.0" encoding="UTF-8" standalone="yes"?>
<Relationships xmlns="http://schemas.openxmlformats.org/package/2006/relationships"><Relationship Id="rId3" Type="http://schemas.openxmlformats.org/officeDocument/2006/relationships/oleObject" Target="file:///A:\M-Presentations\2025\2025-03-01(FC)\CaseShillerandRent.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7.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8.xml"/><Relationship Id="rId4" Type="http://schemas.openxmlformats.org/officeDocument/2006/relationships/oleObject" Target="file:///A:\C-Forecasting\2025_07\Support\REET(2025_07)\REET_sectors.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A:\C-Forecasting\2025_07\Support\REET(2025_07)\REET_sectors.xlsx"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9.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10.xml"/><Relationship Id="rId4" Type="http://schemas.openxmlformats.org/officeDocument/2006/relationships/oleObject" Target="file:///A:\C-Forecasting\AC-Forecast%20Support\7.%20Inflation\SEACPIU_category.xlsx" TargetMode="Externa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1.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12.xml"/><Relationship Id="rId4" Type="http://schemas.openxmlformats.org/officeDocument/2006/relationships/oleObject" Target="file:///A:\M-Presentations\2024\2024-05-08%20(PSFOA)\Copy%20of%20BaseTables0424.xlsx" TargetMode="External"/></Relationships>
</file>

<file path=ppt/charts/_rels/chart19.xml.rels><?xml version="1.0" encoding="UTF-8" standalone="yes"?>
<Relationships xmlns="http://schemas.openxmlformats.org/package/2006/relationships"><Relationship Id="rId3" Type="http://schemas.openxmlformats.org/officeDocument/2006/relationships/oleObject" Target="file:///A:\M-Presentations\2021\2021-3-10%20(FC)\Copy%20of%20WA-QB-historical-NSA-all%20areas.xlsx" TargetMode="Externa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3.xml"/></Relationships>
</file>

<file path=ppt/charts/_rels/chart2.xml.rels><?xml version="1.0" encoding="UTF-8" standalone="yes"?>
<Relationships xmlns="http://schemas.openxmlformats.org/package/2006/relationships"><Relationship Id="rId3" Type="http://schemas.openxmlformats.org/officeDocument/2006/relationships/oleObject" Target="file:///\\kcitserv\oefa\M-Presentations\Data(Presentation).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14.xml"/></Relationships>
</file>

<file path=ppt/charts/_rels/chart21.xml.rels><?xml version="1.0" encoding="UTF-8" standalone="yes"?>
<Relationships xmlns="http://schemas.openxmlformats.org/package/2006/relationships"><Relationship Id="rId3" Type="http://schemas.openxmlformats.org/officeDocument/2006/relationships/oleObject" Target="file:///\\kcitserv\oefa\M-Presentations\2025\2025-04-10(Co%20Admin%20Conf)\wa-qb-historical-nsa-all%20areas-1224%20(3).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_Worksheet9.xlsx"/></Relationships>
</file>

<file path=ppt/charts/_rels/chart23.xml.rels><?xml version="1.0" encoding="UTF-8" standalone="yes"?>
<Relationships xmlns="http://schemas.openxmlformats.org/package/2006/relationships"><Relationship Id="rId3" Type="http://schemas.openxmlformats.org/officeDocument/2006/relationships/chartUserShapes" Target="../drawings/drawing16.xml"/><Relationship Id="rId2" Type="http://schemas.openxmlformats.org/officeDocument/2006/relationships/oleObject" Target="file:///A:\M-Presentations\2025-03-01(FC)\AV_slide.xlsx" TargetMode="External"/><Relationship Id="rId1" Type="http://schemas.openxmlformats.org/officeDocument/2006/relationships/themeOverride" Target="../theme/themeOverride4.xml"/></Relationships>
</file>

<file path=ppt/charts/_rels/chart24.xml.rels><?xml version="1.0" encoding="UTF-8" standalone="yes"?>
<Relationships xmlns="http://schemas.openxmlformats.org/package/2006/relationships"><Relationship Id="rId3" Type="http://schemas.openxmlformats.org/officeDocument/2006/relationships/oleObject" Target="file:///\\kcitserv\oefa\M-Presentations\2025-03-01(FC)\naics(current).xlsx" TargetMode="Externa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17.xml"/></Relationships>
</file>

<file path=ppt/charts/_rels/chart25.xml.rels><?xml version="1.0" encoding="UTF-8" standalone="yes"?>
<Relationships xmlns="http://schemas.openxmlformats.org/package/2006/relationships"><Relationship Id="rId3" Type="http://schemas.openxmlformats.org/officeDocument/2006/relationships/chartUserShapes" Target="../drawings/drawing18.xml"/><Relationship Id="rId2" Type="http://schemas.openxmlformats.org/officeDocument/2006/relationships/oleObject" Target="file:///A:\M-Presentations\2022\2022-3-9%20(FC)\NC_slide.xlsx" TargetMode="External"/><Relationship Id="rId1" Type="http://schemas.openxmlformats.org/officeDocument/2006/relationships/themeOverride" Target="../theme/themeOverride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1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file:///\\kcitserv\oefa\M-Presentations\2025-03-01(FC)\SEA_expor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5.xml"/></Relationships>
</file>

<file path=ppt/charts/_rels/chart9.xml.rels><?xml version="1.0" encoding="UTF-8" standalone="yes"?>
<Relationships xmlns="http://schemas.openxmlformats.org/package/2006/relationships"><Relationship Id="rId3" Type="http://schemas.openxmlformats.org/officeDocument/2006/relationships/oleObject" Target="file:///\\kcitserv\oefa\M-Presentations\2025-03-01(FC)\SEA_export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sz="2000" dirty="0"/>
              <a:t>Select Interest Rates</a:t>
            </a:r>
          </a:p>
          <a:p>
            <a:pPr>
              <a:defRPr sz="1200"/>
            </a:pPr>
            <a:r>
              <a:rPr lang="en-US" sz="1200" dirty="0"/>
              <a:t>Fed</a:t>
            </a:r>
            <a:r>
              <a:rPr lang="en-US" sz="1200" baseline="0" dirty="0"/>
              <a:t> Funds, 10Y Treasury Yield, Avg. 30Y Mortgage, US CPI-U , Jan 2021-Current</a:t>
            </a:r>
            <a:endParaRPr lang="en-US" sz="1200" dirty="0"/>
          </a:p>
          <a:p>
            <a:pPr>
              <a:defRPr sz="1200"/>
            </a:pPr>
            <a:r>
              <a:rPr lang="en-US" sz="1200" dirty="0"/>
              <a:t>Source:</a:t>
            </a:r>
            <a:r>
              <a:rPr lang="en-US" sz="1200" baseline="0" dirty="0"/>
              <a:t> FRED</a:t>
            </a:r>
            <a:endParaRPr lang="en-US" sz="1200"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0.10860094050743656"/>
          <c:y val="0.16156264474293658"/>
          <c:w val="0.87258016185476817"/>
          <c:h val="0.63141867376872018"/>
        </c:manualLayout>
      </c:layout>
      <c:lineChart>
        <c:grouping val="standard"/>
        <c:varyColors val="0"/>
        <c:ser>
          <c:idx val="0"/>
          <c:order val="0"/>
          <c:tx>
            <c:strRef>
              <c:f>Monthly!$B$1</c:f>
              <c:strCache>
                <c:ptCount val="1"/>
                <c:pt idx="0">
                  <c:v>Fed Funds Rate</c:v>
                </c:pt>
              </c:strCache>
            </c:strRef>
          </c:tx>
          <c:spPr>
            <a:ln w="28575" cap="rnd">
              <a:solidFill>
                <a:schemeClr val="accent1"/>
              </a:solidFill>
              <a:round/>
            </a:ln>
            <a:effectLst/>
          </c:spPr>
          <c:marker>
            <c:symbol val="none"/>
          </c:marker>
          <c:cat>
            <c:numRef>
              <c:f>Monthly!$A$800:$A$851</c:f>
              <c:numCache>
                <c:formatCode>yyyy\-mm\-dd</c:formatCode>
                <c:ptCount val="52"/>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pt idx="39">
                  <c:v>45383</c:v>
                </c:pt>
                <c:pt idx="40">
                  <c:v>45413</c:v>
                </c:pt>
                <c:pt idx="41">
                  <c:v>45444</c:v>
                </c:pt>
                <c:pt idx="42">
                  <c:v>45474</c:v>
                </c:pt>
                <c:pt idx="43">
                  <c:v>45505</c:v>
                </c:pt>
                <c:pt idx="44">
                  <c:v>45536</c:v>
                </c:pt>
                <c:pt idx="45">
                  <c:v>45566</c:v>
                </c:pt>
                <c:pt idx="46">
                  <c:v>45597</c:v>
                </c:pt>
                <c:pt idx="47">
                  <c:v>45627</c:v>
                </c:pt>
                <c:pt idx="48">
                  <c:v>45658</c:v>
                </c:pt>
                <c:pt idx="49">
                  <c:v>45689</c:v>
                </c:pt>
                <c:pt idx="50">
                  <c:v>45717</c:v>
                </c:pt>
                <c:pt idx="51">
                  <c:v>45748</c:v>
                </c:pt>
              </c:numCache>
            </c:numRef>
          </c:cat>
          <c:val>
            <c:numRef>
              <c:f>Monthly!$B$800:$B$851</c:f>
              <c:numCache>
                <c:formatCode>0.00</c:formatCode>
                <c:ptCount val="52"/>
                <c:pt idx="0">
                  <c:v>0.09</c:v>
                </c:pt>
                <c:pt idx="1">
                  <c:v>0.08</c:v>
                </c:pt>
                <c:pt idx="2">
                  <c:v>7.0000000000000007E-2</c:v>
                </c:pt>
                <c:pt idx="3">
                  <c:v>7.0000000000000007E-2</c:v>
                </c:pt>
                <c:pt idx="4">
                  <c:v>0.06</c:v>
                </c:pt>
                <c:pt idx="5">
                  <c:v>0.08</c:v>
                </c:pt>
                <c:pt idx="6">
                  <c:v>0.1</c:v>
                </c:pt>
                <c:pt idx="7">
                  <c:v>0.09</c:v>
                </c:pt>
                <c:pt idx="8">
                  <c:v>0.08</c:v>
                </c:pt>
                <c:pt idx="9">
                  <c:v>0.08</c:v>
                </c:pt>
                <c:pt idx="10">
                  <c:v>0.08</c:v>
                </c:pt>
                <c:pt idx="11">
                  <c:v>0.08</c:v>
                </c:pt>
                <c:pt idx="12">
                  <c:v>0.08</c:v>
                </c:pt>
                <c:pt idx="13">
                  <c:v>0.08</c:v>
                </c:pt>
                <c:pt idx="14">
                  <c:v>0.2</c:v>
                </c:pt>
                <c:pt idx="15">
                  <c:v>0.33</c:v>
                </c:pt>
                <c:pt idx="16">
                  <c:v>0.77</c:v>
                </c:pt>
                <c:pt idx="17">
                  <c:v>1.21</c:v>
                </c:pt>
                <c:pt idx="18">
                  <c:v>1.68</c:v>
                </c:pt>
                <c:pt idx="19">
                  <c:v>2.33</c:v>
                </c:pt>
                <c:pt idx="20">
                  <c:v>2.56</c:v>
                </c:pt>
                <c:pt idx="21">
                  <c:v>3.08</c:v>
                </c:pt>
                <c:pt idx="22">
                  <c:v>3.78</c:v>
                </c:pt>
                <c:pt idx="23">
                  <c:v>4.0999999999999996</c:v>
                </c:pt>
                <c:pt idx="24">
                  <c:v>4.33</c:v>
                </c:pt>
                <c:pt idx="25">
                  <c:v>4.57</c:v>
                </c:pt>
                <c:pt idx="26">
                  <c:v>4.6500000000000004</c:v>
                </c:pt>
                <c:pt idx="27">
                  <c:v>4.83</c:v>
                </c:pt>
                <c:pt idx="28">
                  <c:v>5.0599999999999996</c:v>
                </c:pt>
                <c:pt idx="29">
                  <c:v>5.08</c:v>
                </c:pt>
                <c:pt idx="30">
                  <c:v>5.12</c:v>
                </c:pt>
                <c:pt idx="31">
                  <c:v>5.33</c:v>
                </c:pt>
                <c:pt idx="32">
                  <c:v>5.33</c:v>
                </c:pt>
                <c:pt idx="33">
                  <c:v>5.33</c:v>
                </c:pt>
                <c:pt idx="34">
                  <c:v>5.33</c:v>
                </c:pt>
                <c:pt idx="35">
                  <c:v>5.33</c:v>
                </c:pt>
                <c:pt idx="36">
                  <c:v>5.33</c:v>
                </c:pt>
                <c:pt idx="37">
                  <c:v>5.33</c:v>
                </c:pt>
                <c:pt idx="38">
                  <c:v>5.33</c:v>
                </c:pt>
                <c:pt idx="39">
                  <c:v>5.33</c:v>
                </c:pt>
                <c:pt idx="40">
                  <c:v>5.33</c:v>
                </c:pt>
                <c:pt idx="41">
                  <c:v>5.33</c:v>
                </c:pt>
                <c:pt idx="42">
                  <c:v>5.33</c:v>
                </c:pt>
                <c:pt idx="43">
                  <c:v>5.33</c:v>
                </c:pt>
                <c:pt idx="44">
                  <c:v>5.13</c:v>
                </c:pt>
                <c:pt idx="45">
                  <c:v>4.83</c:v>
                </c:pt>
                <c:pt idx="46">
                  <c:v>4.6399999999999997</c:v>
                </c:pt>
                <c:pt idx="47">
                  <c:v>4.4800000000000004</c:v>
                </c:pt>
                <c:pt idx="48">
                  <c:v>4.33</c:v>
                </c:pt>
                <c:pt idx="49">
                  <c:v>4.33</c:v>
                </c:pt>
                <c:pt idx="50">
                  <c:v>4.33</c:v>
                </c:pt>
                <c:pt idx="51">
                  <c:v>4.33</c:v>
                </c:pt>
              </c:numCache>
            </c:numRef>
          </c:val>
          <c:smooth val="0"/>
          <c:extLst>
            <c:ext xmlns:c16="http://schemas.microsoft.com/office/drawing/2014/chart" uri="{C3380CC4-5D6E-409C-BE32-E72D297353CC}">
              <c16:uniqueId val="{00000000-79A3-43E7-ABB1-2B005B65693B}"/>
            </c:ext>
          </c:extLst>
        </c:ser>
        <c:ser>
          <c:idx val="1"/>
          <c:order val="1"/>
          <c:tx>
            <c:strRef>
              <c:f>Monthly!$C$1</c:f>
              <c:strCache>
                <c:ptCount val="1"/>
                <c:pt idx="0">
                  <c:v>10 Year Treasury Yield</c:v>
                </c:pt>
              </c:strCache>
            </c:strRef>
          </c:tx>
          <c:spPr>
            <a:ln w="28575" cap="rnd">
              <a:solidFill>
                <a:schemeClr val="accent2"/>
              </a:solidFill>
              <a:round/>
            </a:ln>
            <a:effectLst/>
          </c:spPr>
          <c:marker>
            <c:symbol val="none"/>
          </c:marker>
          <c:cat>
            <c:numRef>
              <c:f>Monthly!$A$800:$A$851</c:f>
              <c:numCache>
                <c:formatCode>yyyy\-mm\-dd</c:formatCode>
                <c:ptCount val="52"/>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pt idx="39">
                  <c:v>45383</c:v>
                </c:pt>
                <c:pt idx="40">
                  <c:v>45413</c:v>
                </c:pt>
                <c:pt idx="41">
                  <c:v>45444</c:v>
                </c:pt>
                <c:pt idx="42">
                  <c:v>45474</c:v>
                </c:pt>
                <c:pt idx="43">
                  <c:v>45505</c:v>
                </c:pt>
                <c:pt idx="44">
                  <c:v>45536</c:v>
                </c:pt>
                <c:pt idx="45">
                  <c:v>45566</c:v>
                </c:pt>
                <c:pt idx="46">
                  <c:v>45597</c:v>
                </c:pt>
                <c:pt idx="47">
                  <c:v>45627</c:v>
                </c:pt>
                <c:pt idx="48">
                  <c:v>45658</c:v>
                </c:pt>
                <c:pt idx="49">
                  <c:v>45689</c:v>
                </c:pt>
                <c:pt idx="50">
                  <c:v>45717</c:v>
                </c:pt>
                <c:pt idx="51">
                  <c:v>45748</c:v>
                </c:pt>
              </c:numCache>
            </c:numRef>
          </c:cat>
          <c:val>
            <c:numRef>
              <c:f>Monthly!$C$800:$C$851</c:f>
              <c:numCache>
                <c:formatCode>General</c:formatCode>
                <c:ptCount val="52"/>
                <c:pt idx="0">
                  <c:v>1.08</c:v>
                </c:pt>
                <c:pt idx="1">
                  <c:v>1.26</c:v>
                </c:pt>
                <c:pt idx="2">
                  <c:v>1.61</c:v>
                </c:pt>
                <c:pt idx="3">
                  <c:v>1.64</c:v>
                </c:pt>
                <c:pt idx="4">
                  <c:v>1.62</c:v>
                </c:pt>
                <c:pt idx="5">
                  <c:v>1.52</c:v>
                </c:pt>
                <c:pt idx="6">
                  <c:v>1.32</c:v>
                </c:pt>
                <c:pt idx="7">
                  <c:v>1.28</c:v>
                </c:pt>
                <c:pt idx="8">
                  <c:v>1.37</c:v>
                </c:pt>
                <c:pt idx="9">
                  <c:v>1.58</c:v>
                </c:pt>
                <c:pt idx="10">
                  <c:v>1.56</c:v>
                </c:pt>
                <c:pt idx="11">
                  <c:v>1.47</c:v>
                </c:pt>
                <c:pt idx="12">
                  <c:v>1.76</c:v>
                </c:pt>
                <c:pt idx="13">
                  <c:v>1.93</c:v>
                </c:pt>
                <c:pt idx="14">
                  <c:v>2.13</c:v>
                </c:pt>
                <c:pt idx="15">
                  <c:v>2.75</c:v>
                </c:pt>
                <c:pt idx="16">
                  <c:v>2.9</c:v>
                </c:pt>
                <c:pt idx="17">
                  <c:v>3.14</c:v>
                </c:pt>
                <c:pt idx="18">
                  <c:v>2.9</c:v>
                </c:pt>
                <c:pt idx="19">
                  <c:v>2.9</c:v>
                </c:pt>
                <c:pt idx="20">
                  <c:v>3.52</c:v>
                </c:pt>
                <c:pt idx="21">
                  <c:v>3.98</c:v>
                </c:pt>
                <c:pt idx="22">
                  <c:v>3.89</c:v>
                </c:pt>
                <c:pt idx="23">
                  <c:v>3.62</c:v>
                </c:pt>
                <c:pt idx="24">
                  <c:v>3.53</c:v>
                </c:pt>
                <c:pt idx="25">
                  <c:v>3.75</c:v>
                </c:pt>
                <c:pt idx="26">
                  <c:v>3.66</c:v>
                </c:pt>
                <c:pt idx="27">
                  <c:v>3.46</c:v>
                </c:pt>
                <c:pt idx="28">
                  <c:v>3.57</c:v>
                </c:pt>
                <c:pt idx="29">
                  <c:v>3.75</c:v>
                </c:pt>
                <c:pt idx="30">
                  <c:v>3.9</c:v>
                </c:pt>
                <c:pt idx="31">
                  <c:v>4.17</c:v>
                </c:pt>
                <c:pt idx="32">
                  <c:v>4.38</c:v>
                </c:pt>
                <c:pt idx="33">
                  <c:v>4.8</c:v>
                </c:pt>
                <c:pt idx="34">
                  <c:v>4.5</c:v>
                </c:pt>
                <c:pt idx="35">
                  <c:v>4.0199999999999996</c:v>
                </c:pt>
                <c:pt idx="36">
                  <c:v>4.0599999999999996</c:v>
                </c:pt>
                <c:pt idx="37">
                  <c:v>4.21</c:v>
                </c:pt>
                <c:pt idx="38">
                  <c:v>4.21</c:v>
                </c:pt>
                <c:pt idx="39">
                  <c:v>4.54</c:v>
                </c:pt>
                <c:pt idx="40">
                  <c:v>4.4800000000000004</c:v>
                </c:pt>
                <c:pt idx="41">
                  <c:v>4.3099999999999996</c:v>
                </c:pt>
                <c:pt idx="42">
                  <c:v>4.25</c:v>
                </c:pt>
                <c:pt idx="43">
                  <c:v>3.87</c:v>
                </c:pt>
                <c:pt idx="44">
                  <c:v>3.72</c:v>
                </c:pt>
                <c:pt idx="45">
                  <c:v>4.0999999999999996</c:v>
                </c:pt>
                <c:pt idx="46">
                  <c:v>4.3600000000000003</c:v>
                </c:pt>
                <c:pt idx="47">
                  <c:v>4.3899999999999997</c:v>
                </c:pt>
                <c:pt idx="48">
                  <c:v>4.63</c:v>
                </c:pt>
                <c:pt idx="49">
                  <c:v>4.45</c:v>
                </c:pt>
                <c:pt idx="50">
                  <c:v>4.28</c:v>
                </c:pt>
                <c:pt idx="51">
                  <c:v>4.28</c:v>
                </c:pt>
              </c:numCache>
            </c:numRef>
          </c:val>
          <c:smooth val="0"/>
          <c:extLst>
            <c:ext xmlns:c16="http://schemas.microsoft.com/office/drawing/2014/chart" uri="{C3380CC4-5D6E-409C-BE32-E72D297353CC}">
              <c16:uniqueId val="{00000001-79A3-43E7-ABB1-2B005B65693B}"/>
            </c:ext>
          </c:extLst>
        </c:ser>
        <c:ser>
          <c:idx val="2"/>
          <c:order val="2"/>
          <c:tx>
            <c:strRef>
              <c:f>Monthly!$D$1</c:f>
              <c:strCache>
                <c:ptCount val="1"/>
                <c:pt idx="0">
                  <c:v>30 Year Mortgage Rate</c:v>
                </c:pt>
              </c:strCache>
            </c:strRef>
          </c:tx>
          <c:spPr>
            <a:ln w="28575" cap="rnd">
              <a:solidFill>
                <a:schemeClr val="accent3"/>
              </a:solidFill>
              <a:round/>
            </a:ln>
            <a:effectLst/>
          </c:spPr>
          <c:marker>
            <c:symbol val="none"/>
          </c:marker>
          <c:cat>
            <c:numRef>
              <c:f>Monthly!$A$800:$A$851</c:f>
              <c:numCache>
                <c:formatCode>yyyy\-mm\-dd</c:formatCode>
                <c:ptCount val="52"/>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pt idx="39">
                  <c:v>45383</c:v>
                </c:pt>
                <c:pt idx="40">
                  <c:v>45413</c:v>
                </c:pt>
                <c:pt idx="41">
                  <c:v>45444</c:v>
                </c:pt>
                <c:pt idx="42">
                  <c:v>45474</c:v>
                </c:pt>
                <c:pt idx="43">
                  <c:v>45505</c:v>
                </c:pt>
                <c:pt idx="44">
                  <c:v>45536</c:v>
                </c:pt>
                <c:pt idx="45">
                  <c:v>45566</c:v>
                </c:pt>
                <c:pt idx="46">
                  <c:v>45597</c:v>
                </c:pt>
                <c:pt idx="47">
                  <c:v>45627</c:v>
                </c:pt>
                <c:pt idx="48">
                  <c:v>45658</c:v>
                </c:pt>
                <c:pt idx="49">
                  <c:v>45689</c:v>
                </c:pt>
                <c:pt idx="50">
                  <c:v>45717</c:v>
                </c:pt>
                <c:pt idx="51">
                  <c:v>45748</c:v>
                </c:pt>
              </c:numCache>
            </c:numRef>
          </c:cat>
          <c:val>
            <c:numRef>
              <c:f>Monthly!$D$800:$D$851</c:f>
              <c:numCache>
                <c:formatCode>General</c:formatCode>
                <c:ptCount val="52"/>
                <c:pt idx="0">
                  <c:v>2.74</c:v>
                </c:pt>
                <c:pt idx="1">
                  <c:v>2.81</c:v>
                </c:pt>
                <c:pt idx="2">
                  <c:v>3.08</c:v>
                </c:pt>
                <c:pt idx="3">
                  <c:v>3.06</c:v>
                </c:pt>
                <c:pt idx="4">
                  <c:v>2.96</c:v>
                </c:pt>
                <c:pt idx="5">
                  <c:v>2.98</c:v>
                </c:pt>
                <c:pt idx="6">
                  <c:v>2.87</c:v>
                </c:pt>
                <c:pt idx="7">
                  <c:v>2.84</c:v>
                </c:pt>
                <c:pt idx="8">
                  <c:v>2.9</c:v>
                </c:pt>
                <c:pt idx="9">
                  <c:v>3.07</c:v>
                </c:pt>
                <c:pt idx="10">
                  <c:v>3.07</c:v>
                </c:pt>
                <c:pt idx="11">
                  <c:v>3.1</c:v>
                </c:pt>
                <c:pt idx="12">
                  <c:v>3.45</c:v>
                </c:pt>
                <c:pt idx="13">
                  <c:v>3.76</c:v>
                </c:pt>
                <c:pt idx="14">
                  <c:v>4.17</c:v>
                </c:pt>
                <c:pt idx="15">
                  <c:v>4.9800000000000004</c:v>
                </c:pt>
                <c:pt idx="16">
                  <c:v>5.23</c:v>
                </c:pt>
                <c:pt idx="17">
                  <c:v>5.52</c:v>
                </c:pt>
                <c:pt idx="18">
                  <c:v>5.41</c:v>
                </c:pt>
                <c:pt idx="19">
                  <c:v>5.22</c:v>
                </c:pt>
                <c:pt idx="20">
                  <c:v>6.11</c:v>
                </c:pt>
                <c:pt idx="21">
                  <c:v>6.9</c:v>
                </c:pt>
                <c:pt idx="22">
                  <c:v>6.81</c:v>
                </c:pt>
                <c:pt idx="23">
                  <c:v>6.36</c:v>
                </c:pt>
                <c:pt idx="24">
                  <c:v>6.27</c:v>
                </c:pt>
                <c:pt idx="25">
                  <c:v>6.26</c:v>
                </c:pt>
                <c:pt idx="26">
                  <c:v>6.54</c:v>
                </c:pt>
                <c:pt idx="27">
                  <c:v>6.34</c:v>
                </c:pt>
                <c:pt idx="28">
                  <c:v>6.43</c:v>
                </c:pt>
                <c:pt idx="29">
                  <c:v>6.71</c:v>
                </c:pt>
                <c:pt idx="30">
                  <c:v>6.84</c:v>
                </c:pt>
                <c:pt idx="31">
                  <c:v>7.07</c:v>
                </c:pt>
                <c:pt idx="32">
                  <c:v>7.2</c:v>
                </c:pt>
                <c:pt idx="33">
                  <c:v>7.62</c:v>
                </c:pt>
                <c:pt idx="34">
                  <c:v>7.44</c:v>
                </c:pt>
                <c:pt idx="35">
                  <c:v>6.82</c:v>
                </c:pt>
                <c:pt idx="36">
                  <c:v>6.64</c:v>
                </c:pt>
                <c:pt idx="37">
                  <c:v>6.78</c:v>
                </c:pt>
                <c:pt idx="38">
                  <c:v>6.82</c:v>
                </c:pt>
                <c:pt idx="39">
                  <c:v>6.99</c:v>
                </c:pt>
                <c:pt idx="40">
                  <c:v>7.06</c:v>
                </c:pt>
                <c:pt idx="41">
                  <c:v>6.92</c:v>
                </c:pt>
                <c:pt idx="42">
                  <c:v>6.85</c:v>
                </c:pt>
                <c:pt idx="43">
                  <c:v>6.5</c:v>
                </c:pt>
                <c:pt idx="44">
                  <c:v>6.18</c:v>
                </c:pt>
                <c:pt idx="45">
                  <c:v>6.43</c:v>
                </c:pt>
                <c:pt idx="46">
                  <c:v>6.81</c:v>
                </c:pt>
                <c:pt idx="47">
                  <c:v>6.72</c:v>
                </c:pt>
                <c:pt idx="48">
                  <c:v>6.96</c:v>
                </c:pt>
                <c:pt idx="49">
                  <c:v>6.84</c:v>
                </c:pt>
                <c:pt idx="50">
                  <c:v>6.65</c:v>
                </c:pt>
                <c:pt idx="51">
                  <c:v>6.73</c:v>
                </c:pt>
              </c:numCache>
            </c:numRef>
          </c:val>
          <c:smooth val="0"/>
          <c:extLst>
            <c:ext xmlns:c16="http://schemas.microsoft.com/office/drawing/2014/chart" uri="{C3380CC4-5D6E-409C-BE32-E72D297353CC}">
              <c16:uniqueId val="{00000002-79A3-43E7-ABB1-2B005B65693B}"/>
            </c:ext>
          </c:extLst>
        </c:ser>
        <c:ser>
          <c:idx val="3"/>
          <c:order val="3"/>
          <c:tx>
            <c:strRef>
              <c:f>Monthly!$E$787</c:f>
              <c:strCache>
                <c:ptCount val="1"/>
                <c:pt idx="0">
                  <c:v>US CPI-U</c:v>
                </c:pt>
              </c:strCache>
            </c:strRef>
          </c:tx>
          <c:spPr>
            <a:ln w="28575" cap="rnd">
              <a:solidFill>
                <a:schemeClr val="tx1"/>
              </a:solidFill>
              <a:prstDash val="dash"/>
              <a:round/>
            </a:ln>
            <a:effectLst/>
          </c:spPr>
          <c:marker>
            <c:symbol val="none"/>
          </c:marker>
          <c:cat>
            <c:numRef>
              <c:f>Monthly!$A$800:$A$851</c:f>
              <c:numCache>
                <c:formatCode>yyyy\-mm\-dd</c:formatCode>
                <c:ptCount val="52"/>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pt idx="39">
                  <c:v>45383</c:v>
                </c:pt>
                <c:pt idx="40">
                  <c:v>45413</c:v>
                </c:pt>
                <c:pt idx="41">
                  <c:v>45444</c:v>
                </c:pt>
                <c:pt idx="42">
                  <c:v>45474</c:v>
                </c:pt>
                <c:pt idx="43">
                  <c:v>45505</c:v>
                </c:pt>
                <c:pt idx="44">
                  <c:v>45536</c:v>
                </c:pt>
                <c:pt idx="45">
                  <c:v>45566</c:v>
                </c:pt>
                <c:pt idx="46">
                  <c:v>45597</c:v>
                </c:pt>
                <c:pt idx="47">
                  <c:v>45627</c:v>
                </c:pt>
                <c:pt idx="48">
                  <c:v>45658</c:v>
                </c:pt>
                <c:pt idx="49">
                  <c:v>45689</c:v>
                </c:pt>
                <c:pt idx="50">
                  <c:v>45717</c:v>
                </c:pt>
                <c:pt idx="51">
                  <c:v>45748</c:v>
                </c:pt>
              </c:numCache>
            </c:numRef>
          </c:cat>
          <c:val>
            <c:numRef>
              <c:f>Monthly!$E$788:$E$851</c:f>
              <c:numCache>
                <c:formatCode>General</c:formatCode>
                <c:ptCount val="64"/>
                <c:pt idx="0">
                  <c:v>2.5997699999999999</c:v>
                </c:pt>
                <c:pt idx="1">
                  <c:v>2.3413200000000001</c:v>
                </c:pt>
                <c:pt idx="2">
                  <c:v>1.49404</c:v>
                </c:pt>
                <c:pt idx="3">
                  <c:v>0.31304999999999999</c:v>
                </c:pt>
                <c:pt idx="4">
                  <c:v>0.19819999999999999</c:v>
                </c:pt>
                <c:pt idx="5">
                  <c:v>0.71665999999999996</c:v>
                </c:pt>
                <c:pt idx="6">
                  <c:v>0.99685999999999997</c:v>
                </c:pt>
                <c:pt idx="7">
                  <c:v>1.2810699999999999</c:v>
                </c:pt>
                <c:pt idx="8">
                  <c:v>1.3910199999999999</c:v>
                </c:pt>
                <c:pt idx="9">
                  <c:v>1.2303900000000001</c:v>
                </c:pt>
                <c:pt idx="10">
                  <c:v>1.1757500000000001</c:v>
                </c:pt>
                <c:pt idx="11">
                  <c:v>1.3204199999999999</c:v>
                </c:pt>
                <c:pt idx="12">
                  <c:v>1.3553200000000001</c:v>
                </c:pt>
                <c:pt idx="13">
                  <c:v>1.6675</c:v>
                </c:pt>
                <c:pt idx="14">
                  <c:v>2.62365</c:v>
                </c:pt>
                <c:pt idx="15">
                  <c:v>4.1373699999999998</c:v>
                </c:pt>
                <c:pt idx="16">
                  <c:v>4.9264700000000001</c:v>
                </c:pt>
                <c:pt idx="17">
                  <c:v>5.3174200000000003</c:v>
                </c:pt>
                <c:pt idx="18">
                  <c:v>5.2691699999999999</c:v>
                </c:pt>
                <c:pt idx="19">
                  <c:v>5.1813200000000004</c:v>
                </c:pt>
                <c:pt idx="20">
                  <c:v>5.3635200000000003</c:v>
                </c:pt>
                <c:pt idx="21">
                  <c:v>6.2265899999999998</c:v>
                </c:pt>
                <c:pt idx="22">
                  <c:v>6.8655600000000003</c:v>
                </c:pt>
                <c:pt idx="23">
                  <c:v>7.1594600000000002</c:v>
                </c:pt>
                <c:pt idx="24">
                  <c:v>7.5780799999999999</c:v>
                </c:pt>
                <c:pt idx="25">
                  <c:v>7.9492200000000004</c:v>
                </c:pt>
                <c:pt idx="26">
                  <c:v>8.5407799999999998</c:v>
                </c:pt>
                <c:pt idx="27">
                  <c:v>8.2351600000000005</c:v>
                </c:pt>
                <c:pt idx="28">
                  <c:v>8.5300499999999992</c:v>
                </c:pt>
                <c:pt idx="29">
                  <c:v>8.9992999999999999</c:v>
                </c:pt>
                <c:pt idx="30">
                  <c:v>8.4477799999999998</c:v>
                </c:pt>
                <c:pt idx="31">
                  <c:v>8.2162600000000001</c:v>
                </c:pt>
                <c:pt idx="32">
                  <c:v>8.2057500000000001</c:v>
                </c:pt>
                <c:pt idx="33">
                  <c:v>7.7572599999999996</c:v>
                </c:pt>
                <c:pt idx="34">
                  <c:v>7.1313800000000001</c:v>
                </c:pt>
                <c:pt idx="35">
                  <c:v>6.4108299999999998</c:v>
                </c:pt>
                <c:pt idx="36">
                  <c:v>6.3403</c:v>
                </c:pt>
                <c:pt idx="37">
                  <c:v>5.9576500000000001</c:v>
                </c:pt>
                <c:pt idx="38">
                  <c:v>4.9313500000000001</c:v>
                </c:pt>
                <c:pt idx="39">
                  <c:v>4.9469500000000002</c:v>
                </c:pt>
                <c:pt idx="40">
                  <c:v>4.1253099999999998</c:v>
                </c:pt>
                <c:pt idx="41">
                  <c:v>3.05925</c:v>
                </c:pt>
                <c:pt idx="42">
                  <c:v>3.2803300000000002</c:v>
                </c:pt>
                <c:pt idx="43">
                  <c:v>3.7186400000000002</c:v>
                </c:pt>
                <c:pt idx="44">
                  <c:v>3.6950799999999999</c:v>
                </c:pt>
                <c:pt idx="45">
                  <c:v>3.24654</c:v>
                </c:pt>
                <c:pt idx="46">
                  <c:v>3.1398600000000001</c:v>
                </c:pt>
                <c:pt idx="47">
                  <c:v>3.3222</c:v>
                </c:pt>
                <c:pt idx="48">
                  <c:v>3.1079400000000001</c:v>
                </c:pt>
                <c:pt idx="49">
                  <c:v>3.16642</c:v>
                </c:pt>
                <c:pt idx="50">
                  <c:v>3.4689999999999999</c:v>
                </c:pt>
                <c:pt idx="51">
                  <c:v>3.35405</c:v>
                </c:pt>
                <c:pt idx="52">
                  <c:v>3.2388699999999999</c:v>
                </c:pt>
                <c:pt idx="53">
                  <c:v>2.9700899999999999</c:v>
                </c:pt>
                <c:pt idx="54">
                  <c:v>2.9384600000000001</c:v>
                </c:pt>
                <c:pt idx="55">
                  <c:v>2.6109100000000001</c:v>
                </c:pt>
                <c:pt idx="56">
                  <c:v>2.4325399999999999</c:v>
                </c:pt>
                <c:pt idx="57">
                  <c:v>2.5714000000000001</c:v>
                </c:pt>
                <c:pt idx="58">
                  <c:v>2.7141700000000002</c:v>
                </c:pt>
                <c:pt idx="59">
                  <c:v>2.8723700000000001</c:v>
                </c:pt>
                <c:pt idx="60">
                  <c:v>2.9994100000000001</c:v>
                </c:pt>
                <c:pt idx="61">
                  <c:v>2.81427</c:v>
                </c:pt>
                <c:pt idx="62">
                  <c:v>2.4055900000000001</c:v>
                </c:pt>
              </c:numCache>
            </c:numRef>
          </c:val>
          <c:smooth val="0"/>
          <c:extLst>
            <c:ext xmlns:c16="http://schemas.microsoft.com/office/drawing/2014/chart" uri="{C3380CC4-5D6E-409C-BE32-E72D297353CC}">
              <c16:uniqueId val="{00000000-8C04-4594-BB7E-C396449F0950}"/>
            </c:ext>
          </c:extLst>
        </c:ser>
        <c:dLbls>
          <c:showLegendKey val="0"/>
          <c:showVal val="0"/>
          <c:showCatName val="0"/>
          <c:showSerName val="0"/>
          <c:showPercent val="0"/>
          <c:showBubbleSize val="0"/>
        </c:dLbls>
        <c:smooth val="0"/>
        <c:axId val="1924682255"/>
        <c:axId val="1924681295"/>
      </c:lineChart>
      <c:dateAx>
        <c:axId val="1924682255"/>
        <c:scaling>
          <c:orientation val="minMax"/>
          <c:max val="45748"/>
        </c:scaling>
        <c:delete val="0"/>
        <c:axPos val="b"/>
        <c:majorGridlines>
          <c:spPr>
            <a:ln w="9525" cap="flat" cmpd="sng" algn="ctr">
              <a:solidFill>
                <a:schemeClr val="tx1">
                  <a:lumMod val="15000"/>
                  <a:lumOff val="85000"/>
                </a:schemeClr>
              </a:solidFill>
              <a:round/>
            </a:ln>
            <a:effectLst/>
          </c:spPr>
        </c:majorGridlines>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924681295"/>
        <c:crosses val="autoZero"/>
        <c:auto val="1"/>
        <c:lblOffset val="100"/>
        <c:baseTimeUnit val="months"/>
        <c:majorUnit val="3"/>
        <c:majorTimeUnit val="months"/>
      </c:dateAx>
      <c:valAx>
        <c:axId val="19246812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r>
                  <a:rPr lang="en-US" sz="1600" dirty="0"/>
                  <a:t>Percent</a:t>
                </a:r>
              </a:p>
            </c:rich>
          </c:tx>
          <c:layout>
            <c:manualLayout>
              <c:xMode val="edge"/>
              <c:yMode val="edge"/>
              <c:x val="2.0833333333333332E-2"/>
              <c:y val="0.4068675698625907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924682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a:t>Top 10 Type of Seattle Metro </a:t>
            </a:r>
          </a:p>
          <a:p>
            <a:pPr algn="ctr">
              <a:defRPr/>
            </a:pPr>
            <a:r>
              <a:rPr lang="en-US"/>
              <a:t>Imports - 2024</a:t>
            </a:r>
          </a:p>
        </c:rich>
      </c:tx>
      <c:layout>
        <c:manualLayout>
          <c:xMode val="edge"/>
          <c:yMode val="edge"/>
          <c:x val="0.22466904527559056"/>
          <c:y val="2.497811331741452E-3"/>
        </c:manualLayout>
      </c:layout>
      <c:overlay val="0"/>
      <c:spPr>
        <a:noFill/>
        <a:ln>
          <a:noFill/>
        </a:ln>
        <a:effectLst/>
      </c:spPr>
      <c:txPr>
        <a:bodyPr rot="0" spcFirstLastPara="1" vertOverflow="ellipsis" vert="horz" wrap="square" anchor="ctr" anchorCtr="1"/>
        <a:lstStyle/>
        <a:p>
          <a:pPr algn="ctr">
            <a:defRPr sz="140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0.43636093339895016"/>
          <c:y val="0.12439581635809648"/>
          <c:w val="0.45201156496062994"/>
          <c:h val="0.7092664069244814"/>
        </c:manualLayout>
      </c:layout>
      <c:barChart>
        <c:barDir val="bar"/>
        <c:grouping val="clustered"/>
        <c:varyColors val="0"/>
        <c:ser>
          <c:idx val="0"/>
          <c:order val="0"/>
          <c:tx>
            <c:strRef>
              <c:f>Seattlemetro_totals!$B$107</c:f>
              <c:strCache>
                <c:ptCount val="1"/>
                <c:pt idx="0">
                  <c:v>2024</c:v>
                </c:pt>
              </c:strCache>
            </c:strRef>
          </c:tx>
          <c:spPr>
            <a:solidFill>
              <a:schemeClr val="accent2">
                <a:lumMod val="40000"/>
                <a:lumOff val="60000"/>
              </a:schemeClr>
            </a:solidFill>
            <a:ln>
              <a:solidFill>
                <a:schemeClr val="accent1">
                  <a:shade val="15000"/>
                </a:schemeClr>
              </a:solidFill>
            </a:ln>
            <a:effectLst/>
          </c:spPr>
          <c:invertIfNegative val="0"/>
          <c:dLbls>
            <c:dLbl>
              <c:idx val="7"/>
              <c:layout>
                <c:manualLayout>
                  <c:x val="-1.2254901960784314E-2"/>
                  <c:y val="2.415458937198067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87-4862-91AB-5722D02072CD}"/>
                </c:ext>
              </c:extLst>
            </c:dLbl>
            <c:dLbl>
              <c:idx val="8"/>
              <c:layout>
                <c:manualLayout>
                  <c:x val="-7.3529411764705881E-3"/>
                  <c:y val="-7.2463768115942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87-4862-91AB-5722D02072CD}"/>
                </c:ext>
              </c:extLst>
            </c:dLbl>
            <c:dLbl>
              <c:idx val="9"/>
              <c:layout>
                <c:manualLayout>
                  <c:x val="-1.2254901960784494E-2"/>
                  <c:y val="-4.8309178743961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87-4862-91AB-5722D02072CD}"/>
                </c:ext>
              </c:extLst>
            </c:dLbl>
            <c:numFmt formatCode="&quot;$&quot;#,##0.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Seattlemetro_totals!$G$108:$G$117</c:f>
              <c:strCache>
                <c:ptCount val="10"/>
                <c:pt idx="0">
                  <c:v>Aircraft, Spacecraft, And Parts</c:v>
                </c:pt>
                <c:pt idx="1">
                  <c:v>Apparel Articles And Accessories</c:v>
                </c:pt>
                <c:pt idx="2">
                  <c:v>Articles Of Iron Or Steel</c:v>
                </c:pt>
                <c:pt idx="3">
                  <c:v>Plastics And Articles</c:v>
                </c:pt>
                <c:pt idx="4">
                  <c:v>Footwear, Gaiters And Parts</c:v>
                </c:pt>
                <c:pt idx="5">
                  <c:v>Furniture, Bedding, Mattress, Lighting</c:v>
                </c:pt>
                <c:pt idx="6">
                  <c:v>Toys, Games &amp; Sport Equipment</c:v>
                </c:pt>
                <c:pt idx="7">
                  <c:v>Electrical Machinery </c:v>
                </c:pt>
                <c:pt idx="8">
                  <c:v>Nuclear Reactors, Boilers, Machinery </c:v>
                </c:pt>
                <c:pt idx="9">
                  <c:v>Vehicles, Except Railway Or Tramway, And Parts</c:v>
                </c:pt>
              </c:strCache>
            </c:strRef>
          </c:cat>
          <c:val>
            <c:numRef>
              <c:f>Seattlemetro_totals!$F$108:$F$117</c:f>
              <c:numCache>
                <c:formatCode>_("$"* #,##0_);_("$"* \(#,##0\);_("$"* "-"??_);_(@_)</c:formatCode>
                <c:ptCount val="10"/>
                <c:pt idx="0">
                  <c:v>1813120659</c:v>
                </c:pt>
                <c:pt idx="1">
                  <c:v>1858330938</c:v>
                </c:pt>
                <c:pt idx="2">
                  <c:v>1904045030</c:v>
                </c:pt>
                <c:pt idx="3">
                  <c:v>2248529563</c:v>
                </c:pt>
                <c:pt idx="4">
                  <c:v>2367601498</c:v>
                </c:pt>
                <c:pt idx="5">
                  <c:v>2611709644</c:v>
                </c:pt>
                <c:pt idx="6">
                  <c:v>3712076903</c:v>
                </c:pt>
                <c:pt idx="7">
                  <c:v>12669111750</c:v>
                </c:pt>
                <c:pt idx="8">
                  <c:v>12924449023</c:v>
                </c:pt>
                <c:pt idx="9">
                  <c:v>13632686923</c:v>
                </c:pt>
              </c:numCache>
            </c:numRef>
          </c:val>
          <c:extLst>
            <c:ext xmlns:c16="http://schemas.microsoft.com/office/drawing/2014/chart" uri="{C3380CC4-5D6E-409C-BE32-E72D297353CC}">
              <c16:uniqueId val="{00000000-B587-4862-91AB-5722D02072CD}"/>
            </c:ext>
          </c:extLst>
        </c:ser>
        <c:dLbls>
          <c:showLegendKey val="0"/>
          <c:showVal val="0"/>
          <c:showCatName val="0"/>
          <c:showSerName val="0"/>
          <c:showPercent val="0"/>
          <c:showBubbleSize val="0"/>
        </c:dLbls>
        <c:gapWidth val="182"/>
        <c:axId val="23285776"/>
        <c:axId val="23289136"/>
      </c:barChart>
      <c:catAx>
        <c:axId val="23285776"/>
        <c:scaling>
          <c:orientation val="minMax"/>
        </c:scaling>
        <c:delete val="0"/>
        <c:axPos val="l"/>
        <c:numFmt formatCode="General" sourceLinked="1"/>
        <c:majorTickMark val="none"/>
        <c:minorTickMark val="none"/>
        <c:tickLblPos val="nextTo"/>
        <c:spPr>
          <a:noFill/>
          <a:ln w="9525" cap="flat" cmpd="sng" algn="ctr">
            <a:solidFill>
              <a:schemeClr val="accent1">
                <a:shade val="15000"/>
              </a:schemeClr>
            </a:solidFill>
            <a:round/>
          </a:ln>
          <a:effectLst/>
        </c:spPr>
        <c:txPr>
          <a:bodyPr rot="-60000000" spcFirstLastPara="1" vertOverflow="ellipsis" vert="horz" wrap="square" anchor="ctr" anchorCtr="1"/>
          <a:lstStyle/>
          <a:p>
            <a:pPr algn="just">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23289136"/>
        <c:crosses val="autoZero"/>
        <c:auto val="1"/>
        <c:lblAlgn val="l"/>
        <c:lblOffset val="100"/>
        <c:noMultiLvlLbl val="0"/>
      </c:catAx>
      <c:valAx>
        <c:axId val="23289136"/>
        <c:scaling>
          <c:orientation val="minMax"/>
        </c:scaling>
        <c:delete val="0"/>
        <c:axPos val="b"/>
        <c:majorGridlines>
          <c:spPr>
            <a:ln w="9525" cap="flat" cmpd="sng" algn="ctr">
              <a:solidFill>
                <a:schemeClr val="bg1">
                  <a:lumMod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23285776"/>
        <c:crosses val="autoZero"/>
        <c:crossBetween val="between"/>
        <c:majorUnit val="10000000000"/>
        <c:dispUnits>
          <c:builtInUnit val="billions"/>
          <c:dispUnitsLbl>
            <c:layout>
              <c:manualLayout>
                <c:xMode val="edge"/>
                <c:yMode val="edge"/>
                <c:x val="0.32236876640419948"/>
                <c:y val="0.90978986762853498"/>
              </c:manualLayout>
            </c:layout>
            <c:tx>
              <c:rich>
                <a:bodyPr rot="0" spcFirstLastPara="1" vertOverflow="ellipsis" vert="horz" wrap="square" anchor="ctr" anchorCtr="1"/>
                <a:lstStyle/>
                <a:p>
                  <a:pPr>
                    <a:defRPr sz="1000" b="1" i="0" u="none" strike="noStrike" kern="1200" baseline="0">
                      <a:solidFill>
                        <a:schemeClr val="tx1"/>
                      </a:solidFill>
                      <a:latin typeface="Cambria" panose="02040503050406030204" pitchFamily="18" charset="0"/>
                      <a:ea typeface="Cambria" panose="02040503050406030204" pitchFamily="18" charset="0"/>
                      <a:cs typeface="+mn-cs"/>
                    </a:defRPr>
                  </a:pPr>
                  <a:r>
                    <a:rPr lang="en-US"/>
                    <a:t>Export Value ($ in Billions)</a:t>
                  </a:r>
                </a:p>
              </c:rich>
            </c:tx>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ispUnitsLbl>
        </c:dispUnits>
      </c:valAx>
      <c:spPr>
        <a:noFill/>
        <a:ln w="127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dirty="0"/>
              <a:t>Top 10 Seattle Metro </a:t>
            </a:r>
          </a:p>
          <a:p>
            <a:pPr>
              <a:defRPr/>
            </a:pPr>
            <a:r>
              <a:rPr lang="en-US" dirty="0"/>
              <a:t>Imports By Country of Origin - 2024</a:t>
            </a:r>
          </a:p>
        </c:rich>
      </c:tx>
      <c:layout>
        <c:manualLayout>
          <c:xMode val="edge"/>
          <c:yMode val="edge"/>
          <c:x val="0.18874149205925533"/>
          <c:y val="1.8890290786144103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0.23508967848427176"/>
          <c:y val="0.10767970350377652"/>
          <c:w val="0.6248175437841732"/>
          <c:h val="0.72598259687304012"/>
        </c:manualLayout>
      </c:layout>
      <c:barChart>
        <c:barDir val="bar"/>
        <c:grouping val="clustered"/>
        <c:varyColors val="0"/>
        <c:ser>
          <c:idx val="0"/>
          <c:order val="0"/>
          <c:tx>
            <c:strRef>
              <c:f>'Seattlemetro_co '!$A$193</c:f>
              <c:strCache>
                <c:ptCount val="1"/>
                <c:pt idx="0">
                  <c:v>2024</c:v>
                </c:pt>
              </c:strCache>
            </c:strRef>
          </c:tx>
          <c:spPr>
            <a:solidFill>
              <a:schemeClr val="accent2">
                <a:lumMod val="40000"/>
                <a:lumOff val="60000"/>
              </a:schemeClr>
            </a:solidFill>
            <a:ln>
              <a:solidFill>
                <a:schemeClr val="accent1">
                  <a:shade val="15000"/>
                </a:schemeClr>
              </a:solidFill>
            </a:ln>
            <a:effectLst/>
          </c:spPr>
          <c:invertIfNegative val="0"/>
          <c:dLbls>
            <c:dLbl>
              <c:idx val="9"/>
              <c:layout>
                <c:manualLayout>
                  <c:x val="-1.111037933547709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165-4915-95A6-D3B1737B0E60}"/>
                </c:ext>
              </c:extLst>
            </c:dLbl>
            <c:numFmt formatCode="&quot;$&quot;#,##0.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'Seattlemetro_co '!$F$194:$F$203</c:f>
              <c:strCache>
                <c:ptCount val="10"/>
                <c:pt idx="0">
                  <c:v>Cambodia</c:v>
                </c:pt>
                <c:pt idx="1">
                  <c:v>Malaysia</c:v>
                </c:pt>
                <c:pt idx="2">
                  <c:v>Indonesia</c:v>
                </c:pt>
                <c:pt idx="3">
                  <c:v>Germany</c:v>
                </c:pt>
                <c:pt idx="4">
                  <c:v>Thailand</c:v>
                </c:pt>
                <c:pt idx="5">
                  <c:v>Taiwan</c:v>
                </c:pt>
                <c:pt idx="6">
                  <c:v>Vietnam</c:v>
                </c:pt>
                <c:pt idx="7">
                  <c:v>Korea, South</c:v>
                </c:pt>
                <c:pt idx="8">
                  <c:v>Japan</c:v>
                </c:pt>
                <c:pt idx="9">
                  <c:v>China</c:v>
                </c:pt>
              </c:strCache>
            </c:strRef>
          </c:cat>
          <c:val>
            <c:numRef>
              <c:f>'Seattlemetro_co '!$E$194:$E$203</c:f>
              <c:numCache>
                <c:formatCode>_("$"* #,##0_);_("$"* \(#,##0\);_("$"* "-"??_);_(@_)</c:formatCode>
                <c:ptCount val="10"/>
                <c:pt idx="0">
                  <c:v>856946063</c:v>
                </c:pt>
                <c:pt idx="1">
                  <c:v>1036297779</c:v>
                </c:pt>
                <c:pt idx="2">
                  <c:v>1255814571</c:v>
                </c:pt>
                <c:pt idx="3">
                  <c:v>1319130486</c:v>
                </c:pt>
                <c:pt idx="4">
                  <c:v>2118696702</c:v>
                </c:pt>
                <c:pt idx="5">
                  <c:v>6118312959</c:v>
                </c:pt>
                <c:pt idx="6">
                  <c:v>7391149865</c:v>
                </c:pt>
                <c:pt idx="7">
                  <c:v>10663475624</c:v>
                </c:pt>
                <c:pt idx="8">
                  <c:v>14531648007</c:v>
                </c:pt>
                <c:pt idx="9">
                  <c:v>18471235121</c:v>
                </c:pt>
              </c:numCache>
            </c:numRef>
          </c:val>
          <c:extLst>
            <c:ext xmlns:c16="http://schemas.microsoft.com/office/drawing/2014/chart" uri="{C3380CC4-5D6E-409C-BE32-E72D297353CC}">
              <c16:uniqueId val="{00000001-B165-4915-95A6-D3B1737B0E60}"/>
            </c:ext>
          </c:extLst>
        </c:ser>
        <c:dLbls>
          <c:showLegendKey val="0"/>
          <c:showVal val="0"/>
          <c:showCatName val="0"/>
          <c:showSerName val="0"/>
          <c:showPercent val="0"/>
          <c:showBubbleSize val="0"/>
        </c:dLbls>
        <c:gapWidth val="182"/>
        <c:axId val="23285776"/>
        <c:axId val="23289136"/>
      </c:barChart>
      <c:catAx>
        <c:axId val="23285776"/>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accent1">
                <a:shade val="1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23289136"/>
        <c:crosses val="autoZero"/>
        <c:auto val="1"/>
        <c:lblAlgn val="ctr"/>
        <c:lblOffset val="100"/>
        <c:noMultiLvlLbl val="0"/>
      </c:catAx>
      <c:valAx>
        <c:axId val="23289136"/>
        <c:scaling>
          <c:orientation val="minMax"/>
        </c:scaling>
        <c:delete val="0"/>
        <c:axPos val="b"/>
        <c:majorGridlines>
          <c:spPr>
            <a:ln w="9525" cap="flat" cmpd="sng" algn="ctr">
              <a:solidFill>
                <a:schemeClr val="bg1">
                  <a:lumMod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23285776"/>
        <c:crosses val="autoZero"/>
        <c:crossBetween val="between"/>
        <c:dispUnits>
          <c:builtInUnit val="billions"/>
          <c:dispUnitsLbl>
            <c:layout>
              <c:manualLayout>
                <c:xMode val="edge"/>
                <c:yMode val="edge"/>
                <c:x val="0.43857572718154464"/>
                <c:y val="0.91235782331660042"/>
              </c:manualLayout>
            </c:layout>
            <c:tx>
              <c:rich>
                <a:bodyPr rot="0" spcFirstLastPara="1" vertOverflow="ellipsis" vert="horz" wrap="square" anchor="ctr" anchorCtr="1"/>
                <a:lstStyle/>
                <a:p>
                  <a:pPr>
                    <a:defRPr sz="1000" b="1" i="0" u="none" strike="noStrike" kern="1200" baseline="0">
                      <a:solidFill>
                        <a:schemeClr val="tx1"/>
                      </a:solidFill>
                      <a:latin typeface="Cambria" panose="02040503050406030204" pitchFamily="18" charset="0"/>
                      <a:ea typeface="Cambria" panose="02040503050406030204" pitchFamily="18" charset="0"/>
                      <a:cs typeface="+mn-cs"/>
                    </a:defRPr>
                  </a:pPr>
                  <a:r>
                    <a:rPr lang="en-US"/>
                    <a:t>Export Value ($ in Billions)</a:t>
                  </a:r>
                </a:p>
              </c:rich>
            </c:tx>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ispUnitsLbl>
        </c:dispUnits>
      </c:valAx>
      <c:spPr>
        <a:noFill/>
        <a:ln w="127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sz="2000" dirty="0"/>
              <a:t>King County Economic Indicators</a:t>
            </a:r>
          </a:p>
          <a:p>
            <a:pPr>
              <a:defRPr/>
            </a:pPr>
            <a:r>
              <a:rPr lang="en-US" sz="1200" dirty="0"/>
              <a:t>2023-2024 Actuals with 2025 YTD &amp; 20 Year Average</a:t>
            </a:r>
          </a:p>
          <a:p>
            <a:pPr>
              <a:defRPr/>
            </a:pPr>
            <a:r>
              <a:rPr lang="en-US" sz="1200" dirty="0"/>
              <a:t>Source: PSEF, Case-Shiller, WA DOR, BLS</a:t>
            </a:r>
          </a:p>
        </c:rich>
      </c:tx>
      <c:layout>
        <c:manualLayout>
          <c:xMode val="edge"/>
          <c:yMode val="edge"/>
          <c:x val="0.28786450131233599"/>
          <c:y val="2.4509803921568627E-3"/>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7.5135389326334207E-2"/>
          <c:y val="0.1612438243013741"/>
          <c:w val="0.90958683289588804"/>
          <c:h val="0.63278620503319438"/>
        </c:manualLayout>
      </c:layout>
      <c:barChart>
        <c:barDir val="col"/>
        <c:grouping val="clustered"/>
        <c:varyColors val="0"/>
        <c:ser>
          <c:idx val="0"/>
          <c:order val="0"/>
          <c:tx>
            <c:strRef>
              <c:f>'20yAvg'!$B$5</c:f>
              <c:strCache>
                <c:ptCount val="1"/>
                <c:pt idx="0">
                  <c:v>2023 Actual</c:v>
                </c:pt>
              </c:strCache>
            </c:strRef>
          </c:tx>
          <c:spPr>
            <a:solidFill>
              <a:schemeClr val="accent1">
                <a:alpha val="75000"/>
              </a:schemeClr>
            </a:solidFill>
            <a:ln>
              <a:solidFill>
                <a:schemeClr val="tx1"/>
              </a:solidFill>
            </a:ln>
            <a:effectLst/>
          </c:spPr>
          <c:invertIfNegative val="0"/>
          <c:dLbls>
            <c:numFmt formatCode="0.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'20yAvg'!$A$6:$A$9</c:f>
              <c:strCache>
                <c:ptCount val="4"/>
                <c:pt idx="0">
                  <c:v>Employment Growth</c:v>
                </c:pt>
                <c:pt idx="1">
                  <c:v>House Prices</c:v>
                </c:pt>
                <c:pt idx="2">
                  <c:v>Taxable Sales </c:v>
                </c:pt>
                <c:pt idx="3">
                  <c:v>Inflation</c:v>
                </c:pt>
              </c:strCache>
            </c:strRef>
          </c:cat>
          <c:val>
            <c:numRef>
              <c:f>'20yAvg'!$B$6:$B$9</c:f>
              <c:numCache>
                <c:formatCode>0.00%</c:formatCode>
                <c:ptCount val="4"/>
                <c:pt idx="0">
                  <c:v>6.1500266406706583E-3</c:v>
                </c:pt>
                <c:pt idx="1">
                  <c:v>-4.5512437115714177E-2</c:v>
                </c:pt>
                <c:pt idx="2">
                  <c:v>2.4678861247022787E-2</c:v>
                </c:pt>
                <c:pt idx="3">
                  <c:v>5.5160159166737444E-2</c:v>
                </c:pt>
              </c:numCache>
            </c:numRef>
          </c:val>
          <c:extLst>
            <c:ext xmlns:c16="http://schemas.microsoft.com/office/drawing/2014/chart" uri="{C3380CC4-5D6E-409C-BE32-E72D297353CC}">
              <c16:uniqueId val="{00000000-93E4-441B-A10F-37588192D45A}"/>
            </c:ext>
          </c:extLst>
        </c:ser>
        <c:ser>
          <c:idx val="1"/>
          <c:order val="1"/>
          <c:tx>
            <c:strRef>
              <c:f>'20yAvg'!$C$5</c:f>
              <c:strCache>
                <c:ptCount val="1"/>
                <c:pt idx="0">
                  <c:v>2024 Actual</c:v>
                </c:pt>
              </c:strCache>
            </c:strRef>
          </c:tx>
          <c:spPr>
            <a:solidFill>
              <a:schemeClr val="accent2">
                <a:alpha val="75000"/>
              </a:schemeClr>
            </a:solidFill>
            <a:ln>
              <a:solidFill>
                <a:schemeClr val="tx1"/>
              </a:solidFill>
            </a:ln>
            <a:effectLst/>
          </c:spPr>
          <c:invertIfNegative val="0"/>
          <c:dLbls>
            <c:numFmt formatCode="0.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'20yAvg'!$A$6:$A$9</c:f>
              <c:strCache>
                <c:ptCount val="4"/>
                <c:pt idx="0">
                  <c:v>Employment Growth</c:v>
                </c:pt>
                <c:pt idx="1">
                  <c:v>House Prices</c:v>
                </c:pt>
                <c:pt idx="2">
                  <c:v>Taxable Sales </c:v>
                </c:pt>
                <c:pt idx="3">
                  <c:v>Inflation</c:v>
                </c:pt>
              </c:strCache>
            </c:strRef>
          </c:cat>
          <c:val>
            <c:numRef>
              <c:f>'20yAvg'!$C$6:$C$9</c:f>
              <c:numCache>
                <c:formatCode>0.0%</c:formatCode>
                <c:ptCount val="4"/>
                <c:pt idx="0" formatCode="0.00%">
                  <c:v>7.2616854546605492E-3</c:v>
                </c:pt>
                <c:pt idx="1">
                  <c:v>6.0868990785599708E-2</c:v>
                </c:pt>
                <c:pt idx="2">
                  <c:v>-5.3016471696065715E-3</c:v>
                </c:pt>
                <c:pt idx="3">
                  <c:v>3.6149902511413368E-2</c:v>
                </c:pt>
              </c:numCache>
            </c:numRef>
          </c:val>
          <c:extLst>
            <c:ext xmlns:c16="http://schemas.microsoft.com/office/drawing/2014/chart" uri="{C3380CC4-5D6E-409C-BE32-E72D297353CC}">
              <c16:uniqueId val="{00000001-93E4-441B-A10F-37588192D45A}"/>
            </c:ext>
          </c:extLst>
        </c:ser>
        <c:ser>
          <c:idx val="2"/>
          <c:order val="2"/>
          <c:tx>
            <c:strRef>
              <c:f>'20yAvg'!$D$5</c:f>
              <c:strCache>
                <c:ptCount val="1"/>
                <c:pt idx="0">
                  <c:v>2025 YTD</c:v>
                </c:pt>
              </c:strCache>
            </c:strRef>
          </c:tx>
          <c:spPr>
            <a:solidFill>
              <a:schemeClr val="accent3">
                <a:alpha val="75000"/>
              </a:schemeClr>
            </a:solidFill>
            <a:ln>
              <a:solidFill>
                <a:schemeClr val="tx1"/>
              </a:solidFill>
            </a:ln>
            <a:effectLst/>
          </c:spPr>
          <c:invertIfNegative val="0"/>
          <c:dLbls>
            <c:numFmt formatCode="0.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'20yAvg'!$A$6:$A$9</c:f>
              <c:strCache>
                <c:ptCount val="4"/>
                <c:pt idx="0">
                  <c:v>Employment Growth</c:v>
                </c:pt>
                <c:pt idx="1">
                  <c:v>House Prices</c:v>
                </c:pt>
                <c:pt idx="2">
                  <c:v>Taxable Sales </c:v>
                </c:pt>
                <c:pt idx="3">
                  <c:v>Inflation</c:v>
                </c:pt>
              </c:strCache>
            </c:strRef>
          </c:cat>
          <c:val>
            <c:numRef>
              <c:f>'20yAvg'!$D$6:$D$9</c:f>
              <c:numCache>
                <c:formatCode>0.00%</c:formatCode>
                <c:ptCount val="4"/>
                <c:pt idx="0">
                  <c:v>9.0053398497600412E-3</c:v>
                </c:pt>
                <c:pt idx="1">
                  <c:v>5.2071143500396211E-2</c:v>
                </c:pt>
                <c:pt idx="2">
                  <c:v>6.2457034837632985E-3</c:v>
                </c:pt>
                <c:pt idx="3">
                  <c:v>2.5217012894803048E-2</c:v>
                </c:pt>
              </c:numCache>
            </c:numRef>
          </c:val>
          <c:extLst>
            <c:ext xmlns:c16="http://schemas.microsoft.com/office/drawing/2014/chart" uri="{C3380CC4-5D6E-409C-BE32-E72D297353CC}">
              <c16:uniqueId val="{00000002-93E4-441B-A10F-37588192D45A}"/>
            </c:ext>
          </c:extLst>
        </c:ser>
        <c:ser>
          <c:idx val="3"/>
          <c:order val="3"/>
          <c:tx>
            <c:strRef>
              <c:f>'20yAvg'!$E$5</c:f>
              <c:strCache>
                <c:ptCount val="1"/>
                <c:pt idx="0">
                  <c:v>20 Year Average</c:v>
                </c:pt>
              </c:strCache>
            </c:strRef>
          </c:tx>
          <c:spPr>
            <a:solidFill>
              <a:schemeClr val="accent4">
                <a:alpha val="75000"/>
              </a:schemeClr>
            </a:solidFill>
            <a:ln>
              <a:solidFill>
                <a:schemeClr val="tx1"/>
              </a:solidFill>
            </a:ln>
            <a:effectLst/>
          </c:spPr>
          <c:invertIfNegative val="0"/>
          <c:dLbls>
            <c:numFmt formatCode="0.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'20yAvg'!$A$6:$A$9</c:f>
              <c:strCache>
                <c:ptCount val="4"/>
                <c:pt idx="0">
                  <c:v>Employment Growth</c:v>
                </c:pt>
                <c:pt idx="1">
                  <c:v>House Prices</c:v>
                </c:pt>
                <c:pt idx="2">
                  <c:v>Taxable Sales </c:v>
                </c:pt>
                <c:pt idx="3">
                  <c:v>Inflation</c:v>
                </c:pt>
              </c:strCache>
            </c:strRef>
          </c:cat>
          <c:val>
            <c:numRef>
              <c:f>'20yAvg'!$E$6:$E$9</c:f>
              <c:numCache>
                <c:formatCode>0.00%</c:formatCode>
                <c:ptCount val="4"/>
                <c:pt idx="0">
                  <c:v>1.5229179018528388E-2</c:v>
                </c:pt>
                <c:pt idx="1">
                  <c:v>5.9475440688512793E-2</c:v>
                </c:pt>
                <c:pt idx="2">
                  <c:v>4.7399282482219827E-2</c:v>
                </c:pt>
                <c:pt idx="3">
                  <c:v>3.0851374779117802E-2</c:v>
                </c:pt>
              </c:numCache>
            </c:numRef>
          </c:val>
          <c:extLst>
            <c:ext xmlns:c16="http://schemas.microsoft.com/office/drawing/2014/chart" uri="{C3380CC4-5D6E-409C-BE32-E72D297353CC}">
              <c16:uniqueId val="{00000003-93E4-441B-A10F-37588192D45A}"/>
            </c:ext>
          </c:extLst>
        </c:ser>
        <c:dLbls>
          <c:showLegendKey val="0"/>
          <c:showVal val="0"/>
          <c:showCatName val="0"/>
          <c:showSerName val="0"/>
          <c:showPercent val="0"/>
          <c:showBubbleSize val="0"/>
        </c:dLbls>
        <c:gapWidth val="150"/>
        <c:axId val="1524852687"/>
        <c:axId val="1524849327"/>
      </c:barChart>
      <c:catAx>
        <c:axId val="1524852687"/>
        <c:scaling>
          <c:orientation val="minMax"/>
        </c:scaling>
        <c:delete val="0"/>
        <c:axPos val="b"/>
        <c:majorGridlines>
          <c:spPr>
            <a:ln w="9525" cap="flat" cmpd="sng" algn="ctr">
              <a:solidFill>
                <a:sysClr val="window" lastClr="FFFFFF">
                  <a:lumMod val="50000"/>
                </a:sys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524849327"/>
        <c:crosses val="autoZero"/>
        <c:auto val="1"/>
        <c:lblAlgn val="ctr"/>
        <c:lblOffset val="100"/>
        <c:noMultiLvlLbl val="0"/>
      </c:catAx>
      <c:valAx>
        <c:axId val="1524849327"/>
        <c:scaling>
          <c:orientation val="minMax"/>
        </c:scaling>
        <c:delete val="0"/>
        <c:axPos val="l"/>
        <c:majorGridlines>
          <c:spPr>
            <a:ln w="9525" cap="flat" cmpd="sng" algn="ctr">
              <a:solidFill>
                <a:sysClr val="window" lastClr="FFFFFF">
                  <a:lumMod val="50000"/>
                </a:sys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524852687"/>
        <c:crosses val="autoZero"/>
        <c:crossBetween val="between"/>
      </c:valAx>
      <c:spPr>
        <a:noFill/>
        <a:ln>
          <a:noFill/>
        </a:ln>
        <a:effectLst/>
      </c:spPr>
    </c:plotArea>
    <c:legend>
      <c:legendPos val="b"/>
      <c:layout>
        <c:manualLayout>
          <c:xMode val="edge"/>
          <c:yMode val="edge"/>
          <c:x val="5.2777777777777778E-2"/>
          <c:y val="0.88182472595337325"/>
          <c:w val="0.9"/>
          <c:h val="7.1606646595646126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sz="2000" dirty="0"/>
              <a:t>Seattle</a:t>
            </a:r>
            <a:r>
              <a:rPr lang="en-US" sz="2000" baseline="0" dirty="0"/>
              <a:t> House Price Growth &amp; Rent Price Growth</a:t>
            </a:r>
            <a:endParaRPr lang="en-US" sz="2000" dirty="0"/>
          </a:p>
          <a:p>
            <a:pPr>
              <a:defRPr sz="2000"/>
            </a:pPr>
            <a:r>
              <a:rPr lang="en-US" sz="1200" dirty="0"/>
              <a:t>Monthly</a:t>
            </a:r>
            <a:r>
              <a:rPr lang="en-US" sz="1200" baseline="0" dirty="0"/>
              <a:t> year-over-year growth in House and Rental Prices; Jan 2019-Current</a:t>
            </a:r>
            <a:endParaRPr lang="en-US" sz="1200" dirty="0"/>
          </a:p>
          <a:p>
            <a:pPr>
              <a:defRPr sz="2000"/>
            </a:pPr>
            <a:r>
              <a:rPr lang="en-US" sz="1200" dirty="0"/>
              <a:t>Source:</a:t>
            </a:r>
            <a:r>
              <a:rPr lang="en-US" sz="1200" baseline="0" dirty="0"/>
              <a:t> Case-Shiller Index and BLS </a:t>
            </a:r>
            <a:endParaRPr lang="en-US" sz="1200"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0.1162409230096238"/>
          <c:y val="0.16166666666666665"/>
          <c:w val="0.84984503499562569"/>
          <c:h val="0.57467693376563223"/>
        </c:manualLayout>
      </c:layout>
      <c:lineChart>
        <c:grouping val="standard"/>
        <c:varyColors val="0"/>
        <c:ser>
          <c:idx val="0"/>
          <c:order val="0"/>
          <c:tx>
            <c:strRef>
              <c:f>Sheet1!$D$6</c:f>
              <c:strCache>
                <c:ptCount val="1"/>
                <c:pt idx="0">
                  <c:v>Seattle House Prices</c:v>
                </c:pt>
              </c:strCache>
            </c:strRef>
          </c:tx>
          <c:spPr>
            <a:ln w="28575" cap="rnd">
              <a:solidFill>
                <a:schemeClr val="accent1"/>
              </a:solidFill>
              <a:round/>
            </a:ln>
            <a:effectLst/>
          </c:spPr>
          <c:marker>
            <c:symbol val="none"/>
          </c:marker>
          <c:dLbls>
            <c:dLbl>
              <c:idx val="52"/>
              <c:delete val="1"/>
              <c:extLst>
                <c:ext xmlns:c15="http://schemas.microsoft.com/office/drawing/2012/chart" uri="{CE6537A1-D6FC-4f65-9D91-7224C49458BB}">
                  <c15:layout>
                    <c:manualLayout>
                      <c:w val="9.7409776902887157E-2"/>
                      <c:h val="0.11892156862745099"/>
                    </c:manualLayout>
                  </c15:layout>
                </c:ext>
                <c:ext xmlns:c16="http://schemas.microsoft.com/office/drawing/2014/chart" uri="{C3380CC4-5D6E-409C-BE32-E72D297353CC}">
                  <c16:uniqueId val="{00000000-B2AE-4A5D-841D-9FB3FCDBF996}"/>
                </c:ext>
              </c:extLst>
            </c:dLbl>
            <c:dLbl>
              <c:idx val="53"/>
              <c:delete val="1"/>
              <c:extLst>
                <c:ext xmlns:c15="http://schemas.microsoft.com/office/drawing/2012/chart" uri="{CE6537A1-D6FC-4f65-9D91-7224C49458BB}">
                  <c15:layout>
                    <c:manualLayout>
                      <c:w val="8.9076443569553812E-2"/>
                      <c:h val="0.11156862745098037"/>
                    </c:manualLayout>
                  </c15:layout>
                </c:ext>
                <c:ext xmlns:c16="http://schemas.microsoft.com/office/drawing/2014/chart" uri="{C3380CC4-5D6E-409C-BE32-E72D297353CC}">
                  <c16:uniqueId val="{00000001-9093-442C-BED2-5196AE59F45C}"/>
                </c:ext>
              </c:extLst>
            </c:dLbl>
            <c:dLbl>
              <c:idx val="70"/>
              <c:layout>
                <c:manualLayout>
                  <c:x val="-3.6111111111111108E-2"/>
                  <c:y val="-0.10294117647058823"/>
                </c:manualLayout>
              </c:layout>
              <c:tx>
                <c:rich>
                  <a:bodyPr/>
                  <a:lstStyle/>
                  <a:p>
                    <a:r>
                      <a:rPr lang="en-US" dirty="0"/>
                      <a:t>Current</a:t>
                    </a:r>
                    <a:br>
                      <a:rPr lang="en-US" dirty="0"/>
                    </a:br>
                    <a:fld id="{AECB41DB-1F31-454A-9710-57BE3084F249}"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BF9-44CA-A076-2BBF05735239}"/>
                </c:ext>
              </c:extLst>
            </c:dLbl>
            <c:dLbl>
              <c:idx val="71"/>
              <c:layout>
                <c:manualLayout>
                  <c:x val="-1.2500000000000101E-2"/>
                  <c:y val="-0.12745098039215691"/>
                </c:manualLayout>
              </c:layout>
              <c:tx>
                <c:rich>
                  <a:bodyPr/>
                  <a:lstStyle/>
                  <a:p>
                    <a:r>
                      <a:rPr lang="en-US" dirty="0"/>
                      <a:t>Current</a:t>
                    </a:r>
                    <a:br>
                      <a:rPr lang="en-US" dirty="0"/>
                    </a:br>
                    <a:fld id="{654F1252-B291-4659-82A1-29F6B7A713D5}"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854-4C45-BCDF-97A1CC513FB3}"/>
                </c:ext>
              </c:extLst>
            </c:dLbl>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1"/>
                    </a:solidFill>
                    <a:latin typeface="Cambria" panose="02040503050406030204" pitchFamily="18" charset="0"/>
                    <a:ea typeface="Cambria" panose="02040503050406030204" pitchFamily="18" charset="0"/>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Sheet1!$A$238:$A$309</c:f>
              <c:numCache>
                <c:formatCode>mmm\-yy</c:formatCode>
                <c:ptCount val="72"/>
                <c:pt idx="0">
                  <c:v>43556</c:v>
                </c:pt>
                <c:pt idx="1">
                  <c:v>43586</c:v>
                </c:pt>
                <c:pt idx="2">
                  <c:v>43617</c:v>
                </c:pt>
                <c:pt idx="3">
                  <c:v>43647</c:v>
                </c:pt>
                <c:pt idx="4">
                  <c:v>43678</c:v>
                </c:pt>
                <c:pt idx="5">
                  <c:v>43709</c:v>
                </c:pt>
                <c:pt idx="6">
                  <c:v>43739</c:v>
                </c:pt>
                <c:pt idx="7">
                  <c:v>43770</c:v>
                </c:pt>
                <c:pt idx="8">
                  <c:v>43800</c:v>
                </c:pt>
                <c:pt idx="9">
                  <c:v>43831</c:v>
                </c:pt>
                <c:pt idx="10">
                  <c:v>43862</c:v>
                </c:pt>
                <c:pt idx="11">
                  <c:v>43891</c:v>
                </c:pt>
                <c:pt idx="12">
                  <c:v>43922</c:v>
                </c:pt>
                <c:pt idx="13">
                  <c:v>43952</c:v>
                </c:pt>
                <c:pt idx="14">
                  <c:v>43983</c:v>
                </c:pt>
                <c:pt idx="15">
                  <c:v>44013</c:v>
                </c:pt>
                <c:pt idx="16">
                  <c:v>44044</c:v>
                </c:pt>
                <c:pt idx="17">
                  <c:v>44075</c:v>
                </c:pt>
                <c:pt idx="18">
                  <c:v>44105</c:v>
                </c:pt>
                <c:pt idx="19">
                  <c:v>44136</c:v>
                </c:pt>
                <c:pt idx="20">
                  <c:v>44166</c:v>
                </c:pt>
                <c:pt idx="21">
                  <c:v>44197</c:v>
                </c:pt>
                <c:pt idx="22">
                  <c:v>44228</c:v>
                </c:pt>
                <c:pt idx="23">
                  <c:v>44256</c:v>
                </c:pt>
                <c:pt idx="24">
                  <c:v>44287</c:v>
                </c:pt>
                <c:pt idx="25">
                  <c:v>44317</c:v>
                </c:pt>
                <c:pt idx="26">
                  <c:v>44348</c:v>
                </c:pt>
                <c:pt idx="27">
                  <c:v>44378</c:v>
                </c:pt>
                <c:pt idx="28">
                  <c:v>44409</c:v>
                </c:pt>
                <c:pt idx="29">
                  <c:v>44440</c:v>
                </c:pt>
                <c:pt idx="30">
                  <c:v>44470</c:v>
                </c:pt>
                <c:pt idx="31">
                  <c:v>44501</c:v>
                </c:pt>
                <c:pt idx="32">
                  <c:v>44531</c:v>
                </c:pt>
                <c:pt idx="33">
                  <c:v>44562</c:v>
                </c:pt>
                <c:pt idx="34">
                  <c:v>44593</c:v>
                </c:pt>
                <c:pt idx="35">
                  <c:v>44621</c:v>
                </c:pt>
                <c:pt idx="36">
                  <c:v>44652</c:v>
                </c:pt>
                <c:pt idx="37">
                  <c:v>44682</c:v>
                </c:pt>
                <c:pt idx="38">
                  <c:v>44713</c:v>
                </c:pt>
                <c:pt idx="39">
                  <c:v>44743</c:v>
                </c:pt>
                <c:pt idx="40">
                  <c:v>44774</c:v>
                </c:pt>
                <c:pt idx="41">
                  <c:v>44805</c:v>
                </c:pt>
                <c:pt idx="42">
                  <c:v>44835</c:v>
                </c:pt>
                <c:pt idx="43">
                  <c:v>44866</c:v>
                </c:pt>
                <c:pt idx="44">
                  <c:v>44896</c:v>
                </c:pt>
                <c:pt idx="45">
                  <c:v>44927</c:v>
                </c:pt>
                <c:pt idx="46">
                  <c:v>44958</c:v>
                </c:pt>
                <c:pt idx="47">
                  <c:v>44986</c:v>
                </c:pt>
                <c:pt idx="48">
                  <c:v>45017</c:v>
                </c:pt>
                <c:pt idx="49">
                  <c:v>45047</c:v>
                </c:pt>
                <c:pt idx="50">
                  <c:v>45078</c:v>
                </c:pt>
                <c:pt idx="51">
                  <c:v>45108</c:v>
                </c:pt>
                <c:pt idx="52">
                  <c:v>45139</c:v>
                </c:pt>
                <c:pt idx="53">
                  <c:v>45170</c:v>
                </c:pt>
                <c:pt idx="54">
                  <c:v>45200</c:v>
                </c:pt>
                <c:pt idx="55">
                  <c:v>45231</c:v>
                </c:pt>
                <c:pt idx="56">
                  <c:v>45261</c:v>
                </c:pt>
                <c:pt idx="57">
                  <c:v>45292</c:v>
                </c:pt>
                <c:pt idx="58">
                  <c:v>45323</c:v>
                </c:pt>
                <c:pt idx="59">
                  <c:v>45352</c:v>
                </c:pt>
                <c:pt idx="60">
                  <c:v>45383</c:v>
                </c:pt>
                <c:pt idx="61">
                  <c:v>45413</c:v>
                </c:pt>
                <c:pt idx="62">
                  <c:v>45444</c:v>
                </c:pt>
                <c:pt idx="63">
                  <c:v>45474</c:v>
                </c:pt>
                <c:pt idx="64">
                  <c:v>45505</c:v>
                </c:pt>
                <c:pt idx="65">
                  <c:v>45536</c:v>
                </c:pt>
                <c:pt idx="66">
                  <c:v>45566</c:v>
                </c:pt>
                <c:pt idx="67">
                  <c:v>45597</c:v>
                </c:pt>
                <c:pt idx="68">
                  <c:v>45627</c:v>
                </c:pt>
                <c:pt idx="69">
                  <c:v>45658</c:v>
                </c:pt>
                <c:pt idx="70">
                  <c:v>45689</c:v>
                </c:pt>
                <c:pt idx="71">
                  <c:v>45717</c:v>
                </c:pt>
              </c:numCache>
            </c:numRef>
          </c:cat>
          <c:val>
            <c:numRef>
              <c:f>Sheet1!$D$238:$D$309</c:f>
              <c:numCache>
                <c:formatCode>0.0%</c:formatCode>
                <c:ptCount val="72"/>
                <c:pt idx="0">
                  <c:v>7.9376582779411287E-4</c:v>
                </c:pt>
                <c:pt idx="1">
                  <c:v>-1.1564958214479892E-2</c:v>
                </c:pt>
                <c:pt idx="2">
                  <c:v>-1.3141692402535154E-2</c:v>
                </c:pt>
                <c:pt idx="3">
                  <c:v>-6.3938626403694521E-3</c:v>
                </c:pt>
                <c:pt idx="4">
                  <c:v>6.7239404899523958E-3</c:v>
                </c:pt>
                <c:pt idx="5">
                  <c:v>1.7348533511522213E-2</c:v>
                </c:pt>
                <c:pt idx="6">
                  <c:v>2.4841696070180275E-2</c:v>
                </c:pt>
                <c:pt idx="7">
                  <c:v>3.2368234966907661E-2</c:v>
                </c:pt>
                <c:pt idx="8">
                  <c:v>4.0797099634815703E-2</c:v>
                </c:pt>
                <c:pt idx="9">
                  <c:v>5.1687954699344951E-2</c:v>
                </c:pt>
                <c:pt idx="10">
                  <c:v>6.099769038561198E-2</c:v>
                </c:pt>
                <c:pt idx="11">
                  <c:v>7.0759310042884271E-2</c:v>
                </c:pt>
                <c:pt idx="12">
                  <c:v>7.3827129592492602E-2</c:v>
                </c:pt>
                <c:pt idx="13">
                  <c:v>6.939282484588527E-2</c:v>
                </c:pt>
                <c:pt idx="14">
                  <c:v>6.6195922609127322E-2</c:v>
                </c:pt>
                <c:pt idx="15">
                  <c:v>7.0304764970475331E-2</c:v>
                </c:pt>
                <c:pt idx="16">
                  <c:v>8.5147949076853857E-2</c:v>
                </c:pt>
                <c:pt idx="17">
                  <c:v>0.10193088147989249</c:v>
                </c:pt>
                <c:pt idx="18">
                  <c:v>0.11701842578017407</c:v>
                </c:pt>
                <c:pt idx="19">
                  <c:v>0.12752704058322628</c:v>
                </c:pt>
                <c:pt idx="20">
                  <c:v>0.1358499954246688</c:v>
                </c:pt>
                <c:pt idx="21">
                  <c:v>0.14358362295641847</c:v>
                </c:pt>
                <c:pt idx="22">
                  <c:v>0.15862742746608216</c:v>
                </c:pt>
                <c:pt idx="23">
                  <c:v>0.18214254003917696</c:v>
                </c:pt>
                <c:pt idx="24">
                  <c:v>0.20779463142432042</c:v>
                </c:pt>
                <c:pt idx="25">
                  <c:v>0.23450034892626226</c:v>
                </c:pt>
                <c:pt idx="26">
                  <c:v>0.25125168168855905</c:v>
                </c:pt>
                <c:pt idx="27">
                  <c:v>0.25486018406237876</c:v>
                </c:pt>
                <c:pt idx="28">
                  <c:v>0.24319596172178204</c:v>
                </c:pt>
                <c:pt idx="29">
                  <c:v>0.23269367189776768</c:v>
                </c:pt>
                <c:pt idx="30">
                  <c:v>0.22749642491901501</c:v>
                </c:pt>
                <c:pt idx="31">
                  <c:v>0.2332471431436105</c:v>
                </c:pt>
                <c:pt idx="32">
                  <c:v>0.23996909490959295</c:v>
                </c:pt>
                <c:pt idx="33">
                  <c:v>0.2467566375038206</c:v>
                </c:pt>
                <c:pt idx="34">
                  <c:v>0.2660033401162667</c:v>
                </c:pt>
                <c:pt idx="35">
                  <c:v>0.27681055469830507</c:v>
                </c:pt>
                <c:pt idx="36">
                  <c:v>0.26142807028544479</c:v>
                </c:pt>
                <c:pt idx="37">
                  <c:v>0.23408633122985556</c:v>
                </c:pt>
                <c:pt idx="38">
                  <c:v>0.19145845250667581</c:v>
                </c:pt>
                <c:pt idx="39">
                  <c:v>0.14484663039606382</c:v>
                </c:pt>
                <c:pt idx="40">
                  <c:v>9.8492716591006779E-2</c:v>
                </c:pt>
                <c:pt idx="41">
                  <c:v>6.2315561041689449E-2</c:v>
                </c:pt>
                <c:pt idx="42">
                  <c:v>4.4872547858750611E-2</c:v>
                </c:pt>
                <c:pt idx="43">
                  <c:v>1.4816075244106219E-2</c:v>
                </c:pt>
                <c:pt idx="44">
                  <c:v>-1.8113548793337486E-2</c:v>
                </c:pt>
                <c:pt idx="45">
                  <c:v>-5.022972408854276E-2</c:v>
                </c:pt>
                <c:pt idx="46">
                  <c:v>-8.6388335771567126E-2</c:v>
                </c:pt>
                <c:pt idx="47">
                  <c:v>-0.11608610735791569</c:v>
                </c:pt>
                <c:pt idx="48">
                  <c:v>-0.1177793960620237</c:v>
                </c:pt>
                <c:pt idx="49">
                  <c:v>-0.10798064594238466</c:v>
                </c:pt>
                <c:pt idx="50">
                  <c:v>-8.2380338955700405E-2</c:v>
                </c:pt>
                <c:pt idx="51">
                  <c:v>-4.8060313737961935E-2</c:v>
                </c:pt>
                <c:pt idx="52">
                  <c:v>-7.1073576661636606E-3</c:v>
                </c:pt>
                <c:pt idx="53">
                  <c:v>1.8005567801849587E-2</c:v>
                </c:pt>
                <c:pt idx="54">
                  <c:v>2.220908908149255E-2</c:v>
                </c:pt>
                <c:pt idx="55">
                  <c:v>2.4911419567112514E-2</c:v>
                </c:pt>
                <c:pt idx="56">
                  <c:v>3.8856212117600153E-2</c:v>
                </c:pt>
                <c:pt idx="57">
                  <c:v>5.2649708207609613E-2</c:v>
                </c:pt>
                <c:pt idx="58">
                  <c:v>7.0820730459997039E-2</c:v>
                </c:pt>
                <c:pt idx="59">
                  <c:v>7.5177846680611227E-2</c:v>
                </c:pt>
                <c:pt idx="60">
                  <c:v>7.4713379971146132E-2</c:v>
                </c:pt>
                <c:pt idx="61">
                  <c:v>7.0205065320538829E-2</c:v>
                </c:pt>
                <c:pt idx="62">
                  <c:v>6.6544583947544478E-2</c:v>
                </c:pt>
                <c:pt idx="63">
                  <c:v>5.9123661978889963E-2</c:v>
                </c:pt>
                <c:pt idx="64">
                  <c:v>5.1709499946058335E-2</c:v>
                </c:pt>
                <c:pt idx="65">
                  <c:v>5.14830517179512E-2</c:v>
                </c:pt>
                <c:pt idx="66">
                  <c:v>4.8698228841404623E-2</c:v>
                </c:pt>
                <c:pt idx="67">
                  <c:v>5.4072445688766457E-2</c:v>
                </c:pt>
                <c:pt idx="68">
                  <c:v>5.5692513849480818E-2</c:v>
                </c:pt>
                <c:pt idx="69">
                  <c:v>5.4685777597140994E-2</c:v>
                </c:pt>
                <c:pt idx="70">
                  <c:v>4.9561872953065134E-2</c:v>
                </c:pt>
              </c:numCache>
            </c:numRef>
          </c:val>
          <c:smooth val="0"/>
          <c:extLst>
            <c:ext xmlns:c16="http://schemas.microsoft.com/office/drawing/2014/chart" uri="{C3380CC4-5D6E-409C-BE32-E72D297353CC}">
              <c16:uniqueId val="{00000000-393F-459D-9F83-D1335BAAB461}"/>
            </c:ext>
          </c:extLst>
        </c:ser>
        <c:ser>
          <c:idx val="1"/>
          <c:order val="1"/>
          <c:tx>
            <c:strRef>
              <c:f>Sheet1!$E$6</c:f>
              <c:strCache>
                <c:ptCount val="1"/>
                <c:pt idx="0">
                  <c:v>Seattle Rent Prices</c:v>
                </c:pt>
              </c:strCache>
            </c:strRef>
          </c:tx>
          <c:spPr>
            <a:ln w="28575" cap="rnd">
              <a:solidFill>
                <a:schemeClr val="accent2"/>
              </a:solidFill>
              <a:round/>
            </a:ln>
            <a:effectLst/>
          </c:spPr>
          <c:marker>
            <c:symbol val="none"/>
          </c:marker>
          <c:dLbls>
            <c:dLbl>
              <c:idx val="41"/>
              <c:delete val="1"/>
              <c:extLst>
                <c:ext xmlns:c15="http://schemas.microsoft.com/office/drawing/2012/chart" uri="{CE6537A1-D6FC-4f65-9D91-7224C49458BB}">
                  <c15:layout>
                    <c:manualLayout>
                      <c:w val="0.10435422134733158"/>
                      <c:h val="0.12137254901960783"/>
                    </c:manualLayout>
                  </c15:layout>
                </c:ext>
                <c:ext xmlns:c16="http://schemas.microsoft.com/office/drawing/2014/chart" uri="{C3380CC4-5D6E-409C-BE32-E72D297353CC}">
                  <c16:uniqueId val="{00000002-88E9-4750-8063-9B657C318338}"/>
                </c:ext>
              </c:extLst>
            </c:dLbl>
            <c:dLbl>
              <c:idx val="53"/>
              <c:delete val="1"/>
              <c:extLst>
                <c:ext xmlns:c15="http://schemas.microsoft.com/office/drawing/2012/chart" uri="{CE6537A1-D6FC-4f65-9D91-7224C49458BB}">
                  <c15:layout>
                    <c:manualLayout>
                      <c:w val="9.6020888013998246E-2"/>
                      <c:h val="0.11401960784313725"/>
                    </c:manualLayout>
                  </c15:layout>
                </c:ext>
                <c:ext xmlns:c16="http://schemas.microsoft.com/office/drawing/2014/chart" uri="{C3380CC4-5D6E-409C-BE32-E72D297353CC}">
                  <c16:uniqueId val="{00000001-45CD-4971-A2A6-A829F927F459}"/>
                </c:ext>
              </c:extLst>
            </c:dLbl>
            <c:dLbl>
              <c:idx val="54"/>
              <c:delete val="1"/>
              <c:extLst>
                <c:ext xmlns:c15="http://schemas.microsoft.com/office/drawing/2012/chart" uri="{CE6537A1-D6FC-4f65-9D91-7224C49458BB}">
                  <c15:layout>
                    <c:manualLayout>
                      <c:w val="8.7687554680664914E-2"/>
                      <c:h val="0.10911764705882353"/>
                    </c:manualLayout>
                  </c15:layout>
                </c:ext>
                <c:ext xmlns:c16="http://schemas.microsoft.com/office/drawing/2014/chart" uri="{C3380CC4-5D6E-409C-BE32-E72D297353CC}">
                  <c16:uniqueId val="{00000001-B2AE-4A5D-841D-9FB3FCDBF996}"/>
                </c:ext>
              </c:extLst>
            </c:dLbl>
            <c:dLbl>
              <c:idx val="71"/>
              <c:layout>
                <c:manualLayout>
                  <c:x val="-5.2777777777777778E-2"/>
                  <c:y val="0.11519607843137246"/>
                </c:manualLayout>
              </c:layout>
              <c:tx>
                <c:rich>
                  <a:bodyPr/>
                  <a:lstStyle/>
                  <a:p>
                    <a:r>
                      <a:rPr lang="en-US" dirty="0"/>
                      <a:t>Current</a:t>
                    </a:r>
                    <a:br>
                      <a:rPr lang="en-US" dirty="0"/>
                    </a:br>
                    <a:fld id="{04F56A49-8108-4AA8-998D-1C2294A09849}"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BF9-44CA-A076-2BBF05735239}"/>
                </c:ext>
              </c:extLst>
            </c:dLbl>
            <c:dLbl>
              <c:idx val="72"/>
              <c:layout>
                <c:manualLayout>
                  <c:x val="-3.6111111111111108E-2"/>
                  <c:y val="0.125"/>
                </c:manualLayout>
              </c:layout>
              <c:tx>
                <c:rich>
                  <a:bodyPr/>
                  <a:lstStyle/>
                  <a:p>
                    <a:r>
                      <a:rPr lang="en-US" dirty="0"/>
                      <a:t>Current</a:t>
                    </a:r>
                    <a:br>
                      <a:rPr lang="en-US" dirty="0"/>
                    </a:br>
                    <a:fld id="{132A03A9-9323-4573-9341-EEBB262725D4}"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854-4C45-BCDF-97A1CC513FB3}"/>
                </c:ext>
              </c:extLst>
            </c:dLbl>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2"/>
                    </a:solidFill>
                    <a:latin typeface="Cambria" panose="02040503050406030204" pitchFamily="18" charset="0"/>
                    <a:ea typeface="Cambria" panose="02040503050406030204" pitchFamily="18" charset="0"/>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Sheet1!$A$238:$A$309</c:f>
              <c:numCache>
                <c:formatCode>mmm\-yy</c:formatCode>
                <c:ptCount val="72"/>
                <c:pt idx="0">
                  <c:v>43556</c:v>
                </c:pt>
                <c:pt idx="1">
                  <c:v>43586</c:v>
                </c:pt>
                <c:pt idx="2">
                  <c:v>43617</c:v>
                </c:pt>
                <c:pt idx="3">
                  <c:v>43647</c:v>
                </c:pt>
                <c:pt idx="4">
                  <c:v>43678</c:v>
                </c:pt>
                <c:pt idx="5">
                  <c:v>43709</c:v>
                </c:pt>
                <c:pt idx="6">
                  <c:v>43739</c:v>
                </c:pt>
                <c:pt idx="7">
                  <c:v>43770</c:v>
                </c:pt>
                <c:pt idx="8">
                  <c:v>43800</c:v>
                </c:pt>
                <c:pt idx="9">
                  <c:v>43831</c:v>
                </c:pt>
                <c:pt idx="10">
                  <c:v>43862</c:v>
                </c:pt>
                <c:pt idx="11">
                  <c:v>43891</c:v>
                </c:pt>
                <c:pt idx="12">
                  <c:v>43922</c:v>
                </c:pt>
                <c:pt idx="13">
                  <c:v>43952</c:v>
                </c:pt>
                <c:pt idx="14">
                  <c:v>43983</c:v>
                </c:pt>
                <c:pt idx="15">
                  <c:v>44013</c:v>
                </c:pt>
                <c:pt idx="16">
                  <c:v>44044</c:v>
                </c:pt>
                <c:pt idx="17">
                  <c:v>44075</c:v>
                </c:pt>
                <c:pt idx="18">
                  <c:v>44105</c:v>
                </c:pt>
                <c:pt idx="19">
                  <c:v>44136</c:v>
                </c:pt>
                <c:pt idx="20">
                  <c:v>44166</c:v>
                </c:pt>
                <c:pt idx="21">
                  <c:v>44197</c:v>
                </c:pt>
                <c:pt idx="22">
                  <c:v>44228</c:v>
                </c:pt>
                <c:pt idx="23">
                  <c:v>44256</c:v>
                </c:pt>
                <c:pt idx="24">
                  <c:v>44287</c:v>
                </c:pt>
                <c:pt idx="25">
                  <c:v>44317</c:v>
                </c:pt>
                <c:pt idx="26">
                  <c:v>44348</c:v>
                </c:pt>
                <c:pt idx="27">
                  <c:v>44378</c:v>
                </c:pt>
                <c:pt idx="28">
                  <c:v>44409</c:v>
                </c:pt>
                <c:pt idx="29">
                  <c:v>44440</c:v>
                </c:pt>
                <c:pt idx="30">
                  <c:v>44470</c:v>
                </c:pt>
                <c:pt idx="31">
                  <c:v>44501</c:v>
                </c:pt>
                <c:pt idx="32">
                  <c:v>44531</c:v>
                </c:pt>
                <c:pt idx="33">
                  <c:v>44562</c:v>
                </c:pt>
                <c:pt idx="34">
                  <c:v>44593</c:v>
                </c:pt>
                <c:pt idx="35">
                  <c:v>44621</c:v>
                </c:pt>
                <c:pt idx="36">
                  <c:v>44652</c:v>
                </c:pt>
                <c:pt idx="37">
                  <c:v>44682</c:v>
                </c:pt>
                <c:pt idx="38">
                  <c:v>44713</c:v>
                </c:pt>
                <c:pt idx="39">
                  <c:v>44743</c:v>
                </c:pt>
                <c:pt idx="40">
                  <c:v>44774</c:v>
                </c:pt>
                <c:pt idx="41">
                  <c:v>44805</c:v>
                </c:pt>
                <c:pt idx="42">
                  <c:v>44835</c:v>
                </c:pt>
                <c:pt idx="43">
                  <c:v>44866</c:v>
                </c:pt>
                <c:pt idx="44">
                  <c:v>44896</c:v>
                </c:pt>
                <c:pt idx="45">
                  <c:v>44927</c:v>
                </c:pt>
                <c:pt idx="46">
                  <c:v>44958</c:v>
                </c:pt>
                <c:pt idx="47">
                  <c:v>44986</c:v>
                </c:pt>
                <c:pt idx="48">
                  <c:v>45017</c:v>
                </c:pt>
                <c:pt idx="49">
                  <c:v>45047</c:v>
                </c:pt>
                <c:pt idx="50">
                  <c:v>45078</c:v>
                </c:pt>
                <c:pt idx="51">
                  <c:v>45108</c:v>
                </c:pt>
                <c:pt idx="52">
                  <c:v>45139</c:v>
                </c:pt>
                <c:pt idx="53">
                  <c:v>45170</c:v>
                </c:pt>
                <c:pt idx="54">
                  <c:v>45200</c:v>
                </c:pt>
                <c:pt idx="55">
                  <c:v>45231</c:v>
                </c:pt>
                <c:pt idx="56">
                  <c:v>45261</c:v>
                </c:pt>
                <c:pt idx="57">
                  <c:v>45292</c:v>
                </c:pt>
                <c:pt idx="58">
                  <c:v>45323</c:v>
                </c:pt>
                <c:pt idx="59">
                  <c:v>45352</c:v>
                </c:pt>
                <c:pt idx="60">
                  <c:v>45383</c:v>
                </c:pt>
                <c:pt idx="61">
                  <c:v>45413</c:v>
                </c:pt>
                <c:pt idx="62">
                  <c:v>45444</c:v>
                </c:pt>
                <c:pt idx="63">
                  <c:v>45474</c:v>
                </c:pt>
                <c:pt idx="64">
                  <c:v>45505</c:v>
                </c:pt>
                <c:pt idx="65">
                  <c:v>45536</c:v>
                </c:pt>
                <c:pt idx="66">
                  <c:v>45566</c:v>
                </c:pt>
                <c:pt idx="67">
                  <c:v>45597</c:v>
                </c:pt>
                <c:pt idx="68">
                  <c:v>45627</c:v>
                </c:pt>
                <c:pt idx="69">
                  <c:v>45658</c:v>
                </c:pt>
                <c:pt idx="70">
                  <c:v>45689</c:v>
                </c:pt>
                <c:pt idx="71">
                  <c:v>45717</c:v>
                </c:pt>
              </c:numCache>
            </c:numRef>
          </c:cat>
          <c:val>
            <c:numRef>
              <c:f>Sheet1!$E$238:$E$309</c:f>
              <c:numCache>
                <c:formatCode>0.0%</c:formatCode>
                <c:ptCount val="72"/>
                <c:pt idx="0">
                  <c:v>4.4920942700650057E-2</c:v>
                </c:pt>
                <c:pt idx="1">
                  <c:v>2.8937922665757343E-2</c:v>
                </c:pt>
                <c:pt idx="2">
                  <c:v>2.6043445772843565E-2</c:v>
                </c:pt>
                <c:pt idx="3">
                  <c:v>2.986485586845089E-2</c:v>
                </c:pt>
                <c:pt idx="4">
                  <c:v>2.9908914122814823E-2</c:v>
                </c:pt>
                <c:pt idx="5">
                  <c:v>2.853327785049653E-2</c:v>
                </c:pt>
                <c:pt idx="6">
                  <c:v>2.9097106068734613E-2</c:v>
                </c:pt>
                <c:pt idx="7">
                  <c:v>2.9616350884538845E-2</c:v>
                </c:pt>
                <c:pt idx="8">
                  <c:v>2.9998225265948975E-2</c:v>
                </c:pt>
                <c:pt idx="9">
                  <c:v>3.3812173740465079E-2</c:v>
                </c:pt>
                <c:pt idx="10">
                  <c:v>3.9542863106808879E-2</c:v>
                </c:pt>
                <c:pt idx="11">
                  <c:v>3.8517443750178737E-2</c:v>
                </c:pt>
                <c:pt idx="12">
                  <c:v>3.4390291743232826E-2</c:v>
                </c:pt>
                <c:pt idx="13">
                  <c:v>5.2441385356384318E-2</c:v>
                </c:pt>
                <c:pt idx="14">
                  <c:v>4.8418769295592412E-2</c:v>
                </c:pt>
                <c:pt idx="15">
                  <c:v>4.4117494957852887E-2</c:v>
                </c:pt>
                <c:pt idx="16">
                  <c:v>4.2170115888715998E-2</c:v>
                </c:pt>
                <c:pt idx="17">
                  <c:v>3.7341465850342148E-2</c:v>
                </c:pt>
                <c:pt idx="18">
                  <c:v>3.4990340090159222E-2</c:v>
                </c:pt>
                <c:pt idx="19">
                  <c:v>2.5231485599981562E-2</c:v>
                </c:pt>
                <c:pt idx="20">
                  <c:v>2.762954516660332E-2</c:v>
                </c:pt>
                <c:pt idx="21">
                  <c:v>2.1970915943185787E-2</c:v>
                </c:pt>
                <c:pt idx="22">
                  <c:v>1.0428955096508652E-2</c:v>
                </c:pt>
                <c:pt idx="23">
                  <c:v>9.6922321929331368E-3</c:v>
                </c:pt>
                <c:pt idx="24">
                  <c:v>1.0910978095706181E-2</c:v>
                </c:pt>
                <c:pt idx="25">
                  <c:v>5.3475140381540331E-3</c:v>
                </c:pt>
                <c:pt idx="26">
                  <c:v>6.6882496681923698E-3</c:v>
                </c:pt>
                <c:pt idx="27">
                  <c:v>6.6666336471834509E-3</c:v>
                </c:pt>
                <c:pt idx="28">
                  <c:v>5.1563950158961536E-3</c:v>
                </c:pt>
                <c:pt idx="29">
                  <c:v>6.3340195599264071E-3</c:v>
                </c:pt>
                <c:pt idx="30">
                  <c:v>1.6530864197530803E-2</c:v>
                </c:pt>
                <c:pt idx="31">
                  <c:v>2.5277416923672025E-2</c:v>
                </c:pt>
                <c:pt idx="32">
                  <c:v>2.3227486352002558E-2</c:v>
                </c:pt>
                <c:pt idx="33">
                  <c:v>2.8362396035443771E-2</c:v>
                </c:pt>
                <c:pt idx="34">
                  <c:v>3.8828512165737239E-2</c:v>
                </c:pt>
                <c:pt idx="35">
                  <c:v>4.2451204300915313E-2</c:v>
                </c:pt>
                <c:pt idx="36">
                  <c:v>4.3844190718774323E-2</c:v>
                </c:pt>
                <c:pt idx="37">
                  <c:v>4.9462174678562398E-2</c:v>
                </c:pt>
                <c:pt idx="38">
                  <c:v>6.0045688544102749E-2</c:v>
                </c:pt>
                <c:pt idx="39">
                  <c:v>6.3912382470589835E-2</c:v>
                </c:pt>
                <c:pt idx="40">
                  <c:v>6.8742218522311216E-2</c:v>
                </c:pt>
                <c:pt idx="41">
                  <c:v>7.8544446624803754E-2</c:v>
                </c:pt>
                <c:pt idx="42">
                  <c:v>7.8643170308116517E-2</c:v>
                </c:pt>
                <c:pt idx="43">
                  <c:v>8.8146822710126749E-2</c:v>
                </c:pt>
                <c:pt idx="44">
                  <c:v>9.0764722609127269E-2</c:v>
                </c:pt>
                <c:pt idx="45">
                  <c:v>0.10248521847810399</c:v>
                </c:pt>
                <c:pt idx="46">
                  <c:v>0.10570163272723776</c:v>
                </c:pt>
                <c:pt idx="47">
                  <c:v>0.10470952609769202</c:v>
                </c:pt>
                <c:pt idx="48">
                  <c:v>9.8300884788355525E-2</c:v>
                </c:pt>
                <c:pt idx="49">
                  <c:v>9.9205789745758777E-2</c:v>
                </c:pt>
                <c:pt idx="50">
                  <c:v>9.8436152381572439E-2</c:v>
                </c:pt>
                <c:pt idx="51">
                  <c:v>9.4401050699001621E-2</c:v>
                </c:pt>
                <c:pt idx="52">
                  <c:v>9.0967578869970867E-2</c:v>
                </c:pt>
                <c:pt idx="53">
                  <c:v>8.4145817271281897E-2</c:v>
                </c:pt>
                <c:pt idx="54">
                  <c:v>8.0230232935199597E-2</c:v>
                </c:pt>
                <c:pt idx="55">
                  <c:v>7.4855448941588465E-2</c:v>
                </c:pt>
                <c:pt idx="56">
                  <c:v>6.5529041907568697E-2</c:v>
                </c:pt>
                <c:pt idx="57">
                  <c:v>5.1137998691955566E-2</c:v>
                </c:pt>
                <c:pt idx="58">
                  <c:v>4.897058823529421E-2</c:v>
                </c:pt>
                <c:pt idx="59">
                  <c:v>5.0305770887166368E-2</c:v>
                </c:pt>
                <c:pt idx="60">
                  <c:v>5.9190527448869767E-2</c:v>
                </c:pt>
                <c:pt idx="61">
                  <c:v>5.6060282171868314E-2</c:v>
                </c:pt>
                <c:pt idx="62">
                  <c:v>4.9942857142857067E-2</c:v>
                </c:pt>
                <c:pt idx="63">
                  <c:v>5.40038030847243E-2</c:v>
                </c:pt>
                <c:pt idx="64">
                  <c:v>5.3711036225779329E-2</c:v>
                </c:pt>
                <c:pt idx="65">
                  <c:v>5.1707572897000231E-2</c:v>
                </c:pt>
                <c:pt idx="66">
                  <c:v>4.5201167396289321E-2</c:v>
                </c:pt>
                <c:pt idx="67">
                  <c:v>3.9780855902418866E-2</c:v>
                </c:pt>
                <c:pt idx="68">
                  <c:v>4.5204229732531465E-2</c:v>
                </c:pt>
                <c:pt idx="69">
                  <c:v>4.2681118390897499E-2</c:v>
                </c:pt>
                <c:pt idx="70">
                  <c:v>3.7180132111725994E-2</c:v>
                </c:pt>
                <c:pt idx="71">
                  <c:v>3.5236447283716332E-2</c:v>
                </c:pt>
              </c:numCache>
            </c:numRef>
          </c:val>
          <c:smooth val="0"/>
          <c:extLst>
            <c:ext xmlns:c16="http://schemas.microsoft.com/office/drawing/2014/chart" uri="{C3380CC4-5D6E-409C-BE32-E72D297353CC}">
              <c16:uniqueId val="{00000001-393F-459D-9F83-D1335BAAB461}"/>
            </c:ext>
          </c:extLst>
        </c:ser>
        <c:dLbls>
          <c:showLegendKey val="0"/>
          <c:showVal val="0"/>
          <c:showCatName val="0"/>
          <c:showSerName val="0"/>
          <c:showPercent val="0"/>
          <c:showBubbleSize val="0"/>
        </c:dLbls>
        <c:smooth val="0"/>
        <c:axId val="521704608"/>
        <c:axId val="521701656"/>
      </c:lineChart>
      <c:dateAx>
        <c:axId val="521704608"/>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low"/>
        <c:spPr>
          <a:solidFill>
            <a:schemeClr val="bg1"/>
          </a:solidFill>
          <a:ln w="254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521701656"/>
        <c:crosses val="autoZero"/>
        <c:auto val="1"/>
        <c:lblOffset val="100"/>
        <c:baseTimeUnit val="months"/>
        <c:majorUnit val="3"/>
        <c:majorTimeUnit val="months"/>
      </c:dateAx>
      <c:valAx>
        <c:axId val="521701656"/>
        <c:scaling>
          <c:orientation val="minMax"/>
          <c:max val="0.35000000000000003"/>
          <c:min val="-0.150000000000000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52170460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1" i="0" u="none" strike="noStrike" kern="1200" baseline="0">
                <a:solidFill>
                  <a:schemeClr val="accent1"/>
                </a:solidFill>
                <a:latin typeface="Cambria" panose="02040503050406030204" pitchFamily="18" charset="0"/>
                <a:ea typeface="Cambria" panose="02040503050406030204" pitchFamily="18" charset="0"/>
                <a:cs typeface="+mn-cs"/>
              </a:defRPr>
            </a:pPr>
            <a:endParaRPr lang="en-US"/>
          </a:p>
        </c:txPr>
      </c:legendEntry>
      <c:legendEntry>
        <c:idx val="1"/>
        <c:txPr>
          <a:bodyPr rot="0" spcFirstLastPara="1" vertOverflow="ellipsis" vert="horz" wrap="square" anchor="ctr" anchorCtr="1"/>
          <a:lstStyle/>
          <a:p>
            <a:pPr>
              <a:defRPr sz="2000" b="1" i="0" u="none" strike="noStrike" kern="1200" baseline="0">
                <a:solidFill>
                  <a:schemeClr val="accent2"/>
                </a:solidFill>
                <a:latin typeface="Cambria" panose="02040503050406030204" pitchFamily="18" charset="0"/>
                <a:ea typeface="Cambria" panose="02040503050406030204" pitchFamily="18" charset="0"/>
                <a:cs typeface="+mn-cs"/>
              </a:defRPr>
            </a:pPr>
            <a:endParaRPr lang="en-US"/>
          </a:p>
        </c:txPr>
      </c:legendEntry>
      <c:layout>
        <c:manualLayout>
          <c:xMode val="edge"/>
          <c:yMode val="edge"/>
          <c:x val="0.16512478127734032"/>
          <c:y val="0.91281283773351862"/>
          <c:w val="0.66669028871391078"/>
          <c:h val="6.0226377952755906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sz="2000" dirty="0"/>
              <a:t>King County Real Estate Index by Sector</a:t>
            </a:r>
          </a:p>
          <a:p>
            <a:pPr>
              <a:defRPr/>
            </a:pPr>
            <a:r>
              <a:rPr lang="en-US" sz="1200" dirty="0"/>
              <a:t>Average</a:t>
            </a:r>
            <a:r>
              <a:rPr lang="en-US" sz="1200" baseline="0" dirty="0"/>
              <a:t> Price per Sale by Sector; Indexed where 2000=100</a:t>
            </a:r>
            <a:endParaRPr lang="en-US" sz="1200" dirty="0"/>
          </a:p>
          <a:p>
            <a:pPr>
              <a:defRPr/>
            </a:pPr>
            <a:r>
              <a:rPr lang="en-US" sz="1200" dirty="0"/>
              <a:t>Source: KC</a:t>
            </a:r>
            <a:r>
              <a:rPr lang="en-US" sz="1200" baseline="0" dirty="0"/>
              <a:t> Recorder’s Office / OEFA</a:t>
            </a:r>
            <a:endParaRPr lang="en-US" sz="1200" dirty="0"/>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7.2810476815398081E-2"/>
          <c:y val="0.16274895785085686"/>
          <c:w val="0.90204833770778647"/>
          <c:h val="0.55710629921259847"/>
        </c:manualLayout>
      </c:layout>
      <c:lineChart>
        <c:grouping val="standard"/>
        <c:varyColors val="0"/>
        <c:ser>
          <c:idx val="0"/>
          <c:order val="0"/>
          <c:tx>
            <c:strRef>
              <c:f>Average!$A$1</c:f>
              <c:strCache>
                <c:ptCount val="1"/>
                <c:pt idx="0">
                  <c:v>Commercial</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movingAvg"/>
            <c:period val="12"/>
            <c:dispRSqr val="0"/>
            <c:dispEq val="0"/>
          </c:trendline>
          <c:cat>
            <c:numRef>
              <c:f>Average!$A$99:$A$402</c:f>
              <c:numCache>
                <c:formatCode>mmm\-yy</c:formatCode>
                <c:ptCount val="304"/>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pt idx="289">
                  <c:v>45323</c:v>
                </c:pt>
                <c:pt idx="290">
                  <c:v>45352</c:v>
                </c:pt>
                <c:pt idx="291">
                  <c:v>45383</c:v>
                </c:pt>
                <c:pt idx="292">
                  <c:v>45413</c:v>
                </c:pt>
                <c:pt idx="293">
                  <c:v>45444</c:v>
                </c:pt>
                <c:pt idx="294">
                  <c:v>45474</c:v>
                </c:pt>
                <c:pt idx="295">
                  <c:v>45505</c:v>
                </c:pt>
                <c:pt idx="296">
                  <c:v>45536</c:v>
                </c:pt>
                <c:pt idx="297">
                  <c:v>45566</c:v>
                </c:pt>
                <c:pt idx="298">
                  <c:v>45597</c:v>
                </c:pt>
                <c:pt idx="299">
                  <c:v>45627</c:v>
                </c:pt>
                <c:pt idx="300">
                  <c:v>45658</c:v>
                </c:pt>
                <c:pt idx="301">
                  <c:v>45689</c:v>
                </c:pt>
                <c:pt idx="302">
                  <c:v>45717</c:v>
                </c:pt>
                <c:pt idx="303">
                  <c:v>45748</c:v>
                </c:pt>
              </c:numCache>
            </c:numRef>
          </c:cat>
          <c:val>
            <c:numRef>
              <c:f>Average!$F$99:$F$402</c:f>
              <c:numCache>
                <c:formatCode>_(* #,##0.00_);_(* \(#,##0.00\);_(* "-"??_);_(@_)</c:formatCode>
                <c:ptCount val="304"/>
                <c:pt idx="0">
                  <c:v>100</c:v>
                </c:pt>
                <c:pt idx="1">
                  <c:v>99.453806102328542</c:v>
                </c:pt>
                <c:pt idx="2">
                  <c:v>95.002518862670087</c:v>
                </c:pt>
                <c:pt idx="3">
                  <c:v>94.892134860728731</c:v>
                </c:pt>
                <c:pt idx="4">
                  <c:v>97.597689943065731</c:v>
                </c:pt>
                <c:pt idx="5">
                  <c:v>96.457322823337449</c:v>
                </c:pt>
                <c:pt idx="6">
                  <c:v>94.185195150271269</c:v>
                </c:pt>
                <c:pt idx="7">
                  <c:v>94.295682351171038</c:v>
                </c:pt>
                <c:pt idx="8">
                  <c:v>92.644601549530094</c:v>
                </c:pt>
                <c:pt idx="9">
                  <c:v>93.639709428675431</c:v>
                </c:pt>
                <c:pt idx="10">
                  <c:v>91.304320649583573</c:v>
                </c:pt>
                <c:pt idx="11">
                  <c:v>98.954805102962681</c:v>
                </c:pt>
                <c:pt idx="12">
                  <c:v>105.48827023381153</c:v>
                </c:pt>
                <c:pt idx="13">
                  <c:v>103.42286664578289</c:v>
                </c:pt>
                <c:pt idx="14">
                  <c:v>105.6162965922526</c:v>
                </c:pt>
                <c:pt idx="15">
                  <c:v>107.83445795060544</c:v>
                </c:pt>
                <c:pt idx="16">
                  <c:v>105.68513908593515</c:v>
                </c:pt>
                <c:pt idx="17">
                  <c:v>105.68149393593433</c:v>
                </c:pt>
                <c:pt idx="18">
                  <c:v>101.45712576784948</c:v>
                </c:pt>
                <c:pt idx="19">
                  <c:v>103.74798843712109</c:v>
                </c:pt>
                <c:pt idx="20">
                  <c:v>108.38495524447106</c:v>
                </c:pt>
                <c:pt idx="21">
                  <c:v>104.23504189264126</c:v>
                </c:pt>
                <c:pt idx="22">
                  <c:v>100.83168124328297</c:v>
                </c:pt>
                <c:pt idx="23">
                  <c:v>100.43849870423968</c:v>
                </c:pt>
                <c:pt idx="24">
                  <c:v>90.58452572634765</c:v>
                </c:pt>
                <c:pt idx="25">
                  <c:v>89.364724239483706</c:v>
                </c:pt>
                <c:pt idx="26">
                  <c:v>91.890197918024597</c:v>
                </c:pt>
                <c:pt idx="27">
                  <c:v>88.219699765198527</c:v>
                </c:pt>
                <c:pt idx="28">
                  <c:v>89.484301047928909</c:v>
                </c:pt>
                <c:pt idx="29">
                  <c:v>88.657554938012566</c:v>
                </c:pt>
                <c:pt idx="30">
                  <c:v>90.517447036003631</c:v>
                </c:pt>
                <c:pt idx="31">
                  <c:v>90.109341293403077</c:v>
                </c:pt>
                <c:pt idx="32">
                  <c:v>82.977193636883655</c:v>
                </c:pt>
                <c:pt idx="33">
                  <c:v>94.274104537839307</c:v>
                </c:pt>
                <c:pt idx="34">
                  <c:v>95.829012926475571</c:v>
                </c:pt>
                <c:pt idx="35">
                  <c:v>98.041215759949523</c:v>
                </c:pt>
                <c:pt idx="36">
                  <c:v>100.29960110380355</c:v>
                </c:pt>
                <c:pt idx="37">
                  <c:v>101.43558020547771</c:v>
                </c:pt>
                <c:pt idx="38">
                  <c:v>100.08467754800137</c:v>
                </c:pt>
                <c:pt idx="39">
                  <c:v>102.35547996394814</c:v>
                </c:pt>
                <c:pt idx="40">
                  <c:v>104.16575734584423</c:v>
                </c:pt>
                <c:pt idx="41">
                  <c:v>105.05681779688626</c:v>
                </c:pt>
                <c:pt idx="42">
                  <c:v>106.91680081937734</c:v>
                </c:pt>
                <c:pt idx="43">
                  <c:v>107.59279515842626</c:v>
                </c:pt>
                <c:pt idx="44">
                  <c:v>108.6359205689652</c:v>
                </c:pt>
                <c:pt idx="45">
                  <c:v>104.91392387184155</c:v>
                </c:pt>
                <c:pt idx="46">
                  <c:v>102.87275784511952</c:v>
                </c:pt>
                <c:pt idx="47">
                  <c:v>94.549656139587185</c:v>
                </c:pt>
                <c:pt idx="48">
                  <c:v>94.333334821814901</c:v>
                </c:pt>
                <c:pt idx="49">
                  <c:v>93.955316009739278</c:v>
                </c:pt>
                <c:pt idx="50">
                  <c:v>91.568179850985899</c:v>
                </c:pt>
                <c:pt idx="51">
                  <c:v>92.392350623958194</c:v>
                </c:pt>
                <c:pt idx="52">
                  <c:v>90.324317852916849</c:v>
                </c:pt>
                <c:pt idx="53">
                  <c:v>99.033385783334225</c:v>
                </c:pt>
                <c:pt idx="54">
                  <c:v>103.26909613469225</c:v>
                </c:pt>
                <c:pt idx="55">
                  <c:v>107.47518874511135</c:v>
                </c:pt>
                <c:pt idx="56">
                  <c:v>111.09821586411491</c:v>
                </c:pt>
                <c:pt idx="57">
                  <c:v>105.00969753596787</c:v>
                </c:pt>
                <c:pt idx="58">
                  <c:v>113.63936160630877</c:v>
                </c:pt>
                <c:pt idx="59">
                  <c:v>128.49591987952959</c:v>
                </c:pt>
                <c:pt idx="60">
                  <c:v>133.27050499274949</c:v>
                </c:pt>
                <c:pt idx="61">
                  <c:v>135.93683005825031</c:v>
                </c:pt>
                <c:pt idx="62">
                  <c:v>142.42191996047615</c:v>
                </c:pt>
                <c:pt idx="63">
                  <c:v>148.6062644239112</c:v>
                </c:pt>
                <c:pt idx="64">
                  <c:v>154.11029001822087</c:v>
                </c:pt>
                <c:pt idx="65">
                  <c:v>147.50851123082057</c:v>
                </c:pt>
                <c:pt idx="66">
                  <c:v>145.51098751785142</c:v>
                </c:pt>
                <c:pt idx="67">
                  <c:v>147.64715720494462</c:v>
                </c:pt>
                <c:pt idx="68">
                  <c:v>162.90993368424128</c:v>
                </c:pt>
                <c:pt idx="69">
                  <c:v>167.335202796663</c:v>
                </c:pt>
                <c:pt idx="70">
                  <c:v>169.98071829538662</c:v>
                </c:pt>
                <c:pt idx="71">
                  <c:v>166.66169045815346</c:v>
                </c:pt>
                <c:pt idx="72">
                  <c:v>178.17113322131181</c:v>
                </c:pt>
                <c:pt idx="73">
                  <c:v>181.63221090678735</c:v>
                </c:pt>
                <c:pt idx="74">
                  <c:v>180.71329570974896</c:v>
                </c:pt>
                <c:pt idx="75">
                  <c:v>180.69158284714226</c:v>
                </c:pt>
                <c:pt idx="76">
                  <c:v>191.14205547007018</c:v>
                </c:pt>
                <c:pt idx="77">
                  <c:v>193.68111895485245</c:v>
                </c:pt>
                <c:pt idx="78">
                  <c:v>198.18152809602452</c:v>
                </c:pt>
                <c:pt idx="79">
                  <c:v>195.67226400794976</c:v>
                </c:pt>
                <c:pt idx="80">
                  <c:v>193.57680638176535</c:v>
                </c:pt>
                <c:pt idx="81">
                  <c:v>202.1318817764037</c:v>
                </c:pt>
                <c:pt idx="82">
                  <c:v>201.48588208669059</c:v>
                </c:pt>
                <c:pt idx="83">
                  <c:v>198.3229332053904</c:v>
                </c:pt>
                <c:pt idx="84">
                  <c:v>197.51772275863891</c:v>
                </c:pt>
                <c:pt idx="85">
                  <c:v>197.88287264055811</c:v>
                </c:pt>
                <c:pt idx="86">
                  <c:v>204.62025266494859</c:v>
                </c:pt>
                <c:pt idx="87">
                  <c:v>247.92898746726141</c:v>
                </c:pt>
                <c:pt idx="88">
                  <c:v>240.4647658296895</c:v>
                </c:pt>
                <c:pt idx="89">
                  <c:v>246.07308592503011</c:v>
                </c:pt>
                <c:pt idx="90">
                  <c:v>250.14929288072665</c:v>
                </c:pt>
                <c:pt idx="91">
                  <c:v>266.77328479722024</c:v>
                </c:pt>
                <c:pt idx="92">
                  <c:v>261.80983532402075</c:v>
                </c:pt>
                <c:pt idx="93">
                  <c:v>260.84110620688256</c:v>
                </c:pt>
                <c:pt idx="94">
                  <c:v>264.19633430952831</c:v>
                </c:pt>
                <c:pt idx="95">
                  <c:v>265.23508273676111</c:v>
                </c:pt>
                <c:pt idx="96">
                  <c:v>263.70732470968869</c:v>
                </c:pt>
                <c:pt idx="97">
                  <c:v>271.30898988114285</c:v>
                </c:pt>
                <c:pt idx="98">
                  <c:v>266.89814257513592</c:v>
                </c:pt>
                <c:pt idx="99">
                  <c:v>223.17411478909708</c:v>
                </c:pt>
                <c:pt idx="100">
                  <c:v>219.63166633065129</c:v>
                </c:pt>
                <c:pt idx="101">
                  <c:v>215.25103120686626</c:v>
                </c:pt>
                <c:pt idx="102">
                  <c:v>212.19938319108388</c:v>
                </c:pt>
                <c:pt idx="103">
                  <c:v>201.91854399965541</c:v>
                </c:pt>
                <c:pt idx="104">
                  <c:v>201.16110918113415</c:v>
                </c:pt>
                <c:pt idx="105">
                  <c:v>201.09691147559414</c:v>
                </c:pt>
                <c:pt idx="106">
                  <c:v>191.45758899767142</c:v>
                </c:pt>
                <c:pt idx="107">
                  <c:v>183.34673623827894</c:v>
                </c:pt>
                <c:pt idx="108">
                  <c:v>173.16845620939537</c:v>
                </c:pt>
                <c:pt idx="109">
                  <c:v>158.70507032765309</c:v>
                </c:pt>
                <c:pt idx="110">
                  <c:v>152.08823999301572</c:v>
                </c:pt>
                <c:pt idx="111">
                  <c:v>149.56370707404091</c:v>
                </c:pt>
                <c:pt idx="112">
                  <c:v>146.19929675843159</c:v>
                </c:pt>
                <c:pt idx="113">
                  <c:v>144.82746145494087</c:v>
                </c:pt>
                <c:pt idx="114">
                  <c:v>137.32019455667728</c:v>
                </c:pt>
                <c:pt idx="115">
                  <c:v>124.02803033389603</c:v>
                </c:pt>
                <c:pt idx="116">
                  <c:v>115.30885158897132</c:v>
                </c:pt>
                <c:pt idx="117">
                  <c:v>104.95233419030349</c:v>
                </c:pt>
                <c:pt idx="118">
                  <c:v>129.92483927846888</c:v>
                </c:pt>
                <c:pt idx="119">
                  <c:v>127.33978910631117</c:v>
                </c:pt>
                <c:pt idx="120">
                  <c:v>126.71926172430231</c:v>
                </c:pt>
                <c:pt idx="121">
                  <c:v>128.37596504436129</c:v>
                </c:pt>
                <c:pt idx="122">
                  <c:v>128.95049731251012</c:v>
                </c:pt>
                <c:pt idx="123">
                  <c:v>128.89696301467004</c:v>
                </c:pt>
                <c:pt idx="124">
                  <c:v>125.31379499200338</c:v>
                </c:pt>
                <c:pt idx="125">
                  <c:v>119.45953610237349</c:v>
                </c:pt>
                <c:pt idx="126">
                  <c:v>146.9269322426502</c:v>
                </c:pt>
                <c:pt idx="127">
                  <c:v>147.06221326711903</c:v>
                </c:pt>
                <c:pt idx="128">
                  <c:v>148.82410109841118</c:v>
                </c:pt>
                <c:pt idx="129">
                  <c:v>160.25051048369696</c:v>
                </c:pt>
                <c:pt idx="130">
                  <c:v>140.99226696955424</c:v>
                </c:pt>
                <c:pt idx="131">
                  <c:v>151.25911914318309</c:v>
                </c:pt>
                <c:pt idx="132">
                  <c:v>162.96100684357302</c:v>
                </c:pt>
                <c:pt idx="133">
                  <c:v>162.175369427352</c:v>
                </c:pt>
                <c:pt idx="134">
                  <c:v>172.14959037198619</c:v>
                </c:pt>
                <c:pt idx="135">
                  <c:v>182.66784733788191</c:v>
                </c:pt>
                <c:pt idx="136">
                  <c:v>183.8274975379058</c:v>
                </c:pt>
                <c:pt idx="137">
                  <c:v>200.20923026931436</c:v>
                </c:pt>
                <c:pt idx="138">
                  <c:v>178.70659969164277</c:v>
                </c:pt>
                <c:pt idx="139">
                  <c:v>196.05290474622396</c:v>
                </c:pt>
                <c:pt idx="140">
                  <c:v>210.89921670524132</c:v>
                </c:pt>
                <c:pt idx="141">
                  <c:v>202.94204380935577</c:v>
                </c:pt>
                <c:pt idx="142">
                  <c:v>201.50088823271548</c:v>
                </c:pt>
                <c:pt idx="143">
                  <c:v>204.69696072331575</c:v>
                </c:pt>
                <c:pt idx="144">
                  <c:v>208.18914218794993</c:v>
                </c:pt>
                <c:pt idx="145">
                  <c:v>209.36184942413712</c:v>
                </c:pt>
                <c:pt idx="146">
                  <c:v>199.51004120446353</c:v>
                </c:pt>
                <c:pt idx="147">
                  <c:v>186.51632757706844</c:v>
                </c:pt>
                <c:pt idx="148">
                  <c:v>191.96189791174214</c:v>
                </c:pt>
                <c:pt idx="149">
                  <c:v>194.58577919272264</c:v>
                </c:pt>
                <c:pt idx="150">
                  <c:v>224.06653623328972</c:v>
                </c:pt>
                <c:pt idx="151">
                  <c:v>226.2967298999761</c:v>
                </c:pt>
                <c:pt idx="152">
                  <c:v>227.27740408764268</c:v>
                </c:pt>
                <c:pt idx="153">
                  <c:v>233.2018128804032</c:v>
                </c:pt>
                <c:pt idx="154">
                  <c:v>272.86851063027092</c:v>
                </c:pt>
                <c:pt idx="155">
                  <c:v>288.1564427110261</c:v>
                </c:pt>
                <c:pt idx="156">
                  <c:v>296.28974947637505</c:v>
                </c:pt>
                <c:pt idx="157">
                  <c:v>304.09171093256788</c:v>
                </c:pt>
                <c:pt idx="158">
                  <c:v>305.97246629595162</c:v>
                </c:pt>
                <c:pt idx="159">
                  <c:v>319.97772972158174</c:v>
                </c:pt>
                <c:pt idx="160">
                  <c:v>316.07256305839172</c:v>
                </c:pt>
                <c:pt idx="161">
                  <c:v>301.24951445184416</c:v>
                </c:pt>
                <c:pt idx="162">
                  <c:v>281.73804059936117</c:v>
                </c:pt>
                <c:pt idx="163">
                  <c:v>270.98381267858451</c:v>
                </c:pt>
                <c:pt idx="164">
                  <c:v>264.35873411388519</c:v>
                </c:pt>
                <c:pt idx="165">
                  <c:v>273.61666157478368</c:v>
                </c:pt>
                <c:pt idx="166">
                  <c:v>238.82543448490304</c:v>
                </c:pt>
                <c:pt idx="167">
                  <c:v>221.12376376064887</c:v>
                </c:pt>
                <c:pt idx="168">
                  <c:v>222.17729188600643</c:v>
                </c:pt>
                <c:pt idx="169">
                  <c:v>223.47742707198381</c:v>
                </c:pt>
                <c:pt idx="170">
                  <c:v>236.86331158596687</c:v>
                </c:pt>
                <c:pt idx="171">
                  <c:v>229.71344739429833</c:v>
                </c:pt>
                <c:pt idx="172">
                  <c:v>247.92568916302992</c:v>
                </c:pt>
                <c:pt idx="173">
                  <c:v>260.94260321356444</c:v>
                </c:pt>
                <c:pt idx="174">
                  <c:v>256.15537599360056</c:v>
                </c:pt>
                <c:pt idx="175">
                  <c:v>261.28021905037167</c:v>
                </c:pt>
                <c:pt idx="176">
                  <c:v>264.53181264690812</c:v>
                </c:pt>
                <c:pt idx="177">
                  <c:v>254.47656411348112</c:v>
                </c:pt>
                <c:pt idx="178">
                  <c:v>255.66999979949301</c:v>
                </c:pt>
                <c:pt idx="179">
                  <c:v>264.54255471253174</c:v>
                </c:pt>
                <c:pt idx="180">
                  <c:v>244.45798971650308</c:v>
                </c:pt>
                <c:pt idx="181">
                  <c:v>276.33533660873604</c:v>
                </c:pt>
                <c:pt idx="182">
                  <c:v>294.67162266430773</c:v>
                </c:pt>
                <c:pt idx="183">
                  <c:v>319.51999724794359</c:v>
                </c:pt>
                <c:pt idx="184">
                  <c:v>320.06483818139333</c:v>
                </c:pt>
                <c:pt idx="185">
                  <c:v>324.05188648100193</c:v>
                </c:pt>
                <c:pt idx="186">
                  <c:v>325.46151987737818</c:v>
                </c:pt>
                <c:pt idx="187">
                  <c:v>324.93328234220587</c:v>
                </c:pt>
                <c:pt idx="188">
                  <c:v>321.99188596977496</c:v>
                </c:pt>
                <c:pt idx="189">
                  <c:v>324.58462738885248</c:v>
                </c:pt>
                <c:pt idx="190">
                  <c:v>331.60331457850219</c:v>
                </c:pt>
                <c:pt idx="191">
                  <c:v>345.76559266116777</c:v>
                </c:pt>
                <c:pt idx="192">
                  <c:v>361.90680442116627</c:v>
                </c:pt>
                <c:pt idx="193">
                  <c:v>361.86588050100005</c:v>
                </c:pt>
                <c:pt idx="194">
                  <c:v>343.86576047804192</c:v>
                </c:pt>
                <c:pt idx="195">
                  <c:v>320.99116980212432</c:v>
                </c:pt>
                <c:pt idx="196">
                  <c:v>335.85581731488168</c:v>
                </c:pt>
                <c:pt idx="197">
                  <c:v>326.64375351907421</c:v>
                </c:pt>
                <c:pt idx="198">
                  <c:v>343.72824153049248</c:v>
                </c:pt>
                <c:pt idx="199">
                  <c:v>355.67153142228318</c:v>
                </c:pt>
                <c:pt idx="200">
                  <c:v>367.7937743708099</c:v>
                </c:pt>
                <c:pt idx="201">
                  <c:v>386.33790883888872</c:v>
                </c:pt>
                <c:pt idx="202">
                  <c:v>426.49370884664819</c:v>
                </c:pt>
                <c:pt idx="203">
                  <c:v>452.50799474451156</c:v>
                </c:pt>
                <c:pt idx="204">
                  <c:v>434.43793656967455</c:v>
                </c:pt>
                <c:pt idx="205">
                  <c:v>418.40937457116689</c:v>
                </c:pt>
                <c:pt idx="206">
                  <c:v>419.47808006202695</c:v>
                </c:pt>
                <c:pt idx="207">
                  <c:v>424.40694976443979</c:v>
                </c:pt>
                <c:pt idx="208">
                  <c:v>407.81943665615734</c:v>
                </c:pt>
                <c:pt idx="209">
                  <c:v>420.75541000650958</c:v>
                </c:pt>
                <c:pt idx="210">
                  <c:v>401.39838539792373</c:v>
                </c:pt>
                <c:pt idx="211">
                  <c:v>392.26740913346362</c:v>
                </c:pt>
                <c:pt idx="212">
                  <c:v>395.57794109232373</c:v>
                </c:pt>
                <c:pt idx="213">
                  <c:v>403.63148963786932</c:v>
                </c:pt>
                <c:pt idx="214">
                  <c:v>394.10421595895019</c:v>
                </c:pt>
                <c:pt idx="215">
                  <c:v>342.03398753959357</c:v>
                </c:pt>
                <c:pt idx="216">
                  <c:v>360.16106279685926</c:v>
                </c:pt>
                <c:pt idx="217">
                  <c:v>359.29617916476593</c:v>
                </c:pt>
                <c:pt idx="218">
                  <c:v>374.70283181906694</c:v>
                </c:pt>
                <c:pt idx="219">
                  <c:v>370.14356645891939</c:v>
                </c:pt>
                <c:pt idx="220">
                  <c:v>371.16319646038033</c:v>
                </c:pt>
                <c:pt idx="221">
                  <c:v>387.24879555793854</c:v>
                </c:pt>
                <c:pt idx="222">
                  <c:v>430.36863668014877</c:v>
                </c:pt>
                <c:pt idx="223">
                  <c:v>457.92732472544179</c:v>
                </c:pt>
                <c:pt idx="224">
                  <c:v>461.18577524507032</c:v>
                </c:pt>
                <c:pt idx="225">
                  <c:v>460.90767604738551</c:v>
                </c:pt>
                <c:pt idx="226">
                  <c:v>445.81479869984474</c:v>
                </c:pt>
                <c:pt idx="227">
                  <c:v>477.70198811331687</c:v>
                </c:pt>
                <c:pt idx="228">
                  <c:v>516.62453986763353</c:v>
                </c:pt>
                <c:pt idx="229">
                  <c:v>529.49772305258182</c:v>
                </c:pt>
                <c:pt idx="230">
                  <c:v>511.80200980721997</c:v>
                </c:pt>
                <c:pt idx="231">
                  <c:v>543.10322379644629</c:v>
                </c:pt>
                <c:pt idx="232">
                  <c:v>533.6479963015621</c:v>
                </c:pt>
                <c:pt idx="233">
                  <c:v>527.81599487375047</c:v>
                </c:pt>
                <c:pt idx="234">
                  <c:v>500.72078942472666</c:v>
                </c:pt>
                <c:pt idx="235">
                  <c:v>482.47667080498712</c:v>
                </c:pt>
                <c:pt idx="236">
                  <c:v>493.57585070662327</c:v>
                </c:pt>
                <c:pt idx="237">
                  <c:v>485.94838487650361</c:v>
                </c:pt>
                <c:pt idx="238">
                  <c:v>521.55751562045668</c:v>
                </c:pt>
                <c:pt idx="239">
                  <c:v>547.95554878889561</c:v>
                </c:pt>
                <c:pt idx="240">
                  <c:v>492.73062988871487</c:v>
                </c:pt>
                <c:pt idx="241">
                  <c:v>471.17641703643852</c:v>
                </c:pt>
                <c:pt idx="242">
                  <c:v>483.74681577430118</c:v>
                </c:pt>
                <c:pt idx="243">
                  <c:v>450.63349427329257</c:v>
                </c:pt>
                <c:pt idx="244">
                  <c:v>459.23169609524217</c:v>
                </c:pt>
                <c:pt idx="245">
                  <c:v>428.34021864286558</c:v>
                </c:pt>
                <c:pt idx="246">
                  <c:v>441.16208280954294</c:v>
                </c:pt>
                <c:pt idx="247">
                  <c:v>432.58664481248115</c:v>
                </c:pt>
                <c:pt idx="248">
                  <c:v>409.24015568298989</c:v>
                </c:pt>
                <c:pt idx="249">
                  <c:v>393.16875153432761</c:v>
                </c:pt>
                <c:pt idx="250">
                  <c:v>336.89543633440684</c:v>
                </c:pt>
                <c:pt idx="251">
                  <c:v>339.01938420019928</c:v>
                </c:pt>
                <c:pt idx="252">
                  <c:v>372.13423117612251</c:v>
                </c:pt>
                <c:pt idx="253">
                  <c:v>365.12212807314665</c:v>
                </c:pt>
                <c:pt idx="254">
                  <c:v>360.00489121637253</c:v>
                </c:pt>
                <c:pt idx="255">
                  <c:v>373.41783992385751</c:v>
                </c:pt>
                <c:pt idx="256">
                  <c:v>370.24402960252729</c:v>
                </c:pt>
                <c:pt idx="257">
                  <c:v>386.6922890857104</c:v>
                </c:pt>
                <c:pt idx="258">
                  <c:v>403.22024283162136</c:v>
                </c:pt>
                <c:pt idx="259">
                  <c:v>438.26406202246869</c:v>
                </c:pt>
                <c:pt idx="260">
                  <c:v>544.01140642123585</c:v>
                </c:pt>
                <c:pt idx="261">
                  <c:v>581.0797205860822</c:v>
                </c:pt>
                <c:pt idx="262">
                  <c:v>616.45509993250994</c:v>
                </c:pt>
                <c:pt idx="263">
                  <c:v>582.40538414300011</c:v>
                </c:pt>
                <c:pt idx="264">
                  <c:v>595.36754996813136</c:v>
                </c:pt>
                <c:pt idx="265">
                  <c:v>624.45929629576733</c:v>
                </c:pt>
                <c:pt idx="266">
                  <c:v>623.66168817838434</c:v>
                </c:pt>
                <c:pt idx="267">
                  <c:v>624.94589487781752</c:v>
                </c:pt>
                <c:pt idx="268">
                  <c:v>635.4397152815302</c:v>
                </c:pt>
                <c:pt idx="269">
                  <c:v>645.68482076898908</c:v>
                </c:pt>
                <c:pt idx="270">
                  <c:v>633.78938884217655</c:v>
                </c:pt>
                <c:pt idx="271">
                  <c:v>615.04470925124178</c:v>
                </c:pt>
                <c:pt idx="272">
                  <c:v>515.55037816085928</c:v>
                </c:pt>
                <c:pt idx="273">
                  <c:v>492.46990802731773</c:v>
                </c:pt>
                <c:pt idx="274">
                  <c:v>457.97899375383116</c:v>
                </c:pt>
                <c:pt idx="275">
                  <c:v>479.90135816653742</c:v>
                </c:pt>
                <c:pt idx="276">
                  <c:v>437.80723244204137</c:v>
                </c:pt>
                <c:pt idx="277">
                  <c:v>413.34870666599841</c:v>
                </c:pt>
                <c:pt idx="278">
                  <c:v>408.37314721830694</c:v>
                </c:pt>
                <c:pt idx="279">
                  <c:v>392.50851195851357</c:v>
                </c:pt>
                <c:pt idx="280">
                  <c:v>379.21098770256657</c:v>
                </c:pt>
                <c:pt idx="281">
                  <c:v>374.17367362850382</c:v>
                </c:pt>
                <c:pt idx="282">
                  <c:v>340.69829559330861</c:v>
                </c:pt>
                <c:pt idx="283">
                  <c:v>325.6139023124382</c:v>
                </c:pt>
                <c:pt idx="284">
                  <c:v>318.06380776552652</c:v>
                </c:pt>
                <c:pt idx="285">
                  <c:v>313.48454193028232</c:v>
                </c:pt>
                <c:pt idx="286">
                  <c:v>305.84662721131707</c:v>
                </c:pt>
                <c:pt idx="287">
                  <c:v>269.13677619357492</c:v>
                </c:pt>
                <c:pt idx="288">
                  <c:v>281.87671742035309</c:v>
                </c:pt>
                <c:pt idx="289">
                  <c:v>281.43794616231975</c:v>
                </c:pt>
                <c:pt idx="290">
                  <c:v>277.59403995520626</c:v>
                </c:pt>
                <c:pt idx="291">
                  <c:v>283.95431225490341</c:v>
                </c:pt>
                <c:pt idx="292">
                  <c:v>285.98950966471097</c:v>
                </c:pt>
                <c:pt idx="293">
                  <c:v>282.82248899171378</c:v>
                </c:pt>
                <c:pt idx="294">
                  <c:v>289.20240400144081</c:v>
                </c:pt>
                <c:pt idx="295">
                  <c:v>301.50430640714848</c:v>
                </c:pt>
                <c:pt idx="296">
                  <c:v>324.23503948707361</c:v>
                </c:pt>
                <c:pt idx="297">
                  <c:v>316.19146959586595</c:v>
                </c:pt>
                <c:pt idx="298">
                  <c:v>344.98016437242973</c:v>
                </c:pt>
                <c:pt idx="299">
                  <c:v>361.59964872869944</c:v>
                </c:pt>
                <c:pt idx="300">
                  <c:v>349.51335471269334</c:v>
                </c:pt>
                <c:pt idx="301">
                  <c:v>353.52924404315604</c:v>
                </c:pt>
                <c:pt idx="302">
                  <c:v>362.85783120121204</c:v>
                </c:pt>
                <c:pt idx="303">
                  <c:v>370.71532455021827</c:v>
                </c:pt>
              </c:numCache>
            </c:numRef>
          </c:val>
          <c:smooth val="0"/>
          <c:extLst>
            <c:ext xmlns:c16="http://schemas.microsoft.com/office/drawing/2014/chart" uri="{C3380CC4-5D6E-409C-BE32-E72D297353CC}">
              <c16:uniqueId val="{00000001-641F-4E92-90EC-F93D678B08BC}"/>
            </c:ext>
          </c:extLst>
        </c:ser>
        <c:ser>
          <c:idx val="1"/>
          <c:order val="1"/>
          <c:tx>
            <c:strRef>
              <c:f>Average!$G$1</c:f>
              <c:strCache>
                <c:ptCount val="1"/>
                <c:pt idx="0">
                  <c:v>Residential</c:v>
                </c:pt>
              </c:strCache>
            </c:strRef>
          </c:tx>
          <c:spPr>
            <a:ln w="28575" cap="rnd">
              <a:solidFill>
                <a:schemeClr val="accent2"/>
              </a:solidFill>
              <a:round/>
            </a:ln>
            <a:effectLst/>
          </c:spPr>
          <c:marker>
            <c:symbol val="none"/>
          </c:marker>
          <c:cat>
            <c:numRef>
              <c:f>Average!$A$99:$A$402</c:f>
              <c:numCache>
                <c:formatCode>mmm\-yy</c:formatCode>
                <c:ptCount val="304"/>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pt idx="289">
                  <c:v>45323</c:v>
                </c:pt>
                <c:pt idx="290">
                  <c:v>45352</c:v>
                </c:pt>
                <c:pt idx="291">
                  <c:v>45383</c:v>
                </c:pt>
                <c:pt idx="292">
                  <c:v>45413</c:v>
                </c:pt>
                <c:pt idx="293">
                  <c:v>45444</c:v>
                </c:pt>
                <c:pt idx="294">
                  <c:v>45474</c:v>
                </c:pt>
                <c:pt idx="295">
                  <c:v>45505</c:v>
                </c:pt>
                <c:pt idx="296">
                  <c:v>45536</c:v>
                </c:pt>
                <c:pt idx="297">
                  <c:v>45566</c:v>
                </c:pt>
                <c:pt idx="298">
                  <c:v>45597</c:v>
                </c:pt>
                <c:pt idx="299">
                  <c:v>45627</c:v>
                </c:pt>
                <c:pt idx="300">
                  <c:v>45658</c:v>
                </c:pt>
                <c:pt idx="301">
                  <c:v>45689</c:v>
                </c:pt>
                <c:pt idx="302">
                  <c:v>45717</c:v>
                </c:pt>
                <c:pt idx="303">
                  <c:v>45748</c:v>
                </c:pt>
              </c:numCache>
            </c:numRef>
          </c:cat>
          <c:val>
            <c:numRef>
              <c:f>Average!$L$99:$L$402</c:f>
              <c:numCache>
                <c:formatCode>_(* #,##0.00_);_(* \(#,##0.00\);_(* "-"??_);_(@_)</c:formatCode>
                <c:ptCount val="304"/>
                <c:pt idx="0">
                  <c:v>100</c:v>
                </c:pt>
                <c:pt idx="1">
                  <c:v>100.99417825685993</c:v>
                </c:pt>
                <c:pt idx="2">
                  <c:v>102.52776326006817</c:v>
                </c:pt>
                <c:pt idx="3">
                  <c:v>103.35841217664617</c:v>
                </c:pt>
                <c:pt idx="4">
                  <c:v>104.15608257817335</c:v>
                </c:pt>
                <c:pt idx="5">
                  <c:v>104.85842721408969</c:v>
                </c:pt>
                <c:pt idx="6">
                  <c:v>105.4652909203618</c:v>
                </c:pt>
                <c:pt idx="7">
                  <c:v>106.51876436805929</c:v>
                </c:pt>
                <c:pt idx="8">
                  <c:v>106.81488948627165</c:v>
                </c:pt>
                <c:pt idx="9">
                  <c:v>107.66840788968916</c:v>
                </c:pt>
                <c:pt idx="10">
                  <c:v>107.97569746363217</c:v>
                </c:pt>
                <c:pt idx="11">
                  <c:v>108.78656922090669</c:v>
                </c:pt>
                <c:pt idx="12">
                  <c:v>108.13817238521803</c:v>
                </c:pt>
                <c:pt idx="13">
                  <c:v>108.18237536497423</c:v>
                </c:pt>
                <c:pt idx="14">
                  <c:v>108.01314273822155</c:v>
                </c:pt>
                <c:pt idx="15">
                  <c:v>108.2156006464983</c:v>
                </c:pt>
                <c:pt idx="16">
                  <c:v>108.28440620493738</c:v>
                </c:pt>
                <c:pt idx="17">
                  <c:v>108.31603385832983</c:v>
                </c:pt>
                <c:pt idx="18">
                  <c:v>108.50882361255101</c:v>
                </c:pt>
                <c:pt idx="19">
                  <c:v>108.75748821980127</c:v>
                </c:pt>
                <c:pt idx="20">
                  <c:v>109.19766962559598</c:v>
                </c:pt>
                <c:pt idx="21">
                  <c:v>109.11679727835241</c:v>
                </c:pt>
                <c:pt idx="22">
                  <c:v>109.33848223180033</c:v>
                </c:pt>
                <c:pt idx="23">
                  <c:v>109.18433988523488</c:v>
                </c:pt>
                <c:pt idx="24">
                  <c:v>109.79013478957391</c:v>
                </c:pt>
                <c:pt idx="25">
                  <c:v>110.43670074530162</c:v>
                </c:pt>
                <c:pt idx="26">
                  <c:v>110.81618315783805</c:v>
                </c:pt>
                <c:pt idx="27">
                  <c:v>111.2435147151796</c:v>
                </c:pt>
                <c:pt idx="28">
                  <c:v>111.9763068409051</c:v>
                </c:pt>
                <c:pt idx="29">
                  <c:v>112.8284975207506</c:v>
                </c:pt>
                <c:pt idx="30">
                  <c:v>113.41585635483038</c:v>
                </c:pt>
                <c:pt idx="31">
                  <c:v>113.81993970942067</c:v>
                </c:pt>
                <c:pt idx="32">
                  <c:v>114.25022317252035</c:v>
                </c:pt>
                <c:pt idx="33">
                  <c:v>114.90840536289568</c:v>
                </c:pt>
                <c:pt idx="34">
                  <c:v>115.22358440745961</c:v>
                </c:pt>
                <c:pt idx="35">
                  <c:v>115.80393607229578</c:v>
                </c:pt>
                <c:pt idx="36">
                  <c:v>116.48094836727893</c:v>
                </c:pt>
                <c:pt idx="37">
                  <c:v>116.61778478907513</c:v>
                </c:pt>
                <c:pt idx="38">
                  <c:v>116.98404896416677</c:v>
                </c:pt>
                <c:pt idx="39">
                  <c:v>117.4006844865215</c:v>
                </c:pt>
                <c:pt idx="40">
                  <c:v>117.66110262993509</c:v>
                </c:pt>
                <c:pt idx="41">
                  <c:v>118.13203229316737</c:v>
                </c:pt>
                <c:pt idx="42">
                  <c:v>118.54949975560922</c:v>
                </c:pt>
                <c:pt idx="43">
                  <c:v>118.99874186218433</c:v>
                </c:pt>
                <c:pt idx="44">
                  <c:v>119.37181779889735</c:v>
                </c:pt>
                <c:pt idx="45">
                  <c:v>119.92424733757491</c:v>
                </c:pt>
                <c:pt idx="46">
                  <c:v>120.72537503443074</c:v>
                </c:pt>
                <c:pt idx="47">
                  <c:v>121.70331878397839</c:v>
                </c:pt>
                <c:pt idx="48">
                  <c:v>122.58900256137009</c:v>
                </c:pt>
                <c:pt idx="49">
                  <c:v>123.31469209644402</c:v>
                </c:pt>
                <c:pt idx="50">
                  <c:v>124.75987025525308</c:v>
                </c:pt>
                <c:pt idx="51">
                  <c:v>125.79237527435323</c:v>
                </c:pt>
                <c:pt idx="52">
                  <c:v>126.78579609515606</c:v>
                </c:pt>
                <c:pt idx="53">
                  <c:v>128.00094298130742</c:v>
                </c:pt>
                <c:pt idx="54">
                  <c:v>129.02135898076193</c:v>
                </c:pt>
                <c:pt idx="55">
                  <c:v>129.95285041782765</c:v>
                </c:pt>
                <c:pt idx="56">
                  <c:v>131.5911931938569</c:v>
                </c:pt>
                <c:pt idx="57">
                  <c:v>132.87588807848809</c:v>
                </c:pt>
                <c:pt idx="58">
                  <c:v>134.26552595110155</c:v>
                </c:pt>
                <c:pt idx="59">
                  <c:v>135.92483218311958</c:v>
                </c:pt>
                <c:pt idx="60">
                  <c:v>136.88207375411494</c:v>
                </c:pt>
                <c:pt idx="61">
                  <c:v>139.05505927108959</c:v>
                </c:pt>
                <c:pt idx="62">
                  <c:v>140.10595861788838</c:v>
                </c:pt>
                <c:pt idx="63">
                  <c:v>141.95093913889036</c:v>
                </c:pt>
                <c:pt idx="64">
                  <c:v>143.80647831025445</c:v>
                </c:pt>
                <c:pt idx="65">
                  <c:v>145.47099288954448</c:v>
                </c:pt>
                <c:pt idx="66">
                  <c:v>147.38078603096594</c:v>
                </c:pt>
                <c:pt idx="67">
                  <c:v>149.48936875453248</c:v>
                </c:pt>
                <c:pt idx="68">
                  <c:v>151.53344311282706</c:v>
                </c:pt>
                <c:pt idx="69">
                  <c:v>153.25425143014834</c:v>
                </c:pt>
                <c:pt idx="70">
                  <c:v>155.61237980584377</c:v>
                </c:pt>
                <c:pt idx="71">
                  <c:v>157.13056677497536</c:v>
                </c:pt>
                <c:pt idx="72">
                  <c:v>159.29735370090162</c:v>
                </c:pt>
                <c:pt idx="73">
                  <c:v>160.60077109404671</c:v>
                </c:pt>
                <c:pt idx="74">
                  <c:v>162.54971387410254</c:v>
                </c:pt>
                <c:pt idx="75">
                  <c:v>164.27319353389038</c:v>
                </c:pt>
                <c:pt idx="76">
                  <c:v>166.22563134909993</c:v>
                </c:pt>
                <c:pt idx="77">
                  <c:v>168.27366209208984</c:v>
                </c:pt>
                <c:pt idx="78">
                  <c:v>170.48072597749615</c:v>
                </c:pt>
                <c:pt idx="79">
                  <c:v>172.26372170233756</c:v>
                </c:pt>
                <c:pt idx="80">
                  <c:v>173.48643618631996</c:v>
                </c:pt>
                <c:pt idx="81">
                  <c:v>175.58958933634509</c:v>
                </c:pt>
                <c:pt idx="82">
                  <c:v>177.08210852275371</c:v>
                </c:pt>
                <c:pt idx="83">
                  <c:v>178.64172463663354</c:v>
                </c:pt>
                <c:pt idx="84">
                  <c:v>180.48880707882705</c:v>
                </c:pt>
                <c:pt idx="85">
                  <c:v>181.99038130917717</c:v>
                </c:pt>
                <c:pt idx="86">
                  <c:v>184.07875630561574</c:v>
                </c:pt>
                <c:pt idx="87">
                  <c:v>185.97455978418748</c:v>
                </c:pt>
                <c:pt idx="88">
                  <c:v>187.8839874767427</c:v>
                </c:pt>
                <c:pt idx="89">
                  <c:v>189.3829191076301</c:v>
                </c:pt>
                <c:pt idx="90">
                  <c:v>191.51958909338606</c:v>
                </c:pt>
                <c:pt idx="91">
                  <c:v>194.65233958080995</c:v>
                </c:pt>
                <c:pt idx="92">
                  <c:v>196.58328718633041</c:v>
                </c:pt>
                <c:pt idx="93">
                  <c:v>197.33286383547681</c:v>
                </c:pt>
                <c:pt idx="94">
                  <c:v>197.71291520137089</c:v>
                </c:pt>
                <c:pt idx="95">
                  <c:v>198.40208295689644</c:v>
                </c:pt>
                <c:pt idx="96">
                  <c:v>198.60727201922822</c:v>
                </c:pt>
                <c:pt idx="97">
                  <c:v>199.40449884494487</c:v>
                </c:pt>
                <c:pt idx="98">
                  <c:v>199.03110548340575</c:v>
                </c:pt>
                <c:pt idx="99">
                  <c:v>198.64751701684835</c:v>
                </c:pt>
                <c:pt idx="100">
                  <c:v>198.24839896861235</c:v>
                </c:pt>
                <c:pt idx="101">
                  <c:v>198.25022888853573</c:v>
                </c:pt>
                <c:pt idx="102">
                  <c:v>196.46154096651139</c:v>
                </c:pt>
                <c:pt idx="103">
                  <c:v>193.14570041496594</c:v>
                </c:pt>
                <c:pt idx="104">
                  <c:v>190.45301614909178</c:v>
                </c:pt>
                <c:pt idx="105">
                  <c:v>188.83984488686599</c:v>
                </c:pt>
                <c:pt idx="106">
                  <c:v>187.0104137200008</c:v>
                </c:pt>
                <c:pt idx="107">
                  <c:v>186.02130011870545</c:v>
                </c:pt>
                <c:pt idx="108">
                  <c:v>183.87279593613067</c:v>
                </c:pt>
                <c:pt idx="109">
                  <c:v>182.28677191904785</c:v>
                </c:pt>
                <c:pt idx="110">
                  <c:v>179.27011859729615</c:v>
                </c:pt>
                <c:pt idx="111">
                  <c:v>175.8983559650174</c:v>
                </c:pt>
                <c:pt idx="112">
                  <c:v>172.89052392568925</c:v>
                </c:pt>
                <c:pt idx="113">
                  <c:v>169.9156975461236</c:v>
                </c:pt>
                <c:pt idx="114">
                  <c:v>167.68975902249559</c:v>
                </c:pt>
                <c:pt idx="115">
                  <c:v>166.36049983346962</c:v>
                </c:pt>
                <c:pt idx="116">
                  <c:v>166.34485102049518</c:v>
                </c:pt>
                <c:pt idx="117">
                  <c:v>165.16177158219298</c:v>
                </c:pt>
                <c:pt idx="118">
                  <c:v>164.69708958517094</c:v>
                </c:pt>
                <c:pt idx="119">
                  <c:v>164.12618694300323</c:v>
                </c:pt>
                <c:pt idx="120">
                  <c:v>164.34266431695269</c:v>
                </c:pt>
                <c:pt idx="121">
                  <c:v>163.59642163419167</c:v>
                </c:pt>
                <c:pt idx="122">
                  <c:v>164.18552486392153</c:v>
                </c:pt>
                <c:pt idx="123">
                  <c:v>165.04523777811713</c:v>
                </c:pt>
                <c:pt idx="124">
                  <c:v>165.59956689870518</c:v>
                </c:pt>
                <c:pt idx="125">
                  <c:v>166.20922247252639</c:v>
                </c:pt>
                <c:pt idx="126">
                  <c:v>167.95668860509184</c:v>
                </c:pt>
                <c:pt idx="127">
                  <c:v>168.39455381493391</c:v>
                </c:pt>
                <c:pt idx="128">
                  <c:v>168.55194417982091</c:v>
                </c:pt>
                <c:pt idx="129">
                  <c:v>169.40412543843615</c:v>
                </c:pt>
                <c:pt idx="130">
                  <c:v>169.45592197958766</c:v>
                </c:pt>
                <c:pt idx="131">
                  <c:v>169.98990582259012</c:v>
                </c:pt>
                <c:pt idx="132">
                  <c:v>169.33259208125216</c:v>
                </c:pt>
                <c:pt idx="133">
                  <c:v>168.62125763162692</c:v>
                </c:pt>
                <c:pt idx="134">
                  <c:v>168.49660425733316</c:v>
                </c:pt>
                <c:pt idx="135">
                  <c:v>168.44307938638448</c:v>
                </c:pt>
                <c:pt idx="136">
                  <c:v>168.28709955754223</c:v>
                </c:pt>
                <c:pt idx="137">
                  <c:v>167.58266056071142</c:v>
                </c:pt>
                <c:pt idx="138">
                  <c:v>165.81055052643981</c:v>
                </c:pt>
                <c:pt idx="139">
                  <c:v>165.32607345415656</c:v>
                </c:pt>
                <c:pt idx="140">
                  <c:v>164.30311027299359</c:v>
                </c:pt>
                <c:pt idx="141">
                  <c:v>162.8593510047223</c:v>
                </c:pt>
                <c:pt idx="142">
                  <c:v>163.17378747978336</c:v>
                </c:pt>
                <c:pt idx="143">
                  <c:v>161.0416510356946</c:v>
                </c:pt>
                <c:pt idx="144">
                  <c:v>160.66868163693317</c:v>
                </c:pt>
                <c:pt idx="145">
                  <c:v>160.22824461795426</c:v>
                </c:pt>
                <c:pt idx="146">
                  <c:v>159.88616253485603</c:v>
                </c:pt>
                <c:pt idx="147">
                  <c:v>159.60121785650102</c:v>
                </c:pt>
                <c:pt idx="148">
                  <c:v>159.29049216560603</c:v>
                </c:pt>
                <c:pt idx="149">
                  <c:v>159.75162955654659</c:v>
                </c:pt>
                <c:pt idx="150">
                  <c:v>159.69247185233982</c:v>
                </c:pt>
                <c:pt idx="151">
                  <c:v>160.12280317736602</c:v>
                </c:pt>
                <c:pt idx="152">
                  <c:v>160.38163623196428</c:v>
                </c:pt>
                <c:pt idx="153">
                  <c:v>161.71923880062221</c:v>
                </c:pt>
                <c:pt idx="154">
                  <c:v>162.39187710946987</c:v>
                </c:pt>
                <c:pt idx="155">
                  <c:v>163.68997507760886</c:v>
                </c:pt>
                <c:pt idx="156">
                  <c:v>164.15495166259703</c:v>
                </c:pt>
                <c:pt idx="157">
                  <c:v>165.20240375928651</c:v>
                </c:pt>
                <c:pt idx="158">
                  <c:v>166.32014909081724</c:v>
                </c:pt>
                <c:pt idx="159">
                  <c:v>167.80435243993736</c:v>
                </c:pt>
                <c:pt idx="160">
                  <c:v>169.77330244061841</c:v>
                </c:pt>
                <c:pt idx="161">
                  <c:v>170.59825061954774</c:v>
                </c:pt>
                <c:pt idx="162">
                  <c:v>172.33603426713083</c:v>
                </c:pt>
                <c:pt idx="163">
                  <c:v>173.52221652717256</c:v>
                </c:pt>
                <c:pt idx="164">
                  <c:v>175.44366734989646</c:v>
                </c:pt>
                <c:pt idx="165">
                  <c:v>176.47808874809104</c:v>
                </c:pt>
                <c:pt idx="166">
                  <c:v>176.96504535985741</c:v>
                </c:pt>
                <c:pt idx="167">
                  <c:v>178.44457130608652</c:v>
                </c:pt>
                <c:pt idx="168">
                  <c:v>180.97972251785211</c:v>
                </c:pt>
                <c:pt idx="169">
                  <c:v>183.07478617183955</c:v>
                </c:pt>
                <c:pt idx="170">
                  <c:v>184.55770416587546</c:v>
                </c:pt>
                <c:pt idx="171">
                  <c:v>185.90283970483577</c:v>
                </c:pt>
                <c:pt idx="172">
                  <c:v>186.91120538133768</c:v>
                </c:pt>
                <c:pt idx="173">
                  <c:v>188.56549754943811</c:v>
                </c:pt>
                <c:pt idx="174">
                  <c:v>189.92169033384886</c:v>
                </c:pt>
                <c:pt idx="175">
                  <c:v>191.05791636619509</c:v>
                </c:pt>
                <c:pt idx="176">
                  <c:v>191.86239747817987</c:v>
                </c:pt>
                <c:pt idx="177">
                  <c:v>193.35112131540254</c:v>
                </c:pt>
                <c:pt idx="178">
                  <c:v>194.57811001302727</c:v>
                </c:pt>
                <c:pt idx="179">
                  <c:v>195.13477458190985</c:v>
                </c:pt>
                <c:pt idx="180">
                  <c:v>195.66097621330837</c:v>
                </c:pt>
                <c:pt idx="181">
                  <c:v>196.09660294107405</c:v>
                </c:pt>
                <c:pt idx="182">
                  <c:v>196.73864661420285</c:v>
                </c:pt>
                <c:pt idx="183">
                  <c:v>198.11435318400927</c:v>
                </c:pt>
                <c:pt idx="184">
                  <c:v>199.3320174467855</c:v>
                </c:pt>
                <c:pt idx="185">
                  <c:v>200.57800520980328</c:v>
                </c:pt>
                <c:pt idx="186">
                  <c:v>201.48173791290463</c:v>
                </c:pt>
                <c:pt idx="187">
                  <c:v>203.17663369029995</c:v>
                </c:pt>
                <c:pt idx="188">
                  <c:v>204.33685972475169</c:v>
                </c:pt>
                <c:pt idx="189">
                  <c:v>205.41069992661653</c:v>
                </c:pt>
                <c:pt idx="190">
                  <c:v>207.32633871733026</c:v>
                </c:pt>
                <c:pt idx="191">
                  <c:v>208.99928156556263</c:v>
                </c:pt>
                <c:pt idx="192">
                  <c:v>210.68248391575281</c:v>
                </c:pt>
                <c:pt idx="193">
                  <c:v>212.90013154209845</c:v>
                </c:pt>
                <c:pt idx="194">
                  <c:v>215.08580379482115</c:v>
                </c:pt>
                <c:pt idx="195">
                  <c:v>216.55828610476351</c:v>
                </c:pt>
                <c:pt idx="196">
                  <c:v>218.32813818780261</c:v>
                </c:pt>
                <c:pt idx="197">
                  <c:v>220.12593977528763</c:v>
                </c:pt>
                <c:pt idx="198">
                  <c:v>222.17100969130519</c:v>
                </c:pt>
                <c:pt idx="199">
                  <c:v>223.33773179231611</c:v>
                </c:pt>
                <c:pt idx="200">
                  <c:v>225.0423464110884</c:v>
                </c:pt>
                <c:pt idx="201">
                  <c:v>227.03791388458188</c:v>
                </c:pt>
                <c:pt idx="202">
                  <c:v>228.20795410723801</c:v>
                </c:pt>
                <c:pt idx="203">
                  <c:v>229.96466680828661</c:v>
                </c:pt>
                <c:pt idx="204">
                  <c:v>231.12024580886762</c:v>
                </c:pt>
                <c:pt idx="205">
                  <c:v>233.46047792899483</c:v>
                </c:pt>
                <c:pt idx="206">
                  <c:v>235.80099037841561</c:v>
                </c:pt>
                <c:pt idx="207">
                  <c:v>238.34444848354195</c:v>
                </c:pt>
                <c:pt idx="208">
                  <c:v>240.96001686265183</c:v>
                </c:pt>
                <c:pt idx="209">
                  <c:v>243.58506608558656</c:v>
                </c:pt>
                <c:pt idx="210">
                  <c:v>244.63746178689368</c:v>
                </c:pt>
                <c:pt idx="211">
                  <c:v>245.80792821921546</c:v>
                </c:pt>
                <c:pt idx="212">
                  <c:v>247.55227717047663</c:v>
                </c:pt>
                <c:pt idx="213">
                  <c:v>248.84838177037275</c:v>
                </c:pt>
                <c:pt idx="214">
                  <c:v>250.66355512244533</c:v>
                </c:pt>
                <c:pt idx="215">
                  <c:v>252.73335220568336</c:v>
                </c:pt>
                <c:pt idx="216">
                  <c:v>254.49127898467844</c:v>
                </c:pt>
                <c:pt idx="217">
                  <c:v>254.74827019439209</c:v>
                </c:pt>
                <c:pt idx="218">
                  <c:v>256.17859154683401</c:v>
                </c:pt>
                <c:pt idx="219">
                  <c:v>257.90921561044701</c:v>
                </c:pt>
                <c:pt idx="220">
                  <c:v>260.11465595353525</c:v>
                </c:pt>
                <c:pt idx="221">
                  <c:v>262.81202756562567</c:v>
                </c:pt>
                <c:pt idx="222">
                  <c:v>265.93196632889737</c:v>
                </c:pt>
                <c:pt idx="223">
                  <c:v>268.3182425435711</c:v>
                </c:pt>
                <c:pt idx="224">
                  <c:v>270.20905746333295</c:v>
                </c:pt>
                <c:pt idx="225">
                  <c:v>271.89579153950257</c:v>
                </c:pt>
                <c:pt idx="226">
                  <c:v>272.80511138584609</c:v>
                </c:pt>
                <c:pt idx="227">
                  <c:v>273.98325746419448</c:v>
                </c:pt>
                <c:pt idx="228">
                  <c:v>273.71287185704466</c:v>
                </c:pt>
                <c:pt idx="229">
                  <c:v>274.10743446034502</c:v>
                </c:pt>
                <c:pt idx="230">
                  <c:v>274.24090449684377</c:v>
                </c:pt>
                <c:pt idx="231">
                  <c:v>274.01179931490861</c:v>
                </c:pt>
                <c:pt idx="232">
                  <c:v>273.3972562589463</c:v>
                </c:pt>
                <c:pt idx="233">
                  <c:v>271.94913166514237</c:v>
                </c:pt>
                <c:pt idx="234">
                  <c:v>271.02047679062468</c:v>
                </c:pt>
                <c:pt idx="235">
                  <c:v>270.70554687109018</c:v>
                </c:pt>
                <c:pt idx="236">
                  <c:v>270.28872936883391</c:v>
                </c:pt>
                <c:pt idx="237">
                  <c:v>270.30517449879699</c:v>
                </c:pt>
                <c:pt idx="238">
                  <c:v>270.61919872677254</c:v>
                </c:pt>
                <c:pt idx="239">
                  <c:v>272.38017232101566</c:v>
                </c:pt>
                <c:pt idx="240">
                  <c:v>272.7334163780597</c:v>
                </c:pt>
                <c:pt idx="241">
                  <c:v>274.38279475618202</c:v>
                </c:pt>
                <c:pt idx="242">
                  <c:v>276.6890900309084</c:v>
                </c:pt>
                <c:pt idx="243">
                  <c:v>277.82243329929378</c:v>
                </c:pt>
                <c:pt idx="244">
                  <c:v>277.04766187422968</c:v>
                </c:pt>
                <c:pt idx="245">
                  <c:v>278.77595929154927</c:v>
                </c:pt>
                <c:pt idx="246">
                  <c:v>280.97943493962941</c:v>
                </c:pt>
                <c:pt idx="247">
                  <c:v>285.09082802684139</c:v>
                </c:pt>
                <c:pt idx="248">
                  <c:v>289.44603092933033</c:v>
                </c:pt>
                <c:pt idx="249">
                  <c:v>293.67786271746672</c:v>
                </c:pt>
                <c:pt idx="250">
                  <c:v>297.99972805068177</c:v>
                </c:pt>
                <c:pt idx="251">
                  <c:v>299.50294652834123</c:v>
                </c:pt>
                <c:pt idx="252">
                  <c:v>303.96597664156457</c:v>
                </c:pt>
                <c:pt idx="253">
                  <c:v>307.22977885636101</c:v>
                </c:pt>
                <c:pt idx="254">
                  <c:v>311.83049267511785</c:v>
                </c:pt>
                <c:pt idx="255">
                  <c:v>318.23494286246711</c:v>
                </c:pt>
                <c:pt idx="256">
                  <c:v>325.95965738921819</c:v>
                </c:pt>
                <c:pt idx="257">
                  <c:v>331.47947673653806</c:v>
                </c:pt>
                <c:pt idx="258">
                  <c:v>338.56372445616978</c:v>
                </c:pt>
                <c:pt idx="259">
                  <c:v>343.52141395281569</c:v>
                </c:pt>
                <c:pt idx="260">
                  <c:v>347.96705584271984</c:v>
                </c:pt>
                <c:pt idx="261">
                  <c:v>352.01070695622423</c:v>
                </c:pt>
                <c:pt idx="262">
                  <c:v>356.5170559947075</c:v>
                </c:pt>
                <c:pt idx="263">
                  <c:v>362.34922115508675</c:v>
                </c:pt>
                <c:pt idx="264">
                  <c:v>365.8091325001393</c:v>
                </c:pt>
                <c:pt idx="265">
                  <c:v>371.15173896184126</c:v>
                </c:pt>
                <c:pt idx="266">
                  <c:v>376.75914429343294</c:v>
                </c:pt>
                <c:pt idx="267">
                  <c:v>382.82514141999917</c:v>
                </c:pt>
                <c:pt idx="268">
                  <c:v>388.32538165849411</c:v>
                </c:pt>
                <c:pt idx="269">
                  <c:v>391.81797487170655</c:v>
                </c:pt>
                <c:pt idx="270">
                  <c:v>394.79345190302763</c:v>
                </c:pt>
                <c:pt idx="271">
                  <c:v>395.33770329330304</c:v>
                </c:pt>
                <c:pt idx="272">
                  <c:v>396.80089626204034</c:v>
                </c:pt>
                <c:pt idx="273">
                  <c:v>398.44834955380173</c:v>
                </c:pt>
                <c:pt idx="274">
                  <c:v>397.83506558494884</c:v>
                </c:pt>
                <c:pt idx="275">
                  <c:v>395.38937762523159</c:v>
                </c:pt>
                <c:pt idx="276">
                  <c:v>395.37528185827495</c:v>
                </c:pt>
                <c:pt idx="277">
                  <c:v>394.48207367655061</c:v>
                </c:pt>
                <c:pt idx="278">
                  <c:v>391.68946686878689</c:v>
                </c:pt>
                <c:pt idx="279">
                  <c:v>387.76915021014912</c:v>
                </c:pt>
                <c:pt idx="280">
                  <c:v>384.29368765994406</c:v>
                </c:pt>
                <c:pt idx="281">
                  <c:v>383.71786950597976</c:v>
                </c:pt>
                <c:pt idx="282">
                  <c:v>381.77444918661655</c:v>
                </c:pt>
                <c:pt idx="283">
                  <c:v>383.61817213419431</c:v>
                </c:pt>
                <c:pt idx="284">
                  <c:v>383.19904779190267</c:v>
                </c:pt>
                <c:pt idx="285">
                  <c:v>382.77719606233484</c:v>
                </c:pt>
                <c:pt idx="286">
                  <c:v>384.75943961776943</c:v>
                </c:pt>
                <c:pt idx="287">
                  <c:v>385.26200668843529</c:v>
                </c:pt>
                <c:pt idx="288">
                  <c:v>389.11317056144304</c:v>
                </c:pt>
                <c:pt idx="289">
                  <c:v>392.1960979936556</c:v>
                </c:pt>
                <c:pt idx="290">
                  <c:v>396.20140539918856</c:v>
                </c:pt>
                <c:pt idx="291">
                  <c:v>401.98186574425341</c:v>
                </c:pt>
                <c:pt idx="292">
                  <c:v>407.68351237458489</c:v>
                </c:pt>
                <c:pt idx="293">
                  <c:v>411.42123463916545</c:v>
                </c:pt>
                <c:pt idx="294">
                  <c:v>416.48298691885833</c:v>
                </c:pt>
                <c:pt idx="295">
                  <c:v>419.14666842794634</c:v>
                </c:pt>
                <c:pt idx="296">
                  <c:v>423.56862670207073</c:v>
                </c:pt>
                <c:pt idx="297">
                  <c:v>427.30189929310956</c:v>
                </c:pt>
                <c:pt idx="298">
                  <c:v>430.05320340904188</c:v>
                </c:pt>
                <c:pt idx="299">
                  <c:v>434.70640443399179</c:v>
                </c:pt>
                <c:pt idx="300">
                  <c:v>437.17110882610621</c:v>
                </c:pt>
                <c:pt idx="301">
                  <c:v>438.84430733143927</c:v>
                </c:pt>
                <c:pt idx="302">
                  <c:v>440.09780274534688</c:v>
                </c:pt>
                <c:pt idx="303">
                  <c:v>440.08579745495632</c:v>
                </c:pt>
              </c:numCache>
            </c:numRef>
          </c:val>
          <c:smooth val="0"/>
          <c:extLst>
            <c:ext xmlns:c16="http://schemas.microsoft.com/office/drawing/2014/chart" uri="{C3380CC4-5D6E-409C-BE32-E72D297353CC}">
              <c16:uniqueId val="{00000002-641F-4E92-90EC-F93D678B08BC}"/>
            </c:ext>
          </c:extLst>
        </c:ser>
        <c:ser>
          <c:idx val="2"/>
          <c:order val="2"/>
          <c:tx>
            <c:strRef>
              <c:f>Average!$N$1</c:f>
              <c:strCache>
                <c:ptCount val="1"/>
                <c:pt idx="0">
                  <c:v>Condo</c:v>
                </c:pt>
              </c:strCache>
            </c:strRef>
          </c:tx>
          <c:spPr>
            <a:ln w="28575" cap="rnd">
              <a:solidFill>
                <a:schemeClr val="accent3"/>
              </a:solidFill>
              <a:round/>
            </a:ln>
            <a:effectLst/>
          </c:spPr>
          <c:marker>
            <c:symbol val="none"/>
          </c:marker>
          <c:cat>
            <c:numRef>
              <c:f>Average!$A$99:$A$402</c:f>
              <c:numCache>
                <c:formatCode>mmm\-yy</c:formatCode>
                <c:ptCount val="304"/>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pt idx="289">
                  <c:v>45323</c:v>
                </c:pt>
                <c:pt idx="290">
                  <c:v>45352</c:v>
                </c:pt>
                <c:pt idx="291">
                  <c:v>45383</c:v>
                </c:pt>
                <c:pt idx="292">
                  <c:v>45413</c:v>
                </c:pt>
                <c:pt idx="293">
                  <c:v>45444</c:v>
                </c:pt>
                <c:pt idx="294">
                  <c:v>45474</c:v>
                </c:pt>
                <c:pt idx="295">
                  <c:v>45505</c:v>
                </c:pt>
                <c:pt idx="296">
                  <c:v>45536</c:v>
                </c:pt>
                <c:pt idx="297">
                  <c:v>45566</c:v>
                </c:pt>
                <c:pt idx="298">
                  <c:v>45597</c:v>
                </c:pt>
                <c:pt idx="299">
                  <c:v>45627</c:v>
                </c:pt>
                <c:pt idx="300">
                  <c:v>45658</c:v>
                </c:pt>
                <c:pt idx="301">
                  <c:v>45689</c:v>
                </c:pt>
                <c:pt idx="302">
                  <c:v>45717</c:v>
                </c:pt>
                <c:pt idx="303">
                  <c:v>45748</c:v>
                </c:pt>
              </c:numCache>
            </c:numRef>
          </c:cat>
          <c:val>
            <c:numRef>
              <c:f>Average!$S$99:$S$402</c:f>
              <c:numCache>
                <c:formatCode>_(* #,##0.00_);_(* \(#,##0.00\);_(* "-"??_);_(@_)</c:formatCode>
                <c:ptCount val="304"/>
                <c:pt idx="0">
                  <c:v>100</c:v>
                </c:pt>
                <c:pt idx="1">
                  <c:v>101.59526221771252</c:v>
                </c:pt>
                <c:pt idx="2">
                  <c:v>103.67826791862558</c:v>
                </c:pt>
                <c:pt idx="3">
                  <c:v>104.83212334348295</c:v>
                </c:pt>
                <c:pt idx="4">
                  <c:v>106.51715444301972</c:v>
                </c:pt>
                <c:pt idx="5">
                  <c:v>106.70696677618643</c:v>
                </c:pt>
                <c:pt idx="6">
                  <c:v>107.81344114924501</c:v>
                </c:pt>
                <c:pt idx="7">
                  <c:v>108.1273692372943</c:v>
                </c:pt>
                <c:pt idx="8">
                  <c:v>108.42808757928873</c:v>
                </c:pt>
                <c:pt idx="9">
                  <c:v>109.17969748848024</c:v>
                </c:pt>
                <c:pt idx="10">
                  <c:v>110.08605578391963</c:v>
                </c:pt>
                <c:pt idx="11">
                  <c:v>110.92951184745685</c:v>
                </c:pt>
                <c:pt idx="12">
                  <c:v>110.26962529378531</c:v>
                </c:pt>
                <c:pt idx="13">
                  <c:v>109.70888022549018</c:v>
                </c:pt>
                <c:pt idx="14">
                  <c:v>108.85581395202017</c:v>
                </c:pt>
                <c:pt idx="15">
                  <c:v>109.47427781754689</c:v>
                </c:pt>
                <c:pt idx="16">
                  <c:v>108.80256667337503</c:v>
                </c:pt>
                <c:pt idx="17">
                  <c:v>109.57632540251655</c:v>
                </c:pt>
                <c:pt idx="18">
                  <c:v>109.82593753112299</c:v>
                </c:pt>
                <c:pt idx="19">
                  <c:v>111.09159096648965</c:v>
                </c:pt>
                <c:pt idx="20">
                  <c:v>111.47284228184215</c:v>
                </c:pt>
                <c:pt idx="21">
                  <c:v>111.24000998843988</c:v>
                </c:pt>
                <c:pt idx="22">
                  <c:v>110.75483421542378</c:v>
                </c:pt>
                <c:pt idx="23">
                  <c:v>110.37655892117742</c:v>
                </c:pt>
                <c:pt idx="24">
                  <c:v>110.82761072371719</c:v>
                </c:pt>
                <c:pt idx="25">
                  <c:v>111.18771704661445</c:v>
                </c:pt>
                <c:pt idx="26">
                  <c:v>111.71674561239759</c:v>
                </c:pt>
                <c:pt idx="27">
                  <c:v>112.40114183524926</c:v>
                </c:pt>
                <c:pt idx="28">
                  <c:v>113.09366620473018</c:v>
                </c:pt>
                <c:pt idx="29">
                  <c:v>113.28706015824817</c:v>
                </c:pt>
                <c:pt idx="30">
                  <c:v>113.62350907159718</c:v>
                </c:pt>
                <c:pt idx="31">
                  <c:v>113.51829061184729</c:v>
                </c:pt>
                <c:pt idx="32">
                  <c:v>114.89137204393589</c:v>
                </c:pt>
                <c:pt idx="33">
                  <c:v>115.80644018006872</c:v>
                </c:pt>
                <c:pt idx="34">
                  <c:v>116.44993009566345</c:v>
                </c:pt>
                <c:pt idx="35">
                  <c:v>117.29832596971593</c:v>
                </c:pt>
                <c:pt idx="36">
                  <c:v>118.10486440594158</c:v>
                </c:pt>
                <c:pt idx="37">
                  <c:v>118.20894054405952</c:v>
                </c:pt>
                <c:pt idx="38">
                  <c:v>119.11965868182951</c:v>
                </c:pt>
                <c:pt idx="39">
                  <c:v>118.90546853180413</c:v>
                </c:pt>
                <c:pt idx="40">
                  <c:v>119.54128610343163</c:v>
                </c:pt>
                <c:pt idx="41">
                  <c:v>120.24788453544591</c:v>
                </c:pt>
                <c:pt idx="42">
                  <c:v>120.22207317411754</c:v>
                </c:pt>
                <c:pt idx="43">
                  <c:v>120.80347425212756</c:v>
                </c:pt>
                <c:pt idx="44">
                  <c:v>121.01541583357691</c:v>
                </c:pt>
                <c:pt idx="45">
                  <c:v>121.93900496465156</c:v>
                </c:pt>
                <c:pt idx="46">
                  <c:v>122.94584262036112</c:v>
                </c:pt>
                <c:pt idx="47">
                  <c:v>123.57454153304552</c:v>
                </c:pt>
                <c:pt idx="48">
                  <c:v>124.77860914532287</c:v>
                </c:pt>
                <c:pt idx="49">
                  <c:v>126.22724614576582</c:v>
                </c:pt>
                <c:pt idx="50">
                  <c:v>126.80864427763638</c:v>
                </c:pt>
                <c:pt idx="51">
                  <c:v>128.37785477487327</c:v>
                </c:pt>
                <c:pt idx="52">
                  <c:v>129.24736727582277</c:v>
                </c:pt>
                <c:pt idx="53">
                  <c:v>130.50891940077267</c:v>
                </c:pt>
                <c:pt idx="54">
                  <c:v>131.70501851278115</c:v>
                </c:pt>
                <c:pt idx="55">
                  <c:v>132.32020096833767</c:v>
                </c:pt>
                <c:pt idx="56">
                  <c:v>132.73275015006087</c:v>
                </c:pt>
                <c:pt idx="57">
                  <c:v>133.19265159308847</c:v>
                </c:pt>
                <c:pt idx="58">
                  <c:v>134.09811464428472</c:v>
                </c:pt>
                <c:pt idx="59">
                  <c:v>135.29770387533264</c:v>
                </c:pt>
                <c:pt idx="60">
                  <c:v>137.05205645490079</c:v>
                </c:pt>
                <c:pt idx="61">
                  <c:v>137.61627575784695</c:v>
                </c:pt>
                <c:pt idx="62">
                  <c:v>138.69883246812108</c:v>
                </c:pt>
                <c:pt idx="63">
                  <c:v>138.48607882594922</c:v>
                </c:pt>
                <c:pt idx="64">
                  <c:v>139.19955272161536</c:v>
                </c:pt>
                <c:pt idx="65">
                  <c:v>139.52493605601626</c:v>
                </c:pt>
                <c:pt idx="66">
                  <c:v>141.04229256790478</c:v>
                </c:pt>
                <c:pt idx="67">
                  <c:v>143.11117216097867</c:v>
                </c:pt>
                <c:pt idx="68">
                  <c:v>145.39194644985793</c:v>
                </c:pt>
                <c:pt idx="69">
                  <c:v>147.68255712080796</c:v>
                </c:pt>
                <c:pt idx="70">
                  <c:v>148.66214382244954</c:v>
                </c:pt>
                <c:pt idx="71">
                  <c:v>149.32785853836344</c:v>
                </c:pt>
                <c:pt idx="72">
                  <c:v>151.00682102362515</c:v>
                </c:pt>
                <c:pt idx="73">
                  <c:v>152.3693153244964</c:v>
                </c:pt>
                <c:pt idx="74">
                  <c:v>153.93404694073786</c:v>
                </c:pt>
                <c:pt idx="75">
                  <c:v>156.55539844838174</c:v>
                </c:pt>
                <c:pt idx="76">
                  <c:v>158.97857415232326</c:v>
                </c:pt>
                <c:pt idx="77">
                  <c:v>161.20973817955758</c:v>
                </c:pt>
                <c:pt idx="78">
                  <c:v>162.54348398786257</c:v>
                </c:pt>
                <c:pt idx="79">
                  <c:v>164.14535717756894</c:v>
                </c:pt>
                <c:pt idx="80">
                  <c:v>164.8210051761591</c:v>
                </c:pt>
                <c:pt idx="81">
                  <c:v>165.89952532862682</c:v>
                </c:pt>
                <c:pt idx="82">
                  <c:v>168.58845996151663</c:v>
                </c:pt>
                <c:pt idx="83">
                  <c:v>171.28435212904225</c:v>
                </c:pt>
                <c:pt idx="84">
                  <c:v>171.7551117995489</c:v>
                </c:pt>
                <c:pt idx="85">
                  <c:v>174.50729408216631</c:v>
                </c:pt>
                <c:pt idx="86">
                  <c:v>177.78388988735355</c:v>
                </c:pt>
                <c:pt idx="87">
                  <c:v>180.16636917372213</c:v>
                </c:pt>
                <c:pt idx="88">
                  <c:v>182.64051276013279</c:v>
                </c:pt>
                <c:pt idx="89">
                  <c:v>184.21852346785874</c:v>
                </c:pt>
                <c:pt idx="90">
                  <c:v>186.26859814279359</c:v>
                </c:pt>
                <c:pt idx="91">
                  <c:v>187.61584675246357</c:v>
                </c:pt>
                <c:pt idx="92">
                  <c:v>188.97515613845766</c:v>
                </c:pt>
                <c:pt idx="93">
                  <c:v>190.2841739072835</c:v>
                </c:pt>
                <c:pt idx="94">
                  <c:v>190.81752046905063</c:v>
                </c:pt>
                <c:pt idx="95">
                  <c:v>191.02331704492224</c:v>
                </c:pt>
                <c:pt idx="96">
                  <c:v>191.61492312617492</c:v>
                </c:pt>
                <c:pt idx="97">
                  <c:v>191.39826768414474</c:v>
                </c:pt>
                <c:pt idx="98">
                  <c:v>190.46587723569871</c:v>
                </c:pt>
                <c:pt idx="99">
                  <c:v>190.18708714915894</c:v>
                </c:pt>
                <c:pt idx="100">
                  <c:v>189.68219198970303</c:v>
                </c:pt>
                <c:pt idx="101">
                  <c:v>189.75802032816526</c:v>
                </c:pt>
                <c:pt idx="102">
                  <c:v>189.11497750533442</c:v>
                </c:pt>
                <c:pt idx="103">
                  <c:v>188.93036121410972</c:v>
                </c:pt>
                <c:pt idx="104">
                  <c:v>189.23617851081562</c:v>
                </c:pt>
                <c:pt idx="105">
                  <c:v>189.24301637361444</c:v>
                </c:pt>
                <c:pt idx="106">
                  <c:v>189.53413238978376</c:v>
                </c:pt>
                <c:pt idx="107">
                  <c:v>190.2008704402526</c:v>
                </c:pt>
                <c:pt idx="108">
                  <c:v>189.98228503138404</c:v>
                </c:pt>
                <c:pt idx="109">
                  <c:v>188.42933544832559</c:v>
                </c:pt>
                <c:pt idx="110">
                  <c:v>187.73913449902361</c:v>
                </c:pt>
                <c:pt idx="111">
                  <c:v>188.89932721206088</c:v>
                </c:pt>
                <c:pt idx="112">
                  <c:v>188.94716440593601</c:v>
                </c:pt>
                <c:pt idx="113">
                  <c:v>187.92190129438407</c:v>
                </c:pt>
                <c:pt idx="114">
                  <c:v>187.49248069383583</c:v>
                </c:pt>
                <c:pt idx="115">
                  <c:v>186.49891228588879</c:v>
                </c:pt>
                <c:pt idx="116">
                  <c:v>184.86126288006648</c:v>
                </c:pt>
                <c:pt idx="117">
                  <c:v>183.97361518089036</c:v>
                </c:pt>
                <c:pt idx="118">
                  <c:v>182.99852907631058</c:v>
                </c:pt>
                <c:pt idx="119">
                  <c:v>181.79114402524041</c:v>
                </c:pt>
                <c:pt idx="120">
                  <c:v>182.46399586508144</c:v>
                </c:pt>
                <c:pt idx="121">
                  <c:v>184.03450634505896</c:v>
                </c:pt>
                <c:pt idx="122">
                  <c:v>183.19970246269958</c:v>
                </c:pt>
                <c:pt idx="123">
                  <c:v>181.26337843551192</c:v>
                </c:pt>
                <c:pt idx="124">
                  <c:v>180.02474329496803</c:v>
                </c:pt>
                <c:pt idx="125">
                  <c:v>179.76442588041505</c:v>
                </c:pt>
                <c:pt idx="126">
                  <c:v>182.01189972717125</c:v>
                </c:pt>
                <c:pt idx="127">
                  <c:v>183.63998196859856</c:v>
                </c:pt>
                <c:pt idx="128">
                  <c:v>184.01959655861691</c:v>
                </c:pt>
                <c:pt idx="129">
                  <c:v>184.44948307068481</c:v>
                </c:pt>
                <c:pt idx="130">
                  <c:v>186.05276075834198</c:v>
                </c:pt>
                <c:pt idx="131">
                  <c:v>187.0411367704173</c:v>
                </c:pt>
                <c:pt idx="132">
                  <c:v>185.53485820753752</c:v>
                </c:pt>
                <c:pt idx="133">
                  <c:v>188.93674626206118</c:v>
                </c:pt>
                <c:pt idx="134">
                  <c:v>188.83865722338916</c:v>
                </c:pt>
                <c:pt idx="135">
                  <c:v>190.08152037441005</c:v>
                </c:pt>
                <c:pt idx="136">
                  <c:v>188.38604862089713</c:v>
                </c:pt>
                <c:pt idx="137">
                  <c:v>188.17564270406857</c:v>
                </c:pt>
                <c:pt idx="138">
                  <c:v>184.63329365505308</c:v>
                </c:pt>
                <c:pt idx="139">
                  <c:v>182.54640717396381</c:v>
                </c:pt>
                <c:pt idx="140">
                  <c:v>180.86183391157363</c:v>
                </c:pt>
                <c:pt idx="141">
                  <c:v>178.55992886788516</c:v>
                </c:pt>
                <c:pt idx="142">
                  <c:v>175.24343643371242</c:v>
                </c:pt>
                <c:pt idx="143">
                  <c:v>173.9880964579352</c:v>
                </c:pt>
                <c:pt idx="144">
                  <c:v>171.32529962532038</c:v>
                </c:pt>
                <c:pt idx="145">
                  <c:v>164.3028440402997</c:v>
                </c:pt>
                <c:pt idx="146">
                  <c:v>163.80276972472592</c:v>
                </c:pt>
                <c:pt idx="147">
                  <c:v>162.14453753911926</c:v>
                </c:pt>
                <c:pt idx="148">
                  <c:v>162.90786655651283</c:v>
                </c:pt>
                <c:pt idx="149">
                  <c:v>162.3983128113064</c:v>
                </c:pt>
                <c:pt idx="150">
                  <c:v>161.22655413240219</c:v>
                </c:pt>
                <c:pt idx="151">
                  <c:v>159.25781091347241</c:v>
                </c:pt>
                <c:pt idx="152">
                  <c:v>159.23895770937887</c:v>
                </c:pt>
                <c:pt idx="153">
                  <c:v>160.14408103385969</c:v>
                </c:pt>
                <c:pt idx="154">
                  <c:v>161.11220307131384</c:v>
                </c:pt>
                <c:pt idx="155">
                  <c:v>160.80229476605243</c:v>
                </c:pt>
                <c:pt idx="156">
                  <c:v>161.32227875222975</c:v>
                </c:pt>
                <c:pt idx="157">
                  <c:v>163.9598774864709</c:v>
                </c:pt>
                <c:pt idx="158">
                  <c:v>164.885458501491</c:v>
                </c:pt>
                <c:pt idx="159">
                  <c:v>163.95798031679138</c:v>
                </c:pt>
                <c:pt idx="160">
                  <c:v>163.58182290012854</c:v>
                </c:pt>
                <c:pt idx="161">
                  <c:v>164.37057403123558</c:v>
                </c:pt>
                <c:pt idx="162">
                  <c:v>166.50421076721378</c:v>
                </c:pt>
                <c:pt idx="163">
                  <c:v>169.02543252724226</c:v>
                </c:pt>
                <c:pt idx="164">
                  <c:v>170.73210779624466</c:v>
                </c:pt>
                <c:pt idx="165">
                  <c:v>171.02174097120601</c:v>
                </c:pt>
                <c:pt idx="166">
                  <c:v>171.42459720103449</c:v>
                </c:pt>
                <c:pt idx="167">
                  <c:v>171.98589029207818</c:v>
                </c:pt>
                <c:pt idx="168">
                  <c:v>175.33615120858718</c:v>
                </c:pt>
                <c:pt idx="169">
                  <c:v>178.39528736109202</c:v>
                </c:pt>
                <c:pt idx="170">
                  <c:v>179.53367798629097</c:v>
                </c:pt>
                <c:pt idx="171">
                  <c:v>181.52505949331112</c:v>
                </c:pt>
                <c:pt idx="172">
                  <c:v>183.97041393270882</c:v>
                </c:pt>
                <c:pt idx="173">
                  <c:v>185.73905095656141</c:v>
                </c:pt>
                <c:pt idx="174">
                  <c:v>187.31851923977305</c:v>
                </c:pt>
                <c:pt idx="175">
                  <c:v>187.99497517334314</c:v>
                </c:pt>
                <c:pt idx="176">
                  <c:v>189.43643818888609</c:v>
                </c:pt>
                <c:pt idx="177">
                  <c:v>191.28897470128862</c:v>
                </c:pt>
                <c:pt idx="178">
                  <c:v>192.16750958458968</c:v>
                </c:pt>
                <c:pt idx="179">
                  <c:v>192.52045975096709</c:v>
                </c:pt>
                <c:pt idx="180">
                  <c:v>192.78236564187176</c:v>
                </c:pt>
                <c:pt idx="181">
                  <c:v>191.60457927376086</c:v>
                </c:pt>
                <c:pt idx="182">
                  <c:v>191.62074065663469</c:v>
                </c:pt>
                <c:pt idx="183">
                  <c:v>192.03012413207975</c:v>
                </c:pt>
                <c:pt idx="184">
                  <c:v>192.49371218563724</c:v>
                </c:pt>
                <c:pt idx="185">
                  <c:v>193.10800126665484</c:v>
                </c:pt>
                <c:pt idx="186">
                  <c:v>194.33770260695886</c:v>
                </c:pt>
                <c:pt idx="187">
                  <c:v>198.43081826039977</c:v>
                </c:pt>
                <c:pt idx="188">
                  <c:v>201.71753680210441</c:v>
                </c:pt>
                <c:pt idx="189">
                  <c:v>203.02542484716551</c:v>
                </c:pt>
                <c:pt idx="190">
                  <c:v>204.02897972523914</c:v>
                </c:pt>
                <c:pt idx="191">
                  <c:v>205.93802393594001</c:v>
                </c:pt>
                <c:pt idx="192">
                  <c:v>206.29168810525985</c:v>
                </c:pt>
                <c:pt idx="193">
                  <c:v>208.53283796602074</c:v>
                </c:pt>
                <c:pt idx="194">
                  <c:v>210.35429847307654</c:v>
                </c:pt>
                <c:pt idx="195">
                  <c:v>212.09534764615816</c:v>
                </c:pt>
                <c:pt idx="196">
                  <c:v>213.45755537447596</c:v>
                </c:pt>
                <c:pt idx="197">
                  <c:v>215.49371121229706</c:v>
                </c:pt>
                <c:pt idx="198">
                  <c:v>219.19462341245367</c:v>
                </c:pt>
                <c:pt idx="199">
                  <c:v>221.93363945491751</c:v>
                </c:pt>
                <c:pt idx="200">
                  <c:v>221.89019073582875</c:v>
                </c:pt>
                <c:pt idx="201">
                  <c:v>222.97619302275385</c:v>
                </c:pt>
                <c:pt idx="202">
                  <c:v>226.80559402332585</c:v>
                </c:pt>
                <c:pt idx="203">
                  <c:v>227.81382509646056</c:v>
                </c:pt>
                <c:pt idx="204">
                  <c:v>231.77222711866028</c:v>
                </c:pt>
                <c:pt idx="205">
                  <c:v>233.8628573824208</c:v>
                </c:pt>
                <c:pt idx="206">
                  <c:v>236.06533145647251</c:v>
                </c:pt>
                <c:pt idx="207">
                  <c:v>237.87900466906495</c:v>
                </c:pt>
                <c:pt idx="208">
                  <c:v>240.40517191354797</c:v>
                </c:pt>
                <c:pt idx="209">
                  <c:v>242.3434148823622</c:v>
                </c:pt>
                <c:pt idx="210">
                  <c:v>240.8498420717616</c:v>
                </c:pt>
                <c:pt idx="211">
                  <c:v>238.37116479279771</c:v>
                </c:pt>
                <c:pt idx="212">
                  <c:v>239.45053235727912</c:v>
                </c:pt>
                <c:pt idx="213">
                  <c:v>241.5742173605102</c:v>
                </c:pt>
                <c:pt idx="214">
                  <c:v>241.29990515962973</c:v>
                </c:pt>
                <c:pt idx="215">
                  <c:v>244.68817593731526</c:v>
                </c:pt>
                <c:pt idx="216">
                  <c:v>245.24787344302356</c:v>
                </c:pt>
                <c:pt idx="217">
                  <c:v>247.39523048698874</c:v>
                </c:pt>
                <c:pt idx="218">
                  <c:v>251.89983875077218</c:v>
                </c:pt>
                <c:pt idx="219">
                  <c:v>256.05582958362857</c:v>
                </c:pt>
                <c:pt idx="220">
                  <c:v>259.71369536281935</c:v>
                </c:pt>
                <c:pt idx="221">
                  <c:v>263.22392267253451</c:v>
                </c:pt>
                <c:pt idx="222">
                  <c:v>266.39070314022428</c:v>
                </c:pt>
                <c:pt idx="223">
                  <c:v>270.39109432064356</c:v>
                </c:pt>
                <c:pt idx="224">
                  <c:v>273.53322469856545</c:v>
                </c:pt>
                <c:pt idx="225">
                  <c:v>276.56283065578782</c:v>
                </c:pt>
                <c:pt idx="226">
                  <c:v>279.31546129264717</c:v>
                </c:pt>
                <c:pt idx="227">
                  <c:v>280.73375424419351</c:v>
                </c:pt>
                <c:pt idx="228">
                  <c:v>281.35634990765675</c:v>
                </c:pt>
                <c:pt idx="229">
                  <c:v>280.16062645837934</c:v>
                </c:pt>
                <c:pt idx="230">
                  <c:v>279.11054164980908</c:v>
                </c:pt>
                <c:pt idx="231">
                  <c:v>277.34344456508427</c:v>
                </c:pt>
                <c:pt idx="232">
                  <c:v>277.27982588233488</c:v>
                </c:pt>
                <c:pt idx="233">
                  <c:v>276.31511484426181</c:v>
                </c:pt>
                <c:pt idx="234">
                  <c:v>276.25388490249782</c:v>
                </c:pt>
                <c:pt idx="235">
                  <c:v>274.99327238463349</c:v>
                </c:pt>
                <c:pt idx="236">
                  <c:v>272.40651675141538</c:v>
                </c:pt>
                <c:pt idx="237">
                  <c:v>270.95856362000694</c:v>
                </c:pt>
                <c:pt idx="238">
                  <c:v>271.36892635979001</c:v>
                </c:pt>
                <c:pt idx="239">
                  <c:v>270.55841377136426</c:v>
                </c:pt>
                <c:pt idx="240">
                  <c:v>272.02154882815154</c:v>
                </c:pt>
                <c:pt idx="241">
                  <c:v>274.56830556205716</c:v>
                </c:pt>
                <c:pt idx="242">
                  <c:v>276.17979755580774</c:v>
                </c:pt>
                <c:pt idx="243">
                  <c:v>279.13985313837355</c:v>
                </c:pt>
                <c:pt idx="244">
                  <c:v>280.22492110076871</c:v>
                </c:pt>
                <c:pt idx="245">
                  <c:v>280.19311318169514</c:v>
                </c:pt>
                <c:pt idx="246">
                  <c:v>282.84277494723909</c:v>
                </c:pt>
                <c:pt idx="247">
                  <c:v>284.31390846364138</c:v>
                </c:pt>
                <c:pt idx="248">
                  <c:v>290.11050542742407</c:v>
                </c:pt>
                <c:pt idx="249">
                  <c:v>296.84291826929217</c:v>
                </c:pt>
                <c:pt idx="250">
                  <c:v>300.90457588993695</c:v>
                </c:pt>
                <c:pt idx="251">
                  <c:v>302.76476494638945</c:v>
                </c:pt>
                <c:pt idx="252">
                  <c:v>303.18344719821835</c:v>
                </c:pt>
                <c:pt idx="253">
                  <c:v>302.99196656592704</c:v>
                </c:pt>
                <c:pt idx="254">
                  <c:v>305.31539652900113</c:v>
                </c:pt>
                <c:pt idx="255">
                  <c:v>307.061391947826</c:v>
                </c:pt>
                <c:pt idx="256">
                  <c:v>308.10775965503302</c:v>
                </c:pt>
                <c:pt idx="257">
                  <c:v>312.01821225269276</c:v>
                </c:pt>
                <c:pt idx="258">
                  <c:v>313.88930665370236</c:v>
                </c:pt>
                <c:pt idx="259">
                  <c:v>316.6619524610586</c:v>
                </c:pt>
                <c:pt idx="260">
                  <c:v>316.59578540148277</c:v>
                </c:pt>
                <c:pt idx="261">
                  <c:v>314.81181740176152</c:v>
                </c:pt>
                <c:pt idx="262">
                  <c:v>315.11369994766801</c:v>
                </c:pt>
                <c:pt idx="263">
                  <c:v>318.80782878346906</c:v>
                </c:pt>
                <c:pt idx="264">
                  <c:v>320.84719081595352</c:v>
                </c:pt>
                <c:pt idx="265">
                  <c:v>326.33452081952555</c:v>
                </c:pt>
                <c:pt idx="266">
                  <c:v>329.97637547087862</c:v>
                </c:pt>
                <c:pt idx="267">
                  <c:v>333.40654180433899</c:v>
                </c:pt>
                <c:pt idx="268">
                  <c:v>337.42925912090197</c:v>
                </c:pt>
                <c:pt idx="269">
                  <c:v>339.50420927794954</c:v>
                </c:pt>
                <c:pt idx="270">
                  <c:v>340.08475620544004</c:v>
                </c:pt>
                <c:pt idx="271">
                  <c:v>341.93043561380819</c:v>
                </c:pt>
                <c:pt idx="272">
                  <c:v>343.96509156845218</c:v>
                </c:pt>
                <c:pt idx="273">
                  <c:v>345.86878159407377</c:v>
                </c:pt>
                <c:pt idx="274">
                  <c:v>346.28747717360466</c:v>
                </c:pt>
                <c:pt idx="275">
                  <c:v>344.8531730817229</c:v>
                </c:pt>
                <c:pt idx="276">
                  <c:v>345.39265464550027</c:v>
                </c:pt>
                <c:pt idx="277">
                  <c:v>342.08068211144376</c:v>
                </c:pt>
                <c:pt idx="278">
                  <c:v>338.22711915751597</c:v>
                </c:pt>
                <c:pt idx="279">
                  <c:v>336.51374166196143</c:v>
                </c:pt>
                <c:pt idx="280">
                  <c:v>337.07686658622492</c:v>
                </c:pt>
                <c:pt idx="281">
                  <c:v>336.63689809312808</c:v>
                </c:pt>
                <c:pt idx="282">
                  <c:v>338.83855132931257</c:v>
                </c:pt>
                <c:pt idx="283">
                  <c:v>341.8845767875776</c:v>
                </c:pt>
                <c:pt idx="284">
                  <c:v>343.8497775379526</c:v>
                </c:pt>
                <c:pt idx="285">
                  <c:v>344.72154010727172</c:v>
                </c:pt>
                <c:pt idx="286">
                  <c:v>344.92635125156568</c:v>
                </c:pt>
                <c:pt idx="287">
                  <c:v>348.15347001275103</c:v>
                </c:pt>
                <c:pt idx="288">
                  <c:v>350.94913761320726</c:v>
                </c:pt>
                <c:pt idx="289">
                  <c:v>356.52056305894371</c:v>
                </c:pt>
                <c:pt idx="290">
                  <c:v>361.1410381288423</c:v>
                </c:pt>
                <c:pt idx="291">
                  <c:v>365.60225146573435</c:v>
                </c:pt>
                <c:pt idx="292">
                  <c:v>367.19113705879062</c:v>
                </c:pt>
                <c:pt idx="293">
                  <c:v>372.6363873429604</c:v>
                </c:pt>
                <c:pt idx="294">
                  <c:v>378.05692067690831</c:v>
                </c:pt>
                <c:pt idx="295">
                  <c:v>378.66673737130833</c:v>
                </c:pt>
                <c:pt idx="296">
                  <c:v>381.29315286678747</c:v>
                </c:pt>
                <c:pt idx="297">
                  <c:v>383.63838850149358</c:v>
                </c:pt>
                <c:pt idx="298">
                  <c:v>386.97317053026046</c:v>
                </c:pt>
                <c:pt idx="299">
                  <c:v>388.89929476109245</c:v>
                </c:pt>
                <c:pt idx="300">
                  <c:v>393.63271291444727</c:v>
                </c:pt>
                <c:pt idx="301">
                  <c:v>394.5829542753421</c:v>
                </c:pt>
                <c:pt idx="302">
                  <c:v>397.75574672866435</c:v>
                </c:pt>
                <c:pt idx="303">
                  <c:v>399.6616160589237</c:v>
                </c:pt>
              </c:numCache>
            </c:numRef>
          </c:val>
          <c:smooth val="0"/>
          <c:extLst>
            <c:ext xmlns:c16="http://schemas.microsoft.com/office/drawing/2014/chart" uri="{C3380CC4-5D6E-409C-BE32-E72D297353CC}">
              <c16:uniqueId val="{00000003-641F-4E92-90EC-F93D678B08BC}"/>
            </c:ext>
          </c:extLst>
        </c:ser>
        <c:dLbls>
          <c:showLegendKey val="0"/>
          <c:showVal val="0"/>
          <c:showCatName val="0"/>
          <c:showSerName val="0"/>
          <c:showPercent val="0"/>
          <c:showBubbleSize val="0"/>
        </c:dLbls>
        <c:smooth val="0"/>
        <c:axId val="357029984"/>
        <c:axId val="357028416"/>
      </c:lineChart>
      <c:dateAx>
        <c:axId val="357029984"/>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357028416"/>
        <c:crosses val="autoZero"/>
        <c:auto val="1"/>
        <c:lblOffset val="100"/>
        <c:baseTimeUnit val="months"/>
        <c:majorUnit val="1"/>
        <c:majorTimeUnit val="years"/>
      </c:dateAx>
      <c:valAx>
        <c:axId val="35702841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357029984"/>
        <c:crosses val="autoZero"/>
        <c:crossBetween val="between"/>
      </c:valAx>
      <c:spPr>
        <a:noFill/>
        <a:ln>
          <a:noFill/>
        </a:ln>
        <a:effectLst/>
      </c:spPr>
    </c:plotArea>
    <c:legend>
      <c:legendPos val="b"/>
      <c:layout>
        <c:manualLayout>
          <c:xMode val="edge"/>
          <c:yMode val="edge"/>
          <c:x val="0.05"/>
          <c:y val="0.89810695538057739"/>
          <c:w val="0.9"/>
          <c:h val="6.0226377952755906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showDLblsOverMax val="0"/>
  </c:chart>
  <c:spPr>
    <a:noFill/>
    <a:ln>
      <a:noFill/>
    </a:ln>
    <a:effectLst/>
  </c:spPr>
  <c:txPr>
    <a:bodyPr/>
    <a:lstStyle/>
    <a:p>
      <a:pPr>
        <a:defRPr sz="1200" b="1">
          <a:solidFill>
            <a:schemeClr val="tx1"/>
          </a:solidFill>
          <a:latin typeface="Cambria" panose="02040503050406030204" pitchFamily="18" charset="0"/>
          <a:ea typeface="Cambria" panose="02040503050406030204" pitchFamily="18" charset="0"/>
        </a:defRPr>
      </a:pPr>
      <a:endParaRPr lang="en-US"/>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sz="2000" dirty="0"/>
              <a:t>King County Residential Transactions</a:t>
            </a:r>
          </a:p>
          <a:p>
            <a:pPr>
              <a:defRPr sz="2000"/>
            </a:pPr>
            <a:r>
              <a:rPr lang="en-US" sz="1200" dirty="0">
                <a:solidFill>
                  <a:schemeClr val="accent1"/>
                </a:solidFill>
              </a:rPr>
              <a:t>Monthly</a:t>
            </a:r>
            <a:r>
              <a:rPr lang="en-US" sz="1200" baseline="0" dirty="0">
                <a:solidFill>
                  <a:schemeClr val="accent1"/>
                </a:solidFill>
              </a:rPr>
              <a:t> Residential Transactions </a:t>
            </a:r>
            <a:r>
              <a:rPr lang="en-US" sz="1200" baseline="0" dirty="0"/>
              <a:t>with </a:t>
            </a:r>
            <a:r>
              <a:rPr lang="en-US" sz="1200" baseline="0" dirty="0">
                <a:solidFill>
                  <a:srgbClr val="C00000"/>
                </a:solidFill>
              </a:rPr>
              <a:t>Rolling Annual Average</a:t>
            </a:r>
          </a:p>
          <a:p>
            <a:pPr>
              <a:defRPr sz="2000"/>
            </a:pPr>
            <a:r>
              <a:rPr lang="en-US" sz="1200" dirty="0"/>
              <a:t>Source: KC</a:t>
            </a:r>
            <a:r>
              <a:rPr lang="en-US" sz="1200" baseline="0" dirty="0"/>
              <a:t> OEFA</a:t>
            </a:r>
            <a:endParaRPr lang="en-US" sz="1200"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9.2511920384951887E-2"/>
          <c:y val="0.16274898925987902"/>
          <c:w val="0.89064734365100928"/>
          <c:h val="0.55710621373826885"/>
        </c:manualLayout>
      </c:layout>
      <c:lineChart>
        <c:grouping val="standard"/>
        <c:varyColors val="0"/>
        <c:ser>
          <c:idx val="1"/>
          <c:order val="0"/>
          <c:tx>
            <c:strRef>
              <c:f>Average!$G$1</c:f>
              <c:strCache>
                <c:ptCount val="1"/>
                <c:pt idx="0">
                  <c:v>Residential</c:v>
                </c:pt>
              </c:strCache>
            </c:strRef>
          </c:tx>
          <c:spPr>
            <a:ln w="28575" cap="rnd">
              <a:solidFill>
                <a:schemeClr val="accent1"/>
              </a:solidFill>
              <a:round/>
            </a:ln>
            <a:effectLst/>
          </c:spPr>
          <c:marker>
            <c:symbol val="none"/>
          </c:marker>
          <c:trendline>
            <c:spPr>
              <a:ln w="25400" cap="rnd" cmpd="sng">
                <a:solidFill>
                  <a:schemeClr val="accent2"/>
                </a:solidFill>
                <a:prstDash val="solid"/>
              </a:ln>
              <a:effectLst/>
            </c:spPr>
            <c:trendlineType val="movingAvg"/>
            <c:period val="12"/>
            <c:dispRSqr val="0"/>
            <c:dispEq val="0"/>
          </c:trendline>
          <c:cat>
            <c:numRef>
              <c:f>Average!$A$99:$A$402</c:f>
              <c:numCache>
                <c:formatCode>mmm\-yy</c:formatCode>
                <c:ptCount val="304"/>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pt idx="289">
                  <c:v>45323</c:v>
                </c:pt>
                <c:pt idx="290">
                  <c:v>45352</c:v>
                </c:pt>
                <c:pt idx="291">
                  <c:v>45383</c:v>
                </c:pt>
                <c:pt idx="292">
                  <c:v>45413</c:v>
                </c:pt>
                <c:pt idx="293">
                  <c:v>45444</c:v>
                </c:pt>
                <c:pt idx="294">
                  <c:v>45474</c:v>
                </c:pt>
                <c:pt idx="295">
                  <c:v>45505</c:v>
                </c:pt>
                <c:pt idx="296">
                  <c:v>45536</c:v>
                </c:pt>
                <c:pt idx="297">
                  <c:v>45566</c:v>
                </c:pt>
                <c:pt idx="298">
                  <c:v>45597</c:v>
                </c:pt>
                <c:pt idx="299">
                  <c:v>45627</c:v>
                </c:pt>
                <c:pt idx="300">
                  <c:v>45658</c:v>
                </c:pt>
                <c:pt idx="301">
                  <c:v>45689</c:v>
                </c:pt>
                <c:pt idx="302">
                  <c:v>45717</c:v>
                </c:pt>
                <c:pt idx="303">
                  <c:v>45748</c:v>
                </c:pt>
              </c:numCache>
            </c:numRef>
          </c:cat>
          <c:val>
            <c:numRef>
              <c:f>Average!$H$99:$H$402</c:f>
              <c:numCache>
                <c:formatCode>_(* #,##0_);_(* \(#,##0\);_(* "-"??_);_(@_)</c:formatCode>
                <c:ptCount val="304"/>
                <c:pt idx="0">
                  <c:v>1430</c:v>
                </c:pt>
                <c:pt idx="1">
                  <c:v>1894</c:v>
                </c:pt>
                <c:pt idx="2">
                  <c:v>2648</c:v>
                </c:pt>
                <c:pt idx="3">
                  <c:v>2478</c:v>
                </c:pt>
                <c:pt idx="4">
                  <c:v>2727</c:v>
                </c:pt>
                <c:pt idx="5">
                  <c:v>2792</c:v>
                </c:pt>
                <c:pt idx="6">
                  <c:v>2426</c:v>
                </c:pt>
                <c:pt idx="7">
                  <c:v>2751</c:v>
                </c:pt>
                <c:pt idx="8">
                  <c:v>2364</c:v>
                </c:pt>
                <c:pt idx="9">
                  <c:v>2284</c:v>
                </c:pt>
                <c:pt idx="10">
                  <c:v>2112</c:v>
                </c:pt>
                <c:pt idx="11">
                  <c:v>1927</c:v>
                </c:pt>
                <c:pt idx="12">
                  <c:v>1461</c:v>
                </c:pt>
                <c:pt idx="13">
                  <c:v>1457</c:v>
                </c:pt>
                <c:pt idx="14">
                  <c:v>2774</c:v>
                </c:pt>
                <c:pt idx="15">
                  <c:v>2326</c:v>
                </c:pt>
                <c:pt idx="16">
                  <c:v>2495</c:v>
                </c:pt>
                <c:pt idx="17">
                  <c:v>2743</c:v>
                </c:pt>
                <c:pt idx="18">
                  <c:v>2612</c:v>
                </c:pt>
                <c:pt idx="19">
                  <c:v>2875</c:v>
                </c:pt>
                <c:pt idx="20">
                  <c:v>2078</c:v>
                </c:pt>
                <c:pt idx="21">
                  <c:v>2036</c:v>
                </c:pt>
                <c:pt idx="22">
                  <c:v>1904</c:v>
                </c:pt>
                <c:pt idx="23">
                  <c:v>1950</c:v>
                </c:pt>
                <c:pt idx="24">
                  <c:v>1729</c:v>
                </c:pt>
                <c:pt idx="25">
                  <c:v>1981</c:v>
                </c:pt>
                <c:pt idx="26">
                  <c:v>2415</c:v>
                </c:pt>
                <c:pt idx="27">
                  <c:v>2617</c:v>
                </c:pt>
                <c:pt idx="28">
                  <c:v>2685</c:v>
                </c:pt>
                <c:pt idx="29">
                  <c:v>2634</c:v>
                </c:pt>
                <c:pt idx="30">
                  <c:v>2569</c:v>
                </c:pt>
                <c:pt idx="31">
                  <c:v>2588</c:v>
                </c:pt>
                <c:pt idx="32">
                  <c:v>2312</c:v>
                </c:pt>
                <c:pt idx="33">
                  <c:v>2490</c:v>
                </c:pt>
                <c:pt idx="34">
                  <c:v>2133</c:v>
                </c:pt>
                <c:pt idx="35">
                  <c:v>2421</c:v>
                </c:pt>
                <c:pt idx="36">
                  <c:v>1898</c:v>
                </c:pt>
                <c:pt idx="37">
                  <c:v>2155</c:v>
                </c:pt>
                <c:pt idx="38">
                  <c:v>2530</c:v>
                </c:pt>
                <c:pt idx="39">
                  <c:v>2748</c:v>
                </c:pt>
                <c:pt idx="40">
                  <c:v>3023</c:v>
                </c:pt>
                <c:pt idx="41">
                  <c:v>3182</c:v>
                </c:pt>
                <c:pt idx="42">
                  <c:v>3317</c:v>
                </c:pt>
                <c:pt idx="43">
                  <c:v>3310</c:v>
                </c:pt>
                <c:pt idx="44">
                  <c:v>3212</c:v>
                </c:pt>
                <c:pt idx="45">
                  <c:v>3057</c:v>
                </c:pt>
                <c:pt idx="46">
                  <c:v>2336</c:v>
                </c:pt>
                <c:pt idx="47">
                  <c:v>2570</c:v>
                </c:pt>
                <c:pt idx="48">
                  <c:v>1651</c:v>
                </c:pt>
                <c:pt idx="49">
                  <c:v>2111</c:v>
                </c:pt>
                <c:pt idx="50">
                  <c:v>3038</c:v>
                </c:pt>
                <c:pt idx="51">
                  <c:v>3381</c:v>
                </c:pt>
                <c:pt idx="52">
                  <c:v>3535</c:v>
                </c:pt>
                <c:pt idx="53">
                  <c:v>4078</c:v>
                </c:pt>
                <c:pt idx="54">
                  <c:v>3663</c:v>
                </c:pt>
                <c:pt idx="55">
                  <c:v>3451</c:v>
                </c:pt>
                <c:pt idx="56">
                  <c:v>3184</c:v>
                </c:pt>
                <c:pt idx="57">
                  <c:v>2984</c:v>
                </c:pt>
                <c:pt idx="58">
                  <c:v>2815</c:v>
                </c:pt>
                <c:pt idx="59">
                  <c:v>2899</c:v>
                </c:pt>
                <c:pt idx="60">
                  <c:v>2025</c:v>
                </c:pt>
                <c:pt idx="61">
                  <c:v>2339</c:v>
                </c:pt>
                <c:pt idx="62">
                  <c:v>3299</c:v>
                </c:pt>
                <c:pt idx="63">
                  <c:v>3286</c:v>
                </c:pt>
                <c:pt idx="64">
                  <c:v>3435</c:v>
                </c:pt>
                <c:pt idx="65">
                  <c:v>3929</c:v>
                </c:pt>
                <c:pt idx="66">
                  <c:v>3475</c:v>
                </c:pt>
                <c:pt idx="67">
                  <c:v>3907</c:v>
                </c:pt>
                <c:pt idx="68">
                  <c:v>3472</c:v>
                </c:pt>
                <c:pt idx="69">
                  <c:v>3151</c:v>
                </c:pt>
                <c:pt idx="70">
                  <c:v>2837</c:v>
                </c:pt>
                <c:pt idx="71">
                  <c:v>2746</c:v>
                </c:pt>
                <c:pt idx="72">
                  <c:v>1931</c:v>
                </c:pt>
                <c:pt idx="73">
                  <c:v>2163</c:v>
                </c:pt>
                <c:pt idx="74">
                  <c:v>3005</c:v>
                </c:pt>
                <c:pt idx="75">
                  <c:v>2912</c:v>
                </c:pt>
                <c:pt idx="76">
                  <c:v>3254</c:v>
                </c:pt>
                <c:pt idx="77">
                  <c:v>3715</c:v>
                </c:pt>
                <c:pt idx="78">
                  <c:v>3154</c:v>
                </c:pt>
                <c:pt idx="79">
                  <c:v>3449</c:v>
                </c:pt>
                <c:pt idx="80">
                  <c:v>2712</c:v>
                </c:pt>
                <c:pt idx="81">
                  <c:v>2755</c:v>
                </c:pt>
                <c:pt idx="82">
                  <c:v>2425</c:v>
                </c:pt>
                <c:pt idx="83">
                  <c:v>2150</c:v>
                </c:pt>
                <c:pt idx="84">
                  <c:v>1716</c:v>
                </c:pt>
                <c:pt idx="85">
                  <c:v>1979</c:v>
                </c:pt>
                <c:pt idx="86">
                  <c:v>2605</c:v>
                </c:pt>
                <c:pt idx="87">
                  <c:v>2505</c:v>
                </c:pt>
                <c:pt idx="88">
                  <c:v>2834</c:v>
                </c:pt>
                <c:pt idx="89">
                  <c:v>2976</c:v>
                </c:pt>
                <c:pt idx="90">
                  <c:v>2728</c:v>
                </c:pt>
                <c:pt idx="91">
                  <c:v>2645</c:v>
                </c:pt>
                <c:pt idx="92">
                  <c:v>1764</c:v>
                </c:pt>
                <c:pt idx="93">
                  <c:v>1778</c:v>
                </c:pt>
                <c:pt idx="94">
                  <c:v>1582</c:v>
                </c:pt>
                <c:pt idx="95">
                  <c:v>1493</c:v>
                </c:pt>
                <c:pt idx="96">
                  <c:v>1138</c:v>
                </c:pt>
                <c:pt idx="97">
                  <c:v>1358</c:v>
                </c:pt>
                <c:pt idx="98">
                  <c:v>1580</c:v>
                </c:pt>
                <c:pt idx="99">
                  <c:v>1665</c:v>
                </c:pt>
                <c:pt idx="100">
                  <c:v>1694</c:v>
                </c:pt>
                <c:pt idx="101">
                  <c:v>1731</c:v>
                </c:pt>
                <c:pt idx="102">
                  <c:v>1647</c:v>
                </c:pt>
                <c:pt idx="103">
                  <c:v>1617</c:v>
                </c:pt>
                <c:pt idx="104">
                  <c:v>1485</c:v>
                </c:pt>
                <c:pt idx="105">
                  <c:v>1329</c:v>
                </c:pt>
                <c:pt idx="106">
                  <c:v>868</c:v>
                </c:pt>
                <c:pt idx="107">
                  <c:v>1013</c:v>
                </c:pt>
                <c:pt idx="108">
                  <c:v>655</c:v>
                </c:pt>
                <c:pt idx="109">
                  <c:v>755</c:v>
                </c:pt>
                <c:pt idx="110">
                  <c:v>1024</c:v>
                </c:pt>
                <c:pt idx="111">
                  <c:v>1198</c:v>
                </c:pt>
                <c:pt idx="112">
                  <c:v>1338</c:v>
                </c:pt>
                <c:pt idx="113">
                  <c:v>1771</c:v>
                </c:pt>
                <c:pt idx="114">
                  <c:v>1726</c:v>
                </c:pt>
                <c:pt idx="115">
                  <c:v>1546</c:v>
                </c:pt>
                <c:pt idx="116">
                  <c:v>1651</c:v>
                </c:pt>
                <c:pt idx="117">
                  <c:v>1737</c:v>
                </c:pt>
                <c:pt idx="118">
                  <c:v>1510</c:v>
                </c:pt>
                <c:pt idx="119">
                  <c:v>1440</c:v>
                </c:pt>
                <c:pt idx="120">
                  <c:v>898</c:v>
                </c:pt>
                <c:pt idx="121">
                  <c:v>1031</c:v>
                </c:pt>
                <c:pt idx="122">
                  <c:v>1688</c:v>
                </c:pt>
                <c:pt idx="123">
                  <c:v>1768</c:v>
                </c:pt>
                <c:pt idx="124">
                  <c:v>1802</c:v>
                </c:pt>
                <c:pt idx="125">
                  <c:v>1912</c:v>
                </c:pt>
                <c:pt idx="126">
                  <c:v>1320</c:v>
                </c:pt>
                <c:pt idx="127">
                  <c:v>1292</c:v>
                </c:pt>
                <c:pt idx="128">
                  <c:v>1185</c:v>
                </c:pt>
                <c:pt idx="129">
                  <c:v>1220</c:v>
                </c:pt>
                <c:pt idx="130">
                  <c:v>1087</c:v>
                </c:pt>
                <c:pt idx="131">
                  <c:v>1473</c:v>
                </c:pt>
                <c:pt idx="132">
                  <c:v>968</c:v>
                </c:pt>
                <c:pt idx="133">
                  <c:v>964</c:v>
                </c:pt>
                <c:pt idx="134">
                  <c:v>1500</c:v>
                </c:pt>
                <c:pt idx="135">
                  <c:v>1479</c:v>
                </c:pt>
                <c:pt idx="136">
                  <c:v>1495</c:v>
                </c:pt>
                <c:pt idx="137">
                  <c:v>1812</c:v>
                </c:pt>
                <c:pt idx="138">
                  <c:v>1498</c:v>
                </c:pt>
                <c:pt idx="139">
                  <c:v>1655</c:v>
                </c:pt>
                <c:pt idx="140">
                  <c:v>1467</c:v>
                </c:pt>
                <c:pt idx="141">
                  <c:v>1319</c:v>
                </c:pt>
                <c:pt idx="142">
                  <c:v>1331</c:v>
                </c:pt>
                <c:pt idx="143">
                  <c:v>1369</c:v>
                </c:pt>
                <c:pt idx="144">
                  <c:v>927</c:v>
                </c:pt>
                <c:pt idx="145">
                  <c:v>1111</c:v>
                </c:pt>
                <c:pt idx="146">
                  <c:v>1524</c:v>
                </c:pt>
                <c:pt idx="147">
                  <c:v>1713</c:v>
                </c:pt>
                <c:pt idx="148">
                  <c:v>2021</c:v>
                </c:pt>
                <c:pt idx="149">
                  <c:v>2147</c:v>
                </c:pt>
                <c:pt idx="150">
                  <c:v>2046</c:v>
                </c:pt>
                <c:pt idx="151">
                  <c:v>2220</c:v>
                </c:pt>
                <c:pt idx="152">
                  <c:v>1788</c:v>
                </c:pt>
                <c:pt idx="153">
                  <c:v>2020</c:v>
                </c:pt>
                <c:pt idx="154">
                  <c:v>1896</c:v>
                </c:pt>
                <c:pt idx="155">
                  <c:v>1837</c:v>
                </c:pt>
                <c:pt idx="156">
                  <c:v>1257</c:v>
                </c:pt>
                <c:pt idx="157">
                  <c:v>1533</c:v>
                </c:pt>
                <c:pt idx="158">
                  <c:v>1878</c:v>
                </c:pt>
                <c:pt idx="159">
                  <c:v>2227</c:v>
                </c:pt>
                <c:pt idx="160">
                  <c:v>2625</c:v>
                </c:pt>
                <c:pt idx="161">
                  <c:v>2549</c:v>
                </c:pt>
                <c:pt idx="162">
                  <c:v>2841</c:v>
                </c:pt>
                <c:pt idx="163">
                  <c:v>2702</c:v>
                </c:pt>
                <c:pt idx="164">
                  <c:v>2269</c:v>
                </c:pt>
                <c:pt idx="165">
                  <c:v>2209</c:v>
                </c:pt>
                <c:pt idx="166">
                  <c:v>1745</c:v>
                </c:pt>
                <c:pt idx="167">
                  <c:v>1845</c:v>
                </c:pt>
                <c:pt idx="168">
                  <c:v>1276</c:v>
                </c:pt>
                <c:pt idx="169">
                  <c:v>1329</c:v>
                </c:pt>
                <c:pt idx="170">
                  <c:v>1778</c:v>
                </c:pt>
                <c:pt idx="171">
                  <c:v>2159</c:v>
                </c:pt>
                <c:pt idx="172">
                  <c:v>2708</c:v>
                </c:pt>
                <c:pt idx="173">
                  <c:v>2663</c:v>
                </c:pt>
                <c:pt idx="174">
                  <c:v>2695</c:v>
                </c:pt>
                <c:pt idx="175">
                  <c:v>2510</c:v>
                </c:pt>
                <c:pt idx="176">
                  <c:v>2217</c:v>
                </c:pt>
                <c:pt idx="177">
                  <c:v>2318</c:v>
                </c:pt>
                <c:pt idx="178">
                  <c:v>1874</c:v>
                </c:pt>
                <c:pt idx="179">
                  <c:v>2049</c:v>
                </c:pt>
                <c:pt idx="180">
                  <c:v>1355</c:v>
                </c:pt>
                <c:pt idx="181">
                  <c:v>1550</c:v>
                </c:pt>
                <c:pt idx="182">
                  <c:v>2281</c:v>
                </c:pt>
                <c:pt idx="183">
                  <c:v>2666</c:v>
                </c:pt>
                <c:pt idx="184">
                  <c:v>2811</c:v>
                </c:pt>
                <c:pt idx="185">
                  <c:v>3135</c:v>
                </c:pt>
                <c:pt idx="186">
                  <c:v>3122</c:v>
                </c:pt>
                <c:pt idx="187">
                  <c:v>2655</c:v>
                </c:pt>
                <c:pt idx="188">
                  <c:v>2567</c:v>
                </c:pt>
                <c:pt idx="189">
                  <c:v>2468</c:v>
                </c:pt>
                <c:pt idx="190">
                  <c:v>1835</c:v>
                </c:pt>
                <c:pt idx="191">
                  <c:v>2200</c:v>
                </c:pt>
                <c:pt idx="192">
                  <c:v>1369</c:v>
                </c:pt>
                <c:pt idx="193">
                  <c:v>1598</c:v>
                </c:pt>
                <c:pt idx="194">
                  <c:v>2250</c:v>
                </c:pt>
                <c:pt idx="195">
                  <c:v>2445</c:v>
                </c:pt>
                <c:pt idx="196">
                  <c:v>2764</c:v>
                </c:pt>
                <c:pt idx="197">
                  <c:v>3228</c:v>
                </c:pt>
                <c:pt idx="198">
                  <c:v>2912</c:v>
                </c:pt>
                <c:pt idx="199">
                  <c:v>3038</c:v>
                </c:pt>
                <c:pt idx="200">
                  <c:v>2677</c:v>
                </c:pt>
                <c:pt idx="201">
                  <c:v>2573</c:v>
                </c:pt>
                <c:pt idx="202">
                  <c:v>2365</c:v>
                </c:pt>
                <c:pt idx="203">
                  <c:v>2276</c:v>
                </c:pt>
                <c:pt idx="204">
                  <c:v>1712</c:v>
                </c:pt>
                <c:pt idx="205">
                  <c:v>1606</c:v>
                </c:pt>
                <c:pt idx="206">
                  <c:v>2323</c:v>
                </c:pt>
                <c:pt idx="207">
                  <c:v>2241</c:v>
                </c:pt>
                <c:pt idx="208">
                  <c:v>2908</c:v>
                </c:pt>
                <c:pt idx="209">
                  <c:v>3307</c:v>
                </c:pt>
                <c:pt idx="210">
                  <c:v>3433</c:v>
                </c:pt>
                <c:pt idx="211">
                  <c:v>3726</c:v>
                </c:pt>
                <c:pt idx="212">
                  <c:v>3016</c:v>
                </c:pt>
                <c:pt idx="213">
                  <c:v>2963</c:v>
                </c:pt>
                <c:pt idx="214">
                  <c:v>2740</c:v>
                </c:pt>
                <c:pt idx="215">
                  <c:v>2553</c:v>
                </c:pt>
                <c:pt idx="216">
                  <c:v>1773</c:v>
                </c:pt>
                <c:pt idx="217">
                  <c:v>2009</c:v>
                </c:pt>
                <c:pt idx="218">
                  <c:v>2507</c:v>
                </c:pt>
                <c:pt idx="219">
                  <c:v>2843</c:v>
                </c:pt>
                <c:pt idx="220">
                  <c:v>3102</c:v>
                </c:pt>
                <c:pt idx="221">
                  <c:v>3258</c:v>
                </c:pt>
                <c:pt idx="222">
                  <c:v>3034</c:v>
                </c:pt>
                <c:pt idx="223">
                  <c:v>2892</c:v>
                </c:pt>
                <c:pt idx="224">
                  <c:v>2153</c:v>
                </c:pt>
                <c:pt idx="225">
                  <c:v>2505</c:v>
                </c:pt>
                <c:pt idx="226">
                  <c:v>2162</c:v>
                </c:pt>
                <c:pt idx="227">
                  <c:v>1999</c:v>
                </c:pt>
                <c:pt idx="228">
                  <c:v>1536</c:v>
                </c:pt>
                <c:pt idx="229">
                  <c:v>1788</c:v>
                </c:pt>
                <c:pt idx="230">
                  <c:v>2095</c:v>
                </c:pt>
                <c:pt idx="231">
                  <c:v>2819</c:v>
                </c:pt>
                <c:pt idx="232">
                  <c:v>3223</c:v>
                </c:pt>
                <c:pt idx="233">
                  <c:v>3176</c:v>
                </c:pt>
                <c:pt idx="234">
                  <c:v>3149</c:v>
                </c:pt>
                <c:pt idx="235">
                  <c:v>3041</c:v>
                </c:pt>
                <c:pt idx="236">
                  <c:v>2390</c:v>
                </c:pt>
                <c:pt idx="237">
                  <c:v>2810</c:v>
                </c:pt>
                <c:pt idx="238">
                  <c:v>2341</c:v>
                </c:pt>
                <c:pt idx="239">
                  <c:v>2337</c:v>
                </c:pt>
                <c:pt idx="240">
                  <c:v>1660</c:v>
                </c:pt>
                <c:pt idx="241">
                  <c:v>1838</c:v>
                </c:pt>
                <c:pt idx="242">
                  <c:v>2317</c:v>
                </c:pt>
                <c:pt idx="243">
                  <c:v>1960</c:v>
                </c:pt>
                <c:pt idx="244">
                  <c:v>1959</c:v>
                </c:pt>
                <c:pt idx="245">
                  <c:v>2794</c:v>
                </c:pt>
                <c:pt idx="246">
                  <c:v>3296</c:v>
                </c:pt>
                <c:pt idx="247">
                  <c:v>3212</c:v>
                </c:pt>
                <c:pt idx="248">
                  <c:v>3426</c:v>
                </c:pt>
                <c:pt idx="249">
                  <c:v>3550</c:v>
                </c:pt>
                <c:pt idx="250">
                  <c:v>2741</c:v>
                </c:pt>
                <c:pt idx="251">
                  <c:v>3020</c:v>
                </c:pt>
                <c:pt idx="252">
                  <c:v>1904</c:v>
                </c:pt>
                <c:pt idx="253">
                  <c:v>2093</c:v>
                </c:pt>
                <c:pt idx="254">
                  <c:v>2982</c:v>
                </c:pt>
                <c:pt idx="255">
                  <c:v>3408</c:v>
                </c:pt>
                <c:pt idx="256">
                  <c:v>3467</c:v>
                </c:pt>
                <c:pt idx="257">
                  <c:v>3931</c:v>
                </c:pt>
                <c:pt idx="258">
                  <c:v>3714</c:v>
                </c:pt>
                <c:pt idx="259">
                  <c:v>3382</c:v>
                </c:pt>
                <c:pt idx="260">
                  <c:v>3175</c:v>
                </c:pt>
                <c:pt idx="261">
                  <c:v>3180</c:v>
                </c:pt>
                <c:pt idx="262">
                  <c:v>2815</c:v>
                </c:pt>
                <c:pt idx="263">
                  <c:v>2390</c:v>
                </c:pt>
                <c:pt idx="264">
                  <c:v>1503</c:v>
                </c:pt>
                <c:pt idx="265">
                  <c:v>1674</c:v>
                </c:pt>
                <c:pt idx="266">
                  <c:v>2826</c:v>
                </c:pt>
                <c:pt idx="267">
                  <c:v>2921</c:v>
                </c:pt>
                <c:pt idx="268">
                  <c:v>2975</c:v>
                </c:pt>
                <c:pt idx="269">
                  <c:v>2914</c:v>
                </c:pt>
                <c:pt idx="270">
                  <c:v>2165</c:v>
                </c:pt>
                <c:pt idx="271">
                  <c:v>2363</c:v>
                </c:pt>
                <c:pt idx="272">
                  <c:v>2088</c:v>
                </c:pt>
                <c:pt idx="273">
                  <c:v>1830</c:v>
                </c:pt>
                <c:pt idx="274">
                  <c:v>1498</c:v>
                </c:pt>
                <c:pt idx="275">
                  <c:v>1280</c:v>
                </c:pt>
                <c:pt idx="276">
                  <c:v>943</c:v>
                </c:pt>
                <c:pt idx="277">
                  <c:v>1322</c:v>
                </c:pt>
                <c:pt idx="278">
                  <c:v>1747</c:v>
                </c:pt>
                <c:pt idx="279">
                  <c:v>1664</c:v>
                </c:pt>
                <c:pt idx="280">
                  <c:v>1964</c:v>
                </c:pt>
                <c:pt idx="281">
                  <c:v>2176</c:v>
                </c:pt>
                <c:pt idx="282">
                  <c:v>1861</c:v>
                </c:pt>
                <c:pt idx="283">
                  <c:v>1907</c:v>
                </c:pt>
                <c:pt idx="284">
                  <c:v>1609</c:v>
                </c:pt>
                <c:pt idx="285">
                  <c:v>1611</c:v>
                </c:pt>
                <c:pt idx="286">
                  <c:v>1371</c:v>
                </c:pt>
                <c:pt idx="287">
                  <c:v>1264</c:v>
                </c:pt>
                <c:pt idx="288">
                  <c:v>946</c:v>
                </c:pt>
                <c:pt idx="289">
                  <c:v>1352</c:v>
                </c:pt>
                <c:pt idx="290">
                  <c:v>1649</c:v>
                </c:pt>
                <c:pt idx="291">
                  <c:v>1917</c:v>
                </c:pt>
                <c:pt idx="292">
                  <c:v>2209</c:v>
                </c:pt>
                <c:pt idx="293">
                  <c:v>1962</c:v>
                </c:pt>
                <c:pt idx="294">
                  <c:v>2103</c:v>
                </c:pt>
                <c:pt idx="295">
                  <c:v>1945</c:v>
                </c:pt>
                <c:pt idx="296">
                  <c:v>1646</c:v>
                </c:pt>
                <c:pt idx="297">
                  <c:v>2098</c:v>
                </c:pt>
                <c:pt idx="298">
                  <c:v>1607</c:v>
                </c:pt>
                <c:pt idx="299">
                  <c:v>1378</c:v>
                </c:pt>
                <c:pt idx="300">
                  <c:v>1042</c:v>
                </c:pt>
                <c:pt idx="301">
                  <c:v>1275</c:v>
                </c:pt>
                <c:pt idx="302">
                  <c:v>1689</c:v>
                </c:pt>
                <c:pt idx="303">
                  <c:v>1967</c:v>
                </c:pt>
              </c:numCache>
            </c:numRef>
          </c:val>
          <c:smooth val="0"/>
          <c:extLst>
            <c:ext xmlns:c16="http://schemas.microsoft.com/office/drawing/2014/chart" uri="{C3380CC4-5D6E-409C-BE32-E72D297353CC}">
              <c16:uniqueId val="{00000002-CECD-4571-81A8-1AAD62924550}"/>
            </c:ext>
          </c:extLst>
        </c:ser>
        <c:dLbls>
          <c:showLegendKey val="0"/>
          <c:showVal val="0"/>
          <c:showCatName val="0"/>
          <c:showSerName val="0"/>
          <c:showPercent val="0"/>
          <c:showBubbleSize val="0"/>
        </c:dLbls>
        <c:smooth val="0"/>
        <c:axId val="357029984"/>
        <c:axId val="357028416"/>
      </c:lineChart>
      <c:dateAx>
        <c:axId val="357029984"/>
        <c:scaling>
          <c:orientation val="minMax"/>
          <c:max val="45658"/>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357028416"/>
        <c:crosses val="autoZero"/>
        <c:auto val="1"/>
        <c:lblOffset val="100"/>
        <c:baseTimeUnit val="months"/>
        <c:majorUnit val="1"/>
        <c:majorTimeUnit val="years"/>
      </c:dateAx>
      <c:valAx>
        <c:axId val="35702841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357029984"/>
        <c:crosses val="autoZero"/>
        <c:crossBetween val="between"/>
      </c:valAx>
      <c:spPr>
        <a:noFill/>
        <a:ln>
          <a:noFill/>
        </a:ln>
        <a:effectLst/>
      </c:spPr>
    </c:plotArea>
    <c:legend>
      <c:legendPos val="b"/>
      <c:layout>
        <c:manualLayout>
          <c:xMode val="edge"/>
          <c:yMode val="edge"/>
          <c:x val="0.2576829615048119"/>
          <c:y val="0.89810693571617561"/>
          <c:w val="0.48463396762904637"/>
          <c:h val="6.0226389575881882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showDLblsOverMax val="0"/>
  </c:chart>
  <c:spPr>
    <a:noFill/>
    <a:ln>
      <a:noFill/>
    </a:ln>
    <a:effectLst/>
  </c:spPr>
  <c:txPr>
    <a:bodyPr/>
    <a:lstStyle/>
    <a:p>
      <a:pPr>
        <a:defRPr sz="120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Cambria" panose="02040503050406030204" pitchFamily="18" charset="0"/>
                <a:ea typeface="Cambria" panose="02040503050406030204" pitchFamily="18" charset="0"/>
                <a:cs typeface="+mn-cs"/>
              </a:defRPr>
            </a:pPr>
            <a:r>
              <a:rPr lang="en-US" sz="2000" dirty="0"/>
              <a:t>Local Inflation Rate by Component</a:t>
            </a:r>
            <a:br>
              <a:rPr lang="en-US" sz="2000" dirty="0"/>
            </a:br>
            <a:r>
              <a:rPr lang="en-US" sz="1200" dirty="0"/>
              <a:t>Bi-monthly</a:t>
            </a:r>
            <a:r>
              <a:rPr lang="en-US" sz="1200" baseline="0" dirty="0"/>
              <a:t> inflation rate for STB CPI-U</a:t>
            </a:r>
            <a:endParaRPr lang="en-US" sz="1200" dirty="0"/>
          </a:p>
          <a:p>
            <a:pPr>
              <a:defRPr sz="2000"/>
            </a:pPr>
            <a:r>
              <a:rPr lang="en-US" sz="1200" dirty="0"/>
              <a:t>Source</a:t>
            </a:r>
            <a:r>
              <a:rPr lang="en-US" sz="1200" baseline="0" dirty="0"/>
              <a:t>: BLS (FRED)</a:t>
            </a:r>
            <a:endParaRPr lang="en-US" sz="1200" dirty="0"/>
          </a:p>
        </c:rich>
      </c:tx>
      <c:layout>
        <c:manualLayout>
          <c:xMode val="edge"/>
          <c:yMode val="edge"/>
          <c:x val="0.27690269869889533"/>
          <c:y val="2.4509803921568627E-3"/>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7.3802392148118123E-2"/>
          <c:y val="0.16081499922803769"/>
          <c:w val="0.91091982840330576"/>
          <c:h val="0.5588459163192836"/>
        </c:manualLayout>
      </c:layout>
      <c:barChart>
        <c:barDir val="col"/>
        <c:grouping val="stacked"/>
        <c:varyColors val="0"/>
        <c:ser>
          <c:idx val="0"/>
          <c:order val="0"/>
          <c:tx>
            <c:strRef>
              <c:f>Chart!$E$1</c:f>
              <c:strCache>
                <c:ptCount val="1"/>
                <c:pt idx="0">
                  <c:v>Food and beverages</c:v>
                </c:pt>
              </c:strCache>
            </c:strRef>
          </c:tx>
          <c:spPr>
            <a:solidFill>
              <a:srgbClr val="4BACC6"/>
            </a:solidFill>
            <a:ln>
              <a:noFill/>
            </a:ln>
            <a:effectLst/>
          </c:spPr>
          <c:invertIfNegative val="0"/>
          <c:cat>
            <c:numRef>
              <c:f>Chart!$B$14:$B$44</c:f>
              <c:numCache>
                <c:formatCode>mmm\-yy</c:formatCode>
                <c:ptCount val="31"/>
                <c:pt idx="0">
                  <c:v>43862</c:v>
                </c:pt>
                <c:pt idx="1">
                  <c:v>43922</c:v>
                </c:pt>
                <c:pt idx="2">
                  <c:v>43983</c:v>
                </c:pt>
                <c:pt idx="3">
                  <c:v>44044</c:v>
                </c:pt>
                <c:pt idx="4">
                  <c:v>44105</c:v>
                </c:pt>
                <c:pt idx="5">
                  <c:v>44166</c:v>
                </c:pt>
                <c:pt idx="6">
                  <c:v>44228</c:v>
                </c:pt>
                <c:pt idx="7">
                  <c:v>44287</c:v>
                </c:pt>
                <c:pt idx="8">
                  <c:v>44348</c:v>
                </c:pt>
                <c:pt idx="9">
                  <c:v>44409</c:v>
                </c:pt>
                <c:pt idx="10">
                  <c:v>44470</c:v>
                </c:pt>
                <c:pt idx="11">
                  <c:v>44531</c:v>
                </c:pt>
                <c:pt idx="12">
                  <c:v>44593</c:v>
                </c:pt>
                <c:pt idx="13">
                  <c:v>44652</c:v>
                </c:pt>
                <c:pt idx="14">
                  <c:v>44713</c:v>
                </c:pt>
                <c:pt idx="15">
                  <c:v>44774</c:v>
                </c:pt>
                <c:pt idx="16">
                  <c:v>44835</c:v>
                </c:pt>
                <c:pt idx="17">
                  <c:v>44896</c:v>
                </c:pt>
                <c:pt idx="18">
                  <c:v>44958</c:v>
                </c:pt>
                <c:pt idx="19">
                  <c:v>45017</c:v>
                </c:pt>
                <c:pt idx="20">
                  <c:v>45078</c:v>
                </c:pt>
                <c:pt idx="21">
                  <c:v>45139</c:v>
                </c:pt>
                <c:pt idx="22">
                  <c:v>45200</c:v>
                </c:pt>
                <c:pt idx="23">
                  <c:v>45261</c:v>
                </c:pt>
                <c:pt idx="24">
                  <c:v>45323</c:v>
                </c:pt>
                <c:pt idx="25">
                  <c:v>45383</c:v>
                </c:pt>
                <c:pt idx="26">
                  <c:v>45444</c:v>
                </c:pt>
                <c:pt idx="27">
                  <c:v>45505</c:v>
                </c:pt>
                <c:pt idx="28">
                  <c:v>45566</c:v>
                </c:pt>
                <c:pt idx="29">
                  <c:v>45627</c:v>
                </c:pt>
                <c:pt idx="30">
                  <c:v>45689</c:v>
                </c:pt>
              </c:numCache>
            </c:numRef>
          </c:cat>
          <c:val>
            <c:numRef>
              <c:f>Chart!$E$14:$E$44</c:f>
              <c:numCache>
                <c:formatCode>0.0%</c:formatCode>
                <c:ptCount val="31"/>
                <c:pt idx="0">
                  <c:v>2.6193599999999998E-3</c:v>
                </c:pt>
                <c:pt idx="1">
                  <c:v>6.4028800000000006E-3</c:v>
                </c:pt>
                <c:pt idx="2">
                  <c:v>6.9849600000000001E-3</c:v>
                </c:pt>
                <c:pt idx="3">
                  <c:v>8.1491199999999993E-3</c:v>
                </c:pt>
                <c:pt idx="4">
                  <c:v>6.1118400000000003E-3</c:v>
                </c:pt>
                <c:pt idx="5">
                  <c:v>6.6939199999999999E-3</c:v>
                </c:pt>
                <c:pt idx="6">
                  <c:v>7.1304799999999998E-3</c:v>
                </c:pt>
                <c:pt idx="7">
                  <c:v>5.8208000000000001E-3</c:v>
                </c:pt>
                <c:pt idx="8">
                  <c:v>8.1491199999999993E-3</c:v>
                </c:pt>
                <c:pt idx="9">
                  <c:v>8.58568E-3</c:v>
                </c:pt>
                <c:pt idx="10">
                  <c:v>1.178712E-2</c:v>
                </c:pt>
                <c:pt idx="11">
                  <c:v>1.2951280000000001E-2</c:v>
                </c:pt>
                <c:pt idx="12">
                  <c:v>1.4199999999999999E-2</c:v>
                </c:pt>
                <c:pt idx="13">
                  <c:v>1.5336000000000001E-2</c:v>
                </c:pt>
                <c:pt idx="14">
                  <c:v>1.3916E-2</c:v>
                </c:pt>
                <c:pt idx="15">
                  <c:v>1.5477999999999999E-2</c:v>
                </c:pt>
                <c:pt idx="16">
                  <c:v>1.5762000000000002E-2</c:v>
                </c:pt>
                <c:pt idx="17">
                  <c:v>1.6003990000000003E-2</c:v>
                </c:pt>
                <c:pt idx="18">
                  <c:v>1.465786E-2</c:v>
                </c:pt>
                <c:pt idx="19">
                  <c:v>1.19656E-2</c:v>
                </c:pt>
                <c:pt idx="20">
                  <c:v>8.8246300000000017E-3</c:v>
                </c:pt>
                <c:pt idx="21">
                  <c:v>6.2819400000000006E-3</c:v>
                </c:pt>
                <c:pt idx="22">
                  <c:v>4.7862400000000006E-3</c:v>
                </c:pt>
                <c:pt idx="23">
                  <c:v>3.4401100000000001E-3</c:v>
                </c:pt>
                <c:pt idx="24">
                  <c:v>2.24355E-3</c:v>
                </c:pt>
                <c:pt idx="25">
                  <c:v>1.6736292760143265E-3</c:v>
                </c:pt>
                <c:pt idx="26">
                  <c:v>2.0441569031030265E-3</c:v>
                </c:pt>
                <c:pt idx="27">
                  <c:v>2.1572844688923214E-3</c:v>
                </c:pt>
                <c:pt idx="28">
                  <c:v>3.657607172083144E-3</c:v>
                </c:pt>
                <c:pt idx="29">
                  <c:v>4.6515280717603809E-3</c:v>
                </c:pt>
                <c:pt idx="30">
                  <c:v>3.7384190371897615E-3</c:v>
                </c:pt>
              </c:numCache>
            </c:numRef>
          </c:val>
          <c:extLst>
            <c:ext xmlns:c16="http://schemas.microsoft.com/office/drawing/2014/chart" uri="{C3380CC4-5D6E-409C-BE32-E72D297353CC}">
              <c16:uniqueId val="{00000000-9EA4-449C-94BE-9F7C57CCFB5F}"/>
            </c:ext>
          </c:extLst>
        </c:ser>
        <c:ser>
          <c:idx val="1"/>
          <c:order val="1"/>
          <c:tx>
            <c:strRef>
              <c:f>Chart!$F$1</c:f>
              <c:strCache>
                <c:ptCount val="1"/>
                <c:pt idx="0">
                  <c:v>Housing</c:v>
                </c:pt>
              </c:strCache>
            </c:strRef>
          </c:tx>
          <c:spPr>
            <a:solidFill>
              <a:srgbClr val="4F81BD"/>
            </a:solidFill>
            <a:ln>
              <a:noFill/>
            </a:ln>
            <a:effectLst/>
          </c:spPr>
          <c:invertIfNegative val="0"/>
          <c:cat>
            <c:numRef>
              <c:f>Chart!$B$14:$B$44</c:f>
              <c:numCache>
                <c:formatCode>mmm\-yy</c:formatCode>
                <c:ptCount val="31"/>
                <c:pt idx="0">
                  <c:v>43862</c:v>
                </c:pt>
                <c:pt idx="1">
                  <c:v>43922</c:v>
                </c:pt>
                <c:pt idx="2">
                  <c:v>43983</c:v>
                </c:pt>
                <c:pt idx="3">
                  <c:v>44044</c:v>
                </c:pt>
                <c:pt idx="4">
                  <c:v>44105</c:v>
                </c:pt>
                <c:pt idx="5">
                  <c:v>44166</c:v>
                </c:pt>
                <c:pt idx="6">
                  <c:v>44228</c:v>
                </c:pt>
                <c:pt idx="7">
                  <c:v>44287</c:v>
                </c:pt>
                <c:pt idx="8">
                  <c:v>44348</c:v>
                </c:pt>
                <c:pt idx="9">
                  <c:v>44409</c:v>
                </c:pt>
                <c:pt idx="10">
                  <c:v>44470</c:v>
                </c:pt>
                <c:pt idx="11">
                  <c:v>44531</c:v>
                </c:pt>
                <c:pt idx="12">
                  <c:v>44593</c:v>
                </c:pt>
                <c:pt idx="13">
                  <c:v>44652</c:v>
                </c:pt>
                <c:pt idx="14">
                  <c:v>44713</c:v>
                </c:pt>
                <c:pt idx="15">
                  <c:v>44774</c:v>
                </c:pt>
                <c:pt idx="16">
                  <c:v>44835</c:v>
                </c:pt>
                <c:pt idx="17">
                  <c:v>44896</c:v>
                </c:pt>
                <c:pt idx="18">
                  <c:v>44958</c:v>
                </c:pt>
                <c:pt idx="19">
                  <c:v>45017</c:v>
                </c:pt>
                <c:pt idx="20">
                  <c:v>45078</c:v>
                </c:pt>
                <c:pt idx="21">
                  <c:v>45139</c:v>
                </c:pt>
                <c:pt idx="22">
                  <c:v>45200</c:v>
                </c:pt>
                <c:pt idx="23">
                  <c:v>45261</c:v>
                </c:pt>
                <c:pt idx="24">
                  <c:v>45323</c:v>
                </c:pt>
                <c:pt idx="25">
                  <c:v>45383</c:v>
                </c:pt>
                <c:pt idx="26">
                  <c:v>45444</c:v>
                </c:pt>
                <c:pt idx="27">
                  <c:v>45505</c:v>
                </c:pt>
                <c:pt idx="28">
                  <c:v>45566</c:v>
                </c:pt>
                <c:pt idx="29">
                  <c:v>45627</c:v>
                </c:pt>
                <c:pt idx="30">
                  <c:v>45689</c:v>
                </c:pt>
              </c:numCache>
            </c:numRef>
          </c:cat>
          <c:val>
            <c:numRef>
              <c:f>Chart!$F$14:$F$44</c:f>
              <c:numCache>
                <c:formatCode>0.0%</c:formatCode>
                <c:ptCount val="31"/>
                <c:pt idx="0">
                  <c:v>1.9644119999999998E-2</c:v>
                </c:pt>
                <c:pt idx="1">
                  <c:v>1.6903080000000001E-2</c:v>
                </c:pt>
                <c:pt idx="2">
                  <c:v>1.4618879999999999E-2</c:v>
                </c:pt>
                <c:pt idx="3">
                  <c:v>1.2791519999999999E-2</c:v>
                </c:pt>
                <c:pt idx="4">
                  <c:v>1.5989400000000001E-2</c:v>
                </c:pt>
                <c:pt idx="5">
                  <c:v>1.4162040000000001E-2</c:v>
                </c:pt>
                <c:pt idx="6">
                  <c:v>6.8525999999999995E-3</c:v>
                </c:pt>
                <c:pt idx="7">
                  <c:v>7.3094399999999995E-3</c:v>
                </c:pt>
                <c:pt idx="8">
                  <c:v>8.6799599999999987E-3</c:v>
                </c:pt>
                <c:pt idx="9">
                  <c:v>8.2231200000000004E-3</c:v>
                </c:pt>
                <c:pt idx="10">
                  <c:v>1.5532559999999999E-2</c:v>
                </c:pt>
                <c:pt idx="11">
                  <c:v>2.3298839999999998E-2</c:v>
                </c:pt>
                <c:pt idx="12">
                  <c:v>2.7109200000000003E-2</c:v>
                </c:pt>
                <c:pt idx="13">
                  <c:v>3.38865E-2</c:v>
                </c:pt>
                <c:pt idx="14">
                  <c:v>4.2471080000000001E-2</c:v>
                </c:pt>
                <c:pt idx="15">
                  <c:v>4.201926000000001E-2</c:v>
                </c:pt>
                <c:pt idx="16">
                  <c:v>3.9308339999999997E-2</c:v>
                </c:pt>
                <c:pt idx="17">
                  <c:v>4.3507900000000002E-2</c:v>
                </c:pt>
                <c:pt idx="18">
                  <c:v>4.4433600000000004E-2</c:v>
                </c:pt>
                <c:pt idx="19">
                  <c:v>3.8879400000000001E-2</c:v>
                </c:pt>
                <c:pt idx="20">
                  <c:v>3.6102299999999997E-2</c:v>
                </c:pt>
                <c:pt idx="21">
                  <c:v>3.1473800000000003E-2</c:v>
                </c:pt>
                <c:pt idx="22">
                  <c:v>3.6102299999999997E-2</c:v>
                </c:pt>
                <c:pt idx="23">
                  <c:v>2.31425E-2</c:v>
                </c:pt>
                <c:pt idx="24">
                  <c:v>2.0365399999999999E-2</c:v>
                </c:pt>
                <c:pt idx="25">
                  <c:v>2.4589626527315361E-2</c:v>
                </c:pt>
                <c:pt idx="26">
                  <c:v>2.2140021923542988E-2</c:v>
                </c:pt>
                <c:pt idx="27">
                  <c:v>2.7180034974702828E-2</c:v>
                </c:pt>
                <c:pt idx="28">
                  <c:v>2.0668753657047213E-2</c:v>
                </c:pt>
                <c:pt idx="29">
                  <c:v>2.1111682332158602E-2</c:v>
                </c:pt>
                <c:pt idx="30">
                  <c:v>1.7728634762447425E-2</c:v>
                </c:pt>
              </c:numCache>
            </c:numRef>
          </c:val>
          <c:extLst>
            <c:ext xmlns:c16="http://schemas.microsoft.com/office/drawing/2014/chart" uri="{C3380CC4-5D6E-409C-BE32-E72D297353CC}">
              <c16:uniqueId val="{00000001-9EA4-449C-94BE-9F7C57CCFB5F}"/>
            </c:ext>
          </c:extLst>
        </c:ser>
        <c:ser>
          <c:idx val="2"/>
          <c:order val="2"/>
          <c:tx>
            <c:strRef>
              <c:f>Chart!$G$1</c:f>
              <c:strCache>
                <c:ptCount val="1"/>
                <c:pt idx="0">
                  <c:v>Apparel</c:v>
                </c:pt>
              </c:strCache>
            </c:strRef>
          </c:tx>
          <c:spPr>
            <a:solidFill>
              <a:srgbClr val="F79646"/>
            </a:solidFill>
            <a:ln>
              <a:noFill/>
            </a:ln>
            <a:effectLst/>
          </c:spPr>
          <c:invertIfNegative val="0"/>
          <c:cat>
            <c:numRef>
              <c:f>Chart!$B$14:$B$44</c:f>
              <c:numCache>
                <c:formatCode>mmm\-yy</c:formatCode>
                <c:ptCount val="31"/>
                <c:pt idx="0">
                  <c:v>43862</c:v>
                </c:pt>
                <c:pt idx="1">
                  <c:v>43922</c:v>
                </c:pt>
                <c:pt idx="2">
                  <c:v>43983</c:v>
                </c:pt>
                <c:pt idx="3">
                  <c:v>44044</c:v>
                </c:pt>
                <c:pt idx="4">
                  <c:v>44105</c:v>
                </c:pt>
                <c:pt idx="5">
                  <c:v>44166</c:v>
                </c:pt>
                <c:pt idx="6">
                  <c:v>44228</c:v>
                </c:pt>
                <c:pt idx="7">
                  <c:v>44287</c:v>
                </c:pt>
                <c:pt idx="8">
                  <c:v>44348</c:v>
                </c:pt>
                <c:pt idx="9">
                  <c:v>44409</c:v>
                </c:pt>
                <c:pt idx="10">
                  <c:v>44470</c:v>
                </c:pt>
                <c:pt idx="11">
                  <c:v>44531</c:v>
                </c:pt>
                <c:pt idx="12">
                  <c:v>44593</c:v>
                </c:pt>
                <c:pt idx="13">
                  <c:v>44652</c:v>
                </c:pt>
                <c:pt idx="14">
                  <c:v>44713</c:v>
                </c:pt>
                <c:pt idx="15">
                  <c:v>44774</c:v>
                </c:pt>
                <c:pt idx="16">
                  <c:v>44835</c:v>
                </c:pt>
                <c:pt idx="17">
                  <c:v>44896</c:v>
                </c:pt>
                <c:pt idx="18">
                  <c:v>44958</c:v>
                </c:pt>
                <c:pt idx="19">
                  <c:v>45017</c:v>
                </c:pt>
                <c:pt idx="20">
                  <c:v>45078</c:v>
                </c:pt>
                <c:pt idx="21">
                  <c:v>45139</c:v>
                </c:pt>
                <c:pt idx="22">
                  <c:v>45200</c:v>
                </c:pt>
                <c:pt idx="23">
                  <c:v>45261</c:v>
                </c:pt>
                <c:pt idx="24">
                  <c:v>45323</c:v>
                </c:pt>
                <c:pt idx="25">
                  <c:v>45383</c:v>
                </c:pt>
                <c:pt idx="26">
                  <c:v>45444</c:v>
                </c:pt>
                <c:pt idx="27">
                  <c:v>45505</c:v>
                </c:pt>
                <c:pt idx="28">
                  <c:v>45566</c:v>
                </c:pt>
                <c:pt idx="29">
                  <c:v>45627</c:v>
                </c:pt>
                <c:pt idx="30">
                  <c:v>45689</c:v>
                </c:pt>
              </c:numCache>
            </c:numRef>
          </c:cat>
          <c:val>
            <c:numRef>
              <c:f>Chart!$G$14:$G$44</c:f>
              <c:numCache>
                <c:formatCode>0.0%</c:formatCode>
                <c:ptCount val="31"/>
                <c:pt idx="0">
                  <c:v>-1.9517699999999998E-3</c:v>
                </c:pt>
                <c:pt idx="1">
                  <c:v>-3.5591100000000003E-3</c:v>
                </c:pt>
                <c:pt idx="2">
                  <c:v>-2.0665800000000002E-3</c:v>
                </c:pt>
                <c:pt idx="3">
                  <c:v>-3.8269999999999998E-5</c:v>
                </c:pt>
                <c:pt idx="4">
                  <c:v>7.6539999999999996E-5</c:v>
                </c:pt>
                <c:pt idx="5">
                  <c:v>-5.7404999999999999E-4</c:v>
                </c:pt>
                <c:pt idx="6">
                  <c:v>-1.1480999999999999E-4</c:v>
                </c:pt>
                <c:pt idx="7">
                  <c:v>2.25793E-3</c:v>
                </c:pt>
                <c:pt idx="8">
                  <c:v>3.1764100000000002E-3</c:v>
                </c:pt>
                <c:pt idx="9">
                  <c:v>2.0283099999999997E-3</c:v>
                </c:pt>
                <c:pt idx="10">
                  <c:v>8.0367000000000004E-4</c:v>
                </c:pt>
                <c:pt idx="11">
                  <c:v>1.2246399999999999E-3</c:v>
                </c:pt>
                <c:pt idx="12">
                  <c:v>2.1779999999999998E-3</c:v>
                </c:pt>
                <c:pt idx="13">
                  <c:v>1.0889999999999999E-3</c:v>
                </c:pt>
                <c:pt idx="14">
                  <c:v>-5.0819999999999999E-4</c:v>
                </c:pt>
                <c:pt idx="15">
                  <c:v>-9.1960000000000002E-4</c:v>
                </c:pt>
                <c:pt idx="16">
                  <c:v>-2.6620000000000002E-4</c:v>
                </c:pt>
                <c:pt idx="17">
                  <c:v>-3.8423999999999999E-4</c:v>
                </c:pt>
                <c:pt idx="18">
                  <c:v>-1.1847400000000001E-3</c:v>
                </c:pt>
                <c:pt idx="19">
                  <c:v>9.6059999999999993E-4</c:v>
                </c:pt>
                <c:pt idx="20">
                  <c:v>6.4039999999999995E-4</c:v>
                </c:pt>
                <c:pt idx="21">
                  <c:v>7.6847999999999999E-4</c:v>
                </c:pt>
                <c:pt idx="22">
                  <c:v>1.5689800000000002E-3</c:v>
                </c:pt>
                <c:pt idx="23">
                  <c:v>1.5689800000000002E-3</c:v>
                </c:pt>
                <c:pt idx="24">
                  <c:v>1.8571599999999998E-3</c:v>
                </c:pt>
                <c:pt idx="25">
                  <c:v>-3.5998389050369333E-4</c:v>
                </c:pt>
                <c:pt idx="26">
                  <c:v>1.7504554131806888E-3</c:v>
                </c:pt>
                <c:pt idx="27">
                  <c:v>7.5872440040518005E-4</c:v>
                </c:pt>
                <c:pt idx="28">
                  <c:v>-1.7022214645767472E-3</c:v>
                </c:pt>
                <c:pt idx="29">
                  <c:v>-2.2239551678078081E-3</c:v>
                </c:pt>
                <c:pt idx="30">
                  <c:v>-6.0774108061499986E-5</c:v>
                </c:pt>
              </c:numCache>
            </c:numRef>
          </c:val>
          <c:extLst>
            <c:ext xmlns:c16="http://schemas.microsoft.com/office/drawing/2014/chart" uri="{C3380CC4-5D6E-409C-BE32-E72D297353CC}">
              <c16:uniqueId val="{00000002-9EA4-449C-94BE-9F7C57CCFB5F}"/>
            </c:ext>
          </c:extLst>
        </c:ser>
        <c:ser>
          <c:idx val="3"/>
          <c:order val="3"/>
          <c:tx>
            <c:strRef>
              <c:f>Chart!$H$1</c:f>
              <c:strCache>
                <c:ptCount val="1"/>
                <c:pt idx="0">
                  <c:v>Transportation</c:v>
                </c:pt>
              </c:strCache>
            </c:strRef>
          </c:tx>
          <c:spPr>
            <a:solidFill>
              <a:srgbClr val="9BBB59"/>
            </a:solidFill>
            <a:ln>
              <a:noFill/>
            </a:ln>
            <a:effectLst/>
          </c:spPr>
          <c:invertIfNegative val="0"/>
          <c:cat>
            <c:numRef>
              <c:f>Chart!$B$14:$B$44</c:f>
              <c:numCache>
                <c:formatCode>mmm\-yy</c:formatCode>
                <c:ptCount val="31"/>
                <c:pt idx="0">
                  <c:v>43862</c:v>
                </c:pt>
                <c:pt idx="1">
                  <c:v>43922</c:v>
                </c:pt>
                <c:pt idx="2">
                  <c:v>43983</c:v>
                </c:pt>
                <c:pt idx="3">
                  <c:v>44044</c:v>
                </c:pt>
                <c:pt idx="4">
                  <c:v>44105</c:v>
                </c:pt>
                <c:pt idx="5">
                  <c:v>44166</c:v>
                </c:pt>
                <c:pt idx="6">
                  <c:v>44228</c:v>
                </c:pt>
                <c:pt idx="7">
                  <c:v>44287</c:v>
                </c:pt>
                <c:pt idx="8">
                  <c:v>44348</c:v>
                </c:pt>
                <c:pt idx="9">
                  <c:v>44409</c:v>
                </c:pt>
                <c:pt idx="10">
                  <c:v>44470</c:v>
                </c:pt>
                <c:pt idx="11">
                  <c:v>44531</c:v>
                </c:pt>
                <c:pt idx="12">
                  <c:v>44593</c:v>
                </c:pt>
                <c:pt idx="13">
                  <c:v>44652</c:v>
                </c:pt>
                <c:pt idx="14">
                  <c:v>44713</c:v>
                </c:pt>
                <c:pt idx="15">
                  <c:v>44774</c:v>
                </c:pt>
                <c:pt idx="16">
                  <c:v>44835</c:v>
                </c:pt>
                <c:pt idx="17">
                  <c:v>44896</c:v>
                </c:pt>
                <c:pt idx="18">
                  <c:v>44958</c:v>
                </c:pt>
                <c:pt idx="19">
                  <c:v>45017</c:v>
                </c:pt>
                <c:pt idx="20">
                  <c:v>45078</c:v>
                </c:pt>
                <c:pt idx="21">
                  <c:v>45139</c:v>
                </c:pt>
                <c:pt idx="22">
                  <c:v>45200</c:v>
                </c:pt>
                <c:pt idx="23">
                  <c:v>45261</c:v>
                </c:pt>
                <c:pt idx="24">
                  <c:v>45323</c:v>
                </c:pt>
                <c:pt idx="25">
                  <c:v>45383</c:v>
                </c:pt>
                <c:pt idx="26">
                  <c:v>45444</c:v>
                </c:pt>
                <c:pt idx="27">
                  <c:v>45505</c:v>
                </c:pt>
                <c:pt idx="28">
                  <c:v>45566</c:v>
                </c:pt>
                <c:pt idx="29">
                  <c:v>45627</c:v>
                </c:pt>
                <c:pt idx="30">
                  <c:v>45689</c:v>
                </c:pt>
              </c:numCache>
            </c:numRef>
          </c:cat>
          <c:val>
            <c:numRef>
              <c:f>Chart!$H$14:$H$44</c:f>
              <c:numCache>
                <c:formatCode>0.0%</c:formatCode>
                <c:ptCount val="31"/>
                <c:pt idx="0">
                  <c:v>3.1496200000000001E-3</c:v>
                </c:pt>
                <c:pt idx="1">
                  <c:v>-8.0794600000000001E-3</c:v>
                </c:pt>
                <c:pt idx="2">
                  <c:v>-1.1913780000000001E-2</c:v>
                </c:pt>
                <c:pt idx="3">
                  <c:v>-7.66864E-3</c:v>
                </c:pt>
                <c:pt idx="4">
                  <c:v>-4.7929000000000001E-3</c:v>
                </c:pt>
                <c:pt idx="5">
                  <c:v>-6.4361800000000005E-3</c:v>
                </c:pt>
                <c:pt idx="6">
                  <c:v>-1.91716E-3</c:v>
                </c:pt>
                <c:pt idx="7">
                  <c:v>1.4926460000000001E-2</c:v>
                </c:pt>
                <c:pt idx="8">
                  <c:v>2.9715980000000003E-2</c:v>
                </c:pt>
                <c:pt idx="9">
                  <c:v>2.3005920000000003E-2</c:v>
                </c:pt>
                <c:pt idx="10">
                  <c:v>2.355368E-2</c:v>
                </c:pt>
                <c:pt idx="11">
                  <c:v>2.9579040000000004E-2</c:v>
                </c:pt>
                <c:pt idx="12">
                  <c:v>2.921472E-2</c:v>
                </c:pt>
                <c:pt idx="13">
                  <c:v>2.921472E-2</c:v>
                </c:pt>
                <c:pt idx="14">
                  <c:v>3.3931679999999999E-2</c:v>
                </c:pt>
                <c:pt idx="15">
                  <c:v>2.9366879999999998E-2</c:v>
                </c:pt>
                <c:pt idx="16">
                  <c:v>2.9671199999999998E-2</c:v>
                </c:pt>
                <c:pt idx="17">
                  <c:v>1.8397500000000001E-2</c:v>
                </c:pt>
                <c:pt idx="18">
                  <c:v>1.5721500000000003E-2</c:v>
                </c:pt>
                <c:pt idx="19">
                  <c:v>6.3555000000000009E-3</c:v>
                </c:pt>
                <c:pt idx="20">
                  <c:v>-6.0210000000000012E-3</c:v>
                </c:pt>
                <c:pt idx="21">
                  <c:v>4.6829999999999997E-3</c:v>
                </c:pt>
                <c:pt idx="22">
                  <c:v>-2.5087500000000001E-3</c:v>
                </c:pt>
                <c:pt idx="23">
                  <c:v>6.0210000000000012E-3</c:v>
                </c:pt>
                <c:pt idx="24">
                  <c:v>6.6900000000000006E-3</c:v>
                </c:pt>
                <c:pt idx="25">
                  <c:v>7.7698798532389556E-3</c:v>
                </c:pt>
                <c:pt idx="26">
                  <c:v>3.2654107684312291E-3</c:v>
                </c:pt>
                <c:pt idx="27">
                  <c:v>-3.9630435967447338E-3</c:v>
                </c:pt>
                <c:pt idx="28">
                  <c:v>1.2447693814198791E-3</c:v>
                </c:pt>
                <c:pt idx="29">
                  <c:v>2.080545751158451E-3</c:v>
                </c:pt>
                <c:pt idx="30">
                  <c:v>3.5902643160116675E-3</c:v>
                </c:pt>
              </c:numCache>
            </c:numRef>
          </c:val>
          <c:extLst>
            <c:ext xmlns:c16="http://schemas.microsoft.com/office/drawing/2014/chart" uri="{C3380CC4-5D6E-409C-BE32-E72D297353CC}">
              <c16:uniqueId val="{00000003-9EA4-449C-94BE-9F7C57CCFB5F}"/>
            </c:ext>
          </c:extLst>
        </c:ser>
        <c:ser>
          <c:idx val="4"/>
          <c:order val="4"/>
          <c:tx>
            <c:strRef>
              <c:f>Chart!$I$1</c:f>
              <c:strCache>
                <c:ptCount val="1"/>
                <c:pt idx="0">
                  <c:v>Medical care</c:v>
                </c:pt>
              </c:strCache>
            </c:strRef>
          </c:tx>
          <c:spPr>
            <a:solidFill>
              <a:srgbClr val="C0504D"/>
            </a:solidFill>
            <a:ln>
              <a:noFill/>
            </a:ln>
            <a:effectLst/>
          </c:spPr>
          <c:invertIfNegative val="0"/>
          <c:cat>
            <c:numRef>
              <c:f>Chart!$B$14:$B$44</c:f>
              <c:numCache>
                <c:formatCode>mmm\-yy</c:formatCode>
                <c:ptCount val="31"/>
                <c:pt idx="0">
                  <c:v>43862</c:v>
                </c:pt>
                <c:pt idx="1">
                  <c:v>43922</c:v>
                </c:pt>
                <c:pt idx="2">
                  <c:v>43983</c:v>
                </c:pt>
                <c:pt idx="3">
                  <c:v>44044</c:v>
                </c:pt>
                <c:pt idx="4">
                  <c:v>44105</c:v>
                </c:pt>
                <c:pt idx="5">
                  <c:v>44166</c:v>
                </c:pt>
                <c:pt idx="6">
                  <c:v>44228</c:v>
                </c:pt>
                <c:pt idx="7">
                  <c:v>44287</c:v>
                </c:pt>
                <c:pt idx="8">
                  <c:v>44348</c:v>
                </c:pt>
                <c:pt idx="9">
                  <c:v>44409</c:v>
                </c:pt>
                <c:pt idx="10">
                  <c:v>44470</c:v>
                </c:pt>
                <c:pt idx="11">
                  <c:v>44531</c:v>
                </c:pt>
                <c:pt idx="12">
                  <c:v>44593</c:v>
                </c:pt>
                <c:pt idx="13">
                  <c:v>44652</c:v>
                </c:pt>
                <c:pt idx="14">
                  <c:v>44713</c:v>
                </c:pt>
                <c:pt idx="15">
                  <c:v>44774</c:v>
                </c:pt>
                <c:pt idx="16">
                  <c:v>44835</c:v>
                </c:pt>
                <c:pt idx="17">
                  <c:v>44896</c:v>
                </c:pt>
                <c:pt idx="18">
                  <c:v>44958</c:v>
                </c:pt>
                <c:pt idx="19">
                  <c:v>45017</c:v>
                </c:pt>
                <c:pt idx="20">
                  <c:v>45078</c:v>
                </c:pt>
                <c:pt idx="21">
                  <c:v>45139</c:v>
                </c:pt>
                <c:pt idx="22">
                  <c:v>45200</c:v>
                </c:pt>
                <c:pt idx="23">
                  <c:v>45261</c:v>
                </c:pt>
                <c:pt idx="24">
                  <c:v>45323</c:v>
                </c:pt>
                <c:pt idx="25">
                  <c:v>45383</c:v>
                </c:pt>
                <c:pt idx="26">
                  <c:v>45444</c:v>
                </c:pt>
                <c:pt idx="27">
                  <c:v>45505</c:v>
                </c:pt>
                <c:pt idx="28">
                  <c:v>45566</c:v>
                </c:pt>
                <c:pt idx="29">
                  <c:v>45627</c:v>
                </c:pt>
                <c:pt idx="30">
                  <c:v>45689</c:v>
                </c:pt>
              </c:numCache>
            </c:numRef>
          </c:cat>
          <c:val>
            <c:numRef>
              <c:f>Chart!$I$14:$I$44</c:f>
              <c:numCache>
                <c:formatCode>0.0%</c:formatCode>
                <c:ptCount val="31"/>
                <c:pt idx="0">
                  <c:v>1.1560000000000001E-3</c:v>
                </c:pt>
                <c:pt idx="1">
                  <c:v>1.4960000000000002E-3</c:v>
                </c:pt>
                <c:pt idx="2">
                  <c:v>1.6320000000000002E-3</c:v>
                </c:pt>
                <c:pt idx="3">
                  <c:v>1.9719999999999998E-3</c:v>
                </c:pt>
                <c:pt idx="4">
                  <c:v>5.44E-4</c:v>
                </c:pt>
                <c:pt idx="5">
                  <c:v>-4.0800000000000005E-4</c:v>
                </c:pt>
                <c:pt idx="6">
                  <c:v>2.0400000000000003E-4</c:v>
                </c:pt>
                <c:pt idx="7">
                  <c:v>0</c:v>
                </c:pt>
                <c:pt idx="8">
                  <c:v>-6.1200000000000002E-4</c:v>
                </c:pt>
                <c:pt idx="9">
                  <c:v>-2.0400000000000003E-4</c:v>
                </c:pt>
                <c:pt idx="10">
                  <c:v>1.7000000000000001E-3</c:v>
                </c:pt>
                <c:pt idx="11">
                  <c:v>2.0399999999999997E-3</c:v>
                </c:pt>
                <c:pt idx="12">
                  <c:v>3.0244999999999998E-3</c:v>
                </c:pt>
                <c:pt idx="13">
                  <c:v>2.63E-3</c:v>
                </c:pt>
                <c:pt idx="14">
                  <c:v>3.8134999999999996E-3</c:v>
                </c:pt>
                <c:pt idx="15">
                  <c:v>2.6957499999999994E-3</c:v>
                </c:pt>
                <c:pt idx="16">
                  <c:v>1.11775E-3</c:v>
                </c:pt>
                <c:pt idx="17">
                  <c:v>1.2433799999999999E-3</c:v>
                </c:pt>
                <c:pt idx="18">
                  <c:v>-1.0812E-4</c:v>
                </c:pt>
                <c:pt idx="19">
                  <c:v>-1.0812E-4</c:v>
                </c:pt>
                <c:pt idx="20">
                  <c:v>-1.02714E-3</c:v>
                </c:pt>
                <c:pt idx="21">
                  <c:v>2.4867599999999998E-3</c:v>
                </c:pt>
                <c:pt idx="22">
                  <c:v>2.37864E-3</c:v>
                </c:pt>
                <c:pt idx="23">
                  <c:v>4.7032199999999993E-3</c:v>
                </c:pt>
                <c:pt idx="24">
                  <c:v>6.3250199999999989E-3</c:v>
                </c:pt>
                <c:pt idx="25">
                  <c:v>9.1120258596633624E-3</c:v>
                </c:pt>
                <c:pt idx="26">
                  <c:v>7.0189052666084191E-3</c:v>
                </c:pt>
                <c:pt idx="27">
                  <c:v>3.3416593775008035E-3</c:v>
                </c:pt>
                <c:pt idx="28">
                  <c:v>4.4832749564344019E-3</c:v>
                </c:pt>
                <c:pt idx="29">
                  <c:v>6.7249209750448941E-4</c:v>
                </c:pt>
                <c:pt idx="30">
                  <c:v>7.3806302360603334E-6</c:v>
                </c:pt>
              </c:numCache>
            </c:numRef>
          </c:val>
          <c:extLst>
            <c:ext xmlns:c16="http://schemas.microsoft.com/office/drawing/2014/chart" uri="{C3380CC4-5D6E-409C-BE32-E72D297353CC}">
              <c16:uniqueId val="{00000004-9EA4-449C-94BE-9F7C57CCFB5F}"/>
            </c:ext>
          </c:extLst>
        </c:ser>
        <c:ser>
          <c:idx val="5"/>
          <c:order val="5"/>
          <c:tx>
            <c:strRef>
              <c:f>Chart!$J$1</c:f>
              <c:strCache>
                <c:ptCount val="1"/>
                <c:pt idx="0">
                  <c:v>Recreation</c:v>
                </c:pt>
              </c:strCache>
            </c:strRef>
          </c:tx>
          <c:spPr>
            <a:solidFill>
              <a:srgbClr val="8064A2"/>
            </a:solidFill>
            <a:ln>
              <a:noFill/>
            </a:ln>
            <a:effectLst/>
          </c:spPr>
          <c:invertIfNegative val="0"/>
          <c:cat>
            <c:numRef>
              <c:f>Chart!$B$14:$B$44</c:f>
              <c:numCache>
                <c:formatCode>mmm\-yy</c:formatCode>
                <c:ptCount val="31"/>
                <c:pt idx="0">
                  <c:v>43862</c:v>
                </c:pt>
                <c:pt idx="1">
                  <c:v>43922</c:v>
                </c:pt>
                <c:pt idx="2">
                  <c:v>43983</c:v>
                </c:pt>
                <c:pt idx="3">
                  <c:v>44044</c:v>
                </c:pt>
                <c:pt idx="4">
                  <c:v>44105</c:v>
                </c:pt>
                <c:pt idx="5">
                  <c:v>44166</c:v>
                </c:pt>
                <c:pt idx="6">
                  <c:v>44228</c:v>
                </c:pt>
                <c:pt idx="7">
                  <c:v>44287</c:v>
                </c:pt>
                <c:pt idx="8">
                  <c:v>44348</c:v>
                </c:pt>
                <c:pt idx="9">
                  <c:v>44409</c:v>
                </c:pt>
                <c:pt idx="10">
                  <c:v>44470</c:v>
                </c:pt>
                <c:pt idx="11">
                  <c:v>44531</c:v>
                </c:pt>
                <c:pt idx="12">
                  <c:v>44593</c:v>
                </c:pt>
                <c:pt idx="13">
                  <c:v>44652</c:v>
                </c:pt>
                <c:pt idx="14">
                  <c:v>44713</c:v>
                </c:pt>
                <c:pt idx="15">
                  <c:v>44774</c:v>
                </c:pt>
                <c:pt idx="16">
                  <c:v>44835</c:v>
                </c:pt>
                <c:pt idx="17">
                  <c:v>44896</c:v>
                </c:pt>
                <c:pt idx="18">
                  <c:v>44958</c:v>
                </c:pt>
                <c:pt idx="19">
                  <c:v>45017</c:v>
                </c:pt>
                <c:pt idx="20">
                  <c:v>45078</c:v>
                </c:pt>
                <c:pt idx="21">
                  <c:v>45139</c:v>
                </c:pt>
                <c:pt idx="22">
                  <c:v>45200</c:v>
                </c:pt>
                <c:pt idx="23">
                  <c:v>45261</c:v>
                </c:pt>
                <c:pt idx="24">
                  <c:v>45323</c:v>
                </c:pt>
                <c:pt idx="25">
                  <c:v>45383</c:v>
                </c:pt>
                <c:pt idx="26">
                  <c:v>45444</c:v>
                </c:pt>
                <c:pt idx="27">
                  <c:v>45505</c:v>
                </c:pt>
                <c:pt idx="28">
                  <c:v>45566</c:v>
                </c:pt>
                <c:pt idx="29">
                  <c:v>45627</c:v>
                </c:pt>
                <c:pt idx="30">
                  <c:v>45689</c:v>
                </c:pt>
              </c:numCache>
            </c:numRef>
          </c:cat>
          <c:val>
            <c:numRef>
              <c:f>Chart!$J$14:$J$44</c:f>
              <c:numCache>
                <c:formatCode>0.0%</c:formatCode>
                <c:ptCount val="31"/>
                <c:pt idx="0">
                  <c:v>-1.0935000000000001E-3</c:v>
                </c:pt>
                <c:pt idx="1">
                  <c:v>-2.4907499999999995E-3</c:v>
                </c:pt>
                <c:pt idx="2">
                  <c:v>-3.6450000000000002E-4</c:v>
                </c:pt>
                <c:pt idx="3">
                  <c:v>3.6450000000000002E-4</c:v>
                </c:pt>
                <c:pt idx="4">
                  <c:v>1.5795000000000002E-3</c:v>
                </c:pt>
                <c:pt idx="5">
                  <c:v>-8.5050000000000002E-4</c:v>
                </c:pt>
                <c:pt idx="6">
                  <c:v>1.6402500000000002E-3</c:v>
                </c:pt>
                <c:pt idx="7">
                  <c:v>2.3084999999999998E-3</c:v>
                </c:pt>
                <c:pt idx="8">
                  <c:v>3.0982499999999994E-3</c:v>
                </c:pt>
                <c:pt idx="9">
                  <c:v>8.5657500000000004E-3</c:v>
                </c:pt>
                <c:pt idx="10">
                  <c:v>9.2339999999999992E-3</c:v>
                </c:pt>
                <c:pt idx="11">
                  <c:v>5.3460000000000009E-3</c:v>
                </c:pt>
                <c:pt idx="12">
                  <c:v>5.8735000000000002E-3</c:v>
                </c:pt>
                <c:pt idx="13">
                  <c:v>7.4628000000000003E-3</c:v>
                </c:pt>
                <c:pt idx="14">
                  <c:v>5.9426000000000001E-3</c:v>
                </c:pt>
                <c:pt idx="15">
                  <c:v>1.382E-4</c:v>
                </c:pt>
                <c:pt idx="16">
                  <c:v>6.9099999999999999E-5</c:v>
                </c:pt>
                <c:pt idx="17">
                  <c:v>4.2269400000000011E-3</c:v>
                </c:pt>
                <c:pt idx="18">
                  <c:v>5.3908800000000015E-3</c:v>
                </c:pt>
                <c:pt idx="19">
                  <c:v>7.3511999999999996E-3</c:v>
                </c:pt>
                <c:pt idx="20">
                  <c:v>5.6971800000000005E-3</c:v>
                </c:pt>
                <c:pt idx="21">
                  <c:v>5.1458400000000005E-3</c:v>
                </c:pt>
                <c:pt idx="22">
                  <c:v>3.7368600000000003E-3</c:v>
                </c:pt>
                <c:pt idx="23">
                  <c:v>2.9404800000000005E-3</c:v>
                </c:pt>
                <c:pt idx="24">
                  <c:v>2.6341799999999999E-3</c:v>
                </c:pt>
                <c:pt idx="25">
                  <c:v>9.0428317374315894E-4</c:v>
                </c:pt>
                <c:pt idx="26">
                  <c:v>-5.980241066490196E-5</c:v>
                </c:pt>
                <c:pt idx="27">
                  <c:v>5.0489592666345853E-4</c:v>
                </c:pt>
                <c:pt idx="28">
                  <c:v>1.3026619227978953E-3</c:v>
                </c:pt>
                <c:pt idx="29">
                  <c:v>1.9051454815540616E-4</c:v>
                </c:pt>
                <c:pt idx="30">
                  <c:v>1.6100323786186993E-6</c:v>
                </c:pt>
              </c:numCache>
            </c:numRef>
          </c:val>
          <c:extLst>
            <c:ext xmlns:c16="http://schemas.microsoft.com/office/drawing/2014/chart" uri="{C3380CC4-5D6E-409C-BE32-E72D297353CC}">
              <c16:uniqueId val="{00000005-9EA4-449C-94BE-9F7C57CCFB5F}"/>
            </c:ext>
          </c:extLst>
        </c:ser>
        <c:ser>
          <c:idx val="6"/>
          <c:order val="6"/>
          <c:tx>
            <c:strRef>
              <c:f>Chart!$K$1</c:f>
              <c:strCache>
                <c:ptCount val="1"/>
                <c:pt idx="0">
                  <c:v>Education and communication</c:v>
                </c:pt>
              </c:strCache>
            </c:strRef>
          </c:tx>
          <c:spPr>
            <a:solidFill>
              <a:srgbClr val="EEECE1"/>
            </a:solidFill>
            <a:ln>
              <a:noFill/>
            </a:ln>
            <a:effectLst/>
          </c:spPr>
          <c:invertIfNegative val="0"/>
          <c:cat>
            <c:numRef>
              <c:f>Chart!$B$14:$B$44</c:f>
              <c:numCache>
                <c:formatCode>mmm\-yy</c:formatCode>
                <c:ptCount val="31"/>
                <c:pt idx="0">
                  <c:v>43862</c:v>
                </c:pt>
                <c:pt idx="1">
                  <c:v>43922</c:v>
                </c:pt>
                <c:pt idx="2">
                  <c:v>43983</c:v>
                </c:pt>
                <c:pt idx="3">
                  <c:v>44044</c:v>
                </c:pt>
                <c:pt idx="4">
                  <c:v>44105</c:v>
                </c:pt>
                <c:pt idx="5">
                  <c:v>44166</c:v>
                </c:pt>
                <c:pt idx="6">
                  <c:v>44228</c:v>
                </c:pt>
                <c:pt idx="7">
                  <c:v>44287</c:v>
                </c:pt>
                <c:pt idx="8">
                  <c:v>44348</c:v>
                </c:pt>
                <c:pt idx="9">
                  <c:v>44409</c:v>
                </c:pt>
                <c:pt idx="10">
                  <c:v>44470</c:v>
                </c:pt>
                <c:pt idx="11">
                  <c:v>44531</c:v>
                </c:pt>
                <c:pt idx="12">
                  <c:v>44593</c:v>
                </c:pt>
                <c:pt idx="13">
                  <c:v>44652</c:v>
                </c:pt>
                <c:pt idx="14">
                  <c:v>44713</c:v>
                </c:pt>
                <c:pt idx="15">
                  <c:v>44774</c:v>
                </c:pt>
                <c:pt idx="16">
                  <c:v>44835</c:v>
                </c:pt>
                <c:pt idx="17">
                  <c:v>44896</c:v>
                </c:pt>
                <c:pt idx="18">
                  <c:v>44958</c:v>
                </c:pt>
                <c:pt idx="19">
                  <c:v>45017</c:v>
                </c:pt>
                <c:pt idx="20">
                  <c:v>45078</c:v>
                </c:pt>
                <c:pt idx="21">
                  <c:v>45139</c:v>
                </c:pt>
                <c:pt idx="22">
                  <c:v>45200</c:v>
                </c:pt>
                <c:pt idx="23">
                  <c:v>45261</c:v>
                </c:pt>
                <c:pt idx="24">
                  <c:v>45323</c:v>
                </c:pt>
                <c:pt idx="25">
                  <c:v>45383</c:v>
                </c:pt>
                <c:pt idx="26">
                  <c:v>45444</c:v>
                </c:pt>
                <c:pt idx="27">
                  <c:v>45505</c:v>
                </c:pt>
                <c:pt idx="28">
                  <c:v>45566</c:v>
                </c:pt>
                <c:pt idx="29">
                  <c:v>45627</c:v>
                </c:pt>
                <c:pt idx="30">
                  <c:v>45689</c:v>
                </c:pt>
              </c:numCache>
            </c:numRef>
          </c:cat>
          <c:val>
            <c:numRef>
              <c:f>Chart!$K$14:$K$44</c:f>
              <c:numCache>
                <c:formatCode>0.0%</c:formatCode>
                <c:ptCount val="31"/>
                <c:pt idx="0">
                  <c:v>1.3264000000000001E-3</c:v>
                </c:pt>
                <c:pt idx="1">
                  <c:v>2.2548799999999999E-3</c:v>
                </c:pt>
                <c:pt idx="2">
                  <c:v>0</c:v>
                </c:pt>
                <c:pt idx="3">
                  <c:v>9.2847999999999987E-4</c:v>
                </c:pt>
                <c:pt idx="4">
                  <c:v>1.45904E-3</c:v>
                </c:pt>
                <c:pt idx="5">
                  <c:v>1.59168E-3</c:v>
                </c:pt>
                <c:pt idx="6">
                  <c:v>2.18856E-3</c:v>
                </c:pt>
                <c:pt idx="7">
                  <c:v>2.7854400000000001E-3</c:v>
                </c:pt>
                <c:pt idx="8">
                  <c:v>3.7139199999999995E-3</c:v>
                </c:pt>
                <c:pt idx="9">
                  <c:v>1.59168E-3</c:v>
                </c:pt>
                <c:pt idx="10">
                  <c:v>8.6216000000000005E-4</c:v>
                </c:pt>
                <c:pt idx="11">
                  <c:v>2.6528000000000001E-4</c:v>
                </c:pt>
                <c:pt idx="12">
                  <c:v>1.3352000000000001E-4</c:v>
                </c:pt>
                <c:pt idx="13">
                  <c:v>-2.0028E-4</c:v>
                </c:pt>
                <c:pt idx="14">
                  <c:v>6.6760000000000005E-5</c:v>
                </c:pt>
                <c:pt idx="15">
                  <c:v>8.6788000000000002E-4</c:v>
                </c:pt>
                <c:pt idx="16">
                  <c:v>1.6690000000000001E-3</c:v>
                </c:pt>
                <c:pt idx="17">
                  <c:v>1.1619400000000002E-3</c:v>
                </c:pt>
                <c:pt idx="18">
                  <c:v>5.809700000000001E-4</c:v>
                </c:pt>
                <c:pt idx="19">
                  <c:v>3.5752000000000006E-4</c:v>
                </c:pt>
                <c:pt idx="20">
                  <c:v>-2.2345000000000001E-4</c:v>
                </c:pt>
                <c:pt idx="21">
                  <c:v>0</c:v>
                </c:pt>
                <c:pt idx="22">
                  <c:v>-4.0221000000000007E-4</c:v>
                </c:pt>
                <c:pt idx="23">
                  <c:v>-7.5973000000000013E-4</c:v>
                </c:pt>
                <c:pt idx="24">
                  <c:v>3.5752000000000006E-4</c:v>
                </c:pt>
                <c:pt idx="25">
                  <c:v>3.105392005285363E-4</c:v>
                </c:pt>
                <c:pt idx="26">
                  <c:v>3.490133506515794E-4</c:v>
                </c:pt>
                <c:pt idx="27">
                  <c:v>0</c:v>
                </c:pt>
                <c:pt idx="28">
                  <c:v>-6.1770118942857766E-4</c:v>
                </c:pt>
                <c:pt idx="29">
                  <c:v>-5.0960412845639416E-4</c:v>
                </c:pt>
                <c:pt idx="30">
                  <c:v>-5.5346702020268338E-6</c:v>
                </c:pt>
              </c:numCache>
            </c:numRef>
          </c:val>
          <c:extLst>
            <c:ext xmlns:c16="http://schemas.microsoft.com/office/drawing/2014/chart" uri="{C3380CC4-5D6E-409C-BE32-E72D297353CC}">
              <c16:uniqueId val="{00000006-9EA4-449C-94BE-9F7C57CCFB5F}"/>
            </c:ext>
          </c:extLst>
        </c:ser>
        <c:ser>
          <c:idx val="7"/>
          <c:order val="7"/>
          <c:tx>
            <c:strRef>
              <c:f>Chart!$L$1</c:f>
              <c:strCache>
                <c:ptCount val="1"/>
                <c:pt idx="0">
                  <c:v>Other goods and services</c:v>
                </c:pt>
              </c:strCache>
            </c:strRef>
          </c:tx>
          <c:spPr>
            <a:solidFill>
              <a:srgbClr val="1F497D"/>
            </a:solidFill>
            <a:ln>
              <a:noFill/>
            </a:ln>
            <a:effectLst/>
          </c:spPr>
          <c:invertIfNegative val="0"/>
          <c:cat>
            <c:numRef>
              <c:f>Chart!$B$14:$B$44</c:f>
              <c:numCache>
                <c:formatCode>mmm\-yy</c:formatCode>
                <c:ptCount val="31"/>
                <c:pt idx="0">
                  <c:v>43862</c:v>
                </c:pt>
                <c:pt idx="1">
                  <c:v>43922</c:v>
                </c:pt>
                <c:pt idx="2">
                  <c:v>43983</c:v>
                </c:pt>
                <c:pt idx="3">
                  <c:v>44044</c:v>
                </c:pt>
                <c:pt idx="4">
                  <c:v>44105</c:v>
                </c:pt>
                <c:pt idx="5">
                  <c:v>44166</c:v>
                </c:pt>
                <c:pt idx="6">
                  <c:v>44228</c:v>
                </c:pt>
                <c:pt idx="7">
                  <c:v>44287</c:v>
                </c:pt>
                <c:pt idx="8">
                  <c:v>44348</c:v>
                </c:pt>
                <c:pt idx="9">
                  <c:v>44409</c:v>
                </c:pt>
                <c:pt idx="10">
                  <c:v>44470</c:v>
                </c:pt>
                <c:pt idx="11">
                  <c:v>44531</c:v>
                </c:pt>
                <c:pt idx="12">
                  <c:v>44593</c:v>
                </c:pt>
                <c:pt idx="13">
                  <c:v>44652</c:v>
                </c:pt>
                <c:pt idx="14">
                  <c:v>44713</c:v>
                </c:pt>
                <c:pt idx="15">
                  <c:v>44774</c:v>
                </c:pt>
                <c:pt idx="16">
                  <c:v>44835</c:v>
                </c:pt>
                <c:pt idx="17">
                  <c:v>44896</c:v>
                </c:pt>
                <c:pt idx="18">
                  <c:v>44958</c:v>
                </c:pt>
                <c:pt idx="19">
                  <c:v>45017</c:v>
                </c:pt>
                <c:pt idx="20">
                  <c:v>45078</c:v>
                </c:pt>
                <c:pt idx="21">
                  <c:v>45139</c:v>
                </c:pt>
                <c:pt idx="22">
                  <c:v>45200</c:v>
                </c:pt>
                <c:pt idx="23">
                  <c:v>45261</c:v>
                </c:pt>
                <c:pt idx="24">
                  <c:v>45323</c:v>
                </c:pt>
                <c:pt idx="25">
                  <c:v>45383</c:v>
                </c:pt>
                <c:pt idx="26">
                  <c:v>45444</c:v>
                </c:pt>
                <c:pt idx="27">
                  <c:v>45505</c:v>
                </c:pt>
                <c:pt idx="28">
                  <c:v>45566</c:v>
                </c:pt>
                <c:pt idx="29">
                  <c:v>45627</c:v>
                </c:pt>
                <c:pt idx="30">
                  <c:v>45689</c:v>
                </c:pt>
              </c:numCache>
            </c:numRef>
          </c:cat>
          <c:val>
            <c:numRef>
              <c:f>Chart!$L$14:$L$44</c:f>
              <c:numCache>
                <c:formatCode>0.0%</c:formatCode>
                <c:ptCount val="31"/>
                <c:pt idx="0">
                  <c:v>4.1055000000000003E-4</c:v>
                </c:pt>
                <c:pt idx="1">
                  <c:v>0</c:v>
                </c:pt>
                <c:pt idx="2">
                  <c:v>0</c:v>
                </c:pt>
                <c:pt idx="3">
                  <c:v>1.0948000000000002E-4</c:v>
                </c:pt>
                <c:pt idx="4">
                  <c:v>-8.2110000000000012E-5</c:v>
                </c:pt>
                <c:pt idx="5">
                  <c:v>-1.0948000000000002E-4</c:v>
                </c:pt>
                <c:pt idx="6">
                  <c:v>5.2002999999999999E-4</c:v>
                </c:pt>
                <c:pt idx="7">
                  <c:v>0</c:v>
                </c:pt>
                <c:pt idx="8">
                  <c:v>9.5795000000000016E-4</c:v>
                </c:pt>
                <c:pt idx="9">
                  <c:v>0</c:v>
                </c:pt>
                <c:pt idx="10">
                  <c:v>1.6148300000000003E-3</c:v>
                </c:pt>
                <c:pt idx="11">
                  <c:v>0</c:v>
                </c:pt>
                <c:pt idx="12">
                  <c:v>1.4674400000000002E-3</c:v>
                </c:pt>
                <c:pt idx="13">
                  <c:v>1.9141205721865805E-3</c:v>
                </c:pt>
                <c:pt idx="14">
                  <c:v>2.1164999999999999E-3</c:v>
                </c:pt>
                <c:pt idx="15">
                  <c:v>0</c:v>
                </c:pt>
                <c:pt idx="16">
                  <c:v>2.5680199999999999E-3</c:v>
                </c:pt>
                <c:pt idx="17">
                  <c:v>0</c:v>
                </c:pt>
                <c:pt idx="18">
                  <c:v>1.9527000000000004E-3</c:v>
                </c:pt>
                <c:pt idx="19">
                  <c:v>0</c:v>
                </c:pt>
                <c:pt idx="20">
                  <c:v>2.6602000000000002E-3</c:v>
                </c:pt>
                <c:pt idx="21">
                  <c:v>3.0000000000000001E-3</c:v>
                </c:pt>
                <c:pt idx="22">
                  <c:v>3.0000000000000001E-3</c:v>
                </c:pt>
                <c:pt idx="23">
                  <c:v>3.0000000000000001E-3</c:v>
                </c:pt>
                <c:pt idx="24">
                  <c:v>3.0000000000000001E-3</c:v>
                </c:pt>
                <c:pt idx="25">
                  <c:v>0</c:v>
                </c:pt>
                <c:pt idx="26">
                  <c:v>1.4918387851469666E-3</c:v>
                </c:pt>
                <c:pt idx="27">
                  <c:v>1.0204444485801415E-3</c:v>
                </c:pt>
                <c:pt idx="28">
                  <c:v>9.6285556422279954E-4</c:v>
                </c:pt>
                <c:pt idx="29">
                  <c:v>1.0267964955268788E-3</c:v>
                </c:pt>
                <c:pt idx="30">
                  <c:v>0</c:v>
                </c:pt>
              </c:numCache>
            </c:numRef>
          </c:val>
          <c:extLst>
            <c:ext xmlns:c16="http://schemas.microsoft.com/office/drawing/2014/chart" uri="{C3380CC4-5D6E-409C-BE32-E72D297353CC}">
              <c16:uniqueId val="{00000007-9EA4-449C-94BE-9F7C57CCFB5F}"/>
            </c:ext>
          </c:extLst>
        </c:ser>
        <c:dLbls>
          <c:showLegendKey val="0"/>
          <c:showVal val="0"/>
          <c:showCatName val="0"/>
          <c:showSerName val="0"/>
          <c:showPercent val="0"/>
          <c:showBubbleSize val="0"/>
        </c:dLbls>
        <c:gapWidth val="0"/>
        <c:overlap val="100"/>
        <c:axId val="746964248"/>
        <c:axId val="746961368"/>
      </c:barChart>
      <c:dateAx>
        <c:axId val="746964248"/>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crossAx val="746961368"/>
        <c:crosses val="autoZero"/>
        <c:auto val="1"/>
        <c:lblOffset val="100"/>
        <c:baseTimeUnit val="months"/>
        <c:majorUnit val="2"/>
        <c:majorTimeUnit val="months"/>
      </c:dateAx>
      <c:valAx>
        <c:axId val="74696136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crossAx val="746964248"/>
        <c:crosses val="autoZero"/>
        <c:crossBetween val="between"/>
      </c:valAx>
      <c:spPr>
        <a:noFill/>
        <a:ln>
          <a:noFill/>
        </a:ln>
        <a:effectLst/>
      </c:spPr>
    </c:plotArea>
    <c:legend>
      <c:legendPos val="b"/>
      <c:layout>
        <c:manualLayout>
          <c:xMode val="edge"/>
          <c:yMode val="edge"/>
          <c:x val="0.11652847091809843"/>
          <c:y val="0.84646921975662137"/>
          <c:w val="0.84569597097433324"/>
          <c:h val="0.13837926509186352"/>
        </c:manualLayout>
      </c:layout>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ysClr val="windowText" lastClr="000000"/>
          </a:solidFill>
          <a:latin typeface="Cambria" panose="02040503050406030204" pitchFamily="18" charset="0"/>
          <a:ea typeface="Cambria" panose="02040503050406030204" pitchFamily="18" charset="0"/>
        </a:defRPr>
      </a:pPr>
      <a:endParaRPr lang="en-US"/>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sz="2000" dirty="0"/>
              <a:t>US &amp; Seattle Inflation Forecasts</a:t>
            </a:r>
          </a:p>
          <a:p>
            <a:pPr>
              <a:defRPr sz="1200"/>
            </a:pPr>
            <a:r>
              <a:rPr lang="en-US" sz="1200" dirty="0"/>
              <a:t>YOY Growth in STB CPI-U for Seattle Area</a:t>
            </a:r>
          </a:p>
          <a:p>
            <a:pPr>
              <a:defRPr sz="1200"/>
            </a:pPr>
            <a:r>
              <a:rPr lang="en-US" sz="1200" dirty="0"/>
              <a:t>Source: Bureau of Labor Statistics, OEFA and GI March 2025 Fcts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6.7591667497259048E-2"/>
          <c:y val="0.16214277443260769"/>
          <c:w val="0.90000326921160168"/>
          <c:h val="0.63144048170449285"/>
        </c:manualLayout>
      </c:layout>
      <c:barChart>
        <c:barDir val="col"/>
        <c:grouping val="clustered"/>
        <c:varyColors val="0"/>
        <c:ser>
          <c:idx val="0"/>
          <c:order val="0"/>
          <c:tx>
            <c:strRef>
              <c:f>Chart!$B$3</c:f>
              <c:strCache>
                <c:ptCount val="1"/>
                <c:pt idx="0">
                  <c:v>US</c:v>
                </c:pt>
              </c:strCache>
            </c:strRef>
          </c:tx>
          <c:spPr>
            <a:solidFill>
              <a:schemeClr val="accent1"/>
            </a:solidFill>
            <a:ln>
              <a:noFill/>
            </a:ln>
            <a:effectLst/>
          </c:spPr>
          <c:invertIfNegative val="0"/>
          <c:cat>
            <c:numRef>
              <c:f>Chart!$A$4:$A$27</c:f>
              <c:numCache>
                <c:formatCode>General</c:formatCode>
                <c:ptCount val="24"/>
                <c:pt idx="0">
                  <c:v>2022.1</c:v>
                </c:pt>
                <c:pt idx="1">
                  <c:v>2022.2</c:v>
                </c:pt>
                <c:pt idx="2">
                  <c:v>2022.3</c:v>
                </c:pt>
                <c:pt idx="3">
                  <c:v>2022.4</c:v>
                </c:pt>
                <c:pt idx="4">
                  <c:v>2023.1</c:v>
                </c:pt>
                <c:pt idx="5">
                  <c:v>2023.2</c:v>
                </c:pt>
                <c:pt idx="6">
                  <c:v>2023.3</c:v>
                </c:pt>
                <c:pt idx="7">
                  <c:v>2023.4</c:v>
                </c:pt>
                <c:pt idx="8">
                  <c:v>2024.1</c:v>
                </c:pt>
                <c:pt idx="9">
                  <c:v>2024.2</c:v>
                </c:pt>
                <c:pt idx="10">
                  <c:v>2024.3</c:v>
                </c:pt>
                <c:pt idx="11">
                  <c:v>2024.4</c:v>
                </c:pt>
                <c:pt idx="12">
                  <c:v>2025.1</c:v>
                </c:pt>
                <c:pt idx="13">
                  <c:v>2025.2</c:v>
                </c:pt>
                <c:pt idx="14">
                  <c:v>2025.3</c:v>
                </c:pt>
                <c:pt idx="15">
                  <c:v>2025.4</c:v>
                </c:pt>
                <c:pt idx="16">
                  <c:v>2026.1</c:v>
                </c:pt>
                <c:pt idx="17">
                  <c:v>2026.2</c:v>
                </c:pt>
                <c:pt idx="18">
                  <c:v>2026.3</c:v>
                </c:pt>
                <c:pt idx="19">
                  <c:v>2026.4</c:v>
                </c:pt>
                <c:pt idx="20">
                  <c:v>2027.1</c:v>
                </c:pt>
                <c:pt idx="21">
                  <c:v>2027.2</c:v>
                </c:pt>
                <c:pt idx="22">
                  <c:v>2027.3</c:v>
                </c:pt>
                <c:pt idx="23">
                  <c:v>2027.4</c:v>
                </c:pt>
              </c:numCache>
            </c:numRef>
          </c:cat>
          <c:val>
            <c:numRef>
              <c:f>Chart!$B$4:$B$27</c:f>
              <c:numCache>
                <c:formatCode>0.00%</c:formatCode>
                <c:ptCount val="24"/>
                <c:pt idx="0">
                  <c:v>8.0241000000000007E-2</c:v>
                </c:pt>
                <c:pt idx="1">
                  <c:v>8.5901000000000005E-2</c:v>
                </c:pt>
                <c:pt idx="2">
                  <c:v>8.2896999999999998E-2</c:v>
                </c:pt>
                <c:pt idx="3">
                  <c:v>7.0963999999999999E-2</c:v>
                </c:pt>
                <c:pt idx="4">
                  <c:v>5.7389000000000003E-2</c:v>
                </c:pt>
                <c:pt idx="5">
                  <c:v>4.0368000000000001E-2</c:v>
                </c:pt>
                <c:pt idx="6">
                  <c:v>3.5649E-2</c:v>
                </c:pt>
                <c:pt idx="7">
                  <c:v>3.2362000000000002E-2</c:v>
                </c:pt>
                <c:pt idx="8">
                  <c:v>3.2480000000000002E-2</c:v>
                </c:pt>
                <c:pt idx="9">
                  <c:v>3.1874E-2</c:v>
                </c:pt>
                <c:pt idx="10">
                  <c:v>2.6599000000000001E-2</c:v>
                </c:pt>
                <c:pt idx="11">
                  <c:v>2.7195E-2</c:v>
                </c:pt>
                <c:pt idx="12">
                  <c:v>2.7390000000000001E-2</c:v>
                </c:pt>
                <c:pt idx="13">
                  <c:v>3.0697267959651109E-2</c:v>
                </c:pt>
                <c:pt idx="14">
                  <c:v>3.5173997523191725E-2</c:v>
                </c:pt>
                <c:pt idx="15">
                  <c:v>3.3570968681544189E-2</c:v>
                </c:pt>
                <c:pt idx="16">
                  <c:v>3.0394899258288088E-2</c:v>
                </c:pt>
                <c:pt idx="17">
                  <c:v>2.509406751173815E-2</c:v>
                </c:pt>
                <c:pt idx="18">
                  <c:v>2.4185768153319076E-2</c:v>
                </c:pt>
                <c:pt idx="19">
                  <c:v>2.4665776994746924E-2</c:v>
                </c:pt>
                <c:pt idx="20">
                  <c:v>2.1812786500431836E-2</c:v>
                </c:pt>
                <c:pt idx="21">
                  <c:v>2.2486862036574573E-2</c:v>
                </c:pt>
                <c:pt idx="22">
                  <c:v>1.9201168915636169E-2</c:v>
                </c:pt>
                <c:pt idx="23">
                  <c:v>1.7779057159008183E-2</c:v>
                </c:pt>
              </c:numCache>
            </c:numRef>
          </c:val>
          <c:extLst>
            <c:ext xmlns:c16="http://schemas.microsoft.com/office/drawing/2014/chart" uri="{C3380CC4-5D6E-409C-BE32-E72D297353CC}">
              <c16:uniqueId val="{00000000-3A0B-4F99-9C7B-B2343543C713}"/>
            </c:ext>
          </c:extLst>
        </c:ser>
        <c:ser>
          <c:idx val="1"/>
          <c:order val="1"/>
          <c:tx>
            <c:strRef>
              <c:f>Chart!$C$3</c:f>
              <c:strCache>
                <c:ptCount val="1"/>
                <c:pt idx="0">
                  <c:v>Seattle</c:v>
                </c:pt>
              </c:strCache>
            </c:strRef>
          </c:tx>
          <c:spPr>
            <a:solidFill>
              <a:schemeClr val="accent2"/>
            </a:solidFill>
            <a:ln>
              <a:noFill/>
            </a:ln>
            <a:effectLst/>
          </c:spPr>
          <c:invertIfNegative val="0"/>
          <c:dLbls>
            <c:dLbl>
              <c:idx val="0"/>
              <c:layout>
                <c:manualLayout>
                  <c:x val="-2.0253164556962118E-3"/>
                  <c:y val="8.102633355840648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A0B-4F99-9C7B-B2343543C713}"/>
                </c:ext>
              </c:extLst>
            </c:dLbl>
            <c:dLbl>
              <c:idx val="9"/>
              <c:layout>
                <c:manualLayout>
                  <c:x val="0"/>
                  <c:y val="1.08035111411208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A0B-4F99-9C7B-B2343543C713}"/>
                </c:ext>
              </c:extLst>
            </c:dLbl>
            <c:dLbl>
              <c:idx val="10"/>
              <c:showLegendKey val="0"/>
              <c:showVal val="1"/>
              <c:showCatName val="0"/>
              <c:showSerName val="0"/>
              <c:showPercent val="0"/>
              <c:showBubbleSize val="0"/>
              <c:extLst>
                <c:ext xmlns:c15="http://schemas.microsoft.com/office/drawing/2012/chart" uri="{CE6537A1-D6FC-4f65-9D91-7224C49458BB}">
                  <c15:layout>
                    <c:manualLayout>
                      <c:w val="4.825324429383035E-2"/>
                      <c:h val="2.9669248805074249E-2"/>
                    </c:manualLayout>
                  </c15:layout>
                </c:ext>
                <c:ext xmlns:c16="http://schemas.microsoft.com/office/drawing/2014/chart" uri="{C3380CC4-5D6E-409C-BE32-E72D297353CC}">
                  <c16:uniqueId val="{00000003-3A0B-4F99-9C7B-B2343543C713}"/>
                </c:ext>
              </c:extLst>
            </c:dLbl>
            <c:dLbl>
              <c:idx val="11"/>
              <c:showLegendKey val="0"/>
              <c:showVal val="1"/>
              <c:showCatName val="0"/>
              <c:showSerName val="0"/>
              <c:showPercent val="0"/>
              <c:showBubbleSize val="0"/>
              <c:extLst>
                <c:ext xmlns:c15="http://schemas.microsoft.com/office/drawing/2012/chart" uri="{CE6537A1-D6FC-4f65-9D91-7224C49458BB}">
                  <c15:layout>
                    <c:manualLayout>
                      <c:w val="5.2303877205222754E-2"/>
                      <c:h val="2.9669248805074249E-2"/>
                    </c:manualLayout>
                  </c15:layout>
                </c:ext>
                <c:ext xmlns:c16="http://schemas.microsoft.com/office/drawing/2014/chart" uri="{C3380CC4-5D6E-409C-BE32-E72D297353CC}">
                  <c16:uniqueId val="{00000004-3A0B-4F99-9C7B-B2343543C713}"/>
                </c:ext>
              </c:extLst>
            </c:dLbl>
            <c:dLbl>
              <c:idx val="12"/>
              <c:layout>
                <c:manualLayout>
                  <c:x val="3.0379483814523185E-3"/>
                  <c:y val="9.3520341207349086E-3"/>
                </c:manualLayout>
              </c:layout>
              <c:showLegendKey val="0"/>
              <c:showVal val="1"/>
              <c:showCatName val="0"/>
              <c:showSerName val="0"/>
              <c:showPercent val="0"/>
              <c:showBubbleSize val="0"/>
              <c:extLst>
                <c:ext xmlns:c15="http://schemas.microsoft.com/office/drawing/2012/chart" uri="{CE6537A1-D6FC-4f65-9D91-7224C49458BB}">
                  <c15:layout>
                    <c:manualLayout>
                      <c:w val="5.8379826572311375E-2"/>
                      <c:h val="4.3173637731475326E-2"/>
                    </c:manualLayout>
                  </c15:layout>
                </c:ext>
                <c:ext xmlns:c16="http://schemas.microsoft.com/office/drawing/2014/chart" uri="{C3380CC4-5D6E-409C-BE32-E72D297353CC}">
                  <c16:uniqueId val="{00000005-3A0B-4F99-9C7B-B2343543C713}"/>
                </c:ext>
              </c:extLst>
            </c:dLbl>
            <c:dLbl>
              <c:idx val="13"/>
              <c:layout>
                <c:manualLayout>
                  <c:x val="0"/>
                  <c:y val="1.62052667116812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A0B-4F99-9C7B-B2343543C713}"/>
                </c:ext>
              </c:extLst>
            </c:dLbl>
            <c:dLbl>
              <c:idx val="14"/>
              <c:layout>
                <c:manualLayout>
                  <c:x val="-1.4177215189873566E-2"/>
                  <c:y val="1.08035111411208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A0B-4F99-9C7B-B2343543C713}"/>
                </c:ext>
              </c:extLst>
            </c:dLbl>
            <c:dLbl>
              <c:idx val="15"/>
              <c:layout>
                <c:manualLayout>
                  <c:x val="-2.025236718827868E-3"/>
                  <c:y val="1.0803511141120865E-2"/>
                </c:manualLayout>
              </c:layout>
              <c:showLegendKey val="0"/>
              <c:showVal val="1"/>
              <c:showCatName val="0"/>
              <c:showSerName val="0"/>
              <c:showPercent val="0"/>
              <c:showBubbleSize val="0"/>
              <c:extLst>
                <c:ext xmlns:c15="http://schemas.microsoft.com/office/drawing/2012/chart" uri="{CE6537A1-D6FC-4f65-9D91-7224C49458BB}">
                  <c15:layout>
                    <c:manualLayout>
                      <c:w val="4.825324429383035E-2"/>
                      <c:h val="3.5071004375634679E-2"/>
                    </c:manualLayout>
                  </c15:layout>
                </c:ext>
                <c:ext xmlns:c16="http://schemas.microsoft.com/office/drawing/2014/chart" uri="{C3380CC4-5D6E-409C-BE32-E72D297353CC}">
                  <c16:uniqueId val="{00000008-3A0B-4F99-9C7B-B2343543C713}"/>
                </c:ext>
              </c:extLst>
            </c:dLbl>
            <c:dLbl>
              <c:idx val="18"/>
              <c:layout>
                <c:manualLayout>
                  <c:x val="4.0506329113922561E-3"/>
                  <c:y val="1.89061444969615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A0B-4F99-9C7B-B2343543C713}"/>
                </c:ext>
              </c:extLst>
            </c:dLbl>
            <c:dLbl>
              <c:idx val="19"/>
              <c:showLegendKey val="0"/>
              <c:showVal val="1"/>
              <c:showCatName val="0"/>
              <c:showSerName val="0"/>
              <c:showPercent val="0"/>
              <c:showBubbleSize val="0"/>
              <c:extLst>
                <c:ext xmlns:c15="http://schemas.microsoft.com/office/drawing/2012/chart" uri="{CE6537A1-D6FC-4f65-9D91-7224C49458BB}">
                  <c15:layout>
                    <c:manualLayout>
                      <c:w val="4.825324429383035E-2"/>
                      <c:h val="2.4267493234513816E-2"/>
                    </c:manualLayout>
                  </c15:layout>
                </c:ext>
                <c:ext xmlns:c16="http://schemas.microsoft.com/office/drawing/2014/chart" uri="{C3380CC4-5D6E-409C-BE32-E72D297353CC}">
                  <c16:uniqueId val="{0000000A-3A0B-4F99-9C7B-B2343543C713}"/>
                </c:ext>
              </c:extLst>
            </c:dLbl>
            <c:dLbl>
              <c:idx val="20"/>
              <c:layout>
                <c:manualLayout>
                  <c:x val="2.0253164556962027E-3"/>
                  <c:y val="1.08035111411208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A0B-4F99-9C7B-B2343543C713}"/>
                </c:ext>
              </c:extLst>
            </c:dLbl>
            <c:dLbl>
              <c:idx val="21"/>
              <c:layout>
                <c:manualLayout>
                  <c:x val="-2.0253164556962027E-3"/>
                  <c:y val="1.3504388926401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A0B-4F99-9C7B-B2343543C713}"/>
                </c:ext>
              </c:extLst>
            </c:dLbl>
            <c:dLbl>
              <c:idx val="22"/>
              <c:layout>
                <c:manualLayout>
                  <c:x val="-2.0253164556962027E-3"/>
                  <c:y val="5.40175557056043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A0B-4F99-9C7B-B2343543C713}"/>
                </c:ext>
              </c:extLst>
            </c:dLbl>
            <c:dLbl>
              <c:idx val="23"/>
              <c:layout>
                <c:manualLayout>
                  <c:x val="8.1012658227848106E-3"/>
                  <c:y val="1.08035111411208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A0B-4F99-9C7B-B2343543C713}"/>
                </c:ext>
              </c:extLst>
            </c:dLbl>
            <c:numFmt formatCode="0.0%" sourceLinked="0"/>
            <c:spPr>
              <a:noFill/>
              <a:ln>
                <a:noFill/>
              </a:ln>
              <a:effectLst/>
            </c:spPr>
            <c:txPr>
              <a:bodyPr rot="0" spcFirstLastPara="1" vertOverflow="ellipsis" vert="horz" wrap="square" anchor="ctr" anchorCtr="1"/>
              <a:lstStyle/>
              <a:p>
                <a:pPr>
                  <a:defRPr sz="1200" b="1" i="0" u="none" strike="noStrike" kern="1200" baseline="0">
                    <a:solidFill>
                      <a:schemeClr val="accent2"/>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Chart!$A$4:$A$27</c:f>
              <c:numCache>
                <c:formatCode>General</c:formatCode>
                <c:ptCount val="24"/>
                <c:pt idx="0">
                  <c:v>2022.1</c:v>
                </c:pt>
                <c:pt idx="1">
                  <c:v>2022.2</c:v>
                </c:pt>
                <c:pt idx="2">
                  <c:v>2022.3</c:v>
                </c:pt>
                <c:pt idx="3">
                  <c:v>2022.4</c:v>
                </c:pt>
                <c:pt idx="4">
                  <c:v>2023.1</c:v>
                </c:pt>
                <c:pt idx="5">
                  <c:v>2023.2</c:v>
                </c:pt>
                <c:pt idx="6">
                  <c:v>2023.3</c:v>
                </c:pt>
                <c:pt idx="7">
                  <c:v>2023.4</c:v>
                </c:pt>
                <c:pt idx="8">
                  <c:v>2024.1</c:v>
                </c:pt>
                <c:pt idx="9">
                  <c:v>2024.2</c:v>
                </c:pt>
                <c:pt idx="10">
                  <c:v>2024.3</c:v>
                </c:pt>
                <c:pt idx="11">
                  <c:v>2024.4</c:v>
                </c:pt>
                <c:pt idx="12">
                  <c:v>2025.1</c:v>
                </c:pt>
                <c:pt idx="13">
                  <c:v>2025.2</c:v>
                </c:pt>
                <c:pt idx="14">
                  <c:v>2025.3</c:v>
                </c:pt>
                <c:pt idx="15">
                  <c:v>2025.4</c:v>
                </c:pt>
                <c:pt idx="16">
                  <c:v>2026.1</c:v>
                </c:pt>
                <c:pt idx="17">
                  <c:v>2026.2</c:v>
                </c:pt>
                <c:pt idx="18">
                  <c:v>2026.3</c:v>
                </c:pt>
                <c:pt idx="19">
                  <c:v>2026.4</c:v>
                </c:pt>
                <c:pt idx="20">
                  <c:v>2027.1</c:v>
                </c:pt>
                <c:pt idx="21">
                  <c:v>2027.2</c:v>
                </c:pt>
                <c:pt idx="22">
                  <c:v>2027.3</c:v>
                </c:pt>
                <c:pt idx="23">
                  <c:v>2027.4</c:v>
                </c:pt>
              </c:numCache>
            </c:numRef>
          </c:cat>
          <c:val>
            <c:numRef>
              <c:f>Chart!$C$4:$C$27</c:f>
              <c:numCache>
                <c:formatCode>0.00%</c:formatCode>
                <c:ptCount val="24"/>
                <c:pt idx="0">
                  <c:v>8.0599407562293113E-2</c:v>
                </c:pt>
                <c:pt idx="1">
                  <c:v>9.6379216590726013E-2</c:v>
                </c:pt>
                <c:pt idx="2">
                  <c:v>9.0395857245815892E-2</c:v>
                </c:pt>
                <c:pt idx="3">
                  <c:v>8.6695561349113159E-2</c:v>
                </c:pt>
                <c:pt idx="4">
                  <c:v>8.0331400486329363E-2</c:v>
                </c:pt>
                <c:pt idx="5">
                  <c:v>5.7588765837299327E-2</c:v>
                </c:pt>
                <c:pt idx="6">
                  <c:v>5.4018409038054438E-2</c:v>
                </c:pt>
                <c:pt idx="7">
                  <c:v>4.5881252440733711E-2</c:v>
                </c:pt>
                <c:pt idx="8">
                  <c:v>4.2691208912584599E-2</c:v>
                </c:pt>
                <c:pt idx="9">
                  <c:v>4.1318924290781878E-2</c:v>
                </c:pt>
                <c:pt idx="10">
                  <c:v>3.1151200903471787E-2</c:v>
                </c:pt>
                <c:pt idx="11">
                  <c:v>2.8345494910083202E-2</c:v>
                </c:pt>
                <c:pt idx="12">
                  <c:v>2.5217012894803048E-2</c:v>
                </c:pt>
                <c:pt idx="13">
                  <c:v>3.2000000000000001E-2</c:v>
                </c:pt>
                <c:pt idx="14">
                  <c:v>3.7999999999999999E-2</c:v>
                </c:pt>
                <c:pt idx="15">
                  <c:v>3.9E-2</c:v>
                </c:pt>
                <c:pt idx="16">
                  <c:v>3.9E-2</c:v>
                </c:pt>
                <c:pt idx="17">
                  <c:v>3.6999999999999998E-2</c:v>
                </c:pt>
                <c:pt idx="18">
                  <c:v>3.5000000000000003E-2</c:v>
                </c:pt>
                <c:pt idx="19">
                  <c:v>3.9E-2</c:v>
                </c:pt>
                <c:pt idx="20">
                  <c:v>0.04</c:v>
                </c:pt>
                <c:pt idx="21">
                  <c:v>3.6999999999999998E-2</c:v>
                </c:pt>
                <c:pt idx="22">
                  <c:v>3.7999999999999999E-2</c:v>
                </c:pt>
                <c:pt idx="23">
                  <c:v>0.04</c:v>
                </c:pt>
              </c:numCache>
            </c:numRef>
          </c:val>
          <c:extLst>
            <c:ext xmlns:c16="http://schemas.microsoft.com/office/drawing/2014/chart" uri="{C3380CC4-5D6E-409C-BE32-E72D297353CC}">
              <c16:uniqueId val="{0000000F-3A0B-4F99-9C7B-B2343543C713}"/>
            </c:ext>
          </c:extLst>
        </c:ser>
        <c:dLbls>
          <c:showLegendKey val="0"/>
          <c:showVal val="0"/>
          <c:showCatName val="0"/>
          <c:showSerName val="0"/>
          <c:showPercent val="0"/>
          <c:showBubbleSize val="0"/>
        </c:dLbls>
        <c:gapWidth val="219"/>
        <c:overlap val="-27"/>
        <c:axId val="523014847"/>
        <c:axId val="523011967"/>
      </c:barChart>
      <c:barChart>
        <c:barDir val="col"/>
        <c:grouping val="clustered"/>
        <c:varyColors val="0"/>
        <c:ser>
          <c:idx val="2"/>
          <c:order val="2"/>
          <c:tx>
            <c:strRef>
              <c:f>Chart!$D$3</c:f>
              <c:strCache>
                <c:ptCount val="1"/>
                <c:pt idx="0">
                  <c:v>Forecast Area</c:v>
                </c:pt>
              </c:strCache>
            </c:strRef>
          </c:tx>
          <c:spPr>
            <a:solidFill>
              <a:schemeClr val="bg1">
                <a:lumMod val="85000"/>
                <a:alpha val="40000"/>
              </a:schemeClr>
            </a:solidFill>
            <a:ln>
              <a:noFill/>
            </a:ln>
            <a:effectLst/>
          </c:spPr>
          <c:invertIfNegative val="0"/>
          <c:cat>
            <c:numRef>
              <c:f>Chart!$A$4:$A$27</c:f>
              <c:numCache>
                <c:formatCode>General</c:formatCode>
                <c:ptCount val="24"/>
                <c:pt idx="0">
                  <c:v>2022.1</c:v>
                </c:pt>
                <c:pt idx="1">
                  <c:v>2022.2</c:v>
                </c:pt>
                <c:pt idx="2">
                  <c:v>2022.3</c:v>
                </c:pt>
                <c:pt idx="3">
                  <c:v>2022.4</c:v>
                </c:pt>
                <c:pt idx="4">
                  <c:v>2023.1</c:v>
                </c:pt>
                <c:pt idx="5">
                  <c:v>2023.2</c:v>
                </c:pt>
                <c:pt idx="6">
                  <c:v>2023.3</c:v>
                </c:pt>
                <c:pt idx="7">
                  <c:v>2023.4</c:v>
                </c:pt>
                <c:pt idx="8">
                  <c:v>2024.1</c:v>
                </c:pt>
                <c:pt idx="9">
                  <c:v>2024.2</c:v>
                </c:pt>
                <c:pt idx="10">
                  <c:v>2024.3</c:v>
                </c:pt>
                <c:pt idx="11">
                  <c:v>2024.4</c:v>
                </c:pt>
                <c:pt idx="12">
                  <c:v>2025.1</c:v>
                </c:pt>
                <c:pt idx="13">
                  <c:v>2025.2</c:v>
                </c:pt>
                <c:pt idx="14">
                  <c:v>2025.3</c:v>
                </c:pt>
                <c:pt idx="15">
                  <c:v>2025.4</c:v>
                </c:pt>
                <c:pt idx="16">
                  <c:v>2026.1</c:v>
                </c:pt>
                <c:pt idx="17">
                  <c:v>2026.2</c:v>
                </c:pt>
                <c:pt idx="18">
                  <c:v>2026.3</c:v>
                </c:pt>
                <c:pt idx="19">
                  <c:v>2026.4</c:v>
                </c:pt>
                <c:pt idx="20">
                  <c:v>2027.1</c:v>
                </c:pt>
                <c:pt idx="21">
                  <c:v>2027.2</c:v>
                </c:pt>
                <c:pt idx="22">
                  <c:v>2027.3</c:v>
                </c:pt>
                <c:pt idx="23">
                  <c:v>2027.4</c:v>
                </c:pt>
              </c:numCache>
            </c:numRef>
          </c:cat>
          <c:val>
            <c:numRef>
              <c:f>Chart!$D$4:$D$27</c:f>
              <c:numCache>
                <c:formatCode>General</c:formatCode>
                <c:ptCount val="24"/>
                <c:pt idx="0" formatCode="0%">
                  <c:v>0</c:v>
                </c:pt>
                <c:pt idx="13" formatCode="0%">
                  <c:v>0.2</c:v>
                </c:pt>
                <c:pt idx="14" formatCode="0%">
                  <c:v>0.2</c:v>
                </c:pt>
                <c:pt idx="15" formatCode="0%">
                  <c:v>0.2</c:v>
                </c:pt>
                <c:pt idx="16" formatCode="0%">
                  <c:v>0.2</c:v>
                </c:pt>
                <c:pt idx="17" formatCode="0%">
                  <c:v>0.2</c:v>
                </c:pt>
                <c:pt idx="18" formatCode="0%">
                  <c:v>0.2</c:v>
                </c:pt>
                <c:pt idx="19" formatCode="0%">
                  <c:v>0.2</c:v>
                </c:pt>
                <c:pt idx="20" formatCode="0%">
                  <c:v>0.2</c:v>
                </c:pt>
                <c:pt idx="21" formatCode="0%">
                  <c:v>0.2</c:v>
                </c:pt>
                <c:pt idx="22" formatCode="0%">
                  <c:v>0.2</c:v>
                </c:pt>
                <c:pt idx="23" formatCode="0%">
                  <c:v>0.2</c:v>
                </c:pt>
              </c:numCache>
            </c:numRef>
          </c:val>
          <c:extLst>
            <c:ext xmlns:c16="http://schemas.microsoft.com/office/drawing/2014/chart" uri="{C3380CC4-5D6E-409C-BE32-E72D297353CC}">
              <c16:uniqueId val="{00000000-129D-4D72-8021-037C0BDF4C84}"/>
            </c:ext>
          </c:extLst>
        </c:ser>
        <c:dLbls>
          <c:showLegendKey val="0"/>
          <c:showVal val="0"/>
          <c:showCatName val="0"/>
          <c:showSerName val="0"/>
          <c:showPercent val="0"/>
          <c:showBubbleSize val="0"/>
        </c:dLbls>
        <c:gapWidth val="0"/>
        <c:overlap val="-27"/>
        <c:axId val="1566168863"/>
        <c:axId val="1566179903"/>
      </c:barChart>
      <c:catAx>
        <c:axId val="52301484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523011967"/>
        <c:crosses val="autoZero"/>
        <c:auto val="1"/>
        <c:lblAlgn val="ctr"/>
        <c:lblOffset val="100"/>
        <c:noMultiLvlLbl val="0"/>
      </c:catAx>
      <c:valAx>
        <c:axId val="523011967"/>
        <c:scaling>
          <c:orientation val="minMax"/>
          <c:max val="0.1200000000000000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523014847"/>
        <c:crosses val="autoZero"/>
        <c:crossBetween val="between"/>
      </c:valAx>
      <c:valAx>
        <c:axId val="1566179903"/>
        <c:scaling>
          <c:orientation val="minMax"/>
        </c:scaling>
        <c:delete val="1"/>
        <c:axPos val="r"/>
        <c:numFmt formatCode="0%" sourceLinked="1"/>
        <c:majorTickMark val="out"/>
        <c:minorTickMark val="none"/>
        <c:tickLblPos val="nextTo"/>
        <c:crossAx val="1566168863"/>
        <c:crosses val="max"/>
        <c:crossBetween val="between"/>
      </c:valAx>
      <c:catAx>
        <c:axId val="1566168863"/>
        <c:scaling>
          <c:orientation val="minMax"/>
        </c:scaling>
        <c:delete val="1"/>
        <c:axPos val="b"/>
        <c:numFmt formatCode="General" sourceLinked="1"/>
        <c:majorTickMark val="out"/>
        <c:minorTickMark val="none"/>
        <c:tickLblPos val="nextTo"/>
        <c:crossAx val="1566179903"/>
        <c:crosses val="autoZero"/>
        <c:auto val="1"/>
        <c:lblAlgn val="ctr"/>
        <c:lblOffset val="100"/>
        <c:noMultiLvlLbl val="0"/>
      </c:catAx>
      <c:spPr>
        <a:noFill/>
        <a:ln>
          <a:noFill/>
        </a:ln>
        <a:effectLst/>
      </c:spPr>
    </c:plotArea>
    <c:legend>
      <c:legendPos val="b"/>
      <c:layout>
        <c:manualLayout>
          <c:xMode val="edge"/>
          <c:yMode val="edge"/>
          <c:x val="0.31540627734033244"/>
          <c:y val="0.91281283773351862"/>
          <c:w val="0.36918733595800524"/>
          <c:h val="6.0226377952755906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sz="2000" b="1" i="0" u="none" strike="noStrike" kern="1200" baseline="0" dirty="0">
                <a:solidFill>
                  <a:prstClr val="black"/>
                </a:solidFill>
              </a:rPr>
              <a:t>U.S. Real GDP Growth Forecast</a:t>
            </a:r>
          </a:p>
          <a:p>
            <a:pPr>
              <a:defRPr/>
            </a:pPr>
            <a:r>
              <a:rPr lang="en-US" sz="1200" b="1" i="0" u="none" strike="noStrike" kern="1200" baseline="0" dirty="0">
                <a:solidFill>
                  <a:prstClr val="black"/>
                </a:solidFill>
              </a:rPr>
              <a:t>Seasonally Adjusted CCARoCh; with </a:t>
            </a:r>
            <a:r>
              <a:rPr lang="en-US" sz="1200" b="1" i="0" u="none" strike="noStrike" kern="1200" baseline="0" dirty="0">
                <a:solidFill>
                  <a:schemeClr val="accent1"/>
                </a:solidFill>
              </a:rPr>
              <a:t>Actuals</a:t>
            </a:r>
            <a:r>
              <a:rPr lang="en-US" sz="1200" b="1" i="0" u="none" strike="noStrike" kern="1200" baseline="0" dirty="0">
                <a:solidFill>
                  <a:prstClr val="black"/>
                </a:solidFill>
              </a:rPr>
              <a:t> &amp; </a:t>
            </a:r>
            <a:r>
              <a:rPr lang="en-US" sz="1200" b="1" i="0" u="none" strike="noStrike" kern="1200" baseline="0" dirty="0">
                <a:solidFill>
                  <a:schemeClr val="accent2"/>
                </a:solidFill>
              </a:rPr>
              <a:t>Baseline</a:t>
            </a:r>
            <a:r>
              <a:rPr lang="en-US" sz="1200" b="1" i="0" u="none" strike="noStrike" kern="1200" baseline="0" dirty="0">
                <a:solidFill>
                  <a:schemeClr val="tx2"/>
                </a:solidFill>
              </a:rPr>
              <a:t> </a:t>
            </a:r>
            <a:r>
              <a:rPr lang="en-US" sz="1200" b="1" i="0" u="none" strike="noStrike" kern="1200" baseline="0" dirty="0">
                <a:solidFill>
                  <a:prstClr val="black"/>
                </a:solidFill>
              </a:rPr>
              <a:t>May 2025 Forecasts</a:t>
            </a:r>
          </a:p>
          <a:p>
            <a:pPr>
              <a:defRPr/>
            </a:pPr>
            <a:r>
              <a:rPr lang="en-US" sz="1200" b="1" i="0" u="none" strike="noStrike" kern="1200" baseline="0" dirty="0">
                <a:solidFill>
                  <a:prstClr val="black"/>
                </a:solidFill>
              </a:rPr>
              <a:t>Source: IHS Global Insight</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8.4178368328958877E-2"/>
          <c:y val="0.19107843137254898"/>
          <c:w val="0.89498829833770777"/>
          <c:h val="0.65312335958005252"/>
        </c:manualLayout>
      </c:layout>
      <c:barChart>
        <c:barDir val="col"/>
        <c:grouping val="clustered"/>
        <c:varyColors val="0"/>
        <c:ser>
          <c:idx val="0"/>
          <c:order val="0"/>
          <c:spPr>
            <a:solidFill>
              <a:schemeClr val="accent1"/>
            </a:solidFill>
            <a:ln w="3175">
              <a:solidFill>
                <a:sysClr val="windowText" lastClr="000000"/>
              </a:solidFill>
            </a:ln>
            <a:effectLst/>
          </c:spPr>
          <c:invertIfNegative val="0"/>
          <c:dPt>
            <c:idx val="9"/>
            <c:invertIfNegative val="0"/>
            <c:bubble3D val="0"/>
            <c:spPr>
              <a:solidFill>
                <a:srgbClr val="C0504D"/>
              </a:solidFill>
              <a:ln w="3175" cap="rnd">
                <a:solidFill>
                  <a:sysClr val="windowText" lastClr="000000"/>
                </a:solidFill>
                <a:round/>
              </a:ln>
              <a:effectLst/>
            </c:spPr>
            <c:extLst>
              <c:ext xmlns:c16="http://schemas.microsoft.com/office/drawing/2014/chart" uri="{C3380CC4-5D6E-409C-BE32-E72D297353CC}">
                <c16:uniqueId val="{00000007-650C-41C5-9C64-5CCA9A009CF9}"/>
              </c:ext>
            </c:extLst>
          </c:dPt>
          <c:dPt>
            <c:idx val="10"/>
            <c:invertIfNegative val="0"/>
            <c:bubble3D val="0"/>
            <c:spPr>
              <a:solidFill>
                <a:srgbClr val="C0504D"/>
              </a:solidFill>
              <a:ln w="3175" cap="rnd">
                <a:solidFill>
                  <a:sysClr val="windowText" lastClr="000000"/>
                </a:solidFill>
                <a:round/>
              </a:ln>
              <a:effectLst/>
            </c:spPr>
            <c:extLst>
              <c:ext xmlns:c16="http://schemas.microsoft.com/office/drawing/2014/chart" uri="{C3380CC4-5D6E-409C-BE32-E72D297353CC}">
                <c16:uniqueId val="{00000001-650C-41C5-9C64-5CCA9A009CF9}"/>
              </c:ext>
            </c:extLst>
          </c:dPt>
          <c:dPt>
            <c:idx val="11"/>
            <c:invertIfNegative val="0"/>
            <c:bubble3D val="0"/>
            <c:spPr>
              <a:solidFill>
                <a:srgbClr val="C0504D"/>
              </a:solidFill>
              <a:ln w="3175" cap="rnd">
                <a:solidFill>
                  <a:sysClr val="windowText" lastClr="000000"/>
                </a:solidFill>
                <a:round/>
              </a:ln>
              <a:effectLst/>
            </c:spPr>
            <c:extLst>
              <c:ext xmlns:c16="http://schemas.microsoft.com/office/drawing/2014/chart" uri="{C3380CC4-5D6E-409C-BE32-E72D297353CC}">
                <c16:uniqueId val="{00000002-650C-41C5-9C64-5CCA9A009CF9}"/>
              </c:ext>
            </c:extLst>
          </c:dPt>
          <c:dPt>
            <c:idx val="12"/>
            <c:invertIfNegative val="0"/>
            <c:bubble3D val="0"/>
            <c:spPr>
              <a:solidFill>
                <a:srgbClr val="C0504D"/>
              </a:solidFill>
              <a:ln w="3175" cap="rnd">
                <a:solidFill>
                  <a:sysClr val="windowText" lastClr="000000"/>
                </a:solidFill>
                <a:round/>
              </a:ln>
              <a:effectLst/>
            </c:spPr>
            <c:extLst>
              <c:ext xmlns:c16="http://schemas.microsoft.com/office/drawing/2014/chart" uri="{C3380CC4-5D6E-409C-BE32-E72D297353CC}">
                <c16:uniqueId val="{00000003-650C-41C5-9C64-5CCA9A009CF9}"/>
              </c:ext>
            </c:extLst>
          </c:dPt>
          <c:dPt>
            <c:idx val="13"/>
            <c:invertIfNegative val="0"/>
            <c:bubble3D val="0"/>
            <c:spPr>
              <a:solidFill>
                <a:srgbClr val="C0504D"/>
              </a:solidFill>
              <a:ln w="3175" cap="rnd">
                <a:solidFill>
                  <a:sysClr val="windowText" lastClr="000000"/>
                </a:solidFill>
                <a:round/>
              </a:ln>
              <a:effectLst/>
            </c:spPr>
            <c:extLst>
              <c:ext xmlns:c16="http://schemas.microsoft.com/office/drawing/2014/chart" uri="{C3380CC4-5D6E-409C-BE32-E72D297353CC}">
                <c16:uniqueId val="{00000004-650C-41C5-9C64-5CCA9A009CF9}"/>
              </c:ext>
            </c:extLst>
          </c:dPt>
          <c:dPt>
            <c:idx val="14"/>
            <c:invertIfNegative val="0"/>
            <c:bubble3D val="0"/>
            <c:spPr>
              <a:solidFill>
                <a:srgbClr val="C0504D"/>
              </a:solidFill>
              <a:ln w="3175" cap="rnd">
                <a:solidFill>
                  <a:sysClr val="windowText" lastClr="000000"/>
                </a:solidFill>
                <a:round/>
              </a:ln>
              <a:effectLst/>
            </c:spPr>
            <c:extLst>
              <c:ext xmlns:c16="http://schemas.microsoft.com/office/drawing/2014/chart" uri="{C3380CC4-5D6E-409C-BE32-E72D297353CC}">
                <c16:uniqueId val="{00000005-650C-41C5-9C64-5CCA9A009CF9}"/>
              </c:ext>
            </c:extLst>
          </c:dPt>
          <c:dPt>
            <c:idx val="15"/>
            <c:invertIfNegative val="0"/>
            <c:bubble3D val="0"/>
            <c:spPr>
              <a:solidFill>
                <a:srgbClr val="C0504D"/>
              </a:solidFill>
              <a:ln w="3175" cap="rnd">
                <a:solidFill>
                  <a:sysClr val="windowText" lastClr="000000"/>
                </a:solidFill>
                <a:round/>
              </a:ln>
              <a:effectLst/>
            </c:spPr>
            <c:extLst>
              <c:ext xmlns:c16="http://schemas.microsoft.com/office/drawing/2014/chart" uri="{C3380CC4-5D6E-409C-BE32-E72D297353CC}">
                <c16:uniqueId val="{00000006-650C-41C5-9C64-5CCA9A009CF9}"/>
              </c:ext>
            </c:extLst>
          </c:dPt>
          <c:dLbls>
            <c:dLbl>
              <c:idx val="9"/>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2"/>
                      </a:solidFill>
                      <a:latin typeface="Cambria" panose="02040503050406030204" pitchFamily="18" charset="0"/>
                      <a:ea typeface="Cambria" panose="02040503050406030204" pitchFamily="18"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650C-41C5-9C64-5CCA9A009CF9}"/>
                </c:ext>
              </c:extLst>
            </c:dLbl>
            <c:dLbl>
              <c:idx val="10"/>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2"/>
                      </a:solidFill>
                      <a:latin typeface="Cambria" panose="02040503050406030204" pitchFamily="18" charset="0"/>
                      <a:ea typeface="Cambria" panose="02040503050406030204" pitchFamily="18"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650C-41C5-9C64-5CCA9A009CF9}"/>
                </c:ext>
              </c:extLst>
            </c:dLbl>
            <c:dLbl>
              <c:idx val="11"/>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2"/>
                      </a:solidFill>
                      <a:latin typeface="Cambria" panose="02040503050406030204" pitchFamily="18" charset="0"/>
                      <a:ea typeface="Cambria" panose="02040503050406030204" pitchFamily="18"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650C-41C5-9C64-5CCA9A009CF9}"/>
                </c:ext>
              </c:extLst>
            </c:dLbl>
            <c:dLbl>
              <c:idx val="12"/>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2"/>
                      </a:solidFill>
                      <a:latin typeface="Cambria" panose="02040503050406030204" pitchFamily="18" charset="0"/>
                      <a:ea typeface="Cambria" panose="02040503050406030204" pitchFamily="18"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650C-41C5-9C64-5CCA9A009CF9}"/>
                </c:ext>
              </c:extLst>
            </c:dLbl>
            <c:dLbl>
              <c:idx val="13"/>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2"/>
                      </a:solidFill>
                      <a:latin typeface="Cambria" panose="02040503050406030204" pitchFamily="18" charset="0"/>
                      <a:ea typeface="Cambria" panose="02040503050406030204" pitchFamily="18"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650C-41C5-9C64-5CCA9A009CF9}"/>
                </c:ext>
              </c:extLst>
            </c:dLbl>
            <c:dLbl>
              <c:idx val="14"/>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2"/>
                      </a:solidFill>
                      <a:latin typeface="Cambria" panose="02040503050406030204" pitchFamily="18" charset="0"/>
                      <a:ea typeface="Cambria" panose="02040503050406030204" pitchFamily="18"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650C-41C5-9C64-5CCA9A009CF9}"/>
                </c:ext>
              </c:extLst>
            </c:dLbl>
            <c:dLbl>
              <c:idx val="15"/>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2"/>
                      </a:solidFill>
                      <a:latin typeface="Cambria" panose="02040503050406030204" pitchFamily="18" charset="0"/>
                      <a:ea typeface="Cambria" panose="02040503050406030204" pitchFamily="18"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650C-41C5-9C64-5CCA9A009CF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1"/>
                    </a:solidFill>
                    <a:latin typeface="Cambria" panose="02040503050406030204" pitchFamily="18" charset="0"/>
                    <a:ea typeface="Cambria" panose="02040503050406030204" pitchFamily="18"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Cmk7Q!$BW$3:$CL$3</c:f>
              <c:strCache>
                <c:ptCount val="16"/>
                <c:pt idx="0">
                  <c:v>2023:1</c:v>
                </c:pt>
                <c:pt idx="1">
                  <c:v>2023:2</c:v>
                </c:pt>
                <c:pt idx="2">
                  <c:v>2023:3</c:v>
                </c:pt>
                <c:pt idx="3">
                  <c:v>2023:4</c:v>
                </c:pt>
                <c:pt idx="4">
                  <c:v>2024:1</c:v>
                </c:pt>
                <c:pt idx="5">
                  <c:v>2024:2</c:v>
                </c:pt>
                <c:pt idx="6">
                  <c:v>2024:3</c:v>
                </c:pt>
                <c:pt idx="7">
                  <c:v>2024:4</c:v>
                </c:pt>
                <c:pt idx="8">
                  <c:v>2025:1</c:v>
                </c:pt>
                <c:pt idx="9">
                  <c:v>2025:2</c:v>
                </c:pt>
                <c:pt idx="10">
                  <c:v>2025:3</c:v>
                </c:pt>
                <c:pt idx="11">
                  <c:v>2025:4</c:v>
                </c:pt>
                <c:pt idx="12">
                  <c:v>2026:1</c:v>
                </c:pt>
                <c:pt idx="13">
                  <c:v>2026:2</c:v>
                </c:pt>
                <c:pt idx="14">
                  <c:v>2026:3</c:v>
                </c:pt>
                <c:pt idx="15">
                  <c:v>2026:4</c:v>
                </c:pt>
              </c:strCache>
            </c:strRef>
          </c:cat>
          <c:val>
            <c:numRef>
              <c:f>Sheet1!$L$7:$AA$7</c:f>
              <c:numCache>
                <c:formatCode>0.00%</c:formatCode>
                <c:ptCount val="16"/>
                <c:pt idx="0">
                  <c:v>2.7999999999999997E-2</c:v>
                </c:pt>
                <c:pt idx="1">
                  <c:v>2.5000000000000001E-2</c:v>
                </c:pt>
                <c:pt idx="2">
                  <c:v>4.4000000000000004E-2</c:v>
                </c:pt>
                <c:pt idx="3">
                  <c:v>3.2000000000000001E-2</c:v>
                </c:pt>
                <c:pt idx="4">
                  <c:v>1.6E-2</c:v>
                </c:pt>
                <c:pt idx="5">
                  <c:v>0.03</c:v>
                </c:pt>
                <c:pt idx="6">
                  <c:v>3.1E-2</c:v>
                </c:pt>
                <c:pt idx="7">
                  <c:v>2.4E-2</c:v>
                </c:pt>
                <c:pt idx="8">
                  <c:v>-3.0000000000000001E-3</c:v>
                </c:pt>
                <c:pt idx="9">
                  <c:v>0.01</c:v>
                </c:pt>
                <c:pt idx="10">
                  <c:v>9.0000000000000011E-3</c:v>
                </c:pt>
                <c:pt idx="11">
                  <c:v>1.3999999999999999E-2</c:v>
                </c:pt>
                <c:pt idx="12">
                  <c:v>0.02</c:v>
                </c:pt>
                <c:pt idx="13">
                  <c:v>0.02</c:v>
                </c:pt>
                <c:pt idx="14">
                  <c:v>0.02</c:v>
                </c:pt>
                <c:pt idx="15">
                  <c:v>1.7000000000000001E-2</c:v>
                </c:pt>
              </c:numCache>
            </c:numRef>
          </c:val>
          <c:extLst>
            <c:ext xmlns:c16="http://schemas.microsoft.com/office/drawing/2014/chart" uri="{C3380CC4-5D6E-409C-BE32-E72D297353CC}">
              <c16:uniqueId val="{00000000-650C-41C5-9C64-5CCA9A009CF9}"/>
            </c:ext>
          </c:extLst>
        </c:ser>
        <c:dLbls>
          <c:showLegendKey val="0"/>
          <c:showVal val="0"/>
          <c:showCatName val="0"/>
          <c:showSerName val="0"/>
          <c:showPercent val="0"/>
          <c:showBubbleSize val="0"/>
        </c:dLbls>
        <c:gapWidth val="150"/>
        <c:axId val="686838176"/>
        <c:axId val="686845376"/>
      </c:barChart>
      <c:catAx>
        <c:axId val="6868381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12700" cap="flat" cmpd="sng" algn="ctr">
            <a:solidFill>
              <a:sysClr val="windowText" lastClr="000000"/>
            </a:solidFill>
            <a:prstDash val="lgDash"/>
            <a:round/>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86845376"/>
        <c:crosses val="autoZero"/>
        <c:auto val="1"/>
        <c:lblAlgn val="ctr"/>
        <c:lblOffset val="100"/>
        <c:noMultiLvlLbl val="0"/>
      </c:catAx>
      <c:valAx>
        <c:axId val="6868453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86838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solidFill>
            <a:schemeClr val="tx1"/>
          </a:solidFill>
          <a:latin typeface="Cambria" panose="02040503050406030204" pitchFamily="18" charset="0"/>
          <a:ea typeface="Cambria" panose="02040503050406030204" pitchFamily="18" charset="0"/>
        </a:defRPr>
      </a:pPr>
      <a:endParaRPr lang="en-US"/>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sz="2000" dirty="0"/>
              <a:t>King County Employment by Sector</a:t>
            </a:r>
          </a:p>
          <a:p>
            <a:pPr>
              <a:defRPr sz="2000"/>
            </a:pPr>
            <a:r>
              <a:rPr lang="en-US" sz="1200" dirty="0"/>
              <a:t>Monthly</a:t>
            </a:r>
            <a:r>
              <a:rPr lang="en-US" sz="1200" baseline="0" dirty="0"/>
              <a:t> employment in thousands; Jan. 2019-Current</a:t>
            </a:r>
            <a:endParaRPr lang="en-US" sz="1200" dirty="0"/>
          </a:p>
          <a:p>
            <a:pPr>
              <a:defRPr sz="2000"/>
            </a:pPr>
            <a:r>
              <a:rPr lang="en-US" sz="1200" dirty="0"/>
              <a:t>Source:</a:t>
            </a:r>
            <a:r>
              <a:rPr lang="en-US" sz="1200" baseline="0" dirty="0"/>
              <a:t> WA ESD</a:t>
            </a:r>
            <a:endParaRPr lang="en-US" sz="1200"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6.7185367454068237E-2"/>
          <c:y val="0.17637254901960783"/>
          <c:w val="0.78281463254593187"/>
          <c:h val="0.64820634553033818"/>
        </c:manualLayout>
      </c:layout>
      <c:lineChart>
        <c:grouping val="standard"/>
        <c:varyColors val="0"/>
        <c:ser>
          <c:idx val="1"/>
          <c:order val="0"/>
          <c:spPr>
            <a:ln w="28575" cap="rnd">
              <a:solidFill>
                <a:schemeClr val="accent2"/>
              </a:solidFill>
              <a:round/>
            </a:ln>
            <a:effectLst/>
          </c:spPr>
          <c:marker>
            <c:symbol val="none"/>
          </c:marker>
          <c:dLbls>
            <c:dLbl>
              <c:idx val="74"/>
              <c:layout>
                <c:manualLayout>
                  <c:x val="1.388888888888899E-2"/>
                  <c:y val="-1.2254901960784314E-2"/>
                </c:manualLayout>
              </c:layout>
              <c:tx>
                <c:rich>
                  <a:bodyPr/>
                  <a:lstStyle/>
                  <a:p>
                    <a:r>
                      <a:rPr lang="en-US" dirty="0"/>
                      <a:t>Construction</a:t>
                    </a:r>
                    <a:br>
                      <a:rPr lang="en-US" dirty="0"/>
                    </a:br>
                    <a:fld id="{A384F52C-5498-4657-B026-14FA3B952B1B}"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5F6-4378-AEB6-0290D99A534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C00000"/>
                    </a:solidFill>
                    <a:latin typeface="Cambria" panose="02040503050406030204" pitchFamily="18" charset="0"/>
                    <a:ea typeface="Cambria" panose="02040503050406030204" pitchFamily="18" charset="0"/>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King!$C$81:$BY$81</c:f>
              <c:numCache>
                <c:formatCode>mmm\-yy</c:formatCode>
                <c:ptCount val="75"/>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numCache>
            </c:numRef>
          </c:cat>
          <c:val>
            <c:numRef>
              <c:f>King!$C$86:$BY$86</c:f>
              <c:numCache>
                <c:formatCode>_(* #,##0.0_);_(* \(#,##0.0\);_(* "-"??_);_(@_)</c:formatCode>
                <c:ptCount val="75"/>
                <c:pt idx="0">
                  <c:v>75.3</c:v>
                </c:pt>
                <c:pt idx="1">
                  <c:v>73.5</c:v>
                </c:pt>
                <c:pt idx="2">
                  <c:v>76.400000000000006</c:v>
                </c:pt>
                <c:pt idx="3">
                  <c:v>76.5</c:v>
                </c:pt>
                <c:pt idx="4">
                  <c:v>77.900000000000006</c:v>
                </c:pt>
                <c:pt idx="5">
                  <c:v>79.2</c:v>
                </c:pt>
                <c:pt idx="6">
                  <c:v>79.3</c:v>
                </c:pt>
                <c:pt idx="7">
                  <c:v>80.099999999999994</c:v>
                </c:pt>
                <c:pt idx="8">
                  <c:v>79.7</c:v>
                </c:pt>
                <c:pt idx="9">
                  <c:v>79.2</c:v>
                </c:pt>
                <c:pt idx="10">
                  <c:v>79</c:v>
                </c:pt>
                <c:pt idx="11">
                  <c:v>78.3</c:v>
                </c:pt>
                <c:pt idx="12">
                  <c:v>76.3</c:v>
                </c:pt>
                <c:pt idx="13">
                  <c:v>77.2</c:v>
                </c:pt>
                <c:pt idx="14">
                  <c:v>77.8</c:v>
                </c:pt>
                <c:pt idx="15">
                  <c:v>63.1</c:v>
                </c:pt>
                <c:pt idx="16">
                  <c:v>70.3</c:v>
                </c:pt>
                <c:pt idx="17">
                  <c:v>73.599999999999994</c:v>
                </c:pt>
                <c:pt idx="18">
                  <c:v>75.599999999999994</c:v>
                </c:pt>
                <c:pt idx="19">
                  <c:v>76.900000000000006</c:v>
                </c:pt>
                <c:pt idx="20">
                  <c:v>77</c:v>
                </c:pt>
                <c:pt idx="21">
                  <c:v>77.5</c:v>
                </c:pt>
                <c:pt idx="22">
                  <c:v>76.7</c:v>
                </c:pt>
                <c:pt idx="23">
                  <c:v>76.599999999999994</c:v>
                </c:pt>
                <c:pt idx="24">
                  <c:v>74.2</c:v>
                </c:pt>
                <c:pt idx="25">
                  <c:v>74.900000000000006</c:v>
                </c:pt>
                <c:pt idx="26">
                  <c:v>76.3</c:v>
                </c:pt>
                <c:pt idx="27">
                  <c:v>76.8</c:v>
                </c:pt>
                <c:pt idx="28">
                  <c:v>77.5</c:v>
                </c:pt>
                <c:pt idx="29">
                  <c:v>78.099999999999994</c:v>
                </c:pt>
                <c:pt idx="30">
                  <c:v>78.900000000000006</c:v>
                </c:pt>
                <c:pt idx="31">
                  <c:v>78.900000000000006</c:v>
                </c:pt>
                <c:pt idx="32">
                  <c:v>79.2</c:v>
                </c:pt>
                <c:pt idx="33">
                  <c:v>79.2</c:v>
                </c:pt>
                <c:pt idx="34">
                  <c:v>78.7</c:v>
                </c:pt>
                <c:pt idx="35">
                  <c:v>77.7</c:v>
                </c:pt>
                <c:pt idx="36">
                  <c:v>74.7</c:v>
                </c:pt>
                <c:pt idx="37">
                  <c:v>76.099999999999994</c:v>
                </c:pt>
                <c:pt idx="38">
                  <c:v>76.2</c:v>
                </c:pt>
                <c:pt idx="39">
                  <c:v>76.599999999999994</c:v>
                </c:pt>
                <c:pt idx="40">
                  <c:v>78</c:v>
                </c:pt>
                <c:pt idx="41">
                  <c:v>79.599999999999994</c:v>
                </c:pt>
                <c:pt idx="42">
                  <c:v>81</c:v>
                </c:pt>
                <c:pt idx="43">
                  <c:v>81.7</c:v>
                </c:pt>
                <c:pt idx="44">
                  <c:v>81.5</c:v>
                </c:pt>
                <c:pt idx="45">
                  <c:v>80.599999999999994</c:v>
                </c:pt>
                <c:pt idx="46">
                  <c:v>80</c:v>
                </c:pt>
                <c:pt idx="47">
                  <c:v>79.400000000000006</c:v>
                </c:pt>
                <c:pt idx="48">
                  <c:v>77.099999999999994</c:v>
                </c:pt>
                <c:pt idx="49">
                  <c:v>77.599999999999994</c:v>
                </c:pt>
                <c:pt idx="50">
                  <c:v>78.2</c:v>
                </c:pt>
                <c:pt idx="51">
                  <c:v>77.400000000000006</c:v>
                </c:pt>
                <c:pt idx="52">
                  <c:v>78.099999999999994</c:v>
                </c:pt>
                <c:pt idx="53">
                  <c:v>79.099999999999994</c:v>
                </c:pt>
                <c:pt idx="54">
                  <c:v>78.099999999999994</c:v>
                </c:pt>
                <c:pt idx="55">
                  <c:v>78.3</c:v>
                </c:pt>
                <c:pt idx="56">
                  <c:v>77.5</c:v>
                </c:pt>
                <c:pt idx="57">
                  <c:v>75.900000000000006</c:v>
                </c:pt>
                <c:pt idx="58">
                  <c:v>74.599999999999994</c:v>
                </c:pt>
                <c:pt idx="59">
                  <c:v>74.2</c:v>
                </c:pt>
                <c:pt idx="60">
                  <c:v>71.599999999999994</c:v>
                </c:pt>
                <c:pt idx="61">
                  <c:v>72.099999999999994</c:v>
                </c:pt>
                <c:pt idx="62">
                  <c:v>72.599999999999994</c:v>
                </c:pt>
                <c:pt idx="63">
                  <c:v>72.599999999999994</c:v>
                </c:pt>
                <c:pt idx="64">
                  <c:v>73.5</c:v>
                </c:pt>
                <c:pt idx="65">
                  <c:v>74.2</c:v>
                </c:pt>
                <c:pt idx="66">
                  <c:v>74.400000000000006</c:v>
                </c:pt>
                <c:pt idx="67">
                  <c:v>74.900000000000006</c:v>
                </c:pt>
                <c:pt idx="68">
                  <c:v>74.2</c:v>
                </c:pt>
                <c:pt idx="69">
                  <c:v>73.5</c:v>
                </c:pt>
                <c:pt idx="70">
                  <c:v>71.7</c:v>
                </c:pt>
                <c:pt idx="71">
                  <c:v>71.599999999999994</c:v>
                </c:pt>
                <c:pt idx="72">
                  <c:v>68.8</c:v>
                </c:pt>
                <c:pt idx="73">
                  <c:v>67.2</c:v>
                </c:pt>
                <c:pt idx="74">
                  <c:v>67.3</c:v>
                </c:pt>
              </c:numCache>
            </c:numRef>
          </c:val>
          <c:smooth val="0"/>
          <c:extLst>
            <c:ext xmlns:c16="http://schemas.microsoft.com/office/drawing/2014/chart" uri="{C3380CC4-5D6E-409C-BE32-E72D297353CC}">
              <c16:uniqueId val="{00000001-9A67-495C-A837-9EFAA9BAFD34}"/>
            </c:ext>
          </c:extLst>
        </c:ser>
        <c:ser>
          <c:idx val="2"/>
          <c:order val="1"/>
          <c:spPr>
            <a:ln w="28575" cap="rnd">
              <a:solidFill>
                <a:srgbClr val="00B050"/>
              </a:solidFill>
              <a:round/>
            </a:ln>
            <a:effectLst/>
          </c:spPr>
          <c:marker>
            <c:symbol val="none"/>
          </c:marker>
          <c:dLbls>
            <c:dLbl>
              <c:idx val="74"/>
              <c:tx>
                <c:rich>
                  <a:bodyPr/>
                  <a:lstStyle/>
                  <a:p>
                    <a:r>
                      <a:rPr lang="en-US" dirty="0"/>
                      <a:t>Manufacturing</a:t>
                    </a:r>
                    <a:br>
                      <a:rPr lang="en-US" dirty="0"/>
                    </a:br>
                    <a:fld id="{32BCEA97-7DC3-4B4C-8AF9-915B3F1703F0}"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5F6-4378-AEB6-0290D99A534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B050"/>
                    </a:solidFill>
                    <a:latin typeface="Cambria" panose="02040503050406030204" pitchFamily="18" charset="0"/>
                    <a:ea typeface="Cambria" panose="02040503050406030204" pitchFamily="18" charset="0"/>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King!$C$81:$BY$81</c:f>
              <c:numCache>
                <c:formatCode>mmm\-yy</c:formatCode>
                <c:ptCount val="75"/>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numCache>
            </c:numRef>
          </c:cat>
          <c:val>
            <c:numRef>
              <c:f>King!$C$90:$BY$90</c:f>
              <c:numCache>
                <c:formatCode>_(* #,##0.0_);_(* \(#,##0.0\);_(* "-"??_);_(@_)</c:formatCode>
                <c:ptCount val="75"/>
                <c:pt idx="0">
                  <c:v>103.1</c:v>
                </c:pt>
                <c:pt idx="1">
                  <c:v>103</c:v>
                </c:pt>
                <c:pt idx="2">
                  <c:v>103.8</c:v>
                </c:pt>
                <c:pt idx="3">
                  <c:v>103.5</c:v>
                </c:pt>
                <c:pt idx="4">
                  <c:v>103.9</c:v>
                </c:pt>
                <c:pt idx="5">
                  <c:v>104.5</c:v>
                </c:pt>
                <c:pt idx="6">
                  <c:v>104.3</c:v>
                </c:pt>
                <c:pt idx="7">
                  <c:v>104.2</c:v>
                </c:pt>
                <c:pt idx="8">
                  <c:v>104.2</c:v>
                </c:pt>
                <c:pt idx="9">
                  <c:v>103.3</c:v>
                </c:pt>
                <c:pt idx="10">
                  <c:v>103.7</c:v>
                </c:pt>
                <c:pt idx="11">
                  <c:v>103.9</c:v>
                </c:pt>
                <c:pt idx="12">
                  <c:v>103.2</c:v>
                </c:pt>
                <c:pt idx="13">
                  <c:v>101.1</c:v>
                </c:pt>
                <c:pt idx="14">
                  <c:v>99.7</c:v>
                </c:pt>
                <c:pt idx="15">
                  <c:v>92.7</c:v>
                </c:pt>
                <c:pt idx="16">
                  <c:v>91.9</c:v>
                </c:pt>
                <c:pt idx="17">
                  <c:v>93.3</c:v>
                </c:pt>
                <c:pt idx="18">
                  <c:v>92.1</c:v>
                </c:pt>
                <c:pt idx="19">
                  <c:v>90.4</c:v>
                </c:pt>
                <c:pt idx="20">
                  <c:v>89.1</c:v>
                </c:pt>
                <c:pt idx="21">
                  <c:v>88.4</c:v>
                </c:pt>
                <c:pt idx="22">
                  <c:v>87.8</c:v>
                </c:pt>
                <c:pt idx="23">
                  <c:v>87.7</c:v>
                </c:pt>
                <c:pt idx="24">
                  <c:v>87.2</c:v>
                </c:pt>
                <c:pt idx="25">
                  <c:v>86.7</c:v>
                </c:pt>
                <c:pt idx="26">
                  <c:v>86.9</c:v>
                </c:pt>
                <c:pt idx="27">
                  <c:v>86.5</c:v>
                </c:pt>
                <c:pt idx="28">
                  <c:v>87</c:v>
                </c:pt>
                <c:pt idx="29">
                  <c:v>86.9</c:v>
                </c:pt>
                <c:pt idx="30">
                  <c:v>87.9</c:v>
                </c:pt>
                <c:pt idx="31">
                  <c:v>88.1</c:v>
                </c:pt>
                <c:pt idx="32">
                  <c:v>88.8</c:v>
                </c:pt>
                <c:pt idx="33">
                  <c:v>88.4</c:v>
                </c:pt>
                <c:pt idx="34">
                  <c:v>89.1</c:v>
                </c:pt>
                <c:pt idx="35">
                  <c:v>89.3</c:v>
                </c:pt>
                <c:pt idx="36">
                  <c:v>88.7</c:v>
                </c:pt>
                <c:pt idx="37">
                  <c:v>89.4</c:v>
                </c:pt>
                <c:pt idx="38">
                  <c:v>89.4</c:v>
                </c:pt>
                <c:pt idx="39">
                  <c:v>90</c:v>
                </c:pt>
                <c:pt idx="40">
                  <c:v>90.3</c:v>
                </c:pt>
                <c:pt idx="41">
                  <c:v>90.5</c:v>
                </c:pt>
                <c:pt idx="42">
                  <c:v>91.8</c:v>
                </c:pt>
                <c:pt idx="43">
                  <c:v>92.2</c:v>
                </c:pt>
                <c:pt idx="44">
                  <c:v>92.7</c:v>
                </c:pt>
                <c:pt idx="45">
                  <c:v>92.3</c:v>
                </c:pt>
                <c:pt idx="46">
                  <c:v>92.2</c:v>
                </c:pt>
                <c:pt idx="47">
                  <c:v>92.3</c:v>
                </c:pt>
                <c:pt idx="48">
                  <c:v>92.4</c:v>
                </c:pt>
                <c:pt idx="49">
                  <c:v>92.2</c:v>
                </c:pt>
                <c:pt idx="50">
                  <c:v>92.3</c:v>
                </c:pt>
                <c:pt idx="51">
                  <c:v>92.6</c:v>
                </c:pt>
                <c:pt idx="52">
                  <c:v>93</c:v>
                </c:pt>
                <c:pt idx="53">
                  <c:v>93.9</c:v>
                </c:pt>
                <c:pt idx="54">
                  <c:v>93.8</c:v>
                </c:pt>
                <c:pt idx="55">
                  <c:v>94.2</c:v>
                </c:pt>
                <c:pt idx="56">
                  <c:v>94.4</c:v>
                </c:pt>
                <c:pt idx="57">
                  <c:v>93.7</c:v>
                </c:pt>
                <c:pt idx="58">
                  <c:v>93.8</c:v>
                </c:pt>
                <c:pt idx="59">
                  <c:v>93.7</c:v>
                </c:pt>
                <c:pt idx="60">
                  <c:v>93.9</c:v>
                </c:pt>
                <c:pt idx="61">
                  <c:v>93.5</c:v>
                </c:pt>
                <c:pt idx="62">
                  <c:v>93.8</c:v>
                </c:pt>
                <c:pt idx="63">
                  <c:v>94</c:v>
                </c:pt>
                <c:pt idx="64">
                  <c:v>94.2</c:v>
                </c:pt>
                <c:pt idx="65">
                  <c:v>94.4</c:v>
                </c:pt>
                <c:pt idx="66">
                  <c:v>94.5</c:v>
                </c:pt>
                <c:pt idx="67">
                  <c:v>94.3</c:v>
                </c:pt>
                <c:pt idx="68">
                  <c:v>94.7</c:v>
                </c:pt>
                <c:pt idx="69">
                  <c:v>77.2</c:v>
                </c:pt>
                <c:pt idx="70">
                  <c:v>93.7</c:v>
                </c:pt>
                <c:pt idx="71">
                  <c:v>92.5</c:v>
                </c:pt>
                <c:pt idx="72">
                  <c:v>91</c:v>
                </c:pt>
                <c:pt idx="73">
                  <c:v>91.3</c:v>
                </c:pt>
                <c:pt idx="74">
                  <c:v>91</c:v>
                </c:pt>
              </c:numCache>
            </c:numRef>
          </c:val>
          <c:smooth val="0"/>
          <c:extLst>
            <c:ext xmlns:c16="http://schemas.microsoft.com/office/drawing/2014/chart" uri="{C3380CC4-5D6E-409C-BE32-E72D297353CC}">
              <c16:uniqueId val="{00000002-9A67-495C-A837-9EFAA9BAFD34}"/>
            </c:ext>
          </c:extLst>
        </c:ser>
        <c:ser>
          <c:idx val="3"/>
          <c:order val="2"/>
          <c:spPr>
            <a:ln w="28575" cap="rnd">
              <a:solidFill>
                <a:schemeClr val="accent4"/>
              </a:solidFill>
              <a:round/>
            </a:ln>
            <a:effectLst/>
          </c:spPr>
          <c:marker>
            <c:symbol val="none"/>
          </c:marker>
          <c:dLbls>
            <c:dLbl>
              <c:idx val="74"/>
              <c:layout>
                <c:manualLayout>
                  <c:x val="2.2222222222222119E-2"/>
                  <c:y val="-8.8235294117647106E-2"/>
                </c:manualLayout>
              </c:layout>
              <c:tx>
                <c:rich>
                  <a:bodyPr/>
                  <a:lstStyle/>
                  <a:p>
                    <a:r>
                      <a:rPr lang="en-US" dirty="0"/>
                      <a:t>Leisure</a:t>
                    </a:r>
                    <a:r>
                      <a:rPr lang="en-US" baseline="0" dirty="0"/>
                      <a:t> &amp;</a:t>
                    </a:r>
                    <a:br>
                      <a:rPr lang="en-US" baseline="0" dirty="0"/>
                    </a:br>
                    <a:r>
                      <a:rPr lang="en-US" baseline="0" dirty="0"/>
                      <a:t>Hospitality</a:t>
                    </a:r>
                    <a:br>
                      <a:rPr lang="en-US" dirty="0"/>
                    </a:br>
                    <a:fld id="{B552A64F-0FA4-4C3D-A2D5-13AB118584B2}"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5F6-4378-AEB6-0290D99A534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7030A0"/>
                    </a:solidFill>
                    <a:latin typeface="Cambria" panose="02040503050406030204" pitchFamily="18" charset="0"/>
                    <a:ea typeface="Cambria" panose="02040503050406030204" pitchFamily="18" charset="0"/>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King!$C$81:$BY$81</c:f>
              <c:numCache>
                <c:formatCode>mmm\-yy</c:formatCode>
                <c:ptCount val="75"/>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numCache>
            </c:numRef>
          </c:cat>
          <c:val>
            <c:numRef>
              <c:f>King!$C$136:$BY$136</c:f>
              <c:numCache>
                <c:formatCode>_(* #,##0.0_);_(* \(#,##0.0\);_(* "-"??_);_(@_)</c:formatCode>
                <c:ptCount val="75"/>
                <c:pt idx="0">
                  <c:v>140.9</c:v>
                </c:pt>
                <c:pt idx="1">
                  <c:v>138.80000000000001</c:v>
                </c:pt>
                <c:pt idx="2">
                  <c:v>142.4</c:v>
                </c:pt>
                <c:pt idx="3">
                  <c:v>144.30000000000001</c:v>
                </c:pt>
                <c:pt idx="4">
                  <c:v>147</c:v>
                </c:pt>
                <c:pt idx="5">
                  <c:v>150.5</c:v>
                </c:pt>
                <c:pt idx="6">
                  <c:v>151.69999999999999</c:v>
                </c:pt>
                <c:pt idx="7">
                  <c:v>151.9</c:v>
                </c:pt>
                <c:pt idx="8">
                  <c:v>148.1</c:v>
                </c:pt>
                <c:pt idx="9">
                  <c:v>144.4</c:v>
                </c:pt>
                <c:pt idx="10">
                  <c:v>143.5</c:v>
                </c:pt>
                <c:pt idx="11">
                  <c:v>145.5</c:v>
                </c:pt>
                <c:pt idx="12">
                  <c:v>141.5</c:v>
                </c:pt>
                <c:pt idx="13">
                  <c:v>141.4</c:v>
                </c:pt>
                <c:pt idx="14">
                  <c:v>136.4</c:v>
                </c:pt>
                <c:pt idx="15">
                  <c:v>76.099999999999994</c:v>
                </c:pt>
                <c:pt idx="16">
                  <c:v>76.7</c:v>
                </c:pt>
                <c:pt idx="17">
                  <c:v>84</c:v>
                </c:pt>
                <c:pt idx="18">
                  <c:v>90.3</c:v>
                </c:pt>
                <c:pt idx="19">
                  <c:v>92.1</c:v>
                </c:pt>
                <c:pt idx="20">
                  <c:v>93.4</c:v>
                </c:pt>
                <c:pt idx="21">
                  <c:v>91.5</c:v>
                </c:pt>
                <c:pt idx="22">
                  <c:v>90.9</c:v>
                </c:pt>
                <c:pt idx="23">
                  <c:v>82.3</c:v>
                </c:pt>
                <c:pt idx="24">
                  <c:v>79.2</c:v>
                </c:pt>
                <c:pt idx="25">
                  <c:v>85.1</c:v>
                </c:pt>
                <c:pt idx="26">
                  <c:v>89.6</c:v>
                </c:pt>
                <c:pt idx="27">
                  <c:v>95.9</c:v>
                </c:pt>
                <c:pt idx="28">
                  <c:v>99.6</c:v>
                </c:pt>
                <c:pt idx="29">
                  <c:v>105.9</c:v>
                </c:pt>
                <c:pt idx="30">
                  <c:v>114</c:v>
                </c:pt>
                <c:pt idx="31">
                  <c:v>117.4</c:v>
                </c:pt>
                <c:pt idx="32">
                  <c:v>116.3</c:v>
                </c:pt>
                <c:pt idx="33">
                  <c:v>116</c:v>
                </c:pt>
                <c:pt idx="34">
                  <c:v>115.8</c:v>
                </c:pt>
                <c:pt idx="35">
                  <c:v>117</c:v>
                </c:pt>
                <c:pt idx="36">
                  <c:v>114.3</c:v>
                </c:pt>
                <c:pt idx="37">
                  <c:v>115.8</c:v>
                </c:pt>
                <c:pt idx="38">
                  <c:v>119</c:v>
                </c:pt>
                <c:pt idx="39">
                  <c:v>122</c:v>
                </c:pt>
                <c:pt idx="40">
                  <c:v>124.9</c:v>
                </c:pt>
                <c:pt idx="41">
                  <c:v>128.30000000000001</c:v>
                </c:pt>
                <c:pt idx="42">
                  <c:v>131.9</c:v>
                </c:pt>
                <c:pt idx="43">
                  <c:v>133.30000000000001</c:v>
                </c:pt>
                <c:pt idx="44">
                  <c:v>130.30000000000001</c:v>
                </c:pt>
                <c:pt idx="45">
                  <c:v>128.5</c:v>
                </c:pt>
                <c:pt idx="46">
                  <c:v>127.6</c:v>
                </c:pt>
                <c:pt idx="47">
                  <c:v>129.19999999999999</c:v>
                </c:pt>
                <c:pt idx="48">
                  <c:v>127</c:v>
                </c:pt>
                <c:pt idx="49">
                  <c:v>127.6</c:v>
                </c:pt>
                <c:pt idx="50">
                  <c:v>130.19999999999999</c:v>
                </c:pt>
                <c:pt idx="51">
                  <c:v>132.6</c:v>
                </c:pt>
                <c:pt idx="52">
                  <c:v>136.1</c:v>
                </c:pt>
                <c:pt idx="53">
                  <c:v>141.4</c:v>
                </c:pt>
                <c:pt idx="54">
                  <c:v>141.69999999999999</c:v>
                </c:pt>
                <c:pt idx="55">
                  <c:v>142.30000000000001</c:v>
                </c:pt>
                <c:pt idx="56">
                  <c:v>139.69999999999999</c:v>
                </c:pt>
                <c:pt idx="57">
                  <c:v>136.1</c:v>
                </c:pt>
                <c:pt idx="58">
                  <c:v>135.9</c:v>
                </c:pt>
                <c:pt idx="59">
                  <c:v>136.1</c:v>
                </c:pt>
                <c:pt idx="60">
                  <c:v>131</c:v>
                </c:pt>
                <c:pt idx="61">
                  <c:v>130.69999999999999</c:v>
                </c:pt>
                <c:pt idx="62">
                  <c:v>134.9</c:v>
                </c:pt>
                <c:pt idx="63">
                  <c:v>135.9</c:v>
                </c:pt>
                <c:pt idx="64">
                  <c:v>140</c:v>
                </c:pt>
                <c:pt idx="65">
                  <c:v>142.9</c:v>
                </c:pt>
                <c:pt idx="66">
                  <c:v>144.5</c:v>
                </c:pt>
                <c:pt idx="67">
                  <c:v>144.80000000000001</c:v>
                </c:pt>
                <c:pt idx="68">
                  <c:v>142.80000000000001</c:v>
                </c:pt>
                <c:pt idx="69">
                  <c:v>137.9</c:v>
                </c:pt>
                <c:pt idx="70">
                  <c:v>137.1</c:v>
                </c:pt>
                <c:pt idx="71">
                  <c:v>139.9</c:v>
                </c:pt>
                <c:pt idx="72">
                  <c:v>135.6</c:v>
                </c:pt>
                <c:pt idx="73">
                  <c:v>133.9</c:v>
                </c:pt>
                <c:pt idx="74">
                  <c:v>135.69999999999999</c:v>
                </c:pt>
              </c:numCache>
            </c:numRef>
          </c:val>
          <c:smooth val="0"/>
          <c:extLst>
            <c:ext xmlns:c16="http://schemas.microsoft.com/office/drawing/2014/chart" uri="{C3380CC4-5D6E-409C-BE32-E72D297353CC}">
              <c16:uniqueId val="{00000003-9A67-495C-A837-9EFAA9BAFD34}"/>
            </c:ext>
          </c:extLst>
        </c:ser>
        <c:ser>
          <c:idx val="4"/>
          <c:order val="3"/>
          <c:spPr>
            <a:ln w="28575" cap="rnd">
              <a:solidFill>
                <a:schemeClr val="accent5"/>
              </a:solidFill>
              <a:round/>
            </a:ln>
            <a:effectLst/>
          </c:spPr>
          <c:marker>
            <c:symbol val="none"/>
          </c:marker>
          <c:dLbls>
            <c:dLbl>
              <c:idx val="41"/>
              <c:layout>
                <c:manualLayout>
                  <c:x val="-0.12916666666666668"/>
                  <c:y val="-4.6568627450980393E-2"/>
                </c:manualLayout>
              </c:layout>
              <c:tx>
                <c:rich>
                  <a:bodyPr/>
                  <a:lstStyle/>
                  <a:p>
                    <a:r>
                      <a:rPr lang="en-US" dirty="0"/>
                      <a:t>June</a:t>
                    </a:r>
                    <a:r>
                      <a:rPr lang="en-US" baseline="0" dirty="0"/>
                      <a:t> 2022</a:t>
                    </a:r>
                    <a:br>
                      <a:rPr lang="en-US" dirty="0"/>
                    </a:br>
                    <a:fld id="{F3061B28-D804-4E74-85A9-CD0E4FFCCD3A}"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920-4337-9841-60D4D390DF64}"/>
                </c:ext>
              </c:extLst>
            </c:dLbl>
            <c:dLbl>
              <c:idx val="74"/>
              <c:layout>
                <c:manualLayout>
                  <c:x val="1.388888888888899E-2"/>
                  <c:y val="1.9607843137254902E-2"/>
                </c:manualLayout>
              </c:layout>
              <c:tx>
                <c:rich>
                  <a:bodyPr/>
                  <a:lstStyle/>
                  <a:p>
                    <a:r>
                      <a:rPr lang="en-US" dirty="0"/>
                      <a:t>Information</a:t>
                    </a:r>
                    <a:br>
                      <a:rPr lang="en-US" dirty="0"/>
                    </a:br>
                    <a:fld id="{F61ECE37-3425-43F5-B676-9E2575D20F1D}"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5F6-4378-AEB6-0290D99A534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5"/>
                    </a:solidFill>
                    <a:latin typeface="Cambria" panose="02040503050406030204" pitchFamily="18" charset="0"/>
                    <a:ea typeface="Cambria" panose="02040503050406030204" pitchFamily="18" charset="0"/>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King!$C$81:$BY$81</c:f>
              <c:numCache>
                <c:formatCode>mmm\-yy</c:formatCode>
                <c:ptCount val="75"/>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numCache>
            </c:numRef>
          </c:cat>
          <c:val>
            <c:numRef>
              <c:f>King!$C$112:$BY$112</c:f>
              <c:numCache>
                <c:formatCode>_(* #,##0.0_);_(* \(#,##0.0\);_(* "-"??_);_(@_)</c:formatCode>
                <c:ptCount val="75"/>
                <c:pt idx="0">
                  <c:v>116.1</c:v>
                </c:pt>
                <c:pt idx="1">
                  <c:v>117.2</c:v>
                </c:pt>
                <c:pt idx="2">
                  <c:v>118.4</c:v>
                </c:pt>
                <c:pt idx="3">
                  <c:v>118</c:v>
                </c:pt>
                <c:pt idx="4">
                  <c:v>119.5</c:v>
                </c:pt>
                <c:pt idx="5">
                  <c:v>123.4</c:v>
                </c:pt>
                <c:pt idx="6">
                  <c:v>125.7</c:v>
                </c:pt>
                <c:pt idx="7">
                  <c:v>126.9</c:v>
                </c:pt>
                <c:pt idx="8">
                  <c:v>125.4</c:v>
                </c:pt>
                <c:pt idx="9">
                  <c:v>124.1</c:v>
                </c:pt>
                <c:pt idx="10">
                  <c:v>125.1</c:v>
                </c:pt>
                <c:pt idx="11">
                  <c:v>125.9</c:v>
                </c:pt>
                <c:pt idx="12">
                  <c:v>125.4</c:v>
                </c:pt>
                <c:pt idx="13">
                  <c:v>126.2</c:v>
                </c:pt>
                <c:pt idx="14">
                  <c:v>127</c:v>
                </c:pt>
                <c:pt idx="15">
                  <c:v>126.1</c:v>
                </c:pt>
                <c:pt idx="16">
                  <c:v>126.8</c:v>
                </c:pt>
                <c:pt idx="17">
                  <c:v>127.8</c:v>
                </c:pt>
                <c:pt idx="18">
                  <c:v>128.30000000000001</c:v>
                </c:pt>
                <c:pt idx="19">
                  <c:v>129.80000000000001</c:v>
                </c:pt>
                <c:pt idx="20">
                  <c:v>130.6</c:v>
                </c:pt>
                <c:pt idx="21">
                  <c:v>130.1</c:v>
                </c:pt>
                <c:pt idx="22">
                  <c:v>130.1</c:v>
                </c:pt>
                <c:pt idx="23">
                  <c:v>130.30000000000001</c:v>
                </c:pt>
                <c:pt idx="24">
                  <c:v>129.30000000000001</c:v>
                </c:pt>
                <c:pt idx="25">
                  <c:v>130.1</c:v>
                </c:pt>
                <c:pt idx="26">
                  <c:v>130.30000000000001</c:v>
                </c:pt>
                <c:pt idx="27">
                  <c:v>130.5</c:v>
                </c:pt>
                <c:pt idx="28">
                  <c:v>131.5</c:v>
                </c:pt>
                <c:pt idx="29">
                  <c:v>133.4</c:v>
                </c:pt>
                <c:pt idx="30">
                  <c:v>134.6</c:v>
                </c:pt>
                <c:pt idx="31">
                  <c:v>136</c:v>
                </c:pt>
                <c:pt idx="32">
                  <c:v>137.9</c:v>
                </c:pt>
                <c:pt idx="33">
                  <c:v>137.80000000000001</c:v>
                </c:pt>
                <c:pt idx="34">
                  <c:v>138.69999999999999</c:v>
                </c:pt>
                <c:pt idx="35">
                  <c:v>139.4</c:v>
                </c:pt>
                <c:pt idx="36">
                  <c:v>136.9</c:v>
                </c:pt>
                <c:pt idx="37">
                  <c:v>138.19999999999999</c:v>
                </c:pt>
                <c:pt idx="38">
                  <c:v>139.1</c:v>
                </c:pt>
                <c:pt idx="39">
                  <c:v>139.1</c:v>
                </c:pt>
                <c:pt idx="40">
                  <c:v>141.19999999999999</c:v>
                </c:pt>
                <c:pt idx="41">
                  <c:v>145.5</c:v>
                </c:pt>
                <c:pt idx="42">
                  <c:v>143.4</c:v>
                </c:pt>
                <c:pt idx="43">
                  <c:v>144.69999999999999</c:v>
                </c:pt>
                <c:pt idx="44">
                  <c:v>143.19999999999999</c:v>
                </c:pt>
                <c:pt idx="45">
                  <c:v>140.9</c:v>
                </c:pt>
                <c:pt idx="46">
                  <c:v>141</c:v>
                </c:pt>
                <c:pt idx="47">
                  <c:v>141</c:v>
                </c:pt>
                <c:pt idx="48">
                  <c:v>138.9</c:v>
                </c:pt>
                <c:pt idx="49">
                  <c:v>138.69999999999999</c:v>
                </c:pt>
                <c:pt idx="50">
                  <c:v>137.9</c:v>
                </c:pt>
                <c:pt idx="51">
                  <c:v>135.6</c:v>
                </c:pt>
                <c:pt idx="52">
                  <c:v>135.4</c:v>
                </c:pt>
                <c:pt idx="53">
                  <c:v>136.69999999999999</c:v>
                </c:pt>
                <c:pt idx="54">
                  <c:v>136.1</c:v>
                </c:pt>
                <c:pt idx="55">
                  <c:v>135.19999999999999</c:v>
                </c:pt>
                <c:pt idx="56">
                  <c:v>133.19999999999999</c:v>
                </c:pt>
                <c:pt idx="57">
                  <c:v>130.5</c:v>
                </c:pt>
                <c:pt idx="58">
                  <c:v>130</c:v>
                </c:pt>
                <c:pt idx="59">
                  <c:v>130.6</c:v>
                </c:pt>
                <c:pt idx="60">
                  <c:v>128.69999999999999</c:v>
                </c:pt>
                <c:pt idx="61">
                  <c:v>128.9</c:v>
                </c:pt>
                <c:pt idx="62">
                  <c:v>129.30000000000001</c:v>
                </c:pt>
                <c:pt idx="63">
                  <c:v>128.19999999999999</c:v>
                </c:pt>
                <c:pt idx="64">
                  <c:v>128.69999999999999</c:v>
                </c:pt>
                <c:pt idx="65">
                  <c:v>131.1</c:v>
                </c:pt>
                <c:pt idx="66">
                  <c:v>131.69999999999999</c:v>
                </c:pt>
                <c:pt idx="67">
                  <c:v>132.19999999999999</c:v>
                </c:pt>
                <c:pt idx="68">
                  <c:v>131.4</c:v>
                </c:pt>
                <c:pt idx="69">
                  <c:v>130.69999999999999</c:v>
                </c:pt>
                <c:pt idx="70">
                  <c:v>130.6</c:v>
                </c:pt>
                <c:pt idx="71">
                  <c:v>132.4</c:v>
                </c:pt>
                <c:pt idx="72">
                  <c:v>131.9</c:v>
                </c:pt>
                <c:pt idx="73">
                  <c:v>132.80000000000001</c:v>
                </c:pt>
                <c:pt idx="74">
                  <c:v>133.80000000000001</c:v>
                </c:pt>
              </c:numCache>
            </c:numRef>
          </c:val>
          <c:smooth val="0"/>
          <c:extLst>
            <c:ext xmlns:c16="http://schemas.microsoft.com/office/drawing/2014/chart" uri="{C3380CC4-5D6E-409C-BE32-E72D297353CC}">
              <c16:uniqueId val="{00000004-9A67-495C-A837-9EFAA9BAFD34}"/>
            </c:ext>
          </c:extLst>
        </c:ser>
        <c:ser>
          <c:idx val="0"/>
          <c:order val="4"/>
          <c:spPr>
            <a:ln w="28575" cap="rnd">
              <a:solidFill>
                <a:schemeClr val="accent6"/>
              </a:solidFill>
              <a:round/>
            </a:ln>
            <a:effectLst/>
          </c:spPr>
          <c:marker>
            <c:symbol val="none"/>
          </c:marker>
          <c:dLbls>
            <c:dLbl>
              <c:idx val="74"/>
              <c:layout>
                <c:manualLayout>
                  <c:x val="3.8888888888888994E-2"/>
                  <c:y val="-4.4117647058823532E-2"/>
                </c:manualLayout>
              </c:layout>
              <c:tx>
                <c:rich>
                  <a:bodyPr/>
                  <a:lstStyle/>
                  <a:p>
                    <a:r>
                      <a:rPr lang="en-US" dirty="0"/>
                      <a:t>Retail</a:t>
                    </a:r>
                    <a:br>
                      <a:rPr lang="en-US" dirty="0"/>
                    </a:br>
                    <a:fld id="{B94B9D8A-56FE-4C93-BCF6-98D02ECA8D75}"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F6-4378-AEB6-0290D99A534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6"/>
                    </a:solidFill>
                    <a:latin typeface="Cambria" panose="02040503050406030204" pitchFamily="18" charset="0"/>
                    <a:ea typeface="Cambria" panose="02040503050406030204" pitchFamily="18" charset="0"/>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King!$C$81:$BY$81</c:f>
              <c:numCache>
                <c:formatCode>mmm\-yy</c:formatCode>
                <c:ptCount val="75"/>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numCache>
            </c:numRef>
          </c:cat>
          <c:val>
            <c:numRef>
              <c:f>King!$C$102:$BY$102</c:f>
              <c:numCache>
                <c:formatCode>_(* #,##0.0_);_(* \(#,##0.0\);_(* "-"??_);_(@_)</c:formatCode>
                <c:ptCount val="75"/>
                <c:pt idx="0">
                  <c:v>114.3</c:v>
                </c:pt>
                <c:pt idx="1">
                  <c:v>111.3</c:v>
                </c:pt>
                <c:pt idx="2">
                  <c:v>111.8</c:v>
                </c:pt>
                <c:pt idx="3">
                  <c:v>109.6</c:v>
                </c:pt>
                <c:pt idx="4">
                  <c:v>110</c:v>
                </c:pt>
                <c:pt idx="5">
                  <c:v>110.5</c:v>
                </c:pt>
                <c:pt idx="6">
                  <c:v>111.1</c:v>
                </c:pt>
                <c:pt idx="7">
                  <c:v>110.5</c:v>
                </c:pt>
                <c:pt idx="8">
                  <c:v>109.4</c:v>
                </c:pt>
                <c:pt idx="9">
                  <c:v>109.8</c:v>
                </c:pt>
                <c:pt idx="10">
                  <c:v>112.5</c:v>
                </c:pt>
                <c:pt idx="11">
                  <c:v>114.1</c:v>
                </c:pt>
                <c:pt idx="12">
                  <c:v>110.1</c:v>
                </c:pt>
                <c:pt idx="13">
                  <c:v>108.5</c:v>
                </c:pt>
                <c:pt idx="14">
                  <c:v>107.9</c:v>
                </c:pt>
                <c:pt idx="15">
                  <c:v>91.2</c:v>
                </c:pt>
                <c:pt idx="16">
                  <c:v>91</c:v>
                </c:pt>
                <c:pt idx="17">
                  <c:v>98.4</c:v>
                </c:pt>
                <c:pt idx="18">
                  <c:v>102.4</c:v>
                </c:pt>
                <c:pt idx="19">
                  <c:v>104.2</c:v>
                </c:pt>
                <c:pt idx="20">
                  <c:v>104.5</c:v>
                </c:pt>
                <c:pt idx="21">
                  <c:v>106.3</c:v>
                </c:pt>
                <c:pt idx="22">
                  <c:v>109.3</c:v>
                </c:pt>
                <c:pt idx="23">
                  <c:v>111.3</c:v>
                </c:pt>
                <c:pt idx="24">
                  <c:v>108.8</c:v>
                </c:pt>
                <c:pt idx="25">
                  <c:v>107.3</c:v>
                </c:pt>
                <c:pt idx="26">
                  <c:v>107</c:v>
                </c:pt>
                <c:pt idx="27">
                  <c:v>109.5</c:v>
                </c:pt>
                <c:pt idx="28">
                  <c:v>110.2</c:v>
                </c:pt>
                <c:pt idx="29">
                  <c:v>111.5</c:v>
                </c:pt>
                <c:pt idx="30">
                  <c:v>112.6</c:v>
                </c:pt>
                <c:pt idx="31">
                  <c:v>112.2</c:v>
                </c:pt>
                <c:pt idx="32">
                  <c:v>111.4</c:v>
                </c:pt>
                <c:pt idx="33">
                  <c:v>112.3</c:v>
                </c:pt>
                <c:pt idx="34">
                  <c:v>114.3</c:v>
                </c:pt>
                <c:pt idx="35">
                  <c:v>115.7</c:v>
                </c:pt>
                <c:pt idx="36">
                  <c:v>104.6</c:v>
                </c:pt>
                <c:pt idx="37">
                  <c:v>105.1</c:v>
                </c:pt>
                <c:pt idx="38">
                  <c:v>105.2</c:v>
                </c:pt>
                <c:pt idx="39">
                  <c:v>104.3</c:v>
                </c:pt>
                <c:pt idx="40">
                  <c:v>104.6</c:v>
                </c:pt>
                <c:pt idx="41">
                  <c:v>104.8</c:v>
                </c:pt>
                <c:pt idx="42">
                  <c:v>106.7</c:v>
                </c:pt>
                <c:pt idx="43">
                  <c:v>106.4</c:v>
                </c:pt>
                <c:pt idx="44">
                  <c:v>105.1</c:v>
                </c:pt>
                <c:pt idx="45">
                  <c:v>104.8</c:v>
                </c:pt>
                <c:pt idx="46">
                  <c:v>106.6</c:v>
                </c:pt>
                <c:pt idx="47">
                  <c:v>107.6</c:v>
                </c:pt>
                <c:pt idx="48">
                  <c:v>105.7</c:v>
                </c:pt>
                <c:pt idx="49">
                  <c:v>105.2</c:v>
                </c:pt>
                <c:pt idx="50">
                  <c:v>105.3</c:v>
                </c:pt>
                <c:pt idx="51">
                  <c:v>104.1</c:v>
                </c:pt>
                <c:pt idx="52">
                  <c:v>104.6</c:v>
                </c:pt>
                <c:pt idx="53">
                  <c:v>105.9</c:v>
                </c:pt>
                <c:pt idx="54">
                  <c:v>105.9</c:v>
                </c:pt>
                <c:pt idx="55">
                  <c:v>105.8</c:v>
                </c:pt>
                <c:pt idx="56">
                  <c:v>104.8</c:v>
                </c:pt>
                <c:pt idx="57">
                  <c:v>105</c:v>
                </c:pt>
                <c:pt idx="58">
                  <c:v>106.7</c:v>
                </c:pt>
                <c:pt idx="59">
                  <c:v>107.1</c:v>
                </c:pt>
                <c:pt idx="60">
                  <c:v>105.2</c:v>
                </c:pt>
                <c:pt idx="61">
                  <c:v>104</c:v>
                </c:pt>
                <c:pt idx="62">
                  <c:v>104.3</c:v>
                </c:pt>
                <c:pt idx="63">
                  <c:v>103.9</c:v>
                </c:pt>
                <c:pt idx="64">
                  <c:v>104.6</c:v>
                </c:pt>
                <c:pt idx="65">
                  <c:v>105.1</c:v>
                </c:pt>
                <c:pt idx="66">
                  <c:v>105</c:v>
                </c:pt>
                <c:pt idx="67">
                  <c:v>105.1</c:v>
                </c:pt>
                <c:pt idx="68">
                  <c:v>105</c:v>
                </c:pt>
                <c:pt idx="69">
                  <c:v>105.2</c:v>
                </c:pt>
                <c:pt idx="70">
                  <c:v>106.6</c:v>
                </c:pt>
                <c:pt idx="71">
                  <c:v>108.3</c:v>
                </c:pt>
                <c:pt idx="72">
                  <c:v>105.2</c:v>
                </c:pt>
                <c:pt idx="73" formatCode="General">
                  <c:v>104.5</c:v>
                </c:pt>
                <c:pt idx="74" formatCode="General">
                  <c:v>104.5</c:v>
                </c:pt>
              </c:numCache>
            </c:numRef>
          </c:val>
          <c:smooth val="0"/>
          <c:extLst>
            <c:ext xmlns:c16="http://schemas.microsoft.com/office/drawing/2014/chart" uri="{C3380CC4-5D6E-409C-BE32-E72D297353CC}">
              <c16:uniqueId val="{00000000-26B0-4F58-94E1-26337564F3C0}"/>
            </c:ext>
          </c:extLst>
        </c:ser>
        <c:dLbls>
          <c:showLegendKey val="0"/>
          <c:showVal val="0"/>
          <c:showCatName val="0"/>
          <c:showSerName val="0"/>
          <c:showPercent val="0"/>
          <c:showBubbleSize val="0"/>
        </c:dLbls>
        <c:smooth val="0"/>
        <c:axId val="517912888"/>
        <c:axId val="517914528"/>
      </c:lineChart>
      <c:dateAx>
        <c:axId val="517912888"/>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517914528"/>
        <c:crosses val="autoZero"/>
        <c:auto val="1"/>
        <c:lblOffset val="100"/>
        <c:baseTimeUnit val="months"/>
        <c:majorUnit val="1"/>
        <c:majorTimeUnit val="years"/>
      </c:dateAx>
      <c:valAx>
        <c:axId val="517914528"/>
        <c:scaling>
          <c:orientation val="minMax"/>
          <c:max val="160"/>
          <c:min val="6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517912888"/>
        <c:crosses val="autoZero"/>
        <c:crossBetween val="between"/>
      </c:valAx>
      <c:spPr>
        <a:noFill/>
        <a:ln>
          <a:solidFill>
            <a:schemeClr val="bg1">
              <a:lumMod val="5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sz="2000" dirty="0"/>
              <a:t>Consumer</a:t>
            </a:r>
            <a:r>
              <a:rPr lang="en-US" sz="2000" baseline="0" dirty="0"/>
              <a:t> Confidence &amp; Consumer Sentiment</a:t>
            </a:r>
            <a:br>
              <a:rPr lang="en-US" dirty="0"/>
            </a:br>
            <a:r>
              <a:rPr lang="en-US" sz="1200" dirty="0"/>
              <a:t>Conference</a:t>
            </a:r>
            <a:r>
              <a:rPr lang="en-US" sz="1200" baseline="0" dirty="0"/>
              <a:t> Board &amp; </a:t>
            </a:r>
            <a:r>
              <a:rPr lang="en-US" sz="1200" baseline="0" dirty="0" err="1"/>
              <a:t>UMich</a:t>
            </a:r>
            <a:r>
              <a:rPr lang="en-US" sz="1200" baseline="0" dirty="0"/>
              <a:t> Consumer Indices, Jan 1990-Current</a:t>
            </a:r>
            <a:endParaRPr lang="en-US" sz="1200" dirty="0"/>
          </a:p>
          <a:p>
            <a:pPr>
              <a:defRPr/>
            </a:pPr>
            <a:r>
              <a:rPr lang="en-US" sz="1200" dirty="0"/>
              <a:t>Source:</a:t>
            </a:r>
            <a:r>
              <a:rPr lang="en-US" sz="1200" baseline="0" dirty="0"/>
              <a:t> The Conference Board and FRED</a:t>
            </a:r>
            <a:endParaRPr lang="en-US" sz="1200" dirty="0"/>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5.3677274715660542E-2"/>
          <c:y val="0.17797186197313572"/>
          <c:w val="0.93104494750656164"/>
          <c:h val="0.57177049559981474"/>
        </c:manualLayout>
      </c:layout>
      <c:barChart>
        <c:barDir val="col"/>
        <c:grouping val="clustered"/>
        <c:varyColors val="0"/>
        <c:ser>
          <c:idx val="2"/>
          <c:order val="2"/>
          <c:tx>
            <c:strRef>
              <c:f>ConsumerConf!$D$1</c:f>
              <c:strCache>
                <c:ptCount val="1"/>
                <c:pt idx="0">
                  <c:v>Recession</c:v>
                </c:pt>
              </c:strCache>
            </c:strRef>
          </c:tx>
          <c:spPr>
            <a:solidFill>
              <a:schemeClr val="bg1">
                <a:lumMod val="75000"/>
                <a:alpha val="50000"/>
              </a:schemeClr>
            </a:solidFill>
            <a:ln>
              <a:noFill/>
            </a:ln>
            <a:effectLst/>
          </c:spPr>
          <c:invertIfNegative val="0"/>
          <c:cat>
            <c:numRef>
              <c:f>ConsumerConf!$A$2:$A$425</c:f>
              <c:numCache>
                <c:formatCode>mmm\-yy</c:formatCode>
                <c:ptCount val="424"/>
                <c:pt idx="0">
                  <c:v>31412</c:v>
                </c:pt>
                <c:pt idx="1">
                  <c:v>31443</c:v>
                </c:pt>
                <c:pt idx="2">
                  <c:v>31471</c:v>
                </c:pt>
                <c:pt idx="3">
                  <c:v>31502</c:v>
                </c:pt>
                <c:pt idx="4">
                  <c:v>31532</c:v>
                </c:pt>
                <c:pt idx="5">
                  <c:v>31563</c:v>
                </c:pt>
                <c:pt idx="6">
                  <c:v>31593</c:v>
                </c:pt>
                <c:pt idx="7">
                  <c:v>31624</c:v>
                </c:pt>
                <c:pt idx="8">
                  <c:v>31655</c:v>
                </c:pt>
                <c:pt idx="9">
                  <c:v>31685</c:v>
                </c:pt>
                <c:pt idx="10">
                  <c:v>31716</c:v>
                </c:pt>
                <c:pt idx="11">
                  <c:v>31746</c:v>
                </c:pt>
                <c:pt idx="12">
                  <c:v>31777</c:v>
                </c:pt>
                <c:pt idx="13">
                  <c:v>31808</c:v>
                </c:pt>
                <c:pt idx="14">
                  <c:v>31836</c:v>
                </c:pt>
                <c:pt idx="15">
                  <c:v>31867</c:v>
                </c:pt>
                <c:pt idx="16">
                  <c:v>31897</c:v>
                </c:pt>
                <c:pt idx="17">
                  <c:v>31928</c:v>
                </c:pt>
                <c:pt idx="18">
                  <c:v>31958</c:v>
                </c:pt>
                <c:pt idx="19">
                  <c:v>31989</c:v>
                </c:pt>
                <c:pt idx="20">
                  <c:v>32020</c:v>
                </c:pt>
                <c:pt idx="21">
                  <c:v>32050</c:v>
                </c:pt>
                <c:pt idx="22">
                  <c:v>32081</c:v>
                </c:pt>
                <c:pt idx="23">
                  <c:v>32111</c:v>
                </c:pt>
                <c:pt idx="24">
                  <c:v>32142</c:v>
                </c:pt>
                <c:pt idx="25">
                  <c:v>32173</c:v>
                </c:pt>
                <c:pt idx="26">
                  <c:v>32202</c:v>
                </c:pt>
                <c:pt idx="27">
                  <c:v>32233</c:v>
                </c:pt>
                <c:pt idx="28">
                  <c:v>32263</c:v>
                </c:pt>
                <c:pt idx="29">
                  <c:v>32294</c:v>
                </c:pt>
                <c:pt idx="30">
                  <c:v>32324</c:v>
                </c:pt>
                <c:pt idx="31">
                  <c:v>32355</c:v>
                </c:pt>
                <c:pt idx="32">
                  <c:v>32386</c:v>
                </c:pt>
                <c:pt idx="33">
                  <c:v>32416</c:v>
                </c:pt>
                <c:pt idx="34">
                  <c:v>32447</c:v>
                </c:pt>
                <c:pt idx="35">
                  <c:v>32477</c:v>
                </c:pt>
                <c:pt idx="36">
                  <c:v>32508</c:v>
                </c:pt>
                <c:pt idx="37">
                  <c:v>32539</c:v>
                </c:pt>
                <c:pt idx="38">
                  <c:v>32567</c:v>
                </c:pt>
                <c:pt idx="39">
                  <c:v>32598</c:v>
                </c:pt>
                <c:pt idx="40">
                  <c:v>32628</c:v>
                </c:pt>
                <c:pt idx="41">
                  <c:v>32659</c:v>
                </c:pt>
                <c:pt idx="42">
                  <c:v>32689</c:v>
                </c:pt>
                <c:pt idx="43">
                  <c:v>32720</c:v>
                </c:pt>
                <c:pt idx="44">
                  <c:v>32751</c:v>
                </c:pt>
                <c:pt idx="45">
                  <c:v>32781</c:v>
                </c:pt>
                <c:pt idx="46">
                  <c:v>32812</c:v>
                </c:pt>
                <c:pt idx="47">
                  <c:v>32842</c:v>
                </c:pt>
                <c:pt idx="48">
                  <c:v>32873</c:v>
                </c:pt>
                <c:pt idx="49">
                  <c:v>32904</c:v>
                </c:pt>
                <c:pt idx="50">
                  <c:v>32932</c:v>
                </c:pt>
                <c:pt idx="51">
                  <c:v>32963</c:v>
                </c:pt>
                <c:pt idx="52">
                  <c:v>32993</c:v>
                </c:pt>
                <c:pt idx="53">
                  <c:v>33024</c:v>
                </c:pt>
                <c:pt idx="54">
                  <c:v>33054</c:v>
                </c:pt>
                <c:pt idx="55">
                  <c:v>33085</c:v>
                </c:pt>
                <c:pt idx="56">
                  <c:v>33116</c:v>
                </c:pt>
                <c:pt idx="57">
                  <c:v>33146</c:v>
                </c:pt>
                <c:pt idx="58">
                  <c:v>33177</c:v>
                </c:pt>
                <c:pt idx="59">
                  <c:v>33207</c:v>
                </c:pt>
                <c:pt idx="60">
                  <c:v>33238</c:v>
                </c:pt>
                <c:pt idx="61">
                  <c:v>33269</c:v>
                </c:pt>
                <c:pt idx="62">
                  <c:v>33297</c:v>
                </c:pt>
                <c:pt idx="63">
                  <c:v>33328</c:v>
                </c:pt>
                <c:pt idx="64">
                  <c:v>33358</c:v>
                </c:pt>
                <c:pt idx="65">
                  <c:v>33389</c:v>
                </c:pt>
                <c:pt idx="66">
                  <c:v>33419</c:v>
                </c:pt>
                <c:pt idx="67">
                  <c:v>33450</c:v>
                </c:pt>
                <c:pt idx="68">
                  <c:v>33481</c:v>
                </c:pt>
                <c:pt idx="69">
                  <c:v>33511</c:v>
                </c:pt>
                <c:pt idx="70">
                  <c:v>33542</c:v>
                </c:pt>
                <c:pt idx="71">
                  <c:v>33572</c:v>
                </c:pt>
                <c:pt idx="72">
                  <c:v>33603</c:v>
                </c:pt>
                <c:pt idx="73">
                  <c:v>33634</c:v>
                </c:pt>
                <c:pt idx="74">
                  <c:v>33663</c:v>
                </c:pt>
                <c:pt idx="75">
                  <c:v>33694</c:v>
                </c:pt>
                <c:pt idx="76">
                  <c:v>33724</c:v>
                </c:pt>
                <c:pt idx="77">
                  <c:v>33755</c:v>
                </c:pt>
                <c:pt idx="78">
                  <c:v>33785</c:v>
                </c:pt>
                <c:pt idx="79">
                  <c:v>33816</c:v>
                </c:pt>
                <c:pt idx="80">
                  <c:v>33847</c:v>
                </c:pt>
                <c:pt idx="81">
                  <c:v>33877</c:v>
                </c:pt>
                <c:pt idx="82">
                  <c:v>33908</c:v>
                </c:pt>
                <c:pt idx="83">
                  <c:v>33938</c:v>
                </c:pt>
                <c:pt idx="84">
                  <c:v>33969</c:v>
                </c:pt>
                <c:pt idx="85">
                  <c:v>34000</c:v>
                </c:pt>
                <c:pt idx="86">
                  <c:v>34028</c:v>
                </c:pt>
                <c:pt idx="87">
                  <c:v>34059</c:v>
                </c:pt>
                <c:pt idx="88">
                  <c:v>34089</c:v>
                </c:pt>
                <c:pt idx="89">
                  <c:v>34120</c:v>
                </c:pt>
                <c:pt idx="90">
                  <c:v>34150</c:v>
                </c:pt>
                <c:pt idx="91">
                  <c:v>34181</c:v>
                </c:pt>
                <c:pt idx="92">
                  <c:v>34212</c:v>
                </c:pt>
                <c:pt idx="93">
                  <c:v>34242</c:v>
                </c:pt>
                <c:pt idx="94">
                  <c:v>34273</c:v>
                </c:pt>
                <c:pt idx="95">
                  <c:v>34303</c:v>
                </c:pt>
                <c:pt idx="96">
                  <c:v>34334</c:v>
                </c:pt>
                <c:pt idx="97">
                  <c:v>34365</c:v>
                </c:pt>
                <c:pt idx="98">
                  <c:v>34393</c:v>
                </c:pt>
                <c:pt idx="99">
                  <c:v>34424</c:v>
                </c:pt>
                <c:pt idx="100">
                  <c:v>34454</c:v>
                </c:pt>
                <c:pt idx="101">
                  <c:v>34485</c:v>
                </c:pt>
                <c:pt idx="102">
                  <c:v>34515</c:v>
                </c:pt>
                <c:pt idx="103">
                  <c:v>34546</c:v>
                </c:pt>
                <c:pt idx="104">
                  <c:v>34577</c:v>
                </c:pt>
                <c:pt idx="105">
                  <c:v>34607</c:v>
                </c:pt>
                <c:pt idx="106">
                  <c:v>34638</c:v>
                </c:pt>
                <c:pt idx="107">
                  <c:v>34668</c:v>
                </c:pt>
                <c:pt idx="108">
                  <c:v>34699</c:v>
                </c:pt>
                <c:pt idx="109">
                  <c:v>34730</c:v>
                </c:pt>
                <c:pt idx="110">
                  <c:v>34758</c:v>
                </c:pt>
                <c:pt idx="111">
                  <c:v>34789</c:v>
                </c:pt>
                <c:pt idx="112">
                  <c:v>34819</c:v>
                </c:pt>
                <c:pt idx="113">
                  <c:v>34850</c:v>
                </c:pt>
                <c:pt idx="114">
                  <c:v>34880</c:v>
                </c:pt>
                <c:pt idx="115">
                  <c:v>34911</c:v>
                </c:pt>
                <c:pt idx="116">
                  <c:v>34942</c:v>
                </c:pt>
                <c:pt idx="117">
                  <c:v>34972</c:v>
                </c:pt>
                <c:pt idx="118">
                  <c:v>35003</c:v>
                </c:pt>
                <c:pt idx="119">
                  <c:v>35033</c:v>
                </c:pt>
                <c:pt idx="120">
                  <c:v>35064</c:v>
                </c:pt>
                <c:pt idx="121">
                  <c:v>35095</c:v>
                </c:pt>
                <c:pt idx="122">
                  <c:v>35124</c:v>
                </c:pt>
                <c:pt idx="123">
                  <c:v>35155</c:v>
                </c:pt>
                <c:pt idx="124">
                  <c:v>35185</c:v>
                </c:pt>
                <c:pt idx="125">
                  <c:v>35216</c:v>
                </c:pt>
                <c:pt idx="126">
                  <c:v>35246</c:v>
                </c:pt>
                <c:pt idx="127">
                  <c:v>35277</c:v>
                </c:pt>
                <c:pt idx="128">
                  <c:v>35308</c:v>
                </c:pt>
                <c:pt idx="129">
                  <c:v>35338</c:v>
                </c:pt>
                <c:pt idx="130">
                  <c:v>35369</c:v>
                </c:pt>
                <c:pt idx="131">
                  <c:v>35399</c:v>
                </c:pt>
                <c:pt idx="132">
                  <c:v>35430</c:v>
                </c:pt>
                <c:pt idx="133">
                  <c:v>35461</c:v>
                </c:pt>
                <c:pt idx="134">
                  <c:v>35489</c:v>
                </c:pt>
                <c:pt idx="135">
                  <c:v>35520</c:v>
                </c:pt>
                <c:pt idx="136">
                  <c:v>35550</c:v>
                </c:pt>
                <c:pt idx="137">
                  <c:v>35581</c:v>
                </c:pt>
                <c:pt idx="138">
                  <c:v>35611</c:v>
                </c:pt>
                <c:pt idx="139">
                  <c:v>35642</c:v>
                </c:pt>
                <c:pt idx="140">
                  <c:v>35673</c:v>
                </c:pt>
                <c:pt idx="141">
                  <c:v>35703</c:v>
                </c:pt>
                <c:pt idx="142">
                  <c:v>35734</c:v>
                </c:pt>
                <c:pt idx="143">
                  <c:v>35764</c:v>
                </c:pt>
                <c:pt idx="144">
                  <c:v>35795</c:v>
                </c:pt>
                <c:pt idx="145">
                  <c:v>35826</c:v>
                </c:pt>
                <c:pt idx="146">
                  <c:v>35854</c:v>
                </c:pt>
                <c:pt idx="147">
                  <c:v>35885</c:v>
                </c:pt>
                <c:pt idx="148">
                  <c:v>35915</c:v>
                </c:pt>
                <c:pt idx="149">
                  <c:v>35946</c:v>
                </c:pt>
                <c:pt idx="150">
                  <c:v>35976</c:v>
                </c:pt>
                <c:pt idx="151">
                  <c:v>36007</c:v>
                </c:pt>
                <c:pt idx="152">
                  <c:v>36038</c:v>
                </c:pt>
                <c:pt idx="153">
                  <c:v>36068</c:v>
                </c:pt>
                <c:pt idx="154">
                  <c:v>36099</c:v>
                </c:pt>
                <c:pt idx="155">
                  <c:v>36129</c:v>
                </c:pt>
                <c:pt idx="156">
                  <c:v>36160</c:v>
                </c:pt>
                <c:pt idx="157">
                  <c:v>36191</c:v>
                </c:pt>
                <c:pt idx="158">
                  <c:v>36219</c:v>
                </c:pt>
                <c:pt idx="159">
                  <c:v>36250</c:v>
                </c:pt>
                <c:pt idx="160">
                  <c:v>36280</c:v>
                </c:pt>
                <c:pt idx="161">
                  <c:v>36311</c:v>
                </c:pt>
                <c:pt idx="162">
                  <c:v>36341</c:v>
                </c:pt>
                <c:pt idx="163">
                  <c:v>36372</c:v>
                </c:pt>
                <c:pt idx="164">
                  <c:v>36403</c:v>
                </c:pt>
                <c:pt idx="165">
                  <c:v>36433</c:v>
                </c:pt>
                <c:pt idx="166">
                  <c:v>36464</c:v>
                </c:pt>
                <c:pt idx="167">
                  <c:v>36494</c:v>
                </c:pt>
                <c:pt idx="168">
                  <c:v>36525</c:v>
                </c:pt>
                <c:pt idx="169">
                  <c:v>36556</c:v>
                </c:pt>
                <c:pt idx="170">
                  <c:v>36585</c:v>
                </c:pt>
                <c:pt idx="171">
                  <c:v>36616</c:v>
                </c:pt>
                <c:pt idx="172">
                  <c:v>36646</c:v>
                </c:pt>
                <c:pt idx="173">
                  <c:v>36677</c:v>
                </c:pt>
                <c:pt idx="174">
                  <c:v>36707</c:v>
                </c:pt>
                <c:pt idx="175">
                  <c:v>36738</c:v>
                </c:pt>
                <c:pt idx="176">
                  <c:v>36769</c:v>
                </c:pt>
                <c:pt idx="177">
                  <c:v>36799</c:v>
                </c:pt>
                <c:pt idx="178">
                  <c:v>36830</c:v>
                </c:pt>
                <c:pt idx="179">
                  <c:v>36860</c:v>
                </c:pt>
                <c:pt idx="180">
                  <c:v>36891</c:v>
                </c:pt>
                <c:pt idx="181">
                  <c:v>36922</c:v>
                </c:pt>
                <c:pt idx="182">
                  <c:v>36950</c:v>
                </c:pt>
                <c:pt idx="183">
                  <c:v>36981</c:v>
                </c:pt>
                <c:pt idx="184">
                  <c:v>37011</c:v>
                </c:pt>
                <c:pt idx="185">
                  <c:v>37042</c:v>
                </c:pt>
                <c:pt idx="186">
                  <c:v>37072</c:v>
                </c:pt>
                <c:pt idx="187">
                  <c:v>37103</c:v>
                </c:pt>
                <c:pt idx="188">
                  <c:v>37134</c:v>
                </c:pt>
                <c:pt idx="189">
                  <c:v>37164</c:v>
                </c:pt>
                <c:pt idx="190">
                  <c:v>37195</c:v>
                </c:pt>
                <c:pt idx="191">
                  <c:v>37225</c:v>
                </c:pt>
                <c:pt idx="192">
                  <c:v>37256</c:v>
                </c:pt>
                <c:pt idx="193">
                  <c:v>37287</c:v>
                </c:pt>
                <c:pt idx="194">
                  <c:v>37315</c:v>
                </c:pt>
                <c:pt idx="195">
                  <c:v>37346</c:v>
                </c:pt>
                <c:pt idx="196">
                  <c:v>37376</c:v>
                </c:pt>
                <c:pt idx="197">
                  <c:v>37407</c:v>
                </c:pt>
                <c:pt idx="198">
                  <c:v>37437</c:v>
                </c:pt>
                <c:pt idx="199">
                  <c:v>37468</c:v>
                </c:pt>
                <c:pt idx="200">
                  <c:v>37499</c:v>
                </c:pt>
                <c:pt idx="201">
                  <c:v>37529</c:v>
                </c:pt>
                <c:pt idx="202">
                  <c:v>37560</c:v>
                </c:pt>
                <c:pt idx="203">
                  <c:v>37590</c:v>
                </c:pt>
                <c:pt idx="204">
                  <c:v>37621</c:v>
                </c:pt>
                <c:pt idx="205">
                  <c:v>37652</c:v>
                </c:pt>
                <c:pt idx="206">
                  <c:v>37680</c:v>
                </c:pt>
                <c:pt idx="207">
                  <c:v>37711</c:v>
                </c:pt>
                <c:pt idx="208">
                  <c:v>37741</c:v>
                </c:pt>
                <c:pt idx="209">
                  <c:v>37772</c:v>
                </c:pt>
                <c:pt idx="210">
                  <c:v>37802</c:v>
                </c:pt>
                <c:pt idx="211">
                  <c:v>37833</c:v>
                </c:pt>
                <c:pt idx="212">
                  <c:v>37864</c:v>
                </c:pt>
                <c:pt idx="213">
                  <c:v>37894</c:v>
                </c:pt>
                <c:pt idx="214">
                  <c:v>37925</c:v>
                </c:pt>
                <c:pt idx="215">
                  <c:v>37955</c:v>
                </c:pt>
                <c:pt idx="216">
                  <c:v>37986</c:v>
                </c:pt>
                <c:pt idx="217">
                  <c:v>38017</c:v>
                </c:pt>
                <c:pt idx="218">
                  <c:v>38046</c:v>
                </c:pt>
                <c:pt idx="219">
                  <c:v>38077</c:v>
                </c:pt>
                <c:pt idx="220">
                  <c:v>38107</c:v>
                </c:pt>
                <c:pt idx="221">
                  <c:v>38138</c:v>
                </c:pt>
                <c:pt idx="222">
                  <c:v>38168</c:v>
                </c:pt>
                <c:pt idx="223">
                  <c:v>38199</c:v>
                </c:pt>
                <c:pt idx="224">
                  <c:v>38230</c:v>
                </c:pt>
                <c:pt idx="225">
                  <c:v>38260</c:v>
                </c:pt>
                <c:pt idx="226">
                  <c:v>38291</c:v>
                </c:pt>
                <c:pt idx="227">
                  <c:v>38321</c:v>
                </c:pt>
                <c:pt idx="228">
                  <c:v>38352</c:v>
                </c:pt>
                <c:pt idx="229">
                  <c:v>38383</c:v>
                </c:pt>
                <c:pt idx="230">
                  <c:v>38411</c:v>
                </c:pt>
                <c:pt idx="231">
                  <c:v>38442</c:v>
                </c:pt>
                <c:pt idx="232">
                  <c:v>38472</c:v>
                </c:pt>
                <c:pt idx="233">
                  <c:v>38503</c:v>
                </c:pt>
                <c:pt idx="234">
                  <c:v>38533</c:v>
                </c:pt>
                <c:pt idx="235">
                  <c:v>38564</c:v>
                </c:pt>
                <c:pt idx="236">
                  <c:v>38595</c:v>
                </c:pt>
                <c:pt idx="237">
                  <c:v>38625</c:v>
                </c:pt>
                <c:pt idx="238">
                  <c:v>38656</c:v>
                </c:pt>
                <c:pt idx="239">
                  <c:v>38686</c:v>
                </c:pt>
                <c:pt idx="240">
                  <c:v>38717</c:v>
                </c:pt>
                <c:pt idx="241">
                  <c:v>38748</c:v>
                </c:pt>
                <c:pt idx="242">
                  <c:v>38776</c:v>
                </c:pt>
                <c:pt idx="243">
                  <c:v>38807</c:v>
                </c:pt>
                <c:pt idx="244">
                  <c:v>38837</c:v>
                </c:pt>
                <c:pt idx="245">
                  <c:v>38868</c:v>
                </c:pt>
                <c:pt idx="246">
                  <c:v>38898</c:v>
                </c:pt>
                <c:pt idx="247">
                  <c:v>38929</c:v>
                </c:pt>
                <c:pt idx="248">
                  <c:v>38960</c:v>
                </c:pt>
                <c:pt idx="249">
                  <c:v>38990</c:v>
                </c:pt>
                <c:pt idx="250">
                  <c:v>39021</c:v>
                </c:pt>
                <c:pt idx="251">
                  <c:v>39051</c:v>
                </c:pt>
                <c:pt idx="252">
                  <c:v>39082</c:v>
                </c:pt>
                <c:pt idx="253">
                  <c:v>39113</c:v>
                </c:pt>
                <c:pt idx="254">
                  <c:v>39141</c:v>
                </c:pt>
                <c:pt idx="255">
                  <c:v>39172</c:v>
                </c:pt>
                <c:pt idx="256">
                  <c:v>39202</c:v>
                </c:pt>
                <c:pt idx="257">
                  <c:v>39233</c:v>
                </c:pt>
                <c:pt idx="258">
                  <c:v>39263</c:v>
                </c:pt>
                <c:pt idx="259">
                  <c:v>39294</c:v>
                </c:pt>
                <c:pt idx="260">
                  <c:v>39325</c:v>
                </c:pt>
                <c:pt idx="261">
                  <c:v>39355</c:v>
                </c:pt>
                <c:pt idx="262">
                  <c:v>39386</c:v>
                </c:pt>
                <c:pt idx="263">
                  <c:v>39416</c:v>
                </c:pt>
                <c:pt idx="264">
                  <c:v>39447</c:v>
                </c:pt>
                <c:pt idx="265">
                  <c:v>39478</c:v>
                </c:pt>
                <c:pt idx="266">
                  <c:v>39507</c:v>
                </c:pt>
                <c:pt idx="267">
                  <c:v>39538</c:v>
                </c:pt>
                <c:pt idx="268">
                  <c:v>39568</c:v>
                </c:pt>
                <c:pt idx="269">
                  <c:v>39599</c:v>
                </c:pt>
                <c:pt idx="270">
                  <c:v>39629</c:v>
                </c:pt>
                <c:pt idx="271">
                  <c:v>39660</c:v>
                </c:pt>
                <c:pt idx="272">
                  <c:v>39691</c:v>
                </c:pt>
                <c:pt idx="273">
                  <c:v>39721</c:v>
                </c:pt>
                <c:pt idx="274">
                  <c:v>39752</c:v>
                </c:pt>
                <c:pt idx="275">
                  <c:v>39782</c:v>
                </c:pt>
                <c:pt idx="276">
                  <c:v>39813</c:v>
                </c:pt>
                <c:pt idx="277">
                  <c:v>39844</c:v>
                </c:pt>
                <c:pt idx="278">
                  <c:v>39872</c:v>
                </c:pt>
                <c:pt idx="279">
                  <c:v>39903</c:v>
                </c:pt>
                <c:pt idx="280">
                  <c:v>39933</c:v>
                </c:pt>
                <c:pt idx="281">
                  <c:v>39964</c:v>
                </c:pt>
                <c:pt idx="282">
                  <c:v>39994</c:v>
                </c:pt>
                <c:pt idx="283">
                  <c:v>40025</c:v>
                </c:pt>
                <c:pt idx="284">
                  <c:v>40056</c:v>
                </c:pt>
                <c:pt idx="285">
                  <c:v>40086</c:v>
                </c:pt>
                <c:pt idx="286">
                  <c:v>40117</c:v>
                </c:pt>
                <c:pt idx="287">
                  <c:v>40147</c:v>
                </c:pt>
                <c:pt idx="288">
                  <c:v>40178</c:v>
                </c:pt>
                <c:pt idx="289">
                  <c:v>40209</c:v>
                </c:pt>
                <c:pt idx="290">
                  <c:v>40237</c:v>
                </c:pt>
                <c:pt idx="291">
                  <c:v>40268</c:v>
                </c:pt>
                <c:pt idx="292">
                  <c:v>40298</c:v>
                </c:pt>
                <c:pt idx="293">
                  <c:v>40329</c:v>
                </c:pt>
                <c:pt idx="294">
                  <c:v>40359</c:v>
                </c:pt>
                <c:pt idx="295">
                  <c:v>40390</c:v>
                </c:pt>
                <c:pt idx="296">
                  <c:v>40421</c:v>
                </c:pt>
                <c:pt idx="297">
                  <c:v>40451</c:v>
                </c:pt>
                <c:pt idx="298">
                  <c:v>40482</c:v>
                </c:pt>
                <c:pt idx="299">
                  <c:v>40512</c:v>
                </c:pt>
                <c:pt idx="300">
                  <c:v>40543</c:v>
                </c:pt>
                <c:pt idx="301">
                  <c:v>40574</c:v>
                </c:pt>
                <c:pt idx="302">
                  <c:v>40602</c:v>
                </c:pt>
                <c:pt idx="303">
                  <c:v>40633</c:v>
                </c:pt>
                <c:pt idx="304">
                  <c:v>40663</c:v>
                </c:pt>
                <c:pt idx="305">
                  <c:v>40694</c:v>
                </c:pt>
                <c:pt idx="306">
                  <c:v>40724</c:v>
                </c:pt>
                <c:pt idx="307">
                  <c:v>40755</c:v>
                </c:pt>
                <c:pt idx="308">
                  <c:v>40786</c:v>
                </c:pt>
                <c:pt idx="309">
                  <c:v>40816</c:v>
                </c:pt>
                <c:pt idx="310">
                  <c:v>40847</c:v>
                </c:pt>
                <c:pt idx="311">
                  <c:v>40877</c:v>
                </c:pt>
                <c:pt idx="312">
                  <c:v>40908</c:v>
                </c:pt>
                <c:pt idx="313">
                  <c:v>40939</c:v>
                </c:pt>
                <c:pt idx="314">
                  <c:v>40968</c:v>
                </c:pt>
                <c:pt idx="315">
                  <c:v>40999</c:v>
                </c:pt>
                <c:pt idx="316">
                  <c:v>41029</c:v>
                </c:pt>
                <c:pt idx="317">
                  <c:v>41060</c:v>
                </c:pt>
                <c:pt idx="318">
                  <c:v>41090</c:v>
                </c:pt>
                <c:pt idx="319">
                  <c:v>41121</c:v>
                </c:pt>
                <c:pt idx="320">
                  <c:v>41152</c:v>
                </c:pt>
                <c:pt idx="321">
                  <c:v>41182</c:v>
                </c:pt>
                <c:pt idx="322">
                  <c:v>41213</c:v>
                </c:pt>
                <c:pt idx="323">
                  <c:v>41243</c:v>
                </c:pt>
                <c:pt idx="324">
                  <c:v>41274</c:v>
                </c:pt>
                <c:pt idx="325">
                  <c:v>41305</c:v>
                </c:pt>
                <c:pt idx="326">
                  <c:v>41333</c:v>
                </c:pt>
                <c:pt idx="327">
                  <c:v>41364</c:v>
                </c:pt>
                <c:pt idx="328">
                  <c:v>41394</c:v>
                </c:pt>
                <c:pt idx="329">
                  <c:v>41425</c:v>
                </c:pt>
                <c:pt idx="330">
                  <c:v>41455</c:v>
                </c:pt>
                <c:pt idx="331">
                  <c:v>41486</c:v>
                </c:pt>
                <c:pt idx="332">
                  <c:v>41517</c:v>
                </c:pt>
                <c:pt idx="333">
                  <c:v>41547</c:v>
                </c:pt>
                <c:pt idx="334">
                  <c:v>41578</c:v>
                </c:pt>
                <c:pt idx="335">
                  <c:v>41608</c:v>
                </c:pt>
                <c:pt idx="336">
                  <c:v>41639</c:v>
                </c:pt>
                <c:pt idx="337">
                  <c:v>41670</c:v>
                </c:pt>
                <c:pt idx="338">
                  <c:v>41698</c:v>
                </c:pt>
                <c:pt idx="339">
                  <c:v>41729</c:v>
                </c:pt>
                <c:pt idx="340">
                  <c:v>41759</c:v>
                </c:pt>
                <c:pt idx="341">
                  <c:v>41790</c:v>
                </c:pt>
                <c:pt idx="342">
                  <c:v>41820</c:v>
                </c:pt>
                <c:pt idx="343">
                  <c:v>41851</c:v>
                </c:pt>
                <c:pt idx="344">
                  <c:v>41882</c:v>
                </c:pt>
                <c:pt idx="345">
                  <c:v>41912</c:v>
                </c:pt>
                <c:pt idx="346">
                  <c:v>41943</c:v>
                </c:pt>
                <c:pt idx="347">
                  <c:v>41973</c:v>
                </c:pt>
                <c:pt idx="348">
                  <c:v>42004</c:v>
                </c:pt>
                <c:pt idx="349">
                  <c:v>42035</c:v>
                </c:pt>
                <c:pt idx="350">
                  <c:v>42063</c:v>
                </c:pt>
                <c:pt idx="351">
                  <c:v>42094</c:v>
                </c:pt>
                <c:pt idx="352">
                  <c:v>42124</c:v>
                </c:pt>
                <c:pt idx="353">
                  <c:v>42155</c:v>
                </c:pt>
                <c:pt idx="354">
                  <c:v>42185</c:v>
                </c:pt>
                <c:pt idx="355">
                  <c:v>42216</c:v>
                </c:pt>
                <c:pt idx="356">
                  <c:v>42247</c:v>
                </c:pt>
                <c:pt idx="357">
                  <c:v>42277</c:v>
                </c:pt>
                <c:pt idx="358">
                  <c:v>42308</c:v>
                </c:pt>
                <c:pt idx="359">
                  <c:v>42338</c:v>
                </c:pt>
                <c:pt idx="360">
                  <c:v>42369</c:v>
                </c:pt>
                <c:pt idx="361">
                  <c:v>42400</c:v>
                </c:pt>
                <c:pt idx="362">
                  <c:v>42429</c:v>
                </c:pt>
                <c:pt idx="363">
                  <c:v>42460</c:v>
                </c:pt>
                <c:pt idx="364">
                  <c:v>42490</c:v>
                </c:pt>
                <c:pt idx="365">
                  <c:v>42521</c:v>
                </c:pt>
                <c:pt idx="366">
                  <c:v>42551</c:v>
                </c:pt>
                <c:pt idx="367">
                  <c:v>42582</c:v>
                </c:pt>
                <c:pt idx="368">
                  <c:v>42613</c:v>
                </c:pt>
                <c:pt idx="369">
                  <c:v>42643</c:v>
                </c:pt>
                <c:pt idx="370">
                  <c:v>42674</c:v>
                </c:pt>
                <c:pt idx="371">
                  <c:v>42704</c:v>
                </c:pt>
                <c:pt idx="372">
                  <c:v>42735</c:v>
                </c:pt>
                <c:pt idx="373">
                  <c:v>42766</c:v>
                </c:pt>
                <c:pt idx="374">
                  <c:v>42794</c:v>
                </c:pt>
                <c:pt idx="375">
                  <c:v>42825</c:v>
                </c:pt>
                <c:pt idx="376">
                  <c:v>42855</c:v>
                </c:pt>
                <c:pt idx="377">
                  <c:v>42886</c:v>
                </c:pt>
                <c:pt idx="378">
                  <c:v>42916</c:v>
                </c:pt>
                <c:pt idx="379">
                  <c:v>42947</c:v>
                </c:pt>
                <c:pt idx="380">
                  <c:v>42978</c:v>
                </c:pt>
                <c:pt idx="381">
                  <c:v>43008</c:v>
                </c:pt>
                <c:pt idx="382">
                  <c:v>43039</c:v>
                </c:pt>
                <c:pt idx="383">
                  <c:v>43069</c:v>
                </c:pt>
                <c:pt idx="384">
                  <c:v>43100</c:v>
                </c:pt>
                <c:pt idx="385">
                  <c:v>43131</c:v>
                </c:pt>
                <c:pt idx="386">
                  <c:v>43159</c:v>
                </c:pt>
                <c:pt idx="387">
                  <c:v>43190</c:v>
                </c:pt>
                <c:pt idx="388">
                  <c:v>43220</c:v>
                </c:pt>
                <c:pt idx="389">
                  <c:v>43251</c:v>
                </c:pt>
                <c:pt idx="390">
                  <c:v>43281</c:v>
                </c:pt>
                <c:pt idx="391">
                  <c:v>43312</c:v>
                </c:pt>
                <c:pt idx="392">
                  <c:v>43343</c:v>
                </c:pt>
                <c:pt idx="393">
                  <c:v>43373</c:v>
                </c:pt>
                <c:pt idx="394">
                  <c:v>43404</c:v>
                </c:pt>
                <c:pt idx="395">
                  <c:v>43434</c:v>
                </c:pt>
                <c:pt idx="396">
                  <c:v>43465</c:v>
                </c:pt>
                <c:pt idx="397">
                  <c:v>43496</c:v>
                </c:pt>
                <c:pt idx="398">
                  <c:v>43524</c:v>
                </c:pt>
                <c:pt idx="399">
                  <c:v>43555</c:v>
                </c:pt>
                <c:pt idx="400">
                  <c:v>43585</c:v>
                </c:pt>
                <c:pt idx="401">
                  <c:v>43616</c:v>
                </c:pt>
                <c:pt idx="402">
                  <c:v>43646</c:v>
                </c:pt>
                <c:pt idx="403">
                  <c:v>43677</c:v>
                </c:pt>
                <c:pt idx="404">
                  <c:v>43708</c:v>
                </c:pt>
                <c:pt idx="405">
                  <c:v>43738</c:v>
                </c:pt>
                <c:pt idx="406">
                  <c:v>43769</c:v>
                </c:pt>
                <c:pt idx="407">
                  <c:v>43799</c:v>
                </c:pt>
                <c:pt idx="408">
                  <c:v>43830</c:v>
                </c:pt>
                <c:pt idx="409">
                  <c:v>43861</c:v>
                </c:pt>
                <c:pt idx="410">
                  <c:v>43890</c:v>
                </c:pt>
                <c:pt idx="411">
                  <c:v>43921</c:v>
                </c:pt>
                <c:pt idx="412">
                  <c:v>43951</c:v>
                </c:pt>
                <c:pt idx="413">
                  <c:v>43982</c:v>
                </c:pt>
                <c:pt idx="414">
                  <c:v>44012</c:v>
                </c:pt>
                <c:pt idx="415">
                  <c:v>44043</c:v>
                </c:pt>
                <c:pt idx="416">
                  <c:v>44074</c:v>
                </c:pt>
                <c:pt idx="417">
                  <c:v>44104</c:v>
                </c:pt>
                <c:pt idx="418">
                  <c:v>44135</c:v>
                </c:pt>
                <c:pt idx="419">
                  <c:v>44165</c:v>
                </c:pt>
                <c:pt idx="420">
                  <c:v>44196</c:v>
                </c:pt>
                <c:pt idx="421">
                  <c:v>44227</c:v>
                </c:pt>
                <c:pt idx="422">
                  <c:v>44255</c:v>
                </c:pt>
                <c:pt idx="423">
                  <c:v>44286</c:v>
                </c:pt>
              </c:numCache>
            </c:numRef>
          </c:cat>
          <c:val>
            <c:numRef>
              <c:f>ConsumerConf!$D$2:$D$425</c:f>
              <c:numCache>
                <c:formatCode>General</c:formatCode>
                <c:ptCount val="424"/>
                <c:pt idx="6">
                  <c:v>200</c:v>
                </c:pt>
                <c:pt idx="7">
                  <c:v>200</c:v>
                </c:pt>
                <c:pt idx="8">
                  <c:v>200</c:v>
                </c:pt>
                <c:pt idx="9">
                  <c:v>200</c:v>
                </c:pt>
                <c:pt idx="10">
                  <c:v>200</c:v>
                </c:pt>
                <c:pt idx="11">
                  <c:v>200</c:v>
                </c:pt>
                <c:pt idx="12">
                  <c:v>200</c:v>
                </c:pt>
                <c:pt idx="13">
                  <c:v>200</c:v>
                </c:pt>
                <c:pt idx="14">
                  <c:v>200</c:v>
                </c:pt>
                <c:pt idx="134">
                  <c:v>200</c:v>
                </c:pt>
                <c:pt idx="135">
                  <c:v>200</c:v>
                </c:pt>
                <c:pt idx="136">
                  <c:v>200</c:v>
                </c:pt>
                <c:pt idx="137">
                  <c:v>200</c:v>
                </c:pt>
                <c:pt idx="138">
                  <c:v>200</c:v>
                </c:pt>
                <c:pt idx="139">
                  <c:v>200</c:v>
                </c:pt>
                <c:pt idx="140">
                  <c:v>200</c:v>
                </c:pt>
                <c:pt idx="141">
                  <c:v>200</c:v>
                </c:pt>
                <c:pt idx="142">
                  <c:v>200</c:v>
                </c:pt>
                <c:pt idx="215">
                  <c:v>200</c:v>
                </c:pt>
                <c:pt idx="216">
                  <c:v>200</c:v>
                </c:pt>
                <c:pt idx="217">
                  <c:v>200</c:v>
                </c:pt>
                <c:pt idx="218">
                  <c:v>200</c:v>
                </c:pt>
                <c:pt idx="219">
                  <c:v>200</c:v>
                </c:pt>
                <c:pt idx="220">
                  <c:v>200</c:v>
                </c:pt>
                <c:pt idx="221">
                  <c:v>200</c:v>
                </c:pt>
                <c:pt idx="222">
                  <c:v>200</c:v>
                </c:pt>
                <c:pt idx="223">
                  <c:v>200</c:v>
                </c:pt>
                <c:pt idx="224">
                  <c:v>200</c:v>
                </c:pt>
                <c:pt idx="225">
                  <c:v>200</c:v>
                </c:pt>
                <c:pt idx="226">
                  <c:v>200</c:v>
                </c:pt>
                <c:pt idx="227">
                  <c:v>200</c:v>
                </c:pt>
                <c:pt idx="228">
                  <c:v>200</c:v>
                </c:pt>
                <c:pt idx="229">
                  <c:v>200</c:v>
                </c:pt>
                <c:pt idx="230">
                  <c:v>200</c:v>
                </c:pt>
                <c:pt idx="231">
                  <c:v>200</c:v>
                </c:pt>
                <c:pt idx="232">
                  <c:v>200</c:v>
                </c:pt>
                <c:pt idx="233">
                  <c:v>200</c:v>
                </c:pt>
                <c:pt idx="361">
                  <c:v>200</c:v>
                </c:pt>
                <c:pt idx="362">
                  <c:v>200</c:v>
                </c:pt>
                <c:pt idx="363">
                  <c:v>200</c:v>
                </c:pt>
              </c:numCache>
            </c:numRef>
          </c:val>
          <c:extLst>
            <c:ext xmlns:c16="http://schemas.microsoft.com/office/drawing/2014/chart" uri="{C3380CC4-5D6E-409C-BE32-E72D297353CC}">
              <c16:uniqueId val="{00000000-E582-45F8-B04C-2394A4EA92E0}"/>
            </c:ext>
          </c:extLst>
        </c:ser>
        <c:dLbls>
          <c:showLegendKey val="0"/>
          <c:showVal val="0"/>
          <c:showCatName val="0"/>
          <c:showSerName val="0"/>
          <c:showPercent val="0"/>
          <c:showBubbleSize val="0"/>
        </c:dLbls>
        <c:gapWidth val="0"/>
        <c:axId val="1438253055"/>
        <c:axId val="1438263615"/>
      </c:barChart>
      <c:lineChart>
        <c:grouping val="standard"/>
        <c:varyColors val="0"/>
        <c:ser>
          <c:idx val="0"/>
          <c:order val="0"/>
          <c:tx>
            <c:strRef>
              <c:f>ConsumerConf!$B$1</c:f>
              <c:strCache>
                <c:ptCount val="1"/>
                <c:pt idx="0">
                  <c:v>Consumer Confidence</c:v>
                </c:pt>
              </c:strCache>
            </c:strRef>
          </c:tx>
          <c:spPr>
            <a:ln w="28575" cap="rnd">
              <a:solidFill>
                <a:schemeClr val="accent1"/>
              </a:solidFill>
              <a:round/>
            </a:ln>
            <a:effectLst/>
          </c:spPr>
          <c:marker>
            <c:symbol val="none"/>
          </c:marker>
          <c:cat>
            <c:numRef>
              <c:f>ConsumerConf!$A$2:$A$425</c:f>
              <c:numCache>
                <c:formatCode>mmm\-yy</c:formatCode>
                <c:ptCount val="424"/>
                <c:pt idx="0">
                  <c:v>31412</c:v>
                </c:pt>
                <c:pt idx="1">
                  <c:v>31443</c:v>
                </c:pt>
                <c:pt idx="2">
                  <c:v>31471</c:v>
                </c:pt>
                <c:pt idx="3">
                  <c:v>31502</c:v>
                </c:pt>
                <c:pt idx="4">
                  <c:v>31532</c:v>
                </c:pt>
                <c:pt idx="5">
                  <c:v>31563</c:v>
                </c:pt>
                <c:pt idx="6">
                  <c:v>31593</c:v>
                </c:pt>
                <c:pt idx="7">
                  <c:v>31624</c:v>
                </c:pt>
                <c:pt idx="8">
                  <c:v>31655</c:v>
                </c:pt>
                <c:pt idx="9">
                  <c:v>31685</c:v>
                </c:pt>
                <c:pt idx="10">
                  <c:v>31716</c:v>
                </c:pt>
                <c:pt idx="11">
                  <c:v>31746</c:v>
                </c:pt>
                <c:pt idx="12">
                  <c:v>31777</c:v>
                </c:pt>
                <c:pt idx="13">
                  <c:v>31808</c:v>
                </c:pt>
                <c:pt idx="14">
                  <c:v>31836</c:v>
                </c:pt>
                <c:pt idx="15">
                  <c:v>31867</c:v>
                </c:pt>
                <c:pt idx="16">
                  <c:v>31897</c:v>
                </c:pt>
                <c:pt idx="17">
                  <c:v>31928</c:v>
                </c:pt>
                <c:pt idx="18">
                  <c:v>31958</c:v>
                </c:pt>
                <c:pt idx="19">
                  <c:v>31989</c:v>
                </c:pt>
                <c:pt idx="20">
                  <c:v>32020</c:v>
                </c:pt>
                <c:pt idx="21">
                  <c:v>32050</c:v>
                </c:pt>
                <c:pt idx="22">
                  <c:v>32081</c:v>
                </c:pt>
                <c:pt idx="23">
                  <c:v>32111</c:v>
                </c:pt>
                <c:pt idx="24">
                  <c:v>32142</c:v>
                </c:pt>
                <c:pt idx="25">
                  <c:v>32173</c:v>
                </c:pt>
                <c:pt idx="26">
                  <c:v>32202</c:v>
                </c:pt>
                <c:pt idx="27">
                  <c:v>32233</c:v>
                </c:pt>
                <c:pt idx="28">
                  <c:v>32263</c:v>
                </c:pt>
                <c:pt idx="29">
                  <c:v>32294</c:v>
                </c:pt>
                <c:pt idx="30">
                  <c:v>32324</c:v>
                </c:pt>
                <c:pt idx="31">
                  <c:v>32355</c:v>
                </c:pt>
                <c:pt idx="32">
                  <c:v>32386</c:v>
                </c:pt>
                <c:pt idx="33">
                  <c:v>32416</c:v>
                </c:pt>
                <c:pt idx="34">
                  <c:v>32447</c:v>
                </c:pt>
                <c:pt idx="35">
                  <c:v>32477</c:v>
                </c:pt>
                <c:pt idx="36">
                  <c:v>32508</c:v>
                </c:pt>
                <c:pt idx="37">
                  <c:v>32539</c:v>
                </c:pt>
                <c:pt idx="38">
                  <c:v>32567</c:v>
                </c:pt>
                <c:pt idx="39">
                  <c:v>32598</c:v>
                </c:pt>
                <c:pt idx="40">
                  <c:v>32628</c:v>
                </c:pt>
                <c:pt idx="41">
                  <c:v>32659</c:v>
                </c:pt>
                <c:pt idx="42">
                  <c:v>32689</c:v>
                </c:pt>
                <c:pt idx="43">
                  <c:v>32720</c:v>
                </c:pt>
                <c:pt idx="44">
                  <c:v>32751</c:v>
                </c:pt>
                <c:pt idx="45">
                  <c:v>32781</c:v>
                </c:pt>
                <c:pt idx="46">
                  <c:v>32812</c:v>
                </c:pt>
                <c:pt idx="47">
                  <c:v>32842</c:v>
                </c:pt>
                <c:pt idx="48">
                  <c:v>32873</c:v>
                </c:pt>
                <c:pt idx="49">
                  <c:v>32904</c:v>
                </c:pt>
                <c:pt idx="50">
                  <c:v>32932</c:v>
                </c:pt>
                <c:pt idx="51">
                  <c:v>32963</c:v>
                </c:pt>
                <c:pt idx="52">
                  <c:v>32993</c:v>
                </c:pt>
                <c:pt idx="53">
                  <c:v>33024</c:v>
                </c:pt>
                <c:pt idx="54">
                  <c:v>33054</c:v>
                </c:pt>
                <c:pt idx="55">
                  <c:v>33085</c:v>
                </c:pt>
                <c:pt idx="56">
                  <c:v>33116</c:v>
                </c:pt>
                <c:pt idx="57">
                  <c:v>33146</c:v>
                </c:pt>
                <c:pt idx="58">
                  <c:v>33177</c:v>
                </c:pt>
                <c:pt idx="59">
                  <c:v>33207</c:v>
                </c:pt>
                <c:pt idx="60">
                  <c:v>33238</c:v>
                </c:pt>
                <c:pt idx="61">
                  <c:v>33269</c:v>
                </c:pt>
                <c:pt idx="62">
                  <c:v>33297</c:v>
                </c:pt>
                <c:pt idx="63">
                  <c:v>33328</c:v>
                </c:pt>
                <c:pt idx="64">
                  <c:v>33358</c:v>
                </c:pt>
                <c:pt idx="65">
                  <c:v>33389</c:v>
                </c:pt>
                <c:pt idx="66">
                  <c:v>33419</c:v>
                </c:pt>
                <c:pt idx="67">
                  <c:v>33450</c:v>
                </c:pt>
                <c:pt idx="68">
                  <c:v>33481</c:v>
                </c:pt>
                <c:pt idx="69">
                  <c:v>33511</c:v>
                </c:pt>
                <c:pt idx="70">
                  <c:v>33542</c:v>
                </c:pt>
                <c:pt idx="71">
                  <c:v>33572</c:v>
                </c:pt>
                <c:pt idx="72">
                  <c:v>33603</c:v>
                </c:pt>
                <c:pt idx="73">
                  <c:v>33634</c:v>
                </c:pt>
                <c:pt idx="74">
                  <c:v>33663</c:v>
                </c:pt>
                <c:pt idx="75">
                  <c:v>33694</c:v>
                </c:pt>
                <c:pt idx="76">
                  <c:v>33724</c:v>
                </c:pt>
                <c:pt idx="77">
                  <c:v>33755</c:v>
                </c:pt>
                <c:pt idx="78">
                  <c:v>33785</c:v>
                </c:pt>
                <c:pt idx="79">
                  <c:v>33816</c:v>
                </c:pt>
                <c:pt idx="80">
                  <c:v>33847</c:v>
                </c:pt>
                <c:pt idx="81">
                  <c:v>33877</c:v>
                </c:pt>
                <c:pt idx="82">
                  <c:v>33908</c:v>
                </c:pt>
                <c:pt idx="83">
                  <c:v>33938</c:v>
                </c:pt>
                <c:pt idx="84">
                  <c:v>33969</c:v>
                </c:pt>
                <c:pt idx="85">
                  <c:v>34000</c:v>
                </c:pt>
                <c:pt idx="86">
                  <c:v>34028</c:v>
                </c:pt>
                <c:pt idx="87">
                  <c:v>34059</c:v>
                </c:pt>
                <c:pt idx="88">
                  <c:v>34089</c:v>
                </c:pt>
                <c:pt idx="89">
                  <c:v>34120</c:v>
                </c:pt>
                <c:pt idx="90">
                  <c:v>34150</c:v>
                </c:pt>
                <c:pt idx="91">
                  <c:v>34181</c:v>
                </c:pt>
                <c:pt idx="92">
                  <c:v>34212</c:v>
                </c:pt>
                <c:pt idx="93">
                  <c:v>34242</c:v>
                </c:pt>
                <c:pt idx="94">
                  <c:v>34273</c:v>
                </c:pt>
                <c:pt idx="95">
                  <c:v>34303</c:v>
                </c:pt>
                <c:pt idx="96">
                  <c:v>34334</c:v>
                </c:pt>
                <c:pt idx="97">
                  <c:v>34365</c:v>
                </c:pt>
                <c:pt idx="98">
                  <c:v>34393</c:v>
                </c:pt>
                <c:pt idx="99">
                  <c:v>34424</c:v>
                </c:pt>
                <c:pt idx="100">
                  <c:v>34454</c:v>
                </c:pt>
                <c:pt idx="101">
                  <c:v>34485</c:v>
                </c:pt>
                <c:pt idx="102">
                  <c:v>34515</c:v>
                </c:pt>
                <c:pt idx="103">
                  <c:v>34546</c:v>
                </c:pt>
                <c:pt idx="104">
                  <c:v>34577</c:v>
                </c:pt>
                <c:pt idx="105">
                  <c:v>34607</c:v>
                </c:pt>
                <c:pt idx="106">
                  <c:v>34638</c:v>
                </c:pt>
                <c:pt idx="107">
                  <c:v>34668</c:v>
                </c:pt>
                <c:pt idx="108">
                  <c:v>34699</c:v>
                </c:pt>
                <c:pt idx="109">
                  <c:v>34730</c:v>
                </c:pt>
                <c:pt idx="110">
                  <c:v>34758</c:v>
                </c:pt>
                <c:pt idx="111">
                  <c:v>34789</c:v>
                </c:pt>
                <c:pt idx="112">
                  <c:v>34819</c:v>
                </c:pt>
                <c:pt idx="113">
                  <c:v>34850</c:v>
                </c:pt>
                <c:pt idx="114">
                  <c:v>34880</c:v>
                </c:pt>
                <c:pt idx="115">
                  <c:v>34911</c:v>
                </c:pt>
                <c:pt idx="116">
                  <c:v>34942</c:v>
                </c:pt>
                <c:pt idx="117">
                  <c:v>34972</c:v>
                </c:pt>
                <c:pt idx="118">
                  <c:v>35003</c:v>
                </c:pt>
                <c:pt idx="119">
                  <c:v>35033</c:v>
                </c:pt>
                <c:pt idx="120">
                  <c:v>35064</c:v>
                </c:pt>
                <c:pt idx="121">
                  <c:v>35095</c:v>
                </c:pt>
                <c:pt idx="122">
                  <c:v>35124</c:v>
                </c:pt>
                <c:pt idx="123">
                  <c:v>35155</c:v>
                </c:pt>
                <c:pt idx="124">
                  <c:v>35185</c:v>
                </c:pt>
                <c:pt idx="125">
                  <c:v>35216</c:v>
                </c:pt>
                <c:pt idx="126">
                  <c:v>35246</c:v>
                </c:pt>
                <c:pt idx="127">
                  <c:v>35277</c:v>
                </c:pt>
                <c:pt idx="128">
                  <c:v>35308</c:v>
                </c:pt>
                <c:pt idx="129">
                  <c:v>35338</c:v>
                </c:pt>
                <c:pt idx="130">
                  <c:v>35369</c:v>
                </c:pt>
                <c:pt idx="131">
                  <c:v>35399</c:v>
                </c:pt>
                <c:pt idx="132">
                  <c:v>35430</c:v>
                </c:pt>
                <c:pt idx="133">
                  <c:v>35461</c:v>
                </c:pt>
                <c:pt idx="134">
                  <c:v>35489</c:v>
                </c:pt>
                <c:pt idx="135">
                  <c:v>35520</c:v>
                </c:pt>
                <c:pt idx="136">
                  <c:v>35550</c:v>
                </c:pt>
                <c:pt idx="137">
                  <c:v>35581</c:v>
                </c:pt>
                <c:pt idx="138">
                  <c:v>35611</c:v>
                </c:pt>
                <c:pt idx="139">
                  <c:v>35642</c:v>
                </c:pt>
                <c:pt idx="140">
                  <c:v>35673</c:v>
                </c:pt>
                <c:pt idx="141">
                  <c:v>35703</c:v>
                </c:pt>
                <c:pt idx="142">
                  <c:v>35734</c:v>
                </c:pt>
                <c:pt idx="143">
                  <c:v>35764</c:v>
                </c:pt>
                <c:pt idx="144">
                  <c:v>35795</c:v>
                </c:pt>
                <c:pt idx="145">
                  <c:v>35826</c:v>
                </c:pt>
                <c:pt idx="146">
                  <c:v>35854</c:v>
                </c:pt>
                <c:pt idx="147">
                  <c:v>35885</c:v>
                </c:pt>
                <c:pt idx="148">
                  <c:v>35915</c:v>
                </c:pt>
                <c:pt idx="149">
                  <c:v>35946</c:v>
                </c:pt>
                <c:pt idx="150">
                  <c:v>35976</c:v>
                </c:pt>
                <c:pt idx="151">
                  <c:v>36007</c:v>
                </c:pt>
                <c:pt idx="152">
                  <c:v>36038</c:v>
                </c:pt>
                <c:pt idx="153">
                  <c:v>36068</c:v>
                </c:pt>
                <c:pt idx="154">
                  <c:v>36099</c:v>
                </c:pt>
                <c:pt idx="155">
                  <c:v>36129</c:v>
                </c:pt>
                <c:pt idx="156">
                  <c:v>36160</c:v>
                </c:pt>
                <c:pt idx="157">
                  <c:v>36191</c:v>
                </c:pt>
                <c:pt idx="158">
                  <c:v>36219</c:v>
                </c:pt>
                <c:pt idx="159">
                  <c:v>36250</c:v>
                </c:pt>
                <c:pt idx="160">
                  <c:v>36280</c:v>
                </c:pt>
                <c:pt idx="161">
                  <c:v>36311</c:v>
                </c:pt>
                <c:pt idx="162">
                  <c:v>36341</c:v>
                </c:pt>
                <c:pt idx="163">
                  <c:v>36372</c:v>
                </c:pt>
                <c:pt idx="164">
                  <c:v>36403</c:v>
                </c:pt>
                <c:pt idx="165">
                  <c:v>36433</c:v>
                </c:pt>
                <c:pt idx="166">
                  <c:v>36464</c:v>
                </c:pt>
                <c:pt idx="167">
                  <c:v>36494</c:v>
                </c:pt>
                <c:pt idx="168">
                  <c:v>36525</c:v>
                </c:pt>
                <c:pt idx="169">
                  <c:v>36556</c:v>
                </c:pt>
                <c:pt idx="170">
                  <c:v>36585</c:v>
                </c:pt>
                <c:pt idx="171">
                  <c:v>36616</c:v>
                </c:pt>
                <c:pt idx="172">
                  <c:v>36646</c:v>
                </c:pt>
                <c:pt idx="173">
                  <c:v>36677</c:v>
                </c:pt>
                <c:pt idx="174">
                  <c:v>36707</c:v>
                </c:pt>
                <c:pt idx="175">
                  <c:v>36738</c:v>
                </c:pt>
                <c:pt idx="176">
                  <c:v>36769</c:v>
                </c:pt>
                <c:pt idx="177">
                  <c:v>36799</c:v>
                </c:pt>
                <c:pt idx="178">
                  <c:v>36830</c:v>
                </c:pt>
                <c:pt idx="179">
                  <c:v>36860</c:v>
                </c:pt>
                <c:pt idx="180">
                  <c:v>36891</c:v>
                </c:pt>
                <c:pt idx="181">
                  <c:v>36922</c:v>
                </c:pt>
                <c:pt idx="182">
                  <c:v>36950</c:v>
                </c:pt>
                <c:pt idx="183">
                  <c:v>36981</c:v>
                </c:pt>
                <c:pt idx="184">
                  <c:v>37011</c:v>
                </c:pt>
                <c:pt idx="185">
                  <c:v>37042</c:v>
                </c:pt>
                <c:pt idx="186">
                  <c:v>37072</c:v>
                </c:pt>
                <c:pt idx="187">
                  <c:v>37103</c:v>
                </c:pt>
                <c:pt idx="188">
                  <c:v>37134</c:v>
                </c:pt>
                <c:pt idx="189">
                  <c:v>37164</c:v>
                </c:pt>
                <c:pt idx="190">
                  <c:v>37195</c:v>
                </c:pt>
                <c:pt idx="191">
                  <c:v>37225</c:v>
                </c:pt>
                <c:pt idx="192">
                  <c:v>37256</c:v>
                </c:pt>
                <c:pt idx="193">
                  <c:v>37287</c:v>
                </c:pt>
                <c:pt idx="194">
                  <c:v>37315</c:v>
                </c:pt>
                <c:pt idx="195">
                  <c:v>37346</c:v>
                </c:pt>
                <c:pt idx="196">
                  <c:v>37376</c:v>
                </c:pt>
                <c:pt idx="197">
                  <c:v>37407</c:v>
                </c:pt>
                <c:pt idx="198">
                  <c:v>37437</c:v>
                </c:pt>
                <c:pt idx="199">
                  <c:v>37468</c:v>
                </c:pt>
                <c:pt idx="200">
                  <c:v>37499</c:v>
                </c:pt>
                <c:pt idx="201">
                  <c:v>37529</c:v>
                </c:pt>
                <c:pt idx="202">
                  <c:v>37560</c:v>
                </c:pt>
                <c:pt idx="203">
                  <c:v>37590</c:v>
                </c:pt>
                <c:pt idx="204">
                  <c:v>37621</c:v>
                </c:pt>
                <c:pt idx="205">
                  <c:v>37652</c:v>
                </c:pt>
                <c:pt idx="206">
                  <c:v>37680</c:v>
                </c:pt>
                <c:pt idx="207">
                  <c:v>37711</c:v>
                </c:pt>
                <c:pt idx="208">
                  <c:v>37741</c:v>
                </c:pt>
                <c:pt idx="209">
                  <c:v>37772</c:v>
                </c:pt>
                <c:pt idx="210">
                  <c:v>37802</c:v>
                </c:pt>
                <c:pt idx="211">
                  <c:v>37833</c:v>
                </c:pt>
                <c:pt idx="212">
                  <c:v>37864</c:v>
                </c:pt>
                <c:pt idx="213">
                  <c:v>37894</c:v>
                </c:pt>
                <c:pt idx="214">
                  <c:v>37925</c:v>
                </c:pt>
                <c:pt idx="215">
                  <c:v>37955</c:v>
                </c:pt>
                <c:pt idx="216">
                  <c:v>37986</c:v>
                </c:pt>
                <c:pt idx="217">
                  <c:v>38017</c:v>
                </c:pt>
                <c:pt idx="218">
                  <c:v>38046</c:v>
                </c:pt>
                <c:pt idx="219">
                  <c:v>38077</c:v>
                </c:pt>
                <c:pt idx="220">
                  <c:v>38107</c:v>
                </c:pt>
                <c:pt idx="221">
                  <c:v>38138</c:v>
                </c:pt>
                <c:pt idx="222">
                  <c:v>38168</c:v>
                </c:pt>
                <c:pt idx="223">
                  <c:v>38199</c:v>
                </c:pt>
                <c:pt idx="224">
                  <c:v>38230</c:v>
                </c:pt>
                <c:pt idx="225">
                  <c:v>38260</c:v>
                </c:pt>
                <c:pt idx="226">
                  <c:v>38291</c:v>
                </c:pt>
                <c:pt idx="227">
                  <c:v>38321</c:v>
                </c:pt>
                <c:pt idx="228">
                  <c:v>38352</c:v>
                </c:pt>
                <c:pt idx="229">
                  <c:v>38383</c:v>
                </c:pt>
                <c:pt idx="230">
                  <c:v>38411</c:v>
                </c:pt>
                <c:pt idx="231">
                  <c:v>38442</c:v>
                </c:pt>
                <c:pt idx="232">
                  <c:v>38472</c:v>
                </c:pt>
                <c:pt idx="233">
                  <c:v>38503</c:v>
                </c:pt>
                <c:pt idx="234">
                  <c:v>38533</c:v>
                </c:pt>
                <c:pt idx="235">
                  <c:v>38564</c:v>
                </c:pt>
                <c:pt idx="236">
                  <c:v>38595</c:v>
                </c:pt>
                <c:pt idx="237">
                  <c:v>38625</c:v>
                </c:pt>
                <c:pt idx="238">
                  <c:v>38656</c:v>
                </c:pt>
                <c:pt idx="239">
                  <c:v>38686</c:v>
                </c:pt>
                <c:pt idx="240">
                  <c:v>38717</c:v>
                </c:pt>
                <c:pt idx="241">
                  <c:v>38748</c:v>
                </c:pt>
                <c:pt idx="242">
                  <c:v>38776</c:v>
                </c:pt>
                <c:pt idx="243">
                  <c:v>38807</c:v>
                </c:pt>
                <c:pt idx="244">
                  <c:v>38837</c:v>
                </c:pt>
                <c:pt idx="245">
                  <c:v>38868</c:v>
                </c:pt>
                <c:pt idx="246">
                  <c:v>38898</c:v>
                </c:pt>
                <c:pt idx="247">
                  <c:v>38929</c:v>
                </c:pt>
                <c:pt idx="248">
                  <c:v>38960</c:v>
                </c:pt>
                <c:pt idx="249">
                  <c:v>38990</c:v>
                </c:pt>
                <c:pt idx="250">
                  <c:v>39021</c:v>
                </c:pt>
                <c:pt idx="251">
                  <c:v>39051</c:v>
                </c:pt>
                <c:pt idx="252">
                  <c:v>39082</c:v>
                </c:pt>
                <c:pt idx="253">
                  <c:v>39113</c:v>
                </c:pt>
                <c:pt idx="254">
                  <c:v>39141</c:v>
                </c:pt>
                <c:pt idx="255">
                  <c:v>39172</c:v>
                </c:pt>
                <c:pt idx="256">
                  <c:v>39202</c:v>
                </c:pt>
                <c:pt idx="257">
                  <c:v>39233</c:v>
                </c:pt>
                <c:pt idx="258">
                  <c:v>39263</c:v>
                </c:pt>
                <c:pt idx="259">
                  <c:v>39294</c:v>
                </c:pt>
                <c:pt idx="260">
                  <c:v>39325</c:v>
                </c:pt>
                <c:pt idx="261">
                  <c:v>39355</c:v>
                </c:pt>
                <c:pt idx="262">
                  <c:v>39386</c:v>
                </c:pt>
                <c:pt idx="263">
                  <c:v>39416</c:v>
                </c:pt>
                <c:pt idx="264">
                  <c:v>39447</c:v>
                </c:pt>
                <c:pt idx="265">
                  <c:v>39478</c:v>
                </c:pt>
                <c:pt idx="266">
                  <c:v>39507</c:v>
                </c:pt>
                <c:pt idx="267">
                  <c:v>39538</c:v>
                </c:pt>
                <c:pt idx="268">
                  <c:v>39568</c:v>
                </c:pt>
                <c:pt idx="269">
                  <c:v>39599</c:v>
                </c:pt>
                <c:pt idx="270">
                  <c:v>39629</c:v>
                </c:pt>
                <c:pt idx="271">
                  <c:v>39660</c:v>
                </c:pt>
                <c:pt idx="272">
                  <c:v>39691</c:v>
                </c:pt>
                <c:pt idx="273">
                  <c:v>39721</c:v>
                </c:pt>
                <c:pt idx="274">
                  <c:v>39752</c:v>
                </c:pt>
                <c:pt idx="275">
                  <c:v>39782</c:v>
                </c:pt>
                <c:pt idx="276">
                  <c:v>39813</c:v>
                </c:pt>
                <c:pt idx="277">
                  <c:v>39844</c:v>
                </c:pt>
                <c:pt idx="278">
                  <c:v>39872</c:v>
                </c:pt>
                <c:pt idx="279">
                  <c:v>39903</c:v>
                </c:pt>
                <c:pt idx="280">
                  <c:v>39933</c:v>
                </c:pt>
                <c:pt idx="281">
                  <c:v>39964</c:v>
                </c:pt>
                <c:pt idx="282">
                  <c:v>39994</c:v>
                </c:pt>
                <c:pt idx="283">
                  <c:v>40025</c:v>
                </c:pt>
                <c:pt idx="284">
                  <c:v>40056</c:v>
                </c:pt>
                <c:pt idx="285">
                  <c:v>40086</c:v>
                </c:pt>
                <c:pt idx="286">
                  <c:v>40117</c:v>
                </c:pt>
                <c:pt idx="287">
                  <c:v>40147</c:v>
                </c:pt>
                <c:pt idx="288">
                  <c:v>40178</c:v>
                </c:pt>
                <c:pt idx="289">
                  <c:v>40209</c:v>
                </c:pt>
                <c:pt idx="290">
                  <c:v>40237</c:v>
                </c:pt>
                <c:pt idx="291">
                  <c:v>40268</c:v>
                </c:pt>
                <c:pt idx="292">
                  <c:v>40298</c:v>
                </c:pt>
                <c:pt idx="293">
                  <c:v>40329</c:v>
                </c:pt>
                <c:pt idx="294">
                  <c:v>40359</c:v>
                </c:pt>
                <c:pt idx="295">
                  <c:v>40390</c:v>
                </c:pt>
                <c:pt idx="296">
                  <c:v>40421</c:v>
                </c:pt>
                <c:pt idx="297">
                  <c:v>40451</c:v>
                </c:pt>
                <c:pt idx="298">
                  <c:v>40482</c:v>
                </c:pt>
                <c:pt idx="299">
                  <c:v>40512</c:v>
                </c:pt>
                <c:pt idx="300">
                  <c:v>40543</c:v>
                </c:pt>
                <c:pt idx="301">
                  <c:v>40574</c:v>
                </c:pt>
                <c:pt idx="302">
                  <c:v>40602</c:v>
                </c:pt>
                <c:pt idx="303">
                  <c:v>40633</c:v>
                </c:pt>
                <c:pt idx="304">
                  <c:v>40663</c:v>
                </c:pt>
                <c:pt idx="305">
                  <c:v>40694</c:v>
                </c:pt>
                <c:pt idx="306">
                  <c:v>40724</c:v>
                </c:pt>
                <c:pt idx="307">
                  <c:v>40755</c:v>
                </c:pt>
                <c:pt idx="308">
                  <c:v>40786</c:v>
                </c:pt>
                <c:pt idx="309">
                  <c:v>40816</c:v>
                </c:pt>
                <c:pt idx="310">
                  <c:v>40847</c:v>
                </c:pt>
                <c:pt idx="311">
                  <c:v>40877</c:v>
                </c:pt>
                <c:pt idx="312">
                  <c:v>40908</c:v>
                </c:pt>
                <c:pt idx="313">
                  <c:v>40939</c:v>
                </c:pt>
                <c:pt idx="314">
                  <c:v>40968</c:v>
                </c:pt>
                <c:pt idx="315">
                  <c:v>40999</c:v>
                </c:pt>
                <c:pt idx="316">
                  <c:v>41029</c:v>
                </c:pt>
                <c:pt idx="317">
                  <c:v>41060</c:v>
                </c:pt>
                <c:pt idx="318">
                  <c:v>41090</c:v>
                </c:pt>
                <c:pt idx="319">
                  <c:v>41121</c:v>
                </c:pt>
                <c:pt idx="320">
                  <c:v>41152</c:v>
                </c:pt>
                <c:pt idx="321">
                  <c:v>41182</c:v>
                </c:pt>
                <c:pt idx="322">
                  <c:v>41213</c:v>
                </c:pt>
                <c:pt idx="323">
                  <c:v>41243</c:v>
                </c:pt>
                <c:pt idx="324">
                  <c:v>41274</c:v>
                </c:pt>
                <c:pt idx="325">
                  <c:v>41305</c:v>
                </c:pt>
                <c:pt idx="326">
                  <c:v>41333</c:v>
                </c:pt>
                <c:pt idx="327">
                  <c:v>41364</c:v>
                </c:pt>
                <c:pt idx="328">
                  <c:v>41394</c:v>
                </c:pt>
                <c:pt idx="329">
                  <c:v>41425</c:v>
                </c:pt>
                <c:pt idx="330">
                  <c:v>41455</c:v>
                </c:pt>
                <c:pt idx="331">
                  <c:v>41486</c:v>
                </c:pt>
                <c:pt idx="332">
                  <c:v>41517</c:v>
                </c:pt>
                <c:pt idx="333">
                  <c:v>41547</c:v>
                </c:pt>
                <c:pt idx="334">
                  <c:v>41578</c:v>
                </c:pt>
                <c:pt idx="335">
                  <c:v>41608</c:v>
                </c:pt>
                <c:pt idx="336">
                  <c:v>41639</c:v>
                </c:pt>
                <c:pt idx="337">
                  <c:v>41670</c:v>
                </c:pt>
                <c:pt idx="338">
                  <c:v>41698</c:v>
                </c:pt>
                <c:pt idx="339">
                  <c:v>41729</c:v>
                </c:pt>
                <c:pt idx="340">
                  <c:v>41759</c:v>
                </c:pt>
                <c:pt idx="341">
                  <c:v>41790</c:v>
                </c:pt>
                <c:pt idx="342">
                  <c:v>41820</c:v>
                </c:pt>
                <c:pt idx="343">
                  <c:v>41851</c:v>
                </c:pt>
                <c:pt idx="344">
                  <c:v>41882</c:v>
                </c:pt>
                <c:pt idx="345">
                  <c:v>41912</c:v>
                </c:pt>
                <c:pt idx="346">
                  <c:v>41943</c:v>
                </c:pt>
                <c:pt idx="347">
                  <c:v>41973</c:v>
                </c:pt>
                <c:pt idx="348">
                  <c:v>42004</c:v>
                </c:pt>
                <c:pt idx="349">
                  <c:v>42035</c:v>
                </c:pt>
                <c:pt idx="350">
                  <c:v>42063</c:v>
                </c:pt>
                <c:pt idx="351">
                  <c:v>42094</c:v>
                </c:pt>
                <c:pt idx="352">
                  <c:v>42124</c:v>
                </c:pt>
                <c:pt idx="353">
                  <c:v>42155</c:v>
                </c:pt>
                <c:pt idx="354">
                  <c:v>42185</c:v>
                </c:pt>
                <c:pt idx="355">
                  <c:v>42216</c:v>
                </c:pt>
                <c:pt idx="356">
                  <c:v>42247</c:v>
                </c:pt>
                <c:pt idx="357">
                  <c:v>42277</c:v>
                </c:pt>
                <c:pt idx="358">
                  <c:v>42308</c:v>
                </c:pt>
                <c:pt idx="359">
                  <c:v>42338</c:v>
                </c:pt>
                <c:pt idx="360">
                  <c:v>42369</c:v>
                </c:pt>
                <c:pt idx="361">
                  <c:v>42400</c:v>
                </c:pt>
                <c:pt idx="362">
                  <c:v>42429</c:v>
                </c:pt>
                <c:pt idx="363">
                  <c:v>42460</c:v>
                </c:pt>
                <c:pt idx="364">
                  <c:v>42490</c:v>
                </c:pt>
                <c:pt idx="365">
                  <c:v>42521</c:v>
                </c:pt>
                <c:pt idx="366">
                  <c:v>42551</c:v>
                </c:pt>
                <c:pt idx="367">
                  <c:v>42582</c:v>
                </c:pt>
                <c:pt idx="368">
                  <c:v>42613</c:v>
                </c:pt>
                <c:pt idx="369">
                  <c:v>42643</c:v>
                </c:pt>
                <c:pt idx="370">
                  <c:v>42674</c:v>
                </c:pt>
                <c:pt idx="371">
                  <c:v>42704</c:v>
                </c:pt>
                <c:pt idx="372">
                  <c:v>42735</c:v>
                </c:pt>
                <c:pt idx="373">
                  <c:v>42766</c:v>
                </c:pt>
                <c:pt idx="374">
                  <c:v>42794</c:v>
                </c:pt>
                <c:pt idx="375">
                  <c:v>42825</c:v>
                </c:pt>
                <c:pt idx="376">
                  <c:v>42855</c:v>
                </c:pt>
                <c:pt idx="377">
                  <c:v>42886</c:v>
                </c:pt>
                <c:pt idx="378">
                  <c:v>42916</c:v>
                </c:pt>
                <c:pt idx="379">
                  <c:v>42947</c:v>
                </c:pt>
                <c:pt idx="380">
                  <c:v>42978</c:v>
                </c:pt>
                <c:pt idx="381">
                  <c:v>43008</c:v>
                </c:pt>
                <c:pt idx="382">
                  <c:v>43039</c:v>
                </c:pt>
                <c:pt idx="383">
                  <c:v>43069</c:v>
                </c:pt>
                <c:pt idx="384">
                  <c:v>43100</c:v>
                </c:pt>
                <c:pt idx="385">
                  <c:v>43131</c:v>
                </c:pt>
                <c:pt idx="386">
                  <c:v>43159</c:v>
                </c:pt>
                <c:pt idx="387">
                  <c:v>43190</c:v>
                </c:pt>
                <c:pt idx="388">
                  <c:v>43220</c:v>
                </c:pt>
                <c:pt idx="389">
                  <c:v>43251</c:v>
                </c:pt>
                <c:pt idx="390">
                  <c:v>43281</c:v>
                </c:pt>
                <c:pt idx="391">
                  <c:v>43312</c:v>
                </c:pt>
                <c:pt idx="392">
                  <c:v>43343</c:v>
                </c:pt>
                <c:pt idx="393">
                  <c:v>43373</c:v>
                </c:pt>
                <c:pt idx="394">
                  <c:v>43404</c:v>
                </c:pt>
                <c:pt idx="395">
                  <c:v>43434</c:v>
                </c:pt>
                <c:pt idx="396">
                  <c:v>43465</c:v>
                </c:pt>
                <c:pt idx="397">
                  <c:v>43496</c:v>
                </c:pt>
                <c:pt idx="398">
                  <c:v>43524</c:v>
                </c:pt>
                <c:pt idx="399">
                  <c:v>43555</c:v>
                </c:pt>
                <c:pt idx="400">
                  <c:v>43585</c:v>
                </c:pt>
                <c:pt idx="401">
                  <c:v>43616</c:v>
                </c:pt>
                <c:pt idx="402">
                  <c:v>43646</c:v>
                </c:pt>
                <c:pt idx="403">
                  <c:v>43677</c:v>
                </c:pt>
                <c:pt idx="404">
                  <c:v>43708</c:v>
                </c:pt>
                <c:pt idx="405">
                  <c:v>43738</c:v>
                </c:pt>
                <c:pt idx="406">
                  <c:v>43769</c:v>
                </c:pt>
                <c:pt idx="407">
                  <c:v>43799</c:v>
                </c:pt>
                <c:pt idx="408">
                  <c:v>43830</c:v>
                </c:pt>
                <c:pt idx="409">
                  <c:v>43861</c:v>
                </c:pt>
                <c:pt idx="410">
                  <c:v>43890</c:v>
                </c:pt>
                <c:pt idx="411">
                  <c:v>43921</c:v>
                </c:pt>
                <c:pt idx="412">
                  <c:v>43951</c:v>
                </c:pt>
                <c:pt idx="413">
                  <c:v>43982</c:v>
                </c:pt>
                <c:pt idx="414">
                  <c:v>44012</c:v>
                </c:pt>
                <c:pt idx="415">
                  <c:v>44043</c:v>
                </c:pt>
                <c:pt idx="416">
                  <c:v>44074</c:v>
                </c:pt>
                <c:pt idx="417">
                  <c:v>44104</c:v>
                </c:pt>
                <c:pt idx="418">
                  <c:v>44135</c:v>
                </c:pt>
                <c:pt idx="419">
                  <c:v>44165</c:v>
                </c:pt>
                <c:pt idx="420">
                  <c:v>44196</c:v>
                </c:pt>
                <c:pt idx="421">
                  <c:v>44227</c:v>
                </c:pt>
                <c:pt idx="422">
                  <c:v>44255</c:v>
                </c:pt>
                <c:pt idx="423">
                  <c:v>44286</c:v>
                </c:pt>
              </c:numCache>
            </c:numRef>
          </c:cat>
          <c:val>
            <c:numRef>
              <c:f>ConsumerConf!$B$2:$B$425</c:f>
              <c:numCache>
                <c:formatCode>General</c:formatCode>
                <c:ptCount val="424"/>
                <c:pt idx="0">
                  <c:v>106.5</c:v>
                </c:pt>
                <c:pt idx="1">
                  <c:v>106.7</c:v>
                </c:pt>
                <c:pt idx="2">
                  <c:v>110.6</c:v>
                </c:pt>
                <c:pt idx="3">
                  <c:v>107.3</c:v>
                </c:pt>
                <c:pt idx="4">
                  <c:v>107.3</c:v>
                </c:pt>
                <c:pt idx="5">
                  <c:v>102.4</c:v>
                </c:pt>
                <c:pt idx="6">
                  <c:v>101.7</c:v>
                </c:pt>
                <c:pt idx="7">
                  <c:v>84.7</c:v>
                </c:pt>
                <c:pt idx="8">
                  <c:v>85.6</c:v>
                </c:pt>
                <c:pt idx="9">
                  <c:v>62.6</c:v>
                </c:pt>
                <c:pt idx="10">
                  <c:v>61.7</c:v>
                </c:pt>
                <c:pt idx="11">
                  <c:v>61.2</c:v>
                </c:pt>
                <c:pt idx="12">
                  <c:v>55.1</c:v>
                </c:pt>
                <c:pt idx="13">
                  <c:v>59.4</c:v>
                </c:pt>
                <c:pt idx="14">
                  <c:v>81.099999999999994</c:v>
                </c:pt>
                <c:pt idx="15">
                  <c:v>79.400000000000006</c:v>
                </c:pt>
                <c:pt idx="16">
                  <c:v>76.400000000000006</c:v>
                </c:pt>
                <c:pt idx="17">
                  <c:v>78</c:v>
                </c:pt>
                <c:pt idx="18">
                  <c:v>77.7</c:v>
                </c:pt>
                <c:pt idx="19">
                  <c:v>76.099999999999994</c:v>
                </c:pt>
                <c:pt idx="20">
                  <c:v>72.900000000000006</c:v>
                </c:pt>
                <c:pt idx="21">
                  <c:v>60.1</c:v>
                </c:pt>
                <c:pt idx="22">
                  <c:v>52.7</c:v>
                </c:pt>
                <c:pt idx="23">
                  <c:v>52.5</c:v>
                </c:pt>
                <c:pt idx="24">
                  <c:v>50.2</c:v>
                </c:pt>
                <c:pt idx="25">
                  <c:v>47.3</c:v>
                </c:pt>
                <c:pt idx="26">
                  <c:v>56.5</c:v>
                </c:pt>
                <c:pt idx="27">
                  <c:v>65.099999999999994</c:v>
                </c:pt>
                <c:pt idx="28">
                  <c:v>71.900000000000006</c:v>
                </c:pt>
                <c:pt idx="29">
                  <c:v>72.599999999999994</c:v>
                </c:pt>
                <c:pt idx="30">
                  <c:v>61.2</c:v>
                </c:pt>
                <c:pt idx="31">
                  <c:v>59</c:v>
                </c:pt>
                <c:pt idx="32">
                  <c:v>57.3</c:v>
                </c:pt>
                <c:pt idx="33">
                  <c:v>54.6</c:v>
                </c:pt>
                <c:pt idx="34">
                  <c:v>65.599999999999994</c:v>
                </c:pt>
                <c:pt idx="35">
                  <c:v>78.099999999999994</c:v>
                </c:pt>
                <c:pt idx="36">
                  <c:v>76.7</c:v>
                </c:pt>
                <c:pt idx="37">
                  <c:v>68.5</c:v>
                </c:pt>
                <c:pt idx="38">
                  <c:v>63.2</c:v>
                </c:pt>
                <c:pt idx="39">
                  <c:v>67.599999999999994</c:v>
                </c:pt>
                <c:pt idx="40">
                  <c:v>61.9</c:v>
                </c:pt>
                <c:pt idx="41">
                  <c:v>58.6</c:v>
                </c:pt>
                <c:pt idx="42">
                  <c:v>59.2</c:v>
                </c:pt>
                <c:pt idx="43">
                  <c:v>59.3</c:v>
                </c:pt>
                <c:pt idx="44">
                  <c:v>63.8</c:v>
                </c:pt>
                <c:pt idx="45">
                  <c:v>60.5</c:v>
                </c:pt>
                <c:pt idx="46">
                  <c:v>71.900000000000006</c:v>
                </c:pt>
                <c:pt idx="47">
                  <c:v>79.8</c:v>
                </c:pt>
                <c:pt idx="48">
                  <c:v>82.6</c:v>
                </c:pt>
                <c:pt idx="49">
                  <c:v>79.900000000000006</c:v>
                </c:pt>
                <c:pt idx="50">
                  <c:v>86.7</c:v>
                </c:pt>
                <c:pt idx="51">
                  <c:v>92.1</c:v>
                </c:pt>
                <c:pt idx="52">
                  <c:v>88.9</c:v>
                </c:pt>
                <c:pt idx="53">
                  <c:v>92.5</c:v>
                </c:pt>
                <c:pt idx="54">
                  <c:v>91.3</c:v>
                </c:pt>
                <c:pt idx="55">
                  <c:v>90.4</c:v>
                </c:pt>
                <c:pt idx="56">
                  <c:v>89.5</c:v>
                </c:pt>
                <c:pt idx="57">
                  <c:v>89.1</c:v>
                </c:pt>
                <c:pt idx="58">
                  <c:v>100.4</c:v>
                </c:pt>
                <c:pt idx="59">
                  <c:v>103.4</c:v>
                </c:pt>
                <c:pt idx="60">
                  <c:v>101.4</c:v>
                </c:pt>
                <c:pt idx="61">
                  <c:v>99.4</c:v>
                </c:pt>
                <c:pt idx="62">
                  <c:v>100.2</c:v>
                </c:pt>
                <c:pt idx="63">
                  <c:v>104.6</c:v>
                </c:pt>
                <c:pt idx="64">
                  <c:v>102</c:v>
                </c:pt>
                <c:pt idx="65">
                  <c:v>94.6</c:v>
                </c:pt>
                <c:pt idx="66">
                  <c:v>101.4</c:v>
                </c:pt>
                <c:pt idx="67">
                  <c:v>102.4</c:v>
                </c:pt>
                <c:pt idx="68">
                  <c:v>97.3</c:v>
                </c:pt>
                <c:pt idx="69">
                  <c:v>96.3</c:v>
                </c:pt>
                <c:pt idx="70">
                  <c:v>101.6</c:v>
                </c:pt>
                <c:pt idx="71">
                  <c:v>99.2</c:v>
                </c:pt>
                <c:pt idx="72">
                  <c:v>88.4</c:v>
                </c:pt>
                <c:pt idx="73">
                  <c:v>98</c:v>
                </c:pt>
                <c:pt idx="74">
                  <c:v>98.4</c:v>
                </c:pt>
                <c:pt idx="75">
                  <c:v>104.8</c:v>
                </c:pt>
                <c:pt idx="76">
                  <c:v>103.5</c:v>
                </c:pt>
                <c:pt idx="77">
                  <c:v>100.1</c:v>
                </c:pt>
                <c:pt idx="78">
                  <c:v>107</c:v>
                </c:pt>
                <c:pt idx="79">
                  <c:v>112</c:v>
                </c:pt>
                <c:pt idx="80">
                  <c:v>111.8</c:v>
                </c:pt>
                <c:pt idx="81">
                  <c:v>107.3</c:v>
                </c:pt>
                <c:pt idx="82">
                  <c:v>109.5</c:v>
                </c:pt>
                <c:pt idx="83">
                  <c:v>114.2</c:v>
                </c:pt>
                <c:pt idx="84">
                  <c:v>118.7</c:v>
                </c:pt>
                <c:pt idx="85">
                  <c:v>118.9</c:v>
                </c:pt>
                <c:pt idx="86">
                  <c:v>118.5</c:v>
                </c:pt>
                <c:pt idx="87">
                  <c:v>116.8</c:v>
                </c:pt>
                <c:pt idx="88">
                  <c:v>127.1</c:v>
                </c:pt>
                <c:pt idx="89">
                  <c:v>129.9</c:v>
                </c:pt>
                <c:pt idx="90">
                  <c:v>126.3</c:v>
                </c:pt>
                <c:pt idx="91">
                  <c:v>127.6</c:v>
                </c:pt>
                <c:pt idx="92">
                  <c:v>130.19999999999999</c:v>
                </c:pt>
                <c:pt idx="93">
                  <c:v>123.4</c:v>
                </c:pt>
                <c:pt idx="94">
                  <c:v>128.1</c:v>
                </c:pt>
                <c:pt idx="95">
                  <c:v>136.19999999999999</c:v>
                </c:pt>
                <c:pt idx="96">
                  <c:v>128.30000000000001</c:v>
                </c:pt>
                <c:pt idx="97">
                  <c:v>137.4</c:v>
                </c:pt>
                <c:pt idx="98">
                  <c:v>133.80000000000001</c:v>
                </c:pt>
                <c:pt idx="99">
                  <c:v>137.19999999999999</c:v>
                </c:pt>
                <c:pt idx="100">
                  <c:v>136.30000000000001</c:v>
                </c:pt>
                <c:pt idx="101">
                  <c:v>138.19999999999999</c:v>
                </c:pt>
                <c:pt idx="102">
                  <c:v>137.19999999999999</c:v>
                </c:pt>
                <c:pt idx="103">
                  <c:v>133.1</c:v>
                </c:pt>
                <c:pt idx="104">
                  <c:v>126.4</c:v>
                </c:pt>
                <c:pt idx="105">
                  <c:v>119.3</c:v>
                </c:pt>
                <c:pt idx="106">
                  <c:v>126.4</c:v>
                </c:pt>
                <c:pt idx="107">
                  <c:v>126.7</c:v>
                </c:pt>
                <c:pt idx="108">
                  <c:v>128.9</c:v>
                </c:pt>
                <c:pt idx="109">
                  <c:v>133.1</c:v>
                </c:pt>
                <c:pt idx="110">
                  <c:v>134</c:v>
                </c:pt>
                <c:pt idx="111">
                  <c:v>135.5</c:v>
                </c:pt>
                <c:pt idx="112">
                  <c:v>137.69999999999999</c:v>
                </c:pt>
                <c:pt idx="113">
                  <c:v>139</c:v>
                </c:pt>
                <c:pt idx="114">
                  <c:v>136.19999999999999</c:v>
                </c:pt>
                <c:pt idx="115">
                  <c:v>136</c:v>
                </c:pt>
                <c:pt idx="116">
                  <c:v>134.19999999999999</c:v>
                </c:pt>
                <c:pt idx="117">
                  <c:v>130.5</c:v>
                </c:pt>
                <c:pt idx="118">
                  <c:v>137</c:v>
                </c:pt>
                <c:pt idx="119">
                  <c:v>141.69999999999999</c:v>
                </c:pt>
                <c:pt idx="120">
                  <c:v>144.69999999999999</c:v>
                </c:pt>
                <c:pt idx="121">
                  <c:v>140.80000000000001</c:v>
                </c:pt>
                <c:pt idx="122">
                  <c:v>137.1</c:v>
                </c:pt>
                <c:pt idx="123">
                  <c:v>137.69999999999999</c:v>
                </c:pt>
                <c:pt idx="124">
                  <c:v>144.69999999999999</c:v>
                </c:pt>
                <c:pt idx="125">
                  <c:v>139.19999999999999</c:v>
                </c:pt>
                <c:pt idx="126">
                  <c:v>143</c:v>
                </c:pt>
                <c:pt idx="127">
                  <c:v>140.80000000000001</c:v>
                </c:pt>
                <c:pt idx="128">
                  <c:v>142.5</c:v>
                </c:pt>
                <c:pt idx="129">
                  <c:v>135.80000000000001</c:v>
                </c:pt>
                <c:pt idx="130">
                  <c:v>132.6</c:v>
                </c:pt>
                <c:pt idx="131">
                  <c:v>128.6</c:v>
                </c:pt>
                <c:pt idx="132">
                  <c:v>115.7</c:v>
                </c:pt>
                <c:pt idx="133">
                  <c:v>109.2</c:v>
                </c:pt>
                <c:pt idx="134">
                  <c:v>116.9</c:v>
                </c:pt>
                <c:pt idx="135">
                  <c:v>109.9</c:v>
                </c:pt>
                <c:pt idx="136">
                  <c:v>116.1</c:v>
                </c:pt>
                <c:pt idx="137">
                  <c:v>118.9</c:v>
                </c:pt>
                <c:pt idx="138">
                  <c:v>116.3</c:v>
                </c:pt>
                <c:pt idx="139">
                  <c:v>114</c:v>
                </c:pt>
                <c:pt idx="140">
                  <c:v>97</c:v>
                </c:pt>
                <c:pt idx="141">
                  <c:v>85.3</c:v>
                </c:pt>
                <c:pt idx="142">
                  <c:v>84.9</c:v>
                </c:pt>
                <c:pt idx="143">
                  <c:v>94.6</c:v>
                </c:pt>
                <c:pt idx="144">
                  <c:v>97.8</c:v>
                </c:pt>
                <c:pt idx="145">
                  <c:v>95</c:v>
                </c:pt>
                <c:pt idx="146">
                  <c:v>110.7</c:v>
                </c:pt>
                <c:pt idx="147">
                  <c:v>108.5</c:v>
                </c:pt>
                <c:pt idx="148">
                  <c:v>110.3</c:v>
                </c:pt>
                <c:pt idx="149">
                  <c:v>106.3</c:v>
                </c:pt>
                <c:pt idx="150">
                  <c:v>97.4</c:v>
                </c:pt>
                <c:pt idx="151">
                  <c:v>94.5</c:v>
                </c:pt>
                <c:pt idx="152">
                  <c:v>93.7</c:v>
                </c:pt>
                <c:pt idx="153">
                  <c:v>79.599999999999994</c:v>
                </c:pt>
                <c:pt idx="154">
                  <c:v>84.9</c:v>
                </c:pt>
                <c:pt idx="155">
                  <c:v>80.7</c:v>
                </c:pt>
                <c:pt idx="156">
                  <c:v>78.8</c:v>
                </c:pt>
                <c:pt idx="157">
                  <c:v>64.8</c:v>
                </c:pt>
                <c:pt idx="158">
                  <c:v>61.4</c:v>
                </c:pt>
                <c:pt idx="159">
                  <c:v>81</c:v>
                </c:pt>
                <c:pt idx="160">
                  <c:v>83.6</c:v>
                </c:pt>
                <c:pt idx="161">
                  <c:v>83.5</c:v>
                </c:pt>
                <c:pt idx="162">
                  <c:v>77</c:v>
                </c:pt>
                <c:pt idx="163">
                  <c:v>81.7</c:v>
                </c:pt>
                <c:pt idx="164">
                  <c:v>77</c:v>
                </c:pt>
                <c:pt idx="165">
                  <c:v>81.7</c:v>
                </c:pt>
                <c:pt idx="166">
                  <c:v>92.5</c:v>
                </c:pt>
                <c:pt idx="167">
                  <c:v>91.7</c:v>
                </c:pt>
                <c:pt idx="168">
                  <c:v>96.4</c:v>
                </c:pt>
                <c:pt idx="169">
                  <c:v>88.5</c:v>
                </c:pt>
                <c:pt idx="170">
                  <c:v>88.5</c:v>
                </c:pt>
                <c:pt idx="171">
                  <c:v>93</c:v>
                </c:pt>
                <c:pt idx="172">
                  <c:v>93.1</c:v>
                </c:pt>
                <c:pt idx="173">
                  <c:v>102.8</c:v>
                </c:pt>
                <c:pt idx="174">
                  <c:v>105.7</c:v>
                </c:pt>
                <c:pt idx="175">
                  <c:v>98.7</c:v>
                </c:pt>
                <c:pt idx="176">
                  <c:v>96.7</c:v>
                </c:pt>
                <c:pt idx="177">
                  <c:v>92.9</c:v>
                </c:pt>
                <c:pt idx="178">
                  <c:v>92.6</c:v>
                </c:pt>
                <c:pt idx="179">
                  <c:v>102.7</c:v>
                </c:pt>
                <c:pt idx="180">
                  <c:v>105.1</c:v>
                </c:pt>
                <c:pt idx="181">
                  <c:v>104.4</c:v>
                </c:pt>
                <c:pt idx="182">
                  <c:v>103</c:v>
                </c:pt>
                <c:pt idx="183">
                  <c:v>97.5</c:v>
                </c:pt>
                <c:pt idx="184">
                  <c:v>103.1</c:v>
                </c:pt>
                <c:pt idx="185">
                  <c:v>106.2</c:v>
                </c:pt>
                <c:pt idx="186">
                  <c:v>103.6</c:v>
                </c:pt>
                <c:pt idx="187">
                  <c:v>105.5</c:v>
                </c:pt>
                <c:pt idx="188">
                  <c:v>87.5</c:v>
                </c:pt>
                <c:pt idx="189">
                  <c:v>85.2</c:v>
                </c:pt>
                <c:pt idx="190">
                  <c:v>98.3</c:v>
                </c:pt>
                <c:pt idx="191">
                  <c:v>103.8</c:v>
                </c:pt>
                <c:pt idx="192">
                  <c:v>106.8</c:v>
                </c:pt>
                <c:pt idx="193">
                  <c:v>102.7</c:v>
                </c:pt>
                <c:pt idx="194">
                  <c:v>107.5</c:v>
                </c:pt>
                <c:pt idx="195">
                  <c:v>109.8</c:v>
                </c:pt>
                <c:pt idx="196">
                  <c:v>104.7</c:v>
                </c:pt>
                <c:pt idx="197">
                  <c:v>105.7</c:v>
                </c:pt>
                <c:pt idx="198">
                  <c:v>107</c:v>
                </c:pt>
                <c:pt idx="199">
                  <c:v>100.2</c:v>
                </c:pt>
                <c:pt idx="200">
                  <c:v>105.9</c:v>
                </c:pt>
                <c:pt idx="201">
                  <c:v>105.1</c:v>
                </c:pt>
                <c:pt idx="202">
                  <c:v>105.3</c:v>
                </c:pt>
                <c:pt idx="203">
                  <c:v>110</c:v>
                </c:pt>
                <c:pt idx="204">
                  <c:v>110.2</c:v>
                </c:pt>
                <c:pt idx="205">
                  <c:v>111.2</c:v>
                </c:pt>
                <c:pt idx="206">
                  <c:v>108.2</c:v>
                </c:pt>
                <c:pt idx="207">
                  <c:v>106.3</c:v>
                </c:pt>
                <c:pt idx="208">
                  <c:v>108.5</c:v>
                </c:pt>
                <c:pt idx="209">
                  <c:v>105.3</c:v>
                </c:pt>
                <c:pt idx="210">
                  <c:v>111.9</c:v>
                </c:pt>
                <c:pt idx="211">
                  <c:v>105.6</c:v>
                </c:pt>
                <c:pt idx="212">
                  <c:v>99.5</c:v>
                </c:pt>
                <c:pt idx="213">
                  <c:v>95.2</c:v>
                </c:pt>
                <c:pt idx="214">
                  <c:v>87.8</c:v>
                </c:pt>
                <c:pt idx="215">
                  <c:v>90.6</c:v>
                </c:pt>
                <c:pt idx="216">
                  <c:v>87.9</c:v>
                </c:pt>
                <c:pt idx="217">
                  <c:v>76.400000000000006</c:v>
                </c:pt>
                <c:pt idx="218">
                  <c:v>65.900000000000006</c:v>
                </c:pt>
                <c:pt idx="219">
                  <c:v>62.3</c:v>
                </c:pt>
                <c:pt idx="220">
                  <c:v>57.2</c:v>
                </c:pt>
                <c:pt idx="221">
                  <c:v>50.4</c:v>
                </c:pt>
                <c:pt idx="222">
                  <c:v>51.9</c:v>
                </c:pt>
                <c:pt idx="223">
                  <c:v>58.5</c:v>
                </c:pt>
                <c:pt idx="224">
                  <c:v>61.4</c:v>
                </c:pt>
                <c:pt idx="225">
                  <c:v>38.799999999999997</c:v>
                </c:pt>
                <c:pt idx="226">
                  <c:v>44.9</c:v>
                </c:pt>
                <c:pt idx="227">
                  <c:v>38.6</c:v>
                </c:pt>
                <c:pt idx="228">
                  <c:v>40</c:v>
                </c:pt>
                <c:pt idx="229">
                  <c:v>25.3</c:v>
                </c:pt>
                <c:pt idx="230">
                  <c:v>26.9</c:v>
                </c:pt>
                <c:pt idx="231">
                  <c:v>40.799999999999997</c:v>
                </c:pt>
                <c:pt idx="232">
                  <c:v>54.8</c:v>
                </c:pt>
                <c:pt idx="233">
                  <c:v>49.3</c:v>
                </c:pt>
                <c:pt idx="234">
                  <c:v>47.4</c:v>
                </c:pt>
                <c:pt idx="235">
                  <c:v>54.5</c:v>
                </c:pt>
                <c:pt idx="236">
                  <c:v>53.4</c:v>
                </c:pt>
                <c:pt idx="237">
                  <c:v>48.7</c:v>
                </c:pt>
                <c:pt idx="238">
                  <c:v>50.6</c:v>
                </c:pt>
                <c:pt idx="239">
                  <c:v>53.6</c:v>
                </c:pt>
                <c:pt idx="240">
                  <c:v>56.5</c:v>
                </c:pt>
                <c:pt idx="241">
                  <c:v>46.4</c:v>
                </c:pt>
                <c:pt idx="242">
                  <c:v>52.3</c:v>
                </c:pt>
                <c:pt idx="243">
                  <c:v>57.7</c:v>
                </c:pt>
                <c:pt idx="244">
                  <c:v>62.7</c:v>
                </c:pt>
                <c:pt idx="245">
                  <c:v>54.3</c:v>
                </c:pt>
                <c:pt idx="246">
                  <c:v>51</c:v>
                </c:pt>
                <c:pt idx="247">
                  <c:v>53.2</c:v>
                </c:pt>
                <c:pt idx="248">
                  <c:v>48.6</c:v>
                </c:pt>
                <c:pt idx="249">
                  <c:v>49.9</c:v>
                </c:pt>
                <c:pt idx="250">
                  <c:v>57.8</c:v>
                </c:pt>
                <c:pt idx="251">
                  <c:v>63.4</c:v>
                </c:pt>
                <c:pt idx="252">
                  <c:v>64.8</c:v>
                </c:pt>
                <c:pt idx="253">
                  <c:v>72</c:v>
                </c:pt>
                <c:pt idx="254">
                  <c:v>63.8</c:v>
                </c:pt>
                <c:pt idx="255">
                  <c:v>65.400000000000006</c:v>
                </c:pt>
                <c:pt idx="256">
                  <c:v>61.7</c:v>
                </c:pt>
                <c:pt idx="257">
                  <c:v>57.6</c:v>
                </c:pt>
                <c:pt idx="258">
                  <c:v>59.2</c:v>
                </c:pt>
                <c:pt idx="259">
                  <c:v>44.5</c:v>
                </c:pt>
                <c:pt idx="260">
                  <c:v>46.4</c:v>
                </c:pt>
                <c:pt idx="261">
                  <c:v>40.9</c:v>
                </c:pt>
                <c:pt idx="262">
                  <c:v>56</c:v>
                </c:pt>
                <c:pt idx="263">
                  <c:v>64.8</c:v>
                </c:pt>
                <c:pt idx="264">
                  <c:v>61.5</c:v>
                </c:pt>
                <c:pt idx="265">
                  <c:v>71.599999999999994</c:v>
                </c:pt>
                <c:pt idx="266">
                  <c:v>69.5</c:v>
                </c:pt>
                <c:pt idx="267">
                  <c:v>68.7</c:v>
                </c:pt>
                <c:pt idx="268">
                  <c:v>64.400000000000006</c:v>
                </c:pt>
                <c:pt idx="269">
                  <c:v>62.7</c:v>
                </c:pt>
                <c:pt idx="270">
                  <c:v>65.400000000000006</c:v>
                </c:pt>
                <c:pt idx="271">
                  <c:v>61.3</c:v>
                </c:pt>
                <c:pt idx="272">
                  <c:v>70.3</c:v>
                </c:pt>
                <c:pt idx="273">
                  <c:v>73.099999999999994</c:v>
                </c:pt>
                <c:pt idx="274">
                  <c:v>71.5</c:v>
                </c:pt>
                <c:pt idx="275">
                  <c:v>64.599999999999994</c:v>
                </c:pt>
                <c:pt idx="276">
                  <c:v>58.4</c:v>
                </c:pt>
                <c:pt idx="277">
                  <c:v>68</c:v>
                </c:pt>
                <c:pt idx="278">
                  <c:v>61.9</c:v>
                </c:pt>
                <c:pt idx="279">
                  <c:v>69</c:v>
                </c:pt>
                <c:pt idx="280">
                  <c:v>74.3</c:v>
                </c:pt>
                <c:pt idx="281">
                  <c:v>82.1</c:v>
                </c:pt>
                <c:pt idx="282">
                  <c:v>81</c:v>
                </c:pt>
                <c:pt idx="283">
                  <c:v>81.8</c:v>
                </c:pt>
                <c:pt idx="284">
                  <c:v>80.2</c:v>
                </c:pt>
                <c:pt idx="285">
                  <c:v>72.400000000000006</c:v>
                </c:pt>
                <c:pt idx="286">
                  <c:v>70.400000000000006</c:v>
                </c:pt>
                <c:pt idx="287">
                  <c:v>77.5</c:v>
                </c:pt>
                <c:pt idx="288">
                  <c:v>79.400000000000006</c:v>
                </c:pt>
                <c:pt idx="289">
                  <c:v>78.3</c:v>
                </c:pt>
                <c:pt idx="290">
                  <c:v>83.9</c:v>
                </c:pt>
                <c:pt idx="291">
                  <c:v>81.7</c:v>
                </c:pt>
                <c:pt idx="292">
                  <c:v>82.2</c:v>
                </c:pt>
                <c:pt idx="293">
                  <c:v>86.4</c:v>
                </c:pt>
                <c:pt idx="294">
                  <c:v>90.3</c:v>
                </c:pt>
                <c:pt idx="295">
                  <c:v>93.4</c:v>
                </c:pt>
                <c:pt idx="296">
                  <c:v>89</c:v>
                </c:pt>
                <c:pt idx="297">
                  <c:v>94.1</c:v>
                </c:pt>
                <c:pt idx="298">
                  <c:v>91</c:v>
                </c:pt>
                <c:pt idx="299">
                  <c:v>93.1</c:v>
                </c:pt>
                <c:pt idx="300">
                  <c:v>103.8</c:v>
                </c:pt>
                <c:pt idx="301">
                  <c:v>98.8</c:v>
                </c:pt>
                <c:pt idx="302">
                  <c:v>101.3</c:v>
                </c:pt>
                <c:pt idx="303">
                  <c:v>94.3</c:v>
                </c:pt>
                <c:pt idx="304">
                  <c:v>94.6</c:v>
                </c:pt>
                <c:pt idx="305">
                  <c:v>99.8</c:v>
                </c:pt>
                <c:pt idx="306">
                  <c:v>91</c:v>
                </c:pt>
                <c:pt idx="307">
                  <c:v>101.5</c:v>
                </c:pt>
                <c:pt idx="308">
                  <c:v>102.6</c:v>
                </c:pt>
                <c:pt idx="309">
                  <c:v>99.1</c:v>
                </c:pt>
                <c:pt idx="310">
                  <c:v>92.6</c:v>
                </c:pt>
                <c:pt idx="311">
                  <c:v>96.5</c:v>
                </c:pt>
                <c:pt idx="312">
                  <c:v>97.8</c:v>
                </c:pt>
                <c:pt idx="313">
                  <c:v>94</c:v>
                </c:pt>
                <c:pt idx="314">
                  <c:v>96.1</c:v>
                </c:pt>
                <c:pt idx="315">
                  <c:v>94.7</c:v>
                </c:pt>
                <c:pt idx="316">
                  <c:v>92.4</c:v>
                </c:pt>
                <c:pt idx="317">
                  <c:v>97.4</c:v>
                </c:pt>
                <c:pt idx="318">
                  <c:v>96.7</c:v>
                </c:pt>
                <c:pt idx="319">
                  <c:v>101.8</c:v>
                </c:pt>
                <c:pt idx="320">
                  <c:v>103.5</c:v>
                </c:pt>
                <c:pt idx="321">
                  <c:v>100.8</c:v>
                </c:pt>
                <c:pt idx="322">
                  <c:v>109.4</c:v>
                </c:pt>
                <c:pt idx="323">
                  <c:v>113.7</c:v>
                </c:pt>
                <c:pt idx="324">
                  <c:v>111.6</c:v>
                </c:pt>
                <c:pt idx="325">
                  <c:v>116.1</c:v>
                </c:pt>
                <c:pt idx="326">
                  <c:v>124.9</c:v>
                </c:pt>
                <c:pt idx="327">
                  <c:v>119.4</c:v>
                </c:pt>
                <c:pt idx="328">
                  <c:v>117.6</c:v>
                </c:pt>
                <c:pt idx="329">
                  <c:v>117.3</c:v>
                </c:pt>
                <c:pt idx="330">
                  <c:v>120</c:v>
                </c:pt>
                <c:pt idx="331">
                  <c:v>120.4</c:v>
                </c:pt>
                <c:pt idx="332">
                  <c:v>120.6</c:v>
                </c:pt>
                <c:pt idx="333">
                  <c:v>126.2</c:v>
                </c:pt>
                <c:pt idx="334">
                  <c:v>129.5</c:v>
                </c:pt>
                <c:pt idx="335">
                  <c:v>123.1</c:v>
                </c:pt>
                <c:pt idx="336">
                  <c:v>124.3</c:v>
                </c:pt>
                <c:pt idx="337">
                  <c:v>130</c:v>
                </c:pt>
                <c:pt idx="338">
                  <c:v>127.7</c:v>
                </c:pt>
                <c:pt idx="339">
                  <c:v>128.69999999999999</c:v>
                </c:pt>
                <c:pt idx="340">
                  <c:v>128</c:v>
                </c:pt>
                <c:pt idx="341">
                  <c:v>127.1</c:v>
                </c:pt>
                <c:pt idx="342">
                  <c:v>127.4</c:v>
                </c:pt>
                <c:pt idx="343">
                  <c:v>134.69999999999999</c:v>
                </c:pt>
                <c:pt idx="344">
                  <c:v>135.30000000000001</c:v>
                </c:pt>
                <c:pt idx="345">
                  <c:v>137.9</c:v>
                </c:pt>
                <c:pt idx="346">
                  <c:v>136.4</c:v>
                </c:pt>
                <c:pt idx="347">
                  <c:v>128.1</c:v>
                </c:pt>
                <c:pt idx="348">
                  <c:v>121.7</c:v>
                </c:pt>
                <c:pt idx="349">
                  <c:v>131.4</c:v>
                </c:pt>
                <c:pt idx="350">
                  <c:v>124.1</c:v>
                </c:pt>
                <c:pt idx="351">
                  <c:v>129.19999999999999</c:v>
                </c:pt>
                <c:pt idx="352">
                  <c:v>134.1</c:v>
                </c:pt>
                <c:pt idx="353">
                  <c:v>124.3</c:v>
                </c:pt>
                <c:pt idx="354">
                  <c:v>135.80000000000001</c:v>
                </c:pt>
                <c:pt idx="355">
                  <c:v>134.19999999999999</c:v>
                </c:pt>
                <c:pt idx="356">
                  <c:v>126.3</c:v>
                </c:pt>
                <c:pt idx="357">
                  <c:v>126.1</c:v>
                </c:pt>
                <c:pt idx="358">
                  <c:v>126.8</c:v>
                </c:pt>
                <c:pt idx="359">
                  <c:v>128.19999999999999</c:v>
                </c:pt>
                <c:pt idx="360">
                  <c:v>131.6</c:v>
                </c:pt>
                <c:pt idx="361">
                  <c:v>132.6</c:v>
                </c:pt>
                <c:pt idx="362">
                  <c:v>118.8</c:v>
                </c:pt>
                <c:pt idx="363">
                  <c:v>85.7</c:v>
                </c:pt>
                <c:pt idx="364">
                  <c:v>85.9</c:v>
                </c:pt>
                <c:pt idx="365">
                  <c:v>98.3</c:v>
                </c:pt>
                <c:pt idx="366">
                  <c:v>91.7</c:v>
                </c:pt>
                <c:pt idx="367">
                  <c:v>86.3</c:v>
                </c:pt>
                <c:pt idx="368">
                  <c:v>101.3</c:v>
                </c:pt>
                <c:pt idx="369">
                  <c:v>101.4</c:v>
                </c:pt>
                <c:pt idx="370">
                  <c:v>92.9</c:v>
                </c:pt>
                <c:pt idx="371">
                  <c:v>88.6</c:v>
                </c:pt>
                <c:pt idx="372">
                  <c:v>88.9</c:v>
                </c:pt>
                <c:pt idx="373">
                  <c:v>91.3</c:v>
                </c:pt>
                <c:pt idx="374">
                  <c:v>109</c:v>
                </c:pt>
                <c:pt idx="375">
                  <c:v>117.5</c:v>
                </c:pt>
                <c:pt idx="376">
                  <c:v>117.2</c:v>
                </c:pt>
                <c:pt idx="377">
                  <c:v>128.9</c:v>
                </c:pt>
                <c:pt idx="378">
                  <c:v>125.1</c:v>
                </c:pt>
                <c:pt idx="379">
                  <c:v>115.2</c:v>
                </c:pt>
                <c:pt idx="380">
                  <c:v>109.3</c:v>
                </c:pt>
                <c:pt idx="381">
                  <c:v>111.6</c:v>
                </c:pt>
                <c:pt idx="382">
                  <c:v>111.9</c:v>
                </c:pt>
                <c:pt idx="383">
                  <c:v>115.2</c:v>
                </c:pt>
                <c:pt idx="384">
                  <c:v>111.11</c:v>
                </c:pt>
                <c:pt idx="385">
                  <c:v>105.7</c:v>
                </c:pt>
                <c:pt idx="386">
                  <c:v>107.2</c:v>
                </c:pt>
                <c:pt idx="387">
                  <c:v>108.6</c:v>
                </c:pt>
                <c:pt idx="388">
                  <c:v>103.2</c:v>
                </c:pt>
                <c:pt idx="389">
                  <c:v>98.4</c:v>
                </c:pt>
                <c:pt idx="390">
                  <c:v>95.7</c:v>
                </c:pt>
                <c:pt idx="391">
                  <c:v>103.6</c:v>
                </c:pt>
                <c:pt idx="392">
                  <c:v>107.8</c:v>
                </c:pt>
                <c:pt idx="393">
                  <c:v>102.2</c:v>
                </c:pt>
                <c:pt idx="394">
                  <c:v>100.2</c:v>
                </c:pt>
                <c:pt idx="395">
                  <c:v>109</c:v>
                </c:pt>
                <c:pt idx="396">
                  <c:v>106</c:v>
                </c:pt>
                <c:pt idx="397">
                  <c:v>103.4</c:v>
                </c:pt>
                <c:pt idx="398">
                  <c:v>104.2</c:v>
                </c:pt>
                <c:pt idx="399">
                  <c:v>103.7</c:v>
                </c:pt>
                <c:pt idx="400">
                  <c:v>102.5</c:v>
                </c:pt>
                <c:pt idx="401">
                  <c:v>110.1</c:v>
                </c:pt>
                <c:pt idx="402">
                  <c:v>114</c:v>
                </c:pt>
                <c:pt idx="403">
                  <c:v>106.1</c:v>
                </c:pt>
                <c:pt idx="404">
                  <c:v>104.3</c:v>
                </c:pt>
                <c:pt idx="405">
                  <c:v>102.6</c:v>
                </c:pt>
                <c:pt idx="406">
                  <c:v>101</c:v>
                </c:pt>
                <c:pt idx="407">
                  <c:v>108</c:v>
                </c:pt>
                <c:pt idx="408">
                  <c:v>110.9</c:v>
                </c:pt>
                <c:pt idx="409">
                  <c:v>106.7</c:v>
                </c:pt>
                <c:pt idx="410">
                  <c:v>103.1</c:v>
                </c:pt>
                <c:pt idx="411">
                  <c:v>97.5</c:v>
                </c:pt>
                <c:pt idx="412">
                  <c:v>101.3</c:v>
                </c:pt>
                <c:pt idx="413">
                  <c:v>97.8</c:v>
                </c:pt>
                <c:pt idx="414">
                  <c:v>101.9</c:v>
                </c:pt>
                <c:pt idx="415">
                  <c:v>105.6</c:v>
                </c:pt>
                <c:pt idx="416">
                  <c:v>99.2</c:v>
                </c:pt>
                <c:pt idx="417">
                  <c:v>108.7</c:v>
                </c:pt>
                <c:pt idx="418">
                  <c:v>112.8</c:v>
                </c:pt>
                <c:pt idx="419">
                  <c:v>109.5</c:v>
                </c:pt>
                <c:pt idx="420">
                  <c:v>105.3</c:v>
                </c:pt>
                <c:pt idx="421">
                  <c:v>98.3</c:v>
                </c:pt>
                <c:pt idx="422">
                  <c:v>92.9</c:v>
                </c:pt>
              </c:numCache>
            </c:numRef>
          </c:val>
          <c:smooth val="0"/>
          <c:extLst>
            <c:ext xmlns:c16="http://schemas.microsoft.com/office/drawing/2014/chart" uri="{C3380CC4-5D6E-409C-BE32-E72D297353CC}">
              <c16:uniqueId val="{00000001-E582-45F8-B04C-2394A4EA92E0}"/>
            </c:ext>
          </c:extLst>
        </c:ser>
        <c:ser>
          <c:idx val="1"/>
          <c:order val="1"/>
          <c:tx>
            <c:strRef>
              <c:f>ConsumerConf!$C$1</c:f>
              <c:strCache>
                <c:ptCount val="1"/>
                <c:pt idx="0">
                  <c:v>Consumer Sentiment</c:v>
                </c:pt>
              </c:strCache>
            </c:strRef>
          </c:tx>
          <c:spPr>
            <a:ln w="28575" cap="rnd">
              <a:solidFill>
                <a:schemeClr val="accent2"/>
              </a:solidFill>
              <a:round/>
            </a:ln>
            <a:effectLst/>
          </c:spPr>
          <c:marker>
            <c:symbol val="none"/>
          </c:marker>
          <c:cat>
            <c:numRef>
              <c:f>ConsumerConf!$A$2:$A$425</c:f>
              <c:numCache>
                <c:formatCode>mmm\-yy</c:formatCode>
                <c:ptCount val="424"/>
                <c:pt idx="0">
                  <c:v>31412</c:v>
                </c:pt>
                <c:pt idx="1">
                  <c:v>31443</c:v>
                </c:pt>
                <c:pt idx="2">
                  <c:v>31471</c:v>
                </c:pt>
                <c:pt idx="3">
                  <c:v>31502</c:v>
                </c:pt>
                <c:pt idx="4">
                  <c:v>31532</c:v>
                </c:pt>
                <c:pt idx="5">
                  <c:v>31563</c:v>
                </c:pt>
                <c:pt idx="6">
                  <c:v>31593</c:v>
                </c:pt>
                <c:pt idx="7">
                  <c:v>31624</c:v>
                </c:pt>
                <c:pt idx="8">
                  <c:v>31655</c:v>
                </c:pt>
                <c:pt idx="9">
                  <c:v>31685</c:v>
                </c:pt>
                <c:pt idx="10">
                  <c:v>31716</c:v>
                </c:pt>
                <c:pt idx="11">
                  <c:v>31746</c:v>
                </c:pt>
                <c:pt idx="12">
                  <c:v>31777</c:v>
                </c:pt>
                <c:pt idx="13">
                  <c:v>31808</c:v>
                </c:pt>
                <c:pt idx="14">
                  <c:v>31836</c:v>
                </c:pt>
                <c:pt idx="15">
                  <c:v>31867</c:v>
                </c:pt>
                <c:pt idx="16">
                  <c:v>31897</c:v>
                </c:pt>
                <c:pt idx="17">
                  <c:v>31928</c:v>
                </c:pt>
                <c:pt idx="18">
                  <c:v>31958</c:v>
                </c:pt>
                <c:pt idx="19">
                  <c:v>31989</c:v>
                </c:pt>
                <c:pt idx="20">
                  <c:v>32020</c:v>
                </c:pt>
                <c:pt idx="21">
                  <c:v>32050</c:v>
                </c:pt>
                <c:pt idx="22">
                  <c:v>32081</c:v>
                </c:pt>
                <c:pt idx="23">
                  <c:v>32111</c:v>
                </c:pt>
                <c:pt idx="24">
                  <c:v>32142</c:v>
                </c:pt>
                <c:pt idx="25">
                  <c:v>32173</c:v>
                </c:pt>
                <c:pt idx="26">
                  <c:v>32202</c:v>
                </c:pt>
                <c:pt idx="27">
                  <c:v>32233</c:v>
                </c:pt>
                <c:pt idx="28">
                  <c:v>32263</c:v>
                </c:pt>
                <c:pt idx="29">
                  <c:v>32294</c:v>
                </c:pt>
                <c:pt idx="30">
                  <c:v>32324</c:v>
                </c:pt>
                <c:pt idx="31">
                  <c:v>32355</c:v>
                </c:pt>
                <c:pt idx="32">
                  <c:v>32386</c:v>
                </c:pt>
                <c:pt idx="33">
                  <c:v>32416</c:v>
                </c:pt>
                <c:pt idx="34">
                  <c:v>32447</c:v>
                </c:pt>
                <c:pt idx="35">
                  <c:v>32477</c:v>
                </c:pt>
                <c:pt idx="36">
                  <c:v>32508</c:v>
                </c:pt>
                <c:pt idx="37">
                  <c:v>32539</c:v>
                </c:pt>
                <c:pt idx="38">
                  <c:v>32567</c:v>
                </c:pt>
                <c:pt idx="39">
                  <c:v>32598</c:v>
                </c:pt>
                <c:pt idx="40">
                  <c:v>32628</c:v>
                </c:pt>
                <c:pt idx="41">
                  <c:v>32659</c:v>
                </c:pt>
                <c:pt idx="42">
                  <c:v>32689</c:v>
                </c:pt>
                <c:pt idx="43">
                  <c:v>32720</c:v>
                </c:pt>
                <c:pt idx="44">
                  <c:v>32751</c:v>
                </c:pt>
                <c:pt idx="45">
                  <c:v>32781</c:v>
                </c:pt>
                <c:pt idx="46">
                  <c:v>32812</c:v>
                </c:pt>
                <c:pt idx="47">
                  <c:v>32842</c:v>
                </c:pt>
                <c:pt idx="48">
                  <c:v>32873</c:v>
                </c:pt>
                <c:pt idx="49">
                  <c:v>32904</c:v>
                </c:pt>
                <c:pt idx="50">
                  <c:v>32932</c:v>
                </c:pt>
                <c:pt idx="51">
                  <c:v>32963</c:v>
                </c:pt>
                <c:pt idx="52">
                  <c:v>32993</c:v>
                </c:pt>
                <c:pt idx="53">
                  <c:v>33024</c:v>
                </c:pt>
                <c:pt idx="54">
                  <c:v>33054</c:v>
                </c:pt>
                <c:pt idx="55">
                  <c:v>33085</c:v>
                </c:pt>
                <c:pt idx="56">
                  <c:v>33116</c:v>
                </c:pt>
                <c:pt idx="57">
                  <c:v>33146</c:v>
                </c:pt>
                <c:pt idx="58">
                  <c:v>33177</c:v>
                </c:pt>
                <c:pt idx="59">
                  <c:v>33207</c:v>
                </c:pt>
                <c:pt idx="60">
                  <c:v>33238</c:v>
                </c:pt>
                <c:pt idx="61">
                  <c:v>33269</c:v>
                </c:pt>
                <c:pt idx="62">
                  <c:v>33297</c:v>
                </c:pt>
                <c:pt idx="63">
                  <c:v>33328</c:v>
                </c:pt>
                <c:pt idx="64">
                  <c:v>33358</c:v>
                </c:pt>
                <c:pt idx="65">
                  <c:v>33389</c:v>
                </c:pt>
                <c:pt idx="66">
                  <c:v>33419</c:v>
                </c:pt>
                <c:pt idx="67">
                  <c:v>33450</c:v>
                </c:pt>
                <c:pt idx="68">
                  <c:v>33481</c:v>
                </c:pt>
                <c:pt idx="69">
                  <c:v>33511</c:v>
                </c:pt>
                <c:pt idx="70">
                  <c:v>33542</c:v>
                </c:pt>
                <c:pt idx="71">
                  <c:v>33572</c:v>
                </c:pt>
                <c:pt idx="72">
                  <c:v>33603</c:v>
                </c:pt>
                <c:pt idx="73">
                  <c:v>33634</c:v>
                </c:pt>
                <c:pt idx="74">
                  <c:v>33663</c:v>
                </c:pt>
                <c:pt idx="75">
                  <c:v>33694</c:v>
                </c:pt>
                <c:pt idx="76">
                  <c:v>33724</c:v>
                </c:pt>
                <c:pt idx="77">
                  <c:v>33755</c:v>
                </c:pt>
                <c:pt idx="78">
                  <c:v>33785</c:v>
                </c:pt>
                <c:pt idx="79">
                  <c:v>33816</c:v>
                </c:pt>
                <c:pt idx="80">
                  <c:v>33847</c:v>
                </c:pt>
                <c:pt idx="81">
                  <c:v>33877</c:v>
                </c:pt>
                <c:pt idx="82">
                  <c:v>33908</c:v>
                </c:pt>
                <c:pt idx="83">
                  <c:v>33938</c:v>
                </c:pt>
                <c:pt idx="84">
                  <c:v>33969</c:v>
                </c:pt>
                <c:pt idx="85">
                  <c:v>34000</c:v>
                </c:pt>
                <c:pt idx="86">
                  <c:v>34028</c:v>
                </c:pt>
                <c:pt idx="87">
                  <c:v>34059</c:v>
                </c:pt>
                <c:pt idx="88">
                  <c:v>34089</c:v>
                </c:pt>
                <c:pt idx="89">
                  <c:v>34120</c:v>
                </c:pt>
                <c:pt idx="90">
                  <c:v>34150</c:v>
                </c:pt>
                <c:pt idx="91">
                  <c:v>34181</c:v>
                </c:pt>
                <c:pt idx="92">
                  <c:v>34212</c:v>
                </c:pt>
                <c:pt idx="93">
                  <c:v>34242</c:v>
                </c:pt>
                <c:pt idx="94">
                  <c:v>34273</c:v>
                </c:pt>
                <c:pt idx="95">
                  <c:v>34303</c:v>
                </c:pt>
                <c:pt idx="96">
                  <c:v>34334</c:v>
                </c:pt>
                <c:pt idx="97">
                  <c:v>34365</c:v>
                </c:pt>
                <c:pt idx="98">
                  <c:v>34393</c:v>
                </c:pt>
                <c:pt idx="99">
                  <c:v>34424</c:v>
                </c:pt>
                <c:pt idx="100">
                  <c:v>34454</c:v>
                </c:pt>
                <c:pt idx="101">
                  <c:v>34485</c:v>
                </c:pt>
                <c:pt idx="102">
                  <c:v>34515</c:v>
                </c:pt>
                <c:pt idx="103">
                  <c:v>34546</c:v>
                </c:pt>
                <c:pt idx="104">
                  <c:v>34577</c:v>
                </c:pt>
                <c:pt idx="105">
                  <c:v>34607</c:v>
                </c:pt>
                <c:pt idx="106">
                  <c:v>34638</c:v>
                </c:pt>
                <c:pt idx="107">
                  <c:v>34668</c:v>
                </c:pt>
                <c:pt idx="108">
                  <c:v>34699</c:v>
                </c:pt>
                <c:pt idx="109">
                  <c:v>34730</c:v>
                </c:pt>
                <c:pt idx="110">
                  <c:v>34758</c:v>
                </c:pt>
                <c:pt idx="111">
                  <c:v>34789</c:v>
                </c:pt>
                <c:pt idx="112">
                  <c:v>34819</c:v>
                </c:pt>
                <c:pt idx="113">
                  <c:v>34850</c:v>
                </c:pt>
                <c:pt idx="114">
                  <c:v>34880</c:v>
                </c:pt>
                <c:pt idx="115">
                  <c:v>34911</c:v>
                </c:pt>
                <c:pt idx="116">
                  <c:v>34942</c:v>
                </c:pt>
                <c:pt idx="117">
                  <c:v>34972</c:v>
                </c:pt>
                <c:pt idx="118">
                  <c:v>35003</c:v>
                </c:pt>
                <c:pt idx="119">
                  <c:v>35033</c:v>
                </c:pt>
                <c:pt idx="120">
                  <c:v>35064</c:v>
                </c:pt>
                <c:pt idx="121">
                  <c:v>35095</c:v>
                </c:pt>
                <c:pt idx="122">
                  <c:v>35124</c:v>
                </c:pt>
                <c:pt idx="123">
                  <c:v>35155</c:v>
                </c:pt>
                <c:pt idx="124">
                  <c:v>35185</c:v>
                </c:pt>
                <c:pt idx="125">
                  <c:v>35216</c:v>
                </c:pt>
                <c:pt idx="126">
                  <c:v>35246</c:v>
                </c:pt>
                <c:pt idx="127">
                  <c:v>35277</c:v>
                </c:pt>
                <c:pt idx="128">
                  <c:v>35308</c:v>
                </c:pt>
                <c:pt idx="129">
                  <c:v>35338</c:v>
                </c:pt>
                <c:pt idx="130">
                  <c:v>35369</c:v>
                </c:pt>
                <c:pt idx="131">
                  <c:v>35399</c:v>
                </c:pt>
                <c:pt idx="132">
                  <c:v>35430</c:v>
                </c:pt>
                <c:pt idx="133">
                  <c:v>35461</c:v>
                </c:pt>
                <c:pt idx="134">
                  <c:v>35489</c:v>
                </c:pt>
                <c:pt idx="135">
                  <c:v>35520</c:v>
                </c:pt>
                <c:pt idx="136">
                  <c:v>35550</c:v>
                </c:pt>
                <c:pt idx="137">
                  <c:v>35581</c:v>
                </c:pt>
                <c:pt idx="138">
                  <c:v>35611</c:v>
                </c:pt>
                <c:pt idx="139">
                  <c:v>35642</c:v>
                </c:pt>
                <c:pt idx="140">
                  <c:v>35673</c:v>
                </c:pt>
                <c:pt idx="141">
                  <c:v>35703</c:v>
                </c:pt>
                <c:pt idx="142">
                  <c:v>35734</c:v>
                </c:pt>
                <c:pt idx="143">
                  <c:v>35764</c:v>
                </c:pt>
                <c:pt idx="144">
                  <c:v>35795</c:v>
                </c:pt>
                <c:pt idx="145">
                  <c:v>35826</c:v>
                </c:pt>
                <c:pt idx="146">
                  <c:v>35854</c:v>
                </c:pt>
                <c:pt idx="147">
                  <c:v>35885</c:v>
                </c:pt>
                <c:pt idx="148">
                  <c:v>35915</c:v>
                </c:pt>
                <c:pt idx="149">
                  <c:v>35946</c:v>
                </c:pt>
                <c:pt idx="150">
                  <c:v>35976</c:v>
                </c:pt>
                <c:pt idx="151">
                  <c:v>36007</c:v>
                </c:pt>
                <c:pt idx="152">
                  <c:v>36038</c:v>
                </c:pt>
                <c:pt idx="153">
                  <c:v>36068</c:v>
                </c:pt>
                <c:pt idx="154">
                  <c:v>36099</c:v>
                </c:pt>
                <c:pt idx="155">
                  <c:v>36129</c:v>
                </c:pt>
                <c:pt idx="156">
                  <c:v>36160</c:v>
                </c:pt>
                <c:pt idx="157">
                  <c:v>36191</c:v>
                </c:pt>
                <c:pt idx="158">
                  <c:v>36219</c:v>
                </c:pt>
                <c:pt idx="159">
                  <c:v>36250</c:v>
                </c:pt>
                <c:pt idx="160">
                  <c:v>36280</c:v>
                </c:pt>
                <c:pt idx="161">
                  <c:v>36311</c:v>
                </c:pt>
                <c:pt idx="162">
                  <c:v>36341</c:v>
                </c:pt>
                <c:pt idx="163">
                  <c:v>36372</c:v>
                </c:pt>
                <c:pt idx="164">
                  <c:v>36403</c:v>
                </c:pt>
                <c:pt idx="165">
                  <c:v>36433</c:v>
                </c:pt>
                <c:pt idx="166">
                  <c:v>36464</c:v>
                </c:pt>
                <c:pt idx="167">
                  <c:v>36494</c:v>
                </c:pt>
                <c:pt idx="168">
                  <c:v>36525</c:v>
                </c:pt>
                <c:pt idx="169">
                  <c:v>36556</c:v>
                </c:pt>
                <c:pt idx="170">
                  <c:v>36585</c:v>
                </c:pt>
                <c:pt idx="171">
                  <c:v>36616</c:v>
                </c:pt>
                <c:pt idx="172">
                  <c:v>36646</c:v>
                </c:pt>
                <c:pt idx="173">
                  <c:v>36677</c:v>
                </c:pt>
                <c:pt idx="174">
                  <c:v>36707</c:v>
                </c:pt>
                <c:pt idx="175">
                  <c:v>36738</c:v>
                </c:pt>
                <c:pt idx="176">
                  <c:v>36769</c:v>
                </c:pt>
                <c:pt idx="177">
                  <c:v>36799</c:v>
                </c:pt>
                <c:pt idx="178">
                  <c:v>36830</c:v>
                </c:pt>
                <c:pt idx="179">
                  <c:v>36860</c:v>
                </c:pt>
                <c:pt idx="180">
                  <c:v>36891</c:v>
                </c:pt>
                <c:pt idx="181">
                  <c:v>36922</c:v>
                </c:pt>
                <c:pt idx="182">
                  <c:v>36950</c:v>
                </c:pt>
                <c:pt idx="183">
                  <c:v>36981</c:v>
                </c:pt>
                <c:pt idx="184">
                  <c:v>37011</c:v>
                </c:pt>
                <c:pt idx="185">
                  <c:v>37042</c:v>
                </c:pt>
                <c:pt idx="186">
                  <c:v>37072</c:v>
                </c:pt>
                <c:pt idx="187">
                  <c:v>37103</c:v>
                </c:pt>
                <c:pt idx="188">
                  <c:v>37134</c:v>
                </c:pt>
                <c:pt idx="189">
                  <c:v>37164</c:v>
                </c:pt>
                <c:pt idx="190">
                  <c:v>37195</c:v>
                </c:pt>
                <c:pt idx="191">
                  <c:v>37225</c:v>
                </c:pt>
                <c:pt idx="192">
                  <c:v>37256</c:v>
                </c:pt>
                <c:pt idx="193">
                  <c:v>37287</c:v>
                </c:pt>
                <c:pt idx="194">
                  <c:v>37315</c:v>
                </c:pt>
                <c:pt idx="195">
                  <c:v>37346</c:v>
                </c:pt>
                <c:pt idx="196">
                  <c:v>37376</c:v>
                </c:pt>
                <c:pt idx="197">
                  <c:v>37407</c:v>
                </c:pt>
                <c:pt idx="198">
                  <c:v>37437</c:v>
                </c:pt>
                <c:pt idx="199">
                  <c:v>37468</c:v>
                </c:pt>
                <c:pt idx="200">
                  <c:v>37499</c:v>
                </c:pt>
                <c:pt idx="201">
                  <c:v>37529</c:v>
                </c:pt>
                <c:pt idx="202">
                  <c:v>37560</c:v>
                </c:pt>
                <c:pt idx="203">
                  <c:v>37590</c:v>
                </c:pt>
                <c:pt idx="204">
                  <c:v>37621</c:v>
                </c:pt>
                <c:pt idx="205">
                  <c:v>37652</c:v>
                </c:pt>
                <c:pt idx="206">
                  <c:v>37680</c:v>
                </c:pt>
                <c:pt idx="207">
                  <c:v>37711</c:v>
                </c:pt>
                <c:pt idx="208">
                  <c:v>37741</c:v>
                </c:pt>
                <c:pt idx="209">
                  <c:v>37772</c:v>
                </c:pt>
                <c:pt idx="210">
                  <c:v>37802</c:v>
                </c:pt>
                <c:pt idx="211">
                  <c:v>37833</c:v>
                </c:pt>
                <c:pt idx="212">
                  <c:v>37864</c:v>
                </c:pt>
                <c:pt idx="213">
                  <c:v>37894</c:v>
                </c:pt>
                <c:pt idx="214">
                  <c:v>37925</c:v>
                </c:pt>
                <c:pt idx="215">
                  <c:v>37955</c:v>
                </c:pt>
                <c:pt idx="216">
                  <c:v>37986</c:v>
                </c:pt>
                <c:pt idx="217">
                  <c:v>38017</c:v>
                </c:pt>
                <c:pt idx="218">
                  <c:v>38046</c:v>
                </c:pt>
                <c:pt idx="219">
                  <c:v>38077</c:v>
                </c:pt>
                <c:pt idx="220">
                  <c:v>38107</c:v>
                </c:pt>
                <c:pt idx="221">
                  <c:v>38138</c:v>
                </c:pt>
                <c:pt idx="222">
                  <c:v>38168</c:v>
                </c:pt>
                <c:pt idx="223">
                  <c:v>38199</c:v>
                </c:pt>
                <c:pt idx="224">
                  <c:v>38230</c:v>
                </c:pt>
                <c:pt idx="225">
                  <c:v>38260</c:v>
                </c:pt>
                <c:pt idx="226">
                  <c:v>38291</c:v>
                </c:pt>
                <c:pt idx="227">
                  <c:v>38321</c:v>
                </c:pt>
                <c:pt idx="228">
                  <c:v>38352</c:v>
                </c:pt>
                <c:pt idx="229">
                  <c:v>38383</c:v>
                </c:pt>
                <c:pt idx="230">
                  <c:v>38411</c:v>
                </c:pt>
                <c:pt idx="231">
                  <c:v>38442</c:v>
                </c:pt>
                <c:pt idx="232">
                  <c:v>38472</c:v>
                </c:pt>
                <c:pt idx="233">
                  <c:v>38503</c:v>
                </c:pt>
                <c:pt idx="234">
                  <c:v>38533</c:v>
                </c:pt>
                <c:pt idx="235">
                  <c:v>38564</c:v>
                </c:pt>
                <c:pt idx="236">
                  <c:v>38595</c:v>
                </c:pt>
                <c:pt idx="237">
                  <c:v>38625</c:v>
                </c:pt>
                <c:pt idx="238">
                  <c:v>38656</c:v>
                </c:pt>
                <c:pt idx="239">
                  <c:v>38686</c:v>
                </c:pt>
                <c:pt idx="240">
                  <c:v>38717</c:v>
                </c:pt>
                <c:pt idx="241">
                  <c:v>38748</c:v>
                </c:pt>
                <c:pt idx="242">
                  <c:v>38776</c:v>
                </c:pt>
                <c:pt idx="243">
                  <c:v>38807</c:v>
                </c:pt>
                <c:pt idx="244">
                  <c:v>38837</c:v>
                </c:pt>
                <c:pt idx="245">
                  <c:v>38868</c:v>
                </c:pt>
                <c:pt idx="246">
                  <c:v>38898</c:v>
                </c:pt>
                <c:pt idx="247">
                  <c:v>38929</c:v>
                </c:pt>
                <c:pt idx="248">
                  <c:v>38960</c:v>
                </c:pt>
                <c:pt idx="249">
                  <c:v>38990</c:v>
                </c:pt>
                <c:pt idx="250">
                  <c:v>39021</c:v>
                </c:pt>
                <c:pt idx="251">
                  <c:v>39051</c:v>
                </c:pt>
                <c:pt idx="252">
                  <c:v>39082</c:v>
                </c:pt>
                <c:pt idx="253">
                  <c:v>39113</c:v>
                </c:pt>
                <c:pt idx="254">
                  <c:v>39141</c:v>
                </c:pt>
                <c:pt idx="255">
                  <c:v>39172</c:v>
                </c:pt>
                <c:pt idx="256">
                  <c:v>39202</c:v>
                </c:pt>
                <c:pt idx="257">
                  <c:v>39233</c:v>
                </c:pt>
                <c:pt idx="258">
                  <c:v>39263</c:v>
                </c:pt>
                <c:pt idx="259">
                  <c:v>39294</c:v>
                </c:pt>
                <c:pt idx="260">
                  <c:v>39325</c:v>
                </c:pt>
                <c:pt idx="261">
                  <c:v>39355</c:v>
                </c:pt>
                <c:pt idx="262">
                  <c:v>39386</c:v>
                </c:pt>
                <c:pt idx="263">
                  <c:v>39416</c:v>
                </c:pt>
                <c:pt idx="264">
                  <c:v>39447</c:v>
                </c:pt>
                <c:pt idx="265">
                  <c:v>39478</c:v>
                </c:pt>
                <c:pt idx="266">
                  <c:v>39507</c:v>
                </c:pt>
                <c:pt idx="267">
                  <c:v>39538</c:v>
                </c:pt>
                <c:pt idx="268">
                  <c:v>39568</c:v>
                </c:pt>
                <c:pt idx="269">
                  <c:v>39599</c:v>
                </c:pt>
                <c:pt idx="270">
                  <c:v>39629</c:v>
                </c:pt>
                <c:pt idx="271">
                  <c:v>39660</c:v>
                </c:pt>
                <c:pt idx="272">
                  <c:v>39691</c:v>
                </c:pt>
                <c:pt idx="273">
                  <c:v>39721</c:v>
                </c:pt>
                <c:pt idx="274">
                  <c:v>39752</c:v>
                </c:pt>
                <c:pt idx="275">
                  <c:v>39782</c:v>
                </c:pt>
                <c:pt idx="276">
                  <c:v>39813</c:v>
                </c:pt>
                <c:pt idx="277">
                  <c:v>39844</c:v>
                </c:pt>
                <c:pt idx="278">
                  <c:v>39872</c:v>
                </c:pt>
                <c:pt idx="279">
                  <c:v>39903</c:v>
                </c:pt>
                <c:pt idx="280">
                  <c:v>39933</c:v>
                </c:pt>
                <c:pt idx="281">
                  <c:v>39964</c:v>
                </c:pt>
                <c:pt idx="282">
                  <c:v>39994</c:v>
                </c:pt>
                <c:pt idx="283">
                  <c:v>40025</c:v>
                </c:pt>
                <c:pt idx="284">
                  <c:v>40056</c:v>
                </c:pt>
                <c:pt idx="285">
                  <c:v>40086</c:v>
                </c:pt>
                <c:pt idx="286">
                  <c:v>40117</c:v>
                </c:pt>
                <c:pt idx="287">
                  <c:v>40147</c:v>
                </c:pt>
                <c:pt idx="288">
                  <c:v>40178</c:v>
                </c:pt>
                <c:pt idx="289">
                  <c:v>40209</c:v>
                </c:pt>
                <c:pt idx="290">
                  <c:v>40237</c:v>
                </c:pt>
                <c:pt idx="291">
                  <c:v>40268</c:v>
                </c:pt>
                <c:pt idx="292">
                  <c:v>40298</c:v>
                </c:pt>
                <c:pt idx="293">
                  <c:v>40329</c:v>
                </c:pt>
                <c:pt idx="294">
                  <c:v>40359</c:v>
                </c:pt>
                <c:pt idx="295">
                  <c:v>40390</c:v>
                </c:pt>
                <c:pt idx="296">
                  <c:v>40421</c:v>
                </c:pt>
                <c:pt idx="297">
                  <c:v>40451</c:v>
                </c:pt>
                <c:pt idx="298">
                  <c:v>40482</c:v>
                </c:pt>
                <c:pt idx="299">
                  <c:v>40512</c:v>
                </c:pt>
                <c:pt idx="300">
                  <c:v>40543</c:v>
                </c:pt>
                <c:pt idx="301">
                  <c:v>40574</c:v>
                </c:pt>
                <c:pt idx="302">
                  <c:v>40602</c:v>
                </c:pt>
                <c:pt idx="303">
                  <c:v>40633</c:v>
                </c:pt>
                <c:pt idx="304">
                  <c:v>40663</c:v>
                </c:pt>
                <c:pt idx="305">
                  <c:v>40694</c:v>
                </c:pt>
                <c:pt idx="306">
                  <c:v>40724</c:v>
                </c:pt>
                <c:pt idx="307">
                  <c:v>40755</c:v>
                </c:pt>
                <c:pt idx="308">
                  <c:v>40786</c:v>
                </c:pt>
                <c:pt idx="309">
                  <c:v>40816</c:v>
                </c:pt>
                <c:pt idx="310">
                  <c:v>40847</c:v>
                </c:pt>
                <c:pt idx="311">
                  <c:v>40877</c:v>
                </c:pt>
                <c:pt idx="312">
                  <c:v>40908</c:v>
                </c:pt>
                <c:pt idx="313">
                  <c:v>40939</c:v>
                </c:pt>
                <c:pt idx="314">
                  <c:v>40968</c:v>
                </c:pt>
                <c:pt idx="315">
                  <c:v>40999</c:v>
                </c:pt>
                <c:pt idx="316">
                  <c:v>41029</c:v>
                </c:pt>
                <c:pt idx="317">
                  <c:v>41060</c:v>
                </c:pt>
                <c:pt idx="318">
                  <c:v>41090</c:v>
                </c:pt>
                <c:pt idx="319">
                  <c:v>41121</c:v>
                </c:pt>
                <c:pt idx="320">
                  <c:v>41152</c:v>
                </c:pt>
                <c:pt idx="321">
                  <c:v>41182</c:v>
                </c:pt>
                <c:pt idx="322">
                  <c:v>41213</c:v>
                </c:pt>
                <c:pt idx="323">
                  <c:v>41243</c:v>
                </c:pt>
                <c:pt idx="324">
                  <c:v>41274</c:v>
                </c:pt>
                <c:pt idx="325">
                  <c:v>41305</c:v>
                </c:pt>
                <c:pt idx="326">
                  <c:v>41333</c:v>
                </c:pt>
                <c:pt idx="327">
                  <c:v>41364</c:v>
                </c:pt>
                <c:pt idx="328">
                  <c:v>41394</c:v>
                </c:pt>
                <c:pt idx="329">
                  <c:v>41425</c:v>
                </c:pt>
                <c:pt idx="330">
                  <c:v>41455</c:v>
                </c:pt>
                <c:pt idx="331">
                  <c:v>41486</c:v>
                </c:pt>
                <c:pt idx="332">
                  <c:v>41517</c:v>
                </c:pt>
                <c:pt idx="333">
                  <c:v>41547</c:v>
                </c:pt>
                <c:pt idx="334">
                  <c:v>41578</c:v>
                </c:pt>
                <c:pt idx="335">
                  <c:v>41608</c:v>
                </c:pt>
                <c:pt idx="336">
                  <c:v>41639</c:v>
                </c:pt>
                <c:pt idx="337">
                  <c:v>41670</c:v>
                </c:pt>
                <c:pt idx="338">
                  <c:v>41698</c:v>
                </c:pt>
                <c:pt idx="339">
                  <c:v>41729</c:v>
                </c:pt>
                <c:pt idx="340">
                  <c:v>41759</c:v>
                </c:pt>
                <c:pt idx="341">
                  <c:v>41790</c:v>
                </c:pt>
                <c:pt idx="342">
                  <c:v>41820</c:v>
                </c:pt>
                <c:pt idx="343">
                  <c:v>41851</c:v>
                </c:pt>
                <c:pt idx="344">
                  <c:v>41882</c:v>
                </c:pt>
                <c:pt idx="345">
                  <c:v>41912</c:v>
                </c:pt>
                <c:pt idx="346">
                  <c:v>41943</c:v>
                </c:pt>
                <c:pt idx="347">
                  <c:v>41973</c:v>
                </c:pt>
                <c:pt idx="348">
                  <c:v>42004</c:v>
                </c:pt>
                <c:pt idx="349">
                  <c:v>42035</c:v>
                </c:pt>
                <c:pt idx="350">
                  <c:v>42063</c:v>
                </c:pt>
                <c:pt idx="351">
                  <c:v>42094</c:v>
                </c:pt>
                <c:pt idx="352">
                  <c:v>42124</c:v>
                </c:pt>
                <c:pt idx="353">
                  <c:v>42155</c:v>
                </c:pt>
                <c:pt idx="354">
                  <c:v>42185</c:v>
                </c:pt>
                <c:pt idx="355">
                  <c:v>42216</c:v>
                </c:pt>
                <c:pt idx="356">
                  <c:v>42247</c:v>
                </c:pt>
                <c:pt idx="357">
                  <c:v>42277</c:v>
                </c:pt>
                <c:pt idx="358">
                  <c:v>42308</c:v>
                </c:pt>
                <c:pt idx="359">
                  <c:v>42338</c:v>
                </c:pt>
                <c:pt idx="360">
                  <c:v>42369</c:v>
                </c:pt>
                <c:pt idx="361">
                  <c:v>42400</c:v>
                </c:pt>
                <c:pt idx="362">
                  <c:v>42429</c:v>
                </c:pt>
                <c:pt idx="363">
                  <c:v>42460</c:v>
                </c:pt>
                <c:pt idx="364">
                  <c:v>42490</c:v>
                </c:pt>
                <c:pt idx="365">
                  <c:v>42521</c:v>
                </c:pt>
                <c:pt idx="366">
                  <c:v>42551</c:v>
                </c:pt>
                <c:pt idx="367">
                  <c:v>42582</c:v>
                </c:pt>
                <c:pt idx="368">
                  <c:v>42613</c:v>
                </c:pt>
                <c:pt idx="369">
                  <c:v>42643</c:v>
                </c:pt>
                <c:pt idx="370">
                  <c:v>42674</c:v>
                </c:pt>
                <c:pt idx="371">
                  <c:v>42704</c:v>
                </c:pt>
                <c:pt idx="372">
                  <c:v>42735</c:v>
                </c:pt>
                <c:pt idx="373">
                  <c:v>42766</c:v>
                </c:pt>
                <c:pt idx="374">
                  <c:v>42794</c:v>
                </c:pt>
                <c:pt idx="375">
                  <c:v>42825</c:v>
                </c:pt>
                <c:pt idx="376">
                  <c:v>42855</c:v>
                </c:pt>
                <c:pt idx="377">
                  <c:v>42886</c:v>
                </c:pt>
                <c:pt idx="378">
                  <c:v>42916</c:v>
                </c:pt>
                <c:pt idx="379">
                  <c:v>42947</c:v>
                </c:pt>
                <c:pt idx="380">
                  <c:v>42978</c:v>
                </c:pt>
                <c:pt idx="381">
                  <c:v>43008</c:v>
                </c:pt>
                <c:pt idx="382">
                  <c:v>43039</c:v>
                </c:pt>
                <c:pt idx="383">
                  <c:v>43069</c:v>
                </c:pt>
                <c:pt idx="384">
                  <c:v>43100</c:v>
                </c:pt>
                <c:pt idx="385">
                  <c:v>43131</c:v>
                </c:pt>
                <c:pt idx="386">
                  <c:v>43159</c:v>
                </c:pt>
                <c:pt idx="387">
                  <c:v>43190</c:v>
                </c:pt>
                <c:pt idx="388">
                  <c:v>43220</c:v>
                </c:pt>
                <c:pt idx="389">
                  <c:v>43251</c:v>
                </c:pt>
                <c:pt idx="390">
                  <c:v>43281</c:v>
                </c:pt>
                <c:pt idx="391">
                  <c:v>43312</c:v>
                </c:pt>
                <c:pt idx="392">
                  <c:v>43343</c:v>
                </c:pt>
                <c:pt idx="393">
                  <c:v>43373</c:v>
                </c:pt>
                <c:pt idx="394">
                  <c:v>43404</c:v>
                </c:pt>
                <c:pt idx="395">
                  <c:v>43434</c:v>
                </c:pt>
                <c:pt idx="396">
                  <c:v>43465</c:v>
                </c:pt>
                <c:pt idx="397">
                  <c:v>43496</c:v>
                </c:pt>
                <c:pt idx="398">
                  <c:v>43524</c:v>
                </c:pt>
                <c:pt idx="399">
                  <c:v>43555</c:v>
                </c:pt>
                <c:pt idx="400">
                  <c:v>43585</c:v>
                </c:pt>
                <c:pt idx="401">
                  <c:v>43616</c:v>
                </c:pt>
                <c:pt idx="402">
                  <c:v>43646</c:v>
                </c:pt>
                <c:pt idx="403">
                  <c:v>43677</c:v>
                </c:pt>
                <c:pt idx="404">
                  <c:v>43708</c:v>
                </c:pt>
                <c:pt idx="405">
                  <c:v>43738</c:v>
                </c:pt>
                <c:pt idx="406">
                  <c:v>43769</c:v>
                </c:pt>
                <c:pt idx="407">
                  <c:v>43799</c:v>
                </c:pt>
                <c:pt idx="408">
                  <c:v>43830</c:v>
                </c:pt>
                <c:pt idx="409">
                  <c:v>43861</c:v>
                </c:pt>
                <c:pt idx="410">
                  <c:v>43890</c:v>
                </c:pt>
                <c:pt idx="411">
                  <c:v>43921</c:v>
                </c:pt>
                <c:pt idx="412">
                  <c:v>43951</c:v>
                </c:pt>
                <c:pt idx="413">
                  <c:v>43982</c:v>
                </c:pt>
                <c:pt idx="414">
                  <c:v>44012</c:v>
                </c:pt>
                <c:pt idx="415">
                  <c:v>44043</c:v>
                </c:pt>
                <c:pt idx="416">
                  <c:v>44074</c:v>
                </c:pt>
                <c:pt idx="417">
                  <c:v>44104</c:v>
                </c:pt>
                <c:pt idx="418">
                  <c:v>44135</c:v>
                </c:pt>
                <c:pt idx="419">
                  <c:v>44165</c:v>
                </c:pt>
                <c:pt idx="420">
                  <c:v>44196</c:v>
                </c:pt>
                <c:pt idx="421">
                  <c:v>44227</c:v>
                </c:pt>
                <c:pt idx="422">
                  <c:v>44255</c:v>
                </c:pt>
                <c:pt idx="423">
                  <c:v>44286</c:v>
                </c:pt>
              </c:numCache>
            </c:numRef>
          </c:cat>
          <c:val>
            <c:numRef>
              <c:f>ConsumerConf!$C$2:$C$425</c:f>
              <c:numCache>
                <c:formatCode>General</c:formatCode>
                <c:ptCount val="424"/>
                <c:pt idx="0">
                  <c:v>93</c:v>
                </c:pt>
                <c:pt idx="1">
                  <c:v>89.5</c:v>
                </c:pt>
                <c:pt idx="2">
                  <c:v>91.3</c:v>
                </c:pt>
                <c:pt idx="3">
                  <c:v>93.9</c:v>
                </c:pt>
                <c:pt idx="4">
                  <c:v>90.6</c:v>
                </c:pt>
                <c:pt idx="5">
                  <c:v>88.3</c:v>
                </c:pt>
                <c:pt idx="6">
                  <c:v>88.2</c:v>
                </c:pt>
                <c:pt idx="7">
                  <c:v>76.400000000000006</c:v>
                </c:pt>
                <c:pt idx="8">
                  <c:v>72.8</c:v>
                </c:pt>
                <c:pt idx="9">
                  <c:v>63.9</c:v>
                </c:pt>
                <c:pt idx="10">
                  <c:v>66</c:v>
                </c:pt>
                <c:pt idx="11">
                  <c:v>65.5</c:v>
                </c:pt>
                <c:pt idx="12">
                  <c:v>66.8</c:v>
                </c:pt>
                <c:pt idx="13">
                  <c:v>70.400000000000006</c:v>
                </c:pt>
                <c:pt idx="14">
                  <c:v>87.7</c:v>
                </c:pt>
                <c:pt idx="15">
                  <c:v>81.8</c:v>
                </c:pt>
                <c:pt idx="16">
                  <c:v>78.3</c:v>
                </c:pt>
                <c:pt idx="17">
                  <c:v>82.1</c:v>
                </c:pt>
                <c:pt idx="18">
                  <c:v>82.9</c:v>
                </c:pt>
                <c:pt idx="19">
                  <c:v>82</c:v>
                </c:pt>
                <c:pt idx="20">
                  <c:v>83</c:v>
                </c:pt>
                <c:pt idx="21">
                  <c:v>78.3</c:v>
                </c:pt>
                <c:pt idx="22">
                  <c:v>69.099999999999994</c:v>
                </c:pt>
                <c:pt idx="23">
                  <c:v>68.2</c:v>
                </c:pt>
                <c:pt idx="24">
                  <c:v>67.5</c:v>
                </c:pt>
                <c:pt idx="25">
                  <c:v>68.8</c:v>
                </c:pt>
                <c:pt idx="26">
                  <c:v>76</c:v>
                </c:pt>
                <c:pt idx="27">
                  <c:v>77.2</c:v>
                </c:pt>
                <c:pt idx="28">
                  <c:v>79.2</c:v>
                </c:pt>
                <c:pt idx="29">
                  <c:v>80.400000000000006</c:v>
                </c:pt>
                <c:pt idx="30">
                  <c:v>76.599999999999994</c:v>
                </c:pt>
                <c:pt idx="31">
                  <c:v>76.099999999999994</c:v>
                </c:pt>
                <c:pt idx="32">
                  <c:v>75.599999999999994</c:v>
                </c:pt>
                <c:pt idx="33">
                  <c:v>73.3</c:v>
                </c:pt>
                <c:pt idx="34">
                  <c:v>85.3</c:v>
                </c:pt>
                <c:pt idx="35">
                  <c:v>91</c:v>
                </c:pt>
                <c:pt idx="36">
                  <c:v>89.3</c:v>
                </c:pt>
                <c:pt idx="37">
                  <c:v>86.6</c:v>
                </c:pt>
                <c:pt idx="38">
                  <c:v>85.9</c:v>
                </c:pt>
                <c:pt idx="39">
                  <c:v>85.6</c:v>
                </c:pt>
                <c:pt idx="40">
                  <c:v>80.3</c:v>
                </c:pt>
                <c:pt idx="41">
                  <c:v>81.5</c:v>
                </c:pt>
                <c:pt idx="42">
                  <c:v>77</c:v>
                </c:pt>
                <c:pt idx="43">
                  <c:v>77.3</c:v>
                </c:pt>
                <c:pt idx="44">
                  <c:v>77.900000000000006</c:v>
                </c:pt>
                <c:pt idx="45">
                  <c:v>82.7</c:v>
                </c:pt>
                <c:pt idx="46">
                  <c:v>81.2</c:v>
                </c:pt>
                <c:pt idx="47">
                  <c:v>88.2</c:v>
                </c:pt>
                <c:pt idx="48">
                  <c:v>94.3</c:v>
                </c:pt>
                <c:pt idx="49">
                  <c:v>93.2</c:v>
                </c:pt>
                <c:pt idx="50">
                  <c:v>91.5</c:v>
                </c:pt>
                <c:pt idx="51">
                  <c:v>92.6</c:v>
                </c:pt>
                <c:pt idx="52">
                  <c:v>92.8</c:v>
                </c:pt>
                <c:pt idx="53">
                  <c:v>91.2</c:v>
                </c:pt>
                <c:pt idx="54">
                  <c:v>89</c:v>
                </c:pt>
                <c:pt idx="55">
                  <c:v>91.7</c:v>
                </c:pt>
                <c:pt idx="56">
                  <c:v>91.5</c:v>
                </c:pt>
                <c:pt idx="57">
                  <c:v>92.7</c:v>
                </c:pt>
                <c:pt idx="58">
                  <c:v>91.6</c:v>
                </c:pt>
                <c:pt idx="59">
                  <c:v>95.1</c:v>
                </c:pt>
                <c:pt idx="60">
                  <c:v>97.6</c:v>
                </c:pt>
                <c:pt idx="61">
                  <c:v>95.1</c:v>
                </c:pt>
                <c:pt idx="62">
                  <c:v>90.3</c:v>
                </c:pt>
                <c:pt idx="63">
                  <c:v>92.5</c:v>
                </c:pt>
                <c:pt idx="64">
                  <c:v>89.8</c:v>
                </c:pt>
                <c:pt idx="65">
                  <c:v>92.7</c:v>
                </c:pt>
                <c:pt idx="66">
                  <c:v>94.4</c:v>
                </c:pt>
                <c:pt idx="67">
                  <c:v>96.2</c:v>
                </c:pt>
                <c:pt idx="68">
                  <c:v>88.9</c:v>
                </c:pt>
                <c:pt idx="69">
                  <c:v>90.2</c:v>
                </c:pt>
                <c:pt idx="70">
                  <c:v>88.2</c:v>
                </c:pt>
                <c:pt idx="71">
                  <c:v>91</c:v>
                </c:pt>
                <c:pt idx="72">
                  <c:v>89.3</c:v>
                </c:pt>
                <c:pt idx="73">
                  <c:v>88.5</c:v>
                </c:pt>
                <c:pt idx="74">
                  <c:v>93.7</c:v>
                </c:pt>
                <c:pt idx="75">
                  <c:v>92.7</c:v>
                </c:pt>
                <c:pt idx="76">
                  <c:v>89.4</c:v>
                </c:pt>
                <c:pt idx="77">
                  <c:v>92.4</c:v>
                </c:pt>
                <c:pt idx="78">
                  <c:v>94.7</c:v>
                </c:pt>
                <c:pt idx="79">
                  <c:v>95.3</c:v>
                </c:pt>
                <c:pt idx="80">
                  <c:v>94.7</c:v>
                </c:pt>
                <c:pt idx="81">
                  <c:v>96.5</c:v>
                </c:pt>
                <c:pt idx="82">
                  <c:v>99.2</c:v>
                </c:pt>
                <c:pt idx="83">
                  <c:v>96.9</c:v>
                </c:pt>
                <c:pt idx="84">
                  <c:v>97.4</c:v>
                </c:pt>
                <c:pt idx="85">
                  <c:v>99.7</c:v>
                </c:pt>
                <c:pt idx="86">
                  <c:v>100</c:v>
                </c:pt>
                <c:pt idx="87">
                  <c:v>101.4</c:v>
                </c:pt>
                <c:pt idx="88">
                  <c:v>103.2</c:v>
                </c:pt>
                <c:pt idx="89">
                  <c:v>104.5</c:v>
                </c:pt>
                <c:pt idx="90">
                  <c:v>107.1</c:v>
                </c:pt>
                <c:pt idx="91">
                  <c:v>104.4</c:v>
                </c:pt>
                <c:pt idx="92">
                  <c:v>106</c:v>
                </c:pt>
                <c:pt idx="93">
                  <c:v>105.6</c:v>
                </c:pt>
                <c:pt idx="94">
                  <c:v>107.2</c:v>
                </c:pt>
                <c:pt idx="95">
                  <c:v>102.1</c:v>
                </c:pt>
                <c:pt idx="96">
                  <c:v>106.6</c:v>
                </c:pt>
                <c:pt idx="97">
                  <c:v>110.4</c:v>
                </c:pt>
                <c:pt idx="98">
                  <c:v>106.5</c:v>
                </c:pt>
                <c:pt idx="99">
                  <c:v>108.7</c:v>
                </c:pt>
                <c:pt idx="100">
                  <c:v>106.5</c:v>
                </c:pt>
                <c:pt idx="101">
                  <c:v>105.6</c:v>
                </c:pt>
                <c:pt idx="102">
                  <c:v>105.2</c:v>
                </c:pt>
                <c:pt idx="103">
                  <c:v>104.4</c:v>
                </c:pt>
                <c:pt idx="104">
                  <c:v>100.9</c:v>
                </c:pt>
                <c:pt idx="105">
                  <c:v>97.4</c:v>
                </c:pt>
                <c:pt idx="106">
                  <c:v>102.7</c:v>
                </c:pt>
                <c:pt idx="107">
                  <c:v>100.5</c:v>
                </c:pt>
                <c:pt idx="108">
                  <c:v>103.9</c:v>
                </c:pt>
                <c:pt idx="109">
                  <c:v>108.1</c:v>
                </c:pt>
                <c:pt idx="110">
                  <c:v>105.7</c:v>
                </c:pt>
                <c:pt idx="111">
                  <c:v>104.6</c:v>
                </c:pt>
                <c:pt idx="112">
                  <c:v>106.8</c:v>
                </c:pt>
                <c:pt idx="113">
                  <c:v>107.3</c:v>
                </c:pt>
                <c:pt idx="114">
                  <c:v>106</c:v>
                </c:pt>
                <c:pt idx="115">
                  <c:v>104.5</c:v>
                </c:pt>
                <c:pt idx="116">
                  <c:v>107.2</c:v>
                </c:pt>
                <c:pt idx="117">
                  <c:v>103.2</c:v>
                </c:pt>
                <c:pt idx="118">
                  <c:v>107.2</c:v>
                </c:pt>
                <c:pt idx="119">
                  <c:v>105.4</c:v>
                </c:pt>
                <c:pt idx="120">
                  <c:v>112</c:v>
                </c:pt>
                <c:pt idx="121">
                  <c:v>111.3</c:v>
                </c:pt>
                <c:pt idx="122">
                  <c:v>107.1</c:v>
                </c:pt>
                <c:pt idx="123">
                  <c:v>109.2</c:v>
                </c:pt>
                <c:pt idx="124">
                  <c:v>110.7</c:v>
                </c:pt>
                <c:pt idx="125">
                  <c:v>106.4</c:v>
                </c:pt>
                <c:pt idx="126">
                  <c:v>108.3</c:v>
                </c:pt>
                <c:pt idx="127">
                  <c:v>107.3</c:v>
                </c:pt>
                <c:pt idx="128">
                  <c:v>106.8</c:v>
                </c:pt>
                <c:pt idx="129">
                  <c:v>105.8</c:v>
                </c:pt>
                <c:pt idx="130">
                  <c:v>107.6</c:v>
                </c:pt>
                <c:pt idx="131">
                  <c:v>98.4</c:v>
                </c:pt>
                <c:pt idx="132">
                  <c:v>94.7</c:v>
                </c:pt>
                <c:pt idx="133">
                  <c:v>90.6</c:v>
                </c:pt>
                <c:pt idx="134">
                  <c:v>91.5</c:v>
                </c:pt>
                <c:pt idx="135">
                  <c:v>88.4</c:v>
                </c:pt>
                <c:pt idx="136">
                  <c:v>92</c:v>
                </c:pt>
                <c:pt idx="137">
                  <c:v>92.6</c:v>
                </c:pt>
                <c:pt idx="138">
                  <c:v>92.4</c:v>
                </c:pt>
                <c:pt idx="139">
                  <c:v>91.5</c:v>
                </c:pt>
                <c:pt idx="140">
                  <c:v>81.8</c:v>
                </c:pt>
                <c:pt idx="141">
                  <c:v>82.7</c:v>
                </c:pt>
                <c:pt idx="142">
                  <c:v>83.9</c:v>
                </c:pt>
                <c:pt idx="143">
                  <c:v>88.8</c:v>
                </c:pt>
                <c:pt idx="144">
                  <c:v>93</c:v>
                </c:pt>
                <c:pt idx="145">
                  <c:v>90.7</c:v>
                </c:pt>
                <c:pt idx="146">
                  <c:v>95.7</c:v>
                </c:pt>
                <c:pt idx="147">
                  <c:v>93</c:v>
                </c:pt>
                <c:pt idx="148">
                  <c:v>96.9</c:v>
                </c:pt>
                <c:pt idx="149">
                  <c:v>92.4</c:v>
                </c:pt>
                <c:pt idx="150">
                  <c:v>88.1</c:v>
                </c:pt>
                <c:pt idx="151">
                  <c:v>87.6</c:v>
                </c:pt>
                <c:pt idx="152">
                  <c:v>86.1</c:v>
                </c:pt>
                <c:pt idx="153">
                  <c:v>80.599999999999994</c:v>
                </c:pt>
                <c:pt idx="154">
                  <c:v>84.2</c:v>
                </c:pt>
                <c:pt idx="155">
                  <c:v>86.7</c:v>
                </c:pt>
                <c:pt idx="156">
                  <c:v>82.4</c:v>
                </c:pt>
                <c:pt idx="157">
                  <c:v>79.900000000000006</c:v>
                </c:pt>
                <c:pt idx="158">
                  <c:v>77.599999999999994</c:v>
                </c:pt>
                <c:pt idx="159">
                  <c:v>86</c:v>
                </c:pt>
                <c:pt idx="160">
                  <c:v>92.1</c:v>
                </c:pt>
                <c:pt idx="161">
                  <c:v>89.7</c:v>
                </c:pt>
                <c:pt idx="162">
                  <c:v>90.9</c:v>
                </c:pt>
                <c:pt idx="163">
                  <c:v>89.3</c:v>
                </c:pt>
                <c:pt idx="164">
                  <c:v>87.7</c:v>
                </c:pt>
                <c:pt idx="165">
                  <c:v>89.6</c:v>
                </c:pt>
                <c:pt idx="166">
                  <c:v>93.7</c:v>
                </c:pt>
                <c:pt idx="167">
                  <c:v>92.6</c:v>
                </c:pt>
                <c:pt idx="168">
                  <c:v>103.8</c:v>
                </c:pt>
                <c:pt idx="169">
                  <c:v>94.4</c:v>
                </c:pt>
                <c:pt idx="170">
                  <c:v>95.8</c:v>
                </c:pt>
                <c:pt idx="171">
                  <c:v>94.2</c:v>
                </c:pt>
                <c:pt idx="172">
                  <c:v>90.2</c:v>
                </c:pt>
                <c:pt idx="173">
                  <c:v>95.6</c:v>
                </c:pt>
                <c:pt idx="174">
                  <c:v>96.7</c:v>
                </c:pt>
                <c:pt idx="175">
                  <c:v>95.9</c:v>
                </c:pt>
                <c:pt idx="176">
                  <c:v>94.2</c:v>
                </c:pt>
                <c:pt idx="177">
                  <c:v>91.7</c:v>
                </c:pt>
                <c:pt idx="178">
                  <c:v>92.8</c:v>
                </c:pt>
                <c:pt idx="179">
                  <c:v>97.1</c:v>
                </c:pt>
                <c:pt idx="180">
                  <c:v>95.5</c:v>
                </c:pt>
                <c:pt idx="181">
                  <c:v>94.1</c:v>
                </c:pt>
                <c:pt idx="182">
                  <c:v>92.6</c:v>
                </c:pt>
                <c:pt idx="183">
                  <c:v>87.7</c:v>
                </c:pt>
                <c:pt idx="184">
                  <c:v>86.9</c:v>
                </c:pt>
                <c:pt idx="185">
                  <c:v>96</c:v>
                </c:pt>
                <c:pt idx="186">
                  <c:v>96.5</c:v>
                </c:pt>
                <c:pt idx="187">
                  <c:v>89.1</c:v>
                </c:pt>
                <c:pt idx="188">
                  <c:v>76.900000000000006</c:v>
                </c:pt>
                <c:pt idx="189">
                  <c:v>74.2</c:v>
                </c:pt>
                <c:pt idx="190">
                  <c:v>81.599999999999994</c:v>
                </c:pt>
                <c:pt idx="191">
                  <c:v>91.5</c:v>
                </c:pt>
                <c:pt idx="192">
                  <c:v>91.2</c:v>
                </c:pt>
                <c:pt idx="193">
                  <c:v>86.7</c:v>
                </c:pt>
                <c:pt idx="194">
                  <c:v>88.9</c:v>
                </c:pt>
                <c:pt idx="195">
                  <c:v>87.4</c:v>
                </c:pt>
                <c:pt idx="196">
                  <c:v>79.099999999999994</c:v>
                </c:pt>
                <c:pt idx="197">
                  <c:v>84.9</c:v>
                </c:pt>
                <c:pt idx="198">
                  <c:v>84.7</c:v>
                </c:pt>
                <c:pt idx="199">
                  <c:v>82</c:v>
                </c:pt>
                <c:pt idx="200">
                  <c:v>85.4</c:v>
                </c:pt>
                <c:pt idx="201">
                  <c:v>93.6</c:v>
                </c:pt>
                <c:pt idx="202">
                  <c:v>92.1</c:v>
                </c:pt>
                <c:pt idx="203">
                  <c:v>91.7</c:v>
                </c:pt>
                <c:pt idx="204">
                  <c:v>96.9</c:v>
                </c:pt>
                <c:pt idx="205">
                  <c:v>91.3</c:v>
                </c:pt>
                <c:pt idx="206">
                  <c:v>88.4</c:v>
                </c:pt>
                <c:pt idx="207">
                  <c:v>87.1</c:v>
                </c:pt>
                <c:pt idx="208">
                  <c:v>88.3</c:v>
                </c:pt>
                <c:pt idx="209">
                  <c:v>85.3</c:v>
                </c:pt>
                <c:pt idx="210">
                  <c:v>90.4</c:v>
                </c:pt>
                <c:pt idx="211">
                  <c:v>83.4</c:v>
                </c:pt>
                <c:pt idx="212">
                  <c:v>83.4</c:v>
                </c:pt>
                <c:pt idx="213">
                  <c:v>80.900000000000006</c:v>
                </c:pt>
                <c:pt idx="214">
                  <c:v>76.099999999999994</c:v>
                </c:pt>
                <c:pt idx="215">
                  <c:v>75.5</c:v>
                </c:pt>
                <c:pt idx="216">
                  <c:v>78.400000000000006</c:v>
                </c:pt>
                <c:pt idx="217">
                  <c:v>70.8</c:v>
                </c:pt>
                <c:pt idx="218">
                  <c:v>69.5</c:v>
                </c:pt>
                <c:pt idx="219">
                  <c:v>62.6</c:v>
                </c:pt>
                <c:pt idx="220">
                  <c:v>59.8</c:v>
                </c:pt>
                <c:pt idx="221">
                  <c:v>56.4</c:v>
                </c:pt>
                <c:pt idx="222">
                  <c:v>61.2</c:v>
                </c:pt>
                <c:pt idx="223">
                  <c:v>63</c:v>
                </c:pt>
                <c:pt idx="224">
                  <c:v>70.3</c:v>
                </c:pt>
                <c:pt idx="225">
                  <c:v>57.6</c:v>
                </c:pt>
                <c:pt idx="226">
                  <c:v>55.3</c:v>
                </c:pt>
                <c:pt idx="227">
                  <c:v>60.1</c:v>
                </c:pt>
                <c:pt idx="228">
                  <c:v>61.2</c:v>
                </c:pt>
                <c:pt idx="229">
                  <c:v>56.3</c:v>
                </c:pt>
                <c:pt idx="230">
                  <c:v>57.3</c:v>
                </c:pt>
                <c:pt idx="231">
                  <c:v>65.099999999999994</c:v>
                </c:pt>
                <c:pt idx="232">
                  <c:v>68.7</c:v>
                </c:pt>
                <c:pt idx="233">
                  <c:v>70.8</c:v>
                </c:pt>
                <c:pt idx="234">
                  <c:v>66</c:v>
                </c:pt>
                <c:pt idx="235">
                  <c:v>65.7</c:v>
                </c:pt>
                <c:pt idx="236">
                  <c:v>73.5</c:v>
                </c:pt>
                <c:pt idx="237">
                  <c:v>70.599999999999994</c:v>
                </c:pt>
                <c:pt idx="238">
                  <c:v>67.400000000000006</c:v>
                </c:pt>
                <c:pt idx="239">
                  <c:v>72.5</c:v>
                </c:pt>
                <c:pt idx="240">
                  <c:v>74.400000000000006</c:v>
                </c:pt>
                <c:pt idx="241">
                  <c:v>73.599999999999994</c:v>
                </c:pt>
                <c:pt idx="242">
                  <c:v>73.599999999999994</c:v>
                </c:pt>
                <c:pt idx="243">
                  <c:v>72.2</c:v>
                </c:pt>
                <c:pt idx="244">
                  <c:v>73.599999999999994</c:v>
                </c:pt>
                <c:pt idx="245">
                  <c:v>76</c:v>
                </c:pt>
                <c:pt idx="246">
                  <c:v>67.8</c:v>
                </c:pt>
                <c:pt idx="247">
                  <c:v>68.900000000000006</c:v>
                </c:pt>
                <c:pt idx="248">
                  <c:v>68.2</c:v>
                </c:pt>
                <c:pt idx="249">
                  <c:v>67.7</c:v>
                </c:pt>
                <c:pt idx="250">
                  <c:v>71.599999999999994</c:v>
                </c:pt>
                <c:pt idx="251">
                  <c:v>74.5</c:v>
                </c:pt>
                <c:pt idx="252">
                  <c:v>74.2</c:v>
                </c:pt>
                <c:pt idx="253">
                  <c:v>77.5</c:v>
                </c:pt>
                <c:pt idx="254">
                  <c:v>67.5</c:v>
                </c:pt>
                <c:pt idx="255">
                  <c:v>69.8</c:v>
                </c:pt>
                <c:pt idx="256">
                  <c:v>74.3</c:v>
                </c:pt>
                <c:pt idx="257">
                  <c:v>71.5</c:v>
                </c:pt>
                <c:pt idx="258">
                  <c:v>63.7</c:v>
                </c:pt>
                <c:pt idx="259">
                  <c:v>55.8</c:v>
                </c:pt>
                <c:pt idx="260">
                  <c:v>59.5</c:v>
                </c:pt>
                <c:pt idx="261">
                  <c:v>60.8</c:v>
                </c:pt>
                <c:pt idx="262">
                  <c:v>63.7</c:v>
                </c:pt>
                <c:pt idx="263">
                  <c:v>69.900000000000006</c:v>
                </c:pt>
                <c:pt idx="264">
                  <c:v>75</c:v>
                </c:pt>
                <c:pt idx="265">
                  <c:v>75.3</c:v>
                </c:pt>
                <c:pt idx="266">
                  <c:v>76.2</c:v>
                </c:pt>
                <c:pt idx="267">
                  <c:v>76.400000000000006</c:v>
                </c:pt>
                <c:pt idx="268">
                  <c:v>79.3</c:v>
                </c:pt>
                <c:pt idx="269">
                  <c:v>73.2</c:v>
                </c:pt>
                <c:pt idx="270">
                  <c:v>72.3</c:v>
                </c:pt>
                <c:pt idx="271">
                  <c:v>74.3</c:v>
                </c:pt>
                <c:pt idx="272">
                  <c:v>78.3</c:v>
                </c:pt>
                <c:pt idx="273">
                  <c:v>82.6</c:v>
                </c:pt>
                <c:pt idx="274">
                  <c:v>82.7</c:v>
                </c:pt>
                <c:pt idx="275">
                  <c:v>72.900000000000006</c:v>
                </c:pt>
                <c:pt idx="276">
                  <c:v>73.8</c:v>
                </c:pt>
                <c:pt idx="277">
                  <c:v>77.599999999999994</c:v>
                </c:pt>
                <c:pt idx="278">
                  <c:v>78.599999999999994</c:v>
                </c:pt>
                <c:pt idx="279">
                  <c:v>76.400000000000006</c:v>
                </c:pt>
                <c:pt idx="280">
                  <c:v>84.5</c:v>
                </c:pt>
                <c:pt idx="281">
                  <c:v>84.1</c:v>
                </c:pt>
                <c:pt idx="282">
                  <c:v>85.1</c:v>
                </c:pt>
                <c:pt idx="283">
                  <c:v>82.1</c:v>
                </c:pt>
                <c:pt idx="284">
                  <c:v>77.5</c:v>
                </c:pt>
                <c:pt idx="285">
                  <c:v>73.2</c:v>
                </c:pt>
                <c:pt idx="286">
                  <c:v>75.099999999999994</c:v>
                </c:pt>
                <c:pt idx="287">
                  <c:v>82.5</c:v>
                </c:pt>
                <c:pt idx="288">
                  <c:v>81.2</c:v>
                </c:pt>
                <c:pt idx="289">
                  <c:v>81.599999999999994</c:v>
                </c:pt>
                <c:pt idx="290">
                  <c:v>80</c:v>
                </c:pt>
                <c:pt idx="291">
                  <c:v>84.1</c:v>
                </c:pt>
                <c:pt idx="292">
                  <c:v>81.900000000000006</c:v>
                </c:pt>
                <c:pt idx="293">
                  <c:v>82.5</c:v>
                </c:pt>
                <c:pt idx="294">
                  <c:v>81.8</c:v>
                </c:pt>
                <c:pt idx="295">
                  <c:v>82.5</c:v>
                </c:pt>
                <c:pt idx="296">
                  <c:v>84.6</c:v>
                </c:pt>
                <c:pt idx="297">
                  <c:v>86.9</c:v>
                </c:pt>
                <c:pt idx="298">
                  <c:v>88.8</c:v>
                </c:pt>
                <c:pt idx="299">
                  <c:v>93.6</c:v>
                </c:pt>
                <c:pt idx="300">
                  <c:v>98.1</c:v>
                </c:pt>
                <c:pt idx="301">
                  <c:v>95.4</c:v>
                </c:pt>
                <c:pt idx="302">
                  <c:v>93</c:v>
                </c:pt>
                <c:pt idx="303">
                  <c:v>95.9</c:v>
                </c:pt>
                <c:pt idx="304">
                  <c:v>90.7</c:v>
                </c:pt>
                <c:pt idx="305">
                  <c:v>96.1</c:v>
                </c:pt>
                <c:pt idx="306">
                  <c:v>93.1</c:v>
                </c:pt>
                <c:pt idx="307">
                  <c:v>91.9</c:v>
                </c:pt>
                <c:pt idx="308">
                  <c:v>87.2</c:v>
                </c:pt>
                <c:pt idx="309">
                  <c:v>90</c:v>
                </c:pt>
                <c:pt idx="310">
                  <c:v>91.3</c:v>
                </c:pt>
                <c:pt idx="311">
                  <c:v>92.6</c:v>
                </c:pt>
                <c:pt idx="312">
                  <c:v>92</c:v>
                </c:pt>
                <c:pt idx="313">
                  <c:v>91.7</c:v>
                </c:pt>
                <c:pt idx="314">
                  <c:v>91</c:v>
                </c:pt>
                <c:pt idx="315">
                  <c:v>89</c:v>
                </c:pt>
                <c:pt idx="316">
                  <c:v>94.7</c:v>
                </c:pt>
                <c:pt idx="317">
                  <c:v>93.5</c:v>
                </c:pt>
                <c:pt idx="318">
                  <c:v>90</c:v>
                </c:pt>
                <c:pt idx="319">
                  <c:v>89.8</c:v>
                </c:pt>
                <c:pt idx="320">
                  <c:v>91.2</c:v>
                </c:pt>
                <c:pt idx="321">
                  <c:v>87.2</c:v>
                </c:pt>
                <c:pt idx="322">
                  <c:v>93.8</c:v>
                </c:pt>
                <c:pt idx="323">
                  <c:v>98.2</c:v>
                </c:pt>
                <c:pt idx="324">
                  <c:v>98.5</c:v>
                </c:pt>
                <c:pt idx="325">
                  <c:v>96.3</c:v>
                </c:pt>
                <c:pt idx="326">
                  <c:v>96.9</c:v>
                </c:pt>
                <c:pt idx="327">
                  <c:v>97</c:v>
                </c:pt>
                <c:pt idx="328">
                  <c:v>97.1</c:v>
                </c:pt>
                <c:pt idx="329">
                  <c:v>95</c:v>
                </c:pt>
                <c:pt idx="330">
                  <c:v>93.4</c:v>
                </c:pt>
                <c:pt idx="331">
                  <c:v>96.8</c:v>
                </c:pt>
                <c:pt idx="332">
                  <c:v>95.1</c:v>
                </c:pt>
                <c:pt idx="333">
                  <c:v>100.7</c:v>
                </c:pt>
                <c:pt idx="334">
                  <c:v>98.5</c:v>
                </c:pt>
                <c:pt idx="335">
                  <c:v>95.9</c:v>
                </c:pt>
                <c:pt idx="336">
                  <c:v>95.7</c:v>
                </c:pt>
                <c:pt idx="337">
                  <c:v>99.7</c:v>
                </c:pt>
                <c:pt idx="338">
                  <c:v>101.4</c:v>
                </c:pt>
                <c:pt idx="339">
                  <c:v>98.8</c:v>
                </c:pt>
                <c:pt idx="340">
                  <c:v>98</c:v>
                </c:pt>
                <c:pt idx="341">
                  <c:v>98.2</c:v>
                </c:pt>
                <c:pt idx="342">
                  <c:v>97.9</c:v>
                </c:pt>
                <c:pt idx="343">
                  <c:v>96.2</c:v>
                </c:pt>
                <c:pt idx="344">
                  <c:v>100.1</c:v>
                </c:pt>
                <c:pt idx="345">
                  <c:v>98.6</c:v>
                </c:pt>
                <c:pt idx="346">
                  <c:v>97.5</c:v>
                </c:pt>
                <c:pt idx="347">
                  <c:v>98.3</c:v>
                </c:pt>
                <c:pt idx="348">
                  <c:v>91.2</c:v>
                </c:pt>
                <c:pt idx="349">
                  <c:v>93.8</c:v>
                </c:pt>
                <c:pt idx="350">
                  <c:v>98.4</c:v>
                </c:pt>
                <c:pt idx="351">
                  <c:v>97.2</c:v>
                </c:pt>
                <c:pt idx="352">
                  <c:v>100</c:v>
                </c:pt>
                <c:pt idx="353">
                  <c:v>98.2</c:v>
                </c:pt>
                <c:pt idx="354">
                  <c:v>98.4</c:v>
                </c:pt>
                <c:pt idx="355">
                  <c:v>89.8</c:v>
                </c:pt>
                <c:pt idx="356">
                  <c:v>93.2</c:v>
                </c:pt>
                <c:pt idx="357">
                  <c:v>95.5</c:v>
                </c:pt>
                <c:pt idx="358">
                  <c:v>96.8</c:v>
                </c:pt>
                <c:pt idx="359">
                  <c:v>99.3</c:v>
                </c:pt>
                <c:pt idx="360">
                  <c:v>99.8</c:v>
                </c:pt>
                <c:pt idx="361">
                  <c:v>101</c:v>
                </c:pt>
                <c:pt idx="362">
                  <c:v>89.1</c:v>
                </c:pt>
                <c:pt idx="363">
                  <c:v>71.8</c:v>
                </c:pt>
                <c:pt idx="364">
                  <c:v>72.3</c:v>
                </c:pt>
                <c:pt idx="365">
                  <c:v>78.099999999999994</c:v>
                </c:pt>
                <c:pt idx="366">
                  <c:v>72.5</c:v>
                </c:pt>
                <c:pt idx="367">
                  <c:v>74.099999999999994</c:v>
                </c:pt>
                <c:pt idx="368">
                  <c:v>80.400000000000006</c:v>
                </c:pt>
                <c:pt idx="369">
                  <c:v>81.8</c:v>
                </c:pt>
                <c:pt idx="370">
                  <c:v>76.900000000000006</c:v>
                </c:pt>
                <c:pt idx="371">
                  <c:v>80.7</c:v>
                </c:pt>
                <c:pt idx="372">
                  <c:v>79</c:v>
                </c:pt>
                <c:pt idx="373">
                  <c:v>76.8</c:v>
                </c:pt>
                <c:pt idx="374">
                  <c:v>84.9</c:v>
                </c:pt>
                <c:pt idx="375">
                  <c:v>88.3</c:v>
                </c:pt>
                <c:pt idx="376">
                  <c:v>82.9</c:v>
                </c:pt>
                <c:pt idx="377">
                  <c:v>85.5</c:v>
                </c:pt>
                <c:pt idx="378">
                  <c:v>81.2</c:v>
                </c:pt>
                <c:pt idx="379">
                  <c:v>70.3</c:v>
                </c:pt>
                <c:pt idx="380">
                  <c:v>72.8</c:v>
                </c:pt>
                <c:pt idx="381">
                  <c:v>71.7</c:v>
                </c:pt>
                <c:pt idx="382">
                  <c:v>67.400000000000006</c:v>
                </c:pt>
                <c:pt idx="383">
                  <c:v>70.599999999999994</c:v>
                </c:pt>
                <c:pt idx="384">
                  <c:v>67.2</c:v>
                </c:pt>
                <c:pt idx="385">
                  <c:v>62.8</c:v>
                </c:pt>
                <c:pt idx="386">
                  <c:v>59.4</c:v>
                </c:pt>
                <c:pt idx="387">
                  <c:v>65.2</c:v>
                </c:pt>
                <c:pt idx="388">
                  <c:v>58.4</c:v>
                </c:pt>
                <c:pt idx="389">
                  <c:v>50</c:v>
                </c:pt>
                <c:pt idx="390">
                  <c:v>51.5</c:v>
                </c:pt>
                <c:pt idx="391">
                  <c:v>58.2</c:v>
                </c:pt>
                <c:pt idx="392">
                  <c:v>58.6</c:v>
                </c:pt>
                <c:pt idx="393">
                  <c:v>59.9</c:v>
                </c:pt>
                <c:pt idx="394">
                  <c:v>56.8</c:v>
                </c:pt>
                <c:pt idx="395">
                  <c:v>59.7</c:v>
                </c:pt>
                <c:pt idx="396">
                  <c:v>64.900000000000006</c:v>
                </c:pt>
                <c:pt idx="397">
                  <c:v>67</c:v>
                </c:pt>
                <c:pt idx="398">
                  <c:v>62</c:v>
                </c:pt>
                <c:pt idx="399">
                  <c:v>63.7</c:v>
                </c:pt>
                <c:pt idx="400">
                  <c:v>59</c:v>
                </c:pt>
                <c:pt idx="401">
                  <c:v>64.400000000000006</c:v>
                </c:pt>
                <c:pt idx="402">
                  <c:v>71.599999999999994</c:v>
                </c:pt>
                <c:pt idx="403">
                  <c:v>69.5</c:v>
                </c:pt>
                <c:pt idx="404">
                  <c:v>67.900000000000006</c:v>
                </c:pt>
                <c:pt idx="405">
                  <c:v>63.8</c:v>
                </c:pt>
                <c:pt idx="406">
                  <c:v>61.3</c:v>
                </c:pt>
                <c:pt idx="407">
                  <c:v>69.7</c:v>
                </c:pt>
                <c:pt idx="408">
                  <c:v>79</c:v>
                </c:pt>
                <c:pt idx="409">
                  <c:v>76.900000000000006</c:v>
                </c:pt>
                <c:pt idx="410">
                  <c:v>79.400000000000006</c:v>
                </c:pt>
                <c:pt idx="411">
                  <c:v>77.2</c:v>
                </c:pt>
                <c:pt idx="412">
                  <c:v>69.099999999999994</c:v>
                </c:pt>
                <c:pt idx="413">
                  <c:v>68.2</c:v>
                </c:pt>
                <c:pt idx="414">
                  <c:v>66.400000000000006</c:v>
                </c:pt>
                <c:pt idx="415">
                  <c:v>67.900000000000006</c:v>
                </c:pt>
                <c:pt idx="416">
                  <c:v>70.099999999999994</c:v>
                </c:pt>
                <c:pt idx="417">
                  <c:v>70.5</c:v>
                </c:pt>
                <c:pt idx="418">
                  <c:v>71.8</c:v>
                </c:pt>
                <c:pt idx="419">
                  <c:v>74</c:v>
                </c:pt>
                <c:pt idx="420">
                  <c:v>71.7</c:v>
                </c:pt>
                <c:pt idx="421">
                  <c:v>64.7</c:v>
                </c:pt>
                <c:pt idx="422">
                  <c:v>57</c:v>
                </c:pt>
                <c:pt idx="423">
                  <c:v>50.8</c:v>
                </c:pt>
              </c:numCache>
            </c:numRef>
          </c:val>
          <c:smooth val="0"/>
          <c:extLst>
            <c:ext xmlns:c16="http://schemas.microsoft.com/office/drawing/2014/chart" uri="{C3380CC4-5D6E-409C-BE32-E72D297353CC}">
              <c16:uniqueId val="{00000002-E582-45F8-B04C-2394A4EA92E0}"/>
            </c:ext>
          </c:extLst>
        </c:ser>
        <c:dLbls>
          <c:showLegendKey val="0"/>
          <c:showVal val="0"/>
          <c:showCatName val="0"/>
          <c:showSerName val="0"/>
          <c:showPercent val="0"/>
          <c:showBubbleSize val="0"/>
        </c:dLbls>
        <c:marker val="1"/>
        <c:smooth val="0"/>
        <c:axId val="737881199"/>
        <c:axId val="737896079"/>
      </c:lineChart>
      <c:dateAx>
        <c:axId val="737881199"/>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737896079"/>
        <c:crosses val="autoZero"/>
        <c:auto val="1"/>
        <c:lblOffset val="100"/>
        <c:baseTimeUnit val="months"/>
        <c:majorUnit val="12"/>
        <c:majorTimeUnit val="months"/>
      </c:dateAx>
      <c:valAx>
        <c:axId val="737896079"/>
        <c:scaling>
          <c:orientation val="minMax"/>
          <c:max val="1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737881199"/>
        <c:crosses val="autoZero"/>
        <c:crossBetween val="between"/>
      </c:valAx>
      <c:valAx>
        <c:axId val="1438263615"/>
        <c:scaling>
          <c:orientation val="minMax"/>
          <c:max val="160"/>
        </c:scaling>
        <c:delete val="1"/>
        <c:axPos val="r"/>
        <c:numFmt formatCode="General" sourceLinked="1"/>
        <c:majorTickMark val="out"/>
        <c:minorTickMark val="none"/>
        <c:tickLblPos val="nextTo"/>
        <c:crossAx val="1438253055"/>
        <c:crosses val="max"/>
        <c:crossBetween val="between"/>
      </c:valAx>
      <c:dateAx>
        <c:axId val="1438253055"/>
        <c:scaling>
          <c:orientation val="minMax"/>
        </c:scaling>
        <c:delete val="1"/>
        <c:axPos val="b"/>
        <c:numFmt formatCode="mmm\-yy" sourceLinked="1"/>
        <c:majorTickMark val="out"/>
        <c:minorTickMark val="none"/>
        <c:tickLblPos val="nextTo"/>
        <c:crossAx val="1438263615"/>
        <c:crosses val="autoZero"/>
        <c:auto val="1"/>
        <c:lblOffset val="100"/>
        <c:baseTimeUnit val="months"/>
      </c:dateAx>
      <c:spPr>
        <a:noFill/>
        <a:ln>
          <a:noFill/>
        </a:ln>
        <a:effectLst/>
      </c:spPr>
    </c:plotArea>
    <c:legend>
      <c:legendPos val="b"/>
      <c:layout>
        <c:manualLayout>
          <c:xMode val="edge"/>
          <c:yMode val="edge"/>
          <c:x val="0.11680347769028872"/>
          <c:y val="0.89810695538057739"/>
          <c:w val="0.76639304461942259"/>
          <c:h val="6.0226377952755906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sz="2000" dirty="0"/>
              <a:t>King County &amp;</a:t>
            </a:r>
            <a:r>
              <a:rPr lang="en-US" sz="2000" baseline="0" dirty="0"/>
              <a:t> WA State Employment Growth</a:t>
            </a:r>
            <a:endParaRPr lang="en-US" sz="2000" dirty="0"/>
          </a:p>
          <a:p>
            <a:pPr>
              <a:defRPr sz="1200"/>
            </a:pPr>
            <a:r>
              <a:rPr lang="en-US" sz="1200" dirty="0"/>
              <a:t>Quarterly</a:t>
            </a:r>
            <a:r>
              <a:rPr lang="en-US" sz="1200" baseline="0" dirty="0"/>
              <a:t> YOY Growth Rate Percentage</a:t>
            </a:r>
            <a:endParaRPr lang="en-US" sz="1200" dirty="0"/>
          </a:p>
          <a:p>
            <a:pPr>
              <a:defRPr sz="1200"/>
            </a:pPr>
            <a:r>
              <a:rPr lang="en-US" sz="1200" dirty="0"/>
              <a:t>Source: OEFA – Economic Forecast &amp; ERFC March 2025 Forecasts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7.6997985373665229E-2"/>
          <c:y val="0.17627126298272019"/>
          <c:w val="0.91297242249592281"/>
          <c:h val="0.60280446248349207"/>
        </c:manualLayout>
      </c:layout>
      <c:barChart>
        <c:barDir val="col"/>
        <c:grouping val="clustered"/>
        <c:varyColors val="0"/>
        <c:ser>
          <c:idx val="2"/>
          <c:order val="2"/>
          <c:tx>
            <c:strRef>
              <c:f>Chart_Emp_KC_WA!$D$3</c:f>
              <c:strCache>
                <c:ptCount val="1"/>
                <c:pt idx="0">
                  <c:v>Forecast Area</c:v>
                </c:pt>
              </c:strCache>
            </c:strRef>
          </c:tx>
          <c:spPr>
            <a:solidFill>
              <a:schemeClr val="bg1">
                <a:lumMod val="85000"/>
                <a:alpha val="50000"/>
              </a:schemeClr>
            </a:solidFill>
            <a:ln>
              <a:noFill/>
            </a:ln>
            <a:effectLst/>
          </c:spPr>
          <c:invertIfNegative val="0"/>
          <c:cat>
            <c:numRef>
              <c:f>Chart_Emp_KC_WA!$A$4:$A$27</c:f>
              <c:numCache>
                <c:formatCode>General</c:formatCode>
                <c:ptCount val="24"/>
                <c:pt idx="0">
                  <c:v>2022.1</c:v>
                </c:pt>
                <c:pt idx="1">
                  <c:v>2022.2</c:v>
                </c:pt>
                <c:pt idx="2">
                  <c:v>2022.3</c:v>
                </c:pt>
                <c:pt idx="3">
                  <c:v>2022.4</c:v>
                </c:pt>
                <c:pt idx="4">
                  <c:v>2023.1</c:v>
                </c:pt>
                <c:pt idx="5">
                  <c:v>2023.2</c:v>
                </c:pt>
                <c:pt idx="6">
                  <c:v>2023.3</c:v>
                </c:pt>
                <c:pt idx="7">
                  <c:v>2023.4</c:v>
                </c:pt>
                <c:pt idx="8">
                  <c:v>2024.1</c:v>
                </c:pt>
                <c:pt idx="9">
                  <c:v>2024.2</c:v>
                </c:pt>
                <c:pt idx="10">
                  <c:v>2024.3</c:v>
                </c:pt>
                <c:pt idx="11">
                  <c:v>2024.4</c:v>
                </c:pt>
                <c:pt idx="12">
                  <c:v>2025.1</c:v>
                </c:pt>
                <c:pt idx="13">
                  <c:v>2025.2</c:v>
                </c:pt>
                <c:pt idx="14">
                  <c:v>2025.3</c:v>
                </c:pt>
                <c:pt idx="15">
                  <c:v>2025.4</c:v>
                </c:pt>
                <c:pt idx="16">
                  <c:v>2026.1</c:v>
                </c:pt>
                <c:pt idx="17">
                  <c:v>2026.2</c:v>
                </c:pt>
                <c:pt idx="18">
                  <c:v>2026.3</c:v>
                </c:pt>
                <c:pt idx="19">
                  <c:v>2026.4</c:v>
                </c:pt>
                <c:pt idx="20">
                  <c:v>2027.1</c:v>
                </c:pt>
                <c:pt idx="21">
                  <c:v>2027.2</c:v>
                </c:pt>
                <c:pt idx="22">
                  <c:v>2027.3</c:v>
                </c:pt>
                <c:pt idx="23">
                  <c:v>2027.4</c:v>
                </c:pt>
              </c:numCache>
            </c:numRef>
          </c:cat>
          <c:val>
            <c:numRef>
              <c:f>Chart_Emp_KC_WA!$D$4:$D$27</c:f>
              <c:numCache>
                <c:formatCode>General</c:formatCode>
                <c:ptCount val="24"/>
                <c:pt idx="12" formatCode="0%">
                  <c:v>0.1</c:v>
                </c:pt>
                <c:pt idx="13" formatCode="0%">
                  <c:v>0.1</c:v>
                </c:pt>
                <c:pt idx="14" formatCode="0%">
                  <c:v>0.1</c:v>
                </c:pt>
                <c:pt idx="15" formatCode="0%">
                  <c:v>0.1</c:v>
                </c:pt>
                <c:pt idx="16" formatCode="0%">
                  <c:v>0.1</c:v>
                </c:pt>
                <c:pt idx="17" formatCode="0%">
                  <c:v>0.1</c:v>
                </c:pt>
                <c:pt idx="18" formatCode="0%">
                  <c:v>0.1</c:v>
                </c:pt>
                <c:pt idx="19" formatCode="0%">
                  <c:v>0.1</c:v>
                </c:pt>
                <c:pt idx="20" formatCode="0%">
                  <c:v>0.1</c:v>
                </c:pt>
                <c:pt idx="21" formatCode="0%">
                  <c:v>0.1</c:v>
                </c:pt>
                <c:pt idx="22" formatCode="0%">
                  <c:v>0.1</c:v>
                </c:pt>
                <c:pt idx="23" formatCode="0%">
                  <c:v>0.1</c:v>
                </c:pt>
              </c:numCache>
            </c:numRef>
          </c:val>
          <c:extLst>
            <c:ext xmlns:c16="http://schemas.microsoft.com/office/drawing/2014/chart" uri="{C3380CC4-5D6E-409C-BE32-E72D297353CC}">
              <c16:uniqueId val="{00000000-DF15-4C90-8C89-94F7E32FD580}"/>
            </c:ext>
          </c:extLst>
        </c:ser>
        <c:dLbls>
          <c:showLegendKey val="0"/>
          <c:showVal val="0"/>
          <c:showCatName val="0"/>
          <c:showSerName val="0"/>
          <c:showPercent val="0"/>
          <c:showBubbleSize val="0"/>
        </c:dLbls>
        <c:gapWidth val="0"/>
        <c:axId val="1687656048"/>
        <c:axId val="1687652688"/>
      </c:barChart>
      <c:lineChart>
        <c:grouping val="standard"/>
        <c:varyColors val="0"/>
        <c:ser>
          <c:idx val="0"/>
          <c:order val="0"/>
          <c:tx>
            <c:strRef>
              <c:f>Chart_Emp_KC_WA!$B$3</c:f>
              <c:strCache>
                <c:ptCount val="1"/>
                <c:pt idx="0">
                  <c:v>King County</c:v>
                </c:pt>
              </c:strCache>
            </c:strRef>
          </c:tx>
          <c:spPr>
            <a:ln w="28575" cap="rnd">
              <a:solidFill>
                <a:schemeClr val="accent1"/>
              </a:solidFill>
              <a:round/>
            </a:ln>
            <a:effectLst/>
          </c:spPr>
          <c:marker>
            <c:symbol val="none"/>
          </c:marker>
          <c:dLbls>
            <c:dLbl>
              <c:idx val="3"/>
              <c:layout>
                <c:manualLayout>
                  <c:x val="-5.9981255857544533E-2"/>
                  <c:y val="9.76403580146460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9EF-4620-8790-0496E4C627B6}"/>
                </c:ext>
              </c:extLst>
            </c:dLbl>
            <c:dLbl>
              <c:idx val="4"/>
              <c:layout>
                <c:manualLayout>
                  <c:x val="-4.4985941893158424E-2"/>
                  <c:y val="6.50935720097640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EF-4620-8790-0496E4C627B6}"/>
                </c:ext>
              </c:extLst>
            </c:dLbl>
            <c:dLbl>
              <c:idx val="5"/>
              <c:layout>
                <c:manualLayout>
                  <c:x val="-5.6232427366447985E-2"/>
                  <c:y val="1.30187144019528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9EF-4620-8790-0496E4C627B6}"/>
                </c:ext>
              </c:extLst>
            </c:dLbl>
            <c:dLbl>
              <c:idx val="6"/>
              <c:layout>
                <c:manualLayout>
                  <c:x val="-6.3730084348641081E-2"/>
                  <c:y val="6.50935720097628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9EF-4620-8790-0496E4C627B6}"/>
                </c:ext>
              </c:extLst>
            </c:dLbl>
            <c:dLbl>
              <c:idx val="7"/>
              <c:layout>
                <c:manualLayout>
                  <c:x val="-2.2492970946579264E-2"/>
                  <c:y val="3.58014646053702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9EF-4620-8790-0496E4C627B6}"/>
                </c:ext>
              </c:extLst>
            </c:dLbl>
            <c:dLbl>
              <c:idx val="10"/>
              <c:layout>
                <c:manualLayout>
                  <c:x val="-9.3720712277413302E-3"/>
                  <c:y val="-1.1933683676191239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9EF-4620-8790-0496E4C627B6}"/>
                </c:ext>
              </c:extLst>
            </c:dLbl>
            <c:dLbl>
              <c:idx val="12"/>
              <c:layout>
                <c:manualLayout>
                  <c:x val="-1.499531396438613E-2"/>
                  <c:y val="2.92921074043936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9EF-4620-8790-0496E4C627B6}"/>
                </c:ext>
              </c:extLst>
            </c:dLbl>
            <c:dLbl>
              <c:idx val="13"/>
              <c:layout>
                <c:manualLayout>
                  <c:x val="0"/>
                  <c:y val="1.95280716029292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9EF-4620-8790-0496E4C627B6}"/>
                </c:ext>
              </c:extLst>
            </c:dLbl>
            <c:dLbl>
              <c:idx val="14"/>
              <c:layout>
                <c:manualLayout>
                  <c:x val="1.8744142455481287E-3"/>
                  <c:y val="1.30187144019528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9EF-4620-8790-0496E4C627B6}"/>
                </c:ext>
              </c:extLst>
            </c:dLbl>
            <c:dLbl>
              <c:idx val="15"/>
              <c:layout>
                <c:manualLayout>
                  <c:x val="-3.74882849109654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9EF-4620-8790-0496E4C627B6}"/>
                </c:ext>
              </c:extLst>
            </c:dLbl>
            <c:dLbl>
              <c:idx val="16"/>
              <c:layout>
                <c:manualLayout>
                  <c:x val="-1.6869728209934397E-2"/>
                  <c:y val="-1.95280716029292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9EF-4620-8790-0496E4C627B6}"/>
                </c:ext>
              </c:extLst>
            </c:dLbl>
            <c:dLbl>
              <c:idx val="17"/>
              <c:layout>
                <c:manualLayout>
                  <c:x val="-7.4976569821932019E-3"/>
                  <c:y val="2.2782750203417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9EF-4620-8790-0496E4C627B6}"/>
                </c:ext>
              </c:extLst>
            </c:dLbl>
            <c:dLbl>
              <c:idx val="18"/>
              <c:layout>
                <c:manualLayout>
                  <c:x val="-5.6232427366447986E-3"/>
                  <c:y val="4.88201790073230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9EF-4620-8790-0496E4C627B6}"/>
                </c:ext>
              </c:extLst>
            </c:dLbl>
            <c:dLbl>
              <c:idx val="19"/>
              <c:layout>
                <c:manualLayout>
                  <c:x val="0"/>
                  <c:y val="1.30187144019528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9EF-4620-8790-0496E4C627B6}"/>
                </c:ext>
              </c:extLst>
            </c:dLbl>
            <c:dLbl>
              <c:idx val="20"/>
              <c:layout>
                <c:manualLayout>
                  <c:x val="7.4976569821930648E-3"/>
                  <c:y val="3.254678600488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9EF-4620-8790-0496E4C627B6}"/>
                </c:ext>
              </c:extLst>
            </c:dLbl>
            <c:dLbl>
              <c:idx val="21"/>
              <c:layout>
                <c:manualLayout>
                  <c:x val="-1.374554567763733E-16"/>
                  <c:y val="1.6273393002441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9EF-4620-8790-0496E4C627B6}"/>
                </c:ext>
              </c:extLst>
            </c:dLbl>
            <c:dLbl>
              <c:idx val="22"/>
              <c:layout>
                <c:manualLayout>
                  <c:x val="0"/>
                  <c:y val="2.2782750203417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9EF-4620-8790-0496E4C627B6}"/>
                </c:ext>
              </c:extLst>
            </c:dLbl>
            <c:dLbl>
              <c:idx val="23"/>
              <c:layout>
                <c:manualLayout>
                  <c:x val="-1.6869728209934532E-2"/>
                  <c:y val="-3.254678600488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9EF-4620-8790-0496E4C627B6}"/>
                </c:ext>
              </c:extLst>
            </c:dLbl>
            <c:spPr>
              <a:noFill/>
              <a:ln>
                <a:noFill/>
              </a:ln>
              <a:effectLst/>
            </c:spPr>
            <c:txPr>
              <a:bodyPr rot="0" spcFirstLastPara="1" vertOverflow="ellipsis" vert="horz" wrap="square" anchor="ctr" anchorCtr="1"/>
              <a:lstStyle/>
              <a:p>
                <a:pPr>
                  <a:defRPr sz="1000" b="1" i="0" u="none" strike="noStrike" kern="1200" baseline="0">
                    <a:solidFill>
                      <a:schemeClr val="accent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Chart_Emp_KC_WA!$A$4:$A$27</c:f>
              <c:numCache>
                <c:formatCode>General</c:formatCode>
                <c:ptCount val="24"/>
                <c:pt idx="0">
                  <c:v>2022.1</c:v>
                </c:pt>
                <c:pt idx="1">
                  <c:v>2022.2</c:v>
                </c:pt>
                <c:pt idx="2">
                  <c:v>2022.3</c:v>
                </c:pt>
                <c:pt idx="3">
                  <c:v>2022.4</c:v>
                </c:pt>
                <c:pt idx="4">
                  <c:v>2023.1</c:v>
                </c:pt>
                <c:pt idx="5">
                  <c:v>2023.2</c:v>
                </c:pt>
                <c:pt idx="6">
                  <c:v>2023.3</c:v>
                </c:pt>
                <c:pt idx="7">
                  <c:v>2023.4</c:v>
                </c:pt>
                <c:pt idx="8">
                  <c:v>2024.1</c:v>
                </c:pt>
                <c:pt idx="9">
                  <c:v>2024.2</c:v>
                </c:pt>
                <c:pt idx="10">
                  <c:v>2024.3</c:v>
                </c:pt>
                <c:pt idx="11">
                  <c:v>2024.4</c:v>
                </c:pt>
                <c:pt idx="12">
                  <c:v>2025.1</c:v>
                </c:pt>
                <c:pt idx="13">
                  <c:v>2025.2</c:v>
                </c:pt>
                <c:pt idx="14">
                  <c:v>2025.3</c:v>
                </c:pt>
                <c:pt idx="15">
                  <c:v>2025.4</c:v>
                </c:pt>
                <c:pt idx="16">
                  <c:v>2026.1</c:v>
                </c:pt>
                <c:pt idx="17">
                  <c:v>2026.2</c:v>
                </c:pt>
                <c:pt idx="18">
                  <c:v>2026.3</c:v>
                </c:pt>
                <c:pt idx="19">
                  <c:v>2026.4</c:v>
                </c:pt>
                <c:pt idx="20">
                  <c:v>2027.1</c:v>
                </c:pt>
                <c:pt idx="21">
                  <c:v>2027.2</c:v>
                </c:pt>
                <c:pt idx="22">
                  <c:v>2027.3</c:v>
                </c:pt>
                <c:pt idx="23">
                  <c:v>2027.4</c:v>
                </c:pt>
              </c:numCache>
            </c:numRef>
          </c:cat>
          <c:val>
            <c:numRef>
              <c:f>Chart_Emp_KC_WA!$B$4:$B$27</c:f>
              <c:numCache>
                <c:formatCode>0.0%</c:formatCode>
                <c:ptCount val="24"/>
                <c:pt idx="0">
                  <c:v>6.2104053029376383E-2</c:v>
                </c:pt>
                <c:pt idx="1">
                  <c:v>5.668712242412699E-2</c:v>
                </c:pt>
                <c:pt idx="2">
                  <c:v>4.7441513654580714E-2</c:v>
                </c:pt>
                <c:pt idx="3">
                  <c:v>2.3853630646083479E-2</c:v>
                </c:pt>
                <c:pt idx="4">
                  <c:v>2.0473492699553564E-2</c:v>
                </c:pt>
                <c:pt idx="5">
                  <c:v>1.4959437778229612E-2</c:v>
                </c:pt>
                <c:pt idx="6">
                  <c:v>-3.4926143441892377E-3</c:v>
                </c:pt>
                <c:pt idx="7">
                  <c:v>3.4176197283775078E-3</c:v>
                </c:pt>
                <c:pt idx="8">
                  <c:v>1.3314978222109808E-3</c:v>
                </c:pt>
                <c:pt idx="9">
                  <c:v>4.1634197929423244E-3</c:v>
                </c:pt>
                <c:pt idx="10">
                  <c:v>7.5231610670836169E-3</c:v>
                </c:pt>
                <c:pt idx="11">
                  <c:v>-4.385476725807691E-3</c:v>
                </c:pt>
                <c:pt idx="12">
                  <c:v>5.294982307798124E-3</c:v>
                </c:pt>
                <c:pt idx="13">
                  <c:v>5.647184948470052E-3</c:v>
                </c:pt>
                <c:pt idx="14">
                  <c:v>7.1639460079433448E-3</c:v>
                </c:pt>
                <c:pt idx="15">
                  <c:v>9.6073826525624462E-3</c:v>
                </c:pt>
                <c:pt idx="16">
                  <c:v>8.5599243457548102E-3</c:v>
                </c:pt>
                <c:pt idx="17">
                  <c:v>7.1666766589904007E-3</c:v>
                </c:pt>
                <c:pt idx="18">
                  <c:v>6.1827024578753331E-3</c:v>
                </c:pt>
                <c:pt idx="19">
                  <c:v>5.0241597258380288E-3</c:v>
                </c:pt>
                <c:pt idx="20">
                  <c:v>5.258913043878044E-3</c:v>
                </c:pt>
                <c:pt idx="21">
                  <c:v>6.0992481737520698E-3</c:v>
                </c:pt>
                <c:pt idx="22">
                  <c:v>7.4399438806431739E-3</c:v>
                </c:pt>
                <c:pt idx="23">
                  <c:v>9.603720555825257E-3</c:v>
                </c:pt>
              </c:numCache>
            </c:numRef>
          </c:val>
          <c:smooth val="0"/>
          <c:extLst>
            <c:ext xmlns:c16="http://schemas.microsoft.com/office/drawing/2014/chart" uri="{C3380CC4-5D6E-409C-BE32-E72D297353CC}">
              <c16:uniqueId val="{00000012-89EF-4620-8790-0496E4C627B6}"/>
            </c:ext>
          </c:extLst>
        </c:ser>
        <c:ser>
          <c:idx val="1"/>
          <c:order val="1"/>
          <c:tx>
            <c:strRef>
              <c:f>Chart_Emp_KC_WA!$C$3</c:f>
              <c:strCache>
                <c:ptCount val="1"/>
                <c:pt idx="0">
                  <c:v>Washington</c:v>
                </c:pt>
              </c:strCache>
            </c:strRef>
          </c:tx>
          <c:spPr>
            <a:ln w="28575" cap="rnd">
              <a:solidFill>
                <a:schemeClr val="accent2"/>
              </a:solidFill>
              <a:round/>
            </a:ln>
            <a:effectLst/>
          </c:spPr>
          <c:marker>
            <c:symbol val="none"/>
          </c:marker>
          <c:dLbls>
            <c:dLbl>
              <c:idx val="0"/>
              <c:layout>
                <c:manualLayout>
                  <c:x val="-5.8106841611996252E-2"/>
                  <c:y val="-1.95280716029292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9EF-4620-8790-0496E4C627B6}"/>
                </c:ext>
              </c:extLst>
            </c:dLbl>
            <c:dLbl>
              <c:idx val="1"/>
              <c:layout>
                <c:manualLayout>
                  <c:x val="-5.24835988753514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9EF-4620-8790-0496E4C627B6}"/>
                </c:ext>
              </c:extLst>
            </c:dLbl>
            <c:dLbl>
              <c:idx val="2"/>
              <c:layout>
                <c:manualLayout>
                  <c:x val="-4.8734770384254923E-2"/>
                  <c:y val="1.62733930024409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9EF-4620-8790-0496E4C627B6}"/>
                </c:ext>
              </c:extLst>
            </c:dLbl>
            <c:dLbl>
              <c:idx val="6"/>
              <c:layout>
                <c:manualLayout>
                  <c:x val="-1.1246485473289597E-2"/>
                  <c:y val="-1.6273393002441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9EF-4620-8790-0496E4C627B6}"/>
                </c:ext>
              </c:extLst>
            </c:dLbl>
            <c:dLbl>
              <c:idx val="7"/>
              <c:layout>
                <c:manualLayout>
                  <c:x val="-2.0618556701030927E-2"/>
                  <c:y val="-1.95280716029292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9EF-4620-8790-0496E4C627B6}"/>
                </c:ext>
              </c:extLst>
            </c:dLbl>
            <c:dLbl>
              <c:idx val="8"/>
              <c:layout>
                <c:manualLayout>
                  <c:x val="-1.3120899718837932E-2"/>
                  <c:y val="-2.2782750203417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9EF-4620-8790-0496E4C627B6}"/>
                </c:ext>
              </c:extLst>
            </c:dLbl>
            <c:dLbl>
              <c:idx val="9"/>
              <c:layout>
                <c:manualLayout>
                  <c:x val="-1.3120899718837863E-2"/>
                  <c:y val="-3.254678600488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9EF-4620-8790-0496E4C627B6}"/>
                </c:ext>
              </c:extLst>
            </c:dLbl>
            <c:dLbl>
              <c:idx val="10"/>
              <c:layout>
                <c:manualLayout>
                  <c:x val="-1.499531396438613E-2"/>
                  <c:y val="-3.58014646053702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9EF-4620-8790-0496E4C627B6}"/>
                </c:ext>
              </c:extLst>
            </c:dLbl>
            <c:dLbl>
              <c:idx val="11"/>
              <c:layout>
                <c:manualLayout>
                  <c:x val="-1.499531396438613E-2"/>
                  <c:y val="-2.60374288039056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9EF-4620-8790-0496E4C627B6}"/>
                </c:ext>
              </c:extLst>
            </c:dLbl>
            <c:dLbl>
              <c:idx val="12"/>
              <c:layout>
                <c:manualLayout>
                  <c:x val="-1.3120899718837863E-2"/>
                  <c:y val="-2.92921074043938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9EF-4620-8790-0496E4C627B6}"/>
                </c:ext>
              </c:extLst>
            </c:dLbl>
            <c:dLbl>
              <c:idx val="13"/>
              <c:layout>
                <c:manualLayout>
                  <c:x val="-2.0618556701030927E-2"/>
                  <c:y val="-2.60374288039056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89EF-4620-8790-0496E4C627B6}"/>
                </c:ext>
              </c:extLst>
            </c:dLbl>
            <c:dLbl>
              <c:idx val="14"/>
              <c:layout>
                <c:manualLayout>
                  <c:x val="-9.3720712277413996E-3"/>
                  <c:y val="-3.254678600488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89EF-4620-8790-0496E4C627B6}"/>
                </c:ext>
              </c:extLst>
            </c:dLbl>
            <c:dLbl>
              <c:idx val="15"/>
              <c:layout>
                <c:manualLayout>
                  <c:x val="-9.3720712277413302E-3"/>
                  <c:y val="-2.2782750203417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9EF-4620-8790-0496E4C627B6}"/>
                </c:ext>
              </c:extLst>
            </c:dLbl>
            <c:dLbl>
              <c:idx val="16"/>
              <c:layout>
                <c:manualLayout>
                  <c:x val="-1.3120899718837863E-2"/>
                  <c:y val="3.58014646053700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89EF-4620-8790-0496E4C627B6}"/>
                </c:ext>
              </c:extLst>
            </c:dLbl>
            <c:dLbl>
              <c:idx val="17"/>
              <c:layout>
                <c:manualLayout>
                  <c:x val="-1.3120899718838001E-2"/>
                  <c:y val="-3.58014646053702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89EF-4620-8790-0496E4C627B6}"/>
                </c:ext>
              </c:extLst>
            </c:dLbl>
            <c:dLbl>
              <c:idx val="18"/>
              <c:layout>
                <c:manualLayout>
                  <c:x val="-1.3120899718837863E-2"/>
                  <c:y val="-1.6273393002441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89EF-4620-8790-0496E4C627B6}"/>
                </c:ext>
              </c:extLst>
            </c:dLbl>
            <c:dLbl>
              <c:idx val="19"/>
              <c:layout>
                <c:manualLayout>
                  <c:x val="-1.1246485473289597E-2"/>
                  <c:y val="-1.95280716029292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89EF-4620-8790-0496E4C627B6}"/>
                </c:ext>
              </c:extLst>
            </c:dLbl>
            <c:dLbl>
              <c:idx val="20"/>
              <c:layout>
                <c:manualLayout>
                  <c:x val="-1.3120899718837863E-2"/>
                  <c:y val="-3.254678600488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89EF-4620-8790-0496E4C627B6}"/>
                </c:ext>
              </c:extLst>
            </c:dLbl>
            <c:dLbl>
              <c:idx val="21"/>
              <c:layout>
                <c:manualLayout>
                  <c:x val="-7.4976569821932019E-3"/>
                  <c:y val="-1.30187144019528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89EF-4620-8790-0496E4C627B6}"/>
                </c:ext>
              </c:extLst>
            </c:dLbl>
            <c:dLbl>
              <c:idx val="22"/>
              <c:delete val="1"/>
              <c:extLst>
                <c:ext xmlns:c15="http://schemas.microsoft.com/office/drawing/2012/chart" uri="{CE6537A1-D6FC-4f65-9D91-7224C49458BB}"/>
                <c:ext xmlns:c16="http://schemas.microsoft.com/office/drawing/2014/chart" uri="{C3380CC4-5D6E-409C-BE32-E72D297353CC}">
                  <c16:uniqueId val="{00000026-89EF-4620-8790-0496E4C627B6}"/>
                </c:ext>
              </c:extLst>
            </c:dLbl>
            <c:dLbl>
              <c:idx val="23"/>
              <c:layout>
                <c:manualLayout>
                  <c:x val="-1.374554567763733E-16"/>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89EF-4620-8790-0496E4C627B6}"/>
                </c:ext>
              </c:extLst>
            </c:dLbl>
            <c:spPr>
              <a:noFill/>
              <a:ln>
                <a:noFill/>
              </a:ln>
              <a:effectLst/>
            </c:spPr>
            <c:txPr>
              <a:bodyPr rot="0" spcFirstLastPara="1" vertOverflow="ellipsis" vert="horz" wrap="square" anchor="ctr" anchorCtr="1"/>
              <a:lstStyle/>
              <a:p>
                <a:pPr>
                  <a:defRPr sz="1000" b="1" i="0" u="none" strike="noStrike" kern="1200" baseline="0">
                    <a:solidFill>
                      <a:srgbClr val="C00000"/>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Chart_Emp_KC_WA!$A$4:$A$27</c:f>
              <c:numCache>
                <c:formatCode>General</c:formatCode>
                <c:ptCount val="24"/>
                <c:pt idx="0">
                  <c:v>2022.1</c:v>
                </c:pt>
                <c:pt idx="1">
                  <c:v>2022.2</c:v>
                </c:pt>
                <c:pt idx="2">
                  <c:v>2022.3</c:v>
                </c:pt>
                <c:pt idx="3">
                  <c:v>2022.4</c:v>
                </c:pt>
                <c:pt idx="4">
                  <c:v>2023.1</c:v>
                </c:pt>
                <c:pt idx="5">
                  <c:v>2023.2</c:v>
                </c:pt>
                <c:pt idx="6">
                  <c:v>2023.3</c:v>
                </c:pt>
                <c:pt idx="7">
                  <c:v>2023.4</c:v>
                </c:pt>
                <c:pt idx="8">
                  <c:v>2024.1</c:v>
                </c:pt>
                <c:pt idx="9">
                  <c:v>2024.2</c:v>
                </c:pt>
                <c:pt idx="10">
                  <c:v>2024.3</c:v>
                </c:pt>
                <c:pt idx="11">
                  <c:v>2024.4</c:v>
                </c:pt>
                <c:pt idx="12">
                  <c:v>2025.1</c:v>
                </c:pt>
                <c:pt idx="13">
                  <c:v>2025.2</c:v>
                </c:pt>
                <c:pt idx="14">
                  <c:v>2025.3</c:v>
                </c:pt>
                <c:pt idx="15">
                  <c:v>2025.4</c:v>
                </c:pt>
                <c:pt idx="16">
                  <c:v>2026.1</c:v>
                </c:pt>
                <c:pt idx="17">
                  <c:v>2026.2</c:v>
                </c:pt>
                <c:pt idx="18">
                  <c:v>2026.3</c:v>
                </c:pt>
                <c:pt idx="19">
                  <c:v>2026.4</c:v>
                </c:pt>
                <c:pt idx="20">
                  <c:v>2027.1</c:v>
                </c:pt>
                <c:pt idx="21">
                  <c:v>2027.2</c:v>
                </c:pt>
                <c:pt idx="22">
                  <c:v>2027.3</c:v>
                </c:pt>
                <c:pt idx="23">
                  <c:v>2027.4</c:v>
                </c:pt>
              </c:numCache>
            </c:numRef>
          </c:cat>
          <c:val>
            <c:numRef>
              <c:f>Chart_Emp_KC_WA!$C$4:$C$27</c:f>
              <c:numCache>
                <c:formatCode>0.0%</c:formatCode>
                <c:ptCount val="24"/>
                <c:pt idx="0">
                  <c:v>6.119992610044811E-2</c:v>
                </c:pt>
                <c:pt idx="1">
                  <c:v>5.0123517128904727E-2</c:v>
                </c:pt>
                <c:pt idx="2">
                  <c:v>4.5510528154465657E-2</c:v>
                </c:pt>
                <c:pt idx="3">
                  <c:v>3.2078754613475313E-2</c:v>
                </c:pt>
                <c:pt idx="4">
                  <c:v>2.8182984201975403E-2</c:v>
                </c:pt>
                <c:pt idx="5">
                  <c:v>2.5064488040725141E-2</c:v>
                </c:pt>
                <c:pt idx="6">
                  <c:v>1.2922797057200563E-2</c:v>
                </c:pt>
                <c:pt idx="7">
                  <c:v>7.7078335262326103E-3</c:v>
                </c:pt>
                <c:pt idx="8">
                  <c:v>9.2276652226186417E-3</c:v>
                </c:pt>
                <c:pt idx="9">
                  <c:v>9.7376207756343369E-3</c:v>
                </c:pt>
                <c:pt idx="10">
                  <c:v>1.1151734346930064E-2</c:v>
                </c:pt>
                <c:pt idx="11">
                  <c:v>1.3307747679558446E-2</c:v>
                </c:pt>
                <c:pt idx="12">
                  <c:v>1.3390006196405846E-2</c:v>
                </c:pt>
                <c:pt idx="13">
                  <c:v>9.4412418427092248E-3</c:v>
                </c:pt>
                <c:pt idx="14">
                  <c:v>9.7632159255813811E-3</c:v>
                </c:pt>
                <c:pt idx="15">
                  <c:v>1.2418864121843898E-2</c:v>
                </c:pt>
                <c:pt idx="16">
                  <c:v>8.7024111664002479E-3</c:v>
                </c:pt>
                <c:pt idx="17">
                  <c:v>9.3027175180295796E-3</c:v>
                </c:pt>
                <c:pt idx="18">
                  <c:v>9.1042718213232288E-3</c:v>
                </c:pt>
                <c:pt idx="19">
                  <c:v>8.0931388918787928E-3</c:v>
                </c:pt>
                <c:pt idx="20">
                  <c:v>8.6661289437142131E-3</c:v>
                </c:pt>
                <c:pt idx="21">
                  <c:v>8.116533196050435E-3</c:v>
                </c:pt>
                <c:pt idx="22">
                  <c:v>7.864425807044384E-3</c:v>
                </c:pt>
                <c:pt idx="23">
                  <c:v>8.254712034020173E-3</c:v>
                </c:pt>
              </c:numCache>
            </c:numRef>
          </c:val>
          <c:smooth val="0"/>
          <c:extLst>
            <c:ext xmlns:c16="http://schemas.microsoft.com/office/drawing/2014/chart" uri="{C3380CC4-5D6E-409C-BE32-E72D297353CC}">
              <c16:uniqueId val="{00000028-89EF-4620-8790-0496E4C627B6}"/>
            </c:ext>
          </c:extLst>
        </c:ser>
        <c:dLbls>
          <c:showLegendKey val="0"/>
          <c:showVal val="0"/>
          <c:showCatName val="0"/>
          <c:showSerName val="0"/>
          <c:showPercent val="0"/>
          <c:showBubbleSize val="0"/>
        </c:dLbls>
        <c:marker val="1"/>
        <c:smooth val="0"/>
        <c:axId val="797332591"/>
        <c:axId val="797333551"/>
      </c:lineChart>
      <c:catAx>
        <c:axId val="79733259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797333551"/>
        <c:crosses val="autoZero"/>
        <c:auto val="1"/>
        <c:lblAlgn val="ctr"/>
        <c:lblOffset val="100"/>
        <c:noMultiLvlLbl val="0"/>
      </c:catAx>
      <c:valAx>
        <c:axId val="79733355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797332591"/>
        <c:crosses val="autoZero"/>
        <c:crossBetween val="between"/>
      </c:valAx>
      <c:valAx>
        <c:axId val="1687652688"/>
        <c:scaling>
          <c:orientation val="minMax"/>
          <c:max val="7.0000000000000007E-2"/>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bg1"/>
                </a:solidFill>
                <a:latin typeface="Cambria" panose="02040503050406030204" pitchFamily="18" charset="0"/>
                <a:ea typeface="Cambria" panose="02040503050406030204" pitchFamily="18" charset="0"/>
                <a:cs typeface="+mn-cs"/>
              </a:defRPr>
            </a:pPr>
            <a:endParaRPr lang="en-US"/>
          </a:p>
        </c:txPr>
        <c:crossAx val="1687656048"/>
        <c:crosses val="max"/>
        <c:crossBetween val="between"/>
      </c:valAx>
      <c:catAx>
        <c:axId val="1687656048"/>
        <c:scaling>
          <c:orientation val="minMax"/>
        </c:scaling>
        <c:delete val="1"/>
        <c:axPos val="b"/>
        <c:numFmt formatCode="General" sourceLinked="1"/>
        <c:majorTickMark val="out"/>
        <c:minorTickMark val="none"/>
        <c:tickLblPos val="nextTo"/>
        <c:crossAx val="1687652688"/>
        <c:crosses val="autoZero"/>
        <c:auto val="1"/>
        <c:lblAlgn val="ctr"/>
        <c:lblOffset val="100"/>
        <c:noMultiLvlLbl val="0"/>
      </c:catAx>
      <c:spPr>
        <a:noFill/>
        <a:ln>
          <a:noFill/>
        </a:ln>
        <a:effectLst/>
      </c:spPr>
    </c:plotArea>
    <c:legend>
      <c:legendPos val="b"/>
      <c:layout>
        <c:manualLayout>
          <c:xMode val="edge"/>
          <c:yMode val="edge"/>
          <c:x val="0.20865113735783028"/>
          <c:y val="0.911950152838921"/>
          <c:w val="0.58528455818022751"/>
          <c:h val="6.0226389575881882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795966293686978E-2"/>
          <c:y val="2.2222222222222223E-2"/>
          <c:w val="0.64349651194916424"/>
          <c:h val="0.9375"/>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Summary!$A$2:$A$35</c:f>
              <c:strCache>
                <c:ptCount val="34"/>
                <c:pt idx="0">
                  <c:v>Lincoln</c:v>
                </c:pt>
                <c:pt idx="1">
                  <c:v>Garfield</c:v>
                </c:pt>
                <c:pt idx="2">
                  <c:v>Ferry</c:v>
                </c:pt>
                <c:pt idx="3">
                  <c:v>Wahkiakum</c:v>
                </c:pt>
                <c:pt idx="4">
                  <c:v>Skamania</c:v>
                </c:pt>
                <c:pt idx="5">
                  <c:v>Klickitat</c:v>
                </c:pt>
                <c:pt idx="6">
                  <c:v>Jefferson</c:v>
                </c:pt>
                <c:pt idx="7">
                  <c:v>Asotin</c:v>
                </c:pt>
                <c:pt idx="8">
                  <c:v>Pacific</c:v>
                </c:pt>
                <c:pt idx="9">
                  <c:v>San Juan</c:v>
                </c:pt>
                <c:pt idx="10">
                  <c:v>Adams</c:v>
                </c:pt>
                <c:pt idx="11">
                  <c:v>Walla Walla</c:v>
                </c:pt>
                <c:pt idx="12">
                  <c:v>Lewis</c:v>
                </c:pt>
                <c:pt idx="13">
                  <c:v>Mason</c:v>
                </c:pt>
                <c:pt idx="14">
                  <c:v>Okanogan</c:v>
                </c:pt>
                <c:pt idx="15">
                  <c:v>Whitman</c:v>
                </c:pt>
                <c:pt idx="16">
                  <c:v>Island, WA</c:v>
                </c:pt>
                <c:pt idx="17">
                  <c:v>Grays Harbor</c:v>
                </c:pt>
                <c:pt idx="18">
                  <c:v>Kittitas</c:v>
                </c:pt>
                <c:pt idx="19">
                  <c:v>Clallam</c:v>
                </c:pt>
                <c:pt idx="20">
                  <c:v>Cowlitz</c:v>
                </c:pt>
                <c:pt idx="21">
                  <c:v>Grant</c:v>
                </c:pt>
                <c:pt idx="22">
                  <c:v>Skagit</c:v>
                </c:pt>
                <c:pt idx="23">
                  <c:v>Chelan / Douglas</c:v>
                </c:pt>
                <c:pt idx="24">
                  <c:v>Kitsap</c:v>
                </c:pt>
                <c:pt idx="25">
                  <c:v>Yakima</c:v>
                </c:pt>
                <c:pt idx="26">
                  <c:v>Whatcom</c:v>
                </c:pt>
                <c:pt idx="27">
                  <c:v>Benton / Franklin</c:v>
                </c:pt>
                <c:pt idx="28">
                  <c:v>Thurston</c:v>
                </c:pt>
                <c:pt idx="29">
                  <c:v>Snohomish</c:v>
                </c:pt>
                <c:pt idx="30">
                  <c:v>Clark</c:v>
                </c:pt>
                <c:pt idx="31">
                  <c:v>Spokane / Stevens / Pend Orielle</c:v>
                </c:pt>
                <c:pt idx="32">
                  <c:v>Pierce</c:v>
                </c:pt>
                <c:pt idx="33">
                  <c:v>King</c:v>
                </c:pt>
              </c:strCache>
            </c:strRef>
          </c:cat>
          <c:val>
            <c:numRef>
              <c:f>Summary!$E$2:$E$35</c:f>
              <c:numCache>
                <c:formatCode>0.0%</c:formatCode>
                <c:ptCount val="34"/>
                <c:pt idx="0">
                  <c:v>-9.8315849498097595E-5</c:v>
                </c:pt>
                <c:pt idx="1">
                  <c:v>-3.2771949832699196E-5</c:v>
                </c:pt>
                <c:pt idx="2">
                  <c:v>1.3108779933079678E-4</c:v>
                </c:pt>
                <c:pt idx="3">
                  <c:v>1.6385974916349597E-4</c:v>
                </c:pt>
                <c:pt idx="4">
                  <c:v>6.2266704682128473E-4</c:v>
                </c:pt>
                <c:pt idx="5">
                  <c:v>9.1761459531557751E-4</c:v>
                </c:pt>
                <c:pt idx="6">
                  <c:v>1.1142462943117726E-3</c:v>
                </c:pt>
                <c:pt idx="7">
                  <c:v>1.5402816421368622E-3</c:v>
                </c:pt>
                <c:pt idx="8">
                  <c:v>2.0974047892927485E-3</c:v>
                </c:pt>
                <c:pt idx="9">
                  <c:v>2.2612645384562447E-3</c:v>
                </c:pt>
                <c:pt idx="10">
                  <c:v>2.3595803879543423E-3</c:v>
                </c:pt>
                <c:pt idx="11">
                  <c:v>2.7856157357794317E-3</c:v>
                </c:pt>
                <c:pt idx="12">
                  <c:v>3.4410547324334154E-3</c:v>
                </c:pt>
                <c:pt idx="13">
                  <c:v>4.2275815284181966E-3</c:v>
                </c:pt>
                <c:pt idx="14">
                  <c:v>4.8502485752394808E-3</c:v>
                </c:pt>
                <c:pt idx="15">
                  <c:v>5.6040034213915629E-3</c:v>
                </c:pt>
                <c:pt idx="16">
                  <c:v>5.8661790200531562E-3</c:v>
                </c:pt>
                <c:pt idx="17">
                  <c:v>6.5216180167071399E-3</c:v>
                </c:pt>
                <c:pt idx="18">
                  <c:v>6.5216180167071399E-3</c:v>
                </c:pt>
                <c:pt idx="19">
                  <c:v>7.9308118595132048E-3</c:v>
                </c:pt>
                <c:pt idx="20">
                  <c:v>1.2181333752814291E-2</c:v>
                </c:pt>
                <c:pt idx="21">
                  <c:v>1.2584428735756492E-2</c:v>
                </c:pt>
                <c:pt idx="22">
                  <c:v>1.5976325543440858E-2</c:v>
                </c:pt>
                <c:pt idx="23">
                  <c:v>1.9636952339753357E-2</c:v>
                </c:pt>
                <c:pt idx="24">
                  <c:v>2.0128531587243845E-2</c:v>
                </c:pt>
                <c:pt idx="25">
                  <c:v>2.4962394187566978E-2</c:v>
                </c:pt>
                <c:pt idx="26">
                  <c:v>2.7472725544751737E-2</c:v>
                </c:pt>
                <c:pt idx="27">
                  <c:v>4.8528703312260967E-2</c:v>
                </c:pt>
                <c:pt idx="28">
                  <c:v>5.2323695102887535E-2</c:v>
                </c:pt>
                <c:pt idx="29">
                  <c:v>6.9093101832279721E-2</c:v>
                </c:pt>
                <c:pt idx="30">
                  <c:v>8.411248644060576E-2</c:v>
                </c:pt>
                <c:pt idx="31">
                  <c:v>8.9057773670360066E-2</c:v>
                </c:pt>
                <c:pt idx="32">
                  <c:v>0.10249427310176673</c:v>
                </c:pt>
                <c:pt idx="33">
                  <c:v>0.36262162489881661</c:v>
                </c:pt>
              </c:numCache>
            </c:numRef>
          </c:val>
          <c:extLst>
            <c:ext xmlns:c16="http://schemas.microsoft.com/office/drawing/2014/chart" uri="{C3380CC4-5D6E-409C-BE32-E72D297353CC}">
              <c16:uniqueId val="{00000000-9552-4C15-A9B4-397A40A6F78C}"/>
            </c:ext>
          </c:extLst>
        </c:ser>
        <c:dLbls>
          <c:showLegendKey val="0"/>
          <c:showVal val="0"/>
          <c:showCatName val="0"/>
          <c:showSerName val="0"/>
          <c:showPercent val="0"/>
          <c:showBubbleSize val="0"/>
        </c:dLbls>
        <c:gapWidth val="182"/>
        <c:axId val="1004529680"/>
        <c:axId val="1004528240"/>
      </c:barChart>
      <c:catAx>
        <c:axId val="1004529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004528240"/>
        <c:crosses val="autoZero"/>
        <c:auto val="1"/>
        <c:lblAlgn val="ctr"/>
        <c:lblOffset val="100"/>
        <c:noMultiLvlLbl val="0"/>
      </c:catAx>
      <c:valAx>
        <c:axId val="1004528240"/>
        <c:scaling>
          <c:orientation val="minMax"/>
          <c:max val="0.45"/>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004529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Unemployment</a:t>
            </a:r>
            <a:r>
              <a:rPr lang="en-US" sz="2000" baseline="0" dirty="0"/>
              <a:t> Rates: National, State and Local</a:t>
            </a:r>
            <a:endParaRPr lang="en-US" sz="2000" dirty="0"/>
          </a:p>
          <a:p>
            <a:pPr>
              <a:defRPr/>
            </a:pPr>
            <a:r>
              <a:rPr lang="en-US" sz="1200" dirty="0"/>
              <a:t>Unemployment</a:t>
            </a:r>
            <a:r>
              <a:rPr lang="en-US" sz="1200" baseline="0" dirty="0"/>
              <a:t> Rates for US, Washington, Seattle</a:t>
            </a:r>
            <a:endParaRPr lang="en-US" sz="1200" dirty="0"/>
          </a:p>
          <a:p>
            <a:pPr>
              <a:defRPr/>
            </a:pPr>
            <a:r>
              <a:rPr lang="en-US" sz="1200" dirty="0"/>
              <a:t>Source:</a:t>
            </a:r>
            <a:r>
              <a:rPr lang="en-US" sz="1200" baseline="0" dirty="0"/>
              <a:t> WA ESD</a:t>
            </a:r>
            <a:endParaRPr lang="en-US" sz="1200" dirty="0"/>
          </a:p>
        </c:rich>
      </c:tx>
      <c:overlay val="0"/>
    </c:title>
    <c:autoTitleDeleted val="0"/>
    <c:plotArea>
      <c:layout>
        <c:manualLayout>
          <c:layoutTarget val="inner"/>
          <c:xMode val="edge"/>
          <c:yMode val="edge"/>
          <c:x val="0.11307630024507805"/>
          <c:y val="0.16624061449831973"/>
          <c:w val="0.83575743657045065"/>
          <c:h val="0.64470302448391736"/>
        </c:manualLayout>
      </c:layout>
      <c:lineChart>
        <c:grouping val="standard"/>
        <c:varyColors val="0"/>
        <c:ser>
          <c:idx val="1"/>
          <c:order val="0"/>
          <c:tx>
            <c:strRef>
              <c:f>'Unemployment rate, sa'!$C$6</c:f>
              <c:strCache>
                <c:ptCount val="1"/>
                <c:pt idx="0">
                  <c:v>U.S.</c:v>
                </c:pt>
              </c:strCache>
            </c:strRef>
          </c:tx>
          <c:spPr>
            <a:ln w="28575">
              <a:solidFill>
                <a:srgbClr val="0D3455"/>
              </a:solidFill>
              <a:prstDash val="solid"/>
            </a:ln>
          </c:spPr>
          <c:marker>
            <c:symbol val="none"/>
          </c:marker>
          <c:cat>
            <c:numRef>
              <c:f>'Unemployment rate, sa'!$A$7:$A$129</c:f>
              <c:numCache>
                <c:formatCode>mmm\-yy</c:formatCode>
                <c:ptCount val="123"/>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pt idx="96">
                  <c:v>44927</c:v>
                </c:pt>
                <c:pt idx="97">
                  <c:v>44958</c:v>
                </c:pt>
                <c:pt idx="98">
                  <c:v>44986</c:v>
                </c:pt>
                <c:pt idx="99">
                  <c:v>45017</c:v>
                </c:pt>
                <c:pt idx="100">
                  <c:v>45047</c:v>
                </c:pt>
                <c:pt idx="101">
                  <c:v>45078</c:v>
                </c:pt>
                <c:pt idx="102">
                  <c:v>45108</c:v>
                </c:pt>
                <c:pt idx="103">
                  <c:v>45139</c:v>
                </c:pt>
                <c:pt idx="104">
                  <c:v>45170</c:v>
                </c:pt>
                <c:pt idx="105">
                  <c:v>45200</c:v>
                </c:pt>
                <c:pt idx="106">
                  <c:v>45231</c:v>
                </c:pt>
                <c:pt idx="107">
                  <c:v>45261</c:v>
                </c:pt>
                <c:pt idx="108">
                  <c:v>45292</c:v>
                </c:pt>
                <c:pt idx="109">
                  <c:v>45323</c:v>
                </c:pt>
                <c:pt idx="110">
                  <c:v>45352</c:v>
                </c:pt>
                <c:pt idx="111">
                  <c:v>45383</c:v>
                </c:pt>
                <c:pt idx="112">
                  <c:v>45413</c:v>
                </c:pt>
                <c:pt idx="113">
                  <c:v>45444</c:v>
                </c:pt>
                <c:pt idx="114">
                  <c:v>45474</c:v>
                </c:pt>
                <c:pt idx="115">
                  <c:v>45505</c:v>
                </c:pt>
                <c:pt idx="116">
                  <c:v>45536</c:v>
                </c:pt>
                <c:pt idx="117">
                  <c:v>45566</c:v>
                </c:pt>
                <c:pt idx="118">
                  <c:v>45597</c:v>
                </c:pt>
                <c:pt idx="119">
                  <c:v>45627</c:v>
                </c:pt>
                <c:pt idx="120">
                  <c:v>45658</c:v>
                </c:pt>
                <c:pt idx="121">
                  <c:v>45689</c:v>
                </c:pt>
                <c:pt idx="122">
                  <c:v>45717</c:v>
                </c:pt>
              </c:numCache>
            </c:numRef>
          </c:cat>
          <c:val>
            <c:numRef>
              <c:f>'Unemployment rate, sa'!$C$7:$C$129</c:f>
              <c:numCache>
                <c:formatCode>0.0%</c:formatCode>
                <c:ptCount val="123"/>
                <c:pt idx="0">
                  <c:v>5.7000000000000002E-2</c:v>
                </c:pt>
                <c:pt idx="1">
                  <c:v>5.5E-2</c:v>
                </c:pt>
                <c:pt idx="2">
                  <c:v>5.4000000000000006E-2</c:v>
                </c:pt>
                <c:pt idx="3">
                  <c:v>5.4000000000000006E-2</c:v>
                </c:pt>
                <c:pt idx="4">
                  <c:v>5.5999999999999994E-2</c:v>
                </c:pt>
                <c:pt idx="5">
                  <c:v>5.2999999999999999E-2</c:v>
                </c:pt>
                <c:pt idx="6">
                  <c:v>5.2000000000000005E-2</c:v>
                </c:pt>
                <c:pt idx="7">
                  <c:v>5.0999999999999997E-2</c:v>
                </c:pt>
                <c:pt idx="8">
                  <c:v>0.05</c:v>
                </c:pt>
                <c:pt idx="9">
                  <c:v>0.05</c:v>
                </c:pt>
                <c:pt idx="10">
                  <c:v>5.0999999999999997E-2</c:v>
                </c:pt>
                <c:pt idx="11">
                  <c:v>0.05</c:v>
                </c:pt>
                <c:pt idx="12">
                  <c:v>4.8000000000000001E-2</c:v>
                </c:pt>
                <c:pt idx="13">
                  <c:v>4.9000000000000002E-2</c:v>
                </c:pt>
                <c:pt idx="14">
                  <c:v>0.05</c:v>
                </c:pt>
                <c:pt idx="15">
                  <c:v>5.0999999999999997E-2</c:v>
                </c:pt>
                <c:pt idx="16">
                  <c:v>4.8000000000000001E-2</c:v>
                </c:pt>
                <c:pt idx="17">
                  <c:v>4.9000000000000002E-2</c:v>
                </c:pt>
                <c:pt idx="18">
                  <c:v>4.8000000000000001E-2</c:v>
                </c:pt>
                <c:pt idx="19">
                  <c:v>4.9000000000000002E-2</c:v>
                </c:pt>
                <c:pt idx="20">
                  <c:v>0.05</c:v>
                </c:pt>
                <c:pt idx="21">
                  <c:v>4.9000000000000002E-2</c:v>
                </c:pt>
                <c:pt idx="22">
                  <c:v>4.7E-2</c:v>
                </c:pt>
                <c:pt idx="23">
                  <c:v>4.7E-2</c:v>
                </c:pt>
                <c:pt idx="24">
                  <c:v>4.7E-2</c:v>
                </c:pt>
                <c:pt idx="25">
                  <c:v>4.5999999999999999E-2</c:v>
                </c:pt>
                <c:pt idx="26">
                  <c:v>4.4000000000000004E-2</c:v>
                </c:pt>
                <c:pt idx="27">
                  <c:v>4.4000000000000004E-2</c:v>
                </c:pt>
                <c:pt idx="28">
                  <c:v>4.4000000000000004E-2</c:v>
                </c:pt>
                <c:pt idx="29">
                  <c:v>4.2999999999999997E-2</c:v>
                </c:pt>
                <c:pt idx="30">
                  <c:v>4.2999999999999997E-2</c:v>
                </c:pt>
                <c:pt idx="31">
                  <c:v>4.4000000000000004E-2</c:v>
                </c:pt>
                <c:pt idx="32">
                  <c:v>4.2999999999999997E-2</c:v>
                </c:pt>
                <c:pt idx="33">
                  <c:v>4.2000000000000003E-2</c:v>
                </c:pt>
                <c:pt idx="34">
                  <c:v>4.2000000000000003E-2</c:v>
                </c:pt>
                <c:pt idx="35">
                  <c:v>4.0999999999999995E-2</c:v>
                </c:pt>
                <c:pt idx="36">
                  <c:v>0.04</c:v>
                </c:pt>
                <c:pt idx="37">
                  <c:v>4.0999999999999995E-2</c:v>
                </c:pt>
                <c:pt idx="38">
                  <c:v>0.04</c:v>
                </c:pt>
                <c:pt idx="39">
                  <c:v>0.04</c:v>
                </c:pt>
                <c:pt idx="40">
                  <c:v>3.7999999999999999E-2</c:v>
                </c:pt>
                <c:pt idx="41">
                  <c:v>0.04</c:v>
                </c:pt>
                <c:pt idx="42">
                  <c:v>3.7999999999999999E-2</c:v>
                </c:pt>
                <c:pt idx="43">
                  <c:v>3.7999999999999999E-2</c:v>
                </c:pt>
                <c:pt idx="44">
                  <c:v>3.7000000000000005E-2</c:v>
                </c:pt>
                <c:pt idx="45">
                  <c:v>3.7999999999999999E-2</c:v>
                </c:pt>
                <c:pt idx="46">
                  <c:v>3.7999999999999999E-2</c:v>
                </c:pt>
                <c:pt idx="47">
                  <c:v>3.9E-2</c:v>
                </c:pt>
                <c:pt idx="48">
                  <c:v>0.04</c:v>
                </c:pt>
                <c:pt idx="49">
                  <c:v>3.7999999999999999E-2</c:v>
                </c:pt>
                <c:pt idx="50">
                  <c:v>3.7999999999999999E-2</c:v>
                </c:pt>
                <c:pt idx="51">
                  <c:v>3.7000000000000005E-2</c:v>
                </c:pt>
                <c:pt idx="52">
                  <c:v>3.6000000000000004E-2</c:v>
                </c:pt>
                <c:pt idx="53">
                  <c:v>3.6000000000000004E-2</c:v>
                </c:pt>
                <c:pt idx="54">
                  <c:v>3.7000000000000005E-2</c:v>
                </c:pt>
                <c:pt idx="55">
                  <c:v>3.6000000000000004E-2</c:v>
                </c:pt>
                <c:pt idx="56">
                  <c:v>3.5000000000000003E-2</c:v>
                </c:pt>
                <c:pt idx="57">
                  <c:v>3.6000000000000004E-2</c:v>
                </c:pt>
                <c:pt idx="58">
                  <c:v>3.6000000000000004E-2</c:v>
                </c:pt>
                <c:pt idx="59">
                  <c:v>3.6000000000000004E-2</c:v>
                </c:pt>
                <c:pt idx="60">
                  <c:v>3.6000000000000004E-2</c:v>
                </c:pt>
                <c:pt idx="61">
                  <c:v>3.5000000000000003E-2</c:v>
                </c:pt>
                <c:pt idx="62">
                  <c:v>4.4000000000000004E-2</c:v>
                </c:pt>
                <c:pt idx="63">
                  <c:v>0.14800000000000002</c:v>
                </c:pt>
                <c:pt idx="64">
                  <c:v>0.13200000000000001</c:v>
                </c:pt>
                <c:pt idx="65">
                  <c:v>0.11</c:v>
                </c:pt>
                <c:pt idx="66">
                  <c:v>0.10199999999999999</c:v>
                </c:pt>
                <c:pt idx="67">
                  <c:v>8.4000000000000005E-2</c:v>
                </c:pt>
                <c:pt idx="68">
                  <c:v>7.8E-2</c:v>
                </c:pt>
                <c:pt idx="69">
                  <c:v>6.9000000000000006E-2</c:v>
                </c:pt>
                <c:pt idx="70">
                  <c:v>6.7000000000000004E-2</c:v>
                </c:pt>
                <c:pt idx="71">
                  <c:v>6.7000000000000004E-2</c:v>
                </c:pt>
                <c:pt idx="72">
                  <c:v>6.4000000000000001E-2</c:v>
                </c:pt>
                <c:pt idx="73">
                  <c:v>6.2E-2</c:v>
                </c:pt>
                <c:pt idx="74">
                  <c:v>6.0999999999999999E-2</c:v>
                </c:pt>
                <c:pt idx="75">
                  <c:v>6.0999999999999999E-2</c:v>
                </c:pt>
                <c:pt idx="76">
                  <c:v>5.7999999999999996E-2</c:v>
                </c:pt>
                <c:pt idx="77">
                  <c:v>5.9000000000000004E-2</c:v>
                </c:pt>
                <c:pt idx="78">
                  <c:v>5.4000000000000006E-2</c:v>
                </c:pt>
                <c:pt idx="79">
                  <c:v>5.0999999999999997E-2</c:v>
                </c:pt>
                <c:pt idx="80">
                  <c:v>4.7E-2</c:v>
                </c:pt>
                <c:pt idx="81">
                  <c:v>4.4999999999999998E-2</c:v>
                </c:pt>
                <c:pt idx="82">
                  <c:v>4.2000000000000003E-2</c:v>
                </c:pt>
                <c:pt idx="83">
                  <c:v>3.9E-2</c:v>
                </c:pt>
                <c:pt idx="84">
                  <c:v>0.04</c:v>
                </c:pt>
                <c:pt idx="85">
                  <c:v>3.7999999999999999E-2</c:v>
                </c:pt>
                <c:pt idx="86">
                  <c:v>3.7000000000000005E-2</c:v>
                </c:pt>
                <c:pt idx="87">
                  <c:v>3.7000000000000005E-2</c:v>
                </c:pt>
                <c:pt idx="88">
                  <c:v>3.6000000000000004E-2</c:v>
                </c:pt>
                <c:pt idx="89">
                  <c:v>3.6000000000000004E-2</c:v>
                </c:pt>
                <c:pt idx="90">
                  <c:v>3.5000000000000003E-2</c:v>
                </c:pt>
                <c:pt idx="91">
                  <c:v>3.6000000000000004E-2</c:v>
                </c:pt>
                <c:pt idx="92">
                  <c:v>3.5000000000000003E-2</c:v>
                </c:pt>
                <c:pt idx="93">
                  <c:v>3.6000000000000004E-2</c:v>
                </c:pt>
                <c:pt idx="94">
                  <c:v>3.6000000000000004E-2</c:v>
                </c:pt>
                <c:pt idx="95">
                  <c:v>3.5000000000000003E-2</c:v>
                </c:pt>
                <c:pt idx="96">
                  <c:v>3.5000000000000003E-2</c:v>
                </c:pt>
                <c:pt idx="97">
                  <c:v>3.6000000000000004E-2</c:v>
                </c:pt>
                <c:pt idx="98">
                  <c:v>3.5000000000000003E-2</c:v>
                </c:pt>
                <c:pt idx="99">
                  <c:v>3.4000000000000002E-2</c:v>
                </c:pt>
                <c:pt idx="100">
                  <c:v>3.6000000000000004E-2</c:v>
                </c:pt>
                <c:pt idx="101">
                  <c:v>3.6000000000000004E-2</c:v>
                </c:pt>
                <c:pt idx="102">
                  <c:v>3.5000000000000003E-2</c:v>
                </c:pt>
                <c:pt idx="103">
                  <c:v>3.7000000000000005E-2</c:v>
                </c:pt>
                <c:pt idx="104">
                  <c:v>3.7999999999999999E-2</c:v>
                </c:pt>
                <c:pt idx="105">
                  <c:v>3.9E-2</c:v>
                </c:pt>
                <c:pt idx="106">
                  <c:v>3.7000000000000005E-2</c:v>
                </c:pt>
                <c:pt idx="107">
                  <c:v>3.7999999999999999E-2</c:v>
                </c:pt>
                <c:pt idx="108">
                  <c:v>3.7000000000000005E-2</c:v>
                </c:pt>
                <c:pt idx="109">
                  <c:v>3.9E-2</c:v>
                </c:pt>
                <c:pt idx="110">
                  <c:v>3.9E-2</c:v>
                </c:pt>
                <c:pt idx="111">
                  <c:v>3.9E-2</c:v>
                </c:pt>
                <c:pt idx="112">
                  <c:v>0.04</c:v>
                </c:pt>
                <c:pt idx="113">
                  <c:v>4.0999999999999995E-2</c:v>
                </c:pt>
                <c:pt idx="114">
                  <c:v>4.2000000000000003E-2</c:v>
                </c:pt>
                <c:pt idx="115">
                  <c:v>4.2000000000000003E-2</c:v>
                </c:pt>
                <c:pt idx="116">
                  <c:v>4.0999999999999995E-2</c:v>
                </c:pt>
                <c:pt idx="117">
                  <c:v>4.0999999999999995E-2</c:v>
                </c:pt>
                <c:pt idx="118">
                  <c:v>4.2000000000000003E-2</c:v>
                </c:pt>
                <c:pt idx="119">
                  <c:v>4.0999999999999995E-2</c:v>
                </c:pt>
                <c:pt idx="120">
                  <c:v>0.04</c:v>
                </c:pt>
                <c:pt idx="121">
                  <c:v>4.0999999999999995E-2</c:v>
                </c:pt>
                <c:pt idx="122">
                  <c:v>4.2000000000000003E-2</c:v>
                </c:pt>
              </c:numCache>
            </c:numRef>
          </c:val>
          <c:smooth val="0"/>
          <c:extLst>
            <c:ext xmlns:c16="http://schemas.microsoft.com/office/drawing/2014/chart" uri="{C3380CC4-5D6E-409C-BE32-E72D297353CC}">
              <c16:uniqueId val="{00000000-AC86-4092-B210-86CE66951EF8}"/>
            </c:ext>
          </c:extLst>
        </c:ser>
        <c:ser>
          <c:idx val="0"/>
          <c:order val="1"/>
          <c:tx>
            <c:strRef>
              <c:f>'Unemployment rate, sa'!$B$6</c:f>
              <c:strCache>
                <c:ptCount val="1"/>
                <c:pt idx="0">
                  <c:v>Washington</c:v>
                </c:pt>
              </c:strCache>
            </c:strRef>
          </c:tx>
          <c:spPr>
            <a:ln w="28575">
              <a:solidFill>
                <a:srgbClr val="A24600"/>
              </a:solidFill>
              <a:prstDash val="solid"/>
            </a:ln>
          </c:spPr>
          <c:marker>
            <c:symbol val="none"/>
          </c:marker>
          <c:cat>
            <c:numRef>
              <c:f>'Unemployment rate, sa'!$A$7:$A$129</c:f>
              <c:numCache>
                <c:formatCode>mmm\-yy</c:formatCode>
                <c:ptCount val="123"/>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pt idx="96">
                  <c:v>44927</c:v>
                </c:pt>
                <c:pt idx="97">
                  <c:v>44958</c:v>
                </c:pt>
                <c:pt idx="98">
                  <c:v>44986</c:v>
                </c:pt>
                <c:pt idx="99">
                  <c:v>45017</c:v>
                </c:pt>
                <c:pt idx="100">
                  <c:v>45047</c:v>
                </c:pt>
                <c:pt idx="101">
                  <c:v>45078</c:v>
                </c:pt>
                <c:pt idx="102">
                  <c:v>45108</c:v>
                </c:pt>
                <c:pt idx="103">
                  <c:v>45139</c:v>
                </c:pt>
                <c:pt idx="104">
                  <c:v>45170</c:v>
                </c:pt>
                <c:pt idx="105">
                  <c:v>45200</c:v>
                </c:pt>
                <c:pt idx="106">
                  <c:v>45231</c:v>
                </c:pt>
                <c:pt idx="107">
                  <c:v>45261</c:v>
                </c:pt>
                <c:pt idx="108">
                  <c:v>45292</c:v>
                </c:pt>
                <c:pt idx="109">
                  <c:v>45323</c:v>
                </c:pt>
                <c:pt idx="110">
                  <c:v>45352</c:v>
                </c:pt>
                <c:pt idx="111">
                  <c:v>45383</c:v>
                </c:pt>
                <c:pt idx="112">
                  <c:v>45413</c:v>
                </c:pt>
                <c:pt idx="113">
                  <c:v>45444</c:v>
                </c:pt>
                <c:pt idx="114">
                  <c:v>45474</c:v>
                </c:pt>
                <c:pt idx="115">
                  <c:v>45505</c:v>
                </c:pt>
                <c:pt idx="116">
                  <c:v>45536</c:v>
                </c:pt>
                <c:pt idx="117">
                  <c:v>45566</c:v>
                </c:pt>
                <c:pt idx="118">
                  <c:v>45597</c:v>
                </c:pt>
                <c:pt idx="119">
                  <c:v>45627</c:v>
                </c:pt>
                <c:pt idx="120">
                  <c:v>45658</c:v>
                </c:pt>
                <c:pt idx="121">
                  <c:v>45689</c:v>
                </c:pt>
                <c:pt idx="122">
                  <c:v>45717</c:v>
                </c:pt>
              </c:numCache>
            </c:numRef>
          </c:cat>
          <c:val>
            <c:numRef>
              <c:f>'Unemployment rate, sa'!$B$7:$B$129</c:f>
              <c:numCache>
                <c:formatCode>0.0%</c:formatCode>
                <c:ptCount val="123"/>
                <c:pt idx="0">
                  <c:v>5.6000000000000001E-2</c:v>
                </c:pt>
                <c:pt idx="1">
                  <c:v>5.5E-2</c:v>
                </c:pt>
                <c:pt idx="2">
                  <c:v>5.5E-2</c:v>
                </c:pt>
                <c:pt idx="3">
                  <c:v>5.5E-2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5.2999999999999999E-2</c:v>
                </c:pt>
                <c:pt idx="15">
                  <c:v>5.2999999999999999E-2</c:v>
                </c:pt>
                <c:pt idx="16">
                  <c:v>5.2999999999999999E-2</c:v>
                </c:pt>
                <c:pt idx="17">
                  <c:v>5.2999999999999999E-2</c:v>
                </c:pt>
                <c:pt idx="18">
                  <c:v>5.1999999999999998E-2</c:v>
                </c:pt>
                <c:pt idx="19">
                  <c:v>5.1999999999999998E-2</c:v>
                </c:pt>
                <c:pt idx="20">
                  <c:v>5.0999999999999997E-2</c:v>
                </c:pt>
                <c:pt idx="21">
                  <c:v>0.05</c:v>
                </c:pt>
                <c:pt idx="22">
                  <c:v>4.9000000000000002E-2</c:v>
                </c:pt>
                <c:pt idx="23">
                  <c:v>4.9000000000000002E-2</c:v>
                </c:pt>
                <c:pt idx="24">
                  <c:v>4.8000000000000001E-2</c:v>
                </c:pt>
                <c:pt idx="25">
                  <c:v>4.7E-2</c:v>
                </c:pt>
                <c:pt idx="26">
                  <c:v>4.7E-2</c:v>
                </c:pt>
                <c:pt idx="27">
                  <c:v>4.5999999999999999E-2</c:v>
                </c:pt>
                <c:pt idx="28">
                  <c:v>4.5999999999999999E-2</c:v>
                </c:pt>
                <c:pt idx="29">
                  <c:v>4.5999999999999999E-2</c:v>
                </c:pt>
                <c:pt idx="30">
                  <c:v>4.5999999999999999E-2</c:v>
                </c:pt>
                <c:pt idx="31">
                  <c:v>4.5999999999999999E-2</c:v>
                </c:pt>
                <c:pt idx="32">
                  <c:v>4.7E-2</c:v>
                </c:pt>
                <c:pt idx="33">
                  <c:v>4.7E-2</c:v>
                </c:pt>
                <c:pt idx="34">
                  <c:v>4.5999999999999999E-2</c:v>
                </c:pt>
                <c:pt idx="35">
                  <c:v>4.5999999999999999E-2</c:v>
                </c:pt>
                <c:pt idx="36">
                  <c:v>4.5999999999999999E-2</c:v>
                </c:pt>
                <c:pt idx="37">
                  <c:v>4.4999999999999998E-2</c:v>
                </c:pt>
                <c:pt idx="38">
                  <c:v>4.4999999999999998E-2</c:v>
                </c:pt>
                <c:pt idx="39">
                  <c:v>4.3999999999999997E-2</c:v>
                </c:pt>
                <c:pt idx="40">
                  <c:v>4.2999999999999997E-2</c:v>
                </c:pt>
                <c:pt idx="41">
                  <c:v>4.2999999999999997E-2</c:v>
                </c:pt>
                <c:pt idx="42">
                  <c:v>4.2000000000000003E-2</c:v>
                </c:pt>
                <c:pt idx="43">
                  <c:v>4.2000000000000003E-2</c:v>
                </c:pt>
                <c:pt idx="44">
                  <c:v>4.2999999999999997E-2</c:v>
                </c:pt>
                <c:pt idx="45">
                  <c:v>4.3999999999999997E-2</c:v>
                </c:pt>
                <c:pt idx="46">
                  <c:v>4.4999999999999998E-2</c:v>
                </c:pt>
                <c:pt idx="47">
                  <c:v>4.5999999999999999E-2</c:v>
                </c:pt>
                <c:pt idx="48">
                  <c:v>4.7E-2</c:v>
                </c:pt>
                <c:pt idx="49">
                  <c:v>4.5999999999999999E-2</c:v>
                </c:pt>
                <c:pt idx="50">
                  <c:v>4.5999999999999999E-2</c:v>
                </c:pt>
                <c:pt idx="51">
                  <c:v>4.3999999999999997E-2</c:v>
                </c:pt>
                <c:pt idx="52">
                  <c:v>4.2999999999999997E-2</c:v>
                </c:pt>
                <c:pt idx="53">
                  <c:v>4.2000000000000003E-2</c:v>
                </c:pt>
                <c:pt idx="54">
                  <c:v>4.1000000000000002E-2</c:v>
                </c:pt>
                <c:pt idx="55">
                  <c:v>0.04</c:v>
                </c:pt>
                <c:pt idx="56">
                  <c:v>3.9E-2</c:v>
                </c:pt>
                <c:pt idx="57">
                  <c:v>3.9E-2</c:v>
                </c:pt>
                <c:pt idx="58">
                  <c:v>3.7999999999999999E-2</c:v>
                </c:pt>
                <c:pt idx="59">
                  <c:v>3.6999999999999998E-2</c:v>
                </c:pt>
                <c:pt idx="60">
                  <c:v>3.5999999999999997E-2</c:v>
                </c:pt>
                <c:pt idx="61">
                  <c:v>3.7999999999999999E-2</c:v>
                </c:pt>
                <c:pt idx="62">
                  <c:v>0.06</c:v>
                </c:pt>
                <c:pt idx="63">
                  <c:v>0.17100000000000001</c:v>
                </c:pt>
                <c:pt idx="64">
                  <c:v>0.13600000000000001</c:v>
                </c:pt>
                <c:pt idx="65">
                  <c:v>0.11700000000000001</c:v>
                </c:pt>
                <c:pt idx="66">
                  <c:v>0.105</c:v>
                </c:pt>
                <c:pt idx="67">
                  <c:v>0.09</c:v>
                </c:pt>
                <c:pt idx="68">
                  <c:v>8.2000000000000003E-2</c:v>
                </c:pt>
                <c:pt idx="69">
                  <c:v>7.2999999999999995E-2</c:v>
                </c:pt>
                <c:pt idx="70">
                  <c:v>6.9000000000000006E-2</c:v>
                </c:pt>
                <c:pt idx="71">
                  <c:v>6.7000000000000004E-2</c:v>
                </c:pt>
                <c:pt idx="72">
                  <c:v>6.4000000000000001E-2</c:v>
                </c:pt>
                <c:pt idx="73">
                  <c:v>6.2E-2</c:v>
                </c:pt>
                <c:pt idx="74">
                  <c:v>5.8999999999999997E-2</c:v>
                </c:pt>
                <c:pt idx="75">
                  <c:v>5.7000000000000002E-2</c:v>
                </c:pt>
                <c:pt idx="76">
                  <c:v>5.5E-2</c:v>
                </c:pt>
                <c:pt idx="77">
                  <c:v>5.2999999999999999E-2</c:v>
                </c:pt>
                <c:pt idx="78">
                  <c:v>5.0999999999999997E-2</c:v>
                </c:pt>
                <c:pt idx="79">
                  <c:v>4.9000000000000002E-2</c:v>
                </c:pt>
                <c:pt idx="80">
                  <c:v>4.7E-2</c:v>
                </c:pt>
                <c:pt idx="81">
                  <c:v>4.3999999999999997E-2</c:v>
                </c:pt>
                <c:pt idx="82">
                  <c:v>4.2000000000000003E-2</c:v>
                </c:pt>
                <c:pt idx="83">
                  <c:v>0.04</c:v>
                </c:pt>
                <c:pt idx="84">
                  <c:v>0.04</c:v>
                </c:pt>
                <c:pt idx="85">
                  <c:v>3.9E-2</c:v>
                </c:pt>
                <c:pt idx="86">
                  <c:v>3.9E-2</c:v>
                </c:pt>
                <c:pt idx="87">
                  <c:v>0.04</c:v>
                </c:pt>
                <c:pt idx="88">
                  <c:v>0.04</c:v>
                </c:pt>
                <c:pt idx="89">
                  <c:v>0.04</c:v>
                </c:pt>
                <c:pt idx="90">
                  <c:v>0.04</c:v>
                </c:pt>
                <c:pt idx="91">
                  <c:v>4.0999999999999995E-2</c:v>
                </c:pt>
                <c:pt idx="92">
                  <c:v>4.2000000000000003E-2</c:v>
                </c:pt>
                <c:pt idx="93">
                  <c:v>4.2000000000000003E-2</c:v>
                </c:pt>
                <c:pt idx="94">
                  <c:v>4.2000000000000003E-2</c:v>
                </c:pt>
                <c:pt idx="95">
                  <c:v>4.2000000000000003E-2</c:v>
                </c:pt>
                <c:pt idx="96">
                  <c:v>4.0999999999999995E-2</c:v>
                </c:pt>
                <c:pt idx="97">
                  <c:v>4.0999999999999995E-2</c:v>
                </c:pt>
                <c:pt idx="98">
                  <c:v>0.04</c:v>
                </c:pt>
                <c:pt idx="99">
                  <c:v>0.04</c:v>
                </c:pt>
                <c:pt idx="100">
                  <c:v>0.04</c:v>
                </c:pt>
                <c:pt idx="101">
                  <c:v>0.04</c:v>
                </c:pt>
                <c:pt idx="102">
                  <c:v>4.0999999999999995E-2</c:v>
                </c:pt>
                <c:pt idx="103">
                  <c:v>4.2000000000000003E-2</c:v>
                </c:pt>
                <c:pt idx="104">
                  <c:v>4.2999999999999997E-2</c:v>
                </c:pt>
                <c:pt idx="105">
                  <c:v>4.4999999999999998E-2</c:v>
                </c:pt>
                <c:pt idx="106">
                  <c:v>4.4999999999999998E-2</c:v>
                </c:pt>
                <c:pt idx="107">
                  <c:v>4.6000000000000006E-2</c:v>
                </c:pt>
                <c:pt idx="108">
                  <c:v>4.6000000000000006E-2</c:v>
                </c:pt>
                <c:pt idx="109">
                  <c:v>4.6000000000000006E-2</c:v>
                </c:pt>
                <c:pt idx="110">
                  <c:v>4.6000000000000006E-2</c:v>
                </c:pt>
                <c:pt idx="111">
                  <c:v>4.6000000000000006E-2</c:v>
                </c:pt>
                <c:pt idx="112">
                  <c:v>4.6000000000000006E-2</c:v>
                </c:pt>
                <c:pt idx="113">
                  <c:v>4.4999999999999998E-2</c:v>
                </c:pt>
                <c:pt idx="114">
                  <c:v>4.4999999999999998E-2</c:v>
                </c:pt>
                <c:pt idx="115">
                  <c:v>4.4999999999999998E-2</c:v>
                </c:pt>
                <c:pt idx="116">
                  <c:v>4.4000000000000011E-2</c:v>
                </c:pt>
                <c:pt idx="117">
                  <c:v>4.4000000000000011E-2</c:v>
                </c:pt>
                <c:pt idx="118">
                  <c:v>4.4000000000000011E-2</c:v>
                </c:pt>
                <c:pt idx="119">
                  <c:v>4.4000000000000011E-2</c:v>
                </c:pt>
                <c:pt idx="120">
                  <c:v>4.2999999999999997E-2</c:v>
                </c:pt>
                <c:pt idx="121">
                  <c:v>4.3999999999999997E-2</c:v>
                </c:pt>
                <c:pt idx="122">
                  <c:v>4.3999999999999997E-2</c:v>
                </c:pt>
              </c:numCache>
            </c:numRef>
          </c:val>
          <c:smooth val="0"/>
          <c:extLst>
            <c:ext xmlns:c16="http://schemas.microsoft.com/office/drawing/2014/chart" uri="{C3380CC4-5D6E-409C-BE32-E72D297353CC}">
              <c16:uniqueId val="{00000002-AC86-4092-B210-86CE66951EF8}"/>
            </c:ext>
          </c:extLst>
        </c:ser>
        <c:ser>
          <c:idx val="2"/>
          <c:order val="2"/>
          <c:tx>
            <c:strRef>
              <c:f>'Unemployment rate, sa'!$D$6</c:f>
              <c:strCache>
                <c:ptCount val="1"/>
                <c:pt idx="0">
                  <c:v>Seattle</c:v>
                </c:pt>
              </c:strCache>
            </c:strRef>
          </c:tx>
          <c:spPr>
            <a:ln>
              <a:prstDash val="sysDash"/>
            </a:ln>
          </c:spPr>
          <c:marker>
            <c:symbol val="none"/>
          </c:marker>
          <c:cat>
            <c:numRef>
              <c:f>'Unemployment rate, sa'!$A$7:$A$129</c:f>
              <c:numCache>
                <c:formatCode>mmm\-yy</c:formatCode>
                <c:ptCount val="123"/>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pt idx="96">
                  <c:v>44927</c:v>
                </c:pt>
                <c:pt idx="97">
                  <c:v>44958</c:v>
                </c:pt>
                <c:pt idx="98">
                  <c:v>44986</c:v>
                </c:pt>
                <c:pt idx="99">
                  <c:v>45017</c:v>
                </c:pt>
                <c:pt idx="100">
                  <c:v>45047</c:v>
                </c:pt>
                <c:pt idx="101">
                  <c:v>45078</c:v>
                </c:pt>
                <c:pt idx="102">
                  <c:v>45108</c:v>
                </c:pt>
                <c:pt idx="103">
                  <c:v>45139</c:v>
                </c:pt>
                <c:pt idx="104">
                  <c:v>45170</c:v>
                </c:pt>
                <c:pt idx="105">
                  <c:v>45200</c:v>
                </c:pt>
                <c:pt idx="106">
                  <c:v>45231</c:v>
                </c:pt>
                <c:pt idx="107">
                  <c:v>45261</c:v>
                </c:pt>
                <c:pt idx="108">
                  <c:v>45292</c:v>
                </c:pt>
                <c:pt idx="109">
                  <c:v>45323</c:v>
                </c:pt>
                <c:pt idx="110">
                  <c:v>45352</c:v>
                </c:pt>
                <c:pt idx="111">
                  <c:v>45383</c:v>
                </c:pt>
                <c:pt idx="112">
                  <c:v>45413</c:v>
                </c:pt>
                <c:pt idx="113">
                  <c:v>45444</c:v>
                </c:pt>
                <c:pt idx="114">
                  <c:v>45474</c:v>
                </c:pt>
                <c:pt idx="115">
                  <c:v>45505</c:v>
                </c:pt>
                <c:pt idx="116">
                  <c:v>45536</c:v>
                </c:pt>
                <c:pt idx="117">
                  <c:v>45566</c:v>
                </c:pt>
                <c:pt idx="118">
                  <c:v>45597</c:v>
                </c:pt>
                <c:pt idx="119">
                  <c:v>45627</c:v>
                </c:pt>
                <c:pt idx="120">
                  <c:v>45658</c:v>
                </c:pt>
                <c:pt idx="121">
                  <c:v>45689</c:v>
                </c:pt>
                <c:pt idx="122">
                  <c:v>45717</c:v>
                </c:pt>
              </c:numCache>
            </c:numRef>
          </c:cat>
          <c:val>
            <c:numRef>
              <c:f>'Unemployment rate, sa'!$D$7:$D$129</c:f>
              <c:numCache>
                <c:formatCode>0.0%</c:formatCode>
                <c:ptCount val="123"/>
                <c:pt idx="0">
                  <c:v>4.4999999999999998E-2</c:v>
                </c:pt>
                <c:pt idx="1">
                  <c:v>4.3999999999999997E-2</c:v>
                </c:pt>
                <c:pt idx="2">
                  <c:v>4.3999999999999997E-2</c:v>
                </c:pt>
                <c:pt idx="3">
                  <c:v>4.3999999999999997E-2</c:v>
                </c:pt>
                <c:pt idx="4">
                  <c:v>4.2999999999999997E-2</c:v>
                </c:pt>
                <c:pt idx="5">
                  <c:v>4.2999999999999997E-2</c:v>
                </c:pt>
                <c:pt idx="6">
                  <c:v>4.2999999999999997E-2</c:v>
                </c:pt>
                <c:pt idx="7">
                  <c:v>4.3999999999999997E-2</c:v>
                </c:pt>
                <c:pt idx="8">
                  <c:v>4.4999999999999998E-2</c:v>
                </c:pt>
                <c:pt idx="9">
                  <c:v>4.5999999999999999E-2</c:v>
                </c:pt>
                <c:pt idx="10">
                  <c:v>4.5999999999999999E-2</c:v>
                </c:pt>
                <c:pt idx="11">
                  <c:v>4.5999999999999999E-2</c:v>
                </c:pt>
                <c:pt idx="12">
                  <c:v>4.5999999999999999E-2</c:v>
                </c:pt>
                <c:pt idx="13">
                  <c:v>4.4999999999999998E-2</c:v>
                </c:pt>
                <c:pt idx="14">
                  <c:v>4.3999999999999997E-2</c:v>
                </c:pt>
                <c:pt idx="15">
                  <c:v>4.2999999999999997E-2</c:v>
                </c:pt>
                <c:pt idx="16">
                  <c:v>4.2999999999999997E-2</c:v>
                </c:pt>
                <c:pt idx="17">
                  <c:v>4.2000000000000003E-2</c:v>
                </c:pt>
                <c:pt idx="18">
                  <c:v>4.1000000000000002E-2</c:v>
                </c:pt>
                <c:pt idx="19">
                  <c:v>4.1000000000000002E-2</c:v>
                </c:pt>
                <c:pt idx="20">
                  <c:v>0.04</c:v>
                </c:pt>
                <c:pt idx="21">
                  <c:v>0.04</c:v>
                </c:pt>
                <c:pt idx="22">
                  <c:v>0.04</c:v>
                </c:pt>
                <c:pt idx="23">
                  <c:v>3.9E-2</c:v>
                </c:pt>
                <c:pt idx="24">
                  <c:v>3.9E-2</c:v>
                </c:pt>
                <c:pt idx="25">
                  <c:v>3.9E-2</c:v>
                </c:pt>
                <c:pt idx="26">
                  <c:v>3.9E-2</c:v>
                </c:pt>
                <c:pt idx="27">
                  <c:v>0.04</c:v>
                </c:pt>
                <c:pt idx="28">
                  <c:v>0.04</c:v>
                </c:pt>
                <c:pt idx="29">
                  <c:v>0.04</c:v>
                </c:pt>
                <c:pt idx="30">
                  <c:v>0.04</c:v>
                </c:pt>
                <c:pt idx="31">
                  <c:v>0.04</c:v>
                </c:pt>
                <c:pt idx="32">
                  <c:v>3.9E-2</c:v>
                </c:pt>
                <c:pt idx="33">
                  <c:v>3.9E-2</c:v>
                </c:pt>
                <c:pt idx="34">
                  <c:v>3.7999999999999999E-2</c:v>
                </c:pt>
                <c:pt idx="35">
                  <c:v>3.7999999999999999E-2</c:v>
                </c:pt>
                <c:pt idx="36">
                  <c:v>3.6999999999999998E-2</c:v>
                </c:pt>
                <c:pt idx="37">
                  <c:v>3.6999999999999998E-2</c:v>
                </c:pt>
                <c:pt idx="38">
                  <c:v>3.5999999999999997E-2</c:v>
                </c:pt>
                <c:pt idx="39">
                  <c:v>3.5000000000000003E-2</c:v>
                </c:pt>
                <c:pt idx="40">
                  <c:v>3.4000000000000002E-2</c:v>
                </c:pt>
                <c:pt idx="41">
                  <c:v>3.4000000000000002E-2</c:v>
                </c:pt>
                <c:pt idx="42">
                  <c:v>3.4000000000000002E-2</c:v>
                </c:pt>
                <c:pt idx="43">
                  <c:v>3.4000000000000002E-2</c:v>
                </c:pt>
                <c:pt idx="44">
                  <c:v>3.5000000000000003E-2</c:v>
                </c:pt>
                <c:pt idx="45">
                  <c:v>3.5000000000000003E-2</c:v>
                </c:pt>
                <c:pt idx="46">
                  <c:v>3.5999999999999997E-2</c:v>
                </c:pt>
                <c:pt idx="47">
                  <c:v>3.5999999999999997E-2</c:v>
                </c:pt>
                <c:pt idx="48">
                  <c:v>3.5999999999999997E-2</c:v>
                </c:pt>
                <c:pt idx="49">
                  <c:v>3.5000000000000003E-2</c:v>
                </c:pt>
                <c:pt idx="50">
                  <c:v>3.4000000000000002E-2</c:v>
                </c:pt>
                <c:pt idx="51">
                  <c:v>3.2000000000000001E-2</c:v>
                </c:pt>
                <c:pt idx="52">
                  <c:v>0.03</c:v>
                </c:pt>
                <c:pt idx="53">
                  <c:v>2.9000000000000001E-2</c:v>
                </c:pt>
                <c:pt idx="54">
                  <c:v>2.8000000000000001E-2</c:v>
                </c:pt>
                <c:pt idx="55">
                  <c:v>2.8000000000000001E-2</c:v>
                </c:pt>
                <c:pt idx="56">
                  <c:v>2.8000000000000001E-2</c:v>
                </c:pt>
                <c:pt idx="57">
                  <c:v>2.7E-2</c:v>
                </c:pt>
                <c:pt idx="58">
                  <c:v>2.7E-2</c:v>
                </c:pt>
                <c:pt idx="59">
                  <c:v>2.5999999999999999E-2</c:v>
                </c:pt>
                <c:pt idx="60">
                  <c:v>2.7E-2</c:v>
                </c:pt>
                <c:pt idx="61">
                  <c:v>2.8000000000000001E-2</c:v>
                </c:pt>
                <c:pt idx="62">
                  <c:v>6.7000000000000004E-2</c:v>
                </c:pt>
                <c:pt idx="63">
                  <c:v>0.182</c:v>
                </c:pt>
                <c:pt idx="64">
                  <c:v>0.14399999999999999</c:v>
                </c:pt>
                <c:pt idx="65">
                  <c:v>0.125</c:v>
                </c:pt>
                <c:pt idx="66">
                  <c:v>0.109</c:v>
                </c:pt>
                <c:pt idx="67">
                  <c:v>9.0999999999999998E-2</c:v>
                </c:pt>
                <c:pt idx="68">
                  <c:v>8.3000000000000004E-2</c:v>
                </c:pt>
                <c:pt idx="69">
                  <c:v>7.3999999999999996E-2</c:v>
                </c:pt>
                <c:pt idx="70">
                  <c:v>6.9000000000000006E-2</c:v>
                </c:pt>
                <c:pt idx="71">
                  <c:v>6.6000000000000003E-2</c:v>
                </c:pt>
                <c:pt idx="72">
                  <c:v>6.4000000000000001E-2</c:v>
                </c:pt>
                <c:pt idx="73">
                  <c:v>5.9999999999999991E-2</c:v>
                </c:pt>
                <c:pt idx="74">
                  <c:v>5.6999999999999995E-2</c:v>
                </c:pt>
                <c:pt idx="75">
                  <c:v>5.5000000000000007E-2</c:v>
                </c:pt>
                <c:pt idx="76">
                  <c:v>5.2999999999999999E-2</c:v>
                </c:pt>
                <c:pt idx="77">
                  <c:v>5.2000000000000011E-2</c:v>
                </c:pt>
                <c:pt idx="78">
                  <c:v>4.8999999999999995E-2</c:v>
                </c:pt>
                <c:pt idx="79">
                  <c:v>4.7E-2</c:v>
                </c:pt>
                <c:pt idx="80">
                  <c:v>4.4000000000000011E-2</c:v>
                </c:pt>
                <c:pt idx="81">
                  <c:v>4.0999999999999995E-2</c:v>
                </c:pt>
                <c:pt idx="82">
                  <c:v>3.9E-2</c:v>
                </c:pt>
                <c:pt idx="83">
                  <c:v>3.7000000000000005E-2</c:v>
                </c:pt>
                <c:pt idx="84">
                  <c:v>3.6000000000000004E-2</c:v>
                </c:pt>
                <c:pt idx="85">
                  <c:v>3.6000000000000004E-2</c:v>
                </c:pt>
                <c:pt idx="86">
                  <c:v>3.6000000000000004E-2</c:v>
                </c:pt>
                <c:pt idx="87">
                  <c:v>3.6000000000000004E-2</c:v>
                </c:pt>
                <c:pt idx="88">
                  <c:v>3.6000000000000004E-2</c:v>
                </c:pt>
                <c:pt idx="89">
                  <c:v>3.6000000000000004E-2</c:v>
                </c:pt>
                <c:pt idx="90">
                  <c:v>3.7000000000000005E-2</c:v>
                </c:pt>
                <c:pt idx="91">
                  <c:v>3.7999999999999999E-2</c:v>
                </c:pt>
                <c:pt idx="92">
                  <c:v>3.9E-2</c:v>
                </c:pt>
                <c:pt idx="93">
                  <c:v>0.04</c:v>
                </c:pt>
                <c:pt idx="94">
                  <c:v>0.04</c:v>
                </c:pt>
                <c:pt idx="95">
                  <c:v>3.9E-2</c:v>
                </c:pt>
                <c:pt idx="96">
                  <c:v>3.9E-2</c:v>
                </c:pt>
                <c:pt idx="97">
                  <c:v>3.9E-2</c:v>
                </c:pt>
                <c:pt idx="98">
                  <c:v>3.9E-2</c:v>
                </c:pt>
                <c:pt idx="99">
                  <c:v>3.9E-2</c:v>
                </c:pt>
                <c:pt idx="100">
                  <c:v>3.9E-2</c:v>
                </c:pt>
                <c:pt idx="101">
                  <c:v>3.9E-2</c:v>
                </c:pt>
                <c:pt idx="102">
                  <c:v>0.04</c:v>
                </c:pt>
                <c:pt idx="103">
                  <c:v>0.04</c:v>
                </c:pt>
                <c:pt idx="104">
                  <c:v>4.0999999999999995E-2</c:v>
                </c:pt>
                <c:pt idx="105">
                  <c:v>4.2000000000000003E-2</c:v>
                </c:pt>
                <c:pt idx="106">
                  <c:v>4.2999999999999997E-2</c:v>
                </c:pt>
                <c:pt idx="107">
                  <c:v>4.4000000000000011E-2</c:v>
                </c:pt>
                <c:pt idx="108">
                  <c:v>4.4000000000000011E-2</c:v>
                </c:pt>
                <c:pt idx="109">
                  <c:v>4.4000000000000011E-2</c:v>
                </c:pt>
                <c:pt idx="110">
                  <c:v>4.299999999999999E-2</c:v>
                </c:pt>
                <c:pt idx="111">
                  <c:v>4.299999999999999E-2</c:v>
                </c:pt>
                <c:pt idx="112">
                  <c:v>4.299999999999999E-2</c:v>
                </c:pt>
                <c:pt idx="113">
                  <c:v>4.2000000000000003E-2</c:v>
                </c:pt>
                <c:pt idx="114">
                  <c:v>4.0999999999999995E-2</c:v>
                </c:pt>
                <c:pt idx="115">
                  <c:v>4.0999999999999995E-2</c:v>
                </c:pt>
                <c:pt idx="116">
                  <c:v>4.0999999999999995E-2</c:v>
                </c:pt>
                <c:pt idx="117">
                  <c:v>0.04</c:v>
                </c:pt>
                <c:pt idx="118">
                  <c:v>0.04</c:v>
                </c:pt>
                <c:pt idx="119">
                  <c:v>4.0999999999999995E-2</c:v>
                </c:pt>
                <c:pt idx="120">
                  <c:v>0.04</c:v>
                </c:pt>
                <c:pt idx="121">
                  <c:v>4.1000000000000002E-2</c:v>
                </c:pt>
                <c:pt idx="122">
                  <c:v>4.2000000000000003E-2</c:v>
                </c:pt>
              </c:numCache>
            </c:numRef>
          </c:val>
          <c:smooth val="0"/>
          <c:extLst>
            <c:ext xmlns:c16="http://schemas.microsoft.com/office/drawing/2014/chart" uri="{C3380CC4-5D6E-409C-BE32-E72D297353CC}">
              <c16:uniqueId val="{00000001-AC86-4092-B210-86CE66951EF8}"/>
            </c:ext>
          </c:extLst>
        </c:ser>
        <c:dLbls>
          <c:showLegendKey val="0"/>
          <c:showVal val="0"/>
          <c:showCatName val="0"/>
          <c:showSerName val="0"/>
          <c:showPercent val="0"/>
          <c:showBubbleSize val="0"/>
        </c:dLbls>
        <c:smooth val="0"/>
        <c:axId val="156581248"/>
        <c:axId val="156591232"/>
      </c:lineChart>
      <c:dateAx>
        <c:axId val="156581248"/>
        <c:scaling>
          <c:orientation val="minMax"/>
          <c:max val="45717"/>
        </c:scaling>
        <c:delete val="0"/>
        <c:axPos val="b"/>
        <c:majorGridlines/>
        <c:numFmt formatCode="[$-409]mmm\-yy;@" sourceLinked="0"/>
        <c:majorTickMark val="out"/>
        <c:minorTickMark val="none"/>
        <c:tickLblPos val="nextTo"/>
        <c:spPr>
          <a:noFill/>
          <a:ln w="9525">
            <a:solidFill>
              <a:schemeClr val="tx1"/>
            </a:solidFill>
            <a:prstDash val="solid"/>
          </a:ln>
        </c:spPr>
        <c:txPr>
          <a:bodyPr rot="0" vert="horz"/>
          <a:lstStyle/>
          <a:p>
            <a:pPr>
              <a:defRPr/>
            </a:pPr>
            <a:endParaRPr lang="en-US"/>
          </a:p>
        </c:txPr>
        <c:crossAx val="156591232"/>
        <c:crossesAt val="0"/>
        <c:auto val="1"/>
        <c:lblOffset val="100"/>
        <c:baseTimeUnit val="months"/>
        <c:majorUnit val="12"/>
        <c:minorUnit val="6"/>
      </c:dateAx>
      <c:valAx>
        <c:axId val="156591232"/>
        <c:scaling>
          <c:orientation val="minMax"/>
          <c:min val="0"/>
        </c:scaling>
        <c:delete val="0"/>
        <c:axPos val="l"/>
        <c:majorGridlines>
          <c:spPr>
            <a:ln w="9525" cmpd="sng">
              <a:solidFill>
                <a:schemeClr val="tx1"/>
              </a:solidFill>
              <a:prstDash val="solid"/>
            </a:ln>
          </c:spPr>
        </c:majorGridlines>
        <c:numFmt formatCode="0%" sourceLinked="0"/>
        <c:majorTickMark val="out"/>
        <c:minorTickMark val="none"/>
        <c:tickLblPos val="nextTo"/>
        <c:spPr>
          <a:noFill/>
          <a:ln w="9525">
            <a:solidFill>
              <a:srgbClr val="000000"/>
            </a:solidFill>
            <a:prstDash val="solid"/>
          </a:ln>
        </c:spPr>
        <c:txPr>
          <a:bodyPr rot="0" vert="horz"/>
          <a:lstStyle/>
          <a:p>
            <a:pPr>
              <a:defRPr/>
            </a:pPr>
            <a:endParaRPr lang="en-US"/>
          </a:p>
        </c:txPr>
        <c:crossAx val="156581248"/>
        <c:crosses val="autoZero"/>
        <c:crossBetween val="midCat"/>
      </c:valAx>
      <c:spPr>
        <a:noFill/>
        <a:ln w="9525">
          <a:solidFill>
            <a:schemeClr val="tx1"/>
          </a:solidFill>
          <a:prstDash val="solid"/>
        </a:ln>
      </c:spPr>
    </c:plotArea>
    <c:legend>
      <c:legendPos val="b"/>
      <c:layout>
        <c:manualLayout>
          <c:xMode val="edge"/>
          <c:yMode val="edge"/>
          <c:x val="0.32213361182177297"/>
          <c:y val="0.91295592894863176"/>
          <c:w val="0.43348336613339111"/>
          <c:h val="5.9926836293807011E-2"/>
        </c:manualLayout>
      </c:layout>
      <c:overlay val="0"/>
      <c:spPr>
        <a:solidFill>
          <a:srgbClr val="FFFFFF"/>
        </a:solidFill>
        <a:ln w="25400">
          <a:noFill/>
        </a:ln>
      </c:spPr>
      <c:txPr>
        <a:bodyPr/>
        <a:lstStyle/>
        <a:p>
          <a:pPr>
            <a:defRPr sz="1600"/>
          </a:pPr>
          <a:endParaRPr lang="en-US"/>
        </a:p>
      </c:txPr>
    </c:legend>
    <c:plotVisOnly val="1"/>
    <c:dispBlanksAs val="gap"/>
    <c:showDLblsOverMax val="0"/>
  </c:chart>
  <c:spPr>
    <a:solidFill>
      <a:schemeClr val="bg1"/>
    </a:solidFill>
    <a:ln w="3175">
      <a:noFill/>
      <a:prstDash val="solid"/>
    </a:ln>
  </c:spPr>
  <c:txPr>
    <a:bodyPr/>
    <a:lstStyle/>
    <a:p>
      <a:pPr>
        <a:defRPr sz="1400" b="1" i="0" u="none" strike="noStrike" baseline="0">
          <a:solidFill>
            <a:schemeClr val="tx1"/>
          </a:solidFill>
          <a:latin typeface="Cambria" panose="02040503050406030204" pitchFamily="18" charset="0"/>
          <a:ea typeface="Cambria" panose="02040503050406030204" pitchFamily="18" charset="0"/>
          <a:cs typeface="Arial"/>
        </a:defRPr>
      </a:pPr>
      <a:endParaRPr lang="en-US"/>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440" b="1" i="0" u="none" strike="noStrike" kern="1200" baseline="0">
                <a:solidFill>
                  <a:sysClr val="windowText" lastClr="000000"/>
                </a:solidFill>
                <a:latin typeface="+mj-lt"/>
                <a:ea typeface="+mn-ea"/>
                <a:cs typeface="+mn-cs"/>
              </a:defRPr>
            </a:pPr>
            <a:r>
              <a:rPr lang="en-US" sz="2000" baseline="0" dirty="0"/>
              <a:t>King County Assessed Value &amp; New Construction Forecast</a:t>
            </a:r>
            <a:endParaRPr lang="en-US" sz="2000" dirty="0"/>
          </a:p>
          <a:p>
            <a:pPr marL="0" marR="0" indent="0" algn="ctr" defTabSz="914400" rtl="0" eaLnBrk="1" fontAlgn="auto" latinLnBrk="0" hangingPunct="1">
              <a:lnSpc>
                <a:spcPct val="100000"/>
              </a:lnSpc>
              <a:spcBef>
                <a:spcPts val="0"/>
              </a:spcBef>
              <a:spcAft>
                <a:spcPts val="0"/>
              </a:spcAft>
              <a:buClrTx/>
              <a:buSzTx/>
              <a:buFontTx/>
              <a:buNone/>
              <a:tabLst/>
              <a:defRPr sz="1440" b="1" i="0" u="none" strike="noStrike" kern="1200" baseline="0">
                <a:solidFill>
                  <a:sysClr val="windowText" lastClr="000000"/>
                </a:solidFill>
                <a:latin typeface="+mj-lt"/>
                <a:ea typeface="+mn-ea"/>
                <a:cs typeface="+mn-cs"/>
              </a:defRPr>
            </a:pPr>
            <a:r>
              <a:rPr lang="en-US" sz="1200" b="1" i="0" baseline="0" dirty="0">
                <a:effectLst/>
              </a:rPr>
              <a:t>In billions $, </a:t>
            </a:r>
            <a:r>
              <a:rPr lang="en-US" sz="1200" b="1" i="0" baseline="0" dirty="0">
                <a:solidFill>
                  <a:schemeClr val="tx1"/>
                </a:solidFill>
                <a:effectLst/>
              </a:rPr>
              <a:t>with</a:t>
            </a:r>
            <a:r>
              <a:rPr lang="en-US" sz="1200" b="1" i="0" baseline="0" dirty="0">
                <a:solidFill>
                  <a:schemeClr val="accent1"/>
                </a:solidFill>
                <a:effectLst/>
              </a:rPr>
              <a:t> AV Actuals</a:t>
            </a:r>
            <a:r>
              <a:rPr lang="en-US" sz="1200" b="1" i="0" baseline="0" dirty="0">
                <a:solidFill>
                  <a:schemeClr val="tx1"/>
                </a:solidFill>
                <a:effectLst/>
              </a:rPr>
              <a:t>/</a:t>
            </a:r>
            <a:r>
              <a:rPr lang="en-US" sz="1200" b="1" i="0" baseline="0" dirty="0">
                <a:solidFill>
                  <a:schemeClr val="accent2"/>
                </a:solidFill>
                <a:effectLst/>
              </a:rPr>
              <a:t>March 25 Forecast </a:t>
            </a:r>
            <a:r>
              <a:rPr lang="en-US" sz="1200" b="1" i="0" baseline="0" dirty="0">
                <a:solidFill>
                  <a:schemeClr val="tx1"/>
                </a:solidFill>
                <a:effectLst/>
              </a:rPr>
              <a:t>&amp;</a:t>
            </a:r>
            <a:r>
              <a:rPr lang="en-US" sz="1200" b="1" i="0" baseline="0" dirty="0">
                <a:solidFill>
                  <a:schemeClr val="accent1"/>
                </a:solidFill>
                <a:effectLst/>
              </a:rPr>
              <a:t> </a:t>
            </a:r>
            <a:r>
              <a:rPr lang="en-US" sz="1200" b="1" i="0" baseline="0" dirty="0">
                <a:solidFill>
                  <a:srgbClr val="00B050"/>
                </a:solidFill>
                <a:effectLst/>
              </a:rPr>
              <a:t>NC Actuals</a:t>
            </a:r>
            <a:r>
              <a:rPr lang="en-US" sz="1200" b="1" i="0" baseline="0" dirty="0">
                <a:solidFill>
                  <a:schemeClr val="tx1"/>
                </a:solidFill>
                <a:effectLst/>
              </a:rPr>
              <a:t>/</a:t>
            </a:r>
            <a:r>
              <a:rPr lang="en-US" sz="1200" b="1" i="0" baseline="0" dirty="0">
                <a:solidFill>
                  <a:schemeClr val="accent6"/>
                </a:solidFill>
                <a:effectLst/>
              </a:rPr>
              <a:t>March 2025 Forecast</a:t>
            </a:r>
            <a:endParaRPr lang="en-US" sz="1200" baseline="0" dirty="0">
              <a:solidFill>
                <a:schemeClr val="accent2"/>
              </a:solidFill>
              <a:effectLst/>
            </a:endParaRPr>
          </a:p>
          <a:p>
            <a:pPr marL="0" marR="0" indent="0" algn="ctr" defTabSz="914400" rtl="0" eaLnBrk="1" fontAlgn="auto" latinLnBrk="0" hangingPunct="1">
              <a:lnSpc>
                <a:spcPct val="100000"/>
              </a:lnSpc>
              <a:spcBef>
                <a:spcPts val="0"/>
              </a:spcBef>
              <a:spcAft>
                <a:spcPts val="0"/>
              </a:spcAft>
              <a:buClrTx/>
              <a:buSzTx/>
              <a:buFontTx/>
              <a:buNone/>
              <a:tabLst/>
              <a:defRPr sz="1440" b="1" i="0" u="none" strike="noStrike" kern="1200" baseline="0">
                <a:solidFill>
                  <a:sysClr val="windowText" lastClr="000000"/>
                </a:solidFill>
                <a:latin typeface="+mj-lt"/>
                <a:ea typeface="+mn-ea"/>
                <a:cs typeface="+mn-cs"/>
              </a:defRPr>
            </a:pPr>
            <a:r>
              <a:rPr lang="en-US" sz="1200" dirty="0"/>
              <a:t>Source:</a:t>
            </a:r>
            <a:r>
              <a:rPr lang="en-US" sz="1200" baseline="0" dirty="0"/>
              <a:t> KC DOA, King County OEFA</a:t>
            </a:r>
            <a:endParaRPr lang="en-US" sz="1200" dirty="0"/>
          </a:p>
        </c:rich>
      </c:tx>
      <c:layout>
        <c:manualLayout>
          <c:xMode val="edge"/>
          <c:yMode val="edge"/>
          <c:x val="0.1493837489063867"/>
          <c:y val="1.4705882352941176E-2"/>
        </c:manualLayout>
      </c:layout>
      <c:overlay val="0"/>
    </c:title>
    <c:autoTitleDeleted val="0"/>
    <c:plotArea>
      <c:layout>
        <c:manualLayout>
          <c:layoutTarget val="inner"/>
          <c:xMode val="edge"/>
          <c:yMode val="edge"/>
          <c:x val="8.0760389326334212E-2"/>
          <c:y val="0.16121777057279604"/>
          <c:w val="0.92557545931758534"/>
          <c:h val="0.69285857650146687"/>
        </c:manualLayout>
      </c:layout>
      <c:barChart>
        <c:barDir val="col"/>
        <c:grouping val="stacked"/>
        <c:varyColors val="0"/>
        <c:ser>
          <c:idx val="0"/>
          <c:order val="0"/>
          <c:spPr>
            <a:solidFill>
              <a:srgbClr val="4F81BD"/>
            </a:solidFill>
            <a:ln>
              <a:solidFill>
                <a:sysClr val="windowText" lastClr="000000"/>
              </a:solidFill>
            </a:ln>
          </c:spPr>
          <c:invertIfNegative val="0"/>
          <c:dPt>
            <c:idx val="7"/>
            <c:invertIfNegative val="0"/>
            <c:bubble3D val="0"/>
            <c:spPr>
              <a:solidFill>
                <a:srgbClr val="4F81BD"/>
              </a:solidFill>
              <a:ln>
                <a:solidFill>
                  <a:sysClr val="windowText" lastClr="000000"/>
                </a:solidFill>
              </a:ln>
            </c:spPr>
            <c:extLst>
              <c:ext xmlns:c16="http://schemas.microsoft.com/office/drawing/2014/chart" uri="{C3380CC4-5D6E-409C-BE32-E72D297353CC}">
                <c16:uniqueId val="{00000001-4B32-46ED-A917-E4B3D0C0D410}"/>
              </c:ext>
            </c:extLst>
          </c:dPt>
          <c:dPt>
            <c:idx val="8"/>
            <c:invertIfNegative val="0"/>
            <c:bubble3D val="0"/>
            <c:spPr>
              <a:solidFill>
                <a:srgbClr val="4F81BD"/>
              </a:solidFill>
              <a:ln>
                <a:solidFill>
                  <a:sysClr val="windowText" lastClr="000000"/>
                </a:solidFill>
              </a:ln>
            </c:spPr>
            <c:extLst>
              <c:ext xmlns:c16="http://schemas.microsoft.com/office/drawing/2014/chart" uri="{C3380CC4-5D6E-409C-BE32-E72D297353CC}">
                <c16:uniqueId val="{00000003-4B32-46ED-A917-E4B3D0C0D410}"/>
              </c:ext>
            </c:extLst>
          </c:dPt>
          <c:dPt>
            <c:idx val="9"/>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05-4B32-46ED-A917-E4B3D0C0D410}"/>
              </c:ext>
            </c:extLst>
          </c:dPt>
          <c:dPt>
            <c:idx val="10"/>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07-4B32-46ED-A917-E4B3D0C0D410}"/>
              </c:ext>
            </c:extLst>
          </c:dPt>
          <c:dPt>
            <c:idx val="11"/>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09-4B32-46ED-A917-E4B3D0C0D410}"/>
              </c:ext>
            </c:extLst>
          </c:dPt>
          <c:dPt>
            <c:idx val="12"/>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0B-4B32-46ED-A917-E4B3D0C0D410}"/>
              </c:ext>
            </c:extLst>
          </c:dPt>
          <c:dPt>
            <c:idx val="13"/>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0D-4B32-46ED-A917-E4B3D0C0D410}"/>
              </c:ext>
            </c:extLst>
          </c:dPt>
          <c:dPt>
            <c:idx val="14"/>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0F-4B32-46ED-A917-E4B3D0C0D410}"/>
              </c:ext>
            </c:extLst>
          </c:dPt>
          <c:dPt>
            <c:idx val="15"/>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11-4B32-46ED-A917-E4B3D0C0D410}"/>
              </c:ext>
            </c:extLst>
          </c:dPt>
          <c:dPt>
            <c:idx val="16"/>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13-4B32-46ED-A917-E4B3D0C0D410}"/>
              </c:ext>
            </c:extLst>
          </c:dPt>
          <c:dPt>
            <c:idx val="17"/>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15-4B32-46ED-A917-E4B3D0C0D410}"/>
              </c:ext>
            </c:extLst>
          </c:dPt>
          <c:dPt>
            <c:idx val="18"/>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17-4B32-46ED-A917-E4B3D0C0D410}"/>
              </c:ext>
            </c:extLst>
          </c:dPt>
          <c:dPt>
            <c:idx val="19"/>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19-4B32-46ED-A917-E4B3D0C0D410}"/>
              </c:ext>
            </c:extLst>
          </c:dPt>
          <c:dPt>
            <c:idx val="20"/>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1B-9A05-4B3D-9238-10D285029AFA}"/>
              </c:ext>
            </c:extLst>
          </c:dPt>
          <c:dLbls>
            <c:dLbl>
              <c:idx val="9"/>
              <c:numFmt formatCode="&quot;$&quot;#,##0" sourceLinked="0"/>
              <c:spPr>
                <a:solidFill>
                  <a:sysClr val="window" lastClr="FFFFFF"/>
                </a:solidFill>
                <a:ln>
                  <a:solidFill>
                    <a:sysClr val="windowText" lastClr="000000"/>
                  </a:solidFill>
                </a:ln>
                <a:effectLst/>
              </c:spPr>
              <c:txPr>
                <a:bodyPr wrap="square" lIns="38100" tIns="19050" rIns="38100" bIns="19050" anchor="ctr">
                  <a:spAutoFit/>
                </a:bodyPr>
                <a:lstStyle/>
                <a:p>
                  <a:pPr>
                    <a:defRPr>
                      <a:solidFill>
                        <a:schemeClr val="accent2"/>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4B32-46ED-A917-E4B3D0C0D410}"/>
                </c:ext>
              </c:extLst>
            </c:dLbl>
            <c:dLbl>
              <c:idx val="10"/>
              <c:numFmt formatCode="&quot;$&quot;#,##0" sourceLinked="0"/>
              <c:spPr>
                <a:solidFill>
                  <a:sysClr val="window" lastClr="FFFFFF"/>
                </a:solidFill>
                <a:ln>
                  <a:solidFill>
                    <a:sysClr val="windowText" lastClr="000000"/>
                  </a:solidFill>
                </a:ln>
                <a:effectLst/>
              </c:spPr>
              <c:txPr>
                <a:bodyPr wrap="square" lIns="38100" tIns="19050" rIns="38100" bIns="19050" anchor="ctr">
                  <a:spAutoFit/>
                </a:bodyPr>
                <a:lstStyle/>
                <a:p>
                  <a:pPr>
                    <a:defRPr>
                      <a:solidFill>
                        <a:schemeClr val="accent2"/>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7-4B32-46ED-A917-E4B3D0C0D410}"/>
                </c:ext>
              </c:extLst>
            </c:dLbl>
            <c:dLbl>
              <c:idx val="11"/>
              <c:numFmt formatCode="&quot;$&quot;#,##0" sourceLinked="0"/>
              <c:spPr>
                <a:solidFill>
                  <a:sysClr val="window" lastClr="FFFFFF"/>
                </a:solidFill>
                <a:ln>
                  <a:solidFill>
                    <a:sysClr val="windowText" lastClr="000000"/>
                  </a:solidFill>
                </a:ln>
                <a:effectLst/>
              </c:spPr>
              <c:txPr>
                <a:bodyPr wrap="square" lIns="38100" tIns="19050" rIns="38100" bIns="19050" anchor="ctr">
                  <a:spAutoFit/>
                </a:bodyPr>
                <a:lstStyle/>
                <a:p>
                  <a:pPr>
                    <a:defRPr>
                      <a:solidFill>
                        <a:schemeClr val="accent2"/>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9-4B32-46ED-A917-E4B3D0C0D410}"/>
                </c:ext>
              </c:extLst>
            </c:dLbl>
            <c:dLbl>
              <c:idx val="12"/>
              <c:numFmt formatCode="&quot;$&quot;#,##0" sourceLinked="0"/>
              <c:spPr>
                <a:solidFill>
                  <a:sysClr val="window" lastClr="FFFFFF"/>
                </a:solidFill>
                <a:ln>
                  <a:solidFill>
                    <a:sysClr val="windowText" lastClr="000000"/>
                  </a:solidFill>
                </a:ln>
                <a:effectLst/>
              </c:spPr>
              <c:txPr>
                <a:bodyPr wrap="square" lIns="38100" tIns="19050" rIns="38100" bIns="19050" anchor="ctr">
                  <a:spAutoFit/>
                </a:bodyPr>
                <a:lstStyle/>
                <a:p>
                  <a:pPr>
                    <a:defRPr>
                      <a:solidFill>
                        <a:schemeClr val="accent2"/>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B-4B32-46ED-A917-E4B3D0C0D410}"/>
                </c:ext>
              </c:extLst>
            </c:dLbl>
            <c:dLbl>
              <c:idx val="13"/>
              <c:layout>
                <c:manualLayout>
                  <c:x val="0"/>
                  <c:y val="-1.4705882352941266E-2"/>
                </c:manualLayout>
              </c:layout>
              <c:numFmt formatCode="&quot;$&quot;#,##0" sourceLinked="0"/>
              <c:spPr>
                <a:solidFill>
                  <a:sysClr val="window" lastClr="FFFFFF"/>
                </a:solidFill>
                <a:ln>
                  <a:solidFill>
                    <a:sysClr val="windowText" lastClr="000000"/>
                  </a:solidFill>
                </a:ln>
                <a:effectLst/>
              </c:spPr>
              <c:txPr>
                <a:bodyPr wrap="square" lIns="38100" tIns="19050" rIns="38100" bIns="19050" anchor="ctr">
                  <a:spAutoFit/>
                </a:bodyPr>
                <a:lstStyle/>
                <a:p>
                  <a:pPr>
                    <a:defRPr>
                      <a:solidFill>
                        <a:schemeClr val="accent2"/>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B32-46ED-A917-E4B3D0C0D410}"/>
                </c:ext>
              </c:extLst>
            </c:dLbl>
            <c:dLbl>
              <c:idx val="14"/>
              <c:layout>
                <c:manualLayout>
                  <c:x val="-2.7777777777778798E-3"/>
                  <c:y val="-2.4509803921568627E-2"/>
                </c:manualLayout>
              </c:layout>
              <c:numFmt formatCode="&quot;$&quot;#,##0" sourceLinked="0"/>
              <c:spPr>
                <a:solidFill>
                  <a:sysClr val="window" lastClr="FFFFFF"/>
                </a:solidFill>
                <a:ln>
                  <a:solidFill>
                    <a:sysClr val="windowText" lastClr="000000"/>
                  </a:solidFill>
                </a:ln>
                <a:effectLst/>
              </c:spPr>
              <c:txPr>
                <a:bodyPr wrap="square" lIns="38100" tIns="19050" rIns="38100" bIns="19050" anchor="ctr">
                  <a:spAutoFit/>
                </a:bodyPr>
                <a:lstStyle/>
                <a:p>
                  <a:pPr>
                    <a:defRPr>
                      <a:solidFill>
                        <a:schemeClr val="accent2"/>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B32-46ED-A917-E4B3D0C0D410}"/>
                </c:ext>
              </c:extLst>
            </c:dLbl>
            <c:dLbl>
              <c:idx val="15"/>
              <c:layout>
                <c:manualLayout>
                  <c:x val="0"/>
                  <c:y val="-4.6568627450980483E-2"/>
                </c:manualLayout>
              </c:layout>
              <c:numFmt formatCode="&quot;$&quot;#,##0" sourceLinked="0"/>
              <c:spPr>
                <a:solidFill>
                  <a:sysClr val="window" lastClr="FFFFFF"/>
                </a:solidFill>
                <a:ln>
                  <a:solidFill>
                    <a:sysClr val="windowText" lastClr="000000"/>
                  </a:solidFill>
                </a:ln>
                <a:effectLst/>
              </c:spPr>
              <c:txPr>
                <a:bodyPr wrap="square" lIns="38100" tIns="19050" rIns="38100" bIns="19050" anchor="ctr">
                  <a:spAutoFit/>
                </a:bodyPr>
                <a:lstStyle/>
                <a:p>
                  <a:pPr>
                    <a:defRPr>
                      <a:solidFill>
                        <a:schemeClr val="accent2"/>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B32-46ED-A917-E4B3D0C0D410}"/>
                </c:ext>
              </c:extLst>
            </c:dLbl>
            <c:dLbl>
              <c:idx val="16"/>
              <c:layout>
                <c:manualLayout>
                  <c:x val="0"/>
                  <c:y val="-6.3725490196078524E-2"/>
                </c:manualLayout>
              </c:layout>
              <c:numFmt formatCode="&quot;$&quot;#,##0" sourceLinked="0"/>
              <c:spPr>
                <a:solidFill>
                  <a:sysClr val="window" lastClr="FFFFFF"/>
                </a:solidFill>
                <a:ln>
                  <a:solidFill>
                    <a:sysClr val="windowText" lastClr="000000"/>
                  </a:solidFill>
                </a:ln>
                <a:effectLst/>
              </c:spPr>
              <c:txPr>
                <a:bodyPr wrap="square" lIns="38100" tIns="19050" rIns="38100" bIns="19050" anchor="ctr">
                  <a:spAutoFit/>
                </a:bodyPr>
                <a:lstStyle/>
                <a:p>
                  <a:pPr>
                    <a:defRPr>
                      <a:solidFill>
                        <a:schemeClr val="accent2"/>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B32-46ED-A917-E4B3D0C0D410}"/>
                </c:ext>
              </c:extLst>
            </c:dLbl>
            <c:dLbl>
              <c:idx val="17"/>
              <c:layout>
                <c:manualLayout>
                  <c:x val="0"/>
                  <c:y val="-8.5784313725490197E-2"/>
                </c:manualLayout>
              </c:layout>
              <c:numFmt formatCode="&quot;$&quot;#,##0" sourceLinked="0"/>
              <c:spPr>
                <a:solidFill>
                  <a:sysClr val="window" lastClr="FFFFFF"/>
                </a:solidFill>
                <a:ln>
                  <a:solidFill>
                    <a:sysClr val="windowText" lastClr="000000"/>
                  </a:solidFill>
                </a:ln>
                <a:effectLst/>
              </c:spPr>
              <c:txPr>
                <a:bodyPr wrap="square" lIns="38100" tIns="19050" rIns="38100" bIns="19050" anchor="ctr">
                  <a:spAutoFit/>
                </a:bodyPr>
                <a:lstStyle/>
                <a:p>
                  <a:pPr>
                    <a:defRPr>
                      <a:solidFill>
                        <a:schemeClr val="accent2"/>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B32-46ED-A917-E4B3D0C0D410}"/>
                </c:ext>
              </c:extLst>
            </c:dLbl>
            <c:numFmt formatCode="&quot;$&quot;#,##0" sourceLinked="0"/>
            <c:spPr>
              <a:solidFill>
                <a:sysClr val="window" lastClr="FFFFFF"/>
              </a:solidFill>
              <a:ln>
                <a:solidFill>
                  <a:sysClr val="windowText" lastClr="000000"/>
                </a:solidFill>
              </a:ln>
              <a:effectLst/>
            </c:spPr>
            <c:txPr>
              <a:bodyPr wrap="square" lIns="38100" tIns="19050" rIns="38100" bIns="19050" anchor="ctr">
                <a:spAutoFit/>
              </a:bodyPr>
              <a:lstStyle/>
              <a:p>
                <a:pPr>
                  <a:defRPr>
                    <a:solidFill>
                      <a:schemeClr val="tx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Sheet1!$A$19:$A$36</c:f>
              <c:numCache>
                <c:formatCode>General</c:formatCode>
                <c:ptCount val="18"/>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numCache>
            </c:numRef>
          </c:cat>
          <c:val>
            <c:numRef>
              <c:f>Sheet1!$C$19:$C$36</c:f>
              <c:numCache>
                <c:formatCode>General</c:formatCode>
                <c:ptCount val="18"/>
                <c:pt idx="0">
                  <c:v>471.45628801999999</c:v>
                </c:pt>
                <c:pt idx="1">
                  <c:v>534.66243475299996</c:v>
                </c:pt>
                <c:pt idx="2">
                  <c:v>606.62369813099997</c:v>
                </c:pt>
                <c:pt idx="3">
                  <c:v>642.49049204399898</c:v>
                </c:pt>
                <c:pt idx="4">
                  <c:v>659.534881337</c:v>
                </c:pt>
                <c:pt idx="5">
                  <c:v>722.52790397199897</c:v>
                </c:pt>
                <c:pt idx="6">
                  <c:v>879.89541927899995</c:v>
                </c:pt>
                <c:pt idx="7">
                  <c:v>833.03626437800006</c:v>
                </c:pt>
                <c:pt idx="8">
                  <c:v>873.376861846</c:v>
                </c:pt>
                <c:pt idx="9">
                  <c:v>904.94286061305104</c:v>
                </c:pt>
                <c:pt idx="10">
                  <c:v>937.36652567974704</c:v>
                </c:pt>
                <c:pt idx="11">
                  <c:v>971.86985190584005</c:v>
                </c:pt>
                <c:pt idx="12">
                  <c:v>1003.83488916202</c:v>
                </c:pt>
                <c:pt idx="13">
                  <c:v>1047.4799972373301</c:v>
                </c:pt>
                <c:pt idx="14">
                  <c:v>1080.93290980446</c:v>
                </c:pt>
                <c:pt idx="15">
                  <c:v>1121.3114100158</c:v>
                </c:pt>
                <c:pt idx="16">
                  <c:v>1152.65746870772</c:v>
                </c:pt>
                <c:pt idx="17">
                  <c:v>1187.1431647555601</c:v>
                </c:pt>
              </c:numCache>
            </c:numRef>
          </c:val>
          <c:extLst>
            <c:ext xmlns:c16="http://schemas.microsoft.com/office/drawing/2014/chart" uri="{C3380CC4-5D6E-409C-BE32-E72D297353CC}">
              <c16:uniqueId val="{0000001A-4B32-46ED-A917-E4B3D0C0D410}"/>
            </c:ext>
          </c:extLst>
        </c:ser>
        <c:ser>
          <c:idx val="1"/>
          <c:order val="1"/>
          <c:spPr>
            <a:solidFill>
              <a:sysClr val="windowText" lastClr="000000"/>
            </a:solidFill>
            <a:ln>
              <a:solidFill>
                <a:sysClr val="windowText" lastClr="000000"/>
              </a:solidFill>
            </a:ln>
          </c:spPr>
          <c:invertIfNegative val="0"/>
          <c:dPt>
            <c:idx val="11"/>
            <c:invertIfNegative val="0"/>
            <c:bubble3D val="0"/>
            <c:extLst>
              <c:ext xmlns:c16="http://schemas.microsoft.com/office/drawing/2014/chart" uri="{C3380CC4-5D6E-409C-BE32-E72D297353CC}">
                <c16:uniqueId val="{0000001E-08C4-43D7-BDD4-0800A394F2A2}"/>
              </c:ext>
            </c:extLst>
          </c:dPt>
          <c:dPt>
            <c:idx val="12"/>
            <c:invertIfNegative val="0"/>
            <c:bubble3D val="0"/>
            <c:extLst>
              <c:ext xmlns:c16="http://schemas.microsoft.com/office/drawing/2014/chart" uri="{C3380CC4-5D6E-409C-BE32-E72D297353CC}">
                <c16:uniqueId val="{0000001F-08C4-43D7-BDD4-0800A394F2A2}"/>
              </c:ext>
            </c:extLst>
          </c:dPt>
          <c:dPt>
            <c:idx val="13"/>
            <c:invertIfNegative val="0"/>
            <c:bubble3D val="0"/>
            <c:extLst>
              <c:ext xmlns:c16="http://schemas.microsoft.com/office/drawing/2014/chart" uri="{C3380CC4-5D6E-409C-BE32-E72D297353CC}">
                <c16:uniqueId val="{00000020-08C4-43D7-BDD4-0800A394F2A2}"/>
              </c:ext>
            </c:extLst>
          </c:dPt>
          <c:dPt>
            <c:idx val="14"/>
            <c:invertIfNegative val="0"/>
            <c:bubble3D val="0"/>
            <c:extLst>
              <c:ext xmlns:c16="http://schemas.microsoft.com/office/drawing/2014/chart" uri="{C3380CC4-5D6E-409C-BE32-E72D297353CC}">
                <c16:uniqueId val="{00000021-08C4-43D7-BDD4-0800A394F2A2}"/>
              </c:ext>
            </c:extLst>
          </c:dPt>
          <c:dPt>
            <c:idx val="15"/>
            <c:invertIfNegative val="0"/>
            <c:bubble3D val="0"/>
            <c:extLst>
              <c:ext xmlns:c16="http://schemas.microsoft.com/office/drawing/2014/chart" uri="{C3380CC4-5D6E-409C-BE32-E72D297353CC}">
                <c16:uniqueId val="{00000022-08C4-43D7-BDD4-0800A394F2A2}"/>
              </c:ext>
            </c:extLst>
          </c:dPt>
          <c:dPt>
            <c:idx val="16"/>
            <c:invertIfNegative val="0"/>
            <c:bubble3D val="0"/>
            <c:extLst>
              <c:ext xmlns:c16="http://schemas.microsoft.com/office/drawing/2014/chart" uri="{C3380CC4-5D6E-409C-BE32-E72D297353CC}">
                <c16:uniqueId val="{00000023-08C4-43D7-BDD4-0800A394F2A2}"/>
              </c:ext>
            </c:extLst>
          </c:dPt>
          <c:dLbls>
            <c:dLbl>
              <c:idx val="8"/>
              <c:spPr>
                <a:noFill/>
                <a:ln>
                  <a:solidFill>
                    <a:sysClr val="windowText" lastClr="000000"/>
                  </a:solidFill>
                </a:ln>
                <a:effectLst/>
              </c:spPr>
              <c:txPr>
                <a:bodyPr wrap="square" lIns="38100" tIns="19050" rIns="38100" bIns="19050" anchor="ctr">
                  <a:noAutofit/>
                </a:bodyPr>
                <a:lstStyle/>
                <a:p>
                  <a:pPr>
                    <a:defRPr>
                      <a:solidFill>
                        <a:srgbClr val="00B050"/>
                      </a:solidFill>
                    </a:defRPr>
                  </a:pPr>
                  <a:endParaRPr lang="en-US"/>
                </a:p>
              </c:txPr>
              <c:dLblPos val="inBase"/>
              <c:showLegendKey val="0"/>
              <c:showVal val="1"/>
              <c:showCatName val="0"/>
              <c:showSerName val="0"/>
              <c:showPercent val="0"/>
              <c:showBubbleSize val="0"/>
              <c:extLst>
                <c:ext xmlns:c15="http://schemas.microsoft.com/office/drawing/2012/chart" uri="{CE6537A1-D6FC-4f65-9D91-7224C49458BB}">
                  <c15:layout>
                    <c:manualLayout>
                      <c:w val="4.9111111111111112E-2"/>
                      <c:h val="4.917901806391848E-2"/>
                    </c:manualLayout>
                  </c15:layout>
                </c:ext>
                <c:ext xmlns:c16="http://schemas.microsoft.com/office/drawing/2014/chart" uri="{C3380CC4-5D6E-409C-BE32-E72D297353CC}">
                  <c16:uniqueId val="{0000002A-68EB-4953-A83C-E41CE604A4E9}"/>
                </c:ext>
              </c:extLst>
            </c:dLbl>
            <c:dLbl>
              <c:idx val="9"/>
              <c:spPr>
                <a:noFill/>
                <a:ln>
                  <a:solidFill>
                    <a:sysClr val="windowText" lastClr="000000"/>
                  </a:solidFill>
                </a:ln>
                <a:effectLst/>
              </c:spPr>
              <c:txPr>
                <a:bodyPr wrap="square" lIns="38100" tIns="19050" rIns="38100" bIns="19050" anchor="ctr">
                  <a:noAutofit/>
                </a:bodyPr>
                <a:lstStyle/>
                <a:p>
                  <a:pPr>
                    <a:defRPr>
                      <a:solidFill>
                        <a:schemeClr val="accent6"/>
                      </a:solidFill>
                    </a:defRPr>
                  </a:pPr>
                  <a:endParaRPr lang="en-US"/>
                </a:p>
              </c:txPr>
              <c:dLblPos val="inBase"/>
              <c:showLegendKey val="0"/>
              <c:showVal val="1"/>
              <c:showCatName val="0"/>
              <c:showSerName val="0"/>
              <c:showPercent val="0"/>
              <c:showBubbleSize val="0"/>
              <c:extLst>
                <c:ext xmlns:c15="http://schemas.microsoft.com/office/drawing/2012/chart" uri="{CE6537A1-D6FC-4f65-9D91-7224C49458BB}">
                  <c15:layout>
                    <c:manualLayout>
                      <c:w val="4.2659776902887137E-2"/>
                      <c:h val="4.6728037671761619E-2"/>
                    </c:manualLayout>
                  </c15:layout>
                </c:ext>
                <c:ext xmlns:c16="http://schemas.microsoft.com/office/drawing/2014/chart" uri="{C3380CC4-5D6E-409C-BE32-E72D297353CC}">
                  <c16:uniqueId val="{00000028-68EB-4953-A83C-E41CE604A4E9}"/>
                </c:ext>
              </c:extLst>
            </c:dLbl>
            <c:dLbl>
              <c:idx val="10"/>
              <c:spPr>
                <a:noFill/>
                <a:ln>
                  <a:solidFill>
                    <a:sysClr val="windowText" lastClr="000000"/>
                  </a:solidFill>
                </a:ln>
                <a:effectLst/>
              </c:spPr>
              <c:txPr>
                <a:bodyPr wrap="square" lIns="38100" tIns="19050" rIns="38100" bIns="19050" anchor="ctr">
                  <a:spAutoFit/>
                </a:bodyPr>
                <a:lstStyle/>
                <a:p>
                  <a:pPr>
                    <a:defRPr>
                      <a:solidFill>
                        <a:schemeClr val="accent6"/>
                      </a:solidFill>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29-68EB-4953-A83C-E41CE604A4E9}"/>
                </c:ext>
              </c:extLst>
            </c:dLbl>
            <c:dLbl>
              <c:idx val="11"/>
              <c:spPr>
                <a:noFill/>
                <a:ln>
                  <a:solidFill>
                    <a:sysClr val="windowText" lastClr="000000"/>
                  </a:solidFill>
                </a:ln>
                <a:effectLst/>
              </c:spPr>
              <c:txPr>
                <a:bodyPr wrap="square" lIns="38100" tIns="19050" rIns="38100" bIns="19050" anchor="ctr">
                  <a:spAutoFit/>
                </a:bodyPr>
                <a:lstStyle/>
                <a:p>
                  <a:pPr>
                    <a:defRPr>
                      <a:solidFill>
                        <a:schemeClr val="accent6"/>
                      </a:solidFill>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1E-08C4-43D7-BDD4-0800A394F2A2}"/>
                </c:ext>
              </c:extLst>
            </c:dLbl>
            <c:dLbl>
              <c:idx val="12"/>
              <c:spPr>
                <a:noFill/>
                <a:ln>
                  <a:solidFill>
                    <a:sysClr val="windowText" lastClr="000000"/>
                  </a:solidFill>
                </a:ln>
                <a:effectLst/>
              </c:spPr>
              <c:txPr>
                <a:bodyPr wrap="square" lIns="38100" tIns="19050" rIns="38100" bIns="19050" anchor="ctr">
                  <a:spAutoFit/>
                </a:bodyPr>
                <a:lstStyle/>
                <a:p>
                  <a:pPr>
                    <a:defRPr>
                      <a:solidFill>
                        <a:schemeClr val="accent6"/>
                      </a:solidFill>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1F-08C4-43D7-BDD4-0800A394F2A2}"/>
                </c:ext>
              </c:extLst>
            </c:dLbl>
            <c:dLbl>
              <c:idx val="13"/>
              <c:spPr>
                <a:noFill/>
                <a:ln>
                  <a:solidFill>
                    <a:sysClr val="windowText" lastClr="000000"/>
                  </a:solidFill>
                </a:ln>
                <a:effectLst/>
              </c:spPr>
              <c:txPr>
                <a:bodyPr wrap="square" lIns="38100" tIns="19050" rIns="38100" bIns="19050" anchor="ctr">
                  <a:spAutoFit/>
                </a:bodyPr>
                <a:lstStyle/>
                <a:p>
                  <a:pPr>
                    <a:defRPr>
                      <a:solidFill>
                        <a:schemeClr val="accent6"/>
                      </a:solidFill>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20-08C4-43D7-BDD4-0800A394F2A2}"/>
                </c:ext>
              </c:extLst>
            </c:dLbl>
            <c:dLbl>
              <c:idx val="14"/>
              <c:spPr>
                <a:noFill/>
                <a:ln>
                  <a:solidFill>
                    <a:sysClr val="windowText" lastClr="000000"/>
                  </a:solidFill>
                </a:ln>
                <a:effectLst/>
              </c:spPr>
              <c:txPr>
                <a:bodyPr wrap="square" lIns="38100" tIns="19050" rIns="38100" bIns="19050" anchor="ctr">
                  <a:spAutoFit/>
                </a:bodyPr>
                <a:lstStyle/>
                <a:p>
                  <a:pPr>
                    <a:defRPr>
                      <a:solidFill>
                        <a:schemeClr val="accent6"/>
                      </a:solidFill>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21-08C4-43D7-BDD4-0800A394F2A2}"/>
                </c:ext>
              </c:extLst>
            </c:dLbl>
            <c:dLbl>
              <c:idx val="15"/>
              <c:spPr>
                <a:noFill/>
                <a:ln>
                  <a:solidFill>
                    <a:sysClr val="windowText" lastClr="000000"/>
                  </a:solidFill>
                </a:ln>
                <a:effectLst/>
              </c:spPr>
              <c:txPr>
                <a:bodyPr wrap="square" lIns="38100" tIns="19050" rIns="38100" bIns="19050" anchor="ctr">
                  <a:spAutoFit/>
                </a:bodyPr>
                <a:lstStyle/>
                <a:p>
                  <a:pPr>
                    <a:defRPr>
                      <a:solidFill>
                        <a:schemeClr val="accent6"/>
                      </a:solidFill>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22-08C4-43D7-BDD4-0800A394F2A2}"/>
                </c:ext>
              </c:extLst>
            </c:dLbl>
            <c:dLbl>
              <c:idx val="16"/>
              <c:spPr>
                <a:noFill/>
                <a:ln>
                  <a:solidFill>
                    <a:sysClr val="windowText" lastClr="000000"/>
                  </a:solidFill>
                </a:ln>
                <a:effectLst/>
              </c:spPr>
              <c:txPr>
                <a:bodyPr wrap="square" lIns="38100" tIns="19050" rIns="38100" bIns="19050" anchor="ctr">
                  <a:spAutoFit/>
                </a:bodyPr>
                <a:lstStyle/>
                <a:p>
                  <a:pPr>
                    <a:defRPr>
                      <a:solidFill>
                        <a:schemeClr val="accent6"/>
                      </a:solidFill>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23-08C4-43D7-BDD4-0800A394F2A2}"/>
                </c:ext>
              </c:extLst>
            </c:dLbl>
            <c:dLbl>
              <c:idx val="17"/>
              <c:spPr>
                <a:noFill/>
                <a:ln>
                  <a:solidFill>
                    <a:sysClr val="windowText" lastClr="000000"/>
                  </a:solidFill>
                </a:ln>
                <a:effectLst/>
              </c:spPr>
              <c:txPr>
                <a:bodyPr wrap="square" lIns="38100" tIns="19050" rIns="38100" bIns="19050" anchor="ctr">
                  <a:spAutoFit/>
                </a:bodyPr>
                <a:lstStyle/>
                <a:p>
                  <a:pPr>
                    <a:defRPr>
                      <a:solidFill>
                        <a:schemeClr val="accent6"/>
                      </a:solidFill>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23-8A18-49C6-B7C8-D33424DA6F79}"/>
                </c:ext>
              </c:extLst>
            </c:dLbl>
            <c:spPr>
              <a:noFill/>
              <a:ln>
                <a:solidFill>
                  <a:sysClr val="windowText" lastClr="000000"/>
                </a:solidFill>
              </a:ln>
              <a:effectLst/>
            </c:spPr>
            <c:txPr>
              <a:bodyPr wrap="square" lIns="38100" tIns="19050" rIns="38100" bIns="19050" anchor="ctr">
                <a:spAutoFit/>
              </a:bodyPr>
              <a:lstStyle/>
              <a:p>
                <a:pPr>
                  <a:defRPr>
                    <a:solidFill>
                      <a:srgbClr val="00B050"/>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Sheet1!$A$19:$A$36</c:f>
              <c:numCache>
                <c:formatCode>General</c:formatCode>
                <c:ptCount val="18"/>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numCache>
            </c:numRef>
          </c:cat>
          <c:val>
            <c:numRef>
              <c:f>Sheet1!$D$19:$D$36</c:f>
              <c:numCache>
                <c:formatCode>"$"#,##0.0_);[Red]\("$"#,##0.0\)</c:formatCode>
                <c:ptCount val="18"/>
                <c:pt idx="0">
                  <c:v>8.4384516070000011</c:v>
                </c:pt>
                <c:pt idx="1">
                  <c:v>9.7897388870000004</c:v>
                </c:pt>
                <c:pt idx="2">
                  <c:v>11.561210136</c:v>
                </c:pt>
                <c:pt idx="3">
                  <c:v>11.025221474</c:v>
                </c:pt>
                <c:pt idx="4">
                  <c:v>10.61015585</c:v>
                </c:pt>
                <c:pt idx="5">
                  <c:v>10.199660966</c:v>
                </c:pt>
                <c:pt idx="6">
                  <c:v>10.39846958</c:v>
                </c:pt>
                <c:pt idx="7">
                  <c:v>11.474964152</c:v>
                </c:pt>
                <c:pt idx="8">
                  <c:v>10.369995805</c:v>
                </c:pt>
                <c:pt idx="9">
                  <c:v>9.5158766732857902</c:v>
                </c:pt>
                <c:pt idx="10">
                  <c:v>9.0610503585389708</c:v>
                </c:pt>
                <c:pt idx="11">
                  <c:v>8.9921153572094497</c:v>
                </c:pt>
                <c:pt idx="12">
                  <c:v>9.2431561908703621</c:v>
                </c:pt>
                <c:pt idx="13">
                  <c:v>9.4325023369333589</c:v>
                </c:pt>
                <c:pt idx="14">
                  <c:v>9.6774407887434695</c:v>
                </c:pt>
                <c:pt idx="15">
                  <c:v>10.018985603730499</c:v>
                </c:pt>
                <c:pt idx="16">
                  <c:v>10.215840173661899</c:v>
                </c:pt>
                <c:pt idx="17">
                  <c:v>10.423900655897199</c:v>
                </c:pt>
              </c:numCache>
            </c:numRef>
          </c:val>
          <c:extLst>
            <c:ext xmlns:c16="http://schemas.microsoft.com/office/drawing/2014/chart" uri="{C3380CC4-5D6E-409C-BE32-E72D297353CC}">
              <c16:uniqueId val="{0000001C-08C4-43D7-BDD4-0800A394F2A2}"/>
            </c:ext>
          </c:extLst>
        </c:ser>
        <c:dLbls>
          <c:showLegendKey val="0"/>
          <c:showVal val="0"/>
          <c:showCatName val="0"/>
          <c:showSerName val="0"/>
          <c:showPercent val="0"/>
          <c:showBubbleSize val="0"/>
        </c:dLbls>
        <c:gapWidth val="200"/>
        <c:overlap val="100"/>
        <c:axId val="420317248"/>
        <c:axId val="420317640"/>
      </c:barChart>
      <c:catAx>
        <c:axId val="420317248"/>
        <c:scaling>
          <c:orientation val="minMax"/>
        </c:scaling>
        <c:delete val="0"/>
        <c:axPos val="b"/>
        <c:majorGridlines>
          <c:spPr>
            <a:ln>
              <a:solidFill>
                <a:sysClr val="window" lastClr="FFFFFF">
                  <a:lumMod val="85000"/>
                </a:sysClr>
              </a:solidFill>
            </a:ln>
          </c:spPr>
        </c:majorGridlines>
        <c:numFmt formatCode="General" sourceLinked="1"/>
        <c:majorTickMark val="out"/>
        <c:minorTickMark val="none"/>
        <c:tickLblPos val="low"/>
        <c:txPr>
          <a:bodyPr rot="-5400000" anchor="ctr" anchorCtr="0"/>
          <a:lstStyle/>
          <a:p>
            <a:pPr>
              <a:defRPr sz="1600" b="1"/>
            </a:pPr>
            <a:endParaRPr lang="en-US"/>
          </a:p>
        </c:txPr>
        <c:crossAx val="420317640"/>
        <c:crosses val="autoZero"/>
        <c:auto val="1"/>
        <c:lblAlgn val="ctr"/>
        <c:lblOffset val="100"/>
        <c:noMultiLvlLbl val="0"/>
      </c:catAx>
      <c:valAx>
        <c:axId val="420317640"/>
        <c:scaling>
          <c:orientation val="minMax"/>
          <c:min val="400"/>
        </c:scaling>
        <c:delete val="0"/>
        <c:axPos val="l"/>
        <c:majorGridlines>
          <c:spPr>
            <a:ln>
              <a:solidFill>
                <a:sysClr val="window" lastClr="FFFFFF">
                  <a:lumMod val="85000"/>
                </a:sysClr>
              </a:solidFill>
            </a:ln>
          </c:spPr>
        </c:majorGridlines>
        <c:numFmt formatCode="&quot;$&quot;#,##0" sourceLinked="0"/>
        <c:majorTickMark val="out"/>
        <c:minorTickMark val="none"/>
        <c:tickLblPos val="nextTo"/>
        <c:txPr>
          <a:bodyPr/>
          <a:lstStyle/>
          <a:p>
            <a:pPr>
              <a:defRPr sz="1400" b="1" baseline="0">
                <a:solidFill>
                  <a:schemeClr val="tx1"/>
                </a:solidFill>
              </a:defRPr>
            </a:pPr>
            <a:endParaRPr lang="en-US"/>
          </a:p>
        </c:txPr>
        <c:crossAx val="420317248"/>
        <c:crossesAt val="1"/>
        <c:crossBetween val="between"/>
      </c:valAx>
    </c:plotArea>
    <c:plotVisOnly val="1"/>
    <c:dispBlanksAs val="gap"/>
    <c:showDLblsOverMax val="0"/>
  </c:chart>
  <c:spPr>
    <a:solidFill>
      <a:schemeClr val="bg1"/>
    </a:solidFill>
  </c:spPr>
  <c:txPr>
    <a:bodyPr/>
    <a:lstStyle/>
    <a:p>
      <a:pPr>
        <a:defRPr sz="1200">
          <a:latin typeface="+mj-lt"/>
        </a:defRPr>
      </a:pPr>
      <a:endParaRPr lang="en-US"/>
    </a:p>
  </c:txPr>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sz="2000" dirty="0"/>
              <a:t>King</a:t>
            </a:r>
            <a:r>
              <a:rPr lang="en-US" sz="2000" baseline="0" dirty="0"/>
              <a:t> County Taxable Sales</a:t>
            </a:r>
            <a:br>
              <a:rPr lang="en-US" sz="1200" baseline="0" dirty="0"/>
            </a:br>
            <a:r>
              <a:rPr lang="en-US" sz="1200" baseline="0" dirty="0"/>
              <a:t>Taxable Sales ($ in billions) by Select Sectors; 2005-2024</a:t>
            </a:r>
          </a:p>
          <a:p>
            <a:pPr>
              <a:defRPr sz="1200"/>
            </a:pPr>
            <a:r>
              <a:rPr lang="en-US" sz="1200" baseline="0" dirty="0"/>
              <a:t>Source: WA DOR, OEFA</a:t>
            </a:r>
          </a:p>
        </c:rich>
      </c:tx>
      <c:layout>
        <c:manualLayout>
          <c:xMode val="edge"/>
          <c:yMode val="edge"/>
          <c:x val="0.23705205599300089"/>
          <c:y val="7.3529411764705881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8.3559273840769901E-2"/>
          <c:y val="0.14610911687509651"/>
          <c:w val="0.90116294838145228"/>
          <c:h val="0.56474042766712984"/>
        </c:manualLayout>
      </c:layout>
      <c:barChart>
        <c:barDir val="col"/>
        <c:grouping val="stacked"/>
        <c:varyColors val="0"/>
        <c:ser>
          <c:idx val="1"/>
          <c:order val="0"/>
          <c:tx>
            <c:strRef>
              <c:f>Annual!$B$53</c:f>
              <c:strCache>
                <c:ptCount val="1"/>
                <c:pt idx="0">
                  <c:v>Retail</c:v>
                </c:pt>
              </c:strCache>
            </c:strRef>
          </c:tx>
          <c:spPr>
            <a:solidFill>
              <a:schemeClr val="accent2"/>
            </a:solidFill>
            <a:ln>
              <a:noFill/>
            </a:ln>
            <a:effectLst/>
          </c:spPr>
          <c:invertIfNegative val="0"/>
          <c:cat>
            <c:numRef>
              <c:f>Annual!$C$52:$V$52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Annual!$C$53:$V$53</c:f>
              <c:numCache>
                <c:formatCode>_(* #,##0.0_);_(* \(#,##0.0\);_(* "-"??_);_(@_)</c:formatCode>
                <c:ptCount val="20"/>
                <c:pt idx="0">
                  <c:v>16.493407795035466</c:v>
                </c:pt>
                <c:pt idx="1">
                  <c:v>17.854129863324367</c:v>
                </c:pt>
                <c:pt idx="2">
                  <c:v>18.530554389961534</c:v>
                </c:pt>
                <c:pt idx="3">
                  <c:v>17.159011856444046</c:v>
                </c:pt>
                <c:pt idx="4">
                  <c:v>15.324599351841623</c:v>
                </c:pt>
                <c:pt idx="5">
                  <c:v>15.856664031360554</c:v>
                </c:pt>
                <c:pt idx="6">
                  <c:v>16.603017550574332</c:v>
                </c:pt>
                <c:pt idx="7">
                  <c:v>17.551509232284111</c:v>
                </c:pt>
                <c:pt idx="8">
                  <c:v>18.461666316813485</c:v>
                </c:pt>
                <c:pt idx="9">
                  <c:v>19.365787645433898</c:v>
                </c:pt>
                <c:pt idx="10">
                  <c:v>20.643300068546807</c:v>
                </c:pt>
                <c:pt idx="11">
                  <c:v>21.348699154268523</c:v>
                </c:pt>
                <c:pt idx="12">
                  <c:v>22.307711767760001</c:v>
                </c:pt>
                <c:pt idx="13">
                  <c:v>23.860643078078407</c:v>
                </c:pt>
                <c:pt idx="14">
                  <c:v>25.104963166749322</c:v>
                </c:pt>
                <c:pt idx="15">
                  <c:v>24.868057796689175</c:v>
                </c:pt>
                <c:pt idx="16">
                  <c:v>29.292166755073517</c:v>
                </c:pt>
                <c:pt idx="17">
                  <c:v>30.749394011038191</c:v>
                </c:pt>
                <c:pt idx="18">
                  <c:v>30.630244113637772</c:v>
                </c:pt>
                <c:pt idx="19">
                  <c:v>30.525061072507608</c:v>
                </c:pt>
              </c:numCache>
            </c:numRef>
          </c:val>
          <c:extLst>
            <c:ext xmlns:c16="http://schemas.microsoft.com/office/drawing/2014/chart" uri="{C3380CC4-5D6E-409C-BE32-E72D297353CC}">
              <c16:uniqueId val="{00000000-4B9D-40DC-9DE1-800BE0CC1DD2}"/>
            </c:ext>
          </c:extLst>
        </c:ser>
        <c:ser>
          <c:idx val="2"/>
          <c:order val="1"/>
          <c:tx>
            <c:strRef>
              <c:f>Annual!$B$54</c:f>
              <c:strCache>
                <c:ptCount val="1"/>
                <c:pt idx="0">
                  <c:v>Construction</c:v>
                </c:pt>
              </c:strCache>
            </c:strRef>
          </c:tx>
          <c:spPr>
            <a:solidFill>
              <a:schemeClr val="accent3"/>
            </a:solidFill>
            <a:ln>
              <a:noFill/>
            </a:ln>
            <a:effectLst/>
          </c:spPr>
          <c:invertIfNegative val="0"/>
          <c:cat>
            <c:numRef>
              <c:f>Annual!$C$52:$V$52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Annual!$C$54:$V$54</c:f>
              <c:numCache>
                <c:formatCode>_(* #,##0.0_);_(* \(#,##0.0\);_(* "-"??_);_(@_)</c:formatCode>
                <c:ptCount val="20"/>
                <c:pt idx="0">
                  <c:v>6.7708490763297142</c:v>
                </c:pt>
                <c:pt idx="1">
                  <c:v>7.7762734066398247</c:v>
                </c:pt>
                <c:pt idx="2">
                  <c:v>9.4331692462257912</c:v>
                </c:pt>
                <c:pt idx="3">
                  <c:v>9.7069234151773323</c:v>
                </c:pt>
                <c:pt idx="4">
                  <c:v>7.1954066768437288</c:v>
                </c:pt>
                <c:pt idx="5">
                  <c:v>5.9680377680473162</c:v>
                </c:pt>
                <c:pt idx="6">
                  <c:v>6.1161574793712603</c:v>
                </c:pt>
                <c:pt idx="7">
                  <c:v>6.9864245955224424</c:v>
                </c:pt>
                <c:pt idx="8">
                  <c:v>8.1077711194881719</c:v>
                </c:pt>
                <c:pt idx="9">
                  <c:v>9.0795967525738632</c:v>
                </c:pt>
                <c:pt idx="10">
                  <c:v>11.198387148285393</c:v>
                </c:pt>
                <c:pt idx="11">
                  <c:v>13.054099005972452</c:v>
                </c:pt>
                <c:pt idx="12">
                  <c:v>14.13196506241</c:v>
                </c:pt>
                <c:pt idx="13">
                  <c:v>15.952626403318588</c:v>
                </c:pt>
                <c:pt idx="14">
                  <c:v>17.08773825645936</c:v>
                </c:pt>
                <c:pt idx="15">
                  <c:v>15.90702680729944</c:v>
                </c:pt>
                <c:pt idx="16">
                  <c:v>18.785005837369248</c:v>
                </c:pt>
                <c:pt idx="17">
                  <c:v>20.0835839875242</c:v>
                </c:pt>
                <c:pt idx="18">
                  <c:v>20.450859737109162</c:v>
                </c:pt>
                <c:pt idx="19">
                  <c:v>18.998007158229221</c:v>
                </c:pt>
              </c:numCache>
            </c:numRef>
          </c:val>
          <c:extLst>
            <c:ext xmlns:c16="http://schemas.microsoft.com/office/drawing/2014/chart" uri="{C3380CC4-5D6E-409C-BE32-E72D297353CC}">
              <c16:uniqueId val="{00000001-4B9D-40DC-9DE1-800BE0CC1DD2}"/>
            </c:ext>
          </c:extLst>
        </c:ser>
        <c:ser>
          <c:idx val="3"/>
          <c:order val="2"/>
          <c:tx>
            <c:strRef>
              <c:f>Annual!$B$55</c:f>
              <c:strCache>
                <c:ptCount val="1"/>
                <c:pt idx="0">
                  <c:v>Accommodations, Food Services</c:v>
                </c:pt>
              </c:strCache>
            </c:strRef>
          </c:tx>
          <c:spPr>
            <a:solidFill>
              <a:schemeClr val="accent4"/>
            </a:solidFill>
            <a:ln>
              <a:noFill/>
            </a:ln>
            <a:effectLst/>
          </c:spPr>
          <c:invertIfNegative val="0"/>
          <c:cat>
            <c:numRef>
              <c:f>Annual!$C$52:$V$52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Annual!$C$55:$V$55</c:f>
              <c:numCache>
                <c:formatCode>_(* #,##0.0_);_(* \(#,##0.0\);_(* "-"??_);_(@_)</c:formatCode>
                <c:ptCount val="20"/>
                <c:pt idx="0">
                  <c:v>4.0112645752956668</c:v>
                </c:pt>
                <c:pt idx="1">
                  <c:v>4.3633042096843804</c:v>
                </c:pt>
                <c:pt idx="2">
                  <c:v>4.7227621705557219</c:v>
                </c:pt>
                <c:pt idx="3">
                  <c:v>4.7713887374894481</c:v>
                </c:pt>
                <c:pt idx="4">
                  <c:v>4.4744426086572027</c:v>
                </c:pt>
                <c:pt idx="5">
                  <c:v>4.9039655926144015</c:v>
                </c:pt>
                <c:pt idx="6">
                  <c:v>5.2443383745930738</c:v>
                </c:pt>
                <c:pt idx="7">
                  <c:v>5.559722078848667</c:v>
                </c:pt>
                <c:pt idx="8">
                  <c:v>5.9506569686685058</c:v>
                </c:pt>
                <c:pt idx="9">
                  <c:v>6.4529220106968275</c:v>
                </c:pt>
                <c:pt idx="10">
                  <c:v>7.1120008343625454</c:v>
                </c:pt>
                <c:pt idx="11">
                  <c:v>7.6677182304405411</c:v>
                </c:pt>
                <c:pt idx="12">
                  <c:v>8.1393798503699983</c:v>
                </c:pt>
                <c:pt idx="13">
                  <c:v>8.5770857579549844</c:v>
                </c:pt>
                <c:pt idx="14">
                  <c:v>8.8040237094899947</c:v>
                </c:pt>
                <c:pt idx="15">
                  <c:v>3.8710995545700033</c:v>
                </c:pt>
                <c:pt idx="16">
                  <c:v>6.2704340454100231</c:v>
                </c:pt>
                <c:pt idx="17">
                  <c:v>8.5864949530699803</c:v>
                </c:pt>
                <c:pt idx="18">
                  <c:v>9.4792678870749505</c:v>
                </c:pt>
                <c:pt idx="19">
                  <c:v>9.7997273265099487</c:v>
                </c:pt>
              </c:numCache>
            </c:numRef>
          </c:val>
          <c:extLst>
            <c:ext xmlns:c16="http://schemas.microsoft.com/office/drawing/2014/chart" uri="{C3380CC4-5D6E-409C-BE32-E72D297353CC}">
              <c16:uniqueId val="{00000002-4B9D-40DC-9DE1-800BE0CC1DD2}"/>
            </c:ext>
          </c:extLst>
        </c:ser>
        <c:ser>
          <c:idx val="4"/>
          <c:order val="3"/>
          <c:tx>
            <c:strRef>
              <c:f>Annual!$B$56</c:f>
              <c:strCache>
                <c:ptCount val="1"/>
                <c:pt idx="0">
                  <c:v>Management, Education and Health Services</c:v>
                </c:pt>
              </c:strCache>
            </c:strRef>
          </c:tx>
          <c:spPr>
            <a:solidFill>
              <a:schemeClr val="accent5"/>
            </a:solidFill>
            <a:ln>
              <a:noFill/>
            </a:ln>
            <a:effectLst/>
          </c:spPr>
          <c:invertIfNegative val="0"/>
          <c:cat>
            <c:numRef>
              <c:f>Annual!$C$52:$V$52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Annual!$C$56:$V$56</c:f>
              <c:numCache>
                <c:formatCode>_(* #,##0.0_);_(* \(#,##0.0\);_(* "-"??_);_(@_)</c:formatCode>
                <c:ptCount val="20"/>
                <c:pt idx="0">
                  <c:v>1.1524486394093458</c:v>
                </c:pt>
                <c:pt idx="1">
                  <c:v>1.2286092648970393</c:v>
                </c:pt>
                <c:pt idx="2">
                  <c:v>1.3950445757704821</c:v>
                </c:pt>
                <c:pt idx="3">
                  <c:v>1.425511988765054</c:v>
                </c:pt>
                <c:pt idx="4">
                  <c:v>1.269355642762104</c:v>
                </c:pt>
                <c:pt idx="5">
                  <c:v>1.2152976659135031</c:v>
                </c:pt>
                <c:pt idx="6">
                  <c:v>1.4049030691778479</c:v>
                </c:pt>
                <c:pt idx="7">
                  <c:v>1.5667510836814509</c:v>
                </c:pt>
                <c:pt idx="8">
                  <c:v>1.6910436892509662</c:v>
                </c:pt>
                <c:pt idx="9">
                  <c:v>1.8081417878161541</c:v>
                </c:pt>
                <c:pt idx="10">
                  <c:v>2.046526662386797</c:v>
                </c:pt>
                <c:pt idx="11">
                  <c:v>2.2902910708492432</c:v>
                </c:pt>
                <c:pt idx="12">
                  <c:v>2.5948924094799999</c:v>
                </c:pt>
                <c:pt idx="13">
                  <c:v>3.6925251653138722</c:v>
                </c:pt>
                <c:pt idx="14">
                  <c:v>4.064267317024985</c:v>
                </c:pt>
                <c:pt idx="15">
                  <c:v>4.3459043625249958</c:v>
                </c:pt>
                <c:pt idx="16">
                  <c:v>5.2190675023250588</c:v>
                </c:pt>
                <c:pt idx="17">
                  <c:v>5.7413076048200766</c:v>
                </c:pt>
                <c:pt idx="18">
                  <c:v>5.965897058440115</c:v>
                </c:pt>
                <c:pt idx="19">
                  <c:v>6.4149706916401197</c:v>
                </c:pt>
              </c:numCache>
            </c:numRef>
          </c:val>
          <c:extLst>
            <c:ext xmlns:c16="http://schemas.microsoft.com/office/drawing/2014/chart" uri="{C3380CC4-5D6E-409C-BE32-E72D297353CC}">
              <c16:uniqueId val="{00000003-4B9D-40DC-9DE1-800BE0CC1DD2}"/>
            </c:ext>
          </c:extLst>
        </c:ser>
        <c:ser>
          <c:idx val="5"/>
          <c:order val="4"/>
          <c:tx>
            <c:strRef>
              <c:f>Annual!$B$57</c:f>
              <c:strCache>
                <c:ptCount val="1"/>
                <c:pt idx="0">
                  <c:v>Wholesale</c:v>
                </c:pt>
              </c:strCache>
            </c:strRef>
          </c:tx>
          <c:spPr>
            <a:solidFill>
              <a:schemeClr val="accent6"/>
            </a:solidFill>
            <a:ln>
              <a:noFill/>
            </a:ln>
            <a:effectLst/>
          </c:spPr>
          <c:invertIfNegative val="0"/>
          <c:cat>
            <c:numRef>
              <c:f>Annual!$C$52:$V$52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Annual!$C$57:$V$57</c:f>
              <c:numCache>
                <c:formatCode>_(* #,##0.0_);_(* \(#,##0.0\);_(* "-"??_);_(@_)</c:formatCode>
                <c:ptCount val="20"/>
                <c:pt idx="0">
                  <c:v>3.8588135792664247</c:v>
                </c:pt>
                <c:pt idx="1">
                  <c:v>3.9529729277050096</c:v>
                </c:pt>
                <c:pt idx="2">
                  <c:v>4.2347708002548465</c:v>
                </c:pt>
                <c:pt idx="3">
                  <c:v>3.7744677520663683</c:v>
                </c:pt>
                <c:pt idx="4">
                  <c:v>2.9522280846106912</c:v>
                </c:pt>
                <c:pt idx="5">
                  <c:v>3.0413008749476145</c:v>
                </c:pt>
                <c:pt idx="6">
                  <c:v>3.2546487720944093</c:v>
                </c:pt>
                <c:pt idx="7">
                  <c:v>3.2896712093724259</c:v>
                </c:pt>
                <c:pt idx="8">
                  <c:v>3.2859271491503197</c:v>
                </c:pt>
                <c:pt idx="9">
                  <c:v>3.3703649300609664</c:v>
                </c:pt>
                <c:pt idx="10">
                  <c:v>3.712558666148746</c:v>
                </c:pt>
                <c:pt idx="11">
                  <c:v>3.9343845305736869</c:v>
                </c:pt>
                <c:pt idx="12">
                  <c:v>4.0124715191</c:v>
                </c:pt>
                <c:pt idx="13">
                  <c:v>4.3426977988200788</c:v>
                </c:pt>
                <c:pt idx="14">
                  <c:v>4.4071518864850683</c:v>
                </c:pt>
                <c:pt idx="15">
                  <c:v>4.3280952901900873</c:v>
                </c:pt>
                <c:pt idx="16">
                  <c:v>4.916161834435135</c:v>
                </c:pt>
                <c:pt idx="17">
                  <c:v>5.5601941997152045</c:v>
                </c:pt>
                <c:pt idx="18">
                  <c:v>5.3977178756452586</c:v>
                </c:pt>
                <c:pt idx="19">
                  <c:v>5.7828501246402046</c:v>
                </c:pt>
              </c:numCache>
            </c:numRef>
          </c:val>
          <c:extLst>
            <c:ext xmlns:c16="http://schemas.microsoft.com/office/drawing/2014/chart" uri="{C3380CC4-5D6E-409C-BE32-E72D297353CC}">
              <c16:uniqueId val="{00000004-4B9D-40DC-9DE1-800BE0CC1DD2}"/>
            </c:ext>
          </c:extLst>
        </c:ser>
        <c:ser>
          <c:idx val="6"/>
          <c:order val="5"/>
          <c:tx>
            <c:strRef>
              <c:f>Annual!$B$58</c:f>
              <c:strCache>
                <c:ptCount val="1"/>
                <c:pt idx="0">
                  <c:v>Information</c:v>
                </c:pt>
              </c:strCache>
            </c:strRef>
          </c:tx>
          <c:spPr>
            <a:solidFill>
              <a:schemeClr val="accent1">
                <a:lumMod val="60000"/>
              </a:schemeClr>
            </a:solidFill>
            <a:ln>
              <a:noFill/>
            </a:ln>
            <a:effectLst/>
          </c:spPr>
          <c:invertIfNegative val="0"/>
          <c:cat>
            <c:numRef>
              <c:f>Annual!$C$52:$V$52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Annual!$C$58:$V$58</c:f>
              <c:numCache>
                <c:formatCode>_(* #,##0.0_);_(* \(#,##0.0\);_(* "-"??_);_(@_)</c:formatCode>
                <c:ptCount val="20"/>
                <c:pt idx="0">
                  <c:v>2.2415696290810598</c:v>
                </c:pt>
                <c:pt idx="1">
                  <c:v>2.1996859799400612</c:v>
                </c:pt>
                <c:pt idx="2">
                  <c:v>2.1918851268048472</c:v>
                </c:pt>
                <c:pt idx="3">
                  <c:v>2.0576608775171068</c:v>
                </c:pt>
                <c:pt idx="4">
                  <c:v>2.0186213085057498</c:v>
                </c:pt>
                <c:pt idx="5">
                  <c:v>2.0892459688470177</c:v>
                </c:pt>
                <c:pt idx="6">
                  <c:v>2.0854930398917104</c:v>
                </c:pt>
                <c:pt idx="7">
                  <c:v>2.110234933370764</c:v>
                </c:pt>
                <c:pt idx="8">
                  <c:v>2.3100099868597086</c:v>
                </c:pt>
                <c:pt idx="9">
                  <c:v>2.5055709211864081</c:v>
                </c:pt>
                <c:pt idx="10">
                  <c:v>2.7295470400834483</c:v>
                </c:pt>
                <c:pt idx="11">
                  <c:v>2.945754539436237</c:v>
                </c:pt>
                <c:pt idx="12">
                  <c:v>3.0371989832699997</c:v>
                </c:pt>
                <c:pt idx="13">
                  <c:v>3.6485164543799793</c:v>
                </c:pt>
                <c:pt idx="14">
                  <c:v>3.724946739790016</c:v>
                </c:pt>
                <c:pt idx="15">
                  <c:v>3.7680308263950066</c:v>
                </c:pt>
                <c:pt idx="16">
                  <c:v>4.0113206838400535</c:v>
                </c:pt>
                <c:pt idx="17">
                  <c:v>4.4761671817451125</c:v>
                </c:pt>
                <c:pt idx="18">
                  <c:v>5.1364011164501857</c:v>
                </c:pt>
                <c:pt idx="19">
                  <c:v>4.8948958988001081</c:v>
                </c:pt>
              </c:numCache>
            </c:numRef>
          </c:val>
          <c:extLst>
            <c:ext xmlns:c16="http://schemas.microsoft.com/office/drawing/2014/chart" uri="{C3380CC4-5D6E-409C-BE32-E72D297353CC}">
              <c16:uniqueId val="{00000005-4B9D-40DC-9DE1-800BE0CC1DD2}"/>
            </c:ext>
          </c:extLst>
        </c:ser>
        <c:ser>
          <c:idx val="7"/>
          <c:order val="6"/>
          <c:tx>
            <c:strRef>
              <c:f>Annual!$B$59</c:f>
              <c:strCache>
                <c:ptCount val="1"/>
                <c:pt idx="0">
                  <c:v>Professional, Scientific, Technical Services</c:v>
                </c:pt>
              </c:strCache>
            </c:strRef>
          </c:tx>
          <c:spPr>
            <a:solidFill>
              <a:schemeClr val="accent2">
                <a:lumMod val="60000"/>
              </a:schemeClr>
            </a:solidFill>
            <a:ln>
              <a:noFill/>
            </a:ln>
            <a:effectLst/>
          </c:spPr>
          <c:invertIfNegative val="0"/>
          <c:cat>
            <c:numRef>
              <c:f>Annual!$C$52:$V$52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Annual!$C$59:$V$59</c:f>
              <c:numCache>
                <c:formatCode>_(* #,##0.0_);_(* \(#,##0.0\);_(* "-"??_);_(@_)</c:formatCode>
                <c:ptCount val="20"/>
                <c:pt idx="0">
                  <c:v>0.957189833720969</c:v>
                </c:pt>
                <c:pt idx="1">
                  <c:v>1.0555009883442892</c:v>
                </c:pt>
                <c:pt idx="2">
                  <c:v>1.1480681128836769</c:v>
                </c:pt>
                <c:pt idx="3">
                  <c:v>1.2065551509782848</c:v>
                </c:pt>
                <c:pt idx="4">
                  <c:v>0.93981743408616114</c:v>
                </c:pt>
                <c:pt idx="5">
                  <c:v>1.051335245717554</c:v>
                </c:pt>
                <c:pt idx="6">
                  <c:v>1.1966479978200961</c:v>
                </c:pt>
                <c:pt idx="7">
                  <c:v>1.2638349821101129</c:v>
                </c:pt>
                <c:pt idx="8">
                  <c:v>1.3350658950244392</c:v>
                </c:pt>
                <c:pt idx="9">
                  <c:v>1.415464177315215</c:v>
                </c:pt>
                <c:pt idx="10">
                  <c:v>1.5813508676757879</c:v>
                </c:pt>
                <c:pt idx="11">
                  <c:v>2.0168071337373519</c:v>
                </c:pt>
                <c:pt idx="12">
                  <c:v>2.1304804967100002</c:v>
                </c:pt>
                <c:pt idx="13">
                  <c:v>2.1594717448498124</c:v>
                </c:pt>
                <c:pt idx="14">
                  <c:v>2.577060922449979</c:v>
                </c:pt>
                <c:pt idx="15">
                  <c:v>2.790347062964984</c:v>
                </c:pt>
                <c:pt idx="16">
                  <c:v>3.4517332034099906</c:v>
                </c:pt>
                <c:pt idx="17">
                  <c:v>3.7617064337650041</c:v>
                </c:pt>
                <c:pt idx="18">
                  <c:v>3.8628602473850329</c:v>
                </c:pt>
                <c:pt idx="19">
                  <c:v>3.9966760194050712</c:v>
                </c:pt>
              </c:numCache>
            </c:numRef>
          </c:val>
          <c:extLst>
            <c:ext xmlns:c16="http://schemas.microsoft.com/office/drawing/2014/chart" uri="{C3380CC4-5D6E-409C-BE32-E72D297353CC}">
              <c16:uniqueId val="{00000006-4B9D-40DC-9DE1-800BE0CC1DD2}"/>
            </c:ext>
          </c:extLst>
        </c:ser>
        <c:ser>
          <c:idx val="8"/>
          <c:order val="7"/>
          <c:tx>
            <c:strRef>
              <c:f>Annual!$B$60</c:f>
              <c:strCache>
                <c:ptCount val="1"/>
                <c:pt idx="0">
                  <c:v>Other</c:v>
                </c:pt>
              </c:strCache>
            </c:strRef>
          </c:tx>
          <c:spPr>
            <a:solidFill>
              <a:schemeClr val="accent3">
                <a:lumMod val="60000"/>
              </a:schemeClr>
            </a:solidFill>
            <a:ln>
              <a:noFill/>
            </a:ln>
            <a:effectLst/>
          </c:spPr>
          <c:invertIfNegative val="0"/>
          <c:cat>
            <c:numRef>
              <c:f>Annual!$C$52:$V$52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Annual!$C$60:$V$60</c:f>
              <c:numCache>
                <c:formatCode>_(* #,##0.0_);_(* \(#,##0.0\);_(* "-"??_);_(@_)</c:formatCode>
                <c:ptCount val="20"/>
                <c:pt idx="0">
                  <c:v>1.3114816899475221</c:v>
                </c:pt>
                <c:pt idx="1">
                  <c:v>1.4098935935969701</c:v>
                </c:pt>
                <c:pt idx="2">
                  <c:v>1.5989676598344389</c:v>
                </c:pt>
                <c:pt idx="3">
                  <c:v>1.46449368214961</c:v>
                </c:pt>
                <c:pt idx="4">
                  <c:v>1.555382786033175</c:v>
                </c:pt>
                <c:pt idx="5">
                  <c:v>1.632868273150144</c:v>
                </c:pt>
                <c:pt idx="6">
                  <c:v>1.834196098981336</c:v>
                </c:pt>
                <c:pt idx="7">
                  <c:v>1.8608586504917131</c:v>
                </c:pt>
                <c:pt idx="8">
                  <c:v>1.9516237670514691</c:v>
                </c:pt>
                <c:pt idx="9">
                  <c:v>1.998437850465612</c:v>
                </c:pt>
                <c:pt idx="10">
                  <c:v>2.0743014539483218</c:v>
                </c:pt>
                <c:pt idx="11">
                  <c:v>2.1629833835162726</c:v>
                </c:pt>
                <c:pt idx="12">
                  <c:v>2.3997935979899996</c:v>
                </c:pt>
                <c:pt idx="13">
                  <c:v>1.8347924763047914</c:v>
                </c:pt>
                <c:pt idx="14">
                  <c:v>1.8311346965600115</c:v>
                </c:pt>
                <c:pt idx="15">
                  <c:v>1.3626235109250127</c:v>
                </c:pt>
                <c:pt idx="16">
                  <c:v>1.7008432426150213</c:v>
                </c:pt>
                <c:pt idx="17">
                  <c:v>2.0017676601550103</c:v>
                </c:pt>
                <c:pt idx="18">
                  <c:v>2.1545994159400026</c:v>
                </c:pt>
                <c:pt idx="19">
                  <c:v>2.2513662815650002</c:v>
                </c:pt>
              </c:numCache>
            </c:numRef>
          </c:val>
          <c:extLst>
            <c:ext xmlns:c16="http://schemas.microsoft.com/office/drawing/2014/chart" uri="{C3380CC4-5D6E-409C-BE32-E72D297353CC}">
              <c16:uniqueId val="{00000007-4B9D-40DC-9DE1-800BE0CC1DD2}"/>
            </c:ext>
          </c:extLst>
        </c:ser>
        <c:ser>
          <c:idx val="9"/>
          <c:order val="8"/>
          <c:tx>
            <c:strRef>
              <c:f>Annual!$B$61</c:f>
              <c:strCache>
                <c:ptCount val="1"/>
                <c:pt idx="0">
                  <c:v>Real Estate, Rental, Leasing</c:v>
                </c:pt>
              </c:strCache>
            </c:strRef>
          </c:tx>
          <c:spPr>
            <a:solidFill>
              <a:schemeClr val="accent4">
                <a:lumMod val="60000"/>
              </a:schemeClr>
            </a:solidFill>
            <a:ln>
              <a:noFill/>
            </a:ln>
            <a:effectLst/>
          </c:spPr>
          <c:invertIfNegative val="0"/>
          <c:cat>
            <c:numRef>
              <c:f>Annual!$C$52:$V$52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Annual!$C$61:$V$61</c:f>
              <c:numCache>
                <c:formatCode>_(* #,##0.0_);_(* \(#,##0.0\);_(* "-"??_);_(@_)</c:formatCode>
                <c:ptCount val="20"/>
                <c:pt idx="0">
                  <c:v>1.1619031067734693</c:v>
                </c:pt>
                <c:pt idx="1">
                  <c:v>1.2833432465975017</c:v>
                </c:pt>
                <c:pt idx="2">
                  <c:v>1.3306159491531699</c:v>
                </c:pt>
                <c:pt idx="3">
                  <c:v>1.2572687324707676</c:v>
                </c:pt>
                <c:pt idx="4">
                  <c:v>1.161660236349199</c:v>
                </c:pt>
                <c:pt idx="5">
                  <c:v>1.1026586947640291</c:v>
                </c:pt>
                <c:pt idx="6">
                  <c:v>1.1346283303741322</c:v>
                </c:pt>
                <c:pt idx="7">
                  <c:v>1.1604319724298642</c:v>
                </c:pt>
                <c:pt idx="8">
                  <c:v>1.259105448079582</c:v>
                </c:pt>
                <c:pt idx="9">
                  <c:v>1.3978862943098651</c:v>
                </c:pt>
                <c:pt idx="10">
                  <c:v>1.6717397041930742</c:v>
                </c:pt>
                <c:pt idx="11">
                  <c:v>1.7422061089040652</c:v>
                </c:pt>
                <c:pt idx="12">
                  <c:v>1.8041464038099999</c:v>
                </c:pt>
                <c:pt idx="13">
                  <c:v>1.8677697013201029</c:v>
                </c:pt>
                <c:pt idx="14">
                  <c:v>1.9610685192950017</c:v>
                </c:pt>
                <c:pt idx="15">
                  <c:v>1.5914830044550103</c:v>
                </c:pt>
                <c:pt idx="16">
                  <c:v>1.8907890053250045</c:v>
                </c:pt>
                <c:pt idx="17">
                  <c:v>2.1283294530249988</c:v>
                </c:pt>
                <c:pt idx="18">
                  <c:v>2.2532226927249961</c:v>
                </c:pt>
                <c:pt idx="19">
                  <c:v>2.2161113790099982</c:v>
                </c:pt>
              </c:numCache>
            </c:numRef>
          </c:val>
          <c:extLst>
            <c:ext xmlns:c16="http://schemas.microsoft.com/office/drawing/2014/chart" uri="{C3380CC4-5D6E-409C-BE32-E72D297353CC}">
              <c16:uniqueId val="{00000008-4B9D-40DC-9DE1-800BE0CC1DD2}"/>
            </c:ext>
          </c:extLst>
        </c:ser>
        <c:ser>
          <c:idx val="10"/>
          <c:order val="9"/>
          <c:tx>
            <c:strRef>
              <c:f>Annual!$B$62</c:f>
              <c:strCache>
                <c:ptCount val="1"/>
                <c:pt idx="0">
                  <c:v>Manufacturing</c:v>
                </c:pt>
              </c:strCache>
            </c:strRef>
          </c:tx>
          <c:spPr>
            <a:solidFill>
              <a:schemeClr val="accent5">
                <a:lumMod val="60000"/>
              </a:schemeClr>
            </a:solidFill>
            <a:ln>
              <a:noFill/>
            </a:ln>
            <a:effectLst/>
          </c:spPr>
          <c:invertIfNegative val="0"/>
          <c:cat>
            <c:numRef>
              <c:f>Annual!$C$52:$V$52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Annual!$C$62:$V$62</c:f>
              <c:numCache>
                <c:formatCode>_(* #,##0.0_);_(* \(#,##0.0\);_(* "-"??_);_(@_)</c:formatCode>
                <c:ptCount val="20"/>
                <c:pt idx="0">
                  <c:v>1.067405032701666</c:v>
                </c:pt>
                <c:pt idx="1">
                  <c:v>1.171994199906875</c:v>
                </c:pt>
                <c:pt idx="2">
                  <c:v>1.3969158832551638</c:v>
                </c:pt>
                <c:pt idx="3">
                  <c:v>1.4141967566145981</c:v>
                </c:pt>
                <c:pt idx="4">
                  <c:v>0.9630403038165829</c:v>
                </c:pt>
                <c:pt idx="5">
                  <c:v>1.0193322834115779</c:v>
                </c:pt>
                <c:pt idx="6">
                  <c:v>1.2219304443976722</c:v>
                </c:pt>
                <c:pt idx="7">
                  <c:v>1.144761400283195</c:v>
                </c:pt>
                <c:pt idx="8">
                  <c:v>1.3741939426868319</c:v>
                </c:pt>
                <c:pt idx="9">
                  <c:v>1.6477138840010108</c:v>
                </c:pt>
                <c:pt idx="10">
                  <c:v>1.5175557832107029</c:v>
                </c:pt>
                <c:pt idx="11">
                  <c:v>1.5625514527240638</c:v>
                </c:pt>
                <c:pt idx="12">
                  <c:v>1.5896084476500001</c:v>
                </c:pt>
                <c:pt idx="13">
                  <c:v>1.7286476885212534</c:v>
                </c:pt>
                <c:pt idx="14">
                  <c:v>1.7993000656099991</c:v>
                </c:pt>
                <c:pt idx="15">
                  <c:v>1.484901938514996</c:v>
                </c:pt>
                <c:pt idx="16">
                  <c:v>1.7999467718800004</c:v>
                </c:pt>
                <c:pt idx="17">
                  <c:v>2.1616311407950022</c:v>
                </c:pt>
                <c:pt idx="18">
                  <c:v>2.2590948274700073</c:v>
                </c:pt>
                <c:pt idx="19">
                  <c:v>2.1562079888650052</c:v>
                </c:pt>
              </c:numCache>
            </c:numRef>
          </c:val>
          <c:extLst>
            <c:ext xmlns:c16="http://schemas.microsoft.com/office/drawing/2014/chart" uri="{C3380CC4-5D6E-409C-BE32-E72D297353CC}">
              <c16:uniqueId val="{00000009-4B9D-40DC-9DE1-800BE0CC1DD2}"/>
            </c:ext>
          </c:extLst>
        </c:ser>
        <c:ser>
          <c:idx val="11"/>
          <c:order val="10"/>
          <c:tx>
            <c:strRef>
              <c:f>Annual!$B$63</c:f>
              <c:strCache>
                <c:ptCount val="1"/>
                <c:pt idx="0">
                  <c:v>Transportation and Warehousing</c:v>
                </c:pt>
              </c:strCache>
            </c:strRef>
          </c:tx>
          <c:spPr>
            <a:solidFill>
              <a:schemeClr val="accent6">
                <a:lumMod val="60000"/>
              </a:schemeClr>
            </a:solidFill>
            <a:ln>
              <a:noFill/>
            </a:ln>
            <a:effectLst/>
          </c:spPr>
          <c:invertIfNegative val="0"/>
          <c:cat>
            <c:numRef>
              <c:f>Annual!$C$52:$V$52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Annual!$C$63:$V$63</c:f>
              <c:numCache>
                <c:formatCode>_(* #,##0.0_);_(* \(#,##0.0\);_(* "-"??_);_(@_)</c:formatCode>
                <c:ptCount val="20"/>
                <c:pt idx="0">
                  <c:v>0.40194331229933006</c:v>
                </c:pt>
                <c:pt idx="1">
                  <c:v>0.46384865407279197</c:v>
                </c:pt>
                <c:pt idx="2">
                  <c:v>0.44998611657531995</c:v>
                </c:pt>
                <c:pt idx="3">
                  <c:v>0.52562626570322002</c:v>
                </c:pt>
                <c:pt idx="4">
                  <c:v>0.36613731535087202</c:v>
                </c:pt>
                <c:pt idx="5">
                  <c:v>0.41036046120729391</c:v>
                </c:pt>
                <c:pt idx="6">
                  <c:v>0.49559125603082005</c:v>
                </c:pt>
                <c:pt idx="7">
                  <c:v>0.54667980078371203</c:v>
                </c:pt>
                <c:pt idx="8">
                  <c:v>0.53230312121466006</c:v>
                </c:pt>
                <c:pt idx="9">
                  <c:v>0.53416107411191793</c:v>
                </c:pt>
                <c:pt idx="10">
                  <c:v>0.49662047805007309</c:v>
                </c:pt>
                <c:pt idx="11">
                  <c:v>0.49520849604225997</c:v>
                </c:pt>
                <c:pt idx="12">
                  <c:v>0.59848408929999997</c:v>
                </c:pt>
                <c:pt idx="13">
                  <c:v>0.63104401071999938</c:v>
                </c:pt>
                <c:pt idx="14">
                  <c:v>0.68485408910999979</c:v>
                </c:pt>
                <c:pt idx="15">
                  <c:v>0.60853765218999956</c:v>
                </c:pt>
                <c:pt idx="16">
                  <c:v>1.0851578500899997</c:v>
                </c:pt>
                <c:pt idx="17">
                  <c:v>1.486858528755</c:v>
                </c:pt>
                <c:pt idx="18">
                  <c:v>1.4294949770299998</c:v>
                </c:pt>
                <c:pt idx="19">
                  <c:v>1.523990070385</c:v>
                </c:pt>
              </c:numCache>
            </c:numRef>
          </c:val>
          <c:extLst>
            <c:ext xmlns:c16="http://schemas.microsoft.com/office/drawing/2014/chart" uri="{C3380CC4-5D6E-409C-BE32-E72D297353CC}">
              <c16:uniqueId val="{0000000A-4B9D-40DC-9DE1-800BE0CC1DD2}"/>
            </c:ext>
          </c:extLst>
        </c:ser>
        <c:ser>
          <c:idx val="12"/>
          <c:order val="11"/>
          <c:tx>
            <c:strRef>
              <c:f>Annual!$B$64</c:f>
              <c:strCache>
                <c:ptCount val="1"/>
                <c:pt idx="0">
                  <c:v>Arts, Entertainment and Recreation</c:v>
                </c:pt>
              </c:strCache>
            </c:strRef>
          </c:tx>
          <c:spPr>
            <a:solidFill>
              <a:schemeClr val="accent1">
                <a:lumMod val="80000"/>
                <a:lumOff val="20000"/>
              </a:schemeClr>
            </a:solidFill>
            <a:ln>
              <a:noFill/>
            </a:ln>
            <a:effectLst/>
          </c:spPr>
          <c:invertIfNegative val="0"/>
          <c:cat>
            <c:numRef>
              <c:f>Annual!$C$52:$V$52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Annual!$C$64:$V$64</c:f>
              <c:numCache>
                <c:formatCode>_(* #,##0.0_);_(* \(#,##0.0\);_(* "-"??_);_(@_)</c:formatCode>
                <c:ptCount val="20"/>
                <c:pt idx="0">
                  <c:v>0.39345179615450504</c:v>
                </c:pt>
                <c:pt idx="1">
                  <c:v>0.41867121874877805</c:v>
                </c:pt>
                <c:pt idx="2">
                  <c:v>0.42968998583246404</c:v>
                </c:pt>
                <c:pt idx="3">
                  <c:v>0.45007959683565901</c:v>
                </c:pt>
                <c:pt idx="4">
                  <c:v>0.42771108261198798</c:v>
                </c:pt>
                <c:pt idx="5">
                  <c:v>0.45733257350415796</c:v>
                </c:pt>
                <c:pt idx="6">
                  <c:v>0.47267690903714804</c:v>
                </c:pt>
                <c:pt idx="7">
                  <c:v>0.49859430537802901</c:v>
                </c:pt>
                <c:pt idx="8">
                  <c:v>0.53849900473151802</c:v>
                </c:pt>
                <c:pt idx="9">
                  <c:v>0.5741530300067339</c:v>
                </c:pt>
                <c:pt idx="10">
                  <c:v>0.60756564698757809</c:v>
                </c:pt>
                <c:pt idx="11">
                  <c:v>0.66311362575994592</c:v>
                </c:pt>
                <c:pt idx="12">
                  <c:v>0.68516501054000001</c:v>
                </c:pt>
                <c:pt idx="13">
                  <c:v>0.72379682823999913</c:v>
                </c:pt>
                <c:pt idx="14">
                  <c:v>0.80402442863499957</c:v>
                </c:pt>
                <c:pt idx="15">
                  <c:v>0.36978003914999913</c:v>
                </c:pt>
                <c:pt idx="16">
                  <c:v>0.59248442587999872</c:v>
                </c:pt>
                <c:pt idx="17">
                  <c:v>0.82122445835000091</c:v>
                </c:pt>
                <c:pt idx="18">
                  <c:v>0.9981053493100025</c:v>
                </c:pt>
                <c:pt idx="19">
                  <c:v>1.0432151674600023</c:v>
                </c:pt>
              </c:numCache>
            </c:numRef>
          </c:val>
          <c:extLst>
            <c:ext xmlns:c16="http://schemas.microsoft.com/office/drawing/2014/chart" uri="{C3380CC4-5D6E-409C-BE32-E72D297353CC}">
              <c16:uniqueId val="{0000000B-4B9D-40DC-9DE1-800BE0CC1DD2}"/>
            </c:ext>
          </c:extLst>
        </c:ser>
        <c:ser>
          <c:idx val="13"/>
          <c:order val="12"/>
          <c:tx>
            <c:strRef>
              <c:f>Annual!$B$65</c:f>
              <c:strCache>
                <c:ptCount val="1"/>
                <c:pt idx="0">
                  <c:v>Finance &amp; Insurance</c:v>
                </c:pt>
              </c:strCache>
            </c:strRef>
          </c:tx>
          <c:spPr>
            <a:solidFill>
              <a:schemeClr val="accent2">
                <a:lumMod val="80000"/>
                <a:lumOff val="20000"/>
              </a:schemeClr>
            </a:solidFill>
            <a:ln>
              <a:noFill/>
            </a:ln>
            <a:effectLst/>
          </c:spPr>
          <c:invertIfNegative val="0"/>
          <c:cat>
            <c:numRef>
              <c:f>Annual!$C$52:$V$52</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Annual!$C$65:$V$65</c:f>
              <c:numCache>
                <c:formatCode>_(* #,##0.0_);_(* \(#,##0.0\);_(* "-"??_);_(@_)</c:formatCode>
                <c:ptCount val="20"/>
                <c:pt idx="0">
                  <c:v>0.41812910986997304</c:v>
                </c:pt>
                <c:pt idx="1">
                  <c:v>0.41511239788181292</c:v>
                </c:pt>
                <c:pt idx="2">
                  <c:v>0.41294579265685893</c:v>
                </c:pt>
                <c:pt idx="3">
                  <c:v>0.38598574441858197</c:v>
                </c:pt>
                <c:pt idx="4">
                  <c:v>0.37125097091327403</c:v>
                </c:pt>
                <c:pt idx="5">
                  <c:v>0.33539092435013595</c:v>
                </c:pt>
                <c:pt idx="6">
                  <c:v>0.32658757279223893</c:v>
                </c:pt>
                <c:pt idx="7">
                  <c:v>0.37632800675119599</c:v>
                </c:pt>
                <c:pt idx="8">
                  <c:v>0.40530503706223203</c:v>
                </c:pt>
                <c:pt idx="9">
                  <c:v>0.43411440368243798</c:v>
                </c:pt>
                <c:pt idx="10">
                  <c:v>0.50377192034759299</c:v>
                </c:pt>
                <c:pt idx="11">
                  <c:v>0.61428565965119086</c:v>
                </c:pt>
                <c:pt idx="12">
                  <c:v>0.63010557356000008</c:v>
                </c:pt>
                <c:pt idx="13">
                  <c:v>0.65372903949508632</c:v>
                </c:pt>
                <c:pt idx="14">
                  <c:v>0.69232624850499747</c:v>
                </c:pt>
                <c:pt idx="15">
                  <c:v>0.7172579127649974</c:v>
                </c:pt>
                <c:pt idx="16">
                  <c:v>0.82610990089999836</c:v>
                </c:pt>
                <c:pt idx="17">
                  <c:v>0.80180082579999745</c:v>
                </c:pt>
                <c:pt idx="18">
                  <c:v>0.72114373055499792</c:v>
                </c:pt>
                <c:pt idx="19">
                  <c:v>0.73926062349499855</c:v>
                </c:pt>
              </c:numCache>
            </c:numRef>
          </c:val>
          <c:extLst>
            <c:ext xmlns:c16="http://schemas.microsoft.com/office/drawing/2014/chart" uri="{C3380CC4-5D6E-409C-BE32-E72D297353CC}">
              <c16:uniqueId val="{0000000C-4B9D-40DC-9DE1-800BE0CC1DD2}"/>
            </c:ext>
          </c:extLst>
        </c:ser>
        <c:dLbls>
          <c:showLegendKey val="0"/>
          <c:showVal val="0"/>
          <c:showCatName val="0"/>
          <c:showSerName val="0"/>
          <c:showPercent val="0"/>
          <c:showBubbleSize val="0"/>
        </c:dLbls>
        <c:gapWidth val="150"/>
        <c:overlap val="100"/>
        <c:axId val="1108166704"/>
        <c:axId val="1108171024"/>
      </c:barChart>
      <c:catAx>
        <c:axId val="1108166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108171024"/>
        <c:crosses val="autoZero"/>
        <c:auto val="1"/>
        <c:lblAlgn val="ctr"/>
        <c:lblOffset val="100"/>
        <c:noMultiLvlLbl val="0"/>
      </c:catAx>
      <c:valAx>
        <c:axId val="1108171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solidFill>
                    <a:latin typeface="Cambria" panose="02040503050406030204" pitchFamily="18" charset="0"/>
                    <a:ea typeface="Cambria" panose="02040503050406030204" pitchFamily="18" charset="0"/>
                    <a:cs typeface="+mn-cs"/>
                  </a:defRPr>
                </a:pPr>
                <a:r>
                  <a:rPr lang="en-US" dirty="0"/>
                  <a:t>$ in billions</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108166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440" b="1" i="0" u="none" strike="noStrike" kern="1200" baseline="0">
                <a:solidFill>
                  <a:sysClr val="windowText" lastClr="000000"/>
                </a:solidFill>
                <a:latin typeface="+mj-lt"/>
                <a:ea typeface="+mn-ea"/>
                <a:cs typeface="+mn-cs"/>
              </a:defRPr>
            </a:pPr>
            <a:r>
              <a:rPr lang="en-US" sz="2000" baseline="0" dirty="0"/>
              <a:t>King County Taxable Sales Forecast</a:t>
            </a:r>
            <a:endParaRPr lang="en-US" sz="2000" dirty="0"/>
          </a:p>
          <a:p>
            <a:pPr marL="0" marR="0" indent="0" algn="ctr" defTabSz="914400" rtl="0" eaLnBrk="1" fontAlgn="auto" latinLnBrk="0" hangingPunct="1">
              <a:lnSpc>
                <a:spcPct val="100000"/>
              </a:lnSpc>
              <a:spcBef>
                <a:spcPts val="0"/>
              </a:spcBef>
              <a:spcAft>
                <a:spcPts val="0"/>
              </a:spcAft>
              <a:buClrTx/>
              <a:buSzTx/>
              <a:buFontTx/>
              <a:buNone/>
              <a:tabLst/>
              <a:defRPr sz="1440" b="1" i="0" u="none" strike="noStrike" kern="1200" baseline="0">
                <a:solidFill>
                  <a:sysClr val="windowText" lastClr="000000"/>
                </a:solidFill>
                <a:latin typeface="+mj-lt"/>
                <a:ea typeface="+mn-ea"/>
                <a:cs typeface="+mn-cs"/>
              </a:defRPr>
            </a:pPr>
            <a:r>
              <a:rPr lang="en-US" sz="1200" b="1" i="0" baseline="0" dirty="0">
                <a:effectLst/>
              </a:rPr>
              <a:t>In billions $, </a:t>
            </a:r>
            <a:r>
              <a:rPr lang="en-US" sz="1200" b="1" i="0" baseline="0" dirty="0">
                <a:solidFill>
                  <a:schemeClr val="accent1"/>
                </a:solidFill>
                <a:effectLst/>
              </a:rPr>
              <a:t>with Actuals and</a:t>
            </a:r>
            <a:r>
              <a:rPr lang="en-US" sz="1200" b="1" i="0" baseline="0" dirty="0">
                <a:effectLst/>
              </a:rPr>
              <a:t> </a:t>
            </a:r>
            <a:r>
              <a:rPr lang="en-US" sz="1200" b="1" i="0" baseline="0" dirty="0">
                <a:solidFill>
                  <a:schemeClr val="accent2"/>
                </a:solidFill>
                <a:effectLst/>
              </a:rPr>
              <a:t>Forecast bars</a:t>
            </a:r>
            <a:endParaRPr lang="en-US" sz="1200" baseline="0" dirty="0">
              <a:solidFill>
                <a:schemeClr val="accent2"/>
              </a:solidFill>
              <a:effectLst/>
            </a:endParaRPr>
          </a:p>
          <a:p>
            <a:pPr marL="0" marR="0" indent="0" algn="ctr" defTabSz="914400" rtl="0" eaLnBrk="1" fontAlgn="auto" latinLnBrk="0" hangingPunct="1">
              <a:lnSpc>
                <a:spcPct val="100000"/>
              </a:lnSpc>
              <a:spcBef>
                <a:spcPts val="0"/>
              </a:spcBef>
              <a:spcAft>
                <a:spcPts val="0"/>
              </a:spcAft>
              <a:buClrTx/>
              <a:buSzTx/>
              <a:buFontTx/>
              <a:buNone/>
              <a:tabLst/>
              <a:defRPr sz="1440" b="1" i="0" u="none" strike="noStrike" kern="1200" baseline="0">
                <a:solidFill>
                  <a:sysClr val="windowText" lastClr="000000"/>
                </a:solidFill>
                <a:latin typeface="+mj-lt"/>
                <a:ea typeface="+mn-ea"/>
                <a:cs typeface="+mn-cs"/>
              </a:defRPr>
            </a:pPr>
            <a:r>
              <a:rPr lang="en-US" sz="1200" dirty="0"/>
              <a:t>Source:</a:t>
            </a:r>
            <a:r>
              <a:rPr lang="en-US" sz="1200" baseline="0" dirty="0"/>
              <a:t> WA DOR, OEFA</a:t>
            </a:r>
            <a:endParaRPr lang="en-US" sz="1200" dirty="0"/>
          </a:p>
        </c:rich>
      </c:tx>
      <c:layout>
        <c:manualLayout>
          <c:xMode val="edge"/>
          <c:yMode val="edge"/>
          <c:x val="0.27299486001749779"/>
          <c:y val="1.4705882352941176E-2"/>
        </c:manualLayout>
      </c:layout>
      <c:overlay val="0"/>
    </c:title>
    <c:autoTitleDeleted val="0"/>
    <c:plotArea>
      <c:layout>
        <c:manualLayout>
          <c:layoutTarget val="inner"/>
          <c:xMode val="edge"/>
          <c:yMode val="edge"/>
          <c:x val="5.8002292633070239E-2"/>
          <c:y val="0.16121777057279604"/>
          <c:w val="0.92557545931758534"/>
          <c:h val="0.69285857650146687"/>
        </c:manualLayout>
      </c:layout>
      <c:barChart>
        <c:barDir val="col"/>
        <c:grouping val="clustered"/>
        <c:varyColors val="0"/>
        <c:ser>
          <c:idx val="0"/>
          <c:order val="0"/>
          <c:spPr>
            <a:solidFill>
              <a:srgbClr val="4F81BD"/>
            </a:solidFill>
            <a:ln>
              <a:solidFill>
                <a:sysClr val="windowText" lastClr="000000"/>
              </a:solidFill>
            </a:ln>
          </c:spPr>
          <c:invertIfNegative val="0"/>
          <c:dPt>
            <c:idx val="7"/>
            <c:invertIfNegative val="0"/>
            <c:bubble3D val="0"/>
            <c:spPr>
              <a:solidFill>
                <a:srgbClr val="4F81BD"/>
              </a:solidFill>
              <a:ln>
                <a:solidFill>
                  <a:sysClr val="windowText" lastClr="000000"/>
                </a:solidFill>
              </a:ln>
            </c:spPr>
            <c:extLst>
              <c:ext xmlns:c16="http://schemas.microsoft.com/office/drawing/2014/chart" uri="{C3380CC4-5D6E-409C-BE32-E72D297353CC}">
                <c16:uniqueId val="{00000001-4B32-46ED-A917-E4B3D0C0D410}"/>
              </c:ext>
            </c:extLst>
          </c:dPt>
          <c:dPt>
            <c:idx val="8"/>
            <c:invertIfNegative val="0"/>
            <c:bubble3D val="0"/>
            <c:spPr>
              <a:solidFill>
                <a:srgbClr val="4F81BD"/>
              </a:solidFill>
              <a:ln>
                <a:solidFill>
                  <a:sysClr val="windowText" lastClr="000000"/>
                </a:solidFill>
              </a:ln>
            </c:spPr>
            <c:extLst>
              <c:ext xmlns:c16="http://schemas.microsoft.com/office/drawing/2014/chart" uri="{C3380CC4-5D6E-409C-BE32-E72D297353CC}">
                <c16:uniqueId val="{00000003-4B32-46ED-A917-E4B3D0C0D410}"/>
              </c:ext>
            </c:extLst>
          </c:dPt>
          <c:dPt>
            <c:idx val="9"/>
            <c:invertIfNegative val="0"/>
            <c:bubble3D val="0"/>
            <c:spPr>
              <a:solidFill>
                <a:srgbClr val="4F81BD"/>
              </a:solidFill>
              <a:ln>
                <a:solidFill>
                  <a:sysClr val="windowText" lastClr="000000"/>
                </a:solidFill>
              </a:ln>
            </c:spPr>
            <c:extLst>
              <c:ext xmlns:c16="http://schemas.microsoft.com/office/drawing/2014/chart" uri="{C3380CC4-5D6E-409C-BE32-E72D297353CC}">
                <c16:uniqueId val="{00000005-4B32-46ED-A917-E4B3D0C0D410}"/>
              </c:ext>
            </c:extLst>
          </c:dPt>
          <c:dPt>
            <c:idx val="10"/>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07-4B32-46ED-A917-E4B3D0C0D410}"/>
              </c:ext>
            </c:extLst>
          </c:dPt>
          <c:dPt>
            <c:idx val="11"/>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09-4B32-46ED-A917-E4B3D0C0D410}"/>
              </c:ext>
            </c:extLst>
          </c:dPt>
          <c:dPt>
            <c:idx val="12"/>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0B-4B32-46ED-A917-E4B3D0C0D410}"/>
              </c:ext>
            </c:extLst>
          </c:dPt>
          <c:dPt>
            <c:idx val="13"/>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0D-4B32-46ED-A917-E4B3D0C0D410}"/>
              </c:ext>
            </c:extLst>
          </c:dPt>
          <c:dPt>
            <c:idx val="14"/>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0F-4B32-46ED-A917-E4B3D0C0D410}"/>
              </c:ext>
            </c:extLst>
          </c:dPt>
          <c:dPt>
            <c:idx val="15"/>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11-4B32-46ED-A917-E4B3D0C0D410}"/>
              </c:ext>
            </c:extLst>
          </c:dPt>
          <c:dPt>
            <c:idx val="16"/>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13-4B32-46ED-A917-E4B3D0C0D410}"/>
              </c:ext>
            </c:extLst>
          </c:dPt>
          <c:dPt>
            <c:idx val="17"/>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15-4B32-46ED-A917-E4B3D0C0D410}"/>
              </c:ext>
            </c:extLst>
          </c:dPt>
          <c:dPt>
            <c:idx val="18"/>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17-4B32-46ED-A917-E4B3D0C0D410}"/>
              </c:ext>
            </c:extLst>
          </c:dPt>
          <c:dPt>
            <c:idx val="19"/>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19-4B32-46ED-A917-E4B3D0C0D410}"/>
              </c:ext>
            </c:extLst>
          </c:dPt>
          <c:dPt>
            <c:idx val="20"/>
            <c:invertIfNegative val="0"/>
            <c:bubble3D val="0"/>
            <c:spPr>
              <a:solidFill>
                <a:srgbClr val="C0504D"/>
              </a:solidFill>
              <a:ln>
                <a:solidFill>
                  <a:sysClr val="windowText" lastClr="000000"/>
                </a:solidFill>
              </a:ln>
            </c:spPr>
            <c:extLst>
              <c:ext xmlns:c16="http://schemas.microsoft.com/office/drawing/2014/chart" uri="{C3380CC4-5D6E-409C-BE32-E72D297353CC}">
                <c16:uniqueId val="{0000001B-9A05-4B3D-9238-10D285029AFA}"/>
              </c:ext>
            </c:extLst>
          </c:dPt>
          <c:dLbls>
            <c:numFmt formatCode="&quot;$&quot;#,##0.0" sourceLinked="0"/>
            <c:spPr>
              <a:noFill/>
              <a:ln>
                <a:noFill/>
              </a:ln>
              <a:effectLst/>
            </c:spPr>
            <c:txPr>
              <a:bodyPr wrap="square" lIns="38100" tIns="19050" rIns="38100" bIns="19050" anchor="ctr">
                <a:spAutoFit/>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Sheet1!$A$17:$A$36</c:f>
              <c:numCache>
                <c:formatCode>General</c:formatCode>
                <c:ptCount val="20"/>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numCache>
            </c:numRef>
          </c:cat>
          <c:val>
            <c:numRef>
              <c:f>Sheet1!$G$17:$G$36</c:f>
              <c:numCache>
                <c:formatCode>"$"#,##0.00_);[Red]\("$"#,##0.00\)</c:formatCode>
                <c:ptCount val="20"/>
                <c:pt idx="0">
                  <c:v>57.615757459999998</c:v>
                </c:pt>
                <c:pt idx="1">
                  <c:v>62.234630017000001</c:v>
                </c:pt>
                <c:pt idx="2">
                  <c:v>65.826124661999998</c:v>
                </c:pt>
                <c:pt idx="3">
                  <c:v>72.726583625999993</c:v>
                </c:pt>
                <c:pt idx="4">
                  <c:v>76.486164463999998</c:v>
                </c:pt>
                <c:pt idx="5">
                  <c:v>70.728682614999997</c:v>
                </c:pt>
                <c:pt idx="6">
                  <c:v>82.495306589999998</c:v>
                </c:pt>
                <c:pt idx="7">
                  <c:v>91.168764291000002</c:v>
                </c:pt>
                <c:pt idx="8">
                  <c:v>93.418705575000004</c:v>
                </c:pt>
                <c:pt idx="9">
                  <c:v>92.923432559000005</c:v>
                </c:pt>
                <c:pt idx="10">
                  <c:v>94.830797468</c:v>
                </c:pt>
                <c:pt idx="11">
                  <c:v>97.423010000000005</c:v>
                </c:pt>
                <c:pt idx="12">
                  <c:v>98.604936600000002</c:v>
                </c:pt>
                <c:pt idx="13">
                  <c:v>101.371613056</c:v>
                </c:pt>
                <c:pt idx="14">
                  <c:v>105.17202107599999</c:v>
                </c:pt>
                <c:pt idx="15">
                  <c:v>109.348107091</c:v>
                </c:pt>
                <c:pt idx="16">
                  <c:v>112.869345935</c:v>
                </c:pt>
                <c:pt idx="17">
                  <c:v>115.873054029</c:v>
                </c:pt>
                <c:pt idx="18">
                  <c:v>119.770004482</c:v>
                </c:pt>
                <c:pt idx="19">
                  <c:v>122.875034574</c:v>
                </c:pt>
              </c:numCache>
            </c:numRef>
          </c:val>
          <c:extLst>
            <c:ext xmlns:c16="http://schemas.microsoft.com/office/drawing/2014/chart" uri="{C3380CC4-5D6E-409C-BE32-E72D297353CC}">
              <c16:uniqueId val="{0000001A-4B32-46ED-A917-E4B3D0C0D410}"/>
            </c:ext>
          </c:extLst>
        </c:ser>
        <c:dLbls>
          <c:showLegendKey val="0"/>
          <c:showVal val="0"/>
          <c:showCatName val="0"/>
          <c:showSerName val="0"/>
          <c:showPercent val="0"/>
          <c:showBubbleSize val="0"/>
        </c:dLbls>
        <c:gapWidth val="200"/>
        <c:axId val="420317248"/>
        <c:axId val="420317640"/>
      </c:barChart>
      <c:catAx>
        <c:axId val="420317248"/>
        <c:scaling>
          <c:orientation val="minMax"/>
        </c:scaling>
        <c:delete val="0"/>
        <c:axPos val="b"/>
        <c:numFmt formatCode="General" sourceLinked="1"/>
        <c:majorTickMark val="out"/>
        <c:minorTickMark val="none"/>
        <c:tickLblPos val="low"/>
        <c:txPr>
          <a:bodyPr rot="-5400000" anchor="ctr" anchorCtr="0"/>
          <a:lstStyle/>
          <a:p>
            <a:pPr>
              <a:defRPr sz="1600" b="1"/>
            </a:pPr>
            <a:endParaRPr lang="en-US"/>
          </a:p>
        </c:txPr>
        <c:crossAx val="420317640"/>
        <c:crosses val="autoZero"/>
        <c:auto val="1"/>
        <c:lblAlgn val="ctr"/>
        <c:lblOffset val="100"/>
        <c:tickLblSkip val="1"/>
        <c:tickMarkSkip val="1"/>
        <c:noMultiLvlLbl val="0"/>
      </c:catAx>
      <c:valAx>
        <c:axId val="420317640"/>
        <c:scaling>
          <c:orientation val="minMax"/>
        </c:scaling>
        <c:delete val="0"/>
        <c:axPos val="l"/>
        <c:majorGridlines>
          <c:spPr>
            <a:ln>
              <a:solidFill>
                <a:sysClr val="window" lastClr="FFFFFF">
                  <a:lumMod val="85000"/>
                </a:sysClr>
              </a:solidFill>
            </a:ln>
          </c:spPr>
        </c:majorGridlines>
        <c:numFmt formatCode="&quot;$&quot;#,##0" sourceLinked="0"/>
        <c:majorTickMark val="out"/>
        <c:minorTickMark val="none"/>
        <c:tickLblPos val="nextTo"/>
        <c:txPr>
          <a:bodyPr/>
          <a:lstStyle/>
          <a:p>
            <a:pPr>
              <a:defRPr sz="1400" b="1" baseline="0">
                <a:solidFill>
                  <a:schemeClr val="tx1"/>
                </a:solidFill>
              </a:defRPr>
            </a:pPr>
            <a:endParaRPr lang="en-US"/>
          </a:p>
        </c:txPr>
        <c:crossAx val="420317248"/>
        <c:crossesAt val="1"/>
        <c:crossBetween val="between"/>
      </c:valAx>
    </c:plotArea>
    <c:plotVisOnly val="1"/>
    <c:dispBlanksAs val="gap"/>
    <c:showDLblsOverMax val="0"/>
  </c:chart>
  <c:spPr>
    <a:solidFill>
      <a:schemeClr val="bg1"/>
    </a:solidFill>
  </c:spPr>
  <c:txPr>
    <a:bodyPr/>
    <a:lstStyle/>
    <a:p>
      <a:pPr>
        <a:defRPr sz="1200">
          <a:latin typeface="+mj-lt"/>
        </a:defRPr>
      </a:pPr>
      <a:endParaRPr lang="en-US"/>
    </a:p>
  </c:txPr>
  <c:externalData r:id="rId2">
    <c:autoUpdate val="0"/>
  </c:externalData>
  <c:userShapes r:id="rId3"/>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sz="2000" dirty="0"/>
              <a:t>King County Sales Taxes By Taxing District  </a:t>
            </a:r>
          </a:p>
          <a:p>
            <a:pPr>
              <a:defRPr/>
            </a:pPr>
            <a:r>
              <a:rPr lang="en-US" sz="1200" dirty="0"/>
              <a:t>With Actuals Through 2024 &amp; 2025 Projections</a:t>
            </a:r>
          </a:p>
          <a:p>
            <a:pPr>
              <a:defRPr/>
            </a:pPr>
            <a:r>
              <a:rPr lang="en-US" sz="1200" dirty="0"/>
              <a:t>Source:  DOR, King County OEFA</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0.1108628786636823"/>
          <c:y val="0.16128438344997367"/>
          <c:w val="0.78929166666666661"/>
          <c:h val="0.61736116592580792"/>
        </c:manualLayout>
      </c:layout>
      <c:barChart>
        <c:barDir val="col"/>
        <c:grouping val="stacked"/>
        <c:varyColors val="0"/>
        <c:ser>
          <c:idx val="0"/>
          <c:order val="0"/>
          <c:tx>
            <c:strRef>
              <c:f>Table_Mar25_Aug24!$A$106</c:f>
              <c:strCache>
                <c:ptCount val="1"/>
                <c:pt idx="0">
                  <c:v> Local (GF) </c:v>
                </c:pt>
              </c:strCache>
            </c:strRef>
          </c:tx>
          <c:spPr>
            <a:solidFill>
              <a:srgbClr val="FFFF00"/>
            </a:solidFill>
            <a:ln>
              <a:solidFill>
                <a:schemeClr val="tx1"/>
              </a:solidFill>
            </a:ln>
            <a:effectLst/>
          </c:spPr>
          <c:invertIfNegative val="0"/>
          <c:dLbls>
            <c:delete val="1"/>
          </c:dLbls>
          <c:cat>
            <c:numRef>
              <c:f>Table_Mar25_Aug24!$B$105:$X$105</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Table_Mar25_Aug24!$B$106:$X$106</c:f>
              <c:numCache>
                <c:formatCode>_("$"* #,##0_);_("$"* \(#,##0\);_("$"* "-"??_);_(@_)</c:formatCode>
                <c:ptCount val="12"/>
                <c:pt idx="0">
                  <c:v>96310935</c:v>
                </c:pt>
                <c:pt idx="1">
                  <c:v>104719894.34955275</c:v>
                </c:pt>
                <c:pt idx="2">
                  <c:v>112704885.56955276</c:v>
                </c:pt>
                <c:pt idx="3">
                  <c:v>118621545.57999998</c:v>
                </c:pt>
                <c:pt idx="4">
                  <c:v>131938848.67999999</c:v>
                </c:pt>
                <c:pt idx="5">
                  <c:v>137639197.35000002</c:v>
                </c:pt>
                <c:pt idx="6">
                  <c:v>132079219.92000002</c:v>
                </c:pt>
                <c:pt idx="7">
                  <c:v>155146049.66999999</c:v>
                </c:pt>
                <c:pt idx="8">
                  <c:v>171509429.12000003</c:v>
                </c:pt>
                <c:pt idx="9">
                  <c:v>175006834.39000002</c:v>
                </c:pt>
                <c:pt idx="10">
                  <c:v>176100732.79999998</c:v>
                </c:pt>
                <c:pt idx="11">
                  <c:v>176624507.25260827</c:v>
                </c:pt>
              </c:numCache>
            </c:numRef>
          </c:val>
          <c:extLst>
            <c:ext xmlns:c16="http://schemas.microsoft.com/office/drawing/2014/chart" uri="{C3380CC4-5D6E-409C-BE32-E72D297353CC}">
              <c16:uniqueId val="{00000000-44CF-4652-B755-D1F7E20F2206}"/>
            </c:ext>
          </c:extLst>
        </c:ser>
        <c:ser>
          <c:idx val="9"/>
          <c:order val="1"/>
          <c:tx>
            <c:strRef>
              <c:f>Table_Mar25_Aug24!$A$107</c:f>
              <c:strCache>
                <c:ptCount val="1"/>
                <c:pt idx="0">
                  <c:v> Metro Transit </c:v>
                </c:pt>
              </c:strCache>
            </c:strRef>
          </c:tx>
          <c:spPr>
            <a:solidFill>
              <a:schemeClr val="accent1">
                <a:lumMod val="60000"/>
                <a:lumOff val="40000"/>
              </a:schemeClr>
            </a:solidFill>
            <a:ln>
              <a:solidFill>
                <a:schemeClr val="tx1"/>
              </a:solidFill>
            </a:ln>
            <a:effectLst/>
          </c:spPr>
          <c:invertIfNegative val="0"/>
          <c:dLbls>
            <c:delete val="1"/>
          </c:dLbls>
          <c:cat>
            <c:numRef>
              <c:f>Table_Mar25_Aug24!$B$105:$X$105</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Table_Mar25_Aug24!$B$107:$X$107</c:f>
              <c:numCache>
                <c:formatCode>_("$"* #,##0_);_("$"* \(#,##0\);_("$"* "-"??_);_(@_)</c:formatCode>
                <c:ptCount val="12"/>
                <c:pt idx="0">
                  <c:v>479433577.19999999</c:v>
                </c:pt>
                <c:pt idx="1">
                  <c:v>526663507.63999999</c:v>
                </c:pt>
                <c:pt idx="2">
                  <c:v>566774755.12</c:v>
                </c:pt>
                <c:pt idx="3">
                  <c:v>590585094.28999996</c:v>
                </c:pt>
                <c:pt idx="4">
                  <c:v>651379306.70000005</c:v>
                </c:pt>
                <c:pt idx="5">
                  <c:v>684963000.96000004</c:v>
                </c:pt>
                <c:pt idx="6">
                  <c:v>636716490.36999989</c:v>
                </c:pt>
                <c:pt idx="7">
                  <c:v>749253080</c:v>
                </c:pt>
                <c:pt idx="8">
                  <c:v>824497881</c:v>
                </c:pt>
                <c:pt idx="9">
                  <c:v>839931560.39999998</c:v>
                </c:pt>
                <c:pt idx="10">
                  <c:v>839930303.58000004</c:v>
                </c:pt>
                <c:pt idx="11">
                  <c:v>851665239.61651611</c:v>
                </c:pt>
              </c:numCache>
            </c:numRef>
          </c:val>
          <c:extLst>
            <c:ext xmlns:c16="http://schemas.microsoft.com/office/drawing/2014/chart" uri="{C3380CC4-5D6E-409C-BE32-E72D297353CC}">
              <c16:uniqueId val="{00000001-44CF-4652-B755-D1F7E20F2206}"/>
            </c:ext>
          </c:extLst>
        </c:ser>
        <c:ser>
          <c:idx val="7"/>
          <c:order val="2"/>
          <c:tx>
            <c:strRef>
              <c:f>Table_Mar25_Aug24!$A$108</c:f>
              <c:strCache>
                <c:ptCount val="1"/>
                <c:pt idx="0">
                  <c:v> Mental Health </c:v>
                </c:pt>
              </c:strCache>
            </c:strRef>
          </c:tx>
          <c:spPr>
            <a:solidFill>
              <a:schemeClr val="accent2">
                <a:lumMod val="60000"/>
              </a:schemeClr>
            </a:solidFill>
            <a:ln>
              <a:solidFill>
                <a:schemeClr val="tx1"/>
              </a:solidFill>
            </a:ln>
            <a:effectLst/>
          </c:spPr>
          <c:invertIfNegative val="0"/>
          <c:dLbls>
            <c:delete val="1"/>
          </c:dLbls>
          <c:cat>
            <c:numRef>
              <c:f>Table_Mar25_Aug24!$B$105:$X$105</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Table_Mar25_Aug24!$B$108:$X$108</c:f>
              <c:numCache>
                <c:formatCode>_("$"* #,##0_);_("$"* \(#,##0\);_("$"* "-"??_);_(@_)</c:formatCode>
                <c:ptCount val="12"/>
                <c:pt idx="0">
                  <c:v>52288413.001330756</c:v>
                </c:pt>
                <c:pt idx="1">
                  <c:v>57487652.461434349</c:v>
                </c:pt>
                <c:pt idx="2">
                  <c:v>61907549.661434352</c:v>
                </c:pt>
                <c:pt idx="3">
                  <c:v>64979113.680000007</c:v>
                </c:pt>
                <c:pt idx="4">
                  <c:v>71198451.760000005</c:v>
                </c:pt>
                <c:pt idx="5">
                  <c:v>74773246.499999985</c:v>
                </c:pt>
                <c:pt idx="6">
                  <c:v>70393210.150000006</c:v>
                </c:pt>
                <c:pt idx="7">
                  <c:v>82602623.599999994</c:v>
                </c:pt>
                <c:pt idx="8">
                  <c:v>90416789.480000004</c:v>
                </c:pt>
                <c:pt idx="9">
                  <c:v>91971205.430000007</c:v>
                </c:pt>
                <c:pt idx="10">
                  <c:v>91887621</c:v>
                </c:pt>
                <c:pt idx="11">
                  <c:v>93172177.214046866</c:v>
                </c:pt>
              </c:numCache>
            </c:numRef>
          </c:val>
          <c:extLst>
            <c:ext xmlns:c16="http://schemas.microsoft.com/office/drawing/2014/chart" uri="{C3380CC4-5D6E-409C-BE32-E72D297353CC}">
              <c16:uniqueId val="{00000002-44CF-4652-B755-D1F7E20F2206}"/>
            </c:ext>
          </c:extLst>
        </c:ser>
        <c:ser>
          <c:idx val="4"/>
          <c:order val="3"/>
          <c:tx>
            <c:strRef>
              <c:f>Table_Mar25_Aug24!$A$109</c:f>
              <c:strCache>
                <c:ptCount val="1"/>
                <c:pt idx="0">
                  <c:v> Criminal Justice </c:v>
                </c:pt>
              </c:strCache>
            </c:strRef>
          </c:tx>
          <c:spPr>
            <a:solidFill>
              <a:schemeClr val="accent2">
                <a:lumMod val="60000"/>
                <a:lumOff val="40000"/>
              </a:schemeClr>
            </a:solidFill>
            <a:ln>
              <a:solidFill>
                <a:schemeClr val="tx1"/>
              </a:solidFill>
            </a:ln>
            <a:effectLst/>
          </c:spPr>
          <c:invertIfNegative val="0"/>
          <c:dLbls>
            <c:delete val="1"/>
          </c:dLbls>
          <c:cat>
            <c:numRef>
              <c:f>Table_Mar25_Aug24!$B$105:$X$105</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Table_Mar25_Aug24!$B$109:$X$109</c:f>
              <c:numCache>
                <c:formatCode>_("$"* #,##0_);_("$"* \(#,##0\);_("$"* "-"??_);_(@_)</c:formatCode>
                <c:ptCount val="12"/>
                <c:pt idx="0">
                  <c:v>11528619.639012897</c:v>
                </c:pt>
                <c:pt idx="1">
                  <c:v>12564407.029012896</c:v>
                </c:pt>
                <c:pt idx="2">
                  <c:v>13243627.939012896</c:v>
                </c:pt>
                <c:pt idx="3">
                  <c:v>13671507.870000001</c:v>
                </c:pt>
                <c:pt idx="4">
                  <c:v>14808959.630000001</c:v>
                </c:pt>
                <c:pt idx="5">
                  <c:v>15478453.23</c:v>
                </c:pt>
                <c:pt idx="6">
                  <c:v>14206604.679898031</c:v>
                </c:pt>
                <c:pt idx="7">
                  <c:v>16633928.9</c:v>
                </c:pt>
                <c:pt idx="8">
                  <c:v>18246486.839999996</c:v>
                </c:pt>
                <c:pt idx="9">
                  <c:v>18513041.404928911</c:v>
                </c:pt>
                <c:pt idx="10">
                  <c:v>18429086.884825442</c:v>
                </c:pt>
                <c:pt idx="11">
                  <c:v>18772877.209370017</c:v>
                </c:pt>
              </c:numCache>
            </c:numRef>
          </c:val>
          <c:extLst>
            <c:ext xmlns:c16="http://schemas.microsoft.com/office/drawing/2014/chart" uri="{C3380CC4-5D6E-409C-BE32-E72D297353CC}">
              <c16:uniqueId val="{00000003-44CF-4652-B755-D1F7E20F2206}"/>
            </c:ext>
          </c:extLst>
        </c:ser>
        <c:ser>
          <c:idx val="8"/>
          <c:order val="4"/>
          <c:tx>
            <c:strRef>
              <c:f>Table_Mar25_Aug24!$A$110</c:f>
              <c:strCache>
                <c:ptCount val="1"/>
                <c:pt idx="0">
                  <c:v> Health Through Housing </c:v>
                </c:pt>
              </c:strCache>
            </c:strRef>
          </c:tx>
          <c:spPr>
            <a:solidFill>
              <a:srgbClr val="9D81F7"/>
            </a:solidFill>
            <a:ln>
              <a:solidFill>
                <a:schemeClr val="tx1"/>
              </a:solidFill>
            </a:ln>
            <a:effectLst/>
          </c:spPr>
          <c:invertIfNegative val="0"/>
          <c:dLbls>
            <c:delete val="1"/>
          </c:dLbls>
          <c:cat>
            <c:numRef>
              <c:f>Table_Mar25_Aug24!$B$105:$X$105</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Table_Mar25_Aug24!$B$110:$X$110</c:f>
              <c:numCache>
                <c:formatCode>_("$"* #,##0_);_("$"* \(#,##0\);_("$"* "-"??_);_(@_)</c:formatCode>
                <c:ptCount val="12"/>
                <c:pt idx="0">
                  <c:v>0</c:v>
                </c:pt>
                <c:pt idx="1">
                  <c:v>0</c:v>
                </c:pt>
                <c:pt idx="2">
                  <c:v>0</c:v>
                </c:pt>
                <c:pt idx="3">
                  <c:v>0</c:v>
                </c:pt>
                <c:pt idx="4">
                  <c:v>0</c:v>
                </c:pt>
                <c:pt idx="5">
                  <c:v>0</c:v>
                </c:pt>
                <c:pt idx="6">
                  <c:v>0</c:v>
                </c:pt>
                <c:pt idx="7">
                  <c:v>61167274.009999998</c:v>
                </c:pt>
                <c:pt idx="8">
                  <c:v>67978676.029999986</c:v>
                </c:pt>
                <c:pt idx="9">
                  <c:v>70360720.219999999</c:v>
                </c:pt>
                <c:pt idx="10">
                  <c:v>69486014.549320877</c:v>
                </c:pt>
                <c:pt idx="11">
                  <c:v>70912298.341665447</c:v>
                </c:pt>
              </c:numCache>
            </c:numRef>
          </c:val>
          <c:extLst>
            <c:ext xmlns:c16="http://schemas.microsoft.com/office/drawing/2014/chart" uri="{C3380CC4-5D6E-409C-BE32-E72D297353CC}">
              <c16:uniqueId val="{00000004-44CF-4652-B755-D1F7E20F2206}"/>
            </c:ext>
          </c:extLst>
        </c:ser>
        <c:ser>
          <c:idx val="11"/>
          <c:order val="5"/>
          <c:tx>
            <c:strRef>
              <c:f>Table_Mar25_Aug24!$A$111</c:f>
              <c:strCache>
                <c:ptCount val="1"/>
                <c:pt idx="0">
                  <c:v> Culture Access Program </c:v>
                </c:pt>
              </c:strCache>
            </c:strRef>
          </c:tx>
          <c:spPr>
            <a:solidFill>
              <a:schemeClr val="accent3">
                <a:lumMod val="40000"/>
                <a:lumOff val="60000"/>
              </a:schemeClr>
            </a:solidFill>
            <a:ln>
              <a:solidFill>
                <a:schemeClr val="tx1"/>
              </a:solidFill>
            </a:ln>
            <a:effectLst/>
          </c:spPr>
          <c:invertIfNegative val="0"/>
          <c:dLbls>
            <c:delete val="1"/>
          </c:dLbls>
          <c:cat>
            <c:numRef>
              <c:f>Table_Mar25_Aug24!$B$105:$X$105</c:f>
              <c:numCache>
                <c:formatCode>General</c:formatCod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numCache>
            </c:numRef>
          </c:cat>
          <c:val>
            <c:numRef>
              <c:f>Table_Mar25_Aug24!$B$111:$X$111</c:f>
              <c:numCache>
                <c:formatCode>_("$"* #,##0_);_("$"* \(#,##0\);_("$"* "-"??_);_(@_)</c:formatCode>
                <c:ptCount val="12"/>
                <c:pt idx="0">
                  <c:v>0</c:v>
                </c:pt>
                <c:pt idx="1">
                  <c:v>0</c:v>
                </c:pt>
                <c:pt idx="2">
                  <c:v>0</c:v>
                </c:pt>
                <c:pt idx="3">
                  <c:v>0</c:v>
                </c:pt>
                <c:pt idx="4">
                  <c:v>0</c:v>
                </c:pt>
                <c:pt idx="5">
                  <c:v>0</c:v>
                </c:pt>
                <c:pt idx="6">
                  <c:v>0</c:v>
                </c:pt>
                <c:pt idx="7">
                  <c:v>0</c:v>
                </c:pt>
                <c:pt idx="8">
                  <c:v>0</c:v>
                </c:pt>
                <c:pt idx="9">
                  <c:v>0</c:v>
                </c:pt>
                <c:pt idx="10">
                  <c:v>70755867.670000002</c:v>
                </c:pt>
                <c:pt idx="11">
                  <c:v>94103898.986187339</c:v>
                </c:pt>
              </c:numCache>
            </c:numRef>
          </c:val>
          <c:extLst>
            <c:ext xmlns:c16="http://schemas.microsoft.com/office/drawing/2014/chart" uri="{C3380CC4-5D6E-409C-BE32-E72D297353CC}">
              <c16:uniqueId val="{00000005-44CF-4652-B755-D1F7E20F2206}"/>
            </c:ext>
          </c:extLst>
        </c:ser>
        <c:dLbls>
          <c:showLegendKey val="0"/>
          <c:showVal val="1"/>
          <c:showCatName val="0"/>
          <c:showSerName val="0"/>
          <c:showPercent val="0"/>
          <c:showBubbleSize val="0"/>
        </c:dLbls>
        <c:gapWidth val="150"/>
        <c:overlap val="100"/>
        <c:axId val="1840469856"/>
        <c:axId val="868996016"/>
      </c:barChart>
      <c:catAx>
        <c:axId val="18404698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868996016"/>
        <c:crosses val="autoZero"/>
        <c:auto val="1"/>
        <c:lblAlgn val="ctr"/>
        <c:lblOffset val="100"/>
        <c:noMultiLvlLbl val="0"/>
      </c:catAx>
      <c:valAx>
        <c:axId val="86899601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840469856"/>
        <c:crosses val="autoZero"/>
        <c:crossBetween val="between"/>
      </c:valAx>
      <c:spPr>
        <a:noFill/>
        <a:ln>
          <a:noFill/>
        </a:ln>
        <a:effectLst/>
      </c:spPr>
    </c:plotArea>
    <c:legend>
      <c:legendPos val="b"/>
      <c:layout>
        <c:manualLayout>
          <c:xMode val="edge"/>
          <c:yMode val="edge"/>
          <c:x val="0.18102307524059494"/>
          <c:y val="0.869243451683544"/>
          <c:w val="0.6379537401574803"/>
          <c:h val="9.3991835338859686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sz="2000" b="1" i="0" u="none" strike="noStrike" kern="1200" baseline="0" dirty="0">
                <a:solidFill>
                  <a:prstClr val="black"/>
                </a:solidFill>
              </a:rPr>
              <a:t>U.S. Real GDP Growth Forecast</a:t>
            </a:r>
          </a:p>
          <a:p>
            <a:pPr>
              <a:defRPr/>
            </a:pPr>
            <a:r>
              <a:rPr lang="en-US" sz="1200" b="1" i="0" u="none" strike="noStrike" kern="1200" baseline="0" dirty="0">
                <a:solidFill>
                  <a:prstClr val="black"/>
                </a:solidFill>
              </a:rPr>
              <a:t>CCARoC-SAAR; with </a:t>
            </a:r>
            <a:r>
              <a:rPr lang="en-US" sz="1200" b="1" i="0" u="none" strike="noStrike" kern="1200" baseline="0" dirty="0">
                <a:solidFill>
                  <a:srgbClr val="C00000"/>
                </a:solidFill>
              </a:rPr>
              <a:t>Actuals</a:t>
            </a:r>
            <a:r>
              <a:rPr lang="en-US" sz="1200" b="1" i="0" u="none" strike="noStrike" kern="1200" baseline="0" dirty="0">
                <a:solidFill>
                  <a:prstClr val="black"/>
                </a:solidFill>
              </a:rPr>
              <a:t> &amp; </a:t>
            </a:r>
            <a:r>
              <a:rPr lang="en-US" sz="1200" b="1" i="0" u="none" strike="noStrike" kern="1200" baseline="0" dirty="0">
                <a:solidFill>
                  <a:schemeClr val="accent4"/>
                </a:solidFill>
              </a:rPr>
              <a:t>Baseline</a:t>
            </a:r>
            <a:r>
              <a:rPr lang="en-US" sz="1200" b="1" i="0" u="none" strike="noStrike" kern="1200" baseline="0" dirty="0">
                <a:solidFill>
                  <a:prstClr val="black"/>
                </a:solidFill>
              </a:rPr>
              <a:t> May 2025 Forecasts</a:t>
            </a:r>
          </a:p>
          <a:p>
            <a:pPr>
              <a:defRPr/>
            </a:pPr>
            <a:r>
              <a:rPr lang="en-US" sz="1200" b="1" i="0" u="none" strike="noStrike" kern="1200" baseline="0" dirty="0">
                <a:solidFill>
                  <a:prstClr val="black"/>
                </a:solidFill>
              </a:rPr>
              <a:t>Source: IHS Global Insight</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7.3093722659667543E-2"/>
          <c:y val="0.19216303844372398"/>
          <c:w val="0.88523961067366574"/>
          <c:h val="0.66028794194843288"/>
        </c:manualLayout>
      </c:layout>
      <c:lineChart>
        <c:grouping val="standard"/>
        <c:varyColors val="0"/>
        <c:ser>
          <c:idx val="0"/>
          <c:order val="0"/>
          <c:tx>
            <c:v>Real GDP</c:v>
          </c:tx>
          <c:spPr>
            <a:ln w="28575" cap="rnd">
              <a:solidFill>
                <a:srgbClr val="FF0000"/>
              </a:solidFill>
              <a:round/>
            </a:ln>
            <a:effectLst/>
          </c:spPr>
          <c:marker>
            <c:symbol val="square"/>
            <c:size val="8"/>
            <c:spPr>
              <a:solidFill>
                <a:schemeClr val="accent4"/>
              </a:solidFill>
              <a:ln w="9525">
                <a:solidFill>
                  <a:schemeClr val="tx1"/>
                </a:solidFill>
              </a:ln>
              <a:effectLst/>
            </c:spPr>
          </c:marker>
          <c:dPt>
            <c:idx val="0"/>
            <c:marker>
              <c:symbol val="square"/>
              <c:size val="8"/>
              <c:spPr>
                <a:solidFill>
                  <a:srgbClr val="C00000"/>
                </a:solidFill>
                <a:ln w="9525">
                  <a:solidFill>
                    <a:schemeClr val="tx1"/>
                  </a:solidFill>
                </a:ln>
                <a:effectLst/>
              </c:spPr>
            </c:marker>
            <c:bubble3D val="0"/>
            <c:extLst>
              <c:ext xmlns:c16="http://schemas.microsoft.com/office/drawing/2014/chart" uri="{C3380CC4-5D6E-409C-BE32-E72D297353CC}">
                <c16:uniqueId val="{00000000-BE8B-4781-B0B4-FDFFA8614F3E}"/>
              </c:ext>
            </c:extLst>
          </c:dPt>
          <c:dPt>
            <c:idx val="1"/>
            <c:marker>
              <c:symbol val="square"/>
              <c:size val="8"/>
              <c:spPr>
                <a:solidFill>
                  <a:srgbClr val="C00000"/>
                </a:solidFill>
                <a:ln w="9525">
                  <a:solidFill>
                    <a:schemeClr val="tx1"/>
                  </a:solidFill>
                </a:ln>
                <a:effectLst/>
              </c:spPr>
            </c:marker>
            <c:bubble3D val="0"/>
            <c:spPr>
              <a:ln w="28575" cap="rnd">
                <a:solidFill>
                  <a:srgbClr val="C00000"/>
                </a:solidFill>
                <a:round/>
              </a:ln>
              <a:effectLst/>
            </c:spPr>
            <c:extLst>
              <c:ext xmlns:c16="http://schemas.microsoft.com/office/drawing/2014/chart" uri="{C3380CC4-5D6E-409C-BE32-E72D297353CC}">
                <c16:uniqueId val="{00000002-BE8B-4781-B0B4-FDFFA8614F3E}"/>
              </c:ext>
            </c:extLst>
          </c:dPt>
          <c:dPt>
            <c:idx val="2"/>
            <c:marker>
              <c:symbol val="square"/>
              <c:size val="8"/>
              <c:spPr>
                <a:solidFill>
                  <a:srgbClr val="C00000"/>
                </a:solidFill>
                <a:ln w="9525">
                  <a:solidFill>
                    <a:schemeClr val="tx1"/>
                  </a:solidFill>
                </a:ln>
                <a:effectLst/>
              </c:spPr>
            </c:marker>
            <c:bubble3D val="0"/>
            <c:spPr>
              <a:ln w="28575" cap="rnd">
                <a:solidFill>
                  <a:srgbClr val="C00000"/>
                </a:solidFill>
                <a:round/>
              </a:ln>
              <a:effectLst/>
            </c:spPr>
            <c:extLst>
              <c:ext xmlns:c16="http://schemas.microsoft.com/office/drawing/2014/chart" uri="{C3380CC4-5D6E-409C-BE32-E72D297353CC}">
                <c16:uniqueId val="{00000004-BE8B-4781-B0B4-FDFFA8614F3E}"/>
              </c:ext>
            </c:extLst>
          </c:dPt>
          <c:dPt>
            <c:idx val="3"/>
            <c:marker>
              <c:symbol val="square"/>
              <c:size val="8"/>
              <c:spPr>
                <a:solidFill>
                  <a:srgbClr val="C00000"/>
                </a:solidFill>
                <a:ln w="9525">
                  <a:solidFill>
                    <a:schemeClr val="tx1"/>
                  </a:solidFill>
                </a:ln>
                <a:effectLst/>
              </c:spPr>
            </c:marker>
            <c:bubble3D val="0"/>
            <c:spPr>
              <a:ln w="28575" cap="sq">
                <a:solidFill>
                  <a:srgbClr val="C00000"/>
                </a:solidFill>
                <a:round/>
              </a:ln>
              <a:effectLst/>
            </c:spPr>
            <c:extLst>
              <c:ext xmlns:c16="http://schemas.microsoft.com/office/drawing/2014/chart" uri="{C3380CC4-5D6E-409C-BE32-E72D297353CC}">
                <c16:uniqueId val="{00000006-BE8B-4781-B0B4-FDFFA8614F3E}"/>
              </c:ext>
            </c:extLst>
          </c:dPt>
          <c:dPt>
            <c:idx val="4"/>
            <c:marker>
              <c:symbol val="square"/>
              <c:size val="8"/>
              <c:spPr>
                <a:solidFill>
                  <a:srgbClr val="C00000"/>
                </a:solidFill>
                <a:ln w="9525">
                  <a:solidFill>
                    <a:schemeClr val="tx1"/>
                  </a:solidFill>
                </a:ln>
                <a:effectLst/>
              </c:spPr>
            </c:marker>
            <c:bubble3D val="0"/>
            <c:spPr>
              <a:ln w="28575" cap="rnd">
                <a:solidFill>
                  <a:srgbClr val="C00000"/>
                </a:solidFill>
                <a:round/>
              </a:ln>
              <a:effectLst/>
            </c:spPr>
            <c:extLst>
              <c:ext xmlns:c16="http://schemas.microsoft.com/office/drawing/2014/chart" uri="{C3380CC4-5D6E-409C-BE32-E72D297353CC}">
                <c16:uniqueId val="{00000008-BE8B-4781-B0B4-FDFFA8614F3E}"/>
              </c:ext>
            </c:extLst>
          </c:dPt>
          <c:dPt>
            <c:idx val="5"/>
            <c:marker>
              <c:symbol val="square"/>
              <c:size val="8"/>
              <c:spPr>
                <a:solidFill>
                  <a:schemeClr val="accent4"/>
                </a:solidFill>
                <a:ln w="9525">
                  <a:solidFill>
                    <a:schemeClr val="tx1"/>
                  </a:solidFill>
                </a:ln>
                <a:effectLst/>
              </c:spPr>
            </c:marker>
            <c:bubble3D val="0"/>
            <c:spPr>
              <a:ln w="28575" cap="rnd">
                <a:solidFill>
                  <a:srgbClr val="7030A0"/>
                </a:solidFill>
                <a:round/>
              </a:ln>
              <a:effectLst/>
            </c:spPr>
            <c:extLst>
              <c:ext xmlns:c16="http://schemas.microsoft.com/office/drawing/2014/chart" uri="{C3380CC4-5D6E-409C-BE32-E72D297353CC}">
                <c16:uniqueId val="{0000000A-BE8B-4781-B0B4-FDFFA8614F3E}"/>
              </c:ext>
            </c:extLst>
          </c:dPt>
          <c:dPt>
            <c:idx val="6"/>
            <c:marker>
              <c:symbol val="square"/>
              <c:size val="8"/>
              <c:spPr>
                <a:solidFill>
                  <a:schemeClr val="accent4"/>
                </a:solidFill>
                <a:ln w="9525">
                  <a:solidFill>
                    <a:schemeClr val="tx1"/>
                  </a:solidFill>
                </a:ln>
                <a:effectLst/>
              </c:spPr>
            </c:marker>
            <c:bubble3D val="0"/>
            <c:spPr>
              <a:ln w="28575" cap="rnd">
                <a:solidFill>
                  <a:srgbClr val="7030A0"/>
                </a:solidFill>
                <a:round/>
              </a:ln>
              <a:effectLst/>
            </c:spPr>
            <c:extLst>
              <c:ext xmlns:c16="http://schemas.microsoft.com/office/drawing/2014/chart" uri="{C3380CC4-5D6E-409C-BE32-E72D297353CC}">
                <c16:uniqueId val="{0000000C-BE8B-4781-B0B4-FDFFA8614F3E}"/>
              </c:ext>
            </c:extLst>
          </c:dPt>
          <c:dPt>
            <c:idx val="7"/>
            <c:marker>
              <c:symbol val="square"/>
              <c:size val="8"/>
              <c:spPr>
                <a:solidFill>
                  <a:schemeClr val="accent4"/>
                </a:solidFill>
                <a:ln w="9525">
                  <a:solidFill>
                    <a:schemeClr val="tx1"/>
                  </a:solidFill>
                </a:ln>
                <a:effectLst/>
              </c:spPr>
            </c:marker>
            <c:bubble3D val="0"/>
            <c:spPr>
              <a:ln w="28575" cap="rnd">
                <a:solidFill>
                  <a:srgbClr val="7030A0"/>
                </a:solidFill>
                <a:round/>
              </a:ln>
              <a:effectLst/>
            </c:spPr>
            <c:extLst>
              <c:ext xmlns:c16="http://schemas.microsoft.com/office/drawing/2014/chart" uri="{C3380CC4-5D6E-409C-BE32-E72D297353CC}">
                <c16:uniqueId val="{0000000E-BE8B-4781-B0B4-FDFFA8614F3E}"/>
              </c:ext>
            </c:extLst>
          </c:dPt>
          <c:dPt>
            <c:idx val="8"/>
            <c:marker>
              <c:symbol val="square"/>
              <c:size val="8"/>
              <c:spPr>
                <a:solidFill>
                  <a:schemeClr val="accent4"/>
                </a:solidFill>
                <a:ln w="9525">
                  <a:solidFill>
                    <a:schemeClr val="tx1"/>
                  </a:solidFill>
                </a:ln>
                <a:effectLst/>
              </c:spPr>
            </c:marker>
            <c:bubble3D val="0"/>
            <c:spPr>
              <a:ln w="28575" cap="rnd">
                <a:solidFill>
                  <a:srgbClr val="7030A0"/>
                </a:solidFill>
                <a:round/>
              </a:ln>
              <a:effectLst/>
            </c:spPr>
            <c:extLst>
              <c:ext xmlns:c16="http://schemas.microsoft.com/office/drawing/2014/chart" uri="{C3380CC4-5D6E-409C-BE32-E72D297353CC}">
                <c16:uniqueId val="{00000010-BE8B-4781-B0B4-FDFFA8614F3E}"/>
              </c:ext>
            </c:extLst>
          </c:dPt>
          <c:dPt>
            <c:idx val="9"/>
            <c:marker>
              <c:symbol val="square"/>
              <c:size val="8"/>
              <c:spPr>
                <a:solidFill>
                  <a:schemeClr val="accent4"/>
                </a:solidFill>
                <a:ln w="9525">
                  <a:solidFill>
                    <a:schemeClr val="tx1"/>
                  </a:solidFill>
                </a:ln>
                <a:effectLst/>
              </c:spPr>
            </c:marker>
            <c:bubble3D val="0"/>
            <c:spPr>
              <a:ln w="28575" cap="rnd">
                <a:solidFill>
                  <a:srgbClr val="7030A0"/>
                </a:solidFill>
                <a:round/>
              </a:ln>
              <a:effectLst/>
            </c:spPr>
            <c:extLst>
              <c:ext xmlns:c16="http://schemas.microsoft.com/office/drawing/2014/chart" uri="{C3380CC4-5D6E-409C-BE32-E72D297353CC}">
                <c16:uniqueId val="{00000012-BE8B-4781-B0B4-FDFFA8614F3E}"/>
              </c:ext>
            </c:extLst>
          </c:dPt>
          <c:dPt>
            <c:idx val="10"/>
            <c:marker>
              <c:symbol val="square"/>
              <c:size val="8"/>
              <c:spPr>
                <a:solidFill>
                  <a:schemeClr val="accent4"/>
                </a:solidFill>
                <a:ln w="9525">
                  <a:solidFill>
                    <a:schemeClr val="tx1"/>
                  </a:solidFill>
                </a:ln>
                <a:effectLst/>
              </c:spPr>
            </c:marker>
            <c:bubble3D val="0"/>
            <c:spPr>
              <a:ln w="28575" cap="rnd">
                <a:solidFill>
                  <a:srgbClr val="7030A0"/>
                </a:solidFill>
                <a:round/>
              </a:ln>
              <a:effectLst/>
            </c:spPr>
            <c:extLst>
              <c:ext xmlns:c16="http://schemas.microsoft.com/office/drawing/2014/chart" uri="{C3380CC4-5D6E-409C-BE32-E72D297353CC}">
                <c16:uniqueId val="{00000014-BE8B-4781-B0B4-FDFFA8614F3E}"/>
              </c:ext>
            </c:extLst>
          </c:dPt>
          <c:dPt>
            <c:idx val="11"/>
            <c:marker>
              <c:symbol val="square"/>
              <c:size val="8"/>
              <c:spPr>
                <a:solidFill>
                  <a:schemeClr val="accent4"/>
                </a:solidFill>
                <a:ln w="9525">
                  <a:solidFill>
                    <a:schemeClr val="tx1"/>
                  </a:solidFill>
                </a:ln>
                <a:effectLst/>
              </c:spPr>
            </c:marker>
            <c:bubble3D val="0"/>
            <c:spPr>
              <a:ln w="28575" cap="rnd">
                <a:solidFill>
                  <a:srgbClr val="7030A0"/>
                </a:solidFill>
                <a:round/>
              </a:ln>
              <a:effectLst/>
            </c:spPr>
            <c:extLst>
              <c:ext xmlns:c16="http://schemas.microsoft.com/office/drawing/2014/chart" uri="{C3380CC4-5D6E-409C-BE32-E72D297353CC}">
                <c16:uniqueId val="{00000016-BE8B-4781-B0B4-FDFFA8614F3E}"/>
              </c:ext>
            </c:extLst>
          </c:dPt>
          <c:dPt>
            <c:idx val="12"/>
            <c:marker>
              <c:symbol val="square"/>
              <c:size val="8"/>
              <c:spPr>
                <a:solidFill>
                  <a:schemeClr val="accent4"/>
                </a:solidFill>
                <a:ln w="9525">
                  <a:solidFill>
                    <a:schemeClr val="tx1"/>
                  </a:solidFill>
                </a:ln>
                <a:effectLst/>
              </c:spPr>
            </c:marker>
            <c:bubble3D val="0"/>
            <c:spPr>
              <a:ln w="28575" cap="rnd">
                <a:solidFill>
                  <a:srgbClr val="7030A0"/>
                </a:solidFill>
                <a:round/>
              </a:ln>
              <a:effectLst/>
            </c:spPr>
            <c:extLst>
              <c:ext xmlns:c16="http://schemas.microsoft.com/office/drawing/2014/chart" uri="{C3380CC4-5D6E-409C-BE32-E72D297353CC}">
                <c16:uniqueId val="{00000018-BE8B-4781-B0B4-FDFFA8614F3E}"/>
              </c:ext>
            </c:extLst>
          </c:dPt>
          <c:dPt>
            <c:idx val="13"/>
            <c:marker>
              <c:symbol val="square"/>
              <c:size val="8"/>
              <c:spPr>
                <a:solidFill>
                  <a:schemeClr val="accent4"/>
                </a:solidFill>
                <a:ln w="9525">
                  <a:solidFill>
                    <a:schemeClr val="tx1"/>
                  </a:solidFill>
                </a:ln>
                <a:effectLst/>
              </c:spPr>
            </c:marker>
            <c:bubble3D val="0"/>
            <c:spPr>
              <a:ln w="28575" cap="rnd">
                <a:solidFill>
                  <a:srgbClr val="7030A0"/>
                </a:solidFill>
                <a:round/>
              </a:ln>
              <a:effectLst/>
            </c:spPr>
            <c:extLst>
              <c:ext xmlns:c16="http://schemas.microsoft.com/office/drawing/2014/chart" uri="{C3380CC4-5D6E-409C-BE32-E72D297353CC}">
                <c16:uniqueId val="{0000001A-BE8B-4781-B0B4-FDFFA8614F3E}"/>
              </c:ext>
            </c:extLst>
          </c:dPt>
          <c:dPt>
            <c:idx val="14"/>
            <c:marker>
              <c:symbol val="square"/>
              <c:size val="8"/>
              <c:spPr>
                <a:solidFill>
                  <a:schemeClr val="accent4"/>
                </a:solidFill>
                <a:ln w="9525">
                  <a:solidFill>
                    <a:schemeClr val="tx1"/>
                  </a:solidFill>
                </a:ln>
                <a:effectLst/>
              </c:spPr>
            </c:marker>
            <c:bubble3D val="0"/>
            <c:spPr>
              <a:ln w="28575" cap="rnd">
                <a:solidFill>
                  <a:srgbClr val="7030A0"/>
                </a:solidFill>
                <a:round/>
              </a:ln>
              <a:effectLst/>
            </c:spPr>
            <c:extLst>
              <c:ext xmlns:c16="http://schemas.microsoft.com/office/drawing/2014/chart" uri="{C3380CC4-5D6E-409C-BE32-E72D297353CC}">
                <c16:uniqueId val="{0000001C-BE8B-4781-B0B4-FDFFA8614F3E}"/>
              </c:ext>
            </c:extLst>
          </c:dPt>
          <c:dPt>
            <c:idx val="15"/>
            <c:marker>
              <c:symbol val="square"/>
              <c:size val="8"/>
              <c:spPr>
                <a:solidFill>
                  <a:schemeClr val="accent4"/>
                </a:solidFill>
                <a:ln w="9525">
                  <a:solidFill>
                    <a:schemeClr val="tx1"/>
                  </a:solidFill>
                </a:ln>
                <a:effectLst/>
              </c:spPr>
            </c:marker>
            <c:bubble3D val="0"/>
            <c:spPr>
              <a:ln w="28575" cap="rnd">
                <a:solidFill>
                  <a:srgbClr val="7030A0"/>
                </a:solidFill>
                <a:round/>
              </a:ln>
              <a:effectLst/>
            </c:spPr>
            <c:extLst>
              <c:ext xmlns:c16="http://schemas.microsoft.com/office/drawing/2014/chart" uri="{C3380CC4-5D6E-409C-BE32-E72D297353CC}">
                <c16:uniqueId val="{0000001E-BE8B-4781-B0B4-FDFFA8614F3E}"/>
              </c:ext>
            </c:extLst>
          </c:dPt>
          <c:dLbls>
            <c:dLbl>
              <c:idx val="0"/>
              <c:layout>
                <c:manualLayout>
                  <c:x val="-4.2697944006999139E-2"/>
                  <c:y val="-7.7714412536668206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C00000"/>
                      </a:solidFill>
                      <a:latin typeface="Cambria" panose="02040503050406030204" pitchFamily="18" charset="0"/>
                      <a:ea typeface="Cambria" panose="02040503050406030204" pitchFamily="18" charset="0"/>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E8B-4781-B0B4-FDFFA8614F3E}"/>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C00000"/>
                      </a:solidFill>
                      <a:latin typeface="Cambria" panose="02040503050406030204" pitchFamily="18" charset="0"/>
                      <a:ea typeface="Cambria" panose="02040503050406030204" pitchFamily="18" charset="0"/>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2-BE8B-4781-B0B4-FDFFA8614F3E}"/>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C00000"/>
                      </a:solidFill>
                      <a:latin typeface="Cambria" panose="02040503050406030204" pitchFamily="18" charset="0"/>
                      <a:ea typeface="Cambria" panose="02040503050406030204" pitchFamily="18" charset="0"/>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4-BE8B-4781-B0B4-FDFFA8614F3E}"/>
                </c:ext>
              </c:extLst>
            </c:dLbl>
            <c:dLbl>
              <c:idx val="3"/>
              <c:layout>
                <c:manualLayout>
                  <c:x val="-2.7420166229221398E-2"/>
                  <c:y val="-7.0361471360197672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C00000"/>
                      </a:solidFill>
                      <a:latin typeface="Cambria" panose="02040503050406030204" pitchFamily="18" charset="0"/>
                      <a:ea typeface="Cambria" panose="02040503050406030204" pitchFamily="18" charset="0"/>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E8B-4781-B0B4-FDFFA8614F3E}"/>
                </c:ext>
              </c:extLst>
            </c:dLbl>
            <c:dLbl>
              <c:idx val="4"/>
              <c:layout>
                <c:manualLayout>
                  <c:x val="8.6909448818897131E-3"/>
                  <c:y val="7.1696001235139724E-4"/>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C00000"/>
                      </a:solidFill>
                      <a:latin typeface="Cambria" panose="02040503050406030204" pitchFamily="18" charset="0"/>
                      <a:ea typeface="Cambria" panose="02040503050406030204" pitchFamily="18" charset="0"/>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E8B-4781-B0B4-FDFFA8614F3E}"/>
                </c:ext>
              </c:extLst>
            </c:dLbl>
            <c:dLbl>
              <c:idx val="5"/>
              <c:layout>
                <c:manualLayout>
                  <c:x val="-2.8809055118110237E-2"/>
                  <c:y val="-6.30085301837270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E8B-4781-B0B4-FDFFA8614F3E}"/>
                </c:ext>
              </c:extLst>
            </c:dLbl>
            <c:dLbl>
              <c:idx val="6"/>
              <c:layout>
                <c:manualLayout>
                  <c:x val="-3.4364610673665738E-2"/>
                  <c:y val="-6.05575497915701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E8B-4781-B0B4-FDFFA8614F3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Cambria" panose="02040503050406030204" pitchFamily="18" charset="0"/>
                    <a:ea typeface="Cambria" panose="02040503050406030204" pitchFamily="18"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GDP!$V$4:$V$19</c:f>
              <c:strCache>
                <c:ptCount val="16"/>
                <c:pt idx="0">
                  <c:v>Q1 2024</c:v>
                </c:pt>
                <c:pt idx="1">
                  <c:v>Q2 2024</c:v>
                </c:pt>
                <c:pt idx="2">
                  <c:v>Q3 2024</c:v>
                </c:pt>
                <c:pt idx="3">
                  <c:v>Q4 2024</c:v>
                </c:pt>
                <c:pt idx="4">
                  <c:v>Q1 2025</c:v>
                </c:pt>
                <c:pt idx="5">
                  <c:v>Q2 2025</c:v>
                </c:pt>
                <c:pt idx="6">
                  <c:v>Q3 2025</c:v>
                </c:pt>
                <c:pt idx="7">
                  <c:v>Q4 2025</c:v>
                </c:pt>
                <c:pt idx="8">
                  <c:v>Q1 2026</c:v>
                </c:pt>
                <c:pt idx="9">
                  <c:v>Q2 2026</c:v>
                </c:pt>
                <c:pt idx="10">
                  <c:v>Q3 2026</c:v>
                </c:pt>
                <c:pt idx="11">
                  <c:v>Q4 2026</c:v>
                </c:pt>
                <c:pt idx="12">
                  <c:v>Q1 2027</c:v>
                </c:pt>
                <c:pt idx="13">
                  <c:v>Q2 2027</c:v>
                </c:pt>
                <c:pt idx="14">
                  <c:v>Q3 2027</c:v>
                </c:pt>
                <c:pt idx="15">
                  <c:v>Q4 2027</c:v>
                </c:pt>
              </c:strCache>
            </c:strRef>
          </c:cat>
          <c:val>
            <c:numRef>
              <c:f>GDP!$W$4:$W$19</c:f>
              <c:numCache>
                <c:formatCode>0.0%</c:formatCode>
                <c:ptCount val="16"/>
                <c:pt idx="0">
                  <c:v>1.6299999999999999E-2</c:v>
                </c:pt>
                <c:pt idx="1">
                  <c:v>2.9888000000000001E-2</c:v>
                </c:pt>
                <c:pt idx="2">
                  <c:v>3.0727999999999998E-2</c:v>
                </c:pt>
                <c:pt idx="3">
                  <c:v>2.4500000000000001E-2</c:v>
                </c:pt>
                <c:pt idx="4">
                  <c:v>-2.7599999999999999E-3</c:v>
                </c:pt>
                <c:pt idx="5">
                  <c:v>1.0500000000000001E-2</c:v>
                </c:pt>
                <c:pt idx="6">
                  <c:v>8.6990000000000001E-3</c:v>
                </c:pt>
                <c:pt idx="7">
                  <c:v>1.3802999999999999E-2</c:v>
                </c:pt>
                <c:pt idx="8">
                  <c:v>1.9897000000000001E-2</c:v>
                </c:pt>
                <c:pt idx="9">
                  <c:v>1.9503E-2</c:v>
                </c:pt>
                <c:pt idx="10">
                  <c:v>1.9799000000000001E-2</c:v>
                </c:pt>
                <c:pt idx="11">
                  <c:v>1.72E-2</c:v>
                </c:pt>
                <c:pt idx="12">
                  <c:v>1.5699000000000001E-2</c:v>
                </c:pt>
                <c:pt idx="13">
                  <c:v>1.4501E-2</c:v>
                </c:pt>
                <c:pt idx="14">
                  <c:v>1.5100000000000001E-2</c:v>
                </c:pt>
                <c:pt idx="15">
                  <c:v>1.5998999999999999E-2</c:v>
                </c:pt>
              </c:numCache>
            </c:numRef>
          </c:val>
          <c:smooth val="0"/>
          <c:extLst>
            <c:ext xmlns:c16="http://schemas.microsoft.com/office/drawing/2014/chart" uri="{C3380CC4-5D6E-409C-BE32-E72D297353CC}">
              <c16:uniqueId val="{0000001F-BE8B-4781-B0B4-FDFFA8614F3E}"/>
            </c:ext>
          </c:extLst>
        </c:ser>
        <c:dLbls>
          <c:showLegendKey val="0"/>
          <c:showVal val="0"/>
          <c:showCatName val="0"/>
          <c:showSerName val="0"/>
          <c:showPercent val="0"/>
          <c:showBubbleSize val="0"/>
        </c:dLbls>
        <c:marker val="1"/>
        <c:smooth val="0"/>
        <c:axId val="1535119215"/>
        <c:axId val="1535117775"/>
      </c:lineChart>
      <c:catAx>
        <c:axId val="153511921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12700" cap="flat" cmpd="sng" algn="ctr">
            <a:solidFill>
              <a:schemeClr val="tx1"/>
            </a:solidFill>
            <a:prstDash val="sysDash"/>
            <a:round/>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535117775"/>
        <c:crosses val="autoZero"/>
        <c:auto val="1"/>
        <c:lblAlgn val="ctr"/>
        <c:lblOffset val="100"/>
        <c:noMultiLvlLbl val="0"/>
      </c:catAx>
      <c:valAx>
        <c:axId val="153511777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535119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sz="2000" dirty="0"/>
              <a:t>Value of Seattle Metro Exports Since 2003</a:t>
            </a:r>
            <a:br>
              <a:rPr lang="en-US" sz="2000" dirty="0"/>
            </a:br>
            <a:r>
              <a:rPr lang="en-US" sz="1200" dirty="0"/>
              <a:t>Source: US Census Bureau</a:t>
            </a:r>
            <a:endParaRPr lang="en-US" sz="2000"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0.10157447438068154"/>
          <c:y val="0.14797337734032395"/>
          <c:w val="0.88298516350377654"/>
          <c:h val="0.7047997327466935"/>
        </c:manualLayout>
      </c:layout>
      <c:lineChart>
        <c:grouping val="standard"/>
        <c:varyColors val="0"/>
        <c:ser>
          <c:idx val="0"/>
          <c:order val="0"/>
          <c:tx>
            <c:strRef>
              <c:f>totalexportval!$B$12</c:f>
              <c:strCache>
                <c:ptCount val="1"/>
                <c:pt idx="0">
                  <c:v>total =</c:v>
                </c:pt>
              </c:strCache>
            </c:strRef>
          </c:tx>
          <c:spPr>
            <a:ln w="28575" cap="rnd">
              <a:solidFill>
                <a:schemeClr val="accent1"/>
              </a:solidFill>
              <a:round/>
            </a:ln>
            <a:effectLst/>
          </c:spPr>
          <c:marker>
            <c:symbol val="none"/>
          </c:marker>
          <c:dLbls>
            <c:numFmt formatCode="&quot;$&quot;#,##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totalexportval!$C$5:$X$6</c:f>
              <c:strCach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strCache>
            </c:strRef>
          </c:cat>
          <c:val>
            <c:numRef>
              <c:f>totalexportval!$C$12:$X$12</c:f>
              <c:numCache>
                <c:formatCode>#,###</c:formatCode>
                <c:ptCount val="22"/>
                <c:pt idx="0">
                  <c:v>31891299418</c:v>
                </c:pt>
                <c:pt idx="1">
                  <c:v>30398588408</c:v>
                </c:pt>
                <c:pt idx="2">
                  <c:v>33161998645</c:v>
                </c:pt>
                <c:pt idx="3">
                  <c:v>41442332406</c:v>
                </c:pt>
                <c:pt idx="4">
                  <c:v>46713667381</c:v>
                </c:pt>
                <c:pt idx="5">
                  <c:v>42995015140</c:v>
                </c:pt>
                <c:pt idx="6">
                  <c:v>40191210395</c:v>
                </c:pt>
                <c:pt idx="7">
                  <c:v>41074097857</c:v>
                </c:pt>
                <c:pt idx="8">
                  <c:v>49079639275</c:v>
                </c:pt>
                <c:pt idx="9">
                  <c:v>53327398428</c:v>
                </c:pt>
                <c:pt idx="10">
                  <c:v>54605546440</c:v>
                </c:pt>
                <c:pt idx="11">
                  <c:v>58318973535</c:v>
                </c:pt>
                <c:pt idx="12">
                  <c:v>63783463614</c:v>
                </c:pt>
                <c:pt idx="13">
                  <c:v>61747862774</c:v>
                </c:pt>
                <c:pt idx="14">
                  <c:v>59040438966</c:v>
                </c:pt>
                <c:pt idx="15">
                  <c:v>57000446346</c:v>
                </c:pt>
                <c:pt idx="16">
                  <c:v>47743068941</c:v>
                </c:pt>
                <c:pt idx="17">
                  <c:v>31155100805</c:v>
                </c:pt>
                <c:pt idx="18">
                  <c:v>38164438174</c:v>
                </c:pt>
                <c:pt idx="19">
                  <c:v>43391869937</c:v>
                </c:pt>
                <c:pt idx="20">
                  <c:v>40743175812</c:v>
                </c:pt>
                <c:pt idx="21">
                  <c:v>40416239231</c:v>
                </c:pt>
              </c:numCache>
            </c:numRef>
          </c:val>
          <c:smooth val="0"/>
          <c:extLst>
            <c:ext xmlns:c16="http://schemas.microsoft.com/office/drawing/2014/chart" uri="{C3380CC4-5D6E-409C-BE32-E72D297353CC}">
              <c16:uniqueId val="{00000005-68F7-403E-AA74-A9288821E561}"/>
            </c:ext>
          </c:extLst>
        </c:ser>
        <c:dLbls>
          <c:showLegendKey val="0"/>
          <c:showVal val="0"/>
          <c:showCatName val="0"/>
          <c:showSerName val="0"/>
          <c:showPercent val="0"/>
          <c:showBubbleSize val="0"/>
        </c:dLbls>
        <c:smooth val="0"/>
        <c:axId val="1077035760"/>
        <c:axId val="1077034320"/>
      </c:lineChart>
      <c:catAx>
        <c:axId val="10770357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077034320"/>
        <c:crosses val="autoZero"/>
        <c:auto val="1"/>
        <c:lblAlgn val="ctr"/>
        <c:lblOffset val="100"/>
        <c:noMultiLvlLbl val="0"/>
      </c:catAx>
      <c:valAx>
        <c:axId val="107703432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077035760"/>
        <c:crosses val="autoZero"/>
        <c:crossBetween val="between"/>
        <c:dispUnits>
          <c:builtInUnit val="billions"/>
          <c:dispUnitsLbl>
            <c:layout>
              <c:manualLayout>
                <c:xMode val="edge"/>
                <c:yMode val="edge"/>
                <c:x val="1.5618110236220473E-2"/>
                <c:y val="0.24985906865464941"/>
              </c:manualLayout>
            </c:layout>
            <c:tx>
              <c:rich>
                <a:bodyPr rot="-54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r>
                    <a:rPr lang="en-US" dirty="0"/>
                    <a:t>Total Export Value ($ in billions)</a:t>
                  </a:r>
                </a:p>
              </c:rich>
            </c:tx>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dirty="0"/>
              <a:t>2024 Top 5 Export Products (Seattle MSA)</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barChart>
        <c:barDir val="bar"/>
        <c:grouping val="clustered"/>
        <c:varyColors val="0"/>
        <c:dLbls>
          <c:showLegendKey val="0"/>
          <c:showVal val="0"/>
          <c:showCatName val="0"/>
          <c:showSerName val="0"/>
          <c:showPercent val="0"/>
          <c:showBubbleSize val="0"/>
        </c:dLbls>
        <c:gapWidth val="182"/>
        <c:axId val="2079664848"/>
        <c:axId val="2079663408"/>
      </c:barChart>
      <c:catAx>
        <c:axId val="2079664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2079663408"/>
        <c:crosses val="autoZero"/>
        <c:auto val="1"/>
        <c:lblAlgn val="ctr"/>
        <c:lblOffset val="100"/>
        <c:noMultiLvlLbl val="0"/>
      </c:catAx>
      <c:valAx>
        <c:axId val="2079663408"/>
        <c:scaling>
          <c:orientation val="minMax"/>
        </c:scaling>
        <c:delete val="1"/>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2079664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a:t>Top 10 </a:t>
            </a:r>
          </a:p>
          <a:p>
            <a:pPr>
              <a:defRPr/>
            </a:pPr>
            <a:r>
              <a:rPr lang="en-US"/>
              <a:t>2024 Seattle Metro Exports – By Type</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barChart>
        <c:barDir val="bar"/>
        <c:grouping val="clustered"/>
        <c:varyColors val="0"/>
        <c:ser>
          <c:idx val="0"/>
          <c:order val="0"/>
          <c:tx>
            <c:strRef>
              <c:f>'Summary Seattlemetro'!$B$108</c:f>
              <c:strCache>
                <c:ptCount val="1"/>
                <c:pt idx="0">
                  <c:v>2024</c:v>
                </c:pt>
              </c:strCache>
            </c:strRef>
          </c:tx>
          <c:spPr>
            <a:solidFill>
              <a:schemeClr val="accent1"/>
            </a:solidFill>
            <a:ln>
              <a:solidFill>
                <a:schemeClr val="tx1"/>
              </a:solidFill>
            </a:ln>
            <a:effectLst/>
          </c:spPr>
          <c:invertIfNegative val="0"/>
          <c:dLbls>
            <c:numFmt formatCode="&quot;$&quot;#,##0.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Seattlemetro'!$L$109:$L$118</c:f>
              <c:strCache>
                <c:ptCount val="10"/>
                <c:pt idx="0">
                  <c:v>Edible Fruit &amp; Nuts</c:v>
                </c:pt>
                <c:pt idx="1">
                  <c:v>Fish, Crustaceans &amp; Aquatic Invertebrates</c:v>
                </c:pt>
                <c:pt idx="2">
                  <c:v>Dairy Products</c:v>
                </c:pt>
                <c:pt idx="3">
                  <c:v>Prep Vegetables, Fruit &amp; Nuts</c:v>
                </c:pt>
                <c:pt idx="4">
                  <c:v>Cereals</c:v>
                </c:pt>
                <c:pt idx="5">
                  <c:v>Optic, Photo, Medical Instruments </c:v>
                </c:pt>
                <c:pt idx="6">
                  <c:v>Oil Seeds &amp; Misc Grain</c:v>
                </c:pt>
                <c:pt idx="7">
                  <c:v>Nuclear Reactors, Boilers, Machinery Etc.</c:v>
                </c:pt>
                <c:pt idx="8">
                  <c:v>Electrical Machinery</c:v>
                </c:pt>
                <c:pt idx="9">
                  <c:v>Aircraft, Spacecraft, And Parts </c:v>
                </c:pt>
              </c:strCache>
            </c:strRef>
          </c:cat>
          <c:val>
            <c:numRef>
              <c:f>'Summary Seattlemetro'!$K$109:$K$118</c:f>
              <c:numCache>
                <c:formatCode>_("$"* #,##0_);_("$"* \(#,##0\);_("$"* "-"??_);_(@_)</c:formatCode>
                <c:ptCount val="10"/>
                <c:pt idx="0">
                  <c:v>603304096</c:v>
                </c:pt>
                <c:pt idx="1">
                  <c:v>660005586</c:v>
                </c:pt>
                <c:pt idx="2">
                  <c:v>691879055</c:v>
                </c:pt>
                <c:pt idx="3">
                  <c:v>1049701271</c:v>
                </c:pt>
                <c:pt idx="4">
                  <c:v>1317601676</c:v>
                </c:pt>
                <c:pt idx="5">
                  <c:v>1575197750</c:v>
                </c:pt>
                <c:pt idx="6">
                  <c:v>2595280439</c:v>
                </c:pt>
                <c:pt idx="7">
                  <c:v>3328215050</c:v>
                </c:pt>
                <c:pt idx="8">
                  <c:v>8066366602</c:v>
                </c:pt>
                <c:pt idx="9">
                  <c:v>11906251695</c:v>
                </c:pt>
              </c:numCache>
            </c:numRef>
          </c:val>
          <c:extLst>
            <c:ext xmlns:c16="http://schemas.microsoft.com/office/drawing/2014/chart" uri="{C3380CC4-5D6E-409C-BE32-E72D297353CC}">
              <c16:uniqueId val="{00000000-5DAC-4951-8AA9-21E2EBF23DAE}"/>
            </c:ext>
          </c:extLst>
        </c:ser>
        <c:dLbls>
          <c:showLegendKey val="0"/>
          <c:showVal val="0"/>
          <c:showCatName val="0"/>
          <c:showSerName val="0"/>
          <c:showPercent val="0"/>
          <c:showBubbleSize val="0"/>
        </c:dLbls>
        <c:gapWidth val="182"/>
        <c:axId val="23285776"/>
        <c:axId val="23289136"/>
      </c:barChart>
      <c:catAx>
        <c:axId val="23285776"/>
        <c:scaling>
          <c:orientation val="minMax"/>
        </c:scaling>
        <c:delete val="0"/>
        <c:axPos val="l"/>
        <c:numFmt formatCode="General" sourceLinked="1"/>
        <c:majorTickMark val="none"/>
        <c:minorTickMark val="none"/>
        <c:tickLblPos val="nextTo"/>
        <c:spPr>
          <a:noFill/>
          <a:ln w="9525" cap="flat" cmpd="sng" algn="ctr">
            <a:solidFill>
              <a:schemeClr val="accent1">
                <a:shade val="1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23289136"/>
        <c:crosses val="autoZero"/>
        <c:auto val="1"/>
        <c:lblAlgn val="ctr"/>
        <c:lblOffset val="100"/>
        <c:noMultiLvlLbl val="0"/>
      </c:catAx>
      <c:valAx>
        <c:axId val="23289136"/>
        <c:scaling>
          <c:orientation val="minMax"/>
        </c:scaling>
        <c:delete val="0"/>
        <c:axPos val="b"/>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23285776"/>
        <c:crosses val="autoZero"/>
        <c:crossBetween val="between"/>
        <c:majorUnit val="4000000000"/>
        <c:dispUnits>
          <c:builtInUnit val="billions"/>
          <c:dispUnitsLbl>
            <c:layout>
              <c:manualLayout>
                <c:xMode val="edge"/>
                <c:yMode val="edge"/>
                <c:x val="0.29585590699107245"/>
                <c:y val="0.94185112921476166"/>
              </c:manualLayout>
            </c:layout>
            <c:tx>
              <c:rich>
                <a:bodyPr rot="0" spcFirstLastPara="1" vertOverflow="ellipsis" vert="horz" wrap="square" anchor="ctr" anchorCtr="1"/>
                <a:lstStyle/>
                <a:p>
                  <a:pPr>
                    <a:defRPr sz="1000" b="1" i="0" u="none" strike="noStrike" kern="1200" baseline="0">
                      <a:solidFill>
                        <a:schemeClr val="tx1"/>
                      </a:solidFill>
                      <a:latin typeface="Cambria" panose="02040503050406030204" pitchFamily="18" charset="0"/>
                      <a:ea typeface="Cambria" panose="02040503050406030204" pitchFamily="18" charset="0"/>
                      <a:cs typeface="+mn-cs"/>
                    </a:defRPr>
                  </a:pPr>
                  <a:r>
                    <a:rPr lang="en-US"/>
                    <a:t>Export Value ($ in Billions)</a:t>
                  </a:r>
                </a:p>
              </c:rich>
            </c:tx>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a:t>Top 10 </a:t>
            </a:r>
          </a:p>
          <a:p>
            <a:pPr>
              <a:defRPr/>
            </a:pPr>
            <a:r>
              <a:rPr lang="en-US"/>
              <a:t>2024 Seattle Metro Exports - By Country</a:t>
            </a:r>
          </a:p>
        </c:rich>
      </c:tx>
      <c:layout>
        <c:manualLayout>
          <c:xMode val="edge"/>
          <c:yMode val="edge"/>
          <c:x val="0.16539606729486683"/>
          <c:y val="1.515151515151515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barChart>
        <c:barDir val="bar"/>
        <c:grouping val="clustered"/>
        <c:varyColors val="0"/>
        <c:ser>
          <c:idx val="0"/>
          <c:order val="0"/>
          <c:tx>
            <c:strRef>
              <c:f>Summary_Seametro_co!$D$331</c:f>
              <c:strCache>
                <c:ptCount val="1"/>
                <c:pt idx="0">
                  <c:v>2024</c:v>
                </c:pt>
              </c:strCache>
            </c:strRef>
          </c:tx>
          <c:spPr>
            <a:solidFill>
              <a:schemeClr val="accent1"/>
            </a:solidFill>
            <a:ln>
              <a:solidFill>
                <a:schemeClr val="tx1"/>
              </a:solidFill>
            </a:ln>
            <a:effectLst/>
          </c:spPr>
          <c:invertIfNegative val="0"/>
          <c:dLbls>
            <c:numFmt formatCode="&quot;$&quot;#,##0.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Summary_Seametro_co!$H$333:$H$342</c:f>
              <c:strCache>
                <c:ptCount val="10"/>
                <c:pt idx="0">
                  <c:v>Singapore</c:v>
                </c:pt>
                <c:pt idx="1">
                  <c:v>Canada</c:v>
                </c:pt>
                <c:pt idx="2">
                  <c:v>Ireland</c:v>
                </c:pt>
                <c:pt idx="3">
                  <c:v>United Kingdom</c:v>
                </c:pt>
                <c:pt idx="4">
                  <c:v>Korea, South</c:v>
                </c:pt>
                <c:pt idx="5">
                  <c:v>Taiwan</c:v>
                </c:pt>
                <c:pt idx="6">
                  <c:v>Vietnam</c:v>
                </c:pt>
                <c:pt idx="7">
                  <c:v>Japan</c:v>
                </c:pt>
                <c:pt idx="8">
                  <c:v>Malaysia</c:v>
                </c:pt>
                <c:pt idx="9">
                  <c:v>China</c:v>
                </c:pt>
              </c:strCache>
            </c:strRef>
          </c:cat>
          <c:val>
            <c:numRef>
              <c:f>Summary_Seametro_co!$G$333:$G$342</c:f>
              <c:numCache>
                <c:formatCode>_("$"* #,##0_);_("$"* \(#,##0\);_("$"* "-"??_);_(@_)</c:formatCode>
                <c:ptCount val="10"/>
                <c:pt idx="0">
                  <c:v>1005721655</c:v>
                </c:pt>
                <c:pt idx="1">
                  <c:v>1144903495</c:v>
                </c:pt>
                <c:pt idx="2">
                  <c:v>1707041648</c:v>
                </c:pt>
                <c:pt idx="3">
                  <c:v>1937095937</c:v>
                </c:pt>
                <c:pt idx="4">
                  <c:v>2109992071</c:v>
                </c:pt>
                <c:pt idx="5">
                  <c:v>2306809131</c:v>
                </c:pt>
                <c:pt idx="6">
                  <c:v>2595862850</c:v>
                </c:pt>
                <c:pt idx="7">
                  <c:v>3965517894</c:v>
                </c:pt>
                <c:pt idx="8">
                  <c:v>4107325631</c:v>
                </c:pt>
                <c:pt idx="9">
                  <c:v>6177368687</c:v>
                </c:pt>
              </c:numCache>
            </c:numRef>
          </c:val>
          <c:extLst>
            <c:ext xmlns:c16="http://schemas.microsoft.com/office/drawing/2014/chart" uri="{C3380CC4-5D6E-409C-BE32-E72D297353CC}">
              <c16:uniqueId val="{00000000-358E-4C5B-9B82-EB9972CE233A}"/>
            </c:ext>
          </c:extLst>
        </c:ser>
        <c:dLbls>
          <c:showLegendKey val="0"/>
          <c:showVal val="0"/>
          <c:showCatName val="0"/>
          <c:showSerName val="0"/>
          <c:showPercent val="0"/>
          <c:showBubbleSize val="0"/>
        </c:dLbls>
        <c:gapWidth val="182"/>
        <c:axId val="23285776"/>
        <c:axId val="23289136"/>
      </c:barChart>
      <c:catAx>
        <c:axId val="23285776"/>
        <c:scaling>
          <c:orientation val="minMax"/>
        </c:scaling>
        <c:delete val="0"/>
        <c:axPos val="l"/>
        <c:numFmt formatCode="General" sourceLinked="1"/>
        <c:majorTickMark val="none"/>
        <c:minorTickMark val="none"/>
        <c:tickLblPos val="nextTo"/>
        <c:spPr>
          <a:noFill/>
          <a:ln w="9525" cap="flat" cmpd="sng" algn="ctr">
            <a:solidFill>
              <a:schemeClr val="accent1">
                <a:shade val="1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23289136"/>
        <c:crosses val="autoZero"/>
        <c:auto val="1"/>
        <c:lblAlgn val="ctr"/>
        <c:lblOffset val="100"/>
        <c:noMultiLvlLbl val="0"/>
      </c:catAx>
      <c:valAx>
        <c:axId val="23289136"/>
        <c:scaling>
          <c:orientation val="minMax"/>
        </c:scaling>
        <c:delete val="0"/>
        <c:axPos val="b"/>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23285776"/>
        <c:crosses val="autoZero"/>
        <c:crossBetween val="between"/>
        <c:dispUnits>
          <c:builtInUnit val="billions"/>
          <c:dispUnitsLbl>
            <c:layout>
              <c:manualLayout>
                <c:xMode val="edge"/>
                <c:yMode val="edge"/>
                <c:x val="0.33042898326233811"/>
                <c:y val="0.93799878861296182"/>
              </c:manualLayout>
            </c:layout>
            <c:tx>
              <c:rich>
                <a:bodyPr rot="0" spcFirstLastPara="1" vertOverflow="ellipsis" vert="horz" wrap="square" anchor="ctr" anchorCtr="1"/>
                <a:lstStyle/>
                <a:p>
                  <a:pPr>
                    <a:defRPr sz="1000" b="1" i="0" u="none" strike="noStrike" kern="1200" baseline="0">
                      <a:solidFill>
                        <a:schemeClr val="tx1"/>
                      </a:solidFill>
                      <a:latin typeface="Cambria" panose="02040503050406030204" pitchFamily="18" charset="0"/>
                      <a:ea typeface="Cambria" panose="02040503050406030204" pitchFamily="18" charset="0"/>
                      <a:cs typeface="+mn-cs"/>
                    </a:defRPr>
                  </a:pPr>
                  <a:r>
                    <a:rPr lang="en-US"/>
                    <a:t>Export Value ($ in Billions)</a:t>
                  </a:r>
                </a:p>
              </c:rich>
            </c:tx>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44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sz="2000" dirty="0"/>
              <a:t>Value of Seattle Metro Imports Since 2003</a:t>
            </a:r>
          </a:p>
          <a:p>
            <a:pPr algn="ctr" rtl="0">
              <a:defRPr/>
            </a:pPr>
            <a:r>
              <a:rPr lang="en-US" sz="1200" dirty="0"/>
              <a:t>Source: US International Trade Commission</a:t>
            </a:r>
          </a:p>
          <a:p>
            <a:pPr algn="ctr" rtl="0">
              <a:defRPr/>
            </a:pPr>
            <a:endParaRPr lang="en-US" dirty="0"/>
          </a:p>
        </c:rich>
      </c:tx>
      <c:layout>
        <c:manualLayout>
          <c:xMode val="edge"/>
          <c:yMode val="edge"/>
          <c:x val="0.22977077865266843"/>
          <c:y val="1.9607843137254902E-2"/>
        </c:manualLayout>
      </c:layout>
      <c:overlay val="0"/>
      <c:spPr>
        <a:noFill/>
        <a:ln>
          <a:noFill/>
        </a:ln>
        <a:effectLst/>
      </c:spPr>
      <c:txPr>
        <a:bodyPr rot="0" spcFirstLastPara="1" vertOverflow="ellipsis" vert="horz" wrap="square" anchor="ctr" anchorCtr="1"/>
        <a:lstStyle/>
        <a:p>
          <a:pPr algn="ctr" rtl="0">
            <a:defRPr sz="144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manualLayout>
          <c:layoutTarget val="inner"/>
          <c:xMode val="edge"/>
          <c:yMode val="edge"/>
          <c:x val="9.3338156448392676E-2"/>
          <c:y val="0.13564918164933157"/>
          <c:w val="0.89953933642910022"/>
          <c:h val="0.71717345993515524"/>
        </c:manualLayout>
      </c:layout>
      <c:lineChart>
        <c:grouping val="standard"/>
        <c:varyColors val="0"/>
        <c:ser>
          <c:idx val="0"/>
          <c:order val="0"/>
          <c:tx>
            <c:strRef>
              <c:f>'Total Imports'!$A$13</c:f>
              <c:strCache>
                <c:ptCount val="1"/>
                <c:pt idx="0">
                  <c:v>total</c:v>
                </c:pt>
              </c:strCache>
            </c:strRef>
          </c:tx>
          <c:spPr>
            <a:ln w="28575" cap="rnd">
              <a:solidFill>
                <a:schemeClr val="accent2">
                  <a:lumMod val="60000"/>
                  <a:lumOff val="40000"/>
                </a:schemeClr>
              </a:solidFill>
              <a:round/>
            </a:ln>
            <a:effectLst/>
          </c:spPr>
          <c:marker>
            <c:symbol val="none"/>
          </c:marker>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Imports'!$C$5:$X$5</c:f>
              <c:strCach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strCache>
            </c:strRef>
          </c:cat>
          <c:val>
            <c:numRef>
              <c:f>'Total Imports'!$C$13:$X$13</c:f>
              <c:numCache>
                <c:formatCode>#,###</c:formatCode>
                <c:ptCount val="22"/>
                <c:pt idx="0">
                  <c:v>41714802575</c:v>
                </c:pt>
                <c:pt idx="1">
                  <c:v>49778514449</c:v>
                </c:pt>
                <c:pt idx="2">
                  <c:v>62114165035</c:v>
                </c:pt>
                <c:pt idx="3">
                  <c:v>60934664109</c:v>
                </c:pt>
                <c:pt idx="4">
                  <c:v>63353507867</c:v>
                </c:pt>
                <c:pt idx="5">
                  <c:v>63168505085</c:v>
                </c:pt>
                <c:pt idx="6">
                  <c:v>50580918387</c:v>
                </c:pt>
                <c:pt idx="7">
                  <c:v>61428113580</c:v>
                </c:pt>
                <c:pt idx="8">
                  <c:v>64426902974</c:v>
                </c:pt>
                <c:pt idx="9">
                  <c:v>71083380119</c:v>
                </c:pt>
                <c:pt idx="10">
                  <c:v>66253794868</c:v>
                </c:pt>
                <c:pt idx="11">
                  <c:v>64896335982</c:v>
                </c:pt>
                <c:pt idx="12">
                  <c:v>68038105687</c:v>
                </c:pt>
                <c:pt idx="13">
                  <c:v>70658843103</c:v>
                </c:pt>
                <c:pt idx="14">
                  <c:v>70621789837</c:v>
                </c:pt>
                <c:pt idx="15">
                  <c:v>73848178491</c:v>
                </c:pt>
                <c:pt idx="16">
                  <c:v>70726975198</c:v>
                </c:pt>
                <c:pt idx="17">
                  <c:v>59197443388</c:v>
                </c:pt>
                <c:pt idx="18">
                  <c:v>69440290301</c:v>
                </c:pt>
                <c:pt idx="19">
                  <c:v>66916181761</c:v>
                </c:pt>
                <c:pt idx="20">
                  <c:v>67367314792</c:v>
                </c:pt>
                <c:pt idx="21">
                  <c:v>74045818944</c:v>
                </c:pt>
              </c:numCache>
            </c:numRef>
          </c:val>
          <c:smooth val="0"/>
          <c:extLst>
            <c:ext xmlns:c16="http://schemas.microsoft.com/office/drawing/2014/chart" uri="{C3380CC4-5D6E-409C-BE32-E72D297353CC}">
              <c16:uniqueId val="{0000000A-EC93-417F-9A0F-B9F6A7E4525F}"/>
            </c:ext>
          </c:extLst>
        </c:ser>
        <c:dLbls>
          <c:showLegendKey val="0"/>
          <c:showVal val="0"/>
          <c:showCatName val="0"/>
          <c:showSerName val="0"/>
          <c:showPercent val="0"/>
          <c:showBubbleSize val="0"/>
        </c:dLbls>
        <c:smooth val="0"/>
        <c:axId val="1078091568"/>
        <c:axId val="1078093968"/>
      </c:lineChart>
      <c:catAx>
        <c:axId val="1078091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078093968"/>
        <c:crosses val="autoZero"/>
        <c:auto val="1"/>
        <c:lblAlgn val="ctr"/>
        <c:lblOffset val="100"/>
        <c:noMultiLvlLbl val="0"/>
      </c:catAx>
      <c:valAx>
        <c:axId val="1078093968"/>
        <c:scaling>
          <c:orientation val="minMax"/>
          <c:max val="90000000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078091568"/>
        <c:crosses val="autoZero"/>
        <c:crossBetween val="between"/>
        <c:dispUnits>
          <c:builtInUnit val="billions"/>
          <c:dispUnitsLbl>
            <c:layout>
              <c:manualLayout>
                <c:xMode val="edge"/>
                <c:yMode val="edge"/>
                <c:x val="7.5046904315196998E-3"/>
                <c:y val="0.37941255006675567"/>
              </c:manualLayout>
            </c:layout>
            <c:tx>
              <c:rich>
                <a:bodyPr rot="-54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r>
                    <a:rPr lang="en-US"/>
                    <a:t>Import Value ($ in billions) </a:t>
                  </a:r>
                </a:p>
              </c:rich>
            </c:tx>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US" dirty="0"/>
              <a:t>2024 Top 5 Export Products (Seattle MSA)</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barChart>
        <c:barDir val="bar"/>
        <c:grouping val="clustered"/>
        <c:varyColors val="0"/>
        <c:dLbls>
          <c:showLegendKey val="0"/>
          <c:showVal val="0"/>
          <c:showCatName val="0"/>
          <c:showSerName val="0"/>
          <c:showPercent val="0"/>
          <c:showBubbleSize val="0"/>
        </c:dLbls>
        <c:gapWidth val="182"/>
        <c:axId val="2079664848"/>
        <c:axId val="2079663408"/>
      </c:barChart>
      <c:catAx>
        <c:axId val="2079664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2079663408"/>
        <c:crosses val="autoZero"/>
        <c:auto val="1"/>
        <c:lblAlgn val="ctr"/>
        <c:lblOffset val="100"/>
        <c:noMultiLvlLbl val="0"/>
      </c:catAx>
      <c:valAx>
        <c:axId val="2079663408"/>
        <c:scaling>
          <c:orientation val="minMax"/>
        </c:scaling>
        <c:delete val="1"/>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2079664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8.png"/></Relationships>
</file>

<file path=ppt/drawings/_rels/drawing10.xml.rels><?xml version="1.0" encoding="UTF-8" standalone="yes"?>
<Relationships xmlns="http://schemas.openxmlformats.org/package/2006/relationships"><Relationship Id="rId1" Type="http://schemas.openxmlformats.org/officeDocument/2006/relationships/image" Target="../media/image8.png"/></Relationships>
</file>

<file path=ppt/drawings/_rels/drawing11.xml.rels><?xml version="1.0" encoding="UTF-8" standalone="yes"?>
<Relationships xmlns="http://schemas.openxmlformats.org/package/2006/relationships"><Relationship Id="rId1" Type="http://schemas.openxmlformats.org/officeDocument/2006/relationships/image" Target="../media/image8.png"/></Relationships>
</file>

<file path=ppt/drawings/_rels/drawing12.xml.rels><?xml version="1.0" encoding="UTF-8" standalone="yes"?>
<Relationships xmlns="http://schemas.openxmlformats.org/package/2006/relationships"><Relationship Id="rId1" Type="http://schemas.openxmlformats.org/officeDocument/2006/relationships/image" Target="../media/image8.png"/></Relationships>
</file>

<file path=ppt/drawings/_rels/drawing13.xml.rels><?xml version="1.0" encoding="UTF-8" standalone="yes"?>
<Relationships xmlns="http://schemas.openxmlformats.org/package/2006/relationships"><Relationship Id="rId1" Type="http://schemas.openxmlformats.org/officeDocument/2006/relationships/image" Target="../media/image8.png"/></Relationships>
</file>

<file path=ppt/drawings/_rels/drawing14.xml.rels><?xml version="1.0" encoding="UTF-8" standalone="yes"?>
<Relationships xmlns="http://schemas.openxmlformats.org/package/2006/relationships"><Relationship Id="rId1" Type="http://schemas.openxmlformats.org/officeDocument/2006/relationships/image" Target="../media/image8.png"/></Relationships>
</file>

<file path=ppt/drawings/_rels/drawing15.xml.rels><?xml version="1.0" encoding="UTF-8" standalone="yes"?>
<Relationships xmlns="http://schemas.openxmlformats.org/package/2006/relationships"><Relationship Id="rId1" Type="http://schemas.openxmlformats.org/officeDocument/2006/relationships/image" Target="../media/image8.png"/></Relationships>
</file>

<file path=ppt/drawings/_rels/drawing16.xml.rels><?xml version="1.0" encoding="UTF-8" standalone="yes"?>
<Relationships xmlns="http://schemas.openxmlformats.org/package/2006/relationships"><Relationship Id="rId1" Type="http://schemas.openxmlformats.org/officeDocument/2006/relationships/image" Target="../media/image8.png"/></Relationships>
</file>

<file path=ppt/drawings/_rels/drawing17.xml.rels><?xml version="1.0" encoding="UTF-8" standalone="yes"?>
<Relationships xmlns="http://schemas.openxmlformats.org/package/2006/relationships"><Relationship Id="rId1" Type="http://schemas.openxmlformats.org/officeDocument/2006/relationships/image" Target="../media/image8.png"/></Relationships>
</file>

<file path=ppt/drawings/_rels/drawing18.xml.rels><?xml version="1.0" encoding="UTF-8" standalone="yes"?>
<Relationships xmlns="http://schemas.openxmlformats.org/package/2006/relationships"><Relationship Id="rId1" Type="http://schemas.openxmlformats.org/officeDocument/2006/relationships/image" Target="../media/image8.png"/></Relationships>
</file>

<file path=ppt/drawings/_rels/drawing19.xml.rels><?xml version="1.0" encoding="UTF-8" standalone="yes"?>
<Relationships xmlns="http://schemas.openxmlformats.org/package/2006/relationships"><Relationship Id="rId1" Type="http://schemas.openxmlformats.org/officeDocument/2006/relationships/image" Target="../media/image8.png"/></Relationships>
</file>

<file path=ppt/drawings/_rels/drawing2.xml.rels><?xml version="1.0" encoding="UTF-8" standalone="yes"?>
<Relationships xmlns="http://schemas.openxmlformats.org/package/2006/relationships"><Relationship Id="rId1" Type="http://schemas.openxmlformats.org/officeDocument/2006/relationships/image" Target="../media/image8.png"/></Relationships>
</file>

<file path=ppt/drawings/_rels/drawing3.xml.rels><?xml version="1.0" encoding="UTF-8" standalone="yes"?>
<Relationships xmlns="http://schemas.openxmlformats.org/package/2006/relationships"><Relationship Id="rId1" Type="http://schemas.openxmlformats.org/officeDocument/2006/relationships/image" Target="../media/image8.png"/></Relationships>
</file>

<file path=ppt/drawings/_rels/drawing6.xml.rels><?xml version="1.0" encoding="UTF-8" standalone="yes"?>
<Relationships xmlns="http://schemas.openxmlformats.org/package/2006/relationships"><Relationship Id="rId1" Type="http://schemas.openxmlformats.org/officeDocument/2006/relationships/image" Target="../media/image8.png"/></Relationships>
</file>

<file path=ppt/drawings/_rels/drawing7.xml.rels><?xml version="1.0" encoding="UTF-8" standalone="yes"?>
<Relationships xmlns="http://schemas.openxmlformats.org/package/2006/relationships"><Relationship Id="rId1" Type="http://schemas.openxmlformats.org/officeDocument/2006/relationships/image" Target="../media/image8.png"/></Relationships>
</file>

<file path=ppt/drawings/_rels/drawing8.xml.rels><?xml version="1.0" encoding="UTF-8" standalone="yes"?>
<Relationships xmlns="http://schemas.openxmlformats.org/package/2006/relationships"><Relationship Id="rId1" Type="http://schemas.openxmlformats.org/officeDocument/2006/relationships/image" Target="../media/image8.png"/></Relationships>
</file>

<file path=ppt/drawings/_rels/drawing9.xml.rels><?xml version="1.0" encoding="UTF-8" standalone="yes"?>
<Relationships xmlns="http://schemas.openxmlformats.org/package/2006/relationships"><Relationship Id="rId1" Type="http://schemas.openxmlformats.org/officeDocument/2006/relationships/image" Target="../media/image8.png"/></Relationships>
</file>

<file path=ppt/drawings/drawing1.xml><?xml version="1.0" encoding="utf-8"?>
<c:userShapes xmlns:c="http://schemas.openxmlformats.org/drawingml/2006/chart">
  <cdr:relSizeAnchor xmlns:cdr="http://schemas.openxmlformats.org/drawingml/2006/chartDrawing">
    <cdr:from>
      <cdr:x>0.00833</cdr:x>
      <cdr:y>0.01471</cdr:y>
    </cdr:from>
    <cdr:to>
      <cdr:x>0.14167</cdr:x>
      <cdr:y>0.10647</cdr:y>
    </cdr:to>
    <cdr:pic>
      <cdr:nvPicPr>
        <cdr:cNvPr id="2" name="Picture 1">
          <a:extLst xmlns:a="http://schemas.openxmlformats.org/drawingml/2006/main">
            <a:ext uri="{FF2B5EF4-FFF2-40B4-BE49-F238E27FC236}">
              <a16:creationId xmlns:a16="http://schemas.microsoft.com/office/drawing/2014/main" id="{29FC7821-26D7-32E4-8AAC-63F954CC9EB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6200" y="76200"/>
          <a:ext cx="1219260" cy="475464"/>
        </a:xfrm>
        <a:prstGeom xmlns:a="http://schemas.openxmlformats.org/drawingml/2006/main" prst="rect">
          <a:avLst/>
        </a:prstGeom>
      </cdr:spPr>
    </cdr:pic>
  </cdr:relSizeAnchor>
</c:userShapes>
</file>

<file path=ppt/drawings/drawing10.xml><?xml version="1.0" encoding="utf-8"?>
<c:userShapes xmlns:c="http://schemas.openxmlformats.org/drawingml/2006/chart">
  <cdr:relSizeAnchor xmlns:cdr="http://schemas.openxmlformats.org/drawingml/2006/chartDrawing">
    <cdr:from>
      <cdr:x>0.00833</cdr:x>
      <cdr:y>0.01471</cdr:y>
    </cdr:from>
    <cdr:to>
      <cdr:x>0.14167</cdr:x>
      <cdr:y>0.10647</cdr:y>
    </cdr:to>
    <cdr:pic>
      <cdr:nvPicPr>
        <cdr:cNvPr id="3" name="Picture 2">
          <a:extLst xmlns:a="http://schemas.openxmlformats.org/drawingml/2006/main">
            <a:ext uri="{FF2B5EF4-FFF2-40B4-BE49-F238E27FC236}">
              <a16:creationId xmlns:a16="http://schemas.microsoft.com/office/drawing/2014/main" id="{ECEB29E3-1242-4F79-9AEA-4587176CD29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6200" y="76200"/>
          <a:ext cx="1219261" cy="475464"/>
        </a:xfrm>
        <a:prstGeom xmlns:a="http://schemas.openxmlformats.org/drawingml/2006/main" prst="rect">
          <a:avLst/>
        </a:prstGeom>
      </cdr:spPr>
    </cdr:pic>
  </cdr:relSizeAnchor>
</c:userShapes>
</file>

<file path=ppt/drawings/drawing11.xml><?xml version="1.0" encoding="utf-8"?>
<c:userShapes xmlns:c="http://schemas.openxmlformats.org/drawingml/2006/chart">
  <cdr:relSizeAnchor xmlns:cdr="http://schemas.openxmlformats.org/drawingml/2006/chartDrawing">
    <cdr:from>
      <cdr:x>0.00833</cdr:x>
      <cdr:y>0.01471</cdr:y>
    </cdr:from>
    <cdr:to>
      <cdr:x>0.14167</cdr:x>
      <cdr:y>0.10647</cdr:y>
    </cdr:to>
    <cdr:pic>
      <cdr:nvPicPr>
        <cdr:cNvPr id="2" name="Picture 1">
          <a:extLst xmlns:a="http://schemas.openxmlformats.org/drawingml/2006/main">
            <a:ext uri="{FF2B5EF4-FFF2-40B4-BE49-F238E27FC236}">
              <a16:creationId xmlns:a16="http://schemas.microsoft.com/office/drawing/2014/main" id="{2A1EB547-26D7-F7FA-F87B-D484A59F1EF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6200" y="76200"/>
          <a:ext cx="1219260" cy="475464"/>
        </a:xfrm>
        <a:prstGeom xmlns:a="http://schemas.openxmlformats.org/drawingml/2006/main" prst="rect">
          <a:avLst/>
        </a:prstGeom>
      </cdr:spPr>
    </cdr:pic>
  </cdr:relSizeAnchor>
</c:userShapes>
</file>

<file path=ppt/drawings/drawing12.xml><?xml version="1.0" encoding="utf-8"?>
<c:userShapes xmlns:c="http://schemas.openxmlformats.org/drawingml/2006/chart">
  <cdr:relSizeAnchor xmlns:cdr="http://schemas.openxmlformats.org/drawingml/2006/chartDrawing">
    <cdr:from>
      <cdr:x>0.00833</cdr:x>
      <cdr:y>0.01471</cdr:y>
    </cdr:from>
    <cdr:to>
      <cdr:x>0.14167</cdr:x>
      <cdr:y>0.10612</cdr:y>
    </cdr:to>
    <cdr:pic>
      <cdr:nvPicPr>
        <cdr:cNvPr id="2" name="Picture 1">
          <a:extLst xmlns:a="http://schemas.openxmlformats.org/drawingml/2006/main">
            <a:ext uri="{FF2B5EF4-FFF2-40B4-BE49-F238E27FC236}">
              <a16:creationId xmlns:a16="http://schemas.microsoft.com/office/drawing/2014/main" id="{2DEE0B70-F4F5-3FB0-D639-678C10F89D6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6200" y="76200"/>
          <a:ext cx="1219260" cy="473650"/>
        </a:xfrm>
        <a:prstGeom xmlns:a="http://schemas.openxmlformats.org/drawingml/2006/main" prst="rect">
          <a:avLst/>
        </a:prstGeom>
      </cdr:spPr>
    </cdr:pic>
  </cdr:relSizeAnchor>
  <cdr:relSizeAnchor xmlns:cdr="http://schemas.openxmlformats.org/drawingml/2006/chartDrawing">
    <cdr:from>
      <cdr:x>0.55833</cdr:x>
      <cdr:y>0.32928</cdr:y>
    </cdr:from>
    <cdr:to>
      <cdr:x>0.74166</cdr:x>
      <cdr:y>0.41751</cdr:y>
    </cdr:to>
    <cdr:sp macro="" textlink="">
      <cdr:nvSpPr>
        <cdr:cNvPr id="3" name="TextBox 1">
          <a:extLst xmlns:a="http://schemas.openxmlformats.org/drawingml/2006/main">
            <a:ext uri="{FF2B5EF4-FFF2-40B4-BE49-F238E27FC236}">
              <a16:creationId xmlns:a16="http://schemas.microsoft.com/office/drawing/2014/main" id="{50486054-76F7-28AC-F278-62F4224AB468}"/>
            </a:ext>
          </a:extLst>
        </cdr:cNvPr>
        <cdr:cNvSpPr txBox="1"/>
      </cdr:nvSpPr>
      <cdr:spPr>
        <a:xfrm xmlns:a="http://schemas.openxmlformats.org/drawingml/2006/main">
          <a:off x="5105400" y="1706217"/>
          <a:ext cx="1676370" cy="45717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b="1" dirty="0">
              <a:solidFill>
                <a:schemeClr val="accent2"/>
              </a:solidFill>
              <a:latin typeface="+mj-lt"/>
            </a:rPr>
            <a:t>Forecast</a:t>
          </a:r>
        </a:p>
      </cdr:txBody>
    </cdr:sp>
  </cdr:relSizeAnchor>
  <cdr:relSizeAnchor xmlns:cdr="http://schemas.openxmlformats.org/drawingml/2006/chartDrawing">
    <cdr:from>
      <cdr:x>0.70833</cdr:x>
      <cdr:y>0.37212</cdr:y>
    </cdr:from>
    <cdr:to>
      <cdr:x>0.97499</cdr:x>
      <cdr:y>0.37212</cdr:y>
    </cdr:to>
    <cdr:cxnSp macro="">
      <cdr:nvCxnSpPr>
        <cdr:cNvPr id="4" name="Straight Arrow Connector 3">
          <a:extLst xmlns:a="http://schemas.openxmlformats.org/drawingml/2006/main">
            <a:ext uri="{FF2B5EF4-FFF2-40B4-BE49-F238E27FC236}">
              <a16:creationId xmlns:a16="http://schemas.microsoft.com/office/drawing/2014/main" id="{88795223-0870-9039-419E-5787741B3AC8}"/>
            </a:ext>
          </a:extLst>
        </cdr:cNvPr>
        <cdr:cNvCxnSpPr/>
      </cdr:nvCxnSpPr>
      <cdr:spPr>
        <a:xfrm xmlns:a="http://schemas.openxmlformats.org/drawingml/2006/main">
          <a:off x="6477000" y="1928197"/>
          <a:ext cx="2438340" cy="0"/>
        </a:xfrm>
        <a:prstGeom xmlns:a="http://schemas.openxmlformats.org/drawingml/2006/main" prst="straightConnector1">
          <a:avLst/>
        </a:prstGeom>
        <a:ln xmlns:a="http://schemas.openxmlformats.org/drawingml/2006/main" w="38100">
          <a:tailEnd type="triangle"/>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drawings/drawing13.xml><?xml version="1.0" encoding="utf-8"?>
<c:userShapes xmlns:c="http://schemas.openxmlformats.org/drawingml/2006/chart">
  <cdr:relSizeAnchor xmlns:cdr="http://schemas.openxmlformats.org/drawingml/2006/chartDrawing">
    <cdr:from>
      <cdr:x>0.80833</cdr:x>
      <cdr:y>0</cdr:y>
    </cdr:from>
    <cdr:to>
      <cdr:x>1</cdr:x>
      <cdr:y>0.11918</cdr:y>
    </cdr:to>
    <cdr:sp macro="" textlink="">
      <cdr:nvSpPr>
        <cdr:cNvPr id="4" name="TextBox 3">
          <a:extLst xmlns:a="http://schemas.openxmlformats.org/drawingml/2006/main">
            <a:ext uri="{FF2B5EF4-FFF2-40B4-BE49-F238E27FC236}">
              <a16:creationId xmlns:a16="http://schemas.microsoft.com/office/drawing/2014/main" id="{3457EDB1-17B1-4A5A-A3C1-53F141223B2B}"/>
            </a:ext>
          </a:extLst>
        </cdr:cNvPr>
        <cdr:cNvSpPr txBox="1"/>
      </cdr:nvSpPr>
      <cdr:spPr>
        <a:xfrm xmlns:a="http://schemas.openxmlformats.org/drawingml/2006/main">
          <a:off x="7391370" y="0"/>
          <a:ext cx="1752630" cy="6175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1600" b="1" i="1" dirty="0">
            <a:solidFill>
              <a:srgbClr val="FF0000"/>
            </a:solidFill>
          </a:endParaRPr>
        </a:p>
      </cdr:txBody>
    </cdr:sp>
  </cdr:relSizeAnchor>
  <cdr:relSizeAnchor xmlns:cdr="http://schemas.openxmlformats.org/drawingml/2006/chartDrawing">
    <cdr:from>
      <cdr:x>0.00833</cdr:x>
      <cdr:y>0.01471</cdr:y>
    </cdr:from>
    <cdr:to>
      <cdr:x>0.14167</cdr:x>
      <cdr:y>0.10647</cdr:y>
    </cdr:to>
    <cdr:pic>
      <cdr:nvPicPr>
        <cdr:cNvPr id="5" name="Picture 4">
          <a:extLst xmlns:a="http://schemas.openxmlformats.org/drawingml/2006/main">
            <a:ext uri="{FF2B5EF4-FFF2-40B4-BE49-F238E27FC236}">
              <a16:creationId xmlns:a16="http://schemas.microsoft.com/office/drawing/2014/main" id="{F8034B0A-0557-C8B2-97D5-5CAFB349964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6200" y="76200"/>
          <a:ext cx="1219260" cy="475464"/>
        </a:xfrm>
        <a:prstGeom xmlns:a="http://schemas.openxmlformats.org/drawingml/2006/main" prst="rect">
          <a:avLst/>
        </a:prstGeom>
      </cdr:spPr>
    </cdr:pic>
  </cdr:relSizeAnchor>
</c:userShapes>
</file>

<file path=ppt/drawings/drawing14.xml><?xml version="1.0" encoding="utf-8"?>
<c:userShapes xmlns:c="http://schemas.openxmlformats.org/drawingml/2006/chart">
  <cdr:relSizeAnchor xmlns:cdr="http://schemas.openxmlformats.org/drawingml/2006/chartDrawing">
    <cdr:from>
      <cdr:x>0.00833</cdr:x>
      <cdr:y>0.01471</cdr:y>
    </cdr:from>
    <cdr:to>
      <cdr:x>0.14167</cdr:x>
      <cdr:y>0.10647</cdr:y>
    </cdr:to>
    <cdr:pic>
      <cdr:nvPicPr>
        <cdr:cNvPr id="2" name="Picture 1">
          <a:extLst xmlns:a="http://schemas.openxmlformats.org/drawingml/2006/main">
            <a:ext uri="{FF2B5EF4-FFF2-40B4-BE49-F238E27FC236}">
              <a16:creationId xmlns:a16="http://schemas.microsoft.com/office/drawing/2014/main" id="{698B5511-0896-815D-DE1A-475AA087714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6200" y="76200"/>
          <a:ext cx="1219260" cy="475464"/>
        </a:xfrm>
        <a:prstGeom xmlns:a="http://schemas.openxmlformats.org/drawingml/2006/main" prst="rect">
          <a:avLst/>
        </a:prstGeom>
      </cdr:spPr>
    </cdr:pic>
  </cdr:relSizeAnchor>
</c:userShapes>
</file>

<file path=ppt/drawings/drawing15.xml><?xml version="1.0" encoding="utf-8"?>
<c:userShapes xmlns:c="http://schemas.openxmlformats.org/drawingml/2006/chart">
  <cdr:relSizeAnchor xmlns:cdr="http://schemas.openxmlformats.org/drawingml/2006/chartDrawing">
    <cdr:from>
      <cdr:x>0.00715</cdr:x>
      <cdr:y>0.01936</cdr:y>
    </cdr:from>
    <cdr:to>
      <cdr:x>0.14065</cdr:x>
      <cdr:y>0.11066</cdr:y>
    </cdr:to>
    <cdr:pic>
      <cdr:nvPicPr>
        <cdr:cNvPr id="2" name="Picture 1">
          <a:extLst xmlns:a="http://schemas.openxmlformats.org/drawingml/2006/main">
            <a:ext uri="{FF2B5EF4-FFF2-40B4-BE49-F238E27FC236}">
              <a16:creationId xmlns:a16="http://schemas.microsoft.com/office/drawing/2014/main" id="{527878A9-D8E6-CDF9-15F1-0A87A3CD068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5314" y="100822"/>
          <a:ext cx="1219261" cy="475464"/>
        </a:xfrm>
        <a:prstGeom xmlns:a="http://schemas.openxmlformats.org/drawingml/2006/main" prst="rect">
          <a:avLst/>
        </a:prstGeom>
      </cdr:spPr>
    </cdr:pic>
  </cdr:relSizeAnchor>
</c:userShapes>
</file>

<file path=ppt/drawings/drawing16.xml><?xml version="1.0" encoding="utf-8"?>
<c:userShapes xmlns:c="http://schemas.openxmlformats.org/drawingml/2006/chart">
  <cdr:relSizeAnchor xmlns:cdr="http://schemas.openxmlformats.org/drawingml/2006/chartDrawing">
    <cdr:from>
      <cdr:x>0.00833</cdr:x>
      <cdr:y>0.01471</cdr:y>
    </cdr:from>
    <cdr:to>
      <cdr:x>0.14167</cdr:x>
      <cdr:y>0.10647</cdr:y>
    </cdr:to>
    <cdr:pic>
      <cdr:nvPicPr>
        <cdr:cNvPr id="4" name="Picture 3">
          <a:extLst xmlns:a="http://schemas.openxmlformats.org/drawingml/2006/main">
            <a:ext uri="{FF2B5EF4-FFF2-40B4-BE49-F238E27FC236}">
              <a16:creationId xmlns:a16="http://schemas.microsoft.com/office/drawing/2014/main" id="{580BF34A-1DFC-4539-AE17-970C7F09DF5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6200" y="76200"/>
          <a:ext cx="1219260" cy="475464"/>
        </a:xfrm>
        <a:prstGeom xmlns:a="http://schemas.openxmlformats.org/drawingml/2006/main" prst="rect">
          <a:avLst/>
        </a:prstGeom>
      </cdr:spPr>
    </cdr:pic>
  </cdr:relSizeAnchor>
</c:userShapes>
</file>

<file path=ppt/drawings/drawing17.xml><?xml version="1.0" encoding="utf-8"?>
<c:userShapes xmlns:c="http://schemas.openxmlformats.org/drawingml/2006/chart">
  <cdr:relSizeAnchor xmlns:cdr="http://schemas.openxmlformats.org/drawingml/2006/chartDrawing">
    <cdr:from>
      <cdr:x>0.00833</cdr:x>
      <cdr:y>0.01471</cdr:y>
    </cdr:from>
    <cdr:to>
      <cdr:x>0.14167</cdr:x>
      <cdr:y>0.10647</cdr:y>
    </cdr:to>
    <cdr:pic>
      <cdr:nvPicPr>
        <cdr:cNvPr id="2" name="Picture 1">
          <a:extLst xmlns:a="http://schemas.openxmlformats.org/drawingml/2006/main">
            <a:ext uri="{FF2B5EF4-FFF2-40B4-BE49-F238E27FC236}">
              <a16:creationId xmlns:a16="http://schemas.microsoft.com/office/drawing/2014/main" id="{9A7BD34C-C2FF-B275-4525-D566687E8FC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6200" y="76200"/>
          <a:ext cx="1219260" cy="475464"/>
        </a:xfrm>
        <a:prstGeom xmlns:a="http://schemas.openxmlformats.org/drawingml/2006/main" prst="rect">
          <a:avLst/>
        </a:prstGeom>
      </cdr:spPr>
    </cdr:pic>
  </cdr:relSizeAnchor>
</c:userShapes>
</file>

<file path=ppt/drawings/drawing18.xml><?xml version="1.0" encoding="utf-8"?>
<c:userShapes xmlns:c="http://schemas.openxmlformats.org/drawingml/2006/chart">
  <cdr:relSizeAnchor xmlns:cdr="http://schemas.openxmlformats.org/drawingml/2006/chartDrawing">
    <cdr:from>
      <cdr:x>0.00833</cdr:x>
      <cdr:y>0.01471</cdr:y>
    </cdr:from>
    <cdr:to>
      <cdr:x>0.14167</cdr:x>
      <cdr:y>0.10647</cdr:y>
    </cdr:to>
    <cdr:pic>
      <cdr:nvPicPr>
        <cdr:cNvPr id="4" name="Picture 3">
          <a:extLst xmlns:a="http://schemas.openxmlformats.org/drawingml/2006/main">
            <a:ext uri="{FF2B5EF4-FFF2-40B4-BE49-F238E27FC236}">
              <a16:creationId xmlns:a16="http://schemas.microsoft.com/office/drawing/2014/main" id="{580BF34A-1DFC-4539-AE17-970C7F09DF5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6200" y="76200"/>
          <a:ext cx="1219260" cy="475464"/>
        </a:xfrm>
        <a:prstGeom xmlns:a="http://schemas.openxmlformats.org/drawingml/2006/main" prst="rect">
          <a:avLst/>
        </a:prstGeom>
      </cdr:spPr>
    </cdr:pic>
  </cdr:relSizeAnchor>
</c:userShapes>
</file>

<file path=ppt/drawings/drawing19.xml><?xml version="1.0" encoding="utf-8"?>
<c:userShapes xmlns:c="http://schemas.openxmlformats.org/drawingml/2006/chart">
  <cdr:relSizeAnchor xmlns:cdr="http://schemas.openxmlformats.org/drawingml/2006/chartDrawing">
    <cdr:from>
      <cdr:x>0.125</cdr:x>
      <cdr:y>0.44118</cdr:y>
    </cdr:from>
    <cdr:to>
      <cdr:x>0.19654</cdr:x>
      <cdr:y>0.49037</cdr:y>
    </cdr:to>
    <cdr:sp macro="" textlink="">
      <cdr:nvSpPr>
        <cdr:cNvPr id="2" name="TextBox 14">
          <a:extLst xmlns:a="http://schemas.openxmlformats.org/drawingml/2006/main">
            <a:ext uri="{FF2B5EF4-FFF2-40B4-BE49-F238E27FC236}">
              <a16:creationId xmlns:a16="http://schemas.microsoft.com/office/drawing/2014/main" id="{22B19AEA-5D93-15A6-C1B2-BF91E06F84C1}"/>
            </a:ext>
          </a:extLst>
        </cdr:cNvPr>
        <cdr:cNvSpPr txBox="1"/>
      </cdr:nvSpPr>
      <cdr:spPr>
        <a:xfrm xmlns:a="http://schemas.openxmlformats.org/drawingml/2006/main">
          <a:off x="1143000" y="2286000"/>
          <a:ext cx="654162" cy="254883"/>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100" dirty="0"/>
            <a:t>$639.56M</a:t>
          </a:r>
        </a:p>
      </cdr:txBody>
    </cdr:sp>
  </cdr:relSizeAnchor>
  <cdr:relSizeAnchor xmlns:cdr="http://schemas.openxmlformats.org/drawingml/2006/chartDrawing">
    <cdr:from>
      <cdr:x>0.19167</cdr:x>
      <cdr:y>0.42621</cdr:y>
    </cdr:from>
    <cdr:to>
      <cdr:x>0.26322</cdr:x>
      <cdr:y>0.4754</cdr:y>
    </cdr:to>
    <cdr:sp macro="" textlink="">
      <cdr:nvSpPr>
        <cdr:cNvPr id="3" name="TextBox 14">
          <a:extLst xmlns:a="http://schemas.openxmlformats.org/drawingml/2006/main">
            <a:ext uri="{FF2B5EF4-FFF2-40B4-BE49-F238E27FC236}">
              <a16:creationId xmlns:a16="http://schemas.microsoft.com/office/drawing/2014/main" id="{E8CC6A27-9A26-FC6C-1EC3-22F664BDA673}"/>
            </a:ext>
          </a:extLst>
        </cdr:cNvPr>
        <cdr:cNvSpPr txBox="1"/>
      </cdr:nvSpPr>
      <cdr:spPr>
        <a:xfrm xmlns:a="http://schemas.openxmlformats.org/drawingml/2006/main">
          <a:off x="1752600" y="2208475"/>
          <a:ext cx="654253" cy="254883"/>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100" dirty="0"/>
            <a:t>$701.44M</a:t>
          </a:r>
        </a:p>
      </cdr:txBody>
    </cdr:sp>
  </cdr:relSizeAnchor>
  <cdr:relSizeAnchor xmlns:cdr="http://schemas.openxmlformats.org/drawingml/2006/chartDrawing">
    <cdr:from>
      <cdr:x>0.33333</cdr:x>
      <cdr:y>0.38235</cdr:y>
    </cdr:from>
    <cdr:to>
      <cdr:x>0.40487</cdr:x>
      <cdr:y>0.43153</cdr:y>
    </cdr:to>
    <cdr:sp macro="" textlink="">
      <cdr:nvSpPr>
        <cdr:cNvPr id="4" name="TextBox 14">
          <a:extLst xmlns:a="http://schemas.openxmlformats.org/drawingml/2006/main">
            <a:ext uri="{FF2B5EF4-FFF2-40B4-BE49-F238E27FC236}">
              <a16:creationId xmlns:a16="http://schemas.microsoft.com/office/drawing/2014/main" id="{09839E9F-C83B-B246-DACB-7A6EE782F793}"/>
            </a:ext>
          </a:extLst>
        </cdr:cNvPr>
        <cdr:cNvSpPr txBox="1"/>
      </cdr:nvSpPr>
      <cdr:spPr>
        <a:xfrm xmlns:a="http://schemas.openxmlformats.org/drawingml/2006/main">
          <a:off x="3048000" y="1981200"/>
          <a:ext cx="654161" cy="25483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100" dirty="0"/>
            <a:t>$787.86M</a:t>
          </a:r>
        </a:p>
      </cdr:txBody>
    </cdr:sp>
  </cdr:relSizeAnchor>
  <cdr:relSizeAnchor xmlns:cdr="http://schemas.openxmlformats.org/drawingml/2006/chartDrawing">
    <cdr:from>
      <cdr:x>0.39167</cdr:x>
      <cdr:y>0.34056</cdr:y>
    </cdr:from>
    <cdr:to>
      <cdr:x>0.46321</cdr:x>
      <cdr:y>0.38975</cdr:y>
    </cdr:to>
    <cdr:sp macro="" textlink="">
      <cdr:nvSpPr>
        <cdr:cNvPr id="5" name="TextBox 14">
          <a:extLst xmlns:a="http://schemas.openxmlformats.org/drawingml/2006/main">
            <a:ext uri="{FF2B5EF4-FFF2-40B4-BE49-F238E27FC236}">
              <a16:creationId xmlns:a16="http://schemas.microsoft.com/office/drawing/2014/main" id="{D55F8288-0CFA-175C-88BB-9D0AFE7D553B}"/>
            </a:ext>
          </a:extLst>
        </cdr:cNvPr>
        <cdr:cNvSpPr txBox="1"/>
      </cdr:nvSpPr>
      <cdr:spPr>
        <a:xfrm xmlns:a="http://schemas.openxmlformats.org/drawingml/2006/main">
          <a:off x="3581400" y="1764632"/>
          <a:ext cx="654161" cy="254883"/>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100" dirty="0"/>
            <a:t>$869.33M</a:t>
          </a:r>
        </a:p>
      </cdr:txBody>
    </cdr:sp>
  </cdr:relSizeAnchor>
  <cdr:relSizeAnchor xmlns:cdr="http://schemas.openxmlformats.org/drawingml/2006/chartDrawing">
    <cdr:from>
      <cdr:x>0.46423</cdr:x>
      <cdr:y>0.3243</cdr:y>
    </cdr:from>
    <cdr:to>
      <cdr:x>0.53577</cdr:x>
      <cdr:y>0.37349</cdr:y>
    </cdr:to>
    <cdr:sp macro="" textlink="">
      <cdr:nvSpPr>
        <cdr:cNvPr id="6" name="TextBox 14">
          <a:extLst xmlns:a="http://schemas.openxmlformats.org/drawingml/2006/main">
            <a:ext uri="{FF2B5EF4-FFF2-40B4-BE49-F238E27FC236}">
              <a16:creationId xmlns:a16="http://schemas.microsoft.com/office/drawing/2014/main" id="{76A03249-BD66-8859-030A-4EDD2661ABBA}"/>
            </a:ext>
          </a:extLst>
        </cdr:cNvPr>
        <cdr:cNvSpPr txBox="1"/>
      </cdr:nvSpPr>
      <cdr:spPr>
        <a:xfrm xmlns:a="http://schemas.openxmlformats.org/drawingml/2006/main">
          <a:off x="4244919" y="1680411"/>
          <a:ext cx="654162" cy="254883"/>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100" dirty="0"/>
            <a:t>$912.85M</a:t>
          </a:r>
        </a:p>
      </cdr:txBody>
    </cdr:sp>
  </cdr:relSizeAnchor>
  <cdr:relSizeAnchor xmlns:cdr="http://schemas.openxmlformats.org/drawingml/2006/chartDrawing">
    <cdr:from>
      <cdr:x>0.58333</cdr:x>
      <cdr:y>0.26471</cdr:y>
    </cdr:from>
    <cdr:to>
      <cdr:x>0.66479</cdr:x>
      <cdr:y>0.3139</cdr:y>
    </cdr:to>
    <cdr:sp macro="" textlink="">
      <cdr:nvSpPr>
        <cdr:cNvPr id="7" name="TextBox 14">
          <a:extLst xmlns:a="http://schemas.openxmlformats.org/drawingml/2006/main">
            <a:ext uri="{FF2B5EF4-FFF2-40B4-BE49-F238E27FC236}">
              <a16:creationId xmlns:a16="http://schemas.microsoft.com/office/drawing/2014/main" id="{1DCEBFAD-AC78-8639-D2FB-CDEB05B1DFDE}"/>
            </a:ext>
          </a:extLst>
        </cdr:cNvPr>
        <cdr:cNvSpPr txBox="1"/>
      </cdr:nvSpPr>
      <cdr:spPr>
        <a:xfrm xmlns:a="http://schemas.openxmlformats.org/drawingml/2006/main">
          <a:off x="5334000" y="1371600"/>
          <a:ext cx="744871" cy="254883"/>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100" dirty="0"/>
            <a:t>$1,064.80M</a:t>
          </a:r>
        </a:p>
      </cdr:txBody>
    </cdr:sp>
  </cdr:relSizeAnchor>
  <cdr:relSizeAnchor xmlns:cdr="http://schemas.openxmlformats.org/drawingml/2006/chartDrawing">
    <cdr:from>
      <cdr:x>0.53333</cdr:x>
      <cdr:y>0.35294</cdr:y>
    </cdr:from>
    <cdr:to>
      <cdr:x>0.60488</cdr:x>
      <cdr:y>0.40213</cdr:y>
    </cdr:to>
    <cdr:sp macro="" textlink="">
      <cdr:nvSpPr>
        <cdr:cNvPr id="8" name="TextBox 14">
          <a:extLst xmlns:a="http://schemas.openxmlformats.org/drawingml/2006/main">
            <a:ext uri="{FF2B5EF4-FFF2-40B4-BE49-F238E27FC236}">
              <a16:creationId xmlns:a16="http://schemas.microsoft.com/office/drawing/2014/main" id="{958F5A5F-B9C7-5BE7-CEB3-13FCE6D2FF10}"/>
            </a:ext>
          </a:extLst>
        </cdr:cNvPr>
        <cdr:cNvSpPr txBox="1"/>
      </cdr:nvSpPr>
      <cdr:spPr>
        <a:xfrm xmlns:a="http://schemas.openxmlformats.org/drawingml/2006/main">
          <a:off x="4876800" y="1828800"/>
          <a:ext cx="654254" cy="254883"/>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100" dirty="0"/>
            <a:t>$853.40M</a:t>
          </a:r>
        </a:p>
      </cdr:txBody>
    </cdr:sp>
  </cdr:relSizeAnchor>
  <cdr:relSizeAnchor xmlns:cdr="http://schemas.openxmlformats.org/drawingml/2006/chartDrawing">
    <cdr:from>
      <cdr:x>0.71667</cdr:x>
      <cdr:y>0.20588</cdr:y>
    </cdr:from>
    <cdr:to>
      <cdr:x>0.79813</cdr:x>
      <cdr:y>0.25507</cdr:y>
    </cdr:to>
    <cdr:sp macro="" textlink="">
      <cdr:nvSpPr>
        <cdr:cNvPr id="9" name="TextBox 14">
          <a:extLst xmlns:a="http://schemas.openxmlformats.org/drawingml/2006/main">
            <a:ext uri="{FF2B5EF4-FFF2-40B4-BE49-F238E27FC236}">
              <a16:creationId xmlns:a16="http://schemas.microsoft.com/office/drawing/2014/main" id="{454AC77E-E84D-34A3-1503-B06B24B48EE0}"/>
            </a:ext>
          </a:extLst>
        </cdr:cNvPr>
        <cdr:cNvSpPr txBox="1"/>
      </cdr:nvSpPr>
      <cdr:spPr>
        <a:xfrm xmlns:a="http://schemas.openxmlformats.org/drawingml/2006/main">
          <a:off x="6553200" y="1066800"/>
          <a:ext cx="744870" cy="254883"/>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100" dirty="0"/>
            <a:t>$1,195.78M</a:t>
          </a:r>
        </a:p>
      </cdr:txBody>
    </cdr:sp>
  </cdr:relSizeAnchor>
  <cdr:relSizeAnchor xmlns:cdr="http://schemas.openxmlformats.org/drawingml/2006/chartDrawing">
    <cdr:from>
      <cdr:x>0.775</cdr:x>
      <cdr:y>0.17647</cdr:y>
    </cdr:from>
    <cdr:to>
      <cdr:x>0.85401</cdr:x>
      <cdr:y>0.22566</cdr:y>
    </cdr:to>
    <cdr:sp macro="" textlink="">
      <cdr:nvSpPr>
        <cdr:cNvPr id="10" name="TextBox 14">
          <a:extLst xmlns:a="http://schemas.openxmlformats.org/drawingml/2006/main">
            <a:ext uri="{FF2B5EF4-FFF2-40B4-BE49-F238E27FC236}">
              <a16:creationId xmlns:a16="http://schemas.microsoft.com/office/drawing/2014/main" id="{21C3F648-DD54-8C5C-BC43-2CBD047E4362}"/>
            </a:ext>
          </a:extLst>
        </cdr:cNvPr>
        <cdr:cNvSpPr txBox="1"/>
      </cdr:nvSpPr>
      <cdr:spPr>
        <a:xfrm xmlns:a="http://schemas.openxmlformats.org/drawingml/2006/main">
          <a:off x="7086600" y="914400"/>
          <a:ext cx="722468" cy="254883"/>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100" dirty="0"/>
            <a:t>$1,266.51M</a:t>
          </a:r>
        </a:p>
      </cdr:txBody>
    </cdr:sp>
  </cdr:relSizeAnchor>
  <cdr:relSizeAnchor xmlns:cdr="http://schemas.openxmlformats.org/drawingml/2006/chartDrawing">
    <cdr:from>
      <cdr:x>0.25833</cdr:x>
      <cdr:y>0.39706</cdr:y>
    </cdr:from>
    <cdr:to>
      <cdr:x>0.32987</cdr:x>
      <cdr:y>0.44625</cdr:y>
    </cdr:to>
    <cdr:sp macro="" textlink="">
      <cdr:nvSpPr>
        <cdr:cNvPr id="11" name="TextBox 14">
          <a:extLst xmlns:a="http://schemas.openxmlformats.org/drawingml/2006/main">
            <a:ext uri="{FF2B5EF4-FFF2-40B4-BE49-F238E27FC236}">
              <a16:creationId xmlns:a16="http://schemas.microsoft.com/office/drawing/2014/main" id="{4D228B24-A1E3-240D-7D64-C5ED4D9DDA9D}"/>
            </a:ext>
          </a:extLst>
        </cdr:cNvPr>
        <cdr:cNvSpPr txBox="1"/>
      </cdr:nvSpPr>
      <cdr:spPr>
        <a:xfrm xmlns:a="http://schemas.openxmlformats.org/drawingml/2006/main">
          <a:off x="2362200" y="2057400"/>
          <a:ext cx="654161" cy="254883"/>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100" dirty="0"/>
            <a:t>$754.63M</a:t>
          </a:r>
        </a:p>
      </cdr:txBody>
    </cdr:sp>
  </cdr:relSizeAnchor>
  <cdr:relSizeAnchor xmlns:cdr="http://schemas.openxmlformats.org/drawingml/2006/chartDrawing">
    <cdr:from>
      <cdr:x>0.65</cdr:x>
      <cdr:y>0.22059</cdr:y>
    </cdr:from>
    <cdr:to>
      <cdr:x>0.73146</cdr:x>
      <cdr:y>0.26978</cdr:y>
    </cdr:to>
    <cdr:sp macro="" textlink="">
      <cdr:nvSpPr>
        <cdr:cNvPr id="12" name="TextBox 14">
          <a:extLst xmlns:a="http://schemas.openxmlformats.org/drawingml/2006/main">
            <a:ext uri="{FF2B5EF4-FFF2-40B4-BE49-F238E27FC236}">
              <a16:creationId xmlns:a16="http://schemas.microsoft.com/office/drawing/2014/main" id="{A6A0FD76-A091-BC68-305E-4E15F4DA0225}"/>
            </a:ext>
          </a:extLst>
        </cdr:cNvPr>
        <cdr:cNvSpPr txBox="1"/>
      </cdr:nvSpPr>
      <cdr:spPr>
        <a:xfrm xmlns:a="http://schemas.openxmlformats.org/drawingml/2006/main">
          <a:off x="5943600" y="1143000"/>
          <a:ext cx="744870" cy="254883"/>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100" dirty="0"/>
            <a:t>$1,173.41M</a:t>
          </a:r>
        </a:p>
      </cdr:txBody>
    </cdr:sp>
  </cdr:relSizeAnchor>
  <cdr:relSizeAnchor xmlns:cdr="http://schemas.openxmlformats.org/drawingml/2006/chartDrawing">
    <cdr:from>
      <cdr:x>0.85</cdr:x>
      <cdr:y>0.16176</cdr:y>
    </cdr:from>
    <cdr:to>
      <cdr:x>0.92901</cdr:x>
      <cdr:y>0.21095</cdr:y>
    </cdr:to>
    <cdr:sp macro="" textlink="">
      <cdr:nvSpPr>
        <cdr:cNvPr id="15" name="TextBox 14">
          <a:extLst xmlns:a="http://schemas.openxmlformats.org/drawingml/2006/main">
            <a:ext uri="{FF2B5EF4-FFF2-40B4-BE49-F238E27FC236}">
              <a16:creationId xmlns:a16="http://schemas.microsoft.com/office/drawing/2014/main" id="{3E399A1B-EE5C-34E2-0AD8-AD5D0B70872A}"/>
            </a:ext>
          </a:extLst>
        </cdr:cNvPr>
        <cdr:cNvSpPr txBox="1"/>
      </cdr:nvSpPr>
      <cdr:spPr>
        <a:xfrm xmlns:a="http://schemas.openxmlformats.org/drawingml/2006/main">
          <a:off x="7772400" y="838200"/>
          <a:ext cx="722467" cy="254883"/>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100" dirty="0"/>
            <a:t>$1,305.25M</a:t>
          </a:r>
        </a:p>
      </cdr:txBody>
    </cdr:sp>
  </cdr:relSizeAnchor>
  <cdr:relSizeAnchor xmlns:cdr="http://schemas.openxmlformats.org/drawingml/2006/chartDrawing">
    <cdr:from>
      <cdr:x>0.00833</cdr:x>
      <cdr:y>0.01471</cdr:y>
    </cdr:from>
    <cdr:to>
      <cdr:x>0.14167</cdr:x>
      <cdr:y>0.10647</cdr:y>
    </cdr:to>
    <cdr:pic>
      <cdr:nvPicPr>
        <cdr:cNvPr id="14" name="Picture 13">
          <a:extLst xmlns:a="http://schemas.openxmlformats.org/drawingml/2006/main">
            <a:ext uri="{FF2B5EF4-FFF2-40B4-BE49-F238E27FC236}">
              <a16:creationId xmlns:a16="http://schemas.microsoft.com/office/drawing/2014/main" id="{A692D269-75E3-7038-EBB5-89099FA2944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6200" y="76200"/>
          <a:ext cx="1219260" cy="475464"/>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0.00833</cdr:x>
      <cdr:y>0.01471</cdr:y>
    </cdr:from>
    <cdr:to>
      <cdr:x>0.14167</cdr:x>
      <cdr:y>0.10647</cdr:y>
    </cdr:to>
    <cdr:pic>
      <cdr:nvPicPr>
        <cdr:cNvPr id="2" name="Picture 1">
          <a:extLst xmlns:a="http://schemas.openxmlformats.org/drawingml/2006/main">
            <a:ext uri="{FF2B5EF4-FFF2-40B4-BE49-F238E27FC236}">
              <a16:creationId xmlns:a16="http://schemas.microsoft.com/office/drawing/2014/main" id="{B2713911-3B5D-CB54-AD3E-30FE0BE85AC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6200" y="76200"/>
          <a:ext cx="1219260" cy="475464"/>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0.00833</cdr:x>
      <cdr:y>0.01471</cdr:y>
    </cdr:from>
    <cdr:to>
      <cdr:x>0.142</cdr:x>
      <cdr:y>0.10612</cdr:y>
    </cdr:to>
    <cdr:pic>
      <cdr:nvPicPr>
        <cdr:cNvPr id="3" name="Picture 2">
          <a:extLst xmlns:a="http://schemas.openxmlformats.org/drawingml/2006/main">
            <a:ext uri="{FF2B5EF4-FFF2-40B4-BE49-F238E27FC236}">
              <a16:creationId xmlns:a16="http://schemas.microsoft.com/office/drawing/2014/main" id="{107E0A6C-1D0D-D6B8-F8FA-0A15CBCBBCD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6200" y="76200"/>
          <a:ext cx="1222279" cy="473650"/>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0.3</cdr:x>
      <cdr:y>0.15107</cdr:y>
    </cdr:from>
    <cdr:to>
      <cdr:x>0.36667</cdr:x>
      <cdr:y>0.85294</cdr:y>
    </cdr:to>
    <cdr:sp macro="" textlink="">
      <cdr:nvSpPr>
        <cdr:cNvPr id="2" name="Rectangle 1">
          <a:extLst xmlns:a="http://schemas.openxmlformats.org/drawingml/2006/main">
            <a:ext uri="{FF2B5EF4-FFF2-40B4-BE49-F238E27FC236}">
              <a16:creationId xmlns:a16="http://schemas.microsoft.com/office/drawing/2014/main" id="{AE648E6B-DCA3-5BCA-F82E-D9E50696A61A}"/>
            </a:ext>
          </a:extLst>
        </cdr:cNvPr>
        <cdr:cNvSpPr/>
      </cdr:nvSpPr>
      <cdr:spPr>
        <a:xfrm xmlns:a="http://schemas.openxmlformats.org/drawingml/2006/main">
          <a:off x="2743200" y="782765"/>
          <a:ext cx="609600" cy="3636836"/>
        </a:xfrm>
        <a:prstGeom xmlns:a="http://schemas.openxmlformats.org/drawingml/2006/main" prst="rect">
          <a:avLst/>
        </a:prstGeom>
        <a:solidFill xmlns:a="http://schemas.openxmlformats.org/drawingml/2006/main">
          <a:schemeClr val="bg1">
            <a:lumMod val="85000"/>
            <a:alpha val="27000"/>
          </a:scheme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0.79167</cdr:x>
      <cdr:y>0.14706</cdr:y>
    </cdr:from>
    <cdr:to>
      <cdr:x>0.80833</cdr:x>
      <cdr:y>0.84603</cdr:y>
    </cdr:to>
    <cdr:sp macro="" textlink="">
      <cdr:nvSpPr>
        <cdr:cNvPr id="3" name="Rectangle 2">
          <a:extLst xmlns:a="http://schemas.openxmlformats.org/drawingml/2006/main">
            <a:ext uri="{FF2B5EF4-FFF2-40B4-BE49-F238E27FC236}">
              <a16:creationId xmlns:a16="http://schemas.microsoft.com/office/drawing/2014/main" id="{B2B6FAF7-D766-DE68-E7DA-91D94979BDD2}"/>
            </a:ext>
          </a:extLst>
        </cdr:cNvPr>
        <cdr:cNvSpPr/>
      </cdr:nvSpPr>
      <cdr:spPr>
        <a:xfrm xmlns:a="http://schemas.openxmlformats.org/drawingml/2006/main">
          <a:off x="7239001" y="762001"/>
          <a:ext cx="152400" cy="3621778"/>
        </a:xfrm>
        <a:prstGeom xmlns:a="http://schemas.openxmlformats.org/drawingml/2006/main" prst="rect">
          <a:avLst/>
        </a:prstGeom>
        <a:solidFill xmlns:a="http://schemas.openxmlformats.org/drawingml/2006/main">
          <a:schemeClr val="bg1">
            <a:lumMod val="85000"/>
            <a:alpha val="27000"/>
          </a:scheme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0.76667</cdr:x>
      <cdr:y>0.14706</cdr:y>
    </cdr:from>
    <cdr:to>
      <cdr:x>0.86688</cdr:x>
      <cdr:y>0.21904</cdr:y>
    </cdr:to>
    <cdr:sp macro="" textlink="">
      <cdr:nvSpPr>
        <cdr:cNvPr id="4" name="TextBox 3">
          <a:extLst xmlns:a="http://schemas.openxmlformats.org/drawingml/2006/main">
            <a:ext uri="{FF2B5EF4-FFF2-40B4-BE49-F238E27FC236}">
              <a16:creationId xmlns:a16="http://schemas.microsoft.com/office/drawing/2014/main" id="{0509CE4F-E120-65FF-FAC0-45F99CF00C63}"/>
            </a:ext>
          </a:extLst>
        </cdr:cNvPr>
        <cdr:cNvSpPr txBox="1"/>
      </cdr:nvSpPr>
      <cdr:spPr>
        <a:xfrm xmlns:a="http://schemas.openxmlformats.org/drawingml/2006/main">
          <a:off x="7010400" y="762001"/>
          <a:ext cx="916320" cy="3729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COVID Pandemic</a:t>
          </a:r>
        </a:p>
      </cdr:txBody>
    </cdr:sp>
  </cdr:relSizeAnchor>
  <cdr:relSizeAnchor xmlns:cdr="http://schemas.openxmlformats.org/drawingml/2006/chartDrawing">
    <cdr:from>
      <cdr:x>0.275</cdr:x>
      <cdr:y>0.14706</cdr:y>
    </cdr:from>
    <cdr:to>
      <cdr:x>0.37521</cdr:x>
      <cdr:y>0.21904</cdr:y>
    </cdr:to>
    <cdr:sp macro="" textlink="">
      <cdr:nvSpPr>
        <cdr:cNvPr id="5" name="TextBox 1">
          <a:extLst xmlns:a="http://schemas.openxmlformats.org/drawingml/2006/main">
            <a:ext uri="{FF2B5EF4-FFF2-40B4-BE49-F238E27FC236}">
              <a16:creationId xmlns:a16="http://schemas.microsoft.com/office/drawing/2014/main" id="{B1C169A9-6A8E-F7D5-B62B-6A4C485B5C54}"/>
            </a:ext>
          </a:extLst>
        </cdr:cNvPr>
        <cdr:cNvSpPr txBox="1"/>
      </cdr:nvSpPr>
      <cdr:spPr>
        <a:xfrm xmlns:a="http://schemas.openxmlformats.org/drawingml/2006/main">
          <a:off x="2514600" y="762001"/>
          <a:ext cx="916321" cy="37297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Great Recession</a:t>
          </a:r>
        </a:p>
      </cdr:txBody>
    </cdr:sp>
  </cdr:relSizeAnchor>
  <cdr:relSizeAnchor xmlns:cdr="http://schemas.openxmlformats.org/drawingml/2006/chartDrawing">
    <cdr:from>
      <cdr:x>0.70833</cdr:x>
      <cdr:y>0.15154</cdr:y>
    </cdr:from>
    <cdr:to>
      <cdr:x>0.78333</cdr:x>
      <cdr:y>0.85051</cdr:y>
    </cdr:to>
    <cdr:sp macro="" textlink="">
      <cdr:nvSpPr>
        <cdr:cNvPr id="6" name="Rectangle 5">
          <a:extLst xmlns:a="http://schemas.openxmlformats.org/drawingml/2006/main">
            <a:ext uri="{FF2B5EF4-FFF2-40B4-BE49-F238E27FC236}">
              <a16:creationId xmlns:a16="http://schemas.microsoft.com/office/drawing/2014/main" id="{A16F2677-E0F7-53B7-2B61-21CE7B2AA73B}"/>
            </a:ext>
          </a:extLst>
        </cdr:cNvPr>
        <cdr:cNvSpPr/>
      </cdr:nvSpPr>
      <cdr:spPr>
        <a:xfrm xmlns:a="http://schemas.openxmlformats.org/drawingml/2006/main">
          <a:off x="6477000" y="785225"/>
          <a:ext cx="685800" cy="3621784"/>
        </a:xfrm>
        <a:prstGeom xmlns:a="http://schemas.openxmlformats.org/drawingml/2006/main" prst="rect">
          <a:avLst/>
        </a:prstGeom>
        <a:solidFill xmlns:a="http://schemas.openxmlformats.org/drawingml/2006/main">
          <a:srgbClr val="FFFF00">
            <a:alpha val="1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0.69033</cdr:x>
      <cdr:y>0.10435</cdr:y>
    </cdr:from>
    <cdr:to>
      <cdr:x>0.79054</cdr:x>
      <cdr:y>0.17633</cdr:y>
    </cdr:to>
    <cdr:sp macro="" textlink="">
      <cdr:nvSpPr>
        <cdr:cNvPr id="7" name="TextBox 1">
          <a:extLst xmlns:a="http://schemas.openxmlformats.org/drawingml/2006/main">
            <a:ext uri="{FF2B5EF4-FFF2-40B4-BE49-F238E27FC236}">
              <a16:creationId xmlns:a16="http://schemas.microsoft.com/office/drawing/2014/main" id="{346960A7-5850-B402-A1DA-72FAE73A67A5}"/>
            </a:ext>
          </a:extLst>
        </cdr:cNvPr>
        <cdr:cNvSpPr txBox="1"/>
      </cdr:nvSpPr>
      <cdr:spPr>
        <a:xfrm xmlns:a="http://schemas.openxmlformats.org/drawingml/2006/main">
          <a:off x="6299200" y="533400"/>
          <a:ext cx="914400" cy="3679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Trump 1st </a:t>
          </a:r>
        </a:p>
        <a:p xmlns:a="http://schemas.openxmlformats.org/drawingml/2006/main">
          <a:r>
            <a:rPr lang="en-US" sz="1100" dirty="0"/>
            <a:t>Admin </a:t>
          </a:r>
        </a:p>
        <a:p xmlns:a="http://schemas.openxmlformats.org/drawingml/2006/main">
          <a:r>
            <a:rPr lang="en-US" sz="1100" dirty="0"/>
            <a:t>Tariffs</a:t>
          </a:r>
        </a:p>
      </cdr:txBody>
    </cdr:sp>
  </cdr:relSizeAnchor>
</c:userShapes>
</file>

<file path=ppt/drawings/drawing5.xml><?xml version="1.0" encoding="utf-8"?>
<c:userShapes xmlns:c="http://schemas.openxmlformats.org/drawingml/2006/chart">
  <cdr:relSizeAnchor xmlns:cdr="http://schemas.openxmlformats.org/drawingml/2006/chartDrawing">
    <cdr:from>
      <cdr:x>0.29552</cdr:x>
      <cdr:y>0.14096</cdr:y>
    </cdr:from>
    <cdr:to>
      <cdr:x>0.35833</cdr:x>
      <cdr:y>0.85294</cdr:y>
    </cdr:to>
    <cdr:sp macro="" textlink="">
      <cdr:nvSpPr>
        <cdr:cNvPr id="2" name="Rectangle 1">
          <a:extLst xmlns:a="http://schemas.openxmlformats.org/drawingml/2006/main">
            <a:ext uri="{FF2B5EF4-FFF2-40B4-BE49-F238E27FC236}">
              <a16:creationId xmlns:a16="http://schemas.microsoft.com/office/drawing/2014/main" id="{BD79858A-1DA4-ADA8-3FAD-92836AEBF044}"/>
            </a:ext>
          </a:extLst>
        </cdr:cNvPr>
        <cdr:cNvSpPr/>
      </cdr:nvSpPr>
      <cdr:spPr>
        <a:xfrm xmlns:a="http://schemas.openxmlformats.org/drawingml/2006/main">
          <a:off x="2702220" y="730409"/>
          <a:ext cx="574380" cy="3689191"/>
        </a:xfrm>
        <a:prstGeom xmlns:a="http://schemas.openxmlformats.org/drawingml/2006/main" prst="rect">
          <a:avLst/>
        </a:prstGeom>
        <a:solidFill xmlns:a="http://schemas.openxmlformats.org/drawingml/2006/main">
          <a:schemeClr val="bg1">
            <a:lumMod val="85000"/>
            <a:alpha val="27000"/>
          </a:scheme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0.00833</cdr:x>
      <cdr:y>0.01471</cdr:y>
    </cdr:from>
    <cdr:to>
      <cdr:x>0.14167</cdr:x>
      <cdr:y>0.10647</cdr:y>
    </cdr:to>
    <cdr:pic>
      <cdr:nvPicPr>
        <cdr:cNvPr id="2" name="Picture 1">
          <a:extLst xmlns:a="http://schemas.openxmlformats.org/drawingml/2006/main">
            <a:ext uri="{FF2B5EF4-FFF2-40B4-BE49-F238E27FC236}">
              <a16:creationId xmlns:a16="http://schemas.microsoft.com/office/drawing/2014/main" id="{8816E781-C299-6B0A-4CAC-7316AC85A93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6200" y="76200"/>
          <a:ext cx="1219260" cy="475464"/>
        </a:xfrm>
        <a:prstGeom xmlns:a="http://schemas.openxmlformats.org/drawingml/2006/main" prst="rect">
          <a:avLst/>
        </a:prstGeom>
      </cdr:spPr>
    </cdr:pic>
  </cdr:relSizeAnchor>
</c:userShapes>
</file>

<file path=ppt/drawings/drawing7.xml><?xml version="1.0" encoding="utf-8"?>
<c:userShapes xmlns:c="http://schemas.openxmlformats.org/drawingml/2006/chart">
  <cdr:relSizeAnchor xmlns:cdr="http://schemas.openxmlformats.org/drawingml/2006/chartDrawing">
    <cdr:from>
      <cdr:x>0.00833</cdr:x>
      <cdr:y>0.01471</cdr:y>
    </cdr:from>
    <cdr:to>
      <cdr:x>0.14167</cdr:x>
      <cdr:y>0.10647</cdr:y>
    </cdr:to>
    <cdr:pic>
      <cdr:nvPicPr>
        <cdr:cNvPr id="2" name="Picture 1">
          <a:extLst xmlns:a="http://schemas.openxmlformats.org/drawingml/2006/main">
            <a:ext uri="{FF2B5EF4-FFF2-40B4-BE49-F238E27FC236}">
              <a16:creationId xmlns:a16="http://schemas.microsoft.com/office/drawing/2014/main" id="{EC40828D-79E0-40F2-8669-308425F6B8B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6200" y="76200"/>
          <a:ext cx="1219260" cy="475464"/>
        </a:xfrm>
        <a:prstGeom xmlns:a="http://schemas.openxmlformats.org/drawingml/2006/main" prst="rect">
          <a:avLst/>
        </a:prstGeom>
      </cdr:spPr>
    </cdr:pic>
  </cdr:relSizeAnchor>
</c:userShapes>
</file>

<file path=ppt/drawings/drawing8.xml><?xml version="1.0" encoding="utf-8"?>
<c:userShapes xmlns:c="http://schemas.openxmlformats.org/drawingml/2006/chart">
  <cdr:relSizeAnchor xmlns:cdr="http://schemas.openxmlformats.org/drawingml/2006/chartDrawing">
    <cdr:from>
      <cdr:x>0.00833</cdr:x>
      <cdr:y>0.01471</cdr:y>
    </cdr:from>
    <cdr:to>
      <cdr:x>0.13723</cdr:x>
      <cdr:y>0.10647</cdr:y>
    </cdr:to>
    <cdr:pic>
      <cdr:nvPicPr>
        <cdr:cNvPr id="2" name="Picture 1">
          <a:extLst xmlns:a="http://schemas.openxmlformats.org/drawingml/2006/main">
            <a:ext uri="{FF2B5EF4-FFF2-40B4-BE49-F238E27FC236}">
              <a16:creationId xmlns:a16="http://schemas.microsoft.com/office/drawing/2014/main" id="{7D1A3A9E-4C71-A03B-D59E-F04905C685E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6200" y="76200"/>
          <a:ext cx="1178618" cy="475464"/>
        </a:xfrm>
        <a:prstGeom xmlns:a="http://schemas.openxmlformats.org/drawingml/2006/main" prst="rect">
          <a:avLst/>
        </a:prstGeom>
      </cdr:spPr>
    </cdr:pic>
  </cdr:relSizeAnchor>
</c:userShapes>
</file>

<file path=ppt/drawings/drawing9.xml><?xml version="1.0" encoding="utf-8"?>
<c:userShapes xmlns:c="http://schemas.openxmlformats.org/drawingml/2006/chart">
  <cdr:relSizeAnchor xmlns:cdr="http://schemas.openxmlformats.org/drawingml/2006/chartDrawing">
    <cdr:from>
      <cdr:x>0.00833</cdr:x>
      <cdr:y>0.01471</cdr:y>
    </cdr:from>
    <cdr:to>
      <cdr:x>0.14167</cdr:x>
      <cdr:y>0.10647</cdr:y>
    </cdr:to>
    <cdr:pic>
      <cdr:nvPicPr>
        <cdr:cNvPr id="2" name="Picture 1">
          <a:extLst xmlns:a="http://schemas.openxmlformats.org/drawingml/2006/main">
            <a:ext uri="{FF2B5EF4-FFF2-40B4-BE49-F238E27FC236}">
              <a16:creationId xmlns:a16="http://schemas.microsoft.com/office/drawing/2014/main" id="{D41C974F-7724-3576-9D0C-851714649DC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6200" y="76200"/>
          <a:ext cx="1219260" cy="475464"/>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A120E37-A58F-4FA0-88E7-7CC82551C236}" type="datetimeFigureOut">
              <a:rPr lang="en-US" smtClean="0"/>
              <a:t>5/14/2025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569D4FF-28A6-430E-A4DD-CA0FAC72F133}" type="slidenum">
              <a:rPr lang="en-US" smtClean="0"/>
              <a:t>‹#›</a:t>
            </a:fld>
            <a:endParaRPr lang="en-US" dirty="0"/>
          </a:p>
        </p:txBody>
      </p:sp>
    </p:spTree>
    <p:extLst>
      <p:ext uri="{BB962C8B-B14F-4D97-AF65-F5344CB8AC3E}">
        <p14:creationId xmlns:p14="http://schemas.microsoft.com/office/powerpoint/2010/main" val="1072126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69D4FF-28A6-430E-A4DD-CA0FAC72F133}" type="slidenum">
              <a:rPr lang="en-US">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17534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just shows the value of the Seattle MSA exports since 2003. The most recent data is 2024 when the exports value totaled $40 billion. Seattle was the 10</a:t>
            </a:r>
            <a:r>
              <a:rPr lang="en-US" baseline="30000" dirty="0"/>
              <a:t>th</a:t>
            </a:r>
            <a:r>
              <a:rPr lang="en-US" dirty="0"/>
              <a:t> Largest Metro area exporter in US in 2023.</a:t>
            </a:r>
          </a:p>
          <a:p>
            <a:endParaRPr lang="en-US" dirty="0"/>
          </a:p>
          <a:p>
            <a:r>
              <a:rPr lang="en-US" dirty="0"/>
              <a:t>Seattle exports fell dramatically beginning in 2019 with 1</a:t>
            </a:r>
            <a:r>
              <a:rPr lang="en-US" baseline="30000" dirty="0"/>
              <a:t>st</a:t>
            </a:r>
            <a:r>
              <a:rPr lang="en-US" dirty="0"/>
              <a:t> Trump administration term and part of the decline could be the first Trump admin. implementation of tariffs. If you look at the details of the exports, the biggest decline in 2019 was due to lower APEC (China) exports and transportation equipment (Boeing planes) exports declined the most. All export areas did see a decline: APEC (most), USMCA, Europe &amp; South America.</a:t>
            </a:r>
          </a:p>
        </p:txBody>
      </p:sp>
      <p:sp>
        <p:nvSpPr>
          <p:cNvPr id="4" name="Slide Number Placeholder 3"/>
          <p:cNvSpPr>
            <a:spLocks noGrp="1"/>
          </p:cNvSpPr>
          <p:nvPr>
            <p:ph type="sldNum" sz="quarter" idx="10"/>
          </p:nvPr>
        </p:nvSpPr>
        <p:spPr/>
        <p:txBody>
          <a:bodyPr/>
          <a:lstStyle/>
          <a:p>
            <a:fld id="{C569D4FF-28A6-430E-A4DD-CA0FAC72F133}" type="slidenum">
              <a:rPr lang="en-US" smtClean="0"/>
              <a:t>10</a:t>
            </a:fld>
            <a:endParaRPr lang="en-US" dirty="0"/>
          </a:p>
        </p:txBody>
      </p:sp>
    </p:spTree>
    <p:extLst>
      <p:ext uri="{BB962C8B-B14F-4D97-AF65-F5344CB8AC3E}">
        <p14:creationId xmlns:p14="http://schemas.microsoft.com/office/powerpoint/2010/main" val="342551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Seattle exports included at the top was transportation equipment (Boeing) at $11.9 billion, 29.8% of total exports from Seattle in 2024</a:t>
            </a:r>
          </a:p>
          <a:p>
            <a:r>
              <a:rPr lang="en-US" dirty="0"/>
              <a:t>Computer and electronic products  was the second largest category at $8.1 billion, 20.3% of total exports in 2024.</a:t>
            </a:r>
          </a:p>
          <a:p>
            <a:r>
              <a:rPr lang="en-US" dirty="0"/>
              <a:t>Other machinery was third at $3.3 billion, 8% of total exports in 2024</a:t>
            </a:r>
          </a:p>
          <a:p>
            <a:r>
              <a:rPr lang="en-US" dirty="0"/>
              <a:t>Ag. products are our fourth largest export from Seattle MSA at $2.6 billion, 6.5% of total exports in 2024.</a:t>
            </a:r>
          </a:p>
          <a:p>
            <a:r>
              <a:rPr lang="en-US" dirty="0"/>
              <a:t>Medical instruments came in 5</a:t>
            </a:r>
            <a:r>
              <a:rPr lang="en-US" baseline="30000" dirty="0"/>
              <a:t>th</a:t>
            </a:r>
            <a:r>
              <a:rPr lang="en-US" dirty="0"/>
              <a:t> at $1.6 billion and other processed foods came in the remainder of the top 10 export products for Seattle MSA</a:t>
            </a:r>
          </a:p>
          <a:p>
            <a:endParaRPr lang="en-US" dirty="0"/>
          </a:p>
          <a:p>
            <a:r>
              <a:rPr lang="en-US" dirty="0"/>
              <a:t>Our biggest trading partner is the APEC – Asia-Pacific Economic Co-op of which China is the largest county we export to in the Seattle area.  At $6.2 billion or 15.5% of total exports going to China in 2024. Other Asian countries are the next 5 largest trading partners are also Asian countries and we could see the biggest impact on our exports from a trade war </a:t>
            </a:r>
          </a:p>
        </p:txBody>
      </p:sp>
      <p:sp>
        <p:nvSpPr>
          <p:cNvPr id="4" name="Slide Number Placeholder 3"/>
          <p:cNvSpPr>
            <a:spLocks noGrp="1"/>
          </p:cNvSpPr>
          <p:nvPr>
            <p:ph type="sldNum" sz="quarter" idx="10"/>
          </p:nvPr>
        </p:nvSpPr>
        <p:spPr/>
        <p:txBody>
          <a:bodyPr/>
          <a:lstStyle/>
          <a:p>
            <a:fld id="{C569D4FF-28A6-430E-A4DD-CA0FAC72F133}" type="slidenum">
              <a:rPr lang="en-US" smtClean="0"/>
              <a:t>11</a:t>
            </a:fld>
            <a:endParaRPr lang="en-US" dirty="0"/>
          </a:p>
        </p:txBody>
      </p:sp>
    </p:spTree>
    <p:extLst>
      <p:ext uri="{BB962C8B-B14F-4D97-AF65-F5344CB8AC3E}">
        <p14:creationId xmlns:p14="http://schemas.microsoft.com/office/powerpoint/2010/main" val="151337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the value of the Seattle MSA imports since 2003. The most recent data is 2024 when the import value totaled $74 billion. </a:t>
            </a:r>
          </a:p>
          <a:p>
            <a:endParaRPr lang="en-US" dirty="0"/>
          </a:p>
          <a:p>
            <a:r>
              <a:rPr lang="en-US" dirty="0"/>
              <a:t>Seattle imports did fall some during the first Trump admin. of tariffs but not as dramatically as export fell beginning in 2019 with 1</a:t>
            </a:r>
            <a:r>
              <a:rPr lang="en-US" baseline="30000" dirty="0"/>
              <a:t>st</a:t>
            </a:r>
            <a:r>
              <a:rPr lang="en-US" dirty="0"/>
              <a:t> Trump administration term and part of the decline could be the first Trump admin view on tariffs. </a:t>
            </a:r>
          </a:p>
        </p:txBody>
      </p:sp>
      <p:sp>
        <p:nvSpPr>
          <p:cNvPr id="4" name="Slide Number Placeholder 3"/>
          <p:cNvSpPr>
            <a:spLocks noGrp="1"/>
          </p:cNvSpPr>
          <p:nvPr>
            <p:ph type="sldNum" sz="quarter" idx="10"/>
          </p:nvPr>
        </p:nvSpPr>
        <p:spPr/>
        <p:txBody>
          <a:bodyPr/>
          <a:lstStyle/>
          <a:p>
            <a:fld id="{C569D4FF-28A6-430E-A4DD-CA0FAC72F133}" type="slidenum">
              <a:rPr lang="en-US" smtClean="0"/>
              <a:t>12</a:t>
            </a:fld>
            <a:endParaRPr lang="en-US" dirty="0"/>
          </a:p>
        </p:txBody>
      </p:sp>
    </p:spTree>
    <p:extLst>
      <p:ext uri="{BB962C8B-B14F-4D97-AF65-F5344CB8AC3E}">
        <p14:creationId xmlns:p14="http://schemas.microsoft.com/office/powerpoint/2010/main" val="545717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Seattle imports included at the top was vehicles and parts at $23.6 billion, 18% of total imports into Seattle in 2024</a:t>
            </a:r>
          </a:p>
          <a:p>
            <a:r>
              <a:rPr lang="en-US" dirty="0"/>
              <a:t>machinery  &amp; electrical machinery were the second and third largest categories at $12.9 and $12.7 billion, 17% of total imports each in 2024.</a:t>
            </a:r>
          </a:p>
          <a:p>
            <a:r>
              <a:rPr lang="en-US" dirty="0"/>
              <a:t>Toys, games and sports equipment were the fourth largest import into Seattle MSA at $3.7 billion, 5% of total exports in 2024.</a:t>
            </a:r>
          </a:p>
          <a:p>
            <a:r>
              <a:rPr lang="en-US" dirty="0"/>
              <a:t>Furniture, bedding, mattress and lighting came in 5</a:t>
            </a:r>
            <a:r>
              <a:rPr lang="en-US" baseline="30000" dirty="0"/>
              <a:t>th</a:t>
            </a:r>
            <a:r>
              <a:rPr lang="en-US" dirty="0"/>
              <a:t> in imports for Seattle MSA</a:t>
            </a:r>
          </a:p>
          <a:p>
            <a:endParaRPr lang="en-US" dirty="0"/>
          </a:p>
          <a:p>
            <a:r>
              <a:rPr lang="en-US" dirty="0"/>
              <a:t>Our biggest trading partner is China at $18.5 billion or 25% of the total imports coming into the Seattle area.  Japan is a close second at $14.5 billion or 19.6% of total imports and South Korea at $10.7 billion is third largest importing country so these countries could negatively impact our local businesses and consumers in a trade war </a:t>
            </a:r>
          </a:p>
        </p:txBody>
      </p:sp>
      <p:sp>
        <p:nvSpPr>
          <p:cNvPr id="4" name="Slide Number Placeholder 3"/>
          <p:cNvSpPr>
            <a:spLocks noGrp="1"/>
          </p:cNvSpPr>
          <p:nvPr>
            <p:ph type="sldNum" sz="quarter" idx="10"/>
          </p:nvPr>
        </p:nvSpPr>
        <p:spPr/>
        <p:txBody>
          <a:bodyPr/>
          <a:lstStyle/>
          <a:p>
            <a:fld id="{C569D4FF-28A6-430E-A4DD-CA0FAC72F133}" type="slidenum">
              <a:rPr lang="en-US" smtClean="0"/>
              <a:t>13</a:t>
            </a:fld>
            <a:endParaRPr lang="en-US" dirty="0"/>
          </a:p>
        </p:txBody>
      </p:sp>
    </p:spTree>
    <p:extLst>
      <p:ext uri="{BB962C8B-B14F-4D97-AF65-F5344CB8AC3E}">
        <p14:creationId xmlns:p14="http://schemas.microsoft.com/office/powerpoint/2010/main" val="1021223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our key KC statistics: employment growth, house prices, taxable sales and inflation. This chart compares 2022-2024 actuals to the 20 year average for each statistic. All 2024 statistics (green bars) are below the 2023 and 2022 levels of growth except for house prices. House prices grew 6.1% in 2024 which was above 2023 negative growth of -4.6%. </a:t>
            </a:r>
          </a:p>
          <a:p>
            <a:endParaRPr lang="en-US" dirty="0"/>
          </a:p>
          <a:p>
            <a:r>
              <a:rPr lang="en-US" dirty="0"/>
              <a:t>We saw for KC: 2024 employment growth at 0.3% which was less than last year 0.8% and the 20 year average of 1.4%. 2022 employment growth was unusually high at 4.7% when the economy was coming out of the pandemic period. Seattle home prices skyrocketed in 2022 but that housing bubble burst in 2023 when home prices on average dropped on average by -4.6% and in 2024 we saw home prices growing at 6%. Taxable sales in 2024 were negative at -0.5% which was the only negative growth statistic for 2024. In 2023, taxable sales grew by 2.5% which was also below the 20-year average of 4.7%. Finally, inflation in 2024 averaged 3.6% which was slightly above the 20 year average of 3.1% but significantly below the post pandemic higher inflation rates of 5.5% and 8.8% in 2023 and 2022 respectively.</a:t>
            </a:r>
          </a:p>
        </p:txBody>
      </p:sp>
      <p:sp>
        <p:nvSpPr>
          <p:cNvPr id="4" name="Slide Number Placeholder 3"/>
          <p:cNvSpPr>
            <a:spLocks noGrp="1"/>
          </p:cNvSpPr>
          <p:nvPr>
            <p:ph type="sldNum" sz="quarter" idx="10"/>
          </p:nvPr>
        </p:nvSpPr>
        <p:spPr/>
        <p:txBody>
          <a:bodyPr/>
          <a:lstStyle/>
          <a:p>
            <a:fld id="{C569D4FF-28A6-430E-A4DD-CA0FAC72F133}" type="slidenum">
              <a:rPr lang="en-US" smtClean="0"/>
              <a:t>14</a:t>
            </a:fld>
            <a:endParaRPr lang="en-US" dirty="0"/>
          </a:p>
        </p:txBody>
      </p:sp>
    </p:spTree>
    <p:extLst>
      <p:ext uri="{BB962C8B-B14F-4D97-AF65-F5344CB8AC3E}">
        <p14:creationId xmlns:p14="http://schemas.microsoft.com/office/powerpoint/2010/main" val="3633276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2024 and beginning 2025, Seattle rents (red line) have been flat but slowly declining and by March 2025, rental growth rate has declined to 3.5%.This is a big improvement over the 10% growth in April 2023 (2 years ago)</a:t>
            </a:r>
          </a:p>
          <a:p>
            <a:endParaRPr lang="en-US" dirty="0"/>
          </a:p>
          <a:p>
            <a:r>
              <a:rPr lang="en-US" dirty="0"/>
              <a:t>Seattle house prices (blue line) have fallen some since the beginning of 2024. Now in the beginning of 2025, YOY growth is only 5% in Feb. 2025. This is also an improvement over the 7.5% ZYOY growth a year ago in Feb. and March 2024. Overall, the YOY growth rates for house prices and rents in Seattle have had similar growth in 2024 and beginning 2025.</a:t>
            </a:r>
          </a:p>
        </p:txBody>
      </p:sp>
      <p:sp>
        <p:nvSpPr>
          <p:cNvPr id="4" name="Slide Number Placeholder 3"/>
          <p:cNvSpPr>
            <a:spLocks noGrp="1"/>
          </p:cNvSpPr>
          <p:nvPr>
            <p:ph type="sldNum" sz="quarter" idx="5"/>
          </p:nvPr>
        </p:nvSpPr>
        <p:spPr/>
        <p:txBody>
          <a:bodyPr/>
          <a:lstStyle/>
          <a:p>
            <a:fld id="{C569D4FF-28A6-430E-A4DD-CA0FAC72F133}" type="slidenum">
              <a:rPr lang="en-US" smtClean="0"/>
              <a:t>15</a:t>
            </a:fld>
            <a:endParaRPr lang="en-US" dirty="0"/>
          </a:p>
        </p:txBody>
      </p:sp>
    </p:spTree>
    <p:extLst>
      <p:ext uri="{BB962C8B-B14F-4D97-AF65-F5344CB8AC3E}">
        <p14:creationId xmlns:p14="http://schemas.microsoft.com/office/powerpoint/2010/main" val="998928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illustrates the difference in commercial versus residential and condo changes in average price since January 2000. It reveals the sharp decline in commercial real estate prices (blue line) since its peak in July 2022 and commercial prices have been on a downward spiral for 2 years until the beginning of 2024. Now it appears that decline has ended and we are on a upward trend for commercial real estate.  </a:t>
            </a:r>
          </a:p>
          <a:p>
            <a:endParaRPr lang="en-US" dirty="0"/>
          </a:p>
          <a:p>
            <a:r>
              <a:rPr lang="en-US" dirty="0"/>
              <a:t>The red line shows the residential real estate price and it had a slight dip in 2023 but it has started to uptick again in 2024 and may have plateaued in beginning of 2025. Condo prices have been trending up similar to residential properties.</a:t>
            </a:r>
          </a:p>
        </p:txBody>
      </p:sp>
      <p:sp>
        <p:nvSpPr>
          <p:cNvPr id="4" name="Slide Number Placeholder 3"/>
          <p:cNvSpPr>
            <a:spLocks noGrp="1"/>
          </p:cNvSpPr>
          <p:nvPr>
            <p:ph type="sldNum" sz="quarter" idx="10"/>
          </p:nvPr>
        </p:nvSpPr>
        <p:spPr/>
        <p:txBody>
          <a:bodyPr/>
          <a:lstStyle/>
          <a:p>
            <a:fld id="{C569D4FF-28A6-430E-A4DD-CA0FAC72F133}" type="slidenum">
              <a:rPr lang="en-US" smtClean="0"/>
              <a:t>16</a:t>
            </a:fld>
            <a:endParaRPr lang="en-US" dirty="0"/>
          </a:p>
        </p:txBody>
      </p:sp>
    </p:spTree>
    <p:extLst>
      <p:ext uri="{BB962C8B-B14F-4D97-AF65-F5344CB8AC3E}">
        <p14:creationId xmlns:p14="http://schemas.microsoft.com/office/powerpoint/2010/main" val="133402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reveals the seasonality of residential transactions (blue line); The recent annual trend line in red has been declining since Jan. 2021 but the bottom has been reached by Dec. 2023 and has been slowly rising in 2024 and first months of 2025. This is positive news for certain KC revenue streams like real estate excise tax but the number of transactions is still really low given our history of real estate transaction. In general, 2024 has had additional real estate transactions than the meek number of transactions in 2023 of residential real estate sales but we are still having much lower number of transaction and it is still looking more like years after a recession than a typical year for real estate.</a:t>
            </a:r>
          </a:p>
        </p:txBody>
      </p:sp>
      <p:sp>
        <p:nvSpPr>
          <p:cNvPr id="4" name="Slide Number Placeholder 3"/>
          <p:cNvSpPr>
            <a:spLocks noGrp="1"/>
          </p:cNvSpPr>
          <p:nvPr>
            <p:ph type="sldNum" sz="quarter" idx="5"/>
          </p:nvPr>
        </p:nvSpPr>
        <p:spPr/>
        <p:txBody>
          <a:bodyPr/>
          <a:lstStyle/>
          <a:p>
            <a:fld id="{C569D4FF-28A6-430E-A4DD-CA0FAC72F133}" type="slidenum">
              <a:rPr lang="en-US" smtClean="0"/>
              <a:t>17</a:t>
            </a:fld>
            <a:endParaRPr lang="en-US" dirty="0"/>
          </a:p>
        </p:txBody>
      </p:sp>
    </p:spTree>
    <p:extLst>
      <p:ext uri="{BB962C8B-B14F-4D97-AF65-F5344CB8AC3E}">
        <p14:creationId xmlns:p14="http://schemas.microsoft.com/office/powerpoint/2010/main" val="2930892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a breakdown of the Seattle inflation by component. The royal blue portion of the bars is housing and that has grown post pandemic. As you can see, even by the end of 2024, it is still the largest portion of our local inflation. Medical care costs (red) is another larger slice of the inflation for Seattle area until the last month of year. Also, transportation or energy prices (green portion of bar) have been falling at the end of 2024 for the Seattle area.  Apparel (orange portion) went negative by the end of 2024. Food and beverages portion (bright blue) has declined in 2024 to being a small piece of the overall inflation.</a:t>
            </a:r>
          </a:p>
          <a:p>
            <a:endParaRPr lang="en-US" dirty="0"/>
          </a:p>
          <a:p>
            <a:r>
              <a:rPr lang="en-US" dirty="0"/>
              <a:t>As you can see in the last bar, the December inflation rate is about 3% and below a year ago in December, when it was above 4% inflation. The recent decline in inflation was due to lower apparel, food and beverages costs, medical care and transportation costs (energy) prices. In February 2025, inflation for Seattle dropped a little more below 3%and this was due to lower medical costs, other goods and service, recreation and education and communications.</a:t>
            </a:r>
          </a:p>
        </p:txBody>
      </p:sp>
      <p:sp>
        <p:nvSpPr>
          <p:cNvPr id="4" name="Slide Number Placeholder 3"/>
          <p:cNvSpPr>
            <a:spLocks noGrp="1"/>
          </p:cNvSpPr>
          <p:nvPr>
            <p:ph type="sldNum" sz="quarter" idx="5"/>
          </p:nvPr>
        </p:nvSpPr>
        <p:spPr/>
        <p:txBody>
          <a:bodyPr/>
          <a:lstStyle/>
          <a:p>
            <a:fld id="{C569D4FF-28A6-430E-A4DD-CA0FAC72F133}" type="slidenum">
              <a:rPr lang="en-US" smtClean="0"/>
              <a:t>18</a:t>
            </a:fld>
            <a:endParaRPr lang="en-US" dirty="0"/>
          </a:p>
        </p:txBody>
      </p:sp>
    </p:spTree>
    <p:extLst>
      <p:ext uri="{BB962C8B-B14F-4D97-AF65-F5344CB8AC3E}">
        <p14:creationId xmlns:p14="http://schemas.microsoft.com/office/powerpoint/2010/main" val="108790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all items US and Seattle inflation has fallen throughout 2024 and during 2025.1. In first quarter 2025, US inflation was higher than Seattle inflation which is a rare case. The forecast for Seattle inflation is still higher at more than 3.5% in 2025- 2027. This is due to housing inflation being the highest component for Seattle. Seattle inflation rate is not anticipated to fall below 3% for the next 3 years.</a:t>
            </a:r>
          </a:p>
        </p:txBody>
      </p:sp>
      <p:sp>
        <p:nvSpPr>
          <p:cNvPr id="4" name="Slide Number Placeholder 3"/>
          <p:cNvSpPr>
            <a:spLocks noGrp="1"/>
          </p:cNvSpPr>
          <p:nvPr>
            <p:ph type="sldNum" sz="quarter" idx="5"/>
          </p:nvPr>
        </p:nvSpPr>
        <p:spPr/>
        <p:txBody>
          <a:bodyPr/>
          <a:lstStyle/>
          <a:p>
            <a:fld id="{C569D4FF-28A6-430E-A4DD-CA0FAC72F133}" type="slidenum">
              <a:rPr lang="en-US" smtClean="0"/>
              <a:t>19</a:t>
            </a:fld>
            <a:endParaRPr lang="en-US" dirty="0"/>
          </a:p>
        </p:txBody>
      </p:sp>
    </p:spTree>
    <p:extLst>
      <p:ext uri="{BB962C8B-B14F-4D97-AF65-F5344CB8AC3E}">
        <p14:creationId xmlns:p14="http://schemas.microsoft.com/office/powerpoint/2010/main" val="3732567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69D4FF-28A6-430E-A4DD-CA0FAC72F133}" type="slidenum">
              <a:rPr lang="en-US" smtClean="0"/>
              <a:t>2</a:t>
            </a:fld>
            <a:endParaRPr lang="en-US" dirty="0"/>
          </a:p>
        </p:txBody>
      </p:sp>
    </p:spTree>
    <p:extLst>
      <p:ext uri="{BB962C8B-B14F-4D97-AF65-F5344CB8AC3E}">
        <p14:creationId xmlns:p14="http://schemas.microsoft.com/office/powerpoint/2010/main" val="3874445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and fourth quarter YOY GDP growth rates of 3.1% and 2.4% have exceeded expectations. First quarter 2025 has been oddly low at -0.3% as this reflects the uncertainty in the economy surrounding the tariff policies. Now the forecast for the rest of 2025 has been lowered at approx. 1% in second and third quarters and slightly higher in fourth quarter 2025. 2026 is expected to be back to normal growth at around 2% for the year.  </a:t>
            </a:r>
          </a:p>
          <a:p>
            <a:endParaRPr lang="en-US" dirty="0"/>
          </a:p>
          <a:p>
            <a:r>
              <a:rPr lang="en-US" dirty="0"/>
              <a:t>Next show how real GDP has changed in the 29 WA counties.</a:t>
            </a:r>
          </a:p>
        </p:txBody>
      </p:sp>
      <p:sp>
        <p:nvSpPr>
          <p:cNvPr id="4" name="Slide Number Placeholder 3"/>
          <p:cNvSpPr>
            <a:spLocks noGrp="1"/>
          </p:cNvSpPr>
          <p:nvPr>
            <p:ph type="sldNum" sz="quarter" idx="10"/>
          </p:nvPr>
        </p:nvSpPr>
        <p:spPr/>
        <p:txBody>
          <a:bodyPr/>
          <a:lstStyle/>
          <a:p>
            <a:fld id="{C569D4FF-28A6-430E-A4DD-CA0FAC72F133}" type="slidenum">
              <a:rPr lang="en-US" smtClean="0"/>
              <a:t>20</a:t>
            </a:fld>
            <a:endParaRPr lang="en-US" dirty="0"/>
          </a:p>
        </p:txBody>
      </p:sp>
    </p:spTree>
    <p:extLst>
      <p:ext uri="{BB962C8B-B14F-4D97-AF65-F5344CB8AC3E}">
        <p14:creationId xmlns:p14="http://schemas.microsoft.com/office/powerpoint/2010/main" val="2568140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Looked at the change in the real gross domestic product for WA counties to review where growth has occurred for the past 5 years. 8 counties showed negative growth in real GDP since 2019 (5 years of data). The counties with negative growth was Skagit, Snohomish, Lincoln, Yakima, Pend Oreille, Garfield, Whitman and Walla Walla. The counties with the largest growth rates over the past 5 years are King, Skamania, Wahkiakum and Okanogan. In 2023, King county made up 57% of total state GDP. Snohomish and Pierce counties each made by 7% of total GDP. Spokane made up 4.5% and Clark 3.8%. Combined these 5 counties made up nearly 80% of GDP in the state.</a:t>
            </a:r>
          </a:p>
          <a:p>
            <a:endParaRPr lang="en-US" dirty="0"/>
          </a:p>
          <a:p>
            <a:r>
              <a:rPr lang="en-US" dirty="0"/>
              <a:t>Overall WA state real GDP reached $677.2 billion &amp; grew by 5.1% in 2023. The annual avg growth rate for the past 5 years for statewide real GDP is 3%.</a:t>
            </a:r>
          </a:p>
        </p:txBody>
      </p:sp>
      <p:sp>
        <p:nvSpPr>
          <p:cNvPr id="4" name="Slide Number Placeholder 3"/>
          <p:cNvSpPr>
            <a:spLocks noGrp="1"/>
          </p:cNvSpPr>
          <p:nvPr>
            <p:ph type="sldNum" sz="quarter" idx="10"/>
          </p:nvPr>
        </p:nvSpPr>
        <p:spPr/>
        <p:txBody>
          <a:bodyPr/>
          <a:lstStyle/>
          <a:p>
            <a:fld id="{C569D4FF-28A6-430E-A4DD-CA0FAC72F133}" type="slidenum">
              <a:rPr lang="en-US" smtClean="0"/>
              <a:t>21</a:t>
            </a:fld>
            <a:endParaRPr lang="en-US" dirty="0"/>
          </a:p>
        </p:txBody>
      </p:sp>
    </p:spTree>
    <p:extLst>
      <p:ext uri="{BB962C8B-B14F-4D97-AF65-F5344CB8AC3E}">
        <p14:creationId xmlns:p14="http://schemas.microsoft.com/office/powerpoint/2010/main" val="4117222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Leisure &amp; hospitality, retail and manufacturing (purple, orange and green lines) have employment levels that have not reached pre-pandemic levels. </a:t>
            </a:r>
          </a:p>
          <a:p>
            <a:endParaRPr lang="en-US" dirty="0"/>
          </a:p>
          <a:p>
            <a:r>
              <a:rPr lang="en-US" dirty="0"/>
              <a:t>Construction (red line) has been falling again in the later part of 2024 so now by the end of the year construction is below 80,000 employees which it was at pre-pandemic. </a:t>
            </a:r>
          </a:p>
          <a:p>
            <a:endParaRPr lang="en-US" dirty="0"/>
          </a:p>
          <a:p>
            <a:r>
              <a:rPr lang="en-US" dirty="0"/>
              <a:t>Retail employment (orange line) has been pretty flat through 2022-2024 but at the end of 2024 had a slight uptick but the level of 110,000 employees is still below the pre-pandemic Jan. 2019 of 115,000 employees.</a:t>
            </a:r>
          </a:p>
          <a:p>
            <a:endParaRPr lang="en-US" dirty="0"/>
          </a:p>
          <a:p>
            <a:r>
              <a:rPr lang="en-US" dirty="0"/>
              <a:t>Information or tech sectors (blue line) have taken off and grown even during the pandemic period and even with layoffs at tech firms and declines in employment in 2023, they are still above the pre-pandemic employment levels at 130,900 employees. </a:t>
            </a:r>
          </a:p>
          <a:p>
            <a:endParaRPr lang="en-US" dirty="0"/>
          </a:p>
          <a:p>
            <a:r>
              <a:rPr lang="en-US" dirty="0"/>
              <a:t>Manufacturing (green line) had the big dip at the end of 2024 due to Boeing strike and since the strike ended, the manufacturing employment level is still below pre-strike and has declined in the last month of the year.</a:t>
            </a:r>
          </a:p>
        </p:txBody>
      </p:sp>
      <p:sp>
        <p:nvSpPr>
          <p:cNvPr id="4" name="Slide Number Placeholder 3"/>
          <p:cNvSpPr>
            <a:spLocks noGrp="1"/>
          </p:cNvSpPr>
          <p:nvPr>
            <p:ph type="sldNum" sz="quarter" idx="5"/>
          </p:nvPr>
        </p:nvSpPr>
        <p:spPr/>
        <p:txBody>
          <a:bodyPr/>
          <a:lstStyle/>
          <a:p>
            <a:fld id="{C569D4FF-28A6-430E-A4DD-CA0FAC72F133}" type="slidenum">
              <a:rPr lang="en-US" smtClean="0"/>
              <a:t>22</a:t>
            </a:fld>
            <a:endParaRPr lang="en-US" dirty="0"/>
          </a:p>
        </p:txBody>
      </p:sp>
    </p:spTree>
    <p:extLst>
      <p:ext uri="{BB962C8B-B14F-4D97-AF65-F5344CB8AC3E}">
        <p14:creationId xmlns:p14="http://schemas.microsoft.com/office/powerpoint/2010/main" val="3808807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WA state and KC qtrly employment growth YOY since first quarter 2022 and through fourth quarter 2024. WA state qtrly employment history has been slightly better than KC quarterly employment growth. Based on latest March 2025 forecast, employment growth in KC has been slowing by the end of 2024 as it </a:t>
            </a:r>
            <a:r>
              <a:rPr lang="en-US"/>
              <a:t>was -</a:t>
            </a:r>
            <a:r>
              <a:rPr lang="en-US" dirty="0"/>
              <a:t>0.4% in Q4. </a:t>
            </a:r>
          </a:p>
          <a:p>
            <a:endParaRPr lang="en-US" dirty="0"/>
          </a:p>
          <a:p>
            <a:r>
              <a:rPr lang="en-US" dirty="0"/>
              <a:t>Now the chart shows projections from 2025 – 2027. In 2025 KC growth is anticipated to average less than 1% YOY. 2026 has a slight uptick in growth from 2025 with an average annual growth rate YOY of 0.7%. The protectory of employment is a slow downward trend. King county and WA state growth forecasts for employment are quite similar. Conservative forecast…</a:t>
            </a:r>
          </a:p>
        </p:txBody>
      </p:sp>
      <p:sp>
        <p:nvSpPr>
          <p:cNvPr id="4" name="Slide Number Placeholder 3"/>
          <p:cNvSpPr>
            <a:spLocks noGrp="1"/>
          </p:cNvSpPr>
          <p:nvPr>
            <p:ph type="sldNum" sz="quarter" idx="10"/>
          </p:nvPr>
        </p:nvSpPr>
        <p:spPr/>
        <p:txBody>
          <a:bodyPr/>
          <a:lstStyle/>
          <a:p>
            <a:fld id="{C569D4FF-28A6-430E-A4DD-CA0FAC72F133}" type="slidenum">
              <a:rPr lang="en-US" smtClean="0"/>
              <a:t>23</a:t>
            </a:fld>
            <a:endParaRPr lang="en-US" dirty="0"/>
          </a:p>
        </p:txBody>
      </p:sp>
    </p:spTree>
    <p:extLst>
      <p:ext uri="{BB962C8B-B14F-4D97-AF65-F5344CB8AC3E}">
        <p14:creationId xmlns:p14="http://schemas.microsoft.com/office/powerpoint/2010/main" val="1546519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Employment statewide has grown more than 300,000 jobs since 2020. Where those job gains have occurred statewide it is not that consistent at the county level. There are just 2 counties which have not had total employment come back to the pre-pandemic level in 2020. Those counties are Garfield and Lincoln. Two other counties, Wahkiakum and Ferry, have not had employment change for 5 years. There are 3 other counties that are just back to pre-pandemic levels with 0.1% total gains in jobs. As expected…. big counties like King county made up 36% of the gains in jobs since the pandemic. Not that King county average annualized growth rate over the past 5 years has been pretty slow at an average growth of 0.3% per year. Other counties that have been doing well in employment over the past 5 years, has been Grant and Adams counties with 2% average annual growth and Clark at 1.7% annualized growth to name a few bright spots in the state.</a:t>
            </a:r>
          </a:p>
        </p:txBody>
      </p:sp>
      <p:sp>
        <p:nvSpPr>
          <p:cNvPr id="4" name="Slide Number Placeholder 3"/>
          <p:cNvSpPr>
            <a:spLocks noGrp="1"/>
          </p:cNvSpPr>
          <p:nvPr>
            <p:ph type="sldNum" sz="quarter" idx="10"/>
          </p:nvPr>
        </p:nvSpPr>
        <p:spPr/>
        <p:txBody>
          <a:bodyPr/>
          <a:lstStyle/>
          <a:p>
            <a:fld id="{C569D4FF-28A6-430E-A4DD-CA0FAC72F133}" type="slidenum">
              <a:rPr lang="en-US" smtClean="0"/>
              <a:t>24</a:t>
            </a:fld>
            <a:endParaRPr lang="en-US" dirty="0"/>
          </a:p>
        </p:txBody>
      </p:sp>
    </p:spTree>
    <p:extLst>
      <p:ext uri="{BB962C8B-B14F-4D97-AF65-F5344CB8AC3E}">
        <p14:creationId xmlns:p14="http://schemas.microsoft.com/office/powerpoint/2010/main" val="2984012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recent history of US, WA and Seattle unemployment rates since 2015 through Feb. 2025. </a:t>
            </a:r>
          </a:p>
          <a:p>
            <a:endParaRPr lang="en-US" dirty="0"/>
          </a:p>
          <a:p>
            <a:r>
              <a:rPr lang="en-US" dirty="0"/>
              <a:t>At the end of 2021 was when we started to come out of the pandemic and people were going back to work and demand for labor increased. The unemployment rate dropped to 3.8 and 3.9%. In 2022 and 2023, the unemployment rate has not fluxuated a lot and it hovered around 4% but as you can see, at the end of 2023 and beginning now of 2024, the state unemployment rate is increasing. </a:t>
            </a:r>
          </a:p>
          <a:p>
            <a:endParaRPr lang="en-US" dirty="0"/>
          </a:p>
          <a:p>
            <a:r>
              <a:rPr lang="en-US" sz="1800" b="1" i="0" u="none" strike="noStrike" dirty="0">
                <a:effectLst/>
                <a:latin typeface="Arial Narrow" panose="020B0606020202030204" pitchFamily="34" charset="0"/>
              </a:rPr>
              <a:t>            Washington</a:t>
            </a:r>
            <a:r>
              <a:rPr lang="en-US" dirty="0"/>
              <a:t>     </a:t>
            </a:r>
            <a:r>
              <a:rPr lang="en-US" sz="1800" b="1" i="0" u="none" strike="noStrike" dirty="0">
                <a:effectLst/>
                <a:latin typeface="Arial Narrow" panose="020B0606020202030204" pitchFamily="34" charset="0"/>
              </a:rPr>
              <a:t>U.S.</a:t>
            </a:r>
            <a:r>
              <a:rPr lang="en-US" dirty="0"/>
              <a:t>         </a:t>
            </a:r>
            <a:r>
              <a:rPr lang="en-US" sz="1800" b="1" i="0" u="none" strike="noStrike" dirty="0">
                <a:effectLst/>
                <a:latin typeface="Arial Narrow" panose="020B0606020202030204" pitchFamily="34" charset="0"/>
              </a:rPr>
              <a:t>Seattle</a:t>
            </a:r>
            <a:r>
              <a:rPr lang="en-US" dirty="0"/>
              <a:t> </a:t>
            </a:r>
          </a:p>
          <a:p>
            <a:r>
              <a:rPr lang="en-US" sz="1800" b="0" i="0" u="none" strike="noStrike" dirty="0">
                <a:effectLst/>
                <a:latin typeface="Arial Narrow" panose="020B0606020202030204" pitchFamily="34" charset="0"/>
              </a:rPr>
              <a:t>Feb-25</a:t>
            </a:r>
            <a:r>
              <a:rPr lang="en-US" dirty="0"/>
              <a:t>          </a:t>
            </a:r>
            <a:r>
              <a:rPr lang="en-US" sz="1800" b="0" i="0" u="none" strike="noStrike" dirty="0">
                <a:effectLst/>
                <a:latin typeface="Arial Narrow" panose="020B0606020202030204" pitchFamily="34" charset="0"/>
              </a:rPr>
              <a:t>4.4%</a:t>
            </a:r>
            <a:r>
              <a:rPr lang="en-US" dirty="0"/>
              <a:t>             </a:t>
            </a:r>
            <a:r>
              <a:rPr lang="en-US" sz="1800" b="0" i="0" u="none" strike="noStrike" dirty="0">
                <a:effectLst/>
                <a:latin typeface="Arial Narrow" panose="020B0606020202030204" pitchFamily="34" charset="0"/>
              </a:rPr>
              <a:t>4.1%</a:t>
            </a:r>
            <a:r>
              <a:rPr lang="en-US" dirty="0"/>
              <a:t>           </a:t>
            </a:r>
            <a:r>
              <a:rPr lang="en-US" sz="1800" b="0" i="0" u="none" strike="noStrike" dirty="0">
                <a:effectLst/>
                <a:latin typeface="Arial Narrow" panose="020B0606020202030204" pitchFamily="34" charset="0"/>
              </a:rPr>
              <a:t>4.1%</a:t>
            </a:r>
            <a:r>
              <a:rPr lang="en-US" dirty="0"/>
              <a:t> </a:t>
            </a:r>
          </a:p>
        </p:txBody>
      </p:sp>
      <p:sp>
        <p:nvSpPr>
          <p:cNvPr id="4" name="Slide Number Placeholder 3"/>
          <p:cNvSpPr>
            <a:spLocks noGrp="1"/>
          </p:cNvSpPr>
          <p:nvPr>
            <p:ph type="sldNum" sz="quarter" idx="5"/>
          </p:nvPr>
        </p:nvSpPr>
        <p:spPr/>
        <p:txBody>
          <a:bodyPr/>
          <a:lstStyle/>
          <a:p>
            <a:fld id="{C569D4FF-28A6-430E-A4DD-CA0FAC72F133}" type="slidenum">
              <a:rPr lang="en-US" smtClean="0"/>
              <a:t>25</a:t>
            </a:fld>
            <a:endParaRPr lang="en-US" dirty="0"/>
          </a:p>
        </p:txBody>
      </p:sp>
    </p:spTree>
    <p:extLst>
      <p:ext uri="{BB962C8B-B14F-4D97-AF65-F5344CB8AC3E}">
        <p14:creationId xmlns:p14="http://schemas.microsoft.com/office/powerpoint/2010/main" val="141809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March 2025 co unemployment rates by county. Overall unemployment rate for the state was 4.4% in March. The light shaded counties, King (4.2%), Snohomish(4.4%) and Asotin (3.2%) and Whitman (3.5%) had the lowest unemployment rates. The highest unemployment rate among the counties is Ferry county with 8.2% unemployment rate. Most coastal counties unemployment rates are around 5-6% with 6.3% in Wahkiakum being the highest.</a:t>
            </a:r>
          </a:p>
        </p:txBody>
      </p:sp>
      <p:sp>
        <p:nvSpPr>
          <p:cNvPr id="4" name="Slide Number Placeholder 3"/>
          <p:cNvSpPr>
            <a:spLocks noGrp="1"/>
          </p:cNvSpPr>
          <p:nvPr>
            <p:ph type="sldNum" sz="quarter" idx="5"/>
          </p:nvPr>
        </p:nvSpPr>
        <p:spPr/>
        <p:txBody>
          <a:bodyPr/>
          <a:lstStyle/>
          <a:p>
            <a:fld id="{C569D4FF-28A6-430E-A4DD-CA0FAC72F133}" type="slidenum">
              <a:rPr lang="en-US" smtClean="0"/>
              <a:t>26</a:t>
            </a:fld>
            <a:endParaRPr lang="en-US" dirty="0"/>
          </a:p>
        </p:txBody>
      </p:sp>
    </p:spTree>
    <p:extLst>
      <p:ext uri="{BB962C8B-B14F-4D97-AF65-F5344CB8AC3E}">
        <p14:creationId xmlns:p14="http://schemas.microsoft.com/office/powerpoint/2010/main" val="2794114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recent population trends by county – post pandemic 2019 and 2023. This is a four-year growth percentage. Key takeaways are there are only 2 counties (Walla Walla &amp; Whitman) with negative growth in population since the pre-pandemic 2019 level. All other counties have higher population levels in 2023 than in 2019. The rate of growth between these 4 years varies from -1% in Walla Walla county to Pend Oreille county with a 7.2% growth in 4 years. Clark county had the highest total growth in pop. for this time period of 24,505 but that only represents a 4.9% growth on 0.52 million population base. Note the areas in darkest blue had the highest growth rates at more than 5% and the common trend is they are smaller rural populated counties but there are 7 counties now in that category. </a:t>
            </a:r>
          </a:p>
        </p:txBody>
      </p:sp>
      <p:sp>
        <p:nvSpPr>
          <p:cNvPr id="4" name="Slide Number Placeholder 3"/>
          <p:cNvSpPr>
            <a:spLocks noGrp="1"/>
          </p:cNvSpPr>
          <p:nvPr>
            <p:ph type="sldNum" sz="quarter" idx="5"/>
          </p:nvPr>
        </p:nvSpPr>
        <p:spPr/>
        <p:txBody>
          <a:bodyPr/>
          <a:lstStyle/>
          <a:p>
            <a:fld id="{C569D4FF-28A6-430E-A4DD-CA0FAC72F133}" type="slidenum">
              <a:rPr lang="en-US" smtClean="0"/>
              <a:t>27</a:t>
            </a:fld>
            <a:endParaRPr lang="en-US" dirty="0"/>
          </a:p>
        </p:txBody>
      </p:sp>
    </p:spTree>
    <p:extLst>
      <p:ext uri="{BB962C8B-B14F-4D97-AF65-F5344CB8AC3E}">
        <p14:creationId xmlns:p14="http://schemas.microsoft.com/office/powerpoint/2010/main" val="1715734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the positive growth in annual home values in 2024 compared to a year ago, based on Zillow home value index. Highest annual growth was in Asotin county at 8.2% and Snohomish county had the highest of the Puget Sound region counties at 5.5% growth. and lowest was ferry county at -4.5%. Only 7 counties had negative annual growth rates in home values (light pink and dark purple shaded counties) based on Zillow’s home index values by county. </a:t>
            </a:r>
          </a:p>
        </p:txBody>
      </p:sp>
      <p:sp>
        <p:nvSpPr>
          <p:cNvPr id="4" name="Slide Number Placeholder 3"/>
          <p:cNvSpPr>
            <a:spLocks noGrp="1"/>
          </p:cNvSpPr>
          <p:nvPr>
            <p:ph type="sldNum" sz="quarter" idx="5"/>
          </p:nvPr>
        </p:nvSpPr>
        <p:spPr/>
        <p:txBody>
          <a:bodyPr/>
          <a:lstStyle/>
          <a:p>
            <a:fld id="{C569D4FF-28A6-430E-A4DD-CA0FAC72F133}" type="slidenum">
              <a:rPr lang="en-US" smtClean="0"/>
              <a:t>28</a:t>
            </a:fld>
            <a:endParaRPr lang="en-US" dirty="0"/>
          </a:p>
        </p:txBody>
      </p:sp>
    </p:spTree>
    <p:extLst>
      <p:ext uri="{BB962C8B-B14F-4D97-AF65-F5344CB8AC3E}">
        <p14:creationId xmlns:p14="http://schemas.microsoft.com/office/powerpoint/2010/main" val="3286148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chart shows the long-term advantage of owning a home in Washington state. It shows that on average all counties have seen growth over the past 10 years. Based on Zillow’s home values by county.  As you can guess, King county has the highest growth annually at $46,986 or 10.4% growth each year. Not all homes having that type of growth but given the makeup of single family homes in the county the average growth is outstanding but on the flip slide it is one of the main reasons why it is so hard to buy in King county and so many people are being priced out of the market. The second highest county is San Juan county as there has been a lot of growth and demand for homes / vacation homes in that region with home values have increased nearly 10% per year at $44,627. The third highest is Snohomish at 12.5% annual growth rate.  As you can see at the other end of the spectrum, Ferry county has a 5.3% annual growth rate with $9,234 growth each year. </a:t>
            </a:r>
          </a:p>
          <a:p>
            <a:endParaRPr lang="en-US" dirty="0"/>
          </a:p>
          <a:p>
            <a:r>
              <a:rPr lang="en-US" dirty="0"/>
              <a:t>Based on Zillow’s home values by county through 2024. </a:t>
            </a:r>
          </a:p>
        </p:txBody>
      </p:sp>
      <p:sp>
        <p:nvSpPr>
          <p:cNvPr id="4" name="Slide Number Placeholder 3"/>
          <p:cNvSpPr>
            <a:spLocks noGrp="1"/>
          </p:cNvSpPr>
          <p:nvPr>
            <p:ph type="sldNum" sz="quarter" idx="5"/>
          </p:nvPr>
        </p:nvSpPr>
        <p:spPr/>
        <p:txBody>
          <a:bodyPr/>
          <a:lstStyle/>
          <a:p>
            <a:fld id="{C569D4FF-28A6-430E-A4DD-CA0FAC72F133}" type="slidenum">
              <a:rPr lang="en-US" smtClean="0"/>
              <a:t>29</a:t>
            </a:fld>
            <a:endParaRPr lang="en-US" dirty="0"/>
          </a:p>
        </p:txBody>
      </p:sp>
    </p:spTree>
    <p:extLst>
      <p:ext uri="{BB962C8B-B14F-4D97-AF65-F5344CB8AC3E}">
        <p14:creationId xmlns:p14="http://schemas.microsoft.com/office/powerpoint/2010/main" val="53023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a:r>
              <a:rPr lang="en-US" dirty="0"/>
              <a:t>Voters approved a KC Charter Amendment in November 2008 to create the office. </a:t>
            </a:r>
          </a:p>
          <a:p>
            <a:pPr marL="857250" lvl="1" indent="-285750">
              <a:buFont typeface="Arial" panose="020B0604020202020204" pitchFamily="34" charset="0"/>
              <a:buChar char="•"/>
            </a:pPr>
            <a:r>
              <a:rPr lang="en-US" dirty="0"/>
              <a:t>We are a tiny (2.5 FTE) independent office made up of two economists and one economic administrator</a:t>
            </a:r>
          </a:p>
          <a:p>
            <a:pPr marL="857250" lvl="1" indent="-285750">
              <a:buFont typeface="Arial" panose="020B0604020202020204" pitchFamily="34" charset="0"/>
              <a:buChar char="•"/>
            </a:pPr>
            <a:r>
              <a:rPr lang="en-US" dirty="0"/>
              <a:t>I am the new Chief Economist and only the third Chief Economist for King County</a:t>
            </a:r>
          </a:p>
          <a:p>
            <a:pPr marL="857250" lvl="1" indent="-285750">
              <a:buFont typeface="Arial" panose="020B0604020202020204" pitchFamily="34" charset="0"/>
              <a:buChar char="•"/>
            </a:pPr>
            <a:r>
              <a:rPr lang="en-US" dirty="0"/>
              <a:t>Purpose of our office - set-up to after the state’s ERFC model. We ensure unbiased projections over revenue assumptions when budgets are being built. We have a KC Forecast Council Committee made up of the Executive, 2 Councilmembers and Director of Office of Performance, Strategy and Budget</a:t>
            </a:r>
          </a:p>
          <a:p>
            <a:endParaRPr lang="en-US" dirty="0"/>
          </a:p>
          <a:p>
            <a:r>
              <a:rPr lang="en-US" dirty="0"/>
              <a:t>King County Office of Economic and Financial Analysis (OEFA) forecasted the major tax sources for the county 3 times a year. On March 17, 2025 we adopted the last revenue forecast. This pie chart just shows the major revenue sources for the county. As you can see, sales taxes and property taxes make up 95% of the revenue sources we project each quarter. NOTE: this is not ALL the county’s revenue sources as we do not forecast items like federal and state revenues, charges for services and smaller fees. We focus our energy on looking at indicators that help us better explain future Property and Sales taxes. Later in the presentation I will discuss our major revenue sources in more detail.</a:t>
            </a:r>
          </a:p>
        </p:txBody>
      </p:sp>
      <p:sp>
        <p:nvSpPr>
          <p:cNvPr id="4" name="Slide Number Placeholder 3"/>
          <p:cNvSpPr>
            <a:spLocks noGrp="1"/>
          </p:cNvSpPr>
          <p:nvPr>
            <p:ph type="sldNum" sz="quarter" idx="10"/>
          </p:nvPr>
        </p:nvSpPr>
        <p:spPr/>
        <p:txBody>
          <a:bodyPr/>
          <a:lstStyle/>
          <a:p>
            <a:fld id="{C569D4FF-28A6-430E-A4DD-CA0FAC72F133}" type="slidenum">
              <a:rPr lang="en-US" smtClean="0"/>
              <a:t>3</a:t>
            </a:fld>
            <a:endParaRPr lang="en-US" dirty="0"/>
          </a:p>
        </p:txBody>
      </p:sp>
    </p:spTree>
    <p:extLst>
      <p:ext uri="{BB962C8B-B14F-4D97-AF65-F5344CB8AC3E}">
        <p14:creationId xmlns:p14="http://schemas.microsoft.com/office/powerpoint/2010/main" val="1010691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chart shows the comparison of countywide AV versus new construction AV. The blue bars are the actuals and the red bars are the new March 2025 forecast. 2025 AV total was $873 billion which was slightly below our last forecast and it was a 4.8% annual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black areas at the top of each bar is the new construction AV. As you see in 2025, new construction was $10.4 billion and a little more than 1.2% of total AV.  Even though 2025 countywide AV was up from 2024 by 4.8%, new construction was down YOY to $10.4 billion from 2024 at $11.5 billion. We don’t get back to high 2023 level of countywide AV until 2026. New construction is also anticipated to be lower in 2026-2034 than 2025 and it takes until 2034 to hit the level of 2025 new construction again of $10.4 billion.  </a:t>
            </a:r>
          </a:p>
        </p:txBody>
      </p:sp>
      <p:sp>
        <p:nvSpPr>
          <p:cNvPr id="4" name="Slide Number Placeholder 3"/>
          <p:cNvSpPr>
            <a:spLocks noGrp="1"/>
          </p:cNvSpPr>
          <p:nvPr>
            <p:ph type="sldNum" sz="quarter" idx="10"/>
          </p:nvPr>
        </p:nvSpPr>
        <p:spPr/>
        <p:txBody>
          <a:bodyPr/>
          <a:lstStyle/>
          <a:p>
            <a:fld id="{C569D4FF-28A6-430E-A4DD-CA0FAC72F133}" type="slidenum">
              <a:rPr lang="en-US" smtClean="0"/>
              <a:t>30</a:t>
            </a:fld>
            <a:endParaRPr lang="en-US" dirty="0"/>
          </a:p>
        </p:txBody>
      </p:sp>
    </p:spTree>
    <p:extLst>
      <p:ext uri="{BB962C8B-B14F-4D97-AF65-F5344CB8AC3E}">
        <p14:creationId xmlns:p14="http://schemas.microsoft.com/office/powerpoint/2010/main" val="2748710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Peach highlighted rows are actuals and the rest are the March 2025 forecast. Our assessed value growth in 2026 is pretty small at 3.6% which is down slightly -2.6% from the last forecast due to anticipated higher inflation and interest rates for 2025 &amp; 2026 that negatively impacts 2026 AV and new construction values. In the long-term, we still anticipate slightly better than 3% annual growth throughout the rest of the forecast horizon.</a:t>
            </a:r>
          </a:p>
          <a:p>
            <a:endParaRPr lang="en-US" dirty="0"/>
          </a:p>
          <a:p>
            <a:r>
              <a:rPr lang="en-US" dirty="0"/>
              <a:t>Residential property values increased while condo and commercial property values decreased in 2025. Residential assessments grew by 11%, close to our forecast of 12%. Commercial assessments overall declined 5.2% which was a larger drop than we projected in August. Condo assessments fell by 2.7% in 2025 which was better than our projected decline of -6%.</a:t>
            </a:r>
          </a:p>
          <a:p>
            <a:endParaRPr lang="en-US" dirty="0"/>
          </a:p>
          <a:p>
            <a:r>
              <a:rPr lang="en-US" dirty="0"/>
              <a:t>Unincorporated KC AV came in strong in 2025 at $79.1 million or 11.8% annual growth which is much higher than expected in August 2024 by 4%. As a result, we brought up the KC unincorporated AV forecast from August by between 5% - 6% in the next few years.</a:t>
            </a:r>
          </a:p>
        </p:txBody>
      </p:sp>
      <p:sp>
        <p:nvSpPr>
          <p:cNvPr id="4" name="Slide Number Placeholder 3"/>
          <p:cNvSpPr>
            <a:spLocks noGrp="1"/>
          </p:cNvSpPr>
          <p:nvPr>
            <p:ph type="sldNum" sz="quarter" idx="10"/>
          </p:nvPr>
        </p:nvSpPr>
        <p:spPr/>
        <p:txBody>
          <a:bodyPr/>
          <a:lstStyle/>
          <a:p>
            <a:fld id="{C569D4FF-28A6-430E-A4DD-CA0FAC72F133}" type="slidenum">
              <a:rPr lang="en-US" smtClean="0"/>
              <a:t>31</a:t>
            </a:fld>
            <a:endParaRPr lang="en-US" dirty="0"/>
          </a:p>
        </p:txBody>
      </p:sp>
    </p:spTree>
    <p:extLst>
      <p:ext uri="{BB962C8B-B14F-4D97-AF65-F5344CB8AC3E}">
        <p14:creationId xmlns:p14="http://schemas.microsoft.com/office/powerpoint/2010/main" val="24579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Peach highlighted rows are actuals and the rest are the March 2025 forecast. As you can see, 2025 AV for new construction, countywide, came in above forecast by 2.7% over the last projection and with a YOY growth is negative at -9.6%. We saw countywide new construction to be down in 2025 by more than 9% YOY. In 2026, we also anticipate lower new construction countywide due to higher for longer inflation projections and fewer cuts of interest rates which will dampen new construction. This new construction projection for 2026 is also set based on what we have seen so far in new construction taxable sales since August 2024. This is lower than the last forecast in August due to lower taxable sales in the construction sector and anticipating higher interest rates in 2025 and 2026 which dampens new construction investment in KC.</a:t>
            </a:r>
          </a:p>
          <a:p>
            <a:endParaRPr lang="en-US" dirty="0"/>
          </a:p>
          <a:p>
            <a:r>
              <a:rPr lang="en-US" dirty="0"/>
              <a:t>Unincorporated KC AV new construction came in strong in 2025 at $579.7 million or 21.7% annual growth which is much higher than expected in August 2024. KC unincorporated AV new construction in 2025 has seen 1 unusually large property sale which was added to the 2025 assessor’s tax rolls but we don’t project that sizable property sale in the future so 2026 KC new construction is anticipated to be down YOY by more than 8%. Note, this new March forecast for new construction in UI-KC is higher than the last forecast by 19% in 2026 due to the higher actual new construction in 2025 and this filters throughout the rest of the forecast horizon.</a:t>
            </a:r>
          </a:p>
        </p:txBody>
      </p:sp>
      <p:sp>
        <p:nvSpPr>
          <p:cNvPr id="4" name="Slide Number Placeholder 3"/>
          <p:cNvSpPr>
            <a:spLocks noGrp="1"/>
          </p:cNvSpPr>
          <p:nvPr>
            <p:ph type="sldNum" sz="quarter" idx="10"/>
          </p:nvPr>
        </p:nvSpPr>
        <p:spPr/>
        <p:txBody>
          <a:bodyPr/>
          <a:lstStyle/>
          <a:p>
            <a:fld id="{C569D4FF-28A6-430E-A4DD-CA0FAC72F133}" type="slidenum">
              <a:rPr lang="en-US" smtClean="0"/>
              <a:t>32</a:t>
            </a:fld>
            <a:endParaRPr lang="en-US" dirty="0"/>
          </a:p>
        </p:txBody>
      </p:sp>
    </p:spTree>
    <p:extLst>
      <p:ext uri="{BB962C8B-B14F-4D97-AF65-F5344CB8AC3E}">
        <p14:creationId xmlns:p14="http://schemas.microsoft.com/office/powerpoint/2010/main" val="506088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Rainbow Coalition Chart! This chart shows the property taxes by taxing district- 9 years of history including1 year of projected property taxes in 2025. It shows that the current expense PT levy is used for (GF) revenue purposes is the largest portion of all PT levies. All the other PT levies are used for specific purposes. In 2024, there are 16 different taxing districts levying funds for specific purposes in KC activities. This excludes the local cities PT levies.</a:t>
            </a:r>
          </a:p>
        </p:txBody>
      </p:sp>
      <p:sp>
        <p:nvSpPr>
          <p:cNvPr id="4" name="Slide Number Placeholder 3"/>
          <p:cNvSpPr>
            <a:spLocks noGrp="1"/>
          </p:cNvSpPr>
          <p:nvPr>
            <p:ph type="sldNum" sz="quarter" idx="10"/>
          </p:nvPr>
        </p:nvSpPr>
        <p:spPr/>
        <p:txBody>
          <a:bodyPr/>
          <a:lstStyle/>
          <a:p>
            <a:fld id="{C569D4FF-28A6-430E-A4DD-CA0FAC72F133}" type="slidenum">
              <a:rPr lang="en-US" smtClean="0"/>
              <a:t>33</a:t>
            </a:fld>
            <a:endParaRPr lang="en-US" dirty="0"/>
          </a:p>
        </p:txBody>
      </p:sp>
    </p:spTree>
    <p:extLst>
      <p:ext uri="{BB962C8B-B14F-4D97-AF65-F5344CB8AC3E}">
        <p14:creationId xmlns:p14="http://schemas.microsoft.com/office/powerpoint/2010/main" val="742350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the annual taxable sales since 2005 through 2024 by sector.  Construction and retail sectors make up more than 50% of taxable sales. </a:t>
            </a:r>
          </a:p>
          <a:p>
            <a:endParaRPr lang="en-US" dirty="0"/>
          </a:p>
          <a:p>
            <a:r>
              <a:rPr lang="en-US" dirty="0"/>
              <a:t>This chart helps us see that the red section of the stacked bars is retail and it is the largest portion of taxable sales. The second largest sector is the green section of the bars which is the construction sector. When you add retail and construction sectors taxable sales, they comprise more than 50% approx. 55% of total taxable sales in 2024.</a:t>
            </a:r>
          </a:p>
          <a:p>
            <a:endParaRPr lang="en-US" dirty="0"/>
          </a:p>
          <a:p>
            <a:r>
              <a:rPr lang="en-US" dirty="0"/>
              <a:t>Accommodations and food services are the third largest sectors (purple) in 2024 and this sector has grown in the last 20 years. Management, education and health services has also grown significantly over the past 20 years and in 2024, this sector is now the 4</a:t>
            </a:r>
            <a:r>
              <a:rPr lang="en-US" baseline="30000" dirty="0"/>
              <a:t>th</a:t>
            </a:r>
            <a:r>
              <a:rPr lang="en-US" dirty="0"/>
              <a:t> largest of total taxable sales. Wholesale taxable sales is the 5</a:t>
            </a:r>
            <a:r>
              <a:rPr lang="en-US" baseline="30000" dirty="0"/>
              <a:t>th</a:t>
            </a:r>
            <a:r>
              <a:rPr lang="en-US" dirty="0"/>
              <a:t> largest by 2024.</a:t>
            </a:r>
          </a:p>
        </p:txBody>
      </p:sp>
      <p:sp>
        <p:nvSpPr>
          <p:cNvPr id="4" name="Slide Number Placeholder 3"/>
          <p:cNvSpPr>
            <a:spLocks noGrp="1"/>
          </p:cNvSpPr>
          <p:nvPr>
            <p:ph type="sldNum" sz="quarter" idx="10"/>
          </p:nvPr>
        </p:nvSpPr>
        <p:spPr/>
        <p:txBody>
          <a:bodyPr/>
          <a:lstStyle/>
          <a:p>
            <a:fld id="{C569D4FF-28A6-430E-A4DD-CA0FAC72F133}" type="slidenum">
              <a:rPr lang="en-US" smtClean="0"/>
              <a:t>34</a:t>
            </a:fld>
            <a:endParaRPr lang="en-US" dirty="0"/>
          </a:p>
        </p:txBody>
      </p:sp>
    </p:spTree>
    <p:extLst>
      <p:ext uri="{BB962C8B-B14F-4D97-AF65-F5344CB8AC3E}">
        <p14:creationId xmlns:p14="http://schemas.microsoft.com/office/powerpoint/2010/main" val="780826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chart shows the KC taxable sales history for 10 years (blue bars) and the new 10 year March 2025 projected sales tax revenue in red for KC. As you can see, there was a small decline in taxable sales in 2024 compared to 2023 at -0.5%. The forecast has 2% YOY growth in 2025 and 2.7% growth in 2026. In the long-term the forecast averages approx. 3%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a:t>
            </a:r>
            <a:r>
              <a:rPr lang="en-US" baseline="30000" dirty="0"/>
              <a:t>st</a:t>
            </a:r>
            <a:r>
              <a:rPr lang="en-US" dirty="0"/>
              <a:t> month of growth was solid at 4.6% YOY growth in January 2025.</a:t>
            </a:r>
          </a:p>
          <a:p>
            <a:endParaRPr lang="en-US" dirty="0"/>
          </a:p>
        </p:txBody>
      </p:sp>
      <p:sp>
        <p:nvSpPr>
          <p:cNvPr id="4" name="Slide Number Placeholder 3"/>
          <p:cNvSpPr>
            <a:spLocks noGrp="1"/>
          </p:cNvSpPr>
          <p:nvPr>
            <p:ph type="sldNum" sz="quarter" idx="10"/>
          </p:nvPr>
        </p:nvSpPr>
        <p:spPr/>
        <p:txBody>
          <a:bodyPr/>
          <a:lstStyle/>
          <a:p>
            <a:fld id="{C569D4FF-28A6-430E-A4DD-CA0FAC72F133}" type="slidenum">
              <a:rPr lang="en-US" smtClean="0"/>
              <a:t>35</a:t>
            </a:fld>
            <a:endParaRPr lang="en-US" dirty="0"/>
          </a:p>
        </p:txBody>
      </p:sp>
    </p:spTree>
    <p:extLst>
      <p:ext uri="{BB962C8B-B14F-4D97-AF65-F5344CB8AC3E}">
        <p14:creationId xmlns:p14="http://schemas.microsoft.com/office/powerpoint/2010/main" val="3990267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3486150"/>
          </a:xfrm>
        </p:spPr>
        <p:txBody>
          <a:bodyPr/>
          <a:lstStyle/>
          <a:p>
            <a:r>
              <a:rPr lang="en-US" dirty="0"/>
              <a:t>Taxable sales in KC came in at 2.4% growth YOY in 2023 and then came in with negative growth in 2024 at -0.5%. This was slightly better, 1%, higher than the August 2024 forecast. It is still very unusual that KC would have negative growth in taxable sales unless we were in or recovering from a recession.  In 2025 and 2026, taxable sales are also anticipated to grow slowly at approx. 2% per year and this is a revision downward from the August forecast. This is due to a change in the climate of the economy where inflation is expected to growth as tariffs are levied and interest rates have remained higher for longer in 2025 and 2026. Both higher prices and higher interest rates have a dampening effect on consumer spending.</a:t>
            </a:r>
          </a:p>
          <a:p>
            <a:endParaRPr lang="en-US" dirty="0"/>
          </a:p>
          <a:p>
            <a:r>
              <a:rPr lang="en-US" dirty="0"/>
              <a:t>Note: 2026 taxable sales has a one-time “bump-up” due to adding in additional visitors coming to the Seattle area for 6 games of the World Cup in June and July 2026. </a:t>
            </a:r>
          </a:p>
          <a:p>
            <a:endParaRPr lang="en-US" dirty="0"/>
          </a:p>
          <a:p>
            <a:r>
              <a:rPr lang="en-US" dirty="0"/>
              <a:t>In general, for the next 4 years on average taxable sales are anticipated to growth by 2% per year. Then in the long-term the average annual growth is approx. 3%. This is a more conservative forecast than in August 2024 and lower by 1% up to 8% by the end of the forecast horizon.</a:t>
            </a:r>
          </a:p>
        </p:txBody>
      </p:sp>
      <p:sp>
        <p:nvSpPr>
          <p:cNvPr id="4" name="Slide Number Placeholder 3"/>
          <p:cNvSpPr>
            <a:spLocks noGrp="1"/>
          </p:cNvSpPr>
          <p:nvPr>
            <p:ph type="sldNum" sz="quarter" idx="10"/>
          </p:nvPr>
        </p:nvSpPr>
        <p:spPr/>
        <p:txBody>
          <a:bodyPr/>
          <a:lstStyle/>
          <a:p>
            <a:fld id="{C569D4FF-28A6-430E-A4DD-CA0FAC72F133}" type="slidenum">
              <a:rPr lang="en-US" smtClean="0"/>
              <a:t>36</a:t>
            </a:fld>
            <a:endParaRPr lang="en-US" dirty="0"/>
          </a:p>
        </p:txBody>
      </p:sp>
    </p:spTree>
    <p:extLst>
      <p:ext uri="{BB962C8B-B14F-4D97-AF65-F5344CB8AC3E}">
        <p14:creationId xmlns:p14="http://schemas.microsoft.com/office/powerpoint/2010/main" val="38342996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the KC sales taxes by taxing district- 10 years of history and 1 year of projected sales taxes in 2025. The largest taxing district receiving the largest portion of total county sales taxes is Metro (blue bars). Metro’s portion represents 70% of total sales taxes the county receives. It shows that the local sales tax levy (yellow) is used for (GF) revenue purposes &amp; it is the second largest portion of all sales tax levies at 10%. In 2023, total sales taxes only grew 2% YOY. Beginning in 2024, there was a new sales tax rate for the culture access program (green bar). The other 4 levies make up 20% of total KC sales taxes in 2024 and 2025.</a:t>
            </a:r>
          </a:p>
        </p:txBody>
      </p:sp>
      <p:sp>
        <p:nvSpPr>
          <p:cNvPr id="4" name="Slide Number Placeholder 3"/>
          <p:cNvSpPr>
            <a:spLocks noGrp="1"/>
          </p:cNvSpPr>
          <p:nvPr>
            <p:ph type="sldNum" sz="quarter" idx="10"/>
          </p:nvPr>
        </p:nvSpPr>
        <p:spPr/>
        <p:txBody>
          <a:bodyPr/>
          <a:lstStyle/>
          <a:p>
            <a:fld id="{C569D4FF-28A6-430E-A4DD-CA0FAC72F133}" type="slidenum">
              <a:rPr lang="en-US" smtClean="0"/>
              <a:t>37</a:t>
            </a:fld>
            <a:endParaRPr lang="en-US" dirty="0"/>
          </a:p>
        </p:txBody>
      </p:sp>
    </p:spTree>
    <p:extLst>
      <p:ext uri="{BB962C8B-B14F-4D97-AF65-F5344CB8AC3E}">
        <p14:creationId xmlns:p14="http://schemas.microsoft.com/office/powerpoint/2010/main" val="3055986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Monitoring Key statistics:</a:t>
            </a:r>
          </a:p>
          <a:p>
            <a:endParaRPr lang="en-US" dirty="0"/>
          </a:p>
          <a:p>
            <a:pPr marL="228600" indent="-228600">
              <a:buAutoNum type="arabicParenR"/>
            </a:pPr>
            <a:r>
              <a:rPr lang="en-US" dirty="0"/>
              <a:t>Inflation – components of inflation as well</a:t>
            </a:r>
          </a:p>
          <a:p>
            <a:pPr marL="228600" indent="-228600">
              <a:buAutoNum type="arabicParenR"/>
            </a:pPr>
            <a:r>
              <a:rPr lang="en-US" dirty="0"/>
              <a:t>Unemployment</a:t>
            </a:r>
          </a:p>
          <a:p>
            <a:pPr marL="228600" indent="-228600">
              <a:buAutoNum type="arabicParenR"/>
            </a:pPr>
            <a:r>
              <a:rPr lang="en-US" dirty="0"/>
              <a:t>Employment growth</a:t>
            </a:r>
          </a:p>
          <a:p>
            <a:pPr marL="228600" indent="-228600">
              <a:buAutoNum type="arabicParenR"/>
            </a:pPr>
            <a:r>
              <a:rPr lang="en-US" dirty="0"/>
              <a:t>Federal reserve actions</a:t>
            </a:r>
          </a:p>
          <a:p>
            <a:pPr marL="228600" indent="-228600">
              <a:buAutoNum type="arabicParenR"/>
            </a:pPr>
            <a:r>
              <a:rPr lang="en-US" dirty="0"/>
              <a:t>Interest rates for mortgages</a:t>
            </a:r>
          </a:p>
          <a:p>
            <a:pPr marL="228600" indent="-228600">
              <a:buAutoNum type="arabicParenR"/>
            </a:pPr>
            <a:r>
              <a:rPr lang="en-US" dirty="0"/>
              <a:t>Consumer sentiment and consumer confidence</a:t>
            </a:r>
          </a:p>
          <a:p>
            <a:pPr marL="228600" indent="-228600">
              <a:buAutoNum type="arabicParenR"/>
            </a:pPr>
            <a:r>
              <a:rPr lang="en-US" dirty="0"/>
              <a:t>Taxable sales – by sector as well</a:t>
            </a:r>
          </a:p>
        </p:txBody>
      </p:sp>
      <p:sp>
        <p:nvSpPr>
          <p:cNvPr id="4" name="Slide Number Placeholder 3"/>
          <p:cNvSpPr>
            <a:spLocks noGrp="1"/>
          </p:cNvSpPr>
          <p:nvPr>
            <p:ph type="sldNum" sz="quarter" idx="10"/>
          </p:nvPr>
        </p:nvSpPr>
        <p:spPr/>
        <p:txBody>
          <a:bodyPr/>
          <a:lstStyle/>
          <a:p>
            <a:fld id="{C569D4FF-28A6-430E-A4DD-CA0FAC72F133}" type="slidenum">
              <a:rPr lang="en-US" smtClean="0"/>
              <a:t>38</a:t>
            </a:fld>
            <a:endParaRPr lang="en-US" dirty="0"/>
          </a:p>
        </p:txBody>
      </p:sp>
    </p:spTree>
    <p:extLst>
      <p:ext uri="{BB962C8B-B14F-4D97-AF65-F5344CB8AC3E}">
        <p14:creationId xmlns:p14="http://schemas.microsoft.com/office/powerpoint/2010/main" val="2174896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69D4FF-28A6-430E-A4DD-CA0FAC72F133}" type="slidenum">
              <a:rPr lang="en-US" smtClean="0"/>
              <a:t>39</a:t>
            </a:fld>
            <a:endParaRPr lang="en-US" dirty="0"/>
          </a:p>
        </p:txBody>
      </p:sp>
    </p:spTree>
    <p:extLst>
      <p:ext uri="{BB962C8B-B14F-4D97-AF65-F5344CB8AC3E}">
        <p14:creationId xmlns:p14="http://schemas.microsoft.com/office/powerpoint/2010/main" val="3523856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real GDP continues to grow but at a slower pace than we anticipated about 6 months ago. Q1:2025 has been weak at -0.3% and </a:t>
            </a:r>
            <a:r>
              <a:rPr lang="en-US" b="0" i="0" dirty="0">
                <a:solidFill>
                  <a:srgbClr val="001D35"/>
                </a:solidFill>
                <a:effectLst/>
                <a:latin typeface="Google Sans"/>
              </a:rPr>
              <a:t>this marked the first negative quarterly GDP reading since Q1 2022.</a:t>
            </a:r>
            <a:endParaRPr lang="en-US" dirty="0"/>
          </a:p>
          <a:p>
            <a:endParaRPr lang="en-US" dirty="0"/>
          </a:p>
          <a:p>
            <a:endParaRPr lang="en-US" dirty="0"/>
          </a:p>
          <a:p>
            <a:r>
              <a:rPr lang="en-US" dirty="0"/>
              <a:t>US and Seattle Inflation are tracking close together now and last year US inflation averaged 2.9% and Seattle inflation was slightly higher at 3.7%. Last inflation statistic for Seattle was in Feb. and it had dropped to 2.5% from 2.8% in Dec. US inflation average for first quarter was 2.8% so quite close. </a:t>
            </a:r>
          </a:p>
          <a:p>
            <a:endParaRPr lang="en-US" dirty="0"/>
          </a:p>
          <a:p>
            <a:r>
              <a:rPr lang="en-US" dirty="0"/>
              <a:t>Federal Reserve has not lowered the federal funds rate this year and is waiting to see the extent of tariffs put in place and how the economy reacts to new Trump tariff policies. Seattle inflation has not risen yet but anticipate it to be higher in April 2025.</a:t>
            </a:r>
          </a:p>
          <a:p>
            <a:endParaRPr lang="en-US" dirty="0"/>
          </a:p>
          <a:p>
            <a:r>
              <a:rPr lang="en-US" dirty="0"/>
              <a:t>King Co. unemployment rate was low at 3.4% in March 2025. Taxable sales have been weak the first 2 months of 2025 – flat.</a:t>
            </a:r>
          </a:p>
        </p:txBody>
      </p:sp>
      <p:sp>
        <p:nvSpPr>
          <p:cNvPr id="4" name="Slide Number Placeholder 3"/>
          <p:cNvSpPr>
            <a:spLocks noGrp="1"/>
          </p:cNvSpPr>
          <p:nvPr>
            <p:ph type="sldNum" sz="quarter" idx="10"/>
          </p:nvPr>
        </p:nvSpPr>
        <p:spPr/>
        <p:txBody>
          <a:bodyPr/>
          <a:lstStyle/>
          <a:p>
            <a:fld id="{C569D4FF-28A6-430E-A4DD-CA0FAC72F133}" type="slidenum">
              <a:rPr lang="en-US" smtClean="0"/>
              <a:t>4</a:t>
            </a:fld>
            <a:endParaRPr lang="en-US" dirty="0"/>
          </a:p>
        </p:txBody>
      </p:sp>
    </p:spTree>
    <p:extLst>
      <p:ext uri="{BB962C8B-B14F-4D97-AF65-F5344CB8AC3E}">
        <p14:creationId xmlns:p14="http://schemas.microsoft.com/office/powerpoint/2010/main" val="3448376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has the 3 important interest rates: federal funds rate, 10-year treasury yield and 30-yr mortgage rate &amp; US inflation (measured by CPI-U) since Jan 2021. I will Highlight recent changes:</a:t>
            </a:r>
          </a:p>
          <a:p>
            <a:r>
              <a:rPr lang="en-US" dirty="0"/>
              <a:t>1) </a:t>
            </a:r>
            <a:r>
              <a:rPr lang="en-US" u="sng" dirty="0"/>
              <a:t>Federal funds rate</a:t>
            </a:r>
            <a:r>
              <a:rPr lang="en-US" dirty="0"/>
              <a:t>: 100 bps drop in Fed Funds Rate at the end of 2024</a:t>
            </a:r>
          </a:p>
          <a:p>
            <a:r>
              <a:rPr lang="en-US" dirty="0"/>
              <a:t>2) </a:t>
            </a:r>
            <a:r>
              <a:rPr lang="en-US" u="sng" dirty="0"/>
              <a:t>10-Year Treasury Yield</a:t>
            </a:r>
            <a:r>
              <a:rPr lang="en-US" dirty="0"/>
              <a:t>: The federal funds rate was followed by 100bps increase in 10Y and this was counter to the recent trends when the federal funds rate was rising so was the 10-year yield and when the federal funds rate was flat the treasury yield was going down. At the end of 2024, when FF rate was declining, the 10 year yield was increasing. Unusual…</a:t>
            </a:r>
          </a:p>
          <a:p>
            <a:r>
              <a:rPr lang="en-US" dirty="0"/>
              <a:t>3) </a:t>
            </a:r>
            <a:r>
              <a:rPr lang="en-US" u="sng" dirty="0"/>
              <a:t>30-Year Mortgage rate</a:t>
            </a:r>
            <a:r>
              <a:rPr lang="en-US" dirty="0"/>
              <a:t>: Typically, when the federal funds rate was climbing, the 30-year mortgage rate was growing as well. When the federal funds rate was flat, the 30-year mortgage rate was relatively flat as well with a slight drop before the Federal Reserve acted. Once the Fed. did lower rates then the 30-year mortgage rate went back up again.</a:t>
            </a:r>
          </a:p>
          <a:p>
            <a:r>
              <a:rPr lang="en-US" dirty="0"/>
              <a:t>4) </a:t>
            </a:r>
            <a:r>
              <a:rPr lang="en-US" u="sng" dirty="0"/>
              <a:t>Inflation rate</a:t>
            </a:r>
            <a:r>
              <a:rPr lang="en-US" dirty="0"/>
              <a:t>: It rose after the pandemic ended due to high demand for goods and services. It started to decline after the Fed. Reserve raised their federal funds rate. It fell to around 3% by the end of 2024 but it did not climb back much due to the lowering of the federal funds rate by the fed. at the end of 2024.  </a:t>
            </a:r>
          </a:p>
        </p:txBody>
      </p:sp>
      <p:sp>
        <p:nvSpPr>
          <p:cNvPr id="4" name="Slide Number Placeholder 3"/>
          <p:cNvSpPr>
            <a:spLocks noGrp="1"/>
          </p:cNvSpPr>
          <p:nvPr>
            <p:ph type="sldNum" sz="quarter" idx="10"/>
          </p:nvPr>
        </p:nvSpPr>
        <p:spPr/>
        <p:txBody>
          <a:bodyPr/>
          <a:lstStyle/>
          <a:p>
            <a:fld id="{C569D4FF-28A6-430E-A4DD-CA0FAC72F133}" type="slidenum">
              <a:rPr lang="en-US" smtClean="0"/>
              <a:t>5</a:t>
            </a:fld>
            <a:endParaRPr lang="en-US" dirty="0"/>
          </a:p>
        </p:txBody>
      </p:sp>
    </p:spTree>
    <p:extLst>
      <p:ext uri="{BB962C8B-B14F-4D97-AF65-F5344CB8AC3E}">
        <p14:creationId xmlns:p14="http://schemas.microsoft.com/office/powerpoint/2010/main" val="3983070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Consumer sentiment and consumer confidence are both measures of how consumers feel about the economy, but they tend to focus on different aspects. Consumer sentiment is more general, while consumer confidence is more focused on the job market. Together, they suggest whether the mood of consumers and their attitude towards spending is getting better or worse over time.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last 2 and 3 months, consumer sentiment and confidence have both been down more than 12% each from December and November 2024 respectively. It reflects the impact from hearing about federal govt. layoffs and on and off tariff discussions in the news</a:t>
            </a:r>
          </a:p>
          <a:p>
            <a:endParaRPr lang="en-US" dirty="0"/>
          </a:p>
        </p:txBody>
      </p:sp>
      <p:sp>
        <p:nvSpPr>
          <p:cNvPr id="4" name="Slide Number Placeholder 3"/>
          <p:cNvSpPr>
            <a:spLocks noGrp="1"/>
          </p:cNvSpPr>
          <p:nvPr>
            <p:ph type="sldNum" sz="quarter" idx="10"/>
          </p:nvPr>
        </p:nvSpPr>
        <p:spPr/>
        <p:txBody>
          <a:bodyPr/>
          <a:lstStyle/>
          <a:p>
            <a:fld id="{C569D4FF-28A6-430E-A4DD-CA0FAC72F133}" type="slidenum">
              <a:rPr lang="en-US" smtClean="0"/>
              <a:t>6</a:t>
            </a:fld>
            <a:endParaRPr lang="en-US" dirty="0"/>
          </a:p>
        </p:txBody>
      </p:sp>
    </p:spTree>
    <p:extLst>
      <p:ext uri="{BB962C8B-B14F-4D97-AF65-F5344CB8AC3E}">
        <p14:creationId xmlns:p14="http://schemas.microsoft.com/office/powerpoint/2010/main" val="2165698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fourth quarter GDP growth rate of 2.5% came in a little below expectations. Now the first quarter of 2025 has a negative growth of 0.3% YOY. Note this forecast is more recent as of May 2025. This first quarter appears weaker already than prior month’s projections used in our March forecast.</a:t>
            </a:r>
          </a:p>
          <a:p>
            <a:endParaRPr lang="en-US" dirty="0"/>
          </a:p>
          <a:p>
            <a:r>
              <a:rPr lang="en-US" u="sng" dirty="0"/>
              <a:t>2025:</a:t>
            </a:r>
            <a:r>
              <a:rPr lang="en-US" dirty="0"/>
              <a:t> The current baseline forecast from March GI had first quarter GDP growth at -0.3% for 2025 and then rising a little for the next three quarters to approx. 1.1% and 1.4% by fourth quarter. </a:t>
            </a:r>
          </a:p>
          <a:p>
            <a:r>
              <a:rPr lang="en-US" u="sng" dirty="0"/>
              <a:t>2026: T</a:t>
            </a:r>
            <a:r>
              <a:rPr lang="en-US" dirty="0"/>
              <a:t>he current GI forecast has the real GDP growing from Q1: 2026 at 2% growth to 2% by 2</a:t>
            </a:r>
            <a:r>
              <a:rPr lang="en-US" baseline="30000" dirty="0"/>
              <a:t>nd</a:t>
            </a:r>
            <a:r>
              <a:rPr lang="en-US" dirty="0"/>
              <a:t> and 3rd qtrs. but then it falls back to 1.7% by fourth qtr. </a:t>
            </a:r>
          </a:p>
          <a:p>
            <a:r>
              <a:rPr lang="en-US" u="sng" dirty="0"/>
              <a:t>2027:</a:t>
            </a:r>
            <a:r>
              <a:rPr lang="en-US" dirty="0"/>
              <a:t> GI current forecast has real GDP falling again in the beginning (1</a:t>
            </a:r>
            <a:r>
              <a:rPr lang="en-US" baseline="30000" dirty="0"/>
              <a:t>st</a:t>
            </a:r>
            <a:r>
              <a:rPr lang="en-US" dirty="0"/>
              <a:t> &amp; 2</a:t>
            </a:r>
            <a:r>
              <a:rPr lang="en-US" baseline="30000" dirty="0"/>
              <a:t>nd</a:t>
            </a:r>
            <a:r>
              <a:rPr lang="en-US" dirty="0"/>
              <a:t> qtrs.) then it remains at 1.5% and 1.6% for the rest of the year. </a:t>
            </a:r>
          </a:p>
          <a:p>
            <a:endParaRPr lang="en-US" dirty="0"/>
          </a:p>
          <a:p>
            <a:r>
              <a:rPr lang="en-US" dirty="0"/>
              <a:t>Factors Which Influence the GDP forecast</a:t>
            </a:r>
          </a:p>
          <a:p>
            <a:pPr marL="228600" indent="-228600">
              <a:buAutoNum type="arabicParenR"/>
            </a:pPr>
            <a:r>
              <a:rPr lang="en-US" dirty="0"/>
              <a:t>Trade Policies</a:t>
            </a:r>
          </a:p>
          <a:p>
            <a:pPr marL="228600" indent="-228600">
              <a:buAutoNum type="arabicParenR" startAt="2"/>
            </a:pPr>
            <a:r>
              <a:rPr lang="en-US" dirty="0"/>
              <a:t>Immigration and size of federal govt. workforce</a:t>
            </a:r>
          </a:p>
          <a:p>
            <a:pPr marL="228600" indent="-228600">
              <a:buAutoNum type="arabicParenR" startAt="2"/>
            </a:pPr>
            <a:r>
              <a:rPr lang="en-US" dirty="0"/>
              <a:t>Regulation</a:t>
            </a:r>
          </a:p>
          <a:p>
            <a:pPr marL="228600" indent="-228600">
              <a:buAutoNum type="arabicParenR" startAt="2"/>
            </a:pPr>
            <a:r>
              <a:rPr lang="en-US" dirty="0"/>
              <a:t>Fiscal Policy – tax cuts</a:t>
            </a:r>
          </a:p>
        </p:txBody>
      </p:sp>
      <p:sp>
        <p:nvSpPr>
          <p:cNvPr id="4" name="Slide Number Placeholder 3"/>
          <p:cNvSpPr>
            <a:spLocks noGrp="1"/>
          </p:cNvSpPr>
          <p:nvPr>
            <p:ph type="sldNum" sz="quarter" idx="10"/>
          </p:nvPr>
        </p:nvSpPr>
        <p:spPr/>
        <p:txBody>
          <a:bodyPr/>
          <a:lstStyle/>
          <a:p>
            <a:fld id="{C569D4FF-28A6-430E-A4DD-CA0FAC72F133}" type="slidenum">
              <a:rPr lang="en-US" smtClean="0"/>
              <a:t>7</a:t>
            </a:fld>
            <a:endParaRPr lang="en-US" dirty="0"/>
          </a:p>
        </p:txBody>
      </p:sp>
    </p:spTree>
    <p:extLst>
      <p:ext uri="{BB962C8B-B14F-4D97-AF65-F5344CB8AC3E}">
        <p14:creationId xmlns:p14="http://schemas.microsoft.com/office/powerpoint/2010/main" val="4235654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267200"/>
            <a:ext cx="5608320" cy="5566410"/>
          </a:xfrm>
        </p:spPr>
        <p:txBody>
          <a:bodyPr/>
          <a:lstStyle/>
          <a:p>
            <a:r>
              <a:rPr lang="en-US" dirty="0"/>
              <a:t>The new federal administration has 4 main areas they are focused on changing which could impact US GDP. We will highlight in this presentation the first 2 policy changes in upcoming slides.</a:t>
            </a:r>
          </a:p>
          <a:p>
            <a:endParaRPr lang="en-US" dirty="0"/>
          </a:p>
          <a:p>
            <a:pPr marL="228600" indent="-228600">
              <a:buAutoNum type="arabicParenR"/>
            </a:pPr>
            <a:r>
              <a:rPr lang="en-US" dirty="0"/>
              <a:t>Trade Policies / Effect on Inflation - tariffs could increase prices for certain goods </a:t>
            </a:r>
          </a:p>
          <a:p>
            <a:pPr marL="685800" lvl="1" indent="-228600">
              <a:buFont typeface="Arial" panose="020B0604020202020204" pitchFamily="34" charset="0"/>
              <a:buChar char="•"/>
            </a:pPr>
            <a:r>
              <a:rPr lang="en-US" dirty="0"/>
              <a:t>The tariffs being proposed are across the board taxes for all products imported by certain counties. </a:t>
            </a:r>
          </a:p>
          <a:p>
            <a:pPr marL="685800" lvl="1" indent="-228600">
              <a:buFont typeface="Arial" panose="020B0604020202020204" pitchFamily="34" charset="0"/>
              <a:buChar char="•"/>
            </a:pPr>
            <a:r>
              <a:rPr lang="en-US" dirty="0"/>
              <a:t>The Trump administration has starting imposing across the board tariffs on China, Canada and Mexico.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 industries that could be negatively impacted by tariffs are ones which have a lot of components in their production process being imported from other counties. 1</a:t>
            </a:r>
            <a:r>
              <a:rPr lang="en-US" baseline="30000" dirty="0"/>
              <a:t>st</a:t>
            </a:r>
            <a:r>
              <a:rPr lang="en-US" dirty="0"/>
              <a:t> is Auto manufacturing and they already have been given a 1 month exemption from the tariffs. 2</a:t>
            </a:r>
            <a:r>
              <a:rPr lang="en-US" baseline="30000" dirty="0"/>
              <a:t>nd</a:t>
            </a:r>
            <a:r>
              <a:rPr lang="en-US" dirty="0"/>
              <a:t> electronics industry includes manufacturing computer, semiconductors and communications equipment. 3</a:t>
            </a:r>
            <a:r>
              <a:rPr lang="en-US" baseline="30000" dirty="0"/>
              <a:t>rd</a:t>
            </a:r>
            <a:r>
              <a:rPr lang="en-US" dirty="0"/>
              <a:t> aerospace industry have hundreds of components that go into the manufacturing airplanes.</a:t>
            </a:r>
          </a:p>
          <a:p>
            <a:pPr marL="228600" indent="-228600">
              <a:buAutoNum type="arabicParenR" startAt="2"/>
            </a:pPr>
            <a:r>
              <a:rPr lang="en-US" dirty="0"/>
              <a:t>Immigration and size of federal govt. workforce</a:t>
            </a:r>
          </a:p>
          <a:p>
            <a:pPr marL="628650" lvl="1" indent="-171450">
              <a:buFont typeface="Arial" panose="020B0604020202020204" pitchFamily="34" charset="0"/>
              <a:buChar char="•"/>
            </a:pPr>
            <a:r>
              <a:rPr lang="en-US" dirty="0"/>
              <a:t>  Increase in deportations of undocumented immigrants from the US decreases the labor force but amount is unclear or how much impact in KC</a:t>
            </a:r>
          </a:p>
          <a:p>
            <a:pPr marL="685800" lvl="1" indent="-228600">
              <a:buFont typeface="Arial" panose="020B0604020202020204" pitchFamily="34" charset="0"/>
              <a:buChar char="•"/>
            </a:pPr>
            <a:r>
              <a:rPr lang="en-US" dirty="0"/>
              <a:t>Stricter regulations on legal migration to the US – could be coming in future</a:t>
            </a:r>
          </a:p>
          <a:p>
            <a:pPr marL="685800" lvl="1" indent="-228600">
              <a:buFont typeface="Arial" panose="020B0604020202020204" pitchFamily="34" charset="0"/>
              <a:buChar char="•"/>
            </a:pPr>
            <a:r>
              <a:rPr lang="en-US" dirty="0"/>
              <a:t>Potential restrictions on H1-B visa workers – 2023 42,378 H1-B visas in KC  (2.8% of KC employment)</a:t>
            </a:r>
          </a:p>
          <a:p>
            <a:pPr marL="685800" lvl="1" indent="-228600">
              <a:buFont typeface="Arial" panose="020B0604020202020204" pitchFamily="34" charset="0"/>
              <a:buChar char="•"/>
            </a:pPr>
            <a:r>
              <a:rPr lang="en-US" dirty="0"/>
              <a:t>Lots of layoffs of Federal workers the impact on KC is yet unclear but total fed. employment is 1.3% of total</a:t>
            </a:r>
          </a:p>
          <a:p>
            <a:pPr marL="685800" lvl="1" indent="-228600">
              <a:buFont typeface="Arial" panose="020B0604020202020204" pitchFamily="34" charset="0"/>
              <a:buChar char="•"/>
            </a:pPr>
            <a:r>
              <a:rPr lang="en-US" dirty="0"/>
              <a:t>State government workers in KC are 3.8% of total employment</a:t>
            </a:r>
          </a:p>
          <a:p>
            <a:pPr marL="685800" lvl="1" indent="-228600">
              <a:buFont typeface="Arial" panose="020B0604020202020204" pitchFamily="34" charset="0"/>
              <a:buChar char="•"/>
            </a:pPr>
            <a:r>
              <a:rPr lang="en-US" dirty="0"/>
              <a:t>Local government workers in KC are 7.3% of total employment</a:t>
            </a:r>
          </a:p>
        </p:txBody>
      </p:sp>
      <p:sp>
        <p:nvSpPr>
          <p:cNvPr id="4" name="Slide Number Placeholder 3"/>
          <p:cNvSpPr>
            <a:spLocks noGrp="1"/>
          </p:cNvSpPr>
          <p:nvPr>
            <p:ph type="sldNum" sz="quarter" idx="10"/>
          </p:nvPr>
        </p:nvSpPr>
        <p:spPr/>
        <p:txBody>
          <a:bodyPr/>
          <a:lstStyle/>
          <a:p>
            <a:fld id="{C569D4FF-28A6-430E-A4DD-CA0FAC72F133}" type="slidenum">
              <a:rPr lang="en-US" smtClean="0"/>
              <a:t>8</a:t>
            </a:fld>
            <a:endParaRPr lang="en-US" dirty="0"/>
          </a:p>
        </p:txBody>
      </p:sp>
    </p:spTree>
    <p:extLst>
      <p:ext uri="{BB962C8B-B14F-4D97-AF65-F5344CB8AC3E}">
        <p14:creationId xmlns:p14="http://schemas.microsoft.com/office/powerpoint/2010/main" val="802038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C569D4FF-28A6-430E-A4DD-CA0FAC72F133}" type="slidenum">
              <a:rPr lang="en-US" smtClean="0"/>
              <a:t>9</a:t>
            </a:fld>
            <a:endParaRPr lang="en-US" dirty="0"/>
          </a:p>
        </p:txBody>
      </p:sp>
    </p:spTree>
    <p:extLst>
      <p:ext uri="{BB962C8B-B14F-4D97-AF65-F5344CB8AC3E}">
        <p14:creationId xmlns:p14="http://schemas.microsoft.com/office/powerpoint/2010/main" val="3448376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5B8DD5-B935-464C-BBDA-AAAF1D92D76C}" type="datetimeFigureOut">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09BD0D-098B-482B-9D98-A9234AA52663}" type="slidenum">
              <a:rPr lang="en-US" smtClean="0"/>
              <a:t>‹#›</a:t>
            </a:fld>
            <a:endParaRPr lang="en-US" dirty="0"/>
          </a:p>
        </p:txBody>
      </p:sp>
    </p:spTree>
    <p:extLst>
      <p:ext uri="{BB962C8B-B14F-4D97-AF65-F5344CB8AC3E}">
        <p14:creationId xmlns:p14="http://schemas.microsoft.com/office/powerpoint/2010/main" val="121007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5B8DD5-B935-464C-BBDA-AAAF1D92D76C}" type="datetimeFigureOut">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09BD0D-098B-482B-9D98-A9234AA52663}" type="slidenum">
              <a:rPr lang="en-US" smtClean="0"/>
              <a:t>‹#›</a:t>
            </a:fld>
            <a:endParaRPr lang="en-US" dirty="0"/>
          </a:p>
        </p:txBody>
      </p:sp>
    </p:spTree>
    <p:extLst>
      <p:ext uri="{BB962C8B-B14F-4D97-AF65-F5344CB8AC3E}">
        <p14:creationId xmlns:p14="http://schemas.microsoft.com/office/powerpoint/2010/main" val="324804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5B8DD5-B935-464C-BBDA-AAAF1D92D76C}" type="datetimeFigureOut">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09BD0D-098B-482B-9D98-A9234AA52663}" type="slidenum">
              <a:rPr lang="en-US" smtClean="0"/>
              <a:t>‹#›</a:t>
            </a:fld>
            <a:endParaRPr lang="en-US" dirty="0"/>
          </a:p>
        </p:txBody>
      </p:sp>
    </p:spTree>
    <p:extLst>
      <p:ext uri="{BB962C8B-B14F-4D97-AF65-F5344CB8AC3E}">
        <p14:creationId xmlns:p14="http://schemas.microsoft.com/office/powerpoint/2010/main" val="942302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5B8DD5-B935-464C-BBDA-AAAF1D92D76C}" type="datetimeFigureOut">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09BD0D-098B-482B-9D98-A9234AA52663}" type="slidenum">
              <a:rPr lang="en-US" smtClean="0"/>
              <a:t>‹#›</a:t>
            </a:fld>
            <a:endParaRPr lang="en-US" dirty="0"/>
          </a:p>
        </p:txBody>
      </p:sp>
    </p:spTree>
    <p:extLst>
      <p:ext uri="{BB962C8B-B14F-4D97-AF65-F5344CB8AC3E}">
        <p14:creationId xmlns:p14="http://schemas.microsoft.com/office/powerpoint/2010/main" val="372972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5B8DD5-B935-464C-BBDA-AAAF1D92D76C}" type="datetimeFigureOut">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09BD0D-098B-482B-9D98-A9234AA52663}" type="slidenum">
              <a:rPr lang="en-US" smtClean="0"/>
              <a:t>‹#›</a:t>
            </a:fld>
            <a:endParaRPr lang="en-US" dirty="0"/>
          </a:p>
        </p:txBody>
      </p:sp>
    </p:spTree>
    <p:extLst>
      <p:ext uri="{BB962C8B-B14F-4D97-AF65-F5344CB8AC3E}">
        <p14:creationId xmlns:p14="http://schemas.microsoft.com/office/powerpoint/2010/main" val="1946994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5B8DD5-B935-464C-BBDA-AAAF1D92D76C}" type="datetimeFigureOut">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09BD0D-098B-482B-9D98-A9234AA52663}" type="slidenum">
              <a:rPr lang="en-US" smtClean="0"/>
              <a:t>‹#›</a:t>
            </a:fld>
            <a:endParaRPr lang="en-US" dirty="0"/>
          </a:p>
        </p:txBody>
      </p:sp>
    </p:spTree>
    <p:extLst>
      <p:ext uri="{BB962C8B-B14F-4D97-AF65-F5344CB8AC3E}">
        <p14:creationId xmlns:p14="http://schemas.microsoft.com/office/powerpoint/2010/main" val="3250360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5B8DD5-B935-464C-BBDA-AAAF1D92D76C}" type="datetimeFigureOut">
              <a:rPr lang="en-US" smtClean="0"/>
              <a:t>5/14/2025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309BD0D-098B-482B-9D98-A9234AA52663}" type="slidenum">
              <a:rPr lang="en-US" smtClean="0"/>
              <a:t>‹#›</a:t>
            </a:fld>
            <a:endParaRPr lang="en-US" dirty="0"/>
          </a:p>
        </p:txBody>
      </p:sp>
    </p:spTree>
    <p:extLst>
      <p:ext uri="{BB962C8B-B14F-4D97-AF65-F5344CB8AC3E}">
        <p14:creationId xmlns:p14="http://schemas.microsoft.com/office/powerpoint/2010/main" val="3908748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5B8DD5-B935-464C-BBDA-AAAF1D92D76C}" type="datetimeFigureOut">
              <a:rPr lang="en-US" smtClean="0"/>
              <a:t>5/14/2025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309BD0D-098B-482B-9D98-A9234AA52663}" type="slidenum">
              <a:rPr lang="en-US" smtClean="0"/>
              <a:t>‹#›</a:t>
            </a:fld>
            <a:endParaRPr lang="en-US" dirty="0"/>
          </a:p>
        </p:txBody>
      </p:sp>
    </p:spTree>
    <p:extLst>
      <p:ext uri="{BB962C8B-B14F-4D97-AF65-F5344CB8AC3E}">
        <p14:creationId xmlns:p14="http://schemas.microsoft.com/office/powerpoint/2010/main" val="1931523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5B8DD5-B935-464C-BBDA-AAAF1D92D76C}" type="datetimeFigureOut">
              <a:rPr lang="en-US" smtClean="0"/>
              <a:t>5/14/2025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09BD0D-098B-482B-9D98-A9234AA52663}" type="slidenum">
              <a:rPr lang="en-US" smtClean="0"/>
              <a:t>‹#›</a:t>
            </a:fld>
            <a:endParaRPr lang="en-US" dirty="0"/>
          </a:p>
        </p:txBody>
      </p:sp>
    </p:spTree>
    <p:extLst>
      <p:ext uri="{BB962C8B-B14F-4D97-AF65-F5344CB8AC3E}">
        <p14:creationId xmlns:p14="http://schemas.microsoft.com/office/powerpoint/2010/main" val="811731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5B8DD5-B935-464C-BBDA-AAAF1D92D76C}" type="datetimeFigureOut">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09BD0D-098B-482B-9D98-A9234AA52663}" type="slidenum">
              <a:rPr lang="en-US" smtClean="0"/>
              <a:t>‹#›</a:t>
            </a:fld>
            <a:endParaRPr lang="en-US" dirty="0"/>
          </a:p>
        </p:txBody>
      </p:sp>
    </p:spTree>
    <p:extLst>
      <p:ext uri="{BB962C8B-B14F-4D97-AF65-F5344CB8AC3E}">
        <p14:creationId xmlns:p14="http://schemas.microsoft.com/office/powerpoint/2010/main" val="4077160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5B8DD5-B935-464C-BBDA-AAAF1D92D76C}" type="datetimeFigureOut">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09BD0D-098B-482B-9D98-A9234AA52663}" type="slidenum">
              <a:rPr lang="en-US" smtClean="0"/>
              <a:t>‹#›</a:t>
            </a:fld>
            <a:endParaRPr lang="en-US" dirty="0"/>
          </a:p>
        </p:txBody>
      </p:sp>
    </p:spTree>
    <p:extLst>
      <p:ext uri="{BB962C8B-B14F-4D97-AF65-F5344CB8AC3E}">
        <p14:creationId xmlns:p14="http://schemas.microsoft.com/office/powerpoint/2010/main" val="3653477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5B8DD5-B935-464C-BBDA-AAAF1D92D76C}" type="datetimeFigureOut">
              <a:rPr lang="en-US" smtClean="0"/>
              <a:t>5/14/2025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09BD0D-098B-482B-9D98-A9234AA52663}" type="slidenum">
              <a:rPr lang="en-US" smtClean="0"/>
              <a:t>‹#›</a:t>
            </a:fld>
            <a:endParaRPr lang="en-US" dirty="0"/>
          </a:p>
        </p:txBody>
      </p:sp>
    </p:spTree>
    <p:extLst>
      <p:ext uri="{BB962C8B-B14F-4D97-AF65-F5344CB8AC3E}">
        <p14:creationId xmlns:p14="http://schemas.microsoft.com/office/powerpoint/2010/main" val="968417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chart" Target="../charts/chart7.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chart" Target="../charts/chart11.xml"/><Relationship Id="rId4" Type="http://schemas.openxmlformats.org/officeDocument/2006/relationships/chart" Target="../charts/chart10.xml"/></Relationships>
</file>

<file path=ppt/slides/_rels/slide1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www.kingcounty.gov/independent/forecasting.aspx"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48" y="1391815"/>
            <a:ext cx="9144000" cy="7848302"/>
          </a:xfrm>
          <a:prstGeom prst="rect">
            <a:avLst/>
          </a:prstGeom>
          <a:solidFill>
            <a:schemeClr val="accent1"/>
          </a:solidFill>
          <a:ln>
            <a:noFill/>
          </a:ln>
        </p:spPr>
        <p:txBody>
          <a:bodyPr wrap="square" rtlCol="0">
            <a:spAutoFit/>
          </a:bodyPr>
          <a:lstStyle/>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endParaRPr lang="en-US" sz="800" spc="200" dirty="0">
              <a:solidFill>
                <a:prstClr val="white">
                  <a:lumMod val="50000"/>
                </a:prstClr>
              </a:solidFill>
            </a:endParaRPr>
          </a:p>
          <a:p>
            <a:endParaRPr lang="en-US" sz="800" spc="200" dirty="0">
              <a:solidFill>
                <a:prstClr val="white">
                  <a:lumMod val="50000"/>
                </a:prstClr>
              </a:solidFill>
            </a:endParaRPr>
          </a:p>
          <a:p>
            <a:endParaRPr lang="en-US" sz="800" spc="200" dirty="0">
              <a:solidFill>
                <a:prstClr val="white"/>
              </a:solidFill>
            </a:endParaRPr>
          </a:p>
          <a:p>
            <a:endParaRPr lang="en-US" sz="800" spc="200" dirty="0">
              <a:solidFill>
                <a:prstClr val="white"/>
              </a:solidFill>
            </a:endParaRPr>
          </a:p>
          <a:p>
            <a:endParaRPr lang="en-US" sz="800" spc="200" dirty="0">
              <a:solidFill>
                <a:prstClr val="white"/>
              </a:solidFill>
            </a:endParaRPr>
          </a:p>
          <a:p>
            <a:endParaRPr lang="en-US" sz="800" spc="200" dirty="0">
              <a:solidFill>
                <a:prstClr val="white"/>
              </a:solidFill>
            </a:endParaRPr>
          </a:p>
          <a:p>
            <a:endParaRPr lang="en-US" sz="800" spc="200" dirty="0">
              <a:solidFill>
                <a:prstClr val="white"/>
              </a:solidFill>
            </a:endParaRPr>
          </a:p>
          <a:p>
            <a:endParaRPr lang="en-US" sz="800" spc="200" dirty="0">
              <a:solidFill>
                <a:prstClr val="white"/>
              </a:solidFill>
            </a:endParaRPr>
          </a:p>
          <a:p>
            <a:endParaRPr lang="en-US" sz="800" spc="200" dirty="0">
              <a:solidFill>
                <a:prstClr val="white"/>
              </a:solidFill>
            </a:endParaRPr>
          </a:p>
          <a:p>
            <a:endParaRPr lang="en-US" sz="800" spc="200" dirty="0">
              <a:solidFill>
                <a:prstClr val="white"/>
              </a:solidFill>
            </a:endParaRPr>
          </a:p>
          <a:p>
            <a:endParaRPr lang="en-US" sz="800" spc="200" dirty="0">
              <a:solidFill>
                <a:prstClr val="white"/>
              </a:solidFill>
            </a:endParaRPr>
          </a:p>
          <a:p>
            <a:endParaRPr lang="en-US" sz="800" spc="200" dirty="0">
              <a:solidFill>
                <a:prstClr val="white"/>
              </a:solidFill>
            </a:endParaRPr>
          </a:p>
          <a:p>
            <a:endParaRPr lang="en-US" sz="800" spc="2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a:p>
            <a:endParaRPr lang="en-US" sz="800" dirty="0">
              <a:solidFill>
                <a:prstClr val="white"/>
              </a:solidFill>
            </a:endParaRPr>
          </a:p>
        </p:txBody>
      </p:sp>
      <p:sp>
        <p:nvSpPr>
          <p:cNvPr id="8" name="AutoShape 8" descr="Image result for 0 and 1"/>
          <p:cNvSpPr>
            <a:spLocks noChangeAspect="1" noChangeArrowheads="1"/>
          </p:cNvSpPr>
          <p:nvPr/>
        </p:nvSpPr>
        <p:spPr bwMode="auto">
          <a:xfrm>
            <a:off x="-9530" y="0"/>
            <a:ext cx="9139675" cy="1381134"/>
          </a:xfrm>
          <a:prstGeom prst="rect">
            <a:avLst/>
          </a:prstGeom>
          <a:solidFill>
            <a:schemeClr val="accent1"/>
          </a:solidFill>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 name="Title 10"/>
          <p:cNvSpPr>
            <a:spLocks noGrp="1"/>
          </p:cNvSpPr>
          <p:nvPr>
            <p:ph type="ctrTitle"/>
          </p:nvPr>
        </p:nvSpPr>
        <p:spPr>
          <a:xfrm>
            <a:off x="314323" y="1885060"/>
            <a:ext cx="8455025" cy="1752600"/>
          </a:xfrm>
          <a:solidFill>
            <a:schemeClr val="bg1">
              <a:lumMod val="65000"/>
            </a:schemeClr>
          </a:solidFill>
          <a:ln w="12700">
            <a:solidFill>
              <a:srgbClr val="FFC000"/>
            </a:solidFill>
          </a:ln>
        </p:spPr>
        <p:txBody>
          <a:bodyPr>
            <a:noAutofit/>
          </a:bodyPr>
          <a:lstStyle/>
          <a:p>
            <a:r>
              <a:rPr lang="en-US" sz="1600" b="1" dirty="0">
                <a:solidFill>
                  <a:schemeClr val="bg1">
                    <a:lumMod val="65000"/>
                  </a:schemeClr>
                </a:solidFill>
              </a:rPr>
              <a:t>.</a:t>
            </a:r>
            <a:br>
              <a:rPr lang="en-US" sz="3200" b="1" dirty="0"/>
            </a:br>
            <a:r>
              <a:rPr lang="en-US" sz="3100" b="1" dirty="0"/>
              <a:t>2025 King County Economic and Revenue Forecast</a:t>
            </a:r>
            <a:br>
              <a:rPr lang="en-US" sz="1600" b="1" dirty="0"/>
            </a:br>
            <a:r>
              <a:rPr lang="en-US" sz="1600" b="1" dirty="0"/>
              <a:t>Presentation to the Puget Sound Finance Officers Association</a:t>
            </a:r>
            <a:br>
              <a:rPr lang="en-US" sz="1600" b="1" dirty="0"/>
            </a:br>
            <a:endParaRPr lang="en-US" sz="2400" dirty="0"/>
          </a:p>
        </p:txBody>
      </p:sp>
      <p:cxnSp>
        <p:nvCxnSpPr>
          <p:cNvPr id="21" name="Straight Connector 20"/>
          <p:cNvCxnSpPr/>
          <p:nvPr/>
        </p:nvCxnSpPr>
        <p:spPr>
          <a:xfrm>
            <a:off x="0" y="4419600"/>
            <a:ext cx="91440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0" y="1371600"/>
            <a:ext cx="0" cy="304800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9144000" y="1371600"/>
            <a:ext cx="0" cy="304800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917648" y="3256660"/>
            <a:ext cx="5651676" cy="646331"/>
          </a:xfrm>
          <a:prstGeom prst="rect">
            <a:avLst/>
          </a:prstGeom>
          <a:solidFill>
            <a:srgbClr val="FFC000"/>
          </a:solidFill>
          <a:ln w="12700">
            <a:solidFill>
              <a:schemeClr val="tx1"/>
            </a:solidFill>
          </a:ln>
        </p:spPr>
        <p:txBody>
          <a:bodyPr wrap="square" rtlCol="0">
            <a:spAutoFit/>
          </a:bodyPr>
          <a:lstStyle/>
          <a:p>
            <a:pPr algn="r"/>
            <a:r>
              <a:rPr lang="en-US" dirty="0">
                <a:solidFill>
                  <a:prstClr val="black"/>
                </a:solidFill>
              </a:rPr>
              <a:t>Lizbeth Martin-Mahar</a:t>
            </a:r>
            <a:br>
              <a:rPr lang="en-US" dirty="0">
                <a:solidFill>
                  <a:prstClr val="black"/>
                </a:solidFill>
              </a:rPr>
            </a:br>
            <a:r>
              <a:rPr lang="en-US" dirty="0">
                <a:solidFill>
                  <a:prstClr val="black"/>
                </a:solidFill>
              </a:rPr>
              <a:t>Office of Economic and Financial Analysis</a:t>
            </a:r>
          </a:p>
        </p:txBody>
      </p:sp>
      <p:sp>
        <p:nvSpPr>
          <p:cNvPr id="20" name="TextBox 19"/>
          <p:cNvSpPr txBox="1"/>
          <p:nvPr/>
        </p:nvSpPr>
        <p:spPr>
          <a:xfrm>
            <a:off x="466723" y="3256660"/>
            <a:ext cx="2054225" cy="646331"/>
          </a:xfrm>
          <a:prstGeom prst="rect">
            <a:avLst/>
          </a:prstGeom>
          <a:solidFill>
            <a:schemeClr val="bg1">
              <a:lumMod val="95000"/>
            </a:schemeClr>
          </a:solidFill>
          <a:ln w="12700">
            <a:solidFill>
              <a:schemeClr val="tx1"/>
            </a:solidFill>
          </a:ln>
        </p:spPr>
        <p:txBody>
          <a:bodyPr wrap="square" rtlCol="0">
            <a:spAutoFit/>
          </a:bodyPr>
          <a:lstStyle/>
          <a:p>
            <a:r>
              <a:rPr lang="en-US" dirty="0">
                <a:solidFill>
                  <a:prstClr val="black"/>
                </a:solidFill>
              </a:rPr>
              <a:t>Presented on:</a:t>
            </a:r>
            <a:br>
              <a:rPr lang="en-US" dirty="0">
                <a:solidFill>
                  <a:prstClr val="black"/>
                </a:solidFill>
              </a:rPr>
            </a:br>
            <a:r>
              <a:rPr lang="en-US" dirty="0">
                <a:solidFill>
                  <a:prstClr val="black"/>
                </a:solidFill>
              </a:rPr>
              <a:t>May 14</a:t>
            </a:r>
            <a:r>
              <a:rPr lang="en-US" baseline="30000" dirty="0">
                <a:solidFill>
                  <a:prstClr val="black"/>
                </a:solidFill>
              </a:rPr>
              <a:t>th</a:t>
            </a:r>
            <a:r>
              <a:rPr lang="en-US" dirty="0">
                <a:solidFill>
                  <a:prstClr val="black"/>
                </a:solidFill>
              </a:rPr>
              <a:t>, 2025</a:t>
            </a:r>
            <a:endParaRPr lang="en-US" sz="1400" dirty="0">
              <a:solidFill>
                <a:prstClr val="black"/>
              </a:solidFill>
            </a:endParaRPr>
          </a:p>
        </p:txBody>
      </p:sp>
      <p:cxnSp>
        <p:nvCxnSpPr>
          <p:cNvPr id="28" name="Straight Connector 27"/>
          <p:cNvCxnSpPr/>
          <p:nvPr/>
        </p:nvCxnSpPr>
        <p:spPr>
          <a:xfrm>
            <a:off x="0" y="1371600"/>
            <a:ext cx="91440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83" y="4591056"/>
            <a:ext cx="9162662"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926" y="5860167"/>
            <a:ext cx="9137074"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pic>
        <p:nvPicPr>
          <p:cNvPr id="1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 y="4598295"/>
            <a:ext cx="1522334" cy="126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558" y="4593723"/>
            <a:ext cx="1540131" cy="126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3689" y="4600604"/>
            <a:ext cx="1511303" cy="12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4992" y="4600604"/>
            <a:ext cx="1528971" cy="12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3963" y="4598295"/>
            <a:ext cx="1504879" cy="12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8842" y="4591056"/>
            <a:ext cx="1511303" cy="12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Connector 22"/>
          <p:cNvCxnSpPr/>
          <p:nvPr/>
        </p:nvCxnSpPr>
        <p:spPr>
          <a:xfrm>
            <a:off x="-13855" y="4591056"/>
            <a:ext cx="91440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0" y="4598295"/>
            <a:ext cx="0" cy="126187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144000" y="4591034"/>
            <a:ext cx="0" cy="1269133"/>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520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676400"/>
          </a:xfrm>
          <a:solidFill>
            <a:schemeClr val="accent1"/>
          </a:solidFill>
        </p:spPr>
        <p:txBody>
          <a:bodyPr>
            <a:normAutofit/>
          </a:bodyPr>
          <a:lstStyle/>
          <a:p>
            <a:r>
              <a:rPr lang="en-US" sz="4000" b="1" dirty="0">
                <a:ln>
                  <a:solidFill>
                    <a:sysClr val="windowText" lastClr="000000"/>
                  </a:solidFill>
                </a:ln>
                <a:solidFill>
                  <a:srgbClr val="FFC000"/>
                </a:solidFill>
                <a:latin typeface="Cambria" panose="02040503050406030204" pitchFamily="18" charset="0"/>
              </a:rPr>
              <a:t>Seattle Metro Export Values: </a:t>
            </a:r>
            <a:br>
              <a:rPr lang="en-US" sz="4000" b="1" dirty="0">
                <a:ln>
                  <a:solidFill>
                    <a:sysClr val="windowText" lastClr="000000"/>
                  </a:solidFill>
                </a:ln>
                <a:solidFill>
                  <a:srgbClr val="FFC000"/>
                </a:solidFill>
                <a:latin typeface="Cambria" panose="02040503050406030204" pitchFamily="18" charset="0"/>
              </a:rPr>
            </a:br>
            <a:r>
              <a:rPr lang="en-US" sz="4000" b="1" dirty="0">
                <a:ln>
                  <a:solidFill>
                    <a:sysClr val="windowText" lastClr="000000"/>
                  </a:solidFill>
                </a:ln>
                <a:solidFill>
                  <a:srgbClr val="FFC000"/>
                </a:solidFill>
                <a:latin typeface="Cambria" panose="02040503050406030204" pitchFamily="18" charset="0"/>
              </a:rPr>
              <a:t>20+ Years of History</a:t>
            </a:r>
          </a:p>
        </p:txBody>
      </p:sp>
      <p:sp>
        <p:nvSpPr>
          <p:cNvPr id="4" name="TextBox 3">
            <a:extLst>
              <a:ext uri="{FF2B5EF4-FFF2-40B4-BE49-F238E27FC236}">
                <a16:creationId xmlns:a16="http://schemas.microsoft.com/office/drawing/2014/main" id="{403A4EE0-7015-B90C-F515-499FC0EA4484}"/>
              </a:ext>
            </a:extLst>
          </p:cNvPr>
          <p:cNvSpPr txBox="1"/>
          <p:nvPr/>
        </p:nvSpPr>
        <p:spPr>
          <a:xfrm>
            <a:off x="0" y="6611779"/>
            <a:ext cx="4634602" cy="246221"/>
          </a:xfrm>
          <a:prstGeom prst="rect">
            <a:avLst/>
          </a:prstGeom>
          <a:noFill/>
        </p:spPr>
        <p:txBody>
          <a:bodyPr wrap="none" rtlCol="0">
            <a:spAutoFit/>
          </a:bodyPr>
          <a:lstStyle/>
          <a:p>
            <a:r>
              <a:rPr lang="en-US" sz="1000" b="1" dirty="0">
                <a:latin typeface="Cambria" panose="02040503050406030204" pitchFamily="18" charset="0"/>
                <a:ea typeface="Cambria" panose="02040503050406030204" pitchFamily="18" charset="0"/>
              </a:rPr>
              <a:t>NOTE: Includes exports from Seattle, Everett and Tacoma ports and SEATAC</a:t>
            </a:r>
          </a:p>
        </p:txBody>
      </p:sp>
      <p:graphicFrame>
        <p:nvGraphicFramePr>
          <p:cNvPr id="6" name="Chart 5">
            <a:extLst>
              <a:ext uri="{FF2B5EF4-FFF2-40B4-BE49-F238E27FC236}">
                <a16:creationId xmlns:a16="http://schemas.microsoft.com/office/drawing/2014/main" id="{05669A72-1837-EB9C-D724-57B484F3BD06}"/>
              </a:ext>
            </a:extLst>
          </p:cNvPr>
          <p:cNvGraphicFramePr>
            <a:graphicFrameLocks/>
          </p:cNvGraphicFramePr>
          <p:nvPr>
            <p:extLst>
              <p:ext uri="{D42A27DB-BD31-4B8C-83A1-F6EECF244321}">
                <p14:modId xmlns:p14="http://schemas.microsoft.com/office/powerpoint/2010/main" val="264968707"/>
              </p:ext>
            </p:extLst>
          </p:nvPr>
        </p:nvGraphicFramePr>
        <p:xfrm>
          <a:off x="0" y="1676399"/>
          <a:ext cx="9144000" cy="51816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2550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676400"/>
          </a:xfrm>
          <a:solidFill>
            <a:schemeClr val="accent1"/>
          </a:solidFill>
        </p:spPr>
        <p:txBody>
          <a:bodyPr>
            <a:normAutofit/>
          </a:bodyPr>
          <a:lstStyle/>
          <a:p>
            <a:r>
              <a:rPr lang="en-US" sz="4000" b="1" dirty="0">
                <a:ln>
                  <a:solidFill>
                    <a:sysClr val="windowText" lastClr="000000"/>
                  </a:solidFill>
                </a:ln>
                <a:solidFill>
                  <a:srgbClr val="FFC000"/>
                </a:solidFill>
                <a:latin typeface="Cambria" panose="02040503050406030204" pitchFamily="18" charset="0"/>
              </a:rPr>
              <a:t>What do we export? </a:t>
            </a:r>
            <a:br>
              <a:rPr lang="en-US" sz="4000" b="1" dirty="0">
                <a:ln>
                  <a:solidFill>
                    <a:sysClr val="windowText" lastClr="000000"/>
                  </a:solidFill>
                </a:ln>
                <a:solidFill>
                  <a:srgbClr val="FFC000"/>
                </a:solidFill>
                <a:latin typeface="Cambria" panose="02040503050406030204" pitchFamily="18" charset="0"/>
              </a:rPr>
            </a:br>
            <a:r>
              <a:rPr lang="en-US" sz="4000" b="1" dirty="0">
                <a:ln>
                  <a:solidFill>
                    <a:sysClr val="windowText" lastClr="000000"/>
                  </a:solidFill>
                </a:ln>
                <a:solidFill>
                  <a:srgbClr val="FFC000"/>
                </a:solidFill>
                <a:latin typeface="Cambria" panose="02040503050406030204" pitchFamily="18" charset="0"/>
              </a:rPr>
              <a:t>And where does it go?</a:t>
            </a:r>
          </a:p>
        </p:txBody>
      </p:sp>
      <p:graphicFrame>
        <p:nvGraphicFramePr>
          <p:cNvPr id="2" name="Chart 1">
            <a:extLst>
              <a:ext uri="{FF2B5EF4-FFF2-40B4-BE49-F238E27FC236}">
                <a16:creationId xmlns:a16="http://schemas.microsoft.com/office/drawing/2014/main" id="{35300A94-3389-83FE-D728-DE07EA3B558C}"/>
              </a:ext>
            </a:extLst>
          </p:cNvPr>
          <p:cNvGraphicFramePr>
            <a:graphicFrameLocks/>
          </p:cNvGraphicFramePr>
          <p:nvPr/>
        </p:nvGraphicFramePr>
        <p:xfrm>
          <a:off x="0" y="1676400"/>
          <a:ext cx="4572000" cy="3886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86A8092C-E62A-BDE5-F0F6-4F02A036465B}"/>
              </a:ext>
            </a:extLst>
          </p:cNvPr>
          <p:cNvGraphicFramePr>
            <a:graphicFrameLocks/>
          </p:cNvGraphicFramePr>
          <p:nvPr/>
        </p:nvGraphicFramePr>
        <p:xfrm>
          <a:off x="0" y="1677572"/>
          <a:ext cx="4947138" cy="50268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D75441A1-754F-441A-95D6-295FDDD0446B}"/>
              </a:ext>
            </a:extLst>
          </p:cNvPr>
          <p:cNvGraphicFramePr>
            <a:graphicFrameLocks/>
          </p:cNvGraphicFramePr>
          <p:nvPr/>
        </p:nvGraphicFramePr>
        <p:xfrm>
          <a:off x="4419600" y="1676400"/>
          <a:ext cx="4648200" cy="5028028"/>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B6269493-C2E2-A7A9-45ED-A9B2B5FB1EE0}"/>
              </a:ext>
            </a:extLst>
          </p:cNvPr>
          <p:cNvSpPr txBox="1"/>
          <p:nvPr/>
        </p:nvSpPr>
        <p:spPr>
          <a:xfrm>
            <a:off x="-228600" y="6627168"/>
            <a:ext cx="4572000" cy="230832"/>
          </a:xfrm>
          <a:prstGeom prst="rect">
            <a:avLst/>
          </a:prstGeom>
          <a:noFill/>
        </p:spPr>
        <p:txBody>
          <a:bodyPr wrap="square" rtlCol="0">
            <a:spAutoFit/>
          </a:bodyPr>
          <a:lstStyle/>
          <a:p>
            <a:pPr algn="ctr"/>
            <a:r>
              <a:rPr lang="en-US" sz="900" b="1" dirty="0">
                <a:latin typeface="Cambria" panose="02040503050406030204" pitchFamily="18" charset="0"/>
                <a:ea typeface="Cambria" panose="02040503050406030204" pitchFamily="18" charset="0"/>
              </a:rPr>
              <a:t>NOTE: Includes exports from Seattle, Everett and Tacoma ports and SEATAC</a:t>
            </a:r>
          </a:p>
        </p:txBody>
      </p:sp>
    </p:spTree>
    <p:extLst>
      <p:ext uri="{BB962C8B-B14F-4D97-AF65-F5344CB8AC3E}">
        <p14:creationId xmlns:p14="http://schemas.microsoft.com/office/powerpoint/2010/main" val="3846432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676400"/>
          </a:xfrm>
          <a:solidFill>
            <a:schemeClr val="accent1"/>
          </a:solidFill>
        </p:spPr>
        <p:txBody>
          <a:bodyPr>
            <a:normAutofit/>
          </a:bodyPr>
          <a:lstStyle/>
          <a:p>
            <a:r>
              <a:rPr lang="en-US" sz="4000" b="1" dirty="0">
                <a:ln>
                  <a:solidFill>
                    <a:sysClr val="windowText" lastClr="000000"/>
                  </a:solidFill>
                </a:ln>
                <a:solidFill>
                  <a:srgbClr val="FFC000"/>
                </a:solidFill>
                <a:latin typeface="Cambria" panose="02040503050406030204" pitchFamily="18" charset="0"/>
              </a:rPr>
              <a:t>Seattle Metro Import Values: </a:t>
            </a:r>
            <a:br>
              <a:rPr lang="en-US" sz="4000" b="1" dirty="0">
                <a:ln>
                  <a:solidFill>
                    <a:sysClr val="windowText" lastClr="000000"/>
                  </a:solidFill>
                </a:ln>
                <a:solidFill>
                  <a:srgbClr val="FFC000"/>
                </a:solidFill>
                <a:latin typeface="Cambria" panose="02040503050406030204" pitchFamily="18" charset="0"/>
              </a:rPr>
            </a:br>
            <a:r>
              <a:rPr lang="en-US" sz="4000" b="1" dirty="0">
                <a:ln>
                  <a:solidFill>
                    <a:sysClr val="windowText" lastClr="000000"/>
                  </a:solidFill>
                </a:ln>
                <a:solidFill>
                  <a:srgbClr val="FFC000"/>
                </a:solidFill>
                <a:latin typeface="Cambria" panose="02040503050406030204" pitchFamily="18" charset="0"/>
              </a:rPr>
              <a:t>20+ Years of History</a:t>
            </a:r>
          </a:p>
        </p:txBody>
      </p:sp>
      <p:graphicFrame>
        <p:nvGraphicFramePr>
          <p:cNvPr id="2" name="Chart 1">
            <a:extLst>
              <a:ext uri="{FF2B5EF4-FFF2-40B4-BE49-F238E27FC236}">
                <a16:creationId xmlns:a16="http://schemas.microsoft.com/office/drawing/2014/main" id="{0303B7F9-B32B-2DD2-4BF3-AC56B4044F80}"/>
              </a:ext>
            </a:extLst>
          </p:cNvPr>
          <p:cNvGraphicFramePr>
            <a:graphicFrameLocks/>
          </p:cNvGraphicFramePr>
          <p:nvPr/>
        </p:nvGraphicFramePr>
        <p:xfrm>
          <a:off x="0" y="1676400"/>
          <a:ext cx="91440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BD79858A-1DA4-ADA8-3FAD-92836AEBF044}"/>
              </a:ext>
            </a:extLst>
          </p:cNvPr>
          <p:cNvSpPr/>
          <p:nvPr/>
        </p:nvSpPr>
        <p:spPr>
          <a:xfrm flipH="1">
            <a:off x="7216882" y="2406808"/>
            <a:ext cx="161371" cy="3689191"/>
          </a:xfrm>
          <a:prstGeom prst="rect">
            <a:avLst/>
          </a:prstGeom>
          <a:solidFill>
            <a:schemeClr val="bg1">
              <a:lumMod val="85000"/>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6" name="TextBox 1">
            <a:extLst>
              <a:ext uri="{FF2B5EF4-FFF2-40B4-BE49-F238E27FC236}">
                <a16:creationId xmlns:a16="http://schemas.microsoft.com/office/drawing/2014/main" id="{7517618E-D9A5-C392-81B1-011B36A4AB45}"/>
              </a:ext>
            </a:extLst>
          </p:cNvPr>
          <p:cNvSpPr txBox="1"/>
          <p:nvPr/>
        </p:nvSpPr>
        <p:spPr>
          <a:xfrm>
            <a:off x="2438400" y="2407832"/>
            <a:ext cx="1237135" cy="24924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Great Recession</a:t>
            </a:r>
          </a:p>
        </p:txBody>
      </p:sp>
      <p:sp>
        <p:nvSpPr>
          <p:cNvPr id="7" name="TextBox 1">
            <a:extLst>
              <a:ext uri="{FF2B5EF4-FFF2-40B4-BE49-F238E27FC236}">
                <a16:creationId xmlns:a16="http://schemas.microsoft.com/office/drawing/2014/main" id="{7517618E-D9A5-C392-81B1-011B36A4AB45}"/>
              </a:ext>
            </a:extLst>
          </p:cNvPr>
          <p:cNvSpPr txBox="1"/>
          <p:nvPr/>
        </p:nvSpPr>
        <p:spPr>
          <a:xfrm>
            <a:off x="6992614" y="2406808"/>
            <a:ext cx="797871" cy="19369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COVID Pandemic</a:t>
            </a:r>
          </a:p>
        </p:txBody>
      </p:sp>
      <p:sp>
        <p:nvSpPr>
          <p:cNvPr id="8" name="TextBox 1">
            <a:extLst>
              <a:ext uri="{FF2B5EF4-FFF2-40B4-BE49-F238E27FC236}">
                <a16:creationId xmlns:a16="http://schemas.microsoft.com/office/drawing/2014/main" id="{209BE145-0F36-0BE7-A2BB-8A77E19B8699}"/>
              </a:ext>
            </a:extLst>
          </p:cNvPr>
          <p:cNvSpPr txBox="1"/>
          <p:nvPr/>
        </p:nvSpPr>
        <p:spPr>
          <a:xfrm>
            <a:off x="6437928" y="2131789"/>
            <a:ext cx="870505" cy="36794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Trump 1st </a:t>
            </a:r>
          </a:p>
          <a:p>
            <a:r>
              <a:rPr lang="en-US" sz="1100" dirty="0"/>
              <a:t>Admin </a:t>
            </a:r>
          </a:p>
          <a:p>
            <a:r>
              <a:rPr lang="en-US" sz="1100" dirty="0"/>
              <a:t>Tariffs</a:t>
            </a:r>
          </a:p>
        </p:txBody>
      </p:sp>
      <p:sp>
        <p:nvSpPr>
          <p:cNvPr id="9" name="Rectangle 8">
            <a:extLst>
              <a:ext uri="{FF2B5EF4-FFF2-40B4-BE49-F238E27FC236}">
                <a16:creationId xmlns:a16="http://schemas.microsoft.com/office/drawing/2014/main" id="{6FFDA4FD-11CB-96E5-9922-AE5845FB189D}"/>
              </a:ext>
            </a:extLst>
          </p:cNvPr>
          <p:cNvSpPr/>
          <p:nvPr/>
        </p:nvSpPr>
        <p:spPr>
          <a:xfrm>
            <a:off x="6477000" y="2406809"/>
            <a:ext cx="670062" cy="3689191"/>
          </a:xfrm>
          <a:prstGeom prst="rect">
            <a:avLst/>
          </a:prstGeom>
          <a:solidFill>
            <a:srgbClr val="FFFF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0" name="TextBox 3">
            <a:extLst>
              <a:ext uri="{FF2B5EF4-FFF2-40B4-BE49-F238E27FC236}">
                <a16:creationId xmlns:a16="http://schemas.microsoft.com/office/drawing/2014/main" id="{B584E5E6-9F9F-27D2-2188-8FFC5BEB3AF5}"/>
              </a:ext>
            </a:extLst>
          </p:cNvPr>
          <p:cNvSpPr txBox="1"/>
          <p:nvPr/>
        </p:nvSpPr>
        <p:spPr>
          <a:xfrm>
            <a:off x="0" y="6611779"/>
            <a:ext cx="4988866" cy="24622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dirty="0">
                <a:latin typeface="Cambria" panose="02040503050406030204" pitchFamily="18" charset="0"/>
                <a:ea typeface="Cambria" panose="02040503050406030204" pitchFamily="18" charset="0"/>
              </a:rPr>
              <a:t>NOTE: Includes imports arriving at Seattle, Everett and Tacoma ports and SEATAC</a:t>
            </a:r>
          </a:p>
        </p:txBody>
      </p:sp>
    </p:spTree>
    <p:extLst>
      <p:ext uri="{BB962C8B-B14F-4D97-AF65-F5344CB8AC3E}">
        <p14:creationId xmlns:p14="http://schemas.microsoft.com/office/powerpoint/2010/main" val="209619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676400"/>
          </a:xfrm>
          <a:solidFill>
            <a:schemeClr val="accent1"/>
          </a:solidFill>
        </p:spPr>
        <p:txBody>
          <a:bodyPr>
            <a:normAutofit/>
          </a:bodyPr>
          <a:lstStyle/>
          <a:p>
            <a:r>
              <a:rPr lang="en-US" sz="4000" b="1" dirty="0">
                <a:ln>
                  <a:solidFill>
                    <a:sysClr val="windowText" lastClr="000000"/>
                  </a:solidFill>
                </a:ln>
                <a:solidFill>
                  <a:srgbClr val="FFC000"/>
                </a:solidFill>
                <a:latin typeface="Cambria" panose="02040503050406030204" pitchFamily="18" charset="0"/>
              </a:rPr>
              <a:t>What do we import? </a:t>
            </a:r>
            <a:br>
              <a:rPr lang="en-US" sz="4000" b="1" dirty="0">
                <a:ln>
                  <a:solidFill>
                    <a:sysClr val="windowText" lastClr="000000"/>
                  </a:solidFill>
                </a:ln>
                <a:solidFill>
                  <a:srgbClr val="FFC000"/>
                </a:solidFill>
                <a:latin typeface="Cambria" panose="02040503050406030204" pitchFamily="18" charset="0"/>
              </a:rPr>
            </a:br>
            <a:r>
              <a:rPr lang="en-US" sz="4000" b="1" dirty="0">
                <a:ln>
                  <a:solidFill>
                    <a:sysClr val="windowText" lastClr="000000"/>
                  </a:solidFill>
                </a:ln>
                <a:solidFill>
                  <a:srgbClr val="FFC000"/>
                </a:solidFill>
                <a:latin typeface="Cambria" panose="02040503050406030204" pitchFamily="18" charset="0"/>
              </a:rPr>
              <a:t>And where does it come from?</a:t>
            </a:r>
          </a:p>
        </p:txBody>
      </p:sp>
      <p:graphicFrame>
        <p:nvGraphicFramePr>
          <p:cNvPr id="2" name="Chart 1">
            <a:extLst>
              <a:ext uri="{FF2B5EF4-FFF2-40B4-BE49-F238E27FC236}">
                <a16:creationId xmlns:a16="http://schemas.microsoft.com/office/drawing/2014/main" id="{35300A94-3389-83FE-D728-DE07EA3B558C}"/>
              </a:ext>
            </a:extLst>
          </p:cNvPr>
          <p:cNvGraphicFramePr>
            <a:graphicFrameLocks/>
          </p:cNvGraphicFramePr>
          <p:nvPr/>
        </p:nvGraphicFramePr>
        <p:xfrm>
          <a:off x="0" y="1676400"/>
          <a:ext cx="4572000" cy="5181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FC98B5AE-4540-4570-9239-082451740B8F}"/>
              </a:ext>
            </a:extLst>
          </p:cNvPr>
          <p:cNvGraphicFramePr>
            <a:graphicFrameLocks/>
          </p:cNvGraphicFramePr>
          <p:nvPr/>
        </p:nvGraphicFramePr>
        <p:xfrm>
          <a:off x="0" y="1676399"/>
          <a:ext cx="4572000" cy="494593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3">
            <a:extLst>
              <a:ext uri="{FF2B5EF4-FFF2-40B4-BE49-F238E27FC236}">
                <a16:creationId xmlns:a16="http://schemas.microsoft.com/office/drawing/2014/main" id="{B584E5E6-9F9F-27D2-2188-8FFC5BEB3AF5}"/>
              </a:ext>
            </a:extLst>
          </p:cNvPr>
          <p:cNvSpPr txBox="1"/>
          <p:nvPr/>
        </p:nvSpPr>
        <p:spPr>
          <a:xfrm>
            <a:off x="-33867" y="6617054"/>
            <a:ext cx="4988866" cy="24622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dirty="0">
                <a:latin typeface="Cambria" panose="02040503050406030204" pitchFamily="18" charset="0"/>
                <a:ea typeface="Cambria" panose="02040503050406030204" pitchFamily="18" charset="0"/>
              </a:rPr>
              <a:t>NOTE: Includes imports arriving at Seattle, Everett and Tacoma ports and SEATAC</a:t>
            </a:r>
          </a:p>
        </p:txBody>
      </p:sp>
      <p:graphicFrame>
        <p:nvGraphicFramePr>
          <p:cNvPr id="8" name="Chart 7">
            <a:extLst>
              <a:ext uri="{FF2B5EF4-FFF2-40B4-BE49-F238E27FC236}">
                <a16:creationId xmlns:a16="http://schemas.microsoft.com/office/drawing/2014/main" id="{77975839-28E9-40D9-877A-A7E22A56E607}"/>
              </a:ext>
            </a:extLst>
          </p:cNvPr>
          <p:cNvGraphicFramePr>
            <a:graphicFrameLocks/>
          </p:cNvGraphicFramePr>
          <p:nvPr/>
        </p:nvGraphicFramePr>
        <p:xfrm>
          <a:off x="4572000" y="1676399"/>
          <a:ext cx="4800600" cy="495439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53688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1676400"/>
          </a:xfrm>
          <a:solidFill>
            <a:schemeClr val="accent1"/>
          </a:solidFill>
        </p:spPr>
        <p:txBody>
          <a:bodyPr>
            <a:normAutofit/>
          </a:bodyPr>
          <a:lstStyle/>
          <a:p>
            <a:r>
              <a:rPr lang="en-US" sz="4000" b="1" dirty="0">
                <a:ln>
                  <a:solidFill>
                    <a:schemeClr val="tx1"/>
                  </a:solidFill>
                </a:ln>
                <a:solidFill>
                  <a:srgbClr val="FFC000"/>
                </a:solidFill>
                <a:latin typeface="Cambria" panose="02040503050406030204" pitchFamily="18" charset="0"/>
              </a:rPr>
              <a:t>Employment and Taxable Sales ebbed in 2023; House Prices Fell</a:t>
            </a:r>
          </a:p>
        </p:txBody>
      </p:sp>
      <p:graphicFrame>
        <p:nvGraphicFramePr>
          <p:cNvPr id="3" name="Chart 2">
            <a:extLst>
              <a:ext uri="{FF2B5EF4-FFF2-40B4-BE49-F238E27FC236}">
                <a16:creationId xmlns:a16="http://schemas.microsoft.com/office/drawing/2014/main" id="{AA0E017A-DFDA-BBCC-3924-434ED907D4B7}"/>
              </a:ext>
            </a:extLst>
          </p:cNvPr>
          <p:cNvGraphicFramePr>
            <a:graphicFrameLocks/>
          </p:cNvGraphicFramePr>
          <p:nvPr>
            <p:extLst>
              <p:ext uri="{D42A27DB-BD31-4B8C-83A1-F6EECF244321}">
                <p14:modId xmlns:p14="http://schemas.microsoft.com/office/powerpoint/2010/main" val="3391533350"/>
              </p:ext>
            </p:extLst>
          </p:nvPr>
        </p:nvGraphicFramePr>
        <p:xfrm>
          <a:off x="0" y="1676400"/>
          <a:ext cx="9144001"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9834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70FF45C-2955-442C-85C4-73D291C433C6}"/>
              </a:ext>
            </a:extLst>
          </p:cNvPr>
          <p:cNvSpPr txBox="1">
            <a:spLocks/>
          </p:cNvSpPr>
          <p:nvPr/>
        </p:nvSpPr>
        <p:spPr>
          <a:xfrm>
            <a:off x="0" y="0"/>
            <a:ext cx="9144000" cy="1676400"/>
          </a:xfrm>
          <a:prstGeom prst="rect">
            <a:avLst/>
          </a:prstGeom>
          <a:solidFill>
            <a:schemeClr val="accent1"/>
          </a:solidFill>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a:solidFill>
                    <a:sysClr val="windowText" lastClr="000000"/>
                  </a:solidFill>
                </a:ln>
                <a:solidFill>
                  <a:srgbClr val="FFC000"/>
                </a:solidFill>
                <a:latin typeface="Cambria" panose="02040503050406030204" pitchFamily="18" charset="0"/>
              </a:rPr>
              <a:t>House price growth bottomed in Spring 2023 and rent growth is slowing</a:t>
            </a:r>
          </a:p>
        </p:txBody>
      </p:sp>
      <p:graphicFrame>
        <p:nvGraphicFramePr>
          <p:cNvPr id="4" name="Chart 3">
            <a:extLst>
              <a:ext uri="{FF2B5EF4-FFF2-40B4-BE49-F238E27FC236}">
                <a16:creationId xmlns:a16="http://schemas.microsoft.com/office/drawing/2014/main" id="{A542BCF5-5E55-4FB9-95B5-08917E00824D}"/>
              </a:ext>
            </a:extLst>
          </p:cNvPr>
          <p:cNvGraphicFramePr>
            <a:graphicFrameLocks/>
          </p:cNvGraphicFramePr>
          <p:nvPr>
            <p:extLst>
              <p:ext uri="{D42A27DB-BD31-4B8C-83A1-F6EECF244321}">
                <p14:modId xmlns:p14="http://schemas.microsoft.com/office/powerpoint/2010/main" val="3783605388"/>
              </p:ext>
            </p:extLst>
          </p:nvPr>
        </p:nvGraphicFramePr>
        <p:xfrm>
          <a:off x="0" y="1676400"/>
          <a:ext cx="91440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14842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1676400"/>
          </a:xfrm>
          <a:solidFill>
            <a:schemeClr val="accent1"/>
          </a:solidFill>
        </p:spPr>
        <p:txBody>
          <a:bodyPr>
            <a:normAutofit/>
          </a:bodyPr>
          <a:lstStyle/>
          <a:p>
            <a:r>
              <a:rPr lang="en-US" sz="4000" b="1" dirty="0">
                <a:ln>
                  <a:solidFill>
                    <a:schemeClr val="tx1"/>
                  </a:solidFill>
                </a:ln>
                <a:solidFill>
                  <a:srgbClr val="FFC000"/>
                </a:solidFill>
                <a:latin typeface="Cambria" panose="02040503050406030204" pitchFamily="18" charset="0"/>
              </a:rPr>
              <a:t>The Commercial Sector has bottomed</a:t>
            </a:r>
          </a:p>
        </p:txBody>
      </p:sp>
      <p:graphicFrame>
        <p:nvGraphicFramePr>
          <p:cNvPr id="2" name="Chart 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732018439"/>
              </p:ext>
            </p:extLst>
          </p:nvPr>
        </p:nvGraphicFramePr>
        <p:xfrm>
          <a:off x="0" y="1676400"/>
          <a:ext cx="91440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5282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644278016"/>
              </p:ext>
            </p:extLst>
          </p:nvPr>
        </p:nvGraphicFramePr>
        <p:xfrm>
          <a:off x="0" y="1676400"/>
          <a:ext cx="8839200" cy="518159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2F32A477-F8B7-7F31-7036-22A28AD699BA}"/>
              </a:ext>
            </a:extLst>
          </p:cNvPr>
          <p:cNvSpPr>
            <a:spLocks noGrp="1"/>
          </p:cNvSpPr>
          <p:nvPr>
            <p:ph type="title"/>
          </p:nvPr>
        </p:nvSpPr>
        <p:spPr/>
        <p:txBody>
          <a:bodyPr/>
          <a:lstStyle/>
          <a:p>
            <a:endParaRPr lang="en-US" dirty="0"/>
          </a:p>
        </p:txBody>
      </p:sp>
      <p:sp>
        <p:nvSpPr>
          <p:cNvPr id="7" name="Title 1">
            <a:extLst>
              <a:ext uri="{FF2B5EF4-FFF2-40B4-BE49-F238E27FC236}">
                <a16:creationId xmlns:a16="http://schemas.microsoft.com/office/drawing/2014/main" id="{867559A1-2D9C-AAF3-327E-590B336BB390}"/>
              </a:ext>
            </a:extLst>
          </p:cNvPr>
          <p:cNvSpPr txBox="1">
            <a:spLocks/>
          </p:cNvSpPr>
          <p:nvPr/>
        </p:nvSpPr>
        <p:spPr>
          <a:xfrm>
            <a:off x="0" y="0"/>
            <a:ext cx="9144000" cy="1676400"/>
          </a:xfrm>
          <a:prstGeom prst="rect">
            <a:avLst/>
          </a:prstGeom>
          <a:solidFill>
            <a:schemeClr val="accent1"/>
          </a:solidFill>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a:solidFill>
                    <a:schemeClr val="tx1"/>
                  </a:solidFill>
                </a:ln>
                <a:solidFill>
                  <a:srgbClr val="FFC000"/>
                </a:solidFill>
                <a:latin typeface="Cambria" panose="02040503050406030204" pitchFamily="18" charset="0"/>
              </a:rPr>
              <a:t>KC Residential Trends Are Down - Lower prices and reduced transactions</a:t>
            </a:r>
          </a:p>
        </p:txBody>
      </p:sp>
    </p:spTree>
    <p:extLst>
      <p:ext uri="{BB962C8B-B14F-4D97-AF65-F5344CB8AC3E}">
        <p14:creationId xmlns:p14="http://schemas.microsoft.com/office/powerpoint/2010/main" val="1857569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70FF45C-2955-442C-85C4-73D291C433C6}"/>
              </a:ext>
            </a:extLst>
          </p:cNvPr>
          <p:cNvSpPr txBox="1">
            <a:spLocks/>
          </p:cNvSpPr>
          <p:nvPr/>
        </p:nvSpPr>
        <p:spPr>
          <a:xfrm>
            <a:off x="0" y="0"/>
            <a:ext cx="9144000" cy="1676400"/>
          </a:xfrm>
          <a:prstGeom prst="rect">
            <a:avLst/>
          </a:prstGeom>
          <a:solidFill>
            <a:schemeClr val="accent1"/>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a:solidFill>
                    <a:sysClr val="windowText" lastClr="000000"/>
                  </a:solidFill>
                </a:ln>
                <a:solidFill>
                  <a:srgbClr val="FFC000"/>
                </a:solidFill>
                <a:latin typeface="Cambria" panose="02040503050406030204" pitchFamily="18" charset="0"/>
              </a:rPr>
              <a:t>Local Inflation Components:</a:t>
            </a:r>
            <a:br>
              <a:rPr lang="en-US" sz="4000" b="1" dirty="0">
                <a:ln>
                  <a:solidFill>
                    <a:sysClr val="windowText" lastClr="000000"/>
                  </a:solidFill>
                </a:ln>
                <a:solidFill>
                  <a:srgbClr val="FFC000"/>
                </a:solidFill>
                <a:latin typeface="Cambria" panose="02040503050406030204" pitchFamily="18" charset="0"/>
              </a:rPr>
            </a:br>
            <a:r>
              <a:rPr lang="en-US" sz="4000" b="1" dirty="0">
                <a:ln>
                  <a:solidFill>
                    <a:sysClr val="windowText" lastClr="000000"/>
                  </a:solidFill>
                </a:ln>
                <a:solidFill>
                  <a:srgbClr val="FFC000"/>
                </a:solidFill>
                <a:latin typeface="Cambria" panose="02040503050406030204" pitchFamily="18" charset="0"/>
              </a:rPr>
              <a:t>Housing the primary contributor to the headline rate</a:t>
            </a:r>
          </a:p>
        </p:txBody>
      </p:sp>
      <p:graphicFrame>
        <p:nvGraphicFramePr>
          <p:cNvPr id="3" name="Chart 2">
            <a:extLst>
              <a:ext uri="{FF2B5EF4-FFF2-40B4-BE49-F238E27FC236}">
                <a16:creationId xmlns:a16="http://schemas.microsoft.com/office/drawing/2014/main" id="{D1FBBB34-1BC6-4165-0E62-9176EA535C28}"/>
              </a:ext>
            </a:extLst>
          </p:cNvPr>
          <p:cNvGraphicFramePr>
            <a:graphicFrameLocks/>
          </p:cNvGraphicFramePr>
          <p:nvPr>
            <p:extLst>
              <p:ext uri="{D42A27DB-BD31-4B8C-83A1-F6EECF244321}">
                <p14:modId xmlns:p14="http://schemas.microsoft.com/office/powerpoint/2010/main" val="3467206355"/>
              </p:ext>
            </p:extLst>
          </p:nvPr>
        </p:nvGraphicFramePr>
        <p:xfrm>
          <a:off x="0" y="1676400"/>
          <a:ext cx="9143999"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9450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70FF45C-2955-442C-85C4-73D291C433C6}"/>
              </a:ext>
            </a:extLst>
          </p:cNvPr>
          <p:cNvSpPr txBox="1">
            <a:spLocks/>
          </p:cNvSpPr>
          <p:nvPr/>
        </p:nvSpPr>
        <p:spPr>
          <a:xfrm>
            <a:off x="0" y="0"/>
            <a:ext cx="9144000" cy="16764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a:solidFill>
                    <a:sysClr val="windowText" lastClr="000000"/>
                  </a:solidFill>
                </a:ln>
                <a:solidFill>
                  <a:srgbClr val="FFC000"/>
                </a:solidFill>
                <a:latin typeface="Cambria" panose="02040503050406030204" pitchFamily="18" charset="0"/>
              </a:rPr>
              <a:t>US Inflation Should Fall to Fed. Target of 2% by Not For 2 Years.</a:t>
            </a:r>
          </a:p>
        </p:txBody>
      </p:sp>
      <p:graphicFrame>
        <p:nvGraphicFramePr>
          <p:cNvPr id="2" name="Chart 1">
            <a:extLst>
              <a:ext uri="{FF2B5EF4-FFF2-40B4-BE49-F238E27FC236}">
                <a16:creationId xmlns:a16="http://schemas.microsoft.com/office/drawing/2014/main" id="{C430B8C9-DE40-DDCE-B072-372144884FEF}"/>
              </a:ext>
            </a:extLst>
          </p:cNvPr>
          <p:cNvGraphicFramePr>
            <a:graphicFrameLocks/>
          </p:cNvGraphicFramePr>
          <p:nvPr>
            <p:extLst>
              <p:ext uri="{D42A27DB-BD31-4B8C-83A1-F6EECF244321}">
                <p14:modId xmlns:p14="http://schemas.microsoft.com/office/powerpoint/2010/main" val="4038674814"/>
              </p:ext>
            </p:extLst>
          </p:nvPr>
        </p:nvGraphicFramePr>
        <p:xfrm>
          <a:off x="0" y="1676400"/>
          <a:ext cx="91440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1135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1787842"/>
          </a:xfrm>
          <a:prstGeom prst="rect">
            <a:avLst/>
          </a:prstGeom>
          <a:solidFill>
            <a:schemeClr val="accent1"/>
          </a:solidFill>
          <a:ln>
            <a:noFill/>
          </a:ln>
        </p:spPr>
        <p:txBody>
          <a:bodyPr wrap="square" rtlCol="0">
            <a:spAutoFit/>
          </a:bodyPr>
          <a:lstStyle/>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endParaRPr lang="en-US" sz="800" spc="200" dirty="0">
              <a:solidFill>
                <a:schemeClr val="bg1">
                  <a:lumMod val="50000"/>
                </a:schemeClr>
              </a:solidFill>
            </a:endParaRPr>
          </a:p>
          <a:p>
            <a:endParaRPr lang="en-US" sz="800" spc="200" dirty="0">
              <a:solidFill>
                <a:schemeClr val="bg1">
                  <a:lumMod val="50000"/>
                </a:schemeClr>
              </a:solidFill>
            </a:endParaRPr>
          </a:p>
          <a:p>
            <a:endParaRPr lang="en-US" sz="800" spc="200" dirty="0">
              <a:solidFill>
                <a:schemeClr val="bg1">
                  <a:lumMod val="50000"/>
                </a:schemeClr>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p:txBody>
      </p:sp>
      <p:sp>
        <p:nvSpPr>
          <p:cNvPr id="7" name="AutoShape 6" descr="Image result for 0 and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8" descr="Image result for 0 and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TextBox 9"/>
          <p:cNvSpPr txBox="1">
            <a:spLocks/>
          </p:cNvSpPr>
          <p:nvPr/>
        </p:nvSpPr>
        <p:spPr>
          <a:xfrm>
            <a:off x="148505" y="1371600"/>
            <a:ext cx="8759952" cy="4339650"/>
          </a:xfrm>
          <a:prstGeom prst="rect">
            <a:avLst/>
          </a:prstGeom>
          <a:solidFill>
            <a:schemeClr val="bg1">
              <a:lumMod val="75000"/>
            </a:schemeClr>
          </a:solidFill>
          <a:ln w="12700">
            <a:solidFill>
              <a:srgbClr val="FFC000"/>
            </a:solidFill>
          </a:ln>
        </p:spPr>
        <p:txBody>
          <a:bodyPr wrap="square" rtlCol="0">
            <a:spAutoFit/>
          </a:bodyPr>
          <a:lstStyle/>
          <a:p>
            <a:pPr marL="457200"/>
            <a:endParaRPr lang="en-US" sz="2400" b="1" dirty="0"/>
          </a:p>
          <a:p>
            <a:pPr marL="914400" lvl="1" indent="-342900">
              <a:buFont typeface="+mj-lt"/>
              <a:buAutoNum type="arabicPeriod"/>
            </a:pPr>
            <a:r>
              <a:rPr lang="en-US" dirty="0"/>
              <a:t>US and State Economic Outlook  </a:t>
            </a:r>
          </a:p>
          <a:p>
            <a:pPr marL="914400" lvl="1" indent="-342900">
              <a:buFont typeface="+mj-lt"/>
              <a:buAutoNum type="arabicPeriod"/>
            </a:pPr>
            <a:endParaRPr lang="en-US" dirty="0"/>
          </a:p>
          <a:p>
            <a:pPr marL="914400" lvl="1" indent="-342900">
              <a:buFont typeface="+mj-lt"/>
              <a:buAutoNum type="arabicPeriod"/>
            </a:pPr>
            <a:r>
              <a:rPr lang="en-US" dirty="0"/>
              <a:t>King County Economic and Revenues Outlook in Latest Forecasts</a:t>
            </a:r>
          </a:p>
          <a:p>
            <a:pPr marL="1371600" lvl="2" indent="-342900">
              <a:buFont typeface="+mj-lt"/>
              <a:buAutoNum type="arabicPeriod"/>
            </a:pPr>
            <a:r>
              <a:rPr lang="en-US" dirty="0"/>
              <a:t>Trade statistics for Seattle metro</a:t>
            </a:r>
          </a:p>
          <a:p>
            <a:pPr marL="1371600" lvl="2" indent="-342900">
              <a:buFont typeface="+mj-lt"/>
              <a:buAutoNum type="arabicPeriod"/>
            </a:pPr>
            <a:r>
              <a:rPr lang="en-US" dirty="0"/>
              <a:t>Assessed Values &amp; Taxable Sales</a:t>
            </a:r>
          </a:p>
          <a:p>
            <a:pPr marL="1371600" lvl="2" indent="-342900">
              <a:buFont typeface="+mj-lt"/>
              <a:buAutoNum type="arabicPeriod"/>
            </a:pPr>
            <a:r>
              <a:rPr lang="en-US" dirty="0"/>
              <a:t>Property and Sales Taxes</a:t>
            </a:r>
          </a:p>
          <a:p>
            <a:pPr marL="914400" lvl="1" indent="-342900">
              <a:buFont typeface="+mj-lt"/>
              <a:buAutoNum type="arabicPeriod"/>
            </a:pPr>
            <a:endParaRPr lang="en-US" dirty="0"/>
          </a:p>
          <a:p>
            <a:pPr marL="914400" lvl="1" indent="-342900">
              <a:buFont typeface="+mj-lt"/>
              <a:buAutoNum type="arabicPeriod"/>
            </a:pPr>
            <a:r>
              <a:rPr lang="en-US" dirty="0"/>
              <a:t>Other Local Economic Statistics By County</a:t>
            </a:r>
          </a:p>
          <a:p>
            <a:pPr marL="1371600" lvl="2" indent="-342900">
              <a:buFont typeface="+mj-lt"/>
              <a:buAutoNum type="arabicPeriod"/>
            </a:pPr>
            <a:r>
              <a:rPr lang="en-US" dirty="0"/>
              <a:t>Population</a:t>
            </a:r>
          </a:p>
          <a:p>
            <a:pPr marL="1371600" lvl="2" indent="-342900">
              <a:buFont typeface="+mj-lt"/>
              <a:buAutoNum type="arabicPeriod"/>
            </a:pPr>
            <a:r>
              <a:rPr lang="en-US" dirty="0"/>
              <a:t>Real Gross Domestic Product</a:t>
            </a:r>
          </a:p>
          <a:p>
            <a:pPr marL="1371600" lvl="2" indent="-342900">
              <a:buFont typeface="+mj-lt"/>
              <a:buAutoNum type="arabicPeriod"/>
            </a:pPr>
            <a:r>
              <a:rPr lang="en-US" dirty="0"/>
              <a:t>Employment</a:t>
            </a:r>
          </a:p>
          <a:p>
            <a:pPr marL="1371600" lvl="2" indent="-342900">
              <a:buFont typeface="+mj-lt"/>
              <a:buAutoNum type="arabicPeriod"/>
            </a:pPr>
            <a:r>
              <a:rPr lang="en-US" dirty="0"/>
              <a:t>Unemployment rate</a:t>
            </a:r>
          </a:p>
          <a:p>
            <a:pPr marL="1371600" lvl="2" indent="-342900">
              <a:buFont typeface="+mj-lt"/>
              <a:buAutoNum type="arabicPeriod"/>
            </a:pPr>
            <a:r>
              <a:rPr lang="en-US" dirty="0"/>
              <a:t>Home Prices</a:t>
            </a:r>
          </a:p>
          <a:p>
            <a:pPr marL="1028700" lvl="2"/>
            <a:endParaRPr lang="en-US" dirty="0"/>
          </a:p>
        </p:txBody>
      </p:sp>
      <p:sp>
        <p:nvSpPr>
          <p:cNvPr id="19" name="TextBox 18"/>
          <p:cNvSpPr txBox="1"/>
          <p:nvPr/>
        </p:nvSpPr>
        <p:spPr>
          <a:xfrm>
            <a:off x="380407" y="1140768"/>
            <a:ext cx="7663007" cy="461665"/>
          </a:xfrm>
          <a:prstGeom prst="rect">
            <a:avLst/>
          </a:prstGeom>
          <a:solidFill>
            <a:srgbClr val="FFC000"/>
          </a:solidFill>
          <a:ln w="12700">
            <a:solidFill>
              <a:schemeClr val="tx1"/>
            </a:solidFill>
          </a:ln>
        </p:spPr>
        <p:txBody>
          <a:bodyPr wrap="square" rtlCol="0">
            <a:spAutoFit/>
          </a:bodyPr>
          <a:lstStyle/>
          <a:p>
            <a:r>
              <a:rPr lang="en-US" sz="2400" b="1" dirty="0"/>
              <a:t>Overview of Presentation – Navigating Uncertainty</a:t>
            </a:r>
          </a:p>
        </p:txBody>
      </p:sp>
    </p:spTree>
    <p:extLst>
      <p:ext uri="{BB962C8B-B14F-4D97-AF65-F5344CB8AC3E}">
        <p14:creationId xmlns:p14="http://schemas.microsoft.com/office/powerpoint/2010/main" val="169915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C11AF4-BAC5-B4B1-A8A9-CB565591A0DF}"/>
              </a:ext>
            </a:extLst>
          </p:cNvPr>
          <p:cNvSpPr txBox="1">
            <a:spLocks/>
          </p:cNvSpPr>
          <p:nvPr/>
        </p:nvSpPr>
        <p:spPr>
          <a:xfrm>
            <a:off x="0" y="0"/>
            <a:ext cx="9144000" cy="16764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a:solidFill>
                    <a:schemeClr val="tx1"/>
                  </a:solidFill>
                </a:ln>
                <a:solidFill>
                  <a:srgbClr val="FFC000"/>
                </a:solidFill>
                <a:latin typeface="Cambria" panose="02040503050406030204" pitchFamily="18" charset="0"/>
              </a:rPr>
              <a:t>GDP Growth Turned Negative in Q1 2025</a:t>
            </a:r>
            <a:endParaRPr lang="en-US" sz="3600" b="1" dirty="0">
              <a:ln>
                <a:solidFill>
                  <a:sysClr val="windowText" lastClr="000000"/>
                </a:solidFill>
              </a:ln>
              <a:solidFill>
                <a:srgbClr val="FFC000"/>
              </a:solidFill>
              <a:latin typeface="Cambria" panose="02040503050406030204" pitchFamily="18" charset="0"/>
            </a:endParaRPr>
          </a:p>
        </p:txBody>
      </p:sp>
      <p:graphicFrame>
        <p:nvGraphicFramePr>
          <p:cNvPr id="3" name="Chart 2">
            <a:extLst>
              <a:ext uri="{FF2B5EF4-FFF2-40B4-BE49-F238E27FC236}">
                <a16:creationId xmlns:a16="http://schemas.microsoft.com/office/drawing/2014/main" id="{502D095D-09AB-4364-9576-6E08082D753C}"/>
              </a:ext>
            </a:extLst>
          </p:cNvPr>
          <p:cNvGraphicFramePr>
            <a:graphicFrameLocks/>
          </p:cNvGraphicFramePr>
          <p:nvPr>
            <p:extLst>
              <p:ext uri="{D42A27DB-BD31-4B8C-83A1-F6EECF244321}">
                <p14:modId xmlns:p14="http://schemas.microsoft.com/office/powerpoint/2010/main" val="2656741042"/>
              </p:ext>
            </p:extLst>
          </p:nvPr>
        </p:nvGraphicFramePr>
        <p:xfrm>
          <a:off x="0" y="1676400"/>
          <a:ext cx="91440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22552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C11AF4-BAC5-B4B1-A8A9-CB565591A0DF}"/>
              </a:ext>
            </a:extLst>
          </p:cNvPr>
          <p:cNvSpPr txBox="1">
            <a:spLocks/>
          </p:cNvSpPr>
          <p:nvPr/>
        </p:nvSpPr>
        <p:spPr>
          <a:xfrm>
            <a:off x="0" y="0"/>
            <a:ext cx="9144000" cy="10668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a:solidFill>
                    <a:schemeClr val="tx1"/>
                  </a:solidFill>
                </a:ln>
                <a:solidFill>
                  <a:srgbClr val="FFC000"/>
                </a:solidFill>
                <a:latin typeface="Cambria" panose="02040503050406030204" pitchFamily="18" charset="0"/>
              </a:rPr>
              <a:t>Co Real Gross Domestic Product </a:t>
            </a:r>
            <a:endParaRPr lang="en-US" sz="4000" b="1" dirty="0">
              <a:ln>
                <a:solidFill>
                  <a:sysClr val="windowText" lastClr="000000"/>
                </a:solidFill>
              </a:ln>
              <a:solidFill>
                <a:srgbClr val="FFC000"/>
              </a:solidFill>
              <a:latin typeface="Cambria" panose="02040503050406030204" pitchFamily="18" charset="0"/>
            </a:endParaRPr>
          </a:p>
        </p:txBody>
      </p:sp>
      <p:sp>
        <p:nvSpPr>
          <p:cNvPr id="7" name="TextBox 6">
            <a:extLst>
              <a:ext uri="{FF2B5EF4-FFF2-40B4-BE49-F238E27FC236}">
                <a16:creationId xmlns:a16="http://schemas.microsoft.com/office/drawing/2014/main" id="{C458D178-1062-A266-CBF6-97D27328595C}"/>
              </a:ext>
            </a:extLst>
          </p:cNvPr>
          <p:cNvSpPr txBox="1"/>
          <p:nvPr/>
        </p:nvSpPr>
        <p:spPr>
          <a:xfrm>
            <a:off x="1066800" y="1143000"/>
            <a:ext cx="7238999" cy="523220"/>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1600" b="1" dirty="0">
                <a:solidFill>
                  <a:sysClr val="windowText" lastClr="000000"/>
                </a:solidFill>
                <a:latin typeface="Cambria" panose="02040503050406030204" pitchFamily="18" charset="0"/>
                <a:ea typeface="Cambria" panose="02040503050406030204" pitchFamily="18" charset="0"/>
              </a:rPr>
              <a:t>Annualized YOY Growth Rates for RGDP by County</a:t>
            </a:r>
          </a:p>
          <a:p>
            <a:pPr algn="ctr" rtl="0">
              <a:defRPr sz="1400" b="0" i="0" u="none" strike="noStrike" kern="1200" spc="0" baseline="0">
                <a:solidFill>
                  <a:prstClr val="black">
                    <a:lumMod val="65000"/>
                    <a:lumOff val="35000"/>
                  </a:prstClr>
                </a:solidFill>
                <a:latin typeface="+mn-lt"/>
                <a:ea typeface="+mn-ea"/>
                <a:cs typeface="+mn-cs"/>
              </a:defRPr>
            </a:pPr>
            <a:r>
              <a:rPr lang="en-US" sz="1200" b="1" dirty="0">
                <a:solidFill>
                  <a:sysClr val="windowText" lastClr="000000"/>
                </a:solidFill>
                <a:latin typeface="Cambria" panose="02040503050406030204" pitchFamily="18" charset="0"/>
                <a:ea typeface="Cambria" panose="02040503050406030204" pitchFamily="18" charset="0"/>
              </a:rPr>
              <a:t>Source: US Bureau of Economic Analysis</a:t>
            </a:r>
          </a:p>
        </p:txBody>
      </p:sp>
      <p:pic>
        <p:nvPicPr>
          <p:cNvPr id="2" name="Picture 1">
            <a:extLst>
              <a:ext uri="{FF2B5EF4-FFF2-40B4-BE49-F238E27FC236}">
                <a16:creationId xmlns:a16="http://schemas.microsoft.com/office/drawing/2014/main" id="{AF532694-CE26-BC1F-DB5E-1CA605AD1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0" y="1143000"/>
            <a:ext cx="1219260" cy="475464"/>
          </a:xfrm>
          <a:prstGeom prst="rect">
            <a:avLst/>
          </a:prstGeom>
        </p:spPr>
      </p:pic>
      <p:pic>
        <p:nvPicPr>
          <p:cNvPr id="5" name="Picture 4">
            <a:extLst>
              <a:ext uri="{FF2B5EF4-FFF2-40B4-BE49-F238E27FC236}">
                <a16:creationId xmlns:a16="http://schemas.microsoft.com/office/drawing/2014/main" id="{49BFFE1F-B60F-B8AA-F134-350D5393280B}"/>
              </a:ext>
            </a:extLst>
          </p:cNvPr>
          <p:cNvPicPr>
            <a:picLocks noChangeAspect="1"/>
          </p:cNvPicPr>
          <p:nvPr/>
        </p:nvPicPr>
        <p:blipFill>
          <a:blip r:embed="rId4"/>
          <a:stretch>
            <a:fillRect/>
          </a:stretch>
        </p:blipFill>
        <p:spPr>
          <a:xfrm>
            <a:off x="1052384" y="1666220"/>
            <a:ext cx="7238999" cy="5039380"/>
          </a:xfrm>
          <a:prstGeom prst="rect">
            <a:avLst/>
          </a:prstGeom>
        </p:spPr>
      </p:pic>
      <p:sp>
        <p:nvSpPr>
          <p:cNvPr id="8" name="TextBox 7">
            <a:extLst>
              <a:ext uri="{FF2B5EF4-FFF2-40B4-BE49-F238E27FC236}">
                <a16:creationId xmlns:a16="http://schemas.microsoft.com/office/drawing/2014/main" id="{9E587755-0C70-3140-770D-5C09A8FC94FF}"/>
              </a:ext>
            </a:extLst>
          </p:cNvPr>
          <p:cNvSpPr txBox="1"/>
          <p:nvPr/>
        </p:nvSpPr>
        <p:spPr>
          <a:xfrm>
            <a:off x="685800" y="6248400"/>
            <a:ext cx="1844992" cy="338554"/>
          </a:xfrm>
          <a:prstGeom prst="rect">
            <a:avLst/>
          </a:prstGeom>
          <a:noFill/>
        </p:spPr>
        <p:txBody>
          <a:bodyPr wrap="none" rtlCol="0">
            <a:spAutoFit/>
          </a:bodyPr>
          <a:lstStyle/>
          <a:p>
            <a:r>
              <a:rPr lang="en-US" sz="1600" b="1" dirty="0">
                <a:latin typeface="Cambria" panose="02040503050406030204" pitchFamily="18" charset="0"/>
                <a:ea typeface="Cambria" panose="02040503050406030204" pitchFamily="18" charset="0"/>
              </a:rPr>
              <a:t>Years: 2019-2023</a:t>
            </a:r>
          </a:p>
        </p:txBody>
      </p:sp>
    </p:spTree>
    <p:extLst>
      <p:ext uri="{BB962C8B-B14F-4D97-AF65-F5344CB8AC3E}">
        <p14:creationId xmlns:p14="http://schemas.microsoft.com/office/powerpoint/2010/main" val="3178785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A6E66D-1E9B-40C2-8C8F-DD6435E5FF24}"/>
              </a:ext>
            </a:extLst>
          </p:cNvPr>
          <p:cNvSpPr>
            <a:spLocks noGrp="1"/>
          </p:cNvSpPr>
          <p:nvPr>
            <p:ph type="title"/>
          </p:nvPr>
        </p:nvSpPr>
        <p:spPr/>
        <p:txBody>
          <a:bodyPr/>
          <a:lstStyle/>
          <a:p>
            <a:endParaRPr lang="en-US" dirty="0"/>
          </a:p>
        </p:txBody>
      </p:sp>
      <p:sp>
        <p:nvSpPr>
          <p:cNvPr id="6" name="Title 1">
            <a:extLst>
              <a:ext uri="{FF2B5EF4-FFF2-40B4-BE49-F238E27FC236}">
                <a16:creationId xmlns:a16="http://schemas.microsoft.com/office/drawing/2014/main" id="{098FAB58-2F45-4DD2-BAAF-B3DA41C04E44}"/>
              </a:ext>
            </a:extLst>
          </p:cNvPr>
          <p:cNvSpPr txBox="1">
            <a:spLocks/>
          </p:cNvSpPr>
          <p:nvPr/>
        </p:nvSpPr>
        <p:spPr>
          <a:xfrm>
            <a:off x="0" y="0"/>
            <a:ext cx="9144000" cy="1676400"/>
          </a:xfrm>
          <a:prstGeom prst="rect">
            <a:avLst/>
          </a:prstGeom>
          <a:solidFill>
            <a:schemeClr val="accent1"/>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a:solidFill>
                    <a:sysClr val="windowText" lastClr="000000"/>
                  </a:solidFill>
                </a:ln>
                <a:solidFill>
                  <a:srgbClr val="FFC000"/>
                </a:solidFill>
                <a:latin typeface="Cambria" panose="02040503050406030204" pitchFamily="18" charset="0"/>
              </a:rPr>
              <a:t>Hospitality and manufacturing are not back to pre-Covid levels. Big tech continues to shed jobs.</a:t>
            </a:r>
          </a:p>
        </p:txBody>
      </p:sp>
      <p:graphicFrame>
        <p:nvGraphicFramePr>
          <p:cNvPr id="7" name="Chart 6">
            <a:extLst>
              <a:ext uri="{FF2B5EF4-FFF2-40B4-BE49-F238E27FC236}">
                <a16:creationId xmlns:a16="http://schemas.microsoft.com/office/drawing/2014/main" id="{D5AB2F04-F81F-47C6-A4E8-178E45F99BF0}"/>
              </a:ext>
            </a:extLst>
          </p:cNvPr>
          <p:cNvGraphicFramePr>
            <a:graphicFrameLocks/>
          </p:cNvGraphicFramePr>
          <p:nvPr>
            <p:extLst>
              <p:ext uri="{D42A27DB-BD31-4B8C-83A1-F6EECF244321}">
                <p14:modId xmlns:p14="http://schemas.microsoft.com/office/powerpoint/2010/main" val="3287640934"/>
              </p:ext>
            </p:extLst>
          </p:nvPr>
        </p:nvGraphicFramePr>
        <p:xfrm>
          <a:off x="0" y="1676400"/>
          <a:ext cx="91440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1975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C11AF4-BAC5-B4B1-A8A9-CB565591A0DF}"/>
              </a:ext>
            </a:extLst>
          </p:cNvPr>
          <p:cNvSpPr txBox="1">
            <a:spLocks/>
          </p:cNvSpPr>
          <p:nvPr/>
        </p:nvSpPr>
        <p:spPr>
          <a:xfrm>
            <a:off x="0" y="0"/>
            <a:ext cx="9144000" cy="16764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a:solidFill>
                    <a:schemeClr val="tx1"/>
                  </a:solidFill>
                </a:ln>
                <a:solidFill>
                  <a:srgbClr val="FFC000"/>
                </a:solidFill>
                <a:latin typeface="Cambria" panose="02040503050406030204" pitchFamily="18" charset="0"/>
              </a:rPr>
              <a:t>KC &amp; WA Employment Projections Similar</a:t>
            </a:r>
            <a:endParaRPr lang="en-US" sz="4000" b="1" dirty="0">
              <a:ln>
                <a:solidFill>
                  <a:sysClr val="windowText" lastClr="000000"/>
                </a:solidFill>
              </a:ln>
              <a:solidFill>
                <a:srgbClr val="FFC000"/>
              </a:solidFill>
              <a:latin typeface="Cambria" panose="02040503050406030204" pitchFamily="18" charset="0"/>
            </a:endParaRPr>
          </a:p>
        </p:txBody>
      </p:sp>
      <p:graphicFrame>
        <p:nvGraphicFramePr>
          <p:cNvPr id="2" name="Chart 1">
            <a:extLst>
              <a:ext uri="{FF2B5EF4-FFF2-40B4-BE49-F238E27FC236}">
                <a16:creationId xmlns:a16="http://schemas.microsoft.com/office/drawing/2014/main" id="{46D483D8-23AB-43E9-1F91-BCD45CD0EB80}"/>
              </a:ext>
            </a:extLst>
          </p:cNvPr>
          <p:cNvGraphicFramePr>
            <a:graphicFrameLocks/>
          </p:cNvGraphicFramePr>
          <p:nvPr/>
        </p:nvGraphicFramePr>
        <p:xfrm>
          <a:off x="0" y="1676401"/>
          <a:ext cx="9144000" cy="51815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56361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C72746A-08A6-B1C3-3C6F-143C538C9F87}"/>
              </a:ext>
            </a:extLst>
          </p:cNvPr>
          <p:cNvGraphicFramePr>
            <a:graphicFrameLocks/>
          </p:cNvGraphicFramePr>
          <p:nvPr/>
        </p:nvGraphicFramePr>
        <p:xfrm>
          <a:off x="3352800" y="0"/>
          <a:ext cx="57912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50BF96C7-E103-D5BD-403F-F39925490077}"/>
              </a:ext>
            </a:extLst>
          </p:cNvPr>
          <p:cNvSpPr txBox="1">
            <a:spLocks/>
          </p:cNvSpPr>
          <p:nvPr/>
        </p:nvSpPr>
        <p:spPr>
          <a:xfrm>
            <a:off x="1" y="0"/>
            <a:ext cx="3352800" cy="68580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000" b="1" dirty="0">
              <a:ln>
                <a:solidFill>
                  <a:sysClr val="windowText" lastClr="000000"/>
                </a:solidFill>
              </a:ln>
              <a:solidFill>
                <a:srgbClr val="FFC000"/>
              </a:solidFill>
              <a:latin typeface="Cambria" panose="02040503050406030204" pitchFamily="18" charset="0"/>
            </a:endParaRPr>
          </a:p>
        </p:txBody>
      </p:sp>
      <p:sp>
        <p:nvSpPr>
          <p:cNvPr id="5" name="TextBox 4">
            <a:extLst>
              <a:ext uri="{FF2B5EF4-FFF2-40B4-BE49-F238E27FC236}">
                <a16:creationId xmlns:a16="http://schemas.microsoft.com/office/drawing/2014/main" id="{EEA30C39-27E0-CFDF-BA8D-9D2415F238B6}"/>
              </a:ext>
            </a:extLst>
          </p:cNvPr>
          <p:cNvSpPr txBox="1"/>
          <p:nvPr/>
        </p:nvSpPr>
        <p:spPr>
          <a:xfrm>
            <a:off x="152400" y="381000"/>
            <a:ext cx="2971800" cy="5786199"/>
          </a:xfrm>
          <a:prstGeom prst="rect">
            <a:avLst/>
          </a:prstGeom>
          <a:noFill/>
        </p:spPr>
        <p:txBody>
          <a:bodyPr wrap="square" rtlCol="0">
            <a:spAutoFit/>
          </a:bodyPr>
          <a:lstStyle/>
          <a:p>
            <a:r>
              <a:rPr lang="en-US" sz="3200" b="1" dirty="0">
                <a:ln>
                  <a:solidFill>
                    <a:schemeClr val="tx1"/>
                  </a:solidFill>
                </a:ln>
                <a:solidFill>
                  <a:srgbClr val="FFC000"/>
                </a:solidFill>
                <a:latin typeface="Cambria" panose="02040503050406030204" pitchFamily="18" charset="0"/>
              </a:rPr>
              <a:t>Share of County Level Employment Gains Since the Depths of the Pandemic</a:t>
            </a:r>
          </a:p>
          <a:p>
            <a:endParaRPr lang="en-US" sz="3200" b="1" dirty="0">
              <a:ln>
                <a:solidFill>
                  <a:schemeClr val="tx1"/>
                </a:solidFill>
              </a:ln>
              <a:solidFill>
                <a:srgbClr val="FFC000"/>
              </a:solidFill>
              <a:latin typeface="Cambria" panose="02040503050406030204" pitchFamily="18" charset="0"/>
            </a:endParaRPr>
          </a:p>
          <a:p>
            <a:r>
              <a:rPr lang="en-US" sz="3200" b="1" dirty="0">
                <a:ln>
                  <a:solidFill>
                    <a:schemeClr val="tx1"/>
                  </a:solidFill>
                </a:ln>
                <a:solidFill>
                  <a:srgbClr val="FFC000"/>
                </a:solidFill>
                <a:latin typeface="Cambria" panose="02040503050406030204" pitchFamily="18" charset="0"/>
              </a:rPr>
              <a:t>300,000 jobs have been added from 2020-2024</a:t>
            </a:r>
            <a:endParaRPr lang="en-US" sz="3200" b="1" dirty="0">
              <a:ln>
                <a:solidFill>
                  <a:sysClr val="windowText" lastClr="000000"/>
                </a:solidFill>
              </a:ln>
              <a:solidFill>
                <a:srgbClr val="FFC000"/>
              </a:solidFill>
              <a:latin typeface="Cambria" panose="02040503050406030204" pitchFamily="18" charset="0"/>
            </a:endParaRPr>
          </a:p>
          <a:p>
            <a:endParaRPr lang="en-US" dirty="0"/>
          </a:p>
        </p:txBody>
      </p:sp>
    </p:spTree>
    <p:extLst>
      <p:ext uri="{BB962C8B-B14F-4D97-AF65-F5344CB8AC3E}">
        <p14:creationId xmlns:p14="http://schemas.microsoft.com/office/powerpoint/2010/main" val="1811122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70FF45C-2955-442C-85C4-73D291C433C6}"/>
              </a:ext>
            </a:extLst>
          </p:cNvPr>
          <p:cNvSpPr txBox="1">
            <a:spLocks/>
          </p:cNvSpPr>
          <p:nvPr/>
        </p:nvSpPr>
        <p:spPr>
          <a:xfrm>
            <a:off x="-10886" y="-25900"/>
            <a:ext cx="9144000" cy="16764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a:solidFill>
                    <a:sysClr val="windowText" lastClr="000000"/>
                  </a:solidFill>
                </a:ln>
                <a:solidFill>
                  <a:srgbClr val="FFC000"/>
                </a:solidFill>
                <a:latin typeface="Cambria" panose="02040503050406030204" pitchFamily="18" charset="0"/>
              </a:rPr>
              <a:t>WA State Unemployment Rate – </a:t>
            </a:r>
          </a:p>
          <a:p>
            <a:r>
              <a:rPr lang="en-US" sz="4000" b="1" dirty="0">
                <a:ln>
                  <a:solidFill>
                    <a:sysClr val="windowText" lastClr="000000"/>
                  </a:solidFill>
                </a:ln>
                <a:solidFill>
                  <a:srgbClr val="FFC000"/>
                </a:solidFill>
                <a:latin typeface="Cambria" panose="02040503050406030204" pitchFamily="18" charset="0"/>
              </a:rPr>
              <a:t>Slowly Increasing</a:t>
            </a:r>
          </a:p>
        </p:txBody>
      </p:sp>
      <p:graphicFrame>
        <p:nvGraphicFramePr>
          <p:cNvPr id="5" name="Chart 4">
            <a:extLst>
              <a:ext uri="{FF2B5EF4-FFF2-40B4-BE49-F238E27FC236}">
                <a16:creationId xmlns:a16="http://schemas.microsoft.com/office/drawing/2014/main" id="{1B7CD64E-D084-4FCF-AF70-6C463793E80B}"/>
              </a:ext>
            </a:extLst>
          </p:cNvPr>
          <p:cNvGraphicFramePr>
            <a:graphicFrameLocks/>
          </p:cNvGraphicFramePr>
          <p:nvPr>
            <p:extLst>
              <p:ext uri="{D42A27DB-BD31-4B8C-83A1-F6EECF244321}">
                <p14:modId xmlns:p14="http://schemas.microsoft.com/office/powerpoint/2010/main" val="3085429"/>
              </p:ext>
            </p:extLst>
          </p:nvPr>
        </p:nvGraphicFramePr>
        <p:xfrm>
          <a:off x="0" y="1650500"/>
          <a:ext cx="9133114" cy="5207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866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59FF2-87A1-1530-9CC2-80C540246833}"/>
              </a:ext>
            </a:extLst>
          </p:cNvPr>
          <p:cNvPicPr>
            <a:picLocks noChangeAspect="1"/>
          </p:cNvPicPr>
          <p:nvPr/>
        </p:nvPicPr>
        <p:blipFill>
          <a:blip r:embed="rId3"/>
          <a:stretch>
            <a:fillRect/>
          </a:stretch>
        </p:blipFill>
        <p:spPr>
          <a:xfrm>
            <a:off x="914400" y="1786354"/>
            <a:ext cx="7482092" cy="5029200"/>
          </a:xfrm>
          <a:prstGeom prst="rect">
            <a:avLst/>
          </a:prstGeom>
        </p:spPr>
      </p:pic>
      <p:sp>
        <p:nvSpPr>
          <p:cNvPr id="2" name="Title 1">
            <a:extLst>
              <a:ext uri="{FF2B5EF4-FFF2-40B4-BE49-F238E27FC236}">
                <a16:creationId xmlns:a16="http://schemas.microsoft.com/office/drawing/2014/main" id="{9379B4BF-CFDC-9566-C398-4DEC67771C20}"/>
              </a:ext>
            </a:extLst>
          </p:cNvPr>
          <p:cNvSpPr txBox="1">
            <a:spLocks/>
          </p:cNvSpPr>
          <p:nvPr/>
        </p:nvSpPr>
        <p:spPr>
          <a:xfrm>
            <a:off x="0" y="0"/>
            <a:ext cx="9144000" cy="14478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a:solidFill>
                    <a:sysClr val="windowText" lastClr="000000"/>
                  </a:solidFill>
                </a:ln>
                <a:solidFill>
                  <a:srgbClr val="FFC000"/>
                </a:solidFill>
                <a:latin typeface="Cambria" panose="02040503050406030204" pitchFamily="18" charset="0"/>
              </a:rPr>
              <a:t>March 2025 Co Unemployment Rate</a:t>
            </a:r>
          </a:p>
        </p:txBody>
      </p:sp>
      <p:sp>
        <p:nvSpPr>
          <p:cNvPr id="4" name="TextBox 3">
            <a:extLst>
              <a:ext uri="{FF2B5EF4-FFF2-40B4-BE49-F238E27FC236}">
                <a16:creationId xmlns:a16="http://schemas.microsoft.com/office/drawing/2014/main" id="{4437E9CD-3FAA-C7A7-D70C-984258E79CF5}"/>
              </a:ext>
            </a:extLst>
          </p:cNvPr>
          <p:cNvSpPr txBox="1"/>
          <p:nvPr/>
        </p:nvSpPr>
        <p:spPr>
          <a:xfrm>
            <a:off x="6096000" y="1447800"/>
            <a:ext cx="2685607" cy="338554"/>
          </a:xfrm>
          <a:prstGeom prst="rect">
            <a:avLst/>
          </a:prstGeom>
          <a:noFill/>
        </p:spPr>
        <p:txBody>
          <a:bodyPr wrap="none" rtlCol="0">
            <a:spAutoFit/>
          </a:bodyPr>
          <a:lstStyle/>
          <a:p>
            <a:r>
              <a:rPr lang="en-US" sz="1600" dirty="0"/>
              <a:t>Source: Washington State ESD</a:t>
            </a:r>
          </a:p>
        </p:txBody>
      </p:sp>
      <p:pic>
        <p:nvPicPr>
          <p:cNvPr id="3" name="Picture 2">
            <a:extLst>
              <a:ext uri="{FF2B5EF4-FFF2-40B4-BE49-F238E27FC236}">
                <a16:creationId xmlns:a16="http://schemas.microsoft.com/office/drawing/2014/main" id="{64D69C57-7F51-BA82-9079-37F153C0A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9" y="1514868"/>
            <a:ext cx="1219260" cy="475464"/>
          </a:xfrm>
          <a:prstGeom prst="rect">
            <a:avLst/>
          </a:prstGeom>
        </p:spPr>
      </p:pic>
    </p:spTree>
    <p:extLst>
      <p:ext uri="{BB962C8B-B14F-4D97-AF65-F5344CB8AC3E}">
        <p14:creationId xmlns:p14="http://schemas.microsoft.com/office/powerpoint/2010/main" val="2249109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70FF45C-2955-442C-85C4-73D291C433C6}"/>
              </a:ext>
            </a:extLst>
          </p:cNvPr>
          <p:cNvSpPr txBox="1">
            <a:spLocks/>
          </p:cNvSpPr>
          <p:nvPr/>
        </p:nvSpPr>
        <p:spPr>
          <a:xfrm>
            <a:off x="0" y="0"/>
            <a:ext cx="9144000" cy="14478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a:solidFill>
                    <a:sysClr val="windowText" lastClr="000000"/>
                  </a:solidFill>
                </a:ln>
                <a:solidFill>
                  <a:srgbClr val="FFC000"/>
                </a:solidFill>
                <a:latin typeface="Cambria" panose="02040503050406030204" pitchFamily="18" charset="0"/>
              </a:rPr>
              <a:t>County Population Trends – </a:t>
            </a:r>
          </a:p>
          <a:p>
            <a:r>
              <a:rPr lang="en-US" sz="4000" b="1" dirty="0">
                <a:ln>
                  <a:solidFill>
                    <a:sysClr val="windowText" lastClr="000000"/>
                  </a:solidFill>
                </a:ln>
                <a:solidFill>
                  <a:srgbClr val="FFC000"/>
                </a:solidFill>
                <a:latin typeface="Cambria" panose="02040503050406030204" pitchFamily="18" charset="0"/>
              </a:rPr>
              <a:t>Post Pandemic </a:t>
            </a:r>
          </a:p>
        </p:txBody>
      </p:sp>
      <p:sp>
        <p:nvSpPr>
          <p:cNvPr id="2" name="AutoShape 3">
            <a:extLst>
              <a:ext uri="{FF2B5EF4-FFF2-40B4-BE49-F238E27FC236}">
                <a16:creationId xmlns:a16="http://schemas.microsoft.com/office/drawing/2014/main" id="{6EE99AD7-017C-7E7A-5E52-6D3C7AB555A6}"/>
              </a:ext>
            </a:extLst>
          </p:cNvPr>
          <p:cNvSpPr>
            <a:spLocks noChangeAspect="1" noChangeArrowheads="1" noTextEdit="1"/>
          </p:cNvSpPr>
          <p:nvPr/>
        </p:nvSpPr>
        <p:spPr bwMode="auto">
          <a:xfrm>
            <a:off x="838200" y="1828800"/>
            <a:ext cx="73152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 name="TextBox 3">
            <a:extLst>
              <a:ext uri="{FF2B5EF4-FFF2-40B4-BE49-F238E27FC236}">
                <a16:creationId xmlns:a16="http://schemas.microsoft.com/office/drawing/2014/main" id="{3CA83143-A99D-155F-BD4D-729998FD2619}"/>
              </a:ext>
            </a:extLst>
          </p:cNvPr>
          <p:cNvSpPr txBox="1"/>
          <p:nvPr/>
        </p:nvSpPr>
        <p:spPr>
          <a:xfrm>
            <a:off x="3350746" y="1405311"/>
            <a:ext cx="5390130" cy="338554"/>
          </a:xfrm>
          <a:prstGeom prst="rect">
            <a:avLst/>
          </a:prstGeom>
          <a:noFill/>
        </p:spPr>
        <p:txBody>
          <a:bodyPr wrap="none" rtlCol="0">
            <a:spAutoFit/>
          </a:bodyPr>
          <a:lstStyle/>
          <a:p>
            <a:r>
              <a:rPr lang="en-US" sz="1600" dirty="0"/>
              <a:t>Source: BEA pop data for WA state 4-year average (2019-2023)</a:t>
            </a:r>
          </a:p>
        </p:txBody>
      </p:sp>
      <p:pic>
        <p:nvPicPr>
          <p:cNvPr id="3" name="Picture 2">
            <a:extLst>
              <a:ext uri="{FF2B5EF4-FFF2-40B4-BE49-F238E27FC236}">
                <a16:creationId xmlns:a16="http://schemas.microsoft.com/office/drawing/2014/main" id="{AAD75301-E761-FEA2-E9D4-B25D1A7A0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39" y="1514868"/>
            <a:ext cx="1219260" cy="475464"/>
          </a:xfrm>
          <a:prstGeom prst="rect">
            <a:avLst/>
          </a:prstGeom>
        </p:spPr>
      </p:pic>
      <p:pic>
        <p:nvPicPr>
          <p:cNvPr id="7" name="Picture 6">
            <a:extLst>
              <a:ext uri="{FF2B5EF4-FFF2-40B4-BE49-F238E27FC236}">
                <a16:creationId xmlns:a16="http://schemas.microsoft.com/office/drawing/2014/main" id="{B22C7F87-B79F-08C9-FE78-BD96CEC2BDEB}"/>
              </a:ext>
            </a:extLst>
          </p:cNvPr>
          <p:cNvPicPr>
            <a:picLocks noChangeAspect="1"/>
          </p:cNvPicPr>
          <p:nvPr/>
        </p:nvPicPr>
        <p:blipFill>
          <a:blip r:embed="rId4"/>
          <a:stretch>
            <a:fillRect/>
          </a:stretch>
        </p:blipFill>
        <p:spPr>
          <a:xfrm>
            <a:off x="1322230" y="1676400"/>
            <a:ext cx="7440769" cy="5038615"/>
          </a:xfrm>
          <a:prstGeom prst="rect">
            <a:avLst/>
          </a:prstGeom>
        </p:spPr>
      </p:pic>
    </p:spTree>
    <p:extLst>
      <p:ext uri="{BB962C8B-B14F-4D97-AF65-F5344CB8AC3E}">
        <p14:creationId xmlns:p14="http://schemas.microsoft.com/office/powerpoint/2010/main" val="1413803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70FF45C-2955-442C-85C4-73D291C433C6}"/>
              </a:ext>
            </a:extLst>
          </p:cNvPr>
          <p:cNvSpPr txBox="1">
            <a:spLocks/>
          </p:cNvSpPr>
          <p:nvPr/>
        </p:nvSpPr>
        <p:spPr>
          <a:xfrm>
            <a:off x="0" y="0"/>
            <a:ext cx="9144000" cy="16764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a:solidFill>
                    <a:sysClr val="windowText" lastClr="000000"/>
                  </a:solidFill>
                </a:ln>
                <a:solidFill>
                  <a:srgbClr val="FFC000"/>
                </a:solidFill>
                <a:latin typeface="Cambria" panose="02040503050406030204" pitchFamily="18" charset="0"/>
              </a:rPr>
              <a:t>Only 7 Counties Saw Negative Home Value Growth in 2024</a:t>
            </a:r>
          </a:p>
        </p:txBody>
      </p:sp>
      <p:pic>
        <p:nvPicPr>
          <p:cNvPr id="5" name="Picture 4">
            <a:extLst>
              <a:ext uri="{FF2B5EF4-FFF2-40B4-BE49-F238E27FC236}">
                <a16:creationId xmlns:a16="http://schemas.microsoft.com/office/drawing/2014/main" id="{5FCA1592-5CA6-2AE2-7AE7-2E2BAF7809D2}"/>
              </a:ext>
            </a:extLst>
          </p:cNvPr>
          <p:cNvPicPr>
            <a:picLocks noChangeAspect="1"/>
          </p:cNvPicPr>
          <p:nvPr/>
        </p:nvPicPr>
        <p:blipFill>
          <a:blip r:embed="rId3"/>
          <a:stretch>
            <a:fillRect/>
          </a:stretch>
        </p:blipFill>
        <p:spPr>
          <a:xfrm>
            <a:off x="723900" y="1719908"/>
            <a:ext cx="7696200" cy="5138092"/>
          </a:xfrm>
          <a:prstGeom prst="rect">
            <a:avLst/>
          </a:prstGeom>
        </p:spPr>
      </p:pic>
      <p:pic>
        <p:nvPicPr>
          <p:cNvPr id="3" name="Picture 2">
            <a:extLst>
              <a:ext uri="{FF2B5EF4-FFF2-40B4-BE49-F238E27FC236}">
                <a16:creationId xmlns:a16="http://schemas.microsoft.com/office/drawing/2014/main" id="{19D7A79A-5476-B385-1F4B-1E263B3BF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752600"/>
            <a:ext cx="1178661" cy="475464"/>
          </a:xfrm>
          <a:prstGeom prst="rect">
            <a:avLst/>
          </a:prstGeom>
        </p:spPr>
      </p:pic>
    </p:spTree>
    <p:extLst>
      <p:ext uri="{BB962C8B-B14F-4D97-AF65-F5344CB8AC3E}">
        <p14:creationId xmlns:p14="http://schemas.microsoft.com/office/powerpoint/2010/main" val="4221995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70FF45C-2955-442C-85C4-73D291C433C6}"/>
              </a:ext>
            </a:extLst>
          </p:cNvPr>
          <p:cNvSpPr txBox="1">
            <a:spLocks/>
          </p:cNvSpPr>
          <p:nvPr/>
        </p:nvSpPr>
        <p:spPr>
          <a:xfrm>
            <a:off x="0" y="0"/>
            <a:ext cx="9144000" cy="1676400"/>
          </a:xfrm>
          <a:prstGeom prst="rect">
            <a:avLst/>
          </a:prstGeom>
          <a:solidFill>
            <a:schemeClr val="accent1"/>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a:solidFill>
                    <a:sysClr val="windowText" lastClr="000000"/>
                  </a:solidFill>
                </a:ln>
                <a:solidFill>
                  <a:srgbClr val="FFC000"/>
                </a:solidFill>
                <a:latin typeface="Cambria" panose="02040503050406030204" pitchFamily="18" charset="0"/>
              </a:rPr>
              <a:t>Over the Past 10 Years – On Average All Counties Have Seen Positive </a:t>
            </a:r>
          </a:p>
          <a:p>
            <a:r>
              <a:rPr lang="en-US" sz="4000" b="1" dirty="0">
                <a:ln>
                  <a:solidFill>
                    <a:sysClr val="windowText" lastClr="000000"/>
                  </a:solidFill>
                </a:ln>
                <a:solidFill>
                  <a:srgbClr val="FFC000"/>
                </a:solidFill>
                <a:latin typeface="Cambria" panose="02040503050406030204" pitchFamily="18" charset="0"/>
              </a:rPr>
              <a:t>Home Price Growth</a:t>
            </a:r>
          </a:p>
        </p:txBody>
      </p:sp>
      <p:pic>
        <p:nvPicPr>
          <p:cNvPr id="5" name="Picture 4">
            <a:extLst>
              <a:ext uri="{FF2B5EF4-FFF2-40B4-BE49-F238E27FC236}">
                <a16:creationId xmlns:a16="http://schemas.microsoft.com/office/drawing/2014/main" id="{AEE3C63C-AD72-A91D-F564-CDDBE81CA4ED}"/>
              </a:ext>
            </a:extLst>
          </p:cNvPr>
          <p:cNvPicPr>
            <a:picLocks noChangeAspect="1"/>
          </p:cNvPicPr>
          <p:nvPr/>
        </p:nvPicPr>
        <p:blipFill>
          <a:blip r:embed="rId3"/>
          <a:stretch>
            <a:fillRect/>
          </a:stretch>
        </p:blipFill>
        <p:spPr>
          <a:xfrm>
            <a:off x="990600" y="1676400"/>
            <a:ext cx="7924800" cy="5018797"/>
          </a:xfrm>
          <a:prstGeom prst="rect">
            <a:avLst/>
          </a:prstGeom>
        </p:spPr>
      </p:pic>
      <p:pic>
        <p:nvPicPr>
          <p:cNvPr id="2" name="Picture 1">
            <a:extLst>
              <a:ext uri="{FF2B5EF4-FFF2-40B4-BE49-F238E27FC236}">
                <a16:creationId xmlns:a16="http://schemas.microsoft.com/office/drawing/2014/main" id="{29BA153F-B006-309B-C659-F8F5D2994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752600"/>
            <a:ext cx="1178661" cy="475464"/>
          </a:xfrm>
          <a:prstGeom prst="rect">
            <a:avLst/>
          </a:prstGeom>
        </p:spPr>
      </p:pic>
    </p:spTree>
    <p:extLst>
      <p:ext uri="{BB962C8B-B14F-4D97-AF65-F5344CB8AC3E}">
        <p14:creationId xmlns:p14="http://schemas.microsoft.com/office/powerpoint/2010/main" val="1185943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676400"/>
          </a:xfrm>
          <a:solidFill>
            <a:schemeClr val="accent1"/>
          </a:solidFill>
        </p:spPr>
        <p:txBody>
          <a:bodyPr>
            <a:normAutofit/>
          </a:bodyPr>
          <a:lstStyle/>
          <a:p>
            <a:r>
              <a:rPr lang="en-US" sz="4000" b="1" dirty="0">
                <a:ln>
                  <a:solidFill>
                    <a:sysClr val="windowText" lastClr="000000"/>
                  </a:solidFill>
                </a:ln>
                <a:solidFill>
                  <a:srgbClr val="FFC000"/>
                </a:solidFill>
                <a:latin typeface="Cambria" panose="02040503050406030204" pitchFamily="18" charset="0"/>
              </a:rPr>
              <a:t>2025 King County Revenues Forecasted by OEFA</a:t>
            </a:r>
          </a:p>
        </p:txBody>
      </p:sp>
      <p:pic>
        <p:nvPicPr>
          <p:cNvPr id="5" name="Picture 4" descr="A diagram of a solar system">
            <a:extLst>
              <a:ext uri="{FF2B5EF4-FFF2-40B4-BE49-F238E27FC236}">
                <a16:creationId xmlns:a16="http://schemas.microsoft.com/office/drawing/2014/main" id="{F39D5728-A851-11D0-F84C-12BC633D93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76401"/>
            <a:ext cx="9067800" cy="5181600"/>
          </a:xfrm>
          <a:prstGeom prst="rect">
            <a:avLst/>
          </a:prstGeom>
        </p:spPr>
      </p:pic>
      <p:pic>
        <p:nvPicPr>
          <p:cNvPr id="6" name="Picture 5">
            <a:extLst>
              <a:ext uri="{FF2B5EF4-FFF2-40B4-BE49-F238E27FC236}">
                <a16:creationId xmlns:a16="http://schemas.microsoft.com/office/drawing/2014/main" id="{87AF7C79-36D3-B286-D665-7691C0512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752600"/>
            <a:ext cx="1219260" cy="475464"/>
          </a:xfrm>
          <a:prstGeom prst="rect">
            <a:avLst/>
          </a:prstGeom>
        </p:spPr>
      </p:pic>
    </p:spTree>
    <p:extLst>
      <p:ext uri="{BB962C8B-B14F-4D97-AF65-F5344CB8AC3E}">
        <p14:creationId xmlns:p14="http://schemas.microsoft.com/office/powerpoint/2010/main" val="1286550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676400"/>
          </a:xfrm>
          <a:solidFill>
            <a:schemeClr val="accent1"/>
          </a:solidFill>
        </p:spPr>
        <p:txBody>
          <a:bodyPr>
            <a:normAutofit/>
          </a:bodyPr>
          <a:lstStyle/>
          <a:p>
            <a:r>
              <a:rPr lang="en-US" sz="3600" b="1" dirty="0">
                <a:ln>
                  <a:solidFill>
                    <a:schemeClr val="tx1"/>
                  </a:solidFill>
                </a:ln>
                <a:solidFill>
                  <a:srgbClr val="FFC000"/>
                </a:solidFill>
                <a:latin typeface="Cambria" panose="02040503050406030204" pitchFamily="18" charset="0"/>
              </a:rPr>
              <a:t>Assessed Value &amp; </a:t>
            </a:r>
            <a:br>
              <a:rPr lang="en-US" sz="3600" b="1" dirty="0">
                <a:ln>
                  <a:solidFill>
                    <a:schemeClr val="tx1"/>
                  </a:solidFill>
                </a:ln>
                <a:solidFill>
                  <a:srgbClr val="FFC000"/>
                </a:solidFill>
                <a:latin typeface="Cambria" panose="02040503050406030204" pitchFamily="18" charset="0"/>
              </a:rPr>
            </a:br>
            <a:r>
              <a:rPr lang="en-US" sz="3600" b="1" dirty="0">
                <a:ln>
                  <a:solidFill>
                    <a:schemeClr val="tx1"/>
                  </a:solidFill>
                </a:ln>
                <a:solidFill>
                  <a:srgbClr val="FFC000"/>
                </a:solidFill>
                <a:latin typeface="Cambria" panose="02040503050406030204" pitchFamily="18" charset="0"/>
              </a:rPr>
              <a:t>New Construction Forecast</a:t>
            </a:r>
          </a:p>
        </p:txBody>
      </p:sp>
      <p:graphicFrame>
        <p:nvGraphicFramePr>
          <p:cNvPr id="5" name="Chart 4"/>
          <p:cNvGraphicFramePr>
            <a:graphicFrameLocks/>
          </p:cNvGraphicFramePr>
          <p:nvPr/>
        </p:nvGraphicFramePr>
        <p:xfrm>
          <a:off x="0" y="1676400"/>
          <a:ext cx="91440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9733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a:solidFill>
            <a:schemeClr val="accent1"/>
          </a:solidFill>
        </p:spPr>
        <p:txBody>
          <a:bodyPr>
            <a:normAutofit/>
          </a:bodyPr>
          <a:lstStyle/>
          <a:p>
            <a:r>
              <a:rPr lang="en-US" sz="4000" b="1" dirty="0">
                <a:ln>
                  <a:solidFill>
                    <a:schemeClr val="tx1"/>
                  </a:solidFill>
                </a:ln>
                <a:solidFill>
                  <a:srgbClr val="FFC000"/>
                </a:solidFill>
                <a:latin typeface="Cambria" panose="02040503050406030204" pitchFamily="18" charset="0"/>
              </a:rPr>
              <a:t>Countywide Assessed Value Forecast</a:t>
            </a:r>
          </a:p>
        </p:txBody>
      </p:sp>
      <p:sp>
        <p:nvSpPr>
          <p:cNvPr id="3" name="Content Placeholder 2"/>
          <p:cNvSpPr>
            <a:spLocks noGrp="1"/>
          </p:cNvSpPr>
          <p:nvPr>
            <p:ph idx="1"/>
          </p:nvPr>
        </p:nvSpPr>
        <p:spPr>
          <a:xfrm>
            <a:off x="0" y="1676400"/>
            <a:ext cx="9144000" cy="5181600"/>
          </a:xfrm>
          <a:solidFill>
            <a:schemeClr val="bg1">
              <a:lumMod val="85000"/>
            </a:schemeClr>
          </a:solidFill>
        </p:spPr>
        <p:txBody>
          <a:bodyPr>
            <a:normAutofit/>
          </a:bodyPr>
          <a:lstStyle/>
          <a:p>
            <a:pPr marL="0" indent="0">
              <a:spcBef>
                <a:spcPts val="0"/>
              </a:spcBef>
              <a:buNone/>
            </a:pPr>
            <a:endParaRPr lang="en-US" sz="1200" b="1" dirty="0">
              <a:latin typeface="Cambria" panose="02040503050406030204" pitchFamily="18" charset="0"/>
            </a:endParaRPr>
          </a:p>
          <a:p>
            <a:pPr marL="0" indent="0">
              <a:spcBef>
                <a:spcPts val="0"/>
              </a:spcBef>
              <a:buNone/>
            </a:pPr>
            <a:r>
              <a:rPr lang="en-US" sz="2800" b="1" dirty="0">
                <a:latin typeface="Cambria" panose="02040503050406030204" pitchFamily="18" charset="0"/>
              </a:rPr>
              <a:t>	</a:t>
            </a:r>
            <a:endParaRPr lang="en-US" dirty="0"/>
          </a:p>
        </p:txBody>
      </p:sp>
      <p:graphicFrame>
        <p:nvGraphicFramePr>
          <p:cNvPr id="5" name="Table 4">
            <a:extLst>
              <a:ext uri="{FF2B5EF4-FFF2-40B4-BE49-F238E27FC236}">
                <a16:creationId xmlns:a16="http://schemas.microsoft.com/office/drawing/2014/main" id="{0A23AB90-D852-367E-6CA8-D4502BE4AB06}"/>
              </a:ext>
            </a:extLst>
          </p:cNvPr>
          <p:cNvGraphicFramePr>
            <a:graphicFrameLocks noGrp="1"/>
          </p:cNvGraphicFramePr>
          <p:nvPr/>
        </p:nvGraphicFramePr>
        <p:xfrm>
          <a:off x="0" y="1676400"/>
          <a:ext cx="9144000" cy="5181605"/>
        </p:xfrm>
        <a:graphic>
          <a:graphicData uri="http://schemas.openxmlformats.org/drawingml/2006/table">
            <a:tbl>
              <a:tblPr/>
              <a:tblGrid>
                <a:gridCol w="914400">
                  <a:extLst>
                    <a:ext uri="{9D8B030D-6E8A-4147-A177-3AD203B41FA5}">
                      <a16:colId xmlns:a16="http://schemas.microsoft.com/office/drawing/2014/main" val="4016049122"/>
                    </a:ext>
                  </a:extLst>
                </a:gridCol>
                <a:gridCol w="2444620">
                  <a:extLst>
                    <a:ext uri="{9D8B030D-6E8A-4147-A177-3AD203B41FA5}">
                      <a16:colId xmlns:a16="http://schemas.microsoft.com/office/drawing/2014/main" val="3726459340"/>
                    </a:ext>
                  </a:extLst>
                </a:gridCol>
                <a:gridCol w="1268964">
                  <a:extLst>
                    <a:ext uri="{9D8B030D-6E8A-4147-A177-3AD203B41FA5}">
                      <a16:colId xmlns:a16="http://schemas.microsoft.com/office/drawing/2014/main" val="1477030343"/>
                    </a:ext>
                  </a:extLst>
                </a:gridCol>
                <a:gridCol w="2153816">
                  <a:extLst>
                    <a:ext uri="{9D8B030D-6E8A-4147-A177-3AD203B41FA5}">
                      <a16:colId xmlns:a16="http://schemas.microsoft.com/office/drawing/2014/main" val="109572675"/>
                    </a:ext>
                  </a:extLst>
                </a:gridCol>
                <a:gridCol w="2362200">
                  <a:extLst>
                    <a:ext uri="{9D8B030D-6E8A-4147-A177-3AD203B41FA5}">
                      <a16:colId xmlns:a16="http://schemas.microsoft.com/office/drawing/2014/main" val="34513281"/>
                    </a:ext>
                  </a:extLst>
                </a:gridCol>
              </a:tblGrid>
              <a:tr h="1030823">
                <a:tc>
                  <a:txBody>
                    <a:bodyPr/>
                    <a:lstStyle/>
                    <a:p>
                      <a:pPr algn="ctr" fontAlgn="ctr"/>
                      <a:r>
                        <a:rPr lang="en-US" sz="1400" b="0" i="0" u="none" strike="noStrike">
                          <a:effectLst/>
                          <a:latin typeface="Arial Rounded MT Bold" panose="020F0704030504030204" pitchFamily="34" charset="0"/>
                        </a:rPr>
                        <a:t>Tax 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400" b="0" i="0" u="none" strike="noStrike" dirty="0">
                          <a:effectLst/>
                          <a:latin typeface="Arial Rounded MT Bold" panose="020F0704030504030204" pitchFamily="34" charset="0"/>
                        </a:rPr>
                        <a:t>Value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400" b="0" i="0" u="none" strike="noStrike">
                          <a:effectLst/>
                          <a:latin typeface="Arial Rounded MT Bold" panose="020F0704030504030204" pitchFamily="34" charset="0"/>
                        </a:rPr>
                        <a:t>Annual Growth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400" b="0" i="0" u="none" strike="noStrike" dirty="0">
                          <a:effectLst/>
                          <a:latin typeface="Arial Rounded MT Bold" panose="020F0704030504030204" pitchFamily="34" charset="0"/>
                        </a:rPr>
                        <a:t>% Change from August 2024 Forecast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400" b="0" i="0" u="none" strike="noStrike" dirty="0">
                          <a:effectLst/>
                          <a:latin typeface="Arial Rounded MT Bold" panose="020F0704030504030204" pitchFamily="34" charset="0"/>
                        </a:rPr>
                        <a:t>$ Change from August 2024 Forecast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87842014"/>
                  </a:ext>
                </a:extLst>
              </a:tr>
              <a:tr h="343608">
                <a:tc>
                  <a:txBody>
                    <a:bodyPr/>
                    <a:lstStyle/>
                    <a:p>
                      <a:pPr algn="ctr" fontAlgn="ctr"/>
                      <a:r>
                        <a:rPr lang="en-US" sz="1200" b="0" i="0" u="none" strike="noStrike">
                          <a:effectLst/>
                          <a:latin typeface="Arial Rounded MT Bold" panose="020F0704030504030204" pitchFamily="34" charset="0"/>
                        </a:rPr>
                        <a:t>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$879,895,419,279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21.78%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40000"/>
                        <a:lumOff val="60000"/>
                      </a:schemeClr>
                    </a:solidFill>
                  </a:tcPr>
                </a:tc>
                <a:extLst>
                  <a:ext uri="{0D108BD9-81ED-4DB2-BD59-A6C34878D82A}">
                    <a16:rowId xmlns:a16="http://schemas.microsoft.com/office/drawing/2014/main" val="1030663820"/>
                  </a:ext>
                </a:extLst>
              </a:tr>
              <a:tr h="343608">
                <a:tc>
                  <a:txBody>
                    <a:bodyPr/>
                    <a:lstStyle/>
                    <a:p>
                      <a:pPr algn="ctr" fontAlgn="ctr"/>
                      <a:r>
                        <a:rPr lang="en-US" sz="1200" b="0" i="0" u="none" strike="noStrike">
                          <a:effectLst/>
                          <a:latin typeface="Arial Rounded MT Bold" panose="020F0704030504030204" pitchFamily="34" charset="0"/>
                        </a:rPr>
                        <a:t>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$833,036,264,378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-5.33%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extLst>
                  <a:ext uri="{0D108BD9-81ED-4DB2-BD59-A6C34878D82A}">
                    <a16:rowId xmlns:a16="http://schemas.microsoft.com/office/drawing/2014/main" val="4010905358"/>
                  </a:ext>
                </a:extLst>
              </a:tr>
              <a:tr h="357351">
                <a:tc>
                  <a:txBody>
                    <a:bodyPr/>
                    <a:lstStyle/>
                    <a:p>
                      <a:pPr algn="ctr" fontAlgn="ctr"/>
                      <a:r>
                        <a:rPr lang="en-US" sz="1200" b="0" i="0" u="none" strike="noStrike">
                          <a:effectLst/>
                          <a:latin typeface="Arial Rounded MT Bold" panose="020F0704030504030204" pitchFamily="34" charset="0"/>
                        </a:rPr>
                        <a:t>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$873,376,861,846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4.84%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($4,504,140,554)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932675319"/>
                  </a:ext>
                </a:extLst>
              </a:tr>
              <a:tr h="357351">
                <a:tc>
                  <a:txBody>
                    <a:bodyPr/>
                    <a:lstStyle/>
                    <a:p>
                      <a:pPr algn="ctr" fontAlgn="ctr"/>
                      <a:r>
                        <a:rPr lang="en-US" sz="1200" b="0" i="0" u="none" strike="noStrike">
                          <a:effectLst/>
                          <a:latin typeface="Arial Rounded MT Bold" panose="020F0704030504030204" pitchFamily="34" charset="0"/>
                        </a:rPr>
                        <a:t>2026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$904,942,860,613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3.61%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-2.63%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($24,439,523,888)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050843097"/>
                  </a:ext>
                </a:extLst>
              </a:tr>
              <a:tr h="343608">
                <a:tc>
                  <a:txBody>
                    <a:bodyPr/>
                    <a:lstStyle/>
                    <a:p>
                      <a:pPr algn="ctr" fontAlgn="ctr"/>
                      <a:r>
                        <a:rPr lang="en-US" sz="1200" b="0" i="0" u="none" strike="noStrike">
                          <a:effectLst/>
                          <a:latin typeface="Arial Rounded MT Bold" panose="020F0704030504030204" pitchFamily="34" charset="0"/>
                        </a:rPr>
                        <a:t>2027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$937,366,525,680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3.58%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-3.61%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($35,099,899,597)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2463113359"/>
                  </a:ext>
                </a:extLst>
              </a:tr>
              <a:tr h="343608">
                <a:tc>
                  <a:txBody>
                    <a:bodyPr/>
                    <a:lstStyle/>
                    <a:p>
                      <a:pPr algn="ctr" fontAlgn="ctr"/>
                      <a:r>
                        <a:rPr lang="en-US" sz="1200" b="0" i="0" u="none" strike="noStrike">
                          <a:effectLst/>
                          <a:latin typeface="Arial Rounded MT Bold" panose="020F0704030504030204" pitchFamily="34" charset="0"/>
                        </a:rPr>
                        <a:t>2028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$971,869,851,906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3.68%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-4.30%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($43,706,118,814)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204869700"/>
                  </a:ext>
                </a:extLst>
              </a:tr>
              <a:tr h="343608">
                <a:tc>
                  <a:txBody>
                    <a:bodyPr/>
                    <a:lstStyle/>
                    <a:p>
                      <a:pPr algn="ctr" fontAlgn="ctr"/>
                      <a:r>
                        <a:rPr lang="en-US" sz="1200" b="0" i="0" u="none" strike="noStrike">
                          <a:effectLst/>
                          <a:latin typeface="Arial Rounded MT Bold" panose="020F0704030504030204" pitchFamily="34" charset="0"/>
                        </a:rPr>
                        <a:t>2029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$1,003,834,889,162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3.29%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-5.37%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($56,933,114,092)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3477098242"/>
                  </a:ext>
                </a:extLst>
              </a:tr>
              <a:tr h="343608">
                <a:tc>
                  <a:txBody>
                    <a:bodyPr/>
                    <a:lstStyle/>
                    <a:p>
                      <a:pPr algn="ctr" fontAlgn="ctr"/>
                      <a:r>
                        <a:rPr lang="en-US" sz="1200" b="0" i="0" u="none" strike="noStrike">
                          <a:effectLst/>
                          <a:latin typeface="Arial Rounded MT Bold" panose="020F0704030504030204" pitchFamily="34" charset="0"/>
                        </a:rPr>
                        <a:t>2030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$1,047,479,997,237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4.35%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-5.75%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($63,854,516,978)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16914301"/>
                  </a:ext>
                </a:extLst>
              </a:tr>
              <a:tr h="343608">
                <a:tc>
                  <a:txBody>
                    <a:bodyPr/>
                    <a:lstStyle/>
                    <a:p>
                      <a:pPr algn="ctr" fontAlgn="ctr"/>
                      <a:r>
                        <a:rPr lang="en-US" sz="1200" b="0" i="0" u="none" strike="noStrike">
                          <a:effectLst/>
                          <a:latin typeface="Arial Rounded MT Bold" panose="020F0704030504030204" pitchFamily="34" charset="0"/>
                        </a:rPr>
                        <a:t>2031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$1,080,932,909,804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3.19%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-6.94%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($80,622,633,495)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1742434448"/>
                  </a:ext>
                </a:extLst>
              </a:tr>
              <a:tr h="343608">
                <a:tc>
                  <a:txBody>
                    <a:bodyPr/>
                    <a:lstStyle/>
                    <a:p>
                      <a:pPr algn="ctr" fontAlgn="ctr"/>
                      <a:r>
                        <a:rPr lang="en-US" sz="1200" b="0" i="0" u="none" strike="noStrike">
                          <a:effectLst/>
                          <a:latin typeface="Arial Rounded MT Bold" panose="020F0704030504030204" pitchFamily="34" charset="0"/>
                        </a:rPr>
                        <a:t>2032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$1,121,311,410,016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3.74%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-7.76%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($94,328,129,563)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2769870214"/>
                  </a:ext>
                </a:extLst>
              </a:tr>
              <a:tr h="343608">
                <a:tc>
                  <a:txBody>
                    <a:bodyPr/>
                    <a:lstStyle/>
                    <a:p>
                      <a:pPr algn="ctr" fontAlgn="ctr"/>
                      <a:r>
                        <a:rPr lang="en-US" sz="1200" b="0" i="0" u="none" strike="noStrike">
                          <a:effectLst/>
                          <a:latin typeface="Arial Rounded MT Bold" panose="020F0704030504030204" pitchFamily="34" charset="0"/>
                        </a:rPr>
                        <a:t>2033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$1,152,657,468,708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2.80%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-8.46%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($106,474,721,749)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3329994794"/>
                  </a:ext>
                </a:extLst>
              </a:tr>
              <a:tr h="343608">
                <a:tc>
                  <a:txBody>
                    <a:bodyPr/>
                    <a:lstStyle/>
                    <a:p>
                      <a:pPr algn="ctr" fontAlgn="ctr"/>
                      <a:r>
                        <a:rPr lang="en-US" sz="1200" b="0" i="0" u="none" strike="noStrike">
                          <a:effectLst/>
                          <a:latin typeface="Arial Rounded MT Bold" panose="020F0704030504030204" pitchFamily="34" charset="0"/>
                        </a:rPr>
                        <a:t>2034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$1,187,143,164,756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2.99%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new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200" b="0" i="0" u="none" strike="noStrike" dirty="0">
                          <a:effectLst/>
                          <a:latin typeface="Arial Rounded MT Bold" panose="020F0704030504030204" pitchFamily="34" charset="0"/>
                        </a:rPr>
                        <a:t>new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90838857"/>
                  </a:ext>
                </a:extLst>
              </a:tr>
            </a:tbl>
          </a:graphicData>
        </a:graphic>
      </p:graphicFrame>
    </p:spTree>
    <p:extLst>
      <p:ext uri="{BB962C8B-B14F-4D97-AF65-F5344CB8AC3E}">
        <p14:creationId xmlns:p14="http://schemas.microsoft.com/office/powerpoint/2010/main" val="3486903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a:solidFill>
            <a:schemeClr val="accent1"/>
          </a:solidFill>
        </p:spPr>
        <p:txBody>
          <a:bodyPr>
            <a:normAutofit/>
          </a:bodyPr>
          <a:lstStyle/>
          <a:p>
            <a:r>
              <a:rPr lang="en-US" sz="4000" b="1" dirty="0">
                <a:ln>
                  <a:solidFill>
                    <a:schemeClr val="tx1"/>
                  </a:solidFill>
                </a:ln>
                <a:solidFill>
                  <a:srgbClr val="FFC000"/>
                </a:solidFill>
                <a:latin typeface="Cambria" panose="02040503050406030204" pitchFamily="18" charset="0"/>
              </a:rPr>
              <a:t>Countywide New Construction Assessed Value Forecast</a:t>
            </a:r>
          </a:p>
        </p:txBody>
      </p:sp>
      <p:sp>
        <p:nvSpPr>
          <p:cNvPr id="3" name="Content Placeholder 2"/>
          <p:cNvSpPr>
            <a:spLocks noGrp="1"/>
          </p:cNvSpPr>
          <p:nvPr>
            <p:ph idx="1"/>
          </p:nvPr>
        </p:nvSpPr>
        <p:spPr>
          <a:xfrm>
            <a:off x="0" y="1676400"/>
            <a:ext cx="9144000" cy="5181600"/>
          </a:xfrm>
          <a:solidFill>
            <a:schemeClr val="bg1">
              <a:lumMod val="85000"/>
            </a:schemeClr>
          </a:solidFill>
        </p:spPr>
        <p:txBody>
          <a:bodyPr>
            <a:normAutofit/>
          </a:bodyPr>
          <a:lstStyle/>
          <a:p>
            <a:pPr marL="0" indent="0">
              <a:spcBef>
                <a:spcPts val="0"/>
              </a:spcBef>
              <a:buNone/>
            </a:pPr>
            <a:endParaRPr lang="en-US" sz="1200" b="1" dirty="0">
              <a:latin typeface="Cambria" panose="02040503050406030204" pitchFamily="18" charset="0"/>
            </a:endParaRPr>
          </a:p>
          <a:p>
            <a:pPr marL="0" indent="0">
              <a:spcBef>
                <a:spcPts val="0"/>
              </a:spcBef>
              <a:buNone/>
            </a:pPr>
            <a:r>
              <a:rPr lang="en-US" sz="2800" b="1" dirty="0">
                <a:latin typeface="Cambria" panose="02040503050406030204" pitchFamily="18" charset="0"/>
              </a:rPr>
              <a:t>	</a:t>
            </a:r>
            <a:endParaRPr lang="en-US" dirty="0"/>
          </a:p>
        </p:txBody>
      </p:sp>
      <p:graphicFrame>
        <p:nvGraphicFramePr>
          <p:cNvPr id="5" name="Table 4">
            <a:extLst>
              <a:ext uri="{FF2B5EF4-FFF2-40B4-BE49-F238E27FC236}">
                <a16:creationId xmlns:a16="http://schemas.microsoft.com/office/drawing/2014/main" id="{0A23AB90-D852-367E-6CA8-D4502BE4AB06}"/>
              </a:ext>
            </a:extLst>
          </p:cNvPr>
          <p:cNvGraphicFramePr>
            <a:graphicFrameLocks noGrp="1"/>
          </p:cNvGraphicFramePr>
          <p:nvPr/>
        </p:nvGraphicFramePr>
        <p:xfrm>
          <a:off x="0" y="1676400"/>
          <a:ext cx="9144000" cy="5181605"/>
        </p:xfrm>
        <a:graphic>
          <a:graphicData uri="http://schemas.openxmlformats.org/drawingml/2006/table">
            <a:tbl>
              <a:tblPr/>
              <a:tblGrid>
                <a:gridCol w="914400">
                  <a:extLst>
                    <a:ext uri="{9D8B030D-6E8A-4147-A177-3AD203B41FA5}">
                      <a16:colId xmlns:a16="http://schemas.microsoft.com/office/drawing/2014/main" val="4016049122"/>
                    </a:ext>
                  </a:extLst>
                </a:gridCol>
                <a:gridCol w="2444620">
                  <a:extLst>
                    <a:ext uri="{9D8B030D-6E8A-4147-A177-3AD203B41FA5}">
                      <a16:colId xmlns:a16="http://schemas.microsoft.com/office/drawing/2014/main" val="3726459340"/>
                    </a:ext>
                  </a:extLst>
                </a:gridCol>
                <a:gridCol w="1268964">
                  <a:extLst>
                    <a:ext uri="{9D8B030D-6E8A-4147-A177-3AD203B41FA5}">
                      <a16:colId xmlns:a16="http://schemas.microsoft.com/office/drawing/2014/main" val="1477030343"/>
                    </a:ext>
                  </a:extLst>
                </a:gridCol>
                <a:gridCol w="2153816">
                  <a:extLst>
                    <a:ext uri="{9D8B030D-6E8A-4147-A177-3AD203B41FA5}">
                      <a16:colId xmlns:a16="http://schemas.microsoft.com/office/drawing/2014/main" val="109572675"/>
                    </a:ext>
                  </a:extLst>
                </a:gridCol>
                <a:gridCol w="2362200">
                  <a:extLst>
                    <a:ext uri="{9D8B030D-6E8A-4147-A177-3AD203B41FA5}">
                      <a16:colId xmlns:a16="http://schemas.microsoft.com/office/drawing/2014/main" val="34513281"/>
                    </a:ext>
                  </a:extLst>
                </a:gridCol>
              </a:tblGrid>
              <a:tr h="1030823">
                <a:tc>
                  <a:txBody>
                    <a:bodyPr/>
                    <a:lstStyle/>
                    <a:p>
                      <a:pPr algn="ctr" fontAlgn="ctr"/>
                      <a:r>
                        <a:rPr lang="en-US" sz="1400" b="0" i="0" u="none" strike="noStrike">
                          <a:effectLst/>
                          <a:latin typeface="Arial Rounded MT Bold" panose="020F0704030504030204" pitchFamily="34" charset="0"/>
                        </a:rPr>
                        <a:t>Tax 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400" b="0" i="0" u="none" strike="noStrike">
                          <a:effectLst/>
                          <a:latin typeface="Arial Rounded MT Bold" panose="020F0704030504030204" pitchFamily="34" charset="0"/>
                        </a:rPr>
                        <a:t>Value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400" b="0" i="0" u="none" strike="noStrike" dirty="0">
                          <a:effectLst/>
                          <a:latin typeface="Arial Rounded MT Bold" panose="020F0704030504030204" pitchFamily="34" charset="0"/>
                        </a:rPr>
                        <a:t>Annual Growth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400" b="0" i="0" u="none" strike="noStrike">
                          <a:effectLst/>
                          <a:latin typeface="Arial Rounded MT Bold" panose="020F0704030504030204" pitchFamily="34" charset="0"/>
                        </a:rPr>
                        <a:t>% Change from August 2024 Forecast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400" b="0" i="0" u="none" strike="noStrike" dirty="0">
                          <a:effectLst/>
                          <a:latin typeface="Arial Rounded MT Bold" panose="020F0704030504030204" pitchFamily="34" charset="0"/>
                        </a:rPr>
                        <a:t>$ Change from August 2024 Forecast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87842014"/>
                  </a:ext>
                </a:extLst>
              </a:tr>
              <a:tr h="343608">
                <a:tc>
                  <a:txBody>
                    <a:bodyPr/>
                    <a:lstStyle/>
                    <a:p>
                      <a:pPr algn="ctr" fontAlgn="ctr"/>
                      <a:r>
                        <a:rPr lang="en-US" sz="1200" b="0" i="0" u="none" strike="noStrike">
                          <a:effectLst/>
                          <a:latin typeface="Arial Rounded MT Bold" panose="020F0704030504030204" pitchFamily="34" charset="0"/>
                        </a:rPr>
                        <a:t>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$10,398,469,580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r>
                        <a:rPr lang="en-US" sz="1200" b="0" i="0" u="none" strike="noStrike" dirty="0">
                          <a:effectLst/>
                          <a:latin typeface="Arial Rounded MT Bold" panose="020F07040305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40000"/>
                        <a:lumOff val="60000"/>
                      </a:schemeClr>
                    </a:solidFill>
                  </a:tcPr>
                </a:tc>
                <a:extLst>
                  <a:ext uri="{0D108BD9-81ED-4DB2-BD59-A6C34878D82A}">
                    <a16:rowId xmlns:a16="http://schemas.microsoft.com/office/drawing/2014/main" val="1030663820"/>
                  </a:ext>
                </a:extLst>
              </a:tr>
              <a:tr h="343608">
                <a:tc>
                  <a:txBody>
                    <a:bodyPr/>
                    <a:lstStyle/>
                    <a:p>
                      <a:pPr algn="ctr" fontAlgn="ctr"/>
                      <a:r>
                        <a:rPr lang="en-US" sz="1200" b="0" i="0" u="none" strike="noStrike">
                          <a:effectLst/>
                          <a:latin typeface="Arial Rounded MT Bold" panose="020F0704030504030204" pitchFamily="34" charset="0"/>
                        </a:rPr>
                        <a:t>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$11,474,964,152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10.35%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extLst>
                  <a:ext uri="{0D108BD9-81ED-4DB2-BD59-A6C34878D82A}">
                    <a16:rowId xmlns:a16="http://schemas.microsoft.com/office/drawing/2014/main" val="4010905358"/>
                  </a:ext>
                </a:extLst>
              </a:tr>
              <a:tr h="357351">
                <a:tc>
                  <a:txBody>
                    <a:bodyPr/>
                    <a:lstStyle/>
                    <a:p>
                      <a:pPr algn="ctr" fontAlgn="ctr"/>
                      <a:r>
                        <a:rPr lang="en-US" sz="1200" b="0" i="0" u="none" strike="noStrike">
                          <a:effectLst/>
                          <a:latin typeface="Arial Rounded MT Bold" panose="020F0704030504030204" pitchFamily="34" charset="0"/>
                        </a:rPr>
                        <a:t>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$10,369,995,805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-9.63%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2.74%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$276,653,609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932675319"/>
                  </a:ext>
                </a:extLst>
              </a:tr>
              <a:tr h="357351">
                <a:tc>
                  <a:txBody>
                    <a:bodyPr/>
                    <a:lstStyle/>
                    <a:p>
                      <a:pPr algn="ctr" fontAlgn="ctr"/>
                      <a:r>
                        <a:rPr lang="en-US" sz="1200" b="0" i="0" u="none" strike="noStrike">
                          <a:effectLst/>
                          <a:latin typeface="Arial Rounded MT Bold" panose="020F0704030504030204" pitchFamily="34" charset="0"/>
                        </a:rPr>
                        <a:t>2026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$9,515,876,673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-8.24%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-8.91%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($930,965,559)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050843097"/>
                  </a:ext>
                </a:extLst>
              </a:tr>
              <a:tr h="343608">
                <a:tc>
                  <a:txBody>
                    <a:bodyPr/>
                    <a:lstStyle/>
                    <a:p>
                      <a:pPr algn="ctr" fontAlgn="ctr"/>
                      <a:r>
                        <a:rPr lang="en-US" sz="1200" b="0" i="0" u="none" strike="noStrike">
                          <a:effectLst/>
                          <a:latin typeface="Arial Rounded MT Bold" panose="020F0704030504030204" pitchFamily="34" charset="0"/>
                        </a:rPr>
                        <a:t>2027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$9,061,050,359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-4.78%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-16.26%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($1,759,070,592)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2463113359"/>
                  </a:ext>
                </a:extLst>
              </a:tr>
              <a:tr h="343608">
                <a:tc>
                  <a:txBody>
                    <a:bodyPr/>
                    <a:lstStyle/>
                    <a:p>
                      <a:pPr algn="ctr" fontAlgn="ctr"/>
                      <a:r>
                        <a:rPr lang="en-US" sz="1200" b="0" i="0" u="none" strike="noStrike">
                          <a:effectLst/>
                          <a:latin typeface="Arial Rounded MT Bold" panose="020F0704030504030204" pitchFamily="34" charset="0"/>
                        </a:rPr>
                        <a:t>2028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$8,992,115,357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-0.76%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-18.52%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($2,044,135,804)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204869700"/>
                  </a:ext>
                </a:extLst>
              </a:tr>
              <a:tr h="343608">
                <a:tc>
                  <a:txBody>
                    <a:bodyPr/>
                    <a:lstStyle/>
                    <a:p>
                      <a:pPr algn="ctr" fontAlgn="ctr"/>
                      <a:r>
                        <a:rPr lang="en-US" sz="1200" b="0" i="0" u="none" strike="noStrike">
                          <a:effectLst/>
                          <a:latin typeface="Arial Rounded MT Bold" panose="020F0704030504030204" pitchFamily="34" charset="0"/>
                        </a:rPr>
                        <a:t>2029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$9,243,156,191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2.79%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-18.27%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($2,066,273,902)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3477098242"/>
                  </a:ext>
                </a:extLst>
              </a:tr>
              <a:tr h="343608">
                <a:tc>
                  <a:txBody>
                    <a:bodyPr/>
                    <a:lstStyle/>
                    <a:p>
                      <a:pPr algn="ctr" fontAlgn="ctr"/>
                      <a:r>
                        <a:rPr lang="en-US" sz="1200" b="0" i="0" u="none" strike="noStrike">
                          <a:effectLst/>
                          <a:latin typeface="Arial Rounded MT Bold" panose="020F0704030504030204" pitchFamily="34" charset="0"/>
                        </a:rPr>
                        <a:t>2030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$9,432,502,337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2.05%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-18.38%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($2,124,482,099)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16914301"/>
                  </a:ext>
                </a:extLst>
              </a:tr>
              <a:tr h="343608">
                <a:tc>
                  <a:txBody>
                    <a:bodyPr/>
                    <a:lstStyle/>
                    <a:p>
                      <a:pPr algn="ctr" fontAlgn="ctr"/>
                      <a:r>
                        <a:rPr lang="en-US" sz="1200" b="0" i="0" u="none" strike="noStrike">
                          <a:effectLst/>
                          <a:latin typeface="Arial Rounded MT Bold" panose="020F0704030504030204" pitchFamily="34" charset="0"/>
                        </a:rPr>
                        <a:t>2031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$9,677,440,789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2.60%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-18.29%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($2,165,916,668)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1742434448"/>
                  </a:ext>
                </a:extLst>
              </a:tr>
              <a:tr h="343608">
                <a:tc>
                  <a:txBody>
                    <a:bodyPr/>
                    <a:lstStyle/>
                    <a:p>
                      <a:pPr algn="ctr" fontAlgn="ctr"/>
                      <a:r>
                        <a:rPr lang="en-US" sz="1200" b="0" i="0" u="none" strike="noStrike">
                          <a:effectLst/>
                          <a:latin typeface="Arial Rounded MT Bold" panose="020F0704030504030204" pitchFamily="34" charset="0"/>
                        </a:rPr>
                        <a:t>2032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$10,018,985,604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3.53%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-17.48%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($2,122,411,563)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2769870214"/>
                  </a:ext>
                </a:extLst>
              </a:tr>
              <a:tr h="343608">
                <a:tc>
                  <a:txBody>
                    <a:bodyPr/>
                    <a:lstStyle/>
                    <a:p>
                      <a:pPr algn="ctr" fontAlgn="ctr"/>
                      <a:r>
                        <a:rPr lang="en-US" sz="1200" b="0" i="0" u="none" strike="noStrike">
                          <a:effectLst/>
                          <a:latin typeface="Arial Rounded MT Bold" panose="020F0704030504030204" pitchFamily="34" charset="0"/>
                        </a:rPr>
                        <a:t>2033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$10,215,840,174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-17.97%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($2,237,523,640)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3329994794"/>
                  </a:ext>
                </a:extLst>
              </a:tr>
              <a:tr h="343608">
                <a:tc>
                  <a:txBody>
                    <a:bodyPr/>
                    <a:lstStyle/>
                    <a:p>
                      <a:pPr algn="ctr" fontAlgn="ctr"/>
                      <a:r>
                        <a:rPr lang="en-US" sz="1200" b="0" i="0" u="none" strike="noStrike">
                          <a:effectLst/>
                          <a:latin typeface="Arial Rounded MT Bold" panose="020F0704030504030204" pitchFamily="34" charset="0"/>
                        </a:rPr>
                        <a:t>2034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$10,423,900,656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2.04%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new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200" b="0" i="0" u="none" strike="noStrike" dirty="0">
                          <a:effectLst/>
                          <a:latin typeface="Arial Rounded MT Bold" panose="020F0704030504030204" pitchFamily="34" charset="0"/>
                        </a:rPr>
                        <a:t>new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90838857"/>
                  </a:ext>
                </a:extLst>
              </a:tr>
            </a:tbl>
          </a:graphicData>
        </a:graphic>
      </p:graphicFrame>
    </p:spTree>
    <p:extLst>
      <p:ext uri="{BB962C8B-B14F-4D97-AF65-F5344CB8AC3E}">
        <p14:creationId xmlns:p14="http://schemas.microsoft.com/office/powerpoint/2010/main" val="941239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676400"/>
          </a:xfrm>
          <a:solidFill>
            <a:schemeClr val="accent1"/>
          </a:solidFill>
        </p:spPr>
        <p:txBody>
          <a:bodyPr>
            <a:normAutofit/>
          </a:bodyPr>
          <a:lstStyle/>
          <a:p>
            <a:r>
              <a:rPr lang="en-US" sz="3600" b="1" dirty="0">
                <a:ln>
                  <a:solidFill>
                    <a:schemeClr val="tx1"/>
                  </a:solidFill>
                </a:ln>
                <a:solidFill>
                  <a:srgbClr val="FFC000"/>
                </a:solidFill>
                <a:latin typeface="Cambria" panose="02040503050406030204" pitchFamily="18" charset="0"/>
              </a:rPr>
              <a:t>Property Taxes By Taxing District Since 2016</a:t>
            </a:r>
          </a:p>
        </p:txBody>
      </p:sp>
      <p:pic>
        <p:nvPicPr>
          <p:cNvPr id="2" name="Picture 1">
            <a:extLst>
              <a:ext uri="{FF2B5EF4-FFF2-40B4-BE49-F238E27FC236}">
                <a16:creationId xmlns:a16="http://schemas.microsoft.com/office/drawing/2014/main" id="{95105A63-AFFE-5945-C971-D42F344D07F9}"/>
              </a:ext>
            </a:extLst>
          </p:cNvPr>
          <p:cNvPicPr>
            <a:picLocks noChangeAspect="1"/>
          </p:cNvPicPr>
          <p:nvPr/>
        </p:nvPicPr>
        <p:blipFill>
          <a:blip r:embed="rId3"/>
          <a:stretch>
            <a:fillRect/>
          </a:stretch>
        </p:blipFill>
        <p:spPr>
          <a:xfrm>
            <a:off x="0" y="1676400"/>
            <a:ext cx="9144000" cy="5181600"/>
          </a:xfrm>
          <a:prstGeom prst="rect">
            <a:avLst/>
          </a:prstGeom>
        </p:spPr>
      </p:pic>
    </p:spTree>
    <p:extLst>
      <p:ext uri="{BB962C8B-B14F-4D97-AF65-F5344CB8AC3E}">
        <p14:creationId xmlns:p14="http://schemas.microsoft.com/office/powerpoint/2010/main" val="862077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676400"/>
          </a:xfrm>
          <a:solidFill>
            <a:schemeClr val="accent1"/>
          </a:solidFill>
        </p:spPr>
        <p:txBody>
          <a:bodyPr>
            <a:normAutofit fontScale="90000"/>
          </a:bodyPr>
          <a:lstStyle/>
          <a:p>
            <a:r>
              <a:rPr lang="en-US" sz="4000" b="1" dirty="0">
                <a:ln>
                  <a:solidFill>
                    <a:sysClr val="windowText" lastClr="000000"/>
                  </a:solidFill>
                </a:ln>
                <a:solidFill>
                  <a:srgbClr val="FFC000"/>
                </a:solidFill>
                <a:latin typeface="Cambria" panose="02040503050406030204" pitchFamily="18" charset="0"/>
              </a:rPr>
              <a:t>Taxable Sales in King County are driven by the Retail and Construction Sectors</a:t>
            </a:r>
          </a:p>
        </p:txBody>
      </p:sp>
      <p:graphicFrame>
        <p:nvGraphicFramePr>
          <p:cNvPr id="5" name="Chart 4">
            <a:extLst>
              <a:ext uri="{FF2B5EF4-FFF2-40B4-BE49-F238E27FC236}">
                <a16:creationId xmlns:a16="http://schemas.microsoft.com/office/drawing/2014/main" id="{CDF73214-8679-FC70-7666-591DAA8AB792}"/>
              </a:ext>
            </a:extLst>
          </p:cNvPr>
          <p:cNvGraphicFramePr>
            <a:graphicFrameLocks/>
          </p:cNvGraphicFramePr>
          <p:nvPr/>
        </p:nvGraphicFramePr>
        <p:xfrm>
          <a:off x="0" y="1676400"/>
          <a:ext cx="91440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a:extLst>
              <a:ext uri="{FF2B5EF4-FFF2-40B4-BE49-F238E27FC236}">
                <a16:creationId xmlns:a16="http://schemas.microsoft.com/office/drawing/2014/main" id="{FEF05964-1B86-284C-602D-880AD1E3ECB0}"/>
              </a:ext>
            </a:extLst>
          </p:cNvPr>
          <p:cNvSpPr/>
          <p:nvPr/>
        </p:nvSpPr>
        <p:spPr>
          <a:xfrm>
            <a:off x="381000" y="5638800"/>
            <a:ext cx="762000" cy="304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010094A-0E59-D5AF-14A5-5F32409DFA53}"/>
              </a:ext>
            </a:extLst>
          </p:cNvPr>
          <p:cNvSpPr/>
          <p:nvPr/>
        </p:nvSpPr>
        <p:spPr>
          <a:xfrm>
            <a:off x="3124200" y="5638800"/>
            <a:ext cx="1066800" cy="304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512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676400"/>
          </a:xfrm>
          <a:solidFill>
            <a:schemeClr val="accent1"/>
          </a:solidFill>
        </p:spPr>
        <p:txBody>
          <a:bodyPr>
            <a:normAutofit/>
          </a:bodyPr>
          <a:lstStyle/>
          <a:p>
            <a:r>
              <a:rPr lang="en-US" sz="4000" b="1" dirty="0">
                <a:ln>
                  <a:solidFill>
                    <a:schemeClr val="tx1"/>
                  </a:solidFill>
                </a:ln>
                <a:solidFill>
                  <a:srgbClr val="FFC000"/>
                </a:solidFill>
                <a:latin typeface="Cambria" panose="02040503050406030204" pitchFamily="18" charset="0"/>
              </a:rPr>
              <a:t>Taxable Sales Forecast</a:t>
            </a:r>
          </a:p>
        </p:txBody>
      </p:sp>
      <p:graphicFrame>
        <p:nvGraphicFramePr>
          <p:cNvPr id="5" name="Chart 4"/>
          <p:cNvGraphicFramePr>
            <a:graphicFrameLocks/>
          </p:cNvGraphicFramePr>
          <p:nvPr/>
        </p:nvGraphicFramePr>
        <p:xfrm>
          <a:off x="0" y="1676400"/>
          <a:ext cx="91440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1296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a:solidFill>
            <a:schemeClr val="accent1"/>
          </a:solidFill>
        </p:spPr>
        <p:txBody>
          <a:bodyPr>
            <a:normAutofit/>
          </a:bodyPr>
          <a:lstStyle/>
          <a:p>
            <a:r>
              <a:rPr lang="en-US" sz="4000" b="1" dirty="0">
                <a:ln>
                  <a:solidFill>
                    <a:schemeClr val="tx1"/>
                  </a:solidFill>
                </a:ln>
                <a:solidFill>
                  <a:srgbClr val="FFC000"/>
                </a:solidFill>
                <a:latin typeface="Cambria" panose="02040503050406030204" pitchFamily="18" charset="0"/>
              </a:rPr>
              <a:t>King County Taxable Sales Forecast</a:t>
            </a:r>
          </a:p>
        </p:txBody>
      </p:sp>
      <p:sp>
        <p:nvSpPr>
          <p:cNvPr id="3" name="Content Placeholder 2"/>
          <p:cNvSpPr>
            <a:spLocks noGrp="1"/>
          </p:cNvSpPr>
          <p:nvPr>
            <p:ph idx="1"/>
          </p:nvPr>
        </p:nvSpPr>
        <p:spPr>
          <a:xfrm>
            <a:off x="0" y="1676400"/>
            <a:ext cx="9144000" cy="5029200"/>
          </a:xfrm>
          <a:solidFill>
            <a:schemeClr val="bg1">
              <a:lumMod val="85000"/>
            </a:schemeClr>
          </a:solidFill>
        </p:spPr>
        <p:txBody>
          <a:bodyPr>
            <a:normAutofit/>
          </a:bodyPr>
          <a:lstStyle/>
          <a:p>
            <a:pPr marL="0" indent="0">
              <a:spcBef>
                <a:spcPts val="0"/>
              </a:spcBef>
              <a:buNone/>
            </a:pPr>
            <a:endParaRPr lang="en-US" sz="1200" b="1" dirty="0">
              <a:latin typeface="Cambria" panose="02040503050406030204" pitchFamily="18" charset="0"/>
            </a:endParaRPr>
          </a:p>
          <a:p>
            <a:pPr marL="0" indent="0">
              <a:spcBef>
                <a:spcPts val="0"/>
              </a:spcBef>
              <a:buNone/>
            </a:pPr>
            <a:r>
              <a:rPr lang="en-US" sz="2800" b="1" dirty="0">
                <a:latin typeface="Cambria" panose="02040503050406030204" pitchFamily="18" charset="0"/>
              </a:rPr>
              <a:t>	</a:t>
            </a:r>
            <a:endParaRPr lang="en-US" dirty="0"/>
          </a:p>
        </p:txBody>
      </p:sp>
      <p:graphicFrame>
        <p:nvGraphicFramePr>
          <p:cNvPr id="4" name="Table 3">
            <a:extLst>
              <a:ext uri="{FF2B5EF4-FFF2-40B4-BE49-F238E27FC236}">
                <a16:creationId xmlns:a16="http://schemas.microsoft.com/office/drawing/2014/main" id="{AF33D350-0701-1A90-4D55-89648CDB0C04}"/>
              </a:ext>
            </a:extLst>
          </p:cNvPr>
          <p:cNvGraphicFramePr>
            <a:graphicFrameLocks noGrp="1"/>
          </p:cNvGraphicFramePr>
          <p:nvPr/>
        </p:nvGraphicFramePr>
        <p:xfrm>
          <a:off x="0" y="1676400"/>
          <a:ext cx="9144000" cy="5181605"/>
        </p:xfrm>
        <a:graphic>
          <a:graphicData uri="http://schemas.openxmlformats.org/drawingml/2006/table">
            <a:tbl>
              <a:tblPr/>
              <a:tblGrid>
                <a:gridCol w="914400">
                  <a:extLst>
                    <a:ext uri="{9D8B030D-6E8A-4147-A177-3AD203B41FA5}">
                      <a16:colId xmlns:a16="http://schemas.microsoft.com/office/drawing/2014/main" val="4185006518"/>
                    </a:ext>
                  </a:extLst>
                </a:gridCol>
                <a:gridCol w="2444620">
                  <a:extLst>
                    <a:ext uri="{9D8B030D-6E8A-4147-A177-3AD203B41FA5}">
                      <a16:colId xmlns:a16="http://schemas.microsoft.com/office/drawing/2014/main" val="2920329018"/>
                    </a:ext>
                  </a:extLst>
                </a:gridCol>
                <a:gridCol w="1268964">
                  <a:extLst>
                    <a:ext uri="{9D8B030D-6E8A-4147-A177-3AD203B41FA5}">
                      <a16:colId xmlns:a16="http://schemas.microsoft.com/office/drawing/2014/main" val="2117039952"/>
                    </a:ext>
                  </a:extLst>
                </a:gridCol>
                <a:gridCol w="2153816">
                  <a:extLst>
                    <a:ext uri="{9D8B030D-6E8A-4147-A177-3AD203B41FA5}">
                      <a16:colId xmlns:a16="http://schemas.microsoft.com/office/drawing/2014/main" val="2231348382"/>
                    </a:ext>
                  </a:extLst>
                </a:gridCol>
                <a:gridCol w="2362200">
                  <a:extLst>
                    <a:ext uri="{9D8B030D-6E8A-4147-A177-3AD203B41FA5}">
                      <a16:colId xmlns:a16="http://schemas.microsoft.com/office/drawing/2014/main" val="2884616288"/>
                    </a:ext>
                  </a:extLst>
                </a:gridCol>
              </a:tblGrid>
              <a:tr h="1030823">
                <a:tc>
                  <a:txBody>
                    <a:bodyPr/>
                    <a:lstStyle/>
                    <a:p>
                      <a:pPr algn="ctr" fontAlgn="ctr"/>
                      <a:r>
                        <a:rPr lang="en-US" sz="1400" b="0" i="0" u="none" strike="noStrike">
                          <a:effectLst/>
                          <a:latin typeface="Arial Rounded MT Bold" panose="020F0704030504030204" pitchFamily="34" charset="0"/>
                        </a:rPr>
                        <a:t>Tax 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400" b="0" i="0" u="none" strike="noStrike">
                          <a:effectLst/>
                          <a:latin typeface="Arial Rounded MT Bold" panose="020F0704030504030204" pitchFamily="34" charset="0"/>
                        </a:rPr>
                        <a:t>Value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400" b="0" i="0" u="none" strike="noStrike">
                          <a:effectLst/>
                          <a:latin typeface="Arial Rounded MT Bold" panose="020F0704030504030204" pitchFamily="34" charset="0"/>
                        </a:rPr>
                        <a:t>Annual Growth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400" b="0" i="0" u="none" strike="noStrike" dirty="0">
                          <a:effectLst/>
                          <a:latin typeface="Arial Rounded MT Bold" panose="020F0704030504030204" pitchFamily="34" charset="0"/>
                        </a:rPr>
                        <a:t>% Change from August 2024 Forecast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400" b="0" i="0" u="none" strike="noStrike" dirty="0">
                          <a:effectLst/>
                          <a:latin typeface="Arial Rounded MT Bold" panose="020F0704030504030204" pitchFamily="34" charset="0"/>
                        </a:rPr>
                        <a:t>$ Change from August 2024 Forecast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66003602"/>
                  </a:ext>
                </a:extLst>
              </a:tr>
              <a:tr h="343608">
                <a:tc>
                  <a:txBody>
                    <a:bodyPr/>
                    <a:lstStyle/>
                    <a:p>
                      <a:pPr algn="ctr" fontAlgn="ctr"/>
                      <a:r>
                        <a:rPr lang="en-US" sz="1200" b="0" i="0" u="none" strike="noStrike">
                          <a:effectLst/>
                          <a:latin typeface="Arial Rounded MT Bold" panose="020F0704030504030204" pitchFamily="34" charset="0"/>
                        </a:rPr>
                        <a:t>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$93,418,705,575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2.47%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40000"/>
                        <a:lumOff val="60000"/>
                      </a:schemeClr>
                    </a:solidFill>
                  </a:tcPr>
                </a:tc>
                <a:extLst>
                  <a:ext uri="{0D108BD9-81ED-4DB2-BD59-A6C34878D82A}">
                    <a16:rowId xmlns:a16="http://schemas.microsoft.com/office/drawing/2014/main" val="4097927104"/>
                  </a:ext>
                </a:extLst>
              </a:tr>
              <a:tr h="357351">
                <a:tc>
                  <a:txBody>
                    <a:bodyPr/>
                    <a:lstStyle/>
                    <a:p>
                      <a:pPr algn="ctr" fontAlgn="ctr"/>
                      <a:r>
                        <a:rPr lang="en-US" sz="1200" b="0" i="0" u="none" strike="noStrike">
                          <a:effectLst/>
                          <a:latin typeface="Arial Rounded MT Bold" panose="020F0704030504030204" pitchFamily="34" charset="0"/>
                        </a:rPr>
                        <a:t>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$92,923,432,559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-0.53%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US" sz="1200" b="0" i="0" u="none" strike="noStrike">
                          <a:effectLst/>
                          <a:latin typeface="Arial Rounded MT Bold" panose="020F0704030504030204" pitchFamily="34" charset="0"/>
                        </a:rPr>
                        <a:t>$920,473,442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68219861"/>
                  </a:ext>
                </a:extLst>
              </a:tr>
              <a:tr h="357351">
                <a:tc>
                  <a:txBody>
                    <a:bodyPr/>
                    <a:lstStyle/>
                    <a:p>
                      <a:pPr algn="ctr" fontAlgn="ctr"/>
                      <a:r>
                        <a:rPr lang="en-US" sz="1200" b="0" i="0" u="none" strike="noStrike">
                          <a:effectLst/>
                          <a:latin typeface="Arial Rounded MT Bold" panose="020F0704030504030204" pitchFamily="34" charset="0"/>
                        </a:rPr>
                        <a:t>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$94,830,797,468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2.05%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($970,797,364)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2395637145"/>
                  </a:ext>
                </a:extLst>
              </a:tr>
              <a:tr h="343608">
                <a:tc>
                  <a:txBody>
                    <a:bodyPr/>
                    <a:lstStyle/>
                    <a:p>
                      <a:pPr algn="ctr" fontAlgn="ctr"/>
                      <a:r>
                        <a:rPr lang="en-US" sz="1200" b="0" i="0" u="none" strike="noStrike">
                          <a:effectLst/>
                          <a:latin typeface="Arial Rounded MT Bold" panose="020F0704030504030204" pitchFamily="34" charset="0"/>
                        </a:rPr>
                        <a:t>2026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dirty="0">
                          <a:effectLst/>
                          <a:latin typeface="Arial Rounded MT Bold" panose="020F0704030504030204" pitchFamily="34" charset="0"/>
                        </a:rPr>
                        <a:t>$97,423,010,000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dirty="0">
                          <a:effectLst/>
                          <a:latin typeface="Arial Rounded MT Bold" panose="020F0704030504030204" pitchFamily="34" charset="0"/>
                        </a:rPr>
                        <a:t>2.73%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dirty="0">
                          <a:effectLst/>
                          <a:latin typeface="Arial Rounded MT Bold" panose="020F0704030504030204" pitchFamily="34" charset="0"/>
                        </a:rPr>
                        <a:t>-2.06%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dirty="0">
                          <a:effectLst/>
                          <a:latin typeface="Arial Rounded MT Bold" panose="020F0704030504030204" pitchFamily="34" charset="0"/>
                        </a:rPr>
                        <a:t>($2,044,900,433)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1798061530"/>
                  </a:ext>
                </a:extLst>
              </a:tr>
              <a:tr h="343608">
                <a:tc>
                  <a:txBody>
                    <a:bodyPr/>
                    <a:lstStyle/>
                    <a:p>
                      <a:pPr algn="ctr" fontAlgn="ctr"/>
                      <a:r>
                        <a:rPr lang="en-US" sz="1200" b="0" i="0" u="none" strike="noStrike">
                          <a:effectLst/>
                          <a:latin typeface="Arial Rounded MT Bold" panose="020F0704030504030204" pitchFamily="34" charset="0"/>
                        </a:rPr>
                        <a:t>2027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$98,604,936,600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dirty="0">
                          <a:effectLst/>
                          <a:latin typeface="Arial Rounded MT Bold" panose="020F0704030504030204" pitchFamily="34" charset="0"/>
                        </a:rPr>
                        <a:t>1.21%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dirty="0">
                          <a:effectLst/>
                          <a:latin typeface="Arial Rounded MT Bold" panose="020F0704030504030204" pitchFamily="34" charset="0"/>
                        </a:rPr>
                        <a:t>-4.19%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($4,312,012,856)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743213867"/>
                  </a:ext>
                </a:extLst>
              </a:tr>
              <a:tr h="343608">
                <a:tc>
                  <a:txBody>
                    <a:bodyPr/>
                    <a:lstStyle/>
                    <a:p>
                      <a:pPr algn="ctr" fontAlgn="ctr"/>
                      <a:r>
                        <a:rPr lang="en-US" sz="1200" b="0" i="0" u="none" strike="noStrike">
                          <a:effectLst/>
                          <a:latin typeface="Arial Rounded MT Bold" panose="020F0704030504030204" pitchFamily="34" charset="0"/>
                        </a:rPr>
                        <a:t>2028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$101,371,613,056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2.81%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-5.60%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($6,008,098,451)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2134971946"/>
                  </a:ext>
                </a:extLst>
              </a:tr>
              <a:tr h="343608">
                <a:tc>
                  <a:txBody>
                    <a:bodyPr/>
                    <a:lstStyle/>
                    <a:p>
                      <a:pPr algn="ctr" fontAlgn="ctr"/>
                      <a:r>
                        <a:rPr lang="en-US" sz="1200" b="0" i="0" u="none" strike="noStrike">
                          <a:effectLst/>
                          <a:latin typeface="Arial Rounded MT Bold" panose="020F0704030504030204" pitchFamily="34" charset="0"/>
                        </a:rPr>
                        <a:t>2029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$105,172,021,076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3.75%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-6.44%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($7,235,696,679)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3811584929"/>
                  </a:ext>
                </a:extLst>
              </a:tr>
              <a:tr h="343608">
                <a:tc>
                  <a:txBody>
                    <a:bodyPr/>
                    <a:lstStyle/>
                    <a:p>
                      <a:pPr algn="ctr" fontAlgn="ctr"/>
                      <a:r>
                        <a:rPr lang="en-US" sz="1200" b="0" i="0" u="none" strike="noStrike">
                          <a:effectLst/>
                          <a:latin typeface="Arial Rounded MT Bold" panose="020F0704030504030204" pitchFamily="34" charset="0"/>
                        </a:rPr>
                        <a:t>2030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$109,348,107,091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3.97%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-6.89%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($8,095,480,167)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2028894343"/>
                  </a:ext>
                </a:extLst>
              </a:tr>
              <a:tr h="343608">
                <a:tc>
                  <a:txBody>
                    <a:bodyPr/>
                    <a:lstStyle/>
                    <a:p>
                      <a:pPr algn="ctr" fontAlgn="ctr"/>
                      <a:r>
                        <a:rPr lang="en-US" sz="1200" b="0" i="0" u="none" strike="noStrike">
                          <a:effectLst/>
                          <a:latin typeface="Arial Rounded MT Bold" panose="020F0704030504030204" pitchFamily="34" charset="0"/>
                        </a:rPr>
                        <a:t>2031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$112,869,345,935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3.22%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-7.15%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($8,688,147,873)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1550768989"/>
                  </a:ext>
                </a:extLst>
              </a:tr>
              <a:tr h="343608">
                <a:tc>
                  <a:txBody>
                    <a:bodyPr/>
                    <a:lstStyle/>
                    <a:p>
                      <a:pPr algn="ctr" fontAlgn="ctr"/>
                      <a:r>
                        <a:rPr lang="en-US" sz="1200" b="0" i="0" u="none" strike="noStrike">
                          <a:effectLst/>
                          <a:latin typeface="Arial Rounded MT Bold" panose="020F0704030504030204" pitchFamily="34" charset="0"/>
                        </a:rPr>
                        <a:t>2032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$115,873,054,029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2.66%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-8.45%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($10,698,353,749)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3802096457"/>
                  </a:ext>
                </a:extLst>
              </a:tr>
              <a:tr h="343608">
                <a:tc>
                  <a:txBody>
                    <a:bodyPr/>
                    <a:lstStyle/>
                    <a:p>
                      <a:pPr algn="ctr" fontAlgn="ctr"/>
                      <a:r>
                        <a:rPr lang="en-US" sz="1200" b="0" i="0" u="none" strike="noStrike">
                          <a:effectLst/>
                          <a:latin typeface="Arial Rounded MT Bold" panose="020F0704030504030204" pitchFamily="34" charset="0"/>
                        </a:rPr>
                        <a:t>2033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$119,770,004,482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3.36%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-8.52%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($11,160,879,721)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1145960569"/>
                  </a:ext>
                </a:extLst>
              </a:tr>
              <a:tr h="343608">
                <a:tc>
                  <a:txBody>
                    <a:bodyPr/>
                    <a:lstStyle/>
                    <a:p>
                      <a:pPr algn="ctr" fontAlgn="ctr"/>
                      <a:r>
                        <a:rPr lang="en-US" sz="1200" b="0" i="0" u="none" strike="noStrike">
                          <a:effectLst/>
                          <a:latin typeface="Arial Rounded MT Bold" panose="020F0704030504030204" pitchFamily="34" charset="0"/>
                        </a:rPr>
                        <a:t>2034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$122,875,034,574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2.59%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200" b="0" i="0" u="none" strike="noStrike">
                          <a:effectLst/>
                          <a:latin typeface="Arial Rounded MT Bold" panose="020F0704030504030204" pitchFamily="34" charset="0"/>
                        </a:rPr>
                        <a:t>new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200" b="0" i="0" u="none" strike="noStrike" dirty="0">
                          <a:effectLst/>
                          <a:latin typeface="Arial Rounded MT Bold" panose="020F0704030504030204" pitchFamily="34" charset="0"/>
                        </a:rPr>
                        <a:t>new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2124261"/>
                  </a:ext>
                </a:extLst>
              </a:tr>
            </a:tbl>
          </a:graphicData>
        </a:graphic>
      </p:graphicFrame>
    </p:spTree>
    <p:extLst>
      <p:ext uri="{BB962C8B-B14F-4D97-AF65-F5344CB8AC3E}">
        <p14:creationId xmlns:p14="http://schemas.microsoft.com/office/powerpoint/2010/main" val="2239209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676400"/>
          </a:xfrm>
          <a:solidFill>
            <a:schemeClr val="accent1"/>
          </a:solidFill>
        </p:spPr>
        <p:txBody>
          <a:bodyPr>
            <a:normAutofit/>
          </a:bodyPr>
          <a:lstStyle/>
          <a:p>
            <a:r>
              <a:rPr lang="en-US" sz="3600" b="1" dirty="0">
                <a:ln>
                  <a:solidFill>
                    <a:schemeClr val="tx1"/>
                  </a:solidFill>
                </a:ln>
                <a:solidFill>
                  <a:srgbClr val="FFC000"/>
                </a:solidFill>
                <a:latin typeface="Cambria" panose="02040503050406030204" pitchFamily="18" charset="0"/>
              </a:rPr>
              <a:t>KC Sales Taxes By Taxing District </a:t>
            </a:r>
            <a:br>
              <a:rPr lang="en-US" sz="3600" b="1" dirty="0">
                <a:ln>
                  <a:solidFill>
                    <a:schemeClr val="tx1"/>
                  </a:solidFill>
                </a:ln>
                <a:solidFill>
                  <a:srgbClr val="FFC000"/>
                </a:solidFill>
                <a:latin typeface="Cambria" panose="02040503050406030204" pitchFamily="18" charset="0"/>
              </a:rPr>
            </a:br>
            <a:r>
              <a:rPr lang="en-US" sz="3600" b="1" dirty="0">
                <a:ln>
                  <a:solidFill>
                    <a:schemeClr val="tx1"/>
                  </a:solidFill>
                </a:ln>
                <a:solidFill>
                  <a:srgbClr val="FFC000"/>
                </a:solidFill>
                <a:latin typeface="Cambria" panose="02040503050406030204" pitchFamily="18" charset="0"/>
              </a:rPr>
              <a:t>Since 2014</a:t>
            </a:r>
          </a:p>
        </p:txBody>
      </p:sp>
      <p:graphicFrame>
        <p:nvGraphicFramePr>
          <p:cNvPr id="2" name="Chart 1">
            <a:extLst>
              <a:ext uri="{FF2B5EF4-FFF2-40B4-BE49-F238E27FC236}">
                <a16:creationId xmlns:a16="http://schemas.microsoft.com/office/drawing/2014/main" id="{95B3A68F-B94B-4909-8865-049C819A4570}"/>
              </a:ext>
            </a:extLst>
          </p:cNvPr>
          <p:cNvGraphicFramePr>
            <a:graphicFrameLocks/>
          </p:cNvGraphicFramePr>
          <p:nvPr/>
        </p:nvGraphicFramePr>
        <p:xfrm>
          <a:off x="0" y="1676400"/>
          <a:ext cx="9144000" cy="51815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529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1787842"/>
          </a:xfrm>
          <a:prstGeom prst="rect">
            <a:avLst/>
          </a:prstGeom>
          <a:solidFill>
            <a:schemeClr val="accent1"/>
          </a:solidFill>
          <a:ln>
            <a:noFill/>
          </a:ln>
        </p:spPr>
        <p:txBody>
          <a:bodyPr wrap="square" rtlCol="0">
            <a:spAutoFit/>
          </a:bodyPr>
          <a:lstStyle/>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endParaRPr lang="en-US" sz="800" spc="200" dirty="0">
              <a:solidFill>
                <a:schemeClr val="bg1">
                  <a:lumMod val="50000"/>
                </a:schemeClr>
              </a:solidFill>
            </a:endParaRPr>
          </a:p>
          <a:p>
            <a:endParaRPr lang="en-US" sz="800" spc="200" dirty="0">
              <a:solidFill>
                <a:schemeClr val="bg1">
                  <a:lumMod val="50000"/>
                </a:schemeClr>
              </a:solidFill>
            </a:endParaRPr>
          </a:p>
          <a:p>
            <a:endParaRPr lang="en-US" sz="800" spc="200" dirty="0">
              <a:solidFill>
                <a:schemeClr val="bg1">
                  <a:lumMod val="50000"/>
                </a:schemeClr>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p:txBody>
      </p:sp>
      <p:sp>
        <p:nvSpPr>
          <p:cNvPr id="7" name="AutoShape 6" descr="Image result for 0 and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8" descr="Image result for 0 and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TextBox 9"/>
          <p:cNvSpPr txBox="1">
            <a:spLocks/>
          </p:cNvSpPr>
          <p:nvPr/>
        </p:nvSpPr>
        <p:spPr>
          <a:xfrm>
            <a:off x="155575" y="948646"/>
            <a:ext cx="8759952" cy="4893647"/>
          </a:xfrm>
          <a:prstGeom prst="rect">
            <a:avLst/>
          </a:prstGeom>
          <a:solidFill>
            <a:schemeClr val="bg1">
              <a:lumMod val="75000"/>
            </a:schemeClr>
          </a:solidFill>
          <a:ln w="12700">
            <a:solidFill>
              <a:srgbClr val="FFC000"/>
            </a:solidFill>
          </a:ln>
        </p:spPr>
        <p:txBody>
          <a:bodyPr wrap="square" rtlCol="0">
            <a:spAutoFit/>
          </a:bodyPr>
          <a:lstStyle/>
          <a:p>
            <a:endParaRPr lang="en-US" dirty="0"/>
          </a:p>
          <a:p>
            <a:pPr marL="457200"/>
            <a:r>
              <a:rPr lang="en-US" sz="2400" b="1" dirty="0"/>
              <a:t>KC economy should continue to grow but at a slow pace</a:t>
            </a:r>
          </a:p>
          <a:p>
            <a:pPr marL="914400" lvl="1" indent="-342900">
              <a:buFont typeface="Arial" panose="020B0604020202020204" pitchFamily="34" charset="0"/>
              <a:buChar char="•"/>
            </a:pPr>
            <a:r>
              <a:rPr lang="en-US" dirty="0"/>
              <a:t>Monitor key statistics: </a:t>
            </a:r>
          </a:p>
          <a:p>
            <a:pPr marL="1371600" lvl="2" indent="-342900">
              <a:buFont typeface="Arial" panose="020B0604020202020204" pitchFamily="34" charset="0"/>
              <a:buChar char="•"/>
            </a:pPr>
            <a:r>
              <a:rPr lang="en-US" dirty="0"/>
              <a:t>Seattle inflation ended 2024 at 3.6% but could increase with tariffs </a:t>
            </a:r>
          </a:p>
          <a:p>
            <a:pPr marL="1371600" lvl="2" indent="-342900">
              <a:buFont typeface="Arial" panose="020B0604020202020204" pitchFamily="34" charset="0"/>
              <a:buChar char="•"/>
            </a:pPr>
            <a:r>
              <a:rPr lang="en-US" dirty="0"/>
              <a:t>King County unemployment rate was 4.2% in March</a:t>
            </a:r>
          </a:p>
          <a:p>
            <a:pPr marL="1314450" lvl="2" indent="-285750">
              <a:buFont typeface="Arial" panose="020B0604020202020204" pitchFamily="34" charset="0"/>
              <a:buChar char="•"/>
            </a:pPr>
            <a:r>
              <a:rPr lang="en-US" dirty="0"/>
              <a:t> Only a couple counties have not had employment return to pre-pandemic levels.   </a:t>
            </a:r>
          </a:p>
          <a:p>
            <a:pPr marL="1314450" lvl="2" indent="-285750">
              <a:buFont typeface="Arial" panose="020B0604020202020204" pitchFamily="34" charset="0"/>
              <a:buChar char="•"/>
            </a:pPr>
            <a:r>
              <a:rPr lang="en-US" dirty="0"/>
              <a:t>King County employment growth in 2024 was very meek so look for continued small positive growth over last year</a:t>
            </a:r>
          </a:p>
          <a:p>
            <a:pPr marL="1314450" lvl="2" indent="-285750">
              <a:buFont typeface="Arial" panose="020B0604020202020204" pitchFamily="34" charset="0"/>
              <a:buChar char="•"/>
            </a:pPr>
            <a:r>
              <a:rPr lang="en-US" dirty="0"/>
              <a:t>Interest rate projections call for higher for longer interest rates in 2025 and 2026 than previous expectations which called for reduction in the federal funds rate and mortgage rates</a:t>
            </a:r>
          </a:p>
          <a:p>
            <a:pPr marL="1314450" lvl="2" indent="-285750">
              <a:buFont typeface="Arial" panose="020B0604020202020204" pitchFamily="34" charset="0"/>
              <a:buChar char="•"/>
            </a:pPr>
            <a:r>
              <a:rPr lang="en-US" dirty="0"/>
              <a:t>Examine the survey data of consumer sentiment and confidence</a:t>
            </a:r>
          </a:p>
          <a:p>
            <a:pPr marL="1314450" lvl="2" indent="-285750">
              <a:buFont typeface="Arial" panose="020B0604020202020204" pitchFamily="34" charset="0"/>
              <a:buChar char="•"/>
            </a:pPr>
            <a:r>
              <a:rPr lang="en-US" dirty="0"/>
              <a:t>KC taxable sales in 2024 came in at -0.5% so keenly watch monthly reports to see if consumer spending falls as prices rise and expectations for the future weaken</a:t>
            </a:r>
          </a:p>
          <a:p>
            <a:pPr marL="571500" lvl="1"/>
            <a:endParaRPr lang="en-US" dirty="0"/>
          </a:p>
        </p:txBody>
      </p:sp>
      <p:sp>
        <p:nvSpPr>
          <p:cNvPr id="19" name="TextBox 18"/>
          <p:cNvSpPr txBox="1"/>
          <p:nvPr/>
        </p:nvSpPr>
        <p:spPr>
          <a:xfrm>
            <a:off x="307975" y="717813"/>
            <a:ext cx="7663007" cy="461665"/>
          </a:xfrm>
          <a:prstGeom prst="rect">
            <a:avLst/>
          </a:prstGeom>
          <a:solidFill>
            <a:srgbClr val="FFC000"/>
          </a:solidFill>
          <a:ln w="12700">
            <a:solidFill>
              <a:schemeClr val="tx1"/>
            </a:solidFill>
          </a:ln>
        </p:spPr>
        <p:txBody>
          <a:bodyPr wrap="square" rtlCol="0">
            <a:spAutoFit/>
          </a:bodyPr>
          <a:lstStyle/>
          <a:p>
            <a:r>
              <a:rPr lang="en-US" sz="2400" b="1" dirty="0"/>
              <a:t>Strategies for This Period of Uncertainty</a:t>
            </a:r>
          </a:p>
        </p:txBody>
      </p:sp>
    </p:spTree>
    <p:extLst>
      <p:ext uri="{BB962C8B-B14F-4D97-AF65-F5344CB8AC3E}">
        <p14:creationId xmlns:p14="http://schemas.microsoft.com/office/powerpoint/2010/main" val="1545526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6858000"/>
          </a:xfrm>
          <a:solidFill>
            <a:schemeClr val="accent1"/>
          </a:solidFill>
        </p:spPr>
        <p:txBody>
          <a:bodyPr>
            <a:normAutofit/>
          </a:bodyPr>
          <a:lstStyle/>
          <a:p>
            <a:r>
              <a:rPr lang="en-US" sz="3600" b="1" dirty="0">
                <a:ln>
                  <a:solidFill>
                    <a:schemeClr val="tx1"/>
                  </a:solidFill>
                </a:ln>
                <a:solidFill>
                  <a:srgbClr val="FFC000"/>
                </a:solidFill>
                <a:latin typeface="Cambria" panose="02040503050406030204" pitchFamily="18" charset="0"/>
              </a:rPr>
              <a:t>King County </a:t>
            </a:r>
            <a:br>
              <a:rPr lang="en-US" sz="3600" b="1" dirty="0">
                <a:ln>
                  <a:solidFill>
                    <a:schemeClr val="tx1"/>
                  </a:solidFill>
                </a:ln>
                <a:solidFill>
                  <a:srgbClr val="FFC000"/>
                </a:solidFill>
                <a:latin typeface="Cambria" panose="02040503050406030204" pitchFamily="18" charset="0"/>
              </a:rPr>
            </a:br>
            <a:r>
              <a:rPr lang="en-US" sz="3600" b="1" dirty="0">
                <a:ln>
                  <a:solidFill>
                    <a:schemeClr val="tx1"/>
                  </a:solidFill>
                </a:ln>
                <a:solidFill>
                  <a:srgbClr val="FFC000"/>
                </a:solidFill>
                <a:latin typeface="Cambria" panose="02040503050406030204" pitchFamily="18" charset="0"/>
              </a:rPr>
              <a:t>Office of Economic and Financial Analysis</a:t>
            </a:r>
            <a:br>
              <a:rPr lang="en-US" sz="3600" b="1" dirty="0">
                <a:ln>
                  <a:solidFill>
                    <a:schemeClr val="tx1"/>
                  </a:solidFill>
                </a:ln>
                <a:solidFill>
                  <a:srgbClr val="FFC000"/>
                </a:solidFill>
                <a:latin typeface="Cambria" panose="02040503050406030204" pitchFamily="18" charset="0"/>
              </a:rPr>
            </a:br>
            <a:br>
              <a:rPr lang="en-US" sz="4000" b="1" dirty="0">
                <a:ln>
                  <a:solidFill>
                    <a:schemeClr val="tx1"/>
                  </a:solidFill>
                </a:ln>
                <a:solidFill>
                  <a:srgbClr val="FFC000"/>
                </a:solidFill>
                <a:latin typeface="Cambria" panose="02040503050406030204" pitchFamily="18" charset="0"/>
              </a:rPr>
            </a:br>
            <a:r>
              <a:rPr lang="en-US" sz="2400" b="1" dirty="0">
                <a:ln>
                  <a:solidFill>
                    <a:schemeClr val="tx1"/>
                  </a:solidFill>
                </a:ln>
                <a:solidFill>
                  <a:srgbClr val="FFC000"/>
                </a:solidFill>
                <a:latin typeface="Cambria" panose="02040503050406030204" pitchFamily="18" charset="0"/>
                <a:hlinkClick r:id="rId3">
                  <a:extLst>
                    <a:ext uri="{A12FA001-AC4F-418D-AE19-62706E023703}">
                      <ahyp:hlinkClr xmlns:ahyp="http://schemas.microsoft.com/office/drawing/2018/hyperlinkcolor" val="tx"/>
                    </a:ext>
                  </a:extLst>
                </a:hlinkClick>
              </a:rPr>
              <a:t>http://www.kingcounty.gov/independent/forecasting.aspx</a:t>
            </a:r>
            <a:br>
              <a:rPr lang="en-US" sz="2400" b="1">
                <a:ln>
                  <a:solidFill>
                    <a:schemeClr val="tx1"/>
                  </a:solidFill>
                </a:ln>
                <a:solidFill>
                  <a:srgbClr val="FFC000"/>
                </a:solidFill>
                <a:latin typeface="Cambria" panose="02040503050406030204" pitchFamily="18" charset="0"/>
              </a:rPr>
            </a:br>
            <a:br>
              <a:rPr lang="en-US" sz="2400" b="1">
                <a:ln>
                  <a:solidFill>
                    <a:schemeClr val="tx1"/>
                  </a:solidFill>
                </a:ln>
                <a:solidFill>
                  <a:srgbClr val="FFC000"/>
                </a:solidFill>
                <a:latin typeface="Cambria" panose="02040503050406030204" pitchFamily="18" charset="0"/>
              </a:rPr>
            </a:br>
            <a:br>
              <a:rPr lang="en-US" sz="2400" b="1" dirty="0">
                <a:ln>
                  <a:solidFill>
                    <a:schemeClr val="tx1"/>
                  </a:solidFill>
                </a:ln>
                <a:solidFill>
                  <a:srgbClr val="FFC000"/>
                </a:solidFill>
                <a:latin typeface="Cambria" panose="02040503050406030204" pitchFamily="18" charset="0"/>
              </a:rPr>
            </a:br>
            <a:r>
              <a:rPr lang="en-US" sz="2400" b="1" dirty="0">
                <a:ln>
                  <a:solidFill>
                    <a:schemeClr val="tx1"/>
                  </a:solidFill>
                </a:ln>
                <a:solidFill>
                  <a:srgbClr val="FFC000"/>
                </a:solidFill>
                <a:latin typeface="Cambria" panose="02040503050406030204" pitchFamily="18" charset="0"/>
              </a:rPr>
              <a:t>Email: </a:t>
            </a:r>
            <a:r>
              <a:rPr lang="en-US" sz="2400" b="1" dirty="0" err="1">
                <a:ln>
                  <a:solidFill>
                    <a:schemeClr val="tx1"/>
                  </a:solidFill>
                </a:ln>
                <a:solidFill>
                  <a:srgbClr val="FFC000"/>
                </a:solidFill>
                <a:latin typeface="Cambria" panose="02040503050406030204" pitchFamily="18" charset="0"/>
              </a:rPr>
              <a:t>lmartinmahar@</a:t>
            </a:r>
            <a:r>
              <a:rPr lang="en-US" sz="2400" b="1" err="1">
                <a:ln>
                  <a:solidFill>
                    <a:schemeClr val="tx1"/>
                  </a:solidFill>
                </a:ln>
                <a:solidFill>
                  <a:srgbClr val="FFC000"/>
                </a:solidFill>
                <a:latin typeface="Cambria" panose="02040503050406030204" pitchFamily="18" charset="0"/>
              </a:rPr>
              <a:t>kingcounty</a:t>
            </a:r>
            <a:r>
              <a:rPr lang="en-US" sz="2400" b="1">
                <a:ln>
                  <a:solidFill>
                    <a:schemeClr val="tx1"/>
                  </a:solidFill>
                </a:ln>
                <a:solidFill>
                  <a:srgbClr val="FFC000"/>
                </a:solidFill>
                <a:latin typeface="Cambria" panose="02040503050406030204" pitchFamily="18" charset="0"/>
              </a:rPr>
              <a:t>.gov</a:t>
            </a:r>
            <a:endParaRPr lang="en-US" sz="2400" b="1" dirty="0">
              <a:ln>
                <a:solidFill>
                  <a:schemeClr val="tx1"/>
                </a:solidFill>
              </a:ln>
              <a:solidFill>
                <a:srgbClr val="FFC000"/>
              </a:solidFill>
              <a:latin typeface="Cambria" panose="02040503050406030204" pitchFamily="18" charset="0"/>
            </a:endParaRPr>
          </a:p>
        </p:txBody>
      </p:sp>
    </p:spTree>
    <p:extLst>
      <p:ext uri="{BB962C8B-B14F-4D97-AF65-F5344CB8AC3E}">
        <p14:creationId xmlns:p14="http://schemas.microsoft.com/office/powerpoint/2010/main" val="13195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1787842"/>
          </a:xfrm>
          <a:prstGeom prst="rect">
            <a:avLst/>
          </a:prstGeom>
          <a:solidFill>
            <a:schemeClr val="accent1"/>
          </a:solidFill>
          <a:ln>
            <a:noFill/>
          </a:ln>
        </p:spPr>
        <p:txBody>
          <a:bodyPr wrap="square" rtlCol="0">
            <a:spAutoFit/>
          </a:bodyPr>
          <a:lstStyle/>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endParaRPr lang="en-US" sz="800" spc="200" dirty="0">
              <a:solidFill>
                <a:schemeClr val="bg1">
                  <a:lumMod val="50000"/>
                </a:schemeClr>
              </a:solidFill>
            </a:endParaRPr>
          </a:p>
          <a:p>
            <a:endParaRPr lang="en-US" sz="800" spc="200" dirty="0">
              <a:solidFill>
                <a:schemeClr val="bg1">
                  <a:lumMod val="50000"/>
                </a:schemeClr>
              </a:solidFill>
            </a:endParaRPr>
          </a:p>
          <a:p>
            <a:endParaRPr lang="en-US" sz="800" spc="200" dirty="0">
              <a:solidFill>
                <a:schemeClr val="bg1">
                  <a:lumMod val="50000"/>
                </a:schemeClr>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p:txBody>
      </p:sp>
      <p:sp>
        <p:nvSpPr>
          <p:cNvPr id="7" name="AutoShape 6" descr="Image result for 0 and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8" descr="Image result for 0 and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TextBox 9"/>
          <p:cNvSpPr txBox="1">
            <a:spLocks/>
          </p:cNvSpPr>
          <p:nvPr/>
        </p:nvSpPr>
        <p:spPr>
          <a:xfrm>
            <a:off x="155448" y="409607"/>
            <a:ext cx="8759952" cy="6370975"/>
          </a:xfrm>
          <a:prstGeom prst="rect">
            <a:avLst/>
          </a:prstGeom>
          <a:solidFill>
            <a:schemeClr val="bg1">
              <a:lumMod val="75000"/>
            </a:schemeClr>
          </a:solidFill>
          <a:ln w="12700">
            <a:solidFill>
              <a:srgbClr val="FFC000"/>
            </a:solidFill>
          </a:ln>
        </p:spPr>
        <p:txBody>
          <a:bodyPr wrap="square" rtlCol="0">
            <a:spAutoFit/>
          </a:bodyPr>
          <a:lstStyle/>
          <a:p>
            <a:pPr marL="457200"/>
            <a:endParaRPr lang="en-US" dirty="0"/>
          </a:p>
          <a:p>
            <a:pPr marL="457200"/>
            <a:r>
              <a:rPr lang="en-US" sz="3200" b="1" dirty="0"/>
              <a:t>U.S. Economy Is Slowing</a:t>
            </a:r>
          </a:p>
          <a:p>
            <a:pPr marL="114300"/>
            <a:r>
              <a:rPr lang="en-US" sz="2400" dirty="0"/>
              <a:t>	</a:t>
            </a:r>
            <a:r>
              <a:rPr lang="en-US" dirty="0"/>
              <a:t>-US real GDP grew 2.8% in 2024 which weakened at the end of year</a:t>
            </a:r>
          </a:p>
          <a:p>
            <a:pPr marL="114300"/>
            <a:r>
              <a:rPr lang="en-US" dirty="0"/>
              <a:t>	-US real GDP Q1:2025 has been very weak, -0.3%, still preliminary</a:t>
            </a:r>
          </a:p>
          <a:p>
            <a:pPr marL="114300"/>
            <a:r>
              <a:rPr lang="en-US" dirty="0"/>
              <a:t>	-</a:t>
            </a:r>
            <a:r>
              <a:rPr lang="en-US" sz="1800" dirty="0"/>
              <a:t>Inflation in 2024 averaged 2.9% in the US and 3.7% in Seattle, below expectations</a:t>
            </a:r>
            <a:endParaRPr lang="en-US" dirty="0"/>
          </a:p>
          <a:p>
            <a:pPr marL="114300"/>
            <a:r>
              <a:rPr lang="en-US" sz="1800" dirty="0"/>
              <a:t>	-Federal Reserve cut rates by 100 basis points in late 2024, but 30-year mortgage 	rates only dipped slightly to 6.65%</a:t>
            </a:r>
          </a:p>
          <a:p>
            <a:pPr marL="114300"/>
            <a:r>
              <a:rPr lang="en-US" sz="1800" b="1" dirty="0"/>
              <a:t>       </a:t>
            </a:r>
            <a:r>
              <a:rPr lang="en-US" sz="3200" b="1" dirty="0"/>
              <a:t>Navigating Uncertainty - New Administration</a:t>
            </a:r>
          </a:p>
          <a:p>
            <a:pPr marL="114300"/>
            <a:r>
              <a:rPr lang="en-US" dirty="0"/>
              <a:t>	-Inflation will begin to incorporate the new Trump tariffs</a:t>
            </a:r>
          </a:p>
          <a:p>
            <a:pPr marL="571500" lvl="1"/>
            <a:r>
              <a:rPr lang="en-US" dirty="0"/>
              <a:t>	-</a:t>
            </a:r>
            <a:r>
              <a:rPr lang="en-US" sz="1800" dirty="0"/>
              <a:t>Tariffs are expected in 2025, but their levels and retaliation remain uncertain</a:t>
            </a:r>
          </a:p>
          <a:p>
            <a:pPr marL="571500" lvl="1"/>
            <a:r>
              <a:rPr lang="en-US" sz="1800" dirty="0"/>
              <a:t>       -Government layoffs/furloughs are happening to cut spending</a:t>
            </a:r>
          </a:p>
          <a:p>
            <a:pPr marL="571500" lvl="1"/>
            <a:r>
              <a:rPr lang="en-US" sz="1800" dirty="0"/>
              <a:t>       -Deportation policies are in place, but the future impact on net legal immigration 	is unclear; forecasts exclude broader changes</a:t>
            </a:r>
          </a:p>
          <a:p>
            <a:pPr marL="114300"/>
            <a:r>
              <a:rPr lang="en-US" dirty="0"/>
              <a:t>	-</a:t>
            </a:r>
            <a:r>
              <a:rPr lang="en-US" sz="1800" dirty="0"/>
              <a:t>Risks: Higher inflation (tariffs), government layoffs, stricter immigration policies, 	and rising interest rates</a:t>
            </a:r>
          </a:p>
          <a:p>
            <a:r>
              <a:rPr lang="en-US" sz="3200" b="1" dirty="0"/>
              <a:t>     KC economy will have minimal growth</a:t>
            </a:r>
          </a:p>
          <a:p>
            <a:pPr marL="457200"/>
            <a:r>
              <a:rPr lang="en-US" dirty="0"/>
              <a:t>	-King County taxable sales dropped 0.5% year-over-year but are projected to grow</a:t>
            </a:r>
          </a:p>
          <a:p>
            <a:pPr marL="457200"/>
            <a:r>
              <a:rPr lang="en-US" dirty="0"/>
              <a:t>         2% annually from 2025–2027 but this forecast may not hold for 2025</a:t>
            </a:r>
          </a:p>
          <a:p>
            <a:pPr marL="457200"/>
            <a:r>
              <a:rPr lang="en-US" dirty="0"/>
              <a:t>	-Unemployment in King County averaged 4.2% in 2024 but fell to 3.7% in Q4</a:t>
            </a:r>
          </a:p>
          <a:p>
            <a:pPr marL="457200"/>
            <a:r>
              <a:rPr lang="en-US" dirty="0"/>
              <a:t>	-King County home prices grew 6% in 2024, an improvement over 2023</a:t>
            </a:r>
          </a:p>
        </p:txBody>
      </p:sp>
      <p:sp>
        <p:nvSpPr>
          <p:cNvPr id="19" name="TextBox 18"/>
          <p:cNvSpPr txBox="1"/>
          <p:nvPr/>
        </p:nvSpPr>
        <p:spPr>
          <a:xfrm>
            <a:off x="228600" y="125729"/>
            <a:ext cx="7663007" cy="584775"/>
          </a:xfrm>
          <a:prstGeom prst="rect">
            <a:avLst/>
          </a:prstGeom>
          <a:solidFill>
            <a:srgbClr val="FFC000"/>
          </a:solidFill>
          <a:ln w="12700">
            <a:solidFill>
              <a:schemeClr val="tx1"/>
            </a:solidFill>
          </a:ln>
        </p:spPr>
        <p:txBody>
          <a:bodyPr wrap="square" rtlCol="0">
            <a:spAutoFit/>
          </a:bodyPr>
          <a:lstStyle/>
          <a:p>
            <a:r>
              <a:rPr lang="en-US" sz="3200" b="1" dirty="0"/>
              <a:t>National Highlights </a:t>
            </a:r>
            <a:r>
              <a:rPr lang="en-US" sz="2400" b="1" dirty="0"/>
              <a:t>– Navigating Uncertainty</a:t>
            </a:r>
          </a:p>
        </p:txBody>
      </p:sp>
    </p:spTree>
    <p:extLst>
      <p:ext uri="{BB962C8B-B14F-4D97-AF65-F5344CB8AC3E}">
        <p14:creationId xmlns:p14="http://schemas.microsoft.com/office/powerpoint/2010/main" val="1566303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676400"/>
          </a:xfrm>
          <a:solidFill>
            <a:schemeClr val="accent1"/>
          </a:solidFill>
        </p:spPr>
        <p:txBody>
          <a:bodyPr>
            <a:normAutofit fontScale="90000"/>
          </a:bodyPr>
          <a:lstStyle/>
          <a:p>
            <a:r>
              <a:rPr lang="en-US" sz="4000" b="1" dirty="0">
                <a:ln>
                  <a:solidFill>
                    <a:sysClr val="windowText" lastClr="000000"/>
                  </a:solidFill>
                </a:ln>
                <a:solidFill>
                  <a:srgbClr val="FFC000"/>
                </a:solidFill>
                <a:latin typeface="Cambria" panose="02040503050406030204" pitchFamily="18" charset="0"/>
              </a:rPr>
              <a:t>Misbehaving Rates:</a:t>
            </a:r>
            <a:br>
              <a:rPr lang="en-US" sz="4000" b="1" dirty="0">
                <a:ln>
                  <a:solidFill>
                    <a:sysClr val="windowText" lastClr="000000"/>
                  </a:solidFill>
                </a:ln>
                <a:solidFill>
                  <a:srgbClr val="FFC000"/>
                </a:solidFill>
                <a:latin typeface="Cambria" panose="02040503050406030204" pitchFamily="18" charset="0"/>
              </a:rPr>
            </a:br>
            <a:r>
              <a:rPr lang="en-US" sz="4000" b="1" dirty="0">
                <a:ln>
                  <a:solidFill>
                    <a:sysClr val="windowText" lastClr="000000"/>
                  </a:solidFill>
                </a:ln>
                <a:solidFill>
                  <a:srgbClr val="FFC000"/>
                </a:solidFill>
                <a:latin typeface="Cambria" panose="02040503050406030204" pitchFamily="18" charset="0"/>
              </a:rPr>
              <a:t>Fed Rate Cuts Met with Key Rate Increases</a:t>
            </a:r>
          </a:p>
        </p:txBody>
      </p:sp>
      <p:graphicFrame>
        <p:nvGraphicFramePr>
          <p:cNvPr id="6" name="Chart 5">
            <a:extLst>
              <a:ext uri="{FF2B5EF4-FFF2-40B4-BE49-F238E27FC236}">
                <a16:creationId xmlns:a16="http://schemas.microsoft.com/office/drawing/2014/main" id="{C6772062-A03E-14DB-BB36-FCF9105A5AAA}"/>
              </a:ext>
            </a:extLst>
          </p:cNvPr>
          <p:cNvGraphicFramePr>
            <a:graphicFrameLocks/>
          </p:cNvGraphicFramePr>
          <p:nvPr>
            <p:extLst>
              <p:ext uri="{D42A27DB-BD31-4B8C-83A1-F6EECF244321}">
                <p14:modId xmlns:p14="http://schemas.microsoft.com/office/powerpoint/2010/main" val="1079936319"/>
              </p:ext>
            </p:extLst>
          </p:nvPr>
        </p:nvGraphicFramePr>
        <p:xfrm>
          <a:off x="0" y="1676400"/>
          <a:ext cx="91440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9004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676400"/>
          </a:xfrm>
          <a:solidFill>
            <a:schemeClr val="accent1"/>
          </a:solidFill>
        </p:spPr>
        <p:txBody>
          <a:bodyPr>
            <a:normAutofit/>
          </a:bodyPr>
          <a:lstStyle/>
          <a:p>
            <a:r>
              <a:rPr lang="en-US" sz="4000" b="1" dirty="0">
                <a:ln>
                  <a:solidFill>
                    <a:sysClr val="windowText" lastClr="000000"/>
                  </a:solidFill>
                </a:ln>
                <a:solidFill>
                  <a:srgbClr val="FFC000"/>
                </a:solidFill>
                <a:latin typeface="Cambria" panose="02040503050406030204" pitchFamily="18" charset="0"/>
              </a:rPr>
              <a:t>How confident are consumers?</a:t>
            </a:r>
          </a:p>
        </p:txBody>
      </p:sp>
      <p:graphicFrame>
        <p:nvGraphicFramePr>
          <p:cNvPr id="2" name="Chart 1">
            <a:extLst>
              <a:ext uri="{FF2B5EF4-FFF2-40B4-BE49-F238E27FC236}">
                <a16:creationId xmlns:a16="http://schemas.microsoft.com/office/drawing/2014/main" id="{AAB22C5D-D847-B8A0-FB2E-6B252E5DCA4B}"/>
              </a:ext>
            </a:extLst>
          </p:cNvPr>
          <p:cNvGraphicFramePr>
            <a:graphicFrameLocks/>
          </p:cNvGraphicFramePr>
          <p:nvPr>
            <p:extLst>
              <p:ext uri="{D42A27DB-BD31-4B8C-83A1-F6EECF244321}">
                <p14:modId xmlns:p14="http://schemas.microsoft.com/office/powerpoint/2010/main" val="2350294252"/>
              </p:ext>
            </p:extLst>
          </p:nvPr>
        </p:nvGraphicFramePr>
        <p:xfrm>
          <a:off x="0" y="1676400"/>
          <a:ext cx="91440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496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C11AF4-BAC5-B4B1-A8A9-CB565591A0DF}"/>
              </a:ext>
            </a:extLst>
          </p:cNvPr>
          <p:cNvSpPr txBox="1">
            <a:spLocks/>
          </p:cNvSpPr>
          <p:nvPr/>
        </p:nvSpPr>
        <p:spPr>
          <a:xfrm>
            <a:off x="0" y="0"/>
            <a:ext cx="9144000" cy="16764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a:solidFill>
                    <a:schemeClr val="tx1"/>
                  </a:solidFill>
                </a:ln>
                <a:solidFill>
                  <a:srgbClr val="FFC000"/>
                </a:solidFill>
                <a:latin typeface="Cambria" panose="02040503050406030204" pitchFamily="18" charset="0"/>
              </a:rPr>
              <a:t>GDP growth at the end of 2024 has </a:t>
            </a:r>
            <a:br>
              <a:rPr lang="en-US" sz="4000" b="1" dirty="0">
                <a:ln>
                  <a:solidFill>
                    <a:schemeClr val="tx1"/>
                  </a:solidFill>
                </a:ln>
                <a:solidFill>
                  <a:srgbClr val="FFC000"/>
                </a:solidFill>
                <a:latin typeface="Cambria" panose="02040503050406030204" pitchFamily="18" charset="0"/>
              </a:rPr>
            </a:br>
            <a:r>
              <a:rPr lang="en-US" sz="4000" b="1" dirty="0">
                <a:ln>
                  <a:solidFill>
                    <a:schemeClr val="tx1"/>
                  </a:solidFill>
                </a:ln>
                <a:solidFill>
                  <a:srgbClr val="FFC000"/>
                </a:solidFill>
                <a:latin typeface="Cambria" panose="02040503050406030204" pitchFamily="18" charset="0"/>
              </a:rPr>
              <a:t>Exceeded Expectations</a:t>
            </a:r>
            <a:endParaRPr lang="en-US" sz="4000" b="1" dirty="0">
              <a:ln>
                <a:solidFill>
                  <a:sysClr val="windowText" lastClr="000000"/>
                </a:solidFill>
              </a:ln>
              <a:solidFill>
                <a:srgbClr val="FFC000"/>
              </a:solidFill>
              <a:latin typeface="Cambria" panose="02040503050406030204" pitchFamily="18" charset="0"/>
            </a:endParaRPr>
          </a:p>
        </p:txBody>
      </p:sp>
      <p:graphicFrame>
        <p:nvGraphicFramePr>
          <p:cNvPr id="2" name="Chart 1">
            <a:extLst>
              <a:ext uri="{FF2B5EF4-FFF2-40B4-BE49-F238E27FC236}">
                <a16:creationId xmlns:a16="http://schemas.microsoft.com/office/drawing/2014/main" id="{DBE5292A-5407-2E11-8DA7-4B705849249B}"/>
              </a:ext>
            </a:extLst>
          </p:cNvPr>
          <p:cNvGraphicFramePr>
            <a:graphicFrameLocks/>
          </p:cNvGraphicFramePr>
          <p:nvPr>
            <p:extLst>
              <p:ext uri="{D42A27DB-BD31-4B8C-83A1-F6EECF244321}">
                <p14:modId xmlns:p14="http://schemas.microsoft.com/office/powerpoint/2010/main" val="651415964"/>
              </p:ext>
            </p:extLst>
          </p:nvPr>
        </p:nvGraphicFramePr>
        <p:xfrm>
          <a:off x="0" y="1676400"/>
          <a:ext cx="91440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1807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1787842"/>
          </a:xfrm>
          <a:prstGeom prst="rect">
            <a:avLst/>
          </a:prstGeom>
          <a:solidFill>
            <a:schemeClr val="accent1"/>
          </a:solidFill>
          <a:ln>
            <a:noFill/>
          </a:ln>
        </p:spPr>
        <p:txBody>
          <a:bodyPr wrap="square" rtlCol="0">
            <a:spAutoFit/>
          </a:bodyPr>
          <a:lstStyle/>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endParaRPr lang="en-US" sz="800" spc="200" dirty="0">
              <a:solidFill>
                <a:schemeClr val="bg1">
                  <a:lumMod val="50000"/>
                </a:schemeClr>
              </a:solidFill>
            </a:endParaRPr>
          </a:p>
          <a:p>
            <a:endParaRPr lang="en-US" sz="800" spc="200" dirty="0">
              <a:solidFill>
                <a:schemeClr val="bg1">
                  <a:lumMod val="50000"/>
                </a:schemeClr>
              </a:solidFill>
            </a:endParaRPr>
          </a:p>
          <a:p>
            <a:endParaRPr lang="en-US" sz="800" spc="200" dirty="0">
              <a:solidFill>
                <a:schemeClr val="bg1">
                  <a:lumMod val="50000"/>
                </a:schemeClr>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p:txBody>
      </p:sp>
      <p:sp>
        <p:nvSpPr>
          <p:cNvPr id="7" name="AutoShape 6" descr="Image result for 0 and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8" descr="Image result for 0 and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TextBox 9"/>
          <p:cNvSpPr txBox="1">
            <a:spLocks/>
          </p:cNvSpPr>
          <p:nvPr/>
        </p:nvSpPr>
        <p:spPr>
          <a:xfrm>
            <a:off x="192024" y="539106"/>
            <a:ext cx="8759952" cy="6217087"/>
          </a:xfrm>
          <a:prstGeom prst="rect">
            <a:avLst/>
          </a:prstGeom>
          <a:solidFill>
            <a:schemeClr val="bg1">
              <a:lumMod val="75000"/>
            </a:schemeClr>
          </a:solidFill>
          <a:ln w="12700">
            <a:solidFill>
              <a:srgbClr val="FFC000"/>
            </a:solidFill>
          </a:ln>
        </p:spPr>
        <p:txBody>
          <a:bodyPr wrap="square" lIns="91440" rtlCol="0">
            <a:spAutoFit/>
          </a:bodyPr>
          <a:lstStyle/>
          <a:p>
            <a:pPr marL="457200"/>
            <a:endParaRPr lang="en-US" dirty="0"/>
          </a:p>
          <a:p>
            <a:r>
              <a:rPr lang="en-US" sz="2000" b="1" dirty="0"/>
              <a:t>New Administration</a:t>
            </a:r>
          </a:p>
          <a:p>
            <a:pPr marL="857250" lvl="1" indent="-285750">
              <a:buFont typeface="Arial" panose="020B0604020202020204" pitchFamily="34" charset="0"/>
              <a:buChar char="•"/>
            </a:pPr>
            <a:r>
              <a:rPr lang="en-US" sz="2000" dirty="0"/>
              <a:t>4 main policies areas adding to the uncertainty</a:t>
            </a:r>
          </a:p>
          <a:p>
            <a:pPr marL="400050" indent="-285750">
              <a:buFont typeface="Arial" panose="020B0604020202020204" pitchFamily="34" charset="0"/>
              <a:buChar char="•"/>
            </a:pPr>
            <a:endParaRPr lang="en-US" sz="2000" b="1" dirty="0"/>
          </a:p>
          <a:p>
            <a:pPr marL="571500" indent="-457200">
              <a:buFont typeface="+mj-lt"/>
              <a:buAutoNum type="arabicPeriod"/>
            </a:pPr>
            <a:r>
              <a:rPr lang="en-US" sz="2000" b="1" dirty="0"/>
              <a:t>Trade Policies  / Effect on Inflation</a:t>
            </a:r>
          </a:p>
          <a:p>
            <a:pPr marL="1028700" lvl="1" indent="-457200">
              <a:buFont typeface="Arial" panose="020B0604020202020204" pitchFamily="34" charset="0"/>
              <a:buChar char="•"/>
            </a:pPr>
            <a:r>
              <a:rPr lang="en-US" sz="2000" dirty="0"/>
              <a:t>Across the board retaliatory tariffs are paused for </a:t>
            </a:r>
            <a:r>
              <a:rPr lang="en-US" sz="2000"/>
              <a:t>90 days until </a:t>
            </a:r>
            <a:r>
              <a:rPr lang="en-US" sz="2000" dirty="0"/>
              <a:t>July </a:t>
            </a:r>
          </a:p>
          <a:p>
            <a:pPr marL="1028700" lvl="1" indent="-457200">
              <a:buFont typeface="Arial" panose="020B0604020202020204" pitchFamily="34" charset="0"/>
              <a:buChar char="•"/>
            </a:pPr>
            <a:r>
              <a:rPr lang="en-US" sz="2000" dirty="0"/>
              <a:t>25% steel and aluminum tariffs are on</a:t>
            </a:r>
          </a:p>
          <a:p>
            <a:pPr marL="1028700" lvl="1" indent="-457200">
              <a:buFont typeface="Arial" panose="020B0604020202020204" pitchFamily="34" charset="0"/>
              <a:buChar char="•"/>
            </a:pPr>
            <a:r>
              <a:rPr lang="en-US" sz="2000" dirty="0"/>
              <a:t>Trading partners like Canada and China have retaliated with their own increase in tariffs but negotiations are ongoing</a:t>
            </a:r>
          </a:p>
          <a:p>
            <a:pPr marL="1028700" lvl="1" indent="-457200">
              <a:buFont typeface="Arial" panose="020B0604020202020204" pitchFamily="34" charset="0"/>
              <a:buChar char="•"/>
            </a:pPr>
            <a:r>
              <a:rPr lang="en-US" sz="2000" dirty="0"/>
              <a:t>Import tariff will increase prices for certain goods but the widespread nature and severity of the impact is still unknown</a:t>
            </a:r>
          </a:p>
          <a:p>
            <a:pPr marL="571500" indent="-457200">
              <a:buFont typeface="+mj-lt"/>
              <a:buAutoNum type="arabicPeriod"/>
            </a:pPr>
            <a:r>
              <a:rPr lang="en-US" sz="2000" b="1" dirty="0"/>
              <a:t>Immigration &amp; Size of Federal Government </a:t>
            </a:r>
          </a:p>
          <a:p>
            <a:pPr marL="914400" lvl="1" indent="-285750">
              <a:buFont typeface="Arial" panose="020B0604020202020204" pitchFamily="34" charset="0"/>
              <a:buChar char="•"/>
            </a:pPr>
            <a:r>
              <a:rPr lang="en-US" sz="2000" dirty="0"/>
              <a:t>Increased deportation of undocumented immigrants from the U.S. may reduce the labor force</a:t>
            </a:r>
          </a:p>
          <a:p>
            <a:pPr marL="914400" lvl="1" indent="-285750">
              <a:buFont typeface="Arial" panose="020B0604020202020204" pitchFamily="34" charset="0"/>
              <a:buChar char="•"/>
            </a:pPr>
            <a:r>
              <a:rPr lang="en-US" sz="2000" dirty="0"/>
              <a:t>Stricter regulations on legal migration to the U.S. </a:t>
            </a:r>
          </a:p>
          <a:p>
            <a:pPr marL="914400" lvl="1" indent="-285750">
              <a:buFont typeface="Arial" panose="020B0604020202020204" pitchFamily="34" charset="0"/>
              <a:buChar char="•"/>
            </a:pPr>
            <a:r>
              <a:rPr lang="en-US" sz="2000" dirty="0"/>
              <a:t>Federal layoffs will reduce labor force &amp; have ripple effects for all workers</a:t>
            </a:r>
          </a:p>
          <a:p>
            <a:pPr marL="571500" indent="-457200">
              <a:buFont typeface="+mj-lt"/>
              <a:buAutoNum type="arabicPeriod"/>
            </a:pPr>
            <a:r>
              <a:rPr lang="en-US" sz="2000" b="1" dirty="0"/>
              <a:t>Regulation</a:t>
            </a:r>
          </a:p>
          <a:p>
            <a:pPr marL="571500" indent="-457200">
              <a:buFont typeface="+mj-lt"/>
              <a:buAutoNum type="arabicPeriod"/>
            </a:pPr>
            <a:r>
              <a:rPr lang="en-US" sz="2000" b="1" dirty="0"/>
              <a:t>Fiscal Policy – tax cuts</a:t>
            </a:r>
          </a:p>
          <a:p>
            <a:pPr marL="1028700" lvl="1" indent="-457200">
              <a:buFont typeface="Arial" panose="020B0604020202020204" pitchFamily="34" charset="0"/>
              <a:buChar char="•"/>
            </a:pPr>
            <a:r>
              <a:rPr lang="en-US" sz="2000" dirty="0"/>
              <a:t>Don’t know the size of the tax cuts - beyond extending the existing tax cuts or who could potentially benefit from other cuts</a:t>
            </a:r>
          </a:p>
        </p:txBody>
      </p:sp>
      <p:sp>
        <p:nvSpPr>
          <p:cNvPr id="19" name="TextBox 18"/>
          <p:cNvSpPr txBox="1"/>
          <p:nvPr/>
        </p:nvSpPr>
        <p:spPr>
          <a:xfrm>
            <a:off x="381000" y="226368"/>
            <a:ext cx="7663007" cy="461665"/>
          </a:xfrm>
          <a:prstGeom prst="rect">
            <a:avLst/>
          </a:prstGeom>
          <a:solidFill>
            <a:srgbClr val="FFC000"/>
          </a:solidFill>
          <a:ln w="12700">
            <a:solidFill>
              <a:schemeClr val="tx1"/>
            </a:solidFill>
          </a:ln>
        </p:spPr>
        <p:txBody>
          <a:bodyPr wrap="square" rtlCol="0">
            <a:spAutoFit/>
          </a:bodyPr>
          <a:lstStyle/>
          <a:p>
            <a:r>
              <a:rPr lang="en-US" sz="2400" b="1" dirty="0"/>
              <a:t>Navigating Uncertainty</a:t>
            </a:r>
          </a:p>
        </p:txBody>
      </p:sp>
    </p:spTree>
    <p:extLst>
      <p:ext uri="{BB962C8B-B14F-4D97-AF65-F5344CB8AC3E}">
        <p14:creationId xmlns:p14="http://schemas.microsoft.com/office/powerpoint/2010/main" val="2129078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1787842"/>
          </a:xfrm>
          <a:prstGeom prst="rect">
            <a:avLst/>
          </a:prstGeom>
          <a:solidFill>
            <a:schemeClr val="accent1"/>
          </a:solidFill>
          <a:ln>
            <a:noFill/>
          </a:ln>
        </p:spPr>
        <p:txBody>
          <a:bodyPr wrap="square" rtlCol="0">
            <a:spAutoFit/>
          </a:bodyPr>
          <a:lstStyle/>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r>
              <a:rPr lang="en-US" sz="800" spc="200" dirty="0">
                <a:solidFill>
                  <a:schemeClr val="tx1">
                    <a:lumMod val="95000"/>
                    <a:lumOff val="5000"/>
                  </a:schemeClr>
                </a:solidFill>
              </a:rPr>
              <a:t>010101010101010101010101010101010101010101010101010101010101010101010101010101010101010101010101010101010101010101010</a:t>
            </a:r>
          </a:p>
          <a:p>
            <a:r>
              <a:rPr lang="en-US" sz="800" spc="200" dirty="0">
                <a:solidFill>
                  <a:schemeClr val="tx1">
                    <a:lumMod val="95000"/>
                    <a:lumOff val="5000"/>
                  </a:schemeClr>
                </a:solidFill>
              </a:rPr>
              <a:t>101010101010101010101010101010101010101010101010101010101010101010101010101010101010101010101010101010101010101010101</a:t>
            </a:r>
          </a:p>
          <a:p>
            <a:endParaRPr lang="en-US" sz="800" spc="200" dirty="0">
              <a:solidFill>
                <a:schemeClr val="bg1">
                  <a:lumMod val="50000"/>
                </a:schemeClr>
              </a:solidFill>
            </a:endParaRPr>
          </a:p>
          <a:p>
            <a:endParaRPr lang="en-US" sz="800" spc="200" dirty="0">
              <a:solidFill>
                <a:schemeClr val="bg1">
                  <a:lumMod val="50000"/>
                </a:schemeClr>
              </a:solidFill>
            </a:endParaRPr>
          </a:p>
          <a:p>
            <a:endParaRPr lang="en-US" sz="800" spc="200" dirty="0">
              <a:solidFill>
                <a:schemeClr val="bg1">
                  <a:lumMod val="50000"/>
                </a:schemeClr>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spc="2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p:txBody>
      </p:sp>
      <p:sp>
        <p:nvSpPr>
          <p:cNvPr id="7" name="AutoShape 6" descr="Image result for 0 and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8" descr="Image result for 0 and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TextBox 9"/>
          <p:cNvSpPr txBox="1">
            <a:spLocks/>
          </p:cNvSpPr>
          <p:nvPr/>
        </p:nvSpPr>
        <p:spPr>
          <a:xfrm>
            <a:off x="144942" y="924053"/>
            <a:ext cx="8796401" cy="3447098"/>
          </a:xfrm>
          <a:prstGeom prst="rect">
            <a:avLst/>
          </a:prstGeom>
          <a:solidFill>
            <a:schemeClr val="bg1">
              <a:lumMod val="75000"/>
            </a:schemeClr>
          </a:solidFill>
          <a:ln w="12700">
            <a:solidFill>
              <a:srgbClr val="FFC000"/>
            </a:solidFill>
          </a:ln>
        </p:spPr>
        <p:txBody>
          <a:bodyPr wrap="square" lIns="91440" rtlCol="0">
            <a:spAutoFit/>
          </a:bodyPr>
          <a:lstStyle/>
          <a:p>
            <a:pPr marL="457200"/>
            <a:endParaRPr lang="en-US" dirty="0"/>
          </a:p>
          <a:p>
            <a:r>
              <a:rPr lang="en-US" sz="2000" b="1" dirty="0"/>
              <a:t>Seattle Metro Exports</a:t>
            </a:r>
          </a:p>
          <a:p>
            <a:pPr marL="857250" lvl="1" indent="-285750">
              <a:buFont typeface="Arial" panose="020B0604020202020204" pitchFamily="34" charset="0"/>
              <a:buChar char="•"/>
            </a:pPr>
            <a:r>
              <a:rPr lang="en-US" sz="1600" dirty="0"/>
              <a:t>2024: Value of Seattle metro exports = $40 billion –  declined 37% in the past 10 years</a:t>
            </a:r>
          </a:p>
          <a:p>
            <a:pPr marL="857250" lvl="1" indent="-285750">
              <a:buFont typeface="Arial" panose="020B0604020202020204" pitchFamily="34" charset="0"/>
              <a:buChar char="•"/>
            </a:pPr>
            <a:r>
              <a:rPr lang="en-US" sz="1600" dirty="0"/>
              <a:t>The largest 2024 exports for the area were aircraft planes, electrical machinery, other machinery, oil seeds and grains</a:t>
            </a:r>
          </a:p>
          <a:p>
            <a:pPr marL="857250" lvl="1" indent="-285750">
              <a:buFont typeface="Arial" panose="020B0604020202020204" pitchFamily="34" charset="0"/>
              <a:buChar char="•"/>
            </a:pPr>
            <a:r>
              <a:rPr lang="en-US" sz="1600" dirty="0"/>
              <a:t>Seattle metro exports were going to China at $6.2 billion (15.5% of the total) in 2024 and the next 5 countries with the largest value of exports from Seattle are also Asian countries</a:t>
            </a:r>
          </a:p>
          <a:p>
            <a:pPr marL="114300"/>
            <a:r>
              <a:rPr lang="en-US" sz="2000" b="1" dirty="0"/>
              <a:t>Seattle Metro Imports</a:t>
            </a:r>
          </a:p>
          <a:p>
            <a:pPr marL="857250" lvl="1" indent="-285750">
              <a:buFont typeface="Arial" panose="020B0604020202020204" pitchFamily="34" charset="0"/>
              <a:buChar char="•"/>
            </a:pPr>
            <a:r>
              <a:rPr lang="en-US" sz="1600" dirty="0"/>
              <a:t>2024: Value of Seattle metro imports = $74 billion &amp; rose 25% since a low in 2020 </a:t>
            </a:r>
          </a:p>
          <a:p>
            <a:pPr marL="857250" lvl="1" indent="-285750">
              <a:buFont typeface="Arial" panose="020B0604020202020204" pitchFamily="34" charset="0"/>
              <a:buChar char="•"/>
            </a:pPr>
            <a:r>
              <a:rPr lang="en-US" sz="1600" dirty="0"/>
              <a:t>2024: Seattle metro’s top imports were autos, machinery, electrical machinery, toys, footwear &amp; furniture</a:t>
            </a:r>
          </a:p>
          <a:p>
            <a:pPr marL="857250" lvl="1" indent="-285750">
              <a:buFont typeface="Arial" panose="020B0604020202020204" pitchFamily="34" charset="0"/>
              <a:buChar char="•"/>
            </a:pPr>
            <a:r>
              <a:rPr lang="en-US" sz="1600" dirty="0"/>
              <a:t>Seattle metro imports were coming from China at $18.5 billion, 25% of total imports</a:t>
            </a:r>
          </a:p>
          <a:p>
            <a:pPr marL="1314450" lvl="2" indent="-285750">
              <a:buFont typeface="Arial" panose="020B0604020202020204" pitchFamily="34" charset="0"/>
              <a:buChar char="•"/>
            </a:pPr>
            <a:r>
              <a:rPr lang="en-US" sz="1600" dirty="0"/>
              <a:t>Seattle imports from China consist of machinery, toys, furniture and plastics</a:t>
            </a:r>
          </a:p>
        </p:txBody>
      </p:sp>
      <p:sp>
        <p:nvSpPr>
          <p:cNvPr id="19" name="TextBox 18"/>
          <p:cNvSpPr txBox="1"/>
          <p:nvPr/>
        </p:nvSpPr>
        <p:spPr>
          <a:xfrm>
            <a:off x="344424" y="482601"/>
            <a:ext cx="7663007" cy="461665"/>
          </a:xfrm>
          <a:prstGeom prst="rect">
            <a:avLst/>
          </a:prstGeom>
          <a:solidFill>
            <a:srgbClr val="FFC000"/>
          </a:solidFill>
          <a:ln w="12700">
            <a:solidFill>
              <a:schemeClr val="tx1"/>
            </a:solidFill>
          </a:ln>
        </p:spPr>
        <p:txBody>
          <a:bodyPr wrap="square" rtlCol="0">
            <a:spAutoFit/>
          </a:bodyPr>
          <a:lstStyle/>
          <a:p>
            <a:r>
              <a:rPr lang="en-US" sz="2400" b="1" dirty="0"/>
              <a:t>Overview – Seattle Metro Trade</a:t>
            </a:r>
          </a:p>
        </p:txBody>
      </p:sp>
    </p:spTree>
    <p:extLst>
      <p:ext uri="{BB962C8B-B14F-4D97-AF65-F5344CB8AC3E}">
        <p14:creationId xmlns:p14="http://schemas.microsoft.com/office/powerpoint/2010/main" val="383863627"/>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C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21779</TotalTime>
  <Words>8068</Words>
  <Application>Microsoft Office PowerPoint</Application>
  <PresentationFormat>On-screen Show (4:3)</PresentationFormat>
  <Paragraphs>1123</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Arial Narrow</vt:lpstr>
      <vt:lpstr>Arial Rounded MT Bold</vt:lpstr>
      <vt:lpstr>Calibri</vt:lpstr>
      <vt:lpstr>Cambria</vt:lpstr>
      <vt:lpstr>Google Sans</vt:lpstr>
      <vt:lpstr>Office Theme</vt:lpstr>
      <vt:lpstr>. 2025 King County Economic and Revenue Forecast Presentation to the Puget Sound Finance Officers Association </vt:lpstr>
      <vt:lpstr>PowerPoint Presentation</vt:lpstr>
      <vt:lpstr>2025 King County Revenues Forecasted by OEFA</vt:lpstr>
      <vt:lpstr>PowerPoint Presentation</vt:lpstr>
      <vt:lpstr>Misbehaving Rates: Fed Rate Cuts Met with Key Rate Increases</vt:lpstr>
      <vt:lpstr>How confident are consumers?</vt:lpstr>
      <vt:lpstr>PowerPoint Presentation</vt:lpstr>
      <vt:lpstr>PowerPoint Presentation</vt:lpstr>
      <vt:lpstr>PowerPoint Presentation</vt:lpstr>
      <vt:lpstr>Seattle Metro Export Values:  20+ Years of History</vt:lpstr>
      <vt:lpstr>What do we export?  And where does it go?</vt:lpstr>
      <vt:lpstr>Seattle Metro Import Values:  20+ Years of History</vt:lpstr>
      <vt:lpstr>What do we import?  And where does it come from?</vt:lpstr>
      <vt:lpstr>Employment and Taxable Sales ebbed in 2023; House Prices Fell</vt:lpstr>
      <vt:lpstr>PowerPoint Presentation</vt:lpstr>
      <vt:lpstr>The Commercial Sector has bottomed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Assessed Value &amp;  New Construction Forecast</vt:lpstr>
      <vt:lpstr>Countywide Assessed Value Forecast</vt:lpstr>
      <vt:lpstr>Countywide New Construction Assessed Value Forecast</vt:lpstr>
      <vt:lpstr>Property Taxes By Taxing District Since 2016</vt:lpstr>
      <vt:lpstr>Taxable Sales in King County are driven by the Retail and Construction Sectors</vt:lpstr>
      <vt:lpstr>Taxable Sales Forecast</vt:lpstr>
      <vt:lpstr>King County Taxable Sales Forecast</vt:lpstr>
      <vt:lpstr>KC Sales Taxes By Taxing District  Since 2014</vt:lpstr>
      <vt:lpstr>PowerPoint Presentation</vt:lpstr>
      <vt:lpstr>King County  Office of Economic and Financial Analysis  http://www.kingcounty.gov/independent/forecasting.aspx   Email: lmartinmahar@kingcounty.gov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King County Economic and Revenue Forecast Presentation to the King County Forecast Council</dc:title>
  <dc:creator>Cacallori, Anthony</dc:creator>
  <cp:lastModifiedBy>Martin-mahar, Lizbeth</cp:lastModifiedBy>
  <cp:revision>834</cp:revision>
  <cp:lastPrinted>2023-08-30T18:27:58Z</cp:lastPrinted>
  <dcterms:created xsi:type="dcterms:W3CDTF">2020-05-11T23:38:28Z</dcterms:created>
  <dcterms:modified xsi:type="dcterms:W3CDTF">2025-05-14T21:44:46Z</dcterms:modified>
</cp:coreProperties>
</file>