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420"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E9BE4F-88F5-46F2-B7B2-CA39D1405010}" type="datetimeFigureOut">
              <a:rPr lang="en-US" smtClean="0"/>
              <a:t>10/4/2020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1AF4D4-89EE-4080-95C8-65EF8D8BCFF2}" type="slidenum">
              <a:rPr lang="en-US" smtClean="0"/>
              <a:t>‹#›</a:t>
            </a:fld>
            <a:endParaRPr lang="en-US"/>
          </a:p>
        </p:txBody>
      </p:sp>
    </p:spTree>
    <p:extLst>
      <p:ext uri="{BB962C8B-B14F-4D97-AF65-F5344CB8AC3E}">
        <p14:creationId xmlns:p14="http://schemas.microsoft.com/office/powerpoint/2010/main" val="37179042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2AC5004-8F05-4390-9344-C9CD5C7E703F}" type="datetime1">
              <a:rPr lang="en-US" smtClean="0"/>
              <a:t>10/4/2020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78347F-9A46-4005-A25E-2F5D6B651F60}" type="datetime1">
              <a:rPr lang="en-US" smtClean="0"/>
              <a:t>10/4/2020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A274C6-58DB-4D72-AFC6-755B9A09399E}" type="datetime1">
              <a:rPr lang="en-US" smtClean="0"/>
              <a:t>10/4/2020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81E0F8A-B750-48CC-9A3B-977D23B4708F}" type="datetime1">
              <a:rPr lang="en-US" smtClean="0"/>
              <a:t>10/4/2020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585592-BDC7-4B0E-8F20-515AE372539B}" type="datetime1">
              <a:rPr lang="en-US" smtClean="0"/>
              <a:t>10/4/2020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5F96470-D61C-4587-8D6E-8A125749CEF2}" type="datetime1">
              <a:rPr lang="en-US" smtClean="0"/>
              <a:t>10/4/2020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EA227FB-17F0-4157-BF03-EB1B90B51066}" type="datetime1">
              <a:rPr lang="en-US" smtClean="0"/>
              <a:t>10/4/2020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76B0F82-507A-4633-B3E7-97ED8E59C30B}" type="datetime1">
              <a:rPr lang="en-US" smtClean="0"/>
              <a:t>10/4/2020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CC2088-78A0-42D2-94B1-4C7C11481346}" type="datetime1">
              <a:rPr lang="en-US" smtClean="0"/>
              <a:t>10/4/2020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6282A6F-F1A1-4FA9-9DB2-436BBB60421A}" type="datetime1">
              <a:rPr lang="en-US" smtClean="0"/>
              <a:t>10/4/2020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0EAE70E-A2D8-47B1-8D24-429A2C3CB8B6}" type="datetime1">
              <a:rPr lang="en-US" smtClean="0"/>
              <a:t>10/4/2020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05CA72-1986-41FE-BED1-47497C45D75C}" type="datetime1">
              <a:rPr lang="en-US" smtClean="0"/>
              <a:t>10/4/2020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crossbooks.com/verse.asp?ref=Ro+10%3A17"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crossbooks.com/verse.asp?ref=2Co+20%3A7"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crossbooks.com/verse.asp?ref=Col+16%3A1"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crossbooks.com/verse.asp?ref=Mk+16%3A16"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3805" y="468352"/>
            <a:ext cx="11303725" cy="1427355"/>
          </a:xfrm>
        </p:spPr>
        <p:txBody>
          <a:bodyPr anchor="t">
            <a:noAutofit/>
          </a:bodyPr>
          <a:lstStyle/>
          <a:p>
            <a:pPr>
              <a:lnSpc>
                <a:spcPct val="100000"/>
              </a:lnSpc>
            </a:pPr>
            <a:r>
              <a:rPr lang="en-US" sz="4000" b="1" dirty="0">
                <a:latin typeface="Comic Sans MS" panose="030F0702030302020204" pitchFamily="66" charset="0"/>
                <a:ea typeface="+mj-lt"/>
                <a:cs typeface="+mj-lt"/>
              </a:rPr>
              <a:t>" TEN REASON WHY YOU SHOULD INVESTIGATE THE CHURCH OF CHRIST" </a:t>
            </a:r>
            <a:endParaRPr lang="en-US" sz="4000" b="1" dirty="0">
              <a:latin typeface="Comic Sans MS" panose="030F0702030302020204" pitchFamily="66" charset="0"/>
              <a:cs typeface="Calibri Light"/>
            </a:endParaRPr>
          </a:p>
        </p:txBody>
      </p:sp>
      <p:sp>
        <p:nvSpPr>
          <p:cNvPr id="3" name="Subtitle 2"/>
          <p:cNvSpPr>
            <a:spLocks noGrp="1"/>
          </p:cNvSpPr>
          <p:nvPr>
            <p:ph type="subTitle" idx="1"/>
          </p:nvPr>
        </p:nvSpPr>
        <p:spPr>
          <a:xfrm>
            <a:off x="513805" y="1895707"/>
            <a:ext cx="11094615" cy="4683514"/>
          </a:xfrm>
        </p:spPr>
        <p:txBody>
          <a:bodyPr vert="horz" lIns="91440" tIns="45720" rIns="91440" bIns="45720" rtlCol="0" anchor="t">
            <a:noAutofit/>
          </a:bodyPr>
          <a:lstStyle/>
          <a:p>
            <a:pPr>
              <a:lnSpc>
                <a:spcPct val="100000"/>
              </a:lnSpc>
            </a:pPr>
            <a:r>
              <a:rPr lang="en-US" sz="3200" b="1" dirty="0">
                <a:cs typeface="Calibri"/>
              </a:rPr>
              <a:t>"INVESTERGATE BEFORE YOU INVEST“</a:t>
            </a:r>
          </a:p>
          <a:p>
            <a:pPr>
              <a:lnSpc>
                <a:spcPct val="100000"/>
              </a:lnSpc>
            </a:pPr>
            <a:r>
              <a:rPr lang="en-US" sz="3200" b="1" dirty="0"/>
              <a:t>Matthew 16:24 (Phillips NT) </a:t>
            </a:r>
            <a:br>
              <a:rPr lang="en-US" sz="3200" dirty="0"/>
            </a:br>
            <a:r>
              <a:rPr lang="en-US" sz="3200" baseline="30000" dirty="0"/>
              <a:t>24 </a:t>
            </a:r>
            <a:r>
              <a:rPr lang="en-US" sz="3200" dirty="0"/>
              <a:t> Then Jesus said to his disciples, "If anyone wants to follow in my footsteps he must give up all right to himself, take up his cross and follow me. For the man who wants to save his life will lose it; but the man who loses his life for my sake will find it. For what good is it for a man to gain the whole world at the price of his own soul? What could a man offer to buy back his soul once he had lost it? </a:t>
            </a:r>
            <a:br>
              <a:rPr lang="en-US" sz="3200" dirty="0"/>
            </a:br>
            <a:endParaRPr lang="en-US" sz="3200" dirty="0"/>
          </a:p>
          <a:p>
            <a:endParaRPr lang="en-US" sz="3200" b="1" dirty="0">
              <a:cs typeface="Calibri"/>
            </a:endParaRPr>
          </a:p>
        </p:txBody>
      </p:sp>
      <p:sp>
        <p:nvSpPr>
          <p:cNvPr id="4" name="Slide Number Placeholder 3">
            <a:extLst>
              <a:ext uri="{FF2B5EF4-FFF2-40B4-BE49-F238E27FC236}">
                <a16:creationId xmlns:a16="http://schemas.microsoft.com/office/drawing/2014/main" id="{8A3EAF50-C612-4C4B-8662-B49A88436BCF}"/>
              </a:ext>
            </a:extLst>
          </p:cNvPr>
          <p:cNvSpPr>
            <a:spLocks noGrp="1"/>
          </p:cNvSpPr>
          <p:nvPr>
            <p:ph type="sldNum" sz="quarter" idx="12"/>
          </p:nvPr>
        </p:nvSpPr>
        <p:spPr/>
        <p:txBody>
          <a:bodyPr/>
          <a:lstStyle/>
          <a:p>
            <a:fld id="{330EA680-D336-4FF7-8B7A-9848BB0A1C32}" type="slidenum">
              <a:rPr lang="en-US" smtClean="0"/>
              <a:t>1</a:t>
            </a:fld>
            <a:endParaRPr lang="en-US"/>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2D625-F476-4495-8FEB-162C6F4EA263}"/>
              </a:ext>
            </a:extLst>
          </p:cNvPr>
          <p:cNvSpPr>
            <a:spLocks noGrp="1"/>
          </p:cNvSpPr>
          <p:nvPr>
            <p:ph type="title"/>
          </p:nvPr>
        </p:nvSpPr>
        <p:spPr/>
        <p:txBody>
          <a:bodyPr>
            <a:noAutofit/>
          </a:bodyPr>
          <a:lstStyle/>
          <a:p>
            <a:pPr algn="ctr"/>
            <a:r>
              <a:rPr lang="en-US" sz="32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IX. IT TEACHES SINNERS TO DO ONLY WHAT THE APOSTLES TAUGHT THEM AND ALL THEY TAUGHT THEM </a:t>
            </a:r>
            <a:r>
              <a:rPr lang="en-US" sz="36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IN</a:t>
            </a:r>
            <a:r>
              <a:rPr lang="en-US" sz="32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ORDER TO THEIR SALVATION.</a:t>
            </a:r>
            <a:endParaRPr lang="en-US" sz="3200" b="1"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30A7CDA6-A17F-4F83-83AD-6B0C078C5B31}"/>
              </a:ext>
            </a:extLst>
          </p:cNvPr>
          <p:cNvSpPr>
            <a:spLocks noGrp="1"/>
          </p:cNvSpPr>
          <p:nvPr>
            <p:ph idx="1"/>
          </p:nvPr>
        </p:nvSpPr>
        <p:spPr>
          <a:xfrm>
            <a:off x="838200" y="1968137"/>
            <a:ext cx="10515600" cy="4208825"/>
          </a:xfrm>
        </p:spPr>
        <p:txBody>
          <a:bodyPr>
            <a:noAutofit/>
          </a:bodyPr>
          <a:lstStyle/>
          <a:p>
            <a:pPr marL="342900" marR="0" lvl="0" indent="-342900">
              <a:lnSpc>
                <a:spcPct val="107000"/>
              </a:lnSpc>
              <a:spcBef>
                <a:spcPts val="0"/>
              </a:spcBef>
              <a:spcAft>
                <a:spcPts val="0"/>
              </a:spcAft>
              <a:buFont typeface="+mj-lt"/>
              <a:buAutoNum type="arabicPeriod"/>
            </a:pPr>
            <a:r>
              <a:rPr lang="en-US" sz="3200" b="1"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Rom. 10:17</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Acts 16:31—they mast believe,</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114300" marR="0" indent="-342900">
              <a:lnSpc>
                <a:spcPct val="107000"/>
              </a:lnSpc>
              <a:spcBef>
                <a:spcPts val="0"/>
              </a:spcBef>
              <a:spcAft>
                <a:spcPts val="0"/>
              </a:spcAft>
              <a:buFont typeface="+mj-lt"/>
              <a:buAutoNum type="arabicPeriod"/>
            </a:pP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Acts 3:19; 17:30-32; Lk. 13:3—they must repent.</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114300" marR="0" indent="-342900">
              <a:lnSpc>
                <a:spcPct val="107000"/>
              </a:lnSpc>
              <a:spcBef>
                <a:spcPts val="0"/>
              </a:spcBef>
              <a:spcAft>
                <a:spcPts val="0"/>
              </a:spcAft>
              <a:buFont typeface="+mj-lt"/>
              <a:buAutoNum type="arabicPeriod"/>
            </a:pP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Rom. 10:9, 10—they must confess Christ with the mouth.</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114300" marR="0" indent="-342900">
              <a:lnSpc>
                <a:spcPct val="107000"/>
              </a:lnSpc>
              <a:spcBef>
                <a:spcPts val="0"/>
              </a:spcBef>
              <a:spcAft>
                <a:spcPts val="0"/>
              </a:spcAft>
              <a:buFont typeface="+mj-lt"/>
              <a:buAutoNum type="arabicPeriod"/>
            </a:pP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Mk.18:16; Acts 2:38; 22:16; 1 Pet. 3:21—they must be baptized.</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514350">
              <a:buFont typeface="+mj-lt"/>
              <a:buAutoNum type="arabicPeriod"/>
            </a:pPr>
            <a:endParaRPr lang="en-US" sz="3200" dirty="0"/>
          </a:p>
        </p:txBody>
      </p:sp>
      <p:sp>
        <p:nvSpPr>
          <p:cNvPr id="4" name="Slide Number Placeholder 3">
            <a:extLst>
              <a:ext uri="{FF2B5EF4-FFF2-40B4-BE49-F238E27FC236}">
                <a16:creationId xmlns:a16="http://schemas.microsoft.com/office/drawing/2014/main" id="{D6CC66BD-B2CA-40AF-8D45-725E33596C79}"/>
              </a:ext>
            </a:extLst>
          </p:cNvPr>
          <p:cNvSpPr>
            <a:spLocks noGrp="1"/>
          </p:cNvSpPr>
          <p:nvPr>
            <p:ph type="sldNum" sz="quarter" idx="12"/>
          </p:nvPr>
        </p:nvSpPr>
        <p:spPr/>
        <p:txBody>
          <a:bodyPr/>
          <a:lstStyle/>
          <a:p>
            <a:fld id="{330EA680-D336-4FF7-8B7A-9848BB0A1C32}" type="slidenum">
              <a:rPr lang="en-US" smtClean="0"/>
              <a:t>10</a:t>
            </a:fld>
            <a:endParaRPr lang="en-US"/>
          </a:p>
        </p:txBody>
      </p:sp>
    </p:spTree>
    <p:extLst>
      <p:ext uri="{BB962C8B-B14F-4D97-AF65-F5344CB8AC3E}">
        <p14:creationId xmlns:p14="http://schemas.microsoft.com/office/powerpoint/2010/main" val="37120470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5BEAF-0CF5-4E82-A1AF-AEEB3B6480DB}"/>
              </a:ext>
            </a:extLst>
          </p:cNvPr>
          <p:cNvSpPr>
            <a:spLocks noGrp="1"/>
          </p:cNvSpPr>
          <p:nvPr>
            <p:ph type="title"/>
          </p:nvPr>
        </p:nvSpPr>
        <p:spPr>
          <a:xfrm>
            <a:off x="838200" y="365125"/>
            <a:ext cx="10515600" cy="1416957"/>
          </a:xfrm>
        </p:spPr>
        <p:txBody>
          <a:bodyPr>
            <a:noAutofit/>
          </a:bodyPr>
          <a:lstStyle/>
          <a:p>
            <a:pPr marL="0" marR="0" algn="ctr">
              <a:lnSpc>
                <a:spcPct val="107000"/>
              </a:lnSpc>
              <a:spcBef>
                <a:spcPts val="0"/>
              </a:spcBef>
              <a:spcAft>
                <a:spcPts val="0"/>
              </a:spcAft>
            </a:pP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br>
              <a:rPr lang="en-US" sz="3200" dirty="0">
                <a:effectLst/>
                <a:latin typeface="Calibri" panose="020F0502020204030204" pitchFamily="34" charset="0"/>
                <a:ea typeface="Calibri" panose="020F0502020204030204" pitchFamily="34" charset="0"/>
                <a:cs typeface="Times New Roman" panose="02020603050405020304" pitchFamily="18" charset="0"/>
              </a:rPr>
            </a:br>
            <a:r>
              <a:rPr lang="en-US" sz="32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X. IT TEACHES CHRISTIANS TO REMAIN FAITHFUL TO CHRIST THE HEAD OF THE CHURCH LEST THEY FALL AND BE LOST.</a:t>
            </a:r>
            <a:br>
              <a:rPr lang="en-US" sz="3200" dirty="0">
                <a:effectLst/>
                <a:latin typeface="Calibri" panose="020F0502020204030204" pitchFamily="34" charset="0"/>
                <a:ea typeface="Calibri" panose="020F0502020204030204" pitchFamily="34" charset="0"/>
                <a:cs typeface="Times New Roman" panose="02020603050405020304" pitchFamily="18" charset="0"/>
              </a:rPr>
            </a:br>
            <a:endParaRPr lang="en-US" sz="3200" dirty="0"/>
          </a:p>
        </p:txBody>
      </p:sp>
      <p:sp>
        <p:nvSpPr>
          <p:cNvPr id="3" name="Content Placeholder 2">
            <a:extLst>
              <a:ext uri="{FF2B5EF4-FFF2-40B4-BE49-F238E27FC236}">
                <a16:creationId xmlns:a16="http://schemas.microsoft.com/office/drawing/2014/main" id="{5DAFABFF-FCF2-434C-9B54-3ACF7FC39AA6}"/>
              </a:ext>
            </a:extLst>
          </p:cNvPr>
          <p:cNvSpPr>
            <a:spLocks noGrp="1"/>
          </p:cNvSpPr>
          <p:nvPr>
            <p:ph idx="1"/>
          </p:nvPr>
        </p:nvSpPr>
        <p:spPr>
          <a:xfrm>
            <a:off x="566057" y="2072640"/>
            <a:ext cx="11033760" cy="4060780"/>
          </a:xfrm>
        </p:spPr>
        <p:txBody>
          <a:bodyPr>
            <a:noAutofit/>
          </a:bodyPr>
          <a:lstStyle/>
          <a:p>
            <a:pPr marL="514350" indent="-514350">
              <a:lnSpc>
                <a:spcPct val="100000"/>
              </a:lnSpc>
              <a:buFont typeface="+mj-lt"/>
              <a:buAutoNum type="arabicPeriod"/>
            </a:pPr>
            <a:r>
              <a:rPr lang="en-US" sz="3200" dirty="0"/>
              <a:t>Jn. 15:1-8—unfruitful branches to be cast into fire and burned.</a:t>
            </a:r>
          </a:p>
          <a:p>
            <a:pPr marL="514350" indent="-514350">
              <a:lnSpc>
                <a:spcPct val="100000"/>
              </a:lnSpc>
              <a:buFont typeface="+mj-lt"/>
              <a:buAutoNum type="arabicPeriod"/>
            </a:pPr>
            <a:r>
              <a:rPr lang="en-US" sz="3200" dirty="0"/>
              <a:t>2 Pet. 1:5-11—if you do these things you shall never fall.     </a:t>
            </a:r>
          </a:p>
          <a:p>
            <a:pPr marL="514350" indent="-514350">
              <a:lnSpc>
                <a:spcPct val="100000"/>
              </a:lnSpc>
              <a:buFont typeface="+mj-lt"/>
              <a:buAutoNum type="arabicPeriod"/>
            </a:pPr>
            <a:r>
              <a:rPr lang="en-US" sz="3200" dirty="0"/>
              <a:t>Rev. 2:10—the FAITHFUL receive a crown of life,      </a:t>
            </a:r>
          </a:p>
          <a:p>
            <a:pPr marL="514350" indent="-514350">
              <a:lnSpc>
                <a:spcPct val="100000"/>
              </a:lnSpc>
              <a:buFont typeface="+mj-lt"/>
              <a:buAutoNum type="arabicPeriod"/>
            </a:pPr>
            <a:r>
              <a:rPr lang="en-US" sz="3200" dirty="0"/>
              <a:t>1 Cor. 6:9—the unrighteous shall not enter the Kingdom of God.     </a:t>
            </a:r>
          </a:p>
          <a:p>
            <a:pPr marL="0" indent="0" algn="ctr">
              <a:lnSpc>
                <a:spcPct val="100000"/>
              </a:lnSpc>
              <a:buNone/>
            </a:pPr>
            <a:r>
              <a:rPr lang="en-US" sz="3200" dirty="0"/>
              <a:t>IT WELCOMES YOUR INVESTIGATION</a:t>
            </a:r>
          </a:p>
          <a:p>
            <a:pPr marL="514350" indent="-514350">
              <a:lnSpc>
                <a:spcPct val="100000"/>
              </a:lnSpc>
              <a:buFont typeface="+mj-lt"/>
              <a:buAutoNum type="arabicPeriod"/>
            </a:pPr>
            <a:endParaRPr lang="en-US" sz="3200" dirty="0"/>
          </a:p>
        </p:txBody>
      </p:sp>
      <p:sp>
        <p:nvSpPr>
          <p:cNvPr id="4" name="Slide Number Placeholder 3">
            <a:extLst>
              <a:ext uri="{FF2B5EF4-FFF2-40B4-BE49-F238E27FC236}">
                <a16:creationId xmlns:a16="http://schemas.microsoft.com/office/drawing/2014/main" id="{236B077A-1670-4C74-8C27-387319769E97}"/>
              </a:ext>
            </a:extLst>
          </p:cNvPr>
          <p:cNvSpPr>
            <a:spLocks noGrp="1"/>
          </p:cNvSpPr>
          <p:nvPr>
            <p:ph type="sldNum" sz="quarter" idx="12"/>
          </p:nvPr>
        </p:nvSpPr>
        <p:spPr/>
        <p:txBody>
          <a:bodyPr/>
          <a:lstStyle/>
          <a:p>
            <a:fld id="{330EA680-D336-4FF7-8B7A-9848BB0A1C32}" type="slidenum">
              <a:rPr lang="en-US" smtClean="0"/>
              <a:t>11</a:t>
            </a:fld>
            <a:endParaRPr lang="en-US"/>
          </a:p>
        </p:txBody>
      </p:sp>
    </p:spTree>
    <p:extLst>
      <p:ext uri="{BB962C8B-B14F-4D97-AF65-F5344CB8AC3E}">
        <p14:creationId xmlns:p14="http://schemas.microsoft.com/office/powerpoint/2010/main" val="921922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54A1E-386D-4627-85A7-77C7645D7007}"/>
              </a:ext>
            </a:extLst>
          </p:cNvPr>
          <p:cNvSpPr>
            <a:spLocks noGrp="1"/>
          </p:cNvSpPr>
          <p:nvPr>
            <p:ph type="title"/>
          </p:nvPr>
        </p:nvSpPr>
        <p:spPr/>
        <p:txBody>
          <a:bodyPr/>
          <a:lstStyle/>
          <a:p>
            <a:pPr algn="ctr">
              <a:lnSpc>
                <a:spcPct val="100000"/>
              </a:lnSpc>
            </a:pPr>
            <a:r>
              <a:rPr lang="en-US" b="1" dirty="0">
                <a:latin typeface="Calibri"/>
                <a:cs typeface="Calibri"/>
              </a:rPr>
              <a:t>I. IT HAS NO CREED BUT THE BIBLE.</a:t>
            </a:r>
            <a:r>
              <a:rPr lang="en-US" dirty="0">
                <a:latin typeface="Calibri"/>
                <a:cs typeface="Calibri"/>
              </a:rPr>
              <a:t>   </a:t>
            </a:r>
            <a:endParaRPr lang="en-US" dirty="0">
              <a:cs typeface="Calibri Light" panose="020F0302020204030204"/>
            </a:endParaRPr>
          </a:p>
        </p:txBody>
      </p:sp>
      <p:sp>
        <p:nvSpPr>
          <p:cNvPr id="3" name="Content Placeholder 2">
            <a:extLst>
              <a:ext uri="{FF2B5EF4-FFF2-40B4-BE49-F238E27FC236}">
                <a16:creationId xmlns:a16="http://schemas.microsoft.com/office/drawing/2014/main" id="{B7146585-218B-43F9-BB08-4B6B6B5BEB61}"/>
              </a:ext>
            </a:extLst>
          </p:cNvPr>
          <p:cNvSpPr>
            <a:spLocks noGrp="1"/>
          </p:cNvSpPr>
          <p:nvPr>
            <p:ph idx="1"/>
          </p:nvPr>
        </p:nvSpPr>
        <p:spPr/>
        <p:txBody>
          <a:bodyPr vert="horz" lIns="91440" tIns="45720" rIns="91440" bIns="45720" rtlCol="0" anchor="t">
            <a:normAutofit/>
          </a:bodyPr>
          <a:lstStyle/>
          <a:p>
            <a:pPr marL="514350" indent="-514350">
              <a:buAutoNum type="arabicPeriod"/>
            </a:pPr>
            <a:r>
              <a:rPr lang="en-US" sz="3200" b="1" dirty="0">
                <a:ea typeface="+mn-lt"/>
                <a:cs typeface="+mn-lt"/>
              </a:rPr>
              <a:t>2 Tim. 3:16-17—the scriptures furnish a man unto all good works.</a:t>
            </a:r>
            <a:r>
              <a:rPr lang="en-US" sz="3200" dirty="0">
                <a:ea typeface="+mn-lt"/>
                <a:cs typeface="+mn-lt"/>
              </a:rPr>
              <a:t> </a:t>
            </a:r>
            <a:endParaRPr lang="en-US" sz="3200" dirty="0">
              <a:cs typeface="Calibri" panose="020F0502020204030204"/>
            </a:endParaRPr>
          </a:p>
          <a:p>
            <a:pPr marL="514350" indent="-514350">
              <a:buAutoNum type="arabicPeriod"/>
            </a:pPr>
            <a:r>
              <a:rPr lang="en-US" sz="3200" dirty="0">
                <a:ea typeface="+mn-lt"/>
                <a:cs typeface="+mn-lt"/>
              </a:rPr>
              <a:t>1</a:t>
            </a:r>
            <a:r>
              <a:rPr lang="en-US" sz="3200" b="1" dirty="0">
                <a:ea typeface="+mn-lt"/>
                <a:cs typeface="+mn-lt"/>
              </a:rPr>
              <a:t>Pet. 1:3—gives all things that pertain unto life and godliness.</a:t>
            </a:r>
            <a:r>
              <a:rPr lang="en-US" sz="3200" dirty="0">
                <a:ea typeface="+mn-lt"/>
                <a:cs typeface="+mn-lt"/>
              </a:rPr>
              <a:t> </a:t>
            </a:r>
            <a:endParaRPr lang="en-US" sz="3200">
              <a:cs typeface="Calibri" panose="020F0502020204030204"/>
            </a:endParaRPr>
          </a:p>
          <a:p>
            <a:pPr marL="514350" indent="-514350">
              <a:buAutoNum type="arabicPeriod"/>
            </a:pPr>
            <a:r>
              <a:rPr lang="en-US" sz="3200" b="1" dirty="0">
                <a:ea typeface="+mn-lt"/>
                <a:cs typeface="+mn-lt"/>
              </a:rPr>
              <a:t>The New Testament was the Apostles' Creed.</a:t>
            </a:r>
            <a:r>
              <a:rPr lang="en-US" sz="3200" dirty="0">
                <a:ea typeface="+mn-lt"/>
                <a:cs typeface="+mn-lt"/>
              </a:rPr>
              <a:t>  </a:t>
            </a:r>
            <a:endParaRPr lang="en-US" sz="3200" dirty="0">
              <a:cs typeface="Calibri" panose="020F0502020204030204"/>
            </a:endParaRPr>
          </a:p>
          <a:p>
            <a:pPr marL="514350" indent="-514350">
              <a:buAutoNum type="arabicPeriod"/>
            </a:pPr>
            <a:r>
              <a:rPr lang="en-US" sz="3200" b="1" dirty="0">
                <a:ea typeface="+mn-lt"/>
                <a:cs typeface="+mn-lt"/>
              </a:rPr>
              <a:t>The churches of the New Testament were governed without human creeds. It can be done now.</a:t>
            </a:r>
            <a:endParaRPr lang="en-US" sz="3200" dirty="0">
              <a:cs typeface="Calibri"/>
            </a:endParaRPr>
          </a:p>
          <a:p>
            <a:pPr marL="514350" indent="-514350">
              <a:buAutoNum type="arabicPeriod"/>
            </a:pPr>
            <a:endParaRPr lang="en-US" sz="3200" dirty="0">
              <a:cs typeface="Calibri"/>
            </a:endParaRPr>
          </a:p>
        </p:txBody>
      </p:sp>
      <p:sp>
        <p:nvSpPr>
          <p:cNvPr id="4" name="Slide Number Placeholder 3">
            <a:extLst>
              <a:ext uri="{FF2B5EF4-FFF2-40B4-BE49-F238E27FC236}">
                <a16:creationId xmlns:a16="http://schemas.microsoft.com/office/drawing/2014/main" id="{E07D889B-DEFF-463B-A5AA-07A1F23EBAE3}"/>
              </a:ext>
            </a:extLst>
          </p:cNvPr>
          <p:cNvSpPr>
            <a:spLocks noGrp="1"/>
          </p:cNvSpPr>
          <p:nvPr>
            <p:ph type="sldNum" sz="quarter" idx="12"/>
          </p:nvPr>
        </p:nvSpPr>
        <p:spPr/>
        <p:txBody>
          <a:bodyPr/>
          <a:lstStyle/>
          <a:p>
            <a:fld id="{330EA680-D336-4FF7-8B7A-9848BB0A1C32}" type="slidenum">
              <a:rPr lang="en-US" smtClean="0"/>
              <a:t>2</a:t>
            </a:fld>
            <a:endParaRPr lang="en-US"/>
          </a:p>
        </p:txBody>
      </p:sp>
    </p:spTree>
    <p:extLst>
      <p:ext uri="{BB962C8B-B14F-4D97-AF65-F5344CB8AC3E}">
        <p14:creationId xmlns:p14="http://schemas.microsoft.com/office/powerpoint/2010/main" val="39202015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EB1A67-A248-4B1B-8CB8-80D3BDA7F5C2}"/>
              </a:ext>
            </a:extLst>
          </p:cNvPr>
          <p:cNvSpPr>
            <a:spLocks noGrp="1"/>
          </p:cNvSpPr>
          <p:nvPr>
            <p:ph type="title"/>
          </p:nvPr>
        </p:nvSpPr>
        <p:spPr/>
        <p:txBody>
          <a:bodyPr>
            <a:noAutofit/>
          </a:bodyPr>
          <a:lstStyle/>
          <a:p>
            <a:pPr algn="ctr"/>
            <a:r>
              <a:rPr lang="en-US" sz="3600" b="1" dirty="0">
                <a:ea typeface="+mj-lt"/>
                <a:cs typeface="+mj-lt"/>
              </a:rPr>
              <a:t>II. IT BELIEVES IN SPEAKING WHERE THE BIBLE SPEAKS AND BEING SILENT WHERE THE BIBLE IS SILENT</a:t>
            </a:r>
            <a:endParaRPr lang="en-US" sz="3600" b="1" dirty="0">
              <a:cs typeface="Calibri Light" panose="020F0302020204030204"/>
            </a:endParaRPr>
          </a:p>
        </p:txBody>
      </p:sp>
      <p:sp>
        <p:nvSpPr>
          <p:cNvPr id="3" name="Content Placeholder 2">
            <a:extLst>
              <a:ext uri="{FF2B5EF4-FFF2-40B4-BE49-F238E27FC236}">
                <a16:creationId xmlns:a16="http://schemas.microsoft.com/office/drawing/2014/main" id="{C519C296-A49C-401F-B57C-4566E63D84AE}"/>
              </a:ext>
            </a:extLst>
          </p:cNvPr>
          <p:cNvSpPr>
            <a:spLocks noGrp="1"/>
          </p:cNvSpPr>
          <p:nvPr>
            <p:ph idx="1"/>
          </p:nvPr>
        </p:nvSpPr>
        <p:spPr/>
        <p:txBody>
          <a:bodyPr vert="horz" lIns="91440" tIns="45720" rIns="91440" bIns="45720" rtlCol="0" anchor="t">
            <a:noAutofit/>
          </a:bodyPr>
          <a:lstStyle/>
          <a:p>
            <a:pPr marL="514350" indent="-514350">
              <a:lnSpc>
                <a:spcPct val="110000"/>
              </a:lnSpc>
              <a:buAutoNum type="arabicPeriod"/>
            </a:pPr>
            <a:r>
              <a:rPr lang="en-US" sz="3000" b="1" dirty="0">
                <a:ea typeface="+mn-lt"/>
                <a:cs typeface="+mn-lt"/>
              </a:rPr>
              <a:t>1 Pet. 4:11—it speaks as the oracles of God.</a:t>
            </a:r>
            <a:endParaRPr lang="en-US" sz="3000" dirty="0">
              <a:cs typeface="Calibri" panose="020F0502020204030204"/>
            </a:endParaRPr>
          </a:p>
          <a:p>
            <a:pPr marL="514350" indent="-514350">
              <a:lnSpc>
                <a:spcPct val="110000"/>
              </a:lnSpc>
              <a:buAutoNum type="arabicPeriod"/>
            </a:pPr>
            <a:r>
              <a:rPr lang="en-US" sz="3000" b="1" dirty="0">
                <a:ea typeface="+mn-lt"/>
                <a:cs typeface="+mn-lt"/>
              </a:rPr>
              <a:t>2 Tim. 1:13—it holds fast the form of sound words.</a:t>
            </a:r>
            <a:endParaRPr lang="en-US" sz="3000" dirty="0">
              <a:cs typeface="Calibri" panose="020F0502020204030204"/>
            </a:endParaRPr>
          </a:p>
          <a:p>
            <a:pPr marL="514350" indent="-514350">
              <a:lnSpc>
                <a:spcPct val="110000"/>
              </a:lnSpc>
              <a:buAutoNum type="arabicPeriod"/>
            </a:pPr>
            <a:r>
              <a:rPr lang="en-US" sz="3000" b="1" dirty="0">
                <a:ea typeface="+mn-lt"/>
                <a:cs typeface="+mn-lt"/>
              </a:rPr>
              <a:t>Gal.1:9—it teaches nothing that the apostles did not preach.</a:t>
            </a:r>
            <a:r>
              <a:rPr lang="en-US" sz="3000" dirty="0">
                <a:ea typeface="+mn-lt"/>
                <a:cs typeface="+mn-lt"/>
              </a:rPr>
              <a:t>  </a:t>
            </a:r>
            <a:endParaRPr lang="en-US" sz="3000" dirty="0">
              <a:cs typeface="Calibri" panose="020F0502020204030204"/>
            </a:endParaRPr>
          </a:p>
          <a:p>
            <a:pPr marL="514350" indent="-514350">
              <a:lnSpc>
                <a:spcPct val="110000"/>
              </a:lnSpc>
              <a:buAutoNum type="arabicPeriod"/>
            </a:pPr>
            <a:r>
              <a:rPr lang="en-US" sz="3000" b="1" dirty="0">
                <a:ea typeface="+mn-lt"/>
                <a:cs typeface="+mn-lt"/>
              </a:rPr>
              <a:t>We must teach and practice all the truth—nothing less.      Acts 20:20, 26, 27; Rev. 22:19.</a:t>
            </a:r>
            <a:endParaRPr lang="en-US" sz="3000" dirty="0">
              <a:cs typeface="Calibri" panose="020F0502020204030204"/>
            </a:endParaRPr>
          </a:p>
          <a:p>
            <a:pPr marL="514350" indent="-514350">
              <a:lnSpc>
                <a:spcPct val="110000"/>
              </a:lnSpc>
              <a:buAutoNum type="arabicPeriod"/>
            </a:pPr>
            <a:r>
              <a:rPr lang="en-US" sz="3000" b="1" dirty="0">
                <a:ea typeface="+mn-lt"/>
                <a:cs typeface="+mn-lt"/>
              </a:rPr>
              <a:t>Not to go beyond the truth as revealed in New Testament.      2 Jn. 9</a:t>
            </a:r>
            <a:r>
              <a:rPr lang="en-US" sz="3000" dirty="0">
                <a:ea typeface="+mn-lt"/>
                <a:cs typeface="+mn-lt"/>
              </a:rPr>
              <a:t>  </a:t>
            </a:r>
            <a:endParaRPr lang="en-US" sz="3000" dirty="0">
              <a:cs typeface="Calibri"/>
            </a:endParaRPr>
          </a:p>
          <a:p>
            <a:pPr marL="514350" indent="-514350">
              <a:lnSpc>
                <a:spcPct val="110000"/>
              </a:lnSpc>
              <a:buAutoNum type="arabicPeriod"/>
            </a:pPr>
            <a:endParaRPr lang="en-US" sz="3000" dirty="0">
              <a:cs typeface="Calibri"/>
            </a:endParaRPr>
          </a:p>
        </p:txBody>
      </p:sp>
      <p:sp>
        <p:nvSpPr>
          <p:cNvPr id="4" name="Slide Number Placeholder 3">
            <a:extLst>
              <a:ext uri="{FF2B5EF4-FFF2-40B4-BE49-F238E27FC236}">
                <a16:creationId xmlns:a16="http://schemas.microsoft.com/office/drawing/2014/main" id="{FB4D8219-B6E7-436F-BE04-305343C3011C}"/>
              </a:ext>
            </a:extLst>
          </p:cNvPr>
          <p:cNvSpPr>
            <a:spLocks noGrp="1"/>
          </p:cNvSpPr>
          <p:nvPr>
            <p:ph type="sldNum" sz="quarter" idx="12"/>
          </p:nvPr>
        </p:nvSpPr>
        <p:spPr/>
        <p:txBody>
          <a:bodyPr/>
          <a:lstStyle/>
          <a:p>
            <a:fld id="{330EA680-D336-4FF7-8B7A-9848BB0A1C32}" type="slidenum">
              <a:rPr lang="en-US" smtClean="0"/>
              <a:t>3</a:t>
            </a:fld>
            <a:endParaRPr lang="en-US"/>
          </a:p>
        </p:txBody>
      </p:sp>
    </p:spTree>
    <p:extLst>
      <p:ext uri="{BB962C8B-B14F-4D97-AF65-F5344CB8AC3E}">
        <p14:creationId xmlns:p14="http://schemas.microsoft.com/office/powerpoint/2010/main" val="2722751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1B7F5-69BC-4E07-A52B-9A61245E2826}"/>
              </a:ext>
            </a:extLst>
          </p:cNvPr>
          <p:cNvSpPr>
            <a:spLocks noGrp="1"/>
          </p:cNvSpPr>
          <p:nvPr>
            <p:ph type="title"/>
          </p:nvPr>
        </p:nvSpPr>
        <p:spPr>
          <a:xfrm>
            <a:off x="838200" y="365125"/>
            <a:ext cx="10602190" cy="1637290"/>
          </a:xfrm>
        </p:spPr>
        <p:txBody>
          <a:bodyPr vert="horz" lIns="91440" tIns="45720" rIns="91440" bIns="45720" rtlCol="0" anchor="ctr">
            <a:noAutofit/>
          </a:bodyPr>
          <a:lstStyle/>
          <a:p>
            <a:pPr algn="ctr">
              <a:lnSpc>
                <a:spcPct val="100000"/>
              </a:lnSpc>
            </a:pPr>
            <a:r>
              <a:rPr lang="en-US" sz="3600" b="1" dirty="0">
                <a:ea typeface="+mj-lt"/>
                <a:cs typeface="+mj-lt"/>
              </a:rPr>
              <a:t>III.</a:t>
            </a:r>
            <a:r>
              <a:rPr lang="en-US" sz="3600" dirty="0">
                <a:ea typeface="+mj-lt"/>
                <a:cs typeface="+mj-lt"/>
              </a:rPr>
              <a:t> </a:t>
            </a:r>
            <a:r>
              <a:rPr lang="en-US" sz="3600" b="1" dirty="0">
                <a:ea typeface="+mj-lt"/>
                <a:cs typeface="+mj-lt"/>
              </a:rPr>
              <a:t>IT PLEADS FOR THE UNITY OF ALL BELIEVERS IN CHRIST, UPON THE BASIS OF</a:t>
            </a:r>
            <a:r>
              <a:rPr lang="en-US" sz="3600" dirty="0">
                <a:ea typeface="+mj-lt"/>
                <a:cs typeface="+mj-lt"/>
              </a:rPr>
              <a:t> </a:t>
            </a:r>
            <a:r>
              <a:rPr lang="en-US" sz="3600" b="1" dirty="0">
                <a:ea typeface="+mj-lt"/>
                <a:cs typeface="+mj-lt"/>
              </a:rPr>
              <a:t>THE WORD OF GOD AND THE ONE BODY.</a:t>
            </a:r>
            <a:endParaRPr lang="en-US" sz="3600" dirty="0">
              <a:cs typeface="Calibri Light" panose="020F0302020204030204"/>
            </a:endParaRPr>
          </a:p>
        </p:txBody>
      </p:sp>
      <p:sp>
        <p:nvSpPr>
          <p:cNvPr id="3" name="Content Placeholder 2">
            <a:extLst>
              <a:ext uri="{FF2B5EF4-FFF2-40B4-BE49-F238E27FC236}">
                <a16:creationId xmlns:a16="http://schemas.microsoft.com/office/drawing/2014/main" id="{8C0B97A3-C260-4382-B054-F3CE799BFA4A}"/>
              </a:ext>
            </a:extLst>
          </p:cNvPr>
          <p:cNvSpPr>
            <a:spLocks noGrp="1"/>
          </p:cNvSpPr>
          <p:nvPr>
            <p:ph idx="1"/>
          </p:nvPr>
        </p:nvSpPr>
        <p:spPr>
          <a:xfrm>
            <a:off x="838200" y="2249920"/>
            <a:ext cx="10515600" cy="3927043"/>
          </a:xfrm>
        </p:spPr>
        <p:txBody>
          <a:bodyPr vert="horz" lIns="91440" tIns="45720" rIns="91440" bIns="45720" rtlCol="0" anchor="t">
            <a:normAutofit/>
          </a:bodyPr>
          <a:lstStyle/>
          <a:p>
            <a:pPr marL="514350" indent="-514350">
              <a:buAutoNum type="arabicPeriod"/>
            </a:pPr>
            <a:r>
              <a:rPr lang="en-US" sz="3200" b="1" dirty="0">
                <a:ea typeface="+mn-lt"/>
                <a:cs typeface="+mn-lt"/>
              </a:rPr>
              <a:t>Jn. 17:20-21—Jesus prayed that all be ONE.</a:t>
            </a:r>
            <a:r>
              <a:rPr lang="en-US" sz="3200" dirty="0">
                <a:ea typeface="+mn-lt"/>
                <a:cs typeface="+mn-lt"/>
              </a:rPr>
              <a:t>  </a:t>
            </a:r>
            <a:endParaRPr lang="en-US" sz="3200" dirty="0">
              <a:cs typeface="Calibri" panose="020F0502020204030204"/>
            </a:endParaRPr>
          </a:p>
          <a:p>
            <a:pPr marL="514350" indent="-514350">
              <a:buAutoNum type="arabicPeriod"/>
            </a:pPr>
            <a:r>
              <a:rPr lang="en-US" sz="3200" b="1" dirty="0">
                <a:ea typeface="+mn-lt"/>
                <a:cs typeface="+mn-lt"/>
              </a:rPr>
              <a:t>1 Cor. 1:10—Paul pleaded for "speaking the same things." </a:t>
            </a:r>
            <a:endParaRPr lang="en-US" sz="3200" dirty="0">
              <a:cs typeface="Calibri" panose="020F0502020204030204"/>
            </a:endParaRPr>
          </a:p>
          <a:p>
            <a:pPr marL="514350" indent="-514350">
              <a:buAutoNum type="arabicPeriod"/>
            </a:pPr>
            <a:r>
              <a:rPr lang="en-US" sz="3200" b="1" dirty="0">
                <a:ea typeface="+mn-lt"/>
                <a:cs typeface="+mn-lt"/>
              </a:rPr>
              <a:t>Eph. 4:4-7-there </a:t>
            </a:r>
            <a:r>
              <a:rPr lang="en-US" sz="3200" b="1" i="1" dirty="0">
                <a:ea typeface="+mn-lt"/>
                <a:cs typeface="+mn-lt"/>
              </a:rPr>
              <a:t>is </a:t>
            </a:r>
            <a:r>
              <a:rPr lang="en-US" sz="3200" b="1" dirty="0">
                <a:ea typeface="+mn-lt"/>
                <a:cs typeface="+mn-lt"/>
              </a:rPr>
              <a:t>ONE body and the body is the CHURCH. Col. 1:18; Eph. 1:22, 23".</a:t>
            </a:r>
            <a:r>
              <a:rPr lang="en-US" sz="3200" dirty="0">
                <a:ea typeface="+mn-lt"/>
                <a:cs typeface="+mn-lt"/>
              </a:rPr>
              <a:t>  </a:t>
            </a:r>
            <a:endParaRPr lang="en-US" sz="3200" dirty="0">
              <a:cs typeface="Calibri"/>
            </a:endParaRPr>
          </a:p>
          <a:p>
            <a:pPr marL="514350" indent="-514350">
              <a:buAutoNum type="arabicPeriod"/>
            </a:pPr>
            <a:endParaRPr lang="en-US" sz="3200" dirty="0">
              <a:cs typeface="Calibri"/>
            </a:endParaRPr>
          </a:p>
        </p:txBody>
      </p:sp>
      <p:sp>
        <p:nvSpPr>
          <p:cNvPr id="4" name="Slide Number Placeholder 3">
            <a:extLst>
              <a:ext uri="{FF2B5EF4-FFF2-40B4-BE49-F238E27FC236}">
                <a16:creationId xmlns:a16="http://schemas.microsoft.com/office/drawing/2014/main" id="{59D3D07E-4CED-4728-966F-CE4D2D42DB14}"/>
              </a:ext>
            </a:extLst>
          </p:cNvPr>
          <p:cNvSpPr>
            <a:spLocks noGrp="1"/>
          </p:cNvSpPr>
          <p:nvPr>
            <p:ph type="sldNum" sz="quarter" idx="12"/>
          </p:nvPr>
        </p:nvSpPr>
        <p:spPr/>
        <p:txBody>
          <a:bodyPr/>
          <a:lstStyle/>
          <a:p>
            <a:fld id="{330EA680-D336-4FF7-8B7A-9848BB0A1C32}" type="slidenum">
              <a:rPr lang="en-US" smtClean="0"/>
              <a:t>4</a:t>
            </a:fld>
            <a:endParaRPr lang="en-US"/>
          </a:p>
        </p:txBody>
      </p:sp>
    </p:spTree>
    <p:extLst>
      <p:ext uri="{BB962C8B-B14F-4D97-AF65-F5344CB8AC3E}">
        <p14:creationId xmlns:p14="http://schemas.microsoft.com/office/powerpoint/2010/main" val="13672422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3D4C1-4263-4A4A-A890-B9DEE22136B8}"/>
              </a:ext>
            </a:extLst>
          </p:cNvPr>
          <p:cNvSpPr>
            <a:spLocks noGrp="1"/>
          </p:cNvSpPr>
          <p:nvPr>
            <p:ph type="title"/>
          </p:nvPr>
        </p:nvSpPr>
        <p:spPr/>
        <p:txBody>
          <a:bodyPr/>
          <a:lstStyle/>
          <a:p>
            <a:pPr algn="ctr"/>
            <a:r>
              <a:rPr lang="en-US" b="1" dirty="0">
                <a:ea typeface="+mj-lt"/>
                <a:cs typeface="+mj-lt"/>
              </a:rPr>
              <a:t> IV.   IT WORSHIP LS FASHIONED ACCORDING TO THE NEW</a:t>
            </a:r>
            <a:r>
              <a:rPr lang="en-US" dirty="0">
                <a:ea typeface="+mj-lt"/>
                <a:cs typeface="+mj-lt"/>
              </a:rPr>
              <a:t>  </a:t>
            </a:r>
            <a:r>
              <a:rPr lang="en-US" b="1" dirty="0">
                <a:ea typeface="+mj-lt"/>
                <a:cs typeface="+mj-lt"/>
              </a:rPr>
              <a:t>TESTAMENT PATTERN.</a:t>
            </a:r>
            <a:endParaRPr lang="en-US" dirty="0">
              <a:cs typeface="Calibri Light" panose="020F0302020204030204"/>
            </a:endParaRPr>
          </a:p>
        </p:txBody>
      </p:sp>
      <p:sp>
        <p:nvSpPr>
          <p:cNvPr id="3" name="Content Placeholder 2">
            <a:extLst>
              <a:ext uri="{FF2B5EF4-FFF2-40B4-BE49-F238E27FC236}">
                <a16:creationId xmlns:a16="http://schemas.microsoft.com/office/drawing/2014/main" id="{F77621BE-0AB5-4732-BA55-D8C9071F307D}"/>
              </a:ext>
            </a:extLst>
          </p:cNvPr>
          <p:cNvSpPr>
            <a:spLocks noGrp="1"/>
          </p:cNvSpPr>
          <p:nvPr>
            <p:ph idx="1"/>
          </p:nvPr>
        </p:nvSpPr>
        <p:spPr/>
        <p:txBody>
          <a:bodyPr vert="horz" lIns="91440" tIns="45720" rIns="91440" bIns="45720" rtlCol="0" anchor="ctr">
            <a:normAutofit fontScale="85000" lnSpcReduction="10000"/>
          </a:bodyPr>
          <a:lstStyle/>
          <a:p>
            <a:pPr marL="514350" indent="-514350">
              <a:lnSpc>
                <a:spcPct val="120000"/>
              </a:lnSpc>
              <a:buAutoNum type="arabicPeriod"/>
            </a:pPr>
            <a:r>
              <a:rPr lang="en-US" b="1" dirty="0">
                <a:ea typeface="+mn-lt"/>
                <a:cs typeface="+mn-lt"/>
              </a:rPr>
              <a:t>"In Spirit" - with sincerity. "In truth" - as the world of truth directs. Jn.4:24.</a:t>
            </a:r>
            <a:endParaRPr lang="en-US" dirty="0">
              <a:cs typeface="Calibri" panose="020F0502020204030204"/>
            </a:endParaRPr>
          </a:p>
          <a:p>
            <a:pPr marL="514350" indent="-514350">
              <a:buAutoNum type="arabicPeriod"/>
            </a:pPr>
            <a:r>
              <a:rPr lang="en-US" b="1" dirty="0">
                <a:ea typeface="+mn-lt"/>
                <a:cs typeface="+mn-lt"/>
              </a:rPr>
              <a:t>It opposes all items of worship not authorized in the New Testament. Mt. 15:9-the unauthorized is VAIN worship.</a:t>
            </a:r>
            <a:br>
              <a:rPr lang="en-US" b="1" dirty="0">
                <a:ea typeface="+mn-lt"/>
                <a:cs typeface="+mn-lt"/>
              </a:rPr>
            </a:br>
            <a:r>
              <a:rPr lang="en-US" b="1" dirty="0">
                <a:ea typeface="+mn-lt"/>
                <a:cs typeface="+mn-lt"/>
              </a:rPr>
              <a:t> Acts2:47 - continues steadfastly in the apostles' doctrines.</a:t>
            </a:r>
            <a:endParaRPr lang="en-US" dirty="0">
              <a:cs typeface="Calibri" panose="020F0502020204030204"/>
            </a:endParaRPr>
          </a:p>
          <a:p>
            <a:pPr marL="514350" indent="-514350">
              <a:lnSpc>
                <a:spcPct val="120000"/>
              </a:lnSpc>
              <a:buAutoNum type="arabicPeriod"/>
            </a:pPr>
            <a:r>
              <a:rPr lang="en-US" b="1" dirty="0">
                <a:ea typeface="+mn-lt"/>
                <a:cs typeface="+mn-lt"/>
              </a:rPr>
              <a:t>The worship of the early church consisted of:</a:t>
            </a:r>
            <a:r>
              <a:rPr lang="en-US" dirty="0">
                <a:ea typeface="+mn-lt"/>
                <a:cs typeface="+mn-lt"/>
              </a:rPr>
              <a:t>  </a:t>
            </a:r>
            <a:endParaRPr lang="en-US" dirty="0">
              <a:cs typeface="Calibri" panose="020F0502020204030204"/>
            </a:endParaRPr>
          </a:p>
          <a:p>
            <a:pPr marL="914400" lvl="1" indent="-457200">
              <a:lnSpc>
                <a:spcPct val="120000"/>
              </a:lnSpc>
              <a:buAutoNum type="alphaLcParenR"/>
            </a:pPr>
            <a:r>
              <a:rPr lang="en-US" b="1" dirty="0">
                <a:ea typeface="+mn-lt"/>
                <a:cs typeface="+mn-lt"/>
              </a:rPr>
              <a:t>   SINGING—Eph. 5:19; Col. 3:16.</a:t>
            </a:r>
            <a:endParaRPr lang="en-US" dirty="0">
              <a:cs typeface="Calibri" panose="020F0502020204030204"/>
            </a:endParaRPr>
          </a:p>
          <a:p>
            <a:pPr marL="914400" lvl="1" indent="-457200">
              <a:lnSpc>
                <a:spcPct val="170000"/>
              </a:lnSpc>
              <a:buAutoNum type="alphaLcParenR"/>
            </a:pPr>
            <a:r>
              <a:rPr lang="en-US" dirty="0">
                <a:ea typeface="+mn-lt"/>
                <a:cs typeface="+mn-lt"/>
              </a:rPr>
              <a:t>  </a:t>
            </a:r>
            <a:r>
              <a:rPr lang="en-US" b="1" dirty="0">
                <a:ea typeface="+mn-lt"/>
                <a:cs typeface="+mn-lt"/>
              </a:rPr>
              <a:t>GIVING—1 Cor. 16:1; 2 Cor. 9:7.</a:t>
            </a:r>
            <a:endParaRPr lang="en-US" dirty="0">
              <a:cs typeface="Calibri" panose="020F0502020204030204"/>
            </a:endParaRPr>
          </a:p>
          <a:p>
            <a:pPr marL="914400" lvl="1" indent="-457200">
              <a:lnSpc>
                <a:spcPct val="170000"/>
              </a:lnSpc>
              <a:buAutoNum type="alphaLcParenR"/>
            </a:pPr>
            <a:r>
              <a:rPr lang="en-US" dirty="0">
                <a:ea typeface="+mn-lt"/>
                <a:cs typeface="+mn-lt"/>
              </a:rPr>
              <a:t>  </a:t>
            </a:r>
            <a:r>
              <a:rPr lang="en-US" b="1" dirty="0">
                <a:ea typeface="+mn-lt"/>
                <a:cs typeface="+mn-lt"/>
              </a:rPr>
              <a:t>TEACHING—Acts 20:7.</a:t>
            </a:r>
            <a:endParaRPr lang="en-US" dirty="0">
              <a:cs typeface="Calibri" panose="020F0502020204030204"/>
            </a:endParaRPr>
          </a:p>
          <a:p>
            <a:pPr marL="914400" lvl="1" indent="-457200">
              <a:lnSpc>
                <a:spcPct val="170000"/>
              </a:lnSpc>
              <a:buAutoNum type="alphaLcParenR"/>
            </a:pPr>
            <a:r>
              <a:rPr lang="en-US" dirty="0">
                <a:ea typeface="+mn-lt"/>
                <a:cs typeface="+mn-lt"/>
              </a:rPr>
              <a:t>  </a:t>
            </a:r>
            <a:r>
              <a:rPr lang="en-US" b="1" dirty="0">
                <a:ea typeface="+mn-lt"/>
                <a:cs typeface="+mn-lt"/>
              </a:rPr>
              <a:t>LORD'S SUPPER—Acts </a:t>
            </a:r>
            <a:r>
              <a:rPr lang="en-US" b="1" dirty="0">
                <a:ea typeface="+mn-lt"/>
                <a:cs typeface="+mn-lt"/>
                <a:hlinkClick r:id="rId2"/>
              </a:rPr>
              <a:t>20:7</a:t>
            </a:r>
            <a:r>
              <a:rPr lang="en-US" b="1" dirty="0">
                <a:ea typeface="+mn-lt"/>
                <a:cs typeface="+mn-lt"/>
              </a:rPr>
              <a:t>. PRAYING—Acts 2:42.   "ON THE FIRST DAY OF EACH WEEK"</a:t>
            </a:r>
            <a:endParaRPr lang="en-US" dirty="0">
              <a:cs typeface="Calibri" panose="020F0502020204030204"/>
            </a:endParaRPr>
          </a:p>
        </p:txBody>
      </p:sp>
      <p:sp>
        <p:nvSpPr>
          <p:cNvPr id="4" name="Slide Number Placeholder 3">
            <a:extLst>
              <a:ext uri="{FF2B5EF4-FFF2-40B4-BE49-F238E27FC236}">
                <a16:creationId xmlns:a16="http://schemas.microsoft.com/office/drawing/2014/main" id="{B1E468D0-1CA8-4CAB-8197-E8B8ADEB729B}"/>
              </a:ext>
            </a:extLst>
          </p:cNvPr>
          <p:cNvSpPr>
            <a:spLocks noGrp="1"/>
          </p:cNvSpPr>
          <p:nvPr>
            <p:ph type="sldNum" sz="quarter" idx="12"/>
          </p:nvPr>
        </p:nvSpPr>
        <p:spPr/>
        <p:txBody>
          <a:bodyPr/>
          <a:lstStyle/>
          <a:p>
            <a:fld id="{330EA680-D336-4FF7-8B7A-9848BB0A1C32}" type="slidenum">
              <a:rPr lang="en-US" smtClean="0"/>
              <a:t>5</a:t>
            </a:fld>
            <a:endParaRPr lang="en-US"/>
          </a:p>
        </p:txBody>
      </p:sp>
    </p:spTree>
    <p:extLst>
      <p:ext uri="{BB962C8B-B14F-4D97-AF65-F5344CB8AC3E}">
        <p14:creationId xmlns:p14="http://schemas.microsoft.com/office/powerpoint/2010/main" val="1745467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par>
                                <p:cTn id="18" presetID="14" presetClass="entr" presetSubtype="10"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0" dur="500"/>
                                        <p:tgtEl>
                                          <p:spTgt spid="3">
                                            <p:txEl>
                                              <p:pRg st="3" end="3"/>
                                            </p:txEl>
                                          </p:spTgt>
                                        </p:tgtEl>
                                      </p:cBhvr>
                                    </p:animEffect>
                                  </p:childTnLst>
                                </p:cTn>
                              </p:par>
                              <p:par>
                                <p:cTn id="21" presetID="14" presetClass="entr" presetSubtype="1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3" dur="500"/>
                                        <p:tgtEl>
                                          <p:spTgt spid="3">
                                            <p:txEl>
                                              <p:pRg st="4" end="4"/>
                                            </p:txEl>
                                          </p:spTgt>
                                        </p:tgtEl>
                                      </p:cBhvr>
                                    </p:animEffect>
                                  </p:childTnLst>
                                </p:cTn>
                              </p:par>
                              <p:par>
                                <p:cTn id="24" presetID="14" presetClass="entr" presetSubtype="1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6" dur="500"/>
                                        <p:tgtEl>
                                          <p:spTgt spid="3">
                                            <p:txEl>
                                              <p:pRg st="5" end="5"/>
                                            </p:txEl>
                                          </p:spTgt>
                                        </p:tgtEl>
                                      </p:cBhvr>
                                    </p:animEffect>
                                  </p:childTnLst>
                                </p:cTn>
                              </p:par>
                              <p:par>
                                <p:cTn id="27" presetID="14" presetClass="entr" presetSubtype="1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randombar(horizontal)">
                                      <p:cBhvr>
                                        <p:cTn id="2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38FB4-AF78-475E-8C6F-ACB446DE78F3}"/>
              </a:ext>
            </a:extLst>
          </p:cNvPr>
          <p:cNvSpPr>
            <a:spLocks noGrp="1"/>
          </p:cNvSpPr>
          <p:nvPr>
            <p:ph type="title"/>
          </p:nvPr>
        </p:nvSpPr>
        <p:spPr/>
        <p:txBody>
          <a:bodyPr>
            <a:normAutofit fontScale="90000"/>
          </a:bodyPr>
          <a:lstStyle/>
          <a:p>
            <a:r>
              <a:rPr lang="en-US" b="1" dirty="0"/>
              <a:t>V. IT WEARS NO NAME BUT THE NAME OF CHRIST AND, OPPOSES ALL NAMES OF MAN'S INVENTION.</a:t>
            </a:r>
          </a:p>
        </p:txBody>
      </p:sp>
      <p:sp>
        <p:nvSpPr>
          <p:cNvPr id="3" name="Content Placeholder 2">
            <a:extLst>
              <a:ext uri="{FF2B5EF4-FFF2-40B4-BE49-F238E27FC236}">
                <a16:creationId xmlns:a16="http://schemas.microsoft.com/office/drawing/2014/main" id="{78C00858-8816-4B5E-B89F-E4CA599C926D}"/>
              </a:ext>
            </a:extLst>
          </p:cNvPr>
          <p:cNvSpPr>
            <a:spLocks noGrp="1"/>
          </p:cNvSpPr>
          <p:nvPr>
            <p:ph idx="1"/>
          </p:nvPr>
        </p:nvSpPr>
        <p:spPr/>
        <p:txBody>
          <a:bodyPr>
            <a:normAutofit lnSpcReduction="10000"/>
          </a:bodyPr>
          <a:lstStyle/>
          <a:p>
            <a:pPr marL="342900" marR="0" lvl="0" indent="-342900">
              <a:lnSpc>
                <a:spcPct val="100000"/>
              </a:lnSpc>
              <a:spcBef>
                <a:spcPts val="0"/>
              </a:spcBef>
              <a:spcAft>
                <a:spcPts val="0"/>
              </a:spcAft>
              <a:buFont typeface="+mj-lt"/>
              <a:buAutoNum type="arabicPeriod"/>
            </a:pP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Acts 11:26-called CHRISTIANS at Antioch.</a:t>
            </a:r>
            <a:endParaRPr lang="en-US" sz="3200"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00000"/>
              </a:lnSpc>
              <a:spcBef>
                <a:spcPts val="0"/>
              </a:spcBef>
              <a:spcAft>
                <a:spcPts val="0"/>
              </a:spcAft>
              <a:buFont typeface="+mj-lt"/>
              <a:buAutoNum type="arabicPeriod"/>
            </a:pPr>
            <a:endParaRPr lang="en-US" sz="32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00000"/>
              </a:lnSpc>
              <a:spcBef>
                <a:spcPts val="0"/>
              </a:spcBef>
              <a:spcAft>
                <a:spcPts val="0"/>
              </a:spcAft>
              <a:buFont typeface="+mj-lt"/>
              <a:buAutoNum type="arabicPeriod"/>
            </a:pP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Acts 26:28—almost persuaded to be a CHRISTIAN. </a:t>
            </a:r>
            <a:endParaRPr lang="en-US" sz="3200" b="1"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00000"/>
              </a:lnSpc>
              <a:spcBef>
                <a:spcPts val="0"/>
              </a:spcBef>
              <a:spcAft>
                <a:spcPts val="0"/>
              </a:spcAft>
              <a:buFont typeface="+mj-lt"/>
              <a:buAutoNum type="arabicPeriod"/>
            </a:pPr>
            <a:endParaRPr lang="en-US" sz="32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00000"/>
              </a:lnSpc>
              <a:spcBef>
                <a:spcPts val="0"/>
              </a:spcBef>
              <a:spcAft>
                <a:spcPts val="0"/>
              </a:spcAft>
              <a:buFont typeface="+mj-lt"/>
              <a:buAutoNum type="arabicPeriod"/>
            </a:pP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1 Pet. 4:16-glorify God in name CHRISTIAN. (R.V.S)</a:t>
            </a:r>
            <a:r>
              <a:rPr lang="en-US" sz="3200" b="1" dirty="0">
                <a:latin typeface="Calibri" panose="020F0502020204030204" pitchFamily="34" charset="0"/>
                <a:ea typeface="Times New Roman" panose="02020603050405020304" pitchFamily="18" charset="0"/>
                <a:cs typeface="Times New Roman" panose="02020603050405020304" pitchFamily="18" charset="0"/>
              </a:rPr>
              <a:t>.</a:t>
            </a:r>
            <a:endParaRPr lang="en-US" sz="3200"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00000"/>
              </a:lnSpc>
              <a:spcBef>
                <a:spcPts val="0"/>
              </a:spcBef>
              <a:spcAft>
                <a:spcPts val="0"/>
              </a:spcAft>
              <a:buFont typeface="+mj-lt"/>
              <a:buAutoNum type="arabicPeriod"/>
            </a:pPr>
            <a:endParaRPr lang="en-US" sz="32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00000"/>
              </a:lnSpc>
              <a:spcBef>
                <a:spcPts val="0"/>
              </a:spcBef>
              <a:spcAft>
                <a:spcPts val="0"/>
              </a:spcAft>
              <a:buFont typeface="+mj-lt"/>
              <a:buAutoNum type="arabicPeriod"/>
            </a:pP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All to wear same name as Bible speaks. 1 Pet, 4:16</a:t>
            </a:r>
            <a:endParaRPr lang="en-US" sz="3200"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00000"/>
              </a:lnSpc>
              <a:spcBef>
                <a:spcPts val="0"/>
              </a:spcBef>
              <a:spcAft>
                <a:spcPts val="0"/>
              </a:spcAft>
              <a:buFont typeface="+mj-lt"/>
              <a:buAutoNum type="arabicPeriod"/>
            </a:pPr>
            <a:endParaRPr lang="en-US" sz="3200" b="1" i="1"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00000"/>
              </a:lnSpc>
              <a:spcBef>
                <a:spcPts val="0"/>
              </a:spcBef>
              <a:spcAft>
                <a:spcPts val="0"/>
              </a:spcAft>
              <a:buFont typeface="+mj-lt"/>
              <a:buAutoNum type="arabicPeriod"/>
            </a:pPr>
            <a:r>
              <a:rPr lang="en-US" sz="3200" b="1" i="1" dirty="0">
                <a:effectLst/>
                <a:latin typeface="Times New Roman" panose="02020603050405020304" pitchFamily="18" charset="0"/>
                <a:ea typeface="Times New Roman" panose="02020603050405020304" pitchFamily="18" charset="0"/>
                <a:cs typeface="Times New Roman" panose="02020603050405020304" pitchFamily="18" charset="0"/>
              </a:rPr>
              <a:t>1 </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Cor. 1st chapter condemns wearing human names.</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3200" dirty="0"/>
          </a:p>
        </p:txBody>
      </p:sp>
      <p:sp>
        <p:nvSpPr>
          <p:cNvPr id="4" name="Slide Number Placeholder 3">
            <a:extLst>
              <a:ext uri="{FF2B5EF4-FFF2-40B4-BE49-F238E27FC236}">
                <a16:creationId xmlns:a16="http://schemas.microsoft.com/office/drawing/2014/main" id="{6CBFD1BD-9DCB-4D91-BEEE-9DEA103E03C8}"/>
              </a:ext>
            </a:extLst>
          </p:cNvPr>
          <p:cNvSpPr>
            <a:spLocks noGrp="1"/>
          </p:cNvSpPr>
          <p:nvPr>
            <p:ph type="sldNum" sz="quarter" idx="12"/>
          </p:nvPr>
        </p:nvSpPr>
        <p:spPr/>
        <p:txBody>
          <a:bodyPr/>
          <a:lstStyle/>
          <a:p>
            <a:fld id="{330EA680-D336-4FF7-8B7A-9848BB0A1C32}" type="slidenum">
              <a:rPr lang="en-US" smtClean="0"/>
              <a:t>6</a:t>
            </a:fld>
            <a:endParaRPr lang="en-US"/>
          </a:p>
        </p:txBody>
      </p:sp>
    </p:spTree>
    <p:extLst>
      <p:ext uri="{BB962C8B-B14F-4D97-AF65-F5344CB8AC3E}">
        <p14:creationId xmlns:p14="http://schemas.microsoft.com/office/powerpoint/2010/main" val="19806121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70CB3-1730-4BA8-878B-E3C2856D6570}"/>
              </a:ext>
            </a:extLst>
          </p:cNvPr>
          <p:cNvSpPr>
            <a:spLocks noGrp="1"/>
          </p:cNvSpPr>
          <p:nvPr>
            <p:ph type="title"/>
          </p:nvPr>
        </p:nvSpPr>
        <p:spPr>
          <a:xfrm>
            <a:off x="679269" y="365125"/>
            <a:ext cx="10674531" cy="1460500"/>
          </a:xfrm>
        </p:spPr>
        <p:txBody>
          <a:bodyPr>
            <a:noAutofit/>
          </a:bodyPr>
          <a:lstStyle/>
          <a:p>
            <a:pPr algn="ctr">
              <a:lnSpc>
                <a:spcPct val="100000"/>
              </a:lnSpc>
            </a:pPr>
            <a:r>
              <a:rPr lang="en-US" sz="3600" b="1" dirty="0">
                <a:latin typeface="Times New Roman" panose="02020603050405020304" pitchFamily="18" charset="0"/>
                <a:ea typeface="Times New Roman" panose="02020603050405020304" pitchFamily="18" charset="0"/>
                <a:cs typeface="Times New Roman" panose="02020603050405020304" pitchFamily="18" charset="0"/>
              </a:rPr>
              <a:t>VI. IT IS APOSTOLIC IN ITS ORGANIZATION, ELDERS AND DEA­CONS IN EVERY CHURCH OR CONGREGATION.</a:t>
            </a:r>
            <a:endParaRPr lang="en-US" sz="3600" b="1" dirty="0"/>
          </a:p>
        </p:txBody>
      </p:sp>
      <p:sp>
        <p:nvSpPr>
          <p:cNvPr id="3" name="Content Placeholder 2">
            <a:extLst>
              <a:ext uri="{FF2B5EF4-FFF2-40B4-BE49-F238E27FC236}">
                <a16:creationId xmlns:a16="http://schemas.microsoft.com/office/drawing/2014/main" id="{0ECE830F-9509-42BA-9C7E-A19E29059D25}"/>
              </a:ext>
            </a:extLst>
          </p:cNvPr>
          <p:cNvSpPr>
            <a:spLocks noGrp="1"/>
          </p:cNvSpPr>
          <p:nvPr>
            <p:ph idx="1"/>
          </p:nvPr>
        </p:nvSpPr>
        <p:spPr>
          <a:xfrm>
            <a:off x="838200" y="2098765"/>
            <a:ext cx="10515600" cy="4078197"/>
          </a:xfrm>
        </p:spPr>
        <p:txBody>
          <a:bodyPr>
            <a:noAutofit/>
          </a:bodyPr>
          <a:lstStyle/>
          <a:p>
            <a:pPr marL="514350" indent="-514350">
              <a:lnSpc>
                <a:spcPct val="120000"/>
              </a:lnSpc>
              <a:buFont typeface="+mj-lt"/>
              <a:buAutoNum type="arabicPeriod"/>
            </a:pPr>
            <a:r>
              <a:rPr lang="en-US" sz="2400" dirty="0">
                <a:latin typeface="Arial" panose="020B0604020202020204" pitchFamily="34" charset="0"/>
                <a:cs typeface="Arial" panose="020B0604020202020204" pitchFamily="34" charset="0"/>
              </a:rPr>
              <a:t>Acts 20:28—ELDERS to oversee the church.</a:t>
            </a:r>
          </a:p>
          <a:p>
            <a:pPr marL="514350" indent="-514350">
              <a:lnSpc>
                <a:spcPct val="120000"/>
              </a:lnSpc>
              <a:buFont typeface="+mj-lt"/>
              <a:buAutoNum type="arabicPeriod"/>
            </a:pPr>
            <a:r>
              <a:rPr lang="en-US" sz="2400" dirty="0">
                <a:latin typeface="Arial" panose="020B0604020202020204" pitchFamily="34" charset="0"/>
                <a:cs typeface="Arial" panose="020B0604020202020204" pitchFamily="34" charset="0"/>
              </a:rPr>
              <a:t>Acts 14:23—ordained ELDERS in every church, </a:t>
            </a:r>
          </a:p>
          <a:p>
            <a:pPr marL="514350" indent="-514350">
              <a:lnSpc>
                <a:spcPct val="120000"/>
              </a:lnSpc>
              <a:buFont typeface="+mj-lt"/>
              <a:buAutoNum type="arabicPeriod"/>
            </a:pPr>
            <a:r>
              <a:rPr lang="en-US" sz="2400" dirty="0">
                <a:latin typeface="Arial" panose="020B0604020202020204" pitchFamily="34" charset="0"/>
                <a:cs typeface="Arial" panose="020B0604020202020204" pitchFamily="34" charset="0"/>
              </a:rPr>
              <a:t>1 Tim. 5:17-let the ELDERS rule well.</a:t>
            </a:r>
          </a:p>
          <a:p>
            <a:pPr marL="514350" indent="-514350">
              <a:lnSpc>
                <a:spcPct val="120000"/>
              </a:lnSpc>
              <a:buFont typeface="+mj-lt"/>
              <a:buAutoNum type="arabicPeriod"/>
            </a:pPr>
            <a:r>
              <a:rPr lang="en-US" sz="2400" dirty="0">
                <a:latin typeface="Arial" panose="020B0604020202020204" pitchFamily="34" charset="0"/>
                <a:cs typeface="Arial" panose="020B0604020202020204" pitchFamily="34" charset="0"/>
              </a:rPr>
              <a:t>1 Pet. 5:1-3—ELDERS to take the oversight and not lord it, Over God's heritage.</a:t>
            </a:r>
          </a:p>
          <a:p>
            <a:pPr marL="514350" indent="-514350">
              <a:lnSpc>
                <a:spcPct val="120000"/>
              </a:lnSpc>
              <a:buFont typeface="+mj-lt"/>
              <a:buAutoNum type="arabicPeriod"/>
            </a:pPr>
            <a:r>
              <a:rPr lang="en-US" sz="2400" dirty="0">
                <a:latin typeface="Arial" panose="020B0604020202020204" pitchFamily="34" charset="0"/>
                <a:cs typeface="Arial" panose="020B0604020202020204" pitchFamily="34" charset="0"/>
              </a:rPr>
              <a:t>The church is not run by a majority rule or by popes, councils, conferences, etc., but as it's only Head, Christ, dictates through the apostles and oversight of the ELDERS.</a:t>
            </a:r>
          </a:p>
          <a:p>
            <a:pPr marL="514350" indent="-514350">
              <a:lnSpc>
                <a:spcPct val="120000"/>
              </a:lnSpc>
              <a:buFont typeface="+mj-lt"/>
              <a:buAutoNum type="arabicPeriod"/>
            </a:pPr>
            <a:endParaRPr lang="en-US" sz="24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6120D1D-7271-4E7A-9D19-163EC1CF98CF}"/>
              </a:ext>
            </a:extLst>
          </p:cNvPr>
          <p:cNvSpPr>
            <a:spLocks noGrp="1"/>
          </p:cNvSpPr>
          <p:nvPr>
            <p:ph type="sldNum" sz="quarter" idx="12"/>
          </p:nvPr>
        </p:nvSpPr>
        <p:spPr/>
        <p:txBody>
          <a:bodyPr/>
          <a:lstStyle/>
          <a:p>
            <a:fld id="{330EA680-D336-4FF7-8B7A-9848BB0A1C32}" type="slidenum">
              <a:rPr lang="en-US" smtClean="0"/>
              <a:t>7</a:t>
            </a:fld>
            <a:endParaRPr lang="en-US"/>
          </a:p>
        </p:txBody>
      </p:sp>
    </p:spTree>
    <p:extLst>
      <p:ext uri="{BB962C8B-B14F-4D97-AF65-F5344CB8AC3E}">
        <p14:creationId xmlns:p14="http://schemas.microsoft.com/office/powerpoint/2010/main" val="30485540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FABCF-2125-468C-AF56-D7076BFB66B9}"/>
              </a:ext>
            </a:extLst>
          </p:cNvPr>
          <p:cNvSpPr>
            <a:spLocks noGrp="1"/>
          </p:cNvSpPr>
          <p:nvPr>
            <p:ph type="title"/>
          </p:nvPr>
        </p:nvSpPr>
        <p:spPr>
          <a:xfrm>
            <a:off x="838200" y="365125"/>
            <a:ext cx="10515600" cy="1446258"/>
          </a:xfrm>
        </p:spPr>
        <p:txBody>
          <a:bodyPr>
            <a:normAutofit fontScale="90000"/>
          </a:bodyPr>
          <a:lstStyle/>
          <a:p>
            <a:pPr algn="ctr"/>
            <a:r>
              <a:rPr lang="en-US" sz="32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VII.</a:t>
            </a:r>
            <a:r>
              <a:rPr lang="en-US" sz="3200"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IT TEACHES THE GOSPEL, AS REVEALED AND CONFIRMED BY THE HOLY SPIRIT IS ABLE TO CONVERT SINNERS AND BRING THEM TO SALVATION.</a:t>
            </a:r>
            <a:endParaRPr lang="en-US" sz="6600"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DC46385A-BA0C-488D-98C7-6394AC26B6A4}"/>
              </a:ext>
            </a:extLst>
          </p:cNvPr>
          <p:cNvSpPr>
            <a:spLocks noGrp="1"/>
          </p:cNvSpPr>
          <p:nvPr>
            <p:ph idx="1"/>
          </p:nvPr>
        </p:nvSpPr>
        <p:spPr>
          <a:xfrm>
            <a:off x="838200" y="2141537"/>
            <a:ext cx="10515600" cy="4214813"/>
          </a:xfrm>
        </p:spPr>
        <p:txBody>
          <a:bodyPr>
            <a:normAutofit/>
          </a:bodyPr>
          <a:lstStyle/>
          <a:p>
            <a:pPr marL="342900" marR="0" lvl="0" indent="-342900">
              <a:lnSpc>
                <a:spcPct val="107000"/>
              </a:lnSpc>
              <a:spcBef>
                <a:spcPts val="0"/>
              </a:spcBef>
              <a:spcAft>
                <a:spcPts val="0"/>
              </a:spcAft>
              <a:buFont typeface="+mj-lt"/>
              <a:buAutoNum type="arabicPeriod"/>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Rom. 1:16 - the gospel is The Power of God unto salvation. </a:t>
            </a:r>
          </a:p>
          <a:p>
            <a:pPr marL="800100" lvl="1" indent="-342900">
              <a:lnSpc>
                <a:spcPct val="107000"/>
              </a:lnSpc>
              <a:spcBef>
                <a:spcPts val="0"/>
              </a:spcBef>
              <a:buFont typeface="+mj-lt"/>
              <a:buAutoNum type="alphaLcParenR"/>
            </a:pP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1 Cor. 15:2 - we are saved by the gospel. </a:t>
            </a:r>
          </a:p>
          <a:p>
            <a:pPr marL="800100" lvl="1" indent="-342900">
              <a:lnSpc>
                <a:spcPct val="107000"/>
              </a:lnSpc>
              <a:spcBef>
                <a:spcPts val="0"/>
              </a:spcBef>
              <a:buFont typeface="+mj-lt"/>
              <a:buAutoNum type="alphaLcParenR"/>
            </a:pP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1 Cor. 4:15- we are begotten through the gospel. </a:t>
            </a:r>
          </a:p>
          <a:p>
            <a:pPr marL="800100" lvl="1" indent="-342900">
              <a:lnSpc>
                <a:spcPct val="107000"/>
              </a:lnSpc>
              <a:spcBef>
                <a:spcPts val="0"/>
              </a:spcBef>
              <a:buFont typeface="+mj-lt"/>
              <a:buAutoNum type="alphaLcParenR"/>
            </a:pP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Jas. 1:18 - we are begotten by the word of truth. </a:t>
            </a:r>
          </a:p>
          <a:p>
            <a:pPr marL="800100" lvl="1" indent="-342900">
              <a:lnSpc>
                <a:spcPct val="107000"/>
              </a:lnSpc>
              <a:spcBef>
                <a:spcPts val="0"/>
              </a:spcBef>
              <a:buFont typeface="+mj-lt"/>
              <a:buAutoNum type="alphaLcParenR"/>
            </a:pP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Rom. 10:17 - Faith comes by hearing the world of God. </a:t>
            </a:r>
          </a:p>
          <a:p>
            <a:pPr marL="800100" lvl="1" indent="-342900">
              <a:lnSpc>
                <a:spcPct val="107000"/>
              </a:lnSpc>
              <a:spcBef>
                <a:spcPts val="0"/>
              </a:spcBef>
              <a:buFont typeface="+mj-lt"/>
              <a:buAutoNum type="alphaLcParenR"/>
            </a:pP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Jn. 17:17 - we are sanctified through the truth.</a:t>
            </a:r>
            <a:endParaRPr lang="en-US"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endParaRPr lang="en-US" sz="2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God does not miraculously convert sinners by a direct op­eration of the Holy Spirit without, the word or gospel — hence MK. </a:t>
            </a:r>
            <a:r>
              <a:rPr lang="en-US" sz="2400" b="1"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16:1</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5, 16. He that believeth and is baptized shall be saved.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400" dirty="0"/>
          </a:p>
        </p:txBody>
      </p:sp>
      <p:sp>
        <p:nvSpPr>
          <p:cNvPr id="4" name="Slide Number Placeholder 3">
            <a:extLst>
              <a:ext uri="{FF2B5EF4-FFF2-40B4-BE49-F238E27FC236}">
                <a16:creationId xmlns:a16="http://schemas.microsoft.com/office/drawing/2014/main" id="{1658BC26-6E5D-4CF9-A58F-17445C68C750}"/>
              </a:ext>
            </a:extLst>
          </p:cNvPr>
          <p:cNvSpPr>
            <a:spLocks noGrp="1"/>
          </p:cNvSpPr>
          <p:nvPr>
            <p:ph type="sldNum" sz="quarter" idx="12"/>
          </p:nvPr>
        </p:nvSpPr>
        <p:spPr/>
        <p:txBody>
          <a:bodyPr/>
          <a:lstStyle/>
          <a:p>
            <a:fld id="{330EA680-D336-4FF7-8B7A-9848BB0A1C32}" type="slidenum">
              <a:rPr lang="en-US" smtClean="0"/>
              <a:t>8</a:t>
            </a:fld>
            <a:endParaRPr lang="en-US"/>
          </a:p>
        </p:txBody>
      </p:sp>
    </p:spTree>
    <p:extLst>
      <p:ext uri="{BB962C8B-B14F-4D97-AF65-F5344CB8AC3E}">
        <p14:creationId xmlns:p14="http://schemas.microsoft.com/office/powerpoint/2010/main" val="917669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randombar(horizontal)">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5ED00-B4E7-4D40-A0BF-61A6D3DDC383}"/>
              </a:ext>
            </a:extLst>
          </p:cNvPr>
          <p:cNvSpPr>
            <a:spLocks noGrp="1"/>
          </p:cNvSpPr>
          <p:nvPr>
            <p:ph type="title"/>
          </p:nvPr>
        </p:nvSpPr>
        <p:spPr>
          <a:xfrm>
            <a:off x="838200" y="243841"/>
            <a:ext cx="10515600" cy="1446848"/>
          </a:xfrm>
        </p:spPr>
        <p:txBody>
          <a:bodyPr>
            <a:noAutofit/>
          </a:bodyPr>
          <a:lstStyle/>
          <a:p>
            <a:pPr algn="ctr"/>
            <a:r>
              <a:rPr lang="en-US" sz="3600" b="1" dirty="0">
                <a:effectLst>
                  <a:outerShdw blurRad="38100" dist="38100" dir="2700000" algn="tl">
                    <a:srgbClr val="000000">
                      <a:alpha val="43137"/>
                    </a:srgbClr>
                  </a:outerShdw>
                </a:effectLst>
              </a:rPr>
              <a:t>VIII. ALL OF ITS WORK AND WORSHIP IS DONE SIMPLY AS CHRISTIANS THROUGH THE CHURCH AND NOT THROUGH SOME HUMAN SOCIETY OR ORGANIZATION. </a:t>
            </a:r>
          </a:p>
        </p:txBody>
      </p:sp>
      <p:sp>
        <p:nvSpPr>
          <p:cNvPr id="3" name="Content Placeholder 2">
            <a:extLst>
              <a:ext uri="{FF2B5EF4-FFF2-40B4-BE49-F238E27FC236}">
                <a16:creationId xmlns:a16="http://schemas.microsoft.com/office/drawing/2014/main" id="{977BAF8D-6E9C-4CD5-BB51-F2C671FAD768}"/>
              </a:ext>
            </a:extLst>
          </p:cNvPr>
          <p:cNvSpPr>
            <a:spLocks noGrp="1"/>
          </p:cNvSpPr>
          <p:nvPr>
            <p:ph idx="1"/>
          </p:nvPr>
        </p:nvSpPr>
        <p:spPr>
          <a:xfrm>
            <a:off x="838200" y="1898469"/>
            <a:ext cx="10515600" cy="4278494"/>
          </a:xfrm>
        </p:spPr>
        <p:txBody>
          <a:bodyPr>
            <a:normAutofit/>
          </a:bodyPr>
          <a:lstStyle/>
          <a:p>
            <a:pPr marL="514350" marR="0" lvl="0" indent="-514350">
              <a:lnSpc>
                <a:spcPct val="107000"/>
              </a:lnSpc>
              <a:spcBef>
                <a:spcPts val="0"/>
              </a:spcBef>
              <a:spcAft>
                <a:spcPts val="0"/>
              </a:spcAft>
              <a:buFont typeface="+mj-lt"/>
              <a:buAutoNum type="arabicPeriod"/>
            </a:pP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Eph. 3:21—glorify God in and through the church.</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buFont typeface="+mj-lt"/>
              <a:buAutoNum type="arabicPeriod"/>
            </a:pP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514350" marR="0" lvl="0" indent="-514350">
              <a:lnSpc>
                <a:spcPct val="107000"/>
              </a:lnSpc>
              <a:spcBef>
                <a:spcPts val="0"/>
              </a:spcBef>
              <a:spcAft>
                <a:spcPts val="0"/>
              </a:spcAft>
              <a:buFont typeface="+mj-lt"/>
              <a:buAutoNum type="arabicPeriod"/>
            </a:pP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1 Tim. 3:15—the church is the pillar and ground of the truth.</a:t>
            </a:r>
            <a:endParaRPr lang="en-US" sz="3200" b="1" dirty="0">
              <a:latin typeface="Calibri" panose="020F0502020204030204" pitchFamily="34" charset="0"/>
              <a:ea typeface="Times New Roman" panose="02020603050405020304" pitchFamily="18" charset="0"/>
              <a:cs typeface="Times New Roman" panose="02020603050405020304" pitchFamily="18" charset="0"/>
            </a:endParaRPr>
          </a:p>
          <a:p>
            <a:pPr marL="514350" marR="0" lvl="0" indent="-514350">
              <a:lnSpc>
                <a:spcPct val="107000"/>
              </a:lnSpc>
              <a:spcBef>
                <a:spcPts val="0"/>
              </a:spcBef>
              <a:spcAft>
                <a:spcPts val="0"/>
              </a:spcAft>
              <a:buFont typeface="+mj-lt"/>
              <a:buAutoNum type="arabicPeriod"/>
            </a:pPr>
            <a:endParaRPr lang="en-US" sz="32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514350" marR="0" lvl="0" indent="-514350">
              <a:lnSpc>
                <a:spcPct val="107000"/>
              </a:lnSpc>
              <a:spcBef>
                <a:spcPts val="0"/>
              </a:spcBef>
              <a:spcAft>
                <a:spcPts val="0"/>
              </a:spcAft>
              <a:buFont typeface="+mj-lt"/>
              <a:buAutoNum type="arabicPeriod"/>
            </a:pP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Mt. </a:t>
            </a:r>
            <a:r>
              <a:rPr lang="en-US" sz="3200" b="1"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16</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:18—Jesus built the church—it belongs to Him.</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514350">
              <a:buFont typeface="+mj-lt"/>
              <a:buAutoNum type="arabicPeriod"/>
            </a:pPr>
            <a:endParaRPr lang="en-US" sz="4400" dirty="0"/>
          </a:p>
        </p:txBody>
      </p:sp>
      <p:sp>
        <p:nvSpPr>
          <p:cNvPr id="4" name="Slide Number Placeholder 3">
            <a:extLst>
              <a:ext uri="{FF2B5EF4-FFF2-40B4-BE49-F238E27FC236}">
                <a16:creationId xmlns:a16="http://schemas.microsoft.com/office/drawing/2014/main" id="{699D6579-B7D5-4E40-95CD-B66F453AC7C7}"/>
              </a:ext>
            </a:extLst>
          </p:cNvPr>
          <p:cNvSpPr>
            <a:spLocks noGrp="1"/>
          </p:cNvSpPr>
          <p:nvPr>
            <p:ph type="sldNum" sz="quarter" idx="12"/>
          </p:nvPr>
        </p:nvSpPr>
        <p:spPr/>
        <p:txBody>
          <a:bodyPr/>
          <a:lstStyle/>
          <a:p>
            <a:fld id="{330EA680-D336-4FF7-8B7A-9848BB0A1C32}" type="slidenum">
              <a:rPr lang="en-US" smtClean="0"/>
              <a:t>9</a:t>
            </a:fld>
            <a:endParaRPr lang="en-US"/>
          </a:p>
        </p:txBody>
      </p:sp>
    </p:spTree>
    <p:extLst>
      <p:ext uri="{BB962C8B-B14F-4D97-AF65-F5344CB8AC3E}">
        <p14:creationId xmlns:p14="http://schemas.microsoft.com/office/powerpoint/2010/main" val="306718411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51</TotalTime>
  <Words>1060</Words>
  <Application>Microsoft Office PowerPoint</Application>
  <PresentationFormat>Widescreen</PresentationFormat>
  <Paragraphs>82</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Comic Sans MS</vt:lpstr>
      <vt:lpstr>Times New Roman</vt:lpstr>
      <vt:lpstr>office theme</vt:lpstr>
      <vt:lpstr>" TEN REASON WHY YOU SHOULD INVESTIGATE THE CHURCH OF CHRIST" </vt:lpstr>
      <vt:lpstr>I. IT HAS NO CREED BUT THE BIBLE.   </vt:lpstr>
      <vt:lpstr>II. IT BELIEVES IN SPEAKING WHERE THE BIBLE SPEAKS AND BEING SILENT WHERE THE BIBLE IS SILENT</vt:lpstr>
      <vt:lpstr>III. IT PLEADS FOR THE UNITY OF ALL BELIEVERS IN CHRIST, UPON THE BASIS OF THE WORD OF GOD AND THE ONE BODY.</vt:lpstr>
      <vt:lpstr> IV.   IT WORSHIP LS FASHIONED ACCORDING TO THE NEW  TESTAMENT PATTERN.</vt:lpstr>
      <vt:lpstr>V. IT WEARS NO NAME BUT THE NAME OF CHRIST AND, OPPOSES ALL NAMES OF MAN'S INVENTION.</vt:lpstr>
      <vt:lpstr>VI. IT IS APOSTOLIC IN ITS ORGANIZATION, ELDERS AND DEA­CONS IN EVERY CHURCH OR CONGREGATION.</vt:lpstr>
      <vt:lpstr>VII. IT TEACHES THE GOSPEL, AS REVEALED AND CONFIRMED BY THE HOLY SPIRIT IS ABLE TO CONVERT SINNERS AND BRING THEM TO SALVATION.</vt:lpstr>
      <vt:lpstr>VIII. ALL OF ITS WORK AND WORSHIP IS DONE SIMPLY AS CHRISTIANS THROUGH THE CHURCH AND NOT THROUGH SOME HUMAN SOCIETY OR ORGANIZATION. </vt:lpstr>
      <vt:lpstr>IX. IT TEACHES SINNERS TO DO ONLY WHAT THE APOSTLES TAUGHT THEM AND ALL THEY TAUGHT THEM IN ORDER TO THEIR SALVATION.</vt:lpstr>
      <vt:lpstr>  X. IT TEACHES CHRISTIANS TO REMAIN FAITHFUL TO CHRIST THE HEAD OF THE CHURCH LEST THEY FALL AND BE LOST.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Melvin Hampton</cp:lastModifiedBy>
  <cp:revision>163</cp:revision>
  <dcterms:created xsi:type="dcterms:W3CDTF">2020-09-30T16:32:50Z</dcterms:created>
  <dcterms:modified xsi:type="dcterms:W3CDTF">2020-10-04T20:42:51Z</dcterms:modified>
</cp:coreProperties>
</file>