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9" r:id="rId1"/>
  </p:sldMasterIdLst>
  <p:handoutMasterIdLst>
    <p:handoutMasterId r:id="rId9"/>
  </p:handoutMasterIdLst>
  <p:sldIdLst>
    <p:sldId id="261" r:id="rId2"/>
    <p:sldId id="262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858000" cy="90773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6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B4934B2E-2CD4-4803-82FA-FE394A3673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8419" name="Rectangle 3">
            <a:extLst>
              <a:ext uri="{FF2B5EF4-FFF2-40B4-BE49-F238E27FC236}">
                <a16:creationId xmlns:a16="http://schemas.microsoft.com/office/drawing/2014/main" id="{1BD02C6B-9F34-428B-B73B-FB3C3CFDEB2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8420" name="Rectangle 4">
            <a:extLst>
              <a:ext uri="{FF2B5EF4-FFF2-40B4-BE49-F238E27FC236}">
                <a16:creationId xmlns:a16="http://schemas.microsoft.com/office/drawing/2014/main" id="{810C4A0F-1ABF-4A13-948D-518DF2FEA44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1713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8421" name="Rectangle 5">
            <a:extLst>
              <a:ext uri="{FF2B5EF4-FFF2-40B4-BE49-F238E27FC236}">
                <a16:creationId xmlns:a16="http://schemas.microsoft.com/office/drawing/2014/main" id="{F4708BFB-68A6-4F6E-96B7-C5F4DB7023D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1713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2DD3704F-405C-4972-8708-2EAEDA4616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0910B70A-0991-4D82-8C0E-9D68F83F28C3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B9668246-C180-4DFD-8134-C05D59A57D94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165F31CC-9F91-4B39-BDA0-D6BFF0645CE0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05B7E1CB-04FD-4FE4-9FE9-CFE5327DC46D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665C5E9A-BFD9-48F7-8FAA-E526832AD6E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43482B8C-70A0-4C7C-8594-01C40B6E50DA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DF1DA638-E1AA-42A1-A895-794C68AF9784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16C86EA9-B1F9-47A8-8298-9A556A3BE95F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696A8603-EC7A-46F0-8C42-EE5E866E1CC6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03205360-7448-4FED-B38A-D88E28E751A8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5DC6825D-52C1-4938-9396-339D87A0F9A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34934A9D-9895-4AB8-AF95-8EBF2139BE5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D26C5582-414D-4D53-ACB1-AB0403B9460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D5EF70C-5874-45BB-A52A-7CD5D019BF5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B5DCB0C2-6790-475C-87DD-14A41F2CF1F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D96F2637-3F6A-4E46-871B-3008529AC08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BC92DA25-9F23-47F7-972D-091665D8172A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7F826696-3353-4C18-A967-C2CDDE0EFB1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EC16F42E-DD90-4EEB-AB98-30B3759E6245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BD19EC7B-16C0-46AF-88BF-C8BF3CD9DF67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5D68A33D-6084-47C4-8724-749E19326C8A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7D3EB852-4F32-4B10-A1E7-7202495DD58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A4DDE2E7-697D-4FAA-98D8-7F6FEB155C82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65BC67FE-43F6-4F88-A97E-6070115B827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1387CD43-064E-4848-B4FE-B21E07D3FEDE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29" name="Oval 27">
              <a:extLst>
                <a:ext uri="{FF2B5EF4-FFF2-40B4-BE49-F238E27FC236}">
                  <a16:creationId xmlns:a16="http://schemas.microsoft.com/office/drawing/2014/main" id="{7331FC78-4761-494B-9306-6B6377A7E46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30" name="Oval 28">
              <a:extLst>
                <a:ext uri="{FF2B5EF4-FFF2-40B4-BE49-F238E27FC236}">
                  <a16:creationId xmlns:a16="http://schemas.microsoft.com/office/drawing/2014/main" id="{BA58352F-40B3-469D-BBC7-15F069ED2F0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31" name="Oval 29">
              <a:extLst>
                <a:ext uri="{FF2B5EF4-FFF2-40B4-BE49-F238E27FC236}">
                  <a16:creationId xmlns:a16="http://schemas.microsoft.com/office/drawing/2014/main" id="{B3E0F778-55E2-4958-A6D7-4EDBF5CA2B8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3490B5A0-7C25-4B20-AE1C-9E7E4A896567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5C9D31E6-D449-488A-A1E4-6DF3E052FE62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id="{56F3B822-65B7-4F63-9A11-4F9EC49F2270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D80B51D3-5E8D-4321-A2CD-DEC4F708498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36" name="AutoShape 34">
              <a:extLst>
                <a:ext uri="{FF2B5EF4-FFF2-40B4-BE49-F238E27FC236}">
                  <a16:creationId xmlns:a16="http://schemas.microsoft.com/office/drawing/2014/main" id="{4D3D1B3D-61FD-4DAA-BD50-2A89A9E6212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58691A47-666B-4159-8BDF-7260461236A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655236DE-F981-4E33-A942-2FC614A38AA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76167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76168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9" name="Rectangle 37">
            <a:extLst>
              <a:ext uri="{FF2B5EF4-FFF2-40B4-BE49-F238E27FC236}">
                <a16:creationId xmlns:a16="http://schemas.microsoft.com/office/drawing/2014/main" id="{6121466C-F3A3-459F-878F-425D56FD7F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38">
            <a:extLst>
              <a:ext uri="{FF2B5EF4-FFF2-40B4-BE49-F238E27FC236}">
                <a16:creationId xmlns:a16="http://schemas.microsoft.com/office/drawing/2014/main" id="{53041747-4E96-4115-BBE1-16FD890CF4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" name="Rectangle 41">
            <a:extLst>
              <a:ext uri="{FF2B5EF4-FFF2-40B4-BE49-F238E27FC236}">
                <a16:creationId xmlns:a16="http://schemas.microsoft.com/office/drawing/2014/main" id="{C00AAA04-5571-43A8-BB0D-5A7ADFB09B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fld id="{3752441A-06B9-46DB-AECD-D54C253255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25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18DB4FE3-A802-441E-BD86-B13A9035BB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9AF9C267-5D43-4B63-8727-1F4371105C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BFB757F9-C704-406F-926C-9B554A1E75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C9246F-EE6C-40B2-817E-565BB24B88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979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A2152062-8B41-46AA-9F2E-27291AE25E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FF712AF9-21C5-4B30-B187-9A24ABA38C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9E2CD6FF-72E8-457E-93C3-2348042162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355315-D8FE-4748-90CE-FEAA9D0801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2504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0127F4CD-B371-4009-9335-2B9201E267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726B3D52-E598-4147-A0CE-DA29E732A5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110D1EF1-E1F4-4CAF-B948-FB98B31EC0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57D443-9267-4B05-B1BC-24FDF2DB45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667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6A49CCD7-C5F1-4A65-8222-D63134D805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1CEA0666-D95C-47A0-B4FC-1B6CAEFB58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3049BAD3-6C4D-416B-9298-7841DB9ACE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3D8B48-E2AC-4CF3-9449-F59C0124A7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875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B45C46B2-26B7-492D-AF9E-F76021AD0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21881237-2C16-492F-947A-C65D5ACD7F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A895FD81-8338-41B6-8407-69226E2B24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D3A34E-1DF8-4482-BA1B-DF4B1ADA58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6264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9">
            <a:extLst>
              <a:ext uri="{FF2B5EF4-FFF2-40B4-BE49-F238E27FC236}">
                <a16:creationId xmlns:a16="http://schemas.microsoft.com/office/drawing/2014/main" id="{26DECA26-0398-4D1A-87BC-FEF4BFA6CF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0">
            <a:extLst>
              <a:ext uri="{FF2B5EF4-FFF2-40B4-BE49-F238E27FC236}">
                <a16:creationId xmlns:a16="http://schemas.microsoft.com/office/drawing/2014/main" id="{65B06E1D-E2A8-42FC-B4A8-F9ACA84B9C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1">
            <a:extLst>
              <a:ext uri="{FF2B5EF4-FFF2-40B4-BE49-F238E27FC236}">
                <a16:creationId xmlns:a16="http://schemas.microsoft.com/office/drawing/2014/main" id="{438FD98C-8426-4272-A8AA-5B85CDD95A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B0C75-B420-47EF-8461-65537824F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868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9">
            <a:extLst>
              <a:ext uri="{FF2B5EF4-FFF2-40B4-BE49-F238E27FC236}">
                <a16:creationId xmlns:a16="http://schemas.microsoft.com/office/drawing/2014/main" id="{FFA535C7-1021-473D-B788-4452B2BAD5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C4CC66FF-0BE2-4F2E-8A14-477120E32E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B04AE28C-7E6D-4492-A31C-E313AB2024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47D9D-E811-41AC-8E7E-AF96420114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911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>
            <a:extLst>
              <a:ext uri="{FF2B5EF4-FFF2-40B4-BE49-F238E27FC236}">
                <a16:creationId xmlns:a16="http://schemas.microsoft.com/office/drawing/2014/main" id="{AB8795ED-9445-4643-8480-C22183902D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0">
            <a:extLst>
              <a:ext uri="{FF2B5EF4-FFF2-40B4-BE49-F238E27FC236}">
                <a16:creationId xmlns:a16="http://schemas.microsoft.com/office/drawing/2014/main" id="{8FDE0C4B-E203-40D2-B7E8-6B9E52E39E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>
            <a:extLst>
              <a:ext uri="{FF2B5EF4-FFF2-40B4-BE49-F238E27FC236}">
                <a16:creationId xmlns:a16="http://schemas.microsoft.com/office/drawing/2014/main" id="{A758BE06-C535-4D06-B716-6012D0C182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2C63A2-1321-4877-859F-85D29FC1E6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949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724E735D-D80A-4678-94F7-18B91EFCB9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C7CF630E-68DA-4A43-9E9E-CE6D9AC560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E0B428E2-BB05-482C-AC4A-19E45A6855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22F1E6-920A-4C6B-9234-BBF25C00CF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66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1772A2AA-BE8A-4945-8C9D-C930C76F46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F4268070-5B3A-4155-8C3E-0AD4CEB73A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8E6F0D79-19DA-45D4-BE82-5179DE4C36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1D7921-5F93-4C4B-8DF3-8DC82154A8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807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EDD54FB3-2562-4B32-A8A5-39A319955C88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75107" name="Rectangle 3">
              <a:extLst>
                <a:ext uri="{FF2B5EF4-FFF2-40B4-BE49-F238E27FC236}">
                  <a16:creationId xmlns:a16="http://schemas.microsoft.com/office/drawing/2014/main" id="{0660A565-A4EC-4C2E-A4E5-8448A262214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08" name="Oval 4">
              <a:extLst>
                <a:ext uri="{FF2B5EF4-FFF2-40B4-BE49-F238E27FC236}">
                  <a16:creationId xmlns:a16="http://schemas.microsoft.com/office/drawing/2014/main" id="{F7F34D3E-6F52-40FF-93EE-06920CFDDED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09" name="Rectangle 5">
              <a:extLst>
                <a:ext uri="{FF2B5EF4-FFF2-40B4-BE49-F238E27FC236}">
                  <a16:creationId xmlns:a16="http://schemas.microsoft.com/office/drawing/2014/main" id="{BEE524A5-D01E-49C7-9A17-63F9BB3ED79B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10" name="Freeform 6">
              <a:extLst>
                <a:ext uri="{FF2B5EF4-FFF2-40B4-BE49-F238E27FC236}">
                  <a16:creationId xmlns:a16="http://schemas.microsoft.com/office/drawing/2014/main" id="{1CD72F69-031C-4A30-BFC9-9897B7C4B3B7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11" name="Rectangle 7">
              <a:extLst>
                <a:ext uri="{FF2B5EF4-FFF2-40B4-BE49-F238E27FC236}">
                  <a16:creationId xmlns:a16="http://schemas.microsoft.com/office/drawing/2014/main" id="{41994E8A-174B-4BDA-A2BF-EFD07EE74860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12" name="Rectangle 8">
              <a:extLst>
                <a:ext uri="{FF2B5EF4-FFF2-40B4-BE49-F238E27FC236}">
                  <a16:creationId xmlns:a16="http://schemas.microsoft.com/office/drawing/2014/main" id="{C41D2088-D87F-45A3-9B2F-8E1AA98AADF8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13" name="Rectangle 9">
              <a:extLst>
                <a:ext uri="{FF2B5EF4-FFF2-40B4-BE49-F238E27FC236}">
                  <a16:creationId xmlns:a16="http://schemas.microsoft.com/office/drawing/2014/main" id="{0F6CC9B6-9122-4F2F-A969-ADF84D77AF09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14" name="Rectangle 10">
              <a:extLst>
                <a:ext uri="{FF2B5EF4-FFF2-40B4-BE49-F238E27FC236}">
                  <a16:creationId xmlns:a16="http://schemas.microsoft.com/office/drawing/2014/main" id="{446B9113-F115-49EB-B5EC-3C37A0499A8E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15" name="Rectangle 11">
              <a:extLst>
                <a:ext uri="{FF2B5EF4-FFF2-40B4-BE49-F238E27FC236}">
                  <a16:creationId xmlns:a16="http://schemas.microsoft.com/office/drawing/2014/main" id="{75EC7790-0C21-4BC6-8918-3418069C593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16" name="Freeform 12">
              <a:extLst>
                <a:ext uri="{FF2B5EF4-FFF2-40B4-BE49-F238E27FC236}">
                  <a16:creationId xmlns:a16="http://schemas.microsoft.com/office/drawing/2014/main" id="{AAAACAF8-C4DE-47E1-9B02-FA3D9C39460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17" name="Freeform 13">
              <a:extLst>
                <a:ext uri="{FF2B5EF4-FFF2-40B4-BE49-F238E27FC236}">
                  <a16:creationId xmlns:a16="http://schemas.microsoft.com/office/drawing/2014/main" id="{F5E1F859-55F2-45A9-964A-A164E24F2F95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18" name="Freeform 14">
              <a:extLst>
                <a:ext uri="{FF2B5EF4-FFF2-40B4-BE49-F238E27FC236}">
                  <a16:creationId xmlns:a16="http://schemas.microsoft.com/office/drawing/2014/main" id="{44480CC5-24A8-4CEE-B694-4F99E73EB48F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19" name="Freeform 15">
              <a:extLst>
                <a:ext uri="{FF2B5EF4-FFF2-40B4-BE49-F238E27FC236}">
                  <a16:creationId xmlns:a16="http://schemas.microsoft.com/office/drawing/2014/main" id="{A91AFE92-0BA4-4587-99BB-9F11CB2EFA4C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20" name="Freeform 16">
              <a:extLst>
                <a:ext uri="{FF2B5EF4-FFF2-40B4-BE49-F238E27FC236}">
                  <a16:creationId xmlns:a16="http://schemas.microsoft.com/office/drawing/2014/main" id="{F30E1441-28E3-425A-8249-F1DC499AB16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21" name="Freeform 17">
              <a:extLst>
                <a:ext uri="{FF2B5EF4-FFF2-40B4-BE49-F238E27FC236}">
                  <a16:creationId xmlns:a16="http://schemas.microsoft.com/office/drawing/2014/main" id="{7A6683EE-112D-4907-B450-40E97B4A4FB0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22" name="Freeform 18">
              <a:extLst>
                <a:ext uri="{FF2B5EF4-FFF2-40B4-BE49-F238E27FC236}">
                  <a16:creationId xmlns:a16="http://schemas.microsoft.com/office/drawing/2014/main" id="{A2C42FDF-96BE-4E0C-8D5A-319216EFE35E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23" name="Freeform 19">
              <a:extLst>
                <a:ext uri="{FF2B5EF4-FFF2-40B4-BE49-F238E27FC236}">
                  <a16:creationId xmlns:a16="http://schemas.microsoft.com/office/drawing/2014/main" id="{14A7EF0E-8AD9-4861-8D5B-67B975DAA56A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24" name="Freeform 20">
              <a:extLst>
                <a:ext uri="{FF2B5EF4-FFF2-40B4-BE49-F238E27FC236}">
                  <a16:creationId xmlns:a16="http://schemas.microsoft.com/office/drawing/2014/main" id="{4EB0C0B0-07BA-462A-9CA0-B68046FEDB61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25" name="Freeform 21">
              <a:extLst>
                <a:ext uri="{FF2B5EF4-FFF2-40B4-BE49-F238E27FC236}">
                  <a16:creationId xmlns:a16="http://schemas.microsoft.com/office/drawing/2014/main" id="{38DDE153-AFC7-4128-A0E1-40250FD19405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26" name="Freeform 22">
              <a:extLst>
                <a:ext uri="{FF2B5EF4-FFF2-40B4-BE49-F238E27FC236}">
                  <a16:creationId xmlns:a16="http://schemas.microsoft.com/office/drawing/2014/main" id="{C17B0FFD-E74E-45A3-BA8F-663946938316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27" name="Freeform 23">
              <a:extLst>
                <a:ext uri="{FF2B5EF4-FFF2-40B4-BE49-F238E27FC236}">
                  <a16:creationId xmlns:a16="http://schemas.microsoft.com/office/drawing/2014/main" id="{78759AD7-3A8C-451B-8009-564DFD7EBAC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28" name="Freeform 24">
              <a:extLst>
                <a:ext uri="{FF2B5EF4-FFF2-40B4-BE49-F238E27FC236}">
                  <a16:creationId xmlns:a16="http://schemas.microsoft.com/office/drawing/2014/main" id="{36B5BADC-6D35-405F-96CB-58D37F2EDA15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29" name="Freeform 25">
              <a:extLst>
                <a:ext uri="{FF2B5EF4-FFF2-40B4-BE49-F238E27FC236}">
                  <a16:creationId xmlns:a16="http://schemas.microsoft.com/office/drawing/2014/main" id="{5063951F-5BFF-4C0E-8B21-32F1DE518E08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30" name="Freeform 26">
              <a:extLst>
                <a:ext uri="{FF2B5EF4-FFF2-40B4-BE49-F238E27FC236}">
                  <a16:creationId xmlns:a16="http://schemas.microsoft.com/office/drawing/2014/main" id="{97E8C914-95B3-4134-9763-15DB6881EFEB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31" name="Oval 27">
              <a:extLst>
                <a:ext uri="{FF2B5EF4-FFF2-40B4-BE49-F238E27FC236}">
                  <a16:creationId xmlns:a16="http://schemas.microsoft.com/office/drawing/2014/main" id="{A0C3B9DA-3239-4AB6-8FCE-B9FEB4E9AD9E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32" name="Oval 28">
              <a:extLst>
                <a:ext uri="{FF2B5EF4-FFF2-40B4-BE49-F238E27FC236}">
                  <a16:creationId xmlns:a16="http://schemas.microsoft.com/office/drawing/2014/main" id="{326D3B32-CBA7-41A0-8008-2A77E101E412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33" name="Oval 29">
              <a:extLst>
                <a:ext uri="{FF2B5EF4-FFF2-40B4-BE49-F238E27FC236}">
                  <a16:creationId xmlns:a16="http://schemas.microsoft.com/office/drawing/2014/main" id="{5E44C5AA-36FC-4E84-B166-7447F0D7DCFD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34" name="Freeform 30">
              <a:extLst>
                <a:ext uri="{FF2B5EF4-FFF2-40B4-BE49-F238E27FC236}">
                  <a16:creationId xmlns:a16="http://schemas.microsoft.com/office/drawing/2014/main" id="{8ABFC111-8669-4BBA-9896-55599D17BCA7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35" name="Freeform 31">
              <a:extLst>
                <a:ext uri="{FF2B5EF4-FFF2-40B4-BE49-F238E27FC236}">
                  <a16:creationId xmlns:a16="http://schemas.microsoft.com/office/drawing/2014/main" id="{2E913528-C362-4A50-9C68-96A7145C391A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36" name="Rectangle 32">
              <a:extLst>
                <a:ext uri="{FF2B5EF4-FFF2-40B4-BE49-F238E27FC236}">
                  <a16:creationId xmlns:a16="http://schemas.microsoft.com/office/drawing/2014/main" id="{CEF34810-341C-4B1E-958A-8851D22683CD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37" name="Rectangle 33">
              <a:extLst>
                <a:ext uri="{FF2B5EF4-FFF2-40B4-BE49-F238E27FC236}">
                  <a16:creationId xmlns:a16="http://schemas.microsoft.com/office/drawing/2014/main" id="{C2EA3159-6530-4ACC-8FE6-CC05F814A5BB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38" name="AutoShape 34">
              <a:extLst>
                <a:ext uri="{FF2B5EF4-FFF2-40B4-BE49-F238E27FC236}">
                  <a16:creationId xmlns:a16="http://schemas.microsoft.com/office/drawing/2014/main" id="{3FB7B4F6-148D-45C9-BB6D-3E93551233D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39" name="Freeform 35">
              <a:extLst>
                <a:ext uri="{FF2B5EF4-FFF2-40B4-BE49-F238E27FC236}">
                  <a16:creationId xmlns:a16="http://schemas.microsoft.com/office/drawing/2014/main" id="{88DF8F42-FF1B-465A-9094-E769F99F6E9F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75140" name="Freeform 36">
              <a:extLst>
                <a:ext uri="{FF2B5EF4-FFF2-40B4-BE49-F238E27FC236}">
                  <a16:creationId xmlns:a16="http://schemas.microsoft.com/office/drawing/2014/main" id="{810E12A0-3BA5-4ED5-8CE0-B2FB8C6A386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75141" name="Rectangle 37">
            <a:extLst>
              <a:ext uri="{FF2B5EF4-FFF2-40B4-BE49-F238E27FC236}">
                <a16:creationId xmlns:a16="http://schemas.microsoft.com/office/drawing/2014/main" id="{31C2C7EA-79B6-401F-9D34-F23C095DC9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5142" name="Rectangle 38">
            <a:extLst>
              <a:ext uri="{FF2B5EF4-FFF2-40B4-BE49-F238E27FC236}">
                <a16:creationId xmlns:a16="http://schemas.microsoft.com/office/drawing/2014/main" id="{8449CC17-040D-4352-8872-15AF7710BC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5143" name="Rectangle 39">
            <a:extLst>
              <a:ext uri="{FF2B5EF4-FFF2-40B4-BE49-F238E27FC236}">
                <a16:creationId xmlns:a16="http://schemas.microsoft.com/office/drawing/2014/main" id="{43F30CE0-D871-456F-A793-B4F2E232B1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5144" name="Rectangle 40">
            <a:extLst>
              <a:ext uri="{FF2B5EF4-FFF2-40B4-BE49-F238E27FC236}">
                <a16:creationId xmlns:a16="http://schemas.microsoft.com/office/drawing/2014/main" id="{4F3FEB5B-CB59-4AC1-8DA9-E6E883E9CF1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5145" name="Rectangle 41">
            <a:extLst>
              <a:ext uri="{FF2B5EF4-FFF2-40B4-BE49-F238E27FC236}">
                <a16:creationId xmlns:a16="http://schemas.microsoft.com/office/drawing/2014/main" id="{8459B258-AB40-4DF6-B0AD-705D71DF1FE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8884889-3D8D-4724-8071-E62F3AA0FBF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08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charset="0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charset="0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charset="0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charset="0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5E75920-3C73-4181-85A7-248287BD0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/>
                <a:ea typeface="+mj-ea"/>
                <a:cs typeface="+mj-cs"/>
              </a:rPr>
              <a:t>The Measure</a:t>
            </a:r>
            <a:br>
              <a:rPr lang="en-US" b="1" dirty="0">
                <a:effectLst/>
                <a:ea typeface="+mj-ea"/>
                <a:cs typeface="+mj-cs"/>
              </a:rPr>
            </a:br>
            <a:r>
              <a:rPr lang="en-US" b="1" dirty="0">
                <a:effectLst/>
                <a:ea typeface="+mj-ea"/>
                <a:cs typeface="+mj-cs"/>
              </a:rPr>
              <a:t>Of A Strong Church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8A237D1-B4DC-428D-853B-9C2F7A07DD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31242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b="1" dirty="0">
                <a:solidFill>
                  <a:schemeClr val="tx2"/>
                </a:solidFill>
                <a:effectLst/>
                <a:ea typeface="+mn-ea"/>
                <a:cs typeface="+mn-cs"/>
              </a:rPr>
              <a:t>What is the measure of a strong church?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effectLst/>
                <a:ea typeface="+mn-ea"/>
              </a:rPr>
              <a:t>Whether or not it has a building? 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effectLst/>
                <a:ea typeface="+mn-ea"/>
              </a:rPr>
              <a:t>If it has a preacher?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effectLst/>
                <a:ea typeface="+mn-ea"/>
              </a:rPr>
              <a:t>The number of programs?  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effectLst/>
                <a:ea typeface="+mn-ea"/>
              </a:rPr>
              <a:t>How many committees?</a:t>
            </a:r>
            <a:endParaRPr lang="en-US" b="1" dirty="0">
              <a:solidFill>
                <a:schemeClr val="tx2"/>
              </a:solidFill>
              <a:effectLst/>
              <a:ea typeface="+mn-ea"/>
              <a:cs typeface="+mn-cs"/>
            </a:endParaRPr>
          </a:p>
          <a:p>
            <a:pPr algn="ctr" eaLnBrk="1" hangingPunct="1">
              <a:lnSpc>
                <a:spcPct val="130000"/>
              </a:lnSpc>
              <a:buFont typeface="Wingdings" charset="0"/>
              <a:buNone/>
              <a:defRPr/>
            </a:pPr>
            <a:r>
              <a:rPr lang="en-US" sz="2800" b="1" dirty="0">
                <a:solidFill>
                  <a:schemeClr val="tx2"/>
                </a:solidFill>
                <a:effectLst/>
                <a:ea typeface="+mn-ea"/>
                <a:cs typeface="+mn-cs"/>
              </a:rPr>
              <a:t>     </a:t>
            </a:r>
            <a:endParaRPr lang="en-US" sz="2400" b="1" dirty="0">
              <a:solidFill>
                <a:schemeClr val="tx2"/>
              </a:solidFill>
              <a:effectLst/>
              <a:ea typeface="+mn-ea"/>
              <a:cs typeface="+mn-cs"/>
            </a:endParaRPr>
          </a:p>
          <a:p>
            <a:pPr marL="457200" lvl="1" indent="0" eaLnBrk="1" hangingPunct="1">
              <a:buFont typeface="Wingdings" charset="0"/>
              <a:buNone/>
              <a:defRPr/>
            </a:pPr>
            <a:endParaRPr lang="en-US" sz="2000" dirty="0">
              <a:effectLst/>
              <a:ea typeface="+mn-ea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80F189-F2AE-47A9-93D2-178D2E795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572000"/>
            <a:ext cx="7467600" cy="954088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better measure is one based on</a:t>
            </a:r>
          </a:p>
          <a:p>
            <a:pPr algn="ctr"/>
            <a:r>
              <a:rPr lang="en-US" alt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metaphors used to describe the church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>
            <a:extLst>
              <a:ext uri="{FF2B5EF4-FFF2-40B4-BE49-F238E27FC236}">
                <a16:creationId xmlns:a16="http://schemas.microsoft.com/office/drawing/2014/main" id="{7C946887-06E2-4548-9716-1F19BB9564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924800" cy="38862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b="1" dirty="0">
                <a:solidFill>
                  <a:schemeClr val="tx2"/>
                </a:solidFill>
                <a:effectLst/>
                <a:ea typeface="+mn-ea"/>
                <a:cs typeface="+mn-cs"/>
              </a:rPr>
              <a:t>1) Functions Like A Body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effectLst/>
                <a:ea typeface="+mn-ea"/>
              </a:rPr>
              <a:t>The church is the body of Christ  </a:t>
            </a:r>
            <a:r>
              <a:rPr lang="en-US" dirty="0">
                <a:solidFill>
                  <a:srgbClr val="FFFF00"/>
                </a:solidFill>
                <a:effectLst/>
                <a:ea typeface="+mn-ea"/>
              </a:rPr>
              <a:t>1Co 12:27</a:t>
            </a:r>
            <a:endParaRPr lang="en-US" sz="2400" dirty="0">
              <a:solidFill>
                <a:srgbClr val="FFFF00"/>
              </a:solidFill>
              <a:effectLst/>
              <a:ea typeface="+mn-ea"/>
            </a:endParaRP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effectLst/>
                <a:ea typeface="+mn-ea"/>
              </a:rPr>
              <a:t>The body of Christ has many members with different functions	 </a:t>
            </a:r>
            <a:r>
              <a:rPr lang="en-US" dirty="0">
                <a:solidFill>
                  <a:srgbClr val="FFFF00"/>
                </a:solidFill>
                <a:effectLst/>
                <a:ea typeface="+mn-ea"/>
              </a:rPr>
              <a:t>Ro 12:4-5; 1Co 12:14-22</a:t>
            </a:r>
            <a:endParaRPr lang="en-US" sz="2400" dirty="0">
              <a:solidFill>
                <a:srgbClr val="FFFF00"/>
              </a:solidFill>
              <a:effectLst/>
              <a:ea typeface="+mn-ea"/>
            </a:endParaRP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effectLst/>
                <a:ea typeface="+mn-ea"/>
              </a:rPr>
              <a:t>The body must have members who fulfill their function!  </a:t>
            </a:r>
            <a:r>
              <a:rPr lang="en-US" dirty="0">
                <a:solidFill>
                  <a:srgbClr val="FFFF00"/>
                </a:solidFill>
                <a:effectLst/>
                <a:ea typeface="+mn-ea"/>
              </a:rPr>
              <a:t>Ep 4:15-16</a:t>
            </a:r>
            <a:r>
              <a:rPr lang="en-US" sz="3200" dirty="0">
                <a:solidFill>
                  <a:srgbClr val="FFFF00"/>
                </a:solidFill>
                <a:effectLst/>
                <a:ea typeface="+mn-ea"/>
              </a:rPr>
              <a:t> </a:t>
            </a:r>
            <a:endParaRPr lang="en-US" dirty="0">
              <a:solidFill>
                <a:srgbClr val="FFFF00"/>
              </a:solidFill>
              <a:effectLst/>
              <a:ea typeface="+mn-ea"/>
            </a:endParaRPr>
          </a:p>
          <a:p>
            <a:pPr algn="ctr" eaLnBrk="1" hangingPunct="1">
              <a:buFont typeface="Wingdings" charset="0"/>
              <a:buNone/>
              <a:defRPr/>
            </a:pPr>
            <a:endParaRPr lang="en-US" b="1" dirty="0">
              <a:solidFill>
                <a:schemeClr val="tx2"/>
              </a:solidFill>
              <a:effectLst/>
              <a:ea typeface="+mn-ea"/>
              <a:cs typeface="+mn-cs"/>
            </a:endParaRPr>
          </a:p>
        </p:txBody>
      </p:sp>
      <p:sp>
        <p:nvSpPr>
          <p:cNvPr id="179204" name="Rectangle 4">
            <a:extLst>
              <a:ext uri="{FF2B5EF4-FFF2-40B4-BE49-F238E27FC236}">
                <a16:creationId xmlns:a16="http://schemas.microsoft.com/office/drawing/2014/main" id="{69233636-936F-4D42-8285-6710E5FA7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029200"/>
            <a:ext cx="7772400" cy="954088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80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How we function as members of the body</a:t>
            </a:r>
          </a:p>
          <a:p>
            <a:pPr algn="ctr"/>
            <a:r>
              <a:rPr lang="en-US" altLang="en-US" sz="280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is a true measure of the strength of the church!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CF97EF4-E433-4927-8EF8-6E8FDCD54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/>
                <a:ea typeface="+mj-ea"/>
                <a:cs typeface="+mj-cs"/>
              </a:rPr>
              <a:t>The Measure</a:t>
            </a:r>
            <a:br>
              <a:rPr lang="en-US" b="1" dirty="0">
                <a:effectLst/>
                <a:ea typeface="+mj-ea"/>
                <a:cs typeface="+mj-cs"/>
              </a:rPr>
            </a:br>
            <a:r>
              <a:rPr lang="en-US" b="1" dirty="0">
                <a:effectLst/>
                <a:ea typeface="+mj-ea"/>
                <a:cs typeface="+mj-cs"/>
              </a:rPr>
              <a:t>Of A Strong Church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  <p:bldP spid="17920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>
            <a:extLst>
              <a:ext uri="{FF2B5EF4-FFF2-40B4-BE49-F238E27FC236}">
                <a16:creationId xmlns:a16="http://schemas.microsoft.com/office/drawing/2014/main" id="{092005C5-9292-4FD0-8A16-B9023C6EA3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924800" cy="38862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b="1" dirty="0">
                <a:solidFill>
                  <a:schemeClr val="tx2"/>
                </a:solidFill>
                <a:effectLst/>
                <a:ea typeface="+mn-ea"/>
                <a:cs typeface="+mn-cs"/>
              </a:rPr>
              <a:t>2) Loves Like A Family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effectLst/>
                <a:ea typeface="+mn-ea"/>
              </a:rPr>
              <a:t>The church is the household of God  	 </a:t>
            </a:r>
            <a:r>
              <a:rPr lang="en-US" dirty="0">
                <a:solidFill>
                  <a:srgbClr val="FFFF00"/>
                </a:solidFill>
                <a:effectLst/>
                <a:ea typeface="+mn-ea"/>
              </a:rPr>
              <a:t>1Ti 3:15; 5:1-2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effectLst/>
                <a:ea typeface="+mn-ea"/>
              </a:rPr>
              <a:t>The family is to have concern and love for another  </a:t>
            </a:r>
            <a:r>
              <a:rPr lang="en-US" dirty="0">
                <a:solidFill>
                  <a:srgbClr val="FFFF00"/>
                </a:solidFill>
                <a:effectLst/>
                <a:ea typeface="+mn-ea"/>
              </a:rPr>
              <a:t>1Th 4:9-10; 2Th 1:3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effectLst/>
                <a:ea typeface="+mn-ea"/>
              </a:rPr>
              <a:t>Sense of family requires getting to know one another, spending time together</a:t>
            </a:r>
            <a:endParaRPr lang="en-US" b="1" dirty="0">
              <a:solidFill>
                <a:schemeClr val="tx2"/>
              </a:solidFill>
              <a:effectLst/>
              <a:ea typeface="+mn-ea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9A8F99-988E-4D87-90C8-24A9D022D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7772400" cy="954088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How we love one another as family</a:t>
            </a:r>
          </a:p>
          <a:p>
            <a:pPr algn="ctr"/>
            <a:r>
              <a:rPr lang="en-US" alt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is a true measure of the strength of the church!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0C3949F4-991E-4B44-BE00-7EEB599555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/>
                <a:ea typeface="+mj-ea"/>
                <a:cs typeface="+mj-cs"/>
              </a:rPr>
              <a:t>The Measure</a:t>
            </a:r>
            <a:br>
              <a:rPr lang="en-US" b="1" dirty="0">
                <a:effectLst/>
                <a:ea typeface="+mj-ea"/>
                <a:cs typeface="+mj-cs"/>
              </a:rPr>
            </a:br>
            <a:r>
              <a:rPr lang="en-US" b="1" dirty="0">
                <a:effectLst/>
                <a:ea typeface="+mj-ea"/>
                <a:cs typeface="+mj-cs"/>
              </a:rPr>
              <a:t>Of A Strong Church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9" grpId="0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3" name="Rectangle 3">
            <a:extLst>
              <a:ext uri="{FF2B5EF4-FFF2-40B4-BE49-F238E27FC236}">
                <a16:creationId xmlns:a16="http://schemas.microsoft.com/office/drawing/2014/main" id="{BCAAD97E-0344-4C99-98F5-9633292139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924800" cy="38862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tx2"/>
                </a:solidFill>
                <a:effectLst/>
              </a:rPr>
              <a:t>3) Praises Like A Temple</a:t>
            </a:r>
          </a:p>
          <a:p>
            <a:pPr lvl="1" eaLnBrk="1" hangingPunct="1"/>
            <a:r>
              <a:rPr lang="en-US" altLang="en-US">
                <a:effectLst/>
              </a:rPr>
              <a:t>Temples were built to glorify</a:t>
            </a:r>
          </a:p>
          <a:p>
            <a:pPr lvl="1" eaLnBrk="1" hangingPunct="1"/>
            <a:r>
              <a:rPr lang="en-US" altLang="en-US">
                <a:effectLst/>
              </a:rPr>
              <a:t>The church is God</a:t>
            </a:r>
            <a:r>
              <a:rPr lang="ja-JP" altLang="en-US">
                <a:effectLst/>
                <a:latin typeface="Arial" panose="020B0604020202020204" pitchFamily="34" charset="0"/>
              </a:rPr>
              <a:t>’</a:t>
            </a:r>
            <a:r>
              <a:rPr lang="en-US" altLang="ja-JP">
                <a:effectLst/>
              </a:rPr>
              <a:t>s temple today           </a:t>
            </a:r>
            <a:r>
              <a:rPr lang="en-US" altLang="ja-JP">
                <a:solidFill>
                  <a:srgbClr val="FFFF00"/>
                </a:solidFill>
                <a:effectLst/>
              </a:rPr>
              <a:t>1Co 3:16-17; 1Pe 2:5,9-10</a:t>
            </a:r>
          </a:p>
          <a:p>
            <a:pPr lvl="1" eaLnBrk="1" hangingPunct="1"/>
            <a:r>
              <a:rPr lang="en-US" altLang="en-US">
                <a:effectLst/>
              </a:rPr>
              <a:t>We offer spiritual sacrifices and praise        </a:t>
            </a:r>
            <a:r>
              <a:rPr lang="en-US" altLang="en-US">
                <a:solidFill>
                  <a:srgbClr val="FFFF00"/>
                </a:solidFill>
                <a:effectLst/>
              </a:rPr>
              <a:t>He 13:15,16; cf. Mal 1:6-8</a:t>
            </a:r>
            <a:endParaRPr lang="en-US" altLang="en-US" sz="3200">
              <a:solidFill>
                <a:srgbClr val="FFFF00"/>
              </a:solidFill>
              <a:effectLst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en-US" altLang="en-US" sz="3600" b="1">
              <a:solidFill>
                <a:schemeClr val="tx2"/>
              </a:solidFill>
              <a:effectLst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00C589-D915-4AA3-9A50-5689D6539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954088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How we praise God with our sacrifices</a:t>
            </a:r>
          </a:p>
          <a:p>
            <a:pPr algn="ctr"/>
            <a:r>
              <a:rPr lang="en-US" alt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is a true measure of the strength of the church!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F81D464-1E39-4092-8BC3-2A0A2A8F0A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/>
                <a:ea typeface="+mj-ea"/>
                <a:cs typeface="+mj-cs"/>
              </a:rPr>
              <a:t>The Measure</a:t>
            </a:r>
            <a:br>
              <a:rPr lang="en-US" b="1" dirty="0">
                <a:effectLst/>
                <a:ea typeface="+mj-ea"/>
                <a:cs typeface="+mj-cs"/>
              </a:rPr>
            </a:br>
            <a:r>
              <a:rPr lang="en-US" b="1" dirty="0">
                <a:effectLst/>
                <a:ea typeface="+mj-ea"/>
                <a:cs typeface="+mj-cs"/>
              </a:rPr>
              <a:t>Of A Strong Church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3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3">
            <a:extLst>
              <a:ext uri="{FF2B5EF4-FFF2-40B4-BE49-F238E27FC236}">
                <a16:creationId xmlns:a16="http://schemas.microsoft.com/office/drawing/2014/main" id="{C9CC0AF8-ADE1-48B1-BFF0-E3F67CA364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924800" cy="38862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b="1" dirty="0">
                <a:solidFill>
                  <a:schemeClr val="tx2"/>
                </a:solidFill>
                <a:effectLst/>
                <a:ea typeface="+mn-ea"/>
                <a:cs typeface="+mn-cs"/>
              </a:rPr>
              <a:t>4) Submits Like A Kingdom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effectLst/>
                <a:ea typeface="+mn-ea"/>
              </a:rPr>
              <a:t>The church is the kingdom of Christ          </a:t>
            </a:r>
            <a:r>
              <a:rPr lang="en-US" dirty="0">
                <a:solidFill>
                  <a:srgbClr val="FFFF00"/>
                </a:solidFill>
                <a:effectLst/>
                <a:ea typeface="+mn-ea"/>
              </a:rPr>
              <a:t>Co 1:13; Re 1:9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effectLst/>
                <a:ea typeface="+mn-ea"/>
              </a:rPr>
              <a:t>A kingdom implies allegiance and obedience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effectLst/>
                <a:ea typeface="+mn-ea"/>
              </a:rPr>
              <a:t>We are to submit to Christ as our King        </a:t>
            </a:r>
            <a:r>
              <a:rPr lang="en-US" dirty="0">
                <a:solidFill>
                  <a:srgbClr val="FFFF00"/>
                </a:solidFill>
                <a:effectLst/>
                <a:ea typeface="+mn-ea"/>
              </a:rPr>
              <a:t>Ac 2:36; Co 3:17</a:t>
            </a:r>
            <a:r>
              <a:rPr lang="en-US" sz="3200" dirty="0">
                <a:solidFill>
                  <a:srgbClr val="FFFF00"/>
                </a:solidFill>
                <a:effectLst/>
                <a:ea typeface="+mn-ea"/>
              </a:rPr>
              <a:t> </a:t>
            </a:r>
            <a:endParaRPr lang="en-US" sz="3200" b="1" dirty="0">
              <a:solidFill>
                <a:srgbClr val="FFFF00"/>
              </a:solidFill>
              <a:effectLst/>
              <a:ea typeface="+mn-ea"/>
            </a:endParaRPr>
          </a:p>
          <a:p>
            <a:pPr algn="ctr" eaLnBrk="1" hangingPunct="1">
              <a:buFont typeface="Wingdings" charset="0"/>
              <a:buNone/>
              <a:defRPr/>
            </a:pPr>
            <a:endParaRPr lang="en-US" sz="3600" b="1" dirty="0">
              <a:solidFill>
                <a:schemeClr val="tx2"/>
              </a:solidFill>
              <a:effectLst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95EC35-C494-4530-B5F7-523C8D080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029200"/>
            <a:ext cx="7772400" cy="954088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How we submit to the lordship of Christ</a:t>
            </a:r>
          </a:p>
          <a:p>
            <a:pPr algn="ctr"/>
            <a:r>
              <a:rPr lang="en-US" alt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is a true measure of the strength of the church!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B2208EC-583C-43BB-A67E-156381AFFF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/>
                <a:ea typeface="+mj-ea"/>
                <a:cs typeface="+mj-cs"/>
              </a:rPr>
              <a:t>The Measure</a:t>
            </a:r>
            <a:br>
              <a:rPr lang="en-US" b="1" dirty="0">
                <a:effectLst/>
                <a:ea typeface="+mj-ea"/>
                <a:cs typeface="+mj-cs"/>
              </a:rPr>
            </a:br>
            <a:r>
              <a:rPr lang="en-US" b="1" dirty="0">
                <a:effectLst/>
                <a:ea typeface="+mj-ea"/>
                <a:cs typeface="+mj-cs"/>
              </a:rPr>
              <a:t>Of A Strong Church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1" name="Rectangle 3">
            <a:extLst>
              <a:ext uri="{FF2B5EF4-FFF2-40B4-BE49-F238E27FC236}">
                <a16:creationId xmlns:a16="http://schemas.microsoft.com/office/drawing/2014/main" id="{2E3D1E7D-BDF8-4D11-8B2B-5594BAC068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924800" cy="38862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b="1" dirty="0">
                <a:solidFill>
                  <a:schemeClr val="tx2"/>
                </a:solidFill>
                <a:effectLst/>
                <a:ea typeface="+mn-ea"/>
                <a:cs typeface="+mn-cs"/>
              </a:rPr>
              <a:t>5) Is Pure As A Bride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effectLst/>
                <a:ea typeface="+mn-ea"/>
              </a:rPr>
              <a:t>The church is the bride of Christ              </a:t>
            </a:r>
            <a:r>
              <a:rPr lang="en-US" dirty="0">
                <a:solidFill>
                  <a:srgbClr val="FFFF00"/>
                </a:solidFill>
                <a:effectLst/>
                <a:ea typeface="+mn-ea"/>
              </a:rPr>
              <a:t>2Co 11:1-2; Ep 5:25-29</a:t>
            </a:r>
            <a:endParaRPr lang="en-US" sz="2400" dirty="0">
              <a:solidFill>
                <a:srgbClr val="FFFF00"/>
              </a:solidFill>
              <a:effectLst/>
              <a:ea typeface="+mn-ea"/>
            </a:endParaRP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effectLst/>
                <a:ea typeface="+mn-ea"/>
              </a:rPr>
              <a:t>A bride implies purity and adornment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effectLst/>
                <a:ea typeface="+mn-ea"/>
              </a:rPr>
              <a:t>We must be cleansed and maintain purity        </a:t>
            </a:r>
            <a:r>
              <a:rPr lang="en-US" sz="2400" b="1" dirty="0">
                <a:solidFill>
                  <a:schemeClr val="tx2"/>
                </a:solidFill>
                <a:effectLst/>
                <a:ea typeface="+mn-ea"/>
              </a:rPr>
              <a:t> </a:t>
            </a:r>
            <a:r>
              <a:rPr lang="en-US" dirty="0">
                <a:solidFill>
                  <a:srgbClr val="FFFF00"/>
                </a:solidFill>
                <a:effectLst/>
                <a:ea typeface="+mn-ea"/>
              </a:rPr>
              <a:t>Ac 22:16; 1Jn 1:9; Ep 5:3-5; 2Co 6:14-7:1</a:t>
            </a:r>
            <a:endParaRPr lang="en-US" sz="3200" dirty="0">
              <a:solidFill>
                <a:srgbClr val="FFFF00"/>
              </a:solidFill>
              <a:effectLst/>
              <a:ea typeface="+mn-ea"/>
            </a:endParaRPr>
          </a:p>
          <a:p>
            <a:pPr algn="ctr" eaLnBrk="1" hangingPunct="1">
              <a:buFont typeface="Wingdings" charset="0"/>
              <a:buNone/>
              <a:defRPr/>
            </a:pPr>
            <a:endParaRPr lang="en-US" b="1" dirty="0">
              <a:solidFill>
                <a:schemeClr val="tx2"/>
              </a:solidFill>
              <a:effectLst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256D66-AF5F-4ED3-9BBE-775FDF267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954088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How we maintain our purity as a bride</a:t>
            </a:r>
          </a:p>
          <a:p>
            <a:pPr algn="ctr"/>
            <a:r>
              <a:rPr lang="en-US" alt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is a true measure of the strength of the church!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033C3852-6BE2-411A-B812-0B7174B936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/>
                <a:ea typeface="+mj-ea"/>
                <a:cs typeface="+mj-cs"/>
              </a:rPr>
              <a:t>The Measure</a:t>
            </a:r>
            <a:br>
              <a:rPr lang="en-US" b="1" dirty="0">
                <a:effectLst/>
                <a:ea typeface="+mj-ea"/>
                <a:cs typeface="+mj-cs"/>
              </a:rPr>
            </a:br>
            <a:r>
              <a:rPr lang="en-US" b="1" dirty="0">
                <a:effectLst/>
                <a:ea typeface="+mj-ea"/>
                <a:cs typeface="+mj-cs"/>
              </a:rPr>
              <a:t>Of A Strong Church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1" grpId="0" build="p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5" name="Rectangle 3">
            <a:extLst>
              <a:ext uri="{FF2B5EF4-FFF2-40B4-BE49-F238E27FC236}">
                <a16:creationId xmlns:a16="http://schemas.microsoft.com/office/drawing/2014/main" id="{A7630580-94BA-4B30-BDA9-627608ED9A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924800" cy="3886200"/>
          </a:xfrm>
        </p:spPr>
        <p:txBody>
          <a:bodyPr/>
          <a:lstStyle/>
          <a:p>
            <a:pPr marL="684213" indent="-684213" eaLnBrk="1" hangingPunct="1">
              <a:buClr>
                <a:schemeClr val="tx1">
                  <a:lumMod val="95000"/>
                </a:schemeClr>
              </a:buClr>
              <a:buSzPct val="100000"/>
              <a:buFont typeface="+mj-lt"/>
              <a:buAutoNum type="arabicParenR"/>
              <a:defRPr/>
            </a:pPr>
            <a:r>
              <a:rPr lang="en-US" dirty="0">
                <a:solidFill>
                  <a:schemeClr val="tx2"/>
                </a:solidFill>
                <a:effectLst/>
                <a:ea typeface="+mn-ea"/>
                <a:cs typeface="+mn-cs"/>
              </a:rPr>
              <a:t>Functions Like A Body</a:t>
            </a:r>
          </a:p>
          <a:p>
            <a:pPr marL="684213" indent="-684213" eaLnBrk="1" hangingPunct="1">
              <a:buClr>
                <a:schemeClr val="tx1">
                  <a:lumMod val="95000"/>
                </a:schemeClr>
              </a:buClr>
              <a:buSzPct val="100000"/>
              <a:buFont typeface="+mj-lt"/>
              <a:buAutoNum type="arabicParenR"/>
              <a:defRPr/>
            </a:pPr>
            <a:r>
              <a:rPr lang="en-US" dirty="0">
                <a:solidFill>
                  <a:schemeClr val="tx2"/>
                </a:solidFill>
                <a:effectLst/>
                <a:ea typeface="+mn-ea"/>
                <a:cs typeface="+mn-cs"/>
              </a:rPr>
              <a:t>Loves Like A Family</a:t>
            </a:r>
          </a:p>
          <a:p>
            <a:pPr marL="684213" indent="-684213" eaLnBrk="1" hangingPunct="1">
              <a:buClr>
                <a:schemeClr val="tx1">
                  <a:lumMod val="95000"/>
                </a:schemeClr>
              </a:buClr>
              <a:buSzPct val="100000"/>
              <a:buFont typeface="+mj-lt"/>
              <a:buAutoNum type="arabicParenR"/>
              <a:defRPr/>
            </a:pPr>
            <a:r>
              <a:rPr lang="en-US" dirty="0">
                <a:solidFill>
                  <a:schemeClr val="tx2"/>
                </a:solidFill>
                <a:effectLst/>
                <a:ea typeface="+mn-ea"/>
                <a:cs typeface="+mn-cs"/>
              </a:rPr>
              <a:t>Praises Like A Temple</a:t>
            </a:r>
          </a:p>
          <a:p>
            <a:pPr marL="684213" indent="-684213" eaLnBrk="1" hangingPunct="1">
              <a:buClr>
                <a:schemeClr val="tx1">
                  <a:lumMod val="95000"/>
                </a:schemeClr>
              </a:buClr>
              <a:buSzPct val="100000"/>
              <a:buFont typeface="+mj-lt"/>
              <a:buAutoNum type="arabicParenR"/>
              <a:defRPr/>
            </a:pPr>
            <a:r>
              <a:rPr lang="en-US" dirty="0">
                <a:solidFill>
                  <a:schemeClr val="tx2"/>
                </a:solidFill>
                <a:effectLst/>
                <a:ea typeface="+mn-ea"/>
                <a:cs typeface="+mn-cs"/>
              </a:rPr>
              <a:t>Submits Like A Kingdom</a:t>
            </a:r>
          </a:p>
          <a:p>
            <a:pPr marL="684213" indent="-684213" eaLnBrk="1" hangingPunct="1">
              <a:buClr>
                <a:schemeClr val="tx1">
                  <a:lumMod val="95000"/>
                </a:schemeClr>
              </a:buClr>
              <a:buSzPct val="100000"/>
              <a:buFont typeface="+mj-lt"/>
              <a:buAutoNum type="arabicParenR"/>
              <a:defRPr/>
            </a:pPr>
            <a:r>
              <a:rPr lang="en-US" dirty="0">
                <a:solidFill>
                  <a:schemeClr val="tx2"/>
                </a:solidFill>
                <a:effectLst/>
                <a:ea typeface="+mn-ea"/>
                <a:cs typeface="+mn-cs"/>
              </a:rPr>
              <a:t>Is Pure As A Bride</a:t>
            </a:r>
          </a:p>
          <a:p>
            <a:pPr algn="ctr" eaLnBrk="1" hangingPunct="1">
              <a:buFont typeface="Wingdings" charset="0"/>
              <a:buNone/>
              <a:defRPr/>
            </a:pPr>
            <a:endParaRPr lang="en-US" b="1" dirty="0">
              <a:solidFill>
                <a:schemeClr val="tx2"/>
              </a:solidFill>
              <a:effectLst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62BDF4-66A9-4BC7-922F-A47A44835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1462088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We may have outward signs of a strong church,</a:t>
            </a:r>
          </a:p>
          <a:p>
            <a:pPr algn="ctr"/>
            <a:r>
              <a:rPr lang="en-US" alt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but be like the church at Sardis!</a:t>
            </a:r>
          </a:p>
          <a:p>
            <a:pPr algn="ctr">
              <a:spcBef>
                <a:spcPts val="600"/>
              </a:spcBef>
            </a:pPr>
            <a:r>
              <a:rPr lang="en-US" alt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 3:1-2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93833D4-3CDF-4E66-9B66-2773A47D5F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/>
                <a:ea typeface="+mj-ea"/>
                <a:cs typeface="+mj-cs"/>
              </a:rPr>
              <a:t>The Measure</a:t>
            </a:r>
            <a:br>
              <a:rPr lang="en-US" b="1" dirty="0">
                <a:effectLst/>
                <a:ea typeface="+mj-ea"/>
                <a:cs typeface="+mj-cs"/>
              </a:rPr>
            </a:br>
            <a:r>
              <a:rPr lang="en-US" b="1" dirty="0">
                <a:effectLst/>
                <a:ea typeface="+mj-ea"/>
                <a:cs typeface="+mj-cs"/>
              </a:rPr>
              <a:t>Of A Strong Church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Bal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ance">
      <a:majorFont>
        <a:latin typeface="Arial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 Theme.thmx</Template>
  <TotalTime>332</TotalTime>
  <Words>350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Tahoma</vt:lpstr>
      <vt:lpstr>MS PGothic</vt:lpstr>
      <vt:lpstr>Arial</vt:lpstr>
      <vt:lpstr>Wingdings</vt:lpstr>
      <vt:lpstr>Calibri</vt:lpstr>
      <vt:lpstr>Balance</vt:lpstr>
      <vt:lpstr>The Measure Of A Strong Church</vt:lpstr>
      <vt:lpstr>The Measure Of A Strong Church</vt:lpstr>
      <vt:lpstr>The Measure Of A Strong Church</vt:lpstr>
      <vt:lpstr>The Measure Of A Strong Church</vt:lpstr>
      <vt:lpstr>The Measure Of A Strong Church</vt:lpstr>
      <vt:lpstr>The Measure Of A Strong Church</vt:lpstr>
      <vt:lpstr>The Measure Of A Strong Church</vt:lpstr>
    </vt:vector>
  </TitlesOfParts>
  <Company>Executable Outlines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Biblical Illiteracy</dc:title>
  <dc:creator>Melvin Hampton</dc:creator>
  <cp:lastModifiedBy>Melvin</cp:lastModifiedBy>
  <cp:revision>26</cp:revision>
  <cp:lastPrinted>2012-09-24T12:23:54Z</cp:lastPrinted>
  <dcterms:created xsi:type="dcterms:W3CDTF">2004-05-03T15:58:00Z</dcterms:created>
  <dcterms:modified xsi:type="dcterms:W3CDTF">2019-08-11T13:21:35Z</dcterms:modified>
</cp:coreProperties>
</file>