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8" r:id="rId2"/>
    <p:sldId id="259" r:id="rId3"/>
    <p:sldId id="264" r:id="rId4"/>
    <p:sldId id="260" r:id="rId5"/>
    <p:sldId id="265" r:id="rId6"/>
    <p:sldId id="263" r:id="rId7"/>
    <p:sldId id="262" r:id="rId8"/>
    <p:sldId id="266" r:id="rId9"/>
    <p:sldId id="261" r:id="rId10"/>
    <p:sldId id="257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vin Hampton" userId="1979121696_tp_dropbox" providerId="OAuth2" clId="{B7F89734-F34B-0C4F-BDD7-32F7DC440DD9}"/>
    <pc:docChg chg="modSld">
      <pc:chgData name="Melvin Hampton" userId="1979121696_tp_dropbox" providerId="OAuth2" clId="{B7F89734-F34B-0C4F-BDD7-32F7DC440DD9}" dt="2020-02-18T12:48:35.150" v="10" actId="14100"/>
      <pc:docMkLst>
        <pc:docMk/>
      </pc:docMkLst>
      <pc:sldChg chg="modSp">
        <pc:chgData name="Melvin Hampton" userId="1979121696_tp_dropbox" providerId="OAuth2" clId="{B7F89734-F34B-0C4F-BDD7-32F7DC440DD9}" dt="2020-02-18T12:48:35.150" v="10" actId="14100"/>
        <pc:sldMkLst>
          <pc:docMk/>
          <pc:sldMk cId="0" sldId="258"/>
        </pc:sldMkLst>
        <pc:spChg chg="mod">
          <ac:chgData name="Melvin Hampton" userId="1979121696_tp_dropbox" providerId="OAuth2" clId="{B7F89734-F34B-0C4F-BDD7-32F7DC440DD9}" dt="2020-02-18T12:48:35.150" v="10" actId="14100"/>
          <ac:spMkLst>
            <pc:docMk/>
            <pc:sldMk cId="0" sldId="258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BCB20D-2199-4D37-9DD0-40B73C756F98}" type="datetimeFigureOut">
              <a:rPr lang="en-US" smtClean="0"/>
              <a:t>2/18/20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19349-C189-4620-B1D5-914C285A8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85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2/26/2017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20181-FF59-4B06-A319-3147E1223F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681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2/26/2017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0E1EF-0BEB-47FE-BD9D-E65D23BEAA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680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2/26/2017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5C9AC-A87B-46AF-9CD7-BD6F31A408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445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2/26/2017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5560A-646F-49FF-9289-D3445E0AA6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060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2/26/2017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ECA4A-6B28-4516-916B-781335A594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05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2/26/2017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55939-EC50-4568-ABF2-3F59F32A30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646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2/26/2017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100E6-0290-4CBB-8862-8CFFE1E7B3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158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2/26/2017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AD317-A34A-459A-AE47-D88E0B59A8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877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2/26/2017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2910C-B9FE-4318-BEA7-B10547F33E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06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2/26/2017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E0DA8-1239-4BF3-BEE4-35DF6CAFCC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920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2/26/2017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E56DE-D558-4BC0-9DE5-1301337C72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861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2/26/2017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37DB47A-5163-41F6-83C9-59F1EE6806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What &lt;strong&gt;hell&lt;/strong&gt; has that the church need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6600" b="1" dirty="0">
                <a:solidFill>
                  <a:schemeClr val="bg1"/>
                </a:solidFill>
              </a:rPr>
              <a:t>A JOURNEY THROUGH HELL</a:t>
            </a:r>
          </a:p>
        </p:txBody>
      </p:sp>
      <p:sp>
        <p:nvSpPr>
          <p:cNvPr id="2052" name="Content Placeholder 2"/>
          <p:cNvSpPr>
            <a:spLocks noGrp="1"/>
          </p:cNvSpPr>
          <p:nvPr>
            <p:ph idx="1"/>
          </p:nvPr>
        </p:nvSpPr>
        <p:spPr>
          <a:xfrm>
            <a:off x="590550" y="1568450"/>
            <a:ext cx="11341100" cy="4787900"/>
          </a:xfrm>
        </p:spPr>
        <p:txBody>
          <a:bodyPr/>
          <a:lstStyle/>
          <a:p>
            <a:pPr eaLnBrk="1" hangingPunct="1"/>
            <a:r>
              <a:rPr lang="en-US" altLang="en-US" sz="4000" dirty="0">
                <a:solidFill>
                  <a:schemeClr val="bg2"/>
                </a:solidFill>
                <a:latin typeface="BookmanOldStyle"/>
              </a:rPr>
              <a:t>Millions of people do not believe in Hell. </a:t>
            </a:r>
          </a:p>
          <a:p>
            <a:pPr eaLnBrk="1" hangingPunct="1"/>
            <a:r>
              <a:rPr lang="en-US" altLang="en-US" sz="4000" dirty="0">
                <a:solidFill>
                  <a:schemeClr val="bg2"/>
                </a:solidFill>
                <a:latin typeface="BookmanOldStyle"/>
              </a:rPr>
              <a:t>It is real! </a:t>
            </a:r>
          </a:p>
          <a:p>
            <a:pPr eaLnBrk="1" hangingPunct="1"/>
            <a:r>
              <a:rPr lang="en-US" altLang="en-US" sz="4000" dirty="0">
                <a:solidFill>
                  <a:schemeClr val="bg2"/>
                </a:solidFill>
                <a:latin typeface="BookmanOldStyle"/>
              </a:rPr>
              <a:t>It would only take three seconds in hell to convince anyone who does not believe. </a:t>
            </a:r>
          </a:p>
          <a:p>
            <a:pPr eaLnBrk="1" hangingPunct="1"/>
            <a:r>
              <a:rPr lang="en-US" altLang="en-US" sz="4000" b="1" dirty="0">
                <a:solidFill>
                  <a:schemeClr val="bg2"/>
                </a:solidFill>
                <a:latin typeface="BookmanOldStyle"/>
              </a:rPr>
              <a:t>WE WANT TO TAKE AN IMAGINARY JOURNEY THROUGH HELL, BUT, BEFORE WE DO, THERE ARE SOME THINGS TO CONSIDER ABOUT HELL.</a:t>
            </a:r>
          </a:p>
          <a:p>
            <a:pPr eaLnBrk="1" hangingPunct="1"/>
            <a:endParaRPr lang="en-US" altLang="en-US" sz="4000" dirty="0">
              <a:solidFill>
                <a:schemeClr val="bg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51842" y="6721475"/>
            <a:ext cx="4561974" cy="1365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2/26/2017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C5560A-646F-49FF-9289-D3445E0AA6B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What &lt;strong&gt;hell&lt;/strong&gt; has that the church need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-88900" y="-8396288"/>
            <a:ext cx="11909425" cy="701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BookmanOldStyle"/>
              </a:rPr>
              <a:t>C. Agrippa. Why are you here? You were a good king; you did not have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BookmanOldStyle"/>
              </a:rPr>
              <a:t>Paul killed. I had planned to become a Christian. Jesus read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BookmanOldStyle"/>
              </a:rPr>
              <a:t>2 Thess. 1:7-9. Many like Agrippa will be in Hell. We must leave.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BookmanOldStyle"/>
              </a:rPr>
              <a:t>Nothing is worth this. Do not put off preparing. Life is too short;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BookmanOldStyle"/>
              </a:rPr>
              <a:t>death is sure.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BookmanOldStyle"/>
              </a:rPr>
              <a:t>D. Demetrius. Never heard of you; I am the silversmith in Acts 19:24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BookmanOldStyle"/>
              </a:rPr>
              <a:t>29. Idolatry sent me here. John 4:24. Nothing is worth this. As we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BookmanOldStyle"/>
              </a:rPr>
              <a:t>start, one cries, “Help me brethren.” Who are you?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BookmanOldStyle"/>
              </a:rPr>
              <a:t>E. Demas. You were a Christian, why are you here? I tried to flirt with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BookmanOldStyle"/>
              </a:rPr>
              <a:t>the Devil. I know worldliness and Christianity do not mix. I made my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BookmanOldStyle"/>
              </a:rPr>
              <a:t>choice. “Demas hath forsaken me.” 2 Tim. 4:10. Many like Demas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BookmanOldStyle"/>
              </a:rPr>
              <a:t>stay in the church, clinging to a false hope. They think they cannot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BookmanOldStyle"/>
              </a:rPr>
              <a:t>fall from grace. Anything you want us to tell people on earth? Yes,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BookmanOldStyle"/>
              </a:rPr>
              <a:t>stay faithful to God; present yourselves a living sacrifice. Must go.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BookmanOldStyle"/>
              </a:rPr>
              <a:t>We hear a group crying in pain. Who are you?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BookmanOldStyle"/>
              </a:rPr>
              <a:t>F. Pharisees and Lawyers. Why are you here? You read of us in Luke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BookmanOldStyle"/>
              </a:rPr>
              <a:t>7:30. We rejected the counsel of God and were not baptized of Him.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BookmanOldStyle"/>
              </a:rPr>
              <a:t>We were like those in John 12:42, afraid we would not be popular or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BookmanOldStyle"/>
              </a:rPr>
              <a:t>be put out of synagogue. We have to get out of here. We cannot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BookmanOldStyle"/>
              </a:rPr>
              <a:t>stand it any longer. What would you like for us to tell the people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BookmanOldStyle"/>
              </a:rPr>
              <a:t>back on earth? “Yes, tell them to be in favor with God means more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BookmanOldStyle"/>
              </a:rPr>
              <a:t>than anything; do what God says while they can.”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BookmanOldStyle"/>
              </a:rPr>
              <a:t>C</a:t>
            </a:r>
            <a:r>
              <a:rPr lang="en-US" altLang="en-US" sz="1200" dirty="0">
                <a:latin typeface="BookmanOldStyle"/>
              </a:rPr>
              <a:t>ONCL</a:t>
            </a:r>
            <a:r>
              <a:rPr lang="en-US" altLang="en-US" sz="1800" dirty="0">
                <a:latin typeface="BookmanOldStyle"/>
              </a:rPr>
              <a:t>: From this imaginary journey into Hell, we should be convinced that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BookmanOldStyle"/>
              </a:rPr>
              <a:t>we could not pay the price of Hell. It is too expensive. Hell will be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BookmanOldStyle"/>
              </a:rPr>
              <a:t>forever. Come now and obey God while you can.</a:t>
            </a:r>
            <a:endParaRPr lang="en-US" altLang="en-US" sz="1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OldStyle,Bold"/>
              </a:rPr>
              <a:t>DEMETRIUS: </a:t>
            </a:r>
            <a:r>
              <a:rPr lang="en-US" dirty="0">
                <a:solidFill>
                  <a:schemeClr val="bg1"/>
                </a:solidFill>
                <a:latin typeface="BookmanOldStyle,Bold"/>
              </a:rPr>
              <a:t>I NEVER HEARD OF YOU!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bg1"/>
                </a:solidFill>
                <a:latin typeface="BookmanOldStyle,Bold"/>
              </a:rPr>
              <a:t>Who are you? I am the silversmith in Ac. 19:24-29.</a:t>
            </a:r>
          </a:p>
          <a:p>
            <a:r>
              <a:rPr lang="en-US" sz="4000" dirty="0">
                <a:solidFill>
                  <a:schemeClr val="bg1"/>
                </a:solidFill>
                <a:latin typeface="BookmanOldStyle,Bold"/>
              </a:rPr>
              <a:t>Idolatry sent men here.</a:t>
            </a:r>
          </a:p>
          <a:p>
            <a:r>
              <a:rPr lang="en-US" sz="4000" dirty="0">
                <a:solidFill>
                  <a:schemeClr val="bg1"/>
                </a:solidFill>
                <a:latin typeface="BookmanOldStyle,Bold"/>
              </a:rPr>
              <a:t>Jo. 4:24. Nothing is worth this.</a:t>
            </a:r>
          </a:p>
          <a:p>
            <a:r>
              <a:rPr lang="en-US" sz="4000" dirty="0">
                <a:solidFill>
                  <a:schemeClr val="bg1"/>
                </a:solidFill>
                <a:latin typeface="BookmanOldStyle,Bold"/>
              </a:rPr>
              <a:t>As we start, one cries, “Help me brethren.” </a:t>
            </a:r>
          </a:p>
          <a:p>
            <a:r>
              <a:rPr lang="en-US" sz="4000" dirty="0">
                <a:solidFill>
                  <a:schemeClr val="bg1"/>
                </a:solidFill>
                <a:latin typeface="BookmanOldStyle,Bold"/>
              </a:rPr>
              <a:t>Who are you?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2/26/2017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2910C-B9FE-4318-BEA7-B10547F33E9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053263" y="6353175"/>
            <a:ext cx="5073650" cy="3683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What &lt;strong&gt;hell&lt;/strong&gt; has that the church need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956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BookmanOldStyle,Bold"/>
              </a:rPr>
              <a:t>DEMAS: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40311"/>
            <a:ext cx="10515600" cy="4255701"/>
          </a:xfrm>
        </p:spPr>
        <p:txBody>
          <a:bodyPr/>
          <a:lstStyle/>
          <a:p>
            <a:r>
              <a:rPr lang="en-US" sz="4000" dirty="0">
                <a:solidFill>
                  <a:schemeClr val="bg1"/>
                </a:solidFill>
              </a:rPr>
              <a:t>Demas. You were a Christian, why are you here? I tried to flirt with the Devil. </a:t>
            </a:r>
          </a:p>
          <a:p>
            <a:r>
              <a:rPr lang="en-US" sz="4000" dirty="0">
                <a:solidFill>
                  <a:schemeClr val="bg1"/>
                </a:solidFill>
              </a:rPr>
              <a:t>I know worldliness and Christianity do not mix. </a:t>
            </a:r>
          </a:p>
          <a:p>
            <a:r>
              <a:rPr lang="en-US" sz="4000" dirty="0">
                <a:solidFill>
                  <a:schemeClr val="bg1"/>
                </a:solidFill>
              </a:rPr>
              <a:t>I made my choice. “Demas hath forsaken me.” 2 Tim. 4:10.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2/26/2017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C5560A-646F-49FF-9289-D3445E0AA6B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53263" y="6353175"/>
            <a:ext cx="5073650" cy="3683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318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What &lt;strong&gt;hell&lt;/strong&gt; has that the church need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956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BookmanOldStyle,Bold"/>
              </a:rPr>
              <a:t>DEMAS: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9659"/>
            <a:ext cx="10515600" cy="4746354"/>
          </a:xfrm>
        </p:spPr>
        <p:txBody>
          <a:bodyPr/>
          <a:lstStyle/>
          <a:p>
            <a:r>
              <a:rPr lang="en-US" sz="4000" dirty="0">
                <a:solidFill>
                  <a:schemeClr val="bg1"/>
                </a:solidFill>
              </a:rPr>
              <a:t>Many like Demas stay in the church, clinging to a false hope. </a:t>
            </a:r>
          </a:p>
          <a:p>
            <a:r>
              <a:rPr lang="en-US" sz="4000" dirty="0">
                <a:solidFill>
                  <a:schemeClr val="bg1"/>
                </a:solidFill>
              </a:rPr>
              <a:t>They think they cannot fall from grace. </a:t>
            </a:r>
          </a:p>
          <a:p>
            <a:r>
              <a:rPr lang="en-US" sz="4000" dirty="0">
                <a:solidFill>
                  <a:schemeClr val="bg1"/>
                </a:solidFill>
              </a:rPr>
              <a:t>Anything you want us to tell people on earth? </a:t>
            </a:r>
          </a:p>
          <a:p>
            <a:r>
              <a:rPr lang="en-US" sz="4000" dirty="0">
                <a:solidFill>
                  <a:schemeClr val="bg1"/>
                </a:solidFill>
              </a:rPr>
              <a:t>Yes, stay faithful to God; present yourselves a living sacrifice. Must go.</a:t>
            </a:r>
          </a:p>
          <a:p>
            <a:r>
              <a:rPr lang="en-US" sz="4000" dirty="0">
                <a:solidFill>
                  <a:schemeClr val="bg1"/>
                </a:solidFill>
              </a:rPr>
              <a:t>We hear a group crying in pain. Who are you?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2/26/2017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C5560A-646F-49FF-9289-D3445E0AA6B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53263" y="6353175"/>
            <a:ext cx="5073650" cy="3683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318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What &lt;strong&gt;hell&lt;/strong&gt; has that the church need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PHARISEES AND LAWYERS.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805" y="1825625"/>
            <a:ext cx="11195823" cy="4351338"/>
          </a:xfrm>
        </p:spPr>
        <p:txBody>
          <a:bodyPr/>
          <a:lstStyle/>
          <a:p>
            <a:r>
              <a:rPr lang="en-US" sz="4000" dirty="0">
                <a:solidFill>
                  <a:schemeClr val="bg1"/>
                </a:solidFill>
              </a:rPr>
              <a:t>Why are you here? You read of us in Luke 7:30. </a:t>
            </a:r>
          </a:p>
          <a:p>
            <a:r>
              <a:rPr lang="en-US" sz="4000" dirty="0">
                <a:solidFill>
                  <a:schemeClr val="bg1"/>
                </a:solidFill>
              </a:rPr>
              <a:t>We rejected the counsel of God and were not baptized of Him.</a:t>
            </a:r>
          </a:p>
          <a:p>
            <a:r>
              <a:rPr lang="en-US" sz="4000" dirty="0">
                <a:solidFill>
                  <a:schemeClr val="bg1"/>
                </a:solidFill>
              </a:rPr>
              <a:t>We were like those in John 12:42, afraid we would not be popular or be put out of synagogue. </a:t>
            </a:r>
          </a:p>
          <a:p>
            <a:r>
              <a:rPr lang="en-US" sz="4000" dirty="0">
                <a:solidFill>
                  <a:schemeClr val="bg1"/>
                </a:solidFill>
              </a:rPr>
              <a:t>We have to get out of here. We cannot stand it any longer. </a:t>
            </a:r>
          </a:p>
          <a:p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2/26/2017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C5560A-646F-49FF-9289-D3445E0AA6B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53263" y="6353175"/>
            <a:ext cx="5073650" cy="3683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09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What &lt;strong&gt;hell&lt;/strong&gt; has that the church need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PHARISEES AND LAWYERS.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bg1"/>
                </a:solidFill>
              </a:rPr>
              <a:t>What would you like for us to tell the people back on earth? </a:t>
            </a:r>
          </a:p>
          <a:p>
            <a:r>
              <a:rPr lang="en-US" sz="4000" dirty="0">
                <a:solidFill>
                  <a:schemeClr val="bg1"/>
                </a:solidFill>
              </a:rPr>
              <a:t>“Yes, tell them to be in favor with God means more than anything; do what God says while they can.”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2/26/2017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C5560A-646F-49FF-9289-D3445E0AA6B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53263" y="6353175"/>
            <a:ext cx="5073650" cy="3683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093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What &lt;strong&gt;hell&lt;/strong&gt; has that the church need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581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PHARISEES AND LAWYERS.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bg1"/>
                </a:solidFill>
              </a:rPr>
              <a:t>CONCL: From this imaginary journey into Hell, we should be convinced that we could not pay the price of Hell. </a:t>
            </a:r>
          </a:p>
          <a:p>
            <a:r>
              <a:rPr lang="en-US" sz="4000" dirty="0">
                <a:solidFill>
                  <a:schemeClr val="bg1"/>
                </a:solidFill>
              </a:rPr>
              <a:t>It is too expensive. Hell will be forever. </a:t>
            </a:r>
          </a:p>
          <a:p>
            <a:r>
              <a:rPr lang="en-US" sz="4000" dirty="0">
                <a:solidFill>
                  <a:schemeClr val="bg1"/>
                </a:solidFill>
              </a:rPr>
              <a:t>Come now and obey God while you can.</a:t>
            </a:r>
          </a:p>
          <a:p>
            <a:r>
              <a:rPr lang="en-US" sz="4000" dirty="0">
                <a:solidFill>
                  <a:schemeClr val="bg1"/>
                </a:solidFill>
              </a:rPr>
              <a:t>F + R + C + B.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2/26/2017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C5560A-646F-49FF-9289-D3445E0AA6B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53263" y="6353175"/>
            <a:ext cx="5073650" cy="3683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09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What &lt;strong&gt;hell&lt;/strong&gt; has that the church need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6000" dirty="0">
                <a:solidFill>
                  <a:schemeClr val="bg2"/>
                </a:solidFill>
                <a:latin typeface="BookmanOldStyle"/>
              </a:rPr>
              <a:t>I. FACTS ABOUT HELL.</a:t>
            </a:r>
            <a:endParaRPr lang="en-US" altLang="en-US" sz="6000" dirty="0">
              <a:solidFill>
                <a:schemeClr val="bg2"/>
              </a:solidFill>
            </a:endParaRP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623888" y="1690688"/>
            <a:ext cx="11006137" cy="4854575"/>
          </a:xfrm>
        </p:spPr>
        <p:txBody>
          <a:bodyPr/>
          <a:lstStyle/>
          <a:p>
            <a:pPr eaLnBrk="1" hangingPunct="1"/>
            <a:r>
              <a:rPr lang="en-US" altLang="en-US" sz="4000" dirty="0">
                <a:solidFill>
                  <a:schemeClr val="bg2"/>
                </a:solidFill>
                <a:latin typeface="BookmanOldStyle"/>
              </a:rPr>
              <a:t>All that we know about Hell we find in the Bible.</a:t>
            </a:r>
          </a:p>
          <a:p>
            <a:pPr eaLnBrk="1" hangingPunct="1"/>
            <a:r>
              <a:rPr lang="en-US" altLang="en-US" sz="4000" dirty="0">
                <a:solidFill>
                  <a:schemeClr val="bg2"/>
                </a:solidFill>
                <a:latin typeface="BookmanOldStyle"/>
              </a:rPr>
              <a:t>The majority of people will go there. Matt. 7:13-14.</a:t>
            </a:r>
          </a:p>
          <a:p>
            <a:pPr eaLnBrk="1" hangingPunct="1"/>
            <a:r>
              <a:rPr lang="en-US" altLang="en-US" sz="4000" dirty="0">
                <a:solidFill>
                  <a:schemeClr val="bg2"/>
                </a:solidFill>
                <a:latin typeface="BookmanOldStyle"/>
              </a:rPr>
              <a:t>The condition there. Luke 16:23. Torment, flame.</a:t>
            </a:r>
          </a:p>
          <a:p>
            <a:pPr eaLnBrk="1" hangingPunct="1"/>
            <a:r>
              <a:rPr lang="en-US" altLang="en-US" sz="4000" dirty="0">
                <a:solidFill>
                  <a:schemeClr val="bg2"/>
                </a:solidFill>
                <a:latin typeface="BookmanOldStyle"/>
              </a:rPr>
              <a:t>Better maimed in life than whole in Hell. Mark 9:43-48.</a:t>
            </a:r>
          </a:p>
          <a:p>
            <a:pPr eaLnBrk="1" hangingPunct="1"/>
            <a:r>
              <a:rPr lang="en-US" altLang="en-US" sz="4000" dirty="0">
                <a:solidFill>
                  <a:schemeClr val="bg2"/>
                </a:solidFill>
                <a:latin typeface="BookmanOldStyle"/>
              </a:rPr>
              <a:t>Lake of fire. Rev. 20:15. Fire and brimstone. Rev. 21:8.</a:t>
            </a:r>
          </a:p>
          <a:p>
            <a:pPr eaLnBrk="1" hangingPunct="1"/>
            <a:endParaRPr lang="en-US" altLang="en-US" sz="4000" dirty="0">
              <a:solidFill>
                <a:schemeClr val="bg2"/>
              </a:solidFill>
              <a:latin typeface="BookmanOldStyle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88175" y="6356350"/>
            <a:ext cx="5073650" cy="3683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2/26/2017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C5560A-646F-49FF-9289-D3445E0AA6B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What &lt;strong&gt;hell&lt;/strong&gt; has that the church need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6000" dirty="0">
                <a:solidFill>
                  <a:schemeClr val="bg2"/>
                </a:solidFill>
                <a:latin typeface="BookmanOldStyle"/>
              </a:rPr>
              <a:t>I. FACTS ABOUT HELL.</a:t>
            </a:r>
            <a:endParaRPr lang="en-US" altLang="en-US" sz="6000" dirty="0">
              <a:solidFill>
                <a:schemeClr val="bg2"/>
              </a:solidFill>
            </a:endParaRP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623888" y="1690688"/>
            <a:ext cx="11006137" cy="4854575"/>
          </a:xfrm>
        </p:spPr>
        <p:txBody>
          <a:bodyPr/>
          <a:lstStyle/>
          <a:p>
            <a:pPr eaLnBrk="1" hangingPunct="1"/>
            <a:r>
              <a:rPr lang="en-US" altLang="en-US" sz="4000" dirty="0">
                <a:solidFill>
                  <a:schemeClr val="bg2"/>
                </a:solidFill>
                <a:latin typeface="BookmanOldStyle"/>
              </a:rPr>
              <a:t>Separation from God. “Depart.” Matt. 25:41.</a:t>
            </a:r>
          </a:p>
          <a:p>
            <a:pPr eaLnBrk="1" hangingPunct="1"/>
            <a:r>
              <a:rPr lang="en-US" altLang="en-US" sz="4000" dirty="0">
                <a:solidFill>
                  <a:schemeClr val="bg2"/>
                </a:solidFill>
                <a:latin typeface="BookmanOldStyle"/>
              </a:rPr>
              <a:t>Class of people there. Rev. 21:8; Gal. 5:19; 1 Cor. 6:9-10; Rom. 1:24-27.</a:t>
            </a:r>
          </a:p>
          <a:p>
            <a:pPr eaLnBrk="1" hangingPunct="1"/>
            <a:r>
              <a:rPr lang="en-US" altLang="en-US" sz="4000" dirty="0">
                <a:solidFill>
                  <a:schemeClr val="bg2"/>
                </a:solidFill>
                <a:latin typeface="BookmanOldStyle"/>
              </a:rPr>
              <a:t>All those not found in the Book of Life. Rev. 20:15.</a:t>
            </a:r>
          </a:p>
          <a:p>
            <a:pPr eaLnBrk="1" hangingPunct="1"/>
            <a:endParaRPr lang="en-US" altLang="en-US" sz="4000" dirty="0">
              <a:solidFill>
                <a:schemeClr val="bg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88175" y="6356350"/>
            <a:ext cx="5073650" cy="3683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2/26/2017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C5560A-646F-49FF-9289-D3445E0AA6B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What &lt;strong&gt;hell&lt;/strong&gt; has that the church need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838200" y="312234"/>
            <a:ext cx="10515600" cy="1513391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en-US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AS WE START THIS JOURNEY THROUGH HELL WE ARE SURPRISED TO FIND SOME.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838200" y="1973765"/>
            <a:ext cx="10515600" cy="4203197"/>
          </a:xfrm>
        </p:spPr>
        <p:txBody>
          <a:bodyPr/>
          <a:lstStyle/>
          <a:p>
            <a:pPr eaLnBrk="1" hangingPunct="1"/>
            <a:r>
              <a:rPr lang="en-US" altLang="en-US" sz="4000" dirty="0">
                <a:solidFill>
                  <a:schemeClr val="bg1"/>
                </a:solidFill>
                <a:latin typeface="BookmanOldStyle"/>
              </a:rPr>
              <a:t>We can see the smoke ascending up, the reflection of the fire. </a:t>
            </a:r>
          </a:p>
          <a:p>
            <a:pPr eaLnBrk="1" hangingPunct="1"/>
            <a:r>
              <a:rPr lang="en-US" altLang="en-US" sz="4000" dirty="0">
                <a:solidFill>
                  <a:schemeClr val="bg1"/>
                </a:solidFill>
                <a:latin typeface="BookmanOldStyle"/>
              </a:rPr>
              <a:t>As we get near we can feel the heat and begin to hear the cries and moans of the inhabitants of Hell.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2/26/2017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C5560A-646F-49FF-9289-D3445E0AA6B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88175" y="6356350"/>
            <a:ext cx="5073650" cy="3683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What &lt;strong&gt;hell&lt;/strong&gt; has that the church need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838200" y="802887"/>
            <a:ext cx="10515600" cy="5374075"/>
          </a:xfrm>
        </p:spPr>
        <p:txBody>
          <a:bodyPr/>
          <a:lstStyle/>
          <a:p>
            <a:pPr eaLnBrk="1" hangingPunct="1"/>
            <a:r>
              <a:rPr lang="en-US" altLang="en-US" sz="4000" dirty="0">
                <a:solidFill>
                  <a:schemeClr val="bg1"/>
                </a:solidFill>
                <a:latin typeface="BookmanOldStyle"/>
              </a:rPr>
              <a:t>As we start into Hell, the heat is unbearable and the cries and moans and gnashing of teeth are horrible. </a:t>
            </a:r>
          </a:p>
          <a:p>
            <a:pPr eaLnBrk="1" hangingPunct="1"/>
            <a:r>
              <a:rPr lang="en-US" altLang="en-US" sz="4000" dirty="0">
                <a:solidFill>
                  <a:schemeClr val="bg1"/>
                </a:solidFill>
                <a:latin typeface="BookmanOldStyle"/>
              </a:rPr>
              <a:t>As we walk along we hear, “Help me!” Who are you?</a:t>
            </a:r>
          </a:p>
          <a:p>
            <a:pPr eaLnBrk="1" hangingPunct="1"/>
            <a:r>
              <a:rPr lang="en-US" altLang="en-US" sz="4000" b="1" dirty="0">
                <a:solidFill>
                  <a:schemeClr val="bg2"/>
                </a:solidFill>
                <a:latin typeface="BookmanOldStyle"/>
              </a:rPr>
              <a:t>RICH MAN. </a:t>
            </a:r>
            <a:r>
              <a:rPr lang="en-US" altLang="en-US" sz="4000" dirty="0">
                <a:solidFill>
                  <a:schemeClr val="bg2"/>
                </a:solidFill>
                <a:latin typeface="BookmanOldStyle"/>
              </a:rPr>
              <a:t>Luke 16. “What are you doing here?”</a:t>
            </a:r>
          </a:p>
          <a:p>
            <a:pPr eaLnBrk="1" hangingPunct="1"/>
            <a:r>
              <a:rPr lang="en-US" altLang="en-US" sz="4000" dirty="0">
                <a:solidFill>
                  <a:schemeClr val="bg2"/>
                </a:solidFill>
                <a:latin typeface="BookmanOldStyle"/>
              </a:rPr>
              <a:t>I was all prepared to tell God what a clean life I lived.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2/26/2017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C5560A-646F-49FF-9289-D3445E0AA6B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88175" y="6356350"/>
            <a:ext cx="5073650" cy="3683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What &lt;strong&gt;hell&lt;/strong&gt; has that the church need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90293" y="356839"/>
            <a:ext cx="11474605" cy="5996335"/>
          </a:xfrm>
        </p:spPr>
        <p:txBody>
          <a:bodyPr/>
          <a:lstStyle/>
          <a:p>
            <a:pPr eaLnBrk="1" hangingPunct="1"/>
            <a:r>
              <a:rPr lang="en-US" altLang="en-US" sz="4000" dirty="0">
                <a:solidFill>
                  <a:schemeClr val="bg2"/>
                </a:solidFill>
                <a:latin typeface="BookmanOldStyle"/>
              </a:rPr>
              <a:t>I did not drink, curse, lie, gamble, etc. I minded my own business. I was stingy. </a:t>
            </a:r>
          </a:p>
          <a:p>
            <a:pPr eaLnBrk="1" hangingPunct="1"/>
            <a:r>
              <a:rPr lang="en-US" altLang="en-US" sz="4000" dirty="0">
                <a:solidFill>
                  <a:schemeClr val="bg2"/>
                </a:solidFill>
                <a:latin typeface="BookmanOldStyle"/>
              </a:rPr>
              <a:t>God made me read Matt. 25:42; For I was an hungered, and ye gave me no meat: I was thirsty, and ye gave me no drink: </a:t>
            </a:r>
          </a:p>
          <a:p>
            <a:pPr eaLnBrk="1" hangingPunct="1"/>
            <a:r>
              <a:rPr lang="en-US" altLang="en-US" sz="4000" dirty="0">
                <a:solidFill>
                  <a:schemeClr val="bg2"/>
                </a:solidFill>
                <a:latin typeface="BookmanOldStyle"/>
              </a:rPr>
              <a:t>Gal. 6:2. Bear ye one another's burdens, and so fulfil the law of Christ. </a:t>
            </a:r>
          </a:p>
          <a:p>
            <a:pPr eaLnBrk="1" hangingPunct="1"/>
            <a:r>
              <a:rPr lang="en-US" altLang="en-US" sz="4000" dirty="0">
                <a:solidFill>
                  <a:schemeClr val="bg2"/>
                </a:solidFill>
                <a:latin typeface="BookmanOldStyle"/>
              </a:rPr>
              <a:t>Some stingy with time, talent, money, etc. 2 Cor. 9:6,7.  Rich man we must leave, we cannot do anything for you</a:t>
            </a:r>
            <a:endParaRPr lang="da-DK" altLang="en-US" sz="4000" dirty="0">
              <a:solidFill>
                <a:schemeClr val="bg2"/>
              </a:solidFill>
              <a:latin typeface="BookmanOldStyle"/>
            </a:endParaRPr>
          </a:p>
          <a:p>
            <a:pPr eaLnBrk="1" hangingPunct="1"/>
            <a:endParaRPr lang="en-US" alt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6988175" y="6356350"/>
            <a:ext cx="5073650" cy="3683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2/26/2017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C5560A-646F-49FF-9289-D3445E0AA6B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What &lt;strong&gt;hell&lt;/strong&gt; has that the church need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5400" b="1" dirty="0">
                <a:solidFill>
                  <a:schemeClr val="bg2"/>
                </a:solidFill>
                <a:latin typeface="BookmanOldStyle,Bold"/>
              </a:rPr>
              <a:t>PILATE: WHY ARE YOU HERE?</a:t>
            </a:r>
            <a:endParaRPr lang="en-US" altLang="en-US" dirty="0">
              <a:solidFill>
                <a:schemeClr val="bg2"/>
              </a:solidFill>
            </a:endParaRPr>
          </a:p>
        </p:txBody>
      </p:sp>
      <p:sp>
        <p:nvSpPr>
          <p:cNvPr id="4100" name="Content Placeholder 2"/>
          <p:cNvSpPr>
            <a:spLocks noGrp="1"/>
          </p:cNvSpPr>
          <p:nvPr>
            <p:ph idx="1"/>
          </p:nvPr>
        </p:nvSpPr>
        <p:spPr>
          <a:xfrm>
            <a:off x="557213" y="1690689"/>
            <a:ext cx="11341100" cy="4787900"/>
          </a:xfrm>
        </p:spPr>
        <p:txBody>
          <a:bodyPr/>
          <a:lstStyle/>
          <a:p>
            <a:pPr eaLnBrk="1" hangingPunct="1"/>
            <a:r>
              <a:rPr lang="en-US" altLang="en-US" sz="4000" dirty="0">
                <a:solidFill>
                  <a:schemeClr val="bg2"/>
                </a:solidFill>
                <a:latin typeface="BookmanOldStyle"/>
              </a:rPr>
              <a:t>I thought I had passed the burden of Guilt.</a:t>
            </a:r>
          </a:p>
          <a:p>
            <a:pPr eaLnBrk="1" hangingPunct="1"/>
            <a:r>
              <a:rPr lang="en-US" altLang="en-US" sz="4000" dirty="0">
                <a:solidFill>
                  <a:schemeClr val="bg2"/>
                </a:solidFill>
                <a:latin typeface="BookmanOldStyle"/>
              </a:rPr>
              <a:t>I washed my hands. Jesus had me read Matt. 6:24 and Matt. 12:30. No man can serve two masters: for either he will hate the one, and love the other; or else he will hold to the one, and despise the other. Ye cannot serve God and mammon. He that is not with me is against me; and he that </a:t>
            </a:r>
            <a:r>
              <a:rPr lang="en-US" altLang="en-US" sz="4000" dirty="0" err="1">
                <a:solidFill>
                  <a:schemeClr val="bg2"/>
                </a:solidFill>
                <a:latin typeface="BookmanOldStyle"/>
              </a:rPr>
              <a:t>gathereth</a:t>
            </a:r>
            <a:r>
              <a:rPr lang="en-US" altLang="en-US" sz="4000" dirty="0">
                <a:solidFill>
                  <a:schemeClr val="bg2"/>
                </a:solidFill>
                <a:latin typeface="BookmanOldStyle"/>
              </a:rPr>
              <a:t> not with me </a:t>
            </a:r>
            <a:r>
              <a:rPr lang="en-US" altLang="en-US" sz="4000" dirty="0" err="1">
                <a:solidFill>
                  <a:schemeClr val="bg2"/>
                </a:solidFill>
                <a:latin typeface="BookmanOldStyle"/>
              </a:rPr>
              <a:t>scattereth</a:t>
            </a:r>
            <a:r>
              <a:rPr lang="en-US" altLang="en-US" sz="4000" dirty="0">
                <a:solidFill>
                  <a:schemeClr val="bg2"/>
                </a:solidFill>
                <a:latin typeface="BookmanOldStyle"/>
              </a:rPr>
              <a:t> abroad.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88175" y="6356350"/>
            <a:ext cx="5073650" cy="3683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2/26/2017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C5560A-646F-49FF-9289-D3445E0AA6B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What &lt;strong&gt;hell&lt;/strong&gt; has that the church need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0719"/>
          </a:xfrm>
        </p:spPr>
        <p:txBody>
          <a:bodyPr/>
          <a:lstStyle/>
          <a:p>
            <a:pPr algn="ctr" eaLnBrk="1" hangingPunct="1"/>
            <a:r>
              <a:rPr lang="en-US" altLang="en-US" sz="5400" b="1" dirty="0">
                <a:solidFill>
                  <a:schemeClr val="bg2"/>
                </a:solidFill>
                <a:latin typeface="BookmanOldStyle,Bold"/>
              </a:rPr>
              <a:t>PILATE: WHY ARE YOU HERE?</a:t>
            </a:r>
            <a:endParaRPr lang="en-US" altLang="en-US" dirty="0">
              <a:solidFill>
                <a:schemeClr val="bg2"/>
              </a:solidFill>
            </a:endParaRPr>
          </a:p>
        </p:txBody>
      </p:sp>
      <p:sp>
        <p:nvSpPr>
          <p:cNvPr id="4100" name="Content Placeholder 2"/>
          <p:cNvSpPr>
            <a:spLocks noGrp="1"/>
          </p:cNvSpPr>
          <p:nvPr>
            <p:ph idx="1"/>
          </p:nvPr>
        </p:nvSpPr>
        <p:spPr>
          <a:xfrm>
            <a:off x="557213" y="1690688"/>
            <a:ext cx="11341100" cy="5030787"/>
          </a:xfrm>
        </p:spPr>
        <p:txBody>
          <a:bodyPr/>
          <a:lstStyle/>
          <a:p>
            <a:pPr eaLnBrk="1" hangingPunct="1"/>
            <a:r>
              <a:rPr lang="en-US" altLang="en-US" sz="4000" dirty="0">
                <a:solidFill>
                  <a:schemeClr val="bg2"/>
                </a:solidFill>
                <a:latin typeface="BookmanOldStyle"/>
              </a:rPr>
              <a:t>The sin of neutrality will send many to Hell. </a:t>
            </a:r>
          </a:p>
          <a:p>
            <a:pPr eaLnBrk="1" hangingPunct="1"/>
            <a:r>
              <a:rPr lang="en-US" altLang="en-US" sz="4000" dirty="0">
                <a:solidFill>
                  <a:schemeClr val="bg2"/>
                </a:solidFill>
                <a:latin typeface="BookmanOldStyle"/>
              </a:rPr>
              <a:t>James 4:17. We must go. </a:t>
            </a:r>
          </a:p>
          <a:p>
            <a:pPr eaLnBrk="1" hangingPunct="1"/>
            <a:r>
              <a:rPr lang="en-US" altLang="en-US" sz="4000" dirty="0">
                <a:solidFill>
                  <a:schemeClr val="bg2"/>
                </a:solidFill>
                <a:latin typeface="BookmanOldStyle"/>
              </a:rPr>
              <a:t>What do you want us to tell people back on earth? Oh yes, take a </a:t>
            </a:r>
            <a:r>
              <a:rPr lang="da-DK" altLang="en-US" sz="4000" dirty="0">
                <a:solidFill>
                  <a:schemeClr val="bg2"/>
                </a:solidFill>
                <a:latin typeface="BookmanOldStyle"/>
              </a:rPr>
              <a:t>stand for God. Gal. 6:6-7.</a:t>
            </a:r>
            <a:r>
              <a:rPr lang="en-US" altLang="en-US" sz="4000" dirty="0">
                <a:solidFill>
                  <a:schemeClr val="bg2"/>
                </a:solidFill>
                <a:latin typeface="BookmanOldStyle"/>
              </a:rPr>
              <a:t>  Let him that is taught in the word communicate unto him that teacheth in all good things.  7  Be not deceived; God is not mocked: for whatsoever a man soweth, that shall he also reap. </a:t>
            </a:r>
            <a:endParaRPr lang="da-DK" altLang="en-US" sz="4000" dirty="0">
              <a:solidFill>
                <a:schemeClr val="bg2"/>
              </a:solidFill>
              <a:latin typeface="BookmanOldStyle"/>
            </a:endParaRPr>
          </a:p>
          <a:p>
            <a:pPr eaLnBrk="1" hangingPunct="1"/>
            <a:endParaRPr lang="en-US" altLang="en-US" sz="4000" dirty="0">
              <a:solidFill>
                <a:schemeClr val="bg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88175" y="6356350"/>
            <a:ext cx="5073650" cy="3683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2/26/2017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C5560A-646F-49FF-9289-D3445E0AA6B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What &lt;strong&gt;hell&lt;/strong&gt; has that the church need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988175" y="6356350"/>
            <a:ext cx="5073650" cy="3683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3812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OldStyle,Bold"/>
              </a:rPr>
              <a:t>KING AGRIPPA: WHY  ARE YOU HERE?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OldStyle,Bold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1505416"/>
            <a:ext cx="10515600" cy="5352584"/>
          </a:xfrm>
        </p:spPr>
        <p:txBody>
          <a:bodyPr/>
          <a:lstStyle/>
          <a:p>
            <a:r>
              <a:rPr lang="en-US" sz="3600" dirty="0">
                <a:solidFill>
                  <a:schemeClr val="bg1"/>
                </a:solidFill>
              </a:rPr>
              <a:t>You were a good king: you did not have Paul killed.</a:t>
            </a:r>
          </a:p>
          <a:p>
            <a:r>
              <a:rPr lang="en-US" sz="3600" dirty="0">
                <a:solidFill>
                  <a:schemeClr val="bg1"/>
                </a:solidFill>
              </a:rPr>
              <a:t>I had planned to become a Christian.  Jesus said read 2 Tress. 1:7-9.</a:t>
            </a:r>
          </a:p>
          <a:p>
            <a:r>
              <a:rPr lang="en-US" sz="3600" dirty="0">
                <a:solidFill>
                  <a:schemeClr val="bg1"/>
                </a:solidFill>
              </a:rPr>
              <a:t>Many like Agrippa will be in Hell.</a:t>
            </a:r>
          </a:p>
          <a:p>
            <a:r>
              <a:rPr lang="en-US" sz="3600" dirty="0">
                <a:solidFill>
                  <a:schemeClr val="bg1"/>
                </a:solidFill>
              </a:rPr>
              <a:t>Well we must  </a:t>
            </a:r>
            <a:r>
              <a:rPr lang="en-US" sz="3600" dirty="0" err="1">
                <a:solidFill>
                  <a:schemeClr val="bg1"/>
                </a:solidFill>
              </a:rPr>
              <a:t>leade</a:t>
            </a:r>
            <a:r>
              <a:rPr lang="en-US" sz="3600" dirty="0">
                <a:solidFill>
                  <a:schemeClr val="bg1"/>
                </a:solidFill>
              </a:rPr>
              <a:t>.</a:t>
            </a:r>
          </a:p>
          <a:p>
            <a:r>
              <a:rPr lang="en-US" sz="3600" dirty="0">
                <a:solidFill>
                  <a:schemeClr val="bg1"/>
                </a:solidFill>
              </a:rPr>
              <a:t>Nothing is worth this.</a:t>
            </a:r>
          </a:p>
          <a:p>
            <a:r>
              <a:rPr lang="en-US" sz="3600" dirty="0">
                <a:solidFill>
                  <a:schemeClr val="bg1"/>
                </a:solidFill>
              </a:rPr>
              <a:t>Do not put off preparing.</a:t>
            </a:r>
          </a:p>
          <a:p>
            <a:r>
              <a:rPr lang="en-US" sz="3600" dirty="0">
                <a:solidFill>
                  <a:schemeClr val="bg1"/>
                </a:solidFill>
              </a:rPr>
              <a:t>Life is too shout; death is sure and eternity it to long.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2/26/2017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2910C-B9FE-4318-BEA7-B10547F33E9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53263" y="6353175"/>
            <a:ext cx="5073650" cy="3683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</TotalTime>
  <Words>1340</Words>
  <Application>Microsoft Office PowerPoint</Application>
  <PresentationFormat>Widescreen</PresentationFormat>
  <Paragraphs>125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 JOURNEY THROUGH HELL</vt:lpstr>
      <vt:lpstr>I. FACTS ABOUT HELL.</vt:lpstr>
      <vt:lpstr>I. FACTS ABOUT HELL.</vt:lpstr>
      <vt:lpstr>II. AS WE START THIS JOURNEY THROUGH HELL WE ARE SURPRISED TO FIND SOME.</vt:lpstr>
      <vt:lpstr>PowerPoint Presentation</vt:lpstr>
      <vt:lpstr>PowerPoint Presentation</vt:lpstr>
      <vt:lpstr>PILATE: WHY ARE YOU HERE?</vt:lpstr>
      <vt:lpstr>PILATE: WHY ARE YOU HERE?</vt:lpstr>
      <vt:lpstr>KING AGRIPPA: WHY  ARE YOU HERE?</vt:lpstr>
      <vt:lpstr>DEMETRIUS: I NEVER HEARD OF YOU!</vt:lpstr>
      <vt:lpstr>DEMAS: </vt:lpstr>
      <vt:lpstr>DEMAS: </vt:lpstr>
      <vt:lpstr>PHARISEES AND LAWYERS.</vt:lpstr>
      <vt:lpstr>PHARISEES AND LAWYERS.</vt:lpstr>
      <vt:lpstr>PHARISEES AND LAWYERS.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Melvin Hampton</dc:creator>
  <cp:lastModifiedBy>Melvin Hampton</cp:lastModifiedBy>
  <cp:revision>20</cp:revision>
  <dcterms:created xsi:type="dcterms:W3CDTF">2017-02-23T07:03:17Z</dcterms:created>
  <dcterms:modified xsi:type="dcterms:W3CDTF">2020-02-18T12:48:37Z</dcterms:modified>
</cp:coreProperties>
</file>