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4" r:id="rId4"/>
    <p:sldId id="268" r:id="rId5"/>
    <p:sldId id="293" r:id="rId6"/>
    <p:sldId id="296" r:id="rId7"/>
    <p:sldId id="267" r:id="rId8"/>
    <p:sldId id="265" r:id="rId9"/>
    <p:sldId id="288" r:id="rId10"/>
    <p:sldId id="297" r:id="rId11"/>
    <p:sldId id="298" r:id="rId12"/>
    <p:sldId id="292" r:id="rId13"/>
    <p:sldId id="290" r:id="rId14"/>
    <p:sldId id="291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 userDrawn="1">
          <p15:clr>
            <a:srgbClr val="A4A3A4"/>
          </p15:clr>
        </p15:guide>
        <p15:guide id="2" pos="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FE7CE5-6A98-476A-8F27-6D395981767C}" v="3" dt="2024-08-23T19:09:30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78"/>
      </p:cViewPr>
      <p:guideLst>
        <p:guide orient="horz" pos="1728"/>
        <p:guide pos="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Newton" userId="5e5b6be8816d9156" providerId="LiveId" clId="{24FE7CE5-6A98-476A-8F27-6D395981767C}"/>
    <pc:docChg chg="delSld modSld">
      <pc:chgData name="Jon Newton" userId="5e5b6be8816d9156" providerId="LiveId" clId="{24FE7CE5-6A98-476A-8F27-6D395981767C}" dt="2024-08-23T19:09:41.718" v="96" actId="1076"/>
      <pc:docMkLst>
        <pc:docMk/>
      </pc:docMkLst>
      <pc:sldChg chg="addSp modSp mod">
        <pc:chgData name="Jon Newton" userId="5e5b6be8816d9156" providerId="LiveId" clId="{24FE7CE5-6A98-476A-8F27-6D395981767C}" dt="2024-08-23T19:03:41.001" v="67" actId="1076"/>
        <pc:sldMkLst>
          <pc:docMk/>
          <pc:sldMk cId="4058850452" sldId="256"/>
        </pc:sldMkLst>
        <pc:spChg chg="add mod">
          <ac:chgData name="Jon Newton" userId="5e5b6be8816d9156" providerId="LiveId" clId="{24FE7CE5-6A98-476A-8F27-6D395981767C}" dt="2024-08-23T19:03:41.001" v="67" actId="1076"/>
          <ac:spMkLst>
            <pc:docMk/>
            <pc:sldMk cId="4058850452" sldId="256"/>
            <ac:spMk id="6" creationId="{0605B7E5-4E8E-32B1-4399-2F0289012458}"/>
          </ac:spMkLst>
        </pc:spChg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990409239" sldId="257"/>
        </pc:sldMkLst>
      </pc:sldChg>
      <pc:sldChg chg="addSp modSp mod">
        <pc:chgData name="Jon Newton" userId="5e5b6be8816d9156" providerId="LiveId" clId="{24FE7CE5-6A98-476A-8F27-6D395981767C}" dt="2024-08-23T19:09:41.718" v="96" actId="1076"/>
        <pc:sldMkLst>
          <pc:docMk/>
          <pc:sldMk cId="3467499715" sldId="258"/>
        </pc:sldMkLst>
        <pc:spChg chg="add mod">
          <ac:chgData name="Jon Newton" userId="5e5b6be8816d9156" providerId="LiveId" clId="{24FE7CE5-6A98-476A-8F27-6D395981767C}" dt="2024-08-23T19:09:41.718" v="96" actId="1076"/>
          <ac:spMkLst>
            <pc:docMk/>
            <pc:sldMk cId="3467499715" sldId="258"/>
            <ac:spMk id="2" creationId="{5DFB7C8A-D19D-85A5-C8E2-D0D50ACDCE51}"/>
          </ac:spMkLst>
        </pc:spChg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3831698004" sldId="263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2439728915" sldId="269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3787913236" sldId="270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3945346543" sldId="271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2769639836" sldId="272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1066830244" sldId="273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1720873058" sldId="274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1765618703" sldId="275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369455862" sldId="276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2319060422" sldId="277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3485492640" sldId="278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1471716715" sldId="279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2277946934" sldId="280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2667618896" sldId="281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210243896" sldId="282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3498730207" sldId="283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3503919400" sldId="284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4227702055" sldId="285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4201525096" sldId="286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2072562551" sldId="287"/>
        </pc:sldMkLst>
      </pc:sldChg>
      <pc:sldChg chg="addSp modSp mod">
        <pc:chgData name="Jon Newton" userId="5e5b6be8816d9156" providerId="LiveId" clId="{24FE7CE5-6A98-476A-8F27-6D395981767C}" dt="2024-08-23T19:03:51.859" v="68"/>
        <pc:sldMkLst>
          <pc:docMk/>
          <pc:sldMk cId="3867829628" sldId="291"/>
        </pc:sldMkLst>
        <pc:spChg chg="mod">
          <ac:chgData name="Jon Newton" userId="5e5b6be8816d9156" providerId="LiveId" clId="{24FE7CE5-6A98-476A-8F27-6D395981767C}" dt="2024-08-23T19:02:31.039" v="59" actId="20577"/>
          <ac:spMkLst>
            <pc:docMk/>
            <pc:sldMk cId="3867829628" sldId="291"/>
            <ac:spMk id="3" creationId="{E774C6A2-EDB9-B820-4C38-BBE1CFE91AC7}"/>
          </ac:spMkLst>
        </pc:spChg>
        <pc:spChg chg="add mod">
          <ac:chgData name="Jon Newton" userId="5e5b6be8816d9156" providerId="LiveId" clId="{24FE7CE5-6A98-476A-8F27-6D395981767C}" dt="2024-08-23T19:03:51.859" v="68"/>
          <ac:spMkLst>
            <pc:docMk/>
            <pc:sldMk cId="3867829628" sldId="291"/>
            <ac:spMk id="6" creationId="{B8A4B2DD-6F5F-69D7-1DB9-0D82E67A9DDB}"/>
          </ac:spMkLst>
        </pc:spChg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3211637734" sldId="294"/>
        </pc:sldMkLst>
      </pc:sldChg>
      <pc:sldChg chg="del">
        <pc:chgData name="Jon Newton" userId="5e5b6be8816d9156" providerId="LiveId" clId="{24FE7CE5-6A98-476A-8F27-6D395981767C}" dt="2024-08-23T19:01:23.357" v="0" actId="2696"/>
        <pc:sldMkLst>
          <pc:docMk/>
          <pc:sldMk cId="2540938422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756C8-223B-4A45-A833-DE4A30804662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8B2D3-832B-47C4-AAC9-B45BD499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8B2D3-832B-47C4-AAC9-B45BD499D7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4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5F1D-23E8-69CC-E6B6-A8D7BB448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97A12-257D-4992-CECD-82C2F43C2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E5C33-004B-94E6-381A-46C55F1B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688E4-E2D9-446E-414C-25214F8B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CCFE5-DE6B-5DC1-F28C-C87E7DF60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FA6A4-7682-3891-F049-F11044850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D14C-497A-E18F-CF68-47CE06237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D8D73-B1E5-286E-EE91-6982A444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0637D-9D6B-765C-C565-91F28039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6FA75-C34A-0AA7-65E8-CB02AE9A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68EC8C-7670-DEF1-8F69-BC853D81D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EA73-F8CC-04FB-4B6A-240D0B383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3C35F-5E07-4D2B-AECB-2D2321E5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8C48B-442A-3A89-B6EE-E26C84F2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FEF2F-A29D-5A21-1CBB-2DF1F86D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9341-90F6-9170-502C-F836B9AE1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1F96E-31E9-AF86-040B-C36AF284B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BFD92-728F-BB60-B7DC-40BF935C8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3C4C9-77BA-9C25-5022-2710CBD4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FFC47-1EA7-6D0C-7F89-DF342743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86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4FE7-7315-8004-97B4-364FD72E8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5B8CA-A9BD-21C5-C344-4BCDD25EC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3F392-9C61-272A-DEDB-52B37822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7D166-198A-06FB-68E7-DE6332CD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C38FD-B8EE-BE5D-7AF8-14F804BE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5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90B7-2365-BAEC-7004-462F09F4E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79A84-18C1-866C-C374-97FA68611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ABCBA-3557-4591-D204-85884320F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3D945-B418-6ADD-E78B-F0FDFABE6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730F4-4A4F-D86F-CAA8-8BD6139F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60FDD-F99E-8FB7-F6CC-5709236C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66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CA400-67CE-06D6-8775-004F34B5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7B663-2220-44C7-952F-987169FD7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2FA3D-2230-C8C8-C892-19123463B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37A8A-559D-F0CF-C267-A65909C29A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7481F-C31F-3333-A429-1971D5028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20CB01-2E37-31AB-9CDD-8E415B89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A901D3-1B51-1CB0-EFC1-2349F331D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8F1DE-6FC5-B0EB-8666-D27217BD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27D1-C66E-F7B1-45A8-7A6615D9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931F9-69AF-E29F-21F0-1C7AB211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86E4B2-CD6F-787B-EEEB-D2CBBC0C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C1D1F-6DC7-D718-02D0-8150EF34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6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70C58-F57B-3FF3-A5D1-352F1D6A0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EDBC71-10DB-DB94-17B2-B35A73A0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E39AC-CCCC-184D-4131-C3732A03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7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E69B-8823-3F2F-E8C7-F2F65B849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69F1E-0F4D-94CA-8CD4-D9AB35AB3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5A665-7C8D-D451-0F63-EB0AC9043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18AB9-AF27-0ACB-70C6-5867661A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8F231-970C-3EFC-F3E6-57F0FE3C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3DB08-FD57-B894-075F-C381FBCF5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5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47966-1306-6A07-2B38-C9A34921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088364-5420-D2D1-DFE1-A6160DDFC4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6CA5AD-D90E-8D5E-D392-0225D8122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A3E3E-2708-B99F-1E27-4983323E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DEA67-DB32-A461-4D63-3AE5D608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FAB0C-8174-E9BD-C034-E52A6070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1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E5258-CCE3-E501-9384-C1CF01585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91FD0-6F20-661A-E720-C2DAA49EC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FF31A-344A-41C0-C997-9829ACCCA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737BA6-63D6-41D8-8358-3FB1A895050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0F910-1388-4B9A-6474-7F2A15D9F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A03BB-7600-7FFA-B261-B878EAD7D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9E4ADE-4C1B-4C4F-A760-D2A2A7513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8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13270/flag-of-the-state-of-ohio" TargetMode="External"/><Relationship Id="rId3" Type="http://schemas.openxmlformats.org/officeDocument/2006/relationships/hyperlink" Target="https://www.publicdomainpictures.net/en/view-image.php?image=167681&amp;picture=wheelchair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48.png"/><Relationship Id="rId4" Type="http://schemas.openxmlformats.org/officeDocument/2006/relationships/hyperlink" Target="https://openclipart.org/detail/13270/flag-of-the-state-of-ohi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40.3482477,-83.8595157,419429m/data=!3m1!1e3?entry=ttu&amp;g_ep=EgoyMDI0MDgyMC4xIKXMDSoASAFQAw%3D%3D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publicdomainpictures.net/en/view-image.php?image=167681&amp;picture=wheelchair" TargetMode="External"/><Relationship Id="rId7" Type="http://schemas.openxmlformats.org/officeDocument/2006/relationships/hyperlink" Target="https://pixabay.com/en/question-mark-why-question-182945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hyperlink" Target="https://openclipart.org/detail/13270/flag-of-the-state-of-ohio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hyperlink" Target="https://pixabay.com/en/beer-beer-mug-foam-the-thirst-1538756/" TargetMode="External"/><Relationship Id="rId3" Type="http://schemas.openxmlformats.org/officeDocument/2006/relationships/image" Target="../media/image6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hyperlink" Target="https://freepngimg.com/png/43410-folding-table-image-download-hd-png" TargetMode="Externa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bluecollarprepping.blogspot.com/2018/06/prudent-prepping-second-helpings-at.html" TargetMode="External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41" Type="http://schemas.openxmlformats.org/officeDocument/2006/relationships/hyperlink" Target="https://freepngimg.com/png/923-man-png-im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hyperlink" Target="https://www.pngall.com/disabled-png/download/46645" TargetMode="External"/><Relationship Id="rId40" Type="http://schemas.openxmlformats.org/officeDocument/2006/relationships/image" Target="../media/image38.png"/><Relationship Id="rId5" Type="http://schemas.openxmlformats.org/officeDocument/2006/relationships/image" Target="../media/image2.jpg"/><Relationship Id="rId15" Type="http://schemas.openxmlformats.org/officeDocument/2006/relationships/image" Target="../media/image16.jp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hyperlink" Target="https://www.publicdomainpictures.net/en/view-image.php?image=206469&amp;picture=my-fac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eel of a wheelchair&#10;&#10;Description automatically generated">
            <a:extLst>
              <a:ext uri="{FF2B5EF4-FFF2-40B4-BE49-F238E27FC236}">
                <a16:creationId xmlns:a16="http://schemas.microsoft.com/office/drawing/2014/main" id="{316D23E8-03DF-9AE4-9FE6-1420E7D98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3091" y="325315"/>
            <a:ext cx="7345973" cy="489731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A silver and black cylinder with a black handle&#10;&#10;Description automatically generated">
            <a:extLst>
              <a:ext uri="{FF2B5EF4-FFF2-40B4-BE49-F238E27FC236}">
                <a16:creationId xmlns:a16="http://schemas.microsoft.com/office/drawing/2014/main" id="{7D1D641F-D668-E300-A4E8-1EB6B99CD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02" y="1340094"/>
            <a:ext cx="5286375" cy="53244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834AD-7F5A-E3A6-6790-8EE93C313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4215" y="-244231"/>
            <a:ext cx="9144000" cy="2387600"/>
          </a:xfrm>
        </p:spPr>
        <p:txBody>
          <a:bodyPr/>
          <a:lstStyle/>
          <a:p>
            <a:r>
              <a:rPr lang="en-US" dirty="0"/>
              <a:t>Adaptive Brewing</a:t>
            </a:r>
            <a:br>
              <a:rPr lang="en-US" dirty="0"/>
            </a:br>
            <a:r>
              <a:rPr lang="en-US" dirty="0"/>
              <a:t>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4C6A2-EDB9-B820-4C38-BBE1CFE91AC7}"/>
              </a:ext>
            </a:extLst>
          </p:cNvPr>
          <p:cNvSpPr txBox="1"/>
          <p:nvPr/>
        </p:nvSpPr>
        <p:spPr>
          <a:xfrm>
            <a:off x="4198045" y="5486401"/>
            <a:ext cx="3795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Jon M Newton</a:t>
            </a:r>
          </a:p>
          <a:p>
            <a:pPr algn="ctr"/>
            <a:r>
              <a:rPr lang="en-US" dirty="0"/>
              <a:t>4 Barking Dogs Brewery &amp; Tap House</a:t>
            </a:r>
          </a:p>
          <a:p>
            <a:pPr algn="ctr"/>
            <a:r>
              <a:rPr lang="en-US"/>
              <a:t>24 Aug 2024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5189C-E153-C092-E496-E4D209EB7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78" y="5367846"/>
            <a:ext cx="2727080" cy="1237376"/>
          </a:xfrm>
          <a:prstGeom prst="rect">
            <a:avLst/>
          </a:prstGeom>
        </p:spPr>
      </p:pic>
      <p:pic>
        <p:nvPicPr>
          <p:cNvPr id="8" name="Picture 7" descr="A group of people in a tent&#10;&#10;Description automatically generated">
            <a:extLst>
              <a:ext uri="{FF2B5EF4-FFF2-40B4-BE49-F238E27FC236}">
                <a16:creationId xmlns:a16="http://schemas.microsoft.com/office/drawing/2014/main" id="{77265675-F7DE-7096-A434-EB476B659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82" y="2143369"/>
            <a:ext cx="2390871" cy="261769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 descr="A flag with a red white and blue triangle with stars and a circle&#10;&#10;Description automatically generated">
            <a:extLst>
              <a:ext uri="{FF2B5EF4-FFF2-40B4-BE49-F238E27FC236}">
                <a16:creationId xmlns:a16="http://schemas.microsoft.com/office/drawing/2014/main" id="{143F0C8C-F6A5-C7E0-A28E-4C0456066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363200" y="42408"/>
            <a:ext cx="1828800" cy="1297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05B7E5-4E8E-32B1-4399-2F0289012458}"/>
              </a:ext>
            </a:extLst>
          </p:cNvPr>
          <p:cNvSpPr txBox="1"/>
          <p:nvPr/>
        </p:nvSpPr>
        <p:spPr>
          <a:xfrm>
            <a:off x="5512218" y="8764"/>
            <a:ext cx="116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3 of 3</a:t>
            </a:r>
          </a:p>
        </p:txBody>
      </p:sp>
    </p:spTree>
    <p:extLst>
      <p:ext uri="{BB962C8B-B14F-4D97-AF65-F5344CB8AC3E}">
        <p14:creationId xmlns:p14="http://schemas.microsoft.com/office/powerpoint/2010/main" val="405885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95DF68-70B1-0FF6-C0EF-403818606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0" y="113427"/>
            <a:ext cx="1371719" cy="914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73BF2-5472-5B0B-2F92-DBF2A286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255"/>
            <a:ext cx="10515600" cy="1325563"/>
          </a:xfrm>
        </p:spPr>
        <p:txBody>
          <a:bodyPr/>
          <a:lstStyle/>
          <a:p>
            <a:r>
              <a:rPr lang="en-US" dirty="0"/>
              <a:t>AHA Clubs in Ohio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86F87-DA94-AC03-7089-45E90C629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610" y="247650"/>
            <a:ext cx="1675050" cy="1615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A3063-FC72-7389-C4CA-E85227A35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23" y="1027907"/>
            <a:ext cx="10014987" cy="563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95DF68-70B1-0FF6-C0EF-403818606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0" y="113427"/>
            <a:ext cx="1371719" cy="914479"/>
          </a:xfrm>
          <a:prstGeom prst="rect">
            <a:avLst/>
          </a:prstGeom>
        </p:spPr>
      </p:pic>
      <p:pic>
        <p:nvPicPr>
          <p:cNvPr id="10" name="Picture 9" descr="A flag with a red white and blue triangle with stars and a circle&#10;&#10;Description automatically generated">
            <a:extLst>
              <a:ext uri="{FF2B5EF4-FFF2-40B4-BE49-F238E27FC236}">
                <a16:creationId xmlns:a16="http://schemas.microsoft.com/office/drawing/2014/main" id="{5D6B6AF9-82CF-1A2B-5CC3-EA8923165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340" y="1434353"/>
            <a:ext cx="1828800" cy="1297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86F87-DA94-AC03-7089-45E90C629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55" y="2984729"/>
            <a:ext cx="1505197" cy="1451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2D028-BFF4-3933-76AF-1DFC839BB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3198" y="80313"/>
            <a:ext cx="9843247" cy="66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7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95DF68-70B1-0FF6-C0EF-403818606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0" y="113427"/>
            <a:ext cx="1371719" cy="914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73BF2-5472-5B0B-2F92-DBF2A286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255"/>
            <a:ext cx="10515600" cy="1325563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D2F8F-E13A-AF2D-5B12-DAE0F10E9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Gauge interest within PVA membership</a:t>
            </a:r>
          </a:p>
          <a:p>
            <a:r>
              <a:rPr lang="en-US" dirty="0"/>
              <a:t>Connect with </a:t>
            </a:r>
            <a:r>
              <a:rPr lang="en-US" dirty="0">
                <a:hlinkClick r:id="rId3"/>
              </a:rPr>
              <a:t>local brew clubs and suppliers</a:t>
            </a:r>
            <a:endParaRPr lang="en-US" dirty="0"/>
          </a:p>
          <a:p>
            <a:r>
              <a:rPr lang="en-US" dirty="0"/>
              <a:t>Visit local homebrewing stores</a:t>
            </a:r>
          </a:p>
          <a:p>
            <a:r>
              <a:rPr lang="en-US" dirty="0"/>
              <a:t>Encourage store and brewery accessibility standards</a:t>
            </a:r>
          </a:p>
          <a:p>
            <a:r>
              <a:rPr lang="en-US" b="1" dirty="0"/>
              <a:t>Form your own club</a:t>
            </a:r>
          </a:p>
          <a:p>
            <a:r>
              <a:rPr lang="en-US" b="1" dirty="0"/>
              <a:t>Join American Homebrewers Association (AHA)</a:t>
            </a:r>
          </a:p>
          <a:p>
            <a:r>
              <a:rPr lang="en-US" dirty="0"/>
              <a:t>Brew, learn, compete, enjoy</a:t>
            </a:r>
          </a:p>
          <a:p>
            <a:r>
              <a:rPr lang="en-US" dirty="0"/>
              <a:t>Relax, have a homebrew!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5DE3B-10A6-81AA-D743-4DA55AD79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0179" y="4001294"/>
            <a:ext cx="1184137" cy="11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95DF68-70B1-0FF6-C0EF-403818606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0" y="113427"/>
            <a:ext cx="1371719" cy="914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73BF2-5472-5B0B-2F92-DBF2A286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255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D2F8F-E13A-AF2D-5B12-DAE0F10E9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Brewing has been a human activity since time immemorial</a:t>
            </a:r>
          </a:p>
          <a:p>
            <a:r>
              <a:rPr lang="en-US" dirty="0"/>
              <a:t>All that is needed is desire to learn, equipment and a glass to enjoy your own homebrew with friends and family </a:t>
            </a:r>
          </a:p>
          <a:p>
            <a:r>
              <a:rPr lang="en-US" dirty="0"/>
              <a:t>Good brewing is more sensory than physical</a:t>
            </a:r>
          </a:p>
          <a:p>
            <a:r>
              <a:rPr lang="en-US" dirty="0"/>
              <a:t>Adaptive Brewing provides access to all who want to learn to brew, builds community, enriches lives, creates relationships, engenders a sense of pride in accomplishment</a:t>
            </a:r>
          </a:p>
        </p:txBody>
      </p:sp>
    </p:spTree>
    <p:extLst>
      <p:ext uri="{BB962C8B-B14F-4D97-AF65-F5344CB8AC3E}">
        <p14:creationId xmlns:p14="http://schemas.microsoft.com/office/powerpoint/2010/main" val="42749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eel of a wheelchair&#10;&#10;Description automatically generated">
            <a:extLst>
              <a:ext uri="{FF2B5EF4-FFF2-40B4-BE49-F238E27FC236}">
                <a16:creationId xmlns:a16="http://schemas.microsoft.com/office/drawing/2014/main" id="{316D23E8-03DF-9AE4-9FE6-1420E7D98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3091" y="325315"/>
            <a:ext cx="7345973" cy="489731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A silver and black cylinder with a black handle&#10;&#10;Description automatically generated">
            <a:extLst>
              <a:ext uri="{FF2B5EF4-FFF2-40B4-BE49-F238E27FC236}">
                <a16:creationId xmlns:a16="http://schemas.microsoft.com/office/drawing/2014/main" id="{7D1D641F-D668-E300-A4E8-1EB6B99CD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02" y="1340094"/>
            <a:ext cx="5286375" cy="53244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834AD-7F5A-E3A6-6790-8EE93C313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4215" y="-244231"/>
            <a:ext cx="9144000" cy="2387600"/>
          </a:xfrm>
        </p:spPr>
        <p:txBody>
          <a:bodyPr/>
          <a:lstStyle/>
          <a:p>
            <a:r>
              <a:rPr lang="en-US" dirty="0"/>
              <a:t>Adaptive Brewing</a:t>
            </a:r>
            <a:br>
              <a:rPr lang="en-US" dirty="0"/>
            </a:br>
            <a:r>
              <a:rPr lang="en-US" dirty="0"/>
              <a:t>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4C6A2-EDB9-B820-4C38-BBE1CFE91AC7}"/>
              </a:ext>
            </a:extLst>
          </p:cNvPr>
          <p:cNvSpPr txBox="1"/>
          <p:nvPr/>
        </p:nvSpPr>
        <p:spPr>
          <a:xfrm>
            <a:off x="4198044" y="5280544"/>
            <a:ext cx="37959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Jon M Newton</a:t>
            </a:r>
          </a:p>
          <a:p>
            <a:pPr algn="ctr"/>
            <a:r>
              <a:rPr lang="en-US" dirty="0"/>
              <a:t>206-660-5902</a:t>
            </a:r>
          </a:p>
          <a:p>
            <a:pPr algn="ctr"/>
            <a:r>
              <a:rPr lang="en-US" dirty="0"/>
              <a:t>4barkingdogsbrewery@gmail.com</a:t>
            </a:r>
          </a:p>
          <a:p>
            <a:pPr algn="ctr"/>
            <a:r>
              <a:rPr lang="en-US" dirty="0"/>
              <a:t>4 Barking Dogs Brewery &amp; Tap House</a:t>
            </a:r>
          </a:p>
          <a:p>
            <a:pPr algn="ctr"/>
            <a:r>
              <a:rPr lang="en-US" dirty="0"/>
              <a:t>24 Aug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5189C-E153-C092-E496-E4D209EB7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78" y="5367846"/>
            <a:ext cx="2727080" cy="1237376"/>
          </a:xfrm>
          <a:prstGeom prst="rect">
            <a:avLst/>
          </a:prstGeom>
        </p:spPr>
      </p:pic>
      <p:pic>
        <p:nvPicPr>
          <p:cNvPr id="8" name="Picture 7" descr="A cartoon character next to a question mark&#10;&#10;Description automatically generated">
            <a:extLst>
              <a:ext uri="{FF2B5EF4-FFF2-40B4-BE49-F238E27FC236}">
                <a16:creationId xmlns:a16="http://schemas.microsoft.com/office/drawing/2014/main" id="{7AD7C074-6CC3-FB41-8165-691BFAEEE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243511" y="2182812"/>
            <a:ext cx="3967163" cy="3000375"/>
          </a:xfrm>
          <a:prstGeom prst="rect">
            <a:avLst/>
          </a:prstGeom>
        </p:spPr>
      </p:pic>
      <p:pic>
        <p:nvPicPr>
          <p:cNvPr id="10" name="Picture 9" descr="A flag with a red white and blue triangle with stars and a circle&#10;&#10;Description automatically generated">
            <a:extLst>
              <a:ext uri="{FF2B5EF4-FFF2-40B4-BE49-F238E27FC236}">
                <a16:creationId xmlns:a16="http://schemas.microsoft.com/office/drawing/2014/main" id="{C3DF1DE7-2593-7B00-E378-9BBC319CBD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63200" y="42408"/>
            <a:ext cx="1828800" cy="1297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4B2DD-6F5F-69D7-1DB9-0D82E67A9DDB}"/>
              </a:ext>
            </a:extLst>
          </p:cNvPr>
          <p:cNvSpPr txBox="1"/>
          <p:nvPr/>
        </p:nvSpPr>
        <p:spPr>
          <a:xfrm>
            <a:off x="5512218" y="8764"/>
            <a:ext cx="116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3 of 3</a:t>
            </a:r>
          </a:p>
        </p:txBody>
      </p:sp>
    </p:spTree>
    <p:extLst>
      <p:ext uri="{BB962C8B-B14F-4D97-AF65-F5344CB8AC3E}">
        <p14:creationId xmlns:p14="http://schemas.microsoft.com/office/powerpoint/2010/main" val="38678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22B4DB1-BE96-7413-C66F-3507CD59D715}"/>
              </a:ext>
            </a:extLst>
          </p:cNvPr>
          <p:cNvGrpSpPr/>
          <p:nvPr/>
        </p:nvGrpSpPr>
        <p:grpSpPr>
          <a:xfrm>
            <a:off x="9874494" y="4404947"/>
            <a:ext cx="2197344" cy="2285999"/>
            <a:chOff x="9874494" y="4404947"/>
            <a:chExt cx="2197344" cy="2285999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1B4AE241-726B-2672-F2ED-648FD0A285A3}"/>
                </a:ext>
              </a:extLst>
            </p:cNvPr>
            <p:cNvGrpSpPr/>
            <p:nvPr/>
          </p:nvGrpSpPr>
          <p:grpSpPr>
            <a:xfrm>
              <a:off x="9874494" y="4829907"/>
              <a:ext cx="2128048" cy="1809749"/>
              <a:chOff x="3895725" y="4953000"/>
              <a:chExt cx="2128048" cy="1809749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42221AD-35AE-415D-4E0A-368D94F51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95725" y="5172074"/>
                <a:ext cx="1590675" cy="1590675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81F7F54-16AB-5494-46D3-7323122A7E43}"/>
                  </a:ext>
                </a:extLst>
              </p:cNvPr>
              <p:cNvSpPr txBox="1"/>
              <p:nvPr/>
            </p:nvSpPr>
            <p:spPr>
              <a:xfrm>
                <a:off x="5048250" y="5543550"/>
                <a:ext cx="97552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6.5 gal</a:t>
                </a:r>
              </a:p>
              <a:p>
                <a:pPr algn="ctr"/>
                <a:r>
                  <a:rPr lang="en-US" dirty="0"/>
                  <a:t>Carboy</a:t>
                </a:r>
              </a:p>
              <a:p>
                <a:pPr algn="ctr"/>
                <a:r>
                  <a:rPr lang="en-US" dirty="0"/>
                  <a:t>Stopper</a:t>
                </a:r>
              </a:p>
              <a:p>
                <a:pPr algn="ctr"/>
                <a:r>
                  <a:rPr lang="en-US" dirty="0"/>
                  <a:t>Air Lock</a:t>
                </a: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10077AA8-C73B-8DDF-0DD2-6BC80DDB5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4632" y="4953000"/>
                <a:ext cx="323849" cy="323849"/>
              </a:xfrm>
              <a:prstGeom prst="rect">
                <a:avLst/>
              </a:prstGeom>
            </p:spPr>
          </p:pic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DBCAE68-539E-C1A9-7E74-081C78685CB2}"/>
                </a:ext>
              </a:extLst>
            </p:cNvPr>
            <p:cNvSpPr/>
            <p:nvPr/>
          </p:nvSpPr>
          <p:spPr>
            <a:xfrm>
              <a:off x="10225454" y="4598377"/>
              <a:ext cx="1846384" cy="2092569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8E5ED21-F182-EEC1-34AE-6FFCA4D9C073}"/>
                </a:ext>
              </a:extLst>
            </p:cNvPr>
            <p:cNvSpPr txBox="1"/>
            <p:nvPr/>
          </p:nvSpPr>
          <p:spPr>
            <a:xfrm>
              <a:off x="10709030" y="4404947"/>
              <a:ext cx="12257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Fermenter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80EB653-6F45-9410-058B-DA83BF52CDA9}"/>
              </a:ext>
            </a:extLst>
          </p:cNvPr>
          <p:cNvSpPr txBox="1"/>
          <p:nvPr/>
        </p:nvSpPr>
        <p:spPr>
          <a:xfrm>
            <a:off x="6208837" y="1967279"/>
            <a:ext cx="180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Adaptive Brewer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69F6361-2B1E-57D0-D61F-9F0BF3529FBC}"/>
              </a:ext>
            </a:extLst>
          </p:cNvPr>
          <p:cNvGrpSpPr/>
          <p:nvPr/>
        </p:nvGrpSpPr>
        <p:grpSpPr>
          <a:xfrm>
            <a:off x="7831524" y="3694480"/>
            <a:ext cx="1899493" cy="2732104"/>
            <a:chOff x="7831524" y="3887909"/>
            <a:chExt cx="1899493" cy="2732104"/>
          </a:xfrm>
        </p:grpSpPr>
        <p:pic>
          <p:nvPicPr>
            <p:cNvPr id="8" name="Picture 7" descr="A silver and black cylinder with a black handle&#10;&#10;Description automatically generated">
              <a:extLst>
                <a:ext uri="{FF2B5EF4-FFF2-40B4-BE49-F238E27FC236}">
                  <a16:creationId xmlns:a16="http://schemas.microsoft.com/office/drawing/2014/main" id="{6BB171C8-CC8C-6B7E-6B78-C9DE25356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524" y="3887909"/>
              <a:ext cx="1899493" cy="191318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04A83E-7923-E628-68AA-F05F2A573001}"/>
                </a:ext>
              </a:extLst>
            </p:cNvPr>
            <p:cNvSpPr txBox="1"/>
            <p:nvPr/>
          </p:nvSpPr>
          <p:spPr>
            <a:xfrm>
              <a:off x="8204830" y="5696683"/>
              <a:ext cx="115288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All-in-one</a:t>
              </a:r>
            </a:p>
            <a:p>
              <a:pPr algn="ctr"/>
              <a:r>
                <a:rPr lang="en-US" dirty="0"/>
                <a:t>Brew</a:t>
              </a:r>
            </a:p>
            <a:p>
              <a:pPr algn="ctr"/>
              <a:r>
                <a:rPr lang="en-US" dirty="0"/>
                <a:t>System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077F5EC-BB9B-430F-CD90-EC52B78A19A8}"/>
              </a:ext>
            </a:extLst>
          </p:cNvPr>
          <p:cNvGrpSpPr/>
          <p:nvPr/>
        </p:nvGrpSpPr>
        <p:grpSpPr>
          <a:xfrm>
            <a:off x="0" y="1743076"/>
            <a:ext cx="4972054" cy="4972054"/>
            <a:chOff x="0" y="1743076"/>
            <a:chExt cx="4972054" cy="4972054"/>
          </a:xfrm>
        </p:grpSpPr>
        <p:pic>
          <p:nvPicPr>
            <p:cNvPr id="28" name="Picture 27" descr="A white rectangular table with metal legs&#10;&#10;Description automatically generated">
              <a:extLst>
                <a:ext uri="{FF2B5EF4-FFF2-40B4-BE49-F238E27FC236}">
                  <a16:creationId xmlns:a16="http://schemas.microsoft.com/office/drawing/2014/main" id="{2E425A59-69AE-5703-8BB7-954C7C765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0" y="1743076"/>
              <a:ext cx="4972054" cy="497205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9F3806-4DFC-1D9B-B27E-CD080BFA2B7C}"/>
                </a:ext>
              </a:extLst>
            </p:cNvPr>
            <p:cNvSpPr txBox="1"/>
            <p:nvPr/>
          </p:nvSpPr>
          <p:spPr>
            <a:xfrm>
              <a:off x="2409825" y="3962400"/>
              <a:ext cx="71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Table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690762D-B314-63E0-C108-C343CBA809DC}"/>
              </a:ext>
            </a:extLst>
          </p:cNvPr>
          <p:cNvGrpSpPr/>
          <p:nvPr/>
        </p:nvGrpSpPr>
        <p:grpSpPr>
          <a:xfrm>
            <a:off x="4840898" y="2741003"/>
            <a:ext cx="2165838" cy="2216393"/>
            <a:chOff x="4840898" y="2934432"/>
            <a:chExt cx="2165838" cy="221639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A26026-C646-C535-CC5E-637BAFD55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1560" y="3244362"/>
              <a:ext cx="1855176" cy="185517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A82E2A-EFB7-81CF-57A6-06C849F3A8F6}"/>
                </a:ext>
              </a:extLst>
            </p:cNvPr>
            <p:cNvSpPr txBox="1"/>
            <p:nvPr/>
          </p:nvSpPr>
          <p:spPr>
            <a:xfrm>
              <a:off x="5106866" y="2934432"/>
              <a:ext cx="1801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Propane System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36A5BE9-8839-498C-73D0-C0613A7DD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25340" y="4531700"/>
              <a:ext cx="619125" cy="61912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1572ED0-8358-B37A-CB3A-F4521BA17339}"/>
                </a:ext>
              </a:extLst>
            </p:cNvPr>
            <p:cNvSpPr txBox="1"/>
            <p:nvPr/>
          </p:nvSpPr>
          <p:spPr>
            <a:xfrm>
              <a:off x="4840898" y="4320686"/>
              <a:ext cx="765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Pump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C2E321A-8F6F-4D9F-C1D2-547B7ECA0382}"/>
              </a:ext>
            </a:extLst>
          </p:cNvPr>
          <p:cNvGrpSpPr/>
          <p:nvPr/>
        </p:nvGrpSpPr>
        <p:grpSpPr>
          <a:xfrm>
            <a:off x="238125" y="1295400"/>
            <a:ext cx="2582741" cy="2286000"/>
            <a:chOff x="238125" y="1295400"/>
            <a:chExt cx="2582741" cy="22860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8E16E01-C989-BA40-4ABE-6AA382A62352}"/>
                </a:ext>
              </a:extLst>
            </p:cNvPr>
            <p:cNvGrpSpPr/>
            <p:nvPr/>
          </p:nvGrpSpPr>
          <p:grpSpPr>
            <a:xfrm>
              <a:off x="1162050" y="1819275"/>
              <a:ext cx="782587" cy="1533524"/>
              <a:chOff x="1876425" y="1762125"/>
              <a:chExt cx="782587" cy="1533524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D4EA948-FCB7-9A0A-3DCF-773527EB4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1901006" y="2562224"/>
                <a:ext cx="733425" cy="733425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1A65278-1E22-C677-3195-F00341DEB739}"/>
                  </a:ext>
                </a:extLst>
              </p:cNvPr>
              <p:cNvSpPr txBox="1"/>
              <p:nvPr/>
            </p:nvSpPr>
            <p:spPr>
              <a:xfrm>
                <a:off x="1876425" y="2295525"/>
                <a:ext cx="7825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Bottle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754F1814-70AF-B29E-577B-8102BD454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77231" y="2171700"/>
                <a:ext cx="180974" cy="180974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8C83E22-3679-D2C8-671E-88F6718C5839}"/>
                  </a:ext>
                </a:extLst>
              </p:cNvPr>
              <p:cNvSpPr txBox="1"/>
              <p:nvPr/>
            </p:nvSpPr>
            <p:spPr>
              <a:xfrm>
                <a:off x="1912493" y="1762125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Caps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753E1E8-6B39-DA05-0836-A6D1ACC343CC}"/>
                </a:ext>
              </a:extLst>
            </p:cNvPr>
            <p:cNvGrpSpPr/>
            <p:nvPr/>
          </p:nvGrpSpPr>
          <p:grpSpPr>
            <a:xfrm>
              <a:off x="1792167" y="1666875"/>
              <a:ext cx="1028699" cy="1847849"/>
              <a:chOff x="2573217" y="1600200"/>
              <a:chExt cx="1028699" cy="184784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82776949-E024-E97F-864D-6E809A9A2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73217" y="2419350"/>
                <a:ext cx="1028699" cy="1028699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2A5046B-57CA-0702-0490-4D181964FE44}"/>
                  </a:ext>
                </a:extLst>
              </p:cNvPr>
              <p:cNvSpPr txBox="1"/>
              <p:nvPr/>
            </p:nvSpPr>
            <p:spPr>
              <a:xfrm>
                <a:off x="2624138" y="2038350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Capper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BDE1958D-FC1E-38F9-D783-621FE88B8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94196" y="1600200"/>
                <a:ext cx="586740" cy="41910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F8845F0-D27D-270B-6C81-0FB50B762A93}"/>
                </a:ext>
              </a:extLst>
            </p:cNvPr>
            <p:cNvGrpSpPr/>
            <p:nvPr/>
          </p:nvGrpSpPr>
          <p:grpSpPr>
            <a:xfrm>
              <a:off x="333374" y="1790700"/>
              <a:ext cx="866775" cy="1609724"/>
              <a:chOff x="323849" y="1657350"/>
              <a:chExt cx="866775" cy="1609724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166F78A-DB66-6CDC-AAA7-49654FC6F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3849" y="2400299"/>
                <a:ext cx="866775" cy="866775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668058D-0C27-505F-4710-957BAD341173}"/>
                  </a:ext>
                </a:extLst>
              </p:cNvPr>
              <p:cNvSpPr txBox="1"/>
              <p:nvPr/>
            </p:nvSpPr>
            <p:spPr>
              <a:xfrm>
                <a:off x="365943" y="1657350"/>
                <a:ext cx="7825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Bottle</a:t>
                </a:r>
              </a:p>
              <a:p>
                <a:pPr algn="ctr"/>
                <a:r>
                  <a:rPr lang="en-US" dirty="0"/>
                  <a:t>Filler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9AE8723-9065-CF3C-46E2-3EC1F091124A}"/>
                </a:ext>
              </a:extLst>
            </p:cNvPr>
            <p:cNvSpPr/>
            <p:nvPr/>
          </p:nvSpPr>
          <p:spPr>
            <a:xfrm>
              <a:off x="238125" y="1466850"/>
              <a:ext cx="2533650" cy="2114550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A63AC65-3CE1-F46C-AF25-7A88109F361D}"/>
                </a:ext>
              </a:extLst>
            </p:cNvPr>
            <p:cNvSpPr txBox="1"/>
            <p:nvPr/>
          </p:nvSpPr>
          <p:spPr>
            <a:xfrm>
              <a:off x="1019175" y="1295400"/>
              <a:ext cx="9541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Bottling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29E1249-8F1D-93E4-B1EE-FF17D810EA80}"/>
              </a:ext>
            </a:extLst>
          </p:cNvPr>
          <p:cNvGrpSpPr/>
          <p:nvPr/>
        </p:nvGrpSpPr>
        <p:grpSpPr>
          <a:xfrm>
            <a:off x="200025" y="4876800"/>
            <a:ext cx="3810000" cy="1964769"/>
            <a:chOff x="200025" y="4876800"/>
            <a:chExt cx="3810000" cy="1964769"/>
          </a:xfrm>
        </p:grpSpPr>
        <p:pic>
          <p:nvPicPr>
            <p:cNvPr id="31" name="Picture 30" descr="A white bucket with a handle&#10;&#10;Description automatically generated">
              <a:extLst>
                <a:ext uri="{FF2B5EF4-FFF2-40B4-BE49-F238E27FC236}">
                  <a16:creationId xmlns:a16="http://schemas.microsoft.com/office/drawing/2014/main" id="{B670FBAA-4DF0-8165-E736-F9AC12F2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704850" y="5504379"/>
              <a:ext cx="1066799" cy="1066799"/>
            </a:xfrm>
            <a:prstGeom prst="rect">
              <a:avLst/>
            </a:prstGeom>
          </p:spPr>
        </p:pic>
        <p:pic>
          <p:nvPicPr>
            <p:cNvPr id="32" name="Picture 31" descr="A white bucket with a handle&#10;&#10;Description automatically generated">
              <a:extLst>
                <a:ext uri="{FF2B5EF4-FFF2-40B4-BE49-F238E27FC236}">
                  <a16:creationId xmlns:a16="http://schemas.microsoft.com/office/drawing/2014/main" id="{39C2EA22-FDB8-8898-B6CB-4208D3D4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1619250" y="5343525"/>
              <a:ext cx="1066799" cy="1066799"/>
            </a:xfrm>
            <a:prstGeom prst="rect">
              <a:avLst/>
            </a:prstGeom>
          </p:spPr>
        </p:pic>
        <p:pic>
          <p:nvPicPr>
            <p:cNvPr id="33" name="Picture 32" descr="A white bucket with a handle&#10;&#10;Description automatically generated">
              <a:extLst>
                <a:ext uri="{FF2B5EF4-FFF2-40B4-BE49-F238E27FC236}">
                  <a16:creationId xmlns:a16="http://schemas.microsoft.com/office/drawing/2014/main" id="{56C415A6-F794-21FE-70FA-B71BE1642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2543175" y="5343525"/>
              <a:ext cx="1066799" cy="106679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E764C64-0EA8-FE93-5065-8D4C34D9BFA8}"/>
                </a:ext>
              </a:extLst>
            </p:cNvPr>
            <p:cNvSpPr txBox="1"/>
            <p:nvPr/>
          </p:nvSpPr>
          <p:spPr>
            <a:xfrm>
              <a:off x="850162" y="6472237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Clean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2A8CFA-527B-95FA-ECF2-6B3C85D265D2}"/>
                </a:ext>
              </a:extLst>
            </p:cNvPr>
            <p:cNvSpPr txBox="1"/>
            <p:nvPr/>
          </p:nvSpPr>
          <p:spPr>
            <a:xfrm>
              <a:off x="1782997" y="6315075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Rinse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A1BF87-665F-8549-C419-C3416C2A3C14}"/>
                </a:ext>
              </a:extLst>
            </p:cNvPr>
            <p:cNvSpPr txBox="1"/>
            <p:nvPr/>
          </p:nvSpPr>
          <p:spPr>
            <a:xfrm>
              <a:off x="2592435" y="6305550"/>
              <a:ext cx="968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Sanitize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9D87052-A6B9-4900-3002-4F49C80C1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76625" y="5772150"/>
              <a:ext cx="514350" cy="51435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1BE1FE9-A08B-E254-C25C-8738017D3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2900" y="6019800"/>
              <a:ext cx="514350" cy="514350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5349B9C-10E1-BA54-E0DD-F61E2666D7F6}"/>
                </a:ext>
              </a:extLst>
            </p:cNvPr>
            <p:cNvSpPr/>
            <p:nvPr/>
          </p:nvSpPr>
          <p:spPr>
            <a:xfrm>
              <a:off x="200025" y="5057775"/>
              <a:ext cx="3810000" cy="1733550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5707BB0-B364-F100-0AE3-ABA2587DF625}"/>
                </a:ext>
              </a:extLst>
            </p:cNvPr>
            <p:cNvSpPr txBox="1"/>
            <p:nvPr/>
          </p:nvSpPr>
          <p:spPr>
            <a:xfrm>
              <a:off x="1657350" y="4876800"/>
              <a:ext cx="18018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Clean &amp; Sanitize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8445E81-BC74-582E-247B-388A09165260}"/>
              </a:ext>
            </a:extLst>
          </p:cNvPr>
          <p:cNvGrpSpPr/>
          <p:nvPr/>
        </p:nvGrpSpPr>
        <p:grpSpPr>
          <a:xfrm>
            <a:off x="5313845" y="5249002"/>
            <a:ext cx="2429717" cy="1608998"/>
            <a:chOff x="5313845" y="5249002"/>
            <a:chExt cx="2429717" cy="1608998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1BEDC47-DFA8-4BF9-4668-03C738612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35539" y="5249002"/>
              <a:ext cx="992065" cy="99206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2980DE5-0D7A-3FF3-7FD2-3A33C2B7F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1505783">
              <a:off x="5904448" y="5375033"/>
              <a:ext cx="1133475" cy="1133475"/>
            </a:xfrm>
            <a:prstGeom prst="rect">
              <a:avLst/>
            </a:prstGeom>
          </p:spPr>
        </p:pic>
        <p:pic>
          <p:nvPicPr>
            <p:cNvPr id="24" name="Picture 23" descr="A white bucket with a handle&#10;&#10;Description automatically generated">
              <a:extLst>
                <a:ext uri="{FF2B5EF4-FFF2-40B4-BE49-F238E27FC236}">
                  <a16:creationId xmlns:a16="http://schemas.microsoft.com/office/drawing/2014/main" id="{9E683314-7998-FA96-D697-3A34E02DE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5937786" y="5791201"/>
              <a:ext cx="1066799" cy="106679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776EC-D39D-DB05-191D-BFC7E7FB3C45}"/>
                </a:ext>
              </a:extLst>
            </p:cNvPr>
            <p:cNvSpPr txBox="1"/>
            <p:nvPr/>
          </p:nvSpPr>
          <p:spPr>
            <a:xfrm>
              <a:off x="5313845" y="6127508"/>
              <a:ext cx="10134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5 Gallon</a:t>
              </a:r>
            </a:p>
            <a:p>
              <a:pPr algn="ctr"/>
              <a:r>
                <a:rPr lang="en-US" dirty="0"/>
                <a:t>Bucket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DBDB0E9-A4CB-5685-4EA1-0B41D8C746E8}"/>
                </a:ext>
              </a:extLst>
            </p:cNvPr>
            <p:cNvSpPr txBox="1"/>
            <p:nvPr/>
          </p:nvSpPr>
          <p:spPr>
            <a:xfrm>
              <a:off x="6869348" y="5830752"/>
              <a:ext cx="87421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Paddle</a:t>
              </a:r>
            </a:p>
            <a:p>
              <a:pPr algn="ctr"/>
              <a:r>
                <a:rPr lang="en-US" dirty="0"/>
                <a:t>Spoon</a:t>
              </a:r>
            </a:p>
            <a:p>
              <a:pPr algn="ctr"/>
              <a:r>
                <a:rPr lang="en-US" dirty="0"/>
                <a:t>Pail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2B6C48D-E3E4-3A81-35BA-10C62EAECA28}"/>
              </a:ext>
            </a:extLst>
          </p:cNvPr>
          <p:cNvGrpSpPr/>
          <p:nvPr/>
        </p:nvGrpSpPr>
        <p:grpSpPr>
          <a:xfrm>
            <a:off x="4103349" y="5347193"/>
            <a:ext cx="1341842" cy="1466850"/>
            <a:chOff x="5505450" y="5391150"/>
            <a:chExt cx="1341842" cy="146685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F4D4A82-6ECB-5061-9BFD-9C30D3DBB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flipH="1">
              <a:off x="5652496" y="5810250"/>
              <a:ext cx="1047750" cy="104775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2A649EE-24E2-BCAA-C74D-F20CA63F67BA}"/>
                </a:ext>
              </a:extLst>
            </p:cNvPr>
            <p:cNvSpPr txBox="1"/>
            <p:nvPr/>
          </p:nvSpPr>
          <p:spPr>
            <a:xfrm>
              <a:off x="5505450" y="5391150"/>
              <a:ext cx="13418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Food Grade</a:t>
              </a:r>
            </a:p>
            <a:p>
              <a:pPr algn="ctr"/>
              <a:r>
                <a:rPr lang="en-US" dirty="0"/>
                <a:t>Water Hose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D07601A-CC0D-FDE4-C207-3B00B03E5F18}"/>
              </a:ext>
            </a:extLst>
          </p:cNvPr>
          <p:cNvGrpSpPr/>
          <p:nvPr/>
        </p:nvGrpSpPr>
        <p:grpSpPr>
          <a:xfrm>
            <a:off x="2787161" y="435043"/>
            <a:ext cx="2252297" cy="1506416"/>
            <a:chOff x="2787161" y="553915"/>
            <a:chExt cx="2252297" cy="1506416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CB52EF3-6CC9-6E39-5653-C7C03CFC8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311162" y="923193"/>
              <a:ext cx="728296" cy="728296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783EC8F-D136-56C1-B662-CA012CDC7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985844" y="1125414"/>
              <a:ext cx="842595" cy="842595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2F5C9A5-2392-F968-76FB-5DD9F4AD9D71}"/>
                </a:ext>
              </a:extLst>
            </p:cNvPr>
            <p:cNvSpPr/>
            <p:nvPr/>
          </p:nvSpPr>
          <p:spPr>
            <a:xfrm>
              <a:off x="3071446" y="715107"/>
              <a:ext cx="1802423" cy="134522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2C4D8C1-FA15-FE53-DE20-152912FB9451}"/>
                </a:ext>
              </a:extLst>
            </p:cNvPr>
            <p:cNvSpPr txBox="1"/>
            <p:nvPr/>
          </p:nvSpPr>
          <p:spPr>
            <a:xfrm>
              <a:off x="3297115" y="553915"/>
              <a:ext cx="13723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Hydrometer</a:t>
              </a: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3852C5F-1992-94A9-A3E4-63A98660E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1674484">
              <a:off x="3432829" y="1595416"/>
              <a:ext cx="423802" cy="423802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60555A7-AD70-DE99-DEC5-BEEC72AE40B8}"/>
                </a:ext>
              </a:extLst>
            </p:cNvPr>
            <p:cNvSpPr txBox="1"/>
            <p:nvPr/>
          </p:nvSpPr>
          <p:spPr>
            <a:xfrm>
              <a:off x="2787161" y="1239716"/>
              <a:ext cx="15364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Thermometer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6B5F461-DF41-08F4-6479-93B2B54A461E}"/>
              </a:ext>
            </a:extLst>
          </p:cNvPr>
          <p:cNvGrpSpPr/>
          <p:nvPr/>
        </p:nvGrpSpPr>
        <p:grpSpPr>
          <a:xfrm>
            <a:off x="6937131" y="95985"/>
            <a:ext cx="2303584" cy="1680063"/>
            <a:chOff x="6937131" y="289414"/>
            <a:chExt cx="2303584" cy="168006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78DC8BE-8D45-444F-040E-3D929F807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323086" y="742950"/>
              <a:ext cx="1143000" cy="1143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292F937-B641-5299-418D-5F222E4D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098324" y="650631"/>
              <a:ext cx="561242" cy="561242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57E12BA6-D85D-215A-1944-52E44BADA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461131" y="624254"/>
              <a:ext cx="719504" cy="719504"/>
            </a:xfrm>
            <a:prstGeom prst="rect">
              <a:avLst/>
            </a:prstGeom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70177B-610A-D0FF-89F2-53E1BD2D7F6C}"/>
                </a:ext>
              </a:extLst>
            </p:cNvPr>
            <p:cNvSpPr/>
            <p:nvPr/>
          </p:nvSpPr>
          <p:spPr>
            <a:xfrm>
              <a:off x="6937131" y="474785"/>
              <a:ext cx="2303584" cy="1494692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C076660-4CD9-04D1-1DBD-B9240AEA7551}"/>
                </a:ext>
              </a:extLst>
            </p:cNvPr>
            <p:cNvSpPr txBox="1"/>
            <p:nvPr/>
          </p:nvSpPr>
          <p:spPr>
            <a:xfrm>
              <a:off x="7245594" y="289414"/>
              <a:ext cx="14782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Wort Chillers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47819E3-4A18-285F-CB61-D839F4345D33}"/>
              </a:ext>
            </a:extLst>
          </p:cNvPr>
          <p:cNvGrpSpPr/>
          <p:nvPr/>
        </p:nvGrpSpPr>
        <p:grpSpPr>
          <a:xfrm>
            <a:off x="3077659" y="2035419"/>
            <a:ext cx="1802423" cy="1598003"/>
            <a:chOff x="3077659" y="2035419"/>
            <a:chExt cx="1802423" cy="159800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6AA16D1C-CADA-7554-766A-EB3F3AA1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000500" y="2634758"/>
              <a:ext cx="212480" cy="21248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630075E-9A6F-ED00-4FD8-14D9CE25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047392" y="2110153"/>
              <a:ext cx="649165" cy="649165"/>
            </a:xfrm>
            <a:prstGeom prst="rect">
              <a:avLst/>
            </a:prstGeom>
          </p:spPr>
        </p:pic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D2AD294-94E9-8A31-00D6-C180400CFB54}"/>
                </a:ext>
              </a:extLst>
            </p:cNvPr>
            <p:cNvGrpSpPr/>
            <p:nvPr/>
          </p:nvGrpSpPr>
          <p:grpSpPr>
            <a:xfrm>
              <a:off x="3077659" y="2035419"/>
              <a:ext cx="1802423" cy="1598003"/>
              <a:chOff x="3068515" y="2035419"/>
              <a:chExt cx="1802423" cy="159800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95E8D01-299B-D333-0200-68973AB88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615104" y="2922710"/>
                <a:ext cx="710712" cy="710712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454E7328-2487-63EB-FDC8-0D3554E7C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26309" y="2505806"/>
                <a:ext cx="409485" cy="408543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9196AC56-C3DE-01B6-F99C-450533840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65794" y="2514596"/>
                <a:ext cx="376418" cy="375348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1A806A79-E544-1F10-1656-A0AC04120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81853" y="2494081"/>
                <a:ext cx="467458" cy="467458"/>
              </a:xfrm>
              <a:prstGeom prst="rect">
                <a:avLst/>
              </a:prstGeom>
            </p:spPr>
          </p:pic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7624D21-F584-F45F-4E3A-25A8ACFE24DC}"/>
                  </a:ext>
                </a:extLst>
              </p:cNvPr>
              <p:cNvSpPr/>
              <p:nvPr/>
            </p:nvSpPr>
            <p:spPr>
              <a:xfrm>
                <a:off x="3068515" y="2242038"/>
                <a:ext cx="1802423" cy="1345224"/>
              </a:xfrm>
              <a:prstGeom prst="rect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E942A4-431D-35B7-998A-9378FD570510}"/>
                  </a:ext>
                </a:extLst>
              </p:cNvPr>
              <p:cNvSpPr txBox="1"/>
              <p:nvPr/>
            </p:nvSpPr>
            <p:spPr>
              <a:xfrm>
                <a:off x="3570410" y="2035419"/>
                <a:ext cx="11893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Extract Kit</a:t>
                </a:r>
              </a:p>
            </p:txBody>
          </p:sp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CDB6F2B6-CC3E-8E89-9B51-D61576DCF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 rot="7622866" flipH="1" flipV="1">
                <a:off x="4466213" y="2993891"/>
                <a:ext cx="188490" cy="18849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A9883C07-055A-7207-3C4A-59927E747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 flipH="1">
                <a:off x="3184279" y="2892669"/>
                <a:ext cx="359020" cy="359020"/>
              </a:xfrm>
              <a:prstGeom prst="rect">
                <a:avLst/>
              </a:prstGeom>
            </p:spPr>
          </p:pic>
        </p:grpSp>
      </p:grpSp>
      <p:pic>
        <p:nvPicPr>
          <p:cNvPr id="5" name="Content Placeholder 4" descr="A person in a wheelchair&#10;&#10;Description automatically generated">
            <a:extLst>
              <a:ext uri="{FF2B5EF4-FFF2-40B4-BE49-F238E27FC236}">
                <a16:creationId xmlns:a16="http://schemas.microsoft.com/office/drawing/2014/main" id="{DA8AFFB5-CD23-B591-5038-5358B9263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5952361" y="2336174"/>
            <a:ext cx="2512997" cy="3195925"/>
          </a:xfr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2B7D9E8-1C2B-9E8E-2F80-A6A88375829E}"/>
              </a:ext>
            </a:extLst>
          </p:cNvPr>
          <p:cNvGrpSpPr/>
          <p:nvPr/>
        </p:nvGrpSpPr>
        <p:grpSpPr>
          <a:xfrm>
            <a:off x="7441251" y="1476934"/>
            <a:ext cx="4343401" cy="4343401"/>
            <a:chOff x="8971816" y="426429"/>
            <a:chExt cx="4343401" cy="4343401"/>
          </a:xfrm>
        </p:grpSpPr>
        <p:pic>
          <p:nvPicPr>
            <p:cNvPr id="74" name="Picture 73" descr="A glass of beer with foam&#10;&#10;Description automatically generated">
              <a:extLst>
                <a:ext uri="{FF2B5EF4-FFF2-40B4-BE49-F238E27FC236}">
                  <a16:creationId xmlns:a16="http://schemas.microsoft.com/office/drawing/2014/main" id="{2D372F78-E032-8A76-DAC7-7A34253A0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9"/>
                </a:ext>
              </a:extLst>
            </a:blip>
            <a:stretch>
              <a:fillRect/>
            </a:stretch>
          </p:blipFill>
          <p:spPr>
            <a:xfrm rot="20886356">
              <a:off x="10379684" y="1688124"/>
              <a:ext cx="339236" cy="527538"/>
            </a:xfrm>
            <a:prstGeom prst="rect">
              <a:avLst/>
            </a:prstGeom>
          </p:spPr>
        </p:pic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DBAE1B5-7C2F-5BCD-80EC-FE5A176B4E5D}"/>
                </a:ext>
              </a:extLst>
            </p:cNvPr>
            <p:cNvGrpSpPr/>
            <p:nvPr/>
          </p:nvGrpSpPr>
          <p:grpSpPr>
            <a:xfrm>
              <a:off x="8971816" y="426429"/>
              <a:ext cx="4343401" cy="4343401"/>
              <a:chOff x="7459539" y="1437544"/>
              <a:chExt cx="4343401" cy="4343401"/>
            </a:xfrm>
          </p:grpSpPr>
          <p:pic>
            <p:nvPicPr>
              <p:cNvPr id="13" name="Picture 12" descr="A person standing in a white shirt and blue jeans&#10;&#10;Description automatically generated">
                <a:extLst>
                  <a:ext uri="{FF2B5EF4-FFF2-40B4-BE49-F238E27FC236}">
                    <a16:creationId xmlns:a16="http://schemas.microsoft.com/office/drawing/2014/main" id="{39D738B1-032E-9C56-3B41-36AC21139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1"/>
                  </a:ext>
                </a:extLst>
              </a:blip>
              <a:stretch>
                <a:fillRect/>
              </a:stretch>
            </p:blipFill>
            <p:spPr>
              <a:xfrm flipH="1">
                <a:off x="7459539" y="1437544"/>
                <a:ext cx="4343401" cy="434340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0674EB-71C5-06FE-8207-993D29A79161}"/>
                  </a:ext>
                </a:extLst>
              </p:cNvPr>
              <p:cNvSpPr txBox="1"/>
              <p:nvPr/>
            </p:nvSpPr>
            <p:spPr>
              <a:xfrm>
                <a:off x="9839326" y="1578951"/>
                <a:ext cx="1364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Brew Buddy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DFB7C8A-D19D-85A5-C8E2-D0D50ACDCE51}"/>
              </a:ext>
            </a:extLst>
          </p:cNvPr>
          <p:cNvSpPr txBox="1"/>
          <p:nvPr/>
        </p:nvSpPr>
        <p:spPr>
          <a:xfrm>
            <a:off x="4690627" y="-65741"/>
            <a:ext cx="277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Continued from Part 2 of 3</a:t>
            </a:r>
          </a:p>
        </p:txBody>
      </p:sp>
    </p:spTree>
    <p:extLst>
      <p:ext uri="{BB962C8B-B14F-4D97-AF65-F5344CB8AC3E}">
        <p14:creationId xmlns:p14="http://schemas.microsoft.com/office/powerpoint/2010/main" val="3467499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CEAF4-A2C7-6C51-BE0D-6B85050AC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43" y="94456"/>
            <a:ext cx="1370463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23F9C1-BBB4-21C6-3125-BF91901E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255"/>
            <a:ext cx="10515600" cy="1325563"/>
          </a:xfrm>
        </p:spPr>
        <p:txBody>
          <a:bodyPr/>
          <a:lstStyle/>
          <a:p>
            <a:r>
              <a:rPr lang="en-US" dirty="0"/>
              <a:t>What’s the Process?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D3064-674D-51B3-7C39-8E747F722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Milling</a:t>
            </a:r>
          </a:p>
          <a:p>
            <a:pPr lvl="1"/>
            <a:r>
              <a:rPr lang="en-US" dirty="0"/>
              <a:t>Beer making starts with the milling of brewing grains</a:t>
            </a:r>
          </a:p>
          <a:p>
            <a:r>
              <a:rPr lang="en-US" dirty="0"/>
              <a:t>Mashing</a:t>
            </a:r>
          </a:p>
          <a:p>
            <a:pPr lvl="1"/>
            <a:r>
              <a:rPr lang="en-US" dirty="0"/>
              <a:t>Mashing looks like porridge making, converting starch to simple sugars</a:t>
            </a:r>
          </a:p>
          <a:p>
            <a:r>
              <a:rPr lang="en-US" dirty="0"/>
              <a:t>Lautering</a:t>
            </a:r>
          </a:p>
          <a:p>
            <a:pPr lvl="1"/>
            <a:r>
              <a:rPr lang="en-US" dirty="0"/>
              <a:t>Extracting the sugar water (wort) from the mash, sparging (rinsing)</a:t>
            </a:r>
          </a:p>
          <a:p>
            <a:r>
              <a:rPr lang="en-US" dirty="0"/>
              <a:t>Boiling</a:t>
            </a:r>
          </a:p>
          <a:p>
            <a:pPr lvl="1"/>
            <a:r>
              <a:rPr lang="en-US" dirty="0"/>
              <a:t>Converts sugars and hops into flavors</a:t>
            </a:r>
          </a:p>
          <a:p>
            <a:r>
              <a:rPr lang="en-US" dirty="0"/>
              <a:t>Fermentation</a:t>
            </a:r>
          </a:p>
          <a:p>
            <a:pPr lvl="1"/>
            <a:r>
              <a:rPr lang="en-US" dirty="0"/>
              <a:t>Yeast use aerobic and anerobic processes to multiply and convert sugars into CO</a:t>
            </a:r>
            <a:r>
              <a:rPr lang="en-US" baseline="-25000" dirty="0"/>
              <a:t>2</a:t>
            </a:r>
            <a:r>
              <a:rPr lang="en-US" dirty="0"/>
              <a:t> and ethyl alcohol</a:t>
            </a:r>
          </a:p>
          <a:p>
            <a:r>
              <a:rPr lang="en-US" dirty="0"/>
              <a:t>Filtration and Conditioning</a:t>
            </a:r>
          </a:p>
          <a:p>
            <a:r>
              <a:rPr lang="en-US" dirty="0"/>
              <a:t>Packaging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040C70-58CD-EA75-7236-0787EAD4906C}"/>
              </a:ext>
            </a:extLst>
          </p:cNvPr>
          <p:cNvGrpSpPr/>
          <p:nvPr/>
        </p:nvGrpSpPr>
        <p:grpSpPr>
          <a:xfrm>
            <a:off x="9622400" y="2019300"/>
            <a:ext cx="881523" cy="1724025"/>
            <a:chOff x="9622400" y="2019300"/>
            <a:chExt cx="881523" cy="1724025"/>
          </a:xfrm>
        </p:grpSpPr>
        <p:sp>
          <p:nvSpPr>
            <p:cNvPr id="5" name="Arrow: Up-Down 4">
              <a:extLst>
                <a:ext uri="{FF2B5EF4-FFF2-40B4-BE49-F238E27FC236}">
                  <a16:creationId xmlns:a16="http://schemas.microsoft.com/office/drawing/2014/main" id="{889F0DEB-6348-F2B6-1A18-E0E6811754AE}"/>
                </a:ext>
              </a:extLst>
            </p:cNvPr>
            <p:cNvSpPr/>
            <p:nvPr/>
          </p:nvSpPr>
          <p:spPr>
            <a:xfrm>
              <a:off x="9782174" y="2019300"/>
              <a:ext cx="561975" cy="1724025"/>
            </a:xfrm>
            <a:prstGeom prst="upDown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588553-2CD4-BBD5-9537-BE2CA1D3E7CA}"/>
                </a:ext>
              </a:extLst>
            </p:cNvPr>
            <p:cNvSpPr txBox="1"/>
            <p:nvPr/>
          </p:nvSpPr>
          <p:spPr>
            <a:xfrm>
              <a:off x="9622400" y="2696646"/>
              <a:ext cx="881523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Extract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5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8352B-032D-9074-0B64-A8C19786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43" y="94456"/>
            <a:ext cx="1370463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ABE600-7F16-AC57-768E-DA61E9D9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255"/>
            <a:ext cx="10515600" cy="1325563"/>
          </a:xfrm>
        </p:spPr>
        <p:txBody>
          <a:bodyPr/>
          <a:lstStyle/>
          <a:p>
            <a:r>
              <a:rPr lang="en-US" dirty="0"/>
              <a:t>Brewing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A20A0-BA0F-C592-A2DB-47988CCEC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Extract</a:t>
            </a:r>
          </a:p>
          <a:p>
            <a:pPr lvl="1"/>
            <a:r>
              <a:rPr lang="en-US" dirty="0"/>
              <a:t>Sugars already concentrated in liquid or dry form</a:t>
            </a:r>
          </a:p>
          <a:p>
            <a:pPr lvl="1"/>
            <a:r>
              <a:rPr lang="en-US" dirty="0"/>
              <a:t>Shortest brew time</a:t>
            </a:r>
          </a:p>
          <a:p>
            <a:pPr lvl="1"/>
            <a:r>
              <a:rPr lang="en-US" dirty="0"/>
              <a:t>Good beer but not “OMG WoW!”</a:t>
            </a:r>
          </a:p>
          <a:p>
            <a:pPr lvl="1"/>
            <a:r>
              <a:rPr lang="en-US" dirty="0"/>
              <a:t>Paint-by-numbers, limited palette of paints</a:t>
            </a:r>
          </a:p>
          <a:p>
            <a:pPr lvl="1"/>
            <a:r>
              <a:rPr lang="en-US" dirty="0"/>
              <a:t>Repeatable</a:t>
            </a:r>
          </a:p>
          <a:p>
            <a:r>
              <a:rPr lang="en-US" dirty="0"/>
              <a:t>All-grain</a:t>
            </a:r>
          </a:p>
          <a:p>
            <a:pPr lvl="1"/>
            <a:r>
              <a:rPr lang="en-US" dirty="0"/>
              <a:t>Sugars need extraction by milling, mashing, lautering, and sparging</a:t>
            </a:r>
          </a:p>
          <a:p>
            <a:pPr lvl="1"/>
            <a:r>
              <a:rPr lang="en-US" dirty="0"/>
              <a:t>Longest brew time</a:t>
            </a:r>
          </a:p>
          <a:p>
            <a:pPr lvl="1"/>
            <a:r>
              <a:rPr lang="en-US" dirty="0"/>
              <a:t>Ability to make “OMG WoW!”</a:t>
            </a:r>
          </a:p>
          <a:p>
            <a:pPr lvl="1"/>
            <a:r>
              <a:rPr lang="en-US" dirty="0"/>
              <a:t>Blank canvas and full </a:t>
            </a:r>
            <a:r>
              <a:rPr lang="en-US" dirty="0" err="1"/>
              <a:t>pallette</a:t>
            </a:r>
            <a:r>
              <a:rPr lang="en-US" dirty="0"/>
              <a:t> of paints, spatulas, brushes</a:t>
            </a:r>
          </a:p>
          <a:p>
            <a:pPr lvl="1"/>
            <a:r>
              <a:rPr lang="en-US" dirty="0"/>
              <a:t>Repeatable with good process and records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66DE8-FFD5-336E-5681-28CAEA839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721183" y="1130157"/>
            <a:ext cx="1855746" cy="2286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5BAFC-D87E-38D9-60FE-A0491B6D4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868" y="4130209"/>
            <a:ext cx="1770377" cy="2286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399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8352B-032D-9074-0B64-A8C19786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43" y="94456"/>
            <a:ext cx="1370463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ABE600-7F16-AC57-768E-DA61E9D9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255"/>
            <a:ext cx="10515600" cy="1325563"/>
          </a:xfrm>
        </p:spPr>
        <p:txBody>
          <a:bodyPr/>
          <a:lstStyle/>
          <a:p>
            <a:r>
              <a:rPr lang="en-US" dirty="0"/>
              <a:t>Brewing Methods</a:t>
            </a:r>
          </a:p>
        </p:txBody>
      </p:sp>
      <p:pic>
        <p:nvPicPr>
          <p:cNvPr id="10" name="Picture 9" descr="A group of people outside&#10;&#10;Description automatically generated">
            <a:extLst>
              <a:ext uri="{FF2B5EF4-FFF2-40B4-BE49-F238E27FC236}">
                <a16:creationId xmlns:a16="http://schemas.microsoft.com/office/drawing/2014/main" id="{18CC1ECA-0510-D88C-E0C6-789B4D629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219199"/>
            <a:ext cx="4876800" cy="36576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Picture 11" descr="A person in a wheelchair next to a person in a wheelchair&#10;&#10;Description automatically generated">
            <a:extLst>
              <a:ext uri="{FF2B5EF4-FFF2-40B4-BE49-F238E27FC236}">
                <a16:creationId xmlns:a16="http://schemas.microsoft.com/office/drawing/2014/main" id="{652D9978-B142-3400-E039-80F027059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36" y="1263742"/>
            <a:ext cx="4876800" cy="3657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5C0E0E-4972-28D4-39D2-3930D53E3BDA}"/>
              </a:ext>
            </a:extLst>
          </p:cNvPr>
          <p:cNvSpPr txBox="1"/>
          <p:nvPr/>
        </p:nvSpPr>
        <p:spPr>
          <a:xfrm>
            <a:off x="2002993" y="5682050"/>
            <a:ext cx="338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Adding Liquid Malt Extract (LME)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3D9D63-FA2D-D4F4-6D73-561458D24D89}"/>
              </a:ext>
            </a:extLst>
          </p:cNvPr>
          <p:cNvSpPr txBox="1"/>
          <p:nvPr/>
        </p:nvSpPr>
        <p:spPr>
          <a:xfrm>
            <a:off x="6263527" y="5543551"/>
            <a:ext cx="4648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Preparing to hoist the 20-pound grain basket </a:t>
            </a:r>
          </a:p>
          <a:p>
            <a:r>
              <a:rPr lang="en-US" dirty="0"/>
              <a:t>during an all-grain brew session</a:t>
            </a:r>
          </a:p>
        </p:txBody>
      </p:sp>
    </p:spTree>
    <p:extLst>
      <p:ext uri="{BB962C8B-B14F-4D97-AF65-F5344CB8AC3E}">
        <p14:creationId xmlns:p14="http://schemas.microsoft.com/office/powerpoint/2010/main" val="16414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8352B-032D-9074-0B64-A8C19786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43" y="94456"/>
            <a:ext cx="1370463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ABE600-7F16-AC57-768E-DA61E9D9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255"/>
            <a:ext cx="10515600" cy="1325563"/>
          </a:xfrm>
        </p:spPr>
        <p:txBody>
          <a:bodyPr/>
          <a:lstStyle/>
          <a:p>
            <a:r>
              <a:rPr lang="en-US" dirty="0"/>
              <a:t>Bottling Methods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3D9D63-FA2D-D4F4-6D73-561458D24D89}"/>
              </a:ext>
            </a:extLst>
          </p:cNvPr>
          <p:cNvSpPr txBox="1"/>
          <p:nvPr/>
        </p:nvSpPr>
        <p:spPr>
          <a:xfrm>
            <a:off x="5356030" y="1868322"/>
            <a:ext cx="637392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Joy is using a “beer gun” to fill cleaned and sanitized bottles</a:t>
            </a:r>
          </a:p>
          <a:p>
            <a:endParaRPr lang="en-US" dirty="0"/>
          </a:p>
          <a:p>
            <a:r>
              <a:rPr lang="en-US" dirty="0"/>
              <a:t>George waits for the filled bottle to do the capping with an</a:t>
            </a:r>
          </a:p>
          <a:p>
            <a:r>
              <a:rPr lang="en-US" dirty="0"/>
              <a:t>old-style “bandit arm” capper using sanitized caps</a:t>
            </a:r>
          </a:p>
          <a:p>
            <a:endParaRPr lang="en-US" dirty="0"/>
          </a:p>
          <a:p>
            <a:r>
              <a:rPr lang="en-US" dirty="0"/>
              <a:t>Capped bottles are placed in the case for storage in warm area</a:t>
            </a:r>
          </a:p>
          <a:p>
            <a:r>
              <a:rPr lang="en-US" dirty="0"/>
              <a:t>68-72 degrees for natural carbonation to develop</a:t>
            </a:r>
          </a:p>
          <a:p>
            <a:endParaRPr lang="en-US" dirty="0"/>
          </a:p>
          <a:p>
            <a:r>
              <a:rPr lang="en-US" dirty="0"/>
              <a:t>Foreground is the source keg connected to beer gun</a:t>
            </a:r>
          </a:p>
          <a:p>
            <a:endParaRPr lang="en-US" dirty="0"/>
          </a:p>
          <a:p>
            <a:r>
              <a:rPr lang="en-US" dirty="0"/>
              <a:t>Low level sink in back</a:t>
            </a:r>
          </a:p>
          <a:p>
            <a:endParaRPr lang="en-US" dirty="0"/>
          </a:p>
          <a:p>
            <a:r>
              <a:rPr lang="en-US" dirty="0"/>
              <a:t>All actions accomplished at table level.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FD181-57B7-6E85-5C18-D4E9181C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60" y="1219200"/>
            <a:ext cx="4760425" cy="536089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085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5B9145-1337-D114-0135-D061064C6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43" y="94456"/>
            <a:ext cx="1370463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1C3347-EE4D-F5A9-AD31-FDC606DCE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255"/>
            <a:ext cx="10515600" cy="1325563"/>
          </a:xfrm>
        </p:spPr>
        <p:txBody>
          <a:bodyPr/>
          <a:lstStyle/>
          <a:p>
            <a:r>
              <a:rPr lang="en-US" dirty="0"/>
              <a:t>Sensory versus Physical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DE581-A59D-4C2A-4E96-E70CCA40B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219200"/>
            <a:ext cx="10515600" cy="4351338"/>
          </a:xfrm>
        </p:spPr>
        <p:txBody>
          <a:bodyPr/>
          <a:lstStyle/>
          <a:p>
            <a:r>
              <a:rPr lang="en-US" dirty="0"/>
              <a:t>Sensory ability more important than physical ability</a:t>
            </a:r>
          </a:p>
          <a:p>
            <a:r>
              <a:rPr lang="en-US" dirty="0"/>
              <a:t>Chemistry, biology, mathematics</a:t>
            </a:r>
          </a:p>
          <a:p>
            <a:r>
              <a:rPr lang="en-US" dirty="0"/>
              <a:t>Right brain (artsy, creative) </a:t>
            </a:r>
          </a:p>
          <a:p>
            <a:r>
              <a:rPr lang="en-US" dirty="0"/>
              <a:t>Left brain (analytical, methodical, logical)</a:t>
            </a:r>
          </a:p>
          <a:p>
            <a:r>
              <a:rPr lang="en-US" dirty="0"/>
              <a:t>Proper process control and methods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B17E5B-E9EE-9D7C-1C6A-772300E62060}"/>
              </a:ext>
            </a:extLst>
          </p:cNvPr>
          <p:cNvGrpSpPr/>
          <p:nvPr/>
        </p:nvGrpSpPr>
        <p:grpSpPr>
          <a:xfrm>
            <a:off x="8982075" y="447675"/>
            <a:ext cx="3209925" cy="6244513"/>
            <a:chOff x="8982075" y="447675"/>
            <a:chExt cx="3209925" cy="62445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DB1241-DC4F-F6E7-964A-46F580331432}"/>
                </a:ext>
              </a:extLst>
            </p:cNvPr>
            <p:cNvSpPr txBox="1"/>
            <p:nvPr/>
          </p:nvSpPr>
          <p:spPr>
            <a:xfrm>
              <a:off x="8982075" y="2721870"/>
              <a:ext cx="3209925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Diacetyl (2,3-butanedione)</a:t>
              </a:r>
            </a:p>
            <a:p>
              <a:r>
                <a:rPr lang="en-US" sz="1400" dirty="0"/>
                <a:t>Mercaptan (ethanethiol)</a:t>
              </a:r>
            </a:p>
            <a:p>
              <a:r>
                <a:rPr lang="en-US" sz="1400" dirty="0" err="1"/>
                <a:t>Lightstruck</a:t>
              </a:r>
              <a:r>
                <a:rPr lang="en-US" sz="1400" dirty="0"/>
                <a:t> (3-methyl-2-butene-1-thiol)</a:t>
              </a:r>
            </a:p>
            <a:p>
              <a:r>
                <a:rPr lang="en-US" sz="1400" dirty="0"/>
                <a:t>Hydrogen </a:t>
              </a:r>
              <a:r>
                <a:rPr lang="en-US" sz="1400" dirty="0" err="1"/>
                <a:t>Sulphide</a:t>
              </a:r>
              <a:r>
                <a:rPr lang="en-US" sz="1400" dirty="0"/>
                <a:t> (H2S)</a:t>
              </a:r>
            </a:p>
            <a:p>
              <a:r>
                <a:rPr lang="en-US" sz="1400" dirty="0"/>
                <a:t>Caprylic (octanoic or caprylic acid)</a:t>
              </a:r>
            </a:p>
            <a:p>
              <a:r>
                <a:rPr lang="en-US" sz="1400" dirty="0"/>
                <a:t>Butyric (butyric acid)</a:t>
              </a:r>
            </a:p>
            <a:p>
              <a:r>
                <a:rPr lang="en-US" sz="1400" dirty="0"/>
                <a:t>Grainy/Husky</a:t>
              </a:r>
            </a:p>
            <a:p>
              <a:r>
                <a:rPr lang="en-US" sz="1400" dirty="0"/>
                <a:t>Banana (Isoamyl Acetate)</a:t>
              </a:r>
            </a:p>
            <a:p>
              <a:r>
                <a:rPr lang="en-US" sz="1400" dirty="0"/>
                <a:t>Metallic (ferrous sulphate)</a:t>
              </a:r>
            </a:p>
            <a:p>
              <a:r>
                <a:rPr lang="en-US" sz="1400" dirty="0"/>
                <a:t>Sour</a:t>
              </a:r>
            </a:p>
            <a:p>
              <a:r>
                <a:rPr lang="en-US" sz="1400" dirty="0"/>
                <a:t>Catty (p-menthane-8-thiol-3-one)</a:t>
              </a:r>
            </a:p>
            <a:p>
              <a:r>
                <a:rPr lang="en-US" sz="1400" dirty="0"/>
                <a:t>Cheesy (isovaleric acid)</a:t>
              </a:r>
            </a:p>
            <a:p>
              <a:r>
                <a:rPr lang="en-US" sz="1400" dirty="0"/>
                <a:t>Sweet</a:t>
              </a:r>
            </a:p>
            <a:p>
              <a:r>
                <a:rPr lang="en-US" sz="1400" dirty="0"/>
                <a:t>Dimethyl Sulfide (DMS)</a:t>
              </a:r>
            </a:p>
            <a:p>
              <a:r>
                <a:rPr lang="en-US" sz="1400" dirty="0"/>
                <a:t>Acetaldehyde</a:t>
              </a:r>
            </a:p>
            <a:p>
              <a:r>
                <a:rPr lang="en-US" sz="1400" dirty="0"/>
                <a:t>Oxidation</a:t>
              </a:r>
            </a:p>
            <a:p>
              <a:r>
                <a:rPr lang="en-US" sz="1400" dirty="0"/>
                <a:t>Phenolic</a:t>
              </a:r>
            </a:p>
            <a:p>
              <a:r>
                <a:rPr lang="en-US" sz="1400" dirty="0"/>
                <a:t>Musty (2,4,6-tricholoroanisole)(TCA)</a:t>
              </a:r>
            </a:p>
          </p:txBody>
        </p:sp>
        <p:pic>
          <p:nvPicPr>
            <p:cNvPr id="8" name="Picture 7" descr="A person making a face for the camera&#10;&#10;Description automatically generated">
              <a:extLst>
                <a:ext uri="{FF2B5EF4-FFF2-40B4-BE49-F238E27FC236}">
                  <a16:creationId xmlns:a16="http://schemas.microsoft.com/office/drawing/2014/main" id="{54D92F3B-9313-5785-1B9A-D2474D3FB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351169" y="447675"/>
              <a:ext cx="2471737" cy="2471737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6FDED736-29AD-58E2-6949-A7B989082A2E}"/>
              </a:ext>
            </a:extLst>
          </p:cNvPr>
          <p:cNvSpPr/>
          <p:nvPr/>
        </p:nvSpPr>
        <p:spPr>
          <a:xfrm rot="13048170">
            <a:off x="5371291" y="4416426"/>
            <a:ext cx="3209925" cy="1028700"/>
          </a:xfrm>
          <a:prstGeom prst="stripedRightArrow">
            <a:avLst/>
          </a:prstGeom>
          <a:solidFill>
            <a:srgbClr val="92D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wheelchair holding a bottle and a drink&#10;&#10;Description automatically generated">
            <a:extLst>
              <a:ext uri="{FF2B5EF4-FFF2-40B4-BE49-F238E27FC236}">
                <a16:creationId xmlns:a16="http://schemas.microsoft.com/office/drawing/2014/main" id="{5F68A17C-24B9-75E4-5A81-60DB04119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3" y="3555288"/>
            <a:ext cx="2352675" cy="31369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6046AF-B220-0403-EA81-CB730087E193}"/>
              </a:ext>
            </a:extLst>
          </p:cNvPr>
          <p:cNvSpPr txBox="1"/>
          <p:nvPr/>
        </p:nvSpPr>
        <p:spPr>
          <a:xfrm>
            <a:off x="2609851" y="3933825"/>
            <a:ext cx="3000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Checking the Specific Gravity (SG) using a refractometer</a:t>
            </a:r>
          </a:p>
        </p:txBody>
      </p:sp>
    </p:spTree>
    <p:extLst>
      <p:ext uri="{BB962C8B-B14F-4D97-AF65-F5344CB8AC3E}">
        <p14:creationId xmlns:p14="http://schemas.microsoft.com/office/powerpoint/2010/main" val="31272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D0206-BB5C-1493-E274-5CC44102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43" y="94456"/>
            <a:ext cx="1370463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99D91D-A255-EAA6-F2C3-D6927CD0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255"/>
            <a:ext cx="10515600" cy="1325563"/>
          </a:xfrm>
        </p:spPr>
        <p:txBody>
          <a:bodyPr/>
          <a:lstStyle/>
          <a:p>
            <a:r>
              <a:rPr lang="en-US" dirty="0"/>
              <a:t>Physical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E6B35-0A5A-1D24-25AC-50805064D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253331"/>
            <a:ext cx="10515600" cy="4351338"/>
          </a:xfrm>
        </p:spPr>
        <p:txBody>
          <a:bodyPr>
            <a:noAutofit/>
          </a:bodyPr>
          <a:lstStyle/>
          <a:p>
            <a:r>
              <a:rPr lang="en-US" sz="1800" dirty="0"/>
              <a:t>Opening packages</a:t>
            </a:r>
          </a:p>
          <a:p>
            <a:pPr lvl="1"/>
            <a:r>
              <a:rPr lang="en-US" sz="1800" dirty="0"/>
              <a:t>Use scissors</a:t>
            </a:r>
          </a:p>
          <a:p>
            <a:pPr lvl="1"/>
            <a:r>
              <a:rPr lang="en-US" sz="1800" dirty="0"/>
              <a:t>Unscrew lids</a:t>
            </a:r>
          </a:p>
          <a:p>
            <a:r>
              <a:rPr lang="en-US" sz="1800" dirty="0"/>
              <a:t>Lifting up to 35 </a:t>
            </a:r>
            <a:r>
              <a:rPr lang="en-US" sz="1800" dirty="0" err="1"/>
              <a:t>lbs</a:t>
            </a:r>
            <a:endParaRPr lang="en-US" sz="1800" dirty="0"/>
          </a:p>
          <a:p>
            <a:pPr lvl="1"/>
            <a:r>
              <a:rPr lang="en-US" sz="1800" dirty="0"/>
              <a:t>Gallon of water 8.345 </a:t>
            </a:r>
            <a:r>
              <a:rPr lang="en-US" sz="1800" dirty="0" err="1"/>
              <a:t>lbs</a:t>
            </a:r>
            <a:r>
              <a:rPr lang="en-US" sz="1800" dirty="0"/>
              <a:t> 3.78 kg</a:t>
            </a:r>
          </a:p>
          <a:p>
            <a:pPr lvl="1"/>
            <a:r>
              <a:rPr lang="en-US" sz="1800" dirty="0"/>
              <a:t>Grain absorbs 0.125 gal/</a:t>
            </a:r>
            <a:r>
              <a:rPr lang="en-US" sz="1800" dirty="0" err="1"/>
              <a:t>lb</a:t>
            </a:r>
            <a:r>
              <a:rPr lang="en-US" sz="1800" dirty="0"/>
              <a:t> or 1.043 </a:t>
            </a:r>
            <a:r>
              <a:rPr lang="en-US" sz="1800" dirty="0" err="1"/>
              <a:t>lbs</a:t>
            </a:r>
            <a:endParaRPr lang="en-US" sz="1800" dirty="0"/>
          </a:p>
          <a:p>
            <a:pPr lvl="1"/>
            <a:r>
              <a:rPr lang="en-US" sz="1800" dirty="0"/>
              <a:t>15 </a:t>
            </a:r>
            <a:r>
              <a:rPr lang="en-US" sz="1800" dirty="0" err="1"/>
              <a:t>lbs</a:t>
            </a:r>
            <a:r>
              <a:rPr lang="en-US" sz="1800" dirty="0"/>
              <a:t> grain = 15</a:t>
            </a:r>
            <a:r>
              <a:rPr lang="en-US" sz="1800" baseline="-25000" dirty="0"/>
              <a:t>dry</a:t>
            </a:r>
            <a:r>
              <a:rPr lang="en-US" sz="1800" dirty="0"/>
              <a:t> + 15.65</a:t>
            </a:r>
            <a:r>
              <a:rPr lang="en-US" sz="1800" baseline="-25000" dirty="0"/>
              <a:t>saturated</a:t>
            </a:r>
            <a:r>
              <a:rPr lang="en-US" sz="1800" dirty="0"/>
              <a:t> = 30.65 </a:t>
            </a:r>
            <a:r>
              <a:rPr lang="en-US" sz="1800" dirty="0" err="1"/>
              <a:t>lbs</a:t>
            </a:r>
            <a:r>
              <a:rPr lang="en-US" sz="1800" dirty="0"/>
              <a:t> plus weight of basket</a:t>
            </a:r>
          </a:p>
          <a:p>
            <a:r>
              <a:rPr lang="en-US" sz="1800" dirty="0"/>
              <a:t>Moving equipment up to 30 </a:t>
            </a:r>
            <a:r>
              <a:rPr lang="en-US" sz="1800" dirty="0" err="1"/>
              <a:t>lbs</a:t>
            </a:r>
            <a:r>
              <a:rPr lang="en-US" sz="1800" dirty="0"/>
              <a:t> horizontally and vertically short distances</a:t>
            </a:r>
          </a:p>
          <a:p>
            <a:r>
              <a:rPr lang="en-US" sz="1800" dirty="0"/>
              <a:t>Dexterity</a:t>
            </a:r>
          </a:p>
          <a:p>
            <a:pPr lvl="1"/>
            <a:r>
              <a:rPr lang="en-US" sz="1800" dirty="0"/>
              <a:t>Grasping</a:t>
            </a:r>
          </a:p>
          <a:p>
            <a:pPr lvl="1"/>
            <a:r>
              <a:rPr lang="en-US" sz="1800" dirty="0"/>
              <a:t>Stirring</a:t>
            </a:r>
          </a:p>
          <a:p>
            <a:pPr lvl="1"/>
            <a:r>
              <a:rPr lang="en-US" sz="1800" dirty="0"/>
              <a:t>Turning </a:t>
            </a:r>
          </a:p>
          <a:p>
            <a:pPr lvl="1"/>
            <a:r>
              <a:rPr lang="en-US" sz="1800" dirty="0"/>
              <a:t>Pushing</a:t>
            </a:r>
          </a:p>
          <a:p>
            <a:pPr lvl="1"/>
            <a:r>
              <a:rPr lang="en-US" sz="1800" dirty="0"/>
              <a:t>Pulling</a:t>
            </a:r>
          </a:p>
          <a:p>
            <a:r>
              <a:rPr lang="en-US" sz="1800" dirty="0"/>
              <a:t>Mobility</a:t>
            </a:r>
          </a:p>
          <a:p>
            <a:pPr lvl="1"/>
            <a:r>
              <a:rPr lang="en-US" sz="1800" dirty="0"/>
              <a:t>Around brewing space</a:t>
            </a:r>
          </a:p>
          <a:p>
            <a:pPr lvl="1"/>
            <a:r>
              <a:rPr lang="en-US" sz="1800" dirty="0"/>
              <a:t>Bending at waist</a:t>
            </a:r>
          </a:p>
        </p:txBody>
      </p:sp>
    </p:spTree>
    <p:extLst>
      <p:ext uri="{BB962C8B-B14F-4D97-AF65-F5344CB8AC3E}">
        <p14:creationId xmlns:p14="http://schemas.microsoft.com/office/powerpoint/2010/main" val="33786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95DF68-70B1-0FF6-C0EF-403818606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0" y="113427"/>
            <a:ext cx="1371719" cy="914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73BF2-5472-5B0B-2F92-DBF2A286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255"/>
            <a:ext cx="10515600" cy="1325563"/>
          </a:xfrm>
        </p:spPr>
        <p:txBody>
          <a:bodyPr/>
          <a:lstStyle/>
          <a:p>
            <a:r>
              <a:rPr lang="en-US" dirty="0"/>
              <a:t>AHA Clubs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D2F8F-E13A-AF2D-5B12-DAE0F10E9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1,600 registered homebrewing clubs in USA</a:t>
            </a:r>
          </a:p>
          <a:p>
            <a:r>
              <a:rPr lang="en-US" dirty="0"/>
              <a:t>263 homebrewing clubs in California</a:t>
            </a:r>
          </a:p>
          <a:p>
            <a:r>
              <a:rPr lang="en-US" dirty="0"/>
              <a:t>Brew Buddies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86F87-DA94-AC03-7089-45E90C629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60" y="247650"/>
            <a:ext cx="2667000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87738B-34D3-1E1C-A59D-1D33D5454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640" y="3048795"/>
            <a:ext cx="2213040" cy="2865368"/>
          </a:xfrm>
          <a:prstGeom prst="rect">
            <a:avLst/>
          </a:prstGeom>
        </p:spPr>
      </p:pic>
      <p:pic>
        <p:nvPicPr>
          <p:cNvPr id="8" name="Picture 7" descr="A group of men in a tent&#10;&#10;Description automatically generated">
            <a:extLst>
              <a:ext uri="{FF2B5EF4-FFF2-40B4-BE49-F238E27FC236}">
                <a16:creationId xmlns:a16="http://schemas.microsoft.com/office/drawing/2014/main" id="{4733ADA0-3C2F-5188-4FEB-4B839936E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20" y="2934494"/>
            <a:ext cx="5078940" cy="380920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1942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daptive Brewing&amp;#x0D;&amp;#x0A;Program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Overview&amp;quot;&quot;/&gt;&lt;property id=&quot;20307&quot; value=&quot;285&quot;/&gt;&lt;/object&gt;&lt;object type=&quot;3&quot; unique_id=&quot;10006&quot;&gt;&lt;property id=&quot;20148&quot; value=&quot;5&quot;/&gt;&lt;property id=&quot;20300&quot; value=&quot;Slide 3 - &amp;quot;Introduction&amp;quot;&quot;/&gt;&lt;property id=&quot;20307&quot; value=&quot;286&quot;/&gt;&lt;/object&gt;&lt;object type=&quot;3&quot; unique_id=&quot;10007&quot;&gt;&lt;property id=&quot;20148&quot; value=&quot;5&quot;/&gt;&lt;property id=&quot;20300&quot; value=&quot;Slide 4 - &amp;quot;History of Brewing&amp;quot;&quot;/&gt;&lt;property id=&quot;20307&quot; value=&quot;257&quot;/&gt;&lt;/object&gt;&lt;object type=&quot;3&quot; unique_id=&quot;10008&quot;&gt;&lt;property id=&quot;20148&quot; value=&quot;5&quot;/&gt;&lt;property id=&quot;20300&quot; value=&quot;Slide 5 - &amp;quot;What’s in Beer?&amp;quot;&quot;/&gt;&lt;property id=&quot;20307&quot; value=&quot;263&quot;/&gt;&lt;/object&gt;&lt;object type=&quot;3&quot; unique_id=&quot;10009&quot;&gt;&lt;property id=&quot;20148&quot; value=&quot;5&quot;/&gt;&lt;property id=&quot;20300&quot; value=&quot;Slide 6 - &amp;quot;Malt&amp;quot;&quot;/&gt;&lt;property id=&quot;20307&quot; value=&quot;269&quot;/&gt;&lt;/object&gt;&lt;object type=&quot;3&quot; unique_id=&quot;10010&quot;&gt;&lt;property id=&quot;20148&quot; value=&quot;5&quot;/&gt;&lt;property id=&quot;20300&quot; value=&quot;Slide 7 - &amp;quot;Hops&amp;quot;&quot;/&gt;&lt;property id=&quot;20307&quot; value=&quot;270&quot;/&gt;&lt;/object&gt;&lt;object type=&quot;3&quot; unique_id=&quot;10011&quot;&gt;&lt;property id=&quot;20148&quot; value=&quot;5&quot;/&gt;&lt;property id=&quot;20300&quot; value=&quot;Slide 8 - &amp;quot;Yeast &amp;amp; Bacteria&amp;quot;&quot;/&gt;&lt;property id=&quot;20307&quot; value=&quot;271&quot;/&gt;&lt;/object&gt;&lt;object type=&quot;3&quot; unique_id=&quot;10012&quot;&gt;&lt;property id=&quot;20148&quot; value=&quot;5&quot;/&gt;&lt;property id=&quot;20300&quot; value=&quot;Slide 9 - &amp;quot;Yeast &amp;amp; Bacteria&amp;quot;&quot;/&gt;&lt;property id=&quot;20307&quot; value=&quot;272&quot;/&gt;&lt;/object&gt;&lt;object type=&quot;3&quot; unique_id=&quot;10013&quot;&gt;&lt;property id=&quot;20148&quot; value=&quot;5&quot;/&gt;&lt;property id=&quot;20300&quot; value=&quot;Slide 10 - &amp;quot;Water&amp;quot;&quot;/&gt;&lt;property id=&quot;20307&quot; value=&quot;273&quot;/&gt;&lt;/object&gt;&lt;object type=&quot;3&quot; unique_id=&quot;10014&quot;&gt;&lt;property id=&quot;20148&quot; value=&quot;5&quot;/&gt;&lt;property id=&quot;20300&quot; value=&quot;Slide 11 - &amp;quot;Adjuncts&amp;quot;&quot;/&gt;&lt;property id=&quot;20307&quot; value=&quot;274&quot;/&gt;&lt;/object&gt;&lt;object type=&quot;3&quot; unique_id=&quot;10015&quot;&gt;&lt;property id=&quot;20148&quot; value=&quot;5&quot;/&gt;&lt;property id=&quot;20300&quot; value=&quot;Slide 12 - &amp;quot;Finings&amp;quot;&quot;/&gt;&lt;property id=&quot;20307&quot; value=&quot;275&quot;/&gt;&lt;/object&gt;&lt;object type=&quot;3&quot; unique_id=&quot;10016&quot;&gt;&lt;property id=&quot;20148&quot; value=&quot;5&quot;/&gt;&lt;property id=&quot;20300&quot; value=&quot;Slide 13 - &amp;quot;Equipment Essentials&amp;quot;&quot;/&gt;&lt;property id=&quot;20307&quot; value=&quot;276&quot;/&gt;&lt;/object&gt;&lt;object type=&quot;3&quot; unique_id=&quot;10017&quot;&gt;&lt;property id=&quot;20148&quot; value=&quot;5&quot;/&gt;&lt;property id=&quot;20300&quot; value=&quot;Slide 14 - &amp;quot;Equipment Essentials&amp;quot;&quot;/&gt;&lt;property id=&quot;20307&quot; value=&quot;277&quot;/&gt;&lt;/object&gt;&lt;object type=&quot;3&quot; unique_id=&quot;10018&quot;&gt;&lt;property id=&quot;20148&quot; value=&quot;5&quot;/&gt;&lt;property id=&quot;20300&quot; value=&quot;Slide 15 - &amp;quot;Equipment Essentials&amp;quot;&quot;/&gt;&lt;property id=&quot;20307&quot; value=&quot;278&quot;/&gt;&lt;/object&gt;&lt;object type=&quot;3&quot; unique_id=&quot;10019&quot;&gt;&lt;property id=&quot;20148&quot; value=&quot;5&quot;/&gt;&lt;property id=&quot;20300&quot; value=&quot;Slide 16 - &amp;quot;You Might Haves&amp;quot;&quot;/&gt;&lt;property id=&quot;20307&quot; value=&quot;279&quot;/&gt;&lt;/object&gt;&lt;object type=&quot;3&quot; unique_id=&quot;10020&quot;&gt;&lt;property id=&quot;20148&quot; value=&quot;5&quot;/&gt;&lt;property id=&quot;20300&quot; value=&quot;Slide 17 - &amp;quot;Mashing&amp;quot;&quot;/&gt;&lt;property id=&quot;20307&quot; value=&quot;280&quot;/&gt;&lt;/object&gt;&lt;object type=&quot;3&quot; unique_id=&quot;10021&quot;&gt;&lt;property id=&quot;20148&quot; value=&quot;5&quot;/&gt;&lt;property id=&quot;20300&quot; value=&quot;Slide 18 - &amp;quot;Mashing&amp;quot;&quot;/&gt;&lt;property id=&quot;20307&quot; value=&quot;281&quot;/&gt;&lt;/object&gt;&lt;object type=&quot;3&quot; unique_id=&quot;10022&quot;&gt;&lt;property id=&quot;20148&quot; value=&quot;5&quot;/&gt;&lt;property id=&quot;20300&quot; value=&quot;Slide 19 - &amp;quot;Bottling&amp;quot;&quot;/&gt;&lt;property id=&quot;20307&quot; value=&quot;282&quot;/&gt;&lt;/object&gt;&lt;object type=&quot;3&quot; unique_id=&quot;10023&quot;&gt;&lt;property id=&quot;20148&quot; value=&quot;5&quot;/&gt;&lt;property id=&quot;20300&quot; value=&quot;Slide 20 - &amp;quot;Bottling&amp;quot;&quot;/&gt;&lt;property id=&quot;20307&quot; value=&quot;283&quot;/&gt;&lt;/object&gt;&lt;object type=&quot;3&quot; unique_id=&quot;10024&quot;&gt;&lt;property id=&quot;20148&quot; value=&quot;5&quot;/&gt;&lt;property id=&quot;20300&quot; value=&quot;Slide 21 - &amp;quot;From the Essentials to the Extreme&amp;quot;&quot;/&gt;&lt;property id=&quot;20307&quot; value=&quot;287&quot;/&gt;&lt;/object&gt;&lt;object type=&quot;3&quot; unique_id=&quot;10025&quot;&gt;&lt;property id=&quot;20148&quot; value=&quot;5&quot;/&gt;&lt;property id=&quot;20300&quot; value=&quot;Slide 22&quot;/&gt;&lt;property id=&quot;20307&quot; value=&quot;284&quot;/&gt;&lt;/object&gt;&lt;object type=&quot;3&quot; unique_id=&quot;10026&quot;&gt;&lt;property id=&quot;20148&quot; value=&quot;5&quot;/&gt;&lt;property id=&quot;20300&quot; value=&quot;Slide 23&quot;/&gt;&lt;property id=&quot;20307&quot; value=&quot;258&quot;/&gt;&lt;/object&gt;&lt;object type=&quot;3&quot; unique_id=&quot;10027&quot;&gt;&lt;property id=&quot;20148&quot; value=&quot;5&quot;/&gt;&lt;property id=&quot;20300&quot; value=&quot;Slide 24 - &amp;quot;What’s the Process?&amp;quot;&quot;/&gt;&lt;property id=&quot;20307&quot; value=&quot;264&quot;/&gt;&lt;/object&gt;&lt;object type=&quot;3&quot; unique_id=&quot;10028&quot;&gt;&lt;property id=&quot;20148&quot; value=&quot;5&quot;/&gt;&lt;property id=&quot;20300&quot; value=&quot;Slide 25 - &amp;quot;Brewing Methods&amp;quot;&quot;/&gt;&lt;property id=&quot;20307&quot; value=&quot;268&quot;/&gt;&lt;/object&gt;&lt;object type=&quot;3&quot; unique_id=&quot;10029&quot;&gt;&lt;property id=&quot;20148&quot; value=&quot;5&quot;/&gt;&lt;property id=&quot;20300&quot; value=&quot;Slide 26 - &amp;quot;Sensory versus Physical&amp;quot;&quot;/&gt;&lt;property id=&quot;20307&quot; value=&quot;267&quot;/&gt;&lt;/object&gt;&lt;object type=&quot;3&quot; unique_id=&quot;10030&quot;&gt;&lt;property id=&quot;20148&quot; value=&quot;5&quot;/&gt;&lt;property id=&quot;20300&quot; value=&quot;Slide 27 - &amp;quot;Physical Tasks&amp;quot;&quot;/&gt;&lt;property id=&quot;20307&quot; value=&quot;265&quot;/&gt;&lt;/object&gt;&lt;object type=&quot;3&quot; unique_id=&quot;10031&quot;&gt;&lt;property id=&quot;20148&quot; value=&quot;5&quot;/&gt;&lt;property id=&quot;20300&quot; value=&quot;Slide 28 - &amp;quot;AHA Clubs&amp;quot;&quot;/&gt;&lt;property id=&quot;20307&quot; value=&quot;288&quot;/&gt;&lt;/object&gt;&lt;object type=&quot;3&quot; unique_id=&quot;10032&quot;&gt;&lt;property id=&quot;20148&quot; value=&quot;5&quot;/&gt;&lt;property id=&quot;20300&quot; value=&quot;Slide 29 - &amp;quot;Next Steps&amp;quot;&quot;/&gt;&lt;property id=&quot;20307&quot; value=&quot;292&quot;/&gt;&lt;/object&gt;&lt;object type=&quot;3&quot; unique_id=&quot;10033&quot;&gt;&lt;property id=&quot;20148&quot; value=&quot;5&quot;/&gt;&lt;property id=&quot;20300&quot; value=&quot;Slide 30 - &amp;quot;Summary&amp;quot;&quot;/&gt;&lt;property id=&quot;20307&quot; value=&quot;290&quot;/&gt;&lt;/object&gt;&lt;object type=&quot;3&quot; unique_id=&quot;10034&quot;&gt;&lt;property id=&quot;20148&quot; value=&quot;5&quot;/&gt;&lt;property id=&quot;20300&quot; value=&quot;Slide 31 - &amp;quot;Adaptive Brewing&amp;#x0D;&amp;#x0A;Program&amp;quot;&quot;/&gt;&lt;property id=&quot;20307&quot; value=&quot;29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655</Words>
  <Application>Microsoft Office PowerPoint</Application>
  <PresentationFormat>Widescreen</PresentationFormat>
  <Paragraphs>155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Adaptive Brewing Program</vt:lpstr>
      <vt:lpstr>PowerPoint Presentation</vt:lpstr>
      <vt:lpstr>What’s the Process?</vt:lpstr>
      <vt:lpstr>Brewing Methods</vt:lpstr>
      <vt:lpstr>Brewing Methods</vt:lpstr>
      <vt:lpstr>Bottling Methods</vt:lpstr>
      <vt:lpstr>Sensory versus Physical</vt:lpstr>
      <vt:lpstr>Physical Tasks</vt:lpstr>
      <vt:lpstr>AHA Clubs</vt:lpstr>
      <vt:lpstr>AHA Clubs in Ohio</vt:lpstr>
      <vt:lpstr>PowerPoint Presentation</vt:lpstr>
      <vt:lpstr>Next Steps</vt:lpstr>
      <vt:lpstr>Summary</vt:lpstr>
      <vt:lpstr>Adaptive Brewing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Adaptive Brewing Program</dc:title>
  <dc:creator>Jon Newton</dc:creator>
  <cp:lastModifiedBy>Jon Newton</cp:lastModifiedBy>
  <cp:revision>2</cp:revision>
  <dcterms:created xsi:type="dcterms:W3CDTF">2024-04-29T01:42:07Z</dcterms:created>
  <dcterms:modified xsi:type="dcterms:W3CDTF">2024-08-23T19:09:50Z</dcterms:modified>
</cp:coreProperties>
</file>