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67"/>
  </p:notesMasterIdLst>
  <p:sldIdLst>
    <p:sldId id="256" r:id="rId2"/>
    <p:sldId id="274" r:id="rId3"/>
    <p:sldId id="275" r:id="rId4"/>
    <p:sldId id="257" r:id="rId5"/>
    <p:sldId id="318" r:id="rId6"/>
    <p:sldId id="322" r:id="rId7"/>
    <p:sldId id="258" r:id="rId8"/>
    <p:sldId id="316" r:id="rId9"/>
    <p:sldId id="259" r:id="rId10"/>
    <p:sldId id="317" r:id="rId11"/>
    <p:sldId id="291" r:id="rId12"/>
    <p:sldId id="264" r:id="rId13"/>
    <p:sldId id="293" r:id="rId14"/>
    <p:sldId id="294" r:id="rId15"/>
    <p:sldId id="297" r:id="rId16"/>
    <p:sldId id="298" r:id="rId17"/>
    <p:sldId id="299" r:id="rId18"/>
    <p:sldId id="263" r:id="rId19"/>
    <p:sldId id="266" r:id="rId20"/>
    <p:sldId id="323" r:id="rId21"/>
    <p:sldId id="260" r:id="rId22"/>
    <p:sldId id="324" r:id="rId23"/>
    <p:sldId id="325" r:id="rId24"/>
    <p:sldId id="300" r:id="rId25"/>
    <p:sldId id="303" r:id="rId26"/>
    <p:sldId id="304" r:id="rId27"/>
    <p:sldId id="305" r:id="rId28"/>
    <p:sldId id="301" r:id="rId29"/>
    <p:sldId id="267" r:id="rId30"/>
    <p:sldId id="261" r:id="rId31"/>
    <p:sldId id="268" r:id="rId32"/>
    <p:sldId id="272" r:id="rId33"/>
    <p:sldId id="269" r:id="rId34"/>
    <p:sldId id="270" r:id="rId35"/>
    <p:sldId id="271" r:id="rId36"/>
    <p:sldId id="288" r:id="rId37"/>
    <p:sldId id="341" r:id="rId38"/>
    <p:sldId id="340" r:id="rId39"/>
    <p:sldId id="342" r:id="rId40"/>
    <p:sldId id="343" r:id="rId41"/>
    <p:sldId id="273" r:id="rId42"/>
    <p:sldId id="276" r:id="rId43"/>
    <p:sldId id="338" r:id="rId44"/>
    <p:sldId id="339" r:id="rId45"/>
    <p:sldId id="319" r:id="rId46"/>
    <p:sldId id="320" r:id="rId47"/>
    <p:sldId id="336" r:id="rId48"/>
    <p:sldId id="327" r:id="rId49"/>
    <p:sldId id="328" r:id="rId50"/>
    <p:sldId id="329" r:id="rId51"/>
    <p:sldId id="332" r:id="rId52"/>
    <p:sldId id="333" r:id="rId53"/>
    <p:sldId id="334" r:id="rId54"/>
    <p:sldId id="335" r:id="rId55"/>
    <p:sldId id="321" r:id="rId56"/>
    <p:sldId id="277" r:id="rId57"/>
    <p:sldId id="278" r:id="rId58"/>
    <p:sldId id="281" r:id="rId59"/>
    <p:sldId id="337" r:id="rId60"/>
    <p:sldId id="282" r:id="rId61"/>
    <p:sldId id="313" r:id="rId62"/>
    <p:sldId id="314" r:id="rId63"/>
    <p:sldId id="315" r:id="rId64"/>
    <p:sldId id="344" r:id="rId65"/>
    <p:sldId id="279"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41" autoAdjust="0"/>
    <p:restoredTop sz="75841" autoAdjust="0"/>
  </p:normalViewPr>
  <p:slideViewPr>
    <p:cSldViewPr snapToGrid="0" snapToObjects="1">
      <p:cViewPr>
        <p:scale>
          <a:sx n="82" d="100"/>
          <a:sy n="82" d="100"/>
        </p:scale>
        <p:origin x="2224" y="48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311"/>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6634AD-A496-A849-BEA6-469231C4A43B}" type="datetimeFigureOut">
              <a:rPr lang="en-US" smtClean="0"/>
              <a:t>9/9/25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C6C9E4-77DE-C74D-920B-A7746D719377}" type="slidenum">
              <a:rPr lang="en-US" smtClean="0"/>
              <a:t>‹#›</a:t>
            </a:fld>
            <a:endParaRPr lang="en-US"/>
          </a:p>
        </p:txBody>
      </p:sp>
    </p:spTree>
    <p:extLst>
      <p:ext uri="{BB962C8B-B14F-4D97-AF65-F5344CB8AC3E}">
        <p14:creationId xmlns:p14="http://schemas.microsoft.com/office/powerpoint/2010/main" val="142885935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Resolved Unexplained Event</a:t>
            </a:r>
          </a:p>
        </p:txBody>
      </p:sp>
      <p:sp>
        <p:nvSpPr>
          <p:cNvPr id="4" name="Slide Number Placeholder 3"/>
          <p:cNvSpPr>
            <a:spLocks noGrp="1"/>
          </p:cNvSpPr>
          <p:nvPr>
            <p:ph type="sldNum" sz="quarter" idx="10"/>
          </p:nvPr>
        </p:nvSpPr>
        <p:spPr/>
        <p:txBody>
          <a:bodyPr/>
          <a:lstStyle/>
          <a:p>
            <a:fld id="{76C6C9E4-77DE-C74D-920B-A7746D719377}" type="slidenum">
              <a:rPr lang="en-US" smtClean="0"/>
              <a:t>1</a:t>
            </a:fld>
            <a:endParaRPr lang="en-US"/>
          </a:p>
        </p:txBody>
      </p:sp>
    </p:spTree>
    <p:extLst>
      <p:ext uri="{BB962C8B-B14F-4D97-AF65-F5344CB8AC3E}">
        <p14:creationId xmlns:p14="http://schemas.microsoft.com/office/powerpoint/2010/main" val="688235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Central cyanosis, </a:t>
            </a:r>
            <a:r>
              <a:rPr lang="en-US" dirty="0" err="1"/>
              <a:t>acrocyanosis</a:t>
            </a:r>
            <a:r>
              <a:rPr lang="en-US" dirty="0"/>
              <a:t>,</a:t>
            </a:r>
            <a:r>
              <a:rPr lang="en-US" baseline="0" dirty="0"/>
              <a:t> flushing?</a:t>
            </a:r>
          </a:p>
        </p:txBody>
      </p:sp>
      <p:sp>
        <p:nvSpPr>
          <p:cNvPr id="4" name="Slide Number Placeholder 3"/>
          <p:cNvSpPr>
            <a:spLocks noGrp="1"/>
          </p:cNvSpPr>
          <p:nvPr>
            <p:ph type="sldNum" sz="quarter" idx="10"/>
          </p:nvPr>
        </p:nvSpPr>
        <p:spPr/>
        <p:txBody>
          <a:bodyPr/>
          <a:lstStyle/>
          <a:p>
            <a:fld id="{76C6C9E4-77DE-C74D-920B-A7746D719377}" type="slidenum">
              <a:rPr lang="en-US" smtClean="0"/>
              <a:t>14</a:t>
            </a:fld>
            <a:endParaRPr lang="en-US"/>
          </a:p>
        </p:txBody>
      </p:sp>
    </p:spTree>
    <p:extLst>
      <p:ext uri="{BB962C8B-B14F-4D97-AF65-F5344CB8AC3E}">
        <p14:creationId xmlns:p14="http://schemas.microsoft.com/office/powerpoint/2010/main" val="675042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a:t>Periodic breathing? Shallow breathing?  Pause lasting less than 30 sec?</a:t>
            </a:r>
          </a:p>
        </p:txBody>
      </p:sp>
      <p:sp>
        <p:nvSpPr>
          <p:cNvPr id="4" name="Slide Number Placeholder 3"/>
          <p:cNvSpPr>
            <a:spLocks noGrp="1"/>
          </p:cNvSpPr>
          <p:nvPr>
            <p:ph type="sldNum" sz="quarter" idx="10"/>
          </p:nvPr>
        </p:nvSpPr>
        <p:spPr/>
        <p:txBody>
          <a:bodyPr/>
          <a:lstStyle/>
          <a:p>
            <a:fld id="{76C6C9E4-77DE-C74D-920B-A7746D719377}" type="slidenum">
              <a:rPr lang="en-US" smtClean="0"/>
              <a:t>15</a:t>
            </a:fld>
            <a:endParaRPr lang="en-US"/>
          </a:p>
        </p:txBody>
      </p:sp>
    </p:spTree>
    <p:extLst>
      <p:ext uri="{BB962C8B-B14F-4D97-AF65-F5344CB8AC3E}">
        <p14:creationId xmlns:p14="http://schemas.microsoft.com/office/powerpoint/2010/main" val="675042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URI </a:t>
            </a:r>
            <a:r>
              <a:rPr lang="en-US" dirty="0" err="1"/>
              <a:t>sx</a:t>
            </a:r>
            <a:r>
              <a:rPr lang="en-US" dirty="0"/>
              <a:t>?  Fever?  GI</a:t>
            </a:r>
            <a:r>
              <a:rPr lang="en-US" baseline="0" dirty="0"/>
              <a:t> </a:t>
            </a:r>
            <a:r>
              <a:rPr lang="en-US" baseline="0" dirty="0" err="1"/>
              <a:t>sx</a:t>
            </a:r>
            <a:r>
              <a:rPr lang="en-US" baseline="0" dirty="0"/>
              <a:t>?</a:t>
            </a:r>
            <a:endParaRPr lang="en-US" dirty="0"/>
          </a:p>
        </p:txBody>
      </p:sp>
      <p:sp>
        <p:nvSpPr>
          <p:cNvPr id="4" name="Slide Number Placeholder 3"/>
          <p:cNvSpPr>
            <a:spLocks noGrp="1"/>
          </p:cNvSpPr>
          <p:nvPr>
            <p:ph type="sldNum" sz="quarter" idx="10"/>
          </p:nvPr>
        </p:nvSpPr>
        <p:spPr/>
        <p:txBody>
          <a:bodyPr/>
          <a:lstStyle/>
          <a:p>
            <a:fld id="{76C6C9E4-77DE-C74D-920B-A7746D719377}" type="slidenum">
              <a:rPr lang="en-US" smtClean="0"/>
              <a:t>16</a:t>
            </a:fld>
            <a:endParaRPr lang="en-US"/>
          </a:p>
        </p:txBody>
      </p:sp>
    </p:spTree>
    <p:extLst>
      <p:ext uri="{BB962C8B-B14F-4D97-AF65-F5344CB8AC3E}">
        <p14:creationId xmlns:p14="http://schemas.microsoft.com/office/powerpoint/2010/main" val="675042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Family </a:t>
            </a:r>
            <a:r>
              <a:rPr lang="en-US" dirty="0" err="1"/>
              <a:t>hx</a:t>
            </a:r>
            <a:r>
              <a:rPr lang="en-US" dirty="0"/>
              <a:t> specifically </a:t>
            </a:r>
            <a:r>
              <a:rPr lang="en-US" dirty="0" err="1"/>
              <a:t>hx</a:t>
            </a:r>
            <a:r>
              <a:rPr lang="en-US" baseline="0" dirty="0"/>
              <a:t> of SIDS, unexplained deaths, metabolic or cardiac </a:t>
            </a:r>
            <a:r>
              <a:rPr lang="en-US" baseline="0" dirty="0" err="1"/>
              <a:t>hx</a:t>
            </a:r>
            <a:endParaRPr lang="en-US" dirty="0"/>
          </a:p>
        </p:txBody>
      </p:sp>
      <p:sp>
        <p:nvSpPr>
          <p:cNvPr id="4" name="Slide Number Placeholder 3"/>
          <p:cNvSpPr>
            <a:spLocks noGrp="1"/>
          </p:cNvSpPr>
          <p:nvPr>
            <p:ph type="sldNum" sz="quarter" idx="10"/>
          </p:nvPr>
        </p:nvSpPr>
        <p:spPr/>
        <p:txBody>
          <a:bodyPr/>
          <a:lstStyle/>
          <a:p>
            <a:fld id="{76C6C9E4-77DE-C74D-920B-A7746D719377}" type="slidenum">
              <a:rPr lang="en-US" smtClean="0"/>
              <a:t>17</a:t>
            </a:fld>
            <a:endParaRPr lang="en-US"/>
          </a:p>
        </p:txBody>
      </p:sp>
    </p:spTree>
    <p:extLst>
      <p:ext uri="{BB962C8B-B14F-4D97-AF65-F5344CB8AC3E}">
        <p14:creationId xmlns:p14="http://schemas.microsoft.com/office/powerpoint/2010/main" val="464702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err="1"/>
              <a:t>Hx</a:t>
            </a:r>
            <a:r>
              <a:rPr lang="en-US" dirty="0"/>
              <a:t> directly</a:t>
            </a:r>
            <a:r>
              <a:rPr lang="en-US" baseline="0" dirty="0"/>
              <a:t> from observer</a:t>
            </a:r>
          </a:p>
          <a:p>
            <a:pPr marL="171450" indent="-171450">
              <a:buFontTx/>
              <a:buChar char="-"/>
            </a:pPr>
            <a:r>
              <a:rPr lang="en-US" baseline="0" dirty="0"/>
              <a:t>What happened right before, what was infant doing?</a:t>
            </a:r>
          </a:p>
          <a:p>
            <a:pPr marL="171450" indent="-171450">
              <a:buFontTx/>
              <a:buChar char="-"/>
            </a:pPr>
            <a:r>
              <a:rPr lang="en-US" baseline="0" dirty="0"/>
              <a:t>Any trauma?</a:t>
            </a:r>
          </a:p>
          <a:p>
            <a:pPr marL="171450" indent="-171450">
              <a:buFontTx/>
              <a:buChar char="-"/>
            </a:pPr>
            <a:r>
              <a:rPr lang="en-US" baseline="0" dirty="0"/>
              <a:t>Length?</a:t>
            </a:r>
          </a:p>
          <a:p>
            <a:pPr marL="171450" indent="-171450">
              <a:buFontTx/>
              <a:buChar char="-"/>
            </a:pPr>
            <a:r>
              <a:rPr lang="en-US" baseline="0" dirty="0"/>
              <a:t>Did it stop on its own?</a:t>
            </a:r>
          </a:p>
          <a:p>
            <a:pPr marL="171450" indent="-171450">
              <a:buFontTx/>
              <a:buChar char="-"/>
            </a:pPr>
            <a:r>
              <a:rPr lang="en-US" baseline="0" dirty="0"/>
              <a:t>Meds?</a:t>
            </a:r>
          </a:p>
          <a:p>
            <a:pPr marL="171450" indent="-171450">
              <a:buFontTx/>
              <a:buChar char="-"/>
            </a:pPr>
            <a:r>
              <a:rPr lang="en-US" baseline="0" dirty="0"/>
              <a:t>Past episodes?</a:t>
            </a:r>
            <a:endParaRPr lang="en-US" dirty="0"/>
          </a:p>
        </p:txBody>
      </p:sp>
      <p:sp>
        <p:nvSpPr>
          <p:cNvPr id="4" name="Slide Number Placeholder 3"/>
          <p:cNvSpPr>
            <a:spLocks noGrp="1"/>
          </p:cNvSpPr>
          <p:nvPr>
            <p:ph type="sldNum" sz="quarter" idx="10"/>
          </p:nvPr>
        </p:nvSpPr>
        <p:spPr/>
        <p:txBody>
          <a:bodyPr/>
          <a:lstStyle/>
          <a:p>
            <a:fld id="{76C6C9E4-77DE-C74D-920B-A7746D719377}" type="slidenum">
              <a:rPr lang="en-US" smtClean="0"/>
              <a:t>18</a:t>
            </a:fld>
            <a:endParaRPr lang="en-US"/>
          </a:p>
        </p:txBody>
      </p:sp>
    </p:spTree>
    <p:extLst>
      <p:ext uri="{BB962C8B-B14F-4D97-AF65-F5344CB8AC3E}">
        <p14:creationId xmlns:p14="http://schemas.microsoft.com/office/powerpoint/2010/main" val="2733086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Biggest thing with BRUE/ALTE</a:t>
            </a:r>
            <a:r>
              <a:rPr lang="en-US" baseline="0" dirty="0"/>
              <a:t> will be to look for the warning signs</a:t>
            </a:r>
            <a:endParaRPr lang="en-US" dirty="0"/>
          </a:p>
        </p:txBody>
      </p:sp>
      <p:sp>
        <p:nvSpPr>
          <p:cNvPr id="4" name="Slide Number Placeholder 3"/>
          <p:cNvSpPr>
            <a:spLocks noGrp="1"/>
          </p:cNvSpPr>
          <p:nvPr>
            <p:ph type="sldNum" sz="quarter" idx="10"/>
          </p:nvPr>
        </p:nvSpPr>
        <p:spPr/>
        <p:txBody>
          <a:bodyPr/>
          <a:lstStyle/>
          <a:p>
            <a:fld id="{76C6C9E4-77DE-C74D-920B-A7746D719377}" type="slidenum">
              <a:rPr lang="en-US" smtClean="0"/>
              <a:t>20</a:t>
            </a:fld>
            <a:endParaRPr lang="en-US"/>
          </a:p>
        </p:txBody>
      </p:sp>
    </p:spTree>
    <p:extLst>
      <p:ext uri="{BB962C8B-B14F-4D97-AF65-F5344CB8AC3E}">
        <p14:creationId xmlns:p14="http://schemas.microsoft.com/office/powerpoint/2010/main" val="3641674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C6C9E4-77DE-C74D-920B-A7746D719377}" type="slidenum">
              <a:rPr lang="en-US" smtClean="0"/>
              <a:t>21</a:t>
            </a:fld>
            <a:endParaRPr lang="en-US"/>
          </a:p>
        </p:txBody>
      </p:sp>
    </p:spTree>
    <p:extLst>
      <p:ext uri="{BB962C8B-B14F-4D97-AF65-F5344CB8AC3E}">
        <p14:creationId xmlns:p14="http://schemas.microsoft.com/office/powerpoint/2010/main" val="2574955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Hx</a:t>
            </a:r>
            <a:r>
              <a:rPr lang="en-US" dirty="0"/>
              <a:t> of SIDS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 Physiological</a:t>
            </a:r>
            <a:r>
              <a:rPr lang="en-US" baseline="0" dirty="0"/>
              <a:t> components: sustained cyanosis, loss of consciousness, need for CPR</a:t>
            </a:r>
            <a:endParaRPr lang="en-US" dirty="0"/>
          </a:p>
          <a:p>
            <a:endParaRPr lang="en-US" dirty="0"/>
          </a:p>
        </p:txBody>
      </p:sp>
      <p:sp>
        <p:nvSpPr>
          <p:cNvPr id="4" name="Slide Number Placeholder 3"/>
          <p:cNvSpPr>
            <a:spLocks noGrp="1"/>
          </p:cNvSpPr>
          <p:nvPr>
            <p:ph type="sldNum" sz="quarter" idx="10"/>
          </p:nvPr>
        </p:nvSpPr>
        <p:spPr/>
        <p:txBody>
          <a:bodyPr/>
          <a:lstStyle/>
          <a:p>
            <a:fld id="{76C6C9E4-77DE-C74D-920B-A7746D719377}" type="slidenum">
              <a:rPr lang="en-US" smtClean="0"/>
              <a:t>22</a:t>
            </a:fld>
            <a:endParaRPr lang="en-US"/>
          </a:p>
        </p:txBody>
      </p:sp>
    </p:spTree>
    <p:extLst>
      <p:ext uri="{BB962C8B-B14F-4D97-AF65-F5344CB8AC3E}">
        <p14:creationId xmlns:p14="http://schemas.microsoft.com/office/powerpoint/2010/main" val="12387907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2005 Pediatrics,</a:t>
            </a:r>
            <a:r>
              <a:rPr lang="en-US" baseline="0" dirty="0"/>
              <a:t> </a:t>
            </a:r>
            <a:r>
              <a:rPr lang="en-US" dirty="0"/>
              <a:t>New York Medical College and Westchester Medical Center, Valhalla, New York,</a:t>
            </a:r>
          </a:p>
        </p:txBody>
      </p:sp>
      <p:sp>
        <p:nvSpPr>
          <p:cNvPr id="4" name="Slide Number Placeholder 3"/>
          <p:cNvSpPr>
            <a:spLocks noGrp="1"/>
          </p:cNvSpPr>
          <p:nvPr>
            <p:ph type="sldNum" sz="quarter" idx="10"/>
          </p:nvPr>
        </p:nvSpPr>
        <p:spPr/>
        <p:txBody>
          <a:bodyPr/>
          <a:lstStyle/>
          <a:p>
            <a:fld id="{76C6C9E4-77DE-C74D-920B-A7746D719377}" type="slidenum">
              <a:rPr lang="en-US" smtClean="0"/>
              <a:t>24</a:t>
            </a:fld>
            <a:endParaRPr lang="en-US"/>
          </a:p>
        </p:txBody>
      </p:sp>
    </p:spTree>
    <p:extLst>
      <p:ext uri="{BB962C8B-B14F-4D97-AF65-F5344CB8AC3E}">
        <p14:creationId xmlns:p14="http://schemas.microsoft.com/office/powerpoint/2010/main" val="29931446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Enrolled 243 patients:  3776 tests ordered of which 17.7% were</a:t>
            </a:r>
            <a:r>
              <a:rPr lang="en-US" baseline="0" dirty="0"/>
              <a:t> positive and 5.9% aided in final dx</a:t>
            </a:r>
          </a:p>
          <a:p>
            <a:pPr marL="171450" indent="-171450">
              <a:buFontTx/>
              <a:buChar char="-"/>
            </a:pPr>
            <a:r>
              <a:rPr lang="en-US" baseline="0" dirty="0"/>
              <a:t>Those with contributory </a:t>
            </a:r>
            <a:r>
              <a:rPr lang="en-US" baseline="0" dirty="0" err="1"/>
              <a:t>hx</a:t>
            </a:r>
            <a:r>
              <a:rPr lang="en-US" baseline="0" dirty="0"/>
              <a:t> &amp; PE had the greatest amount of dx testing(49%)</a:t>
            </a:r>
          </a:p>
          <a:p>
            <a:pPr marL="171450" indent="-171450">
              <a:buFontTx/>
              <a:buChar char="-"/>
            </a:pPr>
            <a:r>
              <a:rPr lang="en-US" dirty="0"/>
              <a:t>21% had a dx based on </a:t>
            </a:r>
            <a:r>
              <a:rPr lang="en-US" dirty="0" err="1"/>
              <a:t>hx&amp;PE</a:t>
            </a:r>
            <a:r>
              <a:rPr lang="en-US" baseline="0" dirty="0"/>
              <a:t> with no </a:t>
            </a:r>
            <a:r>
              <a:rPr lang="en-US" baseline="0" dirty="0" err="1"/>
              <a:t>usefull</a:t>
            </a:r>
            <a:r>
              <a:rPr lang="en-US" baseline="0" dirty="0"/>
              <a:t> dx testing</a:t>
            </a:r>
            <a:endParaRPr lang="en-US" dirty="0"/>
          </a:p>
        </p:txBody>
      </p:sp>
      <p:sp>
        <p:nvSpPr>
          <p:cNvPr id="4" name="Slide Number Placeholder 3"/>
          <p:cNvSpPr>
            <a:spLocks noGrp="1"/>
          </p:cNvSpPr>
          <p:nvPr>
            <p:ph type="sldNum" sz="quarter" idx="10"/>
          </p:nvPr>
        </p:nvSpPr>
        <p:spPr/>
        <p:txBody>
          <a:bodyPr/>
          <a:lstStyle/>
          <a:p>
            <a:fld id="{76C6C9E4-77DE-C74D-920B-A7746D719377}" type="slidenum">
              <a:rPr lang="en-US" smtClean="0"/>
              <a:t>28</a:t>
            </a:fld>
            <a:endParaRPr lang="en-US"/>
          </a:p>
        </p:txBody>
      </p:sp>
    </p:spTree>
    <p:extLst>
      <p:ext uri="{BB962C8B-B14F-4D97-AF65-F5344CB8AC3E}">
        <p14:creationId xmlns:p14="http://schemas.microsoft.com/office/powerpoint/2010/main" val="388442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ALTE</a:t>
            </a:r>
          </a:p>
        </p:txBody>
      </p:sp>
      <p:sp>
        <p:nvSpPr>
          <p:cNvPr id="4" name="Slide Number Placeholder 3"/>
          <p:cNvSpPr>
            <a:spLocks noGrp="1"/>
          </p:cNvSpPr>
          <p:nvPr>
            <p:ph type="sldNum" sz="quarter" idx="10"/>
          </p:nvPr>
        </p:nvSpPr>
        <p:spPr/>
        <p:txBody>
          <a:bodyPr/>
          <a:lstStyle/>
          <a:p>
            <a:fld id="{76C6C9E4-77DE-C74D-920B-A7746D719377}" type="slidenum">
              <a:rPr lang="en-US" smtClean="0"/>
              <a:t>4</a:t>
            </a:fld>
            <a:endParaRPr lang="en-US"/>
          </a:p>
        </p:txBody>
      </p:sp>
    </p:spTree>
    <p:extLst>
      <p:ext uri="{BB962C8B-B14F-4D97-AF65-F5344CB8AC3E}">
        <p14:creationId xmlns:p14="http://schemas.microsoft.com/office/powerpoint/2010/main" val="6304231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Retrospective chart</a:t>
            </a:r>
            <a:r>
              <a:rPr lang="en-US" baseline="0" dirty="0"/>
              <a:t> review; infants 0-6 months</a:t>
            </a:r>
            <a:endParaRPr lang="en-US" dirty="0"/>
          </a:p>
          <a:p>
            <a:r>
              <a:rPr lang="en-US" dirty="0"/>
              <a:t>Reviewing mortality after discharge for clinically</a:t>
            </a:r>
            <a:r>
              <a:rPr lang="en-US" baseline="0" dirty="0"/>
              <a:t> stable infants  with 1</a:t>
            </a:r>
            <a:r>
              <a:rPr lang="en-US" baseline="30000" dirty="0"/>
              <a:t>st</a:t>
            </a:r>
            <a:r>
              <a:rPr lang="en-US" baseline="0" dirty="0"/>
              <a:t> ALTE</a:t>
            </a:r>
          </a:p>
          <a:p>
            <a:r>
              <a:rPr lang="en-US" baseline="0" dirty="0"/>
              <a:t>366 charts; 176 cases met criteria; all admitted</a:t>
            </a:r>
          </a:p>
          <a:p>
            <a:r>
              <a:rPr lang="en-US" baseline="0" dirty="0"/>
              <a:t>CXR 115 pts</a:t>
            </a:r>
          </a:p>
          <a:p>
            <a:r>
              <a:rPr lang="en-US" baseline="0" dirty="0"/>
              <a:t>F/u 34 months</a:t>
            </a:r>
          </a:p>
          <a:p>
            <a:endParaRPr lang="en-US" dirty="0"/>
          </a:p>
        </p:txBody>
      </p:sp>
      <p:sp>
        <p:nvSpPr>
          <p:cNvPr id="4" name="Slide Number Placeholder 3"/>
          <p:cNvSpPr>
            <a:spLocks noGrp="1"/>
          </p:cNvSpPr>
          <p:nvPr>
            <p:ph type="sldNum" sz="quarter" idx="10"/>
          </p:nvPr>
        </p:nvSpPr>
        <p:spPr/>
        <p:txBody>
          <a:bodyPr/>
          <a:lstStyle/>
          <a:p>
            <a:fld id="{76C6C9E4-77DE-C74D-920B-A7746D719377}" type="slidenum">
              <a:rPr lang="en-US" smtClean="0"/>
              <a:t>33</a:t>
            </a:fld>
            <a:endParaRPr lang="en-US"/>
          </a:p>
        </p:txBody>
      </p:sp>
    </p:spTree>
    <p:extLst>
      <p:ext uri="{BB962C8B-B14F-4D97-AF65-F5344CB8AC3E}">
        <p14:creationId xmlns:p14="http://schemas.microsoft.com/office/powerpoint/2010/main" val="21235330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C6C9E4-77DE-C74D-920B-A7746D719377}" type="slidenum">
              <a:rPr lang="en-US" smtClean="0"/>
              <a:t>34</a:t>
            </a:fld>
            <a:endParaRPr lang="en-US"/>
          </a:p>
        </p:txBody>
      </p:sp>
    </p:spTree>
    <p:extLst>
      <p:ext uri="{BB962C8B-B14F-4D97-AF65-F5344CB8AC3E}">
        <p14:creationId xmlns:p14="http://schemas.microsoft.com/office/powerpoint/2010/main" val="32143509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Deaths were after discharge from hospital admission, within 2 weeks of ED visit</a:t>
            </a:r>
          </a:p>
          <a:p>
            <a:r>
              <a:rPr lang="en-US" dirty="0"/>
              <a:t>Both dx with PNA by coroner</a:t>
            </a:r>
          </a:p>
        </p:txBody>
      </p:sp>
      <p:sp>
        <p:nvSpPr>
          <p:cNvPr id="4" name="Slide Number Placeholder 3"/>
          <p:cNvSpPr>
            <a:spLocks noGrp="1"/>
          </p:cNvSpPr>
          <p:nvPr>
            <p:ph type="sldNum" sz="quarter" idx="10"/>
          </p:nvPr>
        </p:nvSpPr>
        <p:spPr/>
        <p:txBody>
          <a:bodyPr/>
          <a:lstStyle/>
          <a:p>
            <a:fld id="{76C6C9E4-77DE-C74D-920B-A7746D719377}" type="slidenum">
              <a:rPr lang="en-US" smtClean="0"/>
              <a:t>35</a:t>
            </a:fld>
            <a:endParaRPr lang="en-US"/>
          </a:p>
        </p:txBody>
      </p:sp>
    </p:spTree>
    <p:extLst>
      <p:ext uri="{BB962C8B-B14F-4D97-AF65-F5344CB8AC3E}">
        <p14:creationId xmlns:p14="http://schemas.microsoft.com/office/powerpoint/2010/main" val="324671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Prospective</a:t>
            </a:r>
            <a:r>
              <a:rPr lang="en-US" baseline="0" dirty="0"/>
              <a:t> cohort looking to identify a clinical decision rule for safe d/c of ALTE from ED</a:t>
            </a:r>
          </a:p>
          <a:p>
            <a:r>
              <a:rPr lang="en-US" baseline="0" dirty="0"/>
              <a:t>Infants dx in ED with ALTE</a:t>
            </a:r>
          </a:p>
          <a:p>
            <a:r>
              <a:rPr lang="en-US" baseline="0" dirty="0"/>
              <a:t>300 infants enrolled, 228 admitted, 37 with significant intervention.  No deaths</a:t>
            </a:r>
            <a:endParaRPr lang="en-US" dirty="0"/>
          </a:p>
        </p:txBody>
      </p:sp>
      <p:sp>
        <p:nvSpPr>
          <p:cNvPr id="4" name="Slide Number Placeholder 3"/>
          <p:cNvSpPr>
            <a:spLocks noGrp="1"/>
          </p:cNvSpPr>
          <p:nvPr>
            <p:ph type="sldNum" sz="quarter" idx="10"/>
          </p:nvPr>
        </p:nvSpPr>
        <p:spPr/>
        <p:txBody>
          <a:bodyPr/>
          <a:lstStyle/>
          <a:p>
            <a:fld id="{76C6C9E4-77DE-C74D-920B-A7746D719377}" type="slidenum">
              <a:rPr lang="en-US" smtClean="0"/>
              <a:t>36</a:t>
            </a:fld>
            <a:endParaRPr lang="en-US"/>
          </a:p>
        </p:txBody>
      </p:sp>
    </p:spTree>
    <p:extLst>
      <p:ext uri="{BB962C8B-B14F-4D97-AF65-F5344CB8AC3E}">
        <p14:creationId xmlns:p14="http://schemas.microsoft.com/office/powerpoint/2010/main" val="7515394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sz="1200" b="0" i="0" u="none" strike="noStrike" kern="1200" baseline="0" dirty="0">
                <a:solidFill>
                  <a:schemeClr val="tx1"/>
                </a:solidFill>
                <a:latin typeface="+mn-lt"/>
                <a:ea typeface="+mn-ea"/>
                <a:cs typeface="+mn-cs"/>
              </a:rPr>
              <a:t>multicenter study of 832 infants with apparent life-threatening events, the presence of any of 3 factors (obvious reasons for admit, significant medical history, 1 apparent life-threatening event</a:t>
            </a:r>
          </a:p>
          <a:p>
            <a:r>
              <a:rPr lang="en-US" sz="1200" b="0" i="0" u="none" strike="noStrike" kern="1200" baseline="0" dirty="0">
                <a:solidFill>
                  <a:schemeClr val="tx1"/>
                </a:solidFill>
                <a:latin typeface="+mn-lt"/>
                <a:ea typeface="+mn-ea"/>
                <a:cs typeface="+mn-cs"/>
              </a:rPr>
              <a:t>in 24 hours) identified most (89%) of the 191infants who ultimately had justification for hospitalization.</a:t>
            </a:r>
          </a:p>
          <a:p>
            <a:r>
              <a:rPr lang="en-US" sz="1200" b="0" i="0" u="none" strike="noStrike" kern="1200" baseline="0" dirty="0">
                <a:solidFill>
                  <a:schemeClr val="tx1"/>
                </a:solidFill>
                <a:latin typeface="+mn-lt"/>
                <a:ea typeface="+mn-ea"/>
                <a:cs typeface="+mn-cs"/>
              </a:rPr>
              <a:t>-  LA, CHOP, UCLA</a:t>
            </a:r>
            <a:endParaRPr lang="en-US" dirty="0"/>
          </a:p>
        </p:txBody>
      </p:sp>
      <p:sp>
        <p:nvSpPr>
          <p:cNvPr id="4" name="Slide Number Placeholder 3"/>
          <p:cNvSpPr>
            <a:spLocks noGrp="1"/>
          </p:cNvSpPr>
          <p:nvPr>
            <p:ph type="sldNum" sz="quarter" idx="10"/>
          </p:nvPr>
        </p:nvSpPr>
        <p:spPr/>
        <p:txBody>
          <a:bodyPr/>
          <a:lstStyle/>
          <a:p>
            <a:fld id="{76C6C9E4-77DE-C74D-920B-A7746D719377}" type="slidenum">
              <a:rPr lang="en-US" smtClean="0"/>
              <a:t>42</a:t>
            </a:fld>
            <a:endParaRPr lang="en-US"/>
          </a:p>
        </p:txBody>
      </p:sp>
    </p:spTree>
    <p:extLst>
      <p:ext uri="{BB962C8B-B14F-4D97-AF65-F5344CB8AC3E}">
        <p14:creationId xmlns:p14="http://schemas.microsoft.com/office/powerpoint/2010/main" val="39089418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sz="1200" b="0" i="0" u="none" strike="noStrike" kern="1200" baseline="0" dirty="0">
                <a:solidFill>
                  <a:schemeClr val="tx1"/>
                </a:solidFill>
                <a:latin typeface="+mn-lt"/>
                <a:ea typeface="+mn-ea"/>
                <a:cs typeface="+mn-cs"/>
              </a:rPr>
              <a:t>multicenter study of 832 infants with apparent life-threatening events, the presence of any of 3 factors (obvious reasons for admit, significant medical history, 1 apparent life-threatening event</a:t>
            </a:r>
          </a:p>
          <a:p>
            <a:r>
              <a:rPr lang="en-US" sz="1200" b="0" i="0" u="none" strike="noStrike" kern="1200" baseline="0" dirty="0">
                <a:solidFill>
                  <a:schemeClr val="tx1"/>
                </a:solidFill>
                <a:latin typeface="+mn-lt"/>
                <a:ea typeface="+mn-ea"/>
                <a:cs typeface="+mn-cs"/>
              </a:rPr>
              <a:t>in 24 hours) identified most (89%) of the 191infants who ultimately had justification for hospitalization.</a:t>
            </a:r>
          </a:p>
          <a:p>
            <a:r>
              <a:rPr lang="en-US" sz="1200" b="0" i="0" u="none" strike="noStrike" kern="1200" baseline="0" dirty="0">
                <a:solidFill>
                  <a:schemeClr val="tx1"/>
                </a:solidFill>
                <a:latin typeface="+mn-lt"/>
                <a:ea typeface="+mn-ea"/>
                <a:cs typeface="+mn-cs"/>
              </a:rPr>
              <a:t>-  LA, CHOP, UCLA</a:t>
            </a:r>
            <a:endParaRPr lang="en-US" dirty="0"/>
          </a:p>
        </p:txBody>
      </p:sp>
      <p:sp>
        <p:nvSpPr>
          <p:cNvPr id="4" name="Slide Number Placeholder 3"/>
          <p:cNvSpPr>
            <a:spLocks noGrp="1"/>
          </p:cNvSpPr>
          <p:nvPr>
            <p:ph type="sldNum" sz="quarter" idx="10"/>
          </p:nvPr>
        </p:nvSpPr>
        <p:spPr/>
        <p:txBody>
          <a:bodyPr/>
          <a:lstStyle/>
          <a:p>
            <a:fld id="{76C6C9E4-77DE-C74D-920B-A7746D719377}" type="slidenum">
              <a:rPr lang="en-US" smtClean="0"/>
              <a:t>43</a:t>
            </a:fld>
            <a:endParaRPr lang="en-US"/>
          </a:p>
        </p:txBody>
      </p:sp>
    </p:spTree>
    <p:extLst>
      <p:ext uri="{BB962C8B-B14F-4D97-AF65-F5344CB8AC3E}">
        <p14:creationId xmlns:p14="http://schemas.microsoft.com/office/powerpoint/2010/main" val="38455734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sz="1200" b="0" i="0" u="none" strike="noStrike" kern="1200" baseline="0" dirty="0">
                <a:solidFill>
                  <a:schemeClr val="tx1"/>
                </a:solidFill>
                <a:latin typeface="+mn-lt"/>
                <a:ea typeface="+mn-ea"/>
                <a:cs typeface="+mn-cs"/>
              </a:rPr>
              <a:t>multicenter study of 832 infants with apparent life-threatening events, the presence of any of 3 factors (obvious reasons for admit, significant medical history, 1 apparent life-threatening event</a:t>
            </a:r>
          </a:p>
          <a:p>
            <a:r>
              <a:rPr lang="en-US" sz="1200" b="0" i="0" u="none" strike="noStrike" kern="1200" baseline="0" dirty="0">
                <a:solidFill>
                  <a:schemeClr val="tx1"/>
                </a:solidFill>
                <a:latin typeface="+mn-lt"/>
                <a:ea typeface="+mn-ea"/>
                <a:cs typeface="+mn-cs"/>
              </a:rPr>
              <a:t>in 24 hours) identified most (89%) of the 191infants who ultimately had justification for hospitalization.</a:t>
            </a:r>
          </a:p>
          <a:p>
            <a:r>
              <a:rPr lang="en-US" sz="1200" b="0" i="0" u="none" strike="noStrike" kern="1200" baseline="0" dirty="0">
                <a:solidFill>
                  <a:schemeClr val="tx1"/>
                </a:solidFill>
                <a:latin typeface="+mn-lt"/>
                <a:ea typeface="+mn-ea"/>
                <a:cs typeface="+mn-cs"/>
              </a:rPr>
              <a:t>-  LA, CHOP, UCLA</a:t>
            </a:r>
            <a:endParaRPr lang="en-US" dirty="0"/>
          </a:p>
        </p:txBody>
      </p:sp>
      <p:sp>
        <p:nvSpPr>
          <p:cNvPr id="4" name="Slide Number Placeholder 3"/>
          <p:cNvSpPr>
            <a:spLocks noGrp="1"/>
          </p:cNvSpPr>
          <p:nvPr>
            <p:ph type="sldNum" sz="quarter" idx="10"/>
          </p:nvPr>
        </p:nvSpPr>
        <p:spPr/>
        <p:txBody>
          <a:bodyPr/>
          <a:lstStyle/>
          <a:p>
            <a:fld id="{76C6C9E4-77DE-C74D-920B-A7746D719377}" type="slidenum">
              <a:rPr lang="en-US" smtClean="0"/>
              <a:t>44</a:t>
            </a:fld>
            <a:endParaRPr lang="en-US"/>
          </a:p>
        </p:txBody>
      </p:sp>
    </p:spTree>
    <p:extLst>
      <p:ext uri="{BB962C8B-B14F-4D97-AF65-F5344CB8AC3E}">
        <p14:creationId xmlns:p14="http://schemas.microsoft.com/office/powerpoint/2010/main" val="24167895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2016 AAP</a:t>
            </a:r>
            <a:r>
              <a:rPr lang="en-US" baseline="0" dirty="0"/>
              <a:t> Clinical Guidelines</a:t>
            </a:r>
            <a:endParaRPr lang="en-US" dirty="0"/>
          </a:p>
        </p:txBody>
      </p:sp>
      <p:sp>
        <p:nvSpPr>
          <p:cNvPr id="4" name="Slide Number Placeholder 3"/>
          <p:cNvSpPr>
            <a:spLocks noGrp="1"/>
          </p:cNvSpPr>
          <p:nvPr>
            <p:ph type="sldNum" sz="quarter" idx="10"/>
          </p:nvPr>
        </p:nvSpPr>
        <p:spPr/>
        <p:txBody>
          <a:bodyPr/>
          <a:lstStyle/>
          <a:p>
            <a:fld id="{76C6C9E4-77DE-C74D-920B-A7746D719377}" type="slidenum">
              <a:rPr lang="en-US" smtClean="0"/>
              <a:t>45</a:t>
            </a:fld>
            <a:endParaRPr lang="en-US"/>
          </a:p>
        </p:txBody>
      </p:sp>
    </p:spTree>
    <p:extLst>
      <p:ext uri="{BB962C8B-B14F-4D97-AF65-F5344CB8AC3E}">
        <p14:creationId xmlns:p14="http://schemas.microsoft.com/office/powerpoint/2010/main" val="41947295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 risk</a:t>
            </a:r>
            <a:r>
              <a:rPr lang="en-US" baseline="0" dirty="0"/>
              <a:t> pts – which BRUE guideline do not apply:</a:t>
            </a:r>
          </a:p>
          <a:p>
            <a:pPr marL="171450" indent="-171450">
              <a:buFontTx/>
              <a:buChar char="-"/>
            </a:pPr>
            <a:r>
              <a:rPr lang="en-US" baseline="0" dirty="0"/>
              <a:t>Less than 2 months old</a:t>
            </a:r>
          </a:p>
          <a:p>
            <a:pPr marL="171450" indent="-171450">
              <a:buFontTx/>
              <a:buChar char="-"/>
            </a:pPr>
            <a:r>
              <a:rPr lang="en-US" baseline="0" dirty="0"/>
              <a:t>Premature (&lt; 32 weeks GA or &lt;45 </a:t>
            </a:r>
            <a:r>
              <a:rPr lang="en-US" baseline="0" dirty="0" err="1"/>
              <a:t>wks</a:t>
            </a:r>
            <a:r>
              <a:rPr lang="en-US" baseline="0" dirty="0"/>
              <a:t> corrected age)</a:t>
            </a:r>
          </a:p>
          <a:p>
            <a:pPr marL="171450" indent="-171450">
              <a:buFontTx/>
              <a:buChar char="-"/>
            </a:pPr>
            <a:r>
              <a:rPr lang="en-US" baseline="0" dirty="0"/>
              <a:t>CPR preformed by trained professional</a:t>
            </a:r>
          </a:p>
          <a:p>
            <a:pPr marL="171450" indent="-171450">
              <a:buFontTx/>
              <a:buChar char="-"/>
            </a:pPr>
            <a:r>
              <a:rPr lang="en-US" baseline="0" dirty="0"/>
              <a:t>&gt; 1 event</a:t>
            </a:r>
          </a:p>
          <a:p>
            <a:pPr marL="171450" indent="-171450">
              <a:buFontTx/>
              <a:buChar char="-"/>
            </a:pPr>
            <a:r>
              <a:rPr lang="en-US" baseline="0" dirty="0"/>
              <a:t>&gt;1 min event</a:t>
            </a:r>
            <a:endParaRPr lang="en-US" dirty="0"/>
          </a:p>
        </p:txBody>
      </p:sp>
      <p:sp>
        <p:nvSpPr>
          <p:cNvPr id="4" name="Slide Number Placeholder 3"/>
          <p:cNvSpPr>
            <a:spLocks noGrp="1"/>
          </p:cNvSpPr>
          <p:nvPr>
            <p:ph type="sldNum" sz="quarter" idx="10"/>
          </p:nvPr>
        </p:nvSpPr>
        <p:spPr/>
        <p:txBody>
          <a:bodyPr/>
          <a:lstStyle/>
          <a:p>
            <a:fld id="{76C6C9E4-77DE-C74D-920B-A7746D719377}" type="slidenum">
              <a:rPr lang="en-US" smtClean="0"/>
              <a:t>46</a:t>
            </a:fld>
            <a:endParaRPr lang="en-US"/>
          </a:p>
        </p:txBody>
      </p:sp>
    </p:spTree>
    <p:extLst>
      <p:ext uri="{BB962C8B-B14F-4D97-AF65-F5344CB8AC3E}">
        <p14:creationId xmlns:p14="http://schemas.microsoft.com/office/powerpoint/2010/main" val="31652486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a:t>Most likely when </a:t>
            </a:r>
            <a:r>
              <a:rPr lang="en-US" baseline="0" dirty="0" err="1"/>
              <a:t>hx</a:t>
            </a:r>
            <a:r>
              <a:rPr lang="en-US" baseline="0" dirty="0"/>
              <a:t> of gross emesis/oral </a:t>
            </a:r>
            <a:r>
              <a:rPr lang="en-US" baseline="0" dirty="0" err="1"/>
              <a:t>regurge</a:t>
            </a:r>
            <a:r>
              <a:rPr lang="en-US" baseline="0" dirty="0"/>
              <a:t>; episodes while awake and supine; obstructive apnea description</a:t>
            </a:r>
          </a:p>
          <a:p>
            <a:pPr marL="171450" indent="-171450">
              <a:buFontTx/>
              <a:buChar char="-"/>
            </a:pPr>
            <a:r>
              <a:rPr lang="en-US" baseline="0" dirty="0"/>
              <a:t>No definitive association with apnea/</a:t>
            </a:r>
            <a:r>
              <a:rPr lang="en-US" baseline="0" dirty="0" err="1"/>
              <a:t>brady</a:t>
            </a:r>
            <a:r>
              <a:rPr lang="en-US" baseline="0" dirty="0"/>
              <a:t>, has shown some airway obstruction laryngospasm or aspiration</a:t>
            </a:r>
          </a:p>
          <a:p>
            <a:pPr marL="171450" indent="-171450">
              <a:buFontTx/>
              <a:buChar char="-"/>
            </a:pPr>
            <a:r>
              <a:rPr lang="en-US" baseline="0" dirty="0"/>
              <a:t>For BRUE: </a:t>
            </a:r>
            <a:r>
              <a:rPr lang="en-US" b="1" baseline="0" dirty="0"/>
              <a:t>excludes from dx</a:t>
            </a:r>
            <a:r>
              <a:rPr lang="en-US" baseline="0" dirty="0"/>
              <a:t>; no routine testing shown to be beneficial; no acid suppression needed</a:t>
            </a:r>
            <a:endParaRPr lang="en-US" dirty="0"/>
          </a:p>
        </p:txBody>
      </p:sp>
      <p:sp>
        <p:nvSpPr>
          <p:cNvPr id="4" name="Slide Number Placeholder 3"/>
          <p:cNvSpPr>
            <a:spLocks noGrp="1"/>
          </p:cNvSpPr>
          <p:nvPr>
            <p:ph type="sldNum" sz="quarter" idx="10"/>
          </p:nvPr>
        </p:nvSpPr>
        <p:spPr/>
        <p:txBody>
          <a:bodyPr/>
          <a:lstStyle/>
          <a:p>
            <a:fld id="{76C6C9E4-77DE-C74D-920B-A7746D719377}" type="slidenum">
              <a:rPr lang="en-US" smtClean="0"/>
              <a:t>48</a:t>
            </a:fld>
            <a:endParaRPr lang="en-US"/>
          </a:p>
        </p:txBody>
      </p:sp>
    </p:spTree>
    <p:extLst>
      <p:ext uri="{BB962C8B-B14F-4D97-AF65-F5344CB8AC3E}">
        <p14:creationId xmlns:p14="http://schemas.microsoft.com/office/powerpoint/2010/main" val="393575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a:t>
            </a:r>
            <a:r>
              <a:rPr lang="en-US" baseline="0" dirty="0"/>
              <a:t> Resolved Unexplained Event</a:t>
            </a:r>
            <a:endParaRPr lang="en-US" dirty="0"/>
          </a:p>
          <a:p>
            <a:r>
              <a:rPr lang="en-US" dirty="0"/>
              <a:t>*Only if there is no explanation for a qualifying event after </a:t>
            </a:r>
            <a:r>
              <a:rPr lang="en-US" dirty="0" err="1"/>
              <a:t>Hx</a:t>
            </a:r>
            <a:r>
              <a:rPr lang="en-US" dirty="0"/>
              <a:t> and PE</a:t>
            </a:r>
          </a:p>
          <a:p>
            <a:pPr marL="171450" indent="-171450">
              <a:buFont typeface="Arial" panose="020B0604020202020204" pitchFamily="34" charset="0"/>
              <a:buChar char="•"/>
            </a:pPr>
            <a:r>
              <a:rPr lang="en-US" dirty="0"/>
              <a:t>New terminology is intended to reflect</a:t>
            </a:r>
            <a:r>
              <a:rPr lang="en-US" baseline="0" dirty="0"/>
              <a:t> that the event is TRANSIENT and remove the “life threatening” label</a:t>
            </a:r>
          </a:p>
          <a:p>
            <a:pPr marL="171450" indent="-171450">
              <a:buFont typeface="Arial" panose="020B0604020202020204" pitchFamily="34" charset="0"/>
              <a:buChar char="•"/>
            </a:pPr>
            <a:r>
              <a:rPr lang="en-US" baseline="0" dirty="0"/>
              <a:t>New guidelines came from previous ALTE literature, so many stats will still be based on ALTE’s, not just BRUE</a:t>
            </a:r>
            <a:endParaRPr lang="en-US" dirty="0"/>
          </a:p>
        </p:txBody>
      </p:sp>
      <p:sp>
        <p:nvSpPr>
          <p:cNvPr id="4" name="Slide Number Placeholder 3"/>
          <p:cNvSpPr>
            <a:spLocks noGrp="1"/>
          </p:cNvSpPr>
          <p:nvPr>
            <p:ph type="sldNum" sz="quarter" idx="10"/>
          </p:nvPr>
        </p:nvSpPr>
        <p:spPr/>
        <p:txBody>
          <a:bodyPr/>
          <a:lstStyle/>
          <a:p>
            <a:fld id="{76C6C9E4-77DE-C74D-920B-A7746D719377}" type="slidenum">
              <a:rPr lang="en-US" smtClean="0"/>
              <a:t>5</a:t>
            </a:fld>
            <a:endParaRPr lang="en-US"/>
          </a:p>
        </p:txBody>
      </p:sp>
    </p:spTree>
    <p:extLst>
      <p:ext uri="{BB962C8B-B14F-4D97-AF65-F5344CB8AC3E}">
        <p14:creationId xmlns:p14="http://schemas.microsoft.com/office/powerpoint/2010/main" val="14233396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RSV cases presenting with apnea/ALTE: 9-82%</a:t>
            </a:r>
          </a:p>
          <a:p>
            <a:r>
              <a:rPr lang="en-US" dirty="0"/>
              <a:t>	-</a:t>
            </a:r>
            <a:r>
              <a:rPr lang="en-US" baseline="0" dirty="0"/>
              <a:t> mostly under 2 </a:t>
            </a:r>
            <a:r>
              <a:rPr lang="en-US" baseline="0" dirty="0" err="1"/>
              <a:t>mo</a:t>
            </a:r>
            <a:r>
              <a:rPr lang="en-US" baseline="0" dirty="0"/>
              <a:t> of age or premature (excluded from new BRUE guidelines)</a:t>
            </a:r>
          </a:p>
          <a:p>
            <a:pPr marL="171450" indent="-171450">
              <a:buFontTx/>
              <a:buChar char="-"/>
            </a:pPr>
            <a:r>
              <a:rPr lang="en-US" baseline="0" dirty="0"/>
              <a:t>CXR not needed unless HX/PE indicative of it; </a:t>
            </a:r>
            <a:r>
              <a:rPr lang="en-US" b="1" baseline="0" dirty="0"/>
              <a:t>need 24 hour follow up</a:t>
            </a:r>
            <a:endParaRPr lang="en-US" baseline="0" dirty="0"/>
          </a:p>
          <a:p>
            <a:pPr marL="171450" indent="-171450">
              <a:buFontTx/>
              <a:buChar char="-"/>
            </a:pPr>
            <a:r>
              <a:rPr lang="en-US" baseline="0" dirty="0"/>
              <a:t>Can get Pertussis</a:t>
            </a:r>
            <a:br>
              <a:rPr lang="en-US" baseline="0" dirty="0"/>
            </a:br>
            <a:r>
              <a:rPr lang="en-US" baseline="0" dirty="0"/>
              <a:t>	-  can present afebrile and with no </a:t>
            </a:r>
            <a:r>
              <a:rPr lang="en-US" baseline="0" dirty="0" err="1"/>
              <a:t>resp</a:t>
            </a:r>
            <a:r>
              <a:rPr lang="en-US" baseline="0" dirty="0"/>
              <a:t> </a:t>
            </a:r>
            <a:r>
              <a:rPr lang="en-US" baseline="0" dirty="0" err="1"/>
              <a:t>sx</a:t>
            </a:r>
            <a:endParaRPr lang="en-US" baseline="0" dirty="0"/>
          </a:p>
          <a:p>
            <a:pPr marL="628650" lvl="1" indent="-171450">
              <a:buFontTx/>
              <a:buChar char="-"/>
            </a:pPr>
            <a:r>
              <a:rPr lang="en-US" baseline="0" dirty="0"/>
              <a:t>Consider if + exposure, not vaccinated or increased in community</a:t>
            </a:r>
            <a:endParaRPr lang="en-US" dirty="0"/>
          </a:p>
        </p:txBody>
      </p:sp>
      <p:sp>
        <p:nvSpPr>
          <p:cNvPr id="4" name="Slide Number Placeholder 3"/>
          <p:cNvSpPr>
            <a:spLocks noGrp="1"/>
          </p:cNvSpPr>
          <p:nvPr>
            <p:ph type="sldNum" sz="quarter" idx="10"/>
          </p:nvPr>
        </p:nvSpPr>
        <p:spPr/>
        <p:txBody>
          <a:bodyPr/>
          <a:lstStyle/>
          <a:p>
            <a:fld id="{76C6C9E4-77DE-C74D-920B-A7746D719377}" type="slidenum">
              <a:rPr lang="en-US" smtClean="0"/>
              <a:t>49</a:t>
            </a:fld>
            <a:endParaRPr lang="en-US"/>
          </a:p>
        </p:txBody>
      </p:sp>
    </p:spTree>
    <p:extLst>
      <p:ext uri="{BB962C8B-B14F-4D97-AF65-F5344CB8AC3E}">
        <p14:creationId xmlns:p14="http://schemas.microsoft.com/office/powerpoint/2010/main" val="11271430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err="1"/>
              <a:t>Dx</a:t>
            </a:r>
            <a:r>
              <a:rPr lang="en-US" dirty="0"/>
              <a:t> by </a:t>
            </a:r>
            <a:r>
              <a:rPr lang="en-US" dirty="0" err="1"/>
              <a:t>hx</a:t>
            </a:r>
            <a:r>
              <a:rPr lang="en-US" dirty="0"/>
              <a:t>;</a:t>
            </a:r>
            <a:r>
              <a:rPr lang="en-US" baseline="0" dirty="0"/>
              <a:t> usually </a:t>
            </a:r>
            <a:r>
              <a:rPr lang="en-US" baseline="0" dirty="0" err="1"/>
              <a:t>neg</a:t>
            </a:r>
            <a:r>
              <a:rPr lang="en-US" baseline="0" dirty="0"/>
              <a:t> EEG</a:t>
            </a:r>
          </a:p>
          <a:p>
            <a:pPr marL="171450" indent="-171450">
              <a:buFontTx/>
              <a:buChar char="-"/>
            </a:pPr>
            <a:r>
              <a:rPr lang="en-US" baseline="0" dirty="0"/>
              <a:t>No neuro imagining recommended</a:t>
            </a:r>
            <a:endParaRPr lang="en-US" dirty="0"/>
          </a:p>
        </p:txBody>
      </p:sp>
      <p:sp>
        <p:nvSpPr>
          <p:cNvPr id="4" name="Slide Number Placeholder 3"/>
          <p:cNvSpPr>
            <a:spLocks noGrp="1"/>
          </p:cNvSpPr>
          <p:nvPr>
            <p:ph type="sldNum" sz="quarter" idx="10"/>
          </p:nvPr>
        </p:nvSpPr>
        <p:spPr/>
        <p:txBody>
          <a:bodyPr/>
          <a:lstStyle/>
          <a:p>
            <a:fld id="{76C6C9E4-77DE-C74D-920B-A7746D719377}" type="slidenum">
              <a:rPr lang="en-US" smtClean="0"/>
              <a:t>50</a:t>
            </a:fld>
            <a:endParaRPr lang="en-US"/>
          </a:p>
        </p:txBody>
      </p:sp>
    </p:spTree>
    <p:extLst>
      <p:ext uri="{BB962C8B-B14F-4D97-AF65-F5344CB8AC3E}">
        <p14:creationId xmlns:p14="http://schemas.microsoft.com/office/powerpoint/2010/main" val="4298407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They where laying with her in</a:t>
            </a:r>
            <a:r>
              <a:rPr lang="en-US" baseline="0" dirty="0"/>
              <a:t> the sofa</a:t>
            </a:r>
            <a:r>
              <a:rPr lang="en-US" dirty="0"/>
              <a:t> when they noticed that she seemed to breathing</a:t>
            </a:r>
            <a:r>
              <a:rPr lang="en-US" baseline="0" dirty="0"/>
              <a:t> strangely: it seemed very shallow and then it looked like she stopped breathing</a:t>
            </a:r>
          </a:p>
          <a:p>
            <a:pPr marL="171450" indent="-171450">
              <a:buFontTx/>
              <a:buChar char="-"/>
            </a:pPr>
            <a:r>
              <a:rPr lang="en-US" baseline="0" dirty="0"/>
              <a:t>Lasted about 30 seconds and she turned blue around the lips and on them;</a:t>
            </a:r>
          </a:p>
          <a:p>
            <a:pPr marL="171450" indent="-171450">
              <a:buFontTx/>
              <a:buChar char="-"/>
            </a:pPr>
            <a:r>
              <a:rPr lang="en-US" baseline="0" dirty="0"/>
              <a:t>Increased sleeping all day and when awake irritable</a:t>
            </a:r>
          </a:p>
          <a:p>
            <a:pPr marL="171450" indent="-171450">
              <a:buFontTx/>
              <a:buChar char="-"/>
            </a:pPr>
            <a:r>
              <a:rPr lang="en-US" baseline="0" dirty="0"/>
              <a:t>Parents were called and they said that she does that; they told their PCP and said it was normal; </a:t>
            </a:r>
          </a:p>
          <a:p>
            <a:pPr marL="171450" indent="-171450">
              <a:buFontTx/>
              <a:buChar char="-"/>
            </a:pPr>
            <a:r>
              <a:rPr lang="en-US" baseline="0" dirty="0"/>
              <a:t>No abnormalities on exam but she does appear irritable and hard to console</a:t>
            </a:r>
          </a:p>
          <a:p>
            <a:pPr marL="171450" indent="-171450">
              <a:buFontTx/>
              <a:buChar char="-"/>
            </a:pPr>
            <a:r>
              <a:rPr lang="en-US" baseline="0" dirty="0"/>
              <a:t>What do you want to do?  - full work up, head CT</a:t>
            </a:r>
          </a:p>
          <a:p>
            <a:pPr marL="171450" indent="-171450">
              <a:buFontTx/>
              <a:buChar char="-"/>
            </a:pPr>
            <a:r>
              <a:rPr lang="en-US" baseline="0" dirty="0"/>
              <a:t>What do you think? – NAT, sepsis</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76C6C9E4-77DE-C74D-920B-A7746D719377}" type="slidenum">
              <a:rPr lang="en-US" smtClean="0"/>
              <a:t>51</a:t>
            </a:fld>
            <a:endParaRPr lang="en-US"/>
          </a:p>
        </p:txBody>
      </p:sp>
    </p:spTree>
    <p:extLst>
      <p:ext uri="{BB962C8B-B14F-4D97-AF65-F5344CB8AC3E}">
        <p14:creationId xmlns:p14="http://schemas.microsoft.com/office/powerpoint/2010/main" val="506362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Neuro</a:t>
            </a:r>
            <a:r>
              <a:rPr lang="en-US" baseline="0" dirty="0"/>
              <a:t> imagining low yield in low risk/BRUE, although head trauma most common</a:t>
            </a:r>
          </a:p>
          <a:p>
            <a:pPr marL="171450" indent="-171450">
              <a:buFontTx/>
              <a:buChar char="-"/>
            </a:pPr>
            <a:r>
              <a:rPr lang="en-US" baseline="0" dirty="0"/>
              <a:t>Also in worrisome PE:</a:t>
            </a:r>
          </a:p>
          <a:p>
            <a:pPr marL="628650" lvl="1" indent="-171450">
              <a:buFontTx/>
              <a:buChar char="-"/>
            </a:pPr>
            <a:r>
              <a:rPr lang="en-US" baseline="0" dirty="0"/>
              <a:t>Subconjunctival hemorrhage</a:t>
            </a:r>
          </a:p>
          <a:p>
            <a:pPr marL="628650" lvl="1" indent="-171450">
              <a:buFontTx/>
              <a:buChar char="-"/>
            </a:pPr>
            <a:r>
              <a:rPr lang="en-US" baseline="0" dirty="0"/>
              <a:t>Rapid head enlargement</a:t>
            </a:r>
          </a:p>
          <a:p>
            <a:pPr marL="171450" lvl="0" indent="-171450">
              <a:buFontTx/>
              <a:buChar char="-"/>
            </a:pPr>
            <a:r>
              <a:rPr lang="en-US" baseline="0" dirty="0" err="1"/>
              <a:t>Hx</a:t>
            </a:r>
            <a:r>
              <a:rPr lang="en-US" baseline="0" dirty="0"/>
              <a:t> issues:</a:t>
            </a:r>
          </a:p>
          <a:p>
            <a:pPr marL="628650" lvl="1" indent="-171450">
              <a:buFontTx/>
              <a:buChar char="-"/>
            </a:pPr>
            <a:r>
              <a:rPr lang="en-US" baseline="0" dirty="0" err="1"/>
              <a:t>Hx</a:t>
            </a:r>
            <a:r>
              <a:rPr lang="en-US" baseline="0" dirty="0"/>
              <a:t> </a:t>
            </a:r>
            <a:r>
              <a:rPr lang="en-US" baseline="0" dirty="0" err="1"/>
              <a:t>discrepencies</a:t>
            </a:r>
            <a:endParaRPr lang="en-US" baseline="0" dirty="0"/>
          </a:p>
          <a:p>
            <a:pPr marL="628650" lvl="1" indent="-171450">
              <a:buFontTx/>
              <a:buChar char="-"/>
            </a:pPr>
            <a:r>
              <a:rPr lang="en-US" baseline="0" dirty="0"/>
              <a:t>Developmental </a:t>
            </a:r>
            <a:r>
              <a:rPr lang="en-US" baseline="0" dirty="0" err="1"/>
              <a:t>discrepencies</a:t>
            </a:r>
            <a:endParaRPr lang="en-US" baseline="0" dirty="0"/>
          </a:p>
          <a:p>
            <a:pPr marL="628650" lvl="1" indent="-171450">
              <a:buFontTx/>
              <a:buChar char="-"/>
            </a:pPr>
            <a:r>
              <a:rPr lang="en-US" baseline="0" dirty="0"/>
              <a:t>Previous ALTE</a:t>
            </a:r>
          </a:p>
          <a:p>
            <a:pPr marL="628650" lvl="1" indent="-171450">
              <a:buFontTx/>
              <a:buChar char="-"/>
            </a:pPr>
            <a:r>
              <a:rPr lang="en-US" baseline="0" dirty="0"/>
              <a:t>Recent 911 call</a:t>
            </a:r>
          </a:p>
        </p:txBody>
      </p:sp>
      <p:sp>
        <p:nvSpPr>
          <p:cNvPr id="4" name="Slide Number Placeholder 3"/>
          <p:cNvSpPr>
            <a:spLocks noGrp="1"/>
          </p:cNvSpPr>
          <p:nvPr>
            <p:ph type="sldNum" sz="quarter" idx="10"/>
          </p:nvPr>
        </p:nvSpPr>
        <p:spPr/>
        <p:txBody>
          <a:bodyPr/>
          <a:lstStyle/>
          <a:p>
            <a:fld id="{76C6C9E4-77DE-C74D-920B-A7746D719377}" type="slidenum">
              <a:rPr lang="en-US" smtClean="0"/>
              <a:t>52</a:t>
            </a:fld>
            <a:endParaRPr lang="en-US"/>
          </a:p>
        </p:txBody>
      </p:sp>
    </p:spTree>
    <p:extLst>
      <p:ext uri="{BB962C8B-B14F-4D97-AF65-F5344CB8AC3E}">
        <p14:creationId xmlns:p14="http://schemas.microsoft.com/office/powerpoint/2010/main" val="29090295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Retrospective, Partially</a:t>
            </a:r>
            <a:r>
              <a:rPr lang="en-US" baseline="0" dirty="0"/>
              <a:t> controlled case study, </a:t>
            </a:r>
            <a:r>
              <a:rPr lang="en-US" sz="1200" b="0" i="0" u="none" strike="noStrike" kern="1200" baseline="0" dirty="0">
                <a:solidFill>
                  <a:schemeClr val="tx1"/>
                </a:solidFill>
                <a:latin typeface="+mn-lt"/>
                <a:ea typeface="+mn-ea"/>
                <a:cs typeface="+mn-cs"/>
              </a:rPr>
              <a:t>North Staffordshire Hospital, Stoke-on-Trent, United Kingdom</a:t>
            </a:r>
            <a:endParaRPr lang="en-US" dirty="0"/>
          </a:p>
          <a:p>
            <a:pPr marL="171450" indent="-171450">
              <a:buFontTx/>
              <a:buChar char="-"/>
            </a:pPr>
            <a:r>
              <a:rPr lang="en-US" dirty="0"/>
              <a:t>36 referred for investigation of ALTE, 1 </a:t>
            </a:r>
            <a:r>
              <a:rPr lang="en-US" dirty="0" err="1"/>
              <a:t>epiliepsy</a:t>
            </a:r>
            <a:r>
              <a:rPr lang="en-US" dirty="0"/>
              <a:t>, 1 FTT, 1 suspected strangulation</a:t>
            </a:r>
          </a:p>
          <a:p>
            <a:pPr marL="171450" indent="-171450">
              <a:buFontTx/>
              <a:buChar char="-"/>
            </a:pPr>
            <a:r>
              <a:rPr lang="en-US" dirty="0"/>
              <a:t>control: 46 children with recurrent</a:t>
            </a:r>
            <a:r>
              <a:rPr lang="en-US" baseline="0" dirty="0"/>
              <a:t> ALTE by natural medical cause </a:t>
            </a:r>
          </a:p>
          <a:p>
            <a:pPr marL="171450" indent="-171450">
              <a:buFontTx/>
              <a:buChar char="-"/>
            </a:pPr>
            <a:r>
              <a:rPr lang="en-US" baseline="0" dirty="0"/>
              <a:t>Abuse cases: 30 with intentional suffocation</a:t>
            </a:r>
          </a:p>
          <a:p>
            <a:pPr marL="171450" indent="-171450">
              <a:buFontTx/>
              <a:buChar char="-"/>
            </a:pPr>
            <a:r>
              <a:rPr lang="en-US" baseline="0" dirty="0"/>
              <a:t>Also found: poisonings, fractures and physical/emotional abuse</a:t>
            </a:r>
            <a:endParaRPr lang="en-US" dirty="0"/>
          </a:p>
        </p:txBody>
      </p:sp>
      <p:sp>
        <p:nvSpPr>
          <p:cNvPr id="4" name="Slide Number Placeholder 3"/>
          <p:cNvSpPr>
            <a:spLocks noGrp="1"/>
          </p:cNvSpPr>
          <p:nvPr>
            <p:ph type="sldNum" sz="quarter" idx="10"/>
          </p:nvPr>
        </p:nvSpPr>
        <p:spPr/>
        <p:txBody>
          <a:bodyPr/>
          <a:lstStyle/>
          <a:p>
            <a:fld id="{76C6C9E4-77DE-C74D-920B-A7746D719377}" type="slidenum">
              <a:rPr lang="en-US" smtClean="0"/>
              <a:t>53</a:t>
            </a:fld>
            <a:endParaRPr lang="en-US"/>
          </a:p>
        </p:txBody>
      </p:sp>
    </p:spTree>
    <p:extLst>
      <p:ext uri="{BB962C8B-B14F-4D97-AF65-F5344CB8AC3E}">
        <p14:creationId xmlns:p14="http://schemas.microsoft.com/office/powerpoint/2010/main" val="5808085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findings in the history initiating</a:t>
            </a:r>
            <a:r>
              <a:rPr lang="en-US" baseline="0" dirty="0"/>
              <a:t> the CVS</a:t>
            </a:r>
            <a:endParaRPr lang="en-US" dirty="0"/>
          </a:p>
        </p:txBody>
      </p:sp>
      <p:sp>
        <p:nvSpPr>
          <p:cNvPr id="4" name="Slide Number Placeholder 3"/>
          <p:cNvSpPr>
            <a:spLocks noGrp="1"/>
          </p:cNvSpPr>
          <p:nvPr>
            <p:ph type="sldNum" sz="quarter" idx="10"/>
          </p:nvPr>
        </p:nvSpPr>
        <p:spPr/>
        <p:txBody>
          <a:bodyPr/>
          <a:lstStyle/>
          <a:p>
            <a:fld id="{76C6C9E4-77DE-C74D-920B-A7746D719377}" type="slidenum">
              <a:rPr lang="en-US" smtClean="0"/>
              <a:t>54</a:t>
            </a:fld>
            <a:endParaRPr lang="en-US"/>
          </a:p>
        </p:txBody>
      </p:sp>
    </p:spTree>
    <p:extLst>
      <p:ext uri="{BB962C8B-B14F-4D97-AF65-F5344CB8AC3E}">
        <p14:creationId xmlns:p14="http://schemas.microsoft.com/office/powerpoint/2010/main" val="3363061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Cardiopulmonary</a:t>
            </a:r>
            <a:r>
              <a:rPr lang="en-US" baseline="0" dirty="0"/>
              <a:t> recs:</a:t>
            </a:r>
          </a:p>
          <a:p>
            <a:r>
              <a:rPr lang="en-US" baseline="0" dirty="0"/>
              <a:t>ECG, can consider:</a:t>
            </a:r>
          </a:p>
          <a:p>
            <a:pPr marL="171450" indent="-171450">
              <a:buFontTx/>
              <a:buChar char="-"/>
            </a:pPr>
            <a:r>
              <a:rPr lang="en-US" baseline="0" dirty="0"/>
              <a:t>low positive predictive value, but 100% </a:t>
            </a:r>
            <a:r>
              <a:rPr lang="en-US" baseline="0" dirty="0" err="1"/>
              <a:t>neg</a:t>
            </a:r>
            <a:r>
              <a:rPr lang="en-US" baseline="0" dirty="0"/>
              <a:t> predictive value</a:t>
            </a:r>
          </a:p>
          <a:p>
            <a:pPr marL="171450" indent="-171450">
              <a:buFontTx/>
              <a:buChar char="-"/>
            </a:pPr>
            <a:r>
              <a:rPr lang="en-US" baseline="0" dirty="0"/>
              <a:t>No need for ECHO after that</a:t>
            </a:r>
          </a:p>
          <a:p>
            <a:pPr marL="0" indent="0">
              <a:buFontTx/>
              <a:buNone/>
            </a:pPr>
            <a:endParaRPr lang="en-US" baseline="0" dirty="0"/>
          </a:p>
          <a:p>
            <a:pPr marL="0" indent="0">
              <a:buFontTx/>
              <a:buNone/>
            </a:pPr>
            <a:r>
              <a:rPr lang="en-US" baseline="0" dirty="0" err="1"/>
              <a:t>Obs</a:t>
            </a:r>
            <a:r>
              <a:rPr lang="en-US" baseline="0" dirty="0"/>
              <a:t> for 1-4 hours with serial exams for cardiopulmonary issues (weak recommendation)</a:t>
            </a:r>
          </a:p>
          <a:p>
            <a:r>
              <a:rPr lang="en-US" baseline="0" dirty="0"/>
              <a:t>	</a:t>
            </a:r>
          </a:p>
        </p:txBody>
      </p:sp>
      <p:sp>
        <p:nvSpPr>
          <p:cNvPr id="4" name="Slide Number Placeholder 3"/>
          <p:cNvSpPr>
            <a:spLocks noGrp="1"/>
          </p:cNvSpPr>
          <p:nvPr>
            <p:ph type="sldNum" sz="quarter" idx="10"/>
          </p:nvPr>
        </p:nvSpPr>
        <p:spPr/>
        <p:txBody>
          <a:bodyPr/>
          <a:lstStyle/>
          <a:p>
            <a:fld id="{76C6C9E4-77DE-C74D-920B-A7746D719377}" type="slidenum">
              <a:rPr lang="en-US" smtClean="0"/>
              <a:t>55</a:t>
            </a:fld>
            <a:endParaRPr lang="en-US"/>
          </a:p>
        </p:txBody>
      </p:sp>
    </p:spTree>
    <p:extLst>
      <p:ext uri="{BB962C8B-B14F-4D97-AF65-F5344CB8AC3E}">
        <p14:creationId xmlns:p14="http://schemas.microsoft.com/office/powerpoint/2010/main" val="19129998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BRUE:</a:t>
            </a:r>
          </a:p>
          <a:p>
            <a:pPr marL="171450" indent="-171450">
              <a:buFontTx/>
              <a:buChar char="-"/>
            </a:pPr>
            <a:r>
              <a:rPr lang="en-US" baseline="0" dirty="0"/>
              <a:t>Not recommended:</a:t>
            </a:r>
          </a:p>
          <a:p>
            <a:pPr marL="628650" lvl="1" indent="-171450">
              <a:buFontTx/>
              <a:buChar char="-"/>
            </a:pPr>
            <a:r>
              <a:rPr lang="en-US" baseline="0" dirty="0"/>
              <a:t>CBC, CMP, </a:t>
            </a:r>
            <a:r>
              <a:rPr lang="en-US" baseline="0" dirty="0" err="1"/>
              <a:t>Bcx</a:t>
            </a:r>
            <a:r>
              <a:rPr lang="en-US" baseline="0" dirty="0"/>
              <a:t>, LP, ammonia, inborn errors work up</a:t>
            </a:r>
          </a:p>
          <a:p>
            <a:pPr marL="628650" lvl="1" indent="-171450">
              <a:buFontTx/>
              <a:buChar char="-"/>
            </a:pPr>
            <a:r>
              <a:rPr lang="en-US" baseline="0" dirty="0"/>
              <a:t>urine</a:t>
            </a:r>
          </a:p>
        </p:txBody>
      </p:sp>
      <p:sp>
        <p:nvSpPr>
          <p:cNvPr id="4" name="Slide Number Placeholder 3"/>
          <p:cNvSpPr>
            <a:spLocks noGrp="1"/>
          </p:cNvSpPr>
          <p:nvPr>
            <p:ph type="sldNum" sz="quarter" idx="10"/>
          </p:nvPr>
        </p:nvSpPr>
        <p:spPr/>
        <p:txBody>
          <a:bodyPr/>
          <a:lstStyle/>
          <a:p>
            <a:fld id="{76C6C9E4-77DE-C74D-920B-A7746D719377}" type="slidenum">
              <a:rPr lang="en-US" smtClean="0"/>
              <a:t>56</a:t>
            </a:fld>
            <a:endParaRPr lang="en-US"/>
          </a:p>
        </p:txBody>
      </p:sp>
    </p:spTree>
    <p:extLst>
      <p:ext uri="{BB962C8B-B14F-4D97-AF65-F5344CB8AC3E}">
        <p14:creationId xmlns:p14="http://schemas.microsoft.com/office/powerpoint/2010/main" val="39304259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p>
        </p:txBody>
      </p:sp>
      <p:sp>
        <p:nvSpPr>
          <p:cNvPr id="4" name="Slide Number Placeholder 3"/>
          <p:cNvSpPr>
            <a:spLocks noGrp="1"/>
          </p:cNvSpPr>
          <p:nvPr>
            <p:ph type="sldNum" sz="quarter" idx="10"/>
          </p:nvPr>
        </p:nvSpPr>
        <p:spPr/>
        <p:txBody>
          <a:bodyPr/>
          <a:lstStyle/>
          <a:p>
            <a:fld id="{76C6C9E4-77DE-C74D-920B-A7746D719377}" type="slidenum">
              <a:rPr lang="en-US" smtClean="0"/>
              <a:t>61</a:t>
            </a:fld>
            <a:endParaRPr lang="en-US"/>
          </a:p>
        </p:txBody>
      </p:sp>
    </p:spTree>
    <p:extLst>
      <p:ext uri="{BB962C8B-B14F-4D97-AF65-F5344CB8AC3E}">
        <p14:creationId xmlns:p14="http://schemas.microsoft.com/office/powerpoint/2010/main" val="12232738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t>
            </a:r>
          </a:p>
        </p:txBody>
      </p:sp>
      <p:sp>
        <p:nvSpPr>
          <p:cNvPr id="4" name="Slide Number Placeholder 3"/>
          <p:cNvSpPr>
            <a:spLocks noGrp="1"/>
          </p:cNvSpPr>
          <p:nvPr>
            <p:ph type="sldNum" sz="quarter" idx="10"/>
          </p:nvPr>
        </p:nvSpPr>
        <p:spPr/>
        <p:txBody>
          <a:bodyPr/>
          <a:lstStyle/>
          <a:p>
            <a:fld id="{76C6C9E4-77DE-C74D-920B-A7746D719377}" type="slidenum">
              <a:rPr lang="en-US" smtClean="0"/>
              <a:t>62</a:t>
            </a:fld>
            <a:endParaRPr lang="en-US"/>
          </a:p>
        </p:txBody>
      </p:sp>
    </p:spTree>
    <p:extLst>
      <p:ext uri="{BB962C8B-B14F-4D97-AF65-F5344CB8AC3E}">
        <p14:creationId xmlns:p14="http://schemas.microsoft.com/office/powerpoint/2010/main" val="638839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Characteristics</a:t>
            </a:r>
            <a:r>
              <a:rPr lang="en-US" baseline="0" dirty="0"/>
              <a:t> that differentiate BRUE from ALTE</a:t>
            </a:r>
            <a:endParaRPr lang="en-US" dirty="0"/>
          </a:p>
          <a:p>
            <a:pPr marL="171450" indent="-171450">
              <a:buFontTx/>
              <a:buChar char="-"/>
            </a:pPr>
            <a:r>
              <a:rPr lang="en-US" dirty="0"/>
              <a:t>Under the new clinical</a:t>
            </a:r>
            <a:r>
              <a:rPr lang="en-US" baseline="0" dirty="0"/>
              <a:t> guidelines for BRUE</a:t>
            </a:r>
          </a:p>
          <a:p>
            <a:pPr marL="171450" indent="-171450">
              <a:buFontTx/>
              <a:buChar char="-"/>
            </a:pPr>
            <a:r>
              <a:rPr lang="en-US" baseline="0" dirty="0"/>
              <a:t>Clinician’s characterization: i.e. – was event life threatening/resolved; not parents reaction</a:t>
            </a:r>
          </a:p>
          <a:p>
            <a:pPr marL="171450" indent="-171450">
              <a:buFontTx/>
              <a:buChar char="-"/>
            </a:pPr>
            <a:r>
              <a:rPr lang="en-US" baseline="0" dirty="0"/>
              <a:t>Color change: not just any (</a:t>
            </a:r>
            <a:r>
              <a:rPr lang="en-US" baseline="0" dirty="0" err="1"/>
              <a:t>rubor</a:t>
            </a:r>
            <a:r>
              <a:rPr lang="en-US" baseline="0" dirty="0"/>
              <a:t> does not count)</a:t>
            </a:r>
          </a:p>
          <a:p>
            <a:pPr marL="171450" indent="-171450">
              <a:buFontTx/>
              <a:buChar char="-"/>
            </a:pPr>
            <a:r>
              <a:rPr lang="en-US" baseline="0" dirty="0"/>
              <a:t>For ALTE, only apnea needed in dx</a:t>
            </a:r>
          </a:p>
          <a:p>
            <a:pPr marL="171450" indent="-171450">
              <a:buFontTx/>
              <a:buChar char="-"/>
            </a:pPr>
            <a:r>
              <a:rPr lang="en-US" baseline="0" dirty="0"/>
              <a:t>Tone:  hypertonia, </a:t>
            </a:r>
            <a:r>
              <a:rPr lang="en-US" baseline="0" dirty="0" err="1"/>
              <a:t>hypotonia</a:t>
            </a:r>
            <a:endParaRPr lang="en-US" baseline="0" dirty="0"/>
          </a:p>
          <a:p>
            <a:pPr marL="171450" indent="-171450">
              <a:buFontTx/>
              <a:buChar char="-"/>
            </a:pPr>
            <a:r>
              <a:rPr lang="en-US" baseline="0" dirty="0"/>
              <a:t>Choking or gagging considered a possible dx – thus not a BRUE</a:t>
            </a:r>
          </a:p>
          <a:p>
            <a:pPr marL="171450" indent="-171450">
              <a:buFontTx/>
              <a:buChar char="-"/>
            </a:pPr>
            <a:r>
              <a:rPr lang="en-US" baseline="0" dirty="0"/>
              <a:t>No mention of responsiveness in previous ALTE </a:t>
            </a:r>
            <a:r>
              <a:rPr lang="en-US" baseline="0" dirty="0" err="1"/>
              <a:t>def</a:t>
            </a:r>
            <a:endParaRPr lang="en-US" baseline="0" dirty="0"/>
          </a:p>
          <a:p>
            <a:pPr marL="171450" indent="-171450">
              <a:buFontTx/>
              <a:buChar char="-"/>
            </a:pPr>
            <a:endParaRPr lang="en-US" baseline="0" dirty="0"/>
          </a:p>
          <a:p>
            <a:pPr marL="171450" indent="-171450">
              <a:buFontTx/>
              <a:buChar char="-"/>
            </a:pPr>
            <a:endParaRPr lang="en-US" baseline="0" dirty="0"/>
          </a:p>
          <a:p>
            <a:pPr marL="171450" indent="-171450">
              <a:buFontTx/>
              <a:buChar char="-"/>
            </a:pPr>
            <a:endParaRPr lang="en-US" baseline="0" dirty="0"/>
          </a:p>
          <a:p>
            <a:pPr marL="171450" indent="-171450">
              <a:buFontTx/>
              <a:buChar char="-"/>
            </a:pPr>
            <a:endParaRPr lang="en-US" baseline="0" dirty="0"/>
          </a:p>
        </p:txBody>
      </p:sp>
      <p:sp>
        <p:nvSpPr>
          <p:cNvPr id="4" name="Slide Number Placeholder 3"/>
          <p:cNvSpPr>
            <a:spLocks noGrp="1"/>
          </p:cNvSpPr>
          <p:nvPr>
            <p:ph type="sldNum" sz="quarter" idx="10"/>
          </p:nvPr>
        </p:nvSpPr>
        <p:spPr/>
        <p:txBody>
          <a:bodyPr/>
          <a:lstStyle/>
          <a:p>
            <a:fld id="{76C6C9E4-77DE-C74D-920B-A7746D719377}" type="slidenum">
              <a:rPr lang="en-US" smtClean="0"/>
              <a:t>6</a:t>
            </a:fld>
            <a:endParaRPr lang="en-US"/>
          </a:p>
        </p:txBody>
      </p:sp>
    </p:spTree>
    <p:extLst>
      <p:ext uri="{BB962C8B-B14F-4D97-AF65-F5344CB8AC3E}">
        <p14:creationId xmlns:p14="http://schemas.microsoft.com/office/powerpoint/2010/main" val="40563890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t>
            </a:r>
          </a:p>
        </p:txBody>
      </p:sp>
      <p:sp>
        <p:nvSpPr>
          <p:cNvPr id="4" name="Slide Number Placeholder 3"/>
          <p:cNvSpPr>
            <a:spLocks noGrp="1"/>
          </p:cNvSpPr>
          <p:nvPr>
            <p:ph type="sldNum" sz="quarter" idx="10"/>
          </p:nvPr>
        </p:nvSpPr>
        <p:spPr/>
        <p:txBody>
          <a:bodyPr/>
          <a:lstStyle/>
          <a:p>
            <a:fld id="{76C6C9E4-77DE-C74D-920B-A7746D719377}" type="slidenum">
              <a:rPr lang="en-US" smtClean="0"/>
              <a:t>63</a:t>
            </a:fld>
            <a:endParaRPr lang="en-US"/>
          </a:p>
        </p:txBody>
      </p:sp>
    </p:spTree>
    <p:extLst>
      <p:ext uri="{BB962C8B-B14F-4D97-AF65-F5344CB8AC3E}">
        <p14:creationId xmlns:p14="http://schemas.microsoft.com/office/powerpoint/2010/main" val="2795681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ALTE epidemiology</a:t>
            </a:r>
          </a:p>
        </p:txBody>
      </p:sp>
      <p:sp>
        <p:nvSpPr>
          <p:cNvPr id="4" name="Slide Number Placeholder 3"/>
          <p:cNvSpPr>
            <a:spLocks noGrp="1"/>
          </p:cNvSpPr>
          <p:nvPr>
            <p:ph type="sldNum" sz="quarter" idx="10"/>
          </p:nvPr>
        </p:nvSpPr>
        <p:spPr/>
        <p:txBody>
          <a:bodyPr/>
          <a:lstStyle/>
          <a:p>
            <a:fld id="{76C6C9E4-77DE-C74D-920B-A7746D719377}" type="slidenum">
              <a:rPr lang="en-US" smtClean="0"/>
              <a:t>7</a:t>
            </a:fld>
            <a:endParaRPr lang="en-US"/>
          </a:p>
        </p:txBody>
      </p:sp>
    </p:spTree>
    <p:extLst>
      <p:ext uri="{BB962C8B-B14F-4D97-AF65-F5344CB8AC3E}">
        <p14:creationId xmlns:p14="http://schemas.microsoft.com/office/powerpoint/2010/main" val="3382342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Sudden Infant Death Syndrome</a:t>
            </a:r>
          </a:p>
        </p:txBody>
      </p:sp>
      <p:sp>
        <p:nvSpPr>
          <p:cNvPr id="4" name="Slide Number Placeholder 3"/>
          <p:cNvSpPr>
            <a:spLocks noGrp="1"/>
          </p:cNvSpPr>
          <p:nvPr>
            <p:ph type="sldNum" sz="quarter" idx="10"/>
          </p:nvPr>
        </p:nvSpPr>
        <p:spPr/>
        <p:txBody>
          <a:bodyPr/>
          <a:lstStyle/>
          <a:p>
            <a:fld id="{76C6C9E4-77DE-C74D-920B-A7746D719377}" type="slidenum">
              <a:rPr lang="en-US" smtClean="0"/>
              <a:t>8</a:t>
            </a:fld>
            <a:endParaRPr lang="en-US"/>
          </a:p>
        </p:txBody>
      </p:sp>
    </p:spTree>
    <p:extLst>
      <p:ext uri="{BB962C8B-B14F-4D97-AF65-F5344CB8AC3E}">
        <p14:creationId xmlns:p14="http://schemas.microsoft.com/office/powerpoint/2010/main" val="2260096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a:t>Back to sleep campaign in 1994 – most significant decline in SIDS rates since then</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76C6C9E4-77DE-C74D-920B-A7746D719377}" type="slidenum">
              <a:rPr lang="en-US" smtClean="0"/>
              <a:t>10</a:t>
            </a:fld>
            <a:endParaRPr lang="en-US"/>
          </a:p>
        </p:txBody>
      </p:sp>
    </p:spTree>
    <p:extLst>
      <p:ext uri="{BB962C8B-B14F-4D97-AF65-F5344CB8AC3E}">
        <p14:creationId xmlns:p14="http://schemas.microsoft.com/office/powerpoint/2010/main" val="105264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this?  ALTE/reflux</a:t>
            </a:r>
          </a:p>
          <a:p>
            <a:r>
              <a:rPr lang="en-US" dirty="0"/>
              <a:t>Is</a:t>
            </a:r>
            <a:r>
              <a:rPr lang="en-US" baseline="0" dirty="0"/>
              <a:t> this a BRUE?</a:t>
            </a:r>
            <a:endParaRPr lang="en-US" dirty="0"/>
          </a:p>
          <a:p>
            <a:endParaRPr lang="en-US" dirty="0"/>
          </a:p>
          <a:p>
            <a:r>
              <a:rPr lang="en-US" dirty="0"/>
              <a:t>What would you like to know?</a:t>
            </a:r>
          </a:p>
          <a:p>
            <a:r>
              <a:rPr lang="en-US" dirty="0"/>
              <a:t>   - turned red, no cyanosis,</a:t>
            </a:r>
            <a:r>
              <a:rPr lang="en-US" baseline="0" dirty="0"/>
              <a:t> was just waking up from sleeping post eating 20 min ago; no </a:t>
            </a:r>
            <a:r>
              <a:rPr lang="en-US" baseline="0" dirty="0" err="1"/>
              <a:t>hx</a:t>
            </a:r>
            <a:r>
              <a:rPr lang="en-US" baseline="0" dirty="0"/>
              <a:t> of similar events in the past; health infant</a:t>
            </a:r>
          </a:p>
          <a:p>
            <a:r>
              <a:rPr lang="en-US" baseline="0" dirty="0"/>
              <a:t>   - </a:t>
            </a:r>
            <a:r>
              <a:rPr lang="en-US" baseline="0" dirty="0" err="1"/>
              <a:t>Bhx</a:t>
            </a:r>
            <a:r>
              <a:rPr lang="en-US" baseline="0" dirty="0"/>
              <a:t>: full term, SVD, </a:t>
            </a:r>
            <a:endParaRPr lang="en-US" dirty="0"/>
          </a:p>
        </p:txBody>
      </p:sp>
      <p:sp>
        <p:nvSpPr>
          <p:cNvPr id="4" name="Slide Number Placeholder 3"/>
          <p:cNvSpPr>
            <a:spLocks noGrp="1"/>
          </p:cNvSpPr>
          <p:nvPr>
            <p:ph type="sldNum" sz="quarter" idx="10"/>
          </p:nvPr>
        </p:nvSpPr>
        <p:spPr/>
        <p:txBody>
          <a:bodyPr/>
          <a:lstStyle/>
          <a:p>
            <a:fld id="{76C6C9E4-77DE-C74D-920B-A7746D719377}" type="slidenum">
              <a:rPr lang="en-US" smtClean="0"/>
              <a:t>11</a:t>
            </a:fld>
            <a:endParaRPr lang="en-US"/>
          </a:p>
        </p:txBody>
      </p:sp>
    </p:spTree>
    <p:extLst>
      <p:ext uri="{BB962C8B-B14F-4D97-AF65-F5344CB8AC3E}">
        <p14:creationId xmlns:p14="http://schemas.microsoft.com/office/powerpoint/2010/main" val="1487640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Was a significant intervention required?  Or was it self resolving?</a:t>
            </a:r>
          </a:p>
          <a:p>
            <a:r>
              <a:rPr lang="en-US" dirty="0"/>
              <a:t>If there was CPR, who preformed it?</a:t>
            </a:r>
            <a:r>
              <a:rPr lang="en-US" baseline="0" dirty="0"/>
              <a:t> -  Difference between lay person and someone trained in CPR</a:t>
            </a:r>
            <a:endParaRPr lang="en-US" dirty="0"/>
          </a:p>
        </p:txBody>
      </p:sp>
      <p:sp>
        <p:nvSpPr>
          <p:cNvPr id="4" name="Slide Number Placeholder 3"/>
          <p:cNvSpPr>
            <a:spLocks noGrp="1"/>
          </p:cNvSpPr>
          <p:nvPr>
            <p:ph type="sldNum" sz="quarter" idx="10"/>
          </p:nvPr>
        </p:nvSpPr>
        <p:spPr/>
        <p:txBody>
          <a:bodyPr/>
          <a:lstStyle/>
          <a:p>
            <a:fld id="{76C6C9E4-77DE-C74D-920B-A7746D719377}" type="slidenum">
              <a:rPr lang="en-US" smtClean="0"/>
              <a:t>13</a:t>
            </a:fld>
            <a:endParaRPr lang="en-US"/>
          </a:p>
        </p:txBody>
      </p:sp>
    </p:spTree>
    <p:extLst>
      <p:ext uri="{BB962C8B-B14F-4D97-AF65-F5344CB8AC3E}">
        <p14:creationId xmlns:p14="http://schemas.microsoft.com/office/powerpoint/2010/main" val="904166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9/9/25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E80666-FB37-4B36-9149-507F3B0178E3}" type="datetimeFigureOut">
              <a:rPr lang="en-US" smtClean="0"/>
              <a:pPr/>
              <a:t>9/9/25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9/9/25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E80666-FB37-4B36-9149-507F3B0178E3}" type="datetimeFigureOut">
              <a:rPr lang="en-US" smtClean="0"/>
              <a:pPr/>
              <a:t>9/9/25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pPr/>
              <a:t>9/9/25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8E80666-FB37-4B36-9149-507F3B0178E3}" type="datetimeFigureOut">
              <a:rPr lang="en-US" smtClean="0"/>
              <a:pPr/>
              <a:t>9/9/25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E80666-FB37-4B36-9149-507F3B0178E3}" type="datetimeFigureOut">
              <a:rPr lang="en-US" smtClean="0"/>
              <a:pPr/>
              <a:t>9/9/25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E63A33-8271-4DD0-9C48-789913D7C115}"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8E80666-FB37-4B36-9149-507F3B0178E3}" type="datetimeFigureOut">
              <a:rPr lang="en-US" smtClean="0"/>
              <a:pPr/>
              <a:t>9/9/25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E80666-FB37-4B36-9149-507F3B0178E3}" type="datetimeFigureOut">
              <a:rPr lang="en-US" smtClean="0"/>
              <a:pPr/>
              <a:t>9/9/25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E80666-FB37-4B36-9149-507F3B0178E3}" type="datetimeFigureOut">
              <a:rPr lang="en-US" smtClean="0"/>
              <a:pPr/>
              <a:t>9/9/25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E80666-FB37-4B36-9149-507F3B0178E3}" type="datetimeFigureOut">
              <a:rPr lang="en-US" smtClean="0"/>
              <a:pPr/>
              <a:t>9/9/25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28E80666-FB37-4B36-9149-507F3B0178E3}" type="datetimeFigureOut">
              <a:rPr lang="en-US" smtClean="0"/>
              <a:pPr/>
              <a:t>9/9/25</a:t>
            </a:fld>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7E63A33-8271-4DD0-9C48-789913D7C11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hyperlink" Target="http://www.uptodate.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Cristina M. </a:t>
            </a:r>
            <a:r>
              <a:rPr lang="en-US" dirty="0" err="1"/>
              <a:t>Zeretzke</a:t>
            </a:r>
            <a:r>
              <a:rPr lang="en-US" dirty="0"/>
              <a:t> MD FAAP FACEP Pediatric Emergency Medicine</a:t>
            </a:r>
          </a:p>
        </p:txBody>
      </p:sp>
      <p:sp>
        <p:nvSpPr>
          <p:cNvPr id="3" name="Title 2"/>
          <p:cNvSpPr>
            <a:spLocks noGrp="1"/>
          </p:cNvSpPr>
          <p:nvPr>
            <p:ph type="ctrTitle"/>
          </p:nvPr>
        </p:nvSpPr>
        <p:spPr/>
        <p:txBody>
          <a:bodyPr/>
          <a:lstStyle/>
          <a:p>
            <a:r>
              <a:rPr lang="en-US" dirty="0"/>
              <a:t>BRUE</a:t>
            </a:r>
          </a:p>
        </p:txBody>
      </p:sp>
    </p:spTree>
    <p:extLst>
      <p:ext uri="{BB962C8B-B14F-4D97-AF65-F5344CB8AC3E}">
        <p14:creationId xmlns:p14="http://schemas.microsoft.com/office/powerpoint/2010/main" val="1586361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631674" y="1026492"/>
            <a:ext cx="5969000" cy="3975100"/>
          </a:xfrm>
          <a:prstGeom prst="rect">
            <a:avLst/>
          </a:prstGeom>
        </p:spPr>
      </p:pic>
      <p:cxnSp>
        <p:nvCxnSpPr>
          <p:cNvPr id="3" name="Straight Connector 2"/>
          <p:cNvCxnSpPr/>
          <p:nvPr/>
        </p:nvCxnSpPr>
        <p:spPr>
          <a:xfrm flipV="1">
            <a:off x="3770555" y="1726602"/>
            <a:ext cx="0" cy="2076226"/>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60159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1</a:t>
            </a:r>
          </a:p>
        </p:txBody>
      </p:sp>
      <p:sp>
        <p:nvSpPr>
          <p:cNvPr id="3" name="Content Placeholder 2"/>
          <p:cNvSpPr>
            <a:spLocks noGrp="1"/>
          </p:cNvSpPr>
          <p:nvPr>
            <p:ph sz="quarter" idx="13"/>
          </p:nvPr>
        </p:nvSpPr>
        <p:spPr/>
        <p:txBody>
          <a:bodyPr/>
          <a:lstStyle/>
          <a:p>
            <a:pPr algn="ctr"/>
            <a:r>
              <a:rPr lang="en-US" dirty="0"/>
              <a:t>1 month old female brought into the PED due to an episode of choking and gagging at home today.  Mom turned her on her side and patted her back until it resolved.  </a:t>
            </a:r>
          </a:p>
        </p:txBody>
      </p:sp>
    </p:spTree>
    <p:extLst>
      <p:ext uri="{BB962C8B-B14F-4D97-AF65-F5344CB8AC3E}">
        <p14:creationId xmlns:p14="http://schemas.microsoft.com/office/powerpoint/2010/main" val="2545083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half" idx="2"/>
          </p:nvPr>
        </p:nvSpPr>
        <p:spPr/>
        <p:txBody>
          <a:bodyPr>
            <a:normAutofit/>
          </a:bodyPr>
          <a:lstStyle/>
          <a:p>
            <a:r>
              <a:rPr lang="en-US" sz="3200" dirty="0"/>
              <a:t>History is key</a:t>
            </a:r>
          </a:p>
        </p:txBody>
      </p:sp>
      <p:sp>
        <p:nvSpPr>
          <p:cNvPr id="2" name="Title 1"/>
          <p:cNvSpPr>
            <a:spLocks noGrp="1"/>
          </p:cNvSpPr>
          <p:nvPr>
            <p:ph type="title"/>
          </p:nvPr>
        </p:nvSpPr>
        <p:spPr/>
        <p:txBody>
          <a:bodyPr/>
          <a:lstStyle/>
          <a:p>
            <a:pPr algn="r"/>
            <a:r>
              <a:rPr lang="en-US" dirty="0"/>
              <a:t>Evaluation</a:t>
            </a:r>
          </a:p>
        </p:txBody>
      </p:sp>
    </p:spTree>
    <p:extLst>
      <p:ext uri="{BB962C8B-B14F-4D97-AF65-F5344CB8AC3E}">
        <p14:creationId xmlns:p14="http://schemas.microsoft.com/office/powerpoint/2010/main" val="2580449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 Severity</a:t>
            </a:r>
          </a:p>
        </p:txBody>
      </p:sp>
      <p:pic>
        <p:nvPicPr>
          <p:cNvPr id="5" name="Content Placeholder 4"/>
          <p:cNvPicPr>
            <a:picLocks noGrp="1" noChangeAspect="1"/>
          </p:cNvPicPr>
          <p:nvPr>
            <p:ph idx="1"/>
          </p:nvPr>
        </p:nvPicPr>
        <p:blipFill>
          <a:blip r:embed="rId3"/>
          <a:srcRect t="-23903" b="-23903"/>
          <a:stretch>
            <a:fillRect/>
          </a:stretch>
        </p:blipFill>
        <p:spPr>
          <a:xfrm>
            <a:off x="4594225" y="731838"/>
            <a:ext cx="4016375" cy="4894262"/>
          </a:xfrm>
          <a:prstGeom prst="rect">
            <a:avLst/>
          </a:prstGeom>
        </p:spPr>
      </p:pic>
    </p:spTree>
    <p:extLst>
      <p:ext uri="{BB962C8B-B14F-4D97-AF65-F5344CB8AC3E}">
        <p14:creationId xmlns:p14="http://schemas.microsoft.com/office/powerpoint/2010/main" val="1134764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143000" y="411639"/>
            <a:ext cx="3346704" cy="639762"/>
          </a:xfrm>
        </p:spPr>
        <p:txBody>
          <a:bodyPr/>
          <a:lstStyle/>
          <a:p>
            <a:r>
              <a:rPr lang="en-US" dirty="0"/>
              <a:t>Color change?</a:t>
            </a:r>
          </a:p>
        </p:txBody>
      </p:sp>
      <p:pic>
        <p:nvPicPr>
          <p:cNvPr id="9" name="Content Placeholder 8"/>
          <p:cNvPicPr>
            <a:picLocks noGrp="1" noChangeAspect="1"/>
          </p:cNvPicPr>
          <p:nvPr>
            <p:ph sz="half" idx="2"/>
          </p:nvPr>
        </p:nvPicPr>
        <p:blipFill>
          <a:blip r:embed="rId3"/>
          <a:srcRect l="4204" r="4204"/>
          <a:stretch>
            <a:fillRect/>
          </a:stretch>
        </p:blipFill>
        <p:spPr>
          <a:xfrm>
            <a:off x="1700750" y="1051401"/>
            <a:ext cx="2279463" cy="1868412"/>
          </a:xfrm>
        </p:spPr>
      </p:pic>
    </p:spTree>
    <p:extLst>
      <p:ext uri="{BB962C8B-B14F-4D97-AF65-F5344CB8AC3E}">
        <p14:creationId xmlns:p14="http://schemas.microsoft.com/office/powerpoint/2010/main" val="300208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143000" y="411639"/>
            <a:ext cx="3346704" cy="639762"/>
          </a:xfrm>
        </p:spPr>
        <p:txBody>
          <a:bodyPr/>
          <a:lstStyle/>
          <a:p>
            <a:r>
              <a:rPr lang="en-US" dirty="0"/>
              <a:t>Color change?</a:t>
            </a:r>
          </a:p>
        </p:txBody>
      </p:sp>
      <p:pic>
        <p:nvPicPr>
          <p:cNvPr id="9" name="Content Placeholder 8"/>
          <p:cNvPicPr>
            <a:picLocks noGrp="1" noChangeAspect="1"/>
          </p:cNvPicPr>
          <p:nvPr>
            <p:ph sz="half" idx="2"/>
          </p:nvPr>
        </p:nvPicPr>
        <p:blipFill>
          <a:blip r:embed="rId3"/>
          <a:srcRect l="4204" r="4204"/>
          <a:stretch>
            <a:fillRect/>
          </a:stretch>
        </p:blipFill>
        <p:spPr>
          <a:xfrm>
            <a:off x="1700750" y="1051401"/>
            <a:ext cx="2279463" cy="1868412"/>
          </a:xfrm>
        </p:spPr>
      </p:pic>
      <p:sp>
        <p:nvSpPr>
          <p:cNvPr id="7" name="Text Placeholder 6"/>
          <p:cNvSpPr>
            <a:spLocks noGrp="1"/>
          </p:cNvSpPr>
          <p:nvPr>
            <p:ph type="body" sz="quarter" idx="3"/>
          </p:nvPr>
        </p:nvSpPr>
        <p:spPr>
          <a:xfrm>
            <a:off x="4647302" y="2599932"/>
            <a:ext cx="3346704" cy="639762"/>
          </a:xfrm>
        </p:spPr>
        <p:txBody>
          <a:bodyPr/>
          <a:lstStyle/>
          <a:p>
            <a:r>
              <a:rPr lang="en-US" dirty="0"/>
              <a:t>Apnea?</a:t>
            </a:r>
          </a:p>
        </p:txBody>
      </p:sp>
    </p:spTree>
    <p:extLst>
      <p:ext uri="{BB962C8B-B14F-4D97-AF65-F5344CB8AC3E}">
        <p14:creationId xmlns:p14="http://schemas.microsoft.com/office/powerpoint/2010/main" val="3345288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143000" y="411639"/>
            <a:ext cx="3346704" cy="639762"/>
          </a:xfrm>
        </p:spPr>
        <p:txBody>
          <a:bodyPr/>
          <a:lstStyle/>
          <a:p>
            <a:r>
              <a:rPr lang="en-US" dirty="0"/>
              <a:t>Color change?</a:t>
            </a:r>
          </a:p>
        </p:txBody>
      </p:sp>
      <p:pic>
        <p:nvPicPr>
          <p:cNvPr id="9" name="Content Placeholder 8"/>
          <p:cNvPicPr>
            <a:picLocks noGrp="1" noChangeAspect="1"/>
          </p:cNvPicPr>
          <p:nvPr>
            <p:ph sz="half" idx="2"/>
          </p:nvPr>
        </p:nvPicPr>
        <p:blipFill>
          <a:blip r:embed="rId3"/>
          <a:srcRect l="4204" r="4204"/>
          <a:stretch>
            <a:fillRect/>
          </a:stretch>
        </p:blipFill>
        <p:spPr>
          <a:xfrm>
            <a:off x="1700750" y="1051401"/>
            <a:ext cx="2279463" cy="1868412"/>
          </a:xfrm>
        </p:spPr>
      </p:pic>
      <p:sp>
        <p:nvSpPr>
          <p:cNvPr id="7" name="Text Placeholder 6"/>
          <p:cNvSpPr>
            <a:spLocks noGrp="1"/>
          </p:cNvSpPr>
          <p:nvPr>
            <p:ph type="body" sz="quarter" idx="3"/>
          </p:nvPr>
        </p:nvSpPr>
        <p:spPr>
          <a:xfrm>
            <a:off x="4647302" y="2599932"/>
            <a:ext cx="3346704" cy="639762"/>
          </a:xfrm>
        </p:spPr>
        <p:txBody>
          <a:bodyPr/>
          <a:lstStyle/>
          <a:p>
            <a:r>
              <a:rPr lang="en-US" dirty="0"/>
              <a:t>Apnea?</a:t>
            </a:r>
          </a:p>
        </p:txBody>
      </p:sp>
      <p:pic>
        <p:nvPicPr>
          <p:cNvPr id="11" name="Content Placeholder 10"/>
          <p:cNvPicPr>
            <a:picLocks noGrp="1" noChangeAspect="1"/>
          </p:cNvPicPr>
          <p:nvPr>
            <p:ph sz="quarter" idx="4"/>
          </p:nvPr>
        </p:nvPicPr>
        <p:blipFill>
          <a:blip r:embed="rId4"/>
          <a:srcRect l="-14894" r="-14894"/>
          <a:stretch>
            <a:fillRect/>
          </a:stretch>
        </p:blipFill>
        <p:spPr>
          <a:xfrm>
            <a:off x="5554473" y="4142232"/>
            <a:ext cx="2566194" cy="2103438"/>
          </a:xfrm>
        </p:spPr>
      </p:pic>
      <p:sp>
        <p:nvSpPr>
          <p:cNvPr id="10" name="Text Placeholder 6"/>
          <p:cNvSpPr txBox="1">
            <a:spLocks/>
          </p:cNvSpPr>
          <p:nvPr/>
        </p:nvSpPr>
        <p:spPr>
          <a:xfrm>
            <a:off x="2207769" y="4851957"/>
            <a:ext cx="3346704" cy="639762"/>
          </a:xfrm>
          <a:prstGeom prst="rect">
            <a:avLst/>
          </a:prstGeom>
        </p:spPr>
        <p:txBody>
          <a:bodyPr vert="horz" lIns="91440" tIns="45720" rIns="91440" bIns="45720" rtlCol="0" anchor="b">
            <a:noAutofit/>
          </a:bodyPr>
          <a:lstStyle>
            <a:lvl1pPr marL="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9pPr>
          </a:lstStyle>
          <a:p>
            <a:r>
              <a:rPr lang="en-US" dirty="0"/>
              <a:t>Current illness?</a:t>
            </a:r>
          </a:p>
        </p:txBody>
      </p:sp>
    </p:spTree>
    <p:extLst>
      <p:ext uri="{BB962C8B-B14F-4D97-AF65-F5344CB8AC3E}">
        <p14:creationId xmlns:p14="http://schemas.microsoft.com/office/powerpoint/2010/main" val="3345288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a:t>
            </a:r>
          </a:p>
        </p:txBody>
      </p:sp>
      <p:sp>
        <p:nvSpPr>
          <p:cNvPr id="3" name="Content Placeholder 2"/>
          <p:cNvSpPr>
            <a:spLocks noGrp="1"/>
          </p:cNvSpPr>
          <p:nvPr>
            <p:ph sz="quarter" idx="13"/>
          </p:nvPr>
        </p:nvSpPr>
        <p:spPr/>
        <p:txBody>
          <a:bodyPr/>
          <a:lstStyle/>
          <a:p>
            <a:r>
              <a:rPr lang="en-US" dirty="0"/>
              <a:t>More Key History</a:t>
            </a:r>
          </a:p>
          <a:p>
            <a:pPr lvl="1"/>
            <a:r>
              <a:rPr lang="en-US" dirty="0"/>
              <a:t>Past </a:t>
            </a:r>
            <a:r>
              <a:rPr lang="en-US" dirty="0" err="1"/>
              <a:t>hx</a:t>
            </a:r>
            <a:r>
              <a:rPr lang="en-US" dirty="0"/>
              <a:t> of similar episode</a:t>
            </a:r>
          </a:p>
          <a:p>
            <a:pPr lvl="1"/>
            <a:r>
              <a:rPr lang="en-US" dirty="0"/>
              <a:t>Birth </a:t>
            </a:r>
            <a:r>
              <a:rPr lang="en-US" dirty="0" err="1"/>
              <a:t>hx</a:t>
            </a:r>
            <a:endParaRPr lang="en-US" dirty="0"/>
          </a:p>
          <a:p>
            <a:pPr lvl="1"/>
            <a:r>
              <a:rPr lang="en-US" dirty="0"/>
              <a:t>Feeding </a:t>
            </a:r>
            <a:r>
              <a:rPr lang="en-US" dirty="0" err="1"/>
              <a:t>hx</a:t>
            </a:r>
            <a:endParaRPr lang="en-US" dirty="0"/>
          </a:p>
          <a:p>
            <a:pPr lvl="1"/>
            <a:r>
              <a:rPr lang="en-US" dirty="0"/>
              <a:t>Medical </a:t>
            </a:r>
            <a:r>
              <a:rPr lang="en-US" dirty="0" err="1"/>
              <a:t>hx</a:t>
            </a:r>
            <a:endParaRPr lang="en-US" dirty="0"/>
          </a:p>
          <a:p>
            <a:pPr lvl="1"/>
            <a:r>
              <a:rPr lang="en-US" dirty="0"/>
              <a:t>Family </a:t>
            </a:r>
            <a:r>
              <a:rPr lang="en-US" dirty="0" err="1"/>
              <a:t>hx</a:t>
            </a:r>
            <a:endParaRPr lang="en-US" dirty="0"/>
          </a:p>
        </p:txBody>
      </p:sp>
    </p:spTree>
    <p:extLst>
      <p:ext uri="{BB962C8B-B14F-4D97-AF65-F5344CB8AC3E}">
        <p14:creationId xmlns:p14="http://schemas.microsoft.com/office/powerpoint/2010/main" val="2487734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48495" y="0"/>
            <a:ext cx="3805697" cy="6858000"/>
          </a:xfrm>
          <a:prstGeom prst="rect">
            <a:avLst/>
          </a:prstGeom>
        </p:spPr>
      </p:pic>
      <p:sp>
        <p:nvSpPr>
          <p:cNvPr id="3" name="TextBox 2"/>
          <p:cNvSpPr txBox="1"/>
          <p:nvPr/>
        </p:nvSpPr>
        <p:spPr>
          <a:xfrm>
            <a:off x="5740715" y="5897559"/>
            <a:ext cx="3136012" cy="830997"/>
          </a:xfrm>
          <a:prstGeom prst="rect">
            <a:avLst/>
          </a:prstGeom>
          <a:noFill/>
        </p:spPr>
        <p:txBody>
          <a:bodyPr wrap="square" rtlCol="0">
            <a:spAutoFit/>
          </a:bodyPr>
          <a:lstStyle/>
          <a:p>
            <a:r>
              <a:rPr lang="en-US" sz="1000" dirty="0"/>
              <a:t>*Fu, L.; Moon, R.  Apparent Life-Threatening Events: An Update.  </a:t>
            </a:r>
            <a:r>
              <a:rPr lang="en-US" sz="1000" i="1" dirty="0"/>
              <a:t>Pediatrics in Review.  </a:t>
            </a:r>
            <a:r>
              <a:rPr lang="en-US" sz="1000" dirty="0"/>
              <a:t>Aug 2012;33(8):361.</a:t>
            </a:r>
          </a:p>
          <a:p>
            <a:endParaRPr lang="en-US" dirty="0"/>
          </a:p>
        </p:txBody>
      </p:sp>
    </p:spTree>
    <p:extLst>
      <p:ext uri="{BB962C8B-B14F-4D97-AF65-F5344CB8AC3E}">
        <p14:creationId xmlns:p14="http://schemas.microsoft.com/office/powerpoint/2010/main" val="4070389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a:t>
            </a:r>
          </a:p>
        </p:txBody>
      </p:sp>
      <p:sp>
        <p:nvSpPr>
          <p:cNvPr id="3" name="Content Placeholder 2"/>
          <p:cNvSpPr>
            <a:spLocks noGrp="1"/>
          </p:cNvSpPr>
          <p:nvPr>
            <p:ph sz="quarter" idx="13"/>
          </p:nvPr>
        </p:nvSpPr>
        <p:spPr/>
        <p:txBody>
          <a:bodyPr>
            <a:noAutofit/>
          </a:bodyPr>
          <a:lstStyle/>
          <a:p>
            <a:r>
              <a:rPr lang="en-US" sz="2000" dirty="0"/>
              <a:t>Physical exam</a:t>
            </a:r>
          </a:p>
          <a:p>
            <a:pPr lvl="1"/>
            <a:r>
              <a:rPr lang="en-US" dirty="0"/>
              <a:t>Initial </a:t>
            </a:r>
            <a:r>
              <a:rPr lang="en-US" dirty="0" err="1"/>
              <a:t>eval</a:t>
            </a:r>
            <a:r>
              <a:rPr lang="en-US" dirty="0"/>
              <a:t>: ABC and vitals</a:t>
            </a:r>
          </a:p>
          <a:p>
            <a:pPr lvl="1"/>
            <a:r>
              <a:rPr lang="en-US" dirty="0"/>
              <a:t>Complete exam with close attention:</a:t>
            </a:r>
          </a:p>
          <a:p>
            <a:pPr lvl="2"/>
            <a:r>
              <a:rPr lang="en-US" dirty="0"/>
              <a:t>Dysmorphic features</a:t>
            </a:r>
          </a:p>
          <a:p>
            <a:pPr lvl="2"/>
            <a:r>
              <a:rPr lang="en-US" dirty="0"/>
              <a:t>Changes in tone</a:t>
            </a:r>
          </a:p>
          <a:p>
            <a:pPr lvl="2"/>
            <a:r>
              <a:rPr lang="en-US" dirty="0"/>
              <a:t>Bruising</a:t>
            </a:r>
          </a:p>
          <a:p>
            <a:pPr lvl="2"/>
            <a:r>
              <a:rPr lang="en-US" dirty="0"/>
              <a:t>Color change</a:t>
            </a:r>
          </a:p>
          <a:p>
            <a:pPr lvl="2"/>
            <a:r>
              <a:rPr lang="en-US" dirty="0"/>
              <a:t>Respiratory symptoms</a:t>
            </a:r>
          </a:p>
          <a:p>
            <a:pPr lvl="2"/>
            <a:r>
              <a:rPr lang="en-US" dirty="0"/>
              <a:t>Lethargy</a:t>
            </a:r>
          </a:p>
          <a:p>
            <a:pPr lvl="2"/>
            <a:endParaRPr lang="en-US" dirty="0"/>
          </a:p>
        </p:txBody>
      </p:sp>
    </p:spTree>
    <p:extLst>
      <p:ext uri="{BB962C8B-B14F-4D97-AF65-F5344CB8AC3E}">
        <p14:creationId xmlns:p14="http://schemas.microsoft.com/office/powerpoint/2010/main" val="884522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Disclosures</a:t>
            </a:r>
          </a:p>
        </p:txBody>
      </p:sp>
      <p:sp>
        <p:nvSpPr>
          <p:cNvPr id="3" name="Content Placeholder 2"/>
          <p:cNvSpPr>
            <a:spLocks noGrp="1"/>
          </p:cNvSpPr>
          <p:nvPr>
            <p:ph sz="quarter" idx="13"/>
          </p:nvPr>
        </p:nvSpPr>
        <p:spPr/>
        <p:txBody>
          <a:bodyPr/>
          <a:lstStyle/>
          <a:p>
            <a:r>
              <a:rPr lang="en-US" dirty="0"/>
              <a:t>No disclosures</a:t>
            </a:r>
          </a:p>
        </p:txBody>
      </p:sp>
    </p:spTree>
    <p:extLst>
      <p:ext uri="{BB962C8B-B14F-4D97-AF65-F5344CB8AC3E}">
        <p14:creationId xmlns:p14="http://schemas.microsoft.com/office/powerpoint/2010/main" val="3854583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80103" y="4372168"/>
            <a:ext cx="6512511" cy="1143000"/>
          </a:xfrm>
        </p:spPr>
        <p:txBody>
          <a:bodyPr/>
          <a:lstStyle/>
          <a:p>
            <a:pPr marL="0" indent="0" algn="ctr">
              <a:buNone/>
            </a:pPr>
            <a:r>
              <a:rPr lang="en-US" sz="5400" dirty="0">
                <a:solidFill>
                  <a:srgbClr val="FF0000"/>
                </a:solidFill>
              </a:rPr>
              <a:t>Warning!</a:t>
            </a:r>
          </a:p>
        </p:txBody>
      </p:sp>
      <p:pic>
        <p:nvPicPr>
          <p:cNvPr id="7" name="Content Placeholder 6" descr="File:Ambox warning pn.svg - 维基百科，自由的百科全书"/>
          <p:cNvPicPr>
            <a:picLocks noGrp="1" noChangeAspect="1"/>
          </p:cNvPicPr>
          <p:nvPr>
            <p:ph sz="quarter" idx="13"/>
          </p:nvPr>
        </p:nvPicPr>
        <p:blipFill>
          <a:blip r:embed="rId3" cstate="email">
            <a:extLst>
              <a:ext uri="{28A0092B-C50C-407E-A947-70E740481C1C}">
                <a14:useLocalDpi xmlns:a14="http://schemas.microsoft.com/office/drawing/2010/main" val="0"/>
              </a:ext>
            </a:extLst>
          </a:blip>
          <a:stretch>
            <a:fillRect/>
          </a:stretch>
        </p:blipFill>
        <p:spPr>
          <a:xfrm>
            <a:off x="2343233" y="731838"/>
            <a:ext cx="4000333" cy="3475037"/>
          </a:xfrm>
        </p:spPr>
      </p:pic>
    </p:spTree>
    <p:extLst>
      <p:ext uri="{BB962C8B-B14F-4D97-AF65-F5344CB8AC3E}">
        <p14:creationId xmlns:p14="http://schemas.microsoft.com/office/powerpoint/2010/main" val="3456214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42BD568-2FA5-5A7C-A471-1B41149AEFCA}"/>
              </a:ext>
            </a:extLst>
          </p:cNvPr>
          <p:cNvSpPr>
            <a:spLocks noGrp="1"/>
          </p:cNvSpPr>
          <p:nvPr>
            <p:ph type="title"/>
          </p:nvPr>
        </p:nvSpPr>
        <p:spPr/>
        <p:txBody>
          <a:bodyPr/>
          <a:lstStyle/>
          <a:p>
            <a:r>
              <a:rPr lang="en-US" dirty="0"/>
              <a:t>Concerns? </a:t>
            </a:r>
          </a:p>
        </p:txBody>
      </p:sp>
      <p:sp>
        <p:nvSpPr>
          <p:cNvPr id="3" name="Content Placeholder 2"/>
          <p:cNvSpPr>
            <a:spLocks noGrp="1"/>
          </p:cNvSpPr>
          <p:nvPr>
            <p:ph sz="quarter" idx="13"/>
          </p:nvPr>
        </p:nvSpPr>
        <p:spPr/>
        <p:txBody>
          <a:bodyPr>
            <a:noAutofit/>
          </a:bodyPr>
          <a:lstStyle/>
          <a:p>
            <a:r>
              <a:rPr lang="en-US" sz="2400" dirty="0"/>
              <a:t>Symptoms on presentation</a:t>
            </a:r>
          </a:p>
          <a:p>
            <a:pPr lvl="1"/>
            <a:r>
              <a:rPr lang="en-US" sz="2400" dirty="0"/>
              <a:t>Toxic appearing</a:t>
            </a:r>
          </a:p>
          <a:p>
            <a:pPr lvl="1"/>
            <a:r>
              <a:rPr lang="en-US" sz="2400" dirty="0"/>
              <a:t>Lethargy</a:t>
            </a:r>
          </a:p>
          <a:p>
            <a:pPr lvl="1"/>
            <a:r>
              <a:rPr lang="en-US" sz="2400" dirty="0"/>
              <a:t>Recurrent vomiting</a:t>
            </a:r>
          </a:p>
          <a:p>
            <a:pPr lvl="1"/>
            <a:r>
              <a:rPr lang="en-US" sz="2400" dirty="0"/>
              <a:t>Respiratory distress</a:t>
            </a:r>
          </a:p>
          <a:p>
            <a:r>
              <a:rPr lang="en-US" sz="2400" dirty="0"/>
              <a:t>Bruising/trauma signs</a:t>
            </a:r>
          </a:p>
          <a:p>
            <a:r>
              <a:rPr lang="en-US" sz="2400" dirty="0"/>
              <a:t>Dysmorphic features</a:t>
            </a:r>
          </a:p>
          <a:p>
            <a:r>
              <a:rPr lang="en-US" sz="2400" dirty="0"/>
              <a:t>Congenital abnormalities</a:t>
            </a:r>
          </a:p>
        </p:txBody>
      </p:sp>
    </p:spTree>
    <p:extLst>
      <p:ext uri="{BB962C8B-B14F-4D97-AF65-F5344CB8AC3E}">
        <p14:creationId xmlns:p14="http://schemas.microsoft.com/office/powerpoint/2010/main" val="672518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r>
              <a:rPr lang="en-US" sz="2400" dirty="0" err="1"/>
              <a:t>Hx</a:t>
            </a:r>
            <a:r>
              <a:rPr lang="en-US" sz="2400" dirty="0"/>
              <a:t> of prior ALTE</a:t>
            </a:r>
          </a:p>
          <a:p>
            <a:pPr lvl="1"/>
            <a:r>
              <a:rPr lang="en-US" sz="2400" dirty="0"/>
              <a:t>Especially in last 24 hours</a:t>
            </a:r>
          </a:p>
          <a:p>
            <a:r>
              <a:rPr lang="en-US" sz="2400" dirty="0" err="1"/>
              <a:t>Hx</a:t>
            </a:r>
            <a:r>
              <a:rPr lang="en-US" sz="2400" dirty="0"/>
              <a:t> of significant ALTE or unexpected death in siblings</a:t>
            </a:r>
          </a:p>
          <a:p>
            <a:r>
              <a:rPr lang="en-US" sz="2400" dirty="0"/>
              <a:t>Required resuscitation</a:t>
            </a:r>
          </a:p>
          <a:p>
            <a:r>
              <a:rPr lang="en-US" sz="2400" dirty="0"/>
              <a:t>Significant physiological component during ALTE</a:t>
            </a:r>
          </a:p>
          <a:p>
            <a:pPr marL="45720" indent="0">
              <a:buNone/>
            </a:pPr>
            <a:endParaRPr lang="en-US" sz="2400" dirty="0"/>
          </a:p>
          <a:p>
            <a:endParaRPr lang="en-US" sz="3200" dirty="0"/>
          </a:p>
        </p:txBody>
      </p:sp>
      <p:sp>
        <p:nvSpPr>
          <p:cNvPr id="5" name="Title 4">
            <a:extLst>
              <a:ext uri="{FF2B5EF4-FFF2-40B4-BE49-F238E27FC236}">
                <a16:creationId xmlns:a16="http://schemas.microsoft.com/office/drawing/2014/main" id="{B0450936-51D3-2D85-631E-4BE42347A07A}"/>
              </a:ext>
            </a:extLst>
          </p:cNvPr>
          <p:cNvSpPr>
            <a:spLocks noGrp="1"/>
          </p:cNvSpPr>
          <p:nvPr>
            <p:ph type="title"/>
          </p:nvPr>
        </p:nvSpPr>
        <p:spPr/>
        <p:txBody>
          <a:bodyPr/>
          <a:lstStyle/>
          <a:p>
            <a:r>
              <a:rPr lang="en-US" dirty="0"/>
              <a:t>Oh no!</a:t>
            </a:r>
          </a:p>
        </p:txBody>
      </p:sp>
    </p:spTree>
    <p:extLst>
      <p:ext uri="{BB962C8B-B14F-4D97-AF65-F5344CB8AC3E}">
        <p14:creationId xmlns:p14="http://schemas.microsoft.com/office/powerpoint/2010/main" val="389160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Tree>
    <p:extLst>
      <p:ext uri="{BB962C8B-B14F-4D97-AF65-F5344CB8AC3E}">
        <p14:creationId xmlns:p14="http://schemas.microsoft.com/office/powerpoint/2010/main" val="3053969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2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585" y="763603"/>
            <a:ext cx="8414011" cy="5058022"/>
          </a:xfrm>
          <a:prstGeom prst="rect">
            <a:avLst/>
          </a:prstGeom>
        </p:spPr>
      </p:pic>
    </p:spTree>
    <p:extLst>
      <p:ext uri="{BB962C8B-B14F-4D97-AF65-F5344CB8AC3E}">
        <p14:creationId xmlns:p14="http://schemas.microsoft.com/office/powerpoint/2010/main" val="2771077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2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585" y="763603"/>
            <a:ext cx="8414011" cy="5058022"/>
          </a:xfrm>
          <a:prstGeom prst="rect">
            <a:avLst/>
          </a:prstGeom>
        </p:spPr>
      </p:pic>
      <p:sp>
        <p:nvSpPr>
          <p:cNvPr id="4" name="Line Callout 1 3"/>
          <p:cNvSpPr/>
          <p:nvPr/>
        </p:nvSpPr>
        <p:spPr>
          <a:xfrm>
            <a:off x="3787596" y="1993821"/>
            <a:ext cx="5080000" cy="787400"/>
          </a:xfrm>
          <a:prstGeom prst="borderCallout1">
            <a:avLst>
              <a:gd name="adj1" fmla="val 52621"/>
              <a:gd name="adj2" fmla="val -2333"/>
              <a:gd name="adj3" fmla="val 128629"/>
              <a:gd name="adj4" fmla="val -37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&lt; 12 </a:t>
            </a:r>
            <a:r>
              <a:rPr lang="en-US" dirty="0" err="1"/>
              <a:t>mo</a:t>
            </a:r>
            <a:r>
              <a:rPr lang="en-US" dirty="0"/>
              <a:t> old and admitted with + ALTE</a:t>
            </a:r>
          </a:p>
        </p:txBody>
      </p:sp>
    </p:spTree>
    <p:extLst>
      <p:ext uri="{BB962C8B-B14F-4D97-AF65-F5344CB8AC3E}">
        <p14:creationId xmlns:p14="http://schemas.microsoft.com/office/powerpoint/2010/main" val="37747657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2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585" y="763603"/>
            <a:ext cx="8414011" cy="5058022"/>
          </a:xfrm>
          <a:prstGeom prst="rect">
            <a:avLst/>
          </a:prstGeom>
        </p:spPr>
      </p:pic>
      <p:sp>
        <p:nvSpPr>
          <p:cNvPr id="4" name="Line Callout 1 3"/>
          <p:cNvSpPr/>
          <p:nvPr/>
        </p:nvSpPr>
        <p:spPr>
          <a:xfrm>
            <a:off x="3538124" y="1600121"/>
            <a:ext cx="5080000" cy="787400"/>
          </a:xfrm>
          <a:prstGeom prst="borderCallout1">
            <a:avLst>
              <a:gd name="adj1" fmla="val 52621"/>
              <a:gd name="adj2" fmla="val -2333"/>
              <a:gd name="adj3" fmla="val 225124"/>
              <a:gd name="adj4" fmla="val -214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Looking for tests performed and if they contributed to the dx</a:t>
            </a:r>
          </a:p>
        </p:txBody>
      </p:sp>
    </p:spTree>
    <p:extLst>
      <p:ext uri="{BB962C8B-B14F-4D97-AF65-F5344CB8AC3E}">
        <p14:creationId xmlns:p14="http://schemas.microsoft.com/office/powerpoint/2010/main" val="9225146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2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585" y="763603"/>
            <a:ext cx="8414011" cy="5058022"/>
          </a:xfrm>
          <a:prstGeom prst="rect">
            <a:avLst/>
          </a:prstGeom>
        </p:spPr>
      </p:pic>
      <p:sp>
        <p:nvSpPr>
          <p:cNvPr id="4" name="Line Callout 1 3"/>
          <p:cNvSpPr/>
          <p:nvPr/>
        </p:nvSpPr>
        <p:spPr>
          <a:xfrm>
            <a:off x="3538124" y="4106310"/>
            <a:ext cx="5080000" cy="787400"/>
          </a:xfrm>
          <a:prstGeom prst="borderCallout1">
            <a:avLst>
              <a:gd name="adj1" fmla="val 52621"/>
              <a:gd name="adj2" fmla="val -2333"/>
              <a:gd name="adj3" fmla="val -54277"/>
              <a:gd name="adj4" fmla="val -241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If initial </a:t>
            </a:r>
            <a:r>
              <a:rPr lang="en-US" dirty="0" err="1"/>
              <a:t>hx</a:t>
            </a:r>
            <a:r>
              <a:rPr lang="en-US" dirty="0"/>
              <a:t> and PE contributed to the final dx</a:t>
            </a:r>
          </a:p>
        </p:txBody>
      </p:sp>
    </p:spTree>
    <p:extLst>
      <p:ext uri="{BB962C8B-B14F-4D97-AF65-F5344CB8AC3E}">
        <p14:creationId xmlns:p14="http://schemas.microsoft.com/office/powerpoint/2010/main" val="7634295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918" y="701750"/>
            <a:ext cx="8054545" cy="5395981"/>
          </a:xfrm>
          <a:prstGeom prst="rect">
            <a:avLst/>
          </a:prstGeom>
        </p:spPr>
      </p:pic>
      <p:sp>
        <p:nvSpPr>
          <p:cNvPr id="8" name="Frame 7"/>
          <p:cNvSpPr/>
          <p:nvPr/>
        </p:nvSpPr>
        <p:spPr>
          <a:xfrm>
            <a:off x="3379212" y="952579"/>
            <a:ext cx="929850" cy="453609"/>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Frame 8"/>
          <p:cNvSpPr/>
          <p:nvPr/>
        </p:nvSpPr>
        <p:spPr>
          <a:xfrm>
            <a:off x="4479156" y="952579"/>
            <a:ext cx="771095" cy="453609"/>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Frame 9"/>
          <p:cNvSpPr/>
          <p:nvPr/>
        </p:nvSpPr>
        <p:spPr>
          <a:xfrm>
            <a:off x="5465705" y="952579"/>
            <a:ext cx="850473" cy="453609"/>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Frame 10"/>
          <p:cNvSpPr/>
          <p:nvPr/>
        </p:nvSpPr>
        <p:spPr>
          <a:xfrm>
            <a:off x="6474933" y="952579"/>
            <a:ext cx="895831" cy="453609"/>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020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normal child</a:t>
            </a:r>
          </a:p>
        </p:txBody>
      </p:sp>
      <p:sp>
        <p:nvSpPr>
          <p:cNvPr id="3" name="Content Placeholder 2"/>
          <p:cNvSpPr>
            <a:spLocks noGrp="1"/>
          </p:cNvSpPr>
          <p:nvPr>
            <p:ph sz="quarter" idx="13"/>
          </p:nvPr>
        </p:nvSpPr>
        <p:spPr/>
        <p:txBody>
          <a:bodyPr/>
          <a:lstStyle/>
          <a:p>
            <a:r>
              <a:rPr lang="en-US" dirty="0"/>
              <a:t>Most ALTE episodes have completely resolved by evaluation of a provider</a:t>
            </a:r>
          </a:p>
          <a:p>
            <a:endParaRPr lang="en-US" dirty="0"/>
          </a:p>
          <a:p>
            <a:r>
              <a:rPr lang="en-US" dirty="0"/>
              <a:t>What to do with normal findings?</a:t>
            </a:r>
          </a:p>
        </p:txBody>
      </p:sp>
    </p:spTree>
    <p:extLst>
      <p:ext uri="{BB962C8B-B14F-4D97-AF65-F5344CB8AC3E}">
        <p14:creationId xmlns:p14="http://schemas.microsoft.com/office/powerpoint/2010/main" val="1782378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sz="quarter" idx="13"/>
          </p:nvPr>
        </p:nvSpPr>
        <p:spPr/>
        <p:txBody>
          <a:bodyPr/>
          <a:lstStyle/>
          <a:p>
            <a:r>
              <a:rPr lang="en-US" dirty="0"/>
              <a:t>Define BRUE</a:t>
            </a:r>
          </a:p>
          <a:p>
            <a:r>
              <a:rPr lang="en-US" dirty="0"/>
              <a:t>BRUE vs ALTE</a:t>
            </a:r>
          </a:p>
          <a:p>
            <a:r>
              <a:rPr lang="en-US" dirty="0"/>
              <a:t>Discuss epidemiology</a:t>
            </a:r>
          </a:p>
          <a:p>
            <a:r>
              <a:rPr lang="en-US" dirty="0"/>
              <a:t>BRUE vs SIDS</a:t>
            </a:r>
          </a:p>
          <a:p>
            <a:r>
              <a:rPr lang="en-US" dirty="0"/>
              <a:t>Evaluation in the PED</a:t>
            </a:r>
          </a:p>
          <a:p>
            <a:r>
              <a:rPr lang="en-US" dirty="0"/>
              <a:t>Association with comorbid conditions</a:t>
            </a:r>
          </a:p>
          <a:p>
            <a:r>
              <a:rPr lang="en-US" dirty="0"/>
              <a:t>Management: to hospitalize or not?</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6911762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1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00" y="764094"/>
            <a:ext cx="8343900" cy="4989005"/>
          </a:xfrm>
          <a:prstGeom prst="rect">
            <a:avLst/>
          </a:prstGeom>
        </p:spPr>
      </p:pic>
    </p:spTree>
    <p:extLst>
      <p:ext uri="{BB962C8B-B14F-4D97-AF65-F5344CB8AC3E}">
        <p14:creationId xmlns:p14="http://schemas.microsoft.com/office/powerpoint/2010/main" val="8158959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1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00" y="764094"/>
            <a:ext cx="8343900" cy="4989005"/>
          </a:xfrm>
          <a:prstGeom prst="rect">
            <a:avLst/>
          </a:prstGeom>
        </p:spPr>
      </p:pic>
      <p:sp>
        <p:nvSpPr>
          <p:cNvPr id="3" name="Line Callout 1 2"/>
          <p:cNvSpPr/>
          <p:nvPr/>
        </p:nvSpPr>
        <p:spPr>
          <a:xfrm>
            <a:off x="3543300" y="2946400"/>
            <a:ext cx="5080000" cy="787400"/>
          </a:xfrm>
          <a:prstGeom prst="borderCallout1">
            <a:avLst>
              <a:gd name="adj1" fmla="val 52621"/>
              <a:gd name="adj2" fmla="val -2333"/>
              <a:gd name="adj3" fmla="val 128629"/>
              <a:gd name="adj4" fmla="val -37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history of prematurity, multiple ALTEs, and suspected child maltreatment</a:t>
            </a:r>
          </a:p>
        </p:txBody>
      </p:sp>
    </p:spTree>
    <p:extLst>
      <p:ext uri="{BB962C8B-B14F-4D97-AF65-F5344CB8AC3E}">
        <p14:creationId xmlns:p14="http://schemas.microsoft.com/office/powerpoint/2010/main" val="35993285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1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00" y="764094"/>
            <a:ext cx="8343900" cy="4989005"/>
          </a:xfrm>
          <a:prstGeom prst="rect">
            <a:avLst/>
          </a:prstGeom>
        </p:spPr>
      </p:pic>
      <p:sp>
        <p:nvSpPr>
          <p:cNvPr id="3" name="Line Callout 1 2"/>
          <p:cNvSpPr/>
          <p:nvPr/>
        </p:nvSpPr>
        <p:spPr>
          <a:xfrm>
            <a:off x="3403600" y="2171700"/>
            <a:ext cx="5080000" cy="787400"/>
          </a:xfrm>
          <a:prstGeom prst="borderCallout1">
            <a:avLst>
              <a:gd name="adj1" fmla="val 52621"/>
              <a:gd name="adj2" fmla="val -2333"/>
              <a:gd name="adj3" fmla="val 247984"/>
              <a:gd name="adj4" fmla="val -148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evidence to recommend routine screening tests without supportive </a:t>
            </a:r>
            <a:r>
              <a:rPr lang="en-US" dirty="0" err="1"/>
              <a:t>hx</a:t>
            </a:r>
            <a:r>
              <a:rPr lang="en-US" dirty="0"/>
              <a:t>/PE</a:t>
            </a:r>
          </a:p>
        </p:txBody>
      </p:sp>
    </p:spTree>
    <p:extLst>
      <p:ext uri="{BB962C8B-B14F-4D97-AF65-F5344CB8AC3E}">
        <p14:creationId xmlns:p14="http://schemas.microsoft.com/office/powerpoint/2010/main" val="16477792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1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474718"/>
            <a:ext cx="8572500" cy="5532382"/>
          </a:xfrm>
          <a:prstGeom prst="rect">
            <a:avLst/>
          </a:prstGeom>
        </p:spPr>
      </p:pic>
    </p:spTree>
    <p:extLst>
      <p:ext uri="{BB962C8B-B14F-4D97-AF65-F5344CB8AC3E}">
        <p14:creationId xmlns:p14="http://schemas.microsoft.com/office/powerpoint/2010/main" val="11010205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1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474718"/>
            <a:ext cx="8572500" cy="5532382"/>
          </a:xfrm>
          <a:prstGeom prst="rect">
            <a:avLst/>
          </a:prstGeom>
        </p:spPr>
      </p:pic>
      <p:sp>
        <p:nvSpPr>
          <p:cNvPr id="3" name="Line Callout 1 2"/>
          <p:cNvSpPr/>
          <p:nvPr/>
        </p:nvSpPr>
        <p:spPr>
          <a:xfrm>
            <a:off x="3035300" y="3365500"/>
            <a:ext cx="5359400" cy="1006348"/>
          </a:xfrm>
          <a:prstGeom prst="borderCallout1">
            <a:avLst>
              <a:gd name="adj1" fmla="val 47052"/>
              <a:gd name="adj2" fmla="val -1112"/>
              <a:gd name="adj3" fmla="val 157932"/>
              <a:gd name="adj4" fmla="val -3525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Emergency physicians should consider routine admission for patients with ALTE.</a:t>
            </a:r>
          </a:p>
        </p:txBody>
      </p:sp>
    </p:spTree>
    <p:extLst>
      <p:ext uri="{BB962C8B-B14F-4D97-AF65-F5344CB8AC3E}">
        <p14:creationId xmlns:p14="http://schemas.microsoft.com/office/powerpoint/2010/main" val="24893764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Consider</a:t>
            </a:r>
          </a:p>
        </p:txBody>
      </p:sp>
      <p:sp>
        <p:nvSpPr>
          <p:cNvPr id="3" name="Content Placeholder 2"/>
          <p:cNvSpPr>
            <a:spLocks noGrp="1"/>
          </p:cNvSpPr>
          <p:nvPr>
            <p:ph sz="quarter" idx="13"/>
          </p:nvPr>
        </p:nvSpPr>
        <p:spPr/>
        <p:txBody>
          <a:bodyPr/>
          <a:lstStyle/>
          <a:p>
            <a:pPr marL="45720" indent="0">
              <a:buNone/>
            </a:pPr>
            <a:r>
              <a:rPr lang="en-US" dirty="0"/>
              <a:t>Study looked at:</a:t>
            </a:r>
          </a:p>
        </p:txBody>
      </p:sp>
      <p:sp>
        <p:nvSpPr>
          <p:cNvPr id="6" name="TextBox 5"/>
          <p:cNvSpPr txBox="1"/>
          <p:nvPr/>
        </p:nvSpPr>
        <p:spPr>
          <a:xfrm>
            <a:off x="3175000" y="889000"/>
            <a:ext cx="56769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t> ED dx of ALTE, seizure, choking spell, or cyanosis</a:t>
            </a:r>
          </a:p>
        </p:txBody>
      </p:sp>
      <p:sp>
        <p:nvSpPr>
          <p:cNvPr id="7" name="TextBox 6"/>
          <p:cNvSpPr txBox="1"/>
          <p:nvPr/>
        </p:nvSpPr>
        <p:spPr>
          <a:xfrm>
            <a:off x="831850" y="1701800"/>
            <a:ext cx="337185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t>	Admitted cases</a:t>
            </a:r>
          </a:p>
        </p:txBody>
      </p:sp>
      <p:sp>
        <p:nvSpPr>
          <p:cNvPr id="8" name="TextBox 7"/>
          <p:cNvSpPr txBox="1"/>
          <p:nvPr/>
        </p:nvSpPr>
        <p:spPr>
          <a:xfrm>
            <a:off x="3175000" y="2565400"/>
            <a:ext cx="5676900"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t> 2 deaths: </a:t>
            </a:r>
          </a:p>
          <a:p>
            <a:pPr marL="285750" indent="-285750">
              <a:buFontTx/>
              <a:buChar char="-"/>
            </a:pPr>
            <a:r>
              <a:rPr lang="en-US" dirty="0"/>
              <a:t>1</a:t>
            </a:r>
            <a:r>
              <a:rPr lang="en-US" baseline="30000" dirty="0"/>
              <a:t>st</a:t>
            </a:r>
            <a:r>
              <a:rPr lang="en-US" dirty="0"/>
              <a:t> with </a:t>
            </a:r>
            <a:r>
              <a:rPr lang="en-US" dirty="0" err="1"/>
              <a:t>hx</a:t>
            </a:r>
            <a:r>
              <a:rPr lang="en-US" dirty="0"/>
              <a:t> of URI + mild tachypnea at ED</a:t>
            </a:r>
          </a:p>
          <a:p>
            <a:pPr marL="285750" indent="-285750">
              <a:buFontTx/>
              <a:buChar char="-"/>
            </a:pPr>
            <a:r>
              <a:rPr lang="en-US" dirty="0"/>
              <a:t>2</a:t>
            </a:r>
            <a:r>
              <a:rPr lang="en-US" baseline="30000" dirty="0"/>
              <a:t>nd</a:t>
            </a:r>
            <a:r>
              <a:rPr lang="en-US" dirty="0"/>
              <a:t> an ex 34 </a:t>
            </a:r>
            <a:r>
              <a:rPr lang="en-US" dirty="0" err="1"/>
              <a:t>wk</a:t>
            </a:r>
            <a:r>
              <a:rPr lang="en-US" dirty="0"/>
              <a:t> with ? Infiltrate on CXR  </a:t>
            </a:r>
          </a:p>
          <a:p>
            <a:r>
              <a:rPr lang="en-US" dirty="0"/>
              <a:t>	</a:t>
            </a:r>
          </a:p>
        </p:txBody>
      </p:sp>
    </p:spTree>
    <p:extLst>
      <p:ext uri="{BB962C8B-B14F-4D97-AF65-F5344CB8AC3E}">
        <p14:creationId xmlns:p14="http://schemas.microsoft.com/office/powerpoint/2010/main" val="18407416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600" y="420789"/>
            <a:ext cx="8407400" cy="5459311"/>
          </a:xfrm>
          <a:prstGeom prst="rect">
            <a:avLst/>
          </a:prstGeom>
        </p:spPr>
      </p:pic>
    </p:spTree>
    <p:extLst>
      <p:ext uri="{BB962C8B-B14F-4D97-AF65-F5344CB8AC3E}">
        <p14:creationId xmlns:p14="http://schemas.microsoft.com/office/powerpoint/2010/main" val="1241035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iagram of a flowchart&#10;&#10;AI-generated content may be incorrect.">
            <a:extLst>
              <a:ext uri="{FF2B5EF4-FFF2-40B4-BE49-F238E27FC236}">
                <a16:creationId xmlns:a16="http://schemas.microsoft.com/office/drawing/2014/main" id="{9CB1A91B-E68B-77D4-0780-632B777C8788}"/>
              </a:ext>
            </a:extLst>
          </p:cNvPr>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2154917" y="612095"/>
            <a:ext cx="4605111" cy="5786789"/>
          </a:xfrm>
        </p:spPr>
      </p:pic>
    </p:spTree>
    <p:extLst>
      <p:ext uri="{BB962C8B-B14F-4D97-AF65-F5344CB8AC3E}">
        <p14:creationId xmlns:p14="http://schemas.microsoft.com/office/powerpoint/2010/main" val="36069788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D5D98-31A3-C060-F9CC-C4D7B14B9002}"/>
              </a:ext>
            </a:extLst>
          </p:cNvPr>
          <p:cNvSpPr>
            <a:spLocks noGrp="1"/>
          </p:cNvSpPr>
          <p:nvPr>
            <p:ph type="title"/>
          </p:nvPr>
        </p:nvSpPr>
        <p:spPr/>
        <p:txBody>
          <a:bodyPr/>
          <a:lstStyle/>
          <a:p>
            <a:endParaRPr lang="en-US"/>
          </a:p>
        </p:txBody>
      </p:sp>
      <p:pic>
        <p:nvPicPr>
          <p:cNvPr id="5" name="Content Placeholder 4" descr="A white and black table with black text&#10;&#10;AI-generated content may be incorrect.">
            <a:extLst>
              <a:ext uri="{FF2B5EF4-FFF2-40B4-BE49-F238E27FC236}">
                <a16:creationId xmlns:a16="http://schemas.microsoft.com/office/drawing/2014/main" id="{85DAAC13-C36F-7083-8ABF-DB522A81C01F}"/>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081692" y="851580"/>
            <a:ext cx="4980615" cy="3905822"/>
          </a:xfrm>
        </p:spPr>
      </p:pic>
      <p:pic>
        <p:nvPicPr>
          <p:cNvPr id="7" name="Picture 6" descr="A close-up of a poster&#10;&#10;AI-generated content may be incorrect.">
            <a:extLst>
              <a:ext uri="{FF2B5EF4-FFF2-40B4-BE49-F238E27FC236}">
                <a16:creationId xmlns:a16="http://schemas.microsoft.com/office/drawing/2014/main" id="{159A6EA1-F73E-F695-3FCB-0AE4ADCEAF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3399" y="0"/>
            <a:ext cx="5517202" cy="6858000"/>
          </a:xfrm>
          <a:prstGeom prst="rect">
            <a:avLst/>
          </a:prstGeom>
        </p:spPr>
      </p:pic>
    </p:spTree>
    <p:extLst>
      <p:ext uri="{BB962C8B-B14F-4D97-AF65-F5344CB8AC3E}">
        <p14:creationId xmlns:p14="http://schemas.microsoft.com/office/powerpoint/2010/main" val="40524278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omputer screen&#10;&#10;AI-generated content may be incorrect.">
            <a:extLst>
              <a:ext uri="{FF2B5EF4-FFF2-40B4-BE49-F238E27FC236}">
                <a16:creationId xmlns:a16="http://schemas.microsoft.com/office/drawing/2014/main" id="{6D4A71EF-FB06-D394-CFE0-C60F69FF3686}"/>
              </a:ext>
            </a:extLst>
          </p:cNvPr>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173355" y="751114"/>
            <a:ext cx="8797289" cy="4953000"/>
          </a:xfrm>
        </p:spPr>
      </p:pic>
    </p:spTree>
    <p:extLst>
      <p:ext uri="{BB962C8B-B14F-4D97-AF65-F5344CB8AC3E}">
        <p14:creationId xmlns:p14="http://schemas.microsoft.com/office/powerpoint/2010/main" val="3538463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a:t>
            </a:r>
          </a:p>
        </p:txBody>
      </p:sp>
      <p:sp>
        <p:nvSpPr>
          <p:cNvPr id="3" name="Content Placeholder 2"/>
          <p:cNvSpPr>
            <a:spLocks noGrp="1"/>
          </p:cNvSpPr>
          <p:nvPr>
            <p:ph sz="quarter" idx="13"/>
          </p:nvPr>
        </p:nvSpPr>
        <p:spPr/>
        <p:txBody>
          <a:bodyPr/>
          <a:lstStyle/>
          <a:p>
            <a:r>
              <a:rPr lang="en-US" dirty="0"/>
              <a:t>1986 National Institute of Health consensus panel:</a:t>
            </a:r>
          </a:p>
          <a:p>
            <a:pPr marL="45720" indent="0">
              <a:buNone/>
            </a:pPr>
            <a:endParaRPr lang="en-US" dirty="0"/>
          </a:p>
          <a:p>
            <a:pPr marL="365760" lvl="1" indent="0">
              <a:buNone/>
            </a:pPr>
            <a:r>
              <a:rPr lang="en-US" i="1" dirty="0"/>
              <a:t>“an episode that is frightening to the observer that is characterized by some combination of apnea, color change, a marked change in muscle tone, choking or gagging.”</a:t>
            </a:r>
          </a:p>
        </p:txBody>
      </p:sp>
    </p:spTree>
    <p:extLst>
      <p:ext uri="{BB962C8B-B14F-4D97-AF65-F5344CB8AC3E}">
        <p14:creationId xmlns:p14="http://schemas.microsoft.com/office/powerpoint/2010/main" val="36624202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flowchart&#10;&#10;AI-generated content may be incorrect.">
            <a:extLst>
              <a:ext uri="{FF2B5EF4-FFF2-40B4-BE49-F238E27FC236}">
                <a16:creationId xmlns:a16="http://schemas.microsoft.com/office/drawing/2014/main" id="{ECE07155-6C5E-C94A-9DA3-BE235630BC5B}"/>
              </a:ext>
            </a:extLst>
          </p:cNvPr>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1177698" y="568552"/>
            <a:ext cx="6235473" cy="4930591"/>
          </a:xfrm>
        </p:spPr>
      </p:pic>
    </p:spTree>
    <p:extLst>
      <p:ext uri="{BB962C8B-B14F-4D97-AF65-F5344CB8AC3E}">
        <p14:creationId xmlns:p14="http://schemas.microsoft.com/office/powerpoint/2010/main" val="29677188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1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00" y="420789"/>
            <a:ext cx="8407400" cy="5459311"/>
          </a:xfrm>
          <a:prstGeom prst="rect">
            <a:avLst/>
          </a:prstGeom>
        </p:spPr>
      </p:pic>
      <p:sp>
        <p:nvSpPr>
          <p:cNvPr id="3" name="Line Callout 1 2"/>
          <p:cNvSpPr/>
          <p:nvPr/>
        </p:nvSpPr>
        <p:spPr>
          <a:xfrm>
            <a:off x="2931630" y="1802763"/>
            <a:ext cx="5359400" cy="1006348"/>
          </a:xfrm>
          <a:prstGeom prst="borderCallout1">
            <a:avLst>
              <a:gd name="adj1" fmla="val 47052"/>
              <a:gd name="adj2" fmla="val -1112"/>
              <a:gd name="adj3" fmla="val 157932"/>
              <a:gd name="adj4" fmla="val -3525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Predictors for significant intervention: prematurity, abnormal PE, cyanosis, absence of URI </a:t>
            </a:r>
            <a:r>
              <a:rPr lang="en-US" dirty="0" err="1"/>
              <a:t>sx</a:t>
            </a:r>
            <a:r>
              <a:rPr lang="en-US" dirty="0"/>
              <a:t>, absence of choking</a:t>
            </a:r>
          </a:p>
        </p:txBody>
      </p:sp>
    </p:spTree>
    <p:extLst>
      <p:ext uri="{BB962C8B-B14F-4D97-AF65-F5344CB8AC3E}">
        <p14:creationId xmlns:p14="http://schemas.microsoft.com/office/powerpoint/2010/main" val="32310753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1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74" y="725642"/>
            <a:ext cx="8617552" cy="5144313"/>
          </a:xfrm>
          <a:prstGeom prst="rect">
            <a:avLst/>
          </a:prstGeom>
        </p:spPr>
      </p:pic>
    </p:spTree>
    <p:extLst>
      <p:ext uri="{BB962C8B-B14F-4D97-AF65-F5344CB8AC3E}">
        <p14:creationId xmlns:p14="http://schemas.microsoft.com/office/powerpoint/2010/main" val="39609330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1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74" y="725642"/>
            <a:ext cx="8617552" cy="5144313"/>
          </a:xfrm>
          <a:prstGeom prst="rect">
            <a:avLst/>
          </a:prstGeom>
        </p:spPr>
      </p:pic>
      <p:sp>
        <p:nvSpPr>
          <p:cNvPr id="3" name="Line Callout 1 2"/>
          <p:cNvSpPr/>
          <p:nvPr/>
        </p:nvSpPr>
        <p:spPr>
          <a:xfrm>
            <a:off x="3162919" y="2706405"/>
            <a:ext cx="5359400" cy="1006348"/>
          </a:xfrm>
          <a:prstGeom prst="borderCallout1">
            <a:avLst>
              <a:gd name="adj1" fmla="val 47052"/>
              <a:gd name="adj2" fmla="val -1112"/>
              <a:gd name="adj3" fmla="val -14174"/>
              <a:gd name="adj4" fmla="val -3866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Identify predictors for admission</a:t>
            </a:r>
          </a:p>
        </p:txBody>
      </p:sp>
    </p:spTree>
    <p:extLst>
      <p:ext uri="{BB962C8B-B14F-4D97-AF65-F5344CB8AC3E}">
        <p14:creationId xmlns:p14="http://schemas.microsoft.com/office/powerpoint/2010/main" val="19151996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1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74" y="725642"/>
            <a:ext cx="8617552" cy="5144313"/>
          </a:xfrm>
          <a:prstGeom prst="rect">
            <a:avLst/>
          </a:prstGeom>
        </p:spPr>
      </p:pic>
      <p:sp>
        <p:nvSpPr>
          <p:cNvPr id="3" name="Line Callout 1 2"/>
          <p:cNvSpPr/>
          <p:nvPr/>
        </p:nvSpPr>
        <p:spPr>
          <a:xfrm>
            <a:off x="3012311" y="2007158"/>
            <a:ext cx="5359400" cy="1006348"/>
          </a:xfrm>
          <a:prstGeom prst="borderCallout1">
            <a:avLst>
              <a:gd name="adj1" fmla="val 47052"/>
              <a:gd name="adj2" fmla="val -1112"/>
              <a:gd name="adj3" fmla="val 310261"/>
              <a:gd name="adj4" fmla="val -3324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3 factors: obvious reasons for admission, significant medical history, more than 1 ALTE in 24 hours</a:t>
            </a:r>
          </a:p>
        </p:txBody>
      </p:sp>
    </p:spTree>
    <p:extLst>
      <p:ext uri="{BB962C8B-B14F-4D97-AF65-F5344CB8AC3E}">
        <p14:creationId xmlns:p14="http://schemas.microsoft.com/office/powerpoint/2010/main" val="40089630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9" name="Picture 1148"/>
          <p:cNvPicPr>
            <a:picLocks noChangeAspect="1"/>
          </p:cNvPicPr>
          <p:nvPr/>
        </p:nvPicPr>
        <p:blipFill>
          <a:blip r:embed="rId3"/>
          <a:stretch>
            <a:fillRect/>
          </a:stretch>
        </p:blipFill>
        <p:spPr>
          <a:xfrm>
            <a:off x="0" y="465963"/>
            <a:ext cx="9144000" cy="5222027"/>
          </a:xfrm>
          <a:prstGeom prst="rect">
            <a:avLst/>
          </a:prstGeom>
        </p:spPr>
      </p:pic>
      <p:sp>
        <p:nvSpPr>
          <p:cNvPr id="1150" name="Footer Placeholder 1149"/>
          <p:cNvSpPr>
            <a:spLocks noGrp="1"/>
          </p:cNvSpPr>
          <p:nvPr>
            <p:ph type="ftr" sz="quarter" idx="11"/>
          </p:nvPr>
        </p:nvSpPr>
        <p:spPr>
          <a:xfrm>
            <a:off x="457199" y="6172200"/>
            <a:ext cx="5960773" cy="365125"/>
          </a:xfrm>
        </p:spPr>
        <p:txBody>
          <a:bodyPr/>
          <a:lstStyle/>
          <a:p>
            <a:r>
              <a:rPr lang="en-US" sz="900" dirty="0" err="1"/>
              <a:t>Tieder</a:t>
            </a:r>
            <a:r>
              <a:rPr lang="en-US" sz="900" dirty="0"/>
              <a:t> JS, </a:t>
            </a:r>
            <a:r>
              <a:rPr lang="en-US" sz="900" dirty="0" err="1"/>
              <a:t>Bonkowsky</a:t>
            </a:r>
            <a:r>
              <a:rPr lang="en-US" sz="900" dirty="0"/>
              <a:t> JL, </a:t>
            </a:r>
            <a:r>
              <a:rPr lang="en-US" sz="900" dirty="0" err="1"/>
              <a:t>Etzel</a:t>
            </a:r>
            <a:r>
              <a:rPr lang="en-US" sz="900" dirty="0"/>
              <a:t> RA, et al.  Brief Resolved Unexplained Events (Formerly Apparent Life-Threatening Events) and Evaluation of Lower-Risk Infants.  Pediatrics.  2016; 136(5):e20160590</a:t>
            </a:r>
            <a:r>
              <a:rPr lang="en-US" dirty="0"/>
              <a:t>.</a:t>
            </a:r>
          </a:p>
        </p:txBody>
      </p:sp>
    </p:spTree>
    <p:extLst>
      <p:ext uri="{BB962C8B-B14F-4D97-AF65-F5344CB8AC3E}">
        <p14:creationId xmlns:p14="http://schemas.microsoft.com/office/powerpoint/2010/main" val="28873859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360353"/>
            <a:ext cx="9144000" cy="3252944"/>
          </a:xfrm>
          <a:prstGeom prst="rect">
            <a:avLst/>
          </a:prstGeom>
        </p:spPr>
      </p:pic>
      <p:sp>
        <p:nvSpPr>
          <p:cNvPr id="5" name="Footer Placeholder 1149"/>
          <p:cNvSpPr>
            <a:spLocks noGrp="1"/>
          </p:cNvSpPr>
          <p:nvPr>
            <p:ph type="ftr" sz="quarter" idx="11"/>
          </p:nvPr>
        </p:nvSpPr>
        <p:spPr>
          <a:xfrm>
            <a:off x="457199" y="6172200"/>
            <a:ext cx="5960773" cy="365125"/>
          </a:xfrm>
        </p:spPr>
        <p:txBody>
          <a:bodyPr/>
          <a:lstStyle/>
          <a:p>
            <a:r>
              <a:rPr lang="en-US" sz="900" dirty="0" err="1"/>
              <a:t>Tieder</a:t>
            </a:r>
            <a:r>
              <a:rPr lang="en-US" sz="900" dirty="0"/>
              <a:t> JS, </a:t>
            </a:r>
            <a:r>
              <a:rPr lang="en-US" sz="900" dirty="0" err="1"/>
              <a:t>Bonkowsky</a:t>
            </a:r>
            <a:r>
              <a:rPr lang="en-US" sz="900" dirty="0"/>
              <a:t> JL, </a:t>
            </a:r>
            <a:r>
              <a:rPr lang="en-US" sz="900" dirty="0" err="1"/>
              <a:t>Etzel</a:t>
            </a:r>
            <a:r>
              <a:rPr lang="en-US" sz="900" dirty="0"/>
              <a:t> RA, et al.  Brief Resolved Unexplained Events (Formerly Apparent Life-Threatening Events) and Evaluation of Lower-Risk Infants.  Pediatrics.  2016; 136(5):e20160590</a:t>
            </a:r>
            <a:r>
              <a:rPr lang="en-US" dirty="0"/>
              <a:t>.</a:t>
            </a:r>
          </a:p>
        </p:txBody>
      </p:sp>
    </p:spTree>
    <p:extLst>
      <p:ext uri="{BB962C8B-B14F-4D97-AF65-F5344CB8AC3E}">
        <p14:creationId xmlns:p14="http://schemas.microsoft.com/office/powerpoint/2010/main" val="30682588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Causes</a:t>
            </a:r>
          </a:p>
        </p:txBody>
      </p:sp>
      <p:sp>
        <p:nvSpPr>
          <p:cNvPr id="3" name="Content Placeholder 2"/>
          <p:cNvSpPr>
            <a:spLocks noGrp="1"/>
          </p:cNvSpPr>
          <p:nvPr>
            <p:ph sz="quarter" idx="13"/>
          </p:nvPr>
        </p:nvSpPr>
        <p:spPr/>
        <p:txBody>
          <a:bodyPr/>
          <a:lstStyle/>
          <a:p>
            <a:r>
              <a:rPr lang="en-US" dirty="0"/>
              <a:t>50% of cases have no diagnosis</a:t>
            </a:r>
          </a:p>
          <a:p>
            <a:pPr marL="45720" indent="0">
              <a:buNone/>
            </a:pPr>
            <a:endParaRPr lang="en-US" dirty="0"/>
          </a:p>
          <a:p>
            <a:r>
              <a:rPr lang="en-US" dirty="0"/>
              <a:t>Most common comorbid conditions:</a:t>
            </a:r>
          </a:p>
          <a:p>
            <a:pPr lvl="1"/>
            <a:r>
              <a:rPr lang="en-US" dirty="0" err="1"/>
              <a:t>Gastroesophageal</a:t>
            </a:r>
            <a:r>
              <a:rPr lang="en-US" dirty="0"/>
              <a:t> reflux</a:t>
            </a:r>
          </a:p>
          <a:p>
            <a:pPr lvl="1"/>
            <a:r>
              <a:rPr lang="en-US" dirty="0"/>
              <a:t>Respiratory infection</a:t>
            </a:r>
          </a:p>
          <a:p>
            <a:pPr lvl="1"/>
            <a:r>
              <a:rPr lang="en-US" dirty="0"/>
              <a:t>CNS</a:t>
            </a:r>
          </a:p>
        </p:txBody>
      </p:sp>
    </p:spTree>
    <p:extLst>
      <p:ext uri="{BB962C8B-B14F-4D97-AF65-F5344CB8AC3E}">
        <p14:creationId xmlns:p14="http://schemas.microsoft.com/office/powerpoint/2010/main" val="39499186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idx="1"/>
          </p:nvPr>
        </p:nvPicPr>
        <p:blipFill>
          <a:blip r:embed="rId3"/>
          <a:srcRect l="-81555" r="-81555"/>
          <a:stretch>
            <a:fillRect/>
          </a:stretch>
        </p:blipFill>
        <p:spPr/>
      </p:pic>
      <p:sp>
        <p:nvSpPr>
          <p:cNvPr id="3" name="Text Placeholder 2"/>
          <p:cNvSpPr>
            <a:spLocks noGrp="1"/>
          </p:cNvSpPr>
          <p:nvPr>
            <p:ph type="body" sz="half" idx="2"/>
          </p:nvPr>
        </p:nvSpPr>
        <p:spPr/>
        <p:txBody>
          <a:bodyPr>
            <a:normAutofit/>
          </a:bodyPr>
          <a:lstStyle/>
          <a:p>
            <a:r>
              <a:rPr lang="en-US" sz="1800" dirty="0" err="1"/>
              <a:t>Dx</a:t>
            </a:r>
            <a:r>
              <a:rPr lang="en-US" sz="1800" dirty="0"/>
              <a:t> in approximately 30% of ALTEs</a:t>
            </a:r>
          </a:p>
          <a:p>
            <a:r>
              <a:rPr lang="en-US" sz="1800" dirty="0"/>
              <a:t>Most likely transient laryngospasm</a:t>
            </a:r>
          </a:p>
          <a:p>
            <a:r>
              <a:rPr lang="en-US" sz="1800" dirty="0"/>
              <a:t>No clear association with GER and apnea/</a:t>
            </a:r>
            <a:r>
              <a:rPr lang="en-US" sz="1800" dirty="0" err="1"/>
              <a:t>brady</a:t>
            </a:r>
            <a:endParaRPr lang="en-US" sz="1800" dirty="0"/>
          </a:p>
        </p:txBody>
      </p:sp>
      <p:sp>
        <p:nvSpPr>
          <p:cNvPr id="4" name="Title 3"/>
          <p:cNvSpPr>
            <a:spLocks noGrp="1"/>
          </p:cNvSpPr>
          <p:nvPr>
            <p:ph type="title"/>
          </p:nvPr>
        </p:nvSpPr>
        <p:spPr/>
        <p:txBody>
          <a:bodyPr/>
          <a:lstStyle/>
          <a:p>
            <a:r>
              <a:rPr lang="en-US" dirty="0" err="1"/>
              <a:t>Gastroesophageal</a:t>
            </a:r>
            <a:r>
              <a:rPr lang="en-US" dirty="0"/>
              <a:t> Reflux</a:t>
            </a:r>
          </a:p>
        </p:txBody>
      </p:sp>
    </p:spTree>
    <p:extLst>
      <p:ext uri="{BB962C8B-B14F-4D97-AF65-F5344CB8AC3E}">
        <p14:creationId xmlns:p14="http://schemas.microsoft.com/office/powerpoint/2010/main" val="40263250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3"/>
          <a:srcRect l="6215" r="6215"/>
          <a:stretch>
            <a:fillRect/>
          </a:stretch>
        </p:blipFill>
        <p:spPr/>
      </p:pic>
      <p:sp>
        <p:nvSpPr>
          <p:cNvPr id="3" name="Text Placeholder 2"/>
          <p:cNvSpPr>
            <a:spLocks noGrp="1"/>
          </p:cNvSpPr>
          <p:nvPr>
            <p:ph type="body" sz="half" idx="2"/>
          </p:nvPr>
        </p:nvSpPr>
        <p:spPr/>
        <p:txBody>
          <a:bodyPr>
            <a:normAutofit/>
          </a:bodyPr>
          <a:lstStyle/>
          <a:p>
            <a:r>
              <a:rPr lang="en-US" sz="2000" dirty="0" err="1"/>
              <a:t>Dx</a:t>
            </a:r>
            <a:r>
              <a:rPr lang="en-US" sz="2000" dirty="0"/>
              <a:t> in approximately 20% of ALTE cases</a:t>
            </a:r>
          </a:p>
          <a:p>
            <a:r>
              <a:rPr lang="en-US" sz="2000" dirty="0" err="1"/>
              <a:t>Pertusis</a:t>
            </a:r>
            <a:r>
              <a:rPr lang="en-US" sz="2000" dirty="0"/>
              <a:t> in 6-9%</a:t>
            </a:r>
          </a:p>
          <a:p>
            <a:r>
              <a:rPr lang="en-US" sz="2000" dirty="0"/>
              <a:t>RSV</a:t>
            </a:r>
          </a:p>
        </p:txBody>
      </p:sp>
      <p:sp>
        <p:nvSpPr>
          <p:cNvPr id="4" name="Title 3"/>
          <p:cNvSpPr>
            <a:spLocks noGrp="1"/>
          </p:cNvSpPr>
          <p:nvPr>
            <p:ph type="title"/>
          </p:nvPr>
        </p:nvSpPr>
        <p:spPr/>
        <p:txBody>
          <a:bodyPr/>
          <a:lstStyle/>
          <a:p>
            <a:r>
              <a:rPr lang="en-US" dirty="0"/>
              <a:t>Respiratory Infection</a:t>
            </a:r>
          </a:p>
        </p:txBody>
      </p:sp>
    </p:spTree>
    <p:extLst>
      <p:ext uri="{BB962C8B-B14F-4D97-AF65-F5344CB8AC3E}">
        <p14:creationId xmlns:p14="http://schemas.microsoft.com/office/powerpoint/2010/main" val="2890597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a:t>
            </a:r>
          </a:p>
        </p:txBody>
      </p:sp>
      <p:sp>
        <p:nvSpPr>
          <p:cNvPr id="3" name="Content Placeholder 2"/>
          <p:cNvSpPr>
            <a:spLocks noGrp="1"/>
          </p:cNvSpPr>
          <p:nvPr>
            <p:ph sz="quarter" idx="13"/>
          </p:nvPr>
        </p:nvSpPr>
        <p:spPr/>
        <p:txBody>
          <a:bodyPr/>
          <a:lstStyle/>
          <a:p>
            <a:r>
              <a:rPr lang="en-US" dirty="0"/>
              <a:t>2016 AAP Clinical Practice Guidelines:</a:t>
            </a:r>
          </a:p>
          <a:p>
            <a:pPr marL="365760" lvl="1" indent="0">
              <a:buNone/>
            </a:pPr>
            <a:r>
              <a:rPr lang="en-US" i="1" dirty="0"/>
              <a:t>“An event in an infant &lt;1 year of age when the observer reports a sudden, brief and now resolved episode of 1 or more of the following:</a:t>
            </a:r>
          </a:p>
          <a:p>
            <a:pPr lvl="2">
              <a:buFont typeface="Arial" panose="020B0604020202020204" pitchFamily="34" charset="0"/>
              <a:buChar char="•"/>
            </a:pPr>
            <a:r>
              <a:rPr lang="en-US" i="1" dirty="0"/>
              <a:t>Cyanosis or pallor</a:t>
            </a:r>
          </a:p>
          <a:p>
            <a:pPr lvl="2">
              <a:buFont typeface="Arial" panose="020B0604020202020204" pitchFamily="34" charset="0"/>
              <a:buChar char="•"/>
            </a:pPr>
            <a:r>
              <a:rPr lang="en-US" i="1" dirty="0"/>
              <a:t>Absent, decreased or irregular breathing</a:t>
            </a:r>
          </a:p>
          <a:p>
            <a:pPr lvl="2">
              <a:buFont typeface="Arial" panose="020B0604020202020204" pitchFamily="34" charset="0"/>
              <a:buChar char="•"/>
            </a:pPr>
            <a:r>
              <a:rPr lang="en-US" i="1" dirty="0"/>
              <a:t>Marked changes in tone</a:t>
            </a:r>
          </a:p>
          <a:p>
            <a:pPr lvl="2">
              <a:buFont typeface="Arial" panose="020B0604020202020204" pitchFamily="34" charset="0"/>
              <a:buChar char="•"/>
            </a:pPr>
            <a:r>
              <a:rPr lang="en-US" i="1" dirty="0"/>
              <a:t>Altered level of responsiveness”</a:t>
            </a:r>
          </a:p>
        </p:txBody>
      </p:sp>
    </p:spTree>
    <p:extLst>
      <p:ext uri="{BB962C8B-B14F-4D97-AF65-F5344CB8AC3E}">
        <p14:creationId xmlns:p14="http://schemas.microsoft.com/office/powerpoint/2010/main" val="11409133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
          </p:nvPr>
        </p:nvPicPr>
        <p:blipFill>
          <a:blip r:embed="rId3"/>
          <a:srcRect t="11998" b="11998"/>
          <a:stretch>
            <a:fillRect/>
          </a:stretch>
        </p:blipFill>
        <p:spPr/>
      </p:pic>
      <p:sp>
        <p:nvSpPr>
          <p:cNvPr id="3" name="Text Placeholder 2"/>
          <p:cNvSpPr>
            <a:spLocks noGrp="1"/>
          </p:cNvSpPr>
          <p:nvPr>
            <p:ph type="body" sz="half" idx="2"/>
          </p:nvPr>
        </p:nvSpPr>
        <p:spPr/>
        <p:txBody>
          <a:bodyPr>
            <a:normAutofit/>
          </a:bodyPr>
          <a:lstStyle/>
          <a:p>
            <a:r>
              <a:rPr lang="en-US" sz="2000" dirty="0" err="1"/>
              <a:t>Dx</a:t>
            </a:r>
            <a:r>
              <a:rPr lang="en-US" sz="2000" dirty="0"/>
              <a:t> in approximately 3-11%</a:t>
            </a:r>
          </a:p>
          <a:p>
            <a:r>
              <a:rPr lang="en-US" sz="2000" dirty="0"/>
              <a:t>Most common: seizure</a:t>
            </a:r>
          </a:p>
          <a:p>
            <a:r>
              <a:rPr lang="en-US" sz="2000" dirty="0"/>
              <a:t>Most likely with description of decreased muscle tone and unresponsive</a:t>
            </a:r>
          </a:p>
        </p:txBody>
      </p:sp>
      <p:sp>
        <p:nvSpPr>
          <p:cNvPr id="4" name="Title 3"/>
          <p:cNvSpPr>
            <a:spLocks noGrp="1"/>
          </p:cNvSpPr>
          <p:nvPr>
            <p:ph type="title"/>
          </p:nvPr>
        </p:nvSpPr>
        <p:spPr/>
        <p:txBody>
          <a:bodyPr/>
          <a:lstStyle/>
          <a:p>
            <a:r>
              <a:rPr lang="en-US" dirty="0"/>
              <a:t>CNS</a:t>
            </a:r>
          </a:p>
        </p:txBody>
      </p:sp>
    </p:spTree>
    <p:extLst>
      <p:ext uri="{BB962C8B-B14F-4D97-AF65-F5344CB8AC3E}">
        <p14:creationId xmlns:p14="http://schemas.microsoft.com/office/powerpoint/2010/main" val="4294578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2</a:t>
            </a:r>
          </a:p>
        </p:txBody>
      </p:sp>
      <p:sp>
        <p:nvSpPr>
          <p:cNvPr id="3" name="Content Placeholder 2"/>
          <p:cNvSpPr>
            <a:spLocks noGrp="1"/>
          </p:cNvSpPr>
          <p:nvPr>
            <p:ph sz="quarter" idx="13"/>
          </p:nvPr>
        </p:nvSpPr>
        <p:spPr/>
        <p:txBody>
          <a:bodyPr/>
          <a:lstStyle/>
          <a:p>
            <a:pPr algn="ctr"/>
            <a:r>
              <a:rPr lang="en-US" dirty="0"/>
              <a:t>14 day old female is brought into the PED by her grandparents due to an episode of “weird” breathing at home. </a:t>
            </a:r>
          </a:p>
        </p:txBody>
      </p:sp>
    </p:spTree>
    <p:extLst>
      <p:ext uri="{BB962C8B-B14F-4D97-AF65-F5344CB8AC3E}">
        <p14:creationId xmlns:p14="http://schemas.microsoft.com/office/powerpoint/2010/main" val="36745148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a:t>
            </a:r>
          </a:p>
        </p:txBody>
      </p:sp>
      <p:sp>
        <p:nvSpPr>
          <p:cNvPr id="3" name="Content Placeholder 2"/>
          <p:cNvSpPr>
            <a:spLocks noGrp="1"/>
          </p:cNvSpPr>
          <p:nvPr>
            <p:ph sz="quarter" idx="13"/>
          </p:nvPr>
        </p:nvSpPr>
        <p:spPr/>
        <p:txBody>
          <a:bodyPr>
            <a:normAutofit fontScale="92500" lnSpcReduction="20000"/>
          </a:bodyPr>
          <a:lstStyle/>
          <a:p>
            <a:r>
              <a:rPr lang="en-US" dirty="0"/>
              <a:t>0.4% - 11% well appearing ALTE associated with child abuse</a:t>
            </a:r>
          </a:p>
          <a:p>
            <a:r>
              <a:rPr lang="en-US" dirty="0"/>
              <a:t>Suspicious findings:</a:t>
            </a:r>
          </a:p>
          <a:p>
            <a:pPr lvl="1"/>
            <a:r>
              <a:rPr lang="en-US" dirty="0"/>
              <a:t>Recurrent ALTE</a:t>
            </a:r>
          </a:p>
          <a:p>
            <a:pPr lvl="1"/>
            <a:r>
              <a:rPr lang="en-US" dirty="0"/>
              <a:t>Family </a:t>
            </a:r>
            <a:r>
              <a:rPr lang="en-US" dirty="0" err="1"/>
              <a:t>hx</a:t>
            </a:r>
            <a:r>
              <a:rPr lang="en-US" dirty="0"/>
              <a:t> of unexplained sudden death or ALTE</a:t>
            </a:r>
          </a:p>
          <a:p>
            <a:pPr lvl="1"/>
            <a:r>
              <a:rPr lang="en-US" dirty="0"/>
              <a:t>Unexplained facial bruising or bleeding</a:t>
            </a:r>
          </a:p>
          <a:p>
            <a:pPr lvl="1"/>
            <a:r>
              <a:rPr lang="en-US" dirty="0"/>
              <a:t>Presence of vomiting or irritability at presentation</a:t>
            </a:r>
          </a:p>
          <a:p>
            <a:pPr lvl="1"/>
            <a:r>
              <a:rPr lang="en-US" dirty="0"/>
              <a:t>Historical discrepancies</a:t>
            </a:r>
          </a:p>
          <a:p>
            <a:r>
              <a:rPr lang="en-US" dirty="0"/>
              <a:t>Consider standardized questions with multiple personnel </a:t>
            </a:r>
          </a:p>
          <a:p>
            <a:pPr marL="45720" indent="0">
              <a:buNone/>
            </a:pPr>
            <a:endParaRPr lang="en-US" dirty="0"/>
          </a:p>
        </p:txBody>
      </p:sp>
    </p:spTree>
    <p:extLst>
      <p:ext uri="{BB962C8B-B14F-4D97-AF65-F5344CB8AC3E}">
        <p14:creationId xmlns:p14="http://schemas.microsoft.com/office/powerpoint/2010/main" val="7183967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 20.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7086" y="260213"/>
            <a:ext cx="7775188" cy="6305164"/>
          </a:xfrm>
          <a:prstGeom prst="rect">
            <a:avLst/>
          </a:prstGeom>
        </p:spPr>
      </p:pic>
      <p:sp>
        <p:nvSpPr>
          <p:cNvPr id="4" name="Line Callout 1 3"/>
          <p:cNvSpPr/>
          <p:nvPr/>
        </p:nvSpPr>
        <p:spPr>
          <a:xfrm>
            <a:off x="3146413" y="1324749"/>
            <a:ext cx="5080000" cy="787400"/>
          </a:xfrm>
          <a:prstGeom prst="borderCallout1">
            <a:avLst>
              <a:gd name="adj1" fmla="val 52621"/>
              <a:gd name="adj2" fmla="val -2333"/>
              <a:gd name="adj3" fmla="val 128629"/>
              <a:gd name="adj4" fmla="val -37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39 children using covert video recordings to investigate possible abuse</a:t>
            </a:r>
          </a:p>
        </p:txBody>
      </p:sp>
      <p:sp>
        <p:nvSpPr>
          <p:cNvPr id="5" name="Line Callout 1 4"/>
          <p:cNvSpPr/>
          <p:nvPr/>
        </p:nvSpPr>
        <p:spPr>
          <a:xfrm>
            <a:off x="3928848" y="4140331"/>
            <a:ext cx="5080000" cy="787400"/>
          </a:xfrm>
          <a:prstGeom prst="borderCallout1">
            <a:avLst>
              <a:gd name="adj1" fmla="val 52621"/>
              <a:gd name="adj2" fmla="val -2333"/>
              <a:gd name="adj3" fmla="val -101805"/>
              <a:gd name="adj4" fmla="val -272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Observation of parents with children under covert video recordings</a:t>
            </a:r>
          </a:p>
        </p:txBody>
      </p:sp>
      <p:sp>
        <p:nvSpPr>
          <p:cNvPr id="6" name="Line Callout 1 5"/>
          <p:cNvSpPr/>
          <p:nvPr/>
        </p:nvSpPr>
        <p:spPr>
          <a:xfrm>
            <a:off x="3928848" y="2829842"/>
            <a:ext cx="5080000" cy="787400"/>
          </a:xfrm>
          <a:prstGeom prst="borderCallout1">
            <a:avLst>
              <a:gd name="adj1" fmla="val 52621"/>
              <a:gd name="adj2" fmla="val -2333"/>
              <a:gd name="adj3" fmla="val 209281"/>
              <a:gd name="adj4" fmla="val -339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33 of 39 suspected cases revealed abuse</a:t>
            </a:r>
          </a:p>
        </p:txBody>
      </p:sp>
    </p:spTree>
    <p:extLst>
      <p:ext uri="{BB962C8B-B14F-4D97-AF65-F5344CB8AC3E}">
        <p14:creationId xmlns:p14="http://schemas.microsoft.com/office/powerpoint/2010/main" val="1902678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9"/>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857500" y="0"/>
            <a:ext cx="3423828" cy="6858000"/>
          </a:xfrm>
          <a:prstGeom prst="rect">
            <a:avLst/>
          </a:prstGeom>
        </p:spPr>
      </p:pic>
    </p:spTree>
    <p:extLst>
      <p:ext uri="{BB962C8B-B14F-4D97-AF65-F5344CB8AC3E}">
        <p14:creationId xmlns:p14="http://schemas.microsoft.com/office/powerpoint/2010/main" val="36601622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292824"/>
            <a:ext cx="9144000" cy="3413760"/>
          </a:xfrm>
          <a:prstGeom prst="rect">
            <a:avLst/>
          </a:prstGeom>
        </p:spPr>
      </p:pic>
      <p:sp>
        <p:nvSpPr>
          <p:cNvPr id="5" name="Footer Placeholder 1149"/>
          <p:cNvSpPr>
            <a:spLocks noGrp="1"/>
          </p:cNvSpPr>
          <p:nvPr>
            <p:ph type="ftr" sz="quarter" idx="11"/>
          </p:nvPr>
        </p:nvSpPr>
        <p:spPr>
          <a:xfrm>
            <a:off x="457199" y="6172200"/>
            <a:ext cx="5960773" cy="365125"/>
          </a:xfrm>
        </p:spPr>
        <p:txBody>
          <a:bodyPr/>
          <a:lstStyle/>
          <a:p>
            <a:r>
              <a:rPr lang="en-US" sz="900" dirty="0" err="1"/>
              <a:t>Tieder</a:t>
            </a:r>
            <a:r>
              <a:rPr lang="en-US" sz="900" dirty="0"/>
              <a:t> JS, </a:t>
            </a:r>
            <a:r>
              <a:rPr lang="en-US" sz="900" dirty="0" err="1"/>
              <a:t>Bonkowsky</a:t>
            </a:r>
            <a:r>
              <a:rPr lang="en-US" sz="900" dirty="0"/>
              <a:t> JL, </a:t>
            </a:r>
            <a:r>
              <a:rPr lang="en-US" sz="900" dirty="0" err="1"/>
              <a:t>Etzel</a:t>
            </a:r>
            <a:r>
              <a:rPr lang="en-US" sz="900" dirty="0"/>
              <a:t> RA, et al.  Brief Resolved Unexplained Events (Formerly Apparent Life-Threatening Events) and Evaluation of Lower-Risk Infants.  Pediatrics.  2016; 136(5):e20160590</a:t>
            </a:r>
            <a:r>
              <a:rPr lang="en-US" dirty="0"/>
              <a:t>.</a:t>
            </a:r>
          </a:p>
        </p:txBody>
      </p:sp>
    </p:spTree>
    <p:extLst>
      <p:ext uri="{BB962C8B-B14F-4D97-AF65-F5344CB8AC3E}">
        <p14:creationId xmlns:p14="http://schemas.microsoft.com/office/powerpoint/2010/main" val="20655779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work up</a:t>
            </a:r>
          </a:p>
        </p:txBody>
      </p:sp>
      <p:sp>
        <p:nvSpPr>
          <p:cNvPr id="3" name="Content Placeholder 2"/>
          <p:cNvSpPr>
            <a:spLocks noGrp="1"/>
          </p:cNvSpPr>
          <p:nvPr>
            <p:ph sz="quarter" idx="13"/>
          </p:nvPr>
        </p:nvSpPr>
        <p:spPr/>
        <p:txBody>
          <a:bodyPr>
            <a:normAutofit fontScale="77500" lnSpcReduction="20000"/>
          </a:bodyPr>
          <a:lstStyle/>
          <a:p>
            <a:r>
              <a:rPr lang="en-US" dirty="0"/>
              <a:t>Labs:</a:t>
            </a:r>
          </a:p>
          <a:p>
            <a:pPr lvl="1"/>
            <a:r>
              <a:rPr lang="en-US" dirty="0"/>
              <a:t>CBC</a:t>
            </a:r>
          </a:p>
          <a:p>
            <a:pPr lvl="1"/>
            <a:r>
              <a:rPr lang="en-US" dirty="0"/>
              <a:t>CMP</a:t>
            </a:r>
          </a:p>
          <a:p>
            <a:pPr lvl="1"/>
            <a:r>
              <a:rPr lang="en-US" dirty="0"/>
              <a:t>Glucose</a:t>
            </a:r>
          </a:p>
          <a:p>
            <a:pPr lvl="1"/>
            <a:r>
              <a:rPr lang="en-US" dirty="0"/>
              <a:t>Blood cx</a:t>
            </a:r>
          </a:p>
          <a:p>
            <a:pPr lvl="1"/>
            <a:r>
              <a:rPr lang="en-US" dirty="0"/>
              <a:t>UA/Urine cx</a:t>
            </a:r>
          </a:p>
          <a:p>
            <a:pPr lvl="1"/>
            <a:r>
              <a:rPr lang="en-US" dirty="0"/>
              <a:t>Urine drug screen</a:t>
            </a:r>
          </a:p>
          <a:p>
            <a:pPr lvl="1"/>
            <a:r>
              <a:rPr lang="en-US" dirty="0"/>
              <a:t>Blood gas</a:t>
            </a:r>
          </a:p>
          <a:p>
            <a:pPr lvl="1"/>
            <a:r>
              <a:rPr lang="en-US" dirty="0"/>
              <a:t>Lactate</a:t>
            </a:r>
          </a:p>
          <a:p>
            <a:pPr lvl="1"/>
            <a:r>
              <a:rPr lang="en-US" dirty="0"/>
              <a:t>Pyruvate</a:t>
            </a:r>
          </a:p>
          <a:p>
            <a:pPr lvl="1"/>
            <a:r>
              <a:rPr lang="en-US" dirty="0"/>
              <a:t>Pertussis</a:t>
            </a:r>
          </a:p>
          <a:p>
            <a:pPr lvl="1"/>
            <a:r>
              <a:rPr lang="en-US" dirty="0"/>
              <a:t>RSV</a:t>
            </a:r>
          </a:p>
        </p:txBody>
      </p:sp>
      <p:sp>
        <p:nvSpPr>
          <p:cNvPr id="4" name="Content Placeholder 3"/>
          <p:cNvSpPr>
            <a:spLocks noGrp="1"/>
          </p:cNvSpPr>
          <p:nvPr>
            <p:ph sz="quarter" idx="14"/>
          </p:nvPr>
        </p:nvSpPr>
        <p:spPr/>
        <p:txBody>
          <a:bodyPr/>
          <a:lstStyle/>
          <a:p>
            <a:r>
              <a:rPr lang="en-US" dirty="0"/>
              <a:t>Imaging/Diagnostics</a:t>
            </a:r>
          </a:p>
          <a:p>
            <a:pPr lvl="1"/>
            <a:r>
              <a:rPr lang="en-US" dirty="0"/>
              <a:t>CXR</a:t>
            </a:r>
          </a:p>
          <a:p>
            <a:pPr lvl="1"/>
            <a:r>
              <a:rPr lang="en-US" dirty="0"/>
              <a:t>Head CT</a:t>
            </a:r>
          </a:p>
          <a:p>
            <a:pPr lvl="1"/>
            <a:r>
              <a:rPr lang="en-US" dirty="0"/>
              <a:t>ECG</a:t>
            </a:r>
          </a:p>
          <a:p>
            <a:pPr lvl="1"/>
            <a:r>
              <a:rPr lang="en-US" dirty="0"/>
              <a:t>EEG</a:t>
            </a:r>
          </a:p>
        </p:txBody>
      </p:sp>
      <p:sp>
        <p:nvSpPr>
          <p:cNvPr id="5" name="TextBox 4"/>
          <p:cNvSpPr txBox="1"/>
          <p:nvPr/>
        </p:nvSpPr>
        <p:spPr>
          <a:xfrm>
            <a:off x="4257089" y="5315113"/>
            <a:ext cx="4531311" cy="400110"/>
          </a:xfrm>
          <a:prstGeom prst="rect">
            <a:avLst/>
          </a:prstGeom>
          <a:noFill/>
        </p:spPr>
        <p:txBody>
          <a:bodyPr wrap="square" rtlCol="0">
            <a:spAutoFit/>
          </a:bodyPr>
          <a:lstStyle/>
          <a:p>
            <a:pPr algn="ctr"/>
            <a:r>
              <a:rPr lang="en-US" sz="2000" dirty="0"/>
              <a:t>- Guided by history and physical -</a:t>
            </a:r>
          </a:p>
        </p:txBody>
      </p:sp>
    </p:spTree>
    <p:extLst>
      <p:ext uri="{BB962C8B-B14F-4D97-AF65-F5344CB8AC3E}">
        <p14:creationId xmlns:p14="http://schemas.microsoft.com/office/powerpoint/2010/main" val="34322850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work up</a:t>
            </a:r>
          </a:p>
        </p:txBody>
      </p:sp>
      <p:sp>
        <p:nvSpPr>
          <p:cNvPr id="3" name="Content Placeholder 2"/>
          <p:cNvSpPr>
            <a:spLocks noGrp="1"/>
          </p:cNvSpPr>
          <p:nvPr>
            <p:ph sz="quarter" idx="13"/>
          </p:nvPr>
        </p:nvSpPr>
        <p:spPr/>
        <p:txBody>
          <a:bodyPr/>
          <a:lstStyle/>
          <a:p>
            <a:endParaRPr lang="en-US" dirty="0"/>
          </a:p>
          <a:p>
            <a:endParaRPr lang="en-US" dirty="0"/>
          </a:p>
          <a:p>
            <a:r>
              <a:rPr lang="en-US" dirty="0"/>
              <a:t>Likelihood of positive test low</a:t>
            </a:r>
          </a:p>
          <a:p>
            <a:pPr lvl="1"/>
            <a:r>
              <a:rPr lang="en-US" dirty="0"/>
              <a:t>Results may be confounding</a:t>
            </a:r>
          </a:p>
          <a:p>
            <a:pPr lvl="2"/>
            <a:r>
              <a:rPr lang="en-US" dirty="0"/>
              <a:t>Ex: </a:t>
            </a:r>
            <a:r>
              <a:rPr lang="en-US" dirty="0" err="1"/>
              <a:t>ph</a:t>
            </a:r>
            <a:r>
              <a:rPr lang="en-US" dirty="0"/>
              <a:t> probe</a:t>
            </a:r>
          </a:p>
        </p:txBody>
      </p:sp>
    </p:spTree>
    <p:extLst>
      <p:ext uri="{BB962C8B-B14F-4D97-AF65-F5344CB8AC3E}">
        <p14:creationId xmlns:p14="http://schemas.microsoft.com/office/powerpoint/2010/main" val="997335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sz="quarter" idx="13"/>
          </p:nvPr>
        </p:nvSpPr>
        <p:spPr/>
        <p:txBody>
          <a:bodyPr/>
          <a:lstStyle/>
          <a:p>
            <a:r>
              <a:rPr lang="en-US" dirty="0"/>
              <a:t>Testing:</a:t>
            </a:r>
          </a:p>
          <a:p>
            <a:pPr lvl="1"/>
            <a:r>
              <a:rPr lang="en-US" dirty="0"/>
              <a:t>Based on </a:t>
            </a:r>
            <a:r>
              <a:rPr lang="en-US" dirty="0" err="1"/>
              <a:t>Hx</a:t>
            </a:r>
            <a:r>
              <a:rPr lang="en-US" dirty="0"/>
              <a:t> and PE</a:t>
            </a:r>
          </a:p>
          <a:p>
            <a:r>
              <a:rPr lang="en-US" dirty="0"/>
              <a:t>Hospitalize:</a:t>
            </a:r>
          </a:p>
          <a:p>
            <a:pPr lvl="1"/>
            <a:r>
              <a:rPr lang="en-US" dirty="0"/>
              <a:t>Abnormal findings</a:t>
            </a:r>
          </a:p>
          <a:p>
            <a:pPr lvl="1"/>
            <a:r>
              <a:rPr lang="en-US" dirty="0"/>
              <a:t>Intervention required</a:t>
            </a:r>
          </a:p>
          <a:p>
            <a:pPr lvl="1"/>
            <a:r>
              <a:rPr lang="en-US" dirty="0"/>
              <a:t>Multiple  ALTE events</a:t>
            </a:r>
          </a:p>
        </p:txBody>
      </p:sp>
    </p:spTree>
    <p:extLst>
      <p:ext uri="{BB962C8B-B14F-4D97-AF65-F5344CB8AC3E}">
        <p14:creationId xmlns:p14="http://schemas.microsoft.com/office/powerpoint/2010/main" val="27469113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sz="quarter" idx="13"/>
          </p:nvPr>
        </p:nvSpPr>
        <p:spPr/>
        <p:txBody>
          <a:bodyPr/>
          <a:lstStyle/>
          <a:p>
            <a:r>
              <a:rPr lang="en-US" dirty="0"/>
              <a:t>High Risk BRUE patients:</a:t>
            </a:r>
          </a:p>
          <a:p>
            <a:pPr lvl="1"/>
            <a:r>
              <a:rPr lang="en-US" dirty="0"/>
              <a:t>Less than 2 months old </a:t>
            </a:r>
          </a:p>
          <a:p>
            <a:pPr lvl="1"/>
            <a:r>
              <a:rPr lang="en-US" dirty="0"/>
              <a:t>Premature (&lt; 32 weeks GA or &lt;45 </a:t>
            </a:r>
            <a:r>
              <a:rPr lang="en-US" dirty="0" err="1"/>
              <a:t>wks</a:t>
            </a:r>
            <a:r>
              <a:rPr lang="en-US" dirty="0"/>
              <a:t> corrected age) </a:t>
            </a:r>
          </a:p>
          <a:p>
            <a:pPr lvl="1"/>
            <a:r>
              <a:rPr lang="en-US" dirty="0"/>
              <a:t>CPR preformed by trained professional </a:t>
            </a:r>
          </a:p>
          <a:p>
            <a:pPr lvl="1"/>
            <a:r>
              <a:rPr lang="en-US" dirty="0"/>
              <a:t>&gt; 1 event </a:t>
            </a:r>
          </a:p>
          <a:p>
            <a:pPr lvl="1"/>
            <a:r>
              <a:rPr lang="en-US" dirty="0"/>
              <a:t>&gt;1 min event</a:t>
            </a:r>
          </a:p>
        </p:txBody>
      </p:sp>
    </p:spTree>
    <p:extLst>
      <p:ext uri="{BB962C8B-B14F-4D97-AF65-F5344CB8AC3E}">
        <p14:creationId xmlns:p14="http://schemas.microsoft.com/office/powerpoint/2010/main" val="1592893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BRUE vs ALTE</a:t>
            </a:r>
          </a:p>
        </p:txBody>
      </p:sp>
      <p:sp>
        <p:nvSpPr>
          <p:cNvPr id="8" name="Content Placeholder 7"/>
          <p:cNvSpPr>
            <a:spLocks noGrp="1"/>
          </p:cNvSpPr>
          <p:nvPr>
            <p:ph sz="quarter" idx="13"/>
          </p:nvPr>
        </p:nvSpPr>
        <p:spPr/>
        <p:txBody>
          <a:bodyPr>
            <a:normAutofit fontScale="92500" lnSpcReduction="10000"/>
          </a:bodyPr>
          <a:lstStyle/>
          <a:p>
            <a:r>
              <a:rPr lang="en-US" dirty="0"/>
              <a:t>Strict age limit</a:t>
            </a:r>
          </a:p>
          <a:p>
            <a:r>
              <a:rPr lang="en-US" dirty="0"/>
              <a:t>No other likely explanation</a:t>
            </a:r>
          </a:p>
          <a:p>
            <a:r>
              <a:rPr lang="en-US" dirty="0"/>
              <a:t>Diagnosis based on clinician’s characterization of event</a:t>
            </a:r>
          </a:p>
          <a:p>
            <a:r>
              <a:rPr lang="en-US" dirty="0"/>
              <a:t>Cyanosis or pallor</a:t>
            </a:r>
          </a:p>
          <a:p>
            <a:r>
              <a:rPr lang="en-US" dirty="0"/>
              <a:t>Apnea, absent breathing or irregular breathing</a:t>
            </a:r>
          </a:p>
          <a:p>
            <a:r>
              <a:rPr lang="en-US" dirty="0"/>
              <a:t>Significant change in tone</a:t>
            </a:r>
          </a:p>
          <a:p>
            <a:r>
              <a:rPr lang="en-US" dirty="0"/>
              <a:t>Does not include choking or gagging</a:t>
            </a:r>
          </a:p>
          <a:p>
            <a:r>
              <a:rPr lang="en-US" dirty="0"/>
              <a:t>Altered level of responsiveness</a:t>
            </a:r>
          </a:p>
        </p:txBody>
      </p:sp>
    </p:spTree>
    <p:extLst>
      <p:ext uri="{BB962C8B-B14F-4D97-AF65-F5344CB8AC3E}">
        <p14:creationId xmlns:p14="http://schemas.microsoft.com/office/powerpoint/2010/main" val="9882030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6018840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26913" y="1496909"/>
            <a:ext cx="7572015" cy="2426807"/>
          </a:xfrm>
          <a:prstGeom prst="rect">
            <a:avLst/>
          </a:prstGeom>
        </p:spPr>
      </p:pic>
    </p:spTree>
    <p:extLst>
      <p:ext uri="{BB962C8B-B14F-4D97-AF65-F5344CB8AC3E}">
        <p14:creationId xmlns:p14="http://schemas.microsoft.com/office/powerpoint/2010/main" val="8138527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47464" y="1753175"/>
            <a:ext cx="7723288" cy="2261264"/>
          </a:xfrm>
          <a:prstGeom prst="rect">
            <a:avLst/>
          </a:prstGeom>
        </p:spPr>
      </p:pic>
    </p:spTree>
    <p:extLst>
      <p:ext uri="{BB962C8B-B14F-4D97-AF65-F5344CB8AC3E}">
        <p14:creationId xmlns:p14="http://schemas.microsoft.com/office/powerpoint/2010/main" val="275278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49847" y="1759427"/>
            <a:ext cx="8150803" cy="1937486"/>
          </a:xfrm>
          <a:prstGeom prst="rect">
            <a:avLst/>
          </a:prstGeom>
        </p:spPr>
      </p:pic>
    </p:spTree>
    <p:extLst>
      <p:ext uri="{BB962C8B-B14F-4D97-AF65-F5344CB8AC3E}">
        <p14:creationId xmlns:p14="http://schemas.microsoft.com/office/powerpoint/2010/main" val="11276414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family posing for a picture&#10;&#10;AI-generated content may be incorrect.">
            <a:extLst>
              <a:ext uri="{FF2B5EF4-FFF2-40B4-BE49-F238E27FC236}">
                <a16:creationId xmlns:a16="http://schemas.microsoft.com/office/drawing/2014/main" id="{AAE08401-132B-A76D-F0F2-9B05C7BDDC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7985" y="335599"/>
            <a:ext cx="4553642" cy="6039568"/>
          </a:xfrm>
          <a:prstGeom prst="rect">
            <a:avLst/>
          </a:prstGeom>
        </p:spPr>
      </p:pic>
      <p:pic>
        <p:nvPicPr>
          <p:cNvPr id="5" name="Picture 4" descr="A note with purple writing on it next to a flower&#10;&#10;AI-generated content may be incorrect.">
            <a:extLst>
              <a:ext uri="{FF2B5EF4-FFF2-40B4-BE49-F238E27FC236}">
                <a16:creationId xmlns:a16="http://schemas.microsoft.com/office/drawing/2014/main" id="{2A7A3217-CF53-66E5-D93C-3798B478C7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013" y="2303884"/>
            <a:ext cx="2512065" cy="1729460"/>
          </a:xfrm>
          <a:prstGeom prst="rect">
            <a:avLst/>
          </a:prstGeom>
        </p:spPr>
      </p:pic>
    </p:spTree>
    <p:extLst>
      <p:ext uri="{BB962C8B-B14F-4D97-AF65-F5344CB8AC3E}">
        <p14:creationId xmlns:p14="http://schemas.microsoft.com/office/powerpoint/2010/main" val="38072252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8588" y="4372168"/>
            <a:ext cx="8301037" cy="1143000"/>
          </a:xfrm>
        </p:spPr>
        <p:txBody>
          <a:bodyPr/>
          <a:lstStyle/>
          <a:p>
            <a:r>
              <a:rPr lang="en-US" dirty="0"/>
              <a:t>Refs and credit to Dr. Maritza Plaza </a:t>
            </a:r>
          </a:p>
        </p:txBody>
      </p:sp>
      <p:sp>
        <p:nvSpPr>
          <p:cNvPr id="5" name="Content Placeholder 4"/>
          <p:cNvSpPr>
            <a:spLocks noGrp="1"/>
          </p:cNvSpPr>
          <p:nvPr>
            <p:ph sz="quarter" idx="13"/>
          </p:nvPr>
        </p:nvSpPr>
        <p:spPr/>
        <p:txBody>
          <a:bodyPr>
            <a:normAutofit fontScale="40000" lnSpcReduction="20000"/>
          </a:bodyPr>
          <a:lstStyle/>
          <a:p>
            <a:pPr marL="502920" indent="-457200">
              <a:buFont typeface="+mj-lt"/>
              <a:buAutoNum type="arabicPeriod"/>
            </a:pPr>
            <a:r>
              <a:rPr lang="en-US" dirty="0"/>
              <a:t>Fu, L.; Moon, R.  Apparent Life-Threatening Events: An Update.  </a:t>
            </a:r>
            <a:r>
              <a:rPr lang="en-US" i="1" dirty="0"/>
              <a:t>Pediatrics in Review.  </a:t>
            </a:r>
            <a:r>
              <a:rPr lang="en-US" dirty="0"/>
              <a:t>Aug 2012;33(8):361.</a:t>
            </a:r>
          </a:p>
          <a:p>
            <a:pPr marL="502920" indent="-457200">
              <a:buFont typeface="+mj-lt"/>
              <a:buAutoNum type="arabicPeriod"/>
            </a:pPr>
            <a:endParaRPr lang="en-US" dirty="0"/>
          </a:p>
          <a:p>
            <a:pPr marL="502920" indent="-457200">
              <a:buFont typeface="+mj-lt"/>
              <a:buAutoNum type="arabicPeriod"/>
            </a:pPr>
            <a:r>
              <a:rPr lang="en-US" dirty="0" err="1"/>
              <a:t>Kaji</a:t>
            </a:r>
            <a:r>
              <a:rPr lang="en-US" dirty="0"/>
              <a:t>, A., et al. Apparent Life-Threatening Event: Multicenter Prospective Cohort Study to Develop a Clinical Decision Rule for Admission to the Hospital. </a:t>
            </a:r>
            <a:r>
              <a:rPr lang="is-IS" dirty="0"/>
              <a:t>Ann Emerg Med. 2013;61:379-387.</a:t>
            </a:r>
            <a:endParaRPr lang="en-US" dirty="0"/>
          </a:p>
          <a:p>
            <a:pPr marL="45720" indent="0">
              <a:buNone/>
            </a:pPr>
            <a:endParaRPr lang="en-US" dirty="0"/>
          </a:p>
          <a:p>
            <a:pPr marL="502920" indent="-457200">
              <a:buFont typeface="+mj-lt"/>
              <a:buAutoNum type="arabicPeriod"/>
            </a:pPr>
            <a:r>
              <a:rPr lang="en-US" dirty="0"/>
              <a:t>Kant, S; Fisher, JD; Nelson, DG; Khan, S.  Mortality after discharge in clinically stable infants admitted with a first-time apparent life-threatening event.  </a:t>
            </a:r>
            <a:r>
              <a:rPr lang="en-US" i="1" dirty="0"/>
              <a:t>Am J </a:t>
            </a:r>
            <a:r>
              <a:rPr lang="en-US" i="1" dirty="0" err="1"/>
              <a:t>Emerg</a:t>
            </a:r>
            <a:r>
              <a:rPr lang="en-US" i="1" dirty="0"/>
              <a:t> Med. </a:t>
            </a:r>
            <a:r>
              <a:rPr lang="en-US" dirty="0"/>
              <a:t>Apr 2013; 31(4):730-3.</a:t>
            </a:r>
          </a:p>
          <a:p>
            <a:pPr marL="45720" indent="0">
              <a:buNone/>
            </a:pPr>
            <a:endParaRPr lang="en-US" i="1" dirty="0"/>
          </a:p>
          <a:p>
            <a:pPr marL="502920" indent="-457200">
              <a:buFont typeface="+mj-lt"/>
              <a:buAutoNum type="arabicPeriod"/>
            </a:pPr>
            <a:r>
              <a:rPr lang="en-US" dirty="0"/>
              <a:t>Mittal, MK; Sun, G; </a:t>
            </a:r>
            <a:r>
              <a:rPr lang="en-US" dirty="0" err="1"/>
              <a:t>Baren</a:t>
            </a:r>
            <a:r>
              <a:rPr lang="en-US" dirty="0"/>
              <a:t>, JM.  A clinical decision rule to identify infants with apparent life-threatening event who can be safely discharged from the emergency department.  </a:t>
            </a:r>
            <a:r>
              <a:rPr lang="en-US" i="1" dirty="0"/>
              <a:t>Pediatric Emergency Care</a:t>
            </a:r>
            <a:r>
              <a:rPr lang="en-US" dirty="0"/>
              <a:t>.  Jul 2012;28(7):599-605.</a:t>
            </a:r>
          </a:p>
          <a:p>
            <a:pPr marL="45720" indent="0">
              <a:buNone/>
            </a:pPr>
            <a:endParaRPr lang="en-US" dirty="0"/>
          </a:p>
          <a:p>
            <a:pPr marL="502920" indent="-457200">
              <a:buFont typeface="+mj-lt"/>
              <a:buAutoNum type="arabicPeriod"/>
            </a:pPr>
            <a:r>
              <a:rPr lang="en-US" dirty="0" err="1"/>
              <a:t>Southall</a:t>
            </a:r>
            <a:r>
              <a:rPr lang="en-US" dirty="0"/>
              <a:t>, D., et al. Covert Video Recordings of Life-threatening Child Abuse: Lessons for Child Protection.  </a:t>
            </a:r>
            <a:r>
              <a:rPr lang="en-US" i="1" dirty="0"/>
              <a:t>Pediatrics. </a:t>
            </a:r>
            <a:r>
              <a:rPr lang="en-US" dirty="0"/>
              <a:t>Nov 1987:100(5)</a:t>
            </a:r>
          </a:p>
          <a:p>
            <a:pPr marL="502920" indent="-457200">
              <a:buFont typeface="+mj-lt"/>
              <a:buAutoNum type="arabicPeriod"/>
            </a:pPr>
            <a:r>
              <a:rPr lang="en-US" dirty="0"/>
              <a:t>Task Force on SIDS.  SIDS and Other Sleep-Related Infant Deaths: Expansion of Recommendations for Safe Infant Sleeping Environment.  </a:t>
            </a:r>
            <a:r>
              <a:rPr lang="en-US" i="1" dirty="0"/>
              <a:t>Pediatrics.  </a:t>
            </a:r>
            <a:r>
              <a:rPr lang="en-US" dirty="0"/>
              <a:t>2011:128;e1341.</a:t>
            </a:r>
          </a:p>
          <a:p>
            <a:pPr marL="45720" indent="0">
              <a:buNone/>
            </a:pPr>
            <a:endParaRPr lang="en-US" dirty="0"/>
          </a:p>
          <a:p>
            <a:pPr marL="502920" indent="-457200">
              <a:buFont typeface="+mj-lt"/>
              <a:buAutoNum type="arabicPeriod"/>
            </a:pPr>
            <a:r>
              <a:rPr lang="en-US" dirty="0" err="1"/>
              <a:t>Tieder</a:t>
            </a:r>
            <a:r>
              <a:rPr lang="en-US" dirty="0"/>
              <a:t>, et al. Management of Apparent Life-Threatening Events in Infants: A Systematic Review.  </a:t>
            </a:r>
            <a:r>
              <a:rPr lang="en-US" i="1" dirty="0"/>
              <a:t>The Journal of Pediatrics.</a:t>
            </a:r>
            <a:r>
              <a:rPr lang="en-US" dirty="0"/>
              <a:t>  2013;163:94-9.</a:t>
            </a:r>
          </a:p>
          <a:p>
            <a:pPr marL="502920" indent="-457200">
              <a:buFont typeface="+mj-lt"/>
              <a:buAutoNum type="arabicPeriod"/>
            </a:pPr>
            <a:r>
              <a:rPr lang="en-US" dirty="0">
                <a:hlinkClick r:id="rId2"/>
              </a:rPr>
              <a:t>www.uptodate.com</a:t>
            </a:r>
            <a:r>
              <a:rPr lang="en-US" dirty="0"/>
              <a:t> Apparent-Life Threatening Events in infants.</a:t>
            </a:r>
          </a:p>
          <a:p>
            <a:pPr marL="502920" indent="-457200">
              <a:buFont typeface="+mj-lt"/>
              <a:buAutoNum type="arabicPeriod"/>
            </a:pPr>
            <a:r>
              <a:rPr lang="en-US" dirty="0" err="1"/>
              <a:t>Tieder</a:t>
            </a:r>
            <a:r>
              <a:rPr lang="en-US" dirty="0"/>
              <a:t> JS, </a:t>
            </a:r>
            <a:r>
              <a:rPr lang="en-US" dirty="0" err="1"/>
              <a:t>Bonkowsky</a:t>
            </a:r>
            <a:r>
              <a:rPr lang="en-US" dirty="0"/>
              <a:t> JL, </a:t>
            </a:r>
            <a:r>
              <a:rPr lang="en-US" dirty="0" err="1"/>
              <a:t>Etzel</a:t>
            </a:r>
            <a:r>
              <a:rPr lang="en-US" dirty="0"/>
              <a:t> RA, et al.  Brief Resolved Unexplained Events (Formerly Apparent Life-Threatening Events) and Evaluation of Lower-Risk Infants.  </a:t>
            </a:r>
            <a:r>
              <a:rPr lang="en-US" i="1" dirty="0"/>
              <a:t>Pediatrics</a:t>
            </a:r>
            <a:r>
              <a:rPr lang="en-US" dirty="0"/>
              <a:t>.  2016; 136(5):e20160590.</a:t>
            </a:r>
          </a:p>
          <a:p>
            <a:pPr marL="502920" indent="-457200">
              <a:buFont typeface="+mj-lt"/>
              <a:buAutoNum type="arabicPeriod"/>
            </a:pPr>
            <a:endParaRPr lang="en-US" dirty="0"/>
          </a:p>
        </p:txBody>
      </p:sp>
    </p:spTree>
    <p:extLst>
      <p:ext uri="{BB962C8B-B14F-4D97-AF65-F5344CB8AC3E}">
        <p14:creationId xmlns:p14="http://schemas.microsoft.com/office/powerpoint/2010/main" val="2283133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Epidemiology</a:t>
            </a:r>
          </a:p>
        </p:txBody>
      </p:sp>
      <p:sp>
        <p:nvSpPr>
          <p:cNvPr id="3" name="Content Placeholder 2"/>
          <p:cNvSpPr>
            <a:spLocks noGrp="1"/>
          </p:cNvSpPr>
          <p:nvPr>
            <p:ph sz="quarter" idx="13"/>
          </p:nvPr>
        </p:nvSpPr>
        <p:spPr>
          <a:xfrm>
            <a:off x="1143000" y="254000"/>
            <a:ext cx="6400800" cy="3952240"/>
          </a:xfrm>
        </p:spPr>
        <p:txBody>
          <a:bodyPr>
            <a:noAutofit/>
          </a:bodyPr>
          <a:lstStyle/>
          <a:p>
            <a:endParaRPr lang="en-US" sz="1800" dirty="0"/>
          </a:p>
          <a:p>
            <a:r>
              <a:rPr lang="en-US" sz="1800" dirty="0"/>
              <a:t>0.6 – 2 per 1000 live births</a:t>
            </a:r>
          </a:p>
          <a:p>
            <a:endParaRPr lang="en-US" sz="1800" dirty="0"/>
          </a:p>
          <a:p>
            <a:r>
              <a:rPr lang="en-US" sz="1800" dirty="0"/>
              <a:t>0.6% - 0.8% of all emergency visits (children less than 1 year old)</a:t>
            </a:r>
          </a:p>
          <a:p>
            <a:endParaRPr lang="en-US" sz="1800" dirty="0"/>
          </a:p>
          <a:p>
            <a:r>
              <a:rPr lang="en-US" sz="1800" dirty="0"/>
              <a:t>2% of pediatric hospitalizations</a:t>
            </a:r>
          </a:p>
          <a:p>
            <a:endParaRPr lang="en-US" sz="1800" dirty="0"/>
          </a:p>
          <a:p>
            <a:r>
              <a:rPr lang="en-US" sz="1800" dirty="0"/>
              <a:t>Male = Female</a:t>
            </a:r>
          </a:p>
          <a:p>
            <a:endParaRPr lang="en-US" sz="1800" dirty="0"/>
          </a:p>
          <a:p>
            <a:r>
              <a:rPr lang="en-US" sz="1800" dirty="0"/>
              <a:t>0% - 6% mortality rate</a:t>
            </a:r>
          </a:p>
        </p:txBody>
      </p:sp>
    </p:spTree>
    <p:extLst>
      <p:ext uri="{BB962C8B-B14F-4D97-AF65-F5344CB8AC3E}">
        <p14:creationId xmlns:p14="http://schemas.microsoft.com/office/powerpoint/2010/main" val="1912688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3"/>
          <a:srcRect l="-49009" r="-49009"/>
          <a:stretch>
            <a:fillRect/>
          </a:stretch>
        </p:blipFill>
        <p:spPr>
          <a:xfrm>
            <a:off x="4475163" y="1143000"/>
            <a:ext cx="4114800" cy="3127375"/>
          </a:xfrm>
        </p:spPr>
      </p:pic>
      <p:sp>
        <p:nvSpPr>
          <p:cNvPr id="3" name="Content Placeholder 2"/>
          <p:cNvSpPr>
            <a:spLocks noGrp="1"/>
          </p:cNvSpPr>
          <p:nvPr>
            <p:ph type="body" sz="half" idx="2"/>
          </p:nvPr>
        </p:nvSpPr>
        <p:spPr>
          <a:xfrm>
            <a:off x="877887" y="1010485"/>
            <a:ext cx="3694114" cy="3163950"/>
          </a:xfrm>
        </p:spPr>
        <p:txBody>
          <a:bodyPr>
            <a:noAutofit/>
          </a:bodyPr>
          <a:lstStyle/>
          <a:p>
            <a:r>
              <a:rPr lang="en-US" sz="2000" dirty="0"/>
              <a:t>Unexpected, sudden death in a child &lt; 1 year old</a:t>
            </a:r>
          </a:p>
          <a:p>
            <a:pPr lvl="1"/>
            <a:r>
              <a:rPr lang="en-US" sz="1600" dirty="0"/>
              <a:t>No explainable cause by autopsy, history or crime scene investigation</a:t>
            </a:r>
          </a:p>
          <a:p>
            <a:r>
              <a:rPr lang="en-US" sz="2000" dirty="0"/>
              <a:t>Risk factors:</a:t>
            </a:r>
          </a:p>
          <a:p>
            <a:pPr lvl="1"/>
            <a:r>
              <a:rPr lang="en-US" sz="1600" dirty="0"/>
              <a:t>Prone and side sleeping</a:t>
            </a:r>
          </a:p>
          <a:p>
            <a:pPr lvl="1"/>
            <a:r>
              <a:rPr lang="en-US" sz="1600" dirty="0"/>
              <a:t>Environmental smoking</a:t>
            </a:r>
          </a:p>
          <a:p>
            <a:pPr lvl="1"/>
            <a:r>
              <a:rPr lang="en-US" sz="1600" dirty="0"/>
              <a:t>Overheating</a:t>
            </a:r>
          </a:p>
        </p:txBody>
      </p:sp>
      <p:sp>
        <p:nvSpPr>
          <p:cNvPr id="2" name="Title 1"/>
          <p:cNvSpPr>
            <a:spLocks noGrp="1"/>
          </p:cNvSpPr>
          <p:nvPr>
            <p:ph type="title"/>
          </p:nvPr>
        </p:nvSpPr>
        <p:spPr/>
        <p:txBody>
          <a:bodyPr/>
          <a:lstStyle/>
          <a:p>
            <a:r>
              <a:rPr lang="en-US" dirty="0"/>
              <a:t>SIDS</a:t>
            </a:r>
          </a:p>
        </p:txBody>
      </p:sp>
    </p:spTree>
    <p:extLst>
      <p:ext uri="{BB962C8B-B14F-4D97-AF65-F5344CB8AC3E}">
        <p14:creationId xmlns:p14="http://schemas.microsoft.com/office/powerpoint/2010/main" val="1581103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BRUE ≠ SIDS</a:t>
            </a:r>
          </a:p>
        </p:txBody>
      </p:sp>
      <p:sp>
        <p:nvSpPr>
          <p:cNvPr id="3" name="Content Placeholder 2"/>
          <p:cNvSpPr>
            <a:spLocks noGrp="1"/>
          </p:cNvSpPr>
          <p:nvPr>
            <p:ph sz="quarter" idx="13"/>
          </p:nvPr>
        </p:nvSpPr>
        <p:spPr/>
        <p:txBody>
          <a:bodyPr/>
          <a:lstStyle/>
          <a:p>
            <a:pPr marL="45720" indent="0" algn="ctr">
              <a:buNone/>
            </a:pPr>
            <a:r>
              <a:rPr lang="en-US" dirty="0"/>
              <a:t>SIDS</a:t>
            </a:r>
          </a:p>
          <a:p>
            <a:r>
              <a:rPr lang="en-US" dirty="0"/>
              <a:t>80% deaths between midnight and 6 am</a:t>
            </a:r>
          </a:p>
          <a:p>
            <a:r>
              <a:rPr lang="en-US" dirty="0"/>
              <a:t>Peak incidence 2-4 </a:t>
            </a:r>
            <a:r>
              <a:rPr lang="en-US" dirty="0" err="1"/>
              <a:t>mo</a:t>
            </a:r>
            <a:endParaRPr lang="en-US" dirty="0"/>
          </a:p>
          <a:p>
            <a:r>
              <a:rPr lang="en-US" dirty="0"/>
              <a:t>“Back to sleep” has reduced incidence </a:t>
            </a:r>
          </a:p>
        </p:txBody>
      </p:sp>
      <p:sp>
        <p:nvSpPr>
          <p:cNvPr id="4" name="Content Placeholder 3"/>
          <p:cNvSpPr>
            <a:spLocks noGrp="1"/>
          </p:cNvSpPr>
          <p:nvPr>
            <p:ph sz="quarter" idx="14"/>
          </p:nvPr>
        </p:nvSpPr>
        <p:spPr/>
        <p:txBody>
          <a:bodyPr/>
          <a:lstStyle/>
          <a:p>
            <a:pPr marL="45720" indent="0" algn="ctr">
              <a:buNone/>
            </a:pPr>
            <a:r>
              <a:rPr lang="en-US" dirty="0"/>
              <a:t>BRUE</a:t>
            </a:r>
          </a:p>
          <a:p>
            <a:r>
              <a:rPr lang="en-US" dirty="0"/>
              <a:t>82% of episodes between 8 am - 8 pm</a:t>
            </a:r>
          </a:p>
          <a:p>
            <a:r>
              <a:rPr lang="en-US" dirty="0"/>
              <a:t>Peak incidence 1</a:t>
            </a:r>
            <a:r>
              <a:rPr lang="en-US" baseline="30000" dirty="0"/>
              <a:t>st</a:t>
            </a:r>
            <a:r>
              <a:rPr lang="en-US" dirty="0"/>
              <a:t> two months of life</a:t>
            </a:r>
          </a:p>
          <a:p>
            <a:r>
              <a:rPr lang="en-US" dirty="0"/>
              <a:t>No reduction in incidence</a:t>
            </a:r>
          </a:p>
        </p:txBody>
      </p:sp>
    </p:spTree>
    <p:extLst>
      <p:ext uri="{BB962C8B-B14F-4D97-AF65-F5344CB8AC3E}">
        <p14:creationId xmlns:p14="http://schemas.microsoft.com/office/powerpoint/2010/main" val="2260552095"/>
      </p:ext>
    </p:extLst>
  </p:cSld>
  <p:clrMapOvr>
    <a:masterClrMapping/>
  </p:clrMapOvr>
</p:sld>
</file>

<file path=ppt/theme/theme1.xml><?xml version="1.0" encoding="utf-8"?>
<a:theme xmlns:a="http://schemas.openxmlformats.org/drawingml/2006/main" name="Slipstream">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Slipstream.thmx</Template>
  <TotalTime>19159</TotalTime>
  <Words>2502</Words>
  <Application>Microsoft Macintosh PowerPoint</Application>
  <PresentationFormat>On-screen Show (4:3)</PresentationFormat>
  <Paragraphs>376</Paragraphs>
  <Slides>65</Slides>
  <Notes>40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65</vt:i4>
      </vt:variant>
    </vt:vector>
  </HeadingPairs>
  <TitlesOfParts>
    <vt:vector size="70" baseType="lpstr">
      <vt:lpstr>Arial</vt:lpstr>
      <vt:lpstr>Calibri</vt:lpstr>
      <vt:lpstr>Georgia</vt:lpstr>
      <vt:lpstr>Trebuchet MS</vt:lpstr>
      <vt:lpstr>Slipstream</vt:lpstr>
      <vt:lpstr>BRUE</vt:lpstr>
      <vt:lpstr>Disclosures</vt:lpstr>
      <vt:lpstr>Objectives</vt:lpstr>
      <vt:lpstr>Definition</vt:lpstr>
      <vt:lpstr>Definition</vt:lpstr>
      <vt:lpstr>BRUE vs ALTE</vt:lpstr>
      <vt:lpstr>Epidemiology</vt:lpstr>
      <vt:lpstr>SIDS</vt:lpstr>
      <vt:lpstr>Why BRUE ≠ SIDS</vt:lpstr>
      <vt:lpstr>PowerPoint Presentation</vt:lpstr>
      <vt:lpstr>Case 1</vt:lpstr>
      <vt:lpstr>Evaluation</vt:lpstr>
      <vt:lpstr>Assess Severity</vt:lpstr>
      <vt:lpstr>PowerPoint Presentation</vt:lpstr>
      <vt:lpstr>PowerPoint Presentation</vt:lpstr>
      <vt:lpstr>PowerPoint Presentation</vt:lpstr>
      <vt:lpstr>Evaluation</vt:lpstr>
      <vt:lpstr>PowerPoint Presentation</vt:lpstr>
      <vt:lpstr>Evaluation</vt:lpstr>
      <vt:lpstr>Warning!</vt:lpstr>
      <vt:lpstr>Concerns? </vt:lpstr>
      <vt:lpstr>Oh no!</vt:lpstr>
      <vt:lpstr>Management</vt:lpstr>
      <vt:lpstr>PowerPoint Presentation</vt:lpstr>
      <vt:lpstr>PowerPoint Presentation</vt:lpstr>
      <vt:lpstr>PowerPoint Presentation</vt:lpstr>
      <vt:lpstr>PowerPoint Presentation</vt:lpstr>
      <vt:lpstr>PowerPoint Presentation</vt:lpstr>
      <vt:lpstr>The normal child</vt:lpstr>
      <vt:lpstr>PowerPoint Presentation</vt:lpstr>
      <vt:lpstr>PowerPoint Presentation</vt:lpstr>
      <vt:lpstr>PowerPoint Presentation</vt:lpstr>
      <vt:lpstr>PowerPoint Presentation</vt:lpstr>
      <vt:lpstr>PowerPoint Presentation</vt:lpstr>
      <vt:lpstr>To Consider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Causes</vt:lpstr>
      <vt:lpstr>Gastroesophageal Reflux</vt:lpstr>
      <vt:lpstr>Respiratory Infection</vt:lpstr>
      <vt:lpstr>CNS</vt:lpstr>
      <vt:lpstr>Case 2</vt:lpstr>
      <vt:lpstr>NAT?</vt:lpstr>
      <vt:lpstr>PowerPoint Presentation</vt:lpstr>
      <vt:lpstr>PowerPoint Presentation</vt:lpstr>
      <vt:lpstr>PowerPoint Presentation</vt:lpstr>
      <vt:lpstr>The work up</vt:lpstr>
      <vt:lpstr>The work up</vt:lpstr>
      <vt:lpstr>Summary</vt:lpstr>
      <vt:lpstr>Summary</vt:lpstr>
      <vt:lpstr>Questions</vt:lpstr>
      <vt:lpstr>PowerPoint Presentation</vt:lpstr>
      <vt:lpstr>PowerPoint Presentation</vt:lpstr>
      <vt:lpstr>PowerPoint Presentation</vt:lpstr>
      <vt:lpstr>PowerPoint Presentation</vt:lpstr>
      <vt:lpstr>Refs and credit to Dr. Maritza Plaza </vt:lpstr>
    </vt:vector>
  </TitlesOfParts>
  <Company>Fairfax County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ALTE</dc:title>
  <dc:creator>Lisa Verduin</dc:creator>
  <cp:lastModifiedBy>Zeretzke-Bien, Cristina</cp:lastModifiedBy>
  <cp:revision>86</cp:revision>
  <dcterms:created xsi:type="dcterms:W3CDTF">2014-01-15T03:35:15Z</dcterms:created>
  <dcterms:modified xsi:type="dcterms:W3CDTF">2025-09-11T11:34:40Z</dcterms:modified>
</cp:coreProperties>
</file>