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4"/>
  </p:notesMasterIdLst>
  <p:handoutMasterIdLst>
    <p:handoutMasterId r:id="rId45"/>
  </p:handoutMasterIdLst>
  <p:sldIdLst>
    <p:sldId id="280" r:id="rId2"/>
    <p:sldId id="281" r:id="rId3"/>
    <p:sldId id="284" r:id="rId4"/>
    <p:sldId id="256" r:id="rId5"/>
    <p:sldId id="283" r:id="rId6"/>
    <p:sldId id="285" r:id="rId7"/>
    <p:sldId id="287" r:id="rId8"/>
    <p:sldId id="288" r:id="rId9"/>
    <p:sldId id="282" r:id="rId10"/>
    <p:sldId id="286" r:id="rId11"/>
    <p:sldId id="309" r:id="rId12"/>
    <p:sldId id="295" r:id="rId13"/>
    <p:sldId id="289" r:id="rId14"/>
    <p:sldId id="299" r:id="rId15"/>
    <p:sldId id="297" r:id="rId16"/>
    <p:sldId id="298" r:id="rId17"/>
    <p:sldId id="300" r:id="rId18"/>
    <p:sldId id="303" r:id="rId19"/>
    <p:sldId id="296" r:id="rId20"/>
    <p:sldId id="301" r:id="rId21"/>
    <p:sldId id="310" r:id="rId22"/>
    <p:sldId id="290" r:id="rId23"/>
    <p:sldId id="302" r:id="rId24"/>
    <p:sldId id="313" r:id="rId25"/>
    <p:sldId id="291" r:id="rId26"/>
    <p:sldId id="292" r:id="rId27"/>
    <p:sldId id="294" r:id="rId28"/>
    <p:sldId id="293" r:id="rId29"/>
    <p:sldId id="304" r:id="rId30"/>
    <p:sldId id="305" r:id="rId31"/>
    <p:sldId id="308" r:id="rId32"/>
    <p:sldId id="311" r:id="rId33"/>
    <p:sldId id="312" r:id="rId34"/>
    <p:sldId id="314" r:id="rId35"/>
    <p:sldId id="306" r:id="rId36"/>
    <p:sldId id="315" r:id="rId37"/>
    <p:sldId id="319" r:id="rId38"/>
    <p:sldId id="318" r:id="rId39"/>
    <p:sldId id="317" r:id="rId40"/>
    <p:sldId id="320" r:id="rId41"/>
    <p:sldId id="321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7" autoAdjust="0"/>
    <p:restoredTop sz="94602"/>
  </p:normalViewPr>
  <p:slideViewPr>
    <p:cSldViewPr>
      <p:cViewPr varScale="1">
        <p:scale>
          <a:sx n="54" d="100"/>
          <a:sy n="54" d="100"/>
        </p:scale>
        <p:origin x="208" y="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5C50-FE0A-4514-8A23-401C7F97B95B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D0B4E-F803-4311-BFA6-65A62A342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2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FDE9-4442-47DF-BB30-FF3AB4B8896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66EE2-321E-4EA2-97F7-40FDDCB4F7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8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66EE2-321E-4EA2-97F7-40FDDCB4F7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9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66EE2-321E-4EA2-97F7-40FDDCB4F7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2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9217108-7F90-4A00-9038-7A3F1F37779E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34B817-11F4-49B9-95FF-D08700172B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t.edwards.com/sci/edwards/sitecollectionimages/products/mininvasive/7266pedquickguide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019800" cy="175050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Shock: What </a:t>
            </a:r>
            <a:r>
              <a:rPr lang="en-US" b="1" i="1" dirty="0" smtClean="0">
                <a:solidFill>
                  <a:srgbClr val="FF0000"/>
                </a:solidFill>
                <a:latin typeface="Century Schoolbook" pitchFamily="18" charset="0"/>
              </a:rPr>
              <a:t>YOU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 Need </a:t>
            </a:r>
            <a:r>
              <a:rPr lang="en-US" b="1" dirty="0">
                <a:solidFill>
                  <a:srgbClr val="FF0000"/>
                </a:solidFill>
                <a:latin typeface="Century Schoolbook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o </a:t>
            </a:r>
            <a:r>
              <a:rPr lang="en-US" b="1" dirty="0">
                <a:solidFill>
                  <a:srgbClr val="FF0000"/>
                </a:solidFill>
                <a:latin typeface="Century Schoolbook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now</a:t>
            </a:r>
            <a:endParaRPr lang="en-US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66294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latin typeface="Century Schoolbook" pitchFamily="18" charset="0"/>
              </a:rPr>
              <a:t>Maureen LaTour, MSN,RN,CNL</a:t>
            </a:r>
          </a:p>
          <a:p>
            <a:r>
              <a:rPr lang="en-US" b="1" dirty="0" smtClean="0">
                <a:latin typeface="Century Schoolbook" pitchFamily="18" charset="0"/>
              </a:rPr>
              <a:t>Kaitlin Mauch, UF Health Education Intern</a:t>
            </a:r>
          </a:p>
          <a:p>
            <a:r>
              <a:rPr lang="en-US" b="1" dirty="0" smtClean="0">
                <a:latin typeface="Century Schoolbook" pitchFamily="18" charset="0"/>
              </a:rPr>
              <a:t>Spring 2012</a:t>
            </a:r>
          </a:p>
          <a:p>
            <a:r>
              <a:rPr lang="en-US" b="1" dirty="0" smtClean="0">
                <a:latin typeface="Century Schoolbook" pitchFamily="18" charset="0"/>
              </a:rPr>
              <a:t>Reviewed 2015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1027" name="Picture 3" descr="D:\Documents and Settings\latoum\Local Settings\Temporary Internet Files\Content.IE5\FMPPCOOQ\MC9004344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122">
            <a:off x="6107330" y="2761921"/>
            <a:ext cx="1418174" cy="13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ildrenshospital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07923"/>
            <a:ext cx="1305049" cy="11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gne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7923"/>
            <a:ext cx="1326286" cy="113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685800"/>
            <a:ext cx="5137150" cy="6858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Hypovolemic Shock</a:t>
            </a:r>
            <a:endParaRPr lang="en-US" sz="28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1371600"/>
            <a:ext cx="6172200" cy="4572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Schoolbook" pitchFamily="18" charset="0"/>
              </a:rPr>
              <a:t>Causes: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Water loss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entury Schoolbook" pitchFamily="18" charset="0"/>
              </a:rPr>
              <a:t>Diarrhea, vomiting with poor PO intake, diabetes, high urine output, and major burns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Blood loss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entury Schoolbook" pitchFamily="18" charset="0"/>
              </a:rPr>
              <a:t>Obvious trauma;  occult bleeding from pelvic fractures, blunt abdominal trauma; “shaken baby”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Low preload leads to decreased SV and decreased CO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Compensation occurs with increase in HR and SVR</a:t>
            </a:r>
            <a:endParaRPr lang="en-US" sz="20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4535"/>
            <a:ext cx="6858000" cy="47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Hypovolemic shock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102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06219"/>
              </p:ext>
            </p:extLst>
          </p:nvPr>
        </p:nvGraphicFramePr>
        <p:xfrm>
          <a:off x="1143000" y="1371600"/>
          <a:ext cx="6934200" cy="433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04"/>
                <a:gridCol w="5321596"/>
              </a:tblGrid>
              <a:tr h="543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Primary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 Assessment</a:t>
                      </a:r>
                      <a:endParaRPr lang="en-US" sz="16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Sign</a:t>
                      </a:r>
                      <a:endParaRPr lang="en-US" sz="16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472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Schoolbook" pitchFamily="18" charset="0"/>
                        </a:rPr>
                        <a:t>A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Maintainable airway?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708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Schoolbook" pitchFamily="18" charset="0"/>
                        </a:rPr>
                        <a:t>B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Increased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respiratory rate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Normal or increased respiratory effort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7432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Schoolbook" pitchFamily="18" charset="0"/>
                        </a:rPr>
                        <a:t>C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Tachycardia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Weak or absent peripheral pulses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Normal or weak central pulses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Delayed capillary refill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Cool to cold, pale, mottled, sweaty skin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Normal systolic blood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pressure or hypotension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Decreased urine output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472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Schoolbook" pitchFamily="18" charset="0"/>
                        </a:rPr>
                        <a:t>D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Changes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in level of consciousness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472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Schoolbook" pitchFamily="18" charset="0"/>
                        </a:rPr>
                        <a:t>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Exposure to toxins or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Century Schoolbook" pitchFamily="18" charset="0"/>
                        </a:rPr>
                        <a:t>well water?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68579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Hypovolemic Shock</a:t>
            </a:r>
            <a:endParaRPr lang="en-US" sz="3200" b="1" u="sng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381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Distributive/Septic Shock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781800" cy="43434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>
                <a:latin typeface="Century Schoolbook" pitchFamily="18" charset="0"/>
              </a:rPr>
              <a:t> </a:t>
            </a:r>
            <a:r>
              <a:rPr lang="en-US" sz="2000" b="1" dirty="0">
                <a:latin typeface="Century Schoolbook" pitchFamily="18" charset="0"/>
              </a:rPr>
              <a:t>Most common </a:t>
            </a:r>
            <a:r>
              <a:rPr lang="en-US" sz="2000" b="1" dirty="0" smtClean="0">
                <a:latin typeface="Century Schoolbook" pitchFamily="18" charset="0"/>
              </a:rPr>
              <a:t>forms:</a:t>
            </a:r>
            <a:endParaRPr lang="en-US" sz="2000" b="1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Septic: </a:t>
            </a:r>
            <a:r>
              <a:rPr lang="en-US" sz="2000" dirty="0" smtClean="0">
                <a:latin typeface="Century Schoolbook" pitchFamily="18" charset="0"/>
              </a:rPr>
              <a:t>caused </a:t>
            </a:r>
            <a:r>
              <a:rPr lang="en-US" sz="2000" dirty="0">
                <a:latin typeface="Century Schoolbook" pitchFamily="18" charset="0"/>
              </a:rPr>
              <a:t>by body’s response to infectious organisms or their </a:t>
            </a:r>
            <a:r>
              <a:rPr lang="en-US" sz="2000" dirty="0" smtClean="0">
                <a:latin typeface="Century Schoolbook" pitchFamily="18" charset="0"/>
              </a:rPr>
              <a:t>by products; this triggers </a:t>
            </a:r>
            <a:r>
              <a:rPr lang="en-US" sz="2000" dirty="0">
                <a:latin typeface="Century Schoolbook" pitchFamily="18" charset="0"/>
              </a:rPr>
              <a:t>inflammation</a:t>
            </a:r>
            <a:r>
              <a:rPr lang="en-US" sz="2000" dirty="0" smtClean="0">
                <a:latin typeface="Century Schoolbook" pitchFamily="18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latin typeface="Century Schoolbook" pitchFamily="18" charset="0"/>
              </a:rPr>
              <a:t>SIRS            </a:t>
            </a:r>
            <a:r>
              <a:rPr lang="en-US" b="1" dirty="0" smtClean="0">
                <a:latin typeface="Century Schoolbook" pitchFamily="18" charset="0"/>
              </a:rPr>
              <a:t>SEPSIS           SEPTIC </a:t>
            </a:r>
            <a:r>
              <a:rPr lang="en-US" b="1" dirty="0">
                <a:latin typeface="Century Schoolbook" pitchFamily="18" charset="0"/>
              </a:rPr>
              <a:t>SHOCK</a:t>
            </a:r>
            <a:endParaRPr lang="en-US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Anaphylactic: </a:t>
            </a:r>
            <a:r>
              <a:rPr lang="en-US" sz="2000" dirty="0" smtClean="0">
                <a:latin typeface="Century Schoolbook" pitchFamily="18" charset="0"/>
              </a:rPr>
              <a:t>results </a:t>
            </a:r>
            <a:r>
              <a:rPr lang="en-US" sz="2000" dirty="0">
                <a:latin typeface="Century Schoolbook" pitchFamily="18" charset="0"/>
              </a:rPr>
              <a:t>from a severe reaction to a drug, vaccine, food, toxin, plant, venom, or other pathogen. Blood vessels relax, causing fluid to leak into tissues. </a:t>
            </a:r>
            <a:endParaRPr lang="en-US" sz="2000" b="1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Neurogenic: </a:t>
            </a:r>
            <a:r>
              <a:rPr lang="en-US" sz="2000" dirty="0" smtClean="0">
                <a:latin typeface="Century Schoolbook" pitchFamily="18" charset="0"/>
              </a:rPr>
              <a:t>results </a:t>
            </a:r>
            <a:r>
              <a:rPr lang="en-US" sz="2000" dirty="0">
                <a:latin typeface="Century Schoolbook" pitchFamily="18" charset="0"/>
              </a:rPr>
              <a:t>from head or cervical spine </a:t>
            </a:r>
            <a:r>
              <a:rPr lang="en-US" sz="2000" dirty="0" smtClean="0">
                <a:latin typeface="Century Schoolbook" pitchFamily="18" charset="0"/>
              </a:rPr>
              <a:t>injury</a:t>
            </a:r>
            <a:r>
              <a:rPr lang="en-US" sz="2000" dirty="0">
                <a:latin typeface="Century Schoolbook" pitchFamily="18" charset="0"/>
              </a:rPr>
              <a:t>;</a:t>
            </a:r>
            <a:r>
              <a:rPr lang="en-US" sz="2000" dirty="0" smtClean="0">
                <a:latin typeface="Century Schoolbook" pitchFamily="18" charset="0"/>
              </a:rPr>
              <a:t> </a:t>
            </a:r>
            <a:r>
              <a:rPr lang="en-US" sz="2000" dirty="0">
                <a:latin typeface="Century Schoolbook" pitchFamily="18" charset="0"/>
              </a:rPr>
              <a:t>disrupts the nerve supply to the blood vessels and heart.</a:t>
            </a:r>
          </a:p>
          <a:p>
            <a:endParaRPr lang="en-US" sz="1800" b="1" dirty="0" smtClean="0">
              <a:latin typeface="Century Schoolbook" pitchFamily="18" charset="0"/>
            </a:endParaRPr>
          </a:p>
          <a:p>
            <a:pPr marL="0" indent="0">
              <a:buNone/>
            </a:pPr>
            <a:endParaRPr lang="en-US" sz="1800" dirty="0">
              <a:latin typeface="Century Schoolbook" pitchFamily="18" charset="0"/>
            </a:endParaRPr>
          </a:p>
          <a:p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33700" y="28956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00600" y="2895600"/>
            <a:ext cx="609600" cy="10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829777" cy="6096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Century Schoolbook" pitchFamily="18" charset="0"/>
              </a:rPr>
              <a:t>Causes of Sepsis</a:t>
            </a:r>
            <a:endParaRPr lang="en-US" sz="3600" b="1" u="sng" dirty="0">
              <a:latin typeface="Century Schoolbook" pitchFamily="18" charset="0"/>
            </a:endParaRPr>
          </a:p>
        </p:txBody>
      </p:sp>
      <p:pic>
        <p:nvPicPr>
          <p:cNvPr id="2050" name="Picture 2" descr="http://www.clevelandclinicmeded.com/medicalpubs/diseasemanagement/infectious-disease/sepsis/images/sepsis-fig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entury Schoolbook" pitchFamily="18" charset="0"/>
              </a:rPr>
              <a:t>Septic Cascade</a:t>
            </a:r>
            <a:endParaRPr lang="en-US" sz="40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79260"/>
            <a:ext cx="6940747" cy="39704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Schoolbook" pitchFamily="18" charset="0"/>
              </a:rPr>
              <a:t>Inflammatory response of the body to an infectious agent</a:t>
            </a:r>
          </a:p>
          <a:p>
            <a:r>
              <a:rPr lang="en-US" dirty="0" smtClean="0">
                <a:latin typeface="Century Schoolbook" pitchFamily="18" charset="0"/>
              </a:rPr>
              <a:t>Cytokines (inflammatory substances) are activated and cause blood vessel walls to relax, making blood vessels wider and causing fluids to leak from the cells to the tissues</a:t>
            </a:r>
          </a:p>
          <a:p>
            <a:r>
              <a:rPr lang="en-US" dirty="0" smtClean="0">
                <a:latin typeface="Century Schoolbook" pitchFamily="18" charset="0"/>
              </a:rPr>
              <a:t>Cytokines may impair the pumping of the heart as the inflammatory cascade continues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3074" name="Picture 2" descr="D:\Documents and Settings\latoum\Local Settings\Temporary Internet Files\Content.IE5\2UTBGQ5E\MC9004387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71600"/>
            <a:ext cx="794147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7543800" cy="533399"/>
          </a:xfrm>
        </p:spPr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Century Schoolbook" pitchFamily="18" charset="0"/>
              </a:rPr>
              <a:t>This inflammation may lead to 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3152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Schoolbook" pitchFamily="18" charset="0"/>
              </a:rPr>
              <a:t>Hypotension (</a:t>
            </a:r>
            <a:r>
              <a:rPr lang="en-US" b="1" dirty="0" smtClean="0">
                <a:latin typeface="Century Schoolbook" pitchFamily="18" charset="0"/>
              </a:rPr>
              <a:t>a late sign in pediatrics</a:t>
            </a:r>
            <a:r>
              <a:rPr lang="en-US" dirty="0" smtClean="0">
                <a:latin typeface="Century Schoolbook" pitchFamily="18" charset="0"/>
              </a:rPr>
              <a:t>; wide blood vessels and decreased heart pumping)</a:t>
            </a:r>
          </a:p>
          <a:p>
            <a:r>
              <a:rPr lang="en-US" dirty="0" smtClean="0">
                <a:latin typeface="Century Schoolbook" pitchFamily="18" charset="0"/>
              </a:rPr>
              <a:t>Respiratory failure</a:t>
            </a:r>
          </a:p>
          <a:p>
            <a:r>
              <a:rPr lang="en-US" dirty="0" smtClean="0">
                <a:latin typeface="Century Schoolbook" pitchFamily="18" charset="0"/>
              </a:rPr>
              <a:t>Abnormal blood clot formation or bleeding resulting in DIC </a:t>
            </a:r>
          </a:p>
          <a:p>
            <a:r>
              <a:rPr lang="en-US" dirty="0" smtClean="0">
                <a:latin typeface="Century Schoolbook" pitchFamily="18" charset="0"/>
              </a:rPr>
              <a:t>Decreased production of stress hormone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1026" name="Picture 2" descr="http://www.scielo.br/img/revistas/rbti/v19n2/a12fi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315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53339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entury Schoolbook" pitchFamily="18" charset="0"/>
              </a:rPr>
              <a:t>Septic Guidelines:</a:t>
            </a:r>
            <a:br>
              <a:rPr lang="en-US" b="1" u="sng" dirty="0" smtClean="0">
                <a:latin typeface="Century Schoolbook" pitchFamily="18" charset="0"/>
              </a:rPr>
            </a:br>
            <a:endParaRPr lang="en-US" sz="3100" b="1" u="sng" dirty="0">
              <a:latin typeface="Century Schoolbook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371600"/>
            <a:ext cx="2514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Schoolbook" pitchFamily="18" charset="0"/>
              </a:rPr>
              <a:t>In Pediatrics</a:t>
            </a:r>
            <a:r>
              <a:rPr lang="en-US" dirty="0">
                <a:latin typeface="Century Schoolbook" pitchFamily="18" charset="0"/>
              </a:rPr>
              <a:t>; we need to remember age appropriate vital signs </a:t>
            </a:r>
            <a:r>
              <a:rPr lang="en-US" i="1" dirty="0">
                <a:latin typeface="Century Schoolbook" pitchFamily="18" charset="0"/>
              </a:rPr>
              <a:t>prior to </a:t>
            </a:r>
            <a:r>
              <a:rPr lang="en-US" dirty="0">
                <a:latin typeface="Century Schoolbook" pitchFamily="18" charset="0"/>
              </a:rPr>
              <a:t>diagnosis of SIRS, </a:t>
            </a:r>
            <a:r>
              <a:rPr lang="en-US" dirty="0" smtClean="0">
                <a:latin typeface="Century Schoolbook" pitchFamily="18" charset="0"/>
              </a:rPr>
              <a:t>Sepsis, </a:t>
            </a:r>
            <a:r>
              <a:rPr lang="en-US" dirty="0">
                <a:latin typeface="Century Schoolbook" pitchFamily="18" charset="0"/>
              </a:rPr>
              <a:t>or Septic Shock</a:t>
            </a:r>
          </a:p>
        </p:txBody>
      </p:sp>
      <p:pic>
        <p:nvPicPr>
          <p:cNvPr id="10" name="Content Placeholder 9" descr="http://www.biomerieux-usa.com/upload/sepsistable1-1.gif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4419599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1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ps.acep.org/uploadedImages/ACEP/LibraryItems/2d00e227f3c84f4bada310510a2170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Septic or Distributive </a:t>
            </a:r>
            <a:r>
              <a:rPr lang="en-US" b="1" u="sng" dirty="0"/>
              <a:t>Shock</a:t>
            </a: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89090"/>
              </p:ext>
            </p:extLst>
          </p:nvPr>
        </p:nvGraphicFramePr>
        <p:xfrm>
          <a:off x="838200" y="1295400"/>
          <a:ext cx="7543800" cy="477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096000"/>
              </a:tblGrid>
              <a:tr h="5677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Primary Assessment</a:t>
                      </a:r>
                      <a:endParaRPr lang="en-US" sz="16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Finding</a:t>
                      </a:r>
                      <a:endParaRPr lang="en-US" sz="16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5079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A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Usually patent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unless level of consciousness is significantly impaired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9765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B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Fast respiratory rate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Normal respiratory effort or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increased effort if the child has pneumonia, lung injury, or heart failure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Normal breath sounds or crackles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3446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C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Tachycardia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Very strong peripheral pulses (bounding)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Warm flushed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skin with brisk capillary refill (warm shock) or cool skin with delayed capillary refill  (cold shock)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Systolic and diastolic blood pressures may be normal, low, or high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58049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D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Changes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in level of consciousness (agitation, confusion, or decreased responsiveness in late shock)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7470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j-lt"/>
                        </a:rPr>
                        <a:t>E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Variable temperature (in sepsis, may have low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or increased temperature)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Petechial or purpuric rash (septic shock)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7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Shock Defined: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162800" cy="435146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entury Schoolbook" pitchFamily="18" charset="0"/>
              </a:rPr>
              <a:t>A critical condition in which the tissues do not receive enough oxygen to meet metabolic demand.</a:t>
            </a:r>
          </a:p>
          <a:p>
            <a:r>
              <a:rPr lang="en-US" b="1" u="sng" dirty="0" smtClean="0">
                <a:latin typeface="Century Schoolbook" pitchFamily="18" charset="0"/>
              </a:rPr>
              <a:t>Shock may occur with: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entury Schoolbook" pitchFamily="18" charset="0"/>
              </a:rPr>
              <a:t>Normal blood pressure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entury Schoolbook" pitchFamily="18" charset="0"/>
              </a:rPr>
              <a:t>Increased blood pressure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entury Schoolbook" pitchFamily="18" charset="0"/>
              </a:rPr>
              <a:t>Decreased blood pressure</a:t>
            </a:r>
          </a:p>
          <a:p>
            <a:r>
              <a:rPr lang="en-US" b="1" u="sng" dirty="0" smtClean="0">
                <a:latin typeface="Century Schoolbook" pitchFamily="18" charset="0"/>
              </a:rPr>
              <a:t>All forms of shock can impair vital organ function: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entury Schoolbook" pitchFamily="18" charset="0"/>
              </a:rPr>
              <a:t>The brain: decreased level of consciousness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entury Schoolbook" pitchFamily="18" charset="0"/>
              </a:rPr>
              <a:t>The kidneys: low urine output and decreased kidney function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2050" name="Picture 2" descr="D:\Documents and Settings\latoum\Local Settings\Temporary Internet Files\Content.IE5\EZCQ25H3\MC900347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8" y="2346247"/>
            <a:ext cx="1963217" cy="10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72" y="533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entury Schoolbook" pitchFamily="18" charset="0"/>
              </a:rPr>
              <a:t>Cardiogenic Shock</a:t>
            </a:r>
            <a:br>
              <a:rPr lang="en-US" b="1" u="sng" dirty="0" smtClean="0">
                <a:latin typeface="Century Schoolbook" pitchFamily="18" charset="0"/>
              </a:rPr>
            </a:br>
            <a:endParaRPr lang="en-US" b="1" u="sng" dirty="0">
              <a:latin typeface="Century Schoolboo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24000"/>
            <a:ext cx="2819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entury Schoolbook" pitchFamily="18" charset="0"/>
              </a:rPr>
              <a:t>Causes:</a:t>
            </a:r>
            <a:endParaRPr lang="en-US" sz="2000" b="1" u="sng" dirty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Congenital or genetic heart disease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Inflammation of the heart muscle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Abnormality of pumping function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Arrhythmias</a:t>
            </a:r>
            <a:endParaRPr lang="en-US" sz="2000" dirty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Sepsis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Poisoning or drug toxicity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Injury to the heart (e.g. trauma)</a:t>
            </a:r>
          </a:p>
        </p:txBody>
      </p:sp>
      <p:pic>
        <p:nvPicPr>
          <p:cNvPr id="4098" name="Picture 2" descr="http://crashingpatient.com/wp-content/images/part1/cardiacf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39" y="1295400"/>
            <a:ext cx="447126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77" y="533400"/>
            <a:ext cx="6965245" cy="762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entury Schoolbook" pitchFamily="18" charset="0"/>
              </a:rPr>
              <a:t>Cardiogenic Shock</a:t>
            </a:r>
            <a:endParaRPr lang="en-US" sz="4000" b="1" u="sng" dirty="0">
              <a:latin typeface="Century Schoolbook" pitchFamily="18" charset="0"/>
            </a:endParaRPr>
          </a:p>
        </p:txBody>
      </p:sp>
      <p:pic>
        <p:nvPicPr>
          <p:cNvPr id="5122" name="Picture 2" descr="http://withfriendship.com/images/i/42503/Cardiogenic_shock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4263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477818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Cardiogenic Shock</a:t>
            </a:r>
            <a:endParaRPr lang="en-US" sz="28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85891"/>
              </p:ext>
            </p:extLst>
          </p:nvPr>
        </p:nvGraphicFramePr>
        <p:xfrm>
          <a:off x="1066800" y="1295400"/>
          <a:ext cx="7086600" cy="479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44"/>
                <a:gridCol w="527725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Primary Assessment</a:t>
                      </a:r>
                      <a:endParaRPr lang="en-US" sz="16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Finding</a:t>
                      </a:r>
                      <a:endParaRPr lang="en-US" sz="16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89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A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316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B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Fast respiratory rate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Increased respiratory effort (chest retractions,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nasal flaring) resulting from fluid in the lungs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9727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C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Tachycardia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Weak or absent peripheral</a:t>
                      </a:r>
                      <a:r>
                        <a:rPr lang="en-US" sz="1400" b="1" baseline="0" dirty="0" smtClean="0"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latin typeface="+mj-lt"/>
                        </a:rPr>
                        <a:t>pulses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Normal and then weak central pulses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Delayed capillary refill with cool arms and legs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Cold, pale, mottled, sweaty skin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Cyanosis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Normal or low blood pressure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Decreased urine output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Signs of congestive heart failure (e.g. fluid in the lungs, liver enlargement,</a:t>
                      </a:r>
                      <a:r>
                        <a:rPr lang="en-US" sz="1400" b="1" baseline="0" dirty="0" smtClean="0">
                          <a:latin typeface="+mj-lt"/>
                        </a:rPr>
                        <a:t> distended neck veins)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</a:tr>
              <a:tr h="538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D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Change in level of</a:t>
                      </a:r>
                      <a:r>
                        <a:rPr lang="en-US" sz="1400" b="1" baseline="0" dirty="0" smtClean="0">
                          <a:latin typeface="+mj-lt"/>
                        </a:rPr>
                        <a:t> consciousness (agitation or anxiety early, reduced responsiveness later)</a:t>
                      </a:r>
                    </a:p>
                  </a:txBody>
                  <a:tcPr/>
                </a:tc>
              </a:tr>
              <a:tr h="3589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j-lt"/>
                        </a:rPr>
                        <a:t>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latin typeface="+mj-lt"/>
                        </a:rPr>
                        <a:t>Variable temperature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9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685801"/>
            <a:ext cx="6965245" cy="6858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Century Schoolbook" pitchFamily="18" charset="0"/>
              </a:rPr>
              <a:t>Obstructive Shock</a:t>
            </a:r>
            <a:endParaRPr lang="en-US" sz="36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76400"/>
            <a:ext cx="3429000" cy="43434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entury Schoolbook" pitchFamily="18" charset="0"/>
              </a:rPr>
              <a:t>Obstruction of blood flow; results in decreased blood flow to the tissues</a:t>
            </a:r>
          </a:p>
          <a:p>
            <a:r>
              <a:rPr lang="en-US" sz="2200" dirty="0">
                <a:latin typeface="Century Schoolbook" pitchFamily="18" charset="0"/>
              </a:rPr>
              <a:t>As the condition progresses, increased respiratory effort, cyanosis, and signs of poor circulation become more apparent</a:t>
            </a:r>
          </a:p>
          <a:p>
            <a:endParaRPr lang="en-US" dirty="0">
              <a:latin typeface="Century Schoolbook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81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762001"/>
            <a:ext cx="6965245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entury Schoolbook" pitchFamily="18" charset="0"/>
              </a:rPr>
              <a:t>Obstructive Shock</a:t>
            </a:r>
            <a:endParaRPr lang="en-US" b="1" u="sng" dirty="0">
              <a:latin typeface="Century Schoolbook" pitchFamily="18" charset="0"/>
            </a:endParaRPr>
          </a:p>
        </p:txBody>
      </p:sp>
      <p:pic>
        <p:nvPicPr>
          <p:cNvPr id="1026" name="Picture 2" descr="pathophysiological changes in obstructive sh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6" y="1371600"/>
            <a:ext cx="716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6858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Obstructive Shock</a:t>
            </a:r>
            <a:endParaRPr lang="en-US" sz="2800" b="1" u="sng" dirty="0">
              <a:latin typeface="Century Schoolbook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39699"/>
              </p:ext>
            </p:extLst>
          </p:nvPr>
        </p:nvGraphicFramePr>
        <p:xfrm>
          <a:off x="1143000" y="1524000"/>
          <a:ext cx="7010400" cy="405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218"/>
                <a:gridCol w="398318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Cause</a:t>
                      </a:r>
                      <a:endParaRPr lang="en-US" sz="18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Type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  <a:latin typeface="Century Schoolbook" pitchFamily="18" charset="0"/>
                        </a:rPr>
                        <a:t> of Obstructive Shock</a:t>
                      </a:r>
                      <a:endParaRPr lang="en-US" sz="1800" dirty="0">
                        <a:solidFill>
                          <a:schemeClr val="tx2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Accumulation of fluid in the sac around the heart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Schoolbook" pitchFamily="18" charset="0"/>
                        </a:rPr>
                        <a:t>Cardiac tamponade</a:t>
                      </a:r>
                      <a:endParaRPr lang="en-US" sz="18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96751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Accumulation of air outside the lungs in the chest cavity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Schoolbook" pitchFamily="18" charset="0"/>
                        </a:rPr>
                        <a:t>Tension pneumothorax</a:t>
                      </a:r>
                      <a:endParaRPr lang="en-US" sz="18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26395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Obstruction of normal blood flow from the heart as a result of congenital heart disease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Schoolbook" pitchFamily="18" charset="0"/>
                        </a:rPr>
                        <a:t>Ductal-dependent lesions</a:t>
                      </a:r>
                      <a:endParaRPr lang="en-US" sz="18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0702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Schoolbook" pitchFamily="18" charset="0"/>
                        </a:rPr>
                        <a:t>Blood clot to the lungs</a:t>
                      </a:r>
                      <a:endParaRPr lang="en-US" sz="18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Schoolbook" pitchFamily="18" charset="0"/>
                        </a:rPr>
                        <a:t>Pulmonary embolism</a:t>
                      </a:r>
                      <a:endParaRPr lang="en-US" sz="1800" b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533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Interventions for Shock</a:t>
            </a:r>
            <a:endParaRPr lang="en-US" sz="28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162800" cy="4800600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latin typeface="Century Schoolbook" pitchFamily="18" charset="0"/>
              </a:rPr>
              <a:t>Hypovolemic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Fluid resuscitation</a:t>
            </a:r>
            <a:endParaRPr lang="en-US" sz="2000" b="1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Goals: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entury Schoolbook" pitchFamily="18" charset="0"/>
              </a:rPr>
              <a:t>Restore intravascular volume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entury Schoolbook" pitchFamily="18" charset="0"/>
              </a:rPr>
              <a:t>Correct metabolic acidosis- -look at the lactic acid in an ABG, what is the PH in a Blood gas?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>
                <a:latin typeface="Century Schoolbook" pitchFamily="18" charset="0"/>
              </a:rPr>
              <a:t>Treat the cause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  <a:cs typeface="Times New Roman" pitchFamily="18" charset="0"/>
              </a:rPr>
              <a:t>Degree of dehydration is </a:t>
            </a:r>
            <a:r>
              <a:rPr lang="en-US" sz="2000" dirty="0" smtClean="0">
                <a:latin typeface="Century Schoolbook" pitchFamily="18" charset="0"/>
                <a:cs typeface="Times New Roman" pitchFamily="18" charset="0"/>
              </a:rPr>
              <a:t>underestimated</a:t>
            </a:r>
            <a:endParaRPr lang="en-US" sz="2000" dirty="0">
              <a:latin typeface="Century Schoolbook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latin typeface="Century Schoolbook" pitchFamily="18" charset="0"/>
                <a:cs typeface="Times New Roman" pitchFamily="18" charset="0"/>
              </a:rPr>
              <a:t>Reassess perfusion, urine output, vital signs</a:t>
            </a:r>
            <a:r>
              <a:rPr lang="en-US" dirty="0" smtClean="0">
                <a:latin typeface="Century Schoolbook" pitchFamily="18" charset="0"/>
                <a:cs typeface="Times New Roman" pitchFamily="18" charset="0"/>
              </a:rPr>
              <a:t>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  <a:cs typeface="Times New Roman" pitchFamily="18" charset="0"/>
              </a:rPr>
              <a:t>Isotonic crystalloid is always a good </a:t>
            </a:r>
            <a:r>
              <a:rPr lang="en-US" sz="2000" dirty="0" smtClean="0">
                <a:latin typeface="Century Schoolbook" pitchFamily="18" charset="0"/>
                <a:cs typeface="Times New Roman" pitchFamily="18" charset="0"/>
              </a:rPr>
              <a:t>choice</a:t>
            </a:r>
            <a:endParaRPr lang="en-US" sz="2000" dirty="0">
              <a:latin typeface="Century Schoolbook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latin typeface="Century Schoolbook" pitchFamily="18" charset="0"/>
                <a:cs typeface="Times New Roman" pitchFamily="18" charset="0"/>
              </a:rPr>
              <a:t>20 to 50 cc/kg rapidly if cardiac function is normal</a:t>
            </a:r>
          </a:p>
          <a:p>
            <a:pPr lvl="3">
              <a:buFont typeface="Courier New" pitchFamily="49" charset="0"/>
              <a:buChar char="o"/>
            </a:pPr>
            <a:r>
              <a:rPr lang="en-US" b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ALWAYS 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REASSESS THE PATIENT AFTER </a:t>
            </a:r>
            <a:r>
              <a:rPr lang="en-US" b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BOLUS IS 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ADMINSITERED</a:t>
            </a:r>
            <a:endParaRPr lang="en-US" b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372577" cy="101121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Century Schoolbook" pitchFamily="18" charset="0"/>
              </a:rPr>
              <a:t>Interventions for </a:t>
            </a:r>
            <a:r>
              <a:rPr lang="en-US" sz="2800" b="1" u="sng" dirty="0" smtClean="0">
                <a:latin typeface="Century Schoolbook" pitchFamily="18" charset="0"/>
              </a:rPr>
              <a:t>Shock (continued)</a:t>
            </a:r>
            <a:endParaRPr lang="en-US" sz="2800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4343400"/>
          </a:xfrm>
        </p:spPr>
        <p:txBody>
          <a:bodyPr>
            <a:normAutofit/>
          </a:bodyPr>
          <a:lstStyle/>
          <a:p>
            <a:r>
              <a:rPr lang="en-US" sz="1800" b="1" u="sng" dirty="0">
                <a:latin typeface="Century Schoolbook" pitchFamily="18" charset="0"/>
              </a:rPr>
              <a:t>Distributive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Century Schoolbook" pitchFamily="18" charset="0"/>
              </a:rPr>
              <a:t>Give adequate fluid to restore blood flow (septic shock)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Century Schoolbook" pitchFamily="18" charset="0"/>
              </a:rPr>
              <a:t>Look for signs of respiratory distress (septic shock)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>
                <a:latin typeface="Century Schoolbook" pitchFamily="18" charset="0"/>
              </a:rPr>
              <a:t>Identify the signs of shock before hypotension </a:t>
            </a:r>
            <a:r>
              <a:rPr lang="en-US" sz="1800" b="1" dirty="0" smtClean="0">
                <a:latin typeface="Century Schoolbook" pitchFamily="18" charset="0"/>
              </a:rPr>
              <a:t>develops</a:t>
            </a:r>
          </a:p>
          <a:p>
            <a:pPr marL="365760" lvl="1" indent="0">
              <a:buNone/>
            </a:pPr>
            <a:endParaRPr lang="en-US" sz="1800" b="1" dirty="0" smtClean="0">
              <a:latin typeface="Century Schoolbook" pitchFamily="18" charset="0"/>
            </a:endParaRPr>
          </a:p>
          <a:p>
            <a:r>
              <a:rPr lang="en-US" sz="1800" b="1" u="sng" dirty="0">
                <a:latin typeface="Century Schoolbook" pitchFamily="18" charset="0"/>
              </a:rPr>
              <a:t>Cardiogenic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>
                <a:latin typeface="Century Schoolbook" pitchFamily="18" charset="0"/>
              </a:rPr>
              <a:t>Do not give large or rapid fluid boluses– </a:t>
            </a:r>
            <a:r>
              <a:rPr lang="en-US" sz="1800" dirty="0">
                <a:latin typeface="Century Schoolbook" pitchFamily="18" charset="0"/>
              </a:rPr>
              <a:t>can worsen fluid in lungs, as well as worsen heart function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Century Schoolbook" pitchFamily="18" charset="0"/>
              </a:rPr>
              <a:t>Give small isotonic fluid boluses (5 to 10 mL/kg)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Century Schoolbook" pitchFamily="18" charset="0"/>
              </a:rPr>
              <a:t>Give fluid boluses over longer periods of time (e.g. 20 minutes instead of 5-10 minutes)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Century Schoolbook" pitchFamily="18" charset="0"/>
              </a:rPr>
              <a:t>Monitor patient closely during fluid infusion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70641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Interventions for Shock (continued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64820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Century Schoolbook" pitchFamily="18" charset="0"/>
              </a:rPr>
              <a:t>Obstructive</a:t>
            </a:r>
            <a:endParaRPr lang="en-US" sz="2000" b="1" u="sng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Immediate action is required when you recognize obstructive shock– </a:t>
            </a:r>
            <a:r>
              <a:rPr lang="en-US" sz="2000" dirty="0">
                <a:latin typeface="Century Schoolbook" pitchFamily="18" charset="0"/>
              </a:rPr>
              <a:t>failure to correct the cause will often result in rapid progression to cardiopulmonary failure and cardiac </a:t>
            </a:r>
            <a:r>
              <a:rPr lang="en-US" sz="2000" dirty="0" smtClean="0">
                <a:latin typeface="Century Schoolbook" pitchFamily="18" charset="0"/>
              </a:rPr>
              <a:t>arrest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Initial therapy is always a fluid </a:t>
            </a:r>
            <a:r>
              <a:rPr lang="en-US" sz="2000" dirty="0" smtClean="0">
                <a:latin typeface="Century Schoolbook" pitchFamily="18" charset="0"/>
              </a:rPr>
              <a:t>challenge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entury Schoolbook" pitchFamily="18" charset="0"/>
              </a:rPr>
              <a:t>Treating the cause: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latin typeface="Century Schoolbook" pitchFamily="18" charset="0"/>
              </a:rPr>
              <a:t>Pericardial drain, chest tube, surgical intervention, order labs for evaluation of </a:t>
            </a:r>
            <a:r>
              <a:rPr lang="en-US" dirty="0" smtClean="0">
                <a:latin typeface="Century Schoolbook" pitchFamily="18" charset="0"/>
              </a:rPr>
              <a:t>status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>
                <a:latin typeface="Century Schoolbook" pitchFamily="18" charset="0"/>
              </a:rPr>
              <a:t>If the patient is a neonate with a ductal dependent lesion than give </a:t>
            </a:r>
            <a:r>
              <a:rPr lang="en-US" dirty="0" smtClean="0">
                <a:latin typeface="Century Schoolbook" pitchFamily="18" charset="0"/>
              </a:rPr>
              <a:t>PGE</a:t>
            </a:r>
            <a:endParaRPr lang="en-US" dirty="0">
              <a:latin typeface="Century Schoolbook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Further evaluation </a:t>
            </a:r>
            <a:r>
              <a:rPr lang="en-US" sz="2000" dirty="0" smtClean="0">
                <a:latin typeface="Century Schoolbook" pitchFamily="18" charset="0"/>
              </a:rPr>
              <a:t>includes </a:t>
            </a:r>
            <a:r>
              <a:rPr lang="en-US" sz="2000" dirty="0">
                <a:latin typeface="Century Schoolbook" pitchFamily="18" charset="0"/>
              </a:rPr>
              <a:t>invasive monitoring, pharmacologic therapy, and appropriate </a:t>
            </a:r>
            <a:r>
              <a:rPr lang="en-US" sz="2000" dirty="0" smtClean="0">
                <a:latin typeface="Century Schoolbook" pitchFamily="18" charset="0"/>
              </a:rPr>
              <a:t>consults</a:t>
            </a:r>
            <a:endParaRPr lang="en-US" sz="2000" dirty="0">
              <a:latin typeface="Century Schoolbook" pitchFamily="18" charset="0"/>
            </a:endParaRPr>
          </a:p>
          <a:p>
            <a:pPr lvl="2">
              <a:buFont typeface="Courier New" pitchFamily="49" charset="0"/>
              <a:buChar char="o"/>
            </a:pPr>
            <a:endParaRPr lang="en-US" sz="1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Century Schoolbook" pitchFamily="18" charset="0"/>
              </a:rPr>
              <a:t>Summary of Shock:</a:t>
            </a:r>
            <a:endParaRPr lang="en-US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781800" cy="4199069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Seek expert consultation as needed for the child or infant in shock</a:t>
            </a:r>
          </a:p>
          <a:p>
            <a:r>
              <a:rPr lang="en-US" dirty="0" smtClean="0">
                <a:latin typeface="Century Schoolbook" pitchFamily="18" charset="0"/>
              </a:rPr>
              <a:t>Open and support the airway</a:t>
            </a:r>
          </a:p>
          <a:p>
            <a:r>
              <a:rPr lang="en-US" dirty="0" smtClean="0">
                <a:latin typeface="Century Schoolbook" pitchFamily="18" charset="0"/>
              </a:rPr>
              <a:t>Position the child for comfort as able to depending on level of stability</a:t>
            </a:r>
          </a:p>
          <a:p>
            <a:r>
              <a:rPr lang="en-US" dirty="0" smtClean="0">
                <a:latin typeface="Century Schoolbook" pitchFamily="18" charset="0"/>
              </a:rPr>
              <a:t>Provide oxygen therapy</a:t>
            </a:r>
          </a:p>
          <a:p>
            <a:r>
              <a:rPr lang="en-US" dirty="0" smtClean="0">
                <a:latin typeface="Century Schoolbook" pitchFamily="18" charset="0"/>
              </a:rPr>
              <a:t>Ensure IV access</a:t>
            </a:r>
          </a:p>
          <a:p>
            <a:r>
              <a:rPr lang="en-US" dirty="0" smtClean="0">
                <a:latin typeface="Century Schoolbook" pitchFamily="18" charset="0"/>
              </a:rPr>
              <a:t>IV fluid therapy is essential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Provide boluses as needed and indicated for patients vital signs and perfusion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7477" y="817583"/>
            <a:ext cx="6965245" cy="78261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Causes of Shock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The following will cause the tissues in the body to require more oxygen: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Fever, infection, injury, respiratory distress, and pain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Then, cell and organ damage may occur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The</a:t>
            </a:r>
            <a:r>
              <a:rPr lang="en-US" sz="2400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treatment </a:t>
            </a:r>
            <a:r>
              <a:rPr lang="en-US" sz="2400" b="1" dirty="0" smtClean="0">
                <a:solidFill>
                  <a:srgbClr val="FF0000"/>
                </a:solidFill>
                <a:latin typeface="Century Schoolbook" pitchFamily="18" charset="0"/>
              </a:rPr>
              <a:t>goal is to </a:t>
            </a:r>
            <a:r>
              <a:rPr lang="en-US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restore blood flow to the tissues and prevent organ injury.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>
                <a:latin typeface="Century Schoolbook" pitchFamily="18" charset="0"/>
              </a:rPr>
              <a:t>If this is not accomplished quickly, damage may become irreversible and progress into cardiopulmonary failure and cardiac arrest</a:t>
            </a:r>
            <a:endParaRPr lang="en-US" sz="2400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2541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entury Schoolbook" pitchFamily="18" charset="0"/>
              </a:rPr>
              <a:t>Summary of </a:t>
            </a:r>
            <a:r>
              <a:rPr lang="en-US" b="1" u="sng" dirty="0" smtClean="0">
                <a:latin typeface="Century Schoolbook" pitchFamily="18" charset="0"/>
              </a:rPr>
              <a:t>Shock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781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Schoolbook" pitchFamily="18" charset="0"/>
              </a:rPr>
              <a:t>Use isotonic crystalloid for fluid replacement</a:t>
            </a:r>
          </a:p>
          <a:p>
            <a:r>
              <a:rPr lang="en-US" dirty="0" smtClean="0">
                <a:latin typeface="Century Schoolbook" pitchFamily="18" charset="0"/>
              </a:rPr>
              <a:t>Correct metabolic imbalances(decreased or increased Na, K+ etc.)</a:t>
            </a:r>
          </a:p>
          <a:p>
            <a:r>
              <a:rPr lang="en-US" dirty="0" smtClean="0">
                <a:latin typeface="Century Schoolbook" pitchFamily="18" charset="0"/>
              </a:rPr>
              <a:t>Monitor: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Heart rate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Pulses, capillary refill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Urine output-- (increase in UOP is a + sign)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Blood pressure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Respiratory rate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Level of consciousness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Temperature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Glucose</a:t>
            </a:r>
          </a:p>
          <a:p>
            <a:r>
              <a:rPr lang="en-US" dirty="0" smtClean="0">
                <a:latin typeface="Century Schoolbook" pitchFamily="18" charset="0"/>
              </a:rPr>
              <a:t>Perform FREQUENT REASSESSMENT to determine response to therapy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8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7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Shock Therapeutic </a:t>
            </a:r>
            <a:r>
              <a:rPr lang="en-US" sz="4000" b="1" u="sng" dirty="0"/>
              <a:t>E</a:t>
            </a:r>
            <a:r>
              <a:rPr lang="en-US" sz="4000" b="1" u="sng" dirty="0" smtClean="0"/>
              <a:t>ndpoints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104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Century Schoolbook" pitchFamily="18" charset="0"/>
              </a:rPr>
              <a:t>Urine output &gt;1ml/kgm per hour</a:t>
            </a:r>
          </a:p>
          <a:p>
            <a:r>
              <a:rPr lang="en-US" dirty="0" smtClean="0">
                <a:latin typeface="Century Schoolbook" pitchFamily="18" charset="0"/>
              </a:rPr>
              <a:t>Normal heart rate and blood pressure for age</a:t>
            </a:r>
          </a:p>
          <a:p>
            <a:r>
              <a:rPr lang="en-US" dirty="0" smtClean="0">
                <a:latin typeface="Century Schoolbook" pitchFamily="18" charset="0"/>
              </a:rPr>
              <a:t>Normal pulses</a:t>
            </a:r>
          </a:p>
          <a:p>
            <a:r>
              <a:rPr lang="en-US" dirty="0" smtClean="0">
                <a:latin typeface="Century Schoolbook" pitchFamily="18" charset="0"/>
              </a:rPr>
              <a:t>Capillary refill &lt; 2 seconds</a:t>
            </a:r>
          </a:p>
          <a:p>
            <a:r>
              <a:rPr lang="en-US" dirty="0" smtClean="0">
                <a:latin typeface="Century Schoolbook" pitchFamily="18" charset="0"/>
              </a:rPr>
              <a:t>Warm extremities</a:t>
            </a:r>
          </a:p>
          <a:p>
            <a:r>
              <a:rPr lang="en-US" dirty="0" smtClean="0">
                <a:latin typeface="Century Schoolbook" pitchFamily="18" charset="0"/>
              </a:rPr>
              <a:t>Normal mental status (return to patient's baseline)</a:t>
            </a:r>
          </a:p>
          <a:p>
            <a:r>
              <a:rPr lang="en-US" dirty="0" smtClean="0">
                <a:latin typeface="Century Schoolbook" pitchFamily="18" charset="0"/>
              </a:rPr>
              <a:t>Decreased serum lactate</a:t>
            </a:r>
          </a:p>
          <a:p>
            <a:r>
              <a:rPr lang="en-US" dirty="0" smtClean="0">
                <a:latin typeface="Century Schoolbook" pitchFamily="18" charset="0"/>
              </a:rPr>
              <a:t>Reduced base deficit in ABG or VBG</a:t>
            </a:r>
          </a:p>
          <a:p>
            <a:r>
              <a:rPr lang="en-US" dirty="0" smtClean="0">
                <a:latin typeface="Century Schoolbook" pitchFamily="18" charset="0"/>
              </a:rPr>
              <a:t>Central venous oxygen saturation &gt;70%</a:t>
            </a:r>
            <a:endParaRPr lang="en-US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199" cy="457199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>
                <a:latin typeface="Century Schoolbook" pitchFamily="18" charset="0"/>
              </a:rPr>
              <a:t>Medications used in Shock: Normotensive</a:t>
            </a:r>
            <a:endParaRPr lang="en-US" sz="2400" b="1" u="sng" dirty="0">
              <a:latin typeface="Century Schoolboo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90556"/>
              </p:ext>
            </p:extLst>
          </p:nvPr>
        </p:nvGraphicFramePr>
        <p:xfrm>
          <a:off x="838200" y="1219200"/>
          <a:ext cx="7543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28800"/>
                <a:gridCol w="2667000"/>
                <a:gridCol w="1676400"/>
              </a:tblGrid>
              <a:tr h="3485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Drug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Why used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Dose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Monitor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82120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entury Schoolbook" pitchFamily="18" charset="0"/>
                        </a:rPr>
                        <a:t>Dobutamine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entury Schoolbook" pitchFamily="18" charset="0"/>
                        </a:rPr>
                        <a:t>Increases</a:t>
                      </a:r>
                      <a:r>
                        <a:rPr lang="en-US" sz="1400" b="0" baseline="0" dirty="0" smtClean="0">
                          <a:latin typeface="Century Schoolbook" pitchFamily="18" charset="0"/>
                        </a:rPr>
                        <a:t> contractility and HR, vasodilatation</a:t>
                      </a:r>
                      <a:endParaRPr lang="en-US" sz="1400" b="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2- 20 mcg/kg  per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minute infusion. Onset: 1-2 min, Peak: in 10 min.</a:t>
                      </a:r>
                      <a:endParaRPr lang="en-US" sz="13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Schoolbook" pitchFamily="18" charset="0"/>
                        </a:rPr>
                        <a:t>Vital signs, HR, UOP. </a:t>
                      </a:r>
                      <a:endParaRPr lang="en-US" sz="1400" b="0" i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2116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entury Schoolbook" pitchFamily="18" charset="0"/>
                        </a:rPr>
                        <a:t>Dopamine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Schoolbook" pitchFamily="18" charset="0"/>
                        </a:rPr>
                        <a:t>Cardiogenic</a:t>
                      </a:r>
                      <a:r>
                        <a:rPr lang="en-US" sz="1200" baseline="0" dirty="0" smtClean="0">
                          <a:latin typeface="Century Schoolbook" pitchFamily="18" charset="0"/>
                        </a:rPr>
                        <a:t> and distributive shock . Increase HR, beta adrenergic receptors, decreases SVR</a:t>
                      </a:r>
                      <a:endParaRPr lang="en-US" sz="12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2 to 20 mcg/kg/min, titrate to desired vital sign results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Century Schoolbook" pitchFamily="18" charset="0"/>
                        </a:rPr>
                        <a:t>Onset: 1-2 min.; </a:t>
                      </a:r>
                    </a:p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Peak: in 10 min.</a:t>
                      </a:r>
                      <a:endParaRPr lang="en-US" sz="13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Schoolbook" pitchFamily="18" charset="0"/>
                        </a:rPr>
                        <a:t>UOP, Vital signs.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Central line administration preferred,</a:t>
                      </a:r>
                      <a:r>
                        <a:rPr lang="en-US" sz="1400" i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400" i="0" baseline="0" dirty="0" smtClean="0">
                          <a:latin typeface="Century Schoolbook" pitchFamily="18" charset="0"/>
                        </a:rPr>
                        <a:t>IV sites</a:t>
                      </a:r>
                      <a:endParaRPr lang="en-US" sz="1400" i="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41141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entury Schoolbook" pitchFamily="18" charset="0"/>
                        </a:rPr>
                        <a:t>Epinephrine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Anaphylaxis, croup, bradycardia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, cardiac arrest, shock, increases heart contractility &amp; vasoconstriction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0.1mg/kg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0f 1:10,000 every 3 to 5 minutes in an arrest.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Infusion:0.1to1mcg/kg/min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Onset: immediate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Peak: within 1 minute</a:t>
                      </a:r>
                      <a:endParaRPr lang="en-US" sz="13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Schoolbook" pitchFamily="18" charset="0"/>
                        </a:rPr>
                        <a:t>Oxygen requirements increase, increases</a:t>
                      </a:r>
                      <a:r>
                        <a:rPr lang="en-US" sz="1200" baseline="0" dirty="0" smtClean="0">
                          <a:latin typeface="Century Schoolbook" pitchFamily="18" charset="0"/>
                        </a:rPr>
                        <a:t> serum lactate, for arrhythmias</a:t>
                      </a:r>
                      <a:endParaRPr lang="en-US" sz="12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entury Schoolbook" pitchFamily="18" charset="0"/>
                        </a:rPr>
                        <a:t>Milrinone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Schoolbook" pitchFamily="18" charset="0"/>
                        </a:rPr>
                        <a:t>Myocardial dysfunction in shock, increases contractility , reduces preload</a:t>
                      </a:r>
                      <a:r>
                        <a:rPr lang="en-US" sz="1200" baseline="0" dirty="0" smtClean="0">
                          <a:latin typeface="Century Schoolbook" pitchFamily="18" charset="0"/>
                        </a:rPr>
                        <a:t> and afterload</a:t>
                      </a:r>
                      <a:endParaRPr lang="en-US" sz="12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Loading dose: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300" dirty="0" smtClean="0">
                          <a:latin typeface="Century Schoolbook" pitchFamily="18" charset="0"/>
                        </a:rPr>
                        <a:t>50mcg/kgm IV or IO over 10 to 60 min. </a:t>
                      </a:r>
                    </a:p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Infusion:</a:t>
                      </a:r>
                      <a:r>
                        <a:rPr lang="en-US" sz="1300" dirty="0" smtClean="0">
                          <a:latin typeface="Century Schoolbook" pitchFamily="18" charset="0"/>
                        </a:rPr>
                        <a:t> 0.25 t0 0.75 mcg/kg per min.</a:t>
                      </a:r>
                      <a:endParaRPr lang="en-US" sz="13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Schoolbook" pitchFamily="18" charset="0"/>
                        </a:rPr>
                        <a:t>Hypotension,</a:t>
                      </a:r>
                      <a:r>
                        <a:rPr lang="en-US" sz="1200" baseline="0" dirty="0" smtClean="0">
                          <a:latin typeface="Century Schoolbook" pitchFamily="18" charset="0"/>
                        </a:rPr>
                        <a:t> arrhythmias, </a:t>
                      </a:r>
                      <a:r>
                        <a:rPr lang="en-US" sz="1200" i="1" baseline="0" dirty="0" smtClean="0">
                          <a:latin typeface="Century Schoolbook" pitchFamily="18" charset="0"/>
                        </a:rPr>
                        <a:t>do not use in patients with Ventricular outflow defects</a:t>
                      </a:r>
                      <a:endParaRPr lang="en-US" sz="1200" i="1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Century Schoolbook" pitchFamily="18" charset="0"/>
              </a:rPr>
              <a:t>Medications used in </a:t>
            </a:r>
            <a:r>
              <a:rPr lang="en-US" sz="2400" b="1" u="sng" dirty="0">
                <a:latin typeface="Century Schoolbook" pitchFamily="18" charset="0"/>
              </a:rPr>
              <a:t>H</a:t>
            </a:r>
            <a:r>
              <a:rPr lang="en-US" sz="2400" b="1" u="sng" dirty="0" smtClean="0">
                <a:latin typeface="Century Schoolbook" pitchFamily="18" charset="0"/>
              </a:rPr>
              <a:t>ypotensive Shock</a:t>
            </a:r>
            <a:endParaRPr lang="en-US" sz="2400" b="1" u="sng" dirty="0">
              <a:latin typeface="Century Schoolbook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52474"/>
              </p:ext>
            </p:extLst>
          </p:nvPr>
        </p:nvGraphicFramePr>
        <p:xfrm>
          <a:off x="990600" y="1334383"/>
          <a:ext cx="7239000" cy="449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90700"/>
                <a:gridCol w="1866900"/>
                <a:gridCol w="1905000"/>
              </a:tblGrid>
              <a:tr h="3786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Drug 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Why used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Dose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Monitor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1340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Norepinephrine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Vasopressor, hypotensive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shock, increases contractility and HR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0.1-2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mcg/kgm per minute- titrate to change in BP and perfusion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B/P,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Renal function, rhythm, perfusion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08815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Dopamine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entury Schoolbook" pitchFamily="18" charset="0"/>
                        </a:rPr>
                        <a:t>Cardiogenic</a:t>
                      </a:r>
                      <a:r>
                        <a:rPr lang="en-US" sz="1200" baseline="0" dirty="0" smtClean="0">
                          <a:latin typeface="Century Schoolbook" pitchFamily="18" charset="0"/>
                        </a:rPr>
                        <a:t> and distributive shock . Increase HR, beta adrenergic receptors, decreases SVR</a:t>
                      </a:r>
                      <a:endParaRPr lang="en-US" sz="12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2 to 20 mcg/kg/min, titrate to desired vital sign results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300" b="1" dirty="0" smtClean="0">
                          <a:latin typeface="Century Schoolbook" pitchFamily="18" charset="0"/>
                        </a:rPr>
                        <a:t>Onset: 1-2 min.; </a:t>
                      </a:r>
                    </a:p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Peak: in 10 min.</a:t>
                      </a:r>
                      <a:endParaRPr lang="en-US" sz="13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Schoolbook" pitchFamily="18" charset="0"/>
                        </a:rPr>
                        <a:t>UOP, Vital signs.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Central line administration preferred,</a:t>
                      </a:r>
                      <a:r>
                        <a:rPr lang="en-US" sz="1400" i="1" baseline="0" dirty="0" smtClean="0">
                          <a:latin typeface="Century Schoolbook" pitchFamily="18" charset="0"/>
                        </a:rPr>
                        <a:t> </a:t>
                      </a:r>
                      <a:r>
                        <a:rPr lang="en-US" sz="1400" i="0" baseline="0" dirty="0" smtClean="0">
                          <a:latin typeface="Century Schoolbook" pitchFamily="18" charset="0"/>
                        </a:rPr>
                        <a:t>IV sites</a:t>
                      </a:r>
                      <a:endParaRPr lang="en-US" sz="1400" i="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86152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Epinephrine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Anaphylaxis, croup, bradycardia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, cardiac arrest, shock, increases heart contractility &amp; vasoconstriction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Century Schoolbook" pitchFamily="18" charset="0"/>
                        </a:rPr>
                        <a:t>0.1mg/kg</a:t>
                      </a:r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 0f 1:10,000 every 3 to 5 minutes in an arrest.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Infusion:0.1to1mcg/kg/min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Onset: immediate</a:t>
                      </a:r>
                    </a:p>
                    <a:p>
                      <a:r>
                        <a:rPr lang="en-US" sz="1300" b="1" baseline="0" dirty="0" smtClean="0">
                          <a:latin typeface="Century Schoolbook" pitchFamily="18" charset="0"/>
                        </a:rPr>
                        <a:t>Peak: within 1 minute</a:t>
                      </a:r>
                      <a:endParaRPr lang="en-US" sz="13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Schoolbook" pitchFamily="18" charset="0"/>
                        </a:rPr>
                        <a:t>Oxygen requirements increase, increases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serum lactate, for arrhythmias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Medication used for Shock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84913"/>
              </p:ext>
            </p:extLst>
          </p:nvPr>
        </p:nvGraphicFramePr>
        <p:xfrm>
          <a:off x="1143000" y="1600201"/>
          <a:ext cx="6781800" cy="237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05000"/>
                <a:gridCol w="1752600"/>
                <a:gridCol w="1600200"/>
              </a:tblGrid>
              <a:tr h="6243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Drug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Why Used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Dose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Monitor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7503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Vasopressin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Shock states to increase cardiac contractility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and vasoconstriction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 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Schoolbook" pitchFamily="18" charset="0"/>
                        </a:rPr>
                        <a:t>Shock: 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0.00017-0.010 units/kg/</a:t>
                      </a:r>
                      <a:r>
                        <a:rPr lang="en-US" b="1" u="sng" dirty="0" smtClean="0">
                          <a:latin typeface="Century Schoolbook" pitchFamily="18" charset="0"/>
                        </a:rPr>
                        <a:t>min </a:t>
                      </a:r>
                      <a:r>
                        <a:rPr lang="en-US" dirty="0" smtClean="0">
                          <a:latin typeface="Century Schoolbook" pitchFamily="18" charset="0"/>
                        </a:rPr>
                        <a:t>IV, titrate to B/P and perfusion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itchFamily="18" charset="0"/>
                        </a:rPr>
                        <a:t>B/P, UOP, perfusion, &amp;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lactate.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4267200"/>
            <a:ext cx="67818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Warning! Vasopressin is also used in the treatment for patients with Diabetes Insipidus.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The dosing is usually milliunits/kg/</a:t>
            </a:r>
            <a:r>
              <a:rPr lang="en-US" b="1" u="sng" dirty="0" smtClean="0">
                <a:solidFill>
                  <a:schemeClr val="tx1"/>
                </a:solidFill>
                <a:latin typeface="Century Schoolbook" pitchFamily="18" charset="0"/>
              </a:rPr>
              <a:t>hour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entury Schoolbook" pitchFamily="18" charset="0"/>
              </a:rPr>
              <a:t>Please take extra caution when starting </a:t>
            </a:r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any vasopressin infusion!!!!</a:t>
            </a:r>
            <a:endParaRPr lang="en-US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3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7363177" cy="914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Maintenance </a:t>
            </a:r>
            <a:r>
              <a:rPr lang="en-US" sz="2800" b="1" u="sng" dirty="0">
                <a:latin typeface="Century Schoolbook" pitchFamily="18" charset="0"/>
              </a:rPr>
              <a:t>F</a:t>
            </a:r>
            <a:r>
              <a:rPr lang="en-US" sz="2800" b="1" u="sng" dirty="0" smtClean="0">
                <a:latin typeface="Century Schoolbook" pitchFamily="18" charset="0"/>
              </a:rPr>
              <a:t>luid Requirements:</a:t>
            </a:r>
            <a:endParaRPr lang="en-US" sz="2800" b="1" u="sng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086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entury Schoolbook" pitchFamily="18" charset="0"/>
              </a:rPr>
              <a:t>For Infants under 10 kgm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4ml/kg/hour=</a:t>
            </a:r>
          </a:p>
          <a:p>
            <a:pPr lvl="2"/>
            <a:r>
              <a:rPr lang="en-US" b="1" u="sng" dirty="0" smtClean="0">
                <a:latin typeface="Century Schoolbook" pitchFamily="18" charset="0"/>
              </a:rPr>
              <a:t>Example: 8 kgm infant</a:t>
            </a:r>
            <a:r>
              <a:rPr lang="en-US" dirty="0" smtClean="0">
                <a:latin typeface="Century Schoolbook" pitchFamily="18" charset="0"/>
              </a:rPr>
              <a:t>:</a:t>
            </a:r>
          </a:p>
          <a:p>
            <a:pPr lvl="2"/>
            <a:r>
              <a:rPr lang="en-US" dirty="0" smtClean="0">
                <a:latin typeface="Century Schoolbook" pitchFamily="18" charset="0"/>
              </a:rPr>
              <a:t> 10x4=40ml hour</a:t>
            </a:r>
          </a:p>
          <a:p>
            <a:pPr marL="685800" lvl="2" indent="0">
              <a:buNone/>
            </a:pPr>
            <a:endParaRPr lang="en-US" dirty="0" smtClean="0">
              <a:latin typeface="Century Schoolbook" pitchFamily="18" charset="0"/>
            </a:endParaRPr>
          </a:p>
          <a:p>
            <a:r>
              <a:rPr lang="en-US" b="1" dirty="0" smtClean="0">
                <a:latin typeface="Century Schoolbook" pitchFamily="18" charset="0"/>
              </a:rPr>
              <a:t>For children10-20 kgm</a:t>
            </a:r>
            <a:r>
              <a:rPr lang="en-US" dirty="0" smtClean="0">
                <a:latin typeface="Century Schoolbook" pitchFamily="18" charset="0"/>
              </a:rPr>
              <a:t>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(4ml/kg/hour for the first 10 kgm)+ (2ml/kg per hour above  10 kgm)= </a:t>
            </a:r>
          </a:p>
          <a:p>
            <a:pPr lvl="2"/>
            <a:r>
              <a:rPr lang="en-US" b="1" u="sng" dirty="0" smtClean="0">
                <a:latin typeface="Century Schoolbook" pitchFamily="18" charset="0"/>
              </a:rPr>
              <a:t>Example: 15kgm child: </a:t>
            </a:r>
          </a:p>
          <a:p>
            <a:pPr lvl="2"/>
            <a:r>
              <a:rPr lang="en-US" dirty="0" smtClean="0">
                <a:latin typeface="Century Schoolbook" pitchFamily="18" charset="0"/>
              </a:rPr>
              <a:t>4 x10 +2ml/kg x5kg=50ml/hour</a:t>
            </a:r>
          </a:p>
          <a:p>
            <a:pPr marL="685800" lvl="2" indent="0">
              <a:buNone/>
            </a:pPr>
            <a:endParaRPr lang="en-US" dirty="0" smtClean="0">
              <a:latin typeface="Century Schoolbook" pitchFamily="18" charset="0"/>
            </a:endParaRPr>
          </a:p>
          <a:p>
            <a:r>
              <a:rPr lang="en-US" b="1" dirty="0" smtClean="0">
                <a:latin typeface="Century Schoolbook" pitchFamily="18" charset="0"/>
              </a:rPr>
              <a:t>Children above 20 kg</a:t>
            </a:r>
            <a:r>
              <a:rPr lang="en-US" dirty="0" smtClean="0">
                <a:latin typeface="Century Schoolbook" pitchFamily="18" charset="0"/>
              </a:rPr>
              <a:t>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Century Schoolbook" pitchFamily="18" charset="0"/>
              </a:rPr>
              <a:t>4ml/kg/hour for the first 10kgm)+(2ml/per kgm for kgm11-20 kgm) +(1 ml/kgm/hour for each kgm above 20kgm)=</a:t>
            </a:r>
          </a:p>
          <a:p>
            <a:pPr lvl="2"/>
            <a:r>
              <a:rPr lang="en-US" b="1" u="sng" dirty="0" smtClean="0">
                <a:latin typeface="Century Schoolbook" pitchFamily="18" charset="0"/>
              </a:rPr>
              <a:t>Example: 27 kilogram child: </a:t>
            </a:r>
          </a:p>
          <a:p>
            <a:pPr lvl="2"/>
            <a:r>
              <a:rPr lang="en-US" b="1" i="1" dirty="0" smtClean="0">
                <a:latin typeface="Century Schoolbook" pitchFamily="18" charset="0"/>
              </a:rPr>
              <a:t>4ml/kg/hour for the first 10kgm +2ml/kg/per hourx10 kgm +1ml/kgm/hour x7 kgm = 67 ml hour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200" dirty="0" smtClean="0"/>
              <a:t>PALS, 2010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22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14400"/>
            <a:ext cx="6965245" cy="68580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Schoolbook" pitchFamily="18" charset="0"/>
              </a:rPr>
              <a:t>International Consensus Pediatric Sepsis Criteria:</a:t>
            </a:r>
            <a:br>
              <a:rPr lang="en-US" sz="2800" b="1" dirty="0">
                <a:latin typeface="Century Schoolbook" pitchFamily="18" charset="0"/>
              </a:rPr>
            </a:br>
            <a:endParaRPr lang="en-US" sz="28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3200400" cy="4419600"/>
          </a:xfrm>
        </p:spPr>
        <p:txBody>
          <a:bodyPr>
            <a:noAutofit/>
          </a:bodyPr>
          <a:lstStyle/>
          <a:p>
            <a:r>
              <a:rPr lang="en-US" sz="1600" b="1" u="sng" dirty="0" smtClean="0">
                <a:latin typeface="Century Schoolbook" pitchFamily="18" charset="0"/>
              </a:rPr>
              <a:t>SEPSIS</a:t>
            </a:r>
          </a:p>
          <a:p>
            <a:pPr lvl="1"/>
            <a:r>
              <a:rPr lang="en-US" sz="1600" dirty="0" smtClean="0"/>
              <a:t>• </a:t>
            </a:r>
            <a:r>
              <a:rPr lang="en-US" sz="1600" dirty="0"/>
              <a:t>Hypotension &gt;40 mL/Kg isotonic fluid bolus</a:t>
            </a:r>
          </a:p>
          <a:p>
            <a:pPr lvl="1"/>
            <a:r>
              <a:rPr lang="en-US" sz="1600" dirty="0"/>
              <a:t>• Vasoactive medications to maintain BP</a:t>
            </a:r>
          </a:p>
          <a:p>
            <a:pPr lvl="1"/>
            <a:r>
              <a:rPr lang="en-US" sz="1600" dirty="0"/>
              <a:t>• 2 or more of the following:</a:t>
            </a:r>
          </a:p>
          <a:p>
            <a:pPr lvl="1"/>
            <a:r>
              <a:rPr lang="en-US" sz="1600" dirty="0"/>
              <a:t>– Base deficit &gt;5 meq/L</a:t>
            </a:r>
          </a:p>
          <a:p>
            <a:pPr lvl="1"/>
            <a:r>
              <a:rPr lang="en-US" sz="1600" dirty="0"/>
              <a:t>– arterial lactate &gt; twice normal</a:t>
            </a:r>
          </a:p>
          <a:p>
            <a:pPr lvl="1"/>
            <a:r>
              <a:rPr lang="en-US" sz="1600" dirty="0"/>
              <a:t>– oliguria (UOP* &lt;0.5 mL/Kg/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– CRT+ &gt;5 sec</a:t>
            </a:r>
          </a:p>
          <a:p>
            <a:pPr lvl="1"/>
            <a:r>
              <a:rPr lang="en-US" sz="1600" dirty="0"/>
              <a:t>– core to peripheral temperature gap &gt; </a:t>
            </a:r>
            <a:r>
              <a:rPr lang="en-US" sz="1600" dirty="0" smtClean="0"/>
              <a:t>3°C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19600" y="1752600"/>
            <a:ext cx="3733800" cy="4267200"/>
          </a:xfrm>
        </p:spPr>
        <p:txBody>
          <a:bodyPr>
            <a:normAutofit/>
          </a:bodyPr>
          <a:lstStyle/>
          <a:p>
            <a:r>
              <a:rPr lang="en-US" sz="1600" b="1" u="sng" dirty="0">
                <a:latin typeface="Century Schoolbook" pitchFamily="18" charset="0"/>
              </a:rPr>
              <a:t>SEVERE SEPSIS Criteria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GCS** &lt;15 without CNS++ disease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Lactate &gt;1.6 </a:t>
            </a:r>
            <a:r>
              <a:rPr lang="en-US" sz="1600" dirty="0" err="1">
                <a:latin typeface="Century Schoolbook" pitchFamily="18" charset="0"/>
              </a:rPr>
              <a:t>mmol</a:t>
            </a:r>
            <a:r>
              <a:rPr lang="en-US" sz="1600" dirty="0">
                <a:latin typeface="Century Schoolbook" pitchFamily="18" charset="0"/>
              </a:rPr>
              <a:t> (arterial) or &gt;2.2 </a:t>
            </a:r>
            <a:r>
              <a:rPr lang="en-US" sz="1600" dirty="0" err="1">
                <a:latin typeface="Century Schoolbook" pitchFamily="18" charset="0"/>
              </a:rPr>
              <a:t>mmol</a:t>
            </a:r>
            <a:r>
              <a:rPr lang="en-US" sz="1600" dirty="0">
                <a:latin typeface="Century Schoolbook" pitchFamily="18" charset="0"/>
              </a:rPr>
              <a:t> (venous)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Measured UOP &lt;1 mL/Kg for 2 </a:t>
            </a:r>
            <a:r>
              <a:rPr lang="en-US" sz="1600" dirty="0" err="1">
                <a:latin typeface="Century Schoolbook" pitchFamily="18" charset="0"/>
              </a:rPr>
              <a:t>hrs</a:t>
            </a:r>
            <a:endParaRPr lang="en-US" sz="1600" dirty="0">
              <a:latin typeface="Century Schoolbook" pitchFamily="18" charset="0"/>
            </a:endParaRPr>
          </a:p>
          <a:p>
            <a:r>
              <a:rPr lang="en-US" sz="1600" b="1" u="sng" dirty="0">
                <a:latin typeface="Century Schoolbook" pitchFamily="18" charset="0"/>
              </a:rPr>
              <a:t>Criteria for SEPTIC SHOCK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Hypotension after 20 mL/Kg fluid bolus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Needs inotrope or vasopressor besides dopamine</a:t>
            </a:r>
          </a:p>
          <a:p>
            <a:pPr lvl="1"/>
            <a:r>
              <a:rPr lang="en-US" sz="1600" dirty="0">
                <a:latin typeface="Century Schoolbook" pitchFamily="18" charset="0"/>
              </a:rPr>
              <a:t>• Any criteria from severe sepsis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-3595101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Recommended updates in the hemodynamic</a:t>
            </a:r>
          </a:p>
          <a:p>
            <a:r>
              <a:rPr lang="en-US" dirty="0"/>
              <a:t>support guidelines for pediatric and neonatal septic shock, include</a:t>
            </a:r>
          </a:p>
          <a:p>
            <a:r>
              <a:rPr lang="en-US" dirty="0"/>
              <a:t>continuous ScvO2 monitoring.</a:t>
            </a:r>
          </a:p>
          <a:p>
            <a:r>
              <a:rPr lang="en-US" b="1" dirty="0"/>
              <a:t>International Consensus Pediatric Sepsis Criteria:</a:t>
            </a:r>
          </a:p>
          <a:p>
            <a:r>
              <a:rPr lang="en-US" dirty="0"/>
              <a:t>• Hypotension &gt;40 mL/Kg isotonic fluid bolus</a:t>
            </a:r>
          </a:p>
          <a:p>
            <a:r>
              <a:rPr lang="en-US" dirty="0"/>
              <a:t>• Vasoactive medications to maintain BP</a:t>
            </a:r>
          </a:p>
          <a:p>
            <a:r>
              <a:rPr lang="en-US" dirty="0"/>
              <a:t>• 2 or more of the following:</a:t>
            </a:r>
          </a:p>
          <a:p>
            <a:r>
              <a:rPr lang="en-US" dirty="0"/>
              <a:t>– Base deficit &gt;5 meq/L</a:t>
            </a:r>
          </a:p>
          <a:p>
            <a:r>
              <a:rPr lang="en-US" dirty="0"/>
              <a:t>– arterial lactate &gt; twice normal</a:t>
            </a:r>
          </a:p>
          <a:p>
            <a:r>
              <a:rPr lang="en-US" dirty="0"/>
              <a:t>– oliguria (UOP* &lt;0.5 mL/Kg/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– CRT+ &gt;5 sec</a:t>
            </a:r>
          </a:p>
          <a:p>
            <a:r>
              <a:rPr lang="en-US" dirty="0"/>
              <a:t>– core to peripheral temperature gap &gt; 3°C</a:t>
            </a:r>
          </a:p>
          <a:p>
            <a:r>
              <a:rPr lang="en-US" b="1" dirty="0"/>
              <a:t>Severe Sepsis Criteria</a:t>
            </a:r>
          </a:p>
          <a:p>
            <a:r>
              <a:rPr lang="en-US" dirty="0"/>
              <a:t>• GCS** &lt;15 without CNS++ disease</a:t>
            </a:r>
          </a:p>
          <a:p>
            <a:r>
              <a:rPr lang="en-US" dirty="0"/>
              <a:t>• Lactate &gt;1.6 </a:t>
            </a:r>
            <a:r>
              <a:rPr lang="en-US" dirty="0" err="1"/>
              <a:t>mmol</a:t>
            </a:r>
            <a:r>
              <a:rPr lang="en-US" dirty="0"/>
              <a:t> (arterial) or &gt;2.2 </a:t>
            </a:r>
            <a:r>
              <a:rPr lang="en-US" dirty="0" err="1"/>
              <a:t>mmol</a:t>
            </a:r>
            <a:r>
              <a:rPr lang="en-US" dirty="0"/>
              <a:t> (venous)</a:t>
            </a:r>
          </a:p>
          <a:p>
            <a:r>
              <a:rPr lang="en-US" dirty="0"/>
              <a:t>• Measured UOP &lt;1 mL/Kg for 2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b="1" dirty="0"/>
              <a:t>Criteria for Septic Shock</a:t>
            </a:r>
          </a:p>
          <a:p>
            <a:r>
              <a:rPr lang="en-US" dirty="0"/>
              <a:t>• Hypotension after 20 mL/Kg fluid bolus</a:t>
            </a:r>
          </a:p>
          <a:p>
            <a:r>
              <a:rPr lang="en-US" dirty="0"/>
              <a:t>• Needs inotrope or vasopressor besides </a:t>
            </a:r>
            <a:r>
              <a:rPr lang="en-US" dirty="0" smtClean="0"/>
              <a:t>dopamine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791200"/>
            <a:ext cx="323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EDWARDS LIFE SCIENCE REFERENCE MATERIAL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53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from </a:t>
            </a:r>
            <a:r>
              <a:rPr lang="en-US" dirty="0"/>
              <a:t>Edwards Critical Care Education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go to this web site fro more information: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ht.edwards.com/sci/edwards/sitecollectionimages/products/mininvasive/7266pedquickguide.pdf</a:t>
            </a:r>
            <a:endParaRPr lang="en-US" dirty="0" smtClean="0"/>
          </a:p>
          <a:p>
            <a:pPr algn="ctr"/>
            <a:r>
              <a:rPr lang="en-US" dirty="0" smtClean="0"/>
              <a:t>Site provides information related to critically and acutely ill children</a:t>
            </a:r>
          </a:p>
        </p:txBody>
      </p:sp>
    </p:spTree>
    <p:extLst>
      <p:ext uri="{BB962C8B-B14F-4D97-AF65-F5344CB8AC3E}">
        <p14:creationId xmlns:p14="http://schemas.microsoft.com/office/powerpoint/2010/main" val="692282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6553200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entury Schoolbook" pitchFamily="18" charset="0"/>
              </a:rPr>
              <a:t>Other ways to Differentiate Shock States</a:t>
            </a:r>
            <a:endParaRPr lang="en-US" sz="28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1756"/>
              </p:ext>
            </p:extLst>
          </p:nvPr>
        </p:nvGraphicFramePr>
        <p:xfrm>
          <a:off x="1219200" y="1203960"/>
          <a:ext cx="6858000" cy="492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638300"/>
                <a:gridCol w="1790700"/>
                <a:gridCol w="1714500"/>
              </a:tblGrid>
              <a:tr h="6115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Cold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or Warm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Fluid Refractory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Catecholamine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resistant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Refractory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053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↓Mental status,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perfusion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CRT* &gt;2 sec (cold)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Flash CRT* (warm)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Diminished pulses (cold)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Bounding pulses (warm)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Mottled extremities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(cold)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↓UOP+ (&lt;1mL/Kg/h)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Shock despite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fluid bolus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&gt;60 mL/Kg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and dopamine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infusion</a:t>
                      </a:r>
                    </a:p>
                    <a:p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10μ/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Kg/min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Shock despite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epinephrine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(cold shock) or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norepinephrine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(warm shock)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Shock despite goal directed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therapy: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inotropes, vasopressors,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vasodilators, metabolic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agents (glucose,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calcium) and hormonal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homeostasis therapy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(insulin, thyroid,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hydrocortisone)</a:t>
                      </a:r>
                    </a:p>
                    <a:p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097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of Shock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19166"/>
              </p:ext>
            </p:extLst>
          </p:nvPr>
        </p:nvGraphicFramePr>
        <p:xfrm>
          <a:off x="914400" y="1143000"/>
          <a:ext cx="7391400" cy="489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Hypovolemic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Cardiogenic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Obstructive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Endocrine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594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Decreased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intravascular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volume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Internal/external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bleeding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Burns, capillary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leak syndrome,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Vomiting,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diarrhea, diuretics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Endocrine</a:t>
                      </a:r>
                    </a:p>
                    <a:p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Congenital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heart disease,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arrhythmias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Cardiomyopathy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Infections, toxic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disorders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Metabolic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disorders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Neuromuscular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disorders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Connective tissue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diseases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Hypoxia, trauma</a:t>
                      </a:r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Cardiac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tamponade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Hemothorax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or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pneumothorax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Coarctation, IAA</a:t>
                      </a:r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Vasodilatory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shock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Vasopressin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deficiency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Thyroid storm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Adrenal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insufficiencies</a:t>
                      </a:r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4325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</a:rPr>
                        <a:t>Septic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Schoolbook" pitchFamily="18" charset="0"/>
                        </a:rPr>
                        <a:t>Distributive</a:t>
                      </a:r>
                      <a:endParaRPr lang="en-US" sz="1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17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Infections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Inflammatory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response</a:t>
                      </a:r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Anaphylaxis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Spinal cord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injuries</a:t>
                      </a:r>
                      <a:endParaRPr lang="en-US" sz="15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6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53182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Shock Types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787471"/>
            <a:ext cx="3886200" cy="419099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u="sng" dirty="0" smtClean="0">
                <a:latin typeface="Century Schoolbook" pitchFamily="18" charset="0"/>
              </a:rPr>
              <a:t>Hypovolemic:</a:t>
            </a:r>
            <a:r>
              <a:rPr lang="en-US" sz="2200" b="1" dirty="0" smtClean="0">
                <a:latin typeface="Century Schoolbook" pitchFamily="18" charset="0"/>
              </a:rPr>
              <a:t> 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Results from inadequate blood volume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Most common shock in the the pediatric patient population</a:t>
            </a:r>
          </a:p>
          <a:p>
            <a:pPr marL="0" indent="0">
              <a:buNone/>
            </a:pPr>
            <a:endParaRPr lang="en-US" sz="2200" dirty="0" smtClean="0">
              <a:latin typeface="Century Schoolbook" pitchFamily="18" charset="0"/>
            </a:endParaRPr>
          </a:p>
          <a:p>
            <a:r>
              <a:rPr lang="en-US" sz="2200" b="1" u="sng" dirty="0" smtClean="0">
                <a:latin typeface="Century Schoolbook" pitchFamily="18" charset="0"/>
              </a:rPr>
              <a:t>Distributive or Septic:</a:t>
            </a:r>
          </a:p>
          <a:p>
            <a:pPr lvl="1"/>
            <a:r>
              <a:rPr lang="en-US" b="1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May be caused by bacteria and viruses circulating in the body   </a:t>
            </a:r>
          </a:p>
          <a:p>
            <a:pPr lvl="1"/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In turn, the inflammatory             cascade starts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1787472"/>
            <a:ext cx="3215640" cy="439425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 smtClean="0">
                <a:latin typeface="Century Schoolbook" pitchFamily="18" charset="0"/>
              </a:rPr>
              <a:t>Cardiogenic</a:t>
            </a:r>
            <a:r>
              <a:rPr lang="en-US" sz="2000" b="1" dirty="0" smtClean="0">
                <a:latin typeface="Century Schoolbook" pitchFamily="18" charset="0"/>
              </a:rPr>
              <a:t>: 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Results from poor circulation from decreased cardiac function. The patient may have other comorbidities or previous illness.</a:t>
            </a:r>
          </a:p>
          <a:p>
            <a:pPr marL="365760" lvl="1" indent="0">
              <a:buNone/>
            </a:pPr>
            <a:endParaRPr lang="en-US" dirty="0" smtClean="0">
              <a:latin typeface="Century Schoolbook" pitchFamily="18" charset="0"/>
            </a:endParaRPr>
          </a:p>
          <a:p>
            <a:r>
              <a:rPr lang="en-US" sz="2000" b="1" u="sng" dirty="0" smtClean="0">
                <a:latin typeface="Century Schoolbook" pitchFamily="18" charset="0"/>
              </a:rPr>
              <a:t>Obstructive:  </a:t>
            </a:r>
          </a:p>
          <a:p>
            <a:pPr lvl="1"/>
            <a:r>
              <a:rPr lang="en-US" dirty="0" smtClean="0">
                <a:latin typeface="Century Schoolbook" pitchFamily="18" charset="0"/>
              </a:rPr>
              <a:t>Results from low blood flow as a result of  blocked blood flow pathways</a:t>
            </a:r>
            <a:endParaRPr lang="en-US" sz="1800" dirty="0">
              <a:latin typeface="Century Schoolbook" pitchFamily="18" charset="0"/>
            </a:endParaRPr>
          </a:p>
        </p:txBody>
      </p:sp>
      <p:pic>
        <p:nvPicPr>
          <p:cNvPr id="1031" name="Picture 7" descr="D:\Documents and Settings\latoum\Local Settings\Temporary Internet Files\Content.IE5\63X5P667\MC9001045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47338"/>
            <a:ext cx="934244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 and Settings\latoum\Local Settings\Temporary Internet Files\Content.IE5\W6L7JVL0\MC9000533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05400"/>
            <a:ext cx="779472" cy="8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016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Shock Stages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652525"/>
              </p:ext>
            </p:extLst>
          </p:nvPr>
        </p:nvGraphicFramePr>
        <p:xfrm>
          <a:off x="1066800" y="1295400"/>
          <a:ext cx="708660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438400"/>
                <a:gridCol w="236220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Compensated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Uncompensated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Irreversible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085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Compensatory mechanisms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to maintain BP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Increase HR and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myocardial contractility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Systemic venous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constriction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Systemic arterial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constriction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Cool, pale skin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Muscle weakness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Restlessness, irritability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Decrease UOP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GI dysfunction*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BP normal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Local tissue hypoxia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Beginning lactic acidosis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Intense sympathetic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Vasoconstriction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Mental deterioration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Cold, clammy skin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Pale mucus membranes and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    nail beds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Hypotensive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S-T changes →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    myocardial ischemia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Oliguria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Profound tissue hypoxia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Profound organ damage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Severe hypo-perfusion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Anaerobic metabolism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Stiff lungs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Inadequate cardiac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    output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Leaky capillary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    syndrome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Anuria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GI tract necrosis*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• Death</a:t>
                      </a:r>
                      <a:endParaRPr lang="en-US" sz="16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40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44918"/>
              </p:ext>
            </p:extLst>
          </p:nvPr>
        </p:nvGraphicFramePr>
        <p:xfrm>
          <a:off x="1143000" y="1905001"/>
          <a:ext cx="6781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447800"/>
                <a:gridCol w="1676400"/>
                <a:gridCol w="137160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Heart Rate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Respiratory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WBC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26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&gt;38˚C or &lt;36˚C (rectal)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&gt;37.8˚C or &lt;35.8˚C (oral)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&gt;37.2˚C or &lt;35.2˚C (axillary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90th percentile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90th percentile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age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PaCO2 &lt;32 mmHg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12,000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47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entury Schoolbook" pitchFamily="18" charset="0"/>
              </a:rPr>
              <a:t>References</a:t>
            </a:r>
            <a:endParaRPr lang="en-US" sz="4000" b="1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537960" cy="404666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entury Schoolbook" pitchFamily="18" charset="0"/>
              </a:rPr>
              <a:t>AHA, (2011), PEARS: Pediatric Emergency Assessment </a:t>
            </a:r>
            <a:r>
              <a:rPr lang="en-US" sz="2000" dirty="0">
                <a:latin typeface="Century Schoolbook" pitchFamily="18" charset="0"/>
              </a:rPr>
              <a:t>R</a:t>
            </a:r>
            <a:r>
              <a:rPr lang="en-US" sz="2000" dirty="0" smtClean="0">
                <a:latin typeface="Century Schoolbook" pitchFamily="18" charset="0"/>
              </a:rPr>
              <a:t>ecognition and Stabilization</a:t>
            </a:r>
          </a:p>
          <a:p>
            <a:r>
              <a:rPr lang="en-US" sz="2000" dirty="0" smtClean="0">
                <a:latin typeface="Century Schoolbook" pitchFamily="18" charset="0"/>
              </a:rPr>
              <a:t>AHA, </a:t>
            </a:r>
            <a:r>
              <a:rPr lang="en-US" sz="2000" smtClean="0">
                <a:latin typeface="Century Schoolbook" pitchFamily="18" charset="0"/>
              </a:rPr>
              <a:t>(2011), </a:t>
            </a:r>
            <a:r>
              <a:rPr lang="en-US" sz="2000" dirty="0" smtClean="0">
                <a:latin typeface="Century Schoolbook" pitchFamily="18" charset="0"/>
              </a:rPr>
              <a:t>PALS: Pediatric Advanced Life Support.</a:t>
            </a:r>
          </a:p>
          <a:p>
            <a:r>
              <a:rPr lang="en-US" sz="2000" dirty="0" smtClean="0">
                <a:latin typeface="Century Schoolbook" pitchFamily="18" charset="0"/>
              </a:rPr>
              <a:t>Slota, M.C. (2006) AACN Core Curriculum for pediatric Critical Care Nursing. </a:t>
            </a:r>
          </a:p>
          <a:p>
            <a:r>
              <a:rPr lang="en-US" sz="2000" dirty="0" smtClean="0">
                <a:latin typeface="Century Schoolbook" pitchFamily="18" charset="0"/>
              </a:rPr>
              <a:t>Hazinski, M.F. ( 2006). Manual of Pediatric Critical Care Handbook.</a:t>
            </a:r>
          </a:p>
          <a:p>
            <a:r>
              <a:rPr lang="en-US" sz="2000" dirty="0" smtClean="0">
                <a:latin typeface="Century Schoolbook" pitchFamily="18" charset="0"/>
              </a:rPr>
              <a:t>Hazinski, M.F. (2013) Nursing Care of the Critically </a:t>
            </a:r>
            <a:r>
              <a:rPr lang="en-US" sz="2000" dirty="0">
                <a:latin typeface="Century Schoolbook" pitchFamily="18" charset="0"/>
              </a:rPr>
              <a:t>I</a:t>
            </a:r>
            <a:r>
              <a:rPr lang="en-US" sz="2000" dirty="0" smtClean="0">
                <a:latin typeface="Century Schoolbook" pitchFamily="18" charset="0"/>
              </a:rPr>
              <a:t>ll child.</a:t>
            </a:r>
          </a:p>
          <a:p>
            <a:r>
              <a:rPr lang="en-US" sz="2000" dirty="0" smtClean="0">
                <a:latin typeface="Century Schoolbook" pitchFamily="18" charset="0"/>
              </a:rPr>
              <a:t>Pub Med literature searches for pediatric sepsis conducted prior to every course</a:t>
            </a:r>
          </a:p>
          <a:p>
            <a:endParaRPr lang="en-US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3200" b="1" u="sng" dirty="0" smtClean="0"/>
              <a:t>Shock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77686" y="4343400"/>
            <a:ext cx="6934200" cy="132343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In shock, tissues do not receive enough oxygen because of: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Insufficient oxygen delivery to the tissues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Increased demand of cells/tissues for oxygen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0334"/>
              </p:ext>
            </p:extLst>
          </p:nvPr>
        </p:nvGraphicFramePr>
        <p:xfrm>
          <a:off x="1524000" y="1397000"/>
          <a:ext cx="6096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Types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of Shock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Causes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Hypovolemic shock, including hemorrhage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Inadequate blood volume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Distributive/</a:t>
                      </a:r>
                      <a:r>
                        <a:rPr lang="en-US" b="1" baseline="0" dirty="0" smtClean="0">
                          <a:latin typeface="+mj-lt"/>
                        </a:rPr>
                        <a:t>septic shock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Inappropriate distribution of blood flow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Cardiogenic shock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Impaired pumping</a:t>
                      </a:r>
                      <a:r>
                        <a:rPr lang="en-US" baseline="0" dirty="0" smtClean="0">
                          <a:latin typeface="+mj-lt"/>
                        </a:rPr>
                        <a:t> of the heart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Obstructive shock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Obstructed</a:t>
                      </a:r>
                      <a:r>
                        <a:rPr lang="en-US" baseline="0" dirty="0" smtClean="0">
                          <a:latin typeface="+mj-lt"/>
                        </a:rPr>
                        <a:t> blood flow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42820"/>
              </p:ext>
            </p:extLst>
          </p:nvPr>
        </p:nvGraphicFramePr>
        <p:xfrm>
          <a:off x="1066800" y="1600201"/>
          <a:ext cx="7086601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398"/>
                <a:gridCol w="5049203"/>
              </a:tblGrid>
              <a:tr h="389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Area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Sign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78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Heart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entury Schoolbook" pitchFamily="18" charset="0"/>
                        </a:rPr>
                        <a:t>Tachycardia for age of the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patient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1215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entury Schoolbook" pitchFamily="18" charset="0"/>
                        </a:rPr>
                        <a:t>Cold, pale, mottled;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delayed capillary refill; sweating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Century Schoolbook" pitchFamily="18" charset="0"/>
                        </a:rPr>
                        <a:t>In septic shock, the child may be red and warm, or may have petechiae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9350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Pulses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entury Schoolbook" pitchFamily="18" charset="0"/>
                        </a:rPr>
                        <a:t>Weak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peripheral pulses-- compare central pulses to distal pulses with every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latin typeface="Century Schoolbook" pitchFamily="18" charset="0"/>
                        </a:rPr>
                        <a:t>     re-assessment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54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Kidney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entury Schoolbook" pitchFamily="18" charset="0"/>
                        </a:rPr>
                        <a:t>Decreased urine output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for age of the patient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654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Schoolbook" pitchFamily="18" charset="0"/>
                        </a:rPr>
                        <a:t>Brain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Century Schoolbook" pitchFamily="18" charset="0"/>
                        </a:rPr>
                        <a:t>Decreased</a:t>
                      </a:r>
                      <a:r>
                        <a:rPr lang="en-US" baseline="0" dirty="0" smtClean="0">
                          <a:latin typeface="Century Schoolbook" pitchFamily="18" charset="0"/>
                        </a:rPr>
                        <a:t> verbal response, agitation, confusion, and/or anxiety</a:t>
                      </a:r>
                      <a:endParaRPr lang="en-US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1" y="817583"/>
            <a:ext cx="6934200" cy="706417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Century Schoolbook" pitchFamily="18" charset="0"/>
              </a:rPr>
              <a:t>Signs of Shock</a:t>
            </a:r>
            <a:endParaRPr lang="en-US" sz="2800" b="1" i="1" u="sng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4017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latin typeface="Century Schoolbook" pitchFamily="18" charset="0"/>
              </a:rPr>
              <a:t>Severity of Shock</a:t>
            </a:r>
            <a:endParaRPr lang="en-US" sz="3200" b="1" u="sng" dirty="0">
              <a:latin typeface="Century Schoolboo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6801" y="1524000"/>
            <a:ext cx="3430590" cy="381000"/>
          </a:xfrm>
        </p:spPr>
        <p:txBody>
          <a:bodyPr>
            <a:noAutofit/>
          </a:bodyPr>
          <a:lstStyle/>
          <a:p>
            <a:r>
              <a:rPr lang="en-US" u="sng" dirty="0" smtClean="0">
                <a:latin typeface="Century Schoolbook" pitchFamily="18" charset="0"/>
              </a:rPr>
              <a:t>Compensated Shock</a:t>
            </a:r>
            <a:endParaRPr lang="en-US" u="sng" dirty="0">
              <a:latin typeface="Century Schoolbook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8" y="1371601"/>
            <a:ext cx="3242731" cy="533400"/>
          </a:xfrm>
        </p:spPr>
        <p:txBody>
          <a:bodyPr>
            <a:noAutofit/>
          </a:bodyPr>
          <a:lstStyle/>
          <a:p>
            <a:r>
              <a:rPr lang="en-US" u="sng" dirty="0" smtClean="0">
                <a:latin typeface="Century Schoolbook" pitchFamily="18" charset="0"/>
              </a:rPr>
              <a:t>Uncompensated Shock</a:t>
            </a:r>
            <a:endParaRPr lang="en-US" u="sng" dirty="0">
              <a:latin typeface="Century Schoolboo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98448" y="1981200"/>
            <a:ext cx="3227832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Schoolbook" pitchFamily="18" charset="0"/>
              </a:rPr>
              <a:t>Normal blood pressure</a:t>
            </a:r>
          </a:p>
          <a:p>
            <a:r>
              <a:rPr lang="en-US" dirty="0" smtClean="0">
                <a:latin typeface="Century Schoolbook" pitchFamily="18" charset="0"/>
              </a:rPr>
              <a:t>Capillary refill may be prolonged</a:t>
            </a:r>
          </a:p>
          <a:p>
            <a:r>
              <a:rPr lang="en-US" dirty="0" smtClean="0">
                <a:latin typeface="Century Schoolbook" pitchFamily="18" charset="0"/>
              </a:rPr>
              <a:t>Urine output stable</a:t>
            </a:r>
          </a:p>
          <a:p>
            <a:r>
              <a:rPr lang="en-US" dirty="0" smtClean="0">
                <a:latin typeface="Century Schoolbook" pitchFamily="18" charset="0"/>
              </a:rPr>
              <a:t>Mentation stable</a:t>
            </a:r>
          </a:p>
          <a:p>
            <a:r>
              <a:rPr lang="en-US" dirty="0" smtClean="0">
                <a:latin typeface="Century Schoolbook" pitchFamily="18" charset="0"/>
              </a:rPr>
              <a:t>Normal skin color and temperature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981200"/>
            <a:ext cx="3227832" cy="2819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Schoolbook" pitchFamily="18" charset="0"/>
              </a:rPr>
              <a:t>ALTERED blood pressure (a late sign)</a:t>
            </a:r>
          </a:p>
          <a:p>
            <a:r>
              <a:rPr lang="en-US" sz="2200" dirty="0" smtClean="0">
                <a:latin typeface="Century Schoolbook" pitchFamily="18" charset="0"/>
              </a:rPr>
              <a:t>Delayed over 3 second capillary refill</a:t>
            </a:r>
          </a:p>
          <a:p>
            <a:r>
              <a:rPr lang="en-US" sz="2200" dirty="0" smtClean="0">
                <a:latin typeface="Century Schoolbook" pitchFamily="18" charset="0"/>
              </a:rPr>
              <a:t>Agitation/confusion</a:t>
            </a:r>
          </a:p>
          <a:p>
            <a:r>
              <a:rPr lang="en-US" sz="2200" dirty="0" smtClean="0">
                <a:latin typeface="Century Schoolbook" pitchFamily="18" charset="0"/>
              </a:rPr>
              <a:t>Cool, pale, sweaty, or flushed skin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876800"/>
            <a:ext cx="7162800" cy="92333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Schoolbook" pitchFamily="18" charset="0"/>
              </a:rPr>
              <a:t>Note: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>
                <a:latin typeface="Century Schoolbook" pitchFamily="18" charset="0"/>
              </a:rPr>
              <a:t>In </a:t>
            </a:r>
            <a:r>
              <a:rPr lang="en-US" b="1" u="sng" dirty="0" smtClean="0">
                <a:latin typeface="Century Schoolbook" pitchFamily="18" charset="0"/>
              </a:rPr>
              <a:t>compensated shock </a:t>
            </a:r>
            <a:r>
              <a:rPr lang="en-US" b="1" dirty="0" smtClean="0">
                <a:latin typeface="Century Schoolbook" pitchFamily="18" charset="0"/>
              </a:rPr>
              <a:t>the SYSTOLIC B/P IS NORMAL but the  DIASTOLIC B/P IS ABNORMAL (either low or high)</a:t>
            </a:r>
            <a:endParaRPr lang="en-US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554017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Progression of Shock</a:t>
            </a:r>
            <a:endParaRPr lang="en-US" sz="32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219200"/>
            <a:ext cx="3048000" cy="76200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>
                <a:latin typeface="+mj-lt"/>
              </a:rPr>
              <a:t>Assessment includes</a:t>
            </a:r>
            <a:r>
              <a:rPr lang="en-US" u="sng" dirty="0" smtClean="0">
                <a:latin typeface="+mj-lt"/>
              </a:rPr>
              <a:t>:</a:t>
            </a:r>
            <a:endParaRPr lang="en-US" u="sng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219200"/>
            <a:ext cx="3014131" cy="761999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latin typeface="+mj-lt"/>
              </a:rPr>
              <a:t>Signs of Hypotension:</a:t>
            </a:r>
            <a:endParaRPr lang="en-US" sz="2400" u="sng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1905000"/>
            <a:ext cx="3352800" cy="4038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Check capillary refill time</a:t>
            </a:r>
          </a:p>
          <a:p>
            <a:r>
              <a:rPr lang="en-US" sz="2000" dirty="0" smtClean="0">
                <a:latin typeface="Century Schoolbook" pitchFamily="18" charset="0"/>
              </a:rPr>
              <a:t>Level of consciousness</a:t>
            </a:r>
          </a:p>
          <a:p>
            <a:r>
              <a:rPr lang="en-US" sz="2000" dirty="0" smtClean="0">
                <a:latin typeface="Century Schoolbook" pitchFamily="18" charset="0"/>
              </a:rPr>
              <a:t>Check for skin color and temperature</a:t>
            </a:r>
          </a:p>
          <a:p>
            <a:r>
              <a:rPr lang="en-US" sz="2000" dirty="0" smtClean="0">
                <a:latin typeface="Century Schoolbook" pitchFamily="18" charset="0"/>
              </a:rPr>
              <a:t>Urine output-- </a:t>
            </a:r>
            <a:r>
              <a:rPr lang="en-US" sz="2000" dirty="0">
                <a:latin typeface="Century Schoolbook" pitchFamily="18" charset="0"/>
              </a:rPr>
              <a:t>I</a:t>
            </a:r>
            <a:r>
              <a:rPr lang="en-US" sz="2000" dirty="0" smtClean="0">
                <a:latin typeface="Century Schoolbook" pitchFamily="18" charset="0"/>
              </a:rPr>
              <a:t>s it appropriate for child’s age?</a:t>
            </a:r>
          </a:p>
          <a:p>
            <a:r>
              <a:rPr lang="en-US" sz="2000" dirty="0" smtClean="0">
                <a:latin typeface="Century Schoolbook" pitchFamily="18" charset="0"/>
              </a:rPr>
              <a:t>If the patient’s HR is outside the normal range, obtain assistance(PEWS)</a:t>
            </a:r>
          </a:p>
          <a:p>
            <a:endParaRPr lang="en-US" sz="2000" dirty="0">
              <a:latin typeface="Century Schoolboo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76801" y="1981200"/>
            <a:ext cx="32004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 Schoolbook" pitchFamily="18" charset="0"/>
              </a:rPr>
              <a:t>Irritability</a:t>
            </a:r>
          </a:p>
          <a:p>
            <a:r>
              <a:rPr lang="en-US" sz="2000" dirty="0" smtClean="0">
                <a:latin typeface="Century Schoolbook" pitchFamily="18" charset="0"/>
              </a:rPr>
              <a:t>Tachycardia</a:t>
            </a:r>
          </a:p>
          <a:p>
            <a:r>
              <a:rPr lang="en-US" sz="2000" dirty="0" smtClean="0">
                <a:latin typeface="Century Schoolbook" pitchFamily="18" charset="0"/>
              </a:rPr>
              <a:t>Confusion</a:t>
            </a:r>
          </a:p>
          <a:p>
            <a:r>
              <a:rPr lang="en-US" sz="2000" dirty="0" smtClean="0">
                <a:latin typeface="Century Schoolbook" pitchFamily="18" charset="0"/>
              </a:rPr>
              <a:t>Decreased muscle tone</a:t>
            </a:r>
          </a:p>
          <a:p>
            <a:r>
              <a:rPr lang="en-US" sz="2000" dirty="0" smtClean="0">
                <a:latin typeface="Century Schoolbook" pitchFamily="18" charset="0"/>
              </a:rPr>
              <a:t>Lethargy</a:t>
            </a:r>
          </a:p>
          <a:p>
            <a:r>
              <a:rPr lang="en-US" sz="2000" dirty="0" smtClean="0">
                <a:latin typeface="Century Schoolbook" pitchFamily="18" charset="0"/>
              </a:rPr>
              <a:t>Seizures</a:t>
            </a:r>
          </a:p>
          <a:p>
            <a:r>
              <a:rPr lang="en-US" sz="2000" dirty="0" smtClean="0">
                <a:latin typeface="Century Schoolbook" pitchFamily="18" charset="0"/>
              </a:rPr>
              <a:t>Pupil dilation</a:t>
            </a:r>
          </a:p>
          <a:p>
            <a:r>
              <a:rPr lang="en-US" sz="2000" dirty="0" smtClean="0">
                <a:latin typeface="Century Schoolbook" pitchFamily="18" charset="0"/>
              </a:rPr>
              <a:t>Weak pulses</a:t>
            </a:r>
          </a:p>
          <a:p>
            <a:r>
              <a:rPr lang="en-US" sz="2000" dirty="0" smtClean="0">
                <a:latin typeface="Century Schoolbook" pitchFamily="18" charset="0"/>
              </a:rPr>
              <a:t>Mottling of the skin</a:t>
            </a:r>
            <a:endParaRPr lang="en-US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fd.com/mk/S/X2604-S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1043</TotalTime>
  <Words>2847</Words>
  <Application>Microsoft Macintosh PowerPoint</Application>
  <PresentationFormat>On-screen Show (4:3)</PresentationFormat>
  <Paragraphs>538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Brush Script MT</vt:lpstr>
      <vt:lpstr>Calibri</vt:lpstr>
      <vt:lpstr>Century Schoolbook</vt:lpstr>
      <vt:lpstr>Constantia</vt:lpstr>
      <vt:lpstr>Courier New</vt:lpstr>
      <vt:lpstr>Franklin Gothic Book</vt:lpstr>
      <vt:lpstr>Rage Italic</vt:lpstr>
      <vt:lpstr>Times New Roman</vt:lpstr>
      <vt:lpstr>Arial</vt:lpstr>
      <vt:lpstr>Pushpin</vt:lpstr>
      <vt:lpstr>Shock: What YOU Need To Know</vt:lpstr>
      <vt:lpstr>Shock Defined:</vt:lpstr>
      <vt:lpstr>Causes of Shock</vt:lpstr>
      <vt:lpstr>Shock Types</vt:lpstr>
      <vt:lpstr> Shock</vt:lpstr>
      <vt:lpstr>Signs of Shock</vt:lpstr>
      <vt:lpstr>Severity of Shock</vt:lpstr>
      <vt:lpstr>Progression of Shock</vt:lpstr>
      <vt:lpstr>PowerPoint Presentation</vt:lpstr>
      <vt:lpstr>Hypovolemic Shock</vt:lpstr>
      <vt:lpstr>Hypovolemic shock</vt:lpstr>
      <vt:lpstr>Hypovolemic Shock</vt:lpstr>
      <vt:lpstr>Distributive/Septic Shock</vt:lpstr>
      <vt:lpstr>Causes of Sepsis</vt:lpstr>
      <vt:lpstr>Septic Cascade</vt:lpstr>
      <vt:lpstr>This inflammation may lead to :</vt:lpstr>
      <vt:lpstr>Septic Guidelines: </vt:lpstr>
      <vt:lpstr>PowerPoint Presentation</vt:lpstr>
      <vt:lpstr>Septic or Distributive Shock</vt:lpstr>
      <vt:lpstr>Cardiogenic Shock </vt:lpstr>
      <vt:lpstr>Cardiogenic Shock</vt:lpstr>
      <vt:lpstr>Cardiogenic Shock</vt:lpstr>
      <vt:lpstr>Obstructive Shock</vt:lpstr>
      <vt:lpstr>Obstructive Shock</vt:lpstr>
      <vt:lpstr>Obstructive Shock</vt:lpstr>
      <vt:lpstr>Interventions for Shock</vt:lpstr>
      <vt:lpstr>Interventions for Shock (continued)</vt:lpstr>
      <vt:lpstr>Interventions for Shock (continued)</vt:lpstr>
      <vt:lpstr>Summary of Shock:</vt:lpstr>
      <vt:lpstr>Summary of Shock</vt:lpstr>
      <vt:lpstr>Shock Therapeutic Endpoints:</vt:lpstr>
      <vt:lpstr>Medications used in Shock: Normotensive</vt:lpstr>
      <vt:lpstr>Medications used in Hypotensive Shock</vt:lpstr>
      <vt:lpstr>Medication used for Shock</vt:lpstr>
      <vt:lpstr>Maintenance Fluid Requirements:</vt:lpstr>
      <vt:lpstr>International Consensus Pediatric Sepsis Criteria: </vt:lpstr>
      <vt:lpstr>Information from Edwards Critical Care Education</vt:lpstr>
      <vt:lpstr>Other ways to Differentiate Shock States</vt:lpstr>
      <vt:lpstr>Table of Shock Types</vt:lpstr>
      <vt:lpstr>Shock Stages</vt:lpstr>
      <vt:lpstr>SIRS</vt:lpstr>
      <vt:lpstr>References</vt:lpstr>
    </vt:vector>
  </TitlesOfParts>
  <Company>University of Florida Academic Health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Shock: What YOU Need To Know</dc:title>
  <dc:creator>latoum</dc:creator>
  <cp:lastModifiedBy>ZERETZKE,CRISTINA M</cp:lastModifiedBy>
  <cp:revision>83</cp:revision>
  <cp:lastPrinted>2012-04-04T19:15:23Z</cp:lastPrinted>
  <dcterms:created xsi:type="dcterms:W3CDTF">2012-03-12T17:06:26Z</dcterms:created>
  <dcterms:modified xsi:type="dcterms:W3CDTF">2016-02-16T13:26:35Z</dcterms:modified>
</cp:coreProperties>
</file>