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44"/>
  </p:notesMasterIdLst>
  <p:handoutMasterIdLst>
    <p:handoutMasterId r:id="rId45"/>
  </p:handoutMasterIdLst>
  <p:sldIdLst>
    <p:sldId id="256" r:id="rId2"/>
    <p:sldId id="414" r:id="rId3"/>
    <p:sldId id="273" r:id="rId4"/>
    <p:sldId id="317" r:id="rId5"/>
    <p:sldId id="400" r:id="rId6"/>
    <p:sldId id="422" r:id="rId7"/>
    <p:sldId id="402" r:id="rId8"/>
    <p:sldId id="404" r:id="rId9"/>
    <p:sldId id="407" r:id="rId10"/>
    <p:sldId id="371" r:id="rId11"/>
    <p:sldId id="408" r:id="rId12"/>
    <p:sldId id="406" r:id="rId13"/>
    <p:sldId id="409" r:id="rId14"/>
    <p:sldId id="410" r:id="rId15"/>
    <p:sldId id="351" r:id="rId16"/>
    <p:sldId id="329" r:id="rId17"/>
    <p:sldId id="381" r:id="rId18"/>
    <p:sldId id="311" r:id="rId19"/>
    <p:sldId id="312" r:id="rId20"/>
    <p:sldId id="313" r:id="rId21"/>
    <p:sldId id="446" r:id="rId22"/>
    <p:sldId id="449" r:id="rId23"/>
    <p:sldId id="345" r:id="rId24"/>
    <p:sldId id="377" r:id="rId25"/>
    <p:sldId id="379" r:id="rId26"/>
    <p:sldId id="307" r:id="rId27"/>
    <p:sldId id="367" r:id="rId28"/>
    <p:sldId id="368" r:id="rId29"/>
    <p:sldId id="417" r:id="rId30"/>
    <p:sldId id="416" r:id="rId31"/>
    <p:sldId id="420" r:id="rId32"/>
    <p:sldId id="376" r:id="rId33"/>
    <p:sldId id="413" r:id="rId34"/>
    <p:sldId id="411" r:id="rId35"/>
    <p:sldId id="421" r:id="rId36"/>
    <p:sldId id="412" r:id="rId37"/>
    <p:sldId id="370" r:id="rId38"/>
    <p:sldId id="366" r:id="rId39"/>
    <p:sldId id="375" r:id="rId40"/>
    <p:sldId id="429" r:id="rId41"/>
    <p:sldId id="306" r:id="rId42"/>
    <p:sldId id="399" r:id="rId43"/>
  </p:sldIdLst>
  <p:sldSz cx="9144000" cy="6858000" type="screen4x3"/>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521415D9-36F7-43E2-AB2F-B90AF26B5E84}">
      <p14:sectionLst xmlns:p14="http://schemas.microsoft.com/office/powerpoint/2010/main">
        <p14:section name="Default Section" id="{4E19D705-9CD1-ED4A-A1C6-0736F22097F6}">
          <p14:sldIdLst>
            <p14:sldId id="256"/>
            <p14:sldId id="414"/>
            <p14:sldId id="273"/>
            <p14:sldId id="317"/>
            <p14:sldId id="400"/>
            <p14:sldId id="422"/>
            <p14:sldId id="402"/>
            <p14:sldId id="404"/>
            <p14:sldId id="407"/>
            <p14:sldId id="371"/>
            <p14:sldId id="408"/>
            <p14:sldId id="406"/>
            <p14:sldId id="409"/>
            <p14:sldId id="410"/>
            <p14:sldId id="351"/>
            <p14:sldId id="329"/>
            <p14:sldId id="381"/>
            <p14:sldId id="311"/>
          </p14:sldIdLst>
        </p14:section>
        <p14:section name="Untitled Section" id="{ED52F7F1-B980-5844-9AAE-F7CA1F6757A3}">
          <p14:sldIdLst>
            <p14:sldId id="312"/>
            <p14:sldId id="313"/>
            <p14:sldId id="446"/>
            <p14:sldId id="449"/>
            <p14:sldId id="345"/>
            <p14:sldId id="377"/>
            <p14:sldId id="379"/>
            <p14:sldId id="307"/>
            <p14:sldId id="367"/>
            <p14:sldId id="368"/>
            <p14:sldId id="417"/>
            <p14:sldId id="416"/>
            <p14:sldId id="420"/>
            <p14:sldId id="376"/>
            <p14:sldId id="413"/>
            <p14:sldId id="411"/>
            <p14:sldId id="421"/>
            <p14:sldId id="412"/>
            <p14:sldId id="370"/>
            <p14:sldId id="366"/>
            <p14:sldId id="375"/>
            <p14:sldId id="429"/>
            <p14:sldId id="306"/>
            <p14:sldId id="3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1295" autoAdjust="0"/>
  </p:normalViewPr>
  <p:slideViewPr>
    <p:cSldViewPr>
      <p:cViewPr varScale="1">
        <p:scale>
          <a:sx n="110" d="100"/>
          <a:sy n="110" d="100"/>
        </p:scale>
        <p:origin x="696" y="168"/>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sorterViewPr>
    <p:cViewPr>
      <p:scale>
        <a:sx n="66" d="100"/>
        <a:sy n="66" d="100"/>
      </p:scale>
      <p:origin x="0" y="4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9F80774-BB80-BD4C-9521-5694069C6AA3}"/>
              </a:ext>
            </a:extLst>
          </p:cNvPr>
          <p:cNvSpPr>
            <a:spLocks noGrp="1" noChangeArrowheads="1"/>
          </p:cNvSpPr>
          <p:nvPr>
            <p:ph type="hdr" sz="quarter"/>
          </p:nvPr>
        </p:nvSpPr>
        <p:spPr bwMode="auto">
          <a:xfrm>
            <a:off x="0" y="0"/>
            <a:ext cx="3043238" cy="465138"/>
          </a:xfrm>
          <a:prstGeom prst="rect">
            <a:avLst/>
          </a:prstGeom>
          <a:noFill/>
          <a:ln>
            <a:noFill/>
          </a:ln>
          <a:effectLst/>
        </p:spPr>
        <p:txBody>
          <a:bodyPr vert="horz" wrap="square" lIns="93324" tIns="46662" rIns="93324" bIns="46662"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endParaRPr lang="en-US" altLang="en-US"/>
          </a:p>
        </p:txBody>
      </p:sp>
      <p:sp>
        <p:nvSpPr>
          <p:cNvPr id="61443" name="Rectangle 3">
            <a:extLst>
              <a:ext uri="{FF2B5EF4-FFF2-40B4-BE49-F238E27FC236}">
                <a16:creationId xmlns:a16="http://schemas.microsoft.com/office/drawing/2014/main" id="{B4936B7F-3252-274F-BDA5-C1F79D7F460D}"/>
              </a:ext>
            </a:extLst>
          </p:cNvPr>
          <p:cNvSpPr>
            <a:spLocks noGrp="1" noChangeArrowheads="1"/>
          </p:cNvSpPr>
          <p:nvPr>
            <p:ph type="dt" sz="quarter" idx="1"/>
          </p:nvPr>
        </p:nvSpPr>
        <p:spPr bwMode="auto">
          <a:xfrm>
            <a:off x="3978275" y="0"/>
            <a:ext cx="3043238" cy="465138"/>
          </a:xfrm>
          <a:prstGeom prst="rect">
            <a:avLst/>
          </a:prstGeom>
          <a:noFill/>
          <a:ln>
            <a:noFill/>
          </a:ln>
          <a:effectLst/>
        </p:spPr>
        <p:txBody>
          <a:bodyPr vert="horz" wrap="square" lIns="93324" tIns="46662" rIns="93324" bIns="46662"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endParaRPr lang="en-US" altLang="en-US"/>
          </a:p>
        </p:txBody>
      </p:sp>
      <p:sp>
        <p:nvSpPr>
          <p:cNvPr id="61444" name="Rectangle 4">
            <a:extLst>
              <a:ext uri="{FF2B5EF4-FFF2-40B4-BE49-F238E27FC236}">
                <a16:creationId xmlns:a16="http://schemas.microsoft.com/office/drawing/2014/main" id="{5BD37AEC-7CD0-BE46-AB0A-B5F7FCB61C9C}"/>
              </a:ext>
            </a:extLst>
          </p:cNvPr>
          <p:cNvSpPr>
            <a:spLocks noGrp="1" noChangeArrowheads="1"/>
          </p:cNvSpPr>
          <p:nvPr>
            <p:ph type="ftr" sz="quarter" idx="2"/>
          </p:nvPr>
        </p:nvSpPr>
        <p:spPr bwMode="auto">
          <a:xfrm>
            <a:off x="0" y="8842375"/>
            <a:ext cx="3043238" cy="465138"/>
          </a:xfrm>
          <a:prstGeom prst="rect">
            <a:avLst/>
          </a:prstGeom>
          <a:noFill/>
          <a:ln>
            <a:noFill/>
          </a:ln>
          <a:effectLst/>
        </p:spPr>
        <p:txBody>
          <a:bodyPr vert="horz" wrap="square" lIns="93324" tIns="46662" rIns="93324" bIns="46662"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endParaRPr lang="en-US" altLang="en-US"/>
          </a:p>
        </p:txBody>
      </p:sp>
      <p:sp>
        <p:nvSpPr>
          <p:cNvPr id="61445" name="Rectangle 5">
            <a:extLst>
              <a:ext uri="{FF2B5EF4-FFF2-40B4-BE49-F238E27FC236}">
                <a16:creationId xmlns:a16="http://schemas.microsoft.com/office/drawing/2014/main" id="{BB293BE5-51E6-054E-B3EF-5201C6B93CFB}"/>
              </a:ext>
            </a:extLst>
          </p:cNvPr>
          <p:cNvSpPr>
            <a:spLocks noGrp="1" noChangeArrowheads="1"/>
          </p:cNvSpPr>
          <p:nvPr>
            <p:ph type="sldNum" sz="quarter" idx="3"/>
          </p:nvPr>
        </p:nvSpPr>
        <p:spPr bwMode="auto">
          <a:xfrm>
            <a:off x="3978275" y="8842375"/>
            <a:ext cx="3043238" cy="465138"/>
          </a:xfrm>
          <a:prstGeom prst="rect">
            <a:avLst/>
          </a:prstGeom>
          <a:noFill/>
          <a:ln>
            <a:noFill/>
          </a:ln>
          <a:effectLst/>
        </p:spPr>
        <p:txBody>
          <a:bodyPr vert="horz" wrap="square" lIns="93324" tIns="46662" rIns="93324" bIns="46662" numCol="1" anchor="b" anchorCtr="0" compatLnSpc="1">
            <a:prstTxWarp prst="textNoShape">
              <a:avLst/>
            </a:prstTxWarp>
          </a:bodyPr>
          <a:lstStyle>
            <a:lvl1pPr algn="r" eaLnBrk="1" hangingPunct="1">
              <a:defRPr sz="1200">
                <a:latin typeface="Calibri" panose="020F0502020204030204" pitchFamily="34" charset="0"/>
              </a:defRPr>
            </a:lvl1pPr>
          </a:lstStyle>
          <a:p>
            <a:fld id="{C6112D3C-D6EB-E14C-8282-7A540F83656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140A0F3-773E-0D42-93B2-48934F798A9D}"/>
              </a:ext>
            </a:extLst>
          </p:cNvPr>
          <p:cNvSpPr>
            <a:spLocks noGrp="1" noChangeArrowheads="1"/>
          </p:cNvSpPr>
          <p:nvPr>
            <p:ph type="hdr" sz="quarter"/>
          </p:nvPr>
        </p:nvSpPr>
        <p:spPr bwMode="auto">
          <a:xfrm>
            <a:off x="0" y="0"/>
            <a:ext cx="3043238" cy="465138"/>
          </a:xfrm>
          <a:prstGeom prst="rect">
            <a:avLst/>
          </a:prstGeom>
          <a:noFill/>
          <a:ln>
            <a:noFill/>
          </a:ln>
          <a:effectLst/>
        </p:spPr>
        <p:txBody>
          <a:bodyPr vert="horz" wrap="square" lIns="93324" tIns="46662" rIns="93324" bIns="46662"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endParaRPr lang="en-US" altLang="en-US"/>
          </a:p>
        </p:txBody>
      </p:sp>
      <p:sp>
        <p:nvSpPr>
          <p:cNvPr id="5123" name="Rectangle 3">
            <a:extLst>
              <a:ext uri="{FF2B5EF4-FFF2-40B4-BE49-F238E27FC236}">
                <a16:creationId xmlns:a16="http://schemas.microsoft.com/office/drawing/2014/main" id="{75C7F834-1733-B845-AA2E-630288A85865}"/>
              </a:ext>
            </a:extLst>
          </p:cNvPr>
          <p:cNvSpPr>
            <a:spLocks noGrp="1" noChangeArrowheads="1"/>
          </p:cNvSpPr>
          <p:nvPr>
            <p:ph type="dt" idx="1"/>
          </p:nvPr>
        </p:nvSpPr>
        <p:spPr bwMode="auto">
          <a:xfrm>
            <a:off x="3978275" y="0"/>
            <a:ext cx="3043238" cy="465138"/>
          </a:xfrm>
          <a:prstGeom prst="rect">
            <a:avLst/>
          </a:prstGeom>
          <a:noFill/>
          <a:ln>
            <a:noFill/>
          </a:ln>
          <a:effectLst/>
        </p:spPr>
        <p:txBody>
          <a:bodyPr vert="horz" wrap="square" lIns="93324" tIns="46662" rIns="93324" bIns="46662"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endParaRPr lang="en-US" altLang="en-US"/>
          </a:p>
        </p:txBody>
      </p:sp>
      <p:sp>
        <p:nvSpPr>
          <p:cNvPr id="19460" name="Rectangle 4">
            <a:extLst>
              <a:ext uri="{FF2B5EF4-FFF2-40B4-BE49-F238E27FC236}">
                <a16:creationId xmlns:a16="http://schemas.microsoft.com/office/drawing/2014/main" id="{35440279-6B49-174A-A455-310265B584FC}"/>
              </a:ext>
            </a:extLst>
          </p:cNvPr>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13A3AE25-CEE0-8A43-9E6C-A523A06AF864}"/>
              </a:ext>
            </a:extLst>
          </p:cNvPr>
          <p:cNvSpPr>
            <a:spLocks noGrp="1" noChangeArrowheads="1"/>
          </p:cNvSpPr>
          <p:nvPr>
            <p:ph type="body" sz="quarter" idx="3"/>
          </p:nvPr>
        </p:nvSpPr>
        <p:spPr bwMode="auto">
          <a:xfrm>
            <a:off x="701675" y="4421188"/>
            <a:ext cx="5619750" cy="4189412"/>
          </a:xfrm>
          <a:prstGeom prst="rect">
            <a:avLst/>
          </a:prstGeom>
          <a:noFill/>
          <a:ln>
            <a:noFill/>
          </a:ln>
          <a:effectLst/>
        </p:spPr>
        <p:txBody>
          <a:bodyPr vert="horz" wrap="square" lIns="93324" tIns="46662" rIns="93324" bIns="466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6A924906-1FCB-6247-973D-121ECD135BE4}"/>
              </a:ext>
            </a:extLst>
          </p:cNvPr>
          <p:cNvSpPr>
            <a:spLocks noGrp="1" noChangeArrowheads="1"/>
          </p:cNvSpPr>
          <p:nvPr>
            <p:ph type="ftr" sz="quarter" idx="4"/>
          </p:nvPr>
        </p:nvSpPr>
        <p:spPr bwMode="auto">
          <a:xfrm>
            <a:off x="0" y="8842375"/>
            <a:ext cx="3043238" cy="465138"/>
          </a:xfrm>
          <a:prstGeom prst="rect">
            <a:avLst/>
          </a:prstGeom>
          <a:noFill/>
          <a:ln>
            <a:noFill/>
          </a:ln>
          <a:effectLst/>
        </p:spPr>
        <p:txBody>
          <a:bodyPr vert="horz" wrap="square" lIns="93324" tIns="46662" rIns="93324" bIns="46662"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endParaRPr lang="en-US" altLang="en-US"/>
          </a:p>
        </p:txBody>
      </p:sp>
      <p:sp>
        <p:nvSpPr>
          <p:cNvPr id="5127" name="Rectangle 7">
            <a:extLst>
              <a:ext uri="{FF2B5EF4-FFF2-40B4-BE49-F238E27FC236}">
                <a16:creationId xmlns:a16="http://schemas.microsoft.com/office/drawing/2014/main" id="{450576D1-EA1F-EE45-A14B-537EA3522BE9}"/>
              </a:ext>
            </a:extLst>
          </p:cNvPr>
          <p:cNvSpPr>
            <a:spLocks noGrp="1" noChangeArrowheads="1"/>
          </p:cNvSpPr>
          <p:nvPr>
            <p:ph type="sldNum" sz="quarter" idx="5"/>
          </p:nvPr>
        </p:nvSpPr>
        <p:spPr bwMode="auto">
          <a:xfrm>
            <a:off x="3978275" y="8842375"/>
            <a:ext cx="3043238" cy="465138"/>
          </a:xfrm>
          <a:prstGeom prst="rect">
            <a:avLst/>
          </a:prstGeom>
          <a:noFill/>
          <a:ln>
            <a:noFill/>
          </a:ln>
          <a:effectLst/>
        </p:spPr>
        <p:txBody>
          <a:bodyPr vert="horz" wrap="square" lIns="93324" tIns="46662" rIns="93324" bIns="46662" numCol="1" anchor="b" anchorCtr="0" compatLnSpc="1">
            <a:prstTxWarp prst="textNoShape">
              <a:avLst/>
            </a:prstTxWarp>
          </a:bodyPr>
          <a:lstStyle>
            <a:lvl1pPr algn="r" eaLnBrk="1" hangingPunct="1">
              <a:defRPr sz="1200">
                <a:latin typeface="Calibri" panose="020F0502020204030204" pitchFamily="34" charset="0"/>
              </a:defRPr>
            </a:lvl1pPr>
          </a:lstStyle>
          <a:p>
            <a:fld id="{E1314F86-25F9-7147-A878-7D8DF46D73D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14A4A238-3909-4148-A5D0-A4FDE57717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57238" indent="-290513">
              <a:defRPr>
                <a:solidFill>
                  <a:schemeClr val="tx1"/>
                </a:solidFill>
                <a:latin typeface="Century Gothic" panose="020B0502020202020204" pitchFamily="34" charset="0"/>
              </a:defRPr>
            </a:lvl2pPr>
            <a:lvl3pPr marL="1165225" indent="-231775">
              <a:defRPr>
                <a:solidFill>
                  <a:schemeClr val="tx1"/>
                </a:solidFill>
                <a:latin typeface="Century Gothic" panose="020B0502020202020204" pitchFamily="34" charset="0"/>
              </a:defRPr>
            </a:lvl3pPr>
            <a:lvl4pPr marL="1631950" indent="-231775">
              <a:defRPr>
                <a:solidFill>
                  <a:schemeClr val="tx1"/>
                </a:solidFill>
                <a:latin typeface="Century Gothic" panose="020B0502020202020204" pitchFamily="34" charset="0"/>
              </a:defRPr>
            </a:lvl4pPr>
            <a:lvl5pPr marL="2098675" indent="-231775">
              <a:defRPr>
                <a:solidFill>
                  <a:schemeClr val="tx1"/>
                </a:solidFill>
                <a:latin typeface="Century Gothic" panose="020B0502020202020204" pitchFamily="34" charset="0"/>
              </a:defRPr>
            </a:lvl5pPr>
            <a:lvl6pPr marL="2555875" indent="-231775" defTabSz="457200" eaLnBrk="0" fontAlgn="base" hangingPunct="0">
              <a:spcBef>
                <a:spcPct val="0"/>
              </a:spcBef>
              <a:spcAft>
                <a:spcPct val="0"/>
              </a:spcAft>
              <a:defRPr>
                <a:solidFill>
                  <a:schemeClr val="tx1"/>
                </a:solidFill>
                <a:latin typeface="Century Gothic" panose="020B0502020202020204" pitchFamily="34" charset="0"/>
              </a:defRPr>
            </a:lvl6pPr>
            <a:lvl7pPr marL="3013075" indent="-231775" defTabSz="457200" eaLnBrk="0" fontAlgn="base" hangingPunct="0">
              <a:spcBef>
                <a:spcPct val="0"/>
              </a:spcBef>
              <a:spcAft>
                <a:spcPct val="0"/>
              </a:spcAft>
              <a:defRPr>
                <a:solidFill>
                  <a:schemeClr val="tx1"/>
                </a:solidFill>
                <a:latin typeface="Century Gothic" panose="020B0502020202020204" pitchFamily="34" charset="0"/>
              </a:defRPr>
            </a:lvl7pPr>
            <a:lvl8pPr marL="3470275" indent="-231775" defTabSz="457200" eaLnBrk="0" fontAlgn="base" hangingPunct="0">
              <a:spcBef>
                <a:spcPct val="0"/>
              </a:spcBef>
              <a:spcAft>
                <a:spcPct val="0"/>
              </a:spcAft>
              <a:defRPr>
                <a:solidFill>
                  <a:schemeClr val="tx1"/>
                </a:solidFill>
                <a:latin typeface="Century Gothic" panose="020B0502020202020204" pitchFamily="34" charset="0"/>
              </a:defRPr>
            </a:lvl8pPr>
            <a:lvl9pPr marL="3927475" indent="-231775" defTabSz="457200" eaLnBrk="0" fontAlgn="base" hangingPunct="0">
              <a:spcBef>
                <a:spcPct val="0"/>
              </a:spcBef>
              <a:spcAft>
                <a:spcPct val="0"/>
              </a:spcAft>
              <a:defRPr>
                <a:solidFill>
                  <a:schemeClr val="tx1"/>
                </a:solidFill>
                <a:latin typeface="Century Gothic" panose="020B0502020202020204" pitchFamily="34" charset="0"/>
              </a:defRPr>
            </a:lvl9pPr>
          </a:lstStyle>
          <a:p>
            <a:fld id="{6940BB89-34B6-0E4B-959C-42FB213DA7D1}" type="slidenum">
              <a:rPr lang="en-US" altLang="en-US">
                <a:latin typeface="Arial" panose="020B0604020202020204" pitchFamily="34" charset="0"/>
                <a:cs typeface="Arial" panose="020B0604020202020204" pitchFamily="34" charset="0"/>
              </a:rPr>
              <a:pPr/>
              <a:t>1</a:t>
            </a:fld>
            <a:endParaRPr lang="en-US" altLang="en-US">
              <a:latin typeface="Arial" panose="020B0604020202020204" pitchFamily="34" charset="0"/>
              <a:cs typeface="Arial" panose="020B0604020202020204" pitchFamily="34" charset="0"/>
            </a:endParaRPr>
          </a:p>
        </p:txBody>
      </p:sp>
      <p:sp>
        <p:nvSpPr>
          <p:cNvPr id="22530" name="Rectangle 2">
            <a:extLst>
              <a:ext uri="{FF2B5EF4-FFF2-40B4-BE49-F238E27FC236}">
                <a16:creationId xmlns:a16="http://schemas.microsoft.com/office/drawing/2014/main" id="{939BFA32-129B-9741-936D-51F0078DC1D8}"/>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C3B424CB-31B2-D543-A2A4-91CEF35324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11D29658-2644-3445-83E6-91E7C015DBA1}"/>
              </a:ext>
            </a:extLst>
          </p:cNvPr>
          <p:cNvSpPr>
            <a:spLocks noGrp="1" noRot="1" noChangeAspect="1" noTextEdit="1"/>
          </p:cNvSpPr>
          <p:nvPr>
            <p:ph type="sldImg"/>
          </p:nvPr>
        </p:nvSpPr>
        <p:spPr>
          <a:ln/>
        </p:spPr>
      </p:sp>
      <p:sp>
        <p:nvSpPr>
          <p:cNvPr id="75778" name="Notes Placeholder 2">
            <a:extLst>
              <a:ext uri="{FF2B5EF4-FFF2-40B4-BE49-F238E27FC236}">
                <a16:creationId xmlns:a16="http://schemas.microsoft.com/office/drawing/2014/main" id="{DE69A052-2481-BE40-B1DC-BE94414C711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57C3F9-E9BC-E942-B35F-C8313F6661BC}"/>
              </a:ext>
            </a:extLst>
          </p:cNvPr>
          <p:cNvSpPr>
            <a:spLocks noGrp="1"/>
          </p:cNvSpPr>
          <p:nvPr>
            <p:ph type="sldNum" sz="quarter" idx="5"/>
          </p:nvPr>
        </p:nvSpPr>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1275C92-85C2-6241-910A-67F4E8B8D782}" type="slidenum">
              <a:rPr lang="en-US" altLang="en-US">
                <a:latin typeface="Calibri" panose="020F0502020204030204" pitchFamily="34" charset="0"/>
              </a:rPr>
              <a:pPr/>
              <a:t>27</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8238E9E7-5783-8C4E-9F05-F0736F758EED}"/>
              </a:ext>
            </a:extLst>
          </p:cNvPr>
          <p:cNvSpPr>
            <a:spLocks noGrp="1" noRot="1" noChangeAspect="1" noTextEdit="1"/>
          </p:cNvSpPr>
          <p:nvPr>
            <p:ph type="sldImg"/>
          </p:nvPr>
        </p:nvSpPr>
        <p:spPr>
          <a:ln/>
        </p:spPr>
      </p:sp>
      <p:sp>
        <p:nvSpPr>
          <p:cNvPr id="98306" name="Notes Placeholder 2">
            <a:extLst>
              <a:ext uri="{FF2B5EF4-FFF2-40B4-BE49-F238E27FC236}">
                <a16:creationId xmlns:a16="http://schemas.microsoft.com/office/drawing/2014/main" id="{10FB92EB-A736-5342-B9E9-A1390B66BC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Build trust, educate and provide resources </a:t>
            </a:r>
          </a:p>
        </p:txBody>
      </p:sp>
      <p:sp>
        <p:nvSpPr>
          <p:cNvPr id="4" name="Slide Number Placeholder 3">
            <a:extLst>
              <a:ext uri="{FF2B5EF4-FFF2-40B4-BE49-F238E27FC236}">
                <a16:creationId xmlns:a16="http://schemas.microsoft.com/office/drawing/2014/main" id="{B02D27A8-DF9D-F943-8D8E-81C33037B88D}"/>
              </a:ext>
            </a:extLst>
          </p:cNvPr>
          <p:cNvSpPr>
            <a:spLocks noGrp="1"/>
          </p:cNvSpPr>
          <p:nvPr>
            <p:ph type="sldNum" sz="quarter" idx="5"/>
          </p:nvPr>
        </p:nvSpPr>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2CDB8AB0-99BA-8D4F-93FD-5E632D8CB28F}" type="slidenum">
              <a:rPr lang="en-US" altLang="en-US">
                <a:latin typeface="Calibri" panose="020F0502020204030204" pitchFamily="34" charset="0"/>
              </a:rPr>
              <a:pPr/>
              <a:t>34</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rPr>
              <a:t>The point of asking questions directly is to open the door of communication.  You will find your own way of phrasing questions. The key is to to convey to the patient that you are prepared to hear her answer—no matter what that answer is.  </a:t>
            </a:r>
          </a:p>
          <a:p>
            <a:endParaRPr lang="en-US" altLang="en-US" sz="1400">
              <a:latin typeface="Arial" panose="020B0604020202020204" pitchFamily="34" charset="0"/>
            </a:endParaRPr>
          </a:p>
          <a:p>
            <a:r>
              <a:rPr lang="en-US" altLang="en-US" sz="1400">
                <a:latin typeface="Arial" panose="020B0604020202020204" pitchFamily="34" charset="0"/>
              </a:rPr>
              <a:t>Research has shown that asking women direct questions in a face-to-face assessment is more effective than asking women about violence in a written questionnaire.</a:t>
            </a:r>
            <a:r>
              <a:rPr lang="en-US" altLang="en-US" sz="1400" baseline="30000">
                <a:latin typeface="Arial" panose="020B0604020202020204" pitchFamily="34" charset="0"/>
              </a:rPr>
              <a:t>18  </a:t>
            </a:r>
            <a:r>
              <a:rPr lang="en-US" altLang="en-US" sz="1400">
                <a:latin typeface="Arial" panose="020B0604020202020204" pitchFamily="34" charset="0"/>
              </a:rPr>
              <a:t>One recent study of physicians indicates that although disclosure may not occur at the time of screening, caring and empathetic questioning may open the door for later disclosure.</a:t>
            </a:r>
            <a:r>
              <a:rPr lang="en-US" altLang="en-US" sz="1400" baseline="30000">
                <a:latin typeface="Arial" panose="020B0604020202020204" pitchFamily="34" charset="0"/>
              </a:rPr>
              <a:t>7</a:t>
            </a:r>
            <a:endParaRPr lang="en-US" altLang="en-US" sz="1400">
              <a:latin typeface="Arial" panose="020B0604020202020204" pitchFamily="34" charset="0"/>
            </a:endParaRPr>
          </a:p>
          <a:p>
            <a:endParaRPr lang="en-US" altLang="en-US" sz="1400">
              <a:latin typeface="Arial" panose="020B0604020202020204" pitchFamily="34" charset="0"/>
            </a:endParaRPr>
          </a:p>
        </p:txBody>
      </p:sp>
    </p:spTree>
    <p:extLst>
      <p:ext uri="{BB962C8B-B14F-4D97-AF65-F5344CB8AC3E}">
        <p14:creationId xmlns:p14="http://schemas.microsoft.com/office/powerpoint/2010/main" val="299549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0D0D0D63-AF06-6840-B342-2123B260FE04}"/>
              </a:ext>
            </a:extLst>
          </p:cNvPr>
          <p:cNvSpPr txBox="1">
            <a:spLocks noGrp="1" noChangeArrowheads="1"/>
          </p:cNvSpPr>
          <p:nvPr/>
        </p:nvSpPr>
        <p:spPr bwMode="auto">
          <a:xfrm>
            <a:off x="3978275" y="8842375"/>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F518A245-5CDB-ED48-B9D5-CB78D36BEF2E}" type="slidenum">
              <a:rPr lang="en-US" altLang="en-US" sz="1200">
                <a:latin typeface="Arial" panose="020B0604020202020204" pitchFamily="34" charset="0"/>
                <a:cs typeface="Arial" panose="020B0604020202020204" pitchFamily="34" charset="0"/>
              </a:rPr>
              <a:pPr algn="r" eaLnBrk="1" hangingPunct="1"/>
              <a:t>41</a:t>
            </a:fld>
            <a:endParaRPr lang="en-US" altLang="en-US" sz="1200">
              <a:latin typeface="Arial" panose="020B0604020202020204" pitchFamily="34" charset="0"/>
              <a:cs typeface="Arial" panose="020B0604020202020204" pitchFamily="34" charset="0"/>
            </a:endParaRPr>
          </a:p>
        </p:txBody>
      </p:sp>
      <p:sp>
        <p:nvSpPr>
          <p:cNvPr id="115714" name="Rectangle 2">
            <a:extLst>
              <a:ext uri="{FF2B5EF4-FFF2-40B4-BE49-F238E27FC236}">
                <a16:creationId xmlns:a16="http://schemas.microsoft.com/office/drawing/2014/main" id="{DE9CFB68-C4DE-044B-B662-8851B98D32E5}"/>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F96E5DB6-CBB4-804E-9C6D-F8DC6A371C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D568B2D6-3F42-614A-8854-78BC25D25165}"/>
              </a:ext>
            </a:extLst>
          </p:cNvPr>
          <p:cNvSpPr>
            <a:spLocks noGrp="1" noRot="1" noChangeAspect="1" noTextEdit="1"/>
          </p:cNvSpPr>
          <p:nvPr>
            <p:ph type="sldImg"/>
          </p:nvPr>
        </p:nvSpPr>
        <p:spPr>
          <a:ln/>
        </p:spPr>
      </p:sp>
      <p:sp>
        <p:nvSpPr>
          <p:cNvPr id="24578" name="Notes Placeholder 2">
            <a:extLst>
              <a:ext uri="{FF2B5EF4-FFF2-40B4-BE49-F238E27FC236}">
                <a16:creationId xmlns:a16="http://schemas.microsoft.com/office/drawing/2014/main" id="{C1CC3161-DA78-E34A-8B67-C14149F5225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Bio and intro</a:t>
            </a:r>
          </a:p>
          <a:p>
            <a:endParaRPr lang="en-US" alt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BCB4D5-232F-304B-A0EE-8ECB765A0A58}"/>
              </a:ext>
            </a:extLst>
          </p:cNvPr>
          <p:cNvSpPr>
            <a:spLocks noGrp="1"/>
          </p:cNvSpPr>
          <p:nvPr>
            <p:ph type="sldNum" sz="quarter" idx="5"/>
          </p:nvPr>
        </p:nvSpPr>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DE911535-2BB7-7B40-A2D9-05F21FB0E7D0}"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F92CF0B3-AFE2-CE42-95FF-BAD39457C6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57238" indent="-290513">
              <a:defRPr>
                <a:solidFill>
                  <a:schemeClr val="tx1"/>
                </a:solidFill>
                <a:latin typeface="Century Gothic" panose="020B0502020202020204" pitchFamily="34" charset="0"/>
              </a:defRPr>
            </a:lvl2pPr>
            <a:lvl3pPr marL="1165225" indent="-231775">
              <a:defRPr>
                <a:solidFill>
                  <a:schemeClr val="tx1"/>
                </a:solidFill>
                <a:latin typeface="Century Gothic" panose="020B0502020202020204" pitchFamily="34" charset="0"/>
              </a:defRPr>
            </a:lvl3pPr>
            <a:lvl4pPr marL="1631950" indent="-231775">
              <a:defRPr>
                <a:solidFill>
                  <a:schemeClr val="tx1"/>
                </a:solidFill>
                <a:latin typeface="Century Gothic" panose="020B0502020202020204" pitchFamily="34" charset="0"/>
              </a:defRPr>
            </a:lvl4pPr>
            <a:lvl5pPr marL="2098675" indent="-231775">
              <a:defRPr>
                <a:solidFill>
                  <a:schemeClr val="tx1"/>
                </a:solidFill>
                <a:latin typeface="Century Gothic" panose="020B0502020202020204" pitchFamily="34" charset="0"/>
              </a:defRPr>
            </a:lvl5pPr>
            <a:lvl6pPr marL="2555875" indent="-231775" defTabSz="457200" eaLnBrk="0" fontAlgn="base" hangingPunct="0">
              <a:spcBef>
                <a:spcPct val="0"/>
              </a:spcBef>
              <a:spcAft>
                <a:spcPct val="0"/>
              </a:spcAft>
              <a:defRPr>
                <a:solidFill>
                  <a:schemeClr val="tx1"/>
                </a:solidFill>
                <a:latin typeface="Century Gothic" panose="020B0502020202020204" pitchFamily="34" charset="0"/>
              </a:defRPr>
            </a:lvl6pPr>
            <a:lvl7pPr marL="3013075" indent="-231775" defTabSz="457200" eaLnBrk="0" fontAlgn="base" hangingPunct="0">
              <a:spcBef>
                <a:spcPct val="0"/>
              </a:spcBef>
              <a:spcAft>
                <a:spcPct val="0"/>
              </a:spcAft>
              <a:defRPr>
                <a:solidFill>
                  <a:schemeClr val="tx1"/>
                </a:solidFill>
                <a:latin typeface="Century Gothic" panose="020B0502020202020204" pitchFamily="34" charset="0"/>
              </a:defRPr>
            </a:lvl7pPr>
            <a:lvl8pPr marL="3470275" indent="-231775" defTabSz="457200" eaLnBrk="0" fontAlgn="base" hangingPunct="0">
              <a:spcBef>
                <a:spcPct val="0"/>
              </a:spcBef>
              <a:spcAft>
                <a:spcPct val="0"/>
              </a:spcAft>
              <a:defRPr>
                <a:solidFill>
                  <a:schemeClr val="tx1"/>
                </a:solidFill>
                <a:latin typeface="Century Gothic" panose="020B0502020202020204" pitchFamily="34" charset="0"/>
              </a:defRPr>
            </a:lvl8pPr>
            <a:lvl9pPr marL="3927475" indent="-231775" defTabSz="457200" eaLnBrk="0" fontAlgn="base" hangingPunct="0">
              <a:spcBef>
                <a:spcPct val="0"/>
              </a:spcBef>
              <a:spcAft>
                <a:spcPct val="0"/>
              </a:spcAft>
              <a:defRPr>
                <a:solidFill>
                  <a:schemeClr val="tx1"/>
                </a:solidFill>
                <a:latin typeface="Century Gothic" panose="020B0502020202020204" pitchFamily="34" charset="0"/>
              </a:defRPr>
            </a:lvl9pPr>
          </a:lstStyle>
          <a:p>
            <a:fld id="{68569AA1-039D-3848-82EC-658C6F6B9049}" type="slidenum">
              <a:rPr lang="en-US" altLang="en-US">
                <a:latin typeface="Arial" panose="020B0604020202020204" pitchFamily="34" charset="0"/>
                <a:cs typeface="Arial" panose="020B0604020202020204" pitchFamily="34" charset="0"/>
              </a:rPr>
              <a:pPr/>
              <a:t>3</a:t>
            </a:fld>
            <a:endParaRPr lang="en-US" altLang="en-US">
              <a:latin typeface="Arial" panose="020B0604020202020204" pitchFamily="34" charset="0"/>
              <a:cs typeface="Arial" panose="020B0604020202020204" pitchFamily="34" charset="0"/>
            </a:endParaRPr>
          </a:p>
        </p:txBody>
      </p:sp>
      <p:sp>
        <p:nvSpPr>
          <p:cNvPr id="26626" name="Rectangle 2">
            <a:extLst>
              <a:ext uri="{FF2B5EF4-FFF2-40B4-BE49-F238E27FC236}">
                <a16:creationId xmlns:a16="http://schemas.microsoft.com/office/drawing/2014/main" id="{1AB17B59-192C-E541-BF5A-B8034C006B37}"/>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3680D520-A20A-6E45-A464-0F487E602B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0A671D33-3BAC-DA4C-A3C2-DC978F1BC98C}"/>
              </a:ext>
            </a:extLst>
          </p:cNvPr>
          <p:cNvSpPr>
            <a:spLocks noGrp="1" noRot="1" noChangeAspect="1" noTextEdit="1"/>
          </p:cNvSpPr>
          <p:nvPr>
            <p:ph type="sldImg"/>
          </p:nvPr>
        </p:nvSpPr>
        <p:spPr>
          <a:ln/>
        </p:spPr>
      </p:sp>
      <p:sp>
        <p:nvSpPr>
          <p:cNvPr id="28674" name="Notes Placeholder 2">
            <a:extLst>
              <a:ext uri="{FF2B5EF4-FFF2-40B4-BE49-F238E27FC236}">
                <a16:creationId xmlns:a16="http://schemas.microsoft.com/office/drawing/2014/main" id="{42461FD6-67C1-8D4D-AC7D-BAEFA4FBE58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cs typeface="Arial" panose="020B0604020202020204" pitchFamily="34" charset="0"/>
              </a:rPr>
              <a:t>-A basic definition of Human Trafficking is the act of tricking, luring, or forcing a person into leaving their home to work for little or no payment.</a:t>
            </a:r>
          </a:p>
          <a:p>
            <a:r>
              <a:rPr lang="en-US" altLang="en-US" dirty="0">
                <a:latin typeface="Arial" panose="020B0604020202020204" pitchFamily="34" charset="0"/>
                <a:cs typeface="Arial" panose="020B0604020202020204" pitchFamily="34" charset="0"/>
              </a:rPr>
              <a:t>-The capturer has power and ownership over the victim.</a:t>
            </a:r>
          </a:p>
          <a:p>
            <a:r>
              <a:rPr lang="en-US" altLang="en-US" dirty="0">
                <a:latin typeface="Arial" panose="020B0604020202020204" pitchFamily="34" charset="0"/>
                <a:cs typeface="Arial" panose="020B0604020202020204" pitchFamily="34" charset="0"/>
              </a:rPr>
              <a:t>-In the simplest form, it is slavery, only a modern day and more advanced form.</a:t>
            </a:r>
          </a:p>
          <a:p>
            <a:r>
              <a:rPr lang="en-US" altLang="en-US" dirty="0">
                <a:latin typeface="Arial" panose="020B0604020202020204" pitchFamily="34" charset="0"/>
                <a:cs typeface="Arial" panose="020B0604020202020204" pitchFamily="34" charset="0"/>
              </a:rPr>
              <a:t>-The victims are treated as commodities, void of any right or dignity.</a:t>
            </a:r>
          </a:p>
          <a:p>
            <a:r>
              <a:rPr lang="en-US" altLang="en-US" dirty="0">
                <a:latin typeface="Arial" panose="020B0604020202020204" pitchFamily="34" charset="0"/>
                <a:cs typeface="Arial" panose="020B0604020202020204" pitchFamily="34" charset="0"/>
              </a:rPr>
              <a:t>-Though the Civil War was supposed to abolish slavery in the US in 1865, and the Slavery Convention of the League of Nations was supposed to put an end to it worldwide in 1926, it is still an enormous issue.</a:t>
            </a:r>
          </a:p>
          <a:p>
            <a:pPr eaLnBrk="1" hangingPunct="1">
              <a:spcBef>
                <a:spcPct val="0"/>
              </a:spcBef>
            </a:pPr>
            <a:r>
              <a:rPr lang="en-US" altLang="en-US" dirty="0">
                <a:latin typeface="Arial" panose="020B0604020202020204" pitchFamily="34" charset="0"/>
                <a:cs typeface="Arial" panose="020B0604020202020204" pitchFamily="34" charset="0"/>
              </a:rPr>
              <a:t>-Because this is an underground operation, most people are not aware that this is going on,  or of the magnitude of the problem.</a:t>
            </a:r>
          </a:p>
          <a:p>
            <a:endParaRPr lang="en-US" altLang="en-US" dirty="0">
              <a:latin typeface="Arial" panose="020B0604020202020204" pitchFamily="34" charset="0"/>
              <a:cs typeface="Arial" panose="020B0604020202020204" pitchFamily="34" charset="0"/>
            </a:endParaRPr>
          </a:p>
        </p:txBody>
      </p:sp>
      <p:sp>
        <p:nvSpPr>
          <p:cNvPr id="28675" name="Slide Number Placeholder 3">
            <a:extLst>
              <a:ext uri="{FF2B5EF4-FFF2-40B4-BE49-F238E27FC236}">
                <a16:creationId xmlns:a16="http://schemas.microsoft.com/office/drawing/2014/main" id="{E34CC20A-5D3A-E445-A88B-B89842B99DC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57238" indent="-290513">
              <a:defRPr>
                <a:solidFill>
                  <a:schemeClr val="tx1"/>
                </a:solidFill>
                <a:latin typeface="Century Gothic" panose="020B0502020202020204" pitchFamily="34" charset="0"/>
              </a:defRPr>
            </a:lvl2pPr>
            <a:lvl3pPr marL="1165225" indent="-231775">
              <a:defRPr>
                <a:solidFill>
                  <a:schemeClr val="tx1"/>
                </a:solidFill>
                <a:latin typeface="Century Gothic" panose="020B0502020202020204" pitchFamily="34" charset="0"/>
              </a:defRPr>
            </a:lvl3pPr>
            <a:lvl4pPr marL="1631950" indent="-231775">
              <a:defRPr>
                <a:solidFill>
                  <a:schemeClr val="tx1"/>
                </a:solidFill>
                <a:latin typeface="Century Gothic" panose="020B0502020202020204" pitchFamily="34" charset="0"/>
              </a:defRPr>
            </a:lvl4pPr>
            <a:lvl5pPr marL="2098675" indent="-231775">
              <a:defRPr>
                <a:solidFill>
                  <a:schemeClr val="tx1"/>
                </a:solidFill>
                <a:latin typeface="Century Gothic" panose="020B0502020202020204" pitchFamily="34" charset="0"/>
              </a:defRPr>
            </a:lvl5pPr>
            <a:lvl6pPr marL="2555875" indent="-231775" defTabSz="457200" eaLnBrk="0" fontAlgn="base" hangingPunct="0">
              <a:spcBef>
                <a:spcPct val="0"/>
              </a:spcBef>
              <a:spcAft>
                <a:spcPct val="0"/>
              </a:spcAft>
              <a:defRPr>
                <a:solidFill>
                  <a:schemeClr val="tx1"/>
                </a:solidFill>
                <a:latin typeface="Century Gothic" panose="020B0502020202020204" pitchFamily="34" charset="0"/>
              </a:defRPr>
            </a:lvl6pPr>
            <a:lvl7pPr marL="3013075" indent="-231775" defTabSz="457200" eaLnBrk="0" fontAlgn="base" hangingPunct="0">
              <a:spcBef>
                <a:spcPct val="0"/>
              </a:spcBef>
              <a:spcAft>
                <a:spcPct val="0"/>
              </a:spcAft>
              <a:defRPr>
                <a:solidFill>
                  <a:schemeClr val="tx1"/>
                </a:solidFill>
                <a:latin typeface="Century Gothic" panose="020B0502020202020204" pitchFamily="34" charset="0"/>
              </a:defRPr>
            </a:lvl7pPr>
            <a:lvl8pPr marL="3470275" indent="-231775" defTabSz="457200" eaLnBrk="0" fontAlgn="base" hangingPunct="0">
              <a:spcBef>
                <a:spcPct val="0"/>
              </a:spcBef>
              <a:spcAft>
                <a:spcPct val="0"/>
              </a:spcAft>
              <a:defRPr>
                <a:solidFill>
                  <a:schemeClr val="tx1"/>
                </a:solidFill>
                <a:latin typeface="Century Gothic" panose="020B0502020202020204" pitchFamily="34" charset="0"/>
              </a:defRPr>
            </a:lvl8pPr>
            <a:lvl9pPr marL="3927475" indent="-231775" defTabSz="457200" eaLnBrk="0" fontAlgn="base" hangingPunct="0">
              <a:spcBef>
                <a:spcPct val="0"/>
              </a:spcBef>
              <a:spcAft>
                <a:spcPct val="0"/>
              </a:spcAft>
              <a:defRPr>
                <a:solidFill>
                  <a:schemeClr val="tx1"/>
                </a:solidFill>
                <a:latin typeface="Century Gothic" panose="020B0502020202020204" pitchFamily="34" charset="0"/>
              </a:defRPr>
            </a:lvl9pPr>
          </a:lstStyle>
          <a:p>
            <a:fld id="{C527795C-77E4-6740-B99F-53AE34880210}"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D6FB095-4CEB-7846-A2F4-49CA15C095E7}"/>
              </a:ext>
            </a:extLst>
          </p:cNvPr>
          <p:cNvSpPr>
            <a:spLocks noGrp="1" noRot="1" noChangeAspect="1" noTextEdit="1"/>
          </p:cNvSpPr>
          <p:nvPr>
            <p:ph type="sldImg"/>
          </p:nvPr>
        </p:nvSpPr>
        <p:spPr>
          <a:ln/>
        </p:spPr>
      </p:sp>
      <p:sp>
        <p:nvSpPr>
          <p:cNvPr id="48130" name="Notes Placeholder 2">
            <a:extLst>
              <a:ext uri="{FF2B5EF4-FFF2-40B4-BE49-F238E27FC236}">
                <a16:creationId xmlns:a16="http://schemas.microsoft.com/office/drawing/2014/main" id="{192AD1E7-6EFE-D145-8BF5-E287DFCA36E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-This is going on even in the United States.</a:t>
            </a:r>
          </a:p>
          <a:p>
            <a:r>
              <a:rPr lang="en-US" altLang="en-US">
                <a:latin typeface="Arial" panose="020B0604020202020204" pitchFamily="34" charset="0"/>
                <a:cs typeface="Arial" panose="020B0604020202020204" pitchFamily="34" charset="0"/>
              </a:rPr>
              <a:t>-As we said before, most people are unaware of just how close to home this issue really is. The following video demonstrates how common this is in our own country.</a:t>
            </a:r>
          </a:p>
        </p:txBody>
      </p:sp>
      <p:sp>
        <p:nvSpPr>
          <p:cNvPr id="4" name="Slide Number Placeholder 3">
            <a:extLst>
              <a:ext uri="{FF2B5EF4-FFF2-40B4-BE49-F238E27FC236}">
                <a16:creationId xmlns:a16="http://schemas.microsoft.com/office/drawing/2014/main" id="{1EE4E968-8845-274A-BF86-744D2F769A50}"/>
              </a:ext>
            </a:extLst>
          </p:cNvPr>
          <p:cNvSpPr>
            <a:spLocks noGrp="1"/>
          </p:cNvSpPr>
          <p:nvPr>
            <p:ph type="sldNum" sz="quarter" idx="5"/>
          </p:nvPr>
        </p:nvSpPr>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F52F3016-62FE-2640-B0BC-C7B6279F0515}"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7C2717F2-7D41-1C4B-B7A3-5EE8EB51C0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57238" indent="-290513">
              <a:defRPr>
                <a:solidFill>
                  <a:schemeClr val="tx1"/>
                </a:solidFill>
                <a:latin typeface="Century Gothic" panose="020B0502020202020204" pitchFamily="34" charset="0"/>
              </a:defRPr>
            </a:lvl2pPr>
            <a:lvl3pPr marL="1165225" indent="-231775">
              <a:defRPr>
                <a:solidFill>
                  <a:schemeClr val="tx1"/>
                </a:solidFill>
                <a:latin typeface="Century Gothic" panose="020B0502020202020204" pitchFamily="34" charset="0"/>
              </a:defRPr>
            </a:lvl3pPr>
            <a:lvl4pPr marL="1631950" indent="-231775">
              <a:defRPr>
                <a:solidFill>
                  <a:schemeClr val="tx1"/>
                </a:solidFill>
                <a:latin typeface="Century Gothic" panose="020B0502020202020204" pitchFamily="34" charset="0"/>
              </a:defRPr>
            </a:lvl4pPr>
            <a:lvl5pPr marL="2098675" indent="-231775">
              <a:defRPr>
                <a:solidFill>
                  <a:schemeClr val="tx1"/>
                </a:solidFill>
                <a:latin typeface="Century Gothic" panose="020B0502020202020204" pitchFamily="34" charset="0"/>
              </a:defRPr>
            </a:lvl5pPr>
            <a:lvl6pPr marL="2555875" indent="-231775" defTabSz="457200" eaLnBrk="0" fontAlgn="base" hangingPunct="0">
              <a:spcBef>
                <a:spcPct val="0"/>
              </a:spcBef>
              <a:spcAft>
                <a:spcPct val="0"/>
              </a:spcAft>
              <a:defRPr>
                <a:solidFill>
                  <a:schemeClr val="tx1"/>
                </a:solidFill>
                <a:latin typeface="Century Gothic" panose="020B0502020202020204" pitchFamily="34" charset="0"/>
              </a:defRPr>
            </a:lvl6pPr>
            <a:lvl7pPr marL="3013075" indent="-231775" defTabSz="457200" eaLnBrk="0" fontAlgn="base" hangingPunct="0">
              <a:spcBef>
                <a:spcPct val="0"/>
              </a:spcBef>
              <a:spcAft>
                <a:spcPct val="0"/>
              </a:spcAft>
              <a:defRPr>
                <a:solidFill>
                  <a:schemeClr val="tx1"/>
                </a:solidFill>
                <a:latin typeface="Century Gothic" panose="020B0502020202020204" pitchFamily="34" charset="0"/>
              </a:defRPr>
            </a:lvl7pPr>
            <a:lvl8pPr marL="3470275" indent="-231775" defTabSz="457200" eaLnBrk="0" fontAlgn="base" hangingPunct="0">
              <a:spcBef>
                <a:spcPct val="0"/>
              </a:spcBef>
              <a:spcAft>
                <a:spcPct val="0"/>
              </a:spcAft>
              <a:defRPr>
                <a:solidFill>
                  <a:schemeClr val="tx1"/>
                </a:solidFill>
                <a:latin typeface="Century Gothic" panose="020B0502020202020204" pitchFamily="34" charset="0"/>
              </a:defRPr>
            </a:lvl8pPr>
            <a:lvl9pPr marL="3927475" indent="-231775" defTabSz="457200" eaLnBrk="0" fontAlgn="base" hangingPunct="0">
              <a:spcBef>
                <a:spcPct val="0"/>
              </a:spcBef>
              <a:spcAft>
                <a:spcPct val="0"/>
              </a:spcAft>
              <a:defRPr>
                <a:solidFill>
                  <a:schemeClr val="tx1"/>
                </a:solidFill>
                <a:latin typeface="Century Gothic" panose="020B0502020202020204" pitchFamily="34" charset="0"/>
              </a:defRPr>
            </a:lvl9pPr>
          </a:lstStyle>
          <a:p>
            <a:fld id="{86BFED57-0C38-DE46-A5E3-FF8275E9C3FA}" type="slidenum">
              <a:rPr lang="en-US" altLang="en-US">
                <a:latin typeface="Calibri" panose="020F0502020204030204" pitchFamily="34" charset="0"/>
              </a:rPr>
              <a:pPr/>
              <a:t>16</a:t>
            </a:fld>
            <a:endParaRPr lang="en-US" altLang="en-US">
              <a:latin typeface="Calibri" panose="020F0502020204030204" pitchFamily="34" charset="0"/>
            </a:endParaRPr>
          </a:p>
        </p:txBody>
      </p:sp>
      <p:sp>
        <p:nvSpPr>
          <p:cNvPr id="54274" name="Rectangle 2">
            <a:extLst>
              <a:ext uri="{FF2B5EF4-FFF2-40B4-BE49-F238E27FC236}">
                <a16:creationId xmlns:a16="http://schemas.microsoft.com/office/drawing/2014/main" id="{D1119853-A628-CE40-8534-D3390D4FAF99}"/>
              </a:ext>
            </a:extLst>
          </p:cNvPr>
          <p:cNvSpPr>
            <a:spLocks noGrp="1" noRot="1" noChangeAspect="1" noTextEdit="1"/>
          </p:cNvSpPr>
          <p:nvPr>
            <p:ph type="sldImg"/>
          </p:nvPr>
        </p:nvSpPr>
        <p:spPr>
          <a:ln/>
        </p:spPr>
      </p:sp>
      <p:sp>
        <p:nvSpPr>
          <p:cNvPr id="54275" name="Rectangle 3">
            <a:extLst>
              <a:ext uri="{FF2B5EF4-FFF2-40B4-BE49-F238E27FC236}">
                <a16:creationId xmlns:a16="http://schemas.microsoft.com/office/drawing/2014/main" id="{CEFBA9E9-4F6B-244A-9340-AA3D4542886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Is not allowed breaks or suffers restrictions at work</a:t>
            </a:r>
          </a:p>
          <a:p>
            <a:pPr eaLnBrk="1" hangingPunct="1"/>
            <a:endParaRPr lang="en-US" altLang="en-US" dirty="0"/>
          </a:p>
          <a:p>
            <a:pPr eaLnBrk="1" hangingPunct="1"/>
            <a:r>
              <a:rPr lang="en-US" altLang="en-US" dirty="0"/>
              <a:t>Owes a large debt and is unable to pay it off</a:t>
            </a:r>
          </a:p>
          <a:p>
            <a:pPr eaLnBrk="1" hangingPunct="1"/>
            <a:endParaRPr lang="en-US" altLang="en-US" dirty="0"/>
          </a:p>
          <a:p>
            <a:pPr eaLnBrk="1" hangingPunct="1"/>
            <a:r>
              <a:rPr lang="en-US" altLang="en-US" dirty="0"/>
              <a:t>Recruited through false promises concerning the nature of his/her work</a:t>
            </a:r>
          </a:p>
          <a:p>
            <a:pPr eaLnBrk="1" hangingPunct="1"/>
            <a:endParaRPr lang="en-US" altLang="en-US" dirty="0"/>
          </a:p>
          <a:p>
            <a:pPr eaLnBrk="1" hangingPunct="1"/>
            <a:r>
              <a:rPr lang="en-US" altLang="en-US" dirty="0"/>
              <a:t>High security measures exist in the work or living locations  (bars, cameras, </a:t>
            </a:r>
            <a:r>
              <a:rPr lang="en-US" altLang="en-US" dirty="0" err="1"/>
              <a:t>etc</a:t>
            </a:r>
            <a:r>
              <a:rPr lang="en-US" altLang="en-US" dirty="0"/>
              <a:t>) </a:t>
            </a:r>
          </a:p>
          <a:p>
            <a:endParaRPr lang="en-US" dirty="0"/>
          </a:p>
        </p:txBody>
      </p:sp>
      <p:sp>
        <p:nvSpPr>
          <p:cNvPr id="4" name="Slide Number Placeholder 3"/>
          <p:cNvSpPr>
            <a:spLocks noGrp="1"/>
          </p:cNvSpPr>
          <p:nvPr>
            <p:ph type="sldNum" sz="quarter" idx="5"/>
          </p:nvPr>
        </p:nvSpPr>
        <p:spPr/>
        <p:txBody>
          <a:bodyPr/>
          <a:lstStyle/>
          <a:p>
            <a:fld id="{E1314F86-25F9-7147-A878-7D8DF46D73D5}" type="slidenum">
              <a:rPr lang="en-US" altLang="en-US" smtClean="0"/>
              <a:pPr/>
              <a:t>18</a:t>
            </a:fld>
            <a:endParaRPr lang="en-US" altLang="en-US"/>
          </a:p>
        </p:txBody>
      </p:sp>
    </p:spTree>
    <p:extLst>
      <p:ext uri="{BB962C8B-B14F-4D97-AF65-F5344CB8AC3E}">
        <p14:creationId xmlns:p14="http://schemas.microsoft.com/office/powerpoint/2010/main" val="2944052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6AF44C26-7D24-E544-96A2-394EACB3A287}"/>
              </a:ext>
            </a:extLst>
          </p:cNvPr>
          <p:cNvSpPr>
            <a:spLocks noGrp="1" noRot="1" noChangeAspect="1" noTextEdit="1"/>
          </p:cNvSpPr>
          <p:nvPr>
            <p:ph type="sldImg"/>
          </p:nvPr>
        </p:nvSpPr>
        <p:spPr>
          <a:ln/>
        </p:spPr>
      </p:sp>
      <p:sp>
        <p:nvSpPr>
          <p:cNvPr id="70658" name="Notes Placeholder 2">
            <a:extLst>
              <a:ext uri="{FF2B5EF4-FFF2-40B4-BE49-F238E27FC236}">
                <a16:creationId xmlns:a16="http://schemas.microsoft.com/office/drawing/2014/main" id="{47EB39F3-6426-B845-B2FE-100B0E9795B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This slide aims to highlight common myths and misconceptions in the dominant narratives about human trafficking. Narratives help our brains contextualize and humanize experiences that we may not have ourselves. Despite the narrowness of the discourse surrounding trafficking, victims and survivors have a wide variety of experiences. This section seeks to highlight the diversity of identities and experiences, and to address misconceptions about the crime of human trafficking.</a:t>
            </a:r>
          </a:p>
        </p:txBody>
      </p:sp>
      <p:sp>
        <p:nvSpPr>
          <p:cNvPr id="4" name="Slide Number Placeholder 3">
            <a:extLst>
              <a:ext uri="{FF2B5EF4-FFF2-40B4-BE49-F238E27FC236}">
                <a16:creationId xmlns:a16="http://schemas.microsoft.com/office/drawing/2014/main" id="{C7D927CC-A478-8D41-BC1E-EB36D315B899}"/>
              </a:ext>
            </a:extLst>
          </p:cNvPr>
          <p:cNvSpPr>
            <a:spLocks noGrp="1"/>
          </p:cNvSpPr>
          <p:nvPr>
            <p:ph type="sldNum" sz="quarter" idx="5"/>
          </p:nvPr>
        </p:nvSpPr>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76AE60E-3F8D-754D-BF24-83D78A61962A}" type="slidenum">
              <a:rPr lang="en-US" altLang="en-US">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5FE9B0FF-8169-E24E-8FCB-D077F9F40A7A}"/>
              </a:ext>
            </a:extLst>
          </p:cNvPr>
          <p:cNvSpPr txBox="1">
            <a:spLocks noGrp="1" noChangeArrowheads="1"/>
          </p:cNvSpPr>
          <p:nvPr/>
        </p:nvSpPr>
        <p:spPr bwMode="auto">
          <a:xfrm>
            <a:off x="3978275" y="8842375"/>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fld id="{6DF4CBEF-F9DA-FA41-B321-B3ABF8CA4EC0}" type="slidenum">
              <a:rPr lang="en-US" altLang="en-US" sz="1200">
                <a:latin typeface="Arial" panose="020B0604020202020204" pitchFamily="34" charset="0"/>
                <a:cs typeface="Arial" panose="020B0604020202020204" pitchFamily="34" charset="0"/>
              </a:rPr>
              <a:pPr algn="r" eaLnBrk="1" hangingPunct="1"/>
              <a:t>26</a:t>
            </a:fld>
            <a:endParaRPr lang="en-US" altLang="en-US" sz="1200">
              <a:latin typeface="Arial" panose="020B0604020202020204" pitchFamily="34" charset="0"/>
              <a:cs typeface="Arial" panose="020B0604020202020204" pitchFamily="34" charset="0"/>
            </a:endParaRPr>
          </a:p>
        </p:txBody>
      </p:sp>
      <p:sp>
        <p:nvSpPr>
          <p:cNvPr id="72706" name="Rectangle 2">
            <a:extLst>
              <a:ext uri="{FF2B5EF4-FFF2-40B4-BE49-F238E27FC236}">
                <a16:creationId xmlns:a16="http://schemas.microsoft.com/office/drawing/2014/main" id="{56FCBF3E-BD32-854F-A5F9-57C7DAC955A4}"/>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6FD5B87F-FD95-5B49-BA6B-23DCC954FF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is the Hollywood version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50BDF4A-66D1-6F49-9BD1-307DAFD9A27A}"/>
              </a:ext>
            </a:extLst>
          </p:cNvPr>
          <p:cNvSpPr>
            <a:spLocks noGrp="1"/>
          </p:cNvSpPr>
          <p:nvPr>
            <p:ph type="dt" sz="half" idx="10"/>
          </p:nvPr>
        </p:nvSpPr>
        <p:spPr/>
        <p:txBody>
          <a:bodyPr/>
          <a:lstStyle>
            <a:lvl1pPr>
              <a:defRPr/>
            </a:lvl1pPr>
          </a:lstStyle>
          <a:p>
            <a:pPr>
              <a:defRPr/>
            </a:pPr>
            <a:fld id="{F9DA2B35-EC35-B247-8FB7-78725AEEAC46}" type="datetimeFigureOut">
              <a:rPr lang="en-US"/>
              <a:pPr>
                <a:defRPr/>
              </a:pPr>
              <a:t>10/9/25</a:t>
            </a:fld>
            <a:endParaRPr lang="en-US"/>
          </a:p>
        </p:txBody>
      </p:sp>
      <p:sp>
        <p:nvSpPr>
          <p:cNvPr id="5" name="Footer Placeholder 4">
            <a:extLst>
              <a:ext uri="{FF2B5EF4-FFF2-40B4-BE49-F238E27FC236}">
                <a16:creationId xmlns:a16="http://schemas.microsoft.com/office/drawing/2014/main" id="{08F3CD2B-BE68-7648-AD15-EB6E379DF8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4EBEE1-B29D-FD4E-979F-FEE0F8AF4E00}"/>
              </a:ext>
            </a:extLst>
          </p:cNvPr>
          <p:cNvSpPr>
            <a:spLocks noGrp="1"/>
          </p:cNvSpPr>
          <p:nvPr>
            <p:ph type="sldNum" sz="quarter" idx="12"/>
          </p:nvPr>
        </p:nvSpPr>
        <p:spPr/>
        <p:txBody>
          <a:bodyPr/>
          <a:lstStyle>
            <a:lvl1pPr>
              <a:defRPr/>
            </a:lvl1pPr>
          </a:lstStyle>
          <a:p>
            <a:fld id="{624B9C3F-833A-8841-A5F2-19A09E30CA90}" type="slidenum">
              <a:rPr lang="en-US" altLang="en-US"/>
              <a:pPr/>
              <a:t>‹#›</a:t>
            </a:fld>
            <a:endParaRPr lang="en-US" altLang="en-US"/>
          </a:p>
        </p:txBody>
      </p:sp>
    </p:spTree>
    <p:extLst>
      <p:ext uri="{BB962C8B-B14F-4D97-AF65-F5344CB8AC3E}">
        <p14:creationId xmlns:p14="http://schemas.microsoft.com/office/powerpoint/2010/main" val="2940483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A982EA00-91CA-5D43-8E2E-AD1CE0E1D85F}"/>
              </a:ext>
            </a:extLst>
          </p:cNvPr>
          <p:cNvSpPr>
            <a:spLocks noGrp="1"/>
          </p:cNvSpPr>
          <p:nvPr>
            <p:ph type="dt" sz="half" idx="10"/>
          </p:nvPr>
        </p:nvSpPr>
        <p:spPr/>
        <p:txBody>
          <a:bodyPr/>
          <a:lstStyle>
            <a:lvl1pPr>
              <a:defRPr/>
            </a:lvl1pPr>
          </a:lstStyle>
          <a:p>
            <a:pPr>
              <a:defRPr/>
            </a:pPr>
            <a:fld id="{949EEC29-87B8-3B46-98D2-9D1707F78FE1}" type="datetimeFigureOut">
              <a:rPr lang="en-US"/>
              <a:pPr>
                <a:defRPr/>
              </a:pPr>
              <a:t>10/9/25</a:t>
            </a:fld>
            <a:endParaRPr lang="en-US"/>
          </a:p>
        </p:txBody>
      </p:sp>
      <p:sp>
        <p:nvSpPr>
          <p:cNvPr id="6" name="Footer Placeholder 4">
            <a:extLst>
              <a:ext uri="{FF2B5EF4-FFF2-40B4-BE49-F238E27FC236}">
                <a16:creationId xmlns:a16="http://schemas.microsoft.com/office/drawing/2014/main" id="{4522AE78-1A50-A54C-BC5A-D297E6AA15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34D9DC-5947-FF4C-B61A-4DE4EF1D1070}"/>
              </a:ext>
            </a:extLst>
          </p:cNvPr>
          <p:cNvSpPr>
            <a:spLocks noGrp="1"/>
          </p:cNvSpPr>
          <p:nvPr>
            <p:ph type="sldNum" sz="quarter" idx="12"/>
          </p:nvPr>
        </p:nvSpPr>
        <p:spPr/>
        <p:txBody>
          <a:bodyPr/>
          <a:lstStyle>
            <a:lvl1pPr>
              <a:defRPr/>
            </a:lvl1pPr>
          </a:lstStyle>
          <a:p>
            <a:fld id="{D13B8261-5045-6B44-A38A-6298625ED618}" type="slidenum">
              <a:rPr lang="en-US" altLang="en-US"/>
              <a:pPr/>
              <a:t>‹#›</a:t>
            </a:fld>
            <a:endParaRPr lang="en-US" altLang="en-US"/>
          </a:p>
        </p:txBody>
      </p:sp>
    </p:spTree>
    <p:extLst>
      <p:ext uri="{BB962C8B-B14F-4D97-AF65-F5344CB8AC3E}">
        <p14:creationId xmlns:p14="http://schemas.microsoft.com/office/powerpoint/2010/main" val="27261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a:extLst>
              <a:ext uri="{FF2B5EF4-FFF2-40B4-BE49-F238E27FC236}">
                <a16:creationId xmlns:a16="http://schemas.microsoft.com/office/drawing/2014/main" id="{F23A694F-474E-224F-A6C2-0F9A54122D77}"/>
              </a:ext>
            </a:extLst>
          </p:cNvPr>
          <p:cNvSpPr>
            <a:spLocks noGrp="1"/>
          </p:cNvSpPr>
          <p:nvPr>
            <p:ph type="dt" sz="half" idx="10"/>
          </p:nvPr>
        </p:nvSpPr>
        <p:spPr/>
        <p:txBody>
          <a:bodyPr/>
          <a:lstStyle>
            <a:lvl1pPr>
              <a:defRPr/>
            </a:lvl1pPr>
          </a:lstStyle>
          <a:p>
            <a:pPr>
              <a:defRPr/>
            </a:pPr>
            <a:fld id="{D3C351B9-7915-AC41-9BB2-503D49580FC5}" type="datetimeFigureOut">
              <a:rPr lang="en-US"/>
              <a:pPr>
                <a:defRPr/>
              </a:pPr>
              <a:t>10/9/25</a:t>
            </a:fld>
            <a:endParaRPr lang="en-US"/>
          </a:p>
        </p:txBody>
      </p:sp>
      <p:sp>
        <p:nvSpPr>
          <p:cNvPr id="5" name="Footer Placeholder 4">
            <a:extLst>
              <a:ext uri="{FF2B5EF4-FFF2-40B4-BE49-F238E27FC236}">
                <a16:creationId xmlns:a16="http://schemas.microsoft.com/office/drawing/2014/main" id="{D7C16154-12C1-7841-8498-D59FF45BD9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FE3F9D-E6AF-1544-9242-57A679E12C51}"/>
              </a:ext>
            </a:extLst>
          </p:cNvPr>
          <p:cNvSpPr>
            <a:spLocks noGrp="1"/>
          </p:cNvSpPr>
          <p:nvPr>
            <p:ph type="sldNum" sz="quarter" idx="12"/>
          </p:nvPr>
        </p:nvSpPr>
        <p:spPr/>
        <p:txBody>
          <a:bodyPr/>
          <a:lstStyle>
            <a:lvl1pPr>
              <a:defRPr/>
            </a:lvl1pPr>
          </a:lstStyle>
          <a:p>
            <a:fld id="{E0CD48F6-6296-1443-AC5D-6DE1BBDB4BA0}" type="slidenum">
              <a:rPr lang="en-US" altLang="en-US"/>
              <a:pPr/>
              <a:t>‹#›</a:t>
            </a:fld>
            <a:endParaRPr lang="en-US" altLang="en-US"/>
          </a:p>
        </p:txBody>
      </p:sp>
    </p:spTree>
    <p:extLst>
      <p:ext uri="{BB962C8B-B14F-4D97-AF65-F5344CB8AC3E}">
        <p14:creationId xmlns:p14="http://schemas.microsoft.com/office/powerpoint/2010/main" val="3239541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6C6A08-E458-6844-A33B-18BFCF39E816}"/>
              </a:ext>
            </a:extLst>
          </p:cNvPr>
          <p:cNvSpPr txBox="1"/>
          <p:nvPr/>
        </p:nvSpPr>
        <p:spPr>
          <a:xfrm>
            <a:off x="674688" y="971550"/>
            <a:ext cx="600075" cy="1970088"/>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defRPr/>
            </a:pPr>
            <a:r>
              <a:rPr lang="en-US" dirty="0"/>
              <a:t>“</a:t>
            </a:r>
          </a:p>
        </p:txBody>
      </p:sp>
      <p:sp>
        <p:nvSpPr>
          <p:cNvPr id="6" name="TextBox 5">
            <a:extLst>
              <a:ext uri="{FF2B5EF4-FFF2-40B4-BE49-F238E27FC236}">
                <a16:creationId xmlns:a16="http://schemas.microsoft.com/office/drawing/2014/main" id="{27C35B38-C9D7-5640-9F3B-E5727E240114}"/>
              </a:ext>
            </a:extLst>
          </p:cNvPr>
          <p:cNvSpPr txBox="1"/>
          <p:nvPr/>
        </p:nvSpPr>
        <p:spPr>
          <a:xfrm>
            <a:off x="6999288" y="2613025"/>
            <a:ext cx="601662" cy="1970088"/>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defRPr/>
            </a:pPr>
            <a:r>
              <a:rPr lang="en-US" dirty="0"/>
              <a:t>”</a:t>
            </a:r>
          </a:p>
        </p:txBody>
      </p:sp>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a:extLst>
              <a:ext uri="{FF2B5EF4-FFF2-40B4-BE49-F238E27FC236}">
                <a16:creationId xmlns:a16="http://schemas.microsoft.com/office/drawing/2014/main" id="{E32D1A34-B004-9140-9453-DEC5CA82F98F}"/>
              </a:ext>
            </a:extLst>
          </p:cNvPr>
          <p:cNvSpPr>
            <a:spLocks noGrp="1"/>
          </p:cNvSpPr>
          <p:nvPr>
            <p:ph type="dt" sz="half" idx="14"/>
          </p:nvPr>
        </p:nvSpPr>
        <p:spPr/>
        <p:txBody>
          <a:bodyPr/>
          <a:lstStyle>
            <a:lvl1pPr>
              <a:defRPr/>
            </a:lvl1pPr>
          </a:lstStyle>
          <a:p>
            <a:pPr>
              <a:defRPr/>
            </a:pPr>
            <a:fld id="{EE797F2D-0D94-6346-A069-F11785D051CF}" type="datetimeFigureOut">
              <a:rPr lang="en-US"/>
              <a:pPr>
                <a:defRPr/>
              </a:pPr>
              <a:t>10/9/25</a:t>
            </a:fld>
            <a:endParaRPr lang="en-US"/>
          </a:p>
        </p:txBody>
      </p:sp>
      <p:sp>
        <p:nvSpPr>
          <p:cNvPr id="8" name="Footer Placeholder 4">
            <a:extLst>
              <a:ext uri="{FF2B5EF4-FFF2-40B4-BE49-F238E27FC236}">
                <a16:creationId xmlns:a16="http://schemas.microsoft.com/office/drawing/2014/main" id="{EA2C7A49-14D9-714A-BA4A-6DE394BC7D26}"/>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A143B0-9D3A-6B41-A1DB-4C364DB81DAC}"/>
              </a:ext>
            </a:extLst>
          </p:cNvPr>
          <p:cNvSpPr>
            <a:spLocks noGrp="1"/>
          </p:cNvSpPr>
          <p:nvPr>
            <p:ph type="sldNum" sz="quarter" idx="16"/>
          </p:nvPr>
        </p:nvSpPr>
        <p:spPr/>
        <p:txBody>
          <a:bodyPr/>
          <a:lstStyle>
            <a:lvl1pPr>
              <a:defRPr/>
            </a:lvl1pPr>
          </a:lstStyle>
          <a:p>
            <a:fld id="{4C88A640-D179-014C-A2CE-65DC2C58996A}" type="slidenum">
              <a:rPr lang="en-US" altLang="en-US"/>
              <a:pPr/>
              <a:t>‹#›</a:t>
            </a:fld>
            <a:endParaRPr lang="en-US" altLang="en-US"/>
          </a:p>
        </p:txBody>
      </p:sp>
    </p:spTree>
    <p:extLst>
      <p:ext uri="{BB962C8B-B14F-4D97-AF65-F5344CB8AC3E}">
        <p14:creationId xmlns:p14="http://schemas.microsoft.com/office/powerpoint/2010/main" val="253970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B840EC-B564-CB42-B814-E793ADB4EC91}"/>
              </a:ext>
            </a:extLst>
          </p:cNvPr>
          <p:cNvSpPr>
            <a:spLocks noGrp="1"/>
          </p:cNvSpPr>
          <p:nvPr>
            <p:ph type="dt" sz="half" idx="10"/>
          </p:nvPr>
        </p:nvSpPr>
        <p:spPr/>
        <p:txBody>
          <a:bodyPr/>
          <a:lstStyle>
            <a:lvl1pPr>
              <a:defRPr/>
            </a:lvl1pPr>
          </a:lstStyle>
          <a:p>
            <a:pPr>
              <a:defRPr/>
            </a:pPr>
            <a:fld id="{9B4A5348-A8DA-8942-9355-7216134F05F7}" type="datetimeFigureOut">
              <a:rPr lang="en-US"/>
              <a:pPr>
                <a:defRPr/>
              </a:pPr>
              <a:t>10/9/25</a:t>
            </a:fld>
            <a:endParaRPr lang="en-US"/>
          </a:p>
        </p:txBody>
      </p:sp>
      <p:sp>
        <p:nvSpPr>
          <p:cNvPr id="5" name="Footer Placeholder 4">
            <a:extLst>
              <a:ext uri="{FF2B5EF4-FFF2-40B4-BE49-F238E27FC236}">
                <a16:creationId xmlns:a16="http://schemas.microsoft.com/office/drawing/2014/main" id="{7BFDD3CE-7164-A64E-B180-77ACF9B220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A3C5FD-90A9-6E4C-B0E9-A1875954525A}"/>
              </a:ext>
            </a:extLst>
          </p:cNvPr>
          <p:cNvSpPr>
            <a:spLocks noGrp="1"/>
          </p:cNvSpPr>
          <p:nvPr>
            <p:ph type="sldNum" sz="quarter" idx="12"/>
          </p:nvPr>
        </p:nvSpPr>
        <p:spPr/>
        <p:txBody>
          <a:bodyPr/>
          <a:lstStyle>
            <a:lvl1pPr>
              <a:defRPr/>
            </a:lvl1pPr>
          </a:lstStyle>
          <a:p>
            <a:fld id="{D6CF0087-C573-3742-B46B-A726AC00A1BE}" type="slidenum">
              <a:rPr lang="en-US" altLang="en-US"/>
              <a:pPr/>
              <a:t>‹#›</a:t>
            </a:fld>
            <a:endParaRPr lang="en-US" altLang="en-US"/>
          </a:p>
        </p:txBody>
      </p:sp>
    </p:spTree>
    <p:extLst>
      <p:ext uri="{BB962C8B-B14F-4D97-AF65-F5344CB8AC3E}">
        <p14:creationId xmlns:p14="http://schemas.microsoft.com/office/powerpoint/2010/main" val="909144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28837E-9971-F545-8336-F7A3D805F7DB}"/>
              </a:ext>
            </a:extLst>
          </p:cNvPr>
          <p:cNvCxnSpPr/>
          <p:nvPr/>
        </p:nvCxnSpPr>
        <p:spPr>
          <a:xfrm>
            <a:off x="2795588"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EB152AF-019A-E745-BC4F-EE3F45053AFE}"/>
              </a:ext>
            </a:extLst>
          </p:cNvPr>
          <p:cNvCxnSpPr/>
          <p:nvPr/>
        </p:nvCxnSpPr>
        <p:spPr>
          <a:xfrm>
            <a:off x="52228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a:extLst>
              <a:ext uri="{FF2B5EF4-FFF2-40B4-BE49-F238E27FC236}">
                <a16:creationId xmlns:a16="http://schemas.microsoft.com/office/drawing/2014/main" id="{C3A89E80-12C9-6642-93FA-18796E740875}"/>
              </a:ext>
            </a:extLst>
          </p:cNvPr>
          <p:cNvSpPr>
            <a:spLocks noGrp="1"/>
          </p:cNvSpPr>
          <p:nvPr>
            <p:ph type="dt" sz="half" idx="18"/>
          </p:nvPr>
        </p:nvSpPr>
        <p:spPr/>
        <p:txBody>
          <a:bodyPr/>
          <a:lstStyle>
            <a:lvl1pPr>
              <a:defRPr/>
            </a:lvl1pPr>
          </a:lstStyle>
          <a:p>
            <a:pPr>
              <a:defRPr/>
            </a:pPr>
            <a:fld id="{EEA7FFBE-A9AF-EC4D-8408-64C6A55E0F8C}" type="datetimeFigureOut">
              <a:rPr lang="en-US"/>
              <a:pPr>
                <a:defRPr/>
              </a:pPr>
              <a:t>10/9/25</a:t>
            </a:fld>
            <a:endParaRPr lang="en-US"/>
          </a:p>
        </p:txBody>
      </p:sp>
      <p:sp>
        <p:nvSpPr>
          <p:cNvPr id="12" name="Footer Placeholder 4">
            <a:extLst>
              <a:ext uri="{FF2B5EF4-FFF2-40B4-BE49-F238E27FC236}">
                <a16:creationId xmlns:a16="http://schemas.microsoft.com/office/drawing/2014/main" id="{6F7D4DBB-9587-6E4B-812A-AA1F17D70A98}"/>
              </a:ext>
            </a:extLst>
          </p:cNvPr>
          <p:cNvSpPr>
            <a:spLocks noGrp="1"/>
          </p:cNvSpPr>
          <p:nvPr>
            <p:ph type="ftr" sz="quarter" idx="19"/>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ED39B8D1-7FD8-0949-A328-159EDEB054BD}"/>
              </a:ext>
            </a:extLst>
          </p:cNvPr>
          <p:cNvSpPr>
            <a:spLocks noGrp="1"/>
          </p:cNvSpPr>
          <p:nvPr>
            <p:ph type="sldNum" sz="quarter" idx="20"/>
          </p:nvPr>
        </p:nvSpPr>
        <p:spPr/>
        <p:txBody>
          <a:bodyPr/>
          <a:lstStyle>
            <a:lvl1pPr>
              <a:defRPr/>
            </a:lvl1pPr>
          </a:lstStyle>
          <a:p>
            <a:fld id="{FF9FF3B2-ADC4-FB47-B687-A69379A6AFF8}" type="slidenum">
              <a:rPr lang="en-US" altLang="en-US"/>
              <a:pPr/>
              <a:t>‹#›</a:t>
            </a:fld>
            <a:endParaRPr lang="en-US" altLang="en-US"/>
          </a:p>
        </p:txBody>
      </p:sp>
    </p:spTree>
    <p:extLst>
      <p:ext uri="{BB962C8B-B14F-4D97-AF65-F5344CB8AC3E}">
        <p14:creationId xmlns:p14="http://schemas.microsoft.com/office/powerpoint/2010/main" val="1014107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2DC698A-33D1-094B-9123-E3FF92FD19C7}"/>
              </a:ext>
            </a:extLst>
          </p:cNvPr>
          <p:cNvCxnSpPr/>
          <p:nvPr/>
        </p:nvCxnSpPr>
        <p:spPr>
          <a:xfrm>
            <a:off x="2795588"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FFB3FA3-E951-1C40-92B2-7B414233CF3F}"/>
              </a:ext>
            </a:extLst>
          </p:cNvPr>
          <p:cNvCxnSpPr/>
          <p:nvPr/>
        </p:nvCxnSpPr>
        <p:spPr>
          <a:xfrm>
            <a:off x="52228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489475" y="4827212"/>
            <a:ext cx="2205612"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2916776" y="4827211"/>
            <a:ext cx="220137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5344824" y="4827209"/>
            <a:ext cx="22025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5" name="Date Placeholder 3">
            <a:extLst>
              <a:ext uri="{FF2B5EF4-FFF2-40B4-BE49-F238E27FC236}">
                <a16:creationId xmlns:a16="http://schemas.microsoft.com/office/drawing/2014/main" id="{3F471079-CA0D-6542-9975-4535B7525E19}"/>
              </a:ext>
            </a:extLst>
          </p:cNvPr>
          <p:cNvSpPr>
            <a:spLocks noGrp="1"/>
          </p:cNvSpPr>
          <p:nvPr>
            <p:ph type="dt" sz="half" idx="23"/>
          </p:nvPr>
        </p:nvSpPr>
        <p:spPr/>
        <p:txBody>
          <a:bodyPr/>
          <a:lstStyle>
            <a:lvl1pPr>
              <a:defRPr/>
            </a:lvl1pPr>
          </a:lstStyle>
          <a:p>
            <a:pPr>
              <a:defRPr/>
            </a:pPr>
            <a:fld id="{0DC31221-789F-784C-A34F-A29B4B04114A}" type="datetimeFigureOut">
              <a:rPr lang="en-US"/>
              <a:pPr>
                <a:defRPr/>
              </a:pPr>
              <a:t>10/9/25</a:t>
            </a:fld>
            <a:endParaRPr lang="en-US"/>
          </a:p>
        </p:txBody>
      </p:sp>
      <p:sp>
        <p:nvSpPr>
          <p:cNvPr id="16" name="Footer Placeholder 4">
            <a:extLst>
              <a:ext uri="{FF2B5EF4-FFF2-40B4-BE49-F238E27FC236}">
                <a16:creationId xmlns:a16="http://schemas.microsoft.com/office/drawing/2014/main" id="{B2B5D1EA-D573-D94A-A4C5-A860DBBA5253}"/>
              </a:ext>
            </a:extLst>
          </p:cNvPr>
          <p:cNvSpPr>
            <a:spLocks noGrp="1"/>
          </p:cNvSpPr>
          <p:nvPr>
            <p:ph type="ftr" sz="quarter" idx="24"/>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5629EE5A-C94C-7E4E-A093-710312E73AA2}"/>
              </a:ext>
            </a:extLst>
          </p:cNvPr>
          <p:cNvSpPr>
            <a:spLocks noGrp="1"/>
          </p:cNvSpPr>
          <p:nvPr>
            <p:ph type="sldNum" sz="quarter" idx="25"/>
          </p:nvPr>
        </p:nvSpPr>
        <p:spPr/>
        <p:txBody>
          <a:bodyPr/>
          <a:lstStyle>
            <a:lvl1pPr>
              <a:defRPr/>
            </a:lvl1pPr>
          </a:lstStyle>
          <a:p>
            <a:fld id="{E7E3D28A-3FE9-DC45-81D9-38BEC3FB2027}" type="slidenum">
              <a:rPr lang="en-US" altLang="en-US"/>
              <a:pPr/>
              <a:t>‹#›</a:t>
            </a:fld>
            <a:endParaRPr lang="en-US" altLang="en-US"/>
          </a:p>
        </p:txBody>
      </p:sp>
    </p:spTree>
    <p:extLst>
      <p:ext uri="{BB962C8B-B14F-4D97-AF65-F5344CB8AC3E}">
        <p14:creationId xmlns:p14="http://schemas.microsoft.com/office/powerpoint/2010/main" val="4241742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E8040-56F7-EC41-A88D-13163E74FD33}"/>
              </a:ext>
            </a:extLst>
          </p:cNvPr>
          <p:cNvSpPr>
            <a:spLocks noGrp="1"/>
          </p:cNvSpPr>
          <p:nvPr>
            <p:ph type="dt" sz="half" idx="10"/>
          </p:nvPr>
        </p:nvSpPr>
        <p:spPr/>
        <p:txBody>
          <a:bodyPr/>
          <a:lstStyle>
            <a:lvl1pPr>
              <a:defRPr/>
            </a:lvl1pPr>
          </a:lstStyle>
          <a:p>
            <a:pPr>
              <a:defRPr/>
            </a:pPr>
            <a:fld id="{84659911-1B8E-364C-9543-04AFCA4DFF9A}" type="datetimeFigureOut">
              <a:rPr lang="en-US"/>
              <a:pPr>
                <a:defRPr/>
              </a:pPr>
              <a:t>10/9/25</a:t>
            </a:fld>
            <a:endParaRPr lang="en-US"/>
          </a:p>
        </p:txBody>
      </p:sp>
      <p:sp>
        <p:nvSpPr>
          <p:cNvPr id="5" name="Footer Placeholder 4">
            <a:extLst>
              <a:ext uri="{FF2B5EF4-FFF2-40B4-BE49-F238E27FC236}">
                <a16:creationId xmlns:a16="http://schemas.microsoft.com/office/drawing/2014/main" id="{BC8D5DDF-FC25-EF4B-8E2F-CF97E54BE2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1612F0-864F-B144-929B-C6AC1205B1D6}"/>
              </a:ext>
            </a:extLst>
          </p:cNvPr>
          <p:cNvSpPr>
            <a:spLocks noGrp="1"/>
          </p:cNvSpPr>
          <p:nvPr>
            <p:ph type="sldNum" sz="quarter" idx="12"/>
          </p:nvPr>
        </p:nvSpPr>
        <p:spPr/>
        <p:txBody>
          <a:bodyPr/>
          <a:lstStyle>
            <a:lvl1pPr>
              <a:defRPr/>
            </a:lvl1pPr>
          </a:lstStyle>
          <a:p>
            <a:fld id="{3999CAA3-35A6-2045-B3C4-D296ED39222B}" type="slidenum">
              <a:rPr lang="en-US" altLang="en-US"/>
              <a:pPr/>
              <a:t>‹#›</a:t>
            </a:fld>
            <a:endParaRPr lang="en-US" altLang="en-US"/>
          </a:p>
        </p:txBody>
      </p:sp>
    </p:spTree>
    <p:extLst>
      <p:ext uri="{BB962C8B-B14F-4D97-AF65-F5344CB8AC3E}">
        <p14:creationId xmlns:p14="http://schemas.microsoft.com/office/powerpoint/2010/main" val="122611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9D9F78-8DA4-1341-B849-A1791195167B}"/>
              </a:ext>
            </a:extLst>
          </p:cNvPr>
          <p:cNvSpPr>
            <a:spLocks noGrp="1"/>
          </p:cNvSpPr>
          <p:nvPr>
            <p:ph type="dt" sz="half" idx="10"/>
          </p:nvPr>
        </p:nvSpPr>
        <p:spPr/>
        <p:txBody>
          <a:bodyPr/>
          <a:lstStyle>
            <a:lvl1pPr>
              <a:defRPr/>
            </a:lvl1pPr>
          </a:lstStyle>
          <a:p>
            <a:pPr>
              <a:defRPr/>
            </a:pPr>
            <a:fld id="{7874BC90-7E99-6343-80D3-B5D361462AAD}" type="datetimeFigureOut">
              <a:rPr lang="en-US"/>
              <a:pPr>
                <a:defRPr/>
              </a:pPr>
              <a:t>10/9/25</a:t>
            </a:fld>
            <a:endParaRPr lang="en-US"/>
          </a:p>
        </p:txBody>
      </p:sp>
      <p:sp>
        <p:nvSpPr>
          <p:cNvPr id="5" name="Footer Placeholder 4">
            <a:extLst>
              <a:ext uri="{FF2B5EF4-FFF2-40B4-BE49-F238E27FC236}">
                <a16:creationId xmlns:a16="http://schemas.microsoft.com/office/drawing/2014/main" id="{1DE74A8A-5D1C-1C49-8666-5119D45B51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F4EF50-E8FD-1A4A-91E7-5D97C44B501E}"/>
              </a:ext>
            </a:extLst>
          </p:cNvPr>
          <p:cNvSpPr>
            <a:spLocks noGrp="1"/>
          </p:cNvSpPr>
          <p:nvPr>
            <p:ph type="sldNum" sz="quarter" idx="12"/>
          </p:nvPr>
        </p:nvSpPr>
        <p:spPr/>
        <p:txBody>
          <a:bodyPr/>
          <a:lstStyle>
            <a:lvl1pPr>
              <a:defRPr/>
            </a:lvl1pPr>
          </a:lstStyle>
          <a:p>
            <a:fld id="{EC2E918E-CDBB-C441-94E3-C5C94AEB0414}" type="slidenum">
              <a:rPr lang="en-US" altLang="en-US"/>
              <a:pPr/>
              <a:t>‹#›</a:t>
            </a:fld>
            <a:endParaRPr lang="en-US" altLang="en-US"/>
          </a:p>
        </p:txBody>
      </p:sp>
    </p:spTree>
    <p:extLst>
      <p:ext uri="{BB962C8B-B14F-4D97-AF65-F5344CB8AC3E}">
        <p14:creationId xmlns:p14="http://schemas.microsoft.com/office/powerpoint/2010/main" val="1678851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EC9419CD-EAE6-4449-9EEE-ECA57E1E9E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049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B2EB11-B6CB-C840-9DC9-73387B6088F7}"/>
              </a:ext>
            </a:extLst>
          </p:cNvPr>
          <p:cNvSpPr>
            <a:spLocks noGrp="1"/>
          </p:cNvSpPr>
          <p:nvPr>
            <p:ph type="dt" sz="half" idx="10"/>
          </p:nvPr>
        </p:nvSpPr>
        <p:spPr/>
        <p:txBody>
          <a:bodyPr/>
          <a:lstStyle>
            <a:lvl1pPr>
              <a:defRPr/>
            </a:lvl1pPr>
          </a:lstStyle>
          <a:p>
            <a:pPr>
              <a:defRPr/>
            </a:pPr>
            <a:fld id="{6C64A16D-0C76-0E4A-91D6-CFF00384125F}" type="datetimeFigureOut">
              <a:rPr lang="en-US"/>
              <a:pPr>
                <a:defRPr/>
              </a:pPr>
              <a:t>10/9/25</a:t>
            </a:fld>
            <a:endParaRPr lang="en-US"/>
          </a:p>
        </p:txBody>
      </p:sp>
      <p:sp>
        <p:nvSpPr>
          <p:cNvPr id="5" name="Footer Placeholder 4">
            <a:extLst>
              <a:ext uri="{FF2B5EF4-FFF2-40B4-BE49-F238E27FC236}">
                <a16:creationId xmlns:a16="http://schemas.microsoft.com/office/drawing/2014/main" id="{B0B81122-12F5-F145-ACFA-9A6DED55D9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AC01AE-0EE4-D14B-B97E-B773136FBDF7}"/>
              </a:ext>
            </a:extLst>
          </p:cNvPr>
          <p:cNvSpPr>
            <a:spLocks noGrp="1"/>
          </p:cNvSpPr>
          <p:nvPr>
            <p:ph type="sldNum" sz="quarter" idx="12"/>
          </p:nvPr>
        </p:nvSpPr>
        <p:spPr/>
        <p:txBody>
          <a:bodyPr/>
          <a:lstStyle>
            <a:lvl1pPr>
              <a:defRPr/>
            </a:lvl1pPr>
          </a:lstStyle>
          <a:p>
            <a:fld id="{C336A7A2-D1F8-184A-A29B-DBE309298FA5}" type="slidenum">
              <a:rPr lang="en-US" altLang="en-US"/>
              <a:pPr/>
              <a:t>‹#›</a:t>
            </a:fld>
            <a:endParaRPr lang="en-US" altLang="en-US"/>
          </a:p>
        </p:txBody>
      </p:sp>
    </p:spTree>
    <p:extLst>
      <p:ext uri="{BB962C8B-B14F-4D97-AF65-F5344CB8AC3E}">
        <p14:creationId xmlns:p14="http://schemas.microsoft.com/office/powerpoint/2010/main" val="280613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5570F2-6301-3F44-A0B2-73D7EDADFB02}"/>
              </a:ext>
            </a:extLst>
          </p:cNvPr>
          <p:cNvSpPr>
            <a:spLocks noGrp="1"/>
          </p:cNvSpPr>
          <p:nvPr>
            <p:ph type="dt" sz="half" idx="10"/>
          </p:nvPr>
        </p:nvSpPr>
        <p:spPr/>
        <p:txBody>
          <a:bodyPr/>
          <a:lstStyle>
            <a:lvl1pPr>
              <a:defRPr/>
            </a:lvl1pPr>
          </a:lstStyle>
          <a:p>
            <a:pPr>
              <a:defRPr/>
            </a:pPr>
            <a:fld id="{0E9CE12C-D91E-D144-8C84-C8D7F85580E2}" type="datetimeFigureOut">
              <a:rPr lang="en-US"/>
              <a:pPr>
                <a:defRPr/>
              </a:pPr>
              <a:t>10/9/25</a:t>
            </a:fld>
            <a:endParaRPr lang="en-US"/>
          </a:p>
        </p:txBody>
      </p:sp>
      <p:sp>
        <p:nvSpPr>
          <p:cNvPr id="5" name="Footer Placeholder 4">
            <a:extLst>
              <a:ext uri="{FF2B5EF4-FFF2-40B4-BE49-F238E27FC236}">
                <a16:creationId xmlns:a16="http://schemas.microsoft.com/office/drawing/2014/main" id="{6FBE8901-E0E3-0B49-AE6A-DD9165D22E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7BC02F-CD62-6246-BCA1-CD56B756876F}"/>
              </a:ext>
            </a:extLst>
          </p:cNvPr>
          <p:cNvSpPr>
            <a:spLocks noGrp="1"/>
          </p:cNvSpPr>
          <p:nvPr>
            <p:ph type="sldNum" sz="quarter" idx="12"/>
          </p:nvPr>
        </p:nvSpPr>
        <p:spPr/>
        <p:txBody>
          <a:bodyPr/>
          <a:lstStyle>
            <a:lvl1pPr>
              <a:defRPr/>
            </a:lvl1pPr>
          </a:lstStyle>
          <a:p>
            <a:fld id="{0972EBDB-6C01-BE49-A786-5D30636F39D0}" type="slidenum">
              <a:rPr lang="en-US" altLang="en-US"/>
              <a:pPr/>
              <a:t>‹#›</a:t>
            </a:fld>
            <a:endParaRPr lang="en-US" altLang="en-US"/>
          </a:p>
        </p:txBody>
      </p:sp>
    </p:spTree>
    <p:extLst>
      <p:ext uri="{BB962C8B-B14F-4D97-AF65-F5344CB8AC3E}">
        <p14:creationId xmlns:p14="http://schemas.microsoft.com/office/powerpoint/2010/main" val="533678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4E46AF5-00D4-404D-8634-E60CADEF65DE}"/>
              </a:ext>
            </a:extLst>
          </p:cNvPr>
          <p:cNvSpPr>
            <a:spLocks noGrp="1"/>
          </p:cNvSpPr>
          <p:nvPr>
            <p:ph type="dt" sz="half" idx="10"/>
          </p:nvPr>
        </p:nvSpPr>
        <p:spPr/>
        <p:txBody>
          <a:bodyPr/>
          <a:lstStyle>
            <a:lvl1pPr>
              <a:defRPr/>
            </a:lvl1pPr>
          </a:lstStyle>
          <a:p>
            <a:pPr>
              <a:defRPr/>
            </a:pPr>
            <a:fld id="{47F5AA91-D1F3-FC4A-971F-4F265A41D035}" type="datetimeFigureOut">
              <a:rPr lang="en-US"/>
              <a:pPr>
                <a:defRPr/>
              </a:pPr>
              <a:t>10/9/25</a:t>
            </a:fld>
            <a:endParaRPr lang="en-US"/>
          </a:p>
        </p:txBody>
      </p:sp>
      <p:sp>
        <p:nvSpPr>
          <p:cNvPr id="6" name="Footer Placeholder 4">
            <a:extLst>
              <a:ext uri="{FF2B5EF4-FFF2-40B4-BE49-F238E27FC236}">
                <a16:creationId xmlns:a16="http://schemas.microsoft.com/office/drawing/2014/main" id="{4991D0BB-F4DD-5D44-BE1B-B3AD319C50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A022EC-D47F-CC4E-A0B1-BF31FEFB6867}"/>
              </a:ext>
            </a:extLst>
          </p:cNvPr>
          <p:cNvSpPr>
            <a:spLocks noGrp="1"/>
          </p:cNvSpPr>
          <p:nvPr>
            <p:ph type="sldNum" sz="quarter" idx="12"/>
          </p:nvPr>
        </p:nvSpPr>
        <p:spPr/>
        <p:txBody>
          <a:bodyPr/>
          <a:lstStyle>
            <a:lvl1pPr>
              <a:defRPr/>
            </a:lvl1pPr>
          </a:lstStyle>
          <a:p>
            <a:fld id="{07F87D74-F30D-1A4D-B061-94E1F8E815C6}" type="slidenum">
              <a:rPr lang="en-US" altLang="en-US"/>
              <a:pPr/>
              <a:t>‹#›</a:t>
            </a:fld>
            <a:endParaRPr lang="en-US" altLang="en-US"/>
          </a:p>
        </p:txBody>
      </p:sp>
    </p:spTree>
    <p:extLst>
      <p:ext uri="{BB962C8B-B14F-4D97-AF65-F5344CB8AC3E}">
        <p14:creationId xmlns:p14="http://schemas.microsoft.com/office/powerpoint/2010/main" val="183189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B346CCA-2656-5344-B5BC-CEACF5763F65}"/>
              </a:ext>
            </a:extLst>
          </p:cNvPr>
          <p:cNvSpPr>
            <a:spLocks noGrp="1"/>
          </p:cNvSpPr>
          <p:nvPr>
            <p:ph type="dt" sz="half" idx="10"/>
          </p:nvPr>
        </p:nvSpPr>
        <p:spPr/>
        <p:txBody>
          <a:bodyPr/>
          <a:lstStyle>
            <a:lvl1pPr>
              <a:defRPr/>
            </a:lvl1pPr>
          </a:lstStyle>
          <a:p>
            <a:pPr>
              <a:defRPr/>
            </a:pPr>
            <a:fld id="{39D503F7-210C-B249-83C6-91864795777C}" type="datetimeFigureOut">
              <a:rPr lang="en-US"/>
              <a:pPr>
                <a:defRPr/>
              </a:pPr>
              <a:t>10/9/25</a:t>
            </a:fld>
            <a:endParaRPr lang="en-US"/>
          </a:p>
        </p:txBody>
      </p:sp>
      <p:sp>
        <p:nvSpPr>
          <p:cNvPr id="8" name="Footer Placeholder 4">
            <a:extLst>
              <a:ext uri="{FF2B5EF4-FFF2-40B4-BE49-F238E27FC236}">
                <a16:creationId xmlns:a16="http://schemas.microsoft.com/office/drawing/2014/main" id="{80F040C1-B419-2B46-AA55-1B799A9CEA1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99E971D-D520-9A4B-93AC-FA4A2AAC59B9}"/>
              </a:ext>
            </a:extLst>
          </p:cNvPr>
          <p:cNvSpPr>
            <a:spLocks noGrp="1"/>
          </p:cNvSpPr>
          <p:nvPr>
            <p:ph type="sldNum" sz="quarter" idx="12"/>
          </p:nvPr>
        </p:nvSpPr>
        <p:spPr/>
        <p:txBody>
          <a:bodyPr/>
          <a:lstStyle>
            <a:lvl1pPr>
              <a:defRPr/>
            </a:lvl1pPr>
          </a:lstStyle>
          <a:p>
            <a:fld id="{2CB9183E-A69C-C349-AE53-E5E3D4D986D6}" type="slidenum">
              <a:rPr lang="en-US" altLang="en-US"/>
              <a:pPr/>
              <a:t>‹#›</a:t>
            </a:fld>
            <a:endParaRPr lang="en-US" altLang="en-US"/>
          </a:p>
        </p:txBody>
      </p:sp>
    </p:spTree>
    <p:extLst>
      <p:ext uri="{BB962C8B-B14F-4D97-AF65-F5344CB8AC3E}">
        <p14:creationId xmlns:p14="http://schemas.microsoft.com/office/powerpoint/2010/main" val="142676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B175CCDC-3116-464C-98B1-8365F5F2CA83}"/>
              </a:ext>
            </a:extLst>
          </p:cNvPr>
          <p:cNvSpPr>
            <a:spLocks noGrp="1"/>
          </p:cNvSpPr>
          <p:nvPr>
            <p:ph type="dt" sz="half" idx="10"/>
          </p:nvPr>
        </p:nvSpPr>
        <p:spPr/>
        <p:txBody>
          <a:bodyPr/>
          <a:lstStyle>
            <a:lvl1pPr>
              <a:defRPr/>
            </a:lvl1pPr>
          </a:lstStyle>
          <a:p>
            <a:pPr>
              <a:defRPr/>
            </a:pPr>
            <a:fld id="{62BC4A9E-3A09-0E46-9AE8-1683EFE6CD05}" type="datetimeFigureOut">
              <a:rPr lang="en-US"/>
              <a:pPr>
                <a:defRPr/>
              </a:pPr>
              <a:t>10/9/25</a:t>
            </a:fld>
            <a:endParaRPr lang="en-US"/>
          </a:p>
        </p:txBody>
      </p:sp>
      <p:sp>
        <p:nvSpPr>
          <p:cNvPr id="4" name="Footer Placeholder 4">
            <a:extLst>
              <a:ext uri="{FF2B5EF4-FFF2-40B4-BE49-F238E27FC236}">
                <a16:creationId xmlns:a16="http://schemas.microsoft.com/office/drawing/2014/main" id="{8EA5FBCB-24C6-BB4E-B100-ABC359440F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445E7FC-FAE9-BD49-86A6-D1B267F1719B}"/>
              </a:ext>
            </a:extLst>
          </p:cNvPr>
          <p:cNvSpPr>
            <a:spLocks noGrp="1"/>
          </p:cNvSpPr>
          <p:nvPr>
            <p:ph type="sldNum" sz="quarter" idx="12"/>
          </p:nvPr>
        </p:nvSpPr>
        <p:spPr/>
        <p:txBody>
          <a:bodyPr/>
          <a:lstStyle>
            <a:lvl1pPr>
              <a:defRPr/>
            </a:lvl1pPr>
          </a:lstStyle>
          <a:p>
            <a:fld id="{A97C776A-A7E7-7540-921E-D39D90ED81BF}" type="slidenum">
              <a:rPr lang="en-US" altLang="en-US"/>
              <a:pPr/>
              <a:t>‹#›</a:t>
            </a:fld>
            <a:endParaRPr lang="en-US" altLang="en-US"/>
          </a:p>
        </p:txBody>
      </p:sp>
    </p:spTree>
    <p:extLst>
      <p:ext uri="{BB962C8B-B14F-4D97-AF65-F5344CB8AC3E}">
        <p14:creationId xmlns:p14="http://schemas.microsoft.com/office/powerpoint/2010/main" val="1130688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80FD930-BC9A-DE47-8EA5-4F7AE17D33B0}"/>
              </a:ext>
            </a:extLst>
          </p:cNvPr>
          <p:cNvSpPr>
            <a:spLocks noGrp="1"/>
          </p:cNvSpPr>
          <p:nvPr>
            <p:ph type="dt" sz="half" idx="10"/>
          </p:nvPr>
        </p:nvSpPr>
        <p:spPr/>
        <p:txBody>
          <a:bodyPr/>
          <a:lstStyle>
            <a:lvl1pPr>
              <a:defRPr/>
            </a:lvl1pPr>
          </a:lstStyle>
          <a:p>
            <a:pPr>
              <a:defRPr/>
            </a:pPr>
            <a:fld id="{7E631119-52BB-6F49-8496-5CA898A15552}" type="datetimeFigureOut">
              <a:rPr lang="en-US"/>
              <a:pPr>
                <a:defRPr/>
              </a:pPr>
              <a:t>10/9/25</a:t>
            </a:fld>
            <a:endParaRPr lang="en-US"/>
          </a:p>
        </p:txBody>
      </p:sp>
      <p:sp>
        <p:nvSpPr>
          <p:cNvPr id="3" name="Footer Placeholder 4">
            <a:extLst>
              <a:ext uri="{FF2B5EF4-FFF2-40B4-BE49-F238E27FC236}">
                <a16:creationId xmlns:a16="http://schemas.microsoft.com/office/drawing/2014/main" id="{F8728375-E7F4-0D4A-AAAF-1EB11DC30DD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30A7DE7-569F-FF4F-A2D5-B1D6405A2CE9}"/>
              </a:ext>
            </a:extLst>
          </p:cNvPr>
          <p:cNvSpPr>
            <a:spLocks noGrp="1"/>
          </p:cNvSpPr>
          <p:nvPr>
            <p:ph type="sldNum" sz="quarter" idx="12"/>
          </p:nvPr>
        </p:nvSpPr>
        <p:spPr/>
        <p:txBody>
          <a:bodyPr/>
          <a:lstStyle>
            <a:lvl1pPr>
              <a:defRPr/>
            </a:lvl1pPr>
          </a:lstStyle>
          <a:p>
            <a:fld id="{BD0D3419-675A-B144-9DE6-00CD6F58C841}" type="slidenum">
              <a:rPr lang="en-US" altLang="en-US"/>
              <a:pPr/>
              <a:t>‹#›</a:t>
            </a:fld>
            <a:endParaRPr lang="en-US" altLang="en-US"/>
          </a:p>
        </p:txBody>
      </p:sp>
    </p:spTree>
    <p:extLst>
      <p:ext uri="{BB962C8B-B14F-4D97-AF65-F5344CB8AC3E}">
        <p14:creationId xmlns:p14="http://schemas.microsoft.com/office/powerpoint/2010/main" val="2454122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0461A84B-8620-FF41-82CC-D943144FC6E6}"/>
              </a:ext>
            </a:extLst>
          </p:cNvPr>
          <p:cNvSpPr>
            <a:spLocks noGrp="1"/>
          </p:cNvSpPr>
          <p:nvPr>
            <p:ph type="dt" sz="half" idx="10"/>
          </p:nvPr>
        </p:nvSpPr>
        <p:spPr/>
        <p:txBody>
          <a:bodyPr/>
          <a:lstStyle>
            <a:lvl1pPr>
              <a:defRPr/>
            </a:lvl1pPr>
          </a:lstStyle>
          <a:p>
            <a:pPr>
              <a:defRPr/>
            </a:pPr>
            <a:fld id="{511F925A-26AC-0245-91B5-C5DD9B92BC2F}" type="datetimeFigureOut">
              <a:rPr lang="en-US"/>
              <a:pPr>
                <a:defRPr/>
              </a:pPr>
              <a:t>10/9/25</a:t>
            </a:fld>
            <a:endParaRPr lang="en-US"/>
          </a:p>
        </p:txBody>
      </p:sp>
      <p:sp>
        <p:nvSpPr>
          <p:cNvPr id="6" name="Footer Placeholder 4">
            <a:extLst>
              <a:ext uri="{FF2B5EF4-FFF2-40B4-BE49-F238E27FC236}">
                <a16:creationId xmlns:a16="http://schemas.microsoft.com/office/drawing/2014/main" id="{9E9AAD54-E519-CF42-AC20-1F7DEFAD71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DCA1A2-11C6-1648-91D5-2FF69155F650}"/>
              </a:ext>
            </a:extLst>
          </p:cNvPr>
          <p:cNvSpPr>
            <a:spLocks noGrp="1"/>
          </p:cNvSpPr>
          <p:nvPr>
            <p:ph type="sldNum" sz="quarter" idx="12"/>
          </p:nvPr>
        </p:nvSpPr>
        <p:spPr/>
        <p:txBody>
          <a:bodyPr/>
          <a:lstStyle>
            <a:lvl1pPr>
              <a:defRPr/>
            </a:lvl1pPr>
          </a:lstStyle>
          <a:p>
            <a:fld id="{EB690985-5B84-E74E-8593-52A95860ABEE}" type="slidenum">
              <a:rPr lang="en-US" altLang="en-US"/>
              <a:pPr/>
              <a:t>‹#›</a:t>
            </a:fld>
            <a:endParaRPr lang="en-US" altLang="en-US"/>
          </a:p>
        </p:txBody>
      </p:sp>
    </p:spTree>
    <p:extLst>
      <p:ext uri="{BB962C8B-B14F-4D97-AF65-F5344CB8AC3E}">
        <p14:creationId xmlns:p14="http://schemas.microsoft.com/office/powerpoint/2010/main" val="4072872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646A29CF-13FD-DC43-AA8F-D9CE5EE55DCF}"/>
              </a:ext>
            </a:extLst>
          </p:cNvPr>
          <p:cNvSpPr>
            <a:spLocks noGrp="1"/>
          </p:cNvSpPr>
          <p:nvPr>
            <p:ph type="dt" sz="half" idx="10"/>
          </p:nvPr>
        </p:nvSpPr>
        <p:spPr/>
        <p:txBody>
          <a:bodyPr/>
          <a:lstStyle>
            <a:lvl1pPr>
              <a:defRPr/>
            </a:lvl1pPr>
          </a:lstStyle>
          <a:p>
            <a:pPr>
              <a:defRPr/>
            </a:pPr>
            <a:fld id="{D1B2FC53-C0FD-2F4D-BF8C-E4405AA99551}" type="datetimeFigureOut">
              <a:rPr lang="en-US"/>
              <a:pPr>
                <a:defRPr/>
              </a:pPr>
              <a:t>10/9/25</a:t>
            </a:fld>
            <a:endParaRPr lang="en-US"/>
          </a:p>
        </p:txBody>
      </p:sp>
      <p:sp>
        <p:nvSpPr>
          <p:cNvPr id="6" name="Footer Placeholder 4">
            <a:extLst>
              <a:ext uri="{FF2B5EF4-FFF2-40B4-BE49-F238E27FC236}">
                <a16:creationId xmlns:a16="http://schemas.microsoft.com/office/drawing/2014/main" id="{85B6BFA4-166E-A84C-81C8-A4C8B6CBD6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880B2F-9E82-E443-96B7-EA6F1578030B}"/>
              </a:ext>
            </a:extLst>
          </p:cNvPr>
          <p:cNvSpPr>
            <a:spLocks noGrp="1"/>
          </p:cNvSpPr>
          <p:nvPr>
            <p:ph type="sldNum" sz="quarter" idx="12"/>
          </p:nvPr>
        </p:nvSpPr>
        <p:spPr/>
        <p:txBody>
          <a:bodyPr/>
          <a:lstStyle>
            <a:lvl1pPr>
              <a:defRPr/>
            </a:lvl1pPr>
          </a:lstStyle>
          <a:p>
            <a:fld id="{B50B15E7-6E02-E549-BC72-9D565A88897C}" type="slidenum">
              <a:rPr lang="en-US" altLang="en-US"/>
              <a:pPr/>
              <a:t>‹#›</a:t>
            </a:fld>
            <a:endParaRPr lang="en-US" altLang="en-US"/>
          </a:p>
        </p:txBody>
      </p:sp>
    </p:spTree>
    <p:extLst>
      <p:ext uri="{BB962C8B-B14F-4D97-AF65-F5344CB8AC3E}">
        <p14:creationId xmlns:p14="http://schemas.microsoft.com/office/powerpoint/2010/main" val="382397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8ED3FA79-DC4D-C34B-8A96-6A20CFDE174E}"/>
              </a:ext>
            </a:extLst>
          </p:cNvPr>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a:extLst>
              <a:ext uri="{FF2B5EF4-FFF2-40B4-BE49-F238E27FC236}">
                <a16:creationId xmlns:a16="http://schemas.microsoft.com/office/drawing/2014/main" id="{E0FF1B54-7DC7-364B-A294-10752A5B50FF}"/>
              </a:ext>
            </a:extLst>
          </p:cNvPr>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a:extLst>
              <a:ext uri="{FF2B5EF4-FFF2-40B4-BE49-F238E27FC236}">
                <a16:creationId xmlns:a16="http://schemas.microsoft.com/office/drawing/2014/main" id="{706B82AF-4352-FA44-B95A-015DCF844768}"/>
              </a:ext>
            </a:extLst>
          </p:cNvPr>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F77AFB24-9446-AC45-B66A-6C7BC8174036}"/>
              </a:ext>
            </a:extLst>
          </p:cNvPr>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0D95A4FB-D6A0-834B-8BC0-869894ECEA39}"/>
              </a:ext>
            </a:extLst>
          </p:cNvPr>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55C2F03A-3E81-114A-893C-0B3737D7EFAE}"/>
              </a:ext>
            </a:extLst>
          </p:cNvPr>
          <p:cNvSpPr>
            <a:spLocks noChangeArrowheads="1"/>
          </p:cNvSpPr>
          <p:nvPr/>
        </p:nvSpPr>
        <p:spPr bwMode="auto">
          <a:xfrm>
            <a:off x="7745413" y="0"/>
            <a:ext cx="685800" cy="1100138"/>
          </a:xfrm>
          <a:prstGeom prst="rect">
            <a:avLst/>
          </a:prstGeom>
          <a:solidFill>
            <a:schemeClr val="accent1"/>
          </a:solidFill>
          <a:ln>
            <a:noFill/>
          </a:ln>
          <a:effectLst>
            <a:outerShdw blurRad="38100" dist="25400" dir="5400000" rotWithShape="0">
              <a:srgbClr val="808080">
                <a:alpha val="45000"/>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
        <p:nvSpPr>
          <p:cNvPr id="1042" name="Title Placeholder 1">
            <a:extLst>
              <a:ext uri="{FF2B5EF4-FFF2-40B4-BE49-F238E27FC236}">
                <a16:creationId xmlns:a16="http://schemas.microsoft.com/office/drawing/2014/main" id="{CFF47EF2-612A-3548-9812-820F397D2477}"/>
              </a:ext>
            </a:extLst>
          </p:cNvPr>
          <p:cNvSpPr>
            <a:spLocks noGrp="1"/>
          </p:cNvSpPr>
          <p:nvPr>
            <p:ph type="title"/>
          </p:nvPr>
        </p:nvSpPr>
        <p:spPr bwMode="auto">
          <a:xfrm>
            <a:off x="484188" y="452438"/>
            <a:ext cx="70564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43" name="Text Placeholder 2">
            <a:extLst>
              <a:ext uri="{FF2B5EF4-FFF2-40B4-BE49-F238E27FC236}">
                <a16:creationId xmlns:a16="http://schemas.microsoft.com/office/drawing/2014/main" id="{049E7199-E3F1-A84C-BB86-46B916DE01AE}"/>
              </a:ext>
            </a:extLst>
          </p:cNvPr>
          <p:cNvSpPr>
            <a:spLocks noGrp="1"/>
          </p:cNvSpPr>
          <p:nvPr>
            <p:ph type="body" idx="1"/>
          </p:nvPr>
        </p:nvSpPr>
        <p:spPr bwMode="auto">
          <a:xfrm>
            <a:off x="827088" y="2052638"/>
            <a:ext cx="67119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4CA016A-B1DA-434C-9471-98C407C028BD}"/>
              </a:ext>
            </a:extLst>
          </p:cNvPr>
          <p:cNvSpPr>
            <a:spLocks noGrp="1"/>
          </p:cNvSpPr>
          <p:nvPr>
            <p:ph type="dt" sz="half" idx="2"/>
          </p:nvPr>
        </p:nvSpPr>
        <p:spPr>
          <a:xfrm rot="5400000">
            <a:off x="7494588" y="1828800"/>
            <a:ext cx="990600" cy="228600"/>
          </a:xfrm>
          <a:prstGeom prst="rect">
            <a:avLst/>
          </a:prstGeom>
        </p:spPr>
        <p:txBody>
          <a:bodyPr vert="horz" lIns="91440" tIns="45720" rIns="91440" bIns="45720" rtlCol="0" anchor="t"/>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fld id="{FB2A2E4C-921B-CF41-883E-EA52032594BD}" type="datetimeFigureOut">
              <a:rPr lang="en-US"/>
              <a:pPr>
                <a:defRPr/>
              </a:pPr>
              <a:t>10/9/25</a:t>
            </a:fld>
            <a:endParaRPr lang="en-US"/>
          </a:p>
        </p:txBody>
      </p:sp>
      <p:sp>
        <p:nvSpPr>
          <p:cNvPr id="5" name="Footer Placeholder 4">
            <a:extLst>
              <a:ext uri="{FF2B5EF4-FFF2-40B4-BE49-F238E27FC236}">
                <a16:creationId xmlns:a16="http://schemas.microsoft.com/office/drawing/2014/main" id="{2D4E15AA-7A6B-894C-BE01-AA59C06CE91F}"/>
              </a:ext>
            </a:extLst>
          </p:cNvPr>
          <p:cNvSpPr>
            <a:spLocks noGrp="1"/>
          </p:cNvSpPr>
          <p:nvPr>
            <p:ph type="ftr" sz="quarter" idx="3"/>
          </p:nvPr>
        </p:nvSpPr>
        <p:spPr>
          <a:xfrm rot="5400000">
            <a:off x="6233318" y="3263107"/>
            <a:ext cx="3859213" cy="228600"/>
          </a:xfrm>
          <a:prstGeom prst="rect">
            <a:avLst/>
          </a:prstGeom>
        </p:spPr>
        <p:txBody>
          <a:bodyPr vert="horz" lIns="91440" tIns="45720" rIns="91440" bIns="45720" rtlCol="0" anchor="b"/>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22E6988-C9F6-0D4B-AC4B-B4BDC56E4946}"/>
              </a:ext>
            </a:extLst>
          </p:cNvPr>
          <p:cNvSpPr>
            <a:spLocks noGrp="1"/>
          </p:cNvSpPr>
          <p:nvPr>
            <p:ph type="sldNum" sz="quarter" idx="4"/>
          </p:nvPr>
        </p:nvSpPr>
        <p:spPr>
          <a:xfrm>
            <a:off x="7766050" y="295275"/>
            <a:ext cx="628650" cy="7683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2800">
                <a:solidFill>
                  <a:srgbClr val="FFFFFF"/>
                </a:solidFill>
              </a:defRPr>
            </a:lvl1pPr>
          </a:lstStyle>
          <a:p>
            <a:fld id="{8AEEA845-9145-5446-B2FA-D502C8594E6A}"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7" r:id="rId12"/>
    <p:sldLayoutId id="2147484174" r:id="rId13"/>
    <p:sldLayoutId id="2147484178" r:id="rId14"/>
    <p:sldLayoutId id="2147484179" r:id="rId15"/>
    <p:sldLayoutId id="2147484175" r:id="rId16"/>
    <p:sldLayoutId id="2147484176" r:id="rId17"/>
    <p:sldLayoutId id="2147484181" r:id="rId18"/>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charset="0"/>
        </a:defRPr>
      </a:lvl2pPr>
      <a:lvl3pPr algn="l" defTabSz="457200" rtl="0" eaLnBrk="0" fontAlgn="base" hangingPunct="0">
        <a:spcBef>
          <a:spcPct val="0"/>
        </a:spcBef>
        <a:spcAft>
          <a:spcPct val="0"/>
        </a:spcAft>
        <a:defRPr sz="4200">
          <a:solidFill>
            <a:schemeClr val="tx2"/>
          </a:solidFill>
          <a:latin typeface="Century Gothic" charset="0"/>
        </a:defRPr>
      </a:lvl3pPr>
      <a:lvl4pPr algn="l" defTabSz="457200" rtl="0" eaLnBrk="0" fontAlgn="base" hangingPunct="0">
        <a:spcBef>
          <a:spcPct val="0"/>
        </a:spcBef>
        <a:spcAft>
          <a:spcPct val="0"/>
        </a:spcAft>
        <a:defRPr sz="4200">
          <a:solidFill>
            <a:schemeClr val="tx2"/>
          </a:solidFill>
          <a:latin typeface="Century Gothic" charset="0"/>
        </a:defRPr>
      </a:lvl4pPr>
      <a:lvl5pPr algn="l" defTabSz="457200" rtl="0" eaLnBrk="0" fontAlgn="base" hangingPunct="0">
        <a:spcBef>
          <a:spcPct val="0"/>
        </a:spcBef>
        <a:spcAft>
          <a:spcPct val="0"/>
        </a:spcAft>
        <a:defRPr sz="4200">
          <a:solidFill>
            <a:schemeClr val="tx2"/>
          </a:solidFill>
          <a:latin typeface="Century Gothic"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2"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itchFamily="2"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itchFamily="2"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itchFamily="2"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itchFamily="2" charset="2"/>
        <a:buChar char=""/>
        <a:defRPr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umantraffickinghotline.org/resources/framework-human-trafficking-protocol-healthcare-settings" TargetMode="External"/><Relationship Id="rId2" Type="http://schemas.openxmlformats.org/officeDocument/2006/relationships/hyperlink" Target="https://healtrafficking.org/heals-protocol-toolkit/"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cdc.gov/cpr/infographics/6_principles_trauma_info.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healtrafficking.org/resources/pearr-tool/" TargetMode="External"/><Relationship Id="rId2" Type="http://schemas.openxmlformats.org/officeDocument/2006/relationships/hyperlink" Target="https://urldefense.proofpoint.com/v2/url?u=https-3A__healtrafficking.org_patient-2Dresources_&amp;d=DwMGaQ&amp;c=sJ6xIWYx-zLMB3EPkvcnVg&amp;r=s-e4AE2lMdIqEWNJDt7hVQ&amp;m=WgkGnx5Y7h9JphQxcMwoJkoS9DUT_B2gcq0EcczWVsc&amp;s=ebdVKlKtPCWpdOwOEpWjs_afFOSAhkkq3joH2in1dk8&amp;e=" TargetMode="External"/><Relationship Id="rId1" Type="http://schemas.openxmlformats.org/officeDocument/2006/relationships/slideLayout" Target="../slideLayouts/slideLayout2.xml"/><Relationship Id="rId4" Type="http://schemas.openxmlformats.org/officeDocument/2006/relationships/hyperlink" Target="http://www.nolatrafficking.org/myths-and-misconcep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9.jpeg"/><Relationship Id="rId4" Type="http://schemas.openxmlformats.org/officeDocument/2006/relationships/hyperlink" Target="mailto:zeretzke@ufl.edu"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humantraffickinghotline.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a:extLst>
              <a:ext uri="{FF2B5EF4-FFF2-40B4-BE49-F238E27FC236}">
                <a16:creationId xmlns:a16="http://schemas.microsoft.com/office/drawing/2014/main" id="{B0C9A39F-9EB3-7849-B47E-0D0E20EF2A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8908" y="4182959"/>
            <a:ext cx="26670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1">
            <a:extLst>
              <a:ext uri="{FF2B5EF4-FFF2-40B4-BE49-F238E27FC236}">
                <a16:creationId xmlns:a16="http://schemas.microsoft.com/office/drawing/2014/main" id="{469A78C4-2FB7-0F4A-99B1-31856C75F3ED}"/>
              </a:ext>
            </a:extLst>
          </p:cNvPr>
          <p:cNvSpPr>
            <a:spLocks noGrp="1"/>
          </p:cNvSpPr>
          <p:nvPr>
            <p:ph type="subTitle" idx="4294967295"/>
          </p:nvPr>
        </p:nvSpPr>
        <p:spPr>
          <a:xfrm>
            <a:off x="990600" y="3304853"/>
            <a:ext cx="5629275" cy="687681"/>
          </a:xfrm>
        </p:spPr>
        <p:txBody>
          <a:bodyPr rtlCol="0">
            <a:normAutofit/>
          </a:bodyPr>
          <a:lstStyle/>
          <a:p>
            <a:pPr eaLnBrk="1" fontAlgn="auto" hangingPunct="1">
              <a:spcAft>
                <a:spcPts val="0"/>
              </a:spcAft>
              <a:buFont typeface="Wingdings 3" charset="2"/>
              <a:buNone/>
              <a:defRPr/>
            </a:pPr>
            <a:r>
              <a:rPr lang="en-US" b="1" dirty="0"/>
              <a:t>Cristina </a:t>
            </a:r>
            <a:r>
              <a:rPr lang="en-US" b="1" dirty="0" err="1"/>
              <a:t>Zeretzke</a:t>
            </a:r>
            <a:r>
              <a:rPr lang="en-US" b="1" dirty="0"/>
              <a:t>-Bien MD FAAP FACEP </a:t>
            </a:r>
          </a:p>
        </p:txBody>
      </p:sp>
      <p:pic>
        <p:nvPicPr>
          <p:cNvPr id="21509" name="Picture 3">
            <a:extLst>
              <a:ext uri="{FF2B5EF4-FFF2-40B4-BE49-F238E27FC236}">
                <a16:creationId xmlns:a16="http://schemas.microsoft.com/office/drawing/2014/main" id="{91AC95BC-27B1-084B-88E4-C8560E0F3F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2621" y="6124138"/>
            <a:ext cx="2524125" cy="38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95CC782-EFB6-91F6-CBAB-A23EBAE31A53}"/>
              </a:ext>
            </a:extLst>
          </p:cNvPr>
          <p:cNvSpPr txBox="1"/>
          <p:nvPr/>
        </p:nvSpPr>
        <p:spPr>
          <a:xfrm>
            <a:off x="762000" y="838200"/>
            <a:ext cx="6725410" cy="1754326"/>
          </a:xfrm>
          <a:prstGeom prst="rect">
            <a:avLst/>
          </a:prstGeom>
          <a:noFill/>
        </p:spPr>
        <p:txBody>
          <a:bodyPr wrap="square">
            <a:spAutoFit/>
          </a:bodyPr>
          <a:lstStyle/>
          <a:p>
            <a:pPr marL="0" marR="0">
              <a:spcBef>
                <a:spcPts val="0"/>
              </a:spcBef>
              <a:spcAft>
                <a:spcPts val="0"/>
              </a:spcAft>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Unseen Dangers: Identifying and </a:t>
            </a:r>
            <a:r>
              <a:rPr lang="en-US" sz="3600" b="1" kern="100" dirty="0">
                <a:latin typeface="Aptos" panose="020B0004020202020204" pitchFamily="34" charset="0"/>
                <a:ea typeface="Aptos" panose="020B0004020202020204" pitchFamily="34" charset="0"/>
                <a:cs typeface="Times New Roman" panose="02020603050405020304" pitchFamily="18" charset="0"/>
              </a:rPr>
              <a:t>Addressing Covert </a:t>
            </a:r>
            <a:r>
              <a:rPr lang="en-US" sz="3600" b="1" kern="100" dirty="0">
                <a:effectLst/>
                <a:latin typeface="Aptos" panose="020B0004020202020204" pitchFamily="34" charset="0"/>
                <a:ea typeface="Aptos" panose="020B0004020202020204" pitchFamily="34" charset="0"/>
                <a:cs typeface="Times New Roman" panose="02020603050405020304" pitchFamily="18" charset="0"/>
              </a:rPr>
              <a:t>Exploitation in the ED</a:t>
            </a:r>
          </a:p>
        </p:txBody>
      </p:sp>
      <p:pic>
        <p:nvPicPr>
          <p:cNvPr id="7" name="Picture 6" descr="A blue background with a white heart and a black silhouette&#10;&#10;Description automatically generated">
            <a:extLst>
              <a:ext uri="{FF2B5EF4-FFF2-40B4-BE49-F238E27FC236}">
                <a16:creationId xmlns:a16="http://schemas.microsoft.com/office/drawing/2014/main" id="{B19E03CB-7E7D-D81E-D88F-2CD6FB562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9178" y="4665559"/>
            <a:ext cx="2769084" cy="1651001"/>
          </a:xfrm>
          <a:prstGeom prst="rect">
            <a:avLst/>
          </a:prstGeom>
        </p:spPr>
      </p:pic>
      <p:pic>
        <p:nvPicPr>
          <p:cNvPr id="12" name="Picture 11" descr="A group of people with different colored hair&#10;&#10;Description automatically generated">
            <a:extLst>
              <a:ext uri="{FF2B5EF4-FFF2-40B4-BE49-F238E27FC236}">
                <a16:creationId xmlns:a16="http://schemas.microsoft.com/office/drawing/2014/main" id="{F7F2B408-1FEB-52BB-7862-7D1E300D6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353" y="4635273"/>
            <a:ext cx="2425700" cy="1038548"/>
          </a:xfrm>
          <a:prstGeom prst="rect">
            <a:avLst/>
          </a:prstGeom>
        </p:spPr>
      </p:pic>
      <p:pic>
        <p:nvPicPr>
          <p:cNvPr id="21507" name="Picture 2">
            <a:extLst>
              <a:ext uri="{FF2B5EF4-FFF2-40B4-BE49-F238E27FC236}">
                <a16:creationId xmlns:a16="http://schemas.microsoft.com/office/drawing/2014/main" id="{9ECA22B1-8649-E24E-8F0F-AB412398FBE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49903" y="3003479"/>
            <a:ext cx="2582038" cy="133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Content Placeholder 3">
            <a:extLst>
              <a:ext uri="{FF2B5EF4-FFF2-40B4-BE49-F238E27FC236}">
                <a16:creationId xmlns:a16="http://schemas.microsoft.com/office/drawing/2014/main" id="{A0C9DC90-04C3-0C41-A6B1-EAE55211207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133600" y="533400"/>
            <a:ext cx="4800600" cy="593725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9C45E2F-CC3D-F344-8494-EB87C7570D65}"/>
              </a:ext>
            </a:extLst>
          </p:cNvPr>
          <p:cNvSpPr>
            <a:spLocks noGrp="1"/>
          </p:cNvSpPr>
          <p:nvPr>
            <p:ph type="title"/>
          </p:nvPr>
        </p:nvSpPr>
        <p:spPr>
          <a:xfrm>
            <a:off x="457200" y="277815"/>
            <a:ext cx="8229600" cy="1139825"/>
          </a:xfrm>
        </p:spPr>
        <p:txBody>
          <a:bodyPr wrap="square" anchor="t">
            <a:normAutofit/>
          </a:bodyPr>
          <a:lstStyle/>
          <a:p>
            <a:r>
              <a:rPr lang="en-US" altLang="en-US"/>
              <a:t>What Must We Do?  </a:t>
            </a:r>
          </a:p>
        </p:txBody>
      </p:sp>
      <p:sp>
        <p:nvSpPr>
          <p:cNvPr id="37890" name="Content Placeholder 2">
            <a:extLst>
              <a:ext uri="{FF2B5EF4-FFF2-40B4-BE49-F238E27FC236}">
                <a16:creationId xmlns:a16="http://schemas.microsoft.com/office/drawing/2014/main" id="{F73CAE99-7A47-554B-A4EC-F5960D157CEA}"/>
              </a:ext>
            </a:extLst>
          </p:cNvPr>
          <p:cNvSpPr>
            <a:spLocks noGrp="1"/>
          </p:cNvSpPr>
          <p:nvPr>
            <p:ph type="body" sz="half" idx="1"/>
          </p:nvPr>
        </p:nvSpPr>
        <p:spPr>
          <a:xfrm>
            <a:off x="457200" y="1600202"/>
            <a:ext cx="4038600" cy="4525963"/>
          </a:xfrm>
        </p:spPr>
        <p:txBody>
          <a:bodyPr wrap="square" anchor="t">
            <a:normAutofit/>
          </a:bodyPr>
          <a:lstStyle/>
          <a:p>
            <a:r>
              <a:rPr lang="en-US" altLang="en-US" dirty="0"/>
              <a:t>PRACTICE with </a:t>
            </a:r>
            <a:r>
              <a:rPr lang="en-US" altLang="en-US" i="1" u="sng" dirty="0"/>
              <a:t>Vigilance!</a:t>
            </a:r>
          </a:p>
          <a:p>
            <a:endParaRPr lang="en-US" altLang="en-US" dirty="0"/>
          </a:p>
        </p:txBody>
      </p:sp>
      <p:pic>
        <p:nvPicPr>
          <p:cNvPr id="2" name="Picture 3">
            <a:extLst>
              <a:ext uri="{FF2B5EF4-FFF2-40B4-BE49-F238E27FC236}">
                <a16:creationId xmlns:a16="http://schemas.microsoft.com/office/drawing/2014/main" id="{547FEC77-18FC-E857-E37D-51E7637AF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14500" y="2165352"/>
            <a:ext cx="5715000" cy="4143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3">
            <a:extLst>
              <a:ext uri="{FF2B5EF4-FFF2-40B4-BE49-F238E27FC236}">
                <a16:creationId xmlns:a16="http://schemas.microsoft.com/office/drawing/2014/main" id="{F89D6CAA-9C57-954D-9AFA-B1116851C698}"/>
              </a:ext>
            </a:extLst>
          </p:cNvPr>
          <p:cNvSpPr>
            <a:spLocks noGrp="1"/>
          </p:cNvSpPr>
          <p:nvPr>
            <p:ph type="title"/>
          </p:nvPr>
        </p:nvSpPr>
        <p:spPr/>
        <p:txBody>
          <a:bodyPr/>
          <a:lstStyle/>
          <a:p>
            <a:r>
              <a:rPr lang="en-US" altLang="en-US"/>
              <a:t>How to Help? </a:t>
            </a:r>
          </a:p>
        </p:txBody>
      </p:sp>
      <p:sp>
        <p:nvSpPr>
          <p:cNvPr id="39938" name="Content Placeholder 4">
            <a:extLst>
              <a:ext uri="{FF2B5EF4-FFF2-40B4-BE49-F238E27FC236}">
                <a16:creationId xmlns:a16="http://schemas.microsoft.com/office/drawing/2014/main" id="{144558DB-C10E-124A-AFCD-07DC5E7CFDAC}"/>
              </a:ext>
            </a:extLst>
          </p:cNvPr>
          <p:cNvSpPr>
            <a:spLocks noGrp="1"/>
          </p:cNvSpPr>
          <p:nvPr>
            <p:ph idx="1"/>
          </p:nvPr>
        </p:nvSpPr>
        <p:spPr/>
        <p:txBody>
          <a:bodyPr/>
          <a:lstStyle/>
          <a:p>
            <a:r>
              <a:rPr lang="en-US" altLang="en-US" dirty="0"/>
              <a:t>If people do not disclose, those who are suspected victims should be provided referrals </a:t>
            </a:r>
          </a:p>
          <a:p>
            <a:endParaRPr lang="en-US" altLang="en-US" dirty="0"/>
          </a:p>
          <a:p>
            <a:r>
              <a:rPr lang="en-US" altLang="en-US" dirty="0"/>
              <a:t>Use of </a:t>
            </a:r>
            <a:r>
              <a:rPr lang="en-US" altLang="en-US" i="1" dirty="0"/>
              <a:t>trauma-informed healthcare </a:t>
            </a:r>
            <a:r>
              <a:rPr lang="en-US" altLang="en-US" dirty="0"/>
              <a:t>that reflects an awareness of the harms</a:t>
            </a:r>
          </a:p>
          <a:p>
            <a:pPr marL="0" indent="0">
              <a:buNone/>
            </a:pPr>
            <a:endParaRPr lang="en-US" altLang="en-US" dirty="0"/>
          </a:p>
          <a:p>
            <a:r>
              <a:rPr lang="en-US" altLang="en-US" dirty="0"/>
              <a:t>Provide information that could help prevent further </a:t>
            </a:r>
            <a:r>
              <a:rPr lang="en-US" altLang="en-US" i="1" dirty="0"/>
              <a:t>victimization</a:t>
            </a:r>
            <a:r>
              <a:rPr lang="en-US" altLang="en-US"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0E788F9A-600A-6A4F-8F8D-90FEDCA12B47}"/>
              </a:ext>
            </a:extLst>
          </p:cNvPr>
          <p:cNvSpPr>
            <a:spLocks noGrp="1"/>
          </p:cNvSpPr>
          <p:nvPr>
            <p:ph type="title"/>
          </p:nvPr>
        </p:nvSpPr>
        <p:spPr/>
        <p:txBody>
          <a:bodyPr/>
          <a:lstStyle/>
          <a:p>
            <a:r>
              <a:rPr lang="en-US" altLang="en-US"/>
              <a:t>A Word on Trauma Informed Care:  </a:t>
            </a:r>
          </a:p>
        </p:txBody>
      </p:sp>
      <p:sp>
        <p:nvSpPr>
          <p:cNvPr id="40962" name="Content Placeholder 2">
            <a:extLst>
              <a:ext uri="{FF2B5EF4-FFF2-40B4-BE49-F238E27FC236}">
                <a16:creationId xmlns:a16="http://schemas.microsoft.com/office/drawing/2014/main" id="{E6200262-2513-F944-936A-677C0103C84D}"/>
              </a:ext>
            </a:extLst>
          </p:cNvPr>
          <p:cNvSpPr>
            <a:spLocks noGrp="1"/>
          </p:cNvSpPr>
          <p:nvPr>
            <p:ph idx="1"/>
          </p:nvPr>
        </p:nvSpPr>
        <p:spPr>
          <a:xfrm>
            <a:off x="827088" y="2438400"/>
            <a:ext cx="6711950" cy="3810000"/>
          </a:xfrm>
        </p:spPr>
        <p:txBody>
          <a:bodyPr/>
          <a:lstStyle/>
          <a:p>
            <a:r>
              <a:rPr lang="en-US" altLang="en-US" dirty="0"/>
              <a:t>Keep the survivor on the forefront of our interactions- </a:t>
            </a:r>
            <a:r>
              <a:rPr lang="en-US" altLang="en-US" i="1" dirty="0"/>
              <a:t>Victim Centered</a:t>
            </a:r>
          </a:p>
          <a:p>
            <a:r>
              <a:rPr lang="en-US" altLang="en-US" dirty="0"/>
              <a:t>Safe Space</a:t>
            </a:r>
          </a:p>
          <a:p>
            <a:r>
              <a:rPr lang="en-US" altLang="en-US" dirty="0"/>
              <a:t>Traumas create </a:t>
            </a:r>
            <a:r>
              <a:rPr lang="en-US" altLang="en-US" i="1" dirty="0"/>
              <a:t>triggers</a:t>
            </a:r>
            <a:r>
              <a:rPr lang="en-US" altLang="en-US" dirty="0"/>
              <a:t> (sights, sounds, emotions)</a:t>
            </a:r>
          </a:p>
          <a:p>
            <a:r>
              <a:rPr lang="en-US" altLang="en-US" dirty="0"/>
              <a:t>Send an </a:t>
            </a:r>
            <a:r>
              <a:rPr lang="en-US" altLang="en-US" i="1" dirty="0"/>
              <a:t>authentic</a:t>
            </a:r>
            <a:r>
              <a:rPr lang="en-US" altLang="en-US" dirty="0"/>
              <a:t> message</a:t>
            </a:r>
          </a:p>
          <a:p>
            <a:r>
              <a:rPr lang="en-US" altLang="en-US" dirty="0"/>
              <a:t>Realizes the widespread impact of trauma </a:t>
            </a:r>
          </a:p>
          <a:p>
            <a:r>
              <a:rPr lang="en-US" altLang="en-US" dirty="0"/>
              <a:t>Responds by integrating knowledge</a:t>
            </a:r>
          </a:p>
          <a:p>
            <a:r>
              <a:rPr lang="en-US" altLang="en-US" dirty="0"/>
              <a:t>Seeks to resist re-traumatization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1AD63FF5-9782-3D4B-BDCF-6D7911E5F602}"/>
              </a:ext>
            </a:extLst>
          </p:cNvPr>
          <p:cNvSpPr>
            <a:spLocks noGrp="1"/>
          </p:cNvSpPr>
          <p:nvPr>
            <p:ph type="title"/>
          </p:nvPr>
        </p:nvSpPr>
        <p:spPr/>
        <p:txBody>
          <a:bodyPr/>
          <a:lstStyle/>
          <a:p>
            <a:r>
              <a:rPr lang="en-US" altLang="en-US"/>
              <a:t>How to Connect? </a:t>
            </a:r>
          </a:p>
        </p:txBody>
      </p:sp>
      <p:sp>
        <p:nvSpPr>
          <p:cNvPr id="41986" name="Content Placeholder 2">
            <a:extLst>
              <a:ext uri="{FF2B5EF4-FFF2-40B4-BE49-F238E27FC236}">
                <a16:creationId xmlns:a16="http://schemas.microsoft.com/office/drawing/2014/main" id="{D61DE9D7-52CA-0C43-85E0-EC8D4CFD70B4}"/>
              </a:ext>
            </a:extLst>
          </p:cNvPr>
          <p:cNvSpPr>
            <a:spLocks noGrp="1"/>
          </p:cNvSpPr>
          <p:nvPr>
            <p:ph idx="1"/>
          </p:nvPr>
        </p:nvSpPr>
        <p:spPr/>
        <p:txBody>
          <a:bodyPr/>
          <a:lstStyle/>
          <a:p>
            <a:r>
              <a:rPr lang="en-US" altLang="en-US" dirty="0"/>
              <a:t>All health systems should include labor trafficking responses in their trafficking policies and procedures </a:t>
            </a:r>
          </a:p>
          <a:p>
            <a:endParaRPr lang="en-US" altLang="en-US" dirty="0"/>
          </a:p>
          <a:p>
            <a:r>
              <a:rPr lang="en-US" altLang="en-US" dirty="0"/>
              <a:t>Resources available to healthcare workers include: </a:t>
            </a:r>
          </a:p>
          <a:p>
            <a:pPr lvl="1"/>
            <a:r>
              <a:rPr lang="en-US" altLang="en-US" dirty="0"/>
              <a:t> </a:t>
            </a:r>
            <a:r>
              <a:rPr lang="en-US" altLang="en-US" dirty="0">
                <a:hlinkClick r:id="rId2"/>
              </a:rPr>
              <a:t>HEAL Trafficking Toolkit</a:t>
            </a:r>
            <a:r>
              <a:rPr lang="en-US" altLang="en-US" dirty="0"/>
              <a:t> </a:t>
            </a:r>
          </a:p>
          <a:p>
            <a:pPr lvl="1"/>
            <a:r>
              <a:rPr lang="en-US" altLang="en-US" dirty="0"/>
              <a:t> </a:t>
            </a:r>
            <a:r>
              <a:rPr lang="en-US" altLang="en-US" dirty="0">
                <a:hlinkClick r:id="rId3"/>
              </a:rPr>
              <a:t>National Human Trafficking Resource Center Assessment Tool</a:t>
            </a:r>
            <a:endParaRPr lang="en-US" altLang="en-US" dirty="0"/>
          </a:p>
          <a:p>
            <a:pPr lvl="1"/>
            <a:r>
              <a:rPr lang="en-US" altLang="en-US" dirty="0"/>
              <a:t> </a:t>
            </a:r>
            <a:r>
              <a:rPr lang="en-US" altLang="en-US" dirty="0">
                <a:hlinkClick r:id="rId4"/>
              </a:rPr>
              <a:t>CDC’s guide to trauma-informed care</a:t>
            </a:r>
            <a:endParaRPr lang="en-US" altLang="en-US" dirty="0"/>
          </a:p>
        </p:txBody>
      </p:sp>
      <p:pic>
        <p:nvPicPr>
          <p:cNvPr id="41987" name="Picture 3">
            <a:extLst>
              <a:ext uri="{FF2B5EF4-FFF2-40B4-BE49-F238E27FC236}">
                <a16:creationId xmlns:a16="http://schemas.microsoft.com/office/drawing/2014/main" id="{65310EF5-8DCB-CE4D-8383-89CFFF4300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52438"/>
            <a:ext cx="32385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up of a website&#10;&#10;Description automatically generated">
            <a:extLst>
              <a:ext uri="{FF2B5EF4-FFF2-40B4-BE49-F238E27FC236}">
                <a16:creationId xmlns:a16="http://schemas.microsoft.com/office/drawing/2014/main" id="{0F43B5F3-94FA-39E2-5CA3-5FCBFCECFD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499" y="5529046"/>
            <a:ext cx="2477077" cy="91041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1">
            <a:extLst>
              <a:ext uri="{FF2B5EF4-FFF2-40B4-BE49-F238E27FC236}">
                <a16:creationId xmlns:a16="http://schemas.microsoft.com/office/drawing/2014/main" id="{8ABC4924-25F3-374F-9174-28989E29195A}"/>
              </a:ext>
            </a:extLst>
          </p:cNvPr>
          <p:cNvSpPr>
            <a:spLocks noGrp="1"/>
          </p:cNvSpPr>
          <p:nvPr>
            <p:ph idx="1"/>
          </p:nvPr>
        </p:nvSpPr>
        <p:spPr/>
        <p:txBody>
          <a:bodyPr/>
          <a:lstStyle/>
          <a:p>
            <a:pPr marL="0" indent="0">
              <a:buFont typeface="Wingdings 3" charset="2"/>
              <a:buNone/>
              <a:defRPr/>
            </a:pPr>
            <a:endParaRPr lang="en-US" altLang="en-US" dirty="0"/>
          </a:p>
          <a:p>
            <a:pPr marL="0" indent="0">
              <a:buFont typeface="Wingdings 3" charset="2"/>
              <a:buNone/>
              <a:defRPr/>
            </a:pPr>
            <a:endParaRPr lang="en-US" altLang="en-US" dirty="0"/>
          </a:p>
          <a:p>
            <a:pPr>
              <a:buFont typeface="Wingdings 3" charset="2"/>
              <a:buChar char=""/>
              <a:defRPr/>
            </a:pPr>
            <a:endParaRPr lang="en-US" altLang="en-US" dirty="0"/>
          </a:p>
          <a:p>
            <a:pPr>
              <a:buFont typeface="Wingdings 3" charset="2"/>
              <a:buNone/>
              <a:defRPr/>
            </a:pPr>
            <a:endParaRPr lang="en-US" altLang="en-US" dirty="0"/>
          </a:p>
          <a:p>
            <a:pPr>
              <a:buFont typeface="Wingdings 3" charset="2"/>
              <a:buChar char=""/>
              <a:defRPr/>
            </a:pPr>
            <a:endParaRPr lang="en-US" altLang="en-US" dirty="0"/>
          </a:p>
          <a:p>
            <a:pPr>
              <a:buFont typeface="Wingdings 3" charset="2"/>
              <a:buNone/>
              <a:defRPr/>
            </a:pPr>
            <a:endParaRPr lang="en-US" altLang="en-US" dirty="0"/>
          </a:p>
          <a:p>
            <a:pPr>
              <a:buFont typeface="Wingdings 3" charset="2"/>
              <a:buChar char=""/>
              <a:defRPr/>
            </a:pPr>
            <a:endParaRPr lang="en-US" altLang="en-US" dirty="0"/>
          </a:p>
          <a:p>
            <a:pPr>
              <a:buFont typeface="Wingdings 3" charset="2"/>
              <a:buChar char=""/>
              <a:defRPr/>
            </a:pPr>
            <a:endParaRPr lang="en-US" altLang="en-US" dirty="0"/>
          </a:p>
          <a:p>
            <a:pPr>
              <a:buFont typeface="Wingdings 3" charset="2"/>
              <a:buChar char=""/>
              <a:defRPr/>
            </a:pPr>
            <a:endParaRPr lang="en-US" altLang="en-US" dirty="0"/>
          </a:p>
        </p:txBody>
      </p:sp>
      <p:sp>
        <p:nvSpPr>
          <p:cNvPr id="47106" name="Title 2">
            <a:extLst>
              <a:ext uri="{FF2B5EF4-FFF2-40B4-BE49-F238E27FC236}">
                <a16:creationId xmlns:a16="http://schemas.microsoft.com/office/drawing/2014/main" id="{78FDF415-A8E6-3046-98A5-CD88F2E8F988}"/>
              </a:ext>
            </a:extLst>
          </p:cNvPr>
          <p:cNvSpPr>
            <a:spLocks noGrp="1"/>
          </p:cNvSpPr>
          <p:nvPr>
            <p:ph type="title"/>
          </p:nvPr>
        </p:nvSpPr>
        <p:spPr>
          <a:xfrm>
            <a:off x="484188" y="452439"/>
            <a:ext cx="7056437" cy="1249680"/>
          </a:xfrm>
        </p:spPr>
        <p:txBody>
          <a:bodyPr/>
          <a:lstStyle/>
          <a:p>
            <a:r>
              <a:rPr lang="en-US" altLang="en-US" dirty="0"/>
              <a:t>Where is trafficking happening?</a:t>
            </a:r>
          </a:p>
        </p:txBody>
      </p:sp>
      <p:pic>
        <p:nvPicPr>
          <p:cNvPr id="2" name="Picture 1">
            <a:extLst>
              <a:ext uri="{FF2B5EF4-FFF2-40B4-BE49-F238E27FC236}">
                <a16:creationId xmlns:a16="http://schemas.microsoft.com/office/drawing/2014/main" id="{6485DE76-8E32-8347-AB77-3CA349AB33AC}"/>
              </a:ext>
            </a:extLst>
          </p:cNvPr>
          <p:cNvPicPr>
            <a:picLocks noChangeAspect="1"/>
          </p:cNvPicPr>
          <p:nvPr/>
        </p:nvPicPr>
        <p:blipFill>
          <a:blip r:embed="rId3"/>
          <a:stretch>
            <a:fillRect/>
          </a:stretch>
        </p:blipFill>
        <p:spPr>
          <a:xfrm>
            <a:off x="484188" y="2209800"/>
            <a:ext cx="7924800" cy="4038600"/>
          </a:xfrm>
          <a:prstGeom prst="rect">
            <a:avLst/>
          </a:prstGeom>
          <a:scene3d>
            <a:camera prst="orthographicFront"/>
            <a:lightRig rig="threePt" dir="t"/>
          </a:scene3d>
          <a:sp3d extrusionH="76200">
            <a:bevelB w="50800" prst="relaxedInset"/>
            <a:extrusionClr>
              <a:schemeClr val="tx1"/>
            </a:extrusion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a:extLst>
              <a:ext uri="{FF2B5EF4-FFF2-40B4-BE49-F238E27FC236}">
                <a16:creationId xmlns:a16="http://schemas.microsoft.com/office/drawing/2014/main" id="{863BDCB9-4DB3-3F40-B47C-8E471B9D6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501650"/>
            <a:ext cx="5180012" cy="32654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3250" name="Picture 1">
            <a:extLst>
              <a:ext uri="{FF2B5EF4-FFF2-40B4-BE49-F238E27FC236}">
                <a16:creationId xmlns:a16="http://schemas.microsoft.com/office/drawing/2014/main" id="{BE77036E-ECCF-6047-AD59-E148325BC8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3175" y="2262188"/>
            <a:ext cx="33591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1">
            <a:extLst>
              <a:ext uri="{FF2B5EF4-FFF2-40B4-BE49-F238E27FC236}">
                <a16:creationId xmlns:a16="http://schemas.microsoft.com/office/drawing/2014/main" id="{1DBC6EFB-303F-C647-B695-2CB09EB794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1143000"/>
            <a:ext cx="39878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7">
            <a:extLst>
              <a:ext uri="{FF2B5EF4-FFF2-40B4-BE49-F238E27FC236}">
                <a16:creationId xmlns:a16="http://schemas.microsoft.com/office/drawing/2014/main" id="{23DFC5E8-B6EF-4740-A58B-34DE77CF21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9788" y="4191000"/>
            <a:ext cx="3614737" cy="23304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6E5AF5C8-F1DD-074D-9C9B-7C42851E2CB2}"/>
              </a:ext>
            </a:extLst>
          </p:cNvPr>
          <p:cNvSpPr>
            <a:spLocks noGrp="1"/>
          </p:cNvSpPr>
          <p:nvPr>
            <p:ph type="title"/>
          </p:nvPr>
        </p:nvSpPr>
        <p:spPr/>
        <p:txBody>
          <a:bodyPr/>
          <a:lstStyle/>
          <a:p>
            <a:r>
              <a:rPr lang="en-US" altLang="en-US" dirty="0"/>
              <a:t>Are </a:t>
            </a:r>
            <a:r>
              <a:rPr lang="en-US" altLang="en-US"/>
              <a:t>the numbers accurate</a:t>
            </a:r>
            <a:r>
              <a:rPr lang="en-US" altLang="en-US" dirty="0"/>
              <a:t>??? </a:t>
            </a:r>
          </a:p>
        </p:txBody>
      </p:sp>
      <p:sp>
        <p:nvSpPr>
          <p:cNvPr id="3" name="Rectangle 2">
            <a:extLst>
              <a:ext uri="{FF2B5EF4-FFF2-40B4-BE49-F238E27FC236}">
                <a16:creationId xmlns:a16="http://schemas.microsoft.com/office/drawing/2014/main" id="{5228304A-210E-8249-8E0A-88F119C9C117}"/>
              </a:ext>
            </a:extLst>
          </p:cNvPr>
          <p:cNvSpPr/>
          <p:nvPr/>
        </p:nvSpPr>
        <p:spPr>
          <a:xfrm>
            <a:off x="304800" y="1371600"/>
            <a:ext cx="8534400" cy="3776418"/>
          </a:xfrm>
          <a:prstGeom prst="rect">
            <a:avLst/>
          </a:prstGeom>
        </p:spPr>
        <p:txBody>
          <a:bodyPr>
            <a:spAutoFit/>
          </a:bodyPr>
          <a:lstStyle/>
          <a:p>
            <a:pPr algn="ctr" eaLnBrk="1" hangingPunct="1">
              <a:lnSpc>
                <a:spcPct val="90000"/>
              </a:lnSpc>
              <a:spcBef>
                <a:spcPct val="20000"/>
              </a:spcBef>
              <a:defRPr/>
            </a:pPr>
            <a:endParaRPr lang="en-US" altLang="en-US" dirty="0">
              <a:latin typeface="+mn-lt"/>
              <a:ea typeface="MS PGothic" charset="-128"/>
              <a:cs typeface="Georgia" charset="0"/>
            </a:endParaRPr>
          </a:p>
          <a:p>
            <a:pPr algn="ctr" eaLnBrk="1" hangingPunct="1">
              <a:lnSpc>
                <a:spcPct val="90000"/>
              </a:lnSpc>
              <a:spcBef>
                <a:spcPct val="20000"/>
              </a:spcBef>
              <a:defRPr/>
            </a:pPr>
            <a:endParaRPr lang="en-US" altLang="en-US" dirty="0">
              <a:latin typeface="+mn-lt"/>
              <a:ea typeface="MS PGothic" charset="-128"/>
              <a:cs typeface="Georgia" charset="0"/>
            </a:endParaRPr>
          </a:p>
          <a:p>
            <a:pPr algn="ctr" eaLnBrk="1" hangingPunct="1">
              <a:lnSpc>
                <a:spcPct val="90000"/>
              </a:lnSpc>
              <a:spcBef>
                <a:spcPct val="20000"/>
              </a:spcBef>
              <a:defRPr/>
            </a:pPr>
            <a:r>
              <a:rPr lang="en-US" altLang="en-US" dirty="0">
                <a:latin typeface="+mn-lt"/>
                <a:ea typeface="MS PGothic" charset="-128"/>
                <a:cs typeface="Georgia" charset="0"/>
              </a:rPr>
              <a:t>The FBI estimates that well over 100,000 women and children are trafficked into the U.S. every year. They generally range in age from 9 to 19, with the average age being 11</a:t>
            </a:r>
            <a:r>
              <a:rPr lang="en-US" altLang="en-US" sz="1100" dirty="0">
                <a:latin typeface="+mn-lt"/>
                <a:ea typeface="MS PGothic" charset="-128"/>
                <a:cs typeface="Georgia" charset="0"/>
              </a:rPr>
              <a:t>.</a:t>
            </a:r>
          </a:p>
          <a:p>
            <a:pPr algn="ctr" eaLnBrk="1" hangingPunct="1">
              <a:lnSpc>
                <a:spcPct val="90000"/>
              </a:lnSpc>
              <a:spcBef>
                <a:spcPct val="20000"/>
              </a:spcBef>
              <a:defRPr/>
            </a:pPr>
            <a:endParaRPr lang="en-US" altLang="en-US" dirty="0">
              <a:latin typeface="+mn-lt"/>
              <a:ea typeface="MS PGothic" charset="-128"/>
              <a:cs typeface="Georgia" charset="0"/>
            </a:endParaRPr>
          </a:p>
          <a:p>
            <a:pPr algn="ctr" eaLnBrk="1" hangingPunct="1">
              <a:lnSpc>
                <a:spcPct val="90000"/>
              </a:lnSpc>
              <a:spcBef>
                <a:spcPct val="20000"/>
              </a:spcBef>
              <a:defRPr/>
            </a:pPr>
            <a:r>
              <a:rPr lang="en-US" altLang="en-US" dirty="0">
                <a:latin typeface="+mn-lt"/>
                <a:ea typeface="MS PGothic" charset="-128"/>
                <a:cs typeface="Georgia" charset="0"/>
              </a:rPr>
              <a:t>Although almost 50% of trafficking victims are sold into prostitution, the other half are forced to work in factories, harvest crops, wash dishes in restaurants and clean in motels and offices</a:t>
            </a:r>
          </a:p>
          <a:p>
            <a:pPr algn="ctr" eaLnBrk="1" hangingPunct="1">
              <a:lnSpc>
                <a:spcPct val="90000"/>
              </a:lnSpc>
              <a:spcBef>
                <a:spcPct val="20000"/>
              </a:spcBef>
              <a:defRPr/>
            </a:pPr>
            <a:endParaRPr lang="en-US" altLang="en-US" dirty="0">
              <a:latin typeface="+mn-lt"/>
              <a:ea typeface="MS PGothic" charset="-128"/>
              <a:cs typeface="Georgia" charset="0"/>
            </a:endParaRPr>
          </a:p>
          <a:p>
            <a:pPr algn="ctr" eaLnBrk="1" hangingPunct="1">
              <a:lnSpc>
                <a:spcPct val="90000"/>
              </a:lnSpc>
              <a:spcBef>
                <a:spcPct val="20000"/>
              </a:spcBef>
              <a:defRPr/>
            </a:pPr>
            <a:endParaRPr lang="en-US" altLang="en-US" dirty="0">
              <a:solidFill>
                <a:srgbClr val="FFFF00"/>
              </a:solidFill>
              <a:latin typeface="+mn-lt"/>
              <a:ea typeface="MS PGothic" charset="-128"/>
              <a:cs typeface="Georgia" charset="0"/>
            </a:endParaRPr>
          </a:p>
          <a:p>
            <a:pPr algn="ctr" eaLnBrk="1" hangingPunct="1">
              <a:lnSpc>
                <a:spcPct val="90000"/>
              </a:lnSpc>
              <a:spcBef>
                <a:spcPct val="20000"/>
              </a:spcBef>
              <a:defRPr/>
            </a:pPr>
            <a:endParaRPr lang="en-US" altLang="en-US" dirty="0">
              <a:solidFill>
                <a:srgbClr val="FFFF00"/>
              </a:solidFill>
              <a:latin typeface="+mn-lt"/>
              <a:ea typeface="MS PGothic" charset="-128"/>
              <a:cs typeface="Georgia" charset="0"/>
            </a:endParaRPr>
          </a:p>
          <a:p>
            <a:pPr algn="ctr" eaLnBrk="1" hangingPunct="1">
              <a:lnSpc>
                <a:spcPct val="90000"/>
              </a:lnSpc>
              <a:spcBef>
                <a:spcPct val="20000"/>
              </a:spcBef>
              <a:defRPr/>
            </a:pPr>
            <a:r>
              <a:rPr lang="en-US" altLang="en-US" u="sng" dirty="0">
                <a:solidFill>
                  <a:schemeClr val="accent1"/>
                </a:solidFill>
                <a:latin typeface="+mn-lt"/>
                <a:ea typeface="MS PGothic" charset="-128"/>
                <a:cs typeface="Georgia" charset="0"/>
              </a:rPr>
              <a:t>WE DO NOT HAVE ACCURATE NUMBERS!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FEAF67D2-016E-6E40-B77C-8A1BDDC1908A}"/>
              </a:ext>
            </a:extLst>
          </p:cNvPr>
          <p:cNvSpPr>
            <a:spLocks noGrp="1"/>
          </p:cNvSpPr>
          <p:nvPr>
            <p:ph type="title"/>
          </p:nvPr>
        </p:nvSpPr>
        <p:spPr/>
        <p:txBody>
          <a:bodyPr/>
          <a:lstStyle/>
          <a:p>
            <a:pPr eaLnBrk="1" hangingPunct="1"/>
            <a:r>
              <a:rPr lang="en-US" altLang="en-US" dirty="0"/>
              <a:t>How To Identify Who Are HT Victims: </a:t>
            </a:r>
          </a:p>
        </p:txBody>
      </p:sp>
      <p:sp>
        <p:nvSpPr>
          <p:cNvPr id="56322" name="Content Placeholder 2">
            <a:extLst>
              <a:ext uri="{FF2B5EF4-FFF2-40B4-BE49-F238E27FC236}">
                <a16:creationId xmlns:a16="http://schemas.microsoft.com/office/drawing/2014/main" id="{FB819B5B-9238-794B-B6B5-3776D9292358}"/>
              </a:ext>
            </a:extLst>
          </p:cNvPr>
          <p:cNvSpPr>
            <a:spLocks noGrp="1"/>
          </p:cNvSpPr>
          <p:nvPr>
            <p:ph idx="1"/>
          </p:nvPr>
        </p:nvSpPr>
        <p:spPr>
          <a:xfrm>
            <a:off x="228600" y="1852613"/>
            <a:ext cx="6248400" cy="4395787"/>
          </a:xfrm>
        </p:spPr>
        <p:txBody>
          <a:bodyPr/>
          <a:lstStyle/>
          <a:p>
            <a:pPr eaLnBrk="1" hangingPunct="1"/>
            <a:r>
              <a:rPr lang="en-US" altLang="en-US" b="1" dirty="0"/>
              <a:t>Victim:</a:t>
            </a:r>
          </a:p>
          <a:p>
            <a:pPr marL="0" indent="0" eaLnBrk="1" hangingPunct="1">
              <a:buNone/>
            </a:pPr>
            <a:endParaRPr lang="en-US" altLang="en-US" b="1" dirty="0"/>
          </a:p>
          <a:p>
            <a:pPr lvl="1" eaLnBrk="1" hangingPunct="1"/>
            <a:r>
              <a:rPr lang="en-US" altLang="en-US" dirty="0"/>
              <a:t>Is not free to leave or come and go</a:t>
            </a:r>
          </a:p>
          <a:p>
            <a:pPr lvl="1" eaLnBrk="1" hangingPunct="1"/>
            <a:r>
              <a:rPr lang="en-US" altLang="en-US" dirty="0"/>
              <a:t>Is in the commercial sex industry and has a pimp/manager</a:t>
            </a:r>
          </a:p>
          <a:p>
            <a:pPr lvl="1" eaLnBrk="1" hangingPunct="1"/>
            <a:r>
              <a:rPr lang="en-US" altLang="en-US" dirty="0"/>
              <a:t>Is unpaid, paid very little, or paid only through tips</a:t>
            </a:r>
          </a:p>
        </p:txBody>
      </p:sp>
      <p:pic>
        <p:nvPicPr>
          <p:cNvPr id="56323" name="Picture 1">
            <a:extLst>
              <a:ext uri="{FF2B5EF4-FFF2-40B4-BE49-F238E27FC236}">
                <a16:creationId xmlns:a16="http://schemas.microsoft.com/office/drawing/2014/main" id="{B9F76ACB-7B5A-D947-B230-9762B8B06B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481263"/>
            <a:ext cx="26241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E53319E-0F17-A746-9748-BCC40547773F}"/>
              </a:ext>
            </a:extLst>
          </p:cNvPr>
          <p:cNvSpPr>
            <a:spLocks noGrp="1"/>
          </p:cNvSpPr>
          <p:nvPr>
            <p:ph type="title"/>
          </p:nvPr>
        </p:nvSpPr>
        <p:spPr/>
        <p:txBody>
          <a:bodyPr/>
          <a:lstStyle/>
          <a:p>
            <a:pPr eaLnBrk="1" hangingPunct="1"/>
            <a:r>
              <a:rPr lang="en-US" altLang="en-US"/>
              <a:t>RED FLAGS: </a:t>
            </a:r>
          </a:p>
        </p:txBody>
      </p:sp>
      <p:sp>
        <p:nvSpPr>
          <p:cNvPr id="58370" name="Content Placeholder 2">
            <a:extLst>
              <a:ext uri="{FF2B5EF4-FFF2-40B4-BE49-F238E27FC236}">
                <a16:creationId xmlns:a16="http://schemas.microsoft.com/office/drawing/2014/main" id="{BF1684CB-CE4B-4A4C-B5D2-839808E92CD4}"/>
              </a:ext>
            </a:extLst>
          </p:cNvPr>
          <p:cNvSpPr>
            <a:spLocks noGrp="1"/>
          </p:cNvSpPr>
          <p:nvPr>
            <p:ph idx="1"/>
          </p:nvPr>
        </p:nvSpPr>
        <p:spPr>
          <a:xfrm>
            <a:off x="827088" y="1676400"/>
            <a:ext cx="6711950" cy="4572000"/>
          </a:xfrm>
        </p:spPr>
        <p:txBody>
          <a:bodyPr/>
          <a:lstStyle/>
          <a:p>
            <a:pPr eaLnBrk="1" hangingPunct="1"/>
            <a:r>
              <a:rPr lang="en-US" altLang="en-US" sz="2400" b="1" u="sng" dirty="0"/>
              <a:t>Physical Exam: </a:t>
            </a:r>
          </a:p>
          <a:p>
            <a:pPr eaLnBrk="1" hangingPunct="1"/>
            <a:endParaRPr lang="en-US" altLang="en-US" b="1" dirty="0"/>
          </a:p>
          <a:p>
            <a:pPr eaLnBrk="1" hangingPunct="1"/>
            <a:r>
              <a:rPr lang="en-US" altLang="en-US" i="1" dirty="0"/>
              <a:t>General Appearance</a:t>
            </a:r>
            <a:r>
              <a:rPr lang="en-US" altLang="en-US" dirty="0"/>
              <a:t>: Appears malnourished, limping /Pain</a:t>
            </a:r>
          </a:p>
          <a:p>
            <a:pPr eaLnBrk="1" hangingPunct="1"/>
            <a:r>
              <a:rPr lang="en-US" altLang="en-US" i="1" dirty="0"/>
              <a:t>Skin:  </a:t>
            </a:r>
            <a:r>
              <a:rPr lang="en-US" altLang="en-US" dirty="0"/>
              <a:t>trauma, scars, rashes, sunburn, track marks, branding </a:t>
            </a:r>
          </a:p>
          <a:p>
            <a:pPr eaLnBrk="1" hangingPunct="1"/>
            <a:r>
              <a:rPr lang="en-US" altLang="en-US" i="1" dirty="0"/>
              <a:t>Gyn/GU:  </a:t>
            </a:r>
            <a:r>
              <a:rPr lang="en-US" altLang="en-US" dirty="0"/>
              <a:t>STI, trauma, Foreign bodies, unknown pregnancy</a:t>
            </a:r>
          </a:p>
          <a:p>
            <a:pPr eaLnBrk="1" hangingPunct="1"/>
            <a:endParaRPr lang="en-US" altLang="en-US" dirty="0"/>
          </a:p>
        </p:txBody>
      </p:sp>
      <p:pic>
        <p:nvPicPr>
          <p:cNvPr id="58371" name="Picture 1">
            <a:extLst>
              <a:ext uri="{FF2B5EF4-FFF2-40B4-BE49-F238E27FC236}">
                <a16:creationId xmlns:a16="http://schemas.microsoft.com/office/drawing/2014/main" id="{F65C8112-E3F9-5643-8BBF-EB66D7909A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6625" y="152400"/>
            <a:ext cx="15668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E4357123-20FF-8B43-B764-2E439F8068EC}"/>
              </a:ext>
            </a:extLst>
          </p:cNvPr>
          <p:cNvSpPr>
            <a:spLocks noGrp="1"/>
          </p:cNvSpPr>
          <p:nvPr>
            <p:ph type="title"/>
          </p:nvPr>
        </p:nvSpPr>
        <p:spPr/>
        <p:txBody>
          <a:bodyPr/>
          <a:lstStyle/>
          <a:p>
            <a:r>
              <a:rPr lang="en-US" altLang="en-US"/>
              <a:t>A little about me: </a:t>
            </a:r>
          </a:p>
        </p:txBody>
      </p:sp>
      <p:sp>
        <p:nvSpPr>
          <p:cNvPr id="23554" name="Content Placeholder 2">
            <a:extLst>
              <a:ext uri="{FF2B5EF4-FFF2-40B4-BE49-F238E27FC236}">
                <a16:creationId xmlns:a16="http://schemas.microsoft.com/office/drawing/2014/main" id="{FECD2776-21FA-164E-B3F3-D5251A1DA286}"/>
              </a:ext>
            </a:extLst>
          </p:cNvPr>
          <p:cNvSpPr>
            <a:spLocks noGrp="1"/>
          </p:cNvSpPr>
          <p:nvPr>
            <p:ph idx="1"/>
          </p:nvPr>
        </p:nvSpPr>
        <p:spPr>
          <a:xfrm>
            <a:off x="827088" y="3124200"/>
            <a:ext cx="6711950" cy="3124200"/>
          </a:xfrm>
        </p:spPr>
        <p:txBody>
          <a:bodyPr/>
          <a:lstStyle/>
          <a:p>
            <a:r>
              <a:rPr lang="en-US" altLang="en-US" dirty="0"/>
              <a:t>Advocate &amp; Ally</a:t>
            </a:r>
          </a:p>
          <a:p>
            <a:r>
              <a:rPr lang="en-US" altLang="en-US" dirty="0"/>
              <a:t>Not an Expert- but I have worn some hats (SANE med director, worked for CPT, HT coalition, Child abuse teams, &amp; DCF med director.</a:t>
            </a:r>
          </a:p>
          <a:p>
            <a:r>
              <a:rPr lang="en-US" altLang="en-US" dirty="0"/>
              <a:t>Passionate about education with Child Abuse, HT, and Domestic Violence</a:t>
            </a:r>
          </a:p>
          <a:p>
            <a:r>
              <a:rPr lang="en-US" altLang="en-US" dirty="0"/>
              <a:t>I am a PEM trained pediatrician– open to being educated/double-boarded PEM/Peds </a:t>
            </a:r>
          </a:p>
          <a:p>
            <a:pPr marL="0" indent="0">
              <a:buNone/>
            </a:pPr>
            <a:endParaRPr lang="en-US" altLang="en-US" dirty="0"/>
          </a:p>
        </p:txBody>
      </p:sp>
      <p:pic>
        <p:nvPicPr>
          <p:cNvPr id="23555" name="Picture 3">
            <a:extLst>
              <a:ext uri="{FF2B5EF4-FFF2-40B4-BE49-F238E27FC236}">
                <a16:creationId xmlns:a16="http://schemas.microsoft.com/office/drawing/2014/main" id="{788FF99B-078E-364A-AEB8-B713B28A1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632" y="469644"/>
            <a:ext cx="1981200" cy="257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AC63E12D-BD0C-AA44-B946-EF4F166635BA}"/>
              </a:ext>
            </a:extLst>
          </p:cNvPr>
          <p:cNvSpPr>
            <a:spLocks noGrp="1"/>
          </p:cNvSpPr>
          <p:nvPr>
            <p:ph type="title"/>
          </p:nvPr>
        </p:nvSpPr>
        <p:spPr/>
        <p:txBody>
          <a:bodyPr/>
          <a:lstStyle/>
          <a:p>
            <a:pPr eaLnBrk="1" hangingPunct="1"/>
            <a:r>
              <a:rPr lang="en-US" altLang="en-US"/>
              <a:t>RED FLAGS:  Identification </a:t>
            </a:r>
          </a:p>
        </p:txBody>
      </p:sp>
      <p:sp>
        <p:nvSpPr>
          <p:cNvPr id="59394" name="Content Placeholder 2">
            <a:extLst>
              <a:ext uri="{FF2B5EF4-FFF2-40B4-BE49-F238E27FC236}">
                <a16:creationId xmlns:a16="http://schemas.microsoft.com/office/drawing/2014/main" id="{142ABB00-7042-074C-88DC-88E2F01F82B5}"/>
              </a:ext>
            </a:extLst>
          </p:cNvPr>
          <p:cNvSpPr>
            <a:spLocks noGrp="1"/>
          </p:cNvSpPr>
          <p:nvPr>
            <p:ph idx="1"/>
          </p:nvPr>
        </p:nvSpPr>
        <p:spPr>
          <a:xfrm>
            <a:off x="827088" y="2514600"/>
            <a:ext cx="7326312" cy="3733800"/>
          </a:xfrm>
        </p:spPr>
        <p:txBody>
          <a:bodyPr/>
          <a:lstStyle/>
          <a:p>
            <a:pPr eaLnBrk="1" hangingPunct="1"/>
            <a:r>
              <a:rPr lang="en-US" altLang="en-US" dirty="0"/>
              <a:t>Lack of Control </a:t>
            </a:r>
          </a:p>
          <a:p>
            <a:pPr eaLnBrk="1" hangingPunct="1"/>
            <a:r>
              <a:rPr lang="en-US" altLang="en-US" dirty="0"/>
              <a:t>Minor Not in School</a:t>
            </a:r>
          </a:p>
          <a:p>
            <a:pPr eaLnBrk="1" hangingPunct="1"/>
            <a:r>
              <a:rPr lang="en-US" altLang="en-US" dirty="0"/>
              <a:t>Does not speak English</a:t>
            </a:r>
          </a:p>
          <a:p>
            <a:pPr eaLnBrk="1" hangingPunct="1"/>
            <a:r>
              <a:rPr lang="en-US" altLang="en-US" dirty="0"/>
              <a:t>Alcohol/Drugs </a:t>
            </a:r>
          </a:p>
          <a:p>
            <a:pPr eaLnBrk="1" hangingPunct="1"/>
            <a:r>
              <a:rPr lang="en-US" altLang="en-US" dirty="0"/>
              <a:t>Trauma</a:t>
            </a:r>
          </a:p>
          <a:p>
            <a:pPr eaLnBrk="1" hangingPunct="1"/>
            <a:r>
              <a:rPr lang="en-US" altLang="en-US" dirty="0"/>
              <a:t>Unfamiliar with Surroundings </a:t>
            </a:r>
          </a:p>
        </p:txBody>
      </p:sp>
      <p:pic>
        <p:nvPicPr>
          <p:cNvPr id="59395" name="Picture 1">
            <a:extLst>
              <a:ext uri="{FF2B5EF4-FFF2-40B4-BE49-F238E27FC236}">
                <a16:creationId xmlns:a16="http://schemas.microsoft.com/office/drawing/2014/main" id="{D480B9D6-C945-E344-A45A-DF58A75B04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0775" y="685800"/>
            <a:ext cx="13652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1AA4044-6591-4A84-990D-0D50EB07D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24088"/>
            <a:ext cx="3558400" cy="267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7493-055C-CBFB-75E6-E8BD770B9B20}"/>
              </a:ext>
            </a:extLst>
          </p:cNvPr>
          <p:cNvSpPr>
            <a:spLocks noGrp="1"/>
          </p:cNvSpPr>
          <p:nvPr>
            <p:ph type="title"/>
          </p:nvPr>
        </p:nvSpPr>
        <p:spPr/>
        <p:txBody>
          <a:bodyPr/>
          <a:lstStyle/>
          <a:p>
            <a:endParaRPr lang="en-US"/>
          </a:p>
        </p:txBody>
      </p:sp>
      <p:pic>
        <p:nvPicPr>
          <p:cNvPr id="5" name="Content Placeholder 4" descr="A table with text on it&#10;&#10;Description automatically generated">
            <a:extLst>
              <a:ext uri="{FF2B5EF4-FFF2-40B4-BE49-F238E27FC236}">
                <a16:creationId xmlns:a16="http://schemas.microsoft.com/office/drawing/2014/main" id="{12072E86-A010-A539-83FB-9D9A54CB2A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421958"/>
            <a:ext cx="4695493" cy="5950110"/>
          </a:xfrm>
        </p:spPr>
      </p:pic>
    </p:spTree>
    <p:extLst>
      <p:ext uri="{BB962C8B-B14F-4D97-AF65-F5344CB8AC3E}">
        <p14:creationId xmlns:p14="http://schemas.microsoft.com/office/powerpoint/2010/main" val="1874659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 of a person's abuse&#10;&#10;Description automatically generated">
            <a:extLst>
              <a:ext uri="{FF2B5EF4-FFF2-40B4-BE49-F238E27FC236}">
                <a16:creationId xmlns:a16="http://schemas.microsoft.com/office/drawing/2014/main" id="{9C27BA05-F8FC-EF33-A4CE-6DC83EEE7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38201"/>
            <a:ext cx="7772400" cy="5105400"/>
          </a:xfrm>
          <a:prstGeom prst="rect">
            <a:avLst/>
          </a:prstGeom>
        </p:spPr>
      </p:pic>
    </p:spTree>
    <p:extLst>
      <p:ext uri="{BB962C8B-B14F-4D97-AF65-F5344CB8AC3E}">
        <p14:creationId xmlns:p14="http://schemas.microsoft.com/office/powerpoint/2010/main" val="1149951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DDAD578B-8551-0148-B316-EB9CCCAE96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67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3C92830F-EF33-2949-A49B-B55BF66B7290}"/>
              </a:ext>
            </a:extLst>
          </p:cNvPr>
          <p:cNvSpPr>
            <a:spLocks noGrp="1"/>
          </p:cNvSpPr>
          <p:nvPr>
            <p:ph type="title"/>
          </p:nvPr>
        </p:nvSpPr>
        <p:spPr/>
        <p:txBody>
          <a:bodyPr/>
          <a:lstStyle/>
          <a:p>
            <a:r>
              <a:rPr lang="en-US" altLang="en-US" sz="3200" dirty="0"/>
              <a:t>BEFORE  WE CAN REACH THE PATIENT:  WE MUST ADDRESS OUR OWN BIASES</a:t>
            </a:r>
          </a:p>
        </p:txBody>
      </p:sp>
      <p:pic>
        <p:nvPicPr>
          <p:cNvPr id="66562" name="Content Placeholder 3">
            <a:extLst>
              <a:ext uri="{FF2B5EF4-FFF2-40B4-BE49-F238E27FC236}">
                <a16:creationId xmlns:a16="http://schemas.microsoft.com/office/drawing/2014/main" id="{1AC28C81-A1A5-2B4D-8F5C-6847C2294EB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21059" y="4311649"/>
            <a:ext cx="2748036" cy="2093913"/>
          </a:xfrm>
        </p:spPr>
      </p:pic>
      <p:pic>
        <p:nvPicPr>
          <p:cNvPr id="2" name="Picture 3">
            <a:extLst>
              <a:ext uri="{FF2B5EF4-FFF2-40B4-BE49-F238E27FC236}">
                <a16:creationId xmlns:a16="http://schemas.microsoft.com/office/drawing/2014/main" id="{589E388D-A2C0-E871-513D-7ABEADB633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283750"/>
            <a:ext cx="5221288" cy="14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a:extLst>
              <a:ext uri="{FF2B5EF4-FFF2-40B4-BE49-F238E27FC236}">
                <a16:creationId xmlns:a16="http://schemas.microsoft.com/office/drawing/2014/main" id="{E3F720DF-2293-5513-9DD9-87EE19CDBB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80362" y="2998685"/>
            <a:ext cx="543346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a:extLst>
              <a:ext uri="{FF2B5EF4-FFF2-40B4-BE49-F238E27FC236}">
                <a16:creationId xmlns:a16="http://schemas.microsoft.com/office/drawing/2014/main" id="{19222FBA-73BB-F541-9CF3-43D3685A4E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7923213"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itle 3">
            <a:extLst>
              <a:ext uri="{FF2B5EF4-FFF2-40B4-BE49-F238E27FC236}">
                <a16:creationId xmlns:a16="http://schemas.microsoft.com/office/drawing/2014/main" id="{C87CC3EB-271D-6940-8AB6-76226FCBD9B2}"/>
              </a:ext>
            </a:extLst>
          </p:cNvPr>
          <p:cNvSpPr>
            <a:spLocks noGrp="1"/>
          </p:cNvSpPr>
          <p:nvPr>
            <p:ph type="title"/>
          </p:nvPr>
        </p:nvSpPr>
        <p:spPr/>
        <p:txBody>
          <a:bodyPr/>
          <a:lstStyle/>
          <a:p>
            <a:r>
              <a:rPr lang="en-US" altLang="en-US"/>
              <a:t>Let’s Re-think the Narrative: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4">
            <a:extLst>
              <a:ext uri="{FF2B5EF4-FFF2-40B4-BE49-F238E27FC236}">
                <a16:creationId xmlns:a16="http://schemas.microsoft.com/office/drawing/2014/main" id="{99C5CE41-0311-4B46-B028-FCA1DD35299B}"/>
              </a:ext>
            </a:extLst>
          </p:cNvPr>
          <p:cNvSpPr>
            <a:spLocks noGrp="1" noRot="1" noChangeArrowheads="1"/>
          </p:cNvSpPr>
          <p:nvPr>
            <p:ph type="title" idx="4294967295"/>
          </p:nvPr>
        </p:nvSpPr>
        <p:spPr>
          <a:xfrm>
            <a:off x="381000" y="273050"/>
            <a:ext cx="7845425" cy="1143000"/>
          </a:xfrm>
        </p:spPr>
        <p:txBody>
          <a:bodyPr/>
          <a:lstStyle/>
          <a:p>
            <a:pPr eaLnBrk="1" hangingPunct="1"/>
            <a:r>
              <a:rPr lang="en-US" altLang="en-US" sz="3100"/>
              <a:t>WHERE HAVE YOU SEEN EXAMPLES OF HUMAN TRAFFICKING? </a:t>
            </a:r>
            <a:br>
              <a:rPr lang="en-US" altLang="en-US" sz="3100"/>
            </a:br>
            <a:r>
              <a:rPr lang="en-US" altLang="en-US" sz="3100" b="1"/>
              <a:t>This is a misconception</a:t>
            </a:r>
          </a:p>
        </p:txBody>
      </p:sp>
      <p:sp>
        <p:nvSpPr>
          <p:cNvPr id="43012" name="Rectangle 4">
            <a:extLst>
              <a:ext uri="{FF2B5EF4-FFF2-40B4-BE49-F238E27FC236}">
                <a16:creationId xmlns:a16="http://schemas.microsoft.com/office/drawing/2014/main" id="{81976B97-B382-4243-93B4-D2DB2CAD0FA2}"/>
              </a:ext>
            </a:extLst>
          </p:cNvPr>
          <p:cNvSpPr>
            <a:spLocks noGrp="1" noRot="1" noChangeArrowheads="1"/>
          </p:cNvSpPr>
          <p:nvPr>
            <p:ph type="body" sz="half" idx="4294967295"/>
          </p:nvPr>
        </p:nvSpPr>
        <p:spPr>
          <a:xfrm>
            <a:off x="533400" y="2286000"/>
            <a:ext cx="4953000" cy="3810000"/>
          </a:xfrm>
        </p:spPr>
        <p:txBody>
          <a:bodyPr/>
          <a:lstStyle/>
          <a:p>
            <a:pPr eaLnBrk="1" hangingPunct="1">
              <a:buFont typeface="Wingdings 3" charset="2"/>
              <a:buChar char=""/>
              <a:defRPr/>
            </a:pPr>
            <a:r>
              <a:rPr lang="en-US" altLang="en-US" dirty="0"/>
              <a:t>Very Rare- the actual case</a:t>
            </a:r>
          </a:p>
          <a:p>
            <a:pPr eaLnBrk="1" hangingPunct="1">
              <a:buFont typeface="Wingdings 3" charset="2"/>
              <a:buChar char=""/>
              <a:defRPr/>
            </a:pPr>
            <a:r>
              <a:rPr lang="en-US" dirty="0"/>
              <a:t>If we believe that all trafficking victims are only women, only kidnapped, or only foreign nationals, we will fail to see the victims who fall outside of those narratives</a:t>
            </a:r>
          </a:p>
          <a:p>
            <a:pPr eaLnBrk="1" hangingPunct="1">
              <a:buFont typeface="Wingdings 3" charset="2"/>
              <a:buChar char=""/>
              <a:defRPr/>
            </a:pPr>
            <a:r>
              <a:rPr lang="en-US" dirty="0"/>
              <a:t>Sensationalism is a journalistic approach that uses shocking stories, images, and language that grab public attention at the expense of accuracy</a:t>
            </a:r>
          </a:p>
          <a:p>
            <a:pPr eaLnBrk="1" hangingPunct="1">
              <a:buFont typeface="Wingdings 3" charset="2"/>
              <a:buChar char=""/>
              <a:defRPr/>
            </a:pPr>
            <a:endParaRPr lang="en-US" altLang="en-US" sz="2800" dirty="0"/>
          </a:p>
          <a:p>
            <a:pPr eaLnBrk="1" hangingPunct="1">
              <a:buFont typeface="Wingdings 3" charset="2"/>
              <a:buChar char=""/>
              <a:defRPr/>
            </a:pPr>
            <a:endParaRPr lang="en-US" altLang="en-US" sz="2800" dirty="0"/>
          </a:p>
          <a:p>
            <a:pPr marL="0" indent="0" eaLnBrk="1" hangingPunct="1">
              <a:buFont typeface="Wingdings 3" charset="2"/>
              <a:buNone/>
              <a:defRPr/>
            </a:pPr>
            <a:r>
              <a:rPr lang="en-US" altLang="en-US" sz="2800" dirty="0"/>
              <a:t> </a:t>
            </a:r>
          </a:p>
        </p:txBody>
      </p:sp>
      <p:pic>
        <p:nvPicPr>
          <p:cNvPr id="71683" name="Picture 1">
            <a:extLst>
              <a:ext uri="{FF2B5EF4-FFF2-40B4-BE49-F238E27FC236}">
                <a16:creationId xmlns:a16="http://schemas.microsoft.com/office/drawing/2014/main" id="{4698F769-F514-7D47-82D1-906066F496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5306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checkerboard(across)">
                                      <p:cBhvr>
                                        <p:cTn id="7" dur="500"/>
                                        <p:tgtEl>
                                          <p:spTgt spid="430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012">
                                            <p:txEl>
                                              <p:pRg st="1" end="1"/>
                                            </p:txEl>
                                          </p:spTgt>
                                        </p:tgtEl>
                                        <p:attrNameLst>
                                          <p:attrName>style.visibility</p:attrName>
                                        </p:attrNameLst>
                                      </p:cBhvr>
                                      <p:to>
                                        <p:strVal val="visible"/>
                                      </p:to>
                                    </p:set>
                                    <p:animEffect transition="in" filter="checkerboard(across)">
                                      <p:cBhvr>
                                        <p:cTn id="12" dur="500"/>
                                        <p:tgtEl>
                                          <p:spTgt spid="430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3012">
                                            <p:txEl>
                                              <p:pRg st="2" end="2"/>
                                            </p:txEl>
                                          </p:spTgt>
                                        </p:tgtEl>
                                        <p:attrNameLst>
                                          <p:attrName>style.visibility</p:attrName>
                                        </p:attrNameLst>
                                      </p:cBhvr>
                                      <p:to>
                                        <p:strVal val="visible"/>
                                      </p:to>
                                    </p:set>
                                    <p:animEffect transition="in" filter="checkerboard(across)">
                                      <p:cBhvr>
                                        <p:cTn id="17" dur="500"/>
                                        <p:tgtEl>
                                          <p:spTgt spid="430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3012">
                                            <p:txEl>
                                              <p:pRg st="5" end="5"/>
                                            </p:txEl>
                                          </p:spTgt>
                                        </p:tgtEl>
                                        <p:attrNameLst>
                                          <p:attrName>style.visibility</p:attrName>
                                        </p:attrNameLst>
                                      </p:cBhvr>
                                      <p:to>
                                        <p:strVal val="visible"/>
                                      </p:to>
                                    </p:set>
                                    <p:animEffect transition="in" filter="checkerboard(across)">
                                      <p:cBhvr>
                                        <p:cTn id="22" dur="500"/>
                                        <p:tgtEl>
                                          <p:spTgt spid="430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9B82C65D-FC07-E14A-BC45-B065CBB79170}"/>
              </a:ext>
            </a:extLst>
          </p:cNvPr>
          <p:cNvSpPr>
            <a:spLocks noGrp="1"/>
          </p:cNvSpPr>
          <p:nvPr>
            <p:ph type="title"/>
          </p:nvPr>
        </p:nvSpPr>
        <p:spPr/>
        <p:txBody>
          <a:bodyPr/>
          <a:lstStyle/>
          <a:p>
            <a:r>
              <a:rPr lang="en-US" altLang="en-US"/>
              <a:t>Lets demystify the myths!</a:t>
            </a:r>
          </a:p>
        </p:txBody>
      </p:sp>
      <p:pic>
        <p:nvPicPr>
          <p:cNvPr id="74754" name="Picture 2">
            <a:extLst>
              <a:ext uri="{FF2B5EF4-FFF2-40B4-BE49-F238E27FC236}">
                <a16:creationId xmlns:a16="http://schemas.microsoft.com/office/drawing/2014/main" id="{9AEB6EE3-B81D-EA46-A26A-6AA36BCD6E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00" y="4191000"/>
            <a:ext cx="8788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a:extLst>
              <a:ext uri="{FF2B5EF4-FFF2-40B4-BE49-F238E27FC236}">
                <a16:creationId xmlns:a16="http://schemas.microsoft.com/office/drawing/2014/main" id="{8184EF0D-3640-F146-BE3E-4D753AF606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188" y="1981200"/>
            <a:ext cx="81613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9630EB4-7B27-B443-851F-C0265C36EEA9}"/>
              </a:ext>
            </a:extLst>
          </p:cNvPr>
          <p:cNvSpPr>
            <a:spLocks noGrp="1"/>
          </p:cNvSpPr>
          <p:nvPr>
            <p:ph type="title"/>
          </p:nvPr>
        </p:nvSpPr>
        <p:spPr/>
        <p:txBody>
          <a:bodyPr/>
          <a:lstStyle/>
          <a:p>
            <a:r>
              <a:rPr lang="en-US" altLang="en-US"/>
              <a:t>HOW TO ADDRESS THE PATIENT:  THE ED IS THE FRONT LINE!</a:t>
            </a:r>
          </a:p>
        </p:txBody>
      </p:sp>
      <p:pic>
        <p:nvPicPr>
          <p:cNvPr id="76802" name="Content Placeholder 3">
            <a:extLst>
              <a:ext uri="{FF2B5EF4-FFF2-40B4-BE49-F238E27FC236}">
                <a16:creationId xmlns:a16="http://schemas.microsoft.com/office/drawing/2014/main" id="{B6748223-7F2F-064E-A0AC-6B0979C4A22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819400"/>
            <a:ext cx="5105400" cy="332105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Content Placeholder 3">
            <a:extLst>
              <a:ext uri="{FF2B5EF4-FFF2-40B4-BE49-F238E27FC236}">
                <a16:creationId xmlns:a16="http://schemas.microsoft.com/office/drawing/2014/main" id="{5ACA9E63-29CA-574C-861F-91CC456CD63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19200" y="762000"/>
            <a:ext cx="6553200" cy="551497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5">
            <a:extLst>
              <a:ext uri="{FF2B5EF4-FFF2-40B4-BE49-F238E27FC236}">
                <a16:creationId xmlns:a16="http://schemas.microsoft.com/office/drawing/2014/main" id="{79B3FF79-5E2C-ED40-B38C-A6470492F7B5}"/>
              </a:ext>
            </a:extLst>
          </p:cNvPr>
          <p:cNvSpPr>
            <a:spLocks noGrp="1" noChangeArrowheads="1"/>
          </p:cNvSpPr>
          <p:nvPr>
            <p:ph type="title"/>
          </p:nvPr>
        </p:nvSpPr>
        <p:spPr/>
        <p:txBody>
          <a:bodyPr/>
          <a:lstStyle/>
          <a:p>
            <a:pPr eaLnBrk="1" hangingPunct="1"/>
            <a:r>
              <a:rPr lang="en-US" altLang="en-US" dirty="0"/>
              <a:t>Objectives</a:t>
            </a:r>
          </a:p>
        </p:txBody>
      </p:sp>
      <p:sp>
        <p:nvSpPr>
          <p:cNvPr id="16386" name="Content Placeholder 2">
            <a:extLst>
              <a:ext uri="{FF2B5EF4-FFF2-40B4-BE49-F238E27FC236}">
                <a16:creationId xmlns:a16="http://schemas.microsoft.com/office/drawing/2014/main" id="{F11CF049-A209-244B-87BA-DE7A052385F1}"/>
              </a:ext>
            </a:extLst>
          </p:cNvPr>
          <p:cNvSpPr>
            <a:spLocks noGrp="1"/>
          </p:cNvSpPr>
          <p:nvPr>
            <p:ph idx="1"/>
          </p:nvPr>
        </p:nvSpPr>
        <p:spPr>
          <a:xfrm>
            <a:off x="533400" y="1371600"/>
            <a:ext cx="8226425" cy="3811588"/>
          </a:xfrm>
        </p:spPr>
        <p:txBody>
          <a:bodyPr anchor="ctr"/>
          <a:lstStyle/>
          <a:p>
            <a:pPr marL="273050" indent="-273050" eaLnBrk="1" hangingPunct="1"/>
            <a:r>
              <a:rPr lang="en-US" altLang="en-US" dirty="0"/>
              <a:t>Define vulnerable populations:  Human Trafficking/Labor Trafficking /IPV/abuse</a:t>
            </a:r>
          </a:p>
          <a:p>
            <a:pPr marL="273050" indent="-273050" eaLnBrk="1" hangingPunct="1"/>
            <a:r>
              <a:rPr lang="en-US" altLang="en-US" dirty="0"/>
              <a:t>How to Identify Victims &amp; Why A Concern for Health Care/Screening</a:t>
            </a:r>
          </a:p>
          <a:p>
            <a:pPr marL="273050" indent="-273050" eaLnBrk="1" hangingPunct="1"/>
            <a:r>
              <a:rPr lang="en-US" altLang="en-US" dirty="0"/>
              <a:t>Physical Exam Findings</a:t>
            </a:r>
          </a:p>
          <a:p>
            <a:pPr marL="273050" indent="-273050" eaLnBrk="1" hangingPunct="1"/>
            <a:r>
              <a:rPr lang="en-US" altLang="en-US" dirty="0"/>
              <a:t>What to Do once you have Identified</a:t>
            </a:r>
          </a:p>
          <a:p>
            <a:pPr marL="273050" indent="-273050" eaLnBrk="1" hangingPunct="1"/>
            <a:r>
              <a:rPr lang="en-US" altLang="en-US" dirty="0"/>
              <a:t>Literature </a:t>
            </a:r>
          </a:p>
          <a:p>
            <a:pPr marL="273050" indent="-273050" eaLnBrk="1" hangingPunct="1"/>
            <a:r>
              <a:rPr lang="en-US" altLang="en-US" dirty="0"/>
              <a:t>Resources- National and Local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 calcmode="lin" valueType="num">
                                      <p:cBhvr additive="base">
                                        <p:cTn id="7" dur="5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6">
                                            <p:txEl>
                                              <p:pRg st="1" end="1"/>
                                            </p:txEl>
                                          </p:spTgt>
                                        </p:tgtEl>
                                        <p:attrNameLst>
                                          <p:attrName>style.visibility</p:attrName>
                                        </p:attrNameLst>
                                      </p:cBhvr>
                                      <p:to>
                                        <p:strVal val="visible"/>
                                      </p:to>
                                    </p:set>
                                    <p:anim calcmode="lin" valueType="num">
                                      <p:cBhvr additive="base">
                                        <p:cTn id="13" dur="500" fill="hold"/>
                                        <p:tgtEl>
                                          <p:spTgt spid="1638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386">
                                            <p:txEl>
                                              <p:pRg st="2" end="2"/>
                                            </p:txEl>
                                          </p:spTgt>
                                        </p:tgtEl>
                                        <p:attrNameLst>
                                          <p:attrName>style.visibility</p:attrName>
                                        </p:attrNameLst>
                                      </p:cBhvr>
                                      <p:to>
                                        <p:strVal val="visible"/>
                                      </p:to>
                                    </p:set>
                                    <p:anim calcmode="lin" valueType="num">
                                      <p:cBhvr additive="base">
                                        <p:cTn id="19" dur="500" fill="hold"/>
                                        <p:tgtEl>
                                          <p:spTgt spid="1638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386">
                                            <p:txEl>
                                              <p:pRg st="3" end="3"/>
                                            </p:txEl>
                                          </p:spTgt>
                                        </p:tgtEl>
                                        <p:attrNameLst>
                                          <p:attrName>style.visibility</p:attrName>
                                        </p:attrNameLst>
                                      </p:cBhvr>
                                      <p:to>
                                        <p:strVal val="visible"/>
                                      </p:to>
                                    </p:set>
                                    <p:anim calcmode="lin" valueType="num">
                                      <p:cBhvr additive="base">
                                        <p:cTn id="25" dur="500" fill="hold"/>
                                        <p:tgtEl>
                                          <p:spTgt spid="1638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386">
                                            <p:txEl>
                                              <p:pRg st="4" end="4"/>
                                            </p:txEl>
                                          </p:spTgt>
                                        </p:tgtEl>
                                        <p:attrNameLst>
                                          <p:attrName>style.visibility</p:attrName>
                                        </p:attrNameLst>
                                      </p:cBhvr>
                                      <p:to>
                                        <p:strVal val="visible"/>
                                      </p:to>
                                    </p:set>
                                    <p:anim calcmode="lin" valueType="num">
                                      <p:cBhvr additive="base">
                                        <p:cTn id="31" dur="500" fill="hold"/>
                                        <p:tgtEl>
                                          <p:spTgt spid="1638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386">
                                            <p:txEl>
                                              <p:pRg st="5" end="5"/>
                                            </p:txEl>
                                          </p:spTgt>
                                        </p:tgtEl>
                                        <p:attrNameLst>
                                          <p:attrName>style.visibility</p:attrName>
                                        </p:attrNameLst>
                                      </p:cBhvr>
                                      <p:to>
                                        <p:strVal val="visible"/>
                                      </p:to>
                                    </p:set>
                                    <p:anim calcmode="lin" valueType="num">
                                      <p:cBhvr additive="base">
                                        <p:cTn id="37" dur="500" fill="hold"/>
                                        <p:tgtEl>
                                          <p:spTgt spid="1638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Content Placeholder 3">
            <a:extLst>
              <a:ext uri="{FF2B5EF4-FFF2-40B4-BE49-F238E27FC236}">
                <a16:creationId xmlns:a16="http://schemas.microsoft.com/office/drawing/2014/main" id="{0C648D72-A33B-E84C-AF39-ADAFE2CB96D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47800" y="762000"/>
            <a:ext cx="6072188" cy="53340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05BA90C1-9124-9546-9C12-1EDDD1E7C808}"/>
              </a:ext>
            </a:extLst>
          </p:cNvPr>
          <p:cNvSpPr>
            <a:spLocks noGrp="1"/>
          </p:cNvSpPr>
          <p:nvPr>
            <p:ph type="title"/>
          </p:nvPr>
        </p:nvSpPr>
        <p:spPr/>
        <p:txBody>
          <a:bodyPr/>
          <a:lstStyle/>
          <a:p>
            <a:r>
              <a:rPr lang="en-US" altLang="en-US"/>
              <a:t>It is about Survival: Based on Basic Need</a:t>
            </a:r>
          </a:p>
        </p:txBody>
      </p:sp>
      <p:pic>
        <p:nvPicPr>
          <p:cNvPr id="79874" name="Picture 3">
            <a:extLst>
              <a:ext uri="{FF2B5EF4-FFF2-40B4-BE49-F238E27FC236}">
                <a16:creationId xmlns:a16="http://schemas.microsoft.com/office/drawing/2014/main" id="{302D0AB6-C8EC-184A-9F71-566760A24E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529" y="4124608"/>
            <a:ext cx="4572000" cy="228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up of a paper&#10;&#10;Description automatically generated">
            <a:extLst>
              <a:ext uri="{FF2B5EF4-FFF2-40B4-BE49-F238E27FC236}">
                <a16:creationId xmlns:a16="http://schemas.microsoft.com/office/drawing/2014/main" id="{DEBF818B-AA8F-90F6-C7AA-1917DFE5B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852613"/>
            <a:ext cx="3733800" cy="261777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FEEC11C-1771-4445-893F-C539D42A8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847" y="649897"/>
            <a:ext cx="7162305" cy="555820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16ADFC19-0666-C94F-8202-33B6CA10881D}"/>
              </a:ext>
            </a:extLst>
          </p:cNvPr>
          <p:cNvSpPr>
            <a:spLocks noGrp="1"/>
          </p:cNvSpPr>
          <p:nvPr>
            <p:ph type="title"/>
          </p:nvPr>
        </p:nvSpPr>
        <p:spPr/>
        <p:txBody>
          <a:bodyPr/>
          <a:lstStyle/>
          <a:p>
            <a:r>
              <a:rPr lang="en-US" altLang="en-US"/>
              <a:t>Human Trafficking and Health Care: </a:t>
            </a:r>
          </a:p>
        </p:txBody>
      </p:sp>
      <p:sp>
        <p:nvSpPr>
          <p:cNvPr id="81922" name="Content Placeholder 2">
            <a:extLst>
              <a:ext uri="{FF2B5EF4-FFF2-40B4-BE49-F238E27FC236}">
                <a16:creationId xmlns:a16="http://schemas.microsoft.com/office/drawing/2014/main" id="{3C9D7095-46C6-A245-AE50-5E59A4469301}"/>
              </a:ext>
            </a:extLst>
          </p:cNvPr>
          <p:cNvSpPr>
            <a:spLocks noGrp="1"/>
          </p:cNvSpPr>
          <p:nvPr>
            <p:ph idx="1"/>
          </p:nvPr>
        </p:nvSpPr>
        <p:spPr/>
        <p:txBody>
          <a:bodyPr/>
          <a:lstStyle/>
          <a:p>
            <a:r>
              <a:rPr lang="en-US" altLang="en-US" sz="2800"/>
              <a:t>68% of Human Trafficking victims access Healthcare while being trafficked</a:t>
            </a:r>
          </a:p>
        </p:txBody>
      </p:sp>
      <p:pic>
        <p:nvPicPr>
          <p:cNvPr id="81923" name="Picture 3">
            <a:extLst>
              <a:ext uri="{FF2B5EF4-FFF2-40B4-BE49-F238E27FC236}">
                <a16:creationId xmlns:a16="http://schemas.microsoft.com/office/drawing/2014/main" id="{BF148E40-7FC0-BE44-BA43-5ED2C3C7F9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352800"/>
            <a:ext cx="36957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a:extLst>
              <a:ext uri="{FF2B5EF4-FFF2-40B4-BE49-F238E27FC236}">
                <a16:creationId xmlns:a16="http://schemas.microsoft.com/office/drawing/2014/main" id="{5AE8AB11-C87C-564C-AEB6-E0A16642ED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4506913"/>
            <a:ext cx="246856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7D2056DB-764C-244D-9C9C-E65073CD3A27}"/>
              </a:ext>
            </a:extLst>
          </p:cNvPr>
          <p:cNvSpPr>
            <a:spLocks noGrp="1"/>
          </p:cNvSpPr>
          <p:nvPr>
            <p:ph type="title"/>
          </p:nvPr>
        </p:nvSpPr>
        <p:spPr/>
        <p:txBody>
          <a:bodyPr/>
          <a:lstStyle/>
          <a:p>
            <a:r>
              <a:rPr lang="en-US" altLang="en-US"/>
              <a:t>The goal it to create an open door…</a:t>
            </a:r>
          </a:p>
        </p:txBody>
      </p:sp>
      <p:pic>
        <p:nvPicPr>
          <p:cNvPr id="97282" name="Content Placeholder 3">
            <a:extLst>
              <a:ext uri="{FF2B5EF4-FFF2-40B4-BE49-F238E27FC236}">
                <a16:creationId xmlns:a16="http://schemas.microsoft.com/office/drawing/2014/main" id="{8ACDF4AE-2C4A-1740-A5E5-FF9E3D72545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229600" y="2819400"/>
            <a:ext cx="4330700" cy="3632200"/>
          </a:xfrm>
        </p:spPr>
      </p:pic>
      <p:pic>
        <p:nvPicPr>
          <p:cNvPr id="97283" name="Picture 4">
            <a:extLst>
              <a:ext uri="{FF2B5EF4-FFF2-40B4-BE49-F238E27FC236}">
                <a16:creationId xmlns:a16="http://schemas.microsoft.com/office/drawing/2014/main" id="{CD2D43DE-AB26-5F4F-86B0-2272DEF096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133600"/>
            <a:ext cx="311785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E009D182-34BF-83A7-9264-3A8802160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402" y="990600"/>
            <a:ext cx="7265196" cy="5216525"/>
          </a:xfrm>
          <a:prstGeom prst="rect">
            <a:avLst/>
          </a:prstGeom>
        </p:spPr>
      </p:pic>
    </p:spTree>
    <p:extLst>
      <p:ext uri="{BB962C8B-B14F-4D97-AF65-F5344CB8AC3E}">
        <p14:creationId xmlns:p14="http://schemas.microsoft.com/office/powerpoint/2010/main" val="1190711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F051D56A-461F-3F48-B34A-F9FF22E9021C}"/>
              </a:ext>
            </a:extLst>
          </p:cNvPr>
          <p:cNvSpPr>
            <a:spLocks noGrp="1"/>
          </p:cNvSpPr>
          <p:nvPr>
            <p:ph type="title"/>
          </p:nvPr>
        </p:nvSpPr>
        <p:spPr/>
        <p:txBody>
          <a:bodyPr/>
          <a:lstStyle/>
          <a:p>
            <a:r>
              <a:rPr lang="en-US" altLang="en-US" dirty="0"/>
              <a:t>Help to provide a Tool: Educate, Build Trust, and  Empower</a:t>
            </a:r>
          </a:p>
        </p:txBody>
      </p:sp>
      <p:sp>
        <p:nvSpPr>
          <p:cNvPr id="99330" name="Content Placeholder 2">
            <a:extLst>
              <a:ext uri="{FF2B5EF4-FFF2-40B4-BE49-F238E27FC236}">
                <a16:creationId xmlns:a16="http://schemas.microsoft.com/office/drawing/2014/main" id="{C2CD2874-251F-084B-9974-5B77C0184CFB}"/>
              </a:ext>
            </a:extLst>
          </p:cNvPr>
          <p:cNvSpPr>
            <a:spLocks noGrp="1"/>
          </p:cNvSpPr>
          <p:nvPr>
            <p:ph idx="1"/>
          </p:nvPr>
        </p:nvSpPr>
        <p:spPr/>
        <p:txBody>
          <a:bodyPr/>
          <a:lstStyle/>
          <a:p>
            <a:endParaRPr lang="en-US" altLang="en-US"/>
          </a:p>
        </p:txBody>
      </p:sp>
      <p:pic>
        <p:nvPicPr>
          <p:cNvPr id="99331" name="Content Placeholder 3">
            <a:extLst>
              <a:ext uri="{FF2B5EF4-FFF2-40B4-BE49-F238E27FC236}">
                <a16:creationId xmlns:a16="http://schemas.microsoft.com/office/drawing/2014/main" id="{5C3A3982-8A1F-074E-A48E-9C9099911D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05549"/>
            <a:ext cx="4343400" cy="36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DE035088-821A-E14B-9126-23063404E3E8}"/>
              </a:ext>
            </a:extLst>
          </p:cNvPr>
          <p:cNvSpPr>
            <a:spLocks noGrp="1"/>
          </p:cNvSpPr>
          <p:nvPr>
            <p:ph type="title"/>
          </p:nvPr>
        </p:nvSpPr>
        <p:spPr/>
        <p:txBody>
          <a:bodyPr/>
          <a:lstStyle/>
          <a:p>
            <a:r>
              <a:rPr lang="en-US" altLang="en-US" sz="3600" dirty="0"/>
              <a:t>LITERATURE TO REVIEW: </a:t>
            </a:r>
            <a:br>
              <a:rPr lang="en-US" altLang="en-US" sz="3600" dirty="0"/>
            </a:br>
            <a:r>
              <a:rPr lang="en-US" altLang="en-US" sz="3600" dirty="0"/>
              <a:t>EDUCATE YOURSELF!</a:t>
            </a:r>
          </a:p>
        </p:txBody>
      </p:sp>
      <p:pic>
        <p:nvPicPr>
          <p:cNvPr id="100354" name="Content Placeholder 7">
            <a:extLst>
              <a:ext uri="{FF2B5EF4-FFF2-40B4-BE49-F238E27FC236}">
                <a16:creationId xmlns:a16="http://schemas.microsoft.com/office/drawing/2014/main" id="{B032159F-D7EE-CC46-8966-FB632667E6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4281" y="1844862"/>
            <a:ext cx="4875897" cy="2803525"/>
          </a:xfrm>
        </p:spPr>
      </p:pic>
      <p:pic>
        <p:nvPicPr>
          <p:cNvPr id="2" name="Content Placeholder 3">
            <a:extLst>
              <a:ext uri="{FF2B5EF4-FFF2-40B4-BE49-F238E27FC236}">
                <a16:creationId xmlns:a16="http://schemas.microsoft.com/office/drawing/2014/main" id="{5350895E-648D-82A6-D7D8-56C23C66B7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2670" y="1152525"/>
            <a:ext cx="2971800" cy="317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a:extLst>
              <a:ext uri="{FF2B5EF4-FFF2-40B4-BE49-F238E27FC236}">
                <a16:creationId xmlns:a16="http://schemas.microsoft.com/office/drawing/2014/main" id="{1FCE9632-76E5-8C3F-C4C6-4D90665D7E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6470" y="4570655"/>
            <a:ext cx="3124200" cy="184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DBCF21E2-139A-B412-D250-5620F67B48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3786" y="4800600"/>
            <a:ext cx="2336392" cy="184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5379EBEE-065E-A77F-896B-980505E1FA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453" y="5098047"/>
            <a:ext cx="2800350" cy="78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40F8BFD3-F0AA-D548-81B2-68550146E6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895600"/>
            <a:ext cx="4724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3">
            <a:extLst>
              <a:ext uri="{FF2B5EF4-FFF2-40B4-BE49-F238E27FC236}">
                <a16:creationId xmlns:a16="http://schemas.microsoft.com/office/drawing/2014/main" id="{0C492195-2504-BC46-B498-9881126AB6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554196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itle 4">
            <a:extLst>
              <a:ext uri="{FF2B5EF4-FFF2-40B4-BE49-F238E27FC236}">
                <a16:creationId xmlns:a16="http://schemas.microsoft.com/office/drawing/2014/main" id="{A9ED380A-5EDF-0A48-AC08-89AC2CCB55AC}"/>
              </a:ext>
            </a:extLst>
          </p:cNvPr>
          <p:cNvSpPr>
            <a:spLocks noGrp="1"/>
          </p:cNvSpPr>
          <p:nvPr>
            <p:ph type="title"/>
          </p:nvPr>
        </p:nvSpPr>
        <p:spPr/>
        <p:txBody>
          <a:bodyPr/>
          <a:lstStyle/>
          <a:p>
            <a:r>
              <a:rPr lang="en-US" altLang="en-US"/>
              <a:t>Recent podcast:  7 min!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E701C7E7-2254-1847-A50E-FD96A2872ABF}"/>
              </a:ext>
            </a:extLst>
          </p:cNvPr>
          <p:cNvSpPr>
            <a:spLocks noGrp="1"/>
          </p:cNvSpPr>
          <p:nvPr>
            <p:ph type="title"/>
          </p:nvPr>
        </p:nvSpPr>
        <p:spPr>
          <a:xfrm>
            <a:off x="484188" y="452439"/>
            <a:ext cx="7056437" cy="842962"/>
          </a:xfrm>
        </p:spPr>
        <p:txBody>
          <a:bodyPr/>
          <a:lstStyle/>
          <a:p>
            <a:r>
              <a:rPr lang="en-US" altLang="en-US"/>
              <a:t>RESOURCES: </a:t>
            </a:r>
          </a:p>
        </p:txBody>
      </p:sp>
      <p:sp>
        <p:nvSpPr>
          <p:cNvPr id="108546" name="Content Placeholder 2">
            <a:extLst>
              <a:ext uri="{FF2B5EF4-FFF2-40B4-BE49-F238E27FC236}">
                <a16:creationId xmlns:a16="http://schemas.microsoft.com/office/drawing/2014/main" id="{87CE7E03-5181-4B45-AFC4-D326743650A6}"/>
              </a:ext>
            </a:extLst>
          </p:cNvPr>
          <p:cNvSpPr>
            <a:spLocks noGrp="1"/>
          </p:cNvSpPr>
          <p:nvPr>
            <p:ph idx="1"/>
          </p:nvPr>
        </p:nvSpPr>
        <p:spPr>
          <a:xfrm>
            <a:off x="762000" y="1600200"/>
            <a:ext cx="6777038" cy="3048000"/>
          </a:xfrm>
        </p:spPr>
        <p:txBody>
          <a:bodyPr/>
          <a:lstStyle/>
          <a:p>
            <a:r>
              <a:rPr lang="en-US" altLang="en-US" dirty="0">
                <a:hlinkClick r:id="rId2"/>
              </a:rPr>
              <a:t>https://healtrafficking.org/patient-resources/</a:t>
            </a:r>
          </a:p>
          <a:p>
            <a:r>
              <a:rPr lang="en-US" altLang="en-US" dirty="0">
                <a:hlinkClick r:id="rId3"/>
              </a:rPr>
              <a:t>https://healtrafficking.org/resources/pearr-tool/</a:t>
            </a:r>
            <a:endParaRPr lang="en-US" altLang="en-US" dirty="0"/>
          </a:p>
          <a:p>
            <a:r>
              <a:rPr lang="en-US" altLang="en-US" dirty="0">
                <a:hlinkClick r:id="rId4"/>
              </a:rPr>
              <a:t>http://www.nolatrafficking.org/myths-and-misconceptions</a:t>
            </a:r>
            <a:endParaRPr lang="en-US" altLang="en-US" dirty="0"/>
          </a:p>
          <a:p>
            <a:endParaRPr lang="en-US" altLang="en-US" dirty="0"/>
          </a:p>
          <a:p>
            <a:pPr eaLnBrk="1" hangingPunct="1">
              <a:buFont typeface="Wingdings 3" charset="2"/>
              <a:buChar char=""/>
              <a:defRPr/>
            </a:pPr>
            <a:r>
              <a:rPr lang="en-US" altLang="en-US" sz="2400" dirty="0"/>
              <a:t>The National Human Trafficking Resource Hotline – 888.373.7888</a:t>
            </a:r>
          </a:p>
          <a:p>
            <a:pPr marL="0" indent="0" eaLnBrk="1" hangingPunct="1">
              <a:buFont typeface="Wingdings 3" charset="2"/>
              <a:buNone/>
              <a:defRPr/>
            </a:pPr>
            <a:endParaRPr lang="en-US" altLang="en-US" sz="2400" dirty="0"/>
          </a:p>
          <a:p>
            <a:pPr eaLnBrk="1" hangingPunct="1">
              <a:buFont typeface="Wingdings 3" charset="2"/>
              <a:buChar char=""/>
              <a:defRPr/>
            </a:pPr>
            <a:r>
              <a:rPr lang="en-US" altLang="en-US" sz="2400" dirty="0"/>
              <a:t>If you suspect human trafficking or are a victim you should contact the hotline for assistance</a:t>
            </a:r>
          </a:p>
          <a:p>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2">
            <a:extLst>
              <a:ext uri="{FF2B5EF4-FFF2-40B4-BE49-F238E27FC236}">
                <a16:creationId xmlns:a16="http://schemas.microsoft.com/office/drawing/2014/main" id="{385BC516-DBE6-294D-9022-3F8D52E6BF3E}"/>
              </a:ext>
            </a:extLst>
          </p:cNvPr>
          <p:cNvSpPr>
            <a:spLocks noGrp="1"/>
          </p:cNvSpPr>
          <p:nvPr>
            <p:ph type="title"/>
          </p:nvPr>
        </p:nvSpPr>
        <p:spPr>
          <a:xfrm>
            <a:off x="484188" y="452438"/>
            <a:ext cx="7056437" cy="1400175"/>
          </a:xfrm>
        </p:spPr>
        <p:txBody>
          <a:bodyPr wrap="square" anchor="t">
            <a:normAutofit/>
          </a:bodyPr>
          <a:lstStyle/>
          <a:p>
            <a:pPr eaLnBrk="1" hangingPunct="1">
              <a:lnSpc>
                <a:spcPct val="90000"/>
              </a:lnSpc>
            </a:pPr>
            <a:r>
              <a:rPr lang="en-US" altLang="en-US" sz="2300" dirty="0"/>
              <a:t>What is Human Trafficking?  What is Labor Trafficking?</a:t>
            </a:r>
            <a:br>
              <a:rPr lang="en-US" altLang="en-US" sz="2300" dirty="0"/>
            </a:br>
            <a:br>
              <a:rPr lang="en-US" altLang="en-US" sz="2300" dirty="0"/>
            </a:br>
            <a:endParaRPr lang="en-US" altLang="en-US" sz="2300" dirty="0"/>
          </a:p>
        </p:txBody>
      </p:sp>
      <p:sp>
        <p:nvSpPr>
          <p:cNvPr id="25602" name="Content Placeholder 1">
            <a:extLst>
              <a:ext uri="{FF2B5EF4-FFF2-40B4-BE49-F238E27FC236}">
                <a16:creationId xmlns:a16="http://schemas.microsoft.com/office/drawing/2014/main" id="{853B6C55-4AB3-1A48-9DD1-9786E21BA885}"/>
              </a:ext>
            </a:extLst>
          </p:cNvPr>
          <p:cNvSpPr>
            <a:spLocks noGrp="1"/>
          </p:cNvSpPr>
          <p:nvPr>
            <p:ph sz="half" idx="1"/>
          </p:nvPr>
        </p:nvSpPr>
        <p:spPr>
          <a:xfrm>
            <a:off x="827699" y="2365389"/>
            <a:ext cx="6712925" cy="3890950"/>
          </a:xfrm>
        </p:spPr>
        <p:txBody>
          <a:bodyPr wrap="square" anchor="t">
            <a:normAutofit/>
          </a:bodyPr>
          <a:lstStyle/>
          <a:p>
            <a:pPr eaLnBrk="1" hangingPunct="1">
              <a:lnSpc>
                <a:spcPct val="90000"/>
              </a:lnSpc>
              <a:buFont typeface="Wingdings 3" charset="2"/>
              <a:buChar char=""/>
              <a:defRPr/>
            </a:pPr>
            <a:endParaRPr lang="en-US" altLang="en-US" sz="1700" dirty="0"/>
          </a:p>
          <a:p>
            <a:pPr eaLnBrk="1" hangingPunct="1">
              <a:lnSpc>
                <a:spcPct val="90000"/>
              </a:lnSpc>
              <a:buFont typeface="Wingdings 3" charset="2"/>
              <a:buChar char=""/>
              <a:defRPr/>
            </a:pPr>
            <a:r>
              <a:rPr lang="en-US" altLang="en-US" sz="1700" b="1" dirty="0"/>
              <a:t>What is Human Trafficking? </a:t>
            </a:r>
            <a:r>
              <a:rPr lang="en-US" altLang="en-US" sz="1700" dirty="0"/>
              <a:t>the act of coercion, fraud, or forcing a person into leaving their home to work for little or no payment.</a:t>
            </a:r>
          </a:p>
          <a:p>
            <a:pPr marL="0" indent="0" eaLnBrk="1" hangingPunct="1">
              <a:lnSpc>
                <a:spcPct val="90000"/>
              </a:lnSpc>
              <a:buFont typeface="Wingdings 3" charset="2"/>
              <a:buNone/>
              <a:defRPr/>
            </a:pPr>
            <a:endParaRPr lang="en-US" altLang="en-US" sz="1700" dirty="0"/>
          </a:p>
          <a:p>
            <a:pPr marL="0" indent="0" eaLnBrk="1" hangingPunct="1">
              <a:lnSpc>
                <a:spcPct val="90000"/>
              </a:lnSpc>
              <a:buFont typeface="Wingdings 3" charset="2"/>
              <a:buNone/>
              <a:defRPr/>
            </a:pPr>
            <a:endParaRPr lang="en-US" altLang="en-US" sz="1700" dirty="0"/>
          </a:p>
          <a:p>
            <a:pPr eaLnBrk="1" hangingPunct="1">
              <a:lnSpc>
                <a:spcPct val="90000"/>
              </a:lnSpc>
              <a:buFont typeface="Wingdings 3" charset="2"/>
              <a:buChar char=""/>
              <a:defRPr/>
            </a:pPr>
            <a:r>
              <a:rPr lang="en-US" altLang="en-US" sz="1700" b="1" dirty="0"/>
              <a:t>What is Labor Trafficking?  t</a:t>
            </a:r>
            <a:r>
              <a:rPr lang="en-US" altLang="en-US" sz="1700" dirty="0"/>
              <a:t>he recruitment, harboring, transportation, provision, or obtaining of a person for labor or services through force, coercion, or fraud. </a:t>
            </a:r>
          </a:p>
          <a:p>
            <a:pPr eaLnBrk="1" hangingPunct="1">
              <a:lnSpc>
                <a:spcPct val="90000"/>
              </a:lnSpc>
              <a:buFont typeface="Wingdings 3" charset="2"/>
              <a:buNone/>
              <a:defRPr/>
            </a:pPr>
            <a:endParaRPr lang="en-US" altLang="en-US" sz="1700" dirty="0"/>
          </a:p>
          <a:p>
            <a:pPr eaLnBrk="1" hangingPunct="1">
              <a:lnSpc>
                <a:spcPct val="90000"/>
              </a:lnSpc>
              <a:buFont typeface="Wingdings 3" charset="2"/>
              <a:buChar char=""/>
              <a:defRPr/>
            </a:pPr>
            <a:endParaRPr lang="en-US" altLang="en-US" sz="1700" dirty="0"/>
          </a:p>
        </p:txBody>
      </p:sp>
      <p:pic>
        <p:nvPicPr>
          <p:cNvPr id="3" name="Picture 2" descr="A close-up of a person covering their mouth&#10;&#10;Description automatically generated">
            <a:extLst>
              <a:ext uri="{FF2B5EF4-FFF2-40B4-BE49-F238E27FC236}">
                <a16:creationId xmlns:a16="http://schemas.microsoft.com/office/drawing/2014/main" id="{92C040D3-A45C-0CD0-7FF9-2B3CB8A8AF1C}"/>
              </a:ext>
            </a:extLst>
          </p:cNvPr>
          <p:cNvPicPr>
            <a:picLocks noChangeAspect="1"/>
          </p:cNvPicPr>
          <p:nvPr/>
        </p:nvPicPr>
        <p:blipFill>
          <a:blip r:embed="rId3">
            <a:extLst>
              <a:ext uri="{28A0092B-C50C-407E-A947-70E740481C1C}">
                <a14:useLocalDpi xmlns:a14="http://schemas.microsoft.com/office/drawing/2010/main" val="0"/>
              </a:ext>
            </a:extLst>
          </a:blip>
          <a:srcRect l="33805" r="21045"/>
          <a:stretch/>
        </p:blipFill>
        <p:spPr>
          <a:xfrm>
            <a:off x="7012046" y="304800"/>
            <a:ext cx="1618010" cy="2060589"/>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304801"/>
            <a:ext cx="74866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800" dirty="0">
                <a:solidFill>
                  <a:schemeClr val="accent1"/>
                </a:solidFill>
                <a:latin typeface="+mj-lt"/>
              </a:rPr>
              <a:t>Open the Door</a:t>
            </a:r>
          </a:p>
        </p:txBody>
      </p:sp>
      <p:sp>
        <p:nvSpPr>
          <p:cNvPr id="88067" name="Rectangle 3"/>
          <p:cNvSpPr>
            <a:spLocks noChangeArrowheads="1"/>
          </p:cNvSpPr>
          <p:nvPr/>
        </p:nvSpPr>
        <p:spPr bwMode="auto">
          <a:xfrm>
            <a:off x="473640" y="1981200"/>
            <a:ext cx="844175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eaLnBrk="1" hangingPunct="1">
              <a:spcBef>
                <a:spcPct val="5000"/>
              </a:spcBef>
              <a:spcAft>
                <a:spcPct val="45000"/>
              </a:spcAft>
              <a:buClr>
                <a:schemeClr val="bg1"/>
              </a:buClr>
            </a:pPr>
            <a:r>
              <a:rPr lang="en-US" altLang="en-US" dirty="0">
                <a:latin typeface="+mn-lt"/>
              </a:rPr>
              <a:t>Read the room!!!!!!!</a:t>
            </a:r>
          </a:p>
          <a:p>
            <a:pPr marL="0" indent="0" eaLnBrk="1" hangingPunct="1">
              <a:spcBef>
                <a:spcPct val="5000"/>
              </a:spcBef>
              <a:spcAft>
                <a:spcPct val="45000"/>
              </a:spcAft>
              <a:buClr>
                <a:schemeClr val="bg1"/>
              </a:buClr>
            </a:pPr>
            <a:r>
              <a:rPr lang="en-US" altLang="en-US" dirty="0">
                <a:latin typeface="+mn-lt"/>
              </a:rPr>
              <a:t>Find your own way of phrasing questions.</a:t>
            </a:r>
          </a:p>
          <a:p>
            <a:pPr marL="0" indent="0" eaLnBrk="1" hangingPunct="1">
              <a:spcBef>
                <a:spcPct val="5000"/>
              </a:spcBef>
              <a:spcAft>
                <a:spcPct val="45000"/>
              </a:spcAft>
              <a:buClr>
                <a:schemeClr val="bg1"/>
              </a:buClr>
            </a:pPr>
            <a:r>
              <a:rPr lang="en-US" altLang="en-US" dirty="0">
                <a:latin typeface="+mn-lt"/>
              </a:rPr>
              <a:t>Be prepared to hear your patient’s answer.</a:t>
            </a:r>
          </a:p>
          <a:p>
            <a:pPr marL="0" indent="0" eaLnBrk="1" hangingPunct="1">
              <a:spcBef>
                <a:spcPct val="5000"/>
              </a:spcBef>
              <a:spcAft>
                <a:spcPct val="45000"/>
              </a:spcAft>
              <a:buClr>
                <a:schemeClr val="bg1"/>
              </a:buClr>
            </a:pPr>
            <a:r>
              <a:rPr lang="en-US" altLang="en-US" dirty="0">
                <a:latin typeface="+mn-lt"/>
              </a:rPr>
              <a:t>Face-to-face talk is more effective than written patient questionnaires.</a:t>
            </a:r>
          </a:p>
          <a:p>
            <a:pPr marL="0" indent="0" eaLnBrk="1" hangingPunct="1">
              <a:spcBef>
                <a:spcPct val="5000"/>
              </a:spcBef>
              <a:spcAft>
                <a:spcPct val="45000"/>
              </a:spcAft>
              <a:buClr>
                <a:schemeClr val="bg1"/>
              </a:buClr>
            </a:pPr>
            <a:r>
              <a:rPr lang="en-US" altLang="en-US" dirty="0">
                <a:latin typeface="+mn-lt"/>
              </a:rPr>
              <a:t>Caring, empathetic questions may open the door for later disclosure</a:t>
            </a:r>
            <a:r>
              <a:rPr lang="en-US" altLang="en-US" sz="2100" dirty="0">
                <a:latin typeface="+mn-lt"/>
              </a:rPr>
              <a:t>. </a:t>
            </a:r>
          </a:p>
        </p:txBody>
      </p:sp>
    </p:spTree>
    <p:extLst>
      <p:ext uri="{BB962C8B-B14F-4D97-AF65-F5344CB8AC3E}">
        <p14:creationId xmlns:p14="http://schemas.microsoft.com/office/powerpoint/2010/main" val="3390603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7" descr="logo">
            <a:extLst>
              <a:ext uri="{FF2B5EF4-FFF2-40B4-BE49-F238E27FC236}">
                <a16:creationId xmlns:a16="http://schemas.microsoft.com/office/drawing/2014/main" id="{6031CE42-CC8C-1842-BCA6-193C132DB477}"/>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89533" y="5388901"/>
            <a:ext cx="4218039" cy="978096"/>
          </a:xfrm>
        </p:spPr>
      </p:pic>
      <p:sp>
        <p:nvSpPr>
          <p:cNvPr id="41988" name="Rectangle 4">
            <a:extLst>
              <a:ext uri="{FF2B5EF4-FFF2-40B4-BE49-F238E27FC236}">
                <a16:creationId xmlns:a16="http://schemas.microsoft.com/office/drawing/2014/main" id="{F4B21915-95DE-4347-8BF5-E946E8E310B5}"/>
              </a:ext>
            </a:extLst>
          </p:cNvPr>
          <p:cNvSpPr>
            <a:spLocks noChangeArrowheads="1"/>
          </p:cNvSpPr>
          <p:nvPr/>
        </p:nvSpPr>
        <p:spPr bwMode="auto">
          <a:xfrm>
            <a:off x="3620466" y="1436688"/>
            <a:ext cx="5294933" cy="4278094"/>
          </a:xfrm>
          <a:prstGeom prst="rect">
            <a:avLst/>
          </a:prstGeom>
          <a:noFill/>
          <a:ln w="9525">
            <a:noFill/>
            <a:miter lim="800000"/>
            <a:headEnd/>
            <a:tailEnd/>
          </a:ln>
          <a:effectLst/>
        </p:spPr>
        <p:txBody>
          <a:bodyPr wrap="square">
            <a:spAutoFit/>
          </a:bodyPr>
          <a:lstStyle>
            <a:lvl1pPr>
              <a:spcBef>
                <a:spcPts val="1000"/>
              </a:spcBef>
              <a:buClr>
                <a:schemeClr val="accent1"/>
              </a:buClr>
              <a:buSzPct val="80000"/>
              <a:buFont typeface="Wingdings 3" pitchFamily="2"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itchFamily="2"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itchFamily="2"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itchFamily="2"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itchFamily="2"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sz="4400" dirty="0">
                <a:solidFill>
                  <a:schemeClr val="accent1"/>
                </a:solidFill>
              </a:rPr>
              <a:t>Thank You For </a:t>
            </a:r>
            <a:br>
              <a:rPr lang="en-US" sz="4400" dirty="0">
                <a:solidFill>
                  <a:schemeClr val="accent1"/>
                </a:solidFill>
              </a:rPr>
            </a:br>
            <a:r>
              <a:rPr lang="en-US" sz="4400" dirty="0">
                <a:solidFill>
                  <a:schemeClr val="accent1"/>
                </a:solidFill>
              </a:rPr>
              <a:t>What You Do!</a:t>
            </a:r>
          </a:p>
          <a:p>
            <a:pPr algn="ctr" eaLnBrk="1" hangingPunct="1">
              <a:spcBef>
                <a:spcPct val="0"/>
              </a:spcBef>
              <a:buClrTx/>
              <a:buSzTx/>
              <a:buFontTx/>
              <a:buNone/>
            </a:pPr>
            <a:endParaRPr lang="en-US" altLang="en-US" sz="4400" dirty="0">
              <a:solidFill>
                <a:schemeClr val="accent1"/>
              </a:solidFill>
              <a:effectLst>
                <a:outerShdw blurRad="38100" dist="38100" dir="2700000" algn="tl">
                  <a:srgbClr val="FFFFFF"/>
                </a:outerShdw>
              </a:effectLst>
              <a:cs typeface="Arial" panose="020B0604020202020204" pitchFamily="34" charset="0"/>
            </a:endParaRPr>
          </a:p>
          <a:p>
            <a:pPr algn="ctr" eaLnBrk="1" hangingPunct="1">
              <a:spcBef>
                <a:spcPct val="0"/>
              </a:spcBef>
              <a:buClrTx/>
              <a:buSzTx/>
              <a:buFontTx/>
              <a:buNone/>
            </a:pPr>
            <a:r>
              <a:rPr lang="en-US" altLang="en-US" sz="3600" dirty="0">
                <a:solidFill>
                  <a:schemeClr val="tx2"/>
                </a:solidFill>
                <a:effectLst>
                  <a:outerShdw blurRad="38100" dist="38100" dir="2700000" algn="tl">
                    <a:srgbClr val="FFFFFF"/>
                  </a:outerShdw>
                </a:effectLst>
                <a:cs typeface="Arial" panose="020B0604020202020204" pitchFamily="34" charset="0"/>
              </a:rPr>
              <a:t>Questions?</a:t>
            </a:r>
          </a:p>
          <a:p>
            <a:pPr algn="ctr" eaLnBrk="1" hangingPunct="1">
              <a:spcBef>
                <a:spcPct val="0"/>
              </a:spcBef>
              <a:buClrTx/>
              <a:buSzTx/>
              <a:buFontTx/>
              <a:buNone/>
            </a:pPr>
            <a:r>
              <a:rPr lang="en-US" altLang="en-US" sz="3600" dirty="0">
                <a:solidFill>
                  <a:schemeClr val="tx2"/>
                </a:solidFill>
                <a:effectLst>
                  <a:outerShdw blurRad="38100" dist="38100" dir="2700000" algn="tl">
                    <a:srgbClr val="FFFFFF"/>
                  </a:outerShdw>
                </a:effectLst>
                <a:cs typeface="Arial" panose="020B0604020202020204" pitchFamily="34" charset="0"/>
                <a:hlinkClick r:id="rId4"/>
              </a:rPr>
              <a:t>zeretzke@ufl.edu</a:t>
            </a:r>
            <a:endParaRPr lang="en-US" altLang="en-US" sz="3600" dirty="0">
              <a:solidFill>
                <a:schemeClr val="tx2"/>
              </a:solidFill>
              <a:effectLst>
                <a:outerShdw blurRad="38100" dist="38100" dir="2700000" algn="tl">
                  <a:srgbClr val="FFFFFF"/>
                </a:outerShdw>
              </a:effectLst>
              <a:cs typeface="Arial" panose="020B0604020202020204" pitchFamily="34" charset="0"/>
            </a:endParaRPr>
          </a:p>
          <a:p>
            <a:pPr algn="ctr" eaLnBrk="1" hangingPunct="1">
              <a:spcBef>
                <a:spcPct val="0"/>
              </a:spcBef>
              <a:buClrTx/>
              <a:buSzTx/>
              <a:buFontTx/>
              <a:buNone/>
            </a:pPr>
            <a:r>
              <a:rPr lang="en-US" altLang="en-US" sz="3600" dirty="0" err="1">
                <a:solidFill>
                  <a:schemeClr val="tx2"/>
                </a:solidFill>
                <a:effectLst>
                  <a:outerShdw blurRad="38100" dist="38100" dir="2700000" algn="tl">
                    <a:srgbClr val="FFFFFF"/>
                  </a:outerShdw>
                </a:effectLst>
                <a:cs typeface="Arial" panose="020B0604020202020204" pitchFamily="34" charset="0"/>
              </a:rPr>
              <a:t>drzeretzke@gmail.com</a:t>
            </a:r>
            <a:endParaRPr lang="en-US" altLang="en-US" sz="3600" dirty="0">
              <a:solidFill>
                <a:schemeClr val="tx2"/>
              </a:solidFill>
              <a:effectLst>
                <a:outerShdw blurRad="38100" dist="38100" dir="2700000" algn="tl">
                  <a:srgbClr val="FFFFFF"/>
                </a:outerShdw>
              </a:effectLst>
              <a:cs typeface="Arial" panose="020B0604020202020204" pitchFamily="34" charset="0"/>
            </a:endParaRPr>
          </a:p>
          <a:p>
            <a:pPr algn="ctr" eaLnBrk="1" hangingPunct="1">
              <a:spcBef>
                <a:spcPct val="0"/>
              </a:spcBef>
              <a:buClrTx/>
              <a:buSzTx/>
              <a:buFontTx/>
              <a:buNone/>
            </a:pPr>
            <a:endParaRPr lang="en-US" altLang="en-US" sz="3200" dirty="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pic>
        <p:nvPicPr>
          <p:cNvPr id="6" name="Picture 5" descr="unanima">
            <a:extLst>
              <a:ext uri="{FF2B5EF4-FFF2-40B4-BE49-F238E27FC236}">
                <a16:creationId xmlns:a16="http://schemas.microsoft.com/office/drawing/2014/main" id="{7899BB2B-C7BA-574C-86A5-350E9A830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144588"/>
            <a:ext cx="2743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E233F00-CC26-7974-1F07-6008EDE2F1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6430" y="5877949"/>
            <a:ext cx="3379839"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blinds(horizontal)">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3970"/>
                                        </p:tgtEl>
                                        <p:attrNameLst>
                                          <p:attrName>style.visibility</p:attrName>
                                        </p:attrNameLst>
                                      </p:cBhvr>
                                      <p:to>
                                        <p:strVal val="visible"/>
                                      </p:to>
                                    </p:set>
                                    <p:anim calcmode="lin" valueType="num">
                                      <p:cBhvr additive="base">
                                        <p:cTn id="12" dur="500" fill="hold"/>
                                        <p:tgtEl>
                                          <p:spTgt spid="83970"/>
                                        </p:tgtEl>
                                        <p:attrNameLst>
                                          <p:attrName>ppt_x</p:attrName>
                                        </p:attrNameLst>
                                      </p:cBhvr>
                                      <p:tavLst>
                                        <p:tav tm="0">
                                          <p:val>
                                            <p:strVal val="#ppt_x"/>
                                          </p:val>
                                        </p:tav>
                                        <p:tav tm="100000">
                                          <p:val>
                                            <p:strVal val="#ppt_x"/>
                                          </p:val>
                                        </p:tav>
                                      </p:tavLst>
                                    </p:anim>
                                    <p:anim calcmode="lin" valueType="num">
                                      <p:cBhvr additive="base">
                                        <p:cTn id="13" dur="500" fill="hold"/>
                                        <p:tgtEl>
                                          <p:spTgt spid="8397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435A732A-08A9-AF49-8C19-461754549E13}"/>
              </a:ext>
            </a:extLst>
          </p:cNvPr>
          <p:cNvSpPr>
            <a:spLocks noGrp="1"/>
          </p:cNvSpPr>
          <p:nvPr>
            <p:ph type="title"/>
          </p:nvPr>
        </p:nvSpPr>
        <p:spPr>
          <a:xfrm>
            <a:off x="4419600" y="685800"/>
            <a:ext cx="4724400" cy="1143000"/>
          </a:xfrm>
        </p:spPr>
        <p:txBody>
          <a:bodyPr/>
          <a:lstStyle/>
          <a:p>
            <a:r>
              <a:rPr lang="en-US" altLang="en-US" dirty="0"/>
              <a:t>A Special Thanks! </a:t>
            </a:r>
          </a:p>
        </p:txBody>
      </p:sp>
      <p:sp>
        <p:nvSpPr>
          <p:cNvPr id="103427" name="Rectangle 3">
            <a:extLst>
              <a:ext uri="{FF2B5EF4-FFF2-40B4-BE49-F238E27FC236}">
                <a16:creationId xmlns:a16="http://schemas.microsoft.com/office/drawing/2014/main" id="{1416E788-CD14-CA42-9902-D1853DC62968}"/>
              </a:ext>
            </a:extLst>
          </p:cNvPr>
          <p:cNvSpPr>
            <a:spLocks noChangeArrowheads="1"/>
          </p:cNvSpPr>
          <p:nvPr/>
        </p:nvSpPr>
        <p:spPr bwMode="auto">
          <a:xfrm>
            <a:off x="914404" y="3429000"/>
            <a:ext cx="5943596" cy="182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charset="2"/>
              <a:buChar char=""/>
              <a:defRPr sz="2000">
                <a:solidFill>
                  <a:schemeClr val="tx1"/>
                </a:solidFill>
                <a:latin typeface="Century Gothic" charset="0"/>
              </a:defRPr>
            </a:lvl1pPr>
            <a:lvl2pPr marL="742950" indent="-285750">
              <a:spcBef>
                <a:spcPts val="1000"/>
              </a:spcBef>
              <a:buClr>
                <a:schemeClr val="accent1"/>
              </a:buClr>
              <a:buSzPct val="80000"/>
              <a:buFont typeface="Wingdings 3" charset="2"/>
              <a:buChar char=""/>
              <a:defRPr>
                <a:solidFill>
                  <a:schemeClr val="tx1"/>
                </a:solidFill>
                <a:latin typeface="Century Gothic" charset="0"/>
              </a:defRPr>
            </a:lvl2pPr>
            <a:lvl3pPr marL="1143000" indent="-228600">
              <a:spcBef>
                <a:spcPts val="1000"/>
              </a:spcBef>
              <a:buClr>
                <a:schemeClr val="accent1"/>
              </a:buClr>
              <a:buSzPct val="80000"/>
              <a:buFont typeface="Wingdings 3" charset="2"/>
              <a:buChar char=""/>
              <a:defRPr sz="1600">
                <a:solidFill>
                  <a:schemeClr val="tx1"/>
                </a:solidFill>
                <a:latin typeface="Century Gothic" charset="0"/>
              </a:defRPr>
            </a:lvl3pPr>
            <a:lvl4pPr marL="1600200" indent="-228600">
              <a:spcBef>
                <a:spcPts val="1000"/>
              </a:spcBef>
              <a:buClr>
                <a:schemeClr val="accent1"/>
              </a:buClr>
              <a:buSzPct val="80000"/>
              <a:buFont typeface="Wingdings 3" charset="2"/>
              <a:buChar char=""/>
              <a:defRPr sz="1400">
                <a:solidFill>
                  <a:schemeClr val="tx1"/>
                </a:solidFill>
                <a:latin typeface="Century Gothic" charset="0"/>
              </a:defRPr>
            </a:lvl4pPr>
            <a:lvl5pPr marL="2057400" indent="-228600">
              <a:spcBef>
                <a:spcPts val="1000"/>
              </a:spcBef>
              <a:buClr>
                <a:schemeClr val="accent1"/>
              </a:buClr>
              <a:buSzPct val="80000"/>
              <a:buFont typeface="Wingdings 3" charset="2"/>
              <a:buChar char=""/>
              <a:defRPr sz="1400">
                <a:solidFill>
                  <a:schemeClr val="tx1"/>
                </a:solidFill>
                <a:latin typeface="Century Gothic" charset="0"/>
              </a:defRPr>
            </a:lvl5pPr>
            <a:lvl6pPr marL="2514600" indent="-228600" defTabSz="457200" eaLnBrk="0" fontAlgn="base" hangingPunct="0">
              <a:spcBef>
                <a:spcPts val="1000"/>
              </a:spcBef>
              <a:spcAft>
                <a:spcPct val="0"/>
              </a:spcAft>
              <a:buClr>
                <a:schemeClr val="accent1"/>
              </a:buClr>
              <a:buSzPct val="80000"/>
              <a:buFont typeface="Wingdings 3" charset="2"/>
              <a:buChar char=""/>
              <a:defRPr sz="1400">
                <a:solidFill>
                  <a:schemeClr val="tx1"/>
                </a:solidFill>
                <a:latin typeface="Century Gothic" charset="0"/>
              </a:defRPr>
            </a:lvl6pPr>
            <a:lvl7pPr marL="2971800" indent="-228600" defTabSz="457200" eaLnBrk="0" fontAlgn="base" hangingPunct="0">
              <a:spcBef>
                <a:spcPts val="1000"/>
              </a:spcBef>
              <a:spcAft>
                <a:spcPct val="0"/>
              </a:spcAft>
              <a:buClr>
                <a:schemeClr val="accent1"/>
              </a:buClr>
              <a:buSzPct val="80000"/>
              <a:buFont typeface="Wingdings 3" charset="2"/>
              <a:buChar char=""/>
              <a:defRPr sz="1400">
                <a:solidFill>
                  <a:schemeClr val="tx1"/>
                </a:solidFill>
                <a:latin typeface="Century Gothic" charset="0"/>
              </a:defRPr>
            </a:lvl7pPr>
            <a:lvl8pPr marL="3429000" indent="-228600" defTabSz="457200" eaLnBrk="0" fontAlgn="base" hangingPunct="0">
              <a:spcBef>
                <a:spcPts val="1000"/>
              </a:spcBef>
              <a:spcAft>
                <a:spcPct val="0"/>
              </a:spcAft>
              <a:buClr>
                <a:schemeClr val="accent1"/>
              </a:buClr>
              <a:buSzPct val="80000"/>
              <a:buFont typeface="Wingdings 3" charset="2"/>
              <a:buChar char=""/>
              <a:defRPr sz="1400">
                <a:solidFill>
                  <a:schemeClr val="tx1"/>
                </a:solidFill>
                <a:latin typeface="Century Gothic" charset="0"/>
              </a:defRPr>
            </a:lvl8pPr>
            <a:lvl9pPr marL="3886200" indent="-228600" defTabSz="457200" eaLnBrk="0" fontAlgn="base" hangingPunct="0">
              <a:spcBef>
                <a:spcPts val="1000"/>
              </a:spcBef>
              <a:spcAft>
                <a:spcPct val="0"/>
              </a:spcAft>
              <a:buClr>
                <a:schemeClr val="accent1"/>
              </a:buClr>
              <a:buSzPct val="80000"/>
              <a:buFont typeface="Wingdings 3" charset="2"/>
              <a:buChar char=""/>
              <a:defRPr sz="1400">
                <a:solidFill>
                  <a:schemeClr val="tx1"/>
                </a:solidFill>
                <a:latin typeface="Century Gothic" charset="0"/>
              </a:defRPr>
            </a:lvl9pPr>
          </a:lstStyle>
          <a:p>
            <a:pPr>
              <a:spcBef>
                <a:spcPct val="0"/>
              </a:spcBef>
              <a:buClrTx/>
              <a:buSzTx/>
              <a:buFontTx/>
              <a:buNone/>
              <a:defRPr/>
            </a:pPr>
            <a:r>
              <a:rPr lang="en-US" altLang="en-US" sz="1400" dirty="0" err="1">
                <a:solidFill>
                  <a:schemeClr val="accent1"/>
                </a:solidFill>
                <a:latin typeface="+mj-lt"/>
              </a:rPr>
              <a:t>Hanni</a:t>
            </a:r>
            <a:r>
              <a:rPr lang="en-US" altLang="en-US" sz="1400" dirty="0">
                <a:solidFill>
                  <a:schemeClr val="accent1"/>
                </a:solidFill>
                <a:latin typeface="+mj-lt"/>
              </a:rPr>
              <a:t> M. </a:t>
            </a:r>
            <a:r>
              <a:rPr lang="en-US" altLang="en-US" sz="1400" dirty="0" err="1">
                <a:solidFill>
                  <a:schemeClr val="accent1"/>
                </a:solidFill>
                <a:latin typeface="+mj-lt"/>
              </a:rPr>
              <a:t>Stoklosa</a:t>
            </a:r>
            <a:r>
              <a:rPr lang="en-US" altLang="en-US" sz="1400" dirty="0">
                <a:solidFill>
                  <a:schemeClr val="accent1"/>
                </a:solidFill>
                <a:latin typeface="+mj-lt"/>
              </a:rPr>
              <a:t>, MD, MPH</a:t>
            </a:r>
          </a:p>
          <a:p>
            <a:pPr>
              <a:spcBef>
                <a:spcPct val="0"/>
              </a:spcBef>
              <a:buClrTx/>
              <a:buSzTx/>
              <a:buFontTx/>
              <a:buNone/>
              <a:defRPr/>
            </a:pPr>
            <a:r>
              <a:rPr lang="en-US" altLang="en-US" sz="1400" dirty="0">
                <a:solidFill>
                  <a:schemeClr val="accent1"/>
                </a:solidFill>
                <a:latin typeface="+mj-lt"/>
              </a:rPr>
              <a:t>Instructor, Department of Emergency Medicine, Harvard Medical School </a:t>
            </a:r>
            <a:r>
              <a:rPr lang="en-US" altLang="en-US" sz="1400" i="1" dirty="0">
                <a:solidFill>
                  <a:schemeClr val="accent1"/>
                </a:solidFill>
                <a:latin typeface="+mj-lt"/>
              </a:rPr>
              <a:t>Emergency Medicine</a:t>
            </a:r>
            <a:r>
              <a:rPr lang="en-US" altLang="en-US" sz="1400" b="1" dirty="0">
                <a:solidFill>
                  <a:schemeClr val="accent1"/>
                </a:solidFill>
                <a:latin typeface="+mj-lt"/>
              </a:rPr>
              <a:t>, </a:t>
            </a:r>
            <a:r>
              <a:rPr lang="en-US" altLang="en-US" sz="1400" i="1" dirty="0">
                <a:solidFill>
                  <a:schemeClr val="accent1"/>
                </a:solidFill>
                <a:latin typeface="+mj-lt"/>
              </a:rPr>
              <a:t>Women's Health</a:t>
            </a:r>
          </a:p>
          <a:p>
            <a:pPr>
              <a:spcBef>
                <a:spcPct val="0"/>
              </a:spcBef>
              <a:buClrTx/>
              <a:buSzTx/>
              <a:buFontTx/>
              <a:buNone/>
              <a:defRPr/>
            </a:pPr>
            <a:endParaRPr lang="en-US" altLang="en-US" sz="1400" b="1" i="1" dirty="0">
              <a:solidFill>
                <a:schemeClr val="accent1"/>
              </a:solidFill>
              <a:latin typeface="+mj-lt"/>
            </a:endParaRPr>
          </a:p>
          <a:p>
            <a:pPr>
              <a:buFont typeface="Wingdings 3" charset="2"/>
              <a:buNone/>
              <a:defRPr/>
            </a:pPr>
            <a:r>
              <a:rPr lang="en-US" sz="1400" dirty="0">
                <a:solidFill>
                  <a:schemeClr val="accent1"/>
                </a:solidFill>
              </a:rPr>
              <a:t>Executive Director at </a:t>
            </a:r>
            <a:r>
              <a:rPr lang="en-US" sz="1400" i="1" dirty="0">
                <a:solidFill>
                  <a:schemeClr val="accent1"/>
                </a:solidFill>
              </a:rPr>
              <a:t>Heal </a:t>
            </a:r>
            <a:r>
              <a:rPr lang="en-US" sz="1400" dirty="0">
                <a:solidFill>
                  <a:schemeClr val="accent1"/>
                </a:solidFill>
              </a:rPr>
              <a:t>Trafficking </a:t>
            </a:r>
          </a:p>
          <a:p>
            <a:pPr>
              <a:buFont typeface="Wingdings 3" charset="2"/>
              <a:buNone/>
              <a:defRPr/>
            </a:pPr>
            <a:r>
              <a:rPr lang="en-US" sz="1400" dirty="0">
                <a:solidFill>
                  <a:schemeClr val="accent1"/>
                </a:solidFill>
              </a:rPr>
              <a:t>My Human trafficking mentor </a:t>
            </a:r>
          </a:p>
          <a:p>
            <a:pPr>
              <a:spcBef>
                <a:spcPct val="0"/>
              </a:spcBef>
              <a:buClrTx/>
              <a:buSzTx/>
              <a:buFontTx/>
              <a:buNone/>
              <a:defRPr/>
            </a:pPr>
            <a:endParaRPr lang="en-US" altLang="en-US" sz="1200" b="1" dirty="0">
              <a:latin typeface="+mj-lt"/>
            </a:endParaRPr>
          </a:p>
        </p:txBody>
      </p:sp>
      <p:pic>
        <p:nvPicPr>
          <p:cNvPr id="3" name="Picture 2" descr="A person sitting in front of a curtain&#10;&#10;Description automatically generated">
            <a:extLst>
              <a:ext uri="{FF2B5EF4-FFF2-40B4-BE49-F238E27FC236}">
                <a16:creationId xmlns:a16="http://schemas.microsoft.com/office/drawing/2014/main" id="{8258FC95-2904-5C40-8564-404A5C5B9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73510"/>
            <a:ext cx="3745218" cy="2492785"/>
          </a:xfrm>
          <a:prstGeom prst="rect">
            <a:avLst/>
          </a:prstGeom>
        </p:spPr>
      </p:pic>
      <p:sp>
        <p:nvSpPr>
          <p:cNvPr id="2" name="Text Placeholder 1">
            <a:extLst>
              <a:ext uri="{FF2B5EF4-FFF2-40B4-BE49-F238E27FC236}">
                <a16:creationId xmlns:a16="http://schemas.microsoft.com/office/drawing/2014/main" id="{71FBBB9C-BB14-D71C-6BFD-D370323EAA86}"/>
              </a:ext>
            </a:extLst>
          </p:cNvPr>
          <p:cNvSpPr>
            <a:spLocks noGrp="1"/>
          </p:cNvSpPr>
          <p:nvPr>
            <p:ph type="body"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3A7D301-DC41-F242-B2D9-693F797D9164}"/>
              </a:ext>
            </a:extLst>
          </p:cNvPr>
          <p:cNvSpPr>
            <a:spLocks noGrp="1"/>
          </p:cNvSpPr>
          <p:nvPr>
            <p:ph type="title"/>
          </p:nvPr>
        </p:nvSpPr>
        <p:spPr>
          <a:xfrm>
            <a:off x="152400" y="452438"/>
            <a:ext cx="7388225" cy="1400175"/>
          </a:xfrm>
        </p:spPr>
        <p:txBody>
          <a:bodyPr/>
          <a:lstStyle/>
          <a:p>
            <a:r>
              <a:rPr lang="en-US" altLang="en-US"/>
              <a:t> Let’s start Here… </a:t>
            </a:r>
            <a:br>
              <a:rPr lang="en-US" altLang="en-US"/>
            </a:br>
            <a:r>
              <a:rPr lang="en-US" altLang="en-US" b="1"/>
              <a:t>Labor Trafficking:  </a:t>
            </a:r>
          </a:p>
        </p:txBody>
      </p:sp>
      <p:sp>
        <p:nvSpPr>
          <p:cNvPr id="3" name="Content Placeholder 2">
            <a:extLst>
              <a:ext uri="{FF2B5EF4-FFF2-40B4-BE49-F238E27FC236}">
                <a16:creationId xmlns:a16="http://schemas.microsoft.com/office/drawing/2014/main" id="{7D9B001C-50B5-8F46-A41F-78CE566FCE58}"/>
              </a:ext>
            </a:extLst>
          </p:cNvPr>
          <p:cNvSpPr>
            <a:spLocks noGrp="1"/>
          </p:cNvSpPr>
          <p:nvPr>
            <p:ph idx="1"/>
          </p:nvPr>
        </p:nvSpPr>
        <p:spPr>
          <a:xfrm>
            <a:off x="827088" y="2514600"/>
            <a:ext cx="6711950" cy="3733800"/>
          </a:xfrm>
        </p:spPr>
        <p:txBody>
          <a:bodyPr/>
          <a:lstStyle/>
          <a:p>
            <a:pPr>
              <a:buFont typeface="Wingdings 3" charset="2"/>
              <a:buChar char=""/>
              <a:defRPr/>
            </a:pPr>
            <a:r>
              <a:rPr lang="en-US" dirty="0"/>
              <a:t>Labor trafficking is often absent from discussions of human trafficking</a:t>
            </a:r>
          </a:p>
          <a:p>
            <a:pPr>
              <a:buFont typeface="Wingdings 3" charset="2"/>
              <a:buChar char=""/>
              <a:defRPr/>
            </a:pPr>
            <a:endParaRPr lang="en-US" b="1" dirty="0"/>
          </a:p>
          <a:p>
            <a:pPr>
              <a:buFont typeface="Wingdings 3" charset="2"/>
              <a:buChar char=""/>
              <a:defRPr/>
            </a:pPr>
            <a:r>
              <a:rPr lang="en-US" b="1" dirty="0"/>
              <a:t>LIMITED DISCUSSIONS:  </a:t>
            </a:r>
            <a:r>
              <a:rPr lang="en-US" dirty="0"/>
              <a:t>Many are limited to sex trafficking</a:t>
            </a:r>
          </a:p>
          <a:p>
            <a:pPr marL="0" indent="0">
              <a:buNone/>
              <a:defRPr/>
            </a:pPr>
            <a:endParaRPr lang="en-US" dirty="0"/>
          </a:p>
          <a:p>
            <a:pPr>
              <a:buFont typeface="Wingdings 3" charset="2"/>
              <a:buChar char=""/>
              <a:defRPr/>
            </a:pPr>
            <a:r>
              <a:rPr lang="en-US" b="1" u="sng" dirty="0"/>
              <a:t>BUT</a:t>
            </a:r>
            <a:r>
              <a:rPr lang="en-US" b="1" dirty="0"/>
              <a:t>, </a:t>
            </a:r>
            <a:r>
              <a:rPr lang="en-US" dirty="0"/>
              <a:t>the legal definition of human trafficking includes </a:t>
            </a:r>
            <a:r>
              <a:rPr lang="en-US" b="1" dirty="0"/>
              <a:t>both sex trafficking and labor trafficking. </a:t>
            </a:r>
          </a:p>
          <a:p>
            <a:pPr marL="0" indent="0">
              <a:buFont typeface="Wingdings 3" charset="2"/>
              <a:buNone/>
              <a:defRPr/>
            </a:pPr>
            <a:endParaRPr lang="en-US" dirty="0"/>
          </a:p>
        </p:txBody>
      </p:sp>
      <p:pic>
        <p:nvPicPr>
          <p:cNvPr id="30723" name="Picture 3">
            <a:extLst>
              <a:ext uri="{FF2B5EF4-FFF2-40B4-BE49-F238E27FC236}">
                <a16:creationId xmlns:a16="http://schemas.microsoft.com/office/drawing/2014/main" id="{D5F2E80E-4373-1D4E-9610-1C5F031015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66725"/>
            <a:ext cx="18240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rcular diagram of a person's rights&#10;&#10;Description automatically generated with medium confidence">
            <a:extLst>
              <a:ext uri="{FF2B5EF4-FFF2-40B4-BE49-F238E27FC236}">
                <a16:creationId xmlns:a16="http://schemas.microsoft.com/office/drawing/2014/main" id="{C2646A0D-6AB0-9BF2-1111-8A1E4AAB8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5334000" cy="5353646"/>
          </a:xfrm>
          <a:prstGeom prst="rect">
            <a:avLst/>
          </a:prstGeom>
        </p:spPr>
      </p:pic>
    </p:spTree>
    <p:extLst>
      <p:ext uri="{BB962C8B-B14F-4D97-AF65-F5344CB8AC3E}">
        <p14:creationId xmlns:p14="http://schemas.microsoft.com/office/powerpoint/2010/main" val="111218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F351E26-5858-9847-916C-1BC0C0AD92DB}"/>
              </a:ext>
            </a:extLst>
          </p:cNvPr>
          <p:cNvSpPr>
            <a:spLocks noGrp="1"/>
          </p:cNvSpPr>
          <p:nvPr>
            <p:ph type="title"/>
          </p:nvPr>
        </p:nvSpPr>
        <p:spPr/>
        <p:txBody>
          <a:bodyPr/>
          <a:lstStyle/>
          <a:p>
            <a:r>
              <a:rPr lang="en-US" altLang="en-US" dirty="0"/>
              <a:t>Labor Trafficking IS a Health Care Issue!</a:t>
            </a:r>
          </a:p>
        </p:txBody>
      </p:sp>
      <p:sp>
        <p:nvSpPr>
          <p:cNvPr id="32770" name="Content Placeholder 2">
            <a:extLst>
              <a:ext uri="{FF2B5EF4-FFF2-40B4-BE49-F238E27FC236}">
                <a16:creationId xmlns:a16="http://schemas.microsoft.com/office/drawing/2014/main" id="{F0AE3553-C7F2-994E-8E56-C4200B2BC527}"/>
              </a:ext>
            </a:extLst>
          </p:cNvPr>
          <p:cNvSpPr>
            <a:spLocks noGrp="1"/>
          </p:cNvSpPr>
          <p:nvPr>
            <p:ph idx="1"/>
          </p:nvPr>
        </p:nvSpPr>
        <p:spPr>
          <a:xfrm>
            <a:off x="827088" y="2209800"/>
            <a:ext cx="6711950" cy="4038600"/>
          </a:xfrm>
        </p:spPr>
        <p:txBody>
          <a:bodyPr/>
          <a:lstStyle/>
          <a:p>
            <a:r>
              <a:rPr lang="en-US" altLang="en-US" dirty="0"/>
              <a:t>Labor trafficking is a pervasive issue globally  </a:t>
            </a:r>
          </a:p>
          <a:p>
            <a:r>
              <a:rPr lang="en-US" altLang="en-US" dirty="0"/>
              <a:t>In the US the </a:t>
            </a:r>
            <a:r>
              <a:rPr lang="en-US" altLang="en-US" dirty="0">
                <a:hlinkClick r:id="rId2"/>
              </a:rPr>
              <a:t>National Human Trafficking Hotline</a:t>
            </a:r>
            <a:r>
              <a:rPr lang="en-US" altLang="en-US" dirty="0"/>
              <a:t> calculates that 16% of labor trafficking cases reported to them involved children</a:t>
            </a:r>
          </a:p>
          <a:p>
            <a:r>
              <a:rPr lang="en-US" altLang="en-US" dirty="0"/>
              <a:t>Where are people trafficked?</a:t>
            </a:r>
          </a:p>
          <a:p>
            <a:pPr lvl="1"/>
            <a:r>
              <a:rPr lang="en-US" altLang="en-US" dirty="0"/>
              <a:t>in agriculture</a:t>
            </a:r>
          </a:p>
          <a:p>
            <a:pPr lvl="1"/>
            <a:r>
              <a:rPr lang="en-US" altLang="en-US" dirty="0"/>
              <a:t>construction </a:t>
            </a:r>
          </a:p>
          <a:p>
            <a:pPr lvl="1"/>
            <a:r>
              <a:rPr lang="en-US" altLang="en-US" dirty="0"/>
              <a:t>domestic labor </a:t>
            </a:r>
          </a:p>
          <a:p>
            <a:pPr lvl="1"/>
            <a:r>
              <a:rPr lang="en-US" altLang="en-US" dirty="0"/>
              <a:t>commission-based sales </a:t>
            </a:r>
          </a:p>
          <a:p>
            <a:pPr lvl="1"/>
            <a:r>
              <a:rPr lang="en-US" altLang="en-US" dirty="0"/>
              <a:t>the drug trade</a:t>
            </a:r>
          </a:p>
        </p:txBody>
      </p:sp>
      <p:pic>
        <p:nvPicPr>
          <p:cNvPr id="3" name="Picture 2" descr="A person's eye looking through a square hole in a wood wall&#10;&#10;Description automatically generated">
            <a:extLst>
              <a:ext uri="{FF2B5EF4-FFF2-40B4-BE49-F238E27FC236}">
                <a16:creationId xmlns:a16="http://schemas.microsoft.com/office/drawing/2014/main" id="{1C3AC7A9-DA81-758C-37D5-DC59D9ACE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419600"/>
            <a:ext cx="3269243" cy="17811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6CF7FC5B-4646-644F-935E-7B32BC583E96}"/>
              </a:ext>
            </a:extLst>
          </p:cNvPr>
          <p:cNvSpPr>
            <a:spLocks noGrp="1"/>
          </p:cNvSpPr>
          <p:nvPr>
            <p:ph type="title"/>
          </p:nvPr>
        </p:nvSpPr>
        <p:spPr/>
        <p:txBody>
          <a:bodyPr/>
          <a:lstStyle/>
          <a:p>
            <a:r>
              <a:rPr lang="en-US" altLang="en-US"/>
              <a:t>Who is Vulnerable? </a:t>
            </a:r>
          </a:p>
        </p:txBody>
      </p:sp>
      <p:sp>
        <p:nvSpPr>
          <p:cNvPr id="33794" name="Content Placeholder 2">
            <a:extLst>
              <a:ext uri="{FF2B5EF4-FFF2-40B4-BE49-F238E27FC236}">
                <a16:creationId xmlns:a16="http://schemas.microsoft.com/office/drawing/2014/main" id="{86C40F49-E1DF-1345-8AF3-A2246D0DCF76}"/>
              </a:ext>
            </a:extLst>
          </p:cNvPr>
          <p:cNvSpPr>
            <a:spLocks noGrp="1"/>
          </p:cNvSpPr>
          <p:nvPr>
            <p:ph idx="1"/>
          </p:nvPr>
        </p:nvSpPr>
        <p:spPr/>
        <p:txBody>
          <a:bodyPr/>
          <a:lstStyle/>
          <a:p>
            <a:pPr marL="342900" lvl="1" indent="-342900"/>
            <a:r>
              <a:rPr lang="en-US" altLang="en-US"/>
              <a:t>Among the most vulnerable groups of children </a:t>
            </a:r>
          </a:p>
          <a:p>
            <a:pPr marL="742950" lvl="2" indent="-342900"/>
            <a:r>
              <a:rPr lang="en-US" altLang="en-US"/>
              <a:t>the homeless</a:t>
            </a:r>
          </a:p>
          <a:p>
            <a:pPr marL="742950" lvl="2" indent="-342900"/>
            <a:r>
              <a:rPr lang="en-US" altLang="en-US"/>
              <a:t>those in foster care</a:t>
            </a:r>
          </a:p>
          <a:p>
            <a:pPr marL="742950" lvl="2" indent="-342900"/>
            <a:r>
              <a:rPr lang="en-US" altLang="en-US"/>
              <a:t>unaccompanied migrants</a:t>
            </a:r>
          </a:p>
          <a:p>
            <a:endParaRPr lang="en-US" altLang="en-US"/>
          </a:p>
        </p:txBody>
      </p:sp>
      <p:pic>
        <p:nvPicPr>
          <p:cNvPr id="33795" name="Picture 3">
            <a:extLst>
              <a:ext uri="{FF2B5EF4-FFF2-40B4-BE49-F238E27FC236}">
                <a16:creationId xmlns:a16="http://schemas.microsoft.com/office/drawing/2014/main" id="{3AC84305-B4FB-554C-895D-35B39E7A31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0038" y="2830513"/>
            <a:ext cx="281146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a:extLst>
              <a:ext uri="{FF2B5EF4-FFF2-40B4-BE49-F238E27FC236}">
                <a16:creationId xmlns:a16="http://schemas.microsoft.com/office/drawing/2014/main" id="{5C809E2F-28E1-A64B-9698-B9B9F74EF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1025" y="5334000"/>
            <a:ext cx="162718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a:extLst>
              <a:ext uri="{FF2B5EF4-FFF2-40B4-BE49-F238E27FC236}">
                <a16:creationId xmlns:a16="http://schemas.microsoft.com/office/drawing/2014/main" id="{8CBFF341-2943-7F45-88B7-C44C9F37A8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249738"/>
            <a:ext cx="23812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a:extLst>
              <a:ext uri="{FF2B5EF4-FFF2-40B4-BE49-F238E27FC236}">
                <a16:creationId xmlns:a16="http://schemas.microsoft.com/office/drawing/2014/main" id="{E720F8B3-3769-104A-833D-8639739ABF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4913" y="4430713"/>
            <a:ext cx="14811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81CCDFAF-8133-8A4C-8F6E-759AC931D0DB}"/>
              </a:ext>
            </a:extLst>
          </p:cNvPr>
          <p:cNvSpPr>
            <a:spLocks noGrp="1"/>
          </p:cNvSpPr>
          <p:nvPr>
            <p:ph type="title"/>
          </p:nvPr>
        </p:nvSpPr>
        <p:spPr/>
        <p:txBody>
          <a:bodyPr/>
          <a:lstStyle/>
          <a:p>
            <a:r>
              <a:rPr lang="en-US" altLang="en-US"/>
              <a:t>How Will They Present to Your ED?  </a:t>
            </a:r>
          </a:p>
        </p:txBody>
      </p:sp>
      <p:sp>
        <p:nvSpPr>
          <p:cNvPr id="34818" name="Content Placeholder 2">
            <a:extLst>
              <a:ext uri="{FF2B5EF4-FFF2-40B4-BE49-F238E27FC236}">
                <a16:creationId xmlns:a16="http://schemas.microsoft.com/office/drawing/2014/main" id="{CA187E21-5DD5-2B4D-9DE5-DD51DB8417C2}"/>
              </a:ext>
            </a:extLst>
          </p:cNvPr>
          <p:cNvSpPr>
            <a:spLocks noGrp="1"/>
          </p:cNvSpPr>
          <p:nvPr>
            <p:ph idx="1"/>
          </p:nvPr>
        </p:nvSpPr>
        <p:spPr/>
        <p:txBody>
          <a:bodyPr/>
          <a:lstStyle/>
          <a:p>
            <a:r>
              <a:rPr lang="en-US" altLang="en-US" dirty="0"/>
              <a:t>Victims often present with complaints related to their experience trafficking</a:t>
            </a:r>
          </a:p>
          <a:p>
            <a:endParaRPr lang="en-US" altLang="en-US" dirty="0"/>
          </a:p>
          <a:p>
            <a:r>
              <a:rPr lang="en-US" altLang="en-US" dirty="0"/>
              <a:t>These include: </a:t>
            </a:r>
          </a:p>
          <a:p>
            <a:pPr lvl="1"/>
            <a:r>
              <a:rPr lang="en-US" altLang="en-US" dirty="0"/>
              <a:t>work-related injuries </a:t>
            </a:r>
          </a:p>
          <a:p>
            <a:pPr lvl="1"/>
            <a:r>
              <a:rPr lang="en-US" altLang="en-US" dirty="0"/>
              <a:t>exposure to toxins </a:t>
            </a:r>
          </a:p>
          <a:p>
            <a:pPr lvl="1"/>
            <a:r>
              <a:rPr lang="en-US" altLang="en-US" dirty="0"/>
              <a:t>bruises and scars</a:t>
            </a:r>
          </a:p>
          <a:p>
            <a:pPr lvl="1"/>
            <a:r>
              <a:rPr lang="en-US" altLang="en-US" dirty="0"/>
              <a:t>exhaustion</a:t>
            </a:r>
          </a:p>
          <a:p>
            <a:pPr lvl="1"/>
            <a:r>
              <a:rPr lang="en-US" altLang="en-US" dirty="0"/>
              <a:t>malnutrition </a:t>
            </a:r>
          </a:p>
        </p:txBody>
      </p:sp>
      <p:pic>
        <p:nvPicPr>
          <p:cNvPr id="3" name="Picture 2" descr="A person holding a sign&#10;&#10;Description automatically generated">
            <a:extLst>
              <a:ext uri="{FF2B5EF4-FFF2-40B4-BE49-F238E27FC236}">
                <a16:creationId xmlns:a16="http://schemas.microsoft.com/office/drawing/2014/main" id="{7B98B83D-8985-0B75-33AA-C7B0FED2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709194"/>
            <a:ext cx="1657350" cy="88265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CZ Human Trafficking FIX FINAL 2020" id="{66382336-72DF-2146-9BDF-640B79ECFF07}" vid="{6B95B9BB-2F59-C940-B4CF-38D78460A86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5624</TotalTime>
  <Words>1451</Words>
  <Application>Microsoft Macintosh PowerPoint</Application>
  <PresentationFormat>On-screen Show (4:3)</PresentationFormat>
  <Paragraphs>186</Paragraphs>
  <Slides>42</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Arial</vt:lpstr>
      <vt:lpstr>Calibri</vt:lpstr>
      <vt:lpstr>Century Gothic</vt:lpstr>
      <vt:lpstr>Wingdings 3</vt:lpstr>
      <vt:lpstr>Ion</vt:lpstr>
      <vt:lpstr>PowerPoint Presentation</vt:lpstr>
      <vt:lpstr>A little about me: </vt:lpstr>
      <vt:lpstr>Objectives</vt:lpstr>
      <vt:lpstr>What is Human Trafficking?  What is Labor Trafficking?  </vt:lpstr>
      <vt:lpstr> Let’s start Here…  Labor Trafficking:  </vt:lpstr>
      <vt:lpstr>PowerPoint Presentation</vt:lpstr>
      <vt:lpstr>Labor Trafficking IS a Health Care Issue!</vt:lpstr>
      <vt:lpstr>Who is Vulnerable? </vt:lpstr>
      <vt:lpstr>How Will They Present to Your ED?  </vt:lpstr>
      <vt:lpstr>PowerPoint Presentation</vt:lpstr>
      <vt:lpstr>What Must We Do?  </vt:lpstr>
      <vt:lpstr>How to Help? </vt:lpstr>
      <vt:lpstr>A Word on Trauma Informed Care:  </vt:lpstr>
      <vt:lpstr>How to Connect? </vt:lpstr>
      <vt:lpstr>Where is trafficking happening?</vt:lpstr>
      <vt:lpstr>PowerPoint Presentation</vt:lpstr>
      <vt:lpstr>Are the numbers accurate??? </vt:lpstr>
      <vt:lpstr>How To Identify Who Are HT Victims: </vt:lpstr>
      <vt:lpstr>RED FLAGS: </vt:lpstr>
      <vt:lpstr>RED FLAGS:  Identification </vt:lpstr>
      <vt:lpstr>PowerPoint Presentation</vt:lpstr>
      <vt:lpstr>PowerPoint Presentation</vt:lpstr>
      <vt:lpstr>PowerPoint Presentation</vt:lpstr>
      <vt:lpstr>BEFORE  WE CAN REACH THE PATIENT:  WE MUST ADDRESS OUR OWN BIASES</vt:lpstr>
      <vt:lpstr>Let’s Re-think the Narrative: </vt:lpstr>
      <vt:lpstr>WHERE HAVE YOU SEEN EXAMPLES OF HUMAN TRAFFICKING?  This is a misconception</vt:lpstr>
      <vt:lpstr>Lets demystify the myths!</vt:lpstr>
      <vt:lpstr>HOW TO ADDRESS THE PATIENT:  THE ED IS THE FRONT LINE!</vt:lpstr>
      <vt:lpstr>PowerPoint Presentation</vt:lpstr>
      <vt:lpstr>PowerPoint Presentation</vt:lpstr>
      <vt:lpstr>It is about Survival: Based on Basic Need</vt:lpstr>
      <vt:lpstr>PowerPoint Presentation</vt:lpstr>
      <vt:lpstr>Human Trafficking and Health Care: </vt:lpstr>
      <vt:lpstr>The goal it to create an open door…</vt:lpstr>
      <vt:lpstr>PowerPoint Presentation</vt:lpstr>
      <vt:lpstr>Help to provide a Tool: Educate, Build Trust, and  Empower</vt:lpstr>
      <vt:lpstr>LITERATURE TO REVIEW:  EDUCATE YOURSELF!</vt:lpstr>
      <vt:lpstr>Recent podcast:  7 min!</vt:lpstr>
      <vt:lpstr>RESOURCES: </vt:lpstr>
      <vt:lpstr>PowerPoint Presentation</vt:lpstr>
      <vt:lpstr>PowerPoint Presentation</vt:lpstr>
      <vt:lpstr>A Special Thanks!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Zeretzke-Bien, Cristina</cp:lastModifiedBy>
  <cp:revision>45</cp:revision>
  <cp:lastPrinted>2017-10-02T17:42:31Z</cp:lastPrinted>
  <dcterms:created xsi:type="dcterms:W3CDTF">2020-10-07T00:54:13Z</dcterms:created>
  <dcterms:modified xsi:type="dcterms:W3CDTF">2025-10-09T12:35:55Z</dcterms:modified>
</cp:coreProperties>
</file>