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70" r:id="rId2"/>
    <p:sldId id="257" r:id="rId3"/>
    <p:sldId id="285" r:id="rId4"/>
    <p:sldId id="288" r:id="rId5"/>
    <p:sldId id="280" r:id="rId6"/>
    <p:sldId id="286" r:id="rId7"/>
    <p:sldId id="287" r:id="rId8"/>
    <p:sldId id="256" r:id="rId9"/>
    <p:sldId id="272" r:id="rId10"/>
    <p:sldId id="273" r:id="rId11"/>
    <p:sldId id="275" r:id="rId12"/>
    <p:sldId id="274" r:id="rId13"/>
    <p:sldId id="291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een maigret" initials="mm" lastIdx="1" clrIdx="0">
    <p:extLst>
      <p:ext uri="{19B8F6BF-5375-455C-9EA6-DF929625EA0E}">
        <p15:presenceInfo xmlns:p15="http://schemas.microsoft.com/office/powerpoint/2012/main" userId="b8b1e0213bfd9d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5D"/>
    <a:srgbClr val="FFB715"/>
    <a:srgbClr val="FFF0C1"/>
    <a:srgbClr val="FFE181"/>
    <a:srgbClr val="517D33"/>
    <a:srgbClr val="DF6613"/>
    <a:srgbClr val="0000FF"/>
    <a:srgbClr val="FF0000"/>
    <a:srgbClr val="B45210"/>
    <a:srgbClr val="EB6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9089E73-1F17-475A-A986-A459507F5775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96DCF12-AAD4-4C0A-9C70-DD6A9EF9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1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576F-A157-2082-B86F-59FD544A9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C802C-F883-B73A-3F67-26F2572EB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B802-D7AA-4911-825E-C30BC90B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E09-90D8-442C-90B7-C5C69B6B2112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266A3-A509-81EB-925F-3C71BABA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E20A5-63A0-DACC-5FFA-CB7B5DF9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8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6DE3-DF2D-CDC0-F325-AEEAD26D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C5CE6-61BC-A2E0-DCBD-49D80549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CC828-22D4-E2EB-3E1D-0984E86A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7763-DA49-4813-9B9D-068908365152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5F579-8362-64B3-A5DA-E5953628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013C-6A8E-FD6F-A649-34DA89D0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3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C9840-D2BF-5C04-CBC8-E2DD0AE8E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BB99A-94C6-6DBC-AA6D-3936AEB1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4FB69-F52E-ADE7-E527-3BB11566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FD66-AF67-4946-B2F9-CAA64E3FE43C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D9AA-79ED-AED5-C5D5-F432F76B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1B2ED-67D3-DD86-3E4A-A5C3DCFA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22AA-153E-0442-A2DB-2D7471F7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F52CD-0D51-2A92-7D3B-A9C8BB35C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CA48F-F703-79A0-1A90-03DEC618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0B2B-F9DA-48B6-BFA9-53E52B5E97FB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F32D-25F1-B2FC-53CF-77E6E21A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C4EA4-D90D-2D18-BDB9-0A272669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6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946E-3FE5-EC45-8979-93970AF9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5084-CB67-9E5C-207D-723938363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7F8D-1F82-386F-B4AB-815A5BF2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32DA-69C3-4026-A100-BF2841DCF04A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2F251-2B2C-1C36-71E9-5644BFBD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0BA93-D313-4225-9C59-1E79621A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9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B97F-9138-FC6F-D4CA-87415CAF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DA876-DF2B-0915-8A56-C20B674DA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F2252-BE54-4C0F-A4CC-537061CB8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BCA28-5D37-DAA9-DCA2-4639AEBB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FDEE-603C-42D8-8FFF-E2168EB22639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E1003-C328-571B-E19E-27D12559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C61EF-3C35-574A-37C2-9DD738C9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6336-F869-4A20-2FDC-8557EE40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31075-4CE0-9A8F-0AA8-0E1D1C4BB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4D487-D99B-6428-F613-AC221222D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D93DC-9B91-CE01-451C-70A3F251E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278E-4FA5-B4CB-CF30-4CD427AB2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1593D-E209-6335-5655-B8D6F79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168-A947-47CF-94E4-B4D4491081DC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59609-F965-721C-0D37-E5CB2FF8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8E6C8-74A4-6615-47B3-46B60272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0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868A-BD3C-45AB-84B9-EEB07E21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FE1410-607C-3219-AD5C-527DF48E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C834-F153-4965-8A6A-7DDDD0DF6B2E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BB9B0-CA34-3D76-7D9F-93DB33AD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1FAA6-3BBA-BFBE-D10C-8F7304C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0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53683-D5BE-CE8D-93AF-D7D0958B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376E-1037-41E9-B642-C14B0669045D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9AA32-0BBD-95F3-0C92-1EACC01B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85888-059E-1AF0-50F0-7C3611CC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5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89FB-30B3-5A89-2FED-3FDFCEFC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BAAB3-A95F-303D-1FC8-F39B5F98D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83782-B824-14D3-FC3F-393526DB6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508C2-AAC5-52D3-9D06-FAA537F4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0826-3C14-41D5-B7AA-0FFCA945AEF3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D3667-518F-E854-D562-4C04FEBE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47854-2369-446E-3242-320B7E4F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6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E24B-1648-161E-91A1-1D271372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3BDBD-3A10-755C-7DB8-8B8412363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C8505-B393-6D32-CD73-8B317CE9C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E7F10-F92C-24D6-395E-F99166F5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A093-7C82-4E38-9489-BA500CADCDEF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D5F54-D14C-CCA6-A0D0-76A7861F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3ED4B-E788-6B6E-6735-E7A44E85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8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73C08-D6F2-20B4-C034-FB36644D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6227E-030D-E3A2-DAC7-E47BD8771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CC4C2-2CC9-4C8E-6035-229208539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3A2-DF18-435E-8323-111346640C8B}" type="datetime1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EB5C-E235-ABF4-99F1-D0B635E99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DC45E-A46F-9A34-8C7F-A1E485A89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B1F13-78B8-487C-8741-CD5D9D220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8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597E47-8F1A-6AF7-DC65-1948811C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00301"/>
          </a:xfrm>
        </p:spPr>
        <p:txBody>
          <a:bodyPr>
            <a:normAutofit fontScale="90000"/>
          </a:bodyPr>
          <a:lstStyle/>
          <a:p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 </a:t>
            </a:r>
            <a:b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 </a:t>
            </a:r>
            <a:r>
              <a:rPr lang="en-US" sz="6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Welcome</a:t>
            </a:r>
            <a:b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50FFCB-80C4-6A2A-DFC6-C9725FEA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0020" y="2870974"/>
            <a:ext cx="13121640" cy="4704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32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Featuring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Rep. Lauren Carson, House Deputy Majority Leader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Sen. Jacob Bissaillon,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      Chair, Senate Housing &amp; Municipal Government Committee 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216A55-316D-04FB-76FD-4BF9754A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B35F0ACF-C71F-DBC8-DBFB-6018CB579162}"/>
              </a:ext>
            </a:extLst>
          </p:cNvPr>
          <p:cNvSpPr/>
          <p:nvPr/>
        </p:nvSpPr>
        <p:spPr>
          <a:xfrm>
            <a:off x="1476545" y="1988225"/>
            <a:ext cx="9238910" cy="1037785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The 2025 Legislative Leaders’ Forum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Uniting Voices for Meaningful Advocacy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BB270-4BB3-C6B2-9049-5A185C88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536" y="365124"/>
            <a:ext cx="2783231" cy="1245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A5C7E-CF4A-0A98-31F1-4F0B9D88E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36" y="365126"/>
            <a:ext cx="2783229" cy="1245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5769D-49F3-6A19-F493-DA8BC079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3490304"/>
            <a:ext cx="3131820" cy="7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0B3C030-5B1E-22E4-3C12-A1843539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987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231E-21CB-23D1-934F-87EEAC022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8171"/>
            <a:ext cx="5448300" cy="3673475"/>
          </a:xfrm>
          <a:solidFill>
            <a:srgbClr val="FFCD5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Nursing Homes 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Closures</a:t>
            </a:r>
          </a:p>
          <a:p>
            <a:pPr lvl="1"/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Staffing shortages</a:t>
            </a:r>
          </a:p>
          <a:p>
            <a:pPr lvl="1"/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Increased substandard care</a:t>
            </a:r>
          </a:p>
          <a:p>
            <a:pPr marL="457200" lvl="1" indent="0">
              <a:buNone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High Private Pay Costs</a:t>
            </a:r>
          </a:p>
          <a:p>
            <a:pPr lvl="1"/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dirty="0"/>
          </a:p>
          <a:p>
            <a:endParaRPr lang="en-US" b="1" dirty="0"/>
          </a:p>
          <a:p>
            <a:endParaRPr lang="en-US" b="1" dirty="0">
              <a:solidFill>
                <a:srgbClr val="DF6613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110661-2996-2516-12AA-F96DAC12E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2617"/>
            <a:ext cx="5448300" cy="3673475"/>
          </a:xfrm>
          <a:solidFill>
            <a:srgbClr val="FFCD5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We Support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Direct Care Staff Wage increases</a:t>
            </a:r>
          </a:p>
          <a:p>
            <a:pPr lvl="1"/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Quality Incentives</a:t>
            </a:r>
          </a:p>
          <a:p>
            <a:pPr lvl="1"/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Financial Transparency</a:t>
            </a:r>
          </a:p>
          <a:p>
            <a:pPr lvl="1"/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ØMedicaid Cuts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15DDE-AF3C-FFBF-AC6D-EAF70D8B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626092"/>
            <a:ext cx="12052300" cy="866782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Monthly Cost of Care</a:t>
            </a:r>
          </a:p>
          <a:p>
            <a:pPr algn="l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Nursing Homes = $11,406      Assisted Living  =  $7,035                Home Care Aide = $8,008</a:t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Source: CareScout (Median cost in RI for 2024)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AA0AD-38EE-D736-91F4-6CA34C51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BC50F3-BC64-7311-EBB3-CF83CC970A00}"/>
              </a:ext>
            </a:extLst>
          </p:cNvPr>
          <p:cNvSpPr/>
          <p:nvPr/>
        </p:nvSpPr>
        <p:spPr>
          <a:xfrm>
            <a:off x="838200" y="365126"/>
            <a:ext cx="10668000" cy="1069974"/>
          </a:xfrm>
          <a:prstGeom prst="roundRect">
            <a:avLst/>
          </a:prstGeom>
          <a:solidFill>
            <a:srgbClr val="004F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 Care</a:t>
            </a:r>
          </a:p>
        </p:txBody>
      </p:sp>
    </p:spTree>
    <p:extLst>
      <p:ext uri="{BB962C8B-B14F-4D97-AF65-F5344CB8AC3E}">
        <p14:creationId xmlns:p14="http://schemas.microsoft.com/office/powerpoint/2010/main" val="315427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EA8E45-07C8-1F45-7D8E-636658CC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6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ED07-2FF5-D529-B358-354B19A53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2854" y="1618151"/>
            <a:ext cx="5025026" cy="4525854"/>
          </a:xfrm>
          <a:solidFill>
            <a:srgbClr val="FFCD5D"/>
          </a:solidFill>
          <a:ln>
            <a:solidFill>
              <a:srgbClr val="FFE181"/>
            </a:solidFill>
          </a:ln>
        </p:spPr>
        <p:txBody>
          <a:bodyPr>
            <a:normAutofit fontScale="77500" lnSpcReduction="20000"/>
          </a:bodyPr>
          <a:lstStyle/>
          <a:p>
            <a:endParaRPr lang="en-US" sz="4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600" b="1" dirty="0">
                <a:solidFill>
                  <a:schemeClr val="accent5">
                    <a:lumMod val="50000"/>
                  </a:schemeClr>
                </a:solidFill>
              </a:rPr>
              <a:t>Older population growing</a:t>
            </a:r>
          </a:p>
          <a:p>
            <a:r>
              <a:rPr lang="en-US" sz="4600" b="1" dirty="0">
                <a:solidFill>
                  <a:schemeClr val="accent5">
                    <a:lumMod val="50000"/>
                  </a:schemeClr>
                </a:solidFill>
              </a:rPr>
              <a:t>Low housing production</a:t>
            </a:r>
          </a:p>
          <a:p>
            <a:r>
              <a:rPr lang="en-US" sz="4600" b="1" dirty="0">
                <a:solidFill>
                  <a:schemeClr val="accent5">
                    <a:lumMod val="50000"/>
                  </a:schemeClr>
                </a:solidFill>
              </a:rPr>
              <a:t>Inaccessible Older Homes</a:t>
            </a:r>
          </a:p>
          <a:p>
            <a:r>
              <a:rPr lang="en-US" sz="4600" b="1" dirty="0">
                <a:solidFill>
                  <a:schemeClr val="accent5">
                    <a:lumMod val="50000"/>
                  </a:schemeClr>
                </a:solidFill>
              </a:rPr>
              <a:t>Rents Increasing</a:t>
            </a:r>
          </a:p>
          <a:p>
            <a:r>
              <a:rPr lang="en-US" sz="4600" b="1" dirty="0">
                <a:solidFill>
                  <a:schemeClr val="accent5">
                    <a:lumMod val="50000"/>
                  </a:schemeClr>
                </a:solidFill>
              </a:rPr>
              <a:t>High Property Taxes</a:t>
            </a:r>
          </a:p>
          <a:p>
            <a:r>
              <a:rPr lang="en-US" sz="4600" b="1" dirty="0">
                <a:solidFill>
                  <a:schemeClr val="accent5">
                    <a:lumMod val="50000"/>
                  </a:schemeClr>
                </a:solidFill>
              </a:rPr>
              <a:t>Subsidized Hsg Wait List </a:t>
            </a:r>
          </a:p>
          <a:p>
            <a:pPr marL="0" indent="0">
              <a:buNone/>
            </a:pPr>
            <a:endParaRPr lang="en-US" sz="3100" b="1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E58894-150B-A7C8-2996-ED7637303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18152"/>
            <a:ext cx="5257800" cy="4525854"/>
          </a:xfrm>
          <a:solidFill>
            <a:srgbClr val="FFCD5D"/>
          </a:solidFill>
        </p:spPr>
        <p:txBody>
          <a:bodyPr>
            <a:normAutofit fontScale="77500" lnSpcReduction="20000"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3200" b="1" dirty="0">
                <a:solidFill>
                  <a:srgbClr val="DF6613"/>
                </a:solidFill>
              </a:rPr>
              <a:t>           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3800" dirty="0"/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Fair Share of Housing Funds for Older Adults  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 Accessibility Features in New Developments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Expand Property Tax Relief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D855268-436A-A217-00D9-C568CAA4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484A25-D5B0-DABC-26B0-39E60D64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929019-1C3D-F48F-79B7-8819977A16B6}"/>
              </a:ext>
            </a:extLst>
          </p:cNvPr>
          <p:cNvSpPr/>
          <p:nvPr/>
        </p:nvSpPr>
        <p:spPr>
          <a:xfrm>
            <a:off x="838201" y="152780"/>
            <a:ext cx="10515599" cy="117138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/>
              <a:t>Housing Affordability &amp; Access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D915D-C9A6-B43C-8AC6-C75E5AA3A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79" y="1673288"/>
            <a:ext cx="2616641" cy="14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5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1D05DC8-DC56-5172-71D9-87FC0EAB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sz="3600" b="1" i="1" dirty="0">
                <a:solidFill>
                  <a:schemeClr val="accent2"/>
                </a:solidFill>
                <a:latin typeface="+mn-lt"/>
              </a:rPr>
            </a:br>
            <a:endParaRPr lang="en-US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B75BD2-C727-C945-C3F3-3B54EA58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79" y="2681287"/>
            <a:ext cx="11065042" cy="3675063"/>
          </a:xfrm>
          <a:ln w="63500">
            <a:solidFill>
              <a:srgbClr val="FFB715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300" b="1" dirty="0">
                <a:solidFill>
                  <a:schemeClr val="accent5">
                    <a:lumMod val="50000"/>
                  </a:schemeClr>
                </a:solidFill>
              </a:rPr>
              <a:t>Senior Centers </a:t>
            </a:r>
            <a:r>
              <a:rPr lang="en-US" sz="4300" dirty="0">
                <a:solidFill>
                  <a:schemeClr val="accent5">
                    <a:lumMod val="50000"/>
                  </a:schemeClr>
                </a:solidFill>
              </a:rPr>
              <a:t>- Increase Funding to $10/65+</a:t>
            </a:r>
          </a:p>
          <a:p>
            <a:pPr marL="0" indent="0">
              <a:buNone/>
            </a:pPr>
            <a:r>
              <a:rPr lang="en-US" sz="4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300" b="1" dirty="0">
                <a:solidFill>
                  <a:schemeClr val="accent5">
                    <a:lumMod val="50000"/>
                  </a:schemeClr>
                </a:solidFill>
              </a:rPr>
              <a:t>Caregivers</a:t>
            </a:r>
            <a:r>
              <a:rPr lang="en-US" sz="4300" dirty="0">
                <a:solidFill>
                  <a:schemeClr val="accent5">
                    <a:lumMod val="50000"/>
                  </a:schemeClr>
                </a:solidFill>
              </a:rPr>
              <a:t> - Enact</a:t>
            </a:r>
            <a:r>
              <a:rPr lang="en-US" sz="4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300" dirty="0">
                <a:solidFill>
                  <a:schemeClr val="accent5">
                    <a:lumMod val="50000"/>
                  </a:schemeClr>
                </a:solidFill>
              </a:rPr>
              <a:t>Caregiver Tax Credit</a:t>
            </a:r>
          </a:p>
          <a:p>
            <a:pPr marL="0" indent="0">
              <a:buNone/>
            </a:pPr>
            <a:r>
              <a:rPr lang="en-US" sz="4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300" b="1" dirty="0">
                <a:solidFill>
                  <a:schemeClr val="accent5">
                    <a:lumMod val="50000"/>
                  </a:schemeClr>
                </a:solidFill>
              </a:rPr>
              <a:t>Home Care </a:t>
            </a:r>
            <a:r>
              <a:rPr lang="en-US" sz="4300" dirty="0">
                <a:solidFill>
                  <a:schemeClr val="accent5">
                    <a:lumMod val="50000"/>
                  </a:schemeClr>
                </a:solidFill>
              </a:rPr>
              <a:t>– Increase Asset Limit to Stay @ Home</a:t>
            </a:r>
          </a:p>
          <a:p>
            <a:pPr marL="0" indent="0">
              <a:buNone/>
            </a:pPr>
            <a:r>
              <a:rPr lang="en-US" sz="4300" b="1" dirty="0">
                <a:solidFill>
                  <a:schemeClr val="accent5">
                    <a:lumMod val="50000"/>
                  </a:schemeClr>
                </a:solidFill>
              </a:rPr>
              <a:t> Volunteer Programs         Age in Place”  - </a:t>
            </a:r>
            <a:r>
              <a:rPr lang="en-US" sz="4300" dirty="0">
                <a:solidFill>
                  <a:schemeClr val="accent5">
                    <a:lumMod val="50000"/>
                  </a:schemeClr>
                </a:solidFill>
              </a:rPr>
              <a:t>Support</a:t>
            </a:r>
          </a:p>
          <a:p>
            <a:pPr marL="0" indent="0">
              <a:buNone/>
            </a:pPr>
            <a:r>
              <a:rPr lang="en-US" sz="4300" b="1" dirty="0">
                <a:solidFill>
                  <a:schemeClr val="accent5">
                    <a:lumMod val="50000"/>
                  </a:schemeClr>
                </a:solidFill>
              </a:rPr>
              <a:t> Transportation</a:t>
            </a:r>
            <a:r>
              <a:rPr lang="en-US" sz="4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4300" dirty="0">
                <a:solidFill>
                  <a:schemeClr val="accent5">
                    <a:lumMod val="50000"/>
                  </a:schemeClr>
                </a:solidFill>
              </a:rPr>
              <a:t>Continue “Ride to Anywhere Pilot”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16955C-3FCA-FCA3-AE58-70695D69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B26C9D-EA5B-D9CE-B2E8-4F161614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E4ACA-A26E-1BCB-FB3D-6DE5A519413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11747500" y="1870075"/>
            <a:ext cx="4445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sz="8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7E28B7-7D82-71F2-3D83-CAC12FC81117}"/>
              </a:ext>
            </a:extLst>
          </p:cNvPr>
          <p:cNvSpPr/>
          <p:nvPr/>
        </p:nvSpPr>
        <p:spPr>
          <a:xfrm>
            <a:off x="1502600" y="365125"/>
            <a:ext cx="8705590" cy="21367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  <a:p>
            <a:pPr algn="ctr"/>
            <a:r>
              <a:rPr lang="en-US" sz="6000" dirty="0"/>
              <a:t>Community Supports</a:t>
            </a:r>
          </a:p>
          <a:p>
            <a:pPr algn="ctr"/>
            <a:r>
              <a:rPr lang="en-US" sz="3600" i="1" dirty="0"/>
              <a:t>  Older adults overwhelming</a:t>
            </a:r>
          </a:p>
          <a:p>
            <a:pPr algn="ctr"/>
            <a:r>
              <a:rPr lang="en-US" sz="3600" i="1" dirty="0"/>
              <a:t> prefer to remain  living at home!!!</a:t>
            </a:r>
            <a:r>
              <a:rPr lang="en-US" sz="3600" dirty="0"/>
              <a:t> </a:t>
            </a:r>
            <a:endParaRPr lang="en-US" sz="3600" i="1" dirty="0"/>
          </a:p>
          <a:p>
            <a:pPr algn="ctr"/>
            <a:endParaRPr lang="en-US" sz="6000" dirty="0"/>
          </a:p>
          <a:p>
            <a:pPr algn="ctr"/>
            <a:endParaRPr lang="en-US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C0C7BB-6AD8-519E-DDAE-B60AB520DBB6}"/>
              </a:ext>
            </a:extLst>
          </p:cNvPr>
          <p:cNvCxnSpPr>
            <a:cxnSpLocks/>
          </p:cNvCxnSpPr>
          <p:nvPr/>
        </p:nvCxnSpPr>
        <p:spPr>
          <a:xfrm>
            <a:off x="5097780" y="5074920"/>
            <a:ext cx="662940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9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EF8E6A-7F03-D181-DE4E-F8CCF1302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0D9FC-9213-9755-13D8-78DAA4E7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3"/>
            <a:ext cx="10515600" cy="1325563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      On Behalf of 200,000 RI’ers Age 65+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      (and our numbers are growing!)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D17B-D34F-ED46-FAD5-E840BE54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667"/>
            <a:ext cx="10515600" cy="5053807"/>
          </a:xfrm>
          <a:solidFill>
            <a:srgbClr val="FFE181"/>
          </a:solidFill>
        </p:spPr>
        <p:txBody>
          <a:bodyPr>
            <a:normAutofit/>
          </a:bodyPr>
          <a:lstStyle/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Thank You for Joining 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CD6E32-6042-6EED-83EB-6E8B386D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B890C-52DF-EEEF-FC44-41A7E2D5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B73240-CBDD-F049-2100-0A472D76B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4" b="7567"/>
          <a:stretch/>
        </p:blipFill>
        <p:spPr bwMode="auto">
          <a:xfrm>
            <a:off x="1598194" y="1753462"/>
            <a:ext cx="8995611" cy="30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AD6FB-D33E-DA88-57B1-0A83F81C6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30" y="5066636"/>
            <a:ext cx="1231090" cy="1289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0273DC-F979-BACC-41C2-B0FF91A38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79" y="5066635"/>
            <a:ext cx="1210634" cy="12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6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3C358-5175-8EC3-D302-E958249AD0C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      200,000 RI’ers Age 65+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      (and our numbers are growing!)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7ACA-385E-2943-54A8-2D26577B3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solidFill>
            <a:schemeClr val="accent4"/>
          </a:solidFill>
        </p:spPr>
        <p:txBody>
          <a:bodyPr>
            <a:normAutofit fontScale="85000" lnSpcReduction="20000"/>
          </a:bodyPr>
          <a:lstStyle/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b="1" dirty="0">
              <a:solidFill>
                <a:srgbClr val="DF66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500" b="1" i="1" dirty="0"/>
          </a:p>
          <a:p>
            <a:pPr lvl="1"/>
            <a:endParaRPr lang="en-US" sz="500" b="1" i="1" dirty="0"/>
          </a:p>
          <a:p>
            <a:pPr lvl="1"/>
            <a:endParaRPr lang="en-US" sz="500" b="1" i="1" dirty="0"/>
          </a:p>
          <a:p>
            <a:pPr lvl="1">
              <a:buClr>
                <a:srgbClr val="DF6613"/>
              </a:buClr>
            </a:pPr>
            <a:r>
              <a:rPr lang="en-US" sz="4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4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2030, 1</a:t>
            </a:r>
            <a:r>
              <a:rPr lang="en-US" sz="4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4 </a:t>
            </a:r>
            <a:r>
              <a:rPr lang="en-US" sz="4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persons in RI will be 65+  </a:t>
            </a:r>
          </a:p>
          <a:p>
            <a:pPr lvl="1">
              <a:buClr>
                <a:srgbClr val="DF6613"/>
              </a:buClr>
            </a:pPr>
            <a:r>
              <a:rPr lang="en-US" sz="4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21 RI Communities persons 65+ now  comprise</a:t>
            </a:r>
          </a:p>
          <a:p>
            <a:pPr marL="457200" lvl="1" indent="0">
              <a:buClr>
                <a:srgbClr val="DF6613"/>
              </a:buClr>
              <a:buNone/>
            </a:pPr>
            <a:r>
              <a:rPr lang="en-US" sz="4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20% or more of the population </a:t>
            </a:r>
          </a:p>
          <a:p>
            <a:pPr marL="457200" lvl="1" indent="0">
              <a:buNone/>
            </a:pP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FE5020-179F-DB55-9219-A42EBD68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EF46B-D91A-D00C-F3D1-DEAB5557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22599-AD82-05C3-3F2F-EF6962174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53" y="2033006"/>
            <a:ext cx="6530270" cy="27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D4074F0-3DDA-2CF5-D5C1-6490D8B103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100" y="120650"/>
            <a:ext cx="11252200" cy="1985733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Older R.I.ers all have their own story!</a:t>
            </a:r>
            <a:br>
              <a:rPr lang="en-US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</a:rPr>
              <a:t>If you have seen one older adult, you have seen one older adult” </a:t>
            </a:r>
            <a:r>
              <a:rPr lang="en-US" sz="3100" b="1" i="1" dirty="0">
                <a:solidFill>
                  <a:schemeClr val="accent5">
                    <a:lumMod val="50000"/>
                  </a:schemeClr>
                </a:solidFill>
              </a:rPr>
              <a:t>Dr.Phillip Clark, URI Gerontology Director </a:t>
            </a:r>
            <a:br>
              <a:rPr lang="en-US" sz="44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</a:t>
            </a:r>
            <a:br>
              <a:rPr lang="en-US" sz="44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</a:t>
            </a:r>
            <a:br>
              <a:rPr lang="en-US" sz="4400" b="1" i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FEEE-860A-BFFA-2E6F-BE49ADFD0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5772"/>
            <a:ext cx="5181600" cy="389119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We are Workers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We are Caregivers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We are Voters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We are Veterans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852B2A-0DF6-0170-429C-59DDD3F63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5771"/>
            <a:ext cx="5181600" cy="3891191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are Volunteers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We are Volunteers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We are Taxpayers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We contribute to the R.I. Economy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(50+yrs=40%GDP)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879349-34F1-34E7-2A7C-4FC28FC2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940A1-C07D-ED5E-BD7E-D84CC20B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9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D13189-9702-B313-8F90-3792203B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512"/>
            <a:ext cx="10515600" cy="1281113"/>
          </a:xfrm>
          <a:solidFill>
            <a:srgbClr val="004E9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               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SACRI TRIVIA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39628-76C2-4B57-30CF-CB89C628E21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Which U.S. State is the Oldest?</a:t>
            </a:r>
          </a:p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Which U.S. State is the Youngest?</a:t>
            </a:r>
          </a:p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Which R.I. Community is the Oldest?</a:t>
            </a:r>
          </a:p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Which R.I. Community is the Youngest?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DA349-A7C5-2A1F-F1B4-32259178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E2869-6FBF-22D5-77AE-E418BD8A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3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1A9CC-345A-3C84-6CE5-253582CB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7C689-888C-EA9D-D5B4-C4395B03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0AD290-1F33-CEF1-FE98-1DB51F2230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4525" y="403628"/>
            <a:ext cx="10709275" cy="1285875"/>
          </a:xfrm>
          <a:prstGeom prst="roundRect">
            <a:avLst/>
          </a:prstGeom>
          <a:solidFill>
            <a:srgbClr val="FFB71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Many Older RIers Have Limited Incomes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“</a:t>
            </a:r>
            <a:r>
              <a:rPr lang="en-US" sz="5300" b="1" i="1" dirty="0">
                <a:solidFill>
                  <a:schemeClr val="tx1"/>
                </a:solidFill>
              </a:rPr>
              <a:t>The Forgotten Middle”</a:t>
            </a:r>
            <a:br>
              <a:rPr lang="en-US" sz="5400" b="1" dirty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DE47D7-916C-3F45-ED1E-B9B3F57393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0" y="2025650"/>
            <a:ext cx="11877675" cy="507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out of 4 RI 65+ Households = Less Than $25,000 a year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*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Almost half of RI 65+ Households = LESS Than $50,000 a year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 fontAlgn="b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Average 65+ Household Soc.Sec. Income: $23,995</a:t>
            </a:r>
            <a:endParaRPr lang="en-US" sz="3200" b="1" i="0" u="none" strike="noStrike" baseline="300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Average Man’s Social Security Benefit: </a:t>
            </a:r>
            <a:r>
              <a:rPr lang="en-US" sz="36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$26,372</a:t>
            </a:r>
            <a:r>
              <a:rPr lang="en-US" sz="5400" b="1" u="none" strike="noStrike" baseline="30000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400" b="1" u="none" strike="noStrike" baseline="30000" dirty="0">
                <a:solidFill>
                  <a:schemeClr val="accent5">
                    <a:lumMod val="50000"/>
                  </a:schemeClr>
                </a:solidFill>
                <a:effectLst/>
              </a:rPr>
              <a:t>**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Average Woman’s Social Security Benefit: </a:t>
            </a:r>
            <a:r>
              <a:rPr lang="en-US" sz="32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$23,565</a:t>
            </a:r>
            <a:r>
              <a:rPr lang="en-US" sz="4800" b="1" u="none" strike="noStrike" baseline="30000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en-US" sz="2400" b="1" u="none" strike="noStrike" baseline="30000" dirty="0">
                <a:solidFill>
                  <a:schemeClr val="accent5">
                    <a:lumMod val="50000"/>
                  </a:schemeClr>
                </a:solidFill>
                <a:effectLst/>
              </a:rPr>
              <a:t>**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algn="ctr">
              <a:buClr>
                <a:srgbClr val="FF0000"/>
              </a:buClr>
            </a:pP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673039-7ADB-D714-6655-B38C5B9A2FD0}"/>
              </a:ext>
            </a:extLst>
          </p:cNvPr>
          <p:cNvSpPr txBox="1"/>
          <p:nvPr/>
        </p:nvSpPr>
        <p:spPr>
          <a:xfrm>
            <a:off x="1467059" y="5749297"/>
            <a:ext cx="918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*US Census </a:t>
            </a:r>
            <a:r>
              <a:rPr lang="en-US" sz="1800" dirty="0"/>
              <a:t>ACS table B19037 2023 5 Year Estimate; **2024 Social Security Statistical Report</a:t>
            </a:r>
          </a:p>
        </p:txBody>
      </p:sp>
    </p:spTree>
    <p:extLst>
      <p:ext uri="{BB962C8B-B14F-4D97-AF65-F5344CB8AC3E}">
        <p14:creationId xmlns:p14="http://schemas.microsoft.com/office/powerpoint/2010/main" val="303489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CBB1-4AFC-8846-6FE3-05D5F5E9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56" y="355600"/>
            <a:ext cx="11063288" cy="1325563"/>
          </a:xfrm>
        </p:spPr>
        <p:txBody>
          <a:bodyPr/>
          <a:lstStyle/>
          <a:p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What Concerns Older Rhode Islanders?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1B7E65-5453-CA79-6F05-BD8C462C4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88" y="1435100"/>
            <a:ext cx="5383212" cy="884238"/>
          </a:xfrm>
        </p:spPr>
        <p:txBody>
          <a:bodyPr>
            <a:normAutofit fontScale="62500" lnSpcReduction="20000"/>
          </a:bodyPr>
          <a:lstStyle/>
          <a:p>
            <a:endParaRPr lang="en-US" sz="3800" dirty="0"/>
          </a:p>
          <a:p>
            <a:r>
              <a:rPr lang="en-US" sz="3800" dirty="0"/>
              <a:t>Healthcare: (think about costs &amp; access)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A3D7A14-6F0D-8F0A-CE2F-FA4D3B87F3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3" y="2618523"/>
            <a:ext cx="4304438" cy="309330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37881F-F1F7-009C-9D82-70B997675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8124" y="1548207"/>
            <a:ext cx="5183188" cy="1325563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dirty="0"/>
              <a:t>Economic &amp; Financial Security (think about Social Security, retirement planning, employment</a:t>
            </a:r>
          </a:p>
          <a:p>
            <a:endParaRPr lang="en-US" sz="20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A5C7CC2-2A61-B3E2-1ED4-8F9A189B95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91" y="3371056"/>
            <a:ext cx="2626176" cy="15319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97DC7-B38F-D5A6-A697-74237ECB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134100"/>
            <a:ext cx="5994400" cy="458786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241 responses  -  42% age 75+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FB763-F2F7-A3E8-13D6-DF066976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6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8E2364-0C8B-604E-5D3B-EEE3652D1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87" y="2618523"/>
            <a:ext cx="3409513" cy="30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8E76BF-AEFD-E49F-9FDE-6D026014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651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21507C-5CB6-3CBF-14DF-1F6EA1DDC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3306" y="301000"/>
            <a:ext cx="5157787" cy="1273176"/>
          </a:xfrm>
        </p:spPr>
        <p:txBody>
          <a:bodyPr>
            <a:noAutofit/>
          </a:bodyPr>
          <a:lstStyle/>
          <a:p>
            <a:r>
              <a:rPr lang="en-US" dirty="0"/>
              <a:t>Housing: (think about affordability, access to options &amp; security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CA6D269F-C391-26FF-17A5-FFA9D666A6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27" y="2023438"/>
            <a:ext cx="3610136" cy="300997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166849-5BA3-416D-AA79-D51756C14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5606" y="937588"/>
            <a:ext cx="5437188" cy="1085850"/>
          </a:xfrm>
        </p:spPr>
        <p:txBody>
          <a:bodyPr>
            <a:normAutofit/>
          </a:bodyPr>
          <a:lstStyle/>
          <a:p>
            <a:r>
              <a:rPr lang="en-US" dirty="0"/>
              <a:t>Supports for Independent Living: think about homecare, transportation, senior centers</a:t>
            </a:r>
          </a:p>
        </p:txBody>
      </p:sp>
      <p:pic>
        <p:nvPicPr>
          <p:cNvPr id="30" name="Content Placeholder 19">
            <a:extLst>
              <a:ext uri="{FF2B5EF4-FFF2-40B4-BE49-F238E27FC236}">
                <a16:creationId xmlns:a16="http://schemas.microsoft.com/office/drawing/2014/main" id="{98BF0664-1682-61B1-B6DA-EDB7053668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7" y="2110696"/>
            <a:ext cx="3379115" cy="304936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A3B222-BA1E-14D0-8965-B9D9C725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89664"/>
            <a:ext cx="6108700" cy="531812"/>
          </a:xfrm>
        </p:spPr>
        <p:txBody>
          <a:bodyPr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241 responses – 42% age 75+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D4BFB3-3126-9D79-FE05-6C0F18C0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7</a:t>
            </a:fld>
            <a:endParaRPr lang="en-US" dirty="0"/>
          </a:p>
        </p:txBody>
      </p:sp>
      <p:pic>
        <p:nvPicPr>
          <p:cNvPr id="21" name="Content Placeholder 12">
            <a:extLst>
              <a:ext uri="{FF2B5EF4-FFF2-40B4-BE49-F238E27FC236}">
                <a16:creationId xmlns:a16="http://schemas.microsoft.com/office/drawing/2014/main" id="{F9010A32-DCE7-F258-7578-F5504D841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30" y="2963862"/>
            <a:ext cx="2626176" cy="15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8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07596632-DDA1-E6AF-6D81-191F5302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55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Senior Agenda Coalition  of RI</a:t>
            </a:r>
            <a:br>
              <a:rPr lang="en-US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2025 Advocacy Priorities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91B32-EB7B-A053-17B4-44631481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73" y="18236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rgbClr val="DF6613"/>
                </a:solidFill>
                <a:latin typeface="Arial Rounded MT Bold" panose="020F0704030504030204" pitchFamily="34" charset="0"/>
              </a:rPr>
              <a:t>           </a:t>
            </a:r>
          </a:p>
          <a:p>
            <a:pPr marL="0" indent="0">
              <a:buNone/>
            </a:pPr>
            <a:br>
              <a:rPr lang="en-US" sz="1800" b="1" i="1" dirty="0">
                <a:solidFill>
                  <a:srgbClr val="DF6613"/>
                </a:solidFill>
                <a:latin typeface="Arial Rounded MT Bold" panose="020F0704030504030204" pitchFamily="34" charset="0"/>
              </a:rPr>
            </a:br>
            <a:endParaRPr lang="en-US" sz="2000" b="1" i="1" dirty="0">
              <a:solidFill>
                <a:srgbClr val="DF6613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DF6613"/>
                </a:solidFill>
                <a:latin typeface="Arial Rounded MT Bold" panose="020F0704030504030204" pitchFamily="34" charset="0"/>
              </a:rPr>
              <a:t>          </a:t>
            </a:r>
            <a:endParaRPr lang="en-US" b="1" i="1" dirty="0">
              <a:solidFill>
                <a:srgbClr val="DF661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AFE6755-C83A-B84A-807E-A5A00173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9D83FA9-E32E-787B-A3CD-0D1A05B7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1F13-78B8-487C-8741-CD5D9D220C9B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042C18-9BCD-F866-DF33-068EDAAB64DD}"/>
              </a:ext>
            </a:extLst>
          </p:cNvPr>
          <p:cNvSpPr/>
          <p:nvPr/>
        </p:nvSpPr>
        <p:spPr>
          <a:xfrm>
            <a:off x="1325672" y="4178423"/>
            <a:ext cx="1952425" cy="15943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Health &amp; Lo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 Term </a:t>
            </a:r>
            <a:r>
              <a:rPr lang="en-US" sz="2400" b="1" dirty="0"/>
              <a:t>Care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0FDDB3-62C9-713B-538A-E5E61ECD1D38}"/>
              </a:ext>
            </a:extLst>
          </p:cNvPr>
          <p:cNvSpPr/>
          <p:nvPr/>
        </p:nvSpPr>
        <p:spPr>
          <a:xfrm>
            <a:off x="3905853" y="4146587"/>
            <a:ext cx="1862200" cy="15943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Economic Security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E1840C-426F-4ECF-E46C-164E2A41B875}"/>
              </a:ext>
            </a:extLst>
          </p:cNvPr>
          <p:cNvSpPr/>
          <p:nvPr/>
        </p:nvSpPr>
        <p:spPr>
          <a:xfrm>
            <a:off x="6379886" y="4146587"/>
            <a:ext cx="1929936" cy="15943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Housing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334B60-762F-AE97-729A-6F02731AE437}"/>
              </a:ext>
            </a:extLst>
          </p:cNvPr>
          <p:cNvSpPr/>
          <p:nvPr/>
        </p:nvSpPr>
        <p:spPr>
          <a:xfrm>
            <a:off x="8849591" y="4178423"/>
            <a:ext cx="1964439" cy="15943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Community Supports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97DA45A-4500-ED14-9285-C8E7E3ADB7F1}"/>
              </a:ext>
            </a:extLst>
          </p:cNvPr>
          <p:cNvCxnSpPr>
            <a:cxnSpLocks/>
          </p:cNvCxnSpPr>
          <p:nvPr/>
        </p:nvCxnSpPr>
        <p:spPr>
          <a:xfrm>
            <a:off x="3299712" y="4798478"/>
            <a:ext cx="54012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AC46F4-4367-90AA-EE24-95B08CB7F2B6}"/>
              </a:ext>
            </a:extLst>
          </p:cNvPr>
          <p:cNvCxnSpPr>
            <a:cxnSpLocks/>
          </p:cNvCxnSpPr>
          <p:nvPr/>
        </p:nvCxnSpPr>
        <p:spPr>
          <a:xfrm>
            <a:off x="5822511" y="4784688"/>
            <a:ext cx="54012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076029-24B0-8116-4746-5FE1569BFF82}"/>
              </a:ext>
            </a:extLst>
          </p:cNvPr>
          <p:cNvCxnSpPr>
            <a:cxnSpLocks/>
          </p:cNvCxnSpPr>
          <p:nvPr/>
        </p:nvCxnSpPr>
        <p:spPr>
          <a:xfrm>
            <a:off x="8293873" y="4747842"/>
            <a:ext cx="54012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FDB22F6-6057-7E19-1864-7675784C7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6900" r="6424" b="-6459"/>
          <a:stretch/>
        </p:blipFill>
        <p:spPr>
          <a:xfrm>
            <a:off x="6041088" y="2313381"/>
            <a:ext cx="2331218" cy="1756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A4913-6610-2A7A-EFC5-807570FB9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70" y="2289467"/>
            <a:ext cx="2331218" cy="1675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7A5D8-ABB7-3578-942B-355A17ACB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84"/>
          <a:stretch/>
        </p:blipFill>
        <p:spPr>
          <a:xfrm>
            <a:off x="1398004" y="2289467"/>
            <a:ext cx="2494024" cy="1675774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FABD3F5-079F-AF98-3448-6D043B519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9"/>
          <a:stretch/>
        </p:blipFill>
        <p:spPr>
          <a:xfrm>
            <a:off x="8369620" y="2304978"/>
            <a:ext cx="2255713" cy="16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8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DF08B9-AE68-793A-BCA5-BA49AB973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F0D58C-5BB4-575B-4945-70CAA874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C313E-0A5B-D503-34CC-FEF202B1F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6254"/>
            <a:ext cx="5181600" cy="46307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300" b="1" u="sng" dirty="0">
              <a:solidFill>
                <a:srgbClr val="DF6613"/>
              </a:solidFill>
            </a:endParaRPr>
          </a:p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Medicare Gaps</a:t>
            </a:r>
          </a:p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Out-of-Pocket Costs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</a:rPr>
              <a:t>Avg $6,663 year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*</a:t>
            </a:r>
          </a:p>
          <a:p>
            <a:r>
              <a:rPr lang="en-US" sz="4600" b="1" dirty="0">
                <a:solidFill>
                  <a:schemeClr val="accent5">
                    <a:lumMod val="50000"/>
                  </a:schemeClr>
                </a:solidFill>
              </a:rPr>
              <a:t>Premiums - Co-pays – Deductibles</a:t>
            </a:r>
          </a:p>
          <a:p>
            <a:r>
              <a:rPr lang="en-US" sz="4600" b="1" dirty="0">
                <a:solidFill>
                  <a:schemeClr val="accent5">
                    <a:lumMod val="50000"/>
                  </a:schemeClr>
                </a:solidFill>
              </a:rPr>
              <a:t>Primary Care Crisis</a:t>
            </a:r>
          </a:p>
          <a:p>
            <a:endParaRPr lang="en-US" sz="4600" dirty="0"/>
          </a:p>
          <a:p>
            <a:pPr marL="2743200" lvl="6" indent="0">
              <a:buNone/>
            </a:pPr>
            <a:endParaRPr lang="en-US" sz="13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B2BA4B-8DF9-6124-1CCC-A2504436BE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We Support</a:t>
            </a:r>
            <a:endParaRPr lang="en-US" sz="43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3500" b="1" dirty="0">
                <a:solidFill>
                  <a:schemeClr val="accent5">
                    <a:lumMod val="50000"/>
                  </a:schemeClr>
                </a:solidFill>
              </a:rPr>
              <a:t>Expand Medicare Savings Program Eligibility(MSP</a:t>
            </a:r>
            <a:r>
              <a:rPr lang="en-US" sz="35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Cover Part B Premiums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Save $185/month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No Asset Limit   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Helps R.I. Economy</a:t>
            </a:r>
          </a:p>
          <a:p>
            <a:pPr lvl="1"/>
            <a:r>
              <a:rPr lang="en-US" sz="3500" b="1" dirty="0">
                <a:solidFill>
                  <a:schemeClr val="accent5">
                    <a:lumMod val="50000"/>
                  </a:schemeClr>
                </a:solidFill>
              </a:rPr>
              <a:t>Incentives for Primary Care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Rate Review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Prohibit Prior Authorization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127B1-D3E5-F8DC-4B27-93C5944F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04088-ED99-8E06-0971-D9A1F795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fld id="{CFEB1F13-78B8-487C-8741-CD5D9D220C9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CAF699-B581-771B-8E70-629D5BAF844B}"/>
              </a:ext>
            </a:extLst>
          </p:cNvPr>
          <p:cNvSpPr/>
          <p:nvPr/>
        </p:nvSpPr>
        <p:spPr>
          <a:xfrm>
            <a:off x="838200" y="365126"/>
            <a:ext cx="9408090" cy="118112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Healthcare – Costs &amp; Access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8BCEA-DFAC-B49E-52C7-87F20EF81E34}"/>
              </a:ext>
            </a:extLst>
          </p:cNvPr>
          <p:cNvSpPr txBox="1"/>
          <p:nvPr/>
        </p:nvSpPr>
        <p:spPr>
          <a:xfrm>
            <a:off x="838200" y="6017681"/>
            <a:ext cx="109487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600" dirty="0"/>
              <a:t>Beneficiaries in Traditional Medicare: Out-of-Pocket Spending for Health Care. AARP March 2023Analysis</a:t>
            </a:r>
          </a:p>
          <a:p>
            <a:r>
              <a:rPr lang="en-US" sz="1600" dirty="0"/>
              <a:t>  </a:t>
            </a:r>
            <a:r>
              <a:rPr lang="en-US" sz="1400" dirty="0"/>
              <a:t>Medicare Advantage Plans 2024 out-of-pocket covered services cannot exceed $8,850 in-network; $13,300 our of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432F1-79B6-1721-151B-BAAEB3A7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0"/>
          <a:stretch/>
        </p:blipFill>
        <p:spPr>
          <a:xfrm>
            <a:off x="10455900" y="437661"/>
            <a:ext cx="1331091" cy="14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61291</TotalTime>
  <Words>718</Words>
  <Application>Microsoft Office PowerPoint</Application>
  <PresentationFormat>Widescreen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Wingdings</vt:lpstr>
      <vt:lpstr>Office Theme</vt:lpstr>
      <vt:lpstr>                                                         Welcome </vt:lpstr>
      <vt:lpstr>       200,000 RI’ers Age 65+       (and our numbers are growing!) </vt:lpstr>
      <vt:lpstr>       Older R.I.ers all have their own story! “If you have seen one older adult, you have seen one older adult” Dr.Phillip Clark, URI Gerontology Director                                                                                                                                            </vt:lpstr>
      <vt:lpstr>                   Let’s Play SACRI TRIVIA</vt:lpstr>
      <vt:lpstr> Many Older RIers Have Limited Incomes “The Forgotten Middle” </vt:lpstr>
      <vt:lpstr>What Concerns Older Rhode Islanders?</vt:lpstr>
      <vt:lpstr>PowerPoint Presentation</vt:lpstr>
      <vt:lpstr>Senior Agenda Coalition  of RI 2025 Advocacy Priorities</vt:lpstr>
      <vt:lpstr>PowerPoint Presentation</vt:lpstr>
      <vt:lpstr>PowerPoint Presentation</vt:lpstr>
      <vt:lpstr>PowerPoint Presentation</vt:lpstr>
      <vt:lpstr>   </vt:lpstr>
      <vt:lpstr>       On Behalf of 200,000 RI’ers Age 65+       (and our numbers are growing!)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maigret</dc:creator>
  <cp:lastModifiedBy>maureen maigret</cp:lastModifiedBy>
  <cp:revision>91</cp:revision>
  <cp:lastPrinted>2025-03-13T14:52:48Z</cp:lastPrinted>
  <dcterms:created xsi:type="dcterms:W3CDTF">2024-02-11T21:46:37Z</dcterms:created>
  <dcterms:modified xsi:type="dcterms:W3CDTF">2025-03-15T13:19:59Z</dcterms:modified>
</cp:coreProperties>
</file>