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1080" r:id="rId2"/>
    <p:sldId id="1054" r:id="rId3"/>
    <p:sldId id="1122" r:id="rId4"/>
    <p:sldId id="1060" r:id="rId5"/>
    <p:sldId id="1055" r:id="rId6"/>
    <p:sldId id="1061" r:id="rId7"/>
    <p:sldId id="1082" r:id="rId8"/>
    <p:sldId id="1081" r:id="rId9"/>
    <p:sldId id="1083" r:id="rId10"/>
    <p:sldId id="1084" r:id="rId11"/>
    <p:sldId id="1085" r:id="rId12"/>
    <p:sldId id="1086" r:id="rId13"/>
    <p:sldId id="1087" r:id="rId14"/>
    <p:sldId id="1088" r:id="rId15"/>
    <p:sldId id="1089" r:id="rId16"/>
    <p:sldId id="1090" r:id="rId17"/>
    <p:sldId id="1091" r:id="rId18"/>
    <p:sldId id="1092" r:id="rId19"/>
    <p:sldId id="1093" r:id="rId20"/>
    <p:sldId id="1094" r:id="rId21"/>
    <p:sldId id="1102" r:id="rId22"/>
    <p:sldId id="1119" r:id="rId23"/>
    <p:sldId id="1120" r:id="rId24"/>
    <p:sldId id="1121" r:id="rId25"/>
    <p:sldId id="1118" r:id="rId26"/>
    <p:sldId id="1104" r:id="rId27"/>
    <p:sldId id="1105" r:id="rId28"/>
    <p:sldId id="1117" r:id="rId29"/>
    <p:sldId id="1106" r:id="rId30"/>
    <p:sldId id="110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37" autoAdjust="0"/>
    <p:restoredTop sz="82375" autoAdjust="0"/>
  </p:normalViewPr>
  <p:slideViewPr>
    <p:cSldViewPr snapToGrid="0">
      <p:cViewPr>
        <p:scale>
          <a:sx n="70" d="100"/>
          <a:sy n="70" d="100"/>
        </p:scale>
        <p:origin x="-468" y="-198"/>
      </p:cViewPr>
      <p:guideLst>
        <p:guide orient="horz" pos="2160"/>
        <p:guide pos="3840"/>
      </p:guideLst>
    </p:cSldViewPr>
  </p:slid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4E1A4-5F1B-497B-9561-74818A909F07}"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D6549F74-F8FE-4B96-BAA7-A5833F08BB8F}">
      <dgm:prSet/>
      <dgm:spPr/>
      <dgm:t>
        <a:bodyPr/>
        <a:lstStyle/>
        <a:p>
          <a:r>
            <a:rPr lang="en-US" dirty="0"/>
            <a:t>Who is involved and what do they do?</a:t>
          </a:r>
        </a:p>
      </dgm:t>
    </dgm:pt>
    <dgm:pt modelId="{56C65E77-A661-4070-B3C5-072A185E472D}" type="parTrans" cxnId="{0FBD04F7-5F33-4E6E-90EE-71DDDE69EFE4}">
      <dgm:prSet/>
      <dgm:spPr/>
      <dgm:t>
        <a:bodyPr/>
        <a:lstStyle/>
        <a:p>
          <a:endParaRPr lang="en-US"/>
        </a:p>
      </dgm:t>
    </dgm:pt>
    <dgm:pt modelId="{75C1BEEF-8F2D-439B-9E89-16CEF88077DF}" type="sibTrans" cxnId="{0FBD04F7-5F33-4E6E-90EE-71DDDE69EFE4}">
      <dgm:prSet/>
      <dgm:spPr/>
      <dgm:t>
        <a:bodyPr/>
        <a:lstStyle/>
        <a:p>
          <a:endParaRPr lang="en-US"/>
        </a:p>
      </dgm:t>
    </dgm:pt>
    <dgm:pt modelId="{3717EF45-F2FC-46C5-ACE0-E8CD5A1A04E6}">
      <dgm:prSet/>
      <dgm:spPr/>
      <dgm:t>
        <a:bodyPr/>
        <a:lstStyle/>
        <a:p>
          <a:r>
            <a:rPr lang="en-US" dirty="0"/>
            <a:t>What is expected to be achieved in this phase?</a:t>
          </a:r>
        </a:p>
      </dgm:t>
    </dgm:pt>
    <dgm:pt modelId="{91BB4CAC-7C08-42A2-8CBE-C64DDA463E3C}" type="parTrans" cxnId="{AF910818-7892-42D1-ABC8-81EC47BF44F1}">
      <dgm:prSet/>
      <dgm:spPr/>
      <dgm:t>
        <a:bodyPr/>
        <a:lstStyle/>
        <a:p>
          <a:endParaRPr lang="en-US"/>
        </a:p>
      </dgm:t>
    </dgm:pt>
    <dgm:pt modelId="{BF501199-5742-4CED-B16B-8CA0932B0AEC}" type="sibTrans" cxnId="{AF910818-7892-42D1-ABC8-81EC47BF44F1}">
      <dgm:prSet/>
      <dgm:spPr/>
      <dgm:t>
        <a:bodyPr/>
        <a:lstStyle/>
        <a:p>
          <a:endParaRPr lang="en-US"/>
        </a:p>
      </dgm:t>
    </dgm:pt>
    <dgm:pt modelId="{A36B34C4-543B-4DE2-94F1-1C081F745E38}">
      <dgm:prSet/>
      <dgm:spPr/>
      <dgm:t>
        <a:bodyPr/>
        <a:lstStyle/>
        <a:p>
          <a:r>
            <a:rPr lang="en-US" dirty="0"/>
            <a:t>How will you know if it is done well or is successful?  </a:t>
          </a:r>
        </a:p>
      </dgm:t>
    </dgm:pt>
    <dgm:pt modelId="{D888D899-9521-43B4-88CB-DB43FD85A87C}" type="parTrans" cxnId="{5FD83093-9D78-4231-8848-96EC81B299A2}">
      <dgm:prSet/>
      <dgm:spPr/>
      <dgm:t>
        <a:bodyPr/>
        <a:lstStyle/>
        <a:p>
          <a:endParaRPr lang="en-US"/>
        </a:p>
      </dgm:t>
    </dgm:pt>
    <dgm:pt modelId="{6B6D266F-891A-418E-8B07-6233A1D888C4}" type="sibTrans" cxnId="{5FD83093-9D78-4231-8848-96EC81B299A2}">
      <dgm:prSet/>
      <dgm:spPr/>
      <dgm:t>
        <a:bodyPr/>
        <a:lstStyle/>
        <a:p>
          <a:endParaRPr lang="en-US"/>
        </a:p>
      </dgm:t>
    </dgm:pt>
    <dgm:pt modelId="{6C6AEF0B-FAE2-4692-BF39-DBE83D74C570}">
      <dgm:prSet/>
      <dgm:spPr/>
      <dgm:t>
        <a:bodyPr/>
        <a:lstStyle/>
        <a:p>
          <a:r>
            <a:rPr lang="en-US" dirty="0"/>
            <a:t>How do you collect, aggregate and analyze the data in each section?</a:t>
          </a:r>
        </a:p>
      </dgm:t>
    </dgm:pt>
    <dgm:pt modelId="{8A4BFAB9-3FC8-4622-8B38-2CC597D22649}" type="parTrans" cxnId="{F2F211F0-8962-42DC-BAB6-D649CC65506A}">
      <dgm:prSet/>
      <dgm:spPr/>
      <dgm:t>
        <a:bodyPr/>
        <a:lstStyle/>
        <a:p>
          <a:endParaRPr lang="en-US"/>
        </a:p>
      </dgm:t>
    </dgm:pt>
    <dgm:pt modelId="{5DCF6072-2F49-49A8-97FB-A0A5DBD0CBCB}" type="sibTrans" cxnId="{F2F211F0-8962-42DC-BAB6-D649CC65506A}">
      <dgm:prSet/>
      <dgm:spPr/>
      <dgm:t>
        <a:bodyPr/>
        <a:lstStyle/>
        <a:p>
          <a:endParaRPr lang="en-US"/>
        </a:p>
      </dgm:t>
    </dgm:pt>
    <dgm:pt modelId="{06DDEF60-B046-4BDC-B714-14BA58D2F56D}">
      <dgm:prSet/>
      <dgm:spPr/>
      <dgm:t>
        <a:bodyPr/>
        <a:lstStyle/>
        <a:p>
          <a:r>
            <a:rPr lang="en-US" dirty="0"/>
            <a:t>What makes the process useful?</a:t>
          </a:r>
        </a:p>
      </dgm:t>
    </dgm:pt>
    <dgm:pt modelId="{AA50E08F-7E16-4877-9462-12EF4C1AF0CF}" type="parTrans" cxnId="{9E574BAC-8A85-4FF5-A57B-2B76DFB37B16}">
      <dgm:prSet/>
      <dgm:spPr/>
      <dgm:t>
        <a:bodyPr/>
        <a:lstStyle/>
        <a:p>
          <a:endParaRPr lang="en-US"/>
        </a:p>
      </dgm:t>
    </dgm:pt>
    <dgm:pt modelId="{36B7FCF4-73B6-4289-9356-1C5C98356E8E}" type="sibTrans" cxnId="{9E574BAC-8A85-4FF5-A57B-2B76DFB37B16}">
      <dgm:prSet/>
      <dgm:spPr/>
      <dgm:t>
        <a:bodyPr/>
        <a:lstStyle/>
        <a:p>
          <a:endParaRPr lang="en-US"/>
        </a:p>
      </dgm:t>
    </dgm:pt>
    <dgm:pt modelId="{C130F4D6-41D0-4762-B810-4EDA6865A696}" type="pres">
      <dgm:prSet presAssocID="{2D24E1A4-5F1B-497B-9561-74818A909F07}" presName="vert0" presStyleCnt="0">
        <dgm:presLayoutVars>
          <dgm:dir/>
          <dgm:animOne val="branch"/>
          <dgm:animLvl val="lvl"/>
        </dgm:presLayoutVars>
      </dgm:prSet>
      <dgm:spPr/>
      <dgm:t>
        <a:bodyPr/>
        <a:lstStyle/>
        <a:p>
          <a:endParaRPr lang="en-US"/>
        </a:p>
      </dgm:t>
    </dgm:pt>
    <dgm:pt modelId="{2346BC7C-0FD3-447C-A54C-1762F333372F}" type="pres">
      <dgm:prSet presAssocID="{D6549F74-F8FE-4B96-BAA7-A5833F08BB8F}" presName="thickLine" presStyleLbl="alignNode1" presStyleIdx="0" presStyleCnt="5"/>
      <dgm:spPr/>
    </dgm:pt>
    <dgm:pt modelId="{C3B1B0F4-7144-45C4-AC65-CE9957F6FCA8}" type="pres">
      <dgm:prSet presAssocID="{D6549F74-F8FE-4B96-BAA7-A5833F08BB8F}" presName="horz1" presStyleCnt="0"/>
      <dgm:spPr/>
    </dgm:pt>
    <dgm:pt modelId="{A5356571-09AC-450B-931F-09AF6B1912F9}" type="pres">
      <dgm:prSet presAssocID="{D6549F74-F8FE-4B96-BAA7-A5833F08BB8F}" presName="tx1" presStyleLbl="revTx" presStyleIdx="0" presStyleCnt="5"/>
      <dgm:spPr/>
      <dgm:t>
        <a:bodyPr/>
        <a:lstStyle/>
        <a:p>
          <a:endParaRPr lang="en-US"/>
        </a:p>
      </dgm:t>
    </dgm:pt>
    <dgm:pt modelId="{A8B8DE8C-AC14-4C7A-95FF-7DE2BCD72D41}" type="pres">
      <dgm:prSet presAssocID="{D6549F74-F8FE-4B96-BAA7-A5833F08BB8F}" presName="vert1" presStyleCnt="0"/>
      <dgm:spPr/>
    </dgm:pt>
    <dgm:pt modelId="{05207B48-B799-4709-88AC-390F14F2ACFF}" type="pres">
      <dgm:prSet presAssocID="{3717EF45-F2FC-46C5-ACE0-E8CD5A1A04E6}" presName="thickLine" presStyleLbl="alignNode1" presStyleIdx="1" presStyleCnt="5"/>
      <dgm:spPr/>
    </dgm:pt>
    <dgm:pt modelId="{9439F351-16D6-451B-B555-7DAB90F8A622}" type="pres">
      <dgm:prSet presAssocID="{3717EF45-F2FC-46C5-ACE0-E8CD5A1A04E6}" presName="horz1" presStyleCnt="0"/>
      <dgm:spPr/>
    </dgm:pt>
    <dgm:pt modelId="{A7636ED4-8235-4C7F-ACC9-82F0482CCB22}" type="pres">
      <dgm:prSet presAssocID="{3717EF45-F2FC-46C5-ACE0-E8CD5A1A04E6}" presName="tx1" presStyleLbl="revTx" presStyleIdx="1" presStyleCnt="5"/>
      <dgm:spPr/>
      <dgm:t>
        <a:bodyPr/>
        <a:lstStyle/>
        <a:p>
          <a:endParaRPr lang="en-US"/>
        </a:p>
      </dgm:t>
    </dgm:pt>
    <dgm:pt modelId="{A4B6A2EE-3327-404A-A5D5-944F2D01BED6}" type="pres">
      <dgm:prSet presAssocID="{3717EF45-F2FC-46C5-ACE0-E8CD5A1A04E6}" presName="vert1" presStyleCnt="0"/>
      <dgm:spPr/>
    </dgm:pt>
    <dgm:pt modelId="{EF75B489-44F4-4FA3-A827-122311053988}" type="pres">
      <dgm:prSet presAssocID="{A36B34C4-543B-4DE2-94F1-1C081F745E38}" presName="thickLine" presStyleLbl="alignNode1" presStyleIdx="2" presStyleCnt="5"/>
      <dgm:spPr/>
    </dgm:pt>
    <dgm:pt modelId="{AE71EAEF-8350-4EBF-8434-00CE11DDCFC4}" type="pres">
      <dgm:prSet presAssocID="{A36B34C4-543B-4DE2-94F1-1C081F745E38}" presName="horz1" presStyleCnt="0"/>
      <dgm:spPr/>
    </dgm:pt>
    <dgm:pt modelId="{8A28FD48-E377-4F62-82F2-FABD05DCFC49}" type="pres">
      <dgm:prSet presAssocID="{A36B34C4-543B-4DE2-94F1-1C081F745E38}" presName="tx1" presStyleLbl="revTx" presStyleIdx="2" presStyleCnt="5"/>
      <dgm:spPr/>
      <dgm:t>
        <a:bodyPr/>
        <a:lstStyle/>
        <a:p>
          <a:endParaRPr lang="en-US"/>
        </a:p>
      </dgm:t>
    </dgm:pt>
    <dgm:pt modelId="{4001BBC4-CDC1-4E8B-A33B-42F3639ABBB5}" type="pres">
      <dgm:prSet presAssocID="{A36B34C4-543B-4DE2-94F1-1C081F745E38}" presName="vert1" presStyleCnt="0"/>
      <dgm:spPr/>
    </dgm:pt>
    <dgm:pt modelId="{D145C020-39D5-4046-BA2C-F2DE815BCD9D}" type="pres">
      <dgm:prSet presAssocID="{6C6AEF0B-FAE2-4692-BF39-DBE83D74C570}" presName="thickLine" presStyleLbl="alignNode1" presStyleIdx="3" presStyleCnt="5"/>
      <dgm:spPr/>
    </dgm:pt>
    <dgm:pt modelId="{248EA971-1AAD-4A19-9845-774C68B2D626}" type="pres">
      <dgm:prSet presAssocID="{6C6AEF0B-FAE2-4692-BF39-DBE83D74C570}" presName="horz1" presStyleCnt="0"/>
      <dgm:spPr/>
    </dgm:pt>
    <dgm:pt modelId="{C873482C-61EB-4026-88D3-550F0758BA51}" type="pres">
      <dgm:prSet presAssocID="{6C6AEF0B-FAE2-4692-BF39-DBE83D74C570}" presName="tx1" presStyleLbl="revTx" presStyleIdx="3" presStyleCnt="5"/>
      <dgm:spPr/>
      <dgm:t>
        <a:bodyPr/>
        <a:lstStyle/>
        <a:p>
          <a:endParaRPr lang="en-US"/>
        </a:p>
      </dgm:t>
    </dgm:pt>
    <dgm:pt modelId="{BA28A42D-7A10-463D-9F53-2641BE77A4E8}" type="pres">
      <dgm:prSet presAssocID="{6C6AEF0B-FAE2-4692-BF39-DBE83D74C570}" presName="vert1" presStyleCnt="0"/>
      <dgm:spPr/>
    </dgm:pt>
    <dgm:pt modelId="{215AE7BB-0BCD-4469-B9B0-DF3A42F693D1}" type="pres">
      <dgm:prSet presAssocID="{06DDEF60-B046-4BDC-B714-14BA58D2F56D}" presName="thickLine" presStyleLbl="alignNode1" presStyleIdx="4" presStyleCnt="5"/>
      <dgm:spPr/>
    </dgm:pt>
    <dgm:pt modelId="{8631596A-4D65-48A7-AC70-D6DA88BAE6D9}" type="pres">
      <dgm:prSet presAssocID="{06DDEF60-B046-4BDC-B714-14BA58D2F56D}" presName="horz1" presStyleCnt="0"/>
      <dgm:spPr/>
    </dgm:pt>
    <dgm:pt modelId="{6CB472AB-45CD-49B6-8B56-320A6F8875A0}" type="pres">
      <dgm:prSet presAssocID="{06DDEF60-B046-4BDC-B714-14BA58D2F56D}" presName="tx1" presStyleLbl="revTx" presStyleIdx="4" presStyleCnt="5"/>
      <dgm:spPr/>
      <dgm:t>
        <a:bodyPr/>
        <a:lstStyle/>
        <a:p>
          <a:endParaRPr lang="en-US"/>
        </a:p>
      </dgm:t>
    </dgm:pt>
    <dgm:pt modelId="{AE8491B1-541E-43F5-9469-E3D559866619}" type="pres">
      <dgm:prSet presAssocID="{06DDEF60-B046-4BDC-B714-14BA58D2F56D}" presName="vert1" presStyleCnt="0"/>
      <dgm:spPr/>
    </dgm:pt>
  </dgm:ptLst>
  <dgm:cxnLst>
    <dgm:cxn modelId="{60EDC3F7-D2BA-4558-A487-B426CF4B56A8}" type="presOf" srcId="{2D24E1A4-5F1B-497B-9561-74818A909F07}" destId="{C130F4D6-41D0-4762-B810-4EDA6865A696}" srcOrd="0" destOrd="0" presId="urn:microsoft.com/office/officeart/2008/layout/LinedList"/>
    <dgm:cxn modelId="{5FD83093-9D78-4231-8848-96EC81B299A2}" srcId="{2D24E1A4-5F1B-497B-9561-74818A909F07}" destId="{A36B34C4-543B-4DE2-94F1-1C081F745E38}" srcOrd="2" destOrd="0" parTransId="{D888D899-9521-43B4-88CB-DB43FD85A87C}" sibTransId="{6B6D266F-891A-418E-8B07-6233A1D888C4}"/>
    <dgm:cxn modelId="{9E574BAC-8A85-4FF5-A57B-2B76DFB37B16}" srcId="{2D24E1A4-5F1B-497B-9561-74818A909F07}" destId="{06DDEF60-B046-4BDC-B714-14BA58D2F56D}" srcOrd="4" destOrd="0" parTransId="{AA50E08F-7E16-4877-9462-12EF4C1AF0CF}" sibTransId="{36B7FCF4-73B6-4289-9356-1C5C98356E8E}"/>
    <dgm:cxn modelId="{B0FE83D6-89F6-4DAF-B633-085FED8B95B3}" type="presOf" srcId="{D6549F74-F8FE-4B96-BAA7-A5833F08BB8F}" destId="{A5356571-09AC-450B-931F-09AF6B1912F9}" srcOrd="0" destOrd="0" presId="urn:microsoft.com/office/officeart/2008/layout/LinedList"/>
    <dgm:cxn modelId="{C6F2D6E9-55B9-49A3-864A-D4DFA1035AE5}" type="presOf" srcId="{6C6AEF0B-FAE2-4692-BF39-DBE83D74C570}" destId="{C873482C-61EB-4026-88D3-550F0758BA51}" srcOrd="0" destOrd="0" presId="urn:microsoft.com/office/officeart/2008/layout/LinedList"/>
    <dgm:cxn modelId="{0574836C-A2FE-4222-A696-ADD309078565}" type="presOf" srcId="{3717EF45-F2FC-46C5-ACE0-E8CD5A1A04E6}" destId="{A7636ED4-8235-4C7F-ACC9-82F0482CCB22}" srcOrd="0" destOrd="0" presId="urn:microsoft.com/office/officeart/2008/layout/LinedList"/>
    <dgm:cxn modelId="{AF910818-7892-42D1-ABC8-81EC47BF44F1}" srcId="{2D24E1A4-5F1B-497B-9561-74818A909F07}" destId="{3717EF45-F2FC-46C5-ACE0-E8CD5A1A04E6}" srcOrd="1" destOrd="0" parTransId="{91BB4CAC-7C08-42A2-8CBE-C64DDA463E3C}" sibTransId="{BF501199-5742-4CED-B16B-8CA0932B0AEC}"/>
    <dgm:cxn modelId="{F2F211F0-8962-42DC-BAB6-D649CC65506A}" srcId="{2D24E1A4-5F1B-497B-9561-74818A909F07}" destId="{6C6AEF0B-FAE2-4692-BF39-DBE83D74C570}" srcOrd="3" destOrd="0" parTransId="{8A4BFAB9-3FC8-4622-8B38-2CC597D22649}" sibTransId="{5DCF6072-2F49-49A8-97FB-A0A5DBD0CBCB}"/>
    <dgm:cxn modelId="{036A5D88-F0CA-45E7-83CC-674746A2D4A2}" type="presOf" srcId="{A36B34C4-543B-4DE2-94F1-1C081F745E38}" destId="{8A28FD48-E377-4F62-82F2-FABD05DCFC49}" srcOrd="0" destOrd="0" presId="urn:microsoft.com/office/officeart/2008/layout/LinedList"/>
    <dgm:cxn modelId="{C98FBAFC-6271-48C0-A3DE-C4B8D8A375EB}" type="presOf" srcId="{06DDEF60-B046-4BDC-B714-14BA58D2F56D}" destId="{6CB472AB-45CD-49B6-8B56-320A6F8875A0}" srcOrd="0" destOrd="0" presId="urn:microsoft.com/office/officeart/2008/layout/LinedList"/>
    <dgm:cxn modelId="{0FBD04F7-5F33-4E6E-90EE-71DDDE69EFE4}" srcId="{2D24E1A4-5F1B-497B-9561-74818A909F07}" destId="{D6549F74-F8FE-4B96-BAA7-A5833F08BB8F}" srcOrd="0" destOrd="0" parTransId="{56C65E77-A661-4070-B3C5-072A185E472D}" sibTransId="{75C1BEEF-8F2D-439B-9E89-16CEF88077DF}"/>
    <dgm:cxn modelId="{E7140EE2-08B7-45F5-8049-027C14591A97}" type="presParOf" srcId="{C130F4D6-41D0-4762-B810-4EDA6865A696}" destId="{2346BC7C-0FD3-447C-A54C-1762F333372F}" srcOrd="0" destOrd="0" presId="urn:microsoft.com/office/officeart/2008/layout/LinedList"/>
    <dgm:cxn modelId="{9B03AB66-8292-447D-B754-B819937B82E7}" type="presParOf" srcId="{C130F4D6-41D0-4762-B810-4EDA6865A696}" destId="{C3B1B0F4-7144-45C4-AC65-CE9957F6FCA8}" srcOrd="1" destOrd="0" presId="urn:microsoft.com/office/officeart/2008/layout/LinedList"/>
    <dgm:cxn modelId="{8FADAE3B-7906-41FC-861C-CC5325AD99BE}" type="presParOf" srcId="{C3B1B0F4-7144-45C4-AC65-CE9957F6FCA8}" destId="{A5356571-09AC-450B-931F-09AF6B1912F9}" srcOrd="0" destOrd="0" presId="urn:microsoft.com/office/officeart/2008/layout/LinedList"/>
    <dgm:cxn modelId="{C2CC38EB-D78C-41AC-A4F3-CA6E7F3BAFC7}" type="presParOf" srcId="{C3B1B0F4-7144-45C4-AC65-CE9957F6FCA8}" destId="{A8B8DE8C-AC14-4C7A-95FF-7DE2BCD72D41}" srcOrd="1" destOrd="0" presId="urn:microsoft.com/office/officeart/2008/layout/LinedList"/>
    <dgm:cxn modelId="{DB9252F6-6AA0-47AA-BB86-F1E53BF1D8D2}" type="presParOf" srcId="{C130F4D6-41D0-4762-B810-4EDA6865A696}" destId="{05207B48-B799-4709-88AC-390F14F2ACFF}" srcOrd="2" destOrd="0" presId="urn:microsoft.com/office/officeart/2008/layout/LinedList"/>
    <dgm:cxn modelId="{25F84B9F-6DEE-4A33-A267-BB5324108718}" type="presParOf" srcId="{C130F4D6-41D0-4762-B810-4EDA6865A696}" destId="{9439F351-16D6-451B-B555-7DAB90F8A622}" srcOrd="3" destOrd="0" presId="urn:microsoft.com/office/officeart/2008/layout/LinedList"/>
    <dgm:cxn modelId="{EF17C856-68EF-4763-B84C-018AAFEDF4E9}" type="presParOf" srcId="{9439F351-16D6-451B-B555-7DAB90F8A622}" destId="{A7636ED4-8235-4C7F-ACC9-82F0482CCB22}" srcOrd="0" destOrd="0" presId="urn:microsoft.com/office/officeart/2008/layout/LinedList"/>
    <dgm:cxn modelId="{40AC338B-83B9-4EE4-93C3-CCF8970EAFCB}" type="presParOf" srcId="{9439F351-16D6-451B-B555-7DAB90F8A622}" destId="{A4B6A2EE-3327-404A-A5D5-944F2D01BED6}" srcOrd="1" destOrd="0" presId="urn:microsoft.com/office/officeart/2008/layout/LinedList"/>
    <dgm:cxn modelId="{6865D5FE-3460-4658-9BF8-4BCF24569120}" type="presParOf" srcId="{C130F4D6-41D0-4762-B810-4EDA6865A696}" destId="{EF75B489-44F4-4FA3-A827-122311053988}" srcOrd="4" destOrd="0" presId="urn:microsoft.com/office/officeart/2008/layout/LinedList"/>
    <dgm:cxn modelId="{327A7A71-C322-45A8-B528-A18C9DC24C44}" type="presParOf" srcId="{C130F4D6-41D0-4762-B810-4EDA6865A696}" destId="{AE71EAEF-8350-4EBF-8434-00CE11DDCFC4}" srcOrd="5" destOrd="0" presId="urn:microsoft.com/office/officeart/2008/layout/LinedList"/>
    <dgm:cxn modelId="{589791B1-D990-49EC-8DC5-BB7A47791195}" type="presParOf" srcId="{AE71EAEF-8350-4EBF-8434-00CE11DDCFC4}" destId="{8A28FD48-E377-4F62-82F2-FABD05DCFC49}" srcOrd="0" destOrd="0" presId="urn:microsoft.com/office/officeart/2008/layout/LinedList"/>
    <dgm:cxn modelId="{7CC77FA6-18F3-47C5-AE49-3E619017D2F0}" type="presParOf" srcId="{AE71EAEF-8350-4EBF-8434-00CE11DDCFC4}" destId="{4001BBC4-CDC1-4E8B-A33B-42F3639ABBB5}" srcOrd="1" destOrd="0" presId="urn:microsoft.com/office/officeart/2008/layout/LinedList"/>
    <dgm:cxn modelId="{7D6CE113-7E8C-4AC1-9079-DBDD7D8AEF9E}" type="presParOf" srcId="{C130F4D6-41D0-4762-B810-4EDA6865A696}" destId="{D145C020-39D5-4046-BA2C-F2DE815BCD9D}" srcOrd="6" destOrd="0" presId="urn:microsoft.com/office/officeart/2008/layout/LinedList"/>
    <dgm:cxn modelId="{167B77A5-D756-4AB8-BEC7-425A3B538B6A}" type="presParOf" srcId="{C130F4D6-41D0-4762-B810-4EDA6865A696}" destId="{248EA971-1AAD-4A19-9845-774C68B2D626}" srcOrd="7" destOrd="0" presId="urn:microsoft.com/office/officeart/2008/layout/LinedList"/>
    <dgm:cxn modelId="{97E68F0D-D139-49FB-A3AA-CE829D23399D}" type="presParOf" srcId="{248EA971-1AAD-4A19-9845-774C68B2D626}" destId="{C873482C-61EB-4026-88D3-550F0758BA51}" srcOrd="0" destOrd="0" presId="urn:microsoft.com/office/officeart/2008/layout/LinedList"/>
    <dgm:cxn modelId="{44142E38-BD15-4D9A-B019-B09B0FCB8F44}" type="presParOf" srcId="{248EA971-1AAD-4A19-9845-774C68B2D626}" destId="{BA28A42D-7A10-463D-9F53-2641BE77A4E8}" srcOrd="1" destOrd="0" presId="urn:microsoft.com/office/officeart/2008/layout/LinedList"/>
    <dgm:cxn modelId="{EA1D785B-C04A-4E99-A4F2-CD0D05E975D3}" type="presParOf" srcId="{C130F4D6-41D0-4762-B810-4EDA6865A696}" destId="{215AE7BB-0BCD-4469-B9B0-DF3A42F693D1}" srcOrd="8" destOrd="0" presId="urn:microsoft.com/office/officeart/2008/layout/LinedList"/>
    <dgm:cxn modelId="{15CD5DB6-2380-45E9-AE1F-B5FEF7F89212}" type="presParOf" srcId="{C130F4D6-41D0-4762-B810-4EDA6865A696}" destId="{8631596A-4D65-48A7-AC70-D6DA88BAE6D9}" srcOrd="9" destOrd="0" presId="urn:microsoft.com/office/officeart/2008/layout/LinedList"/>
    <dgm:cxn modelId="{E19346DC-30AD-4691-8134-E495A4356F0B}" type="presParOf" srcId="{8631596A-4D65-48A7-AC70-D6DA88BAE6D9}" destId="{6CB472AB-45CD-49B6-8B56-320A6F8875A0}" srcOrd="0" destOrd="0" presId="urn:microsoft.com/office/officeart/2008/layout/LinedList"/>
    <dgm:cxn modelId="{7C0A61CD-DD4D-42E6-91B3-F9E01F7D25D6}" type="presParOf" srcId="{8631596A-4D65-48A7-AC70-D6DA88BAE6D9}" destId="{AE8491B1-541E-43F5-9469-E3D559866619}"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5D8969-0328-444E-9D62-BAA692945E0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D37DC34-B5D7-44FB-860B-023D89B875A8}">
      <dgm:prSet/>
      <dgm:spPr>
        <a:solidFill>
          <a:schemeClr val="accent1">
            <a:lumMod val="75000"/>
          </a:schemeClr>
        </a:solidFill>
      </dgm:spPr>
      <dgm:t>
        <a:bodyPr/>
        <a:lstStyle/>
        <a:p>
          <a:r>
            <a:rPr lang="en-US" b="1" dirty="0"/>
            <a:t>Once you have a baseline you will have a better understanding of: </a:t>
          </a:r>
          <a:endParaRPr lang="en-US" dirty="0"/>
        </a:p>
      </dgm:t>
    </dgm:pt>
    <dgm:pt modelId="{C09AE59D-E1D6-497C-85EA-A1B52AC46515}" type="parTrans" cxnId="{187B7081-CE5B-4FB3-ADF3-45E911F32509}">
      <dgm:prSet/>
      <dgm:spPr/>
      <dgm:t>
        <a:bodyPr/>
        <a:lstStyle/>
        <a:p>
          <a:endParaRPr lang="en-US"/>
        </a:p>
      </dgm:t>
    </dgm:pt>
    <dgm:pt modelId="{AC8C3A7E-D664-4626-9A4F-FEA56421D435}" type="sibTrans" cxnId="{187B7081-CE5B-4FB3-ADF3-45E911F32509}">
      <dgm:prSet/>
      <dgm:spPr/>
      <dgm:t>
        <a:bodyPr/>
        <a:lstStyle/>
        <a:p>
          <a:endParaRPr lang="en-US"/>
        </a:p>
      </dgm:t>
    </dgm:pt>
    <dgm:pt modelId="{B65CC367-CDFD-49B3-ADD9-9A915B8D1EB8}">
      <dgm:prSet/>
      <dgm:spPr/>
      <dgm:t>
        <a:bodyPr/>
        <a:lstStyle/>
        <a:p>
          <a:r>
            <a:rPr lang="en-US" b="1" dirty="0"/>
            <a:t>what is happening right now</a:t>
          </a:r>
          <a:endParaRPr lang="en-US" dirty="0"/>
        </a:p>
      </dgm:t>
    </dgm:pt>
    <dgm:pt modelId="{9BBFBC80-4287-486E-BCAD-BF35452BE30D}" type="parTrans" cxnId="{4301FA4B-0904-4C42-AE20-CDE1CC836B19}">
      <dgm:prSet/>
      <dgm:spPr/>
      <dgm:t>
        <a:bodyPr/>
        <a:lstStyle/>
        <a:p>
          <a:endParaRPr lang="en-US"/>
        </a:p>
      </dgm:t>
    </dgm:pt>
    <dgm:pt modelId="{B747A0AF-7FA4-4514-A298-15933004A135}" type="sibTrans" cxnId="{4301FA4B-0904-4C42-AE20-CDE1CC836B19}">
      <dgm:prSet/>
      <dgm:spPr/>
      <dgm:t>
        <a:bodyPr/>
        <a:lstStyle/>
        <a:p>
          <a:endParaRPr lang="en-US"/>
        </a:p>
      </dgm:t>
    </dgm:pt>
    <dgm:pt modelId="{FF5702A4-1B4A-4FBE-AC00-97F9BD7DCA63}">
      <dgm:prSet/>
      <dgm:spPr/>
      <dgm:t>
        <a:bodyPr/>
        <a:lstStyle/>
        <a:p>
          <a:r>
            <a:rPr lang="en-US" b="1" dirty="0"/>
            <a:t>what is </a:t>
          </a:r>
          <a:r>
            <a:rPr lang="en-US" b="1" dirty="0">
              <a:solidFill>
                <a:srgbClr val="FF0000"/>
              </a:solidFill>
            </a:rPr>
            <a:t>not</a:t>
          </a:r>
          <a:r>
            <a:rPr lang="en-US" b="1" dirty="0"/>
            <a:t> happening</a:t>
          </a:r>
          <a:endParaRPr lang="en-US" dirty="0"/>
        </a:p>
      </dgm:t>
    </dgm:pt>
    <dgm:pt modelId="{616E4421-B9D3-4617-9382-1D0C6D68A236}" type="parTrans" cxnId="{FDAE7BBF-24C0-479E-874E-73E1623D50FF}">
      <dgm:prSet/>
      <dgm:spPr/>
      <dgm:t>
        <a:bodyPr/>
        <a:lstStyle/>
        <a:p>
          <a:endParaRPr lang="en-US"/>
        </a:p>
      </dgm:t>
    </dgm:pt>
    <dgm:pt modelId="{A41D8938-E444-43A3-9257-D8A23250A99C}" type="sibTrans" cxnId="{FDAE7BBF-24C0-479E-874E-73E1623D50FF}">
      <dgm:prSet/>
      <dgm:spPr/>
      <dgm:t>
        <a:bodyPr/>
        <a:lstStyle/>
        <a:p>
          <a:endParaRPr lang="en-US"/>
        </a:p>
      </dgm:t>
    </dgm:pt>
    <dgm:pt modelId="{FAA47EB7-8F6F-4F90-8814-8E7583F91767}">
      <dgm:prSet/>
      <dgm:spPr>
        <a:solidFill>
          <a:schemeClr val="accent1">
            <a:lumMod val="40000"/>
            <a:lumOff val="60000"/>
          </a:schemeClr>
        </a:solidFill>
      </dgm:spPr>
      <dgm:t>
        <a:bodyPr/>
        <a:lstStyle/>
        <a:p>
          <a:r>
            <a:rPr lang="en-US" b="1" dirty="0">
              <a:solidFill>
                <a:schemeClr val="tx1"/>
              </a:solidFill>
            </a:rPr>
            <a:t>The next step is to consider exactly </a:t>
          </a:r>
          <a:r>
            <a:rPr lang="en-US" b="1" u="sng" dirty="0">
              <a:solidFill>
                <a:schemeClr val="tx1"/>
              </a:solidFill>
            </a:rPr>
            <a:t>what you think could change.   </a:t>
          </a:r>
          <a:endParaRPr lang="en-US" u="sng" dirty="0">
            <a:solidFill>
              <a:schemeClr val="tx1"/>
            </a:solidFill>
          </a:endParaRPr>
        </a:p>
      </dgm:t>
    </dgm:pt>
    <dgm:pt modelId="{66FF8FC5-1C46-4F23-95DC-06FF022F7B1B}" type="parTrans" cxnId="{E4EB2FD5-42AD-4C29-A86A-B87B8025C8EF}">
      <dgm:prSet/>
      <dgm:spPr/>
      <dgm:t>
        <a:bodyPr/>
        <a:lstStyle/>
        <a:p>
          <a:endParaRPr lang="en-US"/>
        </a:p>
      </dgm:t>
    </dgm:pt>
    <dgm:pt modelId="{DFE7E191-C19C-4BB0-9F2A-0BF20076C506}" type="sibTrans" cxnId="{E4EB2FD5-42AD-4C29-A86A-B87B8025C8EF}">
      <dgm:prSet/>
      <dgm:spPr/>
      <dgm:t>
        <a:bodyPr/>
        <a:lstStyle/>
        <a:p>
          <a:endParaRPr lang="en-US"/>
        </a:p>
      </dgm:t>
    </dgm:pt>
    <dgm:pt modelId="{0EB81398-9B2A-498E-80FE-B1EB2B758BD2}" type="pres">
      <dgm:prSet presAssocID="{235D8969-0328-444E-9D62-BAA692945E03}" presName="Name0" presStyleCnt="0">
        <dgm:presLayoutVars>
          <dgm:dir/>
          <dgm:animLvl val="lvl"/>
          <dgm:resizeHandles val="exact"/>
        </dgm:presLayoutVars>
      </dgm:prSet>
      <dgm:spPr/>
      <dgm:t>
        <a:bodyPr/>
        <a:lstStyle/>
        <a:p>
          <a:endParaRPr lang="en-US"/>
        </a:p>
      </dgm:t>
    </dgm:pt>
    <dgm:pt modelId="{E12766E5-16E8-4157-9403-4891F5314617}" type="pres">
      <dgm:prSet presAssocID="{FAA47EB7-8F6F-4F90-8814-8E7583F91767}" presName="boxAndChildren" presStyleCnt="0"/>
      <dgm:spPr/>
    </dgm:pt>
    <dgm:pt modelId="{691EB61C-E262-4AF4-ABC2-4FFC25A83D70}" type="pres">
      <dgm:prSet presAssocID="{FAA47EB7-8F6F-4F90-8814-8E7583F91767}" presName="parentTextBox" presStyleLbl="node1" presStyleIdx="0" presStyleCnt="2"/>
      <dgm:spPr/>
      <dgm:t>
        <a:bodyPr/>
        <a:lstStyle/>
        <a:p>
          <a:endParaRPr lang="en-US"/>
        </a:p>
      </dgm:t>
    </dgm:pt>
    <dgm:pt modelId="{4C265835-2F16-4C2A-BF9C-E4187ABEF375}" type="pres">
      <dgm:prSet presAssocID="{AC8C3A7E-D664-4626-9A4F-FEA56421D435}" presName="sp" presStyleCnt="0"/>
      <dgm:spPr/>
    </dgm:pt>
    <dgm:pt modelId="{894B3B25-3E5C-436B-AEE2-5578DB39921D}" type="pres">
      <dgm:prSet presAssocID="{BD37DC34-B5D7-44FB-860B-023D89B875A8}" presName="arrowAndChildren" presStyleCnt="0"/>
      <dgm:spPr/>
    </dgm:pt>
    <dgm:pt modelId="{FA2B55E9-5C7C-4FF5-88CE-0FAE96B5EBF3}" type="pres">
      <dgm:prSet presAssocID="{BD37DC34-B5D7-44FB-860B-023D89B875A8}" presName="parentTextArrow" presStyleLbl="node1" presStyleIdx="0" presStyleCnt="2"/>
      <dgm:spPr/>
      <dgm:t>
        <a:bodyPr/>
        <a:lstStyle/>
        <a:p>
          <a:endParaRPr lang="en-US"/>
        </a:p>
      </dgm:t>
    </dgm:pt>
    <dgm:pt modelId="{AC3E6653-B713-4778-BD7A-CF9DDD8948CF}" type="pres">
      <dgm:prSet presAssocID="{BD37DC34-B5D7-44FB-860B-023D89B875A8}" presName="arrow" presStyleLbl="node1" presStyleIdx="1" presStyleCnt="2"/>
      <dgm:spPr/>
      <dgm:t>
        <a:bodyPr/>
        <a:lstStyle/>
        <a:p>
          <a:endParaRPr lang="en-US"/>
        </a:p>
      </dgm:t>
    </dgm:pt>
    <dgm:pt modelId="{29516FD5-8979-46BC-83FA-4F1C46C7F884}" type="pres">
      <dgm:prSet presAssocID="{BD37DC34-B5D7-44FB-860B-023D89B875A8}" presName="descendantArrow" presStyleCnt="0"/>
      <dgm:spPr/>
    </dgm:pt>
    <dgm:pt modelId="{D1A91314-B0B2-4EA7-A980-A49909A065AC}" type="pres">
      <dgm:prSet presAssocID="{B65CC367-CDFD-49B3-ADD9-9A915B8D1EB8}" presName="childTextArrow" presStyleLbl="fgAccFollowNode1" presStyleIdx="0" presStyleCnt="2">
        <dgm:presLayoutVars>
          <dgm:bulletEnabled val="1"/>
        </dgm:presLayoutVars>
      </dgm:prSet>
      <dgm:spPr/>
      <dgm:t>
        <a:bodyPr/>
        <a:lstStyle/>
        <a:p>
          <a:endParaRPr lang="en-US"/>
        </a:p>
      </dgm:t>
    </dgm:pt>
    <dgm:pt modelId="{C8B3C9C3-9EB8-4E22-962F-51B7FE034D66}" type="pres">
      <dgm:prSet presAssocID="{FF5702A4-1B4A-4FBE-AC00-97F9BD7DCA63}" presName="childTextArrow" presStyleLbl="fgAccFollowNode1" presStyleIdx="1" presStyleCnt="2">
        <dgm:presLayoutVars>
          <dgm:bulletEnabled val="1"/>
        </dgm:presLayoutVars>
      </dgm:prSet>
      <dgm:spPr/>
      <dgm:t>
        <a:bodyPr/>
        <a:lstStyle/>
        <a:p>
          <a:endParaRPr lang="en-US"/>
        </a:p>
      </dgm:t>
    </dgm:pt>
  </dgm:ptLst>
  <dgm:cxnLst>
    <dgm:cxn modelId="{E4EB2FD5-42AD-4C29-A86A-B87B8025C8EF}" srcId="{235D8969-0328-444E-9D62-BAA692945E03}" destId="{FAA47EB7-8F6F-4F90-8814-8E7583F91767}" srcOrd="1" destOrd="0" parTransId="{66FF8FC5-1C46-4F23-95DC-06FF022F7B1B}" sibTransId="{DFE7E191-C19C-4BB0-9F2A-0BF20076C506}"/>
    <dgm:cxn modelId="{E2C38C04-D89E-41F9-AADB-1CB4C7EE579B}" type="presOf" srcId="{FF5702A4-1B4A-4FBE-AC00-97F9BD7DCA63}" destId="{C8B3C9C3-9EB8-4E22-962F-51B7FE034D66}" srcOrd="0" destOrd="0" presId="urn:microsoft.com/office/officeart/2005/8/layout/process4"/>
    <dgm:cxn modelId="{24BB6D24-89E4-49F8-B46C-A2CD338B817F}" type="presOf" srcId="{235D8969-0328-444E-9D62-BAA692945E03}" destId="{0EB81398-9B2A-498E-80FE-B1EB2B758BD2}" srcOrd="0" destOrd="0" presId="urn:microsoft.com/office/officeart/2005/8/layout/process4"/>
    <dgm:cxn modelId="{FDAE7BBF-24C0-479E-874E-73E1623D50FF}" srcId="{BD37DC34-B5D7-44FB-860B-023D89B875A8}" destId="{FF5702A4-1B4A-4FBE-AC00-97F9BD7DCA63}" srcOrd="1" destOrd="0" parTransId="{616E4421-B9D3-4617-9382-1D0C6D68A236}" sibTransId="{A41D8938-E444-43A3-9257-D8A23250A99C}"/>
    <dgm:cxn modelId="{187B7081-CE5B-4FB3-ADF3-45E911F32509}" srcId="{235D8969-0328-444E-9D62-BAA692945E03}" destId="{BD37DC34-B5D7-44FB-860B-023D89B875A8}" srcOrd="0" destOrd="0" parTransId="{C09AE59D-E1D6-497C-85EA-A1B52AC46515}" sibTransId="{AC8C3A7E-D664-4626-9A4F-FEA56421D435}"/>
    <dgm:cxn modelId="{1A1422E1-7B1C-4B8C-862E-C3013D2A2001}" type="presOf" srcId="{BD37DC34-B5D7-44FB-860B-023D89B875A8}" destId="{AC3E6653-B713-4778-BD7A-CF9DDD8948CF}" srcOrd="1" destOrd="0" presId="urn:microsoft.com/office/officeart/2005/8/layout/process4"/>
    <dgm:cxn modelId="{40FF0855-9EE5-43A1-9383-11E743ADCFE5}" type="presOf" srcId="{BD37DC34-B5D7-44FB-860B-023D89B875A8}" destId="{FA2B55E9-5C7C-4FF5-88CE-0FAE96B5EBF3}" srcOrd="0" destOrd="0" presId="urn:microsoft.com/office/officeart/2005/8/layout/process4"/>
    <dgm:cxn modelId="{89FCF873-163C-40DA-BB75-D365C0F6BCFA}" type="presOf" srcId="{FAA47EB7-8F6F-4F90-8814-8E7583F91767}" destId="{691EB61C-E262-4AF4-ABC2-4FFC25A83D70}" srcOrd="0" destOrd="0" presId="urn:microsoft.com/office/officeart/2005/8/layout/process4"/>
    <dgm:cxn modelId="{4301FA4B-0904-4C42-AE20-CDE1CC836B19}" srcId="{BD37DC34-B5D7-44FB-860B-023D89B875A8}" destId="{B65CC367-CDFD-49B3-ADD9-9A915B8D1EB8}" srcOrd="0" destOrd="0" parTransId="{9BBFBC80-4287-486E-BCAD-BF35452BE30D}" sibTransId="{B747A0AF-7FA4-4514-A298-15933004A135}"/>
    <dgm:cxn modelId="{F6CFC1CE-ACFA-4C83-AC4C-8109DB0E26F3}" type="presOf" srcId="{B65CC367-CDFD-49B3-ADD9-9A915B8D1EB8}" destId="{D1A91314-B0B2-4EA7-A980-A49909A065AC}" srcOrd="0" destOrd="0" presId="urn:microsoft.com/office/officeart/2005/8/layout/process4"/>
    <dgm:cxn modelId="{B155A088-3078-48E2-8365-0971C682C848}" type="presParOf" srcId="{0EB81398-9B2A-498E-80FE-B1EB2B758BD2}" destId="{E12766E5-16E8-4157-9403-4891F5314617}" srcOrd="0" destOrd="0" presId="urn:microsoft.com/office/officeart/2005/8/layout/process4"/>
    <dgm:cxn modelId="{05E2827A-1BF8-4F73-A445-083F36B42A7C}" type="presParOf" srcId="{E12766E5-16E8-4157-9403-4891F5314617}" destId="{691EB61C-E262-4AF4-ABC2-4FFC25A83D70}" srcOrd="0" destOrd="0" presId="urn:microsoft.com/office/officeart/2005/8/layout/process4"/>
    <dgm:cxn modelId="{F9658E1F-F1E0-4FC3-A9D2-DE5170CF1D45}" type="presParOf" srcId="{0EB81398-9B2A-498E-80FE-B1EB2B758BD2}" destId="{4C265835-2F16-4C2A-BF9C-E4187ABEF375}" srcOrd="1" destOrd="0" presId="urn:microsoft.com/office/officeart/2005/8/layout/process4"/>
    <dgm:cxn modelId="{5A6E522E-40F5-4B91-8BFC-BE9E02929D80}" type="presParOf" srcId="{0EB81398-9B2A-498E-80FE-B1EB2B758BD2}" destId="{894B3B25-3E5C-436B-AEE2-5578DB39921D}" srcOrd="2" destOrd="0" presId="urn:microsoft.com/office/officeart/2005/8/layout/process4"/>
    <dgm:cxn modelId="{2D7BCA48-D6E7-4581-9CC0-21FEEC16C335}" type="presParOf" srcId="{894B3B25-3E5C-436B-AEE2-5578DB39921D}" destId="{FA2B55E9-5C7C-4FF5-88CE-0FAE96B5EBF3}" srcOrd="0" destOrd="0" presId="urn:microsoft.com/office/officeart/2005/8/layout/process4"/>
    <dgm:cxn modelId="{7F17DAC1-6BD7-47E0-9B88-ABF9BA798B8B}" type="presParOf" srcId="{894B3B25-3E5C-436B-AEE2-5578DB39921D}" destId="{AC3E6653-B713-4778-BD7A-CF9DDD8948CF}" srcOrd="1" destOrd="0" presId="urn:microsoft.com/office/officeart/2005/8/layout/process4"/>
    <dgm:cxn modelId="{1B7B85F5-F2C1-4623-98E2-595B63FA5BB9}" type="presParOf" srcId="{894B3B25-3E5C-436B-AEE2-5578DB39921D}" destId="{29516FD5-8979-46BC-83FA-4F1C46C7F884}" srcOrd="2" destOrd="0" presId="urn:microsoft.com/office/officeart/2005/8/layout/process4"/>
    <dgm:cxn modelId="{75A9584C-41B0-482E-A54E-B0D33C5F26BA}" type="presParOf" srcId="{29516FD5-8979-46BC-83FA-4F1C46C7F884}" destId="{D1A91314-B0B2-4EA7-A980-A49909A065AC}" srcOrd="0" destOrd="0" presId="urn:microsoft.com/office/officeart/2005/8/layout/process4"/>
    <dgm:cxn modelId="{7D71B6E0-A5EB-438E-B2BE-1C9C5B9DE1E6}" type="presParOf" srcId="{29516FD5-8979-46BC-83FA-4F1C46C7F884}" destId="{C8B3C9C3-9EB8-4E22-962F-51B7FE034D66}"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46BC7C-0FD3-447C-A54C-1762F333372F}">
      <dsp:nvSpPr>
        <dsp:cNvPr id="0" name=""/>
        <dsp:cNvSpPr/>
      </dsp:nvSpPr>
      <dsp:spPr>
        <a:xfrm>
          <a:off x="0" y="621"/>
          <a:ext cx="7728267" cy="0"/>
        </a:xfrm>
        <a:prstGeom prst="line">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56571-09AC-450B-931F-09AF6B1912F9}">
      <dsp:nvSpPr>
        <dsp:cNvPr id="0" name=""/>
        <dsp:cNvSpPr/>
      </dsp:nvSpPr>
      <dsp:spPr>
        <a:xfrm>
          <a:off x="0" y="621"/>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Who is involved and what do they do?</a:t>
          </a:r>
        </a:p>
      </dsp:txBody>
      <dsp:txXfrm>
        <a:off x="0" y="621"/>
        <a:ext cx="7728267" cy="1017216"/>
      </dsp:txXfrm>
    </dsp:sp>
    <dsp:sp modelId="{05207B48-B799-4709-88AC-390F14F2ACFF}">
      <dsp:nvSpPr>
        <dsp:cNvPr id="0" name=""/>
        <dsp:cNvSpPr/>
      </dsp:nvSpPr>
      <dsp:spPr>
        <a:xfrm>
          <a:off x="0" y="1017837"/>
          <a:ext cx="7728267" cy="0"/>
        </a:xfrm>
        <a:prstGeom prst="line">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36ED4-8235-4C7F-ACC9-82F0482CCB22}">
      <dsp:nvSpPr>
        <dsp:cNvPr id="0" name=""/>
        <dsp:cNvSpPr/>
      </dsp:nvSpPr>
      <dsp:spPr>
        <a:xfrm>
          <a:off x="0" y="1017837"/>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What is expected to be achieved in this phase?</a:t>
          </a:r>
        </a:p>
      </dsp:txBody>
      <dsp:txXfrm>
        <a:off x="0" y="1017837"/>
        <a:ext cx="7728267" cy="1017216"/>
      </dsp:txXfrm>
    </dsp:sp>
    <dsp:sp modelId="{EF75B489-44F4-4FA3-A827-122311053988}">
      <dsp:nvSpPr>
        <dsp:cNvPr id="0" name=""/>
        <dsp:cNvSpPr/>
      </dsp:nvSpPr>
      <dsp:spPr>
        <a:xfrm>
          <a:off x="0" y="2035053"/>
          <a:ext cx="7728267" cy="0"/>
        </a:xfrm>
        <a:prstGeom prst="line">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8FD48-E377-4F62-82F2-FABD05DCFC49}">
      <dsp:nvSpPr>
        <dsp:cNvPr id="0" name=""/>
        <dsp:cNvSpPr/>
      </dsp:nvSpPr>
      <dsp:spPr>
        <a:xfrm>
          <a:off x="0" y="2035053"/>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How will you know if it is done well or is successful?  </a:t>
          </a:r>
        </a:p>
      </dsp:txBody>
      <dsp:txXfrm>
        <a:off x="0" y="2035053"/>
        <a:ext cx="7728267" cy="1017216"/>
      </dsp:txXfrm>
    </dsp:sp>
    <dsp:sp modelId="{D145C020-39D5-4046-BA2C-F2DE815BCD9D}">
      <dsp:nvSpPr>
        <dsp:cNvPr id="0" name=""/>
        <dsp:cNvSpPr/>
      </dsp:nvSpPr>
      <dsp:spPr>
        <a:xfrm>
          <a:off x="0" y="3052270"/>
          <a:ext cx="7728267" cy="0"/>
        </a:xfrm>
        <a:prstGeom prst="line">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73482C-61EB-4026-88D3-550F0758BA51}">
      <dsp:nvSpPr>
        <dsp:cNvPr id="0" name=""/>
        <dsp:cNvSpPr/>
      </dsp:nvSpPr>
      <dsp:spPr>
        <a:xfrm>
          <a:off x="0" y="3052270"/>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How do you collect, aggregate and analyze the data in each section?</a:t>
          </a:r>
        </a:p>
      </dsp:txBody>
      <dsp:txXfrm>
        <a:off x="0" y="3052270"/>
        <a:ext cx="7728267" cy="1017216"/>
      </dsp:txXfrm>
    </dsp:sp>
    <dsp:sp modelId="{215AE7BB-0BCD-4469-B9B0-DF3A42F693D1}">
      <dsp:nvSpPr>
        <dsp:cNvPr id="0" name=""/>
        <dsp:cNvSpPr/>
      </dsp:nvSpPr>
      <dsp:spPr>
        <a:xfrm>
          <a:off x="0" y="4069486"/>
          <a:ext cx="7728267" cy="0"/>
        </a:xfrm>
        <a:prstGeom prst="line">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472AB-45CD-49B6-8B56-320A6F8875A0}">
      <dsp:nvSpPr>
        <dsp:cNvPr id="0" name=""/>
        <dsp:cNvSpPr/>
      </dsp:nvSpPr>
      <dsp:spPr>
        <a:xfrm>
          <a:off x="0" y="4069486"/>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What makes the process useful?</a:t>
          </a:r>
        </a:p>
      </dsp:txBody>
      <dsp:txXfrm>
        <a:off x="0" y="4069486"/>
        <a:ext cx="7728267" cy="101721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1EB61C-E262-4AF4-ABC2-4FFC25A83D70}">
      <dsp:nvSpPr>
        <dsp:cNvPr id="0" name=""/>
        <dsp:cNvSpPr/>
      </dsp:nvSpPr>
      <dsp:spPr>
        <a:xfrm>
          <a:off x="0" y="3649587"/>
          <a:ext cx="11634281" cy="2394524"/>
        </a:xfrm>
        <a:prstGeom prst="rect">
          <a:avLst/>
        </a:prstGeom>
        <a:solidFill>
          <a:schemeClr val="accent1">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b="1" kern="1200" dirty="0">
              <a:solidFill>
                <a:schemeClr val="tx1"/>
              </a:solidFill>
            </a:rPr>
            <a:t>The next step is to consider exactly </a:t>
          </a:r>
          <a:r>
            <a:rPr lang="en-US" sz="3100" b="1" u="sng" kern="1200" dirty="0">
              <a:solidFill>
                <a:schemeClr val="tx1"/>
              </a:solidFill>
            </a:rPr>
            <a:t>what you think could change.   </a:t>
          </a:r>
          <a:endParaRPr lang="en-US" sz="3100" u="sng" kern="1200" dirty="0">
            <a:solidFill>
              <a:schemeClr val="tx1"/>
            </a:solidFill>
          </a:endParaRPr>
        </a:p>
      </dsp:txBody>
      <dsp:txXfrm>
        <a:off x="0" y="3649587"/>
        <a:ext cx="11634281" cy="2394524"/>
      </dsp:txXfrm>
    </dsp:sp>
    <dsp:sp modelId="{AC3E6653-B713-4778-BD7A-CF9DDD8948CF}">
      <dsp:nvSpPr>
        <dsp:cNvPr id="0" name=""/>
        <dsp:cNvSpPr/>
      </dsp:nvSpPr>
      <dsp:spPr>
        <a:xfrm rot="10800000">
          <a:off x="0" y="2726"/>
          <a:ext cx="11634281" cy="3682778"/>
        </a:xfrm>
        <a:prstGeom prst="upArrowCallout">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b="1" kern="1200" dirty="0"/>
            <a:t>Once you have a baseline you will have a better understanding of: </a:t>
          </a:r>
          <a:endParaRPr lang="en-US" sz="3100" kern="1200" dirty="0"/>
        </a:p>
      </dsp:txBody>
      <dsp:txXfrm>
        <a:off x="0" y="2726"/>
        <a:ext cx="11634281" cy="1292655"/>
      </dsp:txXfrm>
    </dsp:sp>
    <dsp:sp modelId="{D1A91314-B0B2-4EA7-A980-A49909A065AC}">
      <dsp:nvSpPr>
        <dsp:cNvPr id="0" name=""/>
        <dsp:cNvSpPr/>
      </dsp:nvSpPr>
      <dsp:spPr>
        <a:xfrm>
          <a:off x="0" y="1295381"/>
          <a:ext cx="5817140" cy="1101150"/>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US" sz="3600" b="1" kern="1200" dirty="0"/>
            <a:t>what is happening right now</a:t>
          </a:r>
          <a:endParaRPr lang="en-US" sz="3600" kern="1200" dirty="0"/>
        </a:p>
      </dsp:txBody>
      <dsp:txXfrm>
        <a:off x="0" y="1295381"/>
        <a:ext cx="5817140" cy="1101150"/>
      </dsp:txXfrm>
    </dsp:sp>
    <dsp:sp modelId="{C8B3C9C3-9EB8-4E22-962F-51B7FE034D66}">
      <dsp:nvSpPr>
        <dsp:cNvPr id="0" name=""/>
        <dsp:cNvSpPr/>
      </dsp:nvSpPr>
      <dsp:spPr>
        <a:xfrm>
          <a:off x="5817140" y="1295381"/>
          <a:ext cx="5817140" cy="1101150"/>
        </a:xfrm>
        <a:prstGeom prst="rect">
          <a:avLst/>
        </a:prstGeom>
        <a:solidFill>
          <a:schemeClr val="accent2">
            <a:tint val="40000"/>
            <a:alpha val="90000"/>
            <a:hueOff val="3208861"/>
            <a:satOff val="-57041"/>
            <a:lumOff val="-4127"/>
            <a:alphaOff val="0"/>
          </a:schemeClr>
        </a:solidFill>
        <a:ln w="10795" cap="flat" cmpd="sng" algn="ctr">
          <a:solidFill>
            <a:schemeClr val="accent2">
              <a:tint val="40000"/>
              <a:alpha val="90000"/>
              <a:hueOff val="3208861"/>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US" sz="3600" b="1" kern="1200" dirty="0"/>
            <a:t>what is </a:t>
          </a:r>
          <a:r>
            <a:rPr lang="en-US" sz="3600" b="1" kern="1200" dirty="0">
              <a:solidFill>
                <a:srgbClr val="FF0000"/>
              </a:solidFill>
            </a:rPr>
            <a:t>not</a:t>
          </a:r>
          <a:r>
            <a:rPr lang="en-US" sz="3600" b="1" kern="1200" dirty="0"/>
            <a:t> happening</a:t>
          </a:r>
          <a:endParaRPr lang="en-US" sz="3600" kern="1200" dirty="0"/>
        </a:p>
      </dsp:txBody>
      <dsp:txXfrm>
        <a:off x="5817140" y="1295381"/>
        <a:ext cx="5817140" cy="11011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3E14F-C9C0-4745-A17F-3C9EFD521097}" type="datetimeFigureOut">
              <a:rPr lang="en-US" smtClean="0"/>
              <a:pPr/>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FB4C2-71A5-41C6-87D3-D87C58C91F42}" type="slidenum">
              <a:rPr lang="en-US" smtClean="0"/>
              <a:pPr/>
              <a:t>‹#›</a:t>
            </a:fld>
            <a:endParaRPr lang="en-US"/>
          </a:p>
        </p:txBody>
      </p:sp>
    </p:spTree>
    <p:extLst>
      <p:ext uri="{BB962C8B-B14F-4D97-AF65-F5344CB8AC3E}">
        <p14:creationId xmlns="" xmlns:p14="http://schemas.microsoft.com/office/powerpoint/2010/main" val="401334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know that many ROMA professionals, especially those newly certified, are often anxious to “start doing ROMA”! That enthusiasm is appreciated!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wealth of material available to help you implement ROMA in your agency. However, in true ROMA fashion, we want to be sure that that before we implement strategies to “bring ROMA to life”, we understand what is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part of that material is the Results Oriented Management and Accountability (ROMA) IMPLEMENTATION CHECKLIST. It is not recommended to use this checklist as a ‘stand alone’, but to instead consider it as one of many tools in your tool kit that will help you to assess your agency’s level of results orientation.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yes, we need to</a:t>
            </a:r>
            <a:r>
              <a:rPr lang="en-US" sz="1200" kern="1200" dirty="0">
                <a:solidFill>
                  <a:schemeClr val="tx1"/>
                </a:solidFill>
                <a:effectLst/>
                <a:latin typeface="+mn-lt"/>
                <a:ea typeface="+mn-ea"/>
                <a:cs typeface="+mn-cs"/>
              </a:rPr>
              <a:t> develop indicators of agency level change to demonstrate our agency</a:t>
            </a:r>
            <a:r>
              <a:rPr lang="en-US" sz="1200" b="1" i="1" kern="1200" dirty="0">
                <a:solidFill>
                  <a:schemeClr val="tx1"/>
                </a:solidFill>
                <a:effectLst/>
                <a:latin typeface="+mn-lt"/>
                <a:ea typeface="+mn-ea"/>
                <a:cs typeface="+mn-cs"/>
              </a:rPr>
              <a:t> is </a:t>
            </a:r>
            <a:r>
              <a:rPr lang="en-US" sz="1200" kern="1200" dirty="0">
                <a:solidFill>
                  <a:schemeClr val="tx1"/>
                </a:solidFill>
                <a:effectLst/>
                <a:latin typeface="+mn-lt"/>
                <a:ea typeface="+mn-ea"/>
                <a:cs typeface="+mn-cs"/>
              </a:rPr>
              <a:t>results oriented, we must first have clear need and outcome statements. In order to do this, we have to establish a baseline and determine the need.</a:t>
            </a:r>
          </a:p>
          <a:p>
            <a:endParaRPr lang="en-US" dirty="0"/>
          </a:p>
        </p:txBody>
      </p:sp>
      <p:sp>
        <p:nvSpPr>
          <p:cNvPr id="4" name="Slide Number Placeholder 3"/>
          <p:cNvSpPr>
            <a:spLocks noGrp="1"/>
          </p:cNvSpPr>
          <p:nvPr>
            <p:ph type="sldNum" sz="quarter" idx="5"/>
          </p:nvPr>
        </p:nvSpPr>
        <p:spPr/>
        <p:txBody>
          <a:bodyPr/>
          <a:lstStyle/>
          <a:p>
            <a:fld id="{4F6FB4C2-71A5-41C6-87D3-D87C58C91F42}" type="slidenum">
              <a:rPr lang="en-US" smtClean="0"/>
              <a:pPr/>
              <a:t>2</a:t>
            </a:fld>
            <a:endParaRPr lang="en-US"/>
          </a:p>
        </p:txBody>
      </p:sp>
    </p:spTree>
    <p:extLst>
      <p:ext uri="{BB962C8B-B14F-4D97-AF65-F5344CB8AC3E}">
        <p14:creationId xmlns="" xmlns:p14="http://schemas.microsoft.com/office/powerpoint/2010/main" val="3220808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15</a:t>
            </a:fld>
            <a:endParaRPr lang="en-US" dirty="0"/>
          </a:p>
        </p:txBody>
      </p:sp>
    </p:spTree>
    <p:extLst>
      <p:ext uri="{BB962C8B-B14F-4D97-AF65-F5344CB8AC3E}">
        <p14:creationId xmlns:p14="http://schemas.microsoft.com/office/powerpoint/2010/main" xmlns="" val="131732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can lead into another discussion about assessing the organizational culture, as the culture of the organization can impact how change is viewed, implemented, etc. </a:t>
            </a:r>
          </a:p>
        </p:txBody>
      </p:sp>
      <p:sp>
        <p:nvSpPr>
          <p:cNvPr id="4" name="Slide Number Placeholder 3"/>
          <p:cNvSpPr>
            <a:spLocks noGrp="1"/>
          </p:cNvSpPr>
          <p:nvPr>
            <p:ph type="sldNum" sz="quarter" idx="10"/>
          </p:nvPr>
        </p:nvSpPr>
        <p:spPr/>
        <p:txBody>
          <a:bodyPr/>
          <a:lstStyle/>
          <a:p>
            <a:fld id="{C1B3FC7F-6AEB-493A-9CD9-F851F90FCEC2}"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just had NCRTs, the response was an increase in knowledge.</a:t>
            </a:r>
            <a:r>
              <a:rPr lang="en-US" baseline="0" dirty="0" smtClean="0"/>
              <a:t>  </a:t>
            </a:r>
          </a:p>
          <a:p>
            <a:r>
              <a:rPr lang="en-US" baseline="0" dirty="0" smtClean="0"/>
              <a:t>The NCRTs provided the standard information about basic ROMA principles and the knowledge in the network increased.</a:t>
            </a:r>
          </a:p>
          <a:p>
            <a:r>
              <a:rPr lang="en-US" sz="1200" u="none" kern="1200" baseline="0" dirty="0" smtClean="0">
                <a:solidFill>
                  <a:schemeClr val="tx1"/>
                </a:solidFill>
                <a:latin typeface="+mn-lt"/>
                <a:ea typeface="+mn-ea"/>
                <a:cs typeface="+mn-cs"/>
              </a:rPr>
              <a:t>Much of the data we collected about NCRTs were outputs.  </a:t>
            </a:r>
          </a:p>
          <a:p>
            <a:pPr>
              <a:buFont typeface="Arial" pitchFamily="34" charset="0"/>
              <a:buChar char="•"/>
            </a:pPr>
            <a:r>
              <a:rPr lang="en-US" sz="1200" u="none" kern="1200" baseline="0" dirty="0" smtClean="0">
                <a:solidFill>
                  <a:schemeClr val="tx1"/>
                </a:solidFill>
                <a:latin typeface="+mn-lt"/>
                <a:ea typeface="+mn-ea"/>
                <a:cs typeface="+mn-cs"/>
              </a:rPr>
              <a:t>How many trainings the NCRTs did.  </a:t>
            </a:r>
          </a:p>
          <a:p>
            <a:pPr>
              <a:buFont typeface="Arial" pitchFamily="34" charset="0"/>
              <a:buChar char="•"/>
            </a:pPr>
            <a:r>
              <a:rPr lang="en-US" sz="1200" u="none" kern="1200" baseline="0" dirty="0" smtClean="0">
                <a:solidFill>
                  <a:schemeClr val="tx1"/>
                </a:solidFill>
                <a:latin typeface="+mn-lt"/>
                <a:ea typeface="+mn-ea"/>
                <a:cs typeface="+mn-cs"/>
              </a:rPr>
              <a:t>How many agency staff and partners were trained on the Intro to ROMA curriculum.</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Back in 2004 and again in 2010 we did surveys asking NCRTs to identify what they saw that had changed.</a:t>
            </a:r>
          </a:p>
          <a:p>
            <a:r>
              <a:rPr lang="en-US" sz="1200" u="none" kern="1200" baseline="0" dirty="0" smtClean="0">
                <a:solidFill>
                  <a:schemeClr val="tx1"/>
                </a:solidFill>
                <a:latin typeface="+mn-lt"/>
                <a:ea typeface="+mn-ea"/>
                <a:cs typeface="+mn-cs"/>
              </a:rPr>
              <a:t>Those things are similar to what the NCRIs are saying now.  </a:t>
            </a:r>
          </a:p>
          <a:p>
            <a:pPr marL="0" marR="0" indent="0" algn="l" defTabSz="914353"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latin typeface="+mn-lt"/>
              <a:ea typeface="+mn-ea"/>
              <a:cs typeface="+mn-cs"/>
            </a:endParaRPr>
          </a:p>
          <a:p>
            <a:pPr marL="0" marR="0" indent="0" algn="l" defTabSz="914353"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For the NCRIs, we’ve recently (2017 and 18) been engaged in follow up surveys </a:t>
            </a:r>
          </a:p>
          <a:p>
            <a:pPr marL="0" marR="0" indent="0" algn="l" defTabSz="914353"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 </a:t>
            </a:r>
          </a:p>
          <a:p>
            <a:pPr marL="0" marR="0" indent="0" algn="l" defTabSz="914353" rtl="0" eaLnBrk="1" fontAlgn="auto" latinLnBrk="0" hangingPunct="1">
              <a:lnSpc>
                <a:spcPct val="100000"/>
              </a:lnSpc>
              <a:spcBef>
                <a:spcPts val="0"/>
              </a:spcBef>
              <a:spcAft>
                <a:spcPts val="0"/>
              </a:spcAft>
              <a:buClrTx/>
              <a:buSzTx/>
              <a:buFontTx/>
              <a:buNone/>
              <a:tabLst/>
              <a:defRPr/>
            </a:pPr>
            <a:r>
              <a:rPr lang="en-US" dirty="0" smtClean="0"/>
              <a:t>One of the guiding ideas is the frame of meeting O</a:t>
            </a:r>
            <a:r>
              <a:rPr lang="en-US" baseline="0" dirty="0" smtClean="0"/>
              <a:t>rg Standard 4.3: The agency demonstrates the implementation of the full ROMA cycle.   </a:t>
            </a:r>
          </a:p>
          <a:p>
            <a:pPr marL="0" marR="0" indent="0" algn="l" defTabSz="914353" rtl="0" eaLnBrk="1" fontAlgn="auto" latinLnBrk="0" hangingPunct="1">
              <a:lnSpc>
                <a:spcPct val="100000"/>
              </a:lnSpc>
              <a:spcBef>
                <a:spcPts val="0"/>
              </a:spcBef>
              <a:spcAft>
                <a:spcPts val="0"/>
              </a:spcAft>
              <a:buClrTx/>
              <a:buSzTx/>
              <a:buFontTx/>
              <a:buNone/>
              <a:tabLst/>
              <a:defRPr/>
            </a:pPr>
            <a:endParaRPr lang="en-US" dirty="0" smtClean="0"/>
          </a:p>
          <a:p>
            <a:endParaRPr lang="en-US" sz="1200" u="none" kern="1200" baseline="0" dirty="0" smtClean="0">
              <a:solidFill>
                <a:schemeClr val="tx1"/>
              </a:solidFill>
              <a:latin typeface="+mn-lt"/>
              <a:ea typeface="+mn-ea"/>
              <a:cs typeface="+mn-cs"/>
            </a:endParaRPr>
          </a:p>
          <a:p>
            <a:endParaRPr lang="en-US" sz="1200" u="none" kern="1200" dirty="0" smtClean="0">
              <a:solidFill>
                <a:schemeClr val="tx1"/>
              </a:solidFill>
              <a:latin typeface="+mn-lt"/>
              <a:ea typeface="+mn-ea"/>
              <a:cs typeface="+mn-cs"/>
            </a:endParaRP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0459329-0DEB-40C8-A6D4-970C292AAF15}"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These are observed changes or potential changes.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2EC133C-370A-480C-B9EC-243313FF5243}" type="slidenum">
              <a:rPr lang="en-US" smtClean="0"/>
              <a:pPr/>
              <a:t>18</a:t>
            </a:fld>
            <a:endParaRPr lang="en-US"/>
          </a:p>
        </p:txBody>
      </p:sp>
    </p:spTree>
    <p:extLst>
      <p:ext uri="{BB962C8B-B14F-4D97-AF65-F5344CB8AC3E}">
        <p14:creationId xmlns:p14="http://schemas.microsoft.com/office/powerpoint/2010/main" xmlns="" val="2429441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EC133C-370A-480C-B9EC-243313FF5243}" type="slidenum">
              <a:rPr lang="en-US" smtClean="0"/>
              <a:pPr/>
              <a:t>19</a:t>
            </a:fld>
            <a:endParaRPr lang="en-US"/>
          </a:p>
        </p:txBody>
      </p:sp>
    </p:spTree>
    <p:extLst>
      <p:ext uri="{BB962C8B-B14F-4D97-AF65-F5344CB8AC3E}">
        <p14:creationId xmlns:p14="http://schemas.microsoft.com/office/powerpoint/2010/main" xmlns="" val="2429441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EC133C-370A-480C-B9EC-243313FF5243}" type="slidenum">
              <a:rPr lang="en-US" smtClean="0"/>
              <a:pPr/>
              <a:t>20</a:t>
            </a:fld>
            <a:endParaRPr lang="en-US"/>
          </a:p>
        </p:txBody>
      </p:sp>
    </p:spTree>
    <p:extLst>
      <p:ext uri="{BB962C8B-B14F-4D97-AF65-F5344CB8AC3E}">
        <p14:creationId xmlns:p14="http://schemas.microsoft.com/office/powerpoint/2010/main" xmlns="" val="242944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b="1" kern="1200" dirty="0" smtClean="0">
                <a:solidFill>
                  <a:schemeClr val="tx1"/>
                </a:solidFill>
                <a:latin typeface="Arial" pitchFamily="34" charset="0"/>
                <a:ea typeface="+mn-ea"/>
                <a:cs typeface="Arial" pitchFamily="34" charset="0"/>
              </a:rPr>
              <a:t>evaluate how are things going,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4800" b="1" kern="1200" dirty="0" smtClean="0">
                <a:solidFill>
                  <a:schemeClr val="tx1"/>
                </a:solidFill>
                <a:latin typeface="Arial" pitchFamily="34" charset="0"/>
                <a:ea typeface="+mn-ea"/>
                <a:cs typeface="Arial" pitchFamily="34" charset="0"/>
              </a:rPr>
              <a:t>Ask who is doing what work, what’s going well / not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4800" b="1"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4800" b="1" kern="1200" dirty="0" smtClean="0">
                <a:solidFill>
                  <a:schemeClr val="tx1"/>
                </a:solidFill>
                <a:latin typeface="Arial" pitchFamily="34" charset="0"/>
                <a:ea typeface="+mn-ea"/>
                <a:cs typeface="Arial" pitchFamily="34" charset="0"/>
              </a:rPr>
              <a:t>Is there</a:t>
            </a:r>
            <a:r>
              <a:rPr lang="en-US" sz="4800" b="1" kern="1200" baseline="0" dirty="0" smtClean="0">
                <a:solidFill>
                  <a:schemeClr val="tx1"/>
                </a:solidFill>
                <a:latin typeface="Arial" pitchFamily="34" charset="0"/>
                <a:ea typeface="+mn-ea"/>
                <a:cs typeface="Arial" pitchFamily="34" charset="0"/>
              </a:rPr>
              <a:t> a way to talk about this: </a:t>
            </a:r>
            <a:r>
              <a:rPr lang="en-US" sz="4800" b="1" kern="1200" dirty="0" smtClean="0">
                <a:solidFill>
                  <a:schemeClr val="tx1"/>
                </a:solidFill>
                <a:latin typeface="Arial" pitchFamily="34" charset="0"/>
                <a:ea typeface="+mn-ea"/>
                <a:cs typeface="Arial" pitchFamily="34" charset="0"/>
              </a:rPr>
              <a:t>How committed are staff and leadership to ROMA?</a:t>
            </a:r>
          </a:p>
          <a:p>
            <a:endParaRPr lang="en-US" dirty="0"/>
          </a:p>
        </p:txBody>
      </p:sp>
      <p:sp>
        <p:nvSpPr>
          <p:cNvPr id="4" name="Slide Number Placeholder 3"/>
          <p:cNvSpPr>
            <a:spLocks noGrp="1"/>
          </p:cNvSpPr>
          <p:nvPr>
            <p:ph type="sldNum" sz="quarter" idx="10"/>
          </p:nvPr>
        </p:nvSpPr>
        <p:spPr/>
        <p:txBody>
          <a:bodyPr/>
          <a:lstStyle/>
          <a:p>
            <a:fld id="{4F6FB4C2-71A5-41C6-87D3-D87C58C91F42}"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1 -- The change</a:t>
            </a:r>
            <a:r>
              <a:rPr lang="en-US" baseline="0" dirty="0"/>
              <a:t> represented by a movement away from silos is part of a big change across the CAA network.</a:t>
            </a:r>
          </a:p>
          <a:p>
            <a:pPr marL="0" marR="0" lvl="0" indent="0" algn="l" defTabSz="914353"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One aspect of this is a commonly mentioned improvement: more complete understanding across all staff of the relationship between their various program outcomes and the more general agency (and national) outcomes.  </a:t>
            </a:r>
            <a:r>
              <a:rPr lang="en-US" b="0" dirty="0"/>
              <a:t>Front line staff can put their work in the context of agency goals.  </a:t>
            </a:r>
          </a:p>
          <a:p>
            <a:pPr marL="0" marR="0" lvl="0" indent="0" algn="l" defTabSz="914353"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This is part of understanding ROMA principles, but also of understanding the Whole Family approach and of engaging in the “Whole Agency/local</a:t>
            </a:r>
            <a:r>
              <a:rPr lang="en-US" baseline="0" dirty="0"/>
              <a:t> TOC” movement.</a:t>
            </a:r>
            <a:endParaRPr lang="en-US" dirty="0"/>
          </a:p>
          <a:p>
            <a:pPr marL="0" marR="0" indent="0" algn="l" defTabSz="914353" rtl="0" eaLnBrk="1" fontAlgn="auto" latinLnBrk="0" hangingPunct="1">
              <a:lnSpc>
                <a:spcPct val="100000"/>
              </a:lnSpc>
              <a:spcBef>
                <a:spcPts val="0"/>
              </a:spcBef>
              <a:spcAft>
                <a:spcPts val="0"/>
              </a:spcAft>
              <a:buClrTx/>
              <a:buSzTx/>
              <a:buFontTx/>
              <a:buNone/>
              <a:tabLst/>
              <a:defRPr/>
            </a:pPr>
            <a:endParaRPr lang="en-US" altLang="en-US" baseline="0" dirty="0"/>
          </a:p>
          <a:p>
            <a:endParaRPr lang="en-US" baseline="0"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2 – in looking at the whole agency, and considering the agency’s local theory of change, a second big change surfaced.</a:t>
            </a:r>
          </a:p>
          <a:p>
            <a:endParaRPr lang="en-US" baseline="0" dirty="0"/>
          </a:p>
          <a:p>
            <a:r>
              <a:rPr lang="en-US" baseline="0" dirty="0"/>
              <a:t>Agencies with a improved “results orientation” have increased engagement in community initiatives</a:t>
            </a:r>
          </a:p>
          <a:p>
            <a:r>
              <a:rPr lang="en-US" baseline="0" dirty="0"/>
              <a:t>NCRIs report that they understand community work (not </a:t>
            </a:r>
            <a:r>
              <a:rPr lang="en-US" i="1" baseline="0" dirty="0"/>
              <a:t>working in the community </a:t>
            </a:r>
            <a:r>
              <a:rPr lang="en-US" baseline="0" dirty="0"/>
              <a:t>but </a:t>
            </a:r>
            <a:r>
              <a:rPr lang="en-US" i="1" baseline="0" dirty="0"/>
              <a:t>doing community change work</a:t>
            </a:r>
            <a:r>
              <a:rPr lang="en-US" baseline="0" dirty="0"/>
              <a:t>)</a:t>
            </a:r>
          </a:p>
          <a:p>
            <a:r>
              <a:rPr lang="en-US" baseline="0" dirty="0"/>
              <a:t>And acknowledge that focus only on family level work can produce limited long term impact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 various kinds of training are cited. </a:t>
            </a:r>
          </a:p>
          <a:p>
            <a:r>
              <a:rPr lang="en-US" baseline="0" dirty="0"/>
              <a:t>One recurring example is “on boarding” of new employees, providing a ROMA orientation as part of the first days on the job</a:t>
            </a:r>
            <a:r>
              <a:rPr lang="en-US" baseline="0" dirty="0" smtClean="0"/>
              <a:t>.</a:t>
            </a:r>
          </a:p>
          <a:p>
            <a:endParaRPr lang="en-US" baseline="0" dirty="0" smtClean="0"/>
          </a:p>
          <a:p>
            <a:r>
              <a:rPr lang="en-US" baseline="0" dirty="0" smtClean="0"/>
              <a:t>It is important to talk to the rest of the agency staff!!!!!!!!!!</a:t>
            </a:r>
            <a:endParaRPr lang="en-US" dirty="0"/>
          </a:p>
        </p:txBody>
      </p:sp>
      <p:sp>
        <p:nvSpPr>
          <p:cNvPr id="4" name="Slide Number Placeholder 3"/>
          <p:cNvSpPr>
            <a:spLocks noGrp="1"/>
          </p:cNvSpPr>
          <p:nvPr>
            <p:ph type="sldNum" sz="quarter" idx="10"/>
          </p:nvPr>
        </p:nvSpPr>
        <p:spPr/>
        <p:txBody>
          <a:bodyPr/>
          <a:lstStyle/>
          <a:p>
            <a:fld id="{62EC133C-370A-480C-B9EC-243313FF5243}" type="slidenum">
              <a:rPr lang="en-US" smtClean="0"/>
              <a:pPr/>
              <a:t>24</a:t>
            </a:fld>
            <a:endParaRPr lang="en-US"/>
          </a:p>
        </p:txBody>
      </p:sp>
    </p:spTree>
    <p:extLst>
      <p:ext uri="{BB962C8B-B14F-4D97-AF65-F5344CB8AC3E}">
        <p14:creationId xmlns="" xmlns:p14="http://schemas.microsoft.com/office/powerpoint/2010/main" val="242944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ROMA cannot be defined by what </a:t>
            </a:r>
            <a:r>
              <a:rPr lang="en-US" sz="1200" b="1" i="0" kern="1200" dirty="0">
                <a:solidFill>
                  <a:schemeClr val="tx1"/>
                </a:solidFill>
                <a:latin typeface="+mn-lt"/>
                <a:ea typeface="+mn-ea"/>
                <a:cs typeface="+mn-cs"/>
              </a:rPr>
              <a:t>it does </a:t>
            </a:r>
            <a:r>
              <a:rPr lang="en-US" sz="1200" b="0" i="0" kern="1200" dirty="0">
                <a:solidFill>
                  <a:schemeClr val="tx1"/>
                </a:solidFill>
                <a:latin typeface="+mn-lt"/>
                <a:ea typeface="+mn-ea"/>
                <a:cs typeface="+mn-cs"/>
              </a:rPr>
              <a:t>but by what </a:t>
            </a:r>
            <a:r>
              <a:rPr lang="en-US" sz="1200" b="1" i="0" kern="1200" dirty="0">
                <a:solidFill>
                  <a:schemeClr val="tx1"/>
                </a:solidFill>
                <a:latin typeface="+mn-lt"/>
                <a:ea typeface="+mn-ea"/>
                <a:cs typeface="+mn-cs"/>
              </a:rPr>
              <a:t>it delivers </a:t>
            </a:r>
            <a:r>
              <a:rPr lang="en-US" sz="1200" b="0" i="0" kern="1200" dirty="0">
                <a:solidFill>
                  <a:schemeClr val="tx1"/>
                </a:solidFill>
                <a:latin typeface="+mn-lt"/>
                <a:ea typeface="+mn-ea"/>
                <a:cs typeface="+mn-cs"/>
              </a:rPr>
              <a:t>—results that enrich the organization’s value to customers, funders, community stakeholders and employees.</a:t>
            </a:r>
            <a:endParaRPr lang="en-US" dirty="0"/>
          </a:p>
          <a:p>
            <a:endParaRPr lang="en-US" dirty="0"/>
          </a:p>
          <a:p>
            <a:r>
              <a:rPr lang="en-US" dirty="0"/>
              <a:t>Does your agency have a service focus or a results focus?  </a:t>
            </a:r>
            <a:endParaRPr lang="en-US" dirty="0" smtClean="0"/>
          </a:p>
          <a:p>
            <a:endParaRPr lang="en-US" dirty="0"/>
          </a:p>
          <a:p>
            <a:r>
              <a:rPr lang="en-US" dirty="0" smtClean="0"/>
              <a:t>What if you had only </a:t>
            </a:r>
            <a:r>
              <a:rPr lang="en-US" baseline="0" dirty="0" smtClean="0"/>
              <a:t>one </a:t>
            </a:r>
            <a:r>
              <a:rPr lang="en-US" baseline="0" dirty="0"/>
              <a:t>thing </a:t>
            </a:r>
            <a:r>
              <a:rPr lang="en-US" baseline="0" dirty="0" smtClean="0"/>
              <a:t>you can  </a:t>
            </a:r>
            <a:r>
              <a:rPr lang="en-US" baseline="0" dirty="0"/>
              <a:t>share about your agency.  </a:t>
            </a:r>
            <a:r>
              <a:rPr lang="en-US" baseline="0" dirty="0" smtClean="0"/>
              <a:t>What would it be?</a:t>
            </a:r>
            <a:endParaRPr lang="en-US" baseline="0" dirty="0"/>
          </a:p>
          <a:p>
            <a:r>
              <a:rPr lang="en-US" baseline="0" dirty="0"/>
              <a:t>Was it the results your agency helps to accomplish?  Or the services you provide? </a:t>
            </a:r>
          </a:p>
          <a:p>
            <a:endParaRPr lang="en-US" dirty="0"/>
          </a:p>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Arial" pitchFamily="34" charset="0"/>
                <a:ea typeface="+mn-ea"/>
                <a:cs typeface="Arial" pitchFamily="34" charset="0"/>
              </a:rPr>
              <a:t>, what do staff need to do their work better;  </a:t>
            </a:r>
          </a:p>
          <a:p>
            <a:endParaRPr lang="en-US" dirty="0"/>
          </a:p>
        </p:txBody>
      </p:sp>
      <p:sp>
        <p:nvSpPr>
          <p:cNvPr id="4" name="Slide Number Placeholder 3"/>
          <p:cNvSpPr>
            <a:spLocks noGrp="1"/>
          </p:cNvSpPr>
          <p:nvPr>
            <p:ph type="sldNum" sz="quarter" idx="10"/>
          </p:nvPr>
        </p:nvSpPr>
        <p:spPr/>
        <p:txBody>
          <a:bodyPr/>
          <a:lstStyle/>
          <a:p>
            <a:fld id="{C0459329-0DEB-40C8-A6D4-970C292AAF15}"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59329-0DEB-40C8-A6D4-970C292AAF15}"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ROMA checklist to conduct a ROMA audit can help us to do these things: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help us to determine a baseline, to see areas where we have gaps and need to improve (Assess).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we know our baseline, we can determine the change we want to see and the strategies we will employ (plan then implement),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determine how we will record our progress (Achievement of Results),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evaluate the impact of our strategies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THEN WE CONTINUE WITH ASSESSING…</a:t>
            </a:r>
          </a:p>
          <a:p>
            <a:endParaRPr lang="en-US" dirty="0"/>
          </a:p>
        </p:txBody>
      </p:sp>
      <p:sp>
        <p:nvSpPr>
          <p:cNvPr id="4" name="Slide Number Placeholder 3"/>
          <p:cNvSpPr>
            <a:spLocks noGrp="1"/>
          </p:cNvSpPr>
          <p:nvPr>
            <p:ph type="sldNum" sz="quarter" idx="5"/>
          </p:nvPr>
        </p:nvSpPr>
        <p:spPr/>
        <p:txBody>
          <a:bodyPr/>
          <a:lstStyle/>
          <a:p>
            <a:fld id="{4F6FB4C2-71A5-41C6-87D3-D87C58C91F42}" type="slidenum">
              <a:rPr lang="en-US" smtClean="0"/>
              <a:pPr/>
              <a:t>5</a:t>
            </a:fld>
            <a:endParaRPr lang="en-US"/>
          </a:p>
        </p:txBody>
      </p:sp>
    </p:spTree>
    <p:extLst>
      <p:ext uri="{BB962C8B-B14F-4D97-AF65-F5344CB8AC3E}">
        <p14:creationId xmlns="" xmlns:p14="http://schemas.microsoft.com/office/powerpoint/2010/main" val="338678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ROMA checklist to conduct a ROMA audit can help us to do these things: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help us to determine a baseline, to see areas where we have gaps and need to improve (Assess).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we know our baseline, we can determine the change we want to see and the strategies we will employ (plan then implement),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determine how we will record our progress (Achievement of Results),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evaluate the impact of our strategies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THEN WE CONTINUE WITH ASSESSING…</a:t>
            </a:r>
          </a:p>
          <a:p>
            <a:endParaRPr lang="en-US" dirty="0"/>
          </a:p>
        </p:txBody>
      </p:sp>
      <p:sp>
        <p:nvSpPr>
          <p:cNvPr id="4" name="Slide Number Placeholder 3"/>
          <p:cNvSpPr>
            <a:spLocks noGrp="1"/>
          </p:cNvSpPr>
          <p:nvPr>
            <p:ph type="sldNum" sz="quarter" idx="5"/>
          </p:nvPr>
        </p:nvSpPr>
        <p:spPr/>
        <p:txBody>
          <a:bodyPr/>
          <a:lstStyle/>
          <a:p>
            <a:fld id="{4F6FB4C2-71A5-41C6-87D3-D87C58C91F42}" type="slidenum">
              <a:rPr lang="en-US" smtClean="0"/>
              <a:pPr/>
              <a:t>6</a:t>
            </a:fld>
            <a:endParaRPr lang="en-US"/>
          </a:p>
        </p:txBody>
      </p:sp>
    </p:spTree>
    <p:extLst>
      <p:ext uri="{BB962C8B-B14F-4D97-AF65-F5344CB8AC3E}">
        <p14:creationId xmlns="" xmlns:p14="http://schemas.microsoft.com/office/powerpoint/2010/main" val="338678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Lets consider the information on this slide as an example.</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In some ways, our evidence of need is only anecdotal -- we hear from NCRPs that they are facing barriers because our network’s organizational culture is still not focused on outcomes.  </a:t>
            </a:r>
          </a:p>
          <a:p>
            <a:r>
              <a:rPr lang="en-US" sz="1200" u="none" kern="1200" baseline="0" dirty="0">
                <a:solidFill>
                  <a:schemeClr val="tx1"/>
                </a:solidFill>
                <a:latin typeface="+mn-lt"/>
                <a:ea typeface="+mn-ea"/>
                <a:cs typeface="+mn-cs"/>
              </a:rPr>
              <a:t>One of the barriers identified over and over is a statement that is something like this: </a:t>
            </a:r>
          </a:p>
          <a:p>
            <a:pPr marL="0" marR="0" indent="0" algn="l" defTabSz="914353" rtl="0" eaLnBrk="1" fontAlgn="auto" latinLnBrk="0" hangingPunct="1">
              <a:lnSpc>
                <a:spcPct val="100000"/>
              </a:lnSpc>
              <a:spcBef>
                <a:spcPts val="0"/>
              </a:spcBef>
              <a:spcAft>
                <a:spcPts val="0"/>
              </a:spcAft>
              <a:buClrTx/>
              <a:buSzTx/>
              <a:buFontTx/>
              <a:buNone/>
              <a:tabLst/>
              <a:defRPr/>
            </a:pPr>
            <a:r>
              <a:rPr lang="en-US" sz="1200" dirty="0"/>
              <a:t>“My agency is focused on provision of services and does not have many customers who are moving out of poverty.”</a:t>
            </a:r>
          </a:p>
          <a:p>
            <a:pPr marL="0" marR="0" indent="0" algn="l" defTabSz="914353" rtl="0" eaLnBrk="1" fontAlgn="auto" latinLnBrk="0" hangingPunct="1">
              <a:lnSpc>
                <a:spcPct val="100000"/>
              </a:lnSpc>
              <a:spcBef>
                <a:spcPts val="0"/>
              </a:spcBef>
              <a:spcAft>
                <a:spcPts val="0"/>
              </a:spcAft>
              <a:buClrTx/>
              <a:buSzTx/>
              <a:buFontTx/>
              <a:buNone/>
              <a:tabLst/>
              <a:defRPr/>
            </a:pPr>
            <a:r>
              <a:rPr lang="en-US" sz="1200" dirty="0"/>
              <a:t>Because agencies are not seeing</a:t>
            </a:r>
            <a:r>
              <a:rPr lang="en-US" sz="1200" baseline="0" dirty="0"/>
              <a:t> their customers move out of poverty, they do </a:t>
            </a:r>
            <a:r>
              <a:rPr lang="en-US" sz="1200" dirty="0"/>
              <a:t>not see the value of using the ROMA principles.  </a:t>
            </a:r>
          </a:p>
          <a:p>
            <a:pPr marL="0" marR="0" indent="0" algn="l" defTabSz="914353"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353" rtl="0" eaLnBrk="1" fontAlgn="auto" latinLnBrk="0" hangingPunct="1">
              <a:lnSpc>
                <a:spcPct val="100000"/>
              </a:lnSpc>
              <a:spcBef>
                <a:spcPts val="0"/>
              </a:spcBef>
              <a:spcAft>
                <a:spcPts val="0"/>
              </a:spcAft>
              <a:buClrTx/>
              <a:buSzTx/>
              <a:buFontTx/>
              <a:buNone/>
              <a:tabLst/>
              <a:defRPr/>
            </a:pPr>
            <a:r>
              <a:rPr lang="en-US" sz="1200" dirty="0"/>
              <a:t>This kind of input leads us to identify the second need statement, that a network focused on services is limiting its capacity to achieve results.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What do people think about this?</a:t>
            </a:r>
          </a:p>
          <a:p>
            <a:endParaRPr lang="en-US" sz="1200" u="non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those are indeed the needs, The outcomes, then,</a:t>
            </a:r>
            <a:r>
              <a:rPr lang="en-US" baseline="0" dirty="0"/>
              <a:t> could be that we </a:t>
            </a:r>
            <a:r>
              <a:rPr lang="en-US" b="1" i="1" baseline="0" dirty="0"/>
              <a:t>increase</a:t>
            </a:r>
            <a:r>
              <a:rPr lang="en-US" baseline="0" dirty="0"/>
              <a:t> </a:t>
            </a:r>
            <a:r>
              <a:rPr lang="en-US" b="1" i="1" dirty="0"/>
              <a:t>understanding of the principles and practices related to ROMA.</a:t>
            </a:r>
          </a:p>
          <a:p>
            <a:r>
              <a:rPr lang="en-US" baseline="0" dirty="0"/>
              <a:t>and </a:t>
            </a:r>
            <a:r>
              <a:rPr lang="en-US" b="1" baseline="0" dirty="0"/>
              <a:t>increase capacity to achieve results.  </a:t>
            </a:r>
            <a:endParaRPr lang="en-US" b="1" dirty="0"/>
          </a:p>
          <a:p>
            <a:endParaRPr lang="en-US" dirty="0"/>
          </a:p>
          <a:p>
            <a:r>
              <a:rPr lang="en-US" dirty="0"/>
              <a:t>Now to the indicator:  </a:t>
            </a:r>
          </a:p>
          <a:p>
            <a:r>
              <a:rPr lang="en-US" dirty="0"/>
              <a:t>Is this a sufficient response?  </a:t>
            </a:r>
          </a:p>
          <a:p>
            <a:r>
              <a:rPr lang="en-US" sz="1200" u="none" kern="1200" dirty="0">
                <a:solidFill>
                  <a:schemeClr val="tx1"/>
                </a:solidFill>
                <a:latin typeface="+mn-lt"/>
                <a:ea typeface="+mn-ea"/>
                <a:cs typeface="+mn-cs"/>
              </a:rPr>
              <a:t>We have a lot more certified ROMA Professionals across the country than we did 3 years ago.</a:t>
            </a:r>
          </a:p>
          <a:p>
            <a:r>
              <a:rPr lang="en-US" sz="1200" u="none" kern="1200" baseline="0" dirty="0">
                <a:solidFill>
                  <a:schemeClr val="tx1"/>
                </a:solidFill>
                <a:latin typeface="+mn-lt"/>
                <a:ea typeface="+mn-ea"/>
                <a:cs typeface="+mn-cs"/>
              </a:rPr>
              <a:t>How many of you would “pass” this start of a logic model?  </a:t>
            </a:r>
          </a:p>
          <a:p>
            <a:r>
              <a:rPr lang="en-US" sz="1200" u="none" kern="1200" baseline="0" dirty="0">
                <a:solidFill>
                  <a:schemeClr val="tx1"/>
                </a:solidFill>
                <a:latin typeface="+mn-lt"/>
                <a:ea typeface="+mn-ea"/>
                <a:cs typeface="+mn-cs"/>
              </a:rPr>
              <a:t>We are saying that just having more people who have demonstrated specific competencies related to ROMA principles and practices means that agencies have more capacity to achieve results.  A “proxy” if you will.  </a:t>
            </a:r>
          </a:p>
          <a:p>
            <a:endParaRPr lang="en-US" sz="1200" u="none" kern="1200" baseline="0" dirty="0">
              <a:solidFill>
                <a:schemeClr val="tx1"/>
              </a:solidFill>
              <a:latin typeface="+mn-lt"/>
              <a:ea typeface="+mn-ea"/>
              <a:cs typeface="+mn-cs"/>
            </a:endParaRPr>
          </a:p>
          <a:p>
            <a:pPr marL="0" marR="0" indent="0" algn="l" defTabSz="914353" rtl="0" eaLnBrk="1" fontAlgn="auto" latinLnBrk="0" hangingPunct="1">
              <a:lnSpc>
                <a:spcPct val="100000"/>
              </a:lnSpc>
              <a:spcBef>
                <a:spcPts val="0"/>
              </a:spcBef>
              <a:spcAft>
                <a:spcPts val="0"/>
              </a:spcAft>
              <a:buClrTx/>
              <a:buSzTx/>
              <a:buFontTx/>
              <a:buNone/>
              <a:tabLst/>
              <a:defRPr/>
            </a:pPr>
            <a:r>
              <a:rPr lang="en-US" sz="1200" b="1" u="none" kern="1200" baseline="0" dirty="0">
                <a:solidFill>
                  <a:schemeClr val="tx1"/>
                </a:solidFill>
                <a:latin typeface="+mn-lt"/>
                <a:ea typeface="+mn-ea"/>
                <a:cs typeface="+mn-cs"/>
              </a:rPr>
              <a:t>What do we know about proxies?  They have to have research basis </a:t>
            </a:r>
            <a:r>
              <a:rPr lang="en-US" sz="1200" u="none" kern="1200" baseline="0" dirty="0">
                <a:solidFill>
                  <a:schemeClr val="tx1"/>
                </a:solidFill>
                <a:latin typeface="+mn-lt"/>
                <a:ea typeface="+mn-ea"/>
                <a:cs typeface="+mn-cs"/>
              </a:rPr>
              <a:t>– meaning </a:t>
            </a:r>
            <a:r>
              <a:rPr lang="en-US" sz="1200" b="1" u="none" kern="1200" baseline="0" dirty="0">
                <a:solidFill>
                  <a:schemeClr val="tx1"/>
                </a:solidFill>
                <a:latin typeface="+mn-lt"/>
                <a:ea typeface="+mn-ea"/>
                <a:cs typeface="+mn-cs"/>
              </a:rPr>
              <a:t>someone</a:t>
            </a:r>
            <a:r>
              <a:rPr lang="en-US" sz="1200" u="none" kern="1200" baseline="0" dirty="0">
                <a:solidFill>
                  <a:schemeClr val="tx1"/>
                </a:solidFill>
                <a:latin typeface="+mn-lt"/>
                <a:ea typeface="+mn-ea"/>
                <a:cs typeface="+mn-cs"/>
              </a:rPr>
              <a:t> has done follow up to see that the treatment (service, strategy, program, etc.) has lead to a change in the situation that caused the need for the treatment.   </a:t>
            </a:r>
            <a:r>
              <a:rPr lang="en-US" sz="1200" u="none" strike="sngStrike" kern="1200" baseline="0" dirty="0">
                <a:solidFill>
                  <a:schemeClr val="tx1"/>
                </a:solidFill>
                <a:latin typeface="+mn-lt"/>
                <a:ea typeface="+mn-ea"/>
                <a:cs typeface="+mn-cs"/>
              </a:rPr>
              <a:t>And it is about an identified population – consider the difference between a random person getting a food box, or a senior getting home delivered meals – in our case the particular focus is on CAA network.   </a:t>
            </a:r>
          </a:p>
          <a:p>
            <a:r>
              <a:rPr lang="en-US" sz="1200" u="none" kern="1200" baseline="0" dirty="0">
                <a:solidFill>
                  <a:schemeClr val="tx1"/>
                </a:solidFill>
                <a:latin typeface="+mn-lt"/>
                <a:ea typeface="+mn-ea"/>
                <a:cs typeface="+mn-cs"/>
              </a:rPr>
              <a:t>** Proxy’s are not used just because we don’t have the follow up in place.  </a:t>
            </a:r>
          </a:p>
          <a:p>
            <a:endParaRPr lang="en-US" sz="1200" u="none" kern="1200" baseline="0" dirty="0">
              <a:solidFill>
                <a:schemeClr val="tx1"/>
              </a:solidFill>
              <a:latin typeface="+mn-lt"/>
              <a:ea typeface="+mn-ea"/>
              <a:cs typeface="+mn-cs"/>
            </a:endParaRPr>
          </a:p>
          <a:p>
            <a:pPr marL="0" marR="0" indent="0" algn="l" defTabSz="914353"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mn-lt"/>
                <a:ea typeface="+mn-ea"/>
                <a:cs typeface="+mn-cs"/>
              </a:rPr>
              <a:t>As one ROMA professional said, we have increased capacity – but what do we do with the capacity? So what?</a:t>
            </a:r>
          </a:p>
          <a:p>
            <a:pPr marL="0" marR="0" indent="0" algn="l" defTabSz="914353" rtl="0" eaLnBrk="1" fontAlgn="auto" latinLnBrk="0" hangingPunct="1">
              <a:lnSpc>
                <a:spcPct val="100000"/>
              </a:lnSpc>
              <a:spcBef>
                <a:spcPts val="0"/>
              </a:spcBef>
              <a:spcAft>
                <a:spcPts val="0"/>
              </a:spcAft>
              <a:buClrTx/>
              <a:buSzTx/>
              <a:buFontTx/>
              <a:buNone/>
              <a:tabLst/>
              <a:defRPr/>
            </a:pPr>
            <a:endParaRPr lang="en-US" sz="1200" u="none" kern="1200" baseline="0" dirty="0">
              <a:solidFill>
                <a:schemeClr val="tx1"/>
              </a:solidFill>
              <a:latin typeface="+mn-lt"/>
              <a:ea typeface="+mn-ea"/>
              <a:cs typeface="+mn-cs"/>
            </a:endParaRPr>
          </a:p>
          <a:p>
            <a:endParaRPr lang="en-US" sz="1200" u="non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C080A1-EF13-4AA3-8FB6-3DFBD3E5E425}" type="slidenum">
              <a:rPr lang="en-US" smtClean="0"/>
              <a:pPr/>
              <a:t>7</a:t>
            </a:fld>
            <a:endParaRPr lang="en-US" dirty="0"/>
          </a:p>
        </p:txBody>
      </p:sp>
    </p:spTree>
    <p:extLst>
      <p:ext uri="{BB962C8B-B14F-4D97-AF65-F5344CB8AC3E}">
        <p14:creationId xmlns="" xmlns:p14="http://schemas.microsoft.com/office/powerpoint/2010/main" val="110106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Why</a:t>
            </a:r>
            <a:r>
              <a:rPr lang="en-US" baseline="0" dirty="0" smtClean="0"/>
              <a:t> does </a:t>
            </a:r>
            <a:r>
              <a:rPr lang="en-US" dirty="0" smtClean="0"/>
              <a:t>your local agency need ROMA?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r>
              <a:rPr lang="en-US" dirty="0" smtClean="0"/>
              <a:t>As </a:t>
            </a:r>
            <a:r>
              <a:rPr lang="en-US" dirty="0"/>
              <a:t>a ROMA professional and member of the ROMA </a:t>
            </a:r>
            <a:r>
              <a:rPr lang="en-US" dirty="0" smtClean="0"/>
              <a:t>Task Group, </a:t>
            </a:r>
            <a:r>
              <a:rPr lang="en-US" dirty="0"/>
              <a:t>what do you want to know? </a:t>
            </a:r>
            <a:endParaRPr lang="en-US" dirty="0" smtClean="0"/>
          </a:p>
          <a:p>
            <a:r>
              <a:rPr lang="en-US" dirty="0" smtClean="0"/>
              <a:t>What do you think other people want to know?</a:t>
            </a:r>
            <a:endParaRPr lang="en-US" dirty="0"/>
          </a:p>
        </p:txBody>
      </p:sp>
      <p:sp>
        <p:nvSpPr>
          <p:cNvPr id="4" name="Slide Number Placeholder 3"/>
          <p:cNvSpPr>
            <a:spLocks noGrp="1"/>
          </p:cNvSpPr>
          <p:nvPr>
            <p:ph type="sldNum" sz="quarter" idx="5"/>
          </p:nvPr>
        </p:nvSpPr>
        <p:spPr/>
        <p:txBody>
          <a:bodyPr/>
          <a:lstStyle/>
          <a:p>
            <a:fld id="{4F6FB4C2-71A5-41C6-87D3-D87C58C91F42}" type="slidenum">
              <a:rPr lang="en-US" smtClean="0"/>
              <a:pPr/>
              <a:t>8</a:t>
            </a:fld>
            <a:endParaRPr lang="en-US"/>
          </a:p>
        </p:txBody>
      </p:sp>
    </p:spTree>
    <p:extLst>
      <p:ext uri="{BB962C8B-B14F-4D97-AF65-F5344CB8AC3E}">
        <p14:creationId xmlns:p14="http://schemas.microsoft.com/office/powerpoint/2010/main" xmlns="" val="2089752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 out Results </a:t>
            </a:r>
            <a:r>
              <a:rPr lang="en-US" dirty="0"/>
              <a:t>Oriented Management and Accountability (ROMA) IMPLEMENTATION CHECKLIST</a:t>
            </a:r>
          </a:p>
          <a:p>
            <a:endParaRPr lang="en-US" dirty="0"/>
          </a:p>
          <a:p>
            <a:r>
              <a:rPr lang="en-US" dirty="0"/>
              <a:t>This checklist is a tool for conducting a ROMA audit in order to establish a baseline.</a:t>
            </a:r>
          </a:p>
          <a:p>
            <a:endParaRPr lang="en-US" dirty="0"/>
          </a:p>
          <a:p>
            <a:pPr marL="0" marR="0" indent="0" algn="l" defTabSz="914353" rtl="0" eaLnBrk="1" fontAlgn="auto" latinLnBrk="0" hangingPunct="1">
              <a:lnSpc>
                <a:spcPct val="100000"/>
              </a:lnSpc>
              <a:spcBef>
                <a:spcPts val="0"/>
              </a:spcBef>
              <a:spcAft>
                <a:spcPts val="0"/>
              </a:spcAft>
              <a:buClrTx/>
              <a:buSzTx/>
              <a:buFontTx/>
              <a:buNone/>
              <a:tabLst/>
              <a:defRPr/>
            </a:pPr>
            <a:r>
              <a:rPr lang="en-US" b="1" baseline="0" dirty="0" smtClean="0"/>
              <a:t>Find out what is current status -- this </a:t>
            </a:r>
            <a:r>
              <a:rPr lang="en-US" b="1" baseline="0" dirty="0"/>
              <a:t>is how we actually determine what our needs are, then we can identify what we want to see change, and from there make a plan</a:t>
            </a:r>
            <a:r>
              <a:rPr lang="en-US" baseline="0" dirty="0"/>
              <a:t>. </a:t>
            </a:r>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11</a:t>
            </a:fld>
            <a:endParaRPr lang="en-US" dirty="0"/>
          </a:p>
        </p:txBody>
      </p:sp>
    </p:spTree>
    <p:extLst>
      <p:ext uri="{BB962C8B-B14F-4D97-AF65-F5344CB8AC3E}">
        <p14:creationId xmlns:p14="http://schemas.microsoft.com/office/powerpoint/2010/main" xmlns="" val="207083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baseline="0" dirty="0" smtClean="0"/>
              <a:t>Activity </a:t>
            </a:r>
            <a:r>
              <a:rPr lang="en-US" baseline="0" dirty="0"/>
              <a:t>-- Give the group time (in pairs or small groups) to talk to each other about what is currently done.  </a:t>
            </a:r>
          </a:p>
          <a:p>
            <a:pPr marL="0" marR="0" indent="0" algn="l" defTabSz="914353" rtl="0" eaLnBrk="1" fontAlgn="auto" latinLnBrk="0" hangingPunct="1">
              <a:lnSpc>
                <a:spcPct val="100000"/>
              </a:lnSpc>
              <a:spcBef>
                <a:spcPts val="0"/>
              </a:spcBef>
              <a:spcAft>
                <a:spcPts val="0"/>
              </a:spcAft>
              <a:buClrTx/>
              <a:buSzTx/>
              <a:buFontTx/>
              <a:buNone/>
              <a:tabLst/>
              <a:defRPr/>
            </a:pPr>
            <a:r>
              <a:rPr lang="en-US" baseline="0" dirty="0"/>
              <a:t>There is a list of guiding questions on the next page.  10 min at most for this.  </a:t>
            </a:r>
            <a:endParaRPr lang="en-US" baseline="0" dirty="0" smtClean="0"/>
          </a:p>
          <a:p>
            <a:pPr marL="0" marR="0" indent="0" algn="l" defTabSz="914353"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353"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6FC080A1-EF13-4AA3-8FB6-3DFBD3E5E425}" type="slidenum">
              <a:rPr lang="en-US" smtClean="0"/>
              <a:pPr/>
              <a:t>14</a:t>
            </a:fld>
            <a:endParaRPr lang="en-US" dirty="0"/>
          </a:p>
        </p:txBody>
      </p:sp>
    </p:spTree>
    <p:extLst>
      <p:ext uri="{BB962C8B-B14F-4D97-AF65-F5344CB8AC3E}">
        <p14:creationId xmlns:p14="http://schemas.microsoft.com/office/powerpoint/2010/main" xmlns="" val="207083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F7E1EB-01F2-4808-B256-DD0C06F60504}"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466C7-E82E-4628-9A92-CDDABAB5431B}" type="slidenum">
              <a:rPr lang="en-US" smtClean="0"/>
              <a:pPr/>
              <a:t>‹#›</a:t>
            </a:fld>
            <a:endParaRPr lang="en-US"/>
          </a:p>
        </p:txBody>
      </p:sp>
    </p:spTree>
    <p:extLst>
      <p:ext uri="{BB962C8B-B14F-4D97-AF65-F5344CB8AC3E}">
        <p14:creationId xmlns="" xmlns:p14="http://schemas.microsoft.com/office/powerpoint/2010/main" val="36858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F7E1EB-01F2-4808-B256-DD0C06F60504}" type="datetimeFigureOut">
              <a:rPr lang="en-US" smtClean="0"/>
              <a:pPr/>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466C7-E82E-4628-9A92-CDDABAB5431B}" type="slidenum">
              <a:rPr lang="en-US" smtClean="0"/>
              <a:pPr/>
              <a:t>‹#›</a:t>
            </a:fld>
            <a:endParaRPr lang="en-US"/>
          </a:p>
        </p:txBody>
      </p:sp>
    </p:spTree>
    <p:extLst>
      <p:ext uri="{BB962C8B-B14F-4D97-AF65-F5344CB8AC3E}">
        <p14:creationId xmlns="" xmlns:p14="http://schemas.microsoft.com/office/powerpoint/2010/main" val="166902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F7E1EB-01F2-4808-B256-DD0C06F60504}" type="datetimeFigureOut">
              <a:rPr lang="en-US" smtClean="0"/>
              <a:pPr/>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466C7-E82E-4628-9A92-CDDABAB5431B}" type="slidenum">
              <a:rPr lang="en-US" smtClean="0"/>
              <a:pPr/>
              <a:t>‹#›</a:t>
            </a:fld>
            <a:endParaRPr lang="en-US"/>
          </a:p>
        </p:txBody>
      </p:sp>
    </p:spTree>
    <p:extLst>
      <p:ext uri="{BB962C8B-B14F-4D97-AF65-F5344CB8AC3E}">
        <p14:creationId xmlns="" xmlns:p14="http://schemas.microsoft.com/office/powerpoint/2010/main" val="23924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F7E1EB-01F2-4808-B256-DD0C06F60504}"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466C7-E82E-4628-9A92-CDDABAB5431B}" type="slidenum">
              <a:rPr lang="en-US" smtClean="0"/>
              <a:pPr/>
              <a:t>‹#›</a:t>
            </a:fld>
            <a:endParaRPr lang="en-US"/>
          </a:p>
        </p:txBody>
      </p:sp>
    </p:spTree>
    <p:extLst>
      <p:ext uri="{BB962C8B-B14F-4D97-AF65-F5344CB8AC3E}">
        <p14:creationId xmlns="" xmlns:p14="http://schemas.microsoft.com/office/powerpoint/2010/main" val="310673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7E1EB-01F2-4808-B256-DD0C06F60504}"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466C7-E82E-4628-9A92-CDDABAB5431B}" type="slidenum">
              <a:rPr lang="en-US" smtClean="0"/>
              <a:pPr/>
              <a:t>‹#›</a:t>
            </a:fld>
            <a:endParaRPr lang="en-US"/>
          </a:p>
        </p:txBody>
      </p:sp>
    </p:spTree>
    <p:extLst>
      <p:ext uri="{BB962C8B-B14F-4D97-AF65-F5344CB8AC3E}">
        <p14:creationId xmlns="" xmlns:p14="http://schemas.microsoft.com/office/powerpoint/2010/main" val="100832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8F7E1EB-01F2-4808-B256-DD0C06F60504}" type="datetimeFigureOut">
              <a:rPr lang="en-US" smtClean="0"/>
              <a:pPr/>
              <a:t>8/11/2019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74466C7-E82E-4628-9A92-CDDABAB5431B}" type="slidenum">
              <a:rPr lang="en-US" smtClean="0"/>
              <a:pPr/>
              <a:t>‹#›</a:t>
            </a:fld>
            <a:endParaRPr lang="en-US"/>
          </a:p>
        </p:txBody>
      </p:sp>
    </p:spTree>
    <p:extLst>
      <p:ext uri="{BB962C8B-B14F-4D97-AF65-F5344CB8AC3E}">
        <p14:creationId xmlns="" xmlns:p14="http://schemas.microsoft.com/office/powerpoint/2010/main" val="329787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A8F7E1EB-01F2-4808-B256-DD0C06F60504}" type="datetimeFigureOut">
              <a:rPr lang="en-US" smtClean="0"/>
              <a:pPr/>
              <a:t>8/11/2019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E74466C7-E82E-4628-9A92-CDDABAB5431B}" type="slidenum">
              <a:rPr lang="en-US" smtClean="0"/>
              <a:pPr/>
              <a:t>‹#›</a:t>
            </a:fld>
            <a:endParaRPr lang="en-US"/>
          </a:p>
        </p:txBody>
      </p:sp>
    </p:spTree>
    <p:extLst>
      <p:ext uri="{BB962C8B-B14F-4D97-AF65-F5344CB8AC3E}">
        <p14:creationId xmlns="" xmlns:p14="http://schemas.microsoft.com/office/powerpoint/2010/main" val="382719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A8F7E1EB-01F2-4808-B256-DD0C06F60504}" type="datetimeFigureOut">
              <a:rPr lang="en-US" smtClean="0"/>
              <a:pPr/>
              <a:t>8/11/2019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E74466C7-E82E-4628-9A92-CDDABAB5431B}" type="slidenum">
              <a:rPr lang="en-US" smtClean="0"/>
              <a:pPr/>
              <a:t>‹#›</a:t>
            </a:fld>
            <a:endParaRPr lang="en-US"/>
          </a:p>
        </p:txBody>
      </p:sp>
    </p:spTree>
    <p:extLst>
      <p:ext uri="{BB962C8B-B14F-4D97-AF65-F5344CB8AC3E}">
        <p14:creationId xmlns="" xmlns:p14="http://schemas.microsoft.com/office/powerpoint/2010/main" val="238872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F7E1EB-01F2-4808-B256-DD0C06F60504}" type="datetimeFigureOut">
              <a:rPr lang="en-US" smtClean="0"/>
              <a:pPr/>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466C7-E82E-4628-9A92-CDDABAB5431B}" type="slidenum">
              <a:rPr lang="en-US" smtClean="0"/>
              <a:pPr/>
              <a:t>‹#›</a:t>
            </a:fld>
            <a:endParaRPr lang="en-US"/>
          </a:p>
        </p:txBody>
      </p:sp>
    </p:spTree>
    <p:extLst>
      <p:ext uri="{BB962C8B-B14F-4D97-AF65-F5344CB8AC3E}">
        <p14:creationId xmlns="" xmlns:p14="http://schemas.microsoft.com/office/powerpoint/2010/main" val="110796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8F7E1EB-01F2-4808-B256-DD0C06F60504}" type="datetimeFigureOut">
              <a:rPr lang="en-US" smtClean="0"/>
              <a:pPr/>
              <a:t>8/11/2019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74466C7-E82E-4628-9A92-CDDABAB5431B}" type="slidenum">
              <a:rPr lang="en-US" smtClean="0"/>
              <a:pPr/>
              <a:t>‹#›</a:t>
            </a:fld>
            <a:endParaRPr lang="en-US"/>
          </a:p>
        </p:txBody>
      </p:sp>
    </p:spTree>
    <p:extLst>
      <p:ext uri="{BB962C8B-B14F-4D97-AF65-F5344CB8AC3E}">
        <p14:creationId xmlns="" xmlns:p14="http://schemas.microsoft.com/office/powerpoint/2010/main" val="244581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8F7E1EB-01F2-4808-B256-DD0C06F60504}" type="datetimeFigureOut">
              <a:rPr lang="en-US" smtClean="0"/>
              <a:pPr/>
              <a:t>8/11/2019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E74466C7-E82E-4628-9A92-CDDABAB5431B}" type="slidenum">
              <a:rPr lang="en-US" smtClean="0"/>
              <a:pPr/>
              <a:t>‹#›</a:t>
            </a:fld>
            <a:endParaRPr lang="en-US"/>
          </a:p>
        </p:txBody>
      </p:sp>
    </p:spTree>
    <p:extLst>
      <p:ext uri="{BB962C8B-B14F-4D97-AF65-F5344CB8AC3E}">
        <p14:creationId xmlns="" xmlns:p14="http://schemas.microsoft.com/office/powerpoint/2010/main" val="32511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8F7E1EB-01F2-4808-B256-DD0C06F60504}" type="datetimeFigureOut">
              <a:rPr lang="en-US" smtClean="0"/>
              <a:pPr/>
              <a:t>8/11/2019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74466C7-E82E-4628-9A92-CDDABAB5431B}" type="slidenum">
              <a:rPr lang="en-US" smtClean="0"/>
              <a:pPr/>
              <a:t>‹#›</a:t>
            </a:fld>
            <a:endParaRPr lang="en-US"/>
          </a:p>
        </p:txBody>
      </p:sp>
    </p:spTree>
    <p:extLst>
      <p:ext uri="{BB962C8B-B14F-4D97-AF65-F5344CB8AC3E}">
        <p14:creationId xmlns="" xmlns:p14="http://schemas.microsoft.com/office/powerpoint/2010/main" val="503852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ancrt.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nascsp.org/" TargetMode="External"/><Relationship Id="rId4" Type="http://schemas.openxmlformats.org/officeDocument/2006/relationships/hyperlink" Target="http://www.communityactionpartnershi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9848" y="1298448"/>
            <a:ext cx="7315200" cy="2632107"/>
          </a:xfrm>
        </p:spPr>
        <p:txBody>
          <a:bodyPr>
            <a:normAutofit fontScale="90000"/>
          </a:bodyPr>
          <a:lstStyle/>
          <a:p>
            <a:pPr algn="ctr"/>
            <a:r>
              <a:rPr lang="en-US" sz="8800" dirty="0" smtClean="0"/>
              <a:t>What’s ROMA got to do with it? </a:t>
            </a:r>
            <a:endParaRPr lang="en-US" sz="8800" dirty="0"/>
          </a:p>
        </p:txBody>
      </p:sp>
      <p:sp>
        <p:nvSpPr>
          <p:cNvPr id="5" name="Subtitle 4"/>
          <p:cNvSpPr>
            <a:spLocks noGrp="1"/>
          </p:cNvSpPr>
          <p:nvPr>
            <p:ph type="subTitle" idx="1"/>
          </p:nvPr>
        </p:nvSpPr>
        <p:spPr/>
        <p:txBody>
          <a:bodyPr>
            <a:noAutofit/>
          </a:bodyPr>
          <a:lstStyle/>
          <a:p>
            <a:pPr algn="ctr"/>
            <a:r>
              <a:rPr lang="en-US" sz="4000" dirty="0" smtClean="0"/>
              <a:t>May </a:t>
            </a:r>
            <a:r>
              <a:rPr lang="en-US" sz="4000" dirty="0" smtClean="0"/>
              <a:t>15, 2019</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If we can’t identify the change, we can’t acknowledge success!!!</a:t>
            </a:r>
            <a:endParaRPr lang="en-US" dirty="0"/>
          </a:p>
        </p:txBody>
      </p:sp>
      <p:sp>
        <p:nvSpPr>
          <p:cNvPr id="5" name="Subtitle 4"/>
          <p:cNvSpPr>
            <a:spLocks noGrp="1"/>
          </p:cNvSpPr>
          <p:nvPr>
            <p:ph type="subTitle" idx="1"/>
          </p:nvPr>
        </p:nvSpPr>
        <p:spPr/>
        <p:txBody>
          <a:bodyPr>
            <a:normAutofit fontScale="92500" lnSpcReduction="20000"/>
          </a:bodyPr>
          <a:lstStyle/>
          <a:p>
            <a:r>
              <a:rPr lang="en-US" sz="4000" b="1" dirty="0" smtClean="0"/>
              <a:t>Establish a baseline and then measure progress. </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3577A01-3DD8-4E33-BEE1-3065F7E6FB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601"/>
            <a:ext cx="7052487"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9248" y="1123837"/>
            <a:ext cx="6451111" cy="1255469"/>
          </a:xfrm>
        </p:spPr>
        <p:txBody>
          <a:bodyPr>
            <a:normAutofit fontScale="90000"/>
          </a:bodyPr>
          <a:lstStyle/>
          <a:p>
            <a:pPr algn="ctr"/>
            <a:r>
              <a:rPr lang="en-US" sz="4000" dirty="0" smtClean="0">
                <a:solidFill>
                  <a:schemeClr val="tx1"/>
                </a:solidFill>
              </a:rPr>
              <a:t/>
            </a:r>
            <a:br>
              <a:rPr lang="en-US" sz="4000" dirty="0" smtClean="0">
                <a:solidFill>
                  <a:schemeClr val="tx1"/>
                </a:solidFill>
              </a:rPr>
            </a:br>
            <a:r>
              <a:rPr lang="en-US" sz="4000" b="1" dirty="0" smtClean="0">
                <a:solidFill>
                  <a:schemeClr val="tx1"/>
                </a:solidFill>
              </a:rPr>
              <a:t>CONDUCTING A ROMA AUDIT</a:t>
            </a: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Using </a:t>
            </a:r>
            <a:r>
              <a:rPr lang="en-US" sz="4000" dirty="0" smtClean="0">
                <a:solidFill>
                  <a:schemeClr val="tx1"/>
                </a:solidFill>
              </a:rPr>
              <a:t>a Checklist </a:t>
            </a:r>
            <a:r>
              <a:rPr lang="en-US" sz="4000" dirty="0">
                <a:solidFill>
                  <a:schemeClr val="tx1"/>
                </a:solidFill>
              </a:rPr>
              <a:t>for Implementation</a:t>
            </a:r>
          </a:p>
        </p:txBody>
      </p:sp>
      <p:sp>
        <p:nvSpPr>
          <p:cNvPr id="3" name="Content Placeholder 2"/>
          <p:cNvSpPr>
            <a:spLocks noGrp="1"/>
          </p:cNvSpPr>
          <p:nvPr>
            <p:ph idx="1"/>
          </p:nvPr>
        </p:nvSpPr>
        <p:spPr>
          <a:xfrm>
            <a:off x="289248" y="3398293"/>
            <a:ext cx="6451109" cy="2386688"/>
          </a:xfrm>
        </p:spPr>
        <p:txBody>
          <a:bodyPr anchor="t">
            <a:normAutofit/>
          </a:bodyPr>
          <a:lstStyle/>
          <a:p>
            <a:pPr algn="ctr">
              <a:buNone/>
            </a:pPr>
            <a:r>
              <a:rPr lang="en-US" sz="3200" dirty="0">
                <a:solidFill>
                  <a:schemeClr val="tx1"/>
                </a:solidFill>
              </a:rPr>
              <a:t>Helps you identify: </a:t>
            </a:r>
          </a:p>
          <a:p>
            <a:pPr algn="ctr"/>
            <a:r>
              <a:rPr lang="en-US" sz="2400" dirty="0" smtClean="0">
                <a:solidFill>
                  <a:schemeClr val="tx1"/>
                </a:solidFill>
              </a:rPr>
              <a:t>-- What </a:t>
            </a:r>
            <a:r>
              <a:rPr lang="en-US" sz="2400" dirty="0">
                <a:solidFill>
                  <a:schemeClr val="tx1"/>
                </a:solidFill>
              </a:rPr>
              <a:t>are you doing now that would demonstrate each of the items on the </a:t>
            </a:r>
            <a:r>
              <a:rPr lang="en-US" sz="2400" dirty="0" smtClean="0">
                <a:solidFill>
                  <a:schemeClr val="tx1"/>
                </a:solidFill>
              </a:rPr>
              <a:t>checklist  </a:t>
            </a:r>
            <a:endParaRPr lang="en-US" sz="2400" dirty="0">
              <a:solidFill>
                <a:schemeClr val="tx1"/>
              </a:solidFill>
            </a:endParaRPr>
          </a:p>
          <a:p>
            <a:pPr algn="ctr"/>
            <a:r>
              <a:rPr lang="en-US" sz="2400" dirty="0" smtClean="0">
                <a:solidFill>
                  <a:schemeClr val="tx1"/>
                </a:solidFill>
              </a:rPr>
              <a:t>--  What </a:t>
            </a:r>
            <a:r>
              <a:rPr lang="en-US" sz="2400" dirty="0">
                <a:solidFill>
                  <a:schemeClr val="tx1"/>
                </a:solidFill>
              </a:rPr>
              <a:t>could be done differently to include the ROMA </a:t>
            </a:r>
            <a:r>
              <a:rPr lang="en-US" sz="2400" dirty="0" smtClean="0">
                <a:solidFill>
                  <a:schemeClr val="tx1"/>
                </a:solidFill>
              </a:rPr>
              <a:t>element</a:t>
            </a:r>
            <a:endParaRPr lang="en-US" sz="2400" dirty="0">
              <a:solidFill>
                <a:schemeClr val="tx1"/>
              </a:solidFill>
            </a:endParaRPr>
          </a:p>
          <a:p>
            <a:endParaRPr lang="en-US" dirty="0">
              <a:solidFill>
                <a:srgbClr val="FFFFFF"/>
              </a:solidFill>
            </a:endParaRPr>
          </a:p>
        </p:txBody>
      </p:sp>
      <p:pic>
        <p:nvPicPr>
          <p:cNvPr id="6146" name="Picture 2" descr="Image result for checklist">
            <a:extLst>
              <a:ext uri="{FF2B5EF4-FFF2-40B4-BE49-F238E27FC236}">
                <a16:creationId xmlns:a16="http://schemas.microsoft.com/office/drawing/2014/main" xmlns="" id="{46D9B24D-BCFB-448F-9307-995A977FA71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060" r="28270"/>
          <a:stretch/>
        </p:blipFill>
        <p:spPr bwMode="auto">
          <a:xfrm>
            <a:off x="7545033" y="759599"/>
            <a:ext cx="3778287" cy="53306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05000" y="342900"/>
            <a:ext cx="77724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905002" y="495300"/>
            <a:ext cx="7315199"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0516254-1D9F-4F3A-9870-3A3280BE2B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44079" y="261218"/>
            <a:ext cx="7315200" cy="1840537"/>
          </a:xfrm>
        </p:spPr>
        <p:txBody>
          <a:bodyPr>
            <a:normAutofit/>
          </a:bodyPr>
          <a:lstStyle/>
          <a:p>
            <a:pPr algn="r"/>
            <a:r>
              <a:rPr lang="en-US" b="1" dirty="0">
                <a:solidFill>
                  <a:schemeClr val="accent1">
                    <a:lumMod val="60000"/>
                    <a:lumOff val="40000"/>
                  </a:schemeClr>
                </a:solidFill>
              </a:rPr>
              <a:t>When completing the checklist, consider:</a:t>
            </a:r>
          </a:p>
        </p:txBody>
      </p:sp>
      <p:sp>
        <p:nvSpPr>
          <p:cNvPr id="3" name="Content Placeholder 2"/>
          <p:cNvSpPr>
            <a:spLocks noGrp="1"/>
          </p:cNvSpPr>
          <p:nvPr>
            <p:ph type="body" idx="1"/>
          </p:nvPr>
        </p:nvSpPr>
        <p:spPr>
          <a:xfrm>
            <a:off x="2159378" y="2481974"/>
            <a:ext cx="8989484" cy="3243262"/>
          </a:xfrm>
        </p:spPr>
        <p:txBody>
          <a:bodyPr>
            <a:normAutofit/>
          </a:bodyPr>
          <a:lstStyle/>
          <a:p>
            <a:r>
              <a:rPr lang="en-US" sz="3600" b="1" dirty="0"/>
              <a:t>What can you identify right now and what do you need to find out more about?  </a:t>
            </a:r>
          </a:p>
          <a:p>
            <a:r>
              <a:rPr lang="en-US" sz="3600" b="1" dirty="0"/>
              <a:t>Who do you need to talk to </a:t>
            </a:r>
            <a:endParaRPr lang="en-US" sz="3600" b="1" dirty="0" smtClean="0"/>
          </a:p>
          <a:p>
            <a:r>
              <a:rPr lang="en-US" sz="3600" b="1" dirty="0" smtClean="0"/>
              <a:t>(</a:t>
            </a:r>
            <a:r>
              <a:rPr lang="en-US" sz="3600" b="1" dirty="0"/>
              <a:t>to find out what is happening in other departments)?</a:t>
            </a:r>
          </a:p>
          <a:p>
            <a:endParaRPr lang="en-US" dirty="0"/>
          </a:p>
        </p:txBody>
      </p:sp>
      <p:sp>
        <p:nvSpPr>
          <p:cNvPr id="10" name="Rectangle 9">
            <a:extLst>
              <a:ext uri="{FF2B5EF4-FFF2-40B4-BE49-F238E27FC236}">
                <a16:creationId xmlns:a16="http://schemas.microsoft.com/office/drawing/2014/main" xmlns="" id="{FC14672B-27A5-4CDA-ABAF-5E4CF4B41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62001"/>
            <a:ext cx="128693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9A206779-5C74-4555-94BC-5845C92EC3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683989" y="767827"/>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9"/>
            <a:ext cx="2947483" cy="4601183"/>
          </a:xfrm>
        </p:spPr>
        <p:txBody>
          <a:bodyPr>
            <a:normAutofit/>
          </a:bodyPr>
          <a:lstStyle/>
          <a:p>
            <a:r>
              <a:rPr lang="en-US" dirty="0">
                <a:solidFill>
                  <a:schemeClr val="tx1"/>
                </a:solidFill>
              </a:rPr>
              <a:t>In each phase of the ROMA Cycle, consider:</a:t>
            </a:r>
          </a:p>
        </p:txBody>
      </p:sp>
      <p:graphicFrame>
        <p:nvGraphicFramePr>
          <p:cNvPr id="7" name="Content Placeholder 2">
            <a:extLst>
              <a:ext uri="{FF2B5EF4-FFF2-40B4-BE49-F238E27FC236}">
                <a16:creationId xmlns:a16="http://schemas.microsoft.com/office/drawing/2014/main" xmlns="" id="{3C498B18-9771-454D-98C2-26C783991C0A}"/>
              </a:ext>
            </a:extLst>
          </p:cNvPr>
          <p:cNvGraphicFramePr>
            <a:graphicFrameLocks noGrp="1"/>
          </p:cNvGraphicFramePr>
          <p:nvPr>
            <p:ph idx="1"/>
            <p:extLst>
              <p:ext uri="{D42A27DB-BD31-4B8C-83A1-F6EECF244321}">
                <p14:modId xmlns:p14="http://schemas.microsoft.com/office/powerpoint/2010/main" xmlns="" val="1567555281"/>
              </p:ext>
            </p:extLst>
          </p:nvPr>
        </p:nvGraphicFramePr>
        <p:xfrm>
          <a:off x="3759897"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BD555A6E-C99E-4A95-A17E-6EF6D1A47D96}"/>
              </a:ext>
            </a:extLst>
          </p:cNvPr>
          <p:cNvGraphicFramePr>
            <a:graphicFrameLocks noGrp="1"/>
          </p:cNvGraphicFramePr>
          <p:nvPr>
            <p:ph idx="1"/>
            <p:extLst>
              <p:ext uri="{D42A27DB-BD31-4B8C-83A1-F6EECF244321}">
                <p14:modId xmlns:p14="http://schemas.microsoft.com/office/powerpoint/2010/main" xmlns="" val="956762782"/>
              </p:ext>
            </p:extLst>
          </p:nvPr>
        </p:nvGraphicFramePr>
        <p:xfrm>
          <a:off x="304801" y="405581"/>
          <a:ext cx="11634281" cy="6046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9848" y="1298448"/>
            <a:ext cx="7315200" cy="1553934"/>
          </a:xfrm>
        </p:spPr>
        <p:txBody>
          <a:bodyPr>
            <a:normAutofit fontScale="90000"/>
          </a:bodyPr>
          <a:lstStyle/>
          <a:p>
            <a:r>
              <a:rPr lang="en-US" b="1" dirty="0" smtClean="0"/>
              <a:t>RESULTS </a:t>
            </a:r>
            <a:br>
              <a:rPr lang="en-US" b="1" dirty="0" smtClean="0"/>
            </a:br>
            <a:r>
              <a:rPr lang="en-US" b="1" dirty="0" smtClean="0"/>
              <a:t>FROM THE FIELD</a:t>
            </a:r>
          </a:p>
        </p:txBody>
      </p:sp>
      <p:sp>
        <p:nvSpPr>
          <p:cNvPr id="5" name="Subtitle 4"/>
          <p:cNvSpPr>
            <a:spLocks noGrp="1"/>
          </p:cNvSpPr>
          <p:nvPr>
            <p:ph type="subTitle" idx="1"/>
          </p:nvPr>
        </p:nvSpPr>
        <p:spPr>
          <a:xfrm>
            <a:off x="307833" y="3200400"/>
            <a:ext cx="8534400" cy="2743200"/>
          </a:xfrm>
        </p:spPr>
        <p:txBody>
          <a:bodyPr>
            <a:normAutofit/>
          </a:bodyPr>
          <a:lstStyle/>
          <a:p>
            <a:endParaRPr lang="en-US" dirty="0" smtClean="0"/>
          </a:p>
          <a:p>
            <a:r>
              <a:rPr lang="en-US" sz="2800" b="1" dirty="0" smtClean="0"/>
              <a:t>SOME THINGS WE KNOW HAVE CHANGED </a:t>
            </a:r>
          </a:p>
          <a:p>
            <a:r>
              <a:rPr lang="en-US" sz="2800" b="1" dirty="0" smtClean="0"/>
              <a:t>(OR ARE CHANGING)</a:t>
            </a:r>
            <a:endParaRPr 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4"/>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0" y="855362"/>
            <a:ext cx="8983489" cy="1000978"/>
          </a:xfrm>
        </p:spPr>
        <p:txBody>
          <a:bodyPr>
            <a:normAutofit/>
          </a:bodyPr>
          <a:lstStyle/>
          <a:p>
            <a:r>
              <a:rPr lang="en-US" b="1" dirty="0">
                <a:solidFill>
                  <a:schemeClr val="tx1"/>
                </a:solidFill>
              </a:rPr>
              <a:t>What changed or is in process of changing?</a:t>
            </a:r>
          </a:p>
        </p:txBody>
      </p:sp>
      <p:sp>
        <p:nvSpPr>
          <p:cNvPr id="32" name="Rectangle 3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4"/>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4"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20" y="2526528"/>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219200" y="2838734"/>
            <a:ext cx="9844069" cy="3730812"/>
          </a:xfrm>
        </p:spPr>
        <p:txBody>
          <a:bodyPr>
            <a:normAutofit lnSpcReduction="10000"/>
          </a:bodyPr>
          <a:lstStyle/>
          <a:p>
            <a:pPr marL="0" indent="0" algn="ctr" defTabSz="931774">
              <a:spcBef>
                <a:spcPts val="0"/>
              </a:spcBef>
              <a:defRPr/>
            </a:pPr>
            <a:r>
              <a:rPr lang="en-US" sz="4000" dirty="0">
                <a:solidFill>
                  <a:schemeClr val="tx1"/>
                </a:solidFill>
              </a:rPr>
              <a:t>   Made sure (or have plans to make sure) that there are explicit connections between the CNA and Strategic Plan (and Community Action Plan)</a:t>
            </a:r>
          </a:p>
          <a:p>
            <a:pPr marL="0" indent="0" algn="ctr" defTabSz="931774">
              <a:spcBef>
                <a:spcPts val="0"/>
              </a:spcBef>
              <a:defRPr/>
            </a:pPr>
            <a:r>
              <a:rPr lang="en-US" sz="4000" dirty="0">
                <a:solidFill>
                  <a:schemeClr val="tx1"/>
                </a:solidFill>
              </a:rPr>
              <a:t>   Added customer satisfaction survey (or changed content or delivery or other part of existing survey)</a:t>
            </a:r>
          </a:p>
          <a:p>
            <a:pPr marL="0" indent="0" algn="ctr" defTabSz="931774">
              <a:spcBef>
                <a:spcPts val="0"/>
              </a:spcBef>
              <a:defRPr/>
            </a:pPr>
            <a:endParaRPr lang="en-US" dirty="0">
              <a:solidFill>
                <a:schemeClr val="tx1"/>
              </a:solidFill>
            </a:endParaRPr>
          </a:p>
          <a:p>
            <a:pPr marL="0" indent="0" defTabSz="931774">
              <a:spcBef>
                <a:spcPts val="0"/>
              </a:spcBef>
              <a:buNone/>
              <a:defRPr/>
            </a:pPr>
            <a:endParaRPr lang="en-US" dirty="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4"/>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0" y="937249"/>
            <a:ext cx="8983489" cy="1000978"/>
          </a:xfrm>
        </p:spPr>
        <p:txBody>
          <a:bodyPr>
            <a:normAutofit/>
          </a:bodyPr>
          <a:lstStyle/>
          <a:p>
            <a:r>
              <a:rPr lang="en-US" b="1" dirty="0">
                <a:solidFill>
                  <a:schemeClr val="tx1"/>
                </a:solidFill>
              </a:rPr>
              <a:t>What changed or is in process of changing?</a:t>
            </a:r>
          </a:p>
        </p:txBody>
      </p:sp>
      <p:sp>
        <p:nvSpPr>
          <p:cNvPr id="32" name="Rectangle 3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4"/>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4"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20" y="2526528"/>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219200" y="2438400"/>
            <a:ext cx="9844069" cy="4054946"/>
          </a:xfrm>
        </p:spPr>
        <p:txBody>
          <a:bodyPr>
            <a:normAutofit/>
          </a:bodyPr>
          <a:lstStyle/>
          <a:p>
            <a:pPr marL="0" indent="0" algn="ctr" defTabSz="931774">
              <a:spcBef>
                <a:spcPts val="0"/>
              </a:spcBef>
              <a:defRPr/>
            </a:pPr>
            <a:r>
              <a:rPr lang="en-US" sz="3800" dirty="0" smtClean="0">
                <a:solidFill>
                  <a:schemeClr val="tx1"/>
                </a:solidFill>
              </a:rPr>
              <a:t>Added </a:t>
            </a:r>
            <a:r>
              <a:rPr lang="en-US" sz="3800" dirty="0">
                <a:solidFill>
                  <a:schemeClr val="tx1"/>
                </a:solidFill>
              </a:rPr>
              <a:t>(or plan to add) explicit need statements – including level of need</a:t>
            </a:r>
          </a:p>
          <a:p>
            <a:pPr marL="0" indent="0" algn="ctr" defTabSz="931774">
              <a:spcBef>
                <a:spcPts val="0"/>
              </a:spcBef>
              <a:defRPr/>
            </a:pPr>
            <a:r>
              <a:rPr lang="en-US" sz="3800" dirty="0">
                <a:solidFill>
                  <a:schemeClr val="tx1"/>
                </a:solidFill>
              </a:rPr>
              <a:t>  Identified outcomes (not just outputs) the agency expects to achieve/is </a:t>
            </a:r>
            <a:r>
              <a:rPr lang="en-US" sz="3800" dirty="0" smtClean="0">
                <a:solidFill>
                  <a:schemeClr val="tx1"/>
                </a:solidFill>
              </a:rPr>
              <a:t>tracking</a:t>
            </a:r>
            <a:endParaRPr lang="en-US" sz="3800" dirty="0">
              <a:solidFill>
                <a:schemeClr val="tx1"/>
              </a:solidFill>
            </a:endParaRPr>
          </a:p>
          <a:p>
            <a:pPr marL="0" indent="0" defTabSz="931774">
              <a:spcBef>
                <a:spcPts val="0"/>
              </a:spcBef>
              <a:buNone/>
              <a:defRPr/>
            </a:pPr>
            <a:endParaRPr lang="en-US" dirty="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 xmlns:a16="http://schemas.microsoft.com/office/drawing/2014/main" id="{B4B5CC49-6FAE-42FA-99B6-A3FDA8C688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5C354AE5-7C8D-4FF3-9C0E-56581FA80BF9}"/>
              </a:ext>
            </a:extLst>
          </p:cNvPr>
          <p:cNvSpPr>
            <a:spLocks noGrp="1"/>
          </p:cNvSpPr>
          <p:nvPr>
            <p:ph type="ctrTitle"/>
          </p:nvPr>
        </p:nvSpPr>
        <p:spPr>
          <a:xfrm>
            <a:off x="941696" y="1083732"/>
            <a:ext cx="6271227" cy="4690534"/>
          </a:xfrm>
        </p:spPr>
        <p:txBody>
          <a:bodyPr anchor="ctr">
            <a:normAutofit/>
          </a:bodyPr>
          <a:lstStyle/>
          <a:p>
            <a:pPr algn="r"/>
            <a:r>
              <a:rPr lang="en-US" sz="7200" dirty="0" smtClean="0">
                <a:solidFill>
                  <a:schemeClr val="accent1"/>
                </a:solidFill>
              </a:rPr>
              <a:t>NCRPs ask: </a:t>
            </a:r>
            <a:br>
              <a:rPr lang="en-US" sz="7200" dirty="0" smtClean="0">
                <a:solidFill>
                  <a:schemeClr val="accent1"/>
                </a:solidFill>
              </a:rPr>
            </a:br>
            <a:r>
              <a:rPr lang="en-US" sz="7200" dirty="0" smtClean="0">
                <a:solidFill>
                  <a:schemeClr val="accent1"/>
                </a:solidFill>
              </a:rPr>
              <a:t>What is my job? </a:t>
            </a:r>
            <a:r>
              <a:rPr lang="en-US" sz="7200" dirty="0" smtClean="0">
                <a:solidFill>
                  <a:schemeClr val="tx1">
                    <a:lumMod val="75000"/>
                    <a:lumOff val="25000"/>
                  </a:schemeClr>
                </a:solidFill>
              </a:rPr>
              <a:t/>
            </a:r>
            <a:br>
              <a:rPr lang="en-US" sz="7200" dirty="0" smtClean="0">
                <a:solidFill>
                  <a:schemeClr val="tx1">
                    <a:lumMod val="75000"/>
                    <a:lumOff val="25000"/>
                  </a:schemeClr>
                </a:solidFill>
              </a:rPr>
            </a:br>
            <a:endParaRPr lang="en-US" sz="7200" dirty="0">
              <a:solidFill>
                <a:schemeClr val="tx1">
                  <a:lumMod val="75000"/>
                  <a:lumOff val="25000"/>
                </a:schemeClr>
              </a:solidFill>
            </a:endParaRPr>
          </a:p>
        </p:txBody>
      </p:sp>
      <p:sp>
        <p:nvSpPr>
          <p:cNvPr id="3" name="Subtitle 2">
            <a:extLst>
              <a:ext uri="{FF2B5EF4-FFF2-40B4-BE49-F238E27FC236}">
                <a16:creationId xmlns="" xmlns:a16="http://schemas.microsoft.com/office/drawing/2014/main" id="{ACABF817-856F-4741-9840-E4B9EF660C5F}"/>
              </a:ext>
            </a:extLst>
          </p:cNvPr>
          <p:cNvSpPr>
            <a:spLocks noGrp="1"/>
          </p:cNvSpPr>
          <p:nvPr>
            <p:ph type="subTitle" idx="1"/>
          </p:nvPr>
        </p:nvSpPr>
        <p:spPr>
          <a:xfrm>
            <a:off x="7856389" y="2771774"/>
            <a:ext cx="3507654" cy="3002491"/>
          </a:xfrm>
        </p:spPr>
        <p:txBody>
          <a:bodyPr anchor="ctr">
            <a:normAutofit/>
          </a:bodyPr>
          <a:lstStyle/>
          <a:p>
            <a:pPr algn="ctr"/>
            <a:r>
              <a:rPr lang="en-US" sz="4000" dirty="0" smtClean="0">
                <a:solidFill>
                  <a:schemeClr val="tx1">
                    <a:lumMod val="75000"/>
                    <a:lumOff val="25000"/>
                  </a:schemeClr>
                </a:solidFill>
              </a:rPr>
              <a:t>What am I supposed to be doing</a:t>
            </a:r>
            <a:r>
              <a:rPr lang="en-US" sz="2800" dirty="0" smtClean="0">
                <a:solidFill>
                  <a:schemeClr val="tx1">
                    <a:lumMod val="75000"/>
                    <a:lumOff val="25000"/>
                  </a:schemeClr>
                </a:solidFill>
              </a:rPr>
              <a:t>?</a:t>
            </a:r>
            <a:endParaRPr lang="en-US" sz="2800" dirty="0">
              <a:solidFill>
                <a:schemeClr val="tx1">
                  <a:lumMod val="75000"/>
                  <a:lumOff val="25000"/>
                </a:schemeClr>
              </a:solidFill>
            </a:endParaRPr>
          </a:p>
        </p:txBody>
      </p:sp>
      <p:sp>
        <p:nvSpPr>
          <p:cNvPr id="17" name="Rectangle 9">
            <a:extLst>
              <a:ext uri="{FF2B5EF4-FFF2-40B4-BE49-F238E27FC236}">
                <a16:creationId xmlns="" xmlns:a16="http://schemas.microsoft.com/office/drawing/2014/main" id="{E6BC9B4A-2119-4645-B4CA-7817D5FAF4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1">
            <a:extLst>
              <a:ext uri="{FF2B5EF4-FFF2-40B4-BE49-F238E27FC236}">
                <a16:creationId xmlns="" xmlns:a16="http://schemas.microsoft.com/office/drawing/2014/main" id="{158D888F-D87A-4C3C-BD82-273E4C8C5E8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3">
            <a:extLst>
              <a:ext uri="{FF2B5EF4-FFF2-40B4-BE49-F238E27FC236}">
                <a16:creationId xmlns="" xmlns:a16="http://schemas.microsoft.com/office/drawing/2014/main" id="{99A2CD81-3BB6-4ED6-A50F-DC14F37A95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25082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4"/>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0" y="978192"/>
            <a:ext cx="8983489" cy="1000978"/>
          </a:xfrm>
        </p:spPr>
        <p:txBody>
          <a:bodyPr>
            <a:normAutofit/>
          </a:bodyPr>
          <a:lstStyle/>
          <a:p>
            <a:r>
              <a:rPr lang="en-US" b="1" dirty="0">
                <a:solidFill>
                  <a:schemeClr val="tx1"/>
                </a:solidFill>
              </a:rPr>
              <a:t>What changed or is in process of changing?</a:t>
            </a:r>
          </a:p>
        </p:txBody>
      </p:sp>
      <p:sp>
        <p:nvSpPr>
          <p:cNvPr id="32" name="Rectangle 31">
            <a:extLst>
              <a:ext uri="{FF2B5EF4-FFF2-40B4-BE49-F238E27FC236}">
                <a16:creationId xmlns:a16="http://schemas.microsoft.com/office/drawing/2014/main" xmlns=""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4533" y="758954"/>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xmlns=""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4"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79020" y="2526528"/>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219200" y="2438400"/>
            <a:ext cx="9844069" cy="4054946"/>
          </a:xfrm>
        </p:spPr>
        <p:txBody>
          <a:bodyPr>
            <a:normAutofit/>
          </a:bodyPr>
          <a:lstStyle/>
          <a:p>
            <a:pPr algn="ctr"/>
            <a:r>
              <a:rPr lang="en-US" sz="3600" dirty="0" smtClean="0">
                <a:solidFill>
                  <a:schemeClr val="tx1"/>
                </a:solidFill>
              </a:rPr>
              <a:t>Increase </a:t>
            </a:r>
            <a:r>
              <a:rPr lang="en-US" sz="3600" dirty="0">
                <a:solidFill>
                  <a:schemeClr val="tx1"/>
                </a:solidFill>
              </a:rPr>
              <a:t>the agency staff’s general understanding of </a:t>
            </a:r>
            <a:r>
              <a:rPr lang="en-US" sz="3600" dirty="0" smtClean="0">
                <a:solidFill>
                  <a:schemeClr val="tx1"/>
                </a:solidFill>
              </a:rPr>
              <a:t>ROMA</a:t>
            </a:r>
          </a:p>
          <a:p>
            <a:pPr algn="ctr"/>
            <a:r>
              <a:rPr lang="en-US" sz="3600" dirty="0" smtClean="0"/>
              <a:t> Created (or began to create) local Theory of Change</a:t>
            </a:r>
            <a:endParaRPr lang="en-US" sz="3600" dirty="0">
              <a:solidFill>
                <a:schemeClr val="tx1"/>
              </a:solidFill>
            </a:endParaRPr>
          </a:p>
          <a:p>
            <a:pPr marL="0" indent="0" defTabSz="931774">
              <a:spcBef>
                <a:spcPts val="0"/>
              </a:spcBef>
              <a:defRPr/>
            </a:pPr>
            <a:endParaRPr lang="en-US" dirty="0">
              <a:solidFill>
                <a:schemeClr val="tx1"/>
              </a:solidFill>
            </a:endParaRPr>
          </a:p>
          <a:p>
            <a:pPr marL="0" indent="0" defTabSz="931774">
              <a:spcBef>
                <a:spcPts val="0"/>
              </a:spcBef>
              <a:buNone/>
              <a:defRPr/>
            </a:pPr>
            <a:endParaRPr lang="en-US" dirty="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kinds of Changes are you seeing?  </a:t>
            </a:r>
            <a:endParaRPr lang="en-US" dirty="0"/>
          </a:p>
        </p:txBody>
      </p:sp>
      <p:sp>
        <p:nvSpPr>
          <p:cNvPr id="3" name="Subtitle 2"/>
          <p:cNvSpPr>
            <a:spLocks noGrp="1"/>
          </p:cNvSpPr>
          <p:nvPr>
            <p:ph type="subTitle" idx="1"/>
          </p:nvPr>
        </p:nvSpPr>
        <p:spPr/>
        <p:txBody>
          <a:bodyPr/>
          <a:lstStyle/>
          <a:p>
            <a:r>
              <a:rPr lang="en-US" dirty="0" smtClean="0"/>
              <a:t>As a result of increased focus on ROMA….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124200"/>
            <a:ext cx="5181600" cy="1600200"/>
          </a:xfrm>
        </p:spPr>
        <p:txBody>
          <a:bodyPr anchor="t">
            <a:normAutofit/>
          </a:bodyPr>
          <a:lstStyle/>
          <a:p>
            <a:pPr algn="ctr">
              <a:buNone/>
            </a:pPr>
            <a:r>
              <a:rPr lang="en-US" sz="4800" dirty="0" smtClean="0">
                <a:solidFill>
                  <a:schemeClr val="tx1"/>
                </a:solidFill>
              </a:rPr>
              <a:t>#1 Movement </a:t>
            </a:r>
            <a:r>
              <a:rPr lang="en-US" sz="4800" dirty="0">
                <a:solidFill>
                  <a:schemeClr val="tx1"/>
                </a:solidFill>
              </a:rPr>
              <a:t>to break down silos</a:t>
            </a:r>
          </a:p>
          <a:p>
            <a:endParaRPr lang="en-US" sz="1600" dirty="0">
              <a:solidFill>
                <a:schemeClr val="bg1"/>
              </a:solidFill>
            </a:endParaRPr>
          </a:p>
        </p:txBody>
      </p:sp>
      <p:pic>
        <p:nvPicPr>
          <p:cNvPr id="1026" name="Picture 2" descr="Related image">
            <a:extLst>
              <a:ext uri="{FF2B5EF4-FFF2-40B4-BE49-F238E27FC236}">
                <a16:creationId xmlns:a16="http://schemas.microsoft.com/office/drawing/2014/main" xmlns="" id="{A5466CDB-F58D-4D9C-AF23-6151F7AC97D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092967" y="1440491"/>
            <a:ext cx="5125493" cy="495891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917589" y="304800"/>
            <a:ext cx="9134424" cy="1446550"/>
          </a:xfrm>
          <a:prstGeom prst="rect">
            <a:avLst/>
          </a:prstGeom>
        </p:spPr>
        <p:txBody>
          <a:bodyPr wrap="none">
            <a:spAutoFit/>
          </a:bodyPr>
          <a:lstStyle/>
          <a:p>
            <a:r>
              <a:rPr lang="en-US" sz="4400" b="1" dirty="0" smtClean="0">
                <a:solidFill>
                  <a:schemeClr val="accent1">
                    <a:lumMod val="75000"/>
                  </a:schemeClr>
                </a:solidFill>
              </a:rPr>
              <a:t>Two Most Often Mentioned Changes </a:t>
            </a:r>
          </a:p>
          <a:p>
            <a:r>
              <a:rPr lang="en-US" sz="4400" b="1" dirty="0" smtClean="0">
                <a:solidFill>
                  <a:schemeClr val="accent1">
                    <a:lumMod val="75000"/>
                  </a:schemeClr>
                </a:solidFill>
              </a:rPr>
              <a:t>      from NCRI reports:</a:t>
            </a:r>
            <a:endParaRPr lang="en-US" sz="4400" b="1" dirty="0">
              <a:solidFill>
                <a:schemeClr val="accent1">
                  <a:lumMod val="75000"/>
                </a:schemeClr>
              </a:solidFill>
            </a:endParaRPr>
          </a:p>
        </p:txBody>
      </p:sp>
      <p:sp>
        <p:nvSpPr>
          <p:cNvPr id="6" name="Multiply 5"/>
          <p:cNvSpPr/>
          <p:nvPr/>
        </p:nvSpPr>
        <p:spPr>
          <a:xfrm>
            <a:off x="7219665" y="4176215"/>
            <a:ext cx="2224585" cy="1774209"/>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937" y="682388"/>
            <a:ext cx="7682172" cy="1771762"/>
          </a:xfrm>
        </p:spPr>
        <p:txBody>
          <a:bodyPr>
            <a:normAutofit fontScale="90000"/>
          </a:bodyPr>
          <a:lstStyle/>
          <a:p>
            <a:r>
              <a:rPr lang="en-US" dirty="0"/>
              <a:t/>
            </a:r>
            <a:br>
              <a:rPr lang="en-US" dirty="0"/>
            </a:br>
            <a:r>
              <a:rPr lang="en-US" dirty="0"/>
              <a:t/>
            </a:r>
            <a:br>
              <a:rPr lang="en-US" dirty="0"/>
            </a:br>
            <a:r>
              <a:rPr lang="en-US" dirty="0"/>
              <a:t/>
            </a:r>
            <a:br>
              <a:rPr lang="en-US" dirty="0"/>
            </a:br>
            <a:r>
              <a:rPr lang="en-US" sz="5300" dirty="0" smtClean="0">
                <a:solidFill>
                  <a:schemeClr val="tx1"/>
                </a:solidFill>
              </a:rPr>
              <a:t>#2 --  Acknowledgment </a:t>
            </a:r>
            <a:r>
              <a:rPr lang="en-US" sz="5300" dirty="0">
                <a:solidFill>
                  <a:schemeClr val="tx1"/>
                </a:solidFill>
              </a:rPr>
              <a:t>of the real need to do community level work</a:t>
            </a:r>
            <a:r>
              <a:rPr lang="en-US" dirty="0"/>
              <a:t/>
            </a:r>
            <a:br>
              <a:rPr lang="en-US" dirty="0"/>
            </a:br>
            <a:endParaRPr lang="en-US" dirty="0"/>
          </a:p>
        </p:txBody>
      </p:sp>
      <p:pic>
        <p:nvPicPr>
          <p:cNvPr id="2052" name="Picture 4" descr="Image result for community">
            <a:extLst>
              <a:ext uri="{FF2B5EF4-FFF2-40B4-BE49-F238E27FC236}">
                <a16:creationId xmlns:a16="http://schemas.microsoft.com/office/drawing/2014/main" xmlns="" id="{B2E94C47-862C-484E-9E6D-D498785C0BD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772" y="3331192"/>
            <a:ext cx="8112271" cy="31235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5CF2FC8-D184-4B10-83A5-61FC2148BE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666466" y="946416"/>
            <a:ext cx="6179791" cy="1255469"/>
          </a:xfrm>
        </p:spPr>
        <p:txBody>
          <a:bodyPr>
            <a:normAutofit/>
          </a:bodyPr>
          <a:lstStyle/>
          <a:p>
            <a:r>
              <a:rPr lang="en-US" b="1" dirty="0" smtClean="0">
                <a:solidFill>
                  <a:schemeClr val="tx1"/>
                </a:solidFill>
              </a:rPr>
              <a:t>Most often repeated  strategy </a:t>
            </a:r>
            <a:endParaRPr lang="en-US" b="1" dirty="0">
              <a:solidFill>
                <a:schemeClr val="tx1"/>
              </a:solidFill>
            </a:endParaRPr>
          </a:p>
        </p:txBody>
      </p:sp>
      <p:sp>
        <p:nvSpPr>
          <p:cNvPr id="3" name="Content Placeholder 2"/>
          <p:cNvSpPr>
            <a:spLocks noGrp="1"/>
          </p:cNvSpPr>
          <p:nvPr>
            <p:ph idx="1"/>
          </p:nvPr>
        </p:nvSpPr>
        <p:spPr>
          <a:xfrm>
            <a:off x="6018663" y="2388359"/>
            <a:ext cx="4831308" cy="3301088"/>
          </a:xfrm>
        </p:spPr>
        <p:txBody>
          <a:bodyPr anchor="t">
            <a:normAutofit/>
          </a:bodyPr>
          <a:lstStyle/>
          <a:p>
            <a:pPr algn="ctr"/>
            <a:r>
              <a:rPr lang="en-US" sz="3200" b="1" dirty="0" smtClean="0">
                <a:solidFill>
                  <a:schemeClr val="tx1"/>
                </a:solidFill>
              </a:rPr>
              <a:t>Sharing </a:t>
            </a:r>
            <a:r>
              <a:rPr lang="en-US" sz="3200" dirty="0">
                <a:solidFill>
                  <a:schemeClr val="tx1"/>
                </a:solidFill>
              </a:rPr>
              <a:t>key elements of ROMA with peers and colleagues in the agency.</a:t>
            </a:r>
          </a:p>
          <a:p>
            <a:endParaRPr lang="en-US" dirty="0">
              <a:solidFill>
                <a:srgbClr val="FFFFFF"/>
              </a:solidFill>
            </a:endParaRPr>
          </a:p>
        </p:txBody>
      </p:sp>
      <p:pic>
        <p:nvPicPr>
          <p:cNvPr id="7" name="Graphic 6" descr="Group brainstorm">
            <a:extLst>
              <a:ext uri="{FF2B5EF4-FFF2-40B4-BE49-F238E27FC236}">
                <a16:creationId xmlns="" xmlns:a16="http://schemas.microsoft.com/office/drawing/2014/main" id="{667103FC-F215-4353-A183-8CC3D6315454}"/>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1513273" y="3311191"/>
            <a:ext cx="3089609" cy="308960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Bringing the ROMA Cycle to Life</a:t>
            </a:r>
            <a:endParaRPr lang="en-US" dirty="0"/>
          </a:p>
        </p:txBody>
      </p:sp>
      <p:sp>
        <p:nvSpPr>
          <p:cNvPr id="3" name="Subtitle 2"/>
          <p:cNvSpPr>
            <a:spLocks noGrp="1"/>
          </p:cNvSpPr>
          <p:nvPr>
            <p:ph type="subTitle" idx="1"/>
          </p:nvPr>
        </p:nvSpPr>
        <p:spPr/>
        <p:txBody>
          <a:bodyPr/>
          <a:lstStyle/>
          <a:p>
            <a:r>
              <a:rPr lang="en-US" dirty="0" smtClean="0"/>
              <a:t>In Head Start and Weatherization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49251" y="119064"/>
            <a:ext cx="11493500" cy="661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49251" y="133350"/>
            <a:ext cx="11493500" cy="659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4B5CC49-6FAE-42FA-99B6-A3FDA8C688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703295" y="914399"/>
            <a:ext cx="5509628" cy="5295331"/>
          </a:xfrm>
        </p:spPr>
        <p:txBody>
          <a:bodyPr anchor="ctr">
            <a:normAutofit fontScale="90000"/>
          </a:bodyPr>
          <a:lstStyle/>
          <a:p>
            <a:pPr algn="r"/>
            <a:r>
              <a:rPr lang="en-US" sz="7200" dirty="0" smtClean="0">
                <a:solidFill>
                  <a:schemeClr val="tx1">
                    <a:lumMod val="75000"/>
                    <a:lumOff val="25000"/>
                  </a:schemeClr>
                </a:solidFill>
              </a:rPr>
              <a:t>Some thoughts</a:t>
            </a:r>
            <a:br>
              <a:rPr lang="en-US" sz="7200" dirty="0" smtClean="0">
                <a:solidFill>
                  <a:schemeClr val="tx1">
                    <a:lumMod val="75000"/>
                    <a:lumOff val="25000"/>
                  </a:schemeClr>
                </a:solidFill>
              </a:rPr>
            </a:br>
            <a:r>
              <a:rPr lang="en-US" sz="7200" dirty="0" smtClean="0">
                <a:solidFill>
                  <a:schemeClr val="tx1">
                    <a:lumMod val="75000"/>
                    <a:lumOff val="25000"/>
                  </a:schemeClr>
                </a:solidFill>
              </a:rPr>
              <a:t/>
            </a:r>
            <a:br>
              <a:rPr lang="en-US" sz="7200" dirty="0" smtClean="0">
                <a:solidFill>
                  <a:schemeClr val="tx1">
                    <a:lumMod val="75000"/>
                    <a:lumOff val="25000"/>
                  </a:schemeClr>
                </a:solidFill>
              </a:rPr>
            </a:br>
            <a:r>
              <a:rPr lang="en-US" sz="3100" dirty="0" smtClean="0">
                <a:solidFill>
                  <a:schemeClr val="tx1"/>
                </a:solidFill>
              </a:rPr>
              <a:t>ROMA will be defined by </a:t>
            </a:r>
            <a:br>
              <a:rPr lang="en-US" sz="3100" dirty="0" smtClean="0">
                <a:solidFill>
                  <a:schemeClr val="tx1"/>
                </a:solidFill>
              </a:rPr>
            </a:br>
            <a:r>
              <a:rPr lang="en-US" sz="3100" dirty="0" smtClean="0">
                <a:solidFill>
                  <a:schemeClr val="tx1"/>
                </a:solidFill>
              </a:rPr>
              <a:t>what </a:t>
            </a:r>
            <a:r>
              <a:rPr lang="en-US" sz="3100" b="1" dirty="0" smtClean="0">
                <a:solidFill>
                  <a:schemeClr val="tx1"/>
                </a:solidFill>
              </a:rPr>
              <a:t>it delivers:</a:t>
            </a:r>
            <a:br>
              <a:rPr lang="en-US" sz="3100" b="1" dirty="0" smtClean="0">
                <a:solidFill>
                  <a:schemeClr val="tx1"/>
                </a:solidFill>
              </a:rPr>
            </a:br>
            <a:r>
              <a:rPr lang="en-US" sz="3100" b="1" dirty="0" smtClean="0">
                <a:solidFill>
                  <a:schemeClr val="tx1"/>
                </a:solidFill>
              </a:rPr>
              <a:t/>
            </a:r>
            <a:br>
              <a:rPr lang="en-US" sz="3100" b="1" dirty="0" smtClean="0">
                <a:solidFill>
                  <a:schemeClr val="tx1"/>
                </a:solidFill>
              </a:rPr>
            </a:br>
            <a:r>
              <a:rPr lang="en-US" sz="3100" dirty="0" smtClean="0">
                <a:solidFill>
                  <a:schemeClr val="tx1"/>
                </a:solidFill>
              </a:rPr>
              <a:t>We need to show results that enrich the </a:t>
            </a:r>
            <a:r>
              <a:rPr lang="en-US" sz="3100" b="1" dirty="0" smtClean="0">
                <a:solidFill>
                  <a:schemeClr val="tx1"/>
                </a:solidFill>
              </a:rPr>
              <a:t>organization’s value </a:t>
            </a:r>
            <a:r>
              <a:rPr lang="en-US" sz="3100" dirty="0" smtClean="0">
                <a:solidFill>
                  <a:schemeClr val="tx1"/>
                </a:solidFill>
              </a:rPr>
              <a:t>to customers, funders, community stakeholders and employees.</a:t>
            </a:r>
            <a:r>
              <a:rPr lang="en-US" sz="7200" dirty="0" smtClean="0"/>
              <a:t/>
            </a:r>
            <a:br>
              <a:rPr lang="en-US" sz="7200" dirty="0" smtClean="0"/>
            </a:br>
            <a:endParaRPr lang="en-US" sz="7200" dirty="0">
              <a:solidFill>
                <a:schemeClr val="tx1">
                  <a:lumMod val="75000"/>
                  <a:lumOff val="25000"/>
                </a:schemeClr>
              </a:solidFill>
            </a:endParaRPr>
          </a:p>
        </p:txBody>
      </p:sp>
      <p:sp>
        <p:nvSpPr>
          <p:cNvPr id="4" name="Text Placeholder 3"/>
          <p:cNvSpPr>
            <a:spLocks noGrp="1"/>
          </p:cNvSpPr>
          <p:nvPr>
            <p:ph type="subTitle" idx="1"/>
          </p:nvPr>
        </p:nvSpPr>
        <p:spPr>
          <a:xfrm>
            <a:off x="7856388" y="3425588"/>
            <a:ext cx="3662321" cy="2348678"/>
          </a:xfrm>
        </p:spPr>
        <p:txBody>
          <a:bodyPr anchor="ctr">
            <a:normAutofit/>
          </a:bodyPr>
          <a:lstStyle/>
          <a:p>
            <a:pPr algn="ctr"/>
            <a:r>
              <a:rPr lang="en-US" sz="2800" b="1" dirty="0" smtClean="0">
                <a:solidFill>
                  <a:schemeClr val="accent1"/>
                </a:solidFill>
              </a:rPr>
              <a:t>What will YOU do next?</a:t>
            </a:r>
            <a:endParaRPr lang="en-US" sz="2800" b="1" dirty="0">
              <a:solidFill>
                <a:schemeClr val="accent1"/>
              </a:solidFill>
            </a:endParaRPr>
          </a:p>
        </p:txBody>
      </p:sp>
      <p:sp>
        <p:nvSpPr>
          <p:cNvPr id="11" name="Rectangle 10">
            <a:extLst>
              <a:ext uri="{FF2B5EF4-FFF2-40B4-BE49-F238E27FC236}">
                <a16:creationId xmlns="" xmlns:a16="http://schemas.microsoft.com/office/drawing/2014/main" id="{E6BC9B4A-2119-4645-B4CA-7817D5FAF4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 xmlns:a16="http://schemas.microsoft.com/office/drawing/2014/main" id="{158D888F-D87A-4C3C-BD82-273E4C8C5E8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 xmlns:a16="http://schemas.microsoft.com/office/drawing/2014/main" id="{99A2CD81-3BB6-4ED6-A50F-DC14F37A95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905" y="834424"/>
            <a:ext cx="7315200" cy="816955"/>
          </a:xfrm>
        </p:spPr>
        <p:txBody>
          <a:bodyPr>
            <a:normAutofit fontScale="90000"/>
          </a:bodyPr>
          <a:lstStyle/>
          <a:p>
            <a:r>
              <a:rPr lang="en-US" dirty="0" smtClean="0"/>
              <a:t>NEXT STEPS</a:t>
            </a:r>
            <a:endParaRPr lang="en-US" dirty="0"/>
          </a:p>
        </p:txBody>
      </p:sp>
      <p:sp>
        <p:nvSpPr>
          <p:cNvPr id="3" name="Subtitle 2"/>
          <p:cNvSpPr>
            <a:spLocks noGrp="1"/>
          </p:cNvSpPr>
          <p:nvPr>
            <p:ph type="subTitle" idx="1"/>
          </p:nvPr>
        </p:nvSpPr>
        <p:spPr>
          <a:xfrm>
            <a:off x="539844" y="2006220"/>
            <a:ext cx="8534400" cy="4039737"/>
          </a:xfrm>
        </p:spPr>
        <p:txBody>
          <a:bodyPr>
            <a:normAutofit fontScale="92500" lnSpcReduction="20000"/>
          </a:bodyPr>
          <a:lstStyle/>
          <a:p>
            <a:pPr algn="ctr"/>
            <a:endParaRPr lang="en-US" sz="3600" b="1" dirty="0" smtClean="0"/>
          </a:p>
          <a:p>
            <a:pPr algn="ctr"/>
            <a:r>
              <a:rPr lang="en-US" sz="3600" b="1" dirty="0" smtClean="0"/>
              <a:t>CONCUCT A ROMA AUDIT</a:t>
            </a:r>
          </a:p>
          <a:p>
            <a:pPr algn="ctr"/>
            <a:endParaRPr lang="en-US" sz="3600" b="1" dirty="0" smtClean="0"/>
          </a:p>
          <a:p>
            <a:pPr algn="ctr"/>
            <a:r>
              <a:rPr lang="en-US" sz="3600" b="1" dirty="0" smtClean="0"/>
              <a:t>  Share </a:t>
            </a:r>
            <a:r>
              <a:rPr lang="en-US" sz="3600" b="1" dirty="0" smtClean="0"/>
              <a:t>experiences with ROMA Audit </a:t>
            </a:r>
          </a:p>
          <a:p>
            <a:pPr algn="ctr"/>
            <a:r>
              <a:rPr lang="en-US" sz="3600" i="1" dirty="0" smtClean="0"/>
              <a:t>(help improve the use of the checklist)</a:t>
            </a:r>
          </a:p>
          <a:p>
            <a:pPr algn="ctr"/>
            <a:endParaRPr lang="en-US" sz="3600" i="1" dirty="0" smtClean="0"/>
          </a:p>
          <a:p>
            <a:pPr algn="ctr"/>
            <a:r>
              <a:rPr lang="en-US" sz="3600" dirty="0" smtClean="0"/>
              <a:t>Help to identify the opportunities for sharing within the agency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B4B5CC49-6FAE-42FA-99B6-A3FDA8C688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703295" y="1083732"/>
            <a:ext cx="3640230" cy="4690534"/>
          </a:xfrm>
        </p:spPr>
        <p:txBody>
          <a:bodyPr anchor="ctr">
            <a:normAutofit/>
          </a:bodyPr>
          <a:lstStyle/>
          <a:p>
            <a:pPr algn="r"/>
            <a:r>
              <a:rPr lang="en-US" sz="7200" dirty="0">
                <a:solidFill>
                  <a:schemeClr val="tx1">
                    <a:lumMod val="75000"/>
                    <a:lumOff val="25000"/>
                  </a:schemeClr>
                </a:solidFill>
              </a:rPr>
              <a:t>What do we want to know?</a:t>
            </a:r>
          </a:p>
        </p:txBody>
      </p:sp>
      <p:sp>
        <p:nvSpPr>
          <p:cNvPr id="3" name="Content Placeholder 2"/>
          <p:cNvSpPr>
            <a:spLocks noGrp="1"/>
          </p:cNvSpPr>
          <p:nvPr>
            <p:ph type="subTitle" idx="1"/>
          </p:nvPr>
        </p:nvSpPr>
        <p:spPr>
          <a:xfrm>
            <a:off x="6257925" y="1083732"/>
            <a:ext cx="5106118" cy="4690534"/>
          </a:xfrm>
        </p:spPr>
        <p:txBody>
          <a:bodyPr anchor="ctr">
            <a:normAutofit/>
          </a:bodyPr>
          <a:lstStyle/>
          <a:p>
            <a:r>
              <a:rPr lang="en-US" sz="3600" dirty="0">
                <a:solidFill>
                  <a:schemeClr val="tx1">
                    <a:lumMod val="75000"/>
                    <a:lumOff val="25000"/>
                  </a:schemeClr>
                </a:solidFill>
              </a:rPr>
              <a:t>“Has being an NCRI increased your agency’s continuous use of the full ROMA Cycle?”</a:t>
            </a:r>
          </a:p>
        </p:txBody>
      </p:sp>
      <p:sp>
        <p:nvSpPr>
          <p:cNvPr id="10" name="Rectangle 9">
            <a:extLst>
              <a:ext uri="{FF2B5EF4-FFF2-40B4-BE49-F238E27FC236}">
                <a16:creationId xmlns="" xmlns:a16="http://schemas.microsoft.com/office/drawing/2014/main" id="{E6BC9B4A-2119-4645-B4CA-7817D5FAF4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99A2CD81-3BB6-4ED6-A50F-DC14F37A95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resources to help you:</a:t>
            </a:r>
            <a:endParaRPr lang="en-US" dirty="0"/>
          </a:p>
        </p:txBody>
      </p:sp>
      <p:sp>
        <p:nvSpPr>
          <p:cNvPr id="3" name="Content Placeholder 2"/>
          <p:cNvSpPr>
            <a:spLocks noGrp="1"/>
          </p:cNvSpPr>
          <p:nvPr>
            <p:ph sz="quarter" idx="1"/>
          </p:nvPr>
        </p:nvSpPr>
        <p:spPr>
          <a:xfrm>
            <a:off x="3439236" y="1371600"/>
            <a:ext cx="8143164" cy="4572000"/>
          </a:xfrm>
        </p:spPr>
        <p:txBody>
          <a:bodyPr/>
          <a:lstStyle/>
          <a:p>
            <a:pPr algn="ctr"/>
            <a:r>
              <a:rPr lang="en-US" sz="3600" dirty="0" smtClean="0">
                <a:hlinkClick r:id="rId3"/>
              </a:rPr>
              <a:t>www.ancrt.org</a:t>
            </a:r>
            <a:endParaRPr lang="en-US" sz="3600" dirty="0" smtClean="0"/>
          </a:p>
          <a:p>
            <a:pPr algn="ctr"/>
            <a:r>
              <a:rPr lang="en-US" sz="3600" dirty="0" smtClean="0">
                <a:hlinkClick r:id="rId4"/>
              </a:rPr>
              <a:t>www.communityactionpartnership.com</a:t>
            </a:r>
            <a:endParaRPr lang="en-US" sz="3600" dirty="0" smtClean="0"/>
          </a:p>
          <a:p>
            <a:pPr algn="ctr"/>
            <a:r>
              <a:rPr lang="en-US" sz="3600" dirty="0" smtClean="0">
                <a:hlinkClick r:id="rId5"/>
              </a:rPr>
              <a:t>www.NASCSP.org</a:t>
            </a:r>
            <a:r>
              <a:rPr lang="en-US" sz="3600" dirty="0" smtClean="0"/>
              <a:t>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Where do we start?</a:t>
            </a:r>
            <a:endParaRPr lang="en-US" sz="6000" dirty="0"/>
          </a:p>
        </p:txBody>
      </p:sp>
      <p:sp>
        <p:nvSpPr>
          <p:cNvPr id="3" name="Content Placeholder 2"/>
          <p:cNvSpPr>
            <a:spLocks noGrp="1"/>
          </p:cNvSpPr>
          <p:nvPr>
            <p:ph idx="1"/>
          </p:nvPr>
        </p:nvSpPr>
        <p:spPr/>
        <p:txBody>
          <a:bodyPr>
            <a:normAutofit/>
          </a:bodyPr>
          <a:lstStyle/>
          <a:p>
            <a:r>
              <a:rPr lang="en-US" sz="4400" dirty="0" smtClean="0"/>
              <a:t>If we are going to use the ROMA Cycle, </a:t>
            </a:r>
            <a:r>
              <a:rPr lang="en-US" sz="4400" b="1" dirty="0" smtClean="0"/>
              <a:t>we start with identifying the need</a:t>
            </a:r>
            <a:r>
              <a:rPr lang="en-US" sz="4400" dirty="0" smtClean="0"/>
              <a:t>.</a:t>
            </a:r>
            <a:endParaRPr lang="en-U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A952D97-A940-4370-A746-58E9F98C308A}"/>
              </a:ext>
            </a:extLst>
          </p:cNvPr>
          <p:cNvSpPr>
            <a:spLocks noGrp="1"/>
          </p:cNvSpPr>
          <p:nvPr>
            <p:ph type="title" idx="4294967295"/>
          </p:nvPr>
        </p:nvSpPr>
        <p:spPr>
          <a:xfrm>
            <a:off x="0" y="1123950"/>
            <a:ext cx="2947988" cy="4600575"/>
          </a:xfrm>
        </p:spPr>
        <p:txBody>
          <a:bodyPr vert="horz" lIns="91440" tIns="45720" rIns="91440" bIns="45720" rtlCol="0">
            <a:normAutofit/>
          </a:bodyPr>
          <a:lstStyle/>
          <a:p>
            <a:pPr algn="ctr"/>
            <a:r>
              <a:rPr lang="en-US" sz="2800" dirty="0"/>
              <a:t>Using the ROMA checklist to conduct a ROMA audit can help us to:</a:t>
            </a:r>
            <a:br>
              <a:rPr lang="en-US" sz="2800" dirty="0"/>
            </a:br>
            <a:endParaRPr lang="en-US" sz="2800" kern="1200" dirty="0">
              <a:latin typeface="+mj-lt"/>
              <a:ea typeface="+mj-ea"/>
              <a:cs typeface="+mj-cs"/>
            </a:endParaRPr>
          </a:p>
        </p:txBody>
      </p:sp>
      <p:sp>
        <p:nvSpPr>
          <p:cNvPr id="19" name="Content Placeholder 18">
            <a:extLst>
              <a:ext uri="{FF2B5EF4-FFF2-40B4-BE49-F238E27FC236}">
                <a16:creationId xmlns="" xmlns:a16="http://schemas.microsoft.com/office/drawing/2014/main" id="{AAE57042-E0DD-49A4-94FA-B8B6CE71B460}"/>
              </a:ext>
            </a:extLst>
          </p:cNvPr>
          <p:cNvSpPr>
            <a:spLocks noGrp="1"/>
          </p:cNvSpPr>
          <p:nvPr>
            <p:ph sz="half" idx="4294967295"/>
          </p:nvPr>
        </p:nvSpPr>
        <p:spPr>
          <a:xfrm>
            <a:off x="785638" y="628650"/>
            <a:ext cx="5526671" cy="5514975"/>
          </a:xfrm>
        </p:spPr>
        <p:txBody>
          <a:bodyPr>
            <a:normAutofit lnSpcReduction="10000"/>
          </a:bodyPr>
          <a:lstStyle/>
          <a:p>
            <a:pPr>
              <a:spcBef>
                <a:spcPts val="0"/>
              </a:spcBef>
              <a:defRPr/>
            </a:pPr>
            <a:r>
              <a:rPr lang="en-US" sz="3600" dirty="0"/>
              <a:t>Determine a </a:t>
            </a:r>
            <a:r>
              <a:rPr lang="en-US" sz="3600" b="1" dirty="0"/>
              <a:t>baseline</a:t>
            </a:r>
            <a:r>
              <a:rPr lang="en-US" sz="3600" dirty="0"/>
              <a:t>, to see areas where we have gaps and need to improve (Assess), so we can</a:t>
            </a:r>
          </a:p>
          <a:p>
            <a:pPr>
              <a:spcBef>
                <a:spcPts val="0"/>
              </a:spcBef>
              <a:defRPr/>
            </a:pPr>
            <a:endParaRPr lang="en-US" sz="3600" dirty="0" smtClean="0"/>
          </a:p>
          <a:p>
            <a:pPr>
              <a:spcBef>
                <a:spcPts val="0"/>
              </a:spcBef>
              <a:defRPr/>
            </a:pPr>
            <a:endParaRPr lang="en-US" sz="3600" dirty="0"/>
          </a:p>
          <a:p>
            <a:pPr>
              <a:spcBef>
                <a:spcPts val="0"/>
              </a:spcBef>
              <a:defRPr/>
            </a:pPr>
            <a:r>
              <a:rPr lang="en-US" sz="3600" dirty="0"/>
              <a:t>Determine the change we want to see and the strategies we will employ </a:t>
            </a:r>
            <a:r>
              <a:rPr lang="en-US" sz="3600" dirty="0" smtClean="0"/>
              <a:t>and what we will measure (Plan), </a:t>
            </a:r>
            <a:r>
              <a:rPr lang="en-US" sz="3600" dirty="0"/>
              <a:t>and then</a:t>
            </a:r>
          </a:p>
          <a:p>
            <a:pPr>
              <a:spcBef>
                <a:spcPts val="0"/>
              </a:spcBef>
              <a:defRPr/>
            </a:pPr>
            <a:endParaRPr lang="en-US" sz="2800" dirty="0"/>
          </a:p>
          <a:p>
            <a:endParaRPr lang="en-US" sz="2400" dirty="0"/>
          </a:p>
        </p:txBody>
      </p:sp>
      <p:pic>
        <p:nvPicPr>
          <p:cNvPr id="17" name="Picture 138" descr="ROMACircle">
            <a:extLst>
              <a:ext uri="{FF2B5EF4-FFF2-40B4-BE49-F238E27FC236}">
                <a16:creationId xmlns="" xmlns:a16="http://schemas.microsoft.com/office/drawing/2014/main" id="{B57E7134-42C8-4AF2-AC94-08722408B906}"/>
              </a:ext>
            </a:extLst>
          </p:cNvPr>
          <p:cNvPicPr>
            <a:picLocks noChangeAspect="1" noChangeArrowheads="1"/>
          </p:cNvPicPr>
          <p:nvPr/>
        </p:nvPicPr>
        <p:blipFill rotWithShape="1">
          <a:blip r:embed="rId3" cstate="print"/>
          <a:srcRect l="2124" r="4856" b="3"/>
          <a:stretch/>
        </p:blipFill>
        <p:spPr bwMode="auto">
          <a:xfrm>
            <a:off x="7268629" y="761630"/>
            <a:ext cx="4104221" cy="5215608"/>
          </a:xfrm>
          <a:prstGeom prst="rect">
            <a:avLst/>
          </a:prstGeom>
          <a:noFill/>
          <a:effectLst/>
        </p:spPr>
      </p:pic>
      <p:sp>
        <p:nvSpPr>
          <p:cNvPr id="2" name="Arrow: Down 1">
            <a:extLst>
              <a:ext uri="{FF2B5EF4-FFF2-40B4-BE49-F238E27FC236}">
                <a16:creationId xmlns="" xmlns:a16="http://schemas.microsoft.com/office/drawing/2014/main" id="{8893404B-17D3-4FA8-BE33-2F53FA721FD4}"/>
              </a:ext>
            </a:extLst>
          </p:cNvPr>
          <p:cNvSpPr/>
          <p:nvPr/>
        </p:nvSpPr>
        <p:spPr>
          <a:xfrm>
            <a:off x="3809913" y="2359004"/>
            <a:ext cx="358589" cy="423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 xmlns:a16="http://schemas.microsoft.com/office/drawing/2014/main" id="{3FEC6092-0DA0-43EB-AC6A-FE4151005A45}"/>
              </a:ext>
            </a:extLst>
          </p:cNvPr>
          <p:cNvSpPr/>
          <p:nvPr/>
        </p:nvSpPr>
        <p:spPr>
          <a:xfrm>
            <a:off x="3752763" y="5397664"/>
            <a:ext cx="358589" cy="423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1396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anim calcmode="lin" valueType="num">
                                      <p:cBhvr additive="base">
                                        <p:cTn id="7"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A952D97-A940-4370-A746-58E9F98C308A}"/>
              </a:ext>
            </a:extLst>
          </p:cNvPr>
          <p:cNvSpPr>
            <a:spLocks noGrp="1"/>
          </p:cNvSpPr>
          <p:nvPr>
            <p:ph type="title" idx="4294967295"/>
          </p:nvPr>
        </p:nvSpPr>
        <p:spPr>
          <a:xfrm>
            <a:off x="0" y="1123950"/>
            <a:ext cx="2947988" cy="4600575"/>
          </a:xfrm>
        </p:spPr>
        <p:txBody>
          <a:bodyPr vert="horz" lIns="91440" tIns="45720" rIns="91440" bIns="45720" rtlCol="0">
            <a:normAutofit/>
          </a:bodyPr>
          <a:lstStyle/>
          <a:p>
            <a:pPr algn="ctr"/>
            <a:r>
              <a:rPr lang="en-US" sz="2800" dirty="0"/>
              <a:t>Using the ROMA checklist to conduct a ROMA audit can help us to:</a:t>
            </a:r>
            <a:br>
              <a:rPr lang="en-US" sz="2800" dirty="0"/>
            </a:br>
            <a:endParaRPr lang="en-US" sz="2800" kern="1200" dirty="0">
              <a:latin typeface="+mj-lt"/>
              <a:ea typeface="+mj-ea"/>
              <a:cs typeface="+mj-cs"/>
            </a:endParaRPr>
          </a:p>
        </p:txBody>
      </p:sp>
      <p:sp>
        <p:nvSpPr>
          <p:cNvPr id="19" name="Content Placeholder 18">
            <a:extLst>
              <a:ext uri="{FF2B5EF4-FFF2-40B4-BE49-F238E27FC236}">
                <a16:creationId xmlns="" xmlns:a16="http://schemas.microsoft.com/office/drawing/2014/main" id="{AAE57042-E0DD-49A4-94FA-B8B6CE71B460}"/>
              </a:ext>
            </a:extLst>
          </p:cNvPr>
          <p:cNvSpPr>
            <a:spLocks noGrp="1"/>
          </p:cNvSpPr>
          <p:nvPr>
            <p:ph sz="half" idx="4294967295"/>
          </p:nvPr>
        </p:nvSpPr>
        <p:spPr>
          <a:xfrm>
            <a:off x="785638" y="342900"/>
            <a:ext cx="5526671" cy="6515100"/>
          </a:xfrm>
        </p:spPr>
        <p:txBody>
          <a:bodyPr>
            <a:normAutofit/>
          </a:bodyPr>
          <a:lstStyle/>
          <a:p>
            <a:pPr>
              <a:spcBef>
                <a:spcPts val="0"/>
              </a:spcBef>
              <a:defRPr/>
            </a:pPr>
            <a:r>
              <a:rPr lang="en-US" sz="3600" dirty="0" smtClean="0"/>
              <a:t>Put the plan into action (Implement)</a:t>
            </a:r>
          </a:p>
          <a:p>
            <a:pPr>
              <a:spcBef>
                <a:spcPts val="0"/>
              </a:spcBef>
              <a:defRPr/>
            </a:pPr>
            <a:endParaRPr lang="en-US" sz="3600" dirty="0"/>
          </a:p>
          <a:p>
            <a:pPr>
              <a:spcBef>
                <a:spcPts val="0"/>
              </a:spcBef>
              <a:defRPr/>
            </a:pPr>
            <a:r>
              <a:rPr lang="en-US" sz="3600" dirty="0" smtClean="0"/>
              <a:t>Observe and record </a:t>
            </a:r>
            <a:r>
              <a:rPr lang="en-US" sz="3600" dirty="0"/>
              <a:t>our progress (Achievement of Results), and</a:t>
            </a:r>
          </a:p>
          <a:p>
            <a:pPr marL="0" indent="0">
              <a:spcBef>
                <a:spcPts val="0"/>
              </a:spcBef>
              <a:buNone/>
              <a:defRPr/>
            </a:pPr>
            <a:endParaRPr lang="en-US" sz="3600" dirty="0"/>
          </a:p>
          <a:p>
            <a:pPr>
              <a:spcBef>
                <a:spcPts val="0"/>
              </a:spcBef>
              <a:defRPr/>
            </a:pPr>
            <a:r>
              <a:rPr lang="en-US" sz="3600" dirty="0"/>
              <a:t>Determine the impact of our strategies (Evaluation).</a:t>
            </a:r>
          </a:p>
          <a:p>
            <a:endParaRPr lang="en-US" sz="2400" dirty="0"/>
          </a:p>
        </p:txBody>
      </p:sp>
      <p:pic>
        <p:nvPicPr>
          <p:cNvPr id="17" name="Picture 138" descr="ROMACircle">
            <a:extLst>
              <a:ext uri="{FF2B5EF4-FFF2-40B4-BE49-F238E27FC236}">
                <a16:creationId xmlns="" xmlns:a16="http://schemas.microsoft.com/office/drawing/2014/main" id="{B57E7134-42C8-4AF2-AC94-08722408B906}"/>
              </a:ext>
            </a:extLst>
          </p:cNvPr>
          <p:cNvPicPr>
            <a:picLocks noChangeAspect="1" noChangeArrowheads="1"/>
          </p:cNvPicPr>
          <p:nvPr/>
        </p:nvPicPr>
        <p:blipFill rotWithShape="1">
          <a:blip r:embed="rId3" cstate="print"/>
          <a:srcRect l="2124" r="4856" b="3"/>
          <a:stretch/>
        </p:blipFill>
        <p:spPr bwMode="auto">
          <a:xfrm>
            <a:off x="7354354" y="811041"/>
            <a:ext cx="4132796" cy="5251921"/>
          </a:xfrm>
          <a:prstGeom prst="rect">
            <a:avLst/>
          </a:prstGeom>
          <a:noFill/>
          <a:effectLst/>
        </p:spPr>
      </p:pic>
      <p:sp>
        <p:nvSpPr>
          <p:cNvPr id="2" name="Arrow: Down 1">
            <a:extLst>
              <a:ext uri="{FF2B5EF4-FFF2-40B4-BE49-F238E27FC236}">
                <a16:creationId xmlns="" xmlns:a16="http://schemas.microsoft.com/office/drawing/2014/main" id="{8893404B-17D3-4FA8-BE33-2F53FA721FD4}"/>
              </a:ext>
            </a:extLst>
          </p:cNvPr>
          <p:cNvSpPr/>
          <p:nvPr/>
        </p:nvSpPr>
        <p:spPr>
          <a:xfrm>
            <a:off x="3809913" y="2044679"/>
            <a:ext cx="358589" cy="423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 xmlns:a16="http://schemas.microsoft.com/office/drawing/2014/main" id="{3FEC6092-0DA0-43EB-AC6A-FE4151005A45}"/>
              </a:ext>
            </a:extLst>
          </p:cNvPr>
          <p:cNvSpPr/>
          <p:nvPr/>
        </p:nvSpPr>
        <p:spPr>
          <a:xfrm>
            <a:off x="4009938" y="4140364"/>
            <a:ext cx="358589" cy="423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1396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 calcmode="lin" valueType="num">
                                      <p:cBhvr additive="base">
                                        <p:cTn id="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anim calcmode="lin" valueType="num">
                                      <p:cBhvr additive="base">
                                        <p:cTn id="13"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27">
            <a:extLst>
              <a:ext uri="{FF2B5EF4-FFF2-40B4-BE49-F238E27FC236}">
                <a16:creationId xmlns="" xmlns:a16="http://schemas.microsoft.com/office/drawing/2014/main" id="{4DA2902A-FA5D-45A8-81EE-4342D330FA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77940" y="1009934"/>
            <a:ext cx="11695537" cy="5848066"/>
          </a:xfrm>
        </p:spPr>
        <p:txBody>
          <a:bodyPr>
            <a:normAutofit fontScale="92500" lnSpcReduction="10000"/>
          </a:bodyPr>
          <a:lstStyle/>
          <a:p>
            <a:pPr>
              <a:buNone/>
            </a:pPr>
            <a:r>
              <a:rPr lang="en-US" sz="3000" b="1" dirty="0">
                <a:solidFill>
                  <a:schemeClr val="accent1"/>
                </a:solidFill>
              </a:rPr>
              <a:t>Need:</a:t>
            </a:r>
          </a:p>
          <a:p>
            <a:pPr>
              <a:buNone/>
            </a:pPr>
            <a:r>
              <a:rPr lang="en-US" sz="3600" dirty="0"/>
              <a:t>The national Community Action network has demonstrated an uneven understanding of the principles and practices related to ROMA.</a:t>
            </a:r>
          </a:p>
          <a:p>
            <a:pPr>
              <a:buNone/>
            </a:pPr>
            <a:r>
              <a:rPr lang="en-US" sz="3600" dirty="0"/>
              <a:t>A network focused on </a:t>
            </a:r>
            <a:r>
              <a:rPr lang="en-US" sz="3600" dirty="0" smtClean="0"/>
              <a:t>delivery of services has a limited </a:t>
            </a:r>
            <a:r>
              <a:rPr lang="en-US" sz="3600" dirty="0"/>
              <a:t>capacity to achieve </a:t>
            </a:r>
            <a:r>
              <a:rPr lang="en-US" sz="3600" dirty="0" smtClean="0"/>
              <a:t>results.</a:t>
            </a:r>
            <a:endParaRPr lang="en-US" sz="3600" dirty="0"/>
          </a:p>
          <a:p>
            <a:pPr>
              <a:buNone/>
            </a:pPr>
            <a:r>
              <a:rPr lang="en-US" sz="3000" b="1" dirty="0">
                <a:solidFill>
                  <a:schemeClr val="accent1"/>
                </a:solidFill>
              </a:rPr>
              <a:t>Outcome:  </a:t>
            </a:r>
          </a:p>
          <a:p>
            <a:pPr>
              <a:buNone/>
            </a:pPr>
            <a:r>
              <a:rPr lang="en-US" sz="3600" dirty="0"/>
              <a:t>Increased standardization of the understanding of ROMA</a:t>
            </a:r>
          </a:p>
          <a:p>
            <a:pPr>
              <a:buNone/>
            </a:pPr>
            <a:r>
              <a:rPr lang="en-US" sz="3600" dirty="0"/>
              <a:t>Increased capacity of agencies to achieve results</a:t>
            </a:r>
          </a:p>
          <a:p>
            <a:pPr>
              <a:buNone/>
            </a:pPr>
            <a:r>
              <a:rPr lang="en-US" sz="3000" b="1" dirty="0">
                <a:solidFill>
                  <a:schemeClr val="accent1"/>
                </a:solidFill>
              </a:rPr>
              <a:t>Indicator: </a:t>
            </a:r>
          </a:p>
          <a:p>
            <a:pPr>
              <a:buNone/>
            </a:pPr>
            <a:r>
              <a:rPr lang="en-US" sz="3600" dirty="0"/>
              <a:t>The number of individuals who have become certified</a:t>
            </a:r>
          </a:p>
          <a:p>
            <a:endParaRPr lang="en-US" dirty="0"/>
          </a:p>
        </p:txBody>
      </p:sp>
      <p:sp>
        <p:nvSpPr>
          <p:cNvPr id="6" name="TextBox 5"/>
          <p:cNvSpPr txBox="1"/>
          <p:nvPr/>
        </p:nvSpPr>
        <p:spPr>
          <a:xfrm>
            <a:off x="477672" y="354841"/>
            <a:ext cx="10276764" cy="646331"/>
          </a:xfrm>
          <a:prstGeom prst="rect">
            <a:avLst/>
          </a:prstGeom>
          <a:noFill/>
        </p:spPr>
        <p:txBody>
          <a:bodyPr wrap="square" rtlCol="0">
            <a:spAutoFit/>
          </a:bodyPr>
          <a:lstStyle/>
          <a:p>
            <a:r>
              <a:rPr lang="en-US" sz="3600" b="1" dirty="0" smtClean="0">
                <a:solidFill>
                  <a:schemeClr val="accent1"/>
                </a:solidFill>
              </a:rPr>
              <a:t>Consider  Creating an Agency Level Logic Model </a:t>
            </a:r>
            <a:endParaRPr lang="en-US" sz="36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5474B-F870-4081-8D5F-CF3D4DBCC2D9}"/>
              </a:ext>
            </a:extLst>
          </p:cNvPr>
          <p:cNvSpPr>
            <a:spLocks noGrp="1"/>
          </p:cNvSpPr>
          <p:nvPr>
            <p:ph type="title"/>
          </p:nvPr>
        </p:nvSpPr>
        <p:spPr>
          <a:xfrm>
            <a:off x="252918" y="152401"/>
            <a:ext cx="3303081" cy="3352801"/>
          </a:xfrm>
        </p:spPr>
        <p:txBody>
          <a:bodyPr>
            <a:normAutofit/>
          </a:bodyPr>
          <a:lstStyle/>
          <a:p>
            <a:r>
              <a:rPr lang="en-US" sz="6000" dirty="0" smtClean="0">
                <a:solidFill>
                  <a:schemeClr val="tx1"/>
                </a:solidFill>
              </a:rPr>
              <a:t>What do we know?</a:t>
            </a:r>
            <a:r>
              <a:rPr lang="en-US" dirty="0"/>
              <a:t/>
            </a:r>
            <a:br>
              <a:rPr lang="en-US" dirty="0"/>
            </a:br>
            <a:endParaRPr lang="en-US" dirty="0"/>
          </a:p>
        </p:txBody>
      </p:sp>
      <p:sp>
        <p:nvSpPr>
          <p:cNvPr id="7" name="Rounded Rectangle 4"/>
          <p:cNvSpPr/>
          <p:nvPr/>
        </p:nvSpPr>
        <p:spPr>
          <a:xfrm>
            <a:off x="3776447" y="1121081"/>
            <a:ext cx="7572459" cy="1423855"/>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How have we increased a standardized understanding of ROMA?</a:t>
            </a:r>
            <a:endParaRPr lang="en-US" sz="3100" kern="1200" dirty="0"/>
          </a:p>
        </p:txBody>
      </p:sp>
      <p:sp>
        <p:nvSpPr>
          <p:cNvPr id="10" name="Rounded Rectangle 4"/>
          <p:cNvSpPr/>
          <p:nvPr/>
        </p:nvSpPr>
        <p:spPr>
          <a:xfrm>
            <a:off x="1427587" y="4559883"/>
            <a:ext cx="9445094" cy="1184574"/>
          </a:xfrm>
          <a:prstGeom prst="rect">
            <a:avLst/>
          </a:prstGeom>
          <a:solidFill>
            <a:schemeClr val="accent4">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How does ROMA increase agency capacity?  </a:t>
            </a:r>
            <a:endParaRPr lang="en-US" sz="3400" kern="1200" dirty="0"/>
          </a:p>
        </p:txBody>
      </p:sp>
      <p:grpSp>
        <p:nvGrpSpPr>
          <p:cNvPr id="5" name="Group 10"/>
          <p:cNvGrpSpPr/>
          <p:nvPr/>
        </p:nvGrpSpPr>
        <p:grpSpPr>
          <a:xfrm>
            <a:off x="3745552" y="2606722"/>
            <a:ext cx="7518400" cy="1674504"/>
            <a:chOff x="-12757" y="746373"/>
            <a:chExt cx="7027676" cy="2121079"/>
          </a:xfrm>
        </p:grpSpPr>
        <p:sp>
          <p:nvSpPr>
            <p:cNvPr id="12" name="Rounded Rectangle 11"/>
            <p:cNvSpPr/>
            <p:nvPr/>
          </p:nvSpPr>
          <p:spPr>
            <a:xfrm>
              <a:off x="-12757" y="910605"/>
              <a:ext cx="7027676" cy="1956847"/>
            </a:xfrm>
            <a:prstGeom prst="roundRect">
              <a:avLst/>
            </a:prstGeom>
            <a:solidFill>
              <a:schemeClr val="accent1">
                <a:lumMod val="75000"/>
              </a:schemeClr>
            </a:solidFill>
          </p:spPr>
          <p:style>
            <a:lnRef idx="2">
              <a:schemeClr val="lt1">
                <a:hueOff val="0"/>
                <a:satOff val="0"/>
                <a:lumOff val="0"/>
                <a:alphaOff val="0"/>
              </a:schemeClr>
            </a:lnRef>
            <a:fillRef idx="1">
              <a:schemeClr val="accent2">
                <a:hueOff val="1907790"/>
                <a:satOff val="-43528"/>
                <a:lumOff val="16079"/>
                <a:alphaOff val="0"/>
              </a:schemeClr>
            </a:fillRef>
            <a:effectRef idx="0">
              <a:schemeClr val="accent2">
                <a:hueOff val="1907790"/>
                <a:satOff val="-43528"/>
                <a:lumOff val="16079"/>
                <a:alphaOff val="0"/>
              </a:schemeClr>
            </a:effectRef>
            <a:fontRef idx="minor">
              <a:schemeClr val="lt1"/>
            </a:fontRef>
          </p:style>
        </p:sp>
        <p:sp>
          <p:nvSpPr>
            <p:cNvPr id="13" name="Rounded Rectangle 4"/>
            <p:cNvSpPr/>
            <p:nvPr/>
          </p:nvSpPr>
          <p:spPr>
            <a:xfrm>
              <a:off x="128507" y="746373"/>
              <a:ext cx="6804199" cy="1867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en-US" sz="5000" kern="1200" dirty="0" smtClean="0"/>
                <a:t>W</a:t>
              </a:r>
              <a:r>
                <a:rPr lang="en-US" sz="3200" kern="1200" dirty="0" smtClean="0"/>
                <a:t>hat is the agency doing to implement the full ROMA Cycle?</a:t>
              </a:r>
              <a:endParaRPr lang="en-US" sz="3200" kern="1200" dirty="0"/>
            </a:p>
          </p:txBody>
        </p:sp>
      </p:grpSp>
    </p:spTree>
    <p:extLst>
      <p:ext uri="{BB962C8B-B14F-4D97-AF65-F5344CB8AC3E}">
        <p14:creationId xmlns:p14="http://schemas.microsoft.com/office/powerpoint/2010/main" xmlns="" val="69085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
            </a:r>
            <a:br>
              <a:rPr lang="en-US" dirty="0" smtClean="0"/>
            </a:br>
            <a:r>
              <a:rPr lang="en-US" dirty="0" smtClean="0"/>
              <a:t>If we don’t know where we started, we cannot identify what has changed</a:t>
            </a:r>
            <a:br>
              <a:rPr lang="en-US" dirty="0" smtClean="0"/>
            </a:br>
            <a:endParaRPr lang="en-US" dirty="0"/>
          </a:p>
        </p:txBody>
      </p:sp>
      <p:sp>
        <p:nvSpPr>
          <p:cNvPr id="5" name="Subtitle 4"/>
          <p:cNvSpPr>
            <a:spLocks noGrp="1"/>
          </p:cNvSpPr>
          <p:nvPr>
            <p:ph type="subTitle" idx="1"/>
          </p:nvPr>
        </p:nvSpPr>
        <p:spPr/>
        <p:txBody>
          <a:bodyPr>
            <a:normAutofit/>
          </a:bodyPr>
          <a:lstStyle/>
          <a:p>
            <a:r>
              <a:rPr lang="en-US" sz="4000" b="1" dirty="0" smtClean="0"/>
              <a:t>Establish a baseline</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TotalTime>
  <Words>2150</Words>
  <Application>Microsoft Office PowerPoint</Application>
  <PresentationFormat>Custom</PresentationFormat>
  <Paragraphs>221</Paragraphs>
  <Slides>30</Slides>
  <Notes>22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Frame</vt:lpstr>
      <vt:lpstr>What’s ROMA got to do with it? </vt:lpstr>
      <vt:lpstr>NCRPs ask:  What is my job?  </vt:lpstr>
      <vt:lpstr>What do we want to know?</vt:lpstr>
      <vt:lpstr>Where do we start?</vt:lpstr>
      <vt:lpstr>Using the ROMA checklist to conduct a ROMA audit can help us to: </vt:lpstr>
      <vt:lpstr>Using the ROMA checklist to conduct a ROMA audit can help us to: </vt:lpstr>
      <vt:lpstr>Slide 7</vt:lpstr>
      <vt:lpstr>What do we know? </vt:lpstr>
      <vt:lpstr> If we don’t know where we started, we cannot identify what has changed </vt:lpstr>
      <vt:lpstr>If we can’t identify the change, we can’t acknowledge success!!!</vt:lpstr>
      <vt:lpstr> CONDUCTING A ROMA AUDIT  Using a Checklist for Implementation</vt:lpstr>
      <vt:lpstr>Slide 12</vt:lpstr>
      <vt:lpstr>Slide 13</vt:lpstr>
      <vt:lpstr>When completing the checklist, consider:</vt:lpstr>
      <vt:lpstr>In each phase of the ROMA Cycle, consider:</vt:lpstr>
      <vt:lpstr>Slide 16</vt:lpstr>
      <vt:lpstr>RESULTS  FROM THE FIELD</vt:lpstr>
      <vt:lpstr>What changed or is in process of changing?</vt:lpstr>
      <vt:lpstr>What changed or is in process of changing?</vt:lpstr>
      <vt:lpstr>What changed or is in process of changing?</vt:lpstr>
      <vt:lpstr>What kinds of Changes are you seeing?  </vt:lpstr>
      <vt:lpstr>Slide 22</vt:lpstr>
      <vt:lpstr>   #2 --  Acknowledgment of the real need to do community level work </vt:lpstr>
      <vt:lpstr>Most often repeated  strategy </vt:lpstr>
      <vt:lpstr>Bringing the ROMA Cycle to Life</vt:lpstr>
      <vt:lpstr>Slide 26</vt:lpstr>
      <vt:lpstr>Slide 27</vt:lpstr>
      <vt:lpstr>Some thoughts  ROMA will be defined by  what it delivers:  We need to show results that enrich the organization’s value to customers, funders, community stakeholders and employees. </vt:lpstr>
      <vt:lpstr>NEXT STEPS</vt:lpstr>
      <vt:lpstr>Lots of resources to help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a ROMA Audit</dc:title>
  <dc:creator>carey gibson</dc:creator>
  <cp:lastModifiedBy>Windows User</cp:lastModifiedBy>
  <cp:revision>32</cp:revision>
  <dcterms:created xsi:type="dcterms:W3CDTF">2019-04-19T20:08:37Z</dcterms:created>
  <dcterms:modified xsi:type="dcterms:W3CDTF">2019-08-11T15:50:13Z</dcterms:modified>
</cp:coreProperties>
</file>