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22"/>
  </p:notesMasterIdLst>
  <p:sldIdLst>
    <p:sldId id="266" r:id="rId2"/>
    <p:sldId id="310" r:id="rId3"/>
    <p:sldId id="295" r:id="rId4"/>
    <p:sldId id="282" r:id="rId5"/>
    <p:sldId id="296" r:id="rId6"/>
    <p:sldId id="300" r:id="rId7"/>
    <p:sldId id="298" r:id="rId8"/>
    <p:sldId id="307" r:id="rId9"/>
    <p:sldId id="302" r:id="rId10"/>
    <p:sldId id="308" r:id="rId11"/>
    <p:sldId id="301" r:id="rId12"/>
    <p:sldId id="309" r:id="rId13"/>
    <p:sldId id="396" r:id="rId14"/>
    <p:sldId id="397" r:id="rId15"/>
    <p:sldId id="398" r:id="rId16"/>
    <p:sldId id="305" r:id="rId17"/>
    <p:sldId id="322" r:id="rId18"/>
    <p:sldId id="324" r:id="rId19"/>
    <p:sldId id="317" r:id="rId20"/>
    <p:sldId id="325" r:id="rId21"/>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763E057-B282-475E-881C-AF0600C8EF70}">
          <p14:sldIdLst>
            <p14:sldId id="266"/>
            <p14:sldId id="310"/>
            <p14:sldId id="295"/>
            <p14:sldId id="282"/>
            <p14:sldId id="296"/>
            <p14:sldId id="300"/>
            <p14:sldId id="298"/>
            <p14:sldId id="307"/>
            <p14:sldId id="302"/>
            <p14:sldId id="308"/>
            <p14:sldId id="301"/>
            <p14:sldId id="309"/>
            <p14:sldId id="396"/>
            <p14:sldId id="397"/>
            <p14:sldId id="398"/>
            <p14:sldId id="305"/>
          </p14:sldIdLst>
        </p14:section>
        <p14:section name="Section sans titre" id="{6603146E-CFED-46B5-BC5A-5EB124876585}">
          <p14:sldIdLst>
            <p14:sldId id="322"/>
            <p14:sldId id="324"/>
            <p14:sldId id="317"/>
            <p14:sldId id="3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238" autoAdjust="0"/>
  </p:normalViewPr>
  <p:slideViewPr>
    <p:cSldViewPr>
      <p:cViewPr varScale="1">
        <p:scale>
          <a:sx n="63" d="100"/>
          <a:sy n="63" d="100"/>
        </p:scale>
        <p:origin x="23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284801339334063E-2"/>
          <c:y val="4.2307518949419635E-2"/>
          <c:w val="0.83715733192468478"/>
          <c:h val="0.80401648262470471"/>
        </c:manualLayout>
      </c:layout>
      <c:lineChart>
        <c:grouping val="standard"/>
        <c:varyColors val="0"/>
        <c:ser>
          <c:idx val="0"/>
          <c:order val="0"/>
          <c:tx>
            <c:strRef>
              <c:f>Feuil1!$B$57</c:f>
              <c:strCache>
                <c:ptCount val="1"/>
                <c:pt idx="0">
                  <c:v>Quebec </c:v>
                </c:pt>
              </c:strCache>
            </c:strRef>
          </c:tx>
          <c:spPr>
            <a:ln>
              <a:solidFill>
                <a:srgbClr val="0070C0"/>
              </a:solidFill>
            </a:ln>
          </c:spPr>
          <c:marker>
            <c:symbol val="none"/>
          </c:marker>
          <c:cat>
            <c:numRef>
              <c:f>Feuil1!$A$58:$A$107</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Feuil1!$B$58:$B$107</c:f>
              <c:numCache>
                <c:formatCode>General</c:formatCode>
                <c:ptCount val="50"/>
                <c:pt idx="0">
                  <c:v>3.782</c:v>
                </c:pt>
                <c:pt idx="1">
                  <c:v>3.6739999999999999</c:v>
                </c:pt>
                <c:pt idx="2">
                  <c:v>3.5609999999999999</c:v>
                </c:pt>
                <c:pt idx="3">
                  <c:v>3.4220000000000002</c:v>
                </c:pt>
                <c:pt idx="4">
                  <c:v>3.0710000000000002</c:v>
                </c:pt>
                <c:pt idx="5">
                  <c:v>2.72</c:v>
                </c:pt>
                <c:pt idx="6">
                  <c:v>2.4460000000000002</c:v>
                </c:pt>
                <c:pt idx="7">
                  <c:v>2.2789999999999999</c:v>
                </c:pt>
                <c:pt idx="8">
                  <c:v>2.1970000000000001</c:v>
                </c:pt>
                <c:pt idx="9">
                  <c:v>2.0859999999999999</c:v>
                </c:pt>
                <c:pt idx="10">
                  <c:v>1.9350000000000001</c:v>
                </c:pt>
                <c:pt idx="11">
                  <c:v>1.77</c:v>
                </c:pt>
                <c:pt idx="12">
                  <c:v>1.7410000000000001</c:v>
                </c:pt>
                <c:pt idx="13">
                  <c:v>1.724</c:v>
                </c:pt>
                <c:pt idx="14">
                  <c:v>1.754</c:v>
                </c:pt>
                <c:pt idx="15">
                  <c:v>1.7370000000000001</c:v>
                </c:pt>
                <c:pt idx="16">
                  <c:v>1.6930000000000001</c:v>
                </c:pt>
                <c:pt idx="17">
                  <c:v>1.655</c:v>
                </c:pt>
                <c:pt idx="18">
                  <c:v>1.6950000000000001</c:v>
                </c:pt>
                <c:pt idx="19">
                  <c:v>1.631</c:v>
                </c:pt>
                <c:pt idx="20">
                  <c:v>1.5740000000000001</c:v>
                </c:pt>
                <c:pt idx="21">
                  <c:v>1.4810000000000001</c:v>
                </c:pt>
                <c:pt idx="22">
                  <c:v>1.427</c:v>
                </c:pt>
                <c:pt idx="23">
                  <c:v>1.421</c:v>
                </c:pt>
                <c:pt idx="24">
                  <c:v>1.3939999999999999</c:v>
                </c:pt>
                <c:pt idx="25">
                  <c:v>1.3740000000000001</c:v>
                </c:pt>
                <c:pt idx="26">
                  <c:v>1.359</c:v>
                </c:pt>
                <c:pt idx="27">
                  <c:v>1.415</c:v>
                </c:pt>
                <c:pt idx="28">
                  <c:v>1.5089999999999999</c:v>
                </c:pt>
                <c:pt idx="29">
                  <c:v>1.6319999999999999</c:v>
                </c:pt>
                <c:pt idx="30">
                  <c:v>1.653</c:v>
                </c:pt>
                <c:pt idx="31">
                  <c:v>1.6659999999999999</c:v>
                </c:pt>
                <c:pt idx="32">
                  <c:v>1.6359999999999999</c:v>
                </c:pt>
                <c:pt idx="33">
                  <c:v>1.6379999999999999</c:v>
                </c:pt>
                <c:pt idx="34">
                  <c:v>1.6160000000000001</c:v>
                </c:pt>
                <c:pt idx="35">
                  <c:v>1.611</c:v>
                </c:pt>
                <c:pt idx="36">
                  <c:v>1.54</c:v>
                </c:pt>
                <c:pt idx="37">
                  <c:v>1.494</c:v>
                </c:pt>
                <c:pt idx="38">
                  <c:v>1.468</c:v>
                </c:pt>
                <c:pt idx="39">
                  <c:v>1.452</c:v>
                </c:pt>
                <c:pt idx="40">
                  <c:v>1.4950000000000001</c:v>
                </c:pt>
                <c:pt idx="41">
                  <c:v>1.4750000000000001</c:v>
                </c:pt>
                <c:pt idx="42">
                  <c:v>1.5029999999999999</c:v>
                </c:pt>
                <c:pt idx="43">
                  <c:v>1.5009999999999999</c:v>
                </c:pt>
                <c:pt idx="44">
                  <c:v>1.542</c:v>
                </c:pt>
                <c:pt idx="45">
                  <c:v>1.6479999999999999</c:v>
                </c:pt>
                <c:pt idx="46">
                  <c:v>1.6870000000000001</c:v>
                </c:pt>
                <c:pt idx="47">
                  <c:v>1.738</c:v>
                </c:pt>
                <c:pt idx="48">
                  <c:v>1.738</c:v>
                </c:pt>
                <c:pt idx="49">
                  <c:v>1.698</c:v>
                </c:pt>
              </c:numCache>
            </c:numRef>
          </c:val>
          <c:smooth val="0"/>
          <c:extLst>
            <c:ext xmlns:c16="http://schemas.microsoft.com/office/drawing/2014/chart" uri="{C3380CC4-5D6E-409C-BE32-E72D297353CC}">
              <c16:uniqueId val="{00000000-3EBB-4C3F-89BA-9B557921F5F0}"/>
            </c:ext>
          </c:extLst>
        </c:ser>
        <c:ser>
          <c:idx val="1"/>
          <c:order val="1"/>
          <c:tx>
            <c:strRef>
              <c:f>Feuil1!$C$57</c:f>
              <c:strCache>
                <c:ptCount val="1"/>
                <c:pt idx="0">
                  <c:v>RdC</c:v>
                </c:pt>
              </c:strCache>
            </c:strRef>
          </c:tx>
          <c:spPr>
            <a:ln>
              <a:solidFill>
                <a:srgbClr val="FF0000"/>
              </a:solidFill>
            </a:ln>
          </c:spPr>
          <c:marker>
            <c:symbol val="none"/>
          </c:marker>
          <c:cat>
            <c:numRef>
              <c:f>Feuil1!$A$58:$A$107</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Feuil1!$C$58:$C$107</c:f>
              <c:numCache>
                <c:formatCode>#,##0.00</c:formatCode>
                <c:ptCount val="50"/>
                <c:pt idx="0">
                  <c:v>4.1917499999999999</c:v>
                </c:pt>
                <c:pt idx="1">
                  <c:v>4.0873750000000006</c:v>
                </c:pt>
                <c:pt idx="2">
                  <c:v>4.0338750000000001</c:v>
                </c:pt>
                <c:pt idx="3">
                  <c:v>3.8283749999999999</c:v>
                </c:pt>
                <c:pt idx="4">
                  <c:v>3.4575</c:v>
                </c:pt>
                <c:pt idx="5">
                  <c:v>3.0978749999999993</c:v>
                </c:pt>
                <c:pt idx="6">
                  <c:v>2.8911250000000002</c:v>
                </c:pt>
                <c:pt idx="7">
                  <c:v>2.7592499999999998</c:v>
                </c:pt>
                <c:pt idx="8">
                  <c:v>2.6769999999999996</c:v>
                </c:pt>
                <c:pt idx="9">
                  <c:v>2.6071249999999999</c:v>
                </c:pt>
                <c:pt idx="10" formatCode="0.00">
                  <c:v>2.4474999999999998</c:v>
                </c:pt>
                <c:pt idx="11" formatCode="0.00">
                  <c:v>2.2687499999999998</c:v>
                </c:pt>
                <c:pt idx="12" formatCode="0.00">
                  <c:v>2.1124999999999998</c:v>
                </c:pt>
                <c:pt idx="13" formatCode="0.00">
                  <c:v>2.1244444444444444</c:v>
                </c:pt>
                <c:pt idx="14" formatCode="0.00">
                  <c:v>2.0544444444444445</c:v>
                </c:pt>
                <c:pt idx="15" formatCode="0.00">
                  <c:v>1.99</c:v>
                </c:pt>
                <c:pt idx="16" formatCode="0.00">
                  <c:v>1.9377777777777776</c:v>
                </c:pt>
                <c:pt idx="17" formatCode="0.00">
                  <c:v>1.8644444444444446</c:v>
                </c:pt>
                <c:pt idx="18" formatCode="0.00">
                  <c:v>1.8311111111111111</c:v>
                </c:pt>
                <c:pt idx="19" formatCode="0.00">
                  <c:v>1.8133333333333335</c:v>
                </c:pt>
                <c:pt idx="20" formatCode="0.00">
                  <c:v>1.7922222222222222</c:v>
                </c:pt>
                <c:pt idx="21" formatCode="0.00">
                  <c:v>1.7711111111111113</c:v>
                </c:pt>
                <c:pt idx="22" formatCode="0.00">
                  <c:v>1.7511111111111113</c:v>
                </c:pt>
                <c:pt idx="23" formatCode="0.00">
                  <c:v>1.7366666666666668</c:v>
                </c:pt>
                <c:pt idx="24" formatCode="0.00">
                  <c:v>1.7344444444444447</c:v>
                </c:pt>
                <c:pt idx="25" formatCode="0.00">
                  <c:v>1.7066666666666666</c:v>
                </c:pt>
                <c:pt idx="26" formatCode="0.00">
                  <c:v>1.6822222222222223</c:v>
                </c:pt>
                <c:pt idx="27" formatCode="0.00">
                  <c:v>1.6944444444444444</c:v>
                </c:pt>
                <c:pt idx="28" formatCode="0.00">
                  <c:v>1.7333333333333334</c:v>
                </c:pt>
                <c:pt idx="29" formatCode="0.00">
                  <c:v>1.77</c:v>
                </c:pt>
                <c:pt idx="30" formatCode="0.00">
                  <c:v>1.7433333333333334</c:v>
                </c:pt>
                <c:pt idx="31" formatCode="0.00">
                  <c:v>1.7299999999999998</c:v>
                </c:pt>
                <c:pt idx="32" formatCode="0.00">
                  <c:v>1.6911111111111115</c:v>
                </c:pt>
                <c:pt idx="33" formatCode="0.00">
                  <c:v>1.6911111111111115</c:v>
                </c:pt>
                <c:pt idx="34" formatCode="0.00">
                  <c:v>1.6677777777777776</c:v>
                </c:pt>
                <c:pt idx="35" formatCode="0.00">
                  <c:v>1.637777777777778</c:v>
                </c:pt>
                <c:pt idx="36" formatCode="0.00">
                  <c:v>1.5855555555555556</c:v>
                </c:pt>
                <c:pt idx="37" formatCode="0.00">
                  <c:v>1.5755555555555556</c:v>
                </c:pt>
                <c:pt idx="38" formatCode="0.00">
                  <c:v>1.58</c:v>
                </c:pt>
                <c:pt idx="39" formatCode="0.00">
                  <c:v>1.5444444444444445</c:v>
                </c:pt>
                <c:pt idx="40" formatCode="0.00">
                  <c:v>1.5511111111111111</c:v>
                </c:pt>
                <c:pt idx="41" formatCode="0.00">
                  <c:v>1.5266666666666664</c:v>
                </c:pt>
                <c:pt idx="42" formatCode="0.00">
                  <c:v>1.5599999999999998</c:v>
                </c:pt>
                <c:pt idx="43" formatCode="0.00">
                  <c:v>1.5477777777777777</c:v>
                </c:pt>
                <c:pt idx="44" formatCode="0.00">
                  <c:v>1.5511111111111111</c:v>
                </c:pt>
                <c:pt idx="45" formatCode="0.00">
                  <c:v>1.5933333333333335</c:v>
                </c:pt>
                <c:pt idx="46" formatCode="0.00">
                  <c:v>1.6744444444444444</c:v>
                </c:pt>
                <c:pt idx="47" formatCode="0.00">
                  <c:v>1.7144444444444447</c:v>
                </c:pt>
                <c:pt idx="48" formatCode="0.00">
                  <c:v>1.6988888888888889</c:v>
                </c:pt>
                <c:pt idx="49" formatCode="0.00">
                  <c:v>1.67</c:v>
                </c:pt>
              </c:numCache>
            </c:numRef>
          </c:val>
          <c:smooth val="0"/>
          <c:extLst>
            <c:ext xmlns:c16="http://schemas.microsoft.com/office/drawing/2014/chart" uri="{C3380CC4-5D6E-409C-BE32-E72D297353CC}">
              <c16:uniqueId val="{00000001-3EBB-4C3F-89BA-9B557921F5F0}"/>
            </c:ext>
          </c:extLst>
        </c:ser>
        <c:dLbls>
          <c:showLegendKey val="0"/>
          <c:showVal val="0"/>
          <c:showCatName val="0"/>
          <c:showSerName val="0"/>
          <c:showPercent val="0"/>
          <c:showBubbleSize val="0"/>
        </c:dLbls>
        <c:smooth val="0"/>
        <c:axId val="247824768"/>
        <c:axId val="247826304"/>
      </c:lineChart>
      <c:catAx>
        <c:axId val="247824768"/>
        <c:scaling>
          <c:orientation val="minMax"/>
        </c:scaling>
        <c:delete val="0"/>
        <c:axPos val="b"/>
        <c:numFmt formatCode="General" sourceLinked="1"/>
        <c:majorTickMark val="out"/>
        <c:minorTickMark val="none"/>
        <c:tickLblPos val="nextTo"/>
        <c:txPr>
          <a:bodyPr/>
          <a:lstStyle/>
          <a:p>
            <a:pPr>
              <a:defRPr sz="2000">
                <a:latin typeface="Arial Narrow" panose="020B0606020202030204" pitchFamily="34" charset="0"/>
              </a:defRPr>
            </a:pPr>
            <a:endParaRPr lang="fr-FR"/>
          </a:p>
        </c:txPr>
        <c:crossAx val="247826304"/>
        <c:crosses val="autoZero"/>
        <c:auto val="1"/>
        <c:lblAlgn val="ctr"/>
        <c:lblOffset val="100"/>
        <c:noMultiLvlLbl val="0"/>
      </c:catAx>
      <c:valAx>
        <c:axId val="247826304"/>
        <c:scaling>
          <c:orientation val="minMax"/>
          <c:max val="4.2"/>
          <c:min val="1.2"/>
        </c:scaling>
        <c:delete val="0"/>
        <c:axPos val="l"/>
        <c:majorGridlines/>
        <c:numFmt formatCode="General" sourceLinked="1"/>
        <c:majorTickMark val="out"/>
        <c:minorTickMark val="none"/>
        <c:tickLblPos val="nextTo"/>
        <c:txPr>
          <a:bodyPr/>
          <a:lstStyle/>
          <a:p>
            <a:pPr>
              <a:defRPr sz="2000">
                <a:latin typeface="Arial Narrow" panose="020B0606020202030204" pitchFamily="34" charset="0"/>
              </a:defRPr>
            </a:pPr>
            <a:endParaRPr lang="fr-FR"/>
          </a:p>
        </c:txPr>
        <c:crossAx val="247824768"/>
        <c:crosses val="autoZero"/>
        <c:crossBetween val="between"/>
        <c:majorUnit val="0.2"/>
      </c:valAx>
    </c:plotArea>
    <c:legend>
      <c:legendPos val="r"/>
      <c:layout>
        <c:manualLayout>
          <c:xMode val="edge"/>
          <c:yMode val="edge"/>
          <c:x val="0.89948024642964197"/>
          <c:y val="0.34320148979750148"/>
          <c:w val="0.10051975357035801"/>
          <c:h val="0.29826215691994412"/>
        </c:manualLayout>
      </c:layout>
      <c:overlay val="0"/>
      <c:txPr>
        <a:bodyPr/>
        <a:lstStyle/>
        <a:p>
          <a:pPr>
            <a:defRPr sz="1800">
              <a:latin typeface="Arial Narrow" panose="020B0606020202030204" pitchFamily="34" charset="0"/>
            </a:defRPr>
          </a:pPr>
          <a:endParaRPr lang="fr-F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944193482111912E-2"/>
          <c:y val="5.695525730431647E-2"/>
          <c:w val="0.86665941428374083"/>
          <c:h val="0.85977196555248292"/>
        </c:manualLayout>
      </c:layout>
      <c:barChart>
        <c:barDir val="bar"/>
        <c:grouping val="clustered"/>
        <c:varyColors val="0"/>
        <c:ser>
          <c:idx val="1"/>
          <c:order val="0"/>
          <c:tx>
            <c:strRef>
              <c:f>'[Graphique dans Microsoft Word]Feuil1'!$C$1</c:f>
              <c:strCache>
                <c:ptCount val="1"/>
                <c:pt idx="0">
                  <c:v>Femmes</c:v>
                </c:pt>
              </c:strCache>
            </c:strRef>
          </c:tx>
          <c:spPr>
            <a:noFill/>
            <a:ln w="15875">
              <a:solidFill>
                <a:schemeClr val="tx1"/>
              </a:solidFill>
            </a:ln>
          </c:spPr>
          <c:invertIfNegative val="0"/>
          <c:dPt>
            <c:idx val="10"/>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01-FBB8-4A74-9076-A3731769A9A2}"/>
              </c:ext>
            </c:extLst>
          </c:dPt>
          <c:dPt>
            <c:idx val="11"/>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03-FBB8-4A74-9076-A3731769A9A2}"/>
              </c:ext>
            </c:extLst>
          </c:dPt>
          <c:dPt>
            <c:idx val="12"/>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05-FBB8-4A74-9076-A3731769A9A2}"/>
              </c:ext>
            </c:extLst>
          </c:dPt>
          <c:dPt>
            <c:idx val="13"/>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07-FBB8-4A74-9076-A3731769A9A2}"/>
              </c:ext>
            </c:extLst>
          </c:dPt>
          <c:dPt>
            <c:idx val="14"/>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09-FBB8-4A74-9076-A3731769A9A2}"/>
              </c:ext>
            </c:extLst>
          </c:dPt>
          <c:cat>
            <c:strRef>
              <c:f>'[Graphique dans Microsoft Word]Feuil1'!$A$2:$A$22</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'[Graphique dans Microsoft Word]Feuil1'!$C$2:$C$22</c:f>
              <c:numCache>
                <c:formatCode>General</c:formatCode>
                <c:ptCount val="21"/>
                <c:pt idx="0">
                  <c:v>214216</c:v>
                </c:pt>
                <c:pt idx="1">
                  <c:v>224632</c:v>
                </c:pt>
                <c:pt idx="2">
                  <c:v>200802</c:v>
                </c:pt>
                <c:pt idx="3">
                  <c:v>203095</c:v>
                </c:pt>
                <c:pt idx="4">
                  <c:v>257726</c:v>
                </c:pt>
                <c:pt idx="5">
                  <c:v>276128</c:v>
                </c:pt>
                <c:pt idx="6">
                  <c:v>271613</c:v>
                </c:pt>
                <c:pt idx="7">
                  <c:v>291403</c:v>
                </c:pt>
                <c:pt idx="8">
                  <c:v>267157</c:v>
                </c:pt>
                <c:pt idx="9">
                  <c:v>259153</c:v>
                </c:pt>
                <c:pt idx="10">
                  <c:v>298696</c:v>
                </c:pt>
                <c:pt idx="11">
                  <c:v>317439</c:v>
                </c:pt>
                <c:pt idx="12">
                  <c:v>288058</c:v>
                </c:pt>
                <c:pt idx="13">
                  <c:v>249043</c:v>
                </c:pt>
                <c:pt idx="14">
                  <c:v>206581</c:v>
                </c:pt>
                <c:pt idx="15">
                  <c:v>149025</c:v>
                </c:pt>
                <c:pt idx="16">
                  <c:v>109402</c:v>
                </c:pt>
                <c:pt idx="17">
                  <c:v>89295</c:v>
                </c:pt>
                <c:pt idx="18">
                  <c:v>41435</c:v>
                </c:pt>
                <c:pt idx="19">
                  <c:v>12195</c:v>
                </c:pt>
                <c:pt idx="20">
                  <c:v>1515</c:v>
                </c:pt>
              </c:numCache>
            </c:numRef>
          </c:val>
          <c:extLst>
            <c:ext xmlns:c16="http://schemas.microsoft.com/office/drawing/2014/chart" uri="{C3380CC4-5D6E-409C-BE32-E72D297353CC}">
              <c16:uniqueId val="{0000000A-FBB8-4A74-9076-A3731769A9A2}"/>
            </c:ext>
          </c:extLst>
        </c:ser>
        <c:ser>
          <c:idx val="0"/>
          <c:order val="1"/>
          <c:tx>
            <c:strRef>
              <c:f>'[Graphique dans Microsoft Word]Feuil1'!$B$1</c:f>
              <c:strCache>
                <c:ptCount val="1"/>
                <c:pt idx="0">
                  <c:v>Hommes</c:v>
                </c:pt>
              </c:strCache>
            </c:strRef>
          </c:tx>
          <c:spPr>
            <a:noFill/>
            <a:ln w="15875">
              <a:solidFill>
                <a:schemeClr val="tx1"/>
              </a:solidFill>
            </a:ln>
          </c:spPr>
          <c:invertIfNegative val="0"/>
          <c:dPt>
            <c:idx val="10"/>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0C-FBB8-4A74-9076-A3731769A9A2}"/>
              </c:ext>
            </c:extLst>
          </c:dPt>
          <c:dPt>
            <c:idx val="11"/>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0E-FBB8-4A74-9076-A3731769A9A2}"/>
              </c:ext>
            </c:extLst>
          </c:dPt>
          <c:dPt>
            <c:idx val="12"/>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10-FBB8-4A74-9076-A3731769A9A2}"/>
              </c:ext>
            </c:extLst>
          </c:dPt>
          <c:dPt>
            <c:idx val="13"/>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12-FBB8-4A74-9076-A3731769A9A2}"/>
              </c:ext>
            </c:extLst>
          </c:dPt>
          <c:dPt>
            <c:idx val="14"/>
            <c:invertIfNegative val="0"/>
            <c:bubble3D val="0"/>
            <c:spPr>
              <a:pattFill prst="pct50">
                <a:fgClr>
                  <a:schemeClr val="accent1"/>
                </a:fgClr>
                <a:bgClr>
                  <a:schemeClr val="bg1"/>
                </a:bgClr>
              </a:pattFill>
              <a:ln w="15875">
                <a:solidFill>
                  <a:schemeClr val="tx1"/>
                </a:solidFill>
              </a:ln>
            </c:spPr>
            <c:extLst>
              <c:ext xmlns:c16="http://schemas.microsoft.com/office/drawing/2014/chart" uri="{C3380CC4-5D6E-409C-BE32-E72D297353CC}">
                <c16:uniqueId val="{00000014-FBB8-4A74-9076-A3731769A9A2}"/>
              </c:ext>
            </c:extLst>
          </c:dPt>
          <c:cat>
            <c:strRef>
              <c:f>'[Graphique dans Microsoft Word]Feuil1'!$A$2:$A$22</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'[Graphique dans Microsoft Word]Feuil1'!$B$2:$B$22</c:f>
              <c:numCache>
                <c:formatCode>General</c:formatCode>
                <c:ptCount val="21"/>
                <c:pt idx="0">
                  <c:v>-226165</c:v>
                </c:pt>
                <c:pt idx="1">
                  <c:v>-234113</c:v>
                </c:pt>
                <c:pt idx="2">
                  <c:v>-210063</c:v>
                </c:pt>
                <c:pt idx="3">
                  <c:v>-212756</c:v>
                </c:pt>
                <c:pt idx="4">
                  <c:v>-263390</c:v>
                </c:pt>
                <c:pt idx="5">
                  <c:v>-282284</c:v>
                </c:pt>
                <c:pt idx="6">
                  <c:v>-277830</c:v>
                </c:pt>
                <c:pt idx="7">
                  <c:v>-301738</c:v>
                </c:pt>
                <c:pt idx="8">
                  <c:v>-277520</c:v>
                </c:pt>
                <c:pt idx="9">
                  <c:v>-269189</c:v>
                </c:pt>
                <c:pt idx="10">
                  <c:v>-306888</c:v>
                </c:pt>
                <c:pt idx="11">
                  <c:v>-320280</c:v>
                </c:pt>
                <c:pt idx="12">
                  <c:v>-288588</c:v>
                </c:pt>
                <c:pt idx="13">
                  <c:v>-242770</c:v>
                </c:pt>
                <c:pt idx="14">
                  <c:v>-190255</c:v>
                </c:pt>
                <c:pt idx="15">
                  <c:v>-123967</c:v>
                </c:pt>
                <c:pt idx="16">
                  <c:v>-79480</c:v>
                </c:pt>
                <c:pt idx="17">
                  <c:v>-46631</c:v>
                </c:pt>
                <c:pt idx="18">
                  <c:v>-17078</c:v>
                </c:pt>
                <c:pt idx="19">
                  <c:v>-3287</c:v>
                </c:pt>
                <c:pt idx="20">
                  <c:v>-153</c:v>
                </c:pt>
              </c:numCache>
            </c:numRef>
          </c:val>
          <c:extLst>
            <c:ext xmlns:c16="http://schemas.microsoft.com/office/drawing/2014/chart" uri="{C3380CC4-5D6E-409C-BE32-E72D297353CC}">
              <c16:uniqueId val="{00000015-FBB8-4A74-9076-A3731769A9A2}"/>
            </c:ext>
          </c:extLst>
        </c:ser>
        <c:dLbls>
          <c:showLegendKey val="0"/>
          <c:showVal val="0"/>
          <c:showCatName val="0"/>
          <c:showSerName val="0"/>
          <c:showPercent val="0"/>
          <c:showBubbleSize val="0"/>
        </c:dLbls>
        <c:gapWidth val="0"/>
        <c:overlap val="100"/>
        <c:axId val="335686272"/>
        <c:axId val="335692544"/>
      </c:barChart>
      <c:catAx>
        <c:axId val="335686272"/>
        <c:scaling>
          <c:orientation val="minMax"/>
        </c:scaling>
        <c:delete val="0"/>
        <c:axPos val="l"/>
        <c:numFmt formatCode="General" sourceLinked="0"/>
        <c:majorTickMark val="none"/>
        <c:minorTickMark val="in"/>
        <c:tickLblPos val="low"/>
        <c:crossAx val="335692544"/>
        <c:crossesAt val="0"/>
        <c:auto val="1"/>
        <c:lblAlgn val="ctr"/>
        <c:lblOffset val="100"/>
        <c:noMultiLvlLbl val="0"/>
      </c:catAx>
      <c:valAx>
        <c:axId val="335692544"/>
        <c:scaling>
          <c:orientation val="minMax"/>
          <c:min val="-400000"/>
        </c:scaling>
        <c:delete val="0"/>
        <c:axPos val="b"/>
        <c:title>
          <c:tx>
            <c:rich>
              <a:bodyPr/>
              <a:lstStyle/>
              <a:p>
                <a:pPr>
                  <a:defRPr/>
                </a:pPr>
                <a:r>
                  <a:rPr lang="en-US"/>
                  <a:t>Effectif par âge</a:t>
                </a:r>
              </a:p>
            </c:rich>
          </c:tx>
          <c:overlay val="0"/>
        </c:title>
        <c:numFmt formatCode="#,##0;[Red]#,##0" sourceLinked="0"/>
        <c:majorTickMark val="out"/>
        <c:minorTickMark val="none"/>
        <c:tickLblPos val="nextTo"/>
        <c:txPr>
          <a:bodyPr/>
          <a:lstStyle/>
          <a:p>
            <a:pPr>
              <a:defRPr>
                <a:solidFill>
                  <a:schemeClr val="accent2">
                    <a:lumMod val="50000"/>
                  </a:schemeClr>
                </a:solidFill>
              </a:defRPr>
            </a:pPr>
            <a:endParaRPr lang="fr-FR"/>
          </a:p>
        </c:txPr>
        <c:crossAx val="335686272"/>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0.46348</cdr:x>
      <cdr:y>0.36152</cdr:y>
    </cdr:from>
    <cdr:to>
      <cdr:x>0.62089</cdr:x>
      <cdr:y>0.44503</cdr:y>
    </cdr:to>
    <cdr:sp macro="" textlink="">
      <cdr:nvSpPr>
        <cdr:cNvPr id="2" name="Rectangle 1"/>
        <cdr:cNvSpPr/>
      </cdr:nvSpPr>
      <cdr:spPr>
        <a:xfrm xmlns:a="http://schemas.openxmlformats.org/drawingml/2006/main">
          <a:off x="4982310" y="1924352"/>
          <a:ext cx="1692122" cy="444515"/>
        </a:xfrm>
        <a:prstGeom xmlns:a="http://schemas.openxmlformats.org/drawingml/2006/main" prst="rect">
          <a:avLst/>
        </a:prstGeom>
        <a:solidFill xmlns:a="http://schemas.openxmlformats.org/drawingml/2006/main">
          <a:schemeClr val="bg2"/>
        </a:solidFill>
        <a:ln xmlns:a="http://schemas.openxmlformats.org/drawingml/2006/main" w="1587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fr-FR" sz="1800" b="1" dirty="0">
              <a:latin typeface="Arial Narrow" panose="020B0606020202030204" pitchFamily="34" charset="0"/>
            </a:rPr>
            <a:t>Baby-boomers</a:t>
          </a:r>
        </a:p>
      </cdr:txBody>
    </cdr:sp>
  </cdr:relSizeAnchor>
  <cdr:relSizeAnchor xmlns:cdr="http://schemas.openxmlformats.org/drawingml/2006/chartDrawing">
    <cdr:from>
      <cdr:x>0.16119</cdr:x>
      <cdr:y>0.18181</cdr:y>
    </cdr:from>
    <cdr:to>
      <cdr:x>0.3186</cdr:x>
      <cdr:y>0.26532</cdr:y>
    </cdr:to>
    <cdr:sp macro="" textlink="">
      <cdr:nvSpPr>
        <cdr:cNvPr id="3" name="Rectangle 2">
          <a:extLst xmlns:a="http://schemas.openxmlformats.org/drawingml/2006/main">
            <a:ext uri="{FF2B5EF4-FFF2-40B4-BE49-F238E27FC236}">
              <a16:creationId xmlns:a16="http://schemas.microsoft.com/office/drawing/2014/main" id="{14402F47-C44F-4AB7-91FB-D84A759D8530}"/>
            </a:ext>
          </a:extLst>
        </cdr:cNvPr>
        <cdr:cNvSpPr/>
      </cdr:nvSpPr>
      <cdr:spPr>
        <a:xfrm xmlns:a="http://schemas.openxmlformats.org/drawingml/2006/main">
          <a:off x="1732713" y="967771"/>
          <a:ext cx="1692122" cy="444513"/>
        </a:xfrm>
        <a:prstGeom xmlns:a="http://schemas.openxmlformats.org/drawingml/2006/main" prst="rect">
          <a:avLst/>
        </a:prstGeom>
        <a:solidFill xmlns:a="http://schemas.openxmlformats.org/drawingml/2006/main">
          <a:schemeClr val="bg2"/>
        </a:solidFill>
        <a:ln xmlns:a="http://schemas.openxmlformats.org/drawingml/2006/main" w="1587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fr-FR" sz="1800" b="1" dirty="0">
              <a:latin typeface="Arial Narrow" panose="020B0606020202030204" pitchFamily="34" charset="0"/>
            </a:rPr>
            <a:t>Hommes</a:t>
          </a:r>
        </a:p>
      </cdr:txBody>
    </cdr:sp>
  </cdr:relSizeAnchor>
  <cdr:relSizeAnchor xmlns:cdr="http://schemas.openxmlformats.org/drawingml/2006/chartDrawing">
    <cdr:from>
      <cdr:x>0.77383</cdr:x>
      <cdr:y>0.16036</cdr:y>
    </cdr:from>
    <cdr:to>
      <cdr:x>0.93124</cdr:x>
      <cdr:y>0.24387</cdr:y>
    </cdr:to>
    <cdr:sp macro="" textlink="">
      <cdr:nvSpPr>
        <cdr:cNvPr id="4" name="Rectangle 3">
          <a:extLst xmlns:a="http://schemas.openxmlformats.org/drawingml/2006/main">
            <a:ext uri="{FF2B5EF4-FFF2-40B4-BE49-F238E27FC236}">
              <a16:creationId xmlns:a16="http://schemas.microsoft.com/office/drawing/2014/main" id="{14402F47-C44F-4AB7-91FB-D84A759D8530}"/>
            </a:ext>
          </a:extLst>
        </cdr:cNvPr>
        <cdr:cNvSpPr/>
      </cdr:nvSpPr>
      <cdr:spPr>
        <a:xfrm xmlns:a="http://schemas.openxmlformats.org/drawingml/2006/main">
          <a:off x="8318537" y="853596"/>
          <a:ext cx="1692122" cy="444514"/>
        </a:xfrm>
        <a:prstGeom xmlns:a="http://schemas.openxmlformats.org/drawingml/2006/main" prst="rect">
          <a:avLst/>
        </a:prstGeom>
        <a:solidFill xmlns:a="http://schemas.openxmlformats.org/drawingml/2006/main">
          <a:schemeClr val="bg2"/>
        </a:solidFill>
        <a:ln xmlns:a="http://schemas.openxmlformats.org/drawingml/2006/main" w="15875"/>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fr-FR" sz="1800" b="1" dirty="0">
              <a:latin typeface="Arial Narrow" panose="020B0606020202030204" pitchFamily="34" charset="0"/>
            </a:rPr>
            <a:t>Femmes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fr-CA"/>
          </a:p>
        </p:txBody>
      </p:sp>
      <p:sp>
        <p:nvSpPr>
          <p:cNvPr id="3" name="Espace réservé de la date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D4C20230-B25F-45DD-B882-A486F4509345}" type="datetimeFigureOut">
              <a:rPr lang="fr-CA" smtClean="0"/>
              <a:t>2022-01-20</a:t>
            </a:fld>
            <a:endParaRPr lang="fr-CA"/>
          </a:p>
        </p:txBody>
      </p:sp>
      <p:sp>
        <p:nvSpPr>
          <p:cNvPr id="4" name="Espace réservé de l'image des diapositives 3"/>
          <p:cNvSpPr>
            <a:spLocks noGrp="1" noRot="1" noChangeAspect="1"/>
          </p:cNvSpPr>
          <p:nvPr>
            <p:ph type="sldImg" idx="2"/>
          </p:nvPr>
        </p:nvSpPr>
        <p:spPr>
          <a:xfrm>
            <a:off x="406400" y="696913"/>
            <a:ext cx="6191250" cy="3482975"/>
          </a:xfrm>
          <a:prstGeom prst="rect">
            <a:avLst/>
          </a:prstGeom>
          <a:noFill/>
          <a:ln w="12700">
            <a:solidFill>
              <a:prstClr val="black"/>
            </a:solidFill>
          </a:ln>
        </p:spPr>
        <p:txBody>
          <a:bodyPr vert="horz" lIns="93104" tIns="46552" rIns="93104" bIns="46552" rtlCol="0" anchor="ctr"/>
          <a:lstStyle/>
          <a:p>
            <a:endParaRPr lang="fr-CA"/>
          </a:p>
        </p:txBody>
      </p:sp>
      <p:sp>
        <p:nvSpPr>
          <p:cNvPr id="5" name="Espace réservé des commentaires 4"/>
          <p:cNvSpPr>
            <a:spLocks noGrp="1"/>
          </p:cNvSpPr>
          <p:nvPr>
            <p:ph type="body" sz="quarter" idx="3"/>
          </p:nvPr>
        </p:nvSpPr>
        <p:spPr>
          <a:xfrm>
            <a:off x="700405" y="4412774"/>
            <a:ext cx="5603240" cy="4180523"/>
          </a:xfrm>
          <a:prstGeom prst="rect">
            <a:avLst/>
          </a:prstGeom>
        </p:spPr>
        <p:txBody>
          <a:bodyPr vert="horz" lIns="93104" tIns="46552" rIns="93104" bIns="4655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6139F569-ED31-4CA7-A11D-B291E097DC31}" type="slidenum">
              <a:rPr lang="fr-CA" smtClean="0"/>
              <a:t>‹N°›</a:t>
            </a:fld>
            <a:endParaRPr lang="fr-CA"/>
          </a:p>
        </p:txBody>
      </p:sp>
    </p:spTree>
    <p:extLst>
      <p:ext uri="{BB962C8B-B14F-4D97-AF65-F5344CB8AC3E}">
        <p14:creationId xmlns:p14="http://schemas.microsoft.com/office/powerpoint/2010/main" val="36777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xfrm>
            <a:off x="406400" y="696913"/>
            <a:ext cx="6191250" cy="3482975"/>
          </a:xfrm>
          <a:ln/>
        </p:spPr>
      </p:sp>
      <p:sp>
        <p:nvSpPr>
          <p:cNvPr id="36867" name="Espace réservé des commentaires 2"/>
          <p:cNvSpPr>
            <a:spLocks noGrp="1"/>
          </p:cNvSpPr>
          <p:nvPr>
            <p:ph type="body" idx="1"/>
          </p:nvPr>
        </p:nvSpPr>
        <p:spPr>
          <a:noFill/>
        </p:spPr>
        <p:txBody>
          <a:bodyPr/>
          <a:lstStyle/>
          <a:p>
            <a:pPr eaLnBrk="1" hangingPunct="1"/>
            <a:endParaRPr lang="fr-FR" altLang="fr-FR" dirty="0"/>
          </a:p>
        </p:txBody>
      </p:sp>
      <p:sp>
        <p:nvSpPr>
          <p:cNvPr id="36868" name="Espace réservé du numéro de diapositive 3"/>
          <p:cNvSpPr>
            <a:spLocks noGrp="1"/>
          </p:cNvSpPr>
          <p:nvPr>
            <p:ph type="sldNum" sz="quarter" idx="5"/>
          </p:nvPr>
        </p:nvSpPr>
        <p:spPr>
          <a:noFill/>
        </p:spPr>
        <p:txBody>
          <a:bodyPr/>
          <a:lstStyle>
            <a:lvl1pPr eaLnBrk="0" hangingPunct="0">
              <a:defRPr>
                <a:solidFill>
                  <a:schemeClr val="tx1"/>
                </a:solidFill>
                <a:latin typeface="Tahoma" pitchFamily="34" charset="0"/>
              </a:defRPr>
            </a:lvl1pPr>
            <a:lvl2pPr marL="738468" indent="-284026" eaLnBrk="0" hangingPunct="0">
              <a:defRPr>
                <a:solidFill>
                  <a:schemeClr val="tx1"/>
                </a:solidFill>
                <a:latin typeface="Tahoma" pitchFamily="34" charset="0"/>
              </a:defRPr>
            </a:lvl2pPr>
            <a:lvl3pPr marL="1136105" indent="-227220" eaLnBrk="0" hangingPunct="0">
              <a:defRPr>
                <a:solidFill>
                  <a:schemeClr val="tx1"/>
                </a:solidFill>
                <a:latin typeface="Tahoma" pitchFamily="34" charset="0"/>
              </a:defRPr>
            </a:lvl3pPr>
            <a:lvl4pPr marL="1590545" indent="-227220" eaLnBrk="0" hangingPunct="0">
              <a:defRPr>
                <a:solidFill>
                  <a:schemeClr val="tx1"/>
                </a:solidFill>
                <a:latin typeface="Tahoma" pitchFamily="34" charset="0"/>
              </a:defRPr>
            </a:lvl4pPr>
            <a:lvl5pPr marL="2044987" indent="-227220" eaLnBrk="0" hangingPunct="0">
              <a:defRPr>
                <a:solidFill>
                  <a:schemeClr val="tx1"/>
                </a:solidFill>
                <a:latin typeface="Tahoma" pitchFamily="34" charset="0"/>
              </a:defRPr>
            </a:lvl5pPr>
            <a:lvl6pPr marL="2499430" indent="-227220" eaLnBrk="0" fontAlgn="base" hangingPunct="0">
              <a:spcBef>
                <a:spcPct val="0"/>
              </a:spcBef>
              <a:spcAft>
                <a:spcPct val="0"/>
              </a:spcAft>
              <a:defRPr>
                <a:solidFill>
                  <a:schemeClr val="tx1"/>
                </a:solidFill>
                <a:latin typeface="Tahoma" pitchFamily="34" charset="0"/>
              </a:defRPr>
            </a:lvl6pPr>
            <a:lvl7pPr marL="2953870" indent="-227220" eaLnBrk="0" fontAlgn="base" hangingPunct="0">
              <a:spcBef>
                <a:spcPct val="0"/>
              </a:spcBef>
              <a:spcAft>
                <a:spcPct val="0"/>
              </a:spcAft>
              <a:defRPr>
                <a:solidFill>
                  <a:schemeClr val="tx1"/>
                </a:solidFill>
                <a:latin typeface="Tahoma" pitchFamily="34" charset="0"/>
              </a:defRPr>
            </a:lvl7pPr>
            <a:lvl8pPr marL="3408312" indent="-227220" eaLnBrk="0" fontAlgn="base" hangingPunct="0">
              <a:spcBef>
                <a:spcPct val="0"/>
              </a:spcBef>
              <a:spcAft>
                <a:spcPct val="0"/>
              </a:spcAft>
              <a:defRPr>
                <a:solidFill>
                  <a:schemeClr val="tx1"/>
                </a:solidFill>
                <a:latin typeface="Tahoma" pitchFamily="34" charset="0"/>
              </a:defRPr>
            </a:lvl8pPr>
            <a:lvl9pPr marL="3862753" indent="-227220" eaLnBrk="0" fontAlgn="base" hangingPunct="0">
              <a:spcBef>
                <a:spcPct val="0"/>
              </a:spcBef>
              <a:spcAft>
                <a:spcPct val="0"/>
              </a:spcAft>
              <a:defRPr>
                <a:solidFill>
                  <a:schemeClr val="tx1"/>
                </a:solidFill>
                <a:latin typeface="Tahoma" pitchFamily="34" charset="0"/>
              </a:defRPr>
            </a:lvl9pPr>
          </a:lstStyle>
          <a:p>
            <a:pPr eaLnBrk="1" hangingPunct="1"/>
            <a:fld id="{4C992350-C7F3-4FEF-8BC9-4E80F8083AB1}" type="slidenum">
              <a:rPr lang="fr-CA" altLang="fr-FR">
                <a:solidFill>
                  <a:prstClr val="black"/>
                </a:solidFill>
                <a:latin typeface="Arial" charset="0"/>
              </a:rPr>
              <a:pPr eaLnBrk="1" hangingPunct="1"/>
              <a:t>1</a:t>
            </a:fld>
            <a:endParaRPr lang="fr-CA" altLang="fr-FR">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a:endParaRPr lang="fr-CA" altLang="fr-FR" dirty="0">
              <a:latin typeface="Times New Roman" panose="02020603050405020304" pitchFamily="18" charset="0"/>
              <a:cs typeface="Times New Roman" panose="02020603050405020304" pitchFamily="18" charset="0"/>
            </a:endParaRPr>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defTabSz="465521" eaLnBrk="1" hangingPunct="1">
              <a:spcBef>
                <a:spcPct val="0"/>
              </a:spcBef>
              <a:defRPr/>
            </a:pPr>
            <a:fld id="{F826ACD6-723D-4B87-A12B-405060928DAD}" type="slidenum">
              <a:rPr lang="fr-CA" altLang="fr-FR">
                <a:solidFill>
                  <a:prstClr val="black"/>
                </a:solidFill>
                <a:latin typeface="Calibri" pitchFamily="34" charset="0"/>
              </a:rPr>
              <a:pPr defTabSz="465521" eaLnBrk="1" hangingPunct="1">
                <a:spcBef>
                  <a:spcPct val="0"/>
                </a:spcBef>
                <a:defRPr/>
              </a:pPr>
              <a:t>10</a:t>
            </a:fld>
            <a:endParaRPr lang="fr-CA" altLang="fr-FR">
              <a:solidFill>
                <a:prstClr val="black"/>
              </a:solidFill>
              <a:latin typeface="Calibri" pitchFamily="34" charset="0"/>
            </a:endParaRPr>
          </a:p>
        </p:txBody>
      </p:sp>
    </p:spTree>
    <p:extLst>
      <p:ext uri="{BB962C8B-B14F-4D97-AF65-F5344CB8AC3E}">
        <p14:creationId xmlns:p14="http://schemas.microsoft.com/office/powerpoint/2010/main" val="189682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defTabSz="465521" eaLnBrk="1" hangingPunct="1">
              <a:spcBef>
                <a:spcPct val="0"/>
              </a:spcBef>
              <a:defRPr/>
            </a:pPr>
            <a:fld id="{F826ACD6-723D-4B87-A12B-405060928DAD}" type="slidenum">
              <a:rPr lang="fr-CA" altLang="fr-FR">
                <a:solidFill>
                  <a:prstClr val="black"/>
                </a:solidFill>
                <a:latin typeface="Calibri" pitchFamily="34" charset="0"/>
              </a:rPr>
              <a:pPr defTabSz="465521" eaLnBrk="1" hangingPunct="1">
                <a:spcBef>
                  <a:spcPct val="0"/>
                </a:spcBef>
                <a:defRPr/>
              </a:pPr>
              <a:t>11</a:t>
            </a:fld>
            <a:endParaRPr lang="fr-CA" altLang="fr-FR">
              <a:solidFill>
                <a:prstClr val="black"/>
              </a:solidFill>
              <a:latin typeface="Calibri" pitchFamily="34" charset="0"/>
            </a:endParaRPr>
          </a:p>
        </p:txBody>
      </p:sp>
    </p:spTree>
    <p:extLst>
      <p:ext uri="{BB962C8B-B14F-4D97-AF65-F5344CB8AC3E}">
        <p14:creationId xmlns:p14="http://schemas.microsoft.com/office/powerpoint/2010/main" val="1121181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defTabSz="465521" eaLnBrk="1" hangingPunct="1">
              <a:spcBef>
                <a:spcPct val="0"/>
              </a:spcBef>
              <a:defRPr/>
            </a:pPr>
            <a:fld id="{F826ACD6-723D-4B87-A12B-405060928DAD}" type="slidenum">
              <a:rPr lang="fr-CA" altLang="fr-FR">
                <a:solidFill>
                  <a:prstClr val="black"/>
                </a:solidFill>
                <a:latin typeface="Calibri" pitchFamily="34" charset="0"/>
              </a:rPr>
              <a:pPr defTabSz="465521" eaLnBrk="1" hangingPunct="1">
                <a:spcBef>
                  <a:spcPct val="0"/>
                </a:spcBef>
                <a:defRPr/>
              </a:pPr>
              <a:t>12</a:t>
            </a:fld>
            <a:endParaRPr lang="fr-CA" altLang="fr-FR">
              <a:solidFill>
                <a:prstClr val="black"/>
              </a:solidFill>
              <a:latin typeface="Calibri" pitchFamily="34" charset="0"/>
            </a:endParaRPr>
          </a:p>
        </p:txBody>
      </p:sp>
    </p:spTree>
    <p:extLst>
      <p:ext uri="{BB962C8B-B14F-4D97-AF65-F5344CB8AC3E}">
        <p14:creationId xmlns:p14="http://schemas.microsoft.com/office/powerpoint/2010/main" val="66736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marL="0" marR="0" lvl="0" indent="0" algn="r" defTabSz="465521" rtl="0" eaLnBrk="1" fontAlgn="auto" latinLnBrk="0" hangingPunct="1">
              <a:lnSpc>
                <a:spcPct val="100000"/>
              </a:lnSpc>
              <a:spcBef>
                <a:spcPct val="0"/>
              </a:spcBef>
              <a:spcAft>
                <a:spcPts val="0"/>
              </a:spcAft>
              <a:buClrTx/>
              <a:buSzTx/>
              <a:buFontTx/>
              <a:buNone/>
              <a:tabLst/>
              <a:defRPr/>
            </a:pPr>
            <a:fld id="{F826ACD6-723D-4B87-A12B-405060928DAD}" type="slidenum">
              <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65521" rtl="0" eaLnBrk="1" fontAlgn="auto" latinLnBrk="0" hangingPunct="1">
                <a:lnSpc>
                  <a:spcPct val="100000"/>
                </a:lnSpc>
                <a:spcBef>
                  <a:spcPct val="0"/>
                </a:spcBef>
                <a:spcAft>
                  <a:spcPts val="0"/>
                </a:spcAft>
                <a:buClrTx/>
                <a:buSzTx/>
                <a:buFontTx/>
                <a:buNone/>
                <a:tabLst/>
                <a:defRPr/>
              </a:pPr>
              <a:t>13</a:t>
            </a:fld>
            <a:endPar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1218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marL="0" marR="0" lvl="0" indent="0" algn="r" defTabSz="465521" rtl="0" eaLnBrk="1" fontAlgn="auto" latinLnBrk="0" hangingPunct="1">
              <a:lnSpc>
                <a:spcPct val="100000"/>
              </a:lnSpc>
              <a:spcBef>
                <a:spcPct val="0"/>
              </a:spcBef>
              <a:spcAft>
                <a:spcPts val="0"/>
              </a:spcAft>
              <a:buClrTx/>
              <a:buSzTx/>
              <a:buFontTx/>
              <a:buNone/>
              <a:tabLst/>
              <a:defRPr/>
            </a:pPr>
            <a:fld id="{F826ACD6-723D-4B87-A12B-405060928DAD}" type="slidenum">
              <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65521" rtl="0" eaLnBrk="1" fontAlgn="auto" latinLnBrk="0" hangingPunct="1">
                <a:lnSpc>
                  <a:spcPct val="100000"/>
                </a:lnSpc>
                <a:spcBef>
                  <a:spcPct val="0"/>
                </a:spcBef>
                <a:spcAft>
                  <a:spcPts val="0"/>
                </a:spcAft>
                <a:buClrTx/>
                <a:buSzTx/>
                <a:buFontTx/>
                <a:buNone/>
                <a:tabLst/>
                <a:defRPr/>
              </a:pPr>
              <a:t>14</a:t>
            </a:fld>
            <a:endPar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61858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marL="0" marR="0" lvl="0" indent="0" algn="r" defTabSz="465521" rtl="0" eaLnBrk="1" fontAlgn="auto" latinLnBrk="0" hangingPunct="1">
              <a:lnSpc>
                <a:spcPct val="100000"/>
              </a:lnSpc>
              <a:spcBef>
                <a:spcPct val="0"/>
              </a:spcBef>
              <a:spcAft>
                <a:spcPts val="0"/>
              </a:spcAft>
              <a:buClrTx/>
              <a:buSzTx/>
              <a:buFontTx/>
              <a:buNone/>
              <a:tabLst/>
              <a:defRPr/>
            </a:pPr>
            <a:fld id="{F826ACD6-723D-4B87-A12B-405060928DAD}" type="slidenum">
              <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65521" rtl="0" eaLnBrk="1" fontAlgn="auto" latinLnBrk="0" hangingPunct="1">
                <a:lnSpc>
                  <a:spcPct val="100000"/>
                </a:lnSpc>
                <a:spcBef>
                  <a:spcPct val="0"/>
                </a:spcBef>
                <a:spcAft>
                  <a:spcPts val="0"/>
                </a:spcAft>
                <a:buClrTx/>
                <a:buSzTx/>
                <a:buFontTx/>
                <a:buNone/>
                <a:tabLst/>
                <a:defRPr/>
              </a:pPr>
              <a:t>15</a:t>
            </a:fld>
            <a:endPar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92579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marL="0" marR="0" lvl="0" indent="0" algn="r" defTabSz="465521" rtl="0" eaLnBrk="1" fontAlgn="auto" latinLnBrk="0" hangingPunct="1">
              <a:lnSpc>
                <a:spcPct val="100000"/>
              </a:lnSpc>
              <a:spcBef>
                <a:spcPct val="0"/>
              </a:spcBef>
              <a:spcAft>
                <a:spcPts val="0"/>
              </a:spcAft>
              <a:buClrTx/>
              <a:buSzTx/>
              <a:buFontTx/>
              <a:buNone/>
              <a:tabLst/>
              <a:defRPr/>
            </a:pPr>
            <a:fld id="{F826ACD6-723D-4B87-A12B-405060928DAD}" type="slidenum">
              <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65521" rtl="0" eaLnBrk="1" fontAlgn="auto" latinLnBrk="0" hangingPunct="1">
                <a:lnSpc>
                  <a:spcPct val="100000"/>
                </a:lnSpc>
                <a:spcBef>
                  <a:spcPct val="0"/>
                </a:spcBef>
                <a:spcAft>
                  <a:spcPts val="0"/>
                </a:spcAft>
                <a:buClrTx/>
                <a:buSzTx/>
                <a:buFontTx/>
                <a:buNone/>
                <a:tabLst/>
                <a:defRPr/>
              </a:pPr>
              <a:t>16</a:t>
            </a:fld>
            <a:endPar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4094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381000" y="685800"/>
            <a:ext cx="6096000" cy="3429000"/>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5268" indent="-278949" eaLnBrk="0" hangingPunct="0">
              <a:spcBef>
                <a:spcPct val="30000"/>
              </a:spcBef>
              <a:defRPr sz="1200">
                <a:solidFill>
                  <a:schemeClr val="tx1"/>
                </a:solidFill>
                <a:latin typeface="Arial" charset="0"/>
              </a:defRPr>
            </a:lvl2pPr>
            <a:lvl3pPr marL="1115797" indent="-223159" eaLnBrk="0" hangingPunct="0">
              <a:spcBef>
                <a:spcPct val="30000"/>
              </a:spcBef>
              <a:defRPr sz="1200">
                <a:solidFill>
                  <a:schemeClr val="tx1"/>
                </a:solidFill>
                <a:latin typeface="Arial" charset="0"/>
              </a:defRPr>
            </a:lvl3pPr>
            <a:lvl4pPr marL="1562115" indent="-223159" eaLnBrk="0" hangingPunct="0">
              <a:spcBef>
                <a:spcPct val="30000"/>
              </a:spcBef>
              <a:defRPr sz="1200">
                <a:solidFill>
                  <a:schemeClr val="tx1"/>
                </a:solidFill>
                <a:latin typeface="Arial" charset="0"/>
              </a:defRPr>
            </a:lvl4pPr>
            <a:lvl5pPr marL="2008434" indent="-223159" eaLnBrk="0" hangingPunct="0">
              <a:spcBef>
                <a:spcPct val="30000"/>
              </a:spcBef>
              <a:defRPr sz="1200">
                <a:solidFill>
                  <a:schemeClr val="tx1"/>
                </a:solidFill>
                <a:latin typeface="Arial" charset="0"/>
              </a:defRPr>
            </a:lvl5pPr>
            <a:lvl6pPr marL="2454753" indent="-223159" eaLnBrk="0" fontAlgn="base" hangingPunct="0">
              <a:spcBef>
                <a:spcPct val="30000"/>
              </a:spcBef>
              <a:spcAft>
                <a:spcPct val="0"/>
              </a:spcAft>
              <a:defRPr sz="1200">
                <a:solidFill>
                  <a:schemeClr val="tx1"/>
                </a:solidFill>
                <a:latin typeface="Arial" charset="0"/>
              </a:defRPr>
            </a:lvl6pPr>
            <a:lvl7pPr marL="2901071" indent="-223159" eaLnBrk="0" fontAlgn="base" hangingPunct="0">
              <a:spcBef>
                <a:spcPct val="30000"/>
              </a:spcBef>
              <a:spcAft>
                <a:spcPct val="0"/>
              </a:spcAft>
              <a:defRPr sz="1200">
                <a:solidFill>
                  <a:schemeClr val="tx1"/>
                </a:solidFill>
                <a:latin typeface="Arial" charset="0"/>
              </a:defRPr>
            </a:lvl7pPr>
            <a:lvl8pPr marL="3347390" indent="-223159" eaLnBrk="0" fontAlgn="base" hangingPunct="0">
              <a:spcBef>
                <a:spcPct val="30000"/>
              </a:spcBef>
              <a:spcAft>
                <a:spcPct val="0"/>
              </a:spcAft>
              <a:defRPr sz="1200">
                <a:solidFill>
                  <a:schemeClr val="tx1"/>
                </a:solidFill>
                <a:latin typeface="Arial" charset="0"/>
              </a:defRPr>
            </a:lvl8pPr>
            <a:lvl9pPr marL="3793708" indent="-223159"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F826ACD6-723D-4B87-A12B-405060928DAD}" type="slidenum">
              <a:rPr kumimoji="0" lang="fr-CA" altLang="fr-FR"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17</a:t>
            </a:fld>
            <a:endPar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94888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381000" y="685800"/>
            <a:ext cx="6096000" cy="3429000"/>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5268" indent="-278949" eaLnBrk="0" hangingPunct="0">
              <a:spcBef>
                <a:spcPct val="30000"/>
              </a:spcBef>
              <a:defRPr sz="1200">
                <a:solidFill>
                  <a:schemeClr val="tx1"/>
                </a:solidFill>
                <a:latin typeface="Arial" charset="0"/>
              </a:defRPr>
            </a:lvl2pPr>
            <a:lvl3pPr marL="1115797" indent="-223159" eaLnBrk="0" hangingPunct="0">
              <a:spcBef>
                <a:spcPct val="30000"/>
              </a:spcBef>
              <a:defRPr sz="1200">
                <a:solidFill>
                  <a:schemeClr val="tx1"/>
                </a:solidFill>
                <a:latin typeface="Arial" charset="0"/>
              </a:defRPr>
            </a:lvl3pPr>
            <a:lvl4pPr marL="1562115" indent="-223159" eaLnBrk="0" hangingPunct="0">
              <a:spcBef>
                <a:spcPct val="30000"/>
              </a:spcBef>
              <a:defRPr sz="1200">
                <a:solidFill>
                  <a:schemeClr val="tx1"/>
                </a:solidFill>
                <a:latin typeface="Arial" charset="0"/>
              </a:defRPr>
            </a:lvl4pPr>
            <a:lvl5pPr marL="2008434" indent="-223159" eaLnBrk="0" hangingPunct="0">
              <a:spcBef>
                <a:spcPct val="30000"/>
              </a:spcBef>
              <a:defRPr sz="1200">
                <a:solidFill>
                  <a:schemeClr val="tx1"/>
                </a:solidFill>
                <a:latin typeface="Arial" charset="0"/>
              </a:defRPr>
            </a:lvl5pPr>
            <a:lvl6pPr marL="2454753" indent="-223159" eaLnBrk="0" fontAlgn="base" hangingPunct="0">
              <a:spcBef>
                <a:spcPct val="30000"/>
              </a:spcBef>
              <a:spcAft>
                <a:spcPct val="0"/>
              </a:spcAft>
              <a:defRPr sz="1200">
                <a:solidFill>
                  <a:schemeClr val="tx1"/>
                </a:solidFill>
                <a:latin typeface="Arial" charset="0"/>
              </a:defRPr>
            </a:lvl6pPr>
            <a:lvl7pPr marL="2901071" indent="-223159" eaLnBrk="0" fontAlgn="base" hangingPunct="0">
              <a:spcBef>
                <a:spcPct val="30000"/>
              </a:spcBef>
              <a:spcAft>
                <a:spcPct val="0"/>
              </a:spcAft>
              <a:defRPr sz="1200">
                <a:solidFill>
                  <a:schemeClr val="tx1"/>
                </a:solidFill>
                <a:latin typeface="Arial" charset="0"/>
              </a:defRPr>
            </a:lvl7pPr>
            <a:lvl8pPr marL="3347390" indent="-223159" eaLnBrk="0" fontAlgn="base" hangingPunct="0">
              <a:spcBef>
                <a:spcPct val="30000"/>
              </a:spcBef>
              <a:spcAft>
                <a:spcPct val="0"/>
              </a:spcAft>
              <a:defRPr sz="1200">
                <a:solidFill>
                  <a:schemeClr val="tx1"/>
                </a:solidFill>
                <a:latin typeface="Arial" charset="0"/>
              </a:defRPr>
            </a:lvl8pPr>
            <a:lvl9pPr marL="3793708" indent="-223159"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F826ACD6-723D-4B87-A12B-405060928DAD}" type="slidenum">
              <a:rPr kumimoji="0" lang="fr-CA" altLang="fr-FR"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18</a:t>
            </a:fld>
            <a:endPar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546354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381000" y="685800"/>
            <a:ext cx="6096000" cy="3429000"/>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5268" indent="-278949" eaLnBrk="0" hangingPunct="0">
              <a:spcBef>
                <a:spcPct val="30000"/>
              </a:spcBef>
              <a:defRPr sz="1200">
                <a:solidFill>
                  <a:schemeClr val="tx1"/>
                </a:solidFill>
                <a:latin typeface="Arial" charset="0"/>
              </a:defRPr>
            </a:lvl2pPr>
            <a:lvl3pPr marL="1115797" indent="-223159" eaLnBrk="0" hangingPunct="0">
              <a:spcBef>
                <a:spcPct val="30000"/>
              </a:spcBef>
              <a:defRPr sz="1200">
                <a:solidFill>
                  <a:schemeClr val="tx1"/>
                </a:solidFill>
                <a:latin typeface="Arial" charset="0"/>
              </a:defRPr>
            </a:lvl3pPr>
            <a:lvl4pPr marL="1562115" indent="-223159" eaLnBrk="0" hangingPunct="0">
              <a:spcBef>
                <a:spcPct val="30000"/>
              </a:spcBef>
              <a:defRPr sz="1200">
                <a:solidFill>
                  <a:schemeClr val="tx1"/>
                </a:solidFill>
                <a:latin typeface="Arial" charset="0"/>
              </a:defRPr>
            </a:lvl4pPr>
            <a:lvl5pPr marL="2008434" indent="-223159" eaLnBrk="0" hangingPunct="0">
              <a:spcBef>
                <a:spcPct val="30000"/>
              </a:spcBef>
              <a:defRPr sz="1200">
                <a:solidFill>
                  <a:schemeClr val="tx1"/>
                </a:solidFill>
                <a:latin typeface="Arial" charset="0"/>
              </a:defRPr>
            </a:lvl5pPr>
            <a:lvl6pPr marL="2454753" indent="-223159" eaLnBrk="0" fontAlgn="base" hangingPunct="0">
              <a:spcBef>
                <a:spcPct val="30000"/>
              </a:spcBef>
              <a:spcAft>
                <a:spcPct val="0"/>
              </a:spcAft>
              <a:defRPr sz="1200">
                <a:solidFill>
                  <a:schemeClr val="tx1"/>
                </a:solidFill>
                <a:latin typeface="Arial" charset="0"/>
              </a:defRPr>
            </a:lvl6pPr>
            <a:lvl7pPr marL="2901071" indent="-223159" eaLnBrk="0" fontAlgn="base" hangingPunct="0">
              <a:spcBef>
                <a:spcPct val="30000"/>
              </a:spcBef>
              <a:spcAft>
                <a:spcPct val="0"/>
              </a:spcAft>
              <a:defRPr sz="1200">
                <a:solidFill>
                  <a:schemeClr val="tx1"/>
                </a:solidFill>
                <a:latin typeface="Arial" charset="0"/>
              </a:defRPr>
            </a:lvl7pPr>
            <a:lvl8pPr marL="3347390" indent="-223159" eaLnBrk="0" fontAlgn="base" hangingPunct="0">
              <a:spcBef>
                <a:spcPct val="30000"/>
              </a:spcBef>
              <a:spcAft>
                <a:spcPct val="0"/>
              </a:spcAft>
              <a:defRPr sz="1200">
                <a:solidFill>
                  <a:schemeClr val="tx1"/>
                </a:solidFill>
                <a:latin typeface="Arial" charset="0"/>
              </a:defRPr>
            </a:lvl8pPr>
            <a:lvl9pPr marL="3793708" indent="-223159"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F826ACD6-723D-4B87-A12B-405060928DAD}" type="slidenum">
              <a:rPr kumimoji="0" lang="fr-CA" altLang="fr-FR"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2977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139F569-ED31-4CA7-A11D-B291E097DC31}" type="slidenum">
              <a:rPr lang="fr-CA" smtClean="0"/>
              <a:t>2</a:t>
            </a:fld>
            <a:endParaRPr lang="fr-CA"/>
          </a:p>
        </p:txBody>
      </p:sp>
    </p:spTree>
    <p:extLst>
      <p:ext uri="{BB962C8B-B14F-4D97-AF65-F5344CB8AC3E}">
        <p14:creationId xmlns:p14="http://schemas.microsoft.com/office/powerpoint/2010/main" val="2346370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381000" y="685800"/>
            <a:ext cx="6096000" cy="3429000"/>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25268" indent="-278949" eaLnBrk="0" hangingPunct="0">
              <a:spcBef>
                <a:spcPct val="30000"/>
              </a:spcBef>
              <a:defRPr sz="1200">
                <a:solidFill>
                  <a:schemeClr val="tx1"/>
                </a:solidFill>
                <a:latin typeface="Arial" charset="0"/>
              </a:defRPr>
            </a:lvl2pPr>
            <a:lvl3pPr marL="1115797" indent="-223159" eaLnBrk="0" hangingPunct="0">
              <a:spcBef>
                <a:spcPct val="30000"/>
              </a:spcBef>
              <a:defRPr sz="1200">
                <a:solidFill>
                  <a:schemeClr val="tx1"/>
                </a:solidFill>
                <a:latin typeface="Arial" charset="0"/>
              </a:defRPr>
            </a:lvl3pPr>
            <a:lvl4pPr marL="1562115" indent="-223159" eaLnBrk="0" hangingPunct="0">
              <a:spcBef>
                <a:spcPct val="30000"/>
              </a:spcBef>
              <a:defRPr sz="1200">
                <a:solidFill>
                  <a:schemeClr val="tx1"/>
                </a:solidFill>
                <a:latin typeface="Arial" charset="0"/>
              </a:defRPr>
            </a:lvl4pPr>
            <a:lvl5pPr marL="2008434" indent="-223159" eaLnBrk="0" hangingPunct="0">
              <a:spcBef>
                <a:spcPct val="30000"/>
              </a:spcBef>
              <a:defRPr sz="1200">
                <a:solidFill>
                  <a:schemeClr val="tx1"/>
                </a:solidFill>
                <a:latin typeface="Arial" charset="0"/>
              </a:defRPr>
            </a:lvl5pPr>
            <a:lvl6pPr marL="2454753" indent="-223159" eaLnBrk="0" fontAlgn="base" hangingPunct="0">
              <a:spcBef>
                <a:spcPct val="30000"/>
              </a:spcBef>
              <a:spcAft>
                <a:spcPct val="0"/>
              </a:spcAft>
              <a:defRPr sz="1200">
                <a:solidFill>
                  <a:schemeClr val="tx1"/>
                </a:solidFill>
                <a:latin typeface="Arial" charset="0"/>
              </a:defRPr>
            </a:lvl6pPr>
            <a:lvl7pPr marL="2901071" indent="-223159" eaLnBrk="0" fontAlgn="base" hangingPunct="0">
              <a:spcBef>
                <a:spcPct val="30000"/>
              </a:spcBef>
              <a:spcAft>
                <a:spcPct val="0"/>
              </a:spcAft>
              <a:defRPr sz="1200">
                <a:solidFill>
                  <a:schemeClr val="tx1"/>
                </a:solidFill>
                <a:latin typeface="Arial" charset="0"/>
              </a:defRPr>
            </a:lvl7pPr>
            <a:lvl8pPr marL="3347390" indent="-223159" eaLnBrk="0" fontAlgn="base" hangingPunct="0">
              <a:spcBef>
                <a:spcPct val="30000"/>
              </a:spcBef>
              <a:spcAft>
                <a:spcPct val="0"/>
              </a:spcAft>
              <a:defRPr sz="1200">
                <a:solidFill>
                  <a:schemeClr val="tx1"/>
                </a:solidFill>
                <a:latin typeface="Arial" charset="0"/>
              </a:defRPr>
            </a:lvl8pPr>
            <a:lvl9pPr marL="3793708" indent="-223159"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F826ACD6-723D-4B87-A12B-405060928DAD}" type="slidenum">
              <a:rPr kumimoji="0" lang="fr-CA" altLang="fr-FR"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20</a:t>
            </a:fld>
            <a:endParaRPr kumimoji="0" lang="fr-CA" altLang="fr-FR"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8576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defTabSz="465521" eaLnBrk="1" hangingPunct="1">
              <a:spcBef>
                <a:spcPct val="0"/>
              </a:spcBef>
              <a:defRPr/>
            </a:pPr>
            <a:fld id="{F826ACD6-723D-4B87-A12B-405060928DAD}" type="slidenum">
              <a:rPr lang="fr-CA" altLang="fr-FR">
                <a:solidFill>
                  <a:prstClr val="black"/>
                </a:solidFill>
                <a:latin typeface="Calibri" pitchFamily="34" charset="0"/>
              </a:rPr>
              <a:pPr defTabSz="465521" eaLnBrk="1" hangingPunct="1">
                <a:spcBef>
                  <a:spcPct val="0"/>
                </a:spcBef>
                <a:defRPr/>
              </a:pPr>
              <a:t>3</a:t>
            </a:fld>
            <a:endParaRPr lang="fr-CA" altLang="fr-FR">
              <a:solidFill>
                <a:prstClr val="black"/>
              </a:solidFill>
              <a:latin typeface="Calibri" pitchFamily="34" charset="0"/>
            </a:endParaRPr>
          </a:p>
        </p:txBody>
      </p:sp>
    </p:spTree>
    <p:extLst>
      <p:ext uri="{BB962C8B-B14F-4D97-AF65-F5344CB8AC3E}">
        <p14:creationId xmlns:p14="http://schemas.microsoft.com/office/powerpoint/2010/main" val="258315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6ACD6-723D-4B87-A12B-405060928DAD}" type="slidenum">
              <a:rPr lang="fr-CA" altLang="fr-FR" smtClean="0">
                <a:latin typeface="Calibri" pitchFamily="34" charset="0"/>
              </a:rPr>
              <a:pPr eaLnBrk="1" hangingPunct="1">
                <a:spcBef>
                  <a:spcPct val="0"/>
                </a:spcBef>
              </a:pPr>
              <a:t>4</a:t>
            </a:fld>
            <a:endParaRPr lang="fr-CA" altLang="fr-FR">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defTabSz="465521" eaLnBrk="1" hangingPunct="1">
              <a:spcBef>
                <a:spcPct val="0"/>
              </a:spcBef>
              <a:defRPr/>
            </a:pPr>
            <a:fld id="{F826ACD6-723D-4B87-A12B-405060928DAD}" type="slidenum">
              <a:rPr lang="fr-CA" altLang="fr-FR">
                <a:solidFill>
                  <a:prstClr val="black"/>
                </a:solidFill>
                <a:latin typeface="Calibri" pitchFamily="34" charset="0"/>
              </a:rPr>
              <a:pPr defTabSz="465521" eaLnBrk="1" hangingPunct="1">
                <a:spcBef>
                  <a:spcPct val="0"/>
                </a:spcBef>
                <a:defRPr/>
              </a:pPr>
              <a:t>5</a:t>
            </a:fld>
            <a:endParaRPr lang="fr-CA" altLang="fr-FR">
              <a:solidFill>
                <a:prstClr val="black"/>
              </a:solidFill>
              <a:latin typeface="Calibri" pitchFamily="34" charset="0"/>
            </a:endParaRPr>
          </a:p>
        </p:txBody>
      </p:sp>
    </p:spTree>
    <p:extLst>
      <p:ext uri="{BB962C8B-B14F-4D97-AF65-F5344CB8AC3E}">
        <p14:creationId xmlns:p14="http://schemas.microsoft.com/office/powerpoint/2010/main" val="92387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br>
              <a:rPr lang="fr-CA" dirty="0"/>
            </a:b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defTabSz="465521" eaLnBrk="1" hangingPunct="1">
              <a:spcBef>
                <a:spcPct val="0"/>
              </a:spcBef>
              <a:defRPr/>
            </a:pPr>
            <a:fld id="{F826ACD6-723D-4B87-A12B-405060928DAD}" type="slidenum">
              <a:rPr lang="fr-CA" altLang="fr-FR">
                <a:solidFill>
                  <a:prstClr val="black"/>
                </a:solidFill>
                <a:latin typeface="Calibri" pitchFamily="34" charset="0"/>
              </a:rPr>
              <a:pPr defTabSz="465521" eaLnBrk="1" hangingPunct="1">
                <a:spcBef>
                  <a:spcPct val="0"/>
                </a:spcBef>
                <a:defRPr/>
              </a:pPr>
              <a:t>6</a:t>
            </a:fld>
            <a:endParaRPr lang="fr-CA" altLang="fr-FR">
              <a:solidFill>
                <a:prstClr val="black"/>
              </a:solidFill>
              <a:latin typeface="Calibri" pitchFamily="34" charset="0"/>
            </a:endParaRPr>
          </a:p>
        </p:txBody>
      </p:sp>
    </p:spTree>
    <p:extLst>
      <p:ext uri="{BB962C8B-B14F-4D97-AF65-F5344CB8AC3E}">
        <p14:creationId xmlns:p14="http://schemas.microsoft.com/office/powerpoint/2010/main" val="103178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defTabSz="465521" eaLnBrk="1" hangingPunct="1">
              <a:spcBef>
                <a:spcPct val="0"/>
              </a:spcBef>
              <a:defRPr/>
            </a:pPr>
            <a:fld id="{F826ACD6-723D-4B87-A12B-405060928DAD}" type="slidenum">
              <a:rPr lang="fr-CA" altLang="fr-FR">
                <a:solidFill>
                  <a:prstClr val="black"/>
                </a:solidFill>
                <a:latin typeface="Calibri" pitchFamily="34" charset="0"/>
              </a:rPr>
              <a:pPr defTabSz="465521" eaLnBrk="1" hangingPunct="1">
                <a:spcBef>
                  <a:spcPct val="0"/>
                </a:spcBef>
                <a:defRPr/>
              </a:pPr>
              <a:t>7</a:t>
            </a:fld>
            <a:endParaRPr lang="fr-CA" altLang="fr-FR">
              <a:solidFill>
                <a:prstClr val="black"/>
              </a:solidFill>
              <a:latin typeface="Calibri" pitchFamily="34" charset="0"/>
            </a:endParaRPr>
          </a:p>
        </p:txBody>
      </p:sp>
    </p:spTree>
    <p:extLst>
      <p:ext uri="{BB962C8B-B14F-4D97-AF65-F5344CB8AC3E}">
        <p14:creationId xmlns:p14="http://schemas.microsoft.com/office/powerpoint/2010/main" val="100336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defTabSz="465521" eaLnBrk="1" hangingPunct="1">
              <a:spcBef>
                <a:spcPct val="0"/>
              </a:spcBef>
              <a:defRPr/>
            </a:pPr>
            <a:fld id="{F826ACD6-723D-4B87-A12B-405060928DAD}" type="slidenum">
              <a:rPr lang="fr-CA" altLang="fr-FR">
                <a:solidFill>
                  <a:prstClr val="black"/>
                </a:solidFill>
                <a:latin typeface="Calibri" pitchFamily="34" charset="0"/>
              </a:rPr>
              <a:pPr defTabSz="465521" eaLnBrk="1" hangingPunct="1">
                <a:spcBef>
                  <a:spcPct val="0"/>
                </a:spcBef>
                <a:defRPr/>
              </a:pPr>
              <a:t>8</a:t>
            </a:fld>
            <a:endParaRPr lang="fr-CA" altLang="fr-FR">
              <a:solidFill>
                <a:prstClr val="black"/>
              </a:solidFill>
              <a:latin typeface="Calibri" pitchFamily="34" charset="0"/>
            </a:endParaRPr>
          </a:p>
        </p:txBody>
      </p:sp>
    </p:spTree>
    <p:extLst>
      <p:ext uri="{BB962C8B-B14F-4D97-AF65-F5344CB8AC3E}">
        <p14:creationId xmlns:p14="http://schemas.microsoft.com/office/powerpoint/2010/main" val="188615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xfrm>
            <a:off x="406400" y="696913"/>
            <a:ext cx="6191250" cy="3482975"/>
          </a:xfrm>
          <a:ln/>
        </p:spPr>
      </p:sp>
      <p:sp>
        <p:nvSpPr>
          <p:cNvPr id="29699" name="Espace réservé des commentaires 2"/>
          <p:cNvSpPr>
            <a:spLocks noGrp="1"/>
          </p:cNvSpPr>
          <p:nvPr>
            <p:ph type="body" idx="1"/>
          </p:nvPr>
        </p:nvSpPr>
        <p:spPr>
          <a:noFill/>
        </p:spPr>
        <p:txBody>
          <a:bodyPr/>
          <a:lstStyle/>
          <a:p>
            <a:pPr algn="just" eaLnBrk="1" hangingPunct="1">
              <a:spcBef>
                <a:spcPct val="0"/>
              </a:spcBef>
            </a:pPr>
            <a:endParaRPr lang="fr-CA" altLang="fr-FR" dirty="0"/>
          </a:p>
          <a:p>
            <a:pPr algn="just" eaLnBrk="1" hangingPunct="1">
              <a:spcBef>
                <a:spcPct val="0"/>
              </a:spcBef>
            </a:pPr>
            <a:endParaRPr lang="fr-CA" altLang="fr-FR" dirty="0"/>
          </a:p>
        </p:txBody>
      </p:sp>
      <p:sp>
        <p:nvSpPr>
          <p:cNvPr id="297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8468" indent="-284026" eaLnBrk="0" hangingPunct="0">
              <a:spcBef>
                <a:spcPct val="30000"/>
              </a:spcBef>
              <a:defRPr sz="1200">
                <a:solidFill>
                  <a:schemeClr val="tx1"/>
                </a:solidFill>
                <a:latin typeface="Arial" charset="0"/>
              </a:defRPr>
            </a:lvl2pPr>
            <a:lvl3pPr marL="1136105" indent="-227220" eaLnBrk="0" hangingPunct="0">
              <a:spcBef>
                <a:spcPct val="30000"/>
              </a:spcBef>
              <a:defRPr sz="1200">
                <a:solidFill>
                  <a:schemeClr val="tx1"/>
                </a:solidFill>
                <a:latin typeface="Arial" charset="0"/>
              </a:defRPr>
            </a:lvl3pPr>
            <a:lvl4pPr marL="1590545" indent="-227220" eaLnBrk="0" hangingPunct="0">
              <a:spcBef>
                <a:spcPct val="30000"/>
              </a:spcBef>
              <a:defRPr sz="1200">
                <a:solidFill>
                  <a:schemeClr val="tx1"/>
                </a:solidFill>
                <a:latin typeface="Arial" charset="0"/>
              </a:defRPr>
            </a:lvl4pPr>
            <a:lvl5pPr marL="2044987" indent="-227220" eaLnBrk="0" hangingPunct="0">
              <a:spcBef>
                <a:spcPct val="30000"/>
              </a:spcBef>
              <a:defRPr sz="1200">
                <a:solidFill>
                  <a:schemeClr val="tx1"/>
                </a:solidFill>
                <a:latin typeface="Arial" charset="0"/>
              </a:defRPr>
            </a:lvl5pPr>
            <a:lvl6pPr marL="2499430" indent="-227220" eaLnBrk="0" fontAlgn="base" hangingPunct="0">
              <a:spcBef>
                <a:spcPct val="30000"/>
              </a:spcBef>
              <a:spcAft>
                <a:spcPct val="0"/>
              </a:spcAft>
              <a:defRPr sz="1200">
                <a:solidFill>
                  <a:schemeClr val="tx1"/>
                </a:solidFill>
                <a:latin typeface="Arial" charset="0"/>
              </a:defRPr>
            </a:lvl6pPr>
            <a:lvl7pPr marL="2953870" indent="-227220" eaLnBrk="0" fontAlgn="base" hangingPunct="0">
              <a:spcBef>
                <a:spcPct val="30000"/>
              </a:spcBef>
              <a:spcAft>
                <a:spcPct val="0"/>
              </a:spcAft>
              <a:defRPr sz="1200">
                <a:solidFill>
                  <a:schemeClr val="tx1"/>
                </a:solidFill>
                <a:latin typeface="Arial" charset="0"/>
              </a:defRPr>
            </a:lvl7pPr>
            <a:lvl8pPr marL="3408312" indent="-227220" eaLnBrk="0" fontAlgn="base" hangingPunct="0">
              <a:spcBef>
                <a:spcPct val="30000"/>
              </a:spcBef>
              <a:spcAft>
                <a:spcPct val="0"/>
              </a:spcAft>
              <a:defRPr sz="1200">
                <a:solidFill>
                  <a:schemeClr val="tx1"/>
                </a:solidFill>
                <a:latin typeface="Arial" charset="0"/>
              </a:defRPr>
            </a:lvl8pPr>
            <a:lvl9pPr marL="3862753" indent="-227220" eaLnBrk="0" fontAlgn="base" hangingPunct="0">
              <a:spcBef>
                <a:spcPct val="30000"/>
              </a:spcBef>
              <a:spcAft>
                <a:spcPct val="0"/>
              </a:spcAft>
              <a:defRPr sz="1200">
                <a:solidFill>
                  <a:schemeClr val="tx1"/>
                </a:solidFill>
                <a:latin typeface="Arial" charset="0"/>
              </a:defRPr>
            </a:lvl9pPr>
          </a:lstStyle>
          <a:p>
            <a:pPr defTabSz="465521" eaLnBrk="1" hangingPunct="1">
              <a:spcBef>
                <a:spcPct val="0"/>
              </a:spcBef>
              <a:defRPr/>
            </a:pPr>
            <a:fld id="{F826ACD6-723D-4B87-A12B-405060928DAD}" type="slidenum">
              <a:rPr lang="fr-CA" altLang="fr-FR">
                <a:solidFill>
                  <a:prstClr val="black"/>
                </a:solidFill>
                <a:latin typeface="Calibri" pitchFamily="34" charset="0"/>
              </a:rPr>
              <a:pPr defTabSz="465521" eaLnBrk="1" hangingPunct="1">
                <a:spcBef>
                  <a:spcPct val="0"/>
                </a:spcBef>
                <a:defRPr/>
              </a:pPr>
              <a:t>9</a:t>
            </a:fld>
            <a:endParaRPr lang="fr-CA" altLang="fr-FR">
              <a:solidFill>
                <a:prstClr val="black"/>
              </a:solidFill>
              <a:latin typeface="Calibri" pitchFamily="34" charset="0"/>
            </a:endParaRPr>
          </a:p>
        </p:txBody>
      </p:sp>
    </p:spTree>
    <p:extLst>
      <p:ext uri="{BB962C8B-B14F-4D97-AF65-F5344CB8AC3E}">
        <p14:creationId xmlns:p14="http://schemas.microsoft.com/office/powerpoint/2010/main" val="256447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pPr>
              <a:defRPr/>
            </a:pPr>
            <a:endParaRPr lang="fr-CA">
              <a:solidFill>
                <a:prstClr val="black">
                  <a:lumMod val="50000"/>
                  <a:lumOff val="50000"/>
                </a:prstClr>
              </a:solidFill>
            </a:endParaRP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pPr>
              <a:defRPr/>
            </a:pPr>
            <a:endParaRPr lang="fr-CA">
              <a:solidFill>
                <a:prstClr val="black">
                  <a:lumMod val="50000"/>
                  <a:lumOff val="50000"/>
                </a:prstClr>
              </a:solidFill>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a:defRPr/>
            </a:pPr>
            <a:fld id="{F583E8CB-56F9-4935-8023-5EBC3E65213B}"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937613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C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56F5059-7F8A-46F6-9E57-A7090182EE7F}"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1665841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C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36137D3F-1FE1-45B9-9DC7-BAA66C94D531}"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1231941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34585" y="214314"/>
            <a:ext cx="10390716" cy="1462087"/>
          </a:xfrm>
        </p:spPr>
        <p:txBody>
          <a:bodyPr/>
          <a:lstStyle/>
          <a:p>
            <a:r>
              <a:rPr lang="fr-FR"/>
              <a:t>Modifiez le style du titre</a:t>
            </a:r>
            <a:endParaRPr lang="fr-CA"/>
          </a:p>
        </p:txBody>
      </p:sp>
      <p:sp>
        <p:nvSpPr>
          <p:cNvPr id="3" name="Espace réservé du texte 2"/>
          <p:cNvSpPr>
            <a:spLocks noGrp="1"/>
          </p:cNvSpPr>
          <p:nvPr>
            <p:ph type="body" sz="half" idx="1"/>
          </p:nvPr>
        </p:nvSpPr>
        <p:spPr>
          <a:xfrm>
            <a:off x="1576917" y="2017713"/>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860117" y="2017713"/>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1549400" y="6243638"/>
            <a:ext cx="2540000" cy="457200"/>
          </a:xfrm>
        </p:spPr>
        <p:txBody>
          <a:bodyPr/>
          <a:lstStyle>
            <a:lvl1pPr>
              <a:defRPr/>
            </a:lvl1pPr>
          </a:lstStyle>
          <a:p>
            <a:pPr>
              <a:defRPr/>
            </a:pPr>
            <a:endParaRPr lang="fr-CA">
              <a:solidFill>
                <a:prstClr val="black">
                  <a:lumMod val="50000"/>
                  <a:lumOff val="50000"/>
                </a:prstClr>
              </a:solidFill>
            </a:endParaRPr>
          </a:p>
        </p:txBody>
      </p:sp>
      <p:sp>
        <p:nvSpPr>
          <p:cNvPr id="6" name="Espace réservé du pied de page 5"/>
          <p:cNvSpPr>
            <a:spLocks noGrp="1"/>
          </p:cNvSpPr>
          <p:nvPr>
            <p:ph type="ftr" sz="quarter" idx="11"/>
          </p:nvPr>
        </p:nvSpPr>
        <p:spPr>
          <a:xfrm>
            <a:off x="4876800" y="6243638"/>
            <a:ext cx="3860800" cy="457200"/>
          </a:xfrm>
        </p:spPr>
        <p:txBody>
          <a:bodyPr/>
          <a:lstStyle>
            <a:lvl1pPr>
              <a:defRPr/>
            </a:lvl1pPr>
          </a:lstStyle>
          <a:p>
            <a:pPr>
              <a:defRPr/>
            </a:pPr>
            <a:endParaRPr lang="fr-CA">
              <a:solidFill>
                <a:prstClr val="black">
                  <a:lumMod val="50000"/>
                  <a:lumOff val="50000"/>
                </a:prstClr>
              </a:solidFill>
            </a:endParaRPr>
          </a:p>
        </p:txBody>
      </p:sp>
      <p:sp>
        <p:nvSpPr>
          <p:cNvPr id="7" name="Espace réservé du numéro de diapositive 6"/>
          <p:cNvSpPr>
            <a:spLocks noGrp="1"/>
          </p:cNvSpPr>
          <p:nvPr>
            <p:ph type="sldNum" sz="quarter" idx="12"/>
          </p:nvPr>
        </p:nvSpPr>
        <p:spPr>
          <a:xfrm>
            <a:off x="9389533" y="6243638"/>
            <a:ext cx="2540000" cy="457200"/>
          </a:xfrm>
        </p:spPr>
        <p:txBody>
          <a:bodyPr/>
          <a:lstStyle>
            <a:lvl1pPr>
              <a:defRPr/>
            </a:lvl1pPr>
          </a:lstStyle>
          <a:p>
            <a:pPr>
              <a:defRPr/>
            </a:pPr>
            <a:fld id="{CB598940-AC1D-4291-A1A8-83222DFD82B1}" type="slidenum">
              <a:rPr lang="fr-CA">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637783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CA">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A8B62B6-F45D-4A51-9C70-CD863A5F36CD}"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936131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pPr>
              <a:defRPr/>
            </a:pPr>
            <a:endParaRPr lang="fr-CA">
              <a:solidFill>
                <a:prstClr val="black">
                  <a:lumMod val="50000"/>
                  <a:lumOff val="50000"/>
                </a:prstClr>
              </a:solidFill>
            </a:endParaRPr>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pPr>
              <a:defRPr/>
            </a:pPr>
            <a:endParaRPr lang="fr-CA">
              <a:solidFill>
                <a:prstClr val="black">
                  <a:lumMod val="50000"/>
                  <a:lumOff val="50000"/>
                </a:prstClr>
              </a:solidFill>
            </a:endParaRPr>
          </a:p>
        </p:txBody>
      </p:sp>
      <p:sp>
        <p:nvSpPr>
          <p:cNvPr id="6" name="Slide Number Placeholder 5"/>
          <p:cNvSpPr>
            <a:spLocks noGrp="1"/>
          </p:cNvSpPr>
          <p:nvPr>
            <p:ph type="sldNum" sz="quarter" idx="12"/>
          </p:nvPr>
        </p:nvSpPr>
        <p:spPr>
          <a:xfrm>
            <a:off x="8604504" y="5212080"/>
            <a:ext cx="2112264" cy="228600"/>
          </a:xfrm>
        </p:spPr>
        <p:txBody>
          <a:bodyPr/>
          <a:lstStyle/>
          <a:p>
            <a:pPr>
              <a:defRPr/>
            </a:pPr>
            <a:fld id="{A2AACACB-5A78-4A18-8054-96746F1139BB}"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981327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fr-CA">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99CABF05-E614-42F5-9232-F956565D25F3}"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22138168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fr-CA">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fr-CA">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89928090-F6C2-4C6F-991F-1C80079A65E9}"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2939917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endParaRPr lang="fr-CA">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fr-CA">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57736DB5-E213-470E-98EB-B3257FA0D45E}"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18194185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CA">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fr-CA">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746E120E-E06B-47AB-9804-4263809E750C}"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Tree>
    <p:extLst>
      <p:ext uri="{BB962C8B-B14F-4D97-AF65-F5344CB8AC3E}">
        <p14:creationId xmlns:p14="http://schemas.microsoft.com/office/powerpoint/2010/main" val="18753635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pPr>
              <a:defRPr/>
            </a:pPr>
            <a:endParaRPr lang="fr-CA">
              <a:solidFill>
                <a:prstClr val="black">
                  <a:lumMod val="50000"/>
                  <a:lumOff val="50000"/>
                </a:prstClr>
              </a:solidFill>
            </a:endParaRPr>
          </a:p>
        </p:txBody>
      </p:sp>
      <p:sp>
        <p:nvSpPr>
          <p:cNvPr id="9" name="Footer Placeholder 8"/>
          <p:cNvSpPr>
            <a:spLocks noGrp="1"/>
          </p:cNvSpPr>
          <p:nvPr>
            <p:ph type="ftr" sz="quarter" idx="11"/>
          </p:nvPr>
        </p:nvSpPr>
        <p:spPr/>
        <p:txBody>
          <a:bodyPr/>
          <a:lstStyle>
            <a:lvl1pPr algn="r">
              <a:defRPr/>
            </a:lvl1pPr>
          </a:lstStyle>
          <a:p>
            <a:pPr>
              <a:defRPr/>
            </a:pPr>
            <a:endParaRPr lang="fr-CA">
              <a:solidFill>
                <a:prstClr val="black">
                  <a:lumMod val="50000"/>
                  <a:lumOff val="50000"/>
                </a:prstClr>
              </a:solidFill>
            </a:endParaRPr>
          </a:p>
        </p:txBody>
      </p:sp>
      <p:sp>
        <p:nvSpPr>
          <p:cNvPr id="11" name="Slide Number Placeholder 10"/>
          <p:cNvSpPr>
            <a:spLocks noGrp="1"/>
          </p:cNvSpPr>
          <p:nvPr>
            <p:ph type="sldNum" sz="quarter" idx="12"/>
          </p:nvPr>
        </p:nvSpPr>
        <p:spPr>
          <a:xfrm>
            <a:off x="10396728" y="6227064"/>
            <a:ext cx="1463040" cy="256032"/>
          </a:xfrm>
        </p:spPr>
        <p:txBody>
          <a:bodyPr/>
          <a:lstStyle/>
          <a:p>
            <a:pPr>
              <a:defRPr/>
            </a:pPr>
            <a:fld id="{3A4B146A-E0C3-4E78-874B-9B9BEF937305}"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5685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pPr>
              <a:defRPr/>
            </a:pPr>
            <a:endParaRPr lang="fr-CA">
              <a:solidFill>
                <a:prstClr val="black">
                  <a:lumMod val="50000"/>
                  <a:lumOff val="50000"/>
                </a:prstClr>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defRPr/>
            </a:pPr>
            <a:endParaRPr lang="fr-CA">
              <a:solidFill>
                <a:prstClr val="black">
                  <a:lumMod val="50000"/>
                  <a:lumOff val="50000"/>
                </a:prstClr>
              </a:solidFill>
            </a:endParaRPr>
          </a:p>
        </p:txBody>
      </p:sp>
      <p:sp>
        <p:nvSpPr>
          <p:cNvPr id="7" name="Slide Number Placeholder 6"/>
          <p:cNvSpPr>
            <a:spLocks noGrp="1"/>
          </p:cNvSpPr>
          <p:nvPr>
            <p:ph type="sldNum" sz="quarter" idx="12"/>
          </p:nvPr>
        </p:nvSpPr>
        <p:spPr>
          <a:xfrm>
            <a:off x="10396728" y="6227064"/>
            <a:ext cx="1463040" cy="256032"/>
          </a:xfrm>
        </p:spPr>
        <p:txBody>
          <a:bodyPr/>
          <a:lstStyle/>
          <a:p>
            <a:pPr>
              <a:defRPr/>
            </a:pPr>
            <a:fld id="{72545046-CE7B-4636-B596-A016DF530BF4}" type="slidenum">
              <a:rPr lang="fr-CA" smtClean="0">
                <a:solidFill>
                  <a:prstClr val="black">
                    <a:lumMod val="50000"/>
                    <a:lumOff val="50000"/>
                  </a:prstClr>
                </a:solidFill>
              </a:rPr>
              <a:pPr>
                <a:defRPr/>
              </a:pPr>
              <a:t>‹N°›</a:t>
            </a:fld>
            <a:endParaRPr lang="fr-CA">
              <a:solidFill>
                <a:prstClr val="black">
                  <a:lumMod val="50000"/>
                  <a:lumOff val="50000"/>
                </a:prstClr>
              </a:solidFill>
            </a:endParaRPr>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73613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fontAlgn="base">
              <a:spcBef>
                <a:spcPct val="0"/>
              </a:spcBef>
              <a:spcAft>
                <a:spcPct val="0"/>
              </a:spcAft>
              <a:defRPr/>
            </a:pPr>
            <a:endParaRPr lang="fr-CA">
              <a:solidFill>
                <a:prstClr val="black">
                  <a:lumMod val="50000"/>
                  <a:lumOff val="50000"/>
                </a:prstClr>
              </a:solidFill>
              <a:latin typeface="Tahoma" pitchFamily="34" charset="0"/>
            </a:endParaRP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fontAlgn="base">
              <a:spcBef>
                <a:spcPct val="0"/>
              </a:spcBef>
              <a:spcAft>
                <a:spcPct val="0"/>
              </a:spcAft>
              <a:defRPr/>
            </a:pPr>
            <a:endParaRPr lang="fr-CA">
              <a:solidFill>
                <a:prstClr val="black">
                  <a:lumMod val="50000"/>
                  <a:lumOff val="50000"/>
                </a:prstClr>
              </a:solidFill>
              <a:latin typeface="Tahoma" pitchFamily="34" charset="0"/>
            </a:endParaRP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fontAlgn="base">
              <a:spcBef>
                <a:spcPct val="0"/>
              </a:spcBef>
              <a:spcAft>
                <a:spcPct val="0"/>
              </a:spcAft>
              <a:defRPr/>
            </a:pPr>
            <a:fld id="{43015FB8-8A16-4B6A-83F9-CBC520841BB5}" type="slidenum">
              <a:rPr lang="fr-CA" smtClean="0">
                <a:solidFill>
                  <a:prstClr val="black">
                    <a:lumMod val="50000"/>
                    <a:lumOff val="50000"/>
                  </a:prstClr>
                </a:solidFill>
                <a:latin typeface="Tahoma" pitchFamily="34" charset="0"/>
              </a:rPr>
              <a:pPr fontAlgn="base">
                <a:spcBef>
                  <a:spcPct val="0"/>
                </a:spcBef>
                <a:spcAft>
                  <a:spcPct val="0"/>
                </a:spcAft>
                <a:defRPr/>
              </a:pPr>
              <a:t>‹N°›</a:t>
            </a:fld>
            <a:endParaRPr lang="fr-CA">
              <a:solidFill>
                <a:prstClr val="black">
                  <a:lumMod val="50000"/>
                  <a:lumOff val="50000"/>
                </a:prstClr>
              </a:solidFill>
              <a:latin typeface="Tahoma" pitchFamily="34" charset="0"/>
            </a:endParaRP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55001938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4B5FFB-E400-49F0-8153-75622C96F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C9E734E7-3EBF-463F-9D80-2668EE36A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 name="Rectangle 11">
            <a:extLst>
              <a:ext uri="{FF2B5EF4-FFF2-40B4-BE49-F238E27FC236}">
                <a16:creationId xmlns:a16="http://schemas.microsoft.com/office/drawing/2014/main" id="{44685F97-04E2-4F32-B20B-3CB5C4D1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 name="Rectangle 13">
            <a:extLst>
              <a:ext uri="{FF2B5EF4-FFF2-40B4-BE49-F238E27FC236}">
                <a16:creationId xmlns:a16="http://schemas.microsoft.com/office/drawing/2014/main" id="{457F0196-A6E1-4D1C-B47F-8CF95D759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 name="Group 15">
            <a:extLst>
              <a:ext uri="{FF2B5EF4-FFF2-40B4-BE49-F238E27FC236}">
                <a16:creationId xmlns:a16="http://schemas.microsoft.com/office/drawing/2014/main" id="{521404AE-4400-43A1-94EC-16F37AE015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3" name="Straight Connector 16">
              <a:extLst>
                <a:ext uri="{FF2B5EF4-FFF2-40B4-BE49-F238E27FC236}">
                  <a16:creationId xmlns:a16="http://schemas.microsoft.com/office/drawing/2014/main" id="{96CF6F17-8CCC-492C-A2CB-97CCBF7CBB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7">
              <a:extLst>
                <a:ext uri="{FF2B5EF4-FFF2-40B4-BE49-F238E27FC236}">
                  <a16:creationId xmlns:a16="http://schemas.microsoft.com/office/drawing/2014/main" id="{393A3195-94A6-4E0A-BE4A-12564DAEE2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8">
              <a:extLst>
                <a:ext uri="{FF2B5EF4-FFF2-40B4-BE49-F238E27FC236}">
                  <a16:creationId xmlns:a16="http://schemas.microsoft.com/office/drawing/2014/main" id="{F91373ED-58A8-4EEA-959E-7BD3C97B15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2" name="Rectangle 20">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2">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4">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6">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3" name="Espace réservé du texte 2"/>
          <p:cNvSpPr>
            <a:spLocks noGrp="1"/>
          </p:cNvSpPr>
          <p:nvPr>
            <p:ph type="body" sz="half" idx="1"/>
          </p:nvPr>
        </p:nvSpPr>
        <p:spPr>
          <a:xfrm>
            <a:off x="8167871" y="1001897"/>
            <a:ext cx="3309549" cy="4312402"/>
          </a:xfrm>
        </p:spPr>
        <p:txBody>
          <a:bodyPr vert="horz" lIns="91440" tIns="45720" rIns="91440" bIns="45720" rtlCol="0" anchor="ctr">
            <a:normAutofit/>
          </a:bodyPr>
          <a:lstStyle/>
          <a:p>
            <a:pPr marL="0" indent="0">
              <a:spcBef>
                <a:spcPts val="0"/>
              </a:spcBef>
              <a:spcAft>
                <a:spcPts val="600"/>
              </a:spcAft>
              <a:buNone/>
              <a:defRPr/>
            </a:pPr>
            <a:r>
              <a:rPr lang="en-US" sz="2400" cap="all" spc="80" dirty="0">
                <a:solidFill>
                  <a:schemeClr val="tx2">
                    <a:lumMod val="75000"/>
                  </a:schemeClr>
                </a:solidFill>
              </a:rPr>
              <a:t>TENDANCES DÉMOGRAPHIQUES</a:t>
            </a:r>
          </a:p>
          <a:p>
            <a:pPr marL="0" indent="0">
              <a:spcBef>
                <a:spcPts val="0"/>
              </a:spcBef>
              <a:spcAft>
                <a:spcPts val="600"/>
              </a:spcAft>
              <a:buNone/>
              <a:defRPr/>
            </a:pPr>
            <a:r>
              <a:rPr lang="en-US" sz="2400" cap="all" spc="80" dirty="0">
                <a:solidFill>
                  <a:schemeClr val="tx2">
                    <a:lumMod val="75000"/>
                  </a:schemeClr>
                </a:solidFill>
              </a:rPr>
              <a:t>Et </a:t>
            </a:r>
            <a:r>
              <a:rPr lang="en-US" sz="2400" cap="all" spc="80" dirty="0" err="1">
                <a:solidFill>
                  <a:schemeClr val="tx2">
                    <a:lumMod val="75000"/>
                  </a:schemeClr>
                </a:solidFill>
              </a:rPr>
              <a:t>contrôle</a:t>
            </a:r>
            <a:r>
              <a:rPr lang="en-US" sz="2400" cap="all" spc="80" dirty="0">
                <a:solidFill>
                  <a:schemeClr val="tx2">
                    <a:lumMod val="75000"/>
                  </a:schemeClr>
                </a:solidFill>
              </a:rPr>
              <a:t> des naissances au </a:t>
            </a:r>
            <a:r>
              <a:rPr lang="en-US" sz="2400" cap="all" spc="80" dirty="0" err="1">
                <a:solidFill>
                  <a:schemeClr val="tx2">
                    <a:lumMod val="75000"/>
                  </a:schemeClr>
                </a:solidFill>
              </a:rPr>
              <a:t>québec</a:t>
            </a:r>
            <a:endParaRPr lang="en-US" sz="2400" cap="all" spc="80" dirty="0">
              <a:solidFill>
                <a:schemeClr val="tx2">
                  <a:lumMod val="75000"/>
                </a:schemeClr>
              </a:solidFill>
            </a:endParaRPr>
          </a:p>
        </p:txBody>
      </p:sp>
      <p:cxnSp>
        <p:nvCxnSpPr>
          <p:cNvPr id="30" name="Straight Connector 28">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55A413D7-6F7B-4823-8C47-5F0F852FC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92" y="762650"/>
            <a:ext cx="5231709" cy="2666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5 ans de droit à l'avortement | Radio-Canada.ca">
            <a:extLst>
              <a:ext uri="{FF2B5EF4-FFF2-40B4-BE49-F238E27FC236}">
                <a16:creationId xmlns:a16="http://schemas.microsoft.com/office/drawing/2014/main" id="{E1DE1867-C0D2-4239-B20C-5623E9D9F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51" y="3337560"/>
            <a:ext cx="5231706" cy="27577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ute de l'indice de fécondité : les leçons à en tirer | L'aut'journal">
            <a:extLst>
              <a:ext uri="{FF2B5EF4-FFF2-40B4-BE49-F238E27FC236}">
                <a16:creationId xmlns:a16="http://schemas.microsoft.com/office/drawing/2014/main" id="{D9FAF8EF-B653-4BC9-A488-E91FE16CE0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2304" y="4904580"/>
            <a:ext cx="1753754" cy="118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94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51384" y="1725295"/>
            <a:ext cx="7776864" cy="4779010"/>
          </a:xfrm>
        </p:spPr>
        <p:txBody>
          <a:bodyPr>
            <a:normAutofit/>
          </a:bodyPr>
          <a:lstStyle/>
          <a:p>
            <a:pPr>
              <a:buClr>
                <a:schemeClr val="tx1">
                  <a:lumMod val="50000"/>
                  <a:lumOff val="50000"/>
                </a:schemeClr>
              </a:buClr>
              <a:buFont typeface="Courier New" panose="02070309020205020404" pitchFamily="49" charset="0"/>
              <a:buChar char="o"/>
              <a:defRPr/>
            </a:pPr>
            <a:r>
              <a:rPr lang="fr-CA" sz="2400" dirty="0">
                <a:latin typeface="Comic Sans MS" panose="030F0702030302020204" pitchFamily="66" charset="0"/>
                <a:cs typeface="Times New Roman" panose="02020603050405020304" pitchFamily="18" charset="0"/>
              </a:rPr>
              <a:t>En 1892, le Code criminel du Canada considérait comme criminelles la vente, la publicité ou l’offre de contraception. </a:t>
            </a:r>
          </a:p>
          <a:p>
            <a:pPr>
              <a:buClr>
                <a:schemeClr val="tx1">
                  <a:lumMod val="50000"/>
                  <a:lumOff val="50000"/>
                </a:schemeClr>
              </a:buClr>
              <a:buFont typeface="Courier New" panose="02070309020205020404" pitchFamily="49" charset="0"/>
              <a:buChar char="o"/>
              <a:defRPr/>
            </a:pPr>
            <a:endParaRPr lang="fr-CA" sz="2400" dirty="0">
              <a:latin typeface="Comic Sans MS" panose="030F0702030302020204" pitchFamily="66" charset="0"/>
              <a:cs typeface="Times New Roman" panose="02020603050405020304" pitchFamily="18" charset="0"/>
            </a:endParaRPr>
          </a:p>
          <a:p>
            <a:pPr>
              <a:buClr>
                <a:schemeClr val="tx1">
                  <a:lumMod val="50000"/>
                  <a:lumOff val="50000"/>
                </a:schemeClr>
              </a:buClr>
              <a:buFont typeface="Courier New" panose="02070309020205020404" pitchFamily="49" charset="0"/>
              <a:buChar char="o"/>
              <a:defRPr/>
            </a:pPr>
            <a:r>
              <a:rPr lang="fr-CA" sz="2400" dirty="0">
                <a:latin typeface="Comic Sans MS" panose="030F0702030302020204" pitchFamily="66" charset="0"/>
                <a:cs typeface="Times New Roman" panose="02020603050405020304" pitchFamily="18" charset="0"/>
              </a:rPr>
              <a:t>La pilule est introduite sur le marché canadien en 1961, comme "produit d’hygiène féminine ». La pilule n’est officiellement prescrite que pour régulariser le cycle menstruel.</a:t>
            </a:r>
            <a:r>
              <a:rPr lang="fr-CA" sz="2400" dirty="0">
                <a:latin typeface="Comic Sans MS" panose="030F0702030302020204" pitchFamily="66" charset="0"/>
              </a:rPr>
              <a:t>	</a:t>
            </a:r>
          </a:p>
          <a:p>
            <a:pPr>
              <a:buClr>
                <a:schemeClr val="tx1">
                  <a:lumMod val="50000"/>
                  <a:lumOff val="50000"/>
                </a:schemeClr>
              </a:buClr>
              <a:buFont typeface="Courier New" panose="02070309020205020404" pitchFamily="49" charset="0"/>
              <a:buChar char="o"/>
              <a:defRPr/>
            </a:pPr>
            <a:endParaRPr lang="fr-CA" sz="2400" dirty="0">
              <a:latin typeface="Comic Sans MS" panose="030F0702030302020204" pitchFamily="66" charset="0"/>
            </a:endParaRPr>
          </a:p>
          <a:p>
            <a:pPr>
              <a:buClr>
                <a:schemeClr val="tx1">
                  <a:lumMod val="50000"/>
                  <a:lumOff val="50000"/>
                </a:schemeClr>
              </a:buClr>
              <a:buFont typeface="Courier New" panose="02070309020205020404" pitchFamily="49" charset="0"/>
              <a:buChar char="o"/>
              <a:defRPr/>
            </a:pPr>
            <a:r>
              <a:rPr lang="fr-CA" sz="2400" dirty="0">
                <a:solidFill>
                  <a:prstClr val="black"/>
                </a:solidFill>
                <a:latin typeface="Comic Sans MS" panose="030F0702030302020204" pitchFamily="66" charset="0"/>
                <a:cs typeface="Times New Roman" panose="02020603050405020304" pitchFamily="18" charset="0"/>
              </a:rPr>
              <a:t>Il faut attendre 1969 pour que la contraception soit décriminalisée, avec la loi omnibus</a:t>
            </a:r>
          </a:p>
          <a:p>
            <a:pPr>
              <a:buClr>
                <a:schemeClr val="tx1">
                  <a:lumMod val="50000"/>
                  <a:lumOff val="50000"/>
                </a:schemeClr>
              </a:buClr>
              <a:buFont typeface="Courier New" panose="02070309020205020404" pitchFamily="49" charset="0"/>
              <a:buChar char="o"/>
              <a:defRPr/>
            </a:pPr>
            <a:endParaRPr lang="fr-CA" sz="2400" dirty="0"/>
          </a:p>
        </p:txBody>
      </p:sp>
      <p:sp>
        <p:nvSpPr>
          <p:cNvPr id="8" name="ZoneTexte 7">
            <a:extLst>
              <a:ext uri="{FF2B5EF4-FFF2-40B4-BE49-F238E27FC236}">
                <a16:creationId xmlns:a16="http://schemas.microsoft.com/office/drawing/2014/main" id="{1279EBD7-798A-40D1-B9A2-1F5C75A75691}"/>
              </a:ext>
            </a:extLst>
          </p:cNvPr>
          <p:cNvSpPr txBox="1"/>
          <p:nvPr/>
        </p:nvSpPr>
        <p:spPr>
          <a:xfrm>
            <a:off x="911424" y="620688"/>
            <a:ext cx="10369152" cy="769441"/>
          </a:xfrm>
          <a:prstGeom prst="rect">
            <a:avLst/>
          </a:prstGeom>
          <a:noFill/>
        </p:spPr>
        <p:txBody>
          <a:bodyPr wrap="square">
            <a:spAutoFit/>
          </a:bodyPr>
          <a:lstStyle/>
          <a:p>
            <a:r>
              <a:rPr kumimoji="0" lang="fr-CA" sz="4400" b="1" i="0" u="none" strike="noStrike" kern="1200" cap="none" spc="0" normalizeH="0" baseline="0" noProof="0" dirty="0">
                <a:ln>
                  <a:noFill/>
                </a:ln>
                <a:solidFill>
                  <a:prstClr val="black">
                    <a:lumMod val="85000"/>
                    <a:lumOff val="15000"/>
                  </a:prstClr>
                </a:solidFill>
                <a:effectLst/>
                <a:uLnTx/>
                <a:uFillTx/>
                <a:latin typeface="Comic Sans MS" panose="030F0702030302020204" pitchFamily="66" charset="0"/>
                <a:ea typeface="+mn-ea"/>
                <a:cs typeface="+mn-cs"/>
              </a:rPr>
              <a:t>Le contrôle des naissances: la pilule </a:t>
            </a:r>
            <a:endParaRPr lang="fr-CA" dirty="0"/>
          </a:p>
        </p:txBody>
      </p:sp>
      <p:pic>
        <p:nvPicPr>
          <p:cNvPr id="4" name="Picture 2" descr="Pilule contraceptive, quel impact sur les poissons ? - GaïaPresse">
            <a:extLst>
              <a:ext uri="{FF2B5EF4-FFF2-40B4-BE49-F238E27FC236}">
                <a16:creationId xmlns:a16="http://schemas.microsoft.com/office/drawing/2014/main" id="{0CA0F18E-6452-4639-949B-9E8EC5EAD9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1878" y="1390129"/>
            <a:ext cx="2320122" cy="1218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23B4A1-6122-4BE5-A065-F59F3DB6700B}"/>
              </a:ext>
            </a:extLst>
          </p:cNvPr>
          <p:cNvSpPr/>
          <p:nvPr/>
        </p:nvSpPr>
        <p:spPr>
          <a:xfrm>
            <a:off x="8663608" y="2666369"/>
            <a:ext cx="3528392" cy="4173101"/>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i="0" dirty="0">
                <a:solidFill>
                  <a:schemeClr val="accent5">
                    <a:lumMod val="50000"/>
                  </a:schemeClr>
                </a:solidFill>
                <a:effectLst/>
              </a:rPr>
              <a:t>Le « bill omnibus » ratisse très large; il traite de contraception, d'avortement, de divorce et d'homosexualité, mais aussi de loteries, de conduite en état d'ébriété, d'interdiction de publication de la preuve lors d'une enquête préliminaire, de possession et de vente d'armes à feu, de fabrication et de possession de faux passeports, d'appels téléphoniques harassants et de cruauté envers les animaux.</a:t>
            </a:r>
            <a:endParaRPr lang="fr-CA" sz="2000" dirty="0">
              <a:solidFill>
                <a:schemeClr val="accent5">
                  <a:lumMod val="50000"/>
                </a:schemeClr>
              </a:solidFill>
            </a:endParaRPr>
          </a:p>
        </p:txBody>
      </p:sp>
      <p:pic>
        <p:nvPicPr>
          <p:cNvPr id="7172" name="Picture 4" descr="Analyse de textes : le projet de loi omnibus de Pierre Elliott Trudeau |  Plus on est de fous, plus on lit!">
            <a:extLst>
              <a:ext uri="{FF2B5EF4-FFF2-40B4-BE49-F238E27FC236}">
                <a16:creationId xmlns:a16="http://schemas.microsoft.com/office/drawing/2014/main" id="{43E73FE1-06B1-4A58-B973-32A135B89D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096" y="5899525"/>
            <a:ext cx="1703512" cy="95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192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119336" y="1725295"/>
            <a:ext cx="7853663" cy="4779010"/>
          </a:xfrm>
        </p:spPr>
        <p:txBody>
          <a:bodyPr>
            <a:normAutofit lnSpcReduction="10000"/>
          </a:bodyPr>
          <a:lstStyle/>
          <a:p>
            <a:pPr marL="250825" indent="-250825" algn="just">
              <a:lnSpc>
                <a:spcPct val="120000"/>
              </a:lnSpc>
              <a:spcBef>
                <a:spcPts val="0"/>
              </a:spcBef>
              <a:buClr>
                <a:prstClr val="black">
                  <a:lumMod val="85000"/>
                  <a:lumOff val="15000"/>
                </a:prstClr>
              </a:buClr>
            </a:pPr>
            <a:r>
              <a:rPr lang="fr-CA" sz="2400" dirty="0">
                <a:solidFill>
                  <a:prstClr val="black"/>
                </a:solidFill>
                <a:latin typeface="Comic Sans MS" panose="030F0702030302020204" pitchFamily="66" charset="0"/>
                <a:cs typeface="Times New Roman" panose="02020603050405020304" pitchFamily="18" charset="0"/>
              </a:rPr>
              <a:t>Au Canada, aucune loi ne fait mention de l’avortement avant 1869, date à laquelle le Parlement canadien adopte la Loi sur les infractions contre la personne. Cette loi criminalise et menace d’emprisonnement à vie toute personne qui tente de s’avorter ou de procurer un avortement à une femme.</a:t>
            </a:r>
          </a:p>
          <a:p>
            <a:pPr marL="250825" indent="-250825" algn="just">
              <a:lnSpc>
                <a:spcPct val="120000"/>
              </a:lnSpc>
              <a:spcBef>
                <a:spcPts val="0"/>
              </a:spcBef>
              <a:buClr>
                <a:prstClr val="black">
                  <a:lumMod val="85000"/>
                  <a:lumOff val="15000"/>
                </a:prstClr>
              </a:buClr>
            </a:pPr>
            <a:endParaRPr lang="fr-CA" sz="2400" dirty="0">
              <a:solidFill>
                <a:prstClr val="black"/>
              </a:solidFill>
              <a:latin typeface="Comic Sans MS" panose="030F0702030302020204" pitchFamily="66" charset="0"/>
            </a:endParaRPr>
          </a:p>
          <a:p>
            <a:pPr marL="251143" indent="-342900">
              <a:lnSpc>
                <a:spcPct val="120000"/>
              </a:lnSpc>
              <a:spcBef>
                <a:spcPts val="0"/>
              </a:spcBef>
              <a:buClr>
                <a:prstClr val="black">
                  <a:lumMod val="85000"/>
                  <a:lumOff val="15000"/>
                </a:prstClr>
              </a:buClr>
            </a:pPr>
            <a:r>
              <a:rPr lang="fr-CA" sz="2400" dirty="0">
                <a:solidFill>
                  <a:prstClr val="black"/>
                </a:solidFill>
                <a:latin typeface="Comic Sans MS" panose="030F0702030302020204" pitchFamily="66" charset="0"/>
              </a:rPr>
              <a:t>Le bureau fédéral de la statistique rapporte 57 617 hospitalisations en lien avec des complications à la suite d’un avortement en 1962</a:t>
            </a:r>
          </a:p>
          <a:p>
            <a:pPr marL="251143" indent="-342900">
              <a:lnSpc>
                <a:spcPct val="120000"/>
              </a:lnSpc>
              <a:spcBef>
                <a:spcPts val="0"/>
              </a:spcBef>
              <a:buClr>
                <a:prstClr val="black">
                  <a:lumMod val="85000"/>
                  <a:lumOff val="15000"/>
                </a:prstClr>
              </a:buClr>
            </a:pPr>
            <a:endParaRPr lang="fr-CA" sz="1600" dirty="0">
              <a:solidFill>
                <a:prstClr val="black"/>
              </a:solidFill>
              <a:latin typeface="Comic Sans MS" panose="030F0702030302020204" pitchFamily="66" charset="0"/>
            </a:endParaRPr>
          </a:p>
          <a:p>
            <a:pPr marL="971550" lvl="1" indent="-514350">
              <a:buClr>
                <a:schemeClr val="tx1">
                  <a:lumMod val="50000"/>
                  <a:lumOff val="50000"/>
                </a:schemeClr>
              </a:buClr>
              <a:buFont typeface="Calibri" pitchFamily="34" charset="0"/>
              <a:buAutoNum type="arabicPeriod"/>
              <a:defRPr/>
            </a:pPr>
            <a:endParaRPr lang="fr-CA" sz="1800" dirty="0">
              <a:latin typeface="Comic Sans MS" pitchFamily="66" charset="0"/>
            </a:endParaRPr>
          </a:p>
          <a:p>
            <a:pPr marL="697230" indent="-514350">
              <a:buClr>
                <a:schemeClr val="tx1">
                  <a:lumMod val="50000"/>
                  <a:lumOff val="50000"/>
                </a:schemeClr>
              </a:buClr>
              <a:buFont typeface="Calibri" pitchFamily="34" charset="0"/>
              <a:buAutoNum type="arabicPeriod"/>
              <a:defRPr/>
            </a:pPr>
            <a:endParaRPr lang="fr-CA" dirty="0">
              <a:latin typeface="Comic Sans MS" pitchFamily="66" charset="0"/>
            </a:endParaRPr>
          </a:p>
        </p:txBody>
      </p:sp>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335360" y="353695"/>
            <a:ext cx="11856640" cy="1371600"/>
          </a:xfrm>
        </p:spPr>
        <p:txBody>
          <a:bodyPr>
            <a:noAutofit/>
          </a:bodyPr>
          <a:lstStyle/>
          <a:p>
            <a:r>
              <a:rPr lang="fr-CA" sz="4400" b="1" dirty="0">
                <a:latin typeface="Comic Sans MS" panose="030F0702030302020204" pitchFamily="66" charset="0"/>
              </a:rPr>
              <a:t>La décriminalisation de l’avortement (1/2)</a:t>
            </a:r>
          </a:p>
        </p:txBody>
      </p:sp>
      <p:sp>
        <p:nvSpPr>
          <p:cNvPr id="5" name="Rectangle 4">
            <a:extLst>
              <a:ext uri="{FF2B5EF4-FFF2-40B4-BE49-F238E27FC236}">
                <a16:creationId xmlns:a16="http://schemas.microsoft.com/office/drawing/2014/main" id="{1080AA8F-CE25-4C33-947B-CEE353BA341B}"/>
              </a:ext>
            </a:extLst>
          </p:cNvPr>
          <p:cNvSpPr/>
          <p:nvPr/>
        </p:nvSpPr>
        <p:spPr>
          <a:xfrm>
            <a:off x="8186627" y="1340768"/>
            <a:ext cx="3791744" cy="297903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fr-CA" sz="1900" b="0" i="0" dirty="0">
                <a:solidFill>
                  <a:schemeClr val="accent5">
                    <a:lumMod val="50000"/>
                  </a:schemeClr>
                </a:solidFill>
                <a:effectLst/>
                <a:latin typeface="Comic Sans MS" panose="030F0702030302020204" pitchFamily="66" charset="0"/>
              </a:rPr>
              <a:t>Quelques chiffres sur l’avortement en 1962:</a:t>
            </a:r>
          </a:p>
          <a:p>
            <a:pPr marL="285750" indent="-285750" algn="l" fontAlgn="base">
              <a:buFont typeface="Arial" panose="020B0604020202020204" pitchFamily="34" charset="0"/>
              <a:buChar char="•"/>
            </a:pPr>
            <a:r>
              <a:rPr lang="fr-CA" sz="1900" b="0" i="0" dirty="0">
                <a:solidFill>
                  <a:schemeClr val="accent5">
                    <a:lumMod val="50000"/>
                  </a:schemeClr>
                </a:solidFill>
                <a:effectLst/>
                <a:latin typeface="Comic Sans MS" panose="030F0702030302020204" pitchFamily="66" charset="0"/>
              </a:rPr>
              <a:t>De 10 000 à 25 000 avortements clandestins sont réalisés chaque année au Québec.</a:t>
            </a:r>
          </a:p>
          <a:p>
            <a:pPr marL="285750" indent="-285750" algn="l" fontAlgn="base">
              <a:buFont typeface="Arial" panose="020B0604020202020204" pitchFamily="34" charset="0"/>
              <a:buChar char="•"/>
            </a:pPr>
            <a:r>
              <a:rPr lang="fr-CA" sz="1900" b="0" i="0" dirty="0">
                <a:solidFill>
                  <a:schemeClr val="accent5">
                    <a:lumMod val="50000"/>
                  </a:schemeClr>
                </a:solidFill>
                <a:effectLst/>
                <a:latin typeface="Comic Sans MS" panose="030F0702030302020204" pitchFamily="66" charset="0"/>
              </a:rPr>
              <a:t>Un avortement pratiqué par un médecin coûte 300 $.</a:t>
            </a:r>
          </a:p>
          <a:p>
            <a:pPr marL="285750" indent="-285750" algn="l" fontAlgn="base">
              <a:buFont typeface="Arial" panose="020B0604020202020204" pitchFamily="34" charset="0"/>
              <a:buChar char="•"/>
            </a:pPr>
            <a:r>
              <a:rPr lang="fr-CA" sz="1900" b="0" i="0" dirty="0">
                <a:solidFill>
                  <a:schemeClr val="accent5">
                    <a:lumMod val="50000"/>
                  </a:schemeClr>
                </a:solidFill>
                <a:effectLst/>
                <a:latin typeface="Comic Sans MS" panose="030F0702030302020204" pitchFamily="66" charset="0"/>
              </a:rPr>
              <a:t>Un avortement pratiqué par un non-médecin coûte 155 $.</a:t>
            </a:r>
          </a:p>
        </p:txBody>
      </p:sp>
      <p:pic>
        <p:nvPicPr>
          <p:cNvPr id="6" name="Picture 3">
            <a:extLst>
              <a:ext uri="{FF2B5EF4-FFF2-40B4-BE49-F238E27FC236}">
                <a16:creationId xmlns:a16="http://schemas.microsoft.com/office/drawing/2014/main" id="{B46339F1-73C8-4BD1-AD22-F8CD2BD3A601}"/>
              </a:ext>
            </a:extLst>
          </p:cNvPr>
          <p:cNvPicPr>
            <a:picLocks noChangeAspect="1" noChangeArrowheads="1"/>
          </p:cNvPicPr>
          <p:nvPr/>
        </p:nvPicPr>
        <p:blipFill>
          <a:blip r:embed="rId3" cstate="print"/>
          <a:srcRect/>
          <a:stretch>
            <a:fillRect/>
          </a:stretch>
        </p:blipFill>
        <p:spPr bwMode="auto">
          <a:xfrm>
            <a:off x="8186627" y="4394234"/>
            <a:ext cx="4005373" cy="2463765"/>
          </a:xfrm>
          <a:prstGeom prst="rect">
            <a:avLst/>
          </a:prstGeom>
          <a:noFill/>
          <a:ln w="9525">
            <a:noFill/>
            <a:miter lim="800000"/>
            <a:headEnd/>
            <a:tailEnd/>
          </a:ln>
        </p:spPr>
      </p:pic>
    </p:spTree>
    <p:extLst>
      <p:ext uri="{BB962C8B-B14F-4D97-AF65-F5344CB8AC3E}">
        <p14:creationId xmlns:p14="http://schemas.microsoft.com/office/powerpoint/2010/main" val="1465370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51384" y="1392248"/>
            <a:ext cx="11161240" cy="5465752"/>
          </a:xfrm>
        </p:spPr>
        <p:txBody>
          <a:bodyPr>
            <a:normAutofit fontScale="47500" lnSpcReduction="20000"/>
          </a:bodyPr>
          <a:lstStyle/>
          <a:p>
            <a:pPr>
              <a:lnSpc>
                <a:spcPct val="120000"/>
              </a:lnSpc>
              <a:spcBef>
                <a:spcPts val="0"/>
              </a:spcBef>
              <a:buClr>
                <a:prstClr val="black">
                  <a:lumMod val="85000"/>
                  <a:lumOff val="15000"/>
                </a:prstClr>
              </a:buClr>
            </a:pPr>
            <a:r>
              <a:rPr lang="fr-CA" sz="5100" dirty="0">
                <a:solidFill>
                  <a:prstClr val="black"/>
                </a:solidFill>
                <a:latin typeface="Comic Sans MS" panose="030F0702030302020204" pitchFamily="66" charset="0"/>
              </a:rPr>
              <a:t>La loi C-150 en 1969 autorise l’avortement lors de circonstances très paramétrées</a:t>
            </a:r>
            <a:r>
              <a:rPr lang="fr-CA" sz="4400" dirty="0">
                <a:solidFill>
                  <a:prstClr val="black"/>
                </a:solidFill>
                <a:latin typeface="Comic Sans MS" panose="030F0702030302020204" pitchFamily="66" charset="0"/>
              </a:rPr>
              <a:t>.  </a:t>
            </a:r>
          </a:p>
          <a:p>
            <a:pPr marL="1611630" lvl="4" indent="-514350">
              <a:lnSpc>
                <a:spcPct val="120000"/>
              </a:lnSpc>
              <a:spcBef>
                <a:spcPts val="0"/>
              </a:spcBef>
              <a:buClr>
                <a:prstClr val="black">
                  <a:lumMod val="85000"/>
                  <a:lumOff val="15000"/>
                </a:prstClr>
              </a:buClr>
              <a:buFont typeface="+mj-lt"/>
              <a:buAutoNum type="arabicPeriod"/>
            </a:pPr>
            <a:r>
              <a:rPr lang="fr-CA" sz="3800" dirty="0">
                <a:solidFill>
                  <a:prstClr val="black"/>
                </a:solidFill>
                <a:latin typeface="Comic Sans MS" panose="030F0702030302020204" pitchFamily="66" charset="0"/>
              </a:rPr>
              <a:t>L’avortement n’est possible que si la santé ou la vie de la femme sont en danger;</a:t>
            </a:r>
          </a:p>
          <a:p>
            <a:pPr marL="1611630" lvl="4" indent="-514350">
              <a:lnSpc>
                <a:spcPct val="120000"/>
              </a:lnSpc>
              <a:spcBef>
                <a:spcPts val="0"/>
              </a:spcBef>
              <a:buClr>
                <a:prstClr val="black">
                  <a:lumMod val="85000"/>
                  <a:lumOff val="15000"/>
                </a:prstClr>
              </a:buClr>
              <a:buFont typeface="+mj-lt"/>
              <a:buAutoNum type="arabicPeriod"/>
            </a:pPr>
            <a:r>
              <a:rPr lang="fr-CA" sz="3800" dirty="0">
                <a:solidFill>
                  <a:prstClr val="black"/>
                </a:solidFill>
                <a:latin typeface="Comic Sans MS" panose="030F0702030302020204" pitchFamily="66" charset="0"/>
              </a:rPr>
              <a:t>Un comité thérapeutique constitué de trois médecins doit se mettre d’accord sur les risques associés à la poursuite de la grossesse;</a:t>
            </a:r>
          </a:p>
          <a:p>
            <a:pPr marL="1611630" lvl="4" indent="-514350">
              <a:lnSpc>
                <a:spcPct val="120000"/>
              </a:lnSpc>
              <a:spcBef>
                <a:spcPts val="0"/>
              </a:spcBef>
              <a:buClr>
                <a:prstClr val="black">
                  <a:lumMod val="85000"/>
                  <a:lumOff val="15000"/>
                </a:prstClr>
              </a:buClr>
              <a:buFont typeface="+mj-lt"/>
              <a:buAutoNum type="arabicPeriod"/>
            </a:pPr>
            <a:r>
              <a:rPr lang="fr-CA" sz="3800" dirty="0">
                <a:solidFill>
                  <a:prstClr val="black"/>
                </a:solidFill>
                <a:latin typeface="Comic Sans MS" panose="030F0702030302020204" pitchFamily="66" charset="0"/>
              </a:rPr>
              <a:t>L’avortement doit être pratiqué dans un hôpital accrédité</a:t>
            </a:r>
          </a:p>
          <a:p>
            <a:pPr marL="0" lvl="2" indent="0" algn="ctr">
              <a:lnSpc>
                <a:spcPct val="120000"/>
              </a:lnSpc>
              <a:spcBef>
                <a:spcPts val="0"/>
              </a:spcBef>
              <a:buClr>
                <a:prstClr val="black">
                  <a:lumMod val="85000"/>
                  <a:lumOff val="15000"/>
                </a:prstClr>
              </a:buClr>
              <a:buNone/>
            </a:pPr>
            <a:r>
              <a:rPr lang="fr-CA" sz="4400" b="1" dirty="0">
                <a:solidFill>
                  <a:schemeClr val="accent5">
                    <a:lumMod val="50000"/>
                  </a:schemeClr>
                </a:solidFill>
                <a:latin typeface="Comic Sans MS" panose="030F0702030302020204" pitchFamily="66" charset="0"/>
              </a:rPr>
              <a:t>Résultat: l’accès à l’avortement est difficile. D’ailleurs, les rares hôpitaux qui procèdent à des interruptions de grossesse sont anglophones et situés à Montréal</a:t>
            </a:r>
          </a:p>
          <a:p>
            <a:pPr marL="0" indent="0">
              <a:lnSpc>
                <a:spcPct val="120000"/>
              </a:lnSpc>
              <a:buClr>
                <a:prstClr val="black">
                  <a:lumMod val="85000"/>
                  <a:lumOff val="15000"/>
                </a:prstClr>
              </a:buClr>
              <a:buNone/>
            </a:pPr>
            <a:endParaRPr lang="fr-CA" sz="3200" dirty="0">
              <a:solidFill>
                <a:prstClr val="black"/>
              </a:solidFill>
              <a:latin typeface="Comic Sans MS" panose="030F0702030302020204" pitchFamily="66" charset="0"/>
            </a:endParaRPr>
          </a:p>
          <a:p>
            <a:pPr>
              <a:lnSpc>
                <a:spcPct val="120000"/>
              </a:lnSpc>
              <a:buClr>
                <a:prstClr val="black">
                  <a:lumMod val="85000"/>
                  <a:lumOff val="15000"/>
                </a:prstClr>
              </a:buClr>
            </a:pPr>
            <a:r>
              <a:rPr lang="fr-CA" sz="5100" dirty="0">
                <a:solidFill>
                  <a:prstClr val="black"/>
                </a:solidFill>
                <a:latin typeface="Comic Sans MS" panose="030F0702030302020204" pitchFamily="66" charset="0"/>
                <a:cs typeface="Times New Roman" panose="02020603050405020304" pitchFamily="18" charset="0"/>
              </a:rPr>
              <a:t>Dès 1968, le docteur Henry Morgentaler ouvre une clinique qui pratique illégalement des avortements à Montréal.</a:t>
            </a:r>
          </a:p>
          <a:p>
            <a:pPr lvl="3">
              <a:lnSpc>
                <a:spcPct val="120000"/>
              </a:lnSpc>
              <a:buClr>
                <a:prstClr val="black">
                  <a:lumMod val="85000"/>
                  <a:lumOff val="15000"/>
                </a:prstClr>
              </a:buClr>
            </a:pPr>
            <a:r>
              <a:rPr lang="fr-CA" sz="3800" dirty="0">
                <a:solidFill>
                  <a:prstClr val="black"/>
                </a:solidFill>
                <a:latin typeface="Comic Sans MS" panose="030F0702030302020204" pitchFamily="66" charset="0"/>
              </a:rPr>
              <a:t>Morgentaler est arrêté en 1970 et condamné à 18 mois de prison en 1974.</a:t>
            </a:r>
          </a:p>
          <a:p>
            <a:pPr lvl="3">
              <a:lnSpc>
                <a:spcPct val="120000"/>
              </a:lnSpc>
              <a:buClr>
                <a:prstClr val="black">
                  <a:lumMod val="85000"/>
                  <a:lumOff val="15000"/>
                </a:prstClr>
              </a:buClr>
            </a:pPr>
            <a:r>
              <a:rPr lang="fr-CA" sz="3800" dirty="0">
                <a:solidFill>
                  <a:prstClr val="black"/>
                </a:solidFill>
                <a:latin typeface="Comic Sans MS" panose="030F0702030302020204" pitchFamily="66" charset="0"/>
              </a:rPr>
              <a:t>Début de la saga judiciaire</a:t>
            </a:r>
          </a:p>
          <a:p>
            <a:pPr lvl="3">
              <a:lnSpc>
                <a:spcPct val="120000"/>
              </a:lnSpc>
              <a:buClr>
                <a:prstClr val="black">
                  <a:lumMod val="85000"/>
                  <a:lumOff val="15000"/>
                </a:prstClr>
              </a:buClr>
            </a:pPr>
            <a:endParaRPr lang="fr-CA" sz="3800" dirty="0">
              <a:solidFill>
                <a:prstClr val="black"/>
              </a:solidFill>
              <a:latin typeface="Comic Sans MS" panose="030F0702030302020204" pitchFamily="66" charset="0"/>
            </a:endParaRPr>
          </a:p>
          <a:p>
            <a:pPr>
              <a:lnSpc>
                <a:spcPct val="120000"/>
              </a:lnSpc>
              <a:buClr>
                <a:prstClr val="black">
                  <a:lumMod val="85000"/>
                  <a:lumOff val="15000"/>
                </a:prstClr>
              </a:buClr>
            </a:pPr>
            <a:r>
              <a:rPr lang="fr-CA" sz="5100" dirty="0">
                <a:solidFill>
                  <a:prstClr val="black"/>
                </a:solidFill>
                <a:latin typeface="Comic Sans MS" panose="030F0702030302020204" pitchFamily="66" charset="0"/>
              </a:rPr>
              <a:t>1988: décriminalisation de l’avortement</a:t>
            </a:r>
            <a:endParaRPr lang="fr-CA" sz="5100" dirty="0">
              <a:latin typeface="Comic Sans MS" pitchFamily="66" charset="0"/>
            </a:endParaRPr>
          </a:p>
        </p:txBody>
      </p:sp>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350600" y="287641"/>
            <a:ext cx="11856640" cy="1104607"/>
          </a:xfrm>
        </p:spPr>
        <p:txBody>
          <a:bodyPr>
            <a:noAutofit/>
          </a:bodyPr>
          <a:lstStyle/>
          <a:p>
            <a:r>
              <a:rPr lang="fr-CA" sz="4400" b="1" dirty="0">
                <a:latin typeface="Comic Sans MS" panose="030F0702030302020204" pitchFamily="66" charset="0"/>
              </a:rPr>
              <a:t>La décriminalisation de l’avortement (2/2)</a:t>
            </a:r>
          </a:p>
        </p:txBody>
      </p:sp>
      <p:pic>
        <p:nvPicPr>
          <p:cNvPr id="8194" name="Picture 2" descr="Abortion rights crusader Henry Morgentaler, revered and hated, dead at 90 -  The Globe and Mail">
            <a:extLst>
              <a:ext uri="{FF2B5EF4-FFF2-40B4-BE49-F238E27FC236}">
                <a16:creationId xmlns:a16="http://schemas.microsoft.com/office/drawing/2014/main" id="{64336D44-93D3-4D17-9A74-C04F32C84B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1822" y="5367381"/>
            <a:ext cx="2348482" cy="148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67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51384" y="1392248"/>
            <a:ext cx="11161240" cy="5465752"/>
          </a:xfrm>
        </p:spPr>
        <p:txBody>
          <a:bodyPr>
            <a:noAutofit/>
          </a:bodyPr>
          <a:lstStyle/>
          <a:p>
            <a:pPr>
              <a:spcBef>
                <a:spcPts val="0"/>
              </a:spcBef>
              <a:spcAft>
                <a:spcPts val="1800"/>
              </a:spcAft>
            </a:pPr>
            <a:r>
              <a:rPr lang="fr-CA" sz="2800" dirty="0">
                <a:latin typeface="Comic Sans MS" panose="030F0702030302020204" pitchFamily="66" charset="0"/>
                <a:cs typeface="Times New Roman" panose="02020603050405020304" pitchFamily="18" charset="0"/>
              </a:rPr>
              <a:t>Femmes de 14 ans et plus peuvent consentir seules à un avortement</a:t>
            </a:r>
          </a:p>
          <a:p>
            <a:pPr>
              <a:spcBef>
                <a:spcPts val="0"/>
              </a:spcBef>
              <a:spcAft>
                <a:spcPts val="1800"/>
              </a:spcAft>
            </a:pPr>
            <a:r>
              <a:rPr lang="fr-CA" sz="2800" dirty="0">
                <a:latin typeface="Comic Sans MS" panose="030F0702030302020204" pitchFamily="66" charset="0"/>
                <a:cs typeface="Times New Roman" panose="02020603050405020304" pitchFamily="18" charset="0"/>
              </a:rPr>
              <a:t>Adolescentes de 13 ans et moins: l’autorisation des parents est requise</a:t>
            </a:r>
          </a:p>
          <a:p>
            <a:pPr>
              <a:spcBef>
                <a:spcPts val="0"/>
              </a:spcBef>
              <a:spcAft>
                <a:spcPts val="1800"/>
              </a:spcAft>
            </a:pPr>
            <a:r>
              <a:rPr lang="fr-CA" sz="2800" dirty="0">
                <a:latin typeface="Comic Sans MS" panose="030F0702030302020204" pitchFamily="66" charset="0"/>
                <a:cs typeface="Times New Roman" panose="02020603050405020304" pitchFamily="18" charset="0"/>
              </a:rPr>
              <a:t>Pas de limite légale pour le moment de l’avortement pendant la grossesse, mais le plus souvent dans le 1</a:t>
            </a:r>
            <a:r>
              <a:rPr lang="fr-CA" sz="2800" baseline="30000" dirty="0">
                <a:latin typeface="Comic Sans MS" panose="030F0702030302020204" pitchFamily="66" charset="0"/>
                <a:cs typeface="Times New Roman" panose="02020603050405020304" pitchFamily="18" charset="0"/>
              </a:rPr>
              <a:t>er</a:t>
            </a:r>
            <a:r>
              <a:rPr lang="fr-CA" sz="2800" dirty="0">
                <a:latin typeface="Comic Sans MS" panose="030F0702030302020204" pitchFamily="66" charset="0"/>
                <a:cs typeface="Times New Roman" panose="02020603050405020304" pitchFamily="18" charset="0"/>
              </a:rPr>
              <a:t> trimestre</a:t>
            </a:r>
          </a:p>
          <a:p>
            <a:pPr>
              <a:spcBef>
                <a:spcPts val="0"/>
              </a:spcBef>
              <a:spcAft>
                <a:spcPts val="1800"/>
              </a:spcAft>
            </a:pPr>
            <a:r>
              <a:rPr lang="fr-CA" sz="2800" dirty="0">
                <a:latin typeface="Comic Sans MS" panose="030F0702030302020204" pitchFamily="66" charset="0"/>
                <a:cs typeface="Times New Roman" panose="02020603050405020304" pitchFamily="18" charset="0"/>
              </a:rPr>
              <a:t>Gratuité de l’avortement par chirurgie: couvert par le programme d’assurance maladie du Québec</a:t>
            </a:r>
          </a:p>
          <a:p>
            <a:pPr>
              <a:spcBef>
                <a:spcPts val="0"/>
              </a:spcBef>
              <a:spcAft>
                <a:spcPts val="1800"/>
              </a:spcAft>
            </a:pPr>
            <a:r>
              <a:rPr lang="fr-CA" sz="2800" dirty="0">
                <a:latin typeface="Comic Sans MS" panose="030F0702030302020204" pitchFamily="66" charset="0"/>
                <a:cs typeface="Times New Roman" panose="02020603050405020304" pitchFamily="18" charset="0"/>
              </a:rPr>
              <a:t>Pour l’avortement par médicament, possibilité de frais selon les conditions du régime d’assurance médicament</a:t>
            </a:r>
          </a:p>
        </p:txBody>
      </p:sp>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272792" y="332656"/>
            <a:ext cx="11367824" cy="1059592"/>
          </a:xfrm>
        </p:spPr>
        <p:txBody>
          <a:bodyPr>
            <a:noAutofit/>
          </a:bodyPr>
          <a:lstStyle/>
          <a:p>
            <a:r>
              <a:rPr lang="fr-CA" sz="4400" b="1" dirty="0">
                <a:latin typeface="Comic Sans MS" panose="030F0702030302020204" pitchFamily="66" charset="0"/>
              </a:rPr>
              <a:t>L’avortement au Québec aujourd’hui</a:t>
            </a:r>
          </a:p>
        </p:txBody>
      </p:sp>
    </p:spTree>
    <p:extLst>
      <p:ext uri="{BB962C8B-B14F-4D97-AF65-F5344CB8AC3E}">
        <p14:creationId xmlns:p14="http://schemas.microsoft.com/office/powerpoint/2010/main" val="2601515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903248" y="189571"/>
            <a:ext cx="11025399" cy="1535724"/>
          </a:xfrm>
        </p:spPr>
        <p:txBody>
          <a:bodyPr>
            <a:noAutofit/>
          </a:bodyPr>
          <a:lstStyle/>
          <a:p>
            <a:r>
              <a:rPr lang="fr-CA" sz="3600" b="1" dirty="0"/>
              <a:t>Pourquoi la chute de la fécondité amène-t-elle le vieillissement de la population?</a:t>
            </a:r>
          </a:p>
        </p:txBody>
      </p:sp>
      <p:sp>
        <p:nvSpPr>
          <p:cNvPr id="2" name="Espace réservé du contenu 1">
            <a:extLst>
              <a:ext uri="{FF2B5EF4-FFF2-40B4-BE49-F238E27FC236}">
                <a16:creationId xmlns:a16="http://schemas.microsoft.com/office/drawing/2014/main" id="{0C804956-C63B-4307-8BC1-F172B88A320C}"/>
              </a:ext>
            </a:extLst>
          </p:cNvPr>
          <p:cNvSpPr>
            <a:spLocks noGrp="1"/>
          </p:cNvSpPr>
          <p:nvPr>
            <p:ph idx="1"/>
          </p:nvPr>
        </p:nvSpPr>
        <p:spPr>
          <a:xfrm>
            <a:off x="479502" y="1647236"/>
            <a:ext cx="10221952" cy="5021193"/>
          </a:xfrm>
        </p:spPr>
        <p:txBody>
          <a:bodyPr>
            <a:normAutofit/>
          </a:bodyPr>
          <a:lstStyle/>
          <a:p>
            <a:pPr marL="0" indent="0">
              <a:buClr>
                <a:schemeClr val="tx1">
                  <a:lumMod val="50000"/>
                  <a:lumOff val="50000"/>
                </a:schemeClr>
              </a:buClr>
              <a:buNone/>
              <a:defRPr/>
            </a:pPr>
            <a:r>
              <a:rPr lang="fr-CA" sz="2800" b="1" dirty="0"/>
              <a:t>Trois variables affectent la structure d’âge de la population</a:t>
            </a:r>
          </a:p>
          <a:p>
            <a:pPr lvl="1">
              <a:buClr>
                <a:schemeClr val="tx1">
                  <a:lumMod val="50000"/>
                  <a:lumOff val="50000"/>
                </a:schemeClr>
              </a:buClr>
              <a:defRPr/>
            </a:pPr>
            <a:r>
              <a:rPr lang="fr-CA" sz="2800" dirty="0"/>
              <a:t>Les naissances</a:t>
            </a:r>
          </a:p>
          <a:p>
            <a:pPr lvl="1">
              <a:buClr>
                <a:schemeClr val="tx1">
                  <a:lumMod val="50000"/>
                  <a:lumOff val="50000"/>
                </a:schemeClr>
              </a:buClr>
              <a:defRPr/>
            </a:pPr>
            <a:r>
              <a:rPr lang="fr-CA" sz="2800" dirty="0"/>
              <a:t>Les décès</a:t>
            </a:r>
          </a:p>
          <a:p>
            <a:pPr lvl="1">
              <a:buClr>
                <a:schemeClr val="tx1">
                  <a:lumMod val="50000"/>
                  <a:lumOff val="50000"/>
                </a:schemeClr>
              </a:buClr>
              <a:defRPr/>
            </a:pPr>
            <a:r>
              <a:rPr lang="fr-CA" sz="2800" dirty="0"/>
              <a:t>L’immigration</a:t>
            </a:r>
          </a:p>
          <a:p>
            <a:pPr lvl="1">
              <a:buClr>
                <a:schemeClr val="tx1">
                  <a:lumMod val="50000"/>
                  <a:lumOff val="50000"/>
                </a:schemeClr>
              </a:buClr>
              <a:defRPr/>
            </a:pPr>
            <a:endParaRPr lang="fr-CA" sz="2800" dirty="0"/>
          </a:p>
          <a:p>
            <a:pPr marL="0" lvl="1" indent="0" algn="just">
              <a:buClr>
                <a:schemeClr val="tx1">
                  <a:lumMod val="50000"/>
                  <a:lumOff val="50000"/>
                </a:schemeClr>
              </a:buClr>
              <a:buNone/>
              <a:defRPr/>
            </a:pPr>
            <a:r>
              <a:rPr lang="fr-CA" sz="2800" dirty="0"/>
              <a:t>Pour que la population puisse se générer, les femmes doivent avoir un indice synthétique de fécondité (ISF) de 2,1 enfants. En dessous de ce chiffre, la population diminue. L’ISF a atteint le seuil de 2,1 pour la dernière fois en 1969; en 2019, l’ISF était de 1,576.</a:t>
            </a:r>
          </a:p>
        </p:txBody>
      </p:sp>
      <p:sp>
        <p:nvSpPr>
          <p:cNvPr id="5" name="Flèche : droite 4">
            <a:extLst>
              <a:ext uri="{FF2B5EF4-FFF2-40B4-BE49-F238E27FC236}">
                <a16:creationId xmlns:a16="http://schemas.microsoft.com/office/drawing/2014/main" id="{28E08D1B-F979-4BAA-97E6-2CFB9CCFD251}"/>
              </a:ext>
            </a:extLst>
          </p:cNvPr>
          <p:cNvSpPr/>
          <p:nvPr/>
        </p:nvSpPr>
        <p:spPr>
          <a:xfrm rot="10800000">
            <a:off x="4092498" y="2219092"/>
            <a:ext cx="1382751" cy="535258"/>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189997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839416" y="252730"/>
            <a:ext cx="11089232" cy="902335"/>
          </a:xfrm>
        </p:spPr>
        <p:txBody>
          <a:bodyPr>
            <a:noAutofit/>
          </a:bodyPr>
          <a:lstStyle/>
          <a:p>
            <a:r>
              <a:rPr lang="fr-CA" sz="4400" b="1" dirty="0"/>
              <a:t>Pyramide des âges au Québec, 2017</a:t>
            </a:r>
          </a:p>
        </p:txBody>
      </p:sp>
      <p:graphicFrame>
        <p:nvGraphicFramePr>
          <p:cNvPr id="6" name="Graphique 5">
            <a:extLst>
              <a:ext uri="{FF2B5EF4-FFF2-40B4-BE49-F238E27FC236}">
                <a16:creationId xmlns:a16="http://schemas.microsoft.com/office/drawing/2014/main" id="{DBA0C7A8-71E2-48CE-B69B-BA8C9D32DF25}"/>
              </a:ext>
            </a:extLst>
          </p:cNvPr>
          <p:cNvGraphicFramePr/>
          <p:nvPr/>
        </p:nvGraphicFramePr>
        <p:xfrm>
          <a:off x="602808" y="1155065"/>
          <a:ext cx="10749776" cy="5322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2698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913334" y="306646"/>
            <a:ext cx="11089232" cy="907502"/>
          </a:xfrm>
        </p:spPr>
        <p:txBody>
          <a:bodyPr>
            <a:noAutofit/>
          </a:bodyPr>
          <a:lstStyle/>
          <a:p>
            <a:r>
              <a:rPr lang="fr-CA" sz="4400" b="1" dirty="0">
                <a:latin typeface="+mn-lt"/>
              </a:rPr>
              <a:t>Fécondité souhaitée et fécondité réalisée</a:t>
            </a:r>
          </a:p>
        </p:txBody>
      </p:sp>
      <p:pic>
        <p:nvPicPr>
          <p:cNvPr id="4" name="Picture 6" descr="RÃ©sultats de recherche d'images pour Â«Â bÃ©bÃ©sÂ Â»">
            <a:extLst>
              <a:ext uri="{FF2B5EF4-FFF2-40B4-BE49-F238E27FC236}">
                <a16:creationId xmlns:a16="http://schemas.microsoft.com/office/drawing/2014/main" id="{78C15046-E9DF-43E6-BBF2-DB56DC0877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1" y="1102353"/>
            <a:ext cx="3919789" cy="206685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B56301C-30C7-47FE-9A74-CD5190DF0F2B}"/>
              </a:ext>
            </a:extLst>
          </p:cNvPr>
          <p:cNvSpPr txBox="1"/>
          <p:nvPr/>
        </p:nvSpPr>
        <p:spPr>
          <a:xfrm>
            <a:off x="263352" y="1298424"/>
            <a:ext cx="6194598" cy="55707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rPr>
              <a:t>À la question du sondage Eurobaromètre de 2011 « Quel serait le nombre idéal d’enfants que vous aimeriez avoir ou que vous auriez aimé avoir ? », les hommes et les femmes ont affirmé souhaiter respectivement avoir en moyenne 2,2 et 2,3 enfants respectivement (OCDE,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rPr>
              <a:t>Au Canada, les dernières études montrent que les femmes souhaitent avoir en moyenne 2,2 enfants.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rPr>
              <a:t>Au Québec</a:t>
            </a:r>
            <a:r>
              <a:rPr kumimoji="0" lang="fr-CA" sz="2000" b="0"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rPr>
              <a:t>, rien ne permet de prédire une hausse significative de la popularité de la famille à un seul enfant ou une baisse de popularité du troisième enfant. L’écart entre la fécondité souhaitée qui se situe au-delà du seuil de remplacement de la population de 2,1 et la fécondité réalisée qui est inférieure à ce seuil, signifie donc que les Québécoises n’ont pas les enfants qu’elles souhaitent. </a:t>
            </a:r>
            <a:endParaRPr kumimoji="0" lang="fr-CA" sz="200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ZoneTexte 6">
            <a:extLst>
              <a:ext uri="{FF2B5EF4-FFF2-40B4-BE49-F238E27FC236}">
                <a16:creationId xmlns:a16="http://schemas.microsoft.com/office/drawing/2014/main" id="{1AC0C3E9-5CAF-4AA3-9709-A2FC4D196301}"/>
              </a:ext>
            </a:extLst>
          </p:cNvPr>
          <p:cNvSpPr txBox="1"/>
          <p:nvPr/>
        </p:nvSpPr>
        <p:spPr>
          <a:xfrm>
            <a:off x="6723529" y="3348319"/>
            <a:ext cx="5096436" cy="1815882"/>
          </a:xfrm>
          <a:prstGeom prst="rect">
            <a:avLst/>
          </a:prstGeom>
          <a:noFill/>
          <a:ln w="15875">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7BA79D">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Il est probable que les intentions diminuent au fur et à  mesure que les couples sont confrontés aux défis quotidiens qu’accompagne la venue d’enfants en termes d’investissement dans le travail de soins. Le défi reste donc de lever la lumière sur le contexte le plus favorable à l’amenuisement de ces défis. Nous en discuterons lors de la séance en direct. </a:t>
            </a:r>
            <a:r>
              <a:rPr kumimoji="0" lang="fr-CA" sz="1600" b="1" i="0" u="none" strike="noStrike" kern="1200" cap="none" spc="0" normalizeH="0" baseline="0" noProof="0" dirty="0">
                <a:ln>
                  <a:noFill/>
                </a:ln>
                <a:solidFill>
                  <a:srgbClr val="7BA79D">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kumimoji="0" lang="fr-CA" sz="1600" b="1" i="0" u="none" strike="noStrike" kern="1200" cap="none" spc="0" normalizeH="0" baseline="0" noProof="0" dirty="0">
              <a:ln>
                <a:noFill/>
              </a:ln>
              <a:solidFill>
                <a:srgbClr val="7BA79D">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26623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583300" y="688450"/>
            <a:ext cx="11025399" cy="947057"/>
          </a:xfrm>
        </p:spPr>
        <p:txBody>
          <a:bodyPr>
            <a:noAutofit/>
          </a:bodyPr>
          <a:lstStyle/>
          <a:p>
            <a:r>
              <a:rPr lang="fr-CA" sz="4400" b="1" dirty="0"/>
              <a:t>Louis Roussel et la </a:t>
            </a:r>
            <a:r>
              <a:rPr lang="fr-CA" sz="4400" b="1" dirty="0" err="1"/>
              <a:t>désinstitutionnalisation</a:t>
            </a:r>
            <a:r>
              <a:rPr lang="fr-CA" sz="4400" b="1" dirty="0"/>
              <a:t> de la famille</a:t>
            </a:r>
          </a:p>
        </p:txBody>
      </p:sp>
      <p:sp>
        <p:nvSpPr>
          <p:cNvPr id="2" name="Espace réservé du contenu 1">
            <a:extLst>
              <a:ext uri="{FF2B5EF4-FFF2-40B4-BE49-F238E27FC236}">
                <a16:creationId xmlns:a16="http://schemas.microsoft.com/office/drawing/2014/main" id="{0C804956-C63B-4307-8BC1-F172B88A320C}"/>
              </a:ext>
            </a:extLst>
          </p:cNvPr>
          <p:cNvSpPr>
            <a:spLocks noGrp="1"/>
          </p:cNvSpPr>
          <p:nvPr>
            <p:ph idx="1"/>
          </p:nvPr>
        </p:nvSpPr>
        <p:spPr>
          <a:xfrm>
            <a:off x="707571" y="2061914"/>
            <a:ext cx="10538670" cy="5329486"/>
          </a:xfrm>
        </p:spPr>
        <p:txBody>
          <a:bodyPr>
            <a:normAutofit/>
          </a:bodyPr>
          <a:lstStyle/>
          <a:p>
            <a:pPr>
              <a:spcBef>
                <a:spcPts val="0"/>
              </a:spcBef>
              <a:spcAft>
                <a:spcPts val="1200"/>
              </a:spcAft>
              <a:buClr>
                <a:schemeClr val="tx1">
                  <a:lumMod val="50000"/>
                  <a:lumOff val="50000"/>
                </a:schemeClr>
              </a:buClr>
              <a:defRPr/>
            </a:pPr>
            <a:r>
              <a:rPr lang="fr-CA" sz="2800" dirty="0"/>
              <a:t>Rappel: nous avons vu que la famille se « désinstitutionnalise » dans la société postmoderne à partir des années 60/70 (baisse de la popularité du mariage, hausse du divorce, de l’union libre, de la cohabitation et des naissances hors mariage).</a:t>
            </a:r>
          </a:p>
          <a:p>
            <a:pPr>
              <a:spcBef>
                <a:spcPts val="0"/>
              </a:spcBef>
              <a:spcAft>
                <a:spcPts val="1200"/>
              </a:spcAft>
              <a:buClr>
                <a:schemeClr val="tx1">
                  <a:lumMod val="50000"/>
                  <a:lumOff val="50000"/>
                </a:schemeClr>
              </a:buClr>
              <a:defRPr/>
            </a:pPr>
            <a:r>
              <a:rPr lang="fr-CA" sz="2800" dirty="0"/>
              <a:t>Selon le sociologue français Louis Roussel, la </a:t>
            </a:r>
            <a:r>
              <a:rPr lang="fr-CA" sz="2800" dirty="0" err="1"/>
              <a:t>désinstitutionnalisation</a:t>
            </a:r>
            <a:r>
              <a:rPr lang="fr-CA" sz="2800" dirty="0"/>
              <a:t> de la famille serait la cause de la chute de la fécondité.</a:t>
            </a:r>
          </a:p>
        </p:txBody>
      </p:sp>
    </p:spTree>
    <p:extLst>
      <p:ext uri="{BB962C8B-B14F-4D97-AF65-F5344CB8AC3E}">
        <p14:creationId xmlns:p14="http://schemas.microsoft.com/office/powerpoint/2010/main" val="26051021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583300" y="391887"/>
            <a:ext cx="11025399" cy="947057"/>
          </a:xfrm>
        </p:spPr>
        <p:txBody>
          <a:bodyPr>
            <a:noAutofit/>
          </a:bodyPr>
          <a:lstStyle/>
          <a:p>
            <a:r>
              <a:rPr lang="fr-CA" sz="4000" b="1" dirty="0"/>
              <a:t>Est-ce une théorie convaincante pour le Québec?</a:t>
            </a:r>
          </a:p>
        </p:txBody>
      </p:sp>
      <p:sp>
        <p:nvSpPr>
          <p:cNvPr id="2" name="Espace réservé du contenu 1">
            <a:extLst>
              <a:ext uri="{FF2B5EF4-FFF2-40B4-BE49-F238E27FC236}">
                <a16:creationId xmlns:a16="http://schemas.microsoft.com/office/drawing/2014/main" id="{0C804956-C63B-4307-8BC1-F172B88A320C}"/>
              </a:ext>
            </a:extLst>
          </p:cNvPr>
          <p:cNvSpPr>
            <a:spLocks noGrp="1"/>
          </p:cNvSpPr>
          <p:nvPr>
            <p:ph idx="1"/>
          </p:nvPr>
        </p:nvSpPr>
        <p:spPr>
          <a:xfrm>
            <a:off x="339286" y="1676400"/>
            <a:ext cx="10906955" cy="5715000"/>
          </a:xfrm>
        </p:spPr>
        <p:txBody>
          <a:bodyPr>
            <a:normAutofit/>
          </a:bodyPr>
          <a:lstStyle/>
          <a:p>
            <a:pPr marL="0" indent="0">
              <a:buClr>
                <a:schemeClr val="tx1">
                  <a:lumMod val="50000"/>
                  <a:lumOff val="50000"/>
                </a:schemeClr>
              </a:buClr>
              <a:buNone/>
              <a:defRPr/>
            </a:pPr>
            <a:r>
              <a:rPr lang="fr-FR" sz="2800" b="1" dirty="0"/>
              <a:t>Au cours des années 60, la chute la plus importante dans l’indice synthétique de fécondité se produit entre 1965 et 1966.  Pourtant, à ce moment:</a:t>
            </a:r>
          </a:p>
          <a:p>
            <a:pPr lvl="2">
              <a:buClr>
                <a:schemeClr val="tx1">
                  <a:lumMod val="50000"/>
                  <a:lumOff val="50000"/>
                </a:schemeClr>
              </a:buClr>
              <a:defRPr/>
            </a:pPr>
            <a:r>
              <a:rPr lang="fr-FR" sz="2600" dirty="0"/>
              <a:t>la popularité du mariage est en hausse</a:t>
            </a:r>
          </a:p>
          <a:p>
            <a:pPr lvl="2">
              <a:buClr>
                <a:schemeClr val="tx1">
                  <a:lumMod val="50000"/>
                  <a:lumOff val="50000"/>
                </a:schemeClr>
              </a:buClr>
              <a:defRPr/>
            </a:pPr>
            <a:r>
              <a:rPr lang="fr-FR" sz="2600" dirty="0"/>
              <a:t>aucune loi ne permet de divorcer</a:t>
            </a:r>
          </a:p>
          <a:p>
            <a:pPr marL="548640" lvl="2" indent="0">
              <a:buClr>
                <a:schemeClr val="tx1">
                  <a:lumMod val="50000"/>
                  <a:lumOff val="50000"/>
                </a:schemeClr>
              </a:buClr>
              <a:buNone/>
              <a:defRPr/>
            </a:pPr>
            <a:endParaRPr lang="fr-FR" sz="2600" dirty="0"/>
          </a:p>
          <a:p>
            <a:pPr marL="0" indent="0">
              <a:buClr>
                <a:schemeClr val="tx1">
                  <a:lumMod val="50000"/>
                  <a:lumOff val="50000"/>
                </a:schemeClr>
              </a:buClr>
              <a:buNone/>
              <a:defRPr/>
            </a:pPr>
            <a:r>
              <a:rPr lang="fr-FR" sz="2800" b="1" dirty="0"/>
              <a:t>Aussi, au début des années 2000, la fécondité augmente, MAIS…</a:t>
            </a:r>
          </a:p>
          <a:p>
            <a:pPr lvl="2">
              <a:buClr>
                <a:schemeClr val="tx1">
                  <a:lumMod val="50000"/>
                  <a:lumOff val="50000"/>
                </a:schemeClr>
              </a:buClr>
              <a:defRPr/>
            </a:pPr>
            <a:r>
              <a:rPr lang="fr-FR" sz="2600" dirty="0"/>
              <a:t>le mariage reste impopulaire</a:t>
            </a:r>
          </a:p>
          <a:p>
            <a:pPr lvl="2">
              <a:buClr>
                <a:schemeClr val="tx1">
                  <a:lumMod val="50000"/>
                  <a:lumOff val="50000"/>
                </a:schemeClr>
              </a:buClr>
              <a:defRPr/>
            </a:pPr>
            <a:r>
              <a:rPr lang="fr-FR" sz="2600"/>
              <a:t>les </a:t>
            </a:r>
            <a:r>
              <a:rPr lang="fr-FR" sz="2600" dirty="0"/>
              <a:t>unions sont instables</a:t>
            </a:r>
          </a:p>
          <a:p>
            <a:pPr lvl="2">
              <a:buClr>
                <a:schemeClr val="tx1">
                  <a:lumMod val="50000"/>
                  <a:lumOff val="50000"/>
                </a:schemeClr>
              </a:buClr>
              <a:defRPr/>
            </a:pPr>
            <a:r>
              <a:rPr lang="fr-FR" sz="2600" dirty="0"/>
              <a:t>la majorité des bébés naissent de parents non-mariés</a:t>
            </a:r>
            <a:endParaRPr lang="fr-CA" sz="2800" dirty="0"/>
          </a:p>
        </p:txBody>
      </p:sp>
      <p:pic>
        <p:nvPicPr>
          <p:cNvPr id="1026" name="Picture 2" descr="Puzzled?! | Our Lady's School">
            <a:extLst>
              <a:ext uri="{FF2B5EF4-FFF2-40B4-BE49-F238E27FC236}">
                <a16:creationId xmlns:a16="http://schemas.microsoft.com/office/drawing/2014/main" id="{769734CE-F639-428D-A260-C195825256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3999" y="1198605"/>
            <a:ext cx="1286789" cy="116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28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9A968-763C-4274-8258-D5725D70B9E8}"/>
              </a:ext>
            </a:extLst>
          </p:cNvPr>
          <p:cNvSpPr>
            <a:spLocks noGrp="1"/>
          </p:cNvSpPr>
          <p:nvPr>
            <p:ph idx="1"/>
          </p:nvPr>
        </p:nvSpPr>
        <p:spPr>
          <a:xfrm>
            <a:off x="772354" y="1447799"/>
            <a:ext cx="10146017" cy="4898571"/>
          </a:xfrm>
        </p:spPr>
        <p:txBody>
          <a:bodyPr>
            <a:normAutofit lnSpcReduction="10000"/>
          </a:bodyPr>
          <a:lstStyle/>
          <a:p>
            <a:pPr marL="0" indent="0" algn="just">
              <a:spcBef>
                <a:spcPts val="0"/>
              </a:spcBef>
              <a:buClrTx/>
              <a:buNone/>
              <a:defRPr/>
            </a:pPr>
            <a:r>
              <a:rPr lang="fr-CA" sz="2800" b="1" dirty="0">
                <a:effectLst/>
                <a:ea typeface="Calibri" panose="020F0502020204030204" pitchFamily="34" charset="0"/>
                <a:cs typeface="Times New Roman" panose="02020603050405020304" pitchFamily="18" charset="0"/>
              </a:rPr>
              <a:t>Selon le démographe Peter McDonald,</a:t>
            </a:r>
            <a:r>
              <a:rPr lang="fr-CA" sz="2800" b="1" dirty="0">
                <a:effectLst/>
                <a:ea typeface="Calibri" panose="020F0502020204030204" pitchFamily="34" charset="0"/>
              </a:rPr>
              <a:t> l’écart entre la fécondité désirée et la fécondité réalisée est le résultat du contexte sociétal dans lequel les femmes prennent leur décision en matière de reproduction. </a:t>
            </a:r>
          </a:p>
          <a:p>
            <a:pPr marL="0" indent="0" algn="just">
              <a:spcBef>
                <a:spcPts val="0"/>
              </a:spcBef>
              <a:buClrTx/>
              <a:buNone/>
              <a:defRPr/>
            </a:pPr>
            <a:endParaRPr lang="fr-CA" dirty="0">
              <a:ea typeface="Calibri" panose="020F0502020204030204" pitchFamily="34" charset="0"/>
              <a:cs typeface="Times New Roman" panose="02020603050405020304" pitchFamily="18" charset="0"/>
            </a:endParaRPr>
          </a:p>
          <a:p>
            <a:pPr algn="just">
              <a:spcBef>
                <a:spcPts val="0"/>
              </a:spcBef>
              <a:buClrTx/>
              <a:defRPr/>
            </a:pPr>
            <a:r>
              <a:rPr lang="fr-CA" sz="2400" dirty="0">
                <a:effectLst/>
                <a:ea typeface="Calibri" panose="020F0502020204030204" pitchFamily="34" charset="0"/>
                <a:cs typeface="Times New Roman" panose="02020603050405020304" pitchFamily="18" charset="0"/>
              </a:rPr>
              <a:t>Lorsque les femmes estiment avoir les mêmes opportunités que les hommes en éducation et sur le marché du travail, mais que ces opportunités sont lourdement affectées par la venue d’un enfant, la fécondité chute. </a:t>
            </a:r>
          </a:p>
          <a:p>
            <a:pPr algn="just">
              <a:lnSpc>
                <a:spcPct val="120000"/>
              </a:lnSpc>
              <a:spcAft>
                <a:spcPts val="1800"/>
              </a:spcAft>
            </a:pPr>
            <a:r>
              <a:rPr lang="fr-CA" sz="2400" dirty="0">
                <a:effectLst/>
                <a:ea typeface="Calibri" panose="020F0502020204030204" pitchFamily="34" charset="0"/>
                <a:cs typeface="Times New Roman" panose="02020603050405020304" pitchFamily="18" charset="0"/>
              </a:rPr>
              <a:t>Pour McDonald, la solution à la faible fécondité passe par le fait de créer un climat social où les jeunes femmes savent qu’elles obtiendront du soutien de l’État suite à l’arrivée de leur enfant, par l’entremise de politiques qui permettent la conciliation travail-famille.</a:t>
            </a:r>
            <a:endParaRPr kumimoji="0" lang="fr-CA" altLang="fr-FR" sz="24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sp>
        <p:nvSpPr>
          <p:cNvPr id="4" name="Titre 1">
            <a:extLst>
              <a:ext uri="{FF2B5EF4-FFF2-40B4-BE49-F238E27FC236}">
                <a16:creationId xmlns:a16="http://schemas.microsoft.com/office/drawing/2014/main" id="{39BE9F71-ABC7-495E-A3EB-560BB6C8FEAC}"/>
              </a:ext>
            </a:extLst>
          </p:cNvPr>
          <p:cNvSpPr>
            <a:spLocks noGrp="1"/>
          </p:cNvSpPr>
          <p:nvPr>
            <p:ph type="title"/>
          </p:nvPr>
        </p:nvSpPr>
        <p:spPr>
          <a:xfrm>
            <a:off x="587297" y="430306"/>
            <a:ext cx="10963727" cy="712694"/>
          </a:xfrm>
        </p:spPr>
        <p:txBody>
          <a:bodyPr>
            <a:normAutofit fontScale="90000"/>
          </a:bodyPr>
          <a:lstStyle/>
          <a:p>
            <a:pPr>
              <a:defRPr/>
            </a:pPr>
            <a:r>
              <a:rPr lang="fr-CA" sz="4000" b="1" dirty="0"/>
              <a:t>La théorie de l’équité des genres de Peter McDonald</a:t>
            </a:r>
          </a:p>
        </p:txBody>
      </p:sp>
      <p:pic>
        <p:nvPicPr>
          <p:cNvPr id="15362" name="Picture 2" descr="Peter McDonald | Crawford School of Public Policy">
            <a:extLst>
              <a:ext uri="{FF2B5EF4-FFF2-40B4-BE49-F238E27FC236}">
                <a16:creationId xmlns:a16="http://schemas.microsoft.com/office/drawing/2014/main" id="{9CCC4415-3B07-4417-B85F-D9DECF11E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864" y="4436197"/>
            <a:ext cx="1991497" cy="199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704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1572B-F3DD-4501-886B-047DBD3667C2}"/>
              </a:ext>
            </a:extLst>
          </p:cNvPr>
          <p:cNvSpPr>
            <a:spLocks noGrp="1"/>
          </p:cNvSpPr>
          <p:nvPr>
            <p:ph type="title"/>
          </p:nvPr>
        </p:nvSpPr>
        <p:spPr>
          <a:xfrm>
            <a:off x="1055440" y="526753"/>
            <a:ext cx="10390716" cy="1462087"/>
          </a:xfrm>
        </p:spPr>
        <p:txBody>
          <a:bodyPr>
            <a:normAutofit/>
          </a:bodyPr>
          <a:lstStyle/>
          <a:p>
            <a:r>
              <a:rPr lang="fr-CA" sz="5400" b="1" dirty="0">
                <a:latin typeface="Comic Sans MS" panose="030F0702030302020204" pitchFamily="66" charset="0"/>
              </a:rPr>
              <a:t>Plan de la séance</a:t>
            </a:r>
          </a:p>
        </p:txBody>
      </p:sp>
      <p:sp>
        <p:nvSpPr>
          <p:cNvPr id="3" name="Espace réservé du texte 2">
            <a:extLst>
              <a:ext uri="{FF2B5EF4-FFF2-40B4-BE49-F238E27FC236}">
                <a16:creationId xmlns:a16="http://schemas.microsoft.com/office/drawing/2014/main" id="{D669529F-FFC2-461C-8A8D-23C0C82CAB1F}"/>
              </a:ext>
            </a:extLst>
          </p:cNvPr>
          <p:cNvSpPr>
            <a:spLocks noGrp="1"/>
          </p:cNvSpPr>
          <p:nvPr>
            <p:ph type="body" sz="half" idx="1"/>
          </p:nvPr>
        </p:nvSpPr>
        <p:spPr>
          <a:xfrm>
            <a:off x="1055440" y="1844824"/>
            <a:ext cx="9721080" cy="4896543"/>
          </a:xfrm>
        </p:spPr>
        <p:txBody>
          <a:bodyPr>
            <a:normAutofit/>
          </a:bodyPr>
          <a:lstStyle/>
          <a:p>
            <a:r>
              <a:rPr lang="fr-CA" sz="3200" dirty="0">
                <a:latin typeface="Comic Sans MS" panose="030F0702030302020204" pitchFamily="66" charset="0"/>
              </a:rPr>
              <a:t>Les deux régimes démographiques</a:t>
            </a:r>
          </a:p>
          <a:p>
            <a:pPr lvl="1"/>
            <a:r>
              <a:rPr lang="fr-CA" sz="2400" dirty="0">
                <a:latin typeface="Comic Sans MS" panose="030F0702030302020204" pitchFamily="66" charset="0"/>
              </a:rPr>
              <a:t>La revanche des berceaux</a:t>
            </a:r>
          </a:p>
          <a:p>
            <a:pPr lvl="1">
              <a:spcBef>
                <a:spcPts val="0"/>
              </a:spcBef>
              <a:spcAft>
                <a:spcPts val="2400"/>
              </a:spcAft>
            </a:pPr>
            <a:r>
              <a:rPr lang="fr-CA" sz="2400" dirty="0">
                <a:latin typeface="Comic Sans MS" panose="030F0702030302020204" pitchFamily="66" charset="0"/>
              </a:rPr>
              <a:t>Le baby-boom et le baby-</a:t>
            </a:r>
            <a:r>
              <a:rPr lang="fr-CA" sz="2400" dirty="0" err="1">
                <a:latin typeface="Comic Sans MS" panose="030F0702030302020204" pitchFamily="66" charset="0"/>
              </a:rPr>
              <a:t>bust</a:t>
            </a:r>
            <a:endParaRPr lang="fr-CA" sz="2400" dirty="0">
              <a:latin typeface="Comic Sans MS" panose="030F0702030302020204" pitchFamily="66" charset="0"/>
            </a:endParaRPr>
          </a:p>
          <a:p>
            <a:pPr>
              <a:spcBef>
                <a:spcPts val="0"/>
              </a:spcBef>
              <a:spcAft>
                <a:spcPts val="2400"/>
              </a:spcAft>
            </a:pPr>
            <a:r>
              <a:rPr lang="fr-CA" sz="3200" dirty="0">
                <a:latin typeface="Comic Sans MS" panose="030F0702030302020204" pitchFamily="66" charset="0"/>
              </a:rPr>
              <a:t>La chute de la fécondité au Québec</a:t>
            </a:r>
          </a:p>
          <a:p>
            <a:r>
              <a:rPr lang="fr-CA" sz="3200" dirty="0">
                <a:latin typeface="Comic Sans MS" panose="030F0702030302020204" pitchFamily="66" charset="0"/>
              </a:rPr>
              <a:t>La planification des naissances</a:t>
            </a:r>
          </a:p>
          <a:p>
            <a:pPr lvl="2"/>
            <a:r>
              <a:rPr lang="fr-CA" sz="2400" dirty="0">
                <a:latin typeface="Comic Sans MS" panose="030F0702030302020204" pitchFamily="66" charset="0"/>
              </a:rPr>
              <a:t>La pilule</a:t>
            </a:r>
          </a:p>
          <a:p>
            <a:pPr lvl="2">
              <a:spcAft>
                <a:spcPts val="2400"/>
              </a:spcAft>
            </a:pPr>
            <a:r>
              <a:rPr lang="fr-CA" sz="2400" dirty="0">
                <a:latin typeface="Comic Sans MS" panose="030F0702030302020204" pitchFamily="66" charset="0"/>
              </a:rPr>
              <a:t>Une brève histoire de l’avortement au Québec</a:t>
            </a:r>
          </a:p>
          <a:p>
            <a:r>
              <a:rPr lang="fr-CA" sz="3200" dirty="0">
                <a:latin typeface="Comic Sans MS" panose="030F0702030302020204" pitchFamily="66" charset="0"/>
              </a:rPr>
              <a:t>La </a:t>
            </a:r>
            <a:r>
              <a:rPr lang="fr-CA" sz="3200" dirty="0" err="1">
                <a:latin typeface="Comic Sans MS" panose="030F0702030302020204" pitchFamily="66" charset="0"/>
              </a:rPr>
              <a:t>désintitutionnalisation</a:t>
            </a:r>
            <a:r>
              <a:rPr lang="fr-CA" sz="3200" dirty="0">
                <a:latin typeface="Comic Sans MS" panose="030F0702030302020204" pitchFamily="66" charset="0"/>
              </a:rPr>
              <a:t> de la famille</a:t>
            </a:r>
          </a:p>
        </p:txBody>
      </p:sp>
      <p:pic>
        <p:nvPicPr>
          <p:cNvPr id="9220" name="Picture 4" descr="A5 Bamboo notebook &amp; pen set branded with your logo - Rosslyn, U.K.">
            <a:extLst>
              <a:ext uri="{FF2B5EF4-FFF2-40B4-BE49-F238E27FC236}">
                <a16:creationId xmlns:a16="http://schemas.microsoft.com/office/drawing/2014/main" id="{F645C60B-BDF7-4479-91C6-960B11372519}"/>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68635" y="1988840"/>
            <a:ext cx="234888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807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9BE9F71-ABC7-495E-A3EB-560BB6C8FEAC}"/>
              </a:ext>
            </a:extLst>
          </p:cNvPr>
          <p:cNvSpPr>
            <a:spLocks noGrp="1"/>
          </p:cNvSpPr>
          <p:nvPr>
            <p:ph type="title"/>
          </p:nvPr>
        </p:nvSpPr>
        <p:spPr>
          <a:xfrm>
            <a:off x="478971" y="430306"/>
            <a:ext cx="11072053" cy="712694"/>
          </a:xfrm>
        </p:spPr>
        <p:txBody>
          <a:bodyPr>
            <a:normAutofit fontScale="90000"/>
          </a:bodyPr>
          <a:lstStyle/>
          <a:p>
            <a:pPr>
              <a:defRPr/>
            </a:pPr>
            <a:r>
              <a:rPr lang="fr-CA" sz="4000" b="1" dirty="0"/>
              <a:t>La théorie de l’équité des genres de Peter McDonald (suite et fin)</a:t>
            </a:r>
          </a:p>
        </p:txBody>
      </p:sp>
      <p:sp>
        <p:nvSpPr>
          <p:cNvPr id="11" name="ZoneTexte 10">
            <a:extLst>
              <a:ext uri="{FF2B5EF4-FFF2-40B4-BE49-F238E27FC236}">
                <a16:creationId xmlns:a16="http://schemas.microsoft.com/office/drawing/2014/main" id="{D3B68554-3506-4518-A84E-2E21C29D48C9}"/>
              </a:ext>
            </a:extLst>
          </p:cNvPr>
          <p:cNvSpPr txBox="1"/>
          <p:nvPr/>
        </p:nvSpPr>
        <p:spPr>
          <a:xfrm>
            <a:off x="772886" y="1416318"/>
            <a:ext cx="10134600" cy="5589415"/>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1800"/>
              </a:spcAft>
              <a:buClrTx/>
              <a:buSzTx/>
              <a:buFontTx/>
              <a:buNone/>
              <a:tabLst/>
              <a:defRPr/>
            </a:pPr>
            <a:r>
              <a:rPr kumimoji="0" lang="fr-CA" sz="3200" b="1"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rPr>
              <a:t>Ainsi…</a:t>
            </a:r>
          </a:p>
          <a:p>
            <a:pPr marL="342900" marR="0" lvl="0" indent="-342900" algn="just"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fr-CA" sz="2400" b="0"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rPr>
              <a:t>Dans les pays en faveur de l’égalité hommes-femmes, comme les pays de l’Europe du Nord, la fécondité est relativement élevée.</a:t>
            </a:r>
          </a:p>
          <a:p>
            <a:pPr marL="457200" marR="0" lvl="1" indent="0" algn="just" defTabSz="914400" rtl="0" eaLnBrk="1" fontAlgn="auto" latinLnBrk="0" hangingPunct="1">
              <a:lnSpc>
                <a:spcPct val="120000"/>
              </a:lnSpc>
              <a:spcBef>
                <a:spcPts val="0"/>
              </a:spcBef>
              <a:spcAft>
                <a:spcPts val="180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rPr>
              <a:t>Pourquoi?</a:t>
            </a:r>
          </a:p>
          <a:p>
            <a:pPr marL="342900" marR="0" lvl="0" indent="-342900" algn="just"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fr-CA" sz="2400" b="0"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rPr>
              <a:t>Ironiquement, ce sont dans les pays plus traditionnels que la fécondité est la plus faible. </a:t>
            </a:r>
          </a:p>
          <a:p>
            <a:pPr marL="457200" marR="0" lvl="1" indent="0" algn="just" defTabSz="914400" rtl="0" eaLnBrk="1" fontAlgn="auto" latinLnBrk="0" hangingPunct="1">
              <a:lnSpc>
                <a:spcPct val="120000"/>
              </a:lnSpc>
              <a:spcBef>
                <a:spcPts val="0"/>
              </a:spcBef>
              <a:spcAft>
                <a:spcPts val="180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rPr>
              <a:t>Pourquoi?</a:t>
            </a:r>
          </a:p>
          <a:p>
            <a:pPr marL="342900" marR="0" lvl="0" indent="-342900" algn="just"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endParaRPr kumimoji="0" lang="fr-CA" sz="2400" b="0"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endParaRPr kumimoji="0" lang="fr-CA" sz="2400" b="0" i="0" u="none" strike="noStrike" kern="1200" cap="none" spc="0" normalizeH="0" baseline="0" noProof="0" dirty="0">
              <a:ln>
                <a:noFill/>
              </a:ln>
              <a:solidFill>
                <a:prstClr val="black"/>
              </a:solidFill>
              <a:effectLst/>
              <a:uLnTx/>
              <a:uFillTx/>
              <a:latin typeface="Garamond" panose="02020404030301010803"/>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1300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50000">
              <a:schemeClr val="accent5">
                <a:lumMod val="40000"/>
                <a:lumOff val="60000"/>
              </a:schemeClr>
            </a:gs>
            <a:gs pos="0">
              <a:schemeClr val="accent5">
                <a:lumMod val="20000"/>
                <a:lumOff val="8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839416" y="1725295"/>
            <a:ext cx="10729192" cy="4779010"/>
          </a:xfrm>
        </p:spPr>
        <p:txBody>
          <a:bodyPr>
            <a:normAutofit lnSpcReduction="10000"/>
          </a:bodyPr>
          <a:lstStyle/>
          <a:p>
            <a:pPr marL="0" indent="0">
              <a:buClr>
                <a:schemeClr val="tx1">
                  <a:lumMod val="50000"/>
                  <a:lumOff val="50000"/>
                </a:schemeClr>
              </a:buClr>
              <a:buNone/>
              <a:defRPr/>
            </a:pPr>
            <a:r>
              <a:rPr lang="fr-CA" sz="3400" dirty="0">
                <a:latin typeface="Comic Sans MS" panose="030F0702030302020204" pitchFamily="66" charset="0"/>
              </a:rPr>
              <a:t>Le Québec a connu deux grands régimes démographiques (comme dans l’ensemble des pays industrialisés)</a:t>
            </a:r>
          </a:p>
          <a:p>
            <a:pPr marL="0" indent="0">
              <a:buClr>
                <a:schemeClr val="tx1">
                  <a:lumMod val="50000"/>
                  <a:lumOff val="50000"/>
                </a:schemeClr>
              </a:buClr>
              <a:buNone/>
              <a:defRPr/>
            </a:pPr>
            <a:endParaRPr lang="fr-CA" sz="3400" dirty="0">
              <a:latin typeface="Comic Sans MS" panose="030F0702030302020204" pitchFamily="66" charset="0"/>
            </a:endParaRPr>
          </a:p>
          <a:p>
            <a:pPr marL="514350" indent="-514350">
              <a:buClr>
                <a:schemeClr val="tx1">
                  <a:lumMod val="50000"/>
                  <a:lumOff val="50000"/>
                </a:schemeClr>
              </a:buClr>
              <a:buFont typeface="+mj-lt"/>
              <a:buAutoNum type="arabicPeriod"/>
              <a:defRPr/>
            </a:pPr>
            <a:r>
              <a:rPr lang="fr-CA" sz="3200" dirty="0">
                <a:latin typeface="Comic Sans MS" panose="030F0702030302020204" pitchFamily="66" charset="0"/>
              </a:rPr>
              <a:t>Le régime démographique primaire</a:t>
            </a:r>
          </a:p>
          <a:p>
            <a:pPr marL="0" indent="0" algn="ctr">
              <a:buClr>
                <a:schemeClr val="tx1">
                  <a:lumMod val="50000"/>
                  <a:lumOff val="50000"/>
                </a:schemeClr>
              </a:buClr>
              <a:buNone/>
              <a:defRPr/>
            </a:pPr>
            <a:r>
              <a:rPr lang="fr-CA" sz="2800" b="1" dirty="0">
                <a:solidFill>
                  <a:schemeClr val="accent5">
                    <a:lumMod val="50000"/>
                  </a:schemeClr>
                </a:solidFill>
                <a:latin typeface="Comic Sans MS" panose="030F0702030302020204" pitchFamily="66" charset="0"/>
              </a:rPr>
              <a:t>***revanche des berceaux***</a:t>
            </a:r>
          </a:p>
          <a:p>
            <a:pPr marL="0" indent="0" algn="ctr">
              <a:buClr>
                <a:schemeClr val="tx1">
                  <a:lumMod val="50000"/>
                  <a:lumOff val="50000"/>
                </a:schemeClr>
              </a:buClr>
              <a:buNone/>
              <a:defRPr/>
            </a:pPr>
            <a:r>
              <a:rPr lang="fr-CA" sz="2800" b="1" dirty="0">
                <a:solidFill>
                  <a:schemeClr val="accent5">
                    <a:lumMod val="50000"/>
                  </a:schemeClr>
                </a:solidFill>
                <a:latin typeface="Comic Sans MS" panose="030F0702030302020204" pitchFamily="66" charset="0"/>
              </a:rPr>
              <a:t>***baby-boom***</a:t>
            </a:r>
          </a:p>
          <a:p>
            <a:pPr marL="0" indent="0" algn="ctr">
              <a:buClr>
                <a:schemeClr val="tx1">
                  <a:lumMod val="50000"/>
                  <a:lumOff val="50000"/>
                </a:schemeClr>
              </a:buClr>
              <a:buNone/>
              <a:defRPr/>
            </a:pPr>
            <a:endParaRPr lang="fr-CA" sz="1200" b="1" dirty="0">
              <a:solidFill>
                <a:schemeClr val="accent5">
                  <a:lumMod val="50000"/>
                </a:schemeClr>
              </a:solidFill>
              <a:latin typeface="Comic Sans MS" panose="030F0702030302020204" pitchFamily="66" charset="0"/>
            </a:endParaRPr>
          </a:p>
          <a:p>
            <a:pPr marL="514350" indent="-514350">
              <a:buClr>
                <a:schemeClr val="tx1">
                  <a:lumMod val="50000"/>
                  <a:lumOff val="50000"/>
                </a:schemeClr>
              </a:buClr>
              <a:buFont typeface="+mj-lt"/>
              <a:buAutoNum type="arabicPeriod" startAt="2"/>
              <a:defRPr/>
            </a:pPr>
            <a:r>
              <a:rPr lang="fr-CA" sz="3200" dirty="0">
                <a:latin typeface="Comic Sans MS" panose="030F0702030302020204" pitchFamily="66" charset="0"/>
              </a:rPr>
              <a:t>Le régime démographique moderne</a:t>
            </a:r>
          </a:p>
          <a:p>
            <a:pPr marL="971550" lvl="1" indent="-514350">
              <a:buClr>
                <a:schemeClr val="tx1">
                  <a:lumMod val="50000"/>
                  <a:lumOff val="50000"/>
                </a:schemeClr>
              </a:buClr>
              <a:buNone/>
              <a:defRPr/>
            </a:pPr>
            <a:endParaRPr lang="fr-CA" sz="3200" dirty="0">
              <a:latin typeface="Comic Sans MS" panose="030F0702030302020204" pitchFamily="66" charset="0"/>
            </a:endParaRPr>
          </a:p>
          <a:p>
            <a:pPr marL="971550" lvl="1" indent="-514350">
              <a:buClr>
                <a:schemeClr val="tx1">
                  <a:lumMod val="50000"/>
                  <a:lumOff val="50000"/>
                </a:schemeClr>
              </a:buClr>
              <a:buNone/>
              <a:defRPr/>
            </a:pPr>
            <a:endParaRPr lang="fr-CA" dirty="0">
              <a:solidFill>
                <a:schemeClr val="tx1"/>
              </a:solidFill>
              <a:latin typeface="Comic Sans MS" pitchFamily="66" charset="0"/>
            </a:endParaRPr>
          </a:p>
        </p:txBody>
      </p:sp>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839416" y="353695"/>
            <a:ext cx="10729192" cy="1371600"/>
          </a:xfrm>
        </p:spPr>
        <p:txBody>
          <a:bodyPr>
            <a:noAutofit/>
          </a:bodyPr>
          <a:lstStyle/>
          <a:p>
            <a:r>
              <a:rPr lang="fr-CA" b="1" dirty="0">
                <a:latin typeface="Comic Sans MS" panose="030F0702030302020204" pitchFamily="66" charset="0"/>
              </a:rPr>
              <a:t>Les deux régimes démographiques </a:t>
            </a:r>
          </a:p>
        </p:txBody>
      </p:sp>
      <p:sp>
        <p:nvSpPr>
          <p:cNvPr id="2" name="Flèche : bas 1">
            <a:extLst>
              <a:ext uri="{FF2B5EF4-FFF2-40B4-BE49-F238E27FC236}">
                <a16:creationId xmlns:a16="http://schemas.microsoft.com/office/drawing/2014/main" id="{DD3E9107-4B2D-4773-8058-706AE124ACD0}"/>
              </a:ext>
            </a:extLst>
          </p:cNvPr>
          <p:cNvSpPr/>
          <p:nvPr/>
        </p:nvSpPr>
        <p:spPr>
          <a:xfrm>
            <a:off x="8544272" y="4363380"/>
            <a:ext cx="1152128" cy="1371600"/>
          </a:xfrm>
          <a:prstGeom prst="down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7BEBA3F2-8900-47D7-9A51-DC59EA37AA89}"/>
              </a:ext>
            </a:extLst>
          </p:cNvPr>
          <p:cNvSpPr/>
          <p:nvPr/>
        </p:nvSpPr>
        <p:spPr>
          <a:xfrm>
            <a:off x="9840416" y="4293096"/>
            <a:ext cx="2232248" cy="15121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5">
                    <a:lumMod val="50000"/>
                  </a:schemeClr>
                </a:solidFill>
                <a:effectLst>
                  <a:outerShdw blurRad="38100" dist="38100" dir="2700000" algn="tl">
                    <a:srgbClr val="000000">
                      <a:alpha val="43137"/>
                    </a:srgbClr>
                  </a:outerShdw>
                </a:effectLst>
              </a:rPr>
              <a:t>Transition démographique</a:t>
            </a:r>
          </a:p>
        </p:txBody>
      </p:sp>
    </p:spTree>
    <p:extLst>
      <p:ext uri="{BB962C8B-B14F-4D97-AF65-F5344CB8AC3E}">
        <p14:creationId xmlns:p14="http://schemas.microsoft.com/office/powerpoint/2010/main" val="12645338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51384" y="2091055"/>
            <a:ext cx="10729192" cy="4413250"/>
          </a:xfrm>
        </p:spPr>
        <p:txBody>
          <a:bodyPr>
            <a:normAutofit/>
          </a:bodyPr>
          <a:lstStyle/>
          <a:p>
            <a:pPr marL="697230" indent="-514350">
              <a:buClr>
                <a:schemeClr val="tx1">
                  <a:lumMod val="50000"/>
                  <a:lumOff val="50000"/>
                </a:schemeClr>
              </a:buClr>
              <a:buFont typeface="Calibri" pitchFamily="34" charset="0"/>
              <a:buAutoNum type="arabicPeriod"/>
              <a:defRPr/>
            </a:pPr>
            <a:r>
              <a:rPr lang="fr-CA" sz="3200" dirty="0">
                <a:latin typeface="Comic Sans MS" panose="030F0702030302020204" pitchFamily="66" charset="0"/>
              </a:rPr>
              <a:t>Le régime démographique primaire, caractérisé par</a:t>
            </a:r>
          </a:p>
          <a:p>
            <a:pPr marL="1188720" lvl="2" indent="-457200">
              <a:buClr>
                <a:schemeClr val="tx1">
                  <a:lumMod val="50000"/>
                  <a:lumOff val="50000"/>
                </a:schemeClr>
              </a:buClr>
              <a:buFont typeface="Wingdings" panose="05000000000000000000" pitchFamily="2" charset="2"/>
              <a:buChar char="v"/>
              <a:defRPr/>
            </a:pPr>
            <a:r>
              <a:rPr lang="fr-CA" sz="2800" dirty="0">
                <a:latin typeface="Comic Sans MS" panose="030F0702030302020204" pitchFamily="66" charset="0"/>
              </a:rPr>
              <a:t>la </a:t>
            </a:r>
            <a:r>
              <a:rPr lang="fr-CA" sz="2800" dirty="0" err="1">
                <a:latin typeface="Comic Sans MS" panose="030F0702030302020204" pitchFamily="66" charset="0"/>
              </a:rPr>
              <a:t>sur-fécondité</a:t>
            </a:r>
            <a:r>
              <a:rPr lang="fr-CA" sz="2800" dirty="0">
                <a:latin typeface="Comic Sans MS" panose="030F0702030302020204" pitchFamily="66" charset="0"/>
              </a:rPr>
              <a:t> des Canadiennes-françaises</a:t>
            </a:r>
          </a:p>
          <a:p>
            <a:pPr marL="1188720" lvl="2" indent="-457200">
              <a:buClr>
                <a:schemeClr val="tx1">
                  <a:lumMod val="50000"/>
                  <a:lumOff val="50000"/>
                </a:schemeClr>
              </a:buClr>
              <a:buFont typeface="Wingdings" panose="05000000000000000000" pitchFamily="2" charset="2"/>
              <a:buChar char="v"/>
              <a:defRPr/>
            </a:pPr>
            <a:r>
              <a:rPr lang="fr-CA" sz="2800" dirty="0">
                <a:latin typeface="Comic Sans MS" panose="030F0702030302020204" pitchFamily="66" charset="0"/>
              </a:rPr>
              <a:t>une mortalité élevée</a:t>
            </a:r>
          </a:p>
          <a:p>
            <a:pPr marL="1188720" lvl="2" indent="-457200">
              <a:buClr>
                <a:schemeClr val="tx1">
                  <a:lumMod val="50000"/>
                  <a:lumOff val="50000"/>
                </a:schemeClr>
              </a:buClr>
              <a:buFont typeface="Wingdings" panose="05000000000000000000" pitchFamily="2" charset="2"/>
              <a:buChar char="v"/>
              <a:defRPr/>
            </a:pPr>
            <a:r>
              <a:rPr lang="fr-CA" sz="2800" dirty="0">
                <a:latin typeface="Comic Sans MS" panose="030F0702030302020204" pitchFamily="66" charset="0"/>
              </a:rPr>
              <a:t>une immigration variable</a:t>
            </a:r>
          </a:p>
          <a:p>
            <a:pPr marL="971550" lvl="1" indent="-514350">
              <a:buClr>
                <a:schemeClr val="tx1">
                  <a:lumMod val="50000"/>
                  <a:lumOff val="50000"/>
                </a:schemeClr>
              </a:buClr>
              <a:buNone/>
              <a:defRPr/>
            </a:pPr>
            <a:endParaRPr lang="fr-CA" sz="3200" dirty="0">
              <a:latin typeface="Comic Sans MS" pitchFamily="66" charset="0"/>
            </a:endParaRPr>
          </a:p>
          <a:p>
            <a:pPr marL="0" lvl="1" indent="0" algn="ctr">
              <a:buClr>
                <a:schemeClr val="tx1">
                  <a:lumMod val="50000"/>
                  <a:lumOff val="50000"/>
                </a:schemeClr>
              </a:buClr>
              <a:buNone/>
              <a:defRPr/>
            </a:pPr>
            <a:r>
              <a:rPr lang="fr-CA" sz="3200" dirty="0">
                <a:latin typeface="Comic Sans MS" pitchFamily="66" charset="0"/>
              </a:rPr>
              <a:t>	***</a:t>
            </a:r>
            <a:r>
              <a:rPr lang="fr-CA" sz="3200" dirty="0">
                <a:solidFill>
                  <a:schemeClr val="accent6">
                    <a:lumMod val="50000"/>
                  </a:schemeClr>
                </a:solidFill>
                <a:latin typeface="Comic Sans MS" pitchFamily="66" charset="0"/>
              </a:rPr>
              <a:t>l’accroissement démographique est surtout du à l’intensité de l’accroissement naturel en l’absence de guerres, de famines ou de fléaux</a:t>
            </a:r>
            <a:r>
              <a:rPr lang="fr-CA" sz="3200" dirty="0">
                <a:latin typeface="Comic Sans MS" pitchFamily="66" charset="0"/>
              </a:rPr>
              <a:t>***</a:t>
            </a:r>
            <a:endParaRPr lang="fr-CA" dirty="0">
              <a:latin typeface="Comic Sans MS" pitchFamily="66" charset="0"/>
            </a:endParaRPr>
          </a:p>
        </p:txBody>
      </p:sp>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839416" y="353695"/>
            <a:ext cx="10729192" cy="1371600"/>
          </a:xfrm>
        </p:spPr>
        <p:txBody>
          <a:bodyPr>
            <a:noAutofit/>
          </a:bodyPr>
          <a:lstStyle/>
          <a:p>
            <a:r>
              <a:rPr lang="fr-CA" b="1" dirty="0">
                <a:latin typeface="Comic Sans MS" panose="030F0702030302020204" pitchFamily="66" charset="0"/>
              </a:rPr>
              <a:t>Le régime démographique primaire</a:t>
            </a:r>
          </a:p>
        </p:txBody>
      </p:sp>
    </p:spTree>
    <p:extLst>
      <p:ext uri="{BB962C8B-B14F-4D97-AF65-F5344CB8AC3E}">
        <p14:creationId xmlns:p14="http://schemas.microsoft.com/office/powerpoint/2010/main" val="550701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119336" y="1556792"/>
            <a:ext cx="5760640" cy="4972625"/>
          </a:xfrm>
        </p:spPr>
        <p:txBody>
          <a:bodyPr>
            <a:normAutofit/>
          </a:bodyPr>
          <a:lstStyle/>
          <a:p>
            <a:pPr indent="0">
              <a:buClr>
                <a:schemeClr val="tx1">
                  <a:lumMod val="50000"/>
                  <a:lumOff val="50000"/>
                </a:schemeClr>
              </a:buClr>
              <a:buNone/>
              <a:defRPr/>
            </a:pPr>
            <a:r>
              <a:rPr lang="fr-CA" altLang="fr-FR" sz="2800" dirty="0">
                <a:latin typeface="Comic Sans MS" panose="030F0702030302020204" pitchFamily="66" charset="0"/>
              </a:rPr>
              <a:t>C’est après 1850, au moment où les autres groupes ethniques ont entrepris une réduction de leur descendance, que la surfécondité des Canadiennes-françaises devient apparente, celles-ci maintenant des taux de fécondité semblables à ceux de la période précédente. Le contrôle de la fécondité est plus tardif et plus lent. </a:t>
            </a:r>
          </a:p>
          <a:p>
            <a:pPr indent="0">
              <a:buClr>
                <a:schemeClr val="tx1">
                  <a:lumMod val="50000"/>
                  <a:lumOff val="50000"/>
                </a:schemeClr>
              </a:buClr>
              <a:buNone/>
              <a:defRPr/>
            </a:pPr>
            <a:endParaRPr lang="fr-CA" dirty="0">
              <a:latin typeface="Comic Sans MS" pitchFamily="66" charset="0"/>
            </a:endParaRPr>
          </a:p>
        </p:txBody>
      </p:sp>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911424" y="328583"/>
            <a:ext cx="10729192" cy="1371600"/>
          </a:xfrm>
        </p:spPr>
        <p:txBody>
          <a:bodyPr>
            <a:noAutofit/>
          </a:bodyPr>
          <a:lstStyle/>
          <a:p>
            <a:r>
              <a:rPr lang="fr-CA" b="1" dirty="0">
                <a:latin typeface="Comic Sans MS" panose="030F0702030302020204" pitchFamily="66" charset="0"/>
              </a:rPr>
              <a:t>La revanche des berceaux</a:t>
            </a:r>
          </a:p>
        </p:txBody>
      </p:sp>
      <p:pic>
        <p:nvPicPr>
          <p:cNvPr id="2050" name="Picture 2" descr="Famille nombreuse... heureuse">
            <a:extLst>
              <a:ext uri="{FF2B5EF4-FFF2-40B4-BE49-F238E27FC236}">
                <a16:creationId xmlns:a16="http://schemas.microsoft.com/office/drawing/2014/main" id="{AD21049A-6E42-4F84-AB84-952103D3A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1776198"/>
            <a:ext cx="6312024" cy="424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0929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4098" name="Picture 2" descr="Aux origines du baby-boom québécois | Désautels le dimanche">
            <a:extLst>
              <a:ext uri="{FF2B5EF4-FFF2-40B4-BE49-F238E27FC236}">
                <a16:creationId xmlns:a16="http://schemas.microsoft.com/office/drawing/2014/main" id="{343780E8-6B10-43E2-9977-C696F1D22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536" y="0"/>
            <a:ext cx="4687144" cy="3037076"/>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6"/>
          <p:cNvSpPr>
            <a:spLocks noGrp="1"/>
          </p:cNvSpPr>
          <p:nvPr>
            <p:ph idx="1"/>
          </p:nvPr>
        </p:nvSpPr>
        <p:spPr>
          <a:xfrm>
            <a:off x="335360" y="1556792"/>
            <a:ext cx="7344816" cy="4804122"/>
          </a:xfrm>
        </p:spPr>
        <p:txBody>
          <a:bodyPr>
            <a:normAutofit lnSpcReduction="10000"/>
          </a:bodyPr>
          <a:lstStyle/>
          <a:p>
            <a:pPr marL="0" indent="0">
              <a:spcBef>
                <a:spcPct val="0"/>
              </a:spcBef>
              <a:buNone/>
            </a:pPr>
            <a:r>
              <a:rPr lang="fr-CA" altLang="fr-FR" sz="2800" b="1" dirty="0">
                <a:latin typeface="Comic Sans MS" panose="030F0702030302020204" pitchFamily="66" charset="0"/>
              </a:rPr>
              <a:t>1945 à 1965: augmentation des naissances suite à la 2</a:t>
            </a:r>
            <a:r>
              <a:rPr lang="fr-CA" altLang="fr-FR" sz="2800" b="1" baseline="30000" dirty="0">
                <a:latin typeface="Comic Sans MS" panose="030F0702030302020204" pitchFamily="66" charset="0"/>
              </a:rPr>
              <a:t>e</a:t>
            </a:r>
            <a:r>
              <a:rPr lang="fr-CA" altLang="fr-FR" sz="2800" b="1" dirty="0">
                <a:latin typeface="Comic Sans MS" panose="030F0702030302020204" pitchFamily="66" charset="0"/>
              </a:rPr>
              <a:t> guerre mondiale.</a:t>
            </a:r>
          </a:p>
          <a:p>
            <a:pPr>
              <a:spcBef>
                <a:spcPct val="0"/>
              </a:spcBef>
            </a:pPr>
            <a:endParaRPr lang="fr-CA" altLang="fr-FR" sz="2800" b="1" dirty="0">
              <a:latin typeface="Comic Sans MS" panose="030F0702030302020204" pitchFamily="66" charset="0"/>
            </a:endParaRPr>
          </a:p>
          <a:p>
            <a:pPr>
              <a:spcBef>
                <a:spcPct val="0"/>
              </a:spcBef>
            </a:pPr>
            <a:endParaRPr lang="fr-CA" altLang="fr-FR" sz="1300" dirty="0">
              <a:latin typeface="Comic Sans MS" panose="030F0702030302020204" pitchFamily="66" charset="0"/>
            </a:endParaRPr>
          </a:p>
          <a:p>
            <a:pPr>
              <a:spcBef>
                <a:spcPct val="0"/>
              </a:spcBef>
            </a:pPr>
            <a:r>
              <a:rPr lang="fr-CA" altLang="fr-FR" sz="3000" dirty="0">
                <a:latin typeface="Comic Sans MS" panose="030F0702030302020204" pitchFamily="66" charset="0"/>
              </a:rPr>
              <a:t>Pourquoi?</a:t>
            </a:r>
          </a:p>
          <a:p>
            <a:pPr>
              <a:lnSpc>
                <a:spcPct val="110000"/>
              </a:lnSpc>
              <a:spcBef>
                <a:spcPct val="0"/>
              </a:spcBef>
              <a:buFontTx/>
              <a:buAutoNum type="arabicParenR"/>
            </a:pPr>
            <a:r>
              <a:rPr lang="fr-CA" altLang="fr-FR" sz="2400" dirty="0">
                <a:latin typeface="Comic Sans MS" panose="030F0702030302020204" pitchFamily="66" charset="0"/>
              </a:rPr>
              <a:t> Les jeunes couples et les couples plus âgés font des enfants au même moment, après un ralentissement causé par la guerre</a:t>
            </a:r>
          </a:p>
          <a:p>
            <a:pPr>
              <a:lnSpc>
                <a:spcPct val="110000"/>
              </a:lnSpc>
              <a:spcBef>
                <a:spcPct val="0"/>
              </a:spcBef>
              <a:buFontTx/>
              <a:buAutoNum type="arabicParenR"/>
            </a:pPr>
            <a:r>
              <a:rPr lang="fr-CA" altLang="fr-FR" sz="2400" dirty="0">
                <a:latin typeface="Comic Sans MS" panose="030F0702030302020204" pitchFamily="66" charset="0"/>
              </a:rPr>
              <a:t> L’écart entre chaque naissance est réduit</a:t>
            </a:r>
          </a:p>
          <a:p>
            <a:pPr indent="0">
              <a:buClr>
                <a:schemeClr val="tx1">
                  <a:lumMod val="50000"/>
                  <a:lumOff val="50000"/>
                </a:schemeClr>
              </a:buClr>
              <a:buNone/>
              <a:defRPr/>
            </a:pPr>
            <a:endParaRPr lang="fr-CA" sz="2400" dirty="0">
              <a:latin typeface="Comic Sans MS" pitchFamily="66" charset="0"/>
            </a:endParaRPr>
          </a:p>
          <a:p>
            <a:pPr marL="0" indent="0">
              <a:buClr>
                <a:schemeClr val="tx1">
                  <a:lumMod val="50000"/>
                  <a:lumOff val="50000"/>
                </a:schemeClr>
              </a:buClr>
              <a:buNone/>
              <a:defRPr/>
            </a:pPr>
            <a:r>
              <a:rPr lang="fr-CA" sz="2400" dirty="0">
                <a:latin typeface="Comic Sans MS" pitchFamily="66" charset="0"/>
              </a:rPr>
              <a:t>Le baby-boom sera rapidement suivi par un baby-</a:t>
            </a:r>
            <a:r>
              <a:rPr lang="fr-CA" sz="2400" dirty="0" err="1">
                <a:latin typeface="Comic Sans MS" pitchFamily="66" charset="0"/>
              </a:rPr>
              <a:t>bust</a:t>
            </a:r>
            <a:r>
              <a:rPr lang="fr-CA" sz="2400" dirty="0">
                <a:latin typeface="Comic Sans MS" pitchFamily="66" charset="0"/>
              </a:rPr>
              <a:t>, à partir de 1964. Nous y reviendrons.</a:t>
            </a:r>
          </a:p>
        </p:txBody>
      </p:sp>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911424" y="328583"/>
            <a:ext cx="10729192" cy="1371600"/>
          </a:xfrm>
        </p:spPr>
        <p:txBody>
          <a:bodyPr>
            <a:noAutofit/>
          </a:bodyPr>
          <a:lstStyle/>
          <a:p>
            <a:r>
              <a:rPr lang="fr-CA" b="1" dirty="0">
                <a:latin typeface="Comic Sans MS" panose="030F0702030302020204" pitchFamily="66" charset="0"/>
              </a:rPr>
              <a:t>Baby-boom</a:t>
            </a:r>
          </a:p>
        </p:txBody>
      </p:sp>
      <p:pic>
        <p:nvPicPr>
          <p:cNvPr id="4100" name="Picture 4" descr="Années 1930 Années 1940 L'infirmerie de l'HÔPITAL NOUVEAU-NÉ BÉBÉ ALLONGÉ  DORMANT DANS LES COUFFINS MÉDICAL Photo Stock - Alamy">
            <a:extLst>
              <a:ext uri="{FF2B5EF4-FFF2-40B4-BE49-F238E27FC236}">
                <a16:creationId xmlns:a16="http://schemas.microsoft.com/office/drawing/2014/main" id="{CEF0E82B-145E-4CA6-B14F-B3EC67C683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9537" y="3037076"/>
            <a:ext cx="4687144" cy="427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247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51384" y="1725295"/>
            <a:ext cx="10729192" cy="4779010"/>
          </a:xfrm>
        </p:spPr>
        <p:txBody>
          <a:bodyPr>
            <a:normAutofit lnSpcReduction="10000"/>
          </a:bodyPr>
          <a:lstStyle/>
          <a:p>
            <a:pPr marL="697230" indent="-514350">
              <a:buClr>
                <a:schemeClr val="tx1">
                  <a:lumMod val="50000"/>
                  <a:lumOff val="50000"/>
                </a:schemeClr>
              </a:buClr>
              <a:defRPr/>
            </a:pPr>
            <a:r>
              <a:rPr lang="fr-CA" sz="3400" dirty="0">
                <a:latin typeface="Comic Sans MS" pitchFamily="66" charset="0"/>
              </a:rPr>
              <a:t>Diminution de la surmortalité québécoise</a:t>
            </a:r>
          </a:p>
          <a:p>
            <a:pPr marL="697230" indent="-514350">
              <a:buClr>
                <a:schemeClr val="tx1">
                  <a:lumMod val="50000"/>
                  <a:lumOff val="50000"/>
                </a:schemeClr>
              </a:buClr>
              <a:defRPr/>
            </a:pPr>
            <a:endParaRPr lang="fr-CA" sz="3400" dirty="0">
              <a:latin typeface="Comic Sans MS" pitchFamily="66" charset="0"/>
            </a:endParaRPr>
          </a:p>
          <a:p>
            <a:pPr marL="697230" indent="-514350">
              <a:lnSpc>
                <a:spcPct val="110000"/>
              </a:lnSpc>
              <a:spcBef>
                <a:spcPts val="0"/>
              </a:spcBef>
              <a:buClr>
                <a:schemeClr val="tx1">
                  <a:lumMod val="50000"/>
                  <a:lumOff val="50000"/>
                </a:schemeClr>
              </a:buClr>
              <a:defRPr/>
            </a:pPr>
            <a:r>
              <a:rPr lang="fr-CA" sz="3400" dirty="0">
                <a:latin typeface="Comic Sans MS" pitchFamily="66" charset="0"/>
              </a:rPr>
              <a:t>Diminution de la fécondité des Canadiennes- françaises et avènement du baby-</a:t>
            </a:r>
            <a:r>
              <a:rPr lang="fr-CA" sz="3400" dirty="0" err="1">
                <a:latin typeface="Comic Sans MS" pitchFamily="66" charset="0"/>
              </a:rPr>
              <a:t>bust</a:t>
            </a:r>
            <a:endParaRPr lang="fr-CA" sz="3400" dirty="0">
              <a:latin typeface="Comic Sans MS" pitchFamily="66" charset="0"/>
            </a:endParaRPr>
          </a:p>
          <a:p>
            <a:pPr marL="1188720" lvl="2" indent="-457200">
              <a:lnSpc>
                <a:spcPct val="110000"/>
              </a:lnSpc>
              <a:spcBef>
                <a:spcPts val="0"/>
              </a:spcBef>
              <a:buClr>
                <a:schemeClr val="tx1">
                  <a:lumMod val="50000"/>
                  <a:lumOff val="50000"/>
                </a:schemeClr>
              </a:buClr>
              <a:defRPr/>
            </a:pPr>
            <a:r>
              <a:rPr lang="fr-CA" sz="3000" dirty="0">
                <a:latin typeface="Comic Sans MS" pitchFamily="66" charset="0"/>
              </a:rPr>
              <a:t>Commercialisation des moyens de contraception et décriminalisation de l’avortement</a:t>
            </a:r>
          </a:p>
          <a:p>
            <a:pPr marL="1188720" lvl="2" indent="-457200">
              <a:buClr>
                <a:schemeClr val="tx1">
                  <a:lumMod val="50000"/>
                  <a:lumOff val="50000"/>
                </a:schemeClr>
              </a:buClr>
              <a:defRPr/>
            </a:pPr>
            <a:endParaRPr lang="fr-CA" sz="3000" dirty="0">
              <a:latin typeface="Comic Sans MS" pitchFamily="66" charset="0"/>
            </a:endParaRPr>
          </a:p>
          <a:p>
            <a:pPr marL="1463040" lvl="3" indent="-457200">
              <a:buClr>
                <a:schemeClr val="tx1">
                  <a:lumMod val="50000"/>
                  <a:lumOff val="50000"/>
                </a:schemeClr>
              </a:buClr>
              <a:defRPr/>
            </a:pPr>
            <a:endParaRPr lang="fr-CA" sz="3000" dirty="0">
              <a:latin typeface="Comic Sans MS" pitchFamily="66" charset="0"/>
            </a:endParaRPr>
          </a:p>
          <a:p>
            <a:pPr marL="0" lvl="1" indent="0" algn="ctr">
              <a:buClr>
                <a:schemeClr val="tx1">
                  <a:lumMod val="50000"/>
                  <a:lumOff val="50000"/>
                </a:schemeClr>
              </a:buClr>
              <a:buNone/>
              <a:defRPr/>
            </a:pPr>
            <a:r>
              <a:rPr lang="fr-CA" sz="3200" dirty="0">
                <a:latin typeface="Comic Sans MS" pitchFamily="66" charset="0"/>
              </a:rPr>
              <a:t>	</a:t>
            </a:r>
            <a:endParaRPr lang="fr-CA" dirty="0">
              <a:latin typeface="Comic Sans MS" pitchFamily="66" charset="0"/>
            </a:endParaRPr>
          </a:p>
        </p:txBody>
      </p:sp>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839416" y="353695"/>
            <a:ext cx="11089232" cy="1371600"/>
          </a:xfrm>
        </p:spPr>
        <p:txBody>
          <a:bodyPr>
            <a:noAutofit/>
          </a:bodyPr>
          <a:lstStyle/>
          <a:p>
            <a:r>
              <a:rPr lang="fr-CA" sz="4400" b="1" dirty="0">
                <a:latin typeface="Comic Sans MS" panose="030F0702030302020204" pitchFamily="66" charset="0"/>
              </a:rPr>
              <a:t>Le régime démographique secondaire</a:t>
            </a:r>
          </a:p>
        </p:txBody>
      </p:sp>
    </p:spTree>
    <p:extLst>
      <p:ext uri="{BB962C8B-B14F-4D97-AF65-F5344CB8AC3E}">
        <p14:creationId xmlns:p14="http://schemas.microsoft.com/office/powerpoint/2010/main" val="36723342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51384" y="1725295"/>
            <a:ext cx="10729192" cy="4779010"/>
          </a:xfrm>
        </p:spPr>
        <p:txBody>
          <a:bodyPr>
            <a:normAutofit/>
          </a:bodyPr>
          <a:lstStyle/>
          <a:p>
            <a:pPr marL="1188720" lvl="2" indent="-457200">
              <a:buClr>
                <a:schemeClr val="tx1">
                  <a:lumMod val="50000"/>
                  <a:lumOff val="50000"/>
                </a:schemeClr>
              </a:buClr>
              <a:defRPr/>
            </a:pPr>
            <a:endParaRPr lang="fr-CA" sz="3000" dirty="0">
              <a:latin typeface="Comic Sans MS" pitchFamily="66" charset="0"/>
            </a:endParaRPr>
          </a:p>
          <a:p>
            <a:pPr marL="1463040" lvl="3" indent="-457200">
              <a:buClr>
                <a:schemeClr val="tx1">
                  <a:lumMod val="50000"/>
                  <a:lumOff val="50000"/>
                </a:schemeClr>
              </a:buClr>
              <a:defRPr/>
            </a:pPr>
            <a:endParaRPr lang="fr-CA" sz="3000" dirty="0">
              <a:latin typeface="Comic Sans MS" pitchFamily="66" charset="0"/>
            </a:endParaRPr>
          </a:p>
          <a:p>
            <a:pPr marL="0" lvl="1" indent="0" algn="ctr">
              <a:buClr>
                <a:schemeClr val="tx1">
                  <a:lumMod val="50000"/>
                  <a:lumOff val="50000"/>
                </a:schemeClr>
              </a:buClr>
              <a:buNone/>
              <a:defRPr/>
            </a:pPr>
            <a:r>
              <a:rPr lang="fr-CA" sz="3200" dirty="0">
                <a:latin typeface="Comic Sans MS" pitchFamily="66" charset="0"/>
              </a:rPr>
              <a:t>	</a:t>
            </a:r>
            <a:endParaRPr lang="fr-CA" dirty="0">
              <a:latin typeface="Comic Sans MS" pitchFamily="66" charset="0"/>
            </a:endParaRPr>
          </a:p>
        </p:txBody>
      </p:sp>
      <p:pic>
        <p:nvPicPr>
          <p:cNvPr id="5122" name="Picture 2">
            <a:extLst>
              <a:ext uri="{FF2B5EF4-FFF2-40B4-BE49-F238E27FC236}">
                <a16:creationId xmlns:a16="http://schemas.microsoft.com/office/drawing/2014/main" id="{BAAA1A0C-7AE9-4409-A729-4E85E903C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606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08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0">
              <a:schemeClr val="accent5">
                <a:lumMod val="40000"/>
                <a:lumOff val="6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656A07-F99E-4B51-A973-5C52166B65D4}"/>
              </a:ext>
            </a:extLst>
          </p:cNvPr>
          <p:cNvSpPr>
            <a:spLocks noGrp="1"/>
          </p:cNvSpPr>
          <p:nvPr>
            <p:ph type="title"/>
          </p:nvPr>
        </p:nvSpPr>
        <p:spPr>
          <a:xfrm>
            <a:off x="263352" y="353695"/>
            <a:ext cx="11928648" cy="1032599"/>
          </a:xfrm>
        </p:spPr>
        <p:txBody>
          <a:bodyPr>
            <a:noAutofit/>
          </a:bodyPr>
          <a:lstStyle/>
          <a:p>
            <a:r>
              <a:rPr kumimoji="0" lang="fr-CA" sz="3600" b="1" i="0" u="none" strike="noStrike" kern="1200" cap="none" spc="0" normalizeH="0" baseline="0" noProof="0" dirty="0">
                <a:ln>
                  <a:noFill/>
                </a:ln>
                <a:solidFill>
                  <a:prstClr val="black">
                    <a:lumMod val="85000"/>
                    <a:lumOff val="15000"/>
                  </a:prstClr>
                </a:solidFill>
                <a:effectLst/>
                <a:uLnTx/>
                <a:uFillTx/>
                <a:latin typeface="Comic Sans MS" panose="030F0702030302020204" pitchFamily="66" charset="0"/>
              </a:rPr>
              <a:t>La situation au Québec et dans le reste du Canada</a:t>
            </a:r>
            <a:endParaRPr lang="fr-CA" sz="3600" b="1" dirty="0">
              <a:latin typeface="Comic Sans MS" panose="030F0702030302020204" pitchFamily="66" charset="0"/>
            </a:endParaRPr>
          </a:p>
        </p:txBody>
      </p:sp>
      <p:graphicFrame>
        <p:nvGraphicFramePr>
          <p:cNvPr id="13" name="Espace réservé du contenu 12">
            <a:extLst>
              <a:ext uri="{FF2B5EF4-FFF2-40B4-BE49-F238E27FC236}">
                <a16:creationId xmlns:a16="http://schemas.microsoft.com/office/drawing/2014/main" id="{32943DAE-C26E-4CC8-BA40-659BA64F98D2}"/>
              </a:ext>
            </a:extLst>
          </p:cNvPr>
          <p:cNvGraphicFramePr>
            <a:graphicFrameLocks noGrp="1"/>
          </p:cNvGraphicFramePr>
          <p:nvPr>
            <p:ph idx="1"/>
            <p:extLst>
              <p:ext uri="{D42A27DB-BD31-4B8C-83A1-F6EECF244321}">
                <p14:modId xmlns:p14="http://schemas.microsoft.com/office/powerpoint/2010/main" val="1453560545"/>
              </p:ext>
            </p:extLst>
          </p:nvPr>
        </p:nvGraphicFramePr>
        <p:xfrm>
          <a:off x="263352" y="1386294"/>
          <a:ext cx="11449272" cy="5118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239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4851</TotalTime>
  <Words>1438</Words>
  <Application>Microsoft Office PowerPoint</Application>
  <PresentationFormat>Grand écran</PresentationFormat>
  <Paragraphs>148</Paragraphs>
  <Slides>20</Slides>
  <Notes>20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Arial</vt:lpstr>
      <vt:lpstr>Arial Narrow</vt:lpstr>
      <vt:lpstr>Calibri</vt:lpstr>
      <vt:lpstr>Comic Sans MS</vt:lpstr>
      <vt:lpstr>Courier New</vt:lpstr>
      <vt:lpstr>Garamond</vt:lpstr>
      <vt:lpstr>Tahoma</vt:lpstr>
      <vt:lpstr>Times New Roman</vt:lpstr>
      <vt:lpstr>Wingdings</vt:lpstr>
      <vt:lpstr>Savon</vt:lpstr>
      <vt:lpstr>Présentation PowerPoint</vt:lpstr>
      <vt:lpstr>Plan de la séance</vt:lpstr>
      <vt:lpstr>Les deux régimes démographiques </vt:lpstr>
      <vt:lpstr>Le régime démographique primaire</vt:lpstr>
      <vt:lpstr>La revanche des berceaux</vt:lpstr>
      <vt:lpstr>Baby-boom</vt:lpstr>
      <vt:lpstr>Le régime démographique secondaire</vt:lpstr>
      <vt:lpstr>Présentation PowerPoint</vt:lpstr>
      <vt:lpstr>La situation au Québec et dans le reste du Canada</vt:lpstr>
      <vt:lpstr>Présentation PowerPoint</vt:lpstr>
      <vt:lpstr>La décriminalisation de l’avortement (1/2)</vt:lpstr>
      <vt:lpstr>La décriminalisation de l’avortement (2/2)</vt:lpstr>
      <vt:lpstr>L’avortement au Québec aujourd’hui</vt:lpstr>
      <vt:lpstr>Pourquoi la chute de la fécondité amène-t-elle le vieillissement de la population?</vt:lpstr>
      <vt:lpstr>Pyramide des âges au Québec, 2017</vt:lpstr>
      <vt:lpstr>Fécondité souhaitée et fécondité réalisée</vt:lpstr>
      <vt:lpstr>Louis Roussel et la désinstitutionnalisation de la famille</vt:lpstr>
      <vt:lpstr>Est-ce une théorie convaincante pour le Québec?</vt:lpstr>
      <vt:lpstr>La théorie de l’équité des genres de Peter McDonald</vt:lpstr>
      <vt:lpstr>La théorie de l’équité des genres de Peter McDonald (suite et 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Mathieu</dc:creator>
  <cp:lastModifiedBy>Sophie Mathieu</cp:lastModifiedBy>
  <cp:revision>32</cp:revision>
  <cp:lastPrinted>2020-09-30T03:32:55Z</cp:lastPrinted>
  <dcterms:created xsi:type="dcterms:W3CDTF">2020-09-28T00:28:21Z</dcterms:created>
  <dcterms:modified xsi:type="dcterms:W3CDTF">2022-01-21T04:20:40Z</dcterms:modified>
</cp:coreProperties>
</file>