
<file path=[Content_Types].xml><?xml version="1.0" encoding="utf-8"?>
<Types xmlns="http://schemas.openxmlformats.org/package/2006/content-types">
  <Default Extension="bin" ContentType="application/vnd.openxmlformats-officedocument.oleObject"/>
  <Default Extension="gif" ContentType="image/gi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91" r:id="rId3"/>
    <p:sldId id="257" r:id="rId4"/>
    <p:sldId id="258" r:id="rId5"/>
    <p:sldId id="268" r:id="rId6"/>
    <p:sldId id="259" r:id="rId7"/>
    <p:sldId id="269" r:id="rId8"/>
    <p:sldId id="260" r:id="rId9"/>
    <p:sldId id="261" r:id="rId10"/>
    <p:sldId id="262" r:id="rId11"/>
    <p:sldId id="272" r:id="rId12"/>
    <p:sldId id="273" r:id="rId13"/>
    <p:sldId id="270" r:id="rId14"/>
    <p:sldId id="271" r:id="rId15"/>
    <p:sldId id="263" r:id="rId16"/>
    <p:sldId id="264" r:id="rId17"/>
    <p:sldId id="265" r:id="rId18"/>
    <p:sldId id="267" r:id="rId19"/>
    <p:sldId id="266" r:id="rId20"/>
    <p:sldId id="274" r:id="rId21"/>
    <p:sldId id="275" r:id="rId22"/>
    <p:sldId id="276" r:id="rId23"/>
    <p:sldId id="277" r:id="rId24"/>
    <p:sldId id="278" r:id="rId25"/>
    <p:sldId id="279" r:id="rId26"/>
    <p:sldId id="280" r:id="rId27"/>
    <p:sldId id="281" r:id="rId28"/>
    <p:sldId id="284" r:id="rId29"/>
    <p:sldId id="282" r:id="rId30"/>
    <p:sldId id="283" r:id="rId31"/>
    <p:sldId id="285" r:id="rId32"/>
    <p:sldId id="286" r:id="rId33"/>
    <p:sldId id="287" r:id="rId34"/>
    <p:sldId id="289" r:id="rId35"/>
    <p:sldId id="288" r:id="rId36"/>
    <p:sldId id="290" r:id="rId37"/>
    <p:sldId id="296" r:id="rId38"/>
    <p:sldId id="293" r:id="rId39"/>
    <p:sldId id="292" r:id="rId40"/>
    <p:sldId id="302" r:id="rId41"/>
    <p:sldId id="295" r:id="rId42"/>
    <p:sldId id="294" r:id="rId43"/>
    <p:sldId id="297" r:id="rId44"/>
    <p:sldId id="298" r:id="rId45"/>
    <p:sldId id="299" r:id="rId46"/>
    <p:sldId id="300" r:id="rId47"/>
    <p:sldId id="301"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2" autoAdjust="0"/>
    <p:restoredTop sz="90073" autoAdjust="0"/>
  </p:normalViewPr>
  <p:slideViewPr>
    <p:cSldViewPr snapToGrid="0">
      <p:cViewPr varScale="1">
        <p:scale>
          <a:sx n="100" d="100"/>
          <a:sy n="100" d="100"/>
        </p:scale>
        <p:origin x="70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558889-8474-484A-8E54-FA31F619EC16}" type="datetimeFigureOut">
              <a:rPr lang="en-US" smtClean="0"/>
              <a:t>12/20/2023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8CB0F-DDCA-4688-8B76-F8003D49BBCC}" type="slidenum">
              <a:rPr lang="en-US" smtClean="0"/>
              <a:t>‹#›</a:t>
            </a:fld>
            <a:endParaRPr lang="en-US"/>
          </a:p>
        </p:txBody>
      </p:sp>
    </p:spTree>
    <p:extLst>
      <p:ext uri="{BB962C8B-B14F-4D97-AF65-F5344CB8AC3E}">
        <p14:creationId xmlns:p14="http://schemas.microsoft.com/office/powerpoint/2010/main" val="2014969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True</a:t>
            </a:r>
          </a:p>
        </p:txBody>
      </p:sp>
      <p:sp>
        <p:nvSpPr>
          <p:cNvPr id="4" name="Slide Number Placeholder 3"/>
          <p:cNvSpPr>
            <a:spLocks noGrp="1"/>
          </p:cNvSpPr>
          <p:nvPr>
            <p:ph type="sldNum" sz="quarter" idx="5"/>
          </p:nvPr>
        </p:nvSpPr>
        <p:spPr/>
        <p:txBody>
          <a:bodyPr/>
          <a:lstStyle/>
          <a:p>
            <a:fld id="{DD48CB0F-DDCA-4688-8B76-F8003D49BBCC}" type="slidenum">
              <a:rPr lang="en-US" smtClean="0"/>
              <a:t>42</a:t>
            </a:fld>
            <a:endParaRPr lang="en-US"/>
          </a:p>
        </p:txBody>
      </p:sp>
    </p:spTree>
    <p:extLst>
      <p:ext uri="{BB962C8B-B14F-4D97-AF65-F5344CB8AC3E}">
        <p14:creationId xmlns:p14="http://schemas.microsoft.com/office/powerpoint/2010/main" val="3066203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C. </a:t>
            </a:r>
          </a:p>
        </p:txBody>
      </p:sp>
      <p:sp>
        <p:nvSpPr>
          <p:cNvPr id="4" name="Slide Number Placeholder 3"/>
          <p:cNvSpPr>
            <a:spLocks noGrp="1"/>
          </p:cNvSpPr>
          <p:nvPr>
            <p:ph type="sldNum" sz="quarter" idx="5"/>
          </p:nvPr>
        </p:nvSpPr>
        <p:spPr/>
        <p:txBody>
          <a:bodyPr/>
          <a:lstStyle/>
          <a:p>
            <a:fld id="{DD48CB0F-DDCA-4688-8B76-F8003D49BBCC}" type="slidenum">
              <a:rPr lang="en-US" smtClean="0"/>
              <a:t>43</a:t>
            </a:fld>
            <a:endParaRPr lang="en-US"/>
          </a:p>
        </p:txBody>
      </p:sp>
    </p:spTree>
    <p:extLst>
      <p:ext uri="{BB962C8B-B14F-4D97-AF65-F5344CB8AC3E}">
        <p14:creationId xmlns:p14="http://schemas.microsoft.com/office/powerpoint/2010/main" val="3395750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B.</a:t>
            </a:r>
          </a:p>
        </p:txBody>
      </p:sp>
      <p:sp>
        <p:nvSpPr>
          <p:cNvPr id="4" name="Slide Number Placeholder 3"/>
          <p:cNvSpPr>
            <a:spLocks noGrp="1"/>
          </p:cNvSpPr>
          <p:nvPr>
            <p:ph type="sldNum" sz="quarter" idx="5"/>
          </p:nvPr>
        </p:nvSpPr>
        <p:spPr/>
        <p:txBody>
          <a:bodyPr/>
          <a:lstStyle/>
          <a:p>
            <a:fld id="{DD48CB0F-DDCA-4688-8B76-F8003D49BBCC}" type="slidenum">
              <a:rPr lang="en-US" smtClean="0"/>
              <a:t>44</a:t>
            </a:fld>
            <a:endParaRPr lang="en-US"/>
          </a:p>
        </p:txBody>
      </p:sp>
    </p:spTree>
    <p:extLst>
      <p:ext uri="{BB962C8B-B14F-4D97-AF65-F5344CB8AC3E}">
        <p14:creationId xmlns:p14="http://schemas.microsoft.com/office/powerpoint/2010/main" val="2315430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a:t>
            </a:r>
          </a:p>
        </p:txBody>
      </p:sp>
      <p:sp>
        <p:nvSpPr>
          <p:cNvPr id="4" name="Slide Number Placeholder 3"/>
          <p:cNvSpPr>
            <a:spLocks noGrp="1"/>
          </p:cNvSpPr>
          <p:nvPr>
            <p:ph type="sldNum" sz="quarter" idx="5"/>
          </p:nvPr>
        </p:nvSpPr>
        <p:spPr/>
        <p:txBody>
          <a:bodyPr/>
          <a:lstStyle/>
          <a:p>
            <a:fld id="{DD48CB0F-DDCA-4688-8B76-F8003D49BBCC}" type="slidenum">
              <a:rPr lang="en-US" smtClean="0"/>
              <a:t>45</a:t>
            </a:fld>
            <a:endParaRPr lang="en-US"/>
          </a:p>
        </p:txBody>
      </p:sp>
    </p:spTree>
    <p:extLst>
      <p:ext uri="{BB962C8B-B14F-4D97-AF65-F5344CB8AC3E}">
        <p14:creationId xmlns:p14="http://schemas.microsoft.com/office/powerpoint/2010/main" val="4122287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is A. </a:t>
            </a:r>
          </a:p>
        </p:txBody>
      </p:sp>
      <p:sp>
        <p:nvSpPr>
          <p:cNvPr id="4" name="Slide Number Placeholder 3"/>
          <p:cNvSpPr>
            <a:spLocks noGrp="1"/>
          </p:cNvSpPr>
          <p:nvPr>
            <p:ph type="sldNum" sz="quarter" idx="5"/>
          </p:nvPr>
        </p:nvSpPr>
        <p:spPr/>
        <p:txBody>
          <a:bodyPr/>
          <a:lstStyle/>
          <a:p>
            <a:fld id="{DD48CB0F-DDCA-4688-8B76-F8003D49BBCC}" type="slidenum">
              <a:rPr lang="en-US" smtClean="0"/>
              <a:t>46</a:t>
            </a:fld>
            <a:endParaRPr lang="en-US"/>
          </a:p>
        </p:txBody>
      </p:sp>
    </p:spTree>
    <p:extLst>
      <p:ext uri="{BB962C8B-B14F-4D97-AF65-F5344CB8AC3E}">
        <p14:creationId xmlns:p14="http://schemas.microsoft.com/office/powerpoint/2010/main" val="25921777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C9DBC57-9CC0-4131-8590-097251E0AFE4}"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1705929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35F3F-8096-4A85-B899-9229539FFD97}"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2482891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F0D80C-46BE-417F-AC98-DE354A482448}"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328014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7FB21D-0560-43EB-A491-2FA7E49FDE97}"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3100715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C0FFB3-2898-46EF-AD21-133B60B92493}"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60043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C668D5-2E4F-4E63-8BE8-3C254930F447}"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3658760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87AD0CC-C187-4BCE-BBEF-CDAA5D80AF1D}"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2888829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9F16633-CB0F-4FBB-ABE2-F3CCB2CECCBF}"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285361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12EDF68-0415-416A-8801-4691C95DA5E9}"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3512041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4C0D073-6751-415A-88FD-D4C90AB2362D}" type="datetime1">
              <a:rPr lang="en-US" smtClean="0"/>
              <a:t>12/20/2023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13104585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D05EFA5-86BE-4E47-9BA5-D6ECA7C2BE9C}" type="datetime1">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82218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E88DFD-E16A-442F-AE51-83433DB0FB80}" type="datetime1">
              <a:rPr lang="en-US" smtClean="0"/>
              <a:t>12/20/2023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9067981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436963A-4DF0-45E5-92EA-8A8C59C446A6}" type="datetime1">
              <a:rPr lang="en-US" smtClean="0"/>
              <a:t>12/20/2023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458714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E4B057-87FD-4577-A3E9-1A9B90D3BC69}" type="datetime1">
              <a:rPr lang="en-US" smtClean="0"/>
              <a:t>12/20/2023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2843273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B07223F-1EA9-4B58-81A6-4237FDB34713}" type="datetime1">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2595953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D11C79-B54B-423C-BC73-DDB8BD60006D}" type="datetime1">
              <a:rPr lang="en-US" smtClean="0"/>
              <a:t>12/20/2023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9EBE53-9AC8-479E-AF9A-ADEEB8B12735}" type="slidenum">
              <a:rPr lang="en-US" smtClean="0"/>
              <a:t>‹#›</a:t>
            </a:fld>
            <a:endParaRPr lang="en-US"/>
          </a:p>
        </p:txBody>
      </p:sp>
    </p:spTree>
    <p:extLst>
      <p:ext uri="{BB962C8B-B14F-4D97-AF65-F5344CB8AC3E}">
        <p14:creationId xmlns:p14="http://schemas.microsoft.com/office/powerpoint/2010/main" val="2549599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98A5D5A-1926-49D2-A620-D05BA49A93CB}" type="datetime1">
              <a:rPr lang="en-US" smtClean="0"/>
              <a:t>12/20/2023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EB9EBE53-9AC8-479E-AF9A-ADEEB8B12735}" type="slidenum">
              <a:rPr lang="en-US" smtClean="0"/>
              <a:t>‹#›</a:t>
            </a:fld>
            <a:endParaRPr lang="en-US"/>
          </a:p>
        </p:txBody>
      </p:sp>
    </p:spTree>
    <p:extLst>
      <p:ext uri="{BB962C8B-B14F-4D97-AF65-F5344CB8AC3E}">
        <p14:creationId xmlns:p14="http://schemas.microsoft.com/office/powerpoint/2010/main" val="3950751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4CEB164-48F4-76BE-4AA9-068AB762520E}"/>
              </a:ext>
            </a:extLst>
          </p:cNvPr>
          <p:cNvPicPr>
            <a:picLocks noChangeAspect="1"/>
          </p:cNvPicPr>
          <p:nvPr/>
        </p:nvPicPr>
        <p:blipFill>
          <a:blip r:embed="rId2"/>
          <a:stretch>
            <a:fillRect/>
          </a:stretch>
        </p:blipFill>
        <p:spPr>
          <a:xfrm rot="20814409">
            <a:off x="1808099" y="188113"/>
            <a:ext cx="2916215" cy="2916215"/>
          </a:xfrm>
          <a:prstGeom prst="rect">
            <a:avLst/>
          </a:prstGeom>
        </p:spPr>
      </p:pic>
      <p:pic>
        <p:nvPicPr>
          <p:cNvPr id="4" name="Picture 3">
            <a:extLst>
              <a:ext uri="{FF2B5EF4-FFF2-40B4-BE49-F238E27FC236}">
                <a16:creationId xmlns:a16="http://schemas.microsoft.com/office/drawing/2014/main" id="{2C89FD30-C73D-DA5C-1E12-B0630166A4F2}"/>
              </a:ext>
            </a:extLst>
          </p:cNvPr>
          <p:cNvPicPr>
            <a:picLocks noChangeAspect="1"/>
          </p:cNvPicPr>
          <p:nvPr/>
        </p:nvPicPr>
        <p:blipFill>
          <a:blip r:embed="rId3"/>
          <a:stretch>
            <a:fillRect/>
          </a:stretch>
        </p:blipFill>
        <p:spPr>
          <a:xfrm>
            <a:off x="546867" y="3280965"/>
            <a:ext cx="4742260" cy="3161507"/>
          </a:xfrm>
          <a:prstGeom prst="rect">
            <a:avLst/>
          </a:prstGeom>
        </p:spPr>
      </p:pic>
      <p:sp>
        <p:nvSpPr>
          <p:cNvPr id="2" name="Title 1">
            <a:extLst>
              <a:ext uri="{FF2B5EF4-FFF2-40B4-BE49-F238E27FC236}">
                <a16:creationId xmlns:a16="http://schemas.microsoft.com/office/drawing/2014/main" id="{80112906-7939-2AB1-591C-809BA20DB83C}"/>
              </a:ext>
            </a:extLst>
          </p:cNvPr>
          <p:cNvSpPr>
            <a:spLocks noGrp="1"/>
          </p:cNvSpPr>
          <p:nvPr>
            <p:ph type="ctrTitle"/>
          </p:nvPr>
        </p:nvSpPr>
        <p:spPr>
          <a:xfrm>
            <a:off x="569343" y="810883"/>
            <a:ext cx="8704660" cy="3239953"/>
          </a:xfrm>
        </p:spPr>
        <p:txBody>
          <a:bodyPr/>
          <a:lstStyle/>
          <a:p>
            <a:r>
              <a:rPr lang="en-US" dirty="0"/>
              <a:t>RECOGNIZING EMERGENCIES</a:t>
            </a:r>
            <a:br>
              <a:rPr lang="en-US" dirty="0"/>
            </a:br>
            <a:r>
              <a:rPr lang="en-US" dirty="0"/>
              <a:t>BASIC FIRST AID </a:t>
            </a:r>
            <a:br>
              <a:rPr lang="en-US" dirty="0"/>
            </a:br>
            <a:r>
              <a:rPr lang="en-US" dirty="0"/>
              <a:t>AND/OR CPR</a:t>
            </a:r>
          </a:p>
        </p:txBody>
      </p:sp>
      <p:sp>
        <p:nvSpPr>
          <p:cNvPr id="3" name="Subtitle 2">
            <a:extLst>
              <a:ext uri="{FF2B5EF4-FFF2-40B4-BE49-F238E27FC236}">
                <a16:creationId xmlns:a16="http://schemas.microsoft.com/office/drawing/2014/main" id="{3A100C66-2E7F-DD7F-FE84-4BC7305EB4BF}"/>
              </a:ext>
            </a:extLst>
          </p:cNvPr>
          <p:cNvSpPr>
            <a:spLocks noGrp="1"/>
          </p:cNvSpPr>
          <p:nvPr>
            <p:ph type="subTitle" idx="1"/>
          </p:nvPr>
        </p:nvSpPr>
        <p:spPr>
          <a:xfrm>
            <a:off x="1593331" y="4430396"/>
            <a:ext cx="7766936" cy="1096899"/>
          </a:xfrm>
        </p:spPr>
        <p:txBody>
          <a:bodyPr>
            <a:normAutofit lnSpcReduction="10000"/>
          </a:bodyPr>
          <a:lstStyle/>
          <a:p>
            <a:r>
              <a:rPr lang="en-US" dirty="0"/>
              <a:t>EUROPEAN SERVICE AT HOME</a:t>
            </a:r>
          </a:p>
          <a:p>
            <a:r>
              <a:rPr lang="en-US" dirty="0"/>
              <a:t>YULIYA STASYUK, RN BSN</a:t>
            </a:r>
          </a:p>
          <a:p>
            <a:r>
              <a:rPr lang="en-US" dirty="0"/>
              <a:t>NURSING SUPERVISOR </a:t>
            </a:r>
          </a:p>
        </p:txBody>
      </p:sp>
      <p:sp>
        <p:nvSpPr>
          <p:cNvPr id="6" name="Slide Number Placeholder 5">
            <a:extLst>
              <a:ext uri="{FF2B5EF4-FFF2-40B4-BE49-F238E27FC236}">
                <a16:creationId xmlns:a16="http://schemas.microsoft.com/office/drawing/2014/main" id="{C58F2887-9630-2AEC-3211-878D136189FB}"/>
              </a:ext>
            </a:extLst>
          </p:cNvPr>
          <p:cNvSpPr>
            <a:spLocks noGrp="1"/>
          </p:cNvSpPr>
          <p:nvPr>
            <p:ph type="sldNum" sz="quarter" idx="12"/>
          </p:nvPr>
        </p:nvSpPr>
        <p:spPr/>
        <p:txBody>
          <a:bodyPr/>
          <a:lstStyle/>
          <a:p>
            <a:fld id="{EB9EBE53-9AC8-479E-AF9A-ADEEB8B12735}" type="slidenum">
              <a:rPr lang="en-US" smtClean="0"/>
              <a:t>1</a:t>
            </a:fld>
            <a:endParaRPr lang="en-US"/>
          </a:p>
        </p:txBody>
      </p:sp>
    </p:spTree>
    <p:extLst>
      <p:ext uri="{BB962C8B-B14F-4D97-AF65-F5344CB8AC3E}">
        <p14:creationId xmlns:p14="http://schemas.microsoft.com/office/powerpoint/2010/main" val="384183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7BFE2-8DE9-9795-9C10-F6F26600A9F5}"/>
              </a:ext>
            </a:extLst>
          </p:cNvPr>
          <p:cNvSpPr>
            <a:spLocks noGrp="1"/>
          </p:cNvSpPr>
          <p:nvPr>
            <p:ph type="title"/>
          </p:nvPr>
        </p:nvSpPr>
        <p:spPr>
          <a:xfrm>
            <a:off x="577970" y="345057"/>
            <a:ext cx="8696032" cy="1585343"/>
          </a:xfrm>
        </p:spPr>
        <p:txBody>
          <a:bodyPr>
            <a:normAutofit fontScale="90000"/>
          </a:bodyPr>
          <a:lstStyle/>
          <a:p>
            <a:r>
              <a:rPr lang="en-US" dirty="0"/>
              <a:t>EMERGENCY PREPAREDNESS TIPS</a:t>
            </a:r>
            <a:br>
              <a:rPr lang="en-US" dirty="0"/>
            </a:br>
            <a:r>
              <a:rPr lang="en-US" dirty="0"/>
              <a:t>FOR PEOPLE WITH COGNITIVE OR INTELECTUAL DISABILITIES</a:t>
            </a:r>
          </a:p>
        </p:txBody>
      </p:sp>
      <p:sp>
        <p:nvSpPr>
          <p:cNvPr id="3" name="Content Placeholder 2">
            <a:extLst>
              <a:ext uri="{FF2B5EF4-FFF2-40B4-BE49-F238E27FC236}">
                <a16:creationId xmlns:a16="http://schemas.microsoft.com/office/drawing/2014/main" id="{C4DB1118-DAF1-AD7A-ABC1-D2486A7E4239}"/>
              </a:ext>
            </a:extLst>
          </p:cNvPr>
          <p:cNvSpPr>
            <a:spLocks noGrp="1"/>
          </p:cNvSpPr>
          <p:nvPr>
            <p:ph idx="1"/>
          </p:nvPr>
        </p:nvSpPr>
        <p:spPr/>
        <p:txBody>
          <a:bodyPr>
            <a:normAutofit/>
          </a:bodyPr>
          <a:lstStyle/>
          <a:p>
            <a:r>
              <a:rPr lang="en-US" sz="2000" dirty="0"/>
              <a:t>What is the best way for you to receive emergency information?</a:t>
            </a:r>
          </a:p>
          <a:p>
            <a:r>
              <a:rPr lang="en-US" sz="2000" dirty="0"/>
              <a:t> How will you communicate with others?</a:t>
            </a:r>
          </a:p>
          <a:p>
            <a:r>
              <a:rPr lang="en-US" sz="2000" dirty="0"/>
              <a:t> Do you have equipment, medications or Assistive Technology that you would need in a shelter?</a:t>
            </a:r>
          </a:p>
          <a:p>
            <a:r>
              <a:rPr lang="en-US" sz="2000" dirty="0"/>
              <a:t> Backup equipment?</a:t>
            </a:r>
          </a:p>
          <a:p>
            <a:r>
              <a:rPr lang="en-US" sz="2000" dirty="0"/>
              <a:t> Items that will help you to reduce stress?</a:t>
            </a:r>
          </a:p>
        </p:txBody>
      </p:sp>
      <p:sp>
        <p:nvSpPr>
          <p:cNvPr id="4" name="Slide Number Placeholder 3">
            <a:extLst>
              <a:ext uri="{FF2B5EF4-FFF2-40B4-BE49-F238E27FC236}">
                <a16:creationId xmlns:a16="http://schemas.microsoft.com/office/drawing/2014/main" id="{14C849DB-4867-4C35-2303-C5C65069FDAD}"/>
              </a:ext>
            </a:extLst>
          </p:cNvPr>
          <p:cNvSpPr>
            <a:spLocks noGrp="1"/>
          </p:cNvSpPr>
          <p:nvPr>
            <p:ph type="sldNum" sz="quarter" idx="12"/>
          </p:nvPr>
        </p:nvSpPr>
        <p:spPr/>
        <p:txBody>
          <a:bodyPr/>
          <a:lstStyle/>
          <a:p>
            <a:fld id="{EB9EBE53-9AC8-479E-AF9A-ADEEB8B12735}" type="slidenum">
              <a:rPr lang="en-US" smtClean="0"/>
              <a:t>10</a:t>
            </a:fld>
            <a:endParaRPr lang="en-US"/>
          </a:p>
        </p:txBody>
      </p:sp>
    </p:spTree>
    <p:extLst>
      <p:ext uri="{BB962C8B-B14F-4D97-AF65-F5344CB8AC3E}">
        <p14:creationId xmlns:p14="http://schemas.microsoft.com/office/powerpoint/2010/main" val="3547195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47FB0-D254-2870-1279-4BFEC26ED5DE}"/>
              </a:ext>
            </a:extLst>
          </p:cNvPr>
          <p:cNvSpPr>
            <a:spLocks noGrp="1"/>
          </p:cNvSpPr>
          <p:nvPr>
            <p:ph type="title"/>
          </p:nvPr>
        </p:nvSpPr>
        <p:spPr/>
        <p:txBody>
          <a:bodyPr/>
          <a:lstStyle/>
          <a:p>
            <a:r>
              <a:rPr lang="en-US" dirty="0"/>
              <a:t>DISASTER EMERGENCY KIT</a:t>
            </a:r>
          </a:p>
        </p:txBody>
      </p:sp>
      <p:sp>
        <p:nvSpPr>
          <p:cNvPr id="3" name="Text Placeholder 2">
            <a:extLst>
              <a:ext uri="{FF2B5EF4-FFF2-40B4-BE49-F238E27FC236}">
                <a16:creationId xmlns:a16="http://schemas.microsoft.com/office/drawing/2014/main" id="{C3D84D67-515F-B13B-A497-1CD93CD6D030}"/>
              </a:ext>
            </a:extLst>
          </p:cNvPr>
          <p:cNvSpPr>
            <a:spLocks noGrp="1"/>
          </p:cNvSpPr>
          <p:nvPr>
            <p:ph type="body" idx="1"/>
          </p:nvPr>
        </p:nvSpPr>
        <p:spPr/>
        <p:txBody>
          <a:bodyPr/>
          <a:lstStyle/>
          <a:p>
            <a:r>
              <a:rPr lang="en-US" dirty="0"/>
              <a:t>STATE OF ILLINOIS</a:t>
            </a:r>
          </a:p>
          <a:p>
            <a:r>
              <a:rPr lang="en-US" dirty="0"/>
              <a:t>https://ready.illinois.gov/plan/emergencykit.html</a:t>
            </a:r>
          </a:p>
        </p:txBody>
      </p:sp>
      <p:sp>
        <p:nvSpPr>
          <p:cNvPr id="4" name="Slide Number Placeholder 3">
            <a:extLst>
              <a:ext uri="{FF2B5EF4-FFF2-40B4-BE49-F238E27FC236}">
                <a16:creationId xmlns:a16="http://schemas.microsoft.com/office/drawing/2014/main" id="{DCC430EC-F058-5E4B-AA89-89E95F7FA2EE}"/>
              </a:ext>
            </a:extLst>
          </p:cNvPr>
          <p:cNvSpPr>
            <a:spLocks noGrp="1"/>
          </p:cNvSpPr>
          <p:nvPr>
            <p:ph type="sldNum" sz="quarter" idx="12"/>
          </p:nvPr>
        </p:nvSpPr>
        <p:spPr/>
        <p:txBody>
          <a:bodyPr/>
          <a:lstStyle/>
          <a:p>
            <a:fld id="{EB9EBE53-9AC8-479E-AF9A-ADEEB8B12735}" type="slidenum">
              <a:rPr lang="en-US" smtClean="0"/>
              <a:t>11</a:t>
            </a:fld>
            <a:endParaRPr lang="en-US"/>
          </a:p>
        </p:txBody>
      </p:sp>
    </p:spTree>
    <p:extLst>
      <p:ext uri="{BB962C8B-B14F-4D97-AF65-F5344CB8AC3E}">
        <p14:creationId xmlns:p14="http://schemas.microsoft.com/office/powerpoint/2010/main" val="1510466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261B64-B13A-6B86-0CE5-5632423A9B9C}"/>
              </a:ext>
            </a:extLst>
          </p:cNvPr>
          <p:cNvSpPr>
            <a:spLocks noGrp="1"/>
          </p:cNvSpPr>
          <p:nvPr>
            <p:ph type="title"/>
          </p:nvPr>
        </p:nvSpPr>
        <p:spPr>
          <a:xfrm>
            <a:off x="547938" y="1045533"/>
            <a:ext cx="8596668" cy="1320800"/>
          </a:xfrm>
        </p:spPr>
        <p:txBody>
          <a:bodyPr/>
          <a:lstStyle/>
          <a:p>
            <a:r>
              <a:rPr lang="en-US" dirty="0"/>
              <a:t>EMERGENCY PREPARDENESS</a:t>
            </a:r>
          </a:p>
        </p:txBody>
      </p:sp>
      <p:pic>
        <p:nvPicPr>
          <p:cNvPr id="4" name="Picture 3">
            <a:extLst>
              <a:ext uri="{FF2B5EF4-FFF2-40B4-BE49-F238E27FC236}">
                <a16:creationId xmlns:a16="http://schemas.microsoft.com/office/drawing/2014/main" id="{2E6C1ED4-641C-ED42-D992-2D5312EC836F}"/>
              </a:ext>
            </a:extLst>
          </p:cNvPr>
          <p:cNvPicPr>
            <a:picLocks noChangeAspect="1"/>
          </p:cNvPicPr>
          <p:nvPr/>
        </p:nvPicPr>
        <p:blipFill>
          <a:blip r:embed="rId2"/>
          <a:stretch>
            <a:fillRect/>
          </a:stretch>
        </p:blipFill>
        <p:spPr>
          <a:xfrm>
            <a:off x="0" y="2366333"/>
            <a:ext cx="9906132" cy="2888322"/>
          </a:xfrm>
          <a:prstGeom prst="rect">
            <a:avLst/>
          </a:prstGeom>
        </p:spPr>
      </p:pic>
      <p:sp>
        <p:nvSpPr>
          <p:cNvPr id="3" name="Slide Number Placeholder 2">
            <a:extLst>
              <a:ext uri="{FF2B5EF4-FFF2-40B4-BE49-F238E27FC236}">
                <a16:creationId xmlns:a16="http://schemas.microsoft.com/office/drawing/2014/main" id="{7DC1F67B-8B3E-45E8-91F3-99CAE78E76C5}"/>
              </a:ext>
            </a:extLst>
          </p:cNvPr>
          <p:cNvSpPr>
            <a:spLocks noGrp="1"/>
          </p:cNvSpPr>
          <p:nvPr>
            <p:ph type="sldNum" sz="quarter" idx="12"/>
          </p:nvPr>
        </p:nvSpPr>
        <p:spPr/>
        <p:txBody>
          <a:bodyPr/>
          <a:lstStyle/>
          <a:p>
            <a:fld id="{EB9EBE53-9AC8-479E-AF9A-ADEEB8B12735}" type="slidenum">
              <a:rPr lang="en-US" smtClean="0"/>
              <a:t>12</a:t>
            </a:fld>
            <a:endParaRPr lang="en-US"/>
          </a:p>
        </p:txBody>
      </p:sp>
    </p:spTree>
    <p:extLst>
      <p:ext uri="{BB962C8B-B14F-4D97-AF65-F5344CB8AC3E}">
        <p14:creationId xmlns:p14="http://schemas.microsoft.com/office/powerpoint/2010/main" val="31705364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2A7F-BB27-3262-A4A2-F6F5F93BBCF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23FFB035-A42F-7913-1D70-72E4D775798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C4F128F8-CE34-CFEB-995C-EFC6DF63D962}"/>
              </a:ext>
            </a:extLst>
          </p:cNvPr>
          <p:cNvPicPr>
            <a:picLocks noChangeAspect="1"/>
          </p:cNvPicPr>
          <p:nvPr/>
        </p:nvPicPr>
        <p:blipFill>
          <a:blip r:embed="rId2"/>
          <a:stretch>
            <a:fillRect/>
          </a:stretch>
        </p:blipFill>
        <p:spPr>
          <a:xfrm>
            <a:off x="-1" y="0"/>
            <a:ext cx="9368287" cy="6941099"/>
          </a:xfrm>
          <a:prstGeom prst="rect">
            <a:avLst/>
          </a:prstGeom>
        </p:spPr>
      </p:pic>
      <p:sp>
        <p:nvSpPr>
          <p:cNvPr id="4" name="Slide Number Placeholder 3">
            <a:extLst>
              <a:ext uri="{FF2B5EF4-FFF2-40B4-BE49-F238E27FC236}">
                <a16:creationId xmlns:a16="http://schemas.microsoft.com/office/drawing/2014/main" id="{D59B6801-1BD3-0ED1-1261-2AAC044F41F3}"/>
              </a:ext>
            </a:extLst>
          </p:cNvPr>
          <p:cNvSpPr>
            <a:spLocks noGrp="1"/>
          </p:cNvSpPr>
          <p:nvPr>
            <p:ph type="sldNum" sz="quarter" idx="12"/>
          </p:nvPr>
        </p:nvSpPr>
        <p:spPr/>
        <p:txBody>
          <a:bodyPr/>
          <a:lstStyle/>
          <a:p>
            <a:fld id="{EB9EBE53-9AC8-479E-AF9A-ADEEB8B12735}" type="slidenum">
              <a:rPr lang="en-US" smtClean="0"/>
              <a:t>13</a:t>
            </a:fld>
            <a:endParaRPr lang="en-US"/>
          </a:p>
        </p:txBody>
      </p:sp>
    </p:spTree>
    <p:extLst>
      <p:ext uri="{BB962C8B-B14F-4D97-AF65-F5344CB8AC3E}">
        <p14:creationId xmlns:p14="http://schemas.microsoft.com/office/powerpoint/2010/main" val="1109410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233F2-FAD2-73E5-6BCF-4B648F889EC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A003B6D-8444-96A2-336D-EECA11B7D3D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3E2F2D08-1CBD-34C4-92FB-BC06C5E8D593}"/>
              </a:ext>
            </a:extLst>
          </p:cNvPr>
          <p:cNvPicPr>
            <a:picLocks noChangeAspect="1"/>
          </p:cNvPicPr>
          <p:nvPr/>
        </p:nvPicPr>
        <p:blipFill>
          <a:blip r:embed="rId2"/>
          <a:stretch>
            <a:fillRect/>
          </a:stretch>
        </p:blipFill>
        <p:spPr>
          <a:xfrm>
            <a:off x="0" y="16154"/>
            <a:ext cx="9394166" cy="6841846"/>
          </a:xfrm>
          <a:prstGeom prst="rect">
            <a:avLst/>
          </a:prstGeom>
        </p:spPr>
      </p:pic>
      <p:sp>
        <p:nvSpPr>
          <p:cNvPr id="4" name="Slide Number Placeholder 3">
            <a:extLst>
              <a:ext uri="{FF2B5EF4-FFF2-40B4-BE49-F238E27FC236}">
                <a16:creationId xmlns:a16="http://schemas.microsoft.com/office/drawing/2014/main" id="{BB324FCF-E378-D195-57E8-6983B3F7599C}"/>
              </a:ext>
            </a:extLst>
          </p:cNvPr>
          <p:cNvSpPr>
            <a:spLocks noGrp="1"/>
          </p:cNvSpPr>
          <p:nvPr>
            <p:ph type="sldNum" sz="quarter" idx="12"/>
          </p:nvPr>
        </p:nvSpPr>
        <p:spPr/>
        <p:txBody>
          <a:bodyPr/>
          <a:lstStyle/>
          <a:p>
            <a:fld id="{EB9EBE53-9AC8-479E-AF9A-ADEEB8B12735}" type="slidenum">
              <a:rPr lang="en-US" smtClean="0"/>
              <a:t>14</a:t>
            </a:fld>
            <a:endParaRPr lang="en-US"/>
          </a:p>
        </p:txBody>
      </p:sp>
    </p:spTree>
    <p:extLst>
      <p:ext uri="{BB962C8B-B14F-4D97-AF65-F5344CB8AC3E}">
        <p14:creationId xmlns:p14="http://schemas.microsoft.com/office/powerpoint/2010/main" val="3058346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736AB-BC8C-EEC5-CEAB-8F648936EB86}"/>
              </a:ext>
            </a:extLst>
          </p:cNvPr>
          <p:cNvSpPr>
            <a:spLocks noGrp="1"/>
          </p:cNvSpPr>
          <p:nvPr>
            <p:ph type="title"/>
          </p:nvPr>
        </p:nvSpPr>
        <p:spPr/>
        <p:txBody>
          <a:bodyPr/>
          <a:lstStyle/>
          <a:p>
            <a:r>
              <a:rPr lang="en-US" dirty="0"/>
              <a:t>RECEIVING ALERTS AND WARNINGS</a:t>
            </a:r>
          </a:p>
        </p:txBody>
      </p:sp>
      <p:sp>
        <p:nvSpPr>
          <p:cNvPr id="3" name="Content Placeholder 2">
            <a:extLst>
              <a:ext uri="{FF2B5EF4-FFF2-40B4-BE49-F238E27FC236}">
                <a16:creationId xmlns:a16="http://schemas.microsoft.com/office/drawing/2014/main" id="{24102CCF-863D-9D11-BF7F-570897542D46}"/>
              </a:ext>
            </a:extLst>
          </p:cNvPr>
          <p:cNvSpPr>
            <a:spLocks noGrp="1"/>
          </p:cNvSpPr>
          <p:nvPr>
            <p:ph idx="1"/>
          </p:nvPr>
        </p:nvSpPr>
        <p:spPr>
          <a:xfrm>
            <a:off x="431320" y="1550838"/>
            <a:ext cx="8937572" cy="4582543"/>
          </a:xfrm>
        </p:spPr>
        <p:txBody>
          <a:bodyPr>
            <a:normAutofit/>
          </a:bodyPr>
          <a:lstStyle/>
          <a:p>
            <a:r>
              <a:rPr lang="en-US" sz="2400" dirty="0"/>
              <a:t>Plan ahead to determine the best option for you. May try out different services and ensure to have one or more back-up options. Some alert services include: </a:t>
            </a:r>
          </a:p>
          <a:p>
            <a:pPr lvl="1"/>
            <a:r>
              <a:rPr lang="en-US" sz="2000" dirty="0"/>
              <a:t>Weather radios</a:t>
            </a:r>
          </a:p>
          <a:p>
            <a:pPr lvl="1"/>
            <a:r>
              <a:rPr lang="en-US" sz="2000" dirty="0"/>
              <a:t>Email alerts</a:t>
            </a:r>
          </a:p>
          <a:p>
            <a:pPr lvl="1"/>
            <a:r>
              <a:rPr lang="en-US" sz="2000" dirty="0"/>
              <a:t>Text alerts</a:t>
            </a:r>
          </a:p>
          <a:p>
            <a:pPr lvl="1"/>
            <a:r>
              <a:rPr lang="en-US" sz="2000" dirty="0"/>
              <a:t>Reverse 911 systems</a:t>
            </a:r>
          </a:p>
          <a:p>
            <a:pPr lvl="1"/>
            <a:r>
              <a:rPr lang="en-US" sz="2000" dirty="0"/>
              <a:t>Smartphone applications</a:t>
            </a:r>
          </a:p>
          <a:p>
            <a:pPr lvl="1"/>
            <a:r>
              <a:rPr lang="en-US" sz="2000" dirty="0"/>
              <a:t>Television, radio and internet sources</a:t>
            </a:r>
          </a:p>
          <a:p>
            <a:pPr lvl="1"/>
            <a:r>
              <a:rPr lang="en-US" sz="2000" dirty="0"/>
              <a:t>Emergency alert systems</a:t>
            </a:r>
          </a:p>
        </p:txBody>
      </p:sp>
      <p:sp>
        <p:nvSpPr>
          <p:cNvPr id="4" name="Slide Number Placeholder 3">
            <a:extLst>
              <a:ext uri="{FF2B5EF4-FFF2-40B4-BE49-F238E27FC236}">
                <a16:creationId xmlns:a16="http://schemas.microsoft.com/office/drawing/2014/main" id="{73E6E1E3-7867-F496-6412-8456BD2EFD01}"/>
              </a:ext>
            </a:extLst>
          </p:cNvPr>
          <p:cNvSpPr>
            <a:spLocks noGrp="1"/>
          </p:cNvSpPr>
          <p:nvPr>
            <p:ph type="sldNum" sz="quarter" idx="12"/>
          </p:nvPr>
        </p:nvSpPr>
        <p:spPr/>
        <p:txBody>
          <a:bodyPr/>
          <a:lstStyle/>
          <a:p>
            <a:fld id="{EB9EBE53-9AC8-479E-AF9A-ADEEB8B12735}" type="slidenum">
              <a:rPr lang="en-US" smtClean="0"/>
              <a:t>15</a:t>
            </a:fld>
            <a:endParaRPr lang="en-US"/>
          </a:p>
        </p:txBody>
      </p:sp>
    </p:spTree>
    <p:extLst>
      <p:ext uri="{BB962C8B-B14F-4D97-AF65-F5344CB8AC3E}">
        <p14:creationId xmlns:p14="http://schemas.microsoft.com/office/powerpoint/2010/main" val="952967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1710D-1983-4254-8643-9B9C3180183F}"/>
              </a:ext>
            </a:extLst>
          </p:cNvPr>
          <p:cNvSpPr>
            <a:spLocks noGrp="1"/>
          </p:cNvSpPr>
          <p:nvPr>
            <p:ph type="title"/>
          </p:nvPr>
        </p:nvSpPr>
        <p:spPr/>
        <p:txBody>
          <a:bodyPr/>
          <a:lstStyle/>
          <a:p>
            <a:r>
              <a:rPr lang="en-US" dirty="0"/>
              <a:t>EVACUATION</a:t>
            </a:r>
          </a:p>
        </p:txBody>
      </p:sp>
      <p:sp>
        <p:nvSpPr>
          <p:cNvPr id="3" name="Content Placeholder 2">
            <a:extLst>
              <a:ext uri="{FF2B5EF4-FFF2-40B4-BE49-F238E27FC236}">
                <a16:creationId xmlns:a16="http://schemas.microsoft.com/office/drawing/2014/main" id="{D46AEAF0-5DED-87EC-9FDB-F43D1F9AF63F}"/>
              </a:ext>
            </a:extLst>
          </p:cNvPr>
          <p:cNvSpPr>
            <a:spLocks noGrp="1"/>
          </p:cNvSpPr>
          <p:nvPr>
            <p:ph idx="1"/>
          </p:nvPr>
        </p:nvSpPr>
        <p:spPr>
          <a:xfrm>
            <a:off x="677334" y="1712015"/>
            <a:ext cx="5861489" cy="3880773"/>
          </a:xfrm>
        </p:spPr>
        <p:txBody>
          <a:bodyPr/>
          <a:lstStyle/>
          <a:p>
            <a:r>
              <a:rPr lang="en-US" dirty="0"/>
              <a:t>Know your transportation needs</a:t>
            </a:r>
          </a:p>
          <a:p>
            <a:r>
              <a:rPr lang="en-US" dirty="0"/>
              <a:t>Make a plan in advance, if possible </a:t>
            </a:r>
          </a:p>
          <a:p>
            <a:r>
              <a:rPr lang="en-US" dirty="0"/>
              <a:t>Take equipment and service animals with you</a:t>
            </a:r>
          </a:p>
          <a:p>
            <a:r>
              <a:rPr lang="en-US" dirty="0"/>
              <a:t>Have back-up options</a:t>
            </a:r>
          </a:p>
          <a:p>
            <a:r>
              <a:rPr lang="en-US" dirty="0"/>
              <a:t>Communicate with first responders</a:t>
            </a:r>
          </a:p>
        </p:txBody>
      </p:sp>
      <p:sp>
        <p:nvSpPr>
          <p:cNvPr id="4" name="Content Placeholder 2">
            <a:extLst>
              <a:ext uri="{FF2B5EF4-FFF2-40B4-BE49-F238E27FC236}">
                <a16:creationId xmlns:a16="http://schemas.microsoft.com/office/drawing/2014/main" id="{388AE139-A26B-B156-B09C-3B4E095346AA}"/>
              </a:ext>
            </a:extLst>
          </p:cNvPr>
          <p:cNvSpPr txBox="1">
            <a:spLocks/>
          </p:cNvSpPr>
          <p:nvPr/>
        </p:nvSpPr>
        <p:spPr>
          <a:xfrm>
            <a:off x="4975668" y="3494807"/>
            <a:ext cx="5861489" cy="3880773"/>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DISABILITY SERVICES</a:t>
            </a:r>
          </a:p>
          <a:p>
            <a:r>
              <a:rPr lang="en-US" dirty="0"/>
              <a:t>Coordinate disability specific resources</a:t>
            </a:r>
          </a:p>
          <a:p>
            <a:r>
              <a:rPr lang="en-US" dirty="0"/>
              <a:t>Disseminate information about evacuation</a:t>
            </a:r>
          </a:p>
          <a:p>
            <a:r>
              <a:rPr lang="en-US" dirty="0"/>
              <a:t>Health and safety checks</a:t>
            </a:r>
          </a:p>
          <a:p>
            <a:r>
              <a:rPr lang="en-US" dirty="0"/>
              <a:t>Work with emergency management </a:t>
            </a:r>
          </a:p>
        </p:txBody>
      </p:sp>
      <p:sp>
        <p:nvSpPr>
          <p:cNvPr id="5" name="Slide Number Placeholder 4">
            <a:extLst>
              <a:ext uri="{FF2B5EF4-FFF2-40B4-BE49-F238E27FC236}">
                <a16:creationId xmlns:a16="http://schemas.microsoft.com/office/drawing/2014/main" id="{298435AA-0091-CF3D-962E-A3B4C68391B5}"/>
              </a:ext>
            </a:extLst>
          </p:cNvPr>
          <p:cNvSpPr>
            <a:spLocks noGrp="1"/>
          </p:cNvSpPr>
          <p:nvPr>
            <p:ph type="sldNum" sz="quarter" idx="12"/>
          </p:nvPr>
        </p:nvSpPr>
        <p:spPr/>
        <p:txBody>
          <a:bodyPr/>
          <a:lstStyle/>
          <a:p>
            <a:fld id="{EB9EBE53-9AC8-479E-AF9A-ADEEB8B12735}" type="slidenum">
              <a:rPr lang="en-US" smtClean="0"/>
              <a:t>16</a:t>
            </a:fld>
            <a:endParaRPr lang="en-US"/>
          </a:p>
        </p:txBody>
      </p:sp>
    </p:spTree>
    <p:extLst>
      <p:ext uri="{BB962C8B-B14F-4D97-AF65-F5344CB8AC3E}">
        <p14:creationId xmlns:p14="http://schemas.microsoft.com/office/powerpoint/2010/main" val="2355315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D5585-151F-BF67-D164-DD5CDCF8D0E9}"/>
              </a:ext>
            </a:extLst>
          </p:cNvPr>
          <p:cNvSpPr>
            <a:spLocks noGrp="1"/>
          </p:cNvSpPr>
          <p:nvPr>
            <p:ph type="title"/>
          </p:nvPr>
        </p:nvSpPr>
        <p:spPr/>
        <p:txBody>
          <a:bodyPr/>
          <a:lstStyle/>
          <a:p>
            <a:r>
              <a:rPr lang="en-US" dirty="0"/>
              <a:t>SHELTERING</a:t>
            </a:r>
          </a:p>
        </p:txBody>
      </p:sp>
      <p:sp>
        <p:nvSpPr>
          <p:cNvPr id="3" name="Content Placeholder 2">
            <a:extLst>
              <a:ext uri="{FF2B5EF4-FFF2-40B4-BE49-F238E27FC236}">
                <a16:creationId xmlns:a16="http://schemas.microsoft.com/office/drawing/2014/main" id="{2AE8EF1D-BBED-EBCA-AC62-A6460CCB4380}"/>
              </a:ext>
            </a:extLst>
          </p:cNvPr>
          <p:cNvSpPr>
            <a:spLocks noGrp="1"/>
          </p:cNvSpPr>
          <p:nvPr>
            <p:ph idx="1"/>
          </p:nvPr>
        </p:nvSpPr>
        <p:spPr>
          <a:xfrm>
            <a:off x="677334" y="1667447"/>
            <a:ext cx="4809066" cy="3880773"/>
          </a:xfrm>
        </p:spPr>
        <p:txBody>
          <a:bodyPr/>
          <a:lstStyle/>
          <a:p>
            <a:r>
              <a:rPr lang="en-US" dirty="0"/>
              <a:t>Plan in advance</a:t>
            </a:r>
          </a:p>
          <a:p>
            <a:r>
              <a:rPr lang="en-US" dirty="0"/>
              <a:t>take service animals, loved once and care recipients with you</a:t>
            </a:r>
          </a:p>
          <a:p>
            <a:r>
              <a:rPr lang="en-US" dirty="0"/>
              <a:t>Utilize your support network</a:t>
            </a:r>
          </a:p>
          <a:p>
            <a:r>
              <a:rPr lang="en-US" dirty="0"/>
              <a:t>Plan for support services</a:t>
            </a:r>
          </a:p>
          <a:p>
            <a:r>
              <a:rPr lang="en-US" dirty="0"/>
              <a:t>Practice telling shelter workers what your needs are</a:t>
            </a:r>
          </a:p>
        </p:txBody>
      </p:sp>
      <p:sp>
        <p:nvSpPr>
          <p:cNvPr id="4" name="Content Placeholder 2">
            <a:extLst>
              <a:ext uri="{FF2B5EF4-FFF2-40B4-BE49-F238E27FC236}">
                <a16:creationId xmlns:a16="http://schemas.microsoft.com/office/drawing/2014/main" id="{017D57CA-BB70-65BD-A91D-5BBBE2D3491A}"/>
              </a:ext>
            </a:extLst>
          </p:cNvPr>
          <p:cNvSpPr txBox="1">
            <a:spLocks/>
          </p:cNvSpPr>
          <p:nvPr/>
        </p:nvSpPr>
        <p:spPr>
          <a:xfrm>
            <a:off x="5486400" y="3607833"/>
            <a:ext cx="4227549" cy="316013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DISABILITY SERVICES</a:t>
            </a:r>
          </a:p>
          <a:p>
            <a:r>
              <a:rPr lang="en-US" dirty="0"/>
              <a:t>Plan with emergency managers</a:t>
            </a:r>
          </a:p>
          <a:p>
            <a:r>
              <a:rPr lang="en-US" dirty="0"/>
              <a:t>Review shelter sites</a:t>
            </a:r>
          </a:p>
          <a:p>
            <a:r>
              <a:rPr lang="en-US" dirty="0"/>
              <a:t>Plan for continuation of services</a:t>
            </a:r>
          </a:p>
          <a:p>
            <a:r>
              <a:rPr lang="en-US" dirty="0"/>
              <a:t>Communicate within the shelter</a:t>
            </a:r>
          </a:p>
        </p:txBody>
      </p:sp>
      <p:sp>
        <p:nvSpPr>
          <p:cNvPr id="5" name="Slide Number Placeholder 4">
            <a:extLst>
              <a:ext uri="{FF2B5EF4-FFF2-40B4-BE49-F238E27FC236}">
                <a16:creationId xmlns:a16="http://schemas.microsoft.com/office/drawing/2014/main" id="{60101AD1-9942-99E8-1C8A-A1A1C1532BE9}"/>
              </a:ext>
            </a:extLst>
          </p:cNvPr>
          <p:cNvSpPr>
            <a:spLocks noGrp="1"/>
          </p:cNvSpPr>
          <p:nvPr>
            <p:ph type="sldNum" sz="quarter" idx="12"/>
          </p:nvPr>
        </p:nvSpPr>
        <p:spPr/>
        <p:txBody>
          <a:bodyPr/>
          <a:lstStyle/>
          <a:p>
            <a:fld id="{EB9EBE53-9AC8-479E-AF9A-ADEEB8B12735}" type="slidenum">
              <a:rPr lang="en-US" smtClean="0"/>
              <a:t>17</a:t>
            </a:fld>
            <a:endParaRPr lang="en-US"/>
          </a:p>
        </p:txBody>
      </p:sp>
    </p:spTree>
    <p:extLst>
      <p:ext uri="{BB962C8B-B14F-4D97-AF65-F5344CB8AC3E}">
        <p14:creationId xmlns:p14="http://schemas.microsoft.com/office/powerpoint/2010/main" val="31511944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8DC1E9E-D2DB-F636-2CBD-3A570552F76D}"/>
              </a:ext>
            </a:extLst>
          </p:cNvPr>
          <p:cNvPicPr>
            <a:picLocks noChangeAspect="1"/>
          </p:cNvPicPr>
          <p:nvPr/>
        </p:nvPicPr>
        <p:blipFill>
          <a:blip r:embed="rId2"/>
          <a:stretch>
            <a:fillRect/>
          </a:stretch>
        </p:blipFill>
        <p:spPr>
          <a:xfrm>
            <a:off x="0" y="0"/>
            <a:ext cx="7897963" cy="4442604"/>
          </a:xfrm>
          <a:prstGeom prst="rect">
            <a:avLst/>
          </a:prstGeom>
        </p:spPr>
      </p:pic>
      <p:sp>
        <p:nvSpPr>
          <p:cNvPr id="2" name="Title 1">
            <a:extLst>
              <a:ext uri="{FF2B5EF4-FFF2-40B4-BE49-F238E27FC236}">
                <a16:creationId xmlns:a16="http://schemas.microsoft.com/office/drawing/2014/main" id="{58A1314F-E738-EFB8-A1CE-BEF853151434}"/>
              </a:ext>
            </a:extLst>
          </p:cNvPr>
          <p:cNvSpPr>
            <a:spLocks noGrp="1"/>
          </p:cNvSpPr>
          <p:nvPr>
            <p:ph type="title"/>
          </p:nvPr>
        </p:nvSpPr>
        <p:spPr/>
        <p:txBody>
          <a:bodyPr/>
          <a:lstStyle/>
          <a:p>
            <a:r>
              <a:rPr lang="en-US" dirty="0"/>
              <a:t>CLIENT EMERGENCIES </a:t>
            </a:r>
          </a:p>
        </p:txBody>
      </p:sp>
      <p:sp>
        <p:nvSpPr>
          <p:cNvPr id="3" name="Text Placeholder 2">
            <a:extLst>
              <a:ext uri="{FF2B5EF4-FFF2-40B4-BE49-F238E27FC236}">
                <a16:creationId xmlns:a16="http://schemas.microsoft.com/office/drawing/2014/main" id="{709EB8F3-B5E8-322C-B2FF-03A8D2735D25}"/>
              </a:ext>
            </a:extLst>
          </p:cNvPr>
          <p:cNvSpPr>
            <a:spLocks noGrp="1"/>
          </p:cNvSpPr>
          <p:nvPr>
            <p:ph type="body" idx="1"/>
          </p:nvPr>
        </p:nvSpPr>
        <p:spPr/>
        <p:txBody>
          <a:bodyPr/>
          <a:lstStyle/>
          <a:p>
            <a:r>
              <a:rPr lang="en-US" dirty="0"/>
              <a:t>AND FIRST AID</a:t>
            </a:r>
          </a:p>
        </p:txBody>
      </p:sp>
      <p:sp>
        <p:nvSpPr>
          <p:cNvPr id="5" name="Slide Number Placeholder 4">
            <a:extLst>
              <a:ext uri="{FF2B5EF4-FFF2-40B4-BE49-F238E27FC236}">
                <a16:creationId xmlns:a16="http://schemas.microsoft.com/office/drawing/2014/main" id="{B05C03E7-7774-D34C-B7DA-CB2B5BBBD0BE}"/>
              </a:ext>
            </a:extLst>
          </p:cNvPr>
          <p:cNvSpPr>
            <a:spLocks noGrp="1"/>
          </p:cNvSpPr>
          <p:nvPr>
            <p:ph type="sldNum" sz="quarter" idx="12"/>
          </p:nvPr>
        </p:nvSpPr>
        <p:spPr/>
        <p:txBody>
          <a:bodyPr/>
          <a:lstStyle/>
          <a:p>
            <a:fld id="{EB9EBE53-9AC8-479E-AF9A-ADEEB8B12735}" type="slidenum">
              <a:rPr lang="en-US" smtClean="0"/>
              <a:t>18</a:t>
            </a:fld>
            <a:endParaRPr lang="en-US"/>
          </a:p>
        </p:txBody>
      </p:sp>
    </p:spTree>
    <p:extLst>
      <p:ext uri="{BB962C8B-B14F-4D97-AF65-F5344CB8AC3E}">
        <p14:creationId xmlns:p14="http://schemas.microsoft.com/office/powerpoint/2010/main" val="21954573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20D06-25EA-A930-EF75-8ED578FC86AB}"/>
              </a:ext>
            </a:extLst>
          </p:cNvPr>
          <p:cNvSpPr>
            <a:spLocks noGrp="1"/>
          </p:cNvSpPr>
          <p:nvPr>
            <p:ph type="title"/>
          </p:nvPr>
        </p:nvSpPr>
        <p:spPr/>
        <p:txBody>
          <a:bodyPr/>
          <a:lstStyle/>
          <a:p>
            <a:r>
              <a:rPr lang="en-US" dirty="0"/>
              <a:t>CLIENT FALLS AND IS INJURED</a:t>
            </a:r>
          </a:p>
        </p:txBody>
      </p:sp>
      <p:sp>
        <p:nvSpPr>
          <p:cNvPr id="3" name="Content Placeholder 2">
            <a:extLst>
              <a:ext uri="{FF2B5EF4-FFF2-40B4-BE49-F238E27FC236}">
                <a16:creationId xmlns:a16="http://schemas.microsoft.com/office/drawing/2014/main" id="{754EEDF1-8B8C-6A9A-D977-1C21AB758284}"/>
              </a:ext>
            </a:extLst>
          </p:cNvPr>
          <p:cNvSpPr>
            <a:spLocks noGrp="1"/>
          </p:cNvSpPr>
          <p:nvPr>
            <p:ph idx="1"/>
          </p:nvPr>
        </p:nvSpPr>
        <p:spPr>
          <a:xfrm>
            <a:off x="310551" y="1509623"/>
            <a:ext cx="8963451" cy="4856671"/>
          </a:xfrm>
        </p:spPr>
        <p:txBody>
          <a:bodyPr>
            <a:normAutofit/>
          </a:bodyPr>
          <a:lstStyle/>
          <a:p>
            <a:r>
              <a:rPr lang="en-US" dirty="0"/>
              <a:t> Do not move them unless they are in serious and immediate danger</a:t>
            </a:r>
          </a:p>
          <a:p>
            <a:r>
              <a:rPr lang="en-US" dirty="0"/>
              <a:t> Call “911” following procedures outlined in “Guidelines”</a:t>
            </a:r>
          </a:p>
          <a:p>
            <a:r>
              <a:rPr lang="en-US" dirty="0"/>
              <a:t>	Make them as comfortable as possible</a:t>
            </a:r>
          </a:p>
          <a:p>
            <a:r>
              <a:rPr lang="en-US" dirty="0"/>
              <a:t>	Stay with them until assistance arrives</a:t>
            </a:r>
          </a:p>
          <a:p>
            <a:r>
              <a:rPr lang="en-US" dirty="0"/>
              <a:t>	Report and record the following:</a:t>
            </a:r>
          </a:p>
          <a:p>
            <a:pPr lvl="1"/>
            <a:r>
              <a:rPr lang="en-US" dirty="0"/>
              <a:t>•	How the fall occurred</a:t>
            </a:r>
          </a:p>
          <a:p>
            <a:pPr lvl="1"/>
            <a:r>
              <a:rPr lang="en-US" dirty="0"/>
              <a:t>•	How far the person walked</a:t>
            </a:r>
          </a:p>
          <a:p>
            <a:pPr lvl="1"/>
            <a:r>
              <a:rPr lang="en-US" dirty="0"/>
              <a:t>•	How activity was tolerated before the fall</a:t>
            </a:r>
          </a:p>
          <a:p>
            <a:pPr lvl="1"/>
            <a:r>
              <a:rPr lang="en-US" dirty="0"/>
              <a:t>•	Complaints before the fall</a:t>
            </a:r>
          </a:p>
          <a:p>
            <a:pPr lvl="1"/>
            <a:r>
              <a:rPr lang="en-US" dirty="0"/>
              <a:t>•	How much help the person needed while walking</a:t>
            </a:r>
          </a:p>
          <a:p>
            <a:r>
              <a:rPr lang="en-US" dirty="0"/>
              <a:t>	Complete the </a:t>
            </a:r>
            <a:r>
              <a:rPr lang="en-US" i="1" dirty="0"/>
              <a:t>ADSC’s Incident Report</a:t>
            </a:r>
            <a:r>
              <a:rPr lang="en-US" dirty="0"/>
              <a:t>, as soon as possible</a:t>
            </a:r>
          </a:p>
          <a:p>
            <a:endParaRPr lang="en-US" dirty="0"/>
          </a:p>
        </p:txBody>
      </p:sp>
      <p:sp>
        <p:nvSpPr>
          <p:cNvPr id="4" name="Slide Number Placeholder 3">
            <a:extLst>
              <a:ext uri="{FF2B5EF4-FFF2-40B4-BE49-F238E27FC236}">
                <a16:creationId xmlns:a16="http://schemas.microsoft.com/office/drawing/2014/main" id="{F3EA73BF-B1C3-D291-B775-DD2085C47DAF}"/>
              </a:ext>
            </a:extLst>
          </p:cNvPr>
          <p:cNvSpPr>
            <a:spLocks noGrp="1"/>
          </p:cNvSpPr>
          <p:nvPr>
            <p:ph type="sldNum" sz="quarter" idx="12"/>
          </p:nvPr>
        </p:nvSpPr>
        <p:spPr/>
        <p:txBody>
          <a:bodyPr/>
          <a:lstStyle/>
          <a:p>
            <a:fld id="{EB9EBE53-9AC8-479E-AF9A-ADEEB8B12735}" type="slidenum">
              <a:rPr lang="en-US" smtClean="0"/>
              <a:t>19</a:t>
            </a:fld>
            <a:endParaRPr lang="en-US"/>
          </a:p>
        </p:txBody>
      </p:sp>
    </p:spTree>
    <p:extLst>
      <p:ext uri="{BB962C8B-B14F-4D97-AF65-F5344CB8AC3E}">
        <p14:creationId xmlns:p14="http://schemas.microsoft.com/office/powerpoint/2010/main" val="40577274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A77E9-67BB-44CF-3C7C-04A19659C708}"/>
              </a:ext>
            </a:extLst>
          </p:cNvPr>
          <p:cNvSpPr>
            <a:spLocks noGrp="1"/>
          </p:cNvSpPr>
          <p:nvPr>
            <p:ph type="title"/>
          </p:nvPr>
        </p:nvSpPr>
        <p:spPr/>
        <p:txBody>
          <a:bodyPr/>
          <a:lstStyle/>
          <a:p>
            <a:r>
              <a:rPr lang="en-US" dirty="0"/>
              <a:t>FUNDAMNETAL OF FIRST AID AND CPR </a:t>
            </a:r>
          </a:p>
        </p:txBody>
      </p:sp>
      <p:sp>
        <p:nvSpPr>
          <p:cNvPr id="3" name="Content Placeholder 2">
            <a:extLst>
              <a:ext uri="{FF2B5EF4-FFF2-40B4-BE49-F238E27FC236}">
                <a16:creationId xmlns:a16="http://schemas.microsoft.com/office/drawing/2014/main" id="{5AFC112D-0DD4-29D8-B789-E576B266C4F3}"/>
              </a:ext>
            </a:extLst>
          </p:cNvPr>
          <p:cNvSpPr>
            <a:spLocks noGrp="1"/>
          </p:cNvSpPr>
          <p:nvPr>
            <p:ph idx="1"/>
          </p:nvPr>
        </p:nvSpPr>
        <p:spPr>
          <a:xfrm>
            <a:off x="599695" y="1643004"/>
            <a:ext cx="9234417" cy="5016588"/>
          </a:xfrm>
        </p:spPr>
        <p:txBody>
          <a:bodyPr>
            <a:normAutofit fontScale="92500" lnSpcReduction="20000"/>
          </a:bodyPr>
          <a:lstStyle/>
          <a:p>
            <a:pPr marL="0" indent="0">
              <a:buNone/>
            </a:pPr>
            <a:r>
              <a:rPr lang="en-US" dirty="0"/>
              <a:t>CALL 911 IN CRITICAL EMERGENCIES, UNRESPONSIVENESS, COLLAPSE OR SUDDEN CHANGE IN CONDITION OF CLIENT AND REPORT TO SUPERVISOR </a:t>
            </a:r>
          </a:p>
          <a:p>
            <a:pPr marL="0" indent="0">
              <a:buNone/>
            </a:pPr>
            <a:r>
              <a:rPr lang="en-US" dirty="0"/>
              <a:t>ALWAYS BE AWARE OF YOUR SURROUNDINGS IN CASES OF EMERGENCY</a:t>
            </a:r>
          </a:p>
          <a:p>
            <a:pPr marL="0" indent="0">
              <a:buNone/>
            </a:pPr>
            <a:r>
              <a:rPr lang="en-US" dirty="0"/>
              <a:t>REMEMBER:</a:t>
            </a:r>
          </a:p>
          <a:p>
            <a:r>
              <a:rPr lang="en-US" dirty="0"/>
              <a:t>ABC (AIRWAY </a:t>
            </a:r>
            <a:r>
              <a:rPr lang="en-US" dirty="0">
                <a:sym typeface="Wingdings" panose="05000000000000000000" pitchFamily="2" charset="2"/>
              </a:rPr>
              <a:t> BREATHING  CIRCULATION)</a:t>
            </a:r>
          </a:p>
          <a:p>
            <a:r>
              <a:rPr lang="en-US" dirty="0">
                <a:sym typeface="Wingdings" panose="05000000000000000000" pitchFamily="2" charset="2"/>
              </a:rPr>
              <a:t>CONTROL BLEEDING</a:t>
            </a:r>
          </a:p>
          <a:p>
            <a:r>
              <a:rPr lang="en-US" dirty="0">
                <a:sym typeface="Wingdings" panose="05000000000000000000" pitchFamily="2" charset="2"/>
              </a:rPr>
              <a:t>TREAT FOR SHOCK (MEDICAL EMEERGENCIES)</a:t>
            </a:r>
          </a:p>
          <a:p>
            <a:pPr marL="0" indent="0">
              <a:buNone/>
            </a:pPr>
            <a:r>
              <a:rPr lang="en-US" dirty="0">
                <a:sym typeface="Wingdings" panose="05000000000000000000" pitchFamily="2" charset="2"/>
              </a:rPr>
              <a:t>DISCUSSION POINTS:</a:t>
            </a:r>
          </a:p>
          <a:p>
            <a:r>
              <a:rPr lang="en-US" dirty="0">
                <a:sym typeface="Wingdings" panose="05000000000000000000" pitchFamily="2" charset="2"/>
              </a:rPr>
              <a:t>OPEN WOUNDS AND BURNS</a:t>
            </a:r>
          </a:p>
          <a:p>
            <a:r>
              <a:rPr lang="en-US" dirty="0">
                <a:sym typeface="Wingdings" panose="05000000000000000000" pitchFamily="2" charset="2"/>
              </a:rPr>
              <a:t>FRACTURES OR DISLOCATIONS</a:t>
            </a:r>
          </a:p>
          <a:p>
            <a:r>
              <a:rPr lang="en-US" dirty="0">
                <a:sym typeface="Wingdings" panose="05000000000000000000" pitchFamily="2" charset="2"/>
              </a:rPr>
              <a:t>EMERGENCY PREPARDNESS PLAN </a:t>
            </a:r>
          </a:p>
          <a:p>
            <a:r>
              <a:rPr lang="en-US" dirty="0">
                <a:sym typeface="Wingdings" panose="05000000000000000000" pitchFamily="2" charset="2"/>
              </a:rPr>
              <a:t>SUDDEN OR ACUTE CHANGES IN CLIENT CONDITION</a:t>
            </a:r>
          </a:p>
          <a:p>
            <a:endParaRPr lang="en-US" dirty="0">
              <a:sym typeface="Wingdings" panose="05000000000000000000" pitchFamily="2" charset="2"/>
            </a:endParaRPr>
          </a:p>
          <a:p>
            <a:pPr algn="ctr"/>
            <a:r>
              <a:rPr lang="en-US" b="1" i="1" u="sng" dirty="0">
                <a:solidFill>
                  <a:srgbClr val="FF0000"/>
                </a:solidFill>
                <a:sym typeface="Wingdings" panose="05000000000000000000" pitchFamily="2" charset="2"/>
              </a:rPr>
              <a:t>ALWAYS PERFORM HAND HYGIENE BEFORE AND AFTER ASSISTING CLIENTS AND WEAR GLOVES WHEN IN CONTACT WITH OPEN WOUNDS</a:t>
            </a:r>
            <a:endParaRPr lang="en-US" b="1" i="1" u="sng" dirty="0">
              <a:solidFill>
                <a:srgbClr val="FF0000"/>
              </a:solidFill>
            </a:endParaRPr>
          </a:p>
        </p:txBody>
      </p:sp>
      <p:sp>
        <p:nvSpPr>
          <p:cNvPr id="4" name="Slide Number Placeholder 3">
            <a:extLst>
              <a:ext uri="{FF2B5EF4-FFF2-40B4-BE49-F238E27FC236}">
                <a16:creationId xmlns:a16="http://schemas.microsoft.com/office/drawing/2014/main" id="{7150A600-D85F-0681-2DD8-267BFF6F0F51}"/>
              </a:ext>
            </a:extLst>
          </p:cNvPr>
          <p:cNvSpPr>
            <a:spLocks noGrp="1"/>
          </p:cNvSpPr>
          <p:nvPr>
            <p:ph type="sldNum" sz="quarter" idx="12"/>
          </p:nvPr>
        </p:nvSpPr>
        <p:spPr/>
        <p:txBody>
          <a:bodyPr/>
          <a:lstStyle/>
          <a:p>
            <a:fld id="{EB9EBE53-9AC8-479E-AF9A-ADEEB8B12735}" type="slidenum">
              <a:rPr lang="en-US" smtClean="0"/>
              <a:t>2</a:t>
            </a:fld>
            <a:endParaRPr lang="en-US"/>
          </a:p>
        </p:txBody>
      </p:sp>
    </p:spTree>
    <p:extLst>
      <p:ext uri="{BB962C8B-B14F-4D97-AF65-F5344CB8AC3E}">
        <p14:creationId xmlns:p14="http://schemas.microsoft.com/office/powerpoint/2010/main" val="1790597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B05FA-1945-1439-4C50-0D3CABBB8AC4}"/>
              </a:ext>
            </a:extLst>
          </p:cNvPr>
          <p:cNvSpPr>
            <a:spLocks noGrp="1"/>
          </p:cNvSpPr>
          <p:nvPr>
            <p:ph type="title"/>
          </p:nvPr>
        </p:nvSpPr>
        <p:spPr/>
        <p:txBody>
          <a:bodyPr/>
          <a:lstStyle/>
          <a:p>
            <a:r>
              <a:rPr lang="en-US" dirty="0"/>
              <a:t>CLIENT FALLS AND IS NOT INJURED</a:t>
            </a:r>
          </a:p>
        </p:txBody>
      </p:sp>
      <p:sp>
        <p:nvSpPr>
          <p:cNvPr id="3" name="Content Placeholder 2">
            <a:extLst>
              <a:ext uri="{FF2B5EF4-FFF2-40B4-BE49-F238E27FC236}">
                <a16:creationId xmlns:a16="http://schemas.microsoft.com/office/drawing/2014/main" id="{9CC03F74-06FA-532E-4CD7-466D709131EE}"/>
              </a:ext>
            </a:extLst>
          </p:cNvPr>
          <p:cNvSpPr>
            <a:spLocks noGrp="1"/>
          </p:cNvSpPr>
          <p:nvPr>
            <p:ph idx="1"/>
          </p:nvPr>
        </p:nvSpPr>
        <p:spPr>
          <a:xfrm>
            <a:off x="370935" y="1570008"/>
            <a:ext cx="9204385" cy="4899803"/>
          </a:xfrm>
        </p:spPr>
        <p:txBody>
          <a:bodyPr>
            <a:normAutofit/>
          </a:bodyPr>
          <a:lstStyle/>
          <a:p>
            <a:r>
              <a:rPr lang="en-US" dirty="0"/>
              <a:t>	You may need to let the person move for his or her safety and your own</a:t>
            </a:r>
          </a:p>
          <a:p>
            <a:r>
              <a:rPr lang="en-US" dirty="0"/>
              <a:t>	Stay calm, and protect the person from injury</a:t>
            </a:r>
          </a:p>
          <a:p>
            <a:r>
              <a:rPr lang="en-US" dirty="0"/>
              <a:t>	Call for help if needed</a:t>
            </a:r>
          </a:p>
          <a:p>
            <a:r>
              <a:rPr lang="en-US" dirty="0"/>
              <a:t>	Stay with the person</a:t>
            </a:r>
          </a:p>
          <a:p>
            <a:r>
              <a:rPr lang="en-US" dirty="0"/>
              <a:t>	Provide for comfort</a:t>
            </a:r>
          </a:p>
          <a:p>
            <a:r>
              <a:rPr lang="en-US" dirty="0"/>
              <a:t>	Report and record the following:</a:t>
            </a:r>
          </a:p>
          <a:p>
            <a:pPr lvl="1"/>
            <a:r>
              <a:rPr lang="en-US" dirty="0"/>
              <a:t>•	How the fall occurred</a:t>
            </a:r>
          </a:p>
          <a:p>
            <a:pPr lvl="1"/>
            <a:r>
              <a:rPr lang="en-US" dirty="0"/>
              <a:t>•	How far the person walked</a:t>
            </a:r>
          </a:p>
          <a:p>
            <a:pPr lvl="1"/>
            <a:r>
              <a:rPr lang="en-US" dirty="0"/>
              <a:t>•	How activity was tolerated before the fall</a:t>
            </a:r>
          </a:p>
          <a:p>
            <a:pPr lvl="1"/>
            <a:r>
              <a:rPr lang="en-US" dirty="0"/>
              <a:t>•	Complaints before the fall</a:t>
            </a:r>
          </a:p>
          <a:p>
            <a:pPr lvl="1"/>
            <a:r>
              <a:rPr lang="en-US" dirty="0"/>
              <a:t>•	How much help the person needed while walking</a:t>
            </a:r>
          </a:p>
          <a:p>
            <a:r>
              <a:rPr lang="en-US" dirty="0"/>
              <a:t>	Complete an </a:t>
            </a:r>
            <a:r>
              <a:rPr lang="en-US" i="1" dirty="0"/>
              <a:t>Incident Report</a:t>
            </a:r>
            <a:endParaRPr lang="en-US" dirty="0"/>
          </a:p>
          <a:p>
            <a:endParaRPr lang="en-US" dirty="0"/>
          </a:p>
        </p:txBody>
      </p:sp>
      <p:sp>
        <p:nvSpPr>
          <p:cNvPr id="4" name="Slide Number Placeholder 3">
            <a:extLst>
              <a:ext uri="{FF2B5EF4-FFF2-40B4-BE49-F238E27FC236}">
                <a16:creationId xmlns:a16="http://schemas.microsoft.com/office/drawing/2014/main" id="{67C4508A-D02B-95FD-71C5-374FBC2F7588}"/>
              </a:ext>
            </a:extLst>
          </p:cNvPr>
          <p:cNvSpPr>
            <a:spLocks noGrp="1"/>
          </p:cNvSpPr>
          <p:nvPr>
            <p:ph type="sldNum" sz="quarter" idx="12"/>
          </p:nvPr>
        </p:nvSpPr>
        <p:spPr/>
        <p:txBody>
          <a:bodyPr/>
          <a:lstStyle/>
          <a:p>
            <a:fld id="{EB9EBE53-9AC8-479E-AF9A-ADEEB8B12735}" type="slidenum">
              <a:rPr lang="en-US" smtClean="0"/>
              <a:t>20</a:t>
            </a:fld>
            <a:endParaRPr lang="en-US"/>
          </a:p>
        </p:txBody>
      </p:sp>
    </p:spTree>
    <p:extLst>
      <p:ext uri="{BB962C8B-B14F-4D97-AF65-F5344CB8AC3E}">
        <p14:creationId xmlns:p14="http://schemas.microsoft.com/office/powerpoint/2010/main" val="2318033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2E0C57-51A1-5F83-E0C8-9058EE0EA047}"/>
              </a:ext>
            </a:extLst>
          </p:cNvPr>
          <p:cNvSpPr>
            <a:spLocks noGrp="1"/>
          </p:cNvSpPr>
          <p:nvPr>
            <p:ph type="title"/>
          </p:nvPr>
        </p:nvSpPr>
        <p:spPr/>
        <p:txBody>
          <a:bodyPr/>
          <a:lstStyle/>
          <a:p>
            <a:r>
              <a:rPr lang="en-US" dirty="0"/>
              <a:t>CLIENT COLLAPSE OR IS SERIOUSLY ILL</a:t>
            </a:r>
          </a:p>
        </p:txBody>
      </p:sp>
      <p:sp>
        <p:nvSpPr>
          <p:cNvPr id="3" name="Content Placeholder 2">
            <a:extLst>
              <a:ext uri="{FF2B5EF4-FFF2-40B4-BE49-F238E27FC236}">
                <a16:creationId xmlns:a16="http://schemas.microsoft.com/office/drawing/2014/main" id="{4347EE26-FBAB-18F3-199A-BE16657654EC}"/>
              </a:ext>
            </a:extLst>
          </p:cNvPr>
          <p:cNvSpPr>
            <a:spLocks noGrp="1"/>
          </p:cNvSpPr>
          <p:nvPr>
            <p:ph idx="1"/>
          </p:nvPr>
        </p:nvSpPr>
        <p:spPr/>
        <p:txBody>
          <a:bodyPr/>
          <a:lstStyle/>
          <a:p>
            <a:r>
              <a:rPr lang="en-US" dirty="0"/>
              <a:t>	Call “911”!</a:t>
            </a:r>
          </a:p>
          <a:p>
            <a:r>
              <a:rPr lang="en-US" dirty="0"/>
              <a:t>	Make them as comfortable as possible</a:t>
            </a:r>
          </a:p>
          <a:p>
            <a:r>
              <a:rPr lang="en-US" dirty="0"/>
              <a:t>	Call the office to report the incident await further instructions</a:t>
            </a:r>
          </a:p>
          <a:p>
            <a:r>
              <a:rPr lang="en-US" dirty="0"/>
              <a:t>	Stay with them until assistance arrives</a:t>
            </a:r>
          </a:p>
          <a:p>
            <a:r>
              <a:rPr lang="en-US" dirty="0"/>
              <a:t>	Ensure the home is secure when leaving</a:t>
            </a:r>
          </a:p>
          <a:p>
            <a:r>
              <a:rPr lang="en-US" dirty="0"/>
              <a:t>	Complete the Agency’s </a:t>
            </a:r>
            <a:r>
              <a:rPr lang="en-US" i="1" dirty="0"/>
              <a:t>Incident Report </a:t>
            </a:r>
            <a:r>
              <a:rPr lang="en-US" dirty="0"/>
              <a:t>as soon as possible</a:t>
            </a:r>
          </a:p>
          <a:p>
            <a:endParaRPr lang="en-US" dirty="0"/>
          </a:p>
          <a:p>
            <a:endParaRPr lang="en-US" dirty="0"/>
          </a:p>
        </p:txBody>
      </p:sp>
      <p:sp>
        <p:nvSpPr>
          <p:cNvPr id="4" name="Slide Number Placeholder 3">
            <a:extLst>
              <a:ext uri="{FF2B5EF4-FFF2-40B4-BE49-F238E27FC236}">
                <a16:creationId xmlns:a16="http://schemas.microsoft.com/office/drawing/2014/main" id="{1FDF587C-2AA5-8308-7E75-AECCD683D467}"/>
              </a:ext>
            </a:extLst>
          </p:cNvPr>
          <p:cNvSpPr>
            <a:spLocks noGrp="1"/>
          </p:cNvSpPr>
          <p:nvPr>
            <p:ph type="sldNum" sz="quarter" idx="12"/>
          </p:nvPr>
        </p:nvSpPr>
        <p:spPr/>
        <p:txBody>
          <a:bodyPr/>
          <a:lstStyle/>
          <a:p>
            <a:fld id="{EB9EBE53-9AC8-479E-AF9A-ADEEB8B12735}" type="slidenum">
              <a:rPr lang="en-US" smtClean="0"/>
              <a:t>21</a:t>
            </a:fld>
            <a:endParaRPr lang="en-US"/>
          </a:p>
        </p:txBody>
      </p:sp>
    </p:spTree>
    <p:extLst>
      <p:ext uri="{BB962C8B-B14F-4D97-AF65-F5344CB8AC3E}">
        <p14:creationId xmlns:p14="http://schemas.microsoft.com/office/powerpoint/2010/main" val="60727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09C35-C202-21AE-666F-0242DD7BA5C6}"/>
              </a:ext>
            </a:extLst>
          </p:cNvPr>
          <p:cNvSpPr>
            <a:spLocks noGrp="1"/>
          </p:cNvSpPr>
          <p:nvPr>
            <p:ph type="title"/>
          </p:nvPr>
        </p:nvSpPr>
        <p:spPr>
          <a:xfrm>
            <a:off x="241540" y="293298"/>
            <a:ext cx="9032462" cy="1637102"/>
          </a:xfrm>
        </p:spPr>
        <p:txBody>
          <a:bodyPr>
            <a:normAutofit fontScale="90000"/>
          </a:bodyPr>
          <a:lstStyle/>
          <a:p>
            <a:r>
              <a:rPr lang="en-US" dirty="0"/>
              <a:t>SIGNS AND SYMPTOMS WHICH MAY INDICATE EMERGENCY SITUATION AND REQUIRE TO CALL “911” IMMEDIATELY: </a:t>
            </a:r>
          </a:p>
        </p:txBody>
      </p:sp>
      <p:sp>
        <p:nvSpPr>
          <p:cNvPr id="3" name="Content Placeholder 2">
            <a:extLst>
              <a:ext uri="{FF2B5EF4-FFF2-40B4-BE49-F238E27FC236}">
                <a16:creationId xmlns:a16="http://schemas.microsoft.com/office/drawing/2014/main" id="{AA71D5E1-E12C-C0CD-F86F-A57D50918833}"/>
              </a:ext>
            </a:extLst>
          </p:cNvPr>
          <p:cNvSpPr>
            <a:spLocks noGrp="1"/>
          </p:cNvSpPr>
          <p:nvPr>
            <p:ph idx="1"/>
          </p:nvPr>
        </p:nvSpPr>
        <p:spPr>
          <a:xfrm>
            <a:off x="405442" y="1930399"/>
            <a:ext cx="9161252" cy="4858589"/>
          </a:xfrm>
        </p:spPr>
        <p:txBody>
          <a:bodyPr numCol="2">
            <a:normAutofit/>
          </a:bodyPr>
          <a:lstStyle/>
          <a:p>
            <a:pPr marR="0" lvl="0">
              <a:spcBef>
                <a:spcPts val="0"/>
              </a:spcBef>
              <a:spcAft>
                <a:spcPts val="0"/>
              </a:spcAft>
              <a:buFont typeface="Wingdings" panose="05000000000000000000" pitchFamily="2" charset="2"/>
              <a:buChar char="Ø"/>
              <a:tabLst>
                <a:tab pos="228600" algn="l"/>
              </a:tabLst>
            </a:pPr>
            <a:r>
              <a:rPr lang="en-US" b="1" dirty="0">
                <a:solidFill>
                  <a:srgbClr val="FF0000"/>
                </a:solidFill>
                <a:latin typeface="Times New Roman" panose="02020603050405020304" pitchFamily="18" charset="0"/>
                <a:ea typeface="Times New Roman" panose="02020603050405020304" pitchFamily="18" charset="0"/>
              </a:rPr>
              <a:t>D</a:t>
            </a:r>
            <a:r>
              <a:rPr lang="en-US" b="1" dirty="0">
                <a:solidFill>
                  <a:srgbClr val="FF0000"/>
                </a:solidFill>
                <a:effectLst/>
                <a:latin typeface="Times New Roman" panose="02020603050405020304" pitchFamily="18" charset="0"/>
                <a:ea typeface="Times New Roman" panose="02020603050405020304" pitchFamily="18" charset="0"/>
              </a:rPr>
              <a:t>ifficulty breathing or no breathing</a:t>
            </a:r>
          </a:p>
          <a:p>
            <a:pPr marR="0" lvl="0">
              <a:spcBef>
                <a:spcPts val="0"/>
              </a:spcBef>
              <a:spcAft>
                <a:spcPts val="0"/>
              </a:spcAft>
              <a:buFont typeface="Wingdings" panose="05000000000000000000" pitchFamily="2" charset="2"/>
              <a:buChar char="Ø"/>
              <a:tabLst>
                <a:tab pos="457200" algn="l"/>
              </a:tabLst>
            </a:pPr>
            <a:r>
              <a:rPr lang="en-US" b="1" dirty="0">
                <a:solidFill>
                  <a:srgbClr val="FF0000"/>
                </a:solidFill>
                <a:effectLst/>
                <a:latin typeface="Times New Roman" panose="02020603050405020304" pitchFamily="18" charset="0"/>
                <a:ea typeface="Times New Roman" panose="02020603050405020304" pitchFamily="18" charset="0"/>
              </a:rPr>
              <a:t>No pulse</a:t>
            </a:r>
          </a:p>
          <a:p>
            <a:pPr marR="0" lvl="0">
              <a:spcBef>
                <a:spcPts val="0"/>
              </a:spcBef>
              <a:spcAft>
                <a:spcPts val="0"/>
              </a:spcAft>
              <a:buFont typeface="Wingdings" panose="05000000000000000000" pitchFamily="2" charset="2"/>
              <a:buChar char="Ø"/>
              <a:tabLst>
                <a:tab pos="457200" algn="l"/>
              </a:tabLst>
            </a:pPr>
            <a:r>
              <a:rPr lang="en-US" dirty="0">
                <a:effectLst/>
                <a:latin typeface="Times New Roman" panose="02020603050405020304" pitchFamily="18" charset="0"/>
                <a:ea typeface="Times New Roman" panose="02020603050405020304" pitchFamily="18" charset="0"/>
              </a:rPr>
              <a:t>Bleeding severely</a:t>
            </a:r>
          </a:p>
          <a:p>
            <a:pPr marR="0" lvl="0">
              <a:spcBef>
                <a:spcPts val="0"/>
              </a:spcBef>
              <a:spcAft>
                <a:spcPts val="0"/>
              </a:spcAft>
              <a:buFont typeface="Wingdings" panose="05000000000000000000" pitchFamily="2" charset="2"/>
              <a:buChar char="Ø"/>
              <a:tabLst>
                <a:tab pos="457200" algn="l"/>
              </a:tabLst>
            </a:pPr>
            <a:r>
              <a:rPr lang="en-US" b="1" dirty="0">
                <a:solidFill>
                  <a:srgbClr val="FF0000"/>
                </a:solidFill>
                <a:latin typeface="Times New Roman" panose="02020603050405020304" pitchFamily="18" charset="0"/>
                <a:ea typeface="Times New Roman" panose="02020603050405020304" pitchFamily="18" charset="0"/>
              </a:rPr>
              <a:t>C</a:t>
            </a:r>
            <a:r>
              <a:rPr lang="en-US" b="1" dirty="0">
                <a:solidFill>
                  <a:srgbClr val="FF0000"/>
                </a:solidFill>
                <a:effectLst/>
                <a:latin typeface="Times New Roman" panose="02020603050405020304" pitchFamily="18" charset="0"/>
                <a:ea typeface="Times New Roman" panose="02020603050405020304" pitchFamily="18" charset="0"/>
              </a:rPr>
              <a:t>hest/neck/jaw/arm pain</a:t>
            </a:r>
          </a:p>
          <a:p>
            <a:pPr marR="0" lvl="0">
              <a:spcBef>
                <a:spcPts val="0"/>
              </a:spcBef>
              <a:spcAft>
                <a:spcPts val="0"/>
              </a:spcAft>
              <a:buFont typeface="Wingdings" panose="05000000000000000000" pitchFamily="2" charset="2"/>
              <a:buChar char="Ø"/>
              <a:tabLst>
                <a:tab pos="457200" algn="l"/>
              </a:tabLst>
            </a:pPr>
            <a:r>
              <a:rPr lang="en-US" b="1" dirty="0">
                <a:solidFill>
                  <a:srgbClr val="FF0000"/>
                </a:solidFill>
                <a:latin typeface="Times New Roman" panose="02020603050405020304" pitchFamily="18" charset="0"/>
                <a:ea typeface="Times New Roman" panose="02020603050405020304" pitchFamily="18" charset="0"/>
              </a:rPr>
              <a:t>L</a:t>
            </a:r>
            <a:r>
              <a:rPr lang="en-US" b="1" dirty="0">
                <a:solidFill>
                  <a:srgbClr val="FF0000"/>
                </a:solidFill>
                <a:effectLst/>
                <a:latin typeface="Times New Roman" panose="02020603050405020304" pitchFamily="18" charset="0"/>
                <a:ea typeface="Times New Roman" panose="02020603050405020304" pitchFamily="18" charset="0"/>
              </a:rPr>
              <a:t>osing consciousness </a:t>
            </a:r>
            <a:r>
              <a:rPr lang="en-US" dirty="0">
                <a:effectLst/>
                <a:latin typeface="Times New Roman" panose="02020603050405020304" pitchFamily="18" charset="0"/>
                <a:ea typeface="Times New Roman" panose="02020603050405020304" pitchFamily="18" charset="0"/>
              </a:rPr>
              <a:t>or are unconscious</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S</a:t>
            </a:r>
            <a:r>
              <a:rPr lang="en-US" dirty="0">
                <a:effectLst/>
                <a:latin typeface="Times New Roman" panose="02020603050405020304" pitchFamily="18" charset="0"/>
                <a:ea typeface="Times New Roman" panose="02020603050405020304" pitchFamily="18" charset="0"/>
              </a:rPr>
              <a:t>uspected fracture </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B</a:t>
            </a:r>
            <a:r>
              <a:rPr lang="en-US" dirty="0">
                <a:effectLst/>
                <a:latin typeface="Times New Roman" panose="02020603050405020304" pitchFamily="18" charset="0"/>
                <a:ea typeface="Times New Roman" panose="02020603050405020304" pitchFamily="18" charset="0"/>
              </a:rPr>
              <a:t>adly burned</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I</a:t>
            </a:r>
            <a:r>
              <a:rPr lang="en-US" dirty="0">
                <a:effectLst/>
                <a:latin typeface="Times New Roman" panose="02020603050405020304" pitchFamily="18" charset="0"/>
                <a:ea typeface="Times New Roman" panose="02020603050405020304" pitchFamily="18" charset="0"/>
              </a:rPr>
              <a:t>nability to move one or more limbs</a:t>
            </a:r>
          </a:p>
          <a:p>
            <a:pPr marR="0" lvl="0">
              <a:spcBef>
                <a:spcPts val="0"/>
              </a:spcBef>
              <a:spcAft>
                <a:spcPts val="0"/>
              </a:spcAft>
              <a:buFont typeface="Wingdings" panose="05000000000000000000" pitchFamily="2" charset="2"/>
              <a:buChar char="Ø"/>
              <a:tabLst>
                <a:tab pos="457200" algn="l"/>
              </a:tabLst>
            </a:pPr>
            <a:r>
              <a:rPr lang="en-US" b="1" dirty="0">
                <a:solidFill>
                  <a:srgbClr val="FF0000"/>
                </a:solidFill>
                <a:latin typeface="Times New Roman" panose="02020603050405020304" pitchFamily="18" charset="0"/>
                <a:ea typeface="Times New Roman" panose="02020603050405020304" pitchFamily="18" charset="0"/>
              </a:rPr>
              <a:t>S</a:t>
            </a:r>
            <a:r>
              <a:rPr lang="en-US" b="1" dirty="0">
                <a:solidFill>
                  <a:srgbClr val="FF0000"/>
                </a:solidFill>
                <a:effectLst/>
                <a:latin typeface="Times New Roman" panose="02020603050405020304" pitchFamily="18" charset="0"/>
                <a:ea typeface="Times New Roman" panose="02020603050405020304" pitchFamily="18" charset="0"/>
              </a:rPr>
              <a:t>eizure</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S</a:t>
            </a:r>
            <a:r>
              <a:rPr lang="en-US" dirty="0">
                <a:effectLst/>
                <a:latin typeface="Times New Roman" panose="02020603050405020304" pitchFamily="18" charset="0"/>
                <a:ea typeface="Times New Roman" panose="02020603050405020304" pitchFamily="18" charset="0"/>
              </a:rPr>
              <a:t>uffering from </a:t>
            </a:r>
          </a:p>
          <a:p>
            <a:pPr marR="0" lvl="1">
              <a:spcBef>
                <a:spcPts val="0"/>
              </a:spcBef>
              <a:spcAft>
                <a:spcPts val="0"/>
              </a:spcAft>
              <a:buFont typeface="Wingdings" panose="05000000000000000000" pitchFamily="2" charset="2"/>
              <a:buChar char="Ø"/>
              <a:tabLst>
                <a:tab pos="457200" algn="l"/>
                <a:tab pos="685800" algn="l"/>
              </a:tabLst>
            </a:pPr>
            <a:r>
              <a:rPr lang="en-US" sz="1800" dirty="0">
                <a:latin typeface="Times New Roman" panose="02020603050405020304" pitchFamily="18" charset="0"/>
                <a:ea typeface="Times New Roman" panose="02020603050405020304" pitchFamily="18" charset="0"/>
              </a:rPr>
              <a:t>H</a:t>
            </a:r>
            <a:r>
              <a:rPr lang="en-US" sz="1800" dirty="0">
                <a:effectLst/>
                <a:latin typeface="Times New Roman" panose="02020603050405020304" pitchFamily="18" charset="0"/>
                <a:ea typeface="Times New Roman" panose="02020603050405020304" pitchFamily="18" charset="0"/>
              </a:rPr>
              <a:t>ypothermia (below normal body temperature)</a:t>
            </a:r>
          </a:p>
          <a:p>
            <a:pPr marR="0" lvl="1">
              <a:spcBef>
                <a:spcPts val="0"/>
              </a:spcBef>
              <a:spcAft>
                <a:spcPts val="0"/>
              </a:spcAft>
              <a:buFont typeface="Wingdings" panose="05000000000000000000" pitchFamily="2" charset="2"/>
              <a:buChar char="Ø"/>
              <a:tabLst>
                <a:tab pos="457200" algn="l"/>
                <a:tab pos="685800" algn="l"/>
              </a:tabLst>
            </a:pPr>
            <a:r>
              <a:rPr lang="en-US" sz="1800" dirty="0">
                <a:effectLst/>
                <a:latin typeface="Times New Roman" panose="02020603050405020304" pitchFamily="18" charset="0"/>
                <a:ea typeface="Times New Roman" panose="02020603050405020304" pitchFamily="18" charset="0"/>
              </a:rPr>
              <a:t>Hyperthermia (well above normal body temperature)</a:t>
            </a:r>
          </a:p>
          <a:p>
            <a:pPr marR="0" lvl="1">
              <a:spcBef>
                <a:spcPts val="0"/>
              </a:spcBef>
              <a:spcAft>
                <a:spcPts val="0"/>
              </a:spcAft>
              <a:buFont typeface="Wingdings" panose="05000000000000000000" pitchFamily="2" charset="2"/>
              <a:buChar char="Ø"/>
              <a:tabLst>
                <a:tab pos="457200" algn="l"/>
                <a:tab pos="685800" algn="l"/>
              </a:tabLst>
            </a:pPr>
            <a:endParaRPr lang="en-US" sz="1800" dirty="0">
              <a:latin typeface="Times New Roman" panose="02020603050405020304" pitchFamily="18" charset="0"/>
              <a:ea typeface="Times New Roman" panose="02020603050405020304" pitchFamily="18" charset="0"/>
            </a:endParaRPr>
          </a:p>
          <a:p>
            <a:pPr marR="0" lvl="1">
              <a:spcBef>
                <a:spcPts val="0"/>
              </a:spcBef>
              <a:spcAft>
                <a:spcPts val="0"/>
              </a:spcAft>
              <a:buFont typeface="Wingdings" panose="05000000000000000000" pitchFamily="2" charset="2"/>
              <a:buChar char="Ø"/>
              <a:tabLst>
                <a:tab pos="457200" algn="l"/>
                <a:tab pos="685800" algn="l"/>
              </a:tabLst>
            </a:pPr>
            <a:endParaRPr lang="en-US" sz="1800" dirty="0">
              <a:effectLst/>
              <a:latin typeface="Times New Roman" panose="02020603050405020304" pitchFamily="18" charset="0"/>
              <a:ea typeface="Times New Roman" panose="02020603050405020304" pitchFamily="18" charset="0"/>
            </a:endParaRPr>
          </a:p>
          <a:p>
            <a:pPr marR="0" lvl="1">
              <a:spcBef>
                <a:spcPts val="0"/>
              </a:spcBef>
              <a:spcAft>
                <a:spcPts val="0"/>
              </a:spcAft>
              <a:buFont typeface="Wingdings" panose="05000000000000000000" pitchFamily="2" charset="2"/>
              <a:buChar char="Ø"/>
              <a:tabLst>
                <a:tab pos="457200" algn="l"/>
                <a:tab pos="685800" algn="l"/>
              </a:tabLst>
            </a:pPr>
            <a:endParaRPr lang="en-US" sz="1800" dirty="0">
              <a:effectLst/>
              <a:latin typeface="Times New Roman" panose="02020603050405020304" pitchFamily="18" charset="0"/>
              <a:ea typeface="Times New Roman" panose="02020603050405020304" pitchFamily="18" charset="0"/>
            </a:endParaRP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P</a:t>
            </a:r>
            <a:r>
              <a:rPr lang="en-US" dirty="0">
                <a:effectLst/>
                <a:latin typeface="Times New Roman" panose="02020603050405020304" pitchFamily="18" charset="0"/>
                <a:ea typeface="Times New Roman" panose="02020603050405020304" pitchFamily="18" charset="0"/>
              </a:rPr>
              <a:t>oisoning</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D</a:t>
            </a:r>
            <a:r>
              <a:rPr lang="en-US" dirty="0">
                <a:effectLst/>
                <a:latin typeface="Times New Roman" panose="02020603050405020304" pitchFamily="18" charset="0"/>
                <a:ea typeface="Times New Roman" panose="02020603050405020304" pitchFamily="18" charset="0"/>
              </a:rPr>
              <a:t>iabetic emergency</a:t>
            </a:r>
          </a:p>
          <a:p>
            <a:pPr marR="0" lvl="0">
              <a:spcBef>
                <a:spcPts val="0"/>
              </a:spcBef>
              <a:spcAft>
                <a:spcPts val="0"/>
              </a:spcAft>
              <a:buFont typeface="Wingdings" panose="05000000000000000000" pitchFamily="2" charset="2"/>
              <a:buChar char="Ø"/>
              <a:tabLst>
                <a:tab pos="457200" algn="l"/>
              </a:tabLst>
            </a:pPr>
            <a:r>
              <a:rPr lang="en-US" b="1" dirty="0">
                <a:solidFill>
                  <a:srgbClr val="FF0000"/>
                </a:solidFill>
                <a:latin typeface="Times New Roman" panose="02020603050405020304" pitchFamily="18" charset="0"/>
                <a:ea typeface="Times New Roman" panose="02020603050405020304" pitchFamily="18" charset="0"/>
              </a:rPr>
              <a:t>S</a:t>
            </a:r>
            <a:r>
              <a:rPr lang="en-US" b="1" dirty="0">
                <a:solidFill>
                  <a:srgbClr val="FF0000"/>
                </a:solidFill>
                <a:effectLst/>
                <a:latin typeface="Times New Roman" panose="02020603050405020304" pitchFamily="18" charset="0"/>
                <a:ea typeface="Times New Roman" panose="02020603050405020304" pitchFamily="18" charset="0"/>
              </a:rPr>
              <a:t>troke</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D</a:t>
            </a:r>
            <a:r>
              <a:rPr lang="en-US" dirty="0">
                <a:effectLst/>
                <a:latin typeface="Times New Roman" panose="02020603050405020304" pitchFamily="18" charset="0"/>
                <a:ea typeface="Times New Roman" panose="02020603050405020304" pitchFamily="18" charset="0"/>
              </a:rPr>
              <a:t>oubt exists as to the seriousness of the situation or client condition rapid deterioration</a:t>
            </a:r>
            <a:endParaRPr lang="en-US" dirty="0">
              <a:latin typeface="Times New Roman" panose="02020603050405020304" pitchFamily="18" charset="0"/>
              <a:ea typeface="Times New Roman" panose="02020603050405020304" pitchFamily="18" charset="0"/>
            </a:endParaRPr>
          </a:p>
          <a:p>
            <a:pPr marR="0" lvl="0">
              <a:spcBef>
                <a:spcPts val="0"/>
              </a:spcBef>
              <a:spcAft>
                <a:spcPts val="0"/>
              </a:spcAft>
              <a:buFont typeface="Wingdings" panose="05000000000000000000" pitchFamily="2" charset="2"/>
              <a:buChar char="Ø"/>
              <a:tabLst>
                <a:tab pos="457200" algn="l"/>
              </a:tabLst>
            </a:pPr>
            <a:r>
              <a:rPr lang="en-US" dirty="0">
                <a:effectLst/>
                <a:latin typeface="Times New Roman" panose="02020603050405020304" pitchFamily="18" charset="0"/>
                <a:ea typeface="Times New Roman" panose="02020603050405020304" pitchFamily="18" charset="0"/>
              </a:rPr>
              <a:t>Sudden onset of confusion or trouble speaking or understanding speech</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Sudden inability to ambulate, dizziness, or problems with balance </a:t>
            </a:r>
          </a:p>
          <a:p>
            <a:pPr marR="0" lvl="0">
              <a:spcBef>
                <a:spcPts val="0"/>
              </a:spcBef>
              <a:spcAft>
                <a:spcPts val="0"/>
              </a:spcAft>
              <a:buFont typeface="Wingdings" panose="05000000000000000000" pitchFamily="2" charset="2"/>
              <a:buChar char="Ø"/>
              <a:tabLst>
                <a:tab pos="457200" algn="l"/>
              </a:tabLst>
            </a:pPr>
            <a:r>
              <a:rPr lang="en-US" dirty="0">
                <a:effectLst/>
                <a:latin typeface="Times New Roman" panose="02020603050405020304" pitchFamily="18" charset="0"/>
                <a:ea typeface="Times New Roman" panose="02020603050405020304" pitchFamily="18" charset="0"/>
              </a:rPr>
              <a:t>Sudden changes in vision </a:t>
            </a:r>
          </a:p>
          <a:p>
            <a:pPr marR="0" lvl="0">
              <a:spcBef>
                <a:spcPts val="0"/>
              </a:spcBef>
              <a:spcAft>
                <a:spcPts val="0"/>
              </a:spcAft>
              <a:buFont typeface="Wingdings" panose="05000000000000000000" pitchFamily="2" charset="2"/>
              <a:buChar char="Ø"/>
              <a:tabLst>
                <a:tab pos="457200" algn="l"/>
              </a:tabLst>
            </a:pPr>
            <a:r>
              <a:rPr lang="en-US" dirty="0">
                <a:latin typeface="Times New Roman" panose="02020603050405020304" pitchFamily="18" charset="0"/>
                <a:ea typeface="Times New Roman" panose="02020603050405020304" pitchFamily="18" charset="0"/>
              </a:rPr>
              <a:t>Severe headache with no known cause, especially accompany with light sensitivity, nausea/vomiting, collapse</a:t>
            </a:r>
            <a:endParaRPr lang="en-US" dirty="0">
              <a:effectLst/>
              <a:latin typeface="Times New Roman" panose="02020603050405020304" pitchFamily="18" charset="0"/>
              <a:ea typeface="Times New Roman" panose="02020603050405020304" pitchFamily="18" charset="0"/>
            </a:endParaRPr>
          </a:p>
        </p:txBody>
      </p:sp>
      <p:sp>
        <p:nvSpPr>
          <p:cNvPr id="4" name="Slide Number Placeholder 3">
            <a:extLst>
              <a:ext uri="{FF2B5EF4-FFF2-40B4-BE49-F238E27FC236}">
                <a16:creationId xmlns:a16="http://schemas.microsoft.com/office/drawing/2014/main" id="{A32F4EEF-8978-5842-3DD2-581369542DB1}"/>
              </a:ext>
            </a:extLst>
          </p:cNvPr>
          <p:cNvSpPr>
            <a:spLocks noGrp="1"/>
          </p:cNvSpPr>
          <p:nvPr>
            <p:ph type="sldNum" sz="quarter" idx="12"/>
          </p:nvPr>
        </p:nvSpPr>
        <p:spPr/>
        <p:txBody>
          <a:bodyPr/>
          <a:lstStyle/>
          <a:p>
            <a:fld id="{EB9EBE53-9AC8-479E-AF9A-ADEEB8B12735}" type="slidenum">
              <a:rPr lang="en-US" smtClean="0"/>
              <a:t>22</a:t>
            </a:fld>
            <a:endParaRPr lang="en-US"/>
          </a:p>
        </p:txBody>
      </p:sp>
    </p:spTree>
    <p:extLst>
      <p:ext uri="{BB962C8B-B14F-4D97-AF65-F5344CB8AC3E}">
        <p14:creationId xmlns:p14="http://schemas.microsoft.com/office/powerpoint/2010/main" val="4258221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A179E-7019-F96A-E51F-C083B9802494}"/>
              </a:ext>
            </a:extLst>
          </p:cNvPr>
          <p:cNvSpPr>
            <a:spLocks noGrp="1"/>
          </p:cNvSpPr>
          <p:nvPr>
            <p:ph type="title"/>
          </p:nvPr>
        </p:nvSpPr>
        <p:spPr>
          <a:xfrm>
            <a:off x="444421" y="411192"/>
            <a:ext cx="8596668" cy="1320800"/>
          </a:xfrm>
        </p:spPr>
        <p:txBody>
          <a:bodyPr/>
          <a:lstStyle/>
          <a:p>
            <a:r>
              <a:rPr lang="en-US" dirty="0"/>
              <a:t>STROKE SIGNS – CALL 911! </a:t>
            </a:r>
          </a:p>
        </p:txBody>
      </p:sp>
      <p:pic>
        <p:nvPicPr>
          <p:cNvPr id="3076" name="Picture 4" descr="How to recognize and respond to a &quot;warning&quot; stroke - Harvard Health">
            <a:extLst>
              <a:ext uri="{FF2B5EF4-FFF2-40B4-BE49-F238E27FC236}">
                <a16:creationId xmlns:a16="http://schemas.microsoft.com/office/drawing/2014/main" id="{A11C40D7-74B1-5166-BD8C-76A8A8ED13C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7147" y="1231118"/>
            <a:ext cx="7534650" cy="54629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45A9678-F1DB-13FF-7C48-FFE5BFE330D2}"/>
              </a:ext>
            </a:extLst>
          </p:cNvPr>
          <p:cNvSpPr>
            <a:spLocks noGrp="1"/>
          </p:cNvSpPr>
          <p:nvPr>
            <p:ph type="sldNum" sz="quarter" idx="12"/>
          </p:nvPr>
        </p:nvSpPr>
        <p:spPr/>
        <p:txBody>
          <a:bodyPr/>
          <a:lstStyle/>
          <a:p>
            <a:fld id="{EB9EBE53-9AC8-479E-AF9A-ADEEB8B12735}" type="slidenum">
              <a:rPr lang="en-US" smtClean="0"/>
              <a:t>23</a:t>
            </a:fld>
            <a:endParaRPr lang="en-US"/>
          </a:p>
        </p:txBody>
      </p:sp>
    </p:spTree>
    <p:extLst>
      <p:ext uri="{BB962C8B-B14F-4D97-AF65-F5344CB8AC3E}">
        <p14:creationId xmlns:p14="http://schemas.microsoft.com/office/powerpoint/2010/main" val="28028870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14DF4-3AFB-B814-149E-7C14A8904C0B}"/>
              </a:ext>
            </a:extLst>
          </p:cNvPr>
          <p:cNvSpPr>
            <a:spLocks noGrp="1"/>
          </p:cNvSpPr>
          <p:nvPr>
            <p:ph type="title"/>
          </p:nvPr>
        </p:nvSpPr>
        <p:spPr>
          <a:xfrm>
            <a:off x="5537013" y="3061345"/>
            <a:ext cx="6062694" cy="1320800"/>
          </a:xfrm>
        </p:spPr>
        <p:txBody>
          <a:bodyPr/>
          <a:lstStyle/>
          <a:p>
            <a:r>
              <a:rPr lang="en-US" dirty="0"/>
              <a:t>HEART ATTACK SIGNS</a:t>
            </a:r>
            <a:br>
              <a:rPr lang="en-US" dirty="0"/>
            </a:br>
            <a:r>
              <a:rPr lang="en-US" dirty="0"/>
              <a:t>CALL 911! </a:t>
            </a:r>
          </a:p>
        </p:txBody>
      </p:sp>
      <p:pic>
        <p:nvPicPr>
          <p:cNvPr id="4" name="Content Placeholder 3">
            <a:extLst>
              <a:ext uri="{FF2B5EF4-FFF2-40B4-BE49-F238E27FC236}">
                <a16:creationId xmlns:a16="http://schemas.microsoft.com/office/drawing/2014/main" id="{8178CD03-84F6-3D87-46F3-EFEFD7A49699}"/>
              </a:ext>
            </a:extLst>
          </p:cNvPr>
          <p:cNvPicPr>
            <a:picLocks noGrp="1" noChangeAspect="1"/>
          </p:cNvPicPr>
          <p:nvPr>
            <p:ph idx="1"/>
          </p:nvPr>
        </p:nvPicPr>
        <p:blipFill>
          <a:blip r:embed="rId2"/>
          <a:stretch>
            <a:fillRect/>
          </a:stretch>
        </p:blipFill>
        <p:spPr>
          <a:xfrm>
            <a:off x="592293" y="-20327"/>
            <a:ext cx="4873924" cy="6878327"/>
          </a:xfrm>
          <a:prstGeom prst="rect">
            <a:avLst/>
          </a:prstGeom>
        </p:spPr>
      </p:pic>
      <p:sp>
        <p:nvSpPr>
          <p:cNvPr id="3" name="Slide Number Placeholder 2">
            <a:extLst>
              <a:ext uri="{FF2B5EF4-FFF2-40B4-BE49-F238E27FC236}">
                <a16:creationId xmlns:a16="http://schemas.microsoft.com/office/drawing/2014/main" id="{796134F6-21BE-58A1-2054-C533F6670F45}"/>
              </a:ext>
            </a:extLst>
          </p:cNvPr>
          <p:cNvSpPr>
            <a:spLocks noGrp="1"/>
          </p:cNvSpPr>
          <p:nvPr>
            <p:ph type="sldNum" sz="quarter" idx="12"/>
          </p:nvPr>
        </p:nvSpPr>
        <p:spPr/>
        <p:txBody>
          <a:bodyPr/>
          <a:lstStyle/>
          <a:p>
            <a:fld id="{EB9EBE53-9AC8-479E-AF9A-ADEEB8B12735}" type="slidenum">
              <a:rPr lang="en-US" smtClean="0"/>
              <a:t>24</a:t>
            </a:fld>
            <a:endParaRPr lang="en-US"/>
          </a:p>
        </p:txBody>
      </p:sp>
    </p:spTree>
    <p:extLst>
      <p:ext uri="{BB962C8B-B14F-4D97-AF65-F5344CB8AC3E}">
        <p14:creationId xmlns:p14="http://schemas.microsoft.com/office/powerpoint/2010/main" val="116165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9F0CD3-B776-3774-F7A6-10524B566ECD}"/>
              </a:ext>
            </a:extLst>
          </p:cNvPr>
          <p:cNvSpPr>
            <a:spLocks noGrp="1"/>
          </p:cNvSpPr>
          <p:nvPr>
            <p:ph type="title"/>
          </p:nvPr>
        </p:nvSpPr>
        <p:spPr/>
        <p:txBody>
          <a:bodyPr/>
          <a:lstStyle/>
          <a:p>
            <a:r>
              <a:rPr lang="en-US" dirty="0"/>
              <a:t>SEIZURE SIGNS – CALL 911!</a:t>
            </a:r>
          </a:p>
        </p:txBody>
      </p:sp>
      <p:pic>
        <p:nvPicPr>
          <p:cNvPr id="4098" name="Picture 2" descr="Seizures and Epilepsy in Multiple Sclerosis">
            <a:extLst>
              <a:ext uri="{FF2B5EF4-FFF2-40B4-BE49-F238E27FC236}">
                <a16:creationId xmlns:a16="http://schemas.microsoft.com/office/drawing/2014/main" id="{D10A43AA-4C9F-D634-66DD-4274870DF95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04181" y="1414732"/>
            <a:ext cx="7671435" cy="51142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67417240-4C91-DF7C-07FC-60FDE59D7337}"/>
              </a:ext>
            </a:extLst>
          </p:cNvPr>
          <p:cNvSpPr>
            <a:spLocks noGrp="1"/>
          </p:cNvSpPr>
          <p:nvPr>
            <p:ph type="sldNum" sz="quarter" idx="12"/>
          </p:nvPr>
        </p:nvSpPr>
        <p:spPr/>
        <p:txBody>
          <a:bodyPr/>
          <a:lstStyle/>
          <a:p>
            <a:fld id="{EB9EBE53-9AC8-479E-AF9A-ADEEB8B12735}" type="slidenum">
              <a:rPr lang="en-US" smtClean="0"/>
              <a:t>25</a:t>
            </a:fld>
            <a:endParaRPr lang="en-US"/>
          </a:p>
        </p:txBody>
      </p:sp>
    </p:spTree>
    <p:extLst>
      <p:ext uri="{BB962C8B-B14F-4D97-AF65-F5344CB8AC3E}">
        <p14:creationId xmlns:p14="http://schemas.microsoft.com/office/powerpoint/2010/main" val="2377590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977A6-818A-C975-EBF2-58B50287ED3A}"/>
              </a:ext>
            </a:extLst>
          </p:cNvPr>
          <p:cNvSpPr>
            <a:spLocks noGrp="1"/>
          </p:cNvSpPr>
          <p:nvPr>
            <p:ph type="title"/>
          </p:nvPr>
        </p:nvSpPr>
        <p:spPr>
          <a:xfrm>
            <a:off x="6096000" y="3240657"/>
            <a:ext cx="5296618" cy="1320800"/>
          </a:xfrm>
        </p:spPr>
        <p:txBody>
          <a:bodyPr/>
          <a:lstStyle/>
          <a:p>
            <a:r>
              <a:rPr lang="en-US" dirty="0"/>
              <a:t>SEIZURE FIRST AID</a:t>
            </a:r>
          </a:p>
        </p:txBody>
      </p:sp>
      <p:pic>
        <p:nvPicPr>
          <p:cNvPr id="5122" name="Picture 2" descr="Epilepsy Foundation Central &amp; South Texas on X: &quot;During Seizure First Aid  Training you'll learn about epilepsy + seizures including how to recognize  signs of a seizure, how to use first aid">
            <a:extLst>
              <a:ext uri="{FF2B5EF4-FFF2-40B4-BE49-F238E27FC236}">
                <a16:creationId xmlns:a16="http://schemas.microsoft.com/office/drawing/2014/main" id="{126F0C87-C403-031B-5C3D-E62F0B5F06D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0333" y="3553"/>
            <a:ext cx="5296618" cy="6854447"/>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DD44DD14-44E7-0C47-A4BD-803BE6799DB2}"/>
              </a:ext>
            </a:extLst>
          </p:cNvPr>
          <p:cNvSpPr>
            <a:spLocks noGrp="1"/>
          </p:cNvSpPr>
          <p:nvPr>
            <p:ph type="sldNum" sz="quarter" idx="12"/>
          </p:nvPr>
        </p:nvSpPr>
        <p:spPr/>
        <p:txBody>
          <a:bodyPr/>
          <a:lstStyle/>
          <a:p>
            <a:fld id="{EB9EBE53-9AC8-479E-AF9A-ADEEB8B12735}" type="slidenum">
              <a:rPr lang="en-US" smtClean="0"/>
              <a:t>26</a:t>
            </a:fld>
            <a:endParaRPr lang="en-US"/>
          </a:p>
        </p:txBody>
      </p:sp>
    </p:spTree>
    <p:extLst>
      <p:ext uri="{BB962C8B-B14F-4D97-AF65-F5344CB8AC3E}">
        <p14:creationId xmlns:p14="http://schemas.microsoft.com/office/powerpoint/2010/main" val="10903150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event hypothermia; recognize and get medical attention if symptoms occur  | WEAR">
            <a:extLst>
              <a:ext uri="{FF2B5EF4-FFF2-40B4-BE49-F238E27FC236}">
                <a16:creationId xmlns:a16="http://schemas.microsoft.com/office/drawing/2014/main" id="{444A50B3-A2B2-10F3-DD2B-3B92FA2BEBD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50681"/>
          <a:stretch/>
        </p:blipFill>
        <p:spPr bwMode="auto">
          <a:xfrm>
            <a:off x="4884061" y="690113"/>
            <a:ext cx="4573523" cy="547777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87B07CB-5512-7D27-86A4-BE5E62CB601C}"/>
              </a:ext>
            </a:extLst>
          </p:cNvPr>
          <p:cNvSpPr>
            <a:spLocks noGrp="1"/>
          </p:cNvSpPr>
          <p:nvPr>
            <p:ph type="title"/>
          </p:nvPr>
        </p:nvSpPr>
        <p:spPr>
          <a:xfrm>
            <a:off x="1006097" y="1285816"/>
            <a:ext cx="8596668" cy="1320800"/>
          </a:xfrm>
        </p:spPr>
        <p:txBody>
          <a:bodyPr/>
          <a:lstStyle/>
          <a:p>
            <a:r>
              <a:rPr lang="en-US" dirty="0"/>
              <a:t>HYPOTHERMIA</a:t>
            </a:r>
          </a:p>
        </p:txBody>
      </p:sp>
      <p:sp>
        <p:nvSpPr>
          <p:cNvPr id="3" name="Content Placeholder 2">
            <a:extLst>
              <a:ext uri="{FF2B5EF4-FFF2-40B4-BE49-F238E27FC236}">
                <a16:creationId xmlns:a16="http://schemas.microsoft.com/office/drawing/2014/main" id="{3F0CD7AF-E49A-515E-5E2B-05B359FF8938}"/>
              </a:ext>
            </a:extLst>
          </p:cNvPr>
          <p:cNvSpPr>
            <a:spLocks noGrp="1"/>
          </p:cNvSpPr>
          <p:nvPr>
            <p:ph idx="1"/>
          </p:nvPr>
        </p:nvSpPr>
        <p:spPr>
          <a:xfrm>
            <a:off x="455719" y="2424980"/>
            <a:ext cx="4573523" cy="2406024"/>
          </a:xfrm>
        </p:spPr>
        <p:txBody>
          <a:bodyPr>
            <a:normAutofit/>
          </a:bodyPr>
          <a:lstStyle/>
          <a:p>
            <a:r>
              <a:rPr lang="en-US" sz="1600" dirty="0"/>
              <a:t>Occurs when bodies lose more head than they produce</a:t>
            </a:r>
          </a:p>
          <a:p>
            <a:r>
              <a:rPr lang="en-US" sz="1600" dirty="0"/>
              <a:t>Temperature of body falls below 95F</a:t>
            </a:r>
          </a:p>
          <a:p>
            <a:r>
              <a:rPr lang="en-US" sz="1600" dirty="0"/>
              <a:t>Risk factors: cold, alcohol, fatigue, open wounds</a:t>
            </a:r>
          </a:p>
          <a:p>
            <a:r>
              <a:rPr lang="en-US" sz="1600" dirty="0"/>
              <a:t>UNTREATED HYPOTHERMIA BECOMES A </a:t>
            </a:r>
            <a:r>
              <a:rPr lang="en-US" sz="1600" b="1" u="sng" dirty="0"/>
              <a:t>MEDICAL EMERGENCY</a:t>
            </a:r>
          </a:p>
        </p:txBody>
      </p:sp>
      <p:sp>
        <p:nvSpPr>
          <p:cNvPr id="5" name="Content Placeholder 2">
            <a:extLst>
              <a:ext uri="{FF2B5EF4-FFF2-40B4-BE49-F238E27FC236}">
                <a16:creationId xmlns:a16="http://schemas.microsoft.com/office/drawing/2014/main" id="{D3143B81-49C4-3814-101A-963E76E7FED4}"/>
              </a:ext>
            </a:extLst>
          </p:cNvPr>
          <p:cNvSpPr txBox="1">
            <a:spLocks/>
          </p:cNvSpPr>
          <p:nvPr/>
        </p:nvSpPr>
        <p:spPr>
          <a:xfrm>
            <a:off x="931653" y="3865482"/>
            <a:ext cx="4089526" cy="272051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6" name="Content Placeholder 2">
            <a:extLst>
              <a:ext uri="{FF2B5EF4-FFF2-40B4-BE49-F238E27FC236}">
                <a16:creationId xmlns:a16="http://schemas.microsoft.com/office/drawing/2014/main" id="{ABA73201-CE9D-FABB-B44E-B87BAE19B159}"/>
              </a:ext>
            </a:extLst>
          </p:cNvPr>
          <p:cNvSpPr txBox="1">
            <a:spLocks/>
          </p:cNvSpPr>
          <p:nvPr/>
        </p:nvSpPr>
        <p:spPr>
          <a:xfrm>
            <a:off x="359774" y="3753696"/>
            <a:ext cx="5233284" cy="3157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4" name="Slide Number Placeholder 3">
            <a:extLst>
              <a:ext uri="{FF2B5EF4-FFF2-40B4-BE49-F238E27FC236}">
                <a16:creationId xmlns:a16="http://schemas.microsoft.com/office/drawing/2014/main" id="{44B7EA80-73E6-09A0-0A63-EBC499D85BF0}"/>
              </a:ext>
            </a:extLst>
          </p:cNvPr>
          <p:cNvSpPr>
            <a:spLocks noGrp="1"/>
          </p:cNvSpPr>
          <p:nvPr>
            <p:ph type="sldNum" sz="quarter" idx="12"/>
          </p:nvPr>
        </p:nvSpPr>
        <p:spPr/>
        <p:txBody>
          <a:bodyPr/>
          <a:lstStyle/>
          <a:p>
            <a:fld id="{EB9EBE53-9AC8-479E-AF9A-ADEEB8B12735}" type="slidenum">
              <a:rPr lang="en-US" smtClean="0"/>
              <a:t>27</a:t>
            </a:fld>
            <a:endParaRPr lang="en-US"/>
          </a:p>
        </p:txBody>
      </p:sp>
    </p:spTree>
    <p:extLst>
      <p:ext uri="{BB962C8B-B14F-4D97-AF65-F5344CB8AC3E}">
        <p14:creationId xmlns:p14="http://schemas.microsoft.com/office/powerpoint/2010/main" val="9595638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529C4-814F-0832-45D7-5A2AF3455176}"/>
              </a:ext>
            </a:extLst>
          </p:cNvPr>
          <p:cNvSpPr>
            <a:spLocks noGrp="1"/>
          </p:cNvSpPr>
          <p:nvPr>
            <p:ph type="title"/>
          </p:nvPr>
        </p:nvSpPr>
        <p:spPr>
          <a:xfrm>
            <a:off x="1315689" y="1040921"/>
            <a:ext cx="8596668" cy="1320800"/>
          </a:xfrm>
        </p:spPr>
        <p:txBody>
          <a:bodyPr/>
          <a:lstStyle/>
          <a:p>
            <a:r>
              <a:rPr lang="en-US" dirty="0"/>
              <a:t>HYPOTHERMIA FIRST AID</a:t>
            </a:r>
          </a:p>
        </p:txBody>
      </p:sp>
      <p:sp>
        <p:nvSpPr>
          <p:cNvPr id="3" name="Content Placeholder 2">
            <a:extLst>
              <a:ext uri="{FF2B5EF4-FFF2-40B4-BE49-F238E27FC236}">
                <a16:creationId xmlns:a16="http://schemas.microsoft.com/office/drawing/2014/main" id="{9967FD4F-2ABE-72FC-AF2E-72E7CE33F2C3}"/>
              </a:ext>
            </a:extLst>
          </p:cNvPr>
          <p:cNvSpPr>
            <a:spLocks noGrp="1"/>
          </p:cNvSpPr>
          <p:nvPr>
            <p:ph idx="1"/>
          </p:nvPr>
        </p:nvSpPr>
        <p:spPr>
          <a:xfrm>
            <a:off x="517585" y="2160589"/>
            <a:ext cx="8756417" cy="4197079"/>
          </a:xfrm>
        </p:spPr>
        <p:txBody>
          <a:bodyPr>
            <a:normAutofit/>
          </a:bodyPr>
          <a:lstStyle/>
          <a:p>
            <a:r>
              <a:rPr lang="en-US" sz="2400" dirty="0"/>
              <a:t>Move person to a warm place</a:t>
            </a:r>
          </a:p>
          <a:p>
            <a:r>
              <a:rPr lang="en-US" sz="2400" dirty="0"/>
              <a:t>Remove wet clothing</a:t>
            </a:r>
          </a:p>
          <a:p>
            <a:r>
              <a:rPr lang="en-US" sz="2400" dirty="0"/>
              <a:t>Warm center of the body first – chest, head, neck and groin</a:t>
            </a:r>
          </a:p>
          <a:p>
            <a:r>
              <a:rPr lang="en-US" sz="2400" dirty="0"/>
              <a:t>Give warm beverages if conscious</a:t>
            </a:r>
          </a:p>
          <a:p>
            <a:r>
              <a:rPr lang="en-US" sz="2400" dirty="0"/>
              <a:t>Wrap body and head in a warm blanket</a:t>
            </a:r>
          </a:p>
          <a:p>
            <a:r>
              <a:rPr lang="en-US" sz="2400" dirty="0"/>
              <a:t>Administer CPR if unconscious and trained. Always call 911, ESPECIALLY if no improvement notes or individual collapses!</a:t>
            </a:r>
          </a:p>
          <a:p>
            <a:endParaRPr lang="en-US" dirty="0"/>
          </a:p>
        </p:txBody>
      </p:sp>
      <p:sp>
        <p:nvSpPr>
          <p:cNvPr id="4" name="Slide Number Placeholder 3">
            <a:extLst>
              <a:ext uri="{FF2B5EF4-FFF2-40B4-BE49-F238E27FC236}">
                <a16:creationId xmlns:a16="http://schemas.microsoft.com/office/drawing/2014/main" id="{F125EA7A-010B-65AD-1117-F119E6C22907}"/>
              </a:ext>
            </a:extLst>
          </p:cNvPr>
          <p:cNvSpPr>
            <a:spLocks noGrp="1"/>
          </p:cNvSpPr>
          <p:nvPr>
            <p:ph type="sldNum" sz="quarter" idx="12"/>
          </p:nvPr>
        </p:nvSpPr>
        <p:spPr/>
        <p:txBody>
          <a:bodyPr/>
          <a:lstStyle/>
          <a:p>
            <a:fld id="{EB9EBE53-9AC8-479E-AF9A-ADEEB8B12735}" type="slidenum">
              <a:rPr lang="en-US" smtClean="0"/>
              <a:t>28</a:t>
            </a:fld>
            <a:endParaRPr lang="en-US"/>
          </a:p>
        </p:txBody>
      </p:sp>
    </p:spTree>
    <p:extLst>
      <p:ext uri="{BB962C8B-B14F-4D97-AF65-F5344CB8AC3E}">
        <p14:creationId xmlns:p14="http://schemas.microsoft.com/office/powerpoint/2010/main" val="146947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806D3-8C12-D53B-57CE-2B52B7E63AF3}"/>
              </a:ext>
            </a:extLst>
          </p:cNvPr>
          <p:cNvSpPr>
            <a:spLocks noGrp="1"/>
          </p:cNvSpPr>
          <p:nvPr>
            <p:ph type="title"/>
          </p:nvPr>
        </p:nvSpPr>
        <p:spPr>
          <a:xfrm>
            <a:off x="694587" y="264544"/>
            <a:ext cx="8596668" cy="1320800"/>
          </a:xfrm>
        </p:spPr>
        <p:txBody>
          <a:bodyPr/>
          <a:lstStyle/>
          <a:p>
            <a:r>
              <a:rPr lang="en-US" dirty="0"/>
              <a:t>HYPERTHERMIA </a:t>
            </a:r>
          </a:p>
        </p:txBody>
      </p:sp>
      <p:sp>
        <p:nvSpPr>
          <p:cNvPr id="6" name="Content Placeholder 5">
            <a:extLst>
              <a:ext uri="{FF2B5EF4-FFF2-40B4-BE49-F238E27FC236}">
                <a16:creationId xmlns:a16="http://schemas.microsoft.com/office/drawing/2014/main" id="{1067560E-A50C-21A2-B09B-6C131CCBF6D9}"/>
              </a:ext>
            </a:extLst>
          </p:cNvPr>
          <p:cNvSpPr>
            <a:spLocks noGrp="1"/>
          </p:cNvSpPr>
          <p:nvPr>
            <p:ph idx="1"/>
          </p:nvPr>
        </p:nvSpPr>
        <p:spPr>
          <a:xfrm>
            <a:off x="0" y="1276710"/>
            <a:ext cx="6462175" cy="3968150"/>
          </a:xfrm>
        </p:spPr>
        <p:txBody>
          <a:bodyPr>
            <a:normAutofit/>
          </a:bodyPr>
          <a:lstStyle/>
          <a:p>
            <a:r>
              <a:rPr lang="en-US" sz="2000" dirty="0"/>
              <a:t>Hyperthermia can be due to outside forces, such as heat exhaustion during hot weather or being in hot tub for too long</a:t>
            </a:r>
          </a:p>
          <a:p>
            <a:r>
              <a:rPr lang="en-US" sz="2000" dirty="0"/>
              <a:t>Other factors contributing to hyperthermia are during periods of infection when core temperature exceeds normal range of 98F, or in individuals who are unable to regulate their core temperature due to chronic and/or acute conditions</a:t>
            </a:r>
          </a:p>
          <a:p>
            <a:r>
              <a:rPr lang="en-US" sz="2000" dirty="0"/>
              <a:t>There are two forms of hyperthermia</a:t>
            </a:r>
          </a:p>
          <a:p>
            <a:pPr lvl="1"/>
            <a:r>
              <a:rPr lang="en-US" sz="1800" dirty="0"/>
              <a:t>Heat exhaustion</a:t>
            </a:r>
          </a:p>
          <a:p>
            <a:pPr lvl="1"/>
            <a:r>
              <a:rPr lang="en-US" sz="1800" dirty="0"/>
              <a:t>Heat stroke</a:t>
            </a:r>
          </a:p>
          <a:p>
            <a:pPr lvl="1"/>
            <a:endParaRPr lang="en-US" dirty="0"/>
          </a:p>
          <a:p>
            <a:pPr lvl="1"/>
            <a:endParaRPr lang="en-US" dirty="0"/>
          </a:p>
        </p:txBody>
      </p:sp>
      <p:pic>
        <p:nvPicPr>
          <p:cNvPr id="7170" name="Picture 2" descr="Hyperthermia: Symptoms, Causes, Treatment and Recovery">
            <a:extLst>
              <a:ext uri="{FF2B5EF4-FFF2-40B4-BE49-F238E27FC236}">
                <a16:creationId xmlns:a16="http://schemas.microsoft.com/office/drawing/2014/main" id="{D3E13887-CFE1-C27F-A71F-06A131A45E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6163"/>
          <a:stretch/>
        </p:blipFill>
        <p:spPr bwMode="auto">
          <a:xfrm>
            <a:off x="6462175" y="0"/>
            <a:ext cx="3907995"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5">
            <a:extLst>
              <a:ext uri="{FF2B5EF4-FFF2-40B4-BE49-F238E27FC236}">
                <a16:creationId xmlns:a16="http://schemas.microsoft.com/office/drawing/2014/main" id="{E66D617C-489F-5E41-41EA-ADF353DF05B1}"/>
              </a:ext>
            </a:extLst>
          </p:cNvPr>
          <p:cNvSpPr txBox="1">
            <a:spLocks/>
          </p:cNvSpPr>
          <p:nvPr/>
        </p:nvSpPr>
        <p:spPr>
          <a:xfrm>
            <a:off x="146649" y="5391509"/>
            <a:ext cx="6462175" cy="396815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lgn="ctr">
              <a:buNone/>
            </a:pPr>
            <a:r>
              <a:rPr lang="en-US" sz="2400" b="1" u="sng" dirty="0">
                <a:solidFill>
                  <a:srgbClr val="FF0000"/>
                </a:solidFill>
              </a:rPr>
              <a:t>NOTE: HEAT STROKE IS A MEDICAL EMERGENCY AND REQUIRES IMMEDIATE AND AGGRESSIVE TREATMENT – CALL 911!!</a:t>
            </a:r>
            <a:endParaRPr lang="en-US" sz="2000" b="1" u="sng" dirty="0">
              <a:solidFill>
                <a:srgbClr val="FF0000"/>
              </a:solidFill>
            </a:endParaRPr>
          </a:p>
          <a:p>
            <a:pPr lvl="1" algn="ctr"/>
            <a:endParaRPr lang="en-US" dirty="0"/>
          </a:p>
          <a:p>
            <a:pPr lvl="1" algn="ctr"/>
            <a:endParaRPr lang="en-US" dirty="0"/>
          </a:p>
        </p:txBody>
      </p:sp>
      <p:sp>
        <p:nvSpPr>
          <p:cNvPr id="3" name="Slide Number Placeholder 2">
            <a:extLst>
              <a:ext uri="{FF2B5EF4-FFF2-40B4-BE49-F238E27FC236}">
                <a16:creationId xmlns:a16="http://schemas.microsoft.com/office/drawing/2014/main" id="{F3A01E45-2B65-1003-04D8-C8FCF095BA37}"/>
              </a:ext>
            </a:extLst>
          </p:cNvPr>
          <p:cNvSpPr>
            <a:spLocks noGrp="1"/>
          </p:cNvSpPr>
          <p:nvPr>
            <p:ph type="sldNum" sz="quarter" idx="12"/>
          </p:nvPr>
        </p:nvSpPr>
        <p:spPr/>
        <p:txBody>
          <a:bodyPr/>
          <a:lstStyle/>
          <a:p>
            <a:fld id="{EB9EBE53-9AC8-479E-AF9A-ADEEB8B12735}" type="slidenum">
              <a:rPr lang="en-US" smtClean="0"/>
              <a:t>29</a:t>
            </a:fld>
            <a:endParaRPr lang="en-US"/>
          </a:p>
        </p:txBody>
      </p:sp>
    </p:spTree>
    <p:extLst>
      <p:ext uri="{BB962C8B-B14F-4D97-AF65-F5344CB8AC3E}">
        <p14:creationId xmlns:p14="http://schemas.microsoft.com/office/powerpoint/2010/main" val="2989377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EBC72-83C1-67FD-362D-DF7CA01D292F}"/>
              </a:ext>
            </a:extLst>
          </p:cNvPr>
          <p:cNvSpPr>
            <a:spLocks noGrp="1"/>
          </p:cNvSpPr>
          <p:nvPr>
            <p:ph type="title"/>
          </p:nvPr>
        </p:nvSpPr>
        <p:spPr/>
        <p:txBody>
          <a:bodyPr/>
          <a:lstStyle/>
          <a:p>
            <a:r>
              <a:rPr lang="en-US" dirty="0"/>
              <a:t>WHAT IS AN EMERGENCY?</a:t>
            </a:r>
          </a:p>
        </p:txBody>
      </p:sp>
      <p:sp>
        <p:nvSpPr>
          <p:cNvPr id="3" name="Content Placeholder 2">
            <a:extLst>
              <a:ext uri="{FF2B5EF4-FFF2-40B4-BE49-F238E27FC236}">
                <a16:creationId xmlns:a16="http://schemas.microsoft.com/office/drawing/2014/main" id="{EE23C1FE-188F-3706-EE78-C0DA60D41259}"/>
              </a:ext>
            </a:extLst>
          </p:cNvPr>
          <p:cNvSpPr>
            <a:spLocks noGrp="1"/>
          </p:cNvSpPr>
          <p:nvPr>
            <p:ph idx="1"/>
          </p:nvPr>
        </p:nvSpPr>
        <p:spPr/>
        <p:txBody>
          <a:bodyPr/>
          <a:lstStyle/>
          <a:p>
            <a:r>
              <a:rPr lang="en-US" dirty="0"/>
              <a:t>An emergency is a situation demanding an immediate response or action</a:t>
            </a:r>
          </a:p>
          <a:p>
            <a:r>
              <a:rPr lang="en-US" dirty="0"/>
              <a:t>An emergency can happen at any times or at any place. It is not a clear-cut situation</a:t>
            </a:r>
          </a:p>
          <a:p>
            <a:r>
              <a:rPr lang="en-US" dirty="0"/>
              <a:t>Your response may be the difference between:</a:t>
            </a:r>
          </a:p>
          <a:p>
            <a:pPr lvl="1"/>
            <a:r>
              <a:rPr lang="en-US" dirty="0"/>
              <a:t>Life or death</a:t>
            </a:r>
          </a:p>
          <a:p>
            <a:pPr lvl="1"/>
            <a:r>
              <a:rPr lang="en-US" dirty="0"/>
              <a:t>Temporary or permanent disability</a:t>
            </a:r>
          </a:p>
          <a:p>
            <a:pPr lvl="1"/>
            <a:r>
              <a:rPr lang="en-US" dirty="0"/>
              <a:t>Short or long term recovery</a:t>
            </a:r>
          </a:p>
        </p:txBody>
      </p:sp>
      <p:sp>
        <p:nvSpPr>
          <p:cNvPr id="4" name="Slide Number Placeholder 3">
            <a:extLst>
              <a:ext uri="{FF2B5EF4-FFF2-40B4-BE49-F238E27FC236}">
                <a16:creationId xmlns:a16="http://schemas.microsoft.com/office/drawing/2014/main" id="{ABC942C7-16AF-4C06-22CF-3EBE90366669}"/>
              </a:ext>
            </a:extLst>
          </p:cNvPr>
          <p:cNvSpPr>
            <a:spLocks noGrp="1"/>
          </p:cNvSpPr>
          <p:nvPr>
            <p:ph type="sldNum" sz="quarter" idx="12"/>
          </p:nvPr>
        </p:nvSpPr>
        <p:spPr/>
        <p:txBody>
          <a:bodyPr/>
          <a:lstStyle/>
          <a:p>
            <a:fld id="{EB9EBE53-9AC8-479E-AF9A-ADEEB8B12735}" type="slidenum">
              <a:rPr lang="en-US" smtClean="0"/>
              <a:t>3</a:t>
            </a:fld>
            <a:endParaRPr lang="en-US"/>
          </a:p>
        </p:txBody>
      </p:sp>
    </p:spTree>
    <p:extLst>
      <p:ext uri="{BB962C8B-B14F-4D97-AF65-F5344CB8AC3E}">
        <p14:creationId xmlns:p14="http://schemas.microsoft.com/office/powerpoint/2010/main" val="1828696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777AC5-8162-A9B9-3FD1-F670E7340B58}"/>
              </a:ext>
            </a:extLst>
          </p:cNvPr>
          <p:cNvSpPr>
            <a:spLocks noGrp="1"/>
          </p:cNvSpPr>
          <p:nvPr>
            <p:ph type="title"/>
          </p:nvPr>
        </p:nvSpPr>
        <p:spPr>
          <a:xfrm>
            <a:off x="5700067" y="1164566"/>
            <a:ext cx="3797616" cy="4753155"/>
          </a:xfrm>
        </p:spPr>
        <p:txBody>
          <a:bodyPr>
            <a:normAutofit/>
          </a:bodyPr>
          <a:lstStyle/>
          <a:p>
            <a:pPr algn="ctr"/>
            <a:r>
              <a:rPr lang="en-US" sz="4800" dirty="0"/>
              <a:t>HEAT EXHASTION </a:t>
            </a:r>
            <a:br>
              <a:rPr lang="en-US" sz="4800" dirty="0"/>
            </a:br>
            <a:r>
              <a:rPr lang="en-US" sz="4800" dirty="0"/>
              <a:t>VS </a:t>
            </a:r>
            <a:br>
              <a:rPr lang="en-US" sz="4800" dirty="0"/>
            </a:br>
            <a:r>
              <a:rPr lang="en-US" sz="4800" dirty="0"/>
              <a:t>HEAT STROKE </a:t>
            </a:r>
          </a:p>
        </p:txBody>
      </p:sp>
      <p:pic>
        <p:nvPicPr>
          <p:cNvPr id="8194" name="Picture 2" descr="heat-exhaustion-heat-stroke - Omnia Training Solutions">
            <a:extLst>
              <a:ext uri="{FF2B5EF4-FFF2-40B4-BE49-F238E27FC236}">
                <a16:creationId xmlns:a16="http://schemas.microsoft.com/office/drawing/2014/main" id="{A5116BA4-1F4C-F9AC-8E1C-4742A36DA7D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2476" y="0"/>
            <a:ext cx="508759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880AC84-A412-D49D-25A5-7882163E2730}"/>
              </a:ext>
            </a:extLst>
          </p:cNvPr>
          <p:cNvSpPr>
            <a:spLocks noGrp="1"/>
          </p:cNvSpPr>
          <p:nvPr>
            <p:ph type="sldNum" sz="quarter" idx="12"/>
          </p:nvPr>
        </p:nvSpPr>
        <p:spPr/>
        <p:txBody>
          <a:bodyPr/>
          <a:lstStyle/>
          <a:p>
            <a:fld id="{EB9EBE53-9AC8-479E-AF9A-ADEEB8B12735}" type="slidenum">
              <a:rPr lang="en-US" smtClean="0"/>
              <a:t>30</a:t>
            </a:fld>
            <a:endParaRPr lang="en-US"/>
          </a:p>
        </p:txBody>
      </p:sp>
    </p:spTree>
    <p:extLst>
      <p:ext uri="{BB962C8B-B14F-4D97-AF65-F5344CB8AC3E}">
        <p14:creationId xmlns:p14="http://schemas.microsoft.com/office/powerpoint/2010/main" val="27712593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D4B88-4FE6-53ED-A885-653EFE1D60E5}"/>
              </a:ext>
            </a:extLst>
          </p:cNvPr>
          <p:cNvSpPr>
            <a:spLocks noGrp="1"/>
          </p:cNvSpPr>
          <p:nvPr>
            <p:ph type="title"/>
          </p:nvPr>
        </p:nvSpPr>
        <p:spPr/>
        <p:txBody>
          <a:bodyPr/>
          <a:lstStyle/>
          <a:p>
            <a:r>
              <a:rPr lang="en-US" dirty="0"/>
              <a:t>HYPERTHERMIA TREATMENT</a:t>
            </a:r>
          </a:p>
        </p:txBody>
      </p:sp>
      <p:sp>
        <p:nvSpPr>
          <p:cNvPr id="3" name="Content Placeholder 2">
            <a:extLst>
              <a:ext uri="{FF2B5EF4-FFF2-40B4-BE49-F238E27FC236}">
                <a16:creationId xmlns:a16="http://schemas.microsoft.com/office/drawing/2014/main" id="{31324DD7-6A96-6B51-315D-E5810B965866}"/>
              </a:ext>
            </a:extLst>
          </p:cNvPr>
          <p:cNvSpPr>
            <a:spLocks noGrp="1"/>
          </p:cNvSpPr>
          <p:nvPr>
            <p:ph idx="1"/>
          </p:nvPr>
        </p:nvSpPr>
        <p:spPr>
          <a:xfrm>
            <a:off x="172528" y="1457864"/>
            <a:ext cx="9101474" cy="5400135"/>
          </a:xfrm>
        </p:spPr>
        <p:txBody>
          <a:bodyPr>
            <a:normAutofit fontScale="62500" lnSpcReduction="20000"/>
          </a:bodyPr>
          <a:lstStyle/>
          <a:p>
            <a:pPr lvl="2"/>
            <a:r>
              <a:rPr lang="en-US" sz="2400" dirty="0"/>
              <a:t>Move to cooler environment </a:t>
            </a:r>
          </a:p>
          <a:p>
            <a:pPr lvl="2"/>
            <a:r>
              <a:rPr lang="en-US" sz="2400" dirty="0"/>
              <a:t>Place in shock position – lying on back with feet elevated</a:t>
            </a:r>
          </a:p>
          <a:p>
            <a:pPr lvl="2"/>
            <a:r>
              <a:rPr lang="en-US" sz="2400" dirty="0"/>
              <a:t>Remove excess clothing</a:t>
            </a:r>
          </a:p>
          <a:p>
            <a:pPr lvl="2"/>
            <a:r>
              <a:rPr lang="en-US" sz="2400" dirty="0"/>
              <a:t>Cool by fanning or apply cool water/ice to central body (chest, behind neck, groin, armpits, head)</a:t>
            </a:r>
          </a:p>
          <a:p>
            <a:pPr lvl="2"/>
            <a:r>
              <a:rPr lang="en-US" sz="2400" dirty="0"/>
              <a:t>Hydration; offer water to drink every 15 minutes</a:t>
            </a:r>
          </a:p>
          <a:p>
            <a:pPr lvl="2"/>
            <a:r>
              <a:rPr lang="en-US" sz="2400" dirty="0"/>
              <a:t>Call 911 if no improvement, person collapsed, or Heat Stroke suspected</a:t>
            </a:r>
          </a:p>
          <a:p>
            <a:pPr marL="914400" lvl="2" indent="0" algn="ctr">
              <a:buNone/>
            </a:pPr>
            <a:r>
              <a:rPr lang="en-US" sz="2400" b="1" u="sng" dirty="0">
                <a:solidFill>
                  <a:srgbClr val="FF0000"/>
                </a:solidFill>
              </a:rPr>
              <a:t>HEAT STROKE</a:t>
            </a:r>
          </a:p>
          <a:p>
            <a:pPr lvl="3"/>
            <a:r>
              <a:rPr lang="en-US" sz="2200" dirty="0"/>
              <a:t>During heat stroke, body heat regulating mechanism fails. The rise in temperature causes brain damage and death.</a:t>
            </a:r>
          </a:p>
          <a:p>
            <a:pPr lvl="3"/>
            <a:r>
              <a:rPr lang="en-US" sz="2200" dirty="0"/>
              <a:t>It requires IMMIDATE INTERVENTION AND COOLING OF BODY</a:t>
            </a:r>
          </a:p>
          <a:p>
            <a:pPr lvl="3"/>
            <a:r>
              <a:rPr lang="en-US" sz="2200" dirty="0"/>
              <a:t>The body temperature can rise up to 105F!</a:t>
            </a:r>
          </a:p>
          <a:p>
            <a:pPr lvl="3"/>
            <a:r>
              <a:rPr lang="en-US" sz="2200" b="1" dirty="0">
                <a:solidFill>
                  <a:srgbClr val="FF0000"/>
                </a:solidFill>
              </a:rPr>
              <a:t>CALL 911 IMMIDIATELY </a:t>
            </a:r>
          </a:p>
          <a:p>
            <a:pPr lvl="3"/>
            <a:r>
              <a:rPr lang="en-US" sz="2200" dirty="0"/>
              <a:t>Cool environment</a:t>
            </a:r>
          </a:p>
          <a:p>
            <a:pPr lvl="3"/>
            <a:r>
              <a:rPr lang="en-US" sz="2200" b="1" i="1" dirty="0"/>
              <a:t>Try to cool as quickly as possible in any manner possible </a:t>
            </a:r>
          </a:p>
          <a:p>
            <a:pPr lvl="4"/>
            <a:r>
              <a:rPr lang="en-US" sz="2200" dirty="0"/>
              <a:t>E.g. - cool water bath, wrap in wet sheets, place in air conditioned room</a:t>
            </a:r>
          </a:p>
          <a:p>
            <a:pPr lvl="3"/>
            <a:r>
              <a:rPr lang="en-US" sz="2200" b="1" dirty="0">
                <a:solidFill>
                  <a:srgbClr val="FF0000"/>
                </a:solidFill>
              </a:rPr>
              <a:t>DO NOT GIVE ANYTHING BY MOUTH</a:t>
            </a:r>
          </a:p>
          <a:p>
            <a:pPr lvl="3"/>
            <a:r>
              <a:rPr lang="en-US" sz="2200" dirty="0"/>
              <a:t>Place in shock position</a:t>
            </a:r>
          </a:p>
          <a:p>
            <a:endParaRPr lang="en-US" dirty="0"/>
          </a:p>
        </p:txBody>
      </p:sp>
      <p:sp>
        <p:nvSpPr>
          <p:cNvPr id="4" name="Slide Number Placeholder 3">
            <a:extLst>
              <a:ext uri="{FF2B5EF4-FFF2-40B4-BE49-F238E27FC236}">
                <a16:creationId xmlns:a16="http://schemas.microsoft.com/office/drawing/2014/main" id="{C3FA2B0C-0C83-14DF-1975-8480238CBECC}"/>
              </a:ext>
            </a:extLst>
          </p:cNvPr>
          <p:cNvSpPr>
            <a:spLocks noGrp="1"/>
          </p:cNvSpPr>
          <p:nvPr>
            <p:ph type="sldNum" sz="quarter" idx="12"/>
          </p:nvPr>
        </p:nvSpPr>
        <p:spPr/>
        <p:txBody>
          <a:bodyPr/>
          <a:lstStyle/>
          <a:p>
            <a:fld id="{EB9EBE53-9AC8-479E-AF9A-ADEEB8B12735}" type="slidenum">
              <a:rPr lang="en-US" smtClean="0"/>
              <a:t>31</a:t>
            </a:fld>
            <a:endParaRPr lang="en-US"/>
          </a:p>
        </p:txBody>
      </p:sp>
    </p:spTree>
    <p:extLst>
      <p:ext uri="{BB962C8B-B14F-4D97-AF65-F5344CB8AC3E}">
        <p14:creationId xmlns:p14="http://schemas.microsoft.com/office/powerpoint/2010/main" val="36514270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E0AE6-F196-C814-4709-2AB94BF6B6C2}"/>
              </a:ext>
            </a:extLst>
          </p:cNvPr>
          <p:cNvSpPr>
            <a:spLocks noGrp="1"/>
          </p:cNvSpPr>
          <p:nvPr>
            <p:ph type="title"/>
          </p:nvPr>
        </p:nvSpPr>
        <p:spPr/>
        <p:txBody>
          <a:bodyPr/>
          <a:lstStyle/>
          <a:p>
            <a:r>
              <a:rPr lang="en-US" dirty="0"/>
              <a:t>SEVERE BURNS</a:t>
            </a:r>
          </a:p>
        </p:txBody>
      </p:sp>
      <p:sp>
        <p:nvSpPr>
          <p:cNvPr id="3" name="Content Placeholder 2">
            <a:extLst>
              <a:ext uri="{FF2B5EF4-FFF2-40B4-BE49-F238E27FC236}">
                <a16:creationId xmlns:a16="http://schemas.microsoft.com/office/drawing/2014/main" id="{95AC4FA0-CF71-5920-436E-E63713A879A6}"/>
              </a:ext>
            </a:extLst>
          </p:cNvPr>
          <p:cNvSpPr>
            <a:spLocks noGrp="1"/>
          </p:cNvSpPr>
          <p:nvPr>
            <p:ph idx="1"/>
          </p:nvPr>
        </p:nvSpPr>
        <p:spPr>
          <a:xfrm>
            <a:off x="379562" y="1414732"/>
            <a:ext cx="9489663" cy="5443267"/>
          </a:xfrm>
        </p:spPr>
        <p:txBody>
          <a:bodyPr>
            <a:normAutofit/>
          </a:bodyPr>
          <a:lstStyle/>
          <a:p>
            <a:r>
              <a:rPr lang="en-US" dirty="0"/>
              <a:t>Call 911!</a:t>
            </a:r>
          </a:p>
          <a:p>
            <a:r>
              <a:rPr lang="en-US" dirty="0"/>
              <a:t>Cool the burn area with water for 10-20 minutes</a:t>
            </a:r>
          </a:p>
          <a:p>
            <a:r>
              <a:rPr lang="en-US" dirty="0"/>
              <a:t>Protect burn area from ground contact. May cover the injured area loosely with sterile unmedicated dressing or similar non-fluffy material and bandage</a:t>
            </a:r>
          </a:p>
          <a:p>
            <a:r>
              <a:rPr lang="en-US" b="1" dirty="0"/>
              <a:t>Don’t</a:t>
            </a:r>
            <a:r>
              <a:rPr lang="en-US" dirty="0"/>
              <a:t> remove anything that is sticking to the burn</a:t>
            </a:r>
          </a:p>
          <a:p>
            <a:r>
              <a:rPr lang="en-US" b="1" dirty="0"/>
              <a:t>Don't</a:t>
            </a:r>
            <a:r>
              <a:rPr lang="en-US" dirty="0"/>
              <a:t> apply lotions, ointments, butter or fat to the injury</a:t>
            </a:r>
          </a:p>
          <a:p>
            <a:r>
              <a:rPr lang="en-US" b="1" dirty="0"/>
              <a:t>Don't</a:t>
            </a:r>
            <a:r>
              <a:rPr lang="en-US" dirty="0"/>
              <a:t> break blisters or otherwise interfere with the injured area </a:t>
            </a:r>
          </a:p>
          <a:p>
            <a:r>
              <a:rPr lang="en-US" b="1" dirty="0"/>
              <a:t>Don't</a:t>
            </a:r>
            <a:r>
              <a:rPr lang="en-US" dirty="0"/>
              <a:t> over-cool the patient and cause shivering </a:t>
            </a:r>
          </a:p>
          <a:p>
            <a:r>
              <a:rPr lang="en-US" dirty="0"/>
              <a:t>If breathing and heartbeat stop, call 911 and begin resuscitation immediately </a:t>
            </a:r>
          </a:p>
          <a:p>
            <a:r>
              <a:rPr lang="en-US" dirty="0"/>
              <a:t>If client is unconscious but breathing normally, place in the recovery position. </a:t>
            </a:r>
          </a:p>
          <a:p>
            <a:r>
              <a:rPr lang="en-US" dirty="0"/>
              <a:t>Treat for shock </a:t>
            </a:r>
          </a:p>
          <a:p>
            <a:r>
              <a:rPr lang="en-US" dirty="0"/>
              <a:t>Send for medical attention and prep for transport. </a:t>
            </a:r>
          </a:p>
          <a:p>
            <a:endParaRPr lang="en-US" dirty="0"/>
          </a:p>
        </p:txBody>
      </p:sp>
      <p:sp>
        <p:nvSpPr>
          <p:cNvPr id="4" name="Slide Number Placeholder 3">
            <a:extLst>
              <a:ext uri="{FF2B5EF4-FFF2-40B4-BE49-F238E27FC236}">
                <a16:creationId xmlns:a16="http://schemas.microsoft.com/office/drawing/2014/main" id="{A0182B14-0D7B-C68B-8068-EB4281A6DBD4}"/>
              </a:ext>
            </a:extLst>
          </p:cNvPr>
          <p:cNvSpPr>
            <a:spLocks noGrp="1"/>
          </p:cNvSpPr>
          <p:nvPr>
            <p:ph type="sldNum" sz="quarter" idx="12"/>
          </p:nvPr>
        </p:nvSpPr>
        <p:spPr/>
        <p:txBody>
          <a:bodyPr/>
          <a:lstStyle/>
          <a:p>
            <a:fld id="{EB9EBE53-9AC8-479E-AF9A-ADEEB8B12735}" type="slidenum">
              <a:rPr lang="en-US" smtClean="0"/>
              <a:t>32</a:t>
            </a:fld>
            <a:endParaRPr lang="en-US"/>
          </a:p>
        </p:txBody>
      </p:sp>
    </p:spTree>
    <p:extLst>
      <p:ext uri="{BB962C8B-B14F-4D97-AF65-F5344CB8AC3E}">
        <p14:creationId xmlns:p14="http://schemas.microsoft.com/office/powerpoint/2010/main" val="11046033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066E-60E0-5B6D-1CBF-05B4B0AE1A01}"/>
              </a:ext>
            </a:extLst>
          </p:cNvPr>
          <p:cNvSpPr>
            <a:spLocks noGrp="1"/>
          </p:cNvSpPr>
          <p:nvPr>
            <p:ph type="title"/>
          </p:nvPr>
        </p:nvSpPr>
        <p:spPr/>
        <p:txBody>
          <a:bodyPr/>
          <a:lstStyle/>
          <a:p>
            <a:r>
              <a:rPr lang="en-US" dirty="0"/>
              <a:t>MINOR BURNS</a:t>
            </a:r>
          </a:p>
        </p:txBody>
      </p:sp>
      <p:sp>
        <p:nvSpPr>
          <p:cNvPr id="3" name="Content Placeholder 2">
            <a:extLst>
              <a:ext uri="{FF2B5EF4-FFF2-40B4-BE49-F238E27FC236}">
                <a16:creationId xmlns:a16="http://schemas.microsoft.com/office/drawing/2014/main" id="{39E2AE9F-9F11-7015-5E43-F8BA78758B4A}"/>
              </a:ext>
            </a:extLst>
          </p:cNvPr>
          <p:cNvSpPr>
            <a:spLocks noGrp="1"/>
          </p:cNvSpPr>
          <p:nvPr>
            <p:ph idx="1"/>
          </p:nvPr>
        </p:nvSpPr>
        <p:spPr>
          <a:xfrm>
            <a:off x="379562" y="1930400"/>
            <a:ext cx="9412025" cy="4462728"/>
          </a:xfrm>
        </p:spPr>
        <p:txBody>
          <a:bodyPr/>
          <a:lstStyle/>
          <a:p>
            <a:r>
              <a:rPr lang="en-US" dirty="0"/>
              <a:t>Place the injured part under slowly running water, or soak in cold water for 10 minutes or as long as pain persists</a:t>
            </a:r>
          </a:p>
          <a:p>
            <a:r>
              <a:rPr lang="en-US" dirty="0"/>
              <a:t>Gently remove any rings, watches, belts, and shoes from the injured area before it starts to swell</a:t>
            </a:r>
          </a:p>
          <a:p>
            <a:r>
              <a:rPr lang="en-US" dirty="0"/>
              <a:t>Dress with clean, sterile, non fluffy material </a:t>
            </a:r>
          </a:p>
          <a:p>
            <a:r>
              <a:rPr lang="en-US" b="1" dirty="0"/>
              <a:t>Don't</a:t>
            </a:r>
            <a:r>
              <a:rPr lang="en-US" dirty="0"/>
              <a:t> use adhesive dressings </a:t>
            </a:r>
          </a:p>
          <a:p>
            <a:r>
              <a:rPr lang="en-US" b="1" dirty="0"/>
              <a:t>Don't</a:t>
            </a:r>
            <a:r>
              <a:rPr lang="en-US" dirty="0"/>
              <a:t> apply lotions, ointments or fat to burn/ scald </a:t>
            </a:r>
          </a:p>
          <a:p>
            <a:r>
              <a:rPr lang="en-US" b="1" dirty="0"/>
              <a:t>Don't</a:t>
            </a:r>
            <a:r>
              <a:rPr lang="en-US" dirty="0"/>
              <a:t> break blisters or otherwise interfere</a:t>
            </a:r>
          </a:p>
          <a:p>
            <a:r>
              <a:rPr lang="en-US" dirty="0"/>
              <a:t>If in doubt, seek medical aid and call 911</a:t>
            </a:r>
          </a:p>
          <a:p>
            <a:endParaRPr lang="en-US" dirty="0"/>
          </a:p>
        </p:txBody>
      </p:sp>
      <p:sp>
        <p:nvSpPr>
          <p:cNvPr id="4" name="Slide Number Placeholder 3">
            <a:extLst>
              <a:ext uri="{FF2B5EF4-FFF2-40B4-BE49-F238E27FC236}">
                <a16:creationId xmlns:a16="http://schemas.microsoft.com/office/drawing/2014/main" id="{8C103CD2-B1B1-E0AD-FA32-3383BB905AAC}"/>
              </a:ext>
            </a:extLst>
          </p:cNvPr>
          <p:cNvSpPr>
            <a:spLocks noGrp="1"/>
          </p:cNvSpPr>
          <p:nvPr>
            <p:ph type="sldNum" sz="quarter" idx="12"/>
          </p:nvPr>
        </p:nvSpPr>
        <p:spPr/>
        <p:txBody>
          <a:bodyPr/>
          <a:lstStyle/>
          <a:p>
            <a:fld id="{EB9EBE53-9AC8-479E-AF9A-ADEEB8B12735}" type="slidenum">
              <a:rPr lang="en-US" smtClean="0"/>
              <a:t>33</a:t>
            </a:fld>
            <a:endParaRPr lang="en-US"/>
          </a:p>
        </p:txBody>
      </p:sp>
    </p:spTree>
    <p:extLst>
      <p:ext uri="{BB962C8B-B14F-4D97-AF65-F5344CB8AC3E}">
        <p14:creationId xmlns:p14="http://schemas.microsoft.com/office/powerpoint/2010/main" val="424244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26A1E-4BAF-A8D0-17B7-E83239EB5C79}"/>
              </a:ext>
            </a:extLst>
          </p:cNvPr>
          <p:cNvSpPr>
            <a:spLocks noGrp="1"/>
          </p:cNvSpPr>
          <p:nvPr>
            <p:ph type="title"/>
          </p:nvPr>
        </p:nvSpPr>
        <p:spPr>
          <a:xfrm>
            <a:off x="1712504" y="66136"/>
            <a:ext cx="8596668" cy="1320800"/>
          </a:xfrm>
        </p:spPr>
        <p:txBody>
          <a:bodyPr/>
          <a:lstStyle/>
          <a:p>
            <a:r>
              <a:rPr lang="en-US" dirty="0"/>
              <a:t>FIRST AID FOR BURNS AND CUTS</a:t>
            </a:r>
          </a:p>
        </p:txBody>
      </p:sp>
      <p:pic>
        <p:nvPicPr>
          <p:cNvPr id="9218" name="Picture 2" descr="Premium Vector | Skin injury first aid for wound or burn bleeding from  wounds treatment and medical care self rescue tips and how stop blood  recent vector hospital info poster">
            <a:extLst>
              <a:ext uri="{FF2B5EF4-FFF2-40B4-BE49-F238E27FC236}">
                <a16:creationId xmlns:a16="http://schemas.microsoft.com/office/drawing/2014/main" id="{35BA4E4A-32C4-23C3-EC95-0634F48349E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3968" y="790756"/>
            <a:ext cx="9108141" cy="6067244"/>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D0AACA6-810D-F516-DDA7-0CC8C3194940}"/>
              </a:ext>
            </a:extLst>
          </p:cNvPr>
          <p:cNvSpPr>
            <a:spLocks noGrp="1"/>
          </p:cNvSpPr>
          <p:nvPr>
            <p:ph type="sldNum" sz="quarter" idx="12"/>
          </p:nvPr>
        </p:nvSpPr>
        <p:spPr/>
        <p:txBody>
          <a:bodyPr/>
          <a:lstStyle/>
          <a:p>
            <a:fld id="{EB9EBE53-9AC8-479E-AF9A-ADEEB8B12735}" type="slidenum">
              <a:rPr lang="en-US" smtClean="0"/>
              <a:t>34</a:t>
            </a:fld>
            <a:endParaRPr lang="en-US"/>
          </a:p>
        </p:txBody>
      </p:sp>
    </p:spTree>
    <p:extLst>
      <p:ext uri="{BB962C8B-B14F-4D97-AF65-F5344CB8AC3E}">
        <p14:creationId xmlns:p14="http://schemas.microsoft.com/office/powerpoint/2010/main" val="13673650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8177B-287B-5B28-4D55-78946BBC3A60}"/>
              </a:ext>
            </a:extLst>
          </p:cNvPr>
          <p:cNvSpPr>
            <a:spLocks noGrp="1"/>
          </p:cNvSpPr>
          <p:nvPr>
            <p:ph type="title"/>
          </p:nvPr>
        </p:nvSpPr>
        <p:spPr>
          <a:xfrm>
            <a:off x="1587421" y="824454"/>
            <a:ext cx="8596668" cy="1320800"/>
          </a:xfrm>
        </p:spPr>
        <p:txBody>
          <a:bodyPr/>
          <a:lstStyle/>
          <a:p>
            <a:r>
              <a:rPr lang="en-US" dirty="0"/>
              <a:t>FRACTURES AND BLEEDING</a:t>
            </a:r>
          </a:p>
        </p:txBody>
      </p:sp>
      <p:sp>
        <p:nvSpPr>
          <p:cNvPr id="3" name="Content Placeholder 2">
            <a:extLst>
              <a:ext uri="{FF2B5EF4-FFF2-40B4-BE49-F238E27FC236}">
                <a16:creationId xmlns:a16="http://schemas.microsoft.com/office/drawing/2014/main" id="{2E5FBD3F-693B-245C-D364-03BA950D19D1}"/>
              </a:ext>
            </a:extLst>
          </p:cNvPr>
          <p:cNvSpPr>
            <a:spLocks noGrp="1"/>
          </p:cNvSpPr>
          <p:nvPr>
            <p:ph idx="1"/>
          </p:nvPr>
        </p:nvSpPr>
        <p:spPr>
          <a:xfrm>
            <a:off x="513432" y="1806906"/>
            <a:ext cx="8596668" cy="1962837"/>
          </a:xfrm>
        </p:spPr>
        <p:txBody>
          <a:bodyPr>
            <a:normAutofit fontScale="92500" lnSpcReduction="20000"/>
          </a:bodyPr>
          <a:lstStyle/>
          <a:p>
            <a:r>
              <a:rPr lang="en-US" dirty="0"/>
              <a:t>If open fracture noted (bone sticking out of body) NEVER PUSH THE BONE BACK INTO PLACE</a:t>
            </a:r>
          </a:p>
          <a:p>
            <a:r>
              <a:rPr lang="en-US" dirty="0"/>
              <a:t>DO NOT straighten breaks or broken bones</a:t>
            </a:r>
          </a:p>
          <a:p>
            <a:r>
              <a:rPr lang="en-US" dirty="0"/>
              <a:t>DO NOT attempt to fix a dislocation of bones – call 911, only doctors can do this!</a:t>
            </a:r>
          </a:p>
          <a:p>
            <a:r>
              <a:rPr lang="en-US" dirty="0"/>
              <a:t>ALWAYS TREAT FOR BLEEDING FIRST – APPLY PRESSURE TO STOP THE BLEED!</a:t>
            </a:r>
          </a:p>
          <a:p>
            <a:r>
              <a:rPr lang="en-US" dirty="0"/>
              <a:t>CALL 911 IMMIDIATELY! </a:t>
            </a:r>
          </a:p>
        </p:txBody>
      </p:sp>
      <p:sp>
        <p:nvSpPr>
          <p:cNvPr id="4" name="Content Placeholder 2">
            <a:extLst>
              <a:ext uri="{FF2B5EF4-FFF2-40B4-BE49-F238E27FC236}">
                <a16:creationId xmlns:a16="http://schemas.microsoft.com/office/drawing/2014/main" id="{B0A88602-2971-C423-4C6C-319AFCB5A0B3}"/>
              </a:ext>
            </a:extLst>
          </p:cNvPr>
          <p:cNvSpPr txBox="1">
            <a:spLocks/>
          </p:cNvSpPr>
          <p:nvPr/>
        </p:nvSpPr>
        <p:spPr>
          <a:xfrm>
            <a:off x="677334" y="3769743"/>
            <a:ext cx="8596668" cy="3098244"/>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endParaRPr lang="en-US" dirty="0"/>
          </a:p>
        </p:txBody>
      </p:sp>
      <p:sp>
        <p:nvSpPr>
          <p:cNvPr id="5" name="Content Placeholder 2">
            <a:extLst>
              <a:ext uri="{FF2B5EF4-FFF2-40B4-BE49-F238E27FC236}">
                <a16:creationId xmlns:a16="http://schemas.microsoft.com/office/drawing/2014/main" id="{39D69AA8-DA76-18E4-317C-9D1B92FF0C19}"/>
              </a:ext>
            </a:extLst>
          </p:cNvPr>
          <p:cNvSpPr txBox="1">
            <a:spLocks/>
          </p:cNvSpPr>
          <p:nvPr/>
        </p:nvSpPr>
        <p:spPr>
          <a:xfrm>
            <a:off x="2825312" y="3946182"/>
            <a:ext cx="6448690" cy="2799675"/>
          </a:xfrm>
          <a:prstGeom prst="rect">
            <a:avLst/>
          </a:prstGeom>
        </p:spPr>
        <p:txBody>
          <a:bodyPr vert="horz" lIns="91440" tIns="45720" rIns="91440" bIns="45720" numCol="2"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None/>
            </a:pPr>
            <a:r>
              <a:rPr lang="en-US" dirty="0"/>
              <a:t>CONTROL OF BLEEDING</a:t>
            </a:r>
          </a:p>
          <a:p>
            <a:pPr lvl="1"/>
            <a:endParaRPr lang="en-US" dirty="0"/>
          </a:p>
          <a:p>
            <a:pPr lvl="1"/>
            <a:r>
              <a:rPr lang="en-US" dirty="0"/>
              <a:t>Direct pressure</a:t>
            </a:r>
          </a:p>
          <a:p>
            <a:pPr lvl="1"/>
            <a:endParaRPr lang="en-US" dirty="0"/>
          </a:p>
          <a:p>
            <a:pPr lvl="1"/>
            <a:endParaRPr lang="en-US" dirty="0"/>
          </a:p>
          <a:p>
            <a:pPr lvl="1"/>
            <a:r>
              <a:rPr lang="en-US" dirty="0"/>
              <a:t>Elevation</a:t>
            </a:r>
          </a:p>
          <a:p>
            <a:pPr lvl="1"/>
            <a:endParaRPr lang="en-US" dirty="0"/>
          </a:p>
          <a:p>
            <a:pPr lvl="1"/>
            <a:endParaRPr lang="en-US" dirty="0"/>
          </a:p>
          <a:p>
            <a:pPr lvl="1"/>
            <a:endParaRPr lang="en-US" dirty="0"/>
          </a:p>
          <a:p>
            <a:pPr lvl="1"/>
            <a:r>
              <a:rPr lang="en-US" dirty="0"/>
              <a:t>Cold application</a:t>
            </a:r>
          </a:p>
          <a:p>
            <a:pPr lvl="1"/>
            <a:endParaRPr lang="en-US" dirty="0"/>
          </a:p>
          <a:p>
            <a:pPr lvl="1"/>
            <a:endParaRPr lang="en-US" dirty="0"/>
          </a:p>
          <a:p>
            <a:pPr lvl="1"/>
            <a:r>
              <a:rPr lang="en-US" dirty="0"/>
              <a:t>Pressure bandage </a:t>
            </a:r>
          </a:p>
        </p:txBody>
      </p:sp>
      <p:pic>
        <p:nvPicPr>
          <p:cNvPr id="6" name="Picture 13">
            <a:extLst>
              <a:ext uri="{FF2B5EF4-FFF2-40B4-BE49-F238E27FC236}">
                <a16:creationId xmlns:a16="http://schemas.microsoft.com/office/drawing/2014/main" id="{F6D3AFAF-5ACC-A217-12F6-5D06B2AA3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0350" y="4806212"/>
            <a:ext cx="1223716" cy="1025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7">
            <a:extLst>
              <a:ext uri="{FF2B5EF4-FFF2-40B4-BE49-F238E27FC236}">
                <a16:creationId xmlns:a16="http://schemas.microsoft.com/office/drawing/2014/main" id="{391E684D-0650-4F07-9688-8CAC50C012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5312" y="5359050"/>
            <a:ext cx="532255" cy="1046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Object 8">
            <a:extLst>
              <a:ext uri="{FF2B5EF4-FFF2-40B4-BE49-F238E27FC236}">
                <a16:creationId xmlns:a16="http://schemas.microsoft.com/office/drawing/2014/main" id="{86516F2C-9E06-8ECD-D137-400099456D82}"/>
              </a:ext>
            </a:extLst>
          </p:cNvPr>
          <p:cNvGraphicFramePr>
            <a:graphicFrameLocks noChangeAspect="1"/>
          </p:cNvGraphicFramePr>
          <p:nvPr>
            <p:extLst>
              <p:ext uri="{D42A27DB-BD31-4B8C-83A1-F6EECF244321}">
                <p14:modId xmlns:p14="http://schemas.microsoft.com/office/powerpoint/2010/main" val="3302587795"/>
              </p:ext>
            </p:extLst>
          </p:nvPr>
        </p:nvGraphicFramePr>
        <p:xfrm>
          <a:off x="2958152" y="6003154"/>
          <a:ext cx="401685" cy="112974"/>
        </p:xfrm>
        <a:graphic>
          <a:graphicData uri="http://schemas.openxmlformats.org/presentationml/2006/ole">
            <mc:AlternateContent xmlns:mc="http://schemas.openxmlformats.org/markup-compatibility/2006">
              <mc:Choice xmlns:v="urn:schemas-microsoft-com:vml" Requires="v">
                <p:oleObj name="Clip" r:id="rId4" imgW="4618038" imgH="1303338" progId="MS_ClipArt_Gallery.2">
                  <p:embed/>
                </p:oleObj>
              </mc:Choice>
              <mc:Fallback>
                <p:oleObj name="Clip" r:id="rId4" imgW="4618038" imgH="1303338" progId="MS_ClipArt_Gallery.2">
                  <p:embed/>
                  <p:pic>
                    <p:nvPicPr>
                      <p:cNvPr id="34824" name="Object 8">
                        <a:extLst>
                          <a:ext uri="{FF2B5EF4-FFF2-40B4-BE49-F238E27FC236}">
                            <a16:creationId xmlns:a16="http://schemas.microsoft.com/office/drawing/2014/main" id="{2A9DBC09-035D-B3A9-E791-887208CE756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58152" y="6003154"/>
                        <a:ext cx="401685" cy="112974"/>
                      </a:xfrm>
                      <a:prstGeom prst="rect">
                        <a:avLst/>
                      </a:prstGeom>
                      <a:noFill/>
                      <a:ln>
                        <a:noFill/>
                      </a:ln>
                      <a:effectLst/>
                    </p:spPr>
                  </p:pic>
                </p:oleObj>
              </mc:Fallback>
            </mc:AlternateContent>
          </a:graphicData>
        </a:graphic>
      </p:graphicFrame>
      <p:pic>
        <p:nvPicPr>
          <p:cNvPr id="9" name="Picture 8">
            <a:extLst>
              <a:ext uri="{FF2B5EF4-FFF2-40B4-BE49-F238E27FC236}">
                <a16:creationId xmlns:a16="http://schemas.microsoft.com/office/drawing/2014/main" id="{547D16E3-8530-40BC-EB80-8D361191C96D}"/>
              </a:ext>
            </a:extLst>
          </p:cNvPr>
          <p:cNvPicPr>
            <a:picLocks noChangeAspect="1"/>
          </p:cNvPicPr>
          <p:nvPr/>
        </p:nvPicPr>
        <p:blipFill>
          <a:blip r:embed="rId6"/>
          <a:stretch>
            <a:fillRect/>
          </a:stretch>
        </p:blipFill>
        <p:spPr>
          <a:xfrm>
            <a:off x="8086355" y="3615387"/>
            <a:ext cx="3171723" cy="3088257"/>
          </a:xfrm>
          <a:prstGeom prst="rect">
            <a:avLst/>
          </a:prstGeom>
        </p:spPr>
      </p:pic>
      <p:sp>
        <p:nvSpPr>
          <p:cNvPr id="10" name="Slide Number Placeholder 9">
            <a:extLst>
              <a:ext uri="{FF2B5EF4-FFF2-40B4-BE49-F238E27FC236}">
                <a16:creationId xmlns:a16="http://schemas.microsoft.com/office/drawing/2014/main" id="{F5883E2D-708D-C1DE-C3E8-0607F6618844}"/>
              </a:ext>
            </a:extLst>
          </p:cNvPr>
          <p:cNvSpPr>
            <a:spLocks noGrp="1"/>
          </p:cNvSpPr>
          <p:nvPr>
            <p:ph type="sldNum" sz="quarter" idx="12"/>
          </p:nvPr>
        </p:nvSpPr>
        <p:spPr/>
        <p:txBody>
          <a:bodyPr/>
          <a:lstStyle/>
          <a:p>
            <a:fld id="{EB9EBE53-9AC8-479E-AF9A-ADEEB8B12735}" type="slidenum">
              <a:rPr lang="en-US" smtClean="0"/>
              <a:t>35</a:t>
            </a:fld>
            <a:endParaRPr lang="en-US"/>
          </a:p>
        </p:txBody>
      </p:sp>
    </p:spTree>
    <p:extLst>
      <p:ext uri="{BB962C8B-B14F-4D97-AF65-F5344CB8AC3E}">
        <p14:creationId xmlns:p14="http://schemas.microsoft.com/office/powerpoint/2010/main" val="2991181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20A7C-2502-6DA7-F86A-D4701B6D3B0E}"/>
              </a:ext>
            </a:extLst>
          </p:cNvPr>
          <p:cNvSpPr>
            <a:spLocks noGrp="1"/>
          </p:cNvSpPr>
          <p:nvPr>
            <p:ph type="title"/>
          </p:nvPr>
        </p:nvSpPr>
        <p:spPr/>
        <p:txBody>
          <a:bodyPr/>
          <a:lstStyle/>
          <a:p>
            <a:r>
              <a:rPr lang="en-US" dirty="0"/>
              <a:t>HEIMLICH MANEUVER DURING CHOCKING </a:t>
            </a:r>
          </a:p>
        </p:txBody>
      </p:sp>
      <p:pic>
        <p:nvPicPr>
          <p:cNvPr id="4" name="Content Placeholder 3">
            <a:extLst>
              <a:ext uri="{FF2B5EF4-FFF2-40B4-BE49-F238E27FC236}">
                <a16:creationId xmlns:a16="http://schemas.microsoft.com/office/drawing/2014/main" id="{6F2E8E40-3A35-81E3-380E-A3D29CF15ED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4049" y="1454188"/>
            <a:ext cx="9036185" cy="5053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76F09569-F001-FD27-8B16-4C872F0C9CDC}"/>
              </a:ext>
            </a:extLst>
          </p:cNvPr>
          <p:cNvSpPr>
            <a:spLocks noGrp="1"/>
          </p:cNvSpPr>
          <p:nvPr>
            <p:ph type="sldNum" sz="quarter" idx="12"/>
          </p:nvPr>
        </p:nvSpPr>
        <p:spPr/>
        <p:txBody>
          <a:bodyPr/>
          <a:lstStyle/>
          <a:p>
            <a:fld id="{EB9EBE53-9AC8-479E-AF9A-ADEEB8B12735}" type="slidenum">
              <a:rPr lang="en-US" smtClean="0"/>
              <a:t>36</a:t>
            </a:fld>
            <a:endParaRPr lang="en-US"/>
          </a:p>
        </p:txBody>
      </p:sp>
    </p:spTree>
    <p:extLst>
      <p:ext uri="{BB962C8B-B14F-4D97-AF65-F5344CB8AC3E}">
        <p14:creationId xmlns:p14="http://schemas.microsoft.com/office/powerpoint/2010/main" val="38740410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8443E13-985F-3720-A99D-1BBE923326CD}"/>
              </a:ext>
            </a:extLst>
          </p:cNvPr>
          <p:cNvPicPr>
            <a:picLocks noChangeAspect="1"/>
          </p:cNvPicPr>
          <p:nvPr/>
        </p:nvPicPr>
        <p:blipFill>
          <a:blip r:embed="rId2"/>
          <a:stretch>
            <a:fillRect/>
          </a:stretch>
        </p:blipFill>
        <p:spPr>
          <a:xfrm>
            <a:off x="746347" y="0"/>
            <a:ext cx="7594121" cy="4019909"/>
          </a:xfrm>
          <a:prstGeom prst="rect">
            <a:avLst/>
          </a:prstGeom>
        </p:spPr>
      </p:pic>
      <p:sp>
        <p:nvSpPr>
          <p:cNvPr id="2" name="Title 1">
            <a:extLst>
              <a:ext uri="{FF2B5EF4-FFF2-40B4-BE49-F238E27FC236}">
                <a16:creationId xmlns:a16="http://schemas.microsoft.com/office/drawing/2014/main" id="{FE757637-3B8C-874C-0168-F45B68258168}"/>
              </a:ext>
            </a:extLst>
          </p:cNvPr>
          <p:cNvSpPr>
            <a:spLocks noGrp="1"/>
          </p:cNvSpPr>
          <p:nvPr>
            <p:ph type="title"/>
          </p:nvPr>
        </p:nvSpPr>
        <p:spPr/>
        <p:txBody>
          <a:bodyPr/>
          <a:lstStyle/>
          <a:p>
            <a:r>
              <a:rPr lang="en-US" dirty="0"/>
              <a:t>CARDIAC ARREST</a:t>
            </a:r>
          </a:p>
        </p:txBody>
      </p:sp>
      <p:sp>
        <p:nvSpPr>
          <p:cNvPr id="3" name="Text Placeholder 2">
            <a:extLst>
              <a:ext uri="{FF2B5EF4-FFF2-40B4-BE49-F238E27FC236}">
                <a16:creationId xmlns:a16="http://schemas.microsoft.com/office/drawing/2014/main" id="{FF501337-208C-AA78-AD30-52D97982F2D6}"/>
              </a:ext>
            </a:extLst>
          </p:cNvPr>
          <p:cNvSpPr>
            <a:spLocks noGrp="1"/>
          </p:cNvSpPr>
          <p:nvPr>
            <p:ph type="body" idx="1"/>
          </p:nvPr>
        </p:nvSpPr>
        <p:spPr>
          <a:xfrm>
            <a:off x="422032" y="4527447"/>
            <a:ext cx="9355014" cy="2193329"/>
          </a:xfrm>
        </p:spPr>
        <p:txBody>
          <a:bodyPr>
            <a:normAutofit/>
          </a:bodyPr>
          <a:lstStyle/>
          <a:p>
            <a:pPr algn="ctr"/>
            <a:r>
              <a:rPr lang="en-US" sz="2400" b="1" i="1" u="sng" dirty="0">
                <a:solidFill>
                  <a:srgbClr val="FF0000"/>
                </a:solidFill>
              </a:rPr>
              <a:t>CALL 911 IMMIDIATELY!!! </a:t>
            </a:r>
          </a:p>
          <a:p>
            <a:r>
              <a:rPr lang="en-US" sz="2400" dirty="0">
                <a:solidFill>
                  <a:srgbClr val="FF0000"/>
                </a:solidFill>
              </a:rPr>
              <a:t>MAY BE DIRECTED TO PERFORM CPR BY 911 DISPATCHER</a:t>
            </a:r>
          </a:p>
          <a:p>
            <a:r>
              <a:rPr lang="en-US" sz="2400" dirty="0"/>
              <a:t>CPR CERTIFICATE CAN BE OBTAINED AND RENEWED EVERY 2 YEARS INDEPENDENTLY – ENSURE A COPY IS IN YOUR FILE BY HR DEPARTMENT. </a:t>
            </a:r>
          </a:p>
        </p:txBody>
      </p:sp>
      <p:sp>
        <p:nvSpPr>
          <p:cNvPr id="5" name="Slide Number Placeholder 4">
            <a:extLst>
              <a:ext uri="{FF2B5EF4-FFF2-40B4-BE49-F238E27FC236}">
                <a16:creationId xmlns:a16="http://schemas.microsoft.com/office/drawing/2014/main" id="{3CC4CACF-6685-FE9C-4105-304ABC0E8793}"/>
              </a:ext>
            </a:extLst>
          </p:cNvPr>
          <p:cNvSpPr>
            <a:spLocks noGrp="1"/>
          </p:cNvSpPr>
          <p:nvPr>
            <p:ph type="sldNum" sz="quarter" idx="12"/>
          </p:nvPr>
        </p:nvSpPr>
        <p:spPr/>
        <p:txBody>
          <a:bodyPr/>
          <a:lstStyle/>
          <a:p>
            <a:fld id="{EB9EBE53-9AC8-479E-AF9A-ADEEB8B12735}" type="slidenum">
              <a:rPr lang="en-US" smtClean="0"/>
              <a:t>37</a:t>
            </a:fld>
            <a:endParaRPr lang="en-US"/>
          </a:p>
        </p:txBody>
      </p:sp>
    </p:spTree>
    <p:extLst>
      <p:ext uri="{BB962C8B-B14F-4D97-AF65-F5344CB8AC3E}">
        <p14:creationId xmlns:p14="http://schemas.microsoft.com/office/powerpoint/2010/main" val="217452641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82F90-DCE0-9F3B-BE2D-74B4E85FEF99}"/>
              </a:ext>
            </a:extLst>
          </p:cNvPr>
          <p:cNvSpPr>
            <a:spLocks noGrp="1"/>
          </p:cNvSpPr>
          <p:nvPr>
            <p:ph type="title"/>
          </p:nvPr>
        </p:nvSpPr>
        <p:spPr/>
        <p:txBody>
          <a:bodyPr/>
          <a:lstStyle/>
          <a:p>
            <a:r>
              <a:rPr lang="en-US" dirty="0"/>
              <a:t>CARDIO PULMONARY RESSUSCITATION</a:t>
            </a:r>
            <a:br>
              <a:rPr lang="en-US" dirty="0"/>
            </a:br>
            <a:r>
              <a:rPr lang="en-US" b="1" dirty="0">
                <a:solidFill>
                  <a:srgbClr val="FF0000"/>
                </a:solidFill>
              </a:rPr>
              <a:t>CALL 911 – MEDICAL EMERGENCY!</a:t>
            </a:r>
          </a:p>
        </p:txBody>
      </p:sp>
      <p:sp>
        <p:nvSpPr>
          <p:cNvPr id="3" name="Content Placeholder 2">
            <a:extLst>
              <a:ext uri="{FF2B5EF4-FFF2-40B4-BE49-F238E27FC236}">
                <a16:creationId xmlns:a16="http://schemas.microsoft.com/office/drawing/2014/main" id="{54C8EA3A-9A8B-7CB6-F2D7-22B7FF05F63A}"/>
              </a:ext>
            </a:extLst>
          </p:cNvPr>
          <p:cNvSpPr>
            <a:spLocks noGrp="1"/>
          </p:cNvSpPr>
          <p:nvPr>
            <p:ph idx="1"/>
          </p:nvPr>
        </p:nvSpPr>
        <p:spPr>
          <a:xfrm>
            <a:off x="457199" y="2018581"/>
            <a:ext cx="9238892" cy="4692770"/>
          </a:xfrm>
        </p:spPr>
        <p:txBody>
          <a:bodyPr>
            <a:normAutofit fontScale="92500"/>
          </a:bodyPr>
          <a:lstStyle/>
          <a:p>
            <a:r>
              <a:rPr lang="en-US" dirty="0"/>
              <a:t>Should be trained to perform this procedure and have a valid CPR or BLS license </a:t>
            </a:r>
          </a:p>
          <a:p>
            <a:r>
              <a:rPr lang="en-US" dirty="0"/>
              <a:t>If done improperly, could harm the individual</a:t>
            </a:r>
          </a:p>
          <a:p>
            <a:pPr marL="0" indent="0" algn="ctr">
              <a:buNone/>
            </a:pPr>
            <a:r>
              <a:rPr lang="en-US" sz="2400" b="1" u="sng" dirty="0">
                <a:solidFill>
                  <a:srgbClr val="FF0000"/>
                </a:solidFill>
              </a:rPr>
              <a:t>ALWAYS CALL 911 IF CLIENT IS NOT BREATHING OR HAS NO PULSE </a:t>
            </a:r>
          </a:p>
          <a:p>
            <a:pPr lvl="1"/>
            <a:r>
              <a:rPr lang="en-US" dirty="0"/>
              <a:t>State: “</a:t>
            </a:r>
            <a:r>
              <a:rPr lang="en-US" b="1" dirty="0"/>
              <a:t>THIS IS AN EMERGENCY</a:t>
            </a:r>
            <a:r>
              <a:rPr lang="en-US" dirty="0"/>
              <a:t>!”</a:t>
            </a:r>
          </a:p>
          <a:p>
            <a:pPr lvl="1"/>
            <a:r>
              <a:rPr lang="en-US" dirty="0"/>
              <a:t>Describe what has happened; give facts and describe what you observed</a:t>
            </a:r>
          </a:p>
          <a:p>
            <a:pPr lvl="1"/>
            <a:r>
              <a:rPr lang="en-US" dirty="0"/>
              <a:t>Provide number you’re calling from, your name, location </a:t>
            </a:r>
          </a:p>
          <a:p>
            <a:pPr lvl="1"/>
            <a:r>
              <a:rPr lang="en-US" dirty="0"/>
              <a:t>Remain calm</a:t>
            </a:r>
          </a:p>
          <a:p>
            <a:pPr lvl="1"/>
            <a:r>
              <a:rPr lang="en-US" dirty="0"/>
              <a:t>Follow the 911 dispatcher’s direction</a:t>
            </a:r>
          </a:p>
          <a:p>
            <a:pPr lvl="1"/>
            <a:r>
              <a:rPr lang="en-US" b="1" u="sng" dirty="0">
                <a:solidFill>
                  <a:srgbClr val="FF0000"/>
                </a:solidFill>
              </a:rPr>
              <a:t>Advise dispatched immediately if you are not trained in CPR</a:t>
            </a:r>
          </a:p>
          <a:p>
            <a:pPr lvl="1"/>
            <a:r>
              <a:rPr lang="en-US" dirty="0"/>
              <a:t>Do </a:t>
            </a:r>
            <a:r>
              <a:rPr lang="en-US" b="1" u="sng" dirty="0"/>
              <a:t>NOT</a:t>
            </a:r>
            <a:r>
              <a:rPr lang="en-US" dirty="0"/>
              <a:t> hang up before the dispatcher hangs up</a:t>
            </a:r>
          </a:p>
          <a:p>
            <a:pPr lvl="1"/>
            <a:r>
              <a:rPr lang="en-US" dirty="0"/>
              <a:t>Reassure the client and/or family</a:t>
            </a:r>
          </a:p>
          <a:p>
            <a:pPr lvl="1"/>
            <a:r>
              <a:rPr lang="en-US" dirty="0"/>
              <a:t>Always notify the supervisor of what has transpired and 911 after assisting the client or EMT arrival</a:t>
            </a:r>
          </a:p>
        </p:txBody>
      </p:sp>
      <p:sp>
        <p:nvSpPr>
          <p:cNvPr id="4" name="Slide Number Placeholder 3">
            <a:extLst>
              <a:ext uri="{FF2B5EF4-FFF2-40B4-BE49-F238E27FC236}">
                <a16:creationId xmlns:a16="http://schemas.microsoft.com/office/drawing/2014/main" id="{FFA59C54-212C-1D42-89D8-E984E6260F41}"/>
              </a:ext>
            </a:extLst>
          </p:cNvPr>
          <p:cNvSpPr>
            <a:spLocks noGrp="1"/>
          </p:cNvSpPr>
          <p:nvPr>
            <p:ph type="sldNum" sz="quarter" idx="12"/>
          </p:nvPr>
        </p:nvSpPr>
        <p:spPr/>
        <p:txBody>
          <a:bodyPr/>
          <a:lstStyle/>
          <a:p>
            <a:fld id="{EB9EBE53-9AC8-479E-AF9A-ADEEB8B12735}" type="slidenum">
              <a:rPr lang="en-US" smtClean="0"/>
              <a:t>38</a:t>
            </a:fld>
            <a:endParaRPr lang="en-US"/>
          </a:p>
        </p:txBody>
      </p:sp>
    </p:spTree>
    <p:extLst>
      <p:ext uri="{BB962C8B-B14F-4D97-AF65-F5344CB8AC3E}">
        <p14:creationId xmlns:p14="http://schemas.microsoft.com/office/powerpoint/2010/main" val="1680859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9">
            <a:extLst>
              <a:ext uri="{FF2B5EF4-FFF2-40B4-BE49-F238E27FC236}">
                <a16:creationId xmlns:a16="http://schemas.microsoft.com/office/drawing/2014/main" id="{5763EA8B-43D7-205E-8CFE-4998EFBADB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52945" y="1714740"/>
            <a:ext cx="1482031" cy="974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12C55F44-89B5-DC79-79CD-99CC2D8C53CB}"/>
              </a:ext>
            </a:extLst>
          </p:cNvPr>
          <p:cNvPicPr>
            <a:picLocks noChangeAspect="1"/>
          </p:cNvPicPr>
          <p:nvPr/>
        </p:nvPicPr>
        <p:blipFill>
          <a:blip r:embed="rId3"/>
          <a:stretch>
            <a:fillRect/>
          </a:stretch>
        </p:blipFill>
        <p:spPr>
          <a:xfrm>
            <a:off x="6193766" y="2689226"/>
            <a:ext cx="1525432" cy="1054274"/>
          </a:xfrm>
          <a:prstGeom prst="rect">
            <a:avLst/>
          </a:prstGeom>
        </p:spPr>
      </p:pic>
      <p:sp>
        <p:nvSpPr>
          <p:cNvPr id="2" name="Title 1">
            <a:extLst>
              <a:ext uri="{FF2B5EF4-FFF2-40B4-BE49-F238E27FC236}">
                <a16:creationId xmlns:a16="http://schemas.microsoft.com/office/drawing/2014/main" id="{BBF858BE-1DBE-90C2-8A67-7C5BF670B794}"/>
              </a:ext>
            </a:extLst>
          </p:cNvPr>
          <p:cNvSpPr>
            <a:spLocks noGrp="1"/>
          </p:cNvSpPr>
          <p:nvPr>
            <p:ph type="title"/>
          </p:nvPr>
        </p:nvSpPr>
        <p:spPr>
          <a:xfrm>
            <a:off x="7739326" y="2022098"/>
            <a:ext cx="4251391" cy="3102604"/>
          </a:xfrm>
        </p:spPr>
        <p:txBody>
          <a:bodyPr>
            <a:normAutofit fontScale="90000"/>
          </a:bodyPr>
          <a:lstStyle/>
          <a:p>
            <a:r>
              <a:rPr lang="en-US" b="1" i="1" u="sng" dirty="0">
                <a:solidFill>
                  <a:srgbClr val="FF0000"/>
                </a:solidFill>
              </a:rPr>
              <a:t>CALL 911 IMMIDIATELY AND FOLLOW THEIR DIRECTIONS, WHICH MAY INCLUDE</a:t>
            </a:r>
          </a:p>
        </p:txBody>
      </p:sp>
      <p:sp>
        <p:nvSpPr>
          <p:cNvPr id="3" name="Content Placeholder 2">
            <a:extLst>
              <a:ext uri="{FF2B5EF4-FFF2-40B4-BE49-F238E27FC236}">
                <a16:creationId xmlns:a16="http://schemas.microsoft.com/office/drawing/2014/main" id="{38D278A6-C757-99A7-3433-4B1237D7BFBB}"/>
              </a:ext>
            </a:extLst>
          </p:cNvPr>
          <p:cNvSpPr>
            <a:spLocks noGrp="1"/>
          </p:cNvSpPr>
          <p:nvPr>
            <p:ph idx="1"/>
          </p:nvPr>
        </p:nvSpPr>
        <p:spPr>
          <a:xfrm>
            <a:off x="396815" y="1930401"/>
            <a:ext cx="5796951" cy="4711940"/>
          </a:xfrm>
        </p:spPr>
        <p:txBody>
          <a:bodyPr>
            <a:normAutofit/>
          </a:bodyPr>
          <a:lstStyle/>
          <a:p>
            <a:r>
              <a:rPr lang="en-US" dirty="0"/>
              <a:t>1. Establish responsiveness – “are you okay?”</a:t>
            </a:r>
          </a:p>
          <a:p>
            <a:pPr marL="0" indent="0">
              <a:buNone/>
            </a:pPr>
            <a:r>
              <a:rPr lang="en-US" dirty="0"/>
              <a:t> </a:t>
            </a:r>
          </a:p>
          <a:p>
            <a:r>
              <a:rPr lang="en-US" dirty="0"/>
              <a:t>2. Look and listen/feel for breathing – rise in chest</a:t>
            </a:r>
          </a:p>
          <a:p>
            <a:pPr marL="0" indent="0">
              <a:buNone/>
            </a:pPr>
            <a:endParaRPr lang="en-US" dirty="0"/>
          </a:p>
          <a:p>
            <a:r>
              <a:rPr lang="en-US" dirty="0"/>
              <a:t>3. Use chin lift or tilt head upwards</a:t>
            </a:r>
          </a:p>
          <a:p>
            <a:pPr marL="0" indent="0">
              <a:buNone/>
            </a:pPr>
            <a:endParaRPr lang="en-US" dirty="0"/>
          </a:p>
          <a:p>
            <a:r>
              <a:rPr lang="en-US" dirty="0"/>
              <a:t>4. Check pulse </a:t>
            </a:r>
          </a:p>
          <a:p>
            <a:endParaRPr lang="en-US" dirty="0"/>
          </a:p>
          <a:p>
            <a:r>
              <a:rPr lang="en-US" dirty="0"/>
              <a:t>5. Attempt to Ventilate if no breathing observed</a:t>
            </a:r>
          </a:p>
          <a:p>
            <a:pPr marL="0" indent="0">
              <a:buNone/>
            </a:pPr>
            <a:endParaRPr lang="en-US" dirty="0"/>
          </a:p>
          <a:p>
            <a:r>
              <a:rPr lang="en-US" dirty="0"/>
              <a:t>6. Recovery position</a:t>
            </a:r>
          </a:p>
          <a:p>
            <a:pPr marL="0" indent="0">
              <a:buNone/>
            </a:pPr>
            <a:endParaRPr lang="en-US" dirty="0"/>
          </a:p>
        </p:txBody>
      </p:sp>
      <p:pic>
        <p:nvPicPr>
          <p:cNvPr id="6" name="Picture 5">
            <a:extLst>
              <a:ext uri="{FF2B5EF4-FFF2-40B4-BE49-F238E27FC236}">
                <a16:creationId xmlns:a16="http://schemas.microsoft.com/office/drawing/2014/main" id="{6AB91313-14D0-8C9D-0839-F12B0948D545}"/>
              </a:ext>
            </a:extLst>
          </p:cNvPr>
          <p:cNvPicPr>
            <a:picLocks noChangeAspect="1"/>
          </p:cNvPicPr>
          <p:nvPr/>
        </p:nvPicPr>
        <p:blipFill>
          <a:blip r:embed="rId4"/>
          <a:stretch>
            <a:fillRect/>
          </a:stretch>
        </p:blipFill>
        <p:spPr>
          <a:xfrm>
            <a:off x="4532052" y="3232097"/>
            <a:ext cx="1641586" cy="1054274"/>
          </a:xfrm>
          <a:prstGeom prst="rect">
            <a:avLst/>
          </a:prstGeom>
        </p:spPr>
      </p:pic>
      <p:pic>
        <p:nvPicPr>
          <p:cNvPr id="7" name="Picture 6">
            <a:extLst>
              <a:ext uri="{FF2B5EF4-FFF2-40B4-BE49-F238E27FC236}">
                <a16:creationId xmlns:a16="http://schemas.microsoft.com/office/drawing/2014/main" id="{D65670AD-7430-3042-45C1-EE99B8CFD12B}"/>
              </a:ext>
            </a:extLst>
          </p:cNvPr>
          <p:cNvPicPr>
            <a:picLocks noChangeAspect="1"/>
          </p:cNvPicPr>
          <p:nvPr/>
        </p:nvPicPr>
        <p:blipFill>
          <a:blip r:embed="rId5"/>
          <a:stretch>
            <a:fillRect/>
          </a:stretch>
        </p:blipFill>
        <p:spPr>
          <a:xfrm>
            <a:off x="5843173" y="4977112"/>
            <a:ext cx="1442396" cy="974487"/>
          </a:xfrm>
          <a:prstGeom prst="rect">
            <a:avLst/>
          </a:prstGeom>
        </p:spPr>
      </p:pic>
      <p:pic>
        <p:nvPicPr>
          <p:cNvPr id="8" name="Picture 13">
            <a:extLst>
              <a:ext uri="{FF2B5EF4-FFF2-40B4-BE49-F238E27FC236}">
                <a16:creationId xmlns:a16="http://schemas.microsoft.com/office/drawing/2014/main" id="{CF1ABEDA-C4CF-6D0F-0947-B1A4AF5DD6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62640" y="4064622"/>
            <a:ext cx="1564531" cy="1021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4FDE05BB-EFC3-CC23-A91A-9C9D3F9E32F5}"/>
              </a:ext>
            </a:extLst>
          </p:cNvPr>
          <p:cNvPicPr>
            <a:picLocks noChangeAspect="1"/>
          </p:cNvPicPr>
          <p:nvPr/>
        </p:nvPicPr>
        <p:blipFill>
          <a:blip r:embed="rId7"/>
          <a:stretch>
            <a:fillRect/>
          </a:stretch>
        </p:blipFill>
        <p:spPr>
          <a:xfrm>
            <a:off x="2973888" y="5785169"/>
            <a:ext cx="1656529" cy="926461"/>
          </a:xfrm>
          <a:prstGeom prst="rect">
            <a:avLst/>
          </a:prstGeom>
        </p:spPr>
      </p:pic>
      <p:sp>
        <p:nvSpPr>
          <p:cNvPr id="12" name="Title 1">
            <a:extLst>
              <a:ext uri="{FF2B5EF4-FFF2-40B4-BE49-F238E27FC236}">
                <a16:creationId xmlns:a16="http://schemas.microsoft.com/office/drawing/2014/main" id="{790A77A2-95CA-440F-8926-90849A588FCA}"/>
              </a:ext>
            </a:extLst>
          </p:cNvPr>
          <p:cNvSpPr txBox="1">
            <a:spLocks/>
          </p:cNvSpPr>
          <p:nvPr/>
        </p:nvSpPr>
        <p:spPr>
          <a:xfrm>
            <a:off x="493304" y="412499"/>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A </a:t>
            </a:r>
            <a:r>
              <a:rPr lang="en-US" dirty="0">
                <a:sym typeface="Wingdings" panose="05000000000000000000" pitchFamily="2" charset="2"/>
              </a:rPr>
              <a:t></a:t>
            </a:r>
            <a:r>
              <a:rPr lang="en-US" dirty="0"/>
              <a:t> B </a:t>
            </a:r>
            <a:r>
              <a:rPr lang="en-US" dirty="0">
                <a:sym typeface="Wingdings" panose="05000000000000000000" pitchFamily="2" charset="2"/>
              </a:rPr>
              <a:t></a:t>
            </a:r>
            <a:r>
              <a:rPr lang="en-US" dirty="0"/>
              <a:t> C</a:t>
            </a:r>
            <a:br>
              <a:rPr lang="en-US" dirty="0"/>
            </a:br>
            <a:r>
              <a:rPr lang="en-US" dirty="0"/>
              <a:t>AIRWAY </a:t>
            </a:r>
            <a:r>
              <a:rPr lang="en-US" dirty="0">
                <a:sym typeface="Wingdings" panose="05000000000000000000" pitchFamily="2" charset="2"/>
              </a:rPr>
              <a:t> BREATHING  CIRCULATION</a:t>
            </a:r>
            <a:endParaRPr lang="en-US" dirty="0"/>
          </a:p>
        </p:txBody>
      </p:sp>
      <p:sp>
        <p:nvSpPr>
          <p:cNvPr id="10" name="Slide Number Placeholder 9">
            <a:extLst>
              <a:ext uri="{FF2B5EF4-FFF2-40B4-BE49-F238E27FC236}">
                <a16:creationId xmlns:a16="http://schemas.microsoft.com/office/drawing/2014/main" id="{8EE0173F-EFBA-4360-DA6E-4103669F7801}"/>
              </a:ext>
            </a:extLst>
          </p:cNvPr>
          <p:cNvSpPr>
            <a:spLocks noGrp="1"/>
          </p:cNvSpPr>
          <p:nvPr>
            <p:ph type="sldNum" sz="quarter" idx="12"/>
          </p:nvPr>
        </p:nvSpPr>
        <p:spPr/>
        <p:txBody>
          <a:bodyPr/>
          <a:lstStyle/>
          <a:p>
            <a:fld id="{EB9EBE53-9AC8-479E-AF9A-ADEEB8B12735}" type="slidenum">
              <a:rPr lang="en-US" smtClean="0"/>
              <a:t>39</a:t>
            </a:fld>
            <a:endParaRPr lang="en-US"/>
          </a:p>
        </p:txBody>
      </p:sp>
    </p:spTree>
    <p:extLst>
      <p:ext uri="{BB962C8B-B14F-4D97-AF65-F5344CB8AC3E}">
        <p14:creationId xmlns:p14="http://schemas.microsoft.com/office/powerpoint/2010/main" val="1304197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E39F6F-F2BC-F7F7-E1CF-F2C95B66533B}"/>
              </a:ext>
            </a:extLst>
          </p:cNvPr>
          <p:cNvSpPr>
            <a:spLocks noGrp="1"/>
          </p:cNvSpPr>
          <p:nvPr>
            <p:ph type="title"/>
          </p:nvPr>
        </p:nvSpPr>
        <p:spPr/>
        <p:txBody>
          <a:bodyPr/>
          <a:lstStyle/>
          <a:p>
            <a:r>
              <a:rPr lang="en-US" dirty="0"/>
              <a:t>WHAT CAUSES AN EMERGENCY RESPONSE?</a:t>
            </a:r>
          </a:p>
        </p:txBody>
      </p:sp>
      <p:sp>
        <p:nvSpPr>
          <p:cNvPr id="3" name="Content Placeholder 2">
            <a:extLst>
              <a:ext uri="{FF2B5EF4-FFF2-40B4-BE49-F238E27FC236}">
                <a16:creationId xmlns:a16="http://schemas.microsoft.com/office/drawing/2014/main" id="{8749C41C-D544-3D0B-4128-ECB881D98702}"/>
              </a:ext>
            </a:extLst>
          </p:cNvPr>
          <p:cNvSpPr>
            <a:spLocks noGrp="1"/>
          </p:cNvSpPr>
          <p:nvPr>
            <p:ph idx="1"/>
          </p:nvPr>
        </p:nvSpPr>
        <p:spPr/>
        <p:txBody>
          <a:bodyPr/>
          <a:lstStyle/>
          <a:p>
            <a:r>
              <a:rPr lang="en-US" dirty="0"/>
              <a:t>Many events can cause the activation of an Emergency Preparedness Plan to minimize negative impacts and save lives</a:t>
            </a:r>
          </a:p>
          <a:p>
            <a:r>
              <a:rPr lang="en-US" dirty="0"/>
              <a:t>Each client has an individual Emergency Preparedness Plan which you, as a caregiver, should familiarize self in case of emergency situations</a:t>
            </a:r>
          </a:p>
          <a:p>
            <a:r>
              <a:rPr lang="en-US" dirty="0"/>
              <a:t>Some examples of Emergency Situation include sudden injury such as falls, acute changes in health condition such as stroke or heart attack </a:t>
            </a:r>
          </a:p>
          <a:p>
            <a:r>
              <a:rPr lang="en-US" dirty="0"/>
              <a:t>Other examples of Emergency Situation may include outside factors, such as:</a:t>
            </a:r>
          </a:p>
          <a:p>
            <a:endParaRPr lang="en-US" dirty="0"/>
          </a:p>
        </p:txBody>
      </p:sp>
      <p:pic>
        <p:nvPicPr>
          <p:cNvPr id="5" name="Picture 4">
            <a:extLst>
              <a:ext uri="{FF2B5EF4-FFF2-40B4-BE49-F238E27FC236}">
                <a16:creationId xmlns:a16="http://schemas.microsoft.com/office/drawing/2014/main" id="{A4014794-2C2F-1FDE-7A40-08885E4A9063}"/>
              </a:ext>
            </a:extLst>
          </p:cNvPr>
          <p:cNvPicPr>
            <a:picLocks noChangeAspect="1"/>
          </p:cNvPicPr>
          <p:nvPr/>
        </p:nvPicPr>
        <p:blipFill>
          <a:blip r:embed="rId2"/>
          <a:stretch>
            <a:fillRect/>
          </a:stretch>
        </p:blipFill>
        <p:spPr>
          <a:xfrm>
            <a:off x="1820173" y="4555295"/>
            <a:ext cx="6510263" cy="1791815"/>
          </a:xfrm>
          <a:prstGeom prst="rect">
            <a:avLst/>
          </a:prstGeom>
        </p:spPr>
      </p:pic>
      <p:sp>
        <p:nvSpPr>
          <p:cNvPr id="4" name="Slide Number Placeholder 3">
            <a:extLst>
              <a:ext uri="{FF2B5EF4-FFF2-40B4-BE49-F238E27FC236}">
                <a16:creationId xmlns:a16="http://schemas.microsoft.com/office/drawing/2014/main" id="{73BC1338-E649-278D-9159-EA64EC000C8B}"/>
              </a:ext>
            </a:extLst>
          </p:cNvPr>
          <p:cNvSpPr>
            <a:spLocks noGrp="1"/>
          </p:cNvSpPr>
          <p:nvPr>
            <p:ph type="sldNum" sz="quarter" idx="12"/>
          </p:nvPr>
        </p:nvSpPr>
        <p:spPr/>
        <p:txBody>
          <a:bodyPr/>
          <a:lstStyle/>
          <a:p>
            <a:fld id="{EB9EBE53-9AC8-479E-AF9A-ADEEB8B12735}" type="slidenum">
              <a:rPr lang="en-US" smtClean="0"/>
              <a:t>4</a:t>
            </a:fld>
            <a:endParaRPr lang="en-US"/>
          </a:p>
        </p:txBody>
      </p:sp>
    </p:spTree>
    <p:extLst>
      <p:ext uri="{BB962C8B-B14F-4D97-AF65-F5344CB8AC3E}">
        <p14:creationId xmlns:p14="http://schemas.microsoft.com/office/powerpoint/2010/main" val="3807163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49A8C6-548E-416C-F4F1-0C9994ECFB5C}"/>
              </a:ext>
            </a:extLst>
          </p:cNvPr>
          <p:cNvSpPr>
            <a:spLocks noGrp="1"/>
          </p:cNvSpPr>
          <p:nvPr>
            <p:ph type="title"/>
          </p:nvPr>
        </p:nvSpPr>
        <p:spPr/>
        <p:txBody>
          <a:bodyPr/>
          <a:lstStyle/>
          <a:p>
            <a:endParaRPr lang="en-US"/>
          </a:p>
        </p:txBody>
      </p:sp>
      <p:pic>
        <p:nvPicPr>
          <p:cNvPr id="11266" name="Picture 2" descr="How to Do CPR: Steps for Adults, Children, Babies">
            <a:extLst>
              <a:ext uri="{FF2B5EF4-FFF2-40B4-BE49-F238E27FC236}">
                <a16:creationId xmlns:a16="http://schemas.microsoft.com/office/drawing/2014/main" id="{DDEDAEFD-3EB9-AB69-81ED-36CF0276738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932" y="196947"/>
            <a:ext cx="9696157" cy="64641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B67CC307-CAE0-6D97-356A-C592448B1466}"/>
              </a:ext>
            </a:extLst>
          </p:cNvPr>
          <p:cNvSpPr>
            <a:spLocks noGrp="1"/>
          </p:cNvSpPr>
          <p:nvPr>
            <p:ph type="sldNum" sz="quarter" idx="12"/>
          </p:nvPr>
        </p:nvSpPr>
        <p:spPr/>
        <p:txBody>
          <a:bodyPr/>
          <a:lstStyle/>
          <a:p>
            <a:fld id="{EB9EBE53-9AC8-479E-AF9A-ADEEB8B12735}" type="slidenum">
              <a:rPr lang="en-US" smtClean="0"/>
              <a:t>40</a:t>
            </a:fld>
            <a:endParaRPr lang="en-US"/>
          </a:p>
        </p:txBody>
      </p:sp>
    </p:spTree>
    <p:extLst>
      <p:ext uri="{BB962C8B-B14F-4D97-AF65-F5344CB8AC3E}">
        <p14:creationId xmlns:p14="http://schemas.microsoft.com/office/powerpoint/2010/main" val="25884838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CE7C0-8719-3050-930A-A5616E82EC39}"/>
              </a:ext>
            </a:extLst>
          </p:cNvPr>
          <p:cNvSpPr>
            <a:spLocks noGrp="1"/>
          </p:cNvSpPr>
          <p:nvPr>
            <p:ph type="title"/>
          </p:nvPr>
        </p:nvSpPr>
        <p:spPr/>
        <p:txBody>
          <a:bodyPr/>
          <a:lstStyle/>
          <a:p>
            <a:r>
              <a:rPr lang="en-US" dirty="0"/>
              <a:t>POST TEST</a:t>
            </a:r>
          </a:p>
        </p:txBody>
      </p:sp>
      <p:sp>
        <p:nvSpPr>
          <p:cNvPr id="3" name="Text Placeholder 2">
            <a:extLst>
              <a:ext uri="{FF2B5EF4-FFF2-40B4-BE49-F238E27FC236}">
                <a16:creationId xmlns:a16="http://schemas.microsoft.com/office/drawing/2014/main" id="{695201A1-2BC9-0727-B223-B4BA4786822B}"/>
              </a:ext>
            </a:extLst>
          </p:cNvPr>
          <p:cNvSpPr>
            <a:spLocks noGrp="1"/>
          </p:cNvSpPr>
          <p:nvPr>
            <p:ph type="body" idx="1"/>
          </p:nvPr>
        </p:nvSpPr>
        <p:spPr/>
        <p:txBody>
          <a:bodyPr/>
          <a:lstStyle/>
          <a:p>
            <a:r>
              <a:rPr lang="en-US" dirty="0"/>
              <a:t>TEST YOUR UNDERSTADNING</a:t>
            </a:r>
          </a:p>
        </p:txBody>
      </p:sp>
      <p:sp>
        <p:nvSpPr>
          <p:cNvPr id="4" name="Slide Number Placeholder 3">
            <a:extLst>
              <a:ext uri="{FF2B5EF4-FFF2-40B4-BE49-F238E27FC236}">
                <a16:creationId xmlns:a16="http://schemas.microsoft.com/office/drawing/2014/main" id="{481A50EC-600C-3352-A055-B8E8A2394169}"/>
              </a:ext>
            </a:extLst>
          </p:cNvPr>
          <p:cNvSpPr>
            <a:spLocks noGrp="1"/>
          </p:cNvSpPr>
          <p:nvPr>
            <p:ph type="sldNum" sz="quarter" idx="12"/>
          </p:nvPr>
        </p:nvSpPr>
        <p:spPr/>
        <p:txBody>
          <a:bodyPr/>
          <a:lstStyle/>
          <a:p>
            <a:fld id="{EB9EBE53-9AC8-479E-AF9A-ADEEB8B12735}" type="slidenum">
              <a:rPr lang="en-US" smtClean="0"/>
              <a:t>41</a:t>
            </a:fld>
            <a:endParaRPr lang="en-US"/>
          </a:p>
        </p:txBody>
      </p:sp>
    </p:spTree>
    <p:extLst>
      <p:ext uri="{BB962C8B-B14F-4D97-AF65-F5344CB8AC3E}">
        <p14:creationId xmlns:p14="http://schemas.microsoft.com/office/powerpoint/2010/main" val="29292395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C72D2-C47F-1EB1-F6A8-B621CC3E649D}"/>
              </a:ext>
            </a:extLst>
          </p:cNvPr>
          <p:cNvSpPr>
            <a:spLocks noGrp="1"/>
          </p:cNvSpPr>
          <p:nvPr>
            <p:ph type="title"/>
          </p:nvPr>
        </p:nvSpPr>
        <p:spPr/>
        <p:txBody>
          <a:bodyPr/>
          <a:lstStyle/>
          <a:p>
            <a:r>
              <a:rPr lang="en-US" dirty="0"/>
              <a:t>QUESTION 1</a:t>
            </a:r>
          </a:p>
        </p:txBody>
      </p:sp>
      <p:sp>
        <p:nvSpPr>
          <p:cNvPr id="3" name="Content Placeholder 2">
            <a:extLst>
              <a:ext uri="{FF2B5EF4-FFF2-40B4-BE49-F238E27FC236}">
                <a16:creationId xmlns:a16="http://schemas.microsoft.com/office/drawing/2014/main" id="{A0F26F97-392E-A714-B234-4F75A9F92315}"/>
              </a:ext>
            </a:extLst>
          </p:cNvPr>
          <p:cNvSpPr>
            <a:spLocks noGrp="1"/>
          </p:cNvSpPr>
          <p:nvPr>
            <p:ph idx="1"/>
          </p:nvPr>
        </p:nvSpPr>
        <p:spPr/>
        <p:txBody>
          <a:bodyPr>
            <a:normAutofit/>
          </a:bodyPr>
          <a:lstStyle/>
          <a:p>
            <a:pPr marL="0" indent="0" algn="ctr">
              <a:buNone/>
            </a:pPr>
            <a:r>
              <a:rPr lang="en-US" sz="2800" dirty="0"/>
              <a:t>Everyone, including family members, clients and caregivers, should be familiar with emergency plan since they each play an important role. </a:t>
            </a:r>
          </a:p>
          <a:p>
            <a:endParaRPr lang="en-US" sz="2800" dirty="0"/>
          </a:p>
          <a:p>
            <a:pPr lvl="1"/>
            <a:r>
              <a:rPr lang="en-US" sz="2400" dirty="0"/>
              <a:t>TRUE</a:t>
            </a:r>
          </a:p>
          <a:p>
            <a:pPr lvl="1"/>
            <a:r>
              <a:rPr lang="en-US" sz="2400" dirty="0"/>
              <a:t>FALSE</a:t>
            </a:r>
          </a:p>
        </p:txBody>
      </p:sp>
      <p:sp>
        <p:nvSpPr>
          <p:cNvPr id="4" name="Slide Number Placeholder 3">
            <a:extLst>
              <a:ext uri="{FF2B5EF4-FFF2-40B4-BE49-F238E27FC236}">
                <a16:creationId xmlns:a16="http://schemas.microsoft.com/office/drawing/2014/main" id="{2990270E-4764-118E-6D7A-005C15F5D65A}"/>
              </a:ext>
            </a:extLst>
          </p:cNvPr>
          <p:cNvSpPr>
            <a:spLocks noGrp="1"/>
          </p:cNvSpPr>
          <p:nvPr>
            <p:ph type="sldNum" sz="quarter" idx="12"/>
          </p:nvPr>
        </p:nvSpPr>
        <p:spPr/>
        <p:txBody>
          <a:bodyPr/>
          <a:lstStyle/>
          <a:p>
            <a:fld id="{EB9EBE53-9AC8-479E-AF9A-ADEEB8B12735}" type="slidenum">
              <a:rPr lang="en-US" smtClean="0"/>
              <a:t>42</a:t>
            </a:fld>
            <a:endParaRPr lang="en-US"/>
          </a:p>
        </p:txBody>
      </p:sp>
    </p:spTree>
    <p:extLst>
      <p:ext uri="{BB962C8B-B14F-4D97-AF65-F5344CB8AC3E}">
        <p14:creationId xmlns:p14="http://schemas.microsoft.com/office/powerpoint/2010/main" val="202346796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0AA30D-6F58-DD1A-9811-D7E2014DF2D7}"/>
              </a:ext>
            </a:extLst>
          </p:cNvPr>
          <p:cNvSpPr>
            <a:spLocks noGrp="1"/>
          </p:cNvSpPr>
          <p:nvPr>
            <p:ph type="title"/>
          </p:nvPr>
        </p:nvSpPr>
        <p:spPr/>
        <p:txBody>
          <a:bodyPr/>
          <a:lstStyle/>
          <a:p>
            <a:r>
              <a:rPr lang="en-US" dirty="0"/>
              <a:t>QUESTION 2</a:t>
            </a:r>
          </a:p>
        </p:txBody>
      </p:sp>
      <p:sp>
        <p:nvSpPr>
          <p:cNvPr id="3" name="Content Placeholder 2">
            <a:extLst>
              <a:ext uri="{FF2B5EF4-FFF2-40B4-BE49-F238E27FC236}">
                <a16:creationId xmlns:a16="http://schemas.microsoft.com/office/drawing/2014/main" id="{CB4A0254-4CFC-FDC0-C622-8C199F6BF0CF}"/>
              </a:ext>
            </a:extLst>
          </p:cNvPr>
          <p:cNvSpPr>
            <a:spLocks noGrp="1"/>
          </p:cNvSpPr>
          <p:nvPr>
            <p:ph idx="1"/>
          </p:nvPr>
        </p:nvSpPr>
        <p:spPr>
          <a:xfrm>
            <a:off x="-1" y="1800665"/>
            <a:ext cx="10480431" cy="5057335"/>
          </a:xfrm>
        </p:spPr>
        <p:txBody>
          <a:bodyPr>
            <a:normAutofit/>
          </a:bodyPr>
          <a:lstStyle/>
          <a:p>
            <a:pPr marL="0" indent="0" algn="ctr">
              <a:buNone/>
            </a:pPr>
            <a:r>
              <a:rPr lang="en-US" sz="2400" dirty="0"/>
              <a:t>You are carrying for your client at their home and received a notification on your smartphone from local authorities to evacuate to a safe area due to tornado warning in your area. </a:t>
            </a:r>
            <a:r>
              <a:rPr lang="en-US" sz="2400" b="1" i="1" dirty="0"/>
              <a:t>You should:</a:t>
            </a:r>
          </a:p>
          <a:p>
            <a:endParaRPr lang="en-US" sz="2400" b="1" i="1" dirty="0"/>
          </a:p>
          <a:p>
            <a:r>
              <a:rPr lang="en-US" sz="2400" dirty="0"/>
              <a:t>A) Refuse to leave. Most “emergencies” don’t turn out to be a big deal.</a:t>
            </a:r>
          </a:p>
          <a:p>
            <a:r>
              <a:rPr lang="en-US" sz="2400" dirty="0"/>
              <a:t>B) Wait to see if the situation worsened, then decide. </a:t>
            </a:r>
          </a:p>
          <a:p>
            <a:r>
              <a:rPr lang="en-US" sz="2400" dirty="0"/>
              <a:t>C) Follow the advice of local authorities to ensure you and your client is safe. </a:t>
            </a:r>
          </a:p>
          <a:p>
            <a:r>
              <a:rPr lang="en-US" sz="2400" dirty="0"/>
              <a:t>D) Call your neighbor and see what she thinks you should do. </a:t>
            </a:r>
          </a:p>
        </p:txBody>
      </p:sp>
      <p:sp>
        <p:nvSpPr>
          <p:cNvPr id="4" name="Slide Number Placeholder 3">
            <a:extLst>
              <a:ext uri="{FF2B5EF4-FFF2-40B4-BE49-F238E27FC236}">
                <a16:creationId xmlns:a16="http://schemas.microsoft.com/office/drawing/2014/main" id="{1E092E28-5552-4FA3-9A6F-E7DECBD5B444}"/>
              </a:ext>
            </a:extLst>
          </p:cNvPr>
          <p:cNvSpPr>
            <a:spLocks noGrp="1"/>
          </p:cNvSpPr>
          <p:nvPr>
            <p:ph type="sldNum" sz="quarter" idx="12"/>
          </p:nvPr>
        </p:nvSpPr>
        <p:spPr/>
        <p:txBody>
          <a:bodyPr/>
          <a:lstStyle/>
          <a:p>
            <a:fld id="{EB9EBE53-9AC8-479E-AF9A-ADEEB8B12735}" type="slidenum">
              <a:rPr lang="en-US" smtClean="0"/>
              <a:t>43</a:t>
            </a:fld>
            <a:endParaRPr lang="en-US"/>
          </a:p>
        </p:txBody>
      </p:sp>
    </p:spTree>
    <p:extLst>
      <p:ext uri="{BB962C8B-B14F-4D97-AF65-F5344CB8AC3E}">
        <p14:creationId xmlns:p14="http://schemas.microsoft.com/office/powerpoint/2010/main" val="1215539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B9F50-9EEA-1EE9-84BB-71F894F85AA1}"/>
              </a:ext>
            </a:extLst>
          </p:cNvPr>
          <p:cNvSpPr>
            <a:spLocks noGrp="1"/>
          </p:cNvSpPr>
          <p:nvPr>
            <p:ph type="title"/>
          </p:nvPr>
        </p:nvSpPr>
        <p:spPr/>
        <p:txBody>
          <a:bodyPr/>
          <a:lstStyle/>
          <a:p>
            <a:r>
              <a:rPr lang="en-US" dirty="0"/>
              <a:t>QUESTION 3</a:t>
            </a:r>
          </a:p>
        </p:txBody>
      </p:sp>
      <p:sp>
        <p:nvSpPr>
          <p:cNvPr id="3" name="Content Placeholder 2">
            <a:extLst>
              <a:ext uri="{FF2B5EF4-FFF2-40B4-BE49-F238E27FC236}">
                <a16:creationId xmlns:a16="http://schemas.microsoft.com/office/drawing/2014/main" id="{833279D7-4DAC-DBC5-3EBF-E81B87E8BBCE}"/>
              </a:ext>
            </a:extLst>
          </p:cNvPr>
          <p:cNvSpPr>
            <a:spLocks noGrp="1"/>
          </p:cNvSpPr>
          <p:nvPr>
            <p:ph idx="1"/>
          </p:nvPr>
        </p:nvSpPr>
        <p:spPr>
          <a:xfrm>
            <a:off x="0" y="1575582"/>
            <a:ext cx="9875519" cy="5282418"/>
          </a:xfrm>
        </p:spPr>
        <p:txBody>
          <a:bodyPr>
            <a:normAutofit fontScale="92500" lnSpcReduction="10000"/>
          </a:bodyPr>
          <a:lstStyle/>
          <a:p>
            <a:pPr marL="0" indent="0" algn="ctr">
              <a:buNone/>
            </a:pPr>
            <a:r>
              <a:rPr lang="en-US" sz="2400" dirty="0"/>
              <a:t>You are assisting your client during transfer from a chair to standing position. Suddenly, the client screams “My legs are giving out!”. You tried to hold the client and assist them back to the chair but they still fell to the ground and hit their head, where you noted an open wound and bleeding. </a:t>
            </a:r>
            <a:r>
              <a:rPr lang="en-US" sz="2400" b="1" i="1" dirty="0"/>
              <a:t>What should you do next? </a:t>
            </a:r>
          </a:p>
          <a:p>
            <a:pPr marL="0" indent="0" algn="ctr">
              <a:buNone/>
            </a:pPr>
            <a:endParaRPr lang="en-US" sz="2400" b="1" i="1" dirty="0"/>
          </a:p>
          <a:p>
            <a:pPr>
              <a:buFont typeface="Wingdings" panose="05000000000000000000" pitchFamily="2" charset="2"/>
              <a:buChar char="Ø"/>
            </a:pPr>
            <a:r>
              <a:rPr lang="en-US" sz="2400" dirty="0"/>
              <a:t>A) Apply pressure to the wound to stop the bleeding and move the client to the chair.</a:t>
            </a:r>
          </a:p>
          <a:p>
            <a:pPr>
              <a:buFont typeface="Wingdings" panose="05000000000000000000" pitchFamily="2" charset="2"/>
              <a:buChar char="Ø"/>
            </a:pPr>
            <a:r>
              <a:rPr lang="en-US" sz="2400" dirty="0"/>
              <a:t>B) Call 911 immediately, assess the client to ensure they are safe in the position they are in and follow 911 dispatcher instructions. Notify supervisor once EMT arrives for the client. </a:t>
            </a:r>
          </a:p>
          <a:p>
            <a:pPr>
              <a:buFont typeface="Wingdings" panose="05000000000000000000" pitchFamily="2" charset="2"/>
              <a:buChar char="Ø"/>
            </a:pPr>
            <a:r>
              <a:rPr lang="en-US" sz="2400" dirty="0"/>
              <a:t>C) Assist the client to the chair but to not touch the wound and do not call 911, per client request. </a:t>
            </a:r>
          </a:p>
          <a:p>
            <a:pPr>
              <a:buFont typeface="Wingdings" panose="05000000000000000000" pitchFamily="2" charset="2"/>
              <a:buChar char="Ø"/>
            </a:pPr>
            <a:r>
              <a:rPr lang="en-US" sz="2400" dirty="0"/>
              <a:t>D) Lie the client on the ground to ensure they do not fall and call your supervisor.</a:t>
            </a:r>
          </a:p>
        </p:txBody>
      </p:sp>
      <p:sp>
        <p:nvSpPr>
          <p:cNvPr id="4" name="Slide Number Placeholder 3">
            <a:extLst>
              <a:ext uri="{FF2B5EF4-FFF2-40B4-BE49-F238E27FC236}">
                <a16:creationId xmlns:a16="http://schemas.microsoft.com/office/drawing/2014/main" id="{6141020E-96D3-6EDF-8BD2-8D31EEA299C5}"/>
              </a:ext>
            </a:extLst>
          </p:cNvPr>
          <p:cNvSpPr>
            <a:spLocks noGrp="1"/>
          </p:cNvSpPr>
          <p:nvPr>
            <p:ph type="sldNum" sz="quarter" idx="12"/>
          </p:nvPr>
        </p:nvSpPr>
        <p:spPr/>
        <p:txBody>
          <a:bodyPr/>
          <a:lstStyle/>
          <a:p>
            <a:fld id="{EB9EBE53-9AC8-479E-AF9A-ADEEB8B12735}" type="slidenum">
              <a:rPr lang="en-US" smtClean="0"/>
              <a:t>44</a:t>
            </a:fld>
            <a:endParaRPr lang="en-US"/>
          </a:p>
        </p:txBody>
      </p:sp>
    </p:spTree>
    <p:extLst>
      <p:ext uri="{BB962C8B-B14F-4D97-AF65-F5344CB8AC3E}">
        <p14:creationId xmlns:p14="http://schemas.microsoft.com/office/powerpoint/2010/main" val="193233326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4F38D-FE21-B1B9-29C6-C95A6269BBE7}"/>
              </a:ext>
            </a:extLst>
          </p:cNvPr>
          <p:cNvSpPr>
            <a:spLocks noGrp="1"/>
          </p:cNvSpPr>
          <p:nvPr>
            <p:ph type="title"/>
          </p:nvPr>
        </p:nvSpPr>
        <p:spPr/>
        <p:txBody>
          <a:bodyPr/>
          <a:lstStyle/>
          <a:p>
            <a:r>
              <a:rPr lang="en-US" dirty="0"/>
              <a:t>QUESTION 4</a:t>
            </a:r>
          </a:p>
        </p:txBody>
      </p:sp>
      <p:sp>
        <p:nvSpPr>
          <p:cNvPr id="3" name="Content Placeholder 2">
            <a:extLst>
              <a:ext uri="{FF2B5EF4-FFF2-40B4-BE49-F238E27FC236}">
                <a16:creationId xmlns:a16="http://schemas.microsoft.com/office/drawing/2014/main" id="{A170B82D-80CF-715C-282D-207DC72294B8}"/>
              </a:ext>
            </a:extLst>
          </p:cNvPr>
          <p:cNvSpPr>
            <a:spLocks noGrp="1"/>
          </p:cNvSpPr>
          <p:nvPr>
            <p:ph idx="1"/>
          </p:nvPr>
        </p:nvSpPr>
        <p:spPr>
          <a:xfrm>
            <a:off x="464233" y="1828800"/>
            <a:ext cx="9270609" cy="5029200"/>
          </a:xfrm>
        </p:spPr>
        <p:txBody>
          <a:bodyPr>
            <a:normAutofit lnSpcReduction="10000"/>
          </a:bodyPr>
          <a:lstStyle/>
          <a:p>
            <a:pPr algn="ctr"/>
            <a:r>
              <a:rPr lang="en-US" sz="2400" dirty="0"/>
              <a:t>It is a hot summer day and you are enjoying the weather outside with your client. Suddenly, your client complains of feeling thirsty and having a throbbing headache. You do not note any shivering but their skin feels hot to touch and appears very red and dry. Client starts vomiting and collapses. </a:t>
            </a:r>
            <a:r>
              <a:rPr lang="en-US" sz="2400" b="1" i="1" dirty="0"/>
              <a:t>What should you do? </a:t>
            </a:r>
          </a:p>
          <a:p>
            <a:pPr algn="ctr"/>
            <a:endParaRPr lang="en-US" sz="2400" b="1" i="1" dirty="0"/>
          </a:p>
          <a:p>
            <a:r>
              <a:rPr lang="en-US" sz="2400" dirty="0"/>
              <a:t>A) Call 911 as this is a medical emergency. Attempt to cool the client with cool wraps from cold water and follow 911 dispatcher instructions. </a:t>
            </a:r>
          </a:p>
          <a:p>
            <a:r>
              <a:rPr lang="en-US" sz="2400" dirty="0"/>
              <a:t>B) Apply ice compress to client head and skin to help cool them down. </a:t>
            </a:r>
          </a:p>
          <a:p>
            <a:r>
              <a:rPr lang="en-US" sz="2400" dirty="0"/>
              <a:t>C) Call your supervisor on direction of what to do now. </a:t>
            </a:r>
          </a:p>
        </p:txBody>
      </p:sp>
      <p:sp>
        <p:nvSpPr>
          <p:cNvPr id="4" name="Slide Number Placeholder 3">
            <a:extLst>
              <a:ext uri="{FF2B5EF4-FFF2-40B4-BE49-F238E27FC236}">
                <a16:creationId xmlns:a16="http://schemas.microsoft.com/office/drawing/2014/main" id="{02F92184-6E4B-2A1F-5977-F45FC0938553}"/>
              </a:ext>
            </a:extLst>
          </p:cNvPr>
          <p:cNvSpPr>
            <a:spLocks noGrp="1"/>
          </p:cNvSpPr>
          <p:nvPr>
            <p:ph type="sldNum" sz="quarter" idx="12"/>
          </p:nvPr>
        </p:nvSpPr>
        <p:spPr/>
        <p:txBody>
          <a:bodyPr/>
          <a:lstStyle/>
          <a:p>
            <a:fld id="{EB9EBE53-9AC8-479E-AF9A-ADEEB8B12735}" type="slidenum">
              <a:rPr lang="en-US" smtClean="0"/>
              <a:t>45</a:t>
            </a:fld>
            <a:endParaRPr lang="en-US"/>
          </a:p>
        </p:txBody>
      </p:sp>
    </p:spTree>
    <p:extLst>
      <p:ext uri="{BB962C8B-B14F-4D97-AF65-F5344CB8AC3E}">
        <p14:creationId xmlns:p14="http://schemas.microsoft.com/office/powerpoint/2010/main" val="19491756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547B4-BFDA-A2EF-721E-A9BC526177B5}"/>
              </a:ext>
            </a:extLst>
          </p:cNvPr>
          <p:cNvSpPr>
            <a:spLocks noGrp="1"/>
          </p:cNvSpPr>
          <p:nvPr>
            <p:ph type="title"/>
          </p:nvPr>
        </p:nvSpPr>
        <p:spPr/>
        <p:txBody>
          <a:bodyPr/>
          <a:lstStyle/>
          <a:p>
            <a:r>
              <a:rPr lang="en-US" dirty="0"/>
              <a:t>QUESTION 5</a:t>
            </a:r>
          </a:p>
        </p:txBody>
      </p:sp>
      <p:sp>
        <p:nvSpPr>
          <p:cNvPr id="3" name="Content Placeholder 2">
            <a:extLst>
              <a:ext uri="{FF2B5EF4-FFF2-40B4-BE49-F238E27FC236}">
                <a16:creationId xmlns:a16="http://schemas.microsoft.com/office/drawing/2014/main" id="{641A2A0B-1847-489C-3A09-BD078F634325}"/>
              </a:ext>
            </a:extLst>
          </p:cNvPr>
          <p:cNvSpPr>
            <a:spLocks noGrp="1"/>
          </p:cNvSpPr>
          <p:nvPr>
            <p:ph idx="1"/>
          </p:nvPr>
        </p:nvSpPr>
        <p:spPr>
          <a:xfrm>
            <a:off x="407964" y="1723292"/>
            <a:ext cx="9383149" cy="5134708"/>
          </a:xfrm>
        </p:spPr>
        <p:txBody>
          <a:bodyPr>
            <a:normAutofit/>
          </a:bodyPr>
          <a:lstStyle/>
          <a:p>
            <a:pPr algn="ctr"/>
            <a:r>
              <a:rPr lang="en-US" sz="2000" dirty="0"/>
              <a:t>You were assisting your client in preparing a meal. You noted the water in the pot started to boil excessively and the client reached out to turn down the heat, but a small amount of the boiling water splashed on the client hand causing a minor burn. </a:t>
            </a:r>
            <a:r>
              <a:rPr lang="en-US" sz="2000" b="1" i="1" dirty="0"/>
              <a:t>What should you do? </a:t>
            </a:r>
          </a:p>
          <a:p>
            <a:pPr algn="ctr"/>
            <a:endParaRPr lang="en-US" sz="2000" b="1" i="1" dirty="0"/>
          </a:p>
          <a:p>
            <a:r>
              <a:rPr lang="en-US" sz="2000" dirty="0"/>
              <a:t>A) Evaluate the area to ensure no skin break occurred. Rinse the hand under cool water for 10-20 minutes to reduce discomfort. Apply loose sterile/clean dressing around the hand. Notify supervisor of the incident to complete an Incident Report. </a:t>
            </a:r>
          </a:p>
          <a:p>
            <a:r>
              <a:rPr lang="en-US" sz="2000" dirty="0"/>
              <a:t>B) Put the hand into an ice bath for 20 minutes and apply antibacterial ointment on the area once it is dry. </a:t>
            </a:r>
          </a:p>
          <a:p>
            <a:r>
              <a:rPr lang="en-US" sz="2000" dirty="0"/>
              <a:t>C) Call 911 stating “THIS IS AN EMERGENCY!”</a:t>
            </a:r>
          </a:p>
          <a:p>
            <a:r>
              <a:rPr lang="en-US" sz="2000" dirty="0"/>
              <a:t>D) Yell at the client for being so clumsy and not careful. Report to your supervisor on what transpired. </a:t>
            </a:r>
          </a:p>
        </p:txBody>
      </p:sp>
      <p:sp>
        <p:nvSpPr>
          <p:cNvPr id="4" name="Slide Number Placeholder 3">
            <a:extLst>
              <a:ext uri="{FF2B5EF4-FFF2-40B4-BE49-F238E27FC236}">
                <a16:creationId xmlns:a16="http://schemas.microsoft.com/office/drawing/2014/main" id="{41100529-B043-9B3A-86B2-66B2197F56D3}"/>
              </a:ext>
            </a:extLst>
          </p:cNvPr>
          <p:cNvSpPr>
            <a:spLocks noGrp="1"/>
          </p:cNvSpPr>
          <p:nvPr>
            <p:ph type="sldNum" sz="quarter" idx="12"/>
          </p:nvPr>
        </p:nvSpPr>
        <p:spPr/>
        <p:txBody>
          <a:bodyPr/>
          <a:lstStyle/>
          <a:p>
            <a:fld id="{EB9EBE53-9AC8-479E-AF9A-ADEEB8B12735}" type="slidenum">
              <a:rPr lang="en-US" smtClean="0"/>
              <a:t>46</a:t>
            </a:fld>
            <a:endParaRPr lang="en-US"/>
          </a:p>
        </p:txBody>
      </p:sp>
    </p:spTree>
    <p:extLst>
      <p:ext uri="{BB962C8B-B14F-4D97-AF65-F5344CB8AC3E}">
        <p14:creationId xmlns:p14="http://schemas.microsoft.com/office/powerpoint/2010/main" val="5748885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8F8E1-D193-7AF9-782C-BDCFD483906C}"/>
              </a:ext>
            </a:extLst>
          </p:cNvPr>
          <p:cNvSpPr>
            <a:spLocks noGrp="1"/>
          </p:cNvSpPr>
          <p:nvPr>
            <p:ph type="ctrTitle"/>
          </p:nvPr>
        </p:nvSpPr>
        <p:spPr/>
        <p:txBody>
          <a:bodyPr/>
          <a:lstStyle/>
          <a:p>
            <a:r>
              <a:rPr lang="en-US" dirty="0"/>
              <a:t>QUESTIONS?</a:t>
            </a:r>
          </a:p>
        </p:txBody>
      </p:sp>
      <p:sp>
        <p:nvSpPr>
          <p:cNvPr id="3" name="Subtitle 2">
            <a:extLst>
              <a:ext uri="{FF2B5EF4-FFF2-40B4-BE49-F238E27FC236}">
                <a16:creationId xmlns:a16="http://schemas.microsoft.com/office/drawing/2014/main" id="{F82DB8D8-963F-B9D3-9726-5329CE16F670}"/>
              </a:ext>
            </a:extLst>
          </p:cNvPr>
          <p:cNvSpPr>
            <a:spLocks noGrp="1"/>
          </p:cNvSpPr>
          <p:nvPr>
            <p:ph type="subTitle" idx="1"/>
          </p:nvPr>
        </p:nvSpPr>
        <p:spPr/>
        <p:txBody>
          <a:bodyPr/>
          <a:lstStyle/>
          <a:p>
            <a:r>
              <a:rPr lang="en-US" dirty="0"/>
              <a:t>THANK YOU FOR PARTICIPATING!</a:t>
            </a:r>
          </a:p>
        </p:txBody>
      </p:sp>
      <p:sp>
        <p:nvSpPr>
          <p:cNvPr id="4" name="Slide Number Placeholder 3">
            <a:extLst>
              <a:ext uri="{FF2B5EF4-FFF2-40B4-BE49-F238E27FC236}">
                <a16:creationId xmlns:a16="http://schemas.microsoft.com/office/drawing/2014/main" id="{B2C27CE2-3C1A-DA40-83E7-8742E9CF1FFD}"/>
              </a:ext>
            </a:extLst>
          </p:cNvPr>
          <p:cNvSpPr>
            <a:spLocks noGrp="1"/>
          </p:cNvSpPr>
          <p:nvPr>
            <p:ph type="sldNum" sz="quarter" idx="12"/>
          </p:nvPr>
        </p:nvSpPr>
        <p:spPr/>
        <p:txBody>
          <a:bodyPr/>
          <a:lstStyle/>
          <a:p>
            <a:fld id="{EB9EBE53-9AC8-479E-AF9A-ADEEB8B12735}" type="slidenum">
              <a:rPr lang="en-US" smtClean="0"/>
              <a:t>47</a:t>
            </a:fld>
            <a:endParaRPr lang="en-US"/>
          </a:p>
        </p:txBody>
      </p:sp>
    </p:spTree>
    <p:extLst>
      <p:ext uri="{BB962C8B-B14F-4D97-AF65-F5344CB8AC3E}">
        <p14:creationId xmlns:p14="http://schemas.microsoft.com/office/powerpoint/2010/main" val="1671473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4271B-9752-1366-7D21-FE8C58B78D87}"/>
              </a:ext>
            </a:extLst>
          </p:cNvPr>
          <p:cNvSpPr>
            <a:spLocks noGrp="1"/>
          </p:cNvSpPr>
          <p:nvPr>
            <p:ph type="title"/>
          </p:nvPr>
        </p:nvSpPr>
        <p:spPr>
          <a:xfrm>
            <a:off x="660082" y="4018489"/>
            <a:ext cx="8596668" cy="1826581"/>
          </a:xfrm>
        </p:spPr>
        <p:txBody>
          <a:bodyPr/>
          <a:lstStyle/>
          <a:p>
            <a:r>
              <a:rPr lang="en-US" dirty="0"/>
              <a:t>EMERGENCY PREPAREDNESS TIPS</a:t>
            </a:r>
          </a:p>
        </p:txBody>
      </p:sp>
      <p:pic>
        <p:nvPicPr>
          <p:cNvPr id="4" name="Picture 3">
            <a:extLst>
              <a:ext uri="{FF2B5EF4-FFF2-40B4-BE49-F238E27FC236}">
                <a16:creationId xmlns:a16="http://schemas.microsoft.com/office/drawing/2014/main" id="{E653C66B-9E0D-2CFE-9BB9-FBE8FD431DC5}"/>
              </a:ext>
            </a:extLst>
          </p:cNvPr>
          <p:cNvPicPr>
            <a:picLocks noChangeAspect="1"/>
          </p:cNvPicPr>
          <p:nvPr/>
        </p:nvPicPr>
        <p:blipFill rotWithShape="1">
          <a:blip r:embed="rId2"/>
          <a:srcRect l="3628" t="25409" r="3165" b="8679"/>
          <a:stretch/>
        </p:blipFill>
        <p:spPr>
          <a:xfrm>
            <a:off x="1492371" y="247636"/>
            <a:ext cx="6392174" cy="4520241"/>
          </a:xfrm>
          <a:prstGeom prst="rect">
            <a:avLst/>
          </a:prstGeom>
        </p:spPr>
      </p:pic>
      <p:sp>
        <p:nvSpPr>
          <p:cNvPr id="3" name="Slide Number Placeholder 2">
            <a:extLst>
              <a:ext uri="{FF2B5EF4-FFF2-40B4-BE49-F238E27FC236}">
                <a16:creationId xmlns:a16="http://schemas.microsoft.com/office/drawing/2014/main" id="{9A0D51E2-F965-E4C6-BD17-69E7307ED713}"/>
              </a:ext>
            </a:extLst>
          </p:cNvPr>
          <p:cNvSpPr>
            <a:spLocks noGrp="1"/>
          </p:cNvSpPr>
          <p:nvPr>
            <p:ph type="sldNum" sz="quarter" idx="12"/>
          </p:nvPr>
        </p:nvSpPr>
        <p:spPr/>
        <p:txBody>
          <a:bodyPr/>
          <a:lstStyle/>
          <a:p>
            <a:fld id="{EB9EBE53-9AC8-479E-AF9A-ADEEB8B12735}" type="slidenum">
              <a:rPr lang="en-US" smtClean="0"/>
              <a:t>5</a:t>
            </a:fld>
            <a:endParaRPr lang="en-US"/>
          </a:p>
        </p:txBody>
      </p:sp>
    </p:spTree>
    <p:extLst>
      <p:ext uri="{BB962C8B-B14F-4D97-AF65-F5344CB8AC3E}">
        <p14:creationId xmlns:p14="http://schemas.microsoft.com/office/powerpoint/2010/main" val="123824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B0A1-2A26-73D4-6367-D18015AEE1C3}"/>
              </a:ext>
            </a:extLst>
          </p:cNvPr>
          <p:cNvSpPr>
            <a:spLocks noGrp="1"/>
          </p:cNvSpPr>
          <p:nvPr>
            <p:ph type="title"/>
          </p:nvPr>
        </p:nvSpPr>
        <p:spPr/>
        <p:txBody>
          <a:bodyPr/>
          <a:lstStyle/>
          <a:p>
            <a:r>
              <a:rPr lang="en-US" dirty="0"/>
              <a:t>EMERGENCY PREPAREDNESS TIPS </a:t>
            </a:r>
            <a:br>
              <a:rPr lang="en-US" dirty="0"/>
            </a:br>
            <a:r>
              <a:rPr lang="en-US" dirty="0"/>
              <a:t>FOR EVERYONE </a:t>
            </a:r>
          </a:p>
        </p:txBody>
      </p:sp>
      <p:sp>
        <p:nvSpPr>
          <p:cNvPr id="3" name="Content Placeholder 2">
            <a:extLst>
              <a:ext uri="{FF2B5EF4-FFF2-40B4-BE49-F238E27FC236}">
                <a16:creationId xmlns:a16="http://schemas.microsoft.com/office/drawing/2014/main" id="{BAC0C541-12C0-C15A-F609-7B04F3762F15}"/>
              </a:ext>
            </a:extLst>
          </p:cNvPr>
          <p:cNvSpPr>
            <a:spLocks noGrp="1"/>
          </p:cNvSpPr>
          <p:nvPr>
            <p:ph idx="1"/>
          </p:nvPr>
        </p:nvSpPr>
        <p:spPr/>
        <p:txBody>
          <a:bodyPr>
            <a:normAutofit/>
          </a:bodyPr>
          <a:lstStyle/>
          <a:p>
            <a:r>
              <a:rPr lang="en-US" sz="2000" dirty="0"/>
              <a:t> Where are the safe areas in your home, workplace, and other places you visit often?</a:t>
            </a:r>
          </a:p>
          <a:p>
            <a:r>
              <a:rPr lang="en-US" sz="2000" dirty="0"/>
              <a:t> How will you get emergency information?</a:t>
            </a:r>
          </a:p>
          <a:p>
            <a:r>
              <a:rPr lang="en-US" sz="2000" dirty="0"/>
              <a:t> How will you communicate with your support network?</a:t>
            </a:r>
          </a:p>
          <a:p>
            <a:r>
              <a:rPr lang="en-US" sz="2000" dirty="0"/>
              <a:t> What items will you need in order to stay safe and healthy if you cannot leave your home for hours or days?</a:t>
            </a:r>
          </a:p>
          <a:p>
            <a:r>
              <a:rPr lang="en-US" sz="2000" dirty="0"/>
              <a:t> What items will you need in order to stay safe and healthy if you have to go to a shelter?</a:t>
            </a:r>
          </a:p>
          <a:p>
            <a:r>
              <a:rPr lang="en-US" sz="2000" dirty="0"/>
              <a:t> How will you evacuate if you need to?</a:t>
            </a:r>
          </a:p>
        </p:txBody>
      </p:sp>
      <p:sp>
        <p:nvSpPr>
          <p:cNvPr id="4" name="Slide Number Placeholder 3">
            <a:extLst>
              <a:ext uri="{FF2B5EF4-FFF2-40B4-BE49-F238E27FC236}">
                <a16:creationId xmlns:a16="http://schemas.microsoft.com/office/drawing/2014/main" id="{33B7CD51-158A-B44B-D6CB-3ABC003A25BF}"/>
              </a:ext>
            </a:extLst>
          </p:cNvPr>
          <p:cNvSpPr>
            <a:spLocks noGrp="1"/>
          </p:cNvSpPr>
          <p:nvPr>
            <p:ph type="sldNum" sz="quarter" idx="12"/>
          </p:nvPr>
        </p:nvSpPr>
        <p:spPr/>
        <p:txBody>
          <a:bodyPr/>
          <a:lstStyle/>
          <a:p>
            <a:fld id="{EB9EBE53-9AC8-479E-AF9A-ADEEB8B12735}" type="slidenum">
              <a:rPr lang="en-US" smtClean="0"/>
              <a:t>6</a:t>
            </a:fld>
            <a:endParaRPr lang="en-US"/>
          </a:p>
        </p:txBody>
      </p:sp>
    </p:spTree>
    <p:extLst>
      <p:ext uri="{BB962C8B-B14F-4D97-AF65-F5344CB8AC3E}">
        <p14:creationId xmlns:p14="http://schemas.microsoft.com/office/powerpoint/2010/main" val="22180893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D4E0-FEE0-F087-0273-F4FEFE9C7F6B}"/>
              </a:ext>
            </a:extLst>
          </p:cNvPr>
          <p:cNvSpPr>
            <a:spLocks noGrp="1"/>
          </p:cNvSpPr>
          <p:nvPr>
            <p:ph type="title"/>
          </p:nvPr>
        </p:nvSpPr>
        <p:spPr/>
        <p:txBody>
          <a:bodyPr/>
          <a:lstStyle/>
          <a:p>
            <a:endParaRPr lang="en-US"/>
          </a:p>
        </p:txBody>
      </p:sp>
      <p:pic>
        <p:nvPicPr>
          <p:cNvPr id="2050" name="Picture 2" descr="FL Division of Emergency Management on X: &quot;Disasters can strike at any time  – don't be unprepared. After hurricane season ends on Nov. 30, Florida  enters severe weather season until April. ⬇️">
            <a:extLst>
              <a:ext uri="{FF2B5EF4-FFF2-40B4-BE49-F238E27FC236}">
                <a16:creationId xmlns:a16="http://schemas.microsoft.com/office/drawing/2014/main" id="{94D588B4-A7A6-E4DE-7044-4C1E00CDED6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8806" y="609600"/>
            <a:ext cx="8793724" cy="494647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5CC37F9D-1F99-5358-0DFE-DAFD4845CA59}"/>
              </a:ext>
            </a:extLst>
          </p:cNvPr>
          <p:cNvSpPr>
            <a:spLocks noGrp="1"/>
          </p:cNvSpPr>
          <p:nvPr>
            <p:ph type="sldNum" sz="quarter" idx="12"/>
          </p:nvPr>
        </p:nvSpPr>
        <p:spPr/>
        <p:txBody>
          <a:bodyPr/>
          <a:lstStyle/>
          <a:p>
            <a:fld id="{EB9EBE53-9AC8-479E-AF9A-ADEEB8B12735}" type="slidenum">
              <a:rPr lang="en-US" smtClean="0"/>
              <a:t>7</a:t>
            </a:fld>
            <a:endParaRPr lang="en-US"/>
          </a:p>
        </p:txBody>
      </p:sp>
    </p:spTree>
    <p:extLst>
      <p:ext uri="{BB962C8B-B14F-4D97-AF65-F5344CB8AC3E}">
        <p14:creationId xmlns:p14="http://schemas.microsoft.com/office/powerpoint/2010/main" val="649056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5FF6E-DCA0-10C3-B22D-590C6B2D731C}"/>
              </a:ext>
            </a:extLst>
          </p:cNvPr>
          <p:cNvSpPr>
            <a:spLocks noGrp="1"/>
          </p:cNvSpPr>
          <p:nvPr>
            <p:ph type="title"/>
          </p:nvPr>
        </p:nvSpPr>
        <p:spPr/>
        <p:txBody>
          <a:bodyPr/>
          <a:lstStyle/>
          <a:p>
            <a:r>
              <a:rPr lang="en-US" dirty="0"/>
              <a:t>EMERGENCY PREPARDNES TIPS </a:t>
            </a:r>
            <a:br>
              <a:rPr lang="en-US" dirty="0"/>
            </a:br>
            <a:r>
              <a:rPr lang="en-US" dirty="0"/>
              <a:t>FOR PEOPLE WITH MOBILITY DISABILITIES</a:t>
            </a:r>
          </a:p>
        </p:txBody>
      </p:sp>
      <p:sp>
        <p:nvSpPr>
          <p:cNvPr id="3" name="Content Placeholder 2">
            <a:extLst>
              <a:ext uri="{FF2B5EF4-FFF2-40B4-BE49-F238E27FC236}">
                <a16:creationId xmlns:a16="http://schemas.microsoft.com/office/drawing/2014/main" id="{1ED83FC5-067A-9D07-5FF5-6180E0FA4CB3}"/>
              </a:ext>
            </a:extLst>
          </p:cNvPr>
          <p:cNvSpPr>
            <a:spLocks noGrp="1"/>
          </p:cNvSpPr>
          <p:nvPr>
            <p:ph idx="1"/>
          </p:nvPr>
        </p:nvSpPr>
        <p:spPr/>
        <p:txBody>
          <a:bodyPr>
            <a:normAutofit/>
          </a:bodyPr>
          <a:lstStyle/>
          <a:p>
            <a:r>
              <a:rPr lang="en-US" sz="2000" dirty="0"/>
              <a:t>Where are the safe areas in your home, workplace, and other places you visit often?</a:t>
            </a:r>
          </a:p>
          <a:p>
            <a:r>
              <a:rPr lang="en-US" sz="2000" dirty="0"/>
              <a:t> Are these areas, and the routes to these areas, accessible for you?</a:t>
            </a:r>
          </a:p>
          <a:p>
            <a:r>
              <a:rPr lang="en-US" sz="2000" dirty="0"/>
              <a:t> If you have to leave your home, do you have accessible transportation?</a:t>
            </a:r>
          </a:p>
          <a:p>
            <a:r>
              <a:rPr lang="en-US" sz="2000" dirty="0"/>
              <a:t> Do you have equipment, medications or Assistive Technology that you would need in a shelter?</a:t>
            </a:r>
          </a:p>
          <a:p>
            <a:r>
              <a:rPr lang="en-US" sz="2000" dirty="0"/>
              <a:t> Backup equipment</a:t>
            </a:r>
          </a:p>
        </p:txBody>
      </p:sp>
      <p:sp>
        <p:nvSpPr>
          <p:cNvPr id="4" name="Slide Number Placeholder 3">
            <a:extLst>
              <a:ext uri="{FF2B5EF4-FFF2-40B4-BE49-F238E27FC236}">
                <a16:creationId xmlns:a16="http://schemas.microsoft.com/office/drawing/2014/main" id="{30176F63-B6AE-D722-0682-D567E14ECEBD}"/>
              </a:ext>
            </a:extLst>
          </p:cNvPr>
          <p:cNvSpPr>
            <a:spLocks noGrp="1"/>
          </p:cNvSpPr>
          <p:nvPr>
            <p:ph type="sldNum" sz="quarter" idx="12"/>
          </p:nvPr>
        </p:nvSpPr>
        <p:spPr/>
        <p:txBody>
          <a:bodyPr/>
          <a:lstStyle/>
          <a:p>
            <a:fld id="{EB9EBE53-9AC8-479E-AF9A-ADEEB8B12735}" type="slidenum">
              <a:rPr lang="en-US" smtClean="0"/>
              <a:t>8</a:t>
            </a:fld>
            <a:endParaRPr lang="en-US"/>
          </a:p>
        </p:txBody>
      </p:sp>
    </p:spTree>
    <p:extLst>
      <p:ext uri="{BB962C8B-B14F-4D97-AF65-F5344CB8AC3E}">
        <p14:creationId xmlns:p14="http://schemas.microsoft.com/office/powerpoint/2010/main" val="4282411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4FAE-7A72-AE84-C774-BDFE1C8DDAFA}"/>
              </a:ext>
            </a:extLst>
          </p:cNvPr>
          <p:cNvSpPr>
            <a:spLocks noGrp="1"/>
          </p:cNvSpPr>
          <p:nvPr>
            <p:ph type="title"/>
          </p:nvPr>
        </p:nvSpPr>
        <p:spPr/>
        <p:txBody>
          <a:bodyPr/>
          <a:lstStyle/>
          <a:p>
            <a:r>
              <a:rPr lang="en-US" dirty="0"/>
              <a:t>EMERGENCY PREPAREDNESS TIPS </a:t>
            </a:r>
            <a:br>
              <a:rPr lang="en-US" dirty="0"/>
            </a:br>
            <a:r>
              <a:rPr lang="en-US" dirty="0"/>
              <a:t>FOR PEOPLE WITH SENSORY DISABILITIES</a:t>
            </a:r>
          </a:p>
        </p:txBody>
      </p:sp>
      <p:sp>
        <p:nvSpPr>
          <p:cNvPr id="3" name="Content Placeholder 2">
            <a:extLst>
              <a:ext uri="{FF2B5EF4-FFF2-40B4-BE49-F238E27FC236}">
                <a16:creationId xmlns:a16="http://schemas.microsoft.com/office/drawing/2014/main" id="{73951967-FEE5-4CEE-9C01-5A500C094E9C}"/>
              </a:ext>
            </a:extLst>
          </p:cNvPr>
          <p:cNvSpPr>
            <a:spLocks noGrp="1"/>
          </p:cNvSpPr>
          <p:nvPr>
            <p:ph idx="1"/>
          </p:nvPr>
        </p:nvSpPr>
        <p:spPr/>
        <p:txBody>
          <a:bodyPr/>
          <a:lstStyle/>
          <a:p>
            <a:r>
              <a:rPr lang="en-US" dirty="0"/>
              <a:t> </a:t>
            </a:r>
            <a:r>
              <a:rPr lang="en-US" sz="2000" dirty="0"/>
              <a:t>What is the best way for you to receive emergency information?</a:t>
            </a:r>
          </a:p>
          <a:p>
            <a:r>
              <a:rPr lang="en-US" sz="2000" dirty="0"/>
              <a:t> How will you communicate with others?</a:t>
            </a:r>
          </a:p>
          <a:p>
            <a:r>
              <a:rPr lang="en-US" sz="2000" dirty="0"/>
              <a:t> Do you have equipment, medications or Assistive Technology that you would need in a shelter?</a:t>
            </a:r>
          </a:p>
          <a:p>
            <a:r>
              <a:rPr lang="en-US" sz="2000" dirty="0"/>
              <a:t> Backup equipment?</a:t>
            </a:r>
          </a:p>
        </p:txBody>
      </p:sp>
      <p:sp>
        <p:nvSpPr>
          <p:cNvPr id="4" name="Slide Number Placeholder 3">
            <a:extLst>
              <a:ext uri="{FF2B5EF4-FFF2-40B4-BE49-F238E27FC236}">
                <a16:creationId xmlns:a16="http://schemas.microsoft.com/office/drawing/2014/main" id="{763B153B-5856-8136-5EB8-4E3AFF8C7E98}"/>
              </a:ext>
            </a:extLst>
          </p:cNvPr>
          <p:cNvSpPr>
            <a:spLocks noGrp="1"/>
          </p:cNvSpPr>
          <p:nvPr>
            <p:ph type="sldNum" sz="quarter" idx="12"/>
          </p:nvPr>
        </p:nvSpPr>
        <p:spPr/>
        <p:txBody>
          <a:bodyPr/>
          <a:lstStyle/>
          <a:p>
            <a:fld id="{EB9EBE53-9AC8-479E-AF9A-ADEEB8B12735}" type="slidenum">
              <a:rPr lang="en-US" smtClean="0"/>
              <a:t>9</a:t>
            </a:fld>
            <a:endParaRPr lang="en-US"/>
          </a:p>
        </p:txBody>
      </p:sp>
    </p:spTree>
    <p:extLst>
      <p:ext uri="{BB962C8B-B14F-4D97-AF65-F5344CB8AC3E}">
        <p14:creationId xmlns:p14="http://schemas.microsoft.com/office/powerpoint/2010/main" val="222325319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1541</TotalTime>
  <Words>2639</Words>
  <Application>Microsoft Office PowerPoint</Application>
  <PresentationFormat>Widescreen</PresentationFormat>
  <Paragraphs>353</Paragraphs>
  <Slides>47</Slides>
  <Notes>5</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47</vt:i4>
      </vt:variant>
    </vt:vector>
  </HeadingPairs>
  <TitlesOfParts>
    <vt:vector size="55" baseType="lpstr">
      <vt:lpstr>Arial</vt:lpstr>
      <vt:lpstr>Calibri</vt:lpstr>
      <vt:lpstr>Times New Roman</vt:lpstr>
      <vt:lpstr>Trebuchet MS</vt:lpstr>
      <vt:lpstr>Wingdings</vt:lpstr>
      <vt:lpstr>Wingdings 3</vt:lpstr>
      <vt:lpstr>Facet</vt:lpstr>
      <vt:lpstr>Clip</vt:lpstr>
      <vt:lpstr>RECOGNIZING EMERGENCIES BASIC FIRST AID  AND/OR CPR</vt:lpstr>
      <vt:lpstr>FUNDAMNETAL OF FIRST AID AND CPR </vt:lpstr>
      <vt:lpstr>WHAT IS AN EMERGENCY?</vt:lpstr>
      <vt:lpstr>WHAT CAUSES AN EMERGENCY RESPONSE?</vt:lpstr>
      <vt:lpstr>EMERGENCY PREPAREDNESS TIPS</vt:lpstr>
      <vt:lpstr>EMERGENCY PREPAREDNESS TIPS  FOR EVERYONE </vt:lpstr>
      <vt:lpstr>PowerPoint Presentation</vt:lpstr>
      <vt:lpstr>EMERGENCY PREPARDNES TIPS  FOR PEOPLE WITH MOBILITY DISABILITIES</vt:lpstr>
      <vt:lpstr>EMERGENCY PREPAREDNESS TIPS  FOR PEOPLE WITH SENSORY DISABILITIES</vt:lpstr>
      <vt:lpstr>EMERGENCY PREPAREDNESS TIPS FOR PEOPLE WITH COGNITIVE OR INTELECTUAL DISABILITIES</vt:lpstr>
      <vt:lpstr>DISASTER EMERGENCY KIT</vt:lpstr>
      <vt:lpstr>EMERGENCY PREPARDENESS</vt:lpstr>
      <vt:lpstr>PowerPoint Presentation</vt:lpstr>
      <vt:lpstr>PowerPoint Presentation</vt:lpstr>
      <vt:lpstr>RECEIVING ALERTS AND WARNINGS</vt:lpstr>
      <vt:lpstr>EVACUATION</vt:lpstr>
      <vt:lpstr>SHELTERING</vt:lpstr>
      <vt:lpstr>CLIENT EMERGENCIES </vt:lpstr>
      <vt:lpstr>CLIENT FALLS AND IS INJURED</vt:lpstr>
      <vt:lpstr>CLIENT FALLS AND IS NOT INJURED</vt:lpstr>
      <vt:lpstr>CLIENT COLLAPSE OR IS SERIOUSLY ILL</vt:lpstr>
      <vt:lpstr>SIGNS AND SYMPTOMS WHICH MAY INDICATE EMERGENCY SITUATION AND REQUIRE TO CALL “911” IMMEDIATELY: </vt:lpstr>
      <vt:lpstr>STROKE SIGNS – CALL 911! </vt:lpstr>
      <vt:lpstr>HEART ATTACK SIGNS CALL 911! </vt:lpstr>
      <vt:lpstr>SEIZURE SIGNS – CALL 911!</vt:lpstr>
      <vt:lpstr>SEIZURE FIRST AID</vt:lpstr>
      <vt:lpstr>HYPOTHERMIA</vt:lpstr>
      <vt:lpstr>HYPOTHERMIA FIRST AID</vt:lpstr>
      <vt:lpstr>HYPERTHERMIA </vt:lpstr>
      <vt:lpstr>HEAT EXHASTION  VS  HEAT STROKE </vt:lpstr>
      <vt:lpstr>HYPERTHERMIA TREATMENT</vt:lpstr>
      <vt:lpstr>SEVERE BURNS</vt:lpstr>
      <vt:lpstr>MINOR BURNS</vt:lpstr>
      <vt:lpstr>FIRST AID FOR BURNS AND CUTS</vt:lpstr>
      <vt:lpstr>FRACTURES AND BLEEDING</vt:lpstr>
      <vt:lpstr>HEIMLICH MANEUVER DURING CHOCKING </vt:lpstr>
      <vt:lpstr>CARDIAC ARREST</vt:lpstr>
      <vt:lpstr>CARDIO PULMONARY RESSUSCITATION CALL 911 – MEDICAL EMERGENCY!</vt:lpstr>
      <vt:lpstr>CALL 911 IMMIDIATELY AND FOLLOW THEIR DIRECTIONS, WHICH MAY INCLUDE</vt:lpstr>
      <vt:lpstr>PowerPoint Presentation</vt:lpstr>
      <vt:lpstr>POST TEST</vt:lpstr>
      <vt:lpstr>QUESTION 1</vt:lpstr>
      <vt:lpstr>QUESTION 2</vt:lpstr>
      <vt:lpstr>QUESTION 3</vt:lpstr>
      <vt:lpstr>QUESTION 4</vt:lpstr>
      <vt:lpstr>QUESTION 5</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RECOGNIZING EMERGENCIES BASIC FIRST AID  AND/OR CPR</dc:title>
  <dc:creator>ESAH IT</dc:creator>
  <cp:lastModifiedBy>ESAH IT</cp:lastModifiedBy>
  <cp:revision>10</cp:revision>
  <dcterms:created xsi:type="dcterms:W3CDTF">2023-11-30T20:28:30Z</dcterms:created>
  <dcterms:modified xsi:type="dcterms:W3CDTF">2023-12-20T17:11:16Z</dcterms:modified>
</cp:coreProperties>
</file>