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0" r:id="rId4"/>
    <p:sldId id="263" r:id="rId5"/>
    <p:sldId id="259" r:id="rId6"/>
    <p:sldId id="258" r:id="rId7"/>
    <p:sldId id="261" r:id="rId8"/>
    <p:sldId id="267" r:id="rId9"/>
    <p:sldId id="262" r:id="rId10"/>
    <p:sldId id="273" r:id="rId11"/>
    <p:sldId id="272" r:id="rId12"/>
    <p:sldId id="269" r:id="rId13"/>
    <p:sldId id="270" r:id="rId14"/>
    <p:sldId id="265" r:id="rId15"/>
    <p:sldId id="264" r:id="rId16"/>
    <p:sldId id="274" r:id="rId17"/>
    <p:sldId id="268" r:id="rId18"/>
    <p:sldId id="266" r:id="rId19"/>
    <p:sldId id="271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-1014" y="-17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AE304-04ED-4532-9CD7-0500F1487765}" type="datetimeFigureOut">
              <a:rPr lang="en-US" smtClean="0"/>
              <a:pPr/>
              <a:t>8/22/2017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9B2DD-5DA9-48F1-B850-656368F6DA5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pull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AE304-04ED-4532-9CD7-0500F1487765}" type="datetimeFigureOut">
              <a:rPr lang="en-US" smtClean="0"/>
              <a:pPr/>
              <a:t>8/22/2017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9B2DD-5DA9-48F1-B850-656368F6DA5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pull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AE304-04ED-4532-9CD7-0500F1487765}" type="datetimeFigureOut">
              <a:rPr lang="en-US" smtClean="0"/>
              <a:pPr/>
              <a:t>8/22/2017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9B2DD-5DA9-48F1-B850-656368F6DA5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pull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AE304-04ED-4532-9CD7-0500F1487765}" type="datetimeFigureOut">
              <a:rPr lang="en-US" smtClean="0"/>
              <a:pPr/>
              <a:t>8/22/2017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9B2DD-5DA9-48F1-B850-656368F6DA5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pull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AE304-04ED-4532-9CD7-0500F1487765}" type="datetimeFigureOut">
              <a:rPr lang="en-US" smtClean="0"/>
              <a:pPr/>
              <a:t>8/22/2017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9B2DD-5DA9-48F1-B850-656368F6DA5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pull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AE304-04ED-4532-9CD7-0500F1487765}" type="datetimeFigureOut">
              <a:rPr lang="en-US" smtClean="0"/>
              <a:pPr/>
              <a:t>8/22/2017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9B2DD-5DA9-48F1-B850-656368F6DA5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pull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AE304-04ED-4532-9CD7-0500F1487765}" type="datetimeFigureOut">
              <a:rPr lang="en-US" smtClean="0"/>
              <a:pPr/>
              <a:t>8/22/2017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9B2DD-5DA9-48F1-B850-656368F6DA5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pull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AE304-04ED-4532-9CD7-0500F1487765}" type="datetimeFigureOut">
              <a:rPr lang="en-US" smtClean="0"/>
              <a:pPr/>
              <a:t>8/22/2017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9B2DD-5DA9-48F1-B850-656368F6DA5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pull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AE304-04ED-4532-9CD7-0500F1487765}" type="datetimeFigureOut">
              <a:rPr lang="en-US" smtClean="0"/>
              <a:pPr/>
              <a:t>8/22/2017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9B2DD-5DA9-48F1-B850-656368F6DA5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pull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AE304-04ED-4532-9CD7-0500F1487765}" type="datetimeFigureOut">
              <a:rPr lang="en-US" smtClean="0"/>
              <a:pPr/>
              <a:t>8/22/2017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9B2DD-5DA9-48F1-B850-656368F6DA5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pull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AE304-04ED-4532-9CD7-0500F1487765}" type="datetimeFigureOut">
              <a:rPr lang="en-US" smtClean="0"/>
              <a:pPr/>
              <a:t>8/22/2017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9B2DD-5DA9-48F1-B850-656368F6DA5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pull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8AE304-04ED-4532-9CD7-0500F1487765}" type="datetimeFigureOut">
              <a:rPr lang="en-US" smtClean="0"/>
              <a:pPr/>
              <a:t>8/22/2017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79B2DD-5DA9-48F1-B850-656368F6DA5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pull dir="r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hyperlink" Target="mailto:inaturewatch@gmail.com" TargetMode="Externa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25000" b="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www.inaturewatch.org/images/biologis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28600" y="381000"/>
            <a:ext cx="2895600" cy="60198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8800" y="2057400"/>
            <a:ext cx="6172200" cy="1470025"/>
          </a:xfrm>
        </p:spPr>
        <p:txBody>
          <a:bodyPr>
            <a:normAutofit fontScale="90000"/>
          </a:bodyPr>
          <a:lstStyle/>
          <a:p>
            <a:r>
              <a:rPr lang="en-US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iNaturewatch Foundation</a:t>
            </a:r>
            <a:r>
              <a:rPr lang="en-US" b="1" dirty="0" smtClean="0"/>
              <a:t/>
            </a:r>
            <a:br>
              <a:rPr lang="en-US" b="1" dirty="0" smtClean="0"/>
            </a:br>
            <a:endParaRPr lang="en-US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abic Typesetting" pitchFamily="66" charset="-78"/>
              <a:cs typeface="Arabic Typesetting" pitchFamily="66" charset="-7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2895600"/>
            <a:ext cx="4191000" cy="1371600"/>
          </a:xfrm>
        </p:spPr>
        <p:txBody>
          <a:bodyPr>
            <a:normAutofit fontScale="62500" lnSpcReduction="20000"/>
          </a:bodyPr>
          <a:lstStyle/>
          <a:p>
            <a:r>
              <a:rPr lang="en-US" sz="1600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Our Offerings</a:t>
            </a:r>
            <a:endParaRPr lang="en-US" sz="12800" b="1" i="1" dirty="0" smtClean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endParaRPr lang="en-US" sz="4000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3" name="Picture 3" descr="C:\Users\LAIDYBIRD\Downloads\1920333_856295144401732_9050905225400401070_n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29400" y="228600"/>
            <a:ext cx="2309718" cy="1395070"/>
          </a:xfrm>
          <a:prstGeom prst="rect">
            <a:avLst/>
          </a:prstGeom>
          <a:noFill/>
        </p:spPr>
      </p:pic>
    </p:spTree>
  </p:cSld>
  <p:clrMapOvr>
    <a:masterClrMapping/>
  </p:clrMapOvr>
  <p:transition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09600"/>
            <a:ext cx="8229600" cy="5516563"/>
          </a:xfrm>
          <a:solidFill>
            <a:schemeClr val="bg1">
              <a:alpha val="80000"/>
            </a:schemeClr>
          </a:solidFill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800" b="1" i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Programme</a:t>
            </a:r>
            <a:endParaRPr lang="en-US" sz="2800" b="1" i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en-US" sz="240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Outreach</a:t>
            </a:r>
          </a:p>
          <a:p>
            <a:pPr>
              <a:buNone/>
            </a:pPr>
            <a:r>
              <a:rPr lang="en-US" sz="2000" b="1" i="1" dirty="0" smtClean="0">
                <a:latin typeface="Times New Roman" pitchFamily="18" charset="0"/>
                <a:cs typeface="Times New Roman" pitchFamily="18" charset="0"/>
              </a:rPr>
              <a:t>Workshops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7200" y="1905000"/>
            <a:ext cx="4191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To study and observe urban biodiversity including birds, insects and flora we conduct monthly walks in around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Navi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Mumbai, Mumbai and Thane</a:t>
            </a:r>
          </a:p>
          <a:p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00600" y="685800"/>
            <a:ext cx="3810000" cy="25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3200400"/>
            <a:ext cx="41148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ular Callout 7"/>
          <p:cNvSpPr/>
          <p:nvPr/>
        </p:nvSpPr>
        <p:spPr>
          <a:xfrm>
            <a:off x="3048000" y="5029200"/>
            <a:ext cx="1676400" cy="762000"/>
          </a:xfrm>
          <a:prstGeom prst="wedgeRectCallout">
            <a:avLst/>
          </a:prstGeom>
          <a:solidFill>
            <a:schemeClr val="bg2">
              <a:lumMod val="25000"/>
              <a:alpha val="81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ln>
                  <a:solidFill>
                    <a:srgbClr val="FFFF00"/>
                  </a:solidFill>
                </a:ln>
                <a:solidFill>
                  <a:schemeClr val="bg2"/>
                </a:solidFill>
                <a:latin typeface="Cambria" pitchFamily="18" charset="0"/>
              </a:rPr>
              <a:t>Kitchen gardening workshop </a:t>
            </a:r>
            <a:endParaRPr lang="en-US" sz="1600" dirty="0">
              <a:ln>
                <a:solidFill>
                  <a:srgbClr val="FFFF00"/>
                </a:solidFill>
              </a:ln>
              <a:solidFill>
                <a:schemeClr val="bg2"/>
              </a:solidFill>
              <a:latin typeface="Cambria" pitchFamily="18" charset="0"/>
            </a:endParaRPr>
          </a:p>
        </p:txBody>
      </p:sp>
      <p:sp>
        <p:nvSpPr>
          <p:cNvPr id="9" name="Rectangular Callout 8"/>
          <p:cNvSpPr/>
          <p:nvPr/>
        </p:nvSpPr>
        <p:spPr>
          <a:xfrm>
            <a:off x="6934200" y="2438400"/>
            <a:ext cx="1676400" cy="609600"/>
          </a:xfrm>
          <a:prstGeom prst="wedgeRectCallout">
            <a:avLst/>
          </a:prstGeom>
          <a:solidFill>
            <a:schemeClr val="bg2">
              <a:lumMod val="25000"/>
              <a:alpha val="81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ln>
                  <a:solidFill>
                    <a:srgbClr val="FFFF00"/>
                  </a:solidFill>
                </a:ln>
                <a:solidFill>
                  <a:schemeClr val="bg2"/>
                </a:solidFill>
                <a:latin typeface="Cambria" pitchFamily="18" charset="0"/>
              </a:rPr>
              <a:t>Bee workshop </a:t>
            </a:r>
            <a:endParaRPr lang="en-US" sz="1600" dirty="0">
              <a:ln>
                <a:solidFill>
                  <a:srgbClr val="FFFF00"/>
                </a:solidFill>
              </a:ln>
              <a:solidFill>
                <a:schemeClr val="bg2"/>
              </a:solidFill>
              <a:latin typeface="Cambria" pitchFamily="18" charset="0"/>
            </a:endParaRPr>
          </a:p>
        </p:txBody>
      </p:sp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24400" y="3200400"/>
            <a:ext cx="38862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09600"/>
            <a:ext cx="8229600" cy="5516563"/>
          </a:xfrm>
          <a:solidFill>
            <a:schemeClr val="bg1">
              <a:alpha val="80000"/>
            </a:schemeClr>
          </a:solidFill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800" b="1" i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Programme</a:t>
            </a:r>
            <a:endParaRPr lang="en-US" sz="2800" b="1" i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en-US" sz="2400" b="1" i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Outreach</a:t>
            </a:r>
          </a:p>
          <a:p>
            <a:pPr>
              <a:buNone/>
            </a:pPr>
            <a:r>
              <a:rPr lang="en-US" sz="2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Green </a:t>
            </a:r>
            <a:r>
              <a:rPr lang="en-US" sz="2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Talks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19600" y="1600200"/>
            <a:ext cx="3952875" cy="3963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ular Callout 6"/>
          <p:cNvSpPr/>
          <p:nvPr/>
        </p:nvSpPr>
        <p:spPr>
          <a:xfrm>
            <a:off x="2438400" y="2438400"/>
            <a:ext cx="1981200" cy="609600"/>
          </a:xfrm>
          <a:prstGeom prst="wedgeRectCallout">
            <a:avLst/>
          </a:prstGeom>
          <a:solidFill>
            <a:schemeClr val="bg2">
              <a:lumMod val="25000"/>
              <a:alpha val="81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ln>
                  <a:solidFill>
                    <a:srgbClr val="FFFF00"/>
                  </a:solidFill>
                </a:ln>
                <a:solidFill>
                  <a:schemeClr val="bg2"/>
                </a:solidFill>
                <a:latin typeface="Cambria" pitchFamily="18" charset="0"/>
              </a:rPr>
              <a:t>National moth week at WII, </a:t>
            </a:r>
            <a:r>
              <a:rPr lang="en-US" sz="1600" dirty="0" err="1" smtClean="0">
                <a:ln>
                  <a:solidFill>
                    <a:srgbClr val="FFFF00"/>
                  </a:solidFill>
                </a:ln>
                <a:solidFill>
                  <a:schemeClr val="bg2"/>
                </a:solidFill>
                <a:latin typeface="Cambria" pitchFamily="18" charset="0"/>
              </a:rPr>
              <a:t>Dehradoon</a:t>
            </a:r>
            <a:r>
              <a:rPr lang="en-US" sz="1600" dirty="0" smtClean="0">
                <a:ln>
                  <a:solidFill>
                    <a:srgbClr val="FFFF00"/>
                  </a:solidFill>
                </a:ln>
                <a:solidFill>
                  <a:schemeClr val="bg2"/>
                </a:solidFill>
                <a:latin typeface="Cambria" pitchFamily="18" charset="0"/>
              </a:rPr>
              <a:t> </a:t>
            </a:r>
            <a:endParaRPr lang="en-US" sz="1600" dirty="0">
              <a:ln>
                <a:solidFill>
                  <a:srgbClr val="FFFF00"/>
                </a:solidFill>
              </a:ln>
              <a:solidFill>
                <a:schemeClr val="bg2"/>
              </a:solidFill>
              <a:latin typeface="Cambria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3048000"/>
            <a:ext cx="4038600" cy="2271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09600"/>
            <a:ext cx="8229600" cy="5516563"/>
          </a:xfrm>
          <a:solidFill>
            <a:schemeClr val="bg1">
              <a:alpha val="80000"/>
            </a:schemeClr>
          </a:solidFill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800" b="1" i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Programmes</a:t>
            </a:r>
            <a:endParaRPr lang="en-US" sz="2800" b="1" i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en-US" sz="2000" b="1" i="1" dirty="0" smtClean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en-US" sz="2400" b="1" i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Training Courses</a:t>
            </a:r>
          </a:p>
          <a:p>
            <a:pPr>
              <a:buNone/>
            </a:pPr>
            <a:r>
              <a:rPr lang="en-US" sz="2000" b="1" i="1" dirty="0" smtClean="0">
                <a:latin typeface="Times New Roman" pitchFamily="18" charset="0"/>
                <a:cs typeface="Times New Roman" pitchFamily="18" charset="0"/>
              </a:rPr>
              <a:t>Naturalist training</a:t>
            </a:r>
          </a:p>
          <a:p>
            <a:pPr>
              <a:buNone/>
            </a:pPr>
            <a:r>
              <a:rPr lang="en-US" sz="2000" b="1" i="1" dirty="0" smtClean="0">
                <a:latin typeface="Times New Roman" pitchFamily="18" charset="0"/>
                <a:cs typeface="Times New Roman" pitchFamily="18" charset="0"/>
              </a:rPr>
              <a:t>Lepidoptera training</a:t>
            </a:r>
            <a:endParaRPr lang="en-US" sz="2000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en-US" sz="2800" b="1" i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6626" name="Picture 2" descr="http://www.inaturewatch.org/images/ng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71800" y="1600200"/>
            <a:ext cx="5288478" cy="3657600"/>
          </a:xfrm>
          <a:prstGeom prst="rect">
            <a:avLst/>
          </a:prstGeom>
          <a:noFill/>
        </p:spPr>
      </p:pic>
      <p:pic>
        <p:nvPicPr>
          <p:cNvPr id="26634" name="Picture 10" descr="http://www.dnaindia.com/locality/sites/default/files/newsimage/IMG_5909(1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95600" y="1752600"/>
            <a:ext cx="5715000" cy="4067176"/>
          </a:xfrm>
          <a:prstGeom prst="rect">
            <a:avLst/>
          </a:prstGeom>
          <a:noFill/>
        </p:spPr>
      </p:pic>
    </p:spTree>
  </p:cSld>
  <p:clrMapOvr>
    <a:masterClrMapping/>
  </p:clrMapOvr>
  <p:transition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6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66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09600"/>
            <a:ext cx="8229600" cy="5516563"/>
          </a:xfrm>
          <a:solidFill>
            <a:schemeClr val="bg1">
              <a:alpha val="80000"/>
            </a:schemeClr>
          </a:solidFill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800" b="1" i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Programmes</a:t>
            </a:r>
            <a:endParaRPr lang="en-US" sz="2800" b="1" i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en-US" sz="2000" b="1" i="1" dirty="0" smtClean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en-US" sz="2400" b="1" i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Insect Tourism Camps</a:t>
            </a:r>
          </a:p>
          <a:p>
            <a:pPr>
              <a:buNone/>
            </a:pPr>
            <a:r>
              <a:rPr lang="en-US" sz="2400" b="1" i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Insect Appreciation Talks</a:t>
            </a:r>
          </a:p>
          <a:p>
            <a:pPr>
              <a:buNone/>
            </a:pPr>
            <a:r>
              <a:rPr lang="en-US" sz="2400" b="1" i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Insect Explorer’s Guide</a:t>
            </a:r>
            <a:endParaRPr lang="en-US" sz="2000" b="1" i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en-US" sz="2000" b="1" i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5602" name="Picture 2" descr="http://www.inaturewatch.org/images/mothing_camp.jpg"/>
          <p:cNvPicPr>
            <a:picLocks noChangeAspect="1" noChangeArrowheads="1"/>
          </p:cNvPicPr>
          <p:nvPr/>
        </p:nvPicPr>
        <p:blipFill>
          <a:blip r:embed="rId2" cstate="print"/>
          <a:srcRect r="2539" b="9497"/>
          <a:stretch>
            <a:fillRect/>
          </a:stretch>
        </p:blipFill>
        <p:spPr bwMode="auto">
          <a:xfrm>
            <a:off x="3657600" y="762000"/>
            <a:ext cx="4233855" cy="5227638"/>
          </a:xfrm>
          <a:prstGeom prst="rect">
            <a:avLst/>
          </a:prstGeom>
          <a:noFill/>
        </p:spPr>
      </p:pic>
      <p:pic>
        <p:nvPicPr>
          <p:cNvPr id="25604" name="Picture 4" descr="https://scontent-sit4-1.xx.fbcdn.net/v/t1.0-9/10314676_769810413050206_346985365634517677_n.jpg?oh=a85b735785d61adaadd5a2f1160a6594&amp;oe=58560819"/>
          <p:cNvPicPr>
            <a:picLocks noChangeAspect="1" noChangeArrowheads="1"/>
          </p:cNvPicPr>
          <p:nvPr/>
        </p:nvPicPr>
        <p:blipFill>
          <a:blip r:embed="rId3" cstate="print"/>
          <a:srcRect l="13458" t="20652" r="5794"/>
          <a:stretch>
            <a:fillRect/>
          </a:stretch>
        </p:blipFill>
        <p:spPr bwMode="auto">
          <a:xfrm>
            <a:off x="3733800" y="1143000"/>
            <a:ext cx="3733800" cy="4666545"/>
          </a:xfrm>
          <a:prstGeom prst="rect">
            <a:avLst/>
          </a:prstGeom>
          <a:noFill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81400" y="2209800"/>
            <a:ext cx="4876800" cy="3658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ular Callout 5"/>
          <p:cNvSpPr/>
          <p:nvPr/>
        </p:nvSpPr>
        <p:spPr>
          <a:xfrm>
            <a:off x="3733800" y="2286000"/>
            <a:ext cx="1752600" cy="914400"/>
          </a:xfrm>
          <a:prstGeom prst="wedgeRectCallout">
            <a:avLst/>
          </a:prstGeom>
          <a:solidFill>
            <a:schemeClr val="bg2">
              <a:lumMod val="25000"/>
              <a:alpha val="81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ln>
                  <a:solidFill>
                    <a:srgbClr val="FFFF00"/>
                  </a:solidFill>
                </a:ln>
                <a:solidFill>
                  <a:schemeClr val="bg2"/>
                </a:solidFill>
                <a:latin typeface="Cambria" pitchFamily="18" charset="0"/>
              </a:rPr>
              <a:t>Our insect stall at </a:t>
            </a:r>
            <a:r>
              <a:rPr lang="en-US" sz="1600" dirty="0" err="1" smtClean="0">
                <a:ln>
                  <a:solidFill>
                    <a:srgbClr val="FFFF00"/>
                  </a:solidFill>
                </a:ln>
                <a:solidFill>
                  <a:schemeClr val="bg2"/>
                </a:solidFill>
                <a:latin typeface="Cambria" pitchFamily="18" charset="0"/>
              </a:rPr>
              <a:t>Somaiya</a:t>
            </a:r>
            <a:r>
              <a:rPr lang="en-US" sz="1600" dirty="0" smtClean="0">
                <a:ln>
                  <a:solidFill>
                    <a:srgbClr val="FFFF00"/>
                  </a:solidFill>
                </a:ln>
                <a:solidFill>
                  <a:schemeClr val="bg2"/>
                </a:solidFill>
                <a:latin typeface="Cambria" pitchFamily="18" charset="0"/>
              </a:rPr>
              <a:t> school Science Fair </a:t>
            </a:r>
            <a:endParaRPr lang="en-US" sz="1600" dirty="0">
              <a:ln>
                <a:solidFill>
                  <a:srgbClr val="FFFF00"/>
                </a:solidFill>
              </a:ln>
              <a:solidFill>
                <a:schemeClr val="bg2"/>
              </a:solidFill>
              <a:latin typeface="Cambria" pitchFamily="18" charset="0"/>
            </a:endParaRPr>
          </a:p>
        </p:txBody>
      </p:sp>
    </p:spTree>
  </p:cSld>
  <p:clrMapOvr>
    <a:masterClrMapping/>
  </p:clrMapOvr>
  <p:transition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5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09600"/>
            <a:ext cx="8229600" cy="5516563"/>
          </a:xfrm>
          <a:solidFill>
            <a:schemeClr val="bg1">
              <a:alpha val="80000"/>
            </a:schemeClr>
          </a:solidFill>
        </p:spPr>
        <p:txBody>
          <a:bodyPr/>
          <a:lstStyle/>
          <a:p>
            <a:pPr marL="514350" indent="-514350">
              <a:buFont typeface="+mj-lt"/>
              <a:buAutoNum type="arabicPeriod" startAt="2"/>
            </a:pPr>
            <a:r>
              <a:rPr lang="en-US" sz="28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Projects</a:t>
            </a:r>
          </a:p>
          <a:p>
            <a:pPr>
              <a:buNone/>
            </a:pPr>
            <a:endParaRPr lang="en-US" sz="2000" b="1" i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en-US" sz="2400" b="1" i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Urban </a:t>
            </a:r>
            <a:r>
              <a:rPr lang="en-US" sz="2400" b="1" i="1" dirty="0" err="1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iNaturewatch</a:t>
            </a:r>
            <a:endParaRPr lang="en-US" sz="2400" b="1" i="1" dirty="0" smtClean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en-US" sz="2400" b="1" i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Urban Wildlife Habitats</a:t>
            </a:r>
          </a:p>
          <a:p>
            <a:pPr marL="0" indent="0">
              <a:buNone/>
            </a:pP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Urban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iNaturewatch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is a citizen science initiative which encourages urban citizens to appreciate and document their local biodiversity with the help of three mobile apps -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iNaturewatch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Birds,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iButterflies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and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iTrees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000" b="1" i="1" dirty="0" smtClean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en-US" sz="2400" b="1" i="1" dirty="0" smtClean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en-US" dirty="0"/>
          </a:p>
        </p:txBody>
      </p:sp>
      <p:pic>
        <p:nvPicPr>
          <p:cNvPr id="1026" name="Picture 2" descr="http://www.inaturewatch.org/images/news/mobileapp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1200" y="1905000"/>
            <a:ext cx="4953000" cy="2971799"/>
          </a:xfrm>
          <a:prstGeom prst="rect">
            <a:avLst/>
          </a:prstGeom>
          <a:noFill/>
        </p:spPr>
      </p:pic>
    </p:spTree>
  </p:cSld>
  <p:clrMapOvr>
    <a:masterClrMapping/>
  </p:clrMapOvr>
  <p:transition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70" decel="100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770" decel="100000"/>
                                        <p:tgtEl>
                                          <p:spTgt spid="102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2" dur="77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4" dur="77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09600"/>
            <a:ext cx="8229600" cy="5516563"/>
          </a:xfrm>
          <a:solidFill>
            <a:schemeClr val="bg1">
              <a:alpha val="80000"/>
            </a:schemeClr>
          </a:solidFill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 startAt="2"/>
            </a:pPr>
            <a:r>
              <a:rPr lang="en-US" sz="28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Projects</a:t>
            </a:r>
          </a:p>
          <a:p>
            <a:pPr>
              <a:buNone/>
            </a:pPr>
            <a:endParaRPr lang="en-US" sz="2000" b="1" i="1" dirty="0" smtClean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en-US" sz="2400" b="1" i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Urban Wildlife Habitats</a:t>
            </a:r>
          </a:p>
          <a:p>
            <a:pPr>
              <a:buNone/>
            </a:pPr>
            <a:r>
              <a:rPr lang="en-US" sz="2000" b="1" i="1" dirty="0" smtClean="0">
                <a:latin typeface="Times New Roman" pitchFamily="18" charset="0"/>
                <a:cs typeface="Times New Roman" pitchFamily="18" charset="0"/>
              </a:rPr>
              <a:t>Urban wildlife habitat recognition</a:t>
            </a:r>
          </a:p>
          <a:p>
            <a:pPr marL="0" indent="0">
              <a:buNone/>
            </a:pPr>
            <a:r>
              <a:rPr lang="en-US" sz="2000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Programme</a:t>
            </a:r>
            <a:r>
              <a:rPr lang="en-US" sz="20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where individuals, institutions and companies could get their wildlife habitats recognized under this </a:t>
            </a:r>
            <a:r>
              <a:rPr lang="en-US" sz="2000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programme</a:t>
            </a:r>
            <a:r>
              <a:rPr lang="en-US" sz="20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 Depending on the features, you could choose any of the following plans for your habitat:</a:t>
            </a:r>
          </a:p>
          <a:p>
            <a:pPr marL="225425" indent="-225425">
              <a:buFont typeface="Wingdings" pitchFamily="2" charset="2"/>
              <a:buChar char="ü"/>
            </a:pPr>
            <a:r>
              <a:rPr lang="en-US" sz="20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Herb Plan </a:t>
            </a:r>
          </a:p>
          <a:p>
            <a:pPr marL="225425" indent="-225425">
              <a:buFont typeface="Wingdings" pitchFamily="2" charset="2"/>
              <a:buChar char="ü"/>
            </a:pPr>
            <a:r>
              <a:rPr lang="en-US" sz="20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Shrub Plan</a:t>
            </a:r>
          </a:p>
          <a:p>
            <a:pPr marL="225425" indent="-225425">
              <a:buFont typeface="Wingdings" pitchFamily="2" charset="2"/>
              <a:buChar char="ü"/>
            </a:pPr>
            <a:r>
              <a:rPr lang="en-US" sz="20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Tree Plan </a:t>
            </a:r>
          </a:p>
          <a:p>
            <a:pPr marL="0" indent="0">
              <a:buNone/>
            </a:pPr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Our Wild-life expert panelists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Dr.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Asad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Rahmani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Dr. P.A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Azeez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, Mr. Isaac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Kehimkar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, Dr.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Ramesh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Krishnamurthy, Dr.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M.Shah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Hussain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000" b="1" i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http://www.inaturewatch.org/images/team/asa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1981200"/>
            <a:ext cx="2590800" cy="3048000"/>
          </a:xfrm>
          <a:prstGeom prst="rect">
            <a:avLst/>
          </a:prstGeom>
          <a:noFill/>
        </p:spPr>
      </p:pic>
      <p:pic>
        <p:nvPicPr>
          <p:cNvPr id="2052" name="Picture 4" descr="http://www.inaturewatch.org/images/team/paazeez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6600" y="1981200"/>
            <a:ext cx="2471352" cy="3200400"/>
          </a:xfrm>
          <a:prstGeom prst="rect">
            <a:avLst/>
          </a:prstGeom>
          <a:noFill/>
        </p:spPr>
      </p:pic>
      <p:pic>
        <p:nvPicPr>
          <p:cNvPr id="2054" name="Picture 6" descr="http://www.inaturewatch.org/images/team/Isaac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67400" y="1905000"/>
            <a:ext cx="2667000" cy="3222858"/>
          </a:xfrm>
          <a:prstGeom prst="rect">
            <a:avLst/>
          </a:prstGeom>
          <a:noFill/>
        </p:spPr>
      </p:pic>
      <p:pic>
        <p:nvPicPr>
          <p:cNvPr id="2056" name="Picture 8" descr="http://www.inaturewatch.org/images/team/ramesh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8200" y="2362200"/>
            <a:ext cx="3555997" cy="2667000"/>
          </a:xfrm>
          <a:prstGeom prst="rect">
            <a:avLst/>
          </a:prstGeom>
          <a:noFill/>
        </p:spPr>
      </p:pic>
      <p:pic>
        <p:nvPicPr>
          <p:cNvPr id="2058" name="Picture 10" descr="http://www.inaturewatch.org/images/team/mshah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00600" y="2286000"/>
            <a:ext cx="2514600" cy="2794000"/>
          </a:xfrm>
          <a:prstGeom prst="rect">
            <a:avLst/>
          </a:prstGeom>
          <a:noFill/>
        </p:spPr>
      </p:pic>
      <p:pic>
        <p:nvPicPr>
          <p:cNvPr id="6146" name="Picture 2" descr="http://www.inaturewatch.org/moodle/pluginfile.php/286/course/summary/unnamed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600199" y="1905000"/>
            <a:ext cx="5993547" cy="3962400"/>
          </a:xfrm>
          <a:prstGeom prst="rect">
            <a:avLst/>
          </a:prstGeom>
          <a:noFill/>
        </p:spPr>
      </p:pic>
      <p:sp>
        <p:nvSpPr>
          <p:cNvPr id="9" name="Rectangular Callout 8"/>
          <p:cNvSpPr/>
          <p:nvPr/>
        </p:nvSpPr>
        <p:spPr>
          <a:xfrm>
            <a:off x="5715000" y="1600200"/>
            <a:ext cx="2819400" cy="914400"/>
          </a:xfrm>
          <a:prstGeom prst="wedgeRectCallout">
            <a:avLst/>
          </a:prstGeom>
          <a:solidFill>
            <a:schemeClr val="bg2">
              <a:lumMod val="25000"/>
              <a:alpha val="81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ln>
                  <a:solidFill>
                    <a:srgbClr val="FFFF00"/>
                  </a:solidFill>
                </a:ln>
                <a:solidFill>
                  <a:schemeClr val="bg2"/>
                </a:solidFill>
                <a:latin typeface="Cambria" pitchFamily="18" charset="0"/>
              </a:rPr>
              <a:t>First certified wildlife habitat created by </a:t>
            </a:r>
            <a:r>
              <a:rPr lang="en-US" sz="1600" dirty="0" err="1" smtClean="0">
                <a:ln>
                  <a:solidFill>
                    <a:srgbClr val="FFFF00"/>
                  </a:solidFill>
                </a:ln>
                <a:solidFill>
                  <a:schemeClr val="bg2"/>
                </a:solidFill>
                <a:latin typeface="Cambria" pitchFamily="18" charset="0"/>
              </a:rPr>
              <a:t>Mr.Madhusudahn</a:t>
            </a:r>
            <a:r>
              <a:rPr lang="en-US" sz="1600" dirty="0" smtClean="0">
                <a:ln>
                  <a:solidFill>
                    <a:srgbClr val="FFFF00"/>
                  </a:solidFill>
                </a:ln>
                <a:solidFill>
                  <a:schemeClr val="bg2"/>
                </a:solidFill>
                <a:latin typeface="Cambria" pitchFamily="18" charset="0"/>
              </a:rPr>
              <a:t> </a:t>
            </a:r>
            <a:r>
              <a:rPr lang="en-US" sz="1600" dirty="0" err="1" smtClean="0">
                <a:ln>
                  <a:solidFill>
                    <a:srgbClr val="FFFF00"/>
                  </a:solidFill>
                </a:ln>
                <a:solidFill>
                  <a:schemeClr val="bg2"/>
                </a:solidFill>
                <a:latin typeface="Cambria" pitchFamily="18" charset="0"/>
              </a:rPr>
              <a:t>Shukla</a:t>
            </a:r>
            <a:r>
              <a:rPr lang="en-US" sz="1600" dirty="0" smtClean="0">
                <a:ln>
                  <a:solidFill>
                    <a:srgbClr val="FFFF00"/>
                  </a:solidFill>
                </a:ln>
                <a:solidFill>
                  <a:schemeClr val="bg2"/>
                </a:solidFill>
                <a:latin typeface="Cambria" pitchFamily="18" charset="0"/>
              </a:rPr>
              <a:t>, Bangalore</a:t>
            </a:r>
            <a:endParaRPr lang="en-US" sz="1600" dirty="0">
              <a:ln>
                <a:solidFill>
                  <a:srgbClr val="FFFF00"/>
                </a:solidFill>
              </a:ln>
              <a:solidFill>
                <a:schemeClr val="bg2"/>
              </a:solidFill>
              <a:latin typeface="Cambria" pitchFamily="18" charset="0"/>
            </a:endParaRPr>
          </a:p>
        </p:txBody>
      </p:sp>
    </p:spTree>
  </p:cSld>
  <p:clrMapOvr>
    <a:masterClrMapping/>
  </p:clrMapOvr>
  <p:transition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09600"/>
            <a:ext cx="8229600" cy="5516563"/>
          </a:xfrm>
          <a:solidFill>
            <a:schemeClr val="bg1">
              <a:alpha val="80000"/>
            </a:schemeClr>
          </a:solidFill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 startAt="2"/>
            </a:pPr>
            <a:r>
              <a:rPr lang="en-US" sz="28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Projects</a:t>
            </a:r>
          </a:p>
          <a:p>
            <a:pPr>
              <a:buNone/>
            </a:pPr>
            <a:endParaRPr lang="en-US" sz="1600" b="1" i="1" dirty="0" smtClean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en-US" sz="2400" b="1" i="1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Shorekeepers</a:t>
            </a:r>
            <a:r>
              <a:rPr lang="en-US" sz="240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of Mumbai</a:t>
            </a:r>
            <a:endParaRPr lang="en-US" sz="2400" b="1" i="1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In collaboration with United Way Mumbai, the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iNaturewatch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Foundation is happy to launch its unique mangrove awareness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programme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- 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Shorekeepers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of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Mumbai. The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programme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includes talks and quiz based on mangroves </a:t>
            </a:r>
            <a:r>
              <a:rPr lang="en-US" sz="20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2000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1746" name="Picture 2" descr="http://www.inaturewatch.org/images/shorekeepers-im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86200" y="2819400"/>
            <a:ext cx="4762500" cy="3171826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685800" y="3124200"/>
            <a:ext cx="32004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So far we have held  26 sessions for more than 1000 audience including school, college students and general public</a:t>
            </a:r>
            <a:endParaRPr lang="en-US" i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</p:spTree>
  </p:cSld>
  <p:clrMapOvr>
    <a:masterClrMapping/>
  </p:clrMapOvr>
  <p:transition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1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09600"/>
            <a:ext cx="8229600" cy="5516563"/>
          </a:xfrm>
          <a:solidFill>
            <a:schemeClr val="bg1">
              <a:alpha val="80000"/>
            </a:schemeClr>
          </a:solidFill>
        </p:spPr>
        <p:txBody>
          <a:bodyPr>
            <a:normAutofit/>
          </a:bodyPr>
          <a:lstStyle/>
          <a:p>
            <a:pPr marL="514350" indent="-514350">
              <a:buNone/>
            </a:pPr>
            <a:r>
              <a:rPr lang="en-US" sz="28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3. Online Courses</a:t>
            </a:r>
          </a:p>
          <a:p>
            <a:pPr>
              <a:buNone/>
            </a:pPr>
            <a:endParaRPr lang="en-US" sz="2000" b="1" i="1" dirty="0" smtClean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en-US" sz="2000" b="1" i="1" dirty="0" smtClean="0">
                <a:latin typeface="Times New Roman" pitchFamily="18" charset="0"/>
                <a:cs typeface="Times New Roman" pitchFamily="18" charset="0"/>
              </a:rPr>
              <a:t>Gardening for life</a:t>
            </a:r>
          </a:p>
          <a:p>
            <a:pPr>
              <a:buNone/>
            </a:pPr>
            <a:r>
              <a:rPr lang="en-US" sz="2000" b="1" i="1" dirty="0" smtClean="0">
                <a:latin typeface="Times New Roman" pitchFamily="18" charset="0"/>
                <a:cs typeface="Times New Roman" pitchFamily="18" charset="0"/>
              </a:rPr>
              <a:t>Birds for beginners</a:t>
            </a:r>
          </a:p>
          <a:p>
            <a:pPr>
              <a:buNone/>
            </a:pPr>
            <a:r>
              <a:rPr lang="en-US" sz="2000" b="1" i="1" dirty="0" smtClean="0">
                <a:latin typeface="Times New Roman" pitchFamily="18" charset="0"/>
                <a:cs typeface="Times New Roman" pitchFamily="18" charset="0"/>
              </a:rPr>
              <a:t>Botany for beginners</a:t>
            </a:r>
          </a:p>
          <a:p>
            <a:pPr>
              <a:buNone/>
            </a:pPr>
            <a:r>
              <a:rPr lang="en-US" sz="2000" b="1" i="1" dirty="0" smtClean="0">
                <a:latin typeface="Times New Roman" pitchFamily="18" charset="0"/>
                <a:cs typeface="Times New Roman" pitchFamily="18" charset="0"/>
              </a:rPr>
              <a:t>Bugs for beginners</a:t>
            </a:r>
          </a:p>
          <a:p>
            <a:pPr>
              <a:buNone/>
            </a:pPr>
            <a:endParaRPr lang="en-US" sz="2800" b="1" i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7650" name="Picture 2" descr="http://ladybirdconsulting.co.in/LEC/wp-content/uploads/2016/06/2.1_2-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90800" y="1600200"/>
            <a:ext cx="5892799" cy="4419600"/>
          </a:xfrm>
          <a:prstGeom prst="rect">
            <a:avLst/>
          </a:prstGeom>
          <a:noFill/>
        </p:spPr>
      </p:pic>
      <p:pic>
        <p:nvPicPr>
          <p:cNvPr id="27652" name="Picture 4" descr="http://www.inaturewatch.org/images/upcoming/OnlineBirdCours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71800" y="1905000"/>
            <a:ext cx="5737412" cy="3810000"/>
          </a:xfrm>
          <a:prstGeom prst="rect">
            <a:avLst/>
          </a:prstGeom>
          <a:noFill/>
        </p:spPr>
      </p:pic>
      <p:pic>
        <p:nvPicPr>
          <p:cNvPr id="27654" name="Picture 6" descr="Image result for inaturewatch gardeni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0" y="1905000"/>
            <a:ext cx="5410200" cy="3810000"/>
          </a:xfrm>
          <a:prstGeom prst="rect">
            <a:avLst/>
          </a:prstGeom>
          <a:noFill/>
        </p:spPr>
      </p:pic>
      <p:pic>
        <p:nvPicPr>
          <p:cNvPr id="27658" name="Picture 10" descr="https://fbcdn-sphotos-g-a.akamaihd.net/hphotos-ak-xtp1/v/t1.0-9/13879303_1211964982168078_963058082504392725_n.jpg?oh=d5418b2f70b5657a584f1241d28d8d24&amp;oe=5855D5DC&amp;__gda__=1478840810_2efb195616bd74aba5988506e0fc43ad"/>
          <p:cNvPicPr>
            <a:picLocks noChangeAspect="1" noChangeArrowheads="1"/>
          </p:cNvPicPr>
          <p:nvPr/>
        </p:nvPicPr>
        <p:blipFill>
          <a:blip r:embed="rId5" cstate="print"/>
          <a:srcRect r="46" b="17830"/>
          <a:stretch>
            <a:fillRect/>
          </a:stretch>
        </p:blipFill>
        <p:spPr bwMode="auto">
          <a:xfrm>
            <a:off x="3657599" y="1600200"/>
            <a:ext cx="3810001" cy="417617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685800" y="3048001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8" name="Rectangular Callout 7"/>
          <p:cNvSpPr/>
          <p:nvPr/>
        </p:nvSpPr>
        <p:spPr>
          <a:xfrm>
            <a:off x="6858000" y="4800600"/>
            <a:ext cx="1752600" cy="914400"/>
          </a:xfrm>
          <a:prstGeom prst="wedgeRectCallout">
            <a:avLst/>
          </a:prstGeom>
          <a:solidFill>
            <a:schemeClr val="bg2">
              <a:lumMod val="25000"/>
              <a:alpha val="81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ln>
                  <a:solidFill>
                    <a:srgbClr val="FFFF00"/>
                  </a:solidFill>
                </a:ln>
                <a:solidFill>
                  <a:schemeClr val="bg2"/>
                </a:solidFill>
                <a:latin typeface="Cambria" pitchFamily="18" charset="0"/>
              </a:rPr>
              <a:t>Two batches 10 participants</a:t>
            </a:r>
            <a:endParaRPr lang="en-US" sz="1600" dirty="0">
              <a:ln>
                <a:solidFill>
                  <a:srgbClr val="FFFF00"/>
                </a:solidFill>
              </a:ln>
              <a:solidFill>
                <a:schemeClr val="bg2"/>
              </a:solidFill>
              <a:latin typeface="Cambria" pitchFamily="18" charset="0"/>
            </a:endParaRPr>
          </a:p>
        </p:txBody>
      </p:sp>
      <p:sp>
        <p:nvSpPr>
          <p:cNvPr id="9" name="Rectangular Callout 8"/>
          <p:cNvSpPr/>
          <p:nvPr/>
        </p:nvSpPr>
        <p:spPr>
          <a:xfrm>
            <a:off x="7010400" y="1371600"/>
            <a:ext cx="1752600" cy="609600"/>
          </a:xfrm>
          <a:prstGeom prst="wedgeRectCallout">
            <a:avLst/>
          </a:prstGeom>
          <a:solidFill>
            <a:schemeClr val="bg2">
              <a:lumMod val="25000"/>
              <a:alpha val="81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ln>
                  <a:solidFill>
                    <a:srgbClr val="FFFF00"/>
                  </a:solidFill>
                </a:ln>
                <a:solidFill>
                  <a:schemeClr val="bg2"/>
                </a:solidFill>
                <a:latin typeface="Cambria" pitchFamily="18" charset="0"/>
              </a:rPr>
              <a:t>4 batches</a:t>
            </a:r>
            <a:endParaRPr lang="en-US" sz="1600" dirty="0">
              <a:ln>
                <a:solidFill>
                  <a:srgbClr val="FFFF00"/>
                </a:solidFill>
              </a:ln>
              <a:solidFill>
                <a:schemeClr val="bg2"/>
              </a:solidFill>
              <a:latin typeface="Cambria" pitchFamily="18" charset="0"/>
            </a:endParaRPr>
          </a:p>
        </p:txBody>
      </p:sp>
      <p:sp>
        <p:nvSpPr>
          <p:cNvPr id="10" name="Rectangular Callout 9"/>
          <p:cNvSpPr/>
          <p:nvPr/>
        </p:nvSpPr>
        <p:spPr>
          <a:xfrm>
            <a:off x="6934200" y="2590800"/>
            <a:ext cx="1752600" cy="609600"/>
          </a:xfrm>
          <a:prstGeom prst="wedgeRectCallout">
            <a:avLst/>
          </a:prstGeom>
          <a:solidFill>
            <a:schemeClr val="bg2">
              <a:lumMod val="25000"/>
              <a:alpha val="81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ln>
                  <a:solidFill>
                    <a:srgbClr val="FFFF00"/>
                  </a:solidFill>
                </a:ln>
                <a:solidFill>
                  <a:schemeClr val="bg2"/>
                </a:solidFill>
                <a:latin typeface="Cambria" pitchFamily="18" charset="0"/>
              </a:rPr>
              <a:t>2</a:t>
            </a:r>
            <a:r>
              <a:rPr lang="en-US" sz="1600" dirty="0" smtClean="0">
                <a:ln>
                  <a:solidFill>
                    <a:srgbClr val="FFFF00"/>
                  </a:solidFill>
                </a:ln>
                <a:solidFill>
                  <a:schemeClr val="bg2"/>
                </a:solidFill>
                <a:latin typeface="Cambria" pitchFamily="18" charset="0"/>
              </a:rPr>
              <a:t> batches 15 participants</a:t>
            </a:r>
            <a:endParaRPr lang="en-US" sz="1600" dirty="0">
              <a:ln>
                <a:solidFill>
                  <a:srgbClr val="FFFF00"/>
                </a:solidFill>
              </a:ln>
              <a:solidFill>
                <a:schemeClr val="bg2"/>
              </a:solidFill>
              <a:latin typeface="Cambria" pitchFamily="18" charset="0"/>
            </a:endParaRPr>
          </a:p>
        </p:txBody>
      </p:sp>
      <p:sp>
        <p:nvSpPr>
          <p:cNvPr id="11" name="Rectangular Callout 10"/>
          <p:cNvSpPr/>
          <p:nvPr/>
        </p:nvSpPr>
        <p:spPr>
          <a:xfrm>
            <a:off x="7010400" y="3657600"/>
            <a:ext cx="1752600" cy="609600"/>
          </a:xfrm>
          <a:prstGeom prst="wedgeRectCallout">
            <a:avLst/>
          </a:prstGeom>
          <a:solidFill>
            <a:schemeClr val="bg2">
              <a:lumMod val="25000"/>
              <a:alpha val="81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ln>
                  <a:solidFill>
                    <a:srgbClr val="FFFF00"/>
                  </a:solidFill>
                </a:ln>
                <a:solidFill>
                  <a:schemeClr val="bg2"/>
                </a:solidFill>
                <a:latin typeface="Cambria" pitchFamily="18" charset="0"/>
              </a:rPr>
              <a:t>2</a:t>
            </a:r>
            <a:r>
              <a:rPr lang="en-US" sz="1600" dirty="0" smtClean="0">
                <a:ln>
                  <a:solidFill>
                    <a:srgbClr val="FFFF00"/>
                  </a:solidFill>
                </a:ln>
                <a:solidFill>
                  <a:schemeClr val="bg2"/>
                </a:solidFill>
                <a:latin typeface="Cambria" pitchFamily="18" charset="0"/>
              </a:rPr>
              <a:t> batches</a:t>
            </a:r>
            <a:endParaRPr lang="en-US" sz="1600" dirty="0">
              <a:ln>
                <a:solidFill>
                  <a:srgbClr val="FFFF00"/>
                </a:solidFill>
              </a:ln>
              <a:solidFill>
                <a:schemeClr val="bg2"/>
              </a:solidFill>
              <a:latin typeface="Cambria" pitchFamily="18" charset="0"/>
            </a:endParaRPr>
          </a:p>
        </p:txBody>
      </p:sp>
    </p:spTree>
  </p:cSld>
  <p:clrMapOvr>
    <a:masterClrMapping/>
  </p:clrMapOvr>
  <p:transition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7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7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27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276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276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27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4" fill="hold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09600"/>
            <a:ext cx="8229600" cy="5516563"/>
          </a:xfrm>
          <a:solidFill>
            <a:schemeClr val="bg1">
              <a:alpha val="80000"/>
            </a:schemeClr>
          </a:solidFill>
        </p:spPr>
        <p:txBody>
          <a:bodyPr>
            <a:normAutofit/>
          </a:bodyPr>
          <a:lstStyle/>
          <a:p>
            <a:pPr>
              <a:buNone/>
            </a:pPr>
            <a:endParaRPr lang="en-US" sz="2000" b="1" i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en-US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Jungle Guru</a:t>
            </a:r>
          </a:p>
          <a:p>
            <a:pPr marL="0" indent="0">
              <a:buNone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Our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Whatsapp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group which forms a platform to involve nature enthusiasts, to discuss their doubts and queries with nature experts.</a:t>
            </a:r>
            <a:endParaRPr lang="en-US" sz="24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en-US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en-US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en-US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+91 - 9987013144</a:t>
            </a:r>
            <a:endParaRPr lang="en-US" sz="2800" b="1" i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4" name="Picture 6" descr="http://www1-lw.xda-cdn.com/wp-content/uploads/2015/11/Spy-On-Whatsapp-For-Fre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1676401"/>
            <a:ext cx="6796215" cy="4191000"/>
          </a:xfrm>
          <a:prstGeom prst="rect">
            <a:avLst/>
          </a:prstGeom>
          <a:noFill/>
        </p:spPr>
      </p:pic>
      <p:grpSp>
        <p:nvGrpSpPr>
          <p:cNvPr id="8" name="Group 7"/>
          <p:cNvGrpSpPr/>
          <p:nvPr/>
        </p:nvGrpSpPr>
        <p:grpSpPr>
          <a:xfrm>
            <a:off x="685799" y="2895600"/>
            <a:ext cx="3810001" cy="2057400"/>
            <a:chOff x="685799" y="2895600"/>
            <a:chExt cx="4191001" cy="2133600"/>
          </a:xfrm>
        </p:grpSpPr>
        <p:pic>
          <p:nvPicPr>
            <p:cNvPr id="4" name="Picture 3" descr="C:\Users\LAIDYBIRD\Downloads\1920333_856295144401732_9050905225400401070_n.png"/>
            <p:cNvPicPr>
              <a:picLocks noChangeAspect="1" noChangeArrowheads="1"/>
            </p:cNvPicPr>
            <p:nvPr/>
          </p:nvPicPr>
          <p:blipFill>
            <a:blip r:embed="rId3" cstate="print"/>
            <a:srcRect l="23094" r="30719" b="34455"/>
            <a:stretch>
              <a:fillRect/>
            </a:stretch>
          </p:blipFill>
          <p:spPr bwMode="auto">
            <a:xfrm>
              <a:off x="685799" y="2895600"/>
              <a:ext cx="2384233" cy="2133600"/>
            </a:xfrm>
            <a:prstGeom prst="rect">
              <a:avLst/>
            </a:prstGeom>
            <a:noFill/>
          </p:spPr>
        </p:pic>
        <p:pic>
          <p:nvPicPr>
            <p:cNvPr id="2056" name="Picture 8" descr="http://cdn.blogdobg.com.br/media/whatsapp-logo-cortado.jpg"/>
            <p:cNvPicPr>
              <a:picLocks noChangeAspect="1" noChangeArrowheads="1"/>
            </p:cNvPicPr>
            <p:nvPr/>
          </p:nvPicPr>
          <p:blipFill>
            <a:blip r:embed="rId4" cstate="print"/>
            <a:srcRect l="40000" r="1333" b="17588"/>
            <a:stretch>
              <a:fillRect/>
            </a:stretch>
          </p:blipFill>
          <p:spPr bwMode="auto">
            <a:xfrm>
              <a:off x="2590800" y="2895600"/>
              <a:ext cx="2286000" cy="2130136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ransition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7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770" decel="100000"/>
                                        <p:tgtEl>
                                          <p:spTgt spid="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0" dur="77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2" dur="77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4" presetID="39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25000" b="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www.inaturewatch.org/images/biologis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28600" y="381000"/>
            <a:ext cx="2895600" cy="60198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8800" y="2057400"/>
            <a:ext cx="6172200" cy="1470025"/>
          </a:xfrm>
        </p:spPr>
        <p:txBody>
          <a:bodyPr>
            <a:normAutofit fontScale="90000"/>
          </a:bodyPr>
          <a:lstStyle/>
          <a:p>
            <a:r>
              <a:rPr lang="en-US" sz="73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Thank you</a:t>
            </a:r>
            <a:br>
              <a:rPr lang="en-US" sz="73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en-US" b="1" dirty="0" smtClean="0"/>
              <a:t/>
            </a:r>
            <a:br>
              <a:rPr lang="en-US" b="1" dirty="0" smtClean="0"/>
            </a:br>
            <a:endParaRPr lang="en-US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abic Typesetting" pitchFamily="66" charset="-78"/>
              <a:cs typeface="Arabic Typesetting" pitchFamily="66" charset="-78"/>
            </a:endParaRPr>
          </a:p>
        </p:txBody>
      </p:sp>
      <p:pic>
        <p:nvPicPr>
          <p:cNvPr id="5123" name="Picture 3" descr="C:\Users\LAIDYBIRD\Downloads\1920333_856295144401732_9050905225400401070_n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29400" y="228600"/>
            <a:ext cx="2309718" cy="1395070"/>
          </a:xfrm>
          <a:prstGeom prst="rect">
            <a:avLst/>
          </a:prstGeom>
          <a:noFill/>
        </p:spPr>
      </p:pic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2209800" y="2819400"/>
            <a:ext cx="4495800" cy="3352800"/>
          </a:xfrm>
        </p:spPr>
        <p:txBody>
          <a:bodyPr>
            <a:normAutofit fontScale="62500" lnSpcReduction="20000"/>
          </a:bodyPr>
          <a:lstStyle/>
          <a:p>
            <a:r>
              <a:rPr lang="en-US" b="1" cap="all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ADDRESS</a:t>
            </a:r>
          </a:p>
          <a:p>
            <a:r>
              <a:rPr lang="en-US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iNaturewatch</a:t>
            </a: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Foundation,</a:t>
            </a:r>
            <a:b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Shop no. 4, </a:t>
            </a:r>
            <a:r>
              <a:rPr lang="en-US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Ambika</a:t>
            </a: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Heritage,</a:t>
            </a:r>
            <a:b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Plot - 1, Sector-1,</a:t>
            </a:r>
            <a:b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Station Road, </a:t>
            </a:r>
            <a:r>
              <a:rPr lang="en-US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Kharghar</a:t>
            </a: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Navi</a:t>
            </a: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Mumbai- 410210</a:t>
            </a:r>
          </a:p>
          <a:p>
            <a:r>
              <a:rPr lang="en-US" b="1" cap="all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EMAIL ADDRESS</a:t>
            </a:r>
          </a:p>
          <a:p>
            <a:r>
              <a:rPr lang="en-US" u="sng" dirty="0" smtClean="0">
                <a:latin typeface="Times New Roman" pitchFamily="18" charset="0"/>
                <a:cs typeface="Times New Roman" pitchFamily="18" charset="0"/>
                <a:hlinkClick r:id="rId5"/>
              </a:rPr>
              <a:t>inaturewatch@gmail.com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b="1" cap="all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GIVE US A CALL</a:t>
            </a:r>
          </a:p>
          <a:p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+91 - 9987013144</a:t>
            </a:r>
            <a:b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+91 - 9820165525</a:t>
            </a: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09600"/>
            <a:ext cx="8229600" cy="5516563"/>
          </a:xfrm>
          <a:solidFill>
            <a:schemeClr val="bg1">
              <a:alpha val="80000"/>
            </a:schemeClr>
          </a:solidFill>
          <a:ln cmpd="dbl">
            <a:solidFill>
              <a:srgbClr val="00B050"/>
            </a:solidFill>
            <a:prstDash val="dashDot"/>
          </a:ln>
        </p:spPr>
        <p:txBody>
          <a:bodyPr/>
          <a:lstStyle/>
          <a:p>
            <a:pPr>
              <a:buNone/>
            </a:pPr>
            <a:r>
              <a:rPr lang="en-US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Contents</a:t>
            </a:r>
            <a:endParaRPr lang="en-US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066800" y="1524000"/>
          <a:ext cx="6629400" cy="3243580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1066800"/>
                <a:gridCol w="5562600"/>
              </a:tblGrid>
              <a:tr h="622300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1.</a:t>
                      </a:r>
                      <a:endParaRPr lang="en-US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About </a:t>
                      </a:r>
                      <a:r>
                        <a:rPr lang="en-US" sz="2000" b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iNaturewatch</a:t>
                      </a:r>
                      <a:endParaRPr lang="en-US" sz="2000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225425" indent="0"/>
                      <a:r>
                        <a:rPr lang="en-US" sz="2000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Genesis</a:t>
                      </a:r>
                    </a:p>
                    <a:p>
                      <a:pPr marL="225425" indent="0"/>
                      <a:r>
                        <a:rPr lang="en-US" sz="2000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Goals &amp; Objectives</a:t>
                      </a:r>
                    </a:p>
                    <a:p>
                      <a:endParaRPr lang="en-US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622300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2.</a:t>
                      </a:r>
                      <a:endParaRPr lang="en-US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Target Audience</a:t>
                      </a:r>
                      <a:endParaRPr lang="en-US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622300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en-US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What we do</a:t>
                      </a:r>
                    </a:p>
                    <a:p>
                      <a:pPr marL="225425" indent="0"/>
                      <a:r>
                        <a:rPr lang="en-US" sz="2000" b="1" i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Programmes</a:t>
                      </a:r>
                      <a:endParaRPr lang="en-US" sz="2000" b="1" i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225425" indent="0"/>
                      <a:r>
                        <a:rPr lang="en-US" sz="2000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Projects</a:t>
                      </a:r>
                    </a:p>
                    <a:p>
                      <a:pPr marL="225425" indent="0"/>
                      <a:r>
                        <a:rPr lang="en-US" sz="2000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Online Courses</a:t>
                      </a: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09600"/>
            <a:ext cx="8229600" cy="5516563"/>
          </a:xfrm>
          <a:solidFill>
            <a:schemeClr val="bg1">
              <a:alpha val="80000"/>
            </a:schemeClr>
          </a:solidFill>
          <a:ln cmpd="dbl">
            <a:solidFill>
              <a:srgbClr val="00B050"/>
            </a:solidFill>
            <a:prstDash val="dash"/>
          </a:ln>
        </p:spPr>
        <p:txBody>
          <a:bodyPr/>
          <a:lstStyle/>
          <a:p>
            <a:pPr>
              <a:buNone/>
            </a:pPr>
            <a:r>
              <a:rPr lang="en-US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About </a:t>
            </a:r>
            <a:r>
              <a:rPr lang="en-US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iNaturewatch</a:t>
            </a:r>
            <a:endParaRPr lang="en-US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iNaturewatch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Foundation is a charitable trust (</a:t>
            </a:r>
            <a:r>
              <a:rPr lang="en-US" sz="2000" b="1" i="1" dirty="0" smtClean="0">
                <a:latin typeface="Times New Roman" pitchFamily="18" charset="0"/>
                <a:cs typeface="Times New Roman" pitchFamily="18" charset="0"/>
              </a:rPr>
              <a:t>reg. E-1074 </a:t>
            </a:r>
            <a:r>
              <a:rPr lang="en-US" sz="2000" b="1" i="1" dirty="0" err="1" smtClean="0">
                <a:latin typeface="Times New Roman" pitchFamily="18" charset="0"/>
                <a:cs typeface="Times New Roman" pitchFamily="18" charset="0"/>
              </a:rPr>
              <a:t>dt</a:t>
            </a:r>
            <a:r>
              <a:rPr lang="en-US" sz="2000" b="1" i="1" dirty="0" smtClean="0">
                <a:latin typeface="Times New Roman" pitchFamily="18" charset="0"/>
                <a:cs typeface="Times New Roman" pitchFamily="18" charset="0"/>
              </a:rPr>
              <a:t>. 13 May 2016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) working in the field of urban biodiversity across the country since 2014. </a:t>
            </a:r>
          </a:p>
          <a:p>
            <a:pPr marL="0" indent="0" algn="just">
              <a:buNone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It aims at developing environmentally sensitive citizens by engaging them with environment through our various innovative initiatives.</a:t>
            </a:r>
          </a:p>
          <a:p>
            <a:pPr marL="0" indent="0" algn="just">
              <a:buNone/>
            </a:pP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en-US" sz="2400" b="1" i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Mission</a:t>
            </a:r>
          </a:p>
          <a:p>
            <a:pPr marL="0" indent="0" algn="just">
              <a:buNone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To build capacities of local communities for nature conservation and climate change through citizen science in India.</a:t>
            </a:r>
            <a:endParaRPr lang="en-US" sz="2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 descr="C:\Users\LAIDYBIRD\Downloads\1920333_856295144401732_9050905225400401070_n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999" y="4191000"/>
            <a:ext cx="2901655" cy="1752600"/>
          </a:xfrm>
          <a:prstGeom prst="rect">
            <a:avLst/>
          </a:prstGeom>
          <a:noFill/>
        </p:spPr>
      </p:pic>
    </p:spTree>
  </p:cSld>
  <p:clrMapOvr>
    <a:masterClrMapping/>
  </p:clrMapOvr>
  <p:transition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sz="31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Genesis</a:t>
            </a:r>
            <a:r>
              <a:rPr lang="en-US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4191000" y="990601"/>
            <a:ext cx="4191000" cy="4876800"/>
          </a:xfrm>
          <a:solidFill>
            <a:schemeClr val="bg1">
              <a:alpha val="75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iNaturewatch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began with the implementation of the project - Mobile Apps 4 Climate Change. </a:t>
            </a:r>
          </a:p>
          <a:p>
            <a:pPr marL="0" indent="0">
              <a:buNone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This project was partnered with NGOs such as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WWF-India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and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Greenline</a:t>
            </a:r>
            <a:endParaRPr lang="en-US" sz="20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 descr="https://s-media-cache-ak0.pinimg.com/236x/29/f7/d6/29f7d61830b28e48a3864a687618f20a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914400"/>
            <a:ext cx="3352800" cy="5029200"/>
          </a:xfrm>
          <a:prstGeom prst="rect">
            <a:avLst/>
          </a:prstGeom>
          <a:noFill/>
        </p:spPr>
      </p:pic>
    </p:spTree>
  </p:cSld>
  <p:clrMapOvr>
    <a:masterClrMapping/>
  </p:clrMapOvr>
  <p:transition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09600"/>
            <a:ext cx="8229600" cy="5516563"/>
          </a:xfrm>
          <a:solidFill>
            <a:schemeClr val="bg1">
              <a:alpha val="80000"/>
            </a:schemeClr>
          </a:solidFill>
          <a:ln cmpd="dbl">
            <a:solidFill>
              <a:srgbClr val="00B050"/>
            </a:solidFill>
            <a:prstDash val="dash"/>
          </a:ln>
        </p:spPr>
        <p:txBody>
          <a:bodyPr/>
          <a:lstStyle/>
          <a:p>
            <a:pPr>
              <a:buNone/>
            </a:pPr>
            <a:r>
              <a:rPr lang="en-US" sz="28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Goals &amp; Objectives</a:t>
            </a:r>
          </a:p>
          <a:p>
            <a:pPr>
              <a:buNone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Building field-oriented environmentally resilient communities.</a:t>
            </a:r>
            <a:endParaRPr lang="en-US" sz="24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To conduct environmental awareness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programmes</a:t>
            </a: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To conduct citizen science projects</a:t>
            </a:r>
          </a:p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To undertake habitat creation and restoration CSR projects</a:t>
            </a:r>
          </a:p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To collaborate with like-minded institutions</a:t>
            </a:r>
          </a:p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To develop educational modules on urban biodiversity</a:t>
            </a:r>
          </a:p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To promote lesser fauna research</a:t>
            </a:r>
          </a:p>
          <a:p>
            <a:pPr>
              <a:buNone/>
            </a:pPr>
            <a:endParaRPr lang="en-US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09600"/>
            <a:ext cx="8229600" cy="5516563"/>
          </a:xfrm>
          <a:solidFill>
            <a:schemeClr val="bg1">
              <a:alpha val="80000"/>
            </a:schemeClr>
          </a:solidFill>
        </p:spPr>
        <p:txBody>
          <a:bodyPr/>
          <a:lstStyle/>
          <a:p>
            <a:pPr>
              <a:buNone/>
            </a:pPr>
            <a:r>
              <a:rPr lang="en-US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Target Audience</a:t>
            </a:r>
          </a:p>
          <a:p>
            <a:pPr>
              <a:buNone/>
            </a:pPr>
            <a:endParaRPr lang="en-US" sz="2000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§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Students</a:t>
            </a:r>
          </a:p>
          <a:p>
            <a:pPr>
              <a:buFont typeface="Wingdings" pitchFamily="2" charset="2"/>
              <a:buChar char="§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Teachers</a:t>
            </a:r>
          </a:p>
          <a:p>
            <a:pPr>
              <a:buFont typeface="Wingdings" pitchFamily="2" charset="2"/>
              <a:buChar char="§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Nature Enthusiasts</a:t>
            </a:r>
          </a:p>
          <a:p>
            <a:pPr>
              <a:buFont typeface="Wingdings" pitchFamily="2" charset="2"/>
              <a:buChar char="§"/>
            </a:pP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Corporates</a:t>
            </a: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en-US" sz="24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https://scontent-sit4-1.xx.fbcdn.net/v/t1.0-9/10632642_842441562453757_7732358984264457329_n.jpg?oh=e123b25883c416a096f4cab9b0f70eed&amp;oe=582172F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43600" y="914400"/>
            <a:ext cx="2717800" cy="2514600"/>
          </a:xfrm>
          <a:prstGeom prst="rect">
            <a:avLst/>
          </a:prstGeom>
          <a:noFill/>
        </p:spPr>
      </p:pic>
      <p:pic>
        <p:nvPicPr>
          <p:cNvPr id="5124" name="Picture 4" descr="https://scontent-sit4-1.xx.fbcdn.net/v/t1.0-9/10409559_889014377796475_7436325120024148984_n.jpg?oh=ff5331fce1be8d858182b5c390095777&amp;oe=5823C7F1"/>
          <p:cNvPicPr>
            <a:picLocks noChangeAspect="1" noChangeArrowheads="1"/>
          </p:cNvPicPr>
          <p:nvPr/>
        </p:nvPicPr>
        <p:blipFill>
          <a:blip r:embed="rId3" cstate="print"/>
          <a:srcRect l="5000" t="25000" r="15834" b="11250"/>
          <a:stretch>
            <a:fillRect/>
          </a:stretch>
        </p:blipFill>
        <p:spPr bwMode="auto">
          <a:xfrm>
            <a:off x="4724400" y="3505200"/>
            <a:ext cx="3987800" cy="2590800"/>
          </a:xfrm>
          <a:prstGeom prst="rect">
            <a:avLst/>
          </a:prstGeom>
          <a:noFill/>
        </p:spPr>
      </p:pic>
      <p:pic>
        <p:nvPicPr>
          <p:cNvPr id="5126" name="Picture 6" descr="https://scontent-sit4-1.xx.fbcdn.net/v/t1.0-9/12072765_1031560470208531_9140238905576606278_n.jpg?oh=10ce2b4930de096c1ef0044b49cd4a4d&amp;oe=582254BA"/>
          <p:cNvPicPr>
            <a:picLocks noChangeAspect="1" noChangeArrowheads="1"/>
          </p:cNvPicPr>
          <p:nvPr/>
        </p:nvPicPr>
        <p:blipFill>
          <a:blip r:embed="rId4" cstate="print"/>
          <a:srcRect l="9167" t="2500" r="12500" b="2500"/>
          <a:stretch>
            <a:fillRect/>
          </a:stretch>
        </p:blipFill>
        <p:spPr bwMode="auto">
          <a:xfrm>
            <a:off x="3200400" y="1066800"/>
            <a:ext cx="2667000" cy="2402732"/>
          </a:xfrm>
          <a:prstGeom prst="rect">
            <a:avLst/>
          </a:prstGeom>
          <a:noFill/>
        </p:spPr>
      </p:pic>
      <p:pic>
        <p:nvPicPr>
          <p:cNvPr id="5128" name="Picture 8" descr="https://fbcdn-sphotos-c-a.akamaihd.net/hphotos-ak-xpf1/v/t1.0-9/13592418_531807910337246_9171784491413947413_n.jpg?oh=daffebdefb52faf149341cc96d542d04&amp;oe=58154E80&amp;__gda__=1477649898_709ec5ae74984581878f2a84db78a892"/>
          <p:cNvPicPr>
            <a:picLocks noChangeAspect="1" noChangeArrowheads="1"/>
          </p:cNvPicPr>
          <p:nvPr/>
        </p:nvPicPr>
        <p:blipFill>
          <a:blip r:embed="rId5" cstate="print"/>
          <a:srcRect l="13333" t="7778" b="11111"/>
          <a:stretch>
            <a:fillRect/>
          </a:stretch>
        </p:blipFill>
        <p:spPr bwMode="auto">
          <a:xfrm>
            <a:off x="609600" y="3505200"/>
            <a:ext cx="4038600" cy="2538779"/>
          </a:xfrm>
          <a:prstGeom prst="rect">
            <a:avLst/>
          </a:prstGeom>
          <a:noFill/>
        </p:spPr>
      </p:pic>
    </p:spTree>
  </p:cSld>
  <p:clrMapOvr>
    <a:masterClrMapping/>
  </p:clrMapOvr>
  <p:transition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09600"/>
            <a:ext cx="8229600" cy="5516563"/>
          </a:xfrm>
          <a:solidFill>
            <a:schemeClr val="bg1">
              <a:alpha val="80000"/>
            </a:schemeClr>
          </a:solidFill>
        </p:spPr>
        <p:txBody>
          <a:bodyPr/>
          <a:lstStyle/>
          <a:p>
            <a:pPr>
              <a:buNone/>
            </a:pPr>
            <a:r>
              <a:rPr lang="en-US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What We Do</a:t>
            </a:r>
          </a:p>
          <a:p>
            <a:pPr>
              <a:buNone/>
            </a:pPr>
            <a:endParaRPr lang="en-US" sz="20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§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Conduct free nature appreciation walks in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Navi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Mumbai</a:t>
            </a:r>
          </a:p>
          <a:p>
            <a:pPr>
              <a:buFont typeface="Wingdings" pitchFamily="2" charset="2"/>
              <a:buChar char="§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Hold annual Urban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iNaturewatch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Challenge</a:t>
            </a:r>
          </a:p>
          <a:p>
            <a:pPr>
              <a:buFont typeface="Wingdings" pitchFamily="2" charset="2"/>
              <a:buChar char="§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Create and Restore wildlife habitats in urban areas</a:t>
            </a:r>
          </a:p>
          <a:p>
            <a:pPr>
              <a:buFont typeface="Wingdings" pitchFamily="2" charset="2"/>
              <a:buChar char="§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Develop entomological projects</a:t>
            </a:r>
          </a:p>
          <a:p>
            <a:pPr>
              <a:buFont typeface="Wingdings" pitchFamily="2" charset="2"/>
              <a:buChar char="§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Conduct workshops and camps under Insect Tourism</a:t>
            </a:r>
          </a:p>
          <a:p>
            <a:pPr>
              <a:buFont typeface="Wingdings" pitchFamily="2" charset="2"/>
              <a:buChar char="§"/>
            </a:pPr>
            <a:endParaRPr lang="en-US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09600"/>
            <a:ext cx="8229600" cy="5516563"/>
          </a:xfrm>
          <a:solidFill>
            <a:schemeClr val="bg1">
              <a:alpha val="80000"/>
            </a:schemeClr>
          </a:solidFill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b="1" i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Programmes</a:t>
            </a:r>
            <a:endParaRPr lang="en-US" b="1" i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Projects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Online Courses</a:t>
            </a:r>
          </a:p>
          <a:p>
            <a:pPr>
              <a:buNone/>
            </a:pP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33400" y="2286000"/>
            <a:ext cx="3505200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5425" indent="-225425">
              <a:buFont typeface="Wingdings" pitchFamily="2" charset="2"/>
              <a:buChar char="§"/>
            </a:pPr>
            <a:r>
              <a:rPr lang="en-US" sz="2400" b="1" i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Outreach</a:t>
            </a:r>
            <a:endParaRPr lang="en-US" sz="2400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225425" indent="-225425">
              <a:buFont typeface="Wingdings" pitchFamily="2" charset="2"/>
              <a:buChar char="§"/>
            </a:pPr>
            <a:r>
              <a:rPr lang="en-US" sz="2400" b="1" i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Training Courses</a:t>
            </a:r>
          </a:p>
          <a:p>
            <a:pPr marL="225425" indent="-225425">
              <a:buFont typeface="Wingdings" pitchFamily="2" charset="2"/>
              <a:buChar char="§"/>
            </a:pPr>
            <a:r>
              <a:rPr lang="en-US" sz="2400" b="1" i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Insect Tourism</a:t>
            </a:r>
          </a:p>
          <a:p>
            <a:pPr>
              <a:buNone/>
            </a:pPr>
            <a:endParaRPr lang="en-US" sz="2400" b="1" i="1" dirty="0" smtClean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en-US" sz="2400" b="1" i="1" dirty="0" smtClean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en-US" sz="2000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en-US" sz="2400" b="1" i="1" dirty="0" smtClean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endParaRPr lang="en-US" sz="2000" dirty="0"/>
          </a:p>
        </p:txBody>
      </p:sp>
    </p:spTree>
  </p:cSld>
  <p:clrMapOvr>
    <a:masterClrMapping/>
  </p:clrMapOvr>
  <p:transition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09600"/>
            <a:ext cx="8229600" cy="5516563"/>
          </a:xfrm>
          <a:solidFill>
            <a:schemeClr val="bg1">
              <a:alpha val="80000"/>
            </a:schemeClr>
          </a:solidFill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800" b="1" i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Programme</a:t>
            </a:r>
            <a:endParaRPr lang="en-US" sz="2800" b="1" i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en-US" sz="2400" b="1" i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Outreach</a:t>
            </a:r>
          </a:p>
          <a:p>
            <a:pPr>
              <a:buNone/>
            </a:pPr>
            <a:r>
              <a:rPr lang="en-US" sz="2000" b="1" i="1" dirty="0" smtClean="0">
                <a:latin typeface="Times New Roman" pitchFamily="18" charset="0"/>
                <a:cs typeface="Times New Roman" pitchFamily="18" charset="0"/>
              </a:rPr>
              <a:t>Nature walks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3200400"/>
            <a:ext cx="40640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Image may contain: 4 people, people smiling, people standing, beard, cloud and outdoor"/>
          <p:cNvPicPr>
            <a:picLocks noChangeAspect="1" noChangeArrowheads="1"/>
          </p:cNvPicPr>
          <p:nvPr/>
        </p:nvPicPr>
        <p:blipFill>
          <a:blip r:embed="rId3" cstate="print"/>
          <a:srcRect t="7143"/>
          <a:stretch>
            <a:fillRect/>
          </a:stretch>
        </p:blipFill>
        <p:spPr bwMode="auto">
          <a:xfrm>
            <a:off x="5181600" y="685800"/>
            <a:ext cx="3200400" cy="396240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457200" y="1905000"/>
            <a:ext cx="4191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To study and observe urban biodiversity including birds, insects and flora we conduct monthly walks in around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Navi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Mumbai, Mumbai and Thane</a:t>
            </a:r>
          </a:p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00600" y="3390900"/>
            <a:ext cx="36576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ular Callout 8"/>
          <p:cNvSpPr/>
          <p:nvPr/>
        </p:nvSpPr>
        <p:spPr>
          <a:xfrm>
            <a:off x="3124200" y="5410200"/>
            <a:ext cx="1447800" cy="685800"/>
          </a:xfrm>
          <a:prstGeom prst="wedgeRectCallout">
            <a:avLst/>
          </a:prstGeom>
          <a:solidFill>
            <a:schemeClr val="bg2">
              <a:lumMod val="25000"/>
              <a:alpha val="81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ln>
                  <a:solidFill>
                    <a:srgbClr val="FFFF00"/>
                  </a:solidFill>
                </a:ln>
                <a:solidFill>
                  <a:schemeClr val="bg2"/>
                </a:solidFill>
                <a:latin typeface="Cambria" pitchFamily="18" charset="0"/>
              </a:rPr>
              <a:t>Nature trail for Schools</a:t>
            </a:r>
            <a:endParaRPr lang="en-US" sz="1600" dirty="0">
              <a:ln>
                <a:solidFill>
                  <a:srgbClr val="FFFF00"/>
                </a:solidFill>
              </a:ln>
              <a:solidFill>
                <a:schemeClr val="bg2"/>
              </a:solidFill>
              <a:latin typeface="Cambria" pitchFamily="18" charset="0"/>
            </a:endParaRPr>
          </a:p>
        </p:txBody>
      </p:sp>
      <p:sp>
        <p:nvSpPr>
          <p:cNvPr id="10" name="Rectangular Callout 9"/>
          <p:cNvSpPr/>
          <p:nvPr/>
        </p:nvSpPr>
        <p:spPr>
          <a:xfrm>
            <a:off x="6781800" y="5257800"/>
            <a:ext cx="1600200" cy="685800"/>
          </a:xfrm>
          <a:prstGeom prst="wedgeRectCallout">
            <a:avLst/>
          </a:prstGeom>
          <a:solidFill>
            <a:schemeClr val="bg2">
              <a:lumMod val="25000"/>
              <a:alpha val="81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ln>
                  <a:solidFill>
                    <a:srgbClr val="FFFF00"/>
                  </a:solidFill>
                </a:ln>
                <a:solidFill>
                  <a:schemeClr val="bg2"/>
                </a:solidFill>
                <a:latin typeface="Cambria" pitchFamily="18" charset="0"/>
              </a:rPr>
              <a:t>Wildflower trail </a:t>
            </a:r>
            <a:endParaRPr lang="en-US" sz="1600" dirty="0">
              <a:ln>
                <a:solidFill>
                  <a:srgbClr val="FFFF00"/>
                </a:solidFill>
              </a:ln>
              <a:solidFill>
                <a:schemeClr val="bg2"/>
              </a:solidFill>
              <a:latin typeface="Cambria" pitchFamily="18" charset="0"/>
            </a:endParaRPr>
          </a:p>
        </p:txBody>
      </p:sp>
      <p:sp>
        <p:nvSpPr>
          <p:cNvPr id="11" name="Rectangular Callout 10"/>
          <p:cNvSpPr/>
          <p:nvPr/>
        </p:nvSpPr>
        <p:spPr>
          <a:xfrm>
            <a:off x="5105400" y="762000"/>
            <a:ext cx="1828800" cy="762000"/>
          </a:xfrm>
          <a:prstGeom prst="wedgeRectCallout">
            <a:avLst/>
          </a:prstGeom>
          <a:solidFill>
            <a:schemeClr val="bg2">
              <a:lumMod val="25000"/>
              <a:alpha val="81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ln>
                  <a:solidFill>
                    <a:srgbClr val="FFFF00"/>
                  </a:solidFill>
                </a:ln>
                <a:solidFill>
                  <a:srgbClr val="FFC000"/>
                </a:solidFill>
                <a:latin typeface="Cambria" pitchFamily="18" charset="0"/>
              </a:rPr>
              <a:t>Marine biodiversity walk</a:t>
            </a:r>
            <a:endParaRPr lang="en-US" sz="1600" dirty="0">
              <a:ln>
                <a:solidFill>
                  <a:srgbClr val="FFFF00"/>
                </a:solidFill>
              </a:ln>
              <a:solidFill>
                <a:srgbClr val="FFC000"/>
              </a:solidFill>
              <a:latin typeface="Cambria" pitchFamily="18" charset="0"/>
            </a:endParaRPr>
          </a:p>
        </p:txBody>
      </p:sp>
    </p:spTree>
  </p:cSld>
  <p:clrMapOvr>
    <a:masterClrMapping/>
  </p:clrMapOvr>
  <p:transition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909</TotalTime>
  <Words>527</Words>
  <Application>Microsoft Office PowerPoint</Application>
  <PresentationFormat>On-screen Show (4:3)</PresentationFormat>
  <Paragraphs>137</Paragraphs>
  <Slides>19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Office Theme</vt:lpstr>
      <vt:lpstr>iNaturewatch Foundation </vt:lpstr>
      <vt:lpstr>Slide 2</vt:lpstr>
      <vt:lpstr>Slide 3</vt:lpstr>
      <vt:lpstr>Genesis 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Thank you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iNaturewatch Foundation  Our Offerings</dc:title>
  <dc:creator>LAIDYBIRD</dc:creator>
  <cp:lastModifiedBy>LAIDYBIRD</cp:lastModifiedBy>
  <cp:revision>170</cp:revision>
  <dcterms:created xsi:type="dcterms:W3CDTF">2016-08-02T09:05:04Z</dcterms:created>
  <dcterms:modified xsi:type="dcterms:W3CDTF">2017-08-22T07:27:37Z</dcterms:modified>
</cp:coreProperties>
</file>