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93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 Burdette" userId="db490d55b2f2f07a" providerId="LiveId" clId="{1E374617-3B16-4DE3-8EB6-3FC1A2D37231}"/>
    <pc:docChg chg="modSld">
      <pc:chgData name="Ash Burdette" userId="db490d55b2f2f07a" providerId="LiveId" clId="{1E374617-3B16-4DE3-8EB6-3FC1A2D37231}" dt="2025-07-04T16:59:55.531" v="14" actId="20577"/>
      <pc:docMkLst>
        <pc:docMk/>
      </pc:docMkLst>
      <pc:sldChg chg="modSp mod">
        <pc:chgData name="Ash Burdette" userId="db490d55b2f2f07a" providerId="LiveId" clId="{1E374617-3B16-4DE3-8EB6-3FC1A2D37231}" dt="2025-07-04T16:59:55.531" v="14" actId="20577"/>
        <pc:sldMkLst>
          <pc:docMk/>
          <pc:sldMk cId="0" sldId="266"/>
        </pc:sldMkLst>
        <pc:spChg chg="mod">
          <ac:chgData name="Ash Burdette" userId="db490d55b2f2f07a" providerId="LiveId" clId="{1E374617-3B16-4DE3-8EB6-3FC1A2D37231}" dt="2025-07-04T16:59:45.066" v="13" actId="6549"/>
          <ac:spMkLst>
            <pc:docMk/>
            <pc:sldMk cId="0" sldId="266"/>
            <ac:spMk id="2" creationId="{00000000-0000-0000-0000-000000000000}"/>
          </ac:spMkLst>
        </pc:spChg>
        <pc:spChg chg="mod">
          <ac:chgData name="Ash Burdette" userId="db490d55b2f2f07a" providerId="LiveId" clId="{1E374617-3B16-4DE3-8EB6-3FC1A2D37231}" dt="2025-07-04T16:59:55.531" v="14" actId="20577"/>
          <ac:spMkLst>
            <pc:docMk/>
            <pc:sldMk cId="0" sldId="266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title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invertIfNegative val="1"/>
          <c:cat>
            <c:strRef>
              <c:f>Sheet1!$A$2:$A$3</c:f>
              <c:strCache>
                <c:ptCount val="2"/>
                <c:pt idx="0">
                  <c:v>Year 1</c:v>
                </c:pt>
                <c:pt idx="1">
                  <c:v>Year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350000</c:v>
                </c:pt>
                <c:pt idx="1">
                  <c:v>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8A-4BEB-B0FE-67989D022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Year 1</c:v>
                </c:pt>
                <c:pt idx="1">
                  <c:v>Year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2500</c:v>
                </c:pt>
                <c:pt idx="1">
                  <c:v>6500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94-4924-BE89-88FFD9801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791784"/>
        <c:axId val="2140495176"/>
      </c:lineChart>
      <c:catAx>
        <c:axId val="2118791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0495176"/>
        <c:crosses val="autoZero"/>
        <c:auto val="1"/>
        <c:lblAlgn val="ctr"/>
        <c:lblOffset val="100"/>
        <c:noMultiLvlLbl val="0"/>
      </c:catAx>
      <c:valAx>
        <c:axId val="2140495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87917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4F-4092-A7FC-6DBC1C95D4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4F-4092-A7FC-6DBC1C95D4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4F-4092-A7FC-6DBC1C95D4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Acquisition</c:v>
                </c:pt>
                <c:pt idx="1">
                  <c:v>Renovations</c:v>
                </c:pt>
                <c:pt idx="2">
                  <c:v>Ops/Marketing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30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C-4AD1-91F5-8B9FFAF4CB0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Burd&amp;Bee Investments LLC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Investor Pitch Deck</a:t>
            </a:r>
          </a:p>
          <a:p>
            <a:r>
              <a:t>Affordable Housing | Real Estate Investment | AR, TX, 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Conservative budgeting/ARVs</a:t>
            </a:r>
          </a:p>
          <a:p>
            <a:r>
              <a:rPr dirty="0"/>
              <a:t>Title/lien checks</a:t>
            </a:r>
          </a:p>
          <a:p>
            <a:r>
              <a:rPr dirty="0"/>
              <a:t>Diversification</a:t>
            </a:r>
          </a:p>
          <a:p>
            <a:r>
              <a:rPr dirty="0"/>
              <a:t>20% capital reserves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The</a:t>
            </a:r>
            <a:r>
              <a:rPr dirty="0" err="1"/>
              <a:t>Team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Founder: </a:t>
            </a:r>
            <a:r>
              <a:rPr lang="en-US" dirty="0"/>
              <a:t>Ashley Burdette</a:t>
            </a:r>
          </a:p>
          <a:p>
            <a:pPr lvl="1"/>
            <a:r>
              <a:rPr lang="en-US" dirty="0"/>
              <a:t>4</a:t>
            </a:r>
            <a:r>
              <a:rPr dirty="0"/>
              <a:t>+ yrs RE experience</a:t>
            </a:r>
          </a:p>
          <a:p>
            <a:r>
              <a:rPr dirty="0"/>
              <a:t>Advisors:</a:t>
            </a:r>
          </a:p>
          <a:p>
            <a:pPr marL="400050" lvl="1" indent="0">
              <a:buNone/>
            </a:pPr>
            <a:r>
              <a:rPr dirty="0"/>
              <a:t>– RE attorney</a:t>
            </a:r>
          </a:p>
          <a:p>
            <a:pPr marL="400050" lvl="1" indent="0">
              <a:buNone/>
            </a:pPr>
            <a:r>
              <a:rPr dirty="0"/>
              <a:t>– CPA (real estate)</a:t>
            </a:r>
          </a:p>
          <a:p>
            <a:pPr marL="400050" lvl="1" indent="0">
              <a:buNone/>
            </a:pPr>
            <a:r>
              <a:rPr dirty="0"/>
              <a:t>– Licensed </a:t>
            </a:r>
            <a:r>
              <a:t>general contractor</a:t>
            </a:r>
            <a:r>
              <a:rPr lang="en-US"/>
              <a:t>s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Let’s Build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Partner with </a:t>
            </a:r>
            <a:r>
              <a:rPr dirty="0" err="1"/>
              <a:t>Burd&amp;Bee</a:t>
            </a:r>
            <a:r>
              <a:rPr dirty="0"/>
              <a:t> Investments:</a:t>
            </a:r>
          </a:p>
          <a:p>
            <a:pPr lvl="1"/>
            <a:r>
              <a:rPr dirty="0"/>
              <a:t>Revitalize communities</a:t>
            </a:r>
          </a:p>
          <a:p>
            <a:pPr lvl="1"/>
            <a:r>
              <a:rPr dirty="0"/>
              <a:t>Offer strong ROI</a:t>
            </a:r>
          </a:p>
          <a:p>
            <a:pPr lvl="1"/>
            <a:r>
              <a:rPr dirty="0"/>
              <a:t>Provide affordable housing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Let’s grow together.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Financial Growth Projections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914400" y="137160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Rental Income Growth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914400" y="137160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Use of Investment Funds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91606"/>
              </p:ext>
            </p:extLst>
          </p:nvPr>
        </p:nvGraphicFramePr>
        <p:xfrm>
          <a:off x="914400" y="137160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Real estate investment company in AR, TX, LA</a:t>
            </a:r>
          </a:p>
          <a:p>
            <a:r>
              <a:rPr dirty="0"/>
              <a:t>Acquire, renovate, and resell/rent distressed properties</a:t>
            </a:r>
          </a:p>
          <a:p>
            <a:r>
              <a:rPr dirty="0"/>
              <a:t>Focus on affordable housing with strong ROI</a:t>
            </a:r>
          </a:p>
          <a:p>
            <a:r>
              <a:rPr dirty="0"/>
              <a:t>Seeking $250K–$500K</a:t>
            </a:r>
          </a:p>
          <a:p>
            <a:r>
              <a:rPr dirty="0"/>
              <a:t>One project: $70K total cost, sold for $135K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Acquire 10–15 properties/year</a:t>
            </a:r>
          </a:p>
          <a:p>
            <a:r>
              <a:rPr dirty="0"/>
              <a:t>Sell </a:t>
            </a:r>
            <a:r>
              <a:rPr lang="en-US" dirty="0"/>
              <a:t>6</a:t>
            </a:r>
            <a:r>
              <a:rPr dirty="0"/>
              <a:t>0% as affordable homes, retain 40% rentals</a:t>
            </a:r>
          </a:p>
          <a:p>
            <a:r>
              <a:rPr dirty="0"/>
              <a:t>$500K+ revenue by Year 2</a:t>
            </a:r>
          </a:p>
          <a:p>
            <a:r>
              <a:rPr dirty="0"/>
              <a:t>$2M+ property portfolio goal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Target Market &amp;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AR: Low cost, high rental demand</a:t>
            </a:r>
          </a:p>
          <a:p>
            <a:r>
              <a:rPr dirty="0"/>
              <a:t>TX: Tax lien/foreclosure access</a:t>
            </a:r>
          </a:p>
          <a:p>
            <a:r>
              <a:rPr dirty="0"/>
              <a:t>LA: High ROI on renovations</a:t>
            </a:r>
          </a:p>
          <a:p>
            <a:r>
              <a:rPr dirty="0"/>
              <a:t>Strategy: Tax liens, foreclosures, private deals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Proven returns, real asset success</a:t>
            </a:r>
          </a:p>
          <a:p>
            <a:r>
              <a:rPr dirty="0"/>
              <a:t>Local network: realtors, contractors, lenders</a:t>
            </a:r>
          </a:p>
          <a:p>
            <a:r>
              <a:rPr dirty="0"/>
              <a:t>Fills affordable housing market gap</a:t>
            </a:r>
          </a:p>
          <a:p>
            <a:r>
              <a:rPr dirty="0"/>
              <a:t>Balanced portfolio model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Current Assets &amp; Track Record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Property 1:</a:t>
            </a:r>
          </a:p>
          <a:p>
            <a:pPr lvl="1"/>
            <a:r>
              <a:rPr lang="en-US" dirty="0"/>
              <a:t>$30K </a:t>
            </a:r>
            <a:r>
              <a:rPr dirty="0"/>
              <a:t>Bought + $40K rehab/legal = $70K</a:t>
            </a:r>
          </a:p>
          <a:p>
            <a:pPr lvl="1"/>
            <a:r>
              <a:rPr dirty="0"/>
              <a:t>Sold for $135K</a:t>
            </a:r>
          </a:p>
          <a:p>
            <a:r>
              <a:rPr dirty="0"/>
              <a:t>Properties 2–4: In renovation</a:t>
            </a:r>
          </a:p>
          <a:p>
            <a:r>
              <a:rPr dirty="0"/>
              <a:t>ARV: $110K–$160K</a:t>
            </a:r>
          </a:p>
          <a:p>
            <a:r>
              <a:rPr dirty="0"/>
              <a:t>Projected total revenue: ~$375K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Flips: $40K–$60K avg. profit</a:t>
            </a:r>
          </a:p>
          <a:p>
            <a:r>
              <a:rPr dirty="0"/>
              <a:t>Rentals: Passive income + appreciation</a:t>
            </a:r>
          </a:p>
          <a:p>
            <a:r>
              <a:rPr dirty="0"/>
              <a:t>Affordable Sales: Fast turnover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Listings on Zillow, Realtor, FB Marketplace</a:t>
            </a:r>
            <a:r>
              <a:rPr lang="en-US" dirty="0"/>
              <a:t>, Instagram</a:t>
            </a:r>
            <a:endParaRPr dirty="0"/>
          </a:p>
          <a:p>
            <a:r>
              <a:rPr dirty="0"/>
              <a:t>Local nonprofit partnerships</a:t>
            </a:r>
          </a:p>
          <a:p>
            <a:r>
              <a:rPr dirty="0"/>
              <a:t>Buyer incentives: closing help, warranties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Investment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Capital Sought: $250K–$500K</a:t>
            </a:r>
          </a:p>
          <a:p>
            <a:r>
              <a:rPr dirty="0"/>
              <a:t>Use of Funds:</a:t>
            </a:r>
          </a:p>
          <a:p>
            <a:pPr lvl="1"/>
            <a:r>
              <a:rPr lang="en-US" dirty="0"/>
              <a:t>5</a:t>
            </a:r>
            <a:r>
              <a:rPr dirty="0"/>
              <a:t>0% Acquisition</a:t>
            </a:r>
          </a:p>
          <a:p>
            <a:pPr lvl="1"/>
            <a:r>
              <a:rPr lang="en-US" dirty="0"/>
              <a:t>4</a:t>
            </a:r>
            <a:r>
              <a:rPr dirty="0"/>
              <a:t>0% Renovation</a:t>
            </a:r>
          </a:p>
          <a:p>
            <a:pPr lvl="1"/>
            <a:r>
              <a:rPr dirty="0"/>
              <a:t>10% Ops/Marketing</a:t>
            </a:r>
          </a:p>
          <a:p>
            <a:endParaRPr dirty="0"/>
          </a:p>
          <a:p>
            <a:r>
              <a:rPr dirty="0"/>
              <a:t>Return Options:</a:t>
            </a:r>
          </a:p>
          <a:p>
            <a:pPr marL="400050" lvl="1" indent="0">
              <a:buNone/>
            </a:pPr>
            <a:r>
              <a:rPr dirty="0"/>
              <a:t>1. Equity (20–30%)</a:t>
            </a:r>
          </a:p>
          <a:p>
            <a:pPr marL="400050" lvl="1" indent="0">
              <a:buNone/>
            </a:pPr>
            <a:r>
              <a:rPr dirty="0"/>
              <a:t>2. Fixed (10–15%/yr)</a:t>
            </a:r>
          </a:p>
          <a:p>
            <a:pPr marL="400050" lvl="1" indent="0">
              <a:buNone/>
            </a:pPr>
            <a:r>
              <a:rPr dirty="0"/>
              <a:t>3. Hybrid (fixed + equity)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372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Burd&amp;Bee Investments LLC</vt:lpstr>
      <vt:lpstr>Executive Summary</vt:lpstr>
      <vt:lpstr>Business Objectives</vt:lpstr>
      <vt:lpstr>Target Market &amp; Strategy</vt:lpstr>
      <vt:lpstr>Competitive Advantage</vt:lpstr>
      <vt:lpstr>Current Assets &amp; Track Record</vt:lpstr>
      <vt:lpstr>Revenue Streams</vt:lpstr>
      <vt:lpstr>Marketing Strategy</vt:lpstr>
      <vt:lpstr>Investment Opportunity</vt:lpstr>
      <vt:lpstr>Risk Management</vt:lpstr>
      <vt:lpstr>TheTeam</vt:lpstr>
      <vt:lpstr>Let’s Build Together</vt:lpstr>
      <vt:lpstr>Financial Growth Projections</vt:lpstr>
      <vt:lpstr>Rental Income Growth</vt:lpstr>
      <vt:lpstr>Use of Investment Funds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Ash Burdette</dc:creator>
  <cp:keywords/>
  <dc:description>generated using python-pptx</dc:description>
  <cp:lastModifiedBy>Ash Burdette</cp:lastModifiedBy>
  <cp:revision>2</cp:revision>
  <dcterms:created xsi:type="dcterms:W3CDTF">2013-01-27T09:14:16Z</dcterms:created>
  <dcterms:modified xsi:type="dcterms:W3CDTF">2025-07-04T17:00:01Z</dcterms:modified>
  <cp:category/>
</cp:coreProperties>
</file>