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7" Type="http://schemas.microsoft.com/office/2020/02/relationships/classificationlabels" Target="docMetadata/LabelInfo.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3"/>
  </p:notesMasterIdLst>
  <p:handoutMasterIdLst>
    <p:handoutMasterId r:id="rId24"/>
  </p:handoutMasterIdLst>
  <p:sldIdLst>
    <p:sldId id="256" r:id="rId5"/>
    <p:sldId id="257" r:id="rId6"/>
    <p:sldId id="286" r:id="rId7"/>
    <p:sldId id="288" r:id="rId8"/>
    <p:sldId id="289" r:id="rId9"/>
    <p:sldId id="297" r:id="rId10"/>
    <p:sldId id="290" r:id="rId11"/>
    <p:sldId id="291" r:id="rId12"/>
    <p:sldId id="292" r:id="rId13"/>
    <p:sldId id="295" r:id="rId14"/>
    <p:sldId id="294" r:id="rId15"/>
    <p:sldId id="298" r:id="rId16"/>
    <p:sldId id="299" r:id="rId17"/>
    <p:sldId id="300" r:id="rId18"/>
    <p:sldId id="301" r:id="rId19"/>
    <p:sldId id="302" r:id="rId20"/>
    <p:sldId id="303" r:id="rId21"/>
    <p:sldId id="29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93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646" autoAdjust="0"/>
  </p:normalViewPr>
  <p:slideViewPr>
    <p:cSldViewPr snapToGrid="0">
      <p:cViewPr varScale="1">
        <p:scale>
          <a:sx n="100" d="100"/>
          <a:sy n="100" d="100"/>
        </p:scale>
        <p:origin x="96" y="372"/>
      </p:cViewPr>
      <p:guideLst/>
    </p:cSldViewPr>
  </p:slideViewPr>
  <p:outlineViewPr>
    <p:cViewPr>
      <p:scale>
        <a:sx n="33" d="100"/>
        <a:sy n="33" d="100"/>
      </p:scale>
      <p:origin x="0" y="-5760"/>
    </p:cViewPr>
  </p:outlineViewPr>
  <p:notesTextViewPr>
    <p:cViewPr>
      <p:scale>
        <a:sx n="1" d="1"/>
        <a:sy n="1" d="1"/>
      </p:scale>
      <p:origin x="0" y="0"/>
    </p:cViewPr>
  </p:notesTextViewPr>
  <p:sorterViewPr>
    <p:cViewPr varScale="1">
      <p:scale>
        <a:sx n="100" d="100"/>
        <a:sy n="100" d="100"/>
      </p:scale>
      <p:origin x="0" y="-7325"/>
    </p:cViewPr>
  </p:sorterViewPr>
  <p:notesViewPr>
    <p:cSldViewPr snapToGrid="0">
      <p:cViewPr varScale="1">
        <p:scale>
          <a:sx n="58" d="100"/>
          <a:sy n="58" d="100"/>
        </p:scale>
        <p:origin x="2371"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A095A8-6CBC-4B7F-90B1-F5879B67FEED}" type="doc">
      <dgm:prSet loTypeId="urn:microsoft.com/office/officeart/2005/8/layout/vList2" loCatId="list" qsTypeId="urn:microsoft.com/office/officeart/2005/8/quickstyle/simple5" qsCatId="simple" csTypeId="urn:microsoft.com/office/officeart/2005/8/colors/accent1_2" csCatId="accent1"/>
      <dgm:spPr/>
      <dgm:t>
        <a:bodyPr/>
        <a:lstStyle/>
        <a:p>
          <a:endParaRPr lang="en-US"/>
        </a:p>
      </dgm:t>
    </dgm:pt>
    <dgm:pt modelId="{C0540531-50F6-46FB-8C27-E81955654F21}">
      <dgm:prSet/>
      <dgm:spPr/>
      <dgm:t>
        <a:bodyPr/>
        <a:lstStyle/>
        <a:p>
          <a:r>
            <a:rPr lang="en-US"/>
            <a:t>At Sunsync Vista, we prioritize the efficiency and longevity of solar energy systems through our comprehensive performance analysis and maintenance services.</a:t>
          </a:r>
        </a:p>
      </dgm:t>
    </dgm:pt>
    <dgm:pt modelId="{89B14C61-8709-4E2C-8B7C-C69E01B9E29D}" type="parTrans" cxnId="{67173EFD-D2A9-49B3-8C9F-EEF5737DEE08}">
      <dgm:prSet/>
      <dgm:spPr/>
      <dgm:t>
        <a:bodyPr/>
        <a:lstStyle/>
        <a:p>
          <a:endParaRPr lang="en-US"/>
        </a:p>
      </dgm:t>
    </dgm:pt>
    <dgm:pt modelId="{A8CCE879-04EB-4D67-B911-66A626C7EBA9}" type="sibTrans" cxnId="{67173EFD-D2A9-49B3-8C9F-EEF5737DEE08}">
      <dgm:prSet/>
      <dgm:spPr/>
      <dgm:t>
        <a:bodyPr/>
        <a:lstStyle/>
        <a:p>
          <a:endParaRPr lang="en-US"/>
        </a:p>
      </dgm:t>
    </dgm:pt>
    <dgm:pt modelId="{6C09B15C-348F-4F3C-A9D9-5BD53BE0AD07}">
      <dgm:prSet/>
      <dgm:spPr/>
      <dgm:t>
        <a:bodyPr/>
        <a:lstStyle/>
        <a:p>
          <a:r>
            <a:rPr lang="en-US" b="1"/>
            <a:t>Key Aspects of Our Approach</a:t>
          </a:r>
          <a:r>
            <a:rPr lang="en-US"/>
            <a:t>:</a:t>
          </a:r>
        </a:p>
      </dgm:t>
    </dgm:pt>
    <dgm:pt modelId="{6F9BF6CC-26D2-46D1-95BF-633938D6C505}" type="parTrans" cxnId="{A508F57F-306D-4880-8FEA-5AE69DFF625B}">
      <dgm:prSet/>
      <dgm:spPr/>
      <dgm:t>
        <a:bodyPr/>
        <a:lstStyle/>
        <a:p>
          <a:endParaRPr lang="en-US"/>
        </a:p>
      </dgm:t>
    </dgm:pt>
    <dgm:pt modelId="{9F32D35E-9103-4D9A-BFDE-38EAB0F50EC4}" type="sibTrans" cxnId="{A508F57F-306D-4880-8FEA-5AE69DFF625B}">
      <dgm:prSet/>
      <dgm:spPr/>
      <dgm:t>
        <a:bodyPr/>
        <a:lstStyle/>
        <a:p>
          <a:endParaRPr lang="en-US"/>
        </a:p>
      </dgm:t>
    </dgm:pt>
    <dgm:pt modelId="{FF578913-6738-4F9C-8BFC-A27E1C4E2AD9}">
      <dgm:prSet/>
      <dgm:spPr/>
      <dgm:t>
        <a:bodyPr/>
        <a:lstStyle/>
        <a:p>
          <a:r>
            <a:rPr lang="en-US" b="1"/>
            <a:t>Continuous Monitoring</a:t>
          </a:r>
          <a:r>
            <a:rPr lang="en-US"/>
            <a:t>: We employ advanced monitoring systems to track performance metrics in real-time, ensuring optimal operation of solar installations.</a:t>
          </a:r>
        </a:p>
      </dgm:t>
    </dgm:pt>
    <dgm:pt modelId="{AAF460A5-FDA6-480B-BD04-13E60C8C8FC6}" type="parTrans" cxnId="{FC78D328-8F00-407A-8BAD-FA8FE36F248B}">
      <dgm:prSet/>
      <dgm:spPr/>
      <dgm:t>
        <a:bodyPr/>
        <a:lstStyle/>
        <a:p>
          <a:endParaRPr lang="en-US"/>
        </a:p>
      </dgm:t>
    </dgm:pt>
    <dgm:pt modelId="{26670BB8-A68A-4F28-8536-F44F28AF688C}" type="sibTrans" cxnId="{FC78D328-8F00-407A-8BAD-FA8FE36F248B}">
      <dgm:prSet/>
      <dgm:spPr/>
      <dgm:t>
        <a:bodyPr/>
        <a:lstStyle/>
        <a:p>
          <a:endParaRPr lang="en-US"/>
        </a:p>
      </dgm:t>
    </dgm:pt>
    <dgm:pt modelId="{B5FD9DCB-105D-4FAD-A490-6F898D6DEA1C}">
      <dgm:prSet/>
      <dgm:spPr/>
      <dgm:t>
        <a:bodyPr/>
        <a:lstStyle/>
        <a:p>
          <a:r>
            <a:rPr lang="en-US" b="1"/>
            <a:t>Proactive Maintenance</a:t>
          </a:r>
          <a:r>
            <a:rPr lang="en-US"/>
            <a:t>: Regular maintenance checks and proactive interventions prevent potential issues, extending the lifespan of solar systems and maximizing energy production.</a:t>
          </a:r>
        </a:p>
      </dgm:t>
    </dgm:pt>
    <dgm:pt modelId="{F8FB5AD0-ACB1-400C-8C3C-5EB4301E7FE3}" type="parTrans" cxnId="{4A83111C-B59C-4EC1-9AD9-0EBFBF907E01}">
      <dgm:prSet/>
      <dgm:spPr/>
      <dgm:t>
        <a:bodyPr/>
        <a:lstStyle/>
        <a:p>
          <a:endParaRPr lang="en-US"/>
        </a:p>
      </dgm:t>
    </dgm:pt>
    <dgm:pt modelId="{0DC7CA02-0742-4874-9C82-5370F49C4CB5}" type="sibTrans" cxnId="{4A83111C-B59C-4EC1-9AD9-0EBFBF907E01}">
      <dgm:prSet/>
      <dgm:spPr/>
      <dgm:t>
        <a:bodyPr/>
        <a:lstStyle/>
        <a:p>
          <a:endParaRPr lang="en-US"/>
        </a:p>
      </dgm:t>
    </dgm:pt>
    <dgm:pt modelId="{17BE363B-00FA-4078-8787-DDFC003F1678}">
      <dgm:prSet/>
      <dgm:spPr/>
      <dgm:t>
        <a:bodyPr/>
        <a:lstStyle/>
        <a:p>
          <a:r>
            <a:rPr lang="en-US" b="1"/>
            <a:t>Data-Driven Insights</a:t>
          </a:r>
          <a:r>
            <a:rPr lang="en-US"/>
            <a:t>: Our performance analysis provides actionable insights to improve efficiency, enabling clients to make informed decisions about their energy systems.</a:t>
          </a:r>
        </a:p>
      </dgm:t>
    </dgm:pt>
    <dgm:pt modelId="{A93451BF-2A54-463D-BB68-EE0C5841715C}" type="parTrans" cxnId="{02F99D51-E996-4CE0-A6F4-074B4261D86F}">
      <dgm:prSet/>
      <dgm:spPr/>
      <dgm:t>
        <a:bodyPr/>
        <a:lstStyle/>
        <a:p>
          <a:endParaRPr lang="en-US"/>
        </a:p>
      </dgm:t>
    </dgm:pt>
    <dgm:pt modelId="{87A65F65-DEC0-4BC5-90BB-E81F2B000901}" type="sibTrans" cxnId="{02F99D51-E996-4CE0-A6F4-074B4261D86F}">
      <dgm:prSet/>
      <dgm:spPr/>
      <dgm:t>
        <a:bodyPr/>
        <a:lstStyle/>
        <a:p>
          <a:endParaRPr lang="en-US"/>
        </a:p>
      </dgm:t>
    </dgm:pt>
    <dgm:pt modelId="{5F868E33-03CE-4F29-906E-A0066C2EBF82}">
      <dgm:prSet/>
      <dgm:spPr/>
      <dgm:t>
        <a:bodyPr/>
        <a:lstStyle/>
        <a:p>
          <a:r>
            <a:rPr lang="en-US" b="1"/>
            <a:t>Expert Support</a:t>
          </a:r>
          <a:r>
            <a:rPr lang="en-US"/>
            <a:t>: Our skilled technicians offer prompt support and solutions to any operational challenges, ensuring minimal downtime and reliable energy supply.</a:t>
          </a:r>
        </a:p>
      </dgm:t>
    </dgm:pt>
    <dgm:pt modelId="{47C44C7F-FBEF-485D-A2BC-E0E86AFE2B98}" type="parTrans" cxnId="{518F729F-7A0F-49FF-BF53-EEF42DA2A10E}">
      <dgm:prSet/>
      <dgm:spPr/>
      <dgm:t>
        <a:bodyPr/>
        <a:lstStyle/>
        <a:p>
          <a:endParaRPr lang="en-US"/>
        </a:p>
      </dgm:t>
    </dgm:pt>
    <dgm:pt modelId="{1E190DDB-AE8F-4DD0-A00D-18CB19FE444E}" type="sibTrans" cxnId="{518F729F-7A0F-49FF-BF53-EEF42DA2A10E}">
      <dgm:prSet/>
      <dgm:spPr/>
      <dgm:t>
        <a:bodyPr/>
        <a:lstStyle/>
        <a:p>
          <a:endParaRPr lang="en-US"/>
        </a:p>
      </dgm:t>
    </dgm:pt>
    <dgm:pt modelId="{24D2E243-6BE5-4421-9EC3-2397B11ABA91}" type="pres">
      <dgm:prSet presAssocID="{6AA095A8-6CBC-4B7F-90B1-F5879B67FEED}" presName="linear" presStyleCnt="0">
        <dgm:presLayoutVars>
          <dgm:animLvl val="lvl"/>
          <dgm:resizeHandles val="exact"/>
        </dgm:presLayoutVars>
      </dgm:prSet>
      <dgm:spPr/>
    </dgm:pt>
    <dgm:pt modelId="{D9DBFF08-7898-4F83-AEDB-625FF2EA2BC0}" type="pres">
      <dgm:prSet presAssocID="{C0540531-50F6-46FB-8C27-E81955654F21}" presName="parentText" presStyleLbl="node1" presStyleIdx="0" presStyleCnt="2">
        <dgm:presLayoutVars>
          <dgm:chMax val="0"/>
          <dgm:bulletEnabled val="1"/>
        </dgm:presLayoutVars>
      </dgm:prSet>
      <dgm:spPr/>
    </dgm:pt>
    <dgm:pt modelId="{811D9124-3F5F-463A-A1A8-17228EF92B3E}" type="pres">
      <dgm:prSet presAssocID="{A8CCE879-04EB-4D67-B911-66A626C7EBA9}" presName="spacer" presStyleCnt="0"/>
      <dgm:spPr/>
    </dgm:pt>
    <dgm:pt modelId="{85E7A8E0-13F1-491F-B345-8F25B2B8CB38}" type="pres">
      <dgm:prSet presAssocID="{6C09B15C-348F-4F3C-A9D9-5BD53BE0AD07}" presName="parentText" presStyleLbl="node1" presStyleIdx="1" presStyleCnt="2">
        <dgm:presLayoutVars>
          <dgm:chMax val="0"/>
          <dgm:bulletEnabled val="1"/>
        </dgm:presLayoutVars>
      </dgm:prSet>
      <dgm:spPr/>
    </dgm:pt>
    <dgm:pt modelId="{771EBA61-7E48-47D4-9983-E9B38A3329BA}" type="pres">
      <dgm:prSet presAssocID="{6C09B15C-348F-4F3C-A9D9-5BD53BE0AD07}" presName="childText" presStyleLbl="revTx" presStyleIdx="0" presStyleCnt="1">
        <dgm:presLayoutVars>
          <dgm:bulletEnabled val="1"/>
        </dgm:presLayoutVars>
      </dgm:prSet>
      <dgm:spPr/>
    </dgm:pt>
  </dgm:ptLst>
  <dgm:cxnLst>
    <dgm:cxn modelId="{4A83111C-B59C-4EC1-9AD9-0EBFBF907E01}" srcId="{6C09B15C-348F-4F3C-A9D9-5BD53BE0AD07}" destId="{B5FD9DCB-105D-4FAD-A490-6F898D6DEA1C}" srcOrd="1" destOrd="0" parTransId="{F8FB5AD0-ACB1-400C-8C3C-5EB4301E7FE3}" sibTransId="{0DC7CA02-0742-4874-9C82-5370F49C4CB5}"/>
    <dgm:cxn modelId="{06E3741F-72BF-4920-81D4-4FAA65524FF6}" type="presOf" srcId="{B5FD9DCB-105D-4FAD-A490-6F898D6DEA1C}" destId="{771EBA61-7E48-47D4-9983-E9B38A3329BA}" srcOrd="0" destOrd="1" presId="urn:microsoft.com/office/officeart/2005/8/layout/vList2"/>
    <dgm:cxn modelId="{FC78D328-8F00-407A-8BAD-FA8FE36F248B}" srcId="{6C09B15C-348F-4F3C-A9D9-5BD53BE0AD07}" destId="{FF578913-6738-4F9C-8BFC-A27E1C4E2AD9}" srcOrd="0" destOrd="0" parTransId="{AAF460A5-FDA6-480B-BD04-13E60C8C8FC6}" sibTransId="{26670BB8-A68A-4F28-8536-F44F28AF688C}"/>
    <dgm:cxn modelId="{405A0B30-A5A7-4B15-AADA-D13400F570D3}" type="presOf" srcId="{FF578913-6738-4F9C-8BFC-A27E1C4E2AD9}" destId="{771EBA61-7E48-47D4-9983-E9B38A3329BA}" srcOrd="0" destOrd="0" presId="urn:microsoft.com/office/officeart/2005/8/layout/vList2"/>
    <dgm:cxn modelId="{0200D846-7CD3-4754-BC0C-E083CAEFE6C7}" type="presOf" srcId="{6C09B15C-348F-4F3C-A9D9-5BD53BE0AD07}" destId="{85E7A8E0-13F1-491F-B345-8F25B2B8CB38}" srcOrd="0" destOrd="0" presId="urn:microsoft.com/office/officeart/2005/8/layout/vList2"/>
    <dgm:cxn modelId="{AE5BB96F-52C8-4CCF-B4C2-3E018E7C9A74}" type="presOf" srcId="{6AA095A8-6CBC-4B7F-90B1-F5879B67FEED}" destId="{24D2E243-6BE5-4421-9EC3-2397B11ABA91}" srcOrd="0" destOrd="0" presId="urn:microsoft.com/office/officeart/2005/8/layout/vList2"/>
    <dgm:cxn modelId="{02F99D51-E996-4CE0-A6F4-074B4261D86F}" srcId="{6C09B15C-348F-4F3C-A9D9-5BD53BE0AD07}" destId="{17BE363B-00FA-4078-8787-DDFC003F1678}" srcOrd="2" destOrd="0" parTransId="{A93451BF-2A54-463D-BB68-EE0C5841715C}" sibTransId="{87A65F65-DEC0-4BC5-90BB-E81F2B000901}"/>
    <dgm:cxn modelId="{A508F57F-306D-4880-8FEA-5AE69DFF625B}" srcId="{6AA095A8-6CBC-4B7F-90B1-F5879B67FEED}" destId="{6C09B15C-348F-4F3C-A9D9-5BD53BE0AD07}" srcOrd="1" destOrd="0" parTransId="{6F9BF6CC-26D2-46D1-95BF-633938D6C505}" sibTransId="{9F32D35E-9103-4D9A-BFDE-38EAB0F50EC4}"/>
    <dgm:cxn modelId="{9F477686-F241-45E5-8B8F-04606BA608F2}" type="presOf" srcId="{17BE363B-00FA-4078-8787-DDFC003F1678}" destId="{771EBA61-7E48-47D4-9983-E9B38A3329BA}" srcOrd="0" destOrd="2" presId="urn:microsoft.com/office/officeart/2005/8/layout/vList2"/>
    <dgm:cxn modelId="{518F729F-7A0F-49FF-BF53-EEF42DA2A10E}" srcId="{6C09B15C-348F-4F3C-A9D9-5BD53BE0AD07}" destId="{5F868E33-03CE-4F29-906E-A0066C2EBF82}" srcOrd="3" destOrd="0" parTransId="{47C44C7F-FBEF-485D-A2BC-E0E86AFE2B98}" sibTransId="{1E190DDB-AE8F-4DD0-A00D-18CB19FE444E}"/>
    <dgm:cxn modelId="{138709C0-A3A4-49C1-86B6-DF8A5A3864F4}" type="presOf" srcId="{5F868E33-03CE-4F29-906E-A0066C2EBF82}" destId="{771EBA61-7E48-47D4-9983-E9B38A3329BA}" srcOrd="0" destOrd="3" presId="urn:microsoft.com/office/officeart/2005/8/layout/vList2"/>
    <dgm:cxn modelId="{7B1490E3-3130-427D-A881-426709750104}" type="presOf" srcId="{C0540531-50F6-46FB-8C27-E81955654F21}" destId="{D9DBFF08-7898-4F83-AEDB-625FF2EA2BC0}" srcOrd="0" destOrd="0" presId="urn:microsoft.com/office/officeart/2005/8/layout/vList2"/>
    <dgm:cxn modelId="{67173EFD-D2A9-49B3-8C9F-EEF5737DEE08}" srcId="{6AA095A8-6CBC-4B7F-90B1-F5879B67FEED}" destId="{C0540531-50F6-46FB-8C27-E81955654F21}" srcOrd="0" destOrd="0" parTransId="{89B14C61-8709-4E2C-8B7C-C69E01B9E29D}" sibTransId="{A8CCE879-04EB-4D67-B911-66A626C7EBA9}"/>
    <dgm:cxn modelId="{F5B21AA8-7320-4D1D-A783-83AA98848967}" type="presParOf" srcId="{24D2E243-6BE5-4421-9EC3-2397B11ABA91}" destId="{D9DBFF08-7898-4F83-AEDB-625FF2EA2BC0}" srcOrd="0" destOrd="0" presId="urn:microsoft.com/office/officeart/2005/8/layout/vList2"/>
    <dgm:cxn modelId="{59C6A72E-33D6-4F15-8D83-0F76FCCF5B2F}" type="presParOf" srcId="{24D2E243-6BE5-4421-9EC3-2397B11ABA91}" destId="{811D9124-3F5F-463A-A1A8-17228EF92B3E}" srcOrd="1" destOrd="0" presId="urn:microsoft.com/office/officeart/2005/8/layout/vList2"/>
    <dgm:cxn modelId="{33B9C04C-32C6-4B38-8D7A-5C193F1966B6}" type="presParOf" srcId="{24D2E243-6BE5-4421-9EC3-2397B11ABA91}" destId="{85E7A8E0-13F1-491F-B345-8F25B2B8CB38}" srcOrd="2" destOrd="0" presId="urn:microsoft.com/office/officeart/2005/8/layout/vList2"/>
    <dgm:cxn modelId="{23136958-CE92-40A6-A78A-065B681FFDA7}" type="presParOf" srcId="{24D2E243-6BE5-4421-9EC3-2397B11ABA91}" destId="{771EBA61-7E48-47D4-9983-E9B38A3329BA}"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DBFF08-7898-4F83-AEDB-625FF2EA2BC0}">
      <dsp:nvSpPr>
        <dsp:cNvPr id="0" name=""/>
        <dsp:cNvSpPr/>
      </dsp:nvSpPr>
      <dsp:spPr>
        <a:xfrm>
          <a:off x="0" y="176591"/>
          <a:ext cx="6730274" cy="93483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At Sunsync Vista, we prioritize the efficiency and longevity of solar energy systems through our comprehensive performance analysis and maintenance services.</a:t>
          </a:r>
        </a:p>
      </dsp:txBody>
      <dsp:txXfrm>
        <a:off x="45635" y="222226"/>
        <a:ext cx="6639004" cy="843560"/>
      </dsp:txXfrm>
    </dsp:sp>
    <dsp:sp modelId="{85E7A8E0-13F1-491F-B345-8F25B2B8CB38}">
      <dsp:nvSpPr>
        <dsp:cNvPr id="0" name=""/>
        <dsp:cNvSpPr/>
      </dsp:nvSpPr>
      <dsp:spPr>
        <a:xfrm>
          <a:off x="0" y="1160381"/>
          <a:ext cx="6730274" cy="93483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Key Aspects of Our Approach</a:t>
          </a:r>
          <a:r>
            <a:rPr lang="en-US" sz="1700" kern="1200"/>
            <a:t>:</a:t>
          </a:r>
        </a:p>
      </dsp:txBody>
      <dsp:txXfrm>
        <a:off x="45635" y="1206016"/>
        <a:ext cx="6639004" cy="843560"/>
      </dsp:txXfrm>
    </dsp:sp>
    <dsp:sp modelId="{771EBA61-7E48-47D4-9983-E9B38A3329BA}">
      <dsp:nvSpPr>
        <dsp:cNvPr id="0" name=""/>
        <dsp:cNvSpPr/>
      </dsp:nvSpPr>
      <dsp:spPr>
        <a:xfrm>
          <a:off x="0" y="2095211"/>
          <a:ext cx="6730274" cy="1618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686"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b="1" kern="1200"/>
            <a:t>Continuous Monitoring</a:t>
          </a:r>
          <a:r>
            <a:rPr lang="en-US" sz="1300" kern="1200"/>
            <a:t>: We employ advanced monitoring systems to track performance metrics in real-time, ensuring optimal operation of solar installations.</a:t>
          </a:r>
        </a:p>
        <a:p>
          <a:pPr marL="114300" lvl="1" indent="-114300" algn="l" defTabSz="577850">
            <a:lnSpc>
              <a:spcPct val="90000"/>
            </a:lnSpc>
            <a:spcBef>
              <a:spcPct val="0"/>
            </a:spcBef>
            <a:spcAft>
              <a:spcPct val="20000"/>
            </a:spcAft>
            <a:buChar char="•"/>
          </a:pPr>
          <a:r>
            <a:rPr lang="en-US" sz="1300" b="1" kern="1200"/>
            <a:t>Proactive Maintenance</a:t>
          </a:r>
          <a:r>
            <a:rPr lang="en-US" sz="1300" kern="1200"/>
            <a:t>: Regular maintenance checks and proactive interventions prevent potential issues, extending the lifespan of solar systems and maximizing energy production.</a:t>
          </a:r>
        </a:p>
        <a:p>
          <a:pPr marL="114300" lvl="1" indent="-114300" algn="l" defTabSz="577850">
            <a:lnSpc>
              <a:spcPct val="90000"/>
            </a:lnSpc>
            <a:spcBef>
              <a:spcPct val="0"/>
            </a:spcBef>
            <a:spcAft>
              <a:spcPct val="20000"/>
            </a:spcAft>
            <a:buChar char="•"/>
          </a:pPr>
          <a:r>
            <a:rPr lang="en-US" sz="1300" b="1" kern="1200"/>
            <a:t>Data-Driven Insights</a:t>
          </a:r>
          <a:r>
            <a:rPr lang="en-US" sz="1300" kern="1200"/>
            <a:t>: Our performance analysis provides actionable insights to improve efficiency, enabling clients to make informed decisions about their energy systems.</a:t>
          </a:r>
        </a:p>
        <a:p>
          <a:pPr marL="114300" lvl="1" indent="-114300" algn="l" defTabSz="577850">
            <a:lnSpc>
              <a:spcPct val="90000"/>
            </a:lnSpc>
            <a:spcBef>
              <a:spcPct val="0"/>
            </a:spcBef>
            <a:spcAft>
              <a:spcPct val="20000"/>
            </a:spcAft>
            <a:buChar char="•"/>
          </a:pPr>
          <a:r>
            <a:rPr lang="en-US" sz="1300" b="1" kern="1200"/>
            <a:t>Expert Support</a:t>
          </a:r>
          <a:r>
            <a:rPr lang="en-US" sz="1300" kern="1200"/>
            <a:t>: Our skilled technicians offer prompt support and solutions to any operational challenges, ensuring minimal downtime and reliable energy supply.</a:t>
          </a:r>
        </a:p>
      </dsp:txBody>
      <dsp:txXfrm>
        <a:off x="0" y="2095211"/>
        <a:ext cx="6730274" cy="16187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FB8B65A-D69F-C26C-B67E-036EF77BF1F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52B9064-AE57-427F-E5AF-71DE7D52FE6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8190EA-5EEC-4300-B6AE-D9734C6C648E}" type="datetimeFigureOut">
              <a:rPr lang="en-US" smtClean="0"/>
              <a:t>11/8/2024</a:t>
            </a:fld>
            <a:endParaRPr lang="en-US" dirty="0"/>
          </a:p>
        </p:txBody>
      </p:sp>
      <p:sp>
        <p:nvSpPr>
          <p:cNvPr id="4" name="Footer Placeholder 3">
            <a:extLst>
              <a:ext uri="{FF2B5EF4-FFF2-40B4-BE49-F238E27FC236}">
                <a16:creationId xmlns:a16="http://schemas.microsoft.com/office/drawing/2014/main" id="{8186157A-CEB9-B0FC-3A49-BE950AEAD6F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0819CA0-A57D-42D7-A625-56C22D0FA7C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FF3A6F-DEFA-45E0-9496-BEE7C2C6F3D0}" type="slidenum">
              <a:rPr lang="en-US" smtClean="0"/>
              <a:t>‹#›</a:t>
            </a:fld>
            <a:endParaRPr lang="en-US" dirty="0"/>
          </a:p>
        </p:txBody>
      </p:sp>
    </p:spTree>
    <p:extLst>
      <p:ext uri="{BB962C8B-B14F-4D97-AF65-F5344CB8AC3E}">
        <p14:creationId xmlns:p14="http://schemas.microsoft.com/office/powerpoint/2010/main" val="1406002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87ADD9-2083-264C-A652-8D52D02F7E72}" type="datetimeFigureOut">
              <a:rPr lang="en-US" smtClean="0"/>
              <a:t>11/8/2024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7DC217-DF71-1A49-B3EA-559F1F43B0FF}" type="slidenum">
              <a:rPr lang="en-US" smtClean="0"/>
              <a:t>‹#›</a:t>
            </a:fld>
            <a:endParaRPr lang="en-US" dirty="0"/>
          </a:p>
        </p:txBody>
      </p:sp>
    </p:spTree>
    <p:extLst>
      <p:ext uri="{BB962C8B-B14F-4D97-AF65-F5344CB8AC3E}">
        <p14:creationId xmlns:p14="http://schemas.microsoft.com/office/powerpoint/2010/main" val="2846425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a:t>
            </a:fld>
            <a:endParaRPr lang="en-US" dirty="0"/>
          </a:p>
        </p:txBody>
      </p:sp>
    </p:spTree>
    <p:extLst>
      <p:ext uri="{BB962C8B-B14F-4D97-AF65-F5344CB8AC3E}">
        <p14:creationId xmlns:p14="http://schemas.microsoft.com/office/powerpoint/2010/main" val="2169385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10</a:t>
            </a:fld>
            <a:endParaRPr lang="en-US" dirty="0"/>
          </a:p>
        </p:txBody>
      </p:sp>
    </p:spTree>
    <p:extLst>
      <p:ext uri="{BB962C8B-B14F-4D97-AF65-F5344CB8AC3E}">
        <p14:creationId xmlns:p14="http://schemas.microsoft.com/office/powerpoint/2010/main" val="2474778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11</a:t>
            </a:fld>
            <a:endParaRPr lang="en-US" dirty="0"/>
          </a:p>
        </p:txBody>
      </p:sp>
    </p:spTree>
    <p:extLst>
      <p:ext uri="{BB962C8B-B14F-4D97-AF65-F5344CB8AC3E}">
        <p14:creationId xmlns:p14="http://schemas.microsoft.com/office/powerpoint/2010/main" val="3319086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12</a:t>
            </a:fld>
            <a:endParaRPr lang="en-US" dirty="0"/>
          </a:p>
        </p:txBody>
      </p:sp>
    </p:spTree>
    <p:extLst>
      <p:ext uri="{BB962C8B-B14F-4D97-AF65-F5344CB8AC3E}">
        <p14:creationId xmlns:p14="http://schemas.microsoft.com/office/powerpoint/2010/main" val="965845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F97DC217-DF71-1A49-B3EA-559F1F43B0FF}" type="slidenum">
              <a:rPr lang="en-US" smtClean="0"/>
              <a:t>14</a:t>
            </a:fld>
            <a:endParaRPr lang="en-US" dirty="0"/>
          </a:p>
        </p:txBody>
      </p:sp>
    </p:spTree>
    <p:extLst>
      <p:ext uri="{BB962C8B-B14F-4D97-AF65-F5344CB8AC3E}">
        <p14:creationId xmlns:p14="http://schemas.microsoft.com/office/powerpoint/2010/main" val="42163428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18</a:t>
            </a:fld>
            <a:endParaRPr lang="en-US" dirty="0"/>
          </a:p>
        </p:txBody>
      </p:sp>
    </p:spTree>
    <p:extLst>
      <p:ext uri="{BB962C8B-B14F-4D97-AF65-F5344CB8AC3E}">
        <p14:creationId xmlns:p14="http://schemas.microsoft.com/office/powerpoint/2010/main" val="399008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2</a:t>
            </a:fld>
            <a:endParaRPr lang="en-US" dirty="0"/>
          </a:p>
        </p:txBody>
      </p:sp>
    </p:spTree>
    <p:extLst>
      <p:ext uri="{BB962C8B-B14F-4D97-AF65-F5344CB8AC3E}">
        <p14:creationId xmlns:p14="http://schemas.microsoft.com/office/powerpoint/2010/main" val="2915247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3</a:t>
            </a:fld>
            <a:endParaRPr lang="en-US" dirty="0"/>
          </a:p>
        </p:txBody>
      </p:sp>
    </p:spTree>
    <p:extLst>
      <p:ext uri="{BB962C8B-B14F-4D97-AF65-F5344CB8AC3E}">
        <p14:creationId xmlns:p14="http://schemas.microsoft.com/office/powerpoint/2010/main" val="1938948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4</a:t>
            </a:fld>
            <a:endParaRPr lang="en-US" dirty="0"/>
          </a:p>
        </p:txBody>
      </p:sp>
    </p:spTree>
    <p:extLst>
      <p:ext uri="{BB962C8B-B14F-4D97-AF65-F5344CB8AC3E}">
        <p14:creationId xmlns:p14="http://schemas.microsoft.com/office/powerpoint/2010/main" val="3862743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5</a:t>
            </a:fld>
            <a:endParaRPr lang="en-US" dirty="0"/>
          </a:p>
        </p:txBody>
      </p:sp>
    </p:spTree>
    <p:extLst>
      <p:ext uri="{BB962C8B-B14F-4D97-AF65-F5344CB8AC3E}">
        <p14:creationId xmlns:p14="http://schemas.microsoft.com/office/powerpoint/2010/main" val="4194793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6</a:t>
            </a:fld>
            <a:endParaRPr lang="en-US" dirty="0"/>
          </a:p>
        </p:txBody>
      </p:sp>
    </p:spTree>
    <p:extLst>
      <p:ext uri="{BB962C8B-B14F-4D97-AF65-F5344CB8AC3E}">
        <p14:creationId xmlns:p14="http://schemas.microsoft.com/office/powerpoint/2010/main" val="1425159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7</a:t>
            </a:fld>
            <a:endParaRPr lang="en-US" dirty="0"/>
          </a:p>
        </p:txBody>
      </p:sp>
    </p:spTree>
    <p:extLst>
      <p:ext uri="{BB962C8B-B14F-4D97-AF65-F5344CB8AC3E}">
        <p14:creationId xmlns:p14="http://schemas.microsoft.com/office/powerpoint/2010/main" val="1639086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8</a:t>
            </a:fld>
            <a:endParaRPr lang="en-US" dirty="0"/>
          </a:p>
        </p:txBody>
      </p:sp>
    </p:spTree>
    <p:extLst>
      <p:ext uri="{BB962C8B-B14F-4D97-AF65-F5344CB8AC3E}">
        <p14:creationId xmlns:p14="http://schemas.microsoft.com/office/powerpoint/2010/main" val="964844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9</a:t>
            </a:fld>
            <a:endParaRPr lang="en-US" dirty="0"/>
          </a:p>
        </p:txBody>
      </p:sp>
    </p:spTree>
    <p:extLst>
      <p:ext uri="{BB962C8B-B14F-4D97-AF65-F5344CB8AC3E}">
        <p14:creationId xmlns:p14="http://schemas.microsoft.com/office/powerpoint/2010/main" val="1616857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C79249-FDC0-364D-A734-AE1DE1605D28}"/>
              </a:ext>
              <a:ext uri="{C183D7F6-B498-43B3-948B-1728B52AA6E4}">
                <adec:decorative xmlns:adec="http://schemas.microsoft.com/office/drawing/2017/decorative" val="1"/>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13537B6D-42A5-F449-2691-321A167F7C08}"/>
              </a:ext>
              <a:ext uri="{C183D7F6-B498-43B3-948B-1728B52AA6E4}">
                <adec:decorative xmlns:adec="http://schemas.microsoft.com/office/drawing/2017/decorative" val="1"/>
              </a:ext>
            </a:extLst>
          </p:cNvPr>
          <p:cNvGrpSpPr/>
          <p:nvPr userDrawn="1"/>
        </p:nvGrpSpPr>
        <p:grpSpPr>
          <a:xfrm>
            <a:off x="0" y="-3419"/>
            <a:ext cx="12192000" cy="6861419"/>
            <a:chOff x="0" y="-3419"/>
            <a:chExt cx="12192000" cy="6861419"/>
          </a:xfrm>
        </p:grpSpPr>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4"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a:extLst>
                <a:ext uri="{FF2B5EF4-FFF2-40B4-BE49-F238E27FC236}">
                  <a16:creationId xmlns:a16="http://schemas.microsoft.com/office/drawing/2014/main" id="{37979A1C-BF60-B345-A664-2E4F7A3461EB}"/>
                </a:ext>
              </a:extLst>
            </p:cNvPr>
            <p:cNvSpPr/>
            <p:nvPr userDrawn="1"/>
          </p:nvSpPr>
          <p:spPr>
            <a:xfrm>
              <a:off x="1"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8">
              <a:extLst>
                <a:ext uri="{FF2B5EF4-FFF2-40B4-BE49-F238E27FC236}">
                  <a16:creationId xmlns:a16="http://schemas.microsoft.com/office/drawing/2014/main" id="{58080B3E-915C-2D4C-8608-596E1BFD6387}"/>
                </a:ext>
              </a:extLst>
            </p:cNvPr>
            <p:cNvSpPr/>
            <p:nvPr userDrawn="1"/>
          </p:nvSpPr>
          <p:spPr>
            <a:xfrm>
              <a:off x="1"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7"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1167493" y="232913"/>
            <a:ext cx="7096933" cy="3830130"/>
          </a:xfrm>
        </p:spPr>
        <p:txBody>
          <a:bodyPr anchor="b">
            <a:noAutofit/>
          </a:bodyPr>
          <a:lstStyle>
            <a:lvl1pPr algn="l">
              <a:defRPr sz="6000" b="1">
                <a:latin typeface="+mj-lt"/>
              </a:defRPr>
            </a:lvl1pPr>
          </a:lstStyle>
          <a:p>
            <a:r>
              <a:rPr lang="en-US" dirty="0"/>
              <a:t>Click to add title</a:t>
            </a:r>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martArt 2">
    <p:bg>
      <p:bgPr>
        <a:solidFill>
          <a:schemeClr val="accent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 uri="{C183D7F6-B498-43B3-948B-1728B52AA6E4}">
                <adec:decorative xmlns:adec="http://schemas.microsoft.com/office/drawing/2017/decorative" val="1"/>
              </a:ext>
            </a:extLst>
          </p:cNvPr>
          <p:cNvGrpSpPr/>
          <p:nvPr userDrawn="1"/>
        </p:nvGrpSpPr>
        <p:grpSpPr>
          <a:xfrm rot="16200000">
            <a:off x="10772262" y="152641"/>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1167492" y="457200"/>
            <a:ext cx="9692640" cy="1371600"/>
          </a:xfrm>
        </p:spPr>
        <p:txBody>
          <a:bodyPr anchor="b">
            <a:noAutofit/>
          </a:bodyPr>
          <a:lstStyle>
            <a:lvl1pPr>
              <a:defRPr sz="4200" b="1">
                <a:latin typeface="+mj-lt"/>
              </a:defRPr>
            </a:lvl1pPr>
          </a:lstStyle>
          <a:p>
            <a:r>
              <a:rPr lang="en-US" dirty="0"/>
              <a:t>Click to add title</a:t>
            </a:r>
          </a:p>
        </p:txBody>
      </p:sp>
      <p:sp>
        <p:nvSpPr>
          <p:cNvPr id="4" name="Content Placeholder 2">
            <a:extLst>
              <a:ext uri="{FF2B5EF4-FFF2-40B4-BE49-F238E27FC236}">
                <a16:creationId xmlns:a16="http://schemas.microsoft.com/office/drawing/2014/main" id="{C45E425B-455F-127B-1647-045FD094F15D}"/>
              </a:ext>
            </a:extLst>
          </p:cNvPr>
          <p:cNvSpPr>
            <a:spLocks noGrp="1"/>
          </p:cNvSpPr>
          <p:nvPr>
            <p:ph idx="10" hasCustomPrompt="1"/>
          </p:nvPr>
        </p:nvSpPr>
        <p:spPr>
          <a:xfrm>
            <a:off x="1167493" y="2087561"/>
            <a:ext cx="2693306" cy="3890543"/>
          </a:xfrm>
        </p:spPr>
        <p:txBody>
          <a:bodyPr>
            <a:noAutofit/>
          </a:bodyPr>
          <a:lstStyle>
            <a:lvl1pPr marL="0" indent="0">
              <a:buNone/>
              <a:defRPr sz="2000">
                <a:latin typeface="+mn-lt"/>
              </a:defRPr>
            </a:lvl1pPr>
            <a:lvl2pPr marL="457200" indent="0">
              <a:buNone/>
              <a:defRPr sz="2000">
                <a:latin typeface="+mn-lt"/>
              </a:defRPr>
            </a:lvl2pPr>
            <a:lvl3pPr marL="914400" indent="0">
              <a:buNone/>
              <a:defRPr sz="2000">
                <a:latin typeface="+mn-lt"/>
              </a:defRPr>
            </a:lvl3pPr>
            <a:lvl4pPr marL="1371600" indent="0">
              <a:buNone/>
              <a:defRPr sz="2000">
                <a:latin typeface="+mn-lt"/>
              </a:defRPr>
            </a:lvl4pPr>
            <a:lvl5pPr marL="1828800" indent="0">
              <a:buNone/>
              <a:defRPr sz="20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hasCustomPrompt="1"/>
          </p:nvPr>
        </p:nvSpPr>
        <p:spPr>
          <a:xfrm>
            <a:off x="4216400" y="2087563"/>
            <a:ext cx="6730274" cy="3890543"/>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r>
              <a:rPr lang="en-US" dirty="0"/>
              <a:t>9/8/20XX</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827098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Content and Image 2">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79F46B00-4AE8-52A2-6926-FC2F5DD1FAD4}"/>
              </a:ext>
              <a:ext uri="{C183D7F6-B498-43B3-948B-1728B52AA6E4}">
                <adec:decorative xmlns:adec="http://schemas.microsoft.com/office/drawing/2017/decorative" val="1"/>
              </a:ext>
            </a:extLst>
          </p:cNvPr>
          <p:cNvGrpSpPr/>
          <p:nvPr userDrawn="1"/>
        </p:nvGrpSpPr>
        <p:grpSpPr>
          <a:xfrm>
            <a:off x="-2364" y="0"/>
            <a:ext cx="12194364" cy="6858000"/>
            <a:chOff x="-2364" y="0"/>
            <a:chExt cx="12194364" cy="6858000"/>
          </a:xfrm>
        </p:grpSpPr>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7"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5549489" y="457199"/>
            <a:ext cx="5943599" cy="1920240"/>
          </a:xfrm>
        </p:spPr>
        <p:txBody>
          <a:bodyPr anchor="b">
            <a:noAutofit/>
          </a:bodyPr>
          <a:lstStyle>
            <a:lvl1pPr>
              <a:defRPr sz="4200" b="1">
                <a:latin typeface="+mj-lt"/>
              </a:defRPr>
            </a:lvl1pPr>
          </a:lstStyle>
          <a:p>
            <a:r>
              <a:rPr lang="en-US" dirty="0"/>
              <a:t>Click to add title</a:t>
            </a:r>
          </a:p>
        </p:txBody>
      </p:sp>
      <p:sp>
        <p:nvSpPr>
          <p:cNvPr id="15" name="Content Placeholder 2">
            <a:extLst>
              <a:ext uri="{FF2B5EF4-FFF2-40B4-BE49-F238E27FC236}">
                <a16:creationId xmlns:a16="http://schemas.microsoft.com/office/drawing/2014/main" id="{6BBDFA0C-B372-969D-6C8A-F664A4BF8D41}"/>
              </a:ext>
            </a:extLst>
          </p:cNvPr>
          <p:cNvSpPr>
            <a:spLocks noGrp="1" noChangeAspect="1"/>
          </p:cNvSpPr>
          <p:nvPr>
            <p:ph idx="17" hasCustomPrompt="1"/>
          </p:nvPr>
        </p:nvSpPr>
        <p:spPr>
          <a:xfrm>
            <a:off x="823108" y="640080"/>
            <a:ext cx="4297680" cy="4297680"/>
          </a:xfrm>
          <a:prstGeom prst="ellipse">
            <a:avLst/>
          </a:prstGeom>
          <a:solidFill>
            <a:schemeClr val="accent2"/>
          </a:solidFill>
        </p:spPr>
        <p:txBody>
          <a:bodyPr anchor="ctr" anchorCtr="0">
            <a:noAutofit/>
          </a:bodyPr>
          <a:lstStyle>
            <a:lvl1pPr marL="0" indent="0" algn="ctr">
              <a:buFont typeface="Arial" panose="020B0604020202020204" pitchFamily="34" charset="0"/>
              <a:buNone/>
              <a:defRPr sz="2000">
                <a:latin typeface="+mn-lt"/>
              </a:defRPr>
            </a:lvl1pPr>
            <a:lvl2pPr marL="347663" indent="0" algn="ctr">
              <a:buFont typeface="Arial" panose="020B0604020202020204" pitchFamily="34" charset="0"/>
              <a:buNone/>
              <a:defRPr sz="2000">
                <a:latin typeface="+mn-lt"/>
              </a:defRPr>
            </a:lvl2pPr>
            <a:lvl3pPr marL="685800" indent="0" algn="ctr">
              <a:buFont typeface="Arial" panose="020B0604020202020204" pitchFamily="34" charset="0"/>
              <a:buNone/>
              <a:defRPr sz="2000">
                <a:latin typeface="+mn-lt"/>
              </a:defRPr>
            </a:lvl3pPr>
            <a:lvl4pPr marL="914400" indent="0" algn="ctr">
              <a:buFont typeface="Arial" panose="020B0604020202020204" pitchFamily="34" charset="0"/>
              <a:buNone/>
              <a:defRPr sz="2000">
                <a:latin typeface="+mn-lt"/>
              </a:defRPr>
            </a:lvl4pPr>
            <a:lvl5pPr marL="1143000" indent="0" algn="ctr">
              <a:buFont typeface="Arial" panose="020B0604020202020204" pitchFamily="34" charset="0"/>
              <a:buNone/>
              <a:defRPr sz="20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67114" cy="365125"/>
          </a:xfrm>
          <a:prstGeom prst="rect">
            <a:avLst/>
          </a:prstGeom>
        </p:spPr>
        <p:txBody>
          <a:bodyPr vert="horz" lIns="91440" tIns="45720" rIns="91440" bIns="45720" rtlCol="0" anchor="ctr">
            <a:noAutofit/>
          </a:bodyPr>
          <a:lstStyle>
            <a:lvl1pPr algn="l">
              <a:defRPr sz="1200">
                <a:solidFill>
                  <a:schemeClr val="accent2"/>
                </a:solidFill>
                <a:latin typeface="+mn-lt"/>
              </a:defRPr>
            </a:lvl1pPr>
          </a:lstStyle>
          <a:p>
            <a:r>
              <a:rPr lang="en-US" dirty="0"/>
              <a:t>9/8/20XX</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dirty="0"/>
          </a:p>
        </p:txBody>
      </p:sp>
      <p:sp>
        <p:nvSpPr>
          <p:cNvPr id="3" name="Content Placeholder 2">
            <a:extLst>
              <a:ext uri="{FF2B5EF4-FFF2-40B4-BE49-F238E27FC236}">
                <a16:creationId xmlns:a16="http://schemas.microsoft.com/office/drawing/2014/main" id="{99A8D2CC-EE75-85FA-1577-88C0BEC7B10C}"/>
              </a:ext>
            </a:extLst>
          </p:cNvPr>
          <p:cNvSpPr>
            <a:spLocks noGrp="1"/>
          </p:cNvSpPr>
          <p:nvPr>
            <p:ph idx="15" hasCustomPrompt="1"/>
          </p:nvPr>
        </p:nvSpPr>
        <p:spPr>
          <a:xfrm>
            <a:off x="5549490" y="2706369"/>
            <a:ext cx="5943600" cy="3383279"/>
          </a:xfrm>
        </p:spPr>
        <p:txBody>
          <a:bodyPr>
            <a:normAutofit/>
          </a:bodyPr>
          <a:lstStyle>
            <a:lvl1pPr marL="283464" indent="-283464">
              <a:spcBef>
                <a:spcPts val="1000"/>
              </a:spcBef>
              <a:buFont typeface="Arial" panose="020B0604020202020204" pitchFamily="34" charset="0"/>
              <a:buChar char="•"/>
              <a:defRPr sz="2000">
                <a:solidFill>
                  <a:schemeClr val="tx1"/>
                </a:solidFill>
                <a:latin typeface="+mn-lt"/>
              </a:defRPr>
            </a:lvl1pPr>
            <a:lvl2pPr marL="566928" indent="-283464">
              <a:spcBef>
                <a:spcPts val="1000"/>
              </a:spcBef>
              <a:buFont typeface="Arial" panose="020B0604020202020204" pitchFamily="34" charset="0"/>
              <a:buChar char="•"/>
              <a:defRPr sz="2000">
                <a:solidFill>
                  <a:schemeClr val="tx1"/>
                </a:solidFill>
                <a:latin typeface="+mn-lt"/>
              </a:defRPr>
            </a:lvl2pPr>
            <a:lvl3pPr marL="850392" indent="-283464">
              <a:spcBef>
                <a:spcPts val="1000"/>
              </a:spcBef>
              <a:buFont typeface="Arial" panose="020B0604020202020204" pitchFamily="34" charset="0"/>
              <a:buChar char="•"/>
              <a:defRPr sz="2000">
                <a:solidFill>
                  <a:schemeClr val="tx1"/>
                </a:solidFill>
                <a:latin typeface="+mn-lt"/>
              </a:defRPr>
            </a:lvl3pPr>
            <a:lvl4pPr marL="1133856" indent="-283464">
              <a:spcBef>
                <a:spcPts val="1000"/>
              </a:spcBef>
              <a:buFont typeface="Arial" panose="020B0604020202020204" pitchFamily="34" charset="0"/>
              <a:buChar char="•"/>
              <a:defRPr sz="2000">
                <a:solidFill>
                  <a:schemeClr val="tx1"/>
                </a:solidFill>
                <a:latin typeface="+mn-lt"/>
              </a:defRPr>
            </a:lvl4pPr>
            <a:lvl5pPr marL="1463040" indent="-283464">
              <a:spcBef>
                <a:spcPts val="1000"/>
              </a:spcBef>
              <a:buFont typeface="Arial" panose="020B0604020202020204" pitchFamily="34" charset="0"/>
              <a:buChar char="•"/>
              <a:defRPr sz="2000">
                <a:solidFill>
                  <a:schemeClr val="tx1"/>
                </a:solidFill>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25656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Chart ">
    <p:bg>
      <p:bgPr>
        <a:solidFill>
          <a:schemeClr val="accent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 uri="{C183D7F6-B498-43B3-948B-1728B52AA6E4}">
                <adec:decorative xmlns:adec="http://schemas.microsoft.com/office/drawing/2017/decorative" val="1"/>
              </a:ext>
            </a:extLst>
          </p:cNvPr>
          <p:cNvGrpSpPr/>
          <p:nvPr userDrawn="1"/>
        </p:nvGrpSpPr>
        <p:grpSpPr>
          <a:xfrm rot="16200000">
            <a:off x="10772262" y="152641"/>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1167492" y="136526"/>
            <a:ext cx="9779183" cy="1570038"/>
          </a:xfrm>
        </p:spPr>
        <p:txBody>
          <a:bodyPr anchor="b">
            <a:noAutofit/>
          </a:bodyPr>
          <a:lstStyle>
            <a:lvl1pPr>
              <a:defRPr sz="4200" b="1">
                <a:latin typeface="+mj-lt"/>
              </a:defRPr>
            </a:lvl1pPr>
          </a:lstStyle>
          <a:p>
            <a:r>
              <a:rPr lang="en-US" dirty="0"/>
              <a:t>Click to add title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hasCustomPrompt="1"/>
          </p:nvPr>
        </p:nvSpPr>
        <p:spPr>
          <a:xfrm>
            <a:off x="1167493" y="2084832"/>
            <a:ext cx="9779182" cy="3366813"/>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r>
              <a:rPr lang="en-US" dirty="0"/>
              <a:t>9/8/20XX</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190945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8AD52EA-B01E-8D38-D87A-BF7EB5B58A82}"/>
              </a:ext>
              <a:ext uri="{C183D7F6-B498-43B3-948B-1728B52AA6E4}">
                <adec:decorative xmlns:adec="http://schemas.microsoft.com/office/drawing/2017/decorative" val="1"/>
              </a:ext>
            </a:extLst>
          </p:cNvPr>
          <p:cNvGrpSpPr/>
          <p:nvPr userDrawn="1"/>
        </p:nvGrpSpPr>
        <p:grpSpPr>
          <a:xfrm>
            <a:off x="0" y="-1"/>
            <a:ext cx="12192001" cy="6864796"/>
            <a:chOff x="0" y="-1"/>
            <a:chExt cx="12192001" cy="6864796"/>
          </a:xfrm>
        </p:grpSpPr>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4"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1167494" y="252549"/>
            <a:ext cx="6220278" cy="3262811"/>
          </a:xfrm>
        </p:spPr>
        <p:txBody>
          <a:bodyPr anchor="b">
            <a:noAutofit/>
          </a:bodyPr>
          <a:lstStyle>
            <a:lvl1pPr algn="l">
              <a:defRPr sz="6000" b="1">
                <a:latin typeface="+mj-lt"/>
              </a:defRPr>
            </a:lvl1pPr>
          </a:lstStyle>
          <a:p>
            <a:r>
              <a:rPr lang="en-US" dirty="0"/>
              <a:t>Click to add title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hasCustomPrompt="1"/>
          </p:nvPr>
        </p:nvSpPr>
        <p:spPr>
          <a:xfrm>
            <a:off x="1167493" y="3685939"/>
            <a:ext cx="6220277" cy="2919512"/>
          </a:xfrm>
        </p:spPr>
        <p:txBody>
          <a:bodyPr anchor="t" anchorCtr="0">
            <a:normAutofit/>
          </a:bodyPr>
          <a:lstStyle>
            <a:lvl1pPr marL="0" indent="0" algn="l">
              <a:buNone/>
              <a:defRPr sz="2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add text</a:t>
            </a:r>
          </a:p>
        </p:txBody>
      </p:sp>
    </p:spTree>
    <p:extLst>
      <p:ext uri="{BB962C8B-B14F-4D97-AF65-F5344CB8AC3E}">
        <p14:creationId xmlns:p14="http://schemas.microsoft.com/office/powerpoint/2010/main" val="2544706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C10D125-AB73-D276-4947-94204736A30D}"/>
              </a:ext>
              <a:ext uri="{C183D7F6-B498-43B3-948B-1728B52AA6E4}">
                <adec:decorative xmlns:adec="http://schemas.microsoft.com/office/drawing/2017/decorative" val="1"/>
              </a:ext>
            </a:extLst>
          </p:cNvPr>
          <p:cNvGrpSpPr/>
          <p:nvPr userDrawn="1"/>
        </p:nvGrpSpPr>
        <p:grpSpPr>
          <a:xfrm>
            <a:off x="1" y="0"/>
            <a:ext cx="12191999" cy="6858000"/>
            <a:chOff x="1" y="0"/>
            <a:chExt cx="12191999" cy="6858000"/>
          </a:xfrm>
        </p:grpSpPr>
        <p:sp>
          <p:nvSpPr>
            <p:cNvPr id="4" name="Freeform 3">
              <a:extLst>
                <a:ext uri="{FF2B5EF4-FFF2-40B4-BE49-F238E27FC236}">
                  <a16:creationId xmlns:a16="http://schemas.microsoft.com/office/drawing/2014/main" id="{6A7F6A3F-E1DD-A246-9A6D-5F9B18BA2588}"/>
                </a:ext>
                <a:ext uri="{C183D7F6-B498-43B3-948B-1728B52AA6E4}">
                  <adec:decorative xmlns:adec="http://schemas.microsoft.com/office/drawing/2017/decorative" val="1"/>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 uri="{C183D7F6-B498-43B3-948B-1728B52AA6E4}">
                  <adec:decorative xmlns:adec="http://schemas.microsoft.com/office/drawing/2017/decorative" val="1"/>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a16="http://schemas.microsoft.com/office/drawing/2014/main" id="{D11C9832-A021-954E-A34F-2988D1189AE9}"/>
                </a:ext>
                <a:ext uri="{C183D7F6-B498-43B3-948B-1728B52AA6E4}">
                  <adec:decorative xmlns:adec="http://schemas.microsoft.com/office/drawing/2017/decorative" val="1"/>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 uri="{C183D7F6-B498-43B3-948B-1728B52AA6E4}">
                  <adec:decorative xmlns:adec="http://schemas.microsoft.com/office/drawing/2017/decorative" val="1"/>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1158864" y="102021"/>
            <a:ext cx="9779183" cy="1744415"/>
          </a:xfrm>
        </p:spPr>
        <p:txBody>
          <a:bodyPr anchor="b">
            <a:noAutofit/>
          </a:bodyPr>
          <a:lstStyle>
            <a:lvl1pPr>
              <a:defRPr sz="4200" b="1">
                <a:latin typeface="+mj-lt"/>
              </a:defRPr>
            </a:lvl1pPr>
          </a:lstStyle>
          <a:p>
            <a:r>
              <a:rPr lang="en-US" dirty="0"/>
              <a:t>Click to add title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hasCustomPrompt="1"/>
          </p:nvPr>
        </p:nvSpPr>
        <p:spPr>
          <a:xfrm>
            <a:off x="1158865" y="2017467"/>
            <a:ext cx="9779182" cy="3366815"/>
          </a:xfrm>
        </p:spPr>
        <p:txBody>
          <a:bodyPr>
            <a:norm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r>
              <a:rPr lang="en-US" dirty="0"/>
              <a:t>9/8/20XX</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Right Image">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C10D125-AB73-D276-4947-94204736A30D}"/>
              </a:ext>
              <a:ext uri="{C183D7F6-B498-43B3-948B-1728B52AA6E4}">
                <adec:decorative xmlns:adec="http://schemas.microsoft.com/office/drawing/2017/decorative" val="1"/>
              </a:ext>
            </a:extLst>
          </p:cNvPr>
          <p:cNvGrpSpPr/>
          <p:nvPr userDrawn="1"/>
        </p:nvGrpSpPr>
        <p:grpSpPr>
          <a:xfrm flipH="1">
            <a:off x="1" y="0"/>
            <a:ext cx="12191999" cy="6858000"/>
            <a:chOff x="1" y="0"/>
            <a:chExt cx="12191999" cy="6858000"/>
          </a:xfrm>
        </p:grpSpPr>
        <p:sp>
          <p:nvSpPr>
            <p:cNvPr id="4" name="Freeform 3">
              <a:extLst>
                <a:ext uri="{FF2B5EF4-FFF2-40B4-BE49-F238E27FC236}">
                  <a16:creationId xmlns:a16="http://schemas.microsoft.com/office/drawing/2014/main" id="{6A7F6A3F-E1DD-A246-9A6D-5F9B18BA2588}"/>
                </a:ext>
                <a:ext uri="{C183D7F6-B498-43B3-948B-1728B52AA6E4}">
                  <adec:decorative xmlns:adec="http://schemas.microsoft.com/office/drawing/2017/decorative" val="1"/>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 uri="{C183D7F6-B498-43B3-948B-1728B52AA6E4}">
                  <adec:decorative xmlns:adec="http://schemas.microsoft.com/office/drawing/2017/decorative" val="1"/>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a16="http://schemas.microsoft.com/office/drawing/2014/main" id="{D11C9832-A021-954E-A34F-2988D1189AE9}"/>
                </a:ext>
                <a:ext uri="{C183D7F6-B498-43B3-948B-1728B52AA6E4}">
                  <adec:decorative xmlns:adec="http://schemas.microsoft.com/office/drawing/2017/decorative" val="1"/>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 uri="{C183D7F6-B498-43B3-948B-1728B52AA6E4}">
                  <adec:decorative xmlns:adec="http://schemas.microsoft.com/office/drawing/2017/decorative" val="1"/>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1167492" y="1371600"/>
            <a:ext cx="5486400" cy="4114800"/>
          </a:xfrm>
        </p:spPr>
        <p:txBody>
          <a:bodyPr anchor="ctr" anchorCtr="0">
            <a:noAutofit/>
          </a:bodyPr>
          <a:lstStyle>
            <a:lvl1pPr>
              <a:defRPr sz="6000" b="1">
                <a:latin typeface="+mj-lt"/>
              </a:defRPr>
            </a:lvl1pPr>
          </a:lstStyle>
          <a:p>
            <a:r>
              <a:rPr lang="en-US" dirty="0"/>
              <a:t>Click to add title</a:t>
            </a:r>
          </a:p>
        </p:txBody>
      </p:sp>
      <p:sp>
        <p:nvSpPr>
          <p:cNvPr id="15" name="Picture Placeholder 14">
            <a:extLst>
              <a:ext uri="{FF2B5EF4-FFF2-40B4-BE49-F238E27FC236}">
                <a16:creationId xmlns:a16="http://schemas.microsoft.com/office/drawing/2014/main" id="{3124234B-E1C4-2616-9993-A23142AA69B2}"/>
              </a:ext>
            </a:extLst>
          </p:cNvPr>
          <p:cNvSpPr>
            <a:spLocks noGrp="1"/>
          </p:cNvSpPr>
          <p:nvPr>
            <p:ph type="pic" sz="quarter" idx="10"/>
          </p:nvPr>
        </p:nvSpPr>
        <p:spPr>
          <a:xfrm>
            <a:off x="7183438" y="1168400"/>
            <a:ext cx="4500562" cy="4521200"/>
          </a:xfrm>
          <a:prstGeom prst="ellipse">
            <a:avLst/>
          </a:prstGeom>
          <a:solidFill>
            <a:schemeClr val="accent2"/>
          </a:solidFill>
        </p:spPr>
        <p:txBody>
          <a:bodyPr/>
          <a:lstStyle>
            <a:lvl1pPr marL="0" indent="0" algn="ctr">
              <a:buNone/>
              <a:defRPr sz="2000"/>
            </a:lvl1pPr>
          </a:lstStyle>
          <a:p>
            <a:r>
              <a:rPr lang="en-US"/>
              <a:t>Click icon to add picture</a:t>
            </a:r>
            <a:endParaRPr lang="en-US" dirty="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r>
              <a:rPr lang="en-US" dirty="0"/>
              <a:t>9/8/20XX</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491266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Left Image">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C10D125-AB73-D276-4947-94204736A30D}"/>
              </a:ext>
              <a:ext uri="{C183D7F6-B498-43B3-948B-1728B52AA6E4}">
                <adec:decorative xmlns:adec="http://schemas.microsoft.com/office/drawing/2017/decorative" val="1"/>
              </a:ext>
            </a:extLst>
          </p:cNvPr>
          <p:cNvGrpSpPr/>
          <p:nvPr userDrawn="1"/>
        </p:nvGrpSpPr>
        <p:grpSpPr>
          <a:xfrm>
            <a:off x="1" y="0"/>
            <a:ext cx="12191999" cy="6858000"/>
            <a:chOff x="1" y="0"/>
            <a:chExt cx="12191999" cy="6858000"/>
          </a:xfrm>
        </p:grpSpPr>
        <p:sp>
          <p:nvSpPr>
            <p:cNvPr id="4" name="Freeform 3">
              <a:extLst>
                <a:ext uri="{FF2B5EF4-FFF2-40B4-BE49-F238E27FC236}">
                  <a16:creationId xmlns:a16="http://schemas.microsoft.com/office/drawing/2014/main" id="{6A7F6A3F-E1DD-A246-9A6D-5F9B18BA2588}"/>
                </a:ext>
                <a:ext uri="{C183D7F6-B498-43B3-948B-1728B52AA6E4}">
                  <adec:decorative xmlns:adec="http://schemas.microsoft.com/office/drawing/2017/decorative" val="1"/>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 uri="{C183D7F6-B498-43B3-948B-1728B52AA6E4}">
                  <adec:decorative xmlns:adec="http://schemas.microsoft.com/office/drawing/2017/decorative" val="1"/>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a16="http://schemas.microsoft.com/office/drawing/2014/main" id="{D11C9832-A021-954E-A34F-2988D1189AE9}"/>
                </a:ext>
                <a:ext uri="{C183D7F6-B498-43B3-948B-1728B52AA6E4}">
                  <adec:decorative xmlns:adec="http://schemas.microsoft.com/office/drawing/2017/decorative" val="1"/>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 uri="{C183D7F6-B498-43B3-948B-1728B52AA6E4}">
                  <adec:decorative xmlns:adec="http://schemas.microsoft.com/office/drawing/2017/decorative" val="1"/>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5943600" y="457200"/>
            <a:ext cx="5120640" cy="3200400"/>
          </a:xfrm>
        </p:spPr>
        <p:txBody>
          <a:bodyPr anchor="b" anchorCtr="0">
            <a:noAutofit/>
          </a:bodyPr>
          <a:lstStyle>
            <a:lvl1pPr>
              <a:defRPr sz="6000" b="1">
                <a:latin typeface="+mj-lt"/>
              </a:defRPr>
            </a:lvl1pPr>
          </a:lstStyle>
          <a:p>
            <a:r>
              <a:rPr lang="en-US" dirty="0"/>
              <a:t>Click to add title</a:t>
            </a:r>
          </a:p>
        </p:txBody>
      </p:sp>
      <p:sp>
        <p:nvSpPr>
          <p:cNvPr id="3" name="Subtitle 2">
            <a:extLst>
              <a:ext uri="{FF2B5EF4-FFF2-40B4-BE49-F238E27FC236}">
                <a16:creationId xmlns:a16="http://schemas.microsoft.com/office/drawing/2014/main" id="{8763DBBF-E63D-81E5-E7CE-32F6F2C2F935}"/>
              </a:ext>
            </a:extLst>
          </p:cNvPr>
          <p:cNvSpPr>
            <a:spLocks noGrp="1"/>
          </p:cNvSpPr>
          <p:nvPr>
            <p:ph type="subTitle" idx="1" hasCustomPrompt="1"/>
          </p:nvPr>
        </p:nvSpPr>
        <p:spPr>
          <a:xfrm>
            <a:off x="5943598" y="3657600"/>
            <a:ext cx="5120640" cy="1828800"/>
          </a:xfrm>
        </p:spPr>
        <p:txBody>
          <a:bodyPr anchor="t" anchorCtr="0">
            <a:noAutofit/>
          </a:bodyPr>
          <a:lstStyle>
            <a:lvl1pPr marL="0" indent="0" algn="l">
              <a:buNone/>
              <a:defRPr sz="32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5" name="Picture Placeholder 14">
            <a:extLst>
              <a:ext uri="{FF2B5EF4-FFF2-40B4-BE49-F238E27FC236}">
                <a16:creationId xmlns:a16="http://schemas.microsoft.com/office/drawing/2014/main" id="{64033732-ADA1-C540-7276-3FF5CDEF2C5E}"/>
              </a:ext>
            </a:extLst>
          </p:cNvPr>
          <p:cNvSpPr>
            <a:spLocks noGrp="1"/>
          </p:cNvSpPr>
          <p:nvPr>
            <p:ph type="pic" sz="quarter" idx="10"/>
          </p:nvPr>
        </p:nvSpPr>
        <p:spPr>
          <a:xfrm>
            <a:off x="904238" y="1157224"/>
            <a:ext cx="4500562" cy="4521200"/>
          </a:xfrm>
          <a:prstGeom prst="ellipse">
            <a:avLst/>
          </a:prstGeom>
          <a:solidFill>
            <a:schemeClr val="accent2"/>
          </a:solidFill>
        </p:spPr>
        <p:txBody>
          <a:bodyPr/>
          <a:lstStyle>
            <a:lvl1pPr marL="0" indent="0" algn="ctr">
              <a:buNone/>
              <a:defRPr sz="2000"/>
            </a:lvl1pPr>
          </a:lstStyle>
          <a:p>
            <a:r>
              <a:rPr lang="en-US"/>
              <a:t>Click icon to add picture</a:t>
            </a:r>
            <a:endParaRPr lang="en-US" dirty="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r>
              <a:rPr lang="en-US" dirty="0"/>
              <a:t>9/8/20XX</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823856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2">
    <p:bg>
      <p:bgPr>
        <a:solidFill>
          <a:schemeClr val="accent2"/>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CEDB282-8288-C81F-52B5-048A3E80C931}"/>
              </a:ext>
              <a:ext uri="{C183D7F6-B498-43B3-948B-1728B52AA6E4}">
                <adec:decorative xmlns:adec="http://schemas.microsoft.com/office/drawing/2017/decorative" val="1"/>
              </a:ext>
            </a:extLst>
          </p:cNvPr>
          <p:cNvGrpSpPr/>
          <p:nvPr userDrawn="1"/>
        </p:nvGrpSpPr>
        <p:grpSpPr>
          <a:xfrm>
            <a:off x="0" y="-1"/>
            <a:ext cx="12208822" cy="6858003"/>
            <a:chOff x="0" y="-1"/>
            <a:chExt cx="12208822" cy="6858003"/>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6002"/>
              <a:ext cx="1220882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8"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0" y="438098"/>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3" name="Title 1">
            <a:extLst>
              <a:ext uri="{FF2B5EF4-FFF2-40B4-BE49-F238E27FC236}">
                <a16:creationId xmlns:a16="http://schemas.microsoft.com/office/drawing/2014/main" id="{5E932F0D-7FC3-634B-932C-3625C16C8DE2}"/>
              </a:ext>
            </a:extLst>
          </p:cNvPr>
          <p:cNvSpPr>
            <a:spLocks noGrp="1"/>
          </p:cNvSpPr>
          <p:nvPr>
            <p:ph type="title" hasCustomPrompt="1"/>
          </p:nvPr>
        </p:nvSpPr>
        <p:spPr>
          <a:xfrm>
            <a:off x="1167492" y="45085"/>
            <a:ext cx="9779183" cy="1600835"/>
          </a:xfrm>
        </p:spPr>
        <p:txBody>
          <a:bodyPr anchor="b">
            <a:noAutofit/>
          </a:bodyPr>
          <a:lstStyle>
            <a:lvl1pPr>
              <a:defRPr sz="4200" b="1">
                <a:latin typeface="+mj-lt"/>
              </a:defRPr>
            </a:lvl1pPr>
          </a:lstStyle>
          <a:p>
            <a:r>
              <a:rPr lang="en-US" dirty="0"/>
              <a:t>Click to add title</a:t>
            </a:r>
          </a:p>
        </p:txBody>
      </p:sp>
      <p:sp>
        <p:nvSpPr>
          <p:cNvPr id="3" name="Content Placeholder 2">
            <a:extLst>
              <a:ext uri="{FF2B5EF4-FFF2-40B4-BE49-F238E27FC236}">
                <a16:creationId xmlns:a16="http://schemas.microsoft.com/office/drawing/2014/main" id="{CA1EED44-783E-8705-4119-D7E9F7D4F2B4}"/>
              </a:ext>
            </a:extLst>
          </p:cNvPr>
          <p:cNvSpPr>
            <a:spLocks noGrp="1"/>
          </p:cNvSpPr>
          <p:nvPr>
            <p:ph idx="14" hasCustomPrompt="1"/>
          </p:nvPr>
        </p:nvSpPr>
        <p:spPr>
          <a:xfrm>
            <a:off x="1166087" y="2652713"/>
            <a:ext cx="9780587" cy="3436936"/>
          </a:xfrm>
        </p:spPr>
        <p:txBody>
          <a:bodyPr>
            <a:normAutofit/>
          </a:bodyPr>
          <a:lstStyle>
            <a:lvl1pPr marL="342900" indent="-283464">
              <a:spcBef>
                <a:spcPts val="1000"/>
              </a:spcBef>
              <a:buFont typeface="Arial" panose="020B0604020202020204" pitchFamily="34" charset="0"/>
              <a:buChar char="•"/>
              <a:defRPr sz="2000">
                <a:solidFill>
                  <a:schemeClr val="bg1"/>
                </a:solidFill>
                <a:latin typeface="+mn-lt"/>
              </a:defRPr>
            </a:lvl1pPr>
            <a:lvl2pPr marL="566928" indent="-283464">
              <a:spcBef>
                <a:spcPts val="1000"/>
              </a:spcBef>
              <a:buFont typeface="Arial" panose="020B0604020202020204" pitchFamily="34" charset="0"/>
              <a:buChar char="•"/>
              <a:defRPr sz="2000">
                <a:solidFill>
                  <a:schemeClr val="bg1"/>
                </a:solidFill>
                <a:latin typeface="+mn-lt"/>
              </a:defRPr>
            </a:lvl2pPr>
            <a:lvl3pPr marL="850392" indent="-283464">
              <a:spcBef>
                <a:spcPts val="1000"/>
              </a:spcBef>
              <a:buFont typeface="Arial" panose="020B0604020202020204" pitchFamily="34" charset="0"/>
              <a:buChar char="•"/>
              <a:defRPr sz="2000">
                <a:solidFill>
                  <a:schemeClr val="bg1"/>
                </a:solidFill>
                <a:latin typeface="+mn-lt"/>
              </a:defRPr>
            </a:lvl3pPr>
            <a:lvl4pPr marL="1097280" indent="-283464">
              <a:spcBef>
                <a:spcPts val="1000"/>
              </a:spcBef>
              <a:buFont typeface="Arial" panose="020B0604020202020204" pitchFamily="34" charset="0"/>
              <a:buChar char="•"/>
              <a:defRPr sz="2000">
                <a:solidFill>
                  <a:schemeClr val="bg1"/>
                </a:solidFill>
                <a:latin typeface="+mn-lt"/>
              </a:defRPr>
            </a:lvl4pPr>
            <a:lvl5pPr marL="1371600" indent="-283464">
              <a:spcBef>
                <a:spcPts val="1000"/>
              </a:spcBef>
              <a:buFont typeface="Arial" panose="020B0604020202020204" pitchFamily="34" charset="0"/>
              <a:buChar char="•"/>
              <a:defRPr sz="2000">
                <a:solidFill>
                  <a:schemeClr val="bg1"/>
                </a:solidFill>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E95D4F5-F69B-42F6-8A9D-330F696E144B}"/>
              </a:ext>
            </a:extLst>
          </p:cNvPr>
          <p:cNvSpPr>
            <a:spLocks noGrp="1"/>
          </p:cNvSpPr>
          <p:nvPr>
            <p:ph type="dt" sz="half" idx="10"/>
          </p:nvPr>
        </p:nvSpPr>
        <p:spPr/>
        <p:txBody>
          <a:bodyPr>
            <a:noAutofit/>
          </a:bodyPr>
          <a:lstStyle>
            <a:lvl1pPr>
              <a:defRPr>
                <a:solidFill>
                  <a:schemeClr val="accent2"/>
                </a:solidFill>
                <a:latin typeface="+mn-lt"/>
              </a:defRPr>
            </a:lvl1pPr>
          </a:lstStyle>
          <a:p>
            <a:r>
              <a:rPr lang="en-US" dirty="0"/>
              <a:t>9/8/20XX</a:t>
            </a:r>
          </a:p>
        </p:txBody>
      </p:sp>
      <p:sp>
        <p:nvSpPr>
          <p:cNvPr id="5" name="Footer Placeholder 4">
            <a:extLst>
              <a:ext uri="{FF2B5EF4-FFF2-40B4-BE49-F238E27FC236}">
                <a16:creationId xmlns:a16="http://schemas.microsoft.com/office/drawing/2014/main" id="{FA79A23A-2238-4904-8692-9F2DAE8B8FC9}"/>
              </a:ext>
            </a:extLst>
          </p:cNvPr>
          <p:cNvSpPr>
            <a:spLocks noGrp="1"/>
          </p:cNvSpPr>
          <p:nvPr>
            <p:ph type="ftr" sz="quarter" idx="11"/>
          </p:nvPr>
        </p:nvSpPr>
        <p:spPr/>
        <p:txBody>
          <a:bodyPr>
            <a:noAutofit/>
          </a:bodyPr>
          <a:lstStyle>
            <a:lvl1pPr>
              <a:defRPr>
                <a:solidFill>
                  <a:schemeClr val="accent2"/>
                </a:solidFill>
                <a:latin typeface="+mn-lt"/>
              </a:defRPr>
            </a:lvl1pPr>
          </a:lstStyle>
          <a:p>
            <a:endParaRPr lang="en-US" dirty="0"/>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8" y="6356350"/>
            <a:ext cx="1604682"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883176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FBCE6F-2AA9-31FE-8148-33B480735599}"/>
              </a:ext>
              <a:ext uri="{C183D7F6-B498-43B3-948B-1728B52AA6E4}">
                <adec:decorative xmlns:adec="http://schemas.microsoft.com/office/drawing/2017/decorative" val="1"/>
              </a:ext>
            </a:extLst>
          </p:cNvPr>
          <p:cNvGrpSpPr/>
          <p:nvPr userDrawn="1"/>
        </p:nvGrpSpPr>
        <p:grpSpPr>
          <a:xfrm>
            <a:off x="0" y="0"/>
            <a:ext cx="12192000" cy="6858000"/>
            <a:chOff x="0" y="0"/>
            <a:chExt cx="12192000" cy="685800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0"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28" y="2207195"/>
              <a:ext cx="3032351" cy="2443610"/>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1167494" y="177553"/>
            <a:ext cx="6245912" cy="3269447"/>
          </a:xfrm>
        </p:spPr>
        <p:txBody>
          <a:bodyPr bIns="0" anchor="b">
            <a:noAutofit/>
          </a:bodyPr>
          <a:lstStyle>
            <a:lvl1pPr algn="l">
              <a:defRPr sz="6000" b="1">
                <a:solidFill>
                  <a:schemeClr val="bg1"/>
                </a:solidFill>
                <a:latin typeface="+mj-lt"/>
              </a:defRPr>
            </a:lvl1pPr>
          </a:lstStyle>
          <a:p>
            <a:r>
              <a:rPr lang="en-US" dirty="0"/>
              <a:t>Click to add title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hasCustomPrompt="1"/>
          </p:nvPr>
        </p:nvSpPr>
        <p:spPr>
          <a:xfrm>
            <a:off x="1167494" y="3492896"/>
            <a:ext cx="6245912" cy="912850"/>
          </a:xfrm>
        </p:spPr>
        <p:txBody>
          <a:bodyPr anchor="ctr" anchorCtr="0">
            <a:noAutofit/>
          </a:bodyPr>
          <a:lstStyle>
            <a:lvl1pPr marL="0" indent="0" algn="l">
              <a:buNone/>
              <a:defRPr sz="3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986529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4DB56B5-5DD7-95E3-52B2-EDC4B3F13058}"/>
              </a:ext>
              <a:ext uri="{C183D7F6-B498-43B3-948B-1728B52AA6E4}">
                <adec:decorative xmlns:adec="http://schemas.microsoft.com/office/drawing/2017/decorative" val="1"/>
              </a:ext>
            </a:extLst>
          </p:cNvPr>
          <p:cNvGrpSpPr/>
          <p:nvPr userDrawn="1"/>
        </p:nvGrpSpPr>
        <p:grpSpPr>
          <a:xfrm>
            <a:off x="1" y="0"/>
            <a:ext cx="12191999" cy="6858000"/>
            <a:chOff x="1" y="0"/>
            <a:chExt cx="12191999" cy="685800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1167492" y="136526"/>
            <a:ext cx="9601200" cy="1653371"/>
          </a:xfrm>
        </p:spPr>
        <p:txBody>
          <a:bodyPr anchor="b">
            <a:noAutofit/>
          </a:bodyPr>
          <a:lstStyle>
            <a:lvl1pPr>
              <a:defRPr sz="4200" b="1">
                <a:latin typeface="+mj-lt"/>
              </a:defRPr>
            </a:lvl1pPr>
          </a:lstStyle>
          <a:p>
            <a:r>
              <a:rPr lang="en-US" dirty="0"/>
              <a:t>Click to add title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hasCustomPrompt="1"/>
          </p:nvPr>
        </p:nvSpPr>
        <p:spPr>
          <a:xfrm>
            <a:off x="1167493" y="2023984"/>
            <a:ext cx="4663440" cy="3332832"/>
          </a:xfrm>
        </p:spPr>
        <p:txBody>
          <a:bodyPr>
            <a:normAutofit/>
          </a:bodyPr>
          <a:lstStyle>
            <a:lvl1pPr marL="0" indent="0">
              <a:spcBef>
                <a:spcPts val="1000"/>
              </a:spcBef>
              <a:buFont typeface="Arial" panose="020B0604020202020204" pitchFamily="34" charset="0"/>
              <a:buNone/>
              <a:defRPr sz="2000">
                <a:latin typeface="+mn-lt"/>
              </a:defRPr>
            </a:lvl1pPr>
            <a:lvl2pPr marL="283464" indent="-283464">
              <a:spcBef>
                <a:spcPts val="1000"/>
              </a:spcBef>
              <a:buFont typeface="Arial" panose="020B0604020202020204" pitchFamily="34" charset="0"/>
              <a:buChar char="•"/>
              <a:defRPr sz="2000">
                <a:latin typeface="+mn-lt"/>
              </a:defRPr>
            </a:lvl2pPr>
            <a:lvl3pPr marL="566928" indent="-283464">
              <a:spcBef>
                <a:spcPts val="1000"/>
              </a:spcBef>
              <a:buFont typeface="Arial" panose="020B0604020202020204" pitchFamily="34" charset="0"/>
              <a:buChar char="•"/>
              <a:defRPr sz="2000">
                <a:latin typeface="+mn-lt"/>
              </a:defRPr>
            </a:lvl3pPr>
            <a:lvl4pPr marL="850392" indent="-283464">
              <a:spcBef>
                <a:spcPts val="1000"/>
              </a:spcBef>
              <a:buFont typeface="Arial" panose="020B0604020202020204" pitchFamily="34" charset="0"/>
              <a:buChar char="•"/>
              <a:defRPr sz="2000">
                <a:latin typeface="+mn-lt"/>
              </a:defRPr>
            </a:lvl4pPr>
            <a:lvl5pPr marL="1133856" indent="-283464">
              <a:spcBef>
                <a:spcPts val="1000"/>
              </a:spcBef>
              <a:buFont typeface="Arial" panose="020B0604020202020204" pitchFamily="34" charset="0"/>
              <a:buChar char="•"/>
              <a:defRPr sz="20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hasCustomPrompt="1"/>
          </p:nvPr>
        </p:nvSpPr>
        <p:spPr>
          <a:xfrm>
            <a:off x="6283235" y="2023984"/>
            <a:ext cx="4663440" cy="3332832"/>
          </a:xfrm>
        </p:spPr>
        <p:txBody>
          <a:bodyPr>
            <a:normAutofit/>
          </a:bodyPr>
          <a:lstStyle>
            <a:lvl1pPr marL="0" indent="0">
              <a:spcBef>
                <a:spcPts val="1000"/>
              </a:spcBef>
              <a:buFont typeface="Arial" panose="020B0604020202020204" pitchFamily="34" charset="0"/>
              <a:buNone/>
              <a:defRPr sz="2000">
                <a:latin typeface="+mn-lt"/>
              </a:defRPr>
            </a:lvl1pPr>
            <a:lvl2pPr marL="283464" indent="-283464">
              <a:spcBef>
                <a:spcPts val="1000"/>
              </a:spcBef>
              <a:buFont typeface="Arial" panose="020B0604020202020204" pitchFamily="34" charset="0"/>
              <a:buChar char="•"/>
              <a:defRPr sz="2000">
                <a:latin typeface="+mn-lt"/>
              </a:defRPr>
            </a:lvl2pPr>
            <a:lvl3pPr marL="566928" indent="-283464">
              <a:spcBef>
                <a:spcPts val="1000"/>
              </a:spcBef>
              <a:buFont typeface="Arial" panose="020B0604020202020204" pitchFamily="34" charset="0"/>
              <a:buChar char="•"/>
              <a:defRPr sz="2000">
                <a:latin typeface="+mn-lt"/>
              </a:defRPr>
            </a:lvl3pPr>
            <a:lvl4pPr marL="850392" indent="-283464">
              <a:spcBef>
                <a:spcPts val="1000"/>
              </a:spcBef>
              <a:buFont typeface="Arial" panose="020B0604020202020204" pitchFamily="34" charset="0"/>
              <a:buChar char="•"/>
              <a:defRPr sz="2000">
                <a:latin typeface="+mn-lt"/>
              </a:defRPr>
            </a:lvl4pPr>
            <a:lvl5pPr marL="1133856" indent="-283464">
              <a:spcBef>
                <a:spcPts val="1000"/>
              </a:spcBef>
              <a:buFont typeface="Arial" panose="020B0604020202020204" pitchFamily="34" charset="0"/>
              <a:buChar char="•"/>
              <a:defRPr sz="20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r>
              <a:rPr lang="en-US" dirty="0"/>
              <a:t>9/8/20XX</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767843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2 content">
    <p:bg>
      <p:bgPr>
        <a:solidFill>
          <a:schemeClr val="accent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A0E8D4A-B13C-C7EE-5E27-278124A1276E}"/>
              </a:ext>
              <a:ext uri="{C183D7F6-B498-43B3-948B-1728B52AA6E4}">
                <adec:decorative xmlns:adec="http://schemas.microsoft.com/office/drawing/2017/decorative" val="1"/>
              </a:ext>
            </a:extLst>
          </p:cNvPr>
          <p:cNvGrpSpPr/>
          <p:nvPr userDrawn="1"/>
        </p:nvGrpSpPr>
        <p:grpSpPr>
          <a:xfrm>
            <a:off x="1" y="1"/>
            <a:ext cx="12191999" cy="6857999"/>
            <a:chOff x="1" y="1"/>
            <a:chExt cx="12191999" cy="6857999"/>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1167492" y="69008"/>
            <a:ext cx="9779183" cy="1706563"/>
          </a:xfrm>
        </p:spPr>
        <p:txBody>
          <a:bodyPr anchor="b">
            <a:noAutofit/>
          </a:bodyPr>
          <a:lstStyle>
            <a:lvl1pPr>
              <a:defRPr sz="4200" b="1">
                <a:solidFill>
                  <a:schemeClr val="bg1"/>
                </a:solidFill>
                <a:latin typeface="+mj-lt"/>
              </a:defRPr>
            </a:lvl1pPr>
          </a:lstStyle>
          <a:p>
            <a:r>
              <a:rPr lang="en-US" dirty="0"/>
              <a:t>Click to add title</a:t>
            </a:r>
          </a:p>
        </p:txBody>
      </p:sp>
      <p:sp>
        <p:nvSpPr>
          <p:cNvPr id="14" name="Content Placeholder 2">
            <a:extLst>
              <a:ext uri="{FF2B5EF4-FFF2-40B4-BE49-F238E27FC236}">
                <a16:creationId xmlns:a16="http://schemas.microsoft.com/office/drawing/2014/main" id="{926B296A-EB6A-9BE9-E813-B15C46524F4D}"/>
              </a:ext>
            </a:extLst>
          </p:cNvPr>
          <p:cNvSpPr>
            <a:spLocks noGrp="1"/>
          </p:cNvSpPr>
          <p:nvPr>
            <p:ph idx="12" hasCustomPrompt="1"/>
          </p:nvPr>
        </p:nvSpPr>
        <p:spPr>
          <a:xfrm>
            <a:off x="1167493" y="2023984"/>
            <a:ext cx="4663440" cy="3332832"/>
          </a:xfrm>
        </p:spPr>
        <p:txBody>
          <a:bodyPr>
            <a:normAutofit/>
          </a:bodyPr>
          <a:lstStyle>
            <a:lvl1pPr marL="530352" indent="-530352">
              <a:spcBef>
                <a:spcPts val="1000"/>
              </a:spcBef>
              <a:buFont typeface="+mj-lt"/>
              <a:buAutoNum type="arabicPeriod"/>
              <a:defRPr sz="2000">
                <a:solidFill>
                  <a:schemeClr val="bg1"/>
                </a:solidFill>
                <a:latin typeface="+mn-lt"/>
              </a:defRPr>
            </a:lvl1pPr>
            <a:lvl2pPr marL="1097280" indent="-530352">
              <a:spcBef>
                <a:spcPts val="1000"/>
              </a:spcBef>
              <a:buFont typeface="+mj-lt"/>
              <a:buAutoNum type="alphaLcPeriod"/>
              <a:defRPr sz="2000">
                <a:solidFill>
                  <a:schemeClr val="bg1"/>
                </a:solidFill>
                <a:latin typeface="+mn-lt"/>
              </a:defRPr>
            </a:lvl2pPr>
            <a:lvl3pPr marL="1645920" indent="-530352">
              <a:spcBef>
                <a:spcPts val="1000"/>
              </a:spcBef>
              <a:buFont typeface="+mj-lt"/>
              <a:buAutoNum type="arabicParenR"/>
              <a:defRPr sz="2000">
                <a:solidFill>
                  <a:schemeClr val="bg1"/>
                </a:solidFill>
                <a:latin typeface="+mn-lt"/>
              </a:defRPr>
            </a:lvl3pPr>
            <a:lvl4pPr marL="1920240" indent="-530352">
              <a:spcBef>
                <a:spcPts val="1000"/>
              </a:spcBef>
              <a:buFont typeface="+mj-lt"/>
              <a:buAutoNum type="alphaLcParenR"/>
              <a:defRPr sz="2000">
                <a:solidFill>
                  <a:schemeClr val="bg1"/>
                </a:solidFill>
                <a:latin typeface="+mn-lt"/>
              </a:defRPr>
            </a:lvl4pPr>
            <a:lvl5pPr marL="2560320" indent="-514350">
              <a:spcBef>
                <a:spcPts val="1000"/>
              </a:spcBef>
              <a:buFont typeface="+mj-lt"/>
              <a:buAutoNum type="romanLcPeriod"/>
              <a:defRPr sz="2000">
                <a:solidFill>
                  <a:schemeClr val="bg1"/>
                </a:solidFill>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9435B7D5-E7F8-1267-8942-3C97BE836B98}"/>
              </a:ext>
            </a:extLst>
          </p:cNvPr>
          <p:cNvSpPr>
            <a:spLocks noGrp="1"/>
          </p:cNvSpPr>
          <p:nvPr>
            <p:ph idx="11" hasCustomPrompt="1"/>
          </p:nvPr>
        </p:nvSpPr>
        <p:spPr>
          <a:xfrm>
            <a:off x="6283235" y="2023984"/>
            <a:ext cx="4663440" cy="3332832"/>
          </a:xfrm>
        </p:spPr>
        <p:txBody>
          <a:bodyPr>
            <a:normAutofit/>
          </a:bodyPr>
          <a:lstStyle>
            <a:lvl1pPr marL="0" indent="0">
              <a:spcBef>
                <a:spcPts val="1000"/>
              </a:spcBef>
              <a:buFont typeface="Arial" panose="020B0604020202020204" pitchFamily="34" charset="0"/>
              <a:buNone/>
              <a:defRPr sz="2000">
                <a:solidFill>
                  <a:schemeClr val="bg1"/>
                </a:solidFill>
                <a:latin typeface="+mn-lt"/>
              </a:defRPr>
            </a:lvl1pPr>
            <a:lvl2pPr marL="283464" indent="-283464">
              <a:spcBef>
                <a:spcPts val="1000"/>
              </a:spcBef>
              <a:buFont typeface="Arial" panose="020B0604020202020204" pitchFamily="34" charset="0"/>
              <a:buChar char="•"/>
              <a:defRPr sz="2000">
                <a:solidFill>
                  <a:schemeClr val="bg1"/>
                </a:solidFill>
                <a:latin typeface="+mn-lt"/>
              </a:defRPr>
            </a:lvl2pPr>
            <a:lvl3pPr marL="566928" indent="-283464">
              <a:spcBef>
                <a:spcPts val="1000"/>
              </a:spcBef>
              <a:buFont typeface="Arial" panose="020B0604020202020204" pitchFamily="34" charset="0"/>
              <a:buChar char="•"/>
              <a:defRPr sz="2000">
                <a:solidFill>
                  <a:schemeClr val="bg1"/>
                </a:solidFill>
                <a:latin typeface="+mn-lt"/>
              </a:defRPr>
            </a:lvl3pPr>
            <a:lvl4pPr marL="850392" indent="-283464">
              <a:spcBef>
                <a:spcPts val="1000"/>
              </a:spcBef>
              <a:buFont typeface="Arial" panose="020B0604020202020204" pitchFamily="34" charset="0"/>
              <a:buChar char="•"/>
              <a:defRPr sz="2000">
                <a:solidFill>
                  <a:schemeClr val="bg1"/>
                </a:solidFill>
                <a:latin typeface="+mn-lt"/>
              </a:defRPr>
            </a:lvl4pPr>
            <a:lvl5pPr marL="1133856" indent="-283464">
              <a:spcBef>
                <a:spcPts val="1000"/>
              </a:spcBef>
              <a:buFont typeface="Arial" panose="020B0604020202020204" pitchFamily="34" charset="0"/>
              <a:buChar char="•"/>
              <a:defRPr sz="2000">
                <a:solidFill>
                  <a:schemeClr val="bg1"/>
                </a:solidFill>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r>
              <a:rPr lang="en-US" dirty="0"/>
              <a:t>9/8/20XX</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2"/>
                </a:solidFill>
                <a:latin typeface="+mn-lt"/>
              </a:defRPr>
            </a:lvl1pPr>
          </a:lstStyle>
          <a:p>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4020426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Content and Image 1">
    <p:bg>
      <p:bgPr>
        <a:solidFill>
          <a:schemeClr val="accent2"/>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CEDB282-8288-C81F-52B5-048A3E80C931}"/>
              </a:ext>
              <a:ext uri="{C183D7F6-B498-43B3-948B-1728B52AA6E4}">
                <adec:decorative xmlns:adec="http://schemas.microsoft.com/office/drawing/2017/decorative" val="1"/>
              </a:ext>
            </a:extLst>
          </p:cNvPr>
          <p:cNvGrpSpPr/>
          <p:nvPr userDrawn="1"/>
        </p:nvGrpSpPr>
        <p:grpSpPr>
          <a:xfrm>
            <a:off x="0" y="0"/>
            <a:ext cx="12208822" cy="6858002"/>
            <a:chOff x="0" y="0"/>
            <a:chExt cx="12208822" cy="6858002"/>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6002"/>
              <a:ext cx="1220882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8"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3" name="Title 1">
            <a:extLst>
              <a:ext uri="{FF2B5EF4-FFF2-40B4-BE49-F238E27FC236}">
                <a16:creationId xmlns:a16="http://schemas.microsoft.com/office/drawing/2014/main" id="{5E932F0D-7FC3-634B-932C-3625C16C8DE2}"/>
              </a:ext>
            </a:extLst>
          </p:cNvPr>
          <p:cNvSpPr>
            <a:spLocks noGrp="1"/>
          </p:cNvSpPr>
          <p:nvPr>
            <p:ph type="title" hasCustomPrompt="1"/>
          </p:nvPr>
        </p:nvSpPr>
        <p:spPr>
          <a:xfrm>
            <a:off x="1167492" y="457200"/>
            <a:ext cx="10643508" cy="1371600"/>
          </a:xfrm>
        </p:spPr>
        <p:txBody>
          <a:bodyPr anchor="b">
            <a:noAutofit/>
          </a:bodyPr>
          <a:lstStyle>
            <a:lvl1pPr>
              <a:defRPr sz="4200" b="1">
                <a:latin typeface="+mj-lt"/>
              </a:defRPr>
            </a:lvl1pPr>
          </a:lstStyle>
          <a:p>
            <a:r>
              <a:rPr lang="en-US" dirty="0"/>
              <a:t>Click to add title</a:t>
            </a:r>
          </a:p>
        </p:txBody>
      </p:sp>
      <p:sp>
        <p:nvSpPr>
          <p:cNvPr id="10" name="Content Placeholder 2">
            <a:extLst>
              <a:ext uri="{FF2B5EF4-FFF2-40B4-BE49-F238E27FC236}">
                <a16:creationId xmlns:a16="http://schemas.microsoft.com/office/drawing/2014/main" id="{B07A1CF7-9B3B-E43E-830E-DAB65B608249}"/>
              </a:ext>
            </a:extLst>
          </p:cNvPr>
          <p:cNvSpPr>
            <a:spLocks noGrp="1"/>
          </p:cNvSpPr>
          <p:nvPr>
            <p:ph idx="15" hasCustomPrompt="1"/>
          </p:nvPr>
        </p:nvSpPr>
        <p:spPr>
          <a:xfrm>
            <a:off x="1166088" y="2652713"/>
            <a:ext cx="5394959" cy="3436936"/>
          </a:xfrm>
        </p:spPr>
        <p:txBody>
          <a:bodyPr>
            <a:normAutofit/>
          </a:bodyPr>
          <a:lstStyle>
            <a:lvl1pPr marL="0" indent="0">
              <a:spcBef>
                <a:spcPts val="1000"/>
              </a:spcBef>
              <a:buFont typeface="Arial" panose="020B0604020202020204" pitchFamily="34" charset="0"/>
              <a:buNone/>
              <a:defRPr sz="2000">
                <a:solidFill>
                  <a:schemeClr val="bg1"/>
                </a:solidFill>
                <a:latin typeface="+mn-lt"/>
              </a:defRPr>
            </a:lvl1pPr>
            <a:lvl2pPr marL="283464" indent="-283464">
              <a:spcBef>
                <a:spcPts val="1000"/>
              </a:spcBef>
              <a:buFont typeface="Arial" panose="020B0604020202020204" pitchFamily="34" charset="0"/>
              <a:buChar char="•"/>
              <a:defRPr sz="2000">
                <a:solidFill>
                  <a:schemeClr val="bg1"/>
                </a:solidFill>
                <a:latin typeface="+mn-lt"/>
              </a:defRPr>
            </a:lvl2pPr>
            <a:lvl3pPr marL="566928" indent="-283464">
              <a:spcBef>
                <a:spcPts val="1000"/>
              </a:spcBef>
              <a:buFont typeface="Arial" panose="020B0604020202020204" pitchFamily="34" charset="0"/>
              <a:buChar char="•"/>
              <a:defRPr sz="2000">
                <a:solidFill>
                  <a:schemeClr val="bg1"/>
                </a:solidFill>
                <a:latin typeface="+mn-lt"/>
              </a:defRPr>
            </a:lvl3pPr>
            <a:lvl4pPr marL="850392" indent="-283464">
              <a:spcBef>
                <a:spcPts val="1000"/>
              </a:spcBef>
              <a:buFont typeface="Arial" panose="020B0604020202020204" pitchFamily="34" charset="0"/>
              <a:buChar char="•"/>
              <a:defRPr sz="2000">
                <a:solidFill>
                  <a:schemeClr val="bg1"/>
                </a:solidFill>
                <a:latin typeface="+mn-lt"/>
              </a:defRPr>
            </a:lvl4pPr>
            <a:lvl5pPr marL="1133856" indent="-283464">
              <a:spcBef>
                <a:spcPts val="1000"/>
              </a:spcBef>
              <a:buFont typeface="Arial" panose="020B0604020202020204" pitchFamily="34" charset="0"/>
              <a:buChar char="•"/>
              <a:defRPr sz="2000">
                <a:solidFill>
                  <a:schemeClr val="bg1"/>
                </a:solidFill>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14">
            <a:extLst>
              <a:ext uri="{FF2B5EF4-FFF2-40B4-BE49-F238E27FC236}">
                <a16:creationId xmlns:a16="http://schemas.microsoft.com/office/drawing/2014/main" id="{D976D8D6-3BDC-1908-3425-FEE3EEF51A26}"/>
              </a:ext>
            </a:extLst>
          </p:cNvPr>
          <p:cNvSpPr>
            <a:spLocks noGrp="1"/>
          </p:cNvSpPr>
          <p:nvPr>
            <p:ph type="pic" sz="quarter" idx="14"/>
          </p:nvPr>
        </p:nvSpPr>
        <p:spPr>
          <a:xfrm>
            <a:off x="7317920" y="1447800"/>
            <a:ext cx="4214010" cy="4214010"/>
          </a:xfrm>
          <a:prstGeom prst="ellipse">
            <a:avLst/>
          </a:prstGeom>
          <a:solidFill>
            <a:schemeClr val="accent2"/>
          </a:solidFill>
        </p:spPr>
        <p:txBody>
          <a:bodyPr/>
          <a:lstStyle>
            <a:lvl1pPr marL="0" indent="0" algn="ctr">
              <a:buNone/>
              <a:defRPr sz="2000"/>
            </a:lvl1pPr>
          </a:lstStyle>
          <a:p>
            <a:r>
              <a:rPr lang="en-US"/>
              <a:t>Click icon to add picture</a:t>
            </a:r>
            <a:endParaRPr lang="en-US" dirty="0"/>
          </a:p>
        </p:txBody>
      </p:sp>
      <p:sp>
        <p:nvSpPr>
          <p:cNvPr id="4" name="Date Placeholder 3">
            <a:extLst>
              <a:ext uri="{FF2B5EF4-FFF2-40B4-BE49-F238E27FC236}">
                <a16:creationId xmlns:a16="http://schemas.microsoft.com/office/drawing/2014/main" id="{8E95D4F5-F69B-42F6-8A9D-330F696E144B}"/>
              </a:ext>
            </a:extLst>
          </p:cNvPr>
          <p:cNvSpPr>
            <a:spLocks noGrp="1"/>
          </p:cNvSpPr>
          <p:nvPr>
            <p:ph type="dt" sz="half" idx="10"/>
          </p:nvPr>
        </p:nvSpPr>
        <p:spPr/>
        <p:txBody>
          <a:bodyPr>
            <a:noAutofit/>
          </a:bodyPr>
          <a:lstStyle>
            <a:lvl1pPr>
              <a:defRPr>
                <a:solidFill>
                  <a:schemeClr val="accent2"/>
                </a:solidFill>
                <a:latin typeface="+mn-lt"/>
              </a:defRPr>
            </a:lvl1pPr>
          </a:lstStyle>
          <a:p>
            <a:r>
              <a:rPr lang="en-US" dirty="0"/>
              <a:t>9/8/20XX</a:t>
            </a:r>
          </a:p>
        </p:txBody>
      </p:sp>
      <p:sp>
        <p:nvSpPr>
          <p:cNvPr id="5" name="Footer Placeholder 4">
            <a:extLst>
              <a:ext uri="{FF2B5EF4-FFF2-40B4-BE49-F238E27FC236}">
                <a16:creationId xmlns:a16="http://schemas.microsoft.com/office/drawing/2014/main" id="{FA79A23A-2238-4904-8692-9F2DAE8B8FC9}"/>
              </a:ext>
            </a:extLst>
          </p:cNvPr>
          <p:cNvSpPr>
            <a:spLocks noGrp="1"/>
          </p:cNvSpPr>
          <p:nvPr>
            <p:ph type="ftr" sz="quarter" idx="11"/>
          </p:nvPr>
        </p:nvSpPr>
        <p:spPr/>
        <p:txBody>
          <a:bodyPr>
            <a:noAutofit/>
          </a:bodyPr>
          <a:lstStyle>
            <a:lvl1pPr>
              <a:defRPr>
                <a:solidFill>
                  <a:schemeClr val="accent2"/>
                </a:solidFill>
                <a:latin typeface="+mn-lt"/>
              </a:defRPr>
            </a:lvl1pPr>
          </a:lstStyle>
          <a:p>
            <a:endParaRPr lang="en-US" dirty="0"/>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8" y="6356350"/>
            <a:ext cx="1604682"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4193030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ED77A09-15C2-4E47-948E-AACAFCA47D40}"/>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tx2"/>
                </a:solidFill>
                <a:latin typeface="+mn-lt"/>
              </a:defRPr>
            </a:lvl1pPr>
          </a:lstStyle>
          <a:p>
            <a:r>
              <a:rPr lang="en-US" dirty="0"/>
              <a:t>9/8/20XX</a:t>
            </a:r>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tx2"/>
                </a:solidFill>
                <a:latin typeface="+mn-lt"/>
              </a:defRPr>
            </a:lvl1pPr>
          </a:lstStyle>
          <a:p>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noAutofit/>
          </a:bodyPr>
          <a:lstStyle>
            <a:lvl1pPr algn="r">
              <a:defRPr sz="1200">
                <a:solidFill>
                  <a:schemeClr val="tx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74" r:id="rId4"/>
    <p:sldLayoutId id="2147483671" r:id="rId5"/>
    <p:sldLayoutId id="2147483659" r:id="rId6"/>
    <p:sldLayoutId id="2147483668" r:id="rId7"/>
    <p:sldLayoutId id="2147483669" r:id="rId8"/>
    <p:sldLayoutId id="2147483675" r:id="rId9"/>
    <p:sldLayoutId id="2147483677" r:id="rId10"/>
    <p:sldLayoutId id="2147483676" r:id="rId11"/>
    <p:sldLayoutId id="2147483661" r:id="rId12"/>
    <p:sldLayoutId id="2147483666" r:id="rId13"/>
  </p:sldLayoutIdLst>
  <p:hf sldNum="0" hdr="0" ftr="0" dt="0"/>
  <p:txStyles>
    <p:titleStyle>
      <a:lvl1pPr algn="l" defTabSz="914400" rtl="0" eaLnBrk="1" latinLnBrk="0" hangingPunct="1">
        <a:lnSpc>
          <a:spcPct val="8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jpg"/><Relationship Id="rId7" Type="http://schemas.openxmlformats.org/officeDocument/2006/relationships/diagramColors" Target="../diagrams/colors1.xml"/><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ctrTitle"/>
          </p:nvPr>
        </p:nvSpPr>
        <p:spPr>
          <a:xfrm>
            <a:off x="1128517" y="3275091"/>
            <a:ext cx="7885972" cy="1141037"/>
          </a:xfrm>
        </p:spPr>
        <p:txBody>
          <a:bodyPr/>
          <a:lstStyle/>
          <a:p>
            <a:r>
              <a:rPr lang="en-US" dirty="0" err="1"/>
              <a:t>Sunsync</a:t>
            </a:r>
            <a:r>
              <a:rPr lang="en-US" dirty="0"/>
              <a:t> Vista Energy</a:t>
            </a:r>
            <a:br>
              <a:rPr lang="en-US" dirty="0"/>
            </a:br>
            <a:r>
              <a:rPr lang="en-US" sz="2800" dirty="0"/>
              <a:t>For Sustainable Future</a:t>
            </a:r>
          </a:p>
        </p:txBody>
      </p:sp>
      <p:pic>
        <p:nvPicPr>
          <p:cNvPr id="6" name="Picture 5" descr="A logo with a sun and leaves">
            <a:extLst>
              <a:ext uri="{FF2B5EF4-FFF2-40B4-BE49-F238E27FC236}">
                <a16:creationId xmlns:a16="http://schemas.microsoft.com/office/drawing/2014/main" id="{AB495134-6C8D-1726-E469-B49241518CAD}"/>
              </a:ext>
            </a:extLst>
          </p:cNvPr>
          <p:cNvPicPr>
            <a:picLocks noChangeAspect="1"/>
          </p:cNvPicPr>
          <p:nvPr/>
        </p:nvPicPr>
        <p:blipFill>
          <a:blip r:embed="rId3"/>
          <a:stretch>
            <a:fillRect/>
          </a:stretch>
        </p:blipFill>
        <p:spPr>
          <a:xfrm>
            <a:off x="1046462" y="160848"/>
            <a:ext cx="3609975" cy="3684761"/>
          </a:xfrm>
          <a:prstGeom prst="rect">
            <a:avLst/>
          </a:prstGeom>
        </p:spPr>
      </p:pic>
      <p:sp>
        <p:nvSpPr>
          <p:cNvPr id="8" name="TextBox 7">
            <a:extLst>
              <a:ext uri="{FF2B5EF4-FFF2-40B4-BE49-F238E27FC236}">
                <a16:creationId xmlns:a16="http://schemas.microsoft.com/office/drawing/2014/main" id="{56812A49-A6EC-DFFC-31FE-9792099DB2A6}"/>
              </a:ext>
            </a:extLst>
          </p:cNvPr>
          <p:cNvSpPr txBox="1"/>
          <p:nvPr/>
        </p:nvSpPr>
        <p:spPr>
          <a:xfrm>
            <a:off x="2029325" y="6000204"/>
            <a:ext cx="8726905" cy="1107996"/>
          </a:xfrm>
          <a:prstGeom prst="rect">
            <a:avLst/>
          </a:prstGeom>
          <a:noFill/>
        </p:spPr>
        <p:txBody>
          <a:bodyPr wrap="square" rtlCol="0">
            <a:spAutoFit/>
          </a:bodyPr>
          <a:lstStyle/>
          <a:p>
            <a:r>
              <a:rPr lang="en-IN" sz="6600" b="1" dirty="0">
                <a:solidFill>
                  <a:schemeClr val="tx2">
                    <a:lumMod val="40000"/>
                    <a:lumOff val="60000"/>
                  </a:schemeClr>
                </a:solidFill>
              </a:rPr>
              <a:t>Technical Presentation</a:t>
            </a:r>
          </a:p>
        </p:txBody>
      </p:sp>
    </p:spTree>
    <p:extLst>
      <p:ext uri="{BB962C8B-B14F-4D97-AF65-F5344CB8AC3E}">
        <p14:creationId xmlns:p14="http://schemas.microsoft.com/office/powerpoint/2010/main" val="225930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02FA0-5805-E9D5-E5A1-5B4B485CB096}"/>
              </a:ext>
            </a:extLst>
          </p:cNvPr>
          <p:cNvSpPr>
            <a:spLocks noGrp="1"/>
          </p:cNvSpPr>
          <p:nvPr>
            <p:ph type="title"/>
          </p:nvPr>
        </p:nvSpPr>
        <p:spPr>
          <a:xfrm>
            <a:off x="4136571" y="104775"/>
            <a:ext cx="4280808" cy="800100"/>
          </a:xfrm>
        </p:spPr>
        <p:txBody>
          <a:bodyPr/>
          <a:lstStyle/>
          <a:p>
            <a:r>
              <a:rPr lang="en-US" dirty="0"/>
              <a:t>Dynamic delivery</a:t>
            </a:r>
          </a:p>
        </p:txBody>
      </p:sp>
      <p:sp>
        <p:nvSpPr>
          <p:cNvPr id="4" name="Content Placeholder 3">
            <a:extLst>
              <a:ext uri="{FF2B5EF4-FFF2-40B4-BE49-F238E27FC236}">
                <a16:creationId xmlns:a16="http://schemas.microsoft.com/office/drawing/2014/main" id="{EAE9A705-E123-1C6C-EC93-CEE377B741CC}"/>
              </a:ext>
            </a:extLst>
          </p:cNvPr>
          <p:cNvSpPr>
            <a:spLocks noGrp="1"/>
          </p:cNvSpPr>
          <p:nvPr>
            <p:ph idx="10"/>
          </p:nvPr>
        </p:nvSpPr>
        <p:spPr>
          <a:xfrm>
            <a:off x="300717" y="1114425"/>
            <a:ext cx="5107216" cy="3890543"/>
          </a:xfrm>
        </p:spPr>
        <p:txBody>
          <a:bodyPr/>
          <a:lstStyle/>
          <a:p>
            <a:pPr marL="0" lvl="0" indent="0" algn="l" rtl="0">
              <a:lnSpc>
                <a:spcPct val="80000"/>
              </a:lnSpc>
              <a:spcBef>
                <a:spcPts val="0"/>
              </a:spcBef>
              <a:spcAft>
                <a:spcPts val="0"/>
              </a:spcAft>
              <a:buClr>
                <a:schemeClr val="dk1"/>
              </a:buClr>
              <a:buSzPts val="688"/>
              <a:buFont typeface="Arial"/>
              <a:buNone/>
            </a:pPr>
            <a:r>
              <a:rPr lang="en-US" sz="1100" b="1" dirty="0">
                <a:latin typeface="Montserrat"/>
                <a:ea typeface="Montserrat"/>
                <a:cs typeface="Montserrat"/>
                <a:sym typeface="Montserrat"/>
              </a:rPr>
              <a:t>Solar Panel Installation:</a:t>
            </a:r>
          </a:p>
          <a:p>
            <a:pPr marL="0" lvl="0" indent="0" algn="l" rtl="0">
              <a:lnSpc>
                <a:spcPct val="80000"/>
              </a:lnSpc>
              <a:spcBef>
                <a:spcPts val="0"/>
              </a:spcBef>
              <a:spcAft>
                <a:spcPts val="0"/>
              </a:spcAft>
              <a:buClr>
                <a:schemeClr val="dk1"/>
              </a:buClr>
              <a:buSzPts val="688"/>
              <a:buNone/>
            </a:pPr>
            <a:r>
              <a:rPr lang="en-US" sz="1100" dirty="0">
                <a:latin typeface="Montserrat"/>
                <a:ea typeface="Montserrat"/>
                <a:cs typeface="Montserrat"/>
                <a:sym typeface="Montserrat"/>
              </a:rPr>
              <a:t>Solar panels are installed in a location with optimal sunlight exposure. These panels convert sunlight into direct current (DC) electricity.</a:t>
            </a:r>
          </a:p>
          <a:p>
            <a:pPr marL="0" lvl="0" indent="0" algn="l" rtl="0">
              <a:lnSpc>
                <a:spcPct val="80000"/>
              </a:lnSpc>
              <a:spcBef>
                <a:spcPts val="0"/>
              </a:spcBef>
              <a:spcAft>
                <a:spcPts val="0"/>
              </a:spcAft>
              <a:buClr>
                <a:schemeClr val="dk1"/>
              </a:buClr>
              <a:buSzPts val="688"/>
              <a:buFont typeface="Arial"/>
              <a:buNone/>
            </a:pPr>
            <a:endParaRPr lang="en-US" sz="1100" dirty="0">
              <a:latin typeface="Montserrat"/>
              <a:ea typeface="Montserrat"/>
              <a:cs typeface="Montserrat"/>
              <a:sym typeface="Montserrat"/>
            </a:endParaRPr>
          </a:p>
          <a:p>
            <a:pPr marL="0" lvl="0" indent="0" algn="l" rtl="0">
              <a:lnSpc>
                <a:spcPct val="80000"/>
              </a:lnSpc>
              <a:spcBef>
                <a:spcPts val="0"/>
              </a:spcBef>
              <a:spcAft>
                <a:spcPts val="0"/>
              </a:spcAft>
              <a:buClr>
                <a:schemeClr val="dk1"/>
              </a:buClr>
              <a:buSzPts val="688"/>
              <a:buFont typeface="Arial"/>
              <a:buNone/>
            </a:pPr>
            <a:r>
              <a:rPr lang="en-US" sz="1100" b="1" dirty="0">
                <a:latin typeface="Montserrat"/>
                <a:ea typeface="Montserrat"/>
                <a:cs typeface="Montserrat"/>
                <a:sym typeface="Montserrat"/>
              </a:rPr>
              <a:t>Energy Conversion:</a:t>
            </a:r>
          </a:p>
          <a:p>
            <a:pPr marL="0" lvl="0" indent="0" algn="l" rtl="0">
              <a:lnSpc>
                <a:spcPct val="80000"/>
              </a:lnSpc>
              <a:spcBef>
                <a:spcPts val="0"/>
              </a:spcBef>
              <a:spcAft>
                <a:spcPts val="0"/>
              </a:spcAft>
              <a:buClr>
                <a:schemeClr val="dk1"/>
              </a:buClr>
              <a:buSzPts val="688"/>
              <a:buNone/>
            </a:pPr>
            <a:r>
              <a:rPr lang="en-US" sz="1100" dirty="0">
                <a:latin typeface="Montserrat"/>
                <a:ea typeface="Montserrat"/>
                <a:cs typeface="Montserrat"/>
                <a:sym typeface="Montserrat"/>
              </a:rPr>
              <a:t>The DC electricity generated by the solar panels is sent to a solar inverter, which converts it into alternating current (AC) electricity if required by the pump. Some systems may utilize DC pumps directly.</a:t>
            </a:r>
          </a:p>
          <a:p>
            <a:pPr marL="0" lvl="0" indent="0" algn="l" rtl="0">
              <a:lnSpc>
                <a:spcPct val="80000"/>
              </a:lnSpc>
              <a:spcBef>
                <a:spcPts val="0"/>
              </a:spcBef>
              <a:spcAft>
                <a:spcPts val="0"/>
              </a:spcAft>
              <a:buClr>
                <a:schemeClr val="dk1"/>
              </a:buClr>
              <a:buSzPts val="688"/>
              <a:buFont typeface="Arial"/>
              <a:buNone/>
            </a:pPr>
            <a:endParaRPr lang="en-US" sz="1100" dirty="0">
              <a:latin typeface="Montserrat"/>
              <a:ea typeface="Montserrat"/>
              <a:cs typeface="Montserrat"/>
              <a:sym typeface="Montserrat"/>
            </a:endParaRPr>
          </a:p>
          <a:p>
            <a:pPr marL="0" lvl="0" indent="0" algn="l" rtl="0">
              <a:lnSpc>
                <a:spcPct val="80000"/>
              </a:lnSpc>
              <a:spcBef>
                <a:spcPts val="0"/>
              </a:spcBef>
              <a:spcAft>
                <a:spcPts val="0"/>
              </a:spcAft>
              <a:buClr>
                <a:schemeClr val="dk1"/>
              </a:buClr>
              <a:buSzPts val="688"/>
              <a:buFont typeface="Arial"/>
              <a:buNone/>
            </a:pPr>
            <a:r>
              <a:rPr lang="en-US" sz="1100" b="1" dirty="0">
                <a:latin typeface="Montserrat"/>
                <a:ea typeface="Montserrat"/>
                <a:cs typeface="Montserrat"/>
                <a:sym typeface="Montserrat"/>
              </a:rPr>
              <a:t>Pump Activation:</a:t>
            </a:r>
          </a:p>
          <a:p>
            <a:pPr marL="0" lvl="0" indent="0" algn="l" rtl="0">
              <a:lnSpc>
                <a:spcPct val="80000"/>
              </a:lnSpc>
              <a:spcBef>
                <a:spcPts val="0"/>
              </a:spcBef>
              <a:spcAft>
                <a:spcPts val="0"/>
              </a:spcAft>
              <a:buClr>
                <a:schemeClr val="dk1"/>
              </a:buClr>
              <a:buSzPts val="688"/>
              <a:buNone/>
            </a:pPr>
            <a:r>
              <a:rPr lang="en-US" sz="1100" dirty="0">
                <a:latin typeface="Montserrat"/>
                <a:ea typeface="Montserrat"/>
                <a:cs typeface="Montserrat"/>
                <a:sym typeface="Montserrat"/>
              </a:rPr>
              <a:t>When sunlight is available, the inverter sends power to the water pump, activating it. The pump begins drawing water from a source (such as a well, borehole, or surface water).</a:t>
            </a:r>
          </a:p>
          <a:p>
            <a:pPr marL="0" lvl="0" indent="0" algn="l" rtl="0">
              <a:lnSpc>
                <a:spcPct val="80000"/>
              </a:lnSpc>
              <a:spcBef>
                <a:spcPts val="0"/>
              </a:spcBef>
              <a:spcAft>
                <a:spcPts val="0"/>
              </a:spcAft>
              <a:buClr>
                <a:schemeClr val="dk1"/>
              </a:buClr>
              <a:buSzPts val="688"/>
              <a:buFont typeface="Arial"/>
              <a:buNone/>
            </a:pPr>
            <a:endParaRPr lang="en-US" sz="1100" dirty="0">
              <a:latin typeface="Montserrat"/>
              <a:ea typeface="Montserrat"/>
              <a:cs typeface="Montserrat"/>
              <a:sym typeface="Montserrat"/>
            </a:endParaRPr>
          </a:p>
          <a:p>
            <a:pPr marL="0" lvl="0" indent="0" algn="l" rtl="0">
              <a:lnSpc>
                <a:spcPct val="80000"/>
              </a:lnSpc>
              <a:spcBef>
                <a:spcPts val="0"/>
              </a:spcBef>
              <a:spcAft>
                <a:spcPts val="0"/>
              </a:spcAft>
              <a:buClr>
                <a:schemeClr val="dk1"/>
              </a:buClr>
              <a:buSzPts val="688"/>
              <a:buFont typeface="Arial"/>
              <a:buNone/>
            </a:pPr>
            <a:r>
              <a:rPr lang="en-US" sz="1100" b="1" dirty="0">
                <a:latin typeface="Montserrat"/>
                <a:ea typeface="Montserrat"/>
                <a:cs typeface="Montserrat"/>
                <a:sym typeface="Montserrat"/>
              </a:rPr>
              <a:t>Water Pumping:</a:t>
            </a:r>
          </a:p>
          <a:p>
            <a:pPr marL="0" lvl="0" indent="0" algn="l" rtl="0">
              <a:lnSpc>
                <a:spcPct val="80000"/>
              </a:lnSpc>
              <a:spcBef>
                <a:spcPts val="0"/>
              </a:spcBef>
              <a:spcAft>
                <a:spcPts val="0"/>
              </a:spcAft>
              <a:buClr>
                <a:schemeClr val="dk1"/>
              </a:buClr>
              <a:buSzPts val="688"/>
              <a:buNone/>
            </a:pPr>
            <a:r>
              <a:rPr lang="en-US" sz="1100" dirty="0">
                <a:latin typeface="Montserrat"/>
                <a:ea typeface="Montserrat"/>
                <a:cs typeface="Montserrat"/>
                <a:sym typeface="Montserrat"/>
              </a:rPr>
              <a:t>The pump moves water through a piping system to the designated storage tanks or irrigation systems. The pumping rate is dependent on the solar energy available and the specifications of the pump.</a:t>
            </a:r>
          </a:p>
          <a:p>
            <a:pPr marL="0" lvl="0" indent="0" algn="l" rtl="0">
              <a:lnSpc>
                <a:spcPct val="80000"/>
              </a:lnSpc>
              <a:spcBef>
                <a:spcPts val="0"/>
              </a:spcBef>
              <a:spcAft>
                <a:spcPts val="0"/>
              </a:spcAft>
              <a:buClr>
                <a:schemeClr val="dk1"/>
              </a:buClr>
              <a:buSzPts val="688"/>
              <a:buFont typeface="Arial"/>
              <a:buNone/>
            </a:pPr>
            <a:endParaRPr lang="en-US" sz="1100" dirty="0">
              <a:latin typeface="Montserrat"/>
              <a:ea typeface="Montserrat"/>
              <a:cs typeface="Montserrat"/>
              <a:sym typeface="Montserrat"/>
            </a:endParaRPr>
          </a:p>
          <a:p>
            <a:pPr marL="0" lvl="0" indent="0" algn="l" rtl="0">
              <a:lnSpc>
                <a:spcPct val="80000"/>
              </a:lnSpc>
              <a:spcBef>
                <a:spcPts val="0"/>
              </a:spcBef>
              <a:spcAft>
                <a:spcPts val="0"/>
              </a:spcAft>
              <a:buClr>
                <a:schemeClr val="dk1"/>
              </a:buClr>
              <a:buSzPts val="688"/>
              <a:buFont typeface="Arial"/>
              <a:buNone/>
            </a:pPr>
            <a:r>
              <a:rPr lang="en-US" sz="1100" b="1" dirty="0">
                <a:latin typeface="Montserrat"/>
                <a:ea typeface="Montserrat"/>
                <a:cs typeface="Montserrat"/>
                <a:sym typeface="Montserrat"/>
              </a:rPr>
              <a:t>Water Storage:</a:t>
            </a:r>
          </a:p>
          <a:p>
            <a:pPr marL="0" lvl="0" indent="0" algn="l" rtl="0">
              <a:lnSpc>
                <a:spcPct val="80000"/>
              </a:lnSpc>
              <a:spcBef>
                <a:spcPts val="0"/>
              </a:spcBef>
              <a:spcAft>
                <a:spcPts val="0"/>
              </a:spcAft>
              <a:buClr>
                <a:schemeClr val="dk1"/>
              </a:buClr>
              <a:buSzPts val="688"/>
              <a:buNone/>
            </a:pPr>
            <a:r>
              <a:rPr lang="en-US" sz="1100" dirty="0">
                <a:latin typeface="Montserrat"/>
                <a:ea typeface="Montserrat"/>
                <a:cs typeface="Montserrat"/>
                <a:sym typeface="Montserrat"/>
              </a:rPr>
              <a:t>The pumped water is directed into storage tanks or reservoirs. This ensures a reliable supply of water for later use, particularly beneficial for irrigation during non-sunny hours.</a:t>
            </a:r>
          </a:p>
          <a:p>
            <a:pPr marL="0" lvl="0" indent="0" algn="l" rtl="0">
              <a:lnSpc>
                <a:spcPct val="80000"/>
              </a:lnSpc>
              <a:spcBef>
                <a:spcPts val="0"/>
              </a:spcBef>
              <a:spcAft>
                <a:spcPts val="0"/>
              </a:spcAft>
              <a:buClr>
                <a:schemeClr val="dk1"/>
              </a:buClr>
              <a:buSzPts val="688"/>
              <a:buFont typeface="Arial"/>
              <a:buNone/>
            </a:pPr>
            <a:endParaRPr lang="en-US" sz="1100" dirty="0">
              <a:latin typeface="Montserrat"/>
              <a:ea typeface="Montserrat"/>
              <a:cs typeface="Montserrat"/>
              <a:sym typeface="Montserrat"/>
            </a:endParaRPr>
          </a:p>
          <a:p>
            <a:pPr marL="0" lvl="0" indent="0" algn="l" rtl="0">
              <a:lnSpc>
                <a:spcPct val="80000"/>
              </a:lnSpc>
              <a:spcBef>
                <a:spcPts val="0"/>
              </a:spcBef>
              <a:spcAft>
                <a:spcPts val="0"/>
              </a:spcAft>
              <a:buClr>
                <a:schemeClr val="dk1"/>
              </a:buClr>
              <a:buSzPts val="688"/>
              <a:buFont typeface="Arial"/>
              <a:buNone/>
            </a:pPr>
            <a:r>
              <a:rPr lang="en-US" sz="1100" b="1" dirty="0">
                <a:latin typeface="Montserrat"/>
                <a:ea typeface="Montserrat"/>
                <a:cs typeface="Montserrat"/>
                <a:sym typeface="Montserrat"/>
              </a:rPr>
              <a:t>Automated Controls:</a:t>
            </a:r>
          </a:p>
          <a:p>
            <a:pPr marL="0" lvl="0" indent="0" algn="l" rtl="0">
              <a:lnSpc>
                <a:spcPct val="80000"/>
              </a:lnSpc>
              <a:spcBef>
                <a:spcPts val="0"/>
              </a:spcBef>
              <a:spcAft>
                <a:spcPts val="0"/>
              </a:spcAft>
              <a:buClr>
                <a:schemeClr val="dk1"/>
              </a:buClr>
              <a:buSzPts val="688"/>
              <a:buNone/>
            </a:pPr>
            <a:r>
              <a:rPr lang="en-US" sz="1100" dirty="0">
                <a:latin typeface="Montserrat"/>
                <a:ea typeface="Montserrat"/>
                <a:cs typeface="Montserrat"/>
                <a:sym typeface="Montserrat"/>
              </a:rPr>
              <a:t>Many solar water pumping systems include automated controls that monitor water levels and solar energy availability. These controls optimize the pump’s operation, ensuring it runs efficiently and only when needed.</a:t>
            </a:r>
          </a:p>
          <a:p>
            <a:pPr marL="0" lvl="0" indent="0" algn="l" rtl="0">
              <a:lnSpc>
                <a:spcPct val="80000"/>
              </a:lnSpc>
              <a:spcBef>
                <a:spcPts val="0"/>
              </a:spcBef>
              <a:spcAft>
                <a:spcPts val="0"/>
              </a:spcAft>
              <a:buClr>
                <a:schemeClr val="dk1"/>
              </a:buClr>
              <a:buSzPts val="688"/>
              <a:buFont typeface="Arial"/>
              <a:buNone/>
            </a:pPr>
            <a:endParaRPr lang="en-US" sz="1100" dirty="0">
              <a:latin typeface="Montserrat"/>
              <a:ea typeface="Montserrat"/>
              <a:cs typeface="Montserrat"/>
              <a:sym typeface="Montserrat"/>
            </a:endParaRPr>
          </a:p>
          <a:p>
            <a:pPr marL="0" lvl="0" indent="0" algn="l" rtl="0">
              <a:lnSpc>
                <a:spcPct val="80000"/>
              </a:lnSpc>
              <a:spcBef>
                <a:spcPts val="0"/>
              </a:spcBef>
              <a:spcAft>
                <a:spcPts val="0"/>
              </a:spcAft>
              <a:buClr>
                <a:schemeClr val="dk1"/>
              </a:buClr>
              <a:buSzPts val="688"/>
              <a:buFont typeface="Arial"/>
              <a:buNone/>
            </a:pPr>
            <a:r>
              <a:rPr lang="en-US" sz="1100" b="1" dirty="0">
                <a:latin typeface="Montserrat"/>
                <a:ea typeface="Montserrat"/>
                <a:cs typeface="Montserrat"/>
                <a:sym typeface="Montserrat"/>
              </a:rPr>
              <a:t>Continuous Operation:</a:t>
            </a:r>
          </a:p>
          <a:p>
            <a:pPr marL="0" lvl="0" indent="0" algn="l" rtl="0">
              <a:lnSpc>
                <a:spcPct val="80000"/>
              </a:lnSpc>
              <a:spcBef>
                <a:spcPts val="0"/>
              </a:spcBef>
              <a:spcAft>
                <a:spcPts val="0"/>
              </a:spcAft>
              <a:buClr>
                <a:schemeClr val="dk1"/>
              </a:buClr>
              <a:buSzPts val="688"/>
              <a:buNone/>
            </a:pPr>
            <a:r>
              <a:rPr lang="en-US" sz="1100" dirty="0">
                <a:latin typeface="Montserrat"/>
                <a:ea typeface="Montserrat"/>
                <a:cs typeface="Montserrat"/>
                <a:sym typeface="Montserrat"/>
              </a:rPr>
              <a:t>The system operates during daylight hours, taking advantage of peak sunlight. With sufficient solar energy, the pump can function continuously or at intervals as needed.</a:t>
            </a:r>
          </a:p>
          <a:p>
            <a:pPr marL="0" lvl="0" indent="0" algn="l" rtl="0">
              <a:lnSpc>
                <a:spcPct val="80000"/>
              </a:lnSpc>
              <a:spcBef>
                <a:spcPts val="0"/>
              </a:spcBef>
              <a:spcAft>
                <a:spcPts val="0"/>
              </a:spcAft>
              <a:buClr>
                <a:schemeClr val="dk1"/>
              </a:buClr>
              <a:buSzPts val="688"/>
              <a:buFont typeface="Arial"/>
              <a:buNone/>
            </a:pPr>
            <a:endParaRPr lang="en-US" sz="1100" dirty="0">
              <a:latin typeface="Montserrat"/>
              <a:ea typeface="Montserrat"/>
              <a:cs typeface="Montserrat"/>
              <a:sym typeface="Montserrat"/>
            </a:endParaRPr>
          </a:p>
          <a:p>
            <a:pPr marL="0" lvl="0" indent="0" algn="l" rtl="0">
              <a:lnSpc>
                <a:spcPct val="80000"/>
              </a:lnSpc>
              <a:spcBef>
                <a:spcPts val="0"/>
              </a:spcBef>
              <a:spcAft>
                <a:spcPts val="0"/>
              </a:spcAft>
              <a:buClr>
                <a:schemeClr val="dk1"/>
              </a:buClr>
              <a:buSzPts val="688"/>
              <a:buFont typeface="Arial"/>
              <a:buNone/>
            </a:pPr>
            <a:r>
              <a:rPr lang="en-US" sz="1100" b="1" dirty="0">
                <a:latin typeface="Montserrat"/>
                <a:ea typeface="Montserrat"/>
                <a:cs typeface="Montserrat"/>
                <a:sym typeface="Montserrat"/>
              </a:rPr>
              <a:t>Backup Options:</a:t>
            </a:r>
          </a:p>
          <a:p>
            <a:pPr marL="0" lvl="0" indent="0" algn="l" rtl="0">
              <a:lnSpc>
                <a:spcPct val="80000"/>
              </a:lnSpc>
              <a:spcBef>
                <a:spcPts val="0"/>
              </a:spcBef>
              <a:spcAft>
                <a:spcPts val="0"/>
              </a:spcAft>
              <a:buClr>
                <a:schemeClr val="dk1"/>
              </a:buClr>
              <a:buSzPts val="688"/>
              <a:buFont typeface="Arial"/>
              <a:buNone/>
            </a:pPr>
            <a:r>
              <a:rPr lang="en-US" sz="1100" dirty="0">
                <a:latin typeface="Montserrat"/>
                <a:ea typeface="Montserrat"/>
                <a:cs typeface="Montserrat"/>
                <a:sym typeface="Montserrat"/>
              </a:rPr>
              <a:t>Some systems may include battery storage or a grid connection to ensure water pumping can continue during cloudy days or after sunset, providing uninterrupted water supply.</a:t>
            </a:r>
          </a:p>
          <a:p>
            <a:pPr marL="0" lvl="0" indent="0" algn="l" rtl="0">
              <a:lnSpc>
                <a:spcPct val="80000"/>
              </a:lnSpc>
              <a:spcBef>
                <a:spcPts val="0"/>
              </a:spcBef>
              <a:spcAft>
                <a:spcPts val="0"/>
              </a:spcAft>
              <a:buClr>
                <a:schemeClr val="lt1"/>
              </a:buClr>
              <a:buSzPts val="1000"/>
              <a:buNone/>
            </a:pPr>
            <a:endParaRPr lang="en-US" sz="1100" dirty="0">
              <a:latin typeface="Montserrat"/>
              <a:ea typeface="Montserrat"/>
              <a:cs typeface="Montserrat"/>
              <a:sym typeface="Montserrat"/>
            </a:endParaRPr>
          </a:p>
        </p:txBody>
      </p:sp>
      <p:pic>
        <p:nvPicPr>
          <p:cNvPr id="7" name="Google Shape;214;p27">
            <a:extLst>
              <a:ext uri="{FF2B5EF4-FFF2-40B4-BE49-F238E27FC236}">
                <a16:creationId xmlns:a16="http://schemas.microsoft.com/office/drawing/2014/main" id="{A2265AE7-912D-71AF-9455-96AD5EFB2A90}"/>
              </a:ext>
            </a:extLst>
          </p:cNvPr>
          <p:cNvPicPr preferRelativeResize="0">
            <a:picLocks noGrp="1"/>
          </p:cNvPicPr>
          <p:nvPr>
            <p:ph idx="1"/>
          </p:nvPr>
        </p:nvPicPr>
        <p:blipFill>
          <a:blip r:embed="rId3">
            <a:alphaModFix/>
          </a:blip>
          <a:stretch>
            <a:fillRect/>
          </a:stretch>
        </p:blipFill>
        <p:spPr>
          <a:xfrm>
            <a:off x="5407933" y="2067220"/>
            <a:ext cx="6731000" cy="2937748"/>
          </a:xfrm>
          <a:prstGeom prst="rect">
            <a:avLst/>
          </a:prstGeom>
          <a:noFill/>
          <a:ln>
            <a:noFill/>
          </a:ln>
        </p:spPr>
      </p:pic>
      <p:pic>
        <p:nvPicPr>
          <p:cNvPr id="8" name="Picture 7" descr="A logo with a sun and leaves">
            <a:extLst>
              <a:ext uri="{FF2B5EF4-FFF2-40B4-BE49-F238E27FC236}">
                <a16:creationId xmlns:a16="http://schemas.microsoft.com/office/drawing/2014/main" id="{790B7597-4F20-774A-8474-7B8D2DCAFA04}"/>
              </a:ext>
            </a:extLst>
          </p:cNvPr>
          <p:cNvPicPr>
            <a:picLocks noChangeAspect="1"/>
          </p:cNvPicPr>
          <p:nvPr/>
        </p:nvPicPr>
        <p:blipFill>
          <a:blip r:embed="rId4"/>
          <a:stretch>
            <a:fillRect/>
          </a:stretch>
        </p:blipFill>
        <p:spPr>
          <a:xfrm>
            <a:off x="10727874" y="5664838"/>
            <a:ext cx="1191412" cy="1216094"/>
          </a:xfrm>
          <a:prstGeom prst="rect">
            <a:avLst/>
          </a:prstGeom>
        </p:spPr>
      </p:pic>
    </p:spTree>
    <p:extLst>
      <p:ext uri="{BB962C8B-B14F-4D97-AF65-F5344CB8AC3E}">
        <p14:creationId xmlns:p14="http://schemas.microsoft.com/office/powerpoint/2010/main" val="907915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C00FF-6B42-7D84-7831-AACC4E189E93}"/>
              </a:ext>
            </a:extLst>
          </p:cNvPr>
          <p:cNvSpPr>
            <a:spLocks noGrp="1"/>
          </p:cNvSpPr>
          <p:nvPr>
            <p:ph type="title"/>
          </p:nvPr>
        </p:nvSpPr>
        <p:spPr>
          <a:xfrm>
            <a:off x="1167492" y="457200"/>
            <a:ext cx="10643508" cy="1371600"/>
          </a:xfrm>
        </p:spPr>
        <p:txBody>
          <a:bodyPr anchor="b">
            <a:normAutofit/>
          </a:bodyPr>
          <a:lstStyle/>
          <a:p>
            <a:r>
              <a:rPr lang="en-US" dirty="0"/>
              <a:t>SOLAR PARK DEVELOPMENT</a:t>
            </a:r>
          </a:p>
        </p:txBody>
      </p:sp>
      <p:sp>
        <p:nvSpPr>
          <p:cNvPr id="4" name="Content Placeholder 3">
            <a:extLst>
              <a:ext uri="{FF2B5EF4-FFF2-40B4-BE49-F238E27FC236}">
                <a16:creationId xmlns:a16="http://schemas.microsoft.com/office/drawing/2014/main" id="{DE5C7B5A-A5C3-15D4-DF71-B692D28942FC}"/>
              </a:ext>
            </a:extLst>
          </p:cNvPr>
          <p:cNvSpPr>
            <a:spLocks noGrp="1"/>
          </p:cNvSpPr>
          <p:nvPr>
            <p:ph idx="15"/>
          </p:nvPr>
        </p:nvSpPr>
        <p:spPr>
          <a:xfrm>
            <a:off x="800101" y="2733675"/>
            <a:ext cx="5637122" cy="3508374"/>
          </a:xfrm>
        </p:spPr>
        <p:txBody>
          <a:bodyPr>
            <a:noAutofit/>
          </a:bodyPr>
          <a:lstStyle/>
          <a:p>
            <a:pPr marL="0" lvl="0" indent="0" rtl="0">
              <a:spcBef>
                <a:spcPts val="1200"/>
              </a:spcBef>
              <a:spcAft>
                <a:spcPts val="0"/>
              </a:spcAft>
              <a:buClr>
                <a:schemeClr val="dk1"/>
              </a:buClr>
              <a:buSzPts val="275"/>
              <a:buFont typeface="Arial"/>
              <a:buNone/>
            </a:pPr>
            <a:r>
              <a:rPr lang="en-US" sz="1200" dirty="0"/>
              <a:t>At </a:t>
            </a:r>
            <a:r>
              <a:rPr lang="en-US" sz="1200" dirty="0" err="1"/>
              <a:t>Sunsync</a:t>
            </a:r>
            <a:r>
              <a:rPr lang="en-US" sz="1200" dirty="0"/>
              <a:t> Vista, we specialize in the design and development of solar parks, which are large-scale solar power installations designed to generate significant renewable energy efficiently. Our approach to solar park development focuses on sustainability, land optimization, and seamless grid integration.</a:t>
            </a:r>
          </a:p>
          <a:p>
            <a:pPr marL="0" lvl="0" indent="0" rtl="0">
              <a:spcBef>
                <a:spcPts val="1200"/>
              </a:spcBef>
              <a:spcAft>
                <a:spcPts val="0"/>
              </a:spcAft>
              <a:buClr>
                <a:schemeClr val="dk1"/>
              </a:buClr>
              <a:buSzPts val="275"/>
              <a:buFont typeface="Arial"/>
              <a:buNone/>
            </a:pPr>
            <a:r>
              <a:rPr lang="en-US" sz="1200" b="1" dirty="0"/>
              <a:t>Key Aspects of </a:t>
            </a:r>
            <a:r>
              <a:rPr lang="en-US" sz="1200" b="1" dirty="0" err="1"/>
              <a:t>Sunsync</a:t>
            </a:r>
            <a:r>
              <a:rPr lang="en-US" sz="1200" b="1" dirty="0"/>
              <a:t> Vista’s Solar Park Development</a:t>
            </a:r>
            <a:r>
              <a:rPr lang="en-US" sz="1200" dirty="0"/>
              <a:t>:</a:t>
            </a:r>
          </a:p>
          <a:p>
            <a:pPr marL="457200" lvl="0" indent="-303212" rtl="0">
              <a:spcBef>
                <a:spcPts val="1200"/>
              </a:spcBef>
              <a:spcAft>
                <a:spcPts val="0"/>
              </a:spcAft>
              <a:buClr>
                <a:schemeClr val="dk1"/>
              </a:buClr>
              <a:buSzPts val="1175"/>
              <a:buChar char="●"/>
            </a:pPr>
            <a:r>
              <a:rPr lang="en-US" sz="1200" b="1" dirty="0"/>
              <a:t>Large-Scale Energy Generation</a:t>
            </a:r>
            <a:r>
              <a:rPr lang="en-US" sz="1200" dirty="0"/>
              <a:t>: Our solar parks harness the power of sunlight to produce substantial amounts of electricity, contributing to the renewable energy supply and reducing reliance on fossil fuels.</a:t>
            </a:r>
          </a:p>
          <a:p>
            <a:pPr marL="457200" lvl="0" indent="-303212" rtl="0">
              <a:spcBef>
                <a:spcPts val="0"/>
              </a:spcBef>
              <a:spcAft>
                <a:spcPts val="0"/>
              </a:spcAft>
              <a:buClr>
                <a:schemeClr val="dk1"/>
              </a:buClr>
              <a:buSzPts val="1175"/>
              <a:buChar char="●"/>
            </a:pPr>
            <a:r>
              <a:rPr lang="en-US" sz="1200" b="1" dirty="0"/>
              <a:t>Land Optimization</a:t>
            </a:r>
            <a:r>
              <a:rPr lang="en-US" sz="1200" dirty="0"/>
              <a:t>: We strategically select and optimize land use for solar installations, ensuring minimal environmental impact while maximizing energy production. This includes utilizing underutilized or degraded land for solar parks.</a:t>
            </a:r>
          </a:p>
          <a:p>
            <a:pPr marL="457200" lvl="0" indent="-303212" rtl="0">
              <a:spcBef>
                <a:spcPts val="0"/>
              </a:spcBef>
              <a:spcAft>
                <a:spcPts val="0"/>
              </a:spcAft>
              <a:buClr>
                <a:schemeClr val="dk1"/>
              </a:buClr>
              <a:buSzPts val="1175"/>
              <a:buChar char="●"/>
            </a:pPr>
            <a:r>
              <a:rPr lang="en-US" sz="1200" b="1" dirty="0"/>
              <a:t>Grid Integration</a:t>
            </a:r>
            <a:r>
              <a:rPr lang="en-US" sz="1200" dirty="0"/>
              <a:t>: </a:t>
            </a:r>
            <a:r>
              <a:rPr lang="en-US" sz="1200" dirty="0" err="1"/>
              <a:t>Sunsync</a:t>
            </a:r>
            <a:r>
              <a:rPr lang="en-US" sz="1200" dirty="0"/>
              <a:t> Vista ensures that solar parks are designed for effective integration with existing electrical grids, facilitating smooth energy distribution and enhancing grid stability.</a:t>
            </a:r>
          </a:p>
          <a:p>
            <a:pPr marL="457200" lvl="0" indent="-303212" rtl="0">
              <a:spcBef>
                <a:spcPts val="0"/>
              </a:spcBef>
              <a:spcAft>
                <a:spcPts val="0"/>
              </a:spcAft>
              <a:buClr>
                <a:schemeClr val="dk1"/>
              </a:buClr>
              <a:buSzPts val="1175"/>
              <a:buChar char="●"/>
            </a:pPr>
            <a:r>
              <a:rPr lang="en-US" sz="1200" b="1" dirty="0"/>
              <a:t>Economic Benefits</a:t>
            </a:r>
            <a:r>
              <a:rPr lang="en-US" sz="1200" dirty="0"/>
              <a:t>: Our solar parks create job opportunities during construction and operation, stimulate local economies, and provide clean energy solutions that can lower electricity costs for communities.</a:t>
            </a:r>
          </a:p>
          <a:p>
            <a:pPr marL="457200" lvl="0" indent="-303212" rtl="0">
              <a:spcBef>
                <a:spcPts val="0"/>
              </a:spcBef>
              <a:spcAft>
                <a:spcPts val="0"/>
              </a:spcAft>
              <a:buClr>
                <a:schemeClr val="dk1"/>
              </a:buClr>
              <a:buSzPts val="1175"/>
              <a:buChar char="●"/>
            </a:pPr>
            <a:r>
              <a:rPr lang="en-US" sz="1200" b="1" dirty="0"/>
              <a:t>Environmental Impact</a:t>
            </a:r>
            <a:r>
              <a:rPr lang="en-US" sz="1200" dirty="0"/>
              <a:t>: By promoting renewable energy generation, our solar parks contribute to reducing greenhouse gas emissions and mitigating climate change, supporting a sustainable future for all.</a:t>
            </a:r>
          </a:p>
        </p:txBody>
      </p:sp>
      <p:pic>
        <p:nvPicPr>
          <p:cNvPr id="8" name="Picture Placeholder 7" descr="A large solar panel field with a tower in the middle&#10;&#10;Description automatically generated">
            <a:extLst>
              <a:ext uri="{FF2B5EF4-FFF2-40B4-BE49-F238E27FC236}">
                <a16:creationId xmlns:a16="http://schemas.microsoft.com/office/drawing/2014/main" id="{E8815111-0720-A86E-1D8E-B0B4DF7DE3BB}"/>
              </a:ext>
            </a:extLst>
          </p:cNvPr>
          <p:cNvPicPr>
            <a:picLocks noGrp="1" noChangeAspect="1"/>
          </p:cNvPicPr>
          <p:nvPr>
            <p:ph type="pic" sz="quarter" idx="14"/>
          </p:nvPr>
        </p:nvPicPr>
        <p:blipFill>
          <a:blip r:embed="rId3"/>
          <a:srcRect l="12500" r="12500"/>
          <a:stretch>
            <a:fillRect/>
          </a:stretch>
        </p:blipFill>
        <p:spPr>
          <a:xfrm>
            <a:off x="7346950" y="1828800"/>
            <a:ext cx="4213225" cy="4213225"/>
          </a:xfrm>
        </p:spPr>
      </p:pic>
      <p:pic>
        <p:nvPicPr>
          <p:cNvPr id="9" name="Picture 8" descr="A logo with a sun and leaves">
            <a:extLst>
              <a:ext uri="{FF2B5EF4-FFF2-40B4-BE49-F238E27FC236}">
                <a16:creationId xmlns:a16="http://schemas.microsoft.com/office/drawing/2014/main" id="{882BD446-80D8-B3CC-448E-3794F75721A6}"/>
              </a:ext>
            </a:extLst>
          </p:cNvPr>
          <p:cNvPicPr>
            <a:picLocks noChangeAspect="1"/>
          </p:cNvPicPr>
          <p:nvPr/>
        </p:nvPicPr>
        <p:blipFill>
          <a:blip r:embed="rId4"/>
          <a:stretch>
            <a:fillRect/>
          </a:stretch>
        </p:blipFill>
        <p:spPr>
          <a:xfrm>
            <a:off x="10727874" y="5664838"/>
            <a:ext cx="1191412" cy="1216094"/>
          </a:xfrm>
          <a:prstGeom prst="rect">
            <a:avLst/>
          </a:prstGeom>
        </p:spPr>
      </p:pic>
    </p:spTree>
    <p:extLst>
      <p:ext uri="{BB962C8B-B14F-4D97-AF65-F5344CB8AC3E}">
        <p14:creationId xmlns:p14="http://schemas.microsoft.com/office/powerpoint/2010/main" val="853261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0786E-306F-FA21-4F87-81A032C68696}"/>
              </a:ext>
            </a:extLst>
          </p:cNvPr>
          <p:cNvSpPr>
            <a:spLocks noGrp="1"/>
          </p:cNvSpPr>
          <p:nvPr>
            <p:ph type="title"/>
          </p:nvPr>
        </p:nvSpPr>
        <p:spPr>
          <a:xfrm>
            <a:off x="1167492" y="457200"/>
            <a:ext cx="9692640" cy="1371600"/>
          </a:xfrm>
        </p:spPr>
        <p:txBody>
          <a:bodyPr anchor="b">
            <a:normAutofit/>
          </a:bodyPr>
          <a:lstStyle/>
          <a:p>
            <a:r>
              <a:rPr lang="en-US" b="1"/>
              <a:t>PERFORMANCE ANALYSIS, OPERATIONS &amp; MAINTENANCE</a:t>
            </a:r>
            <a:endParaRPr lang="en-US" dirty="0"/>
          </a:p>
        </p:txBody>
      </p:sp>
      <p:pic>
        <p:nvPicPr>
          <p:cNvPr id="8" name="Content Placeholder 7" descr="A drone spraying water on solar panels&#10;&#10;Description automatically generated">
            <a:extLst>
              <a:ext uri="{FF2B5EF4-FFF2-40B4-BE49-F238E27FC236}">
                <a16:creationId xmlns:a16="http://schemas.microsoft.com/office/drawing/2014/main" id="{DDFB3724-5386-7AF0-C746-1656DD1C3117}"/>
              </a:ext>
            </a:extLst>
          </p:cNvPr>
          <p:cNvPicPr>
            <a:picLocks noGrp="1" noChangeAspect="1"/>
          </p:cNvPicPr>
          <p:nvPr>
            <p:ph idx="10"/>
          </p:nvPr>
        </p:nvPicPr>
        <p:blipFill>
          <a:blip r:embed="rId3"/>
          <a:stretch>
            <a:fillRect/>
          </a:stretch>
        </p:blipFill>
        <p:spPr>
          <a:xfrm>
            <a:off x="1167491" y="2290527"/>
            <a:ext cx="2915621" cy="3687580"/>
          </a:xfrm>
        </p:spPr>
      </p:pic>
      <p:graphicFrame>
        <p:nvGraphicFramePr>
          <p:cNvPr id="7" name="Content Placeholder 4">
            <a:extLst>
              <a:ext uri="{FF2B5EF4-FFF2-40B4-BE49-F238E27FC236}">
                <a16:creationId xmlns:a16="http://schemas.microsoft.com/office/drawing/2014/main" id="{08498434-3A81-EBE8-ED34-FC47FC3619D9}"/>
              </a:ext>
            </a:extLst>
          </p:cNvPr>
          <p:cNvGraphicFramePr>
            <a:graphicFrameLocks noGrp="1"/>
          </p:cNvGraphicFramePr>
          <p:nvPr>
            <p:ph idx="1"/>
            <p:extLst>
              <p:ext uri="{D42A27DB-BD31-4B8C-83A1-F6EECF244321}">
                <p14:modId xmlns:p14="http://schemas.microsoft.com/office/powerpoint/2010/main" val="3836281950"/>
              </p:ext>
            </p:extLst>
          </p:nvPr>
        </p:nvGraphicFramePr>
        <p:xfrm>
          <a:off x="4216400" y="2087563"/>
          <a:ext cx="6730274" cy="38905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Picture 8" descr="A logo with a sun and leaves">
            <a:extLst>
              <a:ext uri="{FF2B5EF4-FFF2-40B4-BE49-F238E27FC236}">
                <a16:creationId xmlns:a16="http://schemas.microsoft.com/office/drawing/2014/main" id="{1A53D885-FAFC-7006-C1EF-C61CD8325468}"/>
              </a:ext>
            </a:extLst>
          </p:cNvPr>
          <p:cNvPicPr>
            <a:picLocks noChangeAspect="1"/>
          </p:cNvPicPr>
          <p:nvPr/>
        </p:nvPicPr>
        <p:blipFill>
          <a:blip r:embed="rId9"/>
          <a:stretch>
            <a:fillRect/>
          </a:stretch>
        </p:blipFill>
        <p:spPr>
          <a:xfrm>
            <a:off x="10727874" y="5664838"/>
            <a:ext cx="1191412" cy="1216094"/>
          </a:xfrm>
          <a:prstGeom prst="rect">
            <a:avLst/>
          </a:prstGeom>
        </p:spPr>
      </p:pic>
    </p:spTree>
    <p:extLst>
      <p:ext uri="{BB962C8B-B14F-4D97-AF65-F5344CB8AC3E}">
        <p14:creationId xmlns:p14="http://schemas.microsoft.com/office/powerpoint/2010/main" val="1678163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8DB9B2E-BFE7-83D8-37B6-4C334B614007}"/>
              </a:ext>
            </a:extLst>
          </p:cNvPr>
          <p:cNvSpPr>
            <a:spLocks noGrp="1"/>
          </p:cNvSpPr>
          <p:nvPr>
            <p:ph type="title"/>
          </p:nvPr>
        </p:nvSpPr>
        <p:spPr>
          <a:xfrm>
            <a:off x="92671" y="275471"/>
            <a:ext cx="9779183" cy="1139094"/>
          </a:xfrm>
        </p:spPr>
        <p:txBody>
          <a:bodyPr/>
          <a:lstStyle/>
          <a:p>
            <a:r>
              <a:rPr lang="en-US" b="1" dirty="0">
                <a:latin typeface="Montserrat"/>
                <a:ea typeface="Montserrat"/>
                <a:cs typeface="Montserrat"/>
                <a:sym typeface="Montserrat"/>
              </a:rPr>
              <a:t>PERFORMANCE ANALYSIS, OPERATIONS &amp; MAINTENANCE</a:t>
            </a:r>
            <a:endParaRPr lang="en-US" dirty="0"/>
          </a:p>
        </p:txBody>
      </p:sp>
      <p:sp>
        <p:nvSpPr>
          <p:cNvPr id="10" name="Content Placeholder 2">
            <a:extLst>
              <a:ext uri="{FF2B5EF4-FFF2-40B4-BE49-F238E27FC236}">
                <a16:creationId xmlns:a16="http://schemas.microsoft.com/office/drawing/2014/main" id="{F293C04C-04B4-E9EB-0D02-F783116CBFA5}"/>
              </a:ext>
            </a:extLst>
          </p:cNvPr>
          <p:cNvSpPr>
            <a:spLocks noGrp="1"/>
          </p:cNvSpPr>
          <p:nvPr>
            <p:ph idx="12"/>
          </p:nvPr>
        </p:nvSpPr>
        <p:spPr>
          <a:xfrm>
            <a:off x="318822" y="1625738"/>
            <a:ext cx="4663440" cy="1978521"/>
          </a:xfrm>
        </p:spPr>
        <p:txBody>
          <a:bodyPr/>
          <a:lstStyle/>
          <a:p>
            <a:pPr marL="0" marR="0" lvl="0" indent="0" algn="ctr" rtl="0">
              <a:lnSpc>
                <a:spcPct val="90000"/>
              </a:lnSpc>
              <a:spcBef>
                <a:spcPts val="0"/>
              </a:spcBef>
              <a:spcAft>
                <a:spcPts val="0"/>
              </a:spcAft>
              <a:buNone/>
            </a:pPr>
            <a:r>
              <a:rPr lang="en-US" sz="2100" b="1" i="0" u="none" strike="noStrike" cap="none" dirty="0">
                <a:solidFill>
                  <a:schemeClr val="lt1"/>
                </a:solidFill>
                <a:latin typeface="Montserrat"/>
                <a:ea typeface="Montserrat"/>
                <a:cs typeface="Montserrat"/>
                <a:sym typeface="Montserrat"/>
              </a:rPr>
              <a:t>SCADA</a:t>
            </a:r>
          </a:p>
          <a:p>
            <a:pPr marL="171450" marR="0" lvl="1" indent="-171450" algn="l" rtl="0">
              <a:lnSpc>
                <a:spcPct val="90000"/>
              </a:lnSpc>
              <a:spcBef>
                <a:spcPts val="735"/>
              </a:spcBef>
              <a:spcAft>
                <a:spcPts val="0"/>
              </a:spcAft>
              <a:buClr>
                <a:schemeClr val="lt1"/>
              </a:buClr>
              <a:buSzPts val="1600"/>
              <a:buFont typeface="Montserrat"/>
              <a:buChar char="•"/>
            </a:pPr>
            <a:r>
              <a:rPr lang="en-US" sz="1600" i="0" u="none" strike="noStrike" cap="none" dirty="0">
                <a:solidFill>
                  <a:schemeClr val="lt1"/>
                </a:solidFill>
                <a:latin typeface="Montserrat"/>
                <a:ea typeface="Montserrat"/>
                <a:cs typeface="Montserrat"/>
                <a:sym typeface="Montserrat"/>
              </a:rPr>
              <a:t>Remote monitoring and control of solar power systems</a:t>
            </a:r>
          </a:p>
          <a:p>
            <a:pPr marL="914400" marR="0" lvl="0" indent="0" algn="l" rtl="0">
              <a:lnSpc>
                <a:spcPct val="90000"/>
              </a:lnSpc>
              <a:spcBef>
                <a:spcPts val="735"/>
              </a:spcBef>
              <a:spcAft>
                <a:spcPts val="0"/>
              </a:spcAft>
              <a:buNone/>
            </a:pPr>
            <a:endParaRPr lang="en-US" sz="1600" dirty="0">
              <a:solidFill>
                <a:schemeClr val="lt1"/>
              </a:solidFill>
              <a:latin typeface="Montserrat"/>
              <a:ea typeface="Montserrat"/>
              <a:cs typeface="Montserrat"/>
              <a:sym typeface="Montserrat"/>
            </a:endParaRPr>
          </a:p>
          <a:p>
            <a:pPr marL="171450" marR="0" lvl="1" indent="-171450" algn="l" rtl="0">
              <a:lnSpc>
                <a:spcPct val="90000"/>
              </a:lnSpc>
              <a:spcBef>
                <a:spcPts val="240"/>
              </a:spcBef>
              <a:spcAft>
                <a:spcPts val="0"/>
              </a:spcAft>
              <a:buClr>
                <a:schemeClr val="lt1"/>
              </a:buClr>
              <a:buSzPts val="1600"/>
              <a:buFont typeface="Montserrat"/>
              <a:buChar char="•"/>
            </a:pPr>
            <a:r>
              <a:rPr lang="en-US" sz="1600" i="0" u="none" strike="noStrike" cap="none" dirty="0">
                <a:solidFill>
                  <a:schemeClr val="lt1"/>
                </a:solidFill>
                <a:latin typeface="Montserrat"/>
                <a:ea typeface="Montserrat"/>
                <a:cs typeface="Montserrat"/>
                <a:sym typeface="Montserrat"/>
              </a:rPr>
              <a:t>Real-time data collection and analysis</a:t>
            </a:r>
          </a:p>
          <a:p>
            <a:pPr marL="914400" marR="0" lvl="0" indent="0" algn="l" rtl="0">
              <a:lnSpc>
                <a:spcPct val="90000"/>
              </a:lnSpc>
              <a:spcBef>
                <a:spcPts val="240"/>
              </a:spcBef>
              <a:spcAft>
                <a:spcPts val="0"/>
              </a:spcAft>
              <a:buNone/>
            </a:pPr>
            <a:endParaRPr lang="en-US" sz="1600" dirty="0">
              <a:solidFill>
                <a:schemeClr val="lt1"/>
              </a:solidFill>
              <a:latin typeface="Montserrat"/>
              <a:ea typeface="Montserrat"/>
              <a:cs typeface="Montserrat"/>
              <a:sym typeface="Montserrat"/>
            </a:endParaRPr>
          </a:p>
          <a:p>
            <a:pPr marL="171450" marR="0" lvl="1" indent="-171450" algn="l" rtl="0">
              <a:lnSpc>
                <a:spcPct val="90000"/>
              </a:lnSpc>
              <a:spcBef>
                <a:spcPts val="240"/>
              </a:spcBef>
              <a:spcAft>
                <a:spcPts val="0"/>
              </a:spcAft>
              <a:buClr>
                <a:schemeClr val="lt1"/>
              </a:buClr>
              <a:buSzPts val="1600"/>
              <a:buFont typeface="Montserrat"/>
              <a:buChar char="•"/>
            </a:pPr>
            <a:r>
              <a:rPr lang="en-US" sz="1600" i="0" u="none" strike="noStrike" cap="none" dirty="0">
                <a:solidFill>
                  <a:schemeClr val="lt1"/>
                </a:solidFill>
                <a:latin typeface="Montserrat"/>
                <a:ea typeface="Montserrat"/>
                <a:cs typeface="Montserrat"/>
                <a:sym typeface="Montserrat"/>
              </a:rPr>
              <a:t>Fault detection and diagnosis</a:t>
            </a:r>
          </a:p>
          <a:p>
            <a:endParaRPr lang="en-US" dirty="0"/>
          </a:p>
        </p:txBody>
      </p:sp>
      <p:sp>
        <p:nvSpPr>
          <p:cNvPr id="12" name="Content Placeholder 3">
            <a:extLst>
              <a:ext uri="{FF2B5EF4-FFF2-40B4-BE49-F238E27FC236}">
                <a16:creationId xmlns:a16="http://schemas.microsoft.com/office/drawing/2014/main" id="{4BF85EAA-2A50-7BB4-9FC8-723EC3B5ACE9}"/>
              </a:ext>
            </a:extLst>
          </p:cNvPr>
          <p:cNvSpPr>
            <a:spLocks noGrp="1"/>
          </p:cNvSpPr>
          <p:nvPr>
            <p:ph idx="11"/>
          </p:nvPr>
        </p:nvSpPr>
        <p:spPr>
          <a:xfrm>
            <a:off x="5078458" y="1625738"/>
            <a:ext cx="4663440" cy="2050711"/>
          </a:xfrm>
        </p:spPr>
        <p:txBody>
          <a:bodyPr/>
          <a:lstStyle/>
          <a:p>
            <a:pPr marL="0" marR="0" lvl="0" indent="0" algn="ctr" rtl="0">
              <a:lnSpc>
                <a:spcPct val="90000"/>
              </a:lnSpc>
              <a:spcBef>
                <a:spcPts val="0"/>
              </a:spcBef>
              <a:spcAft>
                <a:spcPts val="0"/>
              </a:spcAft>
              <a:buNone/>
            </a:pPr>
            <a:r>
              <a:rPr lang="en-US" sz="2100" b="1" i="0" u="none" strike="noStrike" cap="none" dirty="0">
                <a:solidFill>
                  <a:schemeClr val="lt1"/>
                </a:solidFill>
                <a:latin typeface="Montserrat"/>
                <a:ea typeface="Montserrat"/>
                <a:cs typeface="Montserrat"/>
                <a:sym typeface="Montserrat"/>
              </a:rPr>
              <a:t>DG- Sync</a:t>
            </a:r>
          </a:p>
          <a:p>
            <a:pPr marL="171450" marR="0" lvl="1" indent="-171450" algn="l" rtl="0">
              <a:lnSpc>
                <a:spcPct val="90000"/>
              </a:lnSpc>
              <a:spcBef>
                <a:spcPts val="735"/>
              </a:spcBef>
              <a:spcAft>
                <a:spcPts val="0"/>
              </a:spcAft>
              <a:buClr>
                <a:schemeClr val="lt1"/>
              </a:buClr>
              <a:buSzPts val="1600"/>
              <a:buFont typeface="Montserrat"/>
              <a:buChar char="•"/>
            </a:pPr>
            <a:r>
              <a:rPr lang="en-US" sz="1600" i="0" u="none" strike="noStrike" cap="none" dirty="0">
                <a:solidFill>
                  <a:schemeClr val="lt1"/>
                </a:solidFill>
                <a:latin typeface="Montserrat"/>
                <a:ea typeface="Montserrat"/>
                <a:cs typeface="Montserrat"/>
                <a:sym typeface="Montserrat"/>
              </a:rPr>
              <a:t>Synchronization of multiple distributed generators (e.g., solar inverters)</a:t>
            </a:r>
          </a:p>
          <a:p>
            <a:pPr marL="914400" marR="0" lvl="0" indent="0" algn="l" rtl="0">
              <a:lnSpc>
                <a:spcPct val="90000"/>
              </a:lnSpc>
              <a:spcBef>
                <a:spcPts val="735"/>
              </a:spcBef>
              <a:spcAft>
                <a:spcPts val="0"/>
              </a:spcAft>
              <a:buNone/>
            </a:pPr>
            <a:endParaRPr lang="en-US" sz="1600" dirty="0">
              <a:solidFill>
                <a:schemeClr val="lt1"/>
              </a:solidFill>
              <a:latin typeface="Montserrat"/>
              <a:ea typeface="Montserrat"/>
              <a:cs typeface="Montserrat"/>
              <a:sym typeface="Montserrat"/>
            </a:endParaRPr>
          </a:p>
          <a:p>
            <a:pPr marL="171450" marR="0" lvl="1" indent="-171450" algn="l" rtl="0">
              <a:lnSpc>
                <a:spcPct val="90000"/>
              </a:lnSpc>
              <a:spcBef>
                <a:spcPts val="240"/>
              </a:spcBef>
              <a:spcAft>
                <a:spcPts val="0"/>
              </a:spcAft>
              <a:buClr>
                <a:schemeClr val="lt1"/>
              </a:buClr>
              <a:buSzPts val="1600"/>
              <a:buFont typeface="Montserrat"/>
              <a:buChar char="•"/>
            </a:pPr>
            <a:r>
              <a:rPr lang="en-US" sz="1600" i="0" u="none" strike="noStrike" cap="none" dirty="0">
                <a:solidFill>
                  <a:schemeClr val="lt1"/>
                </a:solidFill>
                <a:latin typeface="Montserrat"/>
                <a:ea typeface="Montserrat"/>
                <a:cs typeface="Montserrat"/>
                <a:sym typeface="Montserrat"/>
              </a:rPr>
              <a:t>Grid stability and reliability</a:t>
            </a:r>
          </a:p>
          <a:p>
            <a:pPr marL="914400" marR="0" lvl="0" indent="0" algn="l" rtl="0">
              <a:lnSpc>
                <a:spcPct val="90000"/>
              </a:lnSpc>
              <a:spcBef>
                <a:spcPts val="240"/>
              </a:spcBef>
              <a:spcAft>
                <a:spcPts val="0"/>
              </a:spcAft>
              <a:buNone/>
            </a:pPr>
            <a:endParaRPr lang="en-US" sz="1600" dirty="0">
              <a:solidFill>
                <a:schemeClr val="lt1"/>
              </a:solidFill>
              <a:latin typeface="Montserrat"/>
              <a:ea typeface="Montserrat"/>
              <a:cs typeface="Montserrat"/>
              <a:sym typeface="Montserrat"/>
            </a:endParaRPr>
          </a:p>
          <a:p>
            <a:pPr marL="171450" marR="0" lvl="1" indent="-171450" algn="l" rtl="0">
              <a:lnSpc>
                <a:spcPct val="90000"/>
              </a:lnSpc>
              <a:spcBef>
                <a:spcPts val="240"/>
              </a:spcBef>
              <a:spcAft>
                <a:spcPts val="0"/>
              </a:spcAft>
              <a:buClr>
                <a:schemeClr val="lt1"/>
              </a:buClr>
              <a:buSzPts val="1600"/>
              <a:buFont typeface="Montserrat"/>
              <a:buChar char="•"/>
            </a:pPr>
            <a:r>
              <a:rPr lang="en-US" sz="1600" i="0" u="none" strike="noStrike" cap="none" dirty="0">
                <a:solidFill>
                  <a:schemeClr val="lt1"/>
                </a:solidFill>
                <a:latin typeface="Montserrat"/>
                <a:ea typeface="Montserrat"/>
                <a:cs typeface="Montserrat"/>
                <a:sym typeface="Montserrat"/>
              </a:rPr>
              <a:t>Integration of renewable energy sources</a:t>
            </a:r>
          </a:p>
          <a:p>
            <a:endParaRPr lang="en-US" dirty="0"/>
          </a:p>
        </p:txBody>
      </p:sp>
      <p:sp>
        <p:nvSpPr>
          <p:cNvPr id="4" name="Content Placeholder 2">
            <a:extLst>
              <a:ext uri="{FF2B5EF4-FFF2-40B4-BE49-F238E27FC236}">
                <a16:creationId xmlns:a16="http://schemas.microsoft.com/office/drawing/2014/main" id="{C9AF0F85-EE74-E349-4EA1-220490621E96}"/>
              </a:ext>
            </a:extLst>
          </p:cNvPr>
          <p:cNvSpPr txBox="1">
            <a:spLocks/>
          </p:cNvSpPr>
          <p:nvPr/>
        </p:nvSpPr>
        <p:spPr>
          <a:xfrm>
            <a:off x="2450103" y="4243001"/>
            <a:ext cx="4663440" cy="1978521"/>
          </a:xfrm>
          <a:prstGeom prst="rect">
            <a:avLst/>
          </a:prstGeom>
        </p:spPr>
        <p:txBody>
          <a:bodyPr vert="horz" lIns="91440" tIns="45720" rIns="91440" bIns="45720" rtlCol="0">
            <a:normAutofit/>
          </a:bodyPr>
          <a:lstStyle>
            <a:lvl1pPr marL="530352" indent="-530352" algn="l" defTabSz="914400" rtl="0" eaLnBrk="1" latinLnBrk="0" hangingPunct="1">
              <a:lnSpc>
                <a:spcPct val="90000"/>
              </a:lnSpc>
              <a:spcBef>
                <a:spcPts val="1000"/>
              </a:spcBef>
              <a:buFont typeface="+mj-lt"/>
              <a:buAutoNum type="arabicPeriod"/>
              <a:defRPr sz="2000" kern="1200">
                <a:solidFill>
                  <a:schemeClr val="bg1"/>
                </a:solidFill>
                <a:latin typeface="+mn-lt"/>
                <a:ea typeface="+mn-ea"/>
                <a:cs typeface="+mn-cs"/>
              </a:defRPr>
            </a:lvl1pPr>
            <a:lvl2pPr marL="1097280" indent="-530352" algn="l" defTabSz="914400" rtl="0" eaLnBrk="1" latinLnBrk="0" hangingPunct="1">
              <a:lnSpc>
                <a:spcPct val="90000"/>
              </a:lnSpc>
              <a:spcBef>
                <a:spcPts val="1000"/>
              </a:spcBef>
              <a:buFont typeface="+mj-lt"/>
              <a:buAutoNum type="alphaLcPeriod"/>
              <a:defRPr sz="2000" kern="1200">
                <a:solidFill>
                  <a:schemeClr val="bg1"/>
                </a:solidFill>
                <a:latin typeface="+mn-lt"/>
                <a:ea typeface="+mn-ea"/>
                <a:cs typeface="+mn-cs"/>
              </a:defRPr>
            </a:lvl2pPr>
            <a:lvl3pPr marL="1645920" indent="-530352" algn="l" defTabSz="914400" rtl="0" eaLnBrk="1" latinLnBrk="0" hangingPunct="1">
              <a:lnSpc>
                <a:spcPct val="90000"/>
              </a:lnSpc>
              <a:spcBef>
                <a:spcPts val="1000"/>
              </a:spcBef>
              <a:buFont typeface="+mj-lt"/>
              <a:buAutoNum type="arabicParenR"/>
              <a:defRPr sz="2000" kern="1200">
                <a:solidFill>
                  <a:schemeClr val="bg1"/>
                </a:solidFill>
                <a:latin typeface="+mn-lt"/>
                <a:ea typeface="+mn-ea"/>
                <a:cs typeface="+mn-cs"/>
              </a:defRPr>
            </a:lvl3pPr>
            <a:lvl4pPr marL="1920240" indent="-530352" algn="l" defTabSz="914400" rtl="0" eaLnBrk="1" latinLnBrk="0" hangingPunct="1">
              <a:lnSpc>
                <a:spcPct val="90000"/>
              </a:lnSpc>
              <a:spcBef>
                <a:spcPts val="1000"/>
              </a:spcBef>
              <a:buFont typeface="+mj-lt"/>
              <a:buAutoNum type="alphaLcParenR"/>
              <a:defRPr sz="2000" kern="1200">
                <a:solidFill>
                  <a:schemeClr val="bg1"/>
                </a:solidFill>
                <a:latin typeface="+mn-lt"/>
                <a:ea typeface="+mn-ea"/>
                <a:cs typeface="+mn-cs"/>
              </a:defRPr>
            </a:lvl4pPr>
            <a:lvl5pPr marL="2560320" indent="-514350" algn="l" defTabSz="914400" rtl="0" eaLnBrk="1" latinLnBrk="0" hangingPunct="1">
              <a:lnSpc>
                <a:spcPct val="90000"/>
              </a:lnSpc>
              <a:spcBef>
                <a:spcPts val="1000"/>
              </a:spcBef>
              <a:buFont typeface="+mj-lt"/>
              <a:buAutoNum type="romanLcPeriod"/>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rtl="0">
              <a:lnSpc>
                <a:spcPct val="90000"/>
              </a:lnSpc>
              <a:spcBef>
                <a:spcPts val="0"/>
              </a:spcBef>
              <a:spcAft>
                <a:spcPts val="0"/>
              </a:spcAft>
              <a:buNone/>
            </a:pPr>
            <a:r>
              <a:rPr lang="en-US" sz="2100" b="1" i="0" u="none" strike="noStrike" cap="none" dirty="0">
                <a:solidFill>
                  <a:schemeClr val="lt1"/>
                </a:solidFill>
                <a:latin typeface="Montserrat"/>
                <a:ea typeface="Montserrat"/>
                <a:cs typeface="Montserrat"/>
                <a:sym typeface="Montserrat"/>
              </a:rPr>
              <a:t>Drone Thermography Audit</a:t>
            </a:r>
          </a:p>
          <a:p>
            <a:pPr marL="171450" marR="0" lvl="1" indent="-171450" algn="l" rtl="0">
              <a:lnSpc>
                <a:spcPct val="90000"/>
              </a:lnSpc>
              <a:spcBef>
                <a:spcPts val="735"/>
              </a:spcBef>
              <a:spcAft>
                <a:spcPts val="0"/>
              </a:spcAft>
              <a:buClr>
                <a:schemeClr val="lt1"/>
              </a:buClr>
              <a:buSzPts val="1600"/>
              <a:buFont typeface="Montserrat"/>
              <a:buChar char="•"/>
            </a:pPr>
            <a:r>
              <a:rPr lang="en-US" sz="1600" i="0" u="none" strike="noStrike" cap="none" dirty="0">
                <a:solidFill>
                  <a:schemeClr val="lt1"/>
                </a:solidFill>
                <a:latin typeface="Montserrat"/>
                <a:ea typeface="Montserrat"/>
                <a:cs typeface="Montserrat"/>
                <a:sym typeface="Montserrat"/>
              </a:rPr>
              <a:t>Efficient inspection of large solar arrays</a:t>
            </a:r>
          </a:p>
          <a:p>
            <a:pPr marL="914400" marR="0" lvl="0" indent="0" algn="l" rtl="0">
              <a:lnSpc>
                <a:spcPct val="90000"/>
              </a:lnSpc>
              <a:spcBef>
                <a:spcPts val="735"/>
              </a:spcBef>
              <a:spcAft>
                <a:spcPts val="0"/>
              </a:spcAft>
              <a:buNone/>
            </a:pPr>
            <a:endParaRPr lang="en-US" sz="1600" dirty="0">
              <a:solidFill>
                <a:schemeClr val="lt1"/>
              </a:solidFill>
              <a:latin typeface="Montserrat"/>
              <a:ea typeface="Montserrat"/>
              <a:cs typeface="Montserrat"/>
              <a:sym typeface="Montserrat"/>
            </a:endParaRPr>
          </a:p>
          <a:p>
            <a:pPr marL="171450" marR="0" lvl="1" indent="-171450" algn="l" rtl="0">
              <a:lnSpc>
                <a:spcPct val="90000"/>
              </a:lnSpc>
              <a:spcBef>
                <a:spcPts val="240"/>
              </a:spcBef>
              <a:spcAft>
                <a:spcPts val="0"/>
              </a:spcAft>
              <a:buClr>
                <a:schemeClr val="lt1"/>
              </a:buClr>
              <a:buSzPts val="1600"/>
              <a:buFont typeface="Montserrat"/>
              <a:buChar char="•"/>
            </a:pPr>
            <a:r>
              <a:rPr lang="en-US" sz="1600" i="0" u="none" strike="noStrike" cap="none" dirty="0">
                <a:solidFill>
                  <a:schemeClr val="lt1"/>
                </a:solidFill>
                <a:latin typeface="Montserrat"/>
                <a:ea typeface="Montserrat"/>
                <a:cs typeface="Montserrat"/>
                <a:sym typeface="Montserrat"/>
              </a:rPr>
              <a:t>Detection of faults, shading, and performance issues</a:t>
            </a:r>
          </a:p>
          <a:p>
            <a:pPr marL="914400" marR="0" lvl="0" indent="0" algn="l" rtl="0">
              <a:lnSpc>
                <a:spcPct val="90000"/>
              </a:lnSpc>
              <a:spcBef>
                <a:spcPts val="240"/>
              </a:spcBef>
              <a:spcAft>
                <a:spcPts val="0"/>
              </a:spcAft>
              <a:buNone/>
            </a:pPr>
            <a:endParaRPr lang="en-US" sz="1600" dirty="0">
              <a:solidFill>
                <a:schemeClr val="lt1"/>
              </a:solidFill>
              <a:latin typeface="Montserrat"/>
              <a:ea typeface="Montserrat"/>
              <a:cs typeface="Montserrat"/>
              <a:sym typeface="Montserrat"/>
            </a:endParaRPr>
          </a:p>
          <a:p>
            <a:pPr marL="171450" marR="0" lvl="1" indent="-171450" algn="l" rtl="0">
              <a:lnSpc>
                <a:spcPct val="90000"/>
              </a:lnSpc>
              <a:spcBef>
                <a:spcPts val="240"/>
              </a:spcBef>
              <a:spcAft>
                <a:spcPts val="0"/>
              </a:spcAft>
              <a:buClr>
                <a:schemeClr val="lt1"/>
              </a:buClr>
              <a:buSzPts val="1600"/>
              <a:buFont typeface="Montserrat"/>
              <a:buChar char="•"/>
            </a:pPr>
            <a:r>
              <a:rPr lang="en-US" sz="1600" i="0" u="none" strike="noStrike" cap="none" dirty="0">
                <a:solidFill>
                  <a:schemeClr val="lt1"/>
                </a:solidFill>
                <a:latin typeface="Montserrat"/>
                <a:ea typeface="Montserrat"/>
                <a:cs typeface="Montserrat"/>
                <a:sym typeface="Montserrat"/>
              </a:rPr>
              <a:t>Cost-effective and time-saving</a:t>
            </a:r>
          </a:p>
        </p:txBody>
      </p:sp>
      <p:sp>
        <p:nvSpPr>
          <p:cNvPr id="5" name="Content Placeholder 2">
            <a:extLst>
              <a:ext uri="{FF2B5EF4-FFF2-40B4-BE49-F238E27FC236}">
                <a16:creationId xmlns:a16="http://schemas.microsoft.com/office/drawing/2014/main" id="{6A809949-52B7-57DB-4B7B-C520D06DD785}"/>
              </a:ext>
            </a:extLst>
          </p:cNvPr>
          <p:cNvSpPr txBox="1">
            <a:spLocks/>
          </p:cNvSpPr>
          <p:nvPr/>
        </p:nvSpPr>
        <p:spPr>
          <a:xfrm>
            <a:off x="7410178" y="4243002"/>
            <a:ext cx="4663440" cy="1978521"/>
          </a:xfrm>
          <a:prstGeom prst="rect">
            <a:avLst/>
          </a:prstGeom>
        </p:spPr>
        <p:txBody>
          <a:bodyPr vert="horz" lIns="91440" tIns="45720" rIns="91440" bIns="45720" rtlCol="0">
            <a:normAutofit fontScale="92500" lnSpcReduction="10000"/>
          </a:bodyPr>
          <a:lstStyle>
            <a:lvl1pPr marL="530352" indent="-530352" algn="l" defTabSz="914400" rtl="0" eaLnBrk="1" latinLnBrk="0" hangingPunct="1">
              <a:lnSpc>
                <a:spcPct val="90000"/>
              </a:lnSpc>
              <a:spcBef>
                <a:spcPts val="1000"/>
              </a:spcBef>
              <a:buFont typeface="+mj-lt"/>
              <a:buAutoNum type="arabicPeriod"/>
              <a:defRPr sz="2000" kern="1200">
                <a:solidFill>
                  <a:schemeClr val="bg1"/>
                </a:solidFill>
                <a:latin typeface="+mn-lt"/>
                <a:ea typeface="+mn-ea"/>
                <a:cs typeface="+mn-cs"/>
              </a:defRPr>
            </a:lvl1pPr>
            <a:lvl2pPr marL="1097280" indent="-530352" algn="l" defTabSz="914400" rtl="0" eaLnBrk="1" latinLnBrk="0" hangingPunct="1">
              <a:lnSpc>
                <a:spcPct val="90000"/>
              </a:lnSpc>
              <a:spcBef>
                <a:spcPts val="1000"/>
              </a:spcBef>
              <a:buFont typeface="+mj-lt"/>
              <a:buAutoNum type="alphaLcPeriod"/>
              <a:defRPr sz="2000" kern="1200">
                <a:solidFill>
                  <a:schemeClr val="bg1"/>
                </a:solidFill>
                <a:latin typeface="+mn-lt"/>
                <a:ea typeface="+mn-ea"/>
                <a:cs typeface="+mn-cs"/>
              </a:defRPr>
            </a:lvl2pPr>
            <a:lvl3pPr marL="1645920" indent="-530352" algn="l" defTabSz="914400" rtl="0" eaLnBrk="1" latinLnBrk="0" hangingPunct="1">
              <a:lnSpc>
                <a:spcPct val="90000"/>
              </a:lnSpc>
              <a:spcBef>
                <a:spcPts val="1000"/>
              </a:spcBef>
              <a:buFont typeface="+mj-lt"/>
              <a:buAutoNum type="arabicParenR"/>
              <a:defRPr sz="2000" kern="1200">
                <a:solidFill>
                  <a:schemeClr val="bg1"/>
                </a:solidFill>
                <a:latin typeface="+mn-lt"/>
                <a:ea typeface="+mn-ea"/>
                <a:cs typeface="+mn-cs"/>
              </a:defRPr>
            </a:lvl3pPr>
            <a:lvl4pPr marL="1920240" indent="-530352" algn="l" defTabSz="914400" rtl="0" eaLnBrk="1" latinLnBrk="0" hangingPunct="1">
              <a:lnSpc>
                <a:spcPct val="90000"/>
              </a:lnSpc>
              <a:spcBef>
                <a:spcPts val="1000"/>
              </a:spcBef>
              <a:buFont typeface="+mj-lt"/>
              <a:buAutoNum type="alphaLcParenR"/>
              <a:defRPr sz="2000" kern="1200">
                <a:solidFill>
                  <a:schemeClr val="bg1"/>
                </a:solidFill>
                <a:latin typeface="+mn-lt"/>
                <a:ea typeface="+mn-ea"/>
                <a:cs typeface="+mn-cs"/>
              </a:defRPr>
            </a:lvl4pPr>
            <a:lvl5pPr marL="2560320" indent="-514350" algn="l" defTabSz="914400" rtl="0" eaLnBrk="1" latinLnBrk="0" hangingPunct="1">
              <a:lnSpc>
                <a:spcPct val="90000"/>
              </a:lnSpc>
              <a:spcBef>
                <a:spcPts val="1000"/>
              </a:spcBef>
              <a:buFont typeface="+mj-lt"/>
              <a:buAutoNum type="romanLcPeriod"/>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rtl="0">
              <a:lnSpc>
                <a:spcPct val="90000"/>
              </a:lnSpc>
              <a:spcBef>
                <a:spcPts val="0"/>
              </a:spcBef>
              <a:spcAft>
                <a:spcPts val="0"/>
              </a:spcAft>
              <a:buNone/>
            </a:pPr>
            <a:r>
              <a:rPr lang="en-US" sz="2100" b="1" i="0" u="none" strike="noStrike" cap="none" dirty="0">
                <a:solidFill>
                  <a:schemeClr val="lt1"/>
                </a:solidFill>
                <a:latin typeface="Montserrat"/>
                <a:ea typeface="Montserrat"/>
                <a:cs typeface="Montserrat"/>
                <a:sym typeface="Montserrat"/>
              </a:rPr>
              <a:t>Performance Analysis</a:t>
            </a:r>
          </a:p>
          <a:p>
            <a:pPr marL="171450" marR="0" lvl="1" indent="-171450" algn="l" rtl="0">
              <a:lnSpc>
                <a:spcPct val="90000"/>
              </a:lnSpc>
              <a:spcBef>
                <a:spcPts val="735"/>
              </a:spcBef>
              <a:spcAft>
                <a:spcPts val="0"/>
              </a:spcAft>
              <a:buClr>
                <a:schemeClr val="lt1"/>
              </a:buClr>
              <a:buSzPts val="1600"/>
              <a:buFont typeface="Montserrat"/>
              <a:buChar char="•"/>
            </a:pPr>
            <a:r>
              <a:rPr lang="en-US" sz="1600" i="0" u="none" strike="noStrike" cap="none" dirty="0">
                <a:solidFill>
                  <a:schemeClr val="lt1"/>
                </a:solidFill>
                <a:latin typeface="Montserrat"/>
                <a:ea typeface="Montserrat"/>
                <a:cs typeface="Montserrat"/>
                <a:sym typeface="Montserrat"/>
              </a:rPr>
              <a:t>Energy production</a:t>
            </a:r>
          </a:p>
          <a:p>
            <a:pPr marL="914400" marR="0" lvl="0" indent="0" algn="l" rtl="0">
              <a:lnSpc>
                <a:spcPct val="90000"/>
              </a:lnSpc>
              <a:spcBef>
                <a:spcPts val="735"/>
              </a:spcBef>
              <a:spcAft>
                <a:spcPts val="0"/>
              </a:spcAft>
              <a:buNone/>
            </a:pPr>
            <a:endParaRPr lang="en-US" sz="1600" dirty="0">
              <a:solidFill>
                <a:schemeClr val="lt1"/>
              </a:solidFill>
              <a:latin typeface="Montserrat"/>
              <a:ea typeface="Montserrat"/>
              <a:cs typeface="Montserrat"/>
              <a:sym typeface="Montserrat"/>
            </a:endParaRPr>
          </a:p>
          <a:p>
            <a:pPr marL="171450" marR="0" lvl="1" indent="-171450" algn="l" rtl="0">
              <a:lnSpc>
                <a:spcPct val="90000"/>
              </a:lnSpc>
              <a:spcBef>
                <a:spcPts val="240"/>
              </a:spcBef>
              <a:spcAft>
                <a:spcPts val="0"/>
              </a:spcAft>
              <a:buClr>
                <a:schemeClr val="lt1"/>
              </a:buClr>
              <a:buSzPts val="1600"/>
              <a:buFont typeface="Montserrat"/>
              <a:buChar char="•"/>
            </a:pPr>
            <a:r>
              <a:rPr lang="en-US" sz="1600" i="0" u="none" strike="noStrike" cap="none" dirty="0">
                <a:solidFill>
                  <a:schemeClr val="lt1"/>
                </a:solidFill>
                <a:latin typeface="Montserrat"/>
                <a:ea typeface="Montserrat"/>
                <a:cs typeface="Montserrat"/>
                <a:sym typeface="Montserrat"/>
              </a:rPr>
              <a:t>System efficiency</a:t>
            </a:r>
          </a:p>
          <a:p>
            <a:pPr marL="914400" marR="0" lvl="0" indent="0" algn="l" rtl="0">
              <a:lnSpc>
                <a:spcPct val="90000"/>
              </a:lnSpc>
              <a:spcBef>
                <a:spcPts val="240"/>
              </a:spcBef>
              <a:spcAft>
                <a:spcPts val="0"/>
              </a:spcAft>
              <a:buNone/>
            </a:pPr>
            <a:endParaRPr lang="en-US" sz="1600" dirty="0">
              <a:solidFill>
                <a:schemeClr val="lt1"/>
              </a:solidFill>
              <a:latin typeface="Montserrat"/>
              <a:ea typeface="Montserrat"/>
              <a:cs typeface="Montserrat"/>
              <a:sym typeface="Montserrat"/>
            </a:endParaRPr>
          </a:p>
          <a:p>
            <a:pPr marL="171450" marR="0" lvl="1" indent="-171450" algn="l" rtl="0">
              <a:lnSpc>
                <a:spcPct val="90000"/>
              </a:lnSpc>
              <a:spcBef>
                <a:spcPts val="240"/>
              </a:spcBef>
              <a:spcAft>
                <a:spcPts val="0"/>
              </a:spcAft>
              <a:buClr>
                <a:schemeClr val="lt1"/>
              </a:buClr>
              <a:buSzPts val="1600"/>
              <a:buFont typeface="Montserrat"/>
              <a:buChar char="•"/>
            </a:pPr>
            <a:r>
              <a:rPr lang="en-US" sz="1600" i="0" u="none" strike="noStrike" cap="none" dirty="0">
                <a:solidFill>
                  <a:schemeClr val="lt1"/>
                </a:solidFill>
                <a:latin typeface="Montserrat"/>
                <a:ea typeface="Montserrat"/>
                <a:cs typeface="Montserrat"/>
                <a:sym typeface="Montserrat"/>
              </a:rPr>
              <a:t>Return on investment (ROI)</a:t>
            </a:r>
          </a:p>
          <a:p>
            <a:pPr marL="914400" marR="0" lvl="0" indent="0" algn="l" rtl="0">
              <a:lnSpc>
                <a:spcPct val="90000"/>
              </a:lnSpc>
              <a:spcBef>
                <a:spcPts val="240"/>
              </a:spcBef>
              <a:spcAft>
                <a:spcPts val="0"/>
              </a:spcAft>
              <a:buNone/>
            </a:pPr>
            <a:endParaRPr lang="en-US" sz="1600" dirty="0">
              <a:solidFill>
                <a:schemeClr val="lt1"/>
              </a:solidFill>
              <a:latin typeface="Montserrat"/>
              <a:ea typeface="Montserrat"/>
              <a:cs typeface="Montserrat"/>
              <a:sym typeface="Montserrat"/>
            </a:endParaRPr>
          </a:p>
          <a:p>
            <a:pPr marL="171450" marR="0" lvl="1" indent="-171450" algn="l" rtl="0">
              <a:lnSpc>
                <a:spcPct val="90000"/>
              </a:lnSpc>
              <a:spcBef>
                <a:spcPts val="240"/>
              </a:spcBef>
              <a:spcAft>
                <a:spcPts val="0"/>
              </a:spcAft>
              <a:buClr>
                <a:schemeClr val="lt1"/>
              </a:buClr>
              <a:buSzPts val="1600"/>
              <a:buFont typeface="Montserrat"/>
              <a:buChar char="•"/>
            </a:pPr>
            <a:r>
              <a:rPr lang="en-US" sz="1600" i="0" u="none" strike="noStrike" cap="none" dirty="0">
                <a:solidFill>
                  <a:schemeClr val="lt1"/>
                </a:solidFill>
                <a:latin typeface="Montserrat"/>
                <a:ea typeface="Montserrat"/>
                <a:cs typeface="Montserrat"/>
                <a:sym typeface="Montserrat"/>
              </a:rPr>
              <a:t>Carbon footprint reduction</a:t>
            </a:r>
          </a:p>
        </p:txBody>
      </p:sp>
      <p:pic>
        <p:nvPicPr>
          <p:cNvPr id="6" name="Picture 5" descr="A logo with a sun and leaves">
            <a:extLst>
              <a:ext uri="{FF2B5EF4-FFF2-40B4-BE49-F238E27FC236}">
                <a16:creationId xmlns:a16="http://schemas.microsoft.com/office/drawing/2014/main" id="{EF517DB2-3708-64E3-62A1-6023CD52C08A}"/>
              </a:ext>
            </a:extLst>
          </p:cNvPr>
          <p:cNvPicPr>
            <a:picLocks noChangeAspect="1"/>
          </p:cNvPicPr>
          <p:nvPr/>
        </p:nvPicPr>
        <p:blipFill>
          <a:blip r:embed="rId2"/>
          <a:stretch>
            <a:fillRect/>
          </a:stretch>
        </p:blipFill>
        <p:spPr>
          <a:xfrm>
            <a:off x="10727874" y="5664838"/>
            <a:ext cx="1191412" cy="1216094"/>
          </a:xfrm>
          <a:prstGeom prst="rect">
            <a:avLst/>
          </a:prstGeom>
        </p:spPr>
      </p:pic>
    </p:spTree>
    <p:extLst>
      <p:ext uri="{BB962C8B-B14F-4D97-AF65-F5344CB8AC3E}">
        <p14:creationId xmlns:p14="http://schemas.microsoft.com/office/powerpoint/2010/main" val="2511087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9D53B-4D40-0E4A-7015-DA0B42DC2E1E}"/>
              </a:ext>
            </a:extLst>
          </p:cNvPr>
          <p:cNvSpPr>
            <a:spLocks noGrp="1"/>
          </p:cNvSpPr>
          <p:nvPr>
            <p:ph type="title"/>
          </p:nvPr>
        </p:nvSpPr>
        <p:spPr>
          <a:xfrm>
            <a:off x="1167492" y="136526"/>
            <a:ext cx="9601200" cy="1653371"/>
          </a:xfrm>
        </p:spPr>
        <p:txBody>
          <a:bodyPr anchor="b">
            <a:normAutofit/>
          </a:bodyPr>
          <a:lstStyle/>
          <a:p>
            <a:r>
              <a:rPr lang="en-US" b="1"/>
              <a:t>PV-DG OPERATION WHEN GRID AND SOLAR AVAILABLE</a:t>
            </a:r>
            <a:endParaRPr lang="en-IN"/>
          </a:p>
        </p:txBody>
      </p:sp>
      <p:sp>
        <p:nvSpPr>
          <p:cNvPr id="10" name="Rectangle 4">
            <a:extLst>
              <a:ext uri="{FF2B5EF4-FFF2-40B4-BE49-F238E27FC236}">
                <a16:creationId xmlns:a16="http://schemas.microsoft.com/office/drawing/2014/main" id="{F9FB39E0-B49A-68DC-CC37-1461601E9650}"/>
              </a:ext>
            </a:extLst>
          </p:cNvPr>
          <p:cNvSpPr>
            <a:spLocks noGrp="1" noChangeArrowheads="1"/>
          </p:cNvSpPr>
          <p:nvPr>
            <p:ph idx="1"/>
          </p:nvPr>
        </p:nvSpPr>
        <p:spPr bwMode="auto">
          <a:xfrm>
            <a:off x="1167493" y="2023984"/>
            <a:ext cx="4663440" cy="333283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marL="0" marR="0" lvl="0" indent="0" defTabSz="914400" rtl="0" eaLnBrk="0" fontAlgn="base" latinLnBrk="0" hangingPunct="0">
              <a:spcBef>
                <a:spcPct val="0"/>
              </a:spcBef>
              <a:spcAft>
                <a:spcPts val="600"/>
              </a:spcAft>
              <a:buClrTx/>
              <a:buSzTx/>
              <a:buFontTx/>
              <a:buChar char="•"/>
              <a:tabLst/>
            </a:pPr>
            <a:r>
              <a:rPr kumimoji="0" lang="en-US" altLang="en-US" sz="1600" b="1" i="0" u="none" strike="noStrike" cap="none" normalizeH="0" baseline="0">
                <a:ln>
                  <a:noFill/>
                </a:ln>
                <a:effectLst/>
              </a:rPr>
              <a:t>Grid Priority</a:t>
            </a:r>
            <a:r>
              <a:rPr kumimoji="0" lang="en-US" altLang="en-US" sz="1600" b="0" i="0" u="none" strike="noStrike" cap="none" normalizeH="0" baseline="0">
                <a:ln>
                  <a:noFill/>
                </a:ln>
                <a:effectLst/>
              </a:rPr>
              <a:t>: When the grid is available alongside solar power, the system prioritizes grid and solar sources to power the load, reducing dependency on the diesel generator (DG) and saving fuel costs.</a:t>
            </a:r>
          </a:p>
          <a:p>
            <a:pPr marL="0" marR="0" lvl="0" indent="0" defTabSz="914400" rtl="0" eaLnBrk="0" fontAlgn="base" latinLnBrk="0" hangingPunct="0">
              <a:spcBef>
                <a:spcPct val="0"/>
              </a:spcBef>
              <a:spcAft>
                <a:spcPts val="600"/>
              </a:spcAft>
              <a:buClrTx/>
              <a:buSzTx/>
              <a:buFontTx/>
              <a:buChar char="•"/>
              <a:tabLst/>
            </a:pPr>
            <a:r>
              <a:rPr kumimoji="0" lang="en-US" altLang="en-US" sz="1600" b="1" i="0" u="none" strike="noStrike" cap="none" normalizeH="0" baseline="0">
                <a:ln>
                  <a:noFill/>
                </a:ln>
                <a:effectLst/>
              </a:rPr>
              <a:t>Seamless Switching</a:t>
            </a:r>
            <a:r>
              <a:rPr kumimoji="0" lang="en-US" altLang="en-US" sz="1600" b="0" i="0" u="none" strike="noStrike" cap="none" normalizeH="0" baseline="0">
                <a:ln>
                  <a:noFill/>
                </a:ln>
                <a:effectLst/>
              </a:rPr>
              <a:t>: In cases where additional power is needed, the PV-DG system seamlessly integrates solar energy with grid supply, maintaining a steady and efficient power flow.</a:t>
            </a:r>
          </a:p>
          <a:p>
            <a:pPr marL="0" marR="0" lvl="0" indent="0" defTabSz="914400" rtl="0" eaLnBrk="0" fontAlgn="base" latinLnBrk="0" hangingPunct="0">
              <a:spcBef>
                <a:spcPct val="0"/>
              </a:spcBef>
              <a:spcAft>
                <a:spcPts val="600"/>
              </a:spcAft>
              <a:buClrTx/>
              <a:buSzTx/>
              <a:buFontTx/>
              <a:buChar char="•"/>
              <a:tabLst/>
            </a:pPr>
            <a:r>
              <a:rPr kumimoji="0" lang="en-US" altLang="en-US" sz="1600" b="1" i="0" u="none" strike="noStrike" cap="none" normalizeH="0" baseline="0">
                <a:ln>
                  <a:noFill/>
                </a:ln>
                <a:effectLst/>
              </a:rPr>
              <a:t>Fuel Savings and Efficiency</a:t>
            </a:r>
            <a:r>
              <a:rPr kumimoji="0" lang="en-US" altLang="en-US" sz="1600" b="0" i="0" u="none" strike="noStrike" cap="none" normalizeH="0" baseline="0">
                <a:ln>
                  <a:noFill/>
                </a:ln>
                <a:effectLst/>
              </a:rPr>
              <a:t>: This setup maximizes solar utilization and minimizes DG usage, ensuring both cost efficiency and environmental benefits by reducing emissions and fuel consumption.</a:t>
            </a:r>
          </a:p>
        </p:txBody>
      </p:sp>
      <p:pic>
        <p:nvPicPr>
          <p:cNvPr id="4" name="Google Shape;256;p31">
            <a:extLst>
              <a:ext uri="{FF2B5EF4-FFF2-40B4-BE49-F238E27FC236}">
                <a16:creationId xmlns:a16="http://schemas.microsoft.com/office/drawing/2014/main" id="{8E8E6F26-F982-5AB6-EB33-8B88425409B1}"/>
              </a:ext>
            </a:extLst>
          </p:cNvPr>
          <p:cNvPicPr preferRelativeResize="0">
            <a:picLocks noGrp="1"/>
          </p:cNvPicPr>
          <p:nvPr>
            <p:ph idx="10"/>
          </p:nvPr>
        </p:nvPicPr>
        <p:blipFill>
          <a:blip r:embed="rId3"/>
          <a:stretch/>
        </p:blipFill>
        <p:spPr>
          <a:xfrm>
            <a:off x="6378155" y="2023984"/>
            <a:ext cx="4473600" cy="3332832"/>
          </a:xfrm>
          <a:prstGeom prst="rect">
            <a:avLst/>
          </a:prstGeom>
          <a:noFill/>
          <a:ln>
            <a:noFill/>
          </a:ln>
        </p:spPr>
      </p:pic>
      <p:pic>
        <p:nvPicPr>
          <p:cNvPr id="11" name="Picture 10" descr="A logo with a sun and leaves">
            <a:extLst>
              <a:ext uri="{FF2B5EF4-FFF2-40B4-BE49-F238E27FC236}">
                <a16:creationId xmlns:a16="http://schemas.microsoft.com/office/drawing/2014/main" id="{6FBF3085-8CCA-DBF9-87C0-52F1AEF3711A}"/>
              </a:ext>
            </a:extLst>
          </p:cNvPr>
          <p:cNvPicPr>
            <a:picLocks noChangeAspect="1"/>
          </p:cNvPicPr>
          <p:nvPr/>
        </p:nvPicPr>
        <p:blipFill>
          <a:blip r:embed="rId4"/>
          <a:stretch>
            <a:fillRect/>
          </a:stretch>
        </p:blipFill>
        <p:spPr>
          <a:xfrm>
            <a:off x="10727874" y="5664838"/>
            <a:ext cx="1191412" cy="1216094"/>
          </a:xfrm>
          <a:prstGeom prst="rect">
            <a:avLst/>
          </a:prstGeom>
        </p:spPr>
      </p:pic>
    </p:spTree>
    <p:extLst>
      <p:ext uri="{BB962C8B-B14F-4D97-AF65-F5344CB8AC3E}">
        <p14:creationId xmlns:p14="http://schemas.microsoft.com/office/powerpoint/2010/main" val="1714296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D409B-D324-3712-953B-F1CF87217169}"/>
              </a:ext>
            </a:extLst>
          </p:cNvPr>
          <p:cNvSpPr>
            <a:spLocks noGrp="1"/>
          </p:cNvSpPr>
          <p:nvPr>
            <p:ph type="title"/>
          </p:nvPr>
        </p:nvSpPr>
        <p:spPr>
          <a:xfrm>
            <a:off x="1167492" y="457200"/>
            <a:ext cx="9692640" cy="1371600"/>
          </a:xfrm>
        </p:spPr>
        <p:txBody>
          <a:bodyPr anchor="b">
            <a:normAutofit/>
          </a:bodyPr>
          <a:lstStyle/>
          <a:p>
            <a:r>
              <a:rPr lang="en-US" sz="3300" b="1"/>
              <a:t>PV-DG OPERATION</a:t>
            </a:r>
            <a:br>
              <a:rPr lang="en-US" sz="3300" b="1"/>
            </a:br>
            <a:r>
              <a:rPr lang="en-US" sz="3300" b="1"/>
              <a:t>CASE 1 -PLANT LOAD LESS THAN 30% OF DG CAPACITY</a:t>
            </a:r>
            <a:endParaRPr lang="en-IN" sz="3300"/>
          </a:p>
        </p:txBody>
      </p:sp>
      <p:pic>
        <p:nvPicPr>
          <p:cNvPr id="6" name="Google Shape;263;p32">
            <a:extLst>
              <a:ext uri="{FF2B5EF4-FFF2-40B4-BE49-F238E27FC236}">
                <a16:creationId xmlns:a16="http://schemas.microsoft.com/office/drawing/2014/main" id="{55931D88-EC46-E402-17FC-BF9DE3BC9A29}"/>
              </a:ext>
            </a:extLst>
          </p:cNvPr>
          <p:cNvPicPr preferRelativeResize="0">
            <a:picLocks noGrp="1"/>
          </p:cNvPicPr>
          <p:nvPr>
            <p:ph idx="10"/>
          </p:nvPr>
        </p:nvPicPr>
        <p:blipFill>
          <a:blip r:embed="rId2"/>
          <a:stretch>
            <a:fillRect/>
          </a:stretch>
        </p:blipFill>
        <p:spPr>
          <a:xfrm>
            <a:off x="752475" y="1962148"/>
            <a:ext cx="5495925" cy="3890543"/>
          </a:xfrm>
          <a:prstGeom prst="rect">
            <a:avLst/>
          </a:prstGeom>
          <a:noFill/>
          <a:ln>
            <a:noFill/>
          </a:ln>
        </p:spPr>
      </p:pic>
      <p:sp>
        <p:nvSpPr>
          <p:cNvPr id="4" name="Content Placeholder 3">
            <a:extLst>
              <a:ext uri="{FF2B5EF4-FFF2-40B4-BE49-F238E27FC236}">
                <a16:creationId xmlns:a16="http://schemas.microsoft.com/office/drawing/2014/main" id="{53B4A6DC-2C5E-4D86-DEDE-932310C5616C}"/>
              </a:ext>
            </a:extLst>
          </p:cNvPr>
          <p:cNvSpPr>
            <a:spLocks noGrp="1"/>
          </p:cNvSpPr>
          <p:nvPr>
            <p:ph idx="1"/>
          </p:nvPr>
        </p:nvSpPr>
        <p:spPr>
          <a:xfrm>
            <a:off x="6531701" y="2884277"/>
            <a:ext cx="5155474" cy="2046287"/>
          </a:xfrm>
        </p:spPr>
        <p:txBody>
          <a:bodyPr>
            <a:normAutofit/>
          </a:bodyPr>
          <a:lstStyle/>
          <a:p>
            <a:r>
              <a:rPr lang="en-US" sz="2000" dirty="0"/>
              <a:t>When the plant load is below 30% of the Diesel Generator (DG) capacity, the DG operates inefficiently, resulting in higher fuel consumption and maintenance costs. In this scenario, solar photovoltaic (PV) systems can supplement power, reducing DG runtime and improving overall fuel efficiency.</a:t>
            </a:r>
            <a:endParaRPr lang="en-IN" sz="2000" dirty="0"/>
          </a:p>
        </p:txBody>
      </p:sp>
      <p:pic>
        <p:nvPicPr>
          <p:cNvPr id="7" name="Picture 6" descr="A logo with a sun and leaves">
            <a:extLst>
              <a:ext uri="{FF2B5EF4-FFF2-40B4-BE49-F238E27FC236}">
                <a16:creationId xmlns:a16="http://schemas.microsoft.com/office/drawing/2014/main" id="{144A23C4-F30F-E04A-C330-E5E9A23B23B3}"/>
              </a:ext>
            </a:extLst>
          </p:cNvPr>
          <p:cNvPicPr>
            <a:picLocks noChangeAspect="1"/>
          </p:cNvPicPr>
          <p:nvPr/>
        </p:nvPicPr>
        <p:blipFill>
          <a:blip r:embed="rId3"/>
          <a:stretch>
            <a:fillRect/>
          </a:stretch>
        </p:blipFill>
        <p:spPr>
          <a:xfrm>
            <a:off x="10727874" y="5664838"/>
            <a:ext cx="1191412" cy="1216094"/>
          </a:xfrm>
          <a:prstGeom prst="rect">
            <a:avLst/>
          </a:prstGeom>
        </p:spPr>
      </p:pic>
    </p:spTree>
    <p:extLst>
      <p:ext uri="{BB962C8B-B14F-4D97-AF65-F5344CB8AC3E}">
        <p14:creationId xmlns:p14="http://schemas.microsoft.com/office/powerpoint/2010/main" val="2370340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0011899-852F-B7F4-8B16-91A11EC42FE6}"/>
              </a:ext>
            </a:extLst>
          </p:cNvPr>
          <p:cNvSpPr>
            <a:spLocks noGrp="1"/>
          </p:cNvSpPr>
          <p:nvPr>
            <p:ph type="title"/>
          </p:nvPr>
        </p:nvSpPr>
        <p:spPr>
          <a:xfrm>
            <a:off x="1167492" y="1371600"/>
            <a:ext cx="5486400" cy="4114800"/>
          </a:xfrm>
        </p:spPr>
        <p:txBody>
          <a:bodyPr/>
          <a:lstStyle/>
          <a:p>
            <a:r>
              <a:rPr lang="en-US" dirty="0">
                <a:latin typeface="Calibri"/>
                <a:ea typeface="Calibri"/>
                <a:cs typeface="Calibri"/>
                <a:sym typeface="Calibri"/>
              </a:rPr>
              <a:t>EV CHARGERS</a:t>
            </a:r>
            <a:endParaRPr lang="en-US" dirty="0"/>
          </a:p>
        </p:txBody>
      </p:sp>
      <p:pic>
        <p:nvPicPr>
          <p:cNvPr id="4" name="Google Shape;268;p33">
            <a:extLst>
              <a:ext uri="{FF2B5EF4-FFF2-40B4-BE49-F238E27FC236}">
                <a16:creationId xmlns:a16="http://schemas.microsoft.com/office/drawing/2014/main" id="{92D6A288-B7CB-E439-C69C-95C573219C44}"/>
              </a:ext>
            </a:extLst>
          </p:cNvPr>
          <p:cNvPicPr preferRelativeResize="0">
            <a:picLocks noGrp="1"/>
          </p:cNvPicPr>
          <p:nvPr>
            <p:ph type="pic" sz="quarter" idx="10"/>
          </p:nvPr>
        </p:nvPicPr>
        <p:blipFill rotWithShape="1">
          <a:blip r:embed="rId2">
            <a:alphaModFix/>
          </a:blip>
          <a:srcRect t="16543" b="16543"/>
          <a:stretch/>
        </p:blipFill>
        <p:spPr>
          <a:xfrm>
            <a:off x="7183438" y="1168400"/>
            <a:ext cx="4500562" cy="4521200"/>
          </a:xfrm>
          <a:prstGeom prst="parallelogram">
            <a:avLst>
              <a:gd name="adj" fmla="val 25581"/>
            </a:avLst>
          </a:prstGeom>
          <a:noFill/>
          <a:ln>
            <a:noFill/>
          </a:ln>
        </p:spPr>
      </p:pic>
      <p:pic>
        <p:nvPicPr>
          <p:cNvPr id="5" name="Picture 4" descr="A logo with a sun and leaves">
            <a:extLst>
              <a:ext uri="{FF2B5EF4-FFF2-40B4-BE49-F238E27FC236}">
                <a16:creationId xmlns:a16="http://schemas.microsoft.com/office/drawing/2014/main" id="{5A30B42B-E03C-EF62-DD18-9F7E28CB596F}"/>
              </a:ext>
            </a:extLst>
          </p:cNvPr>
          <p:cNvPicPr>
            <a:picLocks noChangeAspect="1"/>
          </p:cNvPicPr>
          <p:nvPr/>
        </p:nvPicPr>
        <p:blipFill>
          <a:blip r:embed="rId3"/>
          <a:stretch>
            <a:fillRect/>
          </a:stretch>
        </p:blipFill>
        <p:spPr>
          <a:xfrm>
            <a:off x="10727874" y="5664838"/>
            <a:ext cx="1191412" cy="1216094"/>
          </a:xfrm>
          <a:prstGeom prst="rect">
            <a:avLst/>
          </a:prstGeom>
        </p:spPr>
      </p:pic>
    </p:spTree>
    <p:extLst>
      <p:ext uri="{BB962C8B-B14F-4D97-AF65-F5344CB8AC3E}">
        <p14:creationId xmlns:p14="http://schemas.microsoft.com/office/powerpoint/2010/main" val="1447026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174A0-60E2-9B4B-66B1-9FEA065A35A4}"/>
              </a:ext>
            </a:extLst>
          </p:cNvPr>
          <p:cNvSpPr>
            <a:spLocks noGrp="1"/>
          </p:cNvSpPr>
          <p:nvPr>
            <p:ph type="title"/>
          </p:nvPr>
        </p:nvSpPr>
        <p:spPr>
          <a:xfrm>
            <a:off x="1167492" y="136526"/>
            <a:ext cx="9601200" cy="1653371"/>
          </a:xfrm>
        </p:spPr>
        <p:txBody>
          <a:bodyPr anchor="b">
            <a:normAutofit/>
          </a:bodyPr>
          <a:lstStyle/>
          <a:p>
            <a:r>
              <a:rPr lang="en-US" dirty="0"/>
              <a:t>EV CHARGERS</a:t>
            </a:r>
            <a:endParaRPr lang="en-IN" dirty="0"/>
          </a:p>
        </p:txBody>
      </p:sp>
      <p:pic>
        <p:nvPicPr>
          <p:cNvPr id="5" name="Google Shape;280;p34" descr="How EV chargers intersect with parking reform – Greater Greater Washington">
            <a:extLst>
              <a:ext uri="{FF2B5EF4-FFF2-40B4-BE49-F238E27FC236}">
                <a16:creationId xmlns:a16="http://schemas.microsoft.com/office/drawing/2014/main" id="{4C6ED7A1-4708-4C3E-E159-D19FC95E7C6B}"/>
              </a:ext>
            </a:extLst>
          </p:cNvPr>
          <p:cNvPicPr preferRelativeResize="0">
            <a:picLocks noGrp="1"/>
          </p:cNvPicPr>
          <p:nvPr>
            <p:ph idx="1"/>
          </p:nvPr>
        </p:nvPicPr>
        <p:blipFill rotWithShape="1">
          <a:blip r:embed="rId2"/>
          <a:stretch/>
        </p:blipFill>
        <p:spPr>
          <a:xfrm>
            <a:off x="1167493" y="2122318"/>
            <a:ext cx="4663440" cy="3136163"/>
          </a:xfrm>
          <a:prstGeom prst="rect">
            <a:avLst/>
          </a:prstGeom>
          <a:noFill/>
          <a:ln>
            <a:noFill/>
          </a:ln>
        </p:spPr>
      </p:pic>
      <p:sp>
        <p:nvSpPr>
          <p:cNvPr id="4" name="Content Placeholder 3">
            <a:extLst>
              <a:ext uri="{FF2B5EF4-FFF2-40B4-BE49-F238E27FC236}">
                <a16:creationId xmlns:a16="http://schemas.microsoft.com/office/drawing/2014/main" id="{8570EF8E-1DD2-5476-C454-3EBA897E0F87}"/>
              </a:ext>
            </a:extLst>
          </p:cNvPr>
          <p:cNvSpPr>
            <a:spLocks noGrp="1"/>
          </p:cNvSpPr>
          <p:nvPr>
            <p:ph idx="10"/>
          </p:nvPr>
        </p:nvSpPr>
        <p:spPr>
          <a:xfrm>
            <a:off x="6273710" y="2122318"/>
            <a:ext cx="4663440" cy="3332832"/>
          </a:xfrm>
        </p:spPr>
        <p:txBody>
          <a:bodyPr>
            <a:normAutofit/>
          </a:bodyPr>
          <a:lstStyle/>
          <a:p>
            <a:pPr marL="285750" lvl="0" indent="-285750" rtl="0">
              <a:spcBef>
                <a:spcPts val="0"/>
              </a:spcBef>
              <a:spcAft>
                <a:spcPts val="0"/>
              </a:spcAft>
              <a:buClr>
                <a:schemeClr val="lt1"/>
              </a:buClr>
              <a:buSzPct val="100000"/>
              <a:buFont typeface="Arial"/>
              <a:buChar char="•"/>
            </a:pPr>
            <a:r>
              <a:rPr lang="en-US" b="1" dirty="0"/>
              <a:t>Environmental Impact: </a:t>
            </a:r>
            <a:r>
              <a:rPr lang="en-US" dirty="0"/>
              <a:t>Reducing greenhouse gas emissions and promoting cleaner transportation.</a:t>
            </a:r>
          </a:p>
          <a:p>
            <a:pPr marL="285750" lvl="0" indent="-285750" rtl="0">
              <a:spcBef>
                <a:spcPts val="1000"/>
              </a:spcBef>
              <a:spcAft>
                <a:spcPts val="0"/>
              </a:spcAft>
              <a:buClr>
                <a:schemeClr val="lt1"/>
              </a:buClr>
              <a:buSzPct val="100000"/>
              <a:buFont typeface="Arial"/>
              <a:buChar char="•"/>
            </a:pPr>
            <a:r>
              <a:rPr lang="en-US" b="1" dirty="0"/>
              <a:t>Economic Benefits: </a:t>
            </a:r>
            <a:r>
              <a:rPr lang="en-US" dirty="0"/>
              <a:t>Creating new jobs in the electric vehicle industry and stimulating local economies.</a:t>
            </a:r>
          </a:p>
          <a:p>
            <a:pPr marL="285750" lvl="0" indent="-285750" rtl="0">
              <a:spcBef>
                <a:spcPts val="1000"/>
              </a:spcBef>
              <a:spcAft>
                <a:spcPts val="0"/>
              </a:spcAft>
              <a:buClr>
                <a:schemeClr val="lt1"/>
              </a:buClr>
              <a:buSzPct val="100000"/>
              <a:buFont typeface="Arial"/>
              <a:buChar char="•"/>
            </a:pPr>
            <a:r>
              <a:rPr lang="en-US" b="1" dirty="0"/>
              <a:t>Convenience: </a:t>
            </a:r>
            <a:r>
              <a:rPr lang="en-US" dirty="0"/>
              <a:t>Providing charging options for EV owners, making electric vehicles more accessible and practical for daily use.</a:t>
            </a:r>
          </a:p>
          <a:p>
            <a:endParaRPr lang="en-IN" dirty="0"/>
          </a:p>
        </p:txBody>
      </p:sp>
      <p:pic>
        <p:nvPicPr>
          <p:cNvPr id="6" name="Picture 5" descr="A logo with a sun and leaves">
            <a:extLst>
              <a:ext uri="{FF2B5EF4-FFF2-40B4-BE49-F238E27FC236}">
                <a16:creationId xmlns:a16="http://schemas.microsoft.com/office/drawing/2014/main" id="{96EC914E-86FC-3663-4FB0-FB955540A559}"/>
              </a:ext>
            </a:extLst>
          </p:cNvPr>
          <p:cNvPicPr>
            <a:picLocks noChangeAspect="1"/>
          </p:cNvPicPr>
          <p:nvPr/>
        </p:nvPicPr>
        <p:blipFill>
          <a:blip r:embed="rId3"/>
          <a:stretch>
            <a:fillRect/>
          </a:stretch>
        </p:blipFill>
        <p:spPr>
          <a:xfrm>
            <a:off x="10727874" y="5664838"/>
            <a:ext cx="1191412" cy="1216094"/>
          </a:xfrm>
          <a:prstGeom prst="rect">
            <a:avLst/>
          </a:prstGeom>
        </p:spPr>
      </p:pic>
    </p:spTree>
    <p:extLst>
      <p:ext uri="{BB962C8B-B14F-4D97-AF65-F5344CB8AC3E}">
        <p14:creationId xmlns:p14="http://schemas.microsoft.com/office/powerpoint/2010/main" val="2208150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1C753FD-96EC-101A-B8A4-5F69A189BEF4}"/>
              </a:ext>
            </a:extLst>
          </p:cNvPr>
          <p:cNvSpPr>
            <a:spLocks noGrp="1"/>
          </p:cNvSpPr>
          <p:nvPr>
            <p:ph type="ctrTitle"/>
          </p:nvPr>
        </p:nvSpPr>
        <p:spPr>
          <a:xfrm>
            <a:off x="2619305" y="2855579"/>
            <a:ext cx="6220278" cy="916539"/>
          </a:xfrm>
        </p:spPr>
        <p:txBody>
          <a:bodyPr/>
          <a:lstStyle/>
          <a:p>
            <a:r>
              <a:rPr lang="en-US" dirty="0"/>
              <a:t>Thank you !</a:t>
            </a:r>
          </a:p>
        </p:txBody>
      </p:sp>
      <p:pic>
        <p:nvPicPr>
          <p:cNvPr id="2" name="Picture 1" descr="A logo with a sun and leaves">
            <a:extLst>
              <a:ext uri="{FF2B5EF4-FFF2-40B4-BE49-F238E27FC236}">
                <a16:creationId xmlns:a16="http://schemas.microsoft.com/office/drawing/2014/main" id="{DFEB57A2-6AE0-B79E-32AB-5616BAF333EE}"/>
              </a:ext>
            </a:extLst>
          </p:cNvPr>
          <p:cNvPicPr>
            <a:picLocks noChangeAspect="1"/>
          </p:cNvPicPr>
          <p:nvPr/>
        </p:nvPicPr>
        <p:blipFill>
          <a:blip r:embed="rId3"/>
          <a:stretch>
            <a:fillRect/>
          </a:stretch>
        </p:blipFill>
        <p:spPr>
          <a:xfrm>
            <a:off x="324569" y="3772118"/>
            <a:ext cx="3609975" cy="3684761"/>
          </a:xfrm>
          <a:prstGeom prst="rect">
            <a:avLst/>
          </a:prstGeom>
        </p:spPr>
      </p:pic>
    </p:spTree>
    <p:extLst>
      <p:ext uri="{BB962C8B-B14F-4D97-AF65-F5344CB8AC3E}">
        <p14:creationId xmlns:p14="http://schemas.microsoft.com/office/powerpoint/2010/main" val="1609673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ctrTitle"/>
          </p:nvPr>
        </p:nvSpPr>
        <p:spPr>
          <a:xfrm>
            <a:off x="1167494" y="252549"/>
            <a:ext cx="6220278" cy="3262811"/>
          </a:xfrm>
        </p:spPr>
        <p:txBody>
          <a:bodyPr anchor="b">
            <a:normAutofit/>
          </a:bodyPr>
          <a:lstStyle/>
          <a:p>
            <a:r>
              <a:rPr lang="en-US"/>
              <a:t>INTRODUCTION</a:t>
            </a:r>
            <a:endParaRPr lang="en-US" dirty="0"/>
          </a:p>
        </p:txBody>
      </p:sp>
      <p:sp>
        <p:nvSpPr>
          <p:cNvPr id="3" name="Content Placeholder 2">
            <a:extLst>
              <a:ext uri="{FF2B5EF4-FFF2-40B4-BE49-F238E27FC236}">
                <a16:creationId xmlns:a16="http://schemas.microsoft.com/office/drawing/2014/main" id="{22788C46-D0BC-4307-AE55-7601A139E7CB}"/>
              </a:ext>
            </a:extLst>
          </p:cNvPr>
          <p:cNvSpPr>
            <a:spLocks noGrp="1"/>
          </p:cNvSpPr>
          <p:nvPr>
            <p:ph type="subTitle" idx="1"/>
          </p:nvPr>
        </p:nvSpPr>
        <p:spPr>
          <a:xfrm>
            <a:off x="1167493" y="3685939"/>
            <a:ext cx="6220277" cy="2919512"/>
          </a:xfrm>
        </p:spPr>
        <p:txBody>
          <a:bodyPr vert="horz" lIns="91440" tIns="45720" rIns="91440" bIns="45720" rtlCol="0" anchor="t">
            <a:normAutofit/>
          </a:bodyPr>
          <a:lstStyle/>
          <a:p>
            <a:pPr marL="0" lvl="0" indent="0" rtl="0">
              <a:spcBef>
                <a:spcPts val="0"/>
              </a:spcBef>
              <a:spcAft>
                <a:spcPts val="600"/>
              </a:spcAft>
              <a:buClr>
                <a:schemeClr val="dk1"/>
              </a:buClr>
              <a:buSzPts val="2400"/>
              <a:buNone/>
            </a:pPr>
            <a:r>
              <a:rPr lang="en-US" sz="1500" b="1" err="1"/>
              <a:t>Sunsync</a:t>
            </a:r>
            <a:r>
              <a:rPr lang="en-US" sz="1500" b="1"/>
              <a:t> Vista Energy Pvt Limited</a:t>
            </a:r>
            <a:r>
              <a:rPr lang="en-US" sz="1500"/>
              <a:t> is a leader in renewable energy solutions, dedicated to promoting sustainability through innovative solar power systems. Our mission is to accelerate the transition to clean energy by providing advanced, efficient, and cost-effective solar solutions for diverse sectors. We specialize in photovoltaic systems, energy storage, solar water pumping, and large-scale solar park development. Our achievements include successful installations across residential, commercial, and industrial projects, contributing significantly to reducing carbon footprints and promoting energy independence. </a:t>
            </a:r>
            <a:r>
              <a:rPr lang="en-US" sz="1500" err="1"/>
              <a:t>Sunsync</a:t>
            </a:r>
            <a:r>
              <a:rPr lang="en-US" sz="1500"/>
              <a:t> Vista continues to push boundaries in renewable technology, delivering reliable and environmentally friendly energy solutions.</a:t>
            </a:r>
          </a:p>
        </p:txBody>
      </p:sp>
      <p:pic>
        <p:nvPicPr>
          <p:cNvPr id="4" name="Picture 3" descr="A logo with a sun and leaves">
            <a:extLst>
              <a:ext uri="{FF2B5EF4-FFF2-40B4-BE49-F238E27FC236}">
                <a16:creationId xmlns:a16="http://schemas.microsoft.com/office/drawing/2014/main" id="{C44D1199-6AFD-C75A-359C-DBA8C68B4019}"/>
              </a:ext>
            </a:extLst>
          </p:cNvPr>
          <p:cNvPicPr>
            <a:picLocks noChangeAspect="1"/>
          </p:cNvPicPr>
          <p:nvPr/>
        </p:nvPicPr>
        <p:blipFill>
          <a:blip r:embed="rId3"/>
          <a:stretch>
            <a:fillRect/>
          </a:stretch>
        </p:blipFill>
        <p:spPr>
          <a:xfrm>
            <a:off x="1167493" y="-344479"/>
            <a:ext cx="3609975" cy="3684761"/>
          </a:xfrm>
          <a:prstGeom prst="rect">
            <a:avLst/>
          </a:prstGeom>
        </p:spPr>
      </p:pic>
    </p:spTree>
    <p:extLst>
      <p:ext uri="{BB962C8B-B14F-4D97-AF65-F5344CB8AC3E}">
        <p14:creationId xmlns:p14="http://schemas.microsoft.com/office/powerpoint/2010/main" val="1325608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32;p20">
            <a:extLst>
              <a:ext uri="{FF2B5EF4-FFF2-40B4-BE49-F238E27FC236}">
                <a16:creationId xmlns:a16="http://schemas.microsoft.com/office/drawing/2014/main" id="{FC71A335-D212-5CC0-B619-FD86043B3BDC}"/>
              </a:ext>
            </a:extLst>
          </p:cNvPr>
          <p:cNvSpPr txBox="1">
            <a:spLocks/>
          </p:cNvSpPr>
          <p:nvPr/>
        </p:nvSpPr>
        <p:spPr>
          <a:xfrm>
            <a:off x="3602752" y="265242"/>
            <a:ext cx="6043200" cy="573900"/>
          </a:xfrm>
          <a:prstGeom prst="rect">
            <a:avLst/>
          </a:prstGeom>
          <a:noFill/>
          <a:ln>
            <a:noFill/>
          </a:ln>
        </p:spPr>
        <p:txBody>
          <a:bodyPr spcFirstLastPara="1" vert="horz" wrap="square" lIns="91425" tIns="45700" rIns="91425" bIns="45700" rtlCol="0" anchor="ctr" anchorCtr="0">
            <a:normAutofit fontScale="60000" lnSpcReduction="20000"/>
          </a:bodyPr>
          <a:lstStyle>
            <a:lvl1pPr algn="l" defTabSz="914400" rtl="0" eaLnBrk="1" latinLnBrk="0" hangingPunct="1">
              <a:lnSpc>
                <a:spcPct val="80000"/>
              </a:lnSpc>
              <a:spcBef>
                <a:spcPct val="0"/>
              </a:spcBef>
              <a:buNone/>
              <a:defRPr sz="6000" b="1" kern="1200">
                <a:solidFill>
                  <a:schemeClr val="tx1"/>
                </a:solidFill>
                <a:latin typeface="+mj-lt"/>
                <a:ea typeface="+mj-ea"/>
                <a:cs typeface="+mj-cs"/>
              </a:defRPr>
            </a:lvl1pPr>
          </a:lstStyle>
          <a:p>
            <a:pPr algn="ctr">
              <a:lnSpc>
                <a:spcPct val="100000"/>
              </a:lnSpc>
              <a:spcBef>
                <a:spcPts val="0"/>
              </a:spcBef>
              <a:buClr>
                <a:schemeClr val="dk1"/>
              </a:buClr>
              <a:buSzPct val="100000"/>
              <a:buFont typeface="Calibri"/>
              <a:buNone/>
            </a:pPr>
            <a:r>
              <a:rPr lang="en-US" dirty="0">
                <a:solidFill>
                  <a:srgbClr val="2C2E44"/>
                </a:solidFill>
                <a:latin typeface="Montserrat"/>
                <a:ea typeface="Montserrat"/>
                <a:cs typeface="Montserrat"/>
                <a:sym typeface="Montserrat"/>
              </a:rPr>
              <a:t>OUR EXPERTISE</a:t>
            </a:r>
          </a:p>
        </p:txBody>
      </p:sp>
      <p:grpSp>
        <p:nvGrpSpPr>
          <p:cNvPr id="4" name="Google Shape;134;p20">
            <a:extLst>
              <a:ext uri="{FF2B5EF4-FFF2-40B4-BE49-F238E27FC236}">
                <a16:creationId xmlns:a16="http://schemas.microsoft.com/office/drawing/2014/main" id="{27B2AC37-763F-D072-2806-A6A9D0CF3FBD}"/>
              </a:ext>
            </a:extLst>
          </p:cNvPr>
          <p:cNvGrpSpPr/>
          <p:nvPr/>
        </p:nvGrpSpPr>
        <p:grpSpPr>
          <a:xfrm>
            <a:off x="4020089" y="1061149"/>
            <a:ext cx="5213227" cy="5211736"/>
            <a:chOff x="536293" y="0"/>
            <a:chExt cx="4971133" cy="5211736"/>
          </a:xfrm>
        </p:grpSpPr>
        <p:sp>
          <p:nvSpPr>
            <p:cNvPr id="5" name="Google Shape;135;p20">
              <a:extLst>
                <a:ext uri="{FF2B5EF4-FFF2-40B4-BE49-F238E27FC236}">
                  <a16:creationId xmlns:a16="http://schemas.microsoft.com/office/drawing/2014/main" id="{4C60D8F6-69B7-1CF0-658E-454045F9B7CD}"/>
                </a:ext>
              </a:extLst>
            </p:cNvPr>
            <p:cNvSpPr/>
            <p:nvPr/>
          </p:nvSpPr>
          <p:spPr>
            <a:xfrm>
              <a:off x="3291235" y="796885"/>
              <a:ext cx="806400" cy="694800"/>
            </a:xfrm>
            <a:prstGeom prst="hexagon">
              <a:avLst>
                <a:gd name="adj" fmla="val 28900"/>
                <a:gd name="vf" fmla="val 115470"/>
              </a:avLst>
            </a:prstGeom>
            <a:solidFill>
              <a:srgbClr val="CCCC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36;p20">
              <a:extLst>
                <a:ext uri="{FF2B5EF4-FFF2-40B4-BE49-F238E27FC236}">
                  <a16:creationId xmlns:a16="http://schemas.microsoft.com/office/drawing/2014/main" id="{804FE2A7-A839-9F3C-472A-DAB62BC057FF}"/>
                </a:ext>
              </a:extLst>
            </p:cNvPr>
            <p:cNvSpPr/>
            <p:nvPr/>
          </p:nvSpPr>
          <p:spPr>
            <a:xfrm>
              <a:off x="2149888" y="0"/>
              <a:ext cx="1751400" cy="1515000"/>
            </a:xfrm>
            <a:prstGeom prst="hexagon">
              <a:avLst>
                <a:gd name="adj" fmla="val 28570"/>
                <a:gd name="vf" fmla="val 115470"/>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37;p20">
              <a:extLst>
                <a:ext uri="{FF2B5EF4-FFF2-40B4-BE49-F238E27FC236}">
                  <a16:creationId xmlns:a16="http://schemas.microsoft.com/office/drawing/2014/main" id="{A8934B30-5637-438B-F20D-B3D621C41FD0}"/>
                </a:ext>
              </a:extLst>
            </p:cNvPr>
            <p:cNvSpPr txBox="1"/>
            <p:nvPr/>
          </p:nvSpPr>
          <p:spPr>
            <a:xfrm>
              <a:off x="2440114" y="251080"/>
              <a:ext cx="1170900" cy="1012800"/>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None/>
              </a:pPr>
              <a:r>
                <a:rPr lang="en-US" sz="1600" b="0" i="0" u="none" strike="noStrike" cap="none">
                  <a:solidFill>
                    <a:schemeClr val="lt1"/>
                  </a:solidFill>
                  <a:latin typeface="Calibri"/>
                  <a:ea typeface="Calibri"/>
                  <a:cs typeface="Calibri"/>
                  <a:sym typeface="Calibri"/>
                </a:rPr>
                <a:t>Photovoltaic System</a:t>
              </a:r>
              <a:endParaRPr/>
            </a:p>
          </p:txBody>
        </p:sp>
        <p:sp>
          <p:nvSpPr>
            <p:cNvPr id="8" name="Google Shape;138;p20">
              <a:extLst>
                <a:ext uri="{FF2B5EF4-FFF2-40B4-BE49-F238E27FC236}">
                  <a16:creationId xmlns:a16="http://schemas.microsoft.com/office/drawing/2014/main" id="{626CFB2D-6A6D-CD7D-D858-78379BE0A59C}"/>
                </a:ext>
              </a:extLst>
            </p:cNvPr>
            <p:cNvSpPr/>
            <p:nvPr/>
          </p:nvSpPr>
          <p:spPr>
            <a:xfrm>
              <a:off x="4232250" y="2095668"/>
              <a:ext cx="806400" cy="694800"/>
            </a:xfrm>
            <a:prstGeom prst="hexagon">
              <a:avLst>
                <a:gd name="adj" fmla="val 28900"/>
                <a:gd name="vf" fmla="val 115470"/>
              </a:avLst>
            </a:prstGeom>
            <a:solidFill>
              <a:srgbClr val="CCCC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39;p20">
              <a:extLst>
                <a:ext uri="{FF2B5EF4-FFF2-40B4-BE49-F238E27FC236}">
                  <a16:creationId xmlns:a16="http://schemas.microsoft.com/office/drawing/2014/main" id="{72C79BB3-82FF-CED5-BF35-0B1F094CE671}"/>
                </a:ext>
              </a:extLst>
            </p:cNvPr>
            <p:cNvSpPr/>
            <p:nvPr/>
          </p:nvSpPr>
          <p:spPr>
            <a:xfrm>
              <a:off x="3756026" y="931871"/>
              <a:ext cx="1751400" cy="1515000"/>
            </a:xfrm>
            <a:prstGeom prst="hexagon">
              <a:avLst>
                <a:gd name="adj" fmla="val 28570"/>
                <a:gd name="vf" fmla="val 115470"/>
              </a:avLst>
            </a:prstGeom>
            <a:solidFill>
              <a:srgbClr val="2C2E4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40;p20">
              <a:extLst>
                <a:ext uri="{FF2B5EF4-FFF2-40B4-BE49-F238E27FC236}">
                  <a16:creationId xmlns:a16="http://schemas.microsoft.com/office/drawing/2014/main" id="{D216051D-36E6-5CD8-FDCF-A346FD57ACA9}"/>
                </a:ext>
              </a:extLst>
            </p:cNvPr>
            <p:cNvSpPr txBox="1"/>
            <p:nvPr/>
          </p:nvSpPr>
          <p:spPr>
            <a:xfrm>
              <a:off x="4046252" y="1182951"/>
              <a:ext cx="1170900" cy="1012800"/>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None/>
              </a:pPr>
              <a:r>
                <a:rPr lang="en-US" sz="1600" b="0" i="0" u="none" strike="noStrike" cap="none">
                  <a:solidFill>
                    <a:schemeClr val="lt1"/>
                  </a:solidFill>
                  <a:latin typeface="Calibri"/>
                  <a:ea typeface="Calibri"/>
                  <a:cs typeface="Calibri"/>
                  <a:sym typeface="Calibri"/>
                </a:rPr>
                <a:t>Energy Storage</a:t>
              </a:r>
              <a:endParaRPr/>
            </a:p>
          </p:txBody>
        </p:sp>
        <p:sp>
          <p:nvSpPr>
            <p:cNvPr id="12" name="Google Shape;141;p20">
              <a:extLst>
                <a:ext uri="{FF2B5EF4-FFF2-40B4-BE49-F238E27FC236}">
                  <a16:creationId xmlns:a16="http://schemas.microsoft.com/office/drawing/2014/main" id="{97B1A383-6559-3D4B-D18B-B26D3E76F1F2}"/>
                </a:ext>
              </a:extLst>
            </p:cNvPr>
            <p:cNvSpPr/>
            <p:nvPr/>
          </p:nvSpPr>
          <p:spPr>
            <a:xfrm>
              <a:off x="3578560" y="3561750"/>
              <a:ext cx="806400" cy="694800"/>
            </a:xfrm>
            <a:prstGeom prst="hexagon">
              <a:avLst>
                <a:gd name="adj" fmla="val 28900"/>
                <a:gd name="vf" fmla="val 115470"/>
              </a:avLst>
            </a:prstGeom>
            <a:solidFill>
              <a:srgbClr val="CCCC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42;p20">
              <a:extLst>
                <a:ext uri="{FF2B5EF4-FFF2-40B4-BE49-F238E27FC236}">
                  <a16:creationId xmlns:a16="http://schemas.microsoft.com/office/drawing/2014/main" id="{BC8F586E-41D5-05F3-D188-60D3DDD9BFCB}"/>
                </a:ext>
              </a:extLst>
            </p:cNvPr>
            <p:cNvSpPr/>
            <p:nvPr/>
          </p:nvSpPr>
          <p:spPr>
            <a:xfrm>
              <a:off x="3756026" y="2763822"/>
              <a:ext cx="1751400" cy="1515000"/>
            </a:xfrm>
            <a:prstGeom prst="hexagon">
              <a:avLst>
                <a:gd name="adj" fmla="val 28570"/>
                <a:gd name="vf" fmla="val 115470"/>
              </a:avLst>
            </a:prstGeom>
            <a:solidFill>
              <a:srgbClr val="29294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3;p20">
              <a:extLst>
                <a:ext uri="{FF2B5EF4-FFF2-40B4-BE49-F238E27FC236}">
                  <a16:creationId xmlns:a16="http://schemas.microsoft.com/office/drawing/2014/main" id="{AA877709-1C57-22E2-5D03-B10C5DFA3172}"/>
                </a:ext>
              </a:extLst>
            </p:cNvPr>
            <p:cNvSpPr txBox="1"/>
            <p:nvPr/>
          </p:nvSpPr>
          <p:spPr>
            <a:xfrm>
              <a:off x="4046252" y="3014902"/>
              <a:ext cx="1170900" cy="1012800"/>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None/>
              </a:pPr>
              <a:r>
                <a:rPr lang="en-US" sz="1600" b="0" i="0" u="none" strike="noStrike" cap="none">
                  <a:solidFill>
                    <a:schemeClr val="lt1"/>
                  </a:solidFill>
                  <a:latin typeface="Calibri"/>
                  <a:ea typeface="Calibri"/>
                  <a:cs typeface="Calibri"/>
                  <a:sym typeface="Calibri"/>
                </a:rPr>
                <a:t>Solar Water Pumping System</a:t>
              </a:r>
              <a:endParaRPr sz="1600" b="0" i="0" u="none" strike="noStrike" cap="none">
                <a:solidFill>
                  <a:schemeClr val="lt1"/>
                </a:solidFill>
                <a:latin typeface="Calibri"/>
                <a:ea typeface="Calibri"/>
                <a:cs typeface="Calibri"/>
                <a:sym typeface="Calibri"/>
              </a:endParaRPr>
            </a:p>
          </p:txBody>
        </p:sp>
        <p:sp>
          <p:nvSpPr>
            <p:cNvPr id="15" name="Google Shape;144;p20">
              <a:extLst>
                <a:ext uri="{FF2B5EF4-FFF2-40B4-BE49-F238E27FC236}">
                  <a16:creationId xmlns:a16="http://schemas.microsoft.com/office/drawing/2014/main" id="{DF7DBA63-5C87-FC73-F33E-359431F2D5A3}"/>
                </a:ext>
              </a:extLst>
            </p:cNvPr>
            <p:cNvSpPr/>
            <p:nvPr/>
          </p:nvSpPr>
          <p:spPr>
            <a:xfrm>
              <a:off x="1957012" y="3713935"/>
              <a:ext cx="806400" cy="694800"/>
            </a:xfrm>
            <a:prstGeom prst="hexagon">
              <a:avLst>
                <a:gd name="adj" fmla="val 28900"/>
                <a:gd name="vf" fmla="val 115470"/>
              </a:avLst>
            </a:prstGeom>
            <a:solidFill>
              <a:srgbClr val="CCCC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45;p20">
              <a:extLst>
                <a:ext uri="{FF2B5EF4-FFF2-40B4-BE49-F238E27FC236}">
                  <a16:creationId xmlns:a16="http://schemas.microsoft.com/office/drawing/2014/main" id="{B0B39105-7AE3-CF95-76B0-77F87BB63B1C}"/>
                </a:ext>
              </a:extLst>
            </p:cNvPr>
            <p:cNvSpPr/>
            <p:nvPr/>
          </p:nvSpPr>
          <p:spPr>
            <a:xfrm>
              <a:off x="2149888" y="3696736"/>
              <a:ext cx="1751400" cy="1515000"/>
            </a:xfrm>
            <a:prstGeom prst="hexagon">
              <a:avLst>
                <a:gd name="adj" fmla="val 28570"/>
                <a:gd name="vf" fmla="val 115470"/>
              </a:avLst>
            </a:prstGeom>
            <a:solidFill>
              <a:srgbClr val="26264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46;p20">
              <a:extLst>
                <a:ext uri="{FF2B5EF4-FFF2-40B4-BE49-F238E27FC236}">
                  <a16:creationId xmlns:a16="http://schemas.microsoft.com/office/drawing/2014/main" id="{FF7DFF0F-EC50-D07D-47FF-A803FBD144E0}"/>
                </a:ext>
              </a:extLst>
            </p:cNvPr>
            <p:cNvSpPr txBox="1"/>
            <p:nvPr/>
          </p:nvSpPr>
          <p:spPr>
            <a:xfrm>
              <a:off x="2440114" y="3947816"/>
              <a:ext cx="1170900" cy="1012800"/>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None/>
              </a:pPr>
              <a:r>
                <a:rPr lang="en-US" sz="1600" b="0" i="0" u="none" strike="noStrike" cap="none">
                  <a:solidFill>
                    <a:schemeClr val="lt1"/>
                  </a:solidFill>
                  <a:latin typeface="Calibri"/>
                  <a:ea typeface="Calibri"/>
                  <a:cs typeface="Calibri"/>
                  <a:sym typeface="Calibri"/>
                </a:rPr>
                <a:t>Solar Park Development </a:t>
              </a:r>
              <a:endParaRPr sz="1600" b="0" i="0" u="none" strike="noStrike" cap="none">
                <a:solidFill>
                  <a:schemeClr val="lt1"/>
                </a:solidFill>
                <a:latin typeface="Calibri"/>
                <a:ea typeface="Calibri"/>
                <a:cs typeface="Calibri"/>
                <a:sym typeface="Calibri"/>
              </a:endParaRPr>
            </a:p>
          </p:txBody>
        </p:sp>
        <p:sp>
          <p:nvSpPr>
            <p:cNvPr id="18" name="Google Shape;147;p20">
              <a:extLst>
                <a:ext uri="{FF2B5EF4-FFF2-40B4-BE49-F238E27FC236}">
                  <a16:creationId xmlns:a16="http://schemas.microsoft.com/office/drawing/2014/main" id="{B38FDF38-3092-A19C-AD63-521D7C9CBCD3}"/>
                </a:ext>
              </a:extLst>
            </p:cNvPr>
            <p:cNvSpPr/>
            <p:nvPr/>
          </p:nvSpPr>
          <p:spPr>
            <a:xfrm>
              <a:off x="1000587" y="2415673"/>
              <a:ext cx="806400" cy="694800"/>
            </a:xfrm>
            <a:prstGeom prst="hexagon">
              <a:avLst>
                <a:gd name="adj" fmla="val 28900"/>
                <a:gd name="vf" fmla="val 115470"/>
              </a:avLst>
            </a:prstGeom>
            <a:solidFill>
              <a:srgbClr val="CCCC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48;p20">
              <a:extLst>
                <a:ext uri="{FF2B5EF4-FFF2-40B4-BE49-F238E27FC236}">
                  <a16:creationId xmlns:a16="http://schemas.microsoft.com/office/drawing/2014/main" id="{D30121C2-AC9F-5445-DA6A-4CB8DBA4F6DB}"/>
                </a:ext>
              </a:extLst>
            </p:cNvPr>
            <p:cNvSpPr/>
            <p:nvPr/>
          </p:nvSpPr>
          <p:spPr>
            <a:xfrm>
              <a:off x="536293" y="2764865"/>
              <a:ext cx="1751400" cy="1515000"/>
            </a:xfrm>
            <a:prstGeom prst="hexagon">
              <a:avLst>
                <a:gd name="adj" fmla="val 28570"/>
                <a:gd name="vf" fmla="val 115470"/>
              </a:avLst>
            </a:prstGeom>
            <a:solidFill>
              <a:srgbClr val="27234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49;p20">
              <a:extLst>
                <a:ext uri="{FF2B5EF4-FFF2-40B4-BE49-F238E27FC236}">
                  <a16:creationId xmlns:a16="http://schemas.microsoft.com/office/drawing/2014/main" id="{93E8CB92-6FDA-FF73-FE11-A3945B27694C}"/>
                </a:ext>
              </a:extLst>
            </p:cNvPr>
            <p:cNvSpPr txBox="1"/>
            <p:nvPr/>
          </p:nvSpPr>
          <p:spPr>
            <a:xfrm>
              <a:off x="826519" y="3015945"/>
              <a:ext cx="1170900" cy="1012800"/>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None/>
              </a:pPr>
              <a:r>
                <a:rPr lang="en-US" sz="1600" b="0" i="0" u="none" strike="noStrike" cap="none">
                  <a:solidFill>
                    <a:schemeClr val="lt1"/>
                  </a:solidFill>
                  <a:latin typeface="Calibri"/>
                  <a:ea typeface="Calibri"/>
                  <a:cs typeface="Calibri"/>
                  <a:sym typeface="Calibri"/>
                </a:rPr>
                <a:t>Performance Analysis, Operations &amp; Maintenance</a:t>
              </a:r>
              <a:endParaRPr sz="1600" b="0" i="0" u="none" strike="noStrike" cap="none">
                <a:solidFill>
                  <a:schemeClr val="lt1"/>
                </a:solidFill>
                <a:latin typeface="Calibri"/>
                <a:ea typeface="Calibri"/>
                <a:cs typeface="Calibri"/>
                <a:sym typeface="Calibri"/>
              </a:endParaRPr>
            </a:p>
          </p:txBody>
        </p:sp>
        <p:sp>
          <p:nvSpPr>
            <p:cNvPr id="21" name="Google Shape;150;p20">
              <a:extLst>
                <a:ext uri="{FF2B5EF4-FFF2-40B4-BE49-F238E27FC236}">
                  <a16:creationId xmlns:a16="http://schemas.microsoft.com/office/drawing/2014/main" id="{62A8DCB5-F87F-C34D-505E-F42BBAE7B9BA}"/>
                </a:ext>
              </a:extLst>
            </p:cNvPr>
            <p:cNvSpPr/>
            <p:nvPr/>
          </p:nvSpPr>
          <p:spPr>
            <a:xfrm>
              <a:off x="536293" y="929786"/>
              <a:ext cx="1751400" cy="1515000"/>
            </a:xfrm>
            <a:prstGeom prst="hexagon">
              <a:avLst>
                <a:gd name="adj" fmla="val 28570"/>
                <a:gd name="vf" fmla="val 115470"/>
              </a:avLst>
            </a:prstGeom>
            <a:solidFill>
              <a:srgbClr val="2B205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51;p20">
              <a:extLst>
                <a:ext uri="{FF2B5EF4-FFF2-40B4-BE49-F238E27FC236}">
                  <a16:creationId xmlns:a16="http://schemas.microsoft.com/office/drawing/2014/main" id="{F1BEDFE2-481A-6767-5048-9CD53C9844C1}"/>
                </a:ext>
              </a:extLst>
            </p:cNvPr>
            <p:cNvSpPr txBox="1"/>
            <p:nvPr/>
          </p:nvSpPr>
          <p:spPr>
            <a:xfrm>
              <a:off x="826519" y="1180866"/>
              <a:ext cx="1170900" cy="1012800"/>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None/>
              </a:pPr>
              <a:r>
                <a:rPr lang="en-US" sz="1600" b="0" i="0" u="none" strike="noStrike" cap="none">
                  <a:solidFill>
                    <a:schemeClr val="lt1"/>
                  </a:solidFill>
                  <a:latin typeface="Calibri"/>
                  <a:ea typeface="Calibri"/>
                  <a:cs typeface="Calibri"/>
                  <a:sym typeface="Calibri"/>
                </a:rPr>
                <a:t>EV Chargers</a:t>
              </a:r>
              <a:endParaRPr sz="1600" b="0" i="0" u="none" strike="noStrike" cap="none">
                <a:solidFill>
                  <a:schemeClr val="lt1"/>
                </a:solidFill>
                <a:latin typeface="Calibri"/>
                <a:ea typeface="Calibri"/>
                <a:cs typeface="Calibri"/>
                <a:sym typeface="Calibri"/>
              </a:endParaRPr>
            </a:p>
          </p:txBody>
        </p:sp>
      </p:grpSp>
      <p:sp>
        <p:nvSpPr>
          <p:cNvPr id="23" name="Google Shape;152;p20">
            <a:extLst>
              <a:ext uri="{FF2B5EF4-FFF2-40B4-BE49-F238E27FC236}">
                <a16:creationId xmlns:a16="http://schemas.microsoft.com/office/drawing/2014/main" id="{A93E3503-AC94-2999-2CAA-5EC13DA9A563}"/>
              </a:ext>
            </a:extLst>
          </p:cNvPr>
          <p:cNvSpPr/>
          <p:nvPr/>
        </p:nvSpPr>
        <p:spPr>
          <a:xfrm>
            <a:off x="5704102" y="2910213"/>
            <a:ext cx="1840500" cy="1515000"/>
          </a:xfrm>
          <a:prstGeom prst="hexagon">
            <a:avLst>
              <a:gd name="adj" fmla="val 28570"/>
              <a:gd name="vf" fmla="val 115470"/>
            </a:avLst>
          </a:prstGeom>
          <a:solidFill>
            <a:srgbClr val="2B205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0"/>
              </a:spcBef>
              <a:spcAft>
                <a:spcPts val="0"/>
              </a:spcAft>
              <a:buClr>
                <a:schemeClr val="dk1"/>
              </a:buClr>
              <a:buFont typeface="Arial"/>
              <a:buNone/>
            </a:pPr>
            <a:r>
              <a:rPr lang="en-US" sz="1600" dirty="0" err="1">
                <a:solidFill>
                  <a:schemeClr val="lt1"/>
                </a:solidFill>
                <a:latin typeface="Calibri"/>
                <a:ea typeface="Calibri"/>
                <a:cs typeface="Calibri"/>
                <a:sym typeface="Calibri"/>
              </a:rPr>
              <a:t>Sunsync</a:t>
            </a:r>
            <a:r>
              <a:rPr lang="en-US" sz="1600" dirty="0">
                <a:solidFill>
                  <a:schemeClr val="lt1"/>
                </a:solidFill>
                <a:latin typeface="Calibri"/>
                <a:ea typeface="Calibri"/>
                <a:cs typeface="Calibri"/>
                <a:sym typeface="Calibri"/>
              </a:rPr>
              <a:t> Vista Energy</a:t>
            </a:r>
            <a:endParaRPr dirty="0">
              <a:solidFill>
                <a:schemeClr val="dk1"/>
              </a:solidFill>
            </a:endParaRPr>
          </a:p>
        </p:txBody>
      </p:sp>
      <p:pic>
        <p:nvPicPr>
          <p:cNvPr id="26" name="Picture 25" descr="A logo with a sun and leaves">
            <a:extLst>
              <a:ext uri="{FF2B5EF4-FFF2-40B4-BE49-F238E27FC236}">
                <a16:creationId xmlns:a16="http://schemas.microsoft.com/office/drawing/2014/main" id="{E558B47F-342B-FDFD-3937-CBF680E68652}"/>
              </a:ext>
            </a:extLst>
          </p:cNvPr>
          <p:cNvPicPr>
            <a:picLocks noChangeAspect="1"/>
          </p:cNvPicPr>
          <p:nvPr/>
        </p:nvPicPr>
        <p:blipFill>
          <a:blip r:embed="rId3"/>
          <a:stretch>
            <a:fillRect/>
          </a:stretch>
        </p:blipFill>
        <p:spPr>
          <a:xfrm>
            <a:off x="10727874" y="5664838"/>
            <a:ext cx="1191412" cy="1216094"/>
          </a:xfrm>
          <a:prstGeom prst="rect">
            <a:avLst/>
          </a:prstGeom>
        </p:spPr>
      </p:pic>
    </p:spTree>
    <p:extLst>
      <p:ext uri="{BB962C8B-B14F-4D97-AF65-F5344CB8AC3E}">
        <p14:creationId xmlns:p14="http://schemas.microsoft.com/office/powerpoint/2010/main" val="3662677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EE190-899A-46D2-989D-C4BC6A46F946}"/>
              </a:ext>
            </a:extLst>
          </p:cNvPr>
          <p:cNvSpPr>
            <a:spLocks noGrp="1"/>
          </p:cNvSpPr>
          <p:nvPr>
            <p:ph type="title"/>
          </p:nvPr>
        </p:nvSpPr>
        <p:spPr>
          <a:xfrm>
            <a:off x="1167492" y="457200"/>
            <a:ext cx="10643508" cy="1371600"/>
          </a:xfrm>
        </p:spPr>
        <p:txBody>
          <a:bodyPr anchor="b">
            <a:normAutofit/>
          </a:bodyPr>
          <a:lstStyle/>
          <a:p>
            <a:pPr marL="0" lvl="0" indent="0" rtl="0">
              <a:spcBef>
                <a:spcPts val="0"/>
              </a:spcBef>
              <a:spcAft>
                <a:spcPts val="0"/>
              </a:spcAft>
              <a:buClr>
                <a:schemeClr val="dk1"/>
              </a:buClr>
              <a:buSzPts val="6000"/>
              <a:buFont typeface="Calibri"/>
              <a:buNone/>
            </a:pPr>
            <a:r>
              <a:rPr lang="en-US" b="1" dirty="0"/>
              <a:t>SOLAR PV SYSTEMS</a:t>
            </a:r>
            <a:endParaRPr lang="en-US" dirty="0"/>
          </a:p>
        </p:txBody>
      </p:sp>
      <p:sp>
        <p:nvSpPr>
          <p:cNvPr id="3" name="Subtitle 2">
            <a:extLst>
              <a:ext uri="{FF2B5EF4-FFF2-40B4-BE49-F238E27FC236}">
                <a16:creationId xmlns:a16="http://schemas.microsoft.com/office/drawing/2014/main" id="{26BC9DE8-A5CC-4BE1-0DE5-CB15D01A7919}"/>
              </a:ext>
            </a:extLst>
          </p:cNvPr>
          <p:cNvSpPr>
            <a:spLocks noGrp="1"/>
          </p:cNvSpPr>
          <p:nvPr>
            <p:ph idx="15"/>
          </p:nvPr>
        </p:nvSpPr>
        <p:spPr>
          <a:xfrm>
            <a:off x="1166088" y="2652713"/>
            <a:ext cx="5394959" cy="3436936"/>
          </a:xfrm>
        </p:spPr>
        <p:txBody>
          <a:bodyPr>
            <a:normAutofit/>
          </a:bodyPr>
          <a:lstStyle/>
          <a:p>
            <a:pPr marL="0" lvl="0" indent="0" rtl="0">
              <a:spcBef>
                <a:spcPts val="1200"/>
              </a:spcBef>
              <a:spcAft>
                <a:spcPts val="0"/>
              </a:spcAft>
              <a:buClr>
                <a:schemeClr val="dk1"/>
              </a:buClr>
              <a:buSzPct val="73333"/>
              <a:buFont typeface="Arial"/>
              <a:buNone/>
            </a:pPr>
            <a:r>
              <a:rPr lang="en-US" sz="1300"/>
              <a:t>Photovoltaic (PV) systems use solar panels to capture sunlight and convert it into electricity through the photovoltaic effect. These systems are versatile and can be implemented across various settings:</a:t>
            </a:r>
          </a:p>
          <a:p>
            <a:pPr marL="457200" lvl="0" indent="-316706" rtl="0">
              <a:spcBef>
                <a:spcPts val="1200"/>
              </a:spcBef>
              <a:spcAft>
                <a:spcPts val="0"/>
              </a:spcAft>
              <a:buClr>
                <a:schemeClr val="dk1"/>
              </a:buClr>
              <a:buSzPct val="100000"/>
              <a:buChar char="●"/>
            </a:pPr>
            <a:r>
              <a:rPr lang="en-US" sz="1300" b="1"/>
              <a:t>Residential Use</a:t>
            </a:r>
            <a:r>
              <a:rPr lang="en-US" sz="1300"/>
              <a:t>: Provides homeowners with sustainable, cost-effective power for daily energy needs, potentially lowering electricity bills.</a:t>
            </a:r>
          </a:p>
          <a:p>
            <a:pPr marL="457200" lvl="0" indent="0" rtl="0">
              <a:spcBef>
                <a:spcPts val="1200"/>
              </a:spcBef>
              <a:spcAft>
                <a:spcPts val="0"/>
              </a:spcAft>
              <a:buNone/>
            </a:pPr>
            <a:endParaRPr lang="en-US" sz="1300"/>
          </a:p>
          <a:p>
            <a:pPr marL="457200" lvl="0" indent="-316706" rtl="0">
              <a:spcBef>
                <a:spcPts val="1200"/>
              </a:spcBef>
              <a:spcAft>
                <a:spcPts val="0"/>
              </a:spcAft>
              <a:buClr>
                <a:schemeClr val="dk1"/>
              </a:buClr>
              <a:buSzPct val="100000"/>
              <a:buChar char="●"/>
            </a:pPr>
            <a:r>
              <a:rPr lang="en-US" sz="1300" b="1"/>
              <a:t>Commercial Use</a:t>
            </a:r>
            <a:r>
              <a:rPr lang="en-US" sz="1300"/>
              <a:t>: Businesses can reduce operating costs and enhance their green credentials by installing PV systems on rooftops or dedicated solar farms.</a:t>
            </a:r>
          </a:p>
          <a:p>
            <a:pPr marL="457200" lvl="0" indent="0" rtl="0">
              <a:spcBef>
                <a:spcPts val="1200"/>
              </a:spcBef>
              <a:spcAft>
                <a:spcPts val="0"/>
              </a:spcAft>
              <a:buNone/>
            </a:pPr>
            <a:endParaRPr lang="en-US" sz="1300"/>
          </a:p>
          <a:p>
            <a:pPr marL="457200" lvl="0" indent="-316706" rtl="0">
              <a:spcBef>
                <a:spcPts val="1200"/>
              </a:spcBef>
              <a:spcAft>
                <a:spcPts val="0"/>
              </a:spcAft>
              <a:buClr>
                <a:schemeClr val="dk1"/>
              </a:buClr>
              <a:buSzPct val="100000"/>
              <a:buChar char="●"/>
            </a:pPr>
            <a:r>
              <a:rPr lang="en-US" sz="1300" b="1"/>
              <a:t>Industrial Use</a:t>
            </a:r>
            <a:r>
              <a:rPr lang="en-US" sz="1300"/>
              <a:t>: Large-scale PV systems help industries meet significant energy demands sustainably, often integrating with on-grid or hybrid systems for reliability.</a:t>
            </a:r>
          </a:p>
        </p:txBody>
      </p:sp>
      <p:pic>
        <p:nvPicPr>
          <p:cNvPr id="7" name="Picture Placeholder 6" descr="Solar panels on a roof&#10;&#10;Description automatically generated">
            <a:extLst>
              <a:ext uri="{FF2B5EF4-FFF2-40B4-BE49-F238E27FC236}">
                <a16:creationId xmlns:a16="http://schemas.microsoft.com/office/drawing/2014/main" id="{CA50B336-99E7-0C5D-CE8A-654520729D80}"/>
              </a:ext>
            </a:extLst>
          </p:cNvPr>
          <p:cNvPicPr>
            <a:picLocks noGrp="1" noChangeAspect="1"/>
          </p:cNvPicPr>
          <p:nvPr>
            <p:ph type="pic" sz="quarter" idx="14"/>
          </p:nvPr>
        </p:nvPicPr>
        <p:blipFill>
          <a:blip r:embed="rId3"/>
          <a:srcRect l="21875" r="21875"/>
          <a:stretch>
            <a:fillRect/>
          </a:stretch>
        </p:blipFill>
        <p:spPr>
          <a:xfrm>
            <a:off x="7089320" y="1419225"/>
            <a:ext cx="4214010" cy="4214010"/>
          </a:xfrm>
        </p:spPr>
      </p:pic>
      <p:pic>
        <p:nvPicPr>
          <p:cNvPr id="8" name="Picture 7" descr="A logo with a sun and leaves">
            <a:extLst>
              <a:ext uri="{FF2B5EF4-FFF2-40B4-BE49-F238E27FC236}">
                <a16:creationId xmlns:a16="http://schemas.microsoft.com/office/drawing/2014/main" id="{4EE0CE2A-83C3-BE71-62B5-B0116F88E10E}"/>
              </a:ext>
            </a:extLst>
          </p:cNvPr>
          <p:cNvPicPr>
            <a:picLocks noChangeAspect="1"/>
          </p:cNvPicPr>
          <p:nvPr/>
        </p:nvPicPr>
        <p:blipFill>
          <a:blip r:embed="rId4"/>
          <a:stretch>
            <a:fillRect/>
          </a:stretch>
        </p:blipFill>
        <p:spPr>
          <a:xfrm>
            <a:off x="10727874" y="5664838"/>
            <a:ext cx="1191412" cy="1216094"/>
          </a:xfrm>
          <a:prstGeom prst="rect">
            <a:avLst/>
          </a:prstGeom>
        </p:spPr>
      </p:pic>
    </p:spTree>
    <p:extLst>
      <p:ext uri="{BB962C8B-B14F-4D97-AF65-F5344CB8AC3E}">
        <p14:creationId xmlns:p14="http://schemas.microsoft.com/office/powerpoint/2010/main" val="779750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FF5EE67-DE83-C00F-F31C-58A2B46234DB}"/>
              </a:ext>
            </a:extLst>
          </p:cNvPr>
          <p:cNvSpPr>
            <a:spLocks noGrp="1"/>
          </p:cNvSpPr>
          <p:nvPr>
            <p:ph type="title"/>
          </p:nvPr>
        </p:nvSpPr>
        <p:spPr>
          <a:xfrm>
            <a:off x="1167492" y="136526"/>
            <a:ext cx="9601200" cy="1653371"/>
          </a:xfrm>
        </p:spPr>
        <p:txBody>
          <a:bodyPr anchor="b">
            <a:normAutofit/>
          </a:bodyPr>
          <a:lstStyle/>
          <a:p>
            <a:pPr marL="0" lvl="0" indent="0" rtl="0">
              <a:spcBef>
                <a:spcPts val="0"/>
              </a:spcBef>
              <a:spcAft>
                <a:spcPts val="0"/>
              </a:spcAft>
              <a:buClr>
                <a:schemeClr val="lt1"/>
              </a:buClr>
              <a:buSzPts val="3600"/>
              <a:buFont typeface="Calibri"/>
              <a:buNone/>
            </a:pPr>
            <a:r>
              <a:rPr lang="en-US" b="1" dirty="0"/>
              <a:t>SOLAR ON-GRID SYSTEMS</a:t>
            </a:r>
            <a:endParaRPr lang="en-US" dirty="0"/>
          </a:p>
        </p:txBody>
      </p:sp>
      <p:sp>
        <p:nvSpPr>
          <p:cNvPr id="3" name="Content Placeholder 2">
            <a:extLst>
              <a:ext uri="{FF2B5EF4-FFF2-40B4-BE49-F238E27FC236}">
                <a16:creationId xmlns:a16="http://schemas.microsoft.com/office/drawing/2014/main" id="{DAF7743C-9A64-6DD7-26EC-7870E2484D2F}"/>
              </a:ext>
            </a:extLst>
          </p:cNvPr>
          <p:cNvSpPr>
            <a:spLocks noGrp="1"/>
          </p:cNvSpPr>
          <p:nvPr>
            <p:ph idx="1"/>
          </p:nvPr>
        </p:nvSpPr>
        <p:spPr>
          <a:xfrm>
            <a:off x="1167493" y="2023984"/>
            <a:ext cx="4663440" cy="3332832"/>
          </a:xfrm>
        </p:spPr>
        <p:txBody>
          <a:bodyPr>
            <a:normAutofit/>
          </a:bodyPr>
          <a:lstStyle/>
          <a:p>
            <a:pPr marL="0" lvl="0" indent="0" rtl="0">
              <a:spcBef>
                <a:spcPts val="1200"/>
              </a:spcBef>
              <a:spcAft>
                <a:spcPts val="0"/>
              </a:spcAft>
              <a:buNone/>
            </a:pPr>
            <a:r>
              <a:rPr lang="en-US" sz="1100" dirty="0"/>
              <a:t>On-grid solar photovoltaic (PV) systems are directly connected to the electrical grid, allowing for efficient energy use and management. These systems generate electricity from sunlight, which is converted from DC (direct current) to AC (alternating current) by an inverter, making it compatible with standard grid power.</a:t>
            </a:r>
          </a:p>
          <a:p>
            <a:pPr marL="0" lvl="0" indent="0" rtl="0">
              <a:spcBef>
                <a:spcPts val="1200"/>
              </a:spcBef>
              <a:spcAft>
                <a:spcPts val="0"/>
              </a:spcAft>
              <a:buNone/>
            </a:pPr>
            <a:r>
              <a:rPr lang="en-US" sz="1100" b="1" dirty="0"/>
              <a:t>Key Features:</a:t>
            </a:r>
          </a:p>
          <a:p>
            <a:pPr marL="457200" lvl="0" indent="-311150" rtl="0">
              <a:spcBef>
                <a:spcPts val="1200"/>
              </a:spcBef>
              <a:spcAft>
                <a:spcPts val="0"/>
              </a:spcAft>
              <a:buClr>
                <a:schemeClr val="lt1"/>
              </a:buClr>
              <a:buSzPts val="1300"/>
              <a:buChar char="●"/>
            </a:pPr>
            <a:r>
              <a:rPr lang="en-US" sz="1100" b="1" dirty="0"/>
              <a:t>Energy Flow</a:t>
            </a:r>
            <a:r>
              <a:rPr lang="en-US" sz="1100" dirty="0"/>
              <a:t>: Excess energy produced by the system is fed back into the grid, often resulting in credits or incentives for the user, known as net metering.</a:t>
            </a:r>
          </a:p>
          <a:p>
            <a:pPr marL="457200" lvl="0" indent="-311150" rtl="0">
              <a:spcBef>
                <a:spcPts val="0"/>
              </a:spcBef>
              <a:spcAft>
                <a:spcPts val="0"/>
              </a:spcAft>
              <a:buClr>
                <a:schemeClr val="lt1"/>
              </a:buClr>
              <a:buSzPts val="1300"/>
              <a:buChar char="●"/>
            </a:pPr>
            <a:r>
              <a:rPr lang="en-US" sz="1100" b="1" dirty="0"/>
              <a:t>Reliability</a:t>
            </a:r>
            <a:r>
              <a:rPr lang="en-US" sz="1100" dirty="0"/>
              <a:t>: During times of low solar generation (e.g., cloudy days or nighttime), the system automatically draws power from the grid to ensure a continuous energy supply.</a:t>
            </a:r>
          </a:p>
          <a:p>
            <a:pPr marL="457200" lvl="0" indent="-311150" rtl="0">
              <a:spcBef>
                <a:spcPts val="0"/>
              </a:spcBef>
              <a:spcAft>
                <a:spcPts val="0"/>
              </a:spcAft>
              <a:buClr>
                <a:schemeClr val="lt1"/>
              </a:buClr>
              <a:buSzPts val="1300"/>
              <a:buChar char="●"/>
            </a:pPr>
            <a:r>
              <a:rPr lang="en-US" sz="1100" b="1" dirty="0"/>
              <a:t>Cost Savings</a:t>
            </a:r>
            <a:r>
              <a:rPr lang="en-US" sz="1100" dirty="0"/>
              <a:t>: Reduces electricity bills by offsetting the amount of power drawn from the grid, with long-term savings on energy costs.</a:t>
            </a:r>
          </a:p>
          <a:p>
            <a:pPr marL="457200" lvl="0" indent="-311150" rtl="0">
              <a:spcBef>
                <a:spcPts val="0"/>
              </a:spcBef>
              <a:spcAft>
                <a:spcPts val="0"/>
              </a:spcAft>
              <a:buClr>
                <a:schemeClr val="lt1"/>
              </a:buClr>
              <a:buSzPts val="1300"/>
              <a:buChar char="●"/>
            </a:pPr>
            <a:r>
              <a:rPr lang="en-US" sz="1100" b="1" dirty="0"/>
              <a:t>Environmental Impact</a:t>
            </a:r>
            <a:r>
              <a:rPr lang="en-US" sz="1100" dirty="0"/>
              <a:t>: By generating renewable energy, on-grid systems help decrease reliance on fossil fuels, supporting cleaner energy consumption.</a:t>
            </a:r>
          </a:p>
        </p:txBody>
      </p:sp>
      <p:pic>
        <p:nvPicPr>
          <p:cNvPr id="2" name="Google Shape;169;p22" descr="A screenshot of a video game&#10;&#10;Description automatically generated">
            <a:extLst>
              <a:ext uri="{FF2B5EF4-FFF2-40B4-BE49-F238E27FC236}">
                <a16:creationId xmlns:a16="http://schemas.microsoft.com/office/drawing/2014/main" id="{3DA63273-B049-F9F7-BACF-37D7EB3C1A46}"/>
              </a:ext>
            </a:extLst>
          </p:cNvPr>
          <p:cNvPicPr preferRelativeResize="0"/>
          <p:nvPr/>
        </p:nvPicPr>
        <p:blipFill>
          <a:blip r:embed="rId3"/>
          <a:stretch>
            <a:fillRect/>
          </a:stretch>
        </p:blipFill>
        <p:spPr>
          <a:xfrm>
            <a:off x="6275214" y="2407814"/>
            <a:ext cx="5243018" cy="2549195"/>
          </a:xfrm>
          <a:prstGeom prst="rect">
            <a:avLst/>
          </a:prstGeom>
          <a:noFill/>
          <a:ln>
            <a:noFill/>
          </a:ln>
        </p:spPr>
      </p:pic>
      <p:pic>
        <p:nvPicPr>
          <p:cNvPr id="4" name="Picture 3" descr="A logo with a sun and leaves">
            <a:extLst>
              <a:ext uri="{FF2B5EF4-FFF2-40B4-BE49-F238E27FC236}">
                <a16:creationId xmlns:a16="http://schemas.microsoft.com/office/drawing/2014/main" id="{580DBF8D-41F6-4B72-27BB-9D5BE63CCAEA}"/>
              </a:ext>
            </a:extLst>
          </p:cNvPr>
          <p:cNvPicPr>
            <a:picLocks noChangeAspect="1"/>
          </p:cNvPicPr>
          <p:nvPr/>
        </p:nvPicPr>
        <p:blipFill>
          <a:blip r:embed="rId4"/>
          <a:stretch>
            <a:fillRect/>
          </a:stretch>
        </p:blipFill>
        <p:spPr>
          <a:xfrm>
            <a:off x="10727874" y="5664838"/>
            <a:ext cx="1191412" cy="1216094"/>
          </a:xfrm>
          <a:prstGeom prst="rect">
            <a:avLst/>
          </a:prstGeom>
        </p:spPr>
      </p:pic>
    </p:spTree>
    <p:extLst>
      <p:ext uri="{BB962C8B-B14F-4D97-AF65-F5344CB8AC3E}">
        <p14:creationId xmlns:p14="http://schemas.microsoft.com/office/powerpoint/2010/main" val="2529338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AA093-E00B-31E9-0A13-71142E30E57C}"/>
              </a:ext>
            </a:extLst>
          </p:cNvPr>
          <p:cNvSpPr>
            <a:spLocks noGrp="1"/>
          </p:cNvSpPr>
          <p:nvPr>
            <p:ph type="title"/>
          </p:nvPr>
        </p:nvSpPr>
        <p:spPr>
          <a:xfrm>
            <a:off x="1167492" y="136526"/>
            <a:ext cx="9601200" cy="1653371"/>
          </a:xfrm>
        </p:spPr>
        <p:txBody>
          <a:bodyPr anchor="b">
            <a:normAutofit/>
          </a:bodyPr>
          <a:lstStyle/>
          <a:p>
            <a:r>
              <a:rPr lang="en-US" b="1"/>
              <a:t>SOLAR HYBRID SYSTEMS</a:t>
            </a:r>
            <a:endParaRPr lang="en-US" dirty="0"/>
          </a:p>
        </p:txBody>
      </p:sp>
      <p:sp>
        <p:nvSpPr>
          <p:cNvPr id="3" name="Subtitle 2">
            <a:extLst>
              <a:ext uri="{FF2B5EF4-FFF2-40B4-BE49-F238E27FC236}">
                <a16:creationId xmlns:a16="http://schemas.microsoft.com/office/drawing/2014/main" id="{C62C8177-F0B6-B02C-3682-183D8307E999}"/>
              </a:ext>
            </a:extLst>
          </p:cNvPr>
          <p:cNvSpPr>
            <a:spLocks noGrp="1"/>
          </p:cNvSpPr>
          <p:nvPr>
            <p:ph idx="1"/>
          </p:nvPr>
        </p:nvSpPr>
        <p:spPr>
          <a:xfrm>
            <a:off x="1167493" y="2023984"/>
            <a:ext cx="4663440" cy="3332832"/>
          </a:xfrm>
        </p:spPr>
        <p:txBody>
          <a:bodyPr>
            <a:normAutofit/>
          </a:bodyPr>
          <a:lstStyle/>
          <a:p>
            <a:pPr marL="0" lvl="0" indent="0" rtl="0">
              <a:spcBef>
                <a:spcPts val="1200"/>
              </a:spcBef>
              <a:spcAft>
                <a:spcPts val="0"/>
              </a:spcAft>
              <a:buSzPts val="935"/>
              <a:buNone/>
            </a:pPr>
            <a:r>
              <a:rPr lang="en-US" sz="1100"/>
              <a:t>Solar Hybrid Systems combine solar power with battery storage and the electrical grid to ensure a continuous power supply, even when sunlight is unavailable or limited. They offer flexibility and reliability by storing excess solar energy for later use and drawing from the grid when needed.</a:t>
            </a:r>
          </a:p>
          <a:p>
            <a:pPr marL="0" lvl="0" indent="0" rtl="0">
              <a:spcBef>
                <a:spcPts val="1200"/>
              </a:spcBef>
              <a:spcAft>
                <a:spcPts val="0"/>
              </a:spcAft>
              <a:buSzPts val="935"/>
              <a:buNone/>
            </a:pPr>
            <a:r>
              <a:rPr lang="en-US" sz="1100"/>
              <a:t>Key components and benefits of solar hybrid systems:</a:t>
            </a:r>
          </a:p>
          <a:p>
            <a:pPr marL="457200" lvl="0" indent="-313372" rtl="0">
              <a:spcBef>
                <a:spcPts val="1200"/>
              </a:spcBef>
              <a:spcAft>
                <a:spcPts val="0"/>
              </a:spcAft>
              <a:buClr>
                <a:schemeClr val="lt1"/>
              </a:buClr>
              <a:buSzPts val="1335"/>
              <a:buChar char="●"/>
            </a:pPr>
            <a:r>
              <a:rPr lang="en-US" sz="1100" b="1"/>
              <a:t>Solar Panels</a:t>
            </a:r>
            <a:r>
              <a:rPr lang="en-US" sz="1100"/>
              <a:t>: Capture sunlight to generate DC electricity.</a:t>
            </a:r>
          </a:p>
          <a:p>
            <a:pPr marL="457200" lvl="0" indent="-313372" rtl="0">
              <a:spcBef>
                <a:spcPts val="0"/>
              </a:spcBef>
              <a:spcAft>
                <a:spcPts val="0"/>
              </a:spcAft>
              <a:buClr>
                <a:schemeClr val="lt1"/>
              </a:buClr>
              <a:buSzPts val="1335"/>
              <a:buChar char="●"/>
            </a:pPr>
            <a:r>
              <a:rPr lang="en-US" sz="1100" b="1"/>
              <a:t>Battery Storage</a:t>
            </a:r>
            <a:r>
              <a:rPr lang="en-US" sz="1100"/>
              <a:t>: Stores excess energy generated during sunny periods, providing backup during nighttime or cloudy days.</a:t>
            </a:r>
          </a:p>
          <a:p>
            <a:pPr marL="457200" lvl="0" indent="-313372" rtl="0">
              <a:spcBef>
                <a:spcPts val="0"/>
              </a:spcBef>
              <a:spcAft>
                <a:spcPts val="0"/>
              </a:spcAft>
              <a:buClr>
                <a:schemeClr val="lt1"/>
              </a:buClr>
              <a:buSzPts val="1335"/>
              <a:buChar char="●"/>
            </a:pPr>
            <a:r>
              <a:rPr lang="en-US" sz="1100" b="1"/>
              <a:t>Grid Connection</a:t>
            </a:r>
            <a:r>
              <a:rPr lang="en-US" sz="1100"/>
              <a:t>: Supplies additional power when battery storage is low or during high energy demand, while also allowing surplus energy to be fed back to the grid.</a:t>
            </a:r>
          </a:p>
          <a:p>
            <a:pPr marL="0" lvl="0" indent="0" rtl="0">
              <a:spcBef>
                <a:spcPts val="1200"/>
              </a:spcBef>
              <a:spcAft>
                <a:spcPts val="0"/>
              </a:spcAft>
              <a:buSzPts val="935"/>
              <a:buNone/>
            </a:pPr>
            <a:r>
              <a:rPr lang="en-US" sz="1100" b="1"/>
              <a:t>Applications</a:t>
            </a:r>
            <a:r>
              <a:rPr lang="en-US" sz="1100"/>
              <a:t>:</a:t>
            </a:r>
          </a:p>
          <a:p>
            <a:pPr marL="457200" lvl="0" indent="-313372" rtl="0">
              <a:spcBef>
                <a:spcPts val="1200"/>
              </a:spcBef>
              <a:spcAft>
                <a:spcPts val="0"/>
              </a:spcAft>
              <a:buClr>
                <a:schemeClr val="lt1"/>
              </a:buClr>
              <a:buSzPts val="1335"/>
              <a:buChar char="●"/>
            </a:pPr>
            <a:r>
              <a:rPr lang="en-US" sz="1100" b="1"/>
              <a:t>Residential</a:t>
            </a:r>
            <a:r>
              <a:rPr lang="en-US" sz="1100"/>
              <a:t>: Provides homes with a reliable power source, minimizing grid dependency.</a:t>
            </a:r>
          </a:p>
          <a:p>
            <a:pPr marL="457200" lvl="0" indent="-313372" rtl="0">
              <a:spcBef>
                <a:spcPts val="0"/>
              </a:spcBef>
              <a:spcAft>
                <a:spcPts val="0"/>
              </a:spcAft>
              <a:buClr>
                <a:schemeClr val="lt1"/>
              </a:buClr>
              <a:buSzPts val="1335"/>
              <a:buChar char="●"/>
            </a:pPr>
            <a:r>
              <a:rPr lang="en-US" sz="1100" b="1"/>
              <a:t>Commercial &amp; Industrial</a:t>
            </a:r>
            <a:r>
              <a:rPr lang="en-US" sz="1100"/>
              <a:t>: Supports businesses with consistent energy, reduces peak demand charges, and enhances energy security.</a:t>
            </a:r>
          </a:p>
        </p:txBody>
      </p:sp>
      <p:pic>
        <p:nvPicPr>
          <p:cNvPr id="4" name="Google Shape;178;p23">
            <a:extLst>
              <a:ext uri="{FF2B5EF4-FFF2-40B4-BE49-F238E27FC236}">
                <a16:creationId xmlns:a16="http://schemas.microsoft.com/office/drawing/2014/main" id="{CAFD7592-184B-6442-01A4-517BD91F36A3}"/>
              </a:ext>
            </a:extLst>
          </p:cNvPr>
          <p:cNvPicPr preferRelativeResize="0"/>
          <p:nvPr/>
        </p:nvPicPr>
        <p:blipFill>
          <a:blip r:embed="rId3"/>
          <a:stretch>
            <a:fillRect/>
          </a:stretch>
        </p:blipFill>
        <p:spPr>
          <a:xfrm>
            <a:off x="6275213" y="2371053"/>
            <a:ext cx="5194891" cy="2552672"/>
          </a:xfrm>
          <a:prstGeom prst="rect">
            <a:avLst/>
          </a:prstGeom>
          <a:noFill/>
          <a:ln>
            <a:noFill/>
          </a:ln>
        </p:spPr>
      </p:pic>
      <p:pic>
        <p:nvPicPr>
          <p:cNvPr id="5" name="Picture 4" descr="A logo with a sun and leaves">
            <a:extLst>
              <a:ext uri="{FF2B5EF4-FFF2-40B4-BE49-F238E27FC236}">
                <a16:creationId xmlns:a16="http://schemas.microsoft.com/office/drawing/2014/main" id="{1BFACA6C-BD42-E176-DBAC-92D15C866CBB}"/>
              </a:ext>
            </a:extLst>
          </p:cNvPr>
          <p:cNvPicPr>
            <a:picLocks noChangeAspect="1"/>
          </p:cNvPicPr>
          <p:nvPr/>
        </p:nvPicPr>
        <p:blipFill>
          <a:blip r:embed="rId4"/>
          <a:stretch>
            <a:fillRect/>
          </a:stretch>
        </p:blipFill>
        <p:spPr>
          <a:xfrm>
            <a:off x="10727874" y="5664838"/>
            <a:ext cx="1191412" cy="1216094"/>
          </a:xfrm>
          <a:prstGeom prst="rect">
            <a:avLst/>
          </a:prstGeom>
        </p:spPr>
      </p:pic>
    </p:spTree>
    <p:extLst>
      <p:ext uri="{BB962C8B-B14F-4D97-AF65-F5344CB8AC3E}">
        <p14:creationId xmlns:p14="http://schemas.microsoft.com/office/powerpoint/2010/main" val="4117153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DF9E134-98AA-3ECE-E40A-180C85ACD7D5}"/>
              </a:ext>
            </a:extLst>
          </p:cNvPr>
          <p:cNvSpPr>
            <a:spLocks noGrp="1"/>
          </p:cNvSpPr>
          <p:nvPr>
            <p:ph type="title"/>
          </p:nvPr>
        </p:nvSpPr>
        <p:spPr>
          <a:xfrm>
            <a:off x="1349283" y="590550"/>
            <a:ext cx="9779183" cy="623046"/>
          </a:xfrm>
        </p:spPr>
        <p:txBody>
          <a:bodyPr anchor="b">
            <a:normAutofit/>
          </a:bodyPr>
          <a:lstStyle/>
          <a:p>
            <a:r>
              <a:rPr lang="en-US" dirty="0"/>
              <a:t>ENERGY STORAGE</a:t>
            </a:r>
          </a:p>
        </p:txBody>
      </p:sp>
      <p:sp>
        <p:nvSpPr>
          <p:cNvPr id="3" name="Content Placeholder 2">
            <a:extLst>
              <a:ext uri="{FF2B5EF4-FFF2-40B4-BE49-F238E27FC236}">
                <a16:creationId xmlns:a16="http://schemas.microsoft.com/office/drawing/2014/main" id="{D1455C0B-19FB-954B-532A-0A68CAC4E0E4}"/>
              </a:ext>
            </a:extLst>
          </p:cNvPr>
          <p:cNvSpPr>
            <a:spLocks noGrp="1"/>
          </p:cNvSpPr>
          <p:nvPr>
            <p:ph idx="12"/>
          </p:nvPr>
        </p:nvSpPr>
        <p:spPr>
          <a:xfrm>
            <a:off x="1349283" y="1414384"/>
            <a:ext cx="4663440" cy="3332832"/>
          </a:xfrm>
        </p:spPr>
        <p:txBody>
          <a:bodyPr>
            <a:noAutofit/>
          </a:bodyPr>
          <a:lstStyle/>
          <a:p>
            <a:pPr marL="0" lvl="0" indent="0" rtl="0">
              <a:spcBef>
                <a:spcPts val="1200"/>
              </a:spcBef>
              <a:spcAft>
                <a:spcPts val="0"/>
              </a:spcAft>
              <a:buClr>
                <a:schemeClr val="dk1"/>
              </a:buClr>
              <a:buSzPts val="275"/>
              <a:buFont typeface="Arial"/>
              <a:buNone/>
            </a:pPr>
            <a:r>
              <a:rPr lang="en-US" sz="1200" dirty="0"/>
              <a:t>At </a:t>
            </a:r>
            <a:r>
              <a:rPr lang="en-US" sz="1200" dirty="0" err="1"/>
              <a:t>Sunsync</a:t>
            </a:r>
            <a:r>
              <a:rPr lang="en-US" sz="1200" dirty="0"/>
              <a:t> Vista, our energy storage solutions are designed to enhance energy reliability, reduce costs, and support sustainable practices across sectors. Here’s how energy storage plays a critical role in modern energy systems:</a:t>
            </a:r>
          </a:p>
          <a:p>
            <a:pPr marL="457200" lvl="0" indent="-315912" rtl="0">
              <a:spcBef>
                <a:spcPts val="1200"/>
              </a:spcBef>
              <a:spcAft>
                <a:spcPts val="0"/>
              </a:spcAft>
              <a:buClr>
                <a:schemeClr val="dk1"/>
              </a:buClr>
              <a:buSzPts val="1375"/>
              <a:buChar char="●"/>
            </a:pPr>
            <a:r>
              <a:rPr lang="en-US" sz="1200" b="1" dirty="0"/>
              <a:t>Backup Power</a:t>
            </a:r>
            <a:r>
              <a:rPr lang="en-US" sz="1200" dirty="0"/>
              <a:t>: Our storage systems provide essential backup power during grid outages, ensuring homes, businesses, and facilities remain operational without interruption.</a:t>
            </a:r>
          </a:p>
          <a:p>
            <a:pPr marL="457200" lvl="0" indent="-315912" rtl="0">
              <a:spcBef>
                <a:spcPts val="0"/>
              </a:spcBef>
              <a:spcAft>
                <a:spcPts val="0"/>
              </a:spcAft>
              <a:buClr>
                <a:schemeClr val="dk1"/>
              </a:buClr>
              <a:buSzPts val="1375"/>
              <a:buChar char="●"/>
            </a:pPr>
            <a:r>
              <a:rPr lang="en-US" sz="1200" b="1" dirty="0"/>
              <a:t>Uninterrupted Operations</a:t>
            </a:r>
            <a:r>
              <a:rPr lang="en-US" sz="1200" dirty="0"/>
              <a:t>: By storing excess energy, </a:t>
            </a:r>
            <a:r>
              <a:rPr lang="en-US" sz="1200" dirty="0" err="1"/>
              <a:t>Sunsync</a:t>
            </a:r>
            <a:r>
              <a:rPr lang="en-US" sz="1200" dirty="0"/>
              <a:t> Vista enables businesses and critical infrastructures to maintain seamless operations even during power fluctuations, protecting productivity and safety.</a:t>
            </a:r>
          </a:p>
          <a:p>
            <a:pPr marL="457200" lvl="0" indent="-315912" rtl="0">
              <a:spcBef>
                <a:spcPts val="0"/>
              </a:spcBef>
              <a:spcAft>
                <a:spcPts val="0"/>
              </a:spcAft>
              <a:buClr>
                <a:schemeClr val="dk1"/>
              </a:buClr>
              <a:buSzPts val="1375"/>
              <a:buChar char="●"/>
            </a:pPr>
            <a:r>
              <a:rPr lang="en-US" sz="1200" b="1" dirty="0"/>
              <a:t>Enhanced Energy Security</a:t>
            </a:r>
            <a:r>
              <a:rPr lang="en-US" sz="1200" dirty="0"/>
              <a:t>: Energy storage supports greater independence from the grid, making it especially valuable in remote areas or industries with high energy demands, reducing reliance on external power.</a:t>
            </a:r>
          </a:p>
          <a:p>
            <a:pPr marL="457200" lvl="0" indent="-315912" rtl="0">
              <a:spcBef>
                <a:spcPts val="0"/>
              </a:spcBef>
              <a:spcAft>
                <a:spcPts val="0"/>
              </a:spcAft>
              <a:buClr>
                <a:schemeClr val="dk1"/>
              </a:buClr>
              <a:buSzPts val="1375"/>
              <a:buChar char="●"/>
            </a:pPr>
            <a:r>
              <a:rPr lang="en-US" sz="1200" b="1" dirty="0"/>
              <a:t>Renewable Energy Optimization</a:t>
            </a:r>
            <a:r>
              <a:rPr lang="en-US" sz="1200" dirty="0"/>
              <a:t>: Our systems store surplus renewable energy, allowing customers to use clean power around the clock, reducing carbon footprints and lowering energy costs.</a:t>
            </a:r>
          </a:p>
          <a:p>
            <a:pPr marL="0" lvl="0" indent="0" rtl="0">
              <a:spcBef>
                <a:spcPts val="1200"/>
              </a:spcBef>
              <a:spcAft>
                <a:spcPts val="0"/>
              </a:spcAft>
              <a:buClr>
                <a:schemeClr val="dk1"/>
              </a:buClr>
              <a:buSzPts val="275"/>
              <a:buFont typeface="Arial"/>
              <a:buNone/>
            </a:pPr>
            <a:r>
              <a:rPr lang="en-US" sz="1200" dirty="0" err="1"/>
              <a:t>Sunsync</a:t>
            </a:r>
            <a:r>
              <a:rPr lang="en-US" sz="1200" dirty="0"/>
              <a:t> Vista’s energy storage solutions are tailored to provide reliable, efficient power management that aligns with the future of sustainable energy.</a:t>
            </a:r>
          </a:p>
          <a:p>
            <a:pPr marL="0" lvl="0" indent="0" rtl="0">
              <a:spcBef>
                <a:spcPts val="1200"/>
              </a:spcBef>
              <a:spcAft>
                <a:spcPts val="0"/>
              </a:spcAft>
              <a:buClr>
                <a:srgbClr val="888888"/>
              </a:buClr>
              <a:buSzPts val="600"/>
              <a:buNone/>
            </a:pPr>
            <a:endParaRPr lang="en-US" sz="1200" dirty="0"/>
          </a:p>
        </p:txBody>
      </p:sp>
      <p:pic>
        <p:nvPicPr>
          <p:cNvPr id="15" name="Google Shape;184;p24">
            <a:extLst>
              <a:ext uri="{FF2B5EF4-FFF2-40B4-BE49-F238E27FC236}">
                <a16:creationId xmlns:a16="http://schemas.microsoft.com/office/drawing/2014/main" id="{658835F4-530C-2726-D4B1-0CC8E67C7839}"/>
              </a:ext>
            </a:extLst>
          </p:cNvPr>
          <p:cNvPicPr preferRelativeResize="0">
            <a:picLocks noGrp="1"/>
          </p:cNvPicPr>
          <p:nvPr>
            <p:ph idx="11"/>
          </p:nvPr>
        </p:nvPicPr>
        <p:blipFill rotWithShape="1">
          <a:blip r:embed="rId3"/>
          <a:stretch/>
        </p:blipFill>
        <p:spPr>
          <a:xfrm>
            <a:off x="6322150" y="2061091"/>
            <a:ext cx="5241199" cy="2939533"/>
          </a:xfrm>
          <a:prstGeom prst="parallelogram">
            <a:avLst>
              <a:gd name="adj" fmla="val 25000"/>
            </a:avLst>
          </a:prstGeom>
          <a:noFill/>
          <a:ln>
            <a:noFill/>
          </a:ln>
        </p:spPr>
      </p:pic>
      <p:pic>
        <p:nvPicPr>
          <p:cNvPr id="16" name="Picture 15" descr="A logo with a sun and leaves">
            <a:extLst>
              <a:ext uri="{FF2B5EF4-FFF2-40B4-BE49-F238E27FC236}">
                <a16:creationId xmlns:a16="http://schemas.microsoft.com/office/drawing/2014/main" id="{D3689406-E97A-6C6C-1F1F-58FB9B68F5D5}"/>
              </a:ext>
            </a:extLst>
          </p:cNvPr>
          <p:cNvPicPr>
            <a:picLocks noChangeAspect="1"/>
          </p:cNvPicPr>
          <p:nvPr/>
        </p:nvPicPr>
        <p:blipFill>
          <a:blip r:embed="rId4"/>
          <a:stretch>
            <a:fillRect/>
          </a:stretch>
        </p:blipFill>
        <p:spPr>
          <a:xfrm>
            <a:off x="10727874" y="5664838"/>
            <a:ext cx="1191412" cy="1216094"/>
          </a:xfrm>
          <a:prstGeom prst="rect">
            <a:avLst/>
          </a:prstGeom>
        </p:spPr>
      </p:pic>
    </p:spTree>
    <p:extLst>
      <p:ext uri="{BB962C8B-B14F-4D97-AF65-F5344CB8AC3E}">
        <p14:creationId xmlns:p14="http://schemas.microsoft.com/office/powerpoint/2010/main" val="1265939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4CFB73D-B7C9-A177-04F3-E48E841A875E}"/>
              </a:ext>
            </a:extLst>
          </p:cNvPr>
          <p:cNvSpPr>
            <a:spLocks noGrp="1"/>
          </p:cNvSpPr>
          <p:nvPr>
            <p:ph type="title"/>
          </p:nvPr>
        </p:nvSpPr>
        <p:spPr>
          <a:xfrm>
            <a:off x="1167492" y="136526"/>
            <a:ext cx="9601200" cy="1653371"/>
          </a:xfrm>
        </p:spPr>
        <p:txBody>
          <a:bodyPr anchor="b">
            <a:normAutofit/>
          </a:bodyPr>
          <a:lstStyle/>
          <a:p>
            <a:r>
              <a:rPr lang="en-US" b="1"/>
              <a:t>SOLAR OFF-GRID SYSTEMS</a:t>
            </a:r>
            <a:endParaRPr lang="en-US" dirty="0"/>
          </a:p>
        </p:txBody>
      </p:sp>
      <p:pic>
        <p:nvPicPr>
          <p:cNvPr id="2" name="Google Shape;196;p25">
            <a:extLst>
              <a:ext uri="{FF2B5EF4-FFF2-40B4-BE49-F238E27FC236}">
                <a16:creationId xmlns:a16="http://schemas.microsoft.com/office/drawing/2014/main" id="{086BF6D6-F2DA-3768-B478-AF1253743730}"/>
              </a:ext>
            </a:extLst>
          </p:cNvPr>
          <p:cNvPicPr preferRelativeResize="0">
            <a:picLocks noGrp="1"/>
          </p:cNvPicPr>
          <p:nvPr>
            <p:ph idx="1"/>
          </p:nvPr>
        </p:nvPicPr>
        <p:blipFill>
          <a:blip r:embed="rId3"/>
          <a:stretch>
            <a:fillRect/>
          </a:stretch>
        </p:blipFill>
        <p:spPr>
          <a:xfrm>
            <a:off x="980259" y="2490793"/>
            <a:ext cx="4928507" cy="2514343"/>
          </a:xfrm>
          <a:prstGeom prst="rect">
            <a:avLst/>
          </a:prstGeom>
          <a:noFill/>
          <a:ln>
            <a:noFill/>
          </a:ln>
        </p:spPr>
      </p:pic>
      <p:sp>
        <p:nvSpPr>
          <p:cNvPr id="4" name="Content Placeholder 3">
            <a:extLst>
              <a:ext uri="{FF2B5EF4-FFF2-40B4-BE49-F238E27FC236}">
                <a16:creationId xmlns:a16="http://schemas.microsoft.com/office/drawing/2014/main" id="{DBA34351-9D9C-8C32-5CC0-3F19A1CAC037}"/>
              </a:ext>
            </a:extLst>
          </p:cNvPr>
          <p:cNvSpPr>
            <a:spLocks noGrp="1"/>
          </p:cNvSpPr>
          <p:nvPr>
            <p:ph idx="10"/>
          </p:nvPr>
        </p:nvSpPr>
        <p:spPr>
          <a:xfrm>
            <a:off x="6283235" y="2023984"/>
            <a:ext cx="4663440" cy="3332832"/>
          </a:xfrm>
        </p:spPr>
        <p:txBody>
          <a:bodyPr>
            <a:normAutofit/>
          </a:bodyPr>
          <a:lstStyle/>
          <a:p>
            <a:pPr marL="0" lvl="0" indent="0" rtl="0">
              <a:spcBef>
                <a:spcPts val="1200"/>
              </a:spcBef>
              <a:spcAft>
                <a:spcPts val="0"/>
              </a:spcAft>
              <a:buSzPts val="1018"/>
              <a:buNone/>
            </a:pPr>
            <a:r>
              <a:rPr lang="en-US" sz="1100" err="1"/>
              <a:t>Sunsync</a:t>
            </a:r>
            <a:r>
              <a:rPr lang="en-US" sz="1100"/>
              <a:t> Vista’s solar off-grid systems provide a complete, self-sustaining energy solution for areas with limited or no grid access. Designed to operate independently, our off-grid systems offer reliable power by combining solar energy with advanced battery storage, delivering a consistent energy supply regardless of location.</a:t>
            </a:r>
          </a:p>
          <a:p>
            <a:pPr marL="0" lvl="0" indent="0" rtl="0">
              <a:spcBef>
                <a:spcPts val="1200"/>
              </a:spcBef>
              <a:spcAft>
                <a:spcPts val="0"/>
              </a:spcAft>
              <a:buSzPts val="1018"/>
              <a:buNone/>
            </a:pPr>
            <a:r>
              <a:rPr lang="en-US" sz="1100" b="1"/>
              <a:t>Why Choose </a:t>
            </a:r>
            <a:r>
              <a:rPr lang="en-US" sz="1100" b="1" err="1"/>
              <a:t>Sunsync</a:t>
            </a:r>
            <a:r>
              <a:rPr lang="en-US" sz="1100" b="1"/>
              <a:t> Vista’s Off-Grid Solutions?</a:t>
            </a:r>
          </a:p>
          <a:p>
            <a:pPr marL="457200" lvl="0" indent="-312261" rtl="0">
              <a:spcBef>
                <a:spcPts val="1200"/>
              </a:spcBef>
              <a:spcAft>
                <a:spcPts val="0"/>
              </a:spcAft>
              <a:buClr>
                <a:schemeClr val="lt1"/>
              </a:buClr>
              <a:buSzPts val="1318"/>
              <a:buChar char="●"/>
            </a:pPr>
            <a:r>
              <a:rPr lang="en-US" sz="1100" b="1"/>
              <a:t>Reliable Power in Remote Areas</a:t>
            </a:r>
            <a:r>
              <a:rPr lang="en-US" sz="1100"/>
              <a:t>: Ideal for rural communities, isolated homes, and agricultural setups where traditional grid access is unavailable or unreliable.</a:t>
            </a:r>
          </a:p>
          <a:p>
            <a:pPr marL="457200" lvl="0" indent="-312261" rtl="0">
              <a:spcBef>
                <a:spcPts val="0"/>
              </a:spcBef>
              <a:spcAft>
                <a:spcPts val="0"/>
              </a:spcAft>
              <a:buClr>
                <a:schemeClr val="lt1"/>
              </a:buClr>
              <a:buSzPts val="1318"/>
              <a:buChar char="●"/>
            </a:pPr>
            <a:r>
              <a:rPr lang="en-US" sz="1100" b="1"/>
              <a:t>Energy Independence</a:t>
            </a:r>
            <a:r>
              <a:rPr lang="en-US" sz="1100"/>
              <a:t>: Off-grid systems allow users to generate and store their own energy, reducing dependency on the grid and fuel-based generators.</a:t>
            </a:r>
          </a:p>
          <a:p>
            <a:pPr marL="457200" lvl="0" indent="-312261" rtl="0">
              <a:spcBef>
                <a:spcPts val="0"/>
              </a:spcBef>
              <a:spcAft>
                <a:spcPts val="0"/>
              </a:spcAft>
              <a:buClr>
                <a:schemeClr val="lt1"/>
              </a:buClr>
              <a:buSzPts val="1318"/>
              <a:buChar char="●"/>
            </a:pPr>
            <a:r>
              <a:rPr lang="en-US" sz="1100" b="1"/>
              <a:t>Cost-Effective and Eco-Friendly</a:t>
            </a:r>
            <a:r>
              <a:rPr lang="en-US" sz="1100"/>
              <a:t>: By harnessing renewable solar energy, our systems lower long-term energy costs and reduce environmental impact.</a:t>
            </a:r>
          </a:p>
          <a:p>
            <a:pPr marL="457200" lvl="0" indent="-312261" rtl="0">
              <a:spcBef>
                <a:spcPts val="0"/>
              </a:spcBef>
              <a:spcAft>
                <a:spcPts val="0"/>
              </a:spcAft>
              <a:buClr>
                <a:schemeClr val="lt1"/>
              </a:buClr>
              <a:buSzPts val="1318"/>
              <a:buChar char="●"/>
            </a:pPr>
            <a:r>
              <a:rPr lang="en-US" sz="1100" b="1"/>
              <a:t>Customizable for Varied Needs</a:t>
            </a:r>
            <a:r>
              <a:rPr lang="en-US" sz="1100"/>
              <a:t>: Our off-grid systems can be scaled to fit diverse energy demands, from basic residential setups to larger commercial installations.</a:t>
            </a:r>
          </a:p>
        </p:txBody>
      </p:sp>
      <p:pic>
        <p:nvPicPr>
          <p:cNvPr id="5" name="Picture 4" descr="A logo with a sun and leaves">
            <a:extLst>
              <a:ext uri="{FF2B5EF4-FFF2-40B4-BE49-F238E27FC236}">
                <a16:creationId xmlns:a16="http://schemas.microsoft.com/office/drawing/2014/main" id="{F699654A-73F9-E11D-8822-065BFACFDC8C}"/>
              </a:ext>
            </a:extLst>
          </p:cNvPr>
          <p:cNvPicPr>
            <a:picLocks noChangeAspect="1"/>
          </p:cNvPicPr>
          <p:nvPr/>
        </p:nvPicPr>
        <p:blipFill>
          <a:blip r:embed="rId4"/>
          <a:stretch>
            <a:fillRect/>
          </a:stretch>
        </p:blipFill>
        <p:spPr>
          <a:xfrm>
            <a:off x="10727874" y="5664838"/>
            <a:ext cx="1191412" cy="1216094"/>
          </a:xfrm>
          <a:prstGeom prst="rect">
            <a:avLst/>
          </a:prstGeom>
        </p:spPr>
      </p:pic>
    </p:spTree>
    <p:extLst>
      <p:ext uri="{BB962C8B-B14F-4D97-AF65-F5344CB8AC3E}">
        <p14:creationId xmlns:p14="http://schemas.microsoft.com/office/powerpoint/2010/main" val="2652102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EF58C-138C-55F4-DA77-4C3F06C81A1C}"/>
              </a:ext>
            </a:extLst>
          </p:cNvPr>
          <p:cNvSpPr>
            <a:spLocks noGrp="1"/>
          </p:cNvSpPr>
          <p:nvPr>
            <p:ph type="title"/>
          </p:nvPr>
        </p:nvSpPr>
        <p:spPr>
          <a:xfrm>
            <a:off x="5549489" y="457199"/>
            <a:ext cx="5943599" cy="1920240"/>
          </a:xfrm>
        </p:spPr>
        <p:txBody>
          <a:bodyPr anchor="b">
            <a:normAutofit/>
          </a:bodyPr>
          <a:lstStyle/>
          <a:p>
            <a:r>
              <a:rPr lang="en-US" dirty="0"/>
              <a:t>SOLAR WATER PUMPING SYSTEM</a:t>
            </a:r>
          </a:p>
        </p:txBody>
      </p:sp>
      <p:sp>
        <p:nvSpPr>
          <p:cNvPr id="3" name="Content Placeholder 2">
            <a:extLst>
              <a:ext uri="{FF2B5EF4-FFF2-40B4-BE49-F238E27FC236}">
                <a16:creationId xmlns:a16="http://schemas.microsoft.com/office/drawing/2014/main" id="{9B5DDE7C-335B-FD23-E1E6-CDCB99B7878C}"/>
              </a:ext>
            </a:extLst>
          </p:cNvPr>
          <p:cNvSpPr>
            <a:spLocks noGrp="1"/>
          </p:cNvSpPr>
          <p:nvPr>
            <p:ph idx="15"/>
          </p:nvPr>
        </p:nvSpPr>
        <p:spPr>
          <a:xfrm>
            <a:off x="5549490" y="2706369"/>
            <a:ext cx="5943600" cy="3383279"/>
          </a:xfrm>
        </p:spPr>
        <p:txBody>
          <a:bodyPr>
            <a:normAutofit/>
          </a:bodyPr>
          <a:lstStyle/>
          <a:p>
            <a:pPr marL="0" lvl="0" indent="0" rtl="0">
              <a:spcBef>
                <a:spcPts val="1200"/>
              </a:spcBef>
              <a:spcAft>
                <a:spcPts val="0"/>
              </a:spcAft>
              <a:buClr>
                <a:schemeClr val="dk1"/>
              </a:buClr>
              <a:buSzPts val="275"/>
              <a:buFont typeface="Arial"/>
              <a:buNone/>
            </a:pPr>
            <a:r>
              <a:rPr lang="en-US" sz="1100" dirty="0" err="1"/>
              <a:t>Sunsync</a:t>
            </a:r>
            <a:r>
              <a:rPr lang="en-US" sz="1100" dirty="0"/>
              <a:t> Vista’s Solar Water Pumping Systems provide efficient, eco-friendly solutions for agriculture, water management, and rural development. Powered by solar energy, these systems eliminate fuel costs and reduce dependence on unreliable power sources, making them ideal for areas with limited grid access.</a:t>
            </a:r>
          </a:p>
          <a:p>
            <a:pPr marL="0" lvl="0" indent="0" rtl="0">
              <a:spcBef>
                <a:spcPts val="1200"/>
              </a:spcBef>
              <a:spcAft>
                <a:spcPts val="0"/>
              </a:spcAft>
              <a:buClr>
                <a:schemeClr val="dk1"/>
              </a:buClr>
              <a:buSzPts val="275"/>
              <a:buFont typeface="Arial"/>
              <a:buNone/>
            </a:pPr>
            <a:r>
              <a:rPr lang="en-US" sz="1100" b="1" dirty="0"/>
              <a:t>Advantages of </a:t>
            </a:r>
            <a:r>
              <a:rPr lang="en-US" sz="1100" b="1" dirty="0" err="1"/>
              <a:t>Sunsync</a:t>
            </a:r>
            <a:r>
              <a:rPr lang="en-US" sz="1100" b="1" dirty="0"/>
              <a:t> Vista’s Solar Water Pumping Systems</a:t>
            </a:r>
            <a:r>
              <a:rPr lang="en-US" sz="1100" dirty="0"/>
              <a:t>:</a:t>
            </a:r>
          </a:p>
          <a:p>
            <a:pPr marL="457200" lvl="0" indent="-322262" rtl="0">
              <a:spcBef>
                <a:spcPts val="1200"/>
              </a:spcBef>
              <a:spcAft>
                <a:spcPts val="0"/>
              </a:spcAft>
              <a:buClr>
                <a:schemeClr val="dk1"/>
              </a:buClr>
              <a:buSzPts val="1475"/>
              <a:buChar char="●"/>
            </a:pPr>
            <a:r>
              <a:rPr lang="en-US" sz="1100" b="1" dirty="0"/>
              <a:t>Cost Savings</a:t>
            </a:r>
            <a:r>
              <a:rPr lang="en-US" sz="1100" dirty="0"/>
              <a:t>: By utilizing solar energy, our systems significantly reduce electricity and fuel expenses, offering long-term savings for agricultural and rural applications.</a:t>
            </a:r>
          </a:p>
          <a:p>
            <a:pPr marL="457200" lvl="0" indent="-322262" rtl="0">
              <a:spcBef>
                <a:spcPts val="0"/>
              </a:spcBef>
              <a:spcAft>
                <a:spcPts val="0"/>
              </a:spcAft>
              <a:buClr>
                <a:schemeClr val="dk1"/>
              </a:buClr>
              <a:buSzPts val="1475"/>
              <a:buChar char="●"/>
            </a:pPr>
            <a:r>
              <a:rPr lang="en-US" sz="1100" b="1" dirty="0"/>
              <a:t>Environmental Impact</a:t>
            </a:r>
            <a:r>
              <a:rPr lang="en-US" sz="1100" dirty="0"/>
              <a:t>: Emitting zero carbon, solar pumps support sustainable agriculture and water conservation efforts, aligning with green energy goals.</a:t>
            </a:r>
          </a:p>
          <a:p>
            <a:pPr marL="457200" lvl="0" indent="-322262" rtl="0">
              <a:spcBef>
                <a:spcPts val="0"/>
              </a:spcBef>
              <a:spcAft>
                <a:spcPts val="0"/>
              </a:spcAft>
              <a:buClr>
                <a:schemeClr val="dk1"/>
              </a:buClr>
              <a:buSzPts val="1475"/>
              <a:buChar char="●"/>
            </a:pPr>
            <a:r>
              <a:rPr lang="en-US" sz="1100" b="1" dirty="0"/>
              <a:t>Reliable Water Supply</a:t>
            </a:r>
            <a:r>
              <a:rPr lang="en-US" sz="1100" dirty="0"/>
              <a:t>: Ensures a consistent water source, vital for crop irrigation, livestock, and rural water needs, without the risk of power shortages.</a:t>
            </a:r>
          </a:p>
          <a:p>
            <a:pPr marL="457200" lvl="0" indent="-322262" rtl="0">
              <a:spcBef>
                <a:spcPts val="0"/>
              </a:spcBef>
              <a:spcAft>
                <a:spcPts val="0"/>
              </a:spcAft>
              <a:buClr>
                <a:schemeClr val="dk1"/>
              </a:buClr>
              <a:buSzPts val="1475"/>
              <a:buChar char="●"/>
            </a:pPr>
            <a:r>
              <a:rPr lang="en-US" sz="1100" b="1" dirty="0"/>
              <a:t>Ease of Installation and Maintenance</a:t>
            </a:r>
            <a:r>
              <a:rPr lang="en-US" sz="1100" dirty="0"/>
              <a:t>: Our solar pumps are easy to install and require minimal maintenance, providing dependable operation with little upkeep.</a:t>
            </a:r>
          </a:p>
          <a:p>
            <a:pPr marL="0" lvl="0" indent="0" rtl="0">
              <a:spcBef>
                <a:spcPts val="1200"/>
              </a:spcBef>
              <a:spcAft>
                <a:spcPts val="0"/>
              </a:spcAft>
              <a:buClr>
                <a:srgbClr val="888888"/>
              </a:buClr>
              <a:buSzPts val="600"/>
              <a:buNone/>
            </a:pPr>
            <a:endParaRPr lang="en-US" sz="1100" dirty="0"/>
          </a:p>
        </p:txBody>
      </p:sp>
      <p:pic>
        <p:nvPicPr>
          <p:cNvPr id="7" name="Content Placeholder 6" descr="A solar panel pouring water into a field&#10;&#10;Description automatically generated">
            <a:extLst>
              <a:ext uri="{FF2B5EF4-FFF2-40B4-BE49-F238E27FC236}">
                <a16:creationId xmlns:a16="http://schemas.microsoft.com/office/drawing/2014/main" id="{3BA75156-7311-E8F2-F673-CBF4DB131BAE}"/>
              </a:ext>
            </a:extLst>
          </p:cNvPr>
          <p:cNvPicPr>
            <a:picLocks noGrp="1" noChangeAspect="1"/>
          </p:cNvPicPr>
          <p:nvPr>
            <p:ph idx="17"/>
          </p:nvPr>
        </p:nvPicPr>
        <p:blipFill>
          <a:blip r:embed="rId3"/>
          <a:stretch>
            <a:fillRect/>
          </a:stretch>
        </p:blipFill>
        <p:spPr>
          <a:xfrm>
            <a:off x="822325" y="1182199"/>
            <a:ext cx="4425950" cy="3932725"/>
          </a:xfrm>
        </p:spPr>
      </p:pic>
      <p:pic>
        <p:nvPicPr>
          <p:cNvPr id="8" name="Picture 7" descr="A logo with a sun and leaves">
            <a:extLst>
              <a:ext uri="{FF2B5EF4-FFF2-40B4-BE49-F238E27FC236}">
                <a16:creationId xmlns:a16="http://schemas.microsoft.com/office/drawing/2014/main" id="{F726184A-4F81-D436-A0C1-A5F88BE1007C}"/>
              </a:ext>
            </a:extLst>
          </p:cNvPr>
          <p:cNvPicPr>
            <a:picLocks noChangeAspect="1"/>
          </p:cNvPicPr>
          <p:nvPr/>
        </p:nvPicPr>
        <p:blipFill>
          <a:blip r:embed="rId4"/>
          <a:stretch>
            <a:fillRect/>
          </a:stretch>
        </p:blipFill>
        <p:spPr>
          <a:xfrm>
            <a:off x="10727874" y="5664838"/>
            <a:ext cx="1191412" cy="1216094"/>
          </a:xfrm>
          <a:prstGeom prst="rect">
            <a:avLst/>
          </a:prstGeom>
        </p:spPr>
      </p:pic>
    </p:spTree>
    <p:extLst>
      <p:ext uri="{BB962C8B-B14F-4D97-AF65-F5344CB8AC3E}">
        <p14:creationId xmlns:p14="http://schemas.microsoft.com/office/powerpoint/2010/main" val="362649583"/>
      </p:ext>
    </p:extLst>
  </p:cSld>
  <p:clrMapOvr>
    <a:masterClrMapping/>
  </p:clrMapOvr>
</p:sld>
</file>

<file path=ppt/theme/theme1.xml><?xml version="1.0" encoding="utf-8"?>
<a:theme xmlns:a="http://schemas.openxmlformats.org/drawingml/2006/main" name="Custom">
  <a:themeElements>
    <a:clrScheme name="Universal Color Block">
      <a:dk1>
        <a:srgbClr val="000000"/>
      </a:dk1>
      <a:lt1>
        <a:srgbClr val="FFFFFF"/>
      </a:lt1>
      <a:dk2>
        <a:srgbClr val="44546A"/>
      </a:dk2>
      <a:lt2>
        <a:srgbClr val="E7E6E6"/>
      </a:lt2>
      <a:accent1>
        <a:srgbClr val="0068FF"/>
      </a:accent1>
      <a:accent2>
        <a:srgbClr val="DAE5EF"/>
      </a:accent2>
      <a:accent3>
        <a:srgbClr val="637183"/>
      </a:accent3>
      <a:accent4>
        <a:srgbClr val="434E5E"/>
      </a:accent4>
      <a:accent5>
        <a:srgbClr val="5B9BD5"/>
      </a:accent5>
      <a:accent6>
        <a:srgbClr val="70AD47"/>
      </a:accent6>
      <a:hlink>
        <a:srgbClr val="0563C1"/>
      </a:hlink>
      <a:folHlink>
        <a:srgbClr val="954F72"/>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45331398_Win32_SL_V13" id="{C59E605D-C281-4A06-BDA0-E97A35AC3AA8}" vid="{25D1D206-DA25-4050-926A-BD6D3A1B50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976" row="3">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D76726B2-7616-433C-85CB-B26B8634FA6E}">
  <we:reference id="wa200005566" version="3.0.0.2" store="en-IN" storeType="OMEX"/>
  <we:alternateReferences>
    <we:reference id="WA200005566" version="3.0.0.2" store="WA200005566"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E98C35-9ECE-4425-BCBA-00E118C705CE}">
  <ds:schemaRefs>
    <ds:schemaRef ds:uri="http://www.w3.org/XML/1998/namespace"/>
    <ds:schemaRef ds:uri="http://purl.org/dc/dcmitype/"/>
    <ds:schemaRef ds:uri="http://schemas.microsoft.com/office/infopath/2007/PartnerControls"/>
    <ds:schemaRef ds:uri="http://purl.org/dc/elements/1.1/"/>
    <ds:schemaRef ds:uri="http://purl.org/dc/terms/"/>
    <ds:schemaRef ds:uri="http://schemas.microsoft.com/office/2006/documentManagement/types"/>
    <ds:schemaRef ds:uri="http://schemas.openxmlformats.org/package/2006/metadata/core-properties"/>
    <ds:schemaRef ds:uri="230e9df3-be65-4c73-a93b-d1236ebd677e"/>
    <ds:schemaRef ds:uri="http://schemas.microsoft.com/office/2006/metadata/properties"/>
    <ds:schemaRef ds:uri="16c05727-aa75-4e4a-9b5f-8a80a1165891"/>
    <ds:schemaRef ds:uri="71af3243-3dd4-4a8d-8c0d-dd76da1f02a5"/>
    <ds:schemaRef ds:uri="http://schemas.microsoft.com/sharepoint/v3"/>
  </ds:schemaRefs>
</ds:datastoreItem>
</file>

<file path=customXml/itemProps2.xml><?xml version="1.0" encoding="utf-8"?>
<ds:datastoreItem xmlns:ds="http://schemas.openxmlformats.org/officeDocument/2006/customXml" ds:itemID="{45A8381C-73EB-48EA-B45F-7B7C8C7DF409}">
  <ds:schemaRefs>
    <ds:schemaRef ds:uri="http://schemas.microsoft.com/sharepoint/v3/contenttype/forms"/>
  </ds:schemaRefs>
</ds:datastoreItem>
</file>

<file path=customXml/itemProps3.xml><?xml version="1.0" encoding="utf-8"?>
<ds:datastoreItem xmlns:ds="http://schemas.openxmlformats.org/officeDocument/2006/customXml" ds:itemID="{5AA6A711-2C3F-4EC0-B88B-62D7408511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Universal presentation</Template>
  <TotalTime>62</TotalTime>
  <Words>2028</Words>
  <Application>Microsoft Office PowerPoint</Application>
  <PresentationFormat>Widescreen</PresentationFormat>
  <Paragraphs>148</Paragraphs>
  <Slides>18</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Montserrat</vt:lpstr>
      <vt:lpstr>Tenorite</vt:lpstr>
      <vt:lpstr>Custom</vt:lpstr>
      <vt:lpstr>Sunsync Vista Energy For Sustainable Future</vt:lpstr>
      <vt:lpstr>INTRODUCTION</vt:lpstr>
      <vt:lpstr>PowerPoint Presentation</vt:lpstr>
      <vt:lpstr>SOLAR PV SYSTEMS</vt:lpstr>
      <vt:lpstr>SOLAR ON-GRID SYSTEMS</vt:lpstr>
      <vt:lpstr>SOLAR HYBRID SYSTEMS</vt:lpstr>
      <vt:lpstr>ENERGY STORAGE</vt:lpstr>
      <vt:lpstr>SOLAR OFF-GRID SYSTEMS</vt:lpstr>
      <vt:lpstr>SOLAR WATER PUMPING SYSTEM</vt:lpstr>
      <vt:lpstr>Dynamic delivery</vt:lpstr>
      <vt:lpstr>SOLAR PARK DEVELOPMENT</vt:lpstr>
      <vt:lpstr>PERFORMANCE ANALYSIS, OPERATIONS &amp; MAINTENANCE</vt:lpstr>
      <vt:lpstr>PERFORMANCE ANALYSIS, OPERATIONS &amp; MAINTENANCE</vt:lpstr>
      <vt:lpstr>PV-DG OPERATION WHEN GRID AND SOLAR AVAILABLE</vt:lpstr>
      <vt:lpstr>PV-DG OPERATION CASE 1 -PLANT LOAD LESS THAN 30% OF DG CAPACITY</vt:lpstr>
      <vt:lpstr>EV CHARGERS</vt:lpstr>
      <vt:lpstr>EV CHARGERS</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Likhith R</dc:creator>
  <cp:lastModifiedBy>Likhith R</cp:lastModifiedBy>
  <cp:revision>2</cp:revision>
  <dcterms:created xsi:type="dcterms:W3CDTF">2024-11-08T16:20:57Z</dcterms:created>
  <dcterms:modified xsi:type="dcterms:W3CDTF">2024-11-08T17:23:01Z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