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58" r:id="rId4"/>
    <p:sldId id="259" r:id="rId5"/>
    <p:sldId id="260" r:id="rId6"/>
    <p:sldId id="286"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7"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6A2DD-4C13-4269-8F4E-9C6CAB25C87D}" type="datetimeFigureOut">
              <a:rPr lang="en-US" smtClean="0"/>
              <a:t>8/27/2018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7EC4E-6F4A-4E61-B158-FF852F8939B5}" type="slidenum">
              <a:rPr lang="en-US" smtClean="0"/>
              <a:t>‹#›</a:t>
            </a:fld>
            <a:endParaRPr lang="en-US"/>
          </a:p>
        </p:txBody>
      </p:sp>
    </p:spTree>
    <p:extLst>
      <p:ext uri="{BB962C8B-B14F-4D97-AF65-F5344CB8AC3E}">
        <p14:creationId xmlns:p14="http://schemas.microsoft.com/office/powerpoint/2010/main" val="365416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7EC4E-6F4A-4E61-B158-FF852F8939B5}" type="slidenum">
              <a:rPr lang="en-US" smtClean="0"/>
              <a:t>7</a:t>
            </a:fld>
            <a:endParaRPr lang="en-US"/>
          </a:p>
        </p:txBody>
      </p:sp>
    </p:spTree>
    <p:extLst>
      <p:ext uri="{BB962C8B-B14F-4D97-AF65-F5344CB8AC3E}">
        <p14:creationId xmlns:p14="http://schemas.microsoft.com/office/powerpoint/2010/main" val="87176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701FE-57E9-466D-83BF-0BFB82E19608}"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701FE-57E9-466D-83BF-0BFB82E19608}"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701FE-57E9-466D-83BF-0BFB82E19608}"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701FE-57E9-466D-83BF-0BFB82E19608}"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701FE-57E9-466D-83BF-0BFB82E19608}"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701FE-57E9-466D-83BF-0BFB82E19608}"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701FE-57E9-466D-83BF-0BFB82E19608}"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701FE-57E9-466D-83BF-0BFB82E19608}"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701FE-57E9-466D-83BF-0BFB82E19608}"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701FE-57E9-466D-83BF-0BFB82E19608}"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701FE-57E9-466D-83BF-0BFB82E19608}"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15459-C475-4431-B739-46F18BD3E0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701FE-57E9-466D-83BF-0BFB82E19608}" type="datetimeFigureOut">
              <a:rPr lang="en-US" smtClean="0"/>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5459-C475-4431-B739-46F18BD3E0D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98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667000"/>
          </a:xfrm>
        </p:spPr>
        <p:txBody>
          <a:bodyPr>
            <a:noAutofit/>
          </a:bodyPr>
          <a:lstStyle/>
          <a:p>
            <a:r>
              <a:rPr lang="en-US" sz="4800" dirty="0" smtClean="0">
                <a:latin typeface="Arial Black" pitchFamily="34" charset="0"/>
              </a:rPr>
              <a:t>UNRAVELLING THE MYSTERIES OF THE PCI-DSS STANDARDS </a:t>
            </a:r>
            <a:endParaRPr lang="en-US" sz="4800" dirty="0">
              <a:latin typeface="Arial Black" pitchFamily="34" charset="0"/>
            </a:endParaRPr>
          </a:p>
        </p:txBody>
      </p:sp>
      <p:sp>
        <p:nvSpPr>
          <p:cNvPr id="3" name="Subtitle 2"/>
          <p:cNvSpPr>
            <a:spLocks noGrp="1"/>
          </p:cNvSpPr>
          <p:nvPr>
            <p:ph type="subTitle" idx="1"/>
          </p:nvPr>
        </p:nvSpPr>
        <p:spPr>
          <a:xfrm>
            <a:off x="762000" y="3886200"/>
            <a:ext cx="7848600" cy="1752600"/>
          </a:xfrm>
        </p:spPr>
        <p:txBody>
          <a:bodyPr>
            <a:normAutofit fontScale="92500" lnSpcReduction="20000"/>
          </a:bodyPr>
          <a:lstStyle/>
          <a:p>
            <a:pPr algn="l"/>
            <a:r>
              <a:rPr lang="en-US" dirty="0" smtClean="0"/>
              <a:t>Ralph Villanueva PCI-ISA PCIP CISA CISM ITIL CIA CRMA CFE CPA (Phil</a:t>
            </a:r>
            <a:r>
              <a:rPr lang="en-US" dirty="0" smtClean="0"/>
              <a:t>) MBA</a:t>
            </a:r>
            <a:endParaRPr lang="en-US" dirty="0" smtClean="0"/>
          </a:p>
          <a:p>
            <a:pPr algn="l"/>
            <a:r>
              <a:rPr lang="en-US" dirty="0" smtClean="0"/>
              <a:t>IT Security and Compliance Analyst</a:t>
            </a:r>
          </a:p>
          <a:p>
            <a:pPr algn="l"/>
            <a:r>
              <a:rPr lang="en-US" dirty="0" smtClean="0"/>
              <a:t>Diamond Resorts International</a:t>
            </a:r>
          </a:p>
          <a:p>
            <a:endParaRPr lang="en-US" dirty="0"/>
          </a:p>
        </p:txBody>
      </p:sp>
      <p:sp>
        <p:nvSpPr>
          <p:cNvPr id="4" name="Subtitle 2"/>
          <p:cNvSpPr txBox="1">
            <a:spLocks/>
          </p:cNvSpPr>
          <p:nvPr/>
        </p:nvSpPr>
        <p:spPr>
          <a:xfrm>
            <a:off x="838200" y="2895600"/>
            <a:ext cx="7848600" cy="685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And make</a:t>
            </a:r>
            <a:r>
              <a:rPr kumimoji="0" lang="en-US" sz="3200" b="0" i="0" u="none" strike="noStrike" kern="1200" cap="none" spc="0" normalizeH="0" noProof="0" dirty="0" smtClean="0">
                <a:ln>
                  <a:noFill/>
                </a:ln>
                <a:solidFill>
                  <a:schemeClr val="tx1">
                    <a:tint val="75000"/>
                  </a:schemeClr>
                </a:solidFill>
                <a:effectLst/>
                <a:uLnTx/>
                <a:uFillTx/>
                <a:latin typeface="+mn-lt"/>
                <a:ea typeface="+mn-ea"/>
                <a:cs typeface="+mn-cs"/>
              </a:rPr>
              <a:t> your organizations compliant</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5"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lstStyle/>
          <a:p>
            <a:r>
              <a:rPr lang="en-US" dirty="0" smtClean="0"/>
              <a:t>PCI-DSS covers</a:t>
            </a:r>
            <a:endParaRPr lang="en-US" dirty="0"/>
          </a:p>
        </p:txBody>
      </p:sp>
      <p:sp>
        <p:nvSpPr>
          <p:cNvPr id="3" name="Content Placeholder 2"/>
          <p:cNvSpPr>
            <a:spLocks noGrp="1"/>
          </p:cNvSpPr>
          <p:nvPr>
            <p:ph idx="1"/>
          </p:nvPr>
        </p:nvSpPr>
        <p:spPr>
          <a:xfrm>
            <a:off x="457200" y="1371600"/>
            <a:ext cx="8229600" cy="4754563"/>
          </a:xfrm>
        </p:spPr>
        <p:txBody>
          <a:bodyPr/>
          <a:lstStyle/>
          <a:p>
            <a:r>
              <a:rPr lang="en-US" sz="4000" dirty="0" smtClean="0"/>
              <a:t>People</a:t>
            </a:r>
          </a:p>
          <a:p>
            <a:endParaRPr lang="en-US" dirty="0" smtClean="0"/>
          </a:p>
          <a:p>
            <a:endParaRPr lang="en-US" dirty="0" smtClean="0"/>
          </a:p>
          <a:p>
            <a:r>
              <a:rPr lang="en-US" sz="4000" dirty="0" smtClean="0"/>
              <a:t>Process</a:t>
            </a:r>
          </a:p>
          <a:p>
            <a:endParaRPr lang="en-US" dirty="0" smtClean="0"/>
          </a:p>
          <a:p>
            <a:endParaRPr lang="en-US" dirty="0" smtClean="0"/>
          </a:p>
          <a:p>
            <a:r>
              <a:rPr lang="en-US" sz="4000" dirty="0" smtClean="0"/>
              <a:t>Technology</a:t>
            </a:r>
            <a:endParaRPr lang="en-US" sz="40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2"/>
          <p:cNvPicPr>
            <a:picLocks noChangeAspect="1" noChangeArrowheads="1"/>
          </p:cNvPicPr>
          <p:nvPr/>
        </p:nvPicPr>
        <p:blipFill>
          <a:blip r:embed="rId2"/>
          <a:srcRect/>
          <a:stretch>
            <a:fillRect/>
          </a:stretch>
        </p:blipFill>
        <p:spPr bwMode="auto">
          <a:xfrm>
            <a:off x="5257800" y="914400"/>
            <a:ext cx="2276026" cy="1305401"/>
          </a:xfrm>
          <a:prstGeom prst="rect">
            <a:avLst/>
          </a:prstGeom>
          <a:noFill/>
          <a:ln w="3175">
            <a:solidFill>
              <a:schemeClr val="tx1"/>
            </a:solid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5257800" y="2590800"/>
            <a:ext cx="2276026" cy="1348533"/>
          </a:xfrm>
          <a:prstGeom prst="rect">
            <a:avLst/>
          </a:prstGeom>
          <a:noFill/>
          <a:ln w="3175">
            <a:solidFill>
              <a:schemeClr val="tx1"/>
            </a:solid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5257800" y="4343400"/>
            <a:ext cx="2370647"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Parties to a payment card transaction</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Content Placeholder 4"/>
          <p:cNvPicPr>
            <a:picLocks noGrp="1"/>
          </p:cNvPicPr>
          <p:nvPr>
            <p:ph idx="1"/>
          </p:nvPr>
        </p:nvPicPr>
        <p:blipFill>
          <a:blip r:embed="rId2">
            <a:lum bright="-15000"/>
          </a:blip>
          <a:stretch>
            <a:fillRect/>
          </a:stretch>
        </p:blipFill>
        <p:spPr>
          <a:xfrm>
            <a:off x="304800" y="990600"/>
            <a:ext cx="8458199" cy="5029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Six main categories</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143000"/>
            <a:ext cx="8229600" cy="4983163"/>
          </a:xfrm>
        </p:spPr>
        <p:txBody>
          <a:bodyPr/>
          <a:lstStyle/>
          <a:p>
            <a:r>
              <a:rPr lang="en-US" dirty="0" smtClean="0"/>
              <a:t>Build and maintain a secure network and systems</a:t>
            </a:r>
          </a:p>
          <a:p>
            <a:r>
              <a:rPr lang="en-US" dirty="0" smtClean="0"/>
              <a:t>Protect card holder data</a:t>
            </a:r>
          </a:p>
          <a:p>
            <a:r>
              <a:rPr lang="en-US" dirty="0" smtClean="0"/>
              <a:t>Maintain a vulnerability management program</a:t>
            </a:r>
          </a:p>
          <a:p>
            <a:r>
              <a:rPr lang="en-US" dirty="0" smtClean="0"/>
              <a:t>Implement strong access control measures</a:t>
            </a:r>
          </a:p>
          <a:p>
            <a:r>
              <a:rPr lang="en-US" dirty="0" smtClean="0"/>
              <a:t>Regularly monitor and test networks</a:t>
            </a:r>
          </a:p>
          <a:p>
            <a:r>
              <a:rPr lang="en-US" dirty="0" smtClean="0"/>
              <a:t>Maintain an information security policy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Twelve requirements</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2">
            <a:lum bright="5000"/>
          </a:blip>
          <a:srcRect/>
          <a:stretch>
            <a:fillRect/>
          </a:stretch>
        </p:blipFill>
        <p:spPr bwMode="auto">
          <a:xfrm>
            <a:off x="152400" y="1143000"/>
            <a:ext cx="8839200" cy="4495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How can you help your organization be compliant?</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p:txBody>
          <a:bodyPr/>
          <a:lstStyle/>
          <a:p>
            <a:r>
              <a:rPr lang="en-US" dirty="0" smtClean="0"/>
              <a:t>Leverage your position within the organization as trusted and competent management advisers</a:t>
            </a:r>
          </a:p>
          <a:p>
            <a:r>
              <a:rPr lang="en-US" dirty="0" smtClean="0"/>
              <a:t>Communicate the PCI-DSS requirements to everyone who processes, stores and transmits card holder data</a:t>
            </a:r>
          </a:p>
          <a:p>
            <a:r>
              <a:rPr lang="en-US" dirty="0" smtClean="0"/>
              <a:t>Be familiar with the PCI-DSS requirements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pPr algn="l"/>
            <a:r>
              <a:rPr lang="en-US" sz="3600" dirty="0" smtClean="0"/>
              <a:t>Requirement#01: Install and maintain a firewall configuration to protect card holder data</a:t>
            </a:r>
            <a:endParaRPr lang="en-US" sz="36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3" name="Content Placeholder 2"/>
          <p:cNvPicPr>
            <a:picLocks noGrp="1" noChangeAspect="1"/>
          </p:cNvPicPr>
          <p:nvPr>
            <p:ph idx="1"/>
          </p:nvPr>
        </p:nvPicPr>
        <p:blipFill>
          <a:blip r:embed="rId2"/>
          <a:stretch>
            <a:fillRect/>
          </a:stretch>
        </p:blipFill>
        <p:spPr>
          <a:xfrm>
            <a:off x="5715000" y="1219200"/>
            <a:ext cx="3192076" cy="2057400"/>
          </a:xfrm>
          <a:prstGeom prst="rect">
            <a:avLst/>
          </a:prstGeom>
        </p:spPr>
      </p:pic>
      <p:sp>
        <p:nvSpPr>
          <p:cNvPr id="8" name="Content Placeholder 5"/>
          <p:cNvSpPr txBox="1">
            <a:spLocks/>
          </p:cNvSpPr>
          <p:nvPr/>
        </p:nvSpPr>
        <p:spPr>
          <a:xfrm>
            <a:off x="304800" y="1828800"/>
            <a:ext cx="5257800" cy="4267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Latest software version and updated patches</a:t>
            </a:r>
          </a:p>
          <a:p>
            <a:r>
              <a:rPr lang="en-US" sz="2800" dirty="0" smtClean="0"/>
              <a:t>Implicit deny all</a:t>
            </a:r>
          </a:p>
          <a:p>
            <a:r>
              <a:rPr lang="en-US" sz="2800" dirty="0" smtClean="0"/>
              <a:t>Access control list</a:t>
            </a:r>
          </a:p>
          <a:p>
            <a:r>
              <a:rPr lang="en-US" sz="2800" dirty="0" smtClean="0"/>
              <a:t>Reviewed every six months</a:t>
            </a:r>
          </a:p>
          <a:p>
            <a:r>
              <a:rPr lang="en-US" sz="2800" dirty="0" smtClean="0"/>
              <a:t>Security policies &amp; operational procedures for managing firewalls are documented, in use and known to all affected parties</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Autofit/>
          </a:bodyPr>
          <a:lstStyle/>
          <a:p>
            <a:pPr algn="l"/>
            <a:r>
              <a:rPr lang="en-US" sz="3200" dirty="0" smtClean="0"/>
              <a:t>Requirement#02:Do not use vendor-supplied defaults for system passwords and other security parameters</a:t>
            </a:r>
            <a:endParaRPr lang="en-US" sz="32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600200"/>
            <a:ext cx="4648200" cy="4525963"/>
          </a:xfrm>
        </p:spPr>
        <p:txBody>
          <a:bodyPr>
            <a:normAutofit/>
          </a:bodyPr>
          <a:lstStyle/>
          <a:p>
            <a:r>
              <a:rPr lang="en-US" sz="2500" dirty="0" smtClean="0"/>
              <a:t>Shoulder surf with your IT admins</a:t>
            </a:r>
          </a:p>
          <a:p>
            <a:r>
              <a:rPr lang="en-US" sz="2500" dirty="0" smtClean="0"/>
              <a:t>No default passwords</a:t>
            </a:r>
          </a:p>
          <a:p>
            <a:r>
              <a:rPr lang="en-US" sz="2500" dirty="0" smtClean="0"/>
              <a:t>Encrypted non-console access </a:t>
            </a:r>
          </a:p>
          <a:p>
            <a:r>
              <a:rPr lang="en-US" sz="2500" dirty="0" smtClean="0"/>
              <a:t>Security policies &amp; operational procedures for managing vendor defaults are documented, in use and known to all affected parties</a:t>
            </a:r>
            <a:endParaRPr lang="en-US" sz="2500" dirty="0"/>
          </a:p>
        </p:txBody>
      </p:sp>
      <p:pic>
        <p:nvPicPr>
          <p:cNvPr id="5" name="Picture 4"/>
          <p:cNvPicPr>
            <a:picLocks noChangeAspect="1"/>
          </p:cNvPicPr>
          <p:nvPr/>
        </p:nvPicPr>
        <p:blipFill>
          <a:blip r:embed="rId2"/>
          <a:stretch>
            <a:fillRect/>
          </a:stretch>
        </p:blipFill>
        <p:spPr>
          <a:xfrm>
            <a:off x="5181600" y="1371600"/>
            <a:ext cx="3810000" cy="2895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lgn="l"/>
            <a:r>
              <a:rPr lang="en-US" dirty="0" smtClean="0"/>
              <a:t>Requirement#03: Protect stored card holder data</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600200"/>
            <a:ext cx="4876800" cy="4525963"/>
          </a:xfrm>
        </p:spPr>
        <p:txBody>
          <a:bodyPr>
            <a:normAutofit fontScale="92500"/>
          </a:bodyPr>
          <a:lstStyle/>
          <a:p>
            <a:r>
              <a:rPr lang="en-US" sz="2800" dirty="0" smtClean="0"/>
              <a:t>Encryption</a:t>
            </a:r>
          </a:p>
          <a:p>
            <a:r>
              <a:rPr lang="en-US" sz="2800" dirty="0" smtClean="0"/>
              <a:t>Data retention and disposal policies and procedures</a:t>
            </a:r>
          </a:p>
          <a:p>
            <a:r>
              <a:rPr lang="en-US" sz="2800" dirty="0" smtClean="0"/>
              <a:t>Mask card account number when displayed</a:t>
            </a:r>
          </a:p>
          <a:p>
            <a:r>
              <a:rPr lang="en-US" sz="2800" dirty="0" smtClean="0"/>
              <a:t>Security policies &amp; operational procedures for protecting stored card holder data are documented, in use and known to all affected parties</a:t>
            </a:r>
            <a:endParaRPr lang="en-US" sz="2800" dirty="0"/>
          </a:p>
        </p:txBody>
      </p:sp>
      <p:pic>
        <p:nvPicPr>
          <p:cNvPr id="3" name="Picture 2"/>
          <p:cNvPicPr>
            <a:picLocks noChangeAspect="1"/>
          </p:cNvPicPr>
          <p:nvPr/>
        </p:nvPicPr>
        <p:blipFill>
          <a:blip r:embed="rId2"/>
          <a:stretch>
            <a:fillRect/>
          </a:stretch>
        </p:blipFill>
        <p:spPr>
          <a:xfrm>
            <a:off x="5410200" y="1600201"/>
            <a:ext cx="3505200" cy="27431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pPr algn="l"/>
            <a:r>
              <a:rPr lang="en-US" sz="3400" dirty="0" smtClean="0"/>
              <a:t>Requirement#04: Encrypt transmission of cardholder data across open public networks</a:t>
            </a:r>
            <a:endParaRPr lang="en-US" sz="34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600200"/>
            <a:ext cx="3429000" cy="4525963"/>
          </a:xfrm>
        </p:spPr>
        <p:txBody>
          <a:bodyPr/>
          <a:lstStyle/>
          <a:p>
            <a:pPr marL="0" indent="0">
              <a:buNone/>
            </a:pPr>
            <a:endParaRPr lang="en-US" dirty="0" smtClean="0"/>
          </a:p>
          <a:p>
            <a:endParaRPr lang="en-US" dirty="0"/>
          </a:p>
        </p:txBody>
      </p:sp>
      <p:pic>
        <p:nvPicPr>
          <p:cNvPr id="3" name="Picture 2"/>
          <p:cNvPicPr>
            <a:picLocks noChangeAspect="1"/>
          </p:cNvPicPr>
          <p:nvPr/>
        </p:nvPicPr>
        <p:blipFill>
          <a:blip r:embed="rId2"/>
          <a:stretch>
            <a:fillRect/>
          </a:stretch>
        </p:blipFill>
        <p:spPr>
          <a:xfrm>
            <a:off x="4648200" y="1451643"/>
            <a:ext cx="3637899" cy="1752598"/>
          </a:xfrm>
          <a:prstGeom prst="rect">
            <a:avLst/>
          </a:prstGeom>
        </p:spPr>
      </p:pic>
      <p:pic>
        <p:nvPicPr>
          <p:cNvPr id="5" name="Picture 4"/>
          <p:cNvPicPr>
            <a:picLocks noChangeAspect="1"/>
          </p:cNvPicPr>
          <p:nvPr/>
        </p:nvPicPr>
        <p:blipFill>
          <a:blip r:embed="rId3"/>
          <a:stretch>
            <a:fillRect/>
          </a:stretch>
        </p:blipFill>
        <p:spPr>
          <a:xfrm>
            <a:off x="381000" y="1495252"/>
            <a:ext cx="3276600" cy="3485417"/>
          </a:xfrm>
          <a:prstGeom prst="rect">
            <a:avLst/>
          </a:prstGeom>
        </p:spPr>
      </p:pic>
      <p:pic>
        <p:nvPicPr>
          <p:cNvPr id="7" name="Picture 6"/>
          <p:cNvPicPr>
            <a:picLocks noChangeAspect="1"/>
          </p:cNvPicPr>
          <p:nvPr/>
        </p:nvPicPr>
        <p:blipFill>
          <a:blip r:embed="rId4"/>
          <a:stretch>
            <a:fillRect/>
          </a:stretch>
        </p:blipFill>
        <p:spPr>
          <a:xfrm>
            <a:off x="4495800" y="3328400"/>
            <a:ext cx="2828365" cy="279776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pPr algn="l"/>
            <a:r>
              <a:rPr lang="en-US" sz="3600" dirty="0" smtClean="0"/>
              <a:t>Requirement#05: Protect all systems against malware and regularly update anti-virus systems and programs</a:t>
            </a:r>
            <a:endParaRPr lang="en-US" sz="36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905000"/>
            <a:ext cx="4724400" cy="4221163"/>
          </a:xfrm>
        </p:spPr>
        <p:txBody>
          <a:bodyPr>
            <a:normAutofit/>
          </a:bodyPr>
          <a:lstStyle/>
          <a:p>
            <a:r>
              <a:rPr lang="en-US" sz="2500" dirty="0" smtClean="0"/>
              <a:t>Latest version and patches</a:t>
            </a:r>
          </a:p>
          <a:p>
            <a:r>
              <a:rPr lang="en-US" sz="2500" dirty="0" smtClean="0"/>
              <a:t>Deployed to all computers susceptible to malware</a:t>
            </a:r>
          </a:p>
          <a:p>
            <a:r>
              <a:rPr lang="en-US" sz="2500" dirty="0" smtClean="0"/>
              <a:t>Users cannot be admins; cannot disable anti-virus</a:t>
            </a:r>
          </a:p>
          <a:p>
            <a:r>
              <a:rPr lang="en-US" sz="2500" dirty="0" smtClean="0"/>
              <a:t>Security policies &amp; operational procedures for protecting systems against malware are documented, in use and known to all affected parties</a:t>
            </a:r>
            <a:endParaRPr lang="en-US" sz="2500" dirty="0"/>
          </a:p>
        </p:txBody>
      </p:sp>
      <p:pic>
        <p:nvPicPr>
          <p:cNvPr id="3" name="Picture 2"/>
          <p:cNvPicPr>
            <a:picLocks noChangeAspect="1"/>
          </p:cNvPicPr>
          <p:nvPr/>
        </p:nvPicPr>
        <p:blipFill>
          <a:blip r:embed="rId2"/>
          <a:stretch>
            <a:fillRect/>
          </a:stretch>
        </p:blipFill>
        <p:spPr>
          <a:xfrm>
            <a:off x="5334000" y="1752600"/>
            <a:ext cx="3434220" cy="1371600"/>
          </a:xfrm>
          <a:prstGeom prst="rect">
            <a:avLst/>
          </a:prstGeom>
        </p:spPr>
      </p:pic>
      <p:pic>
        <p:nvPicPr>
          <p:cNvPr id="5" name="Picture 4"/>
          <p:cNvPicPr>
            <a:picLocks noChangeAspect="1"/>
          </p:cNvPicPr>
          <p:nvPr/>
        </p:nvPicPr>
        <p:blipFill>
          <a:blip r:embed="rId3"/>
          <a:stretch>
            <a:fillRect/>
          </a:stretch>
        </p:blipFill>
        <p:spPr>
          <a:xfrm>
            <a:off x="5486400" y="3911441"/>
            <a:ext cx="3276601" cy="14987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Objectives</a:t>
            </a:r>
            <a:endParaRPr lang="en-US" dirty="0">
              <a:latin typeface="Arial Black" pitchFamily="34" charset="0"/>
            </a:endParaRPr>
          </a:p>
        </p:txBody>
      </p:sp>
      <p:sp>
        <p:nvSpPr>
          <p:cNvPr id="3" name="Content Placeholder 2"/>
          <p:cNvSpPr>
            <a:spLocks noGrp="1"/>
          </p:cNvSpPr>
          <p:nvPr>
            <p:ph idx="1"/>
          </p:nvPr>
        </p:nvSpPr>
        <p:spPr/>
        <p:txBody>
          <a:bodyPr>
            <a:noAutofit/>
          </a:bodyPr>
          <a:lstStyle/>
          <a:p>
            <a:r>
              <a:rPr lang="en-US" sz="3600" dirty="0" smtClean="0"/>
              <a:t>Provide an overview of the PCI-DSS standards</a:t>
            </a:r>
          </a:p>
          <a:p>
            <a:r>
              <a:rPr lang="en-US" sz="3600" dirty="0" smtClean="0"/>
              <a:t>Explain the importance of complying with the PCI-DSS standards</a:t>
            </a:r>
          </a:p>
          <a:p>
            <a:r>
              <a:rPr lang="en-US" sz="3600" dirty="0" smtClean="0"/>
              <a:t>Point out how accounting and finance professionals can help make their organizations compliant</a:t>
            </a:r>
            <a:endParaRPr lang="en-US" sz="3600" dirty="0"/>
          </a:p>
        </p:txBody>
      </p:sp>
      <p:sp>
        <p:nvSpPr>
          <p:cNvPr id="4" name="Subtitle 2"/>
          <p:cNvSpPr txBox="1">
            <a:spLocks/>
          </p:cNvSpPr>
          <p:nvPr/>
        </p:nvSpPr>
        <p:spPr>
          <a:xfrm>
            <a:off x="152400" y="6096000"/>
            <a:ext cx="8991600" cy="6096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lgn="l"/>
            <a:r>
              <a:rPr lang="en-US" sz="3600" dirty="0" smtClean="0"/>
              <a:t>Requirement#06: Develop and maintain secure systems and applications</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p:txBody>
          <a:bodyPr>
            <a:normAutofit fontScale="85000" lnSpcReduction="10000"/>
          </a:bodyPr>
          <a:lstStyle/>
          <a:p>
            <a:r>
              <a:rPr lang="en-US" dirty="0" smtClean="0"/>
              <a:t>Security vulnerability analysis &amp; risk ranking</a:t>
            </a:r>
          </a:p>
          <a:p>
            <a:r>
              <a:rPr lang="en-US" dirty="0" smtClean="0"/>
              <a:t>Incorporate information security during development</a:t>
            </a:r>
          </a:p>
          <a:p>
            <a:r>
              <a:rPr lang="en-US" dirty="0" smtClean="0"/>
              <a:t>Change control processes</a:t>
            </a:r>
          </a:p>
          <a:p>
            <a:r>
              <a:rPr lang="en-US" dirty="0" smtClean="0"/>
              <a:t>Segregation of duties between development &amp; production teams</a:t>
            </a:r>
          </a:p>
          <a:p>
            <a:r>
              <a:rPr lang="en-US" dirty="0" smtClean="0"/>
              <a:t>Functionality testing and back-out procedures</a:t>
            </a:r>
          </a:p>
          <a:p>
            <a:r>
              <a:rPr lang="en-US" dirty="0" smtClean="0"/>
              <a:t>Security policies &amp; operational procedures for developing secure systems and applications are documented, in use &amp; known to all affected parties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lgn="l"/>
            <a:r>
              <a:rPr lang="en-US" sz="3600" dirty="0" smtClean="0"/>
              <a:t>Requirement#07: Restrict access to card holder data by business need to know</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600200"/>
            <a:ext cx="5257800" cy="4525963"/>
          </a:xfrm>
        </p:spPr>
        <p:txBody>
          <a:bodyPr>
            <a:normAutofit fontScale="92500" lnSpcReduction="10000"/>
          </a:bodyPr>
          <a:lstStyle/>
          <a:p>
            <a:r>
              <a:rPr lang="en-US" dirty="0" smtClean="0"/>
              <a:t>Least privilege</a:t>
            </a:r>
          </a:p>
          <a:p>
            <a:r>
              <a:rPr lang="en-US" dirty="0" smtClean="0"/>
              <a:t>Access after management approval</a:t>
            </a:r>
          </a:p>
          <a:p>
            <a:r>
              <a:rPr lang="en-US" dirty="0" smtClean="0"/>
              <a:t>Access based on job classification &amp; function</a:t>
            </a:r>
          </a:p>
          <a:p>
            <a:r>
              <a:rPr lang="en-US" dirty="0" smtClean="0"/>
              <a:t>Security policies &amp; operational procedures for restricting access to cardholder data are documented, in use &amp; known to all affected parties</a:t>
            </a:r>
            <a:endParaRPr lang="en-US" dirty="0"/>
          </a:p>
        </p:txBody>
      </p:sp>
      <p:pic>
        <p:nvPicPr>
          <p:cNvPr id="5" name="Picture 4"/>
          <p:cNvPicPr/>
          <p:nvPr/>
        </p:nvPicPr>
        <p:blipFill>
          <a:blip r:embed="rId2" cstate="print"/>
          <a:srcRect/>
          <a:stretch>
            <a:fillRect/>
          </a:stretch>
        </p:blipFill>
        <p:spPr bwMode="auto">
          <a:xfrm>
            <a:off x="5715000" y="1371600"/>
            <a:ext cx="2895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pPr algn="l"/>
            <a:r>
              <a:rPr lang="en-US" sz="3200" dirty="0" smtClean="0"/>
              <a:t>Requirement#08: Identify and authenticate access to system components</a:t>
            </a:r>
            <a:endParaRPr lang="en-US" sz="32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600200"/>
            <a:ext cx="4724400" cy="4525963"/>
          </a:xfrm>
        </p:spPr>
        <p:txBody>
          <a:bodyPr>
            <a:normAutofit lnSpcReduction="10000"/>
          </a:bodyPr>
          <a:lstStyle/>
          <a:p>
            <a:r>
              <a:rPr lang="en-US" sz="2500" dirty="0" smtClean="0"/>
              <a:t>Unique user names and passwords</a:t>
            </a:r>
          </a:p>
          <a:p>
            <a:r>
              <a:rPr lang="en-US" sz="2500" dirty="0" smtClean="0"/>
              <a:t>Password at least 7 alpha, numeric and special characters, change every 90 days</a:t>
            </a:r>
          </a:p>
          <a:p>
            <a:r>
              <a:rPr lang="en-US" sz="2500" dirty="0" smtClean="0"/>
              <a:t>Lockout after 6 attempts</a:t>
            </a:r>
          </a:p>
          <a:p>
            <a:r>
              <a:rPr lang="en-US" sz="2500" dirty="0" smtClean="0"/>
              <a:t>Multi factor non-console access</a:t>
            </a:r>
          </a:p>
          <a:p>
            <a:r>
              <a:rPr lang="en-US" sz="2500" dirty="0" smtClean="0"/>
              <a:t>Security policies &amp; operational procedures to identify and authenticate are documented, in use and known to all affected parties</a:t>
            </a:r>
            <a:endParaRPr lang="en-US" sz="2500" dirty="0"/>
          </a:p>
        </p:txBody>
      </p:sp>
      <p:pic>
        <p:nvPicPr>
          <p:cNvPr id="5" name="Picture 4"/>
          <p:cNvPicPr/>
          <p:nvPr/>
        </p:nvPicPr>
        <p:blipFill>
          <a:blip r:embed="rId2" cstate="print"/>
          <a:srcRect/>
          <a:stretch>
            <a:fillRect/>
          </a:stretch>
        </p:blipFill>
        <p:spPr bwMode="auto">
          <a:xfrm>
            <a:off x="5257800" y="1752600"/>
            <a:ext cx="3733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lgn="l"/>
            <a:r>
              <a:rPr lang="en-US" dirty="0" smtClean="0"/>
              <a:t>Requirement#09: Restrict physical access to card holder data</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371600"/>
            <a:ext cx="4850470" cy="4754563"/>
          </a:xfrm>
        </p:spPr>
        <p:txBody>
          <a:bodyPr>
            <a:normAutofit fontScale="92500"/>
          </a:bodyPr>
          <a:lstStyle/>
          <a:p>
            <a:r>
              <a:rPr lang="en-US" sz="2500" dirty="0" smtClean="0"/>
              <a:t>Facility entry controls </a:t>
            </a:r>
          </a:p>
          <a:p>
            <a:r>
              <a:rPr lang="en-US" sz="2500" dirty="0" smtClean="0"/>
              <a:t>Restrict physical access to wireless access points, network and telecom equipment</a:t>
            </a:r>
          </a:p>
          <a:p>
            <a:r>
              <a:rPr lang="en-US" sz="2500" dirty="0" smtClean="0"/>
              <a:t>Control physical access to sensitive areas and strict control over storage and access to media</a:t>
            </a:r>
          </a:p>
          <a:p>
            <a:r>
              <a:rPr lang="en-US" sz="2500" dirty="0" smtClean="0"/>
              <a:t>Updated list of computers</a:t>
            </a:r>
          </a:p>
          <a:p>
            <a:r>
              <a:rPr lang="en-US" sz="2500" dirty="0" smtClean="0"/>
              <a:t>Inspect devices to detect tampering</a:t>
            </a:r>
          </a:p>
          <a:p>
            <a:r>
              <a:rPr lang="en-US" sz="2500" dirty="0" smtClean="0"/>
              <a:t>Policies &amp; procedures documented, in use &amp; known to all</a:t>
            </a:r>
          </a:p>
          <a:p>
            <a:endParaRPr lang="en-US" sz="2500" dirty="0" smtClean="0"/>
          </a:p>
          <a:p>
            <a:endParaRPr lang="en-US" dirty="0" smtClean="0"/>
          </a:p>
          <a:p>
            <a:endParaRPr lang="en-US" dirty="0"/>
          </a:p>
        </p:txBody>
      </p:sp>
      <p:pic>
        <p:nvPicPr>
          <p:cNvPr id="5" name="Picture 4"/>
          <p:cNvPicPr>
            <a:picLocks noChangeAspect="1"/>
          </p:cNvPicPr>
          <p:nvPr/>
        </p:nvPicPr>
        <p:blipFill>
          <a:blip r:embed="rId2" cstate="print"/>
          <a:stretch>
            <a:fillRect/>
          </a:stretch>
        </p:blipFill>
        <p:spPr>
          <a:xfrm>
            <a:off x="7670667" y="1066800"/>
            <a:ext cx="1219200" cy="1447800"/>
          </a:xfrm>
          <a:prstGeom prst="rect">
            <a:avLst/>
          </a:prstGeom>
        </p:spPr>
      </p:pic>
      <p:pic>
        <p:nvPicPr>
          <p:cNvPr id="7" name="Picture 6"/>
          <p:cNvPicPr>
            <a:picLocks noChangeAspect="1"/>
          </p:cNvPicPr>
          <p:nvPr/>
        </p:nvPicPr>
        <p:blipFill>
          <a:blip r:embed="rId3" cstate="print"/>
          <a:stretch>
            <a:fillRect/>
          </a:stretch>
        </p:blipFill>
        <p:spPr>
          <a:xfrm>
            <a:off x="5562600" y="1605323"/>
            <a:ext cx="1853137" cy="909277"/>
          </a:xfrm>
          <a:prstGeom prst="rect">
            <a:avLst/>
          </a:prstGeom>
        </p:spPr>
      </p:pic>
      <p:pic>
        <p:nvPicPr>
          <p:cNvPr id="3" name="Picture 2"/>
          <p:cNvPicPr>
            <a:picLocks noChangeAspect="1"/>
          </p:cNvPicPr>
          <p:nvPr/>
        </p:nvPicPr>
        <p:blipFill>
          <a:blip r:embed="rId4"/>
          <a:stretch>
            <a:fillRect/>
          </a:stretch>
        </p:blipFill>
        <p:spPr>
          <a:xfrm>
            <a:off x="6413367" y="2971800"/>
            <a:ext cx="2514600" cy="306737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algn="l"/>
            <a:r>
              <a:rPr lang="en-US" sz="3600" dirty="0" smtClean="0"/>
              <a:t>Requirement#10: Track and monitor all access to network resources and card holder data</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600200"/>
            <a:ext cx="4267200" cy="4525963"/>
          </a:xfrm>
        </p:spPr>
        <p:txBody>
          <a:bodyPr>
            <a:normAutofit lnSpcReduction="10000"/>
          </a:bodyPr>
          <a:lstStyle/>
          <a:p>
            <a:r>
              <a:rPr lang="en-US" sz="2200" dirty="0" smtClean="0"/>
              <a:t>Computer activity logs &amp; audit trails</a:t>
            </a:r>
          </a:p>
          <a:p>
            <a:r>
              <a:rPr lang="en-US" sz="2200" dirty="0" smtClean="0"/>
              <a:t>Invalid logical access</a:t>
            </a:r>
          </a:p>
          <a:p>
            <a:r>
              <a:rPr lang="en-US" sz="2200" dirty="0" smtClean="0"/>
              <a:t>Changes to system – level objects</a:t>
            </a:r>
          </a:p>
          <a:p>
            <a:r>
              <a:rPr lang="en-US" sz="2200" dirty="0" smtClean="0"/>
              <a:t>Someone reviews logs &amp; security events</a:t>
            </a:r>
          </a:p>
          <a:p>
            <a:r>
              <a:rPr lang="en-US" sz="2200" dirty="0" smtClean="0"/>
              <a:t>Retention of audit trails for one year, with 3 months ready for analysis</a:t>
            </a:r>
          </a:p>
          <a:p>
            <a:r>
              <a:rPr lang="en-US" sz="2200" dirty="0" smtClean="0"/>
              <a:t>Policies &amp; operational procedures documented, in use and known to all affected parties</a:t>
            </a:r>
            <a:endParaRPr lang="en-US" sz="2200" dirty="0"/>
          </a:p>
        </p:txBody>
      </p:sp>
      <p:pic>
        <p:nvPicPr>
          <p:cNvPr id="3" name="Picture 2"/>
          <p:cNvPicPr>
            <a:picLocks noChangeAspect="1"/>
          </p:cNvPicPr>
          <p:nvPr/>
        </p:nvPicPr>
        <p:blipFill>
          <a:blip r:embed="rId2"/>
          <a:stretch>
            <a:fillRect/>
          </a:stretch>
        </p:blipFill>
        <p:spPr>
          <a:xfrm>
            <a:off x="4800600" y="1431792"/>
            <a:ext cx="4191001" cy="35212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pPr algn="l"/>
            <a:r>
              <a:rPr lang="en-US" sz="3600" dirty="0" smtClean="0"/>
              <a:t>Requirement#11:Regularly test security systems and processes</a:t>
            </a:r>
            <a:endParaRPr lang="en-US" sz="36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p:txBody>
          <a:bodyPr>
            <a:normAutofit lnSpcReduction="10000"/>
          </a:bodyPr>
          <a:lstStyle/>
          <a:p>
            <a:r>
              <a:rPr lang="en-US" dirty="0" smtClean="0"/>
              <a:t>Incident response procedures</a:t>
            </a:r>
          </a:p>
          <a:p>
            <a:r>
              <a:rPr lang="en-US" dirty="0" smtClean="0"/>
              <a:t>Quarterly internal and external vulnerability scans</a:t>
            </a:r>
          </a:p>
          <a:p>
            <a:r>
              <a:rPr lang="en-US" dirty="0" smtClean="0"/>
              <a:t>Annual internal and external penetration tests</a:t>
            </a:r>
          </a:p>
          <a:p>
            <a:r>
              <a:rPr lang="en-US" dirty="0" smtClean="0"/>
              <a:t>Presence of intrusion detection and prevention systems</a:t>
            </a:r>
          </a:p>
          <a:p>
            <a:r>
              <a:rPr lang="en-US" dirty="0" smtClean="0"/>
              <a:t>Policies &amp; operational procedures documented, in use &amp; known to all affected parties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algn="l"/>
            <a:r>
              <a:rPr lang="en-US" sz="3600" dirty="0" smtClean="0"/>
              <a:t>Requirement#12: Maintain a policy that addresses security for all personnel</a:t>
            </a:r>
            <a:endParaRPr lang="en-US" sz="36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p:txBody>
          <a:bodyPr>
            <a:normAutofit/>
          </a:bodyPr>
          <a:lstStyle/>
          <a:p>
            <a:r>
              <a:rPr lang="en-US" sz="2500" dirty="0" smtClean="0"/>
              <a:t>Establish, publish, maintain and disseminate a security policy</a:t>
            </a:r>
          </a:p>
          <a:p>
            <a:r>
              <a:rPr lang="en-US" sz="2500" dirty="0" smtClean="0"/>
              <a:t>Annual risk assessment process</a:t>
            </a:r>
          </a:p>
          <a:p>
            <a:r>
              <a:rPr lang="en-US" sz="2500" dirty="0" smtClean="0"/>
              <a:t>Inventory of critical technologies, owners and access</a:t>
            </a:r>
          </a:p>
          <a:p>
            <a:r>
              <a:rPr lang="en-US" sz="2500" dirty="0" smtClean="0"/>
              <a:t>Defined information security management responsibilities</a:t>
            </a:r>
          </a:p>
          <a:p>
            <a:r>
              <a:rPr lang="en-US" sz="2500" dirty="0" smtClean="0"/>
              <a:t>Formal security awareness program</a:t>
            </a:r>
          </a:p>
          <a:p>
            <a:r>
              <a:rPr lang="en-US" sz="2500" dirty="0" smtClean="0"/>
              <a:t>Employees to acknowledge annually security policy and procedures</a:t>
            </a:r>
          </a:p>
          <a:p>
            <a:r>
              <a:rPr lang="en-US" sz="2500" dirty="0" smtClean="0"/>
              <a:t>Screen employees prior </a:t>
            </a:r>
            <a:r>
              <a:rPr lang="en-US" sz="2500" smtClean="0"/>
              <a:t>to hire</a:t>
            </a:r>
            <a:endParaRPr lang="en-US" sz="25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Some aspects of IT security policies</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457200" y="1219200"/>
            <a:ext cx="8229600" cy="4906963"/>
          </a:xfrm>
        </p:spPr>
        <p:txBody>
          <a:bodyPr/>
          <a:lstStyle/>
          <a:p>
            <a:r>
              <a:rPr lang="en-US" dirty="0" smtClean="0"/>
              <a:t>Acceptable Use Policy</a:t>
            </a:r>
          </a:p>
          <a:p>
            <a:r>
              <a:rPr lang="en-US" dirty="0" smtClean="0"/>
              <a:t>Information Security Awareness &amp; Training</a:t>
            </a:r>
          </a:p>
          <a:p>
            <a:r>
              <a:rPr lang="en-US" dirty="0" smtClean="0"/>
              <a:t>BYOD Policy</a:t>
            </a:r>
          </a:p>
          <a:p>
            <a:r>
              <a:rPr lang="en-US" dirty="0" smtClean="0"/>
              <a:t>Data Storage Retention &amp; Disposal Policy</a:t>
            </a:r>
          </a:p>
          <a:p>
            <a:r>
              <a:rPr lang="en-US" dirty="0" smtClean="0"/>
              <a:t>Data Classification Policy </a:t>
            </a:r>
          </a:p>
          <a:p>
            <a:r>
              <a:rPr lang="en-US" dirty="0" smtClean="0"/>
              <a:t>Internet Security Policy</a:t>
            </a:r>
          </a:p>
          <a:p>
            <a:r>
              <a:rPr lang="en-US" dirty="0" smtClean="0"/>
              <a:t>IT Security Roles Policy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Some tips on PCI-DSS compliance work</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228600" y="1219200"/>
            <a:ext cx="8610600" cy="4906963"/>
          </a:xfrm>
        </p:spPr>
        <p:txBody>
          <a:bodyPr>
            <a:normAutofit/>
          </a:bodyPr>
          <a:lstStyle/>
          <a:p>
            <a:r>
              <a:rPr lang="en-US" sz="3000" dirty="0" smtClean="0"/>
              <a:t>N - Never stop pestering IT with answers</a:t>
            </a:r>
          </a:p>
          <a:p>
            <a:r>
              <a:rPr lang="en-US" sz="3000" dirty="0" smtClean="0"/>
              <a:t>C - Collaborate with stakeholders</a:t>
            </a:r>
          </a:p>
          <a:p>
            <a:r>
              <a:rPr lang="en-US" sz="3000" dirty="0" smtClean="0"/>
              <a:t>P - PCI-DSS </a:t>
            </a:r>
          </a:p>
          <a:p>
            <a:r>
              <a:rPr lang="en-US" sz="3000" dirty="0" smtClean="0"/>
              <a:t>A - Auditor mindset</a:t>
            </a:r>
          </a:p>
          <a:p>
            <a:r>
              <a:rPr lang="en-US" sz="3000" dirty="0" smtClean="0"/>
              <a:t>C - Consult with peers and industry contacts</a:t>
            </a:r>
          </a:p>
          <a:p>
            <a:r>
              <a:rPr lang="en-US" sz="3000" dirty="0" smtClean="0"/>
              <a:t>A - Attitude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Bonus round</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228600" y="1219200"/>
            <a:ext cx="8610600" cy="4906963"/>
          </a:xfrm>
        </p:spPr>
        <p:txBody>
          <a:bodyPr>
            <a:normAutofit/>
          </a:bodyPr>
          <a:lstStyle/>
          <a:p>
            <a:r>
              <a:rPr lang="en-US" sz="4500" dirty="0" smtClean="0"/>
              <a:t>What is the happiest place on earth in California?</a:t>
            </a:r>
          </a:p>
          <a:p>
            <a:r>
              <a:rPr lang="en-US" sz="4500" dirty="0" smtClean="0"/>
              <a:t>Who founded Disneyland?</a:t>
            </a:r>
          </a:p>
          <a:p>
            <a:r>
              <a:rPr lang="en-US" sz="4500" dirty="0" smtClean="0"/>
              <a:t>What is the latest newly opened attraction? (Hint: Two words both starts with P)  </a:t>
            </a:r>
            <a:endParaRPr lang="en-US" sz="4500" dirty="0"/>
          </a:p>
        </p:txBody>
      </p:sp>
    </p:spTree>
    <p:extLst>
      <p:ext uri="{BB962C8B-B14F-4D97-AF65-F5344CB8AC3E}">
        <p14:creationId xmlns:p14="http://schemas.microsoft.com/office/powerpoint/2010/main" val="2133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About Ralph Villanueva</a:t>
            </a:r>
            <a:endParaRPr lang="en-US" dirty="0">
              <a:latin typeface="Arial Black" pitchFamily="34" charset="0"/>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500" dirty="0" smtClean="0"/>
              <a:t>IT compliance professional since 2010</a:t>
            </a:r>
          </a:p>
          <a:p>
            <a:r>
              <a:rPr lang="en-US" sz="2500" dirty="0" smtClean="0"/>
              <a:t>Payment Card Industry – Internal Security Assessor (PCI-ISA), Payment Card Industry Professional (PCIP), Certified Information Systems Auditor (CISA), Certified Information Security Manager (CISM), IT Infrastructure Library (ITIL), Certified Internal Auditor (CIA), Certification in Risk Management Assurance (CRMA), Certified Fraud Examiner (CFE) and CPA (Phil)</a:t>
            </a:r>
          </a:p>
          <a:p>
            <a:r>
              <a:rPr lang="en-US" sz="2500" dirty="0" smtClean="0"/>
              <a:t>BSBA from UPV and MBA from Ateneo de Manila University</a:t>
            </a:r>
          </a:p>
          <a:p>
            <a:r>
              <a:rPr lang="en-US" sz="2500" dirty="0" smtClean="0"/>
              <a:t>Believes that Filipino accounting professionals are among the best in the world</a:t>
            </a:r>
            <a:endParaRPr lang="en-US" sz="2500"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4900" b="1" dirty="0" smtClean="0"/>
              <a:t>Thank you</a:t>
            </a:r>
            <a:br>
              <a:rPr lang="en-US" sz="4900" b="1" dirty="0" smtClean="0"/>
            </a:br>
            <a:r>
              <a:rPr lang="en-US" dirty="0" smtClean="0"/>
              <a:t>Here are some online resources</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p:txBody>
          <a:bodyPr/>
          <a:lstStyle/>
          <a:p>
            <a:pPr marL="0" indent="0">
              <a:buNone/>
            </a:pPr>
            <a:r>
              <a:rPr lang="en-US" dirty="0" smtClean="0"/>
              <a:t>www.pcisecuritystandards.org</a:t>
            </a:r>
          </a:p>
          <a:p>
            <a:pPr marL="0" indent="0">
              <a:buNone/>
            </a:pPr>
            <a:r>
              <a:rPr lang="en-US" dirty="0" smtClean="0"/>
              <a:t>www.isaca.org</a:t>
            </a:r>
          </a:p>
          <a:p>
            <a:pPr marL="0" indent="0">
              <a:buNone/>
            </a:pPr>
            <a:r>
              <a:rPr lang="en-US" dirty="0" smtClean="0"/>
              <a:t>www.us-cert.gov</a:t>
            </a:r>
          </a:p>
          <a:p>
            <a:pPr marL="0" indent="0">
              <a:buNone/>
            </a:pPr>
            <a:r>
              <a:rPr lang="en-US" dirty="0" smtClean="0"/>
              <a:t>www.iapp.org</a:t>
            </a:r>
          </a:p>
          <a:p>
            <a:pPr marL="0" indent="0">
              <a:buNone/>
            </a:pPr>
            <a:r>
              <a:rPr lang="en-US" dirty="0" smtClean="0"/>
              <a:t>www.coso.org </a:t>
            </a:r>
          </a:p>
          <a:p>
            <a:pPr marL="0" indent="0">
              <a:buNone/>
            </a:pPr>
            <a:r>
              <a:rPr lang="en-US" dirty="0" smtClean="0"/>
              <a:t>For more info, my email is:</a:t>
            </a:r>
          </a:p>
          <a:p>
            <a:pPr marL="0" indent="0">
              <a:buNone/>
            </a:pPr>
            <a:r>
              <a:rPr lang="en-US" dirty="0" smtClean="0"/>
              <a:t>rvsvillanueva@yahoo.com</a:t>
            </a:r>
            <a:endParaRPr lang="en-US" dirty="0"/>
          </a:p>
        </p:txBody>
      </p:sp>
      <p:pic>
        <p:nvPicPr>
          <p:cNvPr id="3" name="Picture 2"/>
          <p:cNvPicPr>
            <a:picLocks noChangeAspect="1"/>
          </p:cNvPicPr>
          <p:nvPr/>
        </p:nvPicPr>
        <p:blipFill>
          <a:blip r:embed="rId2"/>
          <a:stretch>
            <a:fillRect/>
          </a:stretch>
        </p:blipFill>
        <p:spPr>
          <a:xfrm>
            <a:off x="5791200" y="1735244"/>
            <a:ext cx="2972215" cy="27912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many of you use at least one credit or debit card?</a:t>
            </a:r>
          </a:p>
          <a:p>
            <a:pPr marL="514350" indent="-514350">
              <a:buFont typeface="+mj-lt"/>
              <a:buAutoNum type="arabicPeriod"/>
            </a:pPr>
            <a:r>
              <a:rPr lang="en-US" dirty="0" smtClean="0"/>
              <a:t>How many of you work for organizations that accept credit or debit cards?</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r>
              <a:rPr lang="en-US" dirty="0" smtClean="0"/>
              <a:t>Why is the PCI-DSS important?</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important to you?</a:t>
            </a:r>
            <a:endParaRPr lang="en-US" dirty="0"/>
          </a:p>
        </p:txBody>
      </p:sp>
      <p:sp>
        <p:nvSpPr>
          <p:cNvPr id="3" name="Content Placeholder 2"/>
          <p:cNvSpPr>
            <a:spLocks noGrp="1"/>
          </p:cNvSpPr>
          <p:nvPr>
            <p:ph idx="1"/>
          </p:nvPr>
        </p:nvSpPr>
        <p:spPr/>
        <p:txBody>
          <a:bodyPr>
            <a:normAutofit lnSpcReduction="10000"/>
          </a:bodyPr>
          <a:lstStyle/>
          <a:p>
            <a:r>
              <a:rPr lang="en-US" dirty="0" smtClean="0"/>
              <a:t>Savings for your organization - less audit fees paid if you can do some of the work</a:t>
            </a:r>
          </a:p>
          <a:p>
            <a:r>
              <a:rPr lang="en-US" dirty="0" smtClean="0"/>
              <a:t>Better appreciation of interconnectedness of all controls – more meaningful recommendations</a:t>
            </a:r>
          </a:p>
          <a:p>
            <a:r>
              <a:rPr lang="en-US" dirty="0" smtClean="0"/>
              <a:t>IKAW AY MAGIGING SIKAT – Your career will get a substantial boost, you’re more likely to get that promotion, that salary increase and even your boss’ daughter (if you’re single)</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84122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can do it?</a:t>
            </a:r>
            <a:endParaRPr lang="en-US" dirty="0"/>
          </a:p>
        </p:txBody>
      </p:sp>
      <p:sp>
        <p:nvSpPr>
          <p:cNvPr id="3" name="Content Placeholder 2"/>
          <p:cNvSpPr>
            <a:spLocks noGrp="1"/>
          </p:cNvSpPr>
          <p:nvPr>
            <p:ph idx="1"/>
          </p:nvPr>
        </p:nvSpPr>
        <p:spPr>
          <a:xfrm>
            <a:off x="457200" y="1600200"/>
            <a:ext cx="5410200" cy="4525963"/>
          </a:xfrm>
        </p:spPr>
        <p:txBody>
          <a:bodyPr>
            <a:normAutofit lnSpcReduction="10000"/>
          </a:bodyPr>
          <a:lstStyle/>
          <a:p>
            <a:r>
              <a:rPr lang="en-US" dirty="0" smtClean="0"/>
              <a:t>Similar to accounting, more work, less pay</a:t>
            </a:r>
          </a:p>
          <a:p>
            <a:r>
              <a:rPr lang="en-US" dirty="0" smtClean="0"/>
              <a:t>Compare accounting entry to GAAP</a:t>
            </a:r>
          </a:p>
          <a:p>
            <a:r>
              <a:rPr lang="en-US" dirty="0" smtClean="0"/>
              <a:t>Compare IT observation to IT compliance framework</a:t>
            </a:r>
          </a:p>
          <a:p>
            <a:r>
              <a:rPr lang="en-US" dirty="0" smtClean="0"/>
              <a:t>Prepare report of observations, impact and recommendations</a:t>
            </a:r>
          </a:p>
          <a:p>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4"/>
          <p:cNvPicPr>
            <a:picLocks noChangeAspect="1"/>
          </p:cNvPicPr>
          <p:nvPr/>
        </p:nvPicPr>
        <p:blipFill>
          <a:blip r:embed="rId3"/>
          <a:stretch>
            <a:fillRect/>
          </a:stretch>
        </p:blipFill>
        <p:spPr>
          <a:xfrm>
            <a:off x="6096000" y="1775617"/>
            <a:ext cx="2590800" cy="1729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What is PCI-SSC?</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Content Placeholder 4"/>
          <p:cNvPicPr>
            <a:picLocks noGrp="1"/>
          </p:cNvPicPr>
          <p:nvPr>
            <p:ph idx="1"/>
          </p:nvPr>
        </p:nvPicPr>
        <p:blipFill>
          <a:blip r:embed="rId2">
            <a:lum bright="-15000"/>
          </a:blip>
          <a:stretch>
            <a:fillRect/>
          </a:stretch>
        </p:blipFill>
        <p:spPr>
          <a:xfrm>
            <a:off x="228600" y="1066800"/>
            <a:ext cx="8763000" cy="4800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PCI-DSS</a:t>
            </a:r>
            <a:endParaRPr lang="en-US" dirty="0"/>
          </a:p>
        </p:txBody>
      </p:sp>
      <p:sp>
        <p:nvSpPr>
          <p:cNvPr id="4" name="Subtitle 2"/>
          <p:cNvSpPr txBox="1">
            <a:spLocks/>
          </p:cNvSpPr>
          <p:nvPr/>
        </p:nvSpPr>
        <p:spPr>
          <a:xfrm>
            <a:off x="152400" y="6248400"/>
            <a:ext cx="8991600" cy="457200"/>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NCPACA &amp; PASCPA 32</a:t>
            </a:r>
            <a:r>
              <a:rPr kumimoji="0" lang="en-US" sz="3200" b="0" i="0" u="none" strike="noStrike" kern="1200" cap="none" spc="0" normalizeH="0" baseline="30000" noProof="0" dirty="0" smtClean="0">
                <a:ln>
                  <a:noFill/>
                </a:ln>
                <a:solidFill>
                  <a:schemeClr val="tx1">
                    <a:tint val="75000"/>
                  </a:schemeClr>
                </a:solidFill>
                <a:effectLst/>
                <a:uLnTx/>
                <a:uFillTx/>
                <a:latin typeface="Impact" pitchFamily="34" charset="0"/>
              </a:rPr>
              <a:t>nd</a:t>
            </a:r>
            <a:r>
              <a:rPr kumimoji="0" lang="en-US" sz="3200" b="0" i="0" u="none" strike="noStrike" kern="1200" cap="none" spc="0" normalizeH="0" baseline="0" noProof="0" dirty="0" smtClean="0">
                <a:ln>
                  <a:noFill/>
                </a:ln>
                <a:solidFill>
                  <a:schemeClr val="tx1">
                    <a:tint val="75000"/>
                  </a:schemeClr>
                </a:solidFill>
                <a:effectLst/>
                <a:uLnTx/>
                <a:uFillTx/>
                <a:latin typeface="Impact" pitchFamily="34" charset="0"/>
              </a:rPr>
              <a:t> Annual Professional Convention 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Content Placeholder 5"/>
          <p:cNvSpPr>
            <a:spLocks noGrp="1"/>
          </p:cNvSpPr>
          <p:nvPr>
            <p:ph idx="1"/>
          </p:nvPr>
        </p:nvSpPr>
        <p:spPr>
          <a:xfrm>
            <a:off x="228600" y="1295400"/>
            <a:ext cx="8686800" cy="4830763"/>
          </a:xfrm>
        </p:spPr>
        <p:txBody>
          <a:bodyPr>
            <a:normAutofit/>
          </a:bodyPr>
          <a:lstStyle/>
          <a:p>
            <a:pPr>
              <a:buNone/>
            </a:pPr>
            <a:r>
              <a:rPr lang="en-US" dirty="0" smtClean="0"/>
              <a:t>Payment Card Industry – Data Security Standards</a:t>
            </a:r>
          </a:p>
          <a:p>
            <a:r>
              <a:rPr lang="en-US" dirty="0" smtClean="0"/>
              <a:t>Systems that store, process or transmit card holder data</a:t>
            </a:r>
          </a:p>
          <a:p>
            <a:r>
              <a:rPr lang="en-US" dirty="0" smtClean="0"/>
              <a:t>Systems that provide security services or may impact security of cardholder data environment (CDE)</a:t>
            </a:r>
          </a:p>
          <a:p>
            <a:r>
              <a:rPr lang="en-US" dirty="0" smtClean="0"/>
              <a:t>Any other component or device located within or connected to the CDE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1381</Words>
  <Application>Microsoft Office PowerPoint</Application>
  <PresentationFormat>On-screen Show (4:3)</PresentationFormat>
  <Paragraphs>181</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Impact</vt:lpstr>
      <vt:lpstr>Office Theme</vt:lpstr>
      <vt:lpstr>UNRAVELLING THE MYSTERIES OF THE PCI-DSS STANDARDS </vt:lpstr>
      <vt:lpstr>Objectives</vt:lpstr>
      <vt:lpstr>About Ralph Villanueva</vt:lpstr>
      <vt:lpstr>POLLING QUESTION</vt:lpstr>
      <vt:lpstr>Why is the PCI-DSS important?</vt:lpstr>
      <vt:lpstr>Why this is important to you?</vt:lpstr>
      <vt:lpstr>Why you can do it?</vt:lpstr>
      <vt:lpstr>What is PCI-SSC?</vt:lpstr>
      <vt:lpstr>What is PCI-DSS</vt:lpstr>
      <vt:lpstr>PCI-DSS covers</vt:lpstr>
      <vt:lpstr>Parties to a payment card transaction</vt:lpstr>
      <vt:lpstr>Six main categories</vt:lpstr>
      <vt:lpstr>Twelve requirements</vt:lpstr>
      <vt:lpstr>How can you help your organization be compliant?</vt:lpstr>
      <vt:lpstr>Requirement#01: Install and maintain a firewall configuration to protect card holder data</vt:lpstr>
      <vt:lpstr>Requirement#02:Do not use vendor-supplied defaults for system passwords and other security parameters</vt:lpstr>
      <vt:lpstr>Requirement#03: Protect stored card holder data</vt:lpstr>
      <vt:lpstr>Requirement#04: Encrypt transmission of cardholder data across open public networks</vt:lpstr>
      <vt:lpstr>Requirement#05: Protect all systems against malware and regularly update anti-virus systems and programs</vt:lpstr>
      <vt:lpstr>Requirement#06: Develop and maintain secure systems and applications</vt:lpstr>
      <vt:lpstr>Requirement#07: Restrict access to card holder data by business need to know</vt:lpstr>
      <vt:lpstr>Requirement#08: Identify and authenticate access to system components</vt:lpstr>
      <vt:lpstr>Requirement#09: Restrict physical access to card holder data</vt:lpstr>
      <vt:lpstr>Requirement#10: Track and monitor all access to network resources and card holder data</vt:lpstr>
      <vt:lpstr>Requirement#11:Regularly test security systems and processes</vt:lpstr>
      <vt:lpstr>Requirement#12: Maintain a policy that addresses security for all personnel</vt:lpstr>
      <vt:lpstr>Some aspects of IT security policies</vt:lpstr>
      <vt:lpstr>Some tips on PCI-DSS compliance work</vt:lpstr>
      <vt:lpstr>Bonus round</vt:lpstr>
      <vt:lpstr>Thank you Here are some online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Villanueva, Ralph</cp:lastModifiedBy>
  <cp:revision>67</cp:revision>
  <dcterms:created xsi:type="dcterms:W3CDTF">2018-08-01T04:34:02Z</dcterms:created>
  <dcterms:modified xsi:type="dcterms:W3CDTF">2018-08-27T15:04:51Z</dcterms:modified>
</cp:coreProperties>
</file>