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1"/>
  </p:notesMasterIdLst>
  <p:sldIdLst>
    <p:sldId id="259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62" r:id="rId11"/>
    <p:sldId id="274" r:id="rId12"/>
    <p:sldId id="273" r:id="rId13"/>
    <p:sldId id="272" r:id="rId14"/>
    <p:sldId id="271" r:id="rId15"/>
    <p:sldId id="270" r:id="rId16"/>
    <p:sldId id="277" r:id="rId17"/>
    <p:sldId id="275" r:id="rId18"/>
    <p:sldId id="276" r:id="rId19"/>
    <p:sldId id="278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000066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1550" autoAdjust="0"/>
  </p:normalViewPr>
  <p:slideViewPr>
    <p:cSldViewPr>
      <p:cViewPr varScale="1">
        <p:scale>
          <a:sx n="70" d="100"/>
          <a:sy n="70" d="100"/>
        </p:scale>
        <p:origin x="278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BA06369-3D8F-424D-B1C3-EB129060F6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A713630-98C7-44D4-BCA8-F764A35880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2554AAE-A9C8-4495-B0EF-D27B1B1853C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7EAC0D16-217E-40F4-96BF-9D71F96D7FD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E0DB541F-32A9-4E18-8965-68DEA4D019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6DFD4B7-3296-4640-B4FF-838752BCB9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7218F63-4FED-415C-8E1B-6D52BAF765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985E66D-D070-4324-8A0C-4D6F69A05D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3C1E591-492E-4812-8E68-57C2F9DB8BBA}" type="slidenum">
              <a:rPr lang="en-GB" altLang="en-US" smtClean="0"/>
              <a:pPr/>
              <a:t>1</a:t>
            </a:fld>
            <a:endParaRPr lang="en-GB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5D80181-7F13-48DA-A032-2829213E7A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A12519A-C800-4146-B57E-94DCD3F05E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527205C9-BC1F-48F6-A6DB-DAA179DE53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571094-39C1-4D0A-ACE5-C7A0AD6A05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3E14326A-C459-4AE1-86CD-5BFEE000D3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264655-ADC5-42E3-8AA9-F904827A999E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C9611E86-290A-4FE1-9752-0FAFE2DED9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2B5C96-EB74-48EB-AA1B-45B998A40F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0BC5AE97-08C3-4901-843D-DF0145AEDB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5668F6-E146-4A6B-9D8C-9B1850FAF910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F898B184-BFDE-428D-8FCC-0C9D8F508B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E67729-98A0-468A-9B84-8890FCA4EB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D5FA86D0-1013-4EFC-9FD2-D4DA2D80FD1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29EC2B-341D-478C-B7ED-1DFEC34B3BF0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8E954BF0-450C-4E28-B110-042322691C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C2964596-D55B-419F-9F3F-007C2B67C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B1548AAA-C0FF-470D-B8D5-F7A2A2B357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D17C25-A0A1-49CC-8663-B1C51ED65952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193942ED-B276-4E29-BD4A-1AA895CA06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AA3990CD-939D-4377-B0AA-D224F6882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7D12B12C-7E08-4005-8FBD-05EE195392E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28E65D0-BFDC-4FD2-BE94-750C391A10B9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BA01B4CE-E3DF-4F45-B0E8-15ACDCB91C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193E638D-D4C8-4AB7-97A6-EC3D150FB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7FD258CB-0F8F-4D71-8C9F-A143C6A35C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07E099-C6A9-4AEB-A605-AB01141D45FE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8AAB20B6-01FF-4200-B532-A29FB56755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872D4CD9-4162-4470-BA9A-E438F54181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21E928C0-B966-4A2A-9A80-677598D26E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8746BB9-2679-4B84-9F05-B0AB22C43FC8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>
            <a:extLst>
              <a:ext uri="{FF2B5EF4-FFF2-40B4-BE49-F238E27FC236}">
                <a16:creationId xmlns:a16="http://schemas.microsoft.com/office/drawing/2014/main" id="{A813495E-8498-420E-AF9B-E9FAA35414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6DFDF68-BF89-4EB9-89EF-916F81A845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51E86E09-79B2-4154-818B-8013C803FD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B7C6DE5-B24B-4922-B9E4-4CA66570AD43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>
            <a:extLst>
              <a:ext uri="{FF2B5EF4-FFF2-40B4-BE49-F238E27FC236}">
                <a16:creationId xmlns:a16="http://schemas.microsoft.com/office/drawing/2014/main" id="{248E5142-5B20-4C7B-94FD-570E872AD8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7F55791-10E4-485E-B55B-6B36E98A6E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C0845F38-B034-4CAF-B36F-16F55B9CC7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DF6EA6-EB85-4C95-A60C-647CED96BEF4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>
            <a:extLst>
              <a:ext uri="{FF2B5EF4-FFF2-40B4-BE49-F238E27FC236}">
                <a16:creationId xmlns:a16="http://schemas.microsoft.com/office/drawing/2014/main" id="{8E517491-4985-4398-8C3B-9CAE48901D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>
            <a:extLst>
              <a:ext uri="{FF2B5EF4-FFF2-40B4-BE49-F238E27FC236}">
                <a16:creationId xmlns:a16="http://schemas.microsoft.com/office/drawing/2014/main" id="{5B0DB7F9-C16D-4807-8C2D-97B5426CE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FEECDFA9-FCC7-495F-9B36-911BE6B80F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BCAFC2-36ED-4DBB-9011-3208539C80D9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E0C5634-10CC-421E-8408-98E8B795E72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3B7C963-FDD1-4F54-BD3F-B663FCEA4801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D477C4E-A056-4802-B48E-56051EE6C1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2DF1897-88BA-48D0-85A3-416BF9E18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3AF46480-4171-427E-9FBE-FE9FE737D3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687CA7-D542-4DCF-A8C6-63AF1299DB5A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9A39FDEB-ABDA-4838-A0F8-BA6C4964E1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1512781E-1A38-4AF2-9C23-74D225A8C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7951E31-24B4-42B8-AEC1-D903D3DD65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381606-A054-4669-B1B1-FE7328D5576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4ADCAA20-C251-4FC3-B291-4F031F264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D520342-BA43-4DD3-BCAA-6C9D509810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0E8D0D9D-726F-48B3-851C-EB4839E39E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A177F4-B4FE-4D0B-B141-22CC9C4E52B6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470E053-6707-4C40-8B78-6C6962F913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1B65F594-5FDA-4853-8250-D23DA35D3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030BAB08-2D75-4E49-9030-A921B6627C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EC2A24D-3469-45F6-8C6A-96C012CA5B3D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04645980-9234-44CA-9711-04A7435F71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7531365C-022E-4DD1-92F9-C344C8B955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FE6637D-CACE-4B8A-9626-F35A701272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8A694F8-D6AC-4E34-B64C-01543F478BCF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051A563-B544-4734-AD7C-9885D8637A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5064C4A6-AE1A-43C2-BE4F-4AC2C828F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E0C08D0B-0A7D-4F75-9DC4-77E85647D8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6AAD88-152C-457A-B818-926BD4EBC051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72B627AA-0230-4385-8DC1-269917C35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5930BD4-BE10-425F-ADB1-AA9C58B8B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6A27A3A3-1075-4F83-BD0F-E7F0D8E947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1A93C6-399C-48B8-90DD-376A406B0A18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528B818A-2E62-4DAA-9F99-A26ED3073B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4CDA464A-5ACD-435C-916D-505F2D9F9A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ackground">
            <a:extLst>
              <a:ext uri="{FF2B5EF4-FFF2-40B4-BE49-F238E27FC236}">
                <a16:creationId xmlns:a16="http://schemas.microsoft.com/office/drawing/2014/main" id="{3A3D9776-5273-45DA-A760-7FA9CC8CDF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-26988"/>
            <a:ext cx="9259888" cy="694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IRS Logo">
            <a:extLst>
              <a:ext uri="{FF2B5EF4-FFF2-40B4-BE49-F238E27FC236}">
                <a16:creationId xmlns:a16="http://schemas.microsoft.com/office/drawing/2014/main" id="{080F487F-0450-4FF9-8F68-00BC727D1B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429125"/>
            <a:ext cx="2130425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31963" y="4581525"/>
            <a:ext cx="7412037" cy="603250"/>
          </a:xfrm>
        </p:spPr>
        <p:txBody>
          <a:bodyPr/>
          <a:lstStyle>
            <a:lvl1pPr algn="r">
              <a:defRPr sz="4000">
                <a:solidFill>
                  <a:srgbClr val="003366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55875" y="5373688"/>
            <a:ext cx="6400800" cy="360362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>
            <a:lvl1pPr marL="0" indent="0" algn="r">
              <a:buFontTx/>
              <a:buNone/>
              <a:defRPr sz="2400" b="1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097EE-80E3-49F9-A411-A7C87A4BC0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1928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1147B47-01AE-4D24-BDBF-57B6551881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92838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B4826FF-F706-4CA9-BF2B-B7EA978604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928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D9CB5-3C9C-4A3B-AD81-89C68175E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05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FA3897-B9FE-4362-B1F6-895FFC1ABF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487A31A-AF4F-4033-B60C-D9BF30C8BC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B3AA8AA3-541C-4565-963D-322A2EC5B7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86EF4-4511-463F-AA8F-437B40195B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086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2725" y="404813"/>
            <a:ext cx="2185988" cy="59658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404813"/>
            <a:ext cx="6410325" cy="59658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1E9B180-7D61-4A05-90FC-9DAB7F759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73B6CFE-4FE0-4194-9587-28F3022885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FD06EA5-8581-402A-8092-4093FA68D2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F7135-9876-4795-A924-644DEE168A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75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7FDFAE-C778-4AC5-A836-7F485179AF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9B49BD-6232-4965-AA39-9F5EDEFFBD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35B24DC-1FD7-4215-A87F-A47FB1EDBC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F3DAF-F5CD-4556-B8AB-BEAB79DEDA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061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F2FAFAE-FD42-4E8A-95F6-D40EEE0AC6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BE0A259-1EC7-468F-8C53-790A1F0550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12EF35D-6881-4FD2-9CAD-35A43836C9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92F37-DC72-45E0-A008-55C234A3E6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5433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844675"/>
            <a:ext cx="3811588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844675"/>
            <a:ext cx="3813175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0D22BBD-33F3-4CA5-B2B0-9925D7B5D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B5872F8-0CF4-4215-B9B4-719027F62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E84AC07-6C94-4D62-86FA-5A192D818B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C05D9-C74F-48F9-AB12-D87150C0DE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060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BB0575-6309-4D29-8F32-EE9D7203B8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8FA997-F07C-4E40-9477-B327439B86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5683BC-EB14-4B11-AFD5-ECEDA741BC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0ED66-8F64-405A-AFD3-9628AAFD30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438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C52C0C56-7FCE-456E-AC39-840D288D2A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CC99821-F2D6-440A-BB35-989935C736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0AD23F8-AE11-422F-9D9C-3A5BB47962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CE1A4-FEF9-4640-93DE-0F76BFE687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69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FF8A2BF5-3364-4C70-8A77-FAE33FF3D4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AD3332E8-B241-4B2F-9F95-93E58A8D84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0599EB7-2CA3-45FB-A7B5-55436828CE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EB3C4-CAC8-451F-AEE8-4D5E53C6F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785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F002FD0-76AD-471D-BDE4-67693A67F9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B33C6D8-D240-43BA-8621-7A3BE9A7B0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99B3CB2-2307-423F-84C5-6F7FA9D3CE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41FF6-122E-4DE2-A5B7-2AF047D948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801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439E0B1-F1C2-4BF0-8530-55E7D77391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30AC8B8-C9E9-419A-87B9-CBA019987D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A09DE16-8191-4C14-B1DC-3BD27752BB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DCA3F-1ED6-48AB-A5F0-97C92161C5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64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>
            <a:extLst>
              <a:ext uri="{FF2B5EF4-FFF2-40B4-BE49-F238E27FC236}">
                <a16:creationId xmlns:a16="http://schemas.microsoft.com/office/drawing/2014/main" id="{5574EA82-0DEE-4A17-8718-6E04B6665DF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-252413" y="-100013"/>
            <a:ext cx="9050338" cy="6992938"/>
            <a:chOff x="-159" y="-63"/>
            <a:chExt cx="5701" cy="4405"/>
          </a:xfrm>
        </p:grpSpPr>
        <p:pic>
          <p:nvPicPr>
            <p:cNvPr id="1032" name="Picture 2" descr="Background2">
              <a:extLst>
                <a:ext uri="{FF2B5EF4-FFF2-40B4-BE49-F238E27FC236}">
                  <a16:creationId xmlns:a16="http://schemas.microsoft.com/office/drawing/2014/main" id="{069F71EA-2905-4956-913F-9D30F515061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9" y="-63"/>
              <a:ext cx="5701" cy="4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Picture 3" descr="IRS Logo">
              <a:extLst>
                <a:ext uri="{FF2B5EF4-FFF2-40B4-BE49-F238E27FC236}">
                  <a16:creationId xmlns:a16="http://schemas.microsoft.com/office/drawing/2014/main" id="{6F5B5D6C-7044-4CE8-8A6A-E8555E70D66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3896"/>
              <a:ext cx="90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4">
            <a:extLst>
              <a:ext uri="{FF2B5EF4-FFF2-40B4-BE49-F238E27FC236}">
                <a16:creationId xmlns:a16="http://schemas.microsoft.com/office/drawing/2014/main" id="{78E4A038-45F8-4F82-83D1-58D6D2548E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404813"/>
            <a:ext cx="7921625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5">
            <a:extLst>
              <a:ext uri="{FF2B5EF4-FFF2-40B4-BE49-F238E27FC236}">
                <a16:creationId xmlns:a16="http://schemas.microsoft.com/office/drawing/2014/main" id="{D5378A5F-26AF-4074-961F-EF635B5C52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844675"/>
            <a:ext cx="777716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774F2E80-7040-4233-BC97-FDC0621C147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E36B5B6A-41EE-401B-8187-52BE0BEC4B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800" name="Rectangle 8">
            <a:extLst>
              <a:ext uri="{FF2B5EF4-FFF2-40B4-BE49-F238E27FC236}">
                <a16:creationId xmlns:a16="http://schemas.microsoft.com/office/drawing/2014/main" id="{5D48F2DD-86E7-4884-9529-92EEEC15C11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FDE5865-001C-45F7-9BFF-6D1227A595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1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FF"/>
        </a:buClr>
        <a:buSzPct val="13500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FFFF"/>
        </a:buClr>
        <a:buSzPct val="135000"/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FFFF"/>
        </a:buClr>
        <a:buSzPct val="13500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FFFF"/>
        </a:buClr>
        <a:buSzPct val="13500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FFFF"/>
        </a:buClr>
        <a:buSzPct val="13500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id="{06BE1CE7-4BDF-4F5B-B2CD-BFB8289A239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63713" y="1412875"/>
            <a:ext cx="6913562" cy="2160588"/>
          </a:xfrm>
        </p:spPr>
        <p:txBody>
          <a:bodyPr/>
          <a:lstStyle/>
          <a:p>
            <a:pPr algn="ctr" eaLnBrk="1" hangingPunct="1"/>
            <a:r>
              <a:rPr lang="en-US" altLang="en-US" sz="4400">
                <a:solidFill>
                  <a:schemeClr val="tx1"/>
                </a:solidFill>
              </a:rPr>
              <a:t>SB/SE Examination-Field</a:t>
            </a:r>
          </a:p>
        </p:txBody>
      </p:sp>
      <p:sp>
        <p:nvSpPr>
          <p:cNvPr id="4099" name="Rectangle 5">
            <a:extLst>
              <a:ext uri="{FF2B5EF4-FFF2-40B4-BE49-F238E27FC236}">
                <a16:creationId xmlns:a16="http://schemas.microsoft.com/office/drawing/2014/main" id="{D66CFFE1-19F8-4386-B051-8740872E668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300788" y="5373688"/>
            <a:ext cx="2843212" cy="503237"/>
          </a:xfrm>
        </p:spPr>
        <p:txBody>
          <a:bodyPr/>
          <a:lstStyle/>
          <a:p>
            <a:pPr eaLnBrk="1" hangingPunct="1"/>
            <a:r>
              <a:rPr lang="en-GB" altLang="en-US"/>
              <a:t>Date</a:t>
            </a:r>
            <a:endParaRPr lang="en-US" altLang="en-US"/>
          </a:p>
        </p:txBody>
      </p:sp>
      <p:sp>
        <p:nvSpPr>
          <p:cNvPr id="4100" name="Rectangle 16">
            <a:extLst>
              <a:ext uri="{FF2B5EF4-FFF2-40B4-BE49-F238E27FC236}">
                <a16:creationId xmlns:a16="http://schemas.microsoft.com/office/drawing/2014/main" id="{0E531738-E62D-4462-84D7-39BC7D143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437063"/>
            <a:ext cx="6588125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FFFF"/>
              </a:buClr>
              <a:buSzPct val="13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FFFF"/>
              </a:buClr>
              <a:buSzPct val="135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FFFF"/>
              </a:buClr>
              <a:buSzPct val="13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FFFF"/>
              </a:buClr>
              <a:buSzPct val="13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FFFF"/>
              </a:buClr>
              <a:buSzPct val="13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13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13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13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FFFF"/>
              </a:buClr>
              <a:buSzPct val="13500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Mark </a:t>
            </a:r>
            <a:r>
              <a:rPr lang="en-US" altLang="en-US" sz="2400" dirty="0" err="1">
                <a:solidFill>
                  <a:schemeClr val="tx2"/>
                </a:solidFill>
              </a:rPr>
              <a:t>Tracht</a:t>
            </a:r>
            <a:endParaRPr lang="en-US" altLang="en-US" sz="2400" dirty="0">
              <a:solidFill>
                <a:schemeClr val="tx2"/>
              </a:solidFill>
            </a:endParaRPr>
          </a:p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</a:rPr>
              <a:t>SBSE Territory Manager, Field Exam</a:t>
            </a:r>
          </a:p>
        </p:txBody>
      </p:sp>
      <p:pic>
        <p:nvPicPr>
          <p:cNvPr id="4101" name="Picture 26" descr="IRS Logo">
            <a:extLst>
              <a:ext uri="{FF2B5EF4-FFF2-40B4-BE49-F238E27FC236}">
                <a16:creationId xmlns:a16="http://schemas.microsoft.com/office/drawing/2014/main" id="{9A6E9C8E-E4C7-499C-BD88-01BA154544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429125"/>
            <a:ext cx="2130425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268657BC-10C9-451D-BA7E-AAEB7353A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2988" y="1916113"/>
            <a:ext cx="7850187" cy="4681537"/>
          </a:xfrm>
        </p:spPr>
        <p:txBody>
          <a:bodyPr/>
          <a:lstStyle/>
          <a:p>
            <a:pPr eaLnBrk="1" hangingPunct="1"/>
            <a:r>
              <a:rPr lang="en-US" altLang="en-US"/>
              <a:t>2009 Offshore Voluntary Disclosure Program (OVDP)</a:t>
            </a:r>
          </a:p>
          <a:p>
            <a:pPr lvl="1" eaLnBrk="1" hangingPunct="1"/>
            <a:r>
              <a:rPr lang="en-US" altLang="en-US"/>
              <a:t>March 13, 2018</a:t>
            </a:r>
          </a:p>
          <a:p>
            <a:pPr lvl="2" eaLnBrk="1" hangingPunct="1"/>
            <a:r>
              <a:rPr lang="en-US" altLang="en-US"/>
              <a:t>56,000 voluntary disclosures</a:t>
            </a:r>
          </a:p>
          <a:p>
            <a:pPr lvl="2" eaLnBrk="1" hangingPunct="1"/>
            <a:r>
              <a:rPr lang="en-US" altLang="en-US"/>
              <a:t>About $11 billion paid</a:t>
            </a:r>
          </a:p>
          <a:p>
            <a:pPr eaLnBrk="1" hangingPunct="1"/>
            <a:r>
              <a:rPr lang="en-US" altLang="en-US"/>
              <a:t>Miscellaneous Offshore Penalty</a:t>
            </a:r>
          </a:p>
          <a:p>
            <a:pPr eaLnBrk="1" hangingPunct="1"/>
            <a:r>
              <a:rPr lang="en-US" altLang="en-US"/>
              <a:t>Ramping down 2014 OVDP</a:t>
            </a:r>
          </a:p>
          <a:p>
            <a:pPr lvl="1" eaLnBrk="1" hangingPunct="1"/>
            <a:r>
              <a:rPr lang="en-US" altLang="en-US"/>
              <a:t>Announced March 13, 2018</a:t>
            </a:r>
          </a:p>
          <a:p>
            <a:pPr lvl="1" eaLnBrk="1" hangingPunct="1"/>
            <a:r>
              <a:rPr lang="en-US" altLang="en-US"/>
              <a:t>Program closes Sept. 28, 2018</a:t>
            </a:r>
          </a:p>
        </p:txBody>
      </p:sp>
      <p:sp>
        <p:nvSpPr>
          <p:cNvPr id="22531" name="Rectangle 5">
            <a:extLst>
              <a:ext uri="{FF2B5EF4-FFF2-40B4-BE49-F238E27FC236}">
                <a16:creationId xmlns:a16="http://schemas.microsoft.com/office/drawing/2014/main" id="{58D7EC1B-EC14-435B-B29B-F11A0471CA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      Offshore Tax Evasion and OVDP, cont.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DFB3003F-CC19-41F2-8A39-8C192C2500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      Offshore Tax Evasion and OVDP, cont.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3DD4B4E-B0D2-4AAC-8058-7FB67C17D0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Streamlined Filing Compliance Procedures:</a:t>
            </a:r>
          </a:p>
          <a:p>
            <a:pPr lvl="1"/>
            <a:r>
              <a:rPr lang="en-US" altLang="en-US"/>
              <a:t>Effective Sept. 1, 2012 and expanded June 2014 </a:t>
            </a:r>
          </a:p>
          <a:p>
            <a:pPr lvl="1"/>
            <a:r>
              <a:rPr lang="en-US" altLang="en-US"/>
              <a:t>Streamlined Domestic Offshore Procedures (SDO) </a:t>
            </a:r>
          </a:p>
          <a:p>
            <a:pPr lvl="1"/>
            <a:r>
              <a:rPr lang="en-US" altLang="en-US"/>
              <a:t>Streamlined Foreign Offshore Procedures (SFO)</a:t>
            </a:r>
          </a:p>
          <a:p>
            <a:pPr lvl="1"/>
            <a:r>
              <a:rPr lang="en-US" altLang="en-US"/>
              <a:t>Penalty provisions request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9DACB93E-BD7B-4691-88C3-B7DEB6D92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      Offshore Tax Evasion and OVDP, cont.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D9543D08-0308-48D3-A45F-65493F91C0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Additional resources:</a:t>
            </a:r>
          </a:p>
          <a:p>
            <a:pPr lvl="1"/>
            <a:r>
              <a:rPr lang="en-US" altLang="en-US"/>
              <a:t>Webinar</a:t>
            </a:r>
          </a:p>
          <a:p>
            <a:pPr lvl="2"/>
            <a:r>
              <a:rPr lang="en-US" altLang="en-US"/>
              <a:t>Streamlined Filing Compliance Procedures – A Compliance Option for Some Taxpayers, webinar</a:t>
            </a:r>
          </a:p>
          <a:p>
            <a:pPr lvl="1"/>
            <a:r>
              <a:rPr lang="en-US" altLang="en-US"/>
              <a:t>News Release IR-2014-73, June 18, 2014</a:t>
            </a:r>
          </a:p>
          <a:p>
            <a:pPr lvl="1"/>
            <a:r>
              <a:rPr lang="en-US" altLang="en-US"/>
              <a:t>Fact Sheets</a:t>
            </a:r>
          </a:p>
          <a:p>
            <a:pPr lvl="2"/>
            <a:r>
              <a:rPr lang="en-US" altLang="en-US"/>
              <a:t>FS-2014-6 and FS-2014-7, June 2014</a:t>
            </a:r>
          </a:p>
          <a:p>
            <a:pPr lvl="2"/>
            <a:endParaRPr lang="en-US" altLang="en-US"/>
          </a:p>
          <a:p>
            <a:pPr lvl="2"/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8DF6A2C-1927-4FF3-A00C-6D359CBB9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404813"/>
            <a:ext cx="6950075" cy="927100"/>
          </a:xfrm>
        </p:spPr>
        <p:txBody>
          <a:bodyPr/>
          <a:lstStyle/>
          <a:p>
            <a:r>
              <a:rPr lang="en-US" altLang="en-US"/>
              <a:t>National Research </a:t>
            </a:r>
            <a:br>
              <a:rPr lang="en-US" altLang="en-US"/>
            </a:br>
            <a:r>
              <a:rPr lang="en-US" altLang="en-US"/>
              <a:t>Program (NRP)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28A9259A-F7B6-459B-A2D5-1A472919EE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On-going study since tax years 2006</a:t>
            </a:r>
          </a:p>
          <a:p>
            <a:r>
              <a:rPr lang="en-US" altLang="en-US"/>
              <a:t>NRP data</a:t>
            </a:r>
          </a:p>
          <a:p>
            <a:pPr lvl="1"/>
            <a:r>
              <a:rPr lang="en-US" altLang="en-US"/>
              <a:t>Updating return scores </a:t>
            </a:r>
          </a:p>
          <a:p>
            <a:pPr lvl="1"/>
            <a:r>
              <a:rPr lang="en-US" altLang="en-US"/>
              <a:t>Tax Gap and compliance estimation</a:t>
            </a:r>
          </a:p>
          <a:p>
            <a:pPr lvl="1"/>
            <a:r>
              <a:rPr lang="en-US" altLang="en-US"/>
              <a:t>Improper Payments Elimination and Recovery Act (IPERA) of 2010</a:t>
            </a:r>
          </a:p>
          <a:p>
            <a:pPr lvl="1"/>
            <a:r>
              <a:rPr lang="en-US" altLang="en-US"/>
              <a:t>Issue and compliance modeling</a:t>
            </a:r>
          </a:p>
          <a:p>
            <a:pPr lvl="1"/>
            <a:r>
              <a:rPr lang="en-US" altLang="en-US"/>
              <a:t>Use by TIGTA, GAO, JCT, Treasury, etc.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8713DD71-7FD1-43AA-A103-15B997D5B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Preparer Visits and Examinations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8A5EEEE0-59F3-444C-B34B-04299528FC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Enforcement focused visits </a:t>
            </a:r>
          </a:p>
          <a:p>
            <a:r>
              <a:rPr lang="en-US" altLang="en-US"/>
              <a:t>EITC Knock &amp; Talks </a:t>
            </a:r>
          </a:p>
          <a:p>
            <a:r>
              <a:rPr lang="en-US" altLang="en-US"/>
              <a:t>EITC Pre-filing season </a:t>
            </a:r>
          </a:p>
          <a:p>
            <a:r>
              <a:rPr lang="en-US" altLang="en-US"/>
              <a:t>EITC Real Time </a:t>
            </a:r>
          </a:p>
          <a:p>
            <a:r>
              <a:rPr lang="en-US" altLang="en-US"/>
              <a:t>ERO (e-file monitoring)</a:t>
            </a:r>
          </a:p>
          <a:p>
            <a:r>
              <a:rPr lang="en-US" altLang="en-US"/>
              <a:t>EITC/ERO combination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FBCE92CD-DFCB-40C9-AF1C-999BFE5C5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404813"/>
            <a:ext cx="7094537" cy="927100"/>
          </a:xfrm>
        </p:spPr>
        <p:txBody>
          <a:bodyPr/>
          <a:lstStyle/>
          <a:p>
            <a:pPr defTabSz="839788">
              <a:tabLst>
                <a:tab pos="1884363" algn="l"/>
              </a:tabLst>
            </a:pPr>
            <a:r>
              <a:rPr lang="en-US" altLang="en-US"/>
              <a:t>Preparer Visits and     Examinations, cont. 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3DF830CA-2E6C-4F22-84CF-19FB839B8C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FY 2017 EITC due diligence </a:t>
            </a:r>
          </a:p>
          <a:p>
            <a:r>
              <a:rPr lang="en-US" altLang="en-US"/>
              <a:t>FY 2018 visit plans</a:t>
            </a:r>
          </a:p>
          <a:p>
            <a:r>
              <a:rPr lang="en-US" altLang="en-US"/>
              <a:t>Stakeholder Liaisons </a:t>
            </a:r>
          </a:p>
          <a:p>
            <a:r>
              <a:rPr lang="en-US" altLang="en-US"/>
              <a:t>SB/SE Examination-Headquarters and W&amp;I collaboration</a:t>
            </a:r>
          </a:p>
          <a:p>
            <a:pPr lvl="1"/>
            <a:r>
              <a:rPr lang="en-US" altLang="en-US"/>
              <a:t>Wage and Investment Research and Analysis (WIRA)</a:t>
            </a:r>
          </a:p>
          <a:p>
            <a:r>
              <a:rPr lang="en-US" altLang="en-US"/>
              <a:t>Visit referrals</a:t>
            </a:r>
          </a:p>
          <a:p>
            <a:pPr lvl="1"/>
            <a:r>
              <a:rPr lang="en-US" altLang="en-US"/>
              <a:t>Planning and Special Programs groups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5F09E12-3F7B-414C-BB99-C2DAB0419F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Identify Theft 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E9658737-C3FD-4E10-8BE9-61E84B524B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SB/SE Examination-Field</a:t>
            </a:r>
          </a:p>
          <a:p>
            <a:pPr lvl="1"/>
            <a:r>
              <a:rPr lang="en-US" altLang="en-US"/>
              <a:t>Preparers engaged in ID theft and other improper return preparation conduct</a:t>
            </a:r>
          </a:p>
          <a:p>
            <a:r>
              <a:rPr lang="en-US" altLang="en-US"/>
              <a:t>Criminal Investigation Division</a:t>
            </a:r>
          </a:p>
          <a:p>
            <a:pPr lvl="1"/>
            <a:r>
              <a:rPr lang="en-US" altLang="en-US"/>
              <a:t>Preparers engaged only in ID theft improper conduct </a:t>
            </a:r>
          </a:p>
          <a:p>
            <a:r>
              <a:rPr lang="en-US" altLang="en-US"/>
              <a:t>Specialized unit in Accounts Managements </a:t>
            </a:r>
          </a:p>
          <a:p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94CA8062-1EA0-46A1-A9D1-FD24ECCB4C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Fast Track Settlement Program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2259D2D9-FCB1-4F52-895D-E354F222AC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42988" y="1770063"/>
            <a:ext cx="7705725" cy="4525962"/>
          </a:xfrm>
        </p:spPr>
        <p:txBody>
          <a:bodyPr/>
          <a:lstStyle/>
          <a:p>
            <a:r>
              <a:rPr lang="en-US" altLang="en-US"/>
              <a:t>SB/SE-Appeals Fast Track Settlement Program </a:t>
            </a:r>
          </a:p>
          <a:p>
            <a:pPr lvl="1"/>
            <a:r>
              <a:rPr lang="en-US" altLang="en-US"/>
              <a:t>Resolve disputed issues </a:t>
            </a:r>
          </a:p>
          <a:p>
            <a:pPr lvl="1"/>
            <a:r>
              <a:rPr lang="en-US" altLang="en-US"/>
              <a:t>SB/SE maintains case jurisdiction</a:t>
            </a:r>
          </a:p>
          <a:p>
            <a:r>
              <a:rPr lang="en-US" altLang="en-US"/>
              <a:t>IRM 4.10.7, Issue Resolution</a:t>
            </a:r>
          </a:p>
          <a:p>
            <a:r>
              <a:rPr lang="en-US" altLang="en-US"/>
              <a:t>Benefits</a:t>
            </a:r>
          </a:p>
          <a:p>
            <a:pPr lvl="1"/>
            <a:r>
              <a:rPr lang="en-US" altLang="en-US"/>
              <a:t>Quicker resolution</a:t>
            </a:r>
          </a:p>
          <a:p>
            <a:pPr lvl="1"/>
            <a:r>
              <a:rPr lang="en-US" altLang="en-US"/>
              <a:t>Reduced interest</a:t>
            </a:r>
          </a:p>
          <a:p>
            <a:pPr lvl="1"/>
            <a:r>
              <a:rPr lang="en-US" altLang="en-US"/>
              <a:t>Less burden</a:t>
            </a:r>
          </a:p>
          <a:p>
            <a:pPr lvl="1"/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73E79877-01CD-43D6-B8DD-00583C5FCD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ACA Information Returns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0A85F7F4-76F2-4558-9F50-B907C5F71A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Support new Affordable Care Act (ACA) regulations</a:t>
            </a:r>
          </a:p>
          <a:p>
            <a:r>
              <a:rPr lang="en-US" altLang="en-US"/>
              <a:t>Form 1095-C, , Employer-Provided Health Coverage</a:t>
            </a:r>
          </a:p>
          <a:p>
            <a:pPr lvl="1"/>
            <a:r>
              <a:rPr lang="en-US" altLang="en-US"/>
              <a:t>50 or more full time employees</a:t>
            </a:r>
          </a:p>
          <a:p>
            <a:pPr lvl="1"/>
            <a:r>
              <a:rPr lang="en-US" altLang="en-US"/>
              <a:t>Form 1094-C, transmittal form</a:t>
            </a:r>
          </a:p>
          <a:p>
            <a:pPr lvl="2"/>
            <a:r>
              <a:rPr lang="en-US" altLang="en-US"/>
              <a:t>February 28, 2018, paper returns</a:t>
            </a:r>
          </a:p>
          <a:p>
            <a:pPr lvl="2"/>
            <a:r>
              <a:rPr lang="en-US" altLang="en-US"/>
              <a:t>March 31, 2018, electronically</a:t>
            </a:r>
          </a:p>
          <a:p>
            <a:pPr lvl="3"/>
            <a:r>
              <a:rPr lang="en-US" altLang="en-US"/>
              <a:t>ACA Information Report (AIR) portal</a:t>
            </a:r>
          </a:p>
          <a:p>
            <a:pPr lvl="1"/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10EEDC36-1EC9-46AF-A379-4B90C2039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SB/SE Examination-Field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7C658-2131-4E6C-B84A-4A840F0D1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sz="4000" dirty="0"/>
          </a:p>
          <a:p>
            <a:pPr>
              <a:defRPr/>
            </a:pPr>
            <a:endParaRPr lang="en-US" sz="4000" dirty="0"/>
          </a:p>
          <a:p>
            <a:pPr marL="0" indent="0" algn="ctr">
              <a:buFontTx/>
              <a:buNone/>
              <a:defRPr/>
            </a:pPr>
            <a:r>
              <a:rPr lang="en-US" sz="4800" dirty="0"/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75A9082D-8401-499D-8AF4-4D8D1B793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921625" cy="4381500"/>
          </a:xfrm>
        </p:spPr>
        <p:txBody>
          <a:bodyPr/>
          <a:lstStyle/>
          <a:p>
            <a:pPr eaLnBrk="1" hangingPunct="1"/>
            <a:r>
              <a:rPr lang="en-GB" altLang="en-US"/>
              <a:t>General Information</a:t>
            </a:r>
          </a:p>
          <a:p>
            <a:pPr lvl="1" eaLnBrk="1" hangingPunct="1"/>
            <a:r>
              <a:rPr lang="en-GB" altLang="en-US"/>
              <a:t>Mission of SB/SE Examination</a:t>
            </a:r>
          </a:p>
          <a:p>
            <a:pPr lvl="1" eaLnBrk="1" hangingPunct="1"/>
            <a:r>
              <a:rPr lang="en-GB" altLang="en-US"/>
              <a:t>Six Examination functional operations</a:t>
            </a:r>
          </a:p>
          <a:p>
            <a:pPr eaLnBrk="1" hangingPunct="1"/>
            <a:endParaRPr lang="en-US" altLang="en-US"/>
          </a:p>
        </p:txBody>
      </p:sp>
      <p:sp>
        <p:nvSpPr>
          <p:cNvPr id="6147" name="Rectangle 9">
            <a:extLst>
              <a:ext uri="{FF2B5EF4-FFF2-40B4-BE49-F238E27FC236}">
                <a16:creationId xmlns:a16="http://schemas.microsoft.com/office/drawing/2014/main" id="{956985B2-B428-4484-8C3D-D275026F4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885113" cy="927100"/>
          </a:xfrm>
        </p:spPr>
        <p:txBody>
          <a:bodyPr/>
          <a:lstStyle/>
          <a:p>
            <a:pPr eaLnBrk="1" hangingPunct="1"/>
            <a:r>
              <a:rPr lang="en-US" altLang="en-US"/>
              <a:t>SB/SE Examination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F16A04A7-2748-4279-8E12-DC259622F9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921625" cy="43815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General Information</a:t>
            </a:r>
          </a:p>
          <a:p>
            <a:pPr lvl="1" eaLnBrk="1" hangingPunct="1">
              <a:defRPr/>
            </a:pPr>
            <a:r>
              <a:rPr lang="en-GB" altLang="en-US" dirty="0"/>
              <a:t>SB/SE Examination-Field mission</a:t>
            </a:r>
          </a:p>
          <a:p>
            <a:pPr lvl="1" eaLnBrk="1" hangingPunct="1">
              <a:defRPr/>
            </a:pPr>
            <a:r>
              <a:rPr lang="en-GB" altLang="en-US" dirty="0"/>
              <a:t>Seven geographic areas </a:t>
            </a:r>
          </a:p>
          <a:p>
            <a:pPr lvl="2" eaLnBrk="1" hangingPunct="1">
              <a:defRPr/>
            </a:pPr>
            <a:r>
              <a:rPr lang="en-GB" altLang="en-US" dirty="0"/>
              <a:t>Technical Services</a:t>
            </a:r>
          </a:p>
          <a:p>
            <a:pPr lvl="1" eaLnBrk="1" hangingPunct="1">
              <a:defRPr/>
            </a:pPr>
            <a:endParaRPr lang="en-GB" altLang="en-US" dirty="0"/>
          </a:p>
          <a:p>
            <a:pPr marL="0" indent="0" eaLnBrk="1" hangingPunct="1">
              <a:buFontTx/>
              <a:buNone/>
              <a:defRPr/>
            </a:pPr>
            <a:endParaRPr lang="en-US" altLang="en-US" dirty="0"/>
          </a:p>
        </p:txBody>
      </p:sp>
      <p:sp>
        <p:nvSpPr>
          <p:cNvPr id="8195" name="Rectangle 9">
            <a:extLst>
              <a:ext uri="{FF2B5EF4-FFF2-40B4-BE49-F238E27FC236}">
                <a16:creationId xmlns:a16="http://schemas.microsoft.com/office/drawing/2014/main" id="{BFF7AD98-99CF-40DA-855F-7F652D468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885113" cy="927100"/>
          </a:xfrm>
        </p:spPr>
        <p:txBody>
          <a:bodyPr/>
          <a:lstStyle/>
          <a:p>
            <a:pPr eaLnBrk="1" hangingPunct="1"/>
            <a:r>
              <a:rPr lang="en-US" altLang="en-US"/>
              <a:t>SB/SE Examination-Field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E8C48C40-8AEE-48DB-853D-21F91381B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921625" cy="4381500"/>
          </a:xfrm>
        </p:spPr>
        <p:txBody>
          <a:bodyPr/>
          <a:lstStyle/>
          <a:p>
            <a:pPr eaLnBrk="1" hangingPunct="1"/>
            <a:r>
              <a:rPr lang="en-GB" altLang="en-US"/>
              <a:t>Abusive Promoters and Transactions</a:t>
            </a:r>
          </a:p>
          <a:p>
            <a:pPr eaLnBrk="1" hangingPunct="1"/>
            <a:r>
              <a:rPr lang="en-US" altLang="en-US"/>
              <a:t>Research &amp; Experimentation (R&amp;E) Credit</a:t>
            </a:r>
          </a:p>
          <a:p>
            <a:pPr eaLnBrk="1" hangingPunct="1"/>
            <a:r>
              <a:rPr lang="en-US" altLang="en-US"/>
              <a:t>Flow-throughs</a:t>
            </a:r>
          </a:p>
          <a:p>
            <a:pPr eaLnBrk="1" hangingPunct="1"/>
            <a:r>
              <a:rPr lang="en-US" altLang="en-US"/>
              <a:t>Offshore Tax Evasion and OVDP</a:t>
            </a:r>
          </a:p>
          <a:p>
            <a:pPr eaLnBrk="1" hangingPunct="1"/>
            <a:r>
              <a:rPr lang="en-US" altLang="en-US"/>
              <a:t>National Research Programs</a:t>
            </a:r>
          </a:p>
          <a:p>
            <a:pPr eaLnBrk="1" hangingPunct="1"/>
            <a:r>
              <a:rPr lang="en-US" altLang="en-US"/>
              <a:t>Preparer Visits and Examinations</a:t>
            </a:r>
          </a:p>
          <a:p>
            <a:pPr eaLnBrk="1" hangingPunct="1"/>
            <a:r>
              <a:rPr lang="en-US" altLang="en-US"/>
              <a:t>Identify Theft</a:t>
            </a:r>
          </a:p>
        </p:txBody>
      </p:sp>
      <p:sp>
        <p:nvSpPr>
          <p:cNvPr id="10243" name="Rectangle 9">
            <a:extLst>
              <a:ext uri="{FF2B5EF4-FFF2-40B4-BE49-F238E27FC236}">
                <a16:creationId xmlns:a16="http://schemas.microsoft.com/office/drawing/2014/main" id="{790C4FF0-2C78-464F-B5B5-2B39A0588F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885113" cy="927100"/>
          </a:xfrm>
        </p:spPr>
        <p:txBody>
          <a:bodyPr/>
          <a:lstStyle/>
          <a:p>
            <a:pPr eaLnBrk="1" hangingPunct="1"/>
            <a:r>
              <a:rPr lang="en-US" altLang="en-US"/>
              <a:t>FY 2018 Field Exam Priorities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759104A7-4EA0-426C-8B74-6B845E94B9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921625" cy="43815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/>
              <a:t>Lead Development Center (LDC)</a:t>
            </a:r>
          </a:p>
          <a:p>
            <a:pPr eaLnBrk="1" hangingPunct="1">
              <a:defRPr/>
            </a:pPr>
            <a:r>
              <a:rPr lang="en-US" altLang="en-US" dirty="0"/>
              <a:t>Conduct promoter/preparer investigations</a:t>
            </a:r>
          </a:p>
          <a:p>
            <a:pPr lvl="1" eaLnBrk="1" hangingPunct="1">
              <a:defRPr/>
            </a:pPr>
            <a:r>
              <a:rPr lang="en-US" altLang="en-US" dirty="0"/>
              <a:t>Internal and external sources</a:t>
            </a:r>
          </a:p>
          <a:p>
            <a:pPr lvl="1" eaLnBrk="1" hangingPunct="1">
              <a:defRPr/>
            </a:pPr>
            <a:r>
              <a:rPr lang="en-US" altLang="en-US" dirty="0"/>
              <a:t>Wage &amp; Investment Division and Return Preparers Office</a:t>
            </a:r>
          </a:p>
          <a:p>
            <a:pPr lvl="1" eaLnBrk="1" hangingPunct="1">
              <a:defRPr/>
            </a:pPr>
            <a:r>
              <a:rPr lang="en-US" altLang="en-US" dirty="0"/>
              <a:t> Criminal Investigation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2291" name="Rectangle 9">
            <a:extLst>
              <a:ext uri="{FF2B5EF4-FFF2-40B4-BE49-F238E27FC236}">
                <a16:creationId xmlns:a16="http://schemas.microsoft.com/office/drawing/2014/main" id="{84483ADA-ABA6-47D2-9970-086168767D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885113" cy="927100"/>
          </a:xfrm>
        </p:spPr>
        <p:txBody>
          <a:bodyPr/>
          <a:lstStyle/>
          <a:p>
            <a:pPr eaLnBrk="1" hangingPunct="1"/>
            <a:r>
              <a:rPr lang="en-US" altLang="en-US"/>
              <a:t>Abusive Promoters and Transactions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8BFFD599-FD3C-4CFF-98DC-41856C2E4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921625" cy="43815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Top three issues/investigations</a:t>
            </a:r>
          </a:p>
          <a:p>
            <a:pPr marL="971550" lvl="1" indent="-514350" eaLnBrk="1" hangingPunct="1">
              <a:buSzPct val="100000"/>
              <a:buFont typeface="+mj-lt"/>
              <a:buAutoNum type="arabicPeriod"/>
              <a:defRPr/>
            </a:pPr>
            <a:r>
              <a:rPr lang="en-US" altLang="en-US" dirty="0"/>
              <a:t>False or inflated business income/deductions </a:t>
            </a:r>
          </a:p>
          <a:p>
            <a:pPr marL="971550" lvl="1" indent="-514350" eaLnBrk="1" hangingPunct="1">
              <a:buSzPct val="100000"/>
              <a:buFont typeface="+mj-lt"/>
              <a:buAutoNum type="arabicPeriod"/>
              <a:defRPr/>
            </a:pPr>
            <a:r>
              <a:rPr lang="en-US" altLang="en-US" dirty="0"/>
              <a:t>Abusive Schedule A deductions </a:t>
            </a:r>
          </a:p>
          <a:p>
            <a:pPr marL="971550" lvl="1" indent="-514350" eaLnBrk="1" hangingPunct="1">
              <a:buSzPct val="100000"/>
              <a:buFont typeface="+mj-lt"/>
              <a:buAutoNum type="arabicPeriod"/>
              <a:defRPr/>
            </a:pPr>
            <a:r>
              <a:rPr lang="en-US" altLang="en-US" dirty="0"/>
              <a:t>EITC </a:t>
            </a:r>
          </a:p>
          <a:p>
            <a:pPr marL="571500" indent="-514350" eaLnBrk="1" hangingPunct="1">
              <a:defRPr/>
            </a:pPr>
            <a:r>
              <a:rPr lang="en-US" altLang="en-US" dirty="0"/>
              <a:t>FY 2016 Injunctions</a:t>
            </a:r>
          </a:p>
          <a:p>
            <a:pPr marL="571500" indent="-514350" eaLnBrk="1" hangingPunct="1">
              <a:defRPr/>
            </a:pPr>
            <a:r>
              <a:rPr lang="en-US" altLang="en-US" dirty="0"/>
              <a:t>FY 2017 Injunctions</a:t>
            </a:r>
          </a:p>
          <a:p>
            <a:pPr marL="571500" indent="-514350" eaLnBrk="1" hangingPunct="1">
              <a:defRPr/>
            </a:pPr>
            <a:endParaRPr lang="en-US" altLang="en-US" dirty="0"/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4339" name="Rectangle 9">
            <a:extLst>
              <a:ext uri="{FF2B5EF4-FFF2-40B4-BE49-F238E27FC236}">
                <a16:creationId xmlns:a16="http://schemas.microsoft.com/office/drawing/2014/main" id="{59E8BB8C-C052-4519-9338-7EA517010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885113" cy="927100"/>
          </a:xfrm>
        </p:spPr>
        <p:txBody>
          <a:bodyPr/>
          <a:lstStyle/>
          <a:p>
            <a:pPr eaLnBrk="1" hangingPunct="1"/>
            <a:r>
              <a:rPr lang="en-US" altLang="en-US"/>
              <a:t>Abusive Promoters and Transactions, cont.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A420831A-DAD0-47DF-8EC4-936E897D6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921625" cy="43815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IRC § 41</a:t>
            </a:r>
          </a:p>
          <a:p>
            <a:pPr lvl="1" eaLnBrk="1" hangingPunct="1">
              <a:defRPr/>
            </a:pPr>
            <a:r>
              <a:rPr lang="en-GB" altLang="en-US" dirty="0"/>
              <a:t>Credit Qualifications</a:t>
            </a:r>
          </a:p>
          <a:p>
            <a:pPr lvl="2" eaLnBrk="1" hangingPunct="1">
              <a:defRPr/>
            </a:pPr>
            <a:r>
              <a:rPr lang="en-US" altLang="en-US" dirty="0"/>
              <a:t>IRC Section 174 Test </a:t>
            </a:r>
          </a:p>
          <a:p>
            <a:pPr lvl="2" eaLnBrk="1" hangingPunct="1">
              <a:defRPr/>
            </a:pPr>
            <a:r>
              <a:rPr lang="en-US" altLang="en-US" dirty="0"/>
              <a:t>Technological Information Test </a:t>
            </a:r>
          </a:p>
          <a:p>
            <a:pPr lvl="2" eaLnBrk="1" hangingPunct="1">
              <a:defRPr/>
            </a:pPr>
            <a:r>
              <a:rPr lang="en-US" altLang="en-US" dirty="0"/>
              <a:t>Business Component Test </a:t>
            </a:r>
          </a:p>
          <a:p>
            <a:pPr lvl="2" eaLnBrk="1" hangingPunct="1">
              <a:defRPr/>
            </a:pPr>
            <a:r>
              <a:rPr lang="en-US" altLang="en-US" dirty="0"/>
              <a:t>Process of Experimentation Test</a:t>
            </a:r>
          </a:p>
          <a:p>
            <a:pPr eaLnBrk="1" hangingPunct="1">
              <a:defRPr/>
            </a:pPr>
            <a:r>
              <a:rPr lang="en-US" altLang="en-US" dirty="0"/>
              <a:t>PATH Act - December  2015</a:t>
            </a:r>
          </a:p>
          <a:p>
            <a:pPr eaLnBrk="1" hangingPunct="1">
              <a:defRPr/>
            </a:pPr>
            <a:r>
              <a:rPr lang="en-US" altLang="en-US" dirty="0"/>
              <a:t>IRS Notice 2017-23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dirty="0"/>
              <a:t> </a:t>
            </a:r>
          </a:p>
          <a:p>
            <a:pPr eaLnBrk="1" hangingPunct="1">
              <a:defRPr/>
            </a:pPr>
            <a:endParaRPr lang="en-US" altLang="en-US" dirty="0"/>
          </a:p>
        </p:txBody>
      </p:sp>
      <p:sp>
        <p:nvSpPr>
          <p:cNvPr id="16387" name="Rectangle 9">
            <a:extLst>
              <a:ext uri="{FF2B5EF4-FFF2-40B4-BE49-F238E27FC236}">
                <a16:creationId xmlns:a16="http://schemas.microsoft.com/office/drawing/2014/main" id="{BB8D686F-23D5-4870-AE28-D076762918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885113" cy="927100"/>
          </a:xfrm>
        </p:spPr>
        <p:txBody>
          <a:bodyPr/>
          <a:lstStyle/>
          <a:p>
            <a:pPr eaLnBrk="1" hangingPunct="1"/>
            <a:r>
              <a:rPr lang="en-US" altLang="en-US"/>
              <a:t>   Research &amp; Experimentation Credit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D6B542F3-143F-4C93-8D00-9E70AC487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921625" cy="4381500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dirty="0"/>
              <a:t>Partnerships</a:t>
            </a:r>
          </a:p>
          <a:p>
            <a:pPr lvl="1" eaLnBrk="1" hangingPunct="1">
              <a:defRPr/>
            </a:pPr>
            <a:r>
              <a:rPr lang="en-GB" altLang="en-US" dirty="0"/>
              <a:t>Increase use of flow-through entities</a:t>
            </a:r>
          </a:p>
          <a:p>
            <a:pPr lvl="1" eaLnBrk="1" hangingPunct="1">
              <a:defRPr/>
            </a:pPr>
            <a:r>
              <a:rPr lang="en-GB" altLang="en-US" dirty="0"/>
              <a:t>Large percentage of SB/SE returns</a:t>
            </a:r>
          </a:p>
          <a:p>
            <a:pPr lvl="1" eaLnBrk="1" hangingPunct="1">
              <a:defRPr/>
            </a:pPr>
            <a:r>
              <a:rPr lang="en-GB" altLang="en-US" dirty="0"/>
              <a:t>Larger and more complex structures</a:t>
            </a:r>
          </a:p>
          <a:p>
            <a:pPr lvl="1" eaLnBrk="1" hangingPunct="1">
              <a:defRPr/>
            </a:pPr>
            <a:r>
              <a:rPr lang="en-GB" altLang="en-US" dirty="0"/>
              <a:t>Tiered structures </a:t>
            </a:r>
          </a:p>
          <a:p>
            <a:pPr lvl="2" eaLnBrk="1" hangingPunct="1">
              <a:defRPr/>
            </a:pPr>
            <a:r>
              <a:rPr lang="en-GB" altLang="en-US" dirty="0"/>
              <a:t>Tax Equality and Fiscal Responsibility Act (TEFRA)  </a:t>
            </a:r>
          </a:p>
          <a:p>
            <a:pPr lvl="1" eaLnBrk="1" hangingPunct="1">
              <a:defRPr/>
            </a:pPr>
            <a:endParaRPr lang="en-GB" altLang="en-US" dirty="0"/>
          </a:p>
          <a:p>
            <a:pPr marL="0" indent="0" eaLnBrk="1" hangingPunct="1">
              <a:buFontTx/>
              <a:buNone/>
              <a:defRPr/>
            </a:pPr>
            <a:endParaRPr lang="en-US" altLang="en-US" dirty="0"/>
          </a:p>
        </p:txBody>
      </p:sp>
      <p:sp>
        <p:nvSpPr>
          <p:cNvPr id="18435" name="Rectangle 9">
            <a:extLst>
              <a:ext uri="{FF2B5EF4-FFF2-40B4-BE49-F238E27FC236}">
                <a16:creationId xmlns:a16="http://schemas.microsoft.com/office/drawing/2014/main" id="{58A0E7C7-046A-4AEF-97C4-99CF559296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885113" cy="927100"/>
          </a:xfrm>
        </p:spPr>
        <p:txBody>
          <a:bodyPr/>
          <a:lstStyle/>
          <a:p>
            <a:pPr eaLnBrk="1" hangingPunct="1"/>
            <a:r>
              <a:rPr lang="en-US" altLang="en-US"/>
              <a:t>Flow-throughs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F4C03B1A-B9C5-4B6C-9848-34A47566A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550" y="1844675"/>
            <a:ext cx="7921625" cy="4381500"/>
          </a:xfrm>
        </p:spPr>
        <p:txBody>
          <a:bodyPr/>
          <a:lstStyle/>
          <a:p>
            <a:pPr eaLnBrk="1" hangingPunct="1"/>
            <a:r>
              <a:rPr lang="en-GB" altLang="en-US"/>
              <a:t>Stopping offshore tax avoidance </a:t>
            </a:r>
          </a:p>
          <a:p>
            <a:pPr eaLnBrk="1" hangingPunct="1"/>
            <a:r>
              <a:rPr lang="en-GB" altLang="en-US"/>
              <a:t>Offshore tax avoidance cases resources:</a:t>
            </a:r>
          </a:p>
          <a:p>
            <a:pPr lvl="1" eaLnBrk="1" hangingPunct="1"/>
            <a:r>
              <a:rPr lang="en-GB" altLang="en-US"/>
              <a:t>Treaty exchange of information</a:t>
            </a:r>
          </a:p>
          <a:p>
            <a:pPr lvl="1" eaLnBrk="1" hangingPunct="1"/>
            <a:r>
              <a:rPr lang="en-GB" altLang="en-US"/>
              <a:t>Private banking initiative</a:t>
            </a:r>
          </a:p>
          <a:p>
            <a:pPr lvl="1" eaLnBrk="1" hangingPunct="1"/>
            <a:r>
              <a:rPr lang="en-GB" altLang="en-US"/>
              <a:t>Department of Justice’s Swiss Bank Program</a:t>
            </a:r>
          </a:p>
          <a:p>
            <a:pPr lvl="1" eaLnBrk="1" hangingPunct="1"/>
            <a:r>
              <a:rPr lang="en-GB" altLang="en-US"/>
              <a:t>Cases from other sources</a:t>
            </a:r>
          </a:p>
          <a:p>
            <a:pPr eaLnBrk="1" hangingPunct="1"/>
            <a:r>
              <a:rPr lang="en-GB" altLang="en-US"/>
              <a:t>Foreign Account Tax Compliance Act (FATCA)</a:t>
            </a:r>
          </a:p>
          <a:p>
            <a:pPr eaLnBrk="1" hangingPunct="1"/>
            <a:endParaRPr lang="en-GB" altLang="en-US"/>
          </a:p>
          <a:p>
            <a:pPr eaLnBrk="1" hangingPunct="1"/>
            <a:endParaRPr lang="en-US" altLang="en-US"/>
          </a:p>
        </p:txBody>
      </p:sp>
      <p:sp>
        <p:nvSpPr>
          <p:cNvPr id="20483" name="Rectangle 9">
            <a:extLst>
              <a:ext uri="{FF2B5EF4-FFF2-40B4-BE49-F238E27FC236}">
                <a16:creationId xmlns:a16="http://schemas.microsoft.com/office/drawing/2014/main" id="{4B31B3D1-750E-4CB5-809B-D8A78FA344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7885113" cy="927100"/>
          </a:xfrm>
        </p:spPr>
        <p:txBody>
          <a:bodyPr/>
          <a:lstStyle/>
          <a:p>
            <a:pPr eaLnBrk="1" hangingPunct="1"/>
            <a:r>
              <a:rPr lang="en-US" altLang="en-US"/>
              <a:t>Offshore Tax Evasion and OVDP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1_Custom Design 14">
      <a:dk1>
        <a:srgbClr val="808080"/>
      </a:dk1>
      <a:lt1>
        <a:srgbClr val="FFFFFF"/>
      </a:lt1>
      <a:dk2>
        <a:srgbClr val="035588"/>
      </a:dk2>
      <a:lt2>
        <a:srgbClr val="003366"/>
      </a:lt2>
      <a:accent1>
        <a:srgbClr val="5D5B72"/>
      </a:accent1>
      <a:accent2>
        <a:srgbClr val="3C3453"/>
      </a:accent2>
      <a:accent3>
        <a:srgbClr val="AAB4C3"/>
      </a:accent3>
      <a:accent4>
        <a:srgbClr val="DADADA"/>
      </a:accent4>
      <a:accent5>
        <a:srgbClr val="B6B5BC"/>
      </a:accent5>
      <a:accent6>
        <a:srgbClr val="352E4A"/>
      </a:accent6>
      <a:hlink>
        <a:srgbClr val="006594"/>
      </a:hlink>
      <a:folHlink>
        <a:srgbClr val="1795BB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FFFFFF"/>
        </a:dk1>
        <a:lt1>
          <a:srgbClr val="FFFFFF"/>
        </a:lt1>
        <a:dk2>
          <a:srgbClr val="003366"/>
        </a:dk2>
        <a:lt2>
          <a:srgbClr val="808080"/>
        </a:lt2>
        <a:accent1>
          <a:srgbClr val="5D5B72"/>
        </a:accent1>
        <a:accent2>
          <a:srgbClr val="3C3453"/>
        </a:accent2>
        <a:accent3>
          <a:srgbClr val="FFFFFF"/>
        </a:accent3>
        <a:accent4>
          <a:srgbClr val="DADADA"/>
        </a:accent4>
        <a:accent5>
          <a:srgbClr val="B6B5BC"/>
        </a:accent5>
        <a:accent6>
          <a:srgbClr val="352E4A"/>
        </a:accent6>
        <a:hlink>
          <a:srgbClr val="006594"/>
        </a:hlink>
        <a:folHlink>
          <a:srgbClr val="1795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14">
        <a:dk1>
          <a:srgbClr val="808080"/>
        </a:dk1>
        <a:lt1>
          <a:srgbClr val="FFFFFF"/>
        </a:lt1>
        <a:dk2>
          <a:srgbClr val="035588"/>
        </a:dk2>
        <a:lt2>
          <a:srgbClr val="003366"/>
        </a:lt2>
        <a:accent1>
          <a:srgbClr val="5D5B72"/>
        </a:accent1>
        <a:accent2>
          <a:srgbClr val="3C3453"/>
        </a:accent2>
        <a:accent3>
          <a:srgbClr val="AAB4C3"/>
        </a:accent3>
        <a:accent4>
          <a:srgbClr val="DADADA"/>
        </a:accent4>
        <a:accent5>
          <a:srgbClr val="B6B5BC"/>
        </a:accent5>
        <a:accent6>
          <a:srgbClr val="352E4A"/>
        </a:accent6>
        <a:hlink>
          <a:srgbClr val="006594"/>
        </a:hlink>
        <a:folHlink>
          <a:srgbClr val="1795B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2642</TotalTime>
  <Words>626</Words>
  <Application>Microsoft Office PowerPoint</Application>
  <PresentationFormat>On-screen Show (4:3)</PresentationFormat>
  <Paragraphs>155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Arial</vt:lpstr>
      <vt:lpstr>1_Custom Design</vt:lpstr>
      <vt:lpstr>SB/SE Examination-Field</vt:lpstr>
      <vt:lpstr>SB/SE Examination </vt:lpstr>
      <vt:lpstr>SB/SE Examination-Field</vt:lpstr>
      <vt:lpstr>FY 2018 Field Exam Priorities</vt:lpstr>
      <vt:lpstr>Abusive Promoters and Transactions</vt:lpstr>
      <vt:lpstr>Abusive Promoters and Transactions, cont.</vt:lpstr>
      <vt:lpstr>   Research &amp; Experimentation Credit</vt:lpstr>
      <vt:lpstr>Flow-throughs    </vt:lpstr>
      <vt:lpstr>Offshore Tax Evasion and OVDP</vt:lpstr>
      <vt:lpstr>      Offshore Tax Evasion and OVDP, cont.</vt:lpstr>
      <vt:lpstr>      Offshore Tax Evasion and OVDP, cont.</vt:lpstr>
      <vt:lpstr>      Offshore Tax Evasion and OVDP, cont.</vt:lpstr>
      <vt:lpstr>National Research  Program (NRP)</vt:lpstr>
      <vt:lpstr>Preparer Visits and Examinations</vt:lpstr>
      <vt:lpstr>Preparer Visits and     Examinations, cont. </vt:lpstr>
      <vt:lpstr>Identify Theft </vt:lpstr>
      <vt:lpstr>Fast Track Settlement Program</vt:lpstr>
      <vt:lpstr>ACA Information Returns</vt:lpstr>
      <vt:lpstr>SB/SE Examination-Field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1 Template</dc:title>
  <dc:creator>Presentation Magazine</dc:creator>
  <cp:lastModifiedBy>Violeta Cristobal</cp:lastModifiedBy>
  <cp:revision>53</cp:revision>
  <cp:lastPrinted>2018-08-24T16:02:50Z</cp:lastPrinted>
  <dcterms:created xsi:type="dcterms:W3CDTF">2005-02-22T07:02:15Z</dcterms:created>
  <dcterms:modified xsi:type="dcterms:W3CDTF">2018-08-24T17:50:58Z</dcterms:modified>
</cp:coreProperties>
</file>