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654" r:id="rId2"/>
    <p:sldMasterId id="2147483657" r:id="rId3"/>
  </p:sldMasterIdLst>
  <p:notesMasterIdLst>
    <p:notesMasterId r:id="rId19"/>
  </p:notesMasterIdLst>
  <p:sldIdLst>
    <p:sldId id="266" r:id="rId4"/>
    <p:sldId id="268" r:id="rId5"/>
    <p:sldId id="273" r:id="rId6"/>
    <p:sldId id="282" r:id="rId7"/>
    <p:sldId id="269" r:id="rId8"/>
    <p:sldId id="278" r:id="rId9"/>
    <p:sldId id="272" r:id="rId10"/>
    <p:sldId id="274" r:id="rId11"/>
    <p:sldId id="275" r:id="rId12"/>
    <p:sldId id="276" r:id="rId13"/>
    <p:sldId id="277" r:id="rId14"/>
    <p:sldId id="271" r:id="rId15"/>
    <p:sldId id="281" r:id="rId16"/>
    <p:sldId id="280" r:id="rId17"/>
    <p:sldId id="270" r:id="rId18"/>
  </p:sldIdLst>
  <p:sldSz cx="9144000" cy="5143500" type="screen16x9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Kimberly A" initials="MKA" lastIdx="2" clrIdx="0">
    <p:extLst>
      <p:ext uri="{19B8F6BF-5375-455C-9EA6-DF929625EA0E}">
        <p15:presenceInfo xmlns:p15="http://schemas.microsoft.com/office/powerpoint/2012/main" userId="S-1-5-21-3151507965-1511538023-2697414875-226949" providerId="AD"/>
      </p:ext>
    </p:extLst>
  </p:cmAuthor>
  <p:cmAuthor id="2" name="Kullman Andra C" initials="KAC" lastIdx="2" clrIdx="1">
    <p:extLst>
      <p:ext uri="{19B8F6BF-5375-455C-9EA6-DF929625EA0E}">
        <p15:presenceInfo xmlns:p15="http://schemas.microsoft.com/office/powerpoint/2012/main" userId="S-1-5-21-3151507965-1511538023-2697414875-1859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800"/>
    <a:srgbClr val="FFF57D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43" autoAdjust="0"/>
    <p:restoredTop sz="94711" autoAdjust="0"/>
  </p:normalViewPr>
  <p:slideViewPr>
    <p:cSldViewPr snapToGrid="0" snapToObjects="1">
      <p:cViewPr varScale="1">
        <p:scale>
          <a:sx n="90" d="100"/>
          <a:sy n="90" d="100"/>
        </p:scale>
        <p:origin x="528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9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FD09D-0C35-408F-AF56-EFF10981DF43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AA5B0-D86F-444F-B853-9FF93F266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2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A5B0-D86F-444F-B853-9FF93F2661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09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9EBE-C4E5-9740-90B2-DBBBB68EBC65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Revision Date</a:t>
            </a:r>
            <a:fld id="{1628C2E0-EEA8-2649-BA51-3FB2AFBB73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21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1708" y="2375042"/>
            <a:ext cx="7255092" cy="239222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1pPr>
            <a:lvl2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2pPr>
            <a:lvl3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3pPr>
            <a:lvl4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4pPr>
            <a:lvl5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871" y="1407196"/>
            <a:ext cx="8459629" cy="857250"/>
          </a:xfrm>
        </p:spPr>
        <p:txBody>
          <a:bodyPr>
            <a:normAutofit/>
          </a:bodyPr>
          <a:lstStyle>
            <a:lvl1pPr>
              <a:lnSpc>
                <a:spcPts val="4200"/>
              </a:lnSpc>
              <a:defRPr sz="4000">
                <a:solidFill>
                  <a:srgbClr val="FFF57D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9EBE-C4E5-9740-90B2-DBBBB68EBC65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Revision Date </a:t>
            </a:r>
          </a:p>
        </p:txBody>
      </p:sp>
    </p:spTree>
    <p:extLst>
      <p:ext uri="{BB962C8B-B14F-4D97-AF65-F5344CB8AC3E}">
        <p14:creationId xmlns:p14="http://schemas.microsoft.com/office/powerpoint/2010/main" val="192621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9EBE-C4E5-9740-90B2-DBBBB68EBC65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Revision Date</a:t>
            </a:r>
            <a:fld id="{1628C2E0-EEA8-2649-BA51-3FB2AFBB73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759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9EBE-C4E5-9740-90B2-DBBBB68EBC65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Revision Date</a:t>
            </a:r>
            <a:fld id="{1628C2E0-EEA8-2649-BA51-3FB2AFBB73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21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410" y="1862279"/>
            <a:ext cx="7255092" cy="258636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1pPr>
            <a:lvl2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2pPr>
            <a:lvl3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3pPr>
            <a:lvl4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4pPr>
            <a:lvl5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8288" y="534585"/>
            <a:ext cx="7951630" cy="857250"/>
          </a:xfrm>
        </p:spPr>
        <p:txBody>
          <a:bodyPr>
            <a:normAutofit/>
          </a:bodyPr>
          <a:lstStyle>
            <a:lvl1pPr>
              <a:lnSpc>
                <a:spcPts val="4200"/>
              </a:lnSpc>
              <a:defRPr sz="4000">
                <a:solidFill>
                  <a:srgbClr val="FFF57D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9EBE-C4E5-9740-90B2-DBBBB68EBC65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Revision Date </a:t>
            </a:r>
          </a:p>
        </p:txBody>
      </p:sp>
    </p:spTree>
    <p:extLst>
      <p:ext uri="{BB962C8B-B14F-4D97-AF65-F5344CB8AC3E}">
        <p14:creationId xmlns:p14="http://schemas.microsoft.com/office/powerpoint/2010/main" val="192621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9EBE-C4E5-9740-90B2-DBBBB68EBC65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Revision Date</a:t>
            </a:r>
            <a:fld id="{1628C2E0-EEA8-2649-BA51-3FB2AFBB737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92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0575" y="2275029"/>
            <a:ext cx="7442007" cy="232872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1pPr>
            <a:lvl2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2pPr>
            <a:lvl3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3pPr>
            <a:lvl4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4pPr>
            <a:lvl5pPr>
              <a:defRPr sz="2400">
                <a:solidFill>
                  <a:schemeClr val="bg1"/>
                </a:solidFill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2" y="1317364"/>
            <a:ext cx="8551332" cy="857250"/>
          </a:xfrm>
        </p:spPr>
        <p:txBody>
          <a:bodyPr>
            <a:normAutofit/>
          </a:bodyPr>
          <a:lstStyle>
            <a:lvl1pPr>
              <a:lnSpc>
                <a:spcPts val="4200"/>
              </a:lnSpc>
              <a:defRPr sz="4000">
                <a:solidFill>
                  <a:srgbClr val="FFF57D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39EBE-C4E5-9740-90B2-DBBBB68EBC65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solidFill>
                  <a:srgbClr val="FFFFFF"/>
                </a:solidFill>
                <a:latin typeface="Times New Roman"/>
                <a:cs typeface="Times New Roman"/>
              </a:defRPr>
            </a:lvl1pPr>
          </a:lstStyle>
          <a:p>
            <a:r>
              <a:rPr lang="en-US" dirty="0"/>
              <a:t>Revision Date </a:t>
            </a:r>
          </a:p>
        </p:txBody>
      </p:sp>
    </p:spTree>
    <p:extLst>
      <p:ext uri="{BB962C8B-B14F-4D97-AF65-F5344CB8AC3E}">
        <p14:creationId xmlns:p14="http://schemas.microsoft.com/office/powerpoint/2010/main" val="285771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39EBE-C4E5-9740-90B2-DBBBB68EBC65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8C2E0-EEA8-2649-BA51-3FB2AFBB737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TF_2018_slide3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9716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42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49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39EBE-C4E5-9740-90B2-DBBBB68EBC65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8C2E0-EEA8-2649-BA51-3FB2AFBB737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NTF_2018_slide4_blu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9716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42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39EBE-C4E5-9740-90B2-DBBBB68EBC65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8C2E0-EEA8-2649-BA51-3FB2AFBB737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NTF_2018_slide3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9716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64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0603" y="2243138"/>
            <a:ext cx="8804647" cy="23052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FAE800"/>
                </a:solidFill>
              </a:rPr>
              <a:t>Working with Collection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rgbClr val="FAE800"/>
                </a:solidFill>
              </a:rPr>
              <a:t>Balance Due Options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0603" y="1360106"/>
            <a:ext cx="8804648" cy="895940"/>
          </a:xfrm>
        </p:spPr>
        <p:txBody>
          <a:bodyPr>
            <a:noAutofit/>
          </a:bodyPr>
          <a:lstStyle/>
          <a:p>
            <a:br>
              <a:rPr lang="en-US" sz="4400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0602" y="4545966"/>
            <a:ext cx="88046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654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7288" y="1635944"/>
            <a:ext cx="7843838" cy="3118936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 all the questions completely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current financial information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necessary verification 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 and date the CIS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214312"/>
            <a:ext cx="7843837" cy="1421631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Preparing CIS</a:t>
            </a:r>
            <a:endParaRPr lang="en-US" dirty="0">
              <a:solidFill>
                <a:srgbClr val="FAE8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168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7288" y="1764531"/>
            <a:ext cx="7843838" cy="3118936"/>
          </a:xfrm>
        </p:spPr>
        <p:txBody>
          <a:bodyPr>
            <a:normAutofit/>
          </a:bodyPr>
          <a:lstStyle/>
          <a:p>
            <a:pPr marL="514350" indent="-457200"/>
            <a:r>
              <a:rPr lang="en-US" sz="2800" dirty="0">
                <a:cs typeface="Arial" panose="020B0604020202020204" pitchFamily="34" charset="0"/>
              </a:rPr>
              <a:t>Payment would cause undue hardship</a:t>
            </a:r>
          </a:p>
          <a:p>
            <a:pPr marL="514350" indent="-457200"/>
            <a:r>
              <a:rPr lang="en-US" sz="2800" dirty="0">
                <a:cs typeface="Arial" panose="020B0604020202020204" pitchFamily="34" charset="0"/>
              </a:rPr>
              <a:t>Does not forgive the liability</a:t>
            </a:r>
          </a:p>
          <a:p>
            <a:pPr marL="514350" indent="-457200"/>
            <a:r>
              <a:rPr lang="en-US" sz="2800" dirty="0">
                <a:cs typeface="Arial" panose="020B0604020202020204" pitchFamily="34" charset="0"/>
              </a:rPr>
              <a:t>Collection suspended</a:t>
            </a:r>
          </a:p>
          <a:p>
            <a:pPr marL="514350" indent="-457200"/>
            <a:r>
              <a:rPr lang="en-US" sz="2800" dirty="0">
                <a:cs typeface="Arial" panose="020B0604020202020204" pitchFamily="34" charset="0"/>
              </a:rPr>
              <a:t>Account can be reactivated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214312"/>
            <a:ext cx="7843837" cy="1421631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Currently Not Collectible –   Hardship</a:t>
            </a:r>
            <a:endParaRPr lang="en-US" dirty="0">
              <a:solidFill>
                <a:srgbClr val="FAE8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103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7288" y="1635943"/>
            <a:ext cx="7843838" cy="3340417"/>
          </a:xfrm>
        </p:spPr>
        <p:txBody>
          <a:bodyPr>
            <a:normAutofit/>
          </a:bodyPr>
          <a:lstStyle/>
          <a:p>
            <a:r>
              <a:rPr lang="en-US" sz="2800" dirty="0"/>
              <a:t>Settles tax debt for less than the amount owed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2800" dirty="0"/>
              <a:t>Explore all other payment </a:t>
            </a:r>
            <a:r>
              <a:rPr lang="en-US" sz="2800"/>
              <a:t>options first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Offer amount based on the taxpayer’s reasonable collection potential</a:t>
            </a:r>
          </a:p>
          <a:p>
            <a:pPr marL="0" indent="0">
              <a:buNone/>
            </a:pPr>
            <a:endParaRPr lang="en-US" sz="1800" strike="sngStrik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214312"/>
            <a:ext cx="7843837" cy="1421631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Offer in Compromise</a:t>
            </a:r>
            <a:endParaRPr lang="en-US" dirty="0">
              <a:solidFill>
                <a:srgbClr val="FAE8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881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7288" y="1414463"/>
            <a:ext cx="7843838" cy="3340417"/>
          </a:xfrm>
        </p:spPr>
        <p:txBody>
          <a:bodyPr>
            <a:normAutofit lnSpcReduction="10000"/>
          </a:bodyPr>
          <a:lstStyle/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OIC Pre-Qualifier Tool </a:t>
            </a:r>
          </a:p>
          <a:p>
            <a:pPr lvl="1"/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Individuals</a:t>
            </a:r>
          </a:p>
          <a:p>
            <a:pPr lvl="1"/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Doubt as to collectibility offers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Current with filing and estimated tax and FTD payments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Trust fund portion of tax paid or addressed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No open bankruptcy, audit, innocent spouse claim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214312"/>
            <a:ext cx="7843837" cy="1421631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Potential OIC Candidate</a:t>
            </a:r>
            <a:endParaRPr lang="en-US" dirty="0">
              <a:solidFill>
                <a:srgbClr val="FAE8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654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7288" y="1635944"/>
            <a:ext cx="7843838" cy="3118936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Making the offer</a:t>
            </a:r>
          </a:p>
          <a:p>
            <a:pPr lvl="1"/>
            <a:r>
              <a:rPr lang="en-US" sz="2800" dirty="0"/>
              <a:t>User fee and initial offer payment, if applicable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After the offer is filed</a:t>
            </a:r>
          </a:p>
          <a:p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After the offer is accepted</a:t>
            </a:r>
          </a:p>
          <a:p>
            <a:pPr marL="0" indent="0">
              <a:buNone/>
            </a:pP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214312"/>
            <a:ext cx="7843837" cy="1421631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What to Expect</a:t>
            </a:r>
            <a:endParaRPr lang="en-US" dirty="0">
              <a:solidFill>
                <a:srgbClr val="FAE8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962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7288" y="1635944"/>
            <a:ext cx="7843838" cy="3118936"/>
          </a:xfrm>
        </p:spPr>
        <p:txBody>
          <a:bodyPr>
            <a:normAutofit/>
          </a:bodyPr>
          <a:lstStyle/>
          <a:p>
            <a:r>
              <a:rPr lang="en-US" sz="2800" dirty="0"/>
              <a:t>Notice of Federal Tax Lien</a:t>
            </a:r>
          </a:p>
          <a:p>
            <a:r>
              <a:rPr lang="en-US" sz="2800" dirty="0"/>
              <a:t>Actions affecting passports</a:t>
            </a:r>
          </a:p>
          <a:p>
            <a:r>
              <a:rPr lang="en-US" sz="2800" dirty="0"/>
              <a:t>Levy:  seizure of property</a:t>
            </a:r>
          </a:p>
          <a:p>
            <a:r>
              <a:rPr lang="en-US" sz="2800" dirty="0"/>
              <a:t>Trust Fund Recovery Penalty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214312"/>
            <a:ext cx="7843837" cy="1421631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Collection Actions</a:t>
            </a:r>
            <a:endParaRPr lang="en-US" dirty="0">
              <a:solidFill>
                <a:srgbClr val="FAE8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94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7288" y="1493068"/>
            <a:ext cx="7843838" cy="32503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At the end of this presentation, you will be able to explain to clients:</a:t>
            </a:r>
          </a:p>
          <a:p>
            <a:pPr lvl="0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Available options for resolving tax debts 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Payment plans 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Unable to pay options </a:t>
            </a:r>
          </a:p>
          <a:p>
            <a:pPr lvl="1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Offer In Compromise (OIC)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Collection actions if tax debt is not addressed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214312"/>
            <a:ext cx="7843837" cy="1421631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  <a:endParaRPr lang="en-US" dirty="0">
              <a:solidFill>
                <a:srgbClr val="FAE8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877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7288" y="1657399"/>
            <a:ext cx="7843838" cy="3118936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Eligibility criteria</a:t>
            </a: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Methods for requesting a payment plan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Online Payment Agreement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Other methods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214312"/>
            <a:ext cx="7843837" cy="1421631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Payment Plans</a:t>
            </a:r>
            <a:endParaRPr lang="en-US" dirty="0">
              <a:solidFill>
                <a:srgbClr val="FAE8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770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7288" y="1493069"/>
            <a:ext cx="7843838" cy="3118936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Setup fees (user fees)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Reduced user fees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Online payment agreement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Direct debit agreement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Low-income user fees 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Waiver of fees for direct debit agreements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Reimbursement of fees for certain taxpayers unable to use direct debit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171451"/>
            <a:ext cx="7843837" cy="1157288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Payment Plan Setup Fees</a:t>
            </a:r>
            <a:endParaRPr lang="en-US" dirty="0">
              <a:solidFill>
                <a:srgbClr val="FAE8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47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7288" y="1635944"/>
            <a:ext cx="7843838" cy="3118936"/>
          </a:xfrm>
        </p:spPr>
        <p:txBody>
          <a:bodyPr>
            <a:normAutofit/>
          </a:bodyPr>
          <a:lstStyle/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Direct debit</a:t>
            </a: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Payroll deduction (individuals only)</a:t>
            </a: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Electronic Federal Tax Payment System (EFTPS)</a:t>
            </a: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Other methods </a:t>
            </a:r>
          </a:p>
          <a:p>
            <a:pPr marL="0" indent="0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214312"/>
            <a:ext cx="7843837" cy="1421631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Payment Methods</a:t>
            </a:r>
            <a:endParaRPr lang="en-US" dirty="0">
              <a:solidFill>
                <a:srgbClr val="FAE8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017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7288" y="1493069"/>
            <a:ext cx="7843838" cy="3118936"/>
          </a:xfrm>
        </p:spPr>
        <p:txBody>
          <a:bodyPr>
            <a:normAutofit/>
          </a:bodyPr>
          <a:lstStyle/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Guaranteed payment plans (individuals only)</a:t>
            </a: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Streamline payment plans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Businesses (out of business; income tax only)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Streamline Payment Plan Pilot </a:t>
            </a: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Non-streamline/routine payment plans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214312"/>
            <a:ext cx="7843837" cy="1421631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Payment Plans</a:t>
            </a:r>
            <a:endParaRPr lang="en-US" dirty="0">
              <a:solidFill>
                <a:srgbClr val="FAE8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002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7288" y="1635944"/>
            <a:ext cx="7843838" cy="3118936"/>
          </a:xfrm>
        </p:spPr>
        <p:txBody>
          <a:bodyPr>
            <a:normAutofit/>
          </a:bodyPr>
          <a:lstStyle/>
          <a:p>
            <a:pPr lvl="0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business trust fund express 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assessed balance $25,000 or less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$10,000 to $25,000 must be direct debit </a:t>
            </a: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business trust fund (non-express)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214312"/>
            <a:ext cx="7843837" cy="1421631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Payment Plans</a:t>
            </a:r>
            <a:b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Trust Fund Taxpayers</a:t>
            </a:r>
            <a:endParaRPr lang="en-US" dirty="0">
              <a:solidFill>
                <a:srgbClr val="FAE8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47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57275" y="1358537"/>
            <a:ext cx="7943851" cy="355309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000" dirty="0"/>
              <a:t>Paying Your Taxes:  </a:t>
            </a:r>
            <a:r>
              <a:rPr lang="en-US" sz="3000" u="sng" dirty="0"/>
              <a:t>www.irs.gov/payments</a:t>
            </a:r>
          </a:p>
          <a:p>
            <a:pPr lvl="0"/>
            <a:r>
              <a:rPr lang="en-US" sz="3000" dirty="0"/>
              <a:t>Additional Information on Payment Plans: </a:t>
            </a:r>
            <a:r>
              <a:rPr lang="en-US" sz="3000" u="sng" dirty="0"/>
              <a:t>www.irs.gov/payments/payment-plans-installment-agreements</a:t>
            </a:r>
          </a:p>
          <a:p>
            <a:pPr lvl="0"/>
            <a:r>
              <a:rPr lang="en-US" sz="3000" dirty="0"/>
              <a:t>Online Payment Agreement:  </a:t>
            </a:r>
            <a:r>
              <a:rPr lang="en-US" sz="3000" u="sng" dirty="0"/>
              <a:t>www.irs.gov/opa</a:t>
            </a:r>
            <a:endParaRPr lang="en-US" sz="3000" dirty="0"/>
          </a:p>
          <a:p>
            <a:r>
              <a:rPr lang="en-US" sz="3000" dirty="0"/>
              <a:t>Streamline Processing of Installment Agreements Pilot </a:t>
            </a:r>
          </a:p>
          <a:p>
            <a:pPr lvl="1"/>
            <a:r>
              <a:rPr lang="en-US" sz="3000" dirty="0"/>
              <a:t>IRS.gov, search for: </a:t>
            </a:r>
            <a:br>
              <a:rPr lang="en-US" sz="3000" dirty="0"/>
            </a:br>
            <a:r>
              <a:rPr lang="en-US" sz="3000" dirty="0"/>
              <a:t>streamline processing of installment agreements</a:t>
            </a:r>
          </a:p>
          <a:p>
            <a:pPr marL="0" indent="0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214312"/>
            <a:ext cx="7843837" cy="1144225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Payment Plan Resources</a:t>
            </a:r>
          </a:p>
        </p:txBody>
      </p:sp>
    </p:spTree>
    <p:extLst>
      <p:ext uri="{BB962C8B-B14F-4D97-AF65-F5344CB8AC3E}">
        <p14:creationId xmlns:p14="http://schemas.microsoft.com/office/powerpoint/2010/main" val="61678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57288" y="1635944"/>
            <a:ext cx="7843838" cy="3118936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 433-F, Collection Information Statement (CIS)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 433-A, Collection Information Statement for Wage Earners and Self-Employed Individuals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 433-B, Collection Information Statement for Businesses</a:t>
            </a:r>
          </a:p>
          <a:p>
            <a:pPr marL="0" indent="0"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57288" y="214312"/>
            <a:ext cx="7843837" cy="1421631"/>
          </a:xfrm>
        </p:spPr>
        <p:txBody>
          <a:bodyPr>
            <a:noAutofit/>
          </a:bodyPr>
          <a:lstStyle/>
          <a:p>
            <a:r>
              <a:rPr lang="en-US" altLang="en-US" dirty="0">
                <a:solidFill>
                  <a:srgbClr val="FAE800"/>
                </a:solidFill>
                <a:latin typeface="Times New Roman" pitchFamily="18" charset="0"/>
                <a:cs typeface="Times New Roman" pitchFamily="18" charset="0"/>
              </a:rPr>
              <a:t>Collection Information Statement </a:t>
            </a:r>
            <a:endParaRPr lang="en-US" dirty="0">
              <a:solidFill>
                <a:srgbClr val="FAE8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810203"/>
      </p:ext>
    </p:extLst>
  </p:cSld>
  <p:clrMapOvr>
    <a:masterClrMapping/>
  </p:clrMapOvr>
</p:sld>
</file>

<file path=ppt/theme/theme1.xml><?xml version="1.0" encoding="utf-8"?>
<a:theme xmlns:a="http://schemas.openxmlformats.org/drawingml/2006/main" name="1_Title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Title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Title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2933</TotalTime>
  <Words>377</Words>
  <Application>Microsoft Office PowerPoint</Application>
  <PresentationFormat>On-screen Show (16:9)</PresentationFormat>
  <Paragraphs>86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1_Title Slides</vt:lpstr>
      <vt:lpstr>2_Title Slides</vt:lpstr>
      <vt:lpstr>3_Title Slides</vt:lpstr>
      <vt:lpstr> </vt:lpstr>
      <vt:lpstr>Objectives</vt:lpstr>
      <vt:lpstr>Payment Plans</vt:lpstr>
      <vt:lpstr>Payment Plan Setup Fees</vt:lpstr>
      <vt:lpstr>Payment Methods</vt:lpstr>
      <vt:lpstr>Payment Plans</vt:lpstr>
      <vt:lpstr>Payment Plans Trust Fund Taxpayers</vt:lpstr>
      <vt:lpstr>Payment Plan Resources</vt:lpstr>
      <vt:lpstr>Collection Information Statement </vt:lpstr>
      <vt:lpstr>Preparing CIS</vt:lpstr>
      <vt:lpstr>Currently Not Collectible –   Hardship</vt:lpstr>
      <vt:lpstr>Offer in Compromise</vt:lpstr>
      <vt:lpstr>Potential OIC Candidate</vt:lpstr>
      <vt:lpstr>What to Expect</vt:lpstr>
      <vt:lpstr>Collection Actions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Shelley Scott</dc:creator>
  <cp:lastModifiedBy>Savala Rosanna</cp:lastModifiedBy>
  <cp:revision>108</cp:revision>
  <cp:lastPrinted>2018-04-10T17:24:37Z</cp:lastPrinted>
  <dcterms:created xsi:type="dcterms:W3CDTF">2014-05-23T13:19:39Z</dcterms:created>
  <dcterms:modified xsi:type="dcterms:W3CDTF">2018-08-28T19:40:33Z</dcterms:modified>
</cp:coreProperties>
</file>