
<file path=[Content_Types].xml><?xml version="1.0" encoding="utf-8"?>
<Types xmlns="http://schemas.openxmlformats.org/package/2006/content-types">
  <Override PartName="/docProps/core.xml" ContentType="application/vnd.openxmlformats-package.core-properties+xml"/>
  <Override PartName="/ppt/presentation.xml" ContentType="application/vnd.openxmlformats-officedocument.presentationml.presentation.main+xml"/>
  <Override PartName="/ppt/slides/slide1.xml" ContentType="application/vnd.openxmlformats-officedocument.presentationml.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theme/theme1.xml" ContentType="application/vnd.openxmlformats-officedocument.theme+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7.xml" ContentType="application/vnd.openxmlformats-officedocument.presentationml.slide+xml"/>
  <Override PartName="/ppt/notesSlides/notesSlide17.xml" ContentType="application/vnd.openxmlformats-officedocument.presentationml.notesSlide+xml"/>
  <Override PartName="/ppt/slides/slide18.xml" ContentType="application/vnd.openxmlformats-officedocument.presentationml.slide+xml"/>
  <Override PartName="/ppt/notesSlides/notesSlide18.xml" ContentType="application/vnd.openxmlformats-officedocument.presentationml.notesSlide+xml"/>
  <Override PartName="/ppt/slides/slide19.xml" ContentType="application/vnd.openxmlformats-officedocument.presentationml.slide+xml"/>
  <Override PartName="/ppt/notesSlides/notesSlide19.xml" ContentType="application/vnd.openxmlformats-officedocument.presentationml.notesSlide+xml"/>
  <Override PartName="/ppt/slides/slide20.xml" ContentType="application/vnd.openxmlformats-officedocument.presentationml.slide+xml"/>
  <Override PartName="/ppt/notesSlides/notesSlide20.xml" ContentType="application/vnd.openxmlformats-officedocument.presentationml.notesSlide+xml"/>
  <Override PartName="/ppt/slides/slide21.xml" ContentType="application/vnd.openxmlformats-officedocument.presentationml.slide+xml"/>
  <Override PartName="/ppt/notesSlides/notesSlide21.xml" ContentType="application/vnd.openxmlformats-officedocument.presentationml.notesSlide+xml"/>
  <Override PartName="/ppt/slides/slide22.xml" ContentType="application/vnd.openxmlformats-officedocument.presentationml.slide+xml"/>
  <Override PartName="/ppt/notesSlides/notesSlide22.xml" ContentType="application/vnd.openxmlformats-officedocument.presentationml.notesSlide+xml"/>
  <Override PartName="/ppt/slides/slide23.xml" ContentType="application/vnd.openxmlformats-officedocument.presentationml.slide+xml"/>
  <Override PartName="/ppt/notesSlides/notesSlide23.xml" ContentType="application/vnd.openxmlformats-officedocument.presentationml.notesSlide+xml"/>
  <Override PartName="/ppt/slides/slide24.xml" ContentType="application/vnd.openxmlformats-officedocument.presentationml.slide+xml"/>
  <Override PartName="/ppt/notesSlides/notesSlide24.xml" ContentType="application/vnd.openxmlformats-officedocument.presentationml.notesSlide+xml"/>
  <Override PartName="/ppt/slides/slide25.xml" ContentType="application/vnd.openxmlformats-officedocument.presentationml.slide+xml"/>
  <Override PartName="/ppt/notesSlides/notesSlide25.xml" ContentType="application/vnd.openxmlformats-officedocument.presentationml.notesSlide+xml"/>
  <Override PartName="/ppt/slides/slide26.xml" ContentType="application/vnd.openxmlformats-officedocument.presentationml.slide+xml"/>
  <Override PartName="/ppt/notesSlides/notesSlide26.xml" ContentType="application/vnd.openxmlformats-officedocument.presentationml.notesSlide+xml"/>
  <Override PartName="/ppt/slides/slide27.xml" ContentType="application/vnd.openxmlformats-officedocument.presentationml.slide+xml"/>
  <Override PartName="/ppt/notesSlides/notesSlide27.xml" ContentType="application/vnd.openxmlformats-officedocument.presentationml.notesSlide+xml"/>
  <Override PartName="/ppt/slides/slide28.xml" ContentType="application/vnd.openxmlformats-officedocument.presentationml.slide+xml"/>
  <Override PartName="/ppt/notesSlides/notesSlide28.xml" ContentType="application/vnd.openxmlformats-officedocument.presentationml.notesSlide+xml"/>
  <Override PartName="/ppt/slideLayouts/slideLayout14.xml" ContentType="application/vnd.openxmlformats-officedocument.presentationml.slideLayout+xml"/>
  <Override PartName="/ppt/slideMasters/slideMaster2.xml" ContentType="application/vnd.openxmlformats-officedocument.presentationml.slideMaster+xml"/>
  <Override PartName="/ppt/slideLayouts/slideLayout20.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9.xml" ContentType="application/vnd.openxmlformats-officedocument.presentationml.slideLayout+xml"/>
  <Override PartName="/ppt/slideLayouts/slideLayout24.xml" ContentType="application/vnd.openxmlformats-officedocument.presentationml.slideLayout+xml"/>
  <Override PartName="/ppt/slideLayouts/slideLayout13.xml" ContentType="application/vnd.openxmlformats-officedocument.presentationml.slideLayout+xml"/>
  <Override PartName="/ppt/slideLayouts/slideLayout18.xml" ContentType="application/vnd.openxmlformats-officedocument.presentationml.slideLayout+xml"/>
  <Override PartName="/ppt/slideLayouts/slideLayout23.xml" ContentType="application/vnd.openxmlformats-officedocument.presentationml.slideLayout+xml"/>
  <Override PartName="/ppt/slideLayouts/slideLayout17.xml" ContentType="application/vnd.openxmlformats-officedocument.presentationml.slideLayout+xml"/>
  <Override PartName="/ppt/slideLayouts/slideLayout22.xml" ContentType="application/vnd.openxmlformats-officedocument.presentationml.slideLayout+xml"/>
  <Override PartName="/ppt/slideLayouts/slideLayout16.xml" ContentType="application/vnd.openxmlformats-officedocument.presentationml.slideLayout+xml"/>
  <Override PartName="/ppt/slideLayouts/slideLayout21.xml" ContentType="application/vnd.openxmlformats-officedocument.presentationml.slideLayout+xml"/>
  <Override PartName="/ppt/slides/slide29.xml" ContentType="application/vnd.openxmlformats-officedocument.presentationml.slide+xml"/>
  <Override PartName="/ppt/notesSlides/notesSlide29.xml" ContentType="application/vnd.openxmlformats-officedocument.presentationml.notesSlid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Default Extension="png" ContentType="image/png"/>
  <Default Extension="jpeg" ContentType="image/jpeg"/>
  <Default Extension="rels" ContentType="application/vnd.openxmlformats-package.relationships+xml"/>
  <Default Extension="xml" ContentType="application/xml"/>
  <Default Extension="jpg" ContentType="image/jpeg"/>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4" Type="http://schemas.openxmlformats.org/officeDocument/2006/relationships/extended-properties" Target="docProps/app.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2"/>
  </p:notesMasterIdLst>
  <p:sldIdLst>
    <p:sldId id="256"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95" r:id="rId18"/>
    <p:sldId id="294" r:id="rId19"/>
    <p:sldId id="296" r:id="rId20"/>
    <p:sldId id="278" r:id="rId21"/>
    <p:sldId id="279" r:id="rId22"/>
    <p:sldId id="280" r:id="rId23"/>
    <p:sldId id="281" r:id="rId24"/>
    <p:sldId id="283" r:id="rId25"/>
    <p:sldId id="284" r:id="rId26"/>
    <p:sldId id="285" r:id="rId27"/>
    <p:sldId id="286" r:id="rId28"/>
    <p:sldId id="287" r:id="rId29"/>
    <p:sldId id="293" r:id="rId30"/>
    <p:sldId id="262"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68" d="100"/>
          <a:sy n="68" d="100"/>
        </p:scale>
        <p:origin x="-250" y="-67"/>
      </p:cViewPr>
      <p:guideLst>
        <p:guide orient="horz" pos="2160"/>
        <p:guide pos="2880"/>
      </p:guideLst>
    </p:cSldViewPr>
  </p:slideViewPr>
  <p:notesTextViewPr>
    <p:cViewPr>
      <p:scale>
        <a:sx n="1" d="1"/>
        <a:sy n="1" d="1"/>
      </p:scale>
      <p:origin x="0" y="0"/>
    </p:cViewPr>
  </p:notesTextViewPr>
  <p:sorterViewPr>
    <p:cViewPr>
      <p:scale>
        <a:sx n="100" d="100"/>
        <a:sy n="100" d="100"/>
      </p:scale>
      <p:origin x="0" y="5736"/>
    </p:cViewPr>
  </p:sorterViewPr>
  <p:gridSpacing cx="76200" cy="76200"/>
</p:viewPr>
</file>

<file path=ppt/_rels/presentation.xml.rels>&#65279;<?xml version="1.0" encoding="UTF-8" standalone="yes"?>
<Relationships xmlns="http://schemas.openxmlformats.org/package/2006/relationships">
  <Relationship Id="rId3" Type="http://schemas.openxmlformats.org/officeDocument/2006/relationships/slide" Target="slides/slide1.xml" />
  <Relationship Id="rId4" Type="http://schemas.openxmlformats.org/officeDocument/2006/relationships/slide" Target="slides/slide2.xml" />
  <Relationship Id="rId5" Type="http://schemas.openxmlformats.org/officeDocument/2006/relationships/slide" Target="slides/slide3.xml" />
  <Relationship Id="rId6" Type="http://schemas.openxmlformats.org/officeDocument/2006/relationships/slide" Target="slides/slide4.xml" />
  <Relationship Id="rId7" Type="http://schemas.openxmlformats.org/officeDocument/2006/relationships/slide" Target="slides/slide5.xml" />
  <Relationship Id="rId8" Type="http://schemas.openxmlformats.org/officeDocument/2006/relationships/slide" Target="slides/slide6.xml" />
  <Relationship Id="rId9" Type="http://schemas.openxmlformats.org/officeDocument/2006/relationships/slide" Target="slides/slide7.xml" />
  <Relationship Id="rId10" Type="http://schemas.openxmlformats.org/officeDocument/2006/relationships/slide" Target="slides/slide8.xml" />
  <Relationship Id="rId11" Type="http://schemas.openxmlformats.org/officeDocument/2006/relationships/slide" Target="slides/slide9.xml" />
  <Relationship Id="rId12" Type="http://schemas.openxmlformats.org/officeDocument/2006/relationships/slide" Target="slides/slide10.xml" />
  <Relationship Id="rId13" Type="http://schemas.openxmlformats.org/officeDocument/2006/relationships/slide" Target="slides/slide11.xml" />
  <Relationship Id="rId14" Type="http://schemas.openxmlformats.org/officeDocument/2006/relationships/slide" Target="slides/slide12.xml" />
  <Relationship Id="rId15" Type="http://schemas.openxmlformats.org/officeDocument/2006/relationships/slide" Target="slides/slide13.xml" />
  <Relationship Id="rId16" Type="http://schemas.openxmlformats.org/officeDocument/2006/relationships/slide" Target="slides/slide14.xml" />
  <Relationship Id="rId17" Type="http://schemas.openxmlformats.org/officeDocument/2006/relationships/slide" Target="slides/slide15.xml" />
  <Relationship Id="rId18" Type="http://schemas.openxmlformats.org/officeDocument/2006/relationships/slide" Target="slides/slide16.xml" />
  <Relationship Id="rId19" Type="http://schemas.openxmlformats.org/officeDocument/2006/relationships/slide" Target="slides/slide17.xml" />
  <Relationship Id="rId20" Type="http://schemas.openxmlformats.org/officeDocument/2006/relationships/slide" Target="slides/slide18.xml" />
  <Relationship Id="rId21" Type="http://schemas.openxmlformats.org/officeDocument/2006/relationships/slide" Target="slides/slide19.xml" />
  <Relationship Id="rId22" Type="http://schemas.openxmlformats.org/officeDocument/2006/relationships/slide" Target="slides/slide20.xml" />
  <Relationship Id="rId23" Type="http://schemas.openxmlformats.org/officeDocument/2006/relationships/slide" Target="slides/slide21.xml" />
  <Relationship Id="rId24" Type="http://schemas.openxmlformats.org/officeDocument/2006/relationships/slide" Target="slides/slide22.xml" />
  <Relationship Id="rId25" Type="http://schemas.openxmlformats.org/officeDocument/2006/relationships/slide" Target="slides/slide23.xml" />
  <Relationship Id="rId26" Type="http://schemas.openxmlformats.org/officeDocument/2006/relationships/slide" Target="slides/slide24.xml" />
  <Relationship Id="rId27" Type="http://schemas.openxmlformats.org/officeDocument/2006/relationships/slide" Target="slides/slide25.xml" />
  <Relationship Id="rId28" Type="http://schemas.openxmlformats.org/officeDocument/2006/relationships/slide" Target="slides/slide26.xml" />
  <Relationship Id="rId29" Type="http://schemas.openxmlformats.org/officeDocument/2006/relationships/slide" Target="slides/slide27.xml" />
  <Relationship Id="rId30" Type="http://schemas.openxmlformats.org/officeDocument/2006/relationships/slide" Target="slides/slide28.xml" />
  <Relationship Id="rId31" Type="http://schemas.openxmlformats.org/officeDocument/2006/relationships/slide" Target="slides/slide29.xml" />
  <Relationship Id="rId34" Type="http://schemas.openxmlformats.org/officeDocument/2006/relationships/viewProps" Target="viewProps.xml" />
  <Relationship Id="rId33" Type="http://schemas.openxmlformats.org/officeDocument/2006/relationships/presProps" Target="presProps.xml" />
  <Relationship Id="rId2" Type="http://schemas.openxmlformats.org/officeDocument/2006/relationships/slideMaster" Target="slideMasters/slideMaster2.xml" />
  <Relationship Id="rId1" Type="http://schemas.openxmlformats.org/officeDocument/2006/relationships/slideMaster" Target="slideMasters/slideMaster1.xml" />
  <Relationship Id="rId32" Type="http://schemas.openxmlformats.org/officeDocument/2006/relationships/notesMaster" Target="notesMasters/notesMaster1.xml" />
  <Relationship Id="rId36" Type="http://schemas.openxmlformats.org/officeDocument/2006/relationships/tableStyles" Target="tableStyles.xml" />
  <Relationship Id="rId35" Type="http://schemas.openxmlformats.org/officeDocument/2006/relationships/theme" Target="theme/theme1.xml" />
</Relationships>
</file>

<file path=ppt/notesMasters/_rels/notesMaster1.xml.rels>&#65279;<?xml version="1.0" encoding="UTF-8" standalone="yes"?>
<Relationships xmlns="http://schemas.openxmlformats.org/package/2006/relationships">
  <Relationship Id="rId1" Type="http://schemas.openxmlformats.org/officeDocument/2006/relationships/theme" Target="../theme/theme3.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F2751910-52DC-44C9-9CA1-441C95D0580B}" type="datetimeFigureOut">
              <a:rPr lang="en-US" smtClean="0"/>
              <a:t>8/27/2018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5EB200A-C1CA-4D42-A439-202903916306}" type="slidenum">
              <a:rPr lang="en-US" smtClean="0"/>
              <a:t>‹#›</a:t>
            </a:fld>
            <a:endParaRPr lang="en-US" dirty="0"/>
          </a:p>
        </p:txBody>
      </p:sp>
    </p:spTree>
    <p:extLst>
      <p:ext uri="{BB962C8B-B14F-4D97-AF65-F5344CB8AC3E}">
        <p14:creationId xmlns:p14="http://schemas.microsoft.com/office/powerpoint/2010/main" val="1294644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_rels/notesSlide10.xml.rels>&#65279;<?xml version="1.0" encoding="UTF-8" standalone="yes"?>
<Relationships xmlns="http://schemas.openxmlformats.org/package/2006/relationships">
  <Relationship Id="rId2" Type="http://schemas.openxmlformats.org/officeDocument/2006/relationships/slide" Target="../slides/slide10.xml" />
  <Relationship Id="rId1" Type="http://schemas.openxmlformats.org/officeDocument/2006/relationships/notesMaster" Target="../notesMasters/notesMaster1.xml" />
</Relationships>
</file>

<file path=ppt/notesSlides/_rels/notesSlide11.xml.rels>&#65279;<?xml version="1.0" encoding="UTF-8" standalone="yes"?>
<Relationships xmlns="http://schemas.openxmlformats.org/package/2006/relationships">
  <Relationship Id="rId2" Type="http://schemas.openxmlformats.org/officeDocument/2006/relationships/slide" Target="../slides/slide11.xml" />
  <Relationship Id="rId1" Type="http://schemas.openxmlformats.org/officeDocument/2006/relationships/notesMaster" Target="../notesMasters/notesMaster1.xml" />
</Relationships>
</file>

<file path=ppt/notesSlides/_rels/notesSlide12.xml.rels>&#65279;<?xml version="1.0" encoding="UTF-8" standalone="yes"?>
<Relationships xmlns="http://schemas.openxmlformats.org/package/2006/relationships">
  <Relationship Id="rId2" Type="http://schemas.openxmlformats.org/officeDocument/2006/relationships/slide" Target="../slides/slide12.xml" />
  <Relationship Id="rId1" Type="http://schemas.openxmlformats.org/officeDocument/2006/relationships/notesMaster" Target="../notesMasters/notesMaster1.xml" />
</Relationships>
</file>

<file path=ppt/notesSlides/_rels/notesSlide13.xml.rels>&#65279;<?xml version="1.0" encoding="UTF-8" standalone="yes"?>
<Relationships xmlns="http://schemas.openxmlformats.org/package/2006/relationships">
  <Relationship Id="rId2" Type="http://schemas.openxmlformats.org/officeDocument/2006/relationships/slide" Target="../slides/slide13.xml" />
  <Relationship Id="rId1" Type="http://schemas.openxmlformats.org/officeDocument/2006/relationships/notesMaster" Target="../notesMasters/notesMaster1.xml" />
</Relationships>
</file>

<file path=ppt/notesSlides/_rels/notesSlide14.xml.rels>&#65279;<?xml version="1.0" encoding="UTF-8" standalone="yes"?>
<Relationships xmlns="http://schemas.openxmlformats.org/package/2006/relationships">
  <Relationship Id="rId2" Type="http://schemas.openxmlformats.org/officeDocument/2006/relationships/slide" Target="../slides/slide14.xml" />
  <Relationship Id="rId1" Type="http://schemas.openxmlformats.org/officeDocument/2006/relationships/notesMaster" Target="../notesMasters/notesMaster1.xml" />
</Relationships>
</file>

<file path=ppt/notesSlides/_rels/notesSlide15.xml.rels>&#65279;<?xml version="1.0" encoding="UTF-8" standalone="yes"?>
<Relationships xmlns="http://schemas.openxmlformats.org/package/2006/relationships">
  <Relationship Id="rId2" Type="http://schemas.openxmlformats.org/officeDocument/2006/relationships/slide" Target="../slides/slide15.xml" />
  <Relationship Id="rId1" Type="http://schemas.openxmlformats.org/officeDocument/2006/relationships/notesMaster" Target="../notesMasters/notesMaster1.xml" />
</Relationships>
</file>

<file path=ppt/notesSlides/_rels/notesSlide16.xml.rels>&#65279;<?xml version="1.0" encoding="UTF-8" standalone="yes"?>
<Relationships xmlns="http://schemas.openxmlformats.org/package/2006/relationships">
  <Relationship Id="rId2" Type="http://schemas.openxmlformats.org/officeDocument/2006/relationships/slide" Target="../slides/slide16.xml" />
  <Relationship Id="rId1" Type="http://schemas.openxmlformats.org/officeDocument/2006/relationships/notesMaster" Target="../notesMasters/notesMaster1.xml" />
</Relationships>
</file>

<file path=ppt/notesSlides/_rels/notesSlide17.xml.rels>&#65279;<?xml version="1.0" encoding="UTF-8" standalone="yes"?>
<Relationships xmlns="http://schemas.openxmlformats.org/package/2006/relationships">
  <Relationship Id="rId2" Type="http://schemas.openxmlformats.org/officeDocument/2006/relationships/slide" Target="../slides/slide17.xml" />
  <Relationship Id="rId1" Type="http://schemas.openxmlformats.org/officeDocument/2006/relationships/notesMaster" Target="../notesMasters/notesMaster1.xml" />
</Relationships>
</file>

<file path=ppt/notesSlides/_rels/notesSlide18.xml.rels>&#65279;<?xml version="1.0" encoding="UTF-8" standalone="yes"?>
<Relationships xmlns="http://schemas.openxmlformats.org/package/2006/relationships">
  <Relationship Id="rId2" Type="http://schemas.openxmlformats.org/officeDocument/2006/relationships/slide" Target="../slides/slide18.xml" />
  <Relationship Id="rId1" Type="http://schemas.openxmlformats.org/officeDocument/2006/relationships/notesMaster" Target="../notesMasters/notesMaster1.xml" />
</Relationships>
</file>

<file path=ppt/notesSlides/_rels/notesSlide19.xml.rels>&#65279;<?xml version="1.0" encoding="UTF-8" standalone="yes"?>
<Relationships xmlns="http://schemas.openxmlformats.org/package/2006/relationships">
  <Relationship Id="rId2" Type="http://schemas.openxmlformats.org/officeDocument/2006/relationships/slide" Target="../slides/slide19.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2.xml" />
  <Relationship Id="rId1" Type="http://schemas.openxmlformats.org/officeDocument/2006/relationships/notesMaster" Target="../notesMasters/notesMaster1.xml" />
</Relationships>
</file>

<file path=ppt/notesSlides/_rels/notesSlide20.xml.rels>&#65279;<?xml version="1.0" encoding="UTF-8" standalone="yes"?>
<Relationships xmlns="http://schemas.openxmlformats.org/package/2006/relationships">
  <Relationship Id="rId2" Type="http://schemas.openxmlformats.org/officeDocument/2006/relationships/slide" Target="../slides/slide20.xml" />
  <Relationship Id="rId1" Type="http://schemas.openxmlformats.org/officeDocument/2006/relationships/notesMaster" Target="../notesMasters/notesMaster1.xml" />
</Relationships>
</file>

<file path=ppt/notesSlides/_rels/notesSlide21.xml.rels>&#65279;<?xml version="1.0" encoding="UTF-8" standalone="yes"?>
<Relationships xmlns="http://schemas.openxmlformats.org/package/2006/relationships">
  <Relationship Id="rId2" Type="http://schemas.openxmlformats.org/officeDocument/2006/relationships/slide" Target="../slides/slide21.xml" />
  <Relationship Id="rId1" Type="http://schemas.openxmlformats.org/officeDocument/2006/relationships/notesMaster" Target="../notesMasters/notesMaster1.xml" />
</Relationships>
</file>

<file path=ppt/notesSlides/_rels/notesSlide22.xml.rels>&#65279;<?xml version="1.0" encoding="UTF-8" standalone="yes"?>
<Relationships xmlns="http://schemas.openxmlformats.org/package/2006/relationships">
  <Relationship Id="rId2" Type="http://schemas.openxmlformats.org/officeDocument/2006/relationships/slide" Target="../slides/slide22.xml" />
  <Relationship Id="rId1" Type="http://schemas.openxmlformats.org/officeDocument/2006/relationships/notesMaster" Target="../notesMasters/notesMaster1.xml" />
</Relationships>
</file>

<file path=ppt/notesSlides/_rels/notesSlide23.xml.rels>&#65279;<?xml version="1.0" encoding="UTF-8" standalone="yes"?>
<Relationships xmlns="http://schemas.openxmlformats.org/package/2006/relationships">
  <Relationship Id="rId2" Type="http://schemas.openxmlformats.org/officeDocument/2006/relationships/slide" Target="../slides/slide23.xml" />
  <Relationship Id="rId1" Type="http://schemas.openxmlformats.org/officeDocument/2006/relationships/notesMaster" Target="../notesMasters/notesMaster1.xml" />
</Relationships>
</file>

<file path=ppt/notesSlides/_rels/notesSlide24.xml.rels>&#65279;<?xml version="1.0" encoding="UTF-8" standalone="yes"?>
<Relationships xmlns="http://schemas.openxmlformats.org/package/2006/relationships">
  <Relationship Id="rId2" Type="http://schemas.openxmlformats.org/officeDocument/2006/relationships/slide" Target="../slides/slide24.xml" />
  <Relationship Id="rId1" Type="http://schemas.openxmlformats.org/officeDocument/2006/relationships/notesMaster" Target="../notesMasters/notesMaster1.xml" />
</Relationships>
</file>

<file path=ppt/notesSlides/_rels/notesSlide25.xml.rels>&#65279;<?xml version="1.0" encoding="UTF-8" standalone="yes"?>
<Relationships xmlns="http://schemas.openxmlformats.org/package/2006/relationships">
  <Relationship Id="rId2" Type="http://schemas.openxmlformats.org/officeDocument/2006/relationships/slide" Target="../slides/slide25.xml" />
  <Relationship Id="rId1" Type="http://schemas.openxmlformats.org/officeDocument/2006/relationships/notesMaster" Target="../notesMasters/notesMaster1.xml" />
</Relationships>
</file>

<file path=ppt/notesSlides/_rels/notesSlide26.xml.rels>&#65279;<?xml version="1.0" encoding="UTF-8" standalone="yes"?>
<Relationships xmlns="http://schemas.openxmlformats.org/package/2006/relationships">
  <Relationship Id="rId2" Type="http://schemas.openxmlformats.org/officeDocument/2006/relationships/slide" Target="../slides/slide26.xml" />
  <Relationship Id="rId1" Type="http://schemas.openxmlformats.org/officeDocument/2006/relationships/notesMaster" Target="../notesMasters/notesMaster1.xml" />
</Relationships>
</file>

<file path=ppt/notesSlides/_rels/notesSlide27.xml.rels>&#65279;<?xml version="1.0" encoding="UTF-8" standalone="yes"?>
<Relationships xmlns="http://schemas.openxmlformats.org/package/2006/relationships">
  <Relationship Id="rId2" Type="http://schemas.openxmlformats.org/officeDocument/2006/relationships/slide" Target="../slides/slide27.xml" />
  <Relationship Id="rId1" Type="http://schemas.openxmlformats.org/officeDocument/2006/relationships/notesMaster" Target="../notesMasters/notesMaster1.xml" />
</Relationships>
</file>

<file path=ppt/notesSlides/_rels/notesSlide28.xml.rels>&#65279;<?xml version="1.0" encoding="UTF-8" standalone="yes"?>
<Relationships xmlns="http://schemas.openxmlformats.org/package/2006/relationships">
  <Relationship Id="rId2" Type="http://schemas.openxmlformats.org/officeDocument/2006/relationships/slide" Target="../slides/slide28.xml" />
  <Relationship Id="rId1" Type="http://schemas.openxmlformats.org/officeDocument/2006/relationships/notesMaster" Target="../notesMasters/notesMaster1.xml" />
</Relationships>
</file>

<file path=ppt/notesSlides/_rels/notesSlide29.xml.rels>&#65279;<?xml version="1.0" encoding="UTF-8" standalone="yes"?>
<Relationships xmlns="http://schemas.openxmlformats.org/package/2006/relationships">
  <Relationship Id="rId2" Type="http://schemas.openxmlformats.org/officeDocument/2006/relationships/slide" Target="../slides/slide29.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3.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4.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5.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6.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7.xml" />
  <Relationship Id="rId1" Type="http://schemas.openxmlformats.org/officeDocument/2006/relationships/notesMaster" Target="../notesMasters/notesMaster1.xml" />
</Relationships>
</file>

<file path=ppt/notesSlides/_rels/notesSlide8.xml.rels>&#65279;<?xml version="1.0" encoding="UTF-8" standalone="yes"?>
<Relationships xmlns="http://schemas.openxmlformats.org/package/2006/relationships">
  <Relationship Id="rId2" Type="http://schemas.openxmlformats.org/officeDocument/2006/relationships/slide" Target="../slides/slide8.xml" />
  <Relationship Id="rId1" Type="http://schemas.openxmlformats.org/officeDocument/2006/relationships/notesMaster" Target="../notesMasters/notesMaster1.xml" />
</Relationships>
</file>

<file path=ppt/notesSlides/_rels/notesSlide9.xml.rels>&#65279;<?xml version="1.0" encoding="UTF-8" standalone="yes"?>
<Relationships xmlns="http://schemas.openxmlformats.org/package/2006/relationships">
  <Relationship Id="rId2" Type="http://schemas.openxmlformats.org/officeDocument/2006/relationships/slide" Target="../slides/slide9.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676168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044750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044750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044750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044750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044750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044750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044750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044750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044750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044750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044750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044750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044750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0447505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0447505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0447505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0447505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0447505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044750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058699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899614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044750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044750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044750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044750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044750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044750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044750517"/>
      </p:ext>
    </p:extLst>
  </p:cSld>
  <p:clrMapOvr>
    <a:masterClrMapping/>
  </p:clrMapOvr>
</p:notes>
</file>

<file path=ppt/slideLayouts/_rels/slideLayout1.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image" Target="../media/image3.png" />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image" Target="../media/image6.jpg" />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image" Target="../media/image4.png" />
  <Relationship Id="rId1" Type="http://schemas.openxmlformats.org/officeDocument/2006/relationships/slideMaster" Target="../slideMasters/slideMaster1.xml" />
</Relationships>
</file>

<file path=ppt/slideLayouts/_rels/slideLayout12.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image" Target="../media/image7.png" />
  <Relationship Id="rId1" Type="http://schemas.openxmlformats.org/officeDocument/2006/relationships/slideMaster" Target="../slideMasters/slideMaster1.xml" />
</Relationships>
</file>

<file path=ppt/slideLayouts/_rels/slideLayout13.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image" Target="../media/image3.png" />
  <Relationship Id="rId1" Type="http://schemas.openxmlformats.org/officeDocument/2006/relationships/slideMaster" Target="../slideMasters/slideMaster2.xml" />
</Relationships>
</file>

<file path=ppt/slideLayouts/_rels/slideLayout14.xml.rels>&#65279;<?xml version="1.0" encoding="UTF-8" standalone="yes"?>
<Relationships xmlns="http://schemas.openxmlformats.org/package/2006/relationships">
  <Relationship Id="rId3" Type="http://schemas.openxmlformats.org/officeDocument/2006/relationships/image" Target="../media/image4.png" />
  <Relationship Id="rId2" Type="http://schemas.openxmlformats.org/officeDocument/2006/relationships/image" Target="../media/image1.png" />
  <Relationship Id="rId1" Type="http://schemas.openxmlformats.org/officeDocument/2006/relationships/slideMaster" Target="../slideMasters/slideMaster2.xml" />
</Relationships>
</file>

<file path=ppt/slideLayouts/_rels/slideLayout15.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image" Target="../media/image3.png" />
  <Relationship Id="rId1" Type="http://schemas.openxmlformats.org/officeDocument/2006/relationships/slideMaster" Target="../slideMasters/slideMaster2.xml" />
</Relationships>
</file>

<file path=ppt/slideLayouts/_rels/slideLayout16.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image" Target="../media/image5.png" />
  <Relationship Id="rId1" Type="http://schemas.openxmlformats.org/officeDocument/2006/relationships/slideMaster" Target="../slideMasters/slideMaster2.xml" />
</Relationships>
</file>

<file path=ppt/slideLayouts/_rels/slideLayout17.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8.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9.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xml.rels>&#65279;<?xml version="1.0" encoding="UTF-8" standalone="yes"?>
<Relationships xmlns="http://schemas.openxmlformats.org/package/2006/relationships">
  <Relationship Id="rId3" Type="http://schemas.openxmlformats.org/officeDocument/2006/relationships/image" Target="../media/image4.png" />
  <Relationship Id="rId2" Type="http://schemas.openxmlformats.org/officeDocument/2006/relationships/image" Target="../media/image1.png" />
  <Relationship Id="rId1" Type="http://schemas.openxmlformats.org/officeDocument/2006/relationships/slideMaster" Target="../slideMasters/slideMaster1.xml" />
</Relationships>
</file>

<file path=ppt/slideLayouts/_rels/slideLayout20.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Master" Target="../slideMasters/slideMaster2.xml" />
</Relationships>
</file>

<file path=ppt/slideLayouts/_rels/slideLayout21.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image" Target="../media/image4.png" />
  <Relationship Id="rId1" Type="http://schemas.openxmlformats.org/officeDocument/2006/relationships/slideMaster" Target="../slideMasters/slideMaster2.xml" />
</Relationships>
</file>

<file path=ppt/slideLayouts/_rels/slideLayout22.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image" Target="../media/image6.jpg" />
  <Relationship Id="rId1" Type="http://schemas.openxmlformats.org/officeDocument/2006/relationships/slideMaster" Target="../slideMasters/slideMaster2.xml" />
</Relationships>
</file>

<file path=ppt/slideLayouts/_rels/slideLayout23.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image" Target="../media/image4.png" />
  <Relationship Id="rId1" Type="http://schemas.openxmlformats.org/officeDocument/2006/relationships/slideMaster" Target="../slideMasters/slideMaster2.xml" />
</Relationships>
</file>

<file path=ppt/slideLayouts/_rels/slideLayout24.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image" Target="../media/image7.png" />
  <Relationship Id="rId1" Type="http://schemas.openxmlformats.org/officeDocument/2006/relationships/slideMaster" Target="../slideMasters/slideMaster2.xml" />
</Relationships>
</file>

<file path=ppt/slideLayouts/_rels/slideLayout3.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image" Target="../media/image3.png" />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image" Target="../media/image5.png" />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image" Target="../media/image4.png" />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PH_Powerpoint-14.png"/>
          <p:cNvPicPr>
            <a:picLocks noChangeAspect="1"/>
          </p:cNvPicPr>
          <p:nvPr/>
        </p:nvPicPr>
        <p:blipFill rotWithShape="1">
          <a:blip r:embed="rId2" cstate="print">
            <a:extLst>
              <a:ext uri="{28A0092B-C50C-407E-A947-70E740481C1C}">
                <a14:useLocalDpi xmlns:a14="http://schemas.microsoft.com/office/drawing/2010/main" val="0"/>
              </a:ext>
            </a:extLst>
          </a:blip>
          <a:srcRect r="7440"/>
          <a:stretch/>
        </p:blipFill>
        <p:spPr bwMode="ltGray">
          <a:xfrm>
            <a:off x="-19304" y="0"/>
            <a:ext cx="9163304" cy="6858000"/>
          </a:xfrm>
          <a:prstGeom prst="rect">
            <a:avLst/>
          </a:prstGeom>
        </p:spPr>
      </p:pic>
      <p:pic>
        <p:nvPicPr>
          <p:cNvPr id="9" name="Picture 8" descr="Logos_01-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7010400" y="5936654"/>
            <a:ext cx="2016000" cy="768946"/>
          </a:xfrm>
          <a:prstGeom prst="rect">
            <a:avLst/>
          </a:prstGeom>
        </p:spPr>
      </p:pic>
      <p:sp>
        <p:nvSpPr>
          <p:cNvPr id="2" name="Title 1"/>
          <p:cNvSpPr>
            <a:spLocks noGrp="1"/>
          </p:cNvSpPr>
          <p:nvPr>
            <p:ph type="ctrTitle"/>
          </p:nvPr>
        </p:nvSpPr>
        <p:spPr bwMode="gray">
          <a:xfrm>
            <a:off x="420624" y="1609344"/>
            <a:ext cx="6117336" cy="841248"/>
          </a:xfrm>
        </p:spPr>
        <p:txBody>
          <a:bodyPr anchor="b" anchorCtr="0"/>
          <a:lstStyle>
            <a:lvl1pPr>
              <a:defRPr baseline="0"/>
            </a:lvl1pPr>
          </a:lstStyle>
          <a:p>
            <a:r>
              <a:rPr lang="en-US" smtClean="0"/>
              <a:t>Click to edit Master title style</a:t>
            </a:r>
            <a:endParaRPr lang="en-US" dirty="0"/>
          </a:p>
        </p:txBody>
      </p:sp>
      <p:sp>
        <p:nvSpPr>
          <p:cNvPr id="3" name="Subtitle 2"/>
          <p:cNvSpPr>
            <a:spLocks noGrp="1"/>
          </p:cNvSpPr>
          <p:nvPr>
            <p:ph type="subTitle" idx="1" hasCustomPrompt="1"/>
          </p:nvPr>
        </p:nvSpPr>
        <p:spPr bwMode="gray">
          <a:xfrm>
            <a:off x="420624" y="2670048"/>
            <a:ext cx="8229600" cy="914400"/>
          </a:xfrm>
        </p:spPr>
        <p:txBody>
          <a:bodyPr/>
          <a:lstStyle>
            <a:lvl1pPr marL="0" indent="0" algn="l">
              <a:buNone/>
              <a:defRPr sz="2400">
                <a:solidFill>
                  <a:schemeClr val="tx1"/>
                </a:solidFill>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br>
              <a:rPr lang="en-US" dirty="0" smtClean="0"/>
            </a:br>
            <a:r>
              <a:rPr lang="en-US" dirty="0" smtClean="0"/>
              <a:t>(to insert date: click Home &gt; Layout &gt; Title Slide with Date)</a:t>
            </a:r>
            <a:endParaRPr lang="en-US" dirty="0"/>
          </a:p>
        </p:txBody>
      </p:sp>
      <p:cxnSp>
        <p:nvCxnSpPr>
          <p:cNvPr id="8" name="Straight Connector 7"/>
          <p:cNvCxnSpPr/>
          <p:nvPr/>
        </p:nvCxnSpPr>
        <p:spPr bwMode="ltGray">
          <a:xfrm>
            <a:off x="562708" y="2514600"/>
            <a:ext cx="8088923"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731915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H Map">
    <p:bg>
      <p:bgPr>
        <a:solidFill>
          <a:schemeClr val="bg1"/>
        </a:solidFill>
        <a:effectLst/>
      </p:bgPr>
    </p:bg>
    <p:spTree>
      <p:nvGrpSpPr>
        <p:cNvPr id="1" name=""/>
        <p:cNvGrpSpPr/>
        <p:nvPr/>
      </p:nvGrpSpPr>
      <p:grpSpPr>
        <a:xfrm>
          <a:off x="0" y="0"/>
          <a:ext cx="0" cy="0"/>
          <a:chOff x="0" y="0"/>
          <a:chExt cx="0" cy="0"/>
        </a:xfrm>
      </p:grpSpPr>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1303712"/>
            <a:ext cx="9144000" cy="5020888"/>
          </a:xfrm>
          <a:prstGeom prst="rect">
            <a:avLst/>
          </a:prstGeom>
        </p:spPr>
      </p:pic>
      <p:grpSp>
        <p:nvGrpSpPr>
          <p:cNvPr id="27" name="Group 26"/>
          <p:cNvGrpSpPr/>
          <p:nvPr userDrawn="1"/>
        </p:nvGrpSpPr>
        <p:grpSpPr>
          <a:xfrm>
            <a:off x="301625" y="4881146"/>
            <a:ext cx="2517775" cy="833854"/>
            <a:chOff x="6324600" y="2819400"/>
            <a:chExt cx="2324100" cy="833854"/>
          </a:xfrm>
        </p:grpSpPr>
        <p:sp>
          <p:nvSpPr>
            <p:cNvPr id="28" name="Rectangle 27"/>
            <p:cNvSpPr/>
            <p:nvPr userDrawn="1"/>
          </p:nvSpPr>
          <p:spPr bwMode="gray">
            <a:xfrm>
              <a:off x="6477000" y="2819400"/>
              <a:ext cx="2057400" cy="707886"/>
            </a:xfrm>
            <a:prstGeom prst="rect">
              <a:avLst/>
            </a:prstGeom>
          </p:spPr>
          <p:txBody>
            <a:bodyPr wrap="square" numCol="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0" i="0" u="none" strike="noStrike" kern="0" cap="none" spc="0" normalizeH="0" baseline="30000" noProof="0" dirty="0" smtClean="0">
                  <a:ln>
                    <a:noFill/>
                  </a:ln>
                  <a:solidFill>
                    <a:srgbClr val="8B0E04"/>
                  </a:solidFill>
                  <a:effectLst/>
                  <a:uLnTx/>
                  <a:uFillTx/>
                  <a:latin typeface="Times New Roman" panose="02020603050405020304" pitchFamily="18" charset="0"/>
                  <a:cs typeface="Times New Roman" panose="02020603050405020304" pitchFamily="18" charset="0"/>
                </a:rPr>
                <a:t>21 Offices</a:t>
              </a:r>
              <a:endParaRPr kumimoji="0" lang="en-US" sz="4000" b="0" i="0" u="none" strike="noStrike" kern="0" cap="none" spc="0" normalizeH="0" baseline="0" noProof="0" dirty="0" smtClean="0">
                <a:ln>
                  <a:noFill/>
                </a:ln>
                <a:solidFill>
                  <a:srgbClr val="8B0E04"/>
                </a:solidFill>
                <a:effectLst/>
                <a:uLnTx/>
                <a:uFillTx/>
                <a:latin typeface="Times New Roman" panose="02020603050405020304" pitchFamily="18" charset="0"/>
                <a:cs typeface="Times New Roman" panose="02020603050405020304" pitchFamily="18" charset="0"/>
              </a:endParaRPr>
            </a:p>
          </p:txBody>
        </p:sp>
        <p:sp>
          <p:nvSpPr>
            <p:cNvPr id="30" name="Rectangle 29"/>
            <p:cNvSpPr/>
            <p:nvPr userDrawn="1"/>
          </p:nvSpPr>
          <p:spPr bwMode="gray">
            <a:xfrm>
              <a:off x="6324600" y="3314700"/>
              <a:ext cx="2324100" cy="33855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30000" noProof="0" dirty="0" smtClean="0">
                  <a:ln>
                    <a:noFill/>
                  </a:ln>
                  <a:solidFill>
                    <a:srgbClr val="B4A06E"/>
                  </a:solidFill>
                  <a:effectLst/>
                  <a:uLnTx/>
                  <a:uFillTx/>
                </a:rPr>
                <a:t>ACROSS THE AMERICAS, ASIA, </a:t>
              </a:r>
              <a:br>
                <a:rPr kumimoji="0" lang="en-GB" sz="1200" b="1" i="0" u="none" strike="noStrike" kern="0" cap="none" spc="0" normalizeH="0" baseline="30000" noProof="0" dirty="0" smtClean="0">
                  <a:ln>
                    <a:noFill/>
                  </a:ln>
                  <a:solidFill>
                    <a:srgbClr val="B4A06E"/>
                  </a:solidFill>
                  <a:effectLst/>
                  <a:uLnTx/>
                  <a:uFillTx/>
                </a:rPr>
              </a:br>
              <a:r>
                <a:rPr kumimoji="0" lang="en-GB" sz="1200" b="1" i="0" u="none" strike="noStrike" kern="0" cap="none" spc="0" normalizeH="0" baseline="30000" noProof="0" dirty="0" smtClean="0">
                  <a:ln>
                    <a:noFill/>
                  </a:ln>
                  <a:solidFill>
                    <a:srgbClr val="B4A06E"/>
                  </a:solidFill>
                  <a:effectLst/>
                  <a:uLnTx/>
                  <a:uFillTx/>
                </a:rPr>
                <a:t>AND EUROPE</a:t>
              </a:r>
            </a:p>
          </p:txBody>
        </p:sp>
      </p:grpSp>
      <p:grpSp>
        <p:nvGrpSpPr>
          <p:cNvPr id="31" name="Group 30"/>
          <p:cNvGrpSpPr/>
          <p:nvPr userDrawn="1"/>
        </p:nvGrpSpPr>
        <p:grpSpPr>
          <a:xfrm>
            <a:off x="384175" y="5681246"/>
            <a:ext cx="2393950" cy="871954"/>
            <a:chOff x="6400800" y="3700046"/>
            <a:chExt cx="2209800" cy="871954"/>
          </a:xfrm>
        </p:grpSpPr>
        <p:sp>
          <p:nvSpPr>
            <p:cNvPr id="32" name="Rectangle 31"/>
            <p:cNvSpPr/>
            <p:nvPr userDrawn="1"/>
          </p:nvSpPr>
          <p:spPr bwMode="gray">
            <a:xfrm>
              <a:off x="6477000" y="3700046"/>
              <a:ext cx="2057400" cy="707886"/>
            </a:xfrm>
            <a:prstGeom prst="rect">
              <a:avLst/>
            </a:prstGeom>
          </p:spPr>
          <p:txBody>
            <a:bodyPr wrap="square" numCol="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0" i="0" u="none" strike="noStrike" kern="0" cap="none" spc="0" normalizeH="0" baseline="30000" noProof="0" dirty="0" smtClean="0">
                  <a:ln>
                    <a:noFill/>
                  </a:ln>
                  <a:solidFill>
                    <a:srgbClr val="8B0E04"/>
                  </a:solidFill>
                  <a:effectLst/>
                  <a:uLnTx/>
                  <a:uFillTx/>
                  <a:latin typeface="Times New Roman" panose="02020603050405020304" pitchFamily="18" charset="0"/>
                  <a:cs typeface="Times New Roman" panose="02020603050405020304" pitchFamily="18" charset="0"/>
                </a:rPr>
                <a:t>1 Legal Team</a:t>
              </a:r>
              <a:endParaRPr kumimoji="0" lang="en-US" sz="4000" b="0" i="0" u="none" strike="noStrike" kern="0" cap="none" spc="0" normalizeH="0" baseline="0" noProof="0" dirty="0" smtClean="0">
                <a:ln>
                  <a:noFill/>
                </a:ln>
                <a:solidFill>
                  <a:srgbClr val="8B0E04"/>
                </a:solidFill>
                <a:effectLst/>
                <a:uLnTx/>
                <a:uFillTx/>
                <a:latin typeface="Times New Roman" panose="02020603050405020304" pitchFamily="18" charset="0"/>
                <a:cs typeface="Times New Roman" panose="02020603050405020304" pitchFamily="18" charset="0"/>
              </a:endParaRPr>
            </a:p>
          </p:txBody>
        </p:sp>
        <p:sp>
          <p:nvSpPr>
            <p:cNvPr id="33" name="Rectangle 32"/>
            <p:cNvSpPr/>
            <p:nvPr userDrawn="1"/>
          </p:nvSpPr>
          <p:spPr bwMode="gray">
            <a:xfrm>
              <a:off x="6400800" y="4233446"/>
              <a:ext cx="2209800" cy="33855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30000" noProof="0" dirty="0" smtClean="0">
                  <a:ln>
                    <a:noFill/>
                  </a:ln>
                  <a:solidFill>
                    <a:srgbClr val="B4A06E"/>
                  </a:solidFill>
                  <a:effectLst/>
                  <a:uLnTx/>
                  <a:uFillTx/>
                </a:rPr>
                <a:t>TO INTEGRATE WITH THE STRATEGIC GOALS OF YOUR BUSINESS</a:t>
              </a:r>
            </a:p>
          </p:txBody>
        </p:sp>
      </p:grpSp>
      <p:grpSp>
        <p:nvGrpSpPr>
          <p:cNvPr id="34" name="Group 33"/>
          <p:cNvGrpSpPr/>
          <p:nvPr userDrawn="1"/>
        </p:nvGrpSpPr>
        <p:grpSpPr>
          <a:xfrm>
            <a:off x="435356" y="381001"/>
            <a:ext cx="2536444" cy="2015113"/>
            <a:chOff x="554267" y="762000"/>
            <a:chExt cx="2341333" cy="2015113"/>
          </a:xfrm>
        </p:grpSpPr>
        <p:sp>
          <p:nvSpPr>
            <p:cNvPr id="35" name="Rectangle 34"/>
            <p:cNvSpPr/>
            <p:nvPr userDrawn="1"/>
          </p:nvSpPr>
          <p:spPr bwMode="gray">
            <a:xfrm>
              <a:off x="984737" y="762000"/>
              <a:ext cx="1426485" cy="307777"/>
            </a:xfrm>
            <a:prstGeom prst="rect">
              <a:avLst/>
            </a:prstGeom>
          </p:spPr>
          <p:txBody>
            <a:bodyPr wrap="none">
              <a:spAutoFit/>
            </a:bodyPr>
            <a:lstStyle/>
            <a:p>
              <a:pPr marL="0" marR="0" lvl="0" indent="0" defTabSz="914400" eaLnBrk="1" fontAlgn="base" latinLnBrk="0" hangingPunct="1">
                <a:lnSpc>
                  <a:spcPct val="100000"/>
                </a:lnSpc>
                <a:spcBef>
                  <a:spcPct val="0"/>
                </a:spcBef>
                <a:spcAft>
                  <a:spcPct val="0"/>
                </a:spcAft>
                <a:buClrTx/>
                <a:buSzTx/>
                <a:buFont typeface="Wingdings" pitchFamily="2" charset="2"/>
                <a:buNone/>
                <a:tabLst/>
                <a:defRPr/>
              </a:pPr>
              <a:r>
                <a:rPr kumimoji="0" lang="en-US" sz="1400" b="1" i="0" u="none" strike="noStrike" kern="0" cap="none" spc="0" normalizeH="0" baseline="0" noProof="0" dirty="0" smtClean="0">
                  <a:ln>
                    <a:noFill/>
                  </a:ln>
                  <a:solidFill>
                    <a:srgbClr val="8B0E04"/>
                  </a:solidFill>
                  <a:effectLst/>
                  <a:uLnTx/>
                  <a:uFillTx/>
                </a:rPr>
                <a:t>THE AMERICAS</a:t>
              </a:r>
            </a:p>
          </p:txBody>
        </p:sp>
        <p:sp>
          <p:nvSpPr>
            <p:cNvPr id="36" name="Rectangle 35"/>
            <p:cNvSpPr/>
            <p:nvPr userDrawn="1"/>
          </p:nvSpPr>
          <p:spPr bwMode="gray">
            <a:xfrm>
              <a:off x="554267" y="1371600"/>
              <a:ext cx="2341333" cy="1405513"/>
            </a:xfrm>
            <a:prstGeom prst="rect">
              <a:avLst/>
            </a:prstGeom>
          </p:spPr>
          <p:txBody>
            <a:bodyPr wrap="square" numCol="2">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30000" noProof="0" dirty="0" smtClean="0">
                  <a:ln>
                    <a:noFill/>
                  </a:ln>
                  <a:solidFill>
                    <a:srgbClr val="000000"/>
                  </a:solidFill>
                  <a:effectLst/>
                  <a:uLnTx/>
                  <a:uFillTx/>
                  <a:cs typeface="Times New Roman" panose="02020603050405020304" pitchFamily="18" charset="0"/>
                </a:rPr>
                <a:t>Atlanta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30000" noProof="0" dirty="0" smtClean="0">
                  <a:ln>
                    <a:noFill/>
                  </a:ln>
                  <a:solidFill>
                    <a:srgbClr val="000000"/>
                  </a:solidFill>
                  <a:effectLst/>
                  <a:uLnTx/>
                  <a:uFillTx/>
                  <a:cs typeface="Times New Roman" panose="02020603050405020304" pitchFamily="18" charset="0"/>
                </a:rPr>
                <a:t>Chicago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30000" noProof="0" dirty="0" smtClean="0">
                  <a:ln>
                    <a:noFill/>
                  </a:ln>
                  <a:solidFill>
                    <a:srgbClr val="000000"/>
                  </a:solidFill>
                  <a:effectLst/>
                  <a:uLnTx/>
                  <a:uFillTx/>
                  <a:cs typeface="Times New Roman" panose="02020603050405020304" pitchFamily="18" charset="0"/>
                </a:rPr>
                <a:t>Houston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30000" noProof="0" dirty="0" smtClean="0">
                  <a:ln>
                    <a:noFill/>
                  </a:ln>
                  <a:solidFill>
                    <a:srgbClr val="000000"/>
                  </a:solidFill>
                  <a:effectLst/>
                  <a:uLnTx/>
                  <a:uFillTx/>
                  <a:cs typeface="Times New Roman" panose="02020603050405020304" pitchFamily="18" charset="0"/>
                </a:rPr>
                <a:t>Los Angeles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30000" noProof="0" dirty="0" smtClean="0">
                  <a:ln>
                    <a:noFill/>
                  </a:ln>
                  <a:solidFill>
                    <a:srgbClr val="000000"/>
                  </a:solidFill>
                  <a:effectLst/>
                  <a:uLnTx/>
                  <a:uFillTx/>
                  <a:cs typeface="Times New Roman" panose="02020603050405020304" pitchFamily="18" charset="0"/>
                </a:rPr>
                <a:t>New York</a:t>
              </a:r>
              <a:br>
                <a:rPr kumimoji="0" lang="en-GB" sz="1600" b="0" i="0" u="none" strike="noStrike" kern="0" cap="none" spc="0" normalizeH="0" baseline="30000" noProof="0" dirty="0" smtClean="0">
                  <a:ln>
                    <a:noFill/>
                  </a:ln>
                  <a:solidFill>
                    <a:srgbClr val="000000"/>
                  </a:solidFill>
                  <a:effectLst/>
                  <a:uLnTx/>
                  <a:uFillTx/>
                  <a:cs typeface="Times New Roman" panose="02020603050405020304" pitchFamily="18" charset="0"/>
                </a:rPr>
              </a:br>
              <a:r>
                <a:rPr kumimoji="0" lang="en-GB" sz="1600" b="0" i="0" u="none" strike="noStrike" kern="0" cap="none" spc="0" normalizeH="0" baseline="30000" noProof="0" dirty="0" smtClean="0">
                  <a:ln>
                    <a:noFill/>
                  </a:ln>
                  <a:solidFill>
                    <a:srgbClr val="000000"/>
                  </a:solidFill>
                  <a:effectLst/>
                  <a:uLnTx/>
                  <a:uFillTx/>
                  <a:cs typeface="Times New Roman" panose="02020603050405020304" pitchFamily="18" charset="0"/>
                </a:rPr>
                <a:t>Orange County</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30000" noProof="0" dirty="0" smtClean="0">
                <a:ln>
                  <a:noFill/>
                </a:ln>
                <a:solidFill>
                  <a:srgbClr val="000000"/>
                </a:solidFill>
                <a:effectLst/>
                <a:uLnTx/>
                <a:uFillTx/>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30000" noProof="0" dirty="0" smtClean="0">
                <a:ln>
                  <a:noFill/>
                </a:ln>
                <a:solidFill>
                  <a:srgbClr val="000000"/>
                </a:solidFill>
                <a:effectLst/>
                <a:uLnTx/>
                <a:uFillTx/>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30000" noProof="0" dirty="0" smtClean="0">
                  <a:ln>
                    <a:noFill/>
                  </a:ln>
                  <a:solidFill>
                    <a:srgbClr val="000000"/>
                  </a:solidFill>
                  <a:effectLst/>
                  <a:uLnTx/>
                  <a:uFillTx/>
                  <a:cs typeface="Times New Roman" panose="02020603050405020304" pitchFamily="18" charset="0"/>
                </a:rPr>
                <a:t>Palo Alto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30000" noProof="0" dirty="0" smtClean="0">
                  <a:ln>
                    <a:noFill/>
                  </a:ln>
                  <a:solidFill>
                    <a:srgbClr val="000000"/>
                  </a:solidFill>
                  <a:effectLst/>
                  <a:uLnTx/>
                  <a:uFillTx/>
                  <a:cs typeface="Times New Roman" panose="02020603050405020304" pitchFamily="18" charset="0"/>
                </a:rPr>
                <a:t>San Diego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30000" noProof="0" dirty="0" smtClean="0">
                  <a:ln>
                    <a:noFill/>
                  </a:ln>
                  <a:solidFill>
                    <a:srgbClr val="000000"/>
                  </a:solidFill>
                  <a:effectLst/>
                  <a:uLnTx/>
                  <a:uFillTx/>
                  <a:cs typeface="Times New Roman" panose="02020603050405020304" pitchFamily="18" charset="0"/>
                </a:rPr>
                <a:t>San Francisco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30000" noProof="0" dirty="0" smtClean="0">
                  <a:ln>
                    <a:noFill/>
                  </a:ln>
                  <a:solidFill>
                    <a:srgbClr val="000000"/>
                  </a:solidFill>
                  <a:effectLst/>
                  <a:uLnTx/>
                  <a:uFillTx/>
                  <a:cs typeface="Times New Roman" panose="02020603050405020304" pitchFamily="18" charset="0"/>
                </a:rPr>
                <a:t>São Paulo Washington, D.C. </a:t>
              </a:r>
              <a:br>
                <a:rPr kumimoji="0" lang="en-GB" sz="1600" b="0" i="0" u="none" strike="noStrike" kern="0" cap="none" spc="0" normalizeH="0" baseline="30000" noProof="0" dirty="0" smtClean="0">
                  <a:ln>
                    <a:noFill/>
                  </a:ln>
                  <a:solidFill>
                    <a:srgbClr val="000000"/>
                  </a:solidFill>
                  <a:effectLst/>
                  <a:uLnTx/>
                  <a:uFillTx/>
                  <a:cs typeface="Times New Roman" panose="02020603050405020304" pitchFamily="18" charset="0"/>
                </a:rPr>
              </a:br>
              <a:endParaRPr kumimoji="0" lang="en-US" sz="1600" b="0" i="0" u="none" strike="noStrike" kern="0" cap="none" spc="0" normalizeH="0" baseline="0" noProof="0" dirty="0" smtClean="0">
                <a:ln>
                  <a:noFill/>
                </a:ln>
                <a:solidFill>
                  <a:srgbClr val="000000"/>
                </a:solidFill>
                <a:effectLst/>
                <a:uLnTx/>
                <a:uFillTx/>
                <a:cs typeface="Times New Roman" panose="02020603050405020304" pitchFamily="18" charset="0"/>
              </a:endParaRPr>
            </a:p>
          </p:txBody>
        </p:sp>
        <p:cxnSp>
          <p:nvCxnSpPr>
            <p:cNvPr id="37" name="Straight Connector 36"/>
            <p:cNvCxnSpPr/>
            <p:nvPr userDrawn="1"/>
          </p:nvCxnSpPr>
          <p:spPr bwMode="ltGray">
            <a:xfrm>
              <a:off x="562708" y="1143000"/>
              <a:ext cx="2321169" cy="0"/>
            </a:xfrm>
            <a:prstGeom prst="line">
              <a:avLst/>
            </a:prstGeom>
            <a:noFill/>
            <a:ln w="25400" cap="flat" cmpd="sng" algn="ctr">
              <a:solidFill>
                <a:srgbClr val="A5905B"/>
              </a:solidFill>
              <a:prstDash val="solid"/>
            </a:ln>
            <a:effectLst/>
          </p:spPr>
        </p:cxnSp>
      </p:grpSp>
      <p:grpSp>
        <p:nvGrpSpPr>
          <p:cNvPr id="38" name="Group 37"/>
          <p:cNvGrpSpPr/>
          <p:nvPr userDrawn="1"/>
        </p:nvGrpSpPr>
        <p:grpSpPr>
          <a:xfrm>
            <a:off x="3361943" y="381000"/>
            <a:ext cx="2514600" cy="1768892"/>
            <a:chOff x="3376246" y="762000"/>
            <a:chExt cx="2321169" cy="1768892"/>
          </a:xfrm>
        </p:grpSpPr>
        <p:sp>
          <p:nvSpPr>
            <p:cNvPr id="39" name="Rectangle 38"/>
            <p:cNvSpPr/>
            <p:nvPr userDrawn="1"/>
          </p:nvSpPr>
          <p:spPr bwMode="gray">
            <a:xfrm>
              <a:off x="4248570" y="762000"/>
              <a:ext cx="567019" cy="307777"/>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400" b="1" i="0" u="none" strike="noStrike" kern="0" cap="none" spc="0" normalizeH="0" baseline="0" noProof="0" dirty="0" smtClean="0">
                  <a:ln>
                    <a:noFill/>
                  </a:ln>
                  <a:solidFill>
                    <a:srgbClr val="8B0E04"/>
                  </a:solidFill>
                  <a:effectLst/>
                  <a:uLnTx/>
                  <a:uFillTx/>
                </a:rPr>
                <a:t>ASIA</a:t>
              </a:r>
            </a:p>
          </p:txBody>
        </p:sp>
        <p:sp>
          <p:nvSpPr>
            <p:cNvPr id="40" name="Rectangle 39"/>
            <p:cNvSpPr/>
            <p:nvPr userDrawn="1"/>
          </p:nvSpPr>
          <p:spPr bwMode="gray">
            <a:xfrm>
              <a:off x="3505200" y="1371600"/>
              <a:ext cx="2057400" cy="1159292"/>
            </a:xfrm>
            <a:prstGeom prst="rect">
              <a:avLst/>
            </a:prstGeom>
          </p:spPr>
          <p:txBody>
            <a:bodyPr wrap="square" numCol="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30000" noProof="0" dirty="0" smtClean="0">
                  <a:ln>
                    <a:noFill/>
                  </a:ln>
                  <a:solidFill>
                    <a:srgbClr val="000000"/>
                  </a:solidFill>
                  <a:effectLst/>
                  <a:uLnTx/>
                  <a:uFillTx/>
                  <a:cs typeface="Times New Roman" panose="02020603050405020304" pitchFamily="18" charset="0"/>
                </a:rPr>
                <a:t>Beijing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30000" noProof="0" dirty="0" smtClean="0">
                  <a:ln>
                    <a:noFill/>
                  </a:ln>
                  <a:solidFill>
                    <a:srgbClr val="000000"/>
                  </a:solidFill>
                  <a:effectLst/>
                  <a:uLnTx/>
                  <a:uFillTx/>
                  <a:cs typeface="Times New Roman" panose="02020603050405020304" pitchFamily="18" charset="0"/>
                </a:rPr>
                <a:t>Hong Kong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30000" noProof="0" dirty="0" smtClean="0">
                  <a:ln>
                    <a:noFill/>
                  </a:ln>
                  <a:solidFill>
                    <a:srgbClr val="000000"/>
                  </a:solidFill>
                  <a:effectLst/>
                  <a:uLnTx/>
                  <a:uFillTx/>
                  <a:cs typeface="Times New Roman" panose="02020603050405020304" pitchFamily="18" charset="0"/>
                </a:rPr>
                <a:t>Seoul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30000" noProof="0" dirty="0" smtClean="0">
                  <a:ln>
                    <a:noFill/>
                  </a:ln>
                  <a:solidFill>
                    <a:srgbClr val="000000"/>
                  </a:solidFill>
                  <a:effectLst/>
                  <a:uLnTx/>
                  <a:uFillTx/>
                  <a:cs typeface="Times New Roman" panose="02020603050405020304" pitchFamily="18" charset="0"/>
                </a:rPr>
                <a:t>Shanghai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30000" noProof="0" dirty="0" smtClean="0">
                  <a:ln>
                    <a:noFill/>
                  </a:ln>
                  <a:solidFill>
                    <a:srgbClr val="000000"/>
                  </a:solidFill>
                  <a:effectLst/>
                  <a:uLnTx/>
                  <a:uFillTx/>
                  <a:cs typeface="Times New Roman" panose="02020603050405020304" pitchFamily="18" charset="0"/>
                </a:rPr>
                <a:t>Tokyo</a:t>
              </a:r>
              <a:br>
                <a:rPr kumimoji="0" lang="en-GB" sz="1600" b="0" i="0" u="none" strike="noStrike" kern="0" cap="none" spc="0" normalizeH="0" baseline="30000" noProof="0" dirty="0" smtClean="0">
                  <a:ln>
                    <a:noFill/>
                  </a:ln>
                  <a:solidFill>
                    <a:srgbClr val="000000"/>
                  </a:solidFill>
                  <a:effectLst/>
                  <a:uLnTx/>
                  <a:uFillTx/>
                  <a:cs typeface="Times New Roman" panose="02020603050405020304" pitchFamily="18" charset="0"/>
                </a:rPr>
              </a:br>
              <a:endParaRPr kumimoji="0" lang="en-US" sz="1600" b="0" i="0" u="none" strike="noStrike" kern="0" cap="none" spc="0" normalizeH="0" baseline="0" noProof="0" dirty="0" smtClean="0">
                <a:ln>
                  <a:noFill/>
                </a:ln>
                <a:solidFill>
                  <a:srgbClr val="000000"/>
                </a:solidFill>
                <a:effectLst/>
                <a:uLnTx/>
                <a:uFillTx/>
                <a:cs typeface="Times New Roman" panose="02020603050405020304" pitchFamily="18" charset="0"/>
              </a:endParaRPr>
            </a:p>
          </p:txBody>
        </p:sp>
        <p:cxnSp>
          <p:nvCxnSpPr>
            <p:cNvPr id="41" name="Straight Connector 40"/>
            <p:cNvCxnSpPr/>
            <p:nvPr userDrawn="1"/>
          </p:nvCxnSpPr>
          <p:spPr bwMode="ltGray">
            <a:xfrm>
              <a:off x="3376246" y="1143000"/>
              <a:ext cx="2321169" cy="0"/>
            </a:xfrm>
            <a:prstGeom prst="line">
              <a:avLst/>
            </a:prstGeom>
            <a:noFill/>
            <a:ln w="25400" cap="flat" cmpd="sng" algn="ctr">
              <a:solidFill>
                <a:srgbClr val="A5905B"/>
              </a:solidFill>
              <a:prstDash val="solid"/>
            </a:ln>
            <a:effectLst/>
          </p:spPr>
        </p:cxnSp>
      </p:grpSp>
      <p:grpSp>
        <p:nvGrpSpPr>
          <p:cNvPr id="42" name="Group 41"/>
          <p:cNvGrpSpPr/>
          <p:nvPr userDrawn="1"/>
        </p:nvGrpSpPr>
        <p:grpSpPr>
          <a:xfrm>
            <a:off x="6248400" y="381000"/>
            <a:ext cx="2514600" cy="1768892"/>
            <a:chOff x="6330462" y="762000"/>
            <a:chExt cx="2321169" cy="1768892"/>
          </a:xfrm>
        </p:grpSpPr>
        <p:sp>
          <p:nvSpPr>
            <p:cNvPr id="43" name="Rectangle 42"/>
            <p:cNvSpPr/>
            <p:nvPr userDrawn="1"/>
          </p:nvSpPr>
          <p:spPr bwMode="gray">
            <a:xfrm>
              <a:off x="7068205" y="762000"/>
              <a:ext cx="871837" cy="307777"/>
            </a:xfrm>
            <a:prstGeom prst="rect">
              <a:avLst/>
            </a:prstGeom>
          </p:spPr>
          <p:txBody>
            <a:bodyPr wrap="none">
              <a:spAutoFit/>
            </a:bodyPr>
            <a:lstStyle/>
            <a:p>
              <a:pPr marL="0" marR="0" lvl="0" indent="0" algn="ctr" defTabSz="914400" eaLnBrk="1" fontAlgn="base" latinLnBrk="0" hangingPunct="1">
                <a:lnSpc>
                  <a:spcPct val="100000"/>
                </a:lnSpc>
                <a:spcBef>
                  <a:spcPct val="0"/>
                </a:spcBef>
                <a:spcAft>
                  <a:spcPct val="0"/>
                </a:spcAft>
                <a:buClrTx/>
                <a:buSzTx/>
                <a:buFont typeface="Wingdings" pitchFamily="2" charset="2"/>
                <a:buNone/>
                <a:tabLst/>
                <a:defRPr/>
              </a:pPr>
              <a:r>
                <a:rPr kumimoji="0" lang="en-US" sz="1400" b="1" i="0" u="none" strike="noStrike" kern="0" cap="none" spc="0" normalizeH="0" baseline="0" noProof="0" dirty="0" smtClean="0">
                  <a:ln>
                    <a:noFill/>
                  </a:ln>
                  <a:solidFill>
                    <a:srgbClr val="8B0E04"/>
                  </a:solidFill>
                  <a:effectLst/>
                  <a:uLnTx/>
                  <a:uFillTx/>
                </a:rPr>
                <a:t>EUROPE</a:t>
              </a:r>
            </a:p>
          </p:txBody>
        </p:sp>
        <p:sp>
          <p:nvSpPr>
            <p:cNvPr id="44" name="Rectangle 43"/>
            <p:cNvSpPr/>
            <p:nvPr userDrawn="1"/>
          </p:nvSpPr>
          <p:spPr bwMode="gray">
            <a:xfrm>
              <a:off x="6477000" y="1371600"/>
              <a:ext cx="2057400" cy="1159292"/>
            </a:xfrm>
            <a:prstGeom prst="rect">
              <a:avLst/>
            </a:prstGeom>
          </p:spPr>
          <p:txBody>
            <a:bodyPr wrap="square" numCol="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30000" noProof="0" dirty="0" smtClean="0">
                  <a:ln>
                    <a:noFill/>
                  </a:ln>
                  <a:solidFill>
                    <a:srgbClr val="000000"/>
                  </a:solidFill>
                  <a:effectLst/>
                  <a:uLnTx/>
                  <a:uFillTx/>
                  <a:cs typeface="Times New Roman" panose="02020603050405020304" pitchFamily="18" charset="0"/>
                </a:rPr>
                <a:t>Brussels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30000" noProof="0" dirty="0" smtClean="0">
                  <a:ln>
                    <a:noFill/>
                  </a:ln>
                  <a:solidFill>
                    <a:srgbClr val="000000"/>
                  </a:solidFill>
                  <a:effectLst/>
                  <a:uLnTx/>
                  <a:uFillTx/>
                  <a:cs typeface="Times New Roman" panose="02020603050405020304" pitchFamily="18" charset="0"/>
                </a:rPr>
                <a:t>Frankfurt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30000" noProof="0" dirty="0" smtClean="0">
                  <a:ln>
                    <a:noFill/>
                  </a:ln>
                  <a:solidFill>
                    <a:srgbClr val="000000"/>
                  </a:solidFill>
                  <a:effectLst/>
                  <a:uLnTx/>
                  <a:uFillTx/>
                  <a:cs typeface="Times New Roman" panose="02020603050405020304" pitchFamily="18" charset="0"/>
                </a:rPr>
                <a:t>London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30000" noProof="0" dirty="0" smtClean="0">
                  <a:ln>
                    <a:noFill/>
                  </a:ln>
                  <a:solidFill>
                    <a:srgbClr val="000000"/>
                  </a:solidFill>
                  <a:effectLst/>
                  <a:uLnTx/>
                  <a:uFillTx/>
                  <a:cs typeface="Times New Roman" panose="02020603050405020304" pitchFamily="18" charset="0"/>
                </a:rPr>
                <a:t>Milan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30000" noProof="0" dirty="0" smtClean="0">
                  <a:ln>
                    <a:noFill/>
                  </a:ln>
                  <a:solidFill>
                    <a:srgbClr val="000000"/>
                  </a:solidFill>
                  <a:effectLst/>
                  <a:uLnTx/>
                  <a:uFillTx/>
                  <a:cs typeface="Times New Roman" panose="02020603050405020304" pitchFamily="18" charset="0"/>
                </a:rPr>
                <a:t>Paris</a:t>
              </a:r>
              <a:br>
                <a:rPr kumimoji="0" lang="en-GB" sz="1600" b="0" i="0" u="none" strike="noStrike" kern="0" cap="none" spc="0" normalizeH="0" baseline="30000" noProof="0" dirty="0" smtClean="0">
                  <a:ln>
                    <a:noFill/>
                  </a:ln>
                  <a:solidFill>
                    <a:srgbClr val="000000"/>
                  </a:solidFill>
                  <a:effectLst/>
                  <a:uLnTx/>
                  <a:uFillTx/>
                  <a:cs typeface="Times New Roman" panose="02020603050405020304" pitchFamily="18" charset="0"/>
                </a:rPr>
              </a:br>
              <a:endParaRPr kumimoji="0" lang="en-US" sz="1600" b="0" i="0" u="none" strike="noStrike" kern="0" cap="none" spc="0" normalizeH="0" baseline="0" noProof="0" dirty="0" smtClean="0">
                <a:ln>
                  <a:noFill/>
                </a:ln>
                <a:solidFill>
                  <a:srgbClr val="000000"/>
                </a:solidFill>
                <a:effectLst/>
                <a:uLnTx/>
                <a:uFillTx/>
                <a:cs typeface="Times New Roman" panose="02020603050405020304" pitchFamily="18" charset="0"/>
              </a:endParaRPr>
            </a:p>
          </p:txBody>
        </p:sp>
        <p:cxnSp>
          <p:nvCxnSpPr>
            <p:cNvPr id="45" name="Straight Connector 44"/>
            <p:cNvCxnSpPr/>
            <p:nvPr userDrawn="1"/>
          </p:nvCxnSpPr>
          <p:spPr bwMode="ltGray">
            <a:xfrm>
              <a:off x="6330462" y="1143000"/>
              <a:ext cx="2321169" cy="0"/>
            </a:xfrm>
            <a:prstGeom prst="line">
              <a:avLst/>
            </a:prstGeom>
            <a:noFill/>
            <a:ln w="25400" cap="flat" cmpd="sng" algn="ctr">
              <a:solidFill>
                <a:srgbClr val="A5905B"/>
              </a:solidFill>
              <a:prstDash val="solid"/>
            </a:ln>
            <a:effectLst/>
          </p:spPr>
        </p:cxnSp>
      </p:grpSp>
      <p:sp>
        <p:nvSpPr>
          <p:cNvPr id="46" name="Title 1"/>
          <p:cNvSpPr txBox="1">
            <a:spLocks/>
          </p:cNvSpPr>
          <p:nvPr userDrawn="1"/>
        </p:nvSpPr>
        <p:spPr bwMode="gray">
          <a:xfrm>
            <a:off x="5134707" y="228600"/>
            <a:ext cx="3587262" cy="457200"/>
          </a:xfrm>
          <a:prstGeom prst="rect">
            <a:avLst/>
          </a:prstGeom>
        </p:spPr>
        <p:txBody>
          <a:bodyPr vert="horz" lIns="91440" tIns="45720" rIns="91440" bIns="45720" rtlCol="0" anchor="t">
            <a:noAutofit/>
          </a:bodyPr>
          <a:lstStyle>
            <a:lvl1pPr algn="l" defTabSz="914400" rtl="0" eaLnBrk="1" latinLnBrk="0" hangingPunct="1">
              <a:spcBef>
                <a:spcPct val="0"/>
              </a:spcBef>
              <a:buNone/>
              <a:defRPr sz="3000" b="1" kern="1200" baseline="0">
                <a:solidFill>
                  <a:schemeClr val="bg1"/>
                </a:solidFill>
                <a:latin typeface="+mj-lt"/>
                <a:ea typeface="+mj-ea"/>
                <a:cs typeface="+mj-cs"/>
              </a:defRPr>
            </a:lvl1pPr>
          </a:lstStyle>
          <a:p>
            <a:pPr algn="r"/>
            <a:fld id="{D7F00760-1C81-FA48-933D-C36EBD8B72B8}" type="slidenum">
              <a:rPr sz="1400">
                <a:solidFill>
                  <a:srgbClr val="C9B974"/>
                </a:solidFill>
              </a:rPr>
              <a:t>‹#›</a:t>
            </a:fld>
            <a:endParaRPr lang="en-US" sz="1400" b="0" dirty="0">
              <a:solidFill>
                <a:srgbClr val="C9B974"/>
              </a:solidFill>
            </a:endParaRPr>
          </a:p>
        </p:txBody>
      </p:sp>
      <p:pic>
        <p:nvPicPr>
          <p:cNvPr id="29" name="Picture 28" descr="Logos_01-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7010400" y="5936654"/>
            <a:ext cx="2016000" cy="768946"/>
          </a:xfrm>
          <a:prstGeom prst="rect">
            <a:avLst/>
          </a:prstGeom>
        </p:spPr>
      </p:pic>
    </p:spTree>
    <p:extLst>
      <p:ext uri="{BB962C8B-B14F-4D97-AF65-F5344CB8AC3E}">
        <p14:creationId xmlns:p14="http://schemas.microsoft.com/office/powerpoint/2010/main" val="303447953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PH Offices">
    <p:bg>
      <p:bgPr>
        <a:solidFill>
          <a:schemeClr val="bg1"/>
        </a:solidFill>
        <a:effectLst/>
      </p:bgPr>
    </p:bg>
    <p:spTree>
      <p:nvGrpSpPr>
        <p:cNvPr id="1" name=""/>
        <p:cNvGrpSpPr/>
        <p:nvPr/>
      </p:nvGrpSpPr>
      <p:grpSpPr>
        <a:xfrm>
          <a:off x="0" y="0"/>
          <a:ext cx="0" cy="0"/>
          <a:chOff x="0" y="0"/>
          <a:chExt cx="0" cy="0"/>
        </a:xfrm>
      </p:grpSpPr>
      <p:graphicFrame>
        <p:nvGraphicFramePr>
          <p:cNvPr id="14" name="Group 29"/>
          <p:cNvGraphicFramePr>
            <a:graphicFrameLocks/>
          </p:cNvGraphicFramePr>
          <p:nvPr userDrawn="1">
            <p:extLst>
              <p:ext uri="{D42A27DB-BD31-4B8C-83A1-F6EECF244321}">
                <p14:modId xmlns:p14="http://schemas.microsoft.com/office/powerpoint/2010/main" val="2610390953"/>
              </p:ext>
            </p:extLst>
          </p:nvPr>
        </p:nvGraphicFramePr>
        <p:xfrm>
          <a:off x="533400" y="756285"/>
          <a:ext cx="8915400" cy="5242560"/>
        </p:xfrm>
        <a:graphic>
          <a:graphicData uri="http://schemas.openxmlformats.org/drawingml/2006/table">
            <a:tbl>
              <a:tblPr/>
              <a:tblGrid>
                <a:gridCol w="1828800"/>
                <a:gridCol w="1828800"/>
                <a:gridCol w="1981200"/>
                <a:gridCol w="3276600"/>
              </a:tblGrid>
              <a:tr h="243219">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rgbClr val="760006"/>
                          </a:solidFill>
                          <a:effectLst/>
                          <a:latin typeface="Arial" charset="0"/>
                          <a:cs typeface="Arial" charset="0"/>
                        </a:rPr>
                        <a:t>THE AMERICAS</a:t>
                      </a: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900" b="0" i="0" u="none" strike="noStrike" cap="none" normalizeH="0" baseline="0" dirty="0" smtClean="0">
                        <a:ln>
                          <a:noFill/>
                        </a:ln>
                        <a:solidFill>
                          <a:srgbClr val="760006"/>
                        </a:solidFill>
                        <a:effectLst/>
                        <a:latin typeface="Arial" charset="0"/>
                        <a:cs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rgbClr val="760006"/>
                          </a:solidFill>
                          <a:effectLst/>
                          <a:latin typeface="Arial" charset="0"/>
                          <a:cs typeface="Arial" charset="0"/>
                        </a:rPr>
                        <a:t>ASIA</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200" b="1" i="0" u="none" strike="noStrike" cap="none" normalizeH="0" baseline="0" dirty="0" smtClean="0">
                          <a:ln>
                            <a:noFill/>
                          </a:ln>
                          <a:solidFill>
                            <a:srgbClr val="760006"/>
                          </a:solidFill>
                          <a:effectLst/>
                          <a:latin typeface="Arial" charset="0"/>
                          <a:cs typeface="Arial" charset="0"/>
                        </a:rPr>
                        <a:t>EUROPE</a:t>
                      </a:r>
                    </a:p>
                  </a:txBody>
                  <a:tcPr horzOverflow="overflow">
                    <a:lnL>
                      <a:noFill/>
                    </a:lnL>
                    <a:lnR cap="flat">
                      <a:noFill/>
                    </a:lnR>
                    <a:lnT cap="flat">
                      <a:noFill/>
                    </a:lnT>
                    <a:lnB>
                      <a:noFill/>
                    </a:lnB>
                    <a:lnTlToBr>
                      <a:noFill/>
                    </a:lnTlToBr>
                    <a:lnBlToTr>
                      <a:noFill/>
                    </a:lnBlToTr>
                    <a:noFill/>
                  </a:tcPr>
                </a:tc>
              </a:tr>
              <a:tr h="4404981">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Atlanta</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1170 Peachtree Street, N.E.</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Suite 100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Atlanta, GA 30309</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+1.404.815.2400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+1.404.815.2424</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Chicago</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71 S. Wacker Drive</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Forty-fifth Floor</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Chicago, IL 60606</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+1.312.499.6000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+1.312.499.6100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r>
                        <a:rPr lang="en-GB" sz="800" b="1" kern="1200" dirty="0" smtClean="0">
                          <a:solidFill>
                            <a:schemeClr val="tx1"/>
                          </a:solidFill>
                          <a:effectLst/>
                          <a:latin typeface="+mn-lt"/>
                          <a:ea typeface="+mn-ea"/>
                          <a:cs typeface="+mn-cs"/>
                        </a:rPr>
                        <a:t>Houston</a:t>
                      </a:r>
                      <a:endParaRPr lang="en-US" sz="800" kern="1200" dirty="0" smtClean="0">
                        <a:solidFill>
                          <a:schemeClr val="tx1"/>
                        </a:solidFill>
                        <a:effectLst/>
                        <a:latin typeface="+mn-lt"/>
                        <a:ea typeface="+mn-ea"/>
                        <a:cs typeface="+mn-cs"/>
                      </a:endParaRPr>
                    </a:p>
                    <a:p>
                      <a:r>
                        <a:rPr lang="en-GB" sz="800" kern="1200" dirty="0" smtClean="0">
                          <a:solidFill>
                            <a:schemeClr val="tx1"/>
                          </a:solidFill>
                          <a:effectLst/>
                          <a:latin typeface="+mn-lt"/>
                          <a:ea typeface="+mn-ea"/>
                          <a:cs typeface="+mn-cs"/>
                        </a:rPr>
                        <a:t>600 Travis Street</a:t>
                      </a:r>
                      <a:endParaRPr lang="en-US" sz="800" kern="1200" dirty="0" smtClean="0">
                        <a:solidFill>
                          <a:schemeClr val="tx1"/>
                        </a:solidFill>
                        <a:effectLst/>
                        <a:latin typeface="+mn-lt"/>
                        <a:ea typeface="+mn-ea"/>
                        <a:cs typeface="+mn-cs"/>
                      </a:endParaRPr>
                    </a:p>
                    <a:p>
                      <a:r>
                        <a:rPr lang="en-US" sz="800" kern="1200" dirty="0" smtClean="0">
                          <a:solidFill>
                            <a:schemeClr val="tx1"/>
                          </a:solidFill>
                          <a:effectLst/>
                          <a:latin typeface="+mn-lt"/>
                          <a:ea typeface="+mn-ea"/>
                          <a:cs typeface="+mn-cs"/>
                        </a:rPr>
                        <a:t>Fifty-Eighth Floor</a:t>
                      </a:r>
                    </a:p>
                    <a:p>
                      <a:r>
                        <a:rPr lang="en-GB" sz="800" kern="1200" dirty="0" smtClean="0">
                          <a:solidFill>
                            <a:schemeClr val="tx1"/>
                          </a:solidFill>
                          <a:effectLst/>
                          <a:latin typeface="+mn-lt"/>
                          <a:ea typeface="+mn-ea"/>
                          <a:cs typeface="+mn-cs"/>
                        </a:rPr>
                        <a:t>Houston, TX 77002</a:t>
                      </a:r>
                      <a:endParaRPr lang="en-US" sz="800" kern="1200" dirty="0" smtClean="0">
                        <a:solidFill>
                          <a:schemeClr val="tx1"/>
                        </a:solidFill>
                        <a:effectLst/>
                        <a:latin typeface="+mn-lt"/>
                        <a:ea typeface="+mn-ea"/>
                        <a:cs typeface="+mn-cs"/>
                      </a:endParaRPr>
                    </a:p>
                    <a:p>
                      <a:r>
                        <a:rPr lang="en-GB" sz="800" kern="1200" dirty="0" smtClean="0">
                          <a:solidFill>
                            <a:schemeClr val="tx1"/>
                          </a:solidFill>
                          <a:effectLst/>
                          <a:latin typeface="+mn-lt"/>
                          <a:ea typeface="+mn-ea"/>
                          <a:cs typeface="+mn-cs"/>
                        </a:rPr>
                        <a:t>t: +1.713.860.7300</a:t>
                      </a:r>
                      <a:endParaRPr lang="en-US" sz="800" kern="1200" dirty="0" smtClean="0">
                        <a:solidFill>
                          <a:schemeClr val="tx1"/>
                        </a:solidFill>
                        <a:effectLst/>
                        <a:latin typeface="+mn-lt"/>
                        <a:ea typeface="+mn-ea"/>
                        <a:cs typeface="+mn-cs"/>
                      </a:endParaRPr>
                    </a:p>
                    <a:p>
                      <a:r>
                        <a:rPr lang="en-GB" sz="800" kern="1200" dirty="0" smtClean="0">
                          <a:solidFill>
                            <a:schemeClr val="tx1"/>
                          </a:solidFill>
                          <a:effectLst/>
                          <a:latin typeface="+mn-lt"/>
                          <a:ea typeface="+mn-ea"/>
                          <a:cs typeface="+mn-cs"/>
                        </a:rPr>
                        <a:t>f: +1.713.353.3100</a:t>
                      </a: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Los Angeles</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515 South Flower Street</a:t>
                      </a:r>
                      <a:br>
                        <a:rPr kumimoji="0" lang="en-US" sz="800" b="0" i="0" u="none" strike="noStrike" cap="none" normalizeH="0" baseline="0" dirty="0" smtClean="0">
                          <a:ln>
                            <a:noFill/>
                          </a:ln>
                          <a:solidFill>
                            <a:schemeClr val="tx1"/>
                          </a:solidFill>
                          <a:effectLst/>
                          <a:latin typeface="Arial" charset="0"/>
                          <a:cs typeface="Arial" charset="0"/>
                        </a:rPr>
                      </a:br>
                      <a:r>
                        <a:rPr kumimoji="0" lang="en-US" sz="800" b="0" i="0" u="none" strike="noStrike" cap="none" normalizeH="0" baseline="0" dirty="0" smtClean="0">
                          <a:ln>
                            <a:noFill/>
                          </a:ln>
                          <a:solidFill>
                            <a:schemeClr val="tx1"/>
                          </a:solidFill>
                          <a:effectLst/>
                          <a:latin typeface="Arial" charset="0"/>
                          <a:cs typeface="Arial" charset="0"/>
                        </a:rPr>
                        <a:t>Twenty-Fifth Floor</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Los Angeles, CA 90071</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+1.213.683.6000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+1.213.627.0705</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New York</a:t>
                      </a: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200 Park Avenue</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New York, NY 10166</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+1.212.318.6000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+1.212.319.4090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Orange County</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695 Town Center Drive</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Seventeenth Floor</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Costa Mesa, CA 92626</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+1.714.668.6200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+1.714.979.1921</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Palo Alto</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1117 S. California Avenue</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Palo Alto, CA 94304</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+1.650.320.1800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+1.650.320.1900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San Diego</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4747 Executive Drive</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Twelfth Floor</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San Diego, CA 92121</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+1.858.458.3000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+1.858.458.3005</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San Francisco</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101 California Street</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Forty-Eighth Floor</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San Francisco, CA 94111</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+1.415.856.7000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+1.415.856.7100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pt-BR" sz="800" b="1" i="0" u="none" strike="noStrike" cap="none" normalizeH="0" baseline="0" dirty="0" smtClean="0">
                          <a:ln>
                            <a:noFill/>
                          </a:ln>
                          <a:solidFill>
                            <a:schemeClr val="tx1"/>
                          </a:solidFill>
                          <a:effectLst/>
                          <a:latin typeface="Arial" charset="0"/>
                          <a:cs typeface="Arial" charset="0"/>
                        </a:rPr>
                        <a:t>São Paulo </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pt-BR" sz="800" b="0" i="0" u="none" strike="noStrike" cap="none" normalizeH="0" baseline="0" dirty="0" smtClean="0">
                          <a:ln>
                            <a:noFill/>
                          </a:ln>
                          <a:solidFill>
                            <a:schemeClr val="tx1"/>
                          </a:solidFill>
                          <a:effectLst/>
                          <a:latin typeface="Arial" charset="0"/>
                          <a:cs typeface="Arial" charset="0"/>
                        </a:rPr>
                        <a:t>Av. Presidente Juscelino Kubitschek, 2041</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pt-BR" sz="800" b="0" i="0" u="none" strike="noStrike" cap="none" normalizeH="0" baseline="0" dirty="0" smtClean="0">
                          <a:ln>
                            <a:noFill/>
                          </a:ln>
                          <a:solidFill>
                            <a:schemeClr val="tx1"/>
                          </a:solidFill>
                          <a:effectLst/>
                          <a:latin typeface="Arial" charset="0"/>
                          <a:cs typeface="Arial" charset="0"/>
                        </a:rPr>
                        <a:t>Torre D, 21º andar</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pt-BR" sz="800" b="0" i="0" u="none" strike="noStrike" cap="none" normalizeH="0" baseline="0" dirty="0" smtClean="0">
                          <a:ln>
                            <a:noFill/>
                          </a:ln>
                          <a:solidFill>
                            <a:schemeClr val="tx1"/>
                          </a:solidFill>
                          <a:effectLst/>
                          <a:latin typeface="Arial" charset="0"/>
                          <a:cs typeface="Arial" charset="0"/>
                        </a:rPr>
                        <a:t>Sao Paulo, SP</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pt-BR" sz="800" b="0" i="0" u="none" strike="noStrike" cap="none" normalizeH="0" baseline="0" dirty="0" smtClean="0">
                          <a:ln>
                            <a:noFill/>
                          </a:ln>
                          <a:solidFill>
                            <a:schemeClr val="tx1"/>
                          </a:solidFill>
                          <a:effectLst/>
                          <a:latin typeface="Arial" charset="0"/>
                          <a:cs typeface="Arial" charset="0"/>
                        </a:rPr>
                        <a:t>04543-011</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pt-BR" sz="800" b="0" i="0" u="none" strike="noStrike" cap="none" normalizeH="0" baseline="0" dirty="0" smtClean="0">
                          <a:ln>
                            <a:noFill/>
                          </a:ln>
                          <a:solidFill>
                            <a:schemeClr val="tx1"/>
                          </a:solidFill>
                          <a:effectLst/>
                          <a:latin typeface="Arial" charset="0"/>
                          <a:cs typeface="Arial" charset="0"/>
                        </a:rPr>
                        <a:t>Brazil</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pt-BR" sz="800" b="0" i="0" u="none" strike="noStrike" cap="none" normalizeH="0" baseline="0" dirty="0" smtClean="0">
                          <a:ln>
                            <a:noFill/>
                          </a:ln>
                          <a:solidFill>
                            <a:schemeClr val="tx1"/>
                          </a:solidFill>
                          <a:effectLst/>
                          <a:latin typeface="Arial" charset="0"/>
                          <a:cs typeface="Arial" charset="0"/>
                        </a:rPr>
                        <a:t>t: +55.11.4765.3000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pt-BR" sz="800" b="0" i="0" u="none" strike="noStrike" cap="none" normalizeH="0" baseline="0" dirty="0" smtClean="0">
                          <a:ln>
                            <a:noFill/>
                          </a:ln>
                          <a:solidFill>
                            <a:schemeClr val="tx1"/>
                          </a:solidFill>
                          <a:effectLst/>
                          <a:latin typeface="Arial" charset="0"/>
                          <a:cs typeface="Arial" charset="0"/>
                        </a:rPr>
                        <a:t>f: +55.11.4765.3050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Washington, D.C.</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875 15th Street, N.W.</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Washington, D.C. 20005</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+1.202.551.1700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+1.202.551.1705</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Beijing</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26/F Yintai Center Office Tower</a:t>
                      </a:r>
                      <a:br>
                        <a:rPr kumimoji="0" lang="en-US" sz="800" b="0" i="0" u="none" strike="noStrike" cap="none" normalizeH="0" baseline="0" dirty="0" smtClean="0">
                          <a:ln>
                            <a:noFill/>
                          </a:ln>
                          <a:solidFill>
                            <a:schemeClr val="tx1"/>
                          </a:solidFill>
                          <a:effectLst/>
                          <a:latin typeface="Arial" charset="0"/>
                          <a:cs typeface="Arial" charset="0"/>
                        </a:rPr>
                      </a:br>
                      <a:r>
                        <a:rPr kumimoji="0" lang="en-US" sz="800" b="0" i="0" u="none" strike="noStrike" cap="none" normalizeH="0" baseline="0" dirty="0" smtClean="0">
                          <a:ln>
                            <a:noFill/>
                          </a:ln>
                          <a:solidFill>
                            <a:schemeClr val="tx1"/>
                          </a:solidFill>
                          <a:effectLst/>
                          <a:latin typeface="Arial" charset="0"/>
                          <a:cs typeface="Arial" charset="0"/>
                        </a:rPr>
                        <a:t>2 Jianguomenwai Avenue</a:t>
                      </a:r>
                      <a:br>
                        <a:rPr kumimoji="0" lang="en-US" sz="800" b="0" i="0" u="none" strike="noStrike" cap="none" normalizeH="0" baseline="0" dirty="0" smtClean="0">
                          <a:ln>
                            <a:noFill/>
                          </a:ln>
                          <a:solidFill>
                            <a:schemeClr val="tx1"/>
                          </a:solidFill>
                          <a:effectLst/>
                          <a:latin typeface="Arial" charset="0"/>
                          <a:cs typeface="Arial" charset="0"/>
                        </a:rPr>
                      </a:br>
                      <a:r>
                        <a:rPr kumimoji="0" lang="en-US" sz="800" b="0" i="0" u="none" strike="noStrike" cap="none" normalizeH="0" baseline="0" dirty="0" smtClean="0">
                          <a:ln>
                            <a:noFill/>
                          </a:ln>
                          <a:solidFill>
                            <a:schemeClr val="tx1"/>
                          </a:solidFill>
                          <a:effectLst/>
                          <a:latin typeface="Arial" charset="0"/>
                          <a:cs typeface="Arial" charset="0"/>
                        </a:rPr>
                        <a:t>Chaoyang District</a:t>
                      </a:r>
                      <a:br>
                        <a:rPr kumimoji="0" lang="en-US" sz="800" b="0" i="0" u="none" strike="noStrike" cap="none" normalizeH="0" baseline="0" dirty="0" smtClean="0">
                          <a:ln>
                            <a:noFill/>
                          </a:ln>
                          <a:solidFill>
                            <a:schemeClr val="tx1"/>
                          </a:solidFill>
                          <a:effectLst/>
                          <a:latin typeface="Arial" charset="0"/>
                          <a:cs typeface="Arial" charset="0"/>
                        </a:rPr>
                      </a:br>
                      <a:r>
                        <a:rPr kumimoji="0" lang="en-US" sz="800" b="0" i="0" u="none" strike="noStrike" cap="none" normalizeH="0" baseline="0" dirty="0" smtClean="0">
                          <a:ln>
                            <a:noFill/>
                          </a:ln>
                          <a:solidFill>
                            <a:schemeClr val="tx1"/>
                          </a:solidFill>
                          <a:effectLst/>
                          <a:latin typeface="Arial" charset="0"/>
                          <a:cs typeface="Arial" charset="0"/>
                        </a:rPr>
                        <a:t>Beijing 100022, PRC</a:t>
                      </a:r>
                      <a:br>
                        <a:rPr kumimoji="0" lang="en-US" sz="800" b="0" i="0" u="none" strike="noStrike" cap="none" normalizeH="0" baseline="0" dirty="0" smtClean="0">
                          <a:ln>
                            <a:noFill/>
                          </a:ln>
                          <a:solidFill>
                            <a:schemeClr val="tx1"/>
                          </a:solidFill>
                          <a:effectLst/>
                          <a:latin typeface="Arial" charset="0"/>
                          <a:cs typeface="Arial" charset="0"/>
                        </a:rPr>
                      </a:br>
                      <a:r>
                        <a:rPr kumimoji="0" lang="en-US" sz="800" b="0" i="0" u="none" strike="noStrike" cap="none" normalizeH="0" baseline="0" dirty="0" smtClean="0">
                          <a:ln>
                            <a:noFill/>
                          </a:ln>
                          <a:solidFill>
                            <a:schemeClr val="tx1"/>
                          </a:solidFill>
                          <a:effectLst/>
                          <a:latin typeface="Arial" charset="0"/>
                          <a:cs typeface="Arial" charset="0"/>
                        </a:rPr>
                        <a:t>t: +86.10.8567.5300</a:t>
                      </a:r>
                      <a:br>
                        <a:rPr kumimoji="0" lang="en-US" sz="800" b="0" i="0" u="none" strike="noStrike" cap="none" normalizeH="0" baseline="0" dirty="0" smtClean="0">
                          <a:ln>
                            <a:noFill/>
                          </a:ln>
                          <a:solidFill>
                            <a:schemeClr val="tx1"/>
                          </a:solidFill>
                          <a:effectLst/>
                          <a:latin typeface="Arial" charset="0"/>
                          <a:cs typeface="Arial" charset="0"/>
                        </a:rPr>
                      </a:br>
                      <a:r>
                        <a:rPr kumimoji="0" lang="en-US" sz="800" b="0" i="0" u="none" strike="noStrike" cap="none" normalizeH="0" baseline="0" dirty="0" smtClean="0">
                          <a:ln>
                            <a:noFill/>
                          </a:ln>
                          <a:solidFill>
                            <a:schemeClr val="tx1"/>
                          </a:solidFill>
                          <a:effectLst/>
                          <a:latin typeface="Arial" charset="0"/>
                          <a:cs typeface="Arial" charset="0"/>
                        </a:rPr>
                        <a:t>f: +86.10.8567.5400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Hong Kong</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21-22/F Bank of China Tower</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1 Garden Road</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Central Hong Kong</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+852.2867.1288</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+852.2526.2119</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Seoul</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charset="0"/>
                          <a:cs typeface="Arial" charset="0"/>
                        </a:rPr>
                        <a:t>33/F West Tower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charset="0"/>
                          <a:cs typeface="Arial" charset="0"/>
                        </a:rPr>
                        <a:t>Mirae Asset Center1</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charset="0"/>
                          <a:cs typeface="Arial" charset="0"/>
                        </a:rPr>
                        <a:t>26, Eulji-ro 5-gil, Jung-gu,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charset="0"/>
                          <a:cs typeface="Arial" charset="0"/>
                        </a:rPr>
                        <a:t>Seoul, 04539, Korea</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charset="0"/>
                          <a:cs typeface="Arial" charset="0"/>
                        </a:rPr>
                        <a:t>t: +82.2.6321.3800</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charset="0"/>
                          <a:cs typeface="Arial" charset="0"/>
                        </a:rPr>
                        <a:t>f: +82.2.6321.3900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Shanghai</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43/F Jing An Kerry Center Tower II</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1539 Nanjing West Road</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Shanghai 200040, PRC</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+86.21.6103.2900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+86.21.6103.2990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Tokyo</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Ark Hills Sengokuyama Mori Tower</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40th Floor, 1-9-10 Roppongi </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Minato-ku, Tokyo 106-0032 </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Japan</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+81.3.6229.6100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+81.3.6229.7100</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Brussels</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Avenue Louise 480-5B</a:t>
                      </a:r>
                      <a:endParaRPr kumimoji="0" lang="en-US" sz="800" b="0" i="0" u="none" strike="noStrike" kern="1200" cap="none" normalizeH="0" baseline="0" dirty="0" smtClean="0">
                        <a:ln>
                          <a:noFill/>
                        </a:ln>
                        <a:solidFill>
                          <a:schemeClr val="tx1"/>
                        </a:solidFill>
                        <a:effectLst/>
                        <a:latin typeface="+mn-lt"/>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1050 Brussels</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Belgium</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+32.2.641.7460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+32.2.641.7461</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Frankfurt</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Siesmayerstrasse 21</a:t>
                      </a:r>
                      <a:br>
                        <a:rPr kumimoji="0" lang="en-US" sz="800" b="0" i="0" u="none" strike="noStrike" cap="none" normalizeH="0" baseline="0" dirty="0" smtClean="0">
                          <a:ln>
                            <a:noFill/>
                          </a:ln>
                          <a:solidFill>
                            <a:schemeClr val="tx1"/>
                          </a:solidFill>
                          <a:effectLst/>
                          <a:latin typeface="Arial" charset="0"/>
                          <a:cs typeface="Arial" charset="0"/>
                        </a:rPr>
                      </a:br>
                      <a:r>
                        <a:rPr kumimoji="0" lang="en-US" sz="800" b="0" i="0" u="none" strike="noStrike" cap="none" normalizeH="0" baseline="0" dirty="0" smtClean="0">
                          <a:ln>
                            <a:noFill/>
                          </a:ln>
                          <a:solidFill>
                            <a:schemeClr val="tx1"/>
                          </a:solidFill>
                          <a:effectLst/>
                          <a:latin typeface="Arial" charset="0"/>
                          <a:cs typeface="Arial" charset="0"/>
                        </a:rPr>
                        <a:t>D-60323 Frankfurt am Main</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Germany</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+49.69.907485.0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+49.69.907485.499</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London</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Ten Bishops Square</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Eighth Floor</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London E1 6EG</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United Kingdom</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+44.20.3023.5100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+44.20.3023.5109</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Milan</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Via Rovello, 1</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20121 Milano</a:t>
                      </a:r>
                      <a:br>
                        <a:rPr kumimoji="0" lang="en-US" sz="800" b="0" i="0" u="none" strike="noStrike" cap="none" normalizeH="0" baseline="0" dirty="0" smtClean="0">
                          <a:ln>
                            <a:noFill/>
                          </a:ln>
                          <a:solidFill>
                            <a:schemeClr val="tx1"/>
                          </a:solidFill>
                          <a:effectLst/>
                          <a:latin typeface="Arial" charset="0"/>
                          <a:cs typeface="Arial" charset="0"/>
                        </a:rPr>
                      </a:br>
                      <a:r>
                        <a:rPr kumimoji="0" lang="en-US" sz="800" b="0" i="0" u="none" strike="noStrike" cap="none" normalizeH="0" baseline="0" dirty="0" smtClean="0">
                          <a:ln>
                            <a:noFill/>
                          </a:ln>
                          <a:solidFill>
                            <a:schemeClr val="tx1"/>
                          </a:solidFill>
                          <a:effectLst/>
                          <a:latin typeface="Arial" charset="0"/>
                          <a:cs typeface="Arial" charset="0"/>
                        </a:rPr>
                        <a:t>Italy</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+39.02.30414.000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+39.02.30414.005</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Paris</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96, boulevard Haussmann</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75008 Paris</a:t>
                      </a:r>
                      <a:br>
                        <a:rPr kumimoji="0" lang="en-US" sz="800" b="0" i="0" u="none" strike="noStrike" cap="none" normalizeH="0" baseline="0" dirty="0" smtClean="0">
                          <a:ln>
                            <a:noFill/>
                          </a:ln>
                          <a:solidFill>
                            <a:schemeClr val="tx1"/>
                          </a:solidFill>
                          <a:effectLst/>
                          <a:latin typeface="Arial" charset="0"/>
                          <a:cs typeface="Arial" charset="0"/>
                        </a:rPr>
                      </a:br>
                      <a:r>
                        <a:rPr kumimoji="0" lang="en-US" sz="800" b="0" i="0" u="none" strike="noStrike" cap="none" normalizeH="0" baseline="0" dirty="0" smtClean="0">
                          <a:ln>
                            <a:noFill/>
                          </a:ln>
                          <a:solidFill>
                            <a:schemeClr val="tx1"/>
                          </a:solidFill>
                          <a:effectLst/>
                          <a:latin typeface="Arial" charset="0"/>
                          <a:cs typeface="Arial" charset="0"/>
                        </a:rPr>
                        <a:t>France</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+33.1.42.99.04.50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+33.1.45.63.91.49</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txBody>
                  <a:tcPr horzOverflow="overflow">
                    <a:lnL>
                      <a:noFill/>
                    </a:lnL>
                    <a:lnR cap="flat">
                      <a:noFill/>
                    </a:lnR>
                    <a:lnT>
                      <a:noFill/>
                    </a:lnT>
                    <a:lnB cap="flat">
                      <a:noFill/>
                    </a:lnB>
                    <a:lnTlToBr>
                      <a:noFill/>
                    </a:lnTlToBr>
                    <a:lnBlToTr>
                      <a:noFill/>
                    </a:lnBlToTr>
                    <a:noFill/>
                  </a:tcPr>
                </a:tc>
              </a:tr>
            </a:tbl>
          </a:graphicData>
        </a:graphic>
      </p:graphicFrame>
      <p:pic>
        <p:nvPicPr>
          <p:cNvPr id="19" name="Picture 18" descr="PH_Powerpoint-16.png"/>
          <p:cNvPicPr>
            <a:picLocks noChangeAspect="1"/>
          </p:cNvPicPr>
          <p:nvPr/>
        </p:nvPicPr>
        <p:blipFill rotWithShape="1">
          <a:blip r:embed="rId2" cstate="print">
            <a:extLst>
              <a:ext uri="{28A0092B-C50C-407E-A947-70E740481C1C}">
                <a14:useLocalDpi xmlns:a14="http://schemas.microsoft.com/office/drawing/2010/main" val="0"/>
              </a:ext>
            </a:extLst>
          </a:blip>
          <a:srcRect l="88516"/>
          <a:stretch/>
        </p:blipFill>
        <p:spPr bwMode="ltGray">
          <a:xfrm>
            <a:off x="8033739" y="0"/>
            <a:ext cx="1136904" cy="6858000"/>
          </a:xfrm>
          <a:prstGeom prst="rect">
            <a:avLst/>
          </a:prstGeom>
        </p:spPr>
      </p:pic>
      <p:cxnSp>
        <p:nvCxnSpPr>
          <p:cNvPr id="15" name="Straight Connector 14"/>
          <p:cNvCxnSpPr/>
          <p:nvPr/>
        </p:nvCxnSpPr>
        <p:spPr bwMode="ltGray">
          <a:xfrm>
            <a:off x="562708" y="685800"/>
            <a:ext cx="8088923"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sp>
        <p:nvSpPr>
          <p:cNvPr id="10" name="Text Box 22"/>
          <p:cNvSpPr txBox="1">
            <a:spLocks noChangeArrowheads="1"/>
          </p:cNvSpPr>
          <p:nvPr/>
        </p:nvSpPr>
        <p:spPr bwMode="gray">
          <a:xfrm>
            <a:off x="492370" y="6035040"/>
            <a:ext cx="34246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Clr>
                <a:srgbClr val="483C36"/>
              </a:buClr>
              <a:buSzPct val="85000"/>
              <a:buFont typeface="Webdings" pitchFamily="18" charset="2"/>
              <a:buNone/>
            </a:pPr>
            <a:r>
              <a:rPr lang="en-US" sz="900" b="1" dirty="0">
                <a:solidFill>
                  <a:schemeClr val="tx1"/>
                </a:solidFill>
              </a:rPr>
              <a:t>For further information</a:t>
            </a:r>
            <a:r>
              <a:rPr lang="en-US" sz="900" dirty="0">
                <a:solidFill>
                  <a:schemeClr val="tx1"/>
                </a:solidFill>
              </a:rPr>
              <a:t>, you may visit our home page at</a:t>
            </a:r>
            <a:br>
              <a:rPr lang="en-US" sz="900" dirty="0">
                <a:solidFill>
                  <a:schemeClr val="tx1"/>
                </a:solidFill>
              </a:rPr>
            </a:br>
            <a:r>
              <a:rPr lang="en-US" sz="900" dirty="0">
                <a:solidFill>
                  <a:schemeClr val="accent1"/>
                </a:solidFill>
              </a:rPr>
              <a:t>www.paulhastings.com</a:t>
            </a:r>
            <a:r>
              <a:rPr lang="en-US" sz="900" dirty="0">
                <a:solidFill>
                  <a:schemeClr val="bg1"/>
                </a:solidFill>
              </a:rPr>
              <a:t> </a:t>
            </a:r>
            <a:r>
              <a:rPr lang="en-US" sz="900" dirty="0">
                <a:solidFill>
                  <a:schemeClr val="tx1"/>
                </a:solidFill>
              </a:rPr>
              <a:t>or email us at </a:t>
            </a:r>
            <a:r>
              <a:rPr lang="en-US" sz="900" dirty="0" smtClean="0">
                <a:solidFill>
                  <a:schemeClr val="accent1"/>
                </a:solidFill>
              </a:rPr>
              <a:t>info@paulhastings.com</a:t>
            </a:r>
            <a:endParaRPr lang="en-US" sz="900" dirty="0">
              <a:solidFill>
                <a:schemeClr val="accent1"/>
              </a:solidFill>
            </a:endParaRPr>
          </a:p>
        </p:txBody>
      </p:sp>
      <p:sp>
        <p:nvSpPr>
          <p:cNvPr id="3" name="TextBox 2"/>
          <p:cNvSpPr txBox="1"/>
          <p:nvPr/>
        </p:nvSpPr>
        <p:spPr bwMode="gray">
          <a:xfrm>
            <a:off x="492370" y="6373443"/>
            <a:ext cx="1489047" cy="246221"/>
          </a:xfrm>
          <a:prstGeom prst="rect">
            <a:avLst/>
          </a:prstGeom>
          <a:noFill/>
        </p:spPr>
        <p:txBody>
          <a:bodyPr wrap="none" rtlCol="0">
            <a:spAutoFit/>
          </a:bodyPr>
          <a:lstStyle/>
          <a:p>
            <a:pPr algn="l"/>
            <a:r>
              <a:rPr kumimoji="0" lang="en-US" sz="1000" b="0" i="0" u="none" strike="noStrike" cap="none" normalizeH="0" baseline="0" dirty="0" smtClean="0">
                <a:ln>
                  <a:noFill/>
                </a:ln>
                <a:solidFill>
                  <a:schemeClr val="tx1"/>
                </a:solidFill>
                <a:effectLst/>
                <a:latin typeface="Arial" charset="0"/>
                <a:cs typeface="Arial" charset="0"/>
              </a:rPr>
              <a:t>www.paulhastings.com</a:t>
            </a:r>
            <a:endParaRPr lang="en-US" sz="1000" dirty="0">
              <a:solidFill>
                <a:schemeClr val="tx1"/>
              </a:solidFill>
            </a:endParaRPr>
          </a:p>
        </p:txBody>
      </p:sp>
      <p:sp>
        <p:nvSpPr>
          <p:cNvPr id="12" name="TextBox 11"/>
          <p:cNvSpPr txBox="1"/>
          <p:nvPr/>
        </p:nvSpPr>
        <p:spPr bwMode="gray">
          <a:xfrm>
            <a:off x="3738359" y="6373654"/>
            <a:ext cx="1652791" cy="246221"/>
          </a:xfrm>
          <a:prstGeom prst="rect">
            <a:avLst/>
          </a:prstGeom>
          <a:noFill/>
        </p:spPr>
        <p:txBody>
          <a:bodyPr wrap="non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©2017 </a:t>
            </a:r>
            <a:r>
              <a:rPr lang="en-US" sz="1000" dirty="0">
                <a:solidFill>
                  <a:schemeClr val="tx1"/>
                </a:solidFill>
              </a:rPr>
              <a:t>Paul</a:t>
            </a:r>
            <a:r>
              <a:rPr lang="en-US" sz="1000" baseline="0" dirty="0">
                <a:solidFill>
                  <a:schemeClr val="tx1"/>
                </a:solidFill>
              </a:rPr>
              <a:t> Hastings LLP</a:t>
            </a:r>
            <a:endParaRPr lang="en-US" sz="1000" dirty="0">
              <a:solidFill>
                <a:schemeClr val="tx1"/>
              </a:solidFill>
            </a:endParaRPr>
          </a:p>
        </p:txBody>
      </p:sp>
      <p:cxnSp>
        <p:nvCxnSpPr>
          <p:cNvPr id="13" name="Straight Connector 12"/>
          <p:cNvCxnSpPr/>
          <p:nvPr/>
        </p:nvCxnSpPr>
        <p:spPr bwMode="ltGray">
          <a:xfrm>
            <a:off x="562708" y="6016752"/>
            <a:ext cx="4572000"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pic>
        <p:nvPicPr>
          <p:cNvPr id="17" name="Picture 16" descr="Logos_01-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7010400" y="5936654"/>
            <a:ext cx="2016000" cy="768946"/>
          </a:xfrm>
          <a:prstGeom prst="rect">
            <a:avLst/>
          </a:prstGeom>
        </p:spPr>
      </p:pic>
      <p:sp>
        <p:nvSpPr>
          <p:cNvPr id="18" name="Text Box 22"/>
          <p:cNvSpPr txBox="1">
            <a:spLocks noChangeArrowheads="1"/>
          </p:cNvSpPr>
          <p:nvPr/>
        </p:nvSpPr>
        <p:spPr bwMode="gray">
          <a:xfrm>
            <a:off x="489556" y="260711"/>
            <a:ext cx="77358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nchorCtr="0">
            <a:spAutoFit/>
          </a:bodyPr>
          <a:lstStyle/>
          <a:p>
            <a:pPr algn="l">
              <a:buClr>
                <a:srgbClr val="483C36"/>
              </a:buClr>
              <a:buSzPct val="85000"/>
              <a:buFont typeface="Webdings" pitchFamily="18" charset="2"/>
              <a:buNone/>
            </a:pPr>
            <a:r>
              <a:rPr lang="en-US" sz="2400" b="1" dirty="0" smtClean="0">
                <a:solidFill>
                  <a:schemeClr val="accent1"/>
                </a:solidFill>
                <a:latin typeface="+mj-lt"/>
              </a:rPr>
              <a:t>OUR OFFICES</a:t>
            </a:r>
            <a:endParaRPr lang="en-US" sz="2400" b="1" dirty="0">
              <a:solidFill>
                <a:schemeClr val="accent1"/>
              </a:solidFill>
              <a:latin typeface="+mj-lt"/>
            </a:endParaRPr>
          </a:p>
        </p:txBody>
      </p:sp>
      <p:sp>
        <p:nvSpPr>
          <p:cNvPr id="16" name="TextBox 15"/>
          <p:cNvSpPr txBox="1"/>
          <p:nvPr userDrawn="1"/>
        </p:nvSpPr>
        <p:spPr bwMode="gray">
          <a:xfrm>
            <a:off x="8229600" y="228600"/>
            <a:ext cx="493776" cy="457200"/>
          </a:xfrm>
          <a:prstGeom prst="rect">
            <a:avLst/>
          </a:prstGeom>
          <a:noFill/>
        </p:spPr>
        <p:txBody>
          <a:bodyPr wrap="square"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7F00760-1C81-FA48-933D-C36EBD8B72B8}" type="slidenum">
              <a:rPr lang="en-US" sz="1400" b="1" smtClean="0">
                <a:solidFill>
                  <a:schemeClr val="accent2"/>
                </a:solidFill>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400" b="1" dirty="0" smtClean="0">
              <a:solidFill>
                <a:schemeClr val="accent2"/>
              </a:solidFill>
            </a:endParaRPr>
          </a:p>
        </p:txBody>
      </p:sp>
    </p:spTree>
    <p:extLst>
      <p:ext uri="{BB962C8B-B14F-4D97-AF65-F5344CB8AC3E}">
        <p14:creationId xmlns:p14="http://schemas.microsoft.com/office/powerpoint/2010/main" val="226014038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Holding Slide">
    <p:spTree>
      <p:nvGrpSpPr>
        <p:cNvPr id="1" name=""/>
        <p:cNvGrpSpPr/>
        <p:nvPr/>
      </p:nvGrpSpPr>
      <p:grpSpPr>
        <a:xfrm>
          <a:off x="0" y="0"/>
          <a:ext cx="0" cy="0"/>
          <a:chOff x="0" y="0"/>
          <a:chExt cx="0" cy="0"/>
        </a:xfrm>
      </p:grpSpPr>
      <p:pic>
        <p:nvPicPr>
          <p:cNvPr id="5" name="Picture 4" descr="PH_Powerpoint-13.png"/>
          <p:cNvPicPr>
            <a:picLocks noChangeAspect="1"/>
          </p:cNvPicPr>
          <p:nvPr/>
        </p:nvPicPr>
        <p:blipFill rotWithShape="1">
          <a:blip r:embed="rId2" cstate="print">
            <a:extLst>
              <a:ext uri="{28A0092B-C50C-407E-A947-70E740481C1C}">
                <a14:useLocalDpi xmlns:a14="http://schemas.microsoft.com/office/drawing/2010/main" val="0"/>
              </a:ext>
            </a:extLst>
          </a:blip>
          <a:srcRect t="3333" r="7635"/>
          <a:stretch/>
        </p:blipFill>
        <p:spPr bwMode="ltGray">
          <a:xfrm>
            <a:off x="0" y="0"/>
            <a:ext cx="9144000" cy="6629400"/>
          </a:xfrm>
          <a:prstGeom prst="rect">
            <a:avLst/>
          </a:prstGeom>
        </p:spPr>
      </p:pic>
      <p:pic>
        <p:nvPicPr>
          <p:cNvPr id="6" name="Picture 5" descr="Logos_01-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7010400" y="5936654"/>
            <a:ext cx="2016000" cy="768946"/>
          </a:xfrm>
          <a:prstGeom prst="rect">
            <a:avLst/>
          </a:prstGeom>
        </p:spPr>
      </p:pic>
    </p:spTree>
    <p:extLst>
      <p:ext uri="{BB962C8B-B14F-4D97-AF65-F5344CB8AC3E}">
        <p14:creationId xmlns:p14="http://schemas.microsoft.com/office/powerpoint/2010/main" val="665432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PH_Powerpoint-14.png"/>
          <p:cNvPicPr>
            <a:picLocks noChangeAspect="1"/>
          </p:cNvPicPr>
          <p:nvPr/>
        </p:nvPicPr>
        <p:blipFill>
          <a:blip r:embed="rId2" cstate="print">
            <a:extLst>
              <a:ext uri="{28A0092B-C50C-407E-A947-70E740481C1C}">
                <a14:useLocalDpi xmlns:a14="http://schemas.microsoft.com/office/drawing/2010/main" val="0"/>
              </a:ext>
            </a:extLst>
          </a:blip>
          <a:srcRect r="7440"/>
          <a:stretch>
            <a:fillRect/>
          </a:stretch>
        </p:blipFill>
        <p:spPr bwMode="ltGray">
          <a:xfrm>
            <a:off x="-19050" y="0"/>
            <a:ext cx="9163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Logos_01-1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gray">
          <a:xfrm>
            <a:off x="7010400" y="5937250"/>
            <a:ext cx="20161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bwMode="ltGray">
          <a:xfrm>
            <a:off x="561975" y="2514600"/>
            <a:ext cx="8089900"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bwMode="gray">
          <a:xfrm>
            <a:off x="420624" y="1609344"/>
            <a:ext cx="6117336" cy="841248"/>
          </a:xfrm>
        </p:spPr>
        <p:txBody>
          <a:bodyPr/>
          <a:lstStyle>
            <a:lvl1pPr>
              <a:defRPr baseline="0"/>
            </a:lvl1pPr>
          </a:lstStyle>
          <a:p>
            <a:r>
              <a:rPr lang="en-US" smtClean="0"/>
              <a:t>Click to edit Master title style</a:t>
            </a:r>
            <a:endParaRPr lang="en-US" dirty="0"/>
          </a:p>
        </p:txBody>
      </p:sp>
      <p:sp>
        <p:nvSpPr>
          <p:cNvPr id="3" name="Subtitle 2"/>
          <p:cNvSpPr>
            <a:spLocks noGrp="1"/>
          </p:cNvSpPr>
          <p:nvPr>
            <p:ph type="subTitle" idx="1"/>
          </p:nvPr>
        </p:nvSpPr>
        <p:spPr bwMode="gray">
          <a:xfrm>
            <a:off x="420624" y="2670048"/>
            <a:ext cx="8229600" cy="914400"/>
          </a:xfrm>
        </p:spPr>
        <p:txBody>
          <a:bodyPr/>
          <a:lstStyle>
            <a:lvl1pPr marL="0" indent="0" algn="l">
              <a:buNone/>
              <a:defRPr sz="2400">
                <a:solidFill>
                  <a:schemeClr val="tx1"/>
                </a:solidFill>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4465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bwMode="ltGray">
          <a:xfrm>
            <a:off x="561975" y="685800"/>
            <a:ext cx="8089900"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pic>
        <p:nvPicPr>
          <p:cNvPr id="5" name="Picture 11" descr="Logos_01-1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gray">
          <a:xfrm>
            <a:off x="7010400" y="5937250"/>
            <a:ext cx="20161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PH_Powerpoint-16.png"/>
          <p:cNvPicPr>
            <a:picLocks noChangeAspect="1"/>
          </p:cNvPicPr>
          <p:nvPr/>
        </p:nvPicPr>
        <p:blipFill>
          <a:blip r:embed="rId3" cstate="print">
            <a:extLst>
              <a:ext uri="{28A0092B-C50C-407E-A947-70E740481C1C}">
                <a14:useLocalDpi xmlns:a14="http://schemas.microsoft.com/office/drawing/2010/main" val="0"/>
              </a:ext>
            </a:extLst>
          </a:blip>
          <a:srcRect l="88516"/>
          <a:stretch>
            <a:fillRect/>
          </a:stretch>
        </p:blipFill>
        <p:spPr bwMode="ltGray">
          <a:xfrm>
            <a:off x="8034338" y="0"/>
            <a:ext cx="1136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3"/>
          <p:cNvSpPr txBox="1">
            <a:spLocks noChangeArrowheads="1"/>
          </p:cNvSpPr>
          <p:nvPr/>
        </p:nvSpPr>
        <p:spPr bwMode="gray">
          <a:xfrm>
            <a:off x="8229600" y="228600"/>
            <a:ext cx="493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fld id="{ACDE727E-D61A-4586-918E-569A1BE3FB51}" type="slidenum">
              <a:rPr lang="en-US" altLang="en-US" sz="1400" b="1" smtClean="0">
                <a:solidFill>
                  <a:srgbClr val="B4A06E"/>
                </a:solidFill>
              </a:rPr>
              <a:pPr eaLnBrk="1" fontAlgn="base" hangingPunct="1">
                <a:spcBef>
                  <a:spcPct val="0"/>
                </a:spcBef>
                <a:spcAft>
                  <a:spcPct val="0"/>
                </a:spcAft>
                <a:defRPr/>
              </a:pPr>
              <a:t>‹#›</a:t>
            </a:fld>
            <a:endParaRPr lang="en-US" altLang="en-US" sz="1400" b="1" dirty="0" smtClean="0">
              <a:solidFill>
                <a:srgbClr val="B4A06E"/>
              </a:solidFill>
            </a:endParaRPr>
          </a:p>
        </p:txBody>
      </p:sp>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Content Placeholder 2"/>
          <p:cNvSpPr>
            <a:spLocks noGrp="1"/>
          </p:cNvSpPr>
          <p:nvPr>
            <p:ph idx="1"/>
          </p:nvPr>
        </p:nvSpPr>
        <p:spPr bwMode="gray"/>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E26CCC90-BFB4-4B7D-85C4-28CD4A6B7D36}" type="datetime1">
              <a:rPr lang="en-US">
                <a:solidFill>
                  <a:srgbClr val="B4A06E"/>
                </a:solidFill>
              </a:rPr>
              <a:pPr>
                <a:defRPr/>
              </a:pPr>
              <a:t>8/27/2018</a:t>
            </a:fld>
            <a:endParaRPr lang="en-US" dirty="0">
              <a:solidFill>
                <a:srgbClr val="B4A06E"/>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srgbClr val="B4A06E"/>
              </a:solidFill>
            </a:endParaRPr>
          </a:p>
        </p:txBody>
      </p:sp>
    </p:spTree>
    <p:extLst>
      <p:ext uri="{BB962C8B-B14F-4D97-AF65-F5344CB8AC3E}">
        <p14:creationId xmlns:p14="http://schemas.microsoft.com/office/powerpoint/2010/main" val="1745811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 with Date">
    <p:spTree>
      <p:nvGrpSpPr>
        <p:cNvPr id="1" name=""/>
        <p:cNvGrpSpPr/>
        <p:nvPr/>
      </p:nvGrpSpPr>
      <p:grpSpPr>
        <a:xfrm>
          <a:off x="0" y="0"/>
          <a:ext cx="0" cy="0"/>
          <a:chOff x="0" y="0"/>
          <a:chExt cx="0" cy="0"/>
        </a:xfrm>
      </p:grpSpPr>
      <p:pic>
        <p:nvPicPr>
          <p:cNvPr id="5" name="Picture 10" descr="PH_Powerpoint-14.png"/>
          <p:cNvPicPr>
            <a:picLocks noChangeAspect="1"/>
          </p:cNvPicPr>
          <p:nvPr/>
        </p:nvPicPr>
        <p:blipFill>
          <a:blip r:embed="rId2" cstate="print">
            <a:extLst>
              <a:ext uri="{28A0092B-C50C-407E-A947-70E740481C1C}">
                <a14:useLocalDpi xmlns:a14="http://schemas.microsoft.com/office/drawing/2010/main" val="0"/>
              </a:ext>
            </a:extLst>
          </a:blip>
          <a:srcRect r="7440"/>
          <a:stretch>
            <a:fillRect/>
          </a:stretch>
        </p:blipFill>
        <p:spPr bwMode="ltGray">
          <a:xfrm>
            <a:off x="-19050" y="0"/>
            <a:ext cx="9163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Logos_01-1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gray">
          <a:xfrm>
            <a:off x="7010400" y="5937250"/>
            <a:ext cx="20161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bwMode="ltGray">
          <a:xfrm>
            <a:off x="561975" y="2514600"/>
            <a:ext cx="8089900"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bwMode="gray">
          <a:xfrm>
            <a:off x="420624" y="1609344"/>
            <a:ext cx="6117336" cy="841248"/>
          </a:xfrm>
        </p:spPr>
        <p:txBody>
          <a:bodyPr/>
          <a:lstStyle>
            <a:lvl1pPr>
              <a:defRPr baseline="0"/>
            </a:lvl1pPr>
          </a:lstStyle>
          <a:p>
            <a:r>
              <a:rPr lang="en-US" smtClean="0"/>
              <a:t>Click to edit Master title style</a:t>
            </a:r>
            <a:endParaRPr lang="en-US" dirty="0"/>
          </a:p>
        </p:txBody>
      </p:sp>
      <p:sp>
        <p:nvSpPr>
          <p:cNvPr id="3" name="Subtitle 2"/>
          <p:cNvSpPr>
            <a:spLocks noGrp="1"/>
          </p:cNvSpPr>
          <p:nvPr>
            <p:ph type="subTitle" idx="1"/>
          </p:nvPr>
        </p:nvSpPr>
        <p:spPr bwMode="gray">
          <a:xfrm>
            <a:off x="420624" y="2670048"/>
            <a:ext cx="8229600" cy="914400"/>
          </a:xfrm>
        </p:spPr>
        <p:txBody>
          <a:bodyPr/>
          <a:lstStyle>
            <a:lvl1pPr marL="0" indent="0" algn="l">
              <a:buNone/>
              <a:defRPr sz="2400">
                <a:solidFill>
                  <a:schemeClr val="tx1"/>
                </a:solidFill>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ext Placeholder 4"/>
          <p:cNvSpPr>
            <a:spLocks noGrp="1"/>
          </p:cNvSpPr>
          <p:nvPr>
            <p:ph type="body" sz="quarter" idx="3"/>
          </p:nvPr>
        </p:nvSpPr>
        <p:spPr bwMode="gray">
          <a:xfrm>
            <a:off x="6245352" y="1847088"/>
            <a:ext cx="2496312" cy="530352"/>
          </a:xfrm>
        </p:spPr>
        <p:txBody>
          <a:bodyPr anchor="b"/>
          <a:lstStyle>
            <a:lvl1pPr marL="0" indent="0" algn="r">
              <a:buNone/>
              <a:defRPr sz="1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859068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10" descr="PH_Powerpoint-15.png"/>
          <p:cNvPicPr>
            <a:picLocks noChangeAspect="1"/>
          </p:cNvPicPr>
          <p:nvPr/>
        </p:nvPicPr>
        <p:blipFill>
          <a:blip r:embed="rId2" cstate="print">
            <a:extLst>
              <a:ext uri="{28A0092B-C50C-407E-A947-70E740481C1C}">
                <a14:useLocalDpi xmlns:a14="http://schemas.microsoft.com/office/drawing/2010/main" val="0"/>
              </a:ext>
            </a:extLst>
          </a:blip>
          <a:srcRect r="6796"/>
          <a:stretch>
            <a:fillRect/>
          </a:stretch>
        </p:blipFill>
        <p:spPr bwMode="ltGray">
          <a:xfrm>
            <a:off x="0" y="0"/>
            <a:ext cx="9226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bwMode="ltGray">
          <a:xfrm>
            <a:off x="561975" y="2514600"/>
            <a:ext cx="8089900"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pic>
        <p:nvPicPr>
          <p:cNvPr id="6" name="Picture 12" descr="Logos_01-1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gray">
          <a:xfrm>
            <a:off x="7010400" y="5937250"/>
            <a:ext cx="20161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3"/>
          <p:cNvSpPr txBox="1">
            <a:spLocks noChangeArrowheads="1"/>
          </p:cNvSpPr>
          <p:nvPr/>
        </p:nvSpPr>
        <p:spPr bwMode="gray">
          <a:xfrm>
            <a:off x="8229600" y="228600"/>
            <a:ext cx="493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fld id="{3313C550-B9B1-4187-B07F-EB734C284EB9}" type="slidenum">
              <a:rPr lang="en-US" altLang="en-US" sz="1400" b="1" smtClean="0">
                <a:solidFill>
                  <a:srgbClr val="B4A06E"/>
                </a:solidFill>
              </a:rPr>
              <a:pPr eaLnBrk="1" fontAlgn="base" hangingPunct="1">
                <a:spcBef>
                  <a:spcPct val="0"/>
                </a:spcBef>
                <a:spcAft>
                  <a:spcPct val="0"/>
                </a:spcAft>
                <a:defRPr/>
              </a:pPr>
              <a:t>‹#›</a:t>
            </a:fld>
            <a:endParaRPr lang="en-US" altLang="en-US" sz="1400" b="1" dirty="0" smtClean="0">
              <a:solidFill>
                <a:srgbClr val="B4A06E"/>
              </a:solidFill>
            </a:endParaRPr>
          </a:p>
        </p:txBody>
      </p:sp>
      <p:sp>
        <p:nvSpPr>
          <p:cNvPr id="2" name="Title 1"/>
          <p:cNvSpPr>
            <a:spLocks noGrp="1"/>
          </p:cNvSpPr>
          <p:nvPr>
            <p:ph type="title"/>
          </p:nvPr>
        </p:nvSpPr>
        <p:spPr bwMode="gray">
          <a:xfrm>
            <a:off x="420624" y="1591056"/>
            <a:ext cx="7735824" cy="841248"/>
          </a:xfrm>
        </p:spPr>
        <p:txBody>
          <a:bodyPr/>
          <a:lstStyle>
            <a:lvl1pPr algn="l">
              <a:defRPr sz="2400" b="1" cap="all"/>
            </a:lvl1pPr>
          </a:lstStyle>
          <a:p>
            <a:r>
              <a:rPr lang="en-US" smtClean="0"/>
              <a:t>Click to edit Master title style</a:t>
            </a:r>
            <a:endParaRPr lang="en-US" dirty="0"/>
          </a:p>
        </p:txBody>
      </p:sp>
      <p:sp>
        <p:nvSpPr>
          <p:cNvPr id="3" name="Text Placeholder 2"/>
          <p:cNvSpPr>
            <a:spLocks noGrp="1"/>
          </p:cNvSpPr>
          <p:nvPr>
            <p:ph type="body" idx="1"/>
          </p:nvPr>
        </p:nvSpPr>
        <p:spPr bwMode="gray">
          <a:xfrm>
            <a:off x="420624" y="2670048"/>
            <a:ext cx="7735824" cy="914400"/>
          </a:xfrm>
        </p:spPr>
        <p:txBody>
          <a:bodyPr/>
          <a:lstStyle>
            <a:lvl1pPr marL="0" indent="0">
              <a:buNone/>
              <a:defRPr sz="2400" b="0">
                <a:solidFill>
                  <a:schemeClr val="tx1"/>
                </a:solidFill>
                <a:latin typeface="Times New Roman" panose="02020603050405020304" pitchFamily="18" charset="0"/>
                <a:cs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48173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Content Placeholder 2"/>
          <p:cNvSpPr>
            <a:spLocks noGrp="1"/>
          </p:cNvSpPr>
          <p:nvPr>
            <p:ph sz="half" idx="1"/>
          </p:nvPr>
        </p:nvSpPr>
        <p:spPr bwMode="gray">
          <a:xfrm>
            <a:off x="493776" y="1161288"/>
            <a:ext cx="3941064" cy="4626864"/>
          </a:xfrm>
        </p:spPr>
        <p:txBody>
          <a:bodyPr/>
          <a:lstStyle>
            <a:lvl1pPr>
              <a:defRPr sz="20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bwMode="gray">
          <a:xfrm>
            <a:off x="4709160" y="1161288"/>
            <a:ext cx="3941064" cy="4626864"/>
          </a:xfrm>
        </p:spPr>
        <p:txBody>
          <a:bodyPr/>
          <a:lstStyle>
            <a:lvl1pPr>
              <a:defRPr sz="20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2142251-B756-42A2-B4BE-297D9373B0FC}" type="datetime1">
              <a:rPr lang="en-US">
                <a:solidFill>
                  <a:srgbClr val="B4A06E"/>
                </a:solidFill>
              </a:rPr>
              <a:pPr>
                <a:defRPr/>
              </a:pPr>
              <a:t>8/27/2018</a:t>
            </a:fld>
            <a:endParaRPr lang="en-US" dirty="0">
              <a:solidFill>
                <a:srgbClr val="B4A06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B4A06E"/>
              </a:solidFill>
            </a:endParaRPr>
          </a:p>
        </p:txBody>
      </p:sp>
    </p:spTree>
    <p:extLst>
      <p:ext uri="{BB962C8B-B14F-4D97-AF65-F5344CB8AC3E}">
        <p14:creationId xmlns:p14="http://schemas.microsoft.com/office/powerpoint/2010/main" val="845328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bwMode="gray">
          <a:xfrm>
            <a:off x="493776" y="1170432"/>
            <a:ext cx="3941064" cy="384048"/>
          </a:xfrm>
        </p:spPr>
        <p:txBody>
          <a:bodyPr anchor="b"/>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bwMode="gray">
          <a:xfrm>
            <a:off x="493776" y="1600200"/>
            <a:ext cx="3941064" cy="4187952"/>
          </a:xfrm>
        </p:spPr>
        <p:txBody>
          <a:bodyPr/>
          <a:lstStyle>
            <a:lvl1pPr>
              <a:defRPr sz="20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bwMode="gray">
          <a:xfrm>
            <a:off x="4709160" y="1170432"/>
            <a:ext cx="3941064" cy="384048"/>
          </a:xfrm>
        </p:spPr>
        <p:txBody>
          <a:bodyPr anchor="b"/>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bwMode="gray">
          <a:xfrm>
            <a:off x="4709160" y="1600200"/>
            <a:ext cx="3941064" cy="4187952"/>
          </a:xfrm>
        </p:spPr>
        <p:txBody>
          <a:bodyPr/>
          <a:lstStyle>
            <a:lvl1pPr>
              <a:defRPr sz="20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4DAF5C31-D89D-4E23-81E3-D36AFEE79502}" type="datetime1">
              <a:rPr lang="en-US">
                <a:solidFill>
                  <a:srgbClr val="B4A06E"/>
                </a:solidFill>
              </a:rPr>
              <a:pPr>
                <a:defRPr/>
              </a:pPr>
              <a:t>8/27/2018</a:t>
            </a:fld>
            <a:endParaRPr lang="en-US" dirty="0">
              <a:solidFill>
                <a:srgbClr val="B4A06E"/>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B4A06E"/>
              </a:solidFill>
            </a:endParaRPr>
          </a:p>
        </p:txBody>
      </p:sp>
    </p:spTree>
    <p:extLst>
      <p:ext uri="{BB962C8B-B14F-4D97-AF65-F5344CB8AC3E}">
        <p14:creationId xmlns:p14="http://schemas.microsoft.com/office/powerpoint/2010/main" val="439990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8A8F1333-BF8D-469F-B5BF-3437848007C5}" type="datetime1">
              <a:rPr lang="en-US">
                <a:solidFill>
                  <a:srgbClr val="B4A06E"/>
                </a:solidFill>
              </a:rPr>
              <a:pPr>
                <a:defRPr/>
              </a:pPr>
              <a:t>8/27/2018</a:t>
            </a:fld>
            <a:endParaRPr lang="en-US" dirty="0">
              <a:solidFill>
                <a:srgbClr val="B4A06E"/>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B4A06E"/>
              </a:solidFill>
            </a:endParaRPr>
          </a:p>
        </p:txBody>
      </p:sp>
    </p:spTree>
    <p:extLst>
      <p:ext uri="{BB962C8B-B14F-4D97-AF65-F5344CB8AC3E}">
        <p14:creationId xmlns:p14="http://schemas.microsoft.com/office/powerpoint/2010/main" val="169925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8" name="Straight Connector 7"/>
          <p:cNvCxnSpPr/>
          <p:nvPr/>
        </p:nvCxnSpPr>
        <p:spPr bwMode="ltGray">
          <a:xfrm>
            <a:off x="562708" y="685800"/>
            <a:ext cx="8088923"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pic>
        <p:nvPicPr>
          <p:cNvPr id="9" name="Picture 8" descr="Logos_01-1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7010400" y="5936654"/>
            <a:ext cx="2016000" cy="768946"/>
          </a:xfrm>
          <a:prstGeom prst="rect">
            <a:avLst/>
          </a:prstGeom>
        </p:spPr>
      </p:pic>
      <p:pic>
        <p:nvPicPr>
          <p:cNvPr id="10" name="Picture 9" descr="PH_Powerpoint-16.png"/>
          <p:cNvPicPr>
            <a:picLocks noChangeAspect="1"/>
          </p:cNvPicPr>
          <p:nvPr/>
        </p:nvPicPr>
        <p:blipFill rotWithShape="1">
          <a:blip r:embed="rId3" cstate="print">
            <a:extLst>
              <a:ext uri="{28A0092B-C50C-407E-A947-70E740481C1C}">
                <a14:useLocalDpi xmlns:a14="http://schemas.microsoft.com/office/drawing/2010/main" val="0"/>
              </a:ext>
            </a:extLst>
          </a:blip>
          <a:srcRect l="88516"/>
          <a:stretch/>
        </p:blipFill>
        <p:spPr bwMode="ltGray">
          <a:xfrm>
            <a:off x="8033739" y="0"/>
            <a:ext cx="1136904" cy="6858000"/>
          </a:xfrm>
          <a:prstGeom prst="rect">
            <a:avLst/>
          </a:prstGeom>
        </p:spPr>
      </p:pic>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Content Placeholder 2"/>
          <p:cNvSpPr>
            <a:spLocks noGrp="1"/>
          </p:cNvSpPr>
          <p:nvPr>
            <p:ph idx="1"/>
          </p:nvPr>
        </p:nvSpPr>
        <p:spPr bwMode="gray"/>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Box 6"/>
          <p:cNvSpPr txBox="1"/>
          <p:nvPr/>
        </p:nvSpPr>
        <p:spPr bwMode="gray">
          <a:xfrm>
            <a:off x="8229600" y="228600"/>
            <a:ext cx="493776" cy="457200"/>
          </a:xfrm>
          <a:prstGeom prst="rect">
            <a:avLst/>
          </a:prstGeom>
          <a:noFill/>
        </p:spPr>
        <p:txBody>
          <a:bodyPr wrap="square"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7F00760-1C81-FA48-933D-C36EBD8B72B8}" type="slidenum">
              <a:rPr lang="en-US" sz="1400" b="1" smtClean="0">
                <a:solidFill>
                  <a:schemeClr val="accent2"/>
                </a:solidFill>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400" b="1" dirty="0" smtClean="0">
              <a:solidFill>
                <a:schemeClr val="accent2"/>
              </a:solidFill>
            </a:endParaRPr>
          </a:p>
        </p:txBody>
      </p:sp>
      <p:sp>
        <p:nvSpPr>
          <p:cNvPr id="4" name="Date Placeholder 3"/>
          <p:cNvSpPr>
            <a:spLocks noGrp="1"/>
          </p:cNvSpPr>
          <p:nvPr>
            <p:ph type="dt" sz="half" idx="10"/>
          </p:nvPr>
        </p:nvSpPr>
        <p:spPr/>
        <p:txBody>
          <a:bodyPr/>
          <a:lstStyle/>
          <a:p>
            <a:fld id="{2F1B40D9-D3E3-4995-A659-967E9A5C5E08}" type="datetimeFigureOut">
              <a:rPr lang="en-US" smtClean="0"/>
              <a:t>8/27/2018</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33886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pic>
        <p:nvPicPr>
          <p:cNvPr id="4" name="Picture 10" descr="Logos_01-1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gray">
          <a:xfrm>
            <a:off x="7010400" y="5937250"/>
            <a:ext cx="20161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bwMode="ltGray">
          <a:xfrm>
            <a:off x="561975" y="685800"/>
            <a:ext cx="8089900"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sp>
        <p:nvSpPr>
          <p:cNvPr id="6" name="TextBox 12"/>
          <p:cNvSpPr txBox="1">
            <a:spLocks noChangeArrowheads="1"/>
          </p:cNvSpPr>
          <p:nvPr/>
        </p:nvSpPr>
        <p:spPr bwMode="gray">
          <a:xfrm>
            <a:off x="8229600" y="228600"/>
            <a:ext cx="493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fld id="{DE4783AE-8A85-42A8-89C7-5321646F7D60}" type="slidenum">
              <a:rPr lang="en-US" altLang="en-US" sz="1400" b="1" smtClean="0">
                <a:solidFill>
                  <a:srgbClr val="B4A06E"/>
                </a:solidFill>
              </a:rPr>
              <a:pPr eaLnBrk="1" fontAlgn="base" hangingPunct="1">
                <a:spcBef>
                  <a:spcPct val="0"/>
                </a:spcBef>
                <a:spcAft>
                  <a:spcPct val="0"/>
                </a:spcAft>
                <a:defRPr/>
              </a:pPr>
              <a:t>‹#›</a:t>
            </a:fld>
            <a:endParaRPr lang="en-US" altLang="en-US" sz="1400" b="1" dirty="0" smtClean="0">
              <a:solidFill>
                <a:srgbClr val="B4A06E"/>
              </a:solidFill>
            </a:endParaRPr>
          </a:p>
        </p:txBody>
      </p:sp>
      <p:sp>
        <p:nvSpPr>
          <p:cNvPr id="7" name="Content Placeholder 2"/>
          <p:cNvSpPr>
            <a:spLocks noGrp="1"/>
          </p:cNvSpPr>
          <p:nvPr>
            <p:ph idx="1"/>
          </p:nvPr>
        </p:nvSpPr>
        <p:spPr bwMode="invGray">
          <a:xfrm>
            <a:off x="493776" y="1161288"/>
            <a:ext cx="7735824" cy="47091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
        <p:nvSpPr>
          <p:cNvPr id="9" name="Date Placeholder 1"/>
          <p:cNvSpPr>
            <a:spLocks noGrp="1"/>
          </p:cNvSpPr>
          <p:nvPr>
            <p:ph type="dt" sz="half" idx="10"/>
          </p:nvPr>
        </p:nvSpPr>
        <p:spPr/>
        <p:txBody>
          <a:bodyPr/>
          <a:lstStyle>
            <a:lvl1pPr>
              <a:defRPr/>
            </a:lvl1pPr>
          </a:lstStyle>
          <a:p>
            <a:pPr>
              <a:defRPr/>
            </a:pPr>
            <a:fld id="{5E17E980-1CA6-4E90-A984-4F71104889C8}" type="datetime1">
              <a:rPr lang="en-US">
                <a:solidFill>
                  <a:srgbClr val="B4A06E"/>
                </a:solidFill>
              </a:rPr>
              <a:pPr>
                <a:defRPr/>
              </a:pPr>
              <a:t>8/27/2018</a:t>
            </a:fld>
            <a:endParaRPr lang="en-US" dirty="0">
              <a:solidFill>
                <a:srgbClr val="B4A06E"/>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srgbClr val="B4A06E"/>
              </a:solidFill>
            </a:endParaRPr>
          </a:p>
        </p:txBody>
      </p:sp>
    </p:spTree>
    <p:extLst>
      <p:ext uri="{BB962C8B-B14F-4D97-AF65-F5344CB8AC3E}">
        <p14:creationId xmlns:p14="http://schemas.microsoft.com/office/powerpoint/2010/main" val="4717391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Lawyer Bio">
    <p:spTree>
      <p:nvGrpSpPr>
        <p:cNvPr id="1" name=""/>
        <p:cNvGrpSpPr/>
        <p:nvPr/>
      </p:nvGrpSpPr>
      <p:grpSpPr>
        <a:xfrm>
          <a:off x="0" y="0"/>
          <a:ext cx="0" cy="0"/>
          <a:chOff x="0" y="0"/>
          <a:chExt cx="0" cy="0"/>
        </a:xfrm>
      </p:grpSpPr>
      <p:pic>
        <p:nvPicPr>
          <p:cNvPr id="7" name="Picture 10" descr="PH_Powerpoint-16.png"/>
          <p:cNvPicPr>
            <a:picLocks noChangeAspect="1"/>
          </p:cNvPicPr>
          <p:nvPr/>
        </p:nvPicPr>
        <p:blipFill>
          <a:blip r:embed="rId2" cstate="print">
            <a:extLst>
              <a:ext uri="{28A0092B-C50C-407E-A947-70E740481C1C}">
                <a14:useLocalDpi xmlns:a14="http://schemas.microsoft.com/office/drawing/2010/main" val="0"/>
              </a:ext>
            </a:extLst>
          </a:blip>
          <a:srcRect l="88516"/>
          <a:stretch>
            <a:fillRect/>
          </a:stretch>
        </p:blipFill>
        <p:spPr bwMode="ltGray">
          <a:xfrm>
            <a:off x="8034338" y="0"/>
            <a:ext cx="1136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bwMode="ltGray">
          <a:xfrm>
            <a:off x="561975" y="685800"/>
            <a:ext cx="8089900"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pic>
        <p:nvPicPr>
          <p:cNvPr id="9" name="Picture 12" descr="Logos_01-1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gray">
          <a:xfrm>
            <a:off x="7010400" y="5937250"/>
            <a:ext cx="20161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bwMode="ltGray">
          <a:xfrm>
            <a:off x="2149475" y="1524000"/>
            <a:ext cx="4808538"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bwMode="ltGray">
          <a:xfrm>
            <a:off x="561975" y="3733800"/>
            <a:ext cx="6400800"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sp>
        <p:nvSpPr>
          <p:cNvPr id="14" name="Text Box 22"/>
          <p:cNvSpPr txBox="1">
            <a:spLocks noChangeArrowheads="1"/>
          </p:cNvSpPr>
          <p:nvPr/>
        </p:nvSpPr>
        <p:spPr bwMode="gray">
          <a:xfrm>
            <a:off x="488950" y="36513"/>
            <a:ext cx="773588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Clr>
                <a:srgbClr val="483C36"/>
              </a:buClr>
              <a:buSzPct val="85000"/>
              <a:buFont typeface="Webdings" pitchFamily="18" charset="2"/>
              <a:buNone/>
              <a:defRPr/>
            </a:pPr>
            <a:r>
              <a:rPr lang="en-US" altLang="en-US" sz="2400" b="1" dirty="0" smtClean="0">
                <a:solidFill>
                  <a:srgbClr val="8B0E04"/>
                </a:solidFill>
              </a:rPr>
              <a:t>LAWYER BIO</a:t>
            </a:r>
          </a:p>
        </p:txBody>
      </p:sp>
      <p:sp>
        <p:nvSpPr>
          <p:cNvPr id="15" name="TextBox 16"/>
          <p:cNvSpPr txBox="1">
            <a:spLocks noChangeArrowheads="1"/>
          </p:cNvSpPr>
          <p:nvPr/>
        </p:nvSpPr>
        <p:spPr bwMode="gray">
          <a:xfrm>
            <a:off x="8229600" y="228600"/>
            <a:ext cx="493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fld id="{9D600F35-7FFC-4CB1-84A1-B1450D1C4850}" type="slidenum">
              <a:rPr lang="en-US" altLang="en-US" sz="1400" b="1" smtClean="0">
                <a:solidFill>
                  <a:srgbClr val="B4A06E"/>
                </a:solidFill>
              </a:rPr>
              <a:pPr eaLnBrk="1" fontAlgn="base" hangingPunct="1">
                <a:spcBef>
                  <a:spcPct val="0"/>
                </a:spcBef>
                <a:spcAft>
                  <a:spcPct val="0"/>
                </a:spcAft>
                <a:defRPr/>
              </a:pPr>
              <a:t>‹#›</a:t>
            </a:fld>
            <a:endParaRPr lang="en-US" altLang="en-US" sz="1400" b="1" dirty="0" smtClean="0">
              <a:solidFill>
                <a:srgbClr val="B4A06E"/>
              </a:solidFill>
            </a:endParaRPr>
          </a:p>
        </p:txBody>
      </p:sp>
      <p:sp>
        <p:nvSpPr>
          <p:cNvPr id="12" name="Picture Placeholder 6"/>
          <p:cNvSpPr>
            <a:spLocks noGrp="1"/>
          </p:cNvSpPr>
          <p:nvPr>
            <p:ph type="pic" sz="quarter" idx="13"/>
          </p:nvPr>
        </p:nvSpPr>
        <p:spPr bwMode="gray">
          <a:xfrm>
            <a:off x="557081" y="1517904"/>
            <a:ext cx="1389888" cy="1911097"/>
          </a:xfrm>
          <a:prstGeom prst="rect">
            <a:avLst/>
          </a:prstGeom>
        </p:spPr>
        <p:txBody>
          <a:bodyPr rtlCol="0">
            <a:normAutofit/>
          </a:bodyPr>
          <a:lstStyle>
            <a:lvl1pPr marL="0" indent="0">
              <a:buNone/>
              <a:defRPr sz="1100" baseline="0">
                <a:solidFill>
                  <a:schemeClr val="tx1"/>
                </a:solidFill>
              </a:defRPr>
            </a:lvl1pPr>
          </a:lstStyle>
          <a:p>
            <a:pPr lvl="0"/>
            <a:r>
              <a:rPr lang="en-US" noProof="0" dirty="0" smtClean="0"/>
              <a:t>Click icon to add picture</a:t>
            </a:r>
            <a:endParaRPr lang="en-US" noProof="0" dirty="0"/>
          </a:p>
        </p:txBody>
      </p:sp>
      <p:sp>
        <p:nvSpPr>
          <p:cNvPr id="13" name="Text Placeholder 9"/>
          <p:cNvSpPr>
            <a:spLocks noGrp="1"/>
          </p:cNvSpPr>
          <p:nvPr>
            <p:ph type="body" sz="quarter" idx="14"/>
          </p:nvPr>
        </p:nvSpPr>
        <p:spPr bwMode="gray">
          <a:xfrm>
            <a:off x="2148839" y="1600200"/>
            <a:ext cx="4809744" cy="457200"/>
          </a:xfrm>
          <a:prstGeom prst="rect">
            <a:avLst/>
          </a:prstGeom>
        </p:spPr>
        <p:txBody>
          <a:bodyPr>
            <a:normAutofit/>
          </a:bodyPr>
          <a:lstStyle>
            <a:lvl1pPr marL="0" indent="0">
              <a:buNone/>
              <a:defRPr sz="2000" b="1"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7" name="Text Placeholder 11"/>
          <p:cNvSpPr>
            <a:spLocks noGrp="1"/>
          </p:cNvSpPr>
          <p:nvPr>
            <p:ph type="body" sz="quarter" idx="15"/>
          </p:nvPr>
        </p:nvSpPr>
        <p:spPr bwMode="gray">
          <a:xfrm>
            <a:off x="2148839" y="2133600"/>
            <a:ext cx="4809744" cy="1295400"/>
          </a:xfrm>
          <a:prstGeom prst="rect">
            <a:avLst/>
          </a:prstGeom>
        </p:spPr>
        <p:txBody>
          <a:bodyPr>
            <a:normAutofit/>
          </a:bodyPr>
          <a:lstStyle>
            <a:lvl1pPr marL="0" indent="0">
              <a:buNone/>
              <a:defRPr sz="1400" baseline="0">
                <a:solidFill>
                  <a:schemeClr val="tx1"/>
                </a:solidFill>
                <a:latin typeface="Times New Roman" panose="02020603050405020304" pitchFamily="18" charset="0"/>
                <a:cs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8" name="Text Placeholder 13"/>
          <p:cNvSpPr>
            <a:spLocks noGrp="1" noChangeAspect="1"/>
          </p:cNvSpPr>
          <p:nvPr>
            <p:ph type="body" sz="quarter" idx="16"/>
          </p:nvPr>
        </p:nvSpPr>
        <p:spPr bwMode="gray">
          <a:xfrm>
            <a:off x="498980" y="3826606"/>
            <a:ext cx="6464527" cy="458004"/>
          </a:xfrm>
          <a:prstGeom prst="rect">
            <a:avLst/>
          </a:prstGeom>
        </p:spPr>
        <p:txBody>
          <a:bodyPr>
            <a:normAutofit/>
          </a:bodyPr>
          <a:lstStyle>
            <a:lvl1pPr marL="0" indent="0">
              <a:buNone/>
              <a:defRPr sz="2000" b="0">
                <a:solidFill>
                  <a:schemeClr val="tx1"/>
                </a:solidFill>
                <a:latin typeface="Times New Roman" panose="02020603050405020304" pitchFamily="18" charset="0"/>
                <a:cs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9" name="Text Placeholder 11"/>
          <p:cNvSpPr>
            <a:spLocks noGrp="1"/>
          </p:cNvSpPr>
          <p:nvPr>
            <p:ph type="body" sz="quarter" idx="17"/>
          </p:nvPr>
        </p:nvSpPr>
        <p:spPr bwMode="gray">
          <a:xfrm>
            <a:off x="492369" y="4362990"/>
            <a:ext cx="6471138" cy="2078736"/>
          </a:xfrm>
          <a:prstGeom prst="rect">
            <a:avLst/>
          </a:prstGeom>
        </p:spPr>
        <p:txBody>
          <a:bodyPr>
            <a:normAutofit/>
          </a:bodyPr>
          <a:lstStyle>
            <a:lvl1pPr marL="285750" marR="0" indent="-285750" algn="l" defTabSz="914400" rtl="0" eaLnBrk="1" fontAlgn="auto" latinLnBrk="0" hangingPunct="1">
              <a:lnSpc>
                <a:spcPct val="100000"/>
              </a:lnSpc>
              <a:spcBef>
                <a:spcPct val="20000"/>
              </a:spcBef>
              <a:spcAft>
                <a:spcPts val="1400"/>
              </a:spcAft>
              <a:buClrTx/>
              <a:buSzTx/>
              <a:buFont typeface="Wingdings" panose="05000000000000000000" pitchFamily="2" charset="2"/>
              <a:buChar char="§"/>
              <a:tabLst/>
              <a:defRPr sz="1400" baseline="0">
                <a:solidFill>
                  <a:schemeClr val="tx1"/>
                </a:solidFill>
                <a:latin typeface="Times New Roman" panose="02020603050405020304" pitchFamily="18" charset="0"/>
                <a:cs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2985322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PH Map">
    <p:spTree>
      <p:nvGrpSpPr>
        <p:cNvPr id="1" name=""/>
        <p:cNvGrpSpPr/>
        <p:nvPr/>
      </p:nvGrpSpPr>
      <p:grpSpPr>
        <a:xfrm>
          <a:off x="0" y="0"/>
          <a:ext cx="0" cy="0"/>
          <a:chOff x="0" y="0"/>
          <a:chExt cx="0" cy="0"/>
        </a:xfrm>
      </p:grpSpPr>
      <p:pic>
        <p:nvPicPr>
          <p:cNvPr id="2"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ltGray">
          <a:xfrm>
            <a:off x="0" y="1303338"/>
            <a:ext cx="9144000" cy="50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1"/>
          <p:cNvGrpSpPr>
            <a:grpSpLocks/>
          </p:cNvGrpSpPr>
          <p:nvPr/>
        </p:nvGrpSpPr>
        <p:grpSpPr bwMode="auto">
          <a:xfrm>
            <a:off x="301625" y="4881563"/>
            <a:ext cx="2517775" cy="833437"/>
            <a:chOff x="6324600" y="2819400"/>
            <a:chExt cx="2324100" cy="833854"/>
          </a:xfrm>
        </p:grpSpPr>
        <p:sp>
          <p:nvSpPr>
            <p:cNvPr id="4" name="Rectangle 12"/>
            <p:cNvSpPr>
              <a:spLocks noChangeArrowheads="1"/>
            </p:cNvSpPr>
            <p:nvPr userDrawn="1"/>
          </p:nvSpPr>
          <p:spPr bwMode="gray">
            <a:xfrm>
              <a:off x="6477000" y="2819400"/>
              <a:ext cx="2057400" cy="7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defRPr/>
              </a:pPr>
              <a:r>
                <a:rPr lang="en-GB" altLang="en-US" sz="4000" baseline="30000" dirty="0" smtClean="0">
                  <a:solidFill>
                    <a:srgbClr val="8B0E04"/>
                  </a:solidFill>
                  <a:latin typeface="Times New Roman" pitchFamily="18" charset="0"/>
                  <a:cs typeface="Times New Roman" pitchFamily="18" charset="0"/>
                </a:rPr>
                <a:t>21 Offices</a:t>
              </a:r>
              <a:endParaRPr lang="en-US" altLang="en-US" sz="4000" dirty="0" smtClean="0">
                <a:solidFill>
                  <a:srgbClr val="8B0E04"/>
                </a:solidFill>
                <a:latin typeface="Times New Roman" pitchFamily="18" charset="0"/>
                <a:cs typeface="Times New Roman" pitchFamily="18" charset="0"/>
              </a:endParaRPr>
            </a:p>
          </p:txBody>
        </p:sp>
        <p:sp>
          <p:nvSpPr>
            <p:cNvPr id="5" name="Rectangle 13"/>
            <p:cNvSpPr>
              <a:spLocks noChangeArrowheads="1"/>
            </p:cNvSpPr>
            <p:nvPr userDrawn="1"/>
          </p:nvSpPr>
          <p:spPr bwMode="gray">
            <a:xfrm>
              <a:off x="6324600" y="3314948"/>
              <a:ext cx="2324100" cy="338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defRPr/>
              </a:pPr>
              <a:r>
                <a:rPr lang="en-GB" altLang="en-US" sz="1200" b="1" baseline="30000" dirty="0" smtClean="0">
                  <a:solidFill>
                    <a:srgbClr val="B4A06E"/>
                  </a:solidFill>
                </a:rPr>
                <a:t>ACROSS THE AMERICAS, ASIA, </a:t>
              </a:r>
              <a:br>
                <a:rPr lang="en-GB" altLang="en-US" sz="1200" b="1" baseline="30000" dirty="0" smtClean="0">
                  <a:solidFill>
                    <a:srgbClr val="B4A06E"/>
                  </a:solidFill>
                </a:rPr>
              </a:br>
              <a:r>
                <a:rPr lang="en-GB" altLang="en-US" sz="1200" b="1" baseline="30000" dirty="0" smtClean="0">
                  <a:solidFill>
                    <a:srgbClr val="B4A06E"/>
                  </a:solidFill>
                </a:rPr>
                <a:t>AND EUROPE</a:t>
              </a:r>
            </a:p>
          </p:txBody>
        </p:sp>
      </p:grpSp>
      <p:grpSp>
        <p:nvGrpSpPr>
          <p:cNvPr id="6" name="Group 14"/>
          <p:cNvGrpSpPr>
            <a:grpSpLocks/>
          </p:cNvGrpSpPr>
          <p:nvPr/>
        </p:nvGrpSpPr>
        <p:grpSpPr bwMode="auto">
          <a:xfrm>
            <a:off x="384175" y="5681663"/>
            <a:ext cx="2393950" cy="871537"/>
            <a:chOff x="6400800" y="3700046"/>
            <a:chExt cx="2209800" cy="871954"/>
          </a:xfrm>
        </p:grpSpPr>
        <p:sp>
          <p:nvSpPr>
            <p:cNvPr id="7" name="Rectangle 15"/>
            <p:cNvSpPr>
              <a:spLocks noChangeArrowheads="1"/>
            </p:cNvSpPr>
            <p:nvPr userDrawn="1"/>
          </p:nvSpPr>
          <p:spPr bwMode="gray">
            <a:xfrm>
              <a:off x="6477000" y="3700046"/>
              <a:ext cx="2057400" cy="70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defRPr/>
              </a:pPr>
              <a:r>
                <a:rPr lang="en-GB" altLang="en-US" sz="4000" baseline="30000" dirty="0" smtClean="0">
                  <a:solidFill>
                    <a:srgbClr val="8B0E04"/>
                  </a:solidFill>
                  <a:latin typeface="Times New Roman" pitchFamily="18" charset="0"/>
                  <a:cs typeface="Times New Roman" pitchFamily="18" charset="0"/>
                </a:rPr>
                <a:t>1 Legal Team</a:t>
              </a:r>
              <a:endParaRPr lang="en-US" altLang="en-US" sz="4000" dirty="0" smtClean="0">
                <a:solidFill>
                  <a:srgbClr val="8B0E04"/>
                </a:solidFill>
                <a:latin typeface="Times New Roman" pitchFamily="18" charset="0"/>
                <a:cs typeface="Times New Roman" pitchFamily="18" charset="0"/>
              </a:endParaRPr>
            </a:p>
          </p:txBody>
        </p:sp>
        <p:sp>
          <p:nvSpPr>
            <p:cNvPr id="8" name="Rectangle 16"/>
            <p:cNvSpPr>
              <a:spLocks noChangeArrowheads="1"/>
            </p:cNvSpPr>
            <p:nvPr userDrawn="1"/>
          </p:nvSpPr>
          <p:spPr bwMode="gray">
            <a:xfrm>
              <a:off x="6400800" y="4233701"/>
              <a:ext cx="2209800" cy="338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defRPr/>
              </a:pPr>
              <a:r>
                <a:rPr lang="en-GB" altLang="en-US" sz="1200" b="1" baseline="30000" dirty="0" smtClean="0">
                  <a:solidFill>
                    <a:srgbClr val="B4A06E"/>
                  </a:solidFill>
                </a:rPr>
                <a:t>TO INTEGRATE WITH THE STRATEGIC GOALS OF YOUR BUSINESS</a:t>
              </a:r>
            </a:p>
          </p:txBody>
        </p:sp>
      </p:grpSp>
      <p:grpSp>
        <p:nvGrpSpPr>
          <p:cNvPr id="9" name="Group 17"/>
          <p:cNvGrpSpPr>
            <a:grpSpLocks/>
          </p:cNvGrpSpPr>
          <p:nvPr/>
        </p:nvGrpSpPr>
        <p:grpSpPr bwMode="auto">
          <a:xfrm>
            <a:off x="434975" y="381000"/>
            <a:ext cx="2536825" cy="2014538"/>
            <a:chOff x="554267" y="762000"/>
            <a:chExt cx="2341333" cy="2015113"/>
          </a:xfrm>
        </p:grpSpPr>
        <p:sp>
          <p:nvSpPr>
            <p:cNvPr id="10" name="Rectangle 18"/>
            <p:cNvSpPr>
              <a:spLocks noChangeArrowheads="1"/>
            </p:cNvSpPr>
            <p:nvPr userDrawn="1"/>
          </p:nvSpPr>
          <p:spPr bwMode="gray">
            <a:xfrm>
              <a:off x="985025" y="762000"/>
              <a:ext cx="1425606" cy="3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Font typeface="Wingdings" pitchFamily="2" charset="2"/>
                <a:buNone/>
                <a:defRPr/>
              </a:pPr>
              <a:r>
                <a:rPr lang="en-US" altLang="en-US" sz="1400" b="1" dirty="0" smtClean="0">
                  <a:solidFill>
                    <a:srgbClr val="8B0E04"/>
                  </a:solidFill>
                </a:rPr>
                <a:t>THE AMERICAS</a:t>
              </a:r>
            </a:p>
          </p:txBody>
        </p:sp>
        <p:sp>
          <p:nvSpPr>
            <p:cNvPr id="11" name="Rectangle 10"/>
            <p:cNvSpPr/>
            <p:nvPr userDrawn="1"/>
          </p:nvSpPr>
          <p:spPr bwMode="gray">
            <a:xfrm>
              <a:off x="554267" y="1371600"/>
              <a:ext cx="2341333" cy="1405513"/>
            </a:xfrm>
            <a:prstGeom prst="rect">
              <a:avLst/>
            </a:prstGeom>
          </p:spPr>
          <p:txBody>
            <a:bodyPr numCol="2">
              <a:spAutoFit/>
            </a:bodyPr>
            <a:lstStyle/>
            <a:p>
              <a:pPr algn="ctr">
                <a:defRPr/>
              </a:pPr>
              <a:r>
                <a:rPr lang="en-GB" sz="1600" kern="0" baseline="30000" dirty="0">
                  <a:solidFill>
                    <a:srgbClr val="000000"/>
                  </a:solidFill>
                  <a:cs typeface="Times New Roman" panose="02020603050405020304" pitchFamily="18" charset="0"/>
                </a:rPr>
                <a:t>Atlanta</a:t>
              </a:r>
            </a:p>
            <a:p>
              <a:pPr algn="ctr">
                <a:defRPr/>
              </a:pPr>
              <a:r>
                <a:rPr lang="en-GB" sz="1600" kern="0" baseline="30000" dirty="0">
                  <a:solidFill>
                    <a:srgbClr val="000000"/>
                  </a:solidFill>
                  <a:cs typeface="Times New Roman" panose="02020603050405020304" pitchFamily="18" charset="0"/>
                </a:rPr>
                <a:t>Chicago</a:t>
              </a:r>
            </a:p>
            <a:p>
              <a:pPr algn="ctr">
                <a:defRPr/>
              </a:pPr>
              <a:r>
                <a:rPr lang="en-GB" sz="1600" kern="0" baseline="30000" dirty="0">
                  <a:solidFill>
                    <a:srgbClr val="000000"/>
                  </a:solidFill>
                  <a:cs typeface="Times New Roman" panose="02020603050405020304" pitchFamily="18" charset="0"/>
                </a:rPr>
                <a:t>Houston</a:t>
              </a:r>
            </a:p>
            <a:p>
              <a:pPr algn="ctr">
                <a:defRPr/>
              </a:pPr>
              <a:r>
                <a:rPr lang="en-GB" sz="1600" kern="0" baseline="30000" dirty="0">
                  <a:solidFill>
                    <a:srgbClr val="000000"/>
                  </a:solidFill>
                  <a:cs typeface="Times New Roman" panose="02020603050405020304" pitchFamily="18" charset="0"/>
                </a:rPr>
                <a:t>Los Angeles</a:t>
              </a:r>
            </a:p>
            <a:p>
              <a:pPr algn="ctr">
                <a:defRPr/>
              </a:pPr>
              <a:r>
                <a:rPr lang="en-GB" sz="1600" kern="0" baseline="30000" dirty="0">
                  <a:solidFill>
                    <a:srgbClr val="000000"/>
                  </a:solidFill>
                  <a:cs typeface="Times New Roman" panose="02020603050405020304" pitchFamily="18" charset="0"/>
                </a:rPr>
                <a:t>New York</a:t>
              </a:r>
              <a:br>
                <a:rPr lang="en-GB" sz="1600" kern="0" baseline="30000" dirty="0">
                  <a:solidFill>
                    <a:srgbClr val="000000"/>
                  </a:solidFill>
                  <a:cs typeface="Times New Roman" panose="02020603050405020304" pitchFamily="18" charset="0"/>
                </a:rPr>
              </a:br>
              <a:r>
                <a:rPr lang="en-GB" sz="1600" kern="0" baseline="30000" dirty="0">
                  <a:solidFill>
                    <a:srgbClr val="000000"/>
                  </a:solidFill>
                  <a:cs typeface="Times New Roman" panose="02020603050405020304" pitchFamily="18" charset="0"/>
                </a:rPr>
                <a:t>Orange County</a:t>
              </a:r>
            </a:p>
            <a:p>
              <a:pPr algn="ctr">
                <a:defRPr/>
              </a:pPr>
              <a:endParaRPr lang="en-GB" sz="1600" kern="0" baseline="30000" dirty="0">
                <a:solidFill>
                  <a:srgbClr val="000000"/>
                </a:solidFill>
                <a:cs typeface="Times New Roman" panose="02020603050405020304" pitchFamily="18" charset="0"/>
              </a:endParaRPr>
            </a:p>
            <a:p>
              <a:pPr algn="ctr">
                <a:defRPr/>
              </a:pPr>
              <a:endParaRPr lang="en-GB" sz="1600" kern="0" baseline="30000" dirty="0">
                <a:solidFill>
                  <a:srgbClr val="000000"/>
                </a:solidFill>
                <a:cs typeface="Times New Roman" panose="02020603050405020304" pitchFamily="18" charset="0"/>
              </a:endParaRPr>
            </a:p>
            <a:p>
              <a:pPr algn="ctr">
                <a:defRPr/>
              </a:pPr>
              <a:r>
                <a:rPr lang="en-GB" sz="1600" kern="0" baseline="30000" dirty="0">
                  <a:solidFill>
                    <a:srgbClr val="000000"/>
                  </a:solidFill>
                  <a:cs typeface="Times New Roman" panose="02020603050405020304" pitchFamily="18" charset="0"/>
                </a:rPr>
                <a:t>Palo Alto</a:t>
              </a:r>
            </a:p>
            <a:p>
              <a:pPr algn="ctr">
                <a:defRPr/>
              </a:pPr>
              <a:r>
                <a:rPr lang="en-GB" sz="1600" kern="0" baseline="30000" dirty="0">
                  <a:solidFill>
                    <a:srgbClr val="000000"/>
                  </a:solidFill>
                  <a:cs typeface="Times New Roman" panose="02020603050405020304" pitchFamily="18" charset="0"/>
                </a:rPr>
                <a:t>San Diego</a:t>
              </a:r>
            </a:p>
            <a:p>
              <a:pPr algn="ctr">
                <a:defRPr/>
              </a:pPr>
              <a:r>
                <a:rPr lang="en-GB" sz="1600" kern="0" baseline="30000" dirty="0">
                  <a:solidFill>
                    <a:srgbClr val="000000"/>
                  </a:solidFill>
                  <a:cs typeface="Times New Roman" panose="02020603050405020304" pitchFamily="18" charset="0"/>
                </a:rPr>
                <a:t>San Francisco</a:t>
              </a:r>
            </a:p>
            <a:p>
              <a:pPr algn="ctr">
                <a:defRPr/>
              </a:pPr>
              <a:r>
                <a:rPr lang="en-GB" sz="1600" kern="0" baseline="30000" dirty="0">
                  <a:solidFill>
                    <a:srgbClr val="000000"/>
                  </a:solidFill>
                  <a:cs typeface="Times New Roman" panose="02020603050405020304" pitchFamily="18" charset="0"/>
                </a:rPr>
                <a:t>São Paulo Washington, D.C. </a:t>
              </a:r>
              <a:br>
                <a:rPr lang="en-GB" sz="1600" kern="0" baseline="30000" dirty="0">
                  <a:solidFill>
                    <a:srgbClr val="000000"/>
                  </a:solidFill>
                  <a:cs typeface="Times New Roman" panose="02020603050405020304" pitchFamily="18" charset="0"/>
                </a:rPr>
              </a:br>
              <a:endParaRPr lang="en-US" sz="1600" kern="0" dirty="0">
                <a:solidFill>
                  <a:srgbClr val="000000"/>
                </a:solidFill>
                <a:cs typeface="Times New Roman" panose="02020603050405020304" pitchFamily="18" charset="0"/>
              </a:endParaRPr>
            </a:p>
          </p:txBody>
        </p:sp>
        <p:cxnSp>
          <p:nvCxnSpPr>
            <p:cNvPr id="12" name="Straight Connector 20"/>
            <p:cNvCxnSpPr>
              <a:cxnSpLocks noChangeShapeType="1"/>
            </p:cNvCxnSpPr>
            <p:nvPr userDrawn="1"/>
          </p:nvCxnSpPr>
          <p:spPr bwMode="ltGray">
            <a:xfrm>
              <a:off x="562708" y="1143000"/>
              <a:ext cx="2321169" cy="0"/>
            </a:xfrm>
            <a:prstGeom prst="line">
              <a:avLst/>
            </a:prstGeom>
            <a:noFill/>
            <a:ln w="25400" algn="ctr">
              <a:solidFill>
                <a:srgbClr val="A5905B"/>
              </a:solidFill>
              <a:round/>
              <a:headEnd/>
              <a:tailEnd/>
            </a:ln>
            <a:extLst>
              <a:ext uri="{909E8E84-426E-40DD-AFC4-6F175D3DCCD1}">
                <a14:hiddenFill xmlns:a14="http://schemas.microsoft.com/office/drawing/2010/main">
                  <a:noFill/>
                </a14:hiddenFill>
              </a:ext>
            </a:extLst>
          </p:spPr>
        </p:cxnSp>
      </p:grpSp>
      <p:grpSp>
        <p:nvGrpSpPr>
          <p:cNvPr id="13" name="Group 21"/>
          <p:cNvGrpSpPr>
            <a:grpSpLocks/>
          </p:cNvGrpSpPr>
          <p:nvPr/>
        </p:nvGrpSpPr>
        <p:grpSpPr bwMode="auto">
          <a:xfrm>
            <a:off x="3362325" y="381000"/>
            <a:ext cx="2514600" cy="1768475"/>
            <a:chOff x="3376246" y="762000"/>
            <a:chExt cx="2321169" cy="1768892"/>
          </a:xfrm>
        </p:grpSpPr>
        <p:sp>
          <p:nvSpPr>
            <p:cNvPr id="14" name="Rectangle 22"/>
            <p:cNvSpPr>
              <a:spLocks noChangeArrowheads="1"/>
            </p:cNvSpPr>
            <p:nvPr userDrawn="1"/>
          </p:nvSpPr>
          <p:spPr bwMode="gray">
            <a:xfrm>
              <a:off x="4248150" y="762000"/>
              <a:ext cx="567103" cy="30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buFont typeface="Wingdings" pitchFamily="2" charset="2"/>
                <a:buNone/>
                <a:defRPr/>
              </a:pPr>
              <a:r>
                <a:rPr lang="en-US" altLang="en-US" sz="1400" b="1" dirty="0" smtClean="0">
                  <a:solidFill>
                    <a:srgbClr val="8B0E04"/>
                  </a:solidFill>
                </a:rPr>
                <a:t>ASIA</a:t>
              </a:r>
            </a:p>
          </p:txBody>
        </p:sp>
        <p:sp>
          <p:nvSpPr>
            <p:cNvPr id="15" name="Rectangle 23"/>
            <p:cNvSpPr>
              <a:spLocks noChangeArrowheads="1"/>
            </p:cNvSpPr>
            <p:nvPr userDrawn="1"/>
          </p:nvSpPr>
          <p:spPr bwMode="gray">
            <a:xfrm>
              <a:off x="3505200" y="1371744"/>
              <a:ext cx="2057400" cy="1159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defRPr/>
              </a:pPr>
              <a:r>
                <a:rPr lang="en-GB" altLang="en-US" sz="1600" baseline="30000" dirty="0" smtClean="0">
                  <a:solidFill>
                    <a:srgbClr val="000000"/>
                  </a:solidFill>
                  <a:cs typeface="Times New Roman" pitchFamily="18" charset="0"/>
                </a:rPr>
                <a:t>Beijing</a:t>
              </a:r>
            </a:p>
            <a:p>
              <a:pPr algn="ctr" eaLnBrk="1" fontAlgn="base" hangingPunct="1">
                <a:spcBef>
                  <a:spcPct val="0"/>
                </a:spcBef>
                <a:spcAft>
                  <a:spcPct val="0"/>
                </a:spcAft>
                <a:defRPr/>
              </a:pPr>
              <a:r>
                <a:rPr lang="en-GB" altLang="en-US" sz="1600" baseline="30000" dirty="0" smtClean="0">
                  <a:solidFill>
                    <a:srgbClr val="000000"/>
                  </a:solidFill>
                  <a:cs typeface="Times New Roman" pitchFamily="18" charset="0"/>
                </a:rPr>
                <a:t>Hong Kong</a:t>
              </a:r>
            </a:p>
            <a:p>
              <a:pPr algn="ctr" eaLnBrk="1" fontAlgn="base" hangingPunct="1">
                <a:spcBef>
                  <a:spcPct val="0"/>
                </a:spcBef>
                <a:spcAft>
                  <a:spcPct val="0"/>
                </a:spcAft>
                <a:defRPr/>
              </a:pPr>
              <a:r>
                <a:rPr lang="en-GB" altLang="en-US" sz="1600" baseline="30000" dirty="0" smtClean="0">
                  <a:solidFill>
                    <a:srgbClr val="000000"/>
                  </a:solidFill>
                  <a:cs typeface="Times New Roman" pitchFamily="18" charset="0"/>
                </a:rPr>
                <a:t>Seoul</a:t>
              </a:r>
            </a:p>
            <a:p>
              <a:pPr algn="ctr" eaLnBrk="1" fontAlgn="base" hangingPunct="1">
                <a:spcBef>
                  <a:spcPct val="0"/>
                </a:spcBef>
                <a:spcAft>
                  <a:spcPct val="0"/>
                </a:spcAft>
                <a:defRPr/>
              </a:pPr>
              <a:r>
                <a:rPr lang="en-GB" altLang="en-US" sz="1600" baseline="30000" dirty="0" smtClean="0">
                  <a:solidFill>
                    <a:srgbClr val="000000"/>
                  </a:solidFill>
                  <a:cs typeface="Times New Roman" pitchFamily="18" charset="0"/>
                </a:rPr>
                <a:t>Shanghai</a:t>
              </a:r>
            </a:p>
            <a:p>
              <a:pPr algn="ctr" eaLnBrk="1" fontAlgn="base" hangingPunct="1">
                <a:spcBef>
                  <a:spcPct val="0"/>
                </a:spcBef>
                <a:spcAft>
                  <a:spcPct val="0"/>
                </a:spcAft>
                <a:defRPr/>
              </a:pPr>
              <a:r>
                <a:rPr lang="en-GB" altLang="en-US" sz="1600" baseline="30000" dirty="0" smtClean="0">
                  <a:solidFill>
                    <a:srgbClr val="000000"/>
                  </a:solidFill>
                  <a:cs typeface="Times New Roman" pitchFamily="18" charset="0"/>
                </a:rPr>
                <a:t>Tokyo</a:t>
              </a:r>
              <a:br>
                <a:rPr lang="en-GB" altLang="en-US" sz="1600" baseline="30000" dirty="0" smtClean="0">
                  <a:solidFill>
                    <a:srgbClr val="000000"/>
                  </a:solidFill>
                  <a:cs typeface="Times New Roman" pitchFamily="18" charset="0"/>
                </a:rPr>
              </a:br>
              <a:endParaRPr lang="en-US" altLang="en-US" sz="1600" dirty="0" smtClean="0">
                <a:solidFill>
                  <a:srgbClr val="000000"/>
                </a:solidFill>
                <a:cs typeface="Times New Roman" pitchFamily="18" charset="0"/>
              </a:endParaRPr>
            </a:p>
          </p:txBody>
        </p:sp>
        <p:cxnSp>
          <p:nvCxnSpPr>
            <p:cNvPr id="16" name="Straight Connector 24"/>
            <p:cNvCxnSpPr>
              <a:cxnSpLocks noChangeShapeType="1"/>
            </p:cNvCxnSpPr>
            <p:nvPr userDrawn="1"/>
          </p:nvCxnSpPr>
          <p:spPr bwMode="ltGray">
            <a:xfrm>
              <a:off x="3376246" y="1143000"/>
              <a:ext cx="2321169" cy="0"/>
            </a:xfrm>
            <a:prstGeom prst="line">
              <a:avLst/>
            </a:prstGeom>
            <a:noFill/>
            <a:ln w="25400" algn="ctr">
              <a:solidFill>
                <a:srgbClr val="A5905B"/>
              </a:solidFill>
              <a:round/>
              <a:headEnd/>
              <a:tailEnd/>
            </a:ln>
            <a:extLst>
              <a:ext uri="{909E8E84-426E-40DD-AFC4-6F175D3DCCD1}">
                <a14:hiddenFill xmlns:a14="http://schemas.microsoft.com/office/drawing/2010/main">
                  <a:noFill/>
                </a14:hiddenFill>
              </a:ext>
            </a:extLst>
          </p:spPr>
        </p:cxnSp>
      </p:grpSp>
      <p:grpSp>
        <p:nvGrpSpPr>
          <p:cNvPr id="17" name="Group 25"/>
          <p:cNvGrpSpPr>
            <a:grpSpLocks/>
          </p:cNvGrpSpPr>
          <p:nvPr/>
        </p:nvGrpSpPr>
        <p:grpSpPr bwMode="auto">
          <a:xfrm>
            <a:off x="6248400" y="381000"/>
            <a:ext cx="2514600" cy="1768475"/>
            <a:chOff x="6330462" y="762000"/>
            <a:chExt cx="2321169" cy="1768892"/>
          </a:xfrm>
        </p:grpSpPr>
        <p:sp>
          <p:nvSpPr>
            <p:cNvPr id="18" name="Rectangle 26"/>
            <p:cNvSpPr>
              <a:spLocks noChangeArrowheads="1"/>
            </p:cNvSpPr>
            <p:nvPr userDrawn="1"/>
          </p:nvSpPr>
          <p:spPr bwMode="gray">
            <a:xfrm>
              <a:off x="7067551" y="762000"/>
              <a:ext cx="871903" cy="30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buFont typeface="Wingdings" pitchFamily="2" charset="2"/>
                <a:buNone/>
                <a:defRPr/>
              </a:pPr>
              <a:r>
                <a:rPr lang="en-US" altLang="en-US" sz="1400" b="1" dirty="0" smtClean="0">
                  <a:solidFill>
                    <a:srgbClr val="8B0E04"/>
                  </a:solidFill>
                </a:rPr>
                <a:t>EUROPE</a:t>
              </a:r>
            </a:p>
          </p:txBody>
        </p:sp>
        <p:sp>
          <p:nvSpPr>
            <p:cNvPr id="19" name="Rectangle 27"/>
            <p:cNvSpPr>
              <a:spLocks noChangeArrowheads="1"/>
            </p:cNvSpPr>
            <p:nvPr userDrawn="1"/>
          </p:nvSpPr>
          <p:spPr bwMode="gray">
            <a:xfrm>
              <a:off x="6477000" y="1371744"/>
              <a:ext cx="2057400" cy="1159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defRPr/>
              </a:pPr>
              <a:r>
                <a:rPr lang="en-GB" altLang="en-US" sz="1600" baseline="30000" dirty="0" smtClean="0">
                  <a:solidFill>
                    <a:srgbClr val="000000"/>
                  </a:solidFill>
                  <a:cs typeface="Times New Roman" pitchFamily="18" charset="0"/>
                </a:rPr>
                <a:t>Brussels</a:t>
              </a:r>
            </a:p>
            <a:p>
              <a:pPr algn="ctr" eaLnBrk="1" fontAlgn="base" hangingPunct="1">
                <a:spcBef>
                  <a:spcPct val="0"/>
                </a:spcBef>
                <a:spcAft>
                  <a:spcPct val="0"/>
                </a:spcAft>
                <a:defRPr/>
              </a:pPr>
              <a:r>
                <a:rPr lang="en-GB" altLang="en-US" sz="1600" baseline="30000" dirty="0" smtClean="0">
                  <a:solidFill>
                    <a:srgbClr val="000000"/>
                  </a:solidFill>
                  <a:cs typeface="Times New Roman" pitchFamily="18" charset="0"/>
                </a:rPr>
                <a:t>Frankfurt</a:t>
              </a:r>
            </a:p>
            <a:p>
              <a:pPr algn="ctr" eaLnBrk="1" fontAlgn="base" hangingPunct="1">
                <a:spcBef>
                  <a:spcPct val="0"/>
                </a:spcBef>
                <a:spcAft>
                  <a:spcPct val="0"/>
                </a:spcAft>
                <a:defRPr/>
              </a:pPr>
              <a:r>
                <a:rPr lang="en-GB" altLang="en-US" sz="1600" baseline="30000" dirty="0" smtClean="0">
                  <a:solidFill>
                    <a:srgbClr val="000000"/>
                  </a:solidFill>
                  <a:cs typeface="Times New Roman" pitchFamily="18" charset="0"/>
                </a:rPr>
                <a:t>London</a:t>
              </a:r>
            </a:p>
            <a:p>
              <a:pPr algn="ctr" eaLnBrk="1" fontAlgn="base" hangingPunct="1">
                <a:spcBef>
                  <a:spcPct val="0"/>
                </a:spcBef>
                <a:spcAft>
                  <a:spcPct val="0"/>
                </a:spcAft>
                <a:defRPr/>
              </a:pPr>
              <a:r>
                <a:rPr lang="en-GB" altLang="en-US" sz="1600" baseline="30000" dirty="0" smtClean="0">
                  <a:solidFill>
                    <a:srgbClr val="000000"/>
                  </a:solidFill>
                  <a:cs typeface="Times New Roman" pitchFamily="18" charset="0"/>
                </a:rPr>
                <a:t>Milan</a:t>
              </a:r>
            </a:p>
            <a:p>
              <a:pPr algn="ctr" eaLnBrk="1" fontAlgn="base" hangingPunct="1">
                <a:spcBef>
                  <a:spcPct val="0"/>
                </a:spcBef>
                <a:spcAft>
                  <a:spcPct val="0"/>
                </a:spcAft>
                <a:defRPr/>
              </a:pPr>
              <a:r>
                <a:rPr lang="en-GB" altLang="en-US" sz="1600" baseline="30000" dirty="0" smtClean="0">
                  <a:solidFill>
                    <a:srgbClr val="000000"/>
                  </a:solidFill>
                  <a:cs typeface="Times New Roman" pitchFamily="18" charset="0"/>
                </a:rPr>
                <a:t>Paris</a:t>
              </a:r>
              <a:br>
                <a:rPr lang="en-GB" altLang="en-US" sz="1600" baseline="30000" dirty="0" smtClean="0">
                  <a:solidFill>
                    <a:srgbClr val="000000"/>
                  </a:solidFill>
                  <a:cs typeface="Times New Roman" pitchFamily="18" charset="0"/>
                </a:rPr>
              </a:br>
              <a:endParaRPr lang="en-US" altLang="en-US" sz="1600" dirty="0" smtClean="0">
                <a:solidFill>
                  <a:srgbClr val="000000"/>
                </a:solidFill>
                <a:cs typeface="Times New Roman" pitchFamily="18" charset="0"/>
              </a:endParaRPr>
            </a:p>
          </p:txBody>
        </p:sp>
        <p:cxnSp>
          <p:nvCxnSpPr>
            <p:cNvPr id="20" name="Straight Connector 28"/>
            <p:cNvCxnSpPr>
              <a:cxnSpLocks noChangeShapeType="1"/>
            </p:cNvCxnSpPr>
            <p:nvPr userDrawn="1"/>
          </p:nvCxnSpPr>
          <p:spPr bwMode="ltGray">
            <a:xfrm>
              <a:off x="6330462" y="1143000"/>
              <a:ext cx="2321169" cy="0"/>
            </a:xfrm>
            <a:prstGeom prst="line">
              <a:avLst/>
            </a:prstGeom>
            <a:noFill/>
            <a:ln w="25400" algn="ctr">
              <a:solidFill>
                <a:srgbClr val="A5905B"/>
              </a:solidFill>
              <a:round/>
              <a:headEnd/>
              <a:tailEnd/>
            </a:ln>
            <a:extLst>
              <a:ext uri="{909E8E84-426E-40DD-AFC4-6F175D3DCCD1}">
                <a14:hiddenFill xmlns:a14="http://schemas.microsoft.com/office/drawing/2010/main">
                  <a:noFill/>
                </a14:hiddenFill>
              </a:ext>
            </a:extLst>
          </p:spPr>
        </p:cxnSp>
      </p:grpSp>
      <p:sp>
        <p:nvSpPr>
          <p:cNvPr id="21" name="Title 1"/>
          <p:cNvSpPr txBox="1">
            <a:spLocks/>
          </p:cNvSpPr>
          <p:nvPr/>
        </p:nvSpPr>
        <p:spPr bwMode="gray">
          <a:xfrm>
            <a:off x="5133975" y="228600"/>
            <a:ext cx="3587750" cy="457200"/>
          </a:xfrm>
          <a:prstGeom prst="rect">
            <a:avLst/>
          </a:prstGeom>
        </p:spPr>
        <p:txBody>
          <a:bodyPr/>
          <a:lstStyle>
            <a:lvl1pPr algn="l" defTabSz="914400" rtl="0" eaLnBrk="1" latinLnBrk="0" hangingPunct="1">
              <a:spcBef>
                <a:spcPct val="0"/>
              </a:spcBef>
              <a:buNone/>
              <a:defRPr sz="3000" b="1" kern="1200" baseline="0">
                <a:solidFill>
                  <a:schemeClr val="bg1"/>
                </a:solidFill>
                <a:latin typeface="+mj-lt"/>
                <a:ea typeface="+mj-ea"/>
                <a:cs typeface="+mj-cs"/>
              </a:defRPr>
            </a:lvl1pPr>
          </a:lstStyle>
          <a:p>
            <a:pPr algn="r" fontAlgn="base">
              <a:spcAft>
                <a:spcPct val="0"/>
              </a:spcAft>
              <a:defRPr/>
            </a:pPr>
            <a:fld id="{DFD1F4CF-EC39-4151-A2B7-1B83F16EA3B9}" type="slidenum">
              <a:rPr sz="1400">
                <a:solidFill>
                  <a:srgbClr val="C9B974"/>
                </a:solidFill>
              </a:rPr>
              <a:pPr algn="r" fontAlgn="base">
                <a:spcAft>
                  <a:spcPct val="0"/>
                </a:spcAft>
                <a:defRPr/>
              </a:pPr>
              <a:t>‹#›</a:t>
            </a:fld>
            <a:endParaRPr lang="en-US" sz="1400" b="0" dirty="0">
              <a:solidFill>
                <a:srgbClr val="C9B974"/>
              </a:solidFill>
            </a:endParaRPr>
          </a:p>
        </p:txBody>
      </p:sp>
      <p:pic>
        <p:nvPicPr>
          <p:cNvPr id="22" name="Picture 30" descr="Logos_01-1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gray">
          <a:xfrm>
            <a:off x="7010400" y="5937250"/>
            <a:ext cx="20161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5162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PH Offices">
    <p:spTree>
      <p:nvGrpSpPr>
        <p:cNvPr id="1" name=""/>
        <p:cNvGrpSpPr/>
        <p:nvPr/>
      </p:nvGrpSpPr>
      <p:grpSpPr>
        <a:xfrm>
          <a:off x="0" y="0"/>
          <a:ext cx="0" cy="0"/>
          <a:chOff x="0" y="0"/>
          <a:chExt cx="0" cy="0"/>
        </a:xfrm>
      </p:grpSpPr>
      <p:graphicFrame>
        <p:nvGraphicFramePr>
          <p:cNvPr id="2" name="Group 29"/>
          <p:cNvGraphicFramePr>
            <a:graphicFrameLocks/>
          </p:cNvGraphicFramePr>
          <p:nvPr/>
        </p:nvGraphicFramePr>
        <p:xfrm>
          <a:off x="533400" y="755650"/>
          <a:ext cx="8915400" cy="5121275"/>
        </p:xfrm>
        <a:graphic>
          <a:graphicData uri="http://schemas.openxmlformats.org/drawingml/2006/table">
            <a:tbl>
              <a:tblPr/>
              <a:tblGrid>
                <a:gridCol w="1828800"/>
                <a:gridCol w="1828800"/>
                <a:gridCol w="1981200"/>
                <a:gridCol w="3276600"/>
              </a:tblGrid>
              <a:tr h="274354">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rgbClr val="760006"/>
                          </a:solidFill>
                          <a:effectLst/>
                          <a:latin typeface="Arial" charset="0"/>
                          <a:cs typeface="Arial" charset="0"/>
                        </a:rPr>
                        <a:t>THE AMERICAS</a:t>
                      </a:r>
                    </a:p>
                  </a:txBody>
                  <a:tcPr marT="45726" marB="45726"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900" b="0" i="0" u="none" strike="noStrike" cap="none" normalizeH="0" baseline="0" dirty="0" smtClean="0">
                        <a:ln>
                          <a:noFill/>
                        </a:ln>
                        <a:solidFill>
                          <a:srgbClr val="760006"/>
                        </a:solidFill>
                        <a:effectLst/>
                        <a:latin typeface="Arial" charset="0"/>
                        <a:cs typeface="Arial" charset="0"/>
                      </a:endParaRPr>
                    </a:p>
                  </a:txBody>
                  <a:tcPr marT="45726" marB="45726"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rgbClr val="760006"/>
                          </a:solidFill>
                          <a:effectLst/>
                          <a:latin typeface="Arial" charset="0"/>
                          <a:cs typeface="Arial" charset="0"/>
                        </a:rPr>
                        <a:t>ASIA</a:t>
                      </a:r>
                    </a:p>
                  </a:txBody>
                  <a:tcPr marT="45726" marB="45726"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200" b="1" i="0" u="none" strike="noStrike" cap="none" normalizeH="0" baseline="0" dirty="0" smtClean="0">
                          <a:ln>
                            <a:noFill/>
                          </a:ln>
                          <a:solidFill>
                            <a:srgbClr val="760006"/>
                          </a:solidFill>
                          <a:effectLst/>
                          <a:latin typeface="Arial" charset="0"/>
                          <a:cs typeface="Arial" charset="0"/>
                        </a:rPr>
                        <a:t>EUROPE</a:t>
                      </a:r>
                    </a:p>
                  </a:txBody>
                  <a:tcPr marT="45726" marB="45726" horzOverflow="overflow">
                    <a:lnL>
                      <a:noFill/>
                    </a:lnL>
                    <a:lnR cap="flat">
                      <a:noFill/>
                    </a:lnR>
                    <a:lnT cap="flat">
                      <a:noFill/>
                    </a:lnT>
                    <a:lnB>
                      <a:noFill/>
                    </a:lnB>
                    <a:lnTlToBr>
                      <a:noFill/>
                    </a:lnTlToBr>
                    <a:lnBlToTr>
                      <a:noFill/>
                    </a:lnBlToTr>
                    <a:noFill/>
                  </a:tcPr>
                </a:tc>
              </a:tr>
              <a:tr h="4846921">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Atlanta</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1170 Peachtree Street, N.E.</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Suite 100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Atlanta, GA 30309</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+1.404.815.2400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+1.404.815.2424</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Chicago</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71 S. Wacker Drive</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Forty-fifth Floor</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Chicago, IL 60606</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+1.312.499.6000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+1.312.499.6100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r>
                        <a:rPr lang="en-GB" sz="800" b="1" kern="1200" dirty="0" smtClean="0">
                          <a:solidFill>
                            <a:schemeClr val="tx1"/>
                          </a:solidFill>
                          <a:effectLst/>
                          <a:latin typeface="+mn-lt"/>
                          <a:ea typeface="+mn-ea"/>
                          <a:cs typeface="+mn-cs"/>
                        </a:rPr>
                        <a:t>Houston</a:t>
                      </a:r>
                      <a:endParaRPr lang="en-US" sz="800" kern="1200" dirty="0" smtClean="0">
                        <a:solidFill>
                          <a:schemeClr val="tx1"/>
                        </a:solidFill>
                        <a:effectLst/>
                        <a:latin typeface="+mn-lt"/>
                        <a:ea typeface="+mn-ea"/>
                        <a:cs typeface="+mn-cs"/>
                      </a:endParaRPr>
                    </a:p>
                    <a:p>
                      <a:r>
                        <a:rPr lang="en-GB" sz="800" kern="1200" dirty="0" smtClean="0">
                          <a:solidFill>
                            <a:schemeClr val="tx1"/>
                          </a:solidFill>
                          <a:effectLst/>
                          <a:latin typeface="+mn-lt"/>
                          <a:ea typeface="+mn-ea"/>
                          <a:cs typeface="+mn-cs"/>
                        </a:rPr>
                        <a:t>600 Travis Street</a:t>
                      </a:r>
                      <a:endParaRPr lang="en-US" sz="800" kern="1200" dirty="0" smtClean="0">
                        <a:solidFill>
                          <a:schemeClr val="tx1"/>
                        </a:solidFill>
                        <a:effectLst/>
                        <a:latin typeface="+mn-lt"/>
                        <a:ea typeface="+mn-ea"/>
                        <a:cs typeface="+mn-cs"/>
                      </a:endParaRPr>
                    </a:p>
                    <a:p>
                      <a:r>
                        <a:rPr lang="en-US" sz="800" kern="1200" dirty="0" smtClean="0">
                          <a:solidFill>
                            <a:schemeClr val="tx1"/>
                          </a:solidFill>
                          <a:effectLst/>
                          <a:latin typeface="+mn-lt"/>
                          <a:ea typeface="+mn-ea"/>
                          <a:cs typeface="+mn-cs"/>
                        </a:rPr>
                        <a:t>Fifty-Eighth Floor</a:t>
                      </a:r>
                    </a:p>
                    <a:p>
                      <a:r>
                        <a:rPr lang="en-GB" sz="800" kern="1200" dirty="0" smtClean="0">
                          <a:solidFill>
                            <a:schemeClr val="tx1"/>
                          </a:solidFill>
                          <a:effectLst/>
                          <a:latin typeface="+mn-lt"/>
                          <a:ea typeface="+mn-ea"/>
                          <a:cs typeface="+mn-cs"/>
                        </a:rPr>
                        <a:t>Houston, TX 77002</a:t>
                      </a:r>
                      <a:endParaRPr lang="en-US" sz="800" kern="1200" dirty="0" smtClean="0">
                        <a:solidFill>
                          <a:schemeClr val="tx1"/>
                        </a:solidFill>
                        <a:effectLst/>
                        <a:latin typeface="+mn-lt"/>
                        <a:ea typeface="+mn-ea"/>
                        <a:cs typeface="+mn-cs"/>
                      </a:endParaRPr>
                    </a:p>
                    <a:p>
                      <a:r>
                        <a:rPr lang="en-GB" sz="800" kern="1200" dirty="0" smtClean="0">
                          <a:solidFill>
                            <a:schemeClr val="tx1"/>
                          </a:solidFill>
                          <a:effectLst/>
                          <a:latin typeface="+mn-lt"/>
                          <a:ea typeface="+mn-ea"/>
                          <a:cs typeface="+mn-cs"/>
                        </a:rPr>
                        <a:t>t: +1.713.860.7300</a:t>
                      </a:r>
                      <a:endParaRPr lang="en-US" sz="800" kern="1200" dirty="0" smtClean="0">
                        <a:solidFill>
                          <a:schemeClr val="tx1"/>
                        </a:solidFill>
                        <a:effectLst/>
                        <a:latin typeface="+mn-lt"/>
                        <a:ea typeface="+mn-ea"/>
                        <a:cs typeface="+mn-cs"/>
                      </a:endParaRPr>
                    </a:p>
                    <a:p>
                      <a:r>
                        <a:rPr lang="en-GB" sz="800" kern="1200" dirty="0" smtClean="0">
                          <a:solidFill>
                            <a:schemeClr val="tx1"/>
                          </a:solidFill>
                          <a:effectLst/>
                          <a:latin typeface="+mn-lt"/>
                          <a:ea typeface="+mn-ea"/>
                          <a:cs typeface="+mn-cs"/>
                        </a:rPr>
                        <a:t>f: +1.713.353.3100</a:t>
                      </a: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Los Angeles</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515 South Flower Street</a:t>
                      </a:r>
                      <a:br>
                        <a:rPr kumimoji="0" lang="en-US" sz="800" b="0" i="0" u="none" strike="noStrike" cap="none" normalizeH="0" baseline="0" dirty="0" smtClean="0">
                          <a:ln>
                            <a:noFill/>
                          </a:ln>
                          <a:solidFill>
                            <a:schemeClr val="tx1"/>
                          </a:solidFill>
                          <a:effectLst/>
                          <a:latin typeface="Arial" charset="0"/>
                          <a:cs typeface="Arial" charset="0"/>
                        </a:rPr>
                      </a:br>
                      <a:r>
                        <a:rPr kumimoji="0" lang="en-US" sz="800" b="0" i="0" u="none" strike="noStrike" cap="none" normalizeH="0" baseline="0" dirty="0" smtClean="0">
                          <a:ln>
                            <a:noFill/>
                          </a:ln>
                          <a:solidFill>
                            <a:schemeClr val="tx1"/>
                          </a:solidFill>
                          <a:effectLst/>
                          <a:latin typeface="Arial" charset="0"/>
                          <a:cs typeface="Arial" charset="0"/>
                        </a:rPr>
                        <a:t>Twenty-Fifth Floor</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Los Angeles, CA 90071</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+1.213.683.6000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+1.213.627.0705</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New York</a:t>
                      </a: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200 Park Avenue</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New York, NY 10166</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+1.212.318.6000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+1.212.319.4090</a:t>
                      </a:r>
                    </a:p>
                  </a:txBody>
                  <a:tcPr marT="45726" marB="45726"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Orange County</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695 Town Center Drive</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Seventeenth Floor</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Costa Mesa, CA 92626</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+1.714.668.6200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+1.714.979.1921</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Palo Alto</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1117 S. California Avenue</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Palo Alto, CA 94304</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+1.650.320.1800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+1.650.320.1900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San Diego</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4747 Executive Drive</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Twelfth Floor</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San Diego, CA 92121</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+1.858.458.3000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+1.858.458.3005</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San Francisco</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55 Second Street</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Twenty-Fourth Floor</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San Francisco, CA 94105 </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+1.415.856.7000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+1.415.856.7100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pt-BR" sz="800" b="1" i="0" u="none" strike="noStrike" cap="none" normalizeH="0" baseline="0" dirty="0" smtClean="0">
                          <a:ln>
                            <a:noFill/>
                          </a:ln>
                          <a:solidFill>
                            <a:schemeClr val="tx1"/>
                          </a:solidFill>
                          <a:effectLst/>
                          <a:latin typeface="Arial" charset="0"/>
                          <a:cs typeface="Arial" charset="0"/>
                        </a:rPr>
                        <a:t>São Paulo </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pt-BR" sz="800" b="0" i="0" u="none" strike="noStrike" cap="none" normalizeH="0" baseline="0" dirty="0" smtClean="0">
                          <a:ln>
                            <a:noFill/>
                          </a:ln>
                          <a:solidFill>
                            <a:schemeClr val="tx1"/>
                          </a:solidFill>
                          <a:effectLst/>
                          <a:latin typeface="Arial" charset="0"/>
                          <a:cs typeface="Arial" charset="0"/>
                        </a:rPr>
                        <a:t>Rua Funchal, 418, 34º andar </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pt-BR" sz="800" b="0" i="0" u="none" strike="noStrike" cap="none" normalizeH="0" baseline="0" dirty="0" smtClean="0">
                          <a:ln>
                            <a:noFill/>
                          </a:ln>
                          <a:solidFill>
                            <a:schemeClr val="tx1"/>
                          </a:solidFill>
                          <a:effectLst/>
                          <a:latin typeface="Arial" charset="0"/>
                          <a:cs typeface="Arial" charset="0"/>
                        </a:rPr>
                        <a:t>Vila Olímpia</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pt-BR" sz="800" b="0" i="0" u="none" strike="noStrike" cap="none" normalizeH="0" baseline="0" dirty="0" smtClean="0">
                          <a:ln>
                            <a:noFill/>
                          </a:ln>
                          <a:solidFill>
                            <a:schemeClr val="tx1"/>
                          </a:solidFill>
                          <a:effectLst/>
                          <a:latin typeface="Arial" charset="0"/>
                          <a:cs typeface="Arial" charset="0"/>
                        </a:rPr>
                        <a:t>São Paulo - SP</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pt-BR" sz="800" b="0" i="0" u="none" strike="noStrike" cap="none" normalizeH="0" baseline="0" dirty="0" smtClean="0">
                          <a:ln>
                            <a:noFill/>
                          </a:ln>
                          <a:solidFill>
                            <a:schemeClr val="tx1"/>
                          </a:solidFill>
                          <a:effectLst/>
                          <a:latin typeface="Arial" charset="0"/>
                          <a:cs typeface="Arial" charset="0"/>
                        </a:rPr>
                        <a:t>Brazil </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pt-BR" sz="800" b="0" i="0" u="none" strike="noStrike" cap="none" normalizeH="0" baseline="0" dirty="0" smtClean="0">
                          <a:ln>
                            <a:noFill/>
                          </a:ln>
                          <a:solidFill>
                            <a:schemeClr val="tx1"/>
                          </a:solidFill>
                          <a:effectLst/>
                          <a:latin typeface="Arial" charset="0"/>
                          <a:cs typeface="Arial" charset="0"/>
                        </a:rPr>
                        <a:t>04551-060</a:t>
                      </a:r>
                      <a:br>
                        <a:rPr kumimoji="0" lang="pt-BR" sz="800" b="0" i="0" u="none" strike="noStrike" cap="none" normalizeH="0" baseline="0" dirty="0" smtClean="0">
                          <a:ln>
                            <a:noFill/>
                          </a:ln>
                          <a:solidFill>
                            <a:schemeClr val="tx1"/>
                          </a:solidFill>
                          <a:effectLst/>
                          <a:latin typeface="Arial" charset="0"/>
                          <a:cs typeface="Arial" charset="0"/>
                        </a:rPr>
                      </a:br>
                      <a:endParaRPr kumimoji="0" lang="en-US" sz="8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Washington, D.C.</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875 15th Street, N.W.</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Washington, D.C. 20005</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+1.202.551.1700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+1.202.551.1705</a:t>
                      </a:r>
                    </a:p>
                  </a:txBody>
                  <a:tcPr marT="45726" marB="45726"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Beijing</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19/F Yintai Center Office Tower</a:t>
                      </a:r>
                      <a:br>
                        <a:rPr kumimoji="0" lang="en-US" sz="800" b="0" i="0" u="none" strike="noStrike" cap="none" normalizeH="0" baseline="0" dirty="0" smtClean="0">
                          <a:ln>
                            <a:noFill/>
                          </a:ln>
                          <a:solidFill>
                            <a:schemeClr val="tx1"/>
                          </a:solidFill>
                          <a:effectLst/>
                          <a:latin typeface="Arial" charset="0"/>
                          <a:cs typeface="Arial" charset="0"/>
                        </a:rPr>
                      </a:br>
                      <a:r>
                        <a:rPr kumimoji="0" lang="en-US" sz="800" b="0" i="0" u="none" strike="noStrike" cap="none" normalizeH="0" baseline="0" dirty="0" smtClean="0">
                          <a:ln>
                            <a:noFill/>
                          </a:ln>
                          <a:solidFill>
                            <a:schemeClr val="tx1"/>
                          </a:solidFill>
                          <a:effectLst/>
                          <a:latin typeface="Arial" charset="0"/>
                          <a:cs typeface="Arial" charset="0"/>
                        </a:rPr>
                        <a:t>2 Jianguomenwai Avenue</a:t>
                      </a:r>
                      <a:br>
                        <a:rPr kumimoji="0" lang="en-US" sz="800" b="0" i="0" u="none" strike="noStrike" cap="none" normalizeH="0" baseline="0" dirty="0" smtClean="0">
                          <a:ln>
                            <a:noFill/>
                          </a:ln>
                          <a:solidFill>
                            <a:schemeClr val="tx1"/>
                          </a:solidFill>
                          <a:effectLst/>
                          <a:latin typeface="Arial" charset="0"/>
                          <a:cs typeface="Arial" charset="0"/>
                        </a:rPr>
                      </a:br>
                      <a:r>
                        <a:rPr kumimoji="0" lang="en-US" sz="800" b="0" i="0" u="none" strike="noStrike" cap="none" normalizeH="0" baseline="0" dirty="0" smtClean="0">
                          <a:ln>
                            <a:noFill/>
                          </a:ln>
                          <a:solidFill>
                            <a:schemeClr val="tx1"/>
                          </a:solidFill>
                          <a:effectLst/>
                          <a:latin typeface="Arial" charset="0"/>
                          <a:cs typeface="Arial" charset="0"/>
                        </a:rPr>
                        <a:t>Chaoyang District</a:t>
                      </a:r>
                      <a:br>
                        <a:rPr kumimoji="0" lang="en-US" sz="800" b="0" i="0" u="none" strike="noStrike" cap="none" normalizeH="0" baseline="0" dirty="0" smtClean="0">
                          <a:ln>
                            <a:noFill/>
                          </a:ln>
                          <a:solidFill>
                            <a:schemeClr val="tx1"/>
                          </a:solidFill>
                          <a:effectLst/>
                          <a:latin typeface="Arial" charset="0"/>
                          <a:cs typeface="Arial" charset="0"/>
                        </a:rPr>
                      </a:br>
                      <a:r>
                        <a:rPr kumimoji="0" lang="en-US" sz="800" b="0" i="0" u="none" strike="noStrike" cap="none" normalizeH="0" baseline="0" dirty="0" smtClean="0">
                          <a:ln>
                            <a:noFill/>
                          </a:ln>
                          <a:solidFill>
                            <a:schemeClr val="tx1"/>
                          </a:solidFill>
                          <a:effectLst/>
                          <a:latin typeface="Arial" charset="0"/>
                          <a:cs typeface="Arial" charset="0"/>
                        </a:rPr>
                        <a:t>Beijing 100022, PRC</a:t>
                      </a:r>
                      <a:br>
                        <a:rPr kumimoji="0" lang="en-US" sz="800" b="0" i="0" u="none" strike="noStrike" cap="none" normalizeH="0" baseline="0" dirty="0" smtClean="0">
                          <a:ln>
                            <a:noFill/>
                          </a:ln>
                          <a:solidFill>
                            <a:schemeClr val="tx1"/>
                          </a:solidFill>
                          <a:effectLst/>
                          <a:latin typeface="Arial" charset="0"/>
                          <a:cs typeface="Arial" charset="0"/>
                        </a:rPr>
                      </a:br>
                      <a:r>
                        <a:rPr kumimoji="0" lang="en-US" sz="800" b="0" i="0" u="none" strike="noStrike" cap="none" normalizeH="0" baseline="0" dirty="0" smtClean="0">
                          <a:ln>
                            <a:noFill/>
                          </a:ln>
                          <a:solidFill>
                            <a:schemeClr val="tx1"/>
                          </a:solidFill>
                          <a:effectLst/>
                          <a:latin typeface="Arial" charset="0"/>
                          <a:cs typeface="Arial" charset="0"/>
                        </a:rPr>
                        <a:t>t: +86.10.8567.5300</a:t>
                      </a:r>
                      <a:br>
                        <a:rPr kumimoji="0" lang="en-US" sz="800" b="0" i="0" u="none" strike="noStrike" cap="none" normalizeH="0" baseline="0" dirty="0" smtClean="0">
                          <a:ln>
                            <a:noFill/>
                          </a:ln>
                          <a:solidFill>
                            <a:schemeClr val="tx1"/>
                          </a:solidFill>
                          <a:effectLst/>
                          <a:latin typeface="Arial" charset="0"/>
                          <a:cs typeface="Arial" charset="0"/>
                        </a:rPr>
                      </a:br>
                      <a:r>
                        <a:rPr kumimoji="0" lang="en-US" sz="800" b="0" i="0" u="none" strike="noStrike" cap="none" normalizeH="0" baseline="0" dirty="0" smtClean="0">
                          <a:ln>
                            <a:noFill/>
                          </a:ln>
                          <a:solidFill>
                            <a:schemeClr val="tx1"/>
                          </a:solidFill>
                          <a:effectLst/>
                          <a:latin typeface="Arial" charset="0"/>
                          <a:cs typeface="Arial" charset="0"/>
                        </a:rPr>
                        <a:t>f: +86.10.8567.5400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Hong Kong</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21-22/F Bank of China Tower</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1 Garden Road</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Central Hong Kong</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+852.2867.1288</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+852.2526.2119</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Seoul</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charset="0"/>
                          <a:cs typeface="Arial" charset="0"/>
                        </a:rPr>
                        <a:t>33/F West Tower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charset="0"/>
                          <a:cs typeface="Arial" charset="0"/>
                        </a:rPr>
                        <a:t>Mirae Asset Center1</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charset="0"/>
                          <a:cs typeface="Arial" charset="0"/>
                        </a:rPr>
                        <a:t>26, Eulji-ro 5-gil, Jung-gu,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charset="0"/>
                          <a:cs typeface="Arial" charset="0"/>
                        </a:rPr>
                        <a:t>Seoul, 04539, Korea</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charset="0"/>
                          <a:cs typeface="Arial" charset="0"/>
                        </a:rPr>
                        <a:t>t: +82.2.6321.3800</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charset="0"/>
                          <a:cs typeface="Arial" charset="0"/>
                        </a:rPr>
                        <a:t>f: +82.2.6321.3900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Shanghai</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43/F Jing An Kerry Center Tower II</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1539 Nanjing West Road</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Shanghai 200040, PRC</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+86.21.6103.2900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+86.21.6103.2990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Tokyo</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Ark Hills Sengokuyama Mori Tower</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40th Floor, 1-9-10 Roppongi </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Minato-ku, Tokyo 106-0032 </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Japan</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+81.3.6229.6100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+81.3.6229.7100</a:t>
                      </a:r>
                    </a:p>
                  </a:txBody>
                  <a:tcPr marT="45726" marB="45726"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Brussels</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Avenue Louise 480-5B</a:t>
                      </a:r>
                      <a:endParaRPr kumimoji="0" lang="en-US" sz="800" b="0" i="0" u="none" strike="noStrike" kern="1200" cap="none" normalizeH="0" baseline="0" dirty="0" smtClean="0">
                        <a:ln>
                          <a:noFill/>
                        </a:ln>
                        <a:solidFill>
                          <a:schemeClr val="tx1"/>
                        </a:solidFill>
                        <a:effectLst/>
                        <a:latin typeface="+mn-lt"/>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1050 Brussels</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Belgium</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+32.2.641.7460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+32.2.641.7461</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Frankfurt</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Siesmayerstrasse 21</a:t>
                      </a:r>
                      <a:br>
                        <a:rPr kumimoji="0" lang="en-US" sz="800" b="0" i="0" u="none" strike="noStrike" cap="none" normalizeH="0" baseline="0" dirty="0" smtClean="0">
                          <a:ln>
                            <a:noFill/>
                          </a:ln>
                          <a:solidFill>
                            <a:schemeClr val="tx1"/>
                          </a:solidFill>
                          <a:effectLst/>
                          <a:latin typeface="Arial" charset="0"/>
                          <a:cs typeface="Arial" charset="0"/>
                        </a:rPr>
                      </a:br>
                      <a:r>
                        <a:rPr kumimoji="0" lang="en-US" sz="800" b="0" i="0" u="none" strike="noStrike" cap="none" normalizeH="0" baseline="0" dirty="0" smtClean="0">
                          <a:ln>
                            <a:noFill/>
                          </a:ln>
                          <a:solidFill>
                            <a:schemeClr val="tx1"/>
                          </a:solidFill>
                          <a:effectLst/>
                          <a:latin typeface="Arial" charset="0"/>
                          <a:cs typeface="Arial" charset="0"/>
                        </a:rPr>
                        <a:t>D-60323 Frankfurt am Main</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Germany</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+49.69.907485.0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+49.69.907485.499</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London</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Ten Bishops Square</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Eighth Floor</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London E1 6EG</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United Kingdom</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+44.20.3023.5100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+44.20.3023.5109</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Milan</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Via Rovello, 1</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20121 Milano</a:t>
                      </a:r>
                      <a:br>
                        <a:rPr kumimoji="0" lang="en-US" sz="800" b="0" i="0" u="none" strike="noStrike" cap="none" normalizeH="0" baseline="0" dirty="0" smtClean="0">
                          <a:ln>
                            <a:noFill/>
                          </a:ln>
                          <a:solidFill>
                            <a:schemeClr val="tx1"/>
                          </a:solidFill>
                          <a:effectLst/>
                          <a:latin typeface="Arial" charset="0"/>
                          <a:cs typeface="Arial" charset="0"/>
                        </a:rPr>
                      </a:br>
                      <a:r>
                        <a:rPr kumimoji="0" lang="en-US" sz="800" b="0" i="0" u="none" strike="noStrike" cap="none" normalizeH="0" baseline="0" dirty="0" smtClean="0">
                          <a:ln>
                            <a:noFill/>
                          </a:ln>
                          <a:solidFill>
                            <a:schemeClr val="tx1"/>
                          </a:solidFill>
                          <a:effectLst/>
                          <a:latin typeface="Arial" charset="0"/>
                          <a:cs typeface="Arial" charset="0"/>
                        </a:rPr>
                        <a:t>Italy</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+39.02.30414.000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+39.02.30414.005</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1" i="0" u="none" strike="noStrike" cap="none" normalizeH="0" baseline="0" dirty="0" smtClean="0">
                          <a:ln>
                            <a:noFill/>
                          </a:ln>
                          <a:solidFill>
                            <a:schemeClr val="tx1"/>
                          </a:solidFill>
                          <a:effectLst/>
                          <a:latin typeface="Arial" charset="0"/>
                          <a:cs typeface="Arial" charset="0"/>
                        </a:rPr>
                        <a:t>Paris</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96, boulevard Haussmann</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75008 Paris</a:t>
                      </a:r>
                      <a:br>
                        <a:rPr kumimoji="0" lang="en-US" sz="800" b="0" i="0" u="none" strike="noStrike" cap="none" normalizeH="0" baseline="0" dirty="0" smtClean="0">
                          <a:ln>
                            <a:noFill/>
                          </a:ln>
                          <a:solidFill>
                            <a:schemeClr val="tx1"/>
                          </a:solidFill>
                          <a:effectLst/>
                          <a:latin typeface="Arial" charset="0"/>
                          <a:cs typeface="Arial" charset="0"/>
                        </a:rPr>
                      </a:br>
                      <a:r>
                        <a:rPr kumimoji="0" lang="en-US" sz="800" b="0" i="0" u="none" strike="noStrike" cap="none" normalizeH="0" baseline="0" dirty="0" smtClean="0">
                          <a:ln>
                            <a:noFill/>
                          </a:ln>
                          <a:solidFill>
                            <a:schemeClr val="tx1"/>
                          </a:solidFill>
                          <a:effectLst/>
                          <a:latin typeface="Arial" charset="0"/>
                          <a:cs typeface="Arial" charset="0"/>
                        </a:rPr>
                        <a:t>France</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t: +33.1.42.99.04.50</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cs typeface="Arial" charset="0"/>
                        </a:rPr>
                        <a:t>f: +33.1.45.63.91.49</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800" b="0" i="0" u="none" strike="noStrike" cap="none" normalizeH="0" baseline="0" dirty="0" smtClean="0">
                        <a:ln>
                          <a:noFill/>
                        </a:ln>
                        <a:solidFill>
                          <a:schemeClr val="tx1"/>
                        </a:solidFill>
                        <a:effectLst/>
                        <a:latin typeface="Arial" charset="0"/>
                        <a:cs typeface="Arial" charset="0"/>
                      </a:endParaRPr>
                    </a:p>
                  </a:txBody>
                  <a:tcPr marT="45726" marB="45726" horzOverflow="overflow">
                    <a:lnL>
                      <a:noFill/>
                    </a:lnL>
                    <a:lnR cap="flat">
                      <a:noFill/>
                    </a:lnR>
                    <a:lnT>
                      <a:noFill/>
                    </a:lnT>
                    <a:lnB cap="flat">
                      <a:noFill/>
                    </a:lnB>
                    <a:lnTlToBr>
                      <a:noFill/>
                    </a:lnTlToBr>
                    <a:lnBlToTr>
                      <a:noFill/>
                    </a:lnBlToTr>
                    <a:noFill/>
                  </a:tcPr>
                </a:tc>
              </a:tr>
            </a:tbl>
          </a:graphicData>
        </a:graphic>
      </p:graphicFrame>
      <p:pic>
        <p:nvPicPr>
          <p:cNvPr id="3" name="Picture 11" descr="PH_Powerpoint-16.png"/>
          <p:cNvPicPr>
            <a:picLocks noChangeAspect="1"/>
          </p:cNvPicPr>
          <p:nvPr/>
        </p:nvPicPr>
        <p:blipFill>
          <a:blip r:embed="rId2" cstate="print">
            <a:extLst>
              <a:ext uri="{28A0092B-C50C-407E-A947-70E740481C1C}">
                <a14:useLocalDpi xmlns:a14="http://schemas.microsoft.com/office/drawing/2010/main" val="0"/>
              </a:ext>
            </a:extLst>
          </a:blip>
          <a:srcRect l="88516"/>
          <a:stretch>
            <a:fillRect/>
          </a:stretch>
        </p:blipFill>
        <p:spPr bwMode="ltGray">
          <a:xfrm>
            <a:off x="8034338" y="0"/>
            <a:ext cx="1136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bwMode="ltGray">
          <a:xfrm>
            <a:off x="561975" y="685800"/>
            <a:ext cx="8089900"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sp>
        <p:nvSpPr>
          <p:cNvPr id="5" name="Text Box 22"/>
          <p:cNvSpPr txBox="1">
            <a:spLocks noChangeArrowheads="1"/>
          </p:cNvSpPr>
          <p:nvPr/>
        </p:nvSpPr>
        <p:spPr bwMode="gray">
          <a:xfrm>
            <a:off x="492125" y="6035675"/>
            <a:ext cx="342423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Clr>
                <a:srgbClr val="483C36"/>
              </a:buClr>
              <a:buSzPct val="85000"/>
              <a:buFont typeface="Webdings" pitchFamily="18" charset="2"/>
              <a:buNone/>
              <a:defRPr/>
            </a:pPr>
            <a:r>
              <a:rPr lang="en-US" altLang="en-US" sz="900" b="1" dirty="0" smtClean="0">
                <a:solidFill>
                  <a:srgbClr val="000000"/>
                </a:solidFill>
              </a:rPr>
              <a:t>For further information</a:t>
            </a:r>
            <a:r>
              <a:rPr lang="en-US" altLang="en-US" sz="900" dirty="0" smtClean="0">
                <a:solidFill>
                  <a:srgbClr val="000000"/>
                </a:solidFill>
              </a:rPr>
              <a:t>, you may visit our home page at</a:t>
            </a:r>
            <a:br>
              <a:rPr lang="en-US" altLang="en-US" sz="900" dirty="0" smtClean="0">
                <a:solidFill>
                  <a:srgbClr val="000000"/>
                </a:solidFill>
              </a:rPr>
            </a:br>
            <a:r>
              <a:rPr lang="en-US" altLang="en-US" sz="900" dirty="0" smtClean="0">
                <a:solidFill>
                  <a:srgbClr val="8B0E04"/>
                </a:solidFill>
              </a:rPr>
              <a:t>www.paulhastings.com</a:t>
            </a:r>
            <a:r>
              <a:rPr lang="en-US" altLang="en-US" sz="900" dirty="0" smtClean="0">
                <a:solidFill>
                  <a:srgbClr val="FFFFFF"/>
                </a:solidFill>
              </a:rPr>
              <a:t> </a:t>
            </a:r>
            <a:r>
              <a:rPr lang="en-US" altLang="en-US" sz="900" dirty="0" smtClean="0">
                <a:solidFill>
                  <a:srgbClr val="000000"/>
                </a:solidFill>
              </a:rPr>
              <a:t>or email us at </a:t>
            </a:r>
            <a:r>
              <a:rPr lang="en-US" altLang="en-US" sz="900" dirty="0" smtClean="0">
                <a:solidFill>
                  <a:srgbClr val="8B0E04"/>
                </a:solidFill>
              </a:rPr>
              <a:t>info@paulhastings.com</a:t>
            </a:r>
          </a:p>
        </p:txBody>
      </p:sp>
      <p:sp>
        <p:nvSpPr>
          <p:cNvPr id="6" name="TextBox 14"/>
          <p:cNvSpPr txBox="1">
            <a:spLocks noChangeArrowheads="1"/>
          </p:cNvSpPr>
          <p:nvPr/>
        </p:nvSpPr>
        <p:spPr bwMode="gray">
          <a:xfrm>
            <a:off x="492125" y="6373813"/>
            <a:ext cx="14890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altLang="en-US" sz="1000" dirty="0" smtClean="0">
                <a:solidFill>
                  <a:srgbClr val="000000"/>
                </a:solidFill>
              </a:rPr>
              <a:t>www.paulhastings.com</a:t>
            </a:r>
          </a:p>
        </p:txBody>
      </p:sp>
      <p:sp>
        <p:nvSpPr>
          <p:cNvPr id="7" name="TextBox 15"/>
          <p:cNvSpPr txBox="1">
            <a:spLocks noChangeArrowheads="1"/>
          </p:cNvSpPr>
          <p:nvPr/>
        </p:nvSpPr>
        <p:spPr bwMode="gray">
          <a:xfrm>
            <a:off x="3746500" y="6373813"/>
            <a:ext cx="1644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defRPr/>
            </a:pPr>
            <a:r>
              <a:rPr lang="en-US" altLang="en-US" sz="1000" dirty="0" smtClean="0">
                <a:solidFill>
                  <a:srgbClr val="000000"/>
                </a:solidFill>
              </a:rPr>
              <a:t>©2016 Paul Hastings LLP</a:t>
            </a:r>
          </a:p>
        </p:txBody>
      </p:sp>
      <p:cxnSp>
        <p:nvCxnSpPr>
          <p:cNvPr id="8" name="Straight Connector 7"/>
          <p:cNvCxnSpPr/>
          <p:nvPr/>
        </p:nvCxnSpPr>
        <p:spPr bwMode="ltGray">
          <a:xfrm>
            <a:off x="561975" y="5953125"/>
            <a:ext cx="4572000"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pic>
        <p:nvPicPr>
          <p:cNvPr id="9" name="Picture 17" descr="Logos_01-1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gray">
          <a:xfrm>
            <a:off x="7010400" y="5937250"/>
            <a:ext cx="20161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22"/>
          <p:cNvSpPr txBox="1">
            <a:spLocks noChangeArrowheads="1"/>
          </p:cNvSpPr>
          <p:nvPr/>
        </p:nvSpPr>
        <p:spPr bwMode="gray">
          <a:xfrm>
            <a:off x="488950" y="260350"/>
            <a:ext cx="7735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Clr>
                <a:srgbClr val="483C36"/>
              </a:buClr>
              <a:buSzPct val="85000"/>
              <a:buFont typeface="Webdings" pitchFamily="18" charset="2"/>
              <a:buNone/>
              <a:defRPr/>
            </a:pPr>
            <a:r>
              <a:rPr lang="en-US" altLang="en-US" sz="2400" b="1" dirty="0" smtClean="0">
                <a:solidFill>
                  <a:srgbClr val="8B0E04"/>
                </a:solidFill>
              </a:rPr>
              <a:t>OUR OFFICES</a:t>
            </a:r>
          </a:p>
        </p:txBody>
      </p:sp>
      <p:sp>
        <p:nvSpPr>
          <p:cNvPr id="11" name="TextBox 19"/>
          <p:cNvSpPr txBox="1">
            <a:spLocks noChangeArrowheads="1"/>
          </p:cNvSpPr>
          <p:nvPr/>
        </p:nvSpPr>
        <p:spPr bwMode="gray">
          <a:xfrm>
            <a:off x="8229600" y="228600"/>
            <a:ext cx="493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fld id="{6216AF91-5202-4486-B480-F7D137D6351F}" type="slidenum">
              <a:rPr lang="en-US" altLang="en-US" sz="1400" b="1" smtClean="0">
                <a:solidFill>
                  <a:srgbClr val="B4A06E"/>
                </a:solidFill>
              </a:rPr>
              <a:pPr eaLnBrk="1" fontAlgn="base" hangingPunct="1">
                <a:spcBef>
                  <a:spcPct val="0"/>
                </a:spcBef>
                <a:spcAft>
                  <a:spcPct val="0"/>
                </a:spcAft>
                <a:defRPr/>
              </a:pPr>
              <a:t>‹#›</a:t>
            </a:fld>
            <a:endParaRPr lang="en-US" altLang="en-US" sz="1400" b="1" dirty="0" smtClean="0">
              <a:solidFill>
                <a:srgbClr val="B4A06E"/>
              </a:solidFill>
            </a:endParaRPr>
          </a:p>
        </p:txBody>
      </p:sp>
    </p:spTree>
    <p:extLst>
      <p:ext uri="{BB962C8B-B14F-4D97-AF65-F5344CB8AC3E}">
        <p14:creationId xmlns:p14="http://schemas.microsoft.com/office/powerpoint/2010/main" val="36584446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Holding Slide">
    <p:spTree>
      <p:nvGrpSpPr>
        <p:cNvPr id="1" name=""/>
        <p:cNvGrpSpPr/>
        <p:nvPr/>
      </p:nvGrpSpPr>
      <p:grpSpPr>
        <a:xfrm>
          <a:off x="0" y="0"/>
          <a:ext cx="0" cy="0"/>
          <a:chOff x="0" y="0"/>
          <a:chExt cx="0" cy="0"/>
        </a:xfrm>
      </p:grpSpPr>
      <p:pic>
        <p:nvPicPr>
          <p:cNvPr id="2" name="Picture 10" descr="PH_Powerpoint-13.png"/>
          <p:cNvPicPr>
            <a:picLocks noChangeAspect="1"/>
          </p:cNvPicPr>
          <p:nvPr/>
        </p:nvPicPr>
        <p:blipFill>
          <a:blip r:embed="rId2" cstate="print">
            <a:extLst>
              <a:ext uri="{28A0092B-C50C-407E-A947-70E740481C1C}">
                <a14:useLocalDpi xmlns:a14="http://schemas.microsoft.com/office/drawing/2010/main" val="0"/>
              </a:ext>
            </a:extLst>
          </a:blip>
          <a:srcRect t="3333" r="7635"/>
          <a:stretch>
            <a:fillRect/>
          </a:stretch>
        </p:blipFill>
        <p:spPr bwMode="ltGray">
          <a:xfrm>
            <a:off x="0" y="0"/>
            <a:ext cx="9144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Logos_01-1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gray">
          <a:xfrm>
            <a:off x="7010400" y="5937250"/>
            <a:ext cx="20161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4318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Date">
    <p:spTree>
      <p:nvGrpSpPr>
        <p:cNvPr id="1" name=""/>
        <p:cNvGrpSpPr/>
        <p:nvPr/>
      </p:nvGrpSpPr>
      <p:grpSpPr>
        <a:xfrm>
          <a:off x="0" y="0"/>
          <a:ext cx="0" cy="0"/>
          <a:chOff x="0" y="0"/>
          <a:chExt cx="0" cy="0"/>
        </a:xfrm>
      </p:grpSpPr>
      <p:pic>
        <p:nvPicPr>
          <p:cNvPr id="7" name="Picture 6" descr="PH_Powerpoint-14.png"/>
          <p:cNvPicPr>
            <a:picLocks noChangeAspect="1"/>
          </p:cNvPicPr>
          <p:nvPr/>
        </p:nvPicPr>
        <p:blipFill rotWithShape="1">
          <a:blip r:embed="rId2" cstate="print">
            <a:extLst>
              <a:ext uri="{28A0092B-C50C-407E-A947-70E740481C1C}">
                <a14:useLocalDpi xmlns:a14="http://schemas.microsoft.com/office/drawing/2010/main" val="0"/>
              </a:ext>
            </a:extLst>
          </a:blip>
          <a:srcRect r="7440"/>
          <a:stretch/>
        </p:blipFill>
        <p:spPr bwMode="ltGray">
          <a:xfrm>
            <a:off x="-19304" y="0"/>
            <a:ext cx="9163304" cy="6858000"/>
          </a:xfrm>
          <a:prstGeom prst="rect">
            <a:avLst/>
          </a:prstGeom>
        </p:spPr>
      </p:pic>
      <p:pic>
        <p:nvPicPr>
          <p:cNvPr id="9" name="Picture 8" descr="Logos_01-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7010400" y="5936654"/>
            <a:ext cx="2016000" cy="768946"/>
          </a:xfrm>
          <a:prstGeom prst="rect">
            <a:avLst/>
          </a:prstGeom>
        </p:spPr>
      </p:pic>
      <p:sp>
        <p:nvSpPr>
          <p:cNvPr id="2" name="Title 1"/>
          <p:cNvSpPr>
            <a:spLocks noGrp="1"/>
          </p:cNvSpPr>
          <p:nvPr>
            <p:ph type="ctrTitle"/>
          </p:nvPr>
        </p:nvSpPr>
        <p:spPr bwMode="gray">
          <a:xfrm>
            <a:off x="420624" y="1609344"/>
            <a:ext cx="6117336" cy="841248"/>
          </a:xfrm>
        </p:spPr>
        <p:txBody>
          <a:bodyPr anchor="b" anchorCtr="0"/>
          <a:lstStyle>
            <a:lvl1pPr>
              <a:defRPr baseline="0"/>
            </a:lvl1pPr>
          </a:lstStyle>
          <a:p>
            <a:r>
              <a:rPr lang="en-US" smtClean="0"/>
              <a:t>Click to edit Master title style</a:t>
            </a:r>
            <a:endParaRPr lang="en-US" dirty="0"/>
          </a:p>
        </p:txBody>
      </p:sp>
      <p:sp>
        <p:nvSpPr>
          <p:cNvPr id="3" name="Subtitle 2"/>
          <p:cNvSpPr>
            <a:spLocks noGrp="1"/>
          </p:cNvSpPr>
          <p:nvPr>
            <p:ph type="subTitle" idx="1"/>
          </p:nvPr>
        </p:nvSpPr>
        <p:spPr bwMode="gray">
          <a:xfrm>
            <a:off x="420624" y="2670048"/>
            <a:ext cx="8229600" cy="914400"/>
          </a:xfrm>
        </p:spPr>
        <p:txBody>
          <a:bodyPr/>
          <a:lstStyle>
            <a:lvl1pPr marL="0" indent="0" algn="l">
              <a:buNone/>
              <a:defRPr sz="2400">
                <a:solidFill>
                  <a:schemeClr val="tx1"/>
                </a:solidFill>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p:nvCxnSpPr>
        <p:spPr bwMode="ltGray">
          <a:xfrm>
            <a:off x="562708" y="2514600"/>
            <a:ext cx="8088923"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sp>
        <p:nvSpPr>
          <p:cNvPr id="10" name="Text Placeholder 4"/>
          <p:cNvSpPr>
            <a:spLocks noGrp="1"/>
          </p:cNvSpPr>
          <p:nvPr>
            <p:ph type="body" sz="quarter" idx="3" hasCustomPrompt="1"/>
          </p:nvPr>
        </p:nvSpPr>
        <p:spPr bwMode="gray">
          <a:xfrm>
            <a:off x="6245352" y="1847088"/>
            <a:ext cx="2496312" cy="530352"/>
          </a:xfrm>
        </p:spPr>
        <p:txBody>
          <a:bodyPr anchor="b"/>
          <a:lstStyle>
            <a:lvl1pPr marL="0" indent="0" algn="r">
              <a:buNone/>
              <a:defRPr sz="1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Thursday, January 1, 2017</a:t>
            </a:r>
          </a:p>
        </p:txBody>
      </p:sp>
    </p:spTree>
    <p:extLst>
      <p:ext uri="{BB962C8B-B14F-4D97-AF65-F5344CB8AC3E}">
        <p14:creationId xmlns:p14="http://schemas.microsoft.com/office/powerpoint/2010/main" val="8656224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PH_Powerpoint-15.png"/>
          <p:cNvPicPr>
            <a:picLocks noChangeAspect="1"/>
          </p:cNvPicPr>
          <p:nvPr/>
        </p:nvPicPr>
        <p:blipFill rotWithShape="1">
          <a:blip r:embed="rId2" cstate="print">
            <a:extLst>
              <a:ext uri="{28A0092B-C50C-407E-A947-70E740481C1C}">
                <a14:useLocalDpi xmlns:a14="http://schemas.microsoft.com/office/drawing/2010/main" val="0"/>
              </a:ext>
            </a:extLst>
          </a:blip>
          <a:srcRect r="6796"/>
          <a:stretch/>
        </p:blipFill>
        <p:spPr bwMode="ltGray">
          <a:xfrm>
            <a:off x="0" y="0"/>
            <a:ext cx="9227127" cy="6858000"/>
          </a:xfrm>
          <a:prstGeom prst="rect">
            <a:avLst/>
          </a:prstGeom>
        </p:spPr>
      </p:pic>
      <p:cxnSp>
        <p:nvCxnSpPr>
          <p:cNvPr id="9" name="Straight Connector 8"/>
          <p:cNvCxnSpPr/>
          <p:nvPr/>
        </p:nvCxnSpPr>
        <p:spPr bwMode="ltGray">
          <a:xfrm>
            <a:off x="562708" y="2514600"/>
            <a:ext cx="8088923"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Logos_01-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7010400" y="5936654"/>
            <a:ext cx="2016000" cy="768946"/>
          </a:xfrm>
          <a:prstGeom prst="rect">
            <a:avLst/>
          </a:prstGeom>
        </p:spPr>
      </p:pic>
      <p:sp>
        <p:nvSpPr>
          <p:cNvPr id="2" name="Title 1"/>
          <p:cNvSpPr>
            <a:spLocks noGrp="1"/>
          </p:cNvSpPr>
          <p:nvPr>
            <p:ph type="title"/>
          </p:nvPr>
        </p:nvSpPr>
        <p:spPr bwMode="gray">
          <a:xfrm>
            <a:off x="420624" y="1591056"/>
            <a:ext cx="7735824" cy="841248"/>
          </a:xfrm>
        </p:spPr>
        <p:txBody>
          <a:bodyPr anchor="b" anchorCtr="0"/>
          <a:lstStyle>
            <a:lvl1pPr algn="l">
              <a:defRPr sz="2400" b="1" cap="all"/>
            </a:lvl1pPr>
          </a:lstStyle>
          <a:p>
            <a:r>
              <a:rPr lang="en-US" smtClean="0"/>
              <a:t>Click to edit Master title style</a:t>
            </a:r>
            <a:endParaRPr lang="en-US" dirty="0"/>
          </a:p>
        </p:txBody>
      </p:sp>
      <p:sp>
        <p:nvSpPr>
          <p:cNvPr id="3" name="Text Placeholder 2"/>
          <p:cNvSpPr>
            <a:spLocks noGrp="1"/>
          </p:cNvSpPr>
          <p:nvPr>
            <p:ph type="body" idx="1"/>
          </p:nvPr>
        </p:nvSpPr>
        <p:spPr bwMode="gray">
          <a:xfrm>
            <a:off x="420624" y="2670048"/>
            <a:ext cx="7735824" cy="914400"/>
          </a:xfrm>
        </p:spPr>
        <p:txBody>
          <a:bodyPr anchor="t" anchorCtr="0"/>
          <a:lstStyle>
            <a:lvl1pPr marL="0" indent="0">
              <a:buNone/>
              <a:defRPr sz="2400" b="0">
                <a:solidFill>
                  <a:schemeClr val="tx1"/>
                </a:solidFill>
                <a:latin typeface="Times New Roman" panose="02020603050405020304" pitchFamily="18" charset="0"/>
                <a:cs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Box 6"/>
          <p:cNvSpPr txBox="1"/>
          <p:nvPr/>
        </p:nvSpPr>
        <p:spPr bwMode="gray">
          <a:xfrm>
            <a:off x="8229600" y="228600"/>
            <a:ext cx="493776" cy="457200"/>
          </a:xfrm>
          <a:prstGeom prst="rect">
            <a:avLst/>
          </a:prstGeom>
          <a:noFill/>
        </p:spPr>
        <p:txBody>
          <a:bodyPr wrap="square"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7F00760-1C81-FA48-933D-C36EBD8B72B8}" type="slidenum">
              <a:rPr lang="en-US" sz="1400" b="1" smtClean="0">
                <a:solidFill>
                  <a:schemeClr val="accent2"/>
                </a:solidFill>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400" b="1" dirty="0" smtClean="0">
              <a:solidFill>
                <a:schemeClr val="accent2"/>
              </a:solidFill>
            </a:endParaRPr>
          </a:p>
        </p:txBody>
      </p:sp>
    </p:spTree>
    <p:extLst>
      <p:ext uri="{BB962C8B-B14F-4D97-AF65-F5344CB8AC3E}">
        <p14:creationId xmlns:p14="http://schemas.microsoft.com/office/powerpoint/2010/main" val="47827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Content Placeholder 2"/>
          <p:cNvSpPr>
            <a:spLocks noGrp="1"/>
          </p:cNvSpPr>
          <p:nvPr>
            <p:ph sz="half" idx="1"/>
          </p:nvPr>
        </p:nvSpPr>
        <p:spPr bwMode="gray">
          <a:xfrm>
            <a:off x="493776" y="1161288"/>
            <a:ext cx="3941064" cy="4626864"/>
          </a:xfrm>
        </p:spPr>
        <p:txBody>
          <a:bodyPr/>
          <a:lstStyle>
            <a:lvl1pPr>
              <a:defRPr sz="20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bwMode="gray">
          <a:xfrm>
            <a:off x="4709160" y="1161288"/>
            <a:ext cx="3941064" cy="4626864"/>
          </a:xfrm>
        </p:spPr>
        <p:txBody>
          <a:bodyPr/>
          <a:lstStyle>
            <a:lvl1pPr>
              <a:defRPr sz="20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F1B40D9-D3E3-4995-A659-967E9A5C5E08}" type="datetimeFigureOut">
              <a:rPr lang="en-US" smtClean="0"/>
              <a:t>8/27/2018</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811587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bwMode="gray">
          <a:xfrm>
            <a:off x="493776" y="1170432"/>
            <a:ext cx="3941064" cy="384048"/>
          </a:xfrm>
        </p:spPr>
        <p:txBody>
          <a:bodyPr anchor="b"/>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bwMode="gray">
          <a:xfrm>
            <a:off x="493776" y="1600200"/>
            <a:ext cx="3941064" cy="4187952"/>
          </a:xfrm>
        </p:spPr>
        <p:txBody>
          <a:bodyPr/>
          <a:lstStyle>
            <a:lvl1pPr>
              <a:defRPr sz="20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bwMode="gray">
          <a:xfrm>
            <a:off x="4709160" y="1170432"/>
            <a:ext cx="3941064" cy="384048"/>
          </a:xfrm>
        </p:spPr>
        <p:txBody>
          <a:bodyPr anchor="b"/>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bwMode="gray">
          <a:xfrm>
            <a:off x="4709160" y="1600200"/>
            <a:ext cx="3941064" cy="4187952"/>
          </a:xfrm>
        </p:spPr>
        <p:txBody>
          <a:bodyPr/>
          <a:lstStyle>
            <a:lvl1pPr>
              <a:defRPr sz="20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F1B40D9-D3E3-4995-A659-967E9A5C5E08}" type="datetimeFigureOut">
              <a:rPr lang="en-US" smtClean="0"/>
              <a:t>8/27/2018</a:t>
            </a:fld>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06750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F1B40D9-D3E3-4995-A659-967E9A5C5E08}" type="datetimeFigureOut">
              <a:rPr lang="en-US" smtClean="0"/>
              <a:t>8/27/2018</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731125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1B40D9-D3E3-4995-A659-967E9A5C5E08}" type="datetimeFigureOut">
              <a:rPr lang="en-US" smtClean="0"/>
              <a:t>8/27/2018</a:t>
            </a:fld>
            <a:endParaRPr lang="en-US" dirty="0"/>
          </a:p>
        </p:txBody>
      </p:sp>
      <p:sp>
        <p:nvSpPr>
          <p:cNvPr id="3" name="Footer Placeholder 2"/>
          <p:cNvSpPr>
            <a:spLocks noGrp="1"/>
          </p:cNvSpPr>
          <p:nvPr>
            <p:ph type="ftr" sz="quarter" idx="11"/>
          </p:nvPr>
        </p:nvSpPr>
        <p:spPr/>
        <p:txBody>
          <a:bodyPr/>
          <a:lstStyle/>
          <a:p>
            <a:endParaRPr lang="en-US" dirty="0"/>
          </a:p>
        </p:txBody>
      </p:sp>
      <p:pic>
        <p:nvPicPr>
          <p:cNvPr id="4" name="Picture 3" descr="Logos_01-1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7010400" y="5936654"/>
            <a:ext cx="2016000" cy="768946"/>
          </a:xfrm>
          <a:prstGeom prst="rect">
            <a:avLst/>
          </a:prstGeom>
        </p:spPr>
      </p:pic>
      <p:cxnSp>
        <p:nvCxnSpPr>
          <p:cNvPr id="5" name="Straight Connector 4"/>
          <p:cNvCxnSpPr/>
          <p:nvPr/>
        </p:nvCxnSpPr>
        <p:spPr bwMode="ltGray">
          <a:xfrm>
            <a:off x="562708" y="685800"/>
            <a:ext cx="8088923"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bwMode="gray">
          <a:xfrm>
            <a:off x="8229600" y="228600"/>
            <a:ext cx="493776" cy="457200"/>
          </a:xfrm>
          <a:prstGeom prst="rect">
            <a:avLst/>
          </a:prstGeom>
          <a:noFill/>
        </p:spPr>
        <p:txBody>
          <a:bodyPr wrap="square"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7F00760-1C81-FA48-933D-C36EBD8B72B8}" type="slidenum">
              <a:rPr lang="en-US" sz="1400" b="1" smtClean="0">
                <a:solidFill>
                  <a:schemeClr val="accent2"/>
                </a:solidFill>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400" b="1" dirty="0" smtClean="0">
              <a:solidFill>
                <a:schemeClr val="accent2"/>
              </a:solidFill>
            </a:endParaRPr>
          </a:p>
        </p:txBody>
      </p:sp>
      <p:sp>
        <p:nvSpPr>
          <p:cNvPr id="7" name="Content Placeholder 2"/>
          <p:cNvSpPr>
            <a:spLocks noGrp="1"/>
          </p:cNvSpPr>
          <p:nvPr>
            <p:ph idx="1"/>
          </p:nvPr>
        </p:nvSpPr>
        <p:spPr bwMode="invGray">
          <a:xfrm>
            <a:off x="493776" y="1161288"/>
            <a:ext cx="7735824" cy="47091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191590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awyer Bio">
    <p:bg>
      <p:bgPr>
        <a:solidFill>
          <a:schemeClr val="bg1"/>
        </a:solidFill>
        <a:effectLst/>
      </p:bgPr>
    </p:bg>
    <p:spTree>
      <p:nvGrpSpPr>
        <p:cNvPr id="1" name=""/>
        <p:cNvGrpSpPr/>
        <p:nvPr/>
      </p:nvGrpSpPr>
      <p:grpSpPr>
        <a:xfrm>
          <a:off x="0" y="0"/>
          <a:ext cx="0" cy="0"/>
          <a:chOff x="0" y="0"/>
          <a:chExt cx="0" cy="0"/>
        </a:xfrm>
      </p:grpSpPr>
      <p:pic>
        <p:nvPicPr>
          <p:cNvPr id="24" name="Picture 23" descr="PH_Powerpoint-16.png"/>
          <p:cNvPicPr>
            <a:picLocks noChangeAspect="1"/>
          </p:cNvPicPr>
          <p:nvPr/>
        </p:nvPicPr>
        <p:blipFill rotWithShape="1">
          <a:blip r:embed="rId2" cstate="print">
            <a:extLst>
              <a:ext uri="{28A0092B-C50C-407E-A947-70E740481C1C}">
                <a14:useLocalDpi xmlns:a14="http://schemas.microsoft.com/office/drawing/2010/main" val="0"/>
              </a:ext>
            </a:extLst>
          </a:blip>
          <a:srcRect l="88516"/>
          <a:stretch/>
        </p:blipFill>
        <p:spPr bwMode="ltGray">
          <a:xfrm>
            <a:off x="8033739" y="0"/>
            <a:ext cx="1136904" cy="6858000"/>
          </a:xfrm>
          <a:prstGeom prst="rect">
            <a:avLst/>
          </a:prstGeom>
        </p:spPr>
      </p:pic>
      <p:cxnSp>
        <p:nvCxnSpPr>
          <p:cNvPr id="15" name="Straight Connector 14"/>
          <p:cNvCxnSpPr/>
          <p:nvPr/>
        </p:nvCxnSpPr>
        <p:spPr bwMode="ltGray">
          <a:xfrm>
            <a:off x="562708" y="685800"/>
            <a:ext cx="8088923"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pic>
        <p:nvPicPr>
          <p:cNvPr id="23" name="Picture 22" descr="Logos_01-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7010400" y="5936654"/>
            <a:ext cx="2016000" cy="768946"/>
          </a:xfrm>
          <a:prstGeom prst="rect">
            <a:avLst/>
          </a:prstGeom>
        </p:spPr>
      </p:pic>
      <p:sp>
        <p:nvSpPr>
          <p:cNvPr id="18" name="Text Placeholder 13"/>
          <p:cNvSpPr>
            <a:spLocks noGrp="1" noChangeAspect="1"/>
          </p:cNvSpPr>
          <p:nvPr>
            <p:ph type="body" sz="quarter" idx="16" hasCustomPrompt="1"/>
          </p:nvPr>
        </p:nvSpPr>
        <p:spPr bwMode="gray">
          <a:xfrm>
            <a:off x="498980" y="3826606"/>
            <a:ext cx="6464527" cy="458004"/>
          </a:xfrm>
          <a:prstGeom prst="rect">
            <a:avLst/>
          </a:prstGeom>
        </p:spPr>
        <p:txBody>
          <a:bodyPr wrap="square">
            <a:normAutofit/>
          </a:bodyPr>
          <a:lstStyle>
            <a:lvl1pPr marL="0" indent="0">
              <a:buNone/>
              <a:defRPr sz="2000" b="0">
                <a:solidFill>
                  <a:schemeClr val="tx1"/>
                </a:solidFill>
                <a:latin typeface="Times New Roman" panose="02020603050405020304" pitchFamily="18" charset="0"/>
                <a:cs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Department</a:t>
            </a:r>
            <a:endParaRPr lang="en-US" dirty="0"/>
          </a:p>
        </p:txBody>
      </p:sp>
      <p:sp>
        <p:nvSpPr>
          <p:cNvPr id="19" name="Text Placeholder 11"/>
          <p:cNvSpPr>
            <a:spLocks noGrp="1"/>
          </p:cNvSpPr>
          <p:nvPr>
            <p:ph type="body" sz="quarter" idx="17" hasCustomPrompt="1"/>
          </p:nvPr>
        </p:nvSpPr>
        <p:spPr bwMode="gray">
          <a:xfrm>
            <a:off x="492369" y="4362990"/>
            <a:ext cx="6471138" cy="2078736"/>
          </a:xfrm>
          <a:prstGeom prst="rect">
            <a:avLst/>
          </a:prstGeom>
        </p:spPr>
        <p:txBody>
          <a:bodyPr wrap="square">
            <a:normAutofit/>
          </a:bodyPr>
          <a:lstStyle>
            <a:lvl1pPr marL="285750" marR="0" indent="-285750" algn="l" defTabSz="914400" rtl="0" eaLnBrk="1" fontAlgn="auto" latinLnBrk="0" hangingPunct="1">
              <a:lnSpc>
                <a:spcPct val="100000"/>
              </a:lnSpc>
              <a:spcBef>
                <a:spcPct val="20000"/>
              </a:spcBef>
              <a:spcAft>
                <a:spcPts val="1400"/>
              </a:spcAft>
              <a:buClrTx/>
              <a:buSzTx/>
              <a:buFont typeface="Wingdings" panose="05000000000000000000" pitchFamily="2" charset="2"/>
              <a:buChar char="§"/>
              <a:tabLst/>
              <a:defRPr sz="1400" baseline="0">
                <a:solidFill>
                  <a:schemeClr val="tx1"/>
                </a:solidFill>
                <a:latin typeface="Times New Roman" panose="02020603050405020304" pitchFamily="18" charset="0"/>
                <a:cs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Insert no more than three brief descriptions</a:t>
            </a:r>
          </a:p>
          <a:p>
            <a:pPr lvl="0"/>
            <a:r>
              <a:rPr lang="en-US" dirty="0" smtClean="0"/>
              <a:t>Insert no more than three brief descriptions</a:t>
            </a:r>
          </a:p>
          <a:p>
            <a:pPr lvl="0"/>
            <a:r>
              <a:rPr lang="en-US" dirty="0" smtClean="0"/>
              <a:t>Insert no more than three brief descriptions</a:t>
            </a:r>
          </a:p>
        </p:txBody>
      </p:sp>
      <p:cxnSp>
        <p:nvCxnSpPr>
          <p:cNvPr id="22" name="Straight Connector 21"/>
          <p:cNvCxnSpPr/>
          <p:nvPr/>
        </p:nvCxnSpPr>
        <p:spPr bwMode="ltGray">
          <a:xfrm>
            <a:off x="562708" y="3733800"/>
            <a:ext cx="6400800"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sp>
        <p:nvSpPr>
          <p:cNvPr id="25" name="Text Box 22"/>
          <p:cNvSpPr txBox="1">
            <a:spLocks noChangeArrowheads="1"/>
          </p:cNvSpPr>
          <p:nvPr/>
        </p:nvSpPr>
        <p:spPr bwMode="gray">
          <a:xfrm>
            <a:off x="489556" y="36576"/>
            <a:ext cx="7735824"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nchorCtr="0">
            <a:normAutofit/>
          </a:bodyPr>
          <a:lstStyle/>
          <a:p>
            <a:pPr algn="l">
              <a:buClr>
                <a:srgbClr val="483C36"/>
              </a:buClr>
              <a:buSzPct val="85000"/>
              <a:buFont typeface="Webdings" pitchFamily="18" charset="2"/>
              <a:buNone/>
            </a:pPr>
            <a:r>
              <a:rPr lang="en-US" sz="2400" b="1" dirty="0" smtClean="0">
                <a:solidFill>
                  <a:schemeClr val="accent1"/>
                </a:solidFill>
                <a:latin typeface="+mj-lt"/>
              </a:rPr>
              <a:t>LAWYER</a:t>
            </a:r>
            <a:r>
              <a:rPr lang="en-US" sz="2400" b="1" baseline="0" dirty="0" smtClean="0">
                <a:solidFill>
                  <a:schemeClr val="accent1"/>
                </a:solidFill>
                <a:latin typeface="+mj-lt"/>
              </a:rPr>
              <a:t> BIO</a:t>
            </a:r>
            <a:endParaRPr lang="en-US" sz="2400" b="1" dirty="0">
              <a:solidFill>
                <a:schemeClr val="accent1"/>
              </a:solidFill>
              <a:latin typeface="+mj-lt"/>
            </a:endParaRPr>
          </a:p>
        </p:txBody>
      </p:sp>
      <p:sp>
        <p:nvSpPr>
          <p:cNvPr id="16" name="TextBox 15"/>
          <p:cNvSpPr txBox="1"/>
          <p:nvPr/>
        </p:nvSpPr>
        <p:spPr bwMode="gray">
          <a:xfrm>
            <a:off x="8229600" y="228600"/>
            <a:ext cx="493776" cy="457200"/>
          </a:xfrm>
          <a:prstGeom prst="rect">
            <a:avLst/>
          </a:prstGeom>
          <a:noFill/>
        </p:spPr>
        <p:txBody>
          <a:bodyPr wrap="square"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7F00760-1C81-FA48-933D-C36EBD8B72B8}" type="slidenum">
              <a:rPr lang="en-US" sz="1400" b="1" smtClean="0">
                <a:solidFill>
                  <a:schemeClr val="accent2"/>
                </a:solidFill>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400" b="1" dirty="0" smtClean="0">
              <a:solidFill>
                <a:schemeClr val="accent2"/>
              </a:solidFill>
            </a:endParaRPr>
          </a:p>
        </p:txBody>
      </p:sp>
      <p:sp>
        <p:nvSpPr>
          <p:cNvPr id="14" name="Picture Placeholder 6"/>
          <p:cNvSpPr>
            <a:spLocks noGrp="1"/>
          </p:cNvSpPr>
          <p:nvPr>
            <p:ph type="pic" sz="quarter" idx="13" hasCustomPrompt="1"/>
          </p:nvPr>
        </p:nvSpPr>
        <p:spPr bwMode="gray">
          <a:xfrm>
            <a:off x="557081" y="1517904"/>
            <a:ext cx="1389888" cy="1911097"/>
          </a:xfrm>
          <a:prstGeom prst="rect">
            <a:avLst/>
          </a:prstGeom>
        </p:spPr>
        <p:txBody>
          <a:bodyPr>
            <a:normAutofit/>
          </a:bodyPr>
          <a:lstStyle>
            <a:lvl1pPr marL="0" indent="0">
              <a:buNone/>
              <a:defRPr sz="1100" baseline="0">
                <a:solidFill>
                  <a:schemeClr val="tx1"/>
                </a:solidFill>
              </a:defRPr>
            </a:lvl1pPr>
          </a:lstStyle>
          <a:p>
            <a:r>
              <a:rPr lang="en-US" dirty="0" smtClean="0"/>
              <a:t>Click icon to insert lawyer picture saved to your computer.</a:t>
            </a:r>
            <a:br>
              <a:rPr lang="en-US" dirty="0" smtClean="0"/>
            </a:br>
            <a:r>
              <a:rPr lang="en-US" dirty="0" smtClean="0"/>
              <a:t/>
            </a:r>
            <a:br>
              <a:rPr lang="en-US" dirty="0" smtClean="0"/>
            </a:br>
            <a:r>
              <a:rPr lang="en-US" dirty="0" smtClean="0"/>
              <a:t>picture size = 2.09”x1.52”</a:t>
            </a:r>
            <a:br>
              <a:rPr lang="en-US" dirty="0" smtClean="0"/>
            </a:br>
            <a:r>
              <a:rPr lang="en-US" dirty="0" smtClean="0"/>
              <a:t/>
            </a:r>
            <a:br>
              <a:rPr lang="en-US" dirty="0" smtClean="0"/>
            </a:br>
            <a:r>
              <a:rPr lang="en-US" dirty="0" smtClean="0"/>
              <a:t>position =</a:t>
            </a:r>
            <a:br>
              <a:rPr lang="en-US" dirty="0" smtClean="0"/>
            </a:br>
            <a:r>
              <a:rPr lang="en-US" dirty="0" smtClean="0"/>
              <a:t>.61, 1.66</a:t>
            </a:r>
            <a:endParaRPr lang="en-US" dirty="0"/>
          </a:p>
        </p:txBody>
      </p:sp>
      <p:sp>
        <p:nvSpPr>
          <p:cNvPr id="20" name="Text Placeholder 9"/>
          <p:cNvSpPr>
            <a:spLocks noGrp="1"/>
          </p:cNvSpPr>
          <p:nvPr>
            <p:ph type="body" sz="quarter" idx="14" hasCustomPrompt="1"/>
          </p:nvPr>
        </p:nvSpPr>
        <p:spPr bwMode="gray">
          <a:xfrm>
            <a:off x="2148839" y="1600200"/>
            <a:ext cx="4809744" cy="457200"/>
          </a:xfrm>
          <a:prstGeom prst="rect">
            <a:avLst/>
          </a:prstGeom>
        </p:spPr>
        <p:txBody>
          <a:bodyPr wrap="square">
            <a:normAutofit/>
          </a:bodyPr>
          <a:lstStyle>
            <a:lvl1pPr marL="0" indent="0">
              <a:buNone/>
              <a:defRPr sz="2000" b="1"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ATTORNEY NAME</a:t>
            </a:r>
            <a:endParaRPr lang="en-US" dirty="0"/>
          </a:p>
        </p:txBody>
      </p:sp>
      <p:sp>
        <p:nvSpPr>
          <p:cNvPr id="26" name="Text Placeholder 11"/>
          <p:cNvSpPr>
            <a:spLocks noGrp="1"/>
          </p:cNvSpPr>
          <p:nvPr>
            <p:ph type="body" sz="quarter" idx="15" hasCustomPrompt="1"/>
          </p:nvPr>
        </p:nvSpPr>
        <p:spPr bwMode="gray">
          <a:xfrm>
            <a:off x="2148839" y="2133600"/>
            <a:ext cx="4809744" cy="1295400"/>
          </a:xfrm>
          <a:prstGeom prst="rect">
            <a:avLst/>
          </a:prstGeom>
        </p:spPr>
        <p:txBody>
          <a:bodyPr wrap="square">
            <a:normAutofit/>
          </a:bodyPr>
          <a:lstStyle>
            <a:lvl1pPr marL="0" indent="0">
              <a:buNone/>
              <a:defRPr sz="1400" baseline="0">
                <a:solidFill>
                  <a:schemeClr val="tx1"/>
                </a:solidFill>
                <a:latin typeface="Times New Roman" panose="02020603050405020304" pitchFamily="18" charset="0"/>
                <a:cs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Position, Department</a:t>
            </a:r>
            <a:br>
              <a:rPr lang="en-US" dirty="0" smtClean="0"/>
            </a:br>
            <a:r>
              <a:rPr lang="en-US" dirty="0" smtClean="0"/>
              <a:t>Office</a:t>
            </a:r>
            <a:br>
              <a:rPr lang="en-US" dirty="0" smtClean="0"/>
            </a:br>
            <a:r>
              <a:rPr lang="en-US" dirty="0" smtClean="0"/>
              <a:t>T: </a:t>
            </a:r>
            <a:br>
              <a:rPr lang="en-US" dirty="0" smtClean="0"/>
            </a:br>
            <a:r>
              <a:rPr lang="en-US" dirty="0" smtClean="0"/>
              <a:t>F:</a:t>
            </a:r>
            <a:br>
              <a:rPr lang="en-US" dirty="0" smtClean="0"/>
            </a:br>
            <a:r>
              <a:rPr lang="en-US" dirty="0" smtClean="0"/>
              <a:t>Email Address</a:t>
            </a:r>
            <a:endParaRPr lang="en-US" dirty="0"/>
          </a:p>
        </p:txBody>
      </p:sp>
      <p:cxnSp>
        <p:nvCxnSpPr>
          <p:cNvPr id="27" name="Straight Connector 26"/>
          <p:cNvCxnSpPr/>
          <p:nvPr userDrawn="1"/>
        </p:nvCxnSpPr>
        <p:spPr bwMode="ltGray">
          <a:xfrm>
            <a:off x="2148839" y="1524000"/>
            <a:ext cx="4809744"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6896730"/>
      </p:ext>
    </p:extLst>
  </p:cSld>
  <p:clrMapOvr>
    <a:masterClrMapping/>
  </p:clrMapOvr>
  <p:timing>
    <p:tnLst>
      <p:par>
        <p:cTn id="1" dur="indefinite" restart="never" nodeType="tmRoot"/>
      </p:par>
    </p:tnLst>
  </p:timing>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13" Type="http://schemas.openxmlformats.org/officeDocument/2006/relationships/theme" Target="../theme/theme1.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slideLayout" Target="../slideLayouts/slideLayout12.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5" Type="http://schemas.openxmlformats.org/officeDocument/2006/relationships/image" Target="../media/image2.png"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 Id="rId14" Type="http://schemas.openxmlformats.org/officeDocument/2006/relationships/image" Target="../media/image1.png" />
</Relationships>
</file>

<file path=ppt/slideMasters/_rels/slideMaster2.xml.rels>&#65279;<?xml version="1.0" encoding="UTF-8" standalone="yes"?>
<Relationships xmlns="http://schemas.openxmlformats.org/package/2006/relationships">
  <Relationship Id="rId8" Type="http://schemas.openxmlformats.org/officeDocument/2006/relationships/slideLayout" Target="../slideLayouts/slideLayout20.xml" />
  <Relationship Id="rId13" Type="http://schemas.openxmlformats.org/officeDocument/2006/relationships/theme" Target="../theme/theme2.xml" />
  <Relationship Id="rId3" Type="http://schemas.openxmlformats.org/officeDocument/2006/relationships/slideLayout" Target="../slideLayouts/slideLayout15.xml" />
  <Relationship Id="rId7" Type="http://schemas.openxmlformats.org/officeDocument/2006/relationships/slideLayout" Target="../slideLayouts/slideLayout19.xml" />
  <Relationship Id="rId12" Type="http://schemas.openxmlformats.org/officeDocument/2006/relationships/slideLayout" Target="../slideLayouts/slideLayout24.xml" />
  <Relationship Id="rId2" Type="http://schemas.openxmlformats.org/officeDocument/2006/relationships/slideLayout" Target="../slideLayouts/slideLayout14.xml" />
  <Relationship Id="rId1" Type="http://schemas.openxmlformats.org/officeDocument/2006/relationships/slideLayout" Target="../slideLayouts/slideLayout13.xml" />
  <Relationship Id="rId6" Type="http://schemas.openxmlformats.org/officeDocument/2006/relationships/slideLayout" Target="../slideLayouts/slideLayout18.xml" />
  <Relationship Id="rId11" Type="http://schemas.openxmlformats.org/officeDocument/2006/relationships/slideLayout" Target="../slideLayouts/slideLayout23.xml" />
  <Relationship Id="rId5" Type="http://schemas.openxmlformats.org/officeDocument/2006/relationships/slideLayout" Target="../slideLayouts/slideLayout17.xml" />
  <Relationship Id="rId15" Type="http://schemas.openxmlformats.org/officeDocument/2006/relationships/image" Target="../media/image2.png" />
  <Relationship Id="rId10" Type="http://schemas.openxmlformats.org/officeDocument/2006/relationships/slideLayout" Target="../slideLayouts/slideLayout22.xml" />
  <Relationship Id="rId4" Type="http://schemas.openxmlformats.org/officeDocument/2006/relationships/slideLayout" Target="../slideLayouts/slideLayout16.xml" />
  <Relationship Id="rId9" Type="http://schemas.openxmlformats.org/officeDocument/2006/relationships/slideLayout" Target="../slideLayouts/slideLayout21.xml" />
  <Relationship Id="rId14" Type="http://schemas.openxmlformats.org/officeDocument/2006/relationships/image" Target="../media/image1.png"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Logos_01-12.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bwMode="gray">
          <a:xfrm>
            <a:off x="7010400" y="5936654"/>
            <a:ext cx="2016000" cy="768946"/>
          </a:xfrm>
          <a:prstGeom prst="rect">
            <a:avLst/>
          </a:prstGeom>
        </p:spPr>
      </p:pic>
      <p:pic>
        <p:nvPicPr>
          <p:cNvPr id="9" name="Picture 8"/>
          <p:cNvPicPr>
            <a:picLocks noChangeAspect="1"/>
          </p:cNvPicPr>
          <p:nvPr/>
        </p:nvPicPr>
        <p:blipFill rotWithShape="1">
          <a:blip r:embed="rId15" cstate="print">
            <a:extLst>
              <a:ext uri="{28A0092B-C50C-407E-A947-70E740481C1C}">
                <a14:useLocalDpi xmlns:a14="http://schemas.microsoft.com/office/drawing/2010/main" val="0"/>
              </a:ext>
            </a:extLst>
          </a:blip>
          <a:srcRect l="11309" r="27456" b="54269"/>
          <a:stretch/>
        </p:blipFill>
        <p:spPr bwMode="ltGray">
          <a:xfrm>
            <a:off x="-76200" y="6191251"/>
            <a:ext cx="4470070" cy="742950"/>
          </a:xfrm>
          <a:prstGeom prst="rect">
            <a:avLst/>
          </a:prstGeom>
        </p:spPr>
      </p:pic>
      <p:cxnSp>
        <p:nvCxnSpPr>
          <p:cNvPr id="7" name="Straight Connector 6"/>
          <p:cNvCxnSpPr/>
          <p:nvPr/>
        </p:nvCxnSpPr>
        <p:spPr bwMode="ltGray">
          <a:xfrm>
            <a:off x="562708" y="685800"/>
            <a:ext cx="8088923"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bwMode="gray">
          <a:xfrm>
            <a:off x="493776" y="36576"/>
            <a:ext cx="7735824"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bwMode="gray">
          <a:xfrm>
            <a:off x="493776" y="1161288"/>
            <a:ext cx="7525512" cy="47091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gray">
          <a:xfrm>
            <a:off x="3499104" y="5943600"/>
            <a:ext cx="2130552" cy="365125"/>
          </a:xfrm>
          <a:prstGeom prst="rect">
            <a:avLst/>
          </a:prstGeom>
        </p:spPr>
        <p:txBody>
          <a:bodyPr vert="horz" lIns="91440" tIns="45720" rIns="91440" bIns="45720" rtlCol="0" anchor="b" anchorCtr="0"/>
          <a:lstStyle>
            <a:lvl1pPr algn="ctr">
              <a:defRPr sz="1000">
                <a:solidFill>
                  <a:schemeClr val="accent2"/>
                </a:solidFill>
              </a:defRPr>
            </a:lvl1pPr>
          </a:lstStyle>
          <a:p>
            <a:fld id="{2F1B40D9-D3E3-4995-A659-967E9A5C5E08}" type="datetimeFigureOut">
              <a:rPr lang="en-US" smtClean="0"/>
              <a:t>8/27/2018</a:t>
            </a:fld>
            <a:endParaRPr lang="en-US" dirty="0"/>
          </a:p>
        </p:txBody>
      </p:sp>
      <p:sp>
        <p:nvSpPr>
          <p:cNvPr id="5" name="Footer Placeholder 4"/>
          <p:cNvSpPr>
            <a:spLocks noGrp="1"/>
          </p:cNvSpPr>
          <p:nvPr>
            <p:ph type="ftr" sz="quarter" idx="3"/>
          </p:nvPr>
        </p:nvSpPr>
        <p:spPr bwMode="gray">
          <a:xfrm>
            <a:off x="3499104" y="6291072"/>
            <a:ext cx="2130552" cy="365125"/>
          </a:xfrm>
          <a:prstGeom prst="rect">
            <a:avLst/>
          </a:prstGeom>
        </p:spPr>
        <p:txBody>
          <a:bodyPr vert="horz" lIns="91440" tIns="45720" rIns="91440" bIns="45720" rtlCol="0" anchor="t" anchorCtr="0">
            <a:normAutofit/>
          </a:bodyPr>
          <a:lstStyle>
            <a:lvl1pPr algn="ctr">
              <a:defRPr sz="1000">
                <a:solidFill>
                  <a:schemeClr val="accent2"/>
                </a:solidFill>
              </a:defRPr>
            </a:lvl1pPr>
          </a:lstStyle>
          <a:p>
            <a:endParaRPr lang="en-US" dirty="0"/>
          </a:p>
        </p:txBody>
      </p:sp>
      <p:sp>
        <p:nvSpPr>
          <p:cNvPr id="10" name="TextBox 9"/>
          <p:cNvSpPr txBox="1"/>
          <p:nvPr/>
        </p:nvSpPr>
        <p:spPr bwMode="gray">
          <a:xfrm>
            <a:off x="8229600" y="228600"/>
            <a:ext cx="493776" cy="457200"/>
          </a:xfrm>
          <a:prstGeom prst="rect">
            <a:avLst/>
          </a:prstGeom>
          <a:noFill/>
        </p:spPr>
        <p:txBody>
          <a:bodyPr wrap="square"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7F00760-1C81-FA48-933D-C36EBD8B72B8}" type="slidenum">
              <a:rPr lang="en-US" sz="1400" b="1" smtClean="0">
                <a:solidFill>
                  <a:schemeClr val="accent2"/>
                </a:solidFill>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400" b="1" dirty="0" smtClean="0">
              <a:solidFill>
                <a:schemeClr val="accent2"/>
              </a:solidFill>
            </a:endParaRPr>
          </a:p>
        </p:txBody>
      </p:sp>
    </p:spTree>
    <p:extLst>
      <p:ext uri="{BB962C8B-B14F-4D97-AF65-F5344CB8AC3E}">
        <p14:creationId xmlns:p14="http://schemas.microsoft.com/office/powerpoint/2010/main" val="1263379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defTabSz="914400" rtl="0" eaLnBrk="1" latinLnBrk="0" hangingPunct="1">
        <a:spcBef>
          <a:spcPct val="0"/>
        </a:spcBef>
        <a:buNone/>
        <a:defRPr sz="2400" b="1" kern="1200" cap="all" baseline="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7" descr="Logos_01-12.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gray">
          <a:xfrm>
            <a:off x="7010400" y="5937250"/>
            <a:ext cx="20161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8"/>
          <p:cNvPicPr>
            <a:picLocks noChangeAspect="1"/>
          </p:cNvPicPr>
          <p:nvPr/>
        </p:nvPicPr>
        <p:blipFill>
          <a:blip r:embed="rId15" cstate="print">
            <a:extLst>
              <a:ext uri="{28A0092B-C50C-407E-A947-70E740481C1C}">
                <a14:useLocalDpi xmlns:a14="http://schemas.microsoft.com/office/drawing/2010/main" val="0"/>
              </a:ext>
            </a:extLst>
          </a:blip>
          <a:srcRect l="11308" r="27457" b="54269"/>
          <a:stretch>
            <a:fillRect/>
          </a:stretch>
        </p:blipFill>
        <p:spPr bwMode="ltGray">
          <a:xfrm>
            <a:off x="-76200" y="6191250"/>
            <a:ext cx="44704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bwMode="ltGray">
          <a:xfrm>
            <a:off x="561975" y="685800"/>
            <a:ext cx="8089900" cy="0"/>
          </a:xfrm>
          <a:prstGeom prst="line">
            <a:avLst/>
          </a:prstGeom>
          <a:ln>
            <a:solidFill>
              <a:srgbClr val="A5905B"/>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bwMode="gray">
          <a:xfrm>
            <a:off x="493713" y="36513"/>
            <a:ext cx="7735887"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078" name="Text Placeholder 2"/>
          <p:cNvSpPr>
            <a:spLocks noGrp="1"/>
          </p:cNvSpPr>
          <p:nvPr>
            <p:ph type="body" idx="1"/>
          </p:nvPr>
        </p:nvSpPr>
        <p:spPr bwMode="gray">
          <a:xfrm>
            <a:off x="493713" y="1162050"/>
            <a:ext cx="7526337"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bwMode="gray">
          <a:xfrm>
            <a:off x="3498850" y="5943600"/>
            <a:ext cx="2130425" cy="365125"/>
          </a:xfrm>
          <a:prstGeom prst="rect">
            <a:avLst/>
          </a:prstGeom>
        </p:spPr>
        <p:txBody>
          <a:bodyPr vert="horz" lIns="91440" tIns="45720" rIns="91440" bIns="45720" rtlCol="0" anchor="b" anchorCtr="0"/>
          <a:lstStyle>
            <a:lvl1pPr algn="ctr">
              <a:defRPr sz="1000">
                <a:solidFill>
                  <a:schemeClr val="accent2"/>
                </a:solidFill>
              </a:defRPr>
            </a:lvl1pPr>
          </a:lstStyle>
          <a:p>
            <a:pPr fontAlgn="base">
              <a:spcBef>
                <a:spcPct val="0"/>
              </a:spcBef>
              <a:spcAft>
                <a:spcPct val="0"/>
              </a:spcAft>
              <a:defRPr/>
            </a:pPr>
            <a:fld id="{EEC50AB1-E88D-47DE-BEF3-4E02DE518AA2}" type="datetime1">
              <a:rPr lang="en-US">
                <a:solidFill>
                  <a:srgbClr val="B4A06E"/>
                </a:solidFill>
              </a:rPr>
              <a:pPr fontAlgn="base">
                <a:spcBef>
                  <a:spcPct val="0"/>
                </a:spcBef>
                <a:spcAft>
                  <a:spcPct val="0"/>
                </a:spcAft>
                <a:defRPr/>
              </a:pPr>
              <a:t>8/27/2018</a:t>
            </a:fld>
            <a:endParaRPr lang="en-US" dirty="0">
              <a:solidFill>
                <a:srgbClr val="B4A06E"/>
              </a:solidFill>
            </a:endParaRPr>
          </a:p>
        </p:txBody>
      </p:sp>
      <p:sp>
        <p:nvSpPr>
          <p:cNvPr id="5" name="Footer Placeholder 4"/>
          <p:cNvSpPr>
            <a:spLocks noGrp="1"/>
          </p:cNvSpPr>
          <p:nvPr>
            <p:ph type="ftr" sz="quarter" idx="3"/>
          </p:nvPr>
        </p:nvSpPr>
        <p:spPr bwMode="gray">
          <a:xfrm>
            <a:off x="3498850" y="6291263"/>
            <a:ext cx="2130425" cy="365125"/>
          </a:xfrm>
          <a:prstGeom prst="rect">
            <a:avLst/>
          </a:prstGeom>
        </p:spPr>
        <p:txBody>
          <a:bodyPr vert="horz" lIns="91440" tIns="45720" rIns="91440" bIns="45720" rtlCol="0" anchor="t" anchorCtr="0">
            <a:normAutofit/>
          </a:bodyPr>
          <a:lstStyle>
            <a:lvl1pPr algn="ctr">
              <a:defRPr sz="1000">
                <a:solidFill>
                  <a:schemeClr val="accent2"/>
                </a:solidFill>
              </a:defRPr>
            </a:lvl1pPr>
          </a:lstStyle>
          <a:p>
            <a:pPr fontAlgn="base">
              <a:spcBef>
                <a:spcPct val="0"/>
              </a:spcBef>
              <a:spcAft>
                <a:spcPct val="0"/>
              </a:spcAft>
              <a:defRPr/>
            </a:pPr>
            <a:endParaRPr lang="en-US">
              <a:solidFill>
                <a:srgbClr val="B4A06E"/>
              </a:solidFill>
            </a:endParaRPr>
          </a:p>
        </p:txBody>
      </p:sp>
      <p:sp>
        <p:nvSpPr>
          <p:cNvPr id="3081" name="TextBox 9"/>
          <p:cNvSpPr txBox="1">
            <a:spLocks noChangeArrowheads="1"/>
          </p:cNvSpPr>
          <p:nvPr/>
        </p:nvSpPr>
        <p:spPr bwMode="gray">
          <a:xfrm>
            <a:off x="8229600" y="228600"/>
            <a:ext cx="493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fld id="{76527B22-1E20-4134-B7A1-44F298DED3CB}" type="slidenum">
              <a:rPr lang="en-US" altLang="en-US" sz="1400" b="1" smtClean="0">
                <a:solidFill>
                  <a:srgbClr val="B4A06E"/>
                </a:solidFill>
              </a:rPr>
              <a:pPr eaLnBrk="1" fontAlgn="base" hangingPunct="1">
                <a:spcBef>
                  <a:spcPct val="0"/>
                </a:spcBef>
                <a:spcAft>
                  <a:spcPct val="0"/>
                </a:spcAft>
                <a:defRPr/>
              </a:pPr>
              <a:t>‹#›</a:t>
            </a:fld>
            <a:endParaRPr lang="en-US" altLang="en-US" sz="1400" b="1" dirty="0" smtClean="0">
              <a:solidFill>
                <a:srgbClr val="B4A06E"/>
              </a:solidFill>
            </a:endParaRPr>
          </a:p>
        </p:txBody>
      </p:sp>
    </p:spTree>
    <p:extLst>
      <p:ext uri="{BB962C8B-B14F-4D97-AF65-F5344CB8AC3E}">
        <p14:creationId xmlns:p14="http://schemas.microsoft.com/office/powerpoint/2010/main" val="218935609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txStyles>
    <p:titleStyle>
      <a:lvl1pPr algn="l" rtl="0" eaLnBrk="0" fontAlgn="base" hangingPunct="0">
        <a:spcBef>
          <a:spcPct val="0"/>
        </a:spcBef>
        <a:spcAft>
          <a:spcPct val="0"/>
        </a:spcAft>
        <a:defRPr sz="2400" b="1" kern="1200" cap="all">
          <a:solidFill>
            <a:schemeClr val="accent1"/>
          </a:solidFill>
          <a:latin typeface="+mj-lt"/>
          <a:ea typeface="+mj-ea"/>
          <a:cs typeface="+mj-cs"/>
        </a:defRPr>
      </a:lvl1pPr>
      <a:lvl2pPr algn="l" rtl="0" eaLnBrk="0" fontAlgn="base" hangingPunct="0">
        <a:spcBef>
          <a:spcPct val="0"/>
        </a:spcBef>
        <a:spcAft>
          <a:spcPct val="0"/>
        </a:spcAft>
        <a:defRPr sz="2400" b="1">
          <a:solidFill>
            <a:schemeClr val="accent1"/>
          </a:solidFill>
          <a:latin typeface="Arial" charset="0"/>
          <a:cs typeface="Arial" charset="0"/>
        </a:defRPr>
      </a:lvl2pPr>
      <a:lvl3pPr algn="l" rtl="0" eaLnBrk="0" fontAlgn="base" hangingPunct="0">
        <a:spcBef>
          <a:spcPct val="0"/>
        </a:spcBef>
        <a:spcAft>
          <a:spcPct val="0"/>
        </a:spcAft>
        <a:defRPr sz="2400" b="1">
          <a:solidFill>
            <a:schemeClr val="accent1"/>
          </a:solidFill>
          <a:latin typeface="Arial" charset="0"/>
          <a:cs typeface="Arial" charset="0"/>
        </a:defRPr>
      </a:lvl3pPr>
      <a:lvl4pPr algn="l" rtl="0" eaLnBrk="0" fontAlgn="base" hangingPunct="0">
        <a:spcBef>
          <a:spcPct val="0"/>
        </a:spcBef>
        <a:spcAft>
          <a:spcPct val="0"/>
        </a:spcAft>
        <a:defRPr sz="2400" b="1">
          <a:solidFill>
            <a:schemeClr val="accent1"/>
          </a:solidFill>
          <a:latin typeface="Arial" charset="0"/>
          <a:cs typeface="Arial" charset="0"/>
        </a:defRPr>
      </a:lvl4pPr>
      <a:lvl5pPr algn="l" rtl="0" eaLnBrk="0" fontAlgn="base" hangingPunct="0">
        <a:spcBef>
          <a:spcPct val="0"/>
        </a:spcBef>
        <a:spcAft>
          <a:spcPct val="0"/>
        </a:spcAft>
        <a:defRPr sz="2400" b="1">
          <a:solidFill>
            <a:schemeClr val="accent1"/>
          </a:solidFill>
          <a:latin typeface="Arial" charset="0"/>
          <a:cs typeface="Arial" charset="0"/>
        </a:defRPr>
      </a:lvl5pPr>
      <a:lvl6pPr marL="457200" algn="l" rtl="0" fontAlgn="base">
        <a:spcBef>
          <a:spcPct val="0"/>
        </a:spcBef>
        <a:spcAft>
          <a:spcPct val="0"/>
        </a:spcAft>
        <a:defRPr sz="2400" b="1">
          <a:solidFill>
            <a:schemeClr val="accent1"/>
          </a:solidFill>
          <a:latin typeface="Arial" charset="0"/>
          <a:cs typeface="Arial" charset="0"/>
        </a:defRPr>
      </a:lvl6pPr>
      <a:lvl7pPr marL="914400" algn="l" rtl="0" fontAlgn="base">
        <a:spcBef>
          <a:spcPct val="0"/>
        </a:spcBef>
        <a:spcAft>
          <a:spcPct val="0"/>
        </a:spcAft>
        <a:defRPr sz="2400" b="1">
          <a:solidFill>
            <a:schemeClr val="accent1"/>
          </a:solidFill>
          <a:latin typeface="Arial" charset="0"/>
          <a:cs typeface="Arial" charset="0"/>
        </a:defRPr>
      </a:lvl7pPr>
      <a:lvl8pPr marL="1371600" algn="l" rtl="0" fontAlgn="base">
        <a:spcBef>
          <a:spcPct val="0"/>
        </a:spcBef>
        <a:spcAft>
          <a:spcPct val="0"/>
        </a:spcAft>
        <a:defRPr sz="2400" b="1">
          <a:solidFill>
            <a:schemeClr val="accent1"/>
          </a:solidFill>
          <a:latin typeface="Arial" charset="0"/>
          <a:cs typeface="Arial" charset="0"/>
        </a:defRPr>
      </a:lvl8pPr>
      <a:lvl9pPr marL="1828800" algn="l" rtl="0" fontAlgn="base">
        <a:spcBef>
          <a:spcPct val="0"/>
        </a:spcBef>
        <a:spcAft>
          <a:spcPct val="0"/>
        </a:spcAft>
        <a:defRPr sz="2400" b="1">
          <a:solidFill>
            <a:schemeClr val="accent1"/>
          </a:solidFill>
          <a:latin typeface="Arial" charset="0"/>
          <a:cs typeface="Arial" charset="0"/>
        </a:defRPr>
      </a:lvl9pPr>
    </p:titleStyle>
    <p:bodyStyle>
      <a:lvl1pPr marL="342900" indent="-342900" algn="l" rtl="0" eaLnBrk="0" fontAlgn="base" hangingPunct="0">
        <a:spcBef>
          <a:spcPct val="20000"/>
        </a:spcBef>
        <a:spcAft>
          <a:spcPct val="0"/>
        </a:spcAft>
        <a:buFont typeface="Wingdings"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pitchFamily="2" charset="2"/>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2" Type="http://schemas.openxmlformats.org/officeDocument/2006/relationships/notesSlide" Target="../notesSlides/notesSlide1.xml" />
  <Relationship Id="rId1" Type="http://schemas.openxmlformats.org/officeDocument/2006/relationships/slideLayout" Target="../slideLayouts/slideLayout1.xml" />
</Relationships>
</file>

<file path=ppt/slides/_rels/slide10.xml.rels>&#65279;<?xml version="1.0" encoding="UTF-8" standalone="yes"?>
<Relationships xmlns="http://schemas.openxmlformats.org/package/2006/relationships">
  <Relationship Id="rId2" Type="http://schemas.openxmlformats.org/officeDocument/2006/relationships/notesSlide" Target="../notesSlides/notesSlide10.xml" />
  <Relationship Id="rId1" Type="http://schemas.openxmlformats.org/officeDocument/2006/relationships/slideLayout" Target="../slideLayouts/slideLayout2.xml" />
</Relationships>
</file>

<file path=ppt/slides/_rels/slide11.xml.rels>&#65279;<?xml version="1.0" encoding="UTF-8" standalone="yes"?>
<Relationships xmlns="http://schemas.openxmlformats.org/package/2006/relationships">
  <Relationship Id="rId2" Type="http://schemas.openxmlformats.org/officeDocument/2006/relationships/notesSlide" Target="../notesSlides/notesSlide11.xml" />
  <Relationship Id="rId1" Type="http://schemas.openxmlformats.org/officeDocument/2006/relationships/slideLayout" Target="../slideLayouts/slideLayout2.xml" />
</Relationships>
</file>

<file path=ppt/slides/_rels/slide12.xml.rels>&#65279;<?xml version="1.0" encoding="UTF-8" standalone="yes"?>
<Relationships xmlns="http://schemas.openxmlformats.org/package/2006/relationships">
  <Relationship Id="rId2" Type="http://schemas.openxmlformats.org/officeDocument/2006/relationships/notesSlide" Target="../notesSlides/notesSlide12.xml" />
  <Relationship Id="rId1" Type="http://schemas.openxmlformats.org/officeDocument/2006/relationships/slideLayout" Target="../slideLayouts/slideLayout2.xml" />
</Relationships>
</file>

<file path=ppt/slides/_rels/slide13.xml.rels>&#65279;<?xml version="1.0" encoding="UTF-8" standalone="yes"?>
<Relationships xmlns="http://schemas.openxmlformats.org/package/2006/relationships">
  <Relationship Id="rId2" Type="http://schemas.openxmlformats.org/officeDocument/2006/relationships/notesSlide" Target="../notesSlides/notesSlide13.xml" />
  <Relationship Id="rId1" Type="http://schemas.openxmlformats.org/officeDocument/2006/relationships/slideLayout" Target="../slideLayouts/slideLayout2.xml" />
</Relationships>
</file>

<file path=ppt/slides/_rels/slide14.xml.rels>&#65279;<?xml version="1.0" encoding="UTF-8" standalone="yes"?>
<Relationships xmlns="http://schemas.openxmlformats.org/package/2006/relationships">
  <Relationship Id="rId2" Type="http://schemas.openxmlformats.org/officeDocument/2006/relationships/notesSlide" Target="../notesSlides/notesSlide14.xml" />
  <Relationship Id="rId1" Type="http://schemas.openxmlformats.org/officeDocument/2006/relationships/slideLayout" Target="../slideLayouts/slideLayout2.xml" />
</Relationships>
</file>

<file path=ppt/slides/_rels/slide15.xml.rels>&#65279;<?xml version="1.0" encoding="UTF-8" standalone="yes"?>
<Relationships xmlns="http://schemas.openxmlformats.org/package/2006/relationships">
  <Relationship Id="rId2" Type="http://schemas.openxmlformats.org/officeDocument/2006/relationships/notesSlide" Target="../notesSlides/notesSlide15.xml" />
  <Relationship Id="rId1" Type="http://schemas.openxmlformats.org/officeDocument/2006/relationships/slideLayout" Target="../slideLayouts/slideLayout2.xml" />
</Relationships>
</file>

<file path=ppt/slides/_rels/slide16.xml.rels>&#65279;<?xml version="1.0" encoding="UTF-8" standalone="yes"?>
<Relationships xmlns="http://schemas.openxmlformats.org/package/2006/relationships">
  <Relationship Id="rId2" Type="http://schemas.openxmlformats.org/officeDocument/2006/relationships/notesSlide" Target="../notesSlides/notesSlide16.xml" />
  <Relationship Id="rId1" Type="http://schemas.openxmlformats.org/officeDocument/2006/relationships/slideLayout" Target="../slideLayouts/slideLayout2.xml" />
</Relationships>
</file>

<file path=ppt/slides/_rels/slide17.xml.rels>&#65279;<?xml version="1.0" encoding="UTF-8" standalone="yes"?>
<Relationships xmlns="http://schemas.openxmlformats.org/package/2006/relationships">
  <Relationship Id="rId2" Type="http://schemas.openxmlformats.org/officeDocument/2006/relationships/notesSlide" Target="../notesSlides/notesSlide17.xml" />
  <Relationship Id="rId1" Type="http://schemas.openxmlformats.org/officeDocument/2006/relationships/slideLayout" Target="../slideLayouts/slideLayout2.xml" />
</Relationships>
</file>

<file path=ppt/slides/_rels/slide18.xml.rels>&#65279;<?xml version="1.0" encoding="UTF-8" standalone="yes"?>
<Relationships xmlns="http://schemas.openxmlformats.org/package/2006/relationships">
  <Relationship Id="rId2" Type="http://schemas.openxmlformats.org/officeDocument/2006/relationships/notesSlide" Target="../notesSlides/notesSlide18.xml" />
  <Relationship Id="rId1" Type="http://schemas.openxmlformats.org/officeDocument/2006/relationships/slideLayout" Target="../slideLayouts/slideLayout2.xml" />
</Relationships>
</file>

<file path=ppt/slides/_rels/slide19.xml.rels>&#65279;<?xml version="1.0" encoding="UTF-8" standalone="yes"?>
<Relationships xmlns="http://schemas.openxmlformats.org/package/2006/relationships">
  <Relationship Id="rId2" Type="http://schemas.openxmlformats.org/officeDocument/2006/relationships/notesSlide" Target="../notesSlides/notesSlide19.xml" />
  <Relationship Id="rId1" Type="http://schemas.openxmlformats.org/officeDocument/2006/relationships/slideLayout" Target="../slideLayouts/slideLayout2.xml" />
</Relationships>
</file>

<file path=ppt/slides/_rels/slide2.xml.rels>&#65279;<?xml version="1.0" encoding="UTF-8" standalone="yes"?>
<Relationships xmlns="http://schemas.openxmlformats.org/package/2006/relationships">
  <Relationship Id="rId2" Type="http://schemas.openxmlformats.org/officeDocument/2006/relationships/notesSlide" Target="../notesSlides/notesSlide2.xml" />
  <Relationship Id="rId1" Type="http://schemas.openxmlformats.org/officeDocument/2006/relationships/slideLayout" Target="../slideLayouts/slideLayout2.xml" />
</Relationships>
</file>

<file path=ppt/slides/_rels/slide20.xml.rels>&#65279;<?xml version="1.0" encoding="UTF-8" standalone="yes"?>
<Relationships xmlns="http://schemas.openxmlformats.org/package/2006/relationships">
  <Relationship Id="rId2" Type="http://schemas.openxmlformats.org/officeDocument/2006/relationships/notesSlide" Target="../notesSlides/notesSlide20.xml" />
  <Relationship Id="rId1" Type="http://schemas.openxmlformats.org/officeDocument/2006/relationships/slideLayout" Target="../slideLayouts/slideLayout2.xml" />
</Relationships>
</file>

<file path=ppt/slides/_rels/slide21.xml.rels>&#65279;<?xml version="1.0" encoding="UTF-8" standalone="yes"?>
<Relationships xmlns="http://schemas.openxmlformats.org/package/2006/relationships">
  <Relationship Id="rId2" Type="http://schemas.openxmlformats.org/officeDocument/2006/relationships/notesSlide" Target="../notesSlides/notesSlide21.xml" />
  <Relationship Id="rId1" Type="http://schemas.openxmlformats.org/officeDocument/2006/relationships/slideLayout" Target="../slideLayouts/slideLayout2.xml" />
</Relationships>
</file>

<file path=ppt/slides/_rels/slide22.xml.rels>&#65279;<?xml version="1.0" encoding="UTF-8" standalone="yes"?>
<Relationships xmlns="http://schemas.openxmlformats.org/package/2006/relationships">
  <Relationship Id="rId2" Type="http://schemas.openxmlformats.org/officeDocument/2006/relationships/notesSlide" Target="../notesSlides/notesSlide22.xml" />
  <Relationship Id="rId1" Type="http://schemas.openxmlformats.org/officeDocument/2006/relationships/slideLayout" Target="../slideLayouts/slideLayout2.xml" />
</Relationships>
</file>

<file path=ppt/slides/_rels/slide23.xml.rels>&#65279;<?xml version="1.0" encoding="UTF-8" standalone="yes"?>
<Relationships xmlns="http://schemas.openxmlformats.org/package/2006/relationships">
  <Relationship Id="rId2" Type="http://schemas.openxmlformats.org/officeDocument/2006/relationships/notesSlide" Target="../notesSlides/notesSlide23.xml" />
  <Relationship Id="rId1" Type="http://schemas.openxmlformats.org/officeDocument/2006/relationships/slideLayout" Target="../slideLayouts/slideLayout2.xml" />
</Relationships>
</file>

<file path=ppt/slides/_rels/slide24.xml.rels>&#65279;<?xml version="1.0" encoding="UTF-8" standalone="yes"?>
<Relationships xmlns="http://schemas.openxmlformats.org/package/2006/relationships">
  <Relationship Id="rId2" Type="http://schemas.openxmlformats.org/officeDocument/2006/relationships/notesSlide" Target="../notesSlides/notesSlide24.xml" />
  <Relationship Id="rId1" Type="http://schemas.openxmlformats.org/officeDocument/2006/relationships/slideLayout" Target="../slideLayouts/slideLayout2.xml" />
</Relationships>
</file>

<file path=ppt/slides/_rels/slide25.xml.rels>&#65279;<?xml version="1.0" encoding="UTF-8" standalone="yes"?>
<Relationships xmlns="http://schemas.openxmlformats.org/package/2006/relationships">
  <Relationship Id="rId2" Type="http://schemas.openxmlformats.org/officeDocument/2006/relationships/notesSlide" Target="../notesSlides/notesSlide25.xml" />
  <Relationship Id="rId1" Type="http://schemas.openxmlformats.org/officeDocument/2006/relationships/slideLayout" Target="../slideLayouts/slideLayout2.xml" />
</Relationships>
</file>

<file path=ppt/slides/_rels/slide26.xml.rels>&#65279;<?xml version="1.0" encoding="UTF-8" standalone="yes"?>
<Relationships xmlns="http://schemas.openxmlformats.org/package/2006/relationships">
  <Relationship Id="rId2" Type="http://schemas.openxmlformats.org/officeDocument/2006/relationships/notesSlide" Target="../notesSlides/notesSlide26.xml" />
  <Relationship Id="rId1" Type="http://schemas.openxmlformats.org/officeDocument/2006/relationships/slideLayout" Target="../slideLayouts/slideLayout2.xml" />
</Relationships>
</file>

<file path=ppt/slides/_rels/slide27.xml.rels>&#65279;<?xml version="1.0" encoding="UTF-8" standalone="yes"?>
<Relationships xmlns="http://schemas.openxmlformats.org/package/2006/relationships">
  <Relationship Id="rId2" Type="http://schemas.openxmlformats.org/officeDocument/2006/relationships/notesSlide" Target="../notesSlides/notesSlide27.xml" />
  <Relationship Id="rId1" Type="http://schemas.openxmlformats.org/officeDocument/2006/relationships/slideLayout" Target="../slideLayouts/slideLayout2.xml" />
</Relationships>
</file>

<file path=ppt/slides/_rels/slide28.xml.rels>&#65279;<?xml version="1.0" encoding="UTF-8" standalone="yes"?>
<Relationships xmlns="http://schemas.openxmlformats.org/package/2006/relationships">
  <Relationship Id="rId3" Type="http://schemas.openxmlformats.org/officeDocument/2006/relationships/image" Target="../media/image13.png" />
  <Relationship Id="rId2" Type="http://schemas.openxmlformats.org/officeDocument/2006/relationships/notesSlide" Target="../notesSlides/notesSlide28.xml" />
  <Relationship Id="rId1" Type="http://schemas.openxmlformats.org/officeDocument/2006/relationships/slideLayout" Target="../slideLayouts/slideLayout14.xml" />
</Relationships>
</file>

<file path=ppt/slides/_rels/slide29.xml.rels>&#65279;<?xml version="1.0" encoding="UTF-8" standalone="yes"?>
<Relationships xmlns="http://schemas.openxmlformats.org/package/2006/relationships">
  <Relationship Id="rId2" Type="http://schemas.openxmlformats.org/officeDocument/2006/relationships/notesSlide" Target="../notesSlides/notesSlide29.xml" />
  <Relationship Id="rId1" Type="http://schemas.openxmlformats.org/officeDocument/2006/relationships/slideLayout" Target="../slideLayouts/slideLayout10.xml" />
</Relationships>
</file>

<file path=ppt/slides/_rels/slide3.xml.rels>&#65279;<?xml version="1.0" encoding="UTF-8" standalone="yes"?>
<Relationships xmlns="http://schemas.openxmlformats.org/package/2006/relationships">
  <Relationship Id="rId2" Type="http://schemas.openxmlformats.org/officeDocument/2006/relationships/notesSlide" Target="../notesSlides/notesSlide3.xml" />
  <Relationship Id="rId1" Type="http://schemas.openxmlformats.org/officeDocument/2006/relationships/slideLayout" Target="../slideLayouts/slideLayout2.xml" />
</Relationships>
</file>

<file path=ppt/slides/_rels/slide4.xml.rels>&#65279;<?xml version="1.0" encoding="UTF-8" standalone="yes"?>
<Relationships xmlns="http://schemas.openxmlformats.org/package/2006/relationships">
  <Relationship Id="rId2" Type="http://schemas.openxmlformats.org/officeDocument/2006/relationships/notesSlide" Target="../notesSlides/notesSlide4.xml" />
  <Relationship Id="rId1" Type="http://schemas.openxmlformats.org/officeDocument/2006/relationships/slideLayout" Target="../slideLayouts/slideLayout2.xml" />
</Relationships>
</file>

<file path=ppt/slides/_rels/slide5.xml.rels>&#65279;<?xml version="1.0" encoding="UTF-8" standalone="yes"?>
<Relationships xmlns="http://schemas.openxmlformats.org/package/2006/relationships">
  <Relationship Id="rId3" Type="http://schemas.openxmlformats.org/officeDocument/2006/relationships/image" Target="../media/image8.png" />
  <Relationship Id="rId2" Type="http://schemas.openxmlformats.org/officeDocument/2006/relationships/notesSlide" Target="../notesSlides/notesSlide5.xml" />
  <Relationship Id="rId1" Type="http://schemas.openxmlformats.org/officeDocument/2006/relationships/slideLayout" Target="../slideLayouts/slideLayout2.xml" />
  <Relationship Id="rId6" Type="http://schemas.openxmlformats.org/officeDocument/2006/relationships/image" Target="../media/image11.png" />
  <Relationship Id="rId5" Type="http://schemas.openxmlformats.org/officeDocument/2006/relationships/image" Target="../media/image10.png" />
  <Relationship Id="rId4" Type="http://schemas.openxmlformats.org/officeDocument/2006/relationships/image" Target="../media/image9.png" />
</Relationships>
</file>

<file path=ppt/slides/_rels/slide6.xml.rels>&#65279;<?xml version="1.0" encoding="UTF-8" standalone="yes"?>
<Relationships xmlns="http://schemas.openxmlformats.org/package/2006/relationships">
  <Relationship Id="rId2" Type="http://schemas.openxmlformats.org/officeDocument/2006/relationships/notesSlide" Target="../notesSlides/notesSlide6.xml" />
  <Relationship Id="rId1" Type="http://schemas.openxmlformats.org/officeDocument/2006/relationships/slideLayout" Target="../slideLayouts/slideLayout2.xml" />
</Relationships>
</file>

<file path=ppt/slides/_rels/slide7.xml.rels>&#65279;<?xml version="1.0" encoding="UTF-8" standalone="yes"?>
<Relationships xmlns="http://schemas.openxmlformats.org/package/2006/relationships">
  <Relationship Id="rId3" Type="http://schemas.openxmlformats.org/officeDocument/2006/relationships/image" Target="../media/image12.png" />
  <Relationship Id="rId2" Type="http://schemas.openxmlformats.org/officeDocument/2006/relationships/notesSlide" Target="../notesSlides/notesSlide7.xml" />
  <Relationship Id="rId1" Type="http://schemas.openxmlformats.org/officeDocument/2006/relationships/slideLayout" Target="../slideLayouts/slideLayout2.xml" />
</Relationships>
</file>

<file path=ppt/slides/_rels/slide8.xml.rels>&#65279;<?xml version="1.0" encoding="UTF-8" standalone="yes"?>
<Relationships xmlns="http://schemas.openxmlformats.org/package/2006/relationships">
  <Relationship Id="rId2" Type="http://schemas.openxmlformats.org/officeDocument/2006/relationships/notesSlide" Target="../notesSlides/notesSlide8.xml" />
  <Relationship Id="rId1" Type="http://schemas.openxmlformats.org/officeDocument/2006/relationships/slideLayout" Target="../slideLayouts/slideLayout2.xml" />
</Relationships>
</file>

<file path=ppt/slides/_rels/slide9.xml.rels>&#65279;<?xml version="1.0" encoding="UTF-8" standalone="yes"?>
<Relationships xmlns="http://schemas.openxmlformats.org/package/2006/relationships">
  <Relationship Id="rId2" Type="http://schemas.openxmlformats.org/officeDocument/2006/relationships/notesSlide" Target="../notesSlides/notesSlide9.xml" />
  <Relationship Id="rId1" Type="http://schemas.openxmlformats.org/officeDocument/2006/relationships/slideLayout" Target="../slideLayouts/slideLayout2.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0624" y="1609344"/>
            <a:ext cx="7275576" cy="841248"/>
          </a:xfrm>
        </p:spPr>
        <p:txBody>
          <a:bodyPr/>
          <a:lstStyle/>
          <a:p>
            <a:r>
              <a:rPr lang="en-US" dirty="0" smtClean="0"/>
              <a:t>U.S. Taxation and Regulation of </a:t>
            </a:r>
            <a:br>
              <a:rPr lang="en-US" dirty="0" smtClean="0"/>
            </a:br>
            <a:r>
              <a:rPr lang="en-US" dirty="0" err="1" smtClean="0"/>
              <a:t>CRYPTOCurrency</a:t>
            </a:r>
            <a:endParaRPr lang="en-US" dirty="0"/>
          </a:p>
        </p:txBody>
      </p:sp>
      <p:sp>
        <p:nvSpPr>
          <p:cNvPr id="3" name="Subtitle 2"/>
          <p:cNvSpPr>
            <a:spLocks noGrp="1"/>
          </p:cNvSpPr>
          <p:nvPr>
            <p:ph type="subTitle" idx="1"/>
          </p:nvPr>
        </p:nvSpPr>
        <p:spPr>
          <a:xfrm>
            <a:off x="420624" y="2670048"/>
            <a:ext cx="8418576" cy="1520952"/>
          </a:xfrm>
        </p:spPr>
        <p:txBody>
          <a:bodyPr>
            <a:normAutofit/>
          </a:bodyPr>
          <a:lstStyle/>
          <a:p>
            <a:pPr algn="ctr"/>
            <a:r>
              <a:rPr lang="en-US" dirty="0">
                <a:latin typeface="Times New Roman"/>
                <a:ea typeface="Times New Roman"/>
              </a:rPr>
              <a:t>National Council of Philippine American Canadian Accountants’ </a:t>
            </a:r>
            <a:r>
              <a:rPr lang="en-US" dirty="0" smtClean="0">
                <a:latin typeface="Times New Roman"/>
                <a:ea typeface="Times New Roman"/>
              </a:rPr>
              <a:t>32nd </a:t>
            </a:r>
            <a:r>
              <a:rPr lang="en-US" dirty="0">
                <a:latin typeface="Times New Roman"/>
                <a:ea typeface="Times New Roman"/>
              </a:rPr>
              <a:t>Annual Professional Development </a:t>
            </a:r>
            <a:r>
              <a:rPr lang="en-US" dirty="0" smtClean="0">
                <a:latin typeface="Times New Roman"/>
                <a:ea typeface="Times New Roman"/>
              </a:rPr>
              <a:t>Convention</a:t>
            </a:r>
          </a:p>
          <a:p>
            <a:pPr algn="ctr"/>
            <a:r>
              <a:rPr lang="en-US" sz="1900" dirty="0" smtClean="0"/>
              <a:t>Stephen J. Turanchik, Paul Hastings LLP</a:t>
            </a:r>
          </a:p>
          <a:p>
            <a:pPr algn="ctr"/>
            <a:r>
              <a:rPr lang="en-US" sz="1900" dirty="0" smtClean="0"/>
              <a:t>September 1, 2018</a:t>
            </a:r>
          </a:p>
        </p:txBody>
      </p:sp>
    </p:spTree>
    <p:extLst>
      <p:ext uri="{BB962C8B-B14F-4D97-AF65-F5344CB8AC3E}">
        <p14:creationId xmlns:p14="http://schemas.microsoft.com/office/powerpoint/2010/main" val="2480810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Blockchain Technology</a:t>
            </a:r>
            <a:endParaRPr lang="en-US" dirty="0"/>
          </a:p>
        </p:txBody>
      </p:sp>
      <p:sp>
        <p:nvSpPr>
          <p:cNvPr id="5" name="Content Placeholder 4"/>
          <p:cNvSpPr>
            <a:spLocks noGrp="1"/>
          </p:cNvSpPr>
          <p:nvPr>
            <p:ph idx="1"/>
          </p:nvPr>
        </p:nvSpPr>
        <p:spPr/>
        <p:txBody>
          <a:bodyPr/>
          <a:lstStyle/>
          <a:p>
            <a:pPr lvl="1"/>
            <a:r>
              <a:rPr lang="en-US" dirty="0"/>
              <a:t>A hash is a combination of the private key and the public key which results in a new code such </a:t>
            </a:r>
            <a:r>
              <a:rPr lang="en-US" dirty="0" smtClean="0"/>
              <a:t>as:</a:t>
            </a:r>
          </a:p>
          <a:p>
            <a:pPr marL="1200150" lvl="3" indent="0">
              <a:buNone/>
            </a:pPr>
            <a:r>
              <a:rPr lang="en-US" dirty="0" smtClean="0"/>
              <a:t>D61967F63C7DD183914A4AE452C9F6AD5D462CE3D277798075B10761 5C1A8A30</a:t>
            </a:r>
          </a:p>
          <a:p>
            <a:pPr marL="742950" lvl="2" indent="0">
              <a:buNone/>
            </a:pPr>
            <a:r>
              <a:rPr lang="en-US" dirty="0" smtClean="0"/>
              <a:t>This </a:t>
            </a:r>
            <a:r>
              <a:rPr lang="en-US" dirty="0"/>
              <a:t>code is a one directional code. Anyone can see what the buyer’s and seller’s keys are but you cannot alter the keys without changing the hash.</a:t>
            </a:r>
          </a:p>
          <a:p>
            <a:pPr lvl="1"/>
            <a:r>
              <a:rPr lang="en-US" dirty="0"/>
              <a:t>The individual computer publishes the hash to the network.  Other computers verify the hash is </a:t>
            </a:r>
            <a:r>
              <a:rPr lang="en-US" dirty="0" smtClean="0"/>
              <a:t>correct.</a:t>
            </a:r>
          </a:p>
          <a:p>
            <a:pPr marL="742950" lvl="2" indent="0">
              <a:buNone/>
            </a:pPr>
            <a:r>
              <a:rPr lang="en-US" dirty="0" smtClean="0"/>
              <a:t>If </a:t>
            </a:r>
            <a:r>
              <a:rPr lang="en-US" dirty="0"/>
              <a:t>the hash is correct it goes into the Blockchain.</a:t>
            </a:r>
          </a:p>
          <a:p>
            <a:endParaRPr lang="en-US" dirty="0"/>
          </a:p>
        </p:txBody>
      </p:sp>
    </p:spTree>
    <p:extLst>
      <p:ext uri="{BB962C8B-B14F-4D97-AF65-F5344CB8AC3E}">
        <p14:creationId xmlns:p14="http://schemas.microsoft.com/office/powerpoint/2010/main" val="596740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Blockchain Technology</a:t>
            </a:r>
            <a:endParaRPr lang="en-US" dirty="0"/>
          </a:p>
        </p:txBody>
      </p:sp>
      <p:sp>
        <p:nvSpPr>
          <p:cNvPr id="5" name="Content Placeholder 4"/>
          <p:cNvSpPr>
            <a:spLocks noGrp="1"/>
          </p:cNvSpPr>
          <p:nvPr>
            <p:ph idx="1"/>
          </p:nvPr>
        </p:nvSpPr>
        <p:spPr/>
        <p:txBody>
          <a:bodyPr>
            <a:normAutofit/>
          </a:bodyPr>
          <a:lstStyle/>
          <a:p>
            <a:pPr lvl="1"/>
            <a:r>
              <a:rPr lang="en-US" sz="2400" dirty="0"/>
              <a:t>The computer that correctly generated the hash is rewarded with new Bitcoins.  </a:t>
            </a:r>
          </a:p>
          <a:p>
            <a:pPr lvl="1"/>
            <a:r>
              <a:rPr lang="en-US" sz="2400" dirty="0"/>
              <a:t>The number of Bitcoins awarded is based upon the original Bitcoin code and the number of Bitcoins currently in existence.</a:t>
            </a:r>
          </a:p>
          <a:p>
            <a:pPr lvl="1"/>
            <a:r>
              <a:rPr lang="en-US" sz="2400" dirty="0"/>
              <a:t>This process of verifying transactions in exchange for new Bitcoins is called Mining. </a:t>
            </a:r>
          </a:p>
        </p:txBody>
      </p:sp>
    </p:spTree>
    <p:extLst>
      <p:ext uri="{BB962C8B-B14F-4D97-AF65-F5344CB8AC3E}">
        <p14:creationId xmlns:p14="http://schemas.microsoft.com/office/powerpoint/2010/main" val="29372590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2000" dirty="0"/>
              <a:t>Income Tax Treatment of Virtual Currency, </a:t>
            </a:r>
            <a:br>
              <a:rPr lang="en-US" sz="2000" dirty="0"/>
            </a:br>
            <a:r>
              <a:rPr lang="en-US" sz="2000" dirty="0" smtClean="0"/>
              <a:t>IRS </a:t>
            </a:r>
            <a:r>
              <a:rPr lang="en-US" sz="2000" dirty="0"/>
              <a:t>Notice 2014-21</a:t>
            </a:r>
          </a:p>
        </p:txBody>
      </p:sp>
      <p:sp>
        <p:nvSpPr>
          <p:cNvPr id="5" name="Content Placeholder 4"/>
          <p:cNvSpPr>
            <a:spLocks noGrp="1"/>
          </p:cNvSpPr>
          <p:nvPr>
            <p:ph idx="1"/>
          </p:nvPr>
        </p:nvSpPr>
        <p:spPr/>
        <p:txBody>
          <a:bodyPr/>
          <a:lstStyle/>
          <a:p>
            <a:r>
              <a:rPr lang="en-US" dirty="0"/>
              <a:t>Virtual Currency Treated as Property</a:t>
            </a:r>
          </a:p>
          <a:p>
            <a:pPr lvl="1"/>
            <a:r>
              <a:rPr lang="en-US" dirty="0"/>
              <a:t>General tax principles applicable to property transactions apply to transactions using virtual currency.</a:t>
            </a:r>
          </a:p>
          <a:p>
            <a:pPr lvl="2"/>
            <a:r>
              <a:rPr lang="en-US" dirty="0"/>
              <a:t>Fair market value (FMV) of the property is the amount realized.</a:t>
            </a:r>
          </a:p>
          <a:p>
            <a:pPr lvl="2"/>
            <a:r>
              <a:rPr lang="en-US" dirty="0"/>
              <a:t>Amount received must be measured in U.S. Dollars.</a:t>
            </a:r>
          </a:p>
          <a:p>
            <a:pPr lvl="1"/>
            <a:r>
              <a:rPr lang="en-US" dirty="0"/>
              <a:t>The basis of virtual currency received as payment for goods or services is the FMV of the virtual currency in U.S. dollars as of the date of payment or receipt.</a:t>
            </a:r>
          </a:p>
          <a:p>
            <a:pPr lvl="2"/>
            <a:r>
              <a:rPr lang="en-US" dirty="0"/>
              <a:t>Determined by value listed on an exchange.</a:t>
            </a:r>
          </a:p>
          <a:p>
            <a:endParaRPr lang="en-US" dirty="0"/>
          </a:p>
        </p:txBody>
      </p:sp>
    </p:spTree>
    <p:extLst>
      <p:ext uri="{BB962C8B-B14F-4D97-AF65-F5344CB8AC3E}">
        <p14:creationId xmlns:p14="http://schemas.microsoft.com/office/powerpoint/2010/main" val="2603180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2000" dirty="0"/>
              <a:t>Income Tax Treatment of Virtual Currency, </a:t>
            </a:r>
            <a:r>
              <a:rPr lang="en-US" sz="2000" dirty="0" smtClean="0"/>
              <a:t/>
            </a:r>
            <a:br>
              <a:rPr lang="en-US" sz="2000" dirty="0" smtClean="0"/>
            </a:br>
            <a:r>
              <a:rPr lang="en-US" sz="2000" dirty="0" smtClean="0"/>
              <a:t>IRS </a:t>
            </a:r>
            <a:r>
              <a:rPr lang="en-US" sz="2000" dirty="0"/>
              <a:t>Notice 2014-21</a:t>
            </a:r>
          </a:p>
        </p:txBody>
      </p:sp>
      <p:sp>
        <p:nvSpPr>
          <p:cNvPr id="5" name="Content Placeholder 4"/>
          <p:cNvSpPr>
            <a:spLocks noGrp="1"/>
          </p:cNvSpPr>
          <p:nvPr>
            <p:ph idx="1"/>
          </p:nvPr>
        </p:nvSpPr>
        <p:spPr/>
        <p:txBody>
          <a:bodyPr/>
          <a:lstStyle/>
          <a:p>
            <a:r>
              <a:rPr lang="en-US" dirty="0"/>
              <a:t>Gains on Holding Virtual Currency</a:t>
            </a:r>
          </a:p>
          <a:p>
            <a:pPr lvl="1"/>
            <a:r>
              <a:rPr lang="en-US" dirty="0"/>
              <a:t>If the fair market value of property received in exchange for virtual currency exceeds the taxpayer’s adjusted basis of the virtual currency, the taxpayer has taxable gain. </a:t>
            </a:r>
          </a:p>
          <a:p>
            <a:pPr lvl="1"/>
            <a:r>
              <a:rPr lang="en-US" dirty="0"/>
              <a:t>The taxpayer has a loss if the fair market value of the property received is less than the adjusted basis of the virtual currency.</a:t>
            </a:r>
          </a:p>
          <a:p>
            <a:pPr lvl="1"/>
            <a:r>
              <a:rPr lang="en-US" dirty="0"/>
              <a:t>Character of the Gain/Loss: </a:t>
            </a:r>
          </a:p>
          <a:p>
            <a:pPr lvl="2"/>
            <a:r>
              <a:rPr lang="en-US" dirty="0" smtClean="0"/>
              <a:t>Capital if considered a capital asset (stocks, bonds, etc.).</a:t>
            </a:r>
          </a:p>
          <a:p>
            <a:pPr lvl="2"/>
            <a:r>
              <a:rPr lang="en-US" dirty="0" smtClean="0"/>
              <a:t>Inventory </a:t>
            </a:r>
            <a:r>
              <a:rPr lang="en-US" dirty="0"/>
              <a:t>and other property held mainly for sale to customers in a trade or business are examples of property that is not a capital asset.</a:t>
            </a:r>
          </a:p>
          <a:p>
            <a:endParaRPr lang="en-US" dirty="0"/>
          </a:p>
        </p:txBody>
      </p:sp>
    </p:spTree>
    <p:extLst>
      <p:ext uri="{BB962C8B-B14F-4D97-AF65-F5344CB8AC3E}">
        <p14:creationId xmlns:p14="http://schemas.microsoft.com/office/powerpoint/2010/main" val="878890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2000" dirty="0"/>
              <a:t>Income Tax Treatment of Virtual Currency, </a:t>
            </a:r>
            <a:r>
              <a:rPr lang="en-US" sz="2000" dirty="0" smtClean="0"/>
              <a:t/>
            </a:r>
            <a:br>
              <a:rPr lang="en-US" sz="2000" dirty="0" smtClean="0"/>
            </a:br>
            <a:r>
              <a:rPr lang="en-US" sz="2000" dirty="0" smtClean="0"/>
              <a:t>IRS </a:t>
            </a:r>
            <a:r>
              <a:rPr lang="en-US" sz="2000" dirty="0"/>
              <a:t>Notice 2014-21</a:t>
            </a:r>
          </a:p>
        </p:txBody>
      </p:sp>
      <p:sp>
        <p:nvSpPr>
          <p:cNvPr id="5" name="Content Placeholder 4"/>
          <p:cNvSpPr>
            <a:spLocks noGrp="1"/>
          </p:cNvSpPr>
          <p:nvPr>
            <p:ph idx="1"/>
          </p:nvPr>
        </p:nvSpPr>
        <p:spPr/>
        <p:txBody>
          <a:bodyPr>
            <a:normAutofit/>
          </a:bodyPr>
          <a:lstStyle/>
          <a:p>
            <a:r>
              <a:rPr lang="en-US" sz="2400" dirty="0"/>
              <a:t>Income from Mining</a:t>
            </a:r>
          </a:p>
          <a:p>
            <a:pPr lvl="1"/>
            <a:r>
              <a:rPr lang="en-US" sz="2000" dirty="0"/>
              <a:t>The FMV of the virtual currency as of the date of receipt is includible in gross income.</a:t>
            </a:r>
          </a:p>
          <a:p>
            <a:pPr lvl="1"/>
            <a:r>
              <a:rPr lang="en-US" sz="2000" dirty="0"/>
              <a:t>Activities could constitute self-employment income and are subject to the self-employment tax. </a:t>
            </a:r>
          </a:p>
          <a:p>
            <a:pPr lvl="1"/>
            <a:r>
              <a:rPr lang="en-US" sz="2000" dirty="0"/>
              <a:t>The FMV of virtual currency received by an employee is wages subject to withholding</a:t>
            </a:r>
            <a:r>
              <a:rPr lang="en-US" sz="2000" dirty="0" smtClean="0"/>
              <a:t>.</a:t>
            </a:r>
            <a:endParaRPr lang="en-US" sz="2000" dirty="0"/>
          </a:p>
        </p:txBody>
      </p:sp>
    </p:spTree>
    <p:extLst>
      <p:ext uri="{BB962C8B-B14F-4D97-AF65-F5344CB8AC3E}">
        <p14:creationId xmlns:p14="http://schemas.microsoft.com/office/powerpoint/2010/main" val="1654129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2000" dirty="0"/>
              <a:t>Income Tax Treatment of Virtual Currency, </a:t>
            </a:r>
            <a:r>
              <a:rPr lang="en-US" sz="2000" dirty="0" smtClean="0"/>
              <a:t/>
            </a:r>
            <a:br>
              <a:rPr lang="en-US" sz="2000" dirty="0" smtClean="0"/>
            </a:br>
            <a:r>
              <a:rPr lang="en-US" sz="2000" dirty="0" smtClean="0"/>
              <a:t>IRS </a:t>
            </a:r>
            <a:r>
              <a:rPr lang="en-US" sz="2000" dirty="0"/>
              <a:t>Notice 2014-21</a:t>
            </a:r>
          </a:p>
        </p:txBody>
      </p:sp>
      <p:sp>
        <p:nvSpPr>
          <p:cNvPr id="5" name="Content Placeholder 4"/>
          <p:cNvSpPr>
            <a:spLocks noGrp="1"/>
          </p:cNvSpPr>
          <p:nvPr>
            <p:ph idx="1"/>
          </p:nvPr>
        </p:nvSpPr>
        <p:spPr/>
        <p:txBody>
          <a:bodyPr/>
          <a:lstStyle/>
          <a:p>
            <a:r>
              <a:rPr lang="en-US" dirty="0"/>
              <a:t>Reporting of Virtual Currency Transactions (Form 1099-K)</a:t>
            </a:r>
          </a:p>
          <a:p>
            <a:pPr lvl="1"/>
            <a:r>
              <a:rPr lang="en-US" dirty="0"/>
              <a:t>Third party settlement organization (TPSO) may be required to report payments made to a merchant on a Form 1099-K, Payment Card and Third Party Network Transactions, if:</a:t>
            </a:r>
          </a:p>
          <a:p>
            <a:pPr lvl="2"/>
            <a:r>
              <a:rPr lang="en-US" dirty="0" smtClean="0"/>
              <a:t>The number of transactions settled for the merchant exceeds 200 and</a:t>
            </a:r>
          </a:p>
          <a:p>
            <a:pPr lvl="2"/>
            <a:r>
              <a:rPr lang="en-US" dirty="0" smtClean="0"/>
              <a:t>The </a:t>
            </a:r>
            <a:r>
              <a:rPr lang="en-US" dirty="0"/>
              <a:t>gross amount of payments made to the merchant exceeds $20,000</a:t>
            </a:r>
            <a:r>
              <a:rPr lang="en-US" dirty="0" smtClean="0"/>
              <a:t>.</a:t>
            </a:r>
            <a:endParaRPr lang="en-US" dirty="0"/>
          </a:p>
        </p:txBody>
      </p:sp>
    </p:spTree>
    <p:extLst>
      <p:ext uri="{BB962C8B-B14F-4D97-AF65-F5344CB8AC3E}">
        <p14:creationId xmlns:p14="http://schemas.microsoft.com/office/powerpoint/2010/main" val="1344032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2000" dirty="0" err="1" smtClean="0"/>
              <a:t>AICPA</a:t>
            </a:r>
            <a:r>
              <a:rPr lang="en-US" sz="2000" dirty="0" smtClean="0"/>
              <a:t> COMMENTS ON VIRTUAL CURRENCY GUIDANCE</a:t>
            </a:r>
            <a:endParaRPr lang="en-US" sz="2000" dirty="0"/>
          </a:p>
        </p:txBody>
      </p:sp>
      <p:sp>
        <p:nvSpPr>
          <p:cNvPr id="5" name="Content Placeholder 4"/>
          <p:cNvSpPr>
            <a:spLocks noGrp="1"/>
          </p:cNvSpPr>
          <p:nvPr>
            <p:ph idx="1"/>
          </p:nvPr>
        </p:nvSpPr>
        <p:spPr>
          <a:xfrm>
            <a:off x="493776" y="1161288"/>
            <a:ext cx="8193024" cy="4934712"/>
          </a:xfrm>
        </p:spPr>
        <p:txBody>
          <a:bodyPr>
            <a:normAutofit fontScale="92500" lnSpcReduction="20000"/>
          </a:bodyPr>
          <a:lstStyle/>
          <a:p>
            <a:pPr marL="457200" indent="-457200">
              <a:buAutoNum type="arabicPeriod"/>
            </a:pPr>
            <a:r>
              <a:rPr lang="en-US" sz="2200" dirty="0" smtClean="0"/>
              <a:t>Expenses in Obtaining Virtual Currency</a:t>
            </a:r>
          </a:p>
          <a:p>
            <a:pPr marL="400050" lvl="1" indent="0">
              <a:buNone/>
            </a:pPr>
            <a:r>
              <a:rPr lang="en-US" dirty="0" smtClean="0"/>
              <a:t>	a.	Expenses should be deducted as incurred</a:t>
            </a:r>
          </a:p>
          <a:p>
            <a:pPr marL="400050" lvl="1" indent="0">
              <a:buNone/>
            </a:pPr>
            <a:r>
              <a:rPr lang="en-US" dirty="0" smtClean="0"/>
              <a:t>	b.	Expenses for mining equipment should be capitalized</a:t>
            </a:r>
          </a:p>
          <a:p>
            <a:pPr marL="400050" lvl="1" indent="0">
              <a:buNone/>
            </a:pPr>
            <a:endParaRPr lang="en-US" dirty="0"/>
          </a:p>
          <a:p>
            <a:pPr marL="457200" indent="-457200">
              <a:buAutoNum type="arabicPeriod" startAt="2"/>
            </a:pPr>
            <a:r>
              <a:rPr lang="en-US" sz="2200" dirty="0" smtClean="0"/>
              <a:t>Valuation and Documentation</a:t>
            </a:r>
          </a:p>
          <a:p>
            <a:pPr marL="400050" lvl="1" indent="0">
              <a:buNone/>
            </a:pPr>
            <a:r>
              <a:rPr lang="en-US" dirty="0"/>
              <a:t>	</a:t>
            </a:r>
            <a:r>
              <a:rPr lang="en-US" dirty="0" smtClean="0"/>
              <a:t>a. 	Taxpayers should use reasonable and consistent methods</a:t>
            </a:r>
          </a:p>
          <a:p>
            <a:pPr marL="400050" lvl="1" indent="0">
              <a:buNone/>
            </a:pPr>
            <a:r>
              <a:rPr lang="en-US" dirty="0"/>
              <a:t>	</a:t>
            </a:r>
            <a:r>
              <a:rPr lang="en-US" dirty="0" smtClean="0"/>
              <a:t>b.	Taxpayers may use exchange averages</a:t>
            </a:r>
          </a:p>
          <a:p>
            <a:pPr marL="400050" lvl="1" indent="0">
              <a:buNone/>
            </a:pPr>
            <a:endParaRPr lang="en-US" dirty="0" smtClean="0"/>
          </a:p>
          <a:p>
            <a:pPr marL="457200" indent="-457200">
              <a:buAutoNum type="arabicPeriod" startAt="3"/>
            </a:pPr>
            <a:r>
              <a:rPr lang="en-US" sz="2200" dirty="0" smtClean="0"/>
              <a:t>Computation of Gain / Loss</a:t>
            </a:r>
          </a:p>
          <a:p>
            <a:pPr marL="400050" lvl="1" indent="0">
              <a:buNone/>
            </a:pPr>
            <a:r>
              <a:rPr lang="en-US" dirty="0" smtClean="0"/>
              <a:t>	a.	Taxpayers may use specific identification or FIFO</a:t>
            </a:r>
          </a:p>
          <a:p>
            <a:pPr marL="400050" lvl="1" indent="0">
              <a:buNone/>
            </a:pPr>
            <a:endParaRPr lang="en-US" dirty="0"/>
          </a:p>
          <a:p>
            <a:pPr marL="457200" indent="-457200">
              <a:buAutoNum type="arabicPeriod" startAt="4"/>
            </a:pPr>
            <a:r>
              <a:rPr lang="en-US" sz="2200" dirty="0" smtClean="0"/>
              <a:t>De </a:t>
            </a:r>
            <a:r>
              <a:rPr lang="en-US" sz="2200" dirty="0" err="1" smtClean="0"/>
              <a:t>Mininimis</a:t>
            </a:r>
            <a:r>
              <a:rPr lang="en-US" sz="2200" dirty="0" smtClean="0"/>
              <a:t> Election</a:t>
            </a:r>
          </a:p>
          <a:p>
            <a:pPr marL="400050" lvl="1" indent="0">
              <a:buNone/>
            </a:pPr>
            <a:r>
              <a:rPr lang="en-US" dirty="0" smtClean="0"/>
              <a:t>	a.	Suggestion that $200 / transaction be excluded as  de minimis</a:t>
            </a:r>
          </a:p>
          <a:p>
            <a:pPr marL="400050" lvl="1" indent="0">
              <a:buNone/>
            </a:pPr>
            <a:endParaRPr lang="en-US" sz="1900" dirty="0"/>
          </a:p>
          <a:p>
            <a:pPr marL="457200" indent="-457200">
              <a:buAutoNum type="arabicPeriod" startAt="5"/>
            </a:pPr>
            <a:r>
              <a:rPr lang="en-US" sz="2200" dirty="0" smtClean="0"/>
              <a:t>Valuation for Charitable Contribution</a:t>
            </a:r>
          </a:p>
          <a:p>
            <a:pPr marL="0" indent="0">
              <a:buNone/>
            </a:pPr>
            <a:r>
              <a:rPr lang="en-US" dirty="0"/>
              <a:t>	</a:t>
            </a:r>
            <a:r>
              <a:rPr lang="en-US" dirty="0" smtClean="0"/>
              <a:t>a.	Virtual currencies that have FMV on two exchanges can be treated like publicly traded stock 	 </a:t>
            </a:r>
            <a:endParaRPr lang="en-US" dirty="0"/>
          </a:p>
        </p:txBody>
      </p:sp>
    </p:spTree>
    <p:extLst>
      <p:ext uri="{BB962C8B-B14F-4D97-AF65-F5344CB8AC3E}">
        <p14:creationId xmlns:p14="http://schemas.microsoft.com/office/powerpoint/2010/main" val="1944773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2000" dirty="0" err="1" smtClean="0"/>
              <a:t>AICPA</a:t>
            </a:r>
            <a:r>
              <a:rPr lang="en-US" sz="2000" dirty="0" smtClean="0"/>
              <a:t> COMMENTS ON VIRTUAL CURRENCY GUIDANCE</a:t>
            </a:r>
            <a:endParaRPr lang="en-US" sz="2000" dirty="0"/>
          </a:p>
        </p:txBody>
      </p:sp>
      <p:sp>
        <p:nvSpPr>
          <p:cNvPr id="5" name="Content Placeholder 4"/>
          <p:cNvSpPr>
            <a:spLocks noGrp="1"/>
          </p:cNvSpPr>
          <p:nvPr>
            <p:ph idx="1"/>
          </p:nvPr>
        </p:nvSpPr>
        <p:spPr>
          <a:xfrm>
            <a:off x="493776" y="1161288"/>
            <a:ext cx="8193024" cy="4934712"/>
          </a:xfrm>
        </p:spPr>
        <p:txBody>
          <a:bodyPr>
            <a:normAutofit lnSpcReduction="10000"/>
          </a:bodyPr>
          <a:lstStyle/>
          <a:p>
            <a:pPr marL="457200" indent="-457200">
              <a:buAutoNum type="arabicPeriod" startAt="6"/>
            </a:pPr>
            <a:r>
              <a:rPr lang="en-US" dirty="0" smtClean="0"/>
              <a:t>Chain Splits / Airdrops / Giveaways / Token Swaps / Staking</a:t>
            </a:r>
          </a:p>
          <a:p>
            <a:pPr marL="457200" indent="-457200">
              <a:buAutoNum type="arabicPeriod" startAt="6"/>
            </a:pPr>
            <a:endParaRPr lang="en-US" dirty="0" smtClean="0"/>
          </a:p>
          <a:p>
            <a:pPr marL="457200" indent="-457200">
              <a:buAutoNum type="arabicPeriod" startAt="6"/>
            </a:pPr>
            <a:r>
              <a:rPr lang="en-US" dirty="0" smtClean="0"/>
              <a:t>Virtual Currency Held by a Dealer</a:t>
            </a:r>
          </a:p>
          <a:p>
            <a:pPr marL="400050" lvl="1" indent="0">
              <a:buNone/>
            </a:pPr>
            <a:r>
              <a:rPr lang="en-US" dirty="0" smtClean="0"/>
              <a:t>	a.  Virtual currency treated as inventor when used in business</a:t>
            </a:r>
          </a:p>
          <a:p>
            <a:pPr marL="400050" lvl="1" indent="0">
              <a:buNone/>
            </a:pPr>
            <a:r>
              <a:rPr lang="en-US" dirty="0"/>
              <a:t>	</a:t>
            </a:r>
            <a:r>
              <a:rPr lang="en-US" dirty="0" smtClean="0"/>
              <a:t>b.  Virtual currency could generate capital gain when paid outside of business context</a:t>
            </a:r>
          </a:p>
          <a:p>
            <a:pPr marL="400050" lvl="1" indent="0">
              <a:buNone/>
            </a:pPr>
            <a:r>
              <a:rPr lang="en-US" dirty="0"/>
              <a:t>	</a:t>
            </a:r>
            <a:r>
              <a:rPr lang="en-US" dirty="0" smtClean="0"/>
              <a:t>c.  Traders / Dealers consider a “mark-to-market” election</a:t>
            </a:r>
          </a:p>
          <a:p>
            <a:pPr marL="400050" lvl="1" indent="0">
              <a:buNone/>
            </a:pPr>
            <a:endParaRPr lang="en-US" dirty="0"/>
          </a:p>
          <a:p>
            <a:pPr marL="457200" indent="-457200">
              <a:buAutoNum type="arabicPeriod" startAt="8"/>
            </a:pPr>
            <a:r>
              <a:rPr lang="en-US" dirty="0" smtClean="0"/>
              <a:t>Like-Kind Exchanges under IRC 1031</a:t>
            </a:r>
          </a:p>
          <a:p>
            <a:pPr marL="457200" indent="-457200">
              <a:buAutoNum type="arabicPeriod" startAt="8"/>
            </a:pPr>
            <a:endParaRPr lang="en-US" dirty="0" smtClean="0"/>
          </a:p>
          <a:p>
            <a:pPr marL="457200" indent="-457200">
              <a:buAutoNum type="arabicPeriod" startAt="8"/>
            </a:pPr>
            <a:r>
              <a:rPr lang="en-US" dirty="0" smtClean="0"/>
              <a:t>Installment Arrangements under IRC 453</a:t>
            </a:r>
          </a:p>
          <a:p>
            <a:pPr marL="457200" indent="-457200">
              <a:buAutoNum type="arabicPeriod" startAt="8"/>
            </a:pPr>
            <a:endParaRPr lang="en-US" dirty="0" smtClean="0"/>
          </a:p>
          <a:p>
            <a:pPr marL="457200" indent="-457200">
              <a:buAutoNum type="arabicPeriod" startAt="8"/>
            </a:pPr>
            <a:r>
              <a:rPr lang="en-US" dirty="0" smtClean="0"/>
              <a:t>Assets in Retirement Accounts </a:t>
            </a:r>
          </a:p>
          <a:p>
            <a:pPr marL="457200" indent="-457200">
              <a:buAutoNum type="arabicPeriod" startAt="8"/>
            </a:pPr>
            <a:endParaRPr lang="en-US" dirty="0"/>
          </a:p>
          <a:p>
            <a:pPr marL="457200" indent="-457200">
              <a:buAutoNum type="arabicPeriod" startAt="8"/>
            </a:pPr>
            <a:r>
              <a:rPr lang="en-US" dirty="0" err="1" smtClean="0"/>
              <a:t>FBAR</a:t>
            </a:r>
            <a:r>
              <a:rPr lang="en-US" dirty="0" smtClean="0"/>
              <a:t> Reporting</a:t>
            </a:r>
          </a:p>
          <a:p>
            <a:pPr marL="457200" indent="-457200">
              <a:buAutoNum type="arabicPeriod" startAt="8"/>
            </a:pPr>
            <a:endParaRPr lang="en-US" dirty="0"/>
          </a:p>
          <a:p>
            <a:pPr marL="457200" indent="-457200">
              <a:buAutoNum type="arabicPeriod" startAt="8"/>
            </a:pPr>
            <a:endParaRPr lang="en-US" dirty="0" smtClean="0"/>
          </a:p>
          <a:p>
            <a:pPr marL="457200" indent="-457200">
              <a:buAutoNum type="arabicPeriod" startAt="8"/>
            </a:pPr>
            <a:endParaRPr lang="en-US" dirty="0" smtClean="0"/>
          </a:p>
        </p:txBody>
      </p:sp>
    </p:spTree>
    <p:extLst>
      <p:ext uri="{BB962C8B-B14F-4D97-AF65-F5344CB8AC3E}">
        <p14:creationId xmlns:p14="http://schemas.microsoft.com/office/powerpoint/2010/main" val="39444217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2000" dirty="0" smtClean="0"/>
              <a:t>INITIAL COIN OFFERINGS</a:t>
            </a:r>
            <a:endParaRPr lang="en-US" sz="2000" dirty="0"/>
          </a:p>
        </p:txBody>
      </p:sp>
      <p:sp>
        <p:nvSpPr>
          <p:cNvPr id="5" name="Content Placeholder 4"/>
          <p:cNvSpPr>
            <a:spLocks noGrp="1"/>
          </p:cNvSpPr>
          <p:nvPr>
            <p:ph idx="1"/>
          </p:nvPr>
        </p:nvSpPr>
        <p:spPr>
          <a:xfrm>
            <a:off x="457200" y="990600"/>
            <a:ext cx="8193024" cy="4934712"/>
          </a:xfrm>
        </p:spPr>
        <p:txBody>
          <a:bodyPr>
            <a:normAutofit/>
          </a:bodyPr>
          <a:lstStyle/>
          <a:p>
            <a:r>
              <a:rPr lang="en-US" sz="2400" dirty="0" smtClean="0"/>
              <a:t>Equity</a:t>
            </a:r>
          </a:p>
          <a:p>
            <a:pPr lvl="1"/>
            <a:r>
              <a:rPr lang="en-US" dirty="0" smtClean="0"/>
              <a:t>Tokens with rights </a:t>
            </a:r>
            <a:r>
              <a:rPr lang="en-US" dirty="0"/>
              <a:t>to distributions, rights to a share of profits, or voting </a:t>
            </a:r>
            <a:r>
              <a:rPr lang="en-US" dirty="0" smtClean="0"/>
              <a:t>rights</a:t>
            </a:r>
            <a:endParaRPr lang="en-US" dirty="0"/>
          </a:p>
          <a:p>
            <a:pPr marL="0" indent="0">
              <a:buNone/>
            </a:pPr>
            <a:endParaRPr lang="en-US" dirty="0"/>
          </a:p>
          <a:p>
            <a:r>
              <a:rPr lang="en-US" sz="2400" dirty="0" smtClean="0"/>
              <a:t>Debt </a:t>
            </a:r>
          </a:p>
          <a:p>
            <a:pPr lvl="2"/>
            <a:r>
              <a:rPr lang="en-US" dirty="0" smtClean="0"/>
              <a:t>Tokens </a:t>
            </a:r>
            <a:r>
              <a:rPr lang="en-US" dirty="0"/>
              <a:t>characterized as </a:t>
            </a:r>
            <a:r>
              <a:rPr lang="en-US" dirty="0" smtClean="0"/>
              <a:t>debt: definite </a:t>
            </a:r>
            <a:r>
              <a:rPr lang="en-US" dirty="0"/>
              <a:t>obligation to repay the investor with </a:t>
            </a:r>
            <a:r>
              <a:rPr lang="en-US" dirty="0" smtClean="0"/>
              <a:t>interest</a:t>
            </a:r>
          </a:p>
          <a:p>
            <a:pPr lvl="2"/>
            <a:r>
              <a:rPr lang="en-US" dirty="0" smtClean="0"/>
              <a:t>No current </a:t>
            </a:r>
            <a:r>
              <a:rPr lang="en-US" dirty="0"/>
              <a:t>tax to either the issuer or investor, but </a:t>
            </a:r>
            <a:r>
              <a:rPr lang="en-US" dirty="0" smtClean="0"/>
              <a:t>deemed </a:t>
            </a:r>
            <a:r>
              <a:rPr lang="en-US" dirty="0"/>
              <a:t>interest </a:t>
            </a:r>
            <a:r>
              <a:rPr lang="en-US" dirty="0" smtClean="0"/>
              <a:t>payments or COD income if debt is forgiven</a:t>
            </a:r>
            <a:endParaRPr lang="en-US" dirty="0"/>
          </a:p>
          <a:p>
            <a:pPr marL="0" indent="0">
              <a:buNone/>
            </a:pPr>
            <a:endParaRPr lang="en-US" dirty="0"/>
          </a:p>
          <a:p>
            <a:r>
              <a:rPr lang="en-US" sz="2400" dirty="0"/>
              <a:t>Prepaid </a:t>
            </a:r>
            <a:r>
              <a:rPr lang="en-US" sz="2400" dirty="0" smtClean="0"/>
              <a:t>good/services</a:t>
            </a:r>
          </a:p>
          <a:p>
            <a:pPr lvl="1"/>
            <a:r>
              <a:rPr lang="en-US" dirty="0" smtClean="0"/>
              <a:t>Tokens </a:t>
            </a:r>
            <a:r>
              <a:rPr lang="en-US" dirty="0"/>
              <a:t>may represent the ability to acquire goods or services provided on the platform and, as such, may be characterized as a prepayment for such goods or services. </a:t>
            </a:r>
          </a:p>
          <a:p>
            <a:pPr marL="457200" indent="-457200">
              <a:buAutoNum type="arabicPeriod" startAt="8"/>
            </a:pPr>
            <a:endParaRPr lang="en-US" dirty="0" smtClean="0"/>
          </a:p>
          <a:p>
            <a:pPr marL="457200" indent="-457200">
              <a:buAutoNum type="arabicPeriod" startAt="8"/>
            </a:pPr>
            <a:endParaRPr lang="en-US" dirty="0" smtClean="0"/>
          </a:p>
        </p:txBody>
      </p:sp>
    </p:spTree>
    <p:extLst>
      <p:ext uri="{BB962C8B-B14F-4D97-AF65-F5344CB8AC3E}">
        <p14:creationId xmlns:p14="http://schemas.microsoft.com/office/powerpoint/2010/main" val="35024224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Tracking Use of Virtual Currency</a:t>
            </a:r>
            <a:endParaRPr lang="en-US" dirty="0"/>
          </a:p>
        </p:txBody>
      </p:sp>
      <p:sp>
        <p:nvSpPr>
          <p:cNvPr id="5" name="Content Placeholder 4"/>
          <p:cNvSpPr>
            <a:spLocks noGrp="1"/>
          </p:cNvSpPr>
          <p:nvPr>
            <p:ph idx="1"/>
          </p:nvPr>
        </p:nvSpPr>
        <p:spPr/>
        <p:txBody>
          <a:bodyPr/>
          <a:lstStyle/>
          <a:p>
            <a:r>
              <a:rPr lang="en-US" dirty="0" smtClean="0"/>
              <a:t>Treasury Inspector General for Tax Administration Report, September 21, 2016 “As the Use of Virtual Currencies in Taxable Transactions Becomes More Common, Additional Actions Are Needed to Ensure Taxpayer Compliance”</a:t>
            </a:r>
          </a:p>
          <a:p>
            <a:pPr lvl="1"/>
            <a:r>
              <a:rPr lang="en-US" dirty="0" smtClean="0"/>
              <a:t>Report Found:</a:t>
            </a:r>
          </a:p>
          <a:p>
            <a:pPr lvl="2"/>
            <a:r>
              <a:rPr lang="en-US" dirty="0" smtClean="0"/>
              <a:t>IRS does not have any compliance initiatives or guidelines for conducting examinations or investigations specific to tax noncompliance related to virtual currencies. </a:t>
            </a:r>
          </a:p>
          <a:p>
            <a:pPr lvl="2"/>
            <a:r>
              <a:rPr lang="en-US" dirty="0" smtClean="0"/>
              <a:t>It does not appear that any of the actions already taken by the IRS to address virtual currency tax noncompliance were coordinated to ensure that the IRS maintains a strategic approach to the tax implications of virtual currencies.</a:t>
            </a:r>
          </a:p>
          <a:p>
            <a:pPr lvl="2"/>
            <a:r>
              <a:rPr lang="en-US" dirty="0" smtClean="0"/>
              <a:t>Third-party methods of reporting taxable transactions to the IRS do not separately identify transactions related to virtual currencies.</a:t>
            </a:r>
          </a:p>
          <a:p>
            <a:endParaRPr lang="en-US" dirty="0"/>
          </a:p>
        </p:txBody>
      </p:sp>
    </p:spTree>
    <p:extLst>
      <p:ext uri="{BB962C8B-B14F-4D97-AF65-F5344CB8AC3E}">
        <p14:creationId xmlns:p14="http://schemas.microsoft.com/office/powerpoint/2010/main" val="1677697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Virtual Currency </a:t>
            </a:r>
            <a:r>
              <a:rPr lang="en-US" dirty="0" smtClean="0"/>
              <a:t>v. </a:t>
            </a:r>
            <a:r>
              <a:rPr lang="en-US" dirty="0"/>
              <a:t>Fiat Currency</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562162770"/>
              </p:ext>
            </p:extLst>
          </p:nvPr>
        </p:nvGraphicFramePr>
        <p:xfrm>
          <a:off x="609600" y="1143000"/>
          <a:ext cx="3276600" cy="1885950"/>
        </p:xfrm>
        <a:graphic>
          <a:graphicData uri="http://schemas.openxmlformats.org/drawingml/2006/table">
            <a:tbl>
              <a:tblPr firstRow="1" bandRow="1">
                <a:tableStyleId>{5C22544A-7EE6-4342-B048-85BDC9FD1C3A}</a:tableStyleId>
              </a:tblPr>
              <a:tblGrid>
                <a:gridCol w="3276600"/>
              </a:tblGrid>
              <a:tr h="377190">
                <a:tc>
                  <a:txBody>
                    <a:bodyPr/>
                    <a:lstStyle/>
                    <a:p>
                      <a:r>
                        <a:rPr lang="en-US" dirty="0" smtClean="0"/>
                        <a:t>FIAT CURRENCIES</a:t>
                      </a:r>
                    </a:p>
                  </a:txBody>
                  <a:tcPr/>
                </a:tc>
              </a:tr>
              <a:tr h="377190">
                <a:tc>
                  <a:txBody>
                    <a:bodyPr/>
                    <a:lstStyle/>
                    <a:p>
                      <a:r>
                        <a:rPr lang="en-US" dirty="0" smtClean="0"/>
                        <a:t>USD</a:t>
                      </a:r>
                      <a:endParaRPr lang="en-US" dirty="0"/>
                    </a:p>
                  </a:txBody>
                  <a:tcPr/>
                </a:tc>
              </a:tr>
              <a:tr h="377190">
                <a:tc>
                  <a:txBody>
                    <a:bodyPr/>
                    <a:lstStyle/>
                    <a:p>
                      <a:r>
                        <a:rPr lang="en-US" dirty="0" smtClean="0"/>
                        <a:t>EUR</a:t>
                      </a:r>
                      <a:endParaRPr lang="en-US" dirty="0"/>
                    </a:p>
                  </a:txBody>
                  <a:tcPr/>
                </a:tc>
              </a:tr>
              <a:tr h="377190">
                <a:tc>
                  <a:txBody>
                    <a:bodyPr/>
                    <a:lstStyle/>
                    <a:p>
                      <a:r>
                        <a:rPr lang="en-US" dirty="0" smtClean="0"/>
                        <a:t>GBP</a:t>
                      </a:r>
                      <a:endParaRPr lang="en-US" dirty="0"/>
                    </a:p>
                  </a:txBody>
                  <a:tcPr/>
                </a:tc>
              </a:tr>
              <a:tr h="377190">
                <a:tc>
                  <a:txBody>
                    <a:bodyPr/>
                    <a:lstStyle/>
                    <a:p>
                      <a:r>
                        <a:rPr lang="en-US" dirty="0" smtClean="0"/>
                        <a:t>CHF</a:t>
                      </a:r>
                      <a:endParaRPr lang="en-US" dirty="0"/>
                    </a:p>
                  </a:txBody>
                  <a:tcPr/>
                </a:tc>
              </a:tr>
            </a:tbl>
          </a:graphicData>
        </a:graphic>
      </p:graphicFrame>
      <p:graphicFrame>
        <p:nvGraphicFramePr>
          <p:cNvPr id="5" name="Content Placeholder 1"/>
          <p:cNvGraphicFramePr>
            <a:graphicFrameLocks/>
          </p:cNvGraphicFramePr>
          <p:nvPr>
            <p:extLst>
              <p:ext uri="{D42A27DB-BD31-4B8C-83A1-F6EECF244321}">
                <p14:modId xmlns:p14="http://schemas.microsoft.com/office/powerpoint/2010/main" val="423012760"/>
              </p:ext>
            </p:extLst>
          </p:nvPr>
        </p:nvGraphicFramePr>
        <p:xfrm>
          <a:off x="4114800" y="3124200"/>
          <a:ext cx="3392487" cy="1885950"/>
        </p:xfrm>
        <a:graphic>
          <a:graphicData uri="http://schemas.openxmlformats.org/drawingml/2006/table">
            <a:tbl>
              <a:tblPr firstRow="1" bandRow="1">
                <a:tableStyleId>{5C22544A-7EE6-4342-B048-85BDC9FD1C3A}</a:tableStyleId>
              </a:tblPr>
              <a:tblGrid>
                <a:gridCol w="3392487"/>
              </a:tblGrid>
              <a:tr h="377190">
                <a:tc>
                  <a:txBody>
                    <a:bodyPr/>
                    <a:lstStyle/>
                    <a:p>
                      <a:r>
                        <a:rPr lang="en-US" dirty="0" smtClean="0"/>
                        <a:t>VIRTUAL CURRENCIES</a:t>
                      </a:r>
                      <a:endParaRPr lang="en-US" dirty="0"/>
                    </a:p>
                  </a:txBody>
                  <a:tcPr/>
                </a:tc>
              </a:tr>
              <a:tr h="377190">
                <a:tc>
                  <a:txBody>
                    <a:bodyPr/>
                    <a:lstStyle/>
                    <a:p>
                      <a:r>
                        <a:rPr lang="en-US" dirty="0" smtClean="0"/>
                        <a:t>Bitcoin – launched in 2009</a:t>
                      </a:r>
                    </a:p>
                  </a:txBody>
                  <a:tcPr/>
                </a:tc>
              </a:tr>
              <a:tr h="377190">
                <a:tc>
                  <a:txBody>
                    <a:bodyPr/>
                    <a:lstStyle/>
                    <a:p>
                      <a:r>
                        <a:rPr lang="en-US" dirty="0" smtClean="0"/>
                        <a:t>Litecoin – launched in 2011</a:t>
                      </a:r>
                      <a:endParaRPr lang="en-US" dirty="0"/>
                    </a:p>
                  </a:txBody>
                  <a:tcPr/>
                </a:tc>
              </a:tr>
              <a:tr h="377190">
                <a:tc>
                  <a:txBody>
                    <a:bodyPr/>
                    <a:lstStyle/>
                    <a:p>
                      <a:r>
                        <a:rPr lang="en-US" dirty="0" smtClean="0"/>
                        <a:t>Darkcoin – launched in 2014</a:t>
                      </a:r>
                      <a:endParaRPr lang="en-US" dirty="0"/>
                    </a:p>
                  </a:txBody>
                  <a:tcPr/>
                </a:tc>
              </a:tr>
              <a:tr h="377190">
                <a:tc>
                  <a:txBody>
                    <a:bodyPr/>
                    <a:lstStyle/>
                    <a:p>
                      <a:r>
                        <a:rPr lang="en-US" dirty="0" smtClean="0"/>
                        <a:t>Dogecoin – launched in 2013</a:t>
                      </a:r>
                      <a:endParaRPr lang="en-US" dirty="0"/>
                    </a:p>
                  </a:txBody>
                  <a:tcPr/>
                </a:tc>
              </a:tr>
            </a:tbl>
          </a:graphicData>
        </a:graphic>
      </p:graphicFrame>
    </p:spTree>
    <p:extLst>
      <p:ext uri="{BB962C8B-B14F-4D97-AF65-F5344CB8AC3E}">
        <p14:creationId xmlns:p14="http://schemas.microsoft.com/office/powerpoint/2010/main" val="9751541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Tracking Use of Virtual Currency</a:t>
            </a:r>
            <a:endParaRPr lang="en-US" dirty="0"/>
          </a:p>
        </p:txBody>
      </p:sp>
      <p:sp>
        <p:nvSpPr>
          <p:cNvPr id="3" name="Content Placeholder 2"/>
          <p:cNvSpPr>
            <a:spLocks noGrp="1"/>
          </p:cNvSpPr>
          <p:nvPr>
            <p:ph idx="1"/>
          </p:nvPr>
        </p:nvSpPr>
        <p:spPr/>
        <p:txBody>
          <a:bodyPr/>
          <a:lstStyle/>
          <a:p>
            <a:pPr lvl="1"/>
            <a:r>
              <a:rPr lang="en-US" sz="2000" dirty="0" smtClean="0"/>
              <a:t>TIGTA Recommendations:</a:t>
            </a:r>
          </a:p>
          <a:p>
            <a:pPr lvl="2"/>
            <a:r>
              <a:rPr lang="en-US" dirty="0" smtClean="0"/>
              <a:t>IRS develop a coordinated virtual currency strategy that includes outcome goals, a description of how the agency intends to achieve those goals, and an action plan with a timeline for implementation.</a:t>
            </a:r>
          </a:p>
          <a:p>
            <a:pPr lvl="2"/>
            <a:r>
              <a:rPr lang="en-US" dirty="0" smtClean="0"/>
              <a:t>IRS provide updated guidance to reflect the necessary documentation requirements and tax treatments needed for the various uses of virtual currencies.</a:t>
            </a:r>
          </a:p>
          <a:p>
            <a:pPr lvl="2"/>
            <a:r>
              <a:rPr lang="en-US" dirty="0" smtClean="0"/>
              <a:t>IRS revise third-party information reporting documents to identify the amounts of virtual currencies used in taxable transactions.</a:t>
            </a:r>
            <a:endParaRPr lang="en-US" dirty="0"/>
          </a:p>
        </p:txBody>
      </p:sp>
    </p:spTree>
    <p:extLst>
      <p:ext uri="{BB962C8B-B14F-4D97-AF65-F5344CB8AC3E}">
        <p14:creationId xmlns:p14="http://schemas.microsoft.com/office/powerpoint/2010/main" val="32579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Tracking Use of Virtual Currency</a:t>
            </a:r>
            <a:endParaRPr lang="en-US" dirty="0"/>
          </a:p>
        </p:txBody>
      </p:sp>
      <p:sp>
        <p:nvSpPr>
          <p:cNvPr id="3" name="Content Placeholder 2"/>
          <p:cNvSpPr>
            <a:spLocks noGrp="1"/>
          </p:cNvSpPr>
          <p:nvPr>
            <p:ph idx="1"/>
          </p:nvPr>
        </p:nvSpPr>
        <p:spPr/>
        <p:txBody>
          <a:bodyPr/>
          <a:lstStyle/>
          <a:p>
            <a:pPr lvl="1"/>
            <a:r>
              <a:rPr lang="en-US" dirty="0"/>
              <a:t>IRS Continued Actions:</a:t>
            </a:r>
          </a:p>
          <a:p>
            <a:pPr lvl="2"/>
            <a:r>
              <a:rPr lang="en-US" dirty="0"/>
              <a:t>In December 2013, the IRS established the Virtual Currency Issue Team (VCIT) to better understand how virtual currencies may affect taxable transactions and identify potential areas of noncompliance. </a:t>
            </a:r>
            <a:r>
              <a:rPr lang="en-US" dirty="0" smtClean="0"/>
              <a:t>The </a:t>
            </a:r>
            <a:r>
              <a:rPr lang="en-US" dirty="0"/>
              <a:t>VCIT is comprised </a:t>
            </a:r>
            <a:r>
              <a:rPr lang="en-US" dirty="0" smtClean="0"/>
              <a:t/>
            </a:r>
            <a:br>
              <a:rPr lang="en-US" dirty="0" smtClean="0"/>
            </a:br>
            <a:r>
              <a:rPr lang="en-US" dirty="0" smtClean="0"/>
              <a:t>of </a:t>
            </a:r>
            <a:r>
              <a:rPr lang="en-US" dirty="0"/>
              <a:t>various members from the IRS and the IRS Office of </a:t>
            </a:r>
            <a:r>
              <a:rPr lang="en-US" dirty="0" smtClean="0"/>
              <a:t/>
            </a:r>
            <a:br>
              <a:rPr lang="en-US" dirty="0" smtClean="0"/>
            </a:br>
            <a:r>
              <a:rPr lang="en-US" dirty="0" smtClean="0"/>
              <a:t>Chief </a:t>
            </a:r>
            <a:r>
              <a:rPr lang="en-US" dirty="0"/>
              <a:t>Counsel. </a:t>
            </a:r>
          </a:p>
          <a:p>
            <a:pPr lvl="2"/>
            <a:r>
              <a:rPr lang="en-US" dirty="0"/>
              <a:t>Considering public comments received in response to </a:t>
            </a:r>
            <a:r>
              <a:rPr lang="en-US" dirty="0" smtClean="0"/>
              <a:t/>
            </a:r>
            <a:br>
              <a:rPr lang="en-US" dirty="0" smtClean="0"/>
            </a:br>
            <a:r>
              <a:rPr lang="en-US" dirty="0" smtClean="0"/>
              <a:t>Notice </a:t>
            </a:r>
            <a:r>
              <a:rPr lang="en-US" dirty="0"/>
              <a:t>2014-21.</a:t>
            </a:r>
          </a:p>
          <a:p>
            <a:pPr lvl="2"/>
            <a:r>
              <a:rPr lang="en-US" dirty="0"/>
              <a:t>Analyzing whether changes to information reporting documents would assist in identifying noncompliance related to virtual currency transactions and assessing the cost and impact to filers of these information returns, as well as taxpayer burden</a:t>
            </a:r>
            <a:r>
              <a:rPr lang="en-US" dirty="0" smtClean="0"/>
              <a:t>.</a:t>
            </a:r>
            <a:endParaRPr lang="en-US" dirty="0"/>
          </a:p>
        </p:txBody>
      </p:sp>
    </p:spTree>
    <p:extLst>
      <p:ext uri="{BB962C8B-B14F-4D97-AF65-F5344CB8AC3E}">
        <p14:creationId xmlns:p14="http://schemas.microsoft.com/office/powerpoint/2010/main" val="4555929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Tracking Use of Virtual Currency</a:t>
            </a:r>
            <a:endParaRPr lang="en-US" dirty="0"/>
          </a:p>
        </p:txBody>
      </p:sp>
      <p:sp>
        <p:nvSpPr>
          <p:cNvPr id="3" name="Content Placeholder 2"/>
          <p:cNvSpPr>
            <a:spLocks noGrp="1"/>
          </p:cNvSpPr>
          <p:nvPr>
            <p:ph idx="1"/>
          </p:nvPr>
        </p:nvSpPr>
        <p:spPr/>
        <p:txBody>
          <a:bodyPr>
            <a:normAutofit fontScale="92500" lnSpcReduction="20000"/>
          </a:bodyPr>
          <a:lstStyle/>
          <a:p>
            <a:r>
              <a:rPr lang="en-US" dirty="0"/>
              <a:t>IRS Enforcement Measures </a:t>
            </a:r>
          </a:p>
          <a:p>
            <a:pPr lvl="1"/>
            <a:r>
              <a:rPr lang="en-US" dirty="0"/>
              <a:t>On November 30, 2016, the federal court in the Northern District of California authorized issuance of IRS John Doe Summons on Coinbase, Inc., a virtual currency exchange.</a:t>
            </a:r>
          </a:p>
          <a:p>
            <a:pPr marL="457200" lvl="1" indent="0">
              <a:buNone/>
            </a:pPr>
            <a:endParaRPr lang="en-US" dirty="0"/>
          </a:p>
          <a:p>
            <a:pPr lvl="1"/>
            <a:r>
              <a:rPr lang="en-US" dirty="0"/>
              <a:t>Narrowed to users with at least $20,000 in any one type of transaction (buying, selling, sending, or receiving) in any </a:t>
            </a:r>
            <a:r>
              <a:rPr lang="en-US" dirty="0" smtClean="0"/>
              <a:t/>
            </a:r>
            <a:br>
              <a:rPr lang="en-US" dirty="0" smtClean="0"/>
            </a:br>
            <a:r>
              <a:rPr lang="en-US" dirty="0" smtClean="0"/>
              <a:t>single </a:t>
            </a:r>
            <a:r>
              <a:rPr lang="en-US" dirty="0"/>
              <a:t>year between 2013 and 2015. </a:t>
            </a:r>
            <a:endParaRPr lang="en-US" dirty="0" smtClean="0"/>
          </a:p>
          <a:p>
            <a:pPr lvl="1"/>
            <a:endParaRPr lang="en-US" dirty="0" smtClean="0"/>
          </a:p>
          <a:p>
            <a:pPr lvl="1"/>
            <a:r>
              <a:rPr lang="en-US" dirty="0" smtClean="0"/>
              <a:t>U.S. District Court held </a:t>
            </a:r>
          </a:p>
          <a:p>
            <a:pPr lvl="2"/>
            <a:r>
              <a:rPr lang="en-US" dirty="0" smtClean="0"/>
              <a:t>the </a:t>
            </a:r>
            <a:r>
              <a:rPr lang="en-US" dirty="0"/>
              <a:t>narrowed summons served the legitimate purpose of investigating the "reporting gap between the number of virtual currency users </a:t>
            </a:r>
            <a:r>
              <a:rPr lang="en-US" dirty="0" err="1"/>
              <a:t>Coinbase</a:t>
            </a:r>
            <a:r>
              <a:rPr lang="en-US" dirty="0"/>
              <a:t> claims to have had during the summons period" and "U.S. </a:t>
            </a:r>
            <a:r>
              <a:rPr lang="en-US" dirty="0" err="1"/>
              <a:t>bitcoin</a:t>
            </a:r>
            <a:r>
              <a:rPr lang="en-US" dirty="0"/>
              <a:t> users reporting gains or losses to the IRS during the summoned years." </a:t>
            </a:r>
            <a:endParaRPr lang="en-US" dirty="0" smtClean="0"/>
          </a:p>
          <a:p>
            <a:pPr lvl="1"/>
            <a:r>
              <a:rPr lang="en-US" dirty="0" smtClean="0"/>
              <a:t>Court </a:t>
            </a:r>
            <a:r>
              <a:rPr lang="en-US" dirty="0"/>
              <a:t>reasoned </a:t>
            </a:r>
            <a:endParaRPr lang="en-US" dirty="0" smtClean="0"/>
          </a:p>
          <a:p>
            <a:pPr lvl="2"/>
            <a:r>
              <a:rPr lang="en-US" dirty="0" smtClean="0"/>
              <a:t>the </a:t>
            </a:r>
            <a:r>
              <a:rPr lang="en-US" dirty="0"/>
              <a:t>discrepancy "creates an inference that more </a:t>
            </a:r>
            <a:r>
              <a:rPr lang="en-US" dirty="0" err="1"/>
              <a:t>Coinbase</a:t>
            </a:r>
            <a:r>
              <a:rPr lang="en-US" dirty="0"/>
              <a:t> users are trading </a:t>
            </a:r>
            <a:r>
              <a:rPr lang="en-US" dirty="0" err="1"/>
              <a:t>bitcoin</a:t>
            </a:r>
            <a:r>
              <a:rPr lang="en-US" dirty="0"/>
              <a:t> than reporting gains on their tax returns," indicating the IRS has a legitimate interest in investigating these taxpayers.</a:t>
            </a:r>
          </a:p>
          <a:p>
            <a:endParaRPr lang="en-US" dirty="0"/>
          </a:p>
        </p:txBody>
      </p:sp>
    </p:spTree>
    <p:extLst>
      <p:ext uri="{BB962C8B-B14F-4D97-AF65-F5344CB8AC3E}">
        <p14:creationId xmlns:p14="http://schemas.microsoft.com/office/powerpoint/2010/main" val="16250778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2000" dirty="0"/>
              <a:t>Other Regulatory Hurdles for </a:t>
            </a:r>
            <a:r>
              <a:rPr lang="en-US" sz="2000" dirty="0" smtClean="0"/>
              <a:t>Virtual</a:t>
            </a:r>
            <a:br>
              <a:rPr lang="en-US" sz="2000" dirty="0" smtClean="0"/>
            </a:br>
            <a:r>
              <a:rPr lang="en-US" sz="2000" dirty="0" smtClean="0"/>
              <a:t>Currency </a:t>
            </a:r>
            <a:r>
              <a:rPr lang="en-US" sz="2000" dirty="0"/>
              <a:t>Exchanges</a:t>
            </a:r>
          </a:p>
        </p:txBody>
      </p:sp>
      <p:sp>
        <p:nvSpPr>
          <p:cNvPr id="3" name="Content Placeholder 2"/>
          <p:cNvSpPr>
            <a:spLocks noGrp="1"/>
          </p:cNvSpPr>
          <p:nvPr>
            <p:ph idx="1"/>
          </p:nvPr>
        </p:nvSpPr>
        <p:spPr/>
        <p:txBody>
          <a:bodyPr>
            <a:normAutofit/>
          </a:bodyPr>
          <a:lstStyle/>
          <a:p>
            <a:r>
              <a:rPr lang="en-US" sz="2400" dirty="0"/>
              <a:t>U.S. Treasury Department Financial Crime Enforcement Network (“FinCEN”)</a:t>
            </a:r>
          </a:p>
          <a:p>
            <a:pPr lvl="1"/>
            <a:r>
              <a:rPr lang="en-US" sz="2000" dirty="0"/>
              <a:t>Any financial institution, payment system, or medium of exchange has the potential to be exploited for money laundering. </a:t>
            </a:r>
          </a:p>
          <a:p>
            <a:pPr lvl="1"/>
            <a:r>
              <a:rPr lang="en-US" sz="2000" dirty="0"/>
              <a:t>Fighting such illicit use requires consistent regulation across the financial system.  </a:t>
            </a:r>
          </a:p>
          <a:p>
            <a:pPr lvl="1"/>
            <a:r>
              <a:rPr lang="en-US" sz="2000" dirty="0"/>
              <a:t>Virtual currency is not different from other financial products and services in this regard</a:t>
            </a:r>
            <a:r>
              <a:rPr lang="en-US" sz="2000" dirty="0" smtClean="0"/>
              <a:t>.</a:t>
            </a:r>
            <a:endParaRPr lang="en-US" sz="2000" dirty="0"/>
          </a:p>
        </p:txBody>
      </p:sp>
    </p:spTree>
    <p:extLst>
      <p:ext uri="{BB962C8B-B14F-4D97-AF65-F5344CB8AC3E}">
        <p14:creationId xmlns:p14="http://schemas.microsoft.com/office/powerpoint/2010/main" val="1640795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2000" dirty="0"/>
              <a:t>Other Regulatory Hurdles for </a:t>
            </a:r>
            <a:r>
              <a:rPr lang="en-US" sz="2000" dirty="0" smtClean="0"/>
              <a:t>Virtual </a:t>
            </a:r>
            <a:br>
              <a:rPr lang="en-US" sz="2000" dirty="0" smtClean="0"/>
            </a:br>
            <a:r>
              <a:rPr lang="en-US" sz="2000" dirty="0" smtClean="0"/>
              <a:t>Currency </a:t>
            </a:r>
            <a:r>
              <a:rPr lang="en-US" sz="2000" dirty="0"/>
              <a:t>Exchanges</a:t>
            </a:r>
          </a:p>
        </p:txBody>
      </p:sp>
      <p:sp>
        <p:nvSpPr>
          <p:cNvPr id="3" name="Content Placeholder 2"/>
          <p:cNvSpPr>
            <a:spLocks noGrp="1"/>
          </p:cNvSpPr>
          <p:nvPr>
            <p:ph idx="1"/>
          </p:nvPr>
        </p:nvSpPr>
        <p:spPr/>
        <p:txBody>
          <a:bodyPr/>
          <a:lstStyle/>
          <a:p>
            <a:r>
              <a:rPr lang="en-US" dirty="0"/>
              <a:t>FinCEN’s regulatory approach:</a:t>
            </a:r>
          </a:p>
          <a:p>
            <a:pPr lvl="1"/>
            <a:r>
              <a:rPr lang="en-US" dirty="0"/>
              <a:t>The regulatory framework for money services businesses, which include virtual currency exchangers and administrators, has been in existence for years.  </a:t>
            </a:r>
          </a:p>
          <a:p>
            <a:pPr lvl="1"/>
            <a:r>
              <a:rPr lang="en-US" dirty="0"/>
              <a:t>So how did FinCEN approach virtual currency?  </a:t>
            </a:r>
          </a:p>
          <a:p>
            <a:pPr lvl="2"/>
            <a:r>
              <a:rPr lang="en-US" dirty="0"/>
              <a:t>AML protections must keep pace with the emergence of new payment systems, lest these innovations become a favored tool of illicit actors. </a:t>
            </a:r>
          </a:p>
        </p:txBody>
      </p:sp>
    </p:spTree>
    <p:extLst>
      <p:ext uri="{BB962C8B-B14F-4D97-AF65-F5344CB8AC3E}">
        <p14:creationId xmlns:p14="http://schemas.microsoft.com/office/powerpoint/2010/main" val="17121731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2000" dirty="0" smtClean="0"/>
              <a:t>Other Regulatory Hurdles for Virtual </a:t>
            </a:r>
            <a:br>
              <a:rPr lang="en-US" sz="2000" dirty="0" smtClean="0"/>
            </a:br>
            <a:r>
              <a:rPr lang="en-US" sz="2000" dirty="0" smtClean="0"/>
              <a:t>Currency Exchanges</a:t>
            </a:r>
            <a:endParaRPr lang="en-US" sz="2000" dirty="0"/>
          </a:p>
        </p:txBody>
      </p:sp>
      <p:sp>
        <p:nvSpPr>
          <p:cNvPr id="3" name="Content Placeholder 2"/>
          <p:cNvSpPr>
            <a:spLocks noGrp="1"/>
          </p:cNvSpPr>
          <p:nvPr>
            <p:ph idx="1"/>
          </p:nvPr>
        </p:nvSpPr>
        <p:spPr>
          <a:xfrm>
            <a:off x="493776" y="1161288"/>
            <a:ext cx="7525512" cy="4709160"/>
          </a:xfrm>
        </p:spPr>
        <p:txBody>
          <a:bodyPr/>
          <a:lstStyle/>
          <a:p>
            <a:r>
              <a:rPr lang="en-US" dirty="0"/>
              <a:t>FinCEN’s regulatory approach (continued):</a:t>
            </a:r>
          </a:p>
          <a:p>
            <a:pPr lvl="1"/>
            <a:r>
              <a:rPr lang="en-US" dirty="0"/>
              <a:t>What is important is that financial institutions that deal in virtual currency put effective AML/CFT controls in place to harden themselves from becoming the targets of illicit actors that would exploit any identified vulnerabilities.</a:t>
            </a:r>
          </a:p>
          <a:p>
            <a:pPr lvl="1"/>
            <a:r>
              <a:rPr lang="en-US" dirty="0"/>
              <a:t>FinCEN became one of the first agencies in the world to clarify regulations relating to virtual currency.  </a:t>
            </a:r>
          </a:p>
          <a:p>
            <a:pPr lvl="1"/>
            <a:r>
              <a:rPr lang="en-US" dirty="0"/>
              <a:t>FinCEN issued guidance (FIN – 2013 – G001) in March 2013, noting that virtual currency exchangers and administrators are “money transmitters” under the Bank Secrecy Act (BSA) and its implementing regulations.  </a:t>
            </a:r>
          </a:p>
        </p:txBody>
      </p:sp>
      <p:sp>
        <p:nvSpPr>
          <p:cNvPr id="7" name="TextBox 6"/>
          <p:cNvSpPr txBox="1"/>
          <p:nvPr/>
        </p:nvSpPr>
        <p:spPr>
          <a:xfrm>
            <a:off x="493776" y="4991100"/>
            <a:ext cx="7507224" cy="523220"/>
          </a:xfrm>
          <a:prstGeom prst="rect">
            <a:avLst/>
          </a:prstGeom>
          <a:noFill/>
          <a:ln>
            <a:solidFill>
              <a:schemeClr val="bg1">
                <a:lumMod val="75000"/>
              </a:schemeClr>
            </a:solidFill>
          </a:ln>
        </p:spPr>
        <p:txBody>
          <a:bodyPr wrap="square" rtlCol="0">
            <a:spAutoFit/>
          </a:bodyPr>
          <a:lstStyle/>
          <a:p>
            <a:r>
              <a:rPr lang="en-US" sz="1400" dirty="0"/>
              <a:t>Money Transmitters are required to register with FinCEN as a money services business and institute certain recordkeeping, reporting, and AML program measures</a:t>
            </a:r>
            <a:r>
              <a:rPr lang="en-US" sz="1400" dirty="0" smtClean="0"/>
              <a:t>.</a:t>
            </a:r>
            <a:endParaRPr lang="en-US" sz="1400" dirty="0"/>
          </a:p>
        </p:txBody>
      </p:sp>
    </p:spTree>
    <p:extLst>
      <p:ext uri="{BB962C8B-B14F-4D97-AF65-F5344CB8AC3E}">
        <p14:creationId xmlns:p14="http://schemas.microsoft.com/office/powerpoint/2010/main" val="30356775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2000" dirty="0" smtClean="0"/>
              <a:t>Other Regulatory Hurdles for Virtual </a:t>
            </a:r>
            <a:br>
              <a:rPr lang="en-US" sz="2000" dirty="0" smtClean="0"/>
            </a:br>
            <a:r>
              <a:rPr lang="en-US" sz="2000" dirty="0" smtClean="0"/>
              <a:t>Currency Exchanges</a:t>
            </a:r>
            <a:endParaRPr lang="en-US" sz="2000" dirty="0"/>
          </a:p>
        </p:txBody>
      </p:sp>
      <p:sp>
        <p:nvSpPr>
          <p:cNvPr id="3" name="Content Placeholder 2"/>
          <p:cNvSpPr>
            <a:spLocks noGrp="1"/>
          </p:cNvSpPr>
          <p:nvPr>
            <p:ph idx="1"/>
          </p:nvPr>
        </p:nvSpPr>
        <p:spPr/>
        <p:txBody>
          <a:bodyPr/>
          <a:lstStyle/>
          <a:p>
            <a:r>
              <a:rPr lang="en-US" dirty="0"/>
              <a:t>Money transmitter rules </a:t>
            </a:r>
          </a:p>
          <a:p>
            <a:pPr lvl="1"/>
            <a:r>
              <a:rPr lang="en-US" dirty="0"/>
              <a:t>Money transmission services means the acceptance of currency, funds, </a:t>
            </a:r>
            <a:r>
              <a:rPr lang="en-US" b="1" i="1" dirty="0"/>
              <a:t>or other value that substitutes for currency </a:t>
            </a:r>
            <a:r>
              <a:rPr lang="en-US" dirty="0"/>
              <a:t>from one person and the transmission of currency, funds, </a:t>
            </a:r>
            <a:r>
              <a:rPr lang="en-US" b="1" i="1" dirty="0"/>
              <a:t>or other value that substitutes for currency </a:t>
            </a:r>
            <a:r>
              <a:rPr lang="en-US" dirty="0"/>
              <a:t>to another location or person by any means.</a:t>
            </a:r>
          </a:p>
          <a:p>
            <a:pPr lvl="1"/>
            <a:r>
              <a:rPr lang="en-US" dirty="0"/>
              <a:t>Regulations for money transmitters: registration, AML Program, mandatory reporting.</a:t>
            </a:r>
          </a:p>
        </p:txBody>
      </p:sp>
    </p:spTree>
    <p:extLst>
      <p:ext uri="{BB962C8B-B14F-4D97-AF65-F5344CB8AC3E}">
        <p14:creationId xmlns:p14="http://schemas.microsoft.com/office/powerpoint/2010/main" val="1482666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2000" dirty="0" smtClean="0"/>
              <a:t>Other Regulatory Hurdles for Virtual </a:t>
            </a:r>
            <a:br>
              <a:rPr lang="en-US" sz="2000" dirty="0" smtClean="0"/>
            </a:br>
            <a:r>
              <a:rPr lang="en-US" sz="2000" dirty="0" smtClean="0"/>
              <a:t>Currency Exchanges</a:t>
            </a:r>
            <a:endParaRPr lang="en-US" sz="2000" dirty="0"/>
          </a:p>
        </p:txBody>
      </p:sp>
      <p:sp>
        <p:nvSpPr>
          <p:cNvPr id="3" name="Content Placeholder 2"/>
          <p:cNvSpPr>
            <a:spLocks noGrp="1"/>
          </p:cNvSpPr>
          <p:nvPr>
            <p:ph idx="1"/>
          </p:nvPr>
        </p:nvSpPr>
        <p:spPr/>
        <p:txBody>
          <a:bodyPr/>
          <a:lstStyle/>
          <a:p>
            <a:r>
              <a:rPr lang="en-US" dirty="0"/>
              <a:t>Administrators and Exchangers are subject to money transmitter rules.</a:t>
            </a:r>
          </a:p>
          <a:p>
            <a:pPr lvl="1"/>
            <a:r>
              <a:rPr lang="en-US" dirty="0"/>
              <a:t>Exchangers:</a:t>
            </a:r>
          </a:p>
          <a:p>
            <a:pPr lvl="2"/>
            <a:r>
              <a:rPr lang="en-US" dirty="0"/>
              <a:t>person involved as a business in the exchange of virtual currency for fiat currency, funds or other virtual currency.</a:t>
            </a:r>
          </a:p>
          <a:p>
            <a:pPr lvl="1"/>
            <a:r>
              <a:rPr lang="en-US" dirty="0"/>
              <a:t>Administrator: </a:t>
            </a:r>
          </a:p>
          <a:p>
            <a:pPr lvl="2"/>
            <a:r>
              <a:rPr lang="en-US" dirty="0"/>
              <a:t>person involved as a business in issuing virtual currency and who has the authority to redeem (withdraw from circulation</a:t>
            </a:r>
            <a:r>
              <a:rPr lang="en-US" dirty="0" smtClean="0"/>
              <a:t>).</a:t>
            </a:r>
            <a:endParaRPr lang="en-US" dirty="0"/>
          </a:p>
        </p:txBody>
      </p:sp>
    </p:spTree>
    <p:extLst>
      <p:ext uri="{BB962C8B-B14F-4D97-AF65-F5344CB8AC3E}">
        <p14:creationId xmlns:p14="http://schemas.microsoft.com/office/powerpoint/2010/main" val="17142848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CONTACT INFORMATION</a:t>
            </a:r>
            <a:endParaRPr lang="en-US" dirty="0"/>
          </a:p>
        </p:txBody>
      </p:sp>
      <p:sp>
        <p:nvSpPr>
          <p:cNvPr id="3" name="Content Placeholder 2"/>
          <p:cNvSpPr>
            <a:spLocks noGrp="1"/>
          </p:cNvSpPr>
          <p:nvPr>
            <p:ph idx="1"/>
          </p:nvPr>
        </p:nvSpPr>
        <p:spPr>
          <a:xfrm>
            <a:off x="646113" y="1219200"/>
            <a:ext cx="6669087" cy="4708525"/>
          </a:xfrm>
        </p:spPr>
        <p:txBody>
          <a:bodyPr/>
          <a:lstStyle/>
          <a:p>
            <a:pPr marL="0" indent="0">
              <a:buFont typeface="Wingdings" pitchFamily="2" charset="2"/>
              <a:buNone/>
              <a:defRPr/>
            </a:pPr>
            <a:r>
              <a:rPr lang="en-US" sz="1400" dirty="0" smtClean="0"/>
              <a:t>Stephen J. Turanchik Paul Hastings LLP</a:t>
            </a:r>
          </a:p>
          <a:p>
            <a:pPr marL="0" indent="0">
              <a:buFont typeface="Wingdings" pitchFamily="2" charset="2"/>
              <a:buNone/>
              <a:defRPr/>
            </a:pPr>
            <a:r>
              <a:rPr lang="en-US" sz="1400" dirty="0" smtClean="0"/>
              <a:t>(213) 683-6187  stephenturanchik@paulhastings.com</a:t>
            </a:r>
          </a:p>
          <a:p>
            <a:pPr>
              <a:defRPr/>
            </a:pPr>
            <a:endParaRPr lang="en-US" sz="1400" dirty="0" smtClean="0"/>
          </a:p>
          <a:p>
            <a:pPr>
              <a:defRPr/>
            </a:pPr>
            <a:r>
              <a:rPr lang="en-US" sz="1400" dirty="0" smtClean="0"/>
              <a:t>Stephen </a:t>
            </a:r>
            <a:r>
              <a:rPr lang="en-US" sz="1400" dirty="0"/>
              <a:t>Turanchik, Esq., is an attorney in the Tax Department at Paul Hastings LLP where he specializes in civil tax controversy and litigation. </a:t>
            </a:r>
          </a:p>
          <a:p>
            <a:pPr>
              <a:defRPr/>
            </a:pPr>
            <a:r>
              <a:rPr lang="en-US" sz="1400" dirty="0"/>
              <a:t>He is a former Trial Attorney of the U.S. Department of Justice, Tax Division, Northern Region where he tried four jury trials and dozens of bench trials.</a:t>
            </a:r>
          </a:p>
          <a:p>
            <a:pPr>
              <a:defRPr/>
            </a:pPr>
            <a:r>
              <a:rPr lang="en-US" sz="1400" dirty="0"/>
              <a:t>Steve earned his J.D. from Fordham University School of Law and his LL.M in Taxation from New York University School of Law. </a:t>
            </a:r>
          </a:p>
          <a:p>
            <a:pPr>
              <a:defRPr/>
            </a:pPr>
            <a:r>
              <a:rPr lang="en-US" sz="1400" dirty="0"/>
              <a:t>Steve is an active member of various taxation sections including the California State Bar Association, as well as local bar associations. Steve is the former Chair of the Taxation Section of the Los Angeles County Bar Association (</a:t>
            </a:r>
            <a:r>
              <a:rPr lang="en-US" sz="1400" dirty="0" err="1"/>
              <a:t>LACBA</a:t>
            </a:r>
            <a:r>
              <a:rPr lang="en-US" sz="1400" dirty="0"/>
              <a:t>). </a:t>
            </a:r>
          </a:p>
          <a:p>
            <a:pPr>
              <a:defRPr/>
            </a:pPr>
            <a:r>
              <a:rPr lang="en-US" sz="1400" dirty="0"/>
              <a:t>Steve also teaches as an Adjunct Professor at Loyola Law School and was previously an Adjunct Professor for Graduate Tax Program at Golden Gate University.</a:t>
            </a:r>
          </a:p>
          <a:p>
            <a:pPr>
              <a:defRPr/>
            </a:pPr>
            <a:endParaRPr lang="en-US" dirty="0"/>
          </a:p>
        </p:txBody>
      </p:sp>
      <p:pic>
        <p:nvPicPr>
          <p:cNvPr id="348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066800"/>
            <a:ext cx="1597025"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152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28690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Virtual Currency v. Fiat Currency</a:t>
            </a:r>
            <a:endParaRPr lang="en-US" dirty="0"/>
          </a:p>
        </p:txBody>
      </p:sp>
      <p:sp>
        <p:nvSpPr>
          <p:cNvPr id="3" name="Content Placeholder 2"/>
          <p:cNvSpPr>
            <a:spLocks noGrp="1"/>
          </p:cNvSpPr>
          <p:nvPr>
            <p:ph idx="1"/>
          </p:nvPr>
        </p:nvSpPr>
        <p:spPr/>
        <p:txBody>
          <a:bodyPr/>
          <a:lstStyle/>
          <a:p>
            <a:r>
              <a:rPr lang="en-US" dirty="0" smtClean="0"/>
              <a:t>Fiat Currency</a:t>
            </a:r>
          </a:p>
          <a:p>
            <a:pPr lvl="1"/>
            <a:r>
              <a:rPr lang="en-US" dirty="0" smtClean="0"/>
              <a:t>Fiat currency is legal tender whose value is backed by the government that issued it.</a:t>
            </a:r>
          </a:p>
          <a:p>
            <a:pPr lvl="1"/>
            <a:r>
              <a:rPr lang="en-US" dirty="0" smtClean="0"/>
              <a:t>US Dollar used to be linked to gold until the 1970s.</a:t>
            </a:r>
          </a:p>
          <a:p>
            <a:pPr lvl="1"/>
            <a:r>
              <a:rPr lang="en-US" dirty="0" smtClean="0"/>
              <a:t>FinCEN’s regulations define currency as the coin and paper of the United States or of any other country that:</a:t>
            </a:r>
          </a:p>
          <a:p>
            <a:pPr marL="914400" lvl="2" indent="0">
              <a:buNone/>
            </a:pPr>
            <a:r>
              <a:rPr lang="en-US" dirty="0" smtClean="0"/>
              <a:t>a) is designated as legal tender, and</a:t>
            </a:r>
          </a:p>
          <a:p>
            <a:pPr marL="914400" lvl="2" indent="0">
              <a:buNone/>
            </a:pPr>
            <a:r>
              <a:rPr lang="en-US" dirty="0" smtClean="0"/>
              <a:t>b) circulates, and </a:t>
            </a:r>
          </a:p>
          <a:p>
            <a:pPr marL="914400" lvl="2" indent="0">
              <a:buNone/>
            </a:pPr>
            <a:r>
              <a:rPr lang="en-US" dirty="0" smtClean="0"/>
              <a:t>c) is customarily used and accepted as a medium of exchange in the country of issuance.</a:t>
            </a:r>
          </a:p>
        </p:txBody>
      </p:sp>
    </p:spTree>
    <p:extLst>
      <p:ext uri="{BB962C8B-B14F-4D97-AF65-F5344CB8AC3E}">
        <p14:creationId xmlns:p14="http://schemas.microsoft.com/office/powerpoint/2010/main" val="382501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Virtual Currency v. Fiat Currency</a:t>
            </a:r>
            <a:endParaRPr lang="en-US" dirty="0"/>
          </a:p>
        </p:txBody>
      </p:sp>
      <p:sp>
        <p:nvSpPr>
          <p:cNvPr id="3" name="Content Placeholder 2"/>
          <p:cNvSpPr>
            <a:spLocks noGrp="1"/>
          </p:cNvSpPr>
          <p:nvPr>
            <p:ph idx="1"/>
          </p:nvPr>
        </p:nvSpPr>
        <p:spPr/>
        <p:txBody>
          <a:bodyPr/>
          <a:lstStyle/>
          <a:p>
            <a:r>
              <a:rPr lang="en-US" dirty="0"/>
              <a:t>Virtual or Crypto Currency</a:t>
            </a:r>
          </a:p>
          <a:p>
            <a:pPr lvl="1"/>
            <a:r>
              <a:rPr lang="en-US" dirty="0"/>
              <a:t>Cypto currency is a digital asset designed to work as a medium of exchange using cryptography to secure the transactions and to control the creation of additional units of the currency.</a:t>
            </a:r>
          </a:p>
          <a:p>
            <a:pPr lvl="1"/>
            <a:r>
              <a:rPr lang="en-US" dirty="0"/>
              <a:t>Under the Bank Secrecy Act,  virtual currency is a medium of exchange that operates like a currency in some environments, but does not have all the attributes of real currency.  FinCEN typically distinguishes between convertible and non-convertible virtual currencies.  </a:t>
            </a:r>
          </a:p>
          <a:p>
            <a:pPr lvl="1"/>
            <a:r>
              <a:rPr lang="en-US" dirty="0"/>
              <a:t>Convertible virtual currencies either have an equivalent value in real currency, or acts as a substitute for real currency</a:t>
            </a:r>
            <a:r>
              <a:rPr lang="en-US" dirty="0" smtClean="0"/>
              <a:t>.</a:t>
            </a:r>
            <a:endParaRPr lang="en-US" dirty="0"/>
          </a:p>
        </p:txBody>
      </p:sp>
    </p:spTree>
    <p:extLst>
      <p:ext uri="{BB962C8B-B14F-4D97-AF65-F5344CB8AC3E}">
        <p14:creationId xmlns:p14="http://schemas.microsoft.com/office/powerpoint/2010/main" val="3817796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Virtual Currency v. Fiat Currency</a:t>
            </a:r>
            <a:endParaRPr lang="en-US" dirty="0"/>
          </a:p>
        </p:txBody>
      </p:sp>
      <p:sp>
        <p:nvSpPr>
          <p:cNvPr id="3" name="Content Placeholder 2"/>
          <p:cNvSpPr>
            <a:spLocks noGrp="1"/>
          </p:cNvSpPr>
          <p:nvPr>
            <p:ph idx="1"/>
          </p:nvPr>
        </p:nvSpPr>
        <p:spPr/>
        <p:txBody>
          <a:bodyPr/>
          <a:lstStyle/>
          <a:p>
            <a:pPr lvl="1"/>
            <a:r>
              <a:rPr lang="en-US" dirty="0"/>
              <a:t>There is no physical virtual currency, only logos</a:t>
            </a:r>
            <a:r>
              <a:rPr lang="en-US" dirty="0" smtClean="0"/>
              <a:t>:</a:t>
            </a:r>
          </a:p>
          <a:p>
            <a:endParaRPr lang="en-US" dirty="0" smtClean="0"/>
          </a:p>
          <a:p>
            <a:endParaRPr lang="en-US" dirty="0"/>
          </a:p>
          <a:p>
            <a:endParaRPr lang="en-US" dirty="0" smtClean="0"/>
          </a:p>
          <a:p>
            <a:endParaRPr lang="en-US" dirty="0"/>
          </a:p>
          <a:p>
            <a:endParaRPr lang="en-US" dirty="0" smtClean="0"/>
          </a:p>
          <a:p>
            <a:endParaRPr lang="en-US" dirty="0"/>
          </a:p>
          <a:p>
            <a:pPr lvl="1"/>
            <a:r>
              <a:rPr lang="en-US" dirty="0" smtClean="0"/>
              <a:t>Uses </a:t>
            </a:r>
            <a:r>
              <a:rPr lang="en-US" dirty="0"/>
              <a:t>for Virtual Currency</a:t>
            </a:r>
          </a:p>
          <a:p>
            <a:pPr lvl="2"/>
            <a:r>
              <a:rPr lang="en-US" dirty="0"/>
              <a:t>Trading (Investing?)</a:t>
            </a:r>
          </a:p>
          <a:p>
            <a:pPr lvl="2"/>
            <a:r>
              <a:rPr lang="en-US" dirty="0"/>
              <a:t>Exchange for Goods/Services</a:t>
            </a:r>
          </a:p>
          <a:p>
            <a:endParaRPr lang="en-US" dirty="0"/>
          </a:p>
          <a:p>
            <a:pPr marL="0" indent="0">
              <a:buNone/>
            </a:pPr>
            <a:endParaRPr lang="en-US" dirty="0"/>
          </a:p>
        </p:txBody>
      </p:sp>
      <p:grpSp>
        <p:nvGrpSpPr>
          <p:cNvPr id="4" name="Group 3"/>
          <p:cNvGrpSpPr/>
          <p:nvPr/>
        </p:nvGrpSpPr>
        <p:grpSpPr>
          <a:xfrm>
            <a:off x="2029143" y="1752600"/>
            <a:ext cx="5085715" cy="1628945"/>
            <a:chOff x="562610" y="2094071"/>
            <a:chExt cx="5476240" cy="1754029"/>
          </a:xfrm>
        </p:grpSpPr>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62610" y="2476500"/>
              <a:ext cx="1370330" cy="1352550"/>
            </a:xfrm>
            <a:prstGeom prst="rect">
              <a:avLst/>
            </a:prstGeom>
            <a:noFill/>
            <a:ln>
              <a:noFill/>
            </a:ln>
          </p:spPr>
        </p:pic>
        <p:sp>
          <p:nvSpPr>
            <p:cNvPr id="6" name="Rectangle 5"/>
            <p:cNvSpPr/>
            <p:nvPr/>
          </p:nvSpPr>
          <p:spPr>
            <a:xfrm>
              <a:off x="886138" y="2094071"/>
              <a:ext cx="723275" cy="307777"/>
            </a:xfrm>
            <a:prstGeom prst="rect">
              <a:avLst/>
            </a:prstGeom>
          </p:spPr>
          <p:txBody>
            <a:bodyPr wrap="none">
              <a:spAutoFit/>
            </a:bodyPr>
            <a:lstStyle/>
            <a:p>
              <a:r>
                <a:rPr lang="en-US" sz="1400" dirty="0" smtClean="0"/>
                <a:t>Bitcoin</a:t>
              </a:r>
              <a:endParaRPr lang="en-US" sz="1400" dirty="0"/>
            </a:p>
          </p:txBody>
        </p:sp>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2633345" y="2476500"/>
              <a:ext cx="1333500" cy="1333500"/>
            </a:xfrm>
            <a:prstGeom prst="rect">
              <a:avLst/>
            </a:prstGeom>
            <a:noFill/>
            <a:ln>
              <a:noFill/>
            </a:ln>
          </p:spPr>
        </p:pic>
        <p:sp>
          <p:nvSpPr>
            <p:cNvPr id="9" name="Rectangle 8"/>
            <p:cNvSpPr/>
            <p:nvPr/>
          </p:nvSpPr>
          <p:spPr>
            <a:xfrm>
              <a:off x="2899184" y="2094071"/>
              <a:ext cx="863394" cy="331411"/>
            </a:xfrm>
            <a:prstGeom prst="rect">
              <a:avLst/>
            </a:prstGeom>
          </p:spPr>
          <p:txBody>
            <a:bodyPr wrap="none">
              <a:spAutoFit/>
            </a:bodyPr>
            <a:lstStyle/>
            <a:p>
              <a:r>
                <a:rPr lang="en-US" sz="1400" dirty="0"/>
                <a:t>Litecoin</a:t>
              </a:r>
            </a:p>
          </p:txBody>
        </p:sp>
        <p:pic>
          <p:nvPicPr>
            <p:cNvPr id="10" name="Picture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7250" y="2476500"/>
              <a:ext cx="1371600" cy="1371600"/>
            </a:xfrm>
            <a:prstGeom prst="rect">
              <a:avLst/>
            </a:prstGeom>
            <a:noFill/>
            <a:ln>
              <a:noFill/>
            </a:ln>
          </p:spPr>
        </p:pic>
        <p:sp>
          <p:nvSpPr>
            <p:cNvPr id="11" name="Rectangle 10"/>
            <p:cNvSpPr/>
            <p:nvPr/>
          </p:nvSpPr>
          <p:spPr>
            <a:xfrm>
              <a:off x="4907255" y="2094071"/>
              <a:ext cx="960055" cy="331411"/>
            </a:xfrm>
            <a:prstGeom prst="rect">
              <a:avLst/>
            </a:prstGeom>
          </p:spPr>
          <p:txBody>
            <a:bodyPr wrap="none">
              <a:spAutoFit/>
            </a:bodyPr>
            <a:lstStyle/>
            <a:p>
              <a:r>
                <a:rPr lang="en-US" sz="1400" dirty="0"/>
                <a:t>Darkcoin</a:t>
              </a:r>
            </a:p>
          </p:txBody>
        </p:sp>
      </p:grpSp>
      <p:pic>
        <p:nvPicPr>
          <p:cNvPr id="12"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3722332"/>
            <a:ext cx="1280160" cy="1916468"/>
          </a:xfrm>
          <a:prstGeom prst="rect">
            <a:avLst/>
          </a:prstGeom>
          <a:noFill/>
          <a:ln>
            <a:noFill/>
          </a:ln>
        </p:spPr>
      </p:pic>
    </p:spTree>
    <p:extLst>
      <p:ext uri="{BB962C8B-B14F-4D97-AF65-F5344CB8AC3E}">
        <p14:creationId xmlns:p14="http://schemas.microsoft.com/office/powerpoint/2010/main" val="1849091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Blockchain Technology</a:t>
            </a:r>
            <a:endParaRPr lang="en-US" dirty="0"/>
          </a:p>
        </p:txBody>
      </p:sp>
      <p:sp>
        <p:nvSpPr>
          <p:cNvPr id="3" name="Content Placeholder 2"/>
          <p:cNvSpPr>
            <a:spLocks noGrp="1"/>
          </p:cNvSpPr>
          <p:nvPr>
            <p:ph idx="1"/>
          </p:nvPr>
        </p:nvSpPr>
        <p:spPr/>
        <p:txBody>
          <a:bodyPr/>
          <a:lstStyle/>
          <a:p>
            <a:r>
              <a:rPr lang="en-US" dirty="0" smtClean="0"/>
              <a:t>A “block” is a set of transactional data.</a:t>
            </a:r>
          </a:p>
          <a:p>
            <a:r>
              <a:rPr lang="en-US" dirty="0" smtClean="0"/>
              <a:t>Each block contains:</a:t>
            </a:r>
          </a:p>
          <a:p>
            <a:pPr lvl="1"/>
            <a:r>
              <a:rPr lang="en-US" dirty="0" smtClean="0"/>
              <a:t>Recent transaction or transactions, </a:t>
            </a:r>
          </a:p>
          <a:p>
            <a:pPr lvl="1"/>
            <a:r>
              <a:rPr lang="en-US" dirty="0" smtClean="0"/>
              <a:t>Timestamp,</a:t>
            </a:r>
          </a:p>
          <a:p>
            <a:pPr lvl="1"/>
            <a:r>
              <a:rPr lang="en-US" dirty="0" smtClean="0"/>
              <a:t>Digital signature, and </a:t>
            </a:r>
          </a:p>
          <a:p>
            <a:pPr lvl="1"/>
            <a:r>
              <a:rPr lang="en-US" dirty="0" smtClean="0"/>
              <a:t>Fingerprint reference to the immediately preceding block. </a:t>
            </a:r>
          </a:p>
          <a:p>
            <a:r>
              <a:rPr lang="en-US" dirty="0" smtClean="0"/>
              <a:t>Blockchain </a:t>
            </a:r>
          </a:p>
          <a:p>
            <a:pPr lvl="1"/>
            <a:r>
              <a:rPr lang="en-US" dirty="0" smtClean="0"/>
              <a:t>Chain of transaction data, </a:t>
            </a:r>
          </a:p>
          <a:p>
            <a:pPr lvl="1"/>
            <a:r>
              <a:rPr lang="en-US" dirty="0" smtClean="0"/>
              <a:t>Recorded and aggregated in these blocks, and</a:t>
            </a:r>
          </a:p>
          <a:p>
            <a:pPr lvl="1"/>
            <a:r>
              <a:rPr lang="en-US" dirty="0" smtClean="0"/>
              <a:t>Linked by an algorithm to an immutable and linear chain stretching all the way back to the original block.</a:t>
            </a:r>
          </a:p>
        </p:txBody>
      </p:sp>
    </p:spTree>
    <p:extLst>
      <p:ext uri="{BB962C8B-B14F-4D97-AF65-F5344CB8AC3E}">
        <p14:creationId xmlns:p14="http://schemas.microsoft.com/office/powerpoint/2010/main" val="3513179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Blockchain Technology</a:t>
            </a:r>
            <a:endParaRPr lang="en-US" dirty="0"/>
          </a:p>
        </p:txBody>
      </p:sp>
      <p:sp>
        <p:nvSpPr>
          <p:cNvPr id="3" name="Content Placeholder 2"/>
          <p:cNvSpPr>
            <a:spLocks noGrp="1"/>
          </p:cNvSpPr>
          <p:nvPr>
            <p:ph idx="1"/>
          </p:nvPr>
        </p:nvSpPr>
        <p:spPr/>
        <p:txBody>
          <a:bodyPr/>
          <a:lstStyle/>
          <a:p>
            <a:r>
              <a:rPr lang="en-US" dirty="0"/>
              <a:t>How it works (from: ft.com):</a:t>
            </a:r>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00200"/>
            <a:ext cx="5715000" cy="4762500"/>
          </a:xfrm>
          <a:prstGeom prst="rect">
            <a:avLst/>
          </a:prstGeom>
          <a:noFill/>
          <a:ln>
            <a:noFill/>
          </a:ln>
        </p:spPr>
      </p:pic>
    </p:spTree>
    <p:extLst>
      <p:ext uri="{BB962C8B-B14F-4D97-AF65-F5344CB8AC3E}">
        <p14:creationId xmlns:p14="http://schemas.microsoft.com/office/powerpoint/2010/main" val="1814836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Blockchain Technology</a:t>
            </a:r>
            <a:endParaRPr lang="en-US" dirty="0"/>
          </a:p>
        </p:txBody>
      </p:sp>
      <p:sp>
        <p:nvSpPr>
          <p:cNvPr id="5" name="Content Placeholder 4"/>
          <p:cNvSpPr>
            <a:spLocks noGrp="1"/>
          </p:cNvSpPr>
          <p:nvPr>
            <p:ph idx="1"/>
          </p:nvPr>
        </p:nvSpPr>
        <p:spPr>
          <a:xfrm>
            <a:off x="493776" y="1161288"/>
            <a:ext cx="7812024" cy="4709160"/>
          </a:xfrm>
        </p:spPr>
        <p:txBody>
          <a:bodyPr/>
          <a:lstStyle/>
          <a:p>
            <a:pPr lvl="1"/>
            <a:r>
              <a:rPr lang="en-US" dirty="0"/>
              <a:t>Three parties:  buyer, seller, and miner.</a:t>
            </a:r>
          </a:p>
          <a:p>
            <a:pPr lvl="1"/>
            <a:r>
              <a:rPr lang="en-US" dirty="0"/>
              <a:t>Buyer and seller each have a “key”.</a:t>
            </a:r>
          </a:p>
          <a:p>
            <a:pPr lvl="1"/>
            <a:r>
              <a:rPr lang="en-US" dirty="0"/>
              <a:t>The buyer has a private key which is a secure password for the account that contains their Bitcoins. A sample private key would look </a:t>
            </a:r>
            <a:r>
              <a:rPr lang="en-US" dirty="0" smtClean="0"/>
              <a:t>like:</a:t>
            </a:r>
          </a:p>
          <a:p>
            <a:pPr lvl="1" indent="0">
              <a:buNone/>
            </a:pPr>
            <a:r>
              <a:rPr lang="en-US" sz="1800" dirty="0" smtClean="0"/>
              <a:t>18E14A7B6A307F426A94F8114701E7C8E774E7F9A47E2C2035D B29A206321725</a:t>
            </a:r>
            <a:endParaRPr lang="en-US" sz="1800" dirty="0"/>
          </a:p>
          <a:p>
            <a:pPr lvl="1"/>
            <a:r>
              <a:rPr lang="en-US" dirty="0"/>
              <a:t>The seller has a public key which is equivalent to a bank account number. A sample public key would look </a:t>
            </a:r>
            <a:r>
              <a:rPr lang="en-US" dirty="0" smtClean="0"/>
              <a:t>like:</a:t>
            </a:r>
          </a:p>
          <a:p>
            <a:pPr lvl="1" indent="0">
              <a:buNone/>
            </a:pPr>
            <a:r>
              <a:rPr lang="en-US" sz="1800" dirty="0" smtClean="0"/>
              <a:t>3J98t1WpEZ73CNmQviecrnyiWrnqRhWNLy</a:t>
            </a:r>
            <a:endParaRPr lang="en-US" sz="1800" dirty="0"/>
          </a:p>
          <a:p>
            <a:pPr lvl="1"/>
            <a:r>
              <a:rPr lang="en-US" dirty="0"/>
              <a:t>Seller provides the buyer with the public key and the buyer </a:t>
            </a:r>
            <a:r>
              <a:rPr lang="en-US" dirty="0" smtClean="0"/>
              <a:t>     enters </a:t>
            </a:r>
            <a:r>
              <a:rPr lang="en-US" dirty="0"/>
              <a:t>his private key and the amount of Bitcoins to be </a:t>
            </a:r>
            <a:r>
              <a:rPr lang="en-US" dirty="0" smtClean="0"/>
              <a:t>    transferred </a:t>
            </a:r>
            <a:r>
              <a:rPr lang="en-US" dirty="0"/>
              <a:t>to the seller</a:t>
            </a:r>
            <a:r>
              <a:rPr lang="en-US" dirty="0" smtClean="0"/>
              <a:t>.</a:t>
            </a:r>
            <a:endParaRPr lang="en-US" dirty="0"/>
          </a:p>
        </p:txBody>
      </p:sp>
    </p:spTree>
    <p:extLst>
      <p:ext uri="{BB962C8B-B14F-4D97-AF65-F5344CB8AC3E}">
        <p14:creationId xmlns:p14="http://schemas.microsoft.com/office/powerpoint/2010/main" val="2251865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Blockchain Technology</a:t>
            </a:r>
            <a:endParaRPr lang="en-US" dirty="0"/>
          </a:p>
        </p:txBody>
      </p:sp>
      <p:sp>
        <p:nvSpPr>
          <p:cNvPr id="5" name="Content Placeholder 4"/>
          <p:cNvSpPr>
            <a:spLocks noGrp="1"/>
          </p:cNvSpPr>
          <p:nvPr>
            <p:ph idx="1"/>
          </p:nvPr>
        </p:nvSpPr>
        <p:spPr/>
        <p:txBody>
          <a:bodyPr>
            <a:noAutofit/>
          </a:bodyPr>
          <a:lstStyle/>
          <a:p>
            <a:pPr lvl="1"/>
            <a:r>
              <a:rPr lang="en-US" sz="2000" dirty="0"/>
              <a:t>The public and private keys are combined and published to the Bitcoin network.</a:t>
            </a:r>
          </a:p>
          <a:p>
            <a:pPr lvl="1"/>
            <a:r>
              <a:rPr lang="en-US" sz="2000" dirty="0"/>
              <a:t>The Bitcoin network computes the transaction and orders it amongst other Bitcoin transactions using a mathematical formula.  </a:t>
            </a:r>
            <a:endParaRPr lang="en-US" sz="2000" dirty="0" smtClean="0"/>
          </a:p>
          <a:p>
            <a:pPr lvl="1"/>
            <a:r>
              <a:rPr lang="en-US" sz="2000" dirty="0" smtClean="0"/>
              <a:t>The </a:t>
            </a:r>
            <a:r>
              <a:rPr lang="en-US" sz="2000" dirty="0"/>
              <a:t>network confirms that the buyer owns enough coins to complete the transaction based upon previous transfers and then uses a random mathematical outcome to confirm the transaction. There are thousands of computers all competing to solve the formula at the same time.</a:t>
            </a:r>
          </a:p>
          <a:p>
            <a:pPr lvl="1"/>
            <a:r>
              <a:rPr lang="en-US" sz="2000" dirty="0"/>
              <a:t>The first computer to solve the mathematical formula associated with the transaction produces a “hash</a:t>
            </a:r>
            <a:r>
              <a:rPr lang="en-US" sz="2000" dirty="0" smtClean="0"/>
              <a:t>”.</a:t>
            </a:r>
            <a:endParaRPr lang="en-US" sz="2000" dirty="0"/>
          </a:p>
        </p:txBody>
      </p:sp>
    </p:spTree>
    <p:extLst>
      <p:ext uri="{BB962C8B-B14F-4D97-AF65-F5344CB8AC3E}">
        <p14:creationId xmlns:p14="http://schemas.microsoft.com/office/powerpoint/2010/main" val="2944626482"/>
      </p:ext>
    </p:extLst>
  </p:cSld>
  <p:clrMapOvr>
    <a:masterClrMapping/>
  </p:clrMapOvr>
  <p:timing>
    <p:tnLst>
      <p:par>
        <p:cTn id="1" dur="indefinite" restart="never" nodeType="tmRoot"/>
      </p:par>
    </p:tnLst>
  </p:timing>
</p:sld>
</file>

<file path=ppt/theme/theme1.xml><?xml version="1.0" encoding="utf-8"?>
<a:theme xmlns:a="http://schemas.openxmlformats.org/drawingml/2006/main" name="PH  Presentation">
  <a:themeElements>
    <a:clrScheme name="PH Joanie">
      <a:dk1>
        <a:srgbClr val="000000"/>
      </a:dk1>
      <a:lt1>
        <a:srgbClr val="FFFFFF"/>
      </a:lt1>
      <a:dk2>
        <a:srgbClr val="4C4D4F"/>
      </a:dk2>
      <a:lt2>
        <a:srgbClr val="FFFFFF"/>
      </a:lt2>
      <a:accent1>
        <a:srgbClr val="8B0E04"/>
      </a:accent1>
      <a:accent2>
        <a:srgbClr val="B4A06E"/>
      </a:accent2>
      <a:accent3>
        <a:srgbClr val="5C3462"/>
      </a:accent3>
      <a:accent4>
        <a:srgbClr val="DEB408"/>
      </a:accent4>
      <a:accent5>
        <a:srgbClr val="5F6062"/>
      </a:accent5>
      <a:accent6>
        <a:srgbClr val="DC5A28"/>
      </a:accent6>
      <a:hlink>
        <a:srgbClr val="8B0E04"/>
      </a:hlink>
      <a:folHlink>
        <a:srgbClr val="B4A06E"/>
      </a:folHlink>
    </a:clrScheme>
    <a:fontScheme name="PH Fon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H">
  <a:themeElements>
    <a:clrScheme name="PH Joanie">
      <a:dk1>
        <a:srgbClr val="000000"/>
      </a:dk1>
      <a:lt1>
        <a:srgbClr val="FFFFFF"/>
      </a:lt1>
      <a:dk2>
        <a:srgbClr val="4C4D4F"/>
      </a:dk2>
      <a:lt2>
        <a:srgbClr val="FFFFFF"/>
      </a:lt2>
      <a:accent1>
        <a:srgbClr val="8B0E04"/>
      </a:accent1>
      <a:accent2>
        <a:srgbClr val="B4A06E"/>
      </a:accent2>
      <a:accent3>
        <a:srgbClr val="5C3462"/>
      </a:accent3>
      <a:accent4>
        <a:srgbClr val="DEB408"/>
      </a:accent4>
      <a:accent5>
        <a:srgbClr val="5F6062"/>
      </a:accent5>
      <a:accent6>
        <a:srgbClr val="DC5A28"/>
      </a:accent6>
      <a:hlink>
        <a:srgbClr val="8B0E04"/>
      </a:hlink>
      <a:folHlink>
        <a:srgbClr val="B4A06E"/>
      </a:folHlink>
    </a:clrScheme>
    <a:fontScheme name="PH Fon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Words>2013</Words>
  <Application>Microsoft Office PowerPoint</Application>
  <PresentationFormat>On-screen Show (4:3)</PresentationFormat>
  <Paragraphs>206</Paragraphs>
  <Slides>29</Slides>
  <Notes>29</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PH  Presentation</vt:lpstr>
      <vt:lpstr>PH</vt:lpstr>
      <vt:lpstr>U.S. Taxation and Regulation of  CRYPTOCurrency</vt:lpstr>
      <vt:lpstr>Virtual Currency v. Fiat Currency</vt:lpstr>
      <vt:lpstr>Virtual Currency v. Fiat Currency</vt:lpstr>
      <vt:lpstr>Virtual Currency v. Fiat Currency</vt:lpstr>
      <vt:lpstr>Virtual Currency v. Fiat Currency</vt:lpstr>
      <vt:lpstr>Blockchain Technology</vt:lpstr>
      <vt:lpstr>Blockchain Technology</vt:lpstr>
      <vt:lpstr>Blockchain Technology</vt:lpstr>
      <vt:lpstr>Blockchain Technology</vt:lpstr>
      <vt:lpstr>Blockchain Technology</vt:lpstr>
      <vt:lpstr>Blockchain Technology</vt:lpstr>
      <vt:lpstr>Income Tax Treatment of Virtual Currency,  IRS Notice 2014-21</vt:lpstr>
      <vt:lpstr>Income Tax Treatment of Virtual Currency,  IRS Notice 2014-21</vt:lpstr>
      <vt:lpstr>Income Tax Treatment of Virtual Currency,  IRS Notice 2014-21</vt:lpstr>
      <vt:lpstr>Income Tax Treatment of Virtual Currency,  IRS Notice 2014-21</vt:lpstr>
      <vt:lpstr>AICPA COMMENTS ON VIRTUAL CURRENCY GUIDANCE</vt:lpstr>
      <vt:lpstr>AICPA COMMENTS ON VIRTUAL CURRENCY GUIDANCE</vt:lpstr>
      <vt:lpstr>INITIAL COIN OFFERINGS</vt:lpstr>
      <vt:lpstr>Tracking Use of Virtual Currency</vt:lpstr>
      <vt:lpstr>Tracking Use of Virtual Currency</vt:lpstr>
      <vt:lpstr>Tracking Use of Virtual Currency</vt:lpstr>
      <vt:lpstr>Tracking Use of Virtual Currency</vt:lpstr>
      <vt:lpstr>Other Regulatory Hurdles for Virtual Currency Exchanges</vt:lpstr>
      <vt:lpstr>Other Regulatory Hurdles for Virtual  Currency Exchanges</vt:lpstr>
      <vt:lpstr>Other Regulatory Hurdles for Virtual  Currency Exchanges</vt:lpstr>
      <vt:lpstr>Other Regulatory Hurdles for Virtual  Currency Exchanges</vt:lpstr>
      <vt:lpstr>Other Regulatory Hurdles for Virtual  Currency Exchanges</vt:lpstr>
      <vt:lpstr>CONTACT INFORMATION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