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9"/>
  </p:notesMasterIdLst>
  <p:handoutMasterIdLst>
    <p:handoutMasterId r:id="rId20"/>
  </p:handoutMasterIdLst>
  <p:sldIdLst>
    <p:sldId id="256" r:id="rId2"/>
    <p:sldId id="286" r:id="rId3"/>
    <p:sldId id="258" r:id="rId4"/>
    <p:sldId id="273" r:id="rId5"/>
    <p:sldId id="275" r:id="rId6"/>
    <p:sldId id="276" r:id="rId7"/>
    <p:sldId id="272" r:id="rId8"/>
    <p:sldId id="259" r:id="rId9"/>
    <p:sldId id="263" r:id="rId10"/>
    <p:sldId id="287" r:id="rId11"/>
    <p:sldId id="288" r:id="rId12"/>
    <p:sldId id="289" r:id="rId13"/>
    <p:sldId id="291" r:id="rId14"/>
    <p:sldId id="279" r:id="rId15"/>
    <p:sldId id="266" r:id="rId16"/>
    <p:sldId id="292" r:id="rId17"/>
    <p:sldId id="281" r:id="rId18"/>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0BFA7AB0-F306-4E70-B5FA-EA4744472393}">
          <p14:sldIdLst>
            <p14:sldId id="256"/>
            <p14:sldId id="286"/>
            <p14:sldId id="258"/>
            <p14:sldId id="273"/>
            <p14:sldId id="275"/>
            <p14:sldId id="276"/>
            <p14:sldId id="272"/>
            <p14:sldId id="259"/>
            <p14:sldId id="263"/>
            <p14:sldId id="287"/>
            <p14:sldId id="288"/>
            <p14:sldId id="289"/>
            <p14:sldId id="291"/>
            <p14:sldId id="279"/>
            <p14:sldId id="266"/>
            <p14:sldId id="292"/>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208">
          <p15:clr>
            <a:srgbClr val="A4A3A4"/>
          </p15:clr>
        </p15:guide>
        <p15:guide id="4" pos="292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04" autoAdjust="0"/>
    <p:restoredTop sz="79125" autoAdjust="0"/>
  </p:normalViewPr>
  <p:slideViewPr>
    <p:cSldViewPr>
      <p:cViewPr varScale="1">
        <p:scale>
          <a:sx n="98" d="100"/>
          <a:sy n="98" d="100"/>
        </p:scale>
        <p:origin x="1299" y="62"/>
      </p:cViewPr>
      <p:guideLst>
        <p:guide orient="horz" pos="2160"/>
        <p:guide pos="2880"/>
      </p:guideLst>
    </p:cSldViewPr>
  </p:slideViewPr>
  <p:outlineViewPr>
    <p:cViewPr>
      <p:scale>
        <a:sx n="33" d="100"/>
        <a:sy n="33" d="100"/>
      </p:scale>
      <p:origin x="0" y="-5712"/>
    </p:cViewPr>
  </p:outlineViewPr>
  <p:notesTextViewPr>
    <p:cViewPr>
      <p:scale>
        <a:sx n="1" d="1"/>
        <a:sy n="1" d="1"/>
      </p:scale>
      <p:origin x="0" y="0"/>
    </p:cViewPr>
  </p:notesTextViewPr>
  <p:notesViewPr>
    <p:cSldViewPr>
      <p:cViewPr varScale="1">
        <p:scale>
          <a:sx n="85" d="100"/>
          <a:sy n="85" d="100"/>
        </p:scale>
        <p:origin x="-3774" y="-96"/>
      </p:cViewPr>
      <p:guideLst>
        <p:guide orient="horz" pos="2880"/>
        <p:guide pos="2160"/>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fld id="{3CCFF98A-2757-42CA-B621-5137106026B0}" type="datetimeFigureOut">
              <a:rPr lang="en-US" smtClean="0"/>
              <a:t>8/30/2018</a:t>
            </a:fld>
            <a:endParaRPr lang="en-US"/>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61F59C15-2538-43D6-B4E0-44FDA3F43FF8}" type="slidenum">
              <a:rPr lang="en-US" smtClean="0"/>
              <a:t>‹#›</a:t>
            </a:fld>
            <a:endParaRPr lang="en-US"/>
          </a:p>
        </p:txBody>
      </p:sp>
    </p:spTree>
    <p:extLst>
      <p:ext uri="{BB962C8B-B14F-4D97-AF65-F5344CB8AC3E}">
        <p14:creationId xmlns:p14="http://schemas.microsoft.com/office/powerpoint/2010/main" val="26624598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15216845-F8AD-4F34-8BE8-47940A2DE2DA}" type="datetimeFigureOut">
              <a:rPr lang="en-US" smtClean="0"/>
              <a:t>8/30/2018</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22CDC488-9652-4CCB-A7EB-DFB50527168C}" type="slidenum">
              <a:rPr lang="en-US" smtClean="0"/>
              <a:t>‹#›</a:t>
            </a:fld>
            <a:endParaRPr lang="en-US"/>
          </a:p>
        </p:txBody>
      </p:sp>
    </p:spTree>
    <p:extLst>
      <p:ext uri="{BB962C8B-B14F-4D97-AF65-F5344CB8AC3E}">
        <p14:creationId xmlns:p14="http://schemas.microsoft.com/office/powerpoint/2010/main" val="2306389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CDC488-9652-4CCB-A7EB-DFB50527168C}" type="slidenum">
              <a:rPr lang="en-US" smtClean="0"/>
              <a:t>1</a:t>
            </a:fld>
            <a:endParaRPr lang="en-US"/>
          </a:p>
        </p:txBody>
      </p:sp>
    </p:spTree>
    <p:extLst>
      <p:ext uri="{BB962C8B-B14F-4D97-AF65-F5344CB8AC3E}">
        <p14:creationId xmlns:p14="http://schemas.microsoft.com/office/powerpoint/2010/main" val="2533537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22CDC488-9652-4CCB-A7EB-DFB50527168C}" type="slidenum">
              <a:rPr lang="en-US" smtClean="0"/>
              <a:t>3</a:t>
            </a:fld>
            <a:endParaRPr lang="en-US"/>
          </a:p>
        </p:txBody>
      </p:sp>
    </p:spTree>
    <p:extLst>
      <p:ext uri="{BB962C8B-B14F-4D97-AF65-F5344CB8AC3E}">
        <p14:creationId xmlns:p14="http://schemas.microsoft.com/office/powerpoint/2010/main" val="673924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CDC488-9652-4CCB-A7EB-DFB50527168C}" type="slidenum">
              <a:rPr lang="en-US" smtClean="0"/>
              <a:t>7</a:t>
            </a:fld>
            <a:endParaRPr lang="en-US"/>
          </a:p>
        </p:txBody>
      </p:sp>
    </p:spTree>
    <p:extLst>
      <p:ext uri="{BB962C8B-B14F-4D97-AF65-F5344CB8AC3E}">
        <p14:creationId xmlns:p14="http://schemas.microsoft.com/office/powerpoint/2010/main" val="286869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10"/>
          </p:nvPr>
        </p:nvSpPr>
        <p:spPr/>
        <p:txBody>
          <a:bodyPr/>
          <a:lstStyle/>
          <a:p>
            <a:fld id="{22CDC488-9652-4CCB-A7EB-DFB50527168C}" type="slidenum">
              <a:rPr lang="en-US" smtClean="0"/>
              <a:t>8</a:t>
            </a:fld>
            <a:endParaRPr lang="en-US"/>
          </a:p>
        </p:txBody>
      </p:sp>
    </p:spTree>
    <p:extLst>
      <p:ext uri="{BB962C8B-B14F-4D97-AF65-F5344CB8AC3E}">
        <p14:creationId xmlns:p14="http://schemas.microsoft.com/office/powerpoint/2010/main" val="55880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CDC488-9652-4CCB-A7EB-DFB50527168C}" type="slidenum">
              <a:rPr lang="en-US" smtClean="0"/>
              <a:t>12</a:t>
            </a:fld>
            <a:endParaRPr lang="en-US"/>
          </a:p>
        </p:txBody>
      </p:sp>
    </p:spTree>
    <p:extLst>
      <p:ext uri="{BB962C8B-B14F-4D97-AF65-F5344CB8AC3E}">
        <p14:creationId xmlns:p14="http://schemas.microsoft.com/office/powerpoint/2010/main" val="40329733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CDC488-9652-4CCB-A7EB-DFB50527168C}" type="slidenum">
              <a:rPr lang="en-US" smtClean="0"/>
              <a:t>15</a:t>
            </a:fld>
            <a:endParaRPr lang="en-US"/>
          </a:p>
        </p:txBody>
      </p:sp>
    </p:spTree>
    <p:extLst>
      <p:ext uri="{BB962C8B-B14F-4D97-AF65-F5344CB8AC3E}">
        <p14:creationId xmlns:p14="http://schemas.microsoft.com/office/powerpoint/2010/main" val="1100180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CDC488-9652-4CCB-A7EB-DFB50527168C}" type="slidenum">
              <a:rPr lang="en-US" smtClean="0"/>
              <a:t>16</a:t>
            </a:fld>
            <a:endParaRPr lang="en-US"/>
          </a:p>
        </p:txBody>
      </p:sp>
    </p:spTree>
    <p:extLst>
      <p:ext uri="{BB962C8B-B14F-4D97-AF65-F5344CB8AC3E}">
        <p14:creationId xmlns:p14="http://schemas.microsoft.com/office/powerpoint/2010/main" val="41565928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2078536"/>
            <a:ext cx="7121451" cy="1846659"/>
          </a:xfrm>
          <a:prstGeom prst="rect">
            <a:avLst/>
          </a:prstGeom>
        </p:spPr>
        <p:txBody>
          <a:bodyPr lIns="0" tIns="0" rIns="0" bIns="0"/>
          <a:lstStyle>
            <a:lvl1pPr algn="l">
              <a:defRPr sz="6000" b="0" i="0" baseline="0">
                <a:solidFill>
                  <a:srgbClr val="0079C1"/>
                </a:solidFill>
                <a:latin typeface="Georgia"/>
                <a:cs typeface="Georgia"/>
              </a:defRPr>
            </a:lvl1pPr>
          </a:lstStyle>
          <a:p>
            <a:r>
              <a:rPr lang="en-US" dirty="0"/>
              <a:t>Click to edit </a:t>
            </a:r>
            <a:br>
              <a:rPr lang="en-US" dirty="0"/>
            </a:br>
            <a:r>
              <a:rPr lang="en-US" dirty="0"/>
              <a:t>title master style</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40503" y="76875"/>
            <a:ext cx="3558243" cy="1427690"/>
          </a:xfrm>
          <a:prstGeom prst="rect">
            <a:avLst/>
          </a:prstGeom>
        </p:spPr>
      </p:pic>
      <p:sp>
        <p:nvSpPr>
          <p:cNvPr id="5" name="Footer Placeholder 4"/>
          <p:cNvSpPr>
            <a:spLocks noGrp="1"/>
          </p:cNvSpPr>
          <p:nvPr>
            <p:ph type="ftr" sz="quarter" idx="10"/>
          </p:nvPr>
        </p:nvSpPr>
        <p:spPr/>
        <p:txBody>
          <a:bodyPr/>
          <a:lstStyle/>
          <a:p>
            <a:endParaRPr lang="en-US"/>
          </a:p>
        </p:txBody>
      </p:sp>
      <p:sp>
        <p:nvSpPr>
          <p:cNvPr id="6" name="Slide Number Placeholder 5"/>
          <p:cNvSpPr>
            <a:spLocks noGrp="1"/>
          </p:cNvSpPr>
          <p:nvPr>
            <p:ph type="sldNum" sz="quarter" idx="11"/>
          </p:nvPr>
        </p:nvSpPr>
        <p:spPr/>
        <p:txBody>
          <a:bodyPr/>
          <a:lstStyle/>
          <a:p>
            <a:fld id="{41EEF618-85C5-4DF3-94F3-EAA9BDDEF769}" type="slidenum">
              <a:rPr lang="en-US" smtClean="0"/>
              <a:t>‹#›</a:t>
            </a:fld>
            <a:endParaRPr lang="en-US"/>
          </a:p>
        </p:txBody>
      </p:sp>
    </p:spTree>
    <p:extLst>
      <p:ext uri="{BB962C8B-B14F-4D97-AF65-F5344CB8AC3E}">
        <p14:creationId xmlns:p14="http://schemas.microsoft.com/office/powerpoint/2010/main" val="4044204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Intro">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a:xfrm>
            <a:off x="8343900" y="6356350"/>
            <a:ext cx="520554" cy="365125"/>
          </a:xfrm>
          <a:prstGeom prst="rect">
            <a:avLst/>
          </a:prstGeom>
        </p:spPr>
        <p:txBody>
          <a:bodyPr lIns="0" tIns="0" rIns="0" bIns="0"/>
          <a:lstStyle>
            <a:lvl1pPr algn="r">
              <a:defRPr sz="1600">
                <a:solidFill>
                  <a:srgbClr val="00AEB3"/>
                </a:solidFill>
                <a:latin typeface="Georgia"/>
                <a:cs typeface="Georgia"/>
              </a:defRPr>
            </a:lvl1pPr>
          </a:lstStyle>
          <a:p>
            <a:fld id="{41EEF618-85C5-4DF3-94F3-EAA9BDDEF769}" type="slidenum">
              <a:rPr lang="en-US" smtClean="0"/>
              <a:t>‹#›</a:t>
            </a:fld>
            <a:endParaRPr lang="en-US"/>
          </a:p>
        </p:txBody>
      </p:sp>
      <p:sp>
        <p:nvSpPr>
          <p:cNvPr id="15" name="Footer Placeholder 4"/>
          <p:cNvSpPr>
            <a:spLocks noGrp="1"/>
          </p:cNvSpPr>
          <p:nvPr>
            <p:ph type="ftr" sz="quarter" idx="11"/>
          </p:nvPr>
        </p:nvSpPr>
        <p:spPr>
          <a:xfrm>
            <a:off x="3426064" y="6398597"/>
            <a:ext cx="2387122" cy="215900"/>
          </a:xfrm>
          <a:prstGeom prst="rect">
            <a:avLst/>
          </a:prstGeom>
        </p:spPr>
        <p:txBody>
          <a:bodyPr lIns="0" tIns="0" rIns="0" bIns="0"/>
          <a:lstStyle>
            <a:lvl1pPr algn="ctr">
              <a:defRPr sz="1000">
                <a:solidFill>
                  <a:schemeClr val="bg1">
                    <a:lumMod val="65000"/>
                  </a:schemeClr>
                </a:solidFill>
                <a:latin typeface="Tahoma"/>
                <a:cs typeface="Tahoma"/>
              </a:defRPr>
            </a:lvl1pPr>
          </a:lstStyle>
          <a:p>
            <a:endParaRPr lang="en-US"/>
          </a:p>
        </p:txBody>
      </p:sp>
      <p:sp>
        <p:nvSpPr>
          <p:cNvPr id="21" name="Text Placeholder 20"/>
          <p:cNvSpPr>
            <a:spLocks noGrp="1"/>
          </p:cNvSpPr>
          <p:nvPr>
            <p:ph type="body" sz="quarter" idx="17" hasCustomPrompt="1"/>
          </p:nvPr>
        </p:nvSpPr>
        <p:spPr>
          <a:xfrm>
            <a:off x="457200" y="4637088"/>
            <a:ext cx="7708900" cy="1050925"/>
          </a:xfrm>
          <a:prstGeom prst="rect">
            <a:avLst/>
          </a:prstGeom>
        </p:spPr>
        <p:txBody>
          <a:bodyPr vert="horz" lIns="0" tIns="0" rIns="0" bIns="0"/>
          <a:lstStyle>
            <a:lvl1pPr marL="0" indent="0">
              <a:buFontTx/>
              <a:buNone/>
              <a:defRPr sz="1600">
                <a:latin typeface="Tahoma"/>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body text styles</a:t>
            </a:r>
          </a:p>
        </p:txBody>
      </p:sp>
      <p:sp>
        <p:nvSpPr>
          <p:cNvPr id="24" name="Text Placeholder 23"/>
          <p:cNvSpPr>
            <a:spLocks noGrp="1"/>
          </p:cNvSpPr>
          <p:nvPr>
            <p:ph type="body" sz="quarter" idx="18" hasCustomPrompt="1"/>
          </p:nvPr>
        </p:nvSpPr>
        <p:spPr>
          <a:xfrm>
            <a:off x="457200" y="2066925"/>
            <a:ext cx="7845425" cy="944562"/>
          </a:xfrm>
          <a:prstGeom prst="rect">
            <a:avLst/>
          </a:prstGeom>
        </p:spPr>
        <p:txBody>
          <a:bodyPr vert="horz" lIns="0" tIns="0" rIns="0" bIns="0"/>
          <a:lstStyle>
            <a:lvl1pPr marL="0" indent="0">
              <a:buFontTx/>
              <a:buNone/>
              <a:defRPr sz="2400">
                <a:solidFill>
                  <a:srgbClr val="0079C1"/>
                </a:solidFill>
                <a:latin typeface="Georgia"/>
              </a:defRPr>
            </a:lvl1pPr>
          </a:lstStyle>
          <a:p>
            <a:pPr lvl="0"/>
            <a:r>
              <a:rPr lang="en-US" dirty="0"/>
              <a:t>Click to edit introduction text styles</a:t>
            </a:r>
          </a:p>
        </p:txBody>
      </p:sp>
      <p:sp>
        <p:nvSpPr>
          <p:cNvPr id="28" name="Text Placeholder 27"/>
          <p:cNvSpPr>
            <a:spLocks noGrp="1"/>
          </p:cNvSpPr>
          <p:nvPr>
            <p:ph type="body" sz="quarter" idx="19" hasCustomPrompt="1"/>
          </p:nvPr>
        </p:nvSpPr>
        <p:spPr>
          <a:xfrm>
            <a:off x="457200" y="4207527"/>
            <a:ext cx="7708900" cy="343836"/>
          </a:xfrm>
          <a:prstGeom prst="rect">
            <a:avLst/>
          </a:prstGeom>
        </p:spPr>
        <p:txBody>
          <a:bodyPr vert="horz" lIns="0" tIns="0" rIns="0" bIns="0"/>
          <a:lstStyle>
            <a:lvl1pPr marL="0" indent="0">
              <a:buFontTx/>
              <a:buNone/>
              <a:defRPr sz="1800" b="1" i="0">
                <a:solidFill>
                  <a:srgbClr val="00AEB3"/>
                </a:solidFill>
                <a:latin typeface="Tahoma"/>
              </a:defRPr>
            </a:lvl1pPr>
          </a:lstStyle>
          <a:p>
            <a:pPr lvl="0"/>
            <a:r>
              <a:rPr lang="en-US" dirty="0"/>
              <a:t>Click to edit subhead text styles</a:t>
            </a:r>
          </a:p>
        </p:txBody>
      </p:sp>
      <p:sp>
        <p:nvSpPr>
          <p:cNvPr id="31" name="Title 1"/>
          <p:cNvSpPr>
            <a:spLocks noGrp="1"/>
          </p:cNvSpPr>
          <p:nvPr>
            <p:ph type="title"/>
          </p:nvPr>
        </p:nvSpPr>
        <p:spPr>
          <a:xfrm>
            <a:off x="457200" y="455613"/>
            <a:ext cx="7786687" cy="492443"/>
          </a:xfrm>
        </p:spPr>
        <p:txBody>
          <a:bodyPr/>
          <a:lstStyle/>
          <a:p>
            <a:r>
              <a:rPr lang="en-US"/>
              <a:t>Click to edit Master title style</a:t>
            </a:r>
            <a:endParaRPr lang="en-US" dirty="0"/>
          </a:p>
        </p:txBody>
      </p:sp>
    </p:spTree>
    <p:extLst>
      <p:ext uri="{BB962C8B-B14F-4D97-AF65-F5344CB8AC3E}">
        <p14:creationId xmlns:p14="http://schemas.microsoft.com/office/powerpoint/2010/main" val="16269353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0" y="0"/>
            <a:ext cx="9144000" cy="1582737"/>
          </a:xfrm>
          <a:prstGeom prst="rect">
            <a:avLst/>
          </a:prstGeom>
          <a:solidFill>
            <a:schemeClr val="accent5">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itle Placeholder 3"/>
          <p:cNvSpPr>
            <a:spLocks noGrp="1"/>
          </p:cNvSpPr>
          <p:nvPr>
            <p:ph type="title"/>
          </p:nvPr>
        </p:nvSpPr>
        <p:spPr>
          <a:xfrm>
            <a:off x="457200" y="455613"/>
            <a:ext cx="7786687" cy="492443"/>
          </a:xfrm>
          <a:prstGeom prst="rect">
            <a:avLst/>
          </a:prstGeom>
        </p:spPr>
        <p:txBody>
          <a:bodyPr vert="horz" wrap="square" lIns="0" tIns="0" rIns="0" bIns="0" rtlCol="0" anchor="ctr">
            <a:spAutoFit/>
          </a:bodyPr>
          <a:lstStyle/>
          <a:p>
            <a:r>
              <a:rPr lang="en-US" dirty="0"/>
              <a:t>Slide header</a:t>
            </a:r>
          </a:p>
        </p:txBody>
      </p:sp>
      <p:sp>
        <p:nvSpPr>
          <p:cNvPr id="5" name="Slide Number Placeholder 5"/>
          <p:cNvSpPr>
            <a:spLocks noGrp="1"/>
          </p:cNvSpPr>
          <p:nvPr>
            <p:ph type="sldNum" sz="quarter" idx="4"/>
          </p:nvPr>
        </p:nvSpPr>
        <p:spPr>
          <a:xfrm>
            <a:off x="8339284" y="6356350"/>
            <a:ext cx="520554" cy="365125"/>
          </a:xfrm>
          <a:prstGeom prst="rect">
            <a:avLst/>
          </a:prstGeom>
        </p:spPr>
        <p:txBody>
          <a:bodyPr lIns="0" tIns="0" rIns="0" bIns="0"/>
          <a:lstStyle>
            <a:lvl1pPr algn="r">
              <a:defRPr sz="1600">
                <a:solidFill>
                  <a:srgbClr val="00AEB3"/>
                </a:solidFill>
                <a:latin typeface="Georgia"/>
                <a:cs typeface="Georgia"/>
              </a:defRPr>
            </a:lvl1pPr>
          </a:lstStyle>
          <a:p>
            <a:fld id="{41EEF618-85C5-4DF3-94F3-EAA9BDDEF769}" type="slidenum">
              <a:rPr lang="en-US" smtClean="0"/>
              <a:t>‹#›</a:t>
            </a:fld>
            <a:endParaRPr lang="en-US"/>
          </a:p>
        </p:txBody>
      </p:sp>
      <p:sp>
        <p:nvSpPr>
          <p:cNvPr id="6" name="Footer Placeholder 4"/>
          <p:cNvSpPr>
            <a:spLocks noGrp="1"/>
          </p:cNvSpPr>
          <p:nvPr>
            <p:ph type="ftr" sz="quarter" idx="3"/>
          </p:nvPr>
        </p:nvSpPr>
        <p:spPr>
          <a:xfrm>
            <a:off x="457200" y="6356350"/>
            <a:ext cx="2895600" cy="365125"/>
          </a:xfrm>
          <a:prstGeom prst="rect">
            <a:avLst/>
          </a:prstGeom>
        </p:spPr>
        <p:txBody>
          <a:bodyPr lIns="0" tIns="0" rIns="0" bIns="0"/>
          <a:lstStyle>
            <a:lvl1pPr>
              <a:defRPr sz="1000">
                <a:solidFill>
                  <a:schemeClr val="bg1">
                    <a:lumMod val="65000"/>
                  </a:schemeClr>
                </a:solidFill>
                <a:latin typeface="Tahoma"/>
                <a:cs typeface="Tahoma"/>
              </a:defRPr>
            </a:lvl1pPr>
          </a:lstStyle>
          <a:p>
            <a:endParaRPr lang="en-US"/>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17656" y="6074833"/>
            <a:ext cx="508687" cy="783167"/>
          </a:xfrm>
          <a:prstGeom prst="rect">
            <a:avLst/>
          </a:prstGeom>
        </p:spPr>
      </p:pic>
    </p:spTree>
    <p:extLst>
      <p:ext uri="{BB962C8B-B14F-4D97-AF65-F5344CB8AC3E}">
        <p14:creationId xmlns:p14="http://schemas.microsoft.com/office/powerpoint/2010/main" val="2075455770"/>
      </p:ext>
    </p:extLst>
  </p:cSld>
  <p:clrMap bg1="lt1" tx1="dk1" bg2="lt2" tx2="dk2" accent1="accent1" accent2="accent2" accent3="accent3" accent4="accent4" accent5="accent5" accent6="accent6" hlink="hlink" folHlink="folHlink"/>
  <p:sldLayoutIdLst>
    <p:sldLayoutId id="2147483686" r:id="rId1"/>
    <p:sldLayoutId id="2147483687" r:id="rId2"/>
  </p:sldLayoutIdLst>
  <p:txStyles>
    <p:titleStyle>
      <a:lvl1pPr algn="l" defTabSz="457200" rtl="0" eaLnBrk="1" latinLnBrk="0" hangingPunct="1">
        <a:spcBef>
          <a:spcPct val="0"/>
        </a:spcBef>
        <a:buNone/>
        <a:defRPr sz="3200" b="1" i="0" kern="1200" baseline="0">
          <a:solidFill>
            <a:srgbClr val="00AEB3"/>
          </a:solidFill>
          <a:latin typeface="Tahoma"/>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28800"/>
            <a:ext cx="8229600" cy="3693319"/>
          </a:xfrm>
        </p:spPr>
        <p:txBody>
          <a:bodyPr/>
          <a:lstStyle/>
          <a:p>
            <a:pPr algn="ctr"/>
            <a:r>
              <a:rPr lang="en-US" b="1" dirty="0">
                <a:solidFill>
                  <a:schemeClr val="tx2"/>
                </a:solidFill>
                <a:latin typeface="Garamond" panose="02020404030301010803" pitchFamily="18" charset="0"/>
              </a:rPr>
              <a:t>INSTALLMENT SALE </a:t>
            </a:r>
            <a:br>
              <a:rPr lang="en-US" b="1" dirty="0">
                <a:solidFill>
                  <a:schemeClr val="tx2"/>
                </a:solidFill>
                <a:latin typeface="Garamond" panose="02020404030301010803" pitchFamily="18" charset="0"/>
              </a:rPr>
            </a:br>
            <a:r>
              <a:rPr lang="en-US" b="1" dirty="0">
                <a:solidFill>
                  <a:schemeClr val="tx2"/>
                </a:solidFill>
                <a:latin typeface="Garamond" panose="02020404030301010803" pitchFamily="18" charset="0"/>
              </a:rPr>
              <a:t>&amp; </a:t>
            </a:r>
            <a:br>
              <a:rPr lang="en-US" b="1" dirty="0">
                <a:solidFill>
                  <a:schemeClr val="tx2"/>
                </a:solidFill>
                <a:latin typeface="Garamond" panose="02020404030301010803" pitchFamily="18" charset="0"/>
              </a:rPr>
            </a:br>
            <a:r>
              <a:rPr lang="en-US" b="1" dirty="0">
                <a:solidFill>
                  <a:schemeClr val="tx2"/>
                </a:solidFill>
                <a:latin typeface="Garamond" panose="02020404030301010803" pitchFamily="18" charset="0"/>
              </a:rPr>
              <a:t>MONETIZATION LOAN</a:t>
            </a:r>
          </a:p>
        </p:txBody>
      </p:sp>
    </p:spTree>
    <p:extLst>
      <p:ext uri="{BB962C8B-B14F-4D97-AF65-F5344CB8AC3E}">
        <p14:creationId xmlns:p14="http://schemas.microsoft.com/office/powerpoint/2010/main" val="2520637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8657" y="455613"/>
            <a:ext cx="7786687" cy="492443"/>
          </a:xfrm>
        </p:spPr>
        <p:txBody>
          <a:bodyPr/>
          <a:lstStyle/>
          <a:p>
            <a:pPr algn="ctr"/>
            <a:r>
              <a:rPr lang="en-US" dirty="0">
                <a:solidFill>
                  <a:schemeClr val="tx2"/>
                </a:solidFill>
                <a:latin typeface="Garamond" panose="02020404030301010803" pitchFamily="18" charset="0"/>
              </a:rPr>
              <a:t>HOW IT WORKS</a:t>
            </a:r>
          </a:p>
        </p:txBody>
      </p:sp>
      <p:sp>
        <p:nvSpPr>
          <p:cNvPr id="6" name="TextBox 5"/>
          <p:cNvSpPr txBox="1"/>
          <p:nvPr/>
        </p:nvSpPr>
        <p:spPr>
          <a:xfrm>
            <a:off x="2590367" y="1827311"/>
            <a:ext cx="3963264" cy="307777"/>
          </a:xfrm>
          <a:prstGeom prst="rect">
            <a:avLst/>
          </a:prstGeom>
        </p:spPr>
        <p:txBody>
          <a:bodyPr wrap="none" lIns="0" tIns="0" rIns="0" bIns="0" rtlCol="0">
            <a:spAutoFit/>
          </a:bodyPr>
          <a:lstStyle/>
          <a:p>
            <a:pPr algn="ctr">
              <a:lnSpc>
                <a:spcPts val="2400"/>
              </a:lnSpc>
            </a:pPr>
            <a:r>
              <a:rPr lang="en-US" sz="2400" spc="-60" dirty="0">
                <a:solidFill>
                  <a:srgbClr val="0079C1"/>
                </a:solidFill>
                <a:latin typeface="Garamond" panose="02020404030301010803" pitchFamily="18" charset="0"/>
                <a:cs typeface="Georgia"/>
              </a:rPr>
              <a:t>STEP 1:   INSTALLMENT SALE</a:t>
            </a:r>
          </a:p>
        </p:txBody>
      </p:sp>
      <p:sp>
        <p:nvSpPr>
          <p:cNvPr id="7" name="Rectangle 6"/>
          <p:cNvSpPr/>
          <p:nvPr/>
        </p:nvSpPr>
        <p:spPr>
          <a:xfrm>
            <a:off x="457200" y="3124200"/>
            <a:ext cx="1219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atin typeface="Garamond" panose="02020404030301010803" pitchFamily="18" charset="0"/>
              </a:rPr>
              <a:t>SELLER</a:t>
            </a:r>
          </a:p>
        </p:txBody>
      </p:sp>
      <p:sp>
        <p:nvSpPr>
          <p:cNvPr id="8" name="Rectangle 7"/>
          <p:cNvSpPr/>
          <p:nvPr/>
        </p:nvSpPr>
        <p:spPr>
          <a:xfrm>
            <a:off x="7391400" y="3124200"/>
            <a:ext cx="12192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latin typeface="Garamond" panose="02020404030301010803" pitchFamily="18" charset="0"/>
              </a:rPr>
              <a:t>BUYER</a:t>
            </a:r>
          </a:p>
        </p:txBody>
      </p:sp>
      <p:sp>
        <p:nvSpPr>
          <p:cNvPr id="15" name="Rectangle 14"/>
          <p:cNvSpPr/>
          <p:nvPr/>
        </p:nvSpPr>
        <p:spPr>
          <a:xfrm>
            <a:off x="3809999" y="5029200"/>
            <a:ext cx="1447799" cy="6858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latin typeface="Garamond" panose="02020404030301010803" pitchFamily="18" charset="0"/>
              </a:rPr>
              <a:t>MIDDLE MAN</a:t>
            </a:r>
          </a:p>
        </p:txBody>
      </p:sp>
      <p:sp>
        <p:nvSpPr>
          <p:cNvPr id="13" name="TextBox 12"/>
          <p:cNvSpPr txBox="1"/>
          <p:nvPr/>
        </p:nvSpPr>
        <p:spPr>
          <a:xfrm>
            <a:off x="2082665" y="2965847"/>
            <a:ext cx="2543774" cy="923330"/>
          </a:xfrm>
          <a:prstGeom prst="rect">
            <a:avLst/>
          </a:prstGeom>
        </p:spPr>
        <p:txBody>
          <a:bodyPr wrap="none" lIns="0" tIns="0" rIns="0" bIns="0" rtlCol="0">
            <a:spAutoFit/>
          </a:bodyPr>
          <a:lstStyle/>
          <a:p>
            <a:pPr algn="ctr">
              <a:lnSpc>
                <a:spcPts val="2400"/>
              </a:lnSpc>
            </a:pPr>
            <a:r>
              <a:rPr lang="en-US" sz="2000" spc="-60" dirty="0">
                <a:latin typeface="Garamond" panose="02020404030301010803" pitchFamily="18" charset="0"/>
                <a:cs typeface="Georgia"/>
              </a:rPr>
              <a:t>30 YR INTEREST ONLY</a:t>
            </a:r>
          </a:p>
          <a:p>
            <a:pPr algn="ctr">
              <a:lnSpc>
                <a:spcPts val="2400"/>
              </a:lnSpc>
            </a:pPr>
            <a:r>
              <a:rPr lang="en-US" sz="2000" spc="-60" dirty="0">
                <a:latin typeface="Garamond" panose="02020404030301010803" pitchFamily="18" charset="0"/>
                <a:cs typeface="Georgia"/>
              </a:rPr>
              <a:t>INSTALLMENT</a:t>
            </a:r>
          </a:p>
          <a:p>
            <a:pPr algn="ctr">
              <a:lnSpc>
                <a:spcPts val="2400"/>
              </a:lnSpc>
            </a:pPr>
            <a:r>
              <a:rPr lang="en-US" sz="2000" spc="-60" dirty="0">
                <a:latin typeface="Garamond" panose="02020404030301010803" pitchFamily="18" charset="0"/>
                <a:cs typeface="Georgia"/>
              </a:rPr>
              <a:t>NOTE</a:t>
            </a:r>
          </a:p>
        </p:txBody>
      </p:sp>
      <p:sp>
        <p:nvSpPr>
          <p:cNvPr id="29" name="TextBox 28"/>
          <p:cNvSpPr txBox="1"/>
          <p:nvPr/>
        </p:nvSpPr>
        <p:spPr>
          <a:xfrm>
            <a:off x="6892385" y="4881730"/>
            <a:ext cx="998029" cy="615553"/>
          </a:xfrm>
          <a:prstGeom prst="rect">
            <a:avLst/>
          </a:prstGeom>
        </p:spPr>
        <p:txBody>
          <a:bodyPr wrap="none" lIns="0" tIns="0" rIns="0" bIns="0" rtlCol="0">
            <a:spAutoFit/>
          </a:bodyPr>
          <a:lstStyle/>
          <a:p>
            <a:pPr algn="ctr">
              <a:lnSpc>
                <a:spcPts val="2400"/>
              </a:lnSpc>
            </a:pPr>
            <a:r>
              <a:rPr lang="en-US" sz="2000" spc="-60" dirty="0">
                <a:latin typeface="Garamond" panose="02020404030301010803" pitchFamily="18" charset="0"/>
                <a:cs typeface="Georgia"/>
              </a:rPr>
              <a:t>RE-SELL </a:t>
            </a:r>
          </a:p>
          <a:p>
            <a:pPr algn="ctr">
              <a:lnSpc>
                <a:spcPts val="2400"/>
              </a:lnSpc>
            </a:pPr>
            <a:r>
              <a:rPr lang="en-US" sz="2000" spc="-60" dirty="0">
                <a:latin typeface="Garamond" panose="02020404030301010803" pitchFamily="18" charset="0"/>
                <a:cs typeface="Georgia"/>
              </a:rPr>
              <a:t>ASSET</a:t>
            </a:r>
          </a:p>
        </p:txBody>
      </p:sp>
      <p:cxnSp>
        <p:nvCxnSpPr>
          <p:cNvPr id="4" name="Straight Arrow Connector 3"/>
          <p:cNvCxnSpPr/>
          <p:nvPr/>
        </p:nvCxnSpPr>
        <p:spPr>
          <a:xfrm flipH="1" flipV="1">
            <a:off x="1676399" y="3657600"/>
            <a:ext cx="2133601" cy="1219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a:off x="1371600" y="3810000"/>
            <a:ext cx="2286000" cy="12954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727010" y="4457700"/>
            <a:ext cx="706924" cy="307777"/>
          </a:xfrm>
          <a:prstGeom prst="rect">
            <a:avLst/>
          </a:prstGeom>
        </p:spPr>
        <p:txBody>
          <a:bodyPr wrap="none" lIns="0" tIns="0" rIns="0" bIns="0" rtlCol="0">
            <a:spAutoFit/>
          </a:bodyPr>
          <a:lstStyle/>
          <a:p>
            <a:pPr algn="ctr">
              <a:lnSpc>
                <a:spcPts val="2400"/>
              </a:lnSpc>
            </a:pPr>
            <a:r>
              <a:rPr lang="en-US" sz="2000" spc="-60" dirty="0">
                <a:latin typeface="Garamond" panose="02020404030301010803" pitchFamily="18" charset="0"/>
                <a:cs typeface="Georgia"/>
              </a:rPr>
              <a:t>ASSET</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7858834">
            <a:off x="5039000" y="3553619"/>
            <a:ext cx="2335213" cy="142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7037412">
            <a:off x="5259695" y="3744118"/>
            <a:ext cx="2335213" cy="142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TextBox 21"/>
          <p:cNvSpPr txBox="1"/>
          <p:nvPr/>
        </p:nvSpPr>
        <p:spPr>
          <a:xfrm>
            <a:off x="5562599" y="3608569"/>
            <a:ext cx="655743" cy="307777"/>
          </a:xfrm>
          <a:prstGeom prst="rect">
            <a:avLst/>
          </a:prstGeom>
        </p:spPr>
        <p:txBody>
          <a:bodyPr wrap="square" lIns="0" tIns="0" rIns="0" bIns="0" rtlCol="0">
            <a:spAutoFit/>
          </a:bodyPr>
          <a:lstStyle/>
          <a:p>
            <a:pPr algn="ctr">
              <a:lnSpc>
                <a:spcPts val="2400"/>
              </a:lnSpc>
            </a:pPr>
            <a:r>
              <a:rPr lang="en-US" sz="2000" spc="-60" dirty="0">
                <a:latin typeface="Garamond" panose="02020404030301010803" pitchFamily="18" charset="0"/>
                <a:cs typeface="Georgia"/>
              </a:rPr>
              <a:t>CASH</a:t>
            </a:r>
          </a:p>
        </p:txBody>
      </p:sp>
    </p:spTree>
    <p:extLst>
      <p:ext uri="{BB962C8B-B14F-4D97-AF65-F5344CB8AC3E}">
        <p14:creationId xmlns:p14="http://schemas.microsoft.com/office/powerpoint/2010/main" val="1676679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8657" y="455613"/>
            <a:ext cx="7786687" cy="492443"/>
          </a:xfrm>
        </p:spPr>
        <p:txBody>
          <a:bodyPr/>
          <a:lstStyle/>
          <a:p>
            <a:pPr algn="ctr"/>
            <a:r>
              <a:rPr lang="en-US" dirty="0">
                <a:solidFill>
                  <a:schemeClr val="tx2"/>
                </a:solidFill>
                <a:latin typeface="Garamond" panose="02020404030301010803" pitchFamily="18" charset="0"/>
              </a:rPr>
              <a:t>HOW IT WORKS WITH US</a:t>
            </a:r>
          </a:p>
        </p:txBody>
      </p:sp>
      <p:sp>
        <p:nvSpPr>
          <p:cNvPr id="6" name="TextBox 5"/>
          <p:cNvSpPr txBox="1"/>
          <p:nvPr/>
        </p:nvSpPr>
        <p:spPr>
          <a:xfrm>
            <a:off x="3587755" y="1539816"/>
            <a:ext cx="1968488" cy="307777"/>
          </a:xfrm>
          <a:prstGeom prst="rect">
            <a:avLst/>
          </a:prstGeom>
        </p:spPr>
        <p:txBody>
          <a:bodyPr wrap="none" lIns="0" tIns="0" rIns="0" bIns="0" rtlCol="0">
            <a:spAutoFit/>
          </a:bodyPr>
          <a:lstStyle/>
          <a:p>
            <a:pPr algn="ctr">
              <a:lnSpc>
                <a:spcPts val="2400"/>
              </a:lnSpc>
            </a:pPr>
            <a:r>
              <a:rPr lang="en-US" sz="2400" spc="-60" dirty="0">
                <a:solidFill>
                  <a:srgbClr val="0079C1"/>
                </a:solidFill>
                <a:latin typeface="Garamond" panose="02020404030301010803" pitchFamily="18" charset="0"/>
                <a:cs typeface="Georgia"/>
              </a:rPr>
              <a:t>STEP 2:   LOAN</a:t>
            </a:r>
            <a:endParaRPr lang="en-US" sz="2400" b="0" spc="-60" dirty="0">
              <a:solidFill>
                <a:srgbClr val="0079C1"/>
              </a:solidFill>
              <a:latin typeface="Garamond" panose="02020404030301010803" pitchFamily="18" charset="0"/>
              <a:cs typeface="Georgia"/>
            </a:endParaRPr>
          </a:p>
        </p:txBody>
      </p:sp>
      <p:sp>
        <p:nvSpPr>
          <p:cNvPr id="7" name="Rectangle 6"/>
          <p:cNvSpPr/>
          <p:nvPr/>
        </p:nvSpPr>
        <p:spPr>
          <a:xfrm>
            <a:off x="457200" y="3124200"/>
            <a:ext cx="1219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atin typeface="Garamond" panose="02020404030301010803" pitchFamily="18" charset="0"/>
              </a:rPr>
              <a:t>SELLER</a:t>
            </a:r>
          </a:p>
        </p:txBody>
      </p:sp>
      <p:sp>
        <p:nvSpPr>
          <p:cNvPr id="8" name="Rectangle 7"/>
          <p:cNvSpPr/>
          <p:nvPr/>
        </p:nvSpPr>
        <p:spPr>
          <a:xfrm>
            <a:off x="7391400" y="3124200"/>
            <a:ext cx="1219200" cy="45720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dirty="0">
                <a:latin typeface="Garamond" panose="02020404030301010803" pitchFamily="18" charset="0"/>
              </a:rPr>
              <a:t>LENDER</a:t>
            </a:r>
          </a:p>
        </p:txBody>
      </p:sp>
      <p:sp>
        <p:nvSpPr>
          <p:cNvPr id="4" name="TextBox 3"/>
          <p:cNvSpPr txBox="1"/>
          <p:nvPr/>
        </p:nvSpPr>
        <p:spPr>
          <a:xfrm>
            <a:off x="2214008" y="2662534"/>
            <a:ext cx="4619854" cy="307777"/>
          </a:xfrm>
          <a:prstGeom prst="rect">
            <a:avLst/>
          </a:prstGeom>
        </p:spPr>
        <p:txBody>
          <a:bodyPr wrap="none" lIns="0" tIns="0" rIns="0" bIns="0" rtlCol="0">
            <a:spAutoFit/>
          </a:bodyPr>
          <a:lstStyle/>
          <a:p>
            <a:pPr algn="l">
              <a:lnSpc>
                <a:spcPts val="2400"/>
              </a:lnSpc>
            </a:pPr>
            <a:r>
              <a:rPr lang="en-US" sz="2000" spc="-60" dirty="0">
                <a:latin typeface="Garamond" panose="02020404030301010803" pitchFamily="18" charset="0"/>
                <a:cs typeface="Georgia"/>
              </a:rPr>
              <a:t>NET LOAN FOR 93.5% OF SELLING PRICE</a:t>
            </a:r>
          </a:p>
        </p:txBody>
      </p:sp>
      <p:sp>
        <p:nvSpPr>
          <p:cNvPr id="18" name="TextBox 17"/>
          <p:cNvSpPr txBox="1"/>
          <p:nvPr/>
        </p:nvSpPr>
        <p:spPr>
          <a:xfrm>
            <a:off x="2321799" y="3603171"/>
            <a:ext cx="4500399" cy="307777"/>
          </a:xfrm>
          <a:prstGeom prst="rect">
            <a:avLst/>
          </a:prstGeom>
        </p:spPr>
        <p:txBody>
          <a:bodyPr wrap="none" lIns="0" tIns="0" rIns="0" bIns="0" rtlCol="0">
            <a:spAutoFit/>
          </a:bodyPr>
          <a:lstStyle/>
          <a:p>
            <a:pPr algn="l">
              <a:lnSpc>
                <a:spcPts val="2400"/>
              </a:lnSpc>
            </a:pPr>
            <a:r>
              <a:rPr lang="en-US" sz="2000" spc="-60" dirty="0">
                <a:solidFill>
                  <a:srgbClr val="0000FF"/>
                </a:solidFill>
                <a:latin typeface="Garamond" panose="02020404030301010803" pitchFamily="18" charset="0"/>
                <a:cs typeface="Georgia"/>
              </a:rPr>
              <a:t>INSTALLMENT NOTE IS “COLLATERAL”</a:t>
            </a:r>
          </a:p>
        </p:txBody>
      </p:sp>
      <p:cxnSp>
        <p:nvCxnSpPr>
          <p:cNvPr id="14" name="Straight Arrow Connector 13"/>
          <p:cNvCxnSpPr/>
          <p:nvPr/>
        </p:nvCxnSpPr>
        <p:spPr>
          <a:xfrm>
            <a:off x="2057400" y="3124200"/>
            <a:ext cx="49530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flipH="1">
            <a:off x="1981200" y="3505200"/>
            <a:ext cx="502920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2286000" y="4530900"/>
            <a:ext cx="5791200" cy="307777"/>
          </a:xfrm>
          <a:prstGeom prst="rect">
            <a:avLst/>
          </a:prstGeom>
        </p:spPr>
        <p:txBody>
          <a:bodyPr wrap="square" lIns="0" tIns="0" rIns="0" bIns="0" rtlCol="0">
            <a:spAutoFit/>
          </a:bodyPr>
          <a:lstStyle/>
          <a:p>
            <a:pPr algn="l">
              <a:lnSpc>
                <a:spcPts val="2400"/>
              </a:lnSpc>
            </a:pPr>
            <a:r>
              <a:rPr lang="en-US" sz="2800" b="0" spc="-60" dirty="0">
                <a:solidFill>
                  <a:srgbClr val="0079C1"/>
                </a:solidFill>
                <a:latin typeface="Georgia"/>
                <a:cs typeface="Georgia"/>
              </a:rPr>
              <a:t>30 YR INTEREST ONLY LOAN</a:t>
            </a:r>
          </a:p>
        </p:txBody>
      </p:sp>
    </p:spTree>
    <p:extLst>
      <p:ext uri="{BB962C8B-B14F-4D97-AF65-F5344CB8AC3E}">
        <p14:creationId xmlns:p14="http://schemas.microsoft.com/office/powerpoint/2010/main" val="931385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8657" y="455613"/>
            <a:ext cx="7786687" cy="492443"/>
          </a:xfrm>
        </p:spPr>
        <p:txBody>
          <a:bodyPr/>
          <a:lstStyle/>
          <a:p>
            <a:pPr algn="ctr"/>
            <a:r>
              <a:rPr lang="en-US" dirty="0">
                <a:solidFill>
                  <a:schemeClr val="tx2"/>
                </a:solidFill>
                <a:latin typeface="Garamond" panose="02020404030301010803" pitchFamily="18" charset="0"/>
              </a:rPr>
              <a:t>HOW IT WORKS</a:t>
            </a:r>
          </a:p>
        </p:txBody>
      </p:sp>
      <p:sp>
        <p:nvSpPr>
          <p:cNvPr id="6" name="TextBox 5"/>
          <p:cNvSpPr txBox="1"/>
          <p:nvPr/>
        </p:nvSpPr>
        <p:spPr>
          <a:xfrm>
            <a:off x="1680192" y="1827311"/>
            <a:ext cx="5783636" cy="307777"/>
          </a:xfrm>
          <a:prstGeom prst="rect">
            <a:avLst/>
          </a:prstGeom>
        </p:spPr>
        <p:txBody>
          <a:bodyPr wrap="none" lIns="0" tIns="0" rIns="0" bIns="0" rtlCol="0">
            <a:spAutoFit/>
          </a:bodyPr>
          <a:lstStyle/>
          <a:p>
            <a:pPr algn="ctr">
              <a:lnSpc>
                <a:spcPts val="2400"/>
              </a:lnSpc>
            </a:pPr>
            <a:r>
              <a:rPr lang="en-US" sz="2400" spc="-60" dirty="0">
                <a:solidFill>
                  <a:srgbClr val="0079C1"/>
                </a:solidFill>
                <a:latin typeface="Garamond" panose="02020404030301010803" pitchFamily="18" charset="0"/>
                <a:cs typeface="Georgia"/>
              </a:rPr>
              <a:t>INTEREST CANCELS OUT – TAX NEUTRAL</a:t>
            </a:r>
            <a:endParaRPr lang="en-US" sz="2400" b="0" spc="-60" dirty="0">
              <a:solidFill>
                <a:srgbClr val="0079C1"/>
              </a:solidFill>
              <a:latin typeface="Garamond" panose="02020404030301010803" pitchFamily="18" charset="0"/>
              <a:cs typeface="Georgia"/>
            </a:endParaRPr>
          </a:p>
        </p:txBody>
      </p:sp>
      <p:sp>
        <p:nvSpPr>
          <p:cNvPr id="8" name="Rectangle 7"/>
          <p:cNvSpPr/>
          <p:nvPr/>
        </p:nvSpPr>
        <p:spPr>
          <a:xfrm>
            <a:off x="7391400" y="3124200"/>
            <a:ext cx="1219200" cy="45720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dirty="0">
                <a:latin typeface="Garamond" panose="02020404030301010803" pitchFamily="18" charset="0"/>
              </a:rPr>
              <a:t>LENDER</a:t>
            </a:r>
          </a:p>
        </p:txBody>
      </p:sp>
      <p:sp>
        <p:nvSpPr>
          <p:cNvPr id="15" name="TextBox 14"/>
          <p:cNvSpPr txBox="1"/>
          <p:nvPr/>
        </p:nvSpPr>
        <p:spPr>
          <a:xfrm>
            <a:off x="1382686" y="4240924"/>
            <a:ext cx="1336071" cy="1231106"/>
          </a:xfrm>
          <a:prstGeom prst="rect">
            <a:avLst/>
          </a:prstGeom>
        </p:spPr>
        <p:txBody>
          <a:bodyPr wrap="none" lIns="0" tIns="0" rIns="0" bIns="0" rtlCol="0">
            <a:spAutoFit/>
          </a:bodyPr>
          <a:lstStyle/>
          <a:p>
            <a:pPr algn="ctr">
              <a:lnSpc>
                <a:spcPts val="2400"/>
              </a:lnSpc>
            </a:pPr>
            <a:r>
              <a:rPr lang="en-US" sz="1600" spc="-60" dirty="0">
                <a:latin typeface="Garamond" panose="02020404030301010803" pitchFamily="18" charset="0"/>
                <a:cs typeface="Georgia"/>
              </a:rPr>
              <a:t>INTEREST </a:t>
            </a:r>
          </a:p>
          <a:p>
            <a:pPr algn="ctr">
              <a:lnSpc>
                <a:spcPts val="2400"/>
              </a:lnSpc>
            </a:pPr>
            <a:r>
              <a:rPr lang="en-US" sz="1600" spc="-60" dirty="0">
                <a:latin typeface="Garamond" panose="02020404030301010803" pitchFamily="18" charset="0"/>
                <a:cs typeface="Georgia"/>
              </a:rPr>
              <a:t>PAYMENTS ON</a:t>
            </a:r>
          </a:p>
          <a:p>
            <a:pPr algn="ctr">
              <a:lnSpc>
                <a:spcPts val="2400"/>
              </a:lnSpc>
            </a:pPr>
            <a:r>
              <a:rPr lang="en-US" sz="1600" b="0" spc="-60" dirty="0">
                <a:latin typeface="Garamond" panose="02020404030301010803" pitchFamily="18" charset="0"/>
                <a:cs typeface="Georgia"/>
              </a:rPr>
              <a:t>INSTALLMENT</a:t>
            </a:r>
            <a:br>
              <a:rPr lang="en-US" sz="1600" b="0" spc="-60" dirty="0">
                <a:latin typeface="Garamond" panose="02020404030301010803" pitchFamily="18" charset="0"/>
                <a:cs typeface="Georgia"/>
              </a:rPr>
            </a:br>
            <a:r>
              <a:rPr lang="en-US" sz="1600" b="0" spc="-60" dirty="0">
                <a:latin typeface="Garamond" panose="02020404030301010803" pitchFamily="18" charset="0"/>
                <a:cs typeface="Georgia"/>
              </a:rPr>
              <a:t>NOTE</a:t>
            </a:r>
          </a:p>
        </p:txBody>
      </p:sp>
      <p:sp>
        <p:nvSpPr>
          <p:cNvPr id="16" name="TextBox 15"/>
          <p:cNvSpPr txBox="1"/>
          <p:nvPr/>
        </p:nvSpPr>
        <p:spPr>
          <a:xfrm>
            <a:off x="3265053" y="2667000"/>
            <a:ext cx="2309094" cy="615553"/>
          </a:xfrm>
          <a:prstGeom prst="rect">
            <a:avLst/>
          </a:prstGeom>
        </p:spPr>
        <p:txBody>
          <a:bodyPr wrap="none" lIns="0" tIns="0" rIns="0" bIns="0" rtlCol="0">
            <a:spAutoFit/>
          </a:bodyPr>
          <a:lstStyle/>
          <a:p>
            <a:pPr algn="ctr">
              <a:lnSpc>
                <a:spcPts val="2400"/>
              </a:lnSpc>
            </a:pPr>
            <a:r>
              <a:rPr lang="en-US" sz="1600" spc="-60" dirty="0">
                <a:latin typeface="Garamond" panose="02020404030301010803" pitchFamily="18" charset="0"/>
                <a:cs typeface="Georgia"/>
              </a:rPr>
              <a:t>INTEREST PAYMENTS TO </a:t>
            </a:r>
          </a:p>
          <a:p>
            <a:pPr algn="ctr">
              <a:lnSpc>
                <a:spcPts val="2400"/>
              </a:lnSpc>
            </a:pPr>
            <a:r>
              <a:rPr lang="en-US" sz="1600" spc="-60" dirty="0">
                <a:latin typeface="Garamond" panose="02020404030301010803" pitchFamily="18" charset="0"/>
                <a:cs typeface="Georgia"/>
              </a:rPr>
              <a:t>LENDER FOR LOAN</a:t>
            </a:r>
          </a:p>
        </p:txBody>
      </p:sp>
      <p:cxnSp>
        <p:nvCxnSpPr>
          <p:cNvPr id="21" name="Straight Arrow Connector 20"/>
          <p:cNvCxnSpPr/>
          <p:nvPr/>
        </p:nvCxnSpPr>
        <p:spPr>
          <a:xfrm flipH="1" flipV="1">
            <a:off x="1828800" y="3581400"/>
            <a:ext cx="2590800" cy="11430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1828800" y="3352800"/>
            <a:ext cx="54102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5" name="Rectangle 24"/>
          <p:cNvSpPr/>
          <p:nvPr/>
        </p:nvSpPr>
        <p:spPr>
          <a:xfrm>
            <a:off x="3848100" y="4856477"/>
            <a:ext cx="1447799" cy="6858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latin typeface="Garamond" panose="02020404030301010803" pitchFamily="18" charset="0"/>
              </a:rPr>
              <a:t>MIDDLE MAN</a:t>
            </a:r>
          </a:p>
        </p:txBody>
      </p:sp>
      <p:sp>
        <p:nvSpPr>
          <p:cNvPr id="26" name="Rectangle 25"/>
          <p:cNvSpPr/>
          <p:nvPr/>
        </p:nvSpPr>
        <p:spPr>
          <a:xfrm>
            <a:off x="457200" y="3124200"/>
            <a:ext cx="1219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atin typeface="Garamond" panose="02020404030301010803" pitchFamily="18" charset="0"/>
              </a:rPr>
              <a:t>SELLER</a:t>
            </a:r>
          </a:p>
        </p:txBody>
      </p:sp>
    </p:spTree>
    <p:extLst>
      <p:ext uri="{BB962C8B-B14F-4D97-AF65-F5344CB8AC3E}">
        <p14:creationId xmlns:p14="http://schemas.microsoft.com/office/powerpoint/2010/main" val="4238025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8657" y="455613"/>
            <a:ext cx="7786687" cy="492443"/>
          </a:xfrm>
        </p:spPr>
        <p:txBody>
          <a:bodyPr/>
          <a:lstStyle/>
          <a:p>
            <a:pPr algn="ctr"/>
            <a:r>
              <a:rPr lang="en-US" dirty="0">
                <a:solidFill>
                  <a:schemeClr val="tx2"/>
                </a:solidFill>
                <a:latin typeface="Garamond" panose="02020404030301010803" pitchFamily="18" charset="0"/>
              </a:rPr>
              <a:t>HOW IT WORKS</a:t>
            </a:r>
          </a:p>
        </p:txBody>
      </p:sp>
      <p:sp>
        <p:nvSpPr>
          <p:cNvPr id="6" name="TextBox 5"/>
          <p:cNvSpPr txBox="1"/>
          <p:nvPr/>
        </p:nvSpPr>
        <p:spPr>
          <a:xfrm>
            <a:off x="3408158" y="1827311"/>
            <a:ext cx="2327688" cy="307777"/>
          </a:xfrm>
          <a:prstGeom prst="rect">
            <a:avLst/>
          </a:prstGeom>
        </p:spPr>
        <p:txBody>
          <a:bodyPr wrap="none" lIns="0" tIns="0" rIns="0" bIns="0" rtlCol="0">
            <a:spAutoFit/>
          </a:bodyPr>
          <a:lstStyle/>
          <a:p>
            <a:pPr algn="ctr">
              <a:lnSpc>
                <a:spcPts val="2400"/>
              </a:lnSpc>
            </a:pPr>
            <a:r>
              <a:rPr lang="en-US" sz="2400" spc="-60" dirty="0">
                <a:solidFill>
                  <a:srgbClr val="0079C1"/>
                </a:solidFill>
                <a:latin typeface="Garamond" panose="02020404030301010803" pitchFamily="18" charset="0"/>
                <a:cs typeface="Georgia"/>
              </a:rPr>
              <a:t>30 YEARS LATER</a:t>
            </a:r>
            <a:endParaRPr lang="en-US" sz="2400" b="0" spc="-60" dirty="0">
              <a:solidFill>
                <a:srgbClr val="0079C1"/>
              </a:solidFill>
              <a:latin typeface="Garamond" panose="02020404030301010803" pitchFamily="18" charset="0"/>
              <a:cs typeface="Georgia"/>
            </a:endParaRPr>
          </a:p>
        </p:txBody>
      </p:sp>
      <p:sp>
        <p:nvSpPr>
          <p:cNvPr id="8" name="Rectangle 7"/>
          <p:cNvSpPr/>
          <p:nvPr/>
        </p:nvSpPr>
        <p:spPr>
          <a:xfrm>
            <a:off x="7391400" y="3124200"/>
            <a:ext cx="1219200" cy="457200"/>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dirty="0">
                <a:latin typeface="Garamond" panose="02020404030301010803" pitchFamily="18" charset="0"/>
              </a:rPr>
              <a:t>LENDER</a:t>
            </a:r>
          </a:p>
        </p:txBody>
      </p:sp>
      <p:cxnSp>
        <p:nvCxnSpPr>
          <p:cNvPr id="21" name="Straight Arrow Connector 20"/>
          <p:cNvCxnSpPr/>
          <p:nvPr/>
        </p:nvCxnSpPr>
        <p:spPr>
          <a:xfrm flipH="1" flipV="1">
            <a:off x="1828800" y="3581400"/>
            <a:ext cx="2590800" cy="11430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a:off x="1828800" y="3352800"/>
            <a:ext cx="541020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5" name="Rectangle 24"/>
          <p:cNvSpPr/>
          <p:nvPr/>
        </p:nvSpPr>
        <p:spPr>
          <a:xfrm>
            <a:off x="3848100" y="4856477"/>
            <a:ext cx="1447799" cy="6858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a:latin typeface="Garamond" panose="02020404030301010803" pitchFamily="18" charset="0"/>
              </a:rPr>
              <a:t>MIDDLE MAN</a:t>
            </a:r>
          </a:p>
        </p:txBody>
      </p:sp>
      <p:sp>
        <p:nvSpPr>
          <p:cNvPr id="26" name="Rectangle 25"/>
          <p:cNvSpPr/>
          <p:nvPr/>
        </p:nvSpPr>
        <p:spPr>
          <a:xfrm>
            <a:off x="457200" y="3124200"/>
            <a:ext cx="1219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atin typeface="Garamond" panose="02020404030301010803" pitchFamily="18" charset="0"/>
              </a:rPr>
              <a:t>SELLER</a:t>
            </a:r>
          </a:p>
        </p:txBody>
      </p:sp>
      <p:sp>
        <p:nvSpPr>
          <p:cNvPr id="2" name="Rectangle 1"/>
          <p:cNvSpPr/>
          <p:nvPr/>
        </p:nvSpPr>
        <p:spPr>
          <a:xfrm>
            <a:off x="2763981" y="3823008"/>
            <a:ext cx="4572000" cy="707886"/>
          </a:xfrm>
          <a:prstGeom prst="rect">
            <a:avLst/>
          </a:prstGeom>
        </p:spPr>
        <p:txBody>
          <a:bodyPr>
            <a:spAutoFit/>
          </a:bodyPr>
          <a:lstStyle/>
          <a:p>
            <a:pPr algn="ctr">
              <a:lnSpc>
                <a:spcPts val="2400"/>
              </a:lnSpc>
            </a:pPr>
            <a:r>
              <a:rPr lang="en-US" spc="-60" dirty="0">
                <a:latin typeface="Garamond" panose="02020404030301010803" pitchFamily="18" charset="0"/>
                <a:cs typeface="Georgia"/>
              </a:rPr>
              <a:t>MIDDLE MAN PAYS PRINCIPLE OF</a:t>
            </a:r>
          </a:p>
          <a:p>
            <a:pPr algn="ctr">
              <a:lnSpc>
                <a:spcPts val="2400"/>
              </a:lnSpc>
            </a:pPr>
            <a:r>
              <a:rPr lang="en-US" spc="-60" dirty="0">
                <a:latin typeface="Garamond" panose="02020404030301010803" pitchFamily="18" charset="0"/>
                <a:cs typeface="Georgia"/>
              </a:rPr>
              <a:t>INSTALLMENT NOTE</a:t>
            </a:r>
          </a:p>
        </p:txBody>
      </p:sp>
      <p:sp>
        <p:nvSpPr>
          <p:cNvPr id="13" name="TextBox 12"/>
          <p:cNvSpPr txBox="1"/>
          <p:nvPr/>
        </p:nvSpPr>
        <p:spPr>
          <a:xfrm>
            <a:off x="3048000" y="2590800"/>
            <a:ext cx="2819400" cy="615553"/>
          </a:xfrm>
          <a:prstGeom prst="rect">
            <a:avLst/>
          </a:prstGeom>
        </p:spPr>
        <p:txBody>
          <a:bodyPr wrap="square" lIns="0" tIns="0" rIns="0" bIns="0" rtlCol="0">
            <a:spAutoFit/>
          </a:bodyPr>
          <a:lstStyle/>
          <a:p>
            <a:pPr algn="ctr">
              <a:lnSpc>
                <a:spcPts val="2400"/>
              </a:lnSpc>
            </a:pPr>
            <a:r>
              <a:rPr lang="en-US" spc="-60" dirty="0">
                <a:latin typeface="Garamond" panose="02020404030301010803" pitchFamily="18" charset="0"/>
                <a:cs typeface="Georgia"/>
              </a:rPr>
              <a:t>SELLER PAYS PRINCIPAL</a:t>
            </a:r>
          </a:p>
          <a:p>
            <a:pPr algn="ctr">
              <a:lnSpc>
                <a:spcPts val="2400"/>
              </a:lnSpc>
            </a:pPr>
            <a:r>
              <a:rPr lang="en-US" spc="-60" dirty="0">
                <a:latin typeface="Garamond" panose="02020404030301010803" pitchFamily="18" charset="0"/>
                <a:cs typeface="Georgia"/>
              </a:rPr>
              <a:t>OF LOAN</a:t>
            </a:r>
          </a:p>
        </p:txBody>
      </p:sp>
      <p:sp>
        <p:nvSpPr>
          <p:cNvPr id="14" name="Rectangle 13"/>
          <p:cNvSpPr/>
          <p:nvPr/>
        </p:nvSpPr>
        <p:spPr>
          <a:xfrm>
            <a:off x="457200" y="5486400"/>
            <a:ext cx="1219200" cy="3810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latin typeface="Garamond" panose="02020404030301010803" pitchFamily="18" charset="0"/>
              </a:rPr>
              <a:t>IRS</a:t>
            </a:r>
          </a:p>
        </p:txBody>
      </p:sp>
      <p:cxnSp>
        <p:nvCxnSpPr>
          <p:cNvPr id="4" name="Straight Arrow Connector 3"/>
          <p:cNvCxnSpPr/>
          <p:nvPr/>
        </p:nvCxnSpPr>
        <p:spPr>
          <a:xfrm>
            <a:off x="1066800" y="3810000"/>
            <a:ext cx="0" cy="152400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Rectangle 17"/>
          <p:cNvSpPr/>
          <p:nvPr/>
        </p:nvSpPr>
        <p:spPr>
          <a:xfrm>
            <a:off x="38100" y="6019800"/>
            <a:ext cx="2324100" cy="707886"/>
          </a:xfrm>
          <a:prstGeom prst="rect">
            <a:avLst/>
          </a:prstGeom>
        </p:spPr>
        <p:txBody>
          <a:bodyPr wrap="square">
            <a:spAutoFit/>
          </a:bodyPr>
          <a:lstStyle/>
          <a:p>
            <a:pPr algn="ctr">
              <a:lnSpc>
                <a:spcPts val="2400"/>
              </a:lnSpc>
            </a:pPr>
            <a:r>
              <a:rPr lang="en-US" spc="-60" dirty="0">
                <a:latin typeface="Garamond" panose="02020404030301010803" pitchFamily="18" charset="0"/>
                <a:cs typeface="Georgia"/>
              </a:rPr>
              <a:t>TAXES OWED WHEN</a:t>
            </a:r>
          </a:p>
          <a:p>
            <a:pPr algn="ctr">
              <a:lnSpc>
                <a:spcPts val="2400"/>
              </a:lnSpc>
            </a:pPr>
            <a:r>
              <a:rPr lang="en-US" spc="-60" dirty="0">
                <a:latin typeface="Garamond" panose="02020404030301010803" pitchFamily="18" charset="0"/>
                <a:cs typeface="Georgia"/>
              </a:rPr>
              <a:t>GAIN RECEIVED</a:t>
            </a:r>
          </a:p>
        </p:txBody>
      </p:sp>
    </p:spTree>
    <p:extLst>
      <p:ext uri="{BB962C8B-B14F-4D97-AF65-F5344CB8AC3E}">
        <p14:creationId xmlns:p14="http://schemas.microsoft.com/office/powerpoint/2010/main" val="955914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457200" y="1685924"/>
            <a:ext cx="8153400" cy="3800476"/>
          </a:xfrm>
        </p:spPr>
        <p:txBody>
          <a:bodyPr/>
          <a:lstStyle/>
          <a:p>
            <a:r>
              <a:rPr lang="en-US" sz="2000" b="1" dirty="0">
                <a:solidFill>
                  <a:schemeClr val="tx2"/>
                </a:solidFill>
                <a:latin typeface="Garamond" panose="02020404030301010803" pitchFamily="18" charset="0"/>
              </a:rPr>
              <a:t>COUPLE SELLING COMMERCIAL REAL ESTATE: TAXABLE GAIN</a:t>
            </a:r>
          </a:p>
          <a:p>
            <a:endParaRPr lang="en-US" sz="2000" b="1" dirty="0">
              <a:solidFill>
                <a:schemeClr val="tx2"/>
              </a:solidFill>
              <a:latin typeface="Garamond" panose="02020404030301010803" pitchFamily="18" charset="0"/>
            </a:endParaRPr>
          </a:p>
        </p:txBody>
      </p:sp>
      <p:sp>
        <p:nvSpPr>
          <p:cNvPr id="5" name="Title 4"/>
          <p:cNvSpPr>
            <a:spLocks noGrp="1"/>
          </p:cNvSpPr>
          <p:nvPr>
            <p:ph type="title"/>
          </p:nvPr>
        </p:nvSpPr>
        <p:spPr>
          <a:xfrm>
            <a:off x="678657" y="455613"/>
            <a:ext cx="7786687" cy="492443"/>
          </a:xfrm>
        </p:spPr>
        <p:txBody>
          <a:bodyPr/>
          <a:lstStyle/>
          <a:p>
            <a:pPr algn="ctr"/>
            <a:r>
              <a:rPr lang="en-US" dirty="0">
                <a:solidFill>
                  <a:schemeClr val="tx2"/>
                </a:solidFill>
                <a:latin typeface="Garamond" panose="02020404030301010803" pitchFamily="18" charset="0"/>
              </a:rPr>
              <a:t>COMPARISON</a:t>
            </a:r>
          </a:p>
        </p:txBody>
      </p:sp>
      <p:graphicFrame>
        <p:nvGraphicFramePr>
          <p:cNvPr id="7" name="Table 6"/>
          <p:cNvGraphicFramePr>
            <a:graphicFrameLocks noGrp="1"/>
          </p:cNvGraphicFramePr>
          <p:nvPr>
            <p:extLst>
              <p:ext uri="{D42A27DB-BD31-4B8C-83A1-F6EECF244321}">
                <p14:modId xmlns:p14="http://schemas.microsoft.com/office/powerpoint/2010/main" val="1897608672"/>
              </p:ext>
            </p:extLst>
          </p:nvPr>
        </p:nvGraphicFramePr>
        <p:xfrm>
          <a:off x="457200" y="2133600"/>
          <a:ext cx="3733800" cy="3139440"/>
        </p:xfrm>
        <a:graphic>
          <a:graphicData uri="http://schemas.openxmlformats.org/drawingml/2006/table">
            <a:tbl>
              <a:tblPr firstRow="1" bandRow="1">
                <a:tableStyleId>{2D5ABB26-0587-4C30-8999-92F81FD0307C}</a:tableStyleId>
              </a:tblPr>
              <a:tblGrid>
                <a:gridCol w="24384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tblGrid>
              <a:tr h="609600">
                <a:tc>
                  <a:txBody>
                    <a:bodyPr/>
                    <a:lstStyle/>
                    <a:p>
                      <a:r>
                        <a:rPr lang="en-US" sz="2000" b="1" dirty="0">
                          <a:latin typeface="Garamond" panose="02020404030301010803" pitchFamily="18" charset="0"/>
                        </a:rPr>
                        <a:t>1. SALES PRICE</a:t>
                      </a:r>
                    </a:p>
                  </a:txBody>
                  <a:tcPr>
                    <a:lnB>
                      <a:noFill/>
                    </a:lnB>
                    <a:solidFill>
                      <a:schemeClr val="tx2">
                        <a:lumMod val="20000"/>
                        <a:lumOff val="80000"/>
                      </a:schemeClr>
                    </a:solidFill>
                  </a:tcPr>
                </a:tc>
                <a:tc>
                  <a:txBody>
                    <a:bodyPr/>
                    <a:lstStyle/>
                    <a:p>
                      <a:pPr algn="r"/>
                      <a:r>
                        <a:rPr lang="en-US" sz="2000" b="1" dirty="0">
                          <a:latin typeface="Garamond" panose="02020404030301010803" pitchFamily="18" charset="0"/>
                        </a:rPr>
                        <a:t>  1,100,000</a:t>
                      </a:r>
                    </a:p>
                  </a:txBody>
                  <a:tcPr/>
                </a:tc>
                <a:extLst>
                  <a:ext uri="{0D108BD9-81ED-4DB2-BD59-A6C34878D82A}">
                    <a16:rowId xmlns:a16="http://schemas.microsoft.com/office/drawing/2014/main" val="10000"/>
                  </a:ext>
                </a:extLst>
              </a:tr>
              <a:tr h="609600">
                <a:tc>
                  <a:txBody>
                    <a:bodyPr/>
                    <a:lstStyle/>
                    <a:p>
                      <a:r>
                        <a:rPr lang="en-US" sz="2000" b="1" dirty="0">
                          <a:latin typeface="Garamond" panose="02020404030301010803" pitchFamily="18" charset="0"/>
                        </a:rPr>
                        <a:t>2.</a:t>
                      </a:r>
                      <a:r>
                        <a:rPr lang="en-US" sz="2000" b="1" baseline="0" dirty="0">
                          <a:latin typeface="Garamond" panose="02020404030301010803" pitchFamily="18" charset="0"/>
                        </a:rPr>
                        <a:t> COST</a:t>
                      </a:r>
                      <a:endParaRPr lang="en-US" sz="2000" b="1" dirty="0">
                        <a:latin typeface="Garamond" panose="02020404030301010803" pitchFamily="18" charset="0"/>
                      </a:endParaRPr>
                    </a:p>
                  </a:txBody>
                  <a:tcPr>
                    <a:lnL>
                      <a:noFill/>
                    </a:lnL>
                    <a:lnR>
                      <a:noFill/>
                    </a:lnR>
                    <a:lnT>
                      <a:noFill/>
                    </a:lnT>
                    <a:lnB>
                      <a:noFill/>
                    </a:lnB>
                    <a:lnTlToBr w="12700" cmpd="sng">
                      <a:noFill/>
                      <a:prstDash val="solid"/>
                    </a:lnTlToBr>
                    <a:lnBlToTr w="12700" cmpd="sng">
                      <a:noFill/>
                      <a:prstDash val="solid"/>
                    </a:lnBlToTr>
                    <a:solidFill>
                      <a:schemeClr val="tx2">
                        <a:lumMod val="20000"/>
                        <a:lumOff val="80000"/>
                      </a:schemeClr>
                    </a:solidFill>
                  </a:tcPr>
                </a:tc>
                <a:tc>
                  <a:txBody>
                    <a:bodyPr/>
                    <a:lstStyle/>
                    <a:p>
                      <a:pPr algn="r"/>
                      <a:r>
                        <a:rPr lang="en-US" sz="2000" b="1" dirty="0">
                          <a:latin typeface="Garamond" panose="02020404030301010803" pitchFamily="18" charset="0"/>
                        </a:rPr>
                        <a:t> - 100,000</a:t>
                      </a:r>
                    </a:p>
                  </a:txBody>
                  <a:tcPr>
                    <a:lnL>
                      <a:noFill/>
                    </a:lnL>
                  </a:tcPr>
                </a:tc>
                <a:extLst>
                  <a:ext uri="{0D108BD9-81ED-4DB2-BD59-A6C34878D82A}">
                    <a16:rowId xmlns:a16="http://schemas.microsoft.com/office/drawing/2014/main" val="10001"/>
                  </a:ext>
                </a:extLst>
              </a:tr>
              <a:tr h="609600">
                <a:tc>
                  <a:txBody>
                    <a:bodyPr/>
                    <a:lstStyle/>
                    <a:p>
                      <a:r>
                        <a:rPr lang="en-US" sz="2000" b="1" dirty="0">
                          <a:latin typeface="Garamond" panose="02020404030301010803" pitchFamily="18" charset="0"/>
                        </a:rPr>
                        <a:t>4. TAXABLE</a:t>
                      </a:r>
                      <a:r>
                        <a:rPr lang="en-US" sz="2000" b="1" baseline="0" dirty="0">
                          <a:latin typeface="Garamond" panose="02020404030301010803" pitchFamily="18" charset="0"/>
                        </a:rPr>
                        <a:t> GAIN</a:t>
                      </a:r>
                      <a:endParaRPr lang="en-US" sz="2000" b="1" dirty="0">
                        <a:latin typeface="Garamond" panose="02020404030301010803" pitchFamily="18" charset="0"/>
                      </a:endParaRPr>
                    </a:p>
                  </a:txBody>
                  <a:tcPr>
                    <a:lnT w="28575" cap="flat" cmpd="sng" algn="ctr">
                      <a:noFill/>
                      <a:prstDash val="solid"/>
                      <a:round/>
                      <a:headEnd type="none" w="med" len="med"/>
                      <a:tailEnd type="none" w="med" len="med"/>
                    </a:lnT>
                    <a:solidFill>
                      <a:schemeClr val="tx2">
                        <a:lumMod val="20000"/>
                        <a:lumOff val="80000"/>
                      </a:schemeClr>
                    </a:solidFill>
                  </a:tcPr>
                </a:tc>
                <a:tc>
                  <a:txBody>
                    <a:bodyPr/>
                    <a:lstStyle/>
                    <a:p>
                      <a:pPr algn="r"/>
                      <a:r>
                        <a:rPr lang="en-US" sz="2000" b="1" dirty="0">
                          <a:latin typeface="Garamond" panose="02020404030301010803" pitchFamily="18" charset="0"/>
                        </a:rPr>
                        <a:t>1,000,000</a:t>
                      </a:r>
                    </a:p>
                  </a:txBody>
                  <a:tcPr/>
                </a:tc>
                <a:extLst>
                  <a:ext uri="{0D108BD9-81ED-4DB2-BD59-A6C34878D82A}">
                    <a16:rowId xmlns:a16="http://schemas.microsoft.com/office/drawing/2014/main" val="10002"/>
                  </a:ext>
                </a:extLst>
              </a:tr>
              <a:tr h="609600">
                <a:tc>
                  <a:txBody>
                    <a:bodyPr/>
                    <a:lstStyle/>
                    <a:p>
                      <a:r>
                        <a:rPr lang="en-US" sz="2000" b="1" dirty="0">
                          <a:latin typeface="Garamond" panose="02020404030301010803" pitchFamily="18" charset="0"/>
                        </a:rPr>
                        <a:t>5. 35%</a:t>
                      </a:r>
                      <a:r>
                        <a:rPr lang="en-US" sz="2000" b="1" baseline="0" dirty="0">
                          <a:latin typeface="Garamond" panose="02020404030301010803" pitchFamily="18" charset="0"/>
                        </a:rPr>
                        <a:t> TAXES</a:t>
                      </a:r>
                      <a:endParaRPr lang="en-US" sz="2000" b="1" dirty="0">
                        <a:latin typeface="Garamond" panose="02020404030301010803" pitchFamily="18" charset="0"/>
                      </a:endParaRPr>
                    </a:p>
                  </a:txBody>
                  <a:tcPr>
                    <a:lnB w="381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a:r>
                        <a:rPr lang="en-US" sz="2000" b="1" dirty="0">
                          <a:latin typeface="Garamond" panose="02020404030301010803" pitchFamily="18" charset="0"/>
                        </a:rPr>
                        <a:t>350,000</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09600">
                <a:tc>
                  <a:txBody>
                    <a:bodyPr/>
                    <a:lstStyle/>
                    <a:p>
                      <a:r>
                        <a:rPr lang="en-US" sz="2000" b="1" baseline="0" dirty="0">
                          <a:latin typeface="Garamond" panose="02020404030301010803" pitchFamily="18" charset="0"/>
                        </a:rPr>
                        <a:t>6. GROSS TO SELLER</a:t>
                      </a:r>
                      <a:endParaRPr lang="en-US" sz="2000" b="1" dirty="0">
                        <a:latin typeface="Garamond" panose="02020404030301010803" pitchFamily="18" charset="0"/>
                      </a:endParaRPr>
                    </a:p>
                  </a:txBody>
                  <a:tcPr>
                    <a:lnL>
                      <a:noFill/>
                    </a:lnL>
                    <a:lnR>
                      <a:noFill/>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r"/>
                      <a:r>
                        <a:rPr lang="en-US" sz="2000" b="1" dirty="0">
                          <a:latin typeface="Garamond" panose="02020404030301010803" pitchFamily="18" charset="0"/>
                        </a:rPr>
                        <a:t>$ 750,000</a:t>
                      </a:r>
                    </a:p>
                  </a:txBody>
                  <a:tcPr>
                    <a:lnL>
                      <a:noFill/>
                    </a:lnL>
                    <a:lnR>
                      <a:noFill/>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17370774"/>
              </p:ext>
            </p:extLst>
          </p:nvPr>
        </p:nvGraphicFramePr>
        <p:xfrm>
          <a:off x="4572000" y="2133600"/>
          <a:ext cx="3810000" cy="1920240"/>
        </p:xfrm>
        <a:graphic>
          <a:graphicData uri="http://schemas.openxmlformats.org/drawingml/2006/table">
            <a:tbl>
              <a:tblPr firstRow="1" bandRow="1">
                <a:tableStyleId>{2D5ABB26-0587-4C30-8999-92F81FD0307C}</a:tableStyleId>
              </a:tblPr>
              <a:tblGrid>
                <a:gridCol w="2488163">
                  <a:extLst>
                    <a:ext uri="{9D8B030D-6E8A-4147-A177-3AD203B41FA5}">
                      <a16:colId xmlns:a16="http://schemas.microsoft.com/office/drawing/2014/main" val="20000"/>
                    </a:ext>
                  </a:extLst>
                </a:gridCol>
                <a:gridCol w="1321837">
                  <a:extLst>
                    <a:ext uri="{9D8B030D-6E8A-4147-A177-3AD203B41FA5}">
                      <a16:colId xmlns:a16="http://schemas.microsoft.com/office/drawing/2014/main" val="20001"/>
                    </a:ext>
                  </a:extLst>
                </a:gridCol>
              </a:tblGrid>
              <a:tr h="609600">
                <a:tc>
                  <a:txBody>
                    <a:bodyPr/>
                    <a:lstStyle/>
                    <a:p>
                      <a:r>
                        <a:rPr lang="en-US" sz="2000" b="1" dirty="0">
                          <a:latin typeface="Garamond" panose="02020404030301010803" pitchFamily="18" charset="0"/>
                        </a:rPr>
                        <a:t>1. SALES PRICE</a:t>
                      </a:r>
                    </a:p>
                  </a:txBody>
                  <a:tcPr>
                    <a:lnB>
                      <a:noFill/>
                    </a:lnB>
                    <a:solidFill>
                      <a:schemeClr val="tx2">
                        <a:lumMod val="20000"/>
                        <a:lumOff val="80000"/>
                      </a:schemeClr>
                    </a:solidFill>
                  </a:tcPr>
                </a:tc>
                <a:tc>
                  <a:txBody>
                    <a:bodyPr/>
                    <a:lstStyle/>
                    <a:p>
                      <a:pPr algn="r"/>
                      <a:r>
                        <a:rPr lang="en-US" sz="2000" b="1" dirty="0">
                          <a:latin typeface="Garamond" panose="02020404030301010803" pitchFamily="18" charset="0"/>
                        </a:rPr>
                        <a:t>  1,100,000</a:t>
                      </a:r>
                    </a:p>
                  </a:txBody>
                  <a:tcPr/>
                </a:tc>
                <a:extLst>
                  <a:ext uri="{0D108BD9-81ED-4DB2-BD59-A6C34878D82A}">
                    <a16:rowId xmlns:a16="http://schemas.microsoft.com/office/drawing/2014/main" val="10000"/>
                  </a:ext>
                </a:extLst>
              </a:tr>
              <a:tr h="609600">
                <a:tc>
                  <a:txBody>
                    <a:bodyPr/>
                    <a:lstStyle/>
                    <a:p>
                      <a:r>
                        <a:rPr lang="en-US" sz="2000" b="1" dirty="0">
                          <a:latin typeface="Garamond" panose="02020404030301010803" pitchFamily="18" charset="0"/>
                        </a:rPr>
                        <a:t>2. COST (6.5%)</a:t>
                      </a:r>
                    </a:p>
                  </a:txBody>
                  <a:tcPr>
                    <a:lnT>
                      <a:noFill/>
                    </a:lnT>
                    <a:lnB w="381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a:r>
                        <a:rPr lang="en-US" sz="2000" b="1" dirty="0">
                          <a:latin typeface="Garamond" panose="02020404030301010803" pitchFamily="18" charset="0"/>
                        </a:rPr>
                        <a:t> - 71,500</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09600">
                <a:tc>
                  <a:txBody>
                    <a:bodyPr/>
                    <a:lstStyle/>
                    <a:p>
                      <a:r>
                        <a:rPr lang="en-US" sz="2000" b="1" baseline="0" dirty="0">
                          <a:latin typeface="Garamond" panose="02020404030301010803" pitchFamily="18" charset="0"/>
                        </a:rPr>
                        <a:t>3. GROSS TO SELLER</a:t>
                      </a:r>
                      <a:endParaRPr lang="en-US" sz="2000" b="1" dirty="0">
                        <a:latin typeface="Garamond" panose="02020404030301010803" pitchFamily="18" charset="0"/>
                      </a:endParaRPr>
                    </a:p>
                  </a:txBody>
                  <a:tcPr>
                    <a:lnL>
                      <a:noFill/>
                    </a:lnL>
                    <a:lnR>
                      <a:noFill/>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r"/>
                      <a:r>
                        <a:rPr lang="en-US" sz="2000" b="1" dirty="0">
                          <a:latin typeface="Garamond" panose="02020404030301010803" pitchFamily="18" charset="0"/>
                        </a:rPr>
                        <a:t>$ 1,028,500</a:t>
                      </a:r>
                    </a:p>
                  </a:txBody>
                  <a:tcPr>
                    <a:lnL>
                      <a:noFill/>
                    </a:lnL>
                    <a:lnR>
                      <a:noFill/>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062877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8657" y="455613"/>
            <a:ext cx="7786687" cy="492443"/>
          </a:xfrm>
        </p:spPr>
        <p:txBody>
          <a:bodyPr/>
          <a:lstStyle/>
          <a:p>
            <a:pPr algn="ctr"/>
            <a:r>
              <a:rPr lang="en-US" dirty="0">
                <a:solidFill>
                  <a:schemeClr val="tx2"/>
                </a:solidFill>
                <a:latin typeface="Garamond" panose="02020404030301010803" pitchFamily="18" charset="0"/>
              </a:rPr>
              <a:t>Power of Compounding</a:t>
            </a:r>
          </a:p>
        </p:txBody>
      </p:sp>
      <p:sp>
        <p:nvSpPr>
          <p:cNvPr id="2" name="TextBox 1"/>
          <p:cNvSpPr txBox="1"/>
          <p:nvPr/>
        </p:nvSpPr>
        <p:spPr>
          <a:xfrm>
            <a:off x="990600" y="1752600"/>
            <a:ext cx="6934200" cy="2523768"/>
          </a:xfrm>
          <a:prstGeom prst="rect">
            <a:avLst/>
          </a:prstGeom>
        </p:spPr>
        <p:txBody>
          <a:bodyPr wrap="square" lIns="0" tIns="0" rIns="0" bIns="0" rtlCol="0">
            <a:spAutoFit/>
          </a:bodyPr>
          <a:lstStyle/>
          <a:p>
            <a:pPr algn="ctr"/>
            <a:r>
              <a:rPr lang="en-US" sz="2400" spc="-60" dirty="0">
                <a:latin typeface="Garamond" panose="02020404030301010803" pitchFamily="18" charset="0"/>
                <a:cs typeface="Georgia"/>
              </a:rPr>
              <a:t>CLIENT RECEIVES: </a:t>
            </a:r>
            <a:r>
              <a:rPr lang="en-US" sz="2400" spc="-60">
                <a:latin typeface="Garamond" panose="02020404030301010803" pitchFamily="18" charset="0"/>
                <a:cs typeface="Georgia"/>
              </a:rPr>
              <a:t>$1,028,500 </a:t>
            </a:r>
            <a:r>
              <a:rPr lang="en-US" sz="2400" spc="-60" dirty="0">
                <a:latin typeface="Garamond" panose="02020404030301010803" pitchFamily="18" charset="0"/>
                <a:cs typeface="Georgia"/>
              </a:rPr>
              <a:t>(VS. $750,000)</a:t>
            </a:r>
          </a:p>
          <a:p>
            <a:pPr algn="ctr"/>
            <a:endParaRPr lang="en-US" sz="2400" spc="-60" dirty="0">
              <a:latin typeface="Garamond" panose="02020404030301010803" pitchFamily="18" charset="0"/>
              <a:cs typeface="Georgia"/>
            </a:endParaRPr>
          </a:p>
          <a:p>
            <a:pPr algn="ctr"/>
            <a:r>
              <a:rPr lang="en-US" sz="2400" b="1" u="sng" spc="-60" dirty="0">
                <a:latin typeface="Garamond" panose="02020404030301010803" pitchFamily="18" charset="0"/>
                <a:cs typeface="Georgia"/>
              </a:rPr>
              <a:t>CLIENT RECEIVES EXTRA $278,500!!! </a:t>
            </a:r>
          </a:p>
          <a:p>
            <a:pPr algn="ctr"/>
            <a:endParaRPr lang="en-US" sz="2400" b="1" u="sng" spc="-60" dirty="0">
              <a:latin typeface="Garamond" panose="02020404030301010803" pitchFamily="18" charset="0"/>
              <a:cs typeface="Georgia"/>
            </a:endParaRPr>
          </a:p>
          <a:p>
            <a:pPr algn="ctr"/>
            <a:r>
              <a:rPr lang="en-US" sz="2400" spc="-60" dirty="0">
                <a:latin typeface="Garamond" panose="02020404030301010803" pitchFamily="18" charset="0"/>
                <a:cs typeface="Georgia"/>
              </a:rPr>
              <a:t>INVESTED AT 3% PER YEAR FOR 30 YRS, IT BECOMES </a:t>
            </a:r>
            <a:r>
              <a:rPr lang="en-US" sz="2400" b="1" u="sng" spc="-60" dirty="0">
                <a:latin typeface="Garamond" panose="02020404030301010803" pitchFamily="18" charset="0"/>
                <a:cs typeface="Georgia"/>
              </a:rPr>
              <a:t>$675,992</a:t>
            </a:r>
            <a:r>
              <a:rPr lang="en-US" sz="2400" spc="-60" dirty="0">
                <a:latin typeface="Garamond" panose="02020404030301010803" pitchFamily="18" charset="0"/>
                <a:cs typeface="Georgia"/>
              </a:rPr>
              <a:t>.</a:t>
            </a:r>
          </a:p>
          <a:p>
            <a:pPr algn="l"/>
            <a:endParaRPr lang="en-US" sz="2000" spc="-60" dirty="0">
              <a:solidFill>
                <a:schemeClr val="tx2"/>
              </a:solidFill>
              <a:latin typeface="Garamond" panose="02020404030301010803" pitchFamily="18" charset="0"/>
              <a:cs typeface="Georgia"/>
            </a:endParaRPr>
          </a:p>
        </p:txBody>
      </p:sp>
    </p:spTree>
    <p:extLst>
      <p:ext uri="{BB962C8B-B14F-4D97-AF65-F5344CB8AC3E}">
        <p14:creationId xmlns:p14="http://schemas.microsoft.com/office/powerpoint/2010/main" val="1099954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457200" y="2066924"/>
            <a:ext cx="8153400" cy="3800476"/>
          </a:xfrm>
        </p:spPr>
        <p:txBody>
          <a:bodyPr/>
          <a:lstStyle/>
          <a:p>
            <a:r>
              <a:rPr lang="en-US" sz="2800" dirty="0">
                <a:solidFill>
                  <a:schemeClr val="tx2"/>
                </a:solidFill>
                <a:latin typeface="Garamond" panose="02020404030301010803" pitchFamily="18" charset="0"/>
              </a:rPr>
              <a:t>On August 24</a:t>
            </a:r>
            <a:r>
              <a:rPr lang="en-US" sz="2800" baseline="30000" dirty="0">
                <a:solidFill>
                  <a:schemeClr val="tx2"/>
                </a:solidFill>
                <a:latin typeface="Garamond" panose="02020404030301010803" pitchFamily="18" charset="0"/>
              </a:rPr>
              <a:t>th</a:t>
            </a:r>
            <a:r>
              <a:rPr lang="en-US" sz="2800" dirty="0">
                <a:solidFill>
                  <a:schemeClr val="tx2"/>
                </a:solidFill>
                <a:latin typeface="Garamond" panose="02020404030301010803" pitchFamily="18" charset="0"/>
              </a:rPr>
              <a:t>, of 2012 the IRS via the Office of its Chief Counsel issued Memorandum No. 20123401F which approved tax deferral for an installment sale under Sec. 453.  Whereby, an installment transaction was/is combined with a monetization loan.</a:t>
            </a:r>
          </a:p>
        </p:txBody>
      </p:sp>
      <p:sp>
        <p:nvSpPr>
          <p:cNvPr id="5" name="Title 4"/>
          <p:cNvSpPr>
            <a:spLocks noGrp="1"/>
          </p:cNvSpPr>
          <p:nvPr>
            <p:ph type="title"/>
          </p:nvPr>
        </p:nvSpPr>
        <p:spPr>
          <a:xfrm>
            <a:off x="678657" y="455613"/>
            <a:ext cx="7786687" cy="492443"/>
          </a:xfrm>
        </p:spPr>
        <p:txBody>
          <a:bodyPr/>
          <a:lstStyle/>
          <a:p>
            <a:pPr algn="ctr"/>
            <a:r>
              <a:rPr lang="en-US" dirty="0">
                <a:solidFill>
                  <a:schemeClr val="tx2"/>
                </a:solidFill>
                <a:latin typeface="Garamond" panose="02020404030301010803" pitchFamily="18" charset="0"/>
              </a:rPr>
              <a:t>CHIEF COUNSEL MEMO APPROVES!</a:t>
            </a:r>
          </a:p>
        </p:txBody>
      </p:sp>
    </p:spTree>
    <p:extLst>
      <p:ext uri="{BB962C8B-B14F-4D97-AF65-F5344CB8AC3E}">
        <p14:creationId xmlns:p14="http://schemas.microsoft.com/office/powerpoint/2010/main" val="3675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495300" y="533400"/>
            <a:ext cx="8153400" cy="3800476"/>
          </a:xfrm>
        </p:spPr>
        <p:txBody>
          <a:bodyPr/>
          <a:lstStyle/>
          <a:p>
            <a:pPr algn="ctr"/>
            <a:r>
              <a:rPr lang="en-US" sz="5400" dirty="0">
                <a:solidFill>
                  <a:schemeClr val="tx2"/>
                </a:solidFill>
                <a:latin typeface="Garamond" panose="02020404030301010803" pitchFamily="18" charset="0"/>
              </a:rPr>
              <a:t>QUESTIONS?</a:t>
            </a:r>
          </a:p>
          <a:p>
            <a:pPr algn="ctr"/>
            <a:r>
              <a:rPr lang="en-US" sz="5400" dirty="0">
                <a:solidFill>
                  <a:schemeClr val="tx2"/>
                </a:solidFill>
                <a:latin typeface="Garamond" panose="02020404030301010803" pitchFamily="18" charset="0"/>
              </a:rPr>
              <a:t>&amp;</a:t>
            </a:r>
          </a:p>
          <a:p>
            <a:pPr algn="ctr"/>
            <a:r>
              <a:rPr lang="en-US" sz="5400" dirty="0">
                <a:solidFill>
                  <a:schemeClr val="tx2"/>
                </a:solidFill>
                <a:latin typeface="Garamond" panose="02020404030301010803" pitchFamily="18" charset="0"/>
              </a:rPr>
              <a:t>CONTACT ME AT:</a:t>
            </a:r>
          </a:p>
          <a:p>
            <a:pPr algn="ctr"/>
            <a:r>
              <a:rPr lang="en-US" sz="4000" dirty="0">
                <a:solidFill>
                  <a:schemeClr val="tx2"/>
                </a:solidFill>
                <a:latin typeface="Garamond" panose="02020404030301010803" pitchFamily="18" charset="0"/>
              </a:rPr>
              <a:t>ERNEST@OMNIALAWGROUP.COM</a:t>
            </a:r>
          </a:p>
        </p:txBody>
      </p:sp>
    </p:spTree>
    <p:extLst>
      <p:ext uri="{BB962C8B-B14F-4D97-AF65-F5344CB8AC3E}">
        <p14:creationId xmlns:p14="http://schemas.microsoft.com/office/powerpoint/2010/main" val="3701843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457200" y="1676400"/>
            <a:ext cx="8153400" cy="4343400"/>
          </a:xfrm>
        </p:spPr>
        <p:txBody>
          <a:bodyPr/>
          <a:lstStyle/>
          <a:p>
            <a:r>
              <a:rPr lang="en-US" sz="1800" b="1" u="sng" dirty="0">
                <a:solidFill>
                  <a:schemeClr val="tx2"/>
                </a:solidFill>
                <a:latin typeface="Garamond" panose="02020404030301010803" pitchFamily="18" charset="0"/>
              </a:rPr>
              <a:t>Ernest J. Kim, Esq.</a:t>
            </a:r>
          </a:p>
          <a:p>
            <a:r>
              <a:rPr lang="en-US" sz="1800" b="1" dirty="0">
                <a:solidFill>
                  <a:schemeClr val="tx2"/>
                </a:solidFill>
                <a:latin typeface="Garamond" panose="02020404030301010803" pitchFamily="18" charset="0"/>
              </a:rPr>
              <a:t>	Education:	B.A. – University of California – Berkeley</a:t>
            </a:r>
          </a:p>
          <a:p>
            <a:r>
              <a:rPr lang="en-US" sz="1800" b="1" dirty="0">
                <a:solidFill>
                  <a:schemeClr val="tx2"/>
                </a:solidFill>
                <a:latin typeface="Garamond" panose="02020404030301010803" pitchFamily="18" charset="0"/>
              </a:rPr>
              <a:t>				J.D. – Cornell Law School</a:t>
            </a:r>
          </a:p>
          <a:p>
            <a:r>
              <a:rPr lang="en-US" sz="1800" b="1" dirty="0">
                <a:solidFill>
                  <a:schemeClr val="tx2"/>
                </a:solidFill>
                <a:latin typeface="Garamond" panose="02020404030301010803" pitchFamily="18" charset="0"/>
              </a:rPr>
              <a:t>	Certification:	Certified Specialist in Estate Planning, Trust, and 					Probate Law by the State Bar of California</a:t>
            </a:r>
          </a:p>
          <a:p>
            <a:endParaRPr lang="en-US" sz="1800" b="1" dirty="0">
              <a:solidFill>
                <a:schemeClr val="tx2"/>
              </a:solidFill>
              <a:latin typeface="Garamond" panose="02020404030301010803" pitchFamily="18" charset="0"/>
            </a:endParaRPr>
          </a:p>
          <a:p>
            <a:endParaRPr lang="en-US" sz="1800" b="1" dirty="0">
              <a:solidFill>
                <a:schemeClr val="tx2"/>
              </a:solidFill>
              <a:latin typeface="Garamond" panose="02020404030301010803" pitchFamily="18" charset="0"/>
            </a:endParaRPr>
          </a:p>
          <a:p>
            <a:endParaRPr lang="en-US" sz="2000" b="1" dirty="0">
              <a:solidFill>
                <a:schemeClr val="tx2"/>
              </a:solidFill>
              <a:latin typeface="Garamond" panose="02020404030301010803" pitchFamily="18" charset="0"/>
            </a:endParaRPr>
          </a:p>
          <a:p>
            <a:endParaRPr lang="en-US" sz="2000" b="1" dirty="0">
              <a:solidFill>
                <a:schemeClr val="tx2"/>
              </a:solidFill>
              <a:latin typeface="Garamond" panose="02020404030301010803" pitchFamily="18" charset="0"/>
            </a:endParaRPr>
          </a:p>
        </p:txBody>
      </p:sp>
      <p:sp>
        <p:nvSpPr>
          <p:cNvPr id="5" name="Title 4"/>
          <p:cNvSpPr>
            <a:spLocks noGrp="1"/>
          </p:cNvSpPr>
          <p:nvPr>
            <p:ph type="title"/>
          </p:nvPr>
        </p:nvSpPr>
        <p:spPr>
          <a:xfrm>
            <a:off x="678657" y="455613"/>
            <a:ext cx="7786687" cy="492443"/>
          </a:xfrm>
        </p:spPr>
        <p:txBody>
          <a:bodyPr/>
          <a:lstStyle/>
          <a:p>
            <a:pPr algn="ctr"/>
            <a:r>
              <a:rPr lang="en-US" dirty="0">
                <a:solidFill>
                  <a:schemeClr val="tx2"/>
                </a:solidFill>
                <a:latin typeface="Garamond" panose="02020404030301010803" pitchFamily="18" charset="0"/>
              </a:rPr>
              <a:t>ABOUT US</a:t>
            </a:r>
          </a:p>
        </p:txBody>
      </p:sp>
    </p:spTree>
    <p:extLst>
      <p:ext uri="{BB962C8B-B14F-4D97-AF65-F5344CB8AC3E}">
        <p14:creationId xmlns:p14="http://schemas.microsoft.com/office/powerpoint/2010/main" val="2426213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457200" y="2066924"/>
            <a:ext cx="8153400" cy="3800476"/>
          </a:xfrm>
        </p:spPr>
        <p:txBody>
          <a:bodyPr/>
          <a:lstStyle/>
          <a:p>
            <a:pPr lvl="1" indent="0">
              <a:buNone/>
            </a:pPr>
            <a:r>
              <a:rPr lang="en-US" b="1" dirty="0">
                <a:solidFill>
                  <a:schemeClr val="tx2"/>
                </a:solidFill>
                <a:latin typeface="Garamond" panose="02020404030301010803" pitchFamily="18" charset="0"/>
              </a:rPr>
              <a:t>Save Capital Gains Tax:</a:t>
            </a:r>
          </a:p>
          <a:p>
            <a:pPr lvl="1" indent="0">
              <a:buNone/>
            </a:pPr>
            <a:r>
              <a:rPr lang="en-US" b="1" dirty="0">
                <a:solidFill>
                  <a:schemeClr val="tx2"/>
                </a:solidFill>
                <a:latin typeface="Garamond" panose="02020404030301010803" pitchFamily="18" charset="0"/>
              </a:rPr>
              <a:t>People are retiring and want to sell their rental property, shopping center, homes, etc.</a:t>
            </a:r>
          </a:p>
          <a:p>
            <a:endParaRPr lang="en-US" sz="2000" b="1" dirty="0">
              <a:solidFill>
                <a:schemeClr val="tx2"/>
              </a:solidFill>
              <a:latin typeface="Garamond" panose="02020404030301010803" pitchFamily="18" charset="0"/>
            </a:endParaRPr>
          </a:p>
        </p:txBody>
      </p:sp>
      <p:sp>
        <p:nvSpPr>
          <p:cNvPr id="5" name="Title 4"/>
          <p:cNvSpPr>
            <a:spLocks noGrp="1"/>
          </p:cNvSpPr>
          <p:nvPr>
            <p:ph type="title"/>
          </p:nvPr>
        </p:nvSpPr>
        <p:spPr>
          <a:xfrm>
            <a:off x="678657" y="455613"/>
            <a:ext cx="7786687" cy="492443"/>
          </a:xfrm>
        </p:spPr>
        <p:txBody>
          <a:bodyPr/>
          <a:lstStyle/>
          <a:p>
            <a:pPr algn="ctr"/>
            <a:r>
              <a:rPr lang="en-US" dirty="0">
                <a:solidFill>
                  <a:schemeClr val="tx2"/>
                </a:solidFill>
                <a:latin typeface="Garamond" panose="02020404030301010803" pitchFamily="18" charset="0"/>
              </a:rPr>
              <a:t>PURPOSE</a:t>
            </a:r>
          </a:p>
        </p:txBody>
      </p:sp>
    </p:spTree>
    <p:extLst>
      <p:ext uri="{BB962C8B-B14F-4D97-AF65-F5344CB8AC3E}">
        <p14:creationId xmlns:p14="http://schemas.microsoft.com/office/powerpoint/2010/main" val="3337900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8657" y="455613"/>
            <a:ext cx="7786687" cy="492443"/>
          </a:xfrm>
        </p:spPr>
        <p:txBody>
          <a:bodyPr/>
          <a:lstStyle/>
          <a:p>
            <a:pPr algn="ctr"/>
            <a:r>
              <a:rPr lang="en-US" dirty="0">
                <a:solidFill>
                  <a:schemeClr val="tx2"/>
                </a:solidFill>
                <a:latin typeface="Garamond" panose="02020404030301010803" pitchFamily="18" charset="0"/>
              </a:rPr>
              <a:t>CAPITAL GAINS TAX 2016</a:t>
            </a:r>
          </a:p>
        </p:txBody>
      </p:sp>
      <p:graphicFrame>
        <p:nvGraphicFramePr>
          <p:cNvPr id="4" name="Table 3"/>
          <p:cNvGraphicFramePr>
            <a:graphicFrameLocks noGrp="1"/>
          </p:cNvGraphicFramePr>
          <p:nvPr>
            <p:extLst>
              <p:ext uri="{D42A27DB-BD31-4B8C-83A1-F6EECF244321}">
                <p14:modId xmlns:p14="http://schemas.microsoft.com/office/powerpoint/2010/main" val="1304568285"/>
              </p:ext>
            </p:extLst>
          </p:nvPr>
        </p:nvGraphicFramePr>
        <p:xfrm>
          <a:off x="1447800" y="1752600"/>
          <a:ext cx="6553200" cy="1854200"/>
        </p:xfrm>
        <a:graphic>
          <a:graphicData uri="http://schemas.openxmlformats.org/drawingml/2006/table">
            <a:tbl>
              <a:tblPr firstRow="1" bandRow="1">
                <a:tableStyleId>{5C22544A-7EE6-4342-B048-85BDC9FD1C3A}</a:tableStyleId>
              </a:tblPr>
              <a:tblGrid>
                <a:gridCol w="3169920">
                  <a:extLst>
                    <a:ext uri="{9D8B030D-6E8A-4147-A177-3AD203B41FA5}">
                      <a16:colId xmlns:a16="http://schemas.microsoft.com/office/drawing/2014/main" val="20000"/>
                    </a:ext>
                  </a:extLst>
                </a:gridCol>
                <a:gridCol w="3383280">
                  <a:extLst>
                    <a:ext uri="{9D8B030D-6E8A-4147-A177-3AD203B41FA5}">
                      <a16:colId xmlns:a16="http://schemas.microsoft.com/office/drawing/2014/main" val="20001"/>
                    </a:ext>
                  </a:extLst>
                </a:gridCol>
              </a:tblGrid>
              <a:tr h="370840">
                <a:tc>
                  <a:txBody>
                    <a:bodyPr/>
                    <a:lstStyle/>
                    <a:p>
                      <a:pPr algn="ctr"/>
                      <a:endParaRPr lang="en-US" dirty="0">
                        <a:latin typeface="+mj-lt"/>
                      </a:endParaRPr>
                    </a:p>
                  </a:txBody>
                  <a:tcPr/>
                </a:tc>
                <a:tc>
                  <a:txBody>
                    <a:bodyPr/>
                    <a:lstStyle/>
                    <a:p>
                      <a:pPr algn="ctr"/>
                      <a:r>
                        <a:rPr lang="en-US" dirty="0">
                          <a:latin typeface="+mj-lt"/>
                        </a:rPr>
                        <a:t>TAX RATE</a:t>
                      </a:r>
                    </a:p>
                  </a:txBody>
                  <a:tcPr/>
                </a:tc>
                <a:extLst>
                  <a:ext uri="{0D108BD9-81ED-4DB2-BD59-A6C34878D82A}">
                    <a16:rowId xmlns:a16="http://schemas.microsoft.com/office/drawing/2014/main" val="10000"/>
                  </a:ext>
                </a:extLst>
              </a:tr>
              <a:tr h="370840">
                <a:tc>
                  <a:txBody>
                    <a:bodyPr/>
                    <a:lstStyle/>
                    <a:p>
                      <a:r>
                        <a:rPr lang="en-US" b="1" dirty="0">
                          <a:latin typeface="+mj-lt"/>
                        </a:rPr>
                        <a:t>FEDERAL</a:t>
                      </a:r>
                    </a:p>
                  </a:txBody>
                  <a:tcPr/>
                </a:tc>
                <a:tc>
                  <a:txBody>
                    <a:bodyPr/>
                    <a:lstStyle/>
                    <a:p>
                      <a:pPr algn="ctr"/>
                      <a:r>
                        <a:rPr lang="en-US" dirty="0">
                          <a:latin typeface="+mj-lt"/>
                        </a:rPr>
                        <a:t>20%</a:t>
                      </a:r>
                    </a:p>
                  </a:txBody>
                  <a:tcPr/>
                </a:tc>
                <a:extLst>
                  <a:ext uri="{0D108BD9-81ED-4DB2-BD59-A6C34878D82A}">
                    <a16:rowId xmlns:a16="http://schemas.microsoft.com/office/drawing/2014/main" val="10001"/>
                  </a:ext>
                </a:extLst>
              </a:tr>
              <a:tr h="370840">
                <a:tc>
                  <a:txBody>
                    <a:bodyPr/>
                    <a:lstStyle/>
                    <a:p>
                      <a:r>
                        <a:rPr lang="en-US" b="1" dirty="0">
                          <a:latin typeface="+mj-lt"/>
                        </a:rPr>
                        <a:t>FED.</a:t>
                      </a:r>
                      <a:r>
                        <a:rPr lang="en-US" b="1" baseline="0" dirty="0">
                          <a:latin typeface="+mj-lt"/>
                        </a:rPr>
                        <a:t> RECAPTURE</a:t>
                      </a:r>
                      <a:endParaRPr lang="en-US" b="1" dirty="0">
                        <a:latin typeface="+mj-lt"/>
                      </a:endParaRPr>
                    </a:p>
                  </a:txBody>
                  <a:tcPr/>
                </a:tc>
                <a:tc>
                  <a:txBody>
                    <a:bodyPr/>
                    <a:lstStyle/>
                    <a:p>
                      <a:pPr algn="ctr"/>
                      <a:r>
                        <a:rPr lang="en-US" dirty="0">
                          <a:latin typeface="+mj-lt"/>
                        </a:rPr>
                        <a:t>5%</a:t>
                      </a:r>
                    </a:p>
                  </a:txBody>
                  <a:tcPr/>
                </a:tc>
                <a:extLst>
                  <a:ext uri="{0D108BD9-81ED-4DB2-BD59-A6C34878D82A}">
                    <a16:rowId xmlns:a16="http://schemas.microsoft.com/office/drawing/2014/main" val="10002"/>
                  </a:ext>
                </a:extLst>
              </a:tr>
              <a:tr h="370840">
                <a:tc>
                  <a:txBody>
                    <a:bodyPr/>
                    <a:lstStyle/>
                    <a:p>
                      <a:r>
                        <a:rPr lang="en-US" b="1" dirty="0">
                          <a:latin typeface="+mj-lt"/>
                        </a:rPr>
                        <a:t>CA</a:t>
                      </a:r>
                      <a:r>
                        <a:rPr lang="en-US" b="1" baseline="0" dirty="0">
                          <a:latin typeface="+mj-lt"/>
                        </a:rPr>
                        <a:t> STATE</a:t>
                      </a:r>
                      <a:endParaRPr lang="en-US" b="1" dirty="0">
                        <a:latin typeface="+mj-lt"/>
                      </a:endParaRPr>
                    </a:p>
                  </a:txBody>
                  <a:tcPr/>
                </a:tc>
                <a:tc>
                  <a:txBody>
                    <a:bodyPr/>
                    <a:lstStyle/>
                    <a:p>
                      <a:pPr algn="ctr"/>
                      <a:r>
                        <a:rPr lang="en-US" dirty="0">
                          <a:latin typeface="+mj-lt"/>
                        </a:rPr>
                        <a:t>13.3%</a:t>
                      </a:r>
                    </a:p>
                  </a:txBody>
                  <a:tcPr/>
                </a:tc>
                <a:extLst>
                  <a:ext uri="{0D108BD9-81ED-4DB2-BD59-A6C34878D82A}">
                    <a16:rowId xmlns:a16="http://schemas.microsoft.com/office/drawing/2014/main" val="10003"/>
                  </a:ext>
                </a:extLst>
              </a:tr>
              <a:tr h="370840">
                <a:tc>
                  <a:txBody>
                    <a:bodyPr/>
                    <a:lstStyle/>
                    <a:p>
                      <a:r>
                        <a:rPr lang="en-US" b="1" dirty="0">
                          <a:latin typeface="+mj-lt"/>
                        </a:rPr>
                        <a:t>NIIT</a:t>
                      </a:r>
                    </a:p>
                  </a:txBody>
                  <a:tcPr/>
                </a:tc>
                <a:tc>
                  <a:txBody>
                    <a:bodyPr/>
                    <a:lstStyle/>
                    <a:p>
                      <a:pPr algn="ctr"/>
                      <a:r>
                        <a:rPr lang="en-US" dirty="0">
                          <a:latin typeface="+mj-lt"/>
                        </a:rPr>
                        <a:t>3.8%</a:t>
                      </a:r>
                    </a:p>
                  </a:txBody>
                  <a:tcPr/>
                </a:tc>
                <a:extLst>
                  <a:ext uri="{0D108BD9-81ED-4DB2-BD59-A6C34878D82A}">
                    <a16:rowId xmlns:a16="http://schemas.microsoft.com/office/drawing/2014/main" val="10004"/>
                  </a:ext>
                </a:extLst>
              </a:tr>
            </a:tbl>
          </a:graphicData>
        </a:graphic>
      </p:graphicFrame>
      <p:sp>
        <p:nvSpPr>
          <p:cNvPr id="7" name="TextBox 6"/>
          <p:cNvSpPr txBox="1"/>
          <p:nvPr/>
        </p:nvSpPr>
        <p:spPr>
          <a:xfrm>
            <a:off x="2833413" y="5181600"/>
            <a:ext cx="3477169" cy="615553"/>
          </a:xfrm>
          <a:prstGeom prst="rect">
            <a:avLst/>
          </a:prstGeom>
          <a:ln>
            <a:noFill/>
          </a:ln>
        </p:spPr>
        <p:txBody>
          <a:bodyPr wrap="none" lIns="0" tIns="0" rIns="0" bIns="0" rtlCol="0">
            <a:spAutoFit/>
          </a:bodyPr>
          <a:lstStyle/>
          <a:p>
            <a:pPr algn="ctr">
              <a:lnSpc>
                <a:spcPts val="2400"/>
              </a:lnSpc>
            </a:pPr>
            <a:r>
              <a:rPr lang="en-US" sz="2400" spc="-60" dirty="0">
                <a:solidFill>
                  <a:srgbClr val="002060"/>
                </a:solidFill>
                <a:latin typeface="Garamond" panose="02020404030301010803" pitchFamily="18" charset="0"/>
                <a:cs typeface="Georgia"/>
              </a:rPr>
              <a:t>HIGHEST TAX BRACKET:</a:t>
            </a:r>
          </a:p>
          <a:p>
            <a:pPr algn="ctr">
              <a:lnSpc>
                <a:spcPts val="2400"/>
              </a:lnSpc>
            </a:pPr>
            <a:r>
              <a:rPr lang="en-US" sz="2400" b="0" spc="-60" dirty="0">
                <a:solidFill>
                  <a:srgbClr val="002060"/>
                </a:solidFill>
                <a:latin typeface="Garamond" panose="02020404030301010803" pitchFamily="18" charset="0"/>
                <a:cs typeface="Georgia"/>
              </a:rPr>
              <a:t>30% TO ~40%</a:t>
            </a:r>
          </a:p>
        </p:txBody>
      </p:sp>
    </p:spTree>
    <p:extLst>
      <p:ext uri="{BB962C8B-B14F-4D97-AF65-F5344CB8AC3E}">
        <p14:creationId xmlns:p14="http://schemas.microsoft.com/office/powerpoint/2010/main" val="387781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457200" y="1600200"/>
            <a:ext cx="8153400" cy="4267200"/>
          </a:xfrm>
        </p:spPr>
        <p:txBody>
          <a:bodyPr/>
          <a:lstStyle/>
          <a:p>
            <a:r>
              <a:rPr lang="en-US" sz="2800" b="1" dirty="0">
                <a:solidFill>
                  <a:schemeClr val="tx2"/>
                </a:solidFill>
                <a:latin typeface="Garamond" panose="02020404030301010803" pitchFamily="18" charset="0"/>
              </a:rPr>
              <a:t>CLIENT SELLS REAL ESTATE</a:t>
            </a:r>
          </a:p>
          <a:p>
            <a:pPr marL="342900" indent="-342900">
              <a:buFont typeface="Arial" panose="020B0604020202020204" pitchFamily="34" charset="0"/>
              <a:buChar char="•"/>
            </a:pPr>
            <a:r>
              <a:rPr lang="en-US" sz="2800" b="1" dirty="0">
                <a:solidFill>
                  <a:schemeClr val="tx2"/>
                </a:solidFill>
                <a:latin typeface="Garamond" panose="02020404030301010803" pitchFamily="18" charset="0"/>
              </a:rPr>
              <a:t>SALES PRICE:  $1.1 million</a:t>
            </a:r>
          </a:p>
          <a:p>
            <a:pPr marL="342900" indent="-342900">
              <a:buFont typeface="Arial" panose="020B0604020202020204" pitchFamily="34" charset="0"/>
              <a:buChar char="•"/>
            </a:pPr>
            <a:r>
              <a:rPr lang="en-US" sz="2800" b="1" dirty="0">
                <a:solidFill>
                  <a:schemeClr val="tx2"/>
                </a:solidFill>
                <a:latin typeface="Garamond" panose="02020404030301010803" pitchFamily="18" charset="0"/>
              </a:rPr>
              <a:t>ORIGINAL PURCHASE PRICE: $200,000</a:t>
            </a:r>
          </a:p>
          <a:p>
            <a:pPr marL="342900" indent="-342900">
              <a:buFont typeface="Arial" panose="020B0604020202020204" pitchFamily="34" charset="0"/>
              <a:buChar char="•"/>
            </a:pPr>
            <a:r>
              <a:rPr lang="en-US" sz="2800" b="1" dirty="0">
                <a:solidFill>
                  <a:schemeClr val="tx2"/>
                </a:solidFill>
                <a:latin typeface="Garamond" panose="02020404030301010803" pitchFamily="18" charset="0"/>
              </a:rPr>
              <a:t>DEPRECIATION: $100,000</a:t>
            </a:r>
          </a:p>
          <a:p>
            <a:pPr marL="342900" indent="-342900">
              <a:buFont typeface="Arial" panose="020B0604020202020204" pitchFamily="34" charset="0"/>
              <a:buChar char="•"/>
            </a:pPr>
            <a:r>
              <a:rPr lang="en-US" sz="2800" b="1" dirty="0">
                <a:solidFill>
                  <a:schemeClr val="tx2"/>
                </a:solidFill>
                <a:latin typeface="Garamond" panose="02020404030301010803" pitchFamily="18" charset="0"/>
              </a:rPr>
              <a:t>COST:  $100,000</a:t>
            </a:r>
          </a:p>
          <a:p>
            <a:pPr marL="342900" indent="-342900">
              <a:buFont typeface="Arial" panose="020B0604020202020204" pitchFamily="34" charset="0"/>
              <a:buChar char="•"/>
            </a:pPr>
            <a:r>
              <a:rPr lang="en-US" sz="2800" b="1" dirty="0">
                <a:solidFill>
                  <a:schemeClr val="tx2"/>
                </a:solidFill>
                <a:latin typeface="Garamond" panose="02020404030301010803" pitchFamily="18" charset="0"/>
              </a:rPr>
              <a:t>GAIN: $1 million </a:t>
            </a:r>
          </a:p>
          <a:p>
            <a:pPr marL="342900" indent="-342900">
              <a:buFont typeface="Arial" panose="020B0604020202020204" pitchFamily="34" charset="0"/>
              <a:buChar char="•"/>
            </a:pPr>
            <a:r>
              <a:rPr lang="en-US" sz="2800" b="1" dirty="0">
                <a:solidFill>
                  <a:schemeClr val="tx2"/>
                </a:solidFill>
                <a:latin typeface="Garamond" panose="02020404030301010803" pitchFamily="18" charset="0"/>
              </a:rPr>
              <a:t>TAX (35%) = $350,000</a:t>
            </a:r>
          </a:p>
        </p:txBody>
      </p:sp>
      <p:sp>
        <p:nvSpPr>
          <p:cNvPr id="5" name="Title 4"/>
          <p:cNvSpPr>
            <a:spLocks noGrp="1"/>
          </p:cNvSpPr>
          <p:nvPr>
            <p:ph type="title"/>
          </p:nvPr>
        </p:nvSpPr>
        <p:spPr>
          <a:xfrm>
            <a:off x="678657" y="209392"/>
            <a:ext cx="7786687" cy="984885"/>
          </a:xfrm>
        </p:spPr>
        <p:txBody>
          <a:bodyPr/>
          <a:lstStyle/>
          <a:p>
            <a:pPr algn="ctr"/>
            <a:r>
              <a:rPr lang="en-US" dirty="0">
                <a:solidFill>
                  <a:schemeClr val="tx2"/>
                </a:solidFill>
                <a:latin typeface="Garamond" panose="02020404030301010803" pitchFamily="18" charset="0"/>
              </a:rPr>
              <a:t>CAPITAL GAINS TAX 2016</a:t>
            </a:r>
            <a:br>
              <a:rPr lang="en-US" dirty="0">
                <a:solidFill>
                  <a:schemeClr val="tx2"/>
                </a:solidFill>
                <a:latin typeface="Garamond" panose="02020404030301010803" pitchFamily="18" charset="0"/>
              </a:rPr>
            </a:br>
            <a:r>
              <a:rPr lang="en-US" dirty="0">
                <a:solidFill>
                  <a:schemeClr val="tx2"/>
                </a:solidFill>
                <a:latin typeface="Garamond" panose="02020404030301010803" pitchFamily="18" charset="0"/>
              </a:rPr>
              <a:t>(EXAMPLE)</a:t>
            </a:r>
          </a:p>
        </p:txBody>
      </p:sp>
    </p:spTree>
    <p:extLst>
      <p:ext uri="{BB962C8B-B14F-4D97-AF65-F5344CB8AC3E}">
        <p14:creationId xmlns:p14="http://schemas.microsoft.com/office/powerpoint/2010/main" val="1422763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457200" y="1685924"/>
            <a:ext cx="8153400" cy="3800476"/>
          </a:xfrm>
        </p:spPr>
        <p:txBody>
          <a:bodyPr/>
          <a:lstStyle/>
          <a:p>
            <a:r>
              <a:rPr lang="en-US" sz="2000" b="1" dirty="0">
                <a:solidFill>
                  <a:schemeClr val="tx2"/>
                </a:solidFill>
                <a:latin typeface="Garamond" panose="02020404030301010803" pitchFamily="18" charset="0"/>
              </a:rPr>
              <a:t>COUPLE SELLING COMMERCIAL REAL ESTATE: TAXABLE GAIN</a:t>
            </a:r>
          </a:p>
          <a:p>
            <a:endParaRPr lang="en-US" sz="2000" b="1" dirty="0">
              <a:solidFill>
                <a:schemeClr val="tx2"/>
              </a:solidFill>
              <a:latin typeface="Garamond" panose="02020404030301010803" pitchFamily="18" charset="0"/>
            </a:endParaRPr>
          </a:p>
        </p:txBody>
      </p:sp>
      <p:sp>
        <p:nvSpPr>
          <p:cNvPr id="5" name="Title 4"/>
          <p:cNvSpPr>
            <a:spLocks noGrp="1"/>
          </p:cNvSpPr>
          <p:nvPr>
            <p:ph type="title"/>
          </p:nvPr>
        </p:nvSpPr>
        <p:spPr>
          <a:xfrm>
            <a:off x="678657" y="209392"/>
            <a:ext cx="7786687" cy="984885"/>
          </a:xfrm>
        </p:spPr>
        <p:txBody>
          <a:bodyPr/>
          <a:lstStyle/>
          <a:p>
            <a:pPr algn="ctr"/>
            <a:r>
              <a:rPr lang="en-US" dirty="0">
                <a:solidFill>
                  <a:schemeClr val="tx2"/>
                </a:solidFill>
                <a:latin typeface="Garamond" panose="02020404030301010803" pitchFamily="18" charset="0"/>
              </a:rPr>
              <a:t>CAPITAL GAINS TAX 2015</a:t>
            </a:r>
            <a:br>
              <a:rPr lang="en-US" dirty="0">
                <a:solidFill>
                  <a:schemeClr val="tx2"/>
                </a:solidFill>
                <a:latin typeface="Garamond" panose="02020404030301010803" pitchFamily="18" charset="0"/>
              </a:rPr>
            </a:br>
            <a:r>
              <a:rPr lang="en-US" dirty="0">
                <a:solidFill>
                  <a:schemeClr val="tx2"/>
                </a:solidFill>
                <a:latin typeface="Garamond" panose="02020404030301010803" pitchFamily="18" charset="0"/>
              </a:rPr>
              <a:t>(EXAMPLE)</a:t>
            </a:r>
          </a:p>
        </p:txBody>
      </p:sp>
      <p:graphicFrame>
        <p:nvGraphicFramePr>
          <p:cNvPr id="4" name="Table 3"/>
          <p:cNvGraphicFramePr>
            <a:graphicFrameLocks noGrp="1"/>
          </p:cNvGraphicFramePr>
          <p:nvPr>
            <p:extLst>
              <p:ext uri="{D42A27DB-BD31-4B8C-83A1-F6EECF244321}">
                <p14:modId xmlns:p14="http://schemas.microsoft.com/office/powerpoint/2010/main" val="1233668314"/>
              </p:ext>
            </p:extLst>
          </p:nvPr>
        </p:nvGraphicFramePr>
        <p:xfrm>
          <a:off x="457200" y="2133600"/>
          <a:ext cx="7863840" cy="3749040"/>
        </p:xfrm>
        <a:graphic>
          <a:graphicData uri="http://schemas.openxmlformats.org/drawingml/2006/table">
            <a:tbl>
              <a:tblPr firstRow="1" bandRow="1">
                <a:tableStyleId>{2D5ABB26-0587-4C30-8999-92F81FD0307C}</a:tableStyleId>
              </a:tblPr>
              <a:tblGrid>
                <a:gridCol w="5715000">
                  <a:extLst>
                    <a:ext uri="{9D8B030D-6E8A-4147-A177-3AD203B41FA5}">
                      <a16:colId xmlns:a16="http://schemas.microsoft.com/office/drawing/2014/main" val="20000"/>
                    </a:ext>
                  </a:extLst>
                </a:gridCol>
                <a:gridCol w="381000">
                  <a:extLst>
                    <a:ext uri="{9D8B030D-6E8A-4147-A177-3AD203B41FA5}">
                      <a16:colId xmlns:a16="http://schemas.microsoft.com/office/drawing/2014/main" val="20001"/>
                    </a:ext>
                  </a:extLst>
                </a:gridCol>
                <a:gridCol w="1767840">
                  <a:extLst>
                    <a:ext uri="{9D8B030D-6E8A-4147-A177-3AD203B41FA5}">
                      <a16:colId xmlns:a16="http://schemas.microsoft.com/office/drawing/2014/main" val="20002"/>
                    </a:ext>
                  </a:extLst>
                </a:gridCol>
              </a:tblGrid>
              <a:tr h="731520">
                <a:tc>
                  <a:txBody>
                    <a:bodyPr/>
                    <a:lstStyle/>
                    <a:p>
                      <a:r>
                        <a:rPr lang="en-US" sz="2400" b="1" dirty="0">
                          <a:latin typeface="Garamond" panose="02020404030301010803" pitchFamily="18" charset="0"/>
                        </a:rPr>
                        <a:t>1. SALES PRICE</a:t>
                      </a:r>
                    </a:p>
                  </a:txBody>
                  <a:tcPr>
                    <a:lnB>
                      <a:noFill/>
                    </a:lnB>
                    <a:solidFill>
                      <a:schemeClr val="tx2">
                        <a:lumMod val="20000"/>
                        <a:lumOff val="80000"/>
                      </a:schemeClr>
                    </a:solidFill>
                  </a:tcPr>
                </a:tc>
                <a:tc>
                  <a:txBody>
                    <a:bodyPr/>
                    <a:lstStyle/>
                    <a:p>
                      <a:pPr algn="ctr"/>
                      <a:endParaRPr lang="en-US" sz="2400" b="1" dirty="0">
                        <a:latin typeface="Garamond" panose="02020404030301010803" pitchFamily="18" charset="0"/>
                      </a:endParaRPr>
                    </a:p>
                  </a:txBody>
                  <a:tcPr anchor="ctr"/>
                </a:tc>
                <a:tc>
                  <a:txBody>
                    <a:bodyPr/>
                    <a:lstStyle/>
                    <a:p>
                      <a:pPr algn="r"/>
                      <a:r>
                        <a:rPr lang="en-US" sz="2400" b="1" dirty="0">
                          <a:latin typeface="Garamond" panose="02020404030301010803" pitchFamily="18" charset="0"/>
                        </a:rPr>
                        <a:t> $ 1,100,000</a:t>
                      </a:r>
                    </a:p>
                  </a:txBody>
                  <a:tcPr/>
                </a:tc>
                <a:extLst>
                  <a:ext uri="{0D108BD9-81ED-4DB2-BD59-A6C34878D82A}">
                    <a16:rowId xmlns:a16="http://schemas.microsoft.com/office/drawing/2014/main" val="10000"/>
                  </a:ext>
                </a:extLst>
              </a:tr>
              <a:tr h="792480">
                <a:tc>
                  <a:txBody>
                    <a:bodyPr/>
                    <a:lstStyle/>
                    <a:p>
                      <a:r>
                        <a:rPr lang="en-US" sz="2400" b="1" dirty="0">
                          <a:latin typeface="Garamond" panose="02020404030301010803" pitchFamily="18" charset="0"/>
                        </a:rPr>
                        <a:t>2.</a:t>
                      </a:r>
                      <a:r>
                        <a:rPr lang="en-US" sz="2400" b="1" baseline="0" dirty="0">
                          <a:latin typeface="Garamond" panose="02020404030301010803" pitchFamily="18" charset="0"/>
                        </a:rPr>
                        <a:t> COST </a:t>
                      </a:r>
                    </a:p>
                    <a:p>
                      <a:r>
                        <a:rPr lang="en-US" sz="2400" b="1" baseline="0" dirty="0">
                          <a:latin typeface="Garamond" panose="02020404030301010803" pitchFamily="18" charset="0"/>
                        </a:rPr>
                        <a:t>(PURCHASE PRICE – DEPRECIATN)</a:t>
                      </a:r>
                      <a:endParaRPr lang="en-US" sz="2400" b="1" dirty="0">
                        <a:latin typeface="Garamond" panose="02020404030301010803" pitchFamily="18" charset="0"/>
                      </a:endParaRPr>
                    </a:p>
                  </a:txBody>
                  <a:tcPr>
                    <a:lnL>
                      <a:noFill/>
                    </a:lnL>
                    <a:lnR>
                      <a:noFill/>
                    </a:lnR>
                    <a:lnT>
                      <a:noFill/>
                    </a:lnT>
                    <a:lnB>
                      <a:noFill/>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US" sz="2400" b="1" dirty="0">
                        <a:latin typeface="Garamond" panose="02020404030301010803" pitchFamily="18" charset="0"/>
                      </a:endParaRPr>
                    </a:p>
                  </a:txBody>
                  <a:tcPr anchor="ctr">
                    <a:lnL>
                      <a:noFill/>
                    </a:lnL>
                  </a:tcPr>
                </a:tc>
                <a:tc>
                  <a:txBody>
                    <a:bodyPr/>
                    <a:lstStyle/>
                    <a:p>
                      <a:pPr algn="r"/>
                      <a:r>
                        <a:rPr lang="en-US" sz="2400" b="1" dirty="0">
                          <a:latin typeface="Garamond" panose="02020404030301010803" pitchFamily="18" charset="0"/>
                        </a:rPr>
                        <a:t> -  100,000</a:t>
                      </a:r>
                    </a:p>
                  </a:txBody>
                  <a:tcPr/>
                </a:tc>
                <a:extLst>
                  <a:ext uri="{0D108BD9-81ED-4DB2-BD59-A6C34878D82A}">
                    <a16:rowId xmlns:a16="http://schemas.microsoft.com/office/drawing/2014/main" val="10001"/>
                  </a:ext>
                </a:extLst>
              </a:tr>
              <a:tr h="731520">
                <a:tc>
                  <a:txBody>
                    <a:bodyPr/>
                    <a:lstStyle/>
                    <a:p>
                      <a:r>
                        <a:rPr lang="en-US" sz="2400" b="1" dirty="0">
                          <a:latin typeface="Garamond" panose="02020404030301010803" pitchFamily="18" charset="0"/>
                        </a:rPr>
                        <a:t>4. TAXABLE</a:t>
                      </a:r>
                      <a:r>
                        <a:rPr lang="en-US" sz="2400" b="1" baseline="0" dirty="0">
                          <a:latin typeface="Garamond" panose="02020404030301010803" pitchFamily="18" charset="0"/>
                        </a:rPr>
                        <a:t> GAIN</a:t>
                      </a:r>
                      <a:endParaRPr lang="en-US" sz="2400" b="1" dirty="0">
                        <a:latin typeface="Garamond" panose="02020404030301010803" pitchFamily="18" charset="0"/>
                      </a:endParaRPr>
                    </a:p>
                  </a:txBody>
                  <a:tcPr>
                    <a:lnT w="28575" cap="flat" cmpd="sng" algn="ctr">
                      <a:noFill/>
                      <a:prstDash val="solid"/>
                      <a:round/>
                      <a:headEnd type="none" w="med" len="med"/>
                      <a:tailEnd type="none" w="med" len="med"/>
                    </a:lnT>
                    <a:solidFill>
                      <a:schemeClr val="tx2">
                        <a:lumMod val="20000"/>
                        <a:lumOff val="80000"/>
                      </a:schemeClr>
                    </a:solidFill>
                  </a:tcPr>
                </a:tc>
                <a:tc>
                  <a:txBody>
                    <a:bodyPr/>
                    <a:lstStyle/>
                    <a:p>
                      <a:pPr algn="ctr"/>
                      <a:endParaRPr lang="en-US" sz="2400" b="1" dirty="0">
                        <a:latin typeface="Garamond" panose="02020404030301010803" pitchFamily="18" charset="0"/>
                      </a:endParaRPr>
                    </a:p>
                  </a:txBody>
                  <a:tcPr anchor="ctr"/>
                </a:tc>
                <a:tc>
                  <a:txBody>
                    <a:bodyPr/>
                    <a:lstStyle/>
                    <a:p>
                      <a:pPr algn="r"/>
                      <a:r>
                        <a:rPr lang="en-US" sz="2400" b="1" dirty="0">
                          <a:latin typeface="Garamond" panose="02020404030301010803" pitchFamily="18" charset="0"/>
                        </a:rPr>
                        <a:t>1,000,000</a:t>
                      </a:r>
                    </a:p>
                  </a:txBody>
                  <a:tcPr/>
                </a:tc>
                <a:extLst>
                  <a:ext uri="{0D108BD9-81ED-4DB2-BD59-A6C34878D82A}">
                    <a16:rowId xmlns:a16="http://schemas.microsoft.com/office/drawing/2014/main" val="10002"/>
                  </a:ext>
                </a:extLst>
              </a:tr>
              <a:tr h="731520">
                <a:tc>
                  <a:txBody>
                    <a:bodyPr/>
                    <a:lstStyle/>
                    <a:p>
                      <a:r>
                        <a:rPr lang="en-US" sz="2400" b="1" dirty="0">
                          <a:latin typeface="Garamond" panose="02020404030301010803" pitchFamily="18" charset="0"/>
                        </a:rPr>
                        <a:t>5. 35%</a:t>
                      </a:r>
                      <a:r>
                        <a:rPr lang="en-US" sz="2400" b="1" baseline="0" dirty="0">
                          <a:latin typeface="Garamond" panose="02020404030301010803" pitchFamily="18" charset="0"/>
                        </a:rPr>
                        <a:t> CAPITAL GAINS TAX DUE</a:t>
                      </a:r>
                      <a:endParaRPr lang="en-US" sz="2400" b="1" dirty="0">
                        <a:latin typeface="Garamond" panose="02020404030301010803" pitchFamily="18" charset="0"/>
                      </a:endParaRPr>
                    </a:p>
                  </a:txBody>
                  <a:tcPr>
                    <a:lnB w="381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endParaRPr lang="en-US" sz="2400" b="1" dirty="0">
                        <a:latin typeface="Garamond" panose="02020404030301010803" pitchFamily="18" charset="0"/>
                      </a:endParaRPr>
                    </a:p>
                  </a:txBody>
                  <a:tcPr anchor="ctr">
                    <a:lnB w="38100" cap="flat" cmpd="sng" algn="ctr">
                      <a:solidFill>
                        <a:schemeClr val="tx1"/>
                      </a:solidFill>
                      <a:prstDash val="solid"/>
                      <a:round/>
                      <a:headEnd type="none" w="med" len="med"/>
                      <a:tailEnd type="none" w="med" len="med"/>
                    </a:lnB>
                  </a:tcPr>
                </a:tc>
                <a:tc>
                  <a:txBody>
                    <a:bodyPr/>
                    <a:lstStyle/>
                    <a:p>
                      <a:pPr algn="r"/>
                      <a:r>
                        <a:rPr lang="en-US" sz="2400" b="1" dirty="0">
                          <a:latin typeface="Garamond" panose="02020404030301010803" pitchFamily="18" charset="0"/>
                        </a:rPr>
                        <a:t>350,000</a:t>
                      </a:r>
                    </a:p>
                  </a:txBody>
                  <a:tcP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31520">
                <a:tc>
                  <a:txBody>
                    <a:bodyPr/>
                    <a:lstStyle/>
                    <a:p>
                      <a:r>
                        <a:rPr lang="en-US" sz="2400" b="1" dirty="0">
                          <a:latin typeface="Garamond" panose="02020404030301010803" pitchFamily="18" charset="0"/>
                        </a:rPr>
                        <a:t>6.</a:t>
                      </a:r>
                      <a:r>
                        <a:rPr lang="en-US" sz="2400" b="1" baseline="0" dirty="0">
                          <a:latin typeface="Garamond" panose="02020404030301010803" pitchFamily="18" charset="0"/>
                        </a:rPr>
                        <a:t> GROSS DUE TO SELLER</a:t>
                      </a:r>
                      <a:endParaRPr lang="en-US" sz="2400" b="1" dirty="0">
                        <a:latin typeface="Garamond" panose="02020404030301010803" pitchFamily="18" charset="0"/>
                      </a:endParaRPr>
                    </a:p>
                  </a:txBody>
                  <a:tcPr>
                    <a:lnL>
                      <a:noFill/>
                    </a:lnL>
                    <a:lnR>
                      <a:noFill/>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US" sz="2400" b="1" dirty="0">
                        <a:latin typeface="Garamond" panose="02020404030301010803" pitchFamily="18" charset="0"/>
                      </a:endParaRPr>
                    </a:p>
                  </a:txBody>
                  <a:tcPr anchor="ctr">
                    <a:lnL>
                      <a:noFill/>
                    </a:lnL>
                    <a:lnR>
                      <a:noFill/>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US" sz="2400" b="1" dirty="0">
                          <a:latin typeface="Garamond" panose="02020404030301010803" pitchFamily="18" charset="0"/>
                        </a:rPr>
                        <a:t>$ 750,000</a:t>
                      </a:r>
                    </a:p>
                  </a:txBody>
                  <a:tcPr>
                    <a:lnL>
                      <a:noFill/>
                    </a:lnL>
                    <a:lnR>
                      <a:noFill/>
                    </a:lnR>
                    <a:lnT w="381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40865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457200" y="2066924"/>
            <a:ext cx="8153400" cy="3800476"/>
          </a:xfrm>
        </p:spPr>
        <p:txBody>
          <a:bodyPr/>
          <a:lstStyle/>
          <a:p>
            <a:r>
              <a:rPr lang="en-US" dirty="0">
                <a:solidFill>
                  <a:schemeClr val="tx2"/>
                </a:solidFill>
                <a:latin typeface="Garamond" panose="02020404030301010803" pitchFamily="18" charset="0"/>
              </a:rPr>
              <a:t>An </a:t>
            </a:r>
            <a:r>
              <a:rPr lang="en-US" b="1" dirty="0">
                <a:solidFill>
                  <a:schemeClr val="tx2"/>
                </a:solidFill>
                <a:latin typeface="Garamond" panose="02020404030301010803" pitchFamily="18" charset="0"/>
              </a:rPr>
              <a:t>installment sale</a:t>
            </a:r>
            <a:r>
              <a:rPr lang="en-US" dirty="0">
                <a:solidFill>
                  <a:schemeClr val="tx2"/>
                </a:solidFill>
                <a:latin typeface="Garamond" panose="02020404030301010803" pitchFamily="18" charset="0"/>
              </a:rPr>
              <a:t> is a method in which an asset can be sold for value, whereas the payment for asset occurs over an extended period of time.  This type of sale method functions under the Internal Revenue Code Section number 453.</a:t>
            </a:r>
          </a:p>
          <a:p>
            <a:endParaRPr lang="en-US" dirty="0">
              <a:solidFill>
                <a:schemeClr val="tx2"/>
              </a:solidFill>
              <a:latin typeface="Garamond" panose="02020404030301010803" pitchFamily="18" charset="0"/>
            </a:endParaRPr>
          </a:p>
          <a:p>
            <a:r>
              <a:rPr lang="en-US" dirty="0">
                <a:solidFill>
                  <a:schemeClr val="tx2"/>
                </a:solidFill>
                <a:latin typeface="Garamond" panose="02020404030301010803" pitchFamily="18" charset="0"/>
              </a:rPr>
              <a:t>This tax code was drafted to specifically address installment sales and has been in effect since the establishment of the tax code in 1913.</a:t>
            </a:r>
          </a:p>
        </p:txBody>
      </p:sp>
      <p:sp>
        <p:nvSpPr>
          <p:cNvPr id="5" name="Title 4"/>
          <p:cNvSpPr>
            <a:spLocks noGrp="1"/>
          </p:cNvSpPr>
          <p:nvPr>
            <p:ph type="title"/>
          </p:nvPr>
        </p:nvSpPr>
        <p:spPr>
          <a:xfrm>
            <a:off x="678657" y="455613"/>
            <a:ext cx="7786687" cy="492443"/>
          </a:xfrm>
        </p:spPr>
        <p:txBody>
          <a:bodyPr/>
          <a:lstStyle/>
          <a:p>
            <a:pPr algn="ctr"/>
            <a:r>
              <a:rPr lang="en-US" dirty="0">
                <a:solidFill>
                  <a:schemeClr val="tx2"/>
                </a:solidFill>
                <a:latin typeface="Garamond" panose="02020404030301010803" pitchFamily="18" charset="0"/>
              </a:rPr>
              <a:t>TAX CODE BASICS</a:t>
            </a:r>
          </a:p>
        </p:txBody>
      </p:sp>
    </p:spTree>
    <p:extLst>
      <p:ext uri="{BB962C8B-B14F-4D97-AF65-F5344CB8AC3E}">
        <p14:creationId xmlns:p14="http://schemas.microsoft.com/office/powerpoint/2010/main" val="2214918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8"/>
          </p:nvPr>
        </p:nvSpPr>
        <p:spPr>
          <a:xfrm>
            <a:off x="457200" y="2066924"/>
            <a:ext cx="8153400" cy="3800476"/>
          </a:xfrm>
        </p:spPr>
        <p:txBody>
          <a:bodyPr/>
          <a:lstStyle/>
          <a:p>
            <a:r>
              <a:rPr lang="en-US" sz="2800" dirty="0">
                <a:solidFill>
                  <a:schemeClr val="tx2"/>
                </a:solidFill>
                <a:latin typeface="Garamond" panose="02020404030301010803" pitchFamily="18" charset="0"/>
              </a:rPr>
              <a:t>On August 24</a:t>
            </a:r>
            <a:r>
              <a:rPr lang="en-US" sz="2800" baseline="30000" dirty="0">
                <a:solidFill>
                  <a:schemeClr val="tx2"/>
                </a:solidFill>
                <a:latin typeface="Garamond" panose="02020404030301010803" pitchFamily="18" charset="0"/>
              </a:rPr>
              <a:t>th</a:t>
            </a:r>
            <a:r>
              <a:rPr lang="en-US" sz="2800" dirty="0">
                <a:solidFill>
                  <a:schemeClr val="tx2"/>
                </a:solidFill>
                <a:latin typeface="Garamond" panose="02020404030301010803" pitchFamily="18" charset="0"/>
              </a:rPr>
              <a:t>, of 2012 the IRS via the Office of its Chief Counsel issued Memorandum No. 20123401F which approved tax deferral for an installment sale under Sec. 453.  Whereby, an installment transaction was/is combined with a monetization loan.</a:t>
            </a:r>
          </a:p>
        </p:txBody>
      </p:sp>
      <p:sp>
        <p:nvSpPr>
          <p:cNvPr id="5" name="Title 4"/>
          <p:cNvSpPr>
            <a:spLocks noGrp="1"/>
          </p:cNvSpPr>
          <p:nvPr>
            <p:ph type="title"/>
          </p:nvPr>
        </p:nvSpPr>
        <p:spPr>
          <a:xfrm>
            <a:off x="678657" y="455613"/>
            <a:ext cx="7786687" cy="492443"/>
          </a:xfrm>
        </p:spPr>
        <p:txBody>
          <a:bodyPr/>
          <a:lstStyle/>
          <a:p>
            <a:pPr algn="ctr"/>
            <a:r>
              <a:rPr lang="en-US" dirty="0">
                <a:solidFill>
                  <a:schemeClr val="tx2"/>
                </a:solidFill>
                <a:latin typeface="Garamond" panose="02020404030301010803" pitchFamily="18" charset="0"/>
              </a:rPr>
              <a:t>CHIEF COUNSEL MEMO APPROVES!</a:t>
            </a:r>
          </a:p>
        </p:txBody>
      </p:sp>
    </p:spTree>
    <p:extLst>
      <p:ext uri="{BB962C8B-B14F-4D97-AF65-F5344CB8AC3E}">
        <p14:creationId xmlns:p14="http://schemas.microsoft.com/office/powerpoint/2010/main" val="5362605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8657" y="455613"/>
            <a:ext cx="7786687" cy="492443"/>
          </a:xfrm>
        </p:spPr>
        <p:txBody>
          <a:bodyPr/>
          <a:lstStyle/>
          <a:p>
            <a:pPr algn="ctr"/>
            <a:r>
              <a:rPr lang="en-US" dirty="0">
                <a:solidFill>
                  <a:schemeClr val="tx2"/>
                </a:solidFill>
                <a:latin typeface="Garamond" panose="02020404030301010803" pitchFamily="18" charset="0"/>
              </a:rPr>
              <a:t>HOW IT WORKS</a:t>
            </a:r>
          </a:p>
        </p:txBody>
      </p:sp>
      <p:sp>
        <p:nvSpPr>
          <p:cNvPr id="6" name="TextBox 5"/>
          <p:cNvSpPr txBox="1"/>
          <p:nvPr/>
        </p:nvSpPr>
        <p:spPr>
          <a:xfrm>
            <a:off x="3056393" y="1827311"/>
            <a:ext cx="2999347" cy="317203"/>
          </a:xfrm>
          <a:prstGeom prst="rect">
            <a:avLst/>
          </a:prstGeom>
        </p:spPr>
        <p:txBody>
          <a:bodyPr wrap="none" lIns="0" tIns="0" rIns="0" bIns="0" rtlCol="0">
            <a:spAutoFit/>
          </a:bodyPr>
          <a:lstStyle/>
          <a:p>
            <a:pPr algn="l">
              <a:lnSpc>
                <a:spcPts val="2400"/>
              </a:lnSpc>
            </a:pPr>
            <a:r>
              <a:rPr lang="en-US" sz="2400" spc="-60" dirty="0">
                <a:solidFill>
                  <a:srgbClr val="0079C1"/>
                </a:solidFill>
                <a:latin typeface="Garamond" panose="02020404030301010803" pitchFamily="18" charset="0"/>
                <a:cs typeface="Georgia"/>
              </a:rPr>
              <a:t>INITIAL AGREEMENT</a:t>
            </a:r>
            <a:endParaRPr lang="en-US" sz="2400" b="0" spc="-60" dirty="0">
              <a:solidFill>
                <a:srgbClr val="0079C1"/>
              </a:solidFill>
              <a:latin typeface="Garamond" panose="02020404030301010803" pitchFamily="18" charset="0"/>
              <a:cs typeface="Georgia"/>
            </a:endParaRPr>
          </a:p>
        </p:txBody>
      </p:sp>
      <p:sp>
        <p:nvSpPr>
          <p:cNvPr id="7" name="Rectangle 6"/>
          <p:cNvSpPr/>
          <p:nvPr/>
        </p:nvSpPr>
        <p:spPr>
          <a:xfrm>
            <a:off x="457200" y="3124200"/>
            <a:ext cx="1219200" cy="4572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latin typeface="Garamond" panose="02020404030301010803" pitchFamily="18" charset="0"/>
              </a:rPr>
              <a:t>SELLER</a:t>
            </a:r>
          </a:p>
        </p:txBody>
      </p:sp>
      <p:sp>
        <p:nvSpPr>
          <p:cNvPr id="8" name="Rectangle 7"/>
          <p:cNvSpPr/>
          <p:nvPr/>
        </p:nvSpPr>
        <p:spPr>
          <a:xfrm>
            <a:off x="7391400" y="3124200"/>
            <a:ext cx="1219200" cy="4572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a:latin typeface="Garamond" panose="02020404030301010803" pitchFamily="18" charset="0"/>
              </a:rPr>
              <a:t>BUYER</a:t>
            </a:r>
          </a:p>
        </p:txBody>
      </p:sp>
      <p:cxnSp>
        <p:nvCxnSpPr>
          <p:cNvPr id="3" name="Straight Arrow Connector 2"/>
          <p:cNvCxnSpPr>
            <a:stCxn id="7" idx="3"/>
            <a:endCxn id="8" idx="1"/>
          </p:cNvCxnSpPr>
          <p:nvPr/>
        </p:nvCxnSpPr>
        <p:spPr>
          <a:xfrm>
            <a:off x="1676400" y="3352800"/>
            <a:ext cx="5715000" cy="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4" name="TextBox 3"/>
          <p:cNvSpPr txBox="1"/>
          <p:nvPr/>
        </p:nvSpPr>
        <p:spPr>
          <a:xfrm>
            <a:off x="3121058" y="2971800"/>
            <a:ext cx="2654573" cy="307777"/>
          </a:xfrm>
          <a:prstGeom prst="rect">
            <a:avLst/>
          </a:prstGeom>
        </p:spPr>
        <p:txBody>
          <a:bodyPr wrap="none" lIns="0" tIns="0" rIns="0" bIns="0" rtlCol="0">
            <a:spAutoFit/>
          </a:bodyPr>
          <a:lstStyle/>
          <a:p>
            <a:pPr algn="l">
              <a:lnSpc>
                <a:spcPts val="2400"/>
              </a:lnSpc>
            </a:pPr>
            <a:r>
              <a:rPr lang="en-US" sz="2000" b="0" spc="-60" dirty="0">
                <a:latin typeface="Garamond" panose="02020404030301010803" pitchFamily="18" charset="0"/>
                <a:cs typeface="Georgia"/>
              </a:rPr>
              <a:t>SELLS ASSET FOR CASH</a:t>
            </a:r>
          </a:p>
        </p:txBody>
      </p:sp>
    </p:spTree>
    <p:extLst>
      <p:ext uri="{BB962C8B-B14F-4D97-AF65-F5344CB8AC3E}">
        <p14:creationId xmlns:p14="http://schemas.microsoft.com/office/powerpoint/2010/main" val="315535100"/>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YLFonts">
      <a:majorFont>
        <a:latin typeface="Georgi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lIns="0" tIns="0" rIns="0" bIns="0"/>
      <a:lstStyle>
        <a:defPPr algn="l">
          <a:lnSpc>
            <a:spcPts val="2400"/>
          </a:lnSpc>
          <a:defRPr sz="2400" b="0" spc="-60" dirty="0" smtClean="0">
            <a:solidFill>
              <a:srgbClr val="0079C1"/>
            </a:solidFill>
            <a:latin typeface="Georgia"/>
            <a:cs typeface="Georgia"/>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1771</TotalTime>
  <Words>566</Words>
  <Application>Microsoft Office PowerPoint</Application>
  <PresentationFormat>On-screen Show (4:3)</PresentationFormat>
  <Paragraphs>135</Paragraphs>
  <Slides>17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Garamond</vt:lpstr>
      <vt:lpstr>Georgia</vt:lpstr>
      <vt:lpstr>Tahoma</vt:lpstr>
      <vt:lpstr>Theme1</vt:lpstr>
      <vt:lpstr>INSTALLMENT SALE  &amp;  MONETIZATION LOAN</vt:lpstr>
      <vt:lpstr>ABOUT US</vt:lpstr>
      <vt:lpstr>PURPOSE</vt:lpstr>
      <vt:lpstr>CAPITAL GAINS TAX 2016</vt:lpstr>
      <vt:lpstr>CAPITAL GAINS TAX 2016 (EXAMPLE)</vt:lpstr>
      <vt:lpstr>CAPITAL GAINS TAX 2015 (EXAMPLE)</vt:lpstr>
      <vt:lpstr>TAX CODE BASICS</vt:lpstr>
      <vt:lpstr>CHIEF COUNSEL MEMO APPROVES!</vt:lpstr>
      <vt:lpstr>HOW IT WORKS</vt:lpstr>
      <vt:lpstr>HOW IT WORKS</vt:lpstr>
      <vt:lpstr>HOW IT WORKS WITH US</vt:lpstr>
      <vt:lpstr>HOW IT WORKS</vt:lpstr>
      <vt:lpstr>HOW IT WORKS</vt:lpstr>
      <vt:lpstr>COMPARISON</vt:lpstr>
      <vt:lpstr>Power of Compounding</vt:lpstr>
      <vt:lpstr>CHIEF COUNSEL MEMO APPROVES!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D. Lee</dc:creator>
  <cp:lastModifiedBy>Ernest Kim</cp:lastModifiedBy>
  <cp:revision>85</cp:revision>
  <cp:lastPrinted>2016-05-04T01:27:59Z</cp:lastPrinted>
  <dcterms:created xsi:type="dcterms:W3CDTF">2015-03-02T20:00:28Z</dcterms:created>
  <dcterms:modified xsi:type="dcterms:W3CDTF">2018-08-30T15:22:31Z</dcterms:modified>
</cp:coreProperties>
</file>