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7"/>
  </p:notesMasterIdLst>
  <p:sldIdLst>
    <p:sldId id="256" r:id="rId2"/>
    <p:sldId id="258" r:id="rId3"/>
    <p:sldId id="302" r:id="rId4"/>
    <p:sldId id="273" r:id="rId5"/>
    <p:sldId id="303" r:id="rId6"/>
    <p:sldId id="304" r:id="rId7"/>
    <p:sldId id="277" r:id="rId8"/>
    <p:sldId id="307" r:id="rId9"/>
    <p:sldId id="306" r:id="rId10"/>
    <p:sldId id="305" r:id="rId11"/>
    <p:sldId id="309" r:id="rId12"/>
    <p:sldId id="310" r:id="rId13"/>
    <p:sldId id="308" r:id="rId14"/>
    <p:sldId id="311" r:id="rId15"/>
    <p:sldId id="28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BFA7AB0-F306-4E70-B5FA-EA4744472393}">
          <p14:sldIdLst>
            <p14:sldId id="256"/>
            <p14:sldId id="258"/>
            <p14:sldId id="302"/>
            <p14:sldId id="273"/>
            <p14:sldId id="303"/>
            <p14:sldId id="304"/>
            <p14:sldId id="277"/>
            <p14:sldId id="307"/>
            <p14:sldId id="306"/>
            <p14:sldId id="305"/>
            <p14:sldId id="309"/>
            <p14:sldId id="310"/>
            <p14:sldId id="308"/>
            <p14:sldId id="311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 autoAdjust="0"/>
    <p:restoredTop sz="76500" autoAdjust="0"/>
  </p:normalViewPr>
  <p:slideViewPr>
    <p:cSldViewPr>
      <p:cViewPr varScale="1">
        <p:scale>
          <a:sx n="84" d="100"/>
          <a:sy n="84" d="100"/>
        </p:scale>
        <p:origin x="18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15216845-F8AD-4F34-8BE8-47940A2DE2D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22CDC488-9652-4CCB-A7EB-DFB50527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8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24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59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00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1390">
              <a:defRPr/>
            </a:pPr>
            <a:fld id="{22CDC488-9652-4CCB-A7EB-DFB50527168C}" type="slidenum">
              <a:rPr lang="en-US">
                <a:solidFill>
                  <a:prstClr val="black"/>
                </a:solidFill>
                <a:latin typeface="Calibri"/>
              </a:rPr>
              <a:pPr defTabSz="881390"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5004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843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1390">
              <a:defRPr/>
            </a:pPr>
            <a:fld id="{22CDC488-9652-4CCB-A7EB-DFB50527168C}" type="slidenum">
              <a:rPr lang="en-US">
                <a:solidFill>
                  <a:prstClr val="black"/>
                </a:solidFill>
                <a:latin typeface="Calibri"/>
              </a:rPr>
              <a:pPr defTabSz="881390">
                <a:defRPr/>
              </a:pPr>
              <a:t>14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5353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88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22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7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78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02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33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97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55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DC488-9652-4CCB-A7EB-DFB5052716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6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078536"/>
            <a:ext cx="7121451" cy="184665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6000" b="0" i="0" baseline="0">
                <a:solidFill>
                  <a:srgbClr val="0079C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title master style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6064" y="6398597"/>
            <a:ext cx="2387122" cy="215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0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452" y="113790"/>
            <a:ext cx="3335096" cy="133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0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3900" y="6356350"/>
            <a:ext cx="520554" cy="3651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>
                <a:solidFill>
                  <a:srgbClr val="00AEB3"/>
                </a:solidFill>
                <a:latin typeface="Georgia"/>
                <a:cs typeface="Georgia"/>
              </a:defRPr>
            </a:lvl1pPr>
          </a:lstStyle>
          <a:p>
            <a:fld id="{41EEF618-85C5-4DF3-94F3-EAA9BDDEF76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6064" y="6398597"/>
            <a:ext cx="2387122" cy="215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00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4637088"/>
            <a:ext cx="7708900" cy="105092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600">
                <a:latin typeface="Tahoma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body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2066925"/>
            <a:ext cx="7845425" cy="94456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400">
                <a:solidFill>
                  <a:srgbClr val="0079C1"/>
                </a:solidFill>
                <a:latin typeface="Georgia"/>
              </a:defRPr>
            </a:lvl1pPr>
          </a:lstStyle>
          <a:p>
            <a:pPr lvl="0"/>
            <a:r>
              <a:rPr lang="en-US" dirty="0"/>
              <a:t>Click to edit introduction text styles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4207527"/>
            <a:ext cx="7708900" cy="34383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800" b="1" i="0">
                <a:solidFill>
                  <a:srgbClr val="00AEB3"/>
                </a:solidFill>
                <a:latin typeface="Tahoma"/>
              </a:defRPr>
            </a:lvl1pPr>
          </a:lstStyle>
          <a:p>
            <a:pPr lvl="0"/>
            <a:r>
              <a:rPr lang="en-US" dirty="0"/>
              <a:t>Click to edit subhead text styles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457200" y="455613"/>
            <a:ext cx="7786687" cy="4924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93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5827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457200" y="455613"/>
            <a:ext cx="7786687" cy="49244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dirty="0"/>
              <a:t>Slide header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9284" y="6356350"/>
            <a:ext cx="520554" cy="3651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>
                <a:solidFill>
                  <a:srgbClr val="00AEB3"/>
                </a:solidFill>
                <a:latin typeface="Georgia"/>
                <a:cs typeface="Georgia"/>
              </a:defRPr>
            </a:lvl1pPr>
          </a:lstStyle>
          <a:p>
            <a:fld id="{41EEF618-85C5-4DF3-94F3-EAA9BDDEF76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2" y="6231995"/>
            <a:ext cx="398700" cy="61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45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rgbClr val="00AEB3"/>
          </a:solidFill>
          <a:latin typeface="Tahom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229600" cy="369331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ESTATE PLANNING FOR</a:t>
            </a:r>
            <a:b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NONRESIDENT ALIENS</a:t>
            </a:r>
          </a:p>
        </p:txBody>
      </p:sp>
    </p:spTree>
    <p:extLst>
      <p:ext uri="{BB962C8B-B14F-4D97-AF65-F5344CB8AC3E}">
        <p14:creationId xmlns:p14="http://schemas.microsoft.com/office/powerpoint/2010/main" val="2520637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7200" y="2066924"/>
            <a:ext cx="8153400" cy="3800476"/>
          </a:xfrm>
        </p:spPr>
        <p:txBody>
          <a:bodyPr/>
          <a:lstStyle/>
          <a:p>
            <a:r>
              <a:rPr lang="en-US" sz="20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U.S. Citizens and Residents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Estate Tax is based on your TOTAL WORLD-WIDE Net Worth.</a:t>
            </a:r>
          </a:p>
          <a:p>
            <a:pPr marL="344488" lvl="3" indent="-342900">
              <a:buFont typeface="Arial"/>
              <a:buChar char="•"/>
            </a:pPr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Exemption for U.S. Citizens is $11,200,000 for an individual or $22,400,000 for married couples. (After 2025, this exemption will drop to approximately $6 mill per parent).</a:t>
            </a:r>
          </a:p>
          <a:p>
            <a:pPr marL="1588" lvl="3" indent="0">
              <a:buNone/>
            </a:pPr>
            <a:endParaRPr lang="en-US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344488" lvl="3" indent="-342900">
              <a:buFont typeface="Arial"/>
              <a:buChar char="•"/>
            </a:pPr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Exemption for Non-Resident Aliens is $60,000.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209392"/>
            <a:ext cx="7786687" cy="984885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ESTATE TAXATION OF</a:t>
            </a:r>
            <a:b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NONRESIDENT ALIENS</a:t>
            </a:r>
          </a:p>
        </p:txBody>
      </p:sp>
    </p:spTree>
    <p:extLst>
      <p:ext uri="{BB962C8B-B14F-4D97-AF65-F5344CB8AC3E}">
        <p14:creationId xmlns:p14="http://schemas.microsoft.com/office/powerpoint/2010/main" val="1075961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7200" y="2066924"/>
            <a:ext cx="8153400" cy="3800476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What is subject to Estate Tax?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All property </a:t>
            </a:r>
            <a:r>
              <a:rPr lang="en-US" sz="2000" dirty="0" err="1">
                <a:solidFill>
                  <a:schemeClr val="tx2"/>
                </a:solidFill>
                <a:latin typeface="Garamond" panose="02020404030301010803" pitchFamily="18" charset="0"/>
              </a:rPr>
              <a:t>sitused</a:t>
            </a: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 in the U.S. and owned at the death of the nonresident alien is included in the nonresident alien’s U.S. taxable estate.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Therefore, any tangible personal property physically located in the U.S. is subject to estate tax (i.e. automobiles, furnishings, jewelry, cash, currency, etc.)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Certain intangible property is included in NRA’s estate.</a:t>
            </a:r>
          </a:p>
          <a:p>
            <a:endParaRPr lang="en-US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For estate tax purposes, certain U.S. situs property is subject to exceptions.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209392"/>
            <a:ext cx="7786687" cy="984885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ESTATE TAXATION OF</a:t>
            </a:r>
            <a:b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NONRESIDENT ALIENS-Cont’d</a:t>
            </a:r>
          </a:p>
        </p:txBody>
      </p:sp>
    </p:spTree>
    <p:extLst>
      <p:ext uri="{BB962C8B-B14F-4D97-AF65-F5344CB8AC3E}">
        <p14:creationId xmlns:p14="http://schemas.microsoft.com/office/powerpoint/2010/main" val="2981863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455613"/>
            <a:ext cx="7786687" cy="492443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U.S. INTANGIBLE PROPERTY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C369F-6276-4BE3-88D1-60262EC7E8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1456" y="2257289"/>
            <a:ext cx="4191000" cy="3962400"/>
          </a:xfrm>
          <a:ln>
            <a:noFill/>
          </a:ln>
        </p:spPr>
        <p:txBody>
          <a:bodyPr/>
          <a:lstStyle/>
          <a:p>
            <a:r>
              <a:rPr lang="en-US" sz="18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INCLUDED in NRA estate: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Funds in bank or other brokerage accounts that are used in U.S. trade or business.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Qualified retirement plans held in U.S.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Stocks in U.S. corporations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Life insurance policies held by decedent on the life of </a:t>
            </a:r>
            <a:r>
              <a:rPr lang="en-US" sz="1800" i="1" dirty="0">
                <a:solidFill>
                  <a:schemeClr val="tx2"/>
                </a:solidFill>
                <a:latin typeface="Garamond" panose="02020404030301010803" pitchFamily="18" charset="0"/>
              </a:rPr>
              <a:t>another person</a:t>
            </a: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, issue by a U.S. insurance company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Annuities on the life of </a:t>
            </a:r>
            <a:r>
              <a:rPr lang="en-US" sz="1800" i="1" dirty="0">
                <a:solidFill>
                  <a:schemeClr val="tx2"/>
                </a:solidFill>
                <a:latin typeface="Garamond" panose="02020404030301010803" pitchFamily="18" charset="0"/>
              </a:rPr>
              <a:t>another person, </a:t>
            </a: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issued by a U.S. insurance company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E640CD-CE23-45A5-88DF-6BE5E090A35D}"/>
              </a:ext>
            </a:extLst>
          </p:cNvPr>
          <p:cNvSpPr txBox="1"/>
          <p:nvPr/>
        </p:nvSpPr>
        <p:spPr>
          <a:xfrm>
            <a:off x="4572000" y="2257289"/>
            <a:ext cx="4419600" cy="4493538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b="1" u="sng" dirty="0">
                <a:solidFill>
                  <a:schemeClr val="tx2"/>
                </a:solidFill>
                <a:latin typeface="Garamond" panose="02020404030301010803" pitchFamily="18" charset="0"/>
              </a:rPr>
              <a:t>NOT included in NRA estate: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Savings accounts, checking accounts, certificates of deposit with U.S. bank (if not used in U.S. trade or business)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1F497D"/>
                </a:solidFill>
                <a:latin typeface="Garamond" panose="02020404030301010803" pitchFamily="18" charset="0"/>
              </a:rPr>
              <a:t>Funds held in U.S. bank </a:t>
            </a:r>
            <a:r>
              <a:rPr lang="en-US">
                <a:solidFill>
                  <a:srgbClr val="1F497D"/>
                </a:solidFill>
                <a:latin typeface="Garamond" panose="02020404030301010803" pitchFamily="18" charset="0"/>
              </a:rPr>
              <a:t>custody account.</a:t>
            </a:r>
            <a:endParaRPr lang="en-US" dirty="0">
              <a:solidFill>
                <a:srgbClr val="1F497D"/>
              </a:solidFill>
              <a:latin typeface="Garamond" panose="02020404030301010803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1F497D"/>
                </a:solidFill>
                <a:latin typeface="Garamond" panose="02020404030301010803" pitchFamily="18" charset="0"/>
              </a:rPr>
              <a:t>Funds deposited in a foreign branch of U.S. bank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Proceeds of a life insurance policy on the life of a NRA, owned by the NRA and issued by a U.S. insurance company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Debt obligations and certain short-term OID obligations of a U.S. person that qualify for the portfolio interest exemption under §871(h)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6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Georgia"/>
              <a:ea typeface="+mn-ea"/>
              <a:cs typeface="Georgi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DB5A65-EBED-493B-948D-EE976DF92BF9}"/>
              </a:ext>
            </a:extLst>
          </p:cNvPr>
          <p:cNvSpPr txBox="1"/>
          <p:nvPr/>
        </p:nvSpPr>
        <p:spPr>
          <a:xfrm>
            <a:off x="221456" y="1597223"/>
            <a:ext cx="8300519" cy="61555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1F497D"/>
                </a:solidFill>
                <a:latin typeface="Garamond" panose="02020404030301010803" pitchFamily="18" charset="0"/>
              </a:rPr>
              <a:t>Intangible property owned by a nonresident alien at death is generally subject to U.S. estate tax.</a:t>
            </a:r>
            <a:endParaRPr kumimoji="0" lang="en-US" sz="2000" b="0" i="0" u="none" strike="noStrike" kern="1200" cap="none" spc="-6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Georgia"/>
              <a:ea typeface="+mn-e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0775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8017072-60EB-4579-A571-75C45896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551419"/>
              </p:ext>
            </p:extLst>
          </p:nvPr>
        </p:nvGraphicFramePr>
        <p:xfrm>
          <a:off x="117231" y="1440499"/>
          <a:ext cx="88392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2896691008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37749278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945331196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870333644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3609378749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550871071"/>
                    </a:ext>
                  </a:extLst>
                </a:gridCol>
              </a:tblGrid>
              <a:tr h="61644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Decedent/Surviving Spouse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Gross Estate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Estate Tax Applicable Exclusion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Estate Tax </a:t>
                      </a:r>
                      <a:b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Marital Deduction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Annual Gift Tax Exclusion Amount to Non-Spouse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Annual Gift Tax Exclusion to Spouse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602987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U.S. Citizen/U.S. Citizen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property wherever situated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$11,200,000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Unlimited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681515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U.S. Citizen/RA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property wherever situated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$11,200,000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Only with a QDOT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666531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U.S. Citizen/NRA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property wherever situated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$11,200,000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Only with a QDOT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332929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RA/U.S. Citizen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property wherever situated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$11,200,000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811620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RA/RA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property wherever situated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$11,200,000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Only with a QDOT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77491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RA/NRA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property wherever situated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$11,200,000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Only with a QDOT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813743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NRA/U.S. Citizen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Property “situated” in U.S.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978202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NRA/RA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Property “situated” in U.S.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Only with a QDOT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693842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NRA/NRA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Property “situated” in U.S.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Only with a QDOT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958545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-36829"/>
            <a:ext cx="7786687" cy="1477328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ESTATE AND GIFT TAX EXCLUSIONS</a:t>
            </a:r>
            <a:b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FOR CITIZENS, NONRESIDENT ALIENS, AND RESIDENT ALIENS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E4F4A0-BD6B-4226-A697-33C77E073A70}"/>
              </a:ext>
            </a:extLst>
          </p:cNvPr>
          <p:cNvSpPr txBox="1"/>
          <p:nvPr/>
        </p:nvSpPr>
        <p:spPr>
          <a:xfrm>
            <a:off x="990600" y="6304002"/>
            <a:ext cx="7965831" cy="5539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200" b="1" spc="-60" dirty="0">
                <a:solidFill>
                  <a:srgbClr val="002060"/>
                </a:solidFill>
                <a:latin typeface="Garamond" panose="02020404030301010803" pitchFamily="18" charset="0"/>
                <a:cs typeface="Georgia"/>
              </a:rPr>
              <a:t>Ernest J. Kim, Esq.      |     3435 Wilshire Blvd. 27</a:t>
            </a:r>
            <a:r>
              <a:rPr lang="en-US" sz="1200" b="1" spc="-60" baseline="30000" dirty="0">
                <a:solidFill>
                  <a:srgbClr val="002060"/>
                </a:solidFill>
                <a:latin typeface="Garamond" panose="02020404030301010803" pitchFamily="18" charset="0"/>
                <a:cs typeface="Georgia"/>
              </a:rPr>
              <a:t>th</a:t>
            </a:r>
            <a:r>
              <a:rPr lang="en-US" sz="1200" b="1" spc="-60" dirty="0">
                <a:solidFill>
                  <a:srgbClr val="002060"/>
                </a:solidFill>
                <a:latin typeface="Garamond" panose="02020404030301010803" pitchFamily="18" charset="0"/>
                <a:cs typeface="Georgia"/>
              </a:rPr>
              <a:t> Floor     |     17541 17</a:t>
            </a:r>
            <a:r>
              <a:rPr lang="en-US" sz="1200" b="1" spc="-60" baseline="30000" dirty="0">
                <a:solidFill>
                  <a:srgbClr val="002060"/>
                </a:solidFill>
                <a:latin typeface="Garamond" panose="02020404030301010803" pitchFamily="18" charset="0"/>
                <a:cs typeface="Georgia"/>
              </a:rPr>
              <a:t>th</a:t>
            </a:r>
            <a:r>
              <a:rPr lang="en-US" sz="1200" b="1" spc="-60" dirty="0">
                <a:solidFill>
                  <a:srgbClr val="002060"/>
                </a:solidFill>
                <a:latin typeface="Garamond" panose="02020404030301010803" pitchFamily="18" charset="0"/>
                <a:cs typeface="Georgia"/>
              </a:rPr>
              <a:t> Street Suite 100     |     220 Montgomery Street Suite 1200     |</a:t>
            </a:r>
          </a:p>
          <a:p>
            <a:pPr algn="l"/>
            <a:r>
              <a:rPr lang="en-US" sz="1200" b="1" spc="-60" dirty="0">
                <a:solidFill>
                  <a:srgbClr val="002060"/>
                </a:solidFill>
                <a:latin typeface="Garamond" panose="02020404030301010803" pitchFamily="18" charset="0"/>
                <a:cs typeface="Georgia"/>
              </a:rPr>
              <a:t>	                        Los Angeles, CA 90010                         Tustin, CA 92780                             San Francisco, CA 94104</a:t>
            </a:r>
          </a:p>
          <a:p>
            <a:pPr algn="l"/>
            <a:r>
              <a:rPr lang="en-US" sz="1200" b="1" spc="-60" dirty="0">
                <a:solidFill>
                  <a:srgbClr val="002060"/>
                </a:solidFill>
                <a:latin typeface="Garamond" panose="02020404030301010803" pitchFamily="18" charset="0"/>
                <a:cs typeface="Georgia"/>
              </a:rPr>
              <a:t>	                              (800) 793 – 5633                                  (949) 975 – 1870                                        (415) 901 - 5800</a:t>
            </a:r>
          </a:p>
        </p:txBody>
      </p:sp>
    </p:spTree>
    <p:extLst>
      <p:ext uri="{BB962C8B-B14F-4D97-AF65-F5344CB8AC3E}">
        <p14:creationId xmlns:p14="http://schemas.microsoft.com/office/powerpoint/2010/main" val="161642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455613"/>
            <a:ext cx="7786687" cy="492443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TAX PLANNING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C369F-6276-4BE3-88D1-60262EC7E8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1456" y="3429000"/>
            <a:ext cx="3817144" cy="2973387"/>
          </a:xfrm>
          <a:ln>
            <a:noFill/>
          </a:ln>
        </p:spPr>
        <p:txBody>
          <a:bodyPr/>
          <a:lstStyle/>
          <a:p>
            <a:r>
              <a:rPr lang="en-US" sz="18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PROS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During NRA’s lifetime, he can gift shares of foreign corporation free of gift tax, and sell shares free of U.S. income tax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Dividends are not subject to U.S. income tax in hands of NRA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DB5A65-EBED-493B-948D-EE976DF92BF9}"/>
              </a:ext>
            </a:extLst>
          </p:cNvPr>
          <p:cNvSpPr txBox="1"/>
          <p:nvPr/>
        </p:nvSpPr>
        <p:spPr>
          <a:xfrm>
            <a:off x="221456" y="1781889"/>
            <a:ext cx="8300519" cy="184665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6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Georgia"/>
              </a:rPr>
              <a:t>NRA purchases life insurance that would cover the amount of the U.S. estate tax</a:t>
            </a:r>
          </a:p>
          <a:p>
            <a:pPr marL="800100" lvl="1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spc="-60" dirty="0">
                <a:solidFill>
                  <a:srgbClr val="1F497D"/>
                </a:solidFill>
                <a:latin typeface="Garamond" panose="02020404030301010803" pitchFamily="18" charset="0"/>
                <a:cs typeface="Georgia"/>
              </a:rPr>
              <a:t>Life insurance proceeds on the life of an insured NRA are deemed to be non-U.S. situs property.</a:t>
            </a:r>
            <a:endParaRPr lang="en-US" sz="2000" spc="-60" dirty="0">
              <a:solidFill>
                <a:srgbClr val="0079C1"/>
              </a:solidFill>
              <a:latin typeface="Georgia"/>
              <a:cs typeface="Georgia"/>
            </a:endParaRPr>
          </a:p>
          <a:p>
            <a:pPr>
              <a:lnSpc>
                <a:spcPts val="2400"/>
              </a:lnSpc>
            </a:pPr>
            <a:endParaRPr lang="en-US" sz="2000" spc="-60" dirty="0">
              <a:solidFill>
                <a:srgbClr val="0079C1"/>
              </a:solidFill>
              <a:latin typeface="Georgia"/>
              <a:cs typeface="Georgia"/>
            </a:endParaRPr>
          </a:p>
          <a:p>
            <a:pPr>
              <a:lnSpc>
                <a:spcPts val="2400"/>
              </a:lnSpc>
            </a:pPr>
            <a:r>
              <a:rPr lang="en-US" sz="20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Ownership by a Foreign Corporation</a:t>
            </a:r>
            <a:endParaRPr lang="en-US" sz="20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lnSpc>
                <a:spcPts val="2400"/>
              </a:lnSpc>
            </a:pPr>
            <a:endParaRPr lang="en-US" sz="2000" spc="-60" dirty="0">
              <a:solidFill>
                <a:srgbClr val="1F497D"/>
              </a:solidFill>
              <a:latin typeface="Garamond" panose="02020404030301010803" pitchFamily="18" charset="0"/>
              <a:cs typeface="Georgia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1CAF2C1-0695-422E-87FF-3F8B3B80708D}"/>
              </a:ext>
            </a:extLst>
          </p:cNvPr>
          <p:cNvSpPr txBox="1">
            <a:spLocks/>
          </p:cNvSpPr>
          <p:nvPr/>
        </p:nvSpPr>
        <p:spPr>
          <a:xfrm>
            <a:off x="4666307" y="3428999"/>
            <a:ext cx="3817144" cy="2973387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rgbClr val="0079C1"/>
                </a:solidFill>
                <a:latin typeface="Georgi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CONS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Sale of U.S. real estate held by foreign corporation is deemed to be ECI under FIRPTA, subjecting the gain to additional 30% branch profits tax ON TOP of regular corporate tax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At NRA’s death, shares in corporation receive step-up in basis, but assets owned by the </a:t>
            </a:r>
            <a:r>
              <a:rPr lang="en-US" sz="1800" i="1" dirty="0">
                <a:solidFill>
                  <a:schemeClr val="tx2"/>
                </a:solidFill>
                <a:latin typeface="Garamond" panose="02020404030301010803" pitchFamily="18" charset="0"/>
              </a:rPr>
              <a:t>entity</a:t>
            </a: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 will </a:t>
            </a:r>
            <a:r>
              <a:rPr lang="en-US" sz="1800" u="sng" dirty="0">
                <a:solidFill>
                  <a:schemeClr val="tx2"/>
                </a:solidFill>
                <a:latin typeface="Garamond" panose="02020404030301010803" pitchFamily="18" charset="0"/>
              </a:rPr>
              <a:t>not</a:t>
            </a:r>
            <a:r>
              <a:rPr lang="en-US" sz="1800" dirty="0">
                <a:solidFill>
                  <a:schemeClr val="tx2"/>
                </a:solidFill>
                <a:latin typeface="Garamond" panose="020204040303010108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7266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7200" y="2066924"/>
            <a:ext cx="8153400" cy="3800476"/>
          </a:xfrm>
        </p:spPr>
        <p:txBody>
          <a:bodyPr/>
          <a:lstStyle/>
          <a:p>
            <a:pPr algn="ctr"/>
            <a:r>
              <a:rPr lang="en-US" sz="5400" dirty="0">
                <a:solidFill>
                  <a:schemeClr val="tx2"/>
                </a:solidFill>
                <a:latin typeface="Garamond" panose="02020404030301010803" pitchFamily="18" charset="0"/>
              </a:rPr>
              <a:t>QUESTIONS?</a:t>
            </a:r>
          </a:p>
          <a:p>
            <a:pPr algn="ctr"/>
            <a:r>
              <a:rPr lang="en-US" sz="5400" dirty="0">
                <a:solidFill>
                  <a:schemeClr val="tx2"/>
                </a:solidFill>
                <a:latin typeface="Garamond" panose="02020404030301010803" pitchFamily="18" charset="0"/>
              </a:rPr>
              <a:t>&amp;</a:t>
            </a:r>
          </a:p>
          <a:p>
            <a:pPr algn="ctr"/>
            <a:r>
              <a:rPr lang="en-US" sz="5400" dirty="0">
                <a:solidFill>
                  <a:schemeClr val="tx2"/>
                </a:solidFill>
                <a:latin typeface="Garamond" panose="02020404030301010803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70184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7200" y="1676400"/>
            <a:ext cx="8153400" cy="4343400"/>
          </a:xfrm>
        </p:spPr>
        <p:txBody>
          <a:bodyPr/>
          <a:lstStyle/>
          <a:p>
            <a:r>
              <a:rPr lang="en-US" sz="18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Ernest J. Kim, Esq.</a:t>
            </a:r>
          </a:p>
          <a:p>
            <a:r>
              <a:rPr lang="en-US" sz="1800" b="1" dirty="0">
                <a:solidFill>
                  <a:schemeClr val="tx2"/>
                </a:solidFill>
                <a:latin typeface="Garamond" panose="02020404030301010803" pitchFamily="18" charset="0"/>
              </a:rPr>
              <a:t>	Education:	B.A. – University of California Berkeley in 1992</a:t>
            </a:r>
          </a:p>
          <a:p>
            <a:r>
              <a:rPr lang="en-US" sz="1800" b="1" dirty="0">
                <a:solidFill>
                  <a:schemeClr val="tx2"/>
                </a:solidFill>
                <a:latin typeface="Garamond" panose="02020404030301010803" pitchFamily="18" charset="0"/>
              </a:rPr>
              <a:t>				J.D. – Cornell Law School in 1995</a:t>
            </a:r>
          </a:p>
          <a:p>
            <a:r>
              <a:rPr lang="en-US" sz="1800" b="1" dirty="0">
                <a:solidFill>
                  <a:schemeClr val="tx2"/>
                </a:solidFill>
                <a:latin typeface="Garamond" panose="02020404030301010803" pitchFamily="18" charset="0"/>
              </a:rPr>
              <a:t>	Certification:	Certified Specialist in Estate Planning, Trust, and 					Probate Law by the State Bar of California</a:t>
            </a:r>
          </a:p>
          <a:p>
            <a:endParaRPr lang="en-US" sz="1800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endParaRPr lang="en-US" sz="1800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endParaRPr lang="en-US" sz="2000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endParaRPr lang="en-US" sz="2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455613"/>
            <a:ext cx="7786687" cy="492443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ABOUT US</a:t>
            </a:r>
          </a:p>
        </p:txBody>
      </p:sp>
    </p:spTree>
    <p:extLst>
      <p:ext uri="{BB962C8B-B14F-4D97-AF65-F5344CB8AC3E}">
        <p14:creationId xmlns:p14="http://schemas.microsoft.com/office/powerpoint/2010/main" val="333790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455613"/>
            <a:ext cx="7786687" cy="492443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AGENDA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7200" y="1676400"/>
            <a:ext cx="8153400" cy="4343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General Overview of Estate and Gift Taxes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Determining Residency for Nonresident Aliens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U.S. Transfer Taxation of Nonresident Aliens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  <a:t>Gift Taxation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  <a:t>Estate Taxation</a:t>
            </a:r>
          </a:p>
          <a:p>
            <a:endParaRPr lang="en-US" sz="2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1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455613"/>
            <a:ext cx="7786687" cy="492443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ESTATE AND GIFT TAXES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7200" y="1676400"/>
            <a:ext cx="8153400" cy="43434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U.S. imposes transfer taxes on the gratuitous transfer of property: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tx2"/>
                </a:solidFill>
                <a:latin typeface="Garamond" panose="02020404030301010803" pitchFamily="18" charset="0"/>
              </a:rPr>
              <a:t>Estate Tax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: applies to transfers at death;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tx2"/>
                </a:solidFill>
                <a:latin typeface="Garamond" panose="02020404030301010803" pitchFamily="18" charset="0"/>
              </a:rPr>
              <a:t>Gift Tax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: applies to lifetime transfers to others.</a:t>
            </a:r>
            <a:endParaRPr lang="en-US" sz="2400" u="sng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endParaRPr lang="en-US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First determine whether a non-citizen individual is </a:t>
            </a:r>
            <a:b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(1) a nonresident alien for U.S. transfer tax purposes, or </a:t>
            </a:r>
            <a:b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(2) a U.S. resident.</a:t>
            </a:r>
          </a:p>
        </p:txBody>
      </p:sp>
    </p:spTree>
    <p:extLst>
      <p:ext uri="{BB962C8B-B14F-4D97-AF65-F5344CB8AC3E}">
        <p14:creationId xmlns:p14="http://schemas.microsoft.com/office/powerpoint/2010/main" val="3877811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455613"/>
            <a:ext cx="7786687" cy="492443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TRANSFER TAX RESIDENCY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C369F-6276-4BE3-88D1-60262EC7E8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81000" y="1905000"/>
            <a:ext cx="3962399" cy="2133600"/>
          </a:xfrm>
        </p:spPr>
        <p:txBody>
          <a:bodyPr/>
          <a:lstStyle/>
          <a:p>
            <a:r>
              <a:rPr lang="en-US" sz="20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Income Taxes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Objective criteria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Green Card Test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Substantial Presence Test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First-Year Election 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E640CD-CE23-45A5-88DF-6BE5E090A35D}"/>
              </a:ext>
            </a:extLst>
          </p:cNvPr>
          <p:cNvSpPr txBox="1"/>
          <p:nvPr/>
        </p:nvSpPr>
        <p:spPr>
          <a:xfrm>
            <a:off x="5105400" y="1912545"/>
            <a:ext cx="3817144" cy="3077766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US" sz="20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Transfer Taxes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Subjective inquiry regarding individual’s domicile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2"/>
                </a:solidFill>
                <a:latin typeface="Garamond" panose="02020404030301010803" pitchFamily="18" charset="0"/>
              </a:rPr>
              <a:t>Domicile</a:t>
            </a: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 – person’s fixed and permanent place of abode where the person intends to remain indefinitely or where the person intends to return.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i="1" dirty="0">
              <a:latin typeface="Garamond" panose="02020404030301010803" pitchFamily="18" charset="0"/>
            </a:endParaRPr>
          </a:p>
          <a:p>
            <a:pPr algn="l">
              <a:lnSpc>
                <a:spcPts val="2400"/>
              </a:lnSpc>
            </a:pPr>
            <a:endParaRPr lang="en-US" sz="2400" b="0" spc="-60" dirty="0">
              <a:solidFill>
                <a:srgbClr val="0079C1"/>
              </a:solidFill>
              <a:latin typeface="Georgia"/>
              <a:cs typeface="Georgi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DB5A65-EBED-493B-948D-EE976DF92BF9}"/>
              </a:ext>
            </a:extLst>
          </p:cNvPr>
          <p:cNvSpPr txBox="1"/>
          <p:nvPr/>
        </p:nvSpPr>
        <p:spPr>
          <a:xfrm>
            <a:off x="421740" y="4876800"/>
            <a:ext cx="8300519" cy="61555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  <a:t>Possible for person to be resident for </a:t>
            </a:r>
            <a:r>
              <a:rPr lang="en-US" sz="20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income</a:t>
            </a:r>
            <a: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  <a:t> tax purposes and NOT be a resident for </a:t>
            </a:r>
            <a:r>
              <a:rPr lang="en-US" sz="2000" b="1" u="sng" dirty="0">
                <a:solidFill>
                  <a:schemeClr val="tx2"/>
                </a:solidFill>
                <a:latin typeface="Garamond" panose="02020404030301010803" pitchFamily="18" charset="0"/>
              </a:rPr>
              <a:t>transfer</a:t>
            </a:r>
            <a: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  <a:t> tax purposes, and vice-versa.</a:t>
            </a:r>
            <a:endParaRPr lang="en-US" sz="2000" b="0" spc="-60" dirty="0">
              <a:solidFill>
                <a:srgbClr val="0079C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6824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455613"/>
            <a:ext cx="7786687" cy="492443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DOMICILE DEFINED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C369F-6276-4BE3-88D1-60262EC7E8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04800" y="1524000"/>
            <a:ext cx="8382000" cy="1447800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For U.S. tax purposes to be characterized as a U.S. domiciliary, a person must:</a:t>
            </a:r>
          </a:p>
          <a:p>
            <a:pPr marL="457200" indent="-457200">
              <a:buAutoNum type="arabicParenBoth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Live in the U.S.; and </a:t>
            </a:r>
          </a:p>
          <a:p>
            <a:pPr marL="457200" indent="-457200">
              <a:buAutoNum type="arabicParenBoth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Have no intention of leaving.</a:t>
            </a:r>
          </a:p>
          <a:p>
            <a: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  <a:t>Intent is established by objective criteria or factors:</a:t>
            </a:r>
          </a:p>
          <a:p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9AA205-F5C0-479D-BB4F-996F36B37BBD}"/>
              </a:ext>
            </a:extLst>
          </p:cNvPr>
          <p:cNvSpPr txBox="1"/>
          <p:nvPr/>
        </p:nvSpPr>
        <p:spPr>
          <a:xfrm>
            <a:off x="457200" y="2967273"/>
            <a:ext cx="3733800" cy="366388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Garamond" panose="02020404030301010803" pitchFamily="18" charset="0"/>
              </a:rPr>
              <a:t>Length of time spent in U.S. &amp; abroad, amount of time traveling to/from U.S. and other countries;</a:t>
            </a:r>
          </a:p>
          <a:p>
            <a:pPr marL="34290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Garamond" panose="02020404030301010803" pitchFamily="18" charset="0"/>
              </a:rPr>
              <a:t>Value, size and locations of person’s homes</a:t>
            </a:r>
          </a:p>
          <a:p>
            <a:pPr marL="34290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Garamond" panose="02020404030301010803" pitchFamily="18" charset="0"/>
              </a:rPr>
              <a:t>Whether person spends time in locale due to poor health, for pleasure, to avoid political problems in another country;</a:t>
            </a:r>
          </a:p>
          <a:p>
            <a:pPr marL="34290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Garamond" panose="02020404030301010803" pitchFamily="18" charset="0"/>
              </a:rPr>
              <a:t>Situs of valuable/meaningful TPP</a:t>
            </a:r>
          </a:p>
          <a:p>
            <a:pPr marL="34290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Garamond" panose="02020404030301010803" pitchFamily="18" charset="0"/>
              </a:rPr>
              <a:t>Where person’s close friends/family are situated</a:t>
            </a:r>
          </a:p>
          <a:p>
            <a:pPr marL="34290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en-US" sz="1600" b="0" spc="-60" dirty="0">
              <a:solidFill>
                <a:srgbClr val="0079C1"/>
              </a:solidFill>
              <a:latin typeface="Georgia"/>
              <a:cs typeface="Georgi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22AC2E-E6AB-48AD-B9C8-84AFD70FCF87}"/>
              </a:ext>
            </a:extLst>
          </p:cNvPr>
          <p:cNvSpPr txBox="1"/>
          <p:nvPr/>
        </p:nvSpPr>
        <p:spPr>
          <a:xfrm>
            <a:off x="4648200" y="2989907"/>
            <a:ext cx="4114800" cy="336617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Garamond" panose="02020404030301010803" pitchFamily="18" charset="0"/>
              </a:rPr>
              <a:t>Locales in which person has religious and social affiliations or in which he partakes in civic affairs;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b="0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Locales in which person’s business interests are situated;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Person’s visa status;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b="0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Places where the person states in legal documents where he resides;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Jurisdiction where person is registered to vote.</a:t>
            </a:r>
          </a:p>
          <a:p>
            <a:pPr>
              <a:lnSpc>
                <a:spcPts val="2400"/>
              </a:lnSpc>
            </a:pPr>
            <a:endParaRPr lang="en-US" sz="1600" spc="-60" dirty="0">
              <a:solidFill>
                <a:schemeClr val="tx2"/>
              </a:solidFill>
              <a:latin typeface="Garamond" panose="02020404030301010803" pitchFamily="18" charset="0"/>
              <a:cs typeface="Georgia"/>
            </a:endParaRPr>
          </a:p>
          <a:p>
            <a:pPr algn="ctr">
              <a:lnSpc>
                <a:spcPts val="2400"/>
              </a:lnSpc>
            </a:pPr>
            <a:r>
              <a:rPr lang="en-US" sz="1600" b="1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 TOTALITY OF THE CIRCUMSTANCES</a:t>
            </a:r>
          </a:p>
        </p:txBody>
      </p:sp>
    </p:spTree>
    <p:extLst>
      <p:ext uri="{BB962C8B-B14F-4D97-AF65-F5344CB8AC3E}">
        <p14:creationId xmlns:p14="http://schemas.microsoft.com/office/powerpoint/2010/main" val="1858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7200" y="2066924"/>
            <a:ext cx="8153400" cy="3800476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What is subject to Gift Tax?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Generally, U.S. gift tax applies to gratuitous transfers made during donor’s lifetime.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U.S. Citizens and Residents = gratuitous transfers of </a:t>
            </a:r>
            <a:r>
              <a:rPr lang="en-US" sz="2000" i="1" dirty="0">
                <a:solidFill>
                  <a:schemeClr val="tx2"/>
                </a:solidFill>
                <a:latin typeface="Garamond" panose="02020404030301010803" pitchFamily="18" charset="0"/>
              </a:rPr>
              <a:t>any property, wherever situated</a:t>
            </a:r>
            <a:endParaRPr lang="en-US" sz="20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Nonresident Aliens = only to gratuitous transfers of </a:t>
            </a:r>
            <a:r>
              <a:rPr lang="en-US" sz="2000" u="sng" dirty="0">
                <a:solidFill>
                  <a:schemeClr val="tx2"/>
                </a:solidFill>
                <a:latin typeface="Garamond" panose="02020404030301010803" pitchFamily="18" charset="0"/>
              </a:rPr>
              <a:t>U.S. situs real and tangible personal property</a:t>
            </a: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Gifts of </a:t>
            </a:r>
            <a:r>
              <a:rPr lang="en-US" b="1" u="sng" dirty="0">
                <a:solidFill>
                  <a:schemeClr val="tx2"/>
                </a:solidFill>
                <a:latin typeface="Garamond" panose="02020404030301010803" pitchFamily="18" charset="0"/>
              </a:rPr>
              <a:t>intangible</a:t>
            </a:r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 personal property by a nonresident alien are NOT subject to U.S. gift tax.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209392"/>
            <a:ext cx="7786687" cy="984885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GIFT TAXATION OF </a:t>
            </a:r>
            <a:b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NONRESIDENT ALIENS</a:t>
            </a:r>
          </a:p>
        </p:txBody>
      </p:sp>
    </p:spTree>
    <p:extLst>
      <p:ext uri="{BB962C8B-B14F-4D97-AF65-F5344CB8AC3E}">
        <p14:creationId xmlns:p14="http://schemas.microsoft.com/office/powerpoint/2010/main" val="548766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7200" y="2066924"/>
            <a:ext cx="8153400" cy="3800476"/>
          </a:xfrm>
        </p:spPr>
        <p:txBody>
          <a:bodyPr/>
          <a:lstStyle/>
          <a:p>
            <a:r>
              <a:rPr lang="en-US" b="1" u="sng" dirty="0">
                <a:solidFill>
                  <a:schemeClr val="tx2"/>
                </a:solidFill>
                <a:latin typeface="Garamond" panose="02020404030301010803" pitchFamily="18" charset="0"/>
              </a:rPr>
              <a:t>Intangible Personal Property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Stock in a U.S. Corporation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Debt obligations, including bank deposits, issued by a U.S. borrower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Garamond" panose="02020404030301010803" pitchFamily="18" charset="0"/>
              </a:rPr>
              <a:t>Physical currency (bank notes and coins, i.e. “cash”) is considered TANGIBLE PERSONAL PROPERTY for gift tax purposes.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209392"/>
            <a:ext cx="7786687" cy="984885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GIFT TAXATION OF </a:t>
            </a:r>
            <a:b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NONRESIDENT ALIENS-Cont’d</a:t>
            </a:r>
          </a:p>
        </p:txBody>
      </p:sp>
    </p:spTree>
    <p:extLst>
      <p:ext uri="{BB962C8B-B14F-4D97-AF65-F5344CB8AC3E}">
        <p14:creationId xmlns:p14="http://schemas.microsoft.com/office/powerpoint/2010/main" val="4066871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8657" y="209392"/>
            <a:ext cx="7786687" cy="984885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GIFT TAXATION OF </a:t>
            </a:r>
            <a:b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b="0" dirty="0">
                <a:solidFill>
                  <a:schemeClr val="tx2"/>
                </a:solidFill>
                <a:latin typeface="Garamond" panose="02020404030301010803" pitchFamily="18" charset="0"/>
              </a:rPr>
              <a:t>NONRESIDENT ALIENS-Cont’d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452D2A-88BC-4756-BEED-15CEA5C14A1D}"/>
              </a:ext>
            </a:extLst>
          </p:cNvPr>
          <p:cNvSpPr txBox="1"/>
          <p:nvPr/>
        </p:nvSpPr>
        <p:spPr>
          <a:xfrm>
            <a:off x="304800" y="1676400"/>
            <a:ext cx="8305800" cy="43182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2400" b="1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Gifts to Spouses</a:t>
            </a:r>
          </a:p>
          <a:p>
            <a:pPr marL="800100" lvl="1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400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Taxation of gifts of U.S. situs property between spouses depends entirely on the </a:t>
            </a:r>
            <a:r>
              <a:rPr lang="en-US" sz="2400" i="1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citizenship of the </a:t>
            </a:r>
            <a:r>
              <a:rPr lang="en-US" sz="2400" i="1" spc="-60" dirty="0" err="1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donee</a:t>
            </a:r>
            <a:r>
              <a:rPr lang="en-US" sz="2400" i="1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 </a:t>
            </a:r>
            <a:r>
              <a:rPr lang="en-US" sz="2400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spouse (not the domicile of the donor).</a:t>
            </a:r>
          </a:p>
          <a:p>
            <a:pPr>
              <a:lnSpc>
                <a:spcPts val="2400"/>
              </a:lnSpc>
            </a:pPr>
            <a:endParaRPr lang="en-US" sz="2400" spc="-60" dirty="0">
              <a:solidFill>
                <a:schemeClr val="tx2"/>
              </a:solidFill>
              <a:latin typeface="Garamond" panose="02020404030301010803" pitchFamily="18" charset="0"/>
              <a:cs typeface="Georgia"/>
            </a:endParaRPr>
          </a:p>
          <a:p>
            <a:pPr>
              <a:lnSpc>
                <a:spcPts val="2400"/>
              </a:lnSpc>
            </a:pPr>
            <a:r>
              <a:rPr lang="en-US" sz="2400" b="1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Spousal Gift Splitting</a:t>
            </a:r>
            <a:endParaRPr lang="en-US" sz="2400" spc="-60" dirty="0">
              <a:solidFill>
                <a:schemeClr val="tx2"/>
              </a:solidFill>
              <a:latin typeface="Garamond" panose="02020404030301010803" pitchFamily="18" charset="0"/>
              <a:cs typeface="Georgia"/>
            </a:endParaRPr>
          </a:p>
          <a:p>
            <a:pPr marL="800100" lvl="1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400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Not available where one of the spouses is a nonresident (unless a gift tax treaty provides otherwise)</a:t>
            </a:r>
          </a:p>
          <a:p>
            <a:pPr marL="800100" lvl="1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400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Gift-splitting is available if </a:t>
            </a:r>
            <a:r>
              <a:rPr lang="en-US" sz="2400" i="1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either or both</a:t>
            </a:r>
            <a:r>
              <a:rPr lang="en-US" sz="2400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 of the spouses is a non-citizen BUT both spouses must be U.S. residents for transfer tax purposes.</a:t>
            </a:r>
          </a:p>
          <a:p>
            <a:pPr>
              <a:lnSpc>
                <a:spcPts val="2400"/>
              </a:lnSpc>
            </a:pPr>
            <a:endParaRPr lang="en-US" sz="2400" spc="-60" dirty="0">
              <a:solidFill>
                <a:schemeClr val="tx2"/>
              </a:solidFill>
              <a:latin typeface="Garamond" panose="02020404030301010803" pitchFamily="18" charset="0"/>
              <a:cs typeface="Georgia"/>
            </a:endParaRPr>
          </a:p>
          <a:p>
            <a:pPr>
              <a:lnSpc>
                <a:spcPts val="2400"/>
              </a:lnSpc>
            </a:pPr>
            <a:r>
              <a:rPr lang="en-US" sz="2400" b="1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Nonresident aliens can make unlimited gifts on behalf of </a:t>
            </a:r>
            <a:r>
              <a:rPr lang="en-US" sz="2400" b="1" spc="-60" dirty="0" err="1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donees</a:t>
            </a:r>
            <a:r>
              <a:rPr lang="en-US" sz="2400" b="1" spc="-60" dirty="0">
                <a:solidFill>
                  <a:schemeClr val="tx2"/>
                </a:solidFill>
                <a:latin typeface="Garamond" panose="02020404030301010803" pitchFamily="18" charset="0"/>
                <a:cs typeface="Georgia"/>
              </a:rPr>
              <a:t> directly to educational and medical institutions. </a:t>
            </a:r>
          </a:p>
        </p:txBody>
      </p:sp>
    </p:spTree>
    <p:extLst>
      <p:ext uri="{BB962C8B-B14F-4D97-AF65-F5344CB8AC3E}">
        <p14:creationId xmlns:p14="http://schemas.microsoft.com/office/powerpoint/2010/main" val="369515060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YLFonts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lIns="0" tIns="0" rIns="0" bIns="0"/>
      <a:lstStyle>
        <a:defPPr algn="l">
          <a:lnSpc>
            <a:spcPts val="2400"/>
          </a:lnSpc>
          <a:defRPr sz="2400" b="0" spc="-60" dirty="0" smtClean="0">
            <a:solidFill>
              <a:srgbClr val="0079C1"/>
            </a:solidFill>
            <a:latin typeface="Georgia"/>
            <a:cs typeface="Georgi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22725</TotalTime>
  <Words>1355</Words>
  <Application>Microsoft Office PowerPoint</Application>
  <PresentationFormat>On-screen Show (4:3)</PresentationFormat>
  <Paragraphs>189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Garamond</vt:lpstr>
      <vt:lpstr>Georgia</vt:lpstr>
      <vt:lpstr>Tahoma</vt:lpstr>
      <vt:lpstr>Times New Roman</vt:lpstr>
      <vt:lpstr>Theme1</vt:lpstr>
      <vt:lpstr>ESTATE PLANNING FOR NONRESIDENT ALIENS</vt:lpstr>
      <vt:lpstr>ABOUT US</vt:lpstr>
      <vt:lpstr>AGENDA</vt:lpstr>
      <vt:lpstr>ESTATE AND GIFT TAXES</vt:lpstr>
      <vt:lpstr>TRANSFER TAX RESIDENCY</vt:lpstr>
      <vt:lpstr>DOMICILE DEFINED</vt:lpstr>
      <vt:lpstr>GIFT TAXATION OF  NONRESIDENT ALIENS</vt:lpstr>
      <vt:lpstr>GIFT TAXATION OF  NONRESIDENT ALIENS-Cont’d</vt:lpstr>
      <vt:lpstr>GIFT TAXATION OF  NONRESIDENT ALIENS-Cont’d</vt:lpstr>
      <vt:lpstr>ESTATE TAXATION OF NONRESIDENT ALIENS</vt:lpstr>
      <vt:lpstr>ESTATE TAXATION OF NONRESIDENT ALIENS-Cont’d</vt:lpstr>
      <vt:lpstr>U.S. INTANGIBLE PROPERTY</vt:lpstr>
      <vt:lpstr>ESTATE AND GIFT TAX EXCLUSIONS FOR CITIZENS, NONRESIDENT ALIENS, AND RESIDENT ALIENS</vt:lpstr>
      <vt:lpstr>TAX PLANNING STRATEGIES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D. Lee</dc:creator>
  <cp:lastModifiedBy>Ernest-Irvine</cp:lastModifiedBy>
  <cp:revision>136</cp:revision>
  <cp:lastPrinted>2018-08-29T17:42:28Z</cp:lastPrinted>
  <dcterms:created xsi:type="dcterms:W3CDTF">2015-03-02T20:00:28Z</dcterms:created>
  <dcterms:modified xsi:type="dcterms:W3CDTF">2018-08-30T01:11:30Z</dcterms:modified>
</cp:coreProperties>
</file>