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Default Extension="jpeg" ContentType="image/jpeg"/>
  <Default Extension="rels" ContentType="application/vnd.openxmlformats-package.relationships+xml"/>
  <Default Extension="xml" ContentType="application/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92" r:id="rId2"/>
    <p:sldId id="256" r:id="rId3"/>
    <p:sldId id="288" r:id="rId4"/>
    <p:sldId id="293" r:id="rId5"/>
    <p:sldId id="272" r:id="rId6"/>
    <p:sldId id="273" r:id="rId7"/>
    <p:sldId id="274" r:id="rId8"/>
    <p:sldId id="294" r:id="rId9"/>
    <p:sldId id="262" r:id="rId10"/>
    <p:sldId id="275" r:id="rId11"/>
    <p:sldId id="276" r:id="rId12"/>
    <p:sldId id="277" r:id="rId13"/>
    <p:sldId id="278" r:id="rId14"/>
    <p:sldId id="279" r:id="rId15"/>
    <p:sldId id="280" r:id="rId16"/>
    <p:sldId id="296" r:id="rId17"/>
    <p:sldId id="281" r:id="rId18"/>
    <p:sldId id="282" r:id="rId19"/>
    <p:sldId id="283" r:id="rId20"/>
    <p:sldId id="284" r:id="rId21"/>
    <p:sldId id="271" r:id="rId22"/>
    <p:sldId id="290" r:id="rId23"/>
    <p:sldId id="291" r:id="rId24"/>
    <p:sldId id="285" r:id="rId25"/>
    <p:sldId id="287" r:id="rId26"/>
    <p:sldId id="289" r:id="rId27"/>
    <p:sldId id="297" r:id="rId28"/>
    <p:sldId id="300" r:id="rId29"/>
    <p:sldId id="298" r:id="rId30"/>
    <p:sldId id="299" r:id="rId31"/>
    <p:sldId id="295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ernational Tax Practice" id="{C8FA8E3E-89F4-45D1-9E60-C4DCFC808E3D}">
          <p14:sldIdLst>
            <p14:sldId id="292"/>
            <p14:sldId id="256"/>
            <p14:sldId id="288"/>
            <p14:sldId id="293"/>
            <p14:sldId id="272"/>
            <p14:sldId id="273"/>
            <p14:sldId id="274"/>
            <p14:sldId id="294"/>
            <p14:sldId id="262"/>
            <p14:sldId id="275"/>
            <p14:sldId id="276"/>
            <p14:sldId id="277"/>
            <p14:sldId id="278"/>
            <p14:sldId id="279"/>
            <p14:sldId id="280"/>
            <p14:sldId id="296"/>
            <p14:sldId id="281"/>
            <p14:sldId id="282"/>
            <p14:sldId id="283"/>
            <p14:sldId id="284"/>
            <p14:sldId id="271"/>
            <p14:sldId id="290"/>
            <p14:sldId id="291"/>
            <p14:sldId id="285"/>
            <p14:sldId id="287"/>
            <p14:sldId id="289"/>
            <p14:sldId id="297"/>
            <p14:sldId id="300"/>
            <p14:sldId id="298"/>
            <p14:sldId id="299"/>
            <p14:sldId id="29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2" Type="http://schemas.openxmlformats.org/officeDocument/2006/relationships/slide" Target="slides/slide1.xml" />
  <Relationship Id="rId3" Type="http://schemas.openxmlformats.org/officeDocument/2006/relationships/slide" Target="slides/slide2.xml" />
  <Relationship Id="rId4" Type="http://schemas.openxmlformats.org/officeDocument/2006/relationships/slide" Target="slides/slide3.xml" />
  <Relationship Id="rId5" Type="http://schemas.openxmlformats.org/officeDocument/2006/relationships/slide" Target="slides/slide4.xml" />
  <Relationship Id="rId6" Type="http://schemas.openxmlformats.org/officeDocument/2006/relationships/slide" Target="slides/slide5.xml" />
  <Relationship Id="rId7" Type="http://schemas.openxmlformats.org/officeDocument/2006/relationships/slide" Target="slides/slide6.xml" />
  <Relationship Id="rId8" Type="http://schemas.openxmlformats.org/officeDocument/2006/relationships/slide" Target="slides/slide7.xml" />
  <Relationship Id="rId9" Type="http://schemas.openxmlformats.org/officeDocument/2006/relationships/slide" Target="slides/slide8.xml" />
  <Relationship Id="rId10" Type="http://schemas.openxmlformats.org/officeDocument/2006/relationships/slide" Target="slides/slide9.xml" />
  <Relationship Id="rId11" Type="http://schemas.openxmlformats.org/officeDocument/2006/relationships/slide" Target="slides/slide10.xml" />
  <Relationship Id="rId12" Type="http://schemas.openxmlformats.org/officeDocument/2006/relationships/slide" Target="slides/slide11.xml" />
  <Relationship Id="rId13" Type="http://schemas.openxmlformats.org/officeDocument/2006/relationships/slide" Target="slides/slide12.xml" />
  <Relationship Id="rId14" Type="http://schemas.openxmlformats.org/officeDocument/2006/relationships/slide" Target="slides/slide13.xml" />
  <Relationship Id="rId15" Type="http://schemas.openxmlformats.org/officeDocument/2006/relationships/slide" Target="slides/slide14.xml" />
  <Relationship Id="rId16" Type="http://schemas.openxmlformats.org/officeDocument/2006/relationships/slide" Target="slides/slide15.xml" />
  <Relationship Id="rId17" Type="http://schemas.openxmlformats.org/officeDocument/2006/relationships/slide" Target="slides/slide16.xml" />
  <Relationship Id="rId18" Type="http://schemas.openxmlformats.org/officeDocument/2006/relationships/slide" Target="slides/slide17.xml" />
  <Relationship Id="rId19" Type="http://schemas.openxmlformats.org/officeDocument/2006/relationships/slide" Target="slides/slide18.xml" />
  <Relationship Id="rId20" Type="http://schemas.openxmlformats.org/officeDocument/2006/relationships/slide" Target="slides/slide19.xml" />
  <Relationship Id="rId21" Type="http://schemas.openxmlformats.org/officeDocument/2006/relationships/slide" Target="slides/slide20.xml" />
  <Relationship Id="rId22" Type="http://schemas.openxmlformats.org/officeDocument/2006/relationships/slide" Target="slides/slide21.xml" />
  <Relationship Id="rId23" Type="http://schemas.openxmlformats.org/officeDocument/2006/relationships/slide" Target="slides/slide22.xml" />
  <Relationship Id="rId24" Type="http://schemas.openxmlformats.org/officeDocument/2006/relationships/slide" Target="slides/slide23.xml" />
  <Relationship Id="rId25" Type="http://schemas.openxmlformats.org/officeDocument/2006/relationships/slide" Target="slides/slide24.xml" />
  <Relationship Id="rId26" Type="http://schemas.openxmlformats.org/officeDocument/2006/relationships/slide" Target="slides/slide25.xml" />
  <Relationship Id="rId27" Type="http://schemas.openxmlformats.org/officeDocument/2006/relationships/slide" Target="slides/slide26.xml" />
  <Relationship Id="rId28" Type="http://schemas.openxmlformats.org/officeDocument/2006/relationships/slide" Target="slides/slide27.xml" />
  <Relationship Id="rId29" Type="http://schemas.openxmlformats.org/officeDocument/2006/relationships/slide" Target="slides/slide28.xml" />
  <Relationship Id="rId30" Type="http://schemas.openxmlformats.org/officeDocument/2006/relationships/slide" Target="slides/slide29.xml" />
  <Relationship Id="rId31" Type="http://schemas.openxmlformats.org/officeDocument/2006/relationships/slide" Target="slides/slide30.xml" />
  <Relationship Id="rId32" Type="http://schemas.openxmlformats.org/officeDocument/2006/relationships/slide" Target="slides/slide31.xml" />
  <Relationship Id="rId34" Type="http://schemas.openxmlformats.org/officeDocument/2006/relationships/presProps" Target="presProps.xml" />
  <Relationship Id="rId33" Type="http://schemas.openxmlformats.org/officeDocument/2006/relationships/notesMaster" Target="notesMasters/notesMaster1.xml" />
  <Relationship Id="rId1" Type="http://schemas.openxmlformats.org/officeDocument/2006/relationships/slideMaster" Target="slideMasters/slideMaster1.xml" />
  <Relationship Id="rId37" Type="http://schemas.openxmlformats.org/officeDocument/2006/relationships/tableStyles" Target="tableStyles.xml" />
  <Relationship Id="rId36" Type="http://schemas.openxmlformats.org/officeDocument/2006/relationships/theme" Target="theme/theme1.xml" />
  <Relationship Id="rId35" Type="http://schemas.openxmlformats.org/officeDocument/2006/relationships/viewProps" Target="view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A43D1-5BD7-463C-9C09-046413FE665F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31590-9DCE-42EA-AE3F-B8930FE59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1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10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0.xml" />
  <Relationship Id="rId1" Type="http://schemas.openxmlformats.org/officeDocument/2006/relationships/notesMaster" Target="../notesMasters/notesMaster1.xml" />
</Relationships>
</file>

<file path=ppt/notesSlides/_rels/notesSlide1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1.xml" />
  <Relationship Id="rId1" Type="http://schemas.openxmlformats.org/officeDocument/2006/relationships/notesMaster" Target="../notesMasters/notesMaster1.xml" />
</Relationships>
</file>

<file path=ppt/notesSlides/_rels/notesSlide1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2.xml" />
  <Relationship Id="rId1" Type="http://schemas.openxmlformats.org/officeDocument/2006/relationships/notesMaster" Target="../notesMasters/notesMaster1.xml" />
</Relationships>
</file>

<file path=ppt/notesSlides/_rels/notesSlide1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3.xml" />
  <Relationship Id="rId1" Type="http://schemas.openxmlformats.org/officeDocument/2006/relationships/notesMaster" Target="../notesMasters/notesMaster1.xml" />
</Relationships>
</file>

<file path=ppt/notesSlides/_rels/notesSlide1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4.xml" />
  <Relationship Id="rId1" Type="http://schemas.openxmlformats.org/officeDocument/2006/relationships/notesMaster" Target="../notesMasters/notesMaster1.xml" />
</Relationships>
</file>

<file path=ppt/notesSlides/_rels/notesSlide1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5.xml" />
  <Relationship Id="rId1" Type="http://schemas.openxmlformats.org/officeDocument/2006/relationships/notesMaster" Target="../notesMasters/notesMaster1.xml" />
</Relationships>
</file>

<file path=ppt/notesSlides/_rels/notesSlide16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6.xml" />
  <Relationship Id="rId1" Type="http://schemas.openxmlformats.org/officeDocument/2006/relationships/notesMaster" Target="../notesMasters/notesMaster1.xml" />
</Relationships>
</file>

<file path=ppt/notesSlides/_rels/notesSlide17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7.xml" />
  <Relationship Id="rId1" Type="http://schemas.openxmlformats.org/officeDocument/2006/relationships/notesMaster" Target="../notesMasters/notesMaster1.xml" />
</Relationships>
</file>

<file path=ppt/notesSlides/_rels/notesSlide18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8.xml" />
  <Relationship Id="rId1" Type="http://schemas.openxmlformats.org/officeDocument/2006/relationships/notesMaster" Target="../notesMasters/notesMaster1.xml" />
</Relationships>
</file>

<file path=ppt/notesSlides/_rels/notesSlide19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9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_rels/notesSlide20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0.xml" />
  <Relationship Id="rId1" Type="http://schemas.openxmlformats.org/officeDocument/2006/relationships/notesMaster" Target="../notesMasters/notesMaster1.xml" />
</Relationships>
</file>

<file path=ppt/notesSlides/_rels/notesSlide2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1.xml" />
  <Relationship Id="rId1" Type="http://schemas.openxmlformats.org/officeDocument/2006/relationships/notesMaster" Target="../notesMasters/notesMaster1.xml" />
</Relationships>
</file>

<file path=ppt/notesSlides/_rels/notesSlide2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2.xml" />
  <Relationship Id="rId1" Type="http://schemas.openxmlformats.org/officeDocument/2006/relationships/notesMaster" Target="../notesMasters/notesMaster1.xml" />
</Relationships>
</file>

<file path=ppt/notesSlides/_rels/notesSlide2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3.xml" />
  <Relationship Id="rId1" Type="http://schemas.openxmlformats.org/officeDocument/2006/relationships/notesMaster" Target="../notesMasters/notesMaster1.xml" />
</Relationships>
</file>

<file path=ppt/notesSlides/_rels/notesSlide2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4.xml" />
  <Relationship Id="rId1" Type="http://schemas.openxmlformats.org/officeDocument/2006/relationships/notesMaster" Target="../notesMasters/notesMaster1.xml" />
</Relationships>
</file>

<file path=ppt/notesSlides/_rels/notesSlide2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5.xml" />
  <Relationship Id="rId1" Type="http://schemas.openxmlformats.org/officeDocument/2006/relationships/notesMaster" Target="../notesMasters/notesMaster1.xml" />
</Relationships>
</file>

<file path=ppt/notesSlides/_rels/notesSlide26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6.xml" />
  <Relationship Id="rId1" Type="http://schemas.openxmlformats.org/officeDocument/2006/relationships/notesMaster" Target="../notesMasters/notesMaster1.xml" />
</Relationships>
</file>

<file path=ppt/notesSlides/_rels/notesSlide27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7.xml" />
  <Relationship Id="rId1" Type="http://schemas.openxmlformats.org/officeDocument/2006/relationships/notesMaster" Target="../notesMasters/notesMaster1.xml" />
</Relationships>
</file>

<file path=ppt/notesSlides/_rels/notesSlide28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8.xml" />
  <Relationship Id="rId1" Type="http://schemas.openxmlformats.org/officeDocument/2006/relationships/notesMaster" Target="../notesMasters/notesMaster1.xml" />
</Relationships>
</file>

<file path=ppt/notesSlides/_rels/notesSlide29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9.xml" />
  <Relationship Id="rId1" Type="http://schemas.openxmlformats.org/officeDocument/2006/relationships/notesMaster" Target="../notesMasters/notesMaster1.xml" />
</Relationships>
</file>

<file path=ppt/notesSlides/_rels/notesSlide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.xml" />
  <Relationship Id="rId1" Type="http://schemas.openxmlformats.org/officeDocument/2006/relationships/notesMaster" Target="../notesMasters/notesMaster1.xml" />
</Relationships>
</file>

<file path=ppt/notesSlides/_rels/notesSlide30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0.xml" />
  <Relationship Id="rId1" Type="http://schemas.openxmlformats.org/officeDocument/2006/relationships/notesMaster" Target="../notesMasters/notesMaster1.xml" />
</Relationships>
</file>

<file path=ppt/notesSlides/_rels/notesSlide3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1.xml" />
  <Relationship Id="rId1" Type="http://schemas.openxmlformats.org/officeDocument/2006/relationships/notesMaster" Target="../notesMasters/notesMaster1.xml" />
</Relationships>
</file>

<file path=ppt/notesSlides/_rels/notesSlide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4.xml" />
  <Relationship Id="rId1" Type="http://schemas.openxmlformats.org/officeDocument/2006/relationships/notesMaster" Target="../notesMasters/notesMaster1.xml" />
</Relationships>
</file>

<file path=ppt/notesSlides/_rels/notesSlide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5.xml" />
  <Relationship Id="rId1" Type="http://schemas.openxmlformats.org/officeDocument/2006/relationships/notesMaster" Target="../notesMasters/notesMaster1.xml" />
</Relationships>
</file>

<file path=ppt/notesSlides/_rels/notesSlide6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6.xml" />
  <Relationship Id="rId1" Type="http://schemas.openxmlformats.org/officeDocument/2006/relationships/notesMaster" Target="../notesMasters/notesMaster1.xml" />
</Relationships>
</file>

<file path=ppt/notesSlides/_rels/notesSlide7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7.xml" />
  <Relationship Id="rId1" Type="http://schemas.openxmlformats.org/officeDocument/2006/relationships/notesMaster" Target="../notesMasters/notesMaster1.xml" />
</Relationships>
</file>

<file path=ppt/notesSlides/_rels/notesSlide8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8.xml" />
  <Relationship Id="rId1" Type="http://schemas.openxmlformats.org/officeDocument/2006/relationships/notesMaster" Target="../notesMasters/notesMaster1.xml" />
</Relationships>
</file>

<file path=ppt/notesSlides/_rels/notesSlide9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9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47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60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64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681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800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236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9449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936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445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806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76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105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274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164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339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185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955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801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609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369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884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51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632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327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68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11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56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95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70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91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49509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EBFA-B6C5-45C9-B273-21EBADBBD0A9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1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4E5E5-F28A-4A01-A6B6-FA601E5052F3}" type="datetime1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4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F137D-85E6-4F71-A388-E6AA876724FB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54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3A4D-2448-4D74-9EF0-B41497F02EC0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0642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41C5-F811-447F-B881-4A9585F0AAEC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30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F7DA-43AB-449D-959C-8CFA50A0F531}" type="datetime1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72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941F-1FF7-4BB9-9157-BEDD5202B093}" type="datetime1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4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BA17-65F4-4361-818A-961DF610D05D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27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42C2-C365-498B-B21A-81B61B8515AD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9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656C-EE5A-421D-9132-0BBD93E65DD3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07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A51E-2ECD-4CA5-9D1B-E9BD013C61A6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8456-5ABD-4C48-BCBE-7E37870E8801}" type="datetime1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4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0D6F-A2F8-430D-8E68-49ACC64EED7E}" type="datetime1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13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91730-FAA7-4723-8F58-1F17AE6B8367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17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A908-D844-43EC-BA32-E66DE0CE7FDE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2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D9A80-055D-4D51-9F89-650A130F5C80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373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A964B-2260-48DD-869D-2CB31A725F42}" type="datetime1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72622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13" Type="http://schemas.openxmlformats.org/officeDocument/2006/relationships/slideLayout" Target="../slideLayouts/slideLayout13.xml" />
  <Relationship Id="rId18" Type="http://schemas.openxmlformats.org/officeDocument/2006/relationships/theme" Target="../theme/theme1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slideLayout" Target="../slideLayouts/slideLayout12.xml" />
  <Relationship Id="rId17" Type="http://schemas.openxmlformats.org/officeDocument/2006/relationships/slideLayout" Target="../slideLayouts/slideLayout17.xml" />
  <Relationship Id="rId2" Type="http://schemas.openxmlformats.org/officeDocument/2006/relationships/slideLayout" Target="../slideLayouts/slideLayout2.xml" />
  <Relationship Id="rId16" Type="http://schemas.openxmlformats.org/officeDocument/2006/relationships/slideLayout" Target="../slideLayouts/slideLayout16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5" Type="http://schemas.openxmlformats.org/officeDocument/2006/relationships/slideLayout" Target="../slideLayouts/slideLayout1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  <Relationship Id="rId14" Type="http://schemas.openxmlformats.org/officeDocument/2006/relationships/slideLayout" Target="../slideLayouts/slideLayout14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D24855-2F47-4B93-A2E5-0C5C4CCDA941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A1872-6E6E-48D8-8559-6C9F58DD3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589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2.xml" />
</Relationships>
</file>

<file path=ppt/slides/_rels/slide10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0.xml" />
  <Relationship Id="rId1" Type="http://schemas.openxmlformats.org/officeDocument/2006/relationships/slideLayout" Target="../slideLayouts/slideLayout2.xml" />
</Relationships>
</file>

<file path=ppt/slides/_rels/slide1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1.xml" />
  <Relationship Id="rId1" Type="http://schemas.openxmlformats.org/officeDocument/2006/relationships/slideLayout" Target="../slideLayouts/slideLayout2.xml" />
</Relationships>
</file>

<file path=ppt/slides/_rels/slide1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2.xml" />
  <Relationship Id="rId1" Type="http://schemas.openxmlformats.org/officeDocument/2006/relationships/slideLayout" Target="../slideLayouts/slideLayout2.xml" />
</Relationships>
</file>

<file path=ppt/slides/_rels/slide13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3.xml" />
  <Relationship Id="rId1" Type="http://schemas.openxmlformats.org/officeDocument/2006/relationships/slideLayout" Target="../slideLayouts/slideLayout2.xml" />
</Relationships>
</file>

<file path=ppt/slides/_rels/slide14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4.xml" />
  <Relationship Id="rId1" Type="http://schemas.openxmlformats.org/officeDocument/2006/relationships/slideLayout" Target="../slideLayouts/slideLayout2.xml" />
</Relationships>
</file>

<file path=ppt/slides/_rels/slide1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5.xml" />
  <Relationship Id="rId1" Type="http://schemas.openxmlformats.org/officeDocument/2006/relationships/slideLayout" Target="../slideLayouts/slideLayout2.xml" />
</Relationships>
</file>

<file path=ppt/slides/_rels/slide16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6.xml" />
  <Relationship Id="rId1" Type="http://schemas.openxmlformats.org/officeDocument/2006/relationships/slideLayout" Target="../slideLayouts/slideLayout2.xml" />
</Relationships>
</file>

<file path=ppt/slides/_rels/slide17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7.xml" />
  <Relationship Id="rId1" Type="http://schemas.openxmlformats.org/officeDocument/2006/relationships/slideLayout" Target="../slideLayouts/slideLayout2.xml" />
</Relationships>
</file>

<file path=ppt/slides/_rels/slide18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8.xml" />
  <Relationship Id="rId1" Type="http://schemas.openxmlformats.org/officeDocument/2006/relationships/slideLayout" Target="../slideLayouts/slideLayout2.xml" />
</Relationships>
</file>

<file path=ppt/slides/_rels/slide19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9.xml" />
  <Relationship Id="rId1" Type="http://schemas.openxmlformats.org/officeDocument/2006/relationships/slideLayout" Target="../slideLayouts/slideLayout2.xml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2.xml" />
</Relationships>
</file>

<file path=ppt/slides/_rels/slide20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0.xml" />
  <Relationship Id="rId1" Type="http://schemas.openxmlformats.org/officeDocument/2006/relationships/slideLayout" Target="../slideLayouts/slideLayout2.xml" />
</Relationships>
</file>

<file path=ppt/slides/_rels/slide2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1.xml" />
  <Relationship Id="rId1" Type="http://schemas.openxmlformats.org/officeDocument/2006/relationships/slideLayout" Target="../slideLayouts/slideLayout2.xml" />
</Relationships>
</file>

<file path=ppt/slides/_rels/slide2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2.xml" />
  <Relationship Id="rId1" Type="http://schemas.openxmlformats.org/officeDocument/2006/relationships/slideLayout" Target="../slideLayouts/slideLayout2.xml" />
</Relationships>
</file>

<file path=ppt/slides/_rels/slide23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3.xml" />
  <Relationship Id="rId1" Type="http://schemas.openxmlformats.org/officeDocument/2006/relationships/slideLayout" Target="../slideLayouts/slideLayout2.xml" />
</Relationships>
</file>

<file path=ppt/slides/_rels/slide24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4.xml" />
  <Relationship Id="rId1" Type="http://schemas.openxmlformats.org/officeDocument/2006/relationships/slideLayout" Target="../slideLayouts/slideLayout2.xml" />
</Relationships>
</file>

<file path=ppt/slides/_rels/slide2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5.xml" />
  <Relationship Id="rId1" Type="http://schemas.openxmlformats.org/officeDocument/2006/relationships/slideLayout" Target="../slideLayouts/slideLayout2.xml" />
</Relationships>
</file>

<file path=ppt/slides/_rels/slide26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6.xml" />
  <Relationship Id="rId1" Type="http://schemas.openxmlformats.org/officeDocument/2006/relationships/slideLayout" Target="../slideLayouts/slideLayout2.xml" />
</Relationships>
</file>

<file path=ppt/slides/_rels/slide27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7.xml" />
  <Relationship Id="rId1" Type="http://schemas.openxmlformats.org/officeDocument/2006/relationships/slideLayout" Target="../slideLayouts/slideLayout2.xml" />
</Relationships>
</file>

<file path=ppt/slides/_rels/slide28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8.xml" />
  <Relationship Id="rId1" Type="http://schemas.openxmlformats.org/officeDocument/2006/relationships/slideLayout" Target="../slideLayouts/slideLayout2.xml" />
</Relationships>
</file>

<file path=ppt/slides/_rels/slide29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9.xml" /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3.xml" />
  <Relationship Id="rId1" Type="http://schemas.openxmlformats.org/officeDocument/2006/relationships/slideLayout" Target="../slideLayouts/slideLayout2.xml" />
</Relationships>
</file>

<file path=ppt/slides/_rels/slide30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30.xml" />
  <Relationship Id="rId1" Type="http://schemas.openxmlformats.org/officeDocument/2006/relationships/slideLayout" Target="../slideLayouts/slideLayout2.xml" />
</Relationships>
</file>

<file path=ppt/slides/_rels/slide3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31.xml" /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4.xml" />
  <Relationship Id="rId1" Type="http://schemas.openxmlformats.org/officeDocument/2006/relationships/slideLayout" Target="../slideLayouts/slideLayout2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5.xml" />
  <Relationship Id="rId1" Type="http://schemas.openxmlformats.org/officeDocument/2006/relationships/slideLayout" Target="../slideLayouts/slideLayout2.xml" />
</Relationships>
</file>

<file path=ppt/slides/_rels/slide6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6.xml" />
  <Relationship Id="rId1" Type="http://schemas.openxmlformats.org/officeDocument/2006/relationships/slideLayout" Target="../slideLayouts/slideLayout2.xml" />
</Relationships>
</file>

<file path=ppt/slides/_rels/slide7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7.xml" />
  <Relationship Id="rId1" Type="http://schemas.openxmlformats.org/officeDocument/2006/relationships/slideLayout" Target="../slideLayouts/slideLayout2.xml" />
</Relationships>
</file>

<file path=ppt/slides/_rels/slide8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8.xml" />
  <Relationship Id="rId1" Type="http://schemas.openxmlformats.org/officeDocument/2006/relationships/slideLayout" Target="../slideLayouts/slideLayout2.xml" />
</Relationships>
</file>

<file path=ppt/slides/_rels/slide9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9.xml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C01857-9B53-434F-B2E1-2A69341B0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152400"/>
            <a:ext cx="7055380" cy="1371600"/>
          </a:xfrm>
        </p:spPr>
        <p:txBody>
          <a:bodyPr/>
          <a:lstStyle/>
          <a:p>
            <a:pPr algn="ctr"/>
            <a:r>
              <a:rPr lang="en-US" sz="3600" b="1" dirty="0"/>
              <a:t>International Tax Enforcement and Compliance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938635-47B8-4964-831A-68836FD92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1676401"/>
            <a:ext cx="6711654" cy="4572006"/>
          </a:xfrm>
        </p:spPr>
        <p:txBody>
          <a:bodyPr/>
          <a:lstStyle/>
          <a:p>
            <a:endParaRPr lang="en-US" dirty="0"/>
          </a:p>
          <a:p>
            <a:r>
              <a:rPr lang="en-US" sz="2400" dirty="0"/>
              <a:t>Lydia B. Turanchik, Esq., LL.M</a:t>
            </a:r>
          </a:p>
          <a:p>
            <a:pPr lvl="1"/>
            <a:r>
              <a:rPr lang="en-US" sz="2200" dirty="0"/>
              <a:t>Mather Turanchik Law Corporation</a:t>
            </a:r>
          </a:p>
          <a:p>
            <a:pPr lvl="1"/>
            <a:r>
              <a:rPr lang="en-US" sz="2200" dirty="0"/>
              <a:t>Los Angeles, CA</a:t>
            </a:r>
          </a:p>
          <a:p>
            <a:endParaRPr lang="en-US" sz="2400" dirty="0"/>
          </a:p>
          <a:p>
            <a:r>
              <a:rPr lang="en-US" sz="2400" dirty="0"/>
              <a:t>Stephen J. Turanchik, Esq., LL.M</a:t>
            </a:r>
          </a:p>
          <a:p>
            <a:pPr lvl="1"/>
            <a:r>
              <a:rPr lang="en-US" sz="2200" dirty="0"/>
              <a:t>Paul Hastings LLP</a:t>
            </a:r>
          </a:p>
          <a:p>
            <a:pPr lvl="1"/>
            <a:r>
              <a:rPr lang="en-US" sz="2200" dirty="0"/>
              <a:t>Los Angeles, 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9166006-8312-4652-856E-B5DF37BB8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52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76200"/>
            <a:ext cx="7055380" cy="685800"/>
          </a:xfrm>
        </p:spPr>
        <p:txBody>
          <a:bodyPr/>
          <a:lstStyle/>
          <a:p>
            <a:r>
              <a:rPr lang="en-US" sz="3600" dirty="0"/>
              <a:t>OVDP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7772400" cy="5638800"/>
          </a:xfrm>
        </p:spPr>
        <p:txBody>
          <a:bodyPr>
            <a:normAutofit/>
          </a:bodyPr>
          <a:lstStyle/>
          <a:p>
            <a:r>
              <a:rPr lang="en-US" sz="2400" dirty="0"/>
              <a:t>OVDP Requirements</a:t>
            </a:r>
          </a:p>
          <a:p>
            <a:pPr lvl="1"/>
            <a:r>
              <a:rPr lang="en-US" sz="2200" dirty="0"/>
              <a:t>Pre-Clearance Fax to IRS</a:t>
            </a:r>
          </a:p>
          <a:p>
            <a:pPr lvl="2"/>
            <a:r>
              <a:rPr lang="en-US" sz="2000" dirty="0"/>
              <a:t>Name/SSN/Address/Bank Info/Entity Info	</a:t>
            </a:r>
          </a:p>
          <a:p>
            <a:pPr lvl="1"/>
            <a:r>
              <a:rPr lang="en-US" sz="2200" dirty="0"/>
              <a:t>Pre-Clear Accepted/ Submission of Offshore Voluntary Disclosure Letter and Attachment</a:t>
            </a:r>
          </a:p>
          <a:p>
            <a:pPr lvl="2"/>
            <a:r>
              <a:rPr lang="en-US" sz="2000" dirty="0"/>
              <a:t>Bank account information and approximate tax loss provided</a:t>
            </a:r>
          </a:p>
          <a:p>
            <a:pPr lvl="1"/>
            <a:r>
              <a:rPr lang="en-US" sz="2200" dirty="0"/>
              <a:t>Acceptance into OVDP – 90 days to provide information (extensions provided)</a:t>
            </a:r>
          </a:p>
          <a:p>
            <a:pPr lvl="2"/>
            <a:r>
              <a:rPr lang="en-US" sz="2000" dirty="0"/>
              <a:t>8 years of amended/unfiled tax returns all missing information returns</a:t>
            </a:r>
          </a:p>
          <a:p>
            <a:pPr lvl="2"/>
            <a:r>
              <a:rPr lang="en-US" sz="2000" dirty="0"/>
              <a:t>Payment of all tax, interest and income tax penalties</a:t>
            </a:r>
          </a:p>
          <a:p>
            <a:pPr lvl="2"/>
            <a:r>
              <a:rPr lang="en-US" sz="2000" dirty="0"/>
              <a:t>Payment of Offshore Penalty – 27 ½ or 50%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0"/>
            <a:ext cx="7055380" cy="1371600"/>
          </a:xfrm>
        </p:spPr>
        <p:txBody>
          <a:bodyPr/>
          <a:lstStyle/>
          <a:p>
            <a:r>
              <a:rPr lang="en-US" sz="3200" dirty="0"/>
              <a:t>OVDP Advantages/ Disadvantages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710" y="1371601"/>
            <a:ext cx="7910534" cy="4876806"/>
          </a:xfrm>
        </p:spPr>
        <p:txBody>
          <a:bodyPr>
            <a:normAutofit/>
          </a:bodyPr>
          <a:lstStyle/>
          <a:p>
            <a:r>
              <a:rPr lang="en-US" sz="2400" dirty="0"/>
              <a:t>Cost for Compliance</a:t>
            </a:r>
          </a:p>
          <a:p>
            <a:r>
              <a:rPr lang="en-US" sz="2400" dirty="0"/>
              <a:t>Computation of OVDP Penalty – draconian</a:t>
            </a:r>
          </a:p>
          <a:p>
            <a:r>
              <a:rPr lang="en-US" sz="2400" dirty="0"/>
              <a:t>Number of Years Involved</a:t>
            </a:r>
          </a:p>
          <a:p>
            <a:r>
              <a:rPr lang="en-US" sz="2400" dirty="0"/>
              <a:t>Production of All Bank Records</a:t>
            </a:r>
          </a:p>
          <a:p>
            <a:r>
              <a:rPr lang="en-US" sz="2400" dirty="0"/>
              <a:t>Complete Transparency</a:t>
            </a:r>
          </a:p>
          <a:p>
            <a:r>
              <a:rPr lang="en-US" sz="2400" dirty="0"/>
              <a:t>Actual Closure for Taxpayer</a:t>
            </a:r>
          </a:p>
          <a:p>
            <a:r>
              <a:rPr lang="en-US" sz="2400" dirty="0"/>
              <a:t>Only Protection Against Criminal Prosecution</a:t>
            </a:r>
          </a:p>
          <a:p>
            <a:r>
              <a:rPr lang="en-US" sz="2400" dirty="0"/>
              <a:t>No Certification of Non-willfulness or Reasonable Cause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33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76200"/>
            <a:ext cx="7055380" cy="1143000"/>
          </a:xfrm>
        </p:spPr>
        <p:txBody>
          <a:bodyPr/>
          <a:lstStyle/>
          <a:p>
            <a:r>
              <a:rPr lang="en-US" sz="3200" dirty="0"/>
              <a:t>Non-Compliance - </a:t>
            </a:r>
            <a:br>
              <a:rPr lang="en-US" sz="3200" dirty="0"/>
            </a:br>
            <a:r>
              <a:rPr lang="en-US" sz="3200" dirty="0"/>
              <a:t>(2) Streamlined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710" y="1371600"/>
            <a:ext cx="8049690" cy="4876806"/>
          </a:xfrm>
        </p:spPr>
        <p:txBody>
          <a:bodyPr>
            <a:normAutofit/>
          </a:bodyPr>
          <a:lstStyle/>
          <a:p>
            <a:r>
              <a:rPr lang="en-US" sz="2400" dirty="0"/>
              <a:t>2014 </a:t>
            </a:r>
            <a:r>
              <a:rPr lang="en-US" sz="2400" b="1" dirty="0"/>
              <a:t>Streamlined Procedures</a:t>
            </a:r>
          </a:p>
          <a:p>
            <a:pPr lvl="1"/>
            <a:r>
              <a:rPr lang="en-US" sz="2400" dirty="0"/>
              <a:t>Two options – domestic and foreign</a:t>
            </a:r>
          </a:p>
          <a:p>
            <a:pPr lvl="2"/>
            <a:r>
              <a:rPr lang="en-US" sz="2400" dirty="0"/>
              <a:t>Depends on residency for previous three years</a:t>
            </a:r>
          </a:p>
          <a:p>
            <a:pPr lvl="1"/>
            <a:r>
              <a:rPr lang="en-US" sz="2400" b="1" dirty="0"/>
              <a:t>Domestic</a:t>
            </a:r>
            <a:r>
              <a:rPr lang="en-US" sz="2400" dirty="0"/>
              <a:t> (U.S. Resident)</a:t>
            </a:r>
          </a:p>
          <a:p>
            <a:pPr lvl="2"/>
            <a:r>
              <a:rPr lang="en-US" sz="2400" dirty="0"/>
              <a:t>3 years of amended 1040s</a:t>
            </a:r>
          </a:p>
          <a:p>
            <a:pPr lvl="3"/>
            <a:r>
              <a:rPr lang="en-US" sz="2400" dirty="0"/>
              <a:t>Cannot use if unfiled 1040s</a:t>
            </a:r>
          </a:p>
          <a:p>
            <a:pPr lvl="2"/>
            <a:r>
              <a:rPr lang="en-US" sz="2400" dirty="0"/>
              <a:t>6 years of FBARs</a:t>
            </a:r>
          </a:p>
          <a:p>
            <a:pPr lvl="2"/>
            <a:r>
              <a:rPr lang="en-US" sz="2400" dirty="0"/>
              <a:t>Pay tax and interest due</a:t>
            </a:r>
          </a:p>
          <a:p>
            <a:pPr lvl="2"/>
            <a:r>
              <a:rPr lang="en-US" sz="2400" dirty="0"/>
              <a:t>5% Miscellaneous Offshore Penalty</a:t>
            </a:r>
          </a:p>
          <a:p>
            <a:pPr lvl="2"/>
            <a:endParaRPr lang="en-US" sz="2000" dirty="0"/>
          </a:p>
          <a:p>
            <a:pPr lvl="2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2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0"/>
            <a:ext cx="7055380" cy="1063423"/>
          </a:xfrm>
        </p:spPr>
        <p:txBody>
          <a:bodyPr/>
          <a:lstStyle/>
          <a:p>
            <a:r>
              <a:rPr lang="en-US" sz="3200" dirty="0"/>
              <a:t>Non-Compliance – Streamlined Procedures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5486400"/>
          </a:xfrm>
        </p:spPr>
        <p:txBody>
          <a:bodyPr>
            <a:normAutofit/>
          </a:bodyPr>
          <a:lstStyle/>
          <a:p>
            <a:r>
              <a:rPr lang="en-US" sz="2400" dirty="0"/>
              <a:t>Streamlined </a:t>
            </a:r>
            <a:r>
              <a:rPr lang="en-US" sz="2400" b="1" dirty="0"/>
              <a:t>Foreign</a:t>
            </a:r>
            <a:r>
              <a:rPr lang="en-US" sz="2400" dirty="0"/>
              <a:t> (Non-Resident)</a:t>
            </a:r>
          </a:p>
          <a:p>
            <a:pPr lvl="1"/>
            <a:r>
              <a:rPr lang="en-US" sz="2200" dirty="0"/>
              <a:t>3 years of 1040s (Amended or new)</a:t>
            </a:r>
          </a:p>
          <a:p>
            <a:pPr lvl="1"/>
            <a:r>
              <a:rPr lang="en-US" sz="2200" dirty="0"/>
              <a:t>6 years of FBARs</a:t>
            </a:r>
          </a:p>
          <a:p>
            <a:pPr lvl="1"/>
            <a:r>
              <a:rPr lang="en-US" sz="2200" dirty="0"/>
              <a:t>Pay tax and interest due</a:t>
            </a:r>
          </a:p>
          <a:p>
            <a:pPr lvl="1"/>
            <a:r>
              <a:rPr lang="en-US" sz="2200" dirty="0"/>
              <a:t>NO Miscellaneous Penalty</a:t>
            </a:r>
          </a:p>
          <a:p>
            <a:r>
              <a:rPr lang="en-US" sz="2400" dirty="0"/>
              <a:t>BUT – FOR BOTH, CERTIFICATION OF NON-WILLFULNESS</a:t>
            </a:r>
          </a:p>
          <a:p>
            <a:pPr lvl="1"/>
            <a:r>
              <a:rPr lang="en-US" sz="2200" dirty="0"/>
              <a:t>Both streamlined procedures require submission of a certification by the taxpayer, under penalty of perjury of non-willful actions – reviewed very carefully</a:t>
            </a:r>
          </a:p>
          <a:p>
            <a:pPr lvl="1"/>
            <a:r>
              <a:rPr lang="en-US" sz="2200" dirty="0"/>
              <a:t>However, even gross negligence constitutes non-willfulness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6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0"/>
            <a:ext cx="7055380" cy="1143000"/>
          </a:xfrm>
        </p:spPr>
        <p:txBody>
          <a:bodyPr/>
          <a:lstStyle/>
          <a:p>
            <a:r>
              <a:rPr lang="en-US" sz="3600" dirty="0"/>
              <a:t>Non-Compliance –  </a:t>
            </a:r>
            <a:br>
              <a:rPr lang="en-US" sz="3600" dirty="0"/>
            </a:br>
            <a:r>
              <a:rPr lang="en-US" sz="3600" dirty="0"/>
              <a:t>(3) Delinquent Submissions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772400" cy="4724400"/>
          </a:xfrm>
        </p:spPr>
        <p:txBody>
          <a:bodyPr>
            <a:normAutofit/>
          </a:bodyPr>
          <a:lstStyle/>
          <a:p>
            <a:r>
              <a:rPr lang="en-US" sz="2800" dirty="0"/>
              <a:t>Delinquent FBAR Submission Procedures</a:t>
            </a:r>
          </a:p>
          <a:p>
            <a:pPr lvl="1"/>
            <a:r>
              <a:rPr lang="en-US" sz="2400" dirty="0"/>
              <a:t>Published guidance on the submission of delinquent FBARs</a:t>
            </a:r>
          </a:p>
          <a:p>
            <a:pPr lvl="1"/>
            <a:r>
              <a:rPr lang="en-US" sz="2400" dirty="0"/>
              <a:t>Must attach certification of reasonable cause</a:t>
            </a:r>
          </a:p>
          <a:p>
            <a:pPr lvl="1"/>
            <a:r>
              <a:rPr lang="en-US" sz="2400" dirty="0"/>
              <a:t>No guidance provided on the number of FBARs to be filed (most comply with those years for which the statute remains open)</a:t>
            </a:r>
          </a:p>
          <a:p>
            <a:pPr lvl="1"/>
            <a:r>
              <a:rPr lang="en-US" sz="2400" dirty="0"/>
              <a:t>No protection from audit or review</a:t>
            </a:r>
          </a:p>
          <a:p>
            <a:pPr lvl="1"/>
            <a:r>
              <a:rPr lang="en-US" sz="2400" dirty="0"/>
              <a:t>Not clear re: additional income issue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32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974" y="0"/>
            <a:ext cx="7055380" cy="1219200"/>
          </a:xfrm>
        </p:spPr>
        <p:txBody>
          <a:bodyPr/>
          <a:lstStyle/>
          <a:p>
            <a:r>
              <a:rPr lang="en-US" sz="3600" dirty="0"/>
              <a:t>Non-Compliance –  </a:t>
            </a:r>
            <a:br>
              <a:rPr lang="en-US" sz="3600" dirty="0"/>
            </a:br>
            <a:r>
              <a:rPr lang="en-US" sz="3600" dirty="0"/>
              <a:t>(3) Delinquent Submissions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7848600" cy="4953007"/>
          </a:xfrm>
        </p:spPr>
        <p:txBody>
          <a:bodyPr>
            <a:normAutofit/>
          </a:bodyPr>
          <a:lstStyle/>
          <a:p>
            <a:r>
              <a:rPr lang="en-US" sz="2400" dirty="0"/>
              <a:t>Delinquent International Information Return Submission Procedures</a:t>
            </a:r>
          </a:p>
          <a:p>
            <a:pPr lvl="1"/>
            <a:r>
              <a:rPr lang="en-US" sz="2200" dirty="0"/>
              <a:t>Delinquent information returns may also be submitted outside of the OVDP or streamlined procedures</a:t>
            </a:r>
          </a:p>
          <a:p>
            <a:pPr lvl="1"/>
            <a:r>
              <a:rPr lang="en-US" sz="2200" dirty="0"/>
              <a:t>Can have unreported income and use these procedures according to FAQs </a:t>
            </a:r>
          </a:p>
          <a:p>
            <a:pPr lvl="1"/>
            <a:r>
              <a:rPr lang="en-US" sz="2200" dirty="0"/>
              <a:t>REASONABLE CAUSE CERTIFICATION REQUIRED</a:t>
            </a:r>
          </a:p>
          <a:p>
            <a:pPr lvl="1"/>
            <a:r>
              <a:rPr lang="en-US" sz="2200" dirty="0"/>
              <a:t>No guidance on the number of years to be submitted</a:t>
            </a:r>
          </a:p>
          <a:p>
            <a:pPr lvl="1"/>
            <a:r>
              <a:rPr lang="en-US" sz="2200" dirty="0"/>
              <a:t>NO protection against audit or IRS dismissal of reasonable cause statement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22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EA5816-19F3-47DC-85A5-1D6CC5BF9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0"/>
            <a:ext cx="7055380" cy="1371600"/>
          </a:xfrm>
        </p:spPr>
        <p:txBody>
          <a:bodyPr/>
          <a:lstStyle/>
          <a:p>
            <a:r>
              <a:rPr lang="en-US" sz="3600" dirty="0"/>
              <a:t>Non-Compliance</a:t>
            </a:r>
            <a:br>
              <a:rPr lang="en-US" sz="3600" dirty="0"/>
            </a:br>
            <a:r>
              <a:rPr lang="en-US" sz="3600" dirty="0"/>
              <a:t>(4)  Quiet 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D454FE-3B7F-40F3-8E42-2035C6601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7158354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Correct Past Non-Compliance by Filing Delinquent Returns or Amending Previously Filed Incorrect Returns</a:t>
            </a:r>
          </a:p>
          <a:p>
            <a:pPr lvl="1"/>
            <a:r>
              <a:rPr lang="en-US" sz="2600" dirty="0"/>
              <a:t>Disfavored by the IRS</a:t>
            </a:r>
          </a:p>
          <a:p>
            <a:pPr lvl="1"/>
            <a:r>
              <a:rPr lang="en-US" sz="2600" dirty="0"/>
              <a:t>Penalties for late filing automatically imposed</a:t>
            </a:r>
          </a:p>
          <a:p>
            <a:pPr lvl="1"/>
            <a:r>
              <a:rPr lang="en-US" sz="2600" dirty="0"/>
              <a:t>Possible imposition of accuracy-related (may depend on whether qualified amended return)</a:t>
            </a:r>
          </a:p>
          <a:p>
            <a:pPr lvl="1"/>
            <a:r>
              <a:rPr lang="en-US" sz="2600" dirty="0"/>
              <a:t>No protection from IRS – constitutes an admission</a:t>
            </a:r>
          </a:p>
          <a:p>
            <a:pPr lvl="1"/>
            <a:r>
              <a:rPr lang="en-US" sz="2600" dirty="0"/>
              <a:t>Decreases likelihood of criminal prosecution </a:t>
            </a:r>
          </a:p>
          <a:p>
            <a:pPr lvl="1"/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B013CE2-81B1-49A8-BA95-8F19939C7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84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0"/>
            <a:ext cx="7055380" cy="1063423"/>
          </a:xfrm>
        </p:spPr>
        <p:txBody>
          <a:bodyPr/>
          <a:lstStyle/>
          <a:p>
            <a:r>
              <a:rPr lang="en-US" sz="3200" dirty="0"/>
              <a:t>Non- Compliance – </a:t>
            </a:r>
            <a:br>
              <a:rPr lang="en-US" sz="3200" dirty="0"/>
            </a:br>
            <a:r>
              <a:rPr lang="en-US" sz="3200" dirty="0"/>
              <a:t>(5) Going Forward Compliance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710" y="1219200"/>
            <a:ext cx="8125890" cy="5029207"/>
          </a:xfrm>
        </p:spPr>
        <p:txBody>
          <a:bodyPr>
            <a:normAutofit/>
          </a:bodyPr>
          <a:lstStyle/>
          <a:p>
            <a:r>
              <a:rPr lang="en-US" sz="2400" dirty="0"/>
              <a:t>Viable Option Under Certain Circumstances, But Risky</a:t>
            </a:r>
          </a:p>
          <a:p>
            <a:r>
              <a:rPr lang="en-US" sz="2400" dirty="0"/>
              <a:t>Statute of Limitations Issues Must Be Considered</a:t>
            </a:r>
          </a:p>
          <a:p>
            <a:r>
              <a:rPr lang="en-US" sz="2400" dirty="0"/>
              <a:t>Current structure leaves gaping hole for certain types of taxpayers</a:t>
            </a:r>
          </a:p>
          <a:p>
            <a:pPr lvl="1"/>
            <a:r>
              <a:rPr lang="en-US" sz="2400" dirty="0"/>
              <a:t>Non-willful taxpayers who underwent an audit on an unrelated issue</a:t>
            </a:r>
          </a:p>
          <a:p>
            <a:pPr lvl="1"/>
            <a:r>
              <a:rPr lang="en-US" sz="2400" dirty="0"/>
              <a:t>Domestic taxpayers who have not filed returns based on knowledge known at the time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25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0"/>
            <a:ext cx="7055380" cy="1219200"/>
          </a:xfrm>
        </p:spPr>
        <p:txBody>
          <a:bodyPr/>
          <a:lstStyle/>
          <a:p>
            <a:r>
              <a:rPr lang="en-US" sz="3600" dirty="0"/>
              <a:t>Fundamental Considerations</a:t>
            </a:r>
            <a:br>
              <a:rPr lang="en-US" sz="3600" dirty="0"/>
            </a:br>
            <a:r>
              <a:rPr lang="en-US" sz="3600" dirty="0"/>
              <a:t>for Non-Compliance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5105400"/>
          </a:xfrm>
        </p:spPr>
        <p:txBody>
          <a:bodyPr>
            <a:normAutofit/>
          </a:bodyPr>
          <a:lstStyle/>
          <a:p>
            <a:r>
              <a:rPr lang="en-US" sz="2800" dirty="0"/>
              <a:t>Willful versus Non-Willful versus Reasonable Cause</a:t>
            </a:r>
          </a:p>
          <a:p>
            <a:pPr lvl="1"/>
            <a:r>
              <a:rPr lang="en-US" sz="2800" dirty="0"/>
              <a:t>Very difficult, fact-intensive determination</a:t>
            </a:r>
          </a:p>
          <a:p>
            <a:pPr lvl="1"/>
            <a:r>
              <a:rPr lang="en-US" sz="2800" dirty="0"/>
              <a:t>Should almost always be made by an attorney, and any certifications of reasonable cause prepared by an attorney</a:t>
            </a:r>
          </a:p>
          <a:p>
            <a:r>
              <a:rPr lang="en-US" sz="2800" dirty="0"/>
              <a:t>If willful conduct, should go into the OVDP if protection is desired (until September 2018)</a:t>
            </a:r>
          </a:p>
          <a:p>
            <a:r>
              <a:rPr lang="en-US" sz="2800" dirty="0"/>
              <a:t>Willful blindness can equal willful conduct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44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76200"/>
            <a:ext cx="7055380" cy="1219200"/>
          </a:xfrm>
        </p:spPr>
        <p:txBody>
          <a:bodyPr/>
          <a:lstStyle/>
          <a:p>
            <a:r>
              <a:rPr lang="en-US" sz="3600" dirty="0"/>
              <a:t>Fundamental Considerations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166644" cy="5029200"/>
          </a:xfrm>
        </p:spPr>
        <p:txBody>
          <a:bodyPr>
            <a:normAutofit/>
          </a:bodyPr>
          <a:lstStyle/>
          <a:p>
            <a:r>
              <a:rPr lang="en-US" sz="2600" dirty="0"/>
              <a:t>Willful blindness requires proof that</a:t>
            </a:r>
          </a:p>
          <a:p>
            <a:pPr lvl="1"/>
            <a:r>
              <a:rPr lang="en-US" sz="2600" dirty="0"/>
              <a:t>High probability that fact exists</a:t>
            </a:r>
          </a:p>
          <a:p>
            <a:pPr lvl="1"/>
            <a:r>
              <a:rPr lang="en-US" sz="2600" dirty="0"/>
              <a:t>Deliberate actions taken to avoid learning the fact</a:t>
            </a:r>
          </a:p>
          <a:p>
            <a:pPr lvl="1"/>
            <a:r>
              <a:rPr lang="en-US" sz="2600" dirty="0"/>
              <a:t>The “Ostrich Problem”</a:t>
            </a:r>
          </a:p>
          <a:p>
            <a:r>
              <a:rPr lang="en-US" sz="2600" dirty="0"/>
              <a:t>Bad Facts Make Bad Law</a:t>
            </a:r>
          </a:p>
          <a:p>
            <a:pPr lvl="1"/>
            <a:r>
              <a:rPr lang="en-US" sz="2600" dirty="0"/>
              <a:t>Recent court decisions have favored the IRS</a:t>
            </a:r>
          </a:p>
          <a:p>
            <a:pPr lvl="2"/>
            <a:r>
              <a:rPr lang="en-US" sz="2600" dirty="0"/>
              <a:t>Courts have recently determined that checking the box on Schedule B is willful blindness (with really bad facts) 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5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7675" y="-7620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b="1" dirty="0"/>
              <a:t>Background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57735"/>
            <a:ext cx="8229600" cy="5647865"/>
          </a:xfrm>
        </p:spPr>
        <p:txBody>
          <a:bodyPr>
            <a:normAutofit/>
          </a:bodyPr>
          <a:lstStyle/>
          <a:p>
            <a:r>
              <a:rPr lang="en-US" sz="2800" dirty="0"/>
              <a:t>How It Began</a:t>
            </a:r>
          </a:p>
          <a:p>
            <a:pPr lvl="1"/>
            <a:r>
              <a:rPr lang="en-US" sz="2400" dirty="0"/>
              <a:t>UBS Investigation/ Bradley </a:t>
            </a:r>
            <a:r>
              <a:rPr lang="en-US" sz="2400" dirty="0" err="1"/>
              <a:t>Birkenfeld</a:t>
            </a:r>
            <a:endParaRPr lang="en-US" sz="2400" dirty="0"/>
          </a:p>
          <a:p>
            <a:pPr lvl="2"/>
            <a:r>
              <a:rPr lang="en-US" sz="2400" dirty="0"/>
              <a:t>Criminal investigation</a:t>
            </a:r>
          </a:p>
          <a:p>
            <a:pPr lvl="2"/>
            <a:r>
              <a:rPr lang="en-US" sz="2400" dirty="0"/>
              <a:t>Beginning of the extraordinary focus on foreign holdings (2009)</a:t>
            </a:r>
          </a:p>
          <a:p>
            <a:r>
              <a:rPr lang="en-US" sz="2800" dirty="0"/>
              <a:t>Offshore Investigations/ Swiss Bank Program</a:t>
            </a:r>
          </a:p>
          <a:p>
            <a:pPr lvl="1"/>
            <a:r>
              <a:rPr lang="en-US" sz="2600" dirty="0"/>
              <a:t>Fines</a:t>
            </a:r>
          </a:p>
          <a:p>
            <a:pPr lvl="2"/>
            <a:r>
              <a:rPr lang="en-US" sz="2400" dirty="0"/>
              <a:t>UBS - $780,000,000</a:t>
            </a:r>
          </a:p>
          <a:p>
            <a:pPr lvl="2"/>
            <a:r>
              <a:rPr lang="en-US" sz="2400" dirty="0"/>
              <a:t>Credit Suisse - $2,600,000,000</a:t>
            </a:r>
          </a:p>
          <a:p>
            <a:pPr lvl="2"/>
            <a:r>
              <a:rPr lang="en-US" sz="2400" dirty="0"/>
              <a:t>Bank Leumi - $270,000,000</a:t>
            </a:r>
          </a:p>
          <a:p>
            <a:pPr lvl="2"/>
            <a:r>
              <a:rPr lang="en-US" sz="2400" dirty="0"/>
              <a:t>Bank Julius Baer - $547,250,000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76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76200"/>
            <a:ext cx="7055380" cy="1219200"/>
          </a:xfrm>
        </p:spPr>
        <p:txBody>
          <a:bodyPr/>
          <a:lstStyle/>
          <a:p>
            <a:r>
              <a:rPr lang="en-US" sz="3600" dirty="0"/>
              <a:t>Fundamental Considerations (Cont’d)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305800" cy="5181600"/>
          </a:xfrm>
        </p:spPr>
        <p:txBody>
          <a:bodyPr>
            <a:normAutofit/>
          </a:bodyPr>
          <a:lstStyle/>
          <a:p>
            <a:r>
              <a:rPr lang="en-US" sz="2600" dirty="0"/>
              <a:t>Non-Willful/ Reasonable Cause Statements</a:t>
            </a:r>
          </a:p>
          <a:p>
            <a:pPr lvl="1"/>
            <a:r>
              <a:rPr lang="en-US" sz="2600" dirty="0"/>
              <a:t>Must be thorough and carefully crafted</a:t>
            </a:r>
          </a:p>
          <a:p>
            <a:pPr lvl="1"/>
            <a:r>
              <a:rPr lang="en-US" sz="2600" dirty="0"/>
              <a:t>Must include bad facts with the good</a:t>
            </a:r>
          </a:p>
          <a:p>
            <a:pPr lvl="1"/>
            <a:r>
              <a:rPr lang="en-US" sz="2600" dirty="0"/>
              <a:t>“I didn’t know” is not sufficient anymore</a:t>
            </a:r>
          </a:p>
          <a:p>
            <a:pPr lvl="1"/>
            <a:r>
              <a:rPr lang="en-US" sz="2600" dirty="0"/>
              <a:t>Particular concern for accountants</a:t>
            </a:r>
          </a:p>
          <a:p>
            <a:pPr lvl="2"/>
            <a:r>
              <a:rPr lang="en-US" sz="2600" dirty="0"/>
              <a:t>Planners/ Engagement Letters	</a:t>
            </a:r>
          </a:p>
          <a:p>
            <a:pPr lvl="2"/>
            <a:r>
              <a:rPr lang="en-US" sz="2600" dirty="0"/>
              <a:t>“I told my accountant and s/he said nothing”</a:t>
            </a:r>
          </a:p>
          <a:p>
            <a:pPr lvl="2"/>
            <a:r>
              <a:rPr lang="en-US" sz="2600" dirty="0"/>
              <a:t>“My accountant never asked about offshore assets”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62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76200"/>
            <a:ext cx="7055380" cy="685800"/>
          </a:xfrm>
        </p:spPr>
        <p:txBody>
          <a:bodyPr/>
          <a:lstStyle/>
          <a:p>
            <a:r>
              <a:rPr lang="en-US" sz="3600" dirty="0"/>
              <a:t>Issues to Watch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423"/>
            <a:ext cx="8229600" cy="541357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Tax Organizers</a:t>
            </a:r>
          </a:p>
          <a:p>
            <a:pPr lvl="1"/>
            <a:r>
              <a:rPr lang="en-US" sz="2200" dirty="0"/>
              <a:t>Contents must include identification of foreign interests</a:t>
            </a:r>
          </a:p>
          <a:p>
            <a:pPr lvl="2"/>
            <a:r>
              <a:rPr lang="en-US" sz="2200" dirty="0"/>
              <a:t>Financial accounts</a:t>
            </a:r>
          </a:p>
          <a:p>
            <a:pPr lvl="2"/>
            <a:r>
              <a:rPr lang="en-US" sz="2200" dirty="0"/>
              <a:t>Entity ownership/involvement</a:t>
            </a:r>
          </a:p>
          <a:p>
            <a:pPr lvl="2"/>
            <a:r>
              <a:rPr lang="en-US" sz="2200" dirty="0"/>
              <a:t>Income producing assets</a:t>
            </a:r>
          </a:p>
          <a:p>
            <a:pPr lvl="2"/>
            <a:r>
              <a:rPr lang="en-US" sz="2200" dirty="0"/>
              <a:t>Retirement funds</a:t>
            </a:r>
          </a:p>
          <a:p>
            <a:pPr lvl="2"/>
            <a:r>
              <a:rPr lang="en-US" sz="2200" dirty="0"/>
              <a:t>Gifts/transfers</a:t>
            </a:r>
          </a:p>
          <a:p>
            <a:r>
              <a:rPr lang="en-US" sz="2600" dirty="0"/>
              <a:t>Compliance Issues</a:t>
            </a:r>
          </a:p>
          <a:p>
            <a:pPr lvl="1"/>
            <a:r>
              <a:rPr lang="en-US" sz="2200" dirty="0"/>
              <a:t>Once on notice that client has foreign interests or background – obligation to follow up</a:t>
            </a:r>
          </a:p>
          <a:p>
            <a:pPr lvl="2"/>
            <a:r>
              <a:rPr lang="en-US" sz="2200" dirty="0"/>
              <a:t>Disclosure to return preparer is primary defense to penalties in these cases</a:t>
            </a:r>
          </a:p>
          <a:p>
            <a:pPr lvl="1"/>
            <a:r>
              <a:rPr lang="en-US" sz="2200" dirty="0"/>
              <a:t>If concerns about reporting or past honesty; refer to attorney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86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152399"/>
            <a:ext cx="7055380" cy="1143001"/>
          </a:xfrm>
        </p:spPr>
        <p:txBody>
          <a:bodyPr/>
          <a:lstStyle/>
          <a:p>
            <a:r>
              <a:rPr lang="en-US" sz="3200" dirty="0"/>
              <a:t>IRS FOREIGN INFORMATION GATHERING AND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077200" cy="5038264"/>
          </a:xfrm>
        </p:spPr>
        <p:txBody>
          <a:bodyPr>
            <a:normAutofit/>
          </a:bodyPr>
          <a:lstStyle/>
          <a:p>
            <a:r>
              <a:rPr lang="en-US" sz="2800" dirty="0"/>
              <a:t>FATCA – Foreign Account Tax Compliance Act</a:t>
            </a:r>
          </a:p>
          <a:p>
            <a:pPr lvl="1"/>
            <a:r>
              <a:rPr lang="en-US" sz="2600" dirty="0"/>
              <a:t>Passed in 2010 – creates new reporting structure for foreign financial institutions and U.S. account holders</a:t>
            </a:r>
          </a:p>
          <a:p>
            <a:pPr lvl="1"/>
            <a:r>
              <a:rPr lang="en-US" sz="2600" dirty="0"/>
              <a:t>Generated new forms discussed above (8938; new FBAR form)</a:t>
            </a:r>
          </a:p>
          <a:p>
            <a:pPr lvl="1"/>
            <a:r>
              <a:rPr lang="en-US" sz="2600" dirty="0"/>
              <a:t>113 Intergovernmental Agreements (IGAs) as of September 2017</a:t>
            </a:r>
          </a:p>
          <a:p>
            <a:pPr lvl="1"/>
            <a:r>
              <a:rPr lang="en-US" sz="2600" dirty="0"/>
              <a:t>Global efforts to combat unreported assets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650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152399"/>
            <a:ext cx="7055380" cy="767687"/>
          </a:xfrm>
        </p:spPr>
        <p:txBody>
          <a:bodyPr/>
          <a:lstStyle/>
          <a:p>
            <a:r>
              <a:rPr lang="en-US" sz="3600" dirty="0"/>
              <a:t>FATCA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3423"/>
            <a:ext cx="8458200" cy="518498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Mandates that U.S. account holders provide identifying information to foreign banks (usually Form W-9)</a:t>
            </a:r>
          </a:p>
          <a:p>
            <a:pPr lvl="1"/>
            <a:r>
              <a:rPr lang="en-US" sz="2600" dirty="0"/>
              <a:t>If not provided and bank is FATCA compliant, account will likely be closed</a:t>
            </a:r>
          </a:p>
          <a:p>
            <a:r>
              <a:rPr lang="en-US" sz="2800" dirty="0"/>
              <a:t>FFIs are required to conduct due diligence to identify U.S. holders and report that information to the U.S. annually</a:t>
            </a:r>
          </a:p>
          <a:p>
            <a:r>
              <a:rPr lang="en-US" sz="2800" dirty="0"/>
              <a:t>Enforced via withholding if no compliance with FATCA</a:t>
            </a:r>
          </a:p>
          <a:p>
            <a:r>
              <a:rPr lang="en-US" sz="2800" dirty="0"/>
              <a:t>Lots of new rules and definitions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232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0"/>
            <a:ext cx="7055380" cy="1063423"/>
          </a:xfrm>
        </p:spPr>
        <p:txBody>
          <a:bodyPr/>
          <a:lstStyle/>
          <a:p>
            <a:r>
              <a:rPr lang="en-US" sz="3200" dirty="0"/>
              <a:t>IRS FOREIGN INFORMATION GATHERING AND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410200"/>
          </a:xfrm>
        </p:spPr>
        <p:txBody>
          <a:bodyPr>
            <a:normAutofit/>
          </a:bodyPr>
          <a:lstStyle/>
          <a:p>
            <a:r>
              <a:rPr lang="en-US" sz="2400" dirty="0"/>
              <a:t>IRS – Significant Weapons in the Arsenal </a:t>
            </a:r>
          </a:p>
          <a:p>
            <a:pPr lvl="1"/>
            <a:r>
              <a:rPr lang="en-US" sz="2200" dirty="0"/>
              <a:t>IRS Summons - Required Records Doctrine</a:t>
            </a:r>
          </a:p>
          <a:p>
            <a:pPr lvl="1"/>
            <a:r>
              <a:rPr lang="en-US" sz="2200" dirty="0"/>
              <a:t>Bank of Nova Scotia Summons</a:t>
            </a:r>
          </a:p>
          <a:p>
            <a:pPr lvl="2"/>
            <a:r>
              <a:rPr lang="en-US" sz="2000" dirty="0"/>
              <a:t>Issued to U.S. branch of foreign bank for info on assets at foreign branch</a:t>
            </a:r>
          </a:p>
          <a:p>
            <a:pPr lvl="1"/>
            <a:r>
              <a:rPr lang="en-US" sz="2200" dirty="0"/>
              <a:t>John Doe Summons – unknown taxpayer</a:t>
            </a:r>
          </a:p>
          <a:p>
            <a:pPr lvl="1"/>
            <a:r>
              <a:rPr lang="en-US" sz="2200" dirty="0"/>
              <a:t>Foregone Conclusion Exception to the Fifth Amendment</a:t>
            </a:r>
          </a:p>
          <a:p>
            <a:pPr lvl="1"/>
            <a:r>
              <a:rPr lang="en-US" sz="2200" dirty="0"/>
              <a:t>Treaty Requests</a:t>
            </a:r>
          </a:p>
          <a:p>
            <a:pPr lvl="2"/>
            <a:r>
              <a:rPr lang="en-US" sz="2000" dirty="0"/>
              <a:t>IRS can make requests of foreign tax authorities if U.S. Income Tax Treaty in effect</a:t>
            </a:r>
          </a:p>
          <a:p>
            <a:pPr lvl="2"/>
            <a:r>
              <a:rPr lang="en-US" sz="2000" dirty="0"/>
              <a:t>Most treaties require the IRS to satisfy certain requirements and establish t/p had right to respond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13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146712"/>
            <a:ext cx="7055380" cy="767688"/>
          </a:xfrm>
        </p:spPr>
        <p:txBody>
          <a:bodyPr/>
          <a:lstStyle/>
          <a:p>
            <a:r>
              <a:rPr lang="en-US" sz="3200" dirty="0"/>
              <a:t>IRS Foreign Information Gathering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001000" cy="5486400"/>
          </a:xfrm>
        </p:spPr>
        <p:txBody>
          <a:bodyPr>
            <a:normAutofit/>
          </a:bodyPr>
          <a:lstStyle/>
          <a:p>
            <a:r>
              <a:rPr lang="en-US" sz="2400" dirty="0"/>
              <a:t>Treaty Requests – Problem for Taxpayer</a:t>
            </a:r>
          </a:p>
          <a:p>
            <a:pPr lvl="1"/>
            <a:r>
              <a:rPr lang="en-US" sz="2200" dirty="0"/>
              <a:t>18 U.S.C. 3506 provides that taxpayers must inform US authorities if they file objections to a request for evidence in a foreign country</a:t>
            </a:r>
          </a:p>
          <a:p>
            <a:pPr lvl="2"/>
            <a:r>
              <a:rPr lang="en-US" sz="2000" dirty="0"/>
              <a:t>Failure to serve this document on the US could be considered part of the ongoing tax offense</a:t>
            </a:r>
          </a:p>
          <a:p>
            <a:pPr lvl="2"/>
            <a:r>
              <a:rPr lang="en-US" sz="2000" dirty="0"/>
              <a:t>If objection filed, no longer eligible for OVDP</a:t>
            </a:r>
          </a:p>
          <a:p>
            <a:r>
              <a:rPr lang="en-US" sz="2400" dirty="0"/>
              <a:t>Mutual Legal Assistance Treaty (MLATs)</a:t>
            </a:r>
          </a:p>
          <a:p>
            <a:pPr lvl="1"/>
            <a:r>
              <a:rPr lang="en-US" sz="2200" dirty="0"/>
              <a:t>Creates a channel for obtaining information on criminal matters</a:t>
            </a:r>
          </a:p>
          <a:p>
            <a:pPr lvl="1"/>
            <a:r>
              <a:rPr lang="en-US" sz="2200" dirty="0"/>
              <a:t>Many in effect cover most U.S. tax felonies, but some have limited coverage at best for tax offenses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889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0"/>
            <a:ext cx="7055380" cy="685800"/>
          </a:xfrm>
        </p:spPr>
        <p:txBody>
          <a:bodyPr/>
          <a:lstStyle/>
          <a:p>
            <a:r>
              <a:rPr lang="en-US" sz="3200" dirty="0"/>
              <a:t>Where Is IRS/DOJ Going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063422"/>
            <a:ext cx="6711654" cy="6023177"/>
          </a:xfrm>
        </p:spPr>
        <p:txBody>
          <a:bodyPr>
            <a:normAutofit/>
          </a:bodyPr>
          <a:lstStyle/>
          <a:p>
            <a:r>
              <a:rPr lang="en-US" sz="2400" dirty="0"/>
              <a:t>The Swiss Banks Divulged Significant Activities in the Following Jurisdictions</a:t>
            </a:r>
          </a:p>
          <a:p>
            <a:pPr lvl="1"/>
            <a:r>
              <a:rPr lang="en-US" sz="2200" dirty="0"/>
              <a:t>British Virgin Islands</a:t>
            </a:r>
          </a:p>
          <a:p>
            <a:pPr lvl="1"/>
            <a:r>
              <a:rPr lang="en-US" sz="2200" dirty="0"/>
              <a:t>Cayman Islands</a:t>
            </a:r>
          </a:p>
          <a:p>
            <a:pPr lvl="1"/>
            <a:r>
              <a:rPr lang="en-US" sz="2200" dirty="0"/>
              <a:t>Channel Islands</a:t>
            </a:r>
          </a:p>
          <a:p>
            <a:pPr lvl="1"/>
            <a:r>
              <a:rPr lang="en-US" sz="2200" dirty="0"/>
              <a:t>Hong Kong</a:t>
            </a:r>
          </a:p>
          <a:p>
            <a:pPr lvl="1"/>
            <a:r>
              <a:rPr lang="en-US" sz="2200" dirty="0"/>
              <a:t>Israel </a:t>
            </a:r>
          </a:p>
          <a:p>
            <a:pPr lvl="1"/>
            <a:r>
              <a:rPr lang="en-US" sz="2200" dirty="0"/>
              <a:t>Liechtenstein</a:t>
            </a:r>
          </a:p>
          <a:p>
            <a:pPr lvl="1"/>
            <a:r>
              <a:rPr lang="en-US" sz="2200" dirty="0"/>
              <a:t>Luxembourg</a:t>
            </a:r>
          </a:p>
          <a:p>
            <a:pPr lvl="1"/>
            <a:r>
              <a:rPr lang="en-US" sz="2200" dirty="0"/>
              <a:t>Panama</a:t>
            </a:r>
          </a:p>
          <a:p>
            <a:pPr lvl="1"/>
            <a:r>
              <a:rPr lang="en-US" sz="2200" dirty="0"/>
              <a:t>Singapore </a:t>
            </a:r>
          </a:p>
          <a:p>
            <a:pPr lvl="1"/>
            <a:r>
              <a:rPr lang="en-US" sz="2200" dirty="0"/>
              <a:t>Isle of 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95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0CC235-7F3D-4218-A61F-BE0937F7F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7200"/>
            <a:ext cx="7055380" cy="838200"/>
          </a:xfrm>
        </p:spPr>
        <p:txBody>
          <a:bodyPr/>
          <a:lstStyle/>
          <a:p>
            <a:r>
              <a:rPr lang="en-US" sz="3400" dirty="0"/>
              <a:t>Revocation or Denial of Passport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18AEBE-84FA-4D3E-9BA9-5EDCE9FEE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48006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IRC § 7345 authorizes the IRS to certify to the U.S. State Department that a federal debt is seriously delinquent</a:t>
            </a:r>
          </a:p>
          <a:p>
            <a:pPr lvl="1"/>
            <a:r>
              <a:rPr lang="en-US" dirty="0"/>
              <a:t>Tax debt (including interest and penalties) exceeding $51,000</a:t>
            </a:r>
          </a:p>
          <a:p>
            <a:pPr lvl="1"/>
            <a:r>
              <a:rPr lang="en-US" dirty="0"/>
              <a:t>NFTL filed and administrative remedies under IRC § 6320 have lapsed or been exhausted OR</a:t>
            </a:r>
          </a:p>
          <a:p>
            <a:pPr lvl="1"/>
            <a:r>
              <a:rPr lang="en-US" dirty="0"/>
              <a:t>Levy has been issued</a:t>
            </a:r>
          </a:p>
          <a:p>
            <a:r>
              <a:rPr lang="en-US" dirty="0"/>
              <a:t>State Department may deny issuance of passport or revoke existing passport</a:t>
            </a:r>
          </a:p>
          <a:p>
            <a:pPr lvl="1"/>
            <a:r>
              <a:rPr lang="en-US" dirty="0"/>
              <a:t>Will hold new application for 90 days to allow taxpayer to attempt to resolve with the IRS – challenge certification, pay debt in full or payment plan with IRS</a:t>
            </a:r>
          </a:p>
          <a:p>
            <a:r>
              <a:rPr lang="en-US" dirty="0"/>
              <a:t>IRS is required to notify taxpayer of certification to State Department (Notice CP 508C)</a:t>
            </a:r>
          </a:p>
          <a:p>
            <a:pPr lvl="1"/>
            <a:r>
              <a:rPr lang="en-US" dirty="0"/>
              <a:t>Sent by regular mail to last known address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8F68D07-26A9-4C76-B2A0-24244AEFF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38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2507D7-E077-42C5-A329-6901F7299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228600"/>
            <a:ext cx="7055380" cy="834823"/>
          </a:xfrm>
        </p:spPr>
        <p:txBody>
          <a:bodyPr/>
          <a:lstStyle/>
          <a:p>
            <a:r>
              <a:rPr lang="en-US" sz="3600" dirty="0"/>
              <a:t>Revocation/ Denial of Passport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1925E6-CBE5-4C36-91A1-988F5594A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1143001"/>
            <a:ext cx="7567544" cy="5105406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Exempt Taxpayers </a:t>
            </a:r>
          </a:p>
          <a:p>
            <a:pPr lvl="1"/>
            <a:r>
              <a:rPr lang="en-US" sz="2400" dirty="0"/>
              <a:t>Bankruptcy</a:t>
            </a:r>
          </a:p>
          <a:p>
            <a:pPr lvl="1"/>
            <a:r>
              <a:rPr lang="en-US" sz="2400" dirty="0"/>
              <a:t>Victim of Identity Theft</a:t>
            </a:r>
          </a:p>
          <a:p>
            <a:pPr lvl="1"/>
            <a:r>
              <a:rPr lang="en-US" sz="2400" dirty="0"/>
              <a:t>Currently not collectible due to hardship</a:t>
            </a:r>
          </a:p>
          <a:p>
            <a:pPr lvl="1"/>
            <a:r>
              <a:rPr lang="en-US" sz="2400" dirty="0"/>
              <a:t>Federally declared disaster area</a:t>
            </a:r>
          </a:p>
          <a:p>
            <a:pPr lvl="1"/>
            <a:r>
              <a:rPr lang="en-US" sz="2400" dirty="0"/>
              <a:t>Request pending for Installment Agreement/ OIC</a:t>
            </a:r>
          </a:p>
          <a:p>
            <a:pPr lvl="1"/>
            <a:r>
              <a:rPr lang="en-US" sz="2400" dirty="0"/>
              <a:t>IRS accepted adjustment that will pay the obligation in full</a:t>
            </a:r>
          </a:p>
          <a:p>
            <a:r>
              <a:rPr lang="en-US" sz="2800" dirty="0"/>
              <a:t>Opportunity for error here - challenge to certification may be required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36081DD-C133-4FDE-8F67-D370FB5AA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674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5A29C8-7D6B-4AB1-9FFF-F28636ED4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76200"/>
            <a:ext cx="7055380" cy="767687"/>
          </a:xfrm>
        </p:spPr>
        <p:txBody>
          <a:bodyPr/>
          <a:lstStyle/>
          <a:p>
            <a:r>
              <a:rPr lang="en-US" sz="3400" dirty="0"/>
              <a:t>Revocation or Denial of Passport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9EB834-D787-43DD-BB72-57FE3D161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974" y="1063423"/>
            <a:ext cx="8202826" cy="5565977"/>
          </a:xfrm>
        </p:spPr>
        <p:txBody>
          <a:bodyPr>
            <a:normAutofit fontScale="92500"/>
          </a:bodyPr>
          <a:lstStyle/>
          <a:p>
            <a:r>
              <a:rPr lang="en-US" sz="2200" dirty="0"/>
              <a:t>Certification will be reversed when</a:t>
            </a:r>
          </a:p>
          <a:p>
            <a:pPr lvl="1"/>
            <a:r>
              <a:rPr lang="en-US" sz="2200" dirty="0"/>
              <a:t>Tax debt is fully satisfied or becomes legally unenforceable</a:t>
            </a:r>
          </a:p>
          <a:p>
            <a:pPr lvl="1"/>
            <a:r>
              <a:rPr lang="en-US" sz="2200" dirty="0"/>
              <a:t>Tax debt is no longer seriously delinquent </a:t>
            </a:r>
          </a:p>
          <a:p>
            <a:pPr lvl="1"/>
            <a:r>
              <a:rPr lang="en-US" sz="2200" dirty="0"/>
              <a:t>Certification was erroneous</a:t>
            </a:r>
          </a:p>
          <a:p>
            <a:pPr lvl="1"/>
            <a:r>
              <a:rPr lang="en-US" sz="2200" dirty="0"/>
              <a:t>IRS is to make reversal within 30 days and notify taxpayer</a:t>
            </a:r>
          </a:p>
          <a:p>
            <a:r>
              <a:rPr lang="en-US" sz="2200" dirty="0"/>
              <a:t>No longer seriously delinquent when</a:t>
            </a:r>
          </a:p>
          <a:p>
            <a:pPr lvl="1"/>
            <a:r>
              <a:rPr lang="en-US" sz="2200" dirty="0"/>
              <a:t>Installment agreement/ OIC entered with IRS</a:t>
            </a:r>
          </a:p>
          <a:p>
            <a:pPr lvl="1"/>
            <a:r>
              <a:rPr lang="en-US" sz="2200" dirty="0"/>
              <a:t>DOJ enters settlement agreement</a:t>
            </a:r>
          </a:p>
          <a:p>
            <a:pPr lvl="1"/>
            <a:r>
              <a:rPr lang="en-US" sz="2200" dirty="0"/>
              <a:t>Collection suspended due to innocent spouse claim</a:t>
            </a:r>
          </a:p>
          <a:p>
            <a:pPr lvl="1"/>
            <a:r>
              <a:rPr lang="en-US" sz="2200" dirty="0"/>
              <a:t>Timely request for CDP hearing</a:t>
            </a:r>
          </a:p>
          <a:p>
            <a:r>
              <a:rPr lang="en-US" sz="2200" dirty="0"/>
              <a:t>No reversal simply because taxpayer pays debt below $50,000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4911F6D-0CF3-46CF-86A6-6713CAFEB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65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228600"/>
            <a:ext cx="7055380" cy="685800"/>
          </a:xfrm>
        </p:spPr>
        <p:txBody>
          <a:bodyPr/>
          <a:lstStyle/>
          <a:p>
            <a:r>
              <a:rPr lang="en-US" sz="3200" dirty="0"/>
              <a:t>Background - Swiss Bank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3423"/>
            <a:ext cx="7848600" cy="5489777"/>
          </a:xfrm>
        </p:spPr>
        <p:txBody>
          <a:bodyPr>
            <a:normAutofit/>
          </a:bodyPr>
          <a:lstStyle/>
          <a:p>
            <a:r>
              <a:rPr lang="en-US" sz="2400" dirty="0"/>
              <a:t>Swiss Bank Program (completed December 2016)</a:t>
            </a:r>
          </a:p>
          <a:p>
            <a:pPr lvl="1"/>
            <a:r>
              <a:rPr lang="en-US" sz="2200" dirty="0"/>
              <a:t>Enormous source of information</a:t>
            </a:r>
          </a:p>
          <a:p>
            <a:pPr lvl="1"/>
            <a:r>
              <a:rPr lang="en-US" sz="2200" dirty="0"/>
              <a:t>Provided Swiss banks with a mechanism to resolve U.S. tax related offenses</a:t>
            </a:r>
          </a:p>
          <a:p>
            <a:pPr lvl="1"/>
            <a:r>
              <a:rPr lang="en-US" sz="2200" dirty="0"/>
              <a:t>Banks disclosed certain information to DOJ in exchange for penalties and non-prosecution agreements</a:t>
            </a:r>
          </a:p>
          <a:p>
            <a:pPr lvl="1"/>
            <a:r>
              <a:rPr lang="en-US" sz="2200" dirty="0"/>
              <a:t>There were 4 categories of banks depending on culpability</a:t>
            </a:r>
          </a:p>
          <a:p>
            <a:pPr lvl="2"/>
            <a:r>
              <a:rPr lang="en-US" sz="2200" dirty="0"/>
              <a:t>106 Swiss banks identified themselves as Category 2 banks; provided the bulk of information on U.S. held accounts</a:t>
            </a:r>
          </a:p>
          <a:p>
            <a:pPr lvl="2"/>
            <a:r>
              <a:rPr lang="en-US" sz="2200" dirty="0"/>
              <a:t>78 Non-prosecution agreements entered into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781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DE4269-1231-4571-86A8-0C9C1FBA1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295736"/>
            <a:ext cx="7055380" cy="767687"/>
          </a:xfrm>
        </p:spPr>
        <p:txBody>
          <a:bodyPr/>
          <a:lstStyle/>
          <a:p>
            <a:r>
              <a:rPr lang="en-US" sz="3400" dirty="0"/>
              <a:t>Revocation or Denial of Passport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9A7D35-57BD-4C28-B5B6-8F34E6BD7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8166644" cy="4953007"/>
          </a:xfrm>
        </p:spPr>
        <p:txBody>
          <a:bodyPr>
            <a:normAutofit/>
          </a:bodyPr>
          <a:lstStyle/>
          <a:p>
            <a:r>
              <a:rPr lang="en-US" sz="2400" dirty="0"/>
              <a:t>State Department cannot be sued for erroneous notification or failed </a:t>
            </a:r>
            <a:r>
              <a:rPr lang="en-US" sz="2400" dirty="0" err="1"/>
              <a:t>decertifications</a:t>
            </a:r>
            <a:endParaRPr lang="en-US" sz="2400" dirty="0"/>
          </a:p>
          <a:p>
            <a:r>
              <a:rPr lang="en-US" sz="2400" dirty="0"/>
              <a:t>Taxpayer can sue IRS in Tax Court or U.S. District Court for</a:t>
            </a:r>
          </a:p>
          <a:p>
            <a:pPr lvl="1"/>
            <a:r>
              <a:rPr lang="en-US" sz="2200" dirty="0"/>
              <a:t>Determination whether certification was erroneous</a:t>
            </a:r>
          </a:p>
          <a:p>
            <a:pPr lvl="1"/>
            <a:r>
              <a:rPr lang="en-US" sz="2200" dirty="0"/>
              <a:t>IRS failed to reverse certification when proper </a:t>
            </a:r>
          </a:p>
          <a:p>
            <a:r>
              <a:rPr lang="en-US" sz="2400" dirty="0"/>
              <a:t>IRC §7345 does not provide the court authority to release lien/levy or award money damages in suit to determine erroneous certification</a:t>
            </a:r>
          </a:p>
          <a:p>
            <a:r>
              <a:rPr lang="en-US" sz="2400" dirty="0"/>
              <a:t>Taxpayer is not required to exercise administrative remedies before filing suit in court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2F778BA-5EF5-4E4C-BB4C-5097ED77C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612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009BEA-558E-49C6-8CBE-4DEAE5AA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228600"/>
            <a:ext cx="7055380" cy="990600"/>
          </a:xfrm>
        </p:spPr>
        <p:txBody>
          <a:bodyPr/>
          <a:lstStyle/>
          <a:p>
            <a:r>
              <a:rPr lang="en-US" dirty="0"/>
              <a:t>Concerns/Hypotheticals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793B8F-AC93-4094-8E2F-4BD26B758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1143000"/>
            <a:ext cx="6711654" cy="5105407"/>
          </a:xfrm>
        </p:spPr>
        <p:txBody>
          <a:bodyPr/>
          <a:lstStyle/>
          <a:p>
            <a:r>
              <a:rPr lang="en-US" sz="2400" dirty="0"/>
              <a:t>When should an attorney get involved?</a:t>
            </a:r>
          </a:p>
          <a:p>
            <a:pPr lvl="1"/>
            <a:r>
              <a:rPr lang="en-US" sz="2200" dirty="0"/>
              <a:t>“Kip Dellinger” standard (“f” word)</a:t>
            </a:r>
          </a:p>
          <a:p>
            <a:pPr lvl="1"/>
            <a:r>
              <a:rPr lang="en-US" sz="2200" dirty="0"/>
              <a:t>Clear that client has made previous misrepresentations</a:t>
            </a:r>
          </a:p>
          <a:p>
            <a:pPr lvl="1"/>
            <a:r>
              <a:rPr lang="en-US" sz="2200" dirty="0"/>
              <a:t>Any time a determination of reasonable cause/ willfulness/ non-willfulness needs to be made </a:t>
            </a:r>
          </a:p>
          <a:p>
            <a:r>
              <a:rPr lang="en-US" sz="2400" dirty="0"/>
              <a:t>Must be sure that client is compliant in all future returns</a:t>
            </a:r>
          </a:p>
          <a:p>
            <a:r>
              <a:rPr lang="en-US" sz="2400" dirty="0"/>
              <a:t>Must consider collection aspects of these issues as well</a:t>
            </a:r>
          </a:p>
          <a:p>
            <a:r>
              <a:rPr lang="en-US" sz="2400" dirty="0"/>
              <a:t>Hypotheticals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5F210C8-C96D-4201-90D6-574E18525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9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ED0FEF-6F9E-4016-A8C4-02339EF71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152400"/>
            <a:ext cx="7055380" cy="911023"/>
          </a:xfrm>
        </p:spPr>
        <p:txBody>
          <a:bodyPr/>
          <a:lstStyle/>
          <a:p>
            <a:r>
              <a:rPr lang="en-US" dirty="0"/>
              <a:t>Background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43C0C3-B378-4089-AE50-A56B17E97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974" y="1219200"/>
            <a:ext cx="7055380" cy="5486399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What is impacted by these foreign reporting requirements – </a:t>
            </a:r>
            <a:r>
              <a:rPr lang="en-US" sz="2800" b="1" dirty="0"/>
              <a:t>(1) Foreign holdings of (2) U.S. Persons</a:t>
            </a:r>
          </a:p>
          <a:p>
            <a:pPr lvl="1"/>
            <a:r>
              <a:rPr lang="en-US" sz="2400" b="1" dirty="0"/>
              <a:t>(1) Foreign Holdings</a:t>
            </a:r>
          </a:p>
          <a:p>
            <a:pPr lvl="2"/>
            <a:r>
              <a:rPr lang="en-US" sz="2400" dirty="0"/>
              <a:t>Bank and Financial Accounts</a:t>
            </a:r>
          </a:p>
          <a:p>
            <a:pPr lvl="2"/>
            <a:r>
              <a:rPr lang="en-US" sz="2400" dirty="0"/>
              <a:t>Interest in Foreign Corporations, Partnerships and Other Foreign Entities	</a:t>
            </a:r>
          </a:p>
          <a:p>
            <a:pPr lvl="2"/>
            <a:r>
              <a:rPr lang="en-US" sz="2400" dirty="0"/>
              <a:t>Interests in Foreign Retirement Plans and Trusts </a:t>
            </a:r>
          </a:p>
          <a:p>
            <a:pPr lvl="2"/>
            <a:r>
              <a:rPr lang="en-US" sz="2400" dirty="0"/>
              <a:t>Inheritances/Gifts from Foreign Sources</a:t>
            </a:r>
          </a:p>
          <a:p>
            <a:pPr lvl="2"/>
            <a:r>
              <a:rPr lang="en-US" sz="2400" dirty="0"/>
              <a:t>Cryptocurrency (no FBAR but other reporting obligations) (possibly)</a:t>
            </a:r>
          </a:p>
          <a:p>
            <a:pPr lvl="2"/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6B5F79E-3666-4AF4-97F9-8382D359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9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76200"/>
            <a:ext cx="7055380" cy="685800"/>
          </a:xfrm>
        </p:spPr>
        <p:txBody>
          <a:bodyPr/>
          <a:lstStyle/>
          <a:p>
            <a:r>
              <a:rPr lang="en-US" sz="3600" dirty="0"/>
              <a:t>Background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710" y="836508"/>
            <a:ext cx="7516290" cy="5488092"/>
          </a:xfrm>
        </p:spPr>
        <p:txBody>
          <a:bodyPr>
            <a:normAutofit/>
          </a:bodyPr>
          <a:lstStyle/>
          <a:p>
            <a:r>
              <a:rPr lang="en-US" sz="2800" dirty="0"/>
              <a:t>Some foreign assets are exempt from IRS reporting requirements</a:t>
            </a:r>
          </a:p>
          <a:p>
            <a:pPr lvl="1"/>
            <a:r>
              <a:rPr lang="en-US" sz="2800" dirty="0"/>
              <a:t>Foreign real estate – no income/ no “wrapper”	</a:t>
            </a:r>
          </a:p>
          <a:p>
            <a:pPr lvl="1"/>
            <a:r>
              <a:rPr lang="en-US" sz="2800" dirty="0"/>
              <a:t>Foreign currency (not held in a bank or financial account)</a:t>
            </a:r>
          </a:p>
          <a:p>
            <a:pPr lvl="1"/>
            <a:r>
              <a:rPr lang="en-US" sz="2800" dirty="0"/>
              <a:t>Directly held precious metals</a:t>
            </a:r>
          </a:p>
          <a:p>
            <a:pPr lvl="1"/>
            <a:r>
              <a:rPr lang="en-US" sz="2800" dirty="0"/>
              <a:t>Safe Deposit Box</a:t>
            </a:r>
          </a:p>
          <a:p>
            <a:r>
              <a:rPr lang="en-US" sz="2800" b="1" dirty="0"/>
              <a:t>(2) US Person</a:t>
            </a:r>
            <a:endParaRPr lang="en-US" sz="2800" dirty="0"/>
          </a:p>
          <a:p>
            <a:pPr lvl="1"/>
            <a:r>
              <a:rPr lang="en-US" sz="2800" dirty="0"/>
              <a:t>Citizen/Resident/Entities/Trusts/Estates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34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228600"/>
            <a:ext cx="7055380" cy="1143000"/>
          </a:xfrm>
        </p:spPr>
        <p:txBody>
          <a:bodyPr/>
          <a:lstStyle/>
          <a:p>
            <a:r>
              <a:rPr lang="en-US" sz="3600" dirty="0"/>
              <a:t>Required Foreign Information Returns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7924800" cy="5257800"/>
          </a:xfrm>
        </p:spPr>
        <p:txBody>
          <a:bodyPr>
            <a:noAutofit/>
          </a:bodyPr>
          <a:lstStyle/>
          <a:p>
            <a:r>
              <a:rPr lang="en-US" sz="2400" dirty="0"/>
              <a:t>Most Common Forms 	</a:t>
            </a:r>
          </a:p>
          <a:p>
            <a:pPr lvl="1"/>
            <a:r>
              <a:rPr lang="en-US" sz="2400" dirty="0"/>
              <a:t>FBARs – Report of Foreign Bank and Financial Accounts</a:t>
            </a:r>
          </a:p>
          <a:p>
            <a:pPr lvl="2"/>
            <a:r>
              <a:rPr lang="en-US" sz="2200" dirty="0" err="1"/>
              <a:t>FinCen</a:t>
            </a:r>
            <a:r>
              <a:rPr lang="en-US" sz="2200" dirty="0"/>
              <a:t> Form 114 and 114a</a:t>
            </a:r>
          </a:p>
          <a:p>
            <a:pPr lvl="2"/>
            <a:r>
              <a:rPr lang="en-US" sz="2200" dirty="0"/>
              <a:t>Title 31, Not 26/ Real SOL</a:t>
            </a:r>
          </a:p>
          <a:p>
            <a:pPr lvl="1"/>
            <a:r>
              <a:rPr lang="en-US" sz="2600" dirty="0"/>
              <a:t>Forms 8938 – Statement of Specified Foreign Financial Asset</a:t>
            </a:r>
          </a:p>
          <a:p>
            <a:pPr lvl="1"/>
            <a:r>
              <a:rPr lang="en-US" sz="2400" dirty="0"/>
              <a:t>Forms 3520 – Annual Return to Report Transactions with Foreign Trusts or Receipt of Foreign Gifts</a:t>
            </a:r>
          </a:p>
          <a:p>
            <a:pPr lvl="1"/>
            <a:r>
              <a:rPr lang="en-US" sz="2400" dirty="0"/>
              <a:t>Form 3520-A – Annual Information Return of Foreign Trust with U.S. Owner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6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0"/>
            <a:ext cx="7055380" cy="685800"/>
          </a:xfrm>
        </p:spPr>
        <p:txBody>
          <a:bodyPr/>
          <a:lstStyle/>
          <a:p>
            <a:r>
              <a:rPr lang="en-US" sz="3600" dirty="0"/>
              <a:t>Required Forms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305800" cy="58674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Forms (Cont’d)</a:t>
            </a:r>
          </a:p>
          <a:p>
            <a:pPr lvl="1"/>
            <a:r>
              <a:rPr lang="en-US" sz="2400" dirty="0"/>
              <a:t>Forms 5471 – Information Return of U.S. Person with Respect to Certain Foreign Corporations</a:t>
            </a:r>
          </a:p>
          <a:p>
            <a:pPr lvl="1"/>
            <a:r>
              <a:rPr lang="en-US" sz="2400" dirty="0"/>
              <a:t>Forms 5472 – Information Return of 25% Foreign Owned U.S. Corporation</a:t>
            </a:r>
          </a:p>
          <a:p>
            <a:pPr lvl="1"/>
            <a:r>
              <a:rPr lang="en-US" sz="2400" dirty="0"/>
              <a:t>Form 8865 – Return of U.S. Persons with Respect to Certain Foreign Partnerships</a:t>
            </a:r>
          </a:p>
          <a:p>
            <a:pPr lvl="1"/>
            <a:r>
              <a:rPr lang="en-US" sz="2400" dirty="0"/>
              <a:t>Form 8858 – Information Return of U.S. Persons with Respect to Disregarded Entities</a:t>
            </a:r>
          </a:p>
          <a:p>
            <a:pPr lvl="1"/>
            <a:r>
              <a:rPr lang="en-US" sz="2400" dirty="0"/>
              <a:t>Form 8621 – Information Return of a Shareholder of a Passive Foreign Investment Company or Qualified Electing Fund (</a:t>
            </a:r>
            <a:r>
              <a:rPr lang="en-US" sz="2400" i="1" dirty="0"/>
              <a:t>foreign mutual funds</a:t>
            </a:r>
            <a:r>
              <a:rPr lang="en-US" sz="2400" dirty="0"/>
              <a:t>)	</a:t>
            </a:r>
          </a:p>
          <a:p>
            <a:pPr lvl="1"/>
            <a:r>
              <a:rPr lang="en-US" sz="2400" dirty="0"/>
              <a:t>Form 926 – Return of a U.S. Transferor of Property to a Foreign Corporation</a:t>
            </a:r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68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A4B614-DF27-47AC-A14B-78520F1B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0"/>
            <a:ext cx="7055380" cy="1063423"/>
          </a:xfrm>
        </p:spPr>
        <p:txBody>
          <a:bodyPr/>
          <a:lstStyle/>
          <a:p>
            <a:r>
              <a:rPr lang="en-US" dirty="0"/>
              <a:t>Why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5793FE-D7ED-4F4E-AC65-AD915F8D2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63423"/>
            <a:ext cx="8077200" cy="518498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Penalties/ Criminal Prosecution</a:t>
            </a:r>
          </a:p>
          <a:p>
            <a:pPr lvl="1"/>
            <a:r>
              <a:rPr lang="en-US" sz="2600" dirty="0"/>
              <a:t>Range from $10,000 per failure to 50% of account balance/35% value of gift/interest, etc. / 5% of trust corpus/ Continuation Penalties </a:t>
            </a:r>
          </a:p>
          <a:p>
            <a:pPr lvl="2"/>
            <a:r>
              <a:rPr lang="en-US" sz="2400" dirty="0"/>
              <a:t>Potentially catastrophic penalty computations</a:t>
            </a:r>
          </a:p>
          <a:p>
            <a:pPr lvl="1"/>
            <a:r>
              <a:rPr lang="en-US" sz="2800" b="1" dirty="0"/>
              <a:t>BUT </a:t>
            </a:r>
            <a:r>
              <a:rPr lang="en-US" sz="2800" dirty="0"/>
              <a:t>– </a:t>
            </a:r>
            <a:r>
              <a:rPr lang="en-US" sz="2800" u="sng" dirty="0"/>
              <a:t>U.S. v. </a:t>
            </a:r>
            <a:r>
              <a:rPr lang="en-US" sz="2800" u="sng" dirty="0" err="1"/>
              <a:t>Colliot</a:t>
            </a:r>
            <a:r>
              <a:rPr lang="en-US" sz="2800" dirty="0"/>
              <a:t>, 121 A.F.T.R. 2d 2018-1834 (WD TX) (FBAR Penalty Cap)</a:t>
            </a:r>
          </a:p>
          <a:p>
            <a:pPr lvl="2"/>
            <a:r>
              <a:rPr lang="en-US" sz="2600" u="sng" dirty="0"/>
              <a:t>Norman v. United States</a:t>
            </a:r>
            <a:r>
              <a:rPr lang="en-US" sz="2600" dirty="0"/>
              <a:t>, 1:15-cv-00872 (Fed. Claims)</a:t>
            </a:r>
          </a:p>
          <a:p>
            <a:pPr lvl="1"/>
            <a:r>
              <a:rPr lang="en-US" sz="2800" dirty="0"/>
              <a:t>Successful criminal prosecutions</a:t>
            </a:r>
          </a:p>
          <a:p>
            <a:pPr lvl="2"/>
            <a:r>
              <a:rPr lang="en-US" sz="2600" dirty="0"/>
              <a:t>U.S. v. Sarshar - $21 million unreported income, $8.4 million restitution, $18.2 million FBAR penalty</a:t>
            </a:r>
          </a:p>
          <a:p>
            <a:pPr marL="914416" lvl="2" indent="0">
              <a:buNone/>
            </a:pPr>
            <a:endParaRPr lang="en-US" sz="2600" dirty="0"/>
          </a:p>
          <a:p>
            <a:pPr lvl="1"/>
            <a:endParaRPr lang="en-US" sz="2600" dirty="0"/>
          </a:p>
          <a:p>
            <a:pPr lvl="1"/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D542CDD-1A69-44C5-8397-C1BE544FC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2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152400"/>
            <a:ext cx="705538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Non-Compliance – Available Options (1) OVDP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839200" cy="4800599"/>
          </a:xfrm>
        </p:spPr>
        <p:txBody>
          <a:bodyPr>
            <a:normAutofit/>
          </a:bodyPr>
          <a:lstStyle/>
          <a:p>
            <a:r>
              <a:rPr lang="en-US" sz="2400" dirty="0"/>
              <a:t>2009, 2011, 2012 and 2014 (modified)</a:t>
            </a:r>
          </a:p>
          <a:p>
            <a:pPr lvl="1"/>
            <a:r>
              <a:rPr lang="en-US" sz="2200" dirty="0"/>
              <a:t>Thousands of participants and billions of dollars collected, mostly in the form of draconian penalties ranging from 20% to 50% of the highest value of unreported foreign assets (Miscellaneous Title 26 Offshore Penalty)</a:t>
            </a:r>
          </a:p>
          <a:p>
            <a:pPr lvl="1"/>
            <a:r>
              <a:rPr lang="en-US" sz="2400" dirty="0"/>
              <a:t>2014 OVDP remains open until September 28, 2018</a:t>
            </a:r>
          </a:p>
          <a:p>
            <a:pPr lvl="2"/>
            <a:r>
              <a:rPr lang="en-US" sz="2200" dirty="0"/>
              <a:t>Requires submission of previous eight years of non-compliant income tax returns and FBARs, as well as any unfiled information returns</a:t>
            </a:r>
          </a:p>
          <a:p>
            <a:pPr lvl="2"/>
            <a:r>
              <a:rPr lang="en-US" sz="2200" dirty="0"/>
              <a:t>Payment of tax, accuracy-related penalty of 20% and either 27 ½% or 50% penalty on the highest asset balance, depending on banking institution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1872-6E6E-48D8-8559-6C9F58DD3E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94725"/>
      </p:ext>
    </p:extLst>
  </p:cSld>
  <p:clrMapOvr>
    <a:masterClrMapping/>
  </p:clrMapOvr>
</p:sld>
</file>

<file path=ppt/theme/_rels/theme1.xml.rels>&#65279;<?xml version="1.0" encoding="UTF-8" standalone="yes"?>
<Relationships xmlns="http://schemas.openxmlformats.org/package/2006/relationships">
  <Relationship Id="rId1" Type="http://schemas.openxmlformats.org/officeDocument/2006/relationships/image" Target="../media/image1.jpeg" />
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1899</Words>
  <Application>Microsoft Office PowerPoint</Application>
  <PresentationFormat>On-screen Show (4:3)</PresentationFormat>
  <Paragraphs>293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Ion</vt:lpstr>
      <vt:lpstr>International Tax Enforcement and Compliance</vt:lpstr>
      <vt:lpstr>Background</vt:lpstr>
      <vt:lpstr>Background - Swiss Bank Program</vt:lpstr>
      <vt:lpstr>Background (Cont’d)</vt:lpstr>
      <vt:lpstr>Background (Cont’d)</vt:lpstr>
      <vt:lpstr>Required Foreign Information Returns</vt:lpstr>
      <vt:lpstr>Required Forms (Cont’d)</vt:lpstr>
      <vt:lpstr>Why Important?</vt:lpstr>
      <vt:lpstr>Non-Compliance – Available Options (1) OVDP</vt:lpstr>
      <vt:lpstr>OVDP Procedures</vt:lpstr>
      <vt:lpstr>OVDP Advantages/ Disadvantages</vt:lpstr>
      <vt:lpstr>Non-Compliance -  (2) Streamlined Procedures</vt:lpstr>
      <vt:lpstr>Non-Compliance – Streamlined Procedures </vt:lpstr>
      <vt:lpstr>Non-Compliance –   (3) Delinquent Submissions</vt:lpstr>
      <vt:lpstr>Non-Compliance –   (3) Delinquent Submissions</vt:lpstr>
      <vt:lpstr>Non-Compliance (4)  Quiet Disclosure</vt:lpstr>
      <vt:lpstr>Non- Compliance –  (5) Going Forward Compliance</vt:lpstr>
      <vt:lpstr>Fundamental Considerations for Non-Compliance</vt:lpstr>
      <vt:lpstr>Fundamental Considerations (Cont’d)</vt:lpstr>
      <vt:lpstr>Fundamental Considerations (Cont’d) </vt:lpstr>
      <vt:lpstr>Issues to Watch For</vt:lpstr>
      <vt:lpstr>IRS FOREIGN INFORMATION GATHERING AND ENFORCEMENT</vt:lpstr>
      <vt:lpstr>FATCA (Cont’d)</vt:lpstr>
      <vt:lpstr>IRS FOREIGN INFORMATION GATHERING AND ENFORCEMENT</vt:lpstr>
      <vt:lpstr>IRS Foreign Information Gathering</vt:lpstr>
      <vt:lpstr>Where Is IRS/DOJ Going Next?</vt:lpstr>
      <vt:lpstr>Revocation or Denial of Passport</vt:lpstr>
      <vt:lpstr>Revocation/ Denial of Passport</vt:lpstr>
      <vt:lpstr>Revocation or Denial of Passport</vt:lpstr>
      <vt:lpstr>Revocation or Denial of Passport</vt:lpstr>
      <vt:lpstr>Concerns/Hypotheticals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