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71" r:id="rId3"/>
    <p:sldId id="374" r:id="rId4"/>
    <p:sldId id="258" r:id="rId5"/>
    <p:sldId id="386" r:id="rId6"/>
    <p:sldId id="385" r:id="rId7"/>
    <p:sldId id="373" r:id="rId8"/>
    <p:sldId id="375" r:id="rId9"/>
    <p:sldId id="376" r:id="rId10"/>
    <p:sldId id="378" r:id="rId11"/>
    <p:sldId id="383" r:id="rId12"/>
    <p:sldId id="379" r:id="rId13"/>
    <p:sldId id="382" r:id="rId14"/>
    <p:sldId id="390" r:id="rId15"/>
    <p:sldId id="389" r:id="rId16"/>
    <p:sldId id="380" r:id="rId17"/>
    <p:sldId id="381" r:id="rId18"/>
    <p:sldId id="384" r:id="rId19"/>
    <p:sldId id="260" r:id="rId20"/>
    <p:sldId id="289" r:id="rId21"/>
    <p:sldId id="273" r:id="rId22"/>
    <p:sldId id="317" r:id="rId23"/>
    <p:sldId id="318" r:id="rId24"/>
    <p:sldId id="341" r:id="rId25"/>
    <p:sldId id="319" r:id="rId26"/>
    <p:sldId id="344" r:id="rId27"/>
    <p:sldId id="274" r:id="rId28"/>
    <p:sldId id="347" r:id="rId29"/>
    <p:sldId id="320" r:id="rId30"/>
    <p:sldId id="350" r:id="rId31"/>
    <p:sldId id="321" r:id="rId32"/>
    <p:sldId id="322" r:id="rId33"/>
    <p:sldId id="353" r:id="rId34"/>
    <p:sldId id="354" r:id="rId35"/>
    <p:sldId id="387" r:id="rId36"/>
    <p:sldId id="355" r:id="rId37"/>
    <p:sldId id="356" r:id="rId38"/>
    <p:sldId id="357" r:id="rId39"/>
    <p:sldId id="359" r:id="rId40"/>
    <p:sldId id="358" r:id="rId41"/>
    <p:sldId id="369" r:id="rId42"/>
    <p:sldId id="360" r:id="rId43"/>
    <p:sldId id="361" r:id="rId44"/>
    <p:sldId id="362" r:id="rId45"/>
    <p:sldId id="363" r:id="rId46"/>
    <p:sldId id="391" r:id="rId47"/>
    <p:sldId id="364" r:id="rId48"/>
    <p:sldId id="388" r:id="rId49"/>
    <p:sldId id="366" r:id="rId50"/>
    <p:sldId id="365" r:id="rId51"/>
    <p:sldId id="367" r:id="rId52"/>
    <p:sldId id="290" r:id="rId53"/>
    <p:sldId id="392" r:id="rId54"/>
    <p:sldId id="368" r:id="rId55"/>
    <p:sldId id="288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pyrus" panose="03070502060502030205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77777"/>
    <a:srgbClr val="808080"/>
    <a:srgbClr val="969696"/>
    <a:srgbClr val="B2B2B2"/>
    <a:srgbClr val="336666"/>
    <a:srgbClr val="99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838" autoAdjust="0"/>
  </p:normalViewPr>
  <p:slideViewPr>
    <p:cSldViewPr>
      <p:cViewPr varScale="1">
        <p:scale>
          <a:sx n="99" d="100"/>
          <a:sy n="99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5ED1C-AA67-4746-8B4F-4B4B3EFBC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56FBA2-4072-4054-8FE6-F654F3466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F5DA6A62-EB02-443E-AC3F-286D44137DBA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4CC18443-CBF1-4B4D-89DE-A8943824211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BE1E5D03-0588-4C08-988C-B1C4BA858688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C42611E5-0A6D-458B-806E-4A9E71FBC438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3EFAE28F-E301-47F4-BC99-032043E86FAF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1EF39EC-B5E8-4A73-8A01-73C0F7B0B3B6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204D2368-59CC-451B-A33A-59070069E04B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FAD3DF01-35EA-4427-87D4-31EE9FF199A4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630B0A6A-694A-4C48-B05F-995600937E54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4A646CDA-8D1E-4F4D-9ED5-FF4266331605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727AC017-33ED-4906-BE18-D3CFE6BA1690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412F417B-9E80-48DB-B37E-74078610A98F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0093BBDC-370B-46C0-BBE5-6E91C5938F65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ED868B5-DE03-43C5-B7F8-C178B406E873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4AA3E9E6-411D-46A5-8AF2-AFE974776FC1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5286D689-9BBB-4E37-83B8-326569DDE7CE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EF0E92D-4A71-43CE-8869-BB111E478798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5B5F62EA-228E-44CD-8D1B-B592DC8B5E9A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A615BBFE-D2E4-4EBF-A12E-D6D65D6685B4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0EA513B4-76D9-4449-94E2-E74AA21DF8BA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EC2C157-0143-4C98-96F6-0F737BCC20AE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A47808C8-F5ED-402E-856D-08F6EF0CC9D6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BD9A7FAD-B961-4C43-ACF4-EF527E9101A7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BC93E39C-0F72-4771-9C2D-2897B976DC7F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04863E63-4674-4AFE-98A5-30306D85C8A2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FBA62465-E8B1-4F3F-ABC2-F18853AD768A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F62B27B5-5C3D-4CB8-A198-6890DECC95BF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FB9C832-3B93-4DD3-9009-29068B2E2149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EB70310E-7573-43E3-B69E-269CE9CD32AD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145FED84-32B2-4D27-9129-E3D760B07BF2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3438B1EC-24CB-4183-BE5B-330583D33AAC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D48348B7-A6D5-4FB8-A3FE-BDF8C5483543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C6B3F02B-C691-4B99-93A4-2D16B8723CE3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77A984B-C19E-477D-8573-96BD97D1195C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E14EE88D-3B1B-47B6-B432-010CA2DE457E}" type="slidenum">
              <a:rPr lang="en-US" altLang="en-US">
                <a:latin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C946F978-DF21-4480-B6B0-9BDF158DD2BA}" type="slidenum">
              <a:rPr lang="en-US" altLang="en-US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E815CF23-A740-44E9-A672-730455838385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928B02A6-C00A-4AB2-AC2A-5548DE7E2DDB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DBD27E7F-A3B1-47CB-A6A3-8896E41AEDFC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2EBEED84-47A7-4D36-B475-28855A955A58}" type="slidenum">
              <a:rPr lang="en-US" altLang="en-US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1C0C1761-2B10-4F26-BE7E-F202E86A0C4C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C986F524-4A34-48C2-850E-2B36CD7A0E9B}" type="slidenum">
              <a:rPr lang="en-US" altLang="en-US">
                <a:latin typeface="Arial" panose="020B0604020202020204" pitchFamily="34" charset="0"/>
              </a:rPr>
              <a:pPr/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79EA7B98-822B-497A-97EF-5FC69511F813}" type="slidenum">
              <a:rPr lang="en-US" altLang="en-US">
                <a:latin typeface="Arial" panose="020B0604020202020204" pitchFamily="34" charset="0"/>
              </a:rPr>
              <a:pPr/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FF2DBF11-4533-414B-9544-72CB68781476}" type="slidenum">
              <a:rPr lang="en-US" altLang="en-US">
                <a:latin typeface="Arial" panose="020B0604020202020204" pitchFamily="34" charset="0"/>
              </a:rPr>
              <a:pPr/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5050CB67-128C-4EF6-9366-BB2863EB6552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7FDB3B61-E0E5-45E4-8CBA-0D020E9E1516}" type="slidenum">
              <a:rPr lang="en-US" altLang="en-US">
                <a:latin typeface="Arial" panose="020B0604020202020204" pitchFamily="34" charset="0"/>
              </a:rPr>
              <a:pPr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B97ACA9-27D4-4827-A7E9-93F023C04658}" type="slidenum">
              <a:rPr lang="en-US" altLang="en-US">
                <a:latin typeface="Arial" panose="020B0604020202020204" pitchFamily="34" charset="0"/>
              </a:rPr>
              <a:pPr/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3AFEC439-51F6-434C-BC47-27365933F6D3}" type="slidenum">
              <a:rPr lang="en-US" altLang="en-US">
                <a:latin typeface="Arial" panose="020B0604020202020204" pitchFamily="34" charset="0"/>
              </a:rPr>
              <a:pPr/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875B6181-A034-4D49-B400-B504A87CD487}" type="slidenum">
              <a:rPr lang="en-US" altLang="en-US">
                <a:latin typeface="Arial" panose="020B0604020202020204" pitchFamily="34" charset="0"/>
              </a:rPr>
              <a:pPr/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D15E6410-AC91-4D34-BE71-EF8B69D5DB87}" type="slidenum">
              <a:rPr lang="en-US" altLang="en-US">
                <a:latin typeface="Arial" panose="020B0604020202020204" pitchFamily="34" charset="0"/>
              </a:rPr>
              <a:pPr/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0F636792-7912-4A0C-8A0C-6572E0BC5007}" type="slidenum">
              <a:rPr lang="en-US" altLang="en-US">
                <a:latin typeface="Arial" panose="020B0604020202020204" pitchFamily="34" charset="0"/>
              </a:rPr>
              <a:pPr/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A7212AAA-0B9A-4C5D-83BF-BEA3D21FBD95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665CED07-EB00-4B0E-95E1-67AB76E790E4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2DC02941-BA84-4F8E-BC01-2082888491E3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fld id="{CFA8DCE2-2F84-4FDB-BFE2-496231E37628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0F79E-1825-4DD6-B790-6C51D0151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1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B03C-2DD4-411E-BCBA-159B60C3A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94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7196F-69B0-4E47-A564-5C84C697D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0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2AD1-8944-45DF-93E7-BA629AC8E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8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6E88-A7CA-4961-A224-DF37B6796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0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2A49-9F59-49AD-AD2A-B0B8CFAD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2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6757B-73CA-46AA-B423-B6BF69FD0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60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1F83-C1BB-41FE-BC38-CEB5DDC25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6E65-DBDC-43BD-9457-FF7D33A93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79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EF6C-24C3-401E-AA6B-1505F3114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9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C3DB-A5DC-4EE3-A9CC-701325B0E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3CC2E1-ABB4-4509-81AD-8D2C81FB5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lonadvisorsinc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B3BB3C-3F2C-419C-8E00-7FBAE3E32BD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914400"/>
            <a:ext cx="6477000" cy="2514600"/>
          </a:xfrm>
        </p:spPr>
        <p:txBody>
          <a:bodyPr/>
          <a:lstStyle/>
          <a:p>
            <a:pPr algn="ctr" eaLnBrk="1" hangingPunct="1">
              <a:lnSpc>
                <a:spcPct val="145000"/>
              </a:lnSpc>
              <a:spcBef>
                <a:spcPct val="30000"/>
              </a:spcBef>
            </a:pPr>
            <a:r>
              <a:rPr lang="en-US" altLang="en-US" b="1" i="1" smtClean="0"/>
              <a:t>How Much Is Your Client’s Business Worth?</a:t>
            </a:r>
            <a:endParaRPr lang="en-US" altLang="en-US" sz="4000" b="1" i="1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6477000" cy="1981200"/>
          </a:xfrm>
        </p:spPr>
        <p:txBody>
          <a:bodyPr/>
          <a:lstStyle/>
          <a:p>
            <a:pPr algn="r" eaLnBrk="1" hangingPunct="1"/>
            <a:endParaRPr lang="en-US" altLang="en-US" sz="2000" smtClean="0"/>
          </a:p>
          <a:p>
            <a:pPr algn="r" eaLnBrk="1" hangingPunct="1"/>
            <a:endParaRPr lang="en-US" altLang="en-US" sz="2000" smtClean="0"/>
          </a:p>
          <a:p>
            <a:pPr algn="r" eaLnBrk="1" hangingPunct="1"/>
            <a:r>
              <a:rPr lang="en-US" altLang="en-US" sz="2000" smtClean="0"/>
              <a:t> September 2, 2018 </a:t>
            </a:r>
          </a:p>
          <a:p>
            <a:pPr algn="r" eaLnBrk="1" hangingPunct="1"/>
            <a:r>
              <a:rPr lang="en-US" altLang="en-US" sz="2000" smtClean="0"/>
              <a:t>John Misuraca</a:t>
            </a:r>
          </a:p>
          <a:p>
            <a:pPr algn="r" eaLnBrk="1" hangingPunct="1"/>
            <a:r>
              <a:rPr lang="en-US" altLang="en-US" sz="2000" smtClean="0"/>
              <a:t>Avalon Advisors,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AE5F0-99C5-490A-8821-4B7FDF083367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Gather Information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Intangibles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Customer List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Workforce – Knowledge / Experience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Recipes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Goodwill (Personal????)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endParaRPr lang="en-US" sz="3000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E79B1E-A517-44CA-85F6-CA9088283F0E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Gather </a:t>
            </a:r>
            <a:r>
              <a:rPr lang="en-US" sz="4000" dirty="0" err="1" smtClean="0"/>
              <a:t>Informaton</a:t>
            </a:r>
            <a:endParaRPr lang="en-US" sz="4000" dirty="0" smtClean="0"/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SWOT Analysis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Strengths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Weaknesses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Opportunities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Threats</a:t>
            </a:r>
            <a:endParaRPr lang="en-US" sz="2600" dirty="0" smtClean="0"/>
          </a:p>
          <a:p>
            <a:pPr lvl="3" eaLnBrk="1" hangingPunct="1">
              <a:buFont typeface="Wingdings" pitchFamily="2" charset="2"/>
              <a:buChar char="§"/>
              <a:defRPr/>
            </a:pPr>
            <a:endParaRPr lang="en-US" sz="3000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20628C-F23A-4979-8EDC-AE0535CF04AD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Site Visit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Interview key personnel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Observations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600" dirty="0" smtClean="0"/>
              <a:t>Neat &amp; Orderly </a:t>
            </a:r>
            <a:r>
              <a:rPr lang="en-US" sz="2600" i="1" dirty="0" smtClean="0"/>
              <a:t>or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600" dirty="0" smtClean="0"/>
              <a:t>Disorganized &amp; Messy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600" dirty="0" smtClean="0"/>
              <a:t>Processes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600" dirty="0" smtClean="0"/>
              <a:t>Data recording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4B79B3-71B3-47BF-94FD-2AFE5163E10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Compare this Business to           Others of Same Size and Industry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Ratios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Growth</a:t>
            </a:r>
            <a:endParaRPr lang="en-US" sz="2600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5A53CF-1EA2-4CDF-B541-F0D03695D272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800" b="1" i="1" smtClean="0"/>
              <a:t>Steps to Valuing A Business</a:t>
            </a:r>
          </a:p>
          <a:p>
            <a:pPr marL="914400" lvl="2" indent="0" eaLnBrk="1" hangingPunct="1">
              <a:buFontTx/>
              <a:buNone/>
            </a:pPr>
            <a:endParaRPr lang="en-US" altLang="en-US" sz="2600" smtClean="0"/>
          </a:p>
          <a:p>
            <a:pPr marL="914400" lvl="2" indent="0" eaLnBrk="1" hangingPunct="1">
              <a:buFontTx/>
              <a:buNone/>
            </a:pPr>
            <a:endParaRPr lang="en-US" altLang="en-US" sz="260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  <p:pic>
        <p:nvPicPr>
          <p:cNvPr id="317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81200"/>
            <a:ext cx="83629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87FE67-6673-4F30-9DA7-66EDCB5274D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800" b="1" i="1" smtClean="0"/>
              <a:t>Steps to Valuing A Business</a:t>
            </a:r>
          </a:p>
          <a:p>
            <a:pPr marL="914400" lvl="2" indent="0" eaLnBrk="1" hangingPunct="1">
              <a:buFontTx/>
              <a:buNone/>
            </a:pPr>
            <a:endParaRPr lang="en-US" altLang="en-US" sz="2600" smtClean="0"/>
          </a:p>
          <a:p>
            <a:pPr marL="914400" lvl="2" indent="0" eaLnBrk="1" hangingPunct="1">
              <a:buFontTx/>
              <a:buNone/>
            </a:pPr>
            <a:endParaRPr lang="en-US" altLang="en-US" sz="260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9925"/>
            <a:ext cx="8153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6FE21B-1C06-47CF-93F2-4BC58D62364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sz="1200" b="1" i="1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Normalize Financials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Add back non-cash expenses - depreciation / amortization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Adjust for fixed asset purchases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CB4E89-3162-480F-99E1-1E2194C8CD9C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Normalize Financials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Owner Expenses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Salaries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Meals &amp; Entertainment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Travel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Auto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Health Insurance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7940C4-4912-4FF2-9BE1-F99038C2FBDD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sz="1200" b="1" i="1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Gather Information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Ownership breakdown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Lawsuits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Business Evolution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endParaRPr lang="en-US" sz="3000" dirty="0" smtClean="0"/>
          </a:p>
          <a:p>
            <a:pPr lvl="3" eaLnBrk="1" hangingPunct="1">
              <a:buFont typeface="Wingdings" pitchFamily="2" charset="2"/>
              <a:buChar char="§"/>
              <a:defRPr/>
            </a:pPr>
            <a:endParaRPr lang="en-US" sz="3000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E1B98F-C7D9-40A5-9882-65FB56AD450B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19200"/>
            <a:ext cx="7162800" cy="3733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800" b="1" i="1" smtClean="0"/>
              <a:t>Where Are You In The Evolution Of Your Business?</a:t>
            </a:r>
            <a:endParaRPr lang="en-US" altLang="en-US" sz="4800" i="1" smtClean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D91435-38DC-48AA-AE1B-38D84E5103F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762000"/>
            <a:ext cx="6477000" cy="3733800"/>
          </a:xfrm>
        </p:spPr>
        <p:txBody>
          <a:bodyPr/>
          <a:lstStyle/>
          <a:p>
            <a:pPr algn="ctr" eaLnBrk="1" hangingPunct="1">
              <a:lnSpc>
                <a:spcPct val="145000"/>
              </a:lnSpc>
              <a:spcBef>
                <a:spcPct val="30000"/>
              </a:spcBef>
            </a:pPr>
            <a:r>
              <a:rPr lang="en-US" altLang="en-US" sz="4800" b="1" i="1" smtClean="0">
                <a:solidFill>
                  <a:srgbClr val="000000"/>
                </a:solidFill>
              </a:rPr>
              <a:t>Why Do People Go Into Business?</a:t>
            </a:r>
            <a:r>
              <a:rPr lang="en-US" altLang="en-US" b="1" i="1" smtClean="0">
                <a:solidFill>
                  <a:srgbClr val="000000"/>
                </a:solidFill>
              </a:rPr>
              <a:t/>
            </a:r>
            <a:br>
              <a:rPr lang="en-US" altLang="en-US" b="1" i="1" smtClean="0">
                <a:solidFill>
                  <a:srgbClr val="000000"/>
                </a:solidFill>
              </a:rPr>
            </a:br>
            <a:endParaRPr lang="en-US" altLang="en-US" sz="4000" b="1" i="1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6477000" cy="1981200"/>
          </a:xfrm>
        </p:spPr>
        <p:txBody>
          <a:bodyPr/>
          <a:lstStyle/>
          <a:p>
            <a:pPr algn="r" eaLnBrk="1" hangingPunct="1"/>
            <a:endParaRPr lang="en-US" altLang="en-US" sz="2000" smtClean="0"/>
          </a:p>
          <a:p>
            <a:pPr algn="r" eaLnBrk="1" hangingPunct="1"/>
            <a:endParaRPr lang="en-US" altLang="en-US" sz="2000" smtClean="0"/>
          </a:p>
          <a:p>
            <a:pPr algn="r" eaLnBrk="1" hangingPunct="1"/>
            <a:r>
              <a:rPr lang="en-US" altLang="en-US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D71241-0CA8-4689-B912-87899E9E06F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524000" y="2286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 b="1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447800" y="1600200"/>
            <a:ext cx="701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tabLst>
                <a:tab pos="342900" algn="l"/>
                <a:tab pos="571500" algn="l"/>
                <a:tab pos="6743700" algn="r"/>
              </a:tabLst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342900" algn="l"/>
                <a:tab pos="571500" algn="l"/>
                <a:tab pos="6743700" algn="r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42900" algn="l"/>
                <a:tab pos="571500" algn="l"/>
                <a:tab pos="6743700" algn="r"/>
              </a:tabLs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342900" algn="l"/>
                <a:tab pos="571500" algn="l"/>
                <a:tab pos="6743700" algn="r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571500" algn="l"/>
                <a:tab pos="6743700" algn="r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571500" algn="l"/>
                <a:tab pos="6743700" algn="r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571500" algn="l"/>
                <a:tab pos="6743700" algn="r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571500" algn="l"/>
                <a:tab pos="6743700" algn="r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571500" algn="l"/>
                <a:tab pos="6743700" algn="r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4039" name="Picture 9" descr="Evolution Of A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88913"/>
            <a:ext cx="6616700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3B26D-0021-4268-835A-EA0797A3B2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i="1" smtClean="0"/>
              <a:t>Permanent Small Business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0104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Businesses that will always be considered a small business.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u="sng" smtClean="0"/>
              <a:t>Characteristics: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Operated in effect as a proprietorship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Owner is task-oriented (vs. management oriented)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Rarely the need for formal systems and procedures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Few, if any, long-term employees other than the owner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6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C74331-5DBE-40DC-907E-AEF058CAB75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660525" y="1766888"/>
            <a:ext cx="710247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/>
              <a:t>Characteristics</a:t>
            </a:r>
            <a:r>
              <a:rPr lang="en-US" altLang="en-US"/>
              <a:t> (continued)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/>
              <a:t> Usually retail, service, or brokerage business</a:t>
            </a:r>
          </a:p>
        </p:txBody>
      </p:sp>
      <p:sp>
        <p:nvSpPr>
          <p:cNvPr id="48134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 b="1" i="1" smtClean="0"/>
              <a:t>Permanent Small Business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C4C480-6942-467D-B3F8-33E7D4E3F9DB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i="1" smtClean="0"/>
              <a:t>Phase I – Start-Up Phase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71024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800" b="1" u="sng"/>
              <a:t>Characteristics: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Founder(s) often still there and running the business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Founder(s) are technical or entrepreneurial; they dislike management functions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Emphasis is on creativity producing products or services and selling them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Minimal emphasis on management, systems, planning,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9B503E-6932-4B73-B562-AC6769D0C88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i="1" smtClean="0"/>
              <a:t>Phase I – Start-Up Phase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10247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800" b="1" u="sng"/>
              <a:t>Characteristics</a:t>
            </a:r>
            <a:r>
              <a:rPr lang="en-US" altLang="en-US" sz="2800"/>
              <a:t> (continued)</a:t>
            </a:r>
            <a:endParaRPr lang="en-US" altLang="en-US" sz="2800" u="sng"/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Organization and communication informal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Long work hours – modest salaries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Management reacts mostly to customers rather than employees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Growth greater than inflation but moderate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94599-F895-4AD5-8F5E-D673BDE2E87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i="1" smtClean="0"/>
              <a:t>Phase II – Growth Phase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1447800" y="1600200"/>
            <a:ext cx="71024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800" b="1" u="sng"/>
              <a:t>Characteristics: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Faster growth experienced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Often multiple locations such as sales branches or warehouses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More attention given to areas other than producing and selling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/>
              <a:t> Marketing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/>
              <a:t> Personnel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/>
              <a:t> Accounting, budgeting, and finance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CF5D3-297E-478B-B216-9D273CE7D02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i="1" smtClean="0"/>
              <a:t>Phase II – Growth Phase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1447800" y="1600200"/>
            <a:ext cx="710247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800" b="1" u="sng"/>
              <a:t>Characteristics</a:t>
            </a:r>
            <a:r>
              <a:rPr lang="en-US" altLang="en-US" sz="2800"/>
              <a:t> (continued)</a:t>
            </a:r>
            <a:endParaRPr lang="en-US" altLang="en-US" sz="2800" b="1" u="sng"/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Employee duties become more specialized and formally defined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800"/>
              <a:t> Business becomes more impersonal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1A0951-976E-4F53-B227-B3322AAD268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7010400" cy="914400"/>
          </a:xfrm>
        </p:spPr>
        <p:txBody>
          <a:bodyPr/>
          <a:lstStyle/>
          <a:p>
            <a:pPr eaLnBrk="1" hangingPunct="1"/>
            <a:r>
              <a:rPr lang="en-US" altLang="en-US" sz="3600" b="1" i="1" smtClean="0"/>
              <a:t>Phase III – Professional Management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2672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2800" b="1" u="sng" smtClean="0"/>
              <a:t>Characteristics: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Organization begins to decentralize by: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600" smtClean="0"/>
              <a:t>Function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600" smtClean="0"/>
              <a:t>Product or service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600" smtClean="0"/>
              <a:t>Geographic location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mtClean="0"/>
              <a:t> </a:t>
            </a:r>
            <a:r>
              <a:rPr lang="en-US" altLang="en-US" sz="2800" smtClean="0"/>
              <a:t>Management by exception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 Managers do more managing than technical work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endParaRPr lang="en-US" altLang="en-US" smtClean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798143-05CB-4C75-BE50-ADB99B0B21E8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7010400" cy="914400"/>
          </a:xfrm>
        </p:spPr>
        <p:txBody>
          <a:bodyPr/>
          <a:lstStyle/>
          <a:p>
            <a:pPr eaLnBrk="1" hangingPunct="1"/>
            <a:r>
              <a:rPr lang="en-US" altLang="en-US" sz="3600" b="1" i="1" smtClean="0"/>
              <a:t>Phase III – Professional Management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010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800" b="1" u="sng" smtClean="0"/>
              <a:t>Characteristics</a:t>
            </a:r>
            <a:r>
              <a:rPr lang="en-US" altLang="en-US" sz="2800" smtClean="0"/>
              <a:t> (continued)</a:t>
            </a:r>
            <a:endParaRPr lang="en-US" altLang="en-US" sz="2800" b="1" u="sng" smtClean="0"/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Profit centers established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Growth rate is moderate – usually slower than Phase II</a:t>
            </a:r>
          </a:p>
          <a:p>
            <a:pPr lvl="1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mtClean="0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BC48CE-318F-4C81-B0B8-C92244A5365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1527175"/>
          </a:xfrm>
        </p:spPr>
        <p:txBody>
          <a:bodyPr/>
          <a:lstStyle/>
          <a:p>
            <a:pPr algn="ctr" eaLnBrk="1" hangingPunct="1"/>
            <a:r>
              <a:rPr lang="en-US" altLang="en-US" sz="3600" b="1" i="1" smtClean="0"/>
              <a:t>Phase IV – Professional Planning Phase</a:t>
            </a:r>
            <a:endParaRPr lang="en-US" altLang="en-US" sz="360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010400" cy="45720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2800" b="1" u="sng" smtClean="0"/>
              <a:t>Characteristics: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Business has a well-defined mission and long-range strategy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Formal business planning procedures are in place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Line and staff balance is achieved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Employees have a strong identification with the business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Operations are decentralized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348929-E62A-4AB7-A447-1D6BF7A8A0A5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00200"/>
            <a:ext cx="6477000" cy="1905000"/>
          </a:xfrm>
        </p:spPr>
        <p:txBody>
          <a:bodyPr/>
          <a:lstStyle/>
          <a:p>
            <a:pPr algn="ctr" eaLnBrk="1" hangingPunct="1">
              <a:lnSpc>
                <a:spcPct val="145000"/>
              </a:lnSpc>
              <a:spcBef>
                <a:spcPct val="30000"/>
              </a:spcBef>
            </a:pPr>
            <a:r>
              <a:rPr lang="en-US" altLang="en-US" sz="4800" b="1" i="1" smtClean="0">
                <a:solidFill>
                  <a:srgbClr val="000000"/>
                </a:solidFill>
              </a:rPr>
              <a:t>Why Do People Go Into Business?</a:t>
            </a:r>
            <a:r>
              <a:rPr lang="en-US" altLang="en-US" b="1" i="1" smtClean="0">
                <a:solidFill>
                  <a:srgbClr val="000000"/>
                </a:solidFill>
              </a:rPr>
              <a:t/>
            </a:r>
            <a:br>
              <a:rPr lang="en-US" altLang="en-US" b="1" i="1" smtClean="0">
                <a:solidFill>
                  <a:srgbClr val="000000"/>
                </a:solidFill>
              </a:rPr>
            </a:br>
            <a:endParaRPr lang="en-US" altLang="en-US" sz="4000" b="1" i="1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81400"/>
            <a:ext cx="6477000" cy="2133600"/>
          </a:xfrm>
        </p:spPr>
        <p:txBody>
          <a:bodyPr/>
          <a:lstStyle/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Create Current </a:t>
            </a:r>
          </a:p>
          <a:p>
            <a:pPr marL="457200" lvl="1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4000" b="1" dirty="0" smtClean="0"/>
              <a:t>	Cash Flow</a:t>
            </a:r>
            <a:endParaRPr lang="en-US" sz="40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Create Future </a:t>
            </a:r>
            <a:r>
              <a:rPr lang="en-US" sz="4000" b="1" dirty="0" smtClean="0"/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5B3427-9F73-4375-A0D3-9CE001888A0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10400" cy="1527175"/>
          </a:xfrm>
        </p:spPr>
        <p:txBody>
          <a:bodyPr/>
          <a:lstStyle/>
          <a:p>
            <a:pPr algn="ctr" eaLnBrk="1" hangingPunct="1"/>
            <a:r>
              <a:rPr lang="en-US" altLang="en-US" sz="3600" b="1" i="1" smtClean="0"/>
              <a:t>Phase IV – Professional Planning Phase</a:t>
            </a:r>
            <a:endParaRPr lang="en-US" altLang="en-US" sz="3600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010400" cy="4738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800" b="1" u="sng" smtClean="0"/>
              <a:t>Characteristics</a:t>
            </a:r>
            <a:r>
              <a:rPr lang="en-US" altLang="en-US" sz="2800" smtClean="0"/>
              <a:t> (continued)</a:t>
            </a:r>
            <a:endParaRPr lang="en-US" altLang="en-US" sz="2800" b="1" u="sng" smtClean="0"/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Support functions are centralized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Managerial accountability is strongly emphasized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800" smtClean="0"/>
              <a:t>Growth rate is usually faster than in Phase III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2800" b="1" u="sng" smtClean="0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08D936-13FF-4AF7-B75C-85F30570797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934200" cy="1371600"/>
          </a:xfrm>
        </p:spPr>
        <p:txBody>
          <a:bodyPr/>
          <a:lstStyle/>
          <a:p>
            <a:pPr algn="ctr" eaLnBrk="1" hangingPunct="1"/>
            <a:r>
              <a:rPr lang="en-US" altLang="en-US" sz="4000" b="1" i="1" smtClean="0"/>
              <a:t>Why Is Understanding the Phase Your Business Is In Important To Its Value?</a:t>
            </a:r>
            <a:r>
              <a:rPr lang="en-US" altLang="en-US" sz="3200" b="1" i="1" smtClean="0"/>
              <a:t/>
            </a:r>
            <a:br>
              <a:rPr lang="en-US" altLang="en-US" sz="3200" b="1" i="1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743200"/>
            <a:ext cx="7010400" cy="2057400"/>
          </a:xfrm>
        </p:spPr>
        <p:txBody>
          <a:bodyPr/>
          <a:lstStyle/>
          <a:p>
            <a:pPr algn="ctr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It can help you to identify factors</a:t>
            </a:r>
          </a:p>
          <a:p>
            <a:pPr algn="ctr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contributing to increased and</a:t>
            </a:r>
          </a:p>
          <a:p>
            <a:pPr algn="ctr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decreased value of your business!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541EB6-31C3-4EB7-9D04-C8154CF305F4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010400" cy="38100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An appraiser will analyze the 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business from three approaches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using various methods: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b="1" smtClean="0"/>
              <a:t>Asset Approach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b="1" smtClean="0"/>
              <a:t>Market Approach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b="1" smtClean="0"/>
              <a:t>Income Approach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92BC50-D038-4D02-A2DF-79662348086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010400" cy="38100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b="1" u="sng" smtClean="0"/>
              <a:t>Asset Approach: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Essentially the </a:t>
            </a:r>
            <a:r>
              <a:rPr lang="en-US" altLang="en-US" sz="3200" b="1" i="1" smtClean="0"/>
              <a:t>fair market value </a:t>
            </a:r>
            <a:r>
              <a:rPr lang="en-US" altLang="en-US" sz="3200" smtClean="0"/>
              <a:t>of all the company assets reduced for all it’s debts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Often the liquidation value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Some exceptions – particularly if the company has intangible assets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E5D26A-8D0B-4824-9943-BBDDB6493FB7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010400" cy="12192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3200" b="1" u="sng" smtClean="0"/>
              <a:t>Market Approach: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What have companies in similar industries, similar size and/or similar sales sold for recently?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Uses ratios or “multiples”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Information from various data bases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Public companies are used too – but their size makes comparison difficult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3B26A4-9670-4DEA-83D0-3A3F699D8647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r>
              <a:rPr lang="en-US" altLang="en-US" sz="3200" b="1" i="1" smtClean="0"/>
              <a:t/>
            </a:r>
            <a:br>
              <a:rPr lang="en-US" altLang="en-US" sz="3200" b="1" i="1" smtClean="0"/>
            </a:br>
            <a:endParaRPr lang="en-US" altLang="en-US" sz="2400" smtClean="0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4758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30363"/>
            <a:ext cx="8081963" cy="44164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D6CDAE-4F88-4927-A0A1-67F669CBB0E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010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3200" b="1" u="sng" smtClean="0"/>
              <a:t>Income Approach: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Investors buy into companies based on their expectations of returns vs. risk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Cash flows (potential dividends) projected using historical data (usually established companies) or future forecasts (usually startup companies)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2D41BC-FC65-45A7-A4FB-1E31BCB594F7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010400" cy="9144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934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3200" b="1" smtClean="0"/>
              <a:t>Some approaches will not produce a result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Company may be specialized and finding comparable companies may be difficult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Company may have had recent losses, so an income approach using historical data may not provide a value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72C2B6-2FE6-4B84-8897-91C2FBE54A7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r>
              <a:rPr lang="en-US" altLang="en-US" sz="3200" b="1" i="1" smtClean="0"/>
              <a:t/>
            </a:r>
            <a:br>
              <a:rPr lang="en-US" altLang="en-US" sz="3200" b="1" i="1" smtClean="0"/>
            </a:br>
            <a:endParaRPr lang="en-US" altLang="en-US" sz="2400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934200" cy="44958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b="1" smtClean="0"/>
              <a:t>Appraisers makes judgments on the resulting data using their knowledge and experience: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Weighting of approaches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Reconciling differences – why are the values different?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What is going on with the industry?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  <a:p>
            <a:pPr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CB6760-8F79-4B99-A7CE-2CB0F3BEEFF5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934200" cy="4141788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As one would expect, the effects of crash of the national economy from 2008 to 2010 wrecked havoc with valuations and created greater difficulties and challenges for both appraisers and investors.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  <a:p>
            <a:pPr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070971-2ACF-4B67-B659-96E09E55052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7010400" cy="5486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Reasons For A Business Valuation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sz="1600" b="1" i="1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Mergers &amp; </a:t>
            </a:r>
            <a:r>
              <a:rPr lang="en-US" sz="3200" dirty="0" err="1" smtClean="0"/>
              <a:t>Acquistions</a:t>
            </a:r>
            <a:endParaRPr lang="en-US" sz="32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Sale of Stock (Private Company)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Gifting of Stock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Buy/Sell Agreements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Fairness Opinions</a:t>
            </a:r>
          </a:p>
          <a:p>
            <a:pPr marL="457200" lvl="1" indent="0" eaLnBrk="1" hangingPunct="1">
              <a:buSzTx/>
              <a:buFont typeface="Wingdings" panose="05000000000000000000" pitchFamily="2" charset="2"/>
              <a:buNone/>
              <a:defRPr/>
            </a:pPr>
            <a:endParaRPr lang="en-US" sz="12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7F1BC2-2E6C-4B73-AF97-78C820C2AC5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7010400" cy="6858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How Is A Business Valued?</a:t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00213"/>
            <a:ext cx="6934200" cy="44958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Valuing businesses has always been an art and a science.  The introduction of new data bases and models are always moving appraisals closer to a science.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However, since there is no one correct value, there will always be some subjectivity involved.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  <a:p>
            <a:pPr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A1074-AEFA-4629-AED3-8FC674E82EF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r>
              <a:rPr lang="en-US" altLang="en-US" sz="4000" b="1" i="1" smtClean="0"/>
              <a:t/>
            </a:r>
            <a:br>
              <a:rPr lang="en-US" altLang="en-US" sz="4000" b="1" i="1" smtClean="0"/>
            </a:br>
            <a:endParaRPr lang="en-US" altLang="en-US" sz="400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6934200" cy="26670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1447800" y="1752600"/>
            <a:ext cx="693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b="1"/>
              <a:t>Personal Goodwill:</a:t>
            </a:r>
            <a:endParaRPr lang="en-US" altLang="en-US" sz="3200"/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/>
              <a:t>	Often a business loses value because the owner is such an intricate part of the business that separating him/her from it will be detrimental to it’s performance, and as a result, it’s value.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432668-154A-4E4F-9D5C-9BA6CC9F8F68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749300"/>
            <a:ext cx="7315200" cy="9906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934200" cy="44958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3200" b="1" smtClean="0"/>
              <a:t>Using An Income Approach:</a:t>
            </a:r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arenR"/>
            </a:pPr>
            <a:r>
              <a:rPr lang="en-US" altLang="en-US" sz="3200" smtClean="0"/>
              <a:t>Determine the cash flows of your business: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000" smtClean="0"/>
              <a:t>Starting with net income, add back non-cash expenses such as depreciation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000" smtClean="0"/>
              <a:t>Determine if there are overly high owner salaries and/or expenses and adjust</a:t>
            </a:r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A48654-BFB9-4652-B097-3EDED4EEEBD5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934200" cy="49530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arenR" startAt="2"/>
              <a:defRPr/>
            </a:pPr>
            <a:r>
              <a:rPr lang="en-US" altLang="en-US" sz="3200" dirty="0" smtClean="0"/>
              <a:t>Determine the capitalization rate (expected rate of return an investor would expect based for your business)</a:t>
            </a:r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Large profitable public company: 5 to 10%</a:t>
            </a:r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Other profitable public company: </a:t>
            </a:r>
          </a:p>
          <a:p>
            <a:pPr marL="0" indent="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   9 to 14%</a:t>
            </a:r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Unprofitable public company: 12%+</a:t>
            </a:r>
          </a:p>
          <a:p>
            <a:pPr marL="571500" indent="-5715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endParaRPr lang="en-US" altLang="en-US" sz="3200" dirty="0" smtClean="0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AD13A1-4B6C-4E04-8594-B10A07C372B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934200" cy="49530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Healthy private company: 8 to 16%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Typical private company: 14 to 24%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Start-up (VC-type investment): 35 to 60%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Really risky company: the sky’s the limit!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6202A3-AF36-41D2-9C29-205BE507E2F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7391400" cy="6096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52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6962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AA59DE-801B-4894-99AE-AA40842C4C3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7391400" cy="6096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934200" cy="37338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AutoNum type="arabicParenR" startAt="3"/>
            </a:pPr>
            <a:r>
              <a:rPr lang="en-US" altLang="en-US" sz="3200" smtClean="0"/>
              <a:t>Divide the cash flows by the capitalization rate: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000" smtClean="0"/>
              <a:t>Annual cash flows - $100,000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000" smtClean="0"/>
              <a:t>Capitalization rate – 20%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None/>
            </a:pPr>
            <a:endParaRPr lang="en-US" altLang="en-US" sz="3000" smtClean="0"/>
          </a:p>
          <a:p>
            <a:pPr marL="990600" lvl="1" indent="-533400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000" b="1" smtClean="0"/>
              <a:t>$100,000 / .20 = $500,000 value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7644F-F21B-4ACE-BF32-6C3F90DB1C32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6934200" cy="42672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AutoNum type="arabicParenR" startAt="4"/>
              <a:defRPr/>
            </a:pPr>
            <a:r>
              <a:rPr lang="en-US" sz="3200" dirty="0" smtClean="0"/>
              <a:t>Is this a controlling (50% or more) or non-controlling interest?</a:t>
            </a:r>
          </a:p>
          <a:p>
            <a:pPr marL="0" indent="0" algn="ctr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3200" dirty="0" smtClean="0"/>
              <a:t>	Income Approach calculates a minority interest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Controlling – take value and multiply by 1.10 to 1.50% (average is 1.35%) - </a:t>
            </a:r>
            <a:r>
              <a:rPr lang="en-US" sz="3200" b="1" dirty="0" smtClean="0"/>
              <a:t>Premium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06F369-3CBB-4FD6-806B-454ED1F50E9B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36763"/>
            <a:ext cx="8915400" cy="321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55168A-3660-48F9-9242-692DB6D06EC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6934200" cy="31242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Controlling – 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smtClean="0"/>
              <a:t>	$500,000 x 1.35 = </a:t>
            </a:r>
            <a:r>
              <a:rPr lang="en-US" altLang="en-US" sz="3200" b="1" smtClean="0"/>
              <a:t>$675,000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Non-controlling – </a:t>
            </a:r>
            <a:r>
              <a:rPr lang="en-US" altLang="en-US" sz="3200" b="1" smtClean="0"/>
              <a:t>$500,000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3AB14D-6A04-48C5-8123-F9E624238AD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7010400" cy="5486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Reasons For A Business Valuation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sz="1600" b="1" i="1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Litigation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Partner disputes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Divorce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Bankruptcy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ESOP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Business in Estate </a:t>
            </a:r>
          </a:p>
          <a:p>
            <a:pPr marL="457200" lvl="1" indent="0" eaLnBrk="1" hangingPunct="1">
              <a:buSzTx/>
              <a:buFont typeface="Wingdings" panose="05000000000000000000" pitchFamily="2" charset="2"/>
              <a:buNone/>
              <a:defRPr/>
            </a:pPr>
            <a:endParaRPr lang="en-US" sz="12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35E00F-028B-4FE8-8D19-D651FAB1A9A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3200" b="1" i="1" smtClean="0"/>
              <a:t>What Is Your Business Worth?</a:t>
            </a:r>
            <a:br>
              <a:rPr lang="en-US" altLang="en-US" sz="3200" b="1" i="1" smtClean="0"/>
            </a:br>
            <a:endParaRPr lang="en-US" altLang="en-US" sz="240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162800" cy="26670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AutoNum type="arabicParenR" startAt="5"/>
            </a:pPr>
            <a:r>
              <a:rPr lang="en-US" altLang="en-US" sz="3200" smtClean="0"/>
              <a:t>Take value from #4 and multiply by </a:t>
            </a:r>
            <a:r>
              <a:rPr lang="en-US" altLang="en-US" sz="3200" b="1" smtClean="0"/>
              <a:t>Marketability/Liquidity Discount </a:t>
            </a:r>
            <a:r>
              <a:rPr lang="en-US" altLang="en-US" sz="3200" smtClean="0"/>
              <a:t>(typically 15 to 45 percent – average is 30%)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AutoNum type="arabicParenR" startAt="5"/>
            </a:pPr>
            <a:endParaRPr lang="en-US" altLang="en-US" sz="3200" smtClean="0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FAB66-5492-4E61-8BCA-09394330106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200" y="914400"/>
            <a:ext cx="7543800" cy="6858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6934200" cy="26670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447800" y="1828800"/>
            <a:ext cx="693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/>
              <a:t>Controlling – 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/>
              <a:t>	$675,000 x (1 - .35 = .65) = </a:t>
            </a:r>
            <a:r>
              <a:rPr lang="en-US" altLang="en-US" sz="3200" b="1"/>
              <a:t>$438,750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/>
              <a:t>Non-controlling – 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/>
              <a:t>	$500,000 x (1 - .35 = .65) = </a:t>
            </a:r>
            <a:r>
              <a:rPr lang="en-US" altLang="en-US" sz="3200" b="1"/>
              <a:t>$325,000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A9D9FF-C0E3-4BB2-8AD7-8C0E5E525CB2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/>
              <a:t>Importance of Knowing the Value of Your Business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010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/>
              <a:t>Exit Planning should begin with a Business Valuation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600" smtClean="0"/>
              <a:t>If your plan assumes the business is worth $1,000,000, but it is actually only worth $500,000, it’s better to know now then when you are ready to exit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600" smtClean="0"/>
              <a:t>Ideally, an exit plan should be made and started at least 5 years before you plan to do so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600" smtClean="0"/>
              <a:t>If you need to increase the value of your business, starting early gives you time to do so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477000" y="6248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3810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EF7DD9-5996-4045-936C-6A5265C28E8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200" y="914400"/>
            <a:ext cx="7543800" cy="685800"/>
          </a:xfrm>
        </p:spPr>
        <p:txBody>
          <a:bodyPr/>
          <a:lstStyle/>
          <a:p>
            <a:pPr eaLnBrk="1" hangingPunct="1"/>
            <a:r>
              <a:rPr lang="en-US" altLang="en-US" sz="3800" b="1" i="1" smtClean="0"/>
              <a:t>What Is Your Business Worth?</a:t>
            </a:r>
            <a:br>
              <a:rPr lang="en-US" altLang="en-US" sz="3800" b="1" i="1" smtClean="0"/>
            </a:br>
            <a:endParaRPr lang="en-US" altLang="en-US" sz="3800" smtClean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6934200" cy="26670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447800" y="1828800"/>
            <a:ext cx="7467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/>
              <a:t>There are several Valuation Credentials in the United States: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3200" b="1"/>
              <a:t>ABV </a:t>
            </a:r>
            <a:r>
              <a:rPr lang="en-US" altLang="en-US" sz="3200"/>
              <a:t>(AICPA)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3200" b="1"/>
              <a:t>CVA </a:t>
            </a:r>
            <a:r>
              <a:rPr lang="en-US" altLang="en-US" sz="3200"/>
              <a:t>(NACVA)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3200" b="1"/>
              <a:t>ASA </a:t>
            </a:r>
            <a:r>
              <a:rPr lang="en-US" altLang="en-US" sz="3200"/>
              <a:t>(ASA)</a:t>
            </a:r>
            <a:endParaRPr lang="en-US" altLang="en-US" sz="3200" b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C8780D-26D5-4066-9712-1DAF3EAEFFB7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3200" b="1" i="1" smtClean="0"/>
              <a:t>What Is Your Business Worth?</a:t>
            </a:r>
            <a:br>
              <a:rPr lang="en-US" altLang="en-US" sz="3200" b="1" i="1" smtClean="0"/>
            </a:br>
            <a:endParaRPr lang="en-US" altLang="en-US" sz="2400" smtClean="0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6934200" cy="2667000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None/>
            </a:pPr>
            <a:endParaRPr lang="en-US" altLang="en-US" sz="3200" smtClean="0"/>
          </a:p>
          <a:p>
            <a:pPr marL="571500" indent="-571500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200" smtClean="0"/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152400" y="647700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1447800" y="1524000"/>
            <a:ext cx="693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 b="1"/>
              <a:t>Disclaimer</a:t>
            </a:r>
            <a:r>
              <a:rPr lang="en-US" altLang="en-US" sz="3200"/>
              <a:t>:</a:t>
            </a: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en-US" altLang="en-US" sz="3200"/>
              <a:t>	The examples shown in this presentation are to provide the viewers with some very general guidelines as to how a business is valued.  It is not meant to be used to determine the actual value of a specific business or what a buyer would pay for it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D285AD-3872-4AB7-99C9-CDB5F5B32CA4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i="1" smtClean="0"/>
              <a:t>Contact me if I can help: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0"/>
            <a:ext cx="70104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John Misuraca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Avalon Advisors, Inc.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Laguna Hills, CA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Email- jmisuraca@avalonadvisorsinc.com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Web- </a:t>
            </a:r>
            <a:r>
              <a:rPr lang="en-US" altLang="en-US" sz="2000" smtClean="0">
                <a:hlinkClick r:id="rId3"/>
              </a:rPr>
              <a:t>www.avalonadvisorsinc.com</a:t>
            </a:r>
            <a:endParaRPr lang="en-US" altLang="en-US" sz="20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Twitter- AvalonBusVal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LinkedIn – John Misuraca, Orange County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smtClean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52A5C5-433F-4034-8F38-16796F8397A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7010400" cy="5486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800" b="1" i="1" smtClean="0"/>
              <a:t>Who Are The Business Owners?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en-US" sz="1600" b="1" i="1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31% over age 55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60% over age 45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3200" smtClean="0"/>
              <a:t>In the next 5 to 10 years there will continue to be a huge transfer of business ownership</a:t>
            </a:r>
          </a:p>
          <a:p>
            <a:pPr lvl="1" eaLnBrk="1" hangingPunct="1">
              <a:buFontTx/>
              <a:buNone/>
            </a:pPr>
            <a:endParaRPr lang="en-US" altLang="en-US" sz="1200" smtClean="0"/>
          </a:p>
          <a:p>
            <a:pPr lvl="1" algn="ctr" eaLnBrk="1" hangingPunct="1">
              <a:buFontTx/>
              <a:buNone/>
            </a:pPr>
            <a:r>
              <a:rPr lang="en-US" altLang="en-US" sz="1200" smtClean="0"/>
              <a:t>SOURCE: US Census Bureau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98E322-3F8E-4B96-A7BE-AD78CA82A33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7010400" cy="5486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800" b="1" i="1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4000" smtClean="0"/>
              <a:t>Gather Information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Financial Statements / Tax Returns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Balance Sheet &amp; Income Statements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Last 3 to 5 years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endParaRPr lang="en-US" altLang="en-US" sz="8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1450" y="6470650"/>
            <a:ext cx="6170613" cy="26988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8CDB4E-12D5-436A-8A26-9AA382F5C84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486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800" b="1" i="1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4000" smtClean="0"/>
              <a:t>Gather Information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Forecasts 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sz="3000" smtClean="0"/>
              <a:t>Next 3 to 5 years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sz="3000" smtClean="0"/>
              <a:t>Why was the forecast created?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sz="3000" smtClean="0"/>
              <a:t>How accurate have they been on past forecasts?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sz="3000" smtClean="0"/>
              <a:t>Growth Company – future cash issues?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</a:pPr>
            <a:endParaRPr lang="en-US" altLang="en-US" sz="3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004898-D763-41D1-A545-4A15A0608DB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048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i="1" dirty="0" smtClean="0"/>
              <a:t>Steps to Valuing A Business</a:t>
            </a:r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Gather Information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600" dirty="0" smtClean="0"/>
              <a:t>Intangibles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Patents / Technology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Management knowledge / experience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Location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Brand Name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buSzTx/>
              <a:buFont typeface="Wingdings" panose="05000000000000000000" pitchFamily="2" charset="2"/>
              <a:buChar char="§"/>
              <a:defRPr/>
            </a:pPr>
            <a:endParaRPr lang="en-US" sz="3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400800" y="62976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4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Avalon Advisors, Inc.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6456363"/>
            <a:ext cx="6170613" cy="28575"/>
          </a:xfrm>
          <a:prstGeom prst="rect">
            <a:avLst/>
          </a:prstGeom>
          <a:gradFill rotWithShape="0">
            <a:gsLst>
              <a:gs pos="0">
                <a:srgbClr val="336666"/>
              </a:gs>
              <a:gs pos="100000">
                <a:srgbClr val="99CCC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1F3D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pyru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pyrus" pitchFamily="66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3167</TotalTime>
  <Words>1825</Words>
  <Application>Microsoft Office PowerPoint</Application>
  <PresentationFormat>On-screen Show (4:3)</PresentationFormat>
  <Paragraphs>453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Papyrus</vt:lpstr>
      <vt:lpstr>Arial</vt:lpstr>
      <vt:lpstr>Wingdings</vt:lpstr>
      <vt:lpstr>Times New Roman</vt:lpstr>
      <vt:lpstr>Echo</vt:lpstr>
      <vt:lpstr>How Much Is Your Client’s Business Worth?</vt:lpstr>
      <vt:lpstr>Why Do People Go Into Business? </vt:lpstr>
      <vt:lpstr>Why Do People Go Into Business?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You In The Evolution Of Your Business?</vt:lpstr>
      <vt:lpstr>PowerPoint Presentation</vt:lpstr>
      <vt:lpstr>Permanent Small Business</vt:lpstr>
      <vt:lpstr>Permanent Small Business</vt:lpstr>
      <vt:lpstr>Phase I – Start-Up Phase</vt:lpstr>
      <vt:lpstr>Phase I – Start-Up Phase</vt:lpstr>
      <vt:lpstr>Phase II – Growth Phase</vt:lpstr>
      <vt:lpstr>Phase II – Growth Phase</vt:lpstr>
      <vt:lpstr>Phase III – Professional Management </vt:lpstr>
      <vt:lpstr>Phase III – Professional Management </vt:lpstr>
      <vt:lpstr>Phase IV – Professional Planning Phase</vt:lpstr>
      <vt:lpstr>Phase IV – Professional Planning Phase</vt:lpstr>
      <vt:lpstr>Why Is Understanding the Phase Your Business Is In Important To Its Value?  </vt:lpstr>
      <vt:lpstr>How Is A Business Valued? </vt:lpstr>
      <vt:lpstr>How Is A Business Valued? </vt:lpstr>
      <vt:lpstr>How Is A Business Valued? </vt:lpstr>
      <vt:lpstr>How Is A Business Valued? </vt:lpstr>
      <vt:lpstr>How Is A Business Valued? </vt:lpstr>
      <vt:lpstr>How Is A Business Valued? </vt:lpstr>
      <vt:lpstr>How Is A Business Valued? </vt:lpstr>
      <vt:lpstr>How Is A Business Valued? </vt:lpstr>
      <vt:lpstr>How Is A Business Valued?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What Is Your Business Worth? </vt:lpstr>
      <vt:lpstr>Importance of Knowing the Value of Your Business</vt:lpstr>
      <vt:lpstr>What Is Your Business Worth? </vt:lpstr>
      <vt:lpstr>What Is Your Business Worth? </vt:lpstr>
      <vt:lpstr>Contact me if I can help: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Harned</dc:creator>
  <cp:lastModifiedBy>John Misuraca</cp:lastModifiedBy>
  <cp:revision>72</cp:revision>
  <cp:lastPrinted>2011-06-28T19:39:37Z</cp:lastPrinted>
  <dcterms:created xsi:type="dcterms:W3CDTF">2009-06-03T21:11:41Z</dcterms:created>
  <dcterms:modified xsi:type="dcterms:W3CDTF">2018-08-29T17:06:14Z</dcterms:modified>
</cp:coreProperties>
</file>