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7"/>
  </p:notesMasterIdLst>
  <p:handoutMasterIdLst>
    <p:handoutMasterId r:id="rId48"/>
  </p:handoutMasterIdLst>
  <p:sldIdLst>
    <p:sldId id="342" r:id="rId2"/>
    <p:sldId id="385" r:id="rId3"/>
    <p:sldId id="406" r:id="rId4"/>
    <p:sldId id="396" r:id="rId5"/>
    <p:sldId id="402" r:id="rId6"/>
    <p:sldId id="398" r:id="rId7"/>
    <p:sldId id="405" r:id="rId8"/>
    <p:sldId id="388" r:id="rId9"/>
    <p:sldId id="414" r:id="rId10"/>
    <p:sldId id="386" r:id="rId11"/>
    <p:sldId id="349" r:id="rId12"/>
    <p:sldId id="350" r:id="rId13"/>
    <p:sldId id="351" r:id="rId14"/>
    <p:sldId id="352" r:id="rId15"/>
    <p:sldId id="353" r:id="rId16"/>
    <p:sldId id="415" r:id="rId17"/>
    <p:sldId id="389" r:id="rId18"/>
    <p:sldId id="354" r:id="rId19"/>
    <p:sldId id="355" r:id="rId20"/>
    <p:sldId id="356" r:id="rId21"/>
    <p:sldId id="357" r:id="rId22"/>
    <p:sldId id="358" r:id="rId23"/>
    <p:sldId id="416" r:id="rId24"/>
    <p:sldId id="390" r:id="rId25"/>
    <p:sldId id="359" r:id="rId26"/>
    <p:sldId id="360" r:id="rId27"/>
    <p:sldId id="361" r:id="rId28"/>
    <p:sldId id="362" r:id="rId29"/>
    <p:sldId id="408" r:id="rId30"/>
    <p:sldId id="367" r:id="rId31"/>
    <p:sldId id="412" r:id="rId32"/>
    <p:sldId id="407" r:id="rId33"/>
    <p:sldId id="374" r:id="rId34"/>
    <p:sldId id="375" r:id="rId35"/>
    <p:sldId id="376" r:id="rId36"/>
    <p:sldId id="377" r:id="rId37"/>
    <p:sldId id="378" r:id="rId38"/>
    <p:sldId id="418" r:id="rId39"/>
    <p:sldId id="419" r:id="rId40"/>
    <p:sldId id="420" r:id="rId41"/>
    <p:sldId id="421" r:id="rId42"/>
    <p:sldId id="381" r:id="rId43"/>
    <p:sldId id="413" r:id="rId44"/>
    <p:sldId id="411" r:id="rId45"/>
    <p:sldId id="41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llard, Ashleigh (ES)" initials="B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A5"/>
    <a:srgbClr val="0083BC"/>
    <a:srgbClr val="378935"/>
    <a:srgbClr val="58AB3A"/>
    <a:srgbClr val="009999"/>
    <a:srgbClr val="712168"/>
    <a:srgbClr val="EDEFEF"/>
    <a:srgbClr val="FC5C08"/>
    <a:srgbClr val="FCFCFC"/>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68720" autoAdjust="0"/>
  </p:normalViewPr>
  <p:slideViewPr>
    <p:cSldViewPr snapToGrid="0">
      <p:cViewPr varScale="1">
        <p:scale>
          <a:sx n="61" d="100"/>
          <a:sy n="61" d="100"/>
        </p:scale>
        <p:origin x="2242"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544"/>
    </p:cViewPr>
  </p:sorterViewPr>
  <p:notesViewPr>
    <p:cSldViewPr>
      <p:cViewPr varScale="1">
        <p:scale>
          <a:sx n="42" d="100"/>
          <a:sy n="42" d="100"/>
        </p:scale>
        <p:origin x="-23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18T14:32:15.581" idx="1">
    <p:pos x="-363" y="-358"/>
    <p:text>can yuo add the industry name under the icon?</p:text>
  </p:cm>
</p:cmLst>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557D2-E166-45CF-B2A9-BC76846A0F0E}" type="doc">
      <dgm:prSet loTypeId="urn:microsoft.com/office/officeart/2009/3/layout/IncreasingArrowsProcess" loCatId="process" qsTypeId="urn:microsoft.com/office/officeart/2005/8/quickstyle/simple1" qsCatId="simple" csTypeId="urn:microsoft.com/office/officeart/2005/8/colors/accent3_3" csCatId="accent3" phldr="1"/>
      <dgm:spPr/>
      <dgm:t>
        <a:bodyPr/>
        <a:lstStyle/>
        <a:p>
          <a:endParaRPr lang="en-US"/>
        </a:p>
      </dgm:t>
    </dgm:pt>
    <dgm:pt modelId="{FC49C06A-9C6D-4ABF-8F75-AA9A0A1E1880}">
      <dgm:prSet custT="1"/>
      <dgm:spPr/>
      <dgm:t>
        <a:bodyPr/>
        <a:lstStyle/>
        <a:p>
          <a:pPr rtl="0"/>
          <a:r>
            <a:rPr lang="en-US" sz="2000" dirty="0" smtClean="0"/>
            <a:t>Talent</a:t>
          </a:r>
          <a:endParaRPr lang="en-US" sz="2000" dirty="0"/>
        </a:p>
      </dgm:t>
    </dgm:pt>
    <dgm:pt modelId="{0CFA50DF-D3D9-4D1B-9871-2F71C56E94BB}" type="parTrans" cxnId="{CDD9E68A-1E9F-4E4F-BDF4-767E1E564705}">
      <dgm:prSet/>
      <dgm:spPr/>
      <dgm:t>
        <a:bodyPr/>
        <a:lstStyle/>
        <a:p>
          <a:endParaRPr lang="en-US"/>
        </a:p>
      </dgm:t>
    </dgm:pt>
    <dgm:pt modelId="{63B12A99-AAAC-4AD4-B302-2608FF93C393}" type="sibTrans" cxnId="{CDD9E68A-1E9F-4E4F-BDF4-767E1E564705}">
      <dgm:prSet/>
      <dgm:spPr/>
      <dgm:t>
        <a:bodyPr/>
        <a:lstStyle/>
        <a:p>
          <a:endParaRPr lang="en-US"/>
        </a:p>
      </dgm:t>
    </dgm:pt>
    <dgm:pt modelId="{0EA4FF61-EB88-4152-9266-698F8528C876}">
      <dgm:prSet custT="1"/>
      <dgm:spPr/>
      <dgm:t>
        <a:bodyPr/>
        <a:lstStyle/>
        <a:p>
          <a:pPr rtl="0"/>
          <a:r>
            <a:rPr lang="en-US" sz="2000" dirty="0" smtClean="0"/>
            <a:t>Compensation &amp; Benefits</a:t>
          </a:r>
          <a:endParaRPr lang="en-US" sz="2000" dirty="0"/>
        </a:p>
      </dgm:t>
    </dgm:pt>
    <dgm:pt modelId="{FFEEB84F-D2B2-4270-80CF-9ED7C849B4CD}" type="parTrans" cxnId="{7B277EC8-62E7-44ED-9065-3695CEBEEB24}">
      <dgm:prSet/>
      <dgm:spPr/>
      <dgm:t>
        <a:bodyPr/>
        <a:lstStyle/>
        <a:p>
          <a:endParaRPr lang="en-US"/>
        </a:p>
      </dgm:t>
    </dgm:pt>
    <dgm:pt modelId="{D3653675-0781-4667-A5C7-A73C710B827D}" type="sibTrans" cxnId="{7B277EC8-62E7-44ED-9065-3695CEBEEB24}">
      <dgm:prSet/>
      <dgm:spPr/>
      <dgm:t>
        <a:bodyPr/>
        <a:lstStyle/>
        <a:p>
          <a:endParaRPr lang="en-US"/>
        </a:p>
      </dgm:t>
    </dgm:pt>
    <dgm:pt modelId="{57443A38-619C-480F-90C9-4B8252555D9D}">
      <dgm:prSet custT="1"/>
      <dgm:spPr/>
      <dgm:t>
        <a:bodyPr/>
        <a:lstStyle/>
        <a:p>
          <a:pPr rtl="0"/>
          <a:r>
            <a:rPr lang="en-US" sz="2000" dirty="0" smtClean="0"/>
            <a:t>Risk Management</a:t>
          </a:r>
          <a:endParaRPr lang="en-US" sz="2000" dirty="0"/>
        </a:p>
      </dgm:t>
    </dgm:pt>
    <dgm:pt modelId="{ED46DC30-A919-407F-9BEC-9536466F61CE}" type="parTrans" cxnId="{3A9EA98C-1A11-48BA-A73E-0D50F042C181}">
      <dgm:prSet/>
      <dgm:spPr/>
      <dgm:t>
        <a:bodyPr/>
        <a:lstStyle/>
        <a:p>
          <a:endParaRPr lang="en-US"/>
        </a:p>
      </dgm:t>
    </dgm:pt>
    <dgm:pt modelId="{6336C668-3266-4552-A78C-AB0D6788B75E}" type="sibTrans" cxnId="{3A9EA98C-1A11-48BA-A73E-0D50F042C181}">
      <dgm:prSet/>
      <dgm:spPr/>
      <dgm:t>
        <a:bodyPr/>
        <a:lstStyle/>
        <a:p>
          <a:endParaRPr lang="en-US"/>
        </a:p>
      </dgm:t>
    </dgm:pt>
    <dgm:pt modelId="{7D752C90-E252-4168-81A1-C177AD7E5D66}">
      <dgm:prSet custT="1"/>
      <dgm:spPr>
        <a:solidFill>
          <a:schemeClr val="accent3">
            <a:lumMod val="40000"/>
            <a:lumOff val="60000"/>
          </a:schemeClr>
        </a:solidFill>
      </dgm:spPr>
      <dgm:t>
        <a:bodyPr/>
        <a:lstStyle/>
        <a:p>
          <a:pPr rtl="0"/>
          <a:r>
            <a:rPr lang="en-US" sz="1600" dirty="0" smtClean="0"/>
            <a:t>Millennials will make up 75% of the workforce by 2025 </a:t>
          </a:r>
        </a:p>
        <a:p>
          <a:pPr rtl="0"/>
          <a:r>
            <a:rPr lang="en-US" sz="1050" dirty="0" smtClean="0"/>
            <a:t>-INC</a:t>
          </a:r>
          <a:endParaRPr lang="en-US" sz="1050" dirty="0"/>
        </a:p>
      </dgm:t>
    </dgm:pt>
    <dgm:pt modelId="{349A5772-8A77-48E7-B6E9-187B17A8FD5C}" type="parTrans" cxnId="{A1973EDB-AC1C-4F12-A5F9-8F78D4A45AD3}">
      <dgm:prSet/>
      <dgm:spPr/>
      <dgm:t>
        <a:bodyPr/>
        <a:lstStyle/>
        <a:p>
          <a:endParaRPr lang="en-US"/>
        </a:p>
      </dgm:t>
    </dgm:pt>
    <dgm:pt modelId="{71089E5F-78D5-49E3-92F1-E79A28316A66}" type="sibTrans" cxnId="{A1973EDB-AC1C-4F12-A5F9-8F78D4A45AD3}">
      <dgm:prSet/>
      <dgm:spPr/>
      <dgm:t>
        <a:bodyPr/>
        <a:lstStyle/>
        <a:p>
          <a:endParaRPr lang="en-US"/>
        </a:p>
      </dgm:t>
    </dgm:pt>
    <dgm:pt modelId="{7855B0A6-3B76-4BD2-A38D-41A17CD15FFC}">
      <dgm:prSet custT="1"/>
      <dgm:spPr>
        <a:solidFill>
          <a:schemeClr val="accent3">
            <a:lumMod val="40000"/>
            <a:lumOff val="60000"/>
          </a:schemeClr>
        </a:solidFill>
      </dgm:spPr>
      <dgm:t>
        <a:bodyPr/>
        <a:lstStyle/>
        <a:p>
          <a:pPr rtl="0"/>
          <a:r>
            <a:rPr lang="en-US" sz="1600" dirty="0" smtClean="0"/>
            <a:t>74% of employees  want better benefits and 62% would leave their employer for better benefits.</a:t>
          </a:r>
          <a:endParaRPr lang="en-US" sz="1600" dirty="0"/>
        </a:p>
      </dgm:t>
    </dgm:pt>
    <dgm:pt modelId="{C3FF5056-A19A-47F7-A121-80D0A89EF311}" type="parTrans" cxnId="{C55DB1E7-E7D2-4F6D-9E2C-A3FD341AB90B}">
      <dgm:prSet/>
      <dgm:spPr/>
      <dgm:t>
        <a:bodyPr/>
        <a:lstStyle/>
        <a:p>
          <a:endParaRPr lang="en-US"/>
        </a:p>
      </dgm:t>
    </dgm:pt>
    <dgm:pt modelId="{721FFF26-D3C9-4DED-99C6-5D0BA34315D0}" type="sibTrans" cxnId="{C55DB1E7-E7D2-4F6D-9E2C-A3FD341AB90B}">
      <dgm:prSet/>
      <dgm:spPr/>
      <dgm:t>
        <a:bodyPr/>
        <a:lstStyle/>
        <a:p>
          <a:endParaRPr lang="en-US"/>
        </a:p>
      </dgm:t>
    </dgm:pt>
    <dgm:pt modelId="{9724A4C2-CEED-481B-BE55-D3741439AB61}">
      <dgm:prSet custT="1"/>
      <dgm:spPr>
        <a:solidFill>
          <a:schemeClr val="accent3">
            <a:lumMod val="40000"/>
            <a:lumOff val="60000"/>
          </a:schemeClr>
        </a:solidFill>
      </dgm:spPr>
      <dgm:t>
        <a:bodyPr/>
        <a:lstStyle/>
        <a:p>
          <a:pPr rtl="0"/>
          <a:r>
            <a:rPr lang="en-US" sz="1100" dirty="0" smtClean="0"/>
            <a:t> –Access Development</a:t>
          </a:r>
          <a:endParaRPr lang="en-US" sz="1100" dirty="0"/>
        </a:p>
      </dgm:t>
    </dgm:pt>
    <dgm:pt modelId="{045868EE-76CF-45C0-AADF-57F77D3FB2B1}" type="parTrans" cxnId="{3F4003CE-E0E1-47B9-8511-7279D787B16C}">
      <dgm:prSet/>
      <dgm:spPr/>
      <dgm:t>
        <a:bodyPr/>
        <a:lstStyle/>
        <a:p>
          <a:endParaRPr lang="en-US"/>
        </a:p>
      </dgm:t>
    </dgm:pt>
    <dgm:pt modelId="{442F77CF-4476-4EAB-9EDF-053B876F70B5}" type="sibTrans" cxnId="{3F4003CE-E0E1-47B9-8511-7279D787B16C}">
      <dgm:prSet/>
      <dgm:spPr/>
      <dgm:t>
        <a:bodyPr/>
        <a:lstStyle/>
        <a:p>
          <a:endParaRPr lang="en-US"/>
        </a:p>
      </dgm:t>
    </dgm:pt>
    <dgm:pt modelId="{28549C32-3D3B-4F85-BA80-F29FB32E62F5}">
      <dgm:prSet custT="1"/>
      <dgm:spPr>
        <a:solidFill>
          <a:schemeClr val="accent3">
            <a:lumMod val="40000"/>
            <a:lumOff val="60000"/>
          </a:schemeClr>
        </a:solidFill>
      </dgm:spPr>
      <dgm:t>
        <a:bodyPr/>
        <a:lstStyle/>
        <a:p>
          <a:pPr rtl="0"/>
          <a:r>
            <a:rPr lang="en-US" sz="1600" dirty="0" smtClean="0"/>
            <a:t>1 in 5 small businesses will face employment related charges and the average cost and defense for a claim is 125K.</a:t>
          </a:r>
          <a:endParaRPr lang="en-US" sz="1600" dirty="0"/>
        </a:p>
      </dgm:t>
    </dgm:pt>
    <dgm:pt modelId="{F5419645-6681-49BF-B764-E2C767696E91}" type="parTrans" cxnId="{13B473AE-1D37-4798-A3DD-E518F8FEDE11}">
      <dgm:prSet/>
      <dgm:spPr/>
      <dgm:t>
        <a:bodyPr/>
        <a:lstStyle/>
        <a:p>
          <a:endParaRPr lang="en-US"/>
        </a:p>
      </dgm:t>
    </dgm:pt>
    <dgm:pt modelId="{ACE4001C-8729-439C-B282-2CD7D55727B8}" type="sibTrans" cxnId="{13B473AE-1D37-4798-A3DD-E518F8FEDE11}">
      <dgm:prSet/>
      <dgm:spPr/>
      <dgm:t>
        <a:bodyPr/>
        <a:lstStyle/>
        <a:p>
          <a:endParaRPr lang="en-US"/>
        </a:p>
      </dgm:t>
    </dgm:pt>
    <dgm:pt modelId="{BA082FF7-A98A-4710-A044-824BAD12DC7A}">
      <dgm:prSet custT="1"/>
      <dgm:spPr>
        <a:solidFill>
          <a:schemeClr val="accent3">
            <a:lumMod val="40000"/>
            <a:lumOff val="60000"/>
          </a:schemeClr>
        </a:solidFill>
      </dgm:spPr>
      <dgm:t>
        <a:bodyPr/>
        <a:lstStyle/>
        <a:p>
          <a:pPr rtl="0"/>
          <a:r>
            <a:rPr lang="en-US" sz="1600" dirty="0" smtClean="0"/>
            <a:t>-</a:t>
          </a:r>
          <a:r>
            <a:rPr lang="en-US" sz="1200" dirty="0" err="1" smtClean="0"/>
            <a:t>Hiscox</a:t>
          </a:r>
          <a:r>
            <a:rPr lang="en-US" sz="1200" dirty="0" smtClean="0"/>
            <a:t> &amp; Lexis Nexis</a:t>
          </a:r>
          <a:endParaRPr lang="en-US" sz="1200" dirty="0"/>
        </a:p>
      </dgm:t>
    </dgm:pt>
    <dgm:pt modelId="{DE5166E9-36D8-4852-B779-2AE5F54B848F}" type="parTrans" cxnId="{AD03682E-D2EC-4914-A6C6-34AE423D9317}">
      <dgm:prSet/>
      <dgm:spPr/>
      <dgm:t>
        <a:bodyPr/>
        <a:lstStyle/>
        <a:p>
          <a:endParaRPr lang="en-US"/>
        </a:p>
      </dgm:t>
    </dgm:pt>
    <dgm:pt modelId="{85506B62-A794-498B-98F0-E259264EB7E6}" type="sibTrans" cxnId="{AD03682E-D2EC-4914-A6C6-34AE423D9317}">
      <dgm:prSet/>
      <dgm:spPr/>
      <dgm:t>
        <a:bodyPr/>
        <a:lstStyle/>
        <a:p>
          <a:endParaRPr lang="en-US"/>
        </a:p>
      </dgm:t>
    </dgm:pt>
    <dgm:pt modelId="{37B99F90-B283-45F9-9B07-F7644799F9B2}" type="pres">
      <dgm:prSet presAssocID="{740557D2-E166-45CF-B2A9-BC76846A0F0E}" presName="Name0" presStyleCnt="0">
        <dgm:presLayoutVars>
          <dgm:chMax val="5"/>
          <dgm:chPref val="5"/>
          <dgm:dir/>
          <dgm:animLvl val="lvl"/>
        </dgm:presLayoutVars>
      </dgm:prSet>
      <dgm:spPr/>
      <dgm:t>
        <a:bodyPr/>
        <a:lstStyle/>
        <a:p>
          <a:endParaRPr lang="en-US"/>
        </a:p>
      </dgm:t>
    </dgm:pt>
    <dgm:pt modelId="{F14932B8-08AB-42EB-9F33-2858D020E035}" type="pres">
      <dgm:prSet presAssocID="{FC49C06A-9C6D-4ABF-8F75-AA9A0A1E1880}" presName="parentText1" presStyleLbl="node1" presStyleIdx="0" presStyleCnt="3">
        <dgm:presLayoutVars>
          <dgm:chMax/>
          <dgm:chPref val="3"/>
          <dgm:bulletEnabled val="1"/>
        </dgm:presLayoutVars>
      </dgm:prSet>
      <dgm:spPr/>
      <dgm:t>
        <a:bodyPr/>
        <a:lstStyle/>
        <a:p>
          <a:endParaRPr lang="en-US"/>
        </a:p>
      </dgm:t>
    </dgm:pt>
    <dgm:pt modelId="{57AED0CE-6721-4B8A-B62C-C6AAF9A02014}" type="pres">
      <dgm:prSet presAssocID="{FC49C06A-9C6D-4ABF-8F75-AA9A0A1E1880}" presName="childText1" presStyleLbl="solidAlignAcc1" presStyleIdx="0" presStyleCnt="3">
        <dgm:presLayoutVars>
          <dgm:chMax val="0"/>
          <dgm:chPref val="0"/>
          <dgm:bulletEnabled val="1"/>
        </dgm:presLayoutVars>
      </dgm:prSet>
      <dgm:spPr/>
      <dgm:t>
        <a:bodyPr/>
        <a:lstStyle/>
        <a:p>
          <a:endParaRPr lang="en-US"/>
        </a:p>
      </dgm:t>
    </dgm:pt>
    <dgm:pt modelId="{F146B58E-2B10-4849-8335-CBC14AC9E2E0}" type="pres">
      <dgm:prSet presAssocID="{0EA4FF61-EB88-4152-9266-698F8528C876}" presName="parentText2" presStyleLbl="node1" presStyleIdx="1" presStyleCnt="3">
        <dgm:presLayoutVars>
          <dgm:chMax/>
          <dgm:chPref val="3"/>
          <dgm:bulletEnabled val="1"/>
        </dgm:presLayoutVars>
      </dgm:prSet>
      <dgm:spPr/>
      <dgm:t>
        <a:bodyPr/>
        <a:lstStyle/>
        <a:p>
          <a:endParaRPr lang="en-US"/>
        </a:p>
      </dgm:t>
    </dgm:pt>
    <dgm:pt modelId="{1553E69A-6434-4DCB-A3E9-5A3AF3587981}" type="pres">
      <dgm:prSet presAssocID="{0EA4FF61-EB88-4152-9266-698F8528C876}" presName="childText2" presStyleLbl="solidAlignAcc1" presStyleIdx="1" presStyleCnt="3">
        <dgm:presLayoutVars>
          <dgm:chMax val="0"/>
          <dgm:chPref val="0"/>
          <dgm:bulletEnabled val="1"/>
        </dgm:presLayoutVars>
      </dgm:prSet>
      <dgm:spPr/>
      <dgm:t>
        <a:bodyPr/>
        <a:lstStyle/>
        <a:p>
          <a:endParaRPr lang="en-US"/>
        </a:p>
      </dgm:t>
    </dgm:pt>
    <dgm:pt modelId="{501C154D-EB48-4082-8CB0-9F8D81626B9C}" type="pres">
      <dgm:prSet presAssocID="{57443A38-619C-480F-90C9-4B8252555D9D}" presName="parentText3" presStyleLbl="node1" presStyleIdx="2" presStyleCnt="3" custLinFactNeighborX="-1841" custLinFactNeighborY="6036">
        <dgm:presLayoutVars>
          <dgm:chMax/>
          <dgm:chPref val="3"/>
          <dgm:bulletEnabled val="1"/>
        </dgm:presLayoutVars>
      </dgm:prSet>
      <dgm:spPr/>
      <dgm:t>
        <a:bodyPr/>
        <a:lstStyle/>
        <a:p>
          <a:endParaRPr lang="en-US"/>
        </a:p>
      </dgm:t>
    </dgm:pt>
    <dgm:pt modelId="{F254955A-1485-4A34-945D-DF9905939DE7}" type="pres">
      <dgm:prSet presAssocID="{57443A38-619C-480F-90C9-4B8252555D9D}" presName="childText3" presStyleLbl="solidAlignAcc1" presStyleIdx="2" presStyleCnt="3">
        <dgm:presLayoutVars>
          <dgm:chMax val="0"/>
          <dgm:chPref val="0"/>
          <dgm:bulletEnabled val="1"/>
        </dgm:presLayoutVars>
      </dgm:prSet>
      <dgm:spPr/>
      <dgm:t>
        <a:bodyPr/>
        <a:lstStyle/>
        <a:p>
          <a:endParaRPr lang="en-US"/>
        </a:p>
      </dgm:t>
    </dgm:pt>
  </dgm:ptLst>
  <dgm:cxnLst>
    <dgm:cxn modelId="{7C5A20F1-0D68-4AB1-B0F9-3C9323EE26FB}" type="presOf" srcId="{28549C32-3D3B-4F85-BA80-F29FB32E62F5}" destId="{F254955A-1485-4A34-945D-DF9905939DE7}" srcOrd="0" destOrd="0" presId="urn:microsoft.com/office/officeart/2009/3/layout/IncreasingArrowsProcess"/>
    <dgm:cxn modelId="{7B277EC8-62E7-44ED-9065-3695CEBEEB24}" srcId="{740557D2-E166-45CF-B2A9-BC76846A0F0E}" destId="{0EA4FF61-EB88-4152-9266-698F8528C876}" srcOrd="1" destOrd="0" parTransId="{FFEEB84F-D2B2-4270-80CF-9ED7C849B4CD}" sibTransId="{D3653675-0781-4667-A5C7-A73C710B827D}"/>
    <dgm:cxn modelId="{AD03682E-D2EC-4914-A6C6-34AE423D9317}" srcId="{57443A38-619C-480F-90C9-4B8252555D9D}" destId="{BA082FF7-A98A-4710-A044-824BAD12DC7A}" srcOrd="1" destOrd="0" parTransId="{DE5166E9-36D8-4852-B779-2AE5F54B848F}" sibTransId="{85506B62-A794-498B-98F0-E259264EB7E6}"/>
    <dgm:cxn modelId="{F1A7F7CF-79E9-4C17-8A24-69F2527DD727}" type="presOf" srcId="{7D752C90-E252-4168-81A1-C177AD7E5D66}" destId="{57AED0CE-6721-4B8A-B62C-C6AAF9A02014}" srcOrd="0" destOrd="0" presId="urn:microsoft.com/office/officeart/2009/3/layout/IncreasingArrowsProcess"/>
    <dgm:cxn modelId="{45BB2CDB-6396-4060-A783-225E4567D8C6}" type="presOf" srcId="{7855B0A6-3B76-4BD2-A38D-41A17CD15FFC}" destId="{1553E69A-6434-4DCB-A3E9-5A3AF3587981}" srcOrd="0" destOrd="0" presId="urn:microsoft.com/office/officeart/2009/3/layout/IncreasingArrowsProcess"/>
    <dgm:cxn modelId="{B5120084-63B1-4F8D-9C9C-B8ECD385E2A4}" type="presOf" srcId="{0EA4FF61-EB88-4152-9266-698F8528C876}" destId="{F146B58E-2B10-4849-8335-CBC14AC9E2E0}" srcOrd="0" destOrd="0" presId="urn:microsoft.com/office/officeart/2009/3/layout/IncreasingArrowsProcess"/>
    <dgm:cxn modelId="{877EF051-662C-4DD0-8D01-5BE8E7000739}" type="presOf" srcId="{BA082FF7-A98A-4710-A044-824BAD12DC7A}" destId="{F254955A-1485-4A34-945D-DF9905939DE7}" srcOrd="0" destOrd="1" presId="urn:microsoft.com/office/officeart/2009/3/layout/IncreasingArrowsProcess"/>
    <dgm:cxn modelId="{CDD9E68A-1E9F-4E4F-BDF4-767E1E564705}" srcId="{740557D2-E166-45CF-B2A9-BC76846A0F0E}" destId="{FC49C06A-9C6D-4ABF-8F75-AA9A0A1E1880}" srcOrd="0" destOrd="0" parTransId="{0CFA50DF-D3D9-4D1B-9871-2F71C56E94BB}" sibTransId="{63B12A99-AAAC-4AD4-B302-2608FF93C393}"/>
    <dgm:cxn modelId="{13B473AE-1D37-4798-A3DD-E518F8FEDE11}" srcId="{57443A38-619C-480F-90C9-4B8252555D9D}" destId="{28549C32-3D3B-4F85-BA80-F29FB32E62F5}" srcOrd="0" destOrd="0" parTransId="{F5419645-6681-49BF-B764-E2C767696E91}" sibTransId="{ACE4001C-8729-439C-B282-2CD7D55727B8}"/>
    <dgm:cxn modelId="{3F4003CE-E0E1-47B9-8511-7279D787B16C}" srcId="{0EA4FF61-EB88-4152-9266-698F8528C876}" destId="{9724A4C2-CEED-481B-BE55-D3741439AB61}" srcOrd="1" destOrd="0" parTransId="{045868EE-76CF-45C0-AADF-57F77D3FB2B1}" sibTransId="{442F77CF-4476-4EAB-9EDF-053B876F70B5}"/>
    <dgm:cxn modelId="{3A9EA98C-1A11-48BA-A73E-0D50F042C181}" srcId="{740557D2-E166-45CF-B2A9-BC76846A0F0E}" destId="{57443A38-619C-480F-90C9-4B8252555D9D}" srcOrd="2" destOrd="0" parTransId="{ED46DC30-A919-407F-9BEC-9536466F61CE}" sibTransId="{6336C668-3266-4552-A78C-AB0D6788B75E}"/>
    <dgm:cxn modelId="{9FD40DCC-EDE6-468D-92BD-7888BEB87C00}" type="presOf" srcId="{FC49C06A-9C6D-4ABF-8F75-AA9A0A1E1880}" destId="{F14932B8-08AB-42EB-9F33-2858D020E035}" srcOrd="0" destOrd="0" presId="urn:microsoft.com/office/officeart/2009/3/layout/IncreasingArrowsProcess"/>
    <dgm:cxn modelId="{FBCC25C0-7CD1-45C3-91B9-EAB9DA5EA09B}" type="presOf" srcId="{57443A38-619C-480F-90C9-4B8252555D9D}" destId="{501C154D-EB48-4082-8CB0-9F8D81626B9C}" srcOrd="0" destOrd="0" presId="urn:microsoft.com/office/officeart/2009/3/layout/IncreasingArrowsProcess"/>
    <dgm:cxn modelId="{C55DB1E7-E7D2-4F6D-9E2C-A3FD341AB90B}" srcId="{0EA4FF61-EB88-4152-9266-698F8528C876}" destId="{7855B0A6-3B76-4BD2-A38D-41A17CD15FFC}" srcOrd="0" destOrd="0" parTransId="{C3FF5056-A19A-47F7-A121-80D0A89EF311}" sibTransId="{721FFF26-D3C9-4DED-99C6-5D0BA34315D0}"/>
    <dgm:cxn modelId="{D50FD52A-7A42-42A3-A6F3-6A4BC821B96C}" type="presOf" srcId="{9724A4C2-CEED-481B-BE55-D3741439AB61}" destId="{1553E69A-6434-4DCB-A3E9-5A3AF3587981}" srcOrd="0" destOrd="1" presId="urn:microsoft.com/office/officeart/2009/3/layout/IncreasingArrowsProcess"/>
    <dgm:cxn modelId="{A1973EDB-AC1C-4F12-A5F9-8F78D4A45AD3}" srcId="{FC49C06A-9C6D-4ABF-8F75-AA9A0A1E1880}" destId="{7D752C90-E252-4168-81A1-C177AD7E5D66}" srcOrd="0" destOrd="0" parTransId="{349A5772-8A77-48E7-B6E9-187B17A8FD5C}" sibTransId="{71089E5F-78D5-49E3-92F1-E79A28316A66}"/>
    <dgm:cxn modelId="{D0CF18F8-A9FD-4616-A55A-4023E9A7FB19}" type="presOf" srcId="{740557D2-E166-45CF-B2A9-BC76846A0F0E}" destId="{37B99F90-B283-45F9-9B07-F7644799F9B2}" srcOrd="0" destOrd="0" presId="urn:microsoft.com/office/officeart/2009/3/layout/IncreasingArrowsProcess"/>
    <dgm:cxn modelId="{C9FD5FD6-92DA-4522-A63D-286228356ABF}" type="presParOf" srcId="{37B99F90-B283-45F9-9B07-F7644799F9B2}" destId="{F14932B8-08AB-42EB-9F33-2858D020E035}" srcOrd="0" destOrd="0" presId="urn:microsoft.com/office/officeart/2009/3/layout/IncreasingArrowsProcess"/>
    <dgm:cxn modelId="{7FC3F815-5382-44F0-AFBC-49FF942D5885}" type="presParOf" srcId="{37B99F90-B283-45F9-9B07-F7644799F9B2}" destId="{57AED0CE-6721-4B8A-B62C-C6AAF9A02014}" srcOrd="1" destOrd="0" presId="urn:microsoft.com/office/officeart/2009/3/layout/IncreasingArrowsProcess"/>
    <dgm:cxn modelId="{BC1749A0-5736-4999-92DB-DF2F8135BC8F}" type="presParOf" srcId="{37B99F90-B283-45F9-9B07-F7644799F9B2}" destId="{F146B58E-2B10-4849-8335-CBC14AC9E2E0}" srcOrd="2" destOrd="0" presId="urn:microsoft.com/office/officeart/2009/3/layout/IncreasingArrowsProcess"/>
    <dgm:cxn modelId="{F9F53B92-38EC-41BC-A13B-EC0897E7E477}" type="presParOf" srcId="{37B99F90-B283-45F9-9B07-F7644799F9B2}" destId="{1553E69A-6434-4DCB-A3E9-5A3AF3587981}" srcOrd="3" destOrd="0" presId="urn:microsoft.com/office/officeart/2009/3/layout/IncreasingArrowsProcess"/>
    <dgm:cxn modelId="{D5034293-966E-4721-ACC0-F61D120587C6}" type="presParOf" srcId="{37B99F90-B283-45F9-9B07-F7644799F9B2}" destId="{501C154D-EB48-4082-8CB0-9F8D81626B9C}" srcOrd="4" destOrd="0" presId="urn:microsoft.com/office/officeart/2009/3/layout/IncreasingArrowsProcess"/>
    <dgm:cxn modelId="{9E619CFE-2A25-4E4F-A4C7-DEA4EA9A4141}" type="presParOf" srcId="{37B99F90-B283-45F9-9B07-F7644799F9B2}" destId="{F254955A-1485-4A34-945D-DF9905939DE7}" srcOrd="5" destOrd="0" presId="urn:microsoft.com/office/officeart/2009/3/layout/IncreasingArrows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73B853-F671-42D1-89E2-207946F4D94D}" type="doc">
      <dgm:prSet loTypeId="urn:microsoft.com/office/officeart/2009/layout/CircleArrowProcess" loCatId="process" qsTypeId="urn:microsoft.com/office/officeart/2005/8/quickstyle/simple1" qsCatId="simple" csTypeId="urn:microsoft.com/office/officeart/2005/8/colors/accent3_4" csCatId="accent3" phldr="1"/>
      <dgm:spPr/>
      <dgm:t>
        <a:bodyPr/>
        <a:lstStyle/>
        <a:p>
          <a:endParaRPr lang="en-US"/>
        </a:p>
      </dgm:t>
    </dgm:pt>
    <dgm:pt modelId="{6557748C-8DA3-4968-A1AE-54E1A10657D3}">
      <dgm:prSet custT="1"/>
      <dgm:spPr/>
      <dgm:t>
        <a:bodyPr/>
        <a:lstStyle/>
        <a:p>
          <a:pPr rtl="0"/>
          <a:r>
            <a:rPr lang="en-US" sz="2000" dirty="0" smtClean="0"/>
            <a:t>Tools</a:t>
          </a:r>
          <a:endParaRPr lang="en-US" sz="2000" dirty="0"/>
        </a:p>
      </dgm:t>
    </dgm:pt>
    <dgm:pt modelId="{62CAE648-9ABB-461C-A211-A8360D420E47}" type="parTrans" cxnId="{B9CDC511-4B77-4F4F-ABB0-51C447FED2E8}">
      <dgm:prSet/>
      <dgm:spPr/>
      <dgm:t>
        <a:bodyPr/>
        <a:lstStyle/>
        <a:p>
          <a:endParaRPr lang="en-US"/>
        </a:p>
      </dgm:t>
    </dgm:pt>
    <dgm:pt modelId="{8226BE6D-64B1-4600-9A28-2DCA0375009F}" type="sibTrans" cxnId="{B9CDC511-4B77-4F4F-ABB0-51C447FED2E8}">
      <dgm:prSet/>
      <dgm:spPr/>
      <dgm:t>
        <a:bodyPr/>
        <a:lstStyle/>
        <a:p>
          <a:endParaRPr lang="en-US"/>
        </a:p>
      </dgm:t>
    </dgm:pt>
    <dgm:pt modelId="{A148DFA8-C7BB-4EA4-B08A-421D5F1F3321}">
      <dgm:prSet custT="1"/>
      <dgm:spPr/>
      <dgm:t>
        <a:bodyPr/>
        <a:lstStyle/>
        <a:p>
          <a:pPr rtl="0"/>
          <a:r>
            <a:rPr lang="en-US" sz="2000" dirty="0" smtClean="0"/>
            <a:t>Insights </a:t>
          </a:r>
          <a:endParaRPr lang="en-US" sz="2000" dirty="0"/>
        </a:p>
      </dgm:t>
    </dgm:pt>
    <dgm:pt modelId="{6639284E-5AA9-4990-81DC-18CCF8CD9E53}" type="parTrans" cxnId="{6F6950E3-6B6B-4206-990C-460DC48DF04C}">
      <dgm:prSet/>
      <dgm:spPr/>
      <dgm:t>
        <a:bodyPr/>
        <a:lstStyle/>
        <a:p>
          <a:endParaRPr lang="en-US"/>
        </a:p>
      </dgm:t>
    </dgm:pt>
    <dgm:pt modelId="{7D078C59-1A73-4B95-908F-5C2D507B2123}" type="sibTrans" cxnId="{6F6950E3-6B6B-4206-990C-460DC48DF04C}">
      <dgm:prSet/>
      <dgm:spPr/>
      <dgm:t>
        <a:bodyPr/>
        <a:lstStyle/>
        <a:p>
          <a:endParaRPr lang="en-US"/>
        </a:p>
      </dgm:t>
    </dgm:pt>
    <dgm:pt modelId="{4996B8EA-59B0-40F5-B3E0-0639D0076C60}">
      <dgm:prSet custT="1"/>
      <dgm:spPr/>
      <dgm:t>
        <a:bodyPr/>
        <a:lstStyle/>
        <a:p>
          <a:pPr rtl="0"/>
          <a:r>
            <a:rPr lang="en-US" sz="2000" dirty="0" smtClean="0"/>
            <a:t>Strategies</a:t>
          </a:r>
          <a:endParaRPr lang="en-US" sz="2000" dirty="0"/>
        </a:p>
      </dgm:t>
    </dgm:pt>
    <dgm:pt modelId="{FD7803DF-F214-4E91-BA83-339E9C6F0C77}" type="parTrans" cxnId="{FE0D819D-6873-4813-B35F-0D33FB9BE75B}">
      <dgm:prSet/>
      <dgm:spPr/>
      <dgm:t>
        <a:bodyPr/>
        <a:lstStyle/>
        <a:p>
          <a:endParaRPr lang="en-US"/>
        </a:p>
      </dgm:t>
    </dgm:pt>
    <dgm:pt modelId="{749E3156-8A79-4530-9FA8-8776B5307640}" type="sibTrans" cxnId="{FE0D819D-6873-4813-B35F-0D33FB9BE75B}">
      <dgm:prSet/>
      <dgm:spPr/>
      <dgm:t>
        <a:bodyPr/>
        <a:lstStyle/>
        <a:p>
          <a:endParaRPr lang="en-US"/>
        </a:p>
      </dgm:t>
    </dgm:pt>
    <dgm:pt modelId="{F6F25FF9-37F9-4C8B-845A-86D2DC05AE49}" type="pres">
      <dgm:prSet presAssocID="{D873B853-F671-42D1-89E2-207946F4D94D}" presName="Name0" presStyleCnt="0">
        <dgm:presLayoutVars>
          <dgm:chMax val="7"/>
          <dgm:chPref val="7"/>
          <dgm:dir/>
          <dgm:animLvl val="lvl"/>
        </dgm:presLayoutVars>
      </dgm:prSet>
      <dgm:spPr/>
      <dgm:t>
        <a:bodyPr/>
        <a:lstStyle/>
        <a:p>
          <a:endParaRPr lang="en-US"/>
        </a:p>
      </dgm:t>
    </dgm:pt>
    <dgm:pt modelId="{33527908-86B5-4BCE-8FE7-D92D128ED5EF}" type="pres">
      <dgm:prSet presAssocID="{6557748C-8DA3-4968-A1AE-54E1A10657D3}" presName="Accent1" presStyleCnt="0"/>
      <dgm:spPr/>
    </dgm:pt>
    <dgm:pt modelId="{DA601E2F-D3AD-4C32-AF42-EBADC183B788}" type="pres">
      <dgm:prSet presAssocID="{6557748C-8DA3-4968-A1AE-54E1A10657D3}" presName="Accent" presStyleLbl="node1" presStyleIdx="0" presStyleCnt="3"/>
      <dgm:spPr/>
    </dgm:pt>
    <dgm:pt modelId="{12C67ADE-C7E1-4F0D-B98A-A14283A06A41}" type="pres">
      <dgm:prSet presAssocID="{6557748C-8DA3-4968-A1AE-54E1A10657D3}" presName="Parent1" presStyleLbl="revTx" presStyleIdx="0" presStyleCnt="3">
        <dgm:presLayoutVars>
          <dgm:chMax val="1"/>
          <dgm:chPref val="1"/>
          <dgm:bulletEnabled val="1"/>
        </dgm:presLayoutVars>
      </dgm:prSet>
      <dgm:spPr/>
      <dgm:t>
        <a:bodyPr/>
        <a:lstStyle/>
        <a:p>
          <a:endParaRPr lang="en-US"/>
        </a:p>
      </dgm:t>
    </dgm:pt>
    <dgm:pt modelId="{0C9AFDF8-003C-4B4B-BE4A-1289EC79C7E3}" type="pres">
      <dgm:prSet presAssocID="{A148DFA8-C7BB-4EA4-B08A-421D5F1F3321}" presName="Accent2" presStyleCnt="0"/>
      <dgm:spPr/>
    </dgm:pt>
    <dgm:pt modelId="{0F80825D-E36F-4E94-8FBB-0AEBAE39A6B8}" type="pres">
      <dgm:prSet presAssocID="{A148DFA8-C7BB-4EA4-B08A-421D5F1F3321}" presName="Accent" presStyleLbl="node1" presStyleIdx="1" presStyleCnt="3"/>
      <dgm:spPr/>
    </dgm:pt>
    <dgm:pt modelId="{4D4A3BF5-4972-47DE-8D02-BF811A538AF4}" type="pres">
      <dgm:prSet presAssocID="{A148DFA8-C7BB-4EA4-B08A-421D5F1F3321}" presName="Parent2" presStyleLbl="revTx" presStyleIdx="1" presStyleCnt="3">
        <dgm:presLayoutVars>
          <dgm:chMax val="1"/>
          <dgm:chPref val="1"/>
          <dgm:bulletEnabled val="1"/>
        </dgm:presLayoutVars>
      </dgm:prSet>
      <dgm:spPr/>
      <dgm:t>
        <a:bodyPr/>
        <a:lstStyle/>
        <a:p>
          <a:endParaRPr lang="en-US"/>
        </a:p>
      </dgm:t>
    </dgm:pt>
    <dgm:pt modelId="{7090296D-58C0-4163-BC4A-CF4F9C0F1CFC}" type="pres">
      <dgm:prSet presAssocID="{4996B8EA-59B0-40F5-B3E0-0639D0076C60}" presName="Accent3" presStyleCnt="0"/>
      <dgm:spPr/>
    </dgm:pt>
    <dgm:pt modelId="{6707FF18-186D-4644-A91B-F3AFA467D163}" type="pres">
      <dgm:prSet presAssocID="{4996B8EA-59B0-40F5-B3E0-0639D0076C60}" presName="Accent" presStyleLbl="node1" presStyleIdx="2" presStyleCnt="3"/>
      <dgm:spPr/>
    </dgm:pt>
    <dgm:pt modelId="{CF54B480-340B-4D39-A186-4AEB439F2B66}" type="pres">
      <dgm:prSet presAssocID="{4996B8EA-59B0-40F5-B3E0-0639D0076C60}" presName="Parent3" presStyleLbl="revTx" presStyleIdx="2" presStyleCnt="3" custScaleX="131550">
        <dgm:presLayoutVars>
          <dgm:chMax val="1"/>
          <dgm:chPref val="1"/>
          <dgm:bulletEnabled val="1"/>
        </dgm:presLayoutVars>
      </dgm:prSet>
      <dgm:spPr/>
      <dgm:t>
        <a:bodyPr/>
        <a:lstStyle/>
        <a:p>
          <a:endParaRPr lang="en-US"/>
        </a:p>
      </dgm:t>
    </dgm:pt>
  </dgm:ptLst>
  <dgm:cxnLst>
    <dgm:cxn modelId="{870055EB-3576-4E62-8094-559B1A7EE2D1}" type="presOf" srcId="{4996B8EA-59B0-40F5-B3E0-0639D0076C60}" destId="{CF54B480-340B-4D39-A186-4AEB439F2B66}" srcOrd="0" destOrd="0" presId="urn:microsoft.com/office/officeart/2009/layout/CircleArrowProcess"/>
    <dgm:cxn modelId="{A9B33679-BFE7-4C5B-A818-ECEEE9F5765D}" type="presOf" srcId="{6557748C-8DA3-4968-A1AE-54E1A10657D3}" destId="{12C67ADE-C7E1-4F0D-B98A-A14283A06A41}" srcOrd="0" destOrd="0" presId="urn:microsoft.com/office/officeart/2009/layout/CircleArrowProcess"/>
    <dgm:cxn modelId="{E12BAB65-D91B-480C-9DA2-179FED4C3BE4}" type="presOf" srcId="{D873B853-F671-42D1-89E2-207946F4D94D}" destId="{F6F25FF9-37F9-4C8B-845A-86D2DC05AE49}" srcOrd="0" destOrd="0" presId="urn:microsoft.com/office/officeart/2009/layout/CircleArrowProcess"/>
    <dgm:cxn modelId="{FE0D819D-6873-4813-B35F-0D33FB9BE75B}" srcId="{D873B853-F671-42D1-89E2-207946F4D94D}" destId="{4996B8EA-59B0-40F5-B3E0-0639D0076C60}" srcOrd="2" destOrd="0" parTransId="{FD7803DF-F214-4E91-BA83-339E9C6F0C77}" sibTransId="{749E3156-8A79-4530-9FA8-8776B5307640}"/>
    <dgm:cxn modelId="{6F6950E3-6B6B-4206-990C-460DC48DF04C}" srcId="{D873B853-F671-42D1-89E2-207946F4D94D}" destId="{A148DFA8-C7BB-4EA4-B08A-421D5F1F3321}" srcOrd="1" destOrd="0" parTransId="{6639284E-5AA9-4990-81DC-18CCF8CD9E53}" sibTransId="{7D078C59-1A73-4B95-908F-5C2D507B2123}"/>
    <dgm:cxn modelId="{ADA223EF-5531-4D32-9DE7-B7F60FAED06D}" type="presOf" srcId="{A148DFA8-C7BB-4EA4-B08A-421D5F1F3321}" destId="{4D4A3BF5-4972-47DE-8D02-BF811A538AF4}" srcOrd="0" destOrd="0" presId="urn:microsoft.com/office/officeart/2009/layout/CircleArrowProcess"/>
    <dgm:cxn modelId="{B9CDC511-4B77-4F4F-ABB0-51C447FED2E8}" srcId="{D873B853-F671-42D1-89E2-207946F4D94D}" destId="{6557748C-8DA3-4968-A1AE-54E1A10657D3}" srcOrd="0" destOrd="0" parTransId="{62CAE648-9ABB-461C-A211-A8360D420E47}" sibTransId="{8226BE6D-64B1-4600-9A28-2DCA0375009F}"/>
    <dgm:cxn modelId="{8472EFB2-7A22-435E-8F19-52D9A0F63A41}" type="presParOf" srcId="{F6F25FF9-37F9-4C8B-845A-86D2DC05AE49}" destId="{33527908-86B5-4BCE-8FE7-D92D128ED5EF}" srcOrd="0" destOrd="0" presId="urn:microsoft.com/office/officeart/2009/layout/CircleArrowProcess"/>
    <dgm:cxn modelId="{4D6EA5BC-C2A9-47EA-9F61-42218A7B05F9}" type="presParOf" srcId="{33527908-86B5-4BCE-8FE7-D92D128ED5EF}" destId="{DA601E2F-D3AD-4C32-AF42-EBADC183B788}" srcOrd="0" destOrd="0" presId="urn:microsoft.com/office/officeart/2009/layout/CircleArrowProcess"/>
    <dgm:cxn modelId="{B6A12BE2-47C9-4AA6-8420-00C1DBB51C10}" type="presParOf" srcId="{F6F25FF9-37F9-4C8B-845A-86D2DC05AE49}" destId="{12C67ADE-C7E1-4F0D-B98A-A14283A06A41}" srcOrd="1" destOrd="0" presId="urn:microsoft.com/office/officeart/2009/layout/CircleArrowProcess"/>
    <dgm:cxn modelId="{B832651E-C0DA-4C14-91BE-3640C00D2C40}" type="presParOf" srcId="{F6F25FF9-37F9-4C8B-845A-86D2DC05AE49}" destId="{0C9AFDF8-003C-4B4B-BE4A-1289EC79C7E3}" srcOrd="2" destOrd="0" presId="urn:microsoft.com/office/officeart/2009/layout/CircleArrowProcess"/>
    <dgm:cxn modelId="{11FBA3B8-FB28-425C-B80B-09B51A98096B}" type="presParOf" srcId="{0C9AFDF8-003C-4B4B-BE4A-1289EC79C7E3}" destId="{0F80825D-E36F-4E94-8FBB-0AEBAE39A6B8}" srcOrd="0" destOrd="0" presId="urn:microsoft.com/office/officeart/2009/layout/CircleArrowProcess"/>
    <dgm:cxn modelId="{B1511C08-1B7C-428E-9C6A-10869B064752}" type="presParOf" srcId="{F6F25FF9-37F9-4C8B-845A-86D2DC05AE49}" destId="{4D4A3BF5-4972-47DE-8D02-BF811A538AF4}" srcOrd="3" destOrd="0" presId="urn:microsoft.com/office/officeart/2009/layout/CircleArrowProcess"/>
    <dgm:cxn modelId="{4260B353-2FC6-4432-9E2B-13EB96F1E16C}" type="presParOf" srcId="{F6F25FF9-37F9-4C8B-845A-86D2DC05AE49}" destId="{7090296D-58C0-4163-BC4A-CF4F9C0F1CFC}" srcOrd="4" destOrd="0" presId="urn:microsoft.com/office/officeart/2009/layout/CircleArrowProcess"/>
    <dgm:cxn modelId="{20982A9B-43D7-4DED-8AC6-51B4E4527F5D}" type="presParOf" srcId="{7090296D-58C0-4163-BC4A-CF4F9C0F1CFC}" destId="{6707FF18-186D-4644-A91B-F3AFA467D163}" srcOrd="0" destOrd="0" presId="urn:microsoft.com/office/officeart/2009/layout/CircleArrowProcess"/>
    <dgm:cxn modelId="{C69E382C-51BC-4FE1-8279-5FC6889806DE}" type="presParOf" srcId="{F6F25FF9-37F9-4C8B-845A-86D2DC05AE49}" destId="{CF54B480-340B-4D39-A186-4AEB439F2B66}"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BDC3F6-2252-4522-BCE9-59FE9A0CA374}" type="doc">
      <dgm:prSet loTypeId="urn:microsoft.com/office/officeart/2009/3/layout/SubStepProcess" loCatId="process" qsTypeId="urn:microsoft.com/office/officeart/2005/8/quickstyle/simple2" qsCatId="simple" csTypeId="urn:microsoft.com/office/officeart/2005/8/colors/colorful4" csCatId="colorful" phldr="1"/>
      <dgm:spPr/>
      <dgm:t>
        <a:bodyPr/>
        <a:lstStyle/>
        <a:p>
          <a:endParaRPr lang="en-US"/>
        </a:p>
      </dgm:t>
    </dgm:pt>
    <dgm:pt modelId="{73E79550-25D1-4A02-BFD1-0EC6F2D029BD}">
      <dgm:prSet phldrT="[Text]" custT="1"/>
      <dgm:spPr/>
      <dgm:t>
        <a:bodyPr/>
        <a:lstStyle/>
        <a:p>
          <a:r>
            <a:rPr lang="en-US" sz="1400" b="0" dirty="0" smtClean="0"/>
            <a:t>Recruitment</a:t>
          </a:r>
          <a:endParaRPr lang="en-US" sz="1400" b="0" dirty="0"/>
        </a:p>
      </dgm:t>
    </dgm:pt>
    <dgm:pt modelId="{FDE720CF-ED32-45D2-9FE6-CFCE6C2BC479}" type="parTrans" cxnId="{A53FE214-7832-4CD9-9259-402D295F65C1}">
      <dgm:prSet/>
      <dgm:spPr/>
      <dgm:t>
        <a:bodyPr/>
        <a:lstStyle/>
        <a:p>
          <a:endParaRPr lang="en-US" sz="2000"/>
        </a:p>
      </dgm:t>
    </dgm:pt>
    <dgm:pt modelId="{280A14EC-8BE5-4A9E-8F43-E511B2821D20}" type="sibTrans" cxnId="{A53FE214-7832-4CD9-9259-402D295F65C1}">
      <dgm:prSet/>
      <dgm:spPr/>
      <dgm:t>
        <a:bodyPr/>
        <a:lstStyle/>
        <a:p>
          <a:endParaRPr lang="en-US" sz="2000"/>
        </a:p>
      </dgm:t>
    </dgm:pt>
    <dgm:pt modelId="{BD0ADBC6-CAB9-451C-A8E9-89249E18699F}">
      <dgm:prSet custT="1"/>
      <dgm:spPr/>
      <dgm:t>
        <a:bodyPr/>
        <a:lstStyle/>
        <a:p>
          <a:r>
            <a:rPr lang="en-US" sz="1400" b="0" dirty="0" smtClean="0"/>
            <a:t>Associate Development</a:t>
          </a:r>
          <a:endParaRPr lang="en-US" sz="1400" b="0" dirty="0"/>
        </a:p>
      </dgm:t>
    </dgm:pt>
    <dgm:pt modelId="{1604FD64-96BA-43B8-9A23-0FF3F7D5ABBA}" type="parTrans" cxnId="{F8E67B49-D898-45B6-94A8-33DC944920D9}">
      <dgm:prSet/>
      <dgm:spPr/>
      <dgm:t>
        <a:bodyPr/>
        <a:lstStyle/>
        <a:p>
          <a:endParaRPr lang="en-US" sz="2000"/>
        </a:p>
      </dgm:t>
    </dgm:pt>
    <dgm:pt modelId="{7D5321CC-4A83-4258-8418-784B7117D501}" type="sibTrans" cxnId="{F8E67B49-D898-45B6-94A8-33DC944920D9}">
      <dgm:prSet/>
      <dgm:spPr/>
      <dgm:t>
        <a:bodyPr/>
        <a:lstStyle/>
        <a:p>
          <a:endParaRPr lang="en-US" sz="2000"/>
        </a:p>
      </dgm:t>
    </dgm:pt>
    <dgm:pt modelId="{ABA26E7D-9A4F-4287-9A91-B688CE1869D4}">
      <dgm:prSet custT="1"/>
      <dgm:spPr/>
      <dgm:t>
        <a:bodyPr/>
        <a:lstStyle/>
        <a:p>
          <a:r>
            <a:rPr lang="en-US" sz="1400" b="0" dirty="0" smtClean="0"/>
            <a:t>Performance Management</a:t>
          </a:r>
          <a:endParaRPr lang="en-US" sz="1400" b="0" dirty="0"/>
        </a:p>
      </dgm:t>
    </dgm:pt>
    <dgm:pt modelId="{4BFFD991-6ACE-48EB-A379-6DFF66197A08}" type="parTrans" cxnId="{81A87185-85E1-4F4E-8DF6-2AFCD2DC4DD6}">
      <dgm:prSet/>
      <dgm:spPr/>
      <dgm:t>
        <a:bodyPr/>
        <a:lstStyle/>
        <a:p>
          <a:endParaRPr lang="en-US" sz="2000"/>
        </a:p>
      </dgm:t>
    </dgm:pt>
    <dgm:pt modelId="{9FFB0CC5-DA28-4476-AC35-6255DCB9FD72}" type="sibTrans" cxnId="{81A87185-85E1-4F4E-8DF6-2AFCD2DC4DD6}">
      <dgm:prSet/>
      <dgm:spPr/>
      <dgm:t>
        <a:bodyPr/>
        <a:lstStyle/>
        <a:p>
          <a:endParaRPr lang="en-US" sz="2000"/>
        </a:p>
      </dgm:t>
    </dgm:pt>
    <dgm:pt modelId="{C0821A59-F0E3-4D89-94D4-985BBAA752E8}">
      <dgm:prSet custT="1"/>
      <dgm:spPr/>
      <dgm:t>
        <a:bodyPr/>
        <a:lstStyle/>
        <a:p>
          <a:r>
            <a:rPr lang="en-US" sz="1300" b="0" dirty="0" smtClean="0"/>
            <a:t>Demographic</a:t>
          </a:r>
          <a:r>
            <a:rPr lang="en-US" sz="1400" b="0" dirty="0" smtClean="0"/>
            <a:t> &amp;         Culture</a:t>
          </a:r>
          <a:endParaRPr lang="en-US" sz="1400" b="0" dirty="0"/>
        </a:p>
      </dgm:t>
    </dgm:pt>
    <dgm:pt modelId="{8E109ADF-97F2-4ACB-9A75-28F8A29BD889}" type="parTrans" cxnId="{51BC6668-7125-44F4-BE59-97ACE96ED751}">
      <dgm:prSet/>
      <dgm:spPr/>
      <dgm:t>
        <a:bodyPr/>
        <a:lstStyle/>
        <a:p>
          <a:endParaRPr lang="en-US" sz="2000"/>
        </a:p>
      </dgm:t>
    </dgm:pt>
    <dgm:pt modelId="{161F6486-096D-4633-B666-9F5F9A4809A8}" type="sibTrans" cxnId="{51BC6668-7125-44F4-BE59-97ACE96ED751}">
      <dgm:prSet/>
      <dgm:spPr/>
      <dgm:t>
        <a:bodyPr/>
        <a:lstStyle/>
        <a:p>
          <a:endParaRPr lang="en-US" sz="2000"/>
        </a:p>
      </dgm:t>
    </dgm:pt>
    <dgm:pt modelId="{B9F24CDD-48F8-488F-8EF0-B69A16E7D5F9}">
      <dgm:prSet custT="1"/>
      <dgm:spPr/>
      <dgm:t>
        <a:bodyPr/>
        <a:lstStyle/>
        <a:p>
          <a:r>
            <a:rPr lang="en-US" sz="1400" b="0" dirty="0" smtClean="0"/>
            <a:t>Productivity &amp; Engagement</a:t>
          </a:r>
        </a:p>
      </dgm:t>
    </dgm:pt>
    <dgm:pt modelId="{7C16D15D-2982-4611-A743-3604597CE73D}" type="parTrans" cxnId="{EAA64617-9352-42FA-9789-FE3E80839571}">
      <dgm:prSet/>
      <dgm:spPr/>
      <dgm:t>
        <a:bodyPr/>
        <a:lstStyle/>
        <a:p>
          <a:endParaRPr lang="en-US" sz="2000"/>
        </a:p>
      </dgm:t>
    </dgm:pt>
    <dgm:pt modelId="{D2C538D2-4736-4F9C-B4AC-C6AE32A6F183}" type="sibTrans" cxnId="{EAA64617-9352-42FA-9789-FE3E80839571}">
      <dgm:prSet/>
      <dgm:spPr/>
      <dgm:t>
        <a:bodyPr/>
        <a:lstStyle/>
        <a:p>
          <a:endParaRPr lang="en-US" sz="2000"/>
        </a:p>
      </dgm:t>
    </dgm:pt>
    <dgm:pt modelId="{EBE762EE-250A-492A-A22C-B35387BFFF23}">
      <dgm:prSet custT="1"/>
      <dgm:spPr/>
      <dgm:t>
        <a:bodyPr/>
        <a:lstStyle/>
        <a:p>
          <a:r>
            <a:rPr lang="en-US" sz="1400" b="0" dirty="0" smtClean="0"/>
            <a:t>Leadership &amp; Succession Planning</a:t>
          </a:r>
          <a:endParaRPr lang="en-US" sz="1400" b="0" dirty="0"/>
        </a:p>
      </dgm:t>
    </dgm:pt>
    <dgm:pt modelId="{E581ACCD-E481-4DAE-B617-E50BB8B7D608}" type="parTrans" cxnId="{CD0B022E-58D5-4D94-A013-770E82A2B56B}">
      <dgm:prSet/>
      <dgm:spPr/>
      <dgm:t>
        <a:bodyPr/>
        <a:lstStyle/>
        <a:p>
          <a:endParaRPr lang="en-US" sz="2000"/>
        </a:p>
      </dgm:t>
    </dgm:pt>
    <dgm:pt modelId="{04ADA0FE-EC9E-4C60-A503-9C786A5A9559}" type="sibTrans" cxnId="{CD0B022E-58D5-4D94-A013-770E82A2B56B}">
      <dgm:prSet/>
      <dgm:spPr/>
      <dgm:t>
        <a:bodyPr/>
        <a:lstStyle/>
        <a:p>
          <a:endParaRPr lang="en-US" sz="2000"/>
        </a:p>
      </dgm:t>
    </dgm:pt>
    <dgm:pt modelId="{4EFA8775-0C0A-41B5-961D-70D977C5C395}" type="pres">
      <dgm:prSet presAssocID="{73BDC3F6-2252-4522-BCE9-59FE9A0CA374}" presName="Name0" presStyleCnt="0">
        <dgm:presLayoutVars>
          <dgm:chMax val="7"/>
          <dgm:dir/>
          <dgm:animOne val="branch"/>
        </dgm:presLayoutVars>
      </dgm:prSet>
      <dgm:spPr/>
      <dgm:t>
        <a:bodyPr/>
        <a:lstStyle/>
        <a:p>
          <a:endParaRPr lang="en-US"/>
        </a:p>
      </dgm:t>
    </dgm:pt>
    <dgm:pt modelId="{11F6920C-4A4E-4F07-AB30-952F1068D981}" type="pres">
      <dgm:prSet presAssocID="{73E79550-25D1-4A02-BFD1-0EC6F2D029BD}" presName="parTx1" presStyleLbl="node1" presStyleIdx="0" presStyleCnt="6"/>
      <dgm:spPr/>
      <dgm:t>
        <a:bodyPr/>
        <a:lstStyle/>
        <a:p>
          <a:endParaRPr lang="en-US"/>
        </a:p>
      </dgm:t>
    </dgm:pt>
    <dgm:pt modelId="{6897462B-C365-4D36-B264-DF0A28F5823E}" type="pres">
      <dgm:prSet presAssocID="{BD0ADBC6-CAB9-451C-A8E9-89249E18699F}" presName="parTx2" presStyleLbl="node1" presStyleIdx="1" presStyleCnt="6"/>
      <dgm:spPr/>
      <dgm:t>
        <a:bodyPr/>
        <a:lstStyle/>
        <a:p>
          <a:endParaRPr lang="en-US"/>
        </a:p>
      </dgm:t>
    </dgm:pt>
    <dgm:pt modelId="{7FD207B0-FC91-45E4-9D95-357B87651192}" type="pres">
      <dgm:prSet presAssocID="{ABA26E7D-9A4F-4287-9A91-B688CE1869D4}" presName="parTx3" presStyleLbl="node1" presStyleIdx="2" presStyleCnt="6"/>
      <dgm:spPr/>
      <dgm:t>
        <a:bodyPr/>
        <a:lstStyle/>
        <a:p>
          <a:endParaRPr lang="en-US"/>
        </a:p>
      </dgm:t>
    </dgm:pt>
    <dgm:pt modelId="{5D5D12F9-7B83-4284-999E-E68D45388402}" type="pres">
      <dgm:prSet presAssocID="{C0821A59-F0E3-4D89-94D4-985BBAA752E8}" presName="parTx4" presStyleLbl="node1" presStyleIdx="3" presStyleCnt="6"/>
      <dgm:spPr/>
      <dgm:t>
        <a:bodyPr/>
        <a:lstStyle/>
        <a:p>
          <a:endParaRPr lang="en-US"/>
        </a:p>
      </dgm:t>
    </dgm:pt>
    <dgm:pt modelId="{CBD6A14B-6BC4-4494-8352-034AC1E10549}" type="pres">
      <dgm:prSet presAssocID="{B9F24CDD-48F8-488F-8EF0-B69A16E7D5F9}" presName="parTx5" presStyleLbl="node1" presStyleIdx="4" presStyleCnt="6"/>
      <dgm:spPr/>
      <dgm:t>
        <a:bodyPr/>
        <a:lstStyle/>
        <a:p>
          <a:endParaRPr lang="en-US"/>
        </a:p>
      </dgm:t>
    </dgm:pt>
    <dgm:pt modelId="{DC3F54B2-20F0-4AF5-8378-82B2DAD5B557}" type="pres">
      <dgm:prSet presAssocID="{EBE762EE-250A-492A-A22C-B35387BFFF23}" presName="parTx6" presStyleLbl="node1" presStyleIdx="5" presStyleCnt="6"/>
      <dgm:spPr/>
      <dgm:t>
        <a:bodyPr/>
        <a:lstStyle/>
        <a:p>
          <a:endParaRPr lang="en-US"/>
        </a:p>
      </dgm:t>
    </dgm:pt>
  </dgm:ptLst>
  <dgm:cxnLst>
    <dgm:cxn modelId="{9E8F4D9F-2BC8-4E01-83D9-1AD96F778AEB}" type="presOf" srcId="{EBE762EE-250A-492A-A22C-B35387BFFF23}" destId="{DC3F54B2-20F0-4AF5-8378-82B2DAD5B557}" srcOrd="0" destOrd="0" presId="urn:microsoft.com/office/officeart/2009/3/layout/SubStepProcess"/>
    <dgm:cxn modelId="{51BC6668-7125-44F4-BE59-97ACE96ED751}" srcId="{73BDC3F6-2252-4522-BCE9-59FE9A0CA374}" destId="{C0821A59-F0E3-4D89-94D4-985BBAA752E8}" srcOrd="3" destOrd="0" parTransId="{8E109ADF-97F2-4ACB-9A75-28F8A29BD889}" sibTransId="{161F6486-096D-4633-B666-9F5F9A4809A8}"/>
    <dgm:cxn modelId="{A53FE214-7832-4CD9-9259-402D295F65C1}" srcId="{73BDC3F6-2252-4522-BCE9-59FE9A0CA374}" destId="{73E79550-25D1-4A02-BFD1-0EC6F2D029BD}" srcOrd="0" destOrd="0" parTransId="{FDE720CF-ED32-45D2-9FE6-CFCE6C2BC479}" sibTransId="{280A14EC-8BE5-4A9E-8F43-E511B2821D20}"/>
    <dgm:cxn modelId="{EAA64617-9352-42FA-9789-FE3E80839571}" srcId="{73BDC3F6-2252-4522-BCE9-59FE9A0CA374}" destId="{B9F24CDD-48F8-488F-8EF0-B69A16E7D5F9}" srcOrd="4" destOrd="0" parTransId="{7C16D15D-2982-4611-A743-3604597CE73D}" sibTransId="{D2C538D2-4736-4F9C-B4AC-C6AE32A6F183}"/>
    <dgm:cxn modelId="{F8E67B49-D898-45B6-94A8-33DC944920D9}" srcId="{73BDC3F6-2252-4522-BCE9-59FE9A0CA374}" destId="{BD0ADBC6-CAB9-451C-A8E9-89249E18699F}" srcOrd="1" destOrd="0" parTransId="{1604FD64-96BA-43B8-9A23-0FF3F7D5ABBA}" sibTransId="{7D5321CC-4A83-4258-8418-784B7117D501}"/>
    <dgm:cxn modelId="{25F1E30F-B7DC-41E8-A5A9-6BED89246BE4}" type="presOf" srcId="{B9F24CDD-48F8-488F-8EF0-B69A16E7D5F9}" destId="{CBD6A14B-6BC4-4494-8352-034AC1E10549}" srcOrd="0" destOrd="0" presId="urn:microsoft.com/office/officeart/2009/3/layout/SubStepProcess"/>
    <dgm:cxn modelId="{072AEF26-808E-4EA0-A45F-006B3D9D5C43}" type="presOf" srcId="{73BDC3F6-2252-4522-BCE9-59FE9A0CA374}" destId="{4EFA8775-0C0A-41B5-961D-70D977C5C395}" srcOrd="0" destOrd="0" presId="urn:microsoft.com/office/officeart/2009/3/layout/SubStepProcess"/>
    <dgm:cxn modelId="{51F68ADA-4D93-47BD-9531-998C016D66D1}" type="presOf" srcId="{ABA26E7D-9A4F-4287-9A91-B688CE1869D4}" destId="{7FD207B0-FC91-45E4-9D95-357B87651192}" srcOrd="0" destOrd="0" presId="urn:microsoft.com/office/officeart/2009/3/layout/SubStepProcess"/>
    <dgm:cxn modelId="{81A87185-85E1-4F4E-8DF6-2AFCD2DC4DD6}" srcId="{73BDC3F6-2252-4522-BCE9-59FE9A0CA374}" destId="{ABA26E7D-9A4F-4287-9A91-B688CE1869D4}" srcOrd="2" destOrd="0" parTransId="{4BFFD991-6ACE-48EB-A379-6DFF66197A08}" sibTransId="{9FFB0CC5-DA28-4476-AC35-6255DCB9FD72}"/>
    <dgm:cxn modelId="{CD0B022E-58D5-4D94-A013-770E82A2B56B}" srcId="{73BDC3F6-2252-4522-BCE9-59FE9A0CA374}" destId="{EBE762EE-250A-492A-A22C-B35387BFFF23}" srcOrd="5" destOrd="0" parTransId="{E581ACCD-E481-4DAE-B617-E50BB8B7D608}" sibTransId="{04ADA0FE-EC9E-4C60-A503-9C786A5A9559}"/>
    <dgm:cxn modelId="{FA6E7BD3-A03E-43B7-82E7-7BBAAA39C4A7}" type="presOf" srcId="{C0821A59-F0E3-4D89-94D4-985BBAA752E8}" destId="{5D5D12F9-7B83-4284-999E-E68D45388402}" srcOrd="0" destOrd="0" presId="urn:microsoft.com/office/officeart/2009/3/layout/SubStepProcess"/>
    <dgm:cxn modelId="{089C2398-EDFB-4BE5-AABF-93B947D86487}" type="presOf" srcId="{BD0ADBC6-CAB9-451C-A8E9-89249E18699F}" destId="{6897462B-C365-4D36-B264-DF0A28F5823E}" srcOrd="0" destOrd="0" presId="urn:microsoft.com/office/officeart/2009/3/layout/SubStepProcess"/>
    <dgm:cxn modelId="{B90FF28A-AAB4-418C-9BC2-347B80CBA962}" type="presOf" srcId="{73E79550-25D1-4A02-BFD1-0EC6F2D029BD}" destId="{11F6920C-4A4E-4F07-AB30-952F1068D981}" srcOrd="0" destOrd="0" presId="urn:microsoft.com/office/officeart/2009/3/layout/SubStepProcess"/>
    <dgm:cxn modelId="{5B0308E0-4BC9-46B9-B4B8-E7EC23E0525A}" type="presParOf" srcId="{4EFA8775-0C0A-41B5-961D-70D977C5C395}" destId="{11F6920C-4A4E-4F07-AB30-952F1068D981}" srcOrd="0" destOrd="0" presId="urn:microsoft.com/office/officeart/2009/3/layout/SubStepProcess"/>
    <dgm:cxn modelId="{D62BA66C-8ACF-4635-B463-58280C453D06}" type="presParOf" srcId="{4EFA8775-0C0A-41B5-961D-70D977C5C395}" destId="{6897462B-C365-4D36-B264-DF0A28F5823E}" srcOrd="1" destOrd="0" presId="urn:microsoft.com/office/officeart/2009/3/layout/SubStepProcess"/>
    <dgm:cxn modelId="{30AC49A4-05C9-45DB-9993-6FD89ED7A84E}" type="presParOf" srcId="{4EFA8775-0C0A-41B5-961D-70D977C5C395}" destId="{7FD207B0-FC91-45E4-9D95-357B87651192}" srcOrd="2" destOrd="0" presId="urn:microsoft.com/office/officeart/2009/3/layout/SubStepProcess"/>
    <dgm:cxn modelId="{D4B197AE-0083-4996-8553-5AA9E55099C2}" type="presParOf" srcId="{4EFA8775-0C0A-41B5-961D-70D977C5C395}" destId="{5D5D12F9-7B83-4284-999E-E68D45388402}" srcOrd="3" destOrd="0" presId="urn:microsoft.com/office/officeart/2009/3/layout/SubStepProcess"/>
    <dgm:cxn modelId="{B03046E4-0D4C-463F-9790-C4341F6B979C}" type="presParOf" srcId="{4EFA8775-0C0A-41B5-961D-70D977C5C395}" destId="{CBD6A14B-6BC4-4494-8352-034AC1E10549}" srcOrd="4" destOrd="0" presId="urn:microsoft.com/office/officeart/2009/3/layout/SubStepProcess"/>
    <dgm:cxn modelId="{25BC646F-1649-47B0-B9A2-E8484904AD82}" type="presParOf" srcId="{4EFA8775-0C0A-41B5-961D-70D977C5C395}" destId="{DC3F54B2-20F0-4AF5-8378-82B2DAD5B557}" srcOrd="5" destOrd="0" presId="urn:microsoft.com/office/officeart/2009/3/layout/SubSte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F61F83-75AE-46B6-AF42-CF03BF14DFC2}"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1327A595-ECEC-479E-8443-6F9BD35C2ADF}">
      <dgm:prSet phldrT="[Text]" custT="1"/>
      <dgm:spPr/>
      <dgm:t>
        <a:bodyPr/>
        <a:lstStyle/>
        <a:p>
          <a:r>
            <a:rPr lang="en-US" sz="1600" b="0" i="0" dirty="0" smtClean="0">
              <a:effectLst/>
              <a:latin typeface="+mn-lt"/>
              <a:ea typeface="+mn-ea"/>
              <a:cs typeface="+mn-cs"/>
            </a:rPr>
            <a:t>75% higher revenue growth</a:t>
          </a:r>
          <a:r>
            <a:rPr lang="en-US" sz="1600" b="0" i="0" baseline="30000" dirty="0" smtClean="0">
              <a:effectLst/>
              <a:latin typeface="+mn-lt"/>
              <a:ea typeface="+mn-ea"/>
              <a:cs typeface="+mn-cs"/>
            </a:rPr>
            <a:t>1</a:t>
          </a:r>
          <a:endParaRPr lang="en-US" sz="1600" baseline="30000" dirty="0"/>
        </a:p>
      </dgm:t>
    </dgm:pt>
    <dgm:pt modelId="{58820232-BFDA-4985-8380-B1EE11397025}" type="parTrans" cxnId="{3A297D97-13DB-4FED-B967-FF6B563A4382}">
      <dgm:prSet/>
      <dgm:spPr/>
      <dgm:t>
        <a:bodyPr/>
        <a:lstStyle/>
        <a:p>
          <a:endParaRPr lang="en-US"/>
        </a:p>
      </dgm:t>
    </dgm:pt>
    <dgm:pt modelId="{4903C62A-4A1E-4E0E-A26F-88785C47A8EC}" type="sibTrans" cxnId="{3A297D97-13DB-4FED-B967-FF6B563A4382}">
      <dgm:prSet/>
      <dgm:spPr/>
      <dgm:t>
        <a:bodyPr/>
        <a:lstStyle/>
        <a:p>
          <a:endParaRPr lang="en-US"/>
        </a:p>
      </dgm:t>
    </dgm:pt>
    <dgm:pt modelId="{11573810-4A54-48D5-891D-C89B7188F609}">
      <dgm:prSet phldrT="[Text]" custT="1"/>
      <dgm:spPr/>
      <dgm:t>
        <a:bodyPr/>
        <a:lstStyle/>
        <a:p>
          <a:r>
            <a:rPr lang="en-US" sz="1600" b="0" i="0" dirty="0" smtClean="0">
              <a:effectLst/>
              <a:latin typeface="+mn-lt"/>
              <a:ea typeface="+mn-ea"/>
              <a:cs typeface="+mn-cs"/>
            </a:rPr>
            <a:t>77% better strategy implementation</a:t>
          </a:r>
          <a:r>
            <a:rPr lang="en-US" sz="1600" b="0" i="0" baseline="30000" dirty="0" smtClean="0">
              <a:effectLst/>
              <a:latin typeface="+mn-lt"/>
              <a:ea typeface="+mn-ea"/>
              <a:cs typeface="+mn-cs"/>
            </a:rPr>
            <a:t>2</a:t>
          </a:r>
          <a:r>
            <a:rPr lang="en-US" sz="1600" b="0" i="0" dirty="0" smtClean="0">
              <a:effectLst/>
              <a:latin typeface="+mn-lt"/>
              <a:ea typeface="+mn-ea"/>
              <a:cs typeface="+mn-cs"/>
            </a:rPr>
            <a:t> </a:t>
          </a:r>
          <a:endParaRPr lang="en-US" sz="1600" dirty="0"/>
        </a:p>
      </dgm:t>
    </dgm:pt>
    <dgm:pt modelId="{CFA4ECF9-DCFC-46C6-8C43-01B22963CDFD}" type="parTrans" cxnId="{0332F40E-9BA2-43F0-912E-918B3205FCA0}">
      <dgm:prSet/>
      <dgm:spPr/>
      <dgm:t>
        <a:bodyPr/>
        <a:lstStyle/>
        <a:p>
          <a:endParaRPr lang="en-US"/>
        </a:p>
      </dgm:t>
    </dgm:pt>
    <dgm:pt modelId="{E90F7214-E55D-42E6-B700-278359FEF3E5}" type="sibTrans" cxnId="{0332F40E-9BA2-43F0-912E-918B3205FCA0}">
      <dgm:prSet/>
      <dgm:spPr/>
      <dgm:t>
        <a:bodyPr/>
        <a:lstStyle/>
        <a:p>
          <a:endParaRPr lang="en-US"/>
        </a:p>
      </dgm:t>
    </dgm:pt>
    <dgm:pt modelId="{498DF0A3-66A4-4FD4-A054-BEA40E6D12ED}">
      <dgm:prSet phldrT="[Text]" custT="1"/>
      <dgm:spPr/>
      <dgm:t>
        <a:bodyPr/>
        <a:lstStyle/>
        <a:p>
          <a:r>
            <a:rPr lang="en-US" sz="1600" b="0" i="0" dirty="0" smtClean="0">
              <a:effectLst/>
              <a:latin typeface="+mn-lt"/>
              <a:ea typeface="+mn-ea"/>
              <a:cs typeface="+mn-cs"/>
            </a:rPr>
            <a:t>85% stronger financial performance overall</a:t>
          </a:r>
          <a:r>
            <a:rPr lang="en-US" sz="1600" b="0" i="0" baseline="30000" dirty="0" smtClean="0">
              <a:effectLst/>
              <a:latin typeface="+mn-lt"/>
              <a:ea typeface="+mn-ea"/>
              <a:cs typeface="+mn-cs"/>
            </a:rPr>
            <a:t>3</a:t>
          </a:r>
          <a:endParaRPr lang="en-US" sz="1600" baseline="30000" dirty="0"/>
        </a:p>
      </dgm:t>
    </dgm:pt>
    <dgm:pt modelId="{8F17CF0B-4E2D-4A7B-B7C9-BF28463CF6C9}" type="parTrans" cxnId="{EBEE20E8-22CD-4865-98E8-86BB97CDCFDC}">
      <dgm:prSet/>
      <dgm:spPr/>
      <dgm:t>
        <a:bodyPr/>
        <a:lstStyle/>
        <a:p>
          <a:endParaRPr lang="en-US"/>
        </a:p>
      </dgm:t>
    </dgm:pt>
    <dgm:pt modelId="{1319D995-27C8-43F1-99F1-0825CDFE77DF}" type="sibTrans" cxnId="{EBEE20E8-22CD-4865-98E8-86BB97CDCFDC}">
      <dgm:prSet/>
      <dgm:spPr/>
      <dgm:t>
        <a:bodyPr/>
        <a:lstStyle/>
        <a:p>
          <a:endParaRPr lang="en-US"/>
        </a:p>
      </dgm:t>
    </dgm:pt>
    <dgm:pt modelId="{EFE52EE8-3EE0-4E0D-95D9-13AE1B639814}" type="pres">
      <dgm:prSet presAssocID="{F3F61F83-75AE-46B6-AF42-CF03BF14DFC2}" presName="Name0" presStyleCnt="0">
        <dgm:presLayoutVars>
          <dgm:chMax val="7"/>
          <dgm:chPref val="7"/>
          <dgm:dir/>
          <dgm:animLvl val="lvl"/>
        </dgm:presLayoutVars>
      </dgm:prSet>
      <dgm:spPr/>
      <dgm:t>
        <a:bodyPr/>
        <a:lstStyle/>
        <a:p>
          <a:endParaRPr lang="en-US"/>
        </a:p>
      </dgm:t>
    </dgm:pt>
    <dgm:pt modelId="{84197A56-F26E-4E12-B3E5-A312382CC18B}" type="pres">
      <dgm:prSet presAssocID="{1327A595-ECEC-479E-8443-6F9BD35C2ADF}" presName="Accent1" presStyleCnt="0"/>
      <dgm:spPr/>
    </dgm:pt>
    <dgm:pt modelId="{D272CD71-F898-4DCB-9DE8-6B1064A57C7F}" type="pres">
      <dgm:prSet presAssocID="{1327A595-ECEC-479E-8443-6F9BD35C2ADF}" presName="Accent" presStyleLbl="node1" presStyleIdx="0" presStyleCnt="3"/>
      <dgm:spPr/>
    </dgm:pt>
    <dgm:pt modelId="{09B01158-8B8A-4060-82CB-9196B9E10EFA}" type="pres">
      <dgm:prSet presAssocID="{1327A595-ECEC-479E-8443-6F9BD35C2ADF}" presName="Parent1" presStyleLbl="revTx" presStyleIdx="0" presStyleCnt="3">
        <dgm:presLayoutVars>
          <dgm:chMax val="1"/>
          <dgm:chPref val="1"/>
          <dgm:bulletEnabled val="1"/>
        </dgm:presLayoutVars>
      </dgm:prSet>
      <dgm:spPr/>
      <dgm:t>
        <a:bodyPr/>
        <a:lstStyle/>
        <a:p>
          <a:endParaRPr lang="en-US"/>
        </a:p>
      </dgm:t>
    </dgm:pt>
    <dgm:pt modelId="{B45B06E2-6894-4FA8-85B4-F6EECA2B3460}" type="pres">
      <dgm:prSet presAssocID="{11573810-4A54-48D5-891D-C89B7188F609}" presName="Accent2" presStyleCnt="0"/>
      <dgm:spPr/>
    </dgm:pt>
    <dgm:pt modelId="{5A4FEC90-4AE9-4495-AB16-9D677953AB8C}" type="pres">
      <dgm:prSet presAssocID="{11573810-4A54-48D5-891D-C89B7188F609}" presName="Accent" presStyleLbl="node1" presStyleIdx="1" presStyleCnt="3"/>
      <dgm:spPr/>
    </dgm:pt>
    <dgm:pt modelId="{83C2AB8F-526C-4DC8-90F7-DA408AB4E20D}" type="pres">
      <dgm:prSet presAssocID="{11573810-4A54-48D5-891D-C89B7188F609}" presName="Parent2" presStyleLbl="revTx" presStyleIdx="1" presStyleCnt="3" custScaleX="120790">
        <dgm:presLayoutVars>
          <dgm:chMax val="1"/>
          <dgm:chPref val="1"/>
          <dgm:bulletEnabled val="1"/>
        </dgm:presLayoutVars>
      </dgm:prSet>
      <dgm:spPr/>
      <dgm:t>
        <a:bodyPr/>
        <a:lstStyle/>
        <a:p>
          <a:endParaRPr lang="en-US"/>
        </a:p>
      </dgm:t>
    </dgm:pt>
    <dgm:pt modelId="{29537F3B-02BD-4C8C-A7CF-1711418828DA}" type="pres">
      <dgm:prSet presAssocID="{498DF0A3-66A4-4FD4-A054-BEA40E6D12ED}" presName="Accent3" presStyleCnt="0"/>
      <dgm:spPr/>
    </dgm:pt>
    <dgm:pt modelId="{16D52D06-6A02-4E6C-A355-3FA50B3BAD76}" type="pres">
      <dgm:prSet presAssocID="{498DF0A3-66A4-4FD4-A054-BEA40E6D12ED}" presName="Accent" presStyleLbl="node1" presStyleIdx="2" presStyleCnt="3"/>
      <dgm:spPr/>
    </dgm:pt>
    <dgm:pt modelId="{12572746-EF53-4CB0-A655-12F1467634B0}" type="pres">
      <dgm:prSet presAssocID="{498DF0A3-66A4-4FD4-A054-BEA40E6D12ED}" presName="Parent3" presStyleLbl="revTx" presStyleIdx="2" presStyleCnt="3">
        <dgm:presLayoutVars>
          <dgm:chMax val="1"/>
          <dgm:chPref val="1"/>
          <dgm:bulletEnabled val="1"/>
        </dgm:presLayoutVars>
      </dgm:prSet>
      <dgm:spPr/>
      <dgm:t>
        <a:bodyPr/>
        <a:lstStyle/>
        <a:p>
          <a:endParaRPr lang="en-US"/>
        </a:p>
      </dgm:t>
    </dgm:pt>
  </dgm:ptLst>
  <dgm:cxnLst>
    <dgm:cxn modelId="{764910FE-7FD6-4A59-9BAC-B26400384FC9}" type="presOf" srcId="{F3F61F83-75AE-46B6-AF42-CF03BF14DFC2}" destId="{EFE52EE8-3EE0-4E0D-95D9-13AE1B639814}" srcOrd="0" destOrd="0" presId="urn:microsoft.com/office/officeart/2009/layout/CircleArrowProcess"/>
    <dgm:cxn modelId="{0332F40E-9BA2-43F0-912E-918B3205FCA0}" srcId="{F3F61F83-75AE-46B6-AF42-CF03BF14DFC2}" destId="{11573810-4A54-48D5-891D-C89B7188F609}" srcOrd="1" destOrd="0" parTransId="{CFA4ECF9-DCFC-46C6-8C43-01B22963CDFD}" sibTransId="{E90F7214-E55D-42E6-B700-278359FEF3E5}"/>
    <dgm:cxn modelId="{EBEE20E8-22CD-4865-98E8-86BB97CDCFDC}" srcId="{F3F61F83-75AE-46B6-AF42-CF03BF14DFC2}" destId="{498DF0A3-66A4-4FD4-A054-BEA40E6D12ED}" srcOrd="2" destOrd="0" parTransId="{8F17CF0B-4E2D-4A7B-B7C9-BF28463CF6C9}" sibTransId="{1319D995-27C8-43F1-99F1-0825CDFE77DF}"/>
    <dgm:cxn modelId="{A0A53A3F-B3F9-4214-84C4-B03B629C6226}" type="presOf" srcId="{1327A595-ECEC-479E-8443-6F9BD35C2ADF}" destId="{09B01158-8B8A-4060-82CB-9196B9E10EFA}" srcOrd="0" destOrd="0" presId="urn:microsoft.com/office/officeart/2009/layout/CircleArrowProcess"/>
    <dgm:cxn modelId="{57C1DC2B-9DC6-4256-8CE5-3C2B0EFC9686}" type="presOf" srcId="{498DF0A3-66A4-4FD4-A054-BEA40E6D12ED}" destId="{12572746-EF53-4CB0-A655-12F1467634B0}" srcOrd="0" destOrd="0" presId="urn:microsoft.com/office/officeart/2009/layout/CircleArrowProcess"/>
    <dgm:cxn modelId="{3A297D97-13DB-4FED-B967-FF6B563A4382}" srcId="{F3F61F83-75AE-46B6-AF42-CF03BF14DFC2}" destId="{1327A595-ECEC-479E-8443-6F9BD35C2ADF}" srcOrd="0" destOrd="0" parTransId="{58820232-BFDA-4985-8380-B1EE11397025}" sibTransId="{4903C62A-4A1E-4E0E-A26F-88785C47A8EC}"/>
    <dgm:cxn modelId="{D879167A-13A4-4AA2-B57C-E49C5730DBE0}" type="presOf" srcId="{11573810-4A54-48D5-891D-C89B7188F609}" destId="{83C2AB8F-526C-4DC8-90F7-DA408AB4E20D}" srcOrd="0" destOrd="0" presId="urn:microsoft.com/office/officeart/2009/layout/CircleArrowProcess"/>
    <dgm:cxn modelId="{EEBEE0BA-11CF-4688-A13D-95F02660100C}" type="presParOf" srcId="{EFE52EE8-3EE0-4E0D-95D9-13AE1B639814}" destId="{84197A56-F26E-4E12-B3E5-A312382CC18B}" srcOrd="0" destOrd="0" presId="urn:microsoft.com/office/officeart/2009/layout/CircleArrowProcess"/>
    <dgm:cxn modelId="{C90D3B61-8E99-4A6A-8AF3-17C2D43C60A9}" type="presParOf" srcId="{84197A56-F26E-4E12-B3E5-A312382CC18B}" destId="{D272CD71-F898-4DCB-9DE8-6B1064A57C7F}" srcOrd="0" destOrd="0" presId="urn:microsoft.com/office/officeart/2009/layout/CircleArrowProcess"/>
    <dgm:cxn modelId="{6408EB80-DA3D-460A-86CF-D178245BD573}" type="presParOf" srcId="{EFE52EE8-3EE0-4E0D-95D9-13AE1B639814}" destId="{09B01158-8B8A-4060-82CB-9196B9E10EFA}" srcOrd="1" destOrd="0" presId="urn:microsoft.com/office/officeart/2009/layout/CircleArrowProcess"/>
    <dgm:cxn modelId="{F11B4901-BE5E-4784-8ECD-3A292CF76B7E}" type="presParOf" srcId="{EFE52EE8-3EE0-4E0D-95D9-13AE1B639814}" destId="{B45B06E2-6894-4FA8-85B4-F6EECA2B3460}" srcOrd="2" destOrd="0" presId="urn:microsoft.com/office/officeart/2009/layout/CircleArrowProcess"/>
    <dgm:cxn modelId="{4C75B03E-756E-4D83-88DA-47D7BC7ED94C}" type="presParOf" srcId="{B45B06E2-6894-4FA8-85B4-F6EECA2B3460}" destId="{5A4FEC90-4AE9-4495-AB16-9D677953AB8C}" srcOrd="0" destOrd="0" presId="urn:microsoft.com/office/officeart/2009/layout/CircleArrowProcess"/>
    <dgm:cxn modelId="{B25A25B5-FB69-4E5A-9D7B-5E18D5677584}" type="presParOf" srcId="{EFE52EE8-3EE0-4E0D-95D9-13AE1B639814}" destId="{83C2AB8F-526C-4DC8-90F7-DA408AB4E20D}" srcOrd="3" destOrd="0" presId="urn:microsoft.com/office/officeart/2009/layout/CircleArrowProcess"/>
    <dgm:cxn modelId="{90D7DFE4-3503-4E3D-88B6-9ECEA632F791}" type="presParOf" srcId="{EFE52EE8-3EE0-4E0D-95D9-13AE1B639814}" destId="{29537F3B-02BD-4C8C-A7CF-1711418828DA}" srcOrd="4" destOrd="0" presId="urn:microsoft.com/office/officeart/2009/layout/CircleArrowProcess"/>
    <dgm:cxn modelId="{6452F211-E0CA-49CD-8A59-8868E4D5FD6A}" type="presParOf" srcId="{29537F3B-02BD-4C8C-A7CF-1711418828DA}" destId="{16D52D06-6A02-4E6C-A355-3FA50B3BAD76}" srcOrd="0" destOrd="0" presId="urn:microsoft.com/office/officeart/2009/layout/CircleArrowProcess"/>
    <dgm:cxn modelId="{6A65AA50-1632-42E5-AFA2-4A7AD07219BB}" type="presParOf" srcId="{EFE52EE8-3EE0-4E0D-95D9-13AE1B639814}" destId="{12572746-EF53-4CB0-A655-12F1467634B0}"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F950F0-1C4A-4B08-B1C5-54B7F891B74D}" type="doc">
      <dgm:prSet loTypeId="urn:microsoft.com/office/officeart/2009/3/layout/SubStepProcess" loCatId="process" qsTypeId="urn:microsoft.com/office/officeart/2005/8/quickstyle/simple1" qsCatId="simple" csTypeId="urn:microsoft.com/office/officeart/2005/8/colors/colorful4" csCatId="colorful" phldr="1"/>
      <dgm:spPr/>
      <dgm:t>
        <a:bodyPr/>
        <a:lstStyle/>
        <a:p>
          <a:endParaRPr lang="en-US"/>
        </a:p>
      </dgm:t>
    </dgm:pt>
    <dgm:pt modelId="{F99D9BC8-3FE4-4BB9-BA4C-1923F37665BA}">
      <dgm:prSet phldrT="[Text]" custT="1"/>
      <dgm:spPr/>
      <dgm:t>
        <a:bodyPr/>
        <a:lstStyle/>
        <a:p>
          <a:pPr>
            <a:spcAft>
              <a:spcPts val="600"/>
            </a:spcAft>
          </a:pPr>
          <a:r>
            <a:rPr lang="en-US" sz="1300" dirty="0" smtClean="0"/>
            <a:t>Compensation</a:t>
          </a:r>
          <a:r>
            <a:rPr lang="en-US" sz="1400" dirty="0" smtClean="0"/>
            <a:t> Management</a:t>
          </a:r>
          <a:endParaRPr lang="en-US" sz="1400" dirty="0"/>
        </a:p>
      </dgm:t>
    </dgm:pt>
    <dgm:pt modelId="{BA09F385-ECB6-4D75-8B99-317CD1F36C19}" type="parTrans" cxnId="{589B3F50-F400-4278-8D73-D9064CD35CED}">
      <dgm:prSet/>
      <dgm:spPr/>
      <dgm:t>
        <a:bodyPr/>
        <a:lstStyle/>
        <a:p>
          <a:pPr>
            <a:spcAft>
              <a:spcPts val="600"/>
            </a:spcAft>
          </a:pPr>
          <a:endParaRPr lang="en-US"/>
        </a:p>
      </dgm:t>
    </dgm:pt>
    <dgm:pt modelId="{DAA8B9B4-0596-476D-983F-AA4632709C55}" type="sibTrans" cxnId="{589B3F50-F400-4278-8D73-D9064CD35CED}">
      <dgm:prSet/>
      <dgm:spPr/>
      <dgm:t>
        <a:bodyPr/>
        <a:lstStyle/>
        <a:p>
          <a:pPr>
            <a:spcAft>
              <a:spcPts val="600"/>
            </a:spcAft>
          </a:pPr>
          <a:endParaRPr lang="en-US"/>
        </a:p>
      </dgm:t>
    </dgm:pt>
    <dgm:pt modelId="{F2269880-30D3-4771-9C36-2DCBAF78BCB3}">
      <dgm:prSet phldrT="[Text]" custT="1"/>
      <dgm:spPr/>
      <dgm:t>
        <a:bodyPr/>
        <a:lstStyle/>
        <a:p>
          <a:pPr>
            <a:spcAft>
              <a:spcPts val="600"/>
            </a:spcAft>
          </a:pPr>
          <a:r>
            <a:rPr lang="en-US" sz="1400" dirty="0" smtClean="0"/>
            <a:t>Employer of Choice Benefits</a:t>
          </a:r>
          <a:endParaRPr lang="en-US" sz="1400" dirty="0"/>
        </a:p>
      </dgm:t>
    </dgm:pt>
    <dgm:pt modelId="{A7B065FD-9CCE-4512-B2E7-B536D133406F}" type="parTrans" cxnId="{096922DF-1C06-4568-82A2-0B3992A2A95C}">
      <dgm:prSet/>
      <dgm:spPr/>
      <dgm:t>
        <a:bodyPr/>
        <a:lstStyle/>
        <a:p>
          <a:pPr>
            <a:spcAft>
              <a:spcPts val="600"/>
            </a:spcAft>
          </a:pPr>
          <a:endParaRPr lang="en-US"/>
        </a:p>
      </dgm:t>
    </dgm:pt>
    <dgm:pt modelId="{66D1BF0E-9690-4C88-9EEE-C6C78AC91C86}" type="sibTrans" cxnId="{096922DF-1C06-4568-82A2-0B3992A2A95C}">
      <dgm:prSet/>
      <dgm:spPr/>
      <dgm:t>
        <a:bodyPr/>
        <a:lstStyle/>
        <a:p>
          <a:pPr>
            <a:spcAft>
              <a:spcPts val="600"/>
            </a:spcAft>
          </a:pPr>
          <a:endParaRPr lang="en-US"/>
        </a:p>
      </dgm:t>
    </dgm:pt>
    <dgm:pt modelId="{860C8280-6282-4119-8D39-136CD85A90DD}">
      <dgm:prSet phldrT="[Text]" custT="1"/>
      <dgm:spPr/>
      <dgm:t>
        <a:bodyPr/>
        <a:lstStyle/>
        <a:p>
          <a:pPr>
            <a:spcAft>
              <a:spcPts val="600"/>
            </a:spcAft>
          </a:pPr>
          <a:r>
            <a:rPr lang="en-US" sz="1400" dirty="0" smtClean="0"/>
            <a:t>Benefits Strategy</a:t>
          </a:r>
          <a:endParaRPr lang="en-US" sz="1400" dirty="0"/>
        </a:p>
      </dgm:t>
    </dgm:pt>
    <dgm:pt modelId="{F242FC5C-0B7D-4834-9B03-7ECDAD23738F}" type="parTrans" cxnId="{C1577F18-89B6-48DF-9E52-73BD574583ED}">
      <dgm:prSet/>
      <dgm:spPr/>
      <dgm:t>
        <a:bodyPr/>
        <a:lstStyle/>
        <a:p>
          <a:pPr>
            <a:spcAft>
              <a:spcPts val="600"/>
            </a:spcAft>
          </a:pPr>
          <a:endParaRPr lang="en-US"/>
        </a:p>
      </dgm:t>
    </dgm:pt>
    <dgm:pt modelId="{5F1543A7-B6BC-48E3-8630-3E5BE4453220}" type="sibTrans" cxnId="{C1577F18-89B6-48DF-9E52-73BD574583ED}">
      <dgm:prSet/>
      <dgm:spPr/>
      <dgm:t>
        <a:bodyPr/>
        <a:lstStyle/>
        <a:p>
          <a:pPr>
            <a:spcAft>
              <a:spcPts val="600"/>
            </a:spcAft>
          </a:pPr>
          <a:endParaRPr lang="en-US"/>
        </a:p>
      </dgm:t>
    </dgm:pt>
    <dgm:pt modelId="{307A691F-B8E5-4344-9DE5-EA1E00FB3E38}">
      <dgm:prSet phldrT="[Text]" custT="1"/>
      <dgm:spPr/>
      <dgm:t>
        <a:bodyPr/>
        <a:lstStyle/>
        <a:p>
          <a:pPr>
            <a:spcAft>
              <a:spcPts val="600"/>
            </a:spcAft>
          </a:pPr>
          <a:r>
            <a:rPr lang="en-US" sz="1400" dirty="0" smtClean="0"/>
            <a:t>Benefits Administration</a:t>
          </a:r>
          <a:endParaRPr lang="en-US" sz="1400" dirty="0"/>
        </a:p>
      </dgm:t>
    </dgm:pt>
    <dgm:pt modelId="{4F10CBC4-B3FE-4C79-8AAE-848DCD96EB1A}" type="parTrans" cxnId="{933C6DAC-313F-4BDC-B792-5DE582A71425}">
      <dgm:prSet/>
      <dgm:spPr/>
      <dgm:t>
        <a:bodyPr/>
        <a:lstStyle/>
        <a:p>
          <a:pPr>
            <a:spcAft>
              <a:spcPts val="600"/>
            </a:spcAft>
          </a:pPr>
          <a:endParaRPr lang="en-US"/>
        </a:p>
      </dgm:t>
    </dgm:pt>
    <dgm:pt modelId="{3746C027-F90F-41BB-9594-D39772A0C17A}" type="sibTrans" cxnId="{933C6DAC-313F-4BDC-B792-5DE582A71425}">
      <dgm:prSet/>
      <dgm:spPr/>
      <dgm:t>
        <a:bodyPr/>
        <a:lstStyle/>
        <a:p>
          <a:pPr>
            <a:spcAft>
              <a:spcPts val="600"/>
            </a:spcAft>
          </a:pPr>
          <a:endParaRPr lang="en-US"/>
        </a:p>
      </dgm:t>
    </dgm:pt>
    <dgm:pt modelId="{2C2F4664-4F96-4651-86E0-0652BE4D0351}">
      <dgm:prSet phldrT="[Text]" custT="1"/>
      <dgm:spPr/>
      <dgm:t>
        <a:bodyPr/>
        <a:lstStyle/>
        <a:p>
          <a:pPr>
            <a:spcAft>
              <a:spcPts val="600"/>
            </a:spcAft>
          </a:pPr>
          <a:r>
            <a:rPr lang="en-US" sz="1400" dirty="0" smtClean="0"/>
            <a:t>Retirement Plans</a:t>
          </a:r>
          <a:endParaRPr lang="en-US" sz="1400" dirty="0"/>
        </a:p>
      </dgm:t>
    </dgm:pt>
    <dgm:pt modelId="{9DF3A8BB-5A65-4CCA-99C6-E64D52524FAE}" type="parTrans" cxnId="{331074CE-FE9A-44BD-8C89-A3AB7A2F07A3}">
      <dgm:prSet/>
      <dgm:spPr/>
      <dgm:t>
        <a:bodyPr/>
        <a:lstStyle/>
        <a:p>
          <a:pPr>
            <a:spcAft>
              <a:spcPts val="600"/>
            </a:spcAft>
          </a:pPr>
          <a:endParaRPr lang="en-US"/>
        </a:p>
      </dgm:t>
    </dgm:pt>
    <dgm:pt modelId="{48013C07-06A9-4ABE-85EF-4550A38D8060}" type="sibTrans" cxnId="{331074CE-FE9A-44BD-8C89-A3AB7A2F07A3}">
      <dgm:prSet/>
      <dgm:spPr/>
      <dgm:t>
        <a:bodyPr/>
        <a:lstStyle/>
        <a:p>
          <a:pPr>
            <a:spcAft>
              <a:spcPts val="600"/>
            </a:spcAft>
          </a:pPr>
          <a:endParaRPr lang="en-US"/>
        </a:p>
      </dgm:t>
    </dgm:pt>
    <dgm:pt modelId="{5D2663F5-21EB-4953-9083-BE9CC3E91381}" type="pres">
      <dgm:prSet presAssocID="{D0F950F0-1C4A-4B08-B1C5-54B7F891B74D}" presName="Name0" presStyleCnt="0">
        <dgm:presLayoutVars>
          <dgm:chMax val="7"/>
          <dgm:dir/>
          <dgm:animOne val="branch"/>
        </dgm:presLayoutVars>
      </dgm:prSet>
      <dgm:spPr/>
      <dgm:t>
        <a:bodyPr/>
        <a:lstStyle/>
        <a:p>
          <a:endParaRPr lang="en-US"/>
        </a:p>
      </dgm:t>
    </dgm:pt>
    <dgm:pt modelId="{2D79A634-1D71-482E-A087-9C130E77FB50}" type="pres">
      <dgm:prSet presAssocID="{F99D9BC8-3FE4-4BB9-BA4C-1923F37665BA}" presName="parTx1" presStyleLbl="node1" presStyleIdx="0" presStyleCnt="5"/>
      <dgm:spPr/>
      <dgm:t>
        <a:bodyPr/>
        <a:lstStyle/>
        <a:p>
          <a:endParaRPr lang="en-US"/>
        </a:p>
      </dgm:t>
    </dgm:pt>
    <dgm:pt modelId="{5E46EB3B-0960-4F54-BB8A-DF934C193BC3}" type="pres">
      <dgm:prSet presAssocID="{F2269880-30D3-4771-9C36-2DCBAF78BCB3}" presName="parTx2" presStyleLbl="node1" presStyleIdx="1" presStyleCnt="5"/>
      <dgm:spPr/>
      <dgm:t>
        <a:bodyPr/>
        <a:lstStyle/>
        <a:p>
          <a:endParaRPr lang="en-US"/>
        </a:p>
      </dgm:t>
    </dgm:pt>
    <dgm:pt modelId="{BA371D58-824E-47C8-93B7-FCC0C5AF8814}" type="pres">
      <dgm:prSet presAssocID="{860C8280-6282-4119-8D39-136CD85A90DD}" presName="parTx3" presStyleLbl="node1" presStyleIdx="2" presStyleCnt="5"/>
      <dgm:spPr/>
      <dgm:t>
        <a:bodyPr/>
        <a:lstStyle/>
        <a:p>
          <a:endParaRPr lang="en-US"/>
        </a:p>
      </dgm:t>
    </dgm:pt>
    <dgm:pt modelId="{025463F7-9F1C-4C26-91BD-2E4A1AEE9691}" type="pres">
      <dgm:prSet presAssocID="{307A691F-B8E5-4344-9DE5-EA1E00FB3E38}" presName="parTx4" presStyleLbl="node1" presStyleIdx="3" presStyleCnt="5"/>
      <dgm:spPr/>
      <dgm:t>
        <a:bodyPr/>
        <a:lstStyle/>
        <a:p>
          <a:endParaRPr lang="en-US"/>
        </a:p>
      </dgm:t>
    </dgm:pt>
    <dgm:pt modelId="{3A3D010C-F3C5-408D-8E41-5D005B1D971D}" type="pres">
      <dgm:prSet presAssocID="{2C2F4664-4F96-4651-86E0-0652BE4D0351}" presName="parTx5" presStyleLbl="node1" presStyleIdx="4" presStyleCnt="5"/>
      <dgm:spPr/>
      <dgm:t>
        <a:bodyPr/>
        <a:lstStyle/>
        <a:p>
          <a:endParaRPr lang="en-US"/>
        </a:p>
      </dgm:t>
    </dgm:pt>
  </dgm:ptLst>
  <dgm:cxnLst>
    <dgm:cxn modelId="{C1577F18-89B6-48DF-9E52-73BD574583ED}" srcId="{D0F950F0-1C4A-4B08-B1C5-54B7F891B74D}" destId="{860C8280-6282-4119-8D39-136CD85A90DD}" srcOrd="2" destOrd="0" parTransId="{F242FC5C-0B7D-4834-9B03-7ECDAD23738F}" sibTransId="{5F1543A7-B6BC-48E3-8630-3E5BE4453220}"/>
    <dgm:cxn modelId="{331074CE-FE9A-44BD-8C89-A3AB7A2F07A3}" srcId="{D0F950F0-1C4A-4B08-B1C5-54B7F891B74D}" destId="{2C2F4664-4F96-4651-86E0-0652BE4D0351}" srcOrd="4" destOrd="0" parTransId="{9DF3A8BB-5A65-4CCA-99C6-E64D52524FAE}" sibTransId="{48013C07-06A9-4ABE-85EF-4550A38D8060}"/>
    <dgm:cxn modelId="{589B3F50-F400-4278-8D73-D9064CD35CED}" srcId="{D0F950F0-1C4A-4B08-B1C5-54B7F891B74D}" destId="{F99D9BC8-3FE4-4BB9-BA4C-1923F37665BA}" srcOrd="0" destOrd="0" parTransId="{BA09F385-ECB6-4D75-8B99-317CD1F36C19}" sibTransId="{DAA8B9B4-0596-476D-983F-AA4632709C55}"/>
    <dgm:cxn modelId="{933C6DAC-313F-4BDC-B792-5DE582A71425}" srcId="{D0F950F0-1C4A-4B08-B1C5-54B7F891B74D}" destId="{307A691F-B8E5-4344-9DE5-EA1E00FB3E38}" srcOrd="3" destOrd="0" parTransId="{4F10CBC4-B3FE-4C79-8AAE-848DCD96EB1A}" sibTransId="{3746C027-F90F-41BB-9594-D39772A0C17A}"/>
    <dgm:cxn modelId="{507393D3-EBDD-4A50-944F-98D851C2D902}" type="presOf" srcId="{D0F950F0-1C4A-4B08-B1C5-54B7F891B74D}" destId="{5D2663F5-21EB-4953-9083-BE9CC3E91381}" srcOrd="0" destOrd="0" presId="urn:microsoft.com/office/officeart/2009/3/layout/SubStepProcess"/>
    <dgm:cxn modelId="{D79C09ED-4A3F-41C2-882A-29A2EB8ED039}" type="presOf" srcId="{2C2F4664-4F96-4651-86E0-0652BE4D0351}" destId="{3A3D010C-F3C5-408D-8E41-5D005B1D971D}" srcOrd="0" destOrd="0" presId="urn:microsoft.com/office/officeart/2009/3/layout/SubStepProcess"/>
    <dgm:cxn modelId="{6BA50971-DC1E-47DC-8D50-6A01BC9E606C}" type="presOf" srcId="{F2269880-30D3-4771-9C36-2DCBAF78BCB3}" destId="{5E46EB3B-0960-4F54-BB8A-DF934C193BC3}" srcOrd="0" destOrd="0" presId="urn:microsoft.com/office/officeart/2009/3/layout/SubStepProcess"/>
    <dgm:cxn modelId="{096922DF-1C06-4568-82A2-0B3992A2A95C}" srcId="{D0F950F0-1C4A-4B08-B1C5-54B7F891B74D}" destId="{F2269880-30D3-4771-9C36-2DCBAF78BCB3}" srcOrd="1" destOrd="0" parTransId="{A7B065FD-9CCE-4512-B2E7-B536D133406F}" sibTransId="{66D1BF0E-9690-4C88-9EEE-C6C78AC91C86}"/>
    <dgm:cxn modelId="{4E957689-ACBC-4004-A03F-EE4E4C4976DA}" type="presOf" srcId="{860C8280-6282-4119-8D39-136CD85A90DD}" destId="{BA371D58-824E-47C8-93B7-FCC0C5AF8814}" srcOrd="0" destOrd="0" presId="urn:microsoft.com/office/officeart/2009/3/layout/SubStepProcess"/>
    <dgm:cxn modelId="{4FD1527F-9A1A-4F8C-9148-6811691276D9}" type="presOf" srcId="{F99D9BC8-3FE4-4BB9-BA4C-1923F37665BA}" destId="{2D79A634-1D71-482E-A087-9C130E77FB50}" srcOrd="0" destOrd="0" presId="urn:microsoft.com/office/officeart/2009/3/layout/SubStepProcess"/>
    <dgm:cxn modelId="{7D82F94C-A596-4C0E-86FC-28A4FA6E1163}" type="presOf" srcId="{307A691F-B8E5-4344-9DE5-EA1E00FB3E38}" destId="{025463F7-9F1C-4C26-91BD-2E4A1AEE9691}" srcOrd="0" destOrd="0" presId="urn:microsoft.com/office/officeart/2009/3/layout/SubStepProcess"/>
    <dgm:cxn modelId="{78891A44-2B1C-43EE-AD73-501D90F5FEC5}" type="presParOf" srcId="{5D2663F5-21EB-4953-9083-BE9CC3E91381}" destId="{2D79A634-1D71-482E-A087-9C130E77FB50}" srcOrd="0" destOrd="0" presId="urn:microsoft.com/office/officeart/2009/3/layout/SubStepProcess"/>
    <dgm:cxn modelId="{6A87E252-DA49-4784-8128-BE2F3E03D03F}" type="presParOf" srcId="{5D2663F5-21EB-4953-9083-BE9CC3E91381}" destId="{5E46EB3B-0960-4F54-BB8A-DF934C193BC3}" srcOrd="1" destOrd="0" presId="urn:microsoft.com/office/officeart/2009/3/layout/SubStepProcess"/>
    <dgm:cxn modelId="{1729C670-3C62-48C3-83F5-1FB9B0C2717F}" type="presParOf" srcId="{5D2663F5-21EB-4953-9083-BE9CC3E91381}" destId="{BA371D58-824E-47C8-93B7-FCC0C5AF8814}" srcOrd="2" destOrd="0" presId="urn:microsoft.com/office/officeart/2009/3/layout/SubStepProcess"/>
    <dgm:cxn modelId="{651A535E-D9AD-4899-9D94-913B6943ECF8}" type="presParOf" srcId="{5D2663F5-21EB-4953-9083-BE9CC3E91381}" destId="{025463F7-9F1C-4C26-91BD-2E4A1AEE9691}" srcOrd="3" destOrd="0" presId="urn:microsoft.com/office/officeart/2009/3/layout/SubStepProcess"/>
    <dgm:cxn modelId="{2E813831-A24A-4852-AC44-F108C0E4C962}" type="presParOf" srcId="{5D2663F5-21EB-4953-9083-BE9CC3E91381}" destId="{3A3D010C-F3C5-408D-8E41-5D005B1D971D}" srcOrd="4" destOrd="0" presId="urn:microsoft.com/office/officeart/2009/3/layout/SubSte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F61F83-75AE-46B6-AF42-CF03BF14DFC2}"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1327A595-ECEC-479E-8443-6F9BD35C2ADF}">
      <dgm:prSet phldrT="[Text]" custT="1"/>
      <dgm:spPr/>
      <dgm:t>
        <a:bodyPr/>
        <a:lstStyle/>
        <a:p>
          <a:r>
            <a:rPr lang="en-US" sz="1600" dirty="0" smtClean="0"/>
            <a:t>2.5 times more engaged</a:t>
          </a:r>
          <a:r>
            <a:rPr lang="en-US" sz="1600" baseline="30000" dirty="0" smtClean="0"/>
            <a:t>1</a:t>
          </a:r>
          <a:r>
            <a:rPr lang="en-US" sz="1600" dirty="0" smtClean="0"/>
            <a:t> </a:t>
          </a:r>
          <a:endParaRPr lang="en-US" sz="1600" dirty="0"/>
        </a:p>
      </dgm:t>
    </dgm:pt>
    <dgm:pt modelId="{58820232-BFDA-4985-8380-B1EE11397025}" type="parTrans" cxnId="{3A297D97-13DB-4FED-B967-FF6B563A4382}">
      <dgm:prSet/>
      <dgm:spPr/>
      <dgm:t>
        <a:bodyPr/>
        <a:lstStyle/>
        <a:p>
          <a:endParaRPr lang="en-US"/>
        </a:p>
      </dgm:t>
    </dgm:pt>
    <dgm:pt modelId="{4903C62A-4A1E-4E0E-A26F-88785C47A8EC}" type="sibTrans" cxnId="{3A297D97-13DB-4FED-B967-FF6B563A4382}">
      <dgm:prSet/>
      <dgm:spPr/>
      <dgm:t>
        <a:bodyPr/>
        <a:lstStyle/>
        <a:p>
          <a:endParaRPr lang="en-US"/>
        </a:p>
      </dgm:t>
    </dgm:pt>
    <dgm:pt modelId="{E9D00EC9-757C-4532-8FF5-AA64C0091E0D}">
      <dgm:prSet phldrT="[Text]" custT="1"/>
      <dgm:spPr/>
      <dgm:t>
        <a:bodyPr/>
        <a:lstStyle/>
        <a:p>
          <a:r>
            <a:rPr lang="en-US" sz="1600" dirty="0" smtClean="0"/>
            <a:t>Less than 60% have reviewed programs</a:t>
          </a:r>
          <a:r>
            <a:rPr lang="en-US" sz="1600" baseline="30000" dirty="0" smtClean="0"/>
            <a:t>2</a:t>
          </a:r>
          <a:endParaRPr lang="en-US" sz="1600" baseline="30000" dirty="0"/>
        </a:p>
      </dgm:t>
    </dgm:pt>
    <dgm:pt modelId="{823E4450-73CE-49A5-8E3E-812A878482AD}" type="parTrans" cxnId="{B20DD68B-F778-4CB7-A5B8-A6234390CA65}">
      <dgm:prSet/>
      <dgm:spPr/>
      <dgm:t>
        <a:bodyPr/>
        <a:lstStyle/>
        <a:p>
          <a:endParaRPr lang="en-US"/>
        </a:p>
      </dgm:t>
    </dgm:pt>
    <dgm:pt modelId="{5DF38791-80E4-4D0F-AC90-BE9525D7F3FD}" type="sibTrans" cxnId="{B20DD68B-F778-4CB7-A5B8-A6234390CA65}">
      <dgm:prSet/>
      <dgm:spPr/>
      <dgm:t>
        <a:bodyPr/>
        <a:lstStyle/>
        <a:p>
          <a:endParaRPr lang="en-US"/>
        </a:p>
      </dgm:t>
    </dgm:pt>
    <dgm:pt modelId="{E1B81D6B-C91A-41C1-9232-CFA0FF408E1B}">
      <dgm:prSet phldrT="[Text]" custT="1"/>
      <dgm:spPr/>
      <dgm:t>
        <a:bodyPr/>
        <a:lstStyle/>
        <a:p>
          <a:r>
            <a:rPr lang="en-US" sz="1600" dirty="0" smtClean="0"/>
            <a:t>32.7% lower operating income</a:t>
          </a:r>
          <a:r>
            <a:rPr lang="en-US" sz="1600" baseline="30000" dirty="0" smtClean="0"/>
            <a:t>3</a:t>
          </a:r>
          <a:endParaRPr lang="en-US" sz="1600" baseline="30000" dirty="0"/>
        </a:p>
      </dgm:t>
    </dgm:pt>
    <dgm:pt modelId="{8A9FE046-D948-4732-AF90-FB61FB2649FA}" type="parTrans" cxnId="{A0953A53-E607-4847-9A4E-E9125D62D5E1}">
      <dgm:prSet/>
      <dgm:spPr/>
      <dgm:t>
        <a:bodyPr/>
        <a:lstStyle/>
        <a:p>
          <a:endParaRPr lang="en-US"/>
        </a:p>
      </dgm:t>
    </dgm:pt>
    <dgm:pt modelId="{0245EFB8-EA45-4DD0-A6A7-04C227000346}" type="sibTrans" cxnId="{A0953A53-E607-4847-9A4E-E9125D62D5E1}">
      <dgm:prSet/>
      <dgm:spPr/>
      <dgm:t>
        <a:bodyPr/>
        <a:lstStyle/>
        <a:p>
          <a:endParaRPr lang="en-US"/>
        </a:p>
      </dgm:t>
    </dgm:pt>
    <dgm:pt modelId="{EFE52EE8-3EE0-4E0D-95D9-13AE1B639814}" type="pres">
      <dgm:prSet presAssocID="{F3F61F83-75AE-46B6-AF42-CF03BF14DFC2}" presName="Name0" presStyleCnt="0">
        <dgm:presLayoutVars>
          <dgm:chMax val="7"/>
          <dgm:chPref val="7"/>
          <dgm:dir/>
          <dgm:animLvl val="lvl"/>
        </dgm:presLayoutVars>
      </dgm:prSet>
      <dgm:spPr/>
      <dgm:t>
        <a:bodyPr/>
        <a:lstStyle/>
        <a:p>
          <a:endParaRPr lang="en-US"/>
        </a:p>
      </dgm:t>
    </dgm:pt>
    <dgm:pt modelId="{84197A56-F26E-4E12-B3E5-A312382CC18B}" type="pres">
      <dgm:prSet presAssocID="{1327A595-ECEC-479E-8443-6F9BD35C2ADF}" presName="Accent1" presStyleCnt="0"/>
      <dgm:spPr/>
    </dgm:pt>
    <dgm:pt modelId="{D272CD71-F898-4DCB-9DE8-6B1064A57C7F}" type="pres">
      <dgm:prSet presAssocID="{1327A595-ECEC-479E-8443-6F9BD35C2ADF}" presName="Accent" presStyleLbl="node1" presStyleIdx="0" presStyleCnt="3"/>
      <dgm:spPr/>
    </dgm:pt>
    <dgm:pt modelId="{09B01158-8B8A-4060-82CB-9196B9E10EFA}" type="pres">
      <dgm:prSet presAssocID="{1327A595-ECEC-479E-8443-6F9BD35C2ADF}" presName="Parent1" presStyleLbl="revTx" presStyleIdx="0" presStyleCnt="3">
        <dgm:presLayoutVars>
          <dgm:chMax val="1"/>
          <dgm:chPref val="1"/>
          <dgm:bulletEnabled val="1"/>
        </dgm:presLayoutVars>
      </dgm:prSet>
      <dgm:spPr/>
      <dgm:t>
        <a:bodyPr/>
        <a:lstStyle/>
        <a:p>
          <a:endParaRPr lang="en-US"/>
        </a:p>
      </dgm:t>
    </dgm:pt>
    <dgm:pt modelId="{5A2E6281-E0D3-4719-A3FE-98DDBDF32348}" type="pres">
      <dgm:prSet presAssocID="{E9D00EC9-757C-4532-8FF5-AA64C0091E0D}" presName="Accent2" presStyleCnt="0"/>
      <dgm:spPr/>
    </dgm:pt>
    <dgm:pt modelId="{55A422D7-BFDE-4ADB-8586-1D97A12EB2B1}" type="pres">
      <dgm:prSet presAssocID="{E9D00EC9-757C-4532-8FF5-AA64C0091E0D}" presName="Accent" presStyleLbl="node1" presStyleIdx="1" presStyleCnt="3"/>
      <dgm:spPr/>
    </dgm:pt>
    <dgm:pt modelId="{F5F3D593-B334-4E84-BC04-0EE456358771}" type="pres">
      <dgm:prSet presAssocID="{E9D00EC9-757C-4532-8FF5-AA64C0091E0D}" presName="Parent2" presStyleLbl="revTx" presStyleIdx="1" presStyleCnt="3">
        <dgm:presLayoutVars>
          <dgm:chMax val="1"/>
          <dgm:chPref val="1"/>
          <dgm:bulletEnabled val="1"/>
        </dgm:presLayoutVars>
      </dgm:prSet>
      <dgm:spPr/>
      <dgm:t>
        <a:bodyPr/>
        <a:lstStyle/>
        <a:p>
          <a:endParaRPr lang="en-US"/>
        </a:p>
      </dgm:t>
    </dgm:pt>
    <dgm:pt modelId="{71DB8726-D7BD-4808-836D-E38327252B34}" type="pres">
      <dgm:prSet presAssocID="{E1B81D6B-C91A-41C1-9232-CFA0FF408E1B}" presName="Accent3" presStyleCnt="0"/>
      <dgm:spPr/>
    </dgm:pt>
    <dgm:pt modelId="{26A4C026-1A8B-42FF-9886-2F88DCAADA57}" type="pres">
      <dgm:prSet presAssocID="{E1B81D6B-C91A-41C1-9232-CFA0FF408E1B}" presName="Accent" presStyleLbl="node1" presStyleIdx="2" presStyleCnt="3"/>
      <dgm:spPr/>
    </dgm:pt>
    <dgm:pt modelId="{B56B6D87-71C0-49B1-BDFD-83D2F456D90D}" type="pres">
      <dgm:prSet presAssocID="{E1B81D6B-C91A-41C1-9232-CFA0FF408E1B}" presName="Parent3" presStyleLbl="revTx" presStyleIdx="2" presStyleCnt="3">
        <dgm:presLayoutVars>
          <dgm:chMax val="1"/>
          <dgm:chPref val="1"/>
          <dgm:bulletEnabled val="1"/>
        </dgm:presLayoutVars>
      </dgm:prSet>
      <dgm:spPr/>
      <dgm:t>
        <a:bodyPr/>
        <a:lstStyle/>
        <a:p>
          <a:endParaRPr lang="en-US"/>
        </a:p>
      </dgm:t>
    </dgm:pt>
  </dgm:ptLst>
  <dgm:cxnLst>
    <dgm:cxn modelId="{3A297D97-13DB-4FED-B967-FF6B563A4382}" srcId="{F3F61F83-75AE-46B6-AF42-CF03BF14DFC2}" destId="{1327A595-ECEC-479E-8443-6F9BD35C2ADF}" srcOrd="0" destOrd="0" parTransId="{58820232-BFDA-4985-8380-B1EE11397025}" sibTransId="{4903C62A-4A1E-4E0E-A26F-88785C47A8EC}"/>
    <dgm:cxn modelId="{E1B48635-CEEF-4EBA-9F6A-2F864EAC7E70}" type="presOf" srcId="{1327A595-ECEC-479E-8443-6F9BD35C2ADF}" destId="{09B01158-8B8A-4060-82CB-9196B9E10EFA}" srcOrd="0" destOrd="0" presId="urn:microsoft.com/office/officeart/2009/layout/CircleArrowProcess"/>
    <dgm:cxn modelId="{DB4EB885-BE01-4D76-BDF6-F387D66E6788}" type="presOf" srcId="{F3F61F83-75AE-46B6-AF42-CF03BF14DFC2}" destId="{EFE52EE8-3EE0-4E0D-95D9-13AE1B639814}" srcOrd="0" destOrd="0" presId="urn:microsoft.com/office/officeart/2009/layout/CircleArrowProcess"/>
    <dgm:cxn modelId="{4E2334F7-2D3F-4629-892F-7736635D3097}" type="presOf" srcId="{E9D00EC9-757C-4532-8FF5-AA64C0091E0D}" destId="{F5F3D593-B334-4E84-BC04-0EE456358771}" srcOrd="0" destOrd="0" presId="urn:microsoft.com/office/officeart/2009/layout/CircleArrowProcess"/>
    <dgm:cxn modelId="{6110E301-78F0-4C66-9604-369309BC345E}" type="presOf" srcId="{E1B81D6B-C91A-41C1-9232-CFA0FF408E1B}" destId="{B56B6D87-71C0-49B1-BDFD-83D2F456D90D}" srcOrd="0" destOrd="0" presId="urn:microsoft.com/office/officeart/2009/layout/CircleArrowProcess"/>
    <dgm:cxn modelId="{A0953A53-E607-4847-9A4E-E9125D62D5E1}" srcId="{F3F61F83-75AE-46B6-AF42-CF03BF14DFC2}" destId="{E1B81D6B-C91A-41C1-9232-CFA0FF408E1B}" srcOrd="2" destOrd="0" parTransId="{8A9FE046-D948-4732-AF90-FB61FB2649FA}" sibTransId="{0245EFB8-EA45-4DD0-A6A7-04C227000346}"/>
    <dgm:cxn modelId="{B20DD68B-F778-4CB7-A5B8-A6234390CA65}" srcId="{F3F61F83-75AE-46B6-AF42-CF03BF14DFC2}" destId="{E9D00EC9-757C-4532-8FF5-AA64C0091E0D}" srcOrd="1" destOrd="0" parTransId="{823E4450-73CE-49A5-8E3E-812A878482AD}" sibTransId="{5DF38791-80E4-4D0F-AC90-BE9525D7F3FD}"/>
    <dgm:cxn modelId="{E73AFB5D-7109-490A-B558-3254D131A4C9}" type="presParOf" srcId="{EFE52EE8-3EE0-4E0D-95D9-13AE1B639814}" destId="{84197A56-F26E-4E12-B3E5-A312382CC18B}" srcOrd="0" destOrd="0" presId="urn:microsoft.com/office/officeart/2009/layout/CircleArrowProcess"/>
    <dgm:cxn modelId="{CCCD2197-9360-437E-919C-2A03BF7AE151}" type="presParOf" srcId="{84197A56-F26E-4E12-B3E5-A312382CC18B}" destId="{D272CD71-F898-4DCB-9DE8-6B1064A57C7F}" srcOrd="0" destOrd="0" presId="urn:microsoft.com/office/officeart/2009/layout/CircleArrowProcess"/>
    <dgm:cxn modelId="{CC1529A4-99BF-49F6-BF4D-8C5D71F804E9}" type="presParOf" srcId="{EFE52EE8-3EE0-4E0D-95D9-13AE1B639814}" destId="{09B01158-8B8A-4060-82CB-9196B9E10EFA}" srcOrd="1" destOrd="0" presId="urn:microsoft.com/office/officeart/2009/layout/CircleArrowProcess"/>
    <dgm:cxn modelId="{461569A9-CF3C-4BE0-A8BA-6F2C0D72B27E}" type="presParOf" srcId="{EFE52EE8-3EE0-4E0D-95D9-13AE1B639814}" destId="{5A2E6281-E0D3-4719-A3FE-98DDBDF32348}" srcOrd="2" destOrd="0" presId="urn:microsoft.com/office/officeart/2009/layout/CircleArrowProcess"/>
    <dgm:cxn modelId="{01E65337-BA9C-4529-848A-0EB85ED8775C}" type="presParOf" srcId="{5A2E6281-E0D3-4719-A3FE-98DDBDF32348}" destId="{55A422D7-BFDE-4ADB-8586-1D97A12EB2B1}" srcOrd="0" destOrd="0" presId="urn:microsoft.com/office/officeart/2009/layout/CircleArrowProcess"/>
    <dgm:cxn modelId="{F7A0E25B-C7DD-448B-B5D8-5551FDB54077}" type="presParOf" srcId="{EFE52EE8-3EE0-4E0D-95D9-13AE1B639814}" destId="{F5F3D593-B334-4E84-BC04-0EE456358771}" srcOrd="3" destOrd="0" presId="urn:microsoft.com/office/officeart/2009/layout/CircleArrowProcess"/>
    <dgm:cxn modelId="{CE18E68B-2000-4F03-BDB6-6830F70A3701}" type="presParOf" srcId="{EFE52EE8-3EE0-4E0D-95D9-13AE1B639814}" destId="{71DB8726-D7BD-4808-836D-E38327252B34}" srcOrd="4" destOrd="0" presId="urn:microsoft.com/office/officeart/2009/layout/CircleArrowProcess"/>
    <dgm:cxn modelId="{ED71382B-824E-4060-A633-1164559EF22E}" type="presParOf" srcId="{71DB8726-D7BD-4808-836D-E38327252B34}" destId="{26A4C026-1A8B-42FF-9886-2F88DCAADA57}" srcOrd="0" destOrd="0" presId="urn:microsoft.com/office/officeart/2009/layout/CircleArrowProcess"/>
    <dgm:cxn modelId="{3E515F30-B801-40A7-9613-01BF53479D76}" type="presParOf" srcId="{EFE52EE8-3EE0-4E0D-95D9-13AE1B639814}" destId="{B56B6D87-71C0-49B1-BDFD-83D2F456D90D}"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50C8DB-C71B-440C-9708-C8861E9F30E0}" type="doc">
      <dgm:prSet loTypeId="urn:microsoft.com/office/officeart/2009/3/layout/SubStepProcess" loCatId="process" qsTypeId="urn:microsoft.com/office/officeart/2005/8/quickstyle/simple1" qsCatId="simple" csTypeId="urn:microsoft.com/office/officeart/2005/8/colors/colorful4" csCatId="colorful" phldr="1"/>
      <dgm:spPr/>
      <dgm:t>
        <a:bodyPr/>
        <a:lstStyle/>
        <a:p>
          <a:endParaRPr lang="en-US"/>
        </a:p>
      </dgm:t>
    </dgm:pt>
    <dgm:pt modelId="{C83C4C14-F401-4AFA-A0E4-A069ABAD616D}">
      <dgm:prSet phldrT="[Text]" custT="1"/>
      <dgm:spPr/>
      <dgm:t>
        <a:bodyPr/>
        <a:lstStyle/>
        <a:p>
          <a:r>
            <a:rPr lang="en-US" sz="1600" dirty="0" smtClean="0"/>
            <a:t>Employment Laws</a:t>
          </a:r>
          <a:endParaRPr lang="en-US" sz="1600" dirty="0"/>
        </a:p>
      </dgm:t>
    </dgm:pt>
    <dgm:pt modelId="{3187F6D5-FC93-4336-AEF9-82D7E7F715FC}" type="parTrans" cxnId="{164F8D0C-628D-42A2-A546-1EA37042EE55}">
      <dgm:prSet/>
      <dgm:spPr/>
      <dgm:t>
        <a:bodyPr/>
        <a:lstStyle/>
        <a:p>
          <a:endParaRPr lang="en-US"/>
        </a:p>
      </dgm:t>
    </dgm:pt>
    <dgm:pt modelId="{A838DD51-C889-44BC-8DEC-0B5840685063}" type="sibTrans" cxnId="{164F8D0C-628D-42A2-A546-1EA37042EE55}">
      <dgm:prSet/>
      <dgm:spPr/>
      <dgm:t>
        <a:bodyPr/>
        <a:lstStyle/>
        <a:p>
          <a:endParaRPr lang="en-US"/>
        </a:p>
      </dgm:t>
    </dgm:pt>
    <dgm:pt modelId="{199E40A8-7718-4024-9E39-A66A7ED42AF5}">
      <dgm:prSet phldrT="[Text]" custT="1"/>
      <dgm:spPr/>
      <dgm:t>
        <a:bodyPr/>
        <a:lstStyle/>
        <a:p>
          <a:r>
            <a:rPr lang="en-US" sz="1600" dirty="0" smtClean="0"/>
            <a:t>Workplace Safety</a:t>
          </a:r>
          <a:endParaRPr lang="en-US" sz="1600" dirty="0"/>
        </a:p>
      </dgm:t>
    </dgm:pt>
    <dgm:pt modelId="{BAC1CD8C-A4BA-4DFE-BD5D-0193665A4FEA}" type="parTrans" cxnId="{06ED1069-274A-4036-94A0-2D6B9A543A7B}">
      <dgm:prSet/>
      <dgm:spPr/>
      <dgm:t>
        <a:bodyPr/>
        <a:lstStyle/>
        <a:p>
          <a:endParaRPr lang="en-US"/>
        </a:p>
      </dgm:t>
    </dgm:pt>
    <dgm:pt modelId="{3AB15578-5A8C-4926-ACE4-3C1130F3C83C}" type="sibTrans" cxnId="{06ED1069-274A-4036-94A0-2D6B9A543A7B}">
      <dgm:prSet/>
      <dgm:spPr/>
      <dgm:t>
        <a:bodyPr/>
        <a:lstStyle/>
        <a:p>
          <a:endParaRPr lang="en-US"/>
        </a:p>
      </dgm:t>
    </dgm:pt>
    <dgm:pt modelId="{331D60EA-162B-4BC5-B41F-442298D6B5FC}">
      <dgm:prSet phldrT="[Text]" custT="1"/>
      <dgm:spPr/>
      <dgm:t>
        <a:bodyPr/>
        <a:lstStyle/>
        <a:p>
          <a:r>
            <a:rPr lang="en-US" sz="1600" dirty="0" smtClean="0"/>
            <a:t>Affordable Care Act (ACA)</a:t>
          </a:r>
          <a:endParaRPr lang="en-US" sz="1600" dirty="0"/>
        </a:p>
      </dgm:t>
    </dgm:pt>
    <dgm:pt modelId="{DE878B8F-AE8C-40B8-A911-D93F6CC2CEA5}" type="parTrans" cxnId="{9CFF7F84-CFB0-4AEA-A9F6-08941C1D560A}">
      <dgm:prSet/>
      <dgm:spPr/>
      <dgm:t>
        <a:bodyPr/>
        <a:lstStyle/>
        <a:p>
          <a:endParaRPr lang="en-US"/>
        </a:p>
      </dgm:t>
    </dgm:pt>
    <dgm:pt modelId="{A22E4AF9-CA77-4FA1-907E-856C4AA82D91}" type="sibTrans" cxnId="{9CFF7F84-CFB0-4AEA-A9F6-08941C1D560A}">
      <dgm:prSet/>
      <dgm:spPr/>
      <dgm:t>
        <a:bodyPr/>
        <a:lstStyle/>
        <a:p>
          <a:endParaRPr lang="en-US"/>
        </a:p>
      </dgm:t>
    </dgm:pt>
    <dgm:pt modelId="{98DB07BC-7FFA-451D-8B9B-45A8253941F9}" type="pres">
      <dgm:prSet presAssocID="{5B50C8DB-C71B-440C-9708-C8861E9F30E0}" presName="Name0" presStyleCnt="0">
        <dgm:presLayoutVars>
          <dgm:chMax val="7"/>
          <dgm:dir/>
          <dgm:animOne val="branch"/>
        </dgm:presLayoutVars>
      </dgm:prSet>
      <dgm:spPr/>
      <dgm:t>
        <a:bodyPr/>
        <a:lstStyle/>
        <a:p>
          <a:endParaRPr lang="en-US"/>
        </a:p>
      </dgm:t>
    </dgm:pt>
    <dgm:pt modelId="{4C3C0B6E-CBC1-4965-B6A6-4854DB618B09}" type="pres">
      <dgm:prSet presAssocID="{C83C4C14-F401-4AFA-A0E4-A069ABAD616D}" presName="parTx1" presStyleLbl="node1" presStyleIdx="0" presStyleCnt="3"/>
      <dgm:spPr/>
      <dgm:t>
        <a:bodyPr/>
        <a:lstStyle/>
        <a:p>
          <a:endParaRPr lang="en-US"/>
        </a:p>
      </dgm:t>
    </dgm:pt>
    <dgm:pt modelId="{A109B614-87F5-4EDF-BCB6-0939DDB76185}" type="pres">
      <dgm:prSet presAssocID="{199E40A8-7718-4024-9E39-A66A7ED42AF5}" presName="parTx2" presStyleLbl="node1" presStyleIdx="1" presStyleCnt="3"/>
      <dgm:spPr/>
      <dgm:t>
        <a:bodyPr/>
        <a:lstStyle/>
        <a:p>
          <a:endParaRPr lang="en-US"/>
        </a:p>
      </dgm:t>
    </dgm:pt>
    <dgm:pt modelId="{B21D1A74-6B25-4CBA-9BFA-1C0480FA3F96}" type="pres">
      <dgm:prSet presAssocID="{331D60EA-162B-4BC5-B41F-442298D6B5FC}" presName="parTx3" presStyleLbl="node1" presStyleIdx="2" presStyleCnt="3"/>
      <dgm:spPr/>
      <dgm:t>
        <a:bodyPr/>
        <a:lstStyle/>
        <a:p>
          <a:endParaRPr lang="en-US"/>
        </a:p>
      </dgm:t>
    </dgm:pt>
  </dgm:ptLst>
  <dgm:cxnLst>
    <dgm:cxn modelId="{164F8D0C-628D-42A2-A546-1EA37042EE55}" srcId="{5B50C8DB-C71B-440C-9708-C8861E9F30E0}" destId="{C83C4C14-F401-4AFA-A0E4-A069ABAD616D}" srcOrd="0" destOrd="0" parTransId="{3187F6D5-FC93-4336-AEF9-82D7E7F715FC}" sibTransId="{A838DD51-C889-44BC-8DEC-0B5840685063}"/>
    <dgm:cxn modelId="{E35CA0AE-732B-4582-9187-607DD7A5BBE2}" type="presOf" srcId="{5B50C8DB-C71B-440C-9708-C8861E9F30E0}" destId="{98DB07BC-7FFA-451D-8B9B-45A8253941F9}" srcOrd="0" destOrd="0" presId="urn:microsoft.com/office/officeart/2009/3/layout/SubStepProcess"/>
    <dgm:cxn modelId="{92E2187F-DEF7-4F24-81BD-E9F2FD29509B}" type="presOf" srcId="{199E40A8-7718-4024-9E39-A66A7ED42AF5}" destId="{A109B614-87F5-4EDF-BCB6-0939DDB76185}" srcOrd="0" destOrd="0" presId="urn:microsoft.com/office/officeart/2009/3/layout/SubStepProcess"/>
    <dgm:cxn modelId="{DAA50FBA-2A43-4109-8AC6-087AD3066511}" type="presOf" srcId="{331D60EA-162B-4BC5-B41F-442298D6B5FC}" destId="{B21D1A74-6B25-4CBA-9BFA-1C0480FA3F96}" srcOrd="0" destOrd="0" presId="urn:microsoft.com/office/officeart/2009/3/layout/SubStepProcess"/>
    <dgm:cxn modelId="{906080C0-B399-4707-B51E-6D39FEE58142}" type="presOf" srcId="{C83C4C14-F401-4AFA-A0E4-A069ABAD616D}" destId="{4C3C0B6E-CBC1-4965-B6A6-4854DB618B09}" srcOrd="0" destOrd="0" presId="urn:microsoft.com/office/officeart/2009/3/layout/SubStepProcess"/>
    <dgm:cxn modelId="{9CFF7F84-CFB0-4AEA-A9F6-08941C1D560A}" srcId="{5B50C8DB-C71B-440C-9708-C8861E9F30E0}" destId="{331D60EA-162B-4BC5-B41F-442298D6B5FC}" srcOrd="2" destOrd="0" parTransId="{DE878B8F-AE8C-40B8-A911-D93F6CC2CEA5}" sibTransId="{A22E4AF9-CA77-4FA1-907E-856C4AA82D91}"/>
    <dgm:cxn modelId="{06ED1069-274A-4036-94A0-2D6B9A543A7B}" srcId="{5B50C8DB-C71B-440C-9708-C8861E9F30E0}" destId="{199E40A8-7718-4024-9E39-A66A7ED42AF5}" srcOrd="1" destOrd="0" parTransId="{BAC1CD8C-A4BA-4DFE-BD5D-0193665A4FEA}" sibTransId="{3AB15578-5A8C-4926-ACE4-3C1130F3C83C}"/>
    <dgm:cxn modelId="{233F3680-E613-4C60-98FA-9E71E909FD22}" type="presParOf" srcId="{98DB07BC-7FFA-451D-8B9B-45A8253941F9}" destId="{4C3C0B6E-CBC1-4965-B6A6-4854DB618B09}" srcOrd="0" destOrd="0" presId="urn:microsoft.com/office/officeart/2009/3/layout/SubStepProcess"/>
    <dgm:cxn modelId="{E61913A0-6252-45DC-A5B2-730136625C4A}" type="presParOf" srcId="{98DB07BC-7FFA-451D-8B9B-45A8253941F9}" destId="{A109B614-87F5-4EDF-BCB6-0939DDB76185}" srcOrd="1" destOrd="0" presId="urn:microsoft.com/office/officeart/2009/3/layout/SubStepProcess"/>
    <dgm:cxn modelId="{1FB36522-4AD5-43C8-86F6-FEDB02D71D2C}" type="presParOf" srcId="{98DB07BC-7FFA-451D-8B9B-45A8253941F9}" destId="{B21D1A74-6B25-4CBA-9BFA-1C0480FA3F96}" srcOrd="2" destOrd="0" presId="urn:microsoft.com/office/officeart/2009/3/layout/SubSte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F61F83-75AE-46B6-AF42-CF03BF14DFC2}"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E9D00EC9-757C-4532-8FF5-AA64C0091E0D}">
      <dgm:prSet phldrT="[Text]" custT="1"/>
      <dgm:spPr/>
      <dgm:t>
        <a:bodyPr/>
        <a:lstStyle/>
        <a:p>
          <a:r>
            <a:rPr lang="en-US" sz="1600" dirty="0" smtClean="0"/>
            <a:t>Violations nearly 80% of time</a:t>
          </a:r>
          <a:r>
            <a:rPr lang="en-US" sz="1600" baseline="30000" dirty="0" smtClean="0"/>
            <a:t>1</a:t>
          </a:r>
          <a:endParaRPr lang="en-US" sz="1600" baseline="30000" dirty="0"/>
        </a:p>
      </dgm:t>
    </dgm:pt>
    <dgm:pt modelId="{823E4450-73CE-49A5-8E3E-812A878482AD}" type="parTrans" cxnId="{B20DD68B-F778-4CB7-A5B8-A6234390CA65}">
      <dgm:prSet/>
      <dgm:spPr/>
      <dgm:t>
        <a:bodyPr/>
        <a:lstStyle/>
        <a:p>
          <a:endParaRPr lang="en-US"/>
        </a:p>
      </dgm:t>
    </dgm:pt>
    <dgm:pt modelId="{5DF38791-80E4-4D0F-AC90-BE9525D7F3FD}" type="sibTrans" cxnId="{B20DD68B-F778-4CB7-A5B8-A6234390CA65}">
      <dgm:prSet/>
      <dgm:spPr/>
      <dgm:t>
        <a:bodyPr/>
        <a:lstStyle/>
        <a:p>
          <a:endParaRPr lang="en-US"/>
        </a:p>
      </dgm:t>
    </dgm:pt>
    <dgm:pt modelId="{6E47FBF1-87C6-4459-8B8E-80BA21558DC2}">
      <dgm:prSet phldrT="[Text]" custT="1"/>
      <dgm:spPr/>
      <dgm:t>
        <a:bodyPr/>
        <a:lstStyle/>
        <a:p>
          <a:r>
            <a:rPr lang="en-US" sz="1600" dirty="0" smtClean="0"/>
            <a:t>2-6x return to bottom line</a:t>
          </a:r>
          <a:r>
            <a:rPr lang="en-US" sz="1600" baseline="30000" dirty="0" smtClean="0"/>
            <a:t>2</a:t>
          </a:r>
          <a:endParaRPr lang="en-US" sz="1600" baseline="30000" dirty="0"/>
        </a:p>
      </dgm:t>
    </dgm:pt>
    <dgm:pt modelId="{B9298819-F11E-47B3-A428-6024475946AD}" type="parTrans" cxnId="{EDE4607D-94D4-49DE-8F22-56FA3DE12773}">
      <dgm:prSet/>
      <dgm:spPr/>
      <dgm:t>
        <a:bodyPr/>
        <a:lstStyle/>
        <a:p>
          <a:endParaRPr lang="en-US"/>
        </a:p>
      </dgm:t>
    </dgm:pt>
    <dgm:pt modelId="{18B8D8BC-D647-4FFA-AB76-F2263C5DBDCD}" type="sibTrans" cxnId="{EDE4607D-94D4-49DE-8F22-56FA3DE12773}">
      <dgm:prSet/>
      <dgm:spPr/>
      <dgm:t>
        <a:bodyPr/>
        <a:lstStyle/>
        <a:p>
          <a:endParaRPr lang="en-US"/>
        </a:p>
      </dgm:t>
    </dgm:pt>
    <dgm:pt modelId="{F8DD8B45-6EE4-4930-B31A-E238BA04C23C}">
      <dgm:prSet phldrT="[Text]" custT="1"/>
      <dgm:spPr/>
      <dgm:t>
        <a:bodyPr/>
        <a:lstStyle/>
        <a:p>
          <a:r>
            <a:rPr lang="en-US" sz="1600" baseline="0" dirty="0" smtClean="0"/>
            <a:t>Approximately  40% did not meet ACA deadline</a:t>
          </a:r>
          <a:r>
            <a:rPr lang="en-US" sz="1600" baseline="30000" dirty="0" smtClean="0"/>
            <a:t>3</a:t>
          </a:r>
          <a:endParaRPr lang="en-US" sz="1600" baseline="30000" dirty="0"/>
        </a:p>
      </dgm:t>
    </dgm:pt>
    <dgm:pt modelId="{21558DB5-4EBE-4790-9093-40E1B0F8CA5E}" type="parTrans" cxnId="{76F51A82-7569-415F-B543-AED0CF1224C2}">
      <dgm:prSet/>
      <dgm:spPr/>
      <dgm:t>
        <a:bodyPr/>
        <a:lstStyle/>
        <a:p>
          <a:endParaRPr lang="en-US"/>
        </a:p>
      </dgm:t>
    </dgm:pt>
    <dgm:pt modelId="{A43B031E-4AE5-45C0-A4E5-1A9019DF71A0}" type="sibTrans" cxnId="{76F51A82-7569-415F-B543-AED0CF1224C2}">
      <dgm:prSet/>
      <dgm:spPr/>
      <dgm:t>
        <a:bodyPr/>
        <a:lstStyle/>
        <a:p>
          <a:endParaRPr lang="en-US"/>
        </a:p>
      </dgm:t>
    </dgm:pt>
    <dgm:pt modelId="{EFE52EE8-3EE0-4E0D-95D9-13AE1B639814}" type="pres">
      <dgm:prSet presAssocID="{F3F61F83-75AE-46B6-AF42-CF03BF14DFC2}" presName="Name0" presStyleCnt="0">
        <dgm:presLayoutVars>
          <dgm:chMax val="7"/>
          <dgm:chPref val="7"/>
          <dgm:dir/>
          <dgm:animLvl val="lvl"/>
        </dgm:presLayoutVars>
      </dgm:prSet>
      <dgm:spPr/>
      <dgm:t>
        <a:bodyPr/>
        <a:lstStyle/>
        <a:p>
          <a:endParaRPr lang="en-US"/>
        </a:p>
      </dgm:t>
    </dgm:pt>
    <dgm:pt modelId="{936AB4F3-0EEA-4430-9F4B-36B1461FF044}" type="pres">
      <dgm:prSet presAssocID="{E9D00EC9-757C-4532-8FF5-AA64C0091E0D}" presName="Accent1" presStyleCnt="0"/>
      <dgm:spPr/>
    </dgm:pt>
    <dgm:pt modelId="{55A422D7-BFDE-4ADB-8586-1D97A12EB2B1}" type="pres">
      <dgm:prSet presAssocID="{E9D00EC9-757C-4532-8FF5-AA64C0091E0D}" presName="Accent" presStyleLbl="node1" presStyleIdx="0" presStyleCnt="3"/>
      <dgm:spPr/>
    </dgm:pt>
    <dgm:pt modelId="{A23D4EC7-D2FB-4E97-9AB7-99AD887443B9}" type="pres">
      <dgm:prSet presAssocID="{E9D00EC9-757C-4532-8FF5-AA64C0091E0D}" presName="Parent1" presStyleLbl="revTx" presStyleIdx="0" presStyleCnt="3">
        <dgm:presLayoutVars>
          <dgm:chMax val="1"/>
          <dgm:chPref val="1"/>
          <dgm:bulletEnabled val="1"/>
        </dgm:presLayoutVars>
      </dgm:prSet>
      <dgm:spPr/>
      <dgm:t>
        <a:bodyPr/>
        <a:lstStyle/>
        <a:p>
          <a:endParaRPr lang="en-US"/>
        </a:p>
      </dgm:t>
    </dgm:pt>
    <dgm:pt modelId="{EF27F69A-3BD3-41D8-AE76-A4E00D9C9708}" type="pres">
      <dgm:prSet presAssocID="{6E47FBF1-87C6-4459-8B8E-80BA21558DC2}" presName="Accent2" presStyleCnt="0"/>
      <dgm:spPr/>
    </dgm:pt>
    <dgm:pt modelId="{F6704928-075C-48EF-A7FA-17E38A1039F1}" type="pres">
      <dgm:prSet presAssocID="{6E47FBF1-87C6-4459-8B8E-80BA21558DC2}" presName="Accent" presStyleLbl="node1" presStyleIdx="1" presStyleCnt="3"/>
      <dgm:spPr/>
    </dgm:pt>
    <dgm:pt modelId="{A3EF9373-55B9-4F4F-AABF-A0386A5DD5EF}" type="pres">
      <dgm:prSet presAssocID="{6E47FBF1-87C6-4459-8B8E-80BA21558DC2}" presName="Parent2" presStyleLbl="revTx" presStyleIdx="1" presStyleCnt="3">
        <dgm:presLayoutVars>
          <dgm:chMax val="1"/>
          <dgm:chPref val="1"/>
          <dgm:bulletEnabled val="1"/>
        </dgm:presLayoutVars>
      </dgm:prSet>
      <dgm:spPr/>
      <dgm:t>
        <a:bodyPr/>
        <a:lstStyle/>
        <a:p>
          <a:endParaRPr lang="en-US"/>
        </a:p>
      </dgm:t>
    </dgm:pt>
    <dgm:pt modelId="{FE55BAFA-9F05-4904-AA36-3294E40257DD}" type="pres">
      <dgm:prSet presAssocID="{F8DD8B45-6EE4-4930-B31A-E238BA04C23C}" presName="Accent3" presStyleCnt="0"/>
      <dgm:spPr/>
    </dgm:pt>
    <dgm:pt modelId="{A62B23B5-B25A-4E79-B738-67705272D591}" type="pres">
      <dgm:prSet presAssocID="{F8DD8B45-6EE4-4930-B31A-E238BA04C23C}" presName="Accent" presStyleLbl="node1" presStyleIdx="2" presStyleCnt="3"/>
      <dgm:spPr/>
    </dgm:pt>
    <dgm:pt modelId="{8B45DDB1-9102-4788-AC8B-A9705C863424}" type="pres">
      <dgm:prSet presAssocID="{F8DD8B45-6EE4-4930-B31A-E238BA04C23C}" presName="Parent3" presStyleLbl="revTx" presStyleIdx="2" presStyleCnt="3">
        <dgm:presLayoutVars>
          <dgm:chMax val="1"/>
          <dgm:chPref val="1"/>
          <dgm:bulletEnabled val="1"/>
        </dgm:presLayoutVars>
      </dgm:prSet>
      <dgm:spPr/>
      <dgm:t>
        <a:bodyPr/>
        <a:lstStyle/>
        <a:p>
          <a:endParaRPr lang="en-US"/>
        </a:p>
      </dgm:t>
    </dgm:pt>
  </dgm:ptLst>
  <dgm:cxnLst>
    <dgm:cxn modelId="{BE4E91AC-7AE0-4C61-B40E-73B9714A07CC}" type="presOf" srcId="{F3F61F83-75AE-46B6-AF42-CF03BF14DFC2}" destId="{EFE52EE8-3EE0-4E0D-95D9-13AE1B639814}" srcOrd="0" destOrd="0" presId="urn:microsoft.com/office/officeart/2009/layout/CircleArrowProcess"/>
    <dgm:cxn modelId="{6A497E3A-0B2D-4EE7-9999-1F5A6D0C16AF}" type="presOf" srcId="{6E47FBF1-87C6-4459-8B8E-80BA21558DC2}" destId="{A3EF9373-55B9-4F4F-AABF-A0386A5DD5EF}" srcOrd="0" destOrd="0" presId="urn:microsoft.com/office/officeart/2009/layout/CircleArrowProcess"/>
    <dgm:cxn modelId="{899A2DC6-3A07-4827-82A4-A147BCB5415A}" type="presOf" srcId="{E9D00EC9-757C-4532-8FF5-AA64C0091E0D}" destId="{A23D4EC7-D2FB-4E97-9AB7-99AD887443B9}" srcOrd="0" destOrd="0" presId="urn:microsoft.com/office/officeart/2009/layout/CircleArrowProcess"/>
    <dgm:cxn modelId="{76F51A82-7569-415F-B543-AED0CF1224C2}" srcId="{F3F61F83-75AE-46B6-AF42-CF03BF14DFC2}" destId="{F8DD8B45-6EE4-4930-B31A-E238BA04C23C}" srcOrd="2" destOrd="0" parTransId="{21558DB5-4EBE-4790-9093-40E1B0F8CA5E}" sibTransId="{A43B031E-4AE5-45C0-A4E5-1A9019DF71A0}"/>
    <dgm:cxn modelId="{EDE4607D-94D4-49DE-8F22-56FA3DE12773}" srcId="{F3F61F83-75AE-46B6-AF42-CF03BF14DFC2}" destId="{6E47FBF1-87C6-4459-8B8E-80BA21558DC2}" srcOrd="1" destOrd="0" parTransId="{B9298819-F11E-47B3-A428-6024475946AD}" sibTransId="{18B8D8BC-D647-4FFA-AB76-F2263C5DBDCD}"/>
    <dgm:cxn modelId="{B20DD68B-F778-4CB7-A5B8-A6234390CA65}" srcId="{F3F61F83-75AE-46B6-AF42-CF03BF14DFC2}" destId="{E9D00EC9-757C-4532-8FF5-AA64C0091E0D}" srcOrd="0" destOrd="0" parTransId="{823E4450-73CE-49A5-8E3E-812A878482AD}" sibTransId="{5DF38791-80E4-4D0F-AC90-BE9525D7F3FD}"/>
    <dgm:cxn modelId="{15DFEB16-EB59-48DB-AD22-3B8B18C46038}" type="presOf" srcId="{F8DD8B45-6EE4-4930-B31A-E238BA04C23C}" destId="{8B45DDB1-9102-4788-AC8B-A9705C863424}" srcOrd="0" destOrd="0" presId="urn:microsoft.com/office/officeart/2009/layout/CircleArrowProcess"/>
    <dgm:cxn modelId="{E6CC2E61-CF25-42D0-BE67-D71EF8FE2E07}" type="presParOf" srcId="{EFE52EE8-3EE0-4E0D-95D9-13AE1B639814}" destId="{936AB4F3-0EEA-4430-9F4B-36B1461FF044}" srcOrd="0" destOrd="0" presId="urn:microsoft.com/office/officeart/2009/layout/CircleArrowProcess"/>
    <dgm:cxn modelId="{9D0805C3-36B2-420C-807E-87813BF2426B}" type="presParOf" srcId="{936AB4F3-0EEA-4430-9F4B-36B1461FF044}" destId="{55A422D7-BFDE-4ADB-8586-1D97A12EB2B1}" srcOrd="0" destOrd="0" presId="urn:microsoft.com/office/officeart/2009/layout/CircleArrowProcess"/>
    <dgm:cxn modelId="{E6D55CB3-5A51-4502-8833-EBD43F5FE6A7}" type="presParOf" srcId="{EFE52EE8-3EE0-4E0D-95D9-13AE1B639814}" destId="{A23D4EC7-D2FB-4E97-9AB7-99AD887443B9}" srcOrd="1" destOrd="0" presId="urn:microsoft.com/office/officeart/2009/layout/CircleArrowProcess"/>
    <dgm:cxn modelId="{00C9E589-86ED-4BF1-A9DC-512B4E435DBC}" type="presParOf" srcId="{EFE52EE8-3EE0-4E0D-95D9-13AE1B639814}" destId="{EF27F69A-3BD3-41D8-AE76-A4E00D9C9708}" srcOrd="2" destOrd="0" presId="urn:microsoft.com/office/officeart/2009/layout/CircleArrowProcess"/>
    <dgm:cxn modelId="{E49B524E-0D89-4B52-9039-63C620D4A945}" type="presParOf" srcId="{EF27F69A-3BD3-41D8-AE76-A4E00D9C9708}" destId="{F6704928-075C-48EF-A7FA-17E38A1039F1}" srcOrd="0" destOrd="0" presId="urn:microsoft.com/office/officeart/2009/layout/CircleArrowProcess"/>
    <dgm:cxn modelId="{6D41BA1C-0829-4280-9D3F-FADE0517FAA6}" type="presParOf" srcId="{EFE52EE8-3EE0-4E0D-95D9-13AE1B639814}" destId="{A3EF9373-55B9-4F4F-AABF-A0386A5DD5EF}" srcOrd="3" destOrd="0" presId="urn:microsoft.com/office/officeart/2009/layout/CircleArrowProcess"/>
    <dgm:cxn modelId="{C1BC8172-42F2-4A3C-9D06-BE5774EF18CC}" type="presParOf" srcId="{EFE52EE8-3EE0-4E0D-95D9-13AE1B639814}" destId="{FE55BAFA-9F05-4904-AA36-3294E40257DD}" srcOrd="4" destOrd="0" presId="urn:microsoft.com/office/officeart/2009/layout/CircleArrowProcess"/>
    <dgm:cxn modelId="{0BA75A3A-C17C-4666-A648-D52BCD5D997E}" type="presParOf" srcId="{FE55BAFA-9F05-4904-AA36-3294E40257DD}" destId="{A62B23B5-B25A-4E79-B738-67705272D591}" srcOrd="0" destOrd="0" presId="urn:microsoft.com/office/officeart/2009/layout/CircleArrowProcess"/>
    <dgm:cxn modelId="{9F9BE640-F638-435B-81DB-02F9F3BAD675}" type="presParOf" srcId="{EFE52EE8-3EE0-4E0D-95D9-13AE1B639814}" destId="{8B45DDB1-9102-4788-AC8B-A9705C863424}"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932B8-08AB-42EB-9F33-2858D020E035}">
      <dsp:nvSpPr>
        <dsp:cNvPr id="0" name=""/>
        <dsp:cNvSpPr/>
      </dsp:nvSpPr>
      <dsp:spPr>
        <a:xfrm>
          <a:off x="0" y="97479"/>
          <a:ext cx="7429500" cy="1082018"/>
        </a:xfrm>
        <a:prstGeom prst="rightArrow">
          <a:avLst>
            <a:gd name="adj1" fmla="val 50000"/>
            <a:gd name="adj2" fmla="val 50000"/>
          </a:avLst>
        </a:prstGeom>
        <a:solidFill>
          <a:schemeClr val="accent3">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1770" numCol="1" spcCol="1270" anchor="ctr" anchorCtr="0">
          <a:noAutofit/>
        </a:bodyPr>
        <a:lstStyle/>
        <a:p>
          <a:pPr lvl="0" algn="l" defTabSz="889000" rtl="0">
            <a:lnSpc>
              <a:spcPct val="90000"/>
            </a:lnSpc>
            <a:spcBef>
              <a:spcPct val="0"/>
            </a:spcBef>
            <a:spcAft>
              <a:spcPct val="35000"/>
            </a:spcAft>
          </a:pPr>
          <a:r>
            <a:rPr lang="en-US" sz="2000" kern="1200" dirty="0" smtClean="0"/>
            <a:t>Talent</a:t>
          </a:r>
          <a:endParaRPr lang="en-US" sz="2000" kern="1200" dirty="0"/>
        </a:p>
      </dsp:txBody>
      <dsp:txXfrm>
        <a:off x="0" y="367984"/>
        <a:ext cx="7158996" cy="541009"/>
      </dsp:txXfrm>
    </dsp:sp>
    <dsp:sp modelId="{57AED0CE-6721-4B8A-B62C-C6AAF9A02014}">
      <dsp:nvSpPr>
        <dsp:cNvPr id="0" name=""/>
        <dsp:cNvSpPr/>
      </dsp:nvSpPr>
      <dsp:spPr>
        <a:xfrm>
          <a:off x="0" y="931871"/>
          <a:ext cx="2288286" cy="2084365"/>
        </a:xfrm>
        <a:prstGeom prst="rect">
          <a:avLst/>
        </a:prstGeom>
        <a:solidFill>
          <a:schemeClr val="accent3">
            <a:lumMod val="40000"/>
            <a:lumOff val="6000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Millennials will make up 75% of the workforce by 2025 </a:t>
          </a:r>
        </a:p>
        <a:p>
          <a:pPr lvl="0" algn="l" defTabSz="711200" rtl="0">
            <a:lnSpc>
              <a:spcPct val="90000"/>
            </a:lnSpc>
            <a:spcBef>
              <a:spcPct val="0"/>
            </a:spcBef>
            <a:spcAft>
              <a:spcPct val="35000"/>
            </a:spcAft>
          </a:pPr>
          <a:r>
            <a:rPr lang="en-US" sz="1050" kern="1200" dirty="0" smtClean="0"/>
            <a:t>-INC</a:t>
          </a:r>
          <a:endParaRPr lang="en-US" sz="1050" kern="1200" dirty="0"/>
        </a:p>
      </dsp:txBody>
      <dsp:txXfrm>
        <a:off x="0" y="931871"/>
        <a:ext cx="2288286" cy="2084365"/>
      </dsp:txXfrm>
    </dsp:sp>
    <dsp:sp modelId="{F146B58E-2B10-4849-8335-CBC14AC9E2E0}">
      <dsp:nvSpPr>
        <dsp:cNvPr id="0" name=""/>
        <dsp:cNvSpPr/>
      </dsp:nvSpPr>
      <dsp:spPr>
        <a:xfrm>
          <a:off x="2288285" y="458151"/>
          <a:ext cx="5141214" cy="1082018"/>
        </a:xfrm>
        <a:prstGeom prst="rightArrow">
          <a:avLst>
            <a:gd name="adj1" fmla="val 50000"/>
            <a:gd name="adj2" fmla="val 50000"/>
          </a:avLst>
        </a:prstGeom>
        <a:solidFill>
          <a:schemeClr val="accent3">
            <a:shade val="80000"/>
            <a:hueOff val="106830"/>
            <a:satOff val="6718"/>
            <a:lumOff val="1039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1770" numCol="1" spcCol="1270" anchor="ctr" anchorCtr="0">
          <a:noAutofit/>
        </a:bodyPr>
        <a:lstStyle/>
        <a:p>
          <a:pPr lvl="0" algn="l" defTabSz="889000" rtl="0">
            <a:lnSpc>
              <a:spcPct val="90000"/>
            </a:lnSpc>
            <a:spcBef>
              <a:spcPct val="0"/>
            </a:spcBef>
            <a:spcAft>
              <a:spcPct val="35000"/>
            </a:spcAft>
          </a:pPr>
          <a:r>
            <a:rPr lang="en-US" sz="2000" kern="1200" dirty="0" smtClean="0"/>
            <a:t>Compensation &amp; Benefits</a:t>
          </a:r>
          <a:endParaRPr lang="en-US" sz="2000" kern="1200" dirty="0"/>
        </a:p>
      </dsp:txBody>
      <dsp:txXfrm>
        <a:off x="2288285" y="728656"/>
        <a:ext cx="4870710" cy="541009"/>
      </dsp:txXfrm>
    </dsp:sp>
    <dsp:sp modelId="{1553E69A-6434-4DCB-A3E9-5A3AF3587981}">
      <dsp:nvSpPr>
        <dsp:cNvPr id="0" name=""/>
        <dsp:cNvSpPr/>
      </dsp:nvSpPr>
      <dsp:spPr>
        <a:xfrm>
          <a:off x="2288285" y="1292544"/>
          <a:ext cx="2288286" cy="2084365"/>
        </a:xfrm>
        <a:prstGeom prst="rect">
          <a:avLst/>
        </a:prstGeom>
        <a:solidFill>
          <a:schemeClr val="accent3">
            <a:lumMod val="40000"/>
            <a:lumOff val="6000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74% of employees  want better benefits and 62% would leave their employer for better benefits.</a:t>
          </a:r>
          <a:endParaRPr lang="en-US" sz="1600" kern="1200" dirty="0"/>
        </a:p>
        <a:p>
          <a:pPr lvl="0" algn="l" defTabSz="488950" rtl="0">
            <a:lnSpc>
              <a:spcPct val="90000"/>
            </a:lnSpc>
            <a:spcBef>
              <a:spcPct val="0"/>
            </a:spcBef>
            <a:spcAft>
              <a:spcPct val="35000"/>
            </a:spcAft>
          </a:pPr>
          <a:r>
            <a:rPr lang="en-US" sz="1100" kern="1200" dirty="0" smtClean="0"/>
            <a:t> –Access Development</a:t>
          </a:r>
          <a:endParaRPr lang="en-US" sz="1100" kern="1200" dirty="0"/>
        </a:p>
      </dsp:txBody>
      <dsp:txXfrm>
        <a:off x="2288285" y="1292544"/>
        <a:ext cx="2288286" cy="2084365"/>
      </dsp:txXfrm>
    </dsp:sp>
    <dsp:sp modelId="{501C154D-EB48-4082-8CB0-9F8D81626B9C}">
      <dsp:nvSpPr>
        <dsp:cNvPr id="0" name=""/>
        <dsp:cNvSpPr/>
      </dsp:nvSpPr>
      <dsp:spPr>
        <a:xfrm>
          <a:off x="4524049" y="884135"/>
          <a:ext cx="2852928" cy="1082018"/>
        </a:xfrm>
        <a:prstGeom prst="rightArrow">
          <a:avLst>
            <a:gd name="adj1" fmla="val 50000"/>
            <a:gd name="adj2" fmla="val 50000"/>
          </a:avLst>
        </a:prstGeom>
        <a:solidFill>
          <a:schemeClr val="accent3">
            <a:shade val="80000"/>
            <a:hueOff val="213660"/>
            <a:satOff val="13436"/>
            <a:lumOff val="2078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1770" numCol="1" spcCol="1270" anchor="ctr" anchorCtr="0">
          <a:noAutofit/>
        </a:bodyPr>
        <a:lstStyle/>
        <a:p>
          <a:pPr lvl="0" algn="l" defTabSz="889000" rtl="0">
            <a:lnSpc>
              <a:spcPct val="90000"/>
            </a:lnSpc>
            <a:spcBef>
              <a:spcPct val="0"/>
            </a:spcBef>
            <a:spcAft>
              <a:spcPct val="35000"/>
            </a:spcAft>
          </a:pPr>
          <a:r>
            <a:rPr lang="en-US" sz="2000" kern="1200" dirty="0" smtClean="0"/>
            <a:t>Risk Management</a:t>
          </a:r>
          <a:endParaRPr lang="en-US" sz="2000" kern="1200" dirty="0"/>
        </a:p>
      </dsp:txBody>
      <dsp:txXfrm>
        <a:off x="4524049" y="1154640"/>
        <a:ext cx="2582424" cy="541009"/>
      </dsp:txXfrm>
    </dsp:sp>
    <dsp:sp modelId="{F254955A-1485-4A34-945D-DF9905939DE7}">
      <dsp:nvSpPr>
        <dsp:cNvPr id="0" name=""/>
        <dsp:cNvSpPr/>
      </dsp:nvSpPr>
      <dsp:spPr>
        <a:xfrm>
          <a:off x="4576572" y="1653216"/>
          <a:ext cx="2288286" cy="2053860"/>
        </a:xfrm>
        <a:prstGeom prst="rect">
          <a:avLst/>
        </a:prstGeom>
        <a:solidFill>
          <a:schemeClr val="accent3">
            <a:lumMod val="40000"/>
            <a:lumOff val="6000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 in 5 small businesses will face employment related charges and the average cost and defense for a claim is 125K.</a:t>
          </a:r>
          <a:endParaRPr lang="en-US" sz="1600" kern="1200" dirty="0"/>
        </a:p>
        <a:p>
          <a:pPr lvl="0" algn="l" defTabSz="711200" rtl="0">
            <a:lnSpc>
              <a:spcPct val="90000"/>
            </a:lnSpc>
            <a:spcBef>
              <a:spcPct val="0"/>
            </a:spcBef>
            <a:spcAft>
              <a:spcPct val="35000"/>
            </a:spcAft>
          </a:pPr>
          <a:r>
            <a:rPr lang="en-US" sz="1600" kern="1200" dirty="0" smtClean="0"/>
            <a:t>-</a:t>
          </a:r>
          <a:r>
            <a:rPr lang="en-US" sz="1200" kern="1200" dirty="0" err="1" smtClean="0"/>
            <a:t>Hiscox</a:t>
          </a:r>
          <a:r>
            <a:rPr lang="en-US" sz="1200" kern="1200" dirty="0" smtClean="0"/>
            <a:t> &amp; Lexis Nexis</a:t>
          </a:r>
          <a:endParaRPr lang="en-US" sz="1200" kern="1200" dirty="0"/>
        </a:p>
      </dsp:txBody>
      <dsp:txXfrm>
        <a:off x="4576572" y="1653216"/>
        <a:ext cx="2288286" cy="2053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01E2F-D3AD-4C32-AF42-EBADC183B788}">
      <dsp:nvSpPr>
        <dsp:cNvPr id="0" name=""/>
        <dsp:cNvSpPr/>
      </dsp:nvSpPr>
      <dsp:spPr>
        <a:xfrm>
          <a:off x="3182668" y="0"/>
          <a:ext cx="1925547" cy="1925840"/>
        </a:xfrm>
        <a:prstGeom prst="circularArrow">
          <a:avLst>
            <a:gd name="adj1" fmla="val 10980"/>
            <a:gd name="adj2" fmla="val 1142322"/>
            <a:gd name="adj3" fmla="val 4500000"/>
            <a:gd name="adj4" fmla="val 10800000"/>
            <a:gd name="adj5" fmla="val 12500"/>
          </a:avLst>
        </a:prstGeom>
        <a:solidFill>
          <a:schemeClr val="accent3">
            <a:shade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C67ADE-C7E1-4F0D-B98A-A14283A06A41}">
      <dsp:nvSpPr>
        <dsp:cNvPr id="0" name=""/>
        <dsp:cNvSpPr/>
      </dsp:nvSpPr>
      <dsp:spPr>
        <a:xfrm>
          <a:off x="3608278" y="695286"/>
          <a:ext cx="1069989" cy="5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Tools</a:t>
          </a:r>
          <a:endParaRPr lang="en-US" sz="2000" kern="1200" dirty="0"/>
        </a:p>
      </dsp:txBody>
      <dsp:txXfrm>
        <a:off x="3608278" y="695286"/>
        <a:ext cx="1069989" cy="534866"/>
      </dsp:txXfrm>
    </dsp:sp>
    <dsp:sp modelId="{0F80825D-E36F-4E94-8FBB-0AEBAE39A6B8}">
      <dsp:nvSpPr>
        <dsp:cNvPr id="0" name=""/>
        <dsp:cNvSpPr/>
      </dsp:nvSpPr>
      <dsp:spPr>
        <a:xfrm>
          <a:off x="2647854" y="1106538"/>
          <a:ext cx="1925547" cy="1925840"/>
        </a:xfrm>
        <a:prstGeom prst="leftCircularArrow">
          <a:avLst>
            <a:gd name="adj1" fmla="val 10980"/>
            <a:gd name="adj2" fmla="val 1142322"/>
            <a:gd name="adj3" fmla="val 6300000"/>
            <a:gd name="adj4" fmla="val 18900000"/>
            <a:gd name="adj5" fmla="val 12500"/>
          </a:avLst>
        </a:prstGeom>
        <a:solidFill>
          <a:schemeClr val="accent3">
            <a:shade val="50000"/>
            <a:hueOff val="183880"/>
            <a:satOff val="19917"/>
            <a:lumOff val="249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A3BF5-4972-47DE-8D02-BF811A538AF4}">
      <dsp:nvSpPr>
        <dsp:cNvPr id="0" name=""/>
        <dsp:cNvSpPr/>
      </dsp:nvSpPr>
      <dsp:spPr>
        <a:xfrm>
          <a:off x="3075633" y="1808226"/>
          <a:ext cx="1069989" cy="5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Insights </a:t>
          </a:r>
          <a:endParaRPr lang="en-US" sz="2000" kern="1200" dirty="0"/>
        </a:p>
      </dsp:txBody>
      <dsp:txXfrm>
        <a:off x="3075633" y="1808226"/>
        <a:ext cx="1069989" cy="534866"/>
      </dsp:txXfrm>
    </dsp:sp>
    <dsp:sp modelId="{6707FF18-186D-4644-A91B-F3AFA467D163}">
      <dsp:nvSpPr>
        <dsp:cNvPr id="0" name=""/>
        <dsp:cNvSpPr/>
      </dsp:nvSpPr>
      <dsp:spPr>
        <a:xfrm>
          <a:off x="3319717" y="2345493"/>
          <a:ext cx="1654343" cy="1655006"/>
        </a:xfrm>
        <a:prstGeom prst="blockArc">
          <a:avLst>
            <a:gd name="adj1" fmla="val 13500000"/>
            <a:gd name="adj2" fmla="val 10800000"/>
            <a:gd name="adj3" fmla="val 12740"/>
          </a:avLst>
        </a:prstGeom>
        <a:solidFill>
          <a:schemeClr val="accent3">
            <a:shade val="50000"/>
            <a:hueOff val="183880"/>
            <a:satOff val="19917"/>
            <a:lumOff val="249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4B480-340B-4D39-A186-4AEB439F2B66}">
      <dsp:nvSpPr>
        <dsp:cNvPr id="0" name=""/>
        <dsp:cNvSpPr/>
      </dsp:nvSpPr>
      <dsp:spPr>
        <a:xfrm>
          <a:off x="3442018" y="2922765"/>
          <a:ext cx="1407571" cy="5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Strategies</a:t>
          </a:r>
          <a:endParaRPr lang="en-US" sz="2000" kern="1200" dirty="0"/>
        </a:p>
      </dsp:txBody>
      <dsp:txXfrm>
        <a:off x="3442018" y="2922765"/>
        <a:ext cx="1407571" cy="534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6920C-4A4E-4F07-AB30-952F1068D981}">
      <dsp:nvSpPr>
        <dsp:cNvPr id="0" name=""/>
        <dsp:cNvSpPr/>
      </dsp:nvSpPr>
      <dsp:spPr>
        <a:xfrm>
          <a:off x="4383" y="1475459"/>
          <a:ext cx="1494660" cy="1494660"/>
        </a:xfrm>
        <a:prstGeom prst="ellipse">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0" kern="1200" dirty="0" smtClean="0"/>
            <a:t>Recruitment</a:t>
          </a:r>
          <a:endParaRPr lang="en-US" sz="1400" b="0" kern="1200" dirty="0"/>
        </a:p>
      </dsp:txBody>
      <dsp:txXfrm>
        <a:off x="223271" y="1694347"/>
        <a:ext cx="1056884" cy="1056884"/>
      </dsp:txXfrm>
    </dsp:sp>
    <dsp:sp modelId="{6897462B-C365-4D36-B264-DF0A28F5823E}">
      <dsp:nvSpPr>
        <dsp:cNvPr id="0" name=""/>
        <dsp:cNvSpPr/>
      </dsp:nvSpPr>
      <dsp:spPr>
        <a:xfrm>
          <a:off x="1499043" y="1475459"/>
          <a:ext cx="1494660" cy="1494660"/>
        </a:xfrm>
        <a:prstGeom prst="ellipse">
          <a:avLst/>
        </a:prstGeom>
        <a:solidFill>
          <a:schemeClr val="accent4">
            <a:hueOff val="2756251"/>
            <a:satOff val="-12556"/>
            <a:lumOff val="1216"/>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0" kern="1200" dirty="0" smtClean="0"/>
            <a:t>Associate Development</a:t>
          </a:r>
          <a:endParaRPr lang="en-US" sz="1400" b="0" kern="1200" dirty="0"/>
        </a:p>
      </dsp:txBody>
      <dsp:txXfrm>
        <a:off x="1717931" y="1694347"/>
        <a:ext cx="1056884" cy="1056884"/>
      </dsp:txXfrm>
    </dsp:sp>
    <dsp:sp modelId="{7FD207B0-FC91-45E4-9D95-357B87651192}">
      <dsp:nvSpPr>
        <dsp:cNvPr id="0" name=""/>
        <dsp:cNvSpPr/>
      </dsp:nvSpPr>
      <dsp:spPr>
        <a:xfrm>
          <a:off x="2993704" y="1475459"/>
          <a:ext cx="1494660" cy="1494660"/>
        </a:xfrm>
        <a:prstGeom prst="ellipse">
          <a:avLst/>
        </a:prstGeom>
        <a:solidFill>
          <a:schemeClr val="accent4">
            <a:hueOff val="5512501"/>
            <a:satOff val="-25112"/>
            <a:lumOff val="2432"/>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0" kern="1200" dirty="0" smtClean="0"/>
            <a:t>Performance Management</a:t>
          </a:r>
          <a:endParaRPr lang="en-US" sz="1400" b="0" kern="1200" dirty="0"/>
        </a:p>
      </dsp:txBody>
      <dsp:txXfrm>
        <a:off x="3212592" y="1694347"/>
        <a:ext cx="1056884" cy="1056884"/>
      </dsp:txXfrm>
    </dsp:sp>
    <dsp:sp modelId="{5D5D12F9-7B83-4284-999E-E68D45388402}">
      <dsp:nvSpPr>
        <dsp:cNvPr id="0" name=""/>
        <dsp:cNvSpPr/>
      </dsp:nvSpPr>
      <dsp:spPr>
        <a:xfrm>
          <a:off x="4488365" y="1475459"/>
          <a:ext cx="1494660" cy="1494660"/>
        </a:xfrm>
        <a:prstGeom prst="ellipse">
          <a:avLst/>
        </a:prstGeom>
        <a:solidFill>
          <a:schemeClr val="accent4">
            <a:hueOff val="8268753"/>
            <a:satOff val="-37669"/>
            <a:lumOff val="3647"/>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b="0" kern="1200" dirty="0" smtClean="0"/>
            <a:t>Demographic</a:t>
          </a:r>
          <a:r>
            <a:rPr lang="en-US" sz="1400" b="0" kern="1200" dirty="0" smtClean="0"/>
            <a:t> &amp;         Culture</a:t>
          </a:r>
          <a:endParaRPr lang="en-US" sz="1400" b="0" kern="1200" dirty="0"/>
        </a:p>
      </dsp:txBody>
      <dsp:txXfrm>
        <a:off x="4707253" y="1694347"/>
        <a:ext cx="1056884" cy="1056884"/>
      </dsp:txXfrm>
    </dsp:sp>
    <dsp:sp modelId="{CBD6A14B-6BC4-4494-8352-034AC1E10549}">
      <dsp:nvSpPr>
        <dsp:cNvPr id="0" name=""/>
        <dsp:cNvSpPr/>
      </dsp:nvSpPr>
      <dsp:spPr>
        <a:xfrm>
          <a:off x="5983026" y="1475459"/>
          <a:ext cx="1494660" cy="1494660"/>
        </a:xfrm>
        <a:prstGeom prst="ellipse">
          <a:avLst/>
        </a:prstGeom>
        <a:solidFill>
          <a:schemeClr val="accent4">
            <a:hueOff val="11025003"/>
            <a:satOff val="-50225"/>
            <a:lumOff val="4863"/>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0" kern="1200" dirty="0" smtClean="0"/>
            <a:t>Productivity &amp; Engagement</a:t>
          </a:r>
        </a:p>
      </dsp:txBody>
      <dsp:txXfrm>
        <a:off x="6201914" y="1694347"/>
        <a:ext cx="1056884" cy="1056884"/>
      </dsp:txXfrm>
    </dsp:sp>
    <dsp:sp modelId="{DC3F54B2-20F0-4AF5-8378-82B2DAD5B557}">
      <dsp:nvSpPr>
        <dsp:cNvPr id="0" name=""/>
        <dsp:cNvSpPr/>
      </dsp:nvSpPr>
      <dsp:spPr>
        <a:xfrm>
          <a:off x="7477687" y="1475459"/>
          <a:ext cx="1494660" cy="1494660"/>
        </a:xfrm>
        <a:prstGeom prst="ellipse">
          <a:avLst/>
        </a:prstGeom>
        <a:solidFill>
          <a:schemeClr val="accent4">
            <a:hueOff val="13781254"/>
            <a:satOff val="-62781"/>
            <a:lumOff val="6079"/>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0" kern="1200" dirty="0" smtClean="0"/>
            <a:t>Leadership &amp; Succession Planning</a:t>
          </a:r>
          <a:endParaRPr lang="en-US" sz="1400" b="0" kern="1200" dirty="0"/>
        </a:p>
      </dsp:txBody>
      <dsp:txXfrm>
        <a:off x="7696575" y="1694347"/>
        <a:ext cx="1056884" cy="1056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2CD71-F898-4DCB-9DE8-6B1064A57C7F}">
      <dsp:nvSpPr>
        <dsp:cNvPr id="0" name=""/>
        <dsp:cNvSpPr/>
      </dsp:nvSpPr>
      <dsp:spPr>
        <a:xfrm>
          <a:off x="3049687" y="0"/>
          <a:ext cx="2338949" cy="2339305"/>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B01158-8B8A-4060-82CB-9196B9E10EFA}">
      <dsp:nvSpPr>
        <dsp:cNvPr id="0" name=""/>
        <dsp:cNvSpPr/>
      </dsp:nvSpPr>
      <dsp:spPr>
        <a:xfrm>
          <a:off x="3566671" y="844560"/>
          <a:ext cx="1299709" cy="64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i="0" kern="1200" dirty="0" smtClean="0">
              <a:effectLst/>
              <a:latin typeface="+mn-lt"/>
              <a:ea typeface="+mn-ea"/>
              <a:cs typeface="+mn-cs"/>
            </a:rPr>
            <a:t>75% higher revenue growth</a:t>
          </a:r>
          <a:r>
            <a:rPr lang="en-US" sz="1600" b="0" i="0" kern="1200" baseline="30000" dirty="0" smtClean="0">
              <a:effectLst/>
              <a:latin typeface="+mn-lt"/>
              <a:ea typeface="+mn-ea"/>
              <a:cs typeface="+mn-cs"/>
            </a:rPr>
            <a:t>1</a:t>
          </a:r>
          <a:endParaRPr lang="en-US" sz="1600" kern="1200" baseline="30000" dirty="0"/>
        </a:p>
      </dsp:txBody>
      <dsp:txXfrm>
        <a:off x="3566671" y="844560"/>
        <a:ext cx="1299709" cy="649699"/>
      </dsp:txXfrm>
    </dsp:sp>
    <dsp:sp modelId="{5A4FEC90-4AE9-4495-AB16-9D677953AB8C}">
      <dsp:nvSpPr>
        <dsp:cNvPr id="0" name=""/>
        <dsp:cNvSpPr/>
      </dsp:nvSpPr>
      <dsp:spPr>
        <a:xfrm>
          <a:off x="2400052" y="1344104"/>
          <a:ext cx="2338949" cy="2339305"/>
        </a:xfrm>
        <a:prstGeom prst="leftCircularArrow">
          <a:avLst>
            <a:gd name="adj1" fmla="val 10980"/>
            <a:gd name="adj2" fmla="val 1142322"/>
            <a:gd name="adj3" fmla="val 6300000"/>
            <a:gd name="adj4" fmla="val 18900000"/>
            <a:gd name="adj5" fmla="val 12500"/>
          </a:avLst>
        </a:prstGeom>
        <a:solidFill>
          <a:schemeClr val="accent3">
            <a:hueOff val="-3890626"/>
            <a:satOff val="-6888"/>
            <a:lumOff val="-264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2AB8F-526C-4DC8-90F7-DA408AB4E20D}">
      <dsp:nvSpPr>
        <dsp:cNvPr id="0" name=""/>
        <dsp:cNvSpPr/>
      </dsp:nvSpPr>
      <dsp:spPr>
        <a:xfrm>
          <a:off x="2784567" y="2196439"/>
          <a:ext cx="1569918" cy="64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i="0" kern="1200" dirty="0" smtClean="0">
              <a:effectLst/>
              <a:latin typeface="+mn-lt"/>
              <a:ea typeface="+mn-ea"/>
              <a:cs typeface="+mn-cs"/>
            </a:rPr>
            <a:t>77% better strategy implementation</a:t>
          </a:r>
          <a:r>
            <a:rPr lang="en-US" sz="1600" b="0" i="0" kern="1200" baseline="30000" dirty="0" smtClean="0">
              <a:effectLst/>
              <a:latin typeface="+mn-lt"/>
              <a:ea typeface="+mn-ea"/>
              <a:cs typeface="+mn-cs"/>
            </a:rPr>
            <a:t>2</a:t>
          </a:r>
          <a:r>
            <a:rPr lang="en-US" sz="1600" b="0" i="0" kern="1200" dirty="0" smtClean="0">
              <a:effectLst/>
              <a:latin typeface="+mn-lt"/>
              <a:ea typeface="+mn-ea"/>
              <a:cs typeface="+mn-cs"/>
            </a:rPr>
            <a:t> </a:t>
          </a:r>
          <a:endParaRPr lang="en-US" sz="1600" kern="1200" dirty="0"/>
        </a:p>
      </dsp:txBody>
      <dsp:txXfrm>
        <a:off x="2784567" y="2196439"/>
        <a:ext cx="1569918" cy="649699"/>
      </dsp:txXfrm>
    </dsp:sp>
    <dsp:sp modelId="{16D52D06-6A02-4E6C-A355-3FA50B3BAD76}">
      <dsp:nvSpPr>
        <dsp:cNvPr id="0" name=""/>
        <dsp:cNvSpPr/>
      </dsp:nvSpPr>
      <dsp:spPr>
        <a:xfrm>
          <a:off x="3216158" y="2849054"/>
          <a:ext cx="2009520" cy="2010325"/>
        </a:xfrm>
        <a:prstGeom prst="blockArc">
          <a:avLst>
            <a:gd name="adj1" fmla="val 13500000"/>
            <a:gd name="adj2" fmla="val 10800000"/>
            <a:gd name="adj3" fmla="val 12740"/>
          </a:avLst>
        </a:prstGeom>
        <a:solidFill>
          <a:schemeClr val="accent3">
            <a:hueOff val="-7781252"/>
            <a:satOff val="-13777"/>
            <a:lumOff val="-529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572746-EF53-4CB0-A655-12F1467634B0}">
      <dsp:nvSpPr>
        <dsp:cNvPr id="0" name=""/>
        <dsp:cNvSpPr/>
      </dsp:nvSpPr>
      <dsp:spPr>
        <a:xfrm>
          <a:off x="3569746" y="3550263"/>
          <a:ext cx="1299709" cy="64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i="0" kern="1200" dirty="0" smtClean="0">
              <a:effectLst/>
              <a:latin typeface="+mn-lt"/>
              <a:ea typeface="+mn-ea"/>
              <a:cs typeface="+mn-cs"/>
            </a:rPr>
            <a:t>85% stronger financial performance overall</a:t>
          </a:r>
          <a:r>
            <a:rPr lang="en-US" sz="1600" b="0" i="0" kern="1200" baseline="30000" dirty="0" smtClean="0">
              <a:effectLst/>
              <a:latin typeface="+mn-lt"/>
              <a:ea typeface="+mn-ea"/>
              <a:cs typeface="+mn-cs"/>
            </a:rPr>
            <a:t>3</a:t>
          </a:r>
          <a:endParaRPr lang="en-US" sz="1600" kern="1200" baseline="30000" dirty="0"/>
        </a:p>
      </dsp:txBody>
      <dsp:txXfrm>
        <a:off x="3569746" y="3550263"/>
        <a:ext cx="1299709" cy="649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9A634-1D71-482E-A087-9C130E77FB50}">
      <dsp:nvSpPr>
        <dsp:cNvPr id="0" name=""/>
        <dsp:cNvSpPr/>
      </dsp:nvSpPr>
      <dsp:spPr>
        <a:xfrm>
          <a:off x="985" y="1247034"/>
          <a:ext cx="1614489" cy="1614489"/>
        </a:xfrm>
        <a:prstGeom prst="ellipse">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ts val="600"/>
            </a:spcAft>
          </a:pPr>
          <a:r>
            <a:rPr lang="en-US" sz="1300" kern="1200" dirty="0" smtClean="0"/>
            <a:t>Compensation</a:t>
          </a:r>
          <a:r>
            <a:rPr lang="en-US" sz="1400" kern="1200" dirty="0" smtClean="0"/>
            <a:t> Management</a:t>
          </a:r>
          <a:endParaRPr lang="en-US" sz="1400" kern="1200" dirty="0"/>
        </a:p>
      </dsp:txBody>
      <dsp:txXfrm>
        <a:off x="237421" y="1483470"/>
        <a:ext cx="1141617" cy="1141617"/>
      </dsp:txXfrm>
    </dsp:sp>
    <dsp:sp modelId="{5E46EB3B-0960-4F54-BB8A-DF934C193BC3}">
      <dsp:nvSpPr>
        <dsp:cNvPr id="0" name=""/>
        <dsp:cNvSpPr/>
      </dsp:nvSpPr>
      <dsp:spPr>
        <a:xfrm>
          <a:off x="1615475" y="1247034"/>
          <a:ext cx="1614489" cy="1614489"/>
        </a:xfrm>
        <a:prstGeom prst="ellipse">
          <a:avLst/>
        </a:prstGeom>
        <a:solidFill>
          <a:schemeClr val="accent4">
            <a:hueOff val="3445313"/>
            <a:satOff val="-15695"/>
            <a:lumOff val="152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ts val="600"/>
            </a:spcAft>
          </a:pPr>
          <a:r>
            <a:rPr lang="en-US" sz="1400" kern="1200" dirty="0" smtClean="0"/>
            <a:t>Employer of Choice Benefits</a:t>
          </a:r>
          <a:endParaRPr lang="en-US" sz="1400" kern="1200" dirty="0"/>
        </a:p>
      </dsp:txBody>
      <dsp:txXfrm>
        <a:off x="1851911" y="1483470"/>
        <a:ext cx="1141617" cy="1141617"/>
      </dsp:txXfrm>
    </dsp:sp>
    <dsp:sp modelId="{BA371D58-824E-47C8-93B7-FCC0C5AF8814}">
      <dsp:nvSpPr>
        <dsp:cNvPr id="0" name=""/>
        <dsp:cNvSpPr/>
      </dsp:nvSpPr>
      <dsp:spPr>
        <a:xfrm>
          <a:off x="3229965" y="1247034"/>
          <a:ext cx="1614489" cy="1614489"/>
        </a:xfrm>
        <a:prstGeom prst="ellipse">
          <a:avLst/>
        </a:prstGeom>
        <a:solidFill>
          <a:schemeClr val="accent4">
            <a:hueOff val="6890627"/>
            <a:satOff val="-31391"/>
            <a:lumOff val="304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ts val="600"/>
            </a:spcAft>
          </a:pPr>
          <a:r>
            <a:rPr lang="en-US" sz="1400" kern="1200" dirty="0" smtClean="0"/>
            <a:t>Benefits Strategy</a:t>
          </a:r>
          <a:endParaRPr lang="en-US" sz="1400" kern="1200" dirty="0"/>
        </a:p>
      </dsp:txBody>
      <dsp:txXfrm>
        <a:off x="3466401" y="1483470"/>
        <a:ext cx="1141617" cy="1141617"/>
      </dsp:txXfrm>
    </dsp:sp>
    <dsp:sp modelId="{025463F7-9F1C-4C26-91BD-2E4A1AEE9691}">
      <dsp:nvSpPr>
        <dsp:cNvPr id="0" name=""/>
        <dsp:cNvSpPr/>
      </dsp:nvSpPr>
      <dsp:spPr>
        <a:xfrm>
          <a:off x="4844455" y="1247034"/>
          <a:ext cx="1614489" cy="1614489"/>
        </a:xfrm>
        <a:prstGeom prst="ellipse">
          <a:avLst/>
        </a:prstGeom>
        <a:solidFill>
          <a:schemeClr val="accent4">
            <a:hueOff val="10335940"/>
            <a:satOff val="-47086"/>
            <a:lumOff val="4559"/>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ts val="600"/>
            </a:spcAft>
          </a:pPr>
          <a:r>
            <a:rPr lang="en-US" sz="1400" kern="1200" dirty="0" smtClean="0"/>
            <a:t>Benefits Administration</a:t>
          </a:r>
          <a:endParaRPr lang="en-US" sz="1400" kern="1200" dirty="0"/>
        </a:p>
      </dsp:txBody>
      <dsp:txXfrm>
        <a:off x="5080891" y="1483470"/>
        <a:ext cx="1141617" cy="1141617"/>
      </dsp:txXfrm>
    </dsp:sp>
    <dsp:sp modelId="{3A3D010C-F3C5-408D-8E41-5D005B1D971D}">
      <dsp:nvSpPr>
        <dsp:cNvPr id="0" name=""/>
        <dsp:cNvSpPr/>
      </dsp:nvSpPr>
      <dsp:spPr>
        <a:xfrm>
          <a:off x="6458945" y="1247034"/>
          <a:ext cx="1614489" cy="1614489"/>
        </a:xfrm>
        <a:prstGeom prst="ellipse">
          <a:avLst/>
        </a:prstGeom>
        <a:solidFill>
          <a:schemeClr val="accent4">
            <a:hueOff val="13781254"/>
            <a:satOff val="-62781"/>
            <a:lumOff val="6079"/>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ts val="600"/>
            </a:spcAft>
          </a:pPr>
          <a:r>
            <a:rPr lang="en-US" sz="1400" kern="1200" dirty="0" smtClean="0"/>
            <a:t>Retirement Plans</a:t>
          </a:r>
          <a:endParaRPr lang="en-US" sz="1400" kern="1200" dirty="0"/>
        </a:p>
      </dsp:txBody>
      <dsp:txXfrm>
        <a:off x="6695381" y="1483470"/>
        <a:ext cx="1141617" cy="11416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2CD71-F898-4DCB-9DE8-6B1064A57C7F}">
      <dsp:nvSpPr>
        <dsp:cNvPr id="0" name=""/>
        <dsp:cNvSpPr/>
      </dsp:nvSpPr>
      <dsp:spPr>
        <a:xfrm>
          <a:off x="2200406" y="0"/>
          <a:ext cx="2382308" cy="2382671"/>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B01158-8B8A-4060-82CB-9196B9E10EFA}">
      <dsp:nvSpPr>
        <dsp:cNvPr id="0" name=""/>
        <dsp:cNvSpPr/>
      </dsp:nvSpPr>
      <dsp:spPr>
        <a:xfrm>
          <a:off x="2726975" y="860216"/>
          <a:ext cx="1323802" cy="661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2.5 times more engaged</a:t>
          </a:r>
          <a:r>
            <a:rPr lang="en-US" sz="1600" kern="1200" baseline="30000" dirty="0" smtClean="0"/>
            <a:t>1</a:t>
          </a:r>
          <a:r>
            <a:rPr lang="en-US" sz="1600" kern="1200" dirty="0" smtClean="0"/>
            <a:t> </a:t>
          </a:r>
          <a:endParaRPr lang="en-US" sz="1600" kern="1200" dirty="0"/>
        </a:p>
      </dsp:txBody>
      <dsp:txXfrm>
        <a:off x="2726975" y="860216"/>
        <a:ext cx="1323802" cy="661743"/>
      </dsp:txXfrm>
    </dsp:sp>
    <dsp:sp modelId="{55A422D7-BFDE-4ADB-8586-1D97A12EB2B1}">
      <dsp:nvSpPr>
        <dsp:cNvPr id="0" name=""/>
        <dsp:cNvSpPr/>
      </dsp:nvSpPr>
      <dsp:spPr>
        <a:xfrm>
          <a:off x="1538728" y="1369021"/>
          <a:ext cx="2382308" cy="2382671"/>
        </a:xfrm>
        <a:prstGeom prst="leftCircularArrow">
          <a:avLst>
            <a:gd name="adj1" fmla="val 10980"/>
            <a:gd name="adj2" fmla="val 1142322"/>
            <a:gd name="adj3" fmla="val 6300000"/>
            <a:gd name="adj4" fmla="val 18900000"/>
            <a:gd name="adj5" fmla="val 12500"/>
          </a:avLst>
        </a:prstGeom>
        <a:solidFill>
          <a:schemeClr val="accent3">
            <a:hueOff val="-3890626"/>
            <a:satOff val="-6888"/>
            <a:lumOff val="-264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3D593-B334-4E84-BC04-0EE456358771}">
      <dsp:nvSpPr>
        <dsp:cNvPr id="0" name=""/>
        <dsp:cNvSpPr/>
      </dsp:nvSpPr>
      <dsp:spPr>
        <a:xfrm>
          <a:off x="2067981" y="2237156"/>
          <a:ext cx="1323802" cy="661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Less than 60% have reviewed programs</a:t>
          </a:r>
          <a:r>
            <a:rPr lang="en-US" sz="1600" kern="1200" baseline="30000" dirty="0" smtClean="0"/>
            <a:t>2</a:t>
          </a:r>
          <a:endParaRPr lang="en-US" sz="1600" kern="1200" baseline="30000" dirty="0"/>
        </a:p>
      </dsp:txBody>
      <dsp:txXfrm>
        <a:off x="2067981" y="2237156"/>
        <a:ext cx="1323802" cy="661743"/>
      </dsp:txXfrm>
    </dsp:sp>
    <dsp:sp modelId="{26A4C026-1A8B-42FF-9886-2F88DCAADA57}">
      <dsp:nvSpPr>
        <dsp:cNvPr id="0" name=""/>
        <dsp:cNvSpPr/>
      </dsp:nvSpPr>
      <dsp:spPr>
        <a:xfrm>
          <a:off x="2369964" y="2901869"/>
          <a:ext cx="2046772" cy="2047592"/>
        </a:xfrm>
        <a:prstGeom prst="blockArc">
          <a:avLst>
            <a:gd name="adj1" fmla="val 13500000"/>
            <a:gd name="adj2" fmla="val 10800000"/>
            <a:gd name="adj3" fmla="val 12740"/>
          </a:avLst>
        </a:prstGeom>
        <a:solidFill>
          <a:schemeClr val="accent3">
            <a:hueOff val="-7781252"/>
            <a:satOff val="-13777"/>
            <a:lumOff val="-529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B6D87-71C0-49B1-BDFD-83D2F456D90D}">
      <dsp:nvSpPr>
        <dsp:cNvPr id="0" name=""/>
        <dsp:cNvSpPr/>
      </dsp:nvSpPr>
      <dsp:spPr>
        <a:xfrm>
          <a:off x="2730106" y="3616076"/>
          <a:ext cx="1323802" cy="661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32.7% lower operating income</a:t>
          </a:r>
          <a:r>
            <a:rPr lang="en-US" sz="1600" kern="1200" baseline="30000" dirty="0" smtClean="0"/>
            <a:t>3</a:t>
          </a:r>
          <a:endParaRPr lang="en-US" sz="1600" kern="1200" baseline="30000" dirty="0"/>
        </a:p>
      </dsp:txBody>
      <dsp:txXfrm>
        <a:off x="2730106" y="3616076"/>
        <a:ext cx="1323802" cy="661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C0B6E-CBC1-4965-B6A6-4854DB618B09}">
      <dsp:nvSpPr>
        <dsp:cNvPr id="0" name=""/>
        <dsp:cNvSpPr/>
      </dsp:nvSpPr>
      <dsp:spPr>
        <a:xfrm>
          <a:off x="769410" y="0"/>
          <a:ext cx="1740579" cy="1740579"/>
        </a:xfrm>
        <a:prstGeom prst="ellipse">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Employment Laws</a:t>
          </a:r>
          <a:endParaRPr lang="en-US" sz="1600" kern="1200" dirty="0"/>
        </a:p>
      </dsp:txBody>
      <dsp:txXfrm>
        <a:off x="1024312" y="254902"/>
        <a:ext cx="1230775" cy="1230775"/>
      </dsp:txXfrm>
    </dsp:sp>
    <dsp:sp modelId="{A109B614-87F5-4EDF-BCB6-0939DDB76185}">
      <dsp:nvSpPr>
        <dsp:cNvPr id="0" name=""/>
        <dsp:cNvSpPr/>
      </dsp:nvSpPr>
      <dsp:spPr>
        <a:xfrm>
          <a:off x="2509989" y="0"/>
          <a:ext cx="1740579" cy="1740579"/>
        </a:xfrm>
        <a:prstGeom prst="ellipse">
          <a:avLst/>
        </a:prstGeom>
        <a:solidFill>
          <a:schemeClr val="accent4">
            <a:hueOff val="6890627"/>
            <a:satOff val="-31391"/>
            <a:lumOff val="304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Workplace Safety</a:t>
          </a:r>
          <a:endParaRPr lang="en-US" sz="1600" kern="1200" dirty="0"/>
        </a:p>
      </dsp:txBody>
      <dsp:txXfrm>
        <a:off x="2764891" y="254902"/>
        <a:ext cx="1230775" cy="1230775"/>
      </dsp:txXfrm>
    </dsp:sp>
    <dsp:sp modelId="{B21D1A74-6B25-4CBA-9BFA-1C0480FA3F96}">
      <dsp:nvSpPr>
        <dsp:cNvPr id="0" name=""/>
        <dsp:cNvSpPr/>
      </dsp:nvSpPr>
      <dsp:spPr>
        <a:xfrm>
          <a:off x="4250568" y="0"/>
          <a:ext cx="1740579" cy="1740579"/>
        </a:xfrm>
        <a:prstGeom prst="ellipse">
          <a:avLst/>
        </a:prstGeom>
        <a:solidFill>
          <a:schemeClr val="accent4">
            <a:hueOff val="13781254"/>
            <a:satOff val="-62781"/>
            <a:lumOff val="6079"/>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Affordable Care Act (ACA)</a:t>
          </a:r>
          <a:endParaRPr lang="en-US" sz="1600" kern="1200" dirty="0"/>
        </a:p>
      </dsp:txBody>
      <dsp:txXfrm>
        <a:off x="4505470" y="254902"/>
        <a:ext cx="1230775" cy="12307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422D7-BFDE-4ADB-8586-1D97A12EB2B1}">
      <dsp:nvSpPr>
        <dsp:cNvPr id="0" name=""/>
        <dsp:cNvSpPr/>
      </dsp:nvSpPr>
      <dsp:spPr>
        <a:xfrm>
          <a:off x="2244643" y="0"/>
          <a:ext cx="2387800" cy="2388163"/>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D4EC7-D2FB-4E97-9AB7-99AD887443B9}">
      <dsp:nvSpPr>
        <dsp:cNvPr id="0" name=""/>
        <dsp:cNvSpPr/>
      </dsp:nvSpPr>
      <dsp:spPr>
        <a:xfrm>
          <a:off x="2772425" y="862199"/>
          <a:ext cx="1326854" cy="66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Violations nearly 80% of time</a:t>
          </a:r>
          <a:r>
            <a:rPr lang="en-US" sz="1600" kern="1200" baseline="30000" dirty="0" smtClean="0"/>
            <a:t>1</a:t>
          </a:r>
          <a:endParaRPr lang="en-US" sz="1600" kern="1200" baseline="30000" dirty="0"/>
        </a:p>
      </dsp:txBody>
      <dsp:txXfrm>
        <a:off x="2772425" y="862199"/>
        <a:ext cx="1326854" cy="663268"/>
      </dsp:txXfrm>
    </dsp:sp>
    <dsp:sp modelId="{F6704928-075C-48EF-A7FA-17E38A1039F1}">
      <dsp:nvSpPr>
        <dsp:cNvPr id="0" name=""/>
        <dsp:cNvSpPr/>
      </dsp:nvSpPr>
      <dsp:spPr>
        <a:xfrm>
          <a:off x="1581440" y="1372177"/>
          <a:ext cx="2387800" cy="2388163"/>
        </a:xfrm>
        <a:prstGeom prst="leftCircularArrow">
          <a:avLst>
            <a:gd name="adj1" fmla="val 10980"/>
            <a:gd name="adj2" fmla="val 1142322"/>
            <a:gd name="adj3" fmla="val 6300000"/>
            <a:gd name="adj4" fmla="val 18900000"/>
            <a:gd name="adj5" fmla="val 12500"/>
          </a:avLst>
        </a:prstGeom>
        <a:solidFill>
          <a:schemeClr val="accent3">
            <a:hueOff val="-3890626"/>
            <a:satOff val="-6888"/>
            <a:lumOff val="-264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F9373-55B9-4F4F-AABF-A0386A5DD5EF}">
      <dsp:nvSpPr>
        <dsp:cNvPr id="0" name=""/>
        <dsp:cNvSpPr/>
      </dsp:nvSpPr>
      <dsp:spPr>
        <a:xfrm>
          <a:off x="2111913" y="2242314"/>
          <a:ext cx="1326854" cy="66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2-6x return to bottom line</a:t>
          </a:r>
          <a:r>
            <a:rPr lang="en-US" sz="1600" kern="1200" baseline="30000" dirty="0" smtClean="0"/>
            <a:t>2</a:t>
          </a:r>
          <a:endParaRPr lang="en-US" sz="1600" kern="1200" baseline="30000" dirty="0"/>
        </a:p>
      </dsp:txBody>
      <dsp:txXfrm>
        <a:off x="2111913" y="2242314"/>
        <a:ext cx="1326854" cy="663268"/>
      </dsp:txXfrm>
    </dsp:sp>
    <dsp:sp modelId="{A62B23B5-B25A-4E79-B738-67705272D591}">
      <dsp:nvSpPr>
        <dsp:cNvPr id="0" name=""/>
        <dsp:cNvSpPr/>
      </dsp:nvSpPr>
      <dsp:spPr>
        <a:xfrm>
          <a:off x="2414591" y="2908559"/>
          <a:ext cx="2051490" cy="2052312"/>
        </a:xfrm>
        <a:prstGeom prst="blockArc">
          <a:avLst>
            <a:gd name="adj1" fmla="val 13500000"/>
            <a:gd name="adj2" fmla="val 10800000"/>
            <a:gd name="adj3" fmla="val 12740"/>
          </a:avLst>
        </a:prstGeom>
        <a:solidFill>
          <a:schemeClr val="accent3">
            <a:hueOff val="-7781252"/>
            <a:satOff val="-13777"/>
            <a:lumOff val="-529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5DDB1-9102-4788-AC8B-A9705C863424}">
      <dsp:nvSpPr>
        <dsp:cNvPr id="0" name=""/>
        <dsp:cNvSpPr/>
      </dsp:nvSpPr>
      <dsp:spPr>
        <a:xfrm>
          <a:off x="2775564" y="3624413"/>
          <a:ext cx="1326854" cy="66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baseline="0" dirty="0" smtClean="0"/>
            <a:t>Approximately  40% did not meet ACA deadline</a:t>
          </a:r>
          <a:r>
            <a:rPr lang="en-US" sz="1600" kern="1200" baseline="30000" dirty="0" smtClean="0"/>
            <a:t>3</a:t>
          </a:r>
          <a:endParaRPr lang="en-US" sz="1600" kern="1200" baseline="30000" dirty="0"/>
        </a:p>
      </dsp:txBody>
      <dsp:txXfrm>
        <a:off x="2775564" y="3624413"/>
        <a:ext cx="1326854" cy="66326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A084BF-8812-4D1A-8E96-64A3ECC8F805}" type="datetimeFigureOut">
              <a:rPr lang="en-US" smtClean="0"/>
              <a:t>8/24/2018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1BC377-C658-48EE-A3ED-55BE58CCD827}" type="slidenum">
              <a:rPr lang="en-US" smtClean="0"/>
              <a:t>‹#›</a:t>
            </a:fld>
            <a:endParaRPr lang="en-US"/>
          </a:p>
        </p:txBody>
      </p:sp>
    </p:spTree>
    <p:extLst>
      <p:ext uri="{BB962C8B-B14F-4D97-AF65-F5344CB8AC3E}">
        <p14:creationId xmlns:p14="http://schemas.microsoft.com/office/powerpoint/2010/main" val="3550500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3D1F3-7776-44D4-8444-4C79620E38CB}" type="datetimeFigureOut">
              <a:rPr lang="en-US" smtClean="0"/>
              <a:t>8/24/2018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496D6-6586-4B24-9124-6E8C1B7EB125}" type="slidenum">
              <a:rPr lang="en-US" smtClean="0"/>
              <a:t>‹#›</a:t>
            </a:fld>
            <a:endParaRPr lang="en-US"/>
          </a:p>
        </p:txBody>
      </p:sp>
    </p:spTree>
    <p:extLst>
      <p:ext uri="{BB962C8B-B14F-4D97-AF65-F5344CB8AC3E}">
        <p14:creationId xmlns:p14="http://schemas.microsoft.com/office/powerpoint/2010/main" val="974427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wc.com/us/en/people-management/publications/assets/talent-managment-powering-strategic-initiatives-in-the-pmo.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2</a:t>
            </a:fld>
            <a:endParaRPr lang="en-US"/>
          </a:p>
        </p:txBody>
      </p:sp>
    </p:spTree>
    <p:extLst>
      <p:ext uri="{BB962C8B-B14F-4D97-AF65-F5344CB8AC3E}">
        <p14:creationId xmlns:p14="http://schemas.microsoft.com/office/powerpoint/2010/main" val="2897871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each arrow to review how the P&amp;L is impacted. </a:t>
            </a:r>
          </a:p>
          <a:p>
            <a:endParaRPr lang="en-US" dirty="0"/>
          </a:p>
        </p:txBody>
      </p:sp>
      <p:sp>
        <p:nvSpPr>
          <p:cNvPr id="4" name="Slide Number Placeholder 3"/>
          <p:cNvSpPr>
            <a:spLocks noGrp="1"/>
          </p:cNvSpPr>
          <p:nvPr>
            <p:ph type="sldNum" sz="quarter" idx="10"/>
          </p:nvPr>
        </p:nvSpPr>
        <p:spPr/>
        <p:txBody>
          <a:bodyPr/>
          <a:lstStyle/>
          <a:p>
            <a:fld id="{AA9496D6-6586-4B24-9124-6E8C1B7EB125}" type="slidenum">
              <a:rPr lang="en-US" smtClean="0"/>
              <a:t>13</a:t>
            </a:fld>
            <a:endParaRPr lang="en-US"/>
          </a:p>
        </p:txBody>
      </p:sp>
    </p:spTree>
    <p:extLst>
      <p:ext uri="{BB962C8B-B14F-4D97-AF65-F5344CB8AC3E}">
        <p14:creationId xmlns:p14="http://schemas.microsoft.com/office/powerpoint/2010/main" val="149801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Click each arrow to review how the P&amp;L is impacted. </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14</a:t>
            </a:fld>
            <a:endParaRPr lang="en-US"/>
          </a:p>
        </p:txBody>
      </p:sp>
    </p:spTree>
    <p:extLst>
      <p:ext uri="{BB962C8B-B14F-4D97-AF65-F5344CB8AC3E}">
        <p14:creationId xmlns:p14="http://schemas.microsoft.com/office/powerpoint/2010/main" val="2291101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reviewed how talent</a:t>
            </a:r>
            <a:r>
              <a:rPr lang="en-US" baseline="0" dirty="0" smtClean="0"/>
              <a:t> impacts the P&amp;L. But i</a:t>
            </a:r>
            <a:r>
              <a:rPr lang="en-US" dirty="0" smtClean="0"/>
              <a:t>n order to attract, engage and motivate the entire workforce, employers must offer a variety of compensation and benefit programs that align with the different generations in their workforce and that helps meet their overall business goals.   </a:t>
            </a:r>
          </a:p>
          <a:p>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15</a:t>
            </a:fld>
            <a:endParaRPr lang="en-US"/>
          </a:p>
        </p:txBody>
      </p:sp>
    </p:spTree>
    <p:extLst>
      <p:ext uri="{BB962C8B-B14F-4D97-AF65-F5344CB8AC3E}">
        <p14:creationId xmlns:p14="http://schemas.microsoft.com/office/powerpoint/2010/main" val="221003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This is important</a:t>
            </a:r>
            <a:r>
              <a:rPr lang="en-US" i="0" baseline="0" dirty="0" smtClean="0"/>
              <a:t> because a</a:t>
            </a:r>
            <a:r>
              <a:rPr lang="en-US" i="0" dirty="0" smtClean="0"/>
              <a:t>s we discussed on our HCM</a:t>
            </a:r>
            <a:r>
              <a:rPr lang="en-US" i="0" baseline="0" dirty="0" smtClean="0"/>
              <a:t> trend overview</a:t>
            </a:r>
            <a:r>
              <a:rPr lang="en-US" i="0" dirty="0" smtClean="0"/>
              <a:t> employees who view their total rewards program (pay, benefits, PTO) as competitive are 2.5 times more engaged than other employees.  And</a:t>
            </a:r>
            <a:r>
              <a:rPr lang="en-US" dirty="0" smtClean="0"/>
              <a:t>, due to lack of time and resources, less than 60% of companies today conduct regular examinations of their wages, salary and benefits. </a:t>
            </a:r>
          </a:p>
          <a:p>
            <a:endParaRPr lang="en-US" i="0" baseline="0" dirty="0" smtClean="0"/>
          </a:p>
          <a:p>
            <a:r>
              <a:rPr lang="en-US" i="0" baseline="0" dirty="0" smtClean="0"/>
              <a:t>This is important because </a:t>
            </a:r>
            <a:r>
              <a:rPr lang="en-US" sz="1200" b="0" i="0" u="none" strike="noStrike" kern="1200" baseline="0" dirty="0" smtClean="0">
                <a:solidFill>
                  <a:schemeClr val="tx1"/>
                </a:solidFill>
                <a:latin typeface="+mn-lt"/>
                <a:ea typeface="+mn-ea"/>
                <a:cs typeface="+mn-cs"/>
              </a:rPr>
              <a:t>Companies with low engagement scores can earn an operating income 32.7% lower than companies with more engaged </a:t>
            </a:r>
            <a:r>
              <a:rPr lang="en-US" sz="1200" b="0" i="0" u="none" strike="noStrike" kern="1200" baseline="0" dirty="0" err="1" smtClean="0">
                <a:solidFill>
                  <a:schemeClr val="tx1"/>
                </a:solidFill>
                <a:latin typeface="+mn-lt"/>
                <a:ea typeface="+mn-ea"/>
                <a:cs typeface="+mn-cs"/>
              </a:rPr>
              <a:t>Ees</a:t>
            </a:r>
            <a:r>
              <a:rPr lang="en-US" sz="1200" b="0" i="0" u="none" strike="noStrike" kern="1200" baseline="0" dirty="0" smtClean="0">
                <a:solidFill>
                  <a:schemeClr val="tx1"/>
                </a:solidFill>
                <a:latin typeface="+mn-lt"/>
                <a:ea typeface="+mn-ea"/>
                <a:cs typeface="+mn-cs"/>
              </a:rPr>
              <a:t> (AON Hewitt 2015)</a:t>
            </a:r>
            <a:endParaRPr lang="en-US" i="0" baseline="0" dirty="0" smtClean="0"/>
          </a:p>
          <a:p>
            <a:endParaRPr lang="en-US" i="0" baseline="0" dirty="0" smtClean="0"/>
          </a:p>
          <a:p>
            <a:r>
              <a:rPr lang="en-US" i="0" baseline="0" dirty="0" smtClean="0"/>
              <a:t>An</a:t>
            </a:r>
            <a:r>
              <a:rPr lang="en-US" i="0" dirty="0" smtClean="0"/>
              <a:t> effective compensation and benefit strategy will draw in team players and keep them engaged and loyal. </a:t>
            </a:r>
          </a:p>
          <a:p>
            <a:endParaRPr lang="en-US" i="0" dirty="0" smtClean="0"/>
          </a:p>
          <a:p>
            <a:endParaRPr lang="en-US" i="0" dirty="0" smtClean="0"/>
          </a:p>
          <a:p>
            <a:endParaRPr lang="en-US" i="0" dirty="0" smtClean="0"/>
          </a:p>
          <a:p>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16</a:t>
            </a:fld>
            <a:endParaRPr lang="en-US"/>
          </a:p>
        </p:txBody>
      </p:sp>
    </p:spTree>
    <p:extLst>
      <p:ext uri="{BB962C8B-B14F-4D97-AF65-F5344CB8AC3E}">
        <p14:creationId xmlns:p14="http://schemas.microsoft.com/office/powerpoint/2010/main" val="938702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each arrow to review how the P&amp;L is impacted. </a:t>
            </a:r>
          </a:p>
          <a:p>
            <a:endParaRPr lang="en-US" dirty="0"/>
          </a:p>
        </p:txBody>
      </p:sp>
      <p:sp>
        <p:nvSpPr>
          <p:cNvPr id="4" name="Slide Number Placeholder 3"/>
          <p:cNvSpPr>
            <a:spLocks noGrp="1"/>
          </p:cNvSpPr>
          <p:nvPr>
            <p:ph type="sldNum" sz="quarter" idx="10"/>
          </p:nvPr>
        </p:nvSpPr>
        <p:spPr/>
        <p:txBody>
          <a:bodyPr/>
          <a:lstStyle/>
          <a:p>
            <a:fld id="{AA9496D6-6586-4B24-9124-6E8C1B7EB125}" type="slidenum">
              <a:rPr lang="en-US" smtClean="0"/>
              <a:t>17</a:t>
            </a:fld>
            <a:endParaRPr lang="en-US"/>
          </a:p>
        </p:txBody>
      </p:sp>
    </p:spTree>
    <p:extLst>
      <p:ext uri="{BB962C8B-B14F-4D97-AF65-F5344CB8AC3E}">
        <p14:creationId xmlns:p14="http://schemas.microsoft.com/office/powerpoint/2010/main" val="242158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each arrow to review how the P&amp;L is impacted. </a:t>
            </a:r>
          </a:p>
          <a:p>
            <a:endParaRPr lang="en-US" dirty="0"/>
          </a:p>
        </p:txBody>
      </p:sp>
      <p:sp>
        <p:nvSpPr>
          <p:cNvPr id="4" name="Slide Number Placeholder 3"/>
          <p:cNvSpPr>
            <a:spLocks noGrp="1"/>
          </p:cNvSpPr>
          <p:nvPr>
            <p:ph type="sldNum" sz="quarter" idx="10"/>
          </p:nvPr>
        </p:nvSpPr>
        <p:spPr/>
        <p:txBody>
          <a:bodyPr/>
          <a:lstStyle/>
          <a:p>
            <a:fld id="{AA9496D6-6586-4B24-9124-6E8C1B7EB125}" type="slidenum">
              <a:rPr lang="en-US" smtClean="0"/>
              <a:t>18</a:t>
            </a:fld>
            <a:endParaRPr lang="en-US"/>
          </a:p>
        </p:txBody>
      </p:sp>
    </p:spTree>
    <p:extLst>
      <p:ext uri="{BB962C8B-B14F-4D97-AF65-F5344CB8AC3E}">
        <p14:creationId xmlns:p14="http://schemas.microsoft.com/office/powerpoint/2010/main" val="1711343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each arrow to review how the P&amp;L is impacted.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9496D6-6586-4B24-9124-6E8C1B7EB125}" type="slidenum">
              <a:rPr lang="en-US" smtClean="0"/>
              <a:t>19</a:t>
            </a:fld>
            <a:endParaRPr lang="en-US"/>
          </a:p>
        </p:txBody>
      </p:sp>
    </p:spTree>
    <p:extLst>
      <p:ext uri="{BB962C8B-B14F-4D97-AF65-F5344CB8AC3E}">
        <p14:creationId xmlns:p14="http://schemas.microsoft.com/office/powerpoint/2010/main" val="553392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each arrow to review how the P&amp;L is impacted.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9496D6-6586-4B24-9124-6E8C1B7EB125}" type="slidenum">
              <a:rPr lang="en-US" smtClean="0"/>
              <a:t>20</a:t>
            </a:fld>
            <a:endParaRPr lang="en-US"/>
          </a:p>
        </p:txBody>
      </p:sp>
    </p:spTree>
    <p:extLst>
      <p:ext uri="{BB962C8B-B14F-4D97-AF65-F5344CB8AC3E}">
        <p14:creationId xmlns:p14="http://schemas.microsoft.com/office/powerpoint/2010/main" val="2704794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each arrow to review how the P&amp;L is impacted.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9496D6-6586-4B24-9124-6E8C1B7EB125}" type="slidenum">
              <a:rPr lang="en-US" smtClean="0"/>
              <a:t>21</a:t>
            </a:fld>
            <a:endParaRPr lang="en-US"/>
          </a:p>
        </p:txBody>
      </p:sp>
    </p:spTree>
    <p:extLst>
      <p:ext uri="{BB962C8B-B14F-4D97-AF65-F5344CB8AC3E}">
        <p14:creationId xmlns:p14="http://schemas.microsoft.com/office/powerpoint/2010/main" val="966633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a:t>
            </a:r>
            <a:r>
              <a:rPr lang="en-US" baseline="0" dirty="0" smtClean="0"/>
              <a:t> is everywhere and regulations are ever changing - as we have seen with changing times and administrations. What’s more, there are likely risks that your clients are not aware of.</a:t>
            </a:r>
          </a:p>
          <a:p>
            <a:endParaRPr lang="en-US" baseline="0" dirty="0" smtClean="0"/>
          </a:p>
          <a:p>
            <a:r>
              <a:rPr lang="en-US" baseline="0" dirty="0" smtClean="0"/>
              <a:t>OSHA, </a:t>
            </a:r>
            <a:r>
              <a:rPr lang="en-US" b="0" baseline="0" dirty="0" smtClean="0"/>
              <a:t>FLSA and ACA are just a few of the major changes that took place this past year and compliance costs continue to rise.  </a:t>
            </a:r>
          </a:p>
          <a:p>
            <a:endParaRPr lang="en-US" b="0" baseline="0"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22</a:t>
            </a:fld>
            <a:endParaRPr lang="en-US"/>
          </a:p>
        </p:txBody>
      </p:sp>
    </p:spTree>
    <p:extLst>
      <p:ext uri="{BB962C8B-B14F-4D97-AF65-F5344CB8AC3E}">
        <p14:creationId xmlns:p14="http://schemas.microsoft.com/office/powerpoint/2010/main" val="360691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You have probably heard your clients state that they started their business because they </a:t>
            </a:r>
            <a:r>
              <a:rPr lang="en-US" dirty="0" smtClean="0"/>
              <a:t>had</a:t>
            </a:r>
            <a:r>
              <a:rPr lang="en-US" baseline="0" dirty="0" smtClean="0"/>
              <a:t> passion and an innovative idea and that helped them</a:t>
            </a:r>
            <a:r>
              <a:rPr lang="en-US" dirty="0" smtClean="0"/>
              <a:t> attain </a:t>
            </a:r>
            <a:r>
              <a:rPr lang="en-US" baseline="0" dirty="0" smtClean="0"/>
              <a:t>the success they have today. </a:t>
            </a:r>
          </a:p>
          <a:p>
            <a:pPr marL="0" indent="0">
              <a:buFont typeface="Arial" panose="020B0604020202020204" pitchFamily="34" charset="0"/>
              <a:buNone/>
            </a:pPr>
            <a:r>
              <a:rPr lang="en-US" dirty="0" smtClean="0"/>
              <a:t>However, as their business grew, they added employees and it became more complicated to run their business. The cost of doing business increased and they no longer have just themselves</a:t>
            </a:r>
            <a:r>
              <a:rPr lang="en-US" baseline="0" dirty="0" smtClean="0"/>
              <a:t> </a:t>
            </a:r>
            <a:r>
              <a:rPr lang="en-US" dirty="0" smtClean="0"/>
              <a:t>to manage and now deal with the added cost and administration of having employees- which is arguably a</a:t>
            </a:r>
            <a:r>
              <a:rPr lang="en-US" baseline="0" dirty="0" smtClean="0"/>
              <a:t> company’s</a:t>
            </a:r>
            <a:r>
              <a:rPr lang="en-US" dirty="0" smtClean="0"/>
              <a:t> greatest asset but also their greatest risk. Each of your clients have goals for their organization</a:t>
            </a:r>
            <a:r>
              <a:rPr lang="en-US" baseline="0" dirty="0" smtClean="0"/>
              <a:t> that they want to achieve</a:t>
            </a:r>
            <a:r>
              <a:rPr lang="en-US" b="1" dirty="0" smtClean="0"/>
              <a:t> </a:t>
            </a:r>
            <a:r>
              <a:rPr lang="en-US" dirty="0" smtClean="0"/>
              <a:t>and the ability to minimize distractions and focus on strategic initiatives is critical for success. </a:t>
            </a:r>
          </a:p>
          <a:p>
            <a:pPr marL="0" indent="0">
              <a:buFont typeface="Arial" panose="020B0604020202020204" pitchFamily="34" charset="0"/>
              <a:buNone/>
            </a:pPr>
            <a:endParaRPr lang="en-US" baseline="0" dirty="0" smtClean="0"/>
          </a:p>
          <a:p>
            <a:r>
              <a:rPr lang="en-US" sz="1200" kern="1200" dirty="0" smtClean="0">
                <a:solidFill>
                  <a:schemeClr val="tx1"/>
                </a:solidFill>
                <a:effectLst/>
                <a:latin typeface="+mn-lt"/>
                <a:ea typeface="+mn-ea"/>
                <a:cs typeface="+mn-cs"/>
              </a:rPr>
              <a:t>With unemployment at its lowest level in decades, companies have to aggressively compete for top talent to stay competitive.  According to INC, millennials will make up 75% of the workforce by 2025, that’s only a short time from now, so today’s employers must provide a radically different approach aimed to attract, retain and engage employees, or they risk losing in this war for talent.  The problem is, Gallup recently found that 60% of millennials say they are open to different job opportunities and turnover is expensive- a bad hire can cost you 5x that individual’s salary.  Getting it right and maximizing their potential is extremely important to hitting your goals and also protecting your profitability.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Once you’ve found the right employee, you have to work today to keep them.  Employers must offer a variety of compensation and benefit programs that align with the different generations in their workforce to draw in key players and keep them engaged and loyal.  However, due to lack of time and resources, less than 60% of companies today conduct regular examinations of their wages, salary and benefits.  This is more important now than ever before because a recent survey conducted by Access Development found that 74% of employees stated they wanted better benefits and 62% would leave their employer for better benefits.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And last, but perhaps most important, the ability to adapt to changing regulatory trends and mitigate employer related risks can help companies control unexpected costs and maintain profitability.  According to recent claims data provided by </a:t>
            </a:r>
            <a:r>
              <a:rPr lang="en-US" dirty="0" err="1" smtClean="0"/>
              <a:t>Hiscox</a:t>
            </a:r>
            <a:r>
              <a:rPr lang="en-US" dirty="0" smtClean="0"/>
              <a:t>,  1 in 5 small and mid-sized businesses will face employment related charges.  The cost to litigate or settle can be expensive, in fact according to Lexis Nexis the average cost and defense for an employment claim is $125k.  The blind side, or unexpected costs associated with non compliance can prevent businesses from investing in key initiatives necessary to meet goals, and can drastically impact profits.</a:t>
            </a:r>
            <a:endParaRPr lang="en-US" baseline="0" dirty="0" smtClean="0"/>
          </a:p>
          <a:p>
            <a:pPr marL="0" indent="0">
              <a:buFont typeface="Arial" panose="020B0604020202020204"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4</a:t>
            </a:fld>
            <a:endParaRPr lang="en-US"/>
          </a:p>
        </p:txBody>
      </p:sp>
    </p:spTree>
    <p:extLst>
      <p:ext uri="{BB962C8B-B14F-4D97-AF65-F5344CB8AC3E}">
        <p14:creationId xmlns:p14="http://schemas.microsoft.com/office/powerpoint/2010/main" val="1067231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DOL reports that an investigation leads to a violation nearly 80% of the time 1</a:t>
            </a:r>
          </a:p>
          <a:p>
            <a:endParaRPr lang="en-US" b="0" baseline="0" dirty="0" smtClean="0"/>
          </a:p>
          <a:p>
            <a:r>
              <a:rPr lang="en-US" b="0" baseline="0" dirty="0" smtClean="0"/>
              <a:t>Yet, according to the National Safety Council, every single dollar spent on prevention can return between $2-6 to the bottom line of an organization. 2</a:t>
            </a:r>
          </a:p>
          <a:p>
            <a:endParaRPr lang="en-US" b="0" baseline="0" dirty="0" smtClean="0"/>
          </a:p>
          <a:p>
            <a:r>
              <a:rPr lang="en-US" b="0" baseline="0" dirty="0" smtClean="0"/>
              <a:t>And on the ACA front, an ADP Study found that about 40% of employers handling ACA internally did not meet the original deadline for distributing Form 1095-C to their employees.3 </a:t>
            </a:r>
          </a:p>
          <a:p>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23</a:t>
            </a:fld>
            <a:endParaRPr lang="en-US"/>
          </a:p>
        </p:txBody>
      </p:sp>
    </p:spTree>
    <p:extLst>
      <p:ext uri="{BB962C8B-B14F-4D97-AF65-F5344CB8AC3E}">
        <p14:creationId xmlns:p14="http://schemas.microsoft.com/office/powerpoint/2010/main" val="1536885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each arrow to review how the P&amp;L is impacted.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9496D6-6586-4B24-9124-6E8C1B7EB125}" type="slidenum">
              <a:rPr lang="en-US" smtClean="0"/>
              <a:t>24</a:t>
            </a:fld>
            <a:endParaRPr lang="en-US"/>
          </a:p>
        </p:txBody>
      </p:sp>
    </p:spTree>
    <p:extLst>
      <p:ext uri="{BB962C8B-B14F-4D97-AF65-F5344CB8AC3E}">
        <p14:creationId xmlns:p14="http://schemas.microsoft.com/office/powerpoint/2010/main" val="4187470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each arrow to review how the P&amp;L is impacted.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A9496D6-6586-4B24-9124-6E8C1B7EB125}" type="slidenum">
              <a:rPr lang="en-US" smtClean="0"/>
              <a:t>25</a:t>
            </a:fld>
            <a:endParaRPr lang="en-US"/>
          </a:p>
        </p:txBody>
      </p:sp>
    </p:spTree>
    <p:extLst>
      <p:ext uri="{BB962C8B-B14F-4D97-AF65-F5344CB8AC3E}">
        <p14:creationId xmlns:p14="http://schemas.microsoft.com/office/powerpoint/2010/main" val="4016922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each arrow to review how the P&amp;L is impacted.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A9496D6-6586-4B24-9124-6E8C1B7EB125}" type="slidenum">
              <a:rPr lang="en-US" smtClean="0"/>
              <a:t>26</a:t>
            </a:fld>
            <a:endParaRPr lang="en-US"/>
          </a:p>
        </p:txBody>
      </p:sp>
    </p:spTree>
    <p:extLst>
      <p:ext uri="{BB962C8B-B14F-4D97-AF65-F5344CB8AC3E}">
        <p14:creationId xmlns:p14="http://schemas.microsoft.com/office/powerpoint/2010/main" val="2972426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each arrow to review how the P&amp;L is impacted.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A9496D6-6586-4B24-9124-6E8C1B7EB125}" type="slidenum">
              <a:rPr lang="en-US" smtClean="0"/>
              <a:t>27</a:t>
            </a:fld>
            <a:endParaRPr lang="en-US"/>
          </a:p>
        </p:txBody>
      </p:sp>
    </p:spTree>
    <p:extLst>
      <p:ext uri="{BB962C8B-B14F-4D97-AF65-F5344CB8AC3E}">
        <p14:creationId xmlns:p14="http://schemas.microsoft.com/office/powerpoint/2010/main" val="3405378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each arrow to review how the P&amp;L is impacted.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A9496D6-6586-4B24-9124-6E8C1B7EB125}" type="slidenum">
              <a:rPr lang="en-US" smtClean="0"/>
              <a:t>28</a:t>
            </a:fld>
            <a:endParaRPr lang="en-US"/>
          </a:p>
        </p:txBody>
      </p:sp>
    </p:spTree>
    <p:extLst>
      <p:ext uri="{BB962C8B-B14F-4D97-AF65-F5344CB8AC3E}">
        <p14:creationId xmlns:p14="http://schemas.microsoft.com/office/powerpoint/2010/main" val="3424800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Businesses</a:t>
            </a:r>
            <a:r>
              <a:rPr lang="en-US" baseline="0" dirty="0" smtClean="0"/>
              <a:t> leverage one of 4</a:t>
            </a:r>
            <a:r>
              <a:rPr lang="en-US" dirty="0" smtClean="0"/>
              <a:t> distinct options</a:t>
            </a:r>
            <a:r>
              <a:rPr lang="en-US" baseline="0" dirty="0" smtClean="0"/>
              <a:t> to handle their human capital yet there are thousands of vendors, service providers, consultants they could work with.  The mistake many businesses make is thinking technology alone is what they need.  Without Assessing the entire organizational challenges, current systems, processes and resources in place, they risk wasting time and money.  </a:t>
            </a:r>
            <a:br>
              <a:rPr lang="en-US" baseline="0" dirty="0" smtClean="0"/>
            </a:br>
            <a:r>
              <a:rPr lang="en-US" baseline="0" dirty="0" smtClean="0"/>
              <a:t>In addition to missing out on critical HR expertise.</a:t>
            </a:r>
          </a:p>
          <a:p>
            <a:endParaRPr lang="en-US" baseline="0" dirty="0" smtClean="0"/>
          </a:p>
          <a:p>
            <a:r>
              <a:rPr lang="en-US" baseline="0" dirty="0" smtClean="0"/>
              <a:t>HR Business Process Outsourcing (HRBPO) solution types generally provide this expanded HR expertise.</a:t>
            </a:r>
          </a:p>
        </p:txBody>
      </p:sp>
      <p:sp>
        <p:nvSpPr>
          <p:cNvPr id="4" name="Slide Number Placeholder 3"/>
          <p:cNvSpPr>
            <a:spLocks noGrp="1"/>
          </p:cNvSpPr>
          <p:nvPr>
            <p:ph type="sldNum" sz="quarter" idx="10"/>
          </p:nvPr>
        </p:nvSpPr>
        <p:spPr/>
        <p:txBody>
          <a:bodyPr/>
          <a:lstStyle/>
          <a:p>
            <a:fld id="{4D4F182F-CBED-44A5-AF91-5BF31D84A8A8}" type="slidenum">
              <a:rPr lang="en-US" smtClean="0"/>
              <a:t>30</a:t>
            </a:fld>
            <a:endParaRPr lang="en-US" dirty="0"/>
          </a:p>
        </p:txBody>
      </p:sp>
    </p:spTree>
    <p:extLst>
      <p:ext uri="{BB962C8B-B14F-4D97-AF65-F5344CB8AC3E}">
        <p14:creationId xmlns:p14="http://schemas.microsoft.com/office/powerpoint/2010/main" val="231217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 spectrum of </a:t>
            </a:r>
            <a:r>
              <a:rPr lang="en-US" sz="1200" b="0" i="0" u="none" strike="noStrike" kern="1200" baseline="0" dirty="0" smtClean="0">
                <a:solidFill>
                  <a:schemeClr val="tx1"/>
                </a:solidFill>
                <a:latin typeface="+mn-lt"/>
                <a:ea typeface="+mn-ea"/>
                <a:cs typeface="+mn-cs"/>
              </a:rPr>
              <a:t>HCM solutions that can help drive your clients’ results depending on their current HR needs.</a:t>
            </a:r>
          </a:p>
          <a:p>
            <a:endParaRPr lang="en-US" sz="1200" b="0" i="0" u="none" strike="noStrike" kern="1200" baseline="0" dirty="0" smtClean="0">
              <a:solidFill>
                <a:schemeClr val="tx1"/>
              </a:solidFill>
              <a:latin typeface="+mn-lt"/>
              <a:ea typeface="+mn-ea"/>
              <a:cs typeface="+mn-cs"/>
            </a:endParaRPr>
          </a:p>
          <a:p>
            <a:r>
              <a:rPr lang="en-US" sz="1200" dirty="0" smtClean="0">
                <a:solidFill>
                  <a:schemeClr val="tx1">
                    <a:lumMod val="75000"/>
                    <a:alpha val="85000"/>
                  </a:schemeClr>
                </a:solidFill>
              </a:rPr>
              <a:t>Some</a:t>
            </a:r>
            <a:r>
              <a:rPr lang="en-US" sz="1200" baseline="0" dirty="0" smtClean="0">
                <a:solidFill>
                  <a:schemeClr val="tx1">
                    <a:lumMod val="75000"/>
                    <a:alpha val="85000"/>
                  </a:schemeClr>
                </a:solidFill>
              </a:rPr>
              <a:t> Best Practice HRBPO Offering Types Include:</a:t>
            </a:r>
          </a:p>
          <a:p>
            <a:endParaRPr lang="en-US" sz="1200" b="1" dirty="0" smtClean="0">
              <a:solidFill>
                <a:schemeClr val="tx1">
                  <a:lumMod val="75000"/>
                  <a:alpha val="8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chemeClr val="tx1">
                    <a:lumMod val="75000"/>
                    <a:alpha val="85000"/>
                  </a:schemeClr>
                </a:solidFill>
              </a:rPr>
              <a:t>Hands On HR Guidance and</a:t>
            </a:r>
            <a:r>
              <a:rPr lang="en-US" sz="1200" b="1" baseline="0" dirty="0" smtClean="0">
                <a:solidFill>
                  <a:schemeClr val="tx1">
                    <a:lumMod val="75000"/>
                    <a:alpha val="85000"/>
                  </a:schemeClr>
                </a:solidFill>
              </a:rPr>
              <a:t> Tools </a:t>
            </a:r>
            <a:r>
              <a:rPr lang="en-US" sz="1200" baseline="0" dirty="0" smtClean="0">
                <a:solidFill>
                  <a:schemeClr val="tx1">
                    <a:lumMod val="75000"/>
                    <a:alpha val="85000"/>
                  </a:schemeClr>
                </a:solidFill>
              </a:rPr>
              <a:t>– This c</a:t>
            </a:r>
            <a:r>
              <a:rPr lang="en-US" sz="1200" dirty="0" smtClean="0">
                <a:solidFill>
                  <a:schemeClr val="tx1">
                    <a:lumMod val="75000"/>
                    <a:alpha val="85000"/>
                  </a:schemeClr>
                </a:solidFill>
              </a:rPr>
              <a:t>ombines HR technology and one-on-one guidance for your client without them having to hire an in-house HR professional. This</a:t>
            </a:r>
            <a:r>
              <a:rPr lang="en-US" sz="1200" baseline="0" dirty="0" smtClean="0">
                <a:solidFill>
                  <a:schemeClr val="tx1">
                    <a:lumMod val="75000"/>
                    <a:alpha val="85000"/>
                  </a:schemeClr>
                </a:solidFill>
              </a:rPr>
              <a:t> model </a:t>
            </a:r>
            <a:r>
              <a:rPr lang="en-US" sz="1200" dirty="0" smtClean="0">
                <a:solidFill>
                  <a:schemeClr val="tx1">
                    <a:lumMod val="75000"/>
                    <a:alpha val="85000"/>
                  </a:schemeClr>
                </a:solidFill>
              </a:rPr>
              <a:t>helps guide your clients  through everyday HR, compliance, and payroll and tax challenges.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solidFill>
                <a:schemeClr val="tx1">
                  <a:lumMod val="75000"/>
                  <a:alpha val="8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chemeClr val="tx1">
                    <a:lumMod val="75000"/>
                    <a:alpha val="85000"/>
                  </a:schemeClr>
                </a:solidFill>
              </a:rPr>
              <a:t>Extended In-House HR Capabilities</a:t>
            </a:r>
            <a:r>
              <a:rPr lang="en-US" sz="1200" b="1" baseline="0" dirty="0" smtClean="0">
                <a:solidFill>
                  <a:schemeClr val="tx1">
                    <a:lumMod val="75000"/>
                    <a:alpha val="85000"/>
                  </a:schemeClr>
                </a:solidFill>
              </a:rPr>
              <a:t> - </a:t>
            </a:r>
            <a:r>
              <a:rPr lang="en-US" sz="1200" dirty="0" smtClean="0">
                <a:solidFill>
                  <a:schemeClr val="tx1">
                    <a:lumMod val="75000"/>
                  </a:schemeClr>
                </a:solidFill>
              </a:rPr>
              <a:t>This</a:t>
            </a:r>
            <a:r>
              <a:rPr lang="en-US" sz="1200" baseline="0" dirty="0" smtClean="0">
                <a:solidFill>
                  <a:schemeClr val="tx1">
                    <a:lumMod val="75000"/>
                  </a:schemeClr>
                </a:solidFill>
              </a:rPr>
              <a:t> model </a:t>
            </a:r>
            <a:r>
              <a:rPr lang="en-US" sz="1200" dirty="0" smtClean="0">
                <a:solidFill>
                  <a:schemeClr val="tx1">
                    <a:lumMod val="75000"/>
                  </a:schemeClr>
                </a:solidFill>
              </a:rPr>
              <a:t>connects technology and extends your clients in-house HR team’s capabilities. Service</a:t>
            </a:r>
            <a:r>
              <a:rPr lang="en-US" sz="1200" baseline="0" dirty="0" smtClean="0">
                <a:solidFill>
                  <a:schemeClr val="tx1">
                    <a:lumMod val="75000"/>
                  </a:schemeClr>
                </a:solidFill>
              </a:rPr>
              <a:t> choices vary between </a:t>
            </a:r>
            <a:r>
              <a:rPr lang="en-US" sz="1200" dirty="0" smtClean="0">
                <a:solidFill>
                  <a:schemeClr val="tx1">
                    <a:lumMod val="75000"/>
                  </a:schemeClr>
                </a:solidFill>
              </a:rPr>
              <a:t>basic or comprehensive administrative support for payroll, human resources, and/or benefit administration.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solidFill>
                <a:schemeClr val="tx1">
                  <a:lumMod val="7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chemeClr val="tx1">
                    <a:lumMod val="75000"/>
                  </a:schemeClr>
                </a:solidFill>
              </a:rPr>
              <a:t>HR</a:t>
            </a:r>
            <a:r>
              <a:rPr lang="en-US" sz="1200" b="1" baseline="0" dirty="0" smtClean="0">
                <a:solidFill>
                  <a:schemeClr val="tx1">
                    <a:lumMod val="75000"/>
                  </a:schemeClr>
                </a:solidFill>
              </a:rPr>
              <a:t> Co-Pilot or PEO / Co-Employer </a:t>
            </a:r>
            <a:r>
              <a:rPr lang="en-US" sz="1200" b="0" baseline="0" dirty="0" smtClean="0">
                <a:solidFill>
                  <a:schemeClr val="tx1">
                    <a:lumMod val="75000"/>
                  </a:schemeClr>
                </a:solidFill>
              </a:rPr>
              <a:t>– The most comprehensive solution of the spectrum is the Professional Employer Organization or PEO model. This model allows your clients </a:t>
            </a:r>
            <a:r>
              <a:rPr lang="en-US" sz="1200" dirty="0" smtClean="0">
                <a:solidFill>
                  <a:schemeClr val="tx1">
                    <a:lumMod val="50000"/>
                  </a:schemeClr>
                </a:solidFill>
              </a:rPr>
              <a:t>to gain the hands-on support of experienced professionals and technology that’s built to manage every aspect of human resources. Through a co-employment relationship, clients access Fortune 500-caliber benefits, HR, payroll, compliance, risk management, safety, recruiting, and more to help them make sure their Human Resources bases are covered – without adding headcount. </a:t>
            </a:r>
            <a:endParaRPr lang="en-US" sz="1200" b="1" dirty="0" smtClean="0">
              <a:solidFill>
                <a:schemeClr val="tx1">
                  <a:lumMod val="50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smtClean="0">
              <a:solidFill>
                <a:schemeClr val="tx1">
                  <a:lumMod val="75000"/>
                </a:schemeClr>
              </a:solidFill>
            </a:endParaRPr>
          </a:p>
          <a:p>
            <a:pPr marL="0" indent="0">
              <a:buFont typeface="Arial" panose="020B0604020202020204" pitchFamily="34" charset="0"/>
              <a:buNone/>
            </a:pPr>
            <a:endParaRPr lang="en-US" baseline="0"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4F182F-CBED-44A5-AF91-5BF31D84A8A8}" type="slidenum">
              <a:rPr lang="en-US" smtClean="0"/>
              <a:t>31</a:t>
            </a:fld>
            <a:endParaRPr lang="en-US" dirty="0"/>
          </a:p>
        </p:txBody>
      </p:sp>
    </p:spTree>
    <p:extLst>
      <p:ext uri="{BB962C8B-B14F-4D97-AF65-F5344CB8AC3E}">
        <p14:creationId xmlns:p14="http://schemas.microsoft.com/office/powerpoint/2010/main" val="3584916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As a CPA,</a:t>
            </a:r>
            <a:r>
              <a:rPr lang="en-US" baseline="0" dirty="0" smtClean="0"/>
              <a:t> you and your firm succeed when your client is able to grow revenues and maintain a healthy net income.  The right HR BPO solutions can proactively impact your clients’ margins in a number of ways.  Human Capital Management solutions can help drive revenues, reduce operating expenses, and help protect them from unexpected non-operating expenses.</a:t>
            </a:r>
            <a:endParaRPr lang="en-US"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33</a:t>
            </a:fld>
            <a:endParaRPr lang="en-US"/>
          </a:p>
        </p:txBody>
      </p:sp>
    </p:spTree>
    <p:extLst>
      <p:ext uri="{BB962C8B-B14F-4D97-AF65-F5344CB8AC3E}">
        <p14:creationId xmlns:p14="http://schemas.microsoft.com/office/powerpoint/2010/main" val="2675209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Click each arrow to review how the P&amp;L is impacted. </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34</a:t>
            </a:fld>
            <a:endParaRPr lang="en-US"/>
          </a:p>
        </p:txBody>
      </p:sp>
    </p:spTree>
    <p:extLst>
      <p:ext uri="{BB962C8B-B14F-4D97-AF65-F5344CB8AC3E}">
        <p14:creationId xmlns:p14="http://schemas.microsoft.com/office/powerpoint/2010/main" val="151439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order to effectively compete in today’s market the most successful companies need access to innovative tools, insights and strategies to maximize their most valuable asset and offer a fair and equitable compensation program while protecting the investment they’ve made in their company.  </a:t>
            </a:r>
          </a:p>
          <a:p>
            <a:pPr>
              <a:defRPr/>
            </a:pPr>
            <a:endParaRPr lang="en-US" baseline="0" dirty="0" smtClean="0"/>
          </a:p>
          <a:p>
            <a:pPr>
              <a:defRPr/>
            </a:pPr>
            <a:endParaRPr lang="en-US" baseline="0" dirty="0" smtClean="0"/>
          </a:p>
          <a:p>
            <a:pPr>
              <a:defRPr/>
            </a:pPr>
            <a:r>
              <a:rPr lang="en-US" b="1" baseline="0" dirty="0" smtClean="0"/>
              <a:t>Tools </a:t>
            </a:r>
            <a:r>
              <a:rPr lang="en-US" baseline="0" dirty="0" smtClean="0"/>
              <a:t>that provide access to </a:t>
            </a:r>
            <a:r>
              <a:rPr lang="en-US" dirty="0" smtClean="0"/>
              <a:t>innovative tools that help your clients attract, retain and motivate the changing workforce without adding additional time to their day or headcount to their organization. </a:t>
            </a:r>
          </a:p>
          <a:p>
            <a:pPr>
              <a:defRPr/>
            </a:pPr>
            <a:endParaRPr lang="en-US" dirty="0" smtClean="0"/>
          </a:p>
          <a:p>
            <a:pPr>
              <a:defRPr/>
            </a:pPr>
            <a:r>
              <a:rPr lang="en-US" b="1" dirty="0" smtClean="0"/>
              <a:t>Insights</a:t>
            </a:r>
            <a:r>
              <a:rPr lang="en-US" dirty="0" smtClean="0"/>
              <a:t> from</a:t>
            </a:r>
            <a:r>
              <a:rPr lang="en-US" baseline="0" dirty="0" smtClean="0"/>
              <a:t> </a:t>
            </a:r>
            <a:r>
              <a:rPr lang="en-US" dirty="0" smtClean="0"/>
              <a:t>customized workforce data and analytics to help your clients make better business decisions. And not just data on their</a:t>
            </a:r>
            <a:r>
              <a:rPr lang="en-US" baseline="0" dirty="0" smtClean="0"/>
              <a:t> </a:t>
            </a:r>
            <a:r>
              <a:rPr lang="en-US" dirty="0" smtClean="0"/>
              <a:t>own organization, your clients need to understand what is happening with</a:t>
            </a:r>
            <a:r>
              <a:rPr lang="en-US" baseline="0" dirty="0" smtClean="0"/>
              <a:t> their</a:t>
            </a:r>
            <a:r>
              <a:rPr lang="en-US" dirty="0" smtClean="0"/>
              <a:t> competition, the market and regulatory landscape as a whole so they can make better proactive business decisions. </a:t>
            </a:r>
          </a:p>
          <a:p>
            <a:pPr>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And</a:t>
            </a:r>
            <a:r>
              <a:rPr lang="en-US" b="1" baseline="0" dirty="0" smtClean="0"/>
              <a:t> </a:t>
            </a:r>
            <a:r>
              <a:rPr lang="en-US" b="1" dirty="0" smtClean="0"/>
              <a:t>Strategies </a:t>
            </a:r>
            <a:r>
              <a:rPr lang="en-US" dirty="0" smtClean="0"/>
              <a:t>that align with their goals</a:t>
            </a:r>
            <a:r>
              <a:rPr lang="en-US" baseline="0" dirty="0" smtClean="0"/>
              <a:t> to</a:t>
            </a:r>
            <a:r>
              <a:rPr lang="en-US" dirty="0" smtClean="0"/>
              <a:t> help hire and retain the right people, provide the right compensation and benefit package, and helps them navigate the ever-changing waters of regulatory compliance.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5</a:t>
            </a:fld>
            <a:endParaRPr lang="en-US"/>
          </a:p>
        </p:txBody>
      </p:sp>
    </p:spTree>
    <p:extLst>
      <p:ext uri="{BB962C8B-B14F-4D97-AF65-F5344CB8AC3E}">
        <p14:creationId xmlns:p14="http://schemas.microsoft.com/office/powerpoint/2010/main" val="1345792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Click each arrow to review how the P&amp;L is impacted. </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35</a:t>
            </a:fld>
            <a:endParaRPr lang="en-US"/>
          </a:p>
        </p:txBody>
      </p:sp>
    </p:spTree>
    <p:extLst>
      <p:ext uri="{BB962C8B-B14F-4D97-AF65-F5344CB8AC3E}">
        <p14:creationId xmlns:p14="http://schemas.microsoft.com/office/powerpoint/2010/main" val="2251874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Click each arrow to review how the P&amp;L is impacted. </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36</a:t>
            </a:fld>
            <a:endParaRPr lang="en-US"/>
          </a:p>
        </p:txBody>
      </p:sp>
    </p:spTree>
    <p:extLst>
      <p:ext uri="{BB962C8B-B14F-4D97-AF65-F5344CB8AC3E}">
        <p14:creationId xmlns:p14="http://schemas.microsoft.com/office/powerpoint/2010/main" val="1498015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Click each arrow to review how the P&amp;L is impacted. </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37</a:t>
            </a:fld>
            <a:endParaRPr lang="en-US"/>
          </a:p>
        </p:txBody>
      </p:sp>
    </p:spTree>
    <p:extLst>
      <p:ext uri="{BB962C8B-B14F-4D97-AF65-F5344CB8AC3E}">
        <p14:creationId xmlns:p14="http://schemas.microsoft.com/office/powerpoint/2010/main" val="2291101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298BAAB-21E0-0B46-B02F-0D23D2293A6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069769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are key points from the “Bottom Line Magazine – Find your Sweet Spot</a:t>
            </a:r>
            <a:r>
              <a:rPr lang="en-US" sz="1200" b="0" i="0" u="none" strike="noStrike" kern="1200" baseline="0" smtClean="0">
                <a:solidFill>
                  <a:schemeClr val="tx1"/>
                </a:solidFill>
                <a:latin typeface="+mn-lt"/>
                <a:ea typeface="+mn-ea"/>
                <a:cs typeface="+mn-cs"/>
              </a:rPr>
              <a:t>” article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Questions you can ask in the “assess stage”</a:t>
            </a:r>
          </a:p>
          <a:p>
            <a:r>
              <a:rPr lang="en-US" sz="1200" b="0" i="0" u="none" strike="noStrike" kern="1200" baseline="0" dirty="0" smtClean="0">
                <a:solidFill>
                  <a:schemeClr val="tx1"/>
                </a:solidFill>
                <a:latin typeface="+mn-lt"/>
                <a:ea typeface="+mn-ea"/>
                <a:cs typeface="+mn-cs"/>
              </a:rPr>
              <a:t>• What’s the average age and tenure of our workforce?</a:t>
            </a:r>
          </a:p>
          <a:p>
            <a:r>
              <a:rPr lang="en-US" sz="1200" b="0" i="0" u="none" strike="noStrike" kern="1200" baseline="0" dirty="0" smtClean="0">
                <a:solidFill>
                  <a:schemeClr val="tx1"/>
                </a:solidFill>
                <a:latin typeface="+mn-lt"/>
                <a:ea typeface="+mn-ea"/>
                <a:cs typeface="+mn-cs"/>
              </a:rPr>
              <a:t>• What is our turnover rate?</a:t>
            </a:r>
          </a:p>
          <a:p>
            <a:r>
              <a:rPr lang="en-US" sz="1200" b="0" i="0" u="none" strike="noStrike" kern="1200" baseline="0" dirty="0" smtClean="0">
                <a:solidFill>
                  <a:schemeClr val="tx1"/>
                </a:solidFill>
                <a:latin typeface="+mn-lt"/>
                <a:ea typeface="+mn-ea"/>
                <a:cs typeface="+mn-cs"/>
              </a:rPr>
              <a:t>• What’s our average pay increase schedule and how often do we evaluate performance?</a:t>
            </a:r>
          </a:p>
          <a:p>
            <a:r>
              <a:rPr lang="en-US" sz="1200" b="0" i="0" u="none" strike="noStrike" kern="1200" baseline="0" dirty="0" smtClean="0">
                <a:solidFill>
                  <a:schemeClr val="tx1"/>
                </a:solidFill>
                <a:latin typeface="+mn-lt"/>
                <a:ea typeface="+mn-ea"/>
                <a:cs typeface="+mn-cs"/>
              </a:rPr>
              <a:t>• What benefits do we offer?</a:t>
            </a:r>
          </a:p>
          <a:p>
            <a:r>
              <a:rPr lang="en-US" sz="1200" b="0" i="0" u="none" strike="noStrike" kern="1200" baseline="0" dirty="0" smtClean="0">
                <a:solidFill>
                  <a:schemeClr val="tx1"/>
                </a:solidFill>
                <a:latin typeface="+mn-lt"/>
                <a:ea typeface="+mn-ea"/>
                <a:cs typeface="+mn-cs"/>
              </a:rPr>
              <a:t>• Do employees have a career path and opportunities for advancement?</a:t>
            </a:r>
          </a:p>
          <a:p>
            <a:r>
              <a:rPr lang="en-US" sz="1200" b="0" i="0" u="none" strike="noStrike" kern="1200" baseline="0" dirty="0" smtClean="0">
                <a:solidFill>
                  <a:schemeClr val="tx1"/>
                </a:solidFill>
                <a:latin typeface="+mn-lt"/>
                <a:ea typeface="+mn-ea"/>
                <a:cs typeface="+mn-cs"/>
              </a:rPr>
              <a:t>• Do we communicate regularly with our workers?</a:t>
            </a:r>
          </a:p>
        </p:txBody>
      </p:sp>
      <p:sp>
        <p:nvSpPr>
          <p:cNvPr id="4" name="Slide Number Placeholder 3"/>
          <p:cNvSpPr>
            <a:spLocks noGrp="1"/>
          </p:cNvSpPr>
          <p:nvPr>
            <p:ph type="sldNum" sz="quarter" idx="10"/>
          </p:nvPr>
        </p:nvSpPr>
        <p:spPr/>
        <p:txBody>
          <a:bodyPr/>
          <a:lstStyle/>
          <a:p>
            <a:fld id="{0298BAAB-21E0-0B46-B02F-0D23D2293A6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313364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*According to Xerox HR Services (now </a:t>
            </a:r>
            <a:r>
              <a:rPr lang="en-US" sz="1200" b="0" i="0" u="none" strike="noStrike" kern="1200" baseline="0" dirty="0" err="1" smtClean="0">
                <a:solidFill>
                  <a:schemeClr val="tx1"/>
                </a:solidFill>
                <a:latin typeface="+mn-lt"/>
                <a:ea typeface="+mn-ea"/>
                <a:cs typeface="+mn-cs"/>
              </a:rPr>
              <a:t>Conduent</a:t>
            </a:r>
            <a:r>
              <a:rPr lang="en-US" sz="1200" b="0" i="0" u="none" strike="noStrike" kern="1200" baseline="0" dirty="0" smtClean="0">
                <a:solidFill>
                  <a:schemeClr val="tx1"/>
                </a:solidFill>
                <a:latin typeface="+mn-lt"/>
                <a:ea typeface="+mn-ea"/>
                <a:cs typeface="+mn-cs"/>
              </a:rPr>
              <a:t>), 53% of employers say retaining talent is a top priority.</a:t>
            </a:r>
          </a:p>
        </p:txBody>
      </p:sp>
      <p:sp>
        <p:nvSpPr>
          <p:cNvPr id="4" name="Slide Number Placeholder 3"/>
          <p:cNvSpPr>
            <a:spLocks noGrp="1"/>
          </p:cNvSpPr>
          <p:nvPr>
            <p:ph type="sldNum" sz="quarter" idx="10"/>
          </p:nvPr>
        </p:nvSpPr>
        <p:spPr/>
        <p:txBody>
          <a:bodyPr/>
          <a:lstStyle/>
          <a:p>
            <a:fld id="{0298BAAB-21E0-0B46-B02F-0D23D2293A6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285410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298BAAB-21E0-0B46-B02F-0D23D2293A6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164989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ヒラギノ角ゴ Pro W3" charset="0"/>
              </a:rPr>
              <a:t>There are many industries that tend be perfect fits for HR outsourcing, for a variety of reasons.  These industries tend to be a few of the best fits.</a:t>
            </a:r>
          </a:p>
          <a:p>
            <a:r>
              <a:rPr lang="en-US" dirty="0" smtClean="0">
                <a:latin typeface="Calibri" charset="0"/>
                <a:ea typeface="ヒラギノ角ゴ Pro W3" charset="0"/>
              </a:rPr>
              <a:t>Real Estate &amp; Property Management</a:t>
            </a:r>
          </a:p>
          <a:p>
            <a:r>
              <a:rPr lang="en-US" dirty="0" smtClean="0">
                <a:latin typeface="Calibri" charset="0"/>
                <a:ea typeface="ヒラギノ角ゴ Pro W3" charset="0"/>
              </a:rPr>
              <a:t>Technology companies</a:t>
            </a:r>
          </a:p>
          <a:p>
            <a:r>
              <a:rPr lang="en-US" dirty="0" smtClean="0">
                <a:latin typeface="Calibri" charset="0"/>
                <a:ea typeface="ヒラギノ角ゴ Pro W3" charset="0"/>
              </a:rPr>
              <a:t>Engineering and architecture firms</a:t>
            </a:r>
          </a:p>
          <a:p>
            <a:r>
              <a:rPr lang="en-US" dirty="0" smtClean="0">
                <a:latin typeface="Calibri" charset="0"/>
                <a:ea typeface="ヒラギノ角ゴ Pro W3" charset="0"/>
              </a:rPr>
              <a:t>Medical/dental offices</a:t>
            </a:r>
          </a:p>
          <a:p>
            <a:r>
              <a:rPr lang="en-US" dirty="0" smtClean="0">
                <a:latin typeface="Calibri" charset="0"/>
                <a:ea typeface="ヒラギノ角ゴ Pro W3" charset="0"/>
              </a:rPr>
              <a:t>Plumbing &amp; HVAC contractors</a:t>
            </a:r>
          </a:p>
          <a:p>
            <a:r>
              <a:rPr lang="en-US" dirty="0" smtClean="0">
                <a:latin typeface="Calibri" charset="0"/>
                <a:ea typeface="ヒラギノ角ゴ Pro W3" charset="0"/>
              </a:rPr>
              <a:t>Electrical contractors</a:t>
            </a:r>
          </a:p>
          <a:p>
            <a:r>
              <a:rPr lang="en-US" dirty="0" smtClean="0">
                <a:latin typeface="Calibri" charset="0"/>
                <a:ea typeface="ヒラギノ角ゴ Pro W3" charset="0"/>
              </a:rPr>
              <a:t>Insurance agents and brokers</a:t>
            </a:r>
          </a:p>
          <a:p>
            <a:r>
              <a:rPr lang="en-US" dirty="0" smtClean="0">
                <a:latin typeface="Calibri" charset="0"/>
                <a:ea typeface="ヒラギノ角ゴ Pro W3" charset="0"/>
              </a:rPr>
              <a:t>Wholesale companies</a:t>
            </a:r>
          </a:p>
          <a:p>
            <a:r>
              <a:rPr lang="en-US" dirty="0" smtClean="0">
                <a:latin typeface="Calibri" charset="0"/>
                <a:ea typeface="ヒラギノ角ゴ Pro W3" charset="0"/>
              </a:rPr>
              <a:t>Legal offices</a:t>
            </a:r>
          </a:p>
          <a:p>
            <a:r>
              <a:rPr lang="en-US" dirty="0" smtClean="0">
                <a:latin typeface="Calibri" charset="0"/>
                <a:ea typeface="ヒラギノ角ゴ Pro W3" charset="0"/>
              </a:rPr>
              <a:t>Management consulting services</a:t>
            </a:r>
          </a:p>
          <a:p>
            <a:r>
              <a:rPr lang="en-US" dirty="0" smtClean="0">
                <a:latin typeface="Calibri" charset="0"/>
                <a:ea typeface="ヒラギノ角ゴ Pro W3" charset="0"/>
              </a:rPr>
              <a:t>Business Services</a:t>
            </a:r>
          </a:p>
          <a:p>
            <a:r>
              <a:rPr lang="en-US" dirty="0" smtClean="0">
                <a:latin typeface="Calibri" charset="0"/>
                <a:ea typeface="ヒラギノ角ゴ Pro W3" charset="0"/>
              </a:rPr>
              <a:t>Accounting practices</a:t>
            </a:r>
          </a:p>
          <a:p>
            <a:r>
              <a:rPr lang="en-US" dirty="0" smtClean="0">
                <a:latin typeface="Calibri" charset="0"/>
                <a:ea typeface="ヒラギノ角ゴ Pro W3" charset="0"/>
              </a:rPr>
              <a:t>Manufacturing</a:t>
            </a:r>
          </a:p>
        </p:txBody>
      </p:sp>
      <p:sp>
        <p:nvSpPr>
          <p:cNvPr id="4" name="Slide Number Placeholder 3"/>
          <p:cNvSpPr>
            <a:spLocks noGrp="1"/>
          </p:cNvSpPr>
          <p:nvPr>
            <p:ph type="sldNum" sz="quarter" idx="10"/>
          </p:nvPr>
        </p:nvSpPr>
        <p:spPr/>
        <p:txBody>
          <a:bodyPr/>
          <a:lstStyle/>
          <a:p>
            <a:fld id="{0298BAAB-21E0-0B46-B02F-0D23D2293A65}" type="slidenum">
              <a:rPr lang="en-US" smtClean="0"/>
              <a:t>42</a:t>
            </a:fld>
            <a:endParaRPr lang="en-US"/>
          </a:p>
        </p:txBody>
      </p:sp>
    </p:spTree>
    <p:extLst>
      <p:ext uri="{BB962C8B-B14F-4D97-AF65-F5344CB8AC3E}">
        <p14:creationId xmlns:p14="http://schemas.microsoft.com/office/powerpoint/2010/main" val="99267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ヒラギノ角ゴ Pro W3" charset="0"/>
              </a:rPr>
              <a:t>There</a:t>
            </a:r>
            <a:r>
              <a:rPr lang="en-US" baseline="0" dirty="0" smtClean="0">
                <a:latin typeface="Calibri" charset="0"/>
                <a:ea typeface="ヒラギノ角ゴ Pro W3" charset="0"/>
              </a:rPr>
              <a:t> are several business triggers that signal the need for HR outsourcing consideration.</a:t>
            </a:r>
          </a:p>
          <a:p>
            <a:endParaRPr lang="en-US" dirty="0" smtClean="0">
              <a:latin typeface="Calibri" charset="0"/>
              <a:ea typeface="ヒラギノ角ゴ Pro W3" charset="0"/>
            </a:endParaRPr>
          </a:p>
          <a:p>
            <a:r>
              <a:rPr lang="en-US" sz="1200" kern="1200" dirty="0" smtClean="0">
                <a:solidFill>
                  <a:schemeClr val="tx1"/>
                </a:solidFill>
                <a:effectLst/>
                <a:latin typeface="+mn-lt"/>
                <a:ea typeface="+mn-ea"/>
                <a:cs typeface="+mn-cs"/>
              </a:rPr>
              <a:t>Growth, downsizing, spinoffs, acquisitions, changes in key staff, employment litigation, multi-location, etc.</a:t>
            </a:r>
            <a:endParaRPr lang="en-US" dirty="0" smtClean="0">
              <a:latin typeface="Calibri" charset="0"/>
              <a:ea typeface="ヒラギノ角ゴ Pro W3" charset="0"/>
            </a:endParaRPr>
          </a:p>
        </p:txBody>
      </p:sp>
      <p:sp>
        <p:nvSpPr>
          <p:cNvPr id="4" name="Slide Number Placeholder 3"/>
          <p:cNvSpPr>
            <a:spLocks noGrp="1"/>
          </p:cNvSpPr>
          <p:nvPr>
            <p:ph type="sldNum" sz="quarter" idx="10"/>
          </p:nvPr>
        </p:nvSpPr>
        <p:spPr/>
        <p:txBody>
          <a:bodyPr/>
          <a:lstStyle/>
          <a:p>
            <a:fld id="{0298BAAB-21E0-0B46-B02F-0D23D2293A65}" type="slidenum">
              <a:rPr lang="en-US" smtClean="0"/>
              <a:t>43</a:t>
            </a:fld>
            <a:endParaRPr lang="en-US"/>
          </a:p>
        </p:txBody>
      </p:sp>
    </p:spTree>
    <p:extLst>
      <p:ext uri="{BB962C8B-B14F-4D97-AF65-F5344CB8AC3E}">
        <p14:creationId xmlns:p14="http://schemas.microsoft.com/office/powerpoint/2010/main" val="3262130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schemeClr>
                </a:solidFill>
              </a:rPr>
              <a:t>ADP, is one of the world’s largest providers of business outsourcing and human capital management solutions</a:t>
            </a:r>
            <a:r>
              <a:rPr lang="en-US" sz="1200" baseline="0" dirty="0" smtClean="0">
                <a:solidFill>
                  <a:schemeClr val="tx1">
                    <a:lumMod val="75000"/>
                  </a:schemeClr>
                </a:solidFill>
              </a:rPr>
              <a:t> and </a:t>
            </a:r>
            <a:r>
              <a:rPr lang="en-US" sz="1200" dirty="0" smtClean="0">
                <a:solidFill>
                  <a:schemeClr val="tx1">
                    <a:lumMod val="75000"/>
                  </a:schemeClr>
                </a:solidFill>
                <a:cs typeface="+mn-cs"/>
              </a:rPr>
              <a:t>serves more than 625,000 businesses of all types and sizes in over 100 countries.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50000"/>
                  </a:schemeClr>
                </a:solidFill>
              </a:rPr>
              <a:t>We welcome you to contact us today at</a:t>
            </a:r>
            <a:r>
              <a:rPr lang="en-US" sz="1200" baseline="0" dirty="0" smtClean="0">
                <a:solidFill>
                  <a:schemeClr val="tx1">
                    <a:lumMod val="50000"/>
                  </a:schemeClr>
                </a:solidFill>
              </a:rPr>
              <a:t> </a:t>
            </a:r>
            <a:r>
              <a:rPr lang="en-US" sz="1200" dirty="0" smtClean="0"/>
              <a:t>800-447-3237 or www.adp.com/PEOforAccountants</a:t>
            </a:r>
            <a:r>
              <a:rPr lang="en-US" sz="1200" baseline="0" dirty="0" smtClean="0"/>
              <a:t> to discuss how ADP’s HRBPO flexible HRBPO options can help you and your clients maximize the impact of HR investments.</a:t>
            </a:r>
            <a:endParaRPr lang="en-US" sz="1200" dirty="0" smtClean="0">
              <a:solidFill>
                <a:schemeClr val="tx1">
                  <a:lumMod val="75000"/>
                </a:schemeClr>
              </a:solidFill>
              <a:cs typeface="+mn-cs"/>
            </a:endParaRPr>
          </a:p>
        </p:txBody>
      </p:sp>
      <p:sp>
        <p:nvSpPr>
          <p:cNvPr id="4" name="Slide Number Placeholder 3"/>
          <p:cNvSpPr>
            <a:spLocks noGrp="1"/>
          </p:cNvSpPr>
          <p:nvPr>
            <p:ph type="sldNum" sz="quarter" idx="10"/>
          </p:nvPr>
        </p:nvSpPr>
        <p:spPr/>
        <p:txBody>
          <a:bodyPr/>
          <a:lstStyle/>
          <a:p>
            <a:fld id="{AA9496D6-6586-4B24-9124-6E8C1B7EB125}" type="slidenum">
              <a:rPr lang="en-US" smtClean="0"/>
              <a:t>44</a:t>
            </a:fld>
            <a:endParaRPr lang="en-US"/>
          </a:p>
        </p:txBody>
      </p:sp>
    </p:spTree>
    <p:extLst>
      <p:ext uri="{BB962C8B-B14F-4D97-AF65-F5344CB8AC3E}">
        <p14:creationId xmlns:p14="http://schemas.microsoft.com/office/powerpoint/2010/main" val="222819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So before diving into the P&amp;L impact, lets get a broad overview of the HCM tool and technology solutions that can help drive HCM results around Talent, Compensation &amp; Benefits, and Risk Management.</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6</a:t>
            </a:fld>
            <a:endParaRPr lang="en-US"/>
          </a:p>
        </p:txBody>
      </p:sp>
    </p:spTree>
    <p:extLst>
      <p:ext uri="{BB962C8B-B14F-4D97-AF65-F5344CB8AC3E}">
        <p14:creationId xmlns:p14="http://schemas.microsoft.com/office/powerpoint/2010/main" val="2123930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Calibri" charset="0"/>
              <a:ea typeface="ヒラギノ角ゴ Pro W3" charset="0"/>
            </a:endParaRPr>
          </a:p>
        </p:txBody>
      </p:sp>
      <p:sp>
        <p:nvSpPr>
          <p:cNvPr id="4" name="Slide Number Placeholder 3"/>
          <p:cNvSpPr>
            <a:spLocks noGrp="1"/>
          </p:cNvSpPr>
          <p:nvPr>
            <p:ph type="sldNum" sz="quarter" idx="10"/>
          </p:nvPr>
        </p:nvSpPr>
        <p:spPr/>
        <p:txBody>
          <a:bodyPr/>
          <a:lstStyle/>
          <a:p>
            <a:fld id="{0298BAAB-21E0-0B46-B02F-0D23D2293A65}" type="slidenum">
              <a:rPr lang="en-US" smtClean="0"/>
              <a:t>45</a:t>
            </a:fld>
            <a:endParaRPr lang="en-US"/>
          </a:p>
        </p:txBody>
      </p:sp>
    </p:spTree>
    <p:extLst>
      <p:ext uri="{BB962C8B-B14F-4D97-AF65-F5344CB8AC3E}">
        <p14:creationId xmlns:p14="http://schemas.microsoft.com/office/powerpoint/2010/main" val="326213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The</a:t>
            </a:r>
            <a:r>
              <a:rPr lang="en-US" baseline="0" dirty="0" smtClean="0"/>
              <a:t> </a:t>
            </a:r>
            <a:r>
              <a:rPr lang="en-US" dirty="0" smtClean="0"/>
              <a:t>business environment is rapidly evolving. With ever-changing challenges and opportunities. But there's one constant that doesn't change: the importance people play in the ongoing success of an organization. What does it take to keep your people motivated and performing at their peak? It starts with a company’s reputation, culture, benefits, and career growth opportunities and</a:t>
            </a:r>
            <a:r>
              <a:rPr lang="en-US" baseline="0" dirty="0" smtClean="0"/>
              <a:t> the</a:t>
            </a:r>
            <a:r>
              <a:rPr lang="en-US" dirty="0" smtClean="0"/>
              <a:t> ability to adapt to whatever comes next makes all the difference. </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Talent</a:t>
            </a:r>
            <a:r>
              <a:rPr lang="en-US" sz="1200" kern="1200" baseline="0" dirty="0" smtClean="0">
                <a:solidFill>
                  <a:schemeClr val="tx1"/>
                </a:solidFill>
                <a:effectLst/>
                <a:latin typeface="+mn-lt"/>
                <a:ea typeface="+mn-ea"/>
                <a:cs typeface="+mn-cs"/>
              </a:rPr>
              <a:t> management within an organization is broad and complex and m</a:t>
            </a:r>
            <a:r>
              <a:rPr lang="en-US" sz="1200" kern="1200" dirty="0" smtClean="0">
                <a:solidFill>
                  <a:schemeClr val="tx1"/>
                </a:solidFill>
                <a:effectLst/>
                <a:latin typeface="+mn-lt"/>
                <a:ea typeface="+mn-ea"/>
                <a:cs typeface="+mn-cs"/>
              </a:rPr>
              <a:t>any companies say the talent gap in the workforce today is the most significant obstacle they face in meeting business objectives. The unemployment rate is at its lowest level in nearly a decade. Historically, employers have leveraged traditional methods of attracting new employees but the changing demographics of today’s employees demand that employers adapt to the new realities of the workforce.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9496D6-6586-4B24-9124-6E8C1B7EB125}" type="slidenum">
              <a:rPr lang="en-US" smtClean="0"/>
              <a:t>8</a:t>
            </a:fld>
            <a:endParaRPr lang="en-US"/>
          </a:p>
        </p:txBody>
      </p:sp>
    </p:spTree>
    <p:extLst>
      <p:ext uri="{BB962C8B-B14F-4D97-AF65-F5344CB8AC3E}">
        <p14:creationId xmlns:p14="http://schemas.microsoft.com/office/powerpoint/2010/main" val="232223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PWC</a:t>
            </a:r>
            <a:r>
              <a:rPr lang="en-US" sz="1200" b="0" i="0" kern="1200" baseline="0" dirty="0" smtClean="0">
                <a:solidFill>
                  <a:schemeClr val="tx1"/>
                </a:solidFill>
                <a:effectLst/>
                <a:latin typeface="+mn-lt"/>
                <a:ea typeface="+mn-ea"/>
                <a:cs typeface="+mn-cs"/>
              </a:rPr>
              <a:t> has stated that: </a:t>
            </a:r>
            <a:r>
              <a:rPr lang="en-US" sz="1200" b="0" i="0" kern="1200" dirty="0" smtClean="0">
                <a:solidFill>
                  <a:schemeClr val="tx1"/>
                </a:solidFill>
                <a:effectLst/>
                <a:latin typeface="+mn-lt"/>
                <a:ea typeface="+mn-ea"/>
                <a:cs typeface="+mn-cs"/>
              </a:rPr>
              <a:t>Executives who boldly transform their company’s talent operations to be as innovative as their business strategy see dramatic, measurable improvements in their company’s performance and ability to accelerate growth. By viewing their people as assets on their balance sheet, and by aligning business goals with the talent strategy needed to achieve them, companies can see 75% higher revenue growth, 77% better strategy implementation and 85% stronger financial performance overall (</a:t>
            </a:r>
            <a:r>
              <a:rPr lang="en-US" sz="1200" b="0" i="0" u="sng" kern="1200" dirty="0" smtClean="0">
                <a:solidFill>
                  <a:schemeClr val="tx1"/>
                </a:solidFill>
                <a:effectLst/>
                <a:latin typeface="+mn-lt"/>
                <a:ea typeface="+mn-ea"/>
                <a:cs typeface="+mn-cs"/>
                <a:hlinkClick r:id="rId3"/>
              </a:rPr>
              <a:t>PwC, Project Management Institute, Talent Management - State of the Market, Nov. 2014</a:t>
            </a:r>
            <a:r>
              <a:rPr lang="en-US" sz="1200" b="0" i="0" kern="1200" dirty="0" smtClean="0">
                <a:solidFill>
                  <a:schemeClr val="tx1"/>
                </a:solidFill>
                <a:effectLst/>
                <a:latin typeface="+mn-lt"/>
                <a:ea typeface="+mn-ea"/>
                <a:cs typeface="+mn-cs"/>
              </a:rPr>
              <a:t>). They also attract and retain employees not just as bright new hires but as future leaders.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Source: http://www.pwc.com/us/en/hr-management/talent-innovation.html </a:t>
            </a:r>
          </a:p>
        </p:txBody>
      </p:sp>
      <p:sp>
        <p:nvSpPr>
          <p:cNvPr id="4" name="Slide Number Placeholder 3"/>
          <p:cNvSpPr>
            <a:spLocks noGrp="1"/>
          </p:cNvSpPr>
          <p:nvPr>
            <p:ph type="sldNum" sz="quarter" idx="10"/>
          </p:nvPr>
        </p:nvSpPr>
        <p:spPr/>
        <p:txBody>
          <a:bodyPr/>
          <a:lstStyle/>
          <a:p>
            <a:fld id="{AA9496D6-6586-4B24-9124-6E8C1B7EB125}" type="slidenum">
              <a:rPr lang="en-US" smtClean="0"/>
              <a:t>9</a:t>
            </a:fld>
            <a:endParaRPr lang="en-US"/>
          </a:p>
        </p:txBody>
      </p:sp>
    </p:spTree>
    <p:extLst>
      <p:ext uri="{BB962C8B-B14F-4D97-AF65-F5344CB8AC3E}">
        <p14:creationId xmlns:p14="http://schemas.microsoft.com/office/powerpoint/2010/main" val="91983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Click each arrow to review how the P&amp;L is impacted. </a:t>
            </a:r>
          </a:p>
        </p:txBody>
      </p:sp>
      <p:sp>
        <p:nvSpPr>
          <p:cNvPr id="4" name="Slide Number Placeholder 3"/>
          <p:cNvSpPr>
            <a:spLocks noGrp="1"/>
          </p:cNvSpPr>
          <p:nvPr>
            <p:ph type="sldNum" sz="quarter" idx="10"/>
          </p:nvPr>
        </p:nvSpPr>
        <p:spPr/>
        <p:txBody>
          <a:bodyPr/>
          <a:lstStyle/>
          <a:p>
            <a:fld id="{AA9496D6-6586-4B24-9124-6E8C1B7EB125}" type="slidenum">
              <a:rPr lang="en-US" smtClean="0"/>
              <a:t>10</a:t>
            </a:fld>
            <a:endParaRPr lang="en-US"/>
          </a:p>
        </p:txBody>
      </p:sp>
    </p:spTree>
    <p:extLst>
      <p:ext uri="{BB962C8B-B14F-4D97-AF65-F5344CB8AC3E}">
        <p14:creationId xmlns:p14="http://schemas.microsoft.com/office/powerpoint/2010/main" val="25567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each arrow to review how the P&amp;L is impacted. </a:t>
            </a:r>
          </a:p>
          <a:p>
            <a:endParaRPr lang="en-US" dirty="0"/>
          </a:p>
        </p:txBody>
      </p:sp>
      <p:sp>
        <p:nvSpPr>
          <p:cNvPr id="4" name="Slide Number Placeholder 3"/>
          <p:cNvSpPr>
            <a:spLocks noGrp="1"/>
          </p:cNvSpPr>
          <p:nvPr>
            <p:ph type="sldNum" sz="quarter" idx="10"/>
          </p:nvPr>
        </p:nvSpPr>
        <p:spPr/>
        <p:txBody>
          <a:bodyPr/>
          <a:lstStyle/>
          <a:p>
            <a:fld id="{AA9496D6-6586-4B24-9124-6E8C1B7EB125}" type="slidenum">
              <a:rPr lang="en-US" smtClean="0"/>
              <a:t>11</a:t>
            </a:fld>
            <a:endParaRPr lang="en-US"/>
          </a:p>
        </p:txBody>
      </p:sp>
    </p:spTree>
    <p:extLst>
      <p:ext uri="{BB962C8B-B14F-4D97-AF65-F5344CB8AC3E}">
        <p14:creationId xmlns:p14="http://schemas.microsoft.com/office/powerpoint/2010/main" val="151439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Click each arrow to review how the P&amp;L is impacted. </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AA9496D6-6586-4B24-9124-6E8C1B7EB125}" type="slidenum">
              <a:rPr lang="en-US" smtClean="0"/>
              <a:t>12</a:t>
            </a:fld>
            <a:endParaRPr lang="en-US"/>
          </a:p>
        </p:txBody>
      </p:sp>
    </p:spTree>
    <p:extLst>
      <p:ext uri="{BB962C8B-B14F-4D97-AF65-F5344CB8AC3E}">
        <p14:creationId xmlns:p14="http://schemas.microsoft.com/office/powerpoint/2010/main" val="225187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slide" Target="../slides/slide25.xml"/><Relationship Id="rId5" Type="http://schemas.openxmlformats.org/officeDocument/2006/relationships/slide" Target="../slides/slide2.xml"/><Relationship Id="rId4" Type="http://schemas.openxmlformats.org/officeDocument/2006/relationships/slide" Target="../slides/slide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emf"/><Relationship Id="rId7" Type="http://schemas.openxmlformats.org/officeDocument/2006/relationships/slide" Target="../slides/slide25.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2.xml"/><Relationship Id="rId5" Type="http://schemas.openxmlformats.org/officeDocument/2006/relationships/slide" Target="../slides/slide4.xml"/><Relationship Id="rId4" Type="http://schemas.openxmlformats.org/officeDocument/2006/relationships/slide" Target="../slides/slide44.xml"/><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44.xml"/><Relationship Id="rId7" Type="http://schemas.openxmlformats.org/officeDocument/2006/relationships/slide" Target="../slides/slide1.xml"/><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slide" Target="../slides/slide25.xml"/><Relationship Id="rId5" Type="http://schemas.openxmlformats.org/officeDocument/2006/relationships/slide" Target="../slides/slide2.xml"/><Relationship Id="rId4" Type="http://schemas.openxmlformats.org/officeDocument/2006/relationships/slide" Target="../slides/slide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36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875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bout ADP">
    <p:spTree>
      <p:nvGrpSpPr>
        <p:cNvPr id="1" name=""/>
        <p:cNvGrpSpPr/>
        <p:nvPr/>
      </p:nvGrpSpPr>
      <p:grpSpPr>
        <a:xfrm>
          <a:off x="0" y="0"/>
          <a:ext cx="0" cy="0"/>
          <a:chOff x="0" y="0"/>
          <a:chExt cx="0" cy="0"/>
        </a:xfrm>
      </p:grpSpPr>
      <p:pic>
        <p:nvPicPr>
          <p:cNvPr id="46" name="Picture 2" descr="D:\Working\ADP\ADP HRBPO\17463 - ADP HRBPO EO PPT\powerpoint\flattened-art\about-ADP-bg.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735013"/>
            <a:ext cx="9144000" cy="61229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89000" y="735014"/>
            <a:ext cx="8255000" cy="1597220"/>
          </a:xfrm>
          <a:prstGeom prst="rect">
            <a:avLst/>
          </a:prstGeom>
          <a:gradFill flip="none" rotWithShape="1">
            <a:gsLst>
              <a:gs pos="40000">
                <a:schemeClr val="accent1">
                  <a:lumMod val="2000"/>
                  <a:lumOff val="98000"/>
                </a:schemeClr>
              </a:gs>
              <a:gs pos="100000">
                <a:schemeClr val="bg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Placeholder 1"/>
          <p:cNvSpPr>
            <a:spLocks noGrp="1"/>
          </p:cNvSpPr>
          <p:nvPr userDrawn="1">
            <p:ph type="title" hasCustomPrompt="1"/>
          </p:nvPr>
        </p:nvSpPr>
        <p:spPr>
          <a:xfrm>
            <a:off x="1371601" y="1134289"/>
            <a:ext cx="2651760" cy="2286000"/>
          </a:xfrm>
          <a:prstGeom prst="rect">
            <a:avLst/>
          </a:prstGeom>
          <a:noFill/>
          <a:ln>
            <a:noFill/>
          </a:ln>
        </p:spPr>
        <p:txBody>
          <a:bodyPr wrap="square" tIns="45720" rtlCol="0" anchor="t" anchorCtr="0">
            <a:noAutofit/>
          </a:bodyPr>
          <a:lstStyle>
            <a:lvl1pPr marL="0" marR="0" indent="0" algn="l" defTabSz="914400" rtl="0" eaLnBrk="1" fontAlgn="auto" latinLnBrk="0" hangingPunct="1">
              <a:lnSpc>
                <a:spcPct val="85000"/>
              </a:lnSpc>
              <a:spcBef>
                <a:spcPct val="0"/>
              </a:spcBef>
              <a:spcAft>
                <a:spcPts val="0"/>
              </a:spcAft>
              <a:buClrTx/>
              <a:buSzTx/>
              <a:buFontTx/>
              <a:buNone/>
              <a:tabLst/>
              <a:defRPr lang="en-US" sz="3400" b="0" baseline="0" dirty="0">
                <a:solidFill>
                  <a:srgbClr val="555559"/>
                </a:solidFill>
                <a:latin typeface="+mn-lt"/>
                <a:cs typeface="+mn-cs"/>
              </a:defRPr>
            </a:lvl1pPr>
          </a:lstStyle>
          <a:p>
            <a:pPr>
              <a:lnSpc>
                <a:spcPct val="85000"/>
              </a:lnSpc>
            </a:pPr>
            <a:r>
              <a:rPr lang="en-US" sz="3400" dirty="0" smtClean="0">
                <a:solidFill>
                  <a:srgbClr val="555559"/>
                </a:solidFill>
              </a:rPr>
              <a:t>Insert Landing Text</a:t>
            </a:r>
            <a:endParaRPr lang="en-US" sz="3400" dirty="0">
              <a:solidFill>
                <a:srgbClr val="555559"/>
              </a:solidFill>
            </a:endParaRPr>
          </a:p>
        </p:txBody>
      </p:sp>
      <p:sp>
        <p:nvSpPr>
          <p:cNvPr id="50" name="Rectangle 49"/>
          <p:cNvSpPr/>
          <p:nvPr userDrawn="1"/>
        </p:nvSpPr>
        <p:spPr>
          <a:xfrm>
            <a:off x="0" y="735013"/>
            <a:ext cx="889000" cy="6122987"/>
          </a:xfrm>
          <a:prstGeom prst="rect">
            <a:avLst/>
          </a:prstGeom>
          <a:solidFill>
            <a:schemeClr val="accent3"/>
          </a:solidFill>
          <a:ln>
            <a:noFill/>
          </a:ln>
          <a:effectLst>
            <a:outerShdw blurRad="254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hlinkClick r:id="" action="ppaction://noaction"/>
          </p:cNvPr>
          <p:cNvSpPr/>
          <p:nvPr userDrawn="1"/>
        </p:nvSpPr>
        <p:spPr>
          <a:xfrm>
            <a:off x="14793" y="735013"/>
            <a:ext cx="874207" cy="874712"/>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16"/>
          <p:cNvSpPr>
            <a:spLocks noEditPoints="1"/>
          </p:cNvSpPr>
          <p:nvPr userDrawn="1"/>
        </p:nvSpPr>
        <p:spPr bwMode="auto">
          <a:xfrm>
            <a:off x="267782" y="3573207"/>
            <a:ext cx="323850" cy="265112"/>
          </a:xfrm>
          <a:custGeom>
            <a:avLst/>
            <a:gdLst>
              <a:gd name="T0" fmla="*/ 288 w 288"/>
              <a:gd name="T1" fmla="*/ 113 h 234"/>
              <a:gd name="T2" fmla="*/ 266 w 288"/>
              <a:gd name="T3" fmla="*/ 234 h 234"/>
              <a:gd name="T4" fmla="*/ 22 w 288"/>
              <a:gd name="T5" fmla="*/ 234 h 234"/>
              <a:gd name="T6" fmla="*/ 0 w 288"/>
              <a:gd name="T7" fmla="*/ 113 h 234"/>
              <a:gd name="T8" fmla="*/ 288 w 288"/>
              <a:gd name="T9" fmla="*/ 113 h 234"/>
              <a:gd name="T10" fmla="*/ 274 w 288"/>
              <a:gd name="T11" fmla="*/ 93 h 234"/>
              <a:gd name="T12" fmla="*/ 14 w 288"/>
              <a:gd name="T13" fmla="*/ 93 h 234"/>
              <a:gd name="T14" fmla="*/ 14 w 288"/>
              <a:gd name="T15" fmla="*/ 51 h 234"/>
              <a:gd name="T16" fmla="*/ 274 w 288"/>
              <a:gd name="T17" fmla="*/ 51 h 234"/>
              <a:gd name="T18" fmla="*/ 274 w 288"/>
              <a:gd name="T19" fmla="*/ 93 h 234"/>
              <a:gd name="T20" fmla="*/ 107 w 288"/>
              <a:gd name="T21" fmla="*/ 25 h 234"/>
              <a:gd name="T22" fmla="*/ 111 w 288"/>
              <a:gd name="T23" fmla="*/ 20 h 234"/>
              <a:gd name="T24" fmla="*/ 178 w 288"/>
              <a:gd name="T25" fmla="*/ 20 h 234"/>
              <a:gd name="T26" fmla="*/ 182 w 288"/>
              <a:gd name="T27" fmla="*/ 25 h 234"/>
              <a:gd name="T28" fmla="*/ 182 w 288"/>
              <a:gd name="T29" fmla="*/ 37 h 234"/>
              <a:gd name="T30" fmla="*/ 203 w 288"/>
              <a:gd name="T31" fmla="*/ 37 h 234"/>
              <a:gd name="T32" fmla="*/ 203 w 288"/>
              <a:gd name="T33" fmla="*/ 16 h 234"/>
              <a:gd name="T34" fmla="*/ 199 w 288"/>
              <a:gd name="T35" fmla="*/ 5 h 234"/>
              <a:gd name="T36" fmla="*/ 188 w 288"/>
              <a:gd name="T37" fmla="*/ 0 h 234"/>
              <a:gd name="T38" fmla="*/ 100 w 288"/>
              <a:gd name="T39" fmla="*/ 0 h 234"/>
              <a:gd name="T40" fmla="*/ 90 w 288"/>
              <a:gd name="T41" fmla="*/ 5 h 234"/>
              <a:gd name="T42" fmla="*/ 85 w 288"/>
              <a:gd name="T43" fmla="*/ 16 h 234"/>
              <a:gd name="T44" fmla="*/ 85 w 288"/>
              <a:gd name="T45" fmla="*/ 37 h 234"/>
              <a:gd name="T46" fmla="*/ 107 w 288"/>
              <a:gd name="T47" fmla="*/ 37 h 234"/>
              <a:gd name="T48" fmla="*/ 107 w 288"/>
              <a:gd name="T49" fmla="*/ 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34">
                <a:moveTo>
                  <a:pt x="288" y="113"/>
                </a:moveTo>
                <a:cubicBezTo>
                  <a:pt x="266" y="234"/>
                  <a:pt x="266" y="234"/>
                  <a:pt x="266" y="234"/>
                </a:cubicBezTo>
                <a:cubicBezTo>
                  <a:pt x="22" y="234"/>
                  <a:pt x="22" y="234"/>
                  <a:pt x="22" y="234"/>
                </a:cubicBezTo>
                <a:cubicBezTo>
                  <a:pt x="0" y="113"/>
                  <a:pt x="0" y="113"/>
                  <a:pt x="0" y="113"/>
                </a:cubicBezTo>
                <a:lnTo>
                  <a:pt x="288" y="113"/>
                </a:lnTo>
                <a:close/>
                <a:moveTo>
                  <a:pt x="274" y="93"/>
                </a:moveTo>
                <a:cubicBezTo>
                  <a:pt x="14" y="93"/>
                  <a:pt x="14" y="93"/>
                  <a:pt x="14" y="93"/>
                </a:cubicBezTo>
                <a:cubicBezTo>
                  <a:pt x="14" y="51"/>
                  <a:pt x="14" y="51"/>
                  <a:pt x="14" y="51"/>
                </a:cubicBezTo>
                <a:cubicBezTo>
                  <a:pt x="274" y="51"/>
                  <a:pt x="274" y="51"/>
                  <a:pt x="274" y="51"/>
                </a:cubicBezTo>
                <a:lnTo>
                  <a:pt x="274" y="93"/>
                </a:lnTo>
                <a:close/>
                <a:moveTo>
                  <a:pt x="107" y="25"/>
                </a:moveTo>
                <a:cubicBezTo>
                  <a:pt x="107" y="22"/>
                  <a:pt x="108" y="20"/>
                  <a:pt x="111" y="20"/>
                </a:cubicBezTo>
                <a:cubicBezTo>
                  <a:pt x="178" y="20"/>
                  <a:pt x="178" y="20"/>
                  <a:pt x="178" y="20"/>
                </a:cubicBezTo>
                <a:cubicBezTo>
                  <a:pt x="181" y="20"/>
                  <a:pt x="182" y="22"/>
                  <a:pt x="182" y="25"/>
                </a:cubicBezTo>
                <a:cubicBezTo>
                  <a:pt x="182" y="37"/>
                  <a:pt x="182" y="37"/>
                  <a:pt x="182" y="37"/>
                </a:cubicBezTo>
                <a:cubicBezTo>
                  <a:pt x="203" y="37"/>
                  <a:pt x="203" y="37"/>
                  <a:pt x="203" y="37"/>
                </a:cubicBezTo>
                <a:cubicBezTo>
                  <a:pt x="203" y="16"/>
                  <a:pt x="203" y="16"/>
                  <a:pt x="203" y="16"/>
                </a:cubicBezTo>
                <a:cubicBezTo>
                  <a:pt x="203" y="12"/>
                  <a:pt x="202" y="8"/>
                  <a:pt x="199" y="5"/>
                </a:cubicBezTo>
                <a:cubicBezTo>
                  <a:pt x="196" y="2"/>
                  <a:pt x="192" y="0"/>
                  <a:pt x="188" y="0"/>
                </a:cubicBezTo>
                <a:cubicBezTo>
                  <a:pt x="100" y="0"/>
                  <a:pt x="100" y="0"/>
                  <a:pt x="100" y="0"/>
                </a:cubicBezTo>
                <a:cubicBezTo>
                  <a:pt x="96" y="0"/>
                  <a:pt x="93" y="2"/>
                  <a:pt x="90" y="5"/>
                </a:cubicBezTo>
                <a:cubicBezTo>
                  <a:pt x="87" y="8"/>
                  <a:pt x="85" y="12"/>
                  <a:pt x="85" y="16"/>
                </a:cubicBezTo>
                <a:cubicBezTo>
                  <a:pt x="85" y="37"/>
                  <a:pt x="85" y="37"/>
                  <a:pt x="85" y="37"/>
                </a:cubicBezTo>
                <a:cubicBezTo>
                  <a:pt x="107" y="37"/>
                  <a:pt x="107" y="37"/>
                  <a:pt x="107" y="37"/>
                </a:cubicBezTo>
                <a:lnTo>
                  <a:pt x="107"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TextBox 52"/>
          <p:cNvSpPr txBox="1"/>
          <p:nvPr userDrawn="1"/>
        </p:nvSpPr>
        <p:spPr>
          <a:xfrm>
            <a:off x="0" y="3868925"/>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challenges</a:t>
            </a:r>
          </a:p>
        </p:txBody>
      </p:sp>
      <p:sp>
        <p:nvSpPr>
          <p:cNvPr id="54" name="TextBox 53"/>
          <p:cNvSpPr txBox="1"/>
          <p:nvPr userDrawn="1"/>
        </p:nvSpPr>
        <p:spPr>
          <a:xfrm>
            <a:off x="0" y="2980885"/>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Industry</a:t>
            </a:r>
          </a:p>
        </p:txBody>
      </p:sp>
      <p:sp>
        <p:nvSpPr>
          <p:cNvPr id="55" name="TextBox 54"/>
          <p:cNvSpPr txBox="1"/>
          <p:nvPr userDrawn="1"/>
        </p:nvSpPr>
        <p:spPr>
          <a:xfrm>
            <a:off x="0" y="5605754"/>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About ADP</a:t>
            </a:r>
            <a:r>
              <a:rPr lang="en-US" sz="900" cap="all" baseline="30000" dirty="0" smtClean="0">
                <a:solidFill>
                  <a:schemeClr val="bg1"/>
                </a:solidFill>
                <a:latin typeface="+mn-lt"/>
              </a:rPr>
              <a:t>®</a:t>
            </a:r>
          </a:p>
        </p:txBody>
      </p:sp>
      <p:sp>
        <p:nvSpPr>
          <p:cNvPr id="56" name="TextBox 55"/>
          <p:cNvSpPr txBox="1"/>
          <p:nvPr userDrawn="1"/>
        </p:nvSpPr>
        <p:spPr>
          <a:xfrm>
            <a:off x="0" y="6481198"/>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Next Steps</a:t>
            </a:r>
          </a:p>
        </p:txBody>
      </p:sp>
      <p:sp>
        <p:nvSpPr>
          <p:cNvPr id="57" name="Freeform 17"/>
          <p:cNvSpPr>
            <a:spLocks noEditPoints="1"/>
          </p:cNvSpPr>
          <p:nvPr userDrawn="1"/>
        </p:nvSpPr>
        <p:spPr bwMode="auto">
          <a:xfrm>
            <a:off x="266988" y="6120711"/>
            <a:ext cx="325438" cy="327025"/>
          </a:xfrm>
          <a:custGeom>
            <a:avLst/>
            <a:gdLst>
              <a:gd name="T0" fmla="*/ 144 w 288"/>
              <a:gd name="T1" fmla="*/ 0 h 288"/>
              <a:gd name="T2" fmla="*/ 246 w 288"/>
              <a:gd name="T3" fmla="*/ 43 h 288"/>
              <a:gd name="T4" fmla="*/ 288 w 288"/>
              <a:gd name="T5" fmla="*/ 144 h 288"/>
              <a:gd name="T6" fmla="*/ 246 w 288"/>
              <a:gd name="T7" fmla="*/ 246 h 288"/>
              <a:gd name="T8" fmla="*/ 144 w 288"/>
              <a:gd name="T9" fmla="*/ 288 h 288"/>
              <a:gd name="T10" fmla="*/ 43 w 288"/>
              <a:gd name="T11" fmla="*/ 246 h 288"/>
              <a:gd name="T12" fmla="*/ 0 w 288"/>
              <a:gd name="T13" fmla="*/ 144 h 288"/>
              <a:gd name="T14" fmla="*/ 43 w 288"/>
              <a:gd name="T15" fmla="*/ 43 h 288"/>
              <a:gd name="T16" fmla="*/ 144 w 288"/>
              <a:gd name="T17" fmla="*/ 0 h 288"/>
              <a:gd name="T18" fmla="*/ 28 w 288"/>
              <a:gd name="T19" fmla="*/ 144 h 288"/>
              <a:gd name="T20" fmla="*/ 62 w 288"/>
              <a:gd name="T21" fmla="*/ 227 h 288"/>
              <a:gd name="T22" fmla="*/ 144 w 288"/>
              <a:gd name="T23" fmla="*/ 260 h 288"/>
              <a:gd name="T24" fmla="*/ 226 w 288"/>
              <a:gd name="T25" fmla="*/ 227 h 288"/>
              <a:gd name="T26" fmla="*/ 260 w 288"/>
              <a:gd name="T27" fmla="*/ 144 h 288"/>
              <a:gd name="T28" fmla="*/ 226 w 288"/>
              <a:gd name="T29" fmla="*/ 62 h 288"/>
              <a:gd name="T30" fmla="*/ 144 w 288"/>
              <a:gd name="T31" fmla="*/ 29 h 288"/>
              <a:gd name="T32" fmla="*/ 62 w 288"/>
              <a:gd name="T33" fmla="*/ 62 h 288"/>
              <a:gd name="T34" fmla="*/ 28 w 288"/>
              <a:gd name="T35" fmla="*/ 144 h 288"/>
              <a:gd name="T36" fmla="*/ 179 w 288"/>
              <a:gd name="T37" fmla="*/ 140 h 288"/>
              <a:gd name="T38" fmla="*/ 170 w 288"/>
              <a:gd name="T39" fmla="*/ 169 h 288"/>
              <a:gd name="T40" fmla="*/ 141 w 288"/>
              <a:gd name="T41" fmla="*/ 179 h 288"/>
              <a:gd name="T42" fmla="*/ 75 w 288"/>
              <a:gd name="T43" fmla="*/ 214 h 288"/>
              <a:gd name="T44" fmla="*/ 110 w 288"/>
              <a:gd name="T45" fmla="*/ 148 h 288"/>
              <a:gd name="T46" fmla="*/ 120 w 288"/>
              <a:gd name="T47" fmla="*/ 119 h 288"/>
              <a:gd name="T48" fmla="*/ 149 w 288"/>
              <a:gd name="T49" fmla="*/ 110 h 288"/>
              <a:gd name="T50" fmla="*/ 214 w 288"/>
              <a:gd name="T51" fmla="*/ 75 h 288"/>
              <a:gd name="T52" fmla="*/ 179 w 288"/>
              <a:gd name="T53" fmla="*/ 140 h 288"/>
              <a:gd name="T54" fmla="*/ 156 w 288"/>
              <a:gd name="T55" fmla="*/ 133 h 288"/>
              <a:gd name="T56" fmla="*/ 145 w 288"/>
              <a:gd name="T57" fmla="*/ 129 h 288"/>
              <a:gd name="T58" fmla="*/ 134 w 288"/>
              <a:gd name="T59" fmla="*/ 133 h 288"/>
              <a:gd name="T60" fmla="*/ 130 w 288"/>
              <a:gd name="T61" fmla="*/ 144 h 288"/>
              <a:gd name="T62" fmla="*/ 134 w 288"/>
              <a:gd name="T63" fmla="*/ 155 h 288"/>
              <a:gd name="T64" fmla="*/ 145 w 288"/>
              <a:gd name="T65" fmla="*/ 159 h 288"/>
              <a:gd name="T66" fmla="*/ 156 w 288"/>
              <a:gd name="T67" fmla="*/ 155 h 288"/>
              <a:gd name="T68" fmla="*/ 160 w 288"/>
              <a:gd name="T69" fmla="*/ 144 h 288"/>
              <a:gd name="T70" fmla="*/ 156 w 288"/>
              <a:gd name="T71" fmla="*/ 13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288">
                <a:moveTo>
                  <a:pt x="144" y="0"/>
                </a:moveTo>
                <a:cubicBezTo>
                  <a:pt x="184" y="0"/>
                  <a:pt x="218" y="15"/>
                  <a:pt x="246" y="43"/>
                </a:cubicBezTo>
                <a:cubicBezTo>
                  <a:pt x="274" y="71"/>
                  <a:pt x="288" y="105"/>
                  <a:pt x="288" y="144"/>
                </a:cubicBezTo>
                <a:cubicBezTo>
                  <a:pt x="288" y="184"/>
                  <a:pt x="274" y="218"/>
                  <a:pt x="246" y="246"/>
                </a:cubicBezTo>
                <a:cubicBezTo>
                  <a:pt x="218" y="274"/>
                  <a:pt x="184" y="288"/>
                  <a:pt x="144" y="288"/>
                </a:cubicBezTo>
                <a:cubicBezTo>
                  <a:pt x="105" y="288"/>
                  <a:pt x="71" y="274"/>
                  <a:pt x="43" y="246"/>
                </a:cubicBezTo>
                <a:cubicBezTo>
                  <a:pt x="14" y="218"/>
                  <a:pt x="0" y="184"/>
                  <a:pt x="0" y="144"/>
                </a:cubicBezTo>
                <a:cubicBezTo>
                  <a:pt x="0" y="105"/>
                  <a:pt x="14" y="71"/>
                  <a:pt x="43" y="43"/>
                </a:cubicBezTo>
                <a:cubicBezTo>
                  <a:pt x="71" y="15"/>
                  <a:pt x="105" y="0"/>
                  <a:pt x="144" y="0"/>
                </a:cubicBezTo>
                <a:close/>
                <a:moveTo>
                  <a:pt x="28" y="144"/>
                </a:moveTo>
                <a:cubicBezTo>
                  <a:pt x="28" y="177"/>
                  <a:pt x="40" y="204"/>
                  <a:pt x="62" y="227"/>
                </a:cubicBezTo>
                <a:cubicBezTo>
                  <a:pt x="85" y="249"/>
                  <a:pt x="112" y="260"/>
                  <a:pt x="144" y="260"/>
                </a:cubicBezTo>
                <a:cubicBezTo>
                  <a:pt x="177" y="260"/>
                  <a:pt x="204" y="249"/>
                  <a:pt x="226" y="227"/>
                </a:cubicBezTo>
                <a:cubicBezTo>
                  <a:pt x="249" y="204"/>
                  <a:pt x="260" y="177"/>
                  <a:pt x="260" y="144"/>
                </a:cubicBezTo>
                <a:cubicBezTo>
                  <a:pt x="260" y="112"/>
                  <a:pt x="249" y="85"/>
                  <a:pt x="226" y="62"/>
                </a:cubicBezTo>
                <a:cubicBezTo>
                  <a:pt x="204" y="40"/>
                  <a:pt x="177" y="29"/>
                  <a:pt x="144" y="29"/>
                </a:cubicBezTo>
                <a:cubicBezTo>
                  <a:pt x="112" y="29"/>
                  <a:pt x="85" y="40"/>
                  <a:pt x="62" y="62"/>
                </a:cubicBezTo>
                <a:cubicBezTo>
                  <a:pt x="40" y="85"/>
                  <a:pt x="28" y="112"/>
                  <a:pt x="28" y="144"/>
                </a:cubicBezTo>
                <a:close/>
                <a:moveTo>
                  <a:pt x="179" y="140"/>
                </a:moveTo>
                <a:cubicBezTo>
                  <a:pt x="181" y="151"/>
                  <a:pt x="178" y="161"/>
                  <a:pt x="170" y="169"/>
                </a:cubicBezTo>
                <a:cubicBezTo>
                  <a:pt x="162" y="177"/>
                  <a:pt x="152" y="180"/>
                  <a:pt x="141" y="179"/>
                </a:cubicBezTo>
                <a:cubicBezTo>
                  <a:pt x="75" y="214"/>
                  <a:pt x="75" y="214"/>
                  <a:pt x="75" y="214"/>
                </a:cubicBezTo>
                <a:cubicBezTo>
                  <a:pt x="110" y="148"/>
                  <a:pt x="110" y="148"/>
                  <a:pt x="110" y="148"/>
                </a:cubicBezTo>
                <a:cubicBezTo>
                  <a:pt x="109" y="137"/>
                  <a:pt x="112" y="127"/>
                  <a:pt x="120" y="119"/>
                </a:cubicBezTo>
                <a:cubicBezTo>
                  <a:pt x="128" y="111"/>
                  <a:pt x="138" y="108"/>
                  <a:pt x="149" y="110"/>
                </a:cubicBezTo>
                <a:cubicBezTo>
                  <a:pt x="214" y="75"/>
                  <a:pt x="214" y="75"/>
                  <a:pt x="214" y="75"/>
                </a:cubicBezTo>
                <a:lnTo>
                  <a:pt x="179" y="140"/>
                </a:lnTo>
                <a:close/>
                <a:moveTo>
                  <a:pt x="156" y="133"/>
                </a:moveTo>
                <a:cubicBezTo>
                  <a:pt x="153" y="130"/>
                  <a:pt x="149" y="129"/>
                  <a:pt x="145" y="129"/>
                </a:cubicBezTo>
                <a:cubicBezTo>
                  <a:pt x="141" y="129"/>
                  <a:pt x="137" y="130"/>
                  <a:pt x="134" y="133"/>
                </a:cubicBezTo>
                <a:cubicBezTo>
                  <a:pt x="131" y="136"/>
                  <a:pt x="130" y="140"/>
                  <a:pt x="130" y="144"/>
                </a:cubicBezTo>
                <a:cubicBezTo>
                  <a:pt x="130" y="148"/>
                  <a:pt x="131" y="152"/>
                  <a:pt x="134" y="155"/>
                </a:cubicBezTo>
                <a:cubicBezTo>
                  <a:pt x="137" y="158"/>
                  <a:pt x="141" y="159"/>
                  <a:pt x="145" y="159"/>
                </a:cubicBezTo>
                <a:cubicBezTo>
                  <a:pt x="149" y="159"/>
                  <a:pt x="153" y="158"/>
                  <a:pt x="156" y="155"/>
                </a:cubicBezTo>
                <a:cubicBezTo>
                  <a:pt x="159" y="152"/>
                  <a:pt x="160" y="148"/>
                  <a:pt x="160" y="144"/>
                </a:cubicBezTo>
                <a:cubicBezTo>
                  <a:pt x="160" y="140"/>
                  <a:pt x="159" y="136"/>
                  <a:pt x="156" y="1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8"/>
          <p:cNvSpPr>
            <a:spLocks noEditPoints="1"/>
          </p:cNvSpPr>
          <p:nvPr userDrawn="1"/>
        </p:nvSpPr>
        <p:spPr bwMode="auto">
          <a:xfrm>
            <a:off x="252654" y="2606893"/>
            <a:ext cx="354108" cy="379202"/>
          </a:xfrm>
          <a:custGeom>
            <a:avLst/>
            <a:gdLst>
              <a:gd name="T0" fmla="*/ 108 w 269"/>
              <a:gd name="T1" fmla="*/ 283 h 288"/>
              <a:gd name="T2" fmla="*/ 1 w 269"/>
              <a:gd name="T3" fmla="*/ 6 h 288"/>
              <a:gd name="T4" fmla="*/ 196 w 269"/>
              <a:gd name="T5" fmla="*/ 111 h 288"/>
              <a:gd name="T6" fmla="*/ 112 w 269"/>
              <a:gd name="T7" fmla="*/ 111 h 288"/>
              <a:gd name="T8" fmla="*/ 51 w 269"/>
              <a:gd name="T9" fmla="*/ 39 h 288"/>
              <a:gd name="T10" fmla="*/ 40 w 269"/>
              <a:gd name="T11" fmla="*/ 58 h 288"/>
              <a:gd name="T12" fmla="*/ 40 w 269"/>
              <a:gd name="T13" fmla="*/ 38 h 288"/>
              <a:gd name="T14" fmla="*/ 52 w 269"/>
              <a:gd name="T15" fmla="*/ 95 h 288"/>
              <a:gd name="T16" fmla="*/ 36 w 269"/>
              <a:gd name="T17" fmla="*/ 80 h 288"/>
              <a:gd name="T18" fmla="*/ 54 w 269"/>
              <a:gd name="T19" fmla="*/ 120 h 288"/>
              <a:gd name="T20" fmla="*/ 36 w 269"/>
              <a:gd name="T21" fmla="*/ 131 h 288"/>
              <a:gd name="T22" fmla="*/ 51 w 269"/>
              <a:gd name="T23" fmla="*/ 154 h 288"/>
              <a:gd name="T24" fmla="*/ 40 w 269"/>
              <a:gd name="T25" fmla="*/ 173 h 288"/>
              <a:gd name="T26" fmla="*/ 40 w 269"/>
              <a:gd name="T27" fmla="*/ 153 h 288"/>
              <a:gd name="T28" fmla="*/ 52 w 269"/>
              <a:gd name="T29" fmla="*/ 209 h 288"/>
              <a:gd name="T30" fmla="*/ 36 w 269"/>
              <a:gd name="T31" fmla="*/ 195 h 288"/>
              <a:gd name="T32" fmla="*/ 89 w 269"/>
              <a:gd name="T33" fmla="*/ 43 h 288"/>
              <a:gd name="T34" fmla="*/ 72 w 269"/>
              <a:gd name="T35" fmla="*/ 55 h 288"/>
              <a:gd name="T36" fmla="*/ 86 w 269"/>
              <a:gd name="T37" fmla="*/ 77 h 288"/>
              <a:gd name="T38" fmla="*/ 75 w 269"/>
              <a:gd name="T39" fmla="*/ 96 h 288"/>
              <a:gd name="T40" fmla="*/ 75 w 269"/>
              <a:gd name="T41" fmla="*/ 77 h 288"/>
              <a:gd name="T42" fmla="*/ 87 w 269"/>
              <a:gd name="T43" fmla="*/ 133 h 288"/>
              <a:gd name="T44" fmla="*/ 71 w 269"/>
              <a:gd name="T45" fmla="*/ 118 h 288"/>
              <a:gd name="T46" fmla="*/ 88 w 269"/>
              <a:gd name="T47" fmla="*/ 158 h 288"/>
              <a:gd name="T48" fmla="*/ 71 w 269"/>
              <a:gd name="T49" fmla="*/ 170 h 288"/>
              <a:gd name="T50" fmla="*/ 86 w 269"/>
              <a:gd name="T51" fmla="*/ 192 h 288"/>
              <a:gd name="T52" fmla="*/ 75 w 269"/>
              <a:gd name="T53" fmla="*/ 211 h 288"/>
              <a:gd name="T54" fmla="*/ 75 w 269"/>
              <a:gd name="T55" fmla="*/ 191 h 288"/>
              <a:gd name="T56" fmla="*/ 107 w 269"/>
              <a:gd name="T57" fmla="*/ 41 h 288"/>
              <a:gd name="T58" fmla="*/ 125 w 269"/>
              <a:gd name="T59" fmla="*/ 53 h 288"/>
              <a:gd name="T60" fmla="*/ 107 w 269"/>
              <a:gd name="T61" fmla="*/ 91 h 288"/>
              <a:gd name="T62" fmla="*/ 124 w 269"/>
              <a:gd name="T63" fmla="*/ 80 h 288"/>
              <a:gd name="T64" fmla="*/ 122 w 269"/>
              <a:gd name="T65" fmla="*/ 271 h 288"/>
              <a:gd name="T66" fmla="*/ 209 w 269"/>
              <a:gd name="T67" fmla="*/ 237 h 288"/>
              <a:gd name="T68" fmla="*/ 138 w 269"/>
              <a:gd name="T69" fmla="*/ 164 h 288"/>
              <a:gd name="T70" fmla="*/ 149 w 269"/>
              <a:gd name="T71" fmla="*/ 148 h 288"/>
              <a:gd name="T72" fmla="*/ 140 w 269"/>
              <a:gd name="T73" fmla="*/ 165 h 288"/>
              <a:gd name="T74" fmla="*/ 139 w 269"/>
              <a:gd name="T75" fmla="*/ 183 h 288"/>
              <a:gd name="T76" fmla="*/ 150 w 269"/>
              <a:gd name="T77" fmla="*/ 199 h 288"/>
              <a:gd name="T78" fmla="*/ 136 w 269"/>
              <a:gd name="T79" fmla="*/ 222 h 288"/>
              <a:gd name="T80" fmla="*/ 151 w 269"/>
              <a:gd name="T81" fmla="*/ 222 h 288"/>
              <a:gd name="T82" fmla="*/ 145 w 269"/>
              <a:gd name="T83" fmla="*/ 57 h 288"/>
              <a:gd name="T84" fmla="*/ 156 w 269"/>
              <a:gd name="T85" fmla="*/ 38 h 288"/>
              <a:gd name="T86" fmla="*/ 156 w 269"/>
              <a:gd name="T87" fmla="*/ 58 h 288"/>
              <a:gd name="T88" fmla="*/ 145 w 269"/>
              <a:gd name="T89" fmla="*/ 77 h 288"/>
              <a:gd name="T90" fmla="*/ 159 w 269"/>
              <a:gd name="T91" fmla="*/ 95 h 288"/>
              <a:gd name="T92" fmla="*/ 166 w 269"/>
              <a:gd name="T93" fmla="*/ 152 h 288"/>
              <a:gd name="T94" fmla="*/ 181 w 269"/>
              <a:gd name="T95" fmla="*/ 152 h 288"/>
              <a:gd name="T96" fmla="*/ 168 w 269"/>
              <a:gd name="T97" fmla="*/ 200 h 288"/>
              <a:gd name="T98" fmla="*/ 177 w 269"/>
              <a:gd name="T99" fmla="*/ 182 h 288"/>
              <a:gd name="T100" fmla="*/ 177 w 269"/>
              <a:gd name="T101" fmla="*/ 200 h 288"/>
              <a:gd name="T102" fmla="*/ 198 w 269"/>
              <a:gd name="T103" fmla="*/ 148 h 288"/>
              <a:gd name="T104" fmla="*/ 209 w 269"/>
              <a:gd name="T105" fmla="*/ 164 h 288"/>
              <a:gd name="T106" fmla="*/ 195 w 269"/>
              <a:gd name="T107" fmla="*/ 196 h 288"/>
              <a:gd name="T108" fmla="*/ 210 w 269"/>
              <a:gd name="T109" fmla="*/ 185 h 288"/>
              <a:gd name="T110" fmla="*/ 226 w 269"/>
              <a:gd name="T111" fmla="*/ 164 h 288"/>
              <a:gd name="T112" fmla="*/ 237 w 269"/>
              <a:gd name="T113" fmla="*/ 148 h 288"/>
              <a:gd name="T114" fmla="*/ 228 w 269"/>
              <a:gd name="T115" fmla="*/ 165 h 288"/>
              <a:gd name="T116" fmla="*/ 226 w 269"/>
              <a:gd name="T117" fmla="*/ 184 h 288"/>
              <a:gd name="T118" fmla="*/ 239 w 269"/>
              <a:gd name="T119" fmla="*/ 197 h 288"/>
              <a:gd name="T120" fmla="*/ 225 w 269"/>
              <a:gd name="T121" fmla="*/ 231 h 288"/>
              <a:gd name="T122" fmla="*/ 239 w 269"/>
              <a:gd name="T123" fmla="*/ 22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88">
                <a:moveTo>
                  <a:pt x="269" y="279"/>
                </a:moveTo>
                <a:cubicBezTo>
                  <a:pt x="269" y="280"/>
                  <a:pt x="269" y="282"/>
                  <a:pt x="268" y="283"/>
                </a:cubicBezTo>
                <a:cubicBezTo>
                  <a:pt x="268" y="284"/>
                  <a:pt x="267" y="285"/>
                  <a:pt x="267" y="286"/>
                </a:cubicBezTo>
                <a:cubicBezTo>
                  <a:pt x="266" y="286"/>
                  <a:pt x="265" y="287"/>
                  <a:pt x="264" y="287"/>
                </a:cubicBezTo>
                <a:cubicBezTo>
                  <a:pt x="263" y="288"/>
                  <a:pt x="262" y="288"/>
                  <a:pt x="262" y="288"/>
                </a:cubicBezTo>
                <a:cubicBezTo>
                  <a:pt x="114" y="288"/>
                  <a:pt x="114" y="288"/>
                  <a:pt x="114" y="288"/>
                </a:cubicBezTo>
                <a:cubicBezTo>
                  <a:pt x="114" y="288"/>
                  <a:pt x="113" y="288"/>
                  <a:pt x="112" y="287"/>
                </a:cubicBezTo>
                <a:cubicBezTo>
                  <a:pt x="111" y="287"/>
                  <a:pt x="110" y="286"/>
                  <a:pt x="109" y="286"/>
                </a:cubicBezTo>
                <a:cubicBezTo>
                  <a:pt x="108" y="285"/>
                  <a:pt x="108" y="284"/>
                  <a:pt x="108" y="283"/>
                </a:cubicBezTo>
                <a:cubicBezTo>
                  <a:pt x="107" y="282"/>
                  <a:pt x="107" y="280"/>
                  <a:pt x="107" y="279"/>
                </a:cubicBezTo>
                <a:cubicBezTo>
                  <a:pt x="107" y="268"/>
                  <a:pt x="107" y="268"/>
                  <a:pt x="107" y="268"/>
                </a:cubicBezTo>
                <a:cubicBezTo>
                  <a:pt x="9" y="268"/>
                  <a:pt x="9" y="268"/>
                  <a:pt x="9" y="268"/>
                </a:cubicBezTo>
                <a:cubicBezTo>
                  <a:pt x="8" y="268"/>
                  <a:pt x="6" y="268"/>
                  <a:pt x="5" y="268"/>
                </a:cubicBezTo>
                <a:cubicBezTo>
                  <a:pt x="4" y="267"/>
                  <a:pt x="4" y="267"/>
                  <a:pt x="3" y="266"/>
                </a:cubicBezTo>
                <a:cubicBezTo>
                  <a:pt x="2" y="265"/>
                  <a:pt x="1" y="264"/>
                  <a:pt x="1" y="263"/>
                </a:cubicBezTo>
                <a:cubicBezTo>
                  <a:pt x="0" y="262"/>
                  <a:pt x="0" y="260"/>
                  <a:pt x="0" y="259"/>
                </a:cubicBezTo>
                <a:cubicBezTo>
                  <a:pt x="0" y="10"/>
                  <a:pt x="0" y="10"/>
                  <a:pt x="0" y="10"/>
                </a:cubicBezTo>
                <a:cubicBezTo>
                  <a:pt x="0" y="8"/>
                  <a:pt x="0" y="7"/>
                  <a:pt x="1" y="6"/>
                </a:cubicBezTo>
                <a:cubicBezTo>
                  <a:pt x="1" y="5"/>
                  <a:pt x="2" y="4"/>
                  <a:pt x="3" y="3"/>
                </a:cubicBezTo>
                <a:cubicBezTo>
                  <a:pt x="4" y="2"/>
                  <a:pt x="4" y="1"/>
                  <a:pt x="5" y="1"/>
                </a:cubicBezTo>
                <a:cubicBezTo>
                  <a:pt x="6" y="0"/>
                  <a:pt x="8" y="0"/>
                  <a:pt x="9" y="0"/>
                </a:cubicBezTo>
                <a:cubicBezTo>
                  <a:pt x="187" y="0"/>
                  <a:pt x="187" y="0"/>
                  <a:pt x="187" y="0"/>
                </a:cubicBezTo>
                <a:cubicBezTo>
                  <a:pt x="188" y="0"/>
                  <a:pt x="189" y="0"/>
                  <a:pt x="190" y="1"/>
                </a:cubicBezTo>
                <a:cubicBezTo>
                  <a:pt x="191" y="1"/>
                  <a:pt x="192" y="2"/>
                  <a:pt x="193" y="3"/>
                </a:cubicBezTo>
                <a:cubicBezTo>
                  <a:pt x="194" y="4"/>
                  <a:pt x="195" y="5"/>
                  <a:pt x="195" y="6"/>
                </a:cubicBezTo>
                <a:cubicBezTo>
                  <a:pt x="196" y="7"/>
                  <a:pt x="196" y="8"/>
                  <a:pt x="196" y="10"/>
                </a:cubicBezTo>
                <a:cubicBezTo>
                  <a:pt x="196" y="111"/>
                  <a:pt x="196" y="111"/>
                  <a:pt x="196" y="111"/>
                </a:cubicBezTo>
                <a:cubicBezTo>
                  <a:pt x="262" y="111"/>
                  <a:pt x="262" y="111"/>
                  <a:pt x="262" y="111"/>
                </a:cubicBezTo>
                <a:cubicBezTo>
                  <a:pt x="262" y="111"/>
                  <a:pt x="263" y="111"/>
                  <a:pt x="264" y="111"/>
                </a:cubicBezTo>
                <a:cubicBezTo>
                  <a:pt x="265" y="112"/>
                  <a:pt x="266" y="112"/>
                  <a:pt x="267" y="113"/>
                </a:cubicBezTo>
                <a:cubicBezTo>
                  <a:pt x="267" y="114"/>
                  <a:pt x="268" y="115"/>
                  <a:pt x="268" y="116"/>
                </a:cubicBezTo>
                <a:cubicBezTo>
                  <a:pt x="269" y="117"/>
                  <a:pt x="269" y="118"/>
                  <a:pt x="269" y="119"/>
                </a:cubicBezTo>
                <a:lnTo>
                  <a:pt x="269" y="279"/>
                </a:lnTo>
                <a:close/>
                <a:moveTo>
                  <a:pt x="108" y="116"/>
                </a:moveTo>
                <a:cubicBezTo>
                  <a:pt x="108" y="115"/>
                  <a:pt x="108" y="114"/>
                  <a:pt x="109" y="113"/>
                </a:cubicBezTo>
                <a:cubicBezTo>
                  <a:pt x="110" y="112"/>
                  <a:pt x="111" y="112"/>
                  <a:pt x="112" y="111"/>
                </a:cubicBezTo>
                <a:cubicBezTo>
                  <a:pt x="113" y="111"/>
                  <a:pt x="114" y="111"/>
                  <a:pt x="114" y="111"/>
                </a:cubicBezTo>
                <a:cubicBezTo>
                  <a:pt x="178" y="111"/>
                  <a:pt x="178" y="111"/>
                  <a:pt x="178" y="111"/>
                </a:cubicBezTo>
                <a:cubicBezTo>
                  <a:pt x="178" y="19"/>
                  <a:pt x="178" y="19"/>
                  <a:pt x="178" y="19"/>
                </a:cubicBezTo>
                <a:cubicBezTo>
                  <a:pt x="18" y="19"/>
                  <a:pt x="18" y="19"/>
                  <a:pt x="18" y="19"/>
                </a:cubicBezTo>
                <a:cubicBezTo>
                  <a:pt x="18" y="249"/>
                  <a:pt x="18" y="249"/>
                  <a:pt x="18" y="249"/>
                </a:cubicBezTo>
                <a:cubicBezTo>
                  <a:pt x="107" y="249"/>
                  <a:pt x="107" y="249"/>
                  <a:pt x="107" y="249"/>
                </a:cubicBezTo>
                <a:cubicBezTo>
                  <a:pt x="107" y="119"/>
                  <a:pt x="107" y="119"/>
                  <a:pt x="107" y="119"/>
                </a:cubicBezTo>
                <a:cubicBezTo>
                  <a:pt x="107" y="118"/>
                  <a:pt x="107" y="117"/>
                  <a:pt x="108" y="116"/>
                </a:cubicBezTo>
                <a:close/>
                <a:moveTo>
                  <a:pt x="51" y="39"/>
                </a:moveTo>
                <a:cubicBezTo>
                  <a:pt x="51" y="39"/>
                  <a:pt x="52" y="39"/>
                  <a:pt x="52" y="40"/>
                </a:cubicBezTo>
                <a:cubicBezTo>
                  <a:pt x="53" y="40"/>
                  <a:pt x="53" y="41"/>
                  <a:pt x="53" y="41"/>
                </a:cubicBezTo>
                <a:cubicBezTo>
                  <a:pt x="53" y="42"/>
                  <a:pt x="54" y="43"/>
                  <a:pt x="54" y="43"/>
                </a:cubicBezTo>
                <a:cubicBezTo>
                  <a:pt x="54" y="53"/>
                  <a:pt x="54" y="53"/>
                  <a:pt x="54" y="53"/>
                </a:cubicBezTo>
                <a:cubicBezTo>
                  <a:pt x="54" y="53"/>
                  <a:pt x="53" y="54"/>
                  <a:pt x="53" y="55"/>
                </a:cubicBezTo>
                <a:cubicBezTo>
                  <a:pt x="53" y="55"/>
                  <a:pt x="53" y="56"/>
                  <a:pt x="52" y="56"/>
                </a:cubicBezTo>
                <a:cubicBezTo>
                  <a:pt x="52" y="57"/>
                  <a:pt x="51" y="57"/>
                  <a:pt x="51" y="57"/>
                </a:cubicBezTo>
                <a:cubicBezTo>
                  <a:pt x="50" y="58"/>
                  <a:pt x="49" y="58"/>
                  <a:pt x="49" y="58"/>
                </a:cubicBezTo>
                <a:cubicBezTo>
                  <a:pt x="40" y="58"/>
                  <a:pt x="40" y="58"/>
                  <a:pt x="40" y="58"/>
                </a:cubicBezTo>
                <a:cubicBezTo>
                  <a:pt x="39" y="58"/>
                  <a:pt x="39" y="58"/>
                  <a:pt x="38" y="57"/>
                </a:cubicBezTo>
                <a:cubicBezTo>
                  <a:pt x="38" y="57"/>
                  <a:pt x="38" y="57"/>
                  <a:pt x="37" y="56"/>
                </a:cubicBezTo>
                <a:cubicBezTo>
                  <a:pt x="36" y="56"/>
                  <a:pt x="36" y="55"/>
                  <a:pt x="36" y="55"/>
                </a:cubicBezTo>
                <a:cubicBezTo>
                  <a:pt x="36" y="54"/>
                  <a:pt x="36" y="53"/>
                  <a:pt x="36" y="53"/>
                </a:cubicBezTo>
                <a:cubicBezTo>
                  <a:pt x="36" y="43"/>
                  <a:pt x="36" y="43"/>
                  <a:pt x="36" y="43"/>
                </a:cubicBezTo>
                <a:cubicBezTo>
                  <a:pt x="36" y="43"/>
                  <a:pt x="36" y="42"/>
                  <a:pt x="36" y="41"/>
                </a:cubicBezTo>
                <a:cubicBezTo>
                  <a:pt x="36" y="41"/>
                  <a:pt x="36" y="40"/>
                  <a:pt x="37" y="40"/>
                </a:cubicBezTo>
                <a:cubicBezTo>
                  <a:pt x="38" y="39"/>
                  <a:pt x="38" y="39"/>
                  <a:pt x="38" y="39"/>
                </a:cubicBezTo>
                <a:cubicBezTo>
                  <a:pt x="39" y="38"/>
                  <a:pt x="39" y="38"/>
                  <a:pt x="40" y="38"/>
                </a:cubicBezTo>
                <a:cubicBezTo>
                  <a:pt x="49" y="38"/>
                  <a:pt x="49" y="38"/>
                  <a:pt x="49" y="38"/>
                </a:cubicBezTo>
                <a:cubicBezTo>
                  <a:pt x="49" y="38"/>
                  <a:pt x="50" y="38"/>
                  <a:pt x="51" y="39"/>
                </a:cubicBezTo>
                <a:close/>
                <a:moveTo>
                  <a:pt x="51" y="77"/>
                </a:moveTo>
                <a:cubicBezTo>
                  <a:pt x="51" y="77"/>
                  <a:pt x="52" y="77"/>
                  <a:pt x="52" y="78"/>
                </a:cubicBezTo>
                <a:cubicBezTo>
                  <a:pt x="53" y="79"/>
                  <a:pt x="53" y="79"/>
                  <a:pt x="53" y="80"/>
                </a:cubicBezTo>
                <a:cubicBezTo>
                  <a:pt x="53" y="80"/>
                  <a:pt x="54" y="81"/>
                  <a:pt x="54" y="82"/>
                </a:cubicBezTo>
                <a:cubicBezTo>
                  <a:pt x="54" y="91"/>
                  <a:pt x="54" y="91"/>
                  <a:pt x="54" y="91"/>
                </a:cubicBezTo>
                <a:cubicBezTo>
                  <a:pt x="54" y="92"/>
                  <a:pt x="53" y="92"/>
                  <a:pt x="53" y="93"/>
                </a:cubicBezTo>
                <a:cubicBezTo>
                  <a:pt x="53" y="94"/>
                  <a:pt x="53" y="94"/>
                  <a:pt x="52" y="95"/>
                </a:cubicBezTo>
                <a:cubicBezTo>
                  <a:pt x="52" y="95"/>
                  <a:pt x="51" y="95"/>
                  <a:pt x="51" y="96"/>
                </a:cubicBezTo>
                <a:cubicBezTo>
                  <a:pt x="50" y="96"/>
                  <a:pt x="49" y="96"/>
                  <a:pt x="49" y="96"/>
                </a:cubicBezTo>
                <a:cubicBezTo>
                  <a:pt x="40" y="96"/>
                  <a:pt x="40" y="96"/>
                  <a:pt x="40" y="96"/>
                </a:cubicBezTo>
                <a:cubicBezTo>
                  <a:pt x="39" y="96"/>
                  <a:pt x="39" y="96"/>
                  <a:pt x="38" y="96"/>
                </a:cubicBezTo>
                <a:cubicBezTo>
                  <a:pt x="38" y="95"/>
                  <a:pt x="38" y="95"/>
                  <a:pt x="37" y="95"/>
                </a:cubicBezTo>
                <a:cubicBezTo>
                  <a:pt x="36" y="94"/>
                  <a:pt x="36" y="94"/>
                  <a:pt x="36" y="93"/>
                </a:cubicBezTo>
                <a:cubicBezTo>
                  <a:pt x="36" y="92"/>
                  <a:pt x="36" y="92"/>
                  <a:pt x="36" y="91"/>
                </a:cubicBezTo>
                <a:cubicBezTo>
                  <a:pt x="36" y="82"/>
                  <a:pt x="36" y="82"/>
                  <a:pt x="36" y="82"/>
                </a:cubicBezTo>
                <a:cubicBezTo>
                  <a:pt x="36" y="81"/>
                  <a:pt x="36" y="80"/>
                  <a:pt x="36" y="80"/>
                </a:cubicBezTo>
                <a:cubicBezTo>
                  <a:pt x="36" y="79"/>
                  <a:pt x="36" y="79"/>
                  <a:pt x="37" y="78"/>
                </a:cubicBezTo>
                <a:cubicBezTo>
                  <a:pt x="38" y="77"/>
                  <a:pt x="38" y="77"/>
                  <a:pt x="38" y="77"/>
                </a:cubicBezTo>
                <a:cubicBezTo>
                  <a:pt x="39" y="77"/>
                  <a:pt x="39" y="77"/>
                  <a:pt x="40" y="77"/>
                </a:cubicBezTo>
                <a:cubicBezTo>
                  <a:pt x="49" y="77"/>
                  <a:pt x="49" y="77"/>
                  <a:pt x="49" y="77"/>
                </a:cubicBezTo>
                <a:cubicBezTo>
                  <a:pt x="49" y="77"/>
                  <a:pt x="50" y="77"/>
                  <a:pt x="51" y="77"/>
                </a:cubicBezTo>
                <a:close/>
                <a:moveTo>
                  <a:pt x="51" y="115"/>
                </a:moveTo>
                <a:cubicBezTo>
                  <a:pt x="51" y="116"/>
                  <a:pt x="52" y="116"/>
                  <a:pt x="52" y="116"/>
                </a:cubicBezTo>
                <a:cubicBezTo>
                  <a:pt x="53" y="117"/>
                  <a:pt x="53" y="117"/>
                  <a:pt x="53" y="118"/>
                </a:cubicBezTo>
                <a:cubicBezTo>
                  <a:pt x="53" y="118"/>
                  <a:pt x="54" y="119"/>
                  <a:pt x="54" y="120"/>
                </a:cubicBezTo>
                <a:cubicBezTo>
                  <a:pt x="54" y="129"/>
                  <a:pt x="54" y="129"/>
                  <a:pt x="54" y="129"/>
                </a:cubicBezTo>
                <a:cubicBezTo>
                  <a:pt x="54" y="130"/>
                  <a:pt x="53" y="130"/>
                  <a:pt x="53" y="131"/>
                </a:cubicBezTo>
                <a:cubicBezTo>
                  <a:pt x="53" y="132"/>
                  <a:pt x="53" y="132"/>
                  <a:pt x="52" y="133"/>
                </a:cubicBezTo>
                <a:cubicBezTo>
                  <a:pt x="52" y="133"/>
                  <a:pt x="51" y="134"/>
                  <a:pt x="51" y="134"/>
                </a:cubicBezTo>
                <a:cubicBezTo>
                  <a:pt x="50" y="134"/>
                  <a:pt x="49" y="134"/>
                  <a:pt x="49" y="134"/>
                </a:cubicBezTo>
                <a:cubicBezTo>
                  <a:pt x="40" y="134"/>
                  <a:pt x="40" y="134"/>
                  <a:pt x="40" y="134"/>
                </a:cubicBezTo>
                <a:cubicBezTo>
                  <a:pt x="39" y="134"/>
                  <a:pt x="39" y="134"/>
                  <a:pt x="38" y="134"/>
                </a:cubicBezTo>
                <a:cubicBezTo>
                  <a:pt x="38" y="134"/>
                  <a:pt x="38" y="133"/>
                  <a:pt x="37" y="133"/>
                </a:cubicBezTo>
                <a:cubicBezTo>
                  <a:pt x="36" y="132"/>
                  <a:pt x="36" y="132"/>
                  <a:pt x="36" y="131"/>
                </a:cubicBezTo>
                <a:cubicBezTo>
                  <a:pt x="36" y="130"/>
                  <a:pt x="36" y="130"/>
                  <a:pt x="36" y="129"/>
                </a:cubicBezTo>
                <a:cubicBezTo>
                  <a:pt x="36" y="120"/>
                  <a:pt x="36" y="120"/>
                  <a:pt x="36" y="120"/>
                </a:cubicBezTo>
                <a:cubicBezTo>
                  <a:pt x="36" y="119"/>
                  <a:pt x="36" y="118"/>
                  <a:pt x="36" y="118"/>
                </a:cubicBezTo>
                <a:cubicBezTo>
                  <a:pt x="36" y="117"/>
                  <a:pt x="36" y="117"/>
                  <a:pt x="37" y="116"/>
                </a:cubicBezTo>
                <a:cubicBezTo>
                  <a:pt x="38" y="116"/>
                  <a:pt x="38" y="116"/>
                  <a:pt x="38" y="115"/>
                </a:cubicBezTo>
                <a:cubicBezTo>
                  <a:pt x="39" y="115"/>
                  <a:pt x="39" y="115"/>
                  <a:pt x="40" y="115"/>
                </a:cubicBezTo>
                <a:cubicBezTo>
                  <a:pt x="49" y="115"/>
                  <a:pt x="49" y="115"/>
                  <a:pt x="49" y="115"/>
                </a:cubicBezTo>
                <a:cubicBezTo>
                  <a:pt x="49" y="115"/>
                  <a:pt x="50" y="115"/>
                  <a:pt x="51" y="115"/>
                </a:cubicBezTo>
                <a:close/>
                <a:moveTo>
                  <a:pt x="51" y="154"/>
                </a:moveTo>
                <a:cubicBezTo>
                  <a:pt x="51" y="154"/>
                  <a:pt x="52" y="154"/>
                  <a:pt x="52" y="155"/>
                </a:cubicBezTo>
                <a:cubicBezTo>
                  <a:pt x="53" y="155"/>
                  <a:pt x="53" y="156"/>
                  <a:pt x="53" y="156"/>
                </a:cubicBezTo>
                <a:cubicBezTo>
                  <a:pt x="53" y="157"/>
                  <a:pt x="54" y="157"/>
                  <a:pt x="54" y="158"/>
                </a:cubicBezTo>
                <a:cubicBezTo>
                  <a:pt x="54" y="168"/>
                  <a:pt x="54" y="168"/>
                  <a:pt x="54" y="168"/>
                </a:cubicBezTo>
                <a:cubicBezTo>
                  <a:pt x="54" y="168"/>
                  <a:pt x="53" y="169"/>
                  <a:pt x="53" y="170"/>
                </a:cubicBezTo>
                <a:cubicBezTo>
                  <a:pt x="53" y="170"/>
                  <a:pt x="53" y="171"/>
                  <a:pt x="52" y="171"/>
                </a:cubicBezTo>
                <a:cubicBezTo>
                  <a:pt x="52" y="172"/>
                  <a:pt x="51" y="172"/>
                  <a:pt x="51" y="172"/>
                </a:cubicBezTo>
                <a:cubicBezTo>
                  <a:pt x="50" y="173"/>
                  <a:pt x="49" y="173"/>
                  <a:pt x="49" y="173"/>
                </a:cubicBezTo>
                <a:cubicBezTo>
                  <a:pt x="40" y="173"/>
                  <a:pt x="40" y="173"/>
                  <a:pt x="40" y="173"/>
                </a:cubicBezTo>
                <a:cubicBezTo>
                  <a:pt x="39" y="173"/>
                  <a:pt x="39" y="173"/>
                  <a:pt x="38" y="172"/>
                </a:cubicBezTo>
                <a:cubicBezTo>
                  <a:pt x="38" y="172"/>
                  <a:pt x="38" y="172"/>
                  <a:pt x="37" y="171"/>
                </a:cubicBezTo>
                <a:cubicBezTo>
                  <a:pt x="36" y="171"/>
                  <a:pt x="36" y="170"/>
                  <a:pt x="36" y="170"/>
                </a:cubicBezTo>
                <a:cubicBezTo>
                  <a:pt x="36" y="169"/>
                  <a:pt x="36" y="168"/>
                  <a:pt x="36" y="168"/>
                </a:cubicBezTo>
                <a:cubicBezTo>
                  <a:pt x="36" y="158"/>
                  <a:pt x="36" y="158"/>
                  <a:pt x="36" y="158"/>
                </a:cubicBezTo>
                <a:cubicBezTo>
                  <a:pt x="36" y="157"/>
                  <a:pt x="36" y="157"/>
                  <a:pt x="36" y="156"/>
                </a:cubicBezTo>
                <a:cubicBezTo>
                  <a:pt x="36" y="156"/>
                  <a:pt x="36" y="155"/>
                  <a:pt x="37" y="155"/>
                </a:cubicBezTo>
                <a:cubicBezTo>
                  <a:pt x="38" y="154"/>
                  <a:pt x="38" y="154"/>
                  <a:pt x="38" y="154"/>
                </a:cubicBezTo>
                <a:cubicBezTo>
                  <a:pt x="39" y="153"/>
                  <a:pt x="39" y="153"/>
                  <a:pt x="40" y="153"/>
                </a:cubicBezTo>
                <a:cubicBezTo>
                  <a:pt x="49" y="153"/>
                  <a:pt x="49" y="153"/>
                  <a:pt x="49" y="153"/>
                </a:cubicBezTo>
                <a:cubicBezTo>
                  <a:pt x="49" y="153"/>
                  <a:pt x="50" y="153"/>
                  <a:pt x="51" y="154"/>
                </a:cubicBezTo>
                <a:close/>
                <a:moveTo>
                  <a:pt x="51" y="192"/>
                </a:moveTo>
                <a:cubicBezTo>
                  <a:pt x="51" y="192"/>
                  <a:pt x="52" y="193"/>
                  <a:pt x="52" y="193"/>
                </a:cubicBezTo>
                <a:cubicBezTo>
                  <a:pt x="53" y="193"/>
                  <a:pt x="53" y="194"/>
                  <a:pt x="53" y="195"/>
                </a:cubicBezTo>
                <a:cubicBezTo>
                  <a:pt x="53" y="195"/>
                  <a:pt x="54" y="196"/>
                  <a:pt x="54" y="196"/>
                </a:cubicBezTo>
                <a:cubicBezTo>
                  <a:pt x="54" y="206"/>
                  <a:pt x="54" y="206"/>
                  <a:pt x="54" y="206"/>
                </a:cubicBezTo>
                <a:cubicBezTo>
                  <a:pt x="54" y="207"/>
                  <a:pt x="53" y="207"/>
                  <a:pt x="53" y="208"/>
                </a:cubicBezTo>
                <a:cubicBezTo>
                  <a:pt x="53" y="208"/>
                  <a:pt x="53" y="209"/>
                  <a:pt x="52" y="209"/>
                </a:cubicBezTo>
                <a:cubicBezTo>
                  <a:pt x="52" y="210"/>
                  <a:pt x="51" y="210"/>
                  <a:pt x="51" y="211"/>
                </a:cubicBezTo>
                <a:cubicBezTo>
                  <a:pt x="50" y="211"/>
                  <a:pt x="49" y="211"/>
                  <a:pt x="49" y="211"/>
                </a:cubicBezTo>
                <a:cubicBezTo>
                  <a:pt x="40" y="211"/>
                  <a:pt x="40" y="211"/>
                  <a:pt x="40" y="211"/>
                </a:cubicBezTo>
                <a:cubicBezTo>
                  <a:pt x="39" y="211"/>
                  <a:pt x="39" y="211"/>
                  <a:pt x="38" y="211"/>
                </a:cubicBezTo>
                <a:cubicBezTo>
                  <a:pt x="38" y="210"/>
                  <a:pt x="38" y="210"/>
                  <a:pt x="37" y="209"/>
                </a:cubicBezTo>
                <a:cubicBezTo>
                  <a:pt x="36" y="209"/>
                  <a:pt x="36" y="208"/>
                  <a:pt x="36" y="208"/>
                </a:cubicBezTo>
                <a:cubicBezTo>
                  <a:pt x="36" y="207"/>
                  <a:pt x="36" y="207"/>
                  <a:pt x="36" y="206"/>
                </a:cubicBezTo>
                <a:cubicBezTo>
                  <a:pt x="36" y="196"/>
                  <a:pt x="36" y="196"/>
                  <a:pt x="36" y="196"/>
                </a:cubicBezTo>
                <a:cubicBezTo>
                  <a:pt x="36" y="196"/>
                  <a:pt x="36" y="195"/>
                  <a:pt x="36" y="195"/>
                </a:cubicBezTo>
                <a:cubicBezTo>
                  <a:pt x="36" y="194"/>
                  <a:pt x="36" y="193"/>
                  <a:pt x="37" y="193"/>
                </a:cubicBezTo>
                <a:cubicBezTo>
                  <a:pt x="38" y="193"/>
                  <a:pt x="38" y="192"/>
                  <a:pt x="38" y="192"/>
                </a:cubicBezTo>
                <a:cubicBezTo>
                  <a:pt x="39" y="191"/>
                  <a:pt x="39" y="191"/>
                  <a:pt x="40" y="191"/>
                </a:cubicBezTo>
                <a:cubicBezTo>
                  <a:pt x="49" y="191"/>
                  <a:pt x="49" y="191"/>
                  <a:pt x="49" y="191"/>
                </a:cubicBezTo>
                <a:cubicBezTo>
                  <a:pt x="49" y="191"/>
                  <a:pt x="50" y="191"/>
                  <a:pt x="51" y="192"/>
                </a:cubicBezTo>
                <a:close/>
                <a:moveTo>
                  <a:pt x="86" y="39"/>
                </a:moveTo>
                <a:cubicBezTo>
                  <a:pt x="87" y="39"/>
                  <a:pt x="87" y="39"/>
                  <a:pt x="88" y="40"/>
                </a:cubicBezTo>
                <a:cubicBezTo>
                  <a:pt x="88" y="40"/>
                  <a:pt x="88" y="41"/>
                  <a:pt x="89" y="41"/>
                </a:cubicBezTo>
                <a:cubicBezTo>
                  <a:pt x="89" y="42"/>
                  <a:pt x="89" y="43"/>
                  <a:pt x="89" y="43"/>
                </a:cubicBezTo>
                <a:cubicBezTo>
                  <a:pt x="89" y="53"/>
                  <a:pt x="89" y="53"/>
                  <a:pt x="89" y="53"/>
                </a:cubicBezTo>
                <a:cubicBezTo>
                  <a:pt x="89" y="53"/>
                  <a:pt x="89" y="54"/>
                  <a:pt x="89" y="55"/>
                </a:cubicBezTo>
                <a:cubicBezTo>
                  <a:pt x="88" y="55"/>
                  <a:pt x="88" y="56"/>
                  <a:pt x="88" y="56"/>
                </a:cubicBezTo>
                <a:cubicBezTo>
                  <a:pt x="87" y="57"/>
                  <a:pt x="87" y="57"/>
                  <a:pt x="86" y="57"/>
                </a:cubicBezTo>
                <a:cubicBezTo>
                  <a:pt x="86" y="58"/>
                  <a:pt x="85" y="58"/>
                  <a:pt x="84" y="58"/>
                </a:cubicBezTo>
                <a:cubicBezTo>
                  <a:pt x="75" y="58"/>
                  <a:pt x="75" y="58"/>
                  <a:pt x="75" y="58"/>
                </a:cubicBezTo>
                <a:cubicBezTo>
                  <a:pt x="75" y="58"/>
                  <a:pt x="75" y="58"/>
                  <a:pt x="74" y="57"/>
                </a:cubicBezTo>
                <a:cubicBezTo>
                  <a:pt x="73" y="57"/>
                  <a:pt x="73" y="57"/>
                  <a:pt x="73" y="56"/>
                </a:cubicBezTo>
                <a:cubicBezTo>
                  <a:pt x="72" y="56"/>
                  <a:pt x="72" y="55"/>
                  <a:pt x="72" y="55"/>
                </a:cubicBezTo>
                <a:cubicBezTo>
                  <a:pt x="71" y="54"/>
                  <a:pt x="71" y="53"/>
                  <a:pt x="71" y="53"/>
                </a:cubicBezTo>
                <a:cubicBezTo>
                  <a:pt x="71" y="43"/>
                  <a:pt x="71" y="43"/>
                  <a:pt x="71" y="43"/>
                </a:cubicBezTo>
                <a:cubicBezTo>
                  <a:pt x="71" y="43"/>
                  <a:pt x="71" y="42"/>
                  <a:pt x="72" y="41"/>
                </a:cubicBezTo>
                <a:cubicBezTo>
                  <a:pt x="72" y="41"/>
                  <a:pt x="72" y="40"/>
                  <a:pt x="73" y="40"/>
                </a:cubicBezTo>
                <a:cubicBezTo>
                  <a:pt x="73" y="39"/>
                  <a:pt x="73" y="39"/>
                  <a:pt x="74" y="39"/>
                </a:cubicBezTo>
                <a:cubicBezTo>
                  <a:pt x="75" y="38"/>
                  <a:pt x="75" y="38"/>
                  <a:pt x="75" y="38"/>
                </a:cubicBezTo>
                <a:cubicBezTo>
                  <a:pt x="84" y="38"/>
                  <a:pt x="84" y="38"/>
                  <a:pt x="84" y="38"/>
                </a:cubicBezTo>
                <a:cubicBezTo>
                  <a:pt x="85" y="38"/>
                  <a:pt x="86" y="38"/>
                  <a:pt x="86" y="39"/>
                </a:cubicBezTo>
                <a:close/>
                <a:moveTo>
                  <a:pt x="86" y="77"/>
                </a:moveTo>
                <a:cubicBezTo>
                  <a:pt x="87" y="77"/>
                  <a:pt x="87" y="77"/>
                  <a:pt x="88" y="78"/>
                </a:cubicBezTo>
                <a:cubicBezTo>
                  <a:pt x="88" y="79"/>
                  <a:pt x="88" y="79"/>
                  <a:pt x="89" y="80"/>
                </a:cubicBezTo>
                <a:cubicBezTo>
                  <a:pt x="89" y="80"/>
                  <a:pt x="89" y="81"/>
                  <a:pt x="89" y="82"/>
                </a:cubicBezTo>
                <a:cubicBezTo>
                  <a:pt x="89" y="91"/>
                  <a:pt x="89" y="91"/>
                  <a:pt x="89" y="91"/>
                </a:cubicBezTo>
                <a:cubicBezTo>
                  <a:pt x="89" y="92"/>
                  <a:pt x="89" y="92"/>
                  <a:pt x="89" y="93"/>
                </a:cubicBezTo>
                <a:cubicBezTo>
                  <a:pt x="88" y="94"/>
                  <a:pt x="88" y="94"/>
                  <a:pt x="88" y="95"/>
                </a:cubicBezTo>
                <a:cubicBezTo>
                  <a:pt x="87" y="95"/>
                  <a:pt x="87" y="95"/>
                  <a:pt x="86" y="96"/>
                </a:cubicBezTo>
                <a:cubicBezTo>
                  <a:pt x="86" y="96"/>
                  <a:pt x="85" y="96"/>
                  <a:pt x="84" y="96"/>
                </a:cubicBezTo>
                <a:cubicBezTo>
                  <a:pt x="75" y="96"/>
                  <a:pt x="75" y="96"/>
                  <a:pt x="75" y="96"/>
                </a:cubicBezTo>
                <a:cubicBezTo>
                  <a:pt x="75" y="96"/>
                  <a:pt x="75" y="96"/>
                  <a:pt x="74" y="96"/>
                </a:cubicBezTo>
                <a:cubicBezTo>
                  <a:pt x="73" y="95"/>
                  <a:pt x="73" y="95"/>
                  <a:pt x="73" y="95"/>
                </a:cubicBezTo>
                <a:cubicBezTo>
                  <a:pt x="72" y="94"/>
                  <a:pt x="72" y="94"/>
                  <a:pt x="72" y="93"/>
                </a:cubicBezTo>
                <a:cubicBezTo>
                  <a:pt x="71" y="92"/>
                  <a:pt x="71" y="92"/>
                  <a:pt x="71" y="91"/>
                </a:cubicBezTo>
                <a:cubicBezTo>
                  <a:pt x="71" y="82"/>
                  <a:pt x="71" y="82"/>
                  <a:pt x="71" y="82"/>
                </a:cubicBezTo>
                <a:cubicBezTo>
                  <a:pt x="71" y="81"/>
                  <a:pt x="71" y="80"/>
                  <a:pt x="72" y="80"/>
                </a:cubicBezTo>
                <a:cubicBezTo>
                  <a:pt x="72" y="79"/>
                  <a:pt x="72" y="79"/>
                  <a:pt x="73" y="78"/>
                </a:cubicBezTo>
                <a:cubicBezTo>
                  <a:pt x="73" y="77"/>
                  <a:pt x="73" y="77"/>
                  <a:pt x="74" y="77"/>
                </a:cubicBezTo>
                <a:cubicBezTo>
                  <a:pt x="75" y="77"/>
                  <a:pt x="75" y="77"/>
                  <a:pt x="75" y="77"/>
                </a:cubicBezTo>
                <a:cubicBezTo>
                  <a:pt x="84" y="77"/>
                  <a:pt x="84" y="77"/>
                  <a:pt x="84" y="77"/>
                </a:cubicBezTo>
                <a:cubicBezTo>
                  <a:pt x="85" y="77"/>
                  <a:pt x="86" y="77"/>
                  <a:pt x="86" y="77"/>
                </a:cubicBezTo>
                <a:close/>
                <a:moveTo>
                  <a:pt x="86" y="115"/>
                </a:moveTo>
                <a:cubicBezTo>
                  <a:pt x="86" y="116"/>
                  <a:pt x="87" y="116"/>
                  <a:pt x="87" y="116"/>
                </a:cubicBezTo>
                <a:cubicBezTo>
                  <a:pt x="88" y="117"/>
                  <a:pt x="88" y="117"/>
                  <a:pt x="88" y="118"/>
                </a:cubicBezTo>
                <a:cubicBezTo>
                  <a:pt x="88" y="118"/>
                  <a:pt x="88" y="119"/>
                  <a:pt x="88" y="120"/>
                </a:cubicBezTo>
                <a:cubicBezTo>
                  <a:pt x="88" y="129"/>
                  <a:pt x="88" y="129"/>
                  <a:pt x="88" y="129"/>
                </a:cubicBezTo>
                <a:cubicBezTo>
                  <a:pt x="88" y="130"/>
                  <a:pt x="88" y="130"/>
                  <a:pt x="88" y="131"/>
                </a:cubicBezTo>
                <a:cubicBezTo>
                  <a:pt x="88" y="132"/>
                  <a:pt x="88" y="132"/>
                  <a:pt x="87" y="133"/>
                </a:cubicBezTo>
                <a:cubicBezTo>
                  <a:pt x="87" y="133"/>
                  <a:pt x="86" y="134"/>
                  <a:pt x="86" y="134"/>
                </a:cubicBezTo>
                <a:cubicBezTo>
                  <a:pt x="85" y="134"/>
                  <a:pt x="85" y="134"/>
                  <a:pt x="84" y="134"/>
                </a:cubicBezTo>
                <a:cubicBezTo>
                  <a:pt x="75" y="134"/>
                  <a:pt x="75" y="134"/>
                  <a:pt x="75" y="134"/>
                </a:cubicBezTo>
                <a:cubicBezTo>
                  <a:pt x="75" y="134"/>
                  <a:pt x="74" y="134"/>
                  <a:pt x="73" y="134"/>
                </a:cubicBezTo>
                <a:cubicBezTo>
                  <a:pt x="73" y="134"/>
                  <a:pt x="72" y="133"/>
                  <a:pt x="72" y="133"/>
                </a:cubicBezTo>
                <a:cubicBezTo>
                  <a:pt x="72" y="132"/>
                  <a:pt x="71" y="132"/>
                  <a:pt x="71" y="131"/>
                </a:cubicBezTo>
                <a:cubicBezTo>
                  <a:pt x="71" y="130"/>
                  <a:pt x="71" y="130"/>
                  <a:pt x="71" y="129"/>
                </a:cubicBezTo>
                <a:cubicBezTo>
                  <a:pt x="71" y="120"/>
                  <a:pt x="71" y="120"/>
                  <a:pt x="71" y="120"/>
                </a:cubicBezTo>
                <a:cubicBezTo>
                  <a:pt x="71" y="119"/>
                  <a:pt x="71" y="118"/>
                  <a:pt x="71" y="118"/>
                </a:cubicBezTo>
                <a:cubicBezTo>
                  <a:pt x="71" y="117"/>
                  <a:pt x="72" y="117"/>
                  <a:pt x="72" y="116"/>
                </a:cubicBezTo>
                <a:cubicBezTo>
                  <a:pt x="72" y="116"/>
                  <a:pt x="73" y="116"/>
                  <a:pt x="73" y="115"/>
                </a:cubicBezTo>
                <a:cubicBezTo>
                  <a:pt x="74" y="115"/>
                  <a:pt x="75" y="115"/>
                  <a:pt x="75" y="115"/>
                </a:cubicBezTo>
                <a:cubicBezTo>
                  <a:pt x="84" y="115"/>
                  <a:pt x="84" y="115"/>
                  <a:pt x="84" y="115"/>
                </a:cubicBezTo>
                <a:cubicBezTo>
                  <a:pt x="85" y="115"/>
                  <a:pt x="85" y="115"/>
                  <a:pt x="86" y="115"/>
                </a:cubicBezTo>
                <a:close/>
                <a:moveTo>
                  <a:pt x="86" y="154"/>
                </a:moveTo>
                <a:cubicBezTo>
                  <a:pt x="86" y="154"/>
                  <a:pt x="87" y="154"/>
                  <a:pt x="87" y="155"/>
                </a:cubicBezTo>
                <a:cubicBezTo>
                  <a:pt x="88" y="155"/>
                  <a:pt x="88" y="156"/>
                  <a:pt x="88" y="156"/>
                </a:cubicBezTo>
                <a:cubicBezTo>
                  <a:pt x="88" y="157"/>
                  <a:pt x="88" y="157"/>
                  <a:pt x="88" y="158"/>
                </a:cubicBezTo>
                <a:cubicBezTo>
                  <a:pt x="88" y="168"/>
                  <a:pt x="88" y="168"/>
                  <a:pt x="88" y="168"/>
                </a:cubicBezTo>
                <a:cubicBezTo>
                  <a:pt x="88" y="168"/>
                  <a:pt x="88" y="169"/>
                  <a:pt x="88" y="170"/>
                </a:cubicBezTo>
                <a:cubicBezTo>
                  <a:pt x="88" y="170"/>
                  <a:pt x="88" y="171"/>
                  <a:pt x="87" y="171"/>
                </a:cubicBezTo>
                <a:cubicBezTo>
                  <a:pt x="87" y="172"/>
                  <a:pt x="86" y="172"/>
                  <a:pt x="86" y="172"/>
                </a:cubicBezTo>
                <a:cubicBezTo>
                  <a:pt x="85" y="173"/>
                  <a:pt x="85" y="173"/>
                  <a:pt x="84" y="173"/>
                </a:cubicBezTo>
                <a:cubicBezTo>
                  <a:pt x="75" y="173"/>
                  <a:pt x="75" y="173"/>
                  <a:pt x="75" y="173"/>
                </a:cubicBezTo>
                <a:cubicBezTo>
                  <a:pt x="75" y="173"/>
                  <a:pt x="74" y="173"/>
                  <a:pt x="73" y="172"/>
                </a:cubicBezTo>
                <a:cubicBezTo>
                  <a:pt x="73" y="172"/>
                  <a:pt x="72" y="172"/>
                  <a:pt x="72" y="171"/>
                </a:cubicBezTo>
                <a:cubicBezTo>
                  <a:pt x="72" y="171"/>
                  <a:pt x="71" y="170"/>
                  <a:pt x="71" y="170"/>
                </a:cubicBezTo>
                <a:cubicBezTo>
                  <a:pt x="71" y="169"/>
                  <a:pt x="71" y="168"/>
                  <a:pt x="71" y="168"/>
                </a:cubicBezTo>
                <a:cubicBezTo>
                  <a:pt x="71" y="158"/>
                  <a:pt x="71" y="158"/>
                  <a:pt x="71" y="158"/>
                </a:cubicBezTo>
                <a:cubicBezTo>
                  <a:pt x="71" y="157"/>
                  <a:pt x="71" y="157"/>
                  <a:pt x="71" y="156"/>
                </a:cubicBezTo>
                <a:cubicBezTo>
                  <a:pt x="71" y="156"/>
                  <a:pt x="72" y="155"/>
                  <a:pt x="72" y="155"/>
                </a:cubicBezTo>
                <a:cubicBezTo>
                  <a:pt x="72" y="154"/>
                  <a:pt x="73" y="154"/>
                  <a:pt x="73" y="154"/>
                </a:cubicBezTo>
                <a:cubicBezTo>
                  <a:pt x="74" y="153"/>
                  <a:pt x="75" y="153"/>
                  <a:pt x="75" y="153"/>
                </a:cubicBezTo>
                <a:cubicBezTo>
                  <a:pt x="84" y="153"/>
                  <a:pt x="84" y="153"/>
                  <a:pt x="84" y="153"/>
                </a:cubicBezTo>
                <a:cubicBezTo>
                  <a:pt x="85" y="153"/>
                  <a:pt x="85" y="153"/>
                  <a:pt x="86" y="154"/>
                </a:cubicBezTo>
                <a:close/>
                <a:moveTo>
                  <a:pt x="86" y="192"/>
                </a:moveTo>
                <a:cubicBezTo>
                  <a:pt x="86" y="192"/>
                  <a:pt x="87" y="193"/>
                  <a:pt x="87" y="193"/>
                </a:cubicBezTo>
                <a:cubicBezTo>
                  <a:pt x="88" y="193"/>
                  <a:pt x="88" y="194"/>
                  <a:pt x="88" y="195"/>
                </a:cubicBezTo>
                <a:cubicBezTo>
                  <a:pt x="88" y="195"/>
                  <a:pt x="88" y="196"/>
                  <a:pt x="88" y="196"/>
                </a:cubicBezTo>
                <a:cubicBezTo>
                  <a:pt x="88" y="206"/>
                  <a:pt x="88" y="206"/>
                  <a:pt x="88" y="206"/>
                </a:cubicBezTo>
                <a:cubicBezTo>
                  <a:pt x="88" y="207"/>
                  <a:pt x="88" y="207"/>
                  <a:pt x="88" y="208"/>
                </a:cubicBezTo>
                <a:cubicBezTo>
                  <a:pt x="88" y="208"/>
                  <a:pt x="88" y="209"/>
                  <a:pt x="87" y="209"/>
                </a:cubicBezTo>
                <a:cubicBezTo>
                  <a:pt x="87" y="210"/>
                  <a:pt x="86" y="210"/>
                  <a:pt x="86" y="211"/>
                </a:cubicBezTo>
                <a:cubicBezTo>
                  <a:pt x="85" y="211"/>
                  <a:pt x="85" y="211"/>
                  <a:pt x="84" y="211"/>
                </a:cubicBezTo>
                <a:cubicBezTo>
                  <a:pt x="75" y="211"/>
                  <a:pt x="75" y="211"/>
                  <a:pt x="75" y="211"/>
                </a:cubicBezTo>
                <a:cubicBezTo>
                  <a:pt x="75" y="211"/>
                  <a:pt x="74" y="211"/>
                  <a:pt x="73" y="211"/>
                </a:cubicBezTo>
                <a:cubicBezTo>
                  <a:pt x="73" y="210"/>
                  <a:pt x="72" y="210"/>
                  <a:pt x="72" y="209"/>
                </a:cubicBezTo>
                <a:cubicBezTo>
                  <a:pt x="72" y="209"/>
                  <a:pt x="71" y="208"/>
                  <a:pt x="71" y="208"/>
                </a:cubicBezTo>
                <a:cubicBezTo>
                  <a:pt x="71" y="207"/>
                  <a:pt x="71" y="207"/>
                  <a:pt x="71" y="206"/>
                </a:cubicBezTo>
                <a:cubicBezTo>
                  <a:pt x="71" y="196"/>
                  <a:pt x="71" y="196"/>
                  <a:pt x="71" y="196"/>
                </a:cubicBezTo>
                <a:cubicBezTo>
                  <a:pt x="71" y="196"/>
                  <a:pt x="71" y="195"/>
                  <a:pt x="71" y="195"/>
                </a:cubicBezTo>
                <a:cubicBezTo>
                  <a:pt x="71" y="194"/>
                  <a:pt x="72" y="193"/>
                  <a:pt x="72" y="193"/>
                </a:cubicBezTo>
                <a:cubicBezTo>
                  <a:pt x="72" y="193"/>
                  <a:pt x="73" y="192"/>
                  <a:pt x="73" y="192"/>
                </a:cubicBezTo>
                <a:cubicBezTo>
                  <a:pt x="74" y="191"/>
                  <a:pt x="75" y="191"/>
                  <a:pt x="75" y="191"/>
                </a:cubicBezTo>
                <a:cubicBezTo>
                  <a:pt x="84" y="191"/>
                  <a:pt x="84" y="191"/>
                  <a:pt x="84" y="191"/>
                </a:cubicBezTo>
                <a:cubicBezTo>
                  <a:pt x="85" y="191"/>
                  <a:pt x="85" y="191"/>
                  <a:pt x="86" y="192"/>
                </a:cubicBezTo>
                <a:close/>
                <a:moveTo>
                  <a:pt x="111" y="58"/>
                </a:moveTo>
                <a:cubicBezTo>
                  <a:pt x="111" y="58"/>
                  <a:pt x="110" y="58"/>
                  <a:pt x="109" y="57"/>
                </a:cubicBezTo>
                <a:cubicBezTo>
                  <a:pt x="109" y="57"/>
                  <a:pt x="108" y="57"/>
                  <a:pt x="108" y="56"/>
                </a:cubicBezTo>
                <a:cubicBezTo>
                  <a:pt x="108" y="56"/>
                  <a:pt x="107" y="55"/>
                  <a:pt x="107" y="55"/>
                </a:cubicBezTo>
                <a:cubicBezTo>
                  <a:pt x="107" y="54"/>
                  <a:pt x="107" y="53"/>
                  <a:pt x="107" y="53"/>
                </a:cubicBezTo>
                <a:cubicBezTo>
                  <a:pt x="107" y="43"/>
                  <a:pt x="107" y="43"/>
                  <a:pt x="107" y="43"/>
                </a:cubicBezTo>
                <a:cubicBezTo>
                  <a:pt x="107" y="43"/>
                  <a:pt x="107" y="42"/>
                  <a:pt x="107" y="41"/>
                </a:cubicBezTo>
                <a:cubicBezTo>
                  <a:pt x="107" y="41"/>
                  <a:pt x="108" y="40"/>
                  <a:pt x="108" y="40"/>
                </a:cubicBezTo>
                <a:cubicBezTo>
                  <a:pt x="108" y="39"/>
                  <a:pt x="109" y="39"/>
                  <a:pt x="109" y="39"/>
                </a:cubicBezTo>
                <a:cubicBezTo>
                  <a:pt x="110" y="38"/>
                  <a:pt x="111" y="38"/>
                  <a:pt x="111" y="38"/>
                </a:cubicBezTo>
                <a:cubicBezTo>
                  <a:pt x="120" y="38"/>
                  <a:pt x="120" y="38"/>
                  <a:pt x="120" y="38"/>
                </a:cubicBezTo>
                <a:cubicBezTo>
                  <a:pt x="121" y="38"/>
                  <a:pt x="121" y="38"/>
                  <a:pt x="122" y="39"/>
                </a:cubicBezTo>
                <a:cubicBezTo>
                  <a:pt x="122" y="39"/>
                  <a:pt x="123" y="39"/>
                  <a:pt x="123" y="40"/>
                </a:cubicBezTo>
                <a:cubicBezTo>
                  <a:pt x="124" y="40"/>
                  <a:pt x="124" y="41"/>
                  <a:pt x="124" y="41"/>
                </a:cubicBezTo>
                <a:cubicBezTo>
                  <a:pt x="125" y="42"/>
                  <a:pt x="125" y="43"/>
                  <a:pt x="125" y="43"/>
                </a:cubicBezTo>
                <a:cubicBezTo>
                  <a:pt x="125" y="53"/>
                  <a:pt x="125" y="53"/>
                  <a:pt x="125" y="53"/>
                </a:cubicBezTo>
                <a:cubicBezTo>
                  <a:pt x="125" y="53"/>
                  <a:pt x="125" y="54"/>
                  <a:pt x="124" y="55"/>
                </a:cubicBezTo>
                <a:cubicBezTo>
                  <a:pt x="124" y="55"/>
                  <a:pt x="124" y="56"/>
                  <a:pt x="123" y="56"/>
                </a:cubicBezTo>
                <a:cubicBezTo>
                  <a:pt x="123" y="57"/>
                  <a:pt x="122" y="57"/>
                  <a:pt x="122" y="57"/>
                </a:cubicBezTo>
                <a:cubicBezTo>
                  <a:pt x="121" y="58"/>
                  <a:pt x="121" y="58"/>
                  <a:pt x="120" y="58"/>
                </a:cubicBezTo>
                <a:lnTo>
                  <a:pt x="111" y="58"/>
                </a:lnTo>
                <a:close/>
                <a:moveTo>
                  <a:pt x="109" y="96"/>
                </a:moveTo>
                <a:cubicBezTo>
                  <a:pt x="109" y="95"/>
                  <a:pt x="108" y="95"/>
                  <a:pt x="108" y="95"/>
                </a:cubicBezTo>
                <a:cubicBezTo>
                  <a:pt x="108" y="94"/>
                  <a:pt x="107" y="94"/>
                  <a:pt x="107" y="93"/>
                </a:cubicBezTo>
                <a:cubicBezTo>
                  <a:pt x="107" y="92"/>
                  <a:pt x="107" y="92"/>
                  <a:pt x="107" y="91"/>
                </a:cubicBezTo>
                <a:cubicBezTo>
                  <a:pt x="107" y="82"/>
                  <a:pt x="107" y="82"/>
                  <a:pt x="107" y="82"/>
                </a:cubicBezTo>
                <a:cubicBezTo>
                  <a:pt x="107" y="81"/>
                  <a:pt x="107" y="80"/>
                  <a:pt x="107" y="80"/>
                </a:cubicBezTo>
                <a:cubicBezTo>
                  <a:pt x="107" y="79"/>
                  <a:pt x="108" y="79"/>
                  <a:pt x="108" y="78"/>
                </a:cubicBezTo>
                <a:cubicBezTo>
                  <a:pt x="108" y="77"/>
                  <a:pt x="109" y="77"/>
                  <a:pt x="109" y="77"/>
                </a:cubicBezTo>
                <a:cubicBezTo>
                  <a:pt x="110" y="77"/>
                  <a:pt x="111" y="77"/>
                  <a:pt x="111" y="77"/>
                </a:cubicBezTo>
                <a:cubicBezTo>
                  <a:pt x="120" y="77"/>
                  <a:pt x="120" y="77"/>
                  <a:pt x="120" y="77"/>
                </a:cubicBezTo>
                <a:cubicBezTo>
                  <a:pt x="121" y="77"/>
                  <a:pt x="121" y="77"/>
                  <a:pt x="122" y="77"/>
                </a:cubicBezTo>
                <a:cubicBezTo>
                  <a:pt x="122" y="77"/>
                  <a:pt x="123" y="77"/>
                  <a:pt x="123" y="78"/>
                </a:cubicBezTo>
                <a:cubicBezTo>
                  <a:pt x="124" y="79"/>
                  <a:pt x="124" y="79"/>
                  <a:pt x="124" y="80"/>
                </a:cubicBezTo>
                <a:cubicBezTo>
                  <a:pt x="125" y="80"/>
                  <a:pt x="125" y="81"/>
                  <a:pt x="125" y="82"/>
                </a:cubicBezTo>
                <a:cubicBezTo>
                  <a:pt x="125" y="91"/>
                  <a:pt x="125" y="91"/>
                  <a:pt x="125" y="91"/>
                </a:cubicBezTo>
                <a:cubicBezTo>
                  <a:pt x="125" y="92"/>
                  <a:pt x="125" y="92"/>
                  <a:pt x="124" y="93"/>
                </a:cubicBezTo>
                <a:cubicBezTo>
                  <a:pt x="124" y="94"/>
                  <a:pt x="124" y="94"/>
                  <a:pt x="123" y="95"/>
                </a:cubicBezTo>
                <a:cubicBezTo>
                  <a:pt x="123" y="95"/>
                  <a:pt x="122" y="95"/>
                  <a:pt x="122" y="96"/>
                </a:cubicBezTo>
                <a:cubicBezTo>
                  <a:pt x="121" y="96"/>
                  <a:pt x="121" y="96"/>
                  <a:pt x="120" y="96"/>
                </a:cubicBezTo>
                <a:cubicBezTo>
                  <a:pt x="111" y="96"/>
                  <a:pt x="111" y="96"/>
                  <a:pt x="111" y="96"/>
                </a:cubicBezTo>
                <a:cubicBezTo>
                  <a:pt x="111" y="96"/>
                  <a:pt x="110" y="96"/>
                  <a:pt x="109" y="96"/>
                </a:cubicBezTo>
                <a:close/>
                <a:moveTo>
                  <a:pt x="122" y="271"/>
                </a:moveTo>
                <a:cubicBezTo>
                  <a:pt x="166" y="271"/>
                  <a:pt x="166" y="271"/>
                  <a:pt x="166" y="271"/>
                </a:cubicBezTo>
                <a:cubicBezTo>
                  <a:pt x="166" y="240"/>
                  <a:pt x="166" y="240"/>
                  <a:pt x="166" y="240"/>
                </a:cubicBezTo>
                <a:cubicBezTo>
                  <a:pt x="166" y="239"/>
                  <a:pt x="166" y="239"/>
                  <a:pt x="166" y="238"/>
                </a:cubicBezTo>
                <a:cubicBezTo>
                  <a:pt x="166" y="238"/>
                  <a:pt x="167" y="237"/>
                  <a:pt x="167" y="237"/>
                </a:cubicBezTo>
                <a:cubicBezTo>
                  <a:pt x="168" y="236"/>
                  <a:pt x="168" y="236"/>
                  <a:pt x="168" y="235"/>
                </a:cubicBezTo>
                <a:cubicBezTo>
                  <a:pt x="169" y="235"/>
                  <a:pt x="169" y="235"/>
                  <a:pt x="170" y="235"/>
                </a:cubicBezTo>
                <a:cubicBezTo>
                  <a:pt x="206" y="235"/>
                  <a:pt x="206" y="235"/>
                  <a:pt x="206" y="235"/>
                </a:cubicBezTo>
                <a:cubicBezTo>
                  <a:pt x="207" y="235"/>
                  <a:pt x="207" y="235"/>
                  <a:pt x="208" y="235"/>
                </a:cubicBezTo>
                <a:cubicBezTo>
                  <a:pt x="208" y="236"/>
                  <a:pt x="209" y="236"/>
                  <a:pt x="209" y="237"/>
                </a:cubicBezTo>
                <a:cubicBezTo>
                  <a:pt x="210" y="237"/>
                  <a:pt x="210" y="238"/>
                  <a:pt x="210" y="238"/>
                </a:cubicBezTo>
                <a:cubicBezTo>
                  <a:pt x="210" y="239"/>
                  <a:pt x="210" y="239"/>
                  <a:pt x="210" y="240"/>
                </a:cubicBezTo>
                <a:cubicBezTo>
                  <a:pt x="210" y="271"/>
                  <a:pt x="210" y="271"/>
                  <a:pt x="210" y="271"/>
                </a:cubicBezTo>
                <a:cubicBezTo>
                  <a:pt x="254" y="271"/>
                  <a:pt x="254" y="271"/>
                  <a:pt x="254" y="271"/>
                </a:cubicBezTo>
                <a:cubicBezTo>
                  <a:pt x="254" y="128"/>
                  <a:pt x="254" y="128"/>
                  <a:pt x="254" y="128"/>
                </a:cubicBezTo>
                <a:cubicBezTo>
                  <a:pt x="122" y="128"/>
                  <a:pt x="122" y="128"/>
                  <a:pt x="122" y="128"/>
                </a:cubicBezTo>
                <a:lnTo>
                  <a:pt x="122" y="271"/>
                </a:lnTo>
                <a:close/>
                <a:moveTo>
                  <a:pt x="139" y="165"/>
                </a:moveTo>
                <a:cubicBezTo>
                  <a:pt x="138" y="164"/>
                  <a:pt x="138" y="164"/>
                  <a:pt x="138" y="164"/>
                </a:cubicBezTo>
                <a:cubicBezTo>
                  <a:pt x="138" y="163"/>
                  <a:pt x="137" y="163"/>
                  <a:pt x="137" y="162"/>
                </a:cubicBezTo>
                <a:cubicBezTo>
                  <a:pt x="136" y="162"/>
                  <a:pt x="136" y="161"/>
                  <a:pt x="136" y="160"/>
                </a:cubicBezTo>
                <a:cubicBezTo>
                  <a:pt x="136" y="152"/>
                  <a:pt x="136" y="152"/>
                  <a:pt x="136" y="152"/>
                </a:cubicBezTo>
                <a:cubicBezTo>
                  <a:pt x="136" y="152"/>
                  <a:pt x="136" y="151"/>
                  <a:pt x="137" y="150"/>
                </a:cubicBezTo>
                <a:cubicBezTo>
                  <a:pt x="137" y="149"/>
                  <a:pt x="138" y="149"/>
                  <a:pt x="138" y="149"/>
                </a:cubicBezTo>
                <a:cubicBezTo>
                  <a:pt x="138" y="148"/>
                  <a:pt x="138" y="148"/>
                  <a:pt x="139" y="148"/>
                </a:cubicBezTo>
                <a:cubicBezTo>
                  <a:pt x="139" y="147"/>
                  <a:pt x="140" y="147"/>
                  <a:pt x="140" y="147"/>
                </a:cubicBezTo>
                <a:cubicBezTo>
                  <a:pt x="147" y="147"/>
                  <a:pt x="147" y="147"/>
                  <a:pt x="147" y="147"/>
                </a:cubicBezTo>
                <a:cubicBezTo>
                  <a:pt x="148" y="147"/>
                  <a:pt x="149" y="147"/>
                  <a:pt x="149" y="148"/>
                </a:cubicBezTo>
                <a:cubicBezTo>
                  <a:pt x="150" y="148"/>
                  <a:pt x="150" y="148"/>
                  <a:pt x="150" y="149"/>
                </a:cubicBezTo>
                <a:cubicBezTo>
                  <a:pt x="150" y="149"/>
                  <a:pt x="151" y="149"/>
                  <a:pt x="151" y="150"/>
                </a:cubicBezTo>
                <a:cubicBezTo>
                  <a:pt x="151" y="151"/>
                  <a:pt x="151" y="152"/>
                  <a:pt x="151" y="152"/>
                </a:cubicBezTo>
                <a:cubicBezTo>
                  <a:pt x="151" y="160"/>
                  <a:pt x="151" y="160"/>
                  <a:pt x="151" y="160"/>
                </a:cubicBezTo>
                <a:cubicBezTo>
                  <a:pt x="151" y="161"/>
                  <a:pt x="151" y="162"/>
                  <a:pt x="151" y="162"/>
                </a:cubicBezTo>
                <a:cubicBezTo>
                  <a:pt x="151" y="163"/>
                  <a:pt x="150" y="163"/>
                  <a:pt x="150" y="164"/>
                </a:cubicBezTo>
                <a:cubicBezTo>
                  <a:pt x="150" y="164"/>
                  <a:pt x="150" y="164"/>
                  <a:pt x="149" y="165"/>
                </a:cubicBezTo>
                <a:cubicBezTo>
                  <a:pt x="149" y="165"/>
                  <a:pt x="148" y="165"/>
                  <a:pt x="147" y="165"/>
                </a:cubicBezTo>
                <a:cubicBezTo>
                  <a:pt x="140" y="165"/>
                  <a:pt x="140" y="165"/>
                  <a:pt x="140" y="165"/>
                </a:cubicBezTo>
                <a:cubicBezTo>
                  <a:pt x="140" y="165"/>
                  <a:pt x="139" y="165"/>
                  <a:pt x="139" y="165"/>
                </a:cubicBezTo>
                <a:close/>
                <a:moveTo>
                  <a:pt x="139" y="200"/>
                </a:moveTo>
                <a:cubicBezTo>
                  <a:pt x="138" y="200"/>
                  <a:pt x="138" y="199"/>
                  <a:pt x="138" y="199"/>
                </a:cubicBezTo>
                <a:cubicBezTo>
                  <a:pt x="138" y="198"/>
                  <a:pt x="137" y="198"/>
                  <a:pt x="137" y="197"/>
                </a:cubicBezTo>
                <a:cubicBezTo>
                  <a:pt x="136" y="197"/>
                  <a:pt x="136" y="197"/>
                  <a:pt x="136" y="196"/>
                </a:cubicBezTo>
                <a:cubicBezTo>
                  <a:pt x="136" y="187"/>
                  <a:pt x="136" y="187"/>
                  <a:pt x="136" y="187"/>
                </a:cubicBezTo>
                <a:cubicBezTo>
                  <a:pt x="136" y="187"/>
                  <a:pt x="136" y="186"/>
                  <a:pt x="137" y="185"/>
                </a:cubicBezTo>
                <a:cubicBezTo>
                  <a:pt x="137" y="185"/>
                  <a:pt x="138" y="184"/>
                  <a:pt x="138" y="184"/>
                </a:cubicBezTo>
                <a:cubicBezTo>
                  <a:pt x="138" y="183"/>
                  <a:pt x="138" y="183"/>
                  <a:pt x="139" y="183"/>
                </a:cubicBezTo>
                <a:cubicBezTo>
                  <a:pt x="139" y="182"/>
                  <a:pt x="140" y="182"/>
                  <a:pt x="140" y="182"/>
                </a:cubicBezTo>
                <a:cubicBezTo>
                  <a:pt x="147" y="182"/>
                  <a:pt x="147" y="182"/>
                  <a:pt x="147" y="182"/>
                </a:cubicBezTo>
                <a:cubicBezTo>
                  <a:pt x="148" y="182"/>
                  <a:pt x="149" y="182"/>
                  <a:pt x="149" y="183"/>
                </a:cubicBezTo>
                <a:cubicBezTo>
                  <a:pt x="150" y="183"/>
                  <a:pt x="150" y="183"/>
                  <a:pt x="150" y="184"/>
                </a:cubicBezTo>
                <a:cubicBezTo>
                  <a:pt x="150" y="184"/>
                  <a:pt x="151" y="185"/>
                  <a:pt x="151" y="185"/>
                </a:cubicBezTo>
                <a:cubicBezTo>
                  <a:pt x="151" y="186"/>
                  <a:pt x="151" y="187"/>
                  <a:pt x="151" y="187"/>
                </a:cubicBezTo>
                <a:cubicBezTo>
                  <a:pt x="151" y="196"/>
                  <a:pt x="151" y="196"/>
                  <a:pt x="151" y="196"/>
                </a:cubicBezTo>
                <a:cubicBezTo>
                  <a:pt x="151" y="197"/>
                  <a:pt x="151" y="197"/>
                  <a:pt x="151" y="197"/>
                </a:cubicBezTo>
                <a:cubicBezTo>
                  <a:pt x="151" y="198"/>
                  <a:pt x="150" y="198"/>
                  <a:pt x="150" y="199"/>
                </a:cubicBezTo>
                <a:cubicBezTo>
                  <a:pt x="150" y="199"/>
                  <a:pt x="150" y="200"/>
                  <a:pt x="149" y="200"/>
                </a:cubicBezTo>
                <a:cubicBezTo>
                  <a:pt x="149" y="200"/>
                  <a:pt x="148" y="200"/>
                  <a:pt x="147" y="200"/>
                </a:cubicBezTo>
                <a:cubicBezTo>
                  <a:pt x="140" y="200"/>
                  <a:pt x="140" y="200"/>
                  <a:pt x="140" y="200"/>
                </a:cubicBezTo>
                <a:cubicBezTo>
                  <a:pt x="140" y="200"/>
                  <a:pt x="139" y="200"/>
                  <a:pt x="139" y="200"/>
                </a:cubicBezTo>
                <a:close/>
                <a:moveTo>
                  <a:pt x="139" y="235"/>
                </a:moveTo>
                <a:cubicBezTo>
                  <a:pt x="138" y="235"/>
                  <a:pt x="138" y="234"/>
                  <a:pt x="138" y="234"/>
                </a:cubicBezTo>
                <a:cubicBezTo>
                  <a:pt x="138" y="234"/>
                  <a:pt x="137" y="233"/>
                  <a:pt x="137" y="233"/>
                </a:cubicBezTo>
                <a:cubicBezTo>
                  <a:pt x="136" y="232"/>
                  <a:pt x="136" y="231"/>
                  <a:pt x="136" y="231"/>
                </a:cubicBezTo>
                <a:cubicBezTo>
                  <a:pt x="136" y="222"/>
                  <a:pt x="136" y="222"/>
                  <a:pt x="136" y="222"/>
                </a:cubicBezTo>
                <a:cubicBezTo>
                  <a:pt x="136" y="221"/>
                  <a:pt x="136" y="221"/>
                  <a:pt x="137" y="221"/>
                </a:cubicBezTo>
                <a:cubicBezTo>
                  <a:pt x="137" y="220"/>
                  <a:pt x="138" y="220"/>
                  <a:pt x="138" y="219"/>
                </a:cubicBezTo>
                <a:cubicBezTo>
                  <a:pt x="138" y="219"/>
                  <a:pt x="138" y="218"/>
                  <a:pt x="139" y="218"/>
                </a:cubicBezTo>
                <a:cubicBezTo>
                  <a:pt x="139" y="218"/>
                  <a:pt x="140" y="218"/>
                  <a:pt x="140" y="218"/>
                </a:cubicBezTo>
                <a:cubicBezTo>
                  <a:pt x="147" y="218"/>
                  <a:pt x="147" y="218"/>
                  <a:pt x="147" y="218"/>
                </a:cubicBezTo>
                <a:cubicBezTo>
                  <a:pt x="148" y="218"/>
                  <a:pt x="149" y="218"/>
                  <a:pt x="149" y="218"/>
                </a:cubicBezTo>
                <a:cubicBezTo>
                  <a:pt x="150" y="218"/>
                  <a:pt x="150" y="219"/>
                  <a:pt x="150" y="219"/>
                </a:cubicBezTo>
                <a:cubicBezTo>
                  <a:pt x="150" y="220"/>
                  <a:pt x="151" y="220"/>
                  <a:pt x="151" y="221"/>
                </a:cubicBezTo>
                <a:cubicBezTo>
                  <a:pt x="151" y="221"/>
                  <a:pt x="151" y="221"/>
                  <a:pt x="151" y="222"/>
                </a:cubicBezTo>
                <a:cubicBezTo>
                  <a:pt x="151" y="231"/>
                  <a:pt x="151" y="231"/>
                  <a:pt x="151" y="231"/>
                </a:cubicBezTo>
                <a:cubicBezTo>
                  <a:pt x="151" y="231"/>
                  <a:pt x="151" y="232"/>
                  <a:pt x="151" y="233"/>
                </a:cubicBezTo>
                <a:cubicBezTo>
                  <a:pt x="151" y="233"/>
                  <a:pt x="150" y="234"/>
                  <a:pt x="150" y="234"/>
                </a:cubicBezTo>
                <a:cubicBezTo>
                  <a:pt x="150" y="234"/>
                  <a:pt x="150" y="235"/>
                  <a:pt x="149" y="235"/>
                </a:cubicBezTo>
                <a:cubicBezTo>
                  <a:pt x="149" y="235"/>
                  <a:pt x="148" y="235"/>
                  <a:pt x="147" y="235"/>
                </a:cubicBezTo>
                <a:cubicBezTo>
                  <a:pt x="140" y="235"/>
                  <a:pt x="140" y="235"/>
                  <a:pt x="140" y="235"/>
                </a:cubicBezTo>
                <a:cubicBezTo>
                  <a:pt x="140" y="235"/>
                  <a:pt x="139" y="235"/>
                  <a:pt x="139" y="235"/>
                </a:cubicBezTo>
                <a:close/>
                <a:moveTo>
                  <a:pt x="147" y="58"/>
                </a:moveTo>
                <a:cubicBezTo>
                  <a:pt x="146" y="58"/>
                  <a:pt x="145" y="58"/>
                  <a:pt x="145" y="57"/>
                </a:cubicBezTo>
                <a:cubicBezTo>
                  <a:pt x="144" y="57"/>
                  <a:pt x="144" y="57"/>
                  <a:pt x="144" y="56"/>
                </a:cubicBezTo>
                <a:cubicBezTo>
                  <a:pt x="143" y="56"/>
                  <a:pt x="143" y="55"/>
                  <a:pt x="143" y="55"/>
                </a:cubicBezTo>
                <a:cubicBezTo>
                  <a:pt x="142" y="54"/>
                  <a:pt x="142" y="53"/>
                  <a:pt x="142" y="53"/>
                </a:cubicBezTo>
                <a:cubicBezTo>
                  <a:pt x="142" y="43"/>
                  <a:pt x="142" y="43"/>
                  <a:pt x="142" y="43"/>
                </a:cubicBezTo>
                <a:cubicBezTo>
                  <a:pt x="142" y="43"/>
                  <a:pt x="142" y="42"/>
                  <a:pt x="143" y="41"/>
                </a:cubicBezTo>
                <a:cubicBezTo>
                  <a:pt x="143" y="41"/>
                  <a:pt x="143" y="40"/>
                  <a:pt x="144" y="40"/>
                </a:cubicBezTo>
                <a:cubicBezTo>
                  <a:pt x="144" y="39"/>
                  <a:pt x="144" y="39"/>
                  <a:pt x="145" y="39"/>
                </a:cubicBezTo>
                <a:cubicBezTo>
                  <a:pt x="145" y="38"/>
                  <a:pt x="146" y="38"/>
                  <a:pt x="147" y="38"/>
                </a:cubicBezTo>
                <a:cubicBezTo>
                  <a:pt x="156" y="38"/>
                  <a:pt x="156" y="38"/>
                  <a:pt x="156" y="38"/>
                </a:cubicBezTo>
                <a:cubicBezTo>
                  <a:pt x="157" y="38"/>
                  <a:pt x="157" y="38"/>
                  <a:pt x="158" y="39"/>
                </a:cubicBezTo>
                <a:cubicBezTo>
                  <a:pt x="158" y="39"/>
                  <a:pt x="158" y="39"/>
                  <a:pt x="159" y="40"/>
                </a:cubicBezTo>
                <a:cubicBezTo>
                  <a:pt x="159" y="40"/>
                  <a:pt x="160" y="41"/>
                  <a:pt x="160" y="41"/>
                </a:cubicBezTo>
                <a:cubicBezTo>
                  <a:pt x="160" y="42"/>
                  <a:pt x="160" y="43"/>
                  <a:pt x="160" y="43"/>
                </a:cubicBezTo>
                <a:cubicBezTo>
                  <a:pt x="160" y="53"/>
                  <a:pt x="160" y="53"/>
                  <a:pt x="160" y="53"/>
                </a:cubicBezTo>
                <a:cubicBezTo>
                  <a:pt x="160" y="53"/>
                  <a:pt x="160" y="54"/>
                  <a:pt x="160" y="55"/>
                </a:cubicBezTo>
                <a:cubicBezTo>
                  <a:pt x="160" y="55"/>
                  <a:pt x="159" y="56"/>
                  <a:pt x="159" y="56"/>
                </a:cubicBezTo>
                <a:cubicBezTo>
                  <a:pt x="158" y="57"/>
                  <a:pt x="158" y="57"/>
                  <a:pt x="158" y="57"/>
                </a:cubicBezTo>
                <a:cubicBezTo>
                  <a:pt x="157" y="58"/>
                  <a:pt x="157" y="58"/>
                  <a:pt x="156" y="58"/>
                </a:cubicBezTo>
                <a:lnTo>
                  <a:pt x="147" y="58"/>
                </a:lnTo>
                <a:close/>
                <a:moveTo>
                  <a:pt x="145" y="96"/>
                </a:moveTo>
                <a:cubicBezTo>
                  <a:pt x="144" y="95"/>
                  <a:pt x="144" y="95"/>
                  <a:pt x="144" y="95"/>
                </a:cubicBezTo>
                <a:cubicBezTo>
                  <a:pt x="143" y="94"/>
                  <a:pt x="143" y="94"/>
                  <a:pt x="143" y="93"/>
                </a:cubicBezTo>
                <a:cubicBezTo>
                  <a:pt x="142" y="92"/>
                  <a:pt x="142" y="92"/>
                  <a:pt x="142" y="91"/>
                </a:cubicBezTo>
                <a:cubicBezTo>
                  <a:pt x="142" y="82"/>
                  <a:pt x="142" y="82"/>
                  <a:pt x="142" y="82"/>
                </a:cubicBezTo>
                <a:cubicBezTo>
                  <a:pt x="142" y="81"/>
                  <a:pt x="142" y="80"/>
                  <a:pt x="143" y="80"/>
                </a:cubicBezTo>
                <a:cubicBezTo>
                  <a:pt x="143" y="79"/>
                  <a:pt x="143" y="79"/>
                  <a:pt x="144" y="78"/>
                </a:cubicBezTo>
                <a:cubicBezTo>
                  <a:pt x="144" y="77"/>
                  <a:pt x="144" y="77"/>
                  <a:pt x="145" y="77"/>
                </a:cubicBezTo>
                <a:cubicBezTo>
                  <a:pt x="145" y="77"/>
                  <a:pt x="146" y="77"/>
                  <a:pt x="147" y="77"/>
                </a:cubicBezTo>
                <a:cubicBezTo>
                  <a:pt x="156" y="77"/>
                  <a:pt x="156" y="77"/>
                  <a:pt x="156" y="77"/>
                </a:cubicBezTo>
                <a:cubicBezTo>
                  <a:pt x="157" y="77"/>
                  <a:pt x="157" y="77"/>
                  <a:pt x="158" y="77"/>
                </a:cubicBezTo>
                <a:cubicBezTo>
                  <a:pt x="158" y="77"/>
                  <a:pt x="158" y="77"/>
                  <a:pt x="159" y="78"/>
                </a:cubicBezTo>
                <a:cubicBezTo>
                  <a:pt x="159" y="79"/>
                  <a:pt x="160" y="79"/>
                  <a:pt x="160" y="80"/>
                </a:cubicBezTo>
                <a:cubicBezTo>
                  <a:pt x="160" y="80"/>
                  <a:pt x="160" y="81"/>
                  <a:pt x="160" y="82"/>
                </a:cubicBezTo>
                <a:cubicBezTo>
                  <a:pt x="160" y="91"/>
                  <a:pt x="160" y="91"/>
                  <a:pt x="160" y="91"/>
                </a:cubicBezTo>
                <a:cubicBezTo>
                  <a:pt x="160" y="92"/>
                  <a:pt x="160" y="92"/>
                  <a:pt x="160" y="93"/>
                </a:cubicBezTo>
                <a:cubicBezTo>
                  <a:pt x="160" y="94"/>
                  <a:pt x="159" y="94"/>
                  <a:pt x="159" y="95"/>
                </a:cubicBezTo>
                <a:cubicBezTo>
                  <a:pt x="158" y="95"/>
                  <a:pt x="158" y="95"/>
                  <a:pt x="158" y="96"/>
                </a:cubicBezTo>
                <a:cubicBezTo>
                  <a:pt x="157" y="96"/>
                  <a:pt x="157" y="96"/>
                  <a:pt x="156" y="96"/>
                </a:cubicBezTo>
                <a:cubicBezTo>
                  <a:pt x="147" y="96"/>
                  <a:pt x="147" y="96"/>
                  <a:pt x="147" y="96"/>
                </a:cubicBezTo>
                <a:cubicBezTo>
                  <a:pt x="146" y="96"/>
                  <a:pt x="145" y="96"/>
                  <a:pt x="145" y="96"/>
                </a:cubicBezTo>
                <a:close/>
                <a:moveTo>
                  <a:pt x="168" y="165"/>
                </a:moveTo>
                <a:cubicBezTo>
                  <a:pt x="168" y="164"/>
                  <a:pt x="168" y="164"/>
                  <a:pt x="167" y="164"/>
                </a:cubicBezTo>
                <a:cubicBezTo>
                  <a:pt x="167" y="163"/>
                  <a:pt x="166" y="163"/>
                  <a:pt x="166" y="162"/>
                </a:cubicBezTo>
                <a:cubicBezTo>
                  <a:pt x="166" y="162"/>
                  <a:pt x="166" y="161"/>
                  <a:pt x="166" y="160"/>
                </a:cubicBezTo>
                <a:cubicBezTo>
                  <a:pt x="166" y="152"/>
                  <a:pt x="166" y="152"/>
                  <a:pt x="166" y="152"/>
                </a:cubicBezTo>
                <a:cubicBezTo>
                  <a:pt x="166" y="152"/>
                  <a:pt x="166" y="151"/>
                  <a:pt x="166" y="150"/>
                </a:cubicBezTo>
                <a:cubicBezTo>
                  <a:pt x="166" y="149"/>
                  <a:pt x="167" y="149"/>
                  <a:pt x="167" y="149"/>
                </a:cubicBezTo>
                <a:cubicBezTo>
                  <a:pt x="168" y="148"/>
                  <a:pt x="168" y="148"/>
                  <a:pt x="168" y="148"/>
                </a:cubicBezTo>
                <a:cubicBezTo>
                  <a:pt x="169" y="147"/>
                  <a:pt x="169" y="147"/>
                  <a:pt x="170" y="147"/>
                </a:cubicBezTo>
                <a:cubicBezTo>
                  <a:pt x="177" y="147"/>
                  <a:pt x="177" y="147"/>
                  <a:pt x="177" y="147"/>
                </a:cubicBezTo>
                <a:cubicBezTo>
                  <a:pt x="177" y="147"/>
                  <a:pt x="178" y="147"/>
                  <a:pt x="178" y="148"/>
                </a:cubicBezTo>
                <a:cubicBezTo>
                  <a:pt x="179" y="148"/>
                  <a:pt x="179" y="148"/>
                  <a:pt x="180" y="149"/>
                </a:cubicBezTo>
                <a:cubicBezTo>
                  <a:pt x="180" y="149"/>
                  <a:pt x="180" y="149"/>
                  <a:pt x="180" y="150"/>
                </a:cubicBezTo>
                <a:cubicBezTo>
                  <a:pt x="181" y="151"/>
                  <a:pt x="181" y="152"/>
                  <a:pt x="181" y="152"/>
                </a:cubicBezTo>
                <a:cubicBezTo>
                  <a:pt x="181" y="160"/>
                  <a:pt x="181" y="160"/>
                  <a:pt x="181" y="160"/>
                </a:cubicBezTo>
                <a:cubicBezTo>
                  <a:pt x="181" y="161"/>
                  <a:pt x="181" y="162"/>
                  <a:pt x="180" y="162"/>
                </a:cubicBezTo>
                <a:cubicBezTo>
                  <a:pt x="180" y="163"/>
                  <a:pt x="180" y="163"/>
                  <a:pt x="180" y="164"/>
                </a:cubicBezTo>
                <a:cubicBezTo>
                  <a:pt x="179" y="164"/>
                  <a:pt x="179" y="164"/>
                  <a:pt x="178" y="165"/>
                </a:cubicBezTo>
                <a:cubicBezTo>
                  <a:pt x="178" y="165"/>
                  <a:pt x="177" y="165"/>
                  <a:pt x="177" y="165"/>
                </a:cubicBezTo>
                <a:cubicBezTo>
                  <a:pt x="170" y="165"/>
                  <a:pt x="170" y="165"/>
                  <a:pt x="170" y="165"/>
                </a:cubicBezTo>
                <a:cubicBezTo>
                  <a:pt x="169" y="165"/>
                  <a:pt x="169" y="165"/>
                  <a:pt x="168" y="165"/>
                </a:cubicBezTo>
                <a:close/>
                <a:moveTo>
                  <a:pt x="170" y="200"/>
                </a:moveTo>
                <a:cubicBezTo>
                  <a:pt x="169" y="200"/>
                  <a:pt x="169" y="200"/>
                  <a:pt x="168" y="200"/>
                </a:cubicBezTo>
                <a:cubicBezTo>
                  <a:pt x="168" y="200"/>
                  <a:pt x="168" y="199"/>
                  <a:pt x="167" y="199"/>
                </a:cubicBezTo>
                <a:cubicBezTo>
                  <a:pt x="167" y="198"/>
                  <a:pt x="166" y="198"/>
                  <a:pt x="166" y="197"/>
                </a:cubicBezTo>
                <a:cubicBezTo>
                  <a:pt x="166" y="197"/>
                  <a:pt x="166" y="197"/>
                  <a:pt x="166" y="196"/>
                </a:cubicBezTo>
                <a:cubicBezTo>
                  <a:pt x="166" y="187"/>
                  <a:pt x="166" y="187"/>
                  <a:pt x="166" y="187"/>
                </a:cubicBezTo>
                <a:cubicBezTo>
                  <a:pt x="166" y="187"/>
                  <a:pt x="166" y="186"/>
                  <a:pt x="166" y="185"/>
                </a:cubicBezTo>
                <a:cubicBezTo>
                  <a:pt x="166" y="185"/>
                  <a:pt x="167" y="184"/>
                  <a:pt x="167" y="184"/>
                </a:cubicBezTo>
                <a:cubicBezTo>
                  <a:pt x="168" y="183"/>
                  <a:pt x="168" y="183"/>
                  <a:pt x="168" y="183"/>
                </a:cubicBezTo>
                <a:cubicBezTo>
                  <a:pt x="169" y="182"/>
                  <a:pt x="169" y="182"/>
                  <a:pt x="170" y="182"/>
                </a:cubicBezTo>
                <a:cubicBezTo>
                  <a:pt x="177" y="182"/>
                  <a:pt x="177" y="182"/>
                  <a:pt x="177" y="182"/>
                </a:cubicBezTo>
                <a:cubicBezTo>
                  <a:pt x="177" y="182"/>
                  <a:pt x="178" y="182"/>
                  <a:pt x="178" y="183"/>
                </a:cubicBezTo>
                <a:cubicBezTo>
                  <a:pt x="179" y="183"/>
                  <a:pt x="179" y="183"/>
                  <a:pt x="180" y="184"/>
                </a:cubicBezTo>
                <a:cubicBezTo>
                  <a:pt x="180" y="184"/>
                  <a:pt x="180" y="185"/>
                  <a:pt x="180" y="185"/>
                </a:cubicBezTo>
                <a:cubicBezTo>
                  <a:pt x="181" y="186"/>
                  <a:pt x="181" y="187"/>
                  <a:pt x="181" y="187"/>
                </a:cubicBezTo>
                <a:cubicBezTo>
                  <a:pt x="181" y="196"/>
                  <a:pt x="181" y="196"/>
                  <a:pt x="181" y="196"/>
                </a:cubicBezTo>
                <a:cubicBezTo>
                  <a:pt x="181" y="197"/>
                  <a:pt x="181" y="197"/>
                  <a:pt x="180" y="197"/>
                </a:cubicBezTo>
                <a:cubicBezTo>
                  <a:pt x="180" y="198"/>
                  <a:pt x="180" y="198"/>
                  <a:pt x="180" y="199"/>
                </a:cubicBezTo>
                <a:cubicBezTo>
                  <a:pt x="179" y="199"/>
                  <a:pt x="179" y="200"/>
                  <a:pt x="178" y="200"/>
                </a:cubicBezTo>
                <a:cubicBezTo>
                  <a:pt x="178" y="200"/>
                  <a:pt x="177" y="200"/>
                  <a:pt x="177" y="200"/>
                </a:cubicBezTo>
                <a:lnTo>
                  <a:pt x="170" y="200"/>
                </a:lnTo>
                <a:close/>
                <a:moveTo>
                  <a:pt x="198" y="165"/>
                </a:moveTo>
                <a:cubicBezTo>
                  <a:pt x="197" y="164"/>
                  <a:pt x="197" y="164"/>
                  <a:pt x="196" y="164"/>
                </a:cubicBezTo>
                <a:cubicBezTo>
                  <a:pt x="196" y="163"/>
                  <a:pt x="196" y="163"/>
                  <a:pt x="196" y="162"/>
                </a:cubicBezTo>
                <a:cubicBezTo>
                  <a:pt x="195" y="162"/>
                  <a:pt x="195" y="161"/>
                  <a:pt x="195" y="160"/>
                </a:cubicBezTo>
                <a:cubicBezTo>
                  <a:pt x="195" y="152"/>
                  <a:pt x="195" y="152"/>
                  <a:pt x="195" y="152"/>
                </a:cubicBezTo>
                <a:cubicBezTo>
                  <a:pt x="195" y="152"/>
                  <a:pt x="195" y="151"/>
                  <a:pt x="196" y="150"/>
                </a:cubicBezTo>
                <a:cubicBezTo>
                  <a:pt x="196" y="149"/>
                  <a:pt x="196" y="149"/>
                  <a:pt x="196" y="149"/>
                </a:cubicBezTo>
                <a:cubicBezTo>
                  <a:pt x="197" y="148"/>
                  <a:pt x="197" y="148"/>
                  <a:pt x="198" y="148"/>
                </a:cubicBezTo>
                <a:cubicBezTo>
                  <a:pt x="198" y="147"/>
                  <a:pt x="198" y="147"/>
                  <a:pt x="199" y="147"/>
                </a:cubicBezTo>
                <a:cubicBezTo>
                  <a:pt x="206" y="147"/>
                  <a:pt x="206" y="147"/>
                  <a:pt x="206" y="147"/>
                </a:cubicBezTo>
                <a:cubicBezTo>
                  <a:pt x="207" y="147"/>
                  <a:pt x="207" y="147"/>
                  <a:pt x="208" y="148"/>
                </a:cubicBezTo>
                <a:cubicBezTo>
                  <a:pt x="208" y="148"/>
                  <a:pt x="209" y="148"/>
                  <a:pt x="209" y="149"/>
                </a:cubicBezTo>
                <a:cubicBezTo>
                  <a:pt x="209" y="149"/>
                  <a:pt x="210" y="149"/>
                  <a:pt x="210" y="150"/>
                </a:cubicBezTo>
                <a:cubicBezTo>
                  <a:pt x="210" y="151"/>
                  <a:pt x="210" y="152"/>
                  <a:pt x="210" y="152"/>
                </a:cubicBezTo>
                <a:cubicBezTo>
                  <a:pt x="210" y="160"/>
                  <a:pt x="210" y="160"/>
                  <a:pt x="210" y="160"/>
                </a:cubicBezTo>
                <a:cubicBezTo>
                  <a:pt x="210" y="161"/>
                  <a:pt x="210" y="162"/>
                  <a:pt x="210" y="162"/>
                </a:cubicBezTo>
                <a:cubicBezTo>
                  <a:pt x="210" y="163"/>
                  <a:pt x="209" y="163"/>
                  <a:pt x="209" y="164"/>
                </a:cubicBezTo>
                <a:cubicBezTo>
                  <a:pt x="209" y="164"/>
                  <a:pt x="208" y="164"/>
                  <a:pt x="208" y="165"/>
                </a:cubicBezTo>
                <a:cubicBezTo>
                  <a:pt x="207" y="165"/>
                  <a:pt x="207" y="165"/>
                  <a:pt x="206" y="165"/>
                </a:cubicBezTo>
                <a:cubicBezTo>
                  <a:pt x="199" y="165"/>
                  <a:pt x="199" y="165"/>
                  <a:pt x="199" y="165"/>
                </a:cubicBezTo>
                <a:cubicBezTo>
                  <a:pt x="198" y="165"/>
                  <a:pt x="198" y="165"/>
                  <a:pt x="198" y="165"/>
                </a:cubicBezTo>
                <a:close/>
                <a:moveTo>
                  <a:pt x="199" y="200"/>
                </a:moveTo>
                <a:cubicBezTo>
                  <a:pt x="198" y="200"/>
                  <a:pt x="198" y="200"/>
                  <a:pt x="198" y="200"/>
                </a:cubicBezTo>
                <a:cubicBezTo>
                  <a:pt x="197" y="200"/>
                  <a:pt x="197" y="199"/>
                  <a:pt x="196" y="199"/>
                </a:cubicBezTo>
                <a:cubicBezTo>
                  <a:pt x="196" y="198"/>
                  <a:pt x="196" y="198"/>
                  <a:pt x="196" y="197"/>
                </a:cubicBezTo>
                <a:cubicBezTo>
                  <a:pt x="195" y="197"/>
                  <a:pt x="195" y="197"/>
                  <a:pt x="195" y="196"/>
                </a:cubicBezTo>
                <a:cubicBezTo>
                  <a:pt x="195" y="187"/>
                  <a:pt x="195" y="187"/>
                  <a:pt x="195" y="187"/>
                </a:cubicBezTo>
                <a:cubicBezTo>
                  <a:pt x="195" y="187"/>
                  <a:pt x="195" y="186"/>
                  <a:pt x="196" y="185"/>
                </a:cubicBezTo>
                <a:cubicBezTo>
                  <a:pt x="196" y="185"/>
                  <a:pt x="196" y="184"/>
                  <a:pt x="196" y="184"/>
                </a:cubicBezTo>
                <a:cubicBezTo>
                  <a:pt x="197" y="183"/>
                  <a:pt x="197" y="183"/>
                  <a:pt x="198" y="183"/>
                </a:cubicBezTo>
                <a:cubicBezTo>
                  <a:pt x="198" y="182"/>
                  <a:pt x="198" y="182"/>
                  <a:pt x="199" y="182"/>
                </a:cubicBezTo>
                <a:cubicBezTo>
                  <a:pt x="206" y="182"/>
                  <a:pt x="206" y="182"/>
                  <a:pt x="206" y="182"/>
                </a:cubicBezTo>
                <a:cubicBezTo>
                  <a:pt x="207" y="182"/>
                  <a:pt x="207" y="182"/>
                  <a:pt x="208" y="183"/>
                </a:cubicBezTo>
                <a:cubicBezTo>
                  <a:pt x="208" y="183"/>
                  <a:pt x="209" y="183"/>
                  <a:pt x="209" y="184"/>
                </a:cubicBezTo>
                <a:cubicBezTo>
                  <a:pt x="209" y="184"/>
                  <a:pt x="210" y="185"/>
                  <a:pt x="210" y="185"/>
                </a:cubicBezTo>
                <a:cubicBezTo>
                  <a:pt x="210" y="186"/>
                  <a:pt x="210" y="187"/>
                  <a:pt x="210" y="187"/>
                </a:cubicBezTo>
                <a:cubicBezTo>
                  <a:pt x="210" y="196"/>
                  <a:pt x="210" y="196"/>
                  <a:pt x="210" y="196"/>
                </a:cubicBezTo>
                <a:cubicBezTo>
                  <a:pt x="210" y="197"/>
                  <a:pt x="210" y="197"/>
                  <a:pt x="210" y="197"/>
                </a:cubicBezTo>
                <a:cubicBezTo>
                  <a:pt x="210" y="198"/>
                  <a:pt x="209" y="198"/>
                  <a:pt x="209" y="199"/>
                </a:cubicBezTo>
                <a:cubicBezTo>
                  <a:pt x="209" y="199"/>
                  <a:pt x="208" y="200"/>
                  <a:pt x="208" y="200"/>
                </a:cubicBezTo>
                <a:cubicBezTo>
                  <a:pt x="207" y="200"/>
                  <a:pt x="207" y="200"/>
                  <a:pt x="206" y="200"/>
                </a:cubicBezTo>
                <a:lnTo>
                  <a:pt x="199" y="200"/>
                </a:lnTo>
                <a:close/>
                <a:moveTo>
                  <a:pt x="227" y="165"/>
                </a:moveTo>
                <a:cubicBezTo>
                  <a:pt x="226" y="164"/>
                  <a:pt x="226" y="164"/>
                  <a:pt x="226" y="164"/>
                </a:cubicBezTo>
                <a:cubicBezTo>
                  <a:pt x="225" y="163"/>
                  <a:pt x="225" y="163"/>
                  <a:pt x="225" y="162"/>
                </a:cubicBezTo>
                <a:cubicBezTo>
                  <a:pt x="225" y="162"/>
                  <a:pt x="225" y="161"/>
                  <a:pt x="225" y="160"/>
                </a:cubicBezTo>
                <a:cubicBezTo>
                  <a:pt x="225" y="152"/>
                  <a:pt x="225" y="152"/>
                  <a:pt x="225" y="152"/>
                </a:cubicBezTo>
                <a:cubicBezTo>
                  <a:pt x="225" y="152"/>
                  <a:pt x="225" y="151"/>
                  <a:pt x="225" y="150"/>
                </a:cubicBezTo>
                <a:cubicBezTo>
                  <a:pt x="225" y="149"/>
                  <a:pt x="225" y="149"/>
                  <a:pt x="226" y="149"/>
                </a:cubicBezTo>
                <a:cubicBezTo>
                  <a:pt x="226" y="148"/>
                  <a:pt x="226" y="148"/>
                  <a:pt x="227" y="148"/>
                </a:cubicBezTo>
                <a:cubicBezTo>
                  <a:pt x="227" y="147"/>
                  <a:pt x="228" y="147"/>
                  <a:pt x="228" y="147"/>
                </a:cubicBezTo>
                <a:cubicBezTo>
                  <a:pt x="236" y="147"/>
                  <a:pt x="236" y="147"/>
                  <a:pt x="236" y="147"/>
                </a:cubicBezTo>
                <a:cubicBezTo>
                  <a:pt x="237" y="147"/>
                  <a:pt x="237" y="147"/>
                  <a:pt x="237" y="148"/>
                </a:cubicBezTo>
                <a:cubicBezTo>
                  <a:pt x="238" y="148"/>
                  <a:pt x="238" y="148"/>
                  <a:pt x="239" y="149"/>
                </a:cubicBezTo>
                <a:cubicBezTo>
                  <a:pt x="239" y="149"/>
                  <a:pt x="239" y="149"/>
                  <a:pt x="239" y="150"/>
                </a:cubicBezTo>
                <a:cubicBezTo>
                  <a:pt x="240" y="151"/>
                  <a:pt x="240" y="152"/>
                  <a:pt x="240" y="152"/>
                </a:cubicBezTo>
                <a:cubicBezTo>
                  <a:pt x="240" y="160"/>
                  <a:pt x="240" y="160"/>
                  <a:pt x="240" y="160"/>
                </a:cubicBezTo>
                <a:cubicBezTo>
                  <a:pt x="240" y="161"/>
                  <a:pt x="240" y="162"/>
                  <a:pt x="239" y="162"/>
                </a:cubicBezTo>
                <a:cubicBezTo>
                  <a:pt x="239" y="163"/>
                  <a:pt x="239" y="163"/>
                  <a:pt x="239" y="164"/>
                </a:cubicBezTo>
                <a:cubicBezTo>
                  <a:pt x="238" y="164"/>
                  <a:pt x="238" y="164"/>
                  <a:pt x="237" y="165"/>
                </a:cubicBezTo>
                <a:cubicBezTo>
                  <a:pt x="237" y="165"/>
                  <a:pt x="237" y="165"/>
                  <a:pt x="236" y="165"/>
                </a:cubicBezTo>
                <a:cubicBezTo>
                  <a:pt x="228" y="165"/>
                  <a:pt x="228" y="165"/>
                  <a:pt x="228" y="165"/>
                </a:cubicBezTo>
                <a:cubicBezTo>
                  <a:pt x="228" y="165"/>
                  <a:pt x="227" y="165"/>
                  <a:pt x="227" y="165"/>
                </a:cubicBezTo>
                <a:close/>
                <a:moveTo>
                  <a:pt x="228" y="200"/>
                </a:moveTo>
                <a:cubicBezTo>
                  <a:pt x="228" y="200"/>
                  <a:pt x="227" y="200"/>
                  <a:pt x="227" y="200"/>
                </a:cubicBezTo>
                <a:cubicBezTo>
                  <a:pt x="226" y="200"/>
                  <a:pt x="226" y="199"/>
                  <a:pt x="226" y="199"/>
                </a:cubicBezTo>
                <a:cubicBezTo>
                  <a:pt x="225" y="198"/>
                  <a:pt x="225" y="198"/>
                  <a:pt x="225" y="197"/>
                </a:cubicBezTo>
                <a:cubicBezTo>
                  <a:pt x="225" y="197"/>
                  <a:pt x="225" y="197"/>
                  <a:pt x="225" y="196"/>
                </a:cubicBezTo>
                <a:cubicBezTo>
                  <a:pt x="225" y="187"/>
                  <a:pt x="225" y="187"/>
                  <a:pt x="225" y="187"/>
                </a:cubicBezTo>
                <a:cubicBezTo>
                  <a:pt x="225" y="187"/>
                  <a:pt x="225" y="186"/>
                  <a:pt x="225" y="185"/>
                </a:cubicBezTo>
                <a:cubicBezTo>
                  <a:pt x="225" y="185"/>
                  <a:pt x="225" y="184"/>
                  <a:pt x="226" y="184"/>
                </a:cubicBezTo>
                <a:cubicBezTo>
                  <a:pt x="226" y="183"/>
                  <a:pt x="226" y="183"/>
                  <a:pt x="227" y="183"/>
                </a:cubicBezTo>
                <a:cubicBezTo>
                  <a:pt x="227" y="182"/>
                  <a:pt x="228" y="182"/>
                  <a:pt x="228" y="182"/>
                </a:cubicBezTo>
                <a:cubicBezTo>
                  <a:pt x="236" y="182"/>
                  <a:pt x="236" y="182"/>
                  <a:pt x="236" y="182"/>
                </a:cubicBezTo>
                <a:cubicBezTo>
                  <a:pt x="237" y="182"/>
                  <a:pt x="237" y="182"/>
                  <a:pt x="237" y="183"/>
                </a:cubicBezTo>
                <a:cubicBezTo>
                  <a:pt x="238" y="183"/>
                  <a:pt x="238" y="183"/>
                  <a:pt x="239" y="184"/>
                </a:cubicBezTo>
                <a:cubicBezTo>
                  <a:pt x="239" y="184"/>
                  <a:pt x="239" y="185"/>
                  <a:pt x="239" y="185"/>
                </a:cubicBezTo>
                <a:cubicBezTo>
                  <a:pt x="240" y="186"/>
                  <a:pt x="240" y="187"/>
                  <a:pt x="240" y="187"/>
                </a:cubicBezTo>
                <a:cubicBezTo>
                  <a:pt x="240" y="196"/>
                  <a:pt x="240" y="196"/>
                  <a:pt x="240" y="196"/>
                </a:cubicBezTo>
                <a:cubicBezTo>
                  <a:pt x="240" y="197"/>
                  <a:pt x="240" y="197"/>
                  <a:pt x="239" y="197"/>
                </a:cubicBezTo>
                <a:cubicBezTo>
                  <a:pt x="239" y="198"/>
                  <a:pt x="239" y="198"/>
                  <a:pt x="239" y="199"/>
                </a:cubicBezTo>
                <a:cubicBezTo>
                  <a:pt x="238" y="199"/>
                  <a:pt x="238" y="200"/>
                  <a:pt x="237" y="200"/>
                </a:cubicBezTo>
                <a:cubicBezTo>
                  <a:pt x="237" y="200"/>
                  <a:pt x="237" y="200"/>
                  <a:pt x="236" y="200"/>
                </a:cubicBezTo>
                <a:lnTo>
                  <a:pt x="228" y="200"/>
                </a:lnTo>
                <a:close/>
                <a:moveTo>
                  <a:pt x="228" y="235"/>
                </a:moveTo>
                <a:cubicBezTo>
                  <a:pt x="228" y="235"/>
                  <a:pt x="227" y="235"/>
                  <a:pt x="227" y="235"/>
                </a:cubicBezTo>
                <a:cubicBezTo>
                  <a:pt x="226" y="235"/>
                  <a:pt x="226" y="234"/>
                  <a:pt x="226" y="234"/>
                </a:cubicBezTo>
                <a:cubicBezTo>
                  <a:pt x="225" y="234"/>
                  <a:pt x="225" y="233"/>
                  <a:pt x="225" y="233"/>
                </a:cubicBezTo>
                <a:cubicBezTo>
                  <a:pt x="225" y="232"/>
                  <a:pt x="225" y="231"/>
                  <a:pt x="225" y="231"/>
                </a:cubicBezTo>
                <a:cubicBezTo>
                  <a:pt x="225" y="222"/>
                  <a:pt x="225" y="222"/>
                  <a:pt x="225" y="222"/>
                </a:cubicBezTo>
                <a:cubicBezTo>
                  <a:pt x="225" y="221"/>
                  <a:pt x="225" y="221"/>
                  <a:pt x="225" y="221"/>
                </a:cubicBezTo>
                <a:cubicBezTo>
                  <a:pt x="225" y="220"/>
                  <a:pt x="225" y="220"/>
                  <a:pt x="226" y="219"/>
                </a:cubicBezTo>
                <a:cubicBezTo>
                  <a:pt x="226" y="219"/>
                  <a:pt x="226" y="218"/>
                  <a:pt x="227" y="218"/>
                </a:cubicBezTo>
                <a:cubicBezTo>
                  <a:pt x="227" y="218"/>
                  <a:pt x="228" y="218"/>
                  <a:pt x="228" y="218"/>
                </a:cubicBezTo>
                <a:cubicBezTo>
                  <a:pt x="236" y="218"/>
                  <a:pt x="236" y="218"/>
                  <a:pt x="236" y="218"/>
                </a:cubicBezTo>
                <a:cubicBezTo>
                  <a:pt x="237" y="218"/>
                  <a:pt x="237" y="218"/>
                  <a:pt x="237" y="218"/>
                </a:cubicBezTo>
                <a:cubicBezTo>
                  <a:pt x="238" y="218"/>
                  <a:pt x="238" y="219"/>
                  <a:pt x="239" y="219"/>
                </a:cubicBezTo>
                <a:cubicBezTo>
                  <a:pt x="239" y="220"/>
                  <a:pt x="239" y="220"/>
                  <a:pt x="239" y="221"/>
                </a:cubicBezTo>
                <a:cubicBezTo>
                  <a:pt x="240" y="221"/>
                  <a:pt x="240" y="221"/>
                  <a:pt x="240" y="222"/>
                </a:cubicBezTo>
                <a:cubicBezTo>
                  <a:pt x="240" y="231"/>
                  <a:pt x="240" y="231"/>
                  <a:pt x="240" y="231"/>
                </a:cubicBezTo>
                <a:cubicBezTo>
                  <a:pt x="240" y="231"/>
                  <a:pt x="240" y="232"/>
                  <a:pt x="239" y="233"/>
                </a:cubicBezTo>
                <a:cubicBezTo>
                  <a:pt x="239" y="233"/>
                  <a:pt x="239" y="234"/>
                  <a:pt x="239" y="234"/>
                </a:cubicBezTo>
                <a:cubicBezTo>
                  <a:pt x="238" y="234"/>
                  <a:pt x="238" y="235"/>
                  <a:pt x="237" y="235"/>
                </a:cubicBezTo>
                <a:cubicBezTo>
                  <a:pt x="237" y="235"/>
                  <a:pt x="237" y="235"/>
                  <a:pt x="236" y="235"/>
                </a:cubicBezTo>
                <a:lnTo>
                  <a:pt x="228" y="2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5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62922" y="5262337"/>
            <a:ext cx="343417" cy="3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userDrawn="1"/>
        </p:nvSpPr>
        <p:spPr>
          <a:xfrm>
            <a:off x="0" y="1231585"/>
            <a:ext cx="888999" cy="365760"/>
          </a:xfrm>
          <a:prstGeom prst="rect">
            <a:avLst/>
          </a:prstGeom>
          <a:solidFill>
            <a:schemeClr val="accent3"/>
          </a:solidFill>
        </p:spPr>
        <p:txBody>
          <a:bodyPr wrap="square" lIns="0" rIns="0" rtlCol="0">
            <a:noAutofit/>
          </a:bodyPr>
          <a:lstStyle/>
          <a:p>
            <a:pPr algn="ctr">
              <a:lnSpc>
                <a:spcPct val="85000"/>
              </a:lnSpc>
            </a:pPr>
            <a:r>
              <a:rPr lang="en-US" sz="900" cap="all" baseline="0" dirty="0" smtClean="0">
                <a:solidFill>
                  <a:schemeClr val="bg1"/>
                </a:solidFill>
              </a:rPr>
              <a:t>State of the marketplace</a:t>
            </a:r>
          </a:p>
        </p:txBody>
      </p:sp>
      <p:grpSp>
        <p:nvGrpSpPr>
          <p:cNvPr id="61" name="Group 60"/>
          <p:cNvGrpSpPr/>
          <p:nvPr userDrawn="1"/>
        </p:nvGrpSpPr>
        <p:grpSpPr>
          <a:xfrm>
            <a:off x="225900" y="845610"/>
            <a:ext cx="407614" cy="324456"/>
            <a:chOff x="3589923" y="2584862"/>
            <a:chExt cx="2038043" cy="1622257"/>
          </a:xfrm>
          <a:solidFill>
            <a:schemeClr val="bg2"/>
          </a:solidFill>
        </p:grpSpPr>
        <p:sp>
          <p:nvSpPr>
            <p:cNvPr id="62" name="Freeform 61"/>
            <p:cNvSpPr>
              <a:spLocks/>
            </p:cNvSpPr>
            <p:nvPr userDrawn="1"/>
          </p:nvSpPr>
          <p:spPr bwMode="auto">
            <a:xfrm>
              <a:off x="3589923" y="3521064"/>
              <a:ext cx="679666" cy="686055"/>
            </a:xfrm>
            <a:custGeom>
              <a:avLst/>
              <a:gdLst>
                <a:gd name="T0" fmla="*/ 809 w 809"/>
                <a:gd name="T1" fmla="*/ 221 h 817"/>
                <a:gd name="T2" fmla="*/ 804 w 809"/>
                <a:gd name="T3" fmla="*/ 817 h 817"/>
                <a:gd name="T4" fmla="*/ 244 w 809"/>
                <a:gd name="T5" fmla="*/ 564 h 817"/>
                <a:gd name="T6" fmla="*/ 0 w 809"/>
                <a:gd name="T7" fmla="*/ 0 h 817"/>
                <a:gd name="T8" fmla="*/ 596 w 809"/>
                <a:gd name="T9" fmla="*/ 4 h 817"/>
                <a:gd name="T10" fmla="*/ 667 w 809"/>
                <a:gd name="T11" fmla="*/ 147 h 817"/>
                <a:gd name="T12" fmla="*/ 809 w 809"/>
                <a:gd name="T13" fmla="*/ 221 h 817"/>
              </a:gdLst>
              <a:ahLst/>
              <a:cxnLst>
                <a:cxn ang="0">
                  <a:pos x="T0" y="T1"/>
                </a:cxn>
                <a:cxn ang="0">
                  <a:pos x="T2" y="T3"/>
                </a:cxn>
                <a:cxn ang="0">
                  <a:pos x="T4" y="T5"/>
                </a:cxn>
                <a:cxn ang="0">
                  <a:pos x="T6" y="T7"/>
                </a:cxn>
                <a:cxn ang="0">
                  <a:pos x="T8" y="T9"/>
                </a:cxn>
                <a:cxn ang="0">
                  <a:pos x="T10" y="T11"/>
                </a:cxn>
                <a:cxn ang="0">
                  <a:pos x="T12" y="T13"/>
                </a:cxn>
              </a:cxnLst>
              <a:rect l="0" t="0" r="r" b="b"/>
              <a:pathLst>
                <a:path w="809" h="817">
                  <a:moveTo>
                    <a:pt x="809" y="221"/>
                  </a:moveTo>
                  <a:cubicBezTo>
                    <a:pt x="804" y="817"/>
                    <a:pt x="804" y="817"/>
                    <a:pt x="804" y="817"/>
                  </a:cubicBezTo>
                  <a:cubicBezTo>
                    <a:pt x="600" y="806"/>
                    <a:pt x="399" y="721"/>
                    <a:pt x="244" y="564"/>
                  </a:cubicBezTo>
                  <a:cubicBezTo>
                    <a:pt x="89" y="406"/>
                    <a:pt x="8" y="204"/>
                    <a:pt x="0" y="0"/>
                  </a:cubicBezTo>
                  <a:cubicBezTo>
                    <a:pt x="596" y="4"/>
                    <a:pt x="596" y="4"/>
                    <a:pt x="596" y="4"/>
                  </a:cubicBezTo>
                  <a:cubicBezTo>
                    <a:pt x="604" y="57"/>
                    <a:pt x="627" y="107"/>
                    <a:pt x="667" y="147"/>
                  </a:cubicBezTo>
                  <a:cubicBezTo>
                    <a:pt x="707" y="188"/>
                    <a:pt x="757" y="212"/>
                    <a:pt x="809" y="221"/>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Freeform 62"/>
            <p:cNvSpPr>
              <a:spLocks/>
            </p:cNvSpPr>
            <p:nvPr userDrawn="1"/>
          </p:nvSpPr>
          <p:spPr bwMode="auto">
            <a:xfrm>
              <a:off x="4343703" y="3521064"/>
              <a:ext cx="686056" cy="679665"/>
            </a:xfrm>
            <a:custGeom>
              <a:avLst/>
              <a:gdLst>
                <a:gd name="T0" fmla="*/ 221 w 817"/>
                <a:gd name="T1" fmla="*/ 0 h 809"/>
                <a:gd name="T2" fmla="*/ 817 w 817"/>
                <a:gd name="T3" fmla="*/ 5 h 809"/>
                <a:gd name="T4" fmla="*/ 564 w 817"/>
                <a:gd name="T5" fmla="*/ 565 h 809"/>
                <a:gd name="T6" fmla="*/ 0 w 817"/>
                <a:gd name="T7" fmla="*/ 809 h 809"/>
                <a:gd name="T8" fmla="*/ 4 w 817"/>
                <a:gd name="T9" fmla="*/ 213 h 809"/>
                <a:gd name="T10" fmla="*/ 147 w 817"/>
                <a:gd name="T11" fmla="*/ 142 h 809"/>
                <a:gd name="T12" fmla="*/ 221 w 817"/>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817" h="809">
                  <a:moveTo>
                    <a:pt x="221" y="0"/>
                  </a:moveTo>
                  <a:cubicBezTo>
                    <a:pt x="817" y="5"/>
                    <a:pt x="817" y="5"/>
                    <a:pt x="817" y="5"/>
                  </a:cubicBezTo>
                  <a:cubicBezTo>
                    <a:pt x="806" y="209"/>
                    <a:pt x="721" y="410"/>
                    <a:pt x="564" y="565"/>
                  </a:cubicBezTo>
                  <a:cubicBezTo>
                    <a:pt x="406" y="720"/>
                    <a:pt x="204" y="801"/>
                    <a:pt x="0" y="809"/>
                  </a:cubicBezTo>
                  <a:cubicBezTo>
                    <a:pt x="4" y="213"/>
                    <a:pt x="4" y="213"/>
                    <a:pt x="4" y="213"/>
                  </a:cubicBezTo>
                  <a:cubicBezTo>
                    <a:pt x="57" y="205"/>
                    <a:pt x="107" y="182"/>
                    <a:pt x="147" y="142"/>
                  </a:cubicBezTo>
                  <a:cubicBezTo>
                    <a:pt x="188" y="102"/>
                    <a:pt x="212" y="52"/>
                    <a:pt x="221" y="0"/>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63"/>
            <p:cNvSpPr>
              <a:spLocks/>
            </p:cNvSpPr>
            <p:nvPr userDrawn="1"/>
          </p:nvSpPr>
          <p:spPr bwMode="auto">
            <a:xfrm>
              <a:off x="3591668" y="2753694"/>
              <a:ext cx="693026" cy="680245"/>
            </a:xfrm>
            <a:custGeom>
              <a:avLst/>
              <a:gdLst>
                <a:gd name="T0" fmla="*/ 253 w 825"/>
                <a:gd name="T1" fmla="*/ 245 h 810"/>
                <a:gd name="T2" fmla="*/ 825 w 825"/>
                <a:gd name="T3" fmla="*/ 0 h 810"/>
                <a:gd name="T4" fmla="*/ 825 w 825"/>
                <a:gd name="T5" fmla="*/ 591 h 810"/>
                <a:gd name="T6" fmla="*/ 669 w 825"/>
                <a:gd name="T7" fmla="*/ 668 h 810"/>
                <a:gd name="T8" fmla="*/ 596 w 825"/>
                <a:gd name="T9" fmla="*/ 810 h 810"/>
                <a:gd name="T10" fmla="*/ 0 w 825"/>
                <a:gd name="T11" fmla="*/ 805 h 810"/>
                <a:gd name="T12" fmla="*/ 253 w 825"/>
                <a:gd name="T13" fmla="*/ 245 h 810"/>
              </a:gdLst>
              <a:ahLst/>
              <a:cxnLst>
                <a:cxn ang="0">
                  <a:pos x="T0" y="T1"/>
                </a:cxn>
                <a:cxn ang="0">
                  <a:pos x="T2" y="T3"/>
                </a:cxn>
                <a:cxn ang="0">
                  <a:pos x="T4" y="T5"/>
                </a:cxn>
                <a:cxn ang="0">
                  <a:pos x="T6" y="T7"/>
                </a:cxn>
                <a:cxn ang="0">
                  <a:pos x="T8" y="T9"/>
                </a:cxn>
                <a:cxn ang="0">
                  <a:pos x="T10" y="T11"/>
                </a:cxn>
                <a:cxn ang="0">
                  <a:pos x="T12" y="T13"/>
                </a:cxn>
              </a:cxnLst>
              <a:rect l="0" t="0" r="r" b="b"/>
              <a:pathLst>
                <a:path w="825" h="810">
                  <a:moveTo>
                    <a:pt x="253" y="245"/>
                  </a:moveTo>
                  <a:cubicBezTo>
                    <a:pt x="410" y="90"/>
                    <a:pt x="621" y="8"/>
                    <a:pt x="825" y="0"/>
                  </a:cubicBezTo>
                  <a:cubicBezTo>
                    <a:pt x="825" y="591"/>
                    <a:pt x="825" y="591"/>
                    <a:pt x="825" y="591"/>
                  </a:cubicBezTo>
                  <a:cubicBezTo>
                    <a:pt x="773" y="599"/>
                    <a:pt x="710" y="628"/>
                    <a:pt x="669" y="668"/>
                  </a:cubicBezTo>
                  <a:cubicBezTo>
                    <a:pt x="629" y="708"/>
                    <a:pt x="604" y="758"/>
                    <a:pt x="596" y="810"/>
                  </a:cubicBezTo>
                  <a:cubicBezTo>
                    <a:pt x="0" y="805"/>
                    <a:pt x="0" y="805"/>
                    <a:pt x="0" y="805"/>
                  </a:cubicBezTo>
                  <a:cubicBezTo>
                    <a:pt x="11" y="601"/>
                    <a:pt x="95" y="400"/>
                    <a:pt x="253" y="245"/>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Freeform 64"/>
            <p:cNvSpPr>
              <a:spLocks/>
            </p:cNvSpPr>
            <p:nvPr userDrawn="1"/>
          </p:nvSpPr>
          <p:spPr bwMode="auto">
            <a:xfrm>
              <a:off x="4537725" y="2754854"/>
              <a:ext cx="686056" cy="679085"/>
            </a:xfrm>
            <a:custGeom>
              <a:avLst/>
              <a:gdLst>
                <a:gd name="T0" fmla="*/ 596 w 817"/>
                <a:gd name="T1" fmla="*/ 809 h 809"/>
                <a:gd name="T2" fmla="*/ 0 w 817"/>
                <a:gd name="T3" fmla="*/ 804 h 809"/>
                <a:gd name="T4" fmla="*/ 253 w 817"/>
                <a:gd name="T5" fmla="*/ 244 h 809"/>
                <a:gd name="T6" fmla="*/ 817 w 817"/>
                <a:gd name="T7" fmla="*/ 0 h 809"/>
                <a:gd name="T8" fmla="*/ 812 w 817"/>
                <a:gd name="T9" fmla="*/ 596 h 809"/>
                <a:gd name="T10" fmla="*/ 670 w 817"/>
                <a:gd name="T11" fmla="*/ 667 h 809"/>
                <a:gd name="T12" fmla="*/ 596 w 817"/>
                <a:gd name="T13" fmla="*/ 809 h 809"/>
              </a:gdLst>
              <a:ahLst/>
              <a:cxnLst>
                <a:cxn ang="0">
                  <a:pos x="T0" y="T1"/>
                </a:cxn>
                <a:cxn ang="0">
                  <a:pos x="T2" y="T3"/>
                </a:cxn>
                <a:cxn ang="0">
                  <a:pos x="T4" y="T5"/>
                </a:cxn>
                <a:cxn ang="0">
                  <a:pos x="T6" y="T7"/>
                </a:cxn>
                <a:cxn ang="0">
                  <a:pos x="T8" y="T9"/>
                </a:cxn>
                <a:cxn ang="0">
                  <a:pos x="T10" y="T11"/>
                </a:cxn>
                <a:cxn ang="0">
                  <a:pos x="T12" y="T13"/>
                </a:cxn>
              </a:cxnLst>
              <a:rect l="0" t="0" r="r" b="b"/>
              <a:pathLst>
                <a:path w="817" h="809">
                  <a:moveTo>
                    <a:pt x="596" y="809"/>
                  </a:moveTo>
                  <a:cubicBezTo>
                    <a:pt x="0" y="804"/>
                    <a:pt x="0" y="804"/>
                    <a:pt x="0" y="804"/>
                  </a:cubicBezTo>
                  <a:cubicBezTo>
                    <a:pt x="11" y="600"/>
                    <a:pt x="96" y="399"/>
                    <a:pt x="253" y="244"/>
                  </a:cubicBezTo>
                  <a:cubicBezTo>
                    <a:pt x="410" y="89"/>
                    <a:pt x="613" y="8"/>
                    <a:pt x="817" y="0"/>
                  </a:cubicBezTo>
                  <a:cubicBezTo>
                    <a:pt x="812" y="596"/>
                    <a:pt x="812" y="596"/>
                    <a:pt x="812" y="596"/>
                  </a:cubicBezTo>
                  <a:cubicBezTo>
                    <a:pt x="760" y="604"/>
                    <a:pt x="710" y="627"/>
                    <a:pt x="670" y="667"/>
                  </a:cubicBezTo>
                  <a:cubicBezTo>
                    <a:pt x="629" y="707"/>
                    <a:pt x="605" y="757"/>
                    <a:pt x="596" y="809"/>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65"/>
            <p:cNvSpPr>
              <a:spLocks/>
            </p:cNvSpPr>
            <p:nvPr userDrawn="1"/>
          </p:nvSpPr>
          <p:spPr bwMode="auto">
            <a:xfrm>
              <a:off x="5199952" y="2584862"/>
              <a:ext cx="428014" cy="855258"/>
            </a:xfrm>
            <a:custGeom>
              <a:avLst/>
              <a:gdLst>
                <a:gd name="T0" fmla="*/ 0 w 548"/>
                <a:gd name="T1" fmla="*/ 1095 h 1095"/>
                <a:gd name="T2" fmla="*/ 548 w 548"/>
                <a:gd name="T3" fmla="*/ 547 h 1095"/>
                <a:gd name="T4" fmla="*/ 0 w 548"/>
                <a:gd name="T5" fmla="*/ 0 h 1095"/>
                <a:gd name="T6" fmla="*/ 0 w 548"/>
                <a:gd name="T7" fmla="*/ 1095 h 1095"/>
              </a:gdLst>
              <a:ahLst/>
              <a:cxnLst>
                <a:cxn ang="0">
                  <a:pos x="T0" y="T1"/>
                </a:cxn>
                <a:cxn ang="0">
                  <a:pos x="T2" y="T3"/>
                </a:cxn>
                <a:cxn ang="0">
                  <a:pos x="T4" y="T5"/>
                </a:cxn>
                <a:cxn ang="0">
                  <a:pos x="T6" y="T7"/>
                </a:cxn>
              </a:cxnLst>
              <a:rect l="0" t="0" r="r" b="b"/>
              <a:pathLst>
                <a:path w="548" h="1095">
                  <a:moveTo>
                    <a:pt x="0" y="1095"/>
                  </a:moveTo>
                  <a:lnTo>
                    <a:pt x="548" y="547"/>
                  </a:lnTo>
                  <a:lnTo>
                    <a:pt x="0" y="0"/>
                  </a:lnTo>
                  <a:lnTo>
                    <a:pt x="0" y="1095"/>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67" name="TextBox 66"/>
          <p:cNvSpPr txBox="1"/>
          <p:nvPr userDrawn="1"/>
        </p:nvSpPr>
        <p:spPr>
          <a:xfrm>
            <a:off x="0" y="2120962"/>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ABOUT HCM</a:t>
            </a:r>
          </a:p>
        </p:txBody>
      </p:sp>
      <p:sp>
        <p:nvSpPr>
          <p:cNvPr id="68" name="Freeform 6"/>
          <p:cNvSpPr>
            <a:spLocks noEditPoints="1"/>
          </p:cNvSpPr>
          <p:nvPr userDrawn="1"/>
        </p:nvSpPr>
        <p:spPr bwMode="auto">
          <a:xfrm>
            <a:off x="269182" y="1789526"/>
            <a:ext cx="321050" cy="344308"/>
          </a:xfrm>
          <a:custGeom>
            <a:avLst/>
            <a:gdLst>
              <a:gd name="T0" fmla="*/ 269 w 269"/>
              <a:gd name="T1" fmla="*/ 26 h 288"/>
              <a:gd name="T2" fmla="*/ 42 w 269"/>
              <a:gd name="T3" fmla="*/ 26 h 288"/>
              <a:gd name="T4" fmla="*/ 31 w 269"/>
              <a:gd name="T5" fmla="*/ 32 h 288"/>
              <a:gd name="T6" fmla="*/ 31 w 269"/>
              <a:gd name="T7" fmla="*/ 44 h 288"/>
              <a:gd name="T8" fmla="*/ 42 w 269"/>
              <a:gd name="T9" fmla="*/ 51 h 288"/>
              <a:gd name="T10" fmla="*/ 121 w 269"/>
              <a:gd name="T11" fmla="*/ 51 h 288"/>
              <a:gd name="T12" fmla="*/ 121 w 269"/>
              <a:gd name="T13" fmla="*/ 79 h 288"/>
              <a:gd name="T14" fmla="*/ 64 w 269"/>
              <a:gd name="T15" fmla="*/ 79 h 288"/>
              <a:gd name="T16" fmla="*/ 64 w 269"/>
              <a:gd name="T17" fmla="*/ 260 h 288"/>
              <a:gd name="T18" fmla="*/ 240 w 269"/>
              <a:gd name="T19" fmla="*/ 260 h 288"/>
              <a:gd name="T20" fmla="*/ 240 w 269"/>
              <a:gd name="T21" fmla="*/ 79 h 288"/>
              <a:gd name="T22" fmla="*/ 224 w 269"/>
              <a:gd name="T23" fmla="*/ 79 h 288"/>
              <a:gd name="T24" fmla="*/ 224 w 269"/>
              <a:gd name="T25" fmla="*/ 51 h 288"/>
              <a:gd name="T26" fmla="*/ 269 w 269"/>
              <a:gd name="T27" fmla="*/ 51 h 288"/>
              <a:gd name="T28" fmla="*/ 269 w 269"/>
              <a:gd name="T29" fmla="*/ 288 h 288"/>
              <a:gd name="T30" fmla="*/ 35 w 269"/>
              <a:gd name="T31" fmla="*/ 288 h 288"/>
              <a:gd name="T32" fmla="*/ 10 w 269"/>
              <a:gd name="T33" fmla="*/ 278 h 288"/>
              <a:gd name="T34" fmla="*/ 0 w 269"/>
              <a:gd name="T35" fmla="*/ 253 h 288"/>
              <a:gd name="T36" fmla="*/ 0 w 269"/>
              <a:gd name="T37" fmla="*/ 35 h 288"/>
              <a:gd name="T38" fmla="*/ 10 w 269"/>
              <a:gd name="T39" fmla="*/ 10 h 288"/>
              <a:gd name="T40" fmla="*/ 35 w 269"/>
              <a:gd name="T41" fmla="*/ 0 h 288"/>
              <a:gd name="T42" fmla="*/ 269 w 269"/>
              <a:gd name="T43" fmla="*/ 0 h 288"/>
              <a:gd name="T44" fmla="*/ 269 w 269"/>
              <a:gd name="T45" fmla="*/ 26 h 288"/>
              <a:gd name="T46" fmla="*/ 144 w 269"/>
              <a:gd name="T47" fmla="*/ 161 h 288"/>
              <a:gd name="T48" fmla="*/ 172 w 269"/>
              <a:gd name="T49" fmla="*/ 135 h 288"/>
              <a:gd name="T50" fmla="*/ 200 w 269"/>
              <a:gd name="T51" fmla="*/ 161 h 288"/>
              <a:gd name="T52" fmla="*/ 200 w 269"/>
              <a:gd name="T53" fmla="*/ 60 h 288"/>
              <a:gd name="T54" fmla="*/ 215 w 269"/>
              <a:gd name="T55" fmla="*/ 40 h 288"/>
              <a:gd name="T56" fmla="*/ 159 w 269"/>
              <a:gd name="T57" fmla="*/ 40 h 288"/>
              <a:gd name="T58" fmla="*/ 149 w 269"/>
              <a:gd name="T59" fmla="*/ 46 h 288"/>
              <a:gd name="T60" fmla="*/ 144 w 269"/>
              <a:gd name="T61" fmla="*/ 60 h 288"/>
              <a:gd name="T62" fmla="*/ 144 w 269"/>
              <a:gd name="T63" fmla="*/ 1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288">
                <a:moveTo>
                  <a:pt x="269" y="26"/>
                </a:moveTo>
                <a:cubicBezTo>
                  <a:pt x="42" y="26"/>
                  <a:pt x="42" y="26"/>
                  <a:pt x="42" y="26"/>
                </a:cubicBezTo>
                <a:cubicBezTo>
                  <a:pt x="37" y="26"/>
                  <a:pt x="33" y="28"/>
                  <a:pt x="31" y="32"/>
                </a:cubicBezTo>
                <a:cubicBezTo>
                  <a:pt x="29" y="36"/>
                  <a:pt x="29" y="40"/>
                  <a:pt x="31" y="44"/>
                </a:cubicBezTo>
                <a:cubicBezTo>
                  <a:pt x="33" y="49"/>
                  <a:pt x="37" y="51"/>
                  <a:pt x="42" y="51"/>
                </a:cubicBezTo>
                <a:cubicBezTo>
                  <a:pt x="121" y="51"/>
                  <a:pt x="121" y="51"/>
                  <a:pt x="121" y="51"/>
                </a:cubicBezTo>
                <a:cubicBezTo>
                  <a:pt x="121" y="79"/>
                  <a:pt x="121" y="79"/>
                  <a:pt x="121" y="79"/>
                </a:cubicBezTo>
                <a:cubicBezTo>
                  <a:pt x="64" y="79"/>
                  <a:pt x="64" y="79"/>
                  <a:pt x="64" y="79"/>
                </a:cubicBezTo>
                <a:cubicBezTo>
                  <a:pt x="64" y="260"/>
                  <a:pt x="64" y="260"/>
                  <a:pt x="64" y="260"/>
                </a:cubicBezTo>
                <a:cubicBezTo>
                  <a:pt x="240" y="260"/>
                  <a:pt x="240" y="260"/>
                  <a:pt x="240" y="260"/>
                </a:cubicBezTo>
                <a:cubicBezTo>
                  <a:pt x="240" y="79"/>
                  <a:pt x="240" y="79"/>
                  <a:pt x="240" y="79"/>
                </a:cubicBezTo>
                <a:cubicBezTo>
                  <a:pt x="224" y="79"/>
                  <a:pt x="224" y="79"/>
                  <a:pt x="224" y="79"/>
                </a:cubicBezTo>
                <a:cubicBezTo>
                  <a:pt x="224" y="51"/>
                  <a:pt x="224" y="51"/>
                  <a:pt x="224" y="51"/>
                </a:cubicBezTo>
                <a:cubicBezTo>
                  <a:pt x="269" y="51"/>
                  <a:pt x="269" y="51"/>
                  <a:pt x="269" y="51"/>
                </a:cubicBezTo>
                <a:cubicBezTo>
                  <a:pt x="269" y="288"/>
                  <a:pt x="269" y="288"/>
                  <a:pt x="269" y="288"/>
                </a:cubicBezTo>
                <a:cubicBezTo>
                  <a:pt x="35" y="288"/>
                  <a:pt x="35" y="288"/>
                  <a:pt x="35" y="288"/>
                </a:cubicBezTo>
                <a:cubicBezTo>
                  <a:pt x="25" y="288"/>
                  <a:pt x="17" y="285"/>
                  <a:pt x="10" y="278"/>
                </a:cubicBezTo>
                <a:cubicBezTo>
                  <a:pt x="3" y="271"/>
                  <a:pt x="0" y="263"/>
                  <a:pt x="0" y="253"/>
                </a:cubicBezTo>
                <a:cubicBezTo>
                  <a:pt x="0" y="35"/>
                  <a:pt x="0" y="35"/>
                  <a:pt x="0" y="35"/>
                </a:cubicBezTo>
                <a:cubicBezTo>
                  <a:pt x="0" y="25"/>
                  <a:pt x="3" y="17"/>
                  <a:pt x="10" y="10"/>
                </a:cubicBezTo>
                <a:cubicBezTo>
                  <a:pt x="17" y="3"/>
                  <a:pt x="25" y="0"/>
                  <a:pt x="35" y="0"/>
                </a:cubicBezTo>
                <a:cubicBezTo>
                  <a:pt x="269" y="0"/>
                  <a:pt x="269" y="0"/>
                  <a:pt x="269" y="0"/>
                </a:cubicBezTo>
                <a:lnTo>
                  <a:pt x="269" y="26"/>
                </a:lnTo>
                <a:close/>
                <a:moveTo>
                  <a:pt x="144" y="161"/>
                </a:moveTo>
                <a:cubicBezTo>
                  <a:pt x="172" y="135"/>
                  <a:pt x="172" y="135"/>
                  <a:pt x="172" y="135"/>
                </a:cubicBezTo>
                <a:cubicBezTo>
                  <a:pt x="200" y="161"/>
                  <a:pt x="200" y="161"/>
                  <a:pt x="200" y="161"/>
                </a:cubicBezTo>
                <a:cubicBezTo>
                  <a:pt x="200" y="60"/>
                  <a:pt x="200" y="60"/>
                  <a:pt x="200" y="60"/>
                </a:cubicBezTo>
                <a:cubicBezTo>
                  <a:pt x="200" y="49"/>
                  <a:pt x="205" y="43"/>
                  <a:pt x="215" y="40"/>
                </a:cubicBezTo>
                <a:cubicBezTo>
                  <a:pt x="159" y="40"/>
                  <a:pt x="159" y="40"/>
                  <a:pt x="159" y="40"/>
                </a:cubicBezTo>
                <a:cubicBezTo>
                  <a:pt x="155" y="40"/>
                  <a:pt x="152" y="42"/>
                  <a:pt x="149" y="46"/>
                </a:cubicBezTo>
                <a:cubicBezTo>
                  <a:pt x="146" y="50"/>
                  <a:pt x="144" y="55"/>
                  <a:pt x="144" y="60"/>
                </a:cubicBezTo>
                <a:lnTo>
                  <a:pt x="144"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TextBox 74"/>
          <p:cNvSpPr txBox="1"/>
          <p:nvPr userDrawn="1"/>
        </p:nvSpPr>
        <p:spPr>
          <a:xfrm>
            <a:off x="-1" y="4735126"/>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ADP story</a:t>
            </a:r>
          </a:p>
        </p:txBody>
      </p:sp>
      <p:sp>
        <p:nvSpPr>
          <p:cNvPr id="76" name="Freeform 9"/>
          <p:cNvSpPr>
            <a:spLocks noEditPoints="1"/>
          </p:cNvSpPr>
          <p:nvPr userDrawn="1"/>
        </p:nvSpPr>
        <p:spPr bwMode="auto">
          <a:xfrm>
            <a:off x="240952" y="4377013"/>
            <a:ext cx="377508" cy="347866"/>
          </a:xfrm>
          <a:custGeom>
            <a:avLst/>
            <a:gdLst>
              <a:gd name="T0" fmla="*/ 286 w 286"/>
              <a:gd name="T1" fmla="*/ 207 h 263"/>
              <a:gd name="T2" fmla="*/ 258 w 286"/>
              <a:gd name="T3" fmla="*/ 230 h 263"/>
              <a:gd name="T4" fmla="*/ 28 w 286"/>
              <a:gd name="T5" fmla="*/ 230 h 263"/>
              <a:gd name="T6" fmla="*/ 0 w 286"/>
              <a:gd name="T7" fmla="*/ 209 h 263"/>
              <a:gd name="T8" fmla="*/ 1 w 286"/>
              <a:gd name="T9" fmla="*/ 29 h 263"/>
              <a:gd name="T10" fmla="*/ 10 w 286"/>
              <a:gd name="T11" fmla="*/ 27 h 263"/>
              <a:gd name="T12" fmla="*/ 13 w 286"/>
              <a:gd name="T13" fmla="*/ 200 h 263"/>
              <a:gd name="T14" fmla="*/ 31 w 286"/>
              <a:gd name="T15" fmla="*/ 217 h 263"/>
              <a:gd name="T16" fmla="*/ 256 w 286"/>
              <a:gd name="T17" fmla="*/ 217 h 263"/>
              <a:gd name="T18" fmla="*/ 271 w 286"/>
              <a:gd name="T19" fmla="*/ 200 h 263"/>
              <a:gd name="T20" fmla="*/ 276 w 286"/>
              <a:gd name="T21" fmla="*/ 27 h 263"/>
              <a:gd name="T22" fmla="*/ 284 w 286"/>
              <a:gd name="T23" fmla="*/ 44 h 263"/>
              <a:gd name="T24" fmla="*/ 29 w 286"/>
              <a:gd name="T25" fmla="*/ 206 h 263"/>
              <a:gd name="T26" fmla="*/ 23 w 286"/>
              <a:gd name="T27" fmla="*/ 198 h 263"/>
              <a:gd name="T28" fmla="*/ 23 w 286"/>
              <a:gd name="T29" fmla="*/ 189 h 263"/>
              <a:gd name="T30" fmla="*/ 24 w 286"/>
              <a:gd name="T31" fmla="*/ 12 h 263"/>
              <a:gd name="T32" fmla="*/ 35 w 286"/>
              <a:gd name="T33" fmla="*/ 2 h 263"/>
              <a:gd name="T34" fmla="*/ 92 w 286"/>
              <a:gd name="T35" fmla="*/ 7 h 263"/>
              <a:gd name="T36" fmla="*/ 188 w 286"/>
              <a:gd name="T37" fmla="*/ 8 h 263"/>
              <a:gd name="T38" fmla="*/ 245 w 286"/>
              <a:gd name="T39" fmla="*/ 2 h 263"/>
              <a:gd name="T40" fmla="*/ 256 w 286"/>
              <a:gd name="T41" fmla="*/ 14 h 263"/>
              <a:gd name="T42" fmla="*/ 258 w 286"/>
              <a:gd name="T43" fmla="*/ 185 h 263"/>
              <a:gd name="T44" fmla="*/ 243 w 286"/>
              <a:gd name="T45" fmla="*/ 207 h 263"/>
              <a:gd name="T46" fmla="*/ 142 w 286"/>
              <a:gd name="T47" fmla="*/ 236 h 263"/>
              <a:gd name="T48" fmla="*/ 139 w 286"/>
              <a:gd name="T49" fmla="*/ 236 h 263"/>
              <a:gd name="T50" fmla="*/ 34 w 286"/>
              <a:gd name="T51" fmla="*/ 207 h 263"/>
              <a:gd name="T52" fmla="*/ 37 w 286"/>
              <a:gd name="T53" fmla="*/ 193 h 263"/>
              <a:gd name="T54" fmla="*/ 134 w 286"/>
              <a:gd name="T55" fmla="*/ 217 h 263"/>
              <a:gd name="T56" fmla="*/ 85 w 286"/>
              <a:gd name="T57" fmla="*/ 21 h 263"/>
              <a:gd name="T58" fmla="*/ 40 w 286"/>
              <a:gd name="T59" fmla="*/ 16 h 263"/>
              <a:gd name="T60" fmla="*/ 38 w 286"/>
              <a:gd name="T61" fmla="*/ 20 h 263"/>
              <a:gd name="T62" fmla="*/ 239 w 286"/>
              <a:gd name="T63" fmla="*/ 16 h 263"/>
              <a:gd name="T64" fmla="*/ 149 w 286"/>
              <a:gd name="T65" fmla="*/ 43 h 263"/>
              <a:gd name="T66" fmla="*/ 189 w 286"/>
              <a:gd name="T67" fmla="*/ 201 h 263"/>
              <a:gd name="T68" fmla="*/ 245 w 286"/>
              <a:gd name="T69" fmla="*/ 191 h 263"/>
              <a:gd name="T70" fmla="*/ 245 w 286"/>
              <a:gd name="T71" fmla="*/ 185 h 263"/>
              <a:gd name="T72" fmla="*/ 245 w 286"/>
              <a:gd name="T73" fmla="*/ 20 h 263"/>
              <a:gd name="T74" fmla="*/ 240 w 286"/>
              <a:gd name="T75" fmla="*/ 1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63">
                <a:moveTo>
                  <a:pt x="284" y="44"/>
                </a:moveTo>
                <a:cubicBezTo>
                  <a:pt x="286" y="207"/>
                  <a:pt x="286" y="207"/>
                  <a:pt x="286" y="207"/>
                </a:cubicBezTo>
                <a:cubicBezTo>
                  <a:pt x="286" y="215"/>
                  <a:pt x="283" y="221"/>
                  <a:pt x="277" y="225"/>
                </a:cubicBezTo>
                <a:cubicBezTo>
                  <a:pt x="270" y="228"/>
                  <a:pt x="264" y="230"/>
                  <a:pt x="258" y="230"/>
                </a:cubicBezTo>
                <a:cubicBezTo>
                  <a:pt x="225" y="232"/>
                  <a:pt x="187" y="243"/>
                  <a:pt x="142" y="263"/>
                </a:cubicBezTo>
                <a:cubicBezTo>
                  <a:pt x="100" y="242"/>
                  <a:pt x="62" y="231"/>
                  <a:pt x="28" y="230"/>
                </a:cubicBezTo>
                <a:cubicBezTo>
                  <a:pt x="16" y="230"/>
                  <a:pt x="8" y="227"/>
                  <a:pt x="5" y="221"/>
                </a:cubicBezTo>
                <a:cubicBezTo>
                  <a:pt x="1" y="215"/>
                  <a:pt x="0" y="211"/>
                  <a:pt x="0" y="209"/>
                </a:cubicBezTo>
                <a:cubicBezTo>
                  <a:pt x="0" y="39"/>
                  <a:pt x="0" y="39"/>
                  <a:pt x="0" y="39"/>
                </a:cubicBezTo>
                <a:cubicBezTo>
                  <a:pt x="0" y="35"/>
                  <a:pt x="0" y="32"/>
                  <a:pt x="1" y="29"/>
                </a:cubicBezTo>
                <a:cubicBezTo>
                  <a:pt x="2" y="27"/>
                  <a:pt x="4" y="26"/>
                  <a:pt x="8" y="27"/>
                </a:cubicBezTo>
                <a:cubicBezTo>
                  <a:pt x="10" y="27"/>
                  <a:pt x="10" y="27"/>
                  <a:pt x="10" y="27"/>
                </a:cubicBezTo>
                <a:cubicBezTo>
                  <a:pt x="13" y="27"/>
                  <a:pt x="13" y="27"/>
                  <a:pt x="13" y="27"/>
                </a:cubicBezTo>
                <a:cubicBezTo>
                  <a:pt x="13" y="200"/>
                  <a:pt x="13" y="200"/>
                  <a:pt x="13" y="200"/>
                </a:cubicBezTo>
                <a:cubicBezTo>
                  <a:pt x="13" y="205"/>
                  <a:pt x="14" y="209"/>
                  <a:pt x="17" y="212"/>
                </a:cubicBezTo>
                <a:cubicBezTo>
                  <a:pt x="20" y="215"/>
                  <a:pt x="25" y="217"/>
                  <a:pt x="31" y="217"/>
                </a:cubicBezTo>
                <a:cubicBezTo>
                  <a:pt x="60" y="217"/>
                  <a:pt x="97" y="227"/>
                  <a:pt x="142" y="248"/>
                </a:cubicBezTo>
                <a:cubicBezTo>
                  <a:pt x="187" y="228"/>
                  <a:pt x="225" y="218"/>
                  <a:pt x="256" y="217"/>
                </a:cubicBezTo>
                <a:cubicBezTo>
                  <a:pt x="262" y="217"/>
                  <a:pt x="267" y="215"/>
                  <a:pt x="269" y="212"/>
                </a:cubicBezTo>
                <a:cubicBezTo>
                  <a:pt x="270" y="208"/>
                  <a:pt x="271" y="204"/>
                  <a:pt x="271" y="200"/>
                </a:cubicBezTo>
                <a:cubicBezTo>
                  <a:pt x="271" y="29"/>
                  <a:pt x="271" y="29"/>
                  <a:pt x="271" y="29"/>
                </a:cubicBezTo>
                <a:cubicBezTo>
                  <a:pt x="274" y="27"/>
                  <a:pt x="275" y="27"/>
                  <a:pt x="276" y="27"/>
                </a:cubicBezTo>
                <a:cubicBezTo>
                  <a:pt x="281" y="26"/>
                  <a:pt x="284" y="27"/>
                  <a:pt x="284" y="31"/>
                </a:cubicBezTo>
                <a:cubicBezTo>
                  <a:pt x="284" y="35"/>
                  <a:pt x="284" y="39"/>
                  <a:pt x="284" y="44"/>
                </a:cubicBezTo>
                <a:close/>
                <a:moveTo>
                  <a:pt x="34" y="207"/>
                </a:moveTo>
                <a:cubicBezTo>
                  <a:pt x="32" y="207"/>
                  <a:pt x="30" y="207"/>
                  <a:pt x="29" y="206"/>
                </a:cubicBezTo>
                <a:cubicBezTo>
                  <a:pt x="27" y="205"/>
                  <a:pt x="26" y="205"/>
                  <a:pt x="26" y="204"/>
                </a:cubicBezTo>
                <a:cubicBezTo>
                  <a:pt x="24" y="202"/>
                  <a:pt x="23" y="200"/>
                  <a:pt x="23" y="198"/>
                </a:cubicBezTo>
                <a:cubicBezTo>
                  <a:pt x="23" y="195"/>
                  <a:pt x="23" y="193"/>
                  <a:pt x="23" y="191"/>
                </a:cubicBezTo>
                <a:cubicBezTo>
                  <a:pt x="23" y="189"/>
                  <a:pt x="23" y="189"/>
                  <a:pt x="23" y="189"/>
                </a:cubicBezTo>
                <a:cubicBezTo>
                  <a:pt x="23" y="20"/>
                  <a:pt x="23" y="20"/>
                  <a:pt x="23" y="20"/>
                </a:cubicBezTo>
                <a:cubicBezTo>
                  <a:pt x="23" y="17"/>
                  <a:pt x="23" y="14"/>
                  <a:pt x="24" y="12"/>
                </a:cubicBezTo>
                <a:cubicBezTo>
                  <a:pt x="25" y="9"/>
                  <a:pt x="26" y="7"/>
                  <a:pt x="28" y="5"/>
                </a:cubicBezTo>
                <a:cubicBezTo>
                  <a:pt x="31" y="4"/>
                  <a:pt x="33" y="3"/>
                  <a:pt x="35" y="2"/>
                </a:cubicBezTo>
                <a:cubicBezTo>
                  <a:pt x="37" y="1"/>
                  <a:pt x="39" y="1"/>
                  <a:pt x="41" y="1"/>
                </a:cubicBezTo>
                <a:cubicBezTo>
                  <a:pt x="55" y="1"/>
                  <a:pt x="72" y="3"/>
                  <a:pt x="92" y="7"/>
                </a:cubicBezTo>
                <a:cubicBezTo>
                  <a:pt x="112" y="11"/>
                  <a:pt x="128" y="18"/>
                  <a:pt x="140" y="30"/>
                </a:cubicBezTo>
                <a:cubicBezTo>
                  <a:pt x="153" y="19"/>
                  <a:pt x="169" y="11"/>
                  <a:pt x="188" y="8"/>
                </a:cubicBezTo>
                <a:cubicBezTo>
                  <a:pt x="208" y="4"/>
                  <a:pt x="224" y="2"/>
                  <a:pt x="237" y="1"/>
                </a:cubicBezTo>
                <a:cubicBezTo>
                  <a:pt x="240" y="0"/>
                  <a:pt x="243" y="0"/>
                  <a:pt x="245" y="2"/>
                </a:cubicBezTo>
                <a:cubicBezTo>
                  <a:pt x="248" y="3"/>
                  <a:pt x="250" y="4"/>
                  <a:pt x="252" y="5"/>
                </a:cubicBezTo>
                <a:cubicBezTo>
                  <a:pt x="254" y="8"/>
                  <a:pt x="255" y="11"/>
                  <a:pt x="256" y="14"/>
                </a:cubicBezTo>
                <a:cubicBezTo>
                  <a:pt x="258" y="17"/>
                  <a:pt x="258" y="20"/>
                  <a:pt x="258" y="24"/>
                </a:cubicBezTo>
                <a:cubicBezTo>
                  <a:pt x="258" y="185"/>
                  <a:pt x="258" y="185"/>
                  <a:pt x="258" y="185"/>
                </a:cubicBezTo>
                <a:cubicBezTo>
                  <a:pt x="258" y="190"/>
                  <a:pt x="258" y="194"/>
                  <a:pt x="256" y="199"/>
                </a:cubicBezTo>
                <a:cubicBezTo>
                  <a:pt x="255" y="203"/>
                  <a:pt x="251" y="206"/>
                  <a:pt x="243" y="207"/>
                </a:cubicBezTo>
                <a:cubicBezTo>
                  <a:pt x="219" y="208"/>
                  <a:pt x="186" y="218"/>
                  <a:pt x="144" y="236"/>
                </a:cubicBezTo>
                <a:cubicBezTo>
                  <a:pt x="143" y="236"/>
                  <a:pt x="142" y="236"/>
                  <a:pt x="142" y="236"/>
                </a:cubicBezTo>
                <a:cubicBezTo>
                  <a:pt x="140" y="236"/>
                  <a:pt x="140" y="236"/>
                  <a:pt x="140" y="236"/>
                </a:cubicBezTo>
                <a:cubicBezTo>
                  <a:pt x="139" y="236"/>
                  <a:pt x="139" y="236"/>
                  <a:pt x="139" y="236"/>
                </a:cubicBezTo>
                <a:cubicBezTo>
                  <a:pt x="138" y="236"/>
                  <a:pt x="138" y="236"/>
                  <a:pt x="137" y="236"/>
                </a:cubicBezTo>
                <a:cubicBezTo>
                  <a:pt x="94" y="216"/>
                  <a:pt x="59" y="207"/>
                  <a:pt x="34" y="207"/>
                </a:cubicBezTo>
                <a:close/>
                <a:moveTo>
                  <a:pt x="38" y="189"/>
                </a:moveTo>
                <a:cubicBezTo>
                  <a:pt x="38" y="191"/>
                  <a:pt x="38" y="192"/>
                  <a:pt x="37" y="193"/>
                </a:cubicBezTo>
                <a:cubicBezTo>
                  <a:pt x="57" y="193"/>
                  <a:pt x="76" y="196"/>
                  <a:pt x="93" y="202"/>
                </a:cubicBezTo>
                <a:cubicBezTo>
                  <a:pt x="111" y="208"/>
                  <a:pt x="124" y="213"/>
                  <a:pt x="134" y="217"/>
                </a:cubicBezTo>
                <a:cubicBezTo>
                  <a:pt x="134" y="43"/>
                  <a:pt x="134" y="43"/>
                  <a:pt x="134" y="43"/>
                </a:cubicBezTo>
                <a:cubicBezTo>
                  <a:pt x="123" y="31"/>
                  <a:pt x="107" y="24"/>
                  <a:pt x="85" y="21"/>
                </a:cubicBezTo>
                <a:cubicBezTo>
                  <a:pt x="64" y="17"/>
                  <a:pt x="49" y="16"/>
                  <a:pt x="41" y="16"/>
                </a:cubicBezTo>
                <a:cubicBezTo>
                  <a:pt x="41" y="15"/>
                  <a:pt x="41" y="15"/>
                  <a:pt x="40" y="16"/>
                </a:cubicBezTo>
                <a:cubicBezTo>
                  <a:pt x="39" y="16"/>
                  <a:pt x="38" y="17"/>
                  <a:pt x="38" y="18"/>
                </a:cubicBezTo>
                <a:cubicBezTo>
                  <a:pt x="38" y="18"/>
                  <a:pt x="38" y="19"/>
                  <a:pt x="38" y="20"/>
                </a:cubicBezTo>
                <a:lnTo>
                  <a:pt x="38" y="189"/>
                </a:lnTo>
                <a:close/>
                <a:moveTo>
                  <a:pt x="239" y="16"/>
                </a:moveTo>
                <a:cubicBezTo>
                  <a:pt x="229" y="16"/>
                  <a:pt x="214" y="18"/>
                  <a:pt x="194" y="21"/>
                </a:cubicBezTo>
                <a:cubicBezTo>
                  <a:pt x="174" y="25"/>
                  <a:pt x="159" y="32"/>
                  <a:pt x="149" y="43"/>
                </a:cubicBezTo>
                <a:cubicBezTo>
                  <a:pt x="149" y="217"/>
                  <a:pt x="149" y="217"/>
                  <a:pt x="149" y="217"/>
                </a:cubicBezTo>
                <a:cubicBezTo>
                  <a:pt x="159" y="213"/>
                  <a:pt x="172" y="208"/>
                  <a:pt x="189" y="201"/>
                </a:cubicBezTo>
                <a:cubicBezTo>
                  <a:pt x="206" y="195"/>
                  <a:pt x="225" y="192"/>
                  <a:pt x="244" y="191"/>
                </a:cubicBezTo>
                <a:cubicBezTo>
                  <a:pt x="245" y="191"/>
                  <a:pt x="245" y="191"/>
                  <a:pt x="245" y="191"/>
                </a:cubicBezTo>
                <a:cubicBezTo>
                  <a:pt x="245" y="190"/>
                  <a:pt x="245" y="189"/>
                  <a:pt x="245" y="188"/>
                </a:cubicBezTo>
                <a:cubicBezTo>
                  <a:pt x="245" y="187"/>
                  <a:pt x="245" y="186"/>
                  <a:pt x="245" y="185"/>
                </a:cubicBezTo>
                <a:cubicBezTo>
                  <a:pt x="245" y="24"/>
                  <a:pt x="245" y="24"/>
                  <a:pt x="245" y="24"/>
                </a:cubicBezTo>
                <a:cubicBezTo>
                  <a:pt x="245" y="23"/>
                  <a:pt x="245" y="21"/>
                  <a:pt x="245" y="20"/>
                </a:cubicBezTo>
                <a:cubicBezTo>
                  <a:pt x="244" y="18"/>
                  <a:pt x="243" y="17"/>
                  <a:pt x="243" y="17"/>
                </a:cubicBezTo>
                <a:cubicBezTo>
                  <a:pt x="242" y="17"/>
                  <a:pt x="241" y="17"/>
                  <a:pt x="240" y="16"/>
                </a:cubicBezTo>
                <a:cubicBezTo>
                  <a:pt x="240" y="16"/>
                  <a:pt x="239" y="16"/>
                  <a:pt x="239"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77" name="Straight Connector 76"/>
          <p:cNvCxnSpPr/>
          <p:nvPr userDrawn="1"/>
        </p:nvCxnSpPr>
        <p:spPr>
          <a:xfrm>
            <a:off x="0" y="3352017"/>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0" y="5985134"/>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0" y="1606289"/>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0" y="4239406"/>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0" y="5112270"/>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0" y="2479153"/>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Rectangle 82">
            <a:hlinkClick r:id="" action="ppaction://noaction"/>
          </p:cNvPr>
          <p:cNvSpPr/>
          <p:nvPr userDrawn="1"/>
        </p:nvSpPr>
        <p:spPr>
          <a:xfrm>
            <a:off x="0" y="3352017"/>
            <a:ext cx="874207" cy="887389"/>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hlinkClick r:id="" action="ppaction://noaction"/>
          </p:cNvPr>
          <p:cNvSpPr/>
          <p:nvPr userDrawn="1"/>
        </p:nvSpPr>
        <p:spPr>
          <a:xfrm>
            <a:off x="0" y="2479153"/>
            <a:ext cx="874207"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hlinkClick r:id="" action="ppaction://noaction"/>
          </p:cNvPr>
          <p:cNvSpPr/>
          <p:nvPr userDrawn="1"/>
        </p:nvSpPr>
        <p:spPr>
          <a:xfrm>
            <a:off x="0" y="5112270"/>
            <a:ext cx="888999"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hlinkClick r:id="" action="ppaction://noaction"/>
          </p:cNvPr>
          <p:cNvSpPr/>
          <p:nvPr userDrawn="1"/>
        </p:nvSpPr>
        <p:spPr>
          <a:xfrm>
            <a:off x="0" y="5985136"/>
            <a:ext cx="874207"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hlinkClick r:id="rId4" action="ppaction://hlinksldjump"/>
          </p:cNvPr>
          <p:cNvSpPr/>
          <p:nvPr userDrawn="1"/>
        </p:nvSpPr>
        <p:spPr>
          <a:xfrm>
            <a:off x="0" y="733425"/>
            <a:ext cx="874207"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hlinkClick r:id="rId5" action="ppaction://hlinksldjump"/>
          </p:cNvPr>
          <p:cNvSpPr/>
          <p:nvPr userDrawn="1"/>
        </p:nvSpPr>
        <p:spPr>
          <a:xfrm>
            <a:off x="0" y="1606289"/>
            <a:ext cx="874207"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hlinkClick r:id="rId6" action="ppaction://hlinksldjump"/>
          </p:cNvPr>
          <p:cNvSpPr/>
          <p:nvPr userDrawn="1"/>
        </p:nvSpPr>
        <p:spPr>
          <a:xfrm>
            <a:off x="-1" y="4239406"/>
            <a:ext cx="874207"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p:cNvSpPr/>
          <p:nvPr userDrawn="1"/>
        </p:nvSpPr>
        <p:spPr>
          <a:xfrm>
            <a:off x="0" y="5120640"/>
            <a:ext cx="54864" cy="85693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1"/>
            <a:ext cx="9144000" cy="735013"/>
          </a:xfrm>
          <a:prstGeom prst="rect">
            <a:avLst/>
          </a:prstGeom>
          <a:solidFill>
            <a:schemeClr val="accent3"/>
          </a:solidFill>
          <a:ln>
            <a:noFill/>
          </a:ln>
          <a:effectLst>
            <a:outerShdw blurRad="50800" dist="25400" dir="5400000" algn="t" rotWithShape="0">
              <a:srgbClr val="55555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212330" y="190483"/>
            <a:ext cx="1164152" cy="453951"/>
            <a:chOff x="1290638" y="177800"/>
            <a:chExt cx="2682875" cy="1046163"/>
          </a:xfrm>
          <a:solidFill>
            <a:schemeClr val="bg1"/>
          </a:solidFill>
        </p:grpSpPr>
        <p:sp>
          <p:nvSpPr>
            <p:cNvPr id="7" name="Freeform 7"/>
            <p:cNvSpPr>
              <a:spLocks noEditPoints="1"/>
            </p:cNvSpPr>
            <p:nvPr userDrawn="1"/>
          </p:nvSpPr>
          <p:spPr bwMode="auto">
            <a:xfrm>
              <a:off x="1290638" y="177800"/>
              <a:ext cx="1631950" cy="741363"/>
            </a:xfrm>
            <a:custGeom>
              <a:avLst/>
              <a:gdLst>
                <a:gd name="T0" fmla="*/ 333 w 435"/>
                <a:gd name="T1" fmla="*/ 43 h 198"/>
                <a:gd name="T2" fmla="*/ 358 w 435"/>
                <a:gd name="T3" fmla="*/ 67 h 198"/>
                <a:gd name="T4" fmla="*/ 358 w 435"/>
                <a:gd name="T5" fmla="*/ 89 h 198"/>
                <a:gd name="T6" fmla="*/ 333 w 435"/>
                <a:gd name="T7" fmla="*/ 113 h 198"/>
                <a:gd name="T8" fmla="*/ 393 w 435"/>
                <a:gd name="T9" fmla="*/ 78 h 198"/>
                <a:gd name="T10" fmla="*/ 217 w 435"/>
                <a:gd name="T11" fmla="*/ 173 h 198"/>
                <a:gd name="T12" fmla="*/ 315 w 435"/>
                <a:gd name="T13" fmla="*/ 131 h 198"/>
                <a:gd name="T14" fmla="*/ 333 w 435"/>
                <a:gd name="T15" fmla="*/ 173 h 198"/>
                <a:gd name="T16" fmla="*/ 358 w 435"/>
                <a:gd name="T17" fmla="*/ 131 h 198"/>
                <a:gd name="T18" fmla="*/ 358 w 435"/>
                <a:gd name="T19" fmla="*/ 25 h 198"/>
                <a:gd name="T20" fmla="*/ 315 w 435"/>
                <a:gd name="T21" fmla="*/ 89 h 198"/>
                <a:gd name="T22" fmla="*/ 217 w 435"/>
                <a:gd name="T23" fmla="*/ 25 h 198"/>
                <a:gd name="T24" fmla="*/ 43 w 435"/>
                <a:gd name="T25" fmla="*/ 173 h 198"/>
                <a:gd name="T26" fmla="*/ 89 w 435"/>
                <a:gd name="T27" fmla="*/ 131 h 198"/>
                <a:gd name="T28" fmla="*/ 178 w 435"/>
                <a:gd name="T29" fmla="*/ 173 h 198"/>
                <a:gd name="T30" fmla="*/ 435 w 435"/>
                <a:gd name="T31" fmla="*/ 78 h 198"/>
                <a:gd name="T32" fmla="*/ 358 w 435"/>
                <a:gd name="T33" fmla="*/ 198 h 198"/>
                <a:gd name="T34" fmla="*/ 291 w 435"/>
                <a:gd name="T35" fmla="*/ 165 h 198"/>
                <a:gd name="T36" fmla="*/ 153 w 435"/>
                <a:gd name="T37" fmla="*/ 198 h 198"/>
                <a:gd name="T38" fmla="*/ 103 w 435"/>
                <a:gd name="T39" fmla="*/ 156 h 198"/>
                <a:gd name="T40" fmla="*/ 0 w 435"/>
                <a:gd name="T41" fmla="*/ 198 h 198"/>
                <a:gd name="T42" fmla="*/ 217 w 435"/>
                <a:gd name="T43" fmla="*/ 0 h 198"/>
                <a:gd name="T44" fmla="*/ 291 w 435"/>
                <a:gd name="T45" fmla="*/ 0 h 198"/>
                <a:gd name="T46" fmla="*/ 435 w 435"/>
                <a:gd name="T47" fmla="*/ 78 h 198"/>
                <a:gd name="T48" fmla="*/ 153 w 435"/>
                <a:gd name="T49" fmla="*/ 89 h 198"/>
                <a:gd name="T50" fmla="*/ 99 w 435"/>
                <a:gd name="T51" fmla="*/ 113 h 198"/>
                <a:gd name="T52" fmla="*/ 178 w 435"/>
                <a:gd name="T53" fmla="*/ 43 h 198"/>
                <a:gd name="T54" fmla="*/ 273 w 435"/>
                <a:gd name="T55" fmla="*/ 99 h 198"/>
                <a:gd name="T56" fmla="*/ 195 w 435"/>
                <a:gd name="T57" fmla="*/ 156 h 198"/>
                <a:gd name="T58" fmla="*/ 217 w 435"/>
                <a:gd name="T59" fmla="*/ 131 h 198"/>
                <a:gd name="T60" fmla="*/ 217 w 435"/>
                <a:gd name="T61" fmla="*/ 67 h 198"/>
                <a:gd name="T62" fmla="*/ 195 w 435"/>
                <a:gd name="T63" fmla="*/ 43 h 198"/>
                <a:gd name="T64" fmla="*/ 273 w 435"/>
                <a:gd name="T65" fmla="*/ 99 h 198"/>
                <a:gd name="T66" fmla="*/ 380 w 435"/>
                <a:gd name="T67" fmla="*/ 180 h 198"/>
                <a:gd name="T68" fmla="*/ 385 w 435"/>
                <a:gd name="T69" fmla="*/ 182 h 198"/>
                <a:gd name="T70" fmla="*/ 380 w 435"/>
                <a:gd name="T71" fmla="*/ 184 h 198"/>
                <a:gd name="T72" fmla="*/ 384 w 435"/>
                <a:gd name="T73" fmla="*/ 187 h 198"/>
                <a:gd name="T74" fmla="*/ 385 w 435"/>
                <a:gd name="T75" fmla="*/ 193 h 198"/>
                <a:gd name="T76" fmla="*/ 387 w 435"/>
                <a:gd name="T77" fmla="*/ 189 h 198"/>
                <a:gd name="T78" fmla="*/ 385 w 435"/>
                <a:gd name="T79" fmla="*/ 186 h 198"/>
                <a:gd name="T80" fmla="*/ 382 w 435"/>
                <a:gd name="T81" fmla="*/ 178 h 198"/>
                <a:gd name="T82" fmla="*/ 378 w 435"/>
                <a:gd name="T83" fmla="*/ 193 h 198"/>
                <a:gd name="T84" fmla="*/ 380 w 435"/>
                <a:gd name="T85" fmla="*/ 186 h 198"/>
                <a:gd name="T86" fmla="*/ 382 w 435"/>
                <a:gd name="T87" fmla="*/ 198 h 198"/>
                <a:gd name="T88" fmla="*/ 382 w 435"/>
                <a:gd name="T89" fmla="*/ 173 h 198"/>
                <a:gd name="T90" fmla="*/ 382 w 435"/>
                <a:gd name="T91" fmla="*/ 198 h 198"/>
                <a:gd name="T92" fmla="*/ 372 w 435"/>
                <a:gd name="T93" fmla="*/ 186 h 198"/>
                <a:gd name="T94" fmla="*/ 393 w 435"/>
                <a:gd name="T95"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5" h="198">
                  <a:moveTo>
                    <a:pt x="358" y="43"/>
                  </a:moveTo>
                  <a:cubicBezTo>
                    <a:pt x="333" y="43"/>
                    <a:pt x="333" y="43"/>
                    <a:pt x="333" y="43"/>
                  </a:cubicBezTo>
                  <a:cubicBezTo>
                    <a:pt x="333" y="67"/>
                    <a:pt x="333" y="67"/>
                    <a:pt x="333" y="67"/>
                  </a:cubicBezTo>
                  <a:cubicBezTo>
                    <a:pt x="358" y="67"/>
                    <a:pt x="358" y="67"/>
                    <a:pt x="358" y="67"/>
                  </a:cubicBezTo>
                  <a:cubicBezTo>
                    <a:pt x="363" y="67"/>
                    <a:pt x="368" y="72"/>
                    <a:pt x="368" y="78"/>
                  </a:cubicBezTo>
                  <a:cubicBezTo>
                    <a:pt x="368" y="84"/>
                    <a:pt x="363" y="89"/>
                    <a:pt x="358" y="89"/>
                  </a:cubicBezTo>
                  <a:cubicBezTo>
                    <a:pt x="333" y="89"/>
                    <a:pt x="333" y="89"/>
                    <a:pt x="333" y="89"/>
                  </a:cubicBezTo>
                  <a:cubicBezTo>
                    <a:pt x="333" y="113"/>
                    <a:pt x="333" y="113"/>
                    <a:pt x="333" y="113"/>
                  </a:cubicBezTo>
                  <a:cubicBezTo>
                    <a:pt x="358" y="113"/>
                    <a:pt x="358" y="113"/>
                    <a:pt x="358" y="113"/>
                  </a:cubicBezTo>
                  <a:cubicBezTo>
                    <a:pt x="377" y="113"/>
                    <a:pt x="393" y="97"/>
                    <a:pt x="393" y="78"/>
                  </a:cubicBezTo>
                  <a:cubicBezTo>
                    <a:pt x="393" y="58"/>
                    <a:pt x="377" y="43"/>
                    <a:pt x="358" y="43"/>
                  </a:cubicBezTo>
                  <a:moveTo>
                    <a:pt x="217" y="173"/>
                  </a:moveTo>
                  <a:cubicBezTo>
                    <a:pt x="246" y="173"/>
                    <a:pt x="272" y="156"/>
                    <a:pt x="284" y="131"/>
                  </a:cubicBezTo>
                  <a:cubicBezTo>
                    <a:pt x="315" y="131"/>
                    <a:pt x="315" y="131"/>
                    <a:pt x="315" y="131"/>
                  </a:cubicBezTo>
                  <a:cubicBezTo>
                    <a:pt x="315" y="173"/>
                    <a:pt x="315" y="173"/>
                    <a:pt x="315" y="173"/>
                  </a:cubicBezTo>
                  <a:cubicBezTo>
                    <a:pt x="333" y="173"/>
                    <a:pt x="333" y="173"/>
                    <a:pt x="333" y="173"/>
                  </a:cubicBezTo>
                  <a:cubicBezTo>
                    <a:pt x="333" y="131"/>
                    <a:pt x="333" y="131"/>
                    <a:pt x="333" y="131"/>
                  </a:cubicBezTo>
                  <a:cubicBezTo>
                    <a:pt x="358" y="131"/>
                    <a:pt x="358" y="131"/>
                    <a:pt x="358" y="131"/>
                  </a:cubicBezTo>
                  <a:cubicBezTo>
                    <a:pt x="387" y="131"/>
                    <a:pt x="411" y="107"/>
                    <a:pt x="411" y="78"/>
                  </a:cubicBezTo>
                  <a:cubicBezTo>
                    <a:pt x="411" y="49"/>
                    <a:pt x="387" y="25"/>
                    <a:pt x="358" y="25"/>
                  </a:cubicBezTo>
                  <a:cubicBezTo>
                    <a:pt x="315" y="25"/>
                    <a:pt x="315" y="25"/>
                    <a:pt x="315" y="25"/>
                  </a:cubicBezTo>
                  <a:cubicBezTo>
                    <a:pt x="315" y="89"/>
                    <a:pt x="315" y="89"/>
                    <a:pt x="315" y="89"/>
                  </a:cubicBezTo>
                  <a:cubicBezTo>
                    <a:pt x="290" y="89"/>
                    <a:pt x="290" y="89"/>
                    <a:pt x="290" y="89"/>
                  </a:cubicBezTo>
                  <a:cubicBezTo>
                    <a:pt x="285" y="53"/>
                    <a:pt x="254" y="25"/>
                    <a:pt x="217" y="25"/>
                  </a:cubicBezTo>
                  <a:cubicBezTo>
                    <a:pt x="130" y="25"/>
                    <a:pt x="130" y="25"/>
                    <a:pt x="130" y="25"/>
                  </a:cubicBezTo>
                  <a:cubicBezTo>
                    <a:pt x="43" y="173"/>
                    <a:pt x="43" y="173"/>
                    <a:pt x="43" y="173"/>
                  </a:cubicBezTo>
                  <a:cubicBezTo>
                    <a:pt x="64" y="173"/>
                    <a:pt x="64" y="173"/>
                    <a:pt x="64" y="173"/>
                  </a:cubicBezTo>
                  <a:cubicBezTo>
                    <a:pt x="89" y="131"/>
                    <a:pt x="89" y="131"/>
                    <a:pt x="89" y="131"/>
                  </a:cubicBezTo>
                  <a:cubicBezTo>
                    <a:pt x="178" y="131"/>
                    <a:pt x="178" y="131"/>
                    <a:pt x="178" y="131"/>
                  </a:cubicBezTo>
                  <a:cubicBezTo>
                    <a:pt x="178" y="173"/>
                    <a:pt x="178" y="173"/>
                    <a:pt x="178" y="173"/>
                  </a:cubicBezTo>
                  <a:lnTo>
                    <a:pt x="217" y="173"/>
                  </a:lnTo>
                  <a:close/>
                  <a:moveTo>
                    <a:pt x="435" y="78"/>
                  </a:moveTo>
                  <a:cubicBezTo>
                    <a:pt x="435" y="121"/>
                    <a:pt x="400" y="156"/>
                    <a:pt x="358" y="156"/>
                  </a:cubicBezTo>
                  <a:cubicBezTo>
                    <a:pt x="358" y="198"/>
                    <a:pt x="358" y="198"/>
                    <a:pt x="358" y="198"/>
                  </a:cubicBezTo>
                  <a:cubicBezTo>
                    <a:pt x="291" y="198"/>
                    <a:pt x="291" y="198"/>
                    <a:pt x="291" y="198"/>
                  </a:cubicBezTo>
                  <a:cubicBezTo>
                    <a:pt x="291" y="165"/>
                    <a:pt x="291" y="165"/>
                    <a:pt x="291" y="165"/>
                  </a:cubicBezTo>
                  <a:cubicBezTo>
                    <a:pt x="272" y="185"/>
                    <a:pt x="246" y="198"/>
                    <a:pt x="217" y="198"/>
                  </a:cubicBezTo>
                  <a:cubicBezTo>
                    <a:pt x="153" y="198"/>
                    <a:pt x="153" y="198"/>
                    <a:pt x="153" y="198"/>
                  </a:cubicBezTo>
                  <a:cubicBezTo>
                    <a:pt x="153" y="156"/>
                    <a:pt x="153" y="156"/>
                    <a:pt x="153" y="156"/>
                  </a:cubicBezTo>
                  <a:cubicBezTo>
                    <a:pt x="103" y="156"/>
                    <a:pt x="103" y="156"/>
                    <a:pt x="103" y="156"/>
                  </a:cubicBezTo>
                  <a:cubicBezTo>
                    <a:pt x="78" y="198"/>
                    <a:pt x="78" y="198"/>
                    <a:pt x="78" y="198"/>
                  </a:cubicBezTo>
                  <a:cubicBezTo>
                    <a:pt x="0" y="198"/>
                    <a:pt x="0" y="198"/>
                    <a:pt x="0" y="198"/>
                  </a:cubicBezTo>
                  <a:cubicBezTo>
                    <a:pt x="115" y="0"/>
                    <a:pt x="115" y="0"/>
                    <a:pt x="115" y="0"/>
                  </a:cubicBezTo>
                  <a:cubicBezTo>
                    <a:pt x="217" y="0"/>
                    <a:pt x="217" y="0"/>
                    <a:pt x="217" y="0"/>
                  </a:cubicBezTo>
                  <a:cubicBezTo>
                    <a:pt x="246" y="0"/>
                    <a:pt x="272" y="13"/>
                    <a:pt x="291" y="33"/>
                  </a:cubicBezTo>
                  <a:cubicBezTo>
                    <a:pt x="291" y="0"/>
                    <a:pt x="291" y="0"/>
                    <a:pt x="291" y="0"/>
                  </a:cubicBezTo>
                  <a:cubicBezTo>
                    <a:pt x="358" y="0"/>
                    <a:pt x="358" y="0"/>
                    <a:pt x="358" y="0"/>
                  </a:cubicBezTo>
                  <a:cubicBezTo>
                    <a:pt x="400" y="0"/>
                    <a:pt x="435" y="35"/>
                    <a:pt x="435" y="78"/>
                  </a:cubicBezTo>
                  <a:close/>
                  <a:moveTo>
                    <a:pt x="153" y="43"/>
                  </a:moveTo>
                  <a:cubicBezTo>
                    <a:pt x="153" y="89"/>
                    <a:pt x="153" y="89"/>
                    <a:pt x="153" y="89"/>
                  </a:cubicBezTo>
                  <a:cubicBezTo>
                    <a:pt x="113" y="89"/>
                    <a:pt x="113" y="89"/>
                    <a:pt x="113" y="89"/>
                  </a:cubicBezTo>
                  <a:cubicBezTo>
                    <a:pt x="99" y="113"/>
                    <a:pt x="99" y="113"/>
                    <a:pt x="99" y="113"/>
                  </a:cubicBezTo>
                  <a:cubicBezTo>
                    <a:pt x="178" y="113"/>
                    <a:pt x="178" y="113"/>
                    <a:pt x="178" y="113"/>
                  </a:cubicBezTo>
                  <a:cubicBezTo>
                    <a:pt x="178" y="43"/>
                    <a:pt x="178" y="43"/>
                    <a:pt x="178" y="43"/>
                  </a:cubicBezTo>
                  <a:lnTo>
                    <a:pt x="153" y="43"/>
                  </a:lnTo>
                  <a:close/>
                  <a:moveTo>
                    <a:pt x="273" y="99"/>
                  </a:moveTo>
                  <a:cubicBezTo>
                    <a:pt x="273" y="130"/>
                    <a:pt x="248" y="156"/>
                    <a:pt x="217" y="156"/>
                  </a:cubicBezTo>
                  <a:cubicBezTo>
                    <a:pt x="195" y="156"/>
                    <a:pt x="195" y="156"/>
                    <a:pt x="195" y="156"/>
                  </a:cubicBezTo>
                  <a:cubicBezTo>
                    <a:pt x="195" y="131"/>
                    <a:pt x="195" y="131"/>
                    <a:pt x="195" y="131"/>
                  </a:cubicBezTo>
                  <a:cubicBezTo>
                    <a:pt x="217" y="131"/>
                    <a:pt x="217" y="131"/>
                    <a:pt x="217" y="131"/>
                  </a:cubicBezTo>
                  <a:cubicBezTo>
                    <a:pt x="234" y="131"/>
                    <a:pt x="248" y="117"/>
                    <a:pt x="248" y="99"/>
                  </a:cubicBezTo>
                  <a:cubicBezTo>
                    <a:pt x="248" y="82"/>
                    <a:pt x="234" y="67"/>
                    <a:pt x="217" y="67"/>
                  </a:cubicBezTo>
                  <a:cubicBezTo>
                    <a:pt x="195" y="67"/>
                    <a:pt x="195" y="67"/>
                    <a:pt x="195" y="67"/>
                  </a:cubicBezTo>
                  <a:cubicBezTo>
                    <a:pt x="195" y="43"/>
                    <a:pt x="195" y="43"/>
                    <a:pt x="195" y="43"/>
                  </a:cubicBezTo>
                  <a:cubicBezTo>
                    <a:pt x="217" y="43"/>
                    <a:pt x="217" y="43"/>
                    <a:pt x="217" y="43"/>
                  </a:cubicBezTo>
                  <a:cubicBezTo>
                    <a:pt x="248" y="43"/>
                    <a:pt x="273" y="68"/>
                    <a:pt x="273" y="99"/>
                  </a:cubicBezTo>
                  <a:close/>
                  <a:moveTo>
                    <a:pt x="380" y="184"/>
                  </a:moveTo>
                  <a:cubicBezTo>
                    <a:pt x="380" y="180"/>
                    <a:pt x="380" y="180"/>
                    <a:pt x="380" y="180"/>
                  </a:cubicBezTo>
                  <a:cubicBezTo>
                    <a:pt x="383" y="180"/>
                    <a:pt x="383" y="180"/>
                    <a:pt x="383" y="180"/>
                  </a:cubicBezTo>
                  <a:cubicBezTo>
                    <a:pt x="384" y="180"/>
                    <a:pt x="385" y="181"/>
                    <a:pt x="385" y="182"/>
                  </a:cubicBezTo>
                  <a:cubicBezTo>
                    <a:pt x="385" y="183"/>
                    <a:pt x="384" y="184"/>
                    <a:pt x="382" y="184"/>
                  </a:cubicBezTo>
                  <a:lnTo>
                    <a:pt x="380" y="184"/>
                  </a:lnTo>
                  <a:close/>
                  <a:moveTo>
                    <a:pt x="382" y="186"/>
                  </a:moveTo>
                  <a:cubicBezTo>
                    <a:pt x="383" y="187"/>
                    <a:pt x="383" y="186"/>
                    <a:pt x="384" y="187"/>
                  </a:cubicBezTo>
                  <a:cubicBezTo>
                    <a:pt x="384" y="188"/>
                    <a:pt x="384" y="189"/>
                    <a:pt x="385" y="190"/>
                  </a:cubicBezTo>
                  <a:cubicBezTo>
                    <a:pt x="385" y="191"/>
                    <a:pt x="385" y="192"/>
                    <a:pt x="385" y="193"/>
                  </a:cubicBezTo>
                  <a:cubicBezTo>
                    <a:pt x="388" y="193"/>
                    <a:pt x="388" y="193"/>
                    <a:pt x="388" y="193"/>
                  </a:cubicBezTo>
                  <a:cubicBezTo>
                    <a:pt x="388" y="191"/>
                    <a:pt x="387" y="190"/>
                    <a:pt x="387" y="189"/>
                  </a:cubicBezTo>
                  <a:cubicBezTo>
                    <a:pt x="387" y="187"/>
                    <a:pt x="387" y="186"/>
                    <a:pt x="385" y="186"/>
                  </a:cubicBezTo>
                  <a:cubicBezTo>
                    <a:pt x="385" y="186"/>
                    <a:pt x="385" y="186"/>
                    <a:pt x="385" y="186"/>
                  </a:cubicBezTo>
                  <a:cubicBezTo>
                    <a:pt x="387" y="185"/>
                    <a:pt x="388" y="184"/>
                    <a:pt x="388" y="182"/>
                  </a:cubicBezTo>
                  <a:cubicBezTo>
                    <a:pt x="388" y="179"/>
                    <a:pt x="385" y="178"/>
                    <a:pt x="382" y="178"/>
                  </a:cubicBezTo>
                  <a:cubicBezTo>
                    <a:pt x="378" y="178"/>
                    <a:pt x="378" y="178"/>
                    <a:pt x="378" y="178"/>
                  </a:cubicBezTo>
                  <a:cubicBezTo>
                    <a:pt x="378" y="193"/>
                    <a:pt x="378" y="193"/>
                    <a:pt x="378" y="193"/>
                  </a:cubicBezTo>
                  <a:cubicBezTo>
                    <a:pt x="380" y="193"/>
                    <a:pt x="380" y="193"/>
                    <a:pt x="380" y="193"/>
                  </a:cubicBezTo>
                  <a:cubicBezTo>
                    <a:pt x="380" y="186"/>
                    <a:pt x="380" y="186"/>
                    <a:pt x="380" y="186"/>
                  </a:cubicBezTo>
                  <a:lnTo>
                    <a:pt x="382" y="186"/>
                  </a:lnTo>
                  <a:close/>
                  <a:moveTo>
                    <a:pt x="382" y="198"/>
                  </a:moveTo>
                  <a:cubicBezTo>
                    <a:pt x="389" y="198"/>
                    <a:pt x="395" y="192"/>
                    <a:pt x="395" y="186"/>
                  </a:cubicBezTo>
                  <a:cubicBezTo>
                    <a:pt x="395" y="179"/>
                    <a:pt x="389" y="173"/>
                    <a:pt x="382" y="173"/>
                  </a:cubicBezTo>
                  <a:cubicBezTo>
                    <a:pt x="376" y="173"/>
                    <a:pt x="370" y="179"/>
                    <a:pt x="370" y="186"/>
                  </a:cubicBezTo>
                  <a:cubicBezTo>
                    <a:pt x="370" y="192"/>
                    <a:pt x="376" y="198"/>
                    <a:pt x="382" y="198"/>
                  </a:cubicBezTo>
                  <a:close/>
                  <a:moveTo>
                    <a:pt x="382" y="196"/>
                  </a:moveTo>
                  <a:cubicBezTo>
                    <a:pt x="377" y="196"/>
                    <a:pt x="372" y="191"/>
                    <a:pt x="372" y="186"/>
                  </a:cubicBezTo>
                  <a:cubicBezTo>
                    <a:pt x="372" y="180"/>
                    <a:pt x="377" y="175"/>
                    <a:pt x="382" y="175"/>
                  </a:cubicBezTo>
                  <a:cubicBezTo>
                    <a:pt x="388" y="175"/>
                    <a:pt x="393" y="180"/>
                    <a:pt x="393" y="186"/>
                  </a:cubicBezTo>
                  <a:cubicBezTo>
                    <a:pt x="393" y="191"/>
                    <a:pt x="388" y="196"/>
                    <a:pt x="382"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1290638" y="1039813"/>
              <a:ext cx="2682875" cy="184150"/>
            </a:xfrm>
            <a:custGeom>
              <a:avLst/>
              <a:gdLst>
                <a:gd name="T0" fmla="*/ 34 w 715"/>
                <a:gd name="T1" fmla="*/ 37 h 49"/>
                <a:gd name="T2" fmla="*/ 23 w 715"/>
                <a:gd name="T3" fmla="*/ 10 h 49"/>
                <a:gd name="T4" fmla="*/ 68 w 715"/>
                <a:gd name="T5" fmla="*/ 26 h 49"/>
                <a:gd name="T6" fmla="*/ 82 w 715"/>
                <a:gd name="T7" fmla="*/ 18 h 49"/>
                <a:gd name="T8" fmla="*/ 108 w 715"/>
                <a:gd name="T9" fmla="*/ 49 h 49"/>
                <a:gd name="T10" fmla="*/ 88 w 715"/>
                <a:gd name="T11" fmla="*/ 49 h 49"/>
                <a:gd name="T12" fmla="*/ 68 w 715"/>
                <a:gd name="T13" fmla="*/ 49 h 49"/>
                <a:gd name="T14" fmla="*/ 120 w 715"/>
                <a:gd name="T15" fmla="*/ 34 h 49"/>
                <a:gd name="T16" fmla="*/ 126 w 715"/>
                <a:gd name="T17" fmla="*/ 34 h 49"/>
                <a:gd name="T18" fmla="*/ 165 w 715"/>
                <a:gd name="T19" fmla="*/ 24 h 49"/>
                <a:gd name="T20" fmla="*/ 174 w 715"/>
                <a:gd name="T21" fmla="*/ 23 h 49"/>
                <a:gd name="T22" fmla="*/ 208 w 715"/>
                <a:gd name="T23" fmla="*/ 43 h 49"/>
                <a:gd name="T24" fmla="*/ 209 w 715"/>
                <a:gd name="T25" fmla="*/ 35 h 49"/>
                <a:gd name="T26" fmla="*/ 204 w 715"/>
                <a:gd name="T27" fmla="*/ 31 h 49"/>
                <a:gd name="T28" fmla="*/ 240 w 715"/>
                <a:gd name="T29" fmla="*/ 0 h 49"/>
                <a:gd name="T30" fmla="*/ 261 w 715"/>
                <a:gd name="T31" fmla="*/ 49 h 49"/>
                <a:gd name="T32" fmla="*/ 240 w 715"/>
                <a:gd name="T33" fmla="*/ 49 h 49"/>
                <a:gd name="T34" fmla="*/ 292 w 715"/>
                <a:gd name="T35" fmla="*/ 49 h 49"/>
                <a:gd name="T36" fmla="*/ 271 w 715"/>
                <a:gd name="T37" fmla="*/ 19 h 49"/>
                <a:gd name="T38" fmla="*/ 292 w 715"/>
                <a:gd name="T39" fmla="*/ 19 h 49"/>
                <a:gd name="T40" fmla="*/ 311 w 715"/>
                <a:gd name="T41" fmla="*/ 19 h 49"/>
                <a:gd name="T42" fmla="*/ 340 w 715"/>
                <a:gd name="T43" fmla="*/ 18 h 49"/>
                <a:gd name="T44" fmla="*/ 339 w 715"/>
                <a:gd name="T45" fmla="*/ 22 h 49"/>
                <a:gd name="T46" fmla="*/ 320 w 715"/>
                <a:gd name="T47" fmla="*/ 22 h 49"/>
                <a:gd name="T48" fmla="*/ 360 w 715"/>
                <a:gd name="T49" fmla="*/ 22 h 49"/>
                <a:gd name="T50" fmla="*/ 380 w 715"/>
                <a:gd name="T51" fmla="*/ 49 h 49"/>
                <a:gd name="T52" fmla="*/ 378 w 715"/>
                <a:gd name="T53" fmla="*/ 30 h 49"/>
                <a:gd name="T54" fmla="*/ 360 w 715"/>
                <a:gd name="T55" fmla="*/ 22 h 49"/>
                <a:gd name="T56" fmla="*/ 380 w 715"/>
                <a:gd name="T57" fmla="*/ 34 h 49"/>
                <a:gd name="T58" fmla="*/ 398 w 715"/>
                <a:gd name="T59" fmla="*/ 24 h 49"/>
                <a:gd name="T60" fmla="*/ 415 w 715"/>
                <a:gd name="T61" fmla="*/ 49 h 49"/>
                <a:gd name="T62" fmla="*/ 394 w 715"/>
                <a:gd name="T63" fmla="*/ 49 h 49"/>
                <a:gd name="T64" fmla="*/ 452 w 715"/>
                <a:gd name="T65" fmla="*/ 24 h 49"/>
                <a:gd name="T66" fmla="*/ 461 w 715"/>
                <a:gd name="T67" fmla="*/ 23 h 49"/>
                <a:gd name="T68" fmla="*/ 495 w 715"/>
                <a:gd name="T69" fmla="*/ 43 h 49"/>
                <a:gd name="T70" fmla="*/ 496 w 715"/>
                <a:gd name="T71" fmla="*/ 35 h 49"/>
                <a:gd name="T72" fmla="*/ 491 w 715"/>
                <a:gd name="T73" fmla="*/ 31 h 49"/>
                <a:gd name="T74" fmla="*/ 513 w 715"/>
                <a:gd name="T75" fmla="*/ 45 h 49"/>
                <a:gd name="T76" fmla="*/ 524 w 715"/>
                <a:gd name="T77" fmla="*/ 23 h 49"/>
                <a:gd name="T78" fmla="*/ 525 w 715"/>
                <a:gd name="T79" fmla="*/ 40 h 49"/>
                <a:gd name="T80" fmla="*/ 562 w 715"/>
                <a:gd name="T81" fmla="*/ 34 h 49"/>
                <a:gd name="T82" fmla="*/ 556 w 715"/>
                <a:gd name="T83" fmla="*/ 34 h 49"/>
                <a:gd name="T84" fmla="*/ 596 w 715"/>
                <a:gd name="T85" fmla="*/ 49 h 49"/>
                <a:gd name="T86" fmla="*/ 570 w 715"/>
                <a:gd name="T87" fmla="*/ 37 h 49"/>
                <a:gd name="T88" fmla="*/ 591 w 715"/>
                <a:gd name="T89" fmla="*/ 33 h 49"/>
                <a:gd name="T90" fmla="*/ 605 w 715"/>
                <a:gd name="T91" fmla="*/ 19 h 49"/>
                <a:gd name="T92" fmla="*/ 622 w 715"/>
                <a:gd name="T93" fmla="*/ 18 h 49"/>
                <a:gd name="T94" fmla="*/ 605 w 715"/>
                <a:gd name="T95" fmla="*/ 49 h 49"/>
                <a:gd name="T96" fmla="*/ 640 w 715"/>
                <a:gd name="T97" fmla="*/ 45 h 49"/>
                <a:gd name="T98" fmla="*/ 640 w 715"/>
                <a:gd name="T99" fmla="*/ 18 h 49"/>
                <a:gd name="T100" fmla="*/ 656 w 715"/>
                <a:gd name="T101" fmla="*/ 34 h 49"/>
                <a:gd name="T102" fmla="*/ 671 w 715"/>
                <a:gd name="T103" fmla="*/ 45 h 49"/>
                <a:gd name="T104" fmla="*/ 661 w 715"/>
                <a:gd name="T105" fmla="*/ 31 h 49"/>
                <a:gd name="T106" fmla="*/ 697 w 715"/>
                <a:gd name="T107" fmla="*/ 41 h 49"/>
                <a:gd name="T108" fmla="*/ 699 w 715"/>
                <a:gd name="T109" fmla="*/ 6 h 49"/>
                <a:gd name="T110" fmla="*/ 699 w 715"/>
                <a:gd name="T111" fmla="*/ 11 h 49"/>
                <a:gd name="T112" fmla="*/ 702 w 715"/>
                <a:gd name="T113" fmla="*/ 2 h 49"/>
                <a:gd name="T114" fmla="*/ 710 w 715"/>
                <a:gd name="T115" fmla="*/ 9 h 49"/>
                <a:gd name="T116" fmla="*/ 714 w 715"/>
                <a:gd name="T117" fmla="*/ 3 h 49"/>
                <a:gd name="T118" fmla="*/ 706 w 715"/>
                <a:gd name="T119"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49">
                  <a:moveTo>
                    <a:pt x="20" y="3"/>
                  </a:moveTo>
                  <a:cubicBezTo>
                    <a:pt x="25" y="3"/>
                    <a:pt x="25" y="3"/>
                    <a:pt x="25" y="3"/>
                  </a:cubicBezTo>
                  <a:cubicBezTo>
                    <a:pt x="45" y="49"/>
                    <a:pt x="45" y="49"/>
                    <a:pt x="45" y="49"/>
                  </a:cubicBezTo>
                  <a:cubicBezTo>
                    <a:pt x="38" y="49"/>
                    <a:pt x="38" y="49"/>
                    <a:pt x="38" y="49"/>
                  </a:cubicBezTo>
                  <a:cubicBezTo>
                    <a:pt x="34" y="37"/>
                    <a:pt x="34" y="37"/>
                    <a:pt x="34" y="37"/>
                  </a:cubicBezTo>
                  <a:cubicBezTo>
                    <a:pt x="11" y="37"/>
                    <a:pt x="11" y="37"/>
                    <a:pt x="11" y="37"/>
                  </a:cubicBezTo>
                  <a:cubicBezTo>
                    <a:pt x="7" y="49"/>
                    <a:pt x="7" y="49"/>
                    <a:pt x="7" y="49"/>
                  </a:cubicBezTo>
                  <a:cubicBezTo>
                    <a:pt x="0" y="49"/>
                    <a:pt x="0" y="49"/>
                    <a:pt x="0" y="49"/>
                  </a:cubicBezTo>
                  <a:lnTo>
                    <a:pt x="20" y="3"/>
                  </a:lnTo>
                  <a:close/>
                  <a:moveTo>
                    <a:pt x="23" y="10"/>
                  </a:moveTo>
                  <a:cubicBezTo>
                    <a:pt x="23" y="10"/>
                    <a:pt x="23" y="10"/>
                    <a:pt x="23" y="10"/>
                  </a:cubicBezTo>
                  <a:cubicBezTo>
                    <a:pt x="13" y="32"/>
                    <a:pt x="13" y="32"/>
                    <a:pt x="13" y="32"/>
                  </a:cubicBezTo>
                  <a:cubicBezTo>
                    <a:pt x="32" y="32"/>
                    <a:pt x="32" y="32"/>
                    <a:pt x="32" y="32"/>
                  </a:cubicBezTo>
                  <a:lnTo>
                    <a:pt x="23" y="10"/>
                  </a:lnTo>
                  <a:close/>
                  <a:moveTo>
                    <a:pt x="68" y="26"/>
                  </a:moveTo>
                  <a:cubicBezTo>
                    <a:pt x="68" y="23"/>
                    <a:pt x="67" y="21"/>
                    <a:pt x="67" y="19"/>
                  </a:cubicBezTo>
                  <a:cubicBezTo>
                    <a:pt x="72" y="19"/>
                    <a:pt x="72" y="19"/>
                    <a:pt x="72" y="19"/>
                  </a:cubicBezTo>
                  <a:cubicBezTo>
                    <a:pt x="72" y="20"/>
                    <a:pt x="72" y="22"/>
                    <a:pt x="72" y="24"/>
                  </a:cubicBezTo>
                  <a:cubicBezTo>
                    <a:pt x="72" y="24"/>
                    <a:pt x="72" y="24"/>
                    <a:pt x="72" y="24"/>
                  </a:cubicBezTo>
                  <a:cubicBezTo>
                    <a:pt x="74" y="21"/>
                    <a:pt x="77" y="18"/>
                    <a:pt x="82" y="18"/>
                  </a:cubicBezTo>
                  <a:cubicBezTo>
                    <a:pt x="89" y="18"/>
                    <a:pt x="91" y="22"/>
                    <a:pt x="92" y="24"/>
                  </a:cubicBezTo>
                  <a:cubicBezTo>
                    <a:pt x="94" y="20"/>
                    <a:pt x="97" y="18"/>
                    <a:pt x="101" y="18"/>
                  </a:cubicBezTo>
                  <a:cubicBezTo>
                    <a:pt x="110" y="18"/>
                    <a:pt x="113" y="23"/>
                    <a:pt x="113" y="30"/>
                  </a:cubicBezTo>
                  <a:cubicBezTo>
                    <a:pt x="113" y="49"/>
                    <a:pt x="113" y="49"/>
                    <a:pt x="113" y="49"/>
                  </a:cubicBezTo>
                  <a:cubicBezTo>
                    <a:pt x="108" y="49"/>
                    <a:pt x="108" y="49"/>
                    <a:pt x="108" y="49"/>
                  </a:cubicBezTo>
                  <a:cubicBezTo>
                    <a:pt x="108" y="31"/>
                    <a:pt x="108" y="31"/>
                    <a:pt x="108" y="31"/>
                  </a:cubicBezTo>
                  <a:cubicBezTo>
                    <a:pt x="108" y="27"/>
                    <a:pt x="106" y="22"/>
                    <a:pt x="100" y="22"/>
                  </a:cubicBezTo>
                  <a:cubicBezTo>
                    <a:pt x="96" y="22"/>
                    <a:pt x="93" y="26"/>
                    <a:pt x="93" y="31"/>
                  </a:cubicBezTo>
                  <a:cubicBezTo>
                    <a:pt x="93" y="49"/>
                    <a:pt x="93" y="49"/>
                    <a:pt x="93" y="49"/>
                  </a:cubicBezTo>
                  <a:cubicBezTo>
                    <a:pt x="88" y="49"/>
                    <a:pt x="88" y="49"/>
                    <a:pt x="88" y="49"/>
                  </a:cubicBezTo>
                  <a:cubicBezTo>
                    <a:pt x="88" y="32"/>
                    <a:pt x="88" y="32"/>
                    <a:pt x="88" y="32"/>
                  </a:cubicBezTo>
                  <a:cubicBezTo>
                    <a:pt x="88" y="25"/>
                    <a:pt x="86" y="22"/>
                    <a:pt x="82" y="22"/>
                  </a:cubicBezTo>
                  <a:cubicBezTo>
                    <a:pt x="75" y="22"/>
                    <a:pt x="73" y="27"/>
                    <a:pt x="73" y="34"/>
                  </a:cubicBezTo>
                  <a:cubicBezTo>
                    <a:pt x="73" y="49"/>
                    <a:pt x="73" y="49"/>
                    <a:pt x="73" y="49"/>
                  </a:cubicBezTo>
                  <a:cubicBezTo>
                    <a:pt x="68" y="49"/>
                    <a:pt x="68" y="49"/>
                    <a:pt x="68" y="49"/>
                  </a:cubicBezTo>
                  <a:lnTo>
                    <a:pt x="68" y="26"/>
                  </a:lnTo>
                  <a:close/>
                  <a:moveTo>
                    <a:pt x="136" y="18"/>
                  </a:moveTo>
                  <a:cubicBezTo>
                    <a:pt x="146" y="18"/>
                    <a:pt x="152" y="24"/>
                    <a:pt x="152" y="34"/>
                  </a:cubicBezTo>
                  <a:cubicBezTo>
                    <a:pt x="152" y="43"/>
                    <a:pt x="146" y="49"/>
                    <a:pt x="136" y="49"/>
                  </a:cubicBezTo>
                  <a:cubicBezTo>
                    <a:pt x="127" y="49"/>
                    <a:pt x="120" y="43"/>
                    <a:pt x="120" y="34"/>
                  </a:cubicBezTo>
                  <a:cubicBezTo>
                    <a:pt x="120" y="24"/>
                    <a:pt x="127" y="18"/>
                    <a:pt x="136" y="18"/>
                  </a:cubicBezTo>
                  <a:close/>
                  <a:moveTo>
                    <a:pt x="136" y="45"/>
                  </a:moveTo>
                  <a:cubicBezTo>
                    <a:pt x="143" y="45"/>
                    <a:pt x="147" y="40"/>
                    <a:pt x="147" y="34"/>
                  </a:cubicBezTo>
                  <a:cubicBezTo>
                    <a:pt x="147" y="27"/>
                    <a:pt x="143" y="22"/>
                    <a:pt x="136" y="22"/>
                  </a:cubicBezTo>
                  <a:cubicBezTo>
                    <a:pt x="130" y="22"/>
                    <a:pt x="126" y="27"/>
                    <a:pt x="126" y="34"/>
                  </a:cubicBezTo>
                  <a:cubicBezTo>
                    <a:pt x="126" y="40"/>
                    <a:pt x="130" y="45"/>
                    <a:pt x="136" y="45"/>
                  </a:cubicBezTo>
                  <a:close/>
                  <a:moveTo>
                    <a:pt x="160" y="26"/>
                  </a:moveTo>
                  <a:cubicBezTo>
                    <a:pt x="160" y="23"/>
                    <a:pt x="160" y="21"/>
                    <a:pt x="160" y="19"/>
                  </a:cubicBezTo>
                  <a:cubicBezTo>
                    <a:pt x="165" y="19"/>
                    <a:pt x="165" y="19"/>
                    <a:pt x="165" y="19"/>
                  </a:cubicBezTo>
                  <a:cubicBezTo>
                    <a:pt x="165" y="20"/>
                    <a:pt x="165" y="22"/>
                    <a:pt x="165" y="24"/>
                  </a:cubicBezTo>
                  <a:cubicBezTo>
                    <a:pt x="165" y="24"/>
                    <a:pt x="165" y="24"/>
                    <a:pt x="165" y="24"/>
                  </a:cubicBezTo>
                  <a:cubicBezTo>
                    <a:pt x="166" y="21"/>
                    <a:pt x="170" y="18"/>
                    <a:pt x="175" y="18"/>
                  </a:cubicBezTo>
                  <a:cubicBezTo>
                    <a:pt x="176" y="18"/>
                    <a:pt x="176" y="18"/>
                    <a:pt x="177" y="18"/>
                  </a:cubicBezTo>
                  <a:cubicBezTo>
                    <a:pt x="177" y="23"/>
                    <a:pt x="177" y="23"/>
                    <a:pt x="177" y="23"/>
                  </a:cubicBezTo>
                  <a:cubicBezTo>
                    <a:pt x="176" y="23"/>
                    <a:pt x="175" y="23"/>
                    <a:pt x="174" y="23"/>
                  </a:cubicBezTo>
                  <a:cubicBezTo>
                    <a:pt x="168" y="23"/>
                    <a:pt x="165" y="27"/>
                    <a:pt x="165" y="34"/>
                  </a:cubicBezTo>
                  <a:cubicBezTo>
                    <a:pt x="165" y="49"/>
                    <a:pt x="165" y="49"/>
                    <a:pt x="165" y="49"/>
                  </a:cubicBezTo>
                  <a:cubicBezTo>
                    <a:pt x="160" y="49"/>
                    <a:pt x="160" y="49"/>
                    <a:pt x="160" y="49"/>
                  </a:cubicBezTo>
                  <a:lnTo>
                    <a:pt x="160" y="26"/>
                  </a:lnTo>
                  <a:close/>
                  <a:moveTo>
                    <a:pt x="208" y="43"/>
                  </a:moveTo>
                  <a:cubicBezTo>
                    <a:pt x="205" y="48"/>
                    <a:pt x="201" y="49"/>
                    <a:pt x="195" y="49"/>
                  </a:cubicBezTo>
                  <a:cubicBezTo>
                    <a:pt x="186" y="49"/>
                    <a:pt x="180" y="42"/>
                    <a:pt x="180" y="34"/>
                  </a:cubicBezTo>
                  <a:cubicBezTo>
                    <a:pt x="180" y="24"/>
                    <a:pt x="186" y="18"/>
                    <a:pt x="195" y="18"/>
                  </a:cubicBezTo>
                  <a:cubicBezTo>
                    <a:pt x="204" y="18"/>
                    <a:pt x="209" y="24"/>
                    <a:pt x="209" y="34"/>
                  </a:cubicBezTo>
                  <a:cubicBezTo>
                    <a:pt x="209" y="35"/>
                    <a:pt x="209" y="35"/>
                    <a:pt x="209" y="35"/>
                  </a:cubicBezTo>
                  <a:cubicBezTo>
                    <a:pt x="185" y="35"/>
                    <a:pt x="185" y="35"/>
                    <a:pt x="185" y="35"/>
                  </a:cubicBezTo>
                  <a:cubicBezTo>
                    <a:pt x="186" y="40"/>
                    <a:pt x="190" y="45"/>
                    <a:pt x="195" y="45"/>
                  </a:cubicBezTo>
                  <a:cubicBezTo>
                    <a:pt x="199" y="45"/>
                    <a:pt x="202" y="43"/>
                    <a:pt x="205" y="40"/>
                  </a:cubicBezTo>
                  <a:lnTo>
                    <a:pt x="208" y="43"/>
                  </a:lnTo>
                  <a:close/>
                  <a:moveTo>
                    <a:pt x="204" y="31"/>
                  </a:moveTo>
                  <a:cubicBezTo>
                    <a:pt x="204" y="26"/>
                    <a:pt x="201" y="22"/>
                    <a:pt x="195" y="22"/>
                  </a:cubicBezTo>
                  <a:cubicBezTo>
                    <a:pt x="190" y="22"/>
                    <a:pt x="186" y="26"/>
                    <a:pt x="185" y="31"/>
                  </a:cubicBezTo>
                  <a:lnTo>
                    <a:pt x="204" y="31"/>
                  </a:lnTo>
                  <a:close/>
                  <a:moveTo>
                    <a:pt x="235" y="0"/>
                  </a:moveTo>
                  <a:cubicBezTo>
                    <a:pt x="240" y="0"/>
                    <a:pt x="240" y="0"/>
                    <a:pt x="240" y="0"/>
                  </a:cubicBezTo>
                  <a:cubicBezTo>
                    <a:pt x="240" y="23"/>
                    <a:pt x="240" y="23"/>
                    <a:pt x="240" y="23"/>
                  </a:cubicBezTo>
                  <a:cubicBezTo>
                    <a:pt x="240" y="23"/>
                    <a:pt x="240" y="23"/>
                    <a:pt x="240" y="23"/>
                  </a:cubicBezTo>
                  <a:cubicBezTo>
                    <a:pt x="241" y="20"/>
                    <a:pt x="245" y="18"/>
                    <a:pt x="250" y="18"/>
                  </a:cubicBezTo>
                  <a:cubicBezTo>
                    <a:pt x="258" y="18"/>
                    <a:pt x="261" y="23"/>
                    <a:pt x="261" y="30"/>
                  </a:cubicBezTo>
                  <a:cubicBezTo>
                    <a:pt x="261" y="49"/>
                    <a:pt x="261" y="49"/>
                    <a:pt x="261" y="49"/>
                  </a:cubicBezTo>
                  <a:cubicBezTo>
                    <a:pt x="256" y="49"/>
                    <a:pt x="256" y="49"/>
                    <a:pt x="256" y="49"/>
                  </a:cubicBezTo>
                  <a:cubicBezTo>
                    <a:pt x="256" y="31"/>
                    <a:pt x="256" y="31"/>
                    <a:pt x="256" y="31"/>
                  </a:cubicBezTo>
                  <a:cubicBezTo>
                    <a:pt x="256" y="26"/>
                    <a:pt x="254" y="22"/>
                    <a:pt x="249" y="22"/>
                  </a:cubicBezTo>
                  <a:cubicBezTo>
                    <a:pt x="243" y="22"/>
                    <a:pt x="240" y="27"/>
                    <a:pt x="240" y="34"/>
                  </a:cubicBezTo>
                  <a:cubicBezTo>
                    <a:pt x="240" y="49"/>
                    <a:pt x="240" y="49"/>
                    <a:pt x="240" y="49"/>
                  </a:cubicBezTo>
                  <a:cubicBezTo>
                    <a:pt x="235" y="49"/>
                    <a:pt x="235" y="49"/>
                    <a:pt x="235" y="49"/>
                  </a:cubicBezTo>
                  <a:lnTo>
                    <a:pt x="235" y="0"/>
                  </a:lnTo>
                  <a:close/>
                  <a:moveTo>
                    <a:pt x="297" y="41"/>
                  </a:moveTo>
                  <a:cubicBezTo>
                    <a:pt x="297" y="44"/>
                    <a:pt x="297" y="47"/>
                    <a:pt x="297" y="49"/>
                  </a:cubicBezTo>
                  <a:cubicBezTo>
                    <a:pt x="292" y="49"/>
                    <a:pt x="292" y="49"/>
                    <a:pt x="292" y="49"/>
                  </a:cubicBezTo>
                  <a:cubicBezTo>
                    <a:pt x="292" y="47"/>
                    <a:pt x="292" y="45"/>
                    <a:pt x="292" y="44"/>
                  </a:cubicBezTo>
                  <a:cubicBezTo>
                    <a:pt x="292" y="44"/>
                    <a:pt x="292" y="44"/>
                    <a:pt x="292" y="44"/>
                  </a:cubicBezTo>
                  <a:cubicBezTo>
                    <a:pt x="291" y="47"/>
                    <a:pt x="287" y="49"/>
                    <a:pt x="282" y="49"/>
                  </a:cubicBezTo>
                  <a:cubicBezTo>
                    <a:pt x="274" y="49"/>
                    <a:pt x="271" y="44"/>
                    <a:pt x="271" y="37"/>
                  </a:cubicBezTo>
                  <a:cubicBezTo>
                    <a:pt x="271" y="19"/>
                    <a:pt x="271" y="19"/>
                    <a:pt x="271" y="19"/>
                  </a:cubicBezTo>
                  <a:cubicBezTo>
                    <a:pt x="276" y="19"/>
                    <a:pt x="276" y="19"/>
                    <a:pt x="276" y="19"/>
                  </a:cubicBezTo>
                  <a:cubicBezTo>
                    <a:pt x="276" y="37"/>
                    <a:pt x="276" y="37"/>
                    <a:pt x="276" y="37"/>
                  </a:cubicBezTo>
                  <a:cubicBezTo>
                    <a:pt x="276" y="42"/>
                    <a:pt x="278" y="45"/>
                    <a:pt x="282" y="45"/>
                  </a:cubicBezTo>
                  <a:cubicBezTo>
                    <a:pt x="289" y="45"/>
                    <a:pt x="292" y="40"/>
                    <a:pt x="292" y="33"/>
                  </a:cubicBezTo>
                  <a:cubicBezTo>
                    <a:pt x="292" y="19"/>
                    <a:pt x="292" y="19"/>
                    <a:pt x="292" y="19"/>
                  </a:cubicBezTo>
                  <a:cubicBezTo>
                    <a:pt x="297" y="19"/>
                    <a:pt x="297" y="19"/>
                    <a:pt x="297" y="19"/>
                  </a:cubicBezTo>
                  <a:lnTo>
                    <a:pt x="297" y="41"/>
                  </a:lnTo>
                  <a:close/>
                  <a:moveTo>
                    <a:pt x="306" y="26"/>
                  </a:moveTo>
                  <a:cubicBezTo>
                    <a:pt x="306" y="23"/>
                    <a:pt x="306" y="21"/>
                    <a:pt x="306" y="19"/>
                  </a:cubicBezTo>
                  <a:cubicBezTo>
                    <a:pt x="311" y="19"/>
                    <a:pt x="311" y="19"/>
                    <a:pt x="311" y="19"/>
                  </a:cubicBezTo>
                  <a:cubicBezTo>
                    <a:pt x="311" y="20"/>
                    <a:pt x="311" y="22"/>
                    <a:pt x="311" y="24"/>
                  </a:cubicBezTo>
                  <a:cubicBezTo>
                    <a:pt x="311" y="24"/>
                    <a:pt x="311" y="24"/>
                    <a:pt x="311" y="24"/>
                  </a:cubicBezTo>
                  <a:cubicBezTo>
                    <a:pt x="312" y="21"/>
                    <a:pt x="316" y="18"/>
                    <a:pt x="321" y="18"/>
                  </a:cubicBezTo>
                  <a:cubicBezTo>
                    <a:pt x="327" y="18"/>
                    <a:pt x="329" y="22"/>
                    <a:pt x="330" y="24"/>
                  </a:cubicBezTo>
                  <a:cubicBezTo>
                    <a:pt x="333" y="20"/>
                    <a:pt x="335" y="18"/>
                    <a:pt x="340" y="18"/>
                  </a:cubicBezTo>
                  <a:cubicBezTo>
                    <a:pt x="348" y="18"/>
                    <a:pt x="351" y="23"/>
                    <a:pt x="351" y="30"/>
                  </a:cubicBezTo>
                  <a:cubicBezTo>
                    <a:pt x="351" y="49"/>
                    <a:pt x="351" y="49"/>
                    <a:pt x="351" y="49"/>
                  </a:cubicBezTo>
                  <a:cubicBezTo>
                    <a:pt x="346" y="49"/>
                    <a:pt x="346" y="49"/>
                    <a:pt x="346" y="49"/>
                  </a:cubicBezTo>
                  <a:cubicBezTo>
                    <a:pt x="346" y="31"/>
                    <a:pt x="346" y="31"/>
                    <a:pt x="346" y="31"/>
                  </a:cubicBezTo>
                  <a:cubicBezTo>
                    <a:pt x="346" y="27"/>
                    <a:pt x="345" y="22"/>
                    <a:pt x="339" y="22"/>
                  </a:cubicBezTo>
                  <a:cubicBezTo>
                    <a:pt x="335" y="22"/>
                    <a:pt x="331" y="26"/>
                    <a:pt x="331" y="31"/>
                  </a:cubicBezTo>
                  <a:cubicBezTo>
                    <a:pt x="331" y="49"/>
                    <a:pt x="331" y="49"/>
                    <a:pt x="331" y="49"/>
                  </a:cubicBezTo>
                  <a:cubicBezTo>
                    <a:pt x="326" y="49"/>
                    <a:pt x="326" y="49"/>
                    <a:pt x="326" y="49"/>
                  </a:cubicBezTo>
                  <a:cubicBezTo>
                    <a:pt x="326" y="32"/>
                    <a:pt x="326" y="32"/>
                    <a:pt x="326" y="32"/>
                  </a:cubicBezTo>
                  <a:cubicBezTo>
                    <a:pt x="326" y="25"/>
                    <a:pt x="325" y="22"/>
                    <a:pt x="320" y="22"/>
                  </a:cubicBezTo>
                  <a:cubicBezTo>
                    <a:pt x="314" y="22"/>
                    <a:pt x="311" y="27"/>
                    <a:pt x="311" y="34"/>
                  </a:cubicBezTo>
                  <a:cubicBezTo>
                    <a:pt x="311" y="49"/>
                    <a:pt x="311" y="49"/>
                    <a:pt x="311" y="49"/>
                  </a:cubicBezTo>
                  <a:cubicBezTo>
                    <a:pt x="306" y="49"/>
                    <a:pt x="306" y="49"/>
                    <a:pt x="306" y="49"/>
                  </a:cubicBezTo>
                  <a:lnTo>
                    <a:pt x="306" y="26"/>
                  </a:lnTo>
                  <a:close/>
                  <a:moveTo>
                    <a:pt x="360" y="22"/>
                  </a:moveTo>
                  <a:cubicBezTo>
                    <a:pt x="363" y="19"/>
                    <a:pt x="368" y="18"/>
                    <a:pt x="372" y="18"/>
                  </a:cubicBezTo>
                  <a:cubicBezTo>
                    <a:pt x="381" y="18"/>
                    <a:pt x="385" y="22"/>
                    <a:pt x="385" y="31"/>
                  </a:cubicBezTo>
                  <a:cubicBezTo>
                    <a:pt x="385" y="43"/>
                    <a:pt x="385" y="43"/>
                    <a:pt x="385" y="43"/>
                  </a:cubicBezTo>
                  <a:cubicBezTo>
                    <a:pt x="385" y="45"/>
                    <a:pt x="385" y="47"/>
                    <a:pt x="385" y="49"/>
                  </a:cubicBezTo>
                  <a:cubicBezTo>
                    <a:pt x="380" y="49"/>
                    <a:pt x="380" y="49"/>
                    <a:pt x="380" y="49"/>
                  </a:cubicBezTo>
                  <a:cubicBezTo>
                    <a:pt x="380" y="47"/>
                    <a:pt x="380" y="45"/>
                    <a:pt x="380" y="44"/>
                  </a:cubicBezTo>
                  <a:cubicBezTo>
                    <a:pt x="380" y="44"/>
                    <a:pt x="380" y="44"/>
                    <a:pt x="380" y="44"/>
                  </a:cubicBezTo>
                  <a:cubicBezTo>
                    <a:pt x="378" y="47"/>
                    <a:pt x="375" y="49"/>
                    <a:pt x="370" y="49"/>
                  </a:cubicBezTo>
                  <a:cubicBezTo>
                    <a:pt x="364" y="49"/>
                    <a:pt x="359" y="46"/>
                    <a:pt x="359" y="40"/>
                  </a:cubicBezTo>
                  <a:cubicBezTo>
                    <a:pt x="359" y="31"/>
                    <a:pt x="370" y="30"/>
                    <a:pt x="378" y="30"/>
                  </a:cubicBezTo>
                  <a:cubicBezTo>
                    <a:pt x="380" y="30"/>
                    <a:pt x="380" y="30"/>
                    <a:pt x="380" y="30"/>
                  </a:cubicBezTo>
                  <a:cubicBezTo>
                    <a:pt x="380" y="29"/>
                    <a:pt x="380" y="29"/>
                    <a:pt x="380" y="29"/>
                  </a:cubicBezTo>
                  <a:cubicBezTo>
                    <a:pt x="380" y="25"/>
                    <a:pt x="377" y="22"/>
                    <a:pt x="372" y="22"/>
                  </a:cubicBezTo>
                  <a:cubicBezTo>
                    <a:pt x="369" y="22"/>
                    <a:pt x="366" y="24"/>
                    <a:pt x="363" y="26"/>
                  </a:cubicBezTo>
                  <a:lnTo>
                    <a:pt x="360" y="22"/>
                  </a:lnTo>
                  <a:close/>
                  <a:moveTo>
                    <a:pt x="375" y="34"/>
                  </a:moveTo>
                  <a:cubicBezTo>
                    <a:pt x="368" y="34"/>
                    <a:pt x="364" y="36"/>
                    <a:pt x="364" y="40"/>
                  </a:cubicBezTo>
                  <a:cubicBezTo>
                    <a:pt x="364" y="44"/>
                    <a:pt x="367" y="45"/>
                    <a:pt x="371" y="45"/>
                  </a:cubicBezTo>
                  <a:cubicBezTo>
                    <a:pt x="377" y="45"/>
                    <a:pt x="380" y="41"/>
                    <a:pt x="380" y="36"/>
                  </a:cubicBezTo>
                  <a:cubicBezTo>
                    <a:pt x="380" y="34"/>
                    <a:pt x="380" y="34"/>
                    <a:pt x="380" y="34"/>
                  </a:cubicBezTo>
                  <a:lnTo>
                    <a:pt x="375" y="34"/>
                  </a:lnTo>
                  <a:close/>
                  <a:moveTo>
                    <a:pt x="394" y="26"/>
                  </a:moveTo>
                  <a:cubicBezTo>
                    <a:pt x="394" y="23"/>
                    <a:pt x="394" y="21"/>
                    <a:pt x="394" y="19"/>
                  </a:cubicBezTo>
                  <a:cubicBezTo>
                    <a:pt x="398" y="19"/>
                    <a:pt x="398" y="19"/>
                    <a:pt x="398" y="19"/>
                  </a:cubicBezTo>
                  <a:cubicBezTo>
                    <a:pt x="398" y="20"/>
                    <a:pt x="398" y="22"/>
                    <a:pt x="398" y="24"/>
                  </a:cubicBezTo>
                  <a:cubicBezTo>
                    <a:pt x="399" y="24"/>
                    <a:pt x="399" y="24"/>
                    <a:pt x="399" y="24"/>
                  </a:cubicBezTo>
                  <a:cubicBezTo>
                    <a:pt x="400" y="21"/>
                    <a:pt x="404" y="18"/>
                    <a:pt x="409" y="18"/>
                  </a:cubicBezTo>
                  <a:cubicBezTo>
                    <a:pt x="416" y="18"/>
                    <a:pt x="420" y="23"/>
                    <a:pt x="420" y="30"/>
                  </a:cubicBezTo>
                  <a:cubicBezTo>
                    <a:pt x="420" y="49"/>
                    <a:pt x="420" y="49"/>
                    <a:pt x="420" y="49"/>
                  </a:cubicBezTo>
                  <a:cubicBezTo>
                    <a:pt x="415" y="49"/>
                    <a:pt x="415" y="49"/>
                    <a:pt x="415" y="49"/>
                  </a:cubicBezTo>
                  <a:cubicBezTo>
                    <a:pt x="415" y="31"/>
                    <a:pt x="415" y="31"/>
                    <a:pt x="415" y="31"/>
                  </a:cubicBezTo>
                  <a:cubicBezTo>
                    <a:pt x="415" y="26"/>
                    <a:pt x="413" y="22"/>
                    <a:pt x="408" y="22"/>
                  </a:cubicBezTo>
                  <a:cubicBezTo>
                    <a:pt x="402" y="22"/>
                    <a:pt x="399" y="27"/>
                    <a:pt x="399" y="34"/>
                  </a:cubicBezTo>
                  <a:cubicBezTo>
                    <a:pt x="399" y="49"/>
                    <a:pt x="399" y="49"/>
                    <a:pt x="399" y="49"/>
                  </a:cubicBezTo>
                  <a:cubicBezTo>
                    <a:pt x="394" y="49"/>
                    <a:pt x="394" y="49"/>
                    <a:pt x="394" y="49"/>
                  </a:cubicBezTo>
                  <a:lnTo>
                    <a:pt x="394" y="26"/>
                  </a:lnTo>
                  <a:close/>
                  <a:moveTo>
                    <a:pt x="447" y="26"/>
                  </a:moveTo>
                  <a:cubicBezTo>
                    <a:pt x="447" y="23"/>
                    <a:pt x="447" y="21"/>
                    <a:pt x="447" y="19"/>
                  </a:cubicBezTo>
                  <a:cubicBezTo>
                    <a:pt x="452" y="19"/>
                    <a:pt x="452" y="19"/>
                    <a:pt x="452" y="19"/>
                  </a:cubicBezTo>
                  <a:cubicBezTo>
                    <a:pt x="452" y="20"/>
                    <a:pt x="452" y="22"/>
                    <a:pt x="452" y="24"/>
                  </a:cubicBezTo>
                  <a:cubicBezTo>
                    <a:pt x="452" y="24"/>
                    <a:pt x="452" y="24"/>
                    <a:pt x="452" y="24"/>
                  </a:cubicBezTo>
                  <a:cubicBezTo>
                    <a:pt x="453" y="21"/>
                    <a:pt x="457" y="18"/>
                    <a:pt x="462" y="18"/>
                  </a:cubicBezTo>
                  <a:cubicBezTo>
                    <a:pt x="463" y="18"/>
                    <a:pt x="463" y="18"/>
                    <a:pt x="464" y="18"/>
                  </a:cubicBezTo>
                  <a:cubicBezTo>
                    <a:pt x="464" y="23"/>
                    <a:pt x="464" y="23"/>
                    <a:pt x="464" y="23"/>
                  </a:cubicBezTo>
                  <a:cubicBezTo>
                    <a:pt x="463" y="23"/>
                    <a:pt x="462" y="23"/>
                    <a:pt x="461" y="23"/>
                  </a:cubicBezTo>
                  <a:cubicBezTo>
                    <a:pt x="455" y="23"/>
                    <a:pt x="452" y="27"/>
                    <a:pt x="452" y="34"/>
                  </a:cubicBezTo>
                  <a:cubicBezTo>
                    <a:pt x="452" y="49"/>
                    <a:pt x="452" y="49"/>
                    <a:pt x="452" y="49"/>
                  </a:cubicBezTo>
                  <a:cubicBezTo>
                    <a:pt x="447" y="49"/>
                    <a:pt x="447" y="49"/>
                    <a:pt x="447" y="49"/>
                  </a:cubicBezTo>
                  <a:lnTo>
                    <a:pt x="447" y="26"/>
                  </a:lnTo>
                  <a:close/>
                  <a:moveTo>
                    <a:pt x="495" y="43"/>
                  </a:moveTo>
                  <a:cubicBezTo>
                    <a:pt x="492" y="48"/>
                    <a:pt x="488" y="49"/>
                    <a:pt x="482" y="49"/>
                  </a:cubicBezTo>
                  <a:cubicBezTo>
                    <a:pt x="473" y="49"/>
                    <a:pt x="467" y="42"/>
                    <a:pt x="467" y="34"/>
                  </a:cubicBezTo>
                  <a:cubicBezTo>
                    <a:pt x="467" y="24"/>
                    <a:pt x="473" y="18"/>
                    <a:pt x="482" y="18"/>
                  </a:cubicBezTo>
                  <a:cubicBezTo>
                    <a:pt x="491" y="18"/>
                    <a:pt x="496" y="24"/>
                    <a:pt x="496" y="34"/>
                  </a:cubicBezTo>
                  <a:cubicBezTo>
                    <a:pt x="496" y="35"/>
                    <a:pt x="496" y="35"/>
                    <a:pt x="496" y="35"/>
                  </a:cubicBezTo>
                  <a:cubicBezTo>
                    <a:pt x="472" y="35"/>
                    <a:pt x="472" y="35"/>
                    <a:pt x="472" y="35"/>
                  </a:cubicBezTo>
                  <a:cubicBezTo>
                    <a:pt x="473" y="40"/>
                    <a:pt x="477" y="45"/>
                    <a:pt x="482" y="45"/>
                  </a:cubicBezTo>
                  <a:cubicBezTo>
                    <a:pt x="486" y="45"/>
                    <a:pt x="489" y="43"/>
                    <a:pt x="492" y="40"/>
                  </a:cubicBezTo>
                  <a:lnTo>
                    <a:pt x="495" y="43"/>
                  </a:lnTo>
                  <a:close/>
                  <a:moveTo>
                    <a:pt x="491" y="31"/>
                  </a:moveTo>
                  <a:cubicBezTo>
                    <a:pt x="491" y="26"/>
                    <a:pt x="488" y="22"/>
                    <a:pt x="482" y="22"/>
                  </a:cubicBezTo>
                  <a:cubicBezTo>
                    <a:pt x="477" y="22"/>
                    <a:pt x="473" y="26"/>
                    <a:pt x="472" y="31"/>
                  </a:cubicBezTo>
                  <a:lnTo>
                    <a:pt x="491" y="31"/>
                  </a:lnTo>
                  <a:close/>
                  <a:moveTo>
                    <a:pt x="505" y="41"/>
                  </a:moveTo>
                  <a:cubicBezTo>
                    <a:pt x="507" y="43"/>
                    <a:pt x="509" y="45"/>
                    <a:pt x="513" y="45"/>
                  </a:cubicBezTo>
                  <a:cubicBezTo>
                    <a:pt x="516" y="45"/>
                    <a:pt x="519" y="43"/>
                    <a:pt x="519" y="40"/>
                  </a:cubicBezTo>
                  <a:cubicBezTo>
                    <a:pt x="519" y="37"/>
                    <a:pt x="516" y="36"/>
                    <a:pt x="513" y="35"/>
                  </a:cubicBezTo>
                  <a:cubicBezTo>
                    <a:pt x="507" y="34"/>
                    <a:pt x="502" y="33"/>
                    <a:pt x="502" y="27"/>
                  </a:cubicBezTo>
                  <a:cubicBezTo>
                    <a:pt x="502" y="21"/>
                    <a:pt x="508" y="18"/>
                    <a:pt x="513" y="18"/>
                  </a:cubicBezTo>
                  <a:cubicBezTo>
                    <a:pt x="518" y="18"/>
                    <a:pt x="522" y="19"/>
                    <a:pt x="524" y="23"/>
                  </a:cubicBezTo>
                  <a:cubicBezTo>
                    <a:pt x="519" y="26"/>
                    <a:pt x="519" y="26"/>
                    <a:pt x="519" y="26"/>
                  </a:cubicBezTo>
                  <a:cubicBezTo>
                    <a:pt x="518" y="24"/>
                    <a:pt x="516" y="22"/>
                    <a:pt x="513" y="22"/>
                  </a:cubicBezTo>
                  <a:cubicBezTo>
                    <a:pt x="510" y="22"/>
                    <a:pt x="507" y="24"/>
                    <a:pt x="507" y="27"/>
                  </a:cubicBezTo>
                  <a:cubicBezTo>
                    <a:pt x="507" y="29"/>
                    <a:pt x="511" y="30"/>
                    <a:pt x="515" y="31"/>
                  </a:cubicBezTo>
                  <a:cubicBezTo>
                    <a:pt x="520" y="32"/>
                    <a:pt x="525" y="34"/>
                    <a:pt x="525" y="40"/>
                  </a:cubicBezTo>
                  <a:cubicBezTo>
                    <a:pt x="525" y="47"/>
                    <a:pt x="518" y="49"/>
                    <a:pt x="513" y="49"/>
                  </a:cubicBezTo>
                  <a:cubicBezTo>
                    <a:pt x="507" y="49"/>
                    <a:pt x="504" y="48"/>
                    <a:pt x="501" y="44"/>
                  </a:cubicBezTo>
                  <a:lnTo>
                    <a:pt x="505" y="41"/>
                  </a:lnTo>
                  <a:close/>
                  <a:moveTo>
                    <a:pt x="546" y="18"/>
                  </a:moveTo>
                  <a:cubicBezTo>
                    <a:pt x="555" y="18"/>
                    <a:pt x="562" y="24"/>
                    <a:pt x="562" y="34"/>
                  </a:cubicBezTo>
                  <a:cubicBezTo>
                    <a:pt x="562" y="43"/>
                    <a:pt x="555" y="49"/>
                    <a:pt x="546" y="49"/>
                  </a:cubicBezTo>
                  <a:cubicBezTo>
                    <a:pt x="537" y="49"/>
                    <a:pt x="530" y="43"/>
                    <a:pt x="530" y="34"/>
                  </a:cubicBezTo>
                  <a:cubicBezTo>
                    <a:pt x="530" y="24"/>
                    <a:pt x="537" y="18"/>
                    <a:pt x="546" y="18"/>
                  </a:cubicBezTo>
                  <a:close/>
                  <a:moveTo>
                    <a:pt x="546" y="45"/>
                  </a:moveTo>
                  <a:cubicBezTo>
                    <a:pt x="552" y="45"/>
                    <a:pt x="556" y="40"/>
                    <a:pt x="556" y="34"/>
                  </a:cubicBezTo>
                  <a:cubicBezTo>
                    <a:pt x="556" y="27"/>
                    <a:pt x="552" y="22"/>
                    <a:pt x="546" y="22"/>
                  </a:cubicBezTo>
                  <a:cubicBezTo>
                    <a:pt x="539" y="22"/>
                    <a:pt x="535" y="27"/>
                    <a:pt x="535" y="34"/>
                  </a:cubicBezTo>
                  <a:cubicBezTo>
                    <a:pt x="535" y="40"/>
                    <a:pt x="539" y="45"/>
                    <a:pt x="546" y="45"/>
                  </a:cubicBezTo>
                  <a:close/>
                  <a:moveTo>
                    <a:pt x="596" y="41"/>
                  </a:moveTo>
                  <a:cubicBezTo>
                    <a:pt x="596" y="44"/>
                    <a:pt x="596" y="47"/>
                    <a:pt x="596" y="49"/>
                  </a:cubicBezTo>
                  <a:cubicBezTo>
                    <a:pt x="591" y="49"/>
                    <a:pt x="591" y="49"/>
                    <a:pt x="591" y="49"/>
                  </a:cubicBezTo>
                  <a:cubicBezTo>
                    <a:pt x="591" y="47"/>
                    <a:pt x="591" y="45"/>
                    <a:pt x="591" y="44"/>
                  </a:cubicBezTo>
                  <a:cubicBezTo>
                    <a:pt x="591" y="44"/>
                    <a:pt x="591" y="44"/>
                    <a:pt x="591" y="44"/>
                  </a:cubicBezTo>
                  <a:cubicBezTo>
                    <a:pt x="590" y="47"/>
                    <a:pt x="586" y="49"/>
                    <a:pt x="581" y="49"/>
                  </a:cubicBezTo>
                  <a:cubicBezTo>
                    <a:pt x="573" y="49"/>
                    <a:pt x="570" y="44"/>
                    <a:pt x="570" y="37"/>
                  </a:cubicBezTo>
                  <a:cubicBezTo>
                    <a:pt x="570" y="19"/>
                    <a:pt x="570" y="19"/>
                    <a:pt x="570" y="19"/>
                  </a:cubicBezTo>
                  <a:cubicBezTo>
                    <a:pt x="574" y="19"/>
                    <a:pt x="574" y="19"/>
                    <a:pt x="574" y="19"/>
                  </a:cubicBezTo>
                  <a:cubicBezTo>
                    <a:pt x="574" y="37"/>
                    <a:pt x="574" y="37"/>
                    <a:pt x="574" y="37"/>
                  </a:cubicBezTo>
                  <a:cubicBezTo>
                    <a:pt x="574" y="42"/>
                    <a:pt x="577" y="45"/>
                    <a:pt x="581" y="45"/>
                  </a:cubicBezTo>
                  <a:cubicBezTo>
                    <a:pt x="588" y="45"/>
                    <a:pt x="591" y="40"/>
                    <a:pt x="591" y="33"/>
                  </a:cubicBezTo>
                  <a:cubicBezTo>
                    <a:pt x="591" y="19"/>
                    <a:pt x="591" y="19"/>
                    <a:pt x="591" y="19"/>
                  </a:cubicBezTo>
                  <a:cubicBezTo>
                    <a:pt x="596" y="19"/>
                    <a:pt x="596" y="19"/>
                    <a:pt x="596" y="19"/>
                  </a:cubicBezTo>
                  <a:lnTo>
                    <a:pt x="596" y="41"/>
                  </a:lnTo>
                  <a:close/>
                  <a:moveTo>
                    <a:pt x="605" y="26"/>
                  </a:moveTo>
                  <a:cubicBezTo>
                    <a:pt x="605" y="23"/>
                    <a:pt x="605" y="21"/>
                    <a:pt x="605" y="19"/>
                  </a:cubicBezTo>
                  <a:cubicBezTo>
                    <a:pt x="610" y="19"/>
                    <a:pt x="610" y="19"/>
                    <a:pt x="610" y="19"/>
                  </a:cubicBezTo>
                  <a:cubicBezTo>
                    <a:pt x="610" y="20"/>
                    <a:pt x="610" y="22"/>
                    <a:pt x="610" y="24"/>
                  </a:cubicBezTo>
                  <a:cubicBezTo>
                    <a:pt x="610" y="24"/>
                    <a:pt x="610" y="24"/>
                    <a:pt x="610" y="24"/>
                  </a:cubicBezTo>
                  <a:cubicBezTo>
                    <a:pt x="611" y="21"/>
                    <a:pt x="615" y="18"/>
                    <a:pt x="620" y="18"/>
                  </a:cubicBezTo>
                  <a:cubicBezTo>
                    <a:pt x="620" y="18"/>
                    <a:pt x="621" y="18"/>
                    <a:pt x="622" y="18"/>
                  </a:cubicBezTo>
                  <a:cubicBezTo>
                    <a:pt x="622" y="23"/>
                    <a:pt x="622" y="23"/>
                    <a:pt x="622" y="23"/>
                  </a:cubicBezTo>
                  <a:cubicBezTo>
                    <a:pt x="621" y="23"/>
                    <a:pt x="620" y="23"/>
                    <a:pt x="619" y="23"/>
                  </a:cubicBezTo>
                  <a:cubicBezTo>
                    <a:pt x="613" y="23"/>
                    <a:pt x="610" y="27"/>
                    <a:pt x="610" y="34"/>
                  </a:cubicBezTo>
                  <a:cubicBezTo>
                    <a:pt x="610" y="49"/>
                    <a:pt x="610" y="49"/>
                    <a:pt x="610" y="49"/>
                  </a:cubicBezTo>
                  <a:cubicBezTo>
                    <a:pt x="605" y="49"/>
                    <a:pt x="605" y="49"/>
                    <a:pt x="605" y="49"/>
                  </a:cubicBezTo>
                  <a:lnTo>
                    <a:pt x="605" y="26"/>
                  </a:lnTo>
                  <a:close/>
                  <a:moveTo>
                    <a:pt x="648" y="26"/>
                  </a:moveTo>
                  <a:cubicBezTo>
                    <a:pt x="646" y="24"/>
                    <a:pt x="643" y="22"/>
                    <a:pt x="640" y="22"/>
                  </a:cubicBezTo>
                  <a:cubicBezTo>
                    <a:pt x="634" y="22"/>
                    <a:pt x="630" y="27"/>
                    <a:pt x="630" y="34"/>
                  </a:cubicBezTo>
                  <a:cubicBezTo>
                    <a:pt x="630" y="40"/>
                    <a:pt x="634" y="45"/>
                    <a:pt x="640" y="45"/>
                  </a:cubicBezTo>
                  <a:cubicBezTo>
                    <a:pt x="644" y="45"/>
                    <a:pt x="646" y="44"/>
                    <a:pt x="648" y="41"/>
                  </a:cubicBezTo>
                  <a:cubicBezTo>
                    <a:pt x="652" y="45"/>
                    <a:pt x="652" y="45"/>
                    <a:pt x="652" y="45"/>
                  </a:cubicBezTo>
                  <a:cubicBezTo>
                    <a:pt x="649" y="48"/>
                    <a:pt x="645" y="49"/>
                    <a:pt x="640" y="49"/>
                  </a:cubicBezTo>
                  <a:cubicBezTo>
                    <a:pt x="631" y="49"/>
                    <a:pt x="625" y="43"/>
                    <a:pt x="625" y="34"/>
                  </a:cubicBezTo>
                  <a:cubicBezTo>
                    <a:pt x="625" y="25"/>
                    <a:pt x="631" y="18"/>
                    <a:pt x="640" y="18"/>
                  </a:cubicBezTo>
                  <a:cubicBezTo>
                    <a:pt x="645" y="18"/>
                    <a:pt x="649" y="19"/>
                    <a:pt x="652" y="23"/>
                  </a:cubicBezTo>
                  <a:lnTo>
                    <a:pt x="648" y="26"/>
                  </a:lnTo>
                  <a:close/>
                  <a:moveTo>
                    <a:pt x="684" y="43"/>
                  </a:moveTo>
                  <a:cubicBezTo>
                    <a:pt x="681" y="48"/>
                    <a:pt x="676" y="49"/>
                    <a:pt x="671" y="49"/>
                  </a:cubicBezTo>
                  <a:cubicBezTo>
                    <a:pt x="661" y="49"/>
                    <a:pt x="656" y="42"/>
                    <a:pt x="656" y="34"/>
                  </a:cubicBezTo>
                  <a:cubicBezTo>
                    <a:pt x="656" y="24"/>
                    <a:pt x="662" y="18"/>
                    <a:pt x="671" y="18"/>
                  </a:cubicBezTo>
                  <a:cubicBezTo>
                    <a:pt x="679" y="18"/>
                    <a:pt x="685" y="24"/>
                    <a:pt x="685" y="34"/>
                  </a:cubicBezTo>
                  <a:cubicBezTo>
                    <a:pt x="685" y="35"/>
                    <a:pt x="685" y="35"/>
                    <a:pt x="685" y="35"/>
                  </a:cubicBezTo>
                  <a:cubicBezTo>
                    <a:pt x="661" y="35"/>
                    <a:pt x="661" y="35"/>
                    <a:pt x="661" y="35"/>
                  </a:cubicBezTo>
                  <a:cubicBezTo>
                    <a:pt x="661" y="40"/>
                    <a:pt x="665" y="45"/>
                    <a:pt x="671" y="45"/>
                  </a:cubicBezTo>
                  <a:cubicBezTo>
                    <a:pt x="675" y="45"/>
                    <a:pt x="678" y="43"/>
                    <a:pt x="680" y="40"/>
                  </a:cubicBezTo>
                  <a:lnTo>
                    <a:pt x="684" y="43"/>
                  </a:lnTo>
                  <a:close/>
                  <a:moveTo>
                    <a:pt x="680" y="31"/>
                  </a:moveTo>
                  <a:cubicBezTo>
                    <a:pt x="680" y="26"/>
                    <a:pt x="676" y="22"/>
                    <a:pt x="671" y="22"/>
                  </a:cubicBezTo>
                  <a:cubicBezTo>
                    <a:pt x="665" y="22"/>
                    <a:pt x="662" y="26"/>
                    <a:pt x="661" y="31"/>
                  </a:cubicBezTo>
                  <a:lnTo>
                    <a:pt x="680" y="31"/>
                  </a:lnTo>
                  <a:close/>
                  <a:moveTo>
                    <a:pt x="701" y="45"/>
                  </a:moveTo>
                  <a:cubicBezTo>
                    <a:pt x="701" y="47"/>
                    <a:pt x="699" y="49"/>
                    <a:pt x="697" y="49"/>
                  </a:cubicBezTo>
                  <a:cubicBezTo>
                    <a:pt x="695" y="49"/>
                    <a:pt x="693" y="47"/>
                    <a:pt x="693" y="45"/>
                  </a:cubicBezTo>
                  <a:cubicBezTo>
                    <a:pt x="693" y="43"/>
                    <a:pt x="695" y="41"/>
                    <a:pt x="697" y="41"/>
                  </a:cubicBezTo>
                  <a:cubicBezTo>
                    <a:pt x="699" y="41"/>
                    <a:pt x="701" y="43"/>
                    <a:pt x="701" y="45"/>
                  </a:cubicBezTo>
                  <a:close/>
                  <a:moveTo>
                    <a:pt x="701" y="3"/>
                  </a:moveTo>
                  <a:cubicBezTo>
                    <a:pt x="701" y="3"/>
                    <a:pt x="700" y="2"/>
                    <a:pt x="699" y="2"/>
                  </a:cubicBezTo>
                  <a:cubicBezTo>
                    <a:pt x="698" y="2"/>
                    <a:pt x="697" y="3"/>
                    <a:pt x="697" y="4"/>
                  </a:cubicBezTo>
                  <a:cubicBezTo>
                    <a:pt x="697" y="5"/>
                    <a:pt x="698" y="5"/>
                    <a:pt x="699" y="6"/>
                  </a:cubicBezTo>
                  <a:cubicBezTo>
                    <a:pt x="701" y="6"/>
                    <a:pt x="702" y="7"/>
                    <a:pt x="702" y="9"/>
                  </a:cubicBezTo>
                  <a:cubicBezTo>
                    <a:pt x="702" y="11"/>
                    <a:pt x="701" y="12"/>
                    <a:pt x="699" y="12"/>
                  </a:cubicBezTo>
                  <a:cubicBezTo>
                    <a:pt x="698" y="12"/>
                    <a:pt x="697" y="11"/>
                    <a:pt x="696" y="10"/>
                  </a:cubicBezTo>
                  <a:cubicBezTo>
                    <a:pt x="697" y="9"/>
                    <a:pt x="697" y="9"/>
                    <a:pt x="697" y="9"/>
                  </a:cubicBezTo>
                  <a:cubicBezTo>
                    <a:pt x="697" y="10"/>
                    <a:pt x="698" y="11"/>
                    <a:pt x="699" y="11"/>
                  </a:cubicBezTo>
                  <a:cubicBezTo>
                    <a:pt x="700" y="11"/>
                    <a:pt x="701" y="10"/>
                    <a:pt x="701" y="9"/>
                  </a:cubicBezTo>
                  <a:cubicBezTo>
                    <a:pt x="701" y="8"/>
                    <a:pt x="700" y="7"/>
                    <a:pt x="699" y="7"/>
                  </a:cubicBezTo>
                  <a:cubicBezTo>
                    <a:pt x="697" y="6"/>
                    <a:pt x="696" y="6"/>
                    <a:pt x="696" y="4"/>
                  </a:cubicBezTo>
                  <a:cubicBezTo>
                    <a:pt x="696" y="2"/>
                    <a:pt x="698" y="1"/>
                    <a:pt x="699" y="1"/>
                  </a:cubicBezTo>
                  <a:cubicBezTo>
                    <a:pt x="701" y="1"/>
                    <a:pt x="701" y="2"/>
                    <a:pt x="702" y="2"/>
                  </a:cubicBezTo>
                  <a:lnTo>
                    <a:pt x="701" y="3"/>
                  </a:lnTo>
                  <a:close/>
                  <a:moveTo>
                    <a:pt x="705" y="2"/>
                  </a:moveTo>
                  <a:cubicBezTo>
                    <a:pt x="707" y="2"/>
                    <a:pt x="707" y="2"/>
                    <a:pt x="707" y="2"/>
                  </a:cubicBezTo>
                  <a:cubicBezTo>
                    <a:pt x="710" y="9"/>
                    <a:pt x="710" y="9"/>
                    <a:pt x="710" y="9"/>
                  </a:cubicBezTo>
                  <a:cubicBezTo>
                    <a:pt x="710" y="9"/>
                    <a:pt x="710" y="9"/>
                    <a:pt x="710" y="9"/>
                  </a:cubicBezTo>
                  <a:cubicBezTo>
                    <a:pt x="714" y="2"/>
                    <a:pt x="714" y="2"/>
                    <a:pt x="714" y="2"/>
                  </a:cubicBezTo>
                  <a:cubicBezTo>
                    <a:pt x="715" y="2"/>
                    <a:pt x="715" y="2"/>
                    <a:pt x="715" y="2"/>
                  </a:cubicBezTo>
                  <a:cubicBezTo>
                    <a:pt x="715" y="11"/>
                    <a:pt x="715" y="11"/>
                    <a:pt x="715" y="11"/>
                  </a:cubicBezTo>
                  <a:cubicBezTo>
                    <a:pt x="714" y="11"/>
                    <a:pt x="714" y="11"/>
                    <a:pt x="714" y="11"/>
                  </a:cubicBezTo>
                  <a:cubicBezTo>
                    <a:pt x="714" y="3"/>
                    <a:pt x="714" y="3"/>
                    <a:pt x="714" y="3"/>
                  </a:cubicBezTo>
                  <a:cubicBezTo>
                    <a:pt x="714" y="3"/>
                    <a:pt x="714" y="3"/>
                    <a:pt x="714" y="3"/>
                  </a:cubicBezTo>
                  <a:cubicBezTo>
                    <a:pt x="711" y="11"/>
                    <a:pt x="711" y="11"/>
                    <a:pt x="711" y="11"/>
                  </a:cubicBezTo>
                  <a:cubicBezTo>
                    <a:pt x="710" y="11"/>
                    <a:pt x="710" y="11"/>
                    <a:pt x="710" y="11"/>
                  </a:cubicBezTo>
                  <a:cubicBezTo>
                    <a:pt x="706" y="3"/>
                    <a:pt x="706" y="3"/>
                    <a:pt x="706" y="3"/>
                  </a:cubicBezTo>
                  <a:cubicBezTo>
                    <a:pt x="706" y="3"/>
                    <a:pt x="706" y="3"/>
                    <a:pt x="706" y="3"/>
                  </a:cubicBezTo>
                  <a:cubicBezTo>
                    <a:pt x="706" y="11"/>
                    <a:pt x="706" y="11"/>
                    <a:pt x="706" y="11"/>
                  </a:cubicBezTo>
                  <a:cubicBezTo>
                    <a:pt x="705" y="11"/>
                    <a:pt x="705" y="11"/>
                    <a:pt x="705" y="11"/>
                  </a:cubicBezTo>
                  <a:lnTo>
                    <a:pt x="70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7" name="Rectangle 86">
            <a:hlinkClick r:id="rId7" action="ppaction://hlinksldjump"/>
          </p:cNvPr>
          <p:cNvSpPr/>
          <p:nvPr userDrawn="1"/>
        </p:nvSpPr>
        <p:spPr>
          <a:xfrm>
            <a:off x="0" y="0"/>
            <a:ext cx="1502229" cy="735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16595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ccolades Popup">
    <p:spTree>
      <p:nvGrpSpPr>
        <p:cNvPr id="1" name=""/>
        <p:cNvGrpSpPr/>
        <p:nvPr/>
      </p:nvGrpSpPr>
      <p:grpSpPr>
        <a:xfrm>
          <a:off x="0" y="0"/>
          <a:ext cx="0" cy="0"/>
          <a:chOff x="0" y="0"/>
          <a:chExt cx="0" cy="0"/>
        </a:xfrm>
      </p:grpSpPr>
      <p:grpSp>
        <p:nvGrpSpPr>
          <p:cNvPr id="4" name="Group 3"/>
          <p:cNvGrpSpPr/>
          <p:nvPr userDrawn="1"/>
        </p:nvGrpSpPr>
        <p:grpSpPr>
          <a:xfrm>
            <a:off x="-1" y="-1"/>
            <a:ext cx="9144001" cy="6858001"/>
            <a:chOff x="-1" y="-1"/>
            <a:chExt cx="9144001" cy="6858001"/>
          </a:xfrm>
        </p:grpSpPr>
        <p:pic>
          <p:nvPicPr>
            <p:cNvPr id="49" name="Picture 2" descr="D:\Working\ADP\ADP Retirement 2016\17311 ADP Retirement Innovation App\client-files\images-v3\views\why-adp\why-adp-bg.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040" y="735012"/>
              <a:ext cx="9016960" cy="6122987"/>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userDrawn="1"/>
          </p:nvSpPr>
          <p:spPr>
            <a:xfrm>
              <a:off x="889000" y="735014"/>
              <a:ext cx="8255000" cy="1597220"/>
            </a:xfrm>
            <a:prstGeom prst="rect">
              <a:avLst/>
            </a:prstGeom>
            <a:gradFill flip="none" rotWithShape="1">
              <a:gsLst>
                <a:gs pos="40000">
                  <a:schemeClr val="accent1">
                    <a:lumMod val="2000"/>
                    <a:lumOff val="98000"/>
                  </a:schemeClr>
                </a:gs>
                <a:gs pos="100000">
                  <a:schemeClr val="bg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userDrawn="1"/>
          </p:nvSpPr>
          <p:spPr>
            <a:xfrm>
              <a:off x="0" y="735013"/>
              <a:ext cx="889000" cy="6122987"/>
            </a:xfrm>
            <a:prstGeom prst="rect">
              <a:avLst/>
            </a:prstGeom>
            <a:solidFill>
              <a:schemeClr val="accent3"/>
            </a:solidFill>
            <a:ln>
              <a:noFill/>
            </a:ln>
            <a:effectLst>
              <a:outerShdw blurRad="254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hlinkClick r:id="" action="ppaction://noaction"/>
            </p:cNvPr>
            <p:cNvSpPr/>
            <p:nvPr userDrawn="1"/>
          </p:nvSpPr>
          <p:spPr>
            <a:xfrm>
              <a:off x="14793" y="735013"/>
              <a:ext cx="874207" cy="874712"/>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16"/>
            <p:cNvSpPr>
              <a:spLocks noEditPoints="1"/>
            </p:cNvSpPr>
            <p:nvPr userDrawn="1"/>
          </p:nvSpPr>
          <p:spPr bwMode="auto">
            <a:xfrm>
              <a:off x="267782" y="3573207"/>
              <a:ext cx="323850" cy="265112"/>
            </a:xfrm>
            <a:custGeom>
              <a:avLst/>
              <a:gdLst>
                <a:gd name="T0" fmla="*/ 288 w 288"/>
                <a:gd name="T1" fmla="*/ 113 h 234"/>
                <a:gd name="T2" fmla="*/ 266 w 288"/>
                <a:gd name="T3" fmla="*/ 234 h 234"/>
                <a:gd name="T4" fmla="*/ 22 w 288"/>
                <a:gd name="T5" fmla="*/ 234 h 234"/>
                <a:gd name="T6" fmla="*/ 0 w 288"/>
                <a:gd name="T7" fmla="*/ 113 h 234"/>
                <a:gd name="T8" fmla="*/ 288 w 288"/>
                <a:gd name="T9" fmla="*/ 113 h 234"/>
                <a:gd name="T10" fmla="*/ 274 w 288"/>
                <a:gd name="T11" fmla="*/ 93 h 234"/>
                <a:gd name="T12" fmla="*/ 14 w 288"/>
                <a:gd name="T13" fmla="*/ 93 h 234"/>
                <a:gd name="T14" fmla="*/ 14 w 288"/>
                <a:gd name="T15" fmla="*/ 51 h 234"/>
                <a:gd name="T16" fmla="*/ 274 w 288"/>
                <a:gd name="T17" fmla="*/ 51 h 234"/>
                <a:gd name="T18" fmla="*/ 274 w 288"/>
                <a:gd name="T19" fmla="*/ 93 h 234"/>
                <a:gd name="T20" fmla="*/ 107 w 288"/>
                <a:gd name="T21" fmla="*/ 25 h 234"/>
                <a:gd name="T22" fmla="*/ 111 w 288"/>
                <a:gd name="T23" fmla="*/ 20 h 234"/>
                <a:gd name="T24" fmla="*/ 178 w 288"/>
                <a:gd name="T25" fmla="*/ 20 h 234"/>
                <a:gd name="T26" fmla="*/ 182 w 288"/>
                <a:gd name="T27" fmla="*/ 25 h 234"/>
                <a:gd name="T28" fmla="*/ 182 w 288"/>
                <a:gd name="T29" fmla="*/ 37 h 234"/>
                <a:gd name="T30" fmla="*/ 203 w 288"/>
                <a:gd name="T31" fmla="*/ 37 h 234"/>
                <a:gd name="T32" fmla="*/ 203 w 288"/>
                <a:gd name="T33" fmla="*/ 16 h 234"/>
                <a:gd name="T34" fmla="*/ 199 w 288"/>
                <a:gd name="T35" fmla="*/ 5 h 234"/>
                <a:gd name="T36" fmla="*/ 188 w 288"/>
                <a:gd name="T37" fmla="*/ 0 h 234"/>
                <a:gd name="T38" fmla="*/ 100 w 288"/>
                <a:gd name="T39" fmla="*/ 0 h 234"/>
                <a:gd name="T40" fmla="*/ 90 w 288"/>
                <a:gd name="T41" fmla="*/ 5 h 234"/>
                <a:gd name="T42" fmla="*/ 85 w 288"/>
                <a:gd name="T43" fmla="*/ 16 h 234"/>
                <a:gd name="T44" fmla="*/ 85 w 288"/>
                <a:gd name="T45" fmla="*/ 37 h 234"/>
                <a:gd name="T46" fmla="*/ 107 w 288"/>
                <a:gd name="T47" fmla="*/ 37 h 234"/>
                <a:gd name="T48" fmla="*/ 107 w 288"/>
                <a:gd name="T49" fmla="*/ 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34">
                  <a:moveTo>
                    <a:pt x="288" y="113"/>
                  </a:moveTo>
                  <a:cubicBezTo>
                    <a:pt x="266" y="234"/>
                    <a:pt x="266" y="234"/>
                    <a:pt x="266" y="234"/>
                  </a:cubicBezTo>
                  <a:cubicBezTo>
                    <a:pt x="22" y="234"/>
                    <a:pt x="22" y="234"/>
                    <a:pt x="22" y="234"/>
                  </a:cubicBezTo>
                  <a:cubicBezTo>
                    <a:pt x="0" y="113"/>
                    <a:pt x="0" y="113"/>
                    <a:pt x="0" y="113"/>
                  </a:cubicBezTo>
                  <a:lnTo>
                    <a:pt x="288" y="113"/>
                  </a:lnTo>
                  <a:close/>
                  <a:moveTo>
                    <a:pt x="274" y="93"/>
                  </a:moveTo>
                  <a:cubicBezTo>
                    <a:pt x="14" y="93"/>
                    <a:pt x="14" y="93"/>
                    <a:pt x="14" y="93"/>
                  </a:cubicBezTo>
                  <a:cubicBezTo>
                    <a:pt x="14" y="51"/>
                    <a:pt x="14" y="51"/>
                    <a:pt x="14" y="51"/>
                  </a:cubicBezTo>
                  <a:cubicBezTo>
                    <a:pt x="274" y="51"/>
                    <a:pt x="274" y="51"/>
                    <a:pt x="274" y="51"/>
                  </a:cubicBezTo>
                  <a:lnTo>
                    <a:pt x="274" y="93"/>
                  </a:lnTo>
                  <a:close/>
                  <a:moveTo>
                    <a:pt x="107" y="25"/>
                  </a:moveTo>
                  <a:cubicBezTo>
                    <a:pt x="107" y="22"/>
                    <a:pt x="108" y="20"/>
                    <a:pt x="111" y="20"/>
                  </a:cubicBezTo>
                  <a:cubicBezTo>
                    <a:pt x="178" y="20"/>
                    <a:pt x="178" y="20"/>
                    <a:pt x="178" y="20"/>
                  </a:cubicBezTo>
                  <a:cubicBezTo>
                    <a:pt x="181" y="20"/>
                    <a:pt x="182" y="22"/>
                    <a:pt x="182" y="25"/>
                  </a:cubicBezTo>
                  <a:cubicBezTo>
                    <a:pt x="182" y="37"/>
                    <a:pt x="182" y="37"/>
                    <a:pt x="182" y="37"/>
                  </a:cubicBezTo>
                  <a:cubicBezTo>
                    <a:pt x="203" y="37"/>
                    <a:pt x="203" y="37"/>
                    <a:pt x="203" y="37"/>
                  </a:cubicBezTo>
                  <a:cubicBezTo>
                    <a:pt x="203" y="16"/>
                    <a:pt x="203" y="16"/>
                    <a:pt x="203" y="16"/>
                  </a:cubicBezTo>
                  <a:cubicBezTo>
                    <a:pt x="203" y="12"/>
                    <a:pt x="202" y="8"/>
                    <a:pt x="199" y="5"/>
                  </a:cubicBezTo>
                  <a:cubicBezTo>
                    <a:pt x="196" y="2"/>
                    <a:pt x="192" y="0"/>
                    <a:pt x="188" y="0"/>
                  </a:cubicBezTo>
                  <a:cubicBezTo>
                    <a:pt x="100" y="0"/>
                    <a:pt x="100" y="0"/>
                    <a:pt x="100" y="0"/>
                  </a:cubicBezTo>
                  <a:cubicBezTo>
                    <a:pt x="96" y="0"/>
                    <a:pt x="93" y="2"/>
                    <a:pt x="90" y="5"/>
                  </a:cubicBezTo>
                  <a:cubicBezTo>
                    <a:pt x="87" y="8"/>
                    <a:pt x="85" y="12"/>
                    <a:pt x="85" y="16"/>
                  </a:cubicBezTo>
                  <a:cubicBezTo>
                    <a:pt x="85" y="37"/>
                    <a:pt x="85" y="37"/>
                    <a:pt x="85" y="37"/>
                  </a:cubicBezTo>
                  <a:cubicBezTo>
                    <a:pt x="107" y="37"/>
                    <a:pt x="107" y="37"/>
                    <a:pt x="107" y="37"/>
                  </a:cubicBezTo>
                  <a:lnTo>
                    <a:pt x="107"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TextBox 53"/>
            <p:cNvSpPr txBox="1"/>
            <p:nvPr userDrawn="1"/>
          </p:nvSpPr>
          <p:spPr>
            <a:xfrm>
              <a:off x="0" y="3868925"/>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challenges</a:t>
              </a:r>
            </a:p>
          </p:txBody>
        </p:sp>
        <p:sp>
          <p:nvSpPr>
            <p:cNvPr id="55" name="TextBox 54"/>
            <p:cNvSpPr txBox="1"/>
            <p:nvPr userDrawn="1"/>
          </p:nvSpPr>
          <p:spPr>
            <a:xfrm>
              <a:off x="0" y="2980885"/>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Industry</a:t>
              </a:r>
            </a:p>
          </p:txBody>
        </p:sp>
        <p:sp>
          <p:nvSpPr>
            <p:cNvPr id="56" name="TextBox 55"/>
            <p:cNvSpPr txBox="1"/>
            <p:nvPr userDrawn="1"/>
          </p:nvSpPr>
          <p:spPr>
            <a:xfrm>
              <a:off x="0" y="5605754"/>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About ADP</a:t>
              </a:r>
              <a:r>
                <a:rPr lang="en-US" sz="900" cap="all" baseline="30000" dirty="0" smtClean="0">
                  <a:solidFill>
                    <a:schemeClr val="bg1"/>
                  </a:solidFill>
                  <a:latin typeface="+mn-lt"/>
                </a:rPr>
                <a:t>®</a:t>
              </a:r>
            </a:p>
          </p:txBody>
        </p:sp>
        <p:sp>
          <p:nvSpPr>
            <p:cNvPr id="57" name="TextBox 56"/>
            <p:cNvSpPr txBox="1"/>
            <p:nvPr userDrawn="1"/>
          </p:nvSpPr>
          <p:spPr>
            <a:xfrm>
              <a:off x="0" y="6481198"/>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Next Steps</a:t>
              </a:r>
            </a:p>
          </p:txBody>
        </p:sp>
        <p:sp>
          <p:nvSpPr>
            <p:cNvPr id="58" name="Freeform 17"/>
            <p:cNvSpPr>
              <a:spLocks noEditPoints="1"/>
            </p:cNvSpPr>
            <p:nvPr userDrawn="1"/>
          </p:nvSpPr>
          <p:spPr bwMode="auto">
            <a:xfrm>
              <a:off x="266988" y="6120711"/>
              <a:ext cx="325438" cy="327025"/>
            </a:xfrm>
            <a:custGeom>
              <a:avLst/>
              <a:gdLst>
                <a:gd name="T0" fmla="*/ 144 w 288"/>
                <a:gd name="T1" fmla="*/ 0 h 288"/>
                <a:gd name="T2" fmla="*/ 246 w 288"/>
                <a:gd name="T3" fmla="*/ 43 h 288"/>
                <a:gd name="T4" fmla="*/ 288 w 288"/>
                <a:gd name="T5" fmla="*/ 144 h 288"/>
                <a:gd name="T6" fmla="*/ 246 w 288"/>
                <a:gd name="T7" fmla="*/ 246 h 288"/>
                <a:gd name="T8" fmla="*/ 144 w 288"/>
                <a:gd name="T9" fmla="*/ 288 h 288"/>
                <a:gd name="T10" fmla="*/ 43 w 288"/>
                <a:gd name="T11" fmla="*/ 246 h 288"/>
                <a:gd name="T12" fmla="*/ 0 w 288"/>
                <a:gd name="T13" fmla="*/ 144 h 288"/>
                <a:gd name="T14" fmla="*/ 43 w 288"/>
                <a:gd name="T15" fmla="*/ 43 h 288"/>
                <a:gd name="T16" fmla="*/ 144 w 288"/>
                <a:gd name="T17" fmla="*/ 0 h 288"/>
                <a:gd name="T18" fmla="*/ 28 w 288"/>
                <a:gd name="T19" fmla="*/ 144 h 288"/>
                <a:gd name="T20" fmla="*/ 62 w 288"/>
                <a:gd name="T21" fmla="*/ 227 h 288"/>
                <a:gd name="T22" fmla="*/ 144 w 288"/>
                <a:gd name="T23" fmla="*/ 260 h 288"/>
                <a:gd name="T24" fmla="*/ 226 w 288"/>
                <a:gd name="T25" fmla="*/ 227 h 288"/>
                <a:gd name="T26" fmla="*/ 260 w 288"/>
                <a:gd name="T27" fmla="*/ 144 h 288"/>
                <a:gd name="T28" fmla="*/ 226 w 288"/>
                <a:gd name="T29" fmla="*/ 62 h 288"/>
                <a:gd name="T30" fmla="*/ 144 w 288"/>
                <a:gd name="T31" fmla="*/ 29 h 288"/>
                <a:gd name="T32" fmla="*/ 62 w 288"/>
                <a:gd name="T33" fmla="*/ 62 h 288"/>
                <a:gd name="T34" fmla="*/ 28 w 288"/>
                <a:gd name="T35" fmla="*/ 144 h 288"/>
                <a:gd name="T36" fmla="*/ 179 w 288"/>
                <a:gd name="T37" fmla="*/ 140 h 288"/>
                <a:gd name="T38" fmla="*/ 170 w 288"/>
                <a:gd name="T39" fmla="*/ 169 h 288"/>
                <a:gd name="T40" fmla="*/ 141 w 288"/>
                <a:gd name="T41" fmla="*/ 179 h 288"/>
                <a:gd name="T42" fmla="*/ 75 w 288"/>
                <a:gd name="T43" fmla="*/ 214 h 288"/>
                <a:gd name="T44" fmla="*/ 110 w 288"/>
                <a:gd name="T45" fmla="*/ 148 h 288"/>
                <a:gd name="T46" fmla="*/ 120 w 288"/>
                <a:gd name="T47" fmla="*/ 119 h 288"/>
                <a:gd name="T48" fmla="*/ 149 w 288"/>
                <a:gd name="T49" fmla="*/ 110 h 288"/>
                <a:gd name="T50" fmla="*/ 214 w 288"/>
                <a:gd name="T51" fmla="*/ 75 h 288"/>
                <a:gd name="T52" fmla="*/ 179 w 288"/>
                <a:gd name="T53" fmla="*/ 140 h 288"/>
                <a:gd name="T54" fmla="*/ 156 w 288"/>
                <a:gd name="T55" fmla="*/ 133 h 288"/>
                <a:gd name="T56" fmla="*/ 145 w 288"/>
                <a:gd name="T57" fmla="*/ 129 h 288"/>
                <a:gd name="T58" fmla="*/ 134 w 288"/>
                <a:gd name="T59" fmla="*/ 133 h 288"/>
                <a:gd name="T60" fmla="*/ 130 w 288"/>
                <a:gd name="T61" fmla="*/ 144 h 288"/>
                <a:gd name="T62" fmla="*/ 134 w 288"/>
                <a:gd name="T63" fmla="*/ 155 h 288"/>
                <a:gd name="T64" fmla="*/ 145 w 288"/>
                <a:gd name="T65" fmla="*/ 159 h 288"/>
                <a:gd name="T66" fmla="*/ 156 w 288"/>
                <a:gd name="T67" fmla="*/ 155 h 288"/>
                <a:gd name="T68" fmla="*/ 160 w 288"/>
                <a:gd name="T69" fmla="*/ 144 h 288"/>
                <a:gd name="T70" fmla="*/ 156 w 288"/>
                <a:gd name="T71" fmla="*/ 13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288">
                  <a:moveTo>
                    <a:pt x="144" y="0"/>
                  </a:moveTo>
                  <a:cubicBezTo>
                    <a:pt x="184" y="0"/>
                    <a:pt x="218" y="15"/>
                    <a:pt x="246" y="43"/>
                  </a:cubicBezTo>
                  <a:cubicBezTo>
                    <a:pt x="274" y="71"/>
                    <a:pt x="288" y="105"/>
                    <a:pt x="288" y="144"/>
                  </a:cubicBezTo>
                  <a:cubicBezTo>
                    <a:pt x="288" y="184"/>
                    <a:pt x="274" y="218"/>
                    <a:pt x="246" y="246"/>
                  </a:cubicBezTo>
                  <a:cubicBezTo>
                    <a:pt x="218" y="274"/>
                    <a:pt x="184" y="288"/>
                    <a:pt x="144" y="288"/>
                  </a:cubicBezTo>
                  <a:cubicBezTo>
                    <a:pt x="105" y="288"/>
                    <a:pt x="71" y="274"/>
                    <a:pt x="43" y="246"/>
                  </a:cubicBezTo>
                  <a:cubicBezTo>
                    <a:pt x="14" y="218"/>
                    <a:pt x="0" y="184"/>
                    <a:pt x="0" y="144"/>
                  </a:cubicBezTo>
                  <a:cubicBezTo>
                    <a:pt x="0" y="105"/>
                    <a:pt x="14" y="71"/>
                    <a:pt x="43" y="43"/>
                  </a:cubicBezTo>
                  <a:cubicBezTo>
                    <a:pt x="71" y="15"/>
                    <a:pt x="105" y="0"/>
                    <a:pt x="144" y="0"/>
                  </a:cubicBezTo>
                  <a:close/>
                  <a:moveTo>
                    <a:pt x="28" y="144"/>
                  </a:moveTo>
                  <a:cubicBezTo>
                    <a:pt x="28" y="177"/>
                    <a:pt x="40" y="204"/>
                    <a:pt x="62" y="227"/>
                  </a:cubicBezTo>
                  <a:cubicBezTo>
                    <a:pt x="85" y="249"/>
                    <a:pt x="112" y="260"/>
                    <a:pt x="144" y="260"/>
                  </a:cubicBezTo>
                  <a:cubicBezTo>
                    <a:pt x="177" y="260"/>
                    <a:pt x="204" y="249"/>
                    <a:pt x="226" y="227"/>
                  </a:cubicBezTo>
                  <a:cubicBezTo>
                    <a:pt x="249" y="204"/>
                    <a:pt x="260" y="177"/>
                    <a:pt x="260" y="144"/>
                  </a:cubicBezTo>
                  <a:cubicBezTo>
                    <a:pt x="260" y="112"/>
                    <a:pt x="249" y="85"/>
                    <a:pt x="226" y="62"/>
                  </a:cubicBezTo>
                  <a:cubicBezTo>
                    <a:pt x="204" y="40"/>
                    <a:pt x="177" y="29"/>
                    <a:pt x="144" y="29"/>
                  </a:cubicBezTo>
                  <a:cubicBezTo>
                    <a:pt x="112" y="29"/>
                    <a:pt x="85" y="40"/>
                    <a:pt x="62" y="62"/>
                  </a:cubicBezTo>
                  <a:cubicBezTo>
                    <a:pt x="40" y="85"/>
                    <a:pt x="28" y="112"/>
                    <a:pt x="28" y="144"/>
                  </a:cubicBezTo>
                  <a:close/>
                  <a:moveTo>
                    <a:pt x="179" y="140"/>
                  </a:moveTo>
                  <a:cubicBezTo>
                    <a:pt x="181" y="151"/>
                    <a:pt x="178" y="161"/>
                    <a:pt x="170" y="169"/>
                  </a:cubicBezTo>
                  <a:cubicBezTo>
                    <a:pt x="162" y="177"/>
                    <a:pt x="152" y="180"/>
                    <a:pt x="141" y="179"/>
                  </a:cubicBezTo>
                  <a:cubicBezTo>
                    <a:pt x="75" y="214"/>
                    <a:pt x="75" y="214"/>
                    <a:pt x="75" y="214"/>
                  </a:cubicBezTo>
                  <a:cubicBezTo>
                    <a:pt x="110" y="148"/>
                    <a:pt x="110" y="148"/>
                    <a:pt x="110" y="148"/>
                  </a:cubicBezTo>
                  <a:cubicBezTo>
                    <a:pt x="109" y="137"/>
                    <a:pt x="112" y="127"/>
                    <a:pt x="120" y="119"/>
                  </a:cubicBezTo>
                  <a:cubicBezTo>
                    <a:pt x="128" y="111"/>
                    <a:pt x="138" y="108"/>
                    <a:pt x="149" y="110"/>
                  </a:cubicBezTo>
                  <a:cubicBezTo>
                    <a:pt x="214" y="75"/>
                    <a:pt x="214" y="75"/>
                    <a:pt x="214" y="75"/>
                  </a:cubicBezTo>
                  <a:lnTo>
                    <a:pt x="179" y="140"/>
                  </a:lnTo>
                  <a:close/>
                  <a:moveTo>
                    <a:pt x="156" y="133"/>
                  </a:moveTo>
                  <a:cubicBezTo>
                    <a:pt x="153" y="130"/>
                    <a:pt x="149" y="129"/>
                    <a:pt x="145" y="129"/>
                  </a:cubicBezTo>
                  <a:cubicBezTo>
                    <a:pt x="141" y="129"/>
                    <a:pt x="137" y="130"/>
                    <a:pt x="134" y="133"/>
                  </a:cubicBezTo>
                  <a:cubicBezTo>
                    <a:pt x="131" y="136"/>
                    <a:pt x="130" y="140"/>
                    <a:pt x="130" y="144"/>
                  </a:cubicBezTo>
                  <a:cubicBezTo>
                    <a:pt x="130" y="148"/>
                    <a:pt x="131" y="152"/>
                    <a:pt x="134" y="155"/>
                  </a:cubicBezTo>
                  <a:cubicBezTo>
                    <a:pt x="137" y="158"/>
                    <a:pt x="141" y="159"/>
                    <a:pt x="145" y="159"/>
                  </a:cubicBezTo>
                  <a:cubicBezTo>
                    <a:pt x="149" y="159"/>
                    <a:pt x="153" y="158"/>
                    <a:pt x="156" y="155"/>
                  </a:cubicBezTo>
                  <a:cubicBezTo>
                    <a:pt x="159" y="152"/>
                    <a:pt x="160" y="148"/>
                    <a:pt x="160" y="144"/>
                  </a:cubicBezTo>
                  <a:cubicBezTo>
                    <a:pt x="160" y="140"/>
                    <a:pt x="159" y="136"/>
                    <a:pt x="156" y="1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8"/>
            <p:cNvSpPr>
              <a:spLocks noEditPoints="1"/>
            </p:cNvSpPr>
            <p:nvPr userDrawn="1"/>
          </p:nvSpPr>
          <p:spPr bwMode="auto">
            <a:xfrm>
              <a:off x="252654" y="2606893"/>
              <a:ext cx="354108" cy="379202"/>
            </a:xfrm>
            <a:custGeom>
              <a:avLst/>
              <a:gdLst>
                <a:gd name="T0" fmla="*/ 108 w 269"/>
                <a:gd name="T1" fmla="*/ 283 h 288"/>
                <a:gd name="T2" fmla="*/ 1 w 269"/>
                <a:gd name="T3" fmla="*/ 6 h 288"/>
                <a:gd name="T4" fmla="*/ 196 w 269"/>
                <a:gd name="T5" fmla="*/ 111 h 288"/>
                <a:gd name="T6" fmla="*/ 112 w 269"/>
                <a:gd name="T7" fmla="*/ 111 h 288"/>
                <a:gd name="T8" fmla="*/ 51 w 269"/>
                <a:gd name="T9" fmla="*/ 39 h 288"/>
                <a:gd name="T10" fmla="*/ 40 w 269"/>
                <a:gd name="T11" fmla="*/ 58 h 288"/>
                <a:gd name="T12" fmla="*/ 40 w 269"/>
                <a:gd name="T13" fmla="*/ 38 h 288"/>
                <a:gd name="T14" fmla="*/ 52 w 269"/>
                <a:gd name="T15" fmla="*/ 95 h 288"/>
                <a:gd name="T16" fmla="*/ 36 w 269"/>
                <a:gd name="T17" fmla="*/ 80 h 288"/>
                <a:gd name="T18" fmla="*/ 54 w 269"/>
                <a:gd name="T19" fmla="*/ 120 h 288"/>
                <a:gd name="T20" fmla="*/ 36 w 269"/>
                <a:gd name="T21" fmla="*/ 131 h 288"/>
                <a:gd name="T22" fmla="*/ 51 w 269"/>
                <a:gd name="T23" fmla="*/ 154 h 288"/>
                <a:gd name="T24" fmla="*/ 40 w 269"/>
                <a:gd name="T25" fmla="*/ 173 h 288"/>
                <a:gd name="T26" fmla="*/ 40 w 269"/>
                <a:gd name="T27" fmla="*/ 153 h 288"/>
                <a:gd name="T28" fmla="*/ 52 w 269"/>
                <a:gd name="T29" fmla="*/ 209 h 288"/>
                <a:gd name="T30" fmla="*/ 36 w 269"/>
                <a:gd name="T31" fmla="*/ 195 h 288"/>
                <a:gd name="T32" fmla="*/ 89 w 269"/>
                <a:gd name="T33" fmla="*/ 43 h 288"/>
                <a:gd name="T34" fmla="*/ 72 w 269"/>
                <a:gd name="T35" fmla="*/ 55 h 288"/>
                <a:gd name="T36" fmla="*/ 86 w 269"/>
                <a:gd name="T37" fmla="*/ 77 h 288"/>
                <a:gd name="T38" fmla="*/ 75 w 269"/>
                <a:gd name="T39" fmla="*/ 96 h 288"/>
                <a:gd name="T40" fmla="*/ 75 w 269"/>
                <a:gd name="T41" fmla="*/ 77 h 288"/>
                <a:gd name="T42" fmla="*/ 87 w 269"/>
                <a:gd name="T43" fmla="*/ 133 h 288"/>
                <a:gd name="T44" fmla="*/ 71 w 269"/>
                <a:gd name="T45" fmla="*/ 118 h 288"/>
                <a:gd name="T46" fmla="*/ 88 w 269"/>
                <a:gd name="T47" fmla="*/ 158 h 288"/>
                <a:gd name="T48" fmla="*/ 71 w 269"/>
                <a:gd name="T49" fmla="*/ 170 h 288"/>
                <a:gd name="T50" fmla="*/ 86 w 269"/>
                <a:gd name="T51" fmla="*/ 192 h 288"/>
                <a:gd name="T52" fmla="*/ 75 w 269"/>
                <a:gd name="T53" fmla="*/ 211 h 288"/>
                <a:gd name="T54" fmla="*/ 75 w 269"/>
                <a:gd name="T55" fmla="*/ 191 h 288"/>
                <a:gd name="T56" fmla="*/ 107 w 269"/>
                <a:gd name="T57" fmla="*/ 41 h 288"/>
                <a:gd name="T58" fmla="*/ 125 w 269"/>
                <a:gd name="T59" fmla="*/ 53 h 288"/>
                <a:gd name="T60" fmla="*/ 107 w 269"/>
                <a:gd name="T61" fmla="*/ 91 h 288"/>
                <a:gd name="T62" fmla="*/ 124 w 269"/>
                <a:gd name="T63" fmla="*/ 80 h 288"/>
                <a:gd name="T64" fmla="*/ 122 w 269"/>
                <a:gd name="T65" fmla="*/ 271 h 288"/>
                <a:gd name="T66" fmla="*/ 209 w 269"/>
                <a:gd name="T67" fmla="*/ 237 h 288"/>
                <a:gd name="T68" fmla="*/ 138 w 269"/>
                <a:gd name="T69" fmla="*/ 164 h 288"/>
                <a:gd name="T70" fmla="*/ 149 w 269"/>
                <a:gd name="T71" fmla="*/ 148 h 288"/>
                <a:gd name="T72" fmla="*/ 140 w 269"/>
                <a:gd name="T73" fmla="*/ 165 h 288"/>
                <a:gd name="T74" fmla="*/ 139 w 269"/>
                <a:gd name="T75" fmla="*/ 183 h 288"/>
                <a:gd name="T76" fmla="*/ 150 w 269"/>
                <a:gd name="T77" fmla="*/ 199 h 288"/>
                <a:gd name="T78" fmla="*/ 136 w 269"/>
                <a:gd name="T79" fmla="*/ 222 h 288"/>
                <a:gd name="T80" fmla="*/ 151 w 269"/>
                <a:gd name="T81" fmla="*/ 222 h 288"/>
                <a:gd name="T82" fmla="*/ 145 w 269"/>
                <a:gd name="T83" fmla="*/ 57 h 288"/>
                <a:gd name="T84" fmla="*/ 156 w 269"/>
                <a:gd name="T85" fmla="*/ 38 h 288"/>
                <a:gd name="T86" fmla="*/ 156 w 269"/>
                <a:gd name="T87" fmla="*/ 58 h 288"/>
                <a:gd name="T88" fmla="*/ 145 w 269"/>
                <a:gd name="T89" fmla="*/ 77 h 288"/>
                <a:gd name="T90" fmla="*/ 159 w 269"/>
                <a:gd name="T91" fmla="*/ 95 h 288"/>
                <a:gd name="T92" fmla="*/ 166 w 269"/>
                <a:gd name="T93" fmla="*/ 152 h 288"/>
                <a:gd name="T94" fmla="*/ 181 w 269"/>
                <a:gd name="T95" fmla="*/ 152 h 288"/>
                <a:gd name="T96" fmla="*/ 168 w 269"/>
                <a:gd name="T97" fmla="*/ 200 h 288"/>
                <a:gd name="T98" fmla="*/ 177 w 269"/>
                <a:gd name="T99" fmla="*/ 182 h 288"/>
                <a:gd name="T100" fmla="*/ 177 w 269"/>
                <a:gd name="T101" fmla="*/ 200 h 288"/>
                <a:gd name="T102" fmla="*/ 198 w 269"/>
                <a:gd name="T103" fmla="*/ 148 h 288"/>
                <a:gd name="T104" fmla="*/ 209 w 269"/>
                <a:gd name="T105" fmla="*/ 164 h 288"/>
                <a:gd name="T106" fmla="*/ 195 w 269"/>
                <a:gd name="T107" fmla="*/ 196 h 288"/>
                <a:gd name="T108" fmla="*/ 210 w 269"/>
                <a:gd name="T109" fmla="*/ 185 h 288"/>
                <a:gd name="T110" fmla="*/ 226 w 269"/>
                <a:gd name="T111" fmla="*/ 164 h 288"/>
                <a:gd name="T112" fmla="*/ 237 w 269"/>
                <a:gd name="T113" fmla="*/ 148 h 288"/>
                <a:gd name="T114" fmla="*/ 228 w 269"/>
                <a:gd name="T115" fmla="*/ 165 h 288"/>
                <a:gd name="T116" fmla="*/ 226 w 269"/>
                <a:gd name="T117" fmla="*/ 184 h 288"/>
                <a:gd name="T118" fmla="*/ 239 w 269"/>
                <a:gd name="T119" fmla="*/ 197 h 288"/>
                <a:gd name="T120" fmla="*/ 225 w 269"/>
                <a:gd name="T121" fmla="*/ 231 h 288"/>
                <a:gd name="T122" fmla="*/ 239 w 269"/>
                <a:gd name="T123" fmla="*/ 22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88">
                  <a:moveTo>
                    <a:pt x="269" y="279"/>
                  </a:moveTo>
                  <a:cubicBezTo>
                    <a:pt x="269" y="280"/>
                    <a:pt x="269" y="282"/>
                    <a:pt x="268" y="283"/>
                  </a:cubicBezTo>
                  <a:cubicBezTo>
                    <a:pt x="268" y="284"/>
                    <a:pt x="267" y="285"/>
                    <a:pt x="267" y="286"/>
                  </a:cubicBezTo>
                  <a:cubicBezTo>
                    <a:pt x="266" y="286"/>
                    <a:pt x="265" y="287"/>
                    <a:pt x="264" y="287"/>
                  </a:cubicBezTo>
                  <a:cubicBezTo>
                    <a:pt x="263" y="288"/>
                    <a:pt x="262" y="288"/>
                    <a:pt x="262" y="288"/>
                  </a:cubicBezTo>
                  <a:cubicBezTo>
                    <a:pt x="114" y="288"/>
                    <a:pt x="114" y="288"/>
                    <a:pt x="114" y="288"/>
                  </a:cubicBezTo>
                  <a:cubicBezTo>
                    <a:pt x="114" y="288"/>
                    <a:pt x="113" y="288"/>
                    <a:pt x="112" y="287"/>
                  </a:cubicBezTo>
                  <a:cubicBezTo>
                    <a:pt x="111" y="287"/>
                    <a:pt x="110" y="286"/>
                    <a:pt x="109" y="286"/>
                  </a:cubicBezTo>
                  <a:cubicBezTo>
                    <a:pt x="108" y="285"/>
                    <a:pt x="108" y="284"/>
                    <a:pt x="108" y="283"/>
                  </a:cubicBezTo>
                  <a:cubicBezTo>
                    <a:pt x="107" y="282"/>
                    <a:pt x="107" y="280"/>
                    <a:pt x="107" y="279"/>
                  </a:cubicBezTo>
                  <a:cubicBezTo>
                    <a:pt x="107" y="268"/>
                    <a:pt x="107" y="268"/>
                    <a:pt x="107" y="268"/>
                  </a:cubicBezTo>
                  <a:cubicBezTo>
                    <a:pt x="9" y="268"/>
                    <a:pt x="9" y="268"/>
                    <a:pt x="9" y="268"/>
                  </a:cubicBezTo>
                  <a:cubicBezTo>
                    <a:pt x="8" y="268"/>
                    <a:pt x="6" y="268"/>
                    <a:pt x="5" y="268"/>
                  </a:cubicBezTo>
                  <a:cubicBezTo>
                    <a:pt x="4" y="267"/>
                    <a:pt x="4" y="267"/>
                    <a:pt x="3" y="266"/>
                  </a:cubicBezTo>
                  <a:cubicBezTo>
                    <a:pt x="2" y="265"/>
                    <a:pt x="1" y="264"/>
                    <a:pt x="1" y="263"/>
                  </a:cubicBezTo>
                  <a:cubicBezTo>
                    <a:pt x="0" y="262"/>
                    <a:pt x="0" y="260"/>
                    <a:pt x="0" y="259"/>
                  </a:cubicBezTo>
                  <a:cubicBezTo>
                    <a:pt x="0" y="10"/>
                    <a:pt x="0" y="10"/>
                    <a:pt x="0" y="10"/>
                  </a:cubicBezTo>
                  <a:cubicBezTo>
                    <a:pt x="0" y="8"/>
                    <a:pt x="0" y="7"/>
                    <a:pt x="1" y="6"/>
                  </a:cubicBezTo>
                  <a:cubicBezTo>
                    <a:pt x="1" y="5"/>
                    <a:pt x="2" y="4"/>
                    <a:pt x="3" y="3"/>
                  </a:cubicBezTo>
                  <a:cubicBezTo>
                    <a:pt x="4" y="2"/>
                    <a:pt x="4" y="1"/>
                    <a:pt x="5" y="1"/>
                  </a:cubicBezTo>
                  <a:cubicBezTo>
                    <a:pt x="6" y="0"/>
                    <a:pt x="8" y="0"/>
                    <a:pt x="9" y="0"/>
                  </a:cubicBezTo>
                  <a:cubicBezTo>
                    <a:pt x="187" y="0"/>
                    <a:pt x="187" y="0"/>
                    <a:pt x="187" y="0"/>
                  </a:cubicBezTo>
                  <a:cubicBezTo>
                    <a:pt x="188" y="0"/>
                    <a:pt x="189" y="0"/>
                    <a:pt x="190" y="1"/>
                  </a:cubicBezTo>
                  <a:cubicBezTo>
                    <a:pt x="191" y="1"/>
                    <a:pt x="192" y="2"/>
                    <a:pt x="193" y="3"/>
                  </a:cubicBezTo>
                  <a:cubicBezTo>
                    <a:pt x="194" y="4"/>
                    <a:pt x="195" y="5"/>
                    <a:pt x="195" y="6"/>
                  </a:cubicBezTo>
                  <a:cubicBezTo>
                    <a:pt x="196" y="7"/>
                    <a:pt x="196" y="8"/>
                    <a:pt x="196" y="10"/>
                  </a:cubicBezTo>
                  <a:cubicBezTo>
                    <a:pt x="196" y="111"/>
                    <a:pt x="196" y="111"/>
                    <a:pt x="196" y="111"/>
                  </a:cubicBezTo>
                  <a:cubicBezTo>
                    <a:pt x="262" y="111"/>
                    <a:pt x="262" y="111"/>
                    <a:pt x="262" y="111"/>
                  </a:cubicBezTo>
                  <a:cubicBezTo>
                    <a:pt x="262" y="111"/>
                    <a:pt x="263" y="111"/>
                    <a:pt x="264" y="111"/>
                  </a:cubicBezTo>
                  <a:cubicBezTo>
                    <a:pt x="265" y="112"/>
                    <a:pt x="266" y="112"/>
                    <a:pt x="267" y="113"/>
                  </a:cubicBezTo>
                  <a:cubicBezTo>
                    <a:pt x="267" y="114"/>
                    <a:pt x="268" y="115"/>
                    <a:pt x="268" y="116"/>
                  </a:cubicBezTo>
                  <a:cubicBezTo>
                    <a:pt x="269" y="117"/>
                    <a:pt x="269" y="118"/>
                    <a:pt x="269" y="119"/>
                  </a:cubicBezTo>
                  <a:lnTo>
                    <a:pt x="269" y="279"/>
                  </a:lnTo>
                  <a:close/>
                  <a:moveTo>
                    <a:pt x="108" y="116"/>
                  </a:moveTo>
                  <a:cubicBezTo>
                    <a:pt x="108" y="115"/>
                    <a:pt x="108" y="114"/>
                    <a:pt x="109" y="113"/>
                  </a:cubicBezTo>
                  <a:cubicBezTo>
                    <a:pt x="110" y="112"/>
                    <a:pt x="111" y="112"/>
                    <a:pt x="112" y="111"/>
                  </a:cubicBezTo>
                  <a:cubicBezTo>
                    <a:pt x="113" y="111"/>
                    <a:pt x="114" y="111"/>
                    <a:pt x="114" y="111"/>
                  </a:cubicBezTo>
                  <a:cubicBezTo>
                    <a:pt x="178" y="111"/>
                    <a:pt x="178" y="111"/>
                    <a:pt x="178" y="111"/>
                  </a:cubicBezTo>
                  <a:cubicBezTo>
                    <a:pt x="178" y="19"/>
                    <a:pt x="178" y="19"/>
                    <a:pt x="178" y="19"/>
                  </a:cubicBezTo>
                  <a:cubicBezTo>
                    <a:pt x="18" y="19"/>
                    <a:pt x="18" y="19"/>
                    <a:pt x="18" y="19"/>
                  </a:cubicBezTo>
                  <a:cubicBezTo>
                    <a:pt x="18" y="249"/>
                    <a:pt x="18" y="249"/>
                    <a:pt x="18" y="249"/>
                  </a:cubicBezTo>
                  <a:cubicBezTo>
                    <a:pt x="107" y="249"/>
                    <a:pt x="107" y="249"/>
                    <a:pt x="107" y="249"/>
                  </a:cubicBezTo>
                  <a:cubicBezTo>
                    <a:pt x="107" y="119"/>
                    <a:pt x="107" y="119"/>
                    <a:pt x="107" y="119"/>
                  </a:cubicBezTo>
                  <a:cubicBezTo>
                    <a:pt x="107" y="118"/>
                    <a:pt x="107" y="117"/>
                    <a:pt x="108" y="116"/>
                  </a:cubicBezTo>
                  <a:close/>
                  <a:moveTo>
                    <a:pt x="51" y="39"/>
                  </a:moveTo>
                  <a:cubicBezTo>
                    <a:pt x="51" y="39"/>
                    <a:pt x="52" y="39"/>
                    <a:pt x="52" y="40"/>
                  </a:cubicBezTo>
                  <a:cubicBezTo>
                    <a:pt x="53" y="40"/>
                    <a:pt x="53" y="41"/>
                    <a:pt x="53" y="41"/>
                  </a:cubicBezTo>
                  <a:cubicBezTo>
                    <a:pt x="53" y="42"/>
                    <a:pt x="54" y="43"/>
                    <a:pt x="54" y="43"/>
                  </a:cubicBezTo>
                  <a:cubicBezTo>
                    <a:pt x="54" y="53"/>
                    <a:pt x="54" y="53"/>
                    <a:pt x="54" y="53"/>
                  </a:cubicBezTo>
                  <a:cubicBezTo>
                    <a:pt x="54" y="53"/>
                    <a:pt x="53" y="54"/>
                    <a:pt x="53" y="55"/>
                  </a:cubicBezTo>
                  <a:cubicBezTo>
                    <a:pt x="53" y="55"/>
                    <a:pt x="53" y="56"/>
                    <a:pt x="52" y="56"/>
                  </a:cubicBezTo>
                  <a:cubicBezTo>
                    <a:pt x="52" y="57"/>
                    <a:pt x="51" y="57"/>
                    <a:pt x="51" y="57"/>
                  </a:cubicBezTo>
                  <a:cubicBezTo>
                    <a:pt x="50" y="58"/>
                    <a:pt x="49" y="58"/>
                    <a:pt x="49" y="58"/>
                  </a:cubicBezTo>
                  <a:cubicBezTo>
                    <a:pt x="40" y="58"/>
                    <a:pt x="40" y="58"/>
                    <a:pt x="40" y="58"/>
                  </a:cubicBezTo>
                  <a:cubicBezTo>
                    <a:pt x="39" y="58"/>
                    <a:pt x="39" y="58"/>
                    <a:pt x="38" y="57"/>
                  </a:cubicBezTo>
                  <a:cubicBezTo>
                    <a:pt x="38" y="57"/>
                    <a:pt x="38" y="57"/>
                    <a:pt x="37" y="56"/>
                  </a:cubicBezTo>
                  <a:cubicBezTo>
                    <a:pt x="36" y="56"/>
                    <a:pt x="36" y="55"/>
                    <a:pt x="36" y="55"/>
                  </a:cubicBezTo>
                  <a:cubicBezTo>
                    <a:pt x="36" y="54"/>
                    <a:pt x="36" y="53"/>
                    <a:pt x="36" y="53"/>
                  </a:cubicBezTo>
                  <a:cubicBezTo>
                    <a:pt x="36" y="43"/>
                    <a:pt x="36" y="43"/>
                    <a:pt x="36" y="43"/>
                  </a:cubicBezTo>
                  <a:cubicBezTo>
                    <a:pt x="36" y="43"/>
                    <a:pt x="36" y="42"/>
                    <a:pt x="36" y="41"/>
                  </a:cubicBezTo>
                  <a:cubicBezTo>
                    <a:pt x="36" y="41"/>
                    <a:pt x="36" y="40"/>
                    <a:pt x="37" y="40"/>
                  </a:cubicBezTo>
                  <a:cubicBezTo>
                    <a:pt x="38" y="39"/>
                    <a:pt x="38" y="39"/>
                    <a:pt x="38" y="39"/>
                  </a:cubicBezTo>
                  <a:cubicBezTo>
                    <a:pt x="39" y="38"/>
                    <a:pt x="39" y="38"/>
                    <a:pt x="40" y="38"/>
                  </a:cubicBezTo>
                  <a:cubicBezTo>
                    <a:pt x="49" y="38"/>
                    <a:pt x="49" y="38"/>
                    <a:pt x="49" y="38"/>
                  </a:cubicBezTo>
                  <a:cubicBezTo>
                    <a:pt x="49" y="38"/>
                    <a:pt x="50" y="38"/>
                    <a:pt x="51" y="39"/>
                  </a:cubicBezTo>
                  <a:close/>
                  <a:moveTo>
                    <a:pt x="51" y="77"/>
                  </a:moveTo>
                  <a:cubicBezTo>
                    <a:pt x="51" y="77"/>
                    <a:pt x="52" y="77"/>
                    <a:pt x="52" y="78"/>
                  </a:cubicBezTo>
                  <a:cubicBezTo>
                    <a:pt x="53" y="79"/>
                    <a:pt x="53" y="79"/>
                    <a:pt x="53" y="80"/>
                  </a:cubicBezTo>
                  <a:cubicBezTo>
                    <a:pt x="53" y="80"/>
                    <a:pt x="54" y="81"/>
                    <a:pt x="54" y="82"/>
                  </a:cubicBezTo>
                  <a:cubicBezTo>
                    <a:pt x="54" y="91"/>
                    <a:pt x="54" y="91"/>
                    <a:pt x="54" y="91"/>
                  </a:cubicBezTo>
                  <a:cubicBezTo>
                    <a:pt x="54" y="92"/>
                    <a:pt x="53" y="92"/>
                    <a:pt x="53" y="93"/>
                  </a:cubicBezTo>
                  <a:cubicBezTo>
                    <a:pt x="53" y="94"/>
                    <a:pt x="53" y="94"/>
                    <a:pt x="52" y="95"/>
                  </a:cubicBezTo>
                  <a:cubicBezTo>
                    <a:pt x="52" y="95"/>
                    <a:pt x="51" y="95"/>
                    <a:pt x="51" y="96"/>
                  </a:cubicBezTo>
                  <a:cubicBezTo>
                    <a:pt x="50" y="96"/>
                    <a:pt x="49" y="96"/>
                    <a:pt x="49" y="96"/>
                  </a:cubicBezTo>
                  <a:cubicBezTo>
                    <a:pt x="40" y="96"/>
                    <a:pt x="40" y="96"/>
                    <a:pt x="40" y="96"/>
                  </a:cubicBezTo>
                  <a:cubicBezTo>
                    <a:pt x="39" y="96"/>
                    <a:pt x="39" y="96"/>
                    <a:pt x="38" y="96"/>
                  </a:cubicBezTo>
                  <a:cubicBezTo>
                    <a:pt x="38" y="95"/>
                    <a:pt x="38" y="95"/>
                    <a:pt x="37" y="95"/>
                  </a:cubicBezTo>
                  <a:cubicBezTo>
                    <a:pt x="36" y="94"/>
                    <a:pt x="36" y="94"/>
                    <a:pt x="36" y="93"/>
                  </a:cubicBezTo>
                  <a:cubicBezTo>
                    <a:pt x="36" y="92"/>
                    <a:pt x="36" y="92"/>
                    <a:pt x="36" y="91"/>
                  </a:cubicBezTo>
                  <a:cubicBezTo>
                    <a:pt x="36" y="82"/>
                    <a:pt x="36" y="82"/>
                    <a:pt x="36" y="82"/>
                  </a:cubicBezTo>
                  <a:cubicBezTo>
                    <a:pt x="36" y="81"/>
                    <a:pt x="36" y="80"/>
                    <a:pt x="36" y="80"/>
                  </a:cubicBezTo>
                  <a:cubicBezTo>
                    <a:pt x="36" y="79"/>
                    <a:pt x="36" y="79"/>
                    <a:pt x="37" y="78"/>
                  </a:cubicBezTo>
                  <a:cubicBezTo>
                    <a:pt x="38" y="77"/>
                    <a:pt x="38" y="77"/>
                    <a:pt x="38" y="77"/>
                  </a:cubicBezTo>
                  <a:cubicBezTo>
                    <a:pt x="39" y="77"/>
                    <a:pt x="39" y="77"/>
                    <a:pt x="40" y="77"/>
                  </a:cubicBezTo>
                  <a:cubicBezTo>
                    <a:pt x="49" y="77"/>
                    <a:pt x="49" y="77"/>
                    <a:pt x="49" y="77"/>
                  </a:cubicBezTo>
                  <a:cubicBezTo>
                    <a:pt x="49" y="77"/>
                    <a:pt x="50" y="77"/>
                    <a:pt x="51" y="77"/>
                  </a:cubicBezTo>
                  <a:close/>
                  <a:moveTo>
                    <a:pt x="51" y="115"/>
                  </a:moveTo>
                  <a:cubicBezTo>
                    <a:pt x="51" y="116"/>
                    <a:pt x="52" y="116"/>
                    <a:pt x="52" y="116"/>
                  </a:cubicBezTo>
                  <a:cubicBezTo>
                    <a:pt x="53" y="117"/>
                    <a:pt x="53" y="117"/>
                    <a:pt x="53" y="118"/>
                  </a:cubicBezTo>
                  <a:cubicBezTo>
                    <a:pt x="53" y="118"/>
                    <a:pt x="54" y="119"/>
                    <a:pt x="54" y="120"/>
                  </a:cubicBezTo>
                  <a:cubicBezTo>
                    <a:pt x="54" y="129"/>
                    <a:pt x="54" y="129"/>
                    <a:pt x="54" y="129"/>
                  </a:cubicBezTo>
                  <a:cubicBezTo>
                    <a:pt x="54" y="130"/>
                    <a:pt x="53" y="130"/>
                    <a:pt x="53" y="131"/>
                  </a:cubicBezTo>
                  <a:cubicBezTo>
                    <a:pt x="53" y="132"/>
                    <a:pt x="53" y="132"/>
                    <a:pt x="52" y="133"/>
                  </a:cubicBezTo>
                  <a:cubicBezTo>
                    <a:pt x="52" y="133"/>
                    <a:pt x="51" y="134"/>
                    <a:pt x="51" y="134"/>
                  </a:cubicBezTo>
                  <a:cubicBezTo>
                    <a:pt x="50" y="134"/>
                    <a:pt x="49" y="134"/>
                    <a:pt x="49" y="134"/>
                  </a:cubicBezTo>
                  <a:cubicBezTo>
                    <a:pt x="40" y="134"/>
                    <a:pt x="40" y="134"/>
                    <a:pt x="40" y="134"/>
                  </a:cubicBezTo>
                  <a:cubicBezTo>
                    <a:pt x="39" y="134"/>
                    <a:pt x="39" y="134"/>
                    <a:pt x="38" y="134"/>
                  </a:cubicBezTo>
                  <a:cubicBezTo>
                    <a:pt x="38" y="134"/>
                    <a:pt x="38" y="133"/>
                    <a:pt x="37" y="133"/>
                  </a:cubicBezTo>
                  <a:cubicBezTo>
                    <a:pt x="36" y="132"/>
                    <a:pt x="36" y="132"/>
                    <a:pt x="36" y="131"/>
                  </a:cubicBezTo>
                  <a:cubicBezTo>
                    <a:pt x="36" y="130"/>
                    <a:pt x="36" y="130"/>
                    <a:pt x="36" y="129"/>
                  </a:cubicBezTo>
                  <a:cubicBezTo>
                    <a:pt x="36" y="120"/>
                    <a:pt x="36" y="120"/>
                    <a:pt x="36" y="120"/>
                  </a:cubicBezTo>
                  <a:cubicBezTo>
                    <a:pt x="36" y="119"/>
                    <a:pt x="36" y="118"/>
                    <a:pt x="36" y="118"/>
                  </a:cubicBezTo>
                  <a:cubicBezTo>
                    <a:pt x="36" y="117"/>
                    <a:pt x="36" y="117"/>
                    <a:pt x="37" y="116"/>
                  </a:cubicBezTo>
                  <a:cubicBezTo>
                    <a:pt x="38" y="116"/>
                    <a:pt x="38" y="116"/>
                    <a:pt x="38" y="115"/>
                  </a:cubicBezTo>
                  <a:cubicBezTo>
                    <a:pt x="39" y="115"/>
                    <a:pt x="39" y="115"/>
                    <a:pt x="40" y="115"/>
                  </a:cubicBezTo>
                  <a:cubicBezTo>
                    <a:pt x="49" y="115"/>
                    <a:pt x="49" y="115"/>
                    <a:pt x="49" y="115"/>
                  </a:cubicBezTo>
                  <a:cubicBezTo>
                    <a:pt x="49" y="115"/>
                    <a:pt x="50" y="115"/>
                    <a:pt x="51" y="115"/>
                  </a:cubicBezTo>
                  <a:close/>
                  <a:moveTo>
                    <a:pt x="51" y="154"/>
                  </a:moveTo>
                  <a:cubicBezTo>
                    <a:pt x="51" y="154"/>
                    <a:pt x="52" y="154"/>
                    <a:pt x="52" y="155"/>
                  </a:cubicBezTo>
                  <a:cubicBezTo>
                    <a:pt x="53" y="155"/>
                    <a:pt x="53" y="156"/>
                    <a:pt x="53" y="156"/>
                  </a:cubicBezTo>
                  <a:cubicBezTo>
                    <a:pt x="53" y="157"/>
                    <a:pt x="54" y="157"/>
                    <a:pt x="54" y="158"/>
                  </a:cubicBezTo>
                  <a:cubicBezTo>
                    <a:pt x="54" y="168"/>
                    <a:pt x="54" y="168"/>
                    <a:pt x="54" y="168"/>
                  </a:cubicBezTo>
                  <a:cubicBezTo>
                    <a:pt x="54" y="168"/>
                    <a:pt x="53" y="169"/>
                    <a:pt x="53" y="170"/>
                  </a:cubicBezTo>
                  <a:cubicBezTo>
                    <a:pt x="53" y="170"/>
                    <a:pt x="53" y="171"/>
                    <a:pt x="52" y="171"/>
                  </a:cubicBezTo>
                  <a:cubicBezTo>
                    <a:pt x="52" y="172"/>
                    <a:pt x="51" y="172"/>
                    <a:pt x="51" y="172"/>
                  </a:cubicBezTo>
                  <a:cubicBezTo>
                    <a:pt x="50" y="173"/>
                    <a:pt x="49" y="173"/>
                    <a:pt x="49" y="173"/>
                  </a:cubicBezTo>
                  <a:cubicBezTo>
                    <a:pt x="40" y="173"/>
                    <a:pt x="40" y="173"/>
                    <a:pt x="40" y="173"/>
                  </a:cubicBezTo>
                  <a:cubicBezTo>
                    <a:pt x="39" y="173"/>
                    <a:pt x="39" y="173"/>
                    <a:pt x="38" y="172"/>
                  </a:cubicBezTo>
                  <a:cubicBezTo>
                    <a:pt x="38" y="172"/>
                    <a:pt x="38" y="172"/>
                    <a:pt x="37" y="171"/>
                  </a:cubicBezTo>
                  <a:cubicBezTo>
                    <a:pt x="36" y="171"/>
                    <a:pt x="36" y="170"/>
                    <a:pt x="36" y="170"/>
                  </a:cubicBezTo>
                  <a:cubicBezTo>
                    <a:pt x="36" y="169"/>
                    <a:pt x="36" y="168"/>
                    <a:pt x="36" y="168"/>
                  </a:cubicBezTo>
                  <a:cubicBezTo>
                    <a:pt x="36" y="158"/>
                    <a:pt x="36" y="158"/>
                    <a:pt x="36" y="158"/>
                  </a:cubicBezTo>
                  <a:cubicBezTo>
                    <a:pt x="36" y="157"/>
                    <a:pt x="36" y="157"/>
                    <a:pt x="36" y="156"/>
                  </a:cubicBezTo>
                  <a:cubicBezTo>
                    <a:pt x="36" y="156"/>
                    <a:pt x="36" y="155"/>
                    <a:pt x="37" y="155"/>
                  </a:cubicBezTo>
                  <a:cubicBezTo>
                    <a:pt x="38" y="154"/>
                    <a:pt x="38" y="154"/>
                    <a:pt x="38" y="154"/>
                  </a:cubicBezTo>
                  <a:cubicBezTo>
                    <a:pt x="39" y="153"/>
                    <a:pt x="39" y="153"/>
                    <a:pt x="40" y="153"/>
                  </a:cubicBezTo>
                  <a:cubicBezTo>
                    <a:pt x="49" y="153"/>
                    <a:pt x="49" y="153"/>
                    <a:pt x="49" y="153"/>
                  </a:cubicBezTo>
                  <a:cubicBezTo>
                    <a:pt x="49" y="153"/>
                    <a:pt x="50" y="153"/>
                    <a:pt x="51" y="154"/>
                  </a:cubicBezTo>
                  <a:close/>
                  <a:moveTo>
                    <a:pt x="51" y="192"/>
                  </a:moveTo>
                  <a:cubicBezTo>
                    <a:pt x="51" y="192"/>
                    <a:pt x="52" y="193"/>
                    <a:pt x="52" y="193"/>
                  </a:cubicBezTo>
                  <a:cubicBezTo>
                    <a:pt x="53" y="193"/>
                    <a:pt x="53" y="194"/>
                    <a:pt x="53" y="195"/>
                  </a:cubicBezTo>
                  <a:cubicBezTo>
                    <a:pt x="53" y="195"/>
                    <a:pt x="54" y="196"/>
                    <a:pt x="54" y="196"/>
                  </a:cubicBezTo>
                  <a:cubicBezTo>
                    <a:pt x="54" y="206"/>
                    <a:pt x="54" y="206"/>
                    <a:pt x="54" y="206"/>
                  </a:cubicBezTo>
                  <a:cubicBezTo>
                    <a:pt x="54" y="207"/>
                    <a:pt x="53" y="207"/>
                    <a:pt x="53" y="208"/>
                  </a:cubicBezTo>
                  <a:cubicBezTo>
                    <a:pt x="53" y="208"/>
                    <a:pt x="53" y="209"/>
                    <a:pt x="52" y="209"/>
                  </a:cubicBezTo>
                  <a:cubicBezTo>
                    <a:pt x="52" y="210"/>
                    <a:pt x="51" y="210"/>
                    <a:pt x="51" y="211"/>
                  </a:cubicBezTo>
                  <a:cubicBezTo>
                    <a:pt x="50" y="211"/>
                    <a:pt x="49" y="211"/>
                    <a:pt x="49" y="211"/>
                  </a:cubicBezTo>
                  <a:cubicBezTo>
                    <a:pt x="40" y="211"/>
                    <a:pt x="40" y="211"/>
                    <a:pt x="40" y="211"/>
                  </a:cubicBezTo>
                  <a:cubicBezTo>
                    <a:pt x="39" y="211"/>
                    <a:pt x="39" y="211"/>
                    <a:pt x="38" y="211"/>
                  </a:cubicBezTo>
                  <a:cubicBezTo>
                    <a:pt x="38" y="210"/>
                    <a:pt x="38" y="210"/>
                    <a:pt x="37" y="209"/>
                  </a:cubicBezTo>
                  <a:cubicBezTo>
                    <a:pt x="36" y="209"/>
                    <a:pt x="36" y="208"/>
                    <a:pt x="36" y="208"/>
                  </a:cubicBezTo>
                  <a:cubicBezTo>
                    <a:pt x="36" y="207"/>
                    <a:pt x="36" y="207"/>
                    <a:pt x="36" y="206"/>
                  </a:cubicBezTo>
                  <a:cubicBezTo>
                    <a:pt x="36" y="196"/>
                    <a:pt x="36" y="196"/>
                    <a:pt x="36" y="196"/>
                  </a:cubicBezTo>
                  <a:cubicBezTo>
                    <a:pt x="36" y="196"/>
                    <a:pt x="36" y="195"/>
                    <a:pt x="36" y="195"/>
                  </a:cubicBezTo>
                  <a:cubicBezTo>
                    <a:pt x="36" y="194"/>
                    <a:pt x="36" y="193"/>
                    <a:pt x="37" y="193"/>
                  </a:cubicBezTo>
                  <a:cubicBezTo>
                    <a:pt x="38" y="193"/>
                    <a:pt x="38" y="192"/>
                    <a:pt x="38" y="192"/>
                  </a:cubicBezTo>
                  <a:cubicBezTo>
                    <a:pt x="39" y="191"/>
                    <a:pt x="39" y="191"/>
                    <a:pt x="40" y="191"/>
                  </a:cubicBezTo>
                  <a:cubicBezTo>
                    <a:pt x="49" y="191"/>
                    <a:pt x="49" y="191"/>
                    <a:pt x="49" y="191"/>
                  </a:cubicBezTo>
                  <a:cubicBezTo>
                    <a:pt x="49" y="191"/>
                    <a:pt x="50" y="191"/>
                    <a:pt x="51" y="192"/>
                  </a:cubicBezTo>
                  <a:close/>
                  <a:moveTo>
                    <a:pt x="86" y="39"/>
                  </a:moveTo>
                  <a:cubicBezTo>
                    <a:pt x="87" y="39"/>
                    <a:pt x="87" y="39"/>
                    <a:pt x="88" y="40"/>
                  </a:cubicBezTo>
                  <a:cubicBezTo>
                    <a:pt x="88" y="40"/>
                    <a:pt x="88" y="41"/>
                    <a:pt x="89" y="41"/>
                  </a:cubicBezTo>
                  <a:cubicBezTo>
                    <a:pt x="89" y="42"/>
                    <a:pt x="89" y="43"/>
                    <a:pt x="89" y="43"/>
                  </a:cubicBezTo>
                  <a:cubicBezTo>
                    <a:pt x="89" y="53"/>
                    <a:pt x="89" y="53"/>
                    <a:pt x="89" y="53"/>
                  </a:cubicBezTo>
                  <a:cubicBezTo>
                    <a:pt x="89" y="53"/>
                    <a:pt x="89" y="54"/>
                    <a:pt x="89" y="55"/>
                  </a:cubicBezTo>
                  <a:cubicBezTo>
                    <a:pt x="88" y="55"/>
                    <a:pt x="88" y="56"/>
                    <a:pt x="88" y="56"/>
                  </a:cubicBezTo>
                  <a:cubicBezTo>
                    <a:pt x="87" y="57"/>
                    <a:pt x="87" y="57"/>
                    <a:pt x="86" y="57"/>
                  </a:cubicBezTo>
                  <a:cubicBezTo>
                    <a:pt x="86" y="58"/>
                    <a:pt x="85" y="58"/>
                    <a:pt x="84" y="58"/>
                  </a:cubicBezTo>
                  <a:cubicBezTo>
                    <a:pt x="75" y="58"/>
                    <a:pt x="75" y="58"/>
                    <a:pt x="75" y="58"/>
                  </a:cubicBezTo>
                  <a:cubicBezTo>
                    <a:pt x="75" y="58"/>
                    <a:pt x="75" y="58"/>
                    <a:pt x="74" y="57"/>
                  </a:cubicBezTo>
                  <a:cubicBezTo>
                    <a:pt x="73" y="57"/>
                    <a:pt x="73" y="57"/>
                    <a:pt x="73" y="56"/>
                  </a:cubicBezTo>
                  <a:cubicBezTo>
                    <a:pt x="72" y="56"/>
                    <a:pt x="72" y="55"/>
                    <a:pt x="72" y="55"/>
                  </a:cubicBezTo>
                  <a:cubicBezTo>
                    <a:pt x="71" y="54"/>
                    <a:pt x="71" y="53"/>
                    <a:pt x="71" y="53"/>
                  </a:cubicBezTo>
                  <a:cubicBezTo>
                    <a:pt x="71" y="43"/>
                    <a:pt x="71" y="43"/>
                    <a:pt x="71" y="43"/>
                  </a:cubicBezTo>
                  <a:cubicBezTo>
                    <a:pt x="71" y="43"/>
                    <a:pt x="71" y="42"/>
                    <a:pt x="72" y="41"/>
                  </a:cubicBezTo>
                  <a:cubicBezTo>
                    <a:pt x="72" y="41"/>
                    <a:pt x="72" y="40"/>
                    <a:pt x="73" y="40"/>
                  </a:cubicBezTo>
                  <a:cubicBezTo>
                    <a:pt x="73" y="39"/>
                    <a:pt x="73" y="39"/>
                    <a:pt x="74" y="39"/>
                  </a:cubicBezTo>
                  <a:cubicBezTo>
                    <a:pt x="75" y="38"/>
                    <a:pt x="75" y="38"/>
                    <a:pt x="75" y="38"/>
                  </a:cubicBezTo>
                  <a:cubicBezTo>
                    <a:pt x="84" y="38"/>
                    <a:pt x="84" y="38"/>
                    <a:pt x="84" y="38"/>
                  </a:cubicBezTo>
                  <a:cubicBezTo>
                    <a:pt x="85" y="38"/>
                    <a:pt x="86" y="38"/>
                    <a:pt x="86" y="39"/>
                  </a:cubicBezTo>
                  <a:close/>
                  <a:moveTo>
                    <a:pt x="86" y="77"/>
                  </a:moveTo>
                  <a:cubicBezTo>
                    <a:pt x="87" y="77"/>
                    <a:pt x="87" y="77"/>
                    <a:pt x="88" y="78"/>
                  </a:cubicBezTo>
                  <a:cubicBezTo>
                    <a:pt x="88" y="79"/>
                    <a:pt x="88" y="79"/>
                    <a:pt x="89" y="80"/>
                  </a:cubicBezTo>
                  <a:cubicBezTo>
                    <a:pt x="89" y="80"/>
                    <a:pt x="89" y="81"/>
                    <a:pt x="89" y="82"/>
                  </a:cubicBezTo>
                  <a:cubicBezTo>
                    <a:pt x="89" y="91"/>
                    <a:pt x="89" y="91"/>
                    <a:pt x="89" y="91"/>
                  </a:cubicBezTo>
                  <a:cubicBezTo>
                    <a:pt x="89" y="92"/>
                    <a:pt x="89" y="92"/>
                    <a:pt x="89" y="93"/>
                  </a:cubicBezTo>
                  <a:cubicBezTo>
                    <a:pt x="88" y="94"/>
                    <a:pt x="88" y="94"/>
                    <a:pt x="88" y="95"/>
                  </a:cubicBezTo>
                  <a:cubicBezTo>
                    <a:pt x="87" y="95"/>
                    <a:pt x="87" y="95"/>
                    <a:pt x="86" y="96"/>
                  </a:cubicBezTo>
                  <a:cubicBezTo>
                    <a:pt x="86" y="96"/>
                    <a:pt x="85" y="96"/>
                    <a:pt x="84" y="96"/>
                  </a:cubicBezTo>
                  <a:cubicBezTo>
                    <a:pt x="75" y="96"/>
                    <a:pt x="75" y="96"/>
                    <a:pt x="75" y="96"/>
                  </a:cubicBezTo>
                  <a:cubicBezTo>
                    <a:pt x="75" y="96"/>
                    <a:pt x="75" y="96"/>
                    <a:pt x="74" y="96"/>
                  </a:cubicBezTo>
                  <a:cubicBezTo>
                    <a:pt x="73" y="95"/>
                    <a:pt x="73" y="95"/>
                    <a:pt x="73" y="95"/>
                  </a:cubicBezTo>
                  <a:cubicBezTo>
                    <a:pt x="72" y="94"/>
                    <a:pt x="72" y="94"/>
                    <a:pt x="72" y="93"/>
                  </a:cubicBezTo>
                  <a:cubicBezTo>
                    <a:pt x="71" y="92"/>
                    <a:pt x="71" y="92"/>
                    <a:pt x="71" y="91"/>
                  </a:cubicBezTo>
                  <a:cubicBezTo>
                    <a:pt x="71" y="82"/>
                    <a:pt x="71" y="82"/>
                    <a:pt x="71" y="82"/>
                  </a:cubicBezTo>
                  <a:cubicBezTo>
                    <a:pt x="71" y="81"/>
                    <a:pt x="71" y="80"/>
                    <a:pt x="72" y="80"/>
                  </a:cubicBezTo>
                  <a:cubicBezTo>
                    <a:pt x="72" y="79"/>
                    <a:pt x="72" y="79"/>
                    <a:pt x="73" y="78"/>
                  </a:cubicBezTo>
                  <a:cubicBezTo>
                    <a:pt x="73" y="77"/>
                    <a:pt x="73" y="77"/>
                    <a:pt x="74" y="77"/>
                  </a:cubicBezTo>
                  <a:cubicBezTo>
                    <a:pt x="75" y="77"/>
                    <a:pt x="75" y="77"/>
                    <a:pt x="75" y="77"/>
                  </a:cubicBezTo>
                  <a:cubicBezTo>
                    <a:pt x="84" y="77"/>
                    <a:pt x="84" y="77"/>
                    <a:pt x="84" y="77"/>
                  </a:cubicBezTo>
                  <a:cubicBezTo>
                    <a:pt x="85" y="77"/>
                    <a:pt x="86" y="77"/>
                    <a:pt x="86" y="77"/>
                  </a:cubicBezTo>
                  <a:close/>
                  <a:moveTo>
                    <a:pt x="86" y="115"/>
                  </a:moveTo>
                  <a:cubicBezTo>
                    <a:pt x="86" y="116"/>
                    <a:pt x="87" y="116"/>
                    <a:pt x="87" y="116"/>
                  </a:cubicBezTo>
                  <a:cubicBezTo>
                    <a:pt x="88" y="117"/>
                    <a:pt x="88" y="117"/>
                    <a:pt x="88" y="118"/>
                  </a:cubicBezTo>
                  <a:cubicBezTo>
                    <a:pt x="88" y="118"/>
                    <a:pt x="88" y="119"/>
                    <a:pt x="88" y="120"/>
                  </a:cubicBezTo>
                  <a:cubicBezTo>
                    <a:pt x="88" y="129"/>
                    <a:pt x="88" y="129"/>
                    <a:pt x="88" y="129"/>
                  </a:cubicBezTo>
                  <a:cubicBezTo>
                    <a:pt x="88" y="130"/>
                    <a:pt x="88" y="130"/>
                    <a:pt x="88" y="131"/>
                  </a:cubicBezTo>
                  <a:cubicBezTo>
                    <a:pt x="88" y="132"/>
                    <a:pt x="88" y="132"/>
                    <a:pt x="87" y="133"/>
                  </a:cubicBezTo>
                  <a:cubicBezTo>
                    <a:pt x="87" y="133"/>
                    <a:pt x="86" y="134"/>
                    <a:pt x="86" y="134"/>
                  </a:cubicBezTo>
                  <a:cubicBezTo>
                    <a:pt x="85" y="134"/>
                    <a:pt x="85" y="134"/>
                    <a:pt x="84" y="134"/>
                  </a:cubicBezTo>
                  <a:cubicBezTo>
                    <a:pt x="75" y="134"/>
                    <a:pt x="75" y="134"/>
                    <a:pt x="75" y="134"/>
                  </a:cubicBezTo>
                  <a:cubicBezTo>
                    <a:pt x="75" y="134"/>
                    <a:pt x="74" y="134"/>
                    <a:pt x="73" y="134"/>
                  </a:cubicBezTo>
                  <a:cubicBezTo>
                    <a:pt x="73" y="134"/>
                    <a:pt x="72" y="133"/>
                    <a:pt x="72" y="133"/>
                  </a:cubicBezTo>
                  <a:cubicBezTo>
                    <a:pt x="72" y="132"/>
                    <a:pt x="71" y="132"/>
                    <a:pt x="71" y="131"/>
                  </a:cubicBezTo>
                  <a:cubicBezTo>
                    <a:pt x="71" y="130"/>
                    <a:pt x="71" y="130"/>
                    <a:pt x="71" y="129"/>
                  </a:cubicBezTo>
                  <a:cubicBezTo>
                    <a:pt x="71" y="120"/>
                    <a:pt x="71" y="120"/>
                    <a:pt x="71" y="120"/>
                  </a:cubicBezTo>
                  <a:cubicBezTo>
                    <a:pt x="71" y="119"/>
                    <a:pt x="71" y="118"/>
                    <a:pt x="71" y="118"/>
                  </a:cubicBezTo>
                  <a:cubicBezTo>
                    <a:pt x="71" y="117"/>
                    <a:pt x="72" y="117"/>
                    <a:pt x="72" y="116"/>
                  </a:cubicBezTo>
                  <a:cubicBezTo>
                    <a:pt x="72" y="116"/>
                    <a:pt x="73" y="116"/>
                    <a:pt x="73" y="115"/>
                  </a:cubicBezTo>
                  <a:cubicBezTo>
                    <a:pt x="74" y="115"/>
                    <a:pt x="75" y="115"/>
                    <a:pt x="75" y="115"/>
                  </a:cubicBezTo>
                  <a:cubicBezTo>
                    <a:pt x="84" y="115"/>
                    <a:pt x="84" y="115"/>
                    <a:pt x="84" y="115"/>
                  </a:cubicBezTo>
                  <a:cubicBezTo>
                    <a:pt x="85" y="115"/>
                    <a:pt x="85" y="115"/>
                    <a:pt x="86" y="115"/>
                  </a:cubicBezTo>
                  <a:close/>
                  <a:moveTo>
                    <a:pt x="86" y="154"/>
                  </a:moveTo>
                  <a:cubicBezTo>
                    <a:pt x="86" y="154"/>
                    <a:pt x="87" y="154"/>
                    <a:pt x="87" y="155"/>
                  </a:cubicBezTo>
                  <a:cubicBezTo>
                    <a:pt x="88" y="155"/>
                    <a:pt x="88" y="156"/>
                    <a:pt x="88" y="156"/>
                  </a:cubicBezTo>
                  <a:cubicBezTo>
                    <a:pt x="88" y="157"/>
                    <a:pt x="88" y="157"/>
                    <a:pt x="88" y="158"/>
                  </a:cubicBezTo>
                  <a:cubicBezTo>
                    <a:pt x="88" y="168"/>
                    <a:pt x="88" y="168"/>
                    <a:pt x="88" y="168"/>
                  </a:cubicBezTo>
                  <a:cubicBezTo>
                    <a:pt x="88" y="168"/>
                    <a:pt x="88" y="169"/>
                    <a:pt x="88" y="170"/>
                  </a:cubicBezTo>
                  <a:cubicBezTo>
                    <a:pt x="88" y="170"/>
                    <a:pt x="88" y="171"/>
                    <a:pt x="87" y="171"/>
                  </a:cubicBezTo>
                  <a:cubicBezTo>
                    <a:pt x="87" y="172"/>
                    <a:pt x="86" y="172"/>
                    <a:pt x="86" y="172"/>
                  </a:cubicBezTo>
                  <a:cubicBezTo>
                    <a:pt x="85" y="173"/>
                    <a:pt x="85" y="173"/>
                    <a:pt x="84" y="173"/>
                  </a:cubicBezTo>
                  <a:cubicBezTo>
                    <a:pt x="75" y="173"/>
                    <a:pt x="75" y="173"/>
                    <a:pt x="75" y="173"/>
                  </a:cubicBezTo>
                  <a:cubicBezTo>
                    <a:pt x="75" y="173"/>
                    <a:pt x="74" y="173"/>
                    <a:pt x="73" y="172"/>
                  </a:cubicBezTo>
                  <a:cubicBezTo>
                    <a:pt x="73" y="172"/>
                    <a:pt x="72" y="172"/>
                    <a:pt x="72" y="171"/>
                  </a:cubicBezTo>
                  <a:cubicBezTo>
                    <a:pt x="72" y="171"/>
                    <a:pt x="71" y="170"/>
                    <a:pt x="71" y="170"/>
                  </a:cubicBezTo>
                  <a:cubicBezTo>
                    <a:pt x="71" y="169"/>
                    <a:pt x="71" y="168"/>
                    <a:pt x="71" y="168"/>
                  </a:cubicBezTo>
                  <a:cubicBezTo>
                    <a:pt x="71" y="158"/>
                    <a:pt x="71" y="158"/>
                    <a:pt x="71" y="158"/>
                  </a:cubicBezTo>
                  <a:cubicBezTo>
                    <a:pt x="71" y="157"/>
                    <a:pt x="71" y="157"/>
                    <a:pt x="71" y="156"/>
                  </a:cubicBezTo>
                  <a:cubicBezTo>
                    <a:pt x="71" y="156"/>
                    <a:pt x="72" y="155"/>
                    <a:pt x="72" y="155"/>
                  </a:cubicBezTo>
                  <a:cubicBezTo>
                    <a:pt x="72" y="154"/>
                    <a:pt x="73" y="154"/>
                    <a:pt x="73" y="154"/>
                  </a:cubicBezTo>
                  <a:cubicBezTo>
                    <a:pt x="74" y="153"/>
                    <a:pt x="75" y="153"/>
                    <a:pt x="75" y="153"/>
                  </a:cubicBezTo>
                  <a:cubicBezTo>
                    <a:pt x="84" y="153"/>
                    <a:pt x="84" y="153"/>
                    <a:pt x="84" y="153"/>
                  </a:cubicBezTo>
                  <a:cubicBezTo>
                    <a:pt x="85" y="153"/>
                    <a:pt x="85" y="153"/>
                    <a:pt x="86" y="154"/>
                  </a:cubicBezTo>
                  <a:close/>
                  <a:moveTo>
                    <a:pt x="86" y="192"/>
                  </a:moveTo>
                  <a:cubicBezTo>
                    <a:pt x="86" y="192"/>
                    <a:pt x="87" y="193"/>
                    <a:pt x="87" y="193"/>
                  </a:cubicBezTo>
                  <a:cubicBezTo>
                    <a:pt x="88" y="193"/>
                    <a:pt x="88" y="194"/>
                    <a:pt x="88" y="195"/>
                  </a:cubicBezTo>
                  <a:cubicBezTo>
                    <a:pt x="88" y="195"/>
                    <a:pt x="88" y="196"/>
                    <a:pt x="88" y="196"/>
                  </a:cubicBezTo>
                  <a:cubicBezTo>
                    <a:pt x="88" y="206"/>
                    <a:pt x="88" y="206"/>
                    <a:pt x="88" y="206"/>
                  </a:cubicBezTo>
                  <a:cubicBezTo>
                    <a:pt x="88" y="207"/>
                    <a:pt x="88" y="207"/>
                    <a:pt x="88" y="208"/>
                  </a:cubicBezTo>
                  <a:cubicBezTo>
                    <a:pt x="88" y="208"/>
                    <a:pt x="88" y="209"/>
                    <a:pt x="87" y="209"/>
                  </a:cubicBezTo>
                  <a:cubicBezTo>
                    <a:pt x="87" y="210"/>
                    <a:pt x="86" y="210"/>
                    <a:pt x="86" y="211"/>
                  </a:cubicBezTo>
                  <a:cubicBezTo>
                    <a:pt x="85" y="211"/>
                    <a:pt x="85" y="211"/>
                    <a:pt x="84" y="211"/>
                  </a:cubicBezTo>
                  <a:cubicBezTo>
                    <a:pt x="75" y="211"/>
                    <a:pt x="75" y="211"/>
                    <a:pt x="75" y="211"/>
                  </a:cubicBezTo>
                  <a:cubicBezTo>
                    <a:pt x="75" y="211"/>
                    <a:pt x="74" y="211"/>
                    <a:pt x="73" y="211"/>
                  </a:cubicBezTo>
                  <a:cubicBezTo>
                    <a:pt x="73" y="210"/>
                    <a:pt x="72" y="210"/>
                    <a:pt x="72" y="209"/>
                  </a:cubicBezTo>
                  <a:cubicBezTo>
                    <a:pt x="72" y="209"/>
                    <a:pt x="71" y="208"/>
                    <a:pt x="71" y="208"/>
                  </a:cubicBezTo>
                  <a:cubicBezTo>
                    <a:pt x="71" y="207"/>
                    <a:pt x="71" y="207"/>
                    <a:pt x="71" y="206"/>
                  </a:cubicBezTo>
                  <a:cubicBezTo>
                    <a:pt x="71" y="196"/>
                    <a:pt x="71" y="196"/>
                    <a:pt x="71" y="196"/>
                  </a:cubicBezTo>
                  <a:cubicBezTo>
                    <a:pt x="71" y="196"/>
                    <a:pt x="71" y="195"/>
                    <a:pt x="71" y="195"/>
                  </a:cubicBezTo>
                  <a:cubicBezTo>
                    <a:pt x="71" y="194"/>
                    <a:pt x="72" y="193"/>
                    <a:pt x="72" y="193"/>
                  </a:cubicBezTo>
                  <a:cubicBezTo>
                    <a:pt x="72" y="193"/>
                    <a:pt x="73" y="192"/>
                    <a:pt x="73" y="192"/>
                  </a:cubicBezTo>
                  <a:cubicBezTo>
                    <a:pt x="74" y="191"/>
                    <a:pt x="75" y="191"/>
                    <a:pt x="75" y="191"/>
                  </a:cubicBezTo>
                  <a:cubicBezTo>
                    <a:pt x="84" y="191"/>
                    <a:pt x="84" y="191"/>
                    <a:pt x="84" y="191"/>
                  </a:cubicBezTo>
                  <a:cubicBezTo>
                    <a:pt x="85" y="191"/>
                    <a:pt x="85" y="191"/>
                    <a:pt x="86" y="192"/>
                  </a:cubicBezTo>
                  <a:close/>
                  <a:moveTo>
                    <a:pt x="111" y="58"/>
                  </a:moveTo>
                  <a:cubicBezTo>
                    <a:pt x="111" y="58"/>
                    <a:pt x="110" y="58"/>
                    <a:pt x="109" y="57"/>
                  </a:cubicBezTo>
                  <a:cubicBezTo>
                    <a:pt x="109" y="57"/>
                    <a:pt x="108" y="57"/>
                    <a:pt x="108" y="56"/>
                  </a:cubicBezTo>
                  <a:cubicBezTo>
                    <a:pt x="108" y="56"/>
                    <a:pt x="107" y="55"/>
                    <a:pt x="107" y="55"/>
                  </a:cubicBezTo>
                  <a:cubicBezTo>
                    <a:pt x="107" y="54"/>
                    <a:pt x="107" y="53"/>
                    <a:pt x="107" y="53"/>
                  </a:cubicBezTo>
                  <a:cubicBezTo>
                    <a:pt x="107" y="43"/>
                    <a:pt x="107" y="43"/>
                    <a:pt x="107" y="43"/>
                  </a:cubicBezTo>
                  <a:cubicBezTo>
                    <a:pt x="107" y="43"/>
                    <a:pt x="107" y="42"/>
                    <a:pt x="107" y="41"/>
                  </a:cubicBezTo>
                  <a:cubicBezTo>
                    <a:pt x="107" y="41"/>
                    <a:pt x="108" y="40"/>
                    <a:pt x="108" y="40"/>
                  </a:cubicBezTo>
                  <a:cubicBezTo>
                    <a:pt x="108" y="39"/>
                    <a:pt x="109" y="39"/>
                    <a:pt x="109" y="39"/>
                  </a:cubicBezTo>
                  <a:cubicBezTo>
                    <a:pt x="110" y="38"/>
                    <a:pt x="111" y="38"/>
                    <a:pt x="111" y="38"/>
                  </a:cubicBezTo>
                  <a:cubicBezTo>
                    <a:pt x="120" y="38"/>
                    <a:pt x="120" y="38"/>
                    <a:pt x="120" y="38"/>
                  </a:cubicBezTo>
                  <a:cubicBezTo>
                    <a:pt x="121" y="38"/>
                    <a:pt x="121" y="38"/>
                    <a:pt x="122" y="39"/>
                  </a:cubicBezTo>
                  <a:cubicBezTo>
                    <a:pt x="122" y="39"/>
                    <a:pt x="123" y="39"/>
                    <a:pt x="123" y="40"/>
                  </a:cubicBezTo>
                  <a:cubicBezTo>
                    <a:pt x="124" y="40"/>
                    <a:pt x="124" y="41"/>
                    <a:pt x="124" y="41"/>
                  </a:cubicBezTo>
                  <a:cubicBezTo>
                    <a:pt x="125" y="42"/>
                    <a:pt x="125" y="43"/>
                    <a:pt x="125" y="43"/>
                  </a:cubicBezTo>
                  <a:cubicBezTo>
                    <a:pt x="125" y="53"/>
                    <a:pt x="125" y="53"/>
                    <a:pt x="125" y="53"/>
                  </a:cubicBezTo>
                  <a:cubicBezTo>
                    <a:pt x="125" y="53"/>
                    <a:pt x="125" y="54"/>
                    <a:pt x="124" y="55"/>
                  </a:cubicBezTo>
                  <a:cubicBezTo>
                    <a:pt x="124" y="55"/>
                    <a:pt x="124" y="56"/>
                    <a:pt x="123" y="56"/>
                  </a:cubicBezTo>
                  <a:cubicBezTo>
                    <a:pt x="123" y="57"/>
                    <a:pt x="122" y="57"/>
                    <a:pt x="122" y="57"/>
                  </a:cubicBezTo>
                  <a:cubicBezTo>
                    <a:pt x="121" y="58"/>
                    <a:pt x="121" y="58"/>
                    <a:pt x="120" y="58"/>
                  </a:cubicBezTo>
                  <a:lnTo>
                    <a:pt x="111" y="58"/>
                  </a:lnTo>
                  <a:close/>
                  <a:moveTo>
                    <a:pt x="109" y="96"/>
                  </a:moveTo>
                  <a:cubicBezTo>
                    <a:pt x="109" y="95"/>
                    <a:pt x="108" y="95"/>
                    <a:pt x="108" y="95"/>
                  </a:cubicBezTo>
                  <a:cubicBezTo>
                    <a:pt x="108" y="94"/>
                    <a:pt x="107" y="94"/>
                    <a:pt x="107" y="93"/>
                  </a:cubicBezTo>
                  <a:cubicBezTo>
                    <a:pt x="107" y="92"/>
                    <a:pt x="107" y="92"/>
                    <a:pt x="107" y="91"/>
                  </a:cubicBezTo>
                  <a:cubicBezTo>
                    <a:pt x="107" y="82"/>
                    <a:pt x="107" y="82"/>
                    <a:pt x="107" y="82"/>
                  </a:cubicBezTo>
                  <a:cubicBezTo>
                    <a:pt x="107" y="81"/>
                    <a:pt x="107" y="80"/>
                    <a:pt x="107" y="80"/>
                  </a:cubicBezTo>
                  <a:cubicBezTo>
                    <a:pt x="107" y="79"/>
                    <a:pt x="108" y="79"/>
                    <a:pt x="108" y="78"/>
                  </a:cubicBezTo>
                  <a:cubicBezTo>
                    <a:pt x="108" y="77"/>
                    <a:pt x="109" y="77"/>
                    <a:pt x="109" y="77"/>
                  </a:cubicBezTo>
                  <a:cubicBezTo>
                    <a:pt x="110" y="77"/>
                    <a:pt x="111" y="77"/>
                    <a:pt x="111" y="77"/>
                  </a:cubicBezTo>
                  <a:cubicBezTo>
                    <a:pt x="120" y="77"/>
                    <a:pt x="120" y="77"/>
                    <a:pt x="120" y="77"/>
                  </a:cubicBezTo>
                  <a:cubicBezTo>
                    <a:pt x="121" y="77"/>
                    <a:pt x="121" y="77"/>
                    <a:pt x="122" y="77"/>
                  </a:cubicBezTo>
                  <a:cubicBezTo>
                    <a:pt x="122" y="77"/>
                    <a:pt x="123" y="77"/>
                    <a:pt x="123" y="78"/>
                  </a:cubicBezTo>
                  <a:cubicBezTo>
                    <a:pt x="124" y="79"/>
                    <a:pt x="124" y="79"/>
                    <a:pt x="124" y="80"/>
                  </a:cubicBezTo>
                  <a:cubicBezTo>
                    <a:pt x="125" y="80"/>
                    <a:pt x="125" y="81"/>
                    <a:pt x="125" y="82"/>
                  </a:cubicBezTo>
                  <a:cubicBezTo>
                    <a:pt x="125" y="91"/>
                    <a:pt x="125" y="91"/>
                    <a:pt x="125" y="91"/>
                  </a:cubicBezTo>
                  <a:cubicBezTo>
                    <a:pt x="125" y="92"/>
                    <a:pt x="125" y="92"/>
                    <a:pt x="124" y="93"/>
                  </a:cubicBezTo>
                  <a:cubicBezTo>
                    <a:pt x="124" y="94"/>
                    <a:pt x="124" y="94"/>
                    <a:pt x="123" y="95"/>
                  </a:cubicBezTo>
                  <a:cubicBezTo>
                    <a:pt x="123" y="95"/>
                    <a:pt x="122" y="95"/>
                    <a:pt x="122" y="96"/>
                  </a:cubicBezTo>
                  <a:cubicBezTo>
                    <a:pt x="121" y="96"/>
                    <a:pt x="121" y="96"/>
                    <a:pt x="120" y="96"/>
                  </a:cubicBezTo>
                  <a:cubicBezTo>
                    <a:pt x="111" y="96"/>
                    <a:pt x="111" y="96"/>
                    <a:pt x="111" y="96"/>
                  </a:cubicBezTo>
                  <a:cubicBezTo>
                    <a:pt x="111" y="96"/>
                    <a:pt x="110" y="96"/>
                    <a:pt x="109" y="96"/>
                  </a:cubicBezTo>
                  <a:close/>
                  <a:moveTo>
                    <a:pt x="122" y="271"/>
                  </a:moveTo>
                  <a:cubicBezTo>
                    <a:pt x="166" y="271"/>
                    <a:pt x="166" y="271"/>
                    <a:pt x="166" y="271"/>
                  </a:cubicBezTo>
                  <a:cubicBezTo>
                    <a:pt x="166" y="240"/>
                    <a:pt x="166" y="240"/>
                    <a:pt x="166" y="240"/>
                  </a:cubicBezTo>
                  <a:cubicBezTo>
                    <a:pt x="166" y="239"/>
                    <a:pt x="166" y="239"/>
                    <a:pt x="166" y="238"/>
                  </a:cubicBezTo>
                  <a:cubicBezTo>
                    <a:pt x="166" y="238"/>
                    <a:pt x="167" y="237"/>
                    <a:pt x="167" y="237"/>
                  </a:cubicBezTo>
                  <a:cubicBezTo>
                    <a:pt x="168" y="236"/>
                    <a:pt x="168" y="236"/>
                    <a:pt x="168" y="235"/>
                  </a:cubicBezTo>
                  <a:cubicBezTo>
                    <a:pt x="169" y="235"/>
                    <a:pt x="169" y="235"/>
                    <a:pt x="170" y="235"/>
                  </a:cubicBezTo>
                  <a:cubicBezTo>
                    <a:pt x="206" y="235"/>
                    <a:pt x="206" y="235"/>
                    <a:pt x="206" y="235"/>
                  </a:cubicBezTo>
                  <a:cubicBezTo>
                    <a:pt x="207" y="235"/>
                    <a:pt x="207" y="235"/>
                    <a:pt x="208" y="235"/>
                  </a:cubicBezTo>
                  <a:cubicBezTo>
                    <a:pt x="208" y="236"/>
                    <a:pt x="209" y="236"/>
                    <a:pt x="209" y="237"/>
                  </a:cubicBezTo>
                  <a:cubicBezTo>
                    <a:pt x="210" y="237"/>
                    <a:pt x="210" y="238"/>
                    <a:pt x="210" y="238"/>
                  </a:cubicBezTo>
                  <a:cubicBezTo>
                    <a:pt x="210" y="239"/>
                    <a:pt x="210" y="239"/>
                    <a:pt x="210" y="240"/>
                  </a:cubicBezTo>
                  <a:cubicBezTo>
                    <a:pt x="210" y="271"/>
                    <a:pt x="210" y="271"/>
                    <a:pt x="210" y="271"/>
                  </a:cubicBezTo>
                  <a:cubicBezTo>
                    <a:pt x="254" y="271"/>
                    <a:pt x="254" y="271"/>
                    <a:pt x="254" y="271"/>
                  </a:cubicBezTo>
                  <a:cubicBezTo>
                    <a:pt x="254" y="128"/>
                    <a:pt x="254" y="128"/>
                    <a:pt x="254" y="128"/>
                  </a:cubicBezTo>
                  <a:cubicBezTo>
                    <a:pt x="122" y="128"/>
                    <a:pt x="122" y="128"/>
                    <a:pt x="122" y="128"/>
                  </a:cubicBezTo>
                  <a:lnTo>
                    <a:pt x="122" y="271"/>
                  </a:lnTo>
                  <a:close/>
                  <a:moveTo>
                    <a:pt x="139" y="165"/>
                  </a:moveTo>
                  <a:cubicBezTo>
                    <a:pt x="138" y="164"/>
                    <a:pt x="138" y="164"/>
                    <a:pt x="138" y="164"/>
                  </a:cubicBezTo>
                  <a:cubicBezTo>
                    <a:pt x="138" y="163"/>
                    <a:pt x="137" y="163"/>
                    <a:pt x="137" y="162"/>
                  </a:cubicBezTo>
                  <a:cubicBezTo>
                    <a:pt x="136" y="162"/>
                    <a:pt x="136" y="161"/>
                    <a:pt x="136" y="160"/>
                  </a:cubicBezTo>
                  <a:cubicBezTo>
                    <a:pt x="136" y="152"/>
                    <a:pt x="136" y="152"/>
                    <a:pt x="136" y="152"/>
                  </a:cubicBezTo>
                  <a:cubicBezTo>
                    <a:pt x="136" y="152"/>
                    <a:pt x="136" y="151"/>
                    <a:pt x="137" y="150"/>
                  </a:cubicBezTo>
                  <a:cubicBezTo>
                    <a:pt x="137" y="149"/>
                    <a:pt x="138" y="149"/>
                    <a:pt x="138" y="149"/>
                  </a:cubicBezTo>
                  <a:cubicBezTo>
                    <a:pt x="138" y="148"/>
                    <a:pt x="138" y="148"/>
                    <a:pt x="139" y="148"/>
                  </a:cubicBezTo>
                  <a:cubicBezTo>
                    <a:pt x="139" y="147"/>
                    <a:pt x="140" y="147"/>
                    <a:pt x="140" y="147"/>
                  </a:cubicBezTo>
                  <a:cubicBezTo>
                    <a:pt x="147" y="147"/>
                    <a:pt x="147" y="147"/>
                    <a:pt x="147" y="147"/>
                  </a:cubicBezTo>
                  <a:cubicBezTo>
                    <a:pt x="148" y="147"/>
                    <a:pt x="149" y="147"/>
                    <a:pt x="149" y="148"/>
                  </a:cubicBezTo>
                  <a:cubicBezTo>
                    <a:pt x="150" y="148"/>
                    <a:pt x="150" y="148"/>
                    <a:pt x="150" y="149"/>
                  </a:cubicBezTo>
                  <a:cubicBezTo>
                    <a:pt x="150" y="149"/>
                    <a:pt x="151" y="149"/>
                    <a:pt x="151" y="150"/>
                  </a:cubicBezTo>
                  <a:cubicBezTo>
                    <a:pt x="151" y="151"/>
                    <a:pt x="151" y="152"/>
                    <a:pt x="151" y="152"/>
                  </a:cubicBezTo>
                  <a:cubicBezTo>
                    <a:pt x="151" y="160"/>
                    <a:pt x="151" y="160"/>
                    <a:pt x="151" y="160"/>
                  </a:cubicBezTo>
                  <a:cubicBezTo>
                    <a:pt x="151" y="161"/>
                    <a:pt x="151" y="162"/>
                    <a:pt x="151" y="162"/>
                  </a:cubicBezTo>
                  <a:cubicBezTo>
                    <a:pt x="151" y="163"/>
                    <a:pt x="150" y="163"/>
                    <a:pt x="150" y="164"/>
                  </a:cubicBezTo>
                  <a:cubicBezTo>
                    <a:pt x="150" y="164"/>
                    <a:pt x="150" y="164"/>
                    <a:pt x="149" y="165"/>
                  </a:cubicBezTo>
                  <a:cubicBezTo>
                    <a:pt x="149" y="165"/>
                    <a:pt x="148" y="165"/>
                    <a:pt x="147" y="165"/>
                  </a:cubicBezTo>
                  <a:cubicBezTo>
                    <a:pt x="140" y="165"/>
                    <a:pt x="140" y="165"/>
                    <a:pt x="140" y="165"/>
                  </a:cubicBezTo>
                  <a:cubicBezTo>
                    <a:pt x="140" y="165"/>
                    <a:pt x="139" y="165"/>
                    <a:pt x="139" y="165"/>
                  </a:cubicBezTo>
                  <a:close/>
                  <a:moveTo>
                    <a:pt x="139" y="200"/>
                  </a:moveTo>
                  <a:cubicBezTo>
                    <a:pt x="138" y="200"/>
                    <a:pt x="138" y="199"/>
                    <a:pt x="138" y="199"/>
                  </a:cubicBezTo>
                  <a:cubicBezTo>
                    <a:pt x="138" y="198"/>
                    <a:pt x="137" y="198"/>
                    <a:pt x="137" y="197"/>
                  </a:cubicBezTo>
                  <a:cubicBezTo>
                    <a:pt x="136" y="197"/>
                    <a:pt x="136" y="197"/>
                    <a:pt x="136" y="196"/>
                  </a:cubicBezTo>
                  <a:cubicBezTo>
                    <a:pt x="136" y="187"/>
                    <a:pt x="136" y="187"/>
                    <a:pt x="136" y="187"/>
                  </a:cubicBezTo>
                  <a:cubicBezTo>
                    <a:pt x="136" y="187"/>
                    <a:pt x="136" y="186"/>
                    <a:pt x="137" y="185"/>
                  </a:cubicBezTo>
                  <a:cubicBezTo>
                    <a:pt x="137" y="185"/>
                    <a:pt x="138" y="184"/>
                    <a:pt x="138" y="184"/>
                  </a:cubicBezTo>
                  <a:cubicBezTo>
                    <a:pt x="138" y="183"/>
                    <a:pt x="138" y="183"/>
                    <a:pt x="139" y="183"/>
                  </a:cubicBezTo>
                  <a:cubicBezTo>
                    <a:pt x="139" y="182"/>
                    <a:pt x="140" y="182"/>
                    <a:pt x="140" y="182"/>
                  </a:cubicBezTo>
                  <a:cubicBezTo>
                    <a:pt x="147" y="182"/>
                    <a:pt x="147" y="182"/>
                    <a:pt x="147" y="182"/>
                  </a:cubicBezTo>
                  <a:cubicBezTo>
                    <a:pt x="148" y="182"/>
                    <a:pt x="149" y="182"/>
                    <a:pt x="149" y="183"/>
                  </a:cubicBezTo>
                  <a:cubicBezTo>
                    <a:pt x="150" y="183"/>
                    <a:pt x="150" y="183"/>
                    <a:pt x="150" y="184"/>
                  </a:cubicBezTo>
                  <a:cubicBezTo>
                    <a:pt x="150" y="184"/>
                    <a:pt x="151" y="185"/>
                    <a:pt x="151" y="185"/>
                  </a:cubicBezTo>
                  <a:cubicBezTo>
                    <a:pt x="151" y="186"/>
                    <a:pt x="151" y="187"/>
                    <a:pt x="151" y="187"/>
                  </a:cubicBezTo>
                  <a:cubicBezTo>
                    <a:pt x="151" y="196"/>
                    <a:pt x="151" y="196"/>
                    <a:pt x="151" y="196"/>
                  </a:cubicBezTo>
                  <a:cubicBezTo>
                    <a:pt x="151" y="197"/>
                    <a:pt x="151" y="197"/>
                    <a:pt x="151" y="197"/>
                  </a:cubicBezTo>
                  <a:cubicBezTo>
                    <a:pt x="151" y="198"/>
                    <a:pt x="150" y="198"/>
                    <a:pt x="150" y="199"/>
                  </a:cubicBezTo>
                  <a:cubicBezTo>
                    <a:pt x="150" y="199"/>
                    <a:pt x="150" y="200"/>
                    <a:pt x="149" y="200"/>
                  </a:cubicBezTo>
                  <a:cubicBezTo>
                    <a:pt x="149" y="200"/>
                    <a:pt x="148" y="200"/>
                    <a:pt x="147" y="200"/>
                  </a:cubicBezTo>
                  <a:cubicBezTo>
                    <a:pt x="140" y="200"/>
                    <a:pt x="140" y="200"/>
                    <a:pt x="140" y="200"/>
                  </a:cubicBezTo>
                  <a:cubicBezTo>
                    <a:pt x="140" y="200"/>
                    <a:pt x="139" y="200"/>
                    <a:pt x="139" y="200"/>
                  </a:cubicBezTo>
                  <a:close/>
                  <a:moveTo>
                    <a:pt x="139" y="235"/>
                  </a:moveTo>
                  <a:cubicBezTo>
                    <a:pt x="138" y="235"/>
                    <a:pt x="138" y="234"/>
                    <a:pt x="138" y="234"/>
                  </a:cubicBezTo>
                  <a:cubicBezTo>
                    <a:pt x="138" y="234"/>
                    <a:pt x="137" y="233"/>
                    <a:pt x="137" y="233"/>
                  </a:cubicBezTo>
                  <a:cubicBezTo>
                    <a:pt x="136" y="232"/>
                    <a:pt x="136" y="231"/>
                    <a:pt x="136" y="231"/>
                  </a:cubicBezTo>
                  <a:cubicBezTo>
                    <a:pt x="136" y="222"/>
                    <a:pt x="136" y="222"/>
                    <a:pt x="136" y="222"/>
                  </a:cubicBezTo>
                  <a:cubicBezTo>
                    <a:pt x="136" y="221"/>
                    <a:pt x="136" y="221"/>
                    <a:pt x="137" y="221"/>
                  </a:cubicBezTo>
                  <a:cubicBezTo>
                    <a:pt x="137" y="220"/>
                    <a:pt x="138" y="220"/>
                    <a:pt x="138" y="219"/>
                  </a:cubicBezTo>
                  <a:cubicBezTo>
                    <a:pt x="138" y="219"/>
                    <a:pt x="138" y="218"/>
                    <a:pt x="139" y="218"/>
                  </a:cubicBezTo>
                  <a:cubicBezTo>
                    <a:pt x="139" y="218"/>
                    <a:pt x="140" y="218"/>
                    <a:pt x="140" y="218"/>
                  </a:cubicBezTo>
                  <a:cubicBezTo>
                    <a:pt x="147" y="218"/>
                    <a:pt x="147" y="218"/>
                    <a:pt x="147" y="218"/>
                  </a:cubicBezTo>
                  <a:cubicBezTo>
                    <a:pt x="148" y="218"/>
                    <a:pt x="149" y="218"/>
                    <a:pt x="149" y="218"/>
                  </a:cubicBezTo>
                  <a:cubicBezTo>
                    <a:pt x="150" y="218"/>
                    <a:pt x="150" y="219"/>
                    <a:pt x="150" y="219"/>
                  </a:cubicBezTo>
                  <a:cubicBezTo>
                    <a:pt x="150" y="220"/>
                    <a:pt x="151" y="220"/>
                    <a:pt x="151" y="221"/>
                  </a:cubicBezTo>
                  <a:cubicBezTo>
                    <a:pt x="151" y="221"/>
                    <a:pt x="151" y="221"/>
                    <a:pt x="151" y="222"/>
                  </a:cubicBezTo>
                  <a:cubicBezTo>
                    <a:pt x="151" y="231"/>
                    <a:pt x="151" y="231"/>
                    <a:pt x="151" y="231"/>
                  </a:cubicBezTo>
                  <a:cubicBezTo>
                    <a:pt x="151" y="231"/>
                    <a:pt x="151" y="232"/>
                    <a:pt x="151" y="233"/>
                  </a:cubicBezTo>
                  <a:cubicBezTo>
                    <a:pt x="151" y="233"/>
                    <a:pt x="150" y="234"/>
                    <a:pt x="150" y="234"/>
                  </a:cubicBezTo>
                  <a:cubicBezTo>
                    <a:pt x="150" y="234"/>
                    <a:pt x="150" y="235"/>
                    <a:pt x="149" y="235"/>
                  </a:cubicBezTo>
                  <a:cubicBezTo>
                    <a:pt x="149" y="235"/>
                    <a:pt x="148" y="235"/>
                    <a:pt x="147" y="235"/>
                  </a:cubicBezTo>
                  <a:cubicBezTo>
                    <a:pt x="140" y="235"/>
                    <a:pt x="140" y="235"/>
                    <a:pt x="140" y="235"/>
                  </a:cubicBezTo>
                  <a:cubicBezTo>
                    <a:pt x="140" y="235"/>
                    <a:pt x="139" y="235"/>
                    <a:pt x="139" y="235"/>
                  </a:cubicBezTo>
                  <a:close/>
                  <a:moveTo>
                    <a:pt x="147" y="58"/>
                  </a:moveTo>
                  <a:cubicBezTo>
                    <a:pt x="146" y="58"/>
                    <a:pt x="145" y="58"/>
                    <a:pt x="145" y="57"/>
                  </a:cubicBezTo>
                  <a:cubicBezTo>
                    <a:pt x="144" y="57"/>
                    <a:pt x="144" y="57"/>
                    <a:pt x="144" y="56"/>
                  </a:cubicBezTo>
                  <a:cubicBezTo>
                    <a:pt x="143" y="56"/>
                    <a:pt x="143" y="55"/>
                    <a:pt x="143" y="55"/>
                  </a:cubicBezTo>
                  <a:cubicBezTo>
                    <a:pt x="142" y="54"/>
                    <a:pt x="142" y="53"/>
                    <a:pt x="142" y="53"/>
                  </a:cubicBezTo>
                  <a:cubicBezTo>
                    <a:pt x="142" y="43"/>
                    <a:pt x="142" y="43"/>
                    <a:pt x="142" y="43"/>
                  </a:cubicBezTo>
                  <a:cubicBezTo>
                    <a:pt x="142" y="43"/>
                    <a:pt x="142" y="42"/>
                    <a:pt x="143" y="41"/>
                  </a:cubicBezTo>
                  <a:cubicBezTo>
                    <a:pt x="143" y="41"/>
                    <a:pt x="143" y="40"/>
                    <a:pt x="144" y="40"/>
                  </a:cubicBezTo>
                  <a:cubicBezTo>
                    <a:pt x="144" y="39"/>
                    <a:pt x="144" y="39"/>
                    <a:pt x="145" y="39"/>
                  </a:cubicBezTo>
                  <a:cubicBezTo>
                    <a:pt x="145" y="38"/>
                    <a:pt x="146" y="38"/>
                    <a:pt x="147" y="38"/>
                  </a:cubicBezTo>
                  <a:cubicBezTo>
                    <a:pt x="156" y="38"/>
                    <a:pt x="156" y="38"/>
                    <a:pt x="156" y="38"/>
                  </a:cubicBezTo>
                  <a:cubicBezTo>
                    <a:pt x="157" y="38"/>
                    <a:pt x="157" y="38"/>
                    <a:pt x="158" y="39"/>
                  </a:cubicBezTo>
                  <a:cubicBezTo>
                    <a:pt x="158" y="39"/>
                    <a:pt x="158" y="39"/>
                    <a:pt x="159" y="40"/>
                  </a:cubicBezTo>
                  <a:cubicBezTo>
                    <a:pt x="159" y="40"/>
                    <a:pt x="160" y="41"/>
                    <a:pt x="160" y="41"/>
                  </a:cubicBezTo>
                  <a:cubicBezTo>
                    <a:pt x="160" y="42"/>
                    <a:pt x="160" y="43"/>
                    <a:pt x="160" y="43"/>
                  </a:cubicBezTo>
                  <a:cubicBezTo>
                    <a:pt x="160" y="53"/>
                    <a:pt x="160" y="53"/>
                    <a:pt x="160" y="53"/>
                  </a:cubicBezTo>
                  <a:cubicBezTo>
                    <a:pt x="160" y="53"/>
                    <a:pt x="160" y="54"/>
                    <a:pt x="160" y="55"/>
                  </a:cubicBezTo>
                  <a:cubicBezTo>
                    <a:pt x="160" y="55"/>
                    <a:pt x="159" y="56"/>
                    <a:pt x="159" y="56"/>
                  </a:cubicBezTo>
                  <a:cubicBezTo>
                    <a:pt x="158" y="57"/>
                    <a:pt x="158" y="57"/>
                    <a:pt x="158" y="57"/>
                  </a:cubicBezTo>
                  <a:cubicBezTo>
                    <a:pt x="157" y="58"/>
                    <a:pt x="157" y="58"/>
                    <a:pt x="156" y="58"/>
                  </a:cubicBezTo>
                  <a:lnTo>
                    <a:pt x="147" y="58"/>
                  </a:lnTo>
                  <a:close/>
                  <a:moveTo>
                    <a:pt x="145" y="96"/>
                  </a:moveTo>
                  <a:cubicBezTo>
                    <a:pt x="144" y="95"/>
                    <a:pt x="144" y="95"/>
                    <a:pt x="144" y="95"/>
                  </a:cubicBezTo>
                  <a:cubicBezTo>
                    <a:pt x="143" y="94"/>
                    <a:pt x="143" y="94"/>
                    <a:pt x="143" y="93"/>
                  </a:cubicBezTo>
                  <a:cubicBezTo>
                    <a:pt x="142" y="92"/>
                    <a:pt x="142" y="92"/>
                    <a:pt x="142" y="91"/>
                  </a:cubicBezTo>
                  <a:cubicBezTo>
                    <a:pt x="142" y="82"/>
                    <a:pt x="142" y="82"/>
                    <a:pt x="142" y="82"/>
                  </a:cubicBezTo>
                  <a:cubicBezTo>
                    <a:pt x="142" y="81"/>
                    <a:pt x="142" y="80"/>
                    <a:pt x="143" y="80"/>
                  </a:cubicBezTo>
                  <a:cubicBezTo>
                    <a:pt x="143" y="79"/>
                    <a:pt x="143" y="79"/>
                    <a:pt x="144" y="78"/>
                  </a:cubicBezTo>
                  <a:cubicBezTo>
                    <a:pt x="144" y="77"/>
                    <a:pt x="144" y="77"/>
                    <a:pt x="145" y="77"/>
                  </a:cubicBezTo>
                  <a:cubicBezTo>
                    <a:pt x="145" y="77"/>
                    <a:pt x="146" y="77"/>
                    <a:pt x="147" y="77"/>
                  </a:cubicBezTo>
                  <a:cubicBezTo>
                    <a:pt x="156" y="77"/>
                    <a:pt x="156" y="77"/>
                    <a:pt x="156" y="77"/>
                  </a:cubicBezTo>
                  <a:cubicBezTo>
                    <a:pt x="157" y="77"/>
                    <a:pt x="157" y="77"/>
                    <a:pt x="158" y="77"/>
                  </a:cubicBezTo>
                  <a:cubicBezTo>
                    <a:pt x="158" y="77"/>
                    <a:pt x="158" y="77"/>
                    <a:pt x="159" y="78"/>
                  </a:cubicBezTo>
                  <a:cubicBezTo>
                    <a:pt x="159" y="79"/>
                    <a:pt x="160" y="79"/>
                    <a:pt x="160" y="80"/>
                  </a:cubicBezTo>
                  <a:cubicBezTo>
                    <a:pt x="160" y="80"/>
                    <a:pt x="160" y="81"/>
                    <a:pt x="160" y="82"/>
                  </a:cubicBezTo>
                  <a:cubicBezTo>
                    <a:pt x="160" y="91"/>
                    <a:pt x="160" y="91"/>
                    <a:pt x="160" y="91"/>
                  </a:cubicBezTo>
                  <a:cubicBezTo>
                    <a:pt x="160" y="92"/>
                    <a:pt x="160" y="92"/>
                    <a:pt x="160" y="93"/>
                  </a:cubicBezTo>
                  <a:cubicBezTo>
                    <a:pt x="160" y="94"/>
                    <a:pt x="159" y="94"/>
                    <a:pt x="159" y="95"/>
                  </a:cubicBezTo>
                  <a:cubicBezTo>
                    <a:pt x="158" y="95"/>
                    <a:pt x="158" y="95"/>
                    <a:pt x="158" y="96"/>
                  </a:cubicBezTo>
                  <a:cubicBezTo>
                    <a:pt x="157" y="96"/>
                    <a:pt x="157" y="96"/>
                    <a:pt x="156" y="96"/>
                  </a:cubicBezTo>
                  <a:cubicBezTo>
                    <a:pt x="147" y="96"/>
                    <a:pt x="147" y="96"/>
                    <a:pt x="147" y="96"/>
                  </a:cubicBezTo>
                  <a:cubicBezTo>
                    <a:pt x="146" y="96"/>
                    <a:pt x="145" y="96"/>
                    <a:pt x="145" y="96"/>
                  </a:cubicBezTo>
                  <a:close/>
                  <a:moveTo>
                    <a:pt x="168" y="165"/>
                  </a:moveTo>
                  <a:cubicBezTo>
                    <a:pt x="168" y="164"/>
                    <a:pt x="168" y="164"/>
                    <a:pt x="167" y="164"/>
                  </a:cubicBezTo>
                  <a:cubicBezTo>
                    <a:pt x="167" y="163"/>
                    <a:pt x="166" y="163"/>
                    <a:pt x="166" y="162"/>
                  </a:cubicBezTo>
                  <a:cubicBezTo>
                    <a:pt x="166" y="162"/>
                    <a:pt x="166" y="161"/>
                    <a:pt x="166" y="160"/>
                  </a:cubicBezTo>
                  <a:cubicBezTo>
                    <a:pt x="166" y="152"/>
                    <a:pt x="166" y="152"/>
                    <a:pt x="166" y="152"/>
                  </a:cubicBezTo>
                  <a:cubicBezTo>
                    <a:pt x="166" y="152"/>
                    <a:pt x="166" y="151"/>
                    <a:pt x="166" y="150"/>
                  </a:cubicBezTo>
                  <a:cubicBezTo>
                    <a:pt x="166" y="149"/>
                    <a:pt x="167" y="149"/>
                    <a:pt x="167" y="149"/>
                  </a:cubicBezTo>
                  <a:cubicBezTo>
                    <a:pt x="168" y="148"/>
                    <a:pt x="168" y="148"/>
                    <a:pt x="168" y="148"/>
                  </a:cubicBezTo>
                  <a:cubicBezTo>
                    <a:pt x="169" y="147"/>
                    <a:pt x="169" y="147"/>
                    <a:pt x="170" y="147"/>
                  </a:cubicBezTo>
                  <a:cubicBezTo>
                    <a:pt x="177" y="147"/>
                    <a:pt x="177" y="147"/>
                    <a:pt x="177" y="147"/>
                  </a:cubicBezTo>
                  <a:cubicBezTo>
                    <a:pt x="177" y="147"/>
                    <a:pt x="178" y="147"/>
                    <a:pt x="178" y="148"/>
                  </a:cubicBezTo>
                  <a:cubicBezTo>
                    <a:pt x="179" y="148"/>
                    <a:pt x="179" y="148"/>
                    <a:pt x="180" y="149"/>
                  </a:cubicBezTo>
                  <a:cubicBezTo>
                    <a:pt x="180" y="149"/>
                    <a:pt x="180" y="149"/>
                    <a:pt x="180" y="150"/>
                  </a:cubicBezTo>
                  <a:cubicBezTo>
                    <a:pt x="181" y="151"/>
                    <a:pt x="181" y="152"/>
                    <a:pt x="181" y="152"/>
                  </a:cubicBezTo>
                  <a:cubicBezTo>
                    <a:pt x="181" y="160"/>
                    <a:pt x="181" y="160"/>
                    <a:pt x="181" y="160"/>
                  </a:cubicBezTo>
                  <a:cubicBezTo>
                    <a:pt x="181" y="161"/>
                    <a:pt x="181" y="162"/>
                    <a:pt x="180" y="162"/>
                  </a:cubicBezTo>
                  <a:cubicBezTo>
                    <a:pt x="180" y="163"/>
                    <a:pt x="180" y="163"/>
                    <a:pt x="180" y="164"/>
                  </a:cubicBezTo>
                  <a:cubicBezTo>
                    <a:pt x="179" y="164"/>
                    <a:pt x="179" y="164"/>
                    <a:pt x="178" y="165"/>
                  </a:cubicBezTo>
                  <a:cubicBezTo>
                    <a:pt x="178" y="165"/>
                    <a:pt x="177" y="165"/>
                    <a:pt x="177" y="165"/>
                  </a:cubicBezTo>
                  <a:cubicBezTo>
                    <a:pt x="170" y="165"/>
                    <a:pt x="170" y="165"/>
                    <a:pt x="170" y="165"/>
                  </a:cubicBezTo>
                  <a:cubicBezTo>
                    <a:pt x="169" y="165"/>
                    <a:pt x="169" y="165"/>
                    <a:pt x="168" y="165"/>
                  </a:cubicBezTo>
                  <a:close/>
                  <a:moveTo>
                    <a:pt x="170" y="200"/>
                  </a:moveTo>
                  <a:cubicBezTo>
                    <a:pt x="169" y="200"/>
                    <a:pt x="169" y="200"/>
                    <a:pt x="168" y="200"/>
                  </a:cubicBezTo>
                  <a:cubicBezTo>
                    <a:pt x="168" y="200"/>
                    <a:pt x="168" y="199"/>
                    <a:pt x="167" y="199"/>
                  </a:cubicBezTo>
                  <a:cubicBezTo>
                    <a:pt x="167" y="198"/>
                    <a:pt x="166" y="198"/>
                    <a:pt x="166" y="197"/>
                  </a:cubicBezTo>
                  <a:cubicBezTo>
                    <a:pt x="166" y="197"/>
                    <a:pt x="166" y="197"/>
                    <a:pt x="166" y="196"/>
                  </a:cubicBezTo>
                  <a:cubicBezTo>
                    <a:pt x="166" y="187"/>
                    <a:pt x="166" y="187"/>
                    <a:pt x="166" y="187"/>
                  </a:cubicBezTo>
                  <a:cubicBezTo>
                    <a:pt x="166" y="187"/>
                    <a:pt x="166" y="186"/>
                    <a:pt x="166" y="185"/>
                  </a:cubicBezTo>
                  <a:cubicBezTo>
                    <a:pt x="166" y="185"/>
                    <a:pt x="167" y="184"/>
                    <a:pt x="167" y="184"/>
                  </a:cubicBezTo>
                  <a:cubicBezTo>
                    <a:pt x="168" y="183"/>
                    <a:pt x="168" y="183"/>
                    <a:pt x="168" y="183"/>
                  </a:cubicBezTo>
                  <a:cubicBezTo>
                    <a:pt x="169" y="182"/>
                    <a:pt x="169" y="182"/>
                    <a:pt x="170" y="182"/>
                  </a:cubicBezTo>
                  <a:cubicBezTo>
                    <a:pt x="177" y="182"/>
                    <a:pt x="177" y="182"/>
                    <a:pt x="177" y="182"/>
                  </a:cubicBezTo>
                  <a:cubicBezTo>
                    <a:pt x="177" y="182"/>
                    <a:pt x="178" y="182"/>
                    <a:pt x="178" y="183"/>
                  </a:cubicBezTo>
                  <a:cubicBezTo>
                    <a:pt x="179" y="183"/>
                    <a:pt x="179" y="183"/>
                    <a:pt x="180" y="184"/>
                  </a:cubicBezTo>
                  <a:cubicBezTo>
                    <a:pt x="180" y="184"/>
                    <a:pt x="180" y="185"/>
                    <a:pt x="180" y="185"/>
                  </a:cubicBezTo>
                  <a:cubicBezTo>
                    <a:pt x="181" y="186"/>
                    <a:pt x="181" y="187"/>
                    <a:pt x="181" y="187"/>
                  </a:cubicBezTo>
                  <a:cubicBezTo>
                    <a:pt x="181" y="196"/>
                    <a:pt x="181" y="196"/>
                    <a:pt x="181" y="196"/>
                  </a:cubicBezTo>
                  <a:cubicBezTo>
                    <a:pt x="181" y="197"/>
                    <a:pt x="181" y="197"/>
                    <a:pt x="180" y="197"/>
                  </a:cubicBezTo>
                  <a:cubicBezTo>
                    <a:pt x="180" y="198"/>
                    <a:pt x="180" y="198"/>
                    <a:pt x="180" y="199"/>
                  </a:cubicBezTo>
                  <a:cubicBezTo>
                    <a:pt x="179" y="199"/>
                    <a:pt x="179" y="200"/>
                    <a:pt x="178" y="200"/>
                  </a:cubicBezTo>
                  <a:cubicBezTo>
                    <a:pt x="178" y="200"/>
                    <a:pt x="177" y="200"/>
                    <a:pt x="177" y="200"/>
                  </a:cubicBezTo>
                  <a:lnTo>
                    <a:pt x="170" y="200"/>
                  </a:lnTo>
                  <a:close/>
                  <a:moveTo>
                    <a:pt x="198" y="165"/>
                  </a:moveTo>
                  <a:cubicBezTo>
                    <a:pt x="197" y="164"/>
                    <a:pt x="197" y="164"/>
                    <a:pt x="196" y="164"/>
                  </a:cubicBezTo>
                  <a:cubicBezTo>
                    <a:pt x="196" y="163"/>
                    <a:pt x="196" y="163"/>
                    <a:pt x="196" y="162"/>
                  </a:cubicBezTo>
                  <a:cubicBezTo>
                    <a:pt x="195" y="162"/>
                    <a:pt x="195" y="161"/>
                    <a:pt x="195" y="160"/>
                  </a:cubicBezTo>
                  <a:cubicBezTo>
                    <a:pt x="195" y="152"/>
                    <a:pt x="195" y="152"/>
                    <a:pt x="195" y="152"/>
                  </a:cubicBezTo>
                  <a:cubicBezTo>
                    <a:pt x="195" y="152"/>
                    <a:pt x="195" y="151"/>
                    <a:pt x="196" y="150"/>
                  </a:cubicBezTo>
                  <a:cubicBezTo>
                    <a:pt x="196" y="149"/>
                    <a:pt x="196" y="149"/>
                    <a:pt x="196" y="149"/>
                  </a:cubicBezTo>
                  <a:cubicBezTo>
                    <a:pt x="197" y="148"/>
                    <a:pt x="197" y="148"/>
                    <a:pt x="198" y="148"/>
                  </a:cubicBezTo>
                  <a:cubicBezTo>
                    <a:pt x="198" y="147"/>
                    <a:pt x="198" y="147"/>
                    <a:pt x="199" y="147"/>
                  </a:cubicBezTo>
                  <a:cubicBezTo>
                    <a:pt x="206" y="147"/>
                    <a:pt x="206" y="147"/>
                    <a:pt x="206" y="147"/>
                  </a:cubicBezTo>
                  <a:cubicBezTo>
                    <a:pt x="207" y="147"/>
                    <a:pt x="207" y="147"/>
                    <a:pt x="208" y="148"/>
                  </a:cubicBezTo>
                  <a:cubicBezTo>
                    <a:pt x="208" y="148"/>
                    <a:pt x="209" y="148"/>
                    <a:pt x="209" y="149"/>
                  </a:cubicBezTo>
                  <a:cubicBezTo>
                    <a:pt x="209" y="149"/>
                    <a:pt x="210" y="149"/>
                    <a:pt x="210" y="150"/>
                  </a:cubicBezTo>
                  <a:cubicBezTo>
                    <a:pt x="210" y="151"/>
                    <a:pt x="210" y="152"/>
                    <a:pt x="210" y="152"/>
                  </a:cubicBezTo>
                  <a:cubicBezTo>
                    <a:pt x="210" y="160"/>
                    <a:pt x="210" y="160"/>
                    <a:pt x="210" y="160"/>
                  </a:cubicBezTo>
                  <a:cubicBezTo>
                    <a:pt x="210" y="161"/>
                    <a:pt x="210" y="162"/>
                    <a:pt x="210" y="162"/>
                  </a:cubicBezTo>
                  <a:cubicBezTo>
                    <a:pt x="210" y="163"/>
                    <a:pt x="209" y="163"/>
                    <a:pt x="209" y="164"/>
                  </a:cubicBezTo>
                  <a:cubicBezTo>
                    <a:pt x="209" y="164"/>
                    <a:pt x="208" y="164"/>
                    <a:pt x="208" y="165"/>
                  </a:cubicBezTo>
                  <a:cubicBezTo>
                    <a:pt x="207" y="165"/>
                    <a:pt x="207" y="165"/>
                    <a:pt x="206" y="165"/>
                  </a:cubicBezTo>
                  <a:cubicBezTo>
                    <a:pt x="199" y="165"/>
                    <a:pt x="199" y="165"/>
                    <a:pt x="199" y="165"/>
                  </a:cubicBezTo>
                  <a:cubicBezTo>
                    <a:pt x="198" y="165"/>
                    <a:pt x="198" y="165"/>
                    <a:pt x="198" y="165"/>
                  </a:cubicBezTo>
                  <a:close/>
                  <a:moveTo>
                    <a:pt x="199" y="200"/>
                  </a:moveTo>
                  <a:cubicBezTo>
                    <a:pt x="198" y="200"/>
                    <a:pt x="198" y="200"/>
                    <a:pt x="198" y="200"/>
                  </a:cubicBezTo>
                  <a:cubicBezTo>
                    <a:pt x="197" y="200"/>
                    <a:pt x="197" y="199"/>
                    <a:pt x="196" y="199"/>
                  </a:cubicBezTo>
                  <a:cubicBezTo>
                    <a:pt x="196" y="198"/>
                    <a:pt x="196" y="198"/>
                    <a:pt x="196" y="197"/>
                  </a:cubicBezTo>
                  <a:cubicBezTo>
                    <a:pt x="195" y="197"/>
                    <a:pt x="195" y="197"/>
                    <a:pt x="195" y="196"/>
                  </a:cubicBezTo>
                  <a:cubicBezTo>
                    <a:pt x="195" y="187"/>
                    <a:pt x="195" y="187"/>
                    <a:pt x="195" y="187"/>
                  </a:cubicBezTo>
                  <a:cubicBezTo>
                    <a:pt x="195" y="187"/>
                    <a:pt x="195" y="186"/>
                    <a:pt x="196" y="185"/>
                  </a:cubicBezTo>
                  <a:cubicBezTo>
                    <a:pt x="196" y="185"/>
                    <a:pt x="196" y="184"/>
                    <a:pt x="196" y="184"/>
                  </a:cubicBezTo>
                  <a:cubicBezTo>
                    <a:pt x="197" y="183"/>
                    <a:pt x="197" y="183"/>
                    <a:pt x="198" y="183"/>
                  </a:cubicBezTo>
                  <a:cubicBezTo>
                    <a:pt x="198" y="182"/>
                    <a:pt x="198" y="182"/>
                    <a:pt x="199" y="182"/>
                  </a:cubicBezTo>
                  <a:cubicBezTo>
                    <a:pt x="206" y="182"/>
                    <a:pt x="206" y="182"/>
                    <a:pt x="206" y="182"/>
                  </a:cubicBezTo>
                  <a:cubicBezTo>
                    <a:pt x="207" y="182"/>
                    <a:pt x="207" y="182"/>
                    <a:pt x="208" y="183"/>
                  </a:cubicBezTo>
                  <a:cubicBezTo>
                    <a:pt x="208" y="183"/>
                    <a:pt x="209" y="183"/>
                    <a:pt x="209" y="184"/>
                  </a:cubicBezTo>
                  <a:cubicBezTo>
                    <a:pt x="209" y="184"/>
                    <a:pt x="210" y="185"/>
                    <a:pt x="210" y="185"/>
                  </a:cubicBezTo>
                  <a:cubicBezTo>
                    <a:pt x="210" y="186"/>
                    <a:pt x="210" y="187"/>
                    <a:pt x="210" y="187"/>
                  </a:cubicBezTo>
                  <a:cubicBezTo>
                    <a:pt x="210" y="196"/>
                    <a:pt x="210" y="196"/>
                    <a:pt x="210" y="196"/>
                  </a:cubicBezTo>
                  <a:cubicBezTo>
                    <a:pt x="210" y="197"/>
                    <a:pt x="210" y="197"/>
                    <a:pt x="210" y="197"/>
                  </a:cubicBezTo>
                  <a:cubicBezTo>
                    <a:pt x="210" y="198"/>
                    <a:pt x="209" y="198"/>
                    <a:pt x="209" y="199"/>
                  </a:cubicBezTo>
                  <a:cubicBezTo>
                    <a:pt x="209" y="199"/>
                    <a:pt x="208" y="200"/>
                    <a:pt x="208" y="200"/>
                  </a:cubicBezTo>
                  <a:cubicBezTo>
                    <a:pt x="207" y="200"/>
                    <a:pt x="207" y="200"/>
                    <a:pt x="206" y="200"/>
                  </a:cubicBezTo>
                  <a:lnTo>
                    <a:pt x="199" y="200"/>
                  </a:lnTo>
                  <a:close/>
                  <a:moveTo>
                    <a:pt x="227" y="165"/>
                  </a:moveTo>
                  <a:cubicBezTo>
                    <a:pt x="226" y="164"/>
                    <a:pt x="226" y="164"/>
                    <a:pt x="226" y="164"/>
                  </a:cubicBezTo>
                  <a:cubicBezTo>
                    <a:pt x="225" y="163"/>
                    <a:pt x="225" y="163"/>
                    <a:pt x="225" y="162"/>
                  </a:cubicBezTo>
                  <a:cubicBezTo>
                    <a:pt x="225" y="162"/>
                    <a:pt x="225" y="161"/>
                    <a:pt x="225" y="160"/>
                  </a:cubicBezTo>
                  <a:cubicBezTo>
                    <a:pt x="225" y="152"/>
                    <a:pt x="225" y="152"/>
                    <a:pt x="225" y="152"/>
                  </a:cubicBezTo>
                  <a:cubicBezTo>
                    <a:pt x="225" y="152"/>
                    <a:pt x="225" y="151"/>
                    <a:pt x="225" y="150"/>
                  </a:cubicBezTo>
                  <a:cubicBezTo>
                    <a:pt x="225" y="149"/>
                    <a:pt x="225" y="149"/>
                    <a:pt x="226" y="149"/>
                  </a:cubicBezTo>
                  <a:cubicBezTo>
                    <a:pt x="226" y="148"/>
                    <a:pt x="226" y="148"/>
                    <a:pt x="227" y="148"/>
                  </a:cubicBezTo>
                  <a:cubicBezTo>
                    <a:pt x="227" y="147"/>
                    <a:pt x="228" y="147"/>
                    <a:pt x="228" y="147"/>
                  </a:cubicBezTo>
                  <a:cubicBezTo>
                    <a:pt x="236" y="147"/>
                    <a:pt x="236" y="147"/>
                    <a:pt x="236" y="147"/>
                  </a:cubicBezTo>
                  <a:cubicBezTo>
                    <a:pt x="237" y="147"/>
                    <a:pt x="237" y="147"/>
                    <a:pt x="237" y="148"/>
                  </a:cubicBezTo>
                  <a:cubicBezTo>
                    <a:pt x="238" y="148"/>
                    <a:pt x="238" y="148"/>
                    <a:pt x="239" y="149"/>
                  </a:cubicBezTo>
                  <a:cubicBezTo>
                    <a:pt x="239" y="149"/>
                    <a:pt x="239" y="149"/>
                    <a:pt x="239" y="150"/>
                  </a:cubicBezTo>
                  <a:cubicBezTo>
                    <a:pt x="240" y="151"/>
                    <a:pt x="240" y="152"/>
                    <a:pt x="240" y="152"/>
                  </a:cubicBezTo>
                  <a:cubicBezTo>
                    <a:pt x="240" y="160"/>
                    <a:pt x="240" y="160"/>
                    <a:pt x="240" y="160"/>
                  </a:cubicBezTo>
                  <a:cubicBezTo>
                    <a:pt x="240" y="161"/>
                    <a:pt x="240" y="162"/>
                    <a:pt x="239" y="162"/>
                  </a:cubicBezTo>
                  <a:cubicBezTo>
                    <a:pt x="239" y="163"/>
                    <a:pt x="239" y="163"/>
                    <a:pt x="239" y="164"/>
                  </a:cubicBezTo>
                  <a:cubicBezTo>
                    <a:pt x="238" y="164"/>
                    <a:pt x="238" y="164"/>
                    <a:pt x="237" y="165"/>
                  </a:cubicBezTo>
                  <a:cubicBezTo>
                    <a:pt x="237" y="165"/>
                    <a:pt x="237" y="165"/>
                    <a:pt x="236" y="165"/>
                  </a:cubicBezTo>
                  <a:cubicBezTo>
                    <a:pt x="228" y="165"/>
                    <a:pt x="228" y="165"/>
                    <a:pt x="228" y="165"/>
                  </a:cubicBezTo>
                  <a:cubicBezTo>
                    <a:pt x="228" y="165"/>
                    <a:pt x="227" y="165"/>
                    <a:pt x="227" y="165"/>
                  </a:cubicBezTo>
                  <a:close/>
                  <a:moveTo>
                    <a:pt x="228" y="200"/>
                  </a:moveTo>
                  <a:cubicBezTo>
                    <a:pt x="228" y="200"/>
                    <a:pt x="227" y="200"/>
                    <a:pt x="227" y="200"/>
                  </a:cubicBezTo>
                  <a:cubicBezTo>
                    <a:pt x="226" y="200"/>
                    <a:pt x="226" y="199"/>
                    <a:pt x="226" y="199"/>
                  </a:cubicBezTo>
                  <a:cubicBezTo>
                    <a:pt x="225" y="198"/>
                    <a:pt x="225" y="198"/>
                    <a:pt x="225" y="197"/>
                  </a:cubicBezTo>
                  <a:cubicBezTo>
                    <a:pt x="225" y="197"/>
                    <a:pt x="225" y="197"/>
                    <a:pt x="225" y="196"/>
                  </a:cubicBezTo>
                  <a:cubicBezTo>
                    <a:pt x="225" y="187"/>
                    <a:pt x="225" y="187"/>
                    <a:pt x="225" y="187"/>
                  </a:cubicBezTo>
                  <a:cubicBezTo>
                    <a:pt x="225" y="187"/>
                    <a:pt x="225" y="186"/>
                    <a:pt x="225" y="185"/>
                  </a:cubicBezTo>
                  <a:cubicBezTo>
                    <a:pt x="225" y="185"/>
                    <a:pt x="225" y="184"/>
                    <a:pt x="226" y="184"/>
                  </a:cubicBezTo>
                  <a:cubicBezTo>
                    <a:pt x="226" y="183"/>
                    <a:pt x="226" y="183"/>
                    <a:pt x="227" y="183"/>
                  </a:cubicBezTo>
                  <a:cubicBezTo>
                    <a:pt x="227" y="182"/>
                    <a:pt x="228" y="182"/>
                    <a:pt x="228" y="182"/>
                  </a:cubicBezTo>
                  <a:cubicBezTo>
                    <a:pt x="236" y="182"/>
                    <a:pt x="236" y="182"/>
                    <a:pt x="236" y="182"/>
                  </a:cubicBezTo>
                  <a:cubicBezTo>
                    <a:pt x="237" y="182"/>
                    <a:pt x="237" y="182"/>
                    <a:pt x="237" y="183"/>
                  </a:cubicBezTo>
                  <a:cubicBezTo>
                    <a:pt x="238" y="183"/>
                    <a:pt x="238" y="183"/>
                    <a:pt x="239" y="184"/>
                  </a:cubicBezTo>
                  <a:cubicBezTo>
                    <a:pt x="239" y="184"/>
                    <a:pt x="239" y="185"/>
                    <a:pt x="239" y="185"/>
                  </a:cubicBezTo>
                  <a:cubicBezTo>
                    <a:pt x="240" y="186"/>
                    <a:pt x="240" y="187"/>
                    <a:pt x="240" y="187"/>
                  </a:cubicBezTo>
                  <a:cubicBezTo>
                    <a:pt x="240" y="196"/>
                    <a:pt x="240" y="196"/>
                    <a:pt x="240" y="196"/>
                  </a:cubicBezTo>
                  <a:cubicBezTo>
                    <a:pt x="240" y="197"/>
                    <a:pt x="240" y="197"/>
                    <a:pt x="239" y="197"/>
                  </a:cubicBezTo>
                  <a:cubicBezTo>
                    <a:pt x="239" y="198"/>
                    <a:pt x="239" y="198"/>
                    <a:pt x="239" y="199"/>
                  </a:cubicBezTo>
                  <a:cubicBezTo>
                    <a:pt x="238" y="199"/>
                    <a:pt x="238" y="200"/>
                    <a:pt x="237" y="200"/>
                  </a:cubicBezTo>
                  <a:cubicBezTo>
                    <a:pt x="237" y="200"/>
                    <a:pt x="237" y="200"/>
                    <a:pt x="236" y="200"/>
                  </a:cubicBezTo>
                  <a:lnTo>
                    <a:pt x="228" y="200"/>
                  </a:lnTo>
                  <a:close/>
                  <a:moveTo>
                    <a:pt x="228" y="235"/>
                  </a:moveTo>
                  <a:cubicBezTo>
                    <a:pt x="228" y="235"/>
                    <a:pt x="227" y="235"/>
                    <a:pt x="227" y="235"/>
                  </a:cubicBezTo>
                  <a:cubicBezTo>
                    <a:pt x="226" y="235"/>
                    <a:pt x="226" y="234"/>
                    <a:pt x="226" y="234"/>
                  </a:cubicBezTo>
                  <a:cubicBezTo>
                    <a:pt x="225" y="234"/>
                    <a:pt x="225" y="233"/>
                    <a:pt x="225" y="233"/>
                  </a:cubicBezTo>
                  <a:cubicBezTo>
                    <a:pt x="225" y="232"/>
                    <a:pt x="225" y="231"/>
                    <a:pt x="225" y="231"/>
                  </a:cubicBezTo>
                  <a:cubicBezTo>
                    <a:pt x="225" y="222"/>
                    <a:pt x="225" y="222"/>
                    <a:pt x="225" y="222"/>
                  </a:cubicBezTo>
                  <a:cubicBezTo>
                    <a:pt x="225" y="221"/>
                    <a:pt x="225" y="221"/>
                    <a:pt x="225" y="221"/>
                  </a:cubicBezTo>
                  <a:cubicBezTo>
                    <a:pt x="225" y="220"/>
                    <a:pt x="225" y="220"/>
                    <a:pt x="226" y="219"/>
                  </a:cubicBezTo>
                  <a:cubicBezTo>
                    <a:pt x="226" y="219"/>
                    <a:pt x="226" y="218"/>
                    <a:pt x="227" y="218"/>
                  </a:cubicBezTo>
                  <a:cubicBezTo>
                    <a:pt x="227" y="218"/>
                    <a:pt x="228" y="218"/>
                    <a:pt x="228" y="218"/>
                  </a:cubicBezTo>
                  <a:cubicBezTo>
                    <a:pt x="236" y="218"/>
                    <a:pt x="236" y="218"/>
                    <a:pt x="236" y="218"/>
                  </a:cubicBezTo>
                  <a:cubicBezTo>
                    <a:pt x="237" y="218"/>
                    <a:pt x="237" y="218"/>
                    <a:pt x="237" y="218"/>
                  </a:cubicBezTo>
                  <a:cubicBezTo>
                    <a:pt x="238" y="218"/>
                    <a:pt x="238" y="219"/>
                    <a:pt x="239" y="219"/>
                  </a:cubicBezTo>
                  <a:cubicBezTo>
                    <a:pt x="239" y="220"/>
                    <a:pt x="239" y="220"/>
                    <a:pt x="239" y="221"/>
                  </a:cubicBezTo>
                  <a:cubicBezTo>
                    <a:pt x="240" y="221"/>
                    <a:pt x="240" y="221"/>
                    <a:pt x="240" y="222"/>
                  </a:cubicBezTo>
                  <a:cubicBezTo>
                    <a:pt x="240" y="231"/>
                    <a:pt x="240" y="231"/>
                    <a:pt x="240" y="231"/>
                  </a:cubicBezTo>
                  <a:cubicBezTo>
                    <a:pt x="240" y="231"/>
                    <a:pt x="240" y="232"/>
                    <a:pt x="239" y="233"/>
                  </a:cubicBezTo>
                  <a:cubicBezTo>
                    <a:pt x="239" y="233"/>
                    <a:pt x="239" y="234"/>
                    <a:pt x="239" y="234"/>
                  </a:cubicBezTo>
                  <a:cubicBezTo>
                    <a:pt x="238" y="234"/>
                    <a:pt x="238" y="235"/>
                    <a:pt x="237" y="235"/>
                  </a:cubicBezTo>
                  <a:cubicBezTo>
                    <a:pt x="237" y="235"/>
                    <a:pt x="237" y="235"/>
                    <a:pt x="236" y="235"/>
                  </a:cubicBezTo>
                  <a:lnTo>
                    <a:pt x="228" y="2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60"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62922" y="5262337"/>
              <a:ext cx="343417" cy="3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Box 60"/>
            <p:cNvSpPr txBox="1"/>
            <p:nvPr userDrawn="1"/>
          </p:nvSpPr>
          <p:spPr>
            <a:xfrm>
              <a:off x="0" y="1231585"/>
              <a:ext cx="888999" cy="365760"/>
            </a:xfrm>
            <a:prstGeom prst="rect">
              <a:avLst/>
            </a:prstGeom>
            <a:solidFill>
              <a:schemeClr val="accent3"/>
            </a:solidFill>
          </p:spPr>
          <p:txBody>
            <a:bodyPr wrap="square" lIns="0" rIns="0" rtlCol="0">
              <a:noAutofit/>
            </a:bodyPr>
            <a:lstStyle/>
            <a:p>
              <a:pPr algn="ctr">
                <a:lnSpc>
                  <a:spcPct val="85000"/>
                </a:lnSpc>
              </a:pPr>
              <a:r>
                <a:rPr lang="en-US" sz="900" cap="all" baseline="0" dirty="0" smtClean="0">
                  <a:solidFill>
                    <a:schemeClr val="bg1"/>
                  </a:solidFill>
                </a:rPr>
                <a:t>State of the marketplace</a:t>
              </a:r>
            </a:p>
          </p:txBody>
        </p:sp>
        <p:grpSp>
          <p:nvGrpSpPr>
            <p:cNvPr id="62" name="Group 61"/>
            <p:cNvGrpSpPr/>
            <p:nvPr userDrawn="1"/>
          </p:nvGrpSpPr>
          <p:grpSpPr>
            <a:xfrm>
              <a:off x="225900" y="845610"/>
              <a:ext cx="407614" cy="324456"/>
              <a:chOff x="3589923" y="2584862"/>
              <a:chExt cx="2038043" cy="1622257"/>
            </a:xfrm>
            <a:solidFill>
              <a:schemeClr val="bg2"/>
            </a:solidFill>
          </p:grpSpPr>
          <p:sp>
            <p:nvSpPr>
              <p:cNvPr id="63" name="Freeform 62"/>
              <p:cNvSpPr>
                <a:spLocks/>
              </p:cNvSpPr>
              <p:nvPr userDrawn="1"/>
            </p:nvSpPr>
            <p:spPr bwMode="auto">
              <a:xfrm>
                <a:off x="3589923" y="3521064"/>
                <a:ext cx="679666" cy="686055"/>
              </a:xfrm>
              <a:custGeom>
                <a:avLst/>
                <a:gdLst>
                  <a:gd name="T0" fmla="*/ 809 w 809"/>
                  <a:gd name="T1" fmla="*/ 221 h 817"/>
                  <a:gd name="T2" fmla="*/ 804 w 809"/>
                  <a:gd name="T3" fmla="*/ 817 h 817"/>
                  <a:gd name="T4" fmla="*/ 244 w 809"/>
                  <a:gd name="T5" fmla="*/ 564 h 817"/>
                  <a:gd name="T6" fmla="*/ 0 w 809"/>
                  <a:gd name="T7" fmla="*/ 0 h 817"/>
                  <a:gd name="T8" fmla="*/ 596 w 809"/>
                  <a:gd name="T9" fmla="*/ 4 h 817"/>
                  <a:gd name="T10" fmla="*/ 667 w 809"/>
                  <a:gd name="T11" fmla="*/ 147 h 817"/>
                  <a:gd name="T12" fmla="*/ 809 w 809"/>
                  <a:gd name="T13" fmla="*/ 221 h 817"/>
                </a:gdLst>
                <a:ahLst/>
                <a:cxnLst>
                  <a:cxn ang="0">
                    <a:pos x="T0" y="T1"/>
                  </a:cxn>
                  <a:cxn ang="0">
                    <a:pos x="T2" y="T3"/>
                  </a:cxn>
                  <a:cxn ang="0">
                    <a:pos x="T4" y="T5"/>
                  </a:cxn>
                  <a:cxn ang="0">
                    <a:pos x="T6" y="T7"/>
                  </a:cxn>
                  <a:cxn ang="0">
                    <a:pos x="T8" y="T9"/>
                  </a:cxn>
                  <a:cxn ang="0">
                    <a:pos x="T10" y="T11"/>
                  </a:cxn>
                  <a:cxn ang="0">
                    <a:pos x="T12" y="T13"/>
                  </a:cxn>
                </a:cxnLst>
                <a:rect l="0" t="0" r="r" b="b"/>
                <a:pathLst>
                  <a:path w="809" h="817">
                    <a:moveTo>
                      <a:pt x="809" y="221"/>
                    </a:moveTo>
                    <a:cubicBezTo>
                      <a:pt x="804" y="817"/>
                      <a:pt x="804" y="817"/>
                      <a:pt x="804" y="817"/>
                    </a:cubicBezTo>
                    <a:cubicBezTo>
                      <a:pt x="600" y="806"/>
                      <a:pt x="399" y="721"/>
                      <a:pt x="244" y="564"/>
                    </a:cubicBezTo>
                    <a:cubicBezTo>
                      <a:pt x="89" y="406"/>
                      <a:pt x="8" y="204"/>
                      <a:pt x="0" y="0"/>
                    </a:cubicBezTo>
                    <a:cubicBezTo>
                      <a:pt x="596" y="4"/>
                      <a:pt x="596" y="4"/>
                      <a:pt x="596" y="4"/>
                    </a:cubicBezTo>
                    <a:cubicBezTo>
                      <a:pt x="604" y="57"/>
                      <a:pt x="627" y="107"/>
                      <a:pt x="667" y="147"/>
                    </a:cubicBezTo>
                    <a:cubicBezTo>
                      <a:pt x="707" y="188"/>
                      <a:pt x="757" y="212"/>
                      <a:pt x="809" y="221"/>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63"/>
              <p:cNvSpPr>
                <a:spLocks/>
              </p:cNvSpPr>
              <p:nvPr userDrawn="1"/>
            </p:nvSpPr>
            <p:spPr bwMode="auto">
              <a:xfrm>
                <a:off x="4343703" y="3521064"/>
                <a:ext cx="686056" cy="679665"/>
              </a:xfrm>
              <a:custGeom>
                <a:avLst/>
                <a:gdLst>
                  <a:gd name="T0" fmla="*/ 221 w 817"/>
                  <a:gd name="T1" fmla="*/ 0 h 809"/>
                  <a:gd name="T2" fmla="*/ 817 w 817"/>
                  <a:gd name="T3" fmla="*/ 5 h 809"/>
                  <a:gd name="T4" fmla="*/ 564 w 817"/>
                  <a:gd name="T5" fmla="*/ 565 h 809"/>
                  <a:gd name="T6" fmla="*/ 0 w 817"/>
                  <a:gd name="T7" fmla="*/ 809 h 809"/>
                  <a:gd name="T8" fmla="*/ 4 w 817"/>
                  <a:gd name="T9" fmla="*/ 213 h 809"/>
                  <a:gd name="T10" fmla="*/ 147 w 817"/>
                  <a:gd name="T11" fmla="*/ 142 h 809"/>
                  <a:gd name="T12" fmla="*/ 221 w 817"/>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817" h="809">
                    <a:moveTo>
                      <a:pt x="221" y="0"/>
                    </a:moveTo>
                    <a:cubicBezTo>
                      <a:pt x="817" y="5"/>
                      <a:pt x="817" y="5"/>
                      <a:pt x="817" y="5"/>
                    </a:cubicBezTo>
                    <a:cubicBezTo>
                      <a:pt x="806" y="209"/>
                      <a:pt x="721" y="410"/>
                      <a:pt x="564" y="565"/>
                    </a:cubicBezTo>
                    <a:cubicBezTo>
                      <a:pt x="406" y="720"/>
                      <a:pt x="204" y="801"/>
                      <a:pt x="0" y="809"/>
                    </a:cubicBezTo>
                    <a:cubicBezTo>
                      <a:pt x="4" y="213"/>
                      <a:pt x="4" y="213"/>
                      <a:pt x="4" y="213"/>
                    </a:cubicBezTo>
                    <a:cubicBezTo>
                      <a:pt x="57" y="205"/>
                      <a:pt x="107" y="182"/>
                      <a:pt x="147" y="142"/>
                    </a:cubicBezTo>
                    <a:cubicBezTo>
                      <a:pt x="188" y="102"/>
                      <a:pt x="212" y="52"/>
                      <a:pt x="221" y="0"/>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Freeform 64"/>
              <p:cNvSpPr>
                <a:spLocks/>
              </p:cNvSpPr>
              <p:nvPr userDrawn="1"/>
            </p:nvSpPr>
            <p:spPr bwMode="auto">
              <a:xfrm>
                <a:off x="3591668" y="2753694"/>
                <a:ext cx="693026" cy="680245"/>
              </a:xfrm>
              <a:custGeom>
                <a:avLst/>
                <a:gdLst>
                  <a:gd name="T0" fmla="*/ 253 w 825"/>
                  <a:gd name="T1" fmla="*/ 245 h 810"/>
                  <a:gd name="T2" fmla="*/ 825 w 825"/>
                  <a:gd name="T3" fmla="*/ 0 h 810"/>
                  <a:gd name="T4" fmla="*/ 825 w 825"/>
                  <a:gd name="T5" fmla="*/ 591 h 810"/>
                  <a:gd name="T6" fmla="*/ 669 w 825"/>
                  <a:gd name="T7" fmla="*/ 668 h 810"/>
                  <a:gd name="T8" fmla="*/ 596 w 825"/>
                  <a:gd name="T9" fmla="*/ 810 h 810"/>
                  <a:gd name="T10" fmla="*/ 0 w 825"/>
                  <a:gd name="T11" fmla="*/ 805 h 810"/>
                  <a:gd name="T12" fmla="*/ 253 w 825"/>
                  <a:gd name="T13" fmla="*/ 245 h 810"/>
                </a:gdLst>
                <a:ahLst/>
                <a:cxnLst>
                  <a:cxn ang="0">
                    <a:pos x="T0" y="T1"/>
                  </a:cxn>
                  <a:cxn ang="0">
                    <a:pos x="T2" y="T3"/>
                  </a:cxn>
                  <a:cxn ang="0">
                    <a:pos x="T4" y="T5"/>
                  </a:cxn>
                  <a:cxn ang="0">
                    <a:pos x="T6" y="T7"/>
                  </a:cxn>
                  <a:cxn ang="0">
                    <a:pos x="T8" y="T9"/>
                  </a:cxn>
                  <a:cxn ang="0">
                    <a:pos x="T10" y="T11"/>
                  </a:cxn>
                  <a:cxn ang="0">
                    <a:pos x="T12" y="T13"/>
                  </a:cxn>
                </a:cxnLst>
                <a:rect l="0" t="0" r="r" b="b"/>
                <a:pathLst>
                  <a:path w="825" h="810">
                    <a:moveTo>
                      <a:pt x="253" y="245"/>
                    </a:moveTo>
                    <a:cubicBezTo>
                      <a:pt x="410" y="90"/>
                      <a:pt x="621" y="8"/>
                      <a:pt x="825" y="0"/>
                    </a:cubicBezTo>
                    <a:cubicBezTo>
                      <a:pt x="825" y="591"/>
                      <a:pt x="825" y="591"/>
                      <a:pt x="825" y="591"/>
                    </a:cubicBezTo>
                    <a:cubicBezTo>
                      <a:pt x="773" y="599"/>
                      <a:pt x="710" y="628"/>
                      <a:pt x="669" y="668"/>
                    </a:cubicBezTo>
                    <a:cubicBezTo>
                      <a:pt x="629" y="708"/>
                      <a:pt x="604" y="758"/>
                      <a:pt x="596" y="810"/>
                    </a:cubicBezTo>
                    <a:cubicBezTo>
                      <a:pt x="0" y="805"/>
                      <a:pt x="0" y="805"/>
                      <a:pt x="0" y="805"/>
                    </a:cubicBezTo>
                    <a:cubicBezTo>
                      <a:pt x="11" y="601"/>
                      <a:pt x="95" y="400"/>
                      <a:pt x="253" y="245"/>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65"/>
              <p:cNvSpPr>
                <a:spLocks/>
              </p:cNvSpPr>
              <p:nvPr userDrawn="1"/>
            </p:nvSpPr>
            <p:spPr bwMode="auto">
              <a:xfrm>
                <a:off x="4537725" y="2754854"/>
                <a:ext cx="686056" cy="679085"/>
              </a:xfrm>
              <a:custGeom>
                <a:avLst/>
                <a:gdLst>
                  <a:gd name="T0" fmla="*/ 596 w 817"/>
                  <a:gd name="T1" fmla="*/ 809 h 809"/>
                  <a:gd name="T2" fmla="*/ 0 w 817"/>
                  <a:gd name="T3" fmla="*/ 804 h 809"/>
                  <a:gd name="T4" fmla="*/ 253 w 817"/>
                  <a:gd name="T5" fmla="*/ 244 h 809"/>
                  <a:gd name="T6" fmla="*/ 817 w 817"/>
                  <a:gd name="T7" fmla="*/ 0 h 809"/>
                  <a:gd name="T8" fmla="*/ 812 w 817"/>
                  <a:gd name="T9" fmla="*/ 596 h 809"/>
                  <a:gd name="T10" fmla="*/ 670 w 817"/>
                  <a:gd name="T11" fmla="*/ 667 h 809"/>
                  <a:gd name="T12" fmla="*/ 596 w 817"/>
                  <a:gd name="T13" fmla="*/ 809 h 809"/>
                </a:gdLst>
                <a:ahLst/>
                <a:cxnLst>
                  <a:cxn ang="0">
                    <a:pos x="T0" y="T1"/>
                  </a:cxn>
                  <a:cxn ang="0">
                    <a:pos x="T2" y="T3"/>
                  </a:cxn>
                  <a:cxn ang="0">
                    <a:pos x="T4" y="T5"/>
                  </a:cxn>
                  <a:cxn ang="0">
                    <a:pos x="T6" y="T7"/>
                  </a:cxn>
                  <a:cxn ang="0">
                    <a:pos x="T8" y="T9"/>
                  </a:cxn>
                  <a:cxn ang="0">
                    <a:pos x="T10" y="T11"/>
                  </a:cxn>
                  <a:cxn ang="0">
                    <a:pos x="T12" y="T13"/>
                  </a:cxn>
                </a:cxnLst>
                <a:rect l="0" t="0" r="r" b="b"/>
                <a:pathLst>
                  <a:path w="817" h="809">
                    <a:moveTo>
                      <a:pt x="596" y="809"/>
                    </a:moveTo>
                    <a:cubicBezTo>
                      <a:pt x="0" y="804"/>
                      <a:pt x="0" y="804"/>
                      <a:pt x="0" y="804"/>
                    </a:cubicBezTo>
                    <a:cubicBezTo>
                      <a:pt x="11" y="600"/>
                      <a:pt x="96" y="399"/>
                      <a:pt x="253" y="244"/>
                    </a:cubicBezTo>
                    <a:cubicBezTo>
                      <a:pt x="410" y="89"/>
                      <a:pt x="613" y="8"/>
                      <a:pt x="817" y="0"/>
                    </a:cubicBezTo>
                    <a:cubicBezTo>
                      <a:pt x="812" y="596"/>
                      <a:pt x="812" y="596"/>
                      <a:pt x="812" y="596"/>
                    </a:cubicBezTo>
                    <a:cubicBezTo>
                      <a:pt x="760" y="604"/>
                      <a:pt x="710" y="627"/>
                      <a:pt x="670" y="667"/>
                    </a:cubicBezTo>
                    <a:cubicBezTo>
                      <a:pt x="629" y="707"/>
                      <a:pt x="605" y="757"/>
                      <a:pt x="596" y="809"/>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66"/>
              <p:cNvSpPr>
                <a:spLocks/>
              </p:cNvSpPr>
              <p:nvPr userDrawn="1"/>
            </p:nvSpPr>
            <p:spPr bwMode="auto">
              <a:xfrm>
                <a:off x="5199952" y="2584862"/>
                <a:ext cx="428014" cy="855258"/>
              </a:xfrm>
              <a:custGeom>
                <a:avLst/>
                <a:gdLst>
                  <a:gd name="T0" fmla="*/ 0 w 548"/>
                  <a:gd name="T1" fmla="*/ 1095 h 1095"/>
                  <a:gd name="T2" fmla="*/ 548 w 548"/>
                  <a:gd name="T3" fmla="*/ 547 h 1095"/>
                  <a:gd name="T4" fmla="*/ 0 w 548"/>
                  <a:gd name="T5" fmla="*/ 0 h 1095"/>
                  <a:gd name="T6" fmla="*/ 0 w 548"/>
                  <a:gd name="T7" fmla="*/ 1095 h 1095"/>
                </a:gdLst>
                <a:ahLst/>
                <a:cxnLst>
                  <a:cxn ang="0">
                    <a:pos x="T0" y="T1"/>
                  </a:cxn>
                  <a:cxn ang="0">
                    <a:pos x="T2" y="T3"/>
                  </a:cxn>
                  <a:cxn ang="0">
                    <a:pos x="T4" y="T5"/>
                  </a:cxn>
                  <a:cxn ang="0">
                    <a:pos x="T6" y="T7"/>
                  </a:cxn>
                </a:cxnLst>
                <a:rect l="0" t="0" r="r" b="b"/>
                <a:pathLst>
                  <a:path w="548" h="1095">
                    <a:moveTo>
                      <a:pt x="0" y="1095"/>
                    </a:moveTo>
                    <a:lnTo>
                      <a:pt x="548" y="547"/>
                    </a:lnTo>
                    <a:lnTo>
                      <a:pt x="0" y="0"/>
                    </a:lnTo>
                    <a:lnTo>
                      <a:pt x="0" y="1095"/>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6" name="TextBox 95"/>
            <p:cNvSpPr txBox="1"/>
            <p:nvPr userDrawn="1"/>
          </p:nvSpPr>
          <p:spPr>
            <a:xfrm>
              <a:off x="0" y="2120962"/>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ABOUT HCM</a:t>
              </a:r>
            </a:p>
          </p:txBody>
        </p:sp>
        <p:sp>
          <p:nvSpPr>
            <p:cNvPr id="97" name="Freeform 6"/>
            <p:cNvSpPr>
              <a:spLocks noEditPoints="1"/>
            </p:cNvSpPr>
            <p:nvPr userDrawn="1"/>
          </p:nvSpPr>
          <p:spPr bwMode="auto">
            <a:xfrm>
              <a:off x="269182" y="1789526"/>
              <a:ext cx="321050" cy="344308"/>
            </a:xfrm>
            <a:custGeom>
              <a:avLst/>
              <a:gdLst>
                <a:gd name="T0" fmla="*/ 269 w 269"/>
                <a:gd name="T1" fmla="*/ 26 h 288"/>
                <a:gd name="T2" fmla="*/ 42 w 269"/>
                <a:gd name="T3" fmla="*/ 26 h 288"/>
                <a:gd name="T4" fmla="*/ 31 w 269"/>
                <a:gd name="T5" fmla="*/ 32 h 288"/>
                <a:gd name="T6" fmla="*/ 31 w 269"/>
                <a:gd name="T7" fmla="*/ 44 h 288"/>
                <a:gd name="T8" fmla="*/ 42 w 269"/>
                <a:gd name="T9" fmla="*/ 51 h 288"/>
                <a:gd name="T10" fmla="*/ 121 w 269"/>
                <a:gd name="T11" fmla="*/ 51 h 288"/>
                <a:gd name="T12" fmla="*/ 121 w 269"/>
                <a:gd name="T13" fmla="*/ 79 h 288"/>
                <a:gd name="T14" fmla="*/ 64 w 269"/>
                <a:gd name="T15" fmla="*/ 79 h 288"/>
                <a:gd name="T16" fmla="*/ 64 w 269"/>
                <a:gd name="T17" fmla="*/ 260 h 288"/>
                <a:gd name="T18" fmla="*/ 240 w 269"/>
                <a:gd name="T19" fmla="*/ 260 h 288"/>
                <a:gd name="T20" fmla="*/ 240 w 269"/>
                <a:gd name="T21" fmla="*/ 79 h 288"/>
                <a:gd name="T22" fmla="*/ 224 w 269"/>
                <a:gd name="T23" fmla="*/ 79 h 288"/>
                <a:gd name="T24" fmla="*/ 224 w 269"/>
                <a:gd name="T25" fmla="*/ 51 h 288"/>
                <a:gd name="T26" fmla="*/ 269 w 269"/>
                <a:gd name="T27" fmla="*/ 51 h 288"/>
                <a:gd name="T28" fmla="*/ 269 w 269"/>
                <a:gd name="T29" fmla="*/ 288 h 288"/>
                <a:gd name="T30" fmla="*/ 35 w 269"/>
                <a:gd name="T31" fmla="*/ 288 h 288"/>
                <a:gd name="T32" fmla="*/ 10 w 269"/>
                <a:gd name="T33" fmla="*/ 278 h 288"/>
                <a:gd name="T34" fmla="*/ 0 w 269"/>
                <a:gd name="T35" fmla="*/ 253 h 288"/>
                <a:gd name="T36" fmla="*/ 0 w 269"/>
                <a:gd name="T37" fmla="*/ 35 h 288"/>
                <a:gd name="T38" fmla="*/ 10 w 269"/>
                <a:gd name="T39" fmla="*/ 10 h 288"/>
                <a:gd name="T40" fmla="*/ 35 w 269"/>
                <a:gd name="T41" fmla="*/ 0 h 288"/>
                <a:gd name="T42" fmla="*/ 269 w 269"/>
                <a:gd name="T43" fmla="*/ 0 h 288"/>
                <a:gd name="T44" fmla="*/ 269 w 269"/>
                <a:gd name="T45" fmla="*/ 26 h 288"/>
                <a:gd name="T46" fmla="*/ 144 w 269"/>
                <a:gd name="T47" fmla="*/ 161 h 288"/>
                <a:gd name="T48" fmla="*/ 172 w 269"/>
                <a:gd name="T49" fmla="*/ 135 h 288"/>
                <a:gd name="T50" fmla="*/ 200 w 269"/>
                <a:gd name="T51" fmla="*/ 161 h 288"/>
                <a:gd name="T52" fmla="*/ 200 w 269"/>
                <a:gd name="T53" fmla="*/ 60 h 288"/>
                <a:gd name="T54" fmla="*/ 215 w 269"/>
                <a:gd name="T55" fmla="*/ 40 h 288"/>
                <a:gd name="T56" fmla="*/ 159 w 269"/>
                <a:gd name="T57" fmla="*/ 40 h 288"/>
                <a:gd name="T58" fmla="*/ 149 w 269"/>
                <a:gd name="T59" fmla="*/ 46 h 288"/>
                <a:gd name="T60" fmla="*/ 144 w 269"/>
                <a:gd name="T61" fmla="*/ 60 h 288"/>
                <a:gd name="T62" fmla="*/ 144 w 269"/>
                <a:gd name="T63" fmla="*/ 1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288">
                  <a:moveTo>
                    <a:pt x="269" y="26"/>
                  </a:moveTo>
                  <a:cubicBezTo>
                    <a:pt x="42" y="26"/>
                    <a:pt x="42" y="26"/>
                    <a:pt x="42" y="26"/>
                  </a:cubicBezTo>
                  <a:cubicBezTo>
                    <a:pt x="37" y="26"/>
                    <a:pt x="33" y="28"/>
                    <a:pt x="31" y="32"/>
                  </a:cubicBezTo>
                  <a:cubicBezTo>
                    <a:pt x="29" y="36"/>
                    <a:pt x="29" y="40"/>
                    <a:pt x="31" y="44"/>
                  </a:cubicBezTo>
                  <a:cubicBezTo>
                    <a:pt x="33" y="49"/>
                    <a:pt x="37" y="51"/>
                    <a:pt x="42" y="51"/>
                  </a:cubicBezTo>
                  <a:cubicBezTo>
                    <a:pt x="121" y="51"/>
                    <a:pt x="121" y="51"/>
                    <a:pt x="121" y="51"/>
                  </a:cubicBezTo>
                  <a:cubicBezTo>
                    <a:pt x="121" y="79"/>
                    <a:pt x="121" y="79"/>
                    <a:pt x="121" y="79"/>
                  </a:cubicBezTo>
                  <a:cubicBezTo>
                    <a:pt x="64" y="79"/>
                    <a:pt x="64" y="79"/>
                    <a:pt x="64" y="79"/>
                  </a:cubicBezTo>
                  <a:cubicBezTo>
                    <a:pt x="64" y="260"/>
                    <a:pt x="64" y="260"/>
                    <a:pt x="64" y="260"/>
                  </a:cubicBezTo>
                  <a:cubicBezTo>
                    <a:pt x="240" y="260"/>
                    <a:pt x="240" y="260"/>
                    <a:pt x="240" y="260"/>
                  </a:cubicBezTo>
                  <a:cubicBezTo>
                    <a:pt x="240" y="79"/>
                    <a:pt x="240" y="79"/>
                    <a:pt x="240" y="79"/>
                  </a:cubicBezTo>
                  <a:cubicBezTo>
                    <a:pt x="224" y="79"/>
                    <a:pt x="224" y="79"/>
                    <a:pt x="224" y="79"/>
                  </a:cubicBezTo>
                  <a:cubicBezTo>
                    <a:pt x="224" y="51"/>
                    <a:pt x="224" y="51"/>
                    <a:pt x="224" y="51"/>
                  </a:cubicBezTo>
                  <a:cubicBezTo>
                    <a:pt x="269" y="51"/>
                    <a:pt x="269" y="51"/>
                    <a:pt x="269" y="51"/>
                  </a:cubicBezTo>
                  <a:cubicBezTo>
                    <a:pt x="269" y="288"/>
                    <a:pt x="269" y="288"/>
                    <a:pt x="269" y="288"/>
                  </a:cubicBezTo>
                  <a:cubicBezTo>
                    <a:pt x="35" y="288"/>
                    <a:pt x="35" y="288"/>
                    <a:pt x="35" y="288"/>
                  </a:cubicBezTo>
                  <a:cubicBezTo>
                    <a:pt x="25" y="288"/>
                    <a:pt x="17" y="285"/>
                    <a:pt x="10" y="278"/>
                  </a:cubicBezTo>
                  <a:cubicBezTo>
                    <a:pt x="3" y="271"/>
                    <a:pt x="0" y="263"/>
                    <a:pt x="0" y="253"/>
                  </a:cubicBezTo>
                  <a:cubicBezTo>
                    <a:pt x="0" y="35"/>
                    <a:pt x="0" y="35"/>
                    <a:pt x="0" y="35"/>
                  </a:cubicBezTo>
                  <a:cubicBezTo>
                    <a:pt x="0" y="25"/>
                    <a:pt x="3" y="17"/>
                    <a:pt x="10" y="10"/>
                  </a:cubicBezTo>
                  <a:cubicBezTo>
                    <a:pt x="17" y="3"/>
                    <a:pt x="25" y="0"/>
                    <a:pt x="35" y="0"/>
                  </a:cubicBezTo>
                  <a:cubicBezTo>
                    <a:pt x="269" y="0"/>
                    <a:pt x="269" y="0"/>
                    <a:pt x="269" y="0"/>
                  </a:cubicBezTo>
                  <a:lnTo>
                    <a:pt x="269" y="26"/>
                  </a:lnTo>
                  <a:close/>
                  <a:moveTo>
                    <a:pt x="144" y="161"/>
                  </a:moveTo>
                  <a:cubicBezTo>
                    <a:pt x="172" y="135"/>
                    <a:pt x="172" y="135"/>
                    <a:pt x="172" y="135"/>
                  </a:cubicBezTo>
                  <a:cubicBezTo>
                    <a:pt x="200" y="161"/>
                    <a:pt x="200" y="161"/>
                    <a:pt x="200" y="161"/>
                  </a:cubicBezTo>
                  <a:cubicBezTo>
                    <a:pt x="200" y="60"/>
                    <a:pt x="200" y="60"/>
                    <a:pt x="200" y="60"/>
                  </a:cubicBezTo>
                  <a:cubicBezTo>
                    <a:pt x="200" y="49"/>
                    <a:pt x="205" y="43"/>
                    <a:pt x="215" y="40"/>
                  </a:cubicBezTo>
                  <a:cubicBezTo>
                    <a:pt x="159" y="40"/>
                    <a:pt x="159" y="40"/>
                    <a:pt x="159" y="40"/>
                  </a:cubicBezTo>
                  <a:cubicBezTo>
                    <a:pt x="155" y="40"/>
                    <a:pt x="152" y="42"/>
                    <a:pt x="149" y="46"/>
                  </a:cubicBezTo>
                  <a:cubicBezTo>
                    <a:pt x="146" y="50"/>
                    <a:pt x="144" y="55"/>
                    <a:pt x="144" y="60"/>
                  </a:cubicBezTo>
                  <a:lnTo>
                    <a:pt x="144"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TextBox 97"/>
            <p:cNvSpPr txBox="1"/>
            <p:nvPr userDrawn="1"/>
          </p:nvSpPr>
          <p:spPr>
            <a:xfrm>
              <a:off x="-1" y="4735126"/>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ADP story</a:t>
              </a:r>
            </a:p>
          </p:txBody>
        </p:sp>
        <p:sp>
          <p:nvSpPr>
            <p:cNvPr id="99" name="Freeform 9"/>
            <p:cNvSpPr>
              <a:spLocks noEditPoints="1"/>
            </p:cNvSpPr>
            <p:nvPr userDrawn="1"/>
          </p:nvSpPr>
          <p:spPr bwMode="auto">
            <a:xfrm>
              <a:off x="240952" y="4377013"/>
              <a:ext cx="377508" cy="347866"/>
            </a:xfrm>
            <a:custGeom>
              <a:avLst/>
              <a:gdLst>
                <a:gd name="T0" fmla="*/ 286 w 286"/>
                <a:gd name="T1" fmla="*/ 207 h 263"/>
                <a:gd name="T2" fmla="*/ 258 w 286"/>
                <a:gd name="T3" fmla="*/ 230 h 263"/>
                <a:gd name="T4" fmla="*/ 28 w 286"/>
                <a:gd name="T5" fmla="*/ 230 h 263"/>
                <a:gd name="T6" fmla="*/ 0 w 286"/>
                <a:gd name="T7" fmla="*/ 209 h 263"/>
                <a:gd name="T8" fmla="*/ 1 w 286"/>
                <a:gd name="T9" fmla="*/ 29 h 263"/>
                <a:gd name="T10" fmla="*/ 10 w 286"/>
                <a:gd name="T11" fmla="*/ 27 h 263"/>
                <a:gd name="T12" fmla="*/ 13 w 286"/>
                <a:gd name="T13" fmla="*/ 200 h 263"/>
                <a:gd name="T14" fmla="*/ 31 w 286"/>
                <a:gd name="T15" fmla="*/ 217 h 263"/>
                <a:gd name="T16" fmla="*/ 256 w 286"/>
                <a:gd name="T17" fmla="*/ 217 h 263"/>
                <a:gd name="T18" fmla="*/ 271 w 286"/>
                <a:gd name="T19" fmla="*/ 200 h 263"/>
                <a:gd name="T20" fmla="*/ 276 w 286"/>
                <a:gd name="T21" fmla="*/ 27 h 263"/>
                <a:gd name="T22" fmla="*/ 284 w 286"/>
                <a:gd name="T23" fmla="*/ 44 h 263"/>
                <a:gd name="T24" fmla="*/ 29 w 286"/>
                <a:gd name="T25" fmla="*/ 206 h 263"/>
                <a:gd name="T26" fmla="*/ 23 w 286"/>
                <a:gd name="T27" fmla="*/ 198 h 263"/>
                <a:gd name="T28" fmla="*/ 23 w 286"/>
                <a:gd name="T29" fmla="*/ 189 h 263"/>
                <a:gd name="T30" fmla="*/ 24 w 286"/>
                <a:gd name="T31" fmla="*/ 12 h 263"/>
                <a:gd name="T32" fmla="*/ 35 w 286"/>
                <a:gd name="T33" fmla="*/ 2 h 263"/>
                <a:gd name="T34" fmla="*/ 92 w 286"/>
                <a:gd name="T35" fmla="*/ 7 h 263"/>
                <a:gd name="T36" fmla="*/ 188 w 286"/>
                <a:gd name="T37" fmla="*/ 8 h 263"/>
                <a:gd name="T38" fmla="*/ 245 w 286"/>
                <a:gd name="T39" fmla="*/ 2 h 263"/>
                <a:gd name="T40" fmla="*/ 256 w 286"/>
                <a:gd name="T41" fmla="*/ 14 h 263"/>
                <a:gd name="T42" fmla="*/ 258 w 286"/>
                <a:gd name="T43" fmla="*/ 185 h 263"/>
                <a:gd name="T44" fmla="*/ 243 w 286"/>
                <a:gd name="T45" fmla="*/ 207 h 263"/>
                <a:gd name="T46" fmla="*/ 142 w 286"/>
                <a:gd name="T47" fmla="*/ 236 h 263"/>
                <a:gd name="T48" fmla="*/ 139 w 286"/>
                <a:gd name="T49" fmla="*/ 236 h 263"/>
                <a:gd name="T50" fmla="*/ 34 w 286"/>
                <a:gd name="T51" fmla="*/ 207 h 263"/>
                <a:gd name="T52" fmla="*/ 37 w 286"/>
                <a:gd name="T53" fmla="*/ 193 h 263"/>
                <a:gd name="T54" fmla="*/ 134 w 286"/>
                <a:gd name="T55" fmla="*/ 217 h 263"/>
                <a:gd name="T56" fmla="*/ 85 w 286"/>
                <a:gd name="T57" fmla="*/ 21 h 263"/>
                <a:gd name="T58" fmla="*/ 40 w 286"/>
                <a:gd name="T59" fmla="*/ 16 h 263"/>
                <a:gd name="T60" fmla="*/ 38 w 286"/>
                <a:gd name="T61" fmla="*/ 20 h 263"/>
                <a:gd name="T62" fmla="*/ 239 w 286"/>
                <a:gd name="T63" fmla="*/ 16 h 263"/>
                <a:gd name="T64" fmla="*/ 149 w 286"/>
                <a:gd name="T65" fmla="*/ 43 h 263"/>
                <a:gd name="T66" fmla="*/ 189 w 286"/>
                <a:gd name="T67" fmla="*/ 201 h 263"/>
                <a:gd name="T68" fmla="*/ 245 w 286"/>
                <a:gd name="T69" fmla="*/ 191 h 263"/>
                <a:gd name="T70" fmla="*/ 245 w 286"/>
                <a:gd name="T71" fmla="*/ 185 h 263"/>
                <a:gd name="T72" fmla="*/ 245 w 286"/>
                <a:gd name="T73" fmla="*/ 20 h 263"/>
                <a:gd name="T74" fmla="*/ 240 w 286"/>
                <a:gd name="T75" fmla="*/ 1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63">
                  <a:moveTo>
                    <a:pt x="284" y="44"/>
                  </a:moveTo>
                  <a:cubicBezTo>
                    <a:pt x="286" y="207"/>
                    <a:pt x="286" y="207"/>
                    <a:pt x="286" y="207"/>
                  </a:cubicBezTo>
                  <a:cubicBezTo>
                    <a:pt x="286" y="215"/>
                    <a:pt x="283" y="221"/>
                    <a:pt x="277" y="225"/>
                  </a:cubicBezTo>
                  <a:cubicBezTo>
                    <a:pt x="270" y="228"/>
                    <a:pt x="264" y="230"/>
                    <a:pt x="258" y="230"/>
                  </a:cubicBezTo>
                  <a:cubicBezTo>
                    <a:pt x="225" y="232"/>
                    <a:pt x="187" y="243"/>
                    <a:pt x="142" y="263"/>
                  </a:cubicBezTo>
                  <a:cubicBezTo>
                    <a:pt x="100" y="242"/>
                    <a:pt x="62" y="231"/>
                    <a:pt x="28" y="230"/>
                  </a:cubicBezTo>
                  <a:cubicBezTo>
                    <a:pt x="16" y="230"/>
                    <a:pt x="8" y="227"/>
                    <a:pt x="5" y="221"/>
                  </a:cubicBezTo>
                  <a:cubicBezTo>
                    <a:pt x="1" y="215"/>
                    <a:pt x="0" y="211"/>
                    <a:pt x="0" y="209"/>
                  </a:cubicBezTo>
                  <a:cubicBezTo>
                    <a:pt x="0" y="39"/>
                    <a:pt x="0" y="39"/>
                    <a:pt x="0" y="39"/>
                  </a:cubicBezTo>
                  <a:cubicBezTo>
                    <a:pt x="0" y="35"/>
                    <a:pt x="0" y="32"/>
                    <a:pt x="1" y="29"/>
                  </a:cubicBezTo>
                  <a:cubicBezTo>
                    <a:pt x="2" y="27"/>
                    <a:pt x="4" y="26"/>
                    <a:pt x="8" y="27"/>
                  </a:cubicBezTo>
                  <a:cubicBezTo>
                    <a:pt x="10" y="27"/>
                    <a:pt x="10" y="27"/>
                    <a:pt x="10" y="27"/>
                  </a:cubicBezTo>
                  <a:cubicBezTo>
                    <a:pt x="13" y="27"/>
                    <a:pt x="13" y="27"/>
                    <a:pt x="13" y="27"/>
                  </a:cubicBezTo>
                  <a:cubicBezTo>
                    <a:pt x="13" y="200"/>
                    <a:pt x="13" y="200"/>
                    <a:pt x="13" y="200"/>
                  </a:cubicBezTo>
                  <a:cubicBezTo>
                    <a:pt x="13" y="205"/>
                    <a:pt x="14" y="209"/>
                    <a:pt x="17" y="212"/>
                  </a:cubicBezTo>
                  <a:cubicBezTo>
                    <a:pt x="20" y="215"/>
                    <a:pt x="25" y="217"/>
                    <a:pt x="31" y="217"/>
                  </a:cubicBezTo>
                  <a:cubicBezTo>
                    <a:pt x="60" y="217"/>
                    <a:pt x="97" y="227"/>
                    <a:pt x="142" y="248"/>
                  </a:cubicBezTo>
                  <a:cubicBezTo>
                    <a:pt x="187" y="228"/>
                    <a:pt x="225" y="218"/>
                    <a:pt x="256" y="217"/>
                  </a:cubicBezTo>
                  <a:cubicBezTo>
                    <a:pt x="262" y="217"/>
                    <a:pt x="267" y="215"/>
                    <a:pt x="269" y="212"/>
                  </a:cubicBezTo>
                  <a:cubicBezTo>
                    <a:pt x="270" y="208"/>
                    <a:pt x="271" y="204"/>
                    <a:pt x="271" y="200"/>
                  </a:cubicBezTo>
                  <a:cubicBezTo>
                    <a:pt x="271" y="29"/>
                    <a:pt x="271" y="29"/>
                    <a:pt x="271" y="29"/>
                  </a:cubicBezTo>
                  <a:cubicBezTo>
                    <a:pt x="274" y="27"/>
                    <a:pt x="275" y="27"/>
                    <a:pt x="276" y="27"/>
                  </a:cubicBezTo>
                  <a:cubicBezTo>
                    <a:pt x="281" y="26"/>
                    <a:pt x="284" y="27"/>
                    <a:pt x="284" y="31"/>
                  </a:cubicBezTo>
                  <a:cubicBezTo>
                    <a:pt x="284" y="35"/>
                    <a:pt x="284" y="39"/>
                    <a:pt x="284" y="44"/>
                  </a:cubicBezTo>
                  <a:close/>
                  <a:moveTo>
                    <a:pt x="34" y="207"/>
                  </a:moveTo>
                  <a:cubicBezTo>
                    <a:pt x="32" y="207"/>
                    <a:pt x="30" y="207"/>
                    <a:pt x="29" y="206"/>
                  </a:cubicBezTo>
                  <a:cubicBezTo>
                    <a:pt x="27" y="205"/>
                    <a:pt x="26" y="205"/>
                    <a:pt x="26" y="204"/>
                  </a:cubicBezTo>
                  <a:cubicBezTo>
                    <a:pt x="24" y="202"/>
                    <a:pt x="23" y="200"/>
                    <a:pt x="23" y="198"/>
                  </a:cubicBezTo>
                  <a:cubicBezTo>
                    <a:pt x="23" y="195"/>
                    <a:pt x="23" y="193"/>
                    <a:pt x="23" y="191"/>
                  </a:cubicBezTo>
                  <a:cubicBezTo>
                    <a:pt x="23" y="189"/>
                    <a:pt x="23" y="189"/>
                    <a:pt x="23" y="189"/>
                  </a:cubicBezTo>
                  <a:cubicBezTo>
                    <a:pt x="23" y="20"/>
                    <a:pt x="23" y="20"/>
                    <a:pt x="23" y="20"/>
                  </a:cubicBezTo>
                  <a:cubicBezTo>
                    <a:pt x="23" y="17"/>
                    <a:pt x="23" y="14"/>
                    <a:pt x="24" y="12"/>
                  </a:cubicBezTo>
                  <a:cubicBezTo>
                    <a:pt x="25" y="9"/>
                    <a:pt x="26" y="7"/>
                    <a:pt x="28" y="5"/>
                  </a:cubicBezTo>
                  <a:cubicBezTo>
                    <a:pt x="31" y="4"/>
                    <a:pt x="33" y="3"/>
                    <a:pt x="35" y="2"/>
                  </a:cubicBezTo>
                  <a:cubicBezTo>
                    <a:pt x="37" y="1"/>
                    <a:pt x="39" y="1"/>
                    <a:pt x="41" y="1"/>
                  </a:cubicBezTo>
                  <a:cubicBezTo>
                    <a:pt x="55" y="1"/>
                    <a:pt x="72" y="3"/>
                    <a:pt x="92" y="7"/>
                  </a:cubicBezTo>
                  <a:cubicBezTo>
                    <a:pt x="112" y="11"/>
                    <a:pt x="128" y="18"/>
                    <a:pt x="140" y="30"/>
                  </a:cubicBezTo>
                  <a:cubicBezTo>
                    <a:pt x="153" y="19"/>
                    <a:pt x="169" y="11"/>
                    <a:pt x="188" y="8"/>
                  </a:cubicBezTo>
                  <a:cubicBezTo>
                    <a:pt x="208" y="4"/>
                    <a:pt x="224" y="2"/>
                    <a:pt x="237" y="1"/>
                  </a:cubicBezTo>
                  <a:cubicBezTo>
                    <a:pt x="240" y="0"/>
                    <a:pt x="243" y="0"/>
                    <a:pt x="245" y="2"/>
                  </a:cubicBezTo>
                  <a:cubicBezTo>
                    <a:pt x="248" y="3"/>
                    <a:pt x="250" y="4"/>
                    <a:pt x="252" y="5"/>
                  </a:cubicBezTo>
                  <a:cubicBezTo>
                    <a:pt x="254" y="8"/>
                    <a:pt x="255" y="11"/>
                    <a:pt x="256" y="14"/>
                  </a:cubicBezTo>
                  <a:cubicBezTo>
                    <a:pt x="258" y="17"/>
                    <a:pt x="258" y="20"/>
                    <a:pt x="258" y="24"/>
                  </a:cubicBezTo>
                  <a:cubicBezTo>
                    <a:pt x="258" y="185"/>
                    <a:pt x="258" y="185"/>
                    <a:pt x="258" y="185"/>
                  </a:cubicBezTo>
                  <a:cubicBezTo>
                    <a:pt x="258" y="190"/>
                    <a:pt x="258" y="194"/>
                    <a:pt x="256" y="199"/>
                  </a:cubicBezTo>
                  <a:cubicBezTo>
                    <a:pt x="255" y="203"/>
                    <a:pt x="251" y="206"/>
                    <a:pt x="243" y="207"/>
                  </a:cubicBezTo>
                  <a:cubicBezTo>
                    <a:pt x="219" y="208"/>
                    <a:pt x="186" y="218"/>
                    <a:pt x="144" y="236"/>
                  </a:cubicBezTo>
                  <a:cubicBezTo>
                    <a:pt x="143" y="236"/>
                    <a:pt x="142" y="236"/>
                    <a:pt x="142" y="236"/>
                  </a:cubicBezTo>
                  <a:cubicBezTo>
                    <a:pt x="140" y="236"/>
                    <a:pt x="140" y="236"/>
                    <a:pt x="140" y="236"/>
                  </a:cubicBezTo>
                  <a:cubicBezTo>
                    <a:pt x="139" y="236"/>
                    <a:pt x="139" y="236"/>
                    <a:pt x="139" y="236"/>
                  </a:cubicBezTo>
                  <a:cubicBezTo>
                    <a:pt x="138" y="236"/>
                    <a:pt x="138" y="236"/>
                    <a:pt x="137" y="236"/>
                  </a:cubicBezTo>
                  <a:cubicBezTo>
                    <a:pt x="94" y="216"/>
                    <a:pt x="59" y="207"/>
                    <a:pt x="34" y="207"/>
                  </a:cubicBezTo>
                  <a:close/>
                  <a:moveTo>
                    <a:pt x="38" y="189"/>
                  </a:moveTo>
                  <a:cubicBezTo>
                    <a:pt x="38" y="191"/>
                    <a:pt x="38" y="192"/>
                    <a:pt x="37" y="193"/>
                  </a:cubicBezTo>
                  <a:cubicBezTo>
                    <a:pt x="57" y="193"/>
                    <a:pt x="76" y="196"/>
                    <a:pt x="93" y="202"/>
                  </a:cubicBezTo>
                  <a:cubicBezTo>
                    <a:pt x="111" y="208"/>
                    <a:pt x="124" y="213"/>
                    <a:pt x="134" y="217"/>
                  </a:cubicBezTo>
                  <a:cubicBezTo>
                    <a:pt x="134" y="43"/>
                    <a:pt x="134" y="43"/>
                    <a:pt x="134" y="43"/>
                  </a:cubicBezTo>
                  <a:cubicBezTo>
                    <a:pt x="123" y="31"/>
                    <a:pt x="107" y="24"/>
                    <a:pt x="85" y="21"/>
                  </a:cubicBezTo>
                  <a:cubicBezTo>
                    <a:pt x="64" y="17"/>
                    <a:pt x="49" y="16"/>
                    <a:pt x="41" y="16"/>
                  </a:cubicBezTo>
                  <a:cubicBezTo>
                    <a:pt x="41" y="15"/>
                    <a:pt x="41" y="15"/>
                    <a:pt x="40" y="16"/>
                  </a:cubicBezTo>
                  <a:cubicBezTo>
                    <a:pt x="39" y="16"/>
                    <a:pt x="38" y="17"/>
                    <a:pt x="38" y="18"/>
                  </a:cubicBezTo>
                  <a:cubicBezTo>
                    <a:pt x="38" y="18"/>
                    <a:pt x="38" y="19"/>
                    <a:pt x="38" y="20"/>
                  </a:cubicBezTo>
                  <a:lnTo>
                    <a:pt x="38" y="189"/>
                  </a:lnTo>
                  <a:close/>
                  <a:moveTo>
                    <a:pt x="239" y="16"/>
                  </a:moveTo>
                  <a:cubicBezTo>
                    <a:pt x="229" y="16"/>
                    <a:pt x="214" y="18"/>
                    <a:pt x="194" y="21"/>
                  </a:cubicBezTo>
                  <a:cubicBezTo>
                    <a:pt x="174" y="25"/>
                    <a:pt x="159" y="32"/>
                    <a:pt x="149" y="43"/>
                  </a:cubicBezTo>
                  <a:cubicBezTo>
                    <a:pt x="149" y="217"/>
                    <a:pt x="149" y="217"/>
                    <a:pt x="149" y="217"/>
                  </a:cubicBezTo>
                  <a:cubicBezTo>
                    <a:pt x="159" y="213"/>
                    <a:pt x="172" y="208"/>
                    <a:pt x="189" y="201"/>
                  </a:cubicBezTo>
                  <a:cubicBezTo>
                    <a:pt x="206" y="195"/>
                    <a:pt x="225" y="192"/>
                    <a:pt x="244" y="191"/>
                  </a:cubicBezTo>
                  <a:cubicBezTo>
                    <a:pt x="245" y="191"/>
                    <a:pt x="245" y="191"/>
                    <a:pt x="245" y="191"/>
                  </a:cubicBezTo>
                  <a:cubicBezTo>
                    <a:pt x="245" y="190"/>
                    <a:pt x="245" y="189"/>
                    <a:pt x="245" y="188"/>
                  </a:cubicBezTo>
                  <a:cubicBezTo>
                    <a:pt x="245" y="187"/>
                    <a:pt x="245" y="186"/>
                    <a:pt x="245" y="185"/>
                  </a:cubicBezTo>
                  <a:cubicBezTo>
                    <a:pt x="245" y="24"/>
                    <a:pt x="245" y="24"/>
                    <a:pt x="245" y="24"/>
                  </a:cubicBezTo>
                  <a:cubicBezTo>
                    <a:pt x="245" y="23"/>
                    <a:pt x="245" y="21"/>
                    <a:pt x="245" y="20"/>
                  </a:cubicBezTo>
                  <a:cubicBezTo>
                    <a:pt x="244" y="18"/>
                    <a:pt x="243" y="17"/>
                    <a:pt x="243" y="17"/>
                  </a:cubicBezTo>
                  <a:cubicBezTo>
                    <a:pt x="242" y="17"/>
                    <a:pt x="241" y="17"/>
                    <a:pt x="240" y="16"/>
                  </a:cubicBezTo>
                  <a:cubicBezTo>
                    <a:pt x="240" y="16"/>
                    <a:pt x="239" y="16"/>
                    <a:pt x="239"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00" name="Straight Connector 99"/>
            <p:cNvCxnSpPr/>
            <p:nvPr userDrawn="1"/>
          </p:nvCxnSpPr>
          <p:spPr>
            <a:xfrm>
              <a:off x="0" y="3352017"/>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0" y="5985134"/>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0" y="1606289"/>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0" y="4239406"/>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0" y="5112270"/>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0" y="2479153"/>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Rectangle 105">
              <a:hlinkClick r:id="" action="ppaction://noaction"/>
            </p:cNvPr>
            <p:cNvSpPr/>
            <p:nvPr userDrawn="1"/>
          </p:nvSpPr>
          <p:spPr>
            <a:xfrm>
              <a:off x="0" y="3352017"/>
              <a:ext cx="874207" cy="887389"/>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hlinkClick r:id="" action="ppaction://noaction"/>
            </p:cNvPr>
            <p:cNvSpPr/>
            <p:nvPr userDrawn="1"/>
          </p:nvSpPr>
          <p:spPr>
            <a:xfrm>
              <a:off x="0" y="2479153"/>
              <a:ext cx="874207"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hlinkClick r:id="rId4" action="ppaction://hlinksldjump"/>
            </p:cNvPr>
            <p:cNvSpPr/>
            <p:nvPr userDrawn="1"/>
          </p:nvSpPr>
          <p:spPr>
            <a:xfrm>
              <a:off x="0" y="5112270"/>
              <a:ext cx="888999"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hlinkClick r:id="" action="ppaction://noaction"/>
            </p:cNvPr>
            <p:cNvSpPr/>
            <p:nvPr userDrawn="1"/>
          </p:nvSpPr>
          <p:spPr>
            <a:xfrm>
              <a:off x="0" y="5985136"/>
              <a:ext cx="874207"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hlinkClick r:id="rId5" action="ppaction://hlinksldjump"/>
            </p:cNvPr>
            <p:cNvSpPr/>
            <p:nvPr userDrawn="1"/>
          </p:nvSpPr>
          <p:spPr>
            <a:xfrm>
              <a:off x="0" y="733425"/>
              <a:ext cx="874207"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hlinkClick r:id="rId6" action="ppaction://hlinksldjump"/>
            </p:cNvPr>
            <p:cNvSpPr/>
            <p:nvPr userDrawn="1"/>
          </p:nvSpPr>
          <p:spPr>
            <a:xfrm>
              <a:off x="0" y="1606289"/>
              <a:ext cx="874207"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hlinkClick r:id="rId7" action="ppaction://hlinksldjump"/>
            </p:cNvPr>
            <p:cNvSpPr/>
            <p:nvPr userDrawn="1"/>
          </p:nvSpPr>
          <p:spPr>
            <a:xfrm>
              <a:off x="-1" y="4239406"/>
              <a:ext cx="874207"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userDrawn="1"/>
          </p:nvSpPr>
          <p:spPr>
            <a:xfrm>
              <a:off x="0" y="5120640"/>
              <a:ext cx="54864" cy="85693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userDrawn="1"/>
          </p:nvSpPr>
          <p:spPr>
            <a:xfrm>
              <a:off x="0" y="-1"/>
              <a:ext cx="9144000" cy="735013"/>
            </a:xfrm>
            <a:prstGeom prst="rect">
              <a:avLst/>
            </a:prstGeom>
            <a:solidFill>
              <a:schemeClr val="accent3"/>
            </a:solidFill>
            <a:ln>
              <a:noFill/>
            </a:ln>
            <a:effectLst>
              <a:outerShdw blurRad="50800" dist="25400" dir="5400000" algn="t" rotWithShape="0">
                <a:srgbClr val="55555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5" name="Group 114"/>
            <p:cNvGrpSpPr/>
            <p:nvPr userDrawn="1"/>
          </p:nvGrpSpPr>
          <p:grpSpPr>
            <a:xfrm>
              <a:off x="212330" y="190483"/>
              <a:ext cx="1164152" cy="453951"/>
              <a:chOff x="1290638" y="177800"/>
              <a:chExt cx="2682875" cy="1046163"/>
            </a:xfrm>
            <a:solidFill>
              <a:schemeClr val="bg1"/>
            </a:solidFill>
          </p:grpSpPr>
          <p:sp>
            <p:nvSpPr>
              <p:cNvPr id="116" name="Freeform 7"/>
              <p:cNvSpPr>
                <a:spLocks noEditPoints="1"/>
              </p:cNvSpPr>
              <p:nvPr userDrawn="1"/>
            </p:nvSpPr>
            <p:spPr bwMode="auto">
              <a:xfrm>
                <a:off x="1290638" y="177800"/>
                <a:ext cx="1631950" cy="741363"/>
              </a:xfrm>
              <a:custGeom>
                <a:avLst/>
                <a:gdLst>
                  <a:gd name="T0" fmla="*/ 333 w 435"/>
                  <a:gd name="T1" fmla="*/ 43 h 198"/>
                  <a:gd name="T2" fmla="*/ 358 w 435"/>
                  <a:gd name="T3" fmla="*/ 67 h 198"/>
                  <a:gd name="T4" fmla="*/ 358 w 435"/>
                  <a:gd name="T5" fmla="*/ 89 h 198"/>
                  <a:gd name="T6" fmla="*/ 333 w 435"/>
                  <a:gd name="T7" fmla="*/ 113 h 198"/>
                  <a:gd name="T8" fmla="*/ 393 w 435"/>
                  <a:gd name="T9" fmla="*/ 78 h 198"/>
                  <a:gd name="T10" fmla="*/ 217 w 435"/>
                  <a:gd name="T11" fmla="*/ 173 h 198"/>
                  <a:gd name="T12" fmla="*/ 315 w 435"/>
                  <a:gd name="T13" fmla="*/ 131 h 198"/>
                  <a:gd name="T14" fmla="*/ 333 w 435"/>
                  <a:gd name="T15" fmla="*/ 173 h 198"/>
                  <a:gd name="T16" fmla="*/ 358 w 435"/>
                  <a:gd name="T17" fmla="*/ 131 h 198"/>
                  <a:gd name="T18" fmla="*/ 358 w 435"/>
                  <a:gd name="T19" fmla="*/ 25 h 198"/>
                  <a:gd name="T20" fmla="*/ 315 w 435"/>
                  <a:gd name="T21" fmla="*/ 89 h 198"/>
                  <a:gd name="T22" fmla="*/ 217 w 435"/>
                  <a:gd name="T23" fmla="*/ 25 h 198"/>
                  <a:gd name="T24" fmla="*/ 43 w 435"/>
                  <a:gd name="T25" fmla="*/ 173 h 198"/>
                  <a:gd name="T26" fmla="*/ 89 w 435"/>
                  <a:gd name="T27" fmla="*/ 131 h 198"/>
                  <a:gd name="T28" fmla="*/ 178 w 435"/>
                  <a:gd name="T29" fmla="*/ 173 h 198"/>
                  <a:gd name="T30" fmla="*/ 435 w 435"/>
                  <a:gd name="T31" fmla="*/ 78 h 198"/>
                  <a:gd name="T32" fmla="*/ 358 w 435"/>
                  <a:gd name="T33" fmla="*/ 198 h 198"/>
                  <a:gd name="T34" fmla="*/ 291 w 435"/>
                  <a:gd name="T35" fmla="*/ 165 h 198"/>
                  <a:gd name="T36" fmla="*/ 153 w 435"/>
                  <a:gd name="T37" fmla="*/ 198 h 198"/>
                  <a:gd name="T38" fmla="*/ 103 w 435"/>
                  <a:gd name="T39" fmla="*/ 156 h 198"/>
                  <a:gd name="T40" fmla="*/ 0 w 435"/>
                  <a:gd name="T41" fmla="*/ 198 h 198"/>
                  <a:gd name="T42" fmla="*/ 217 w 435"/>
                  <a:gd name="T43" fmla="*/ 0 h 198"/>
                  <a:gd name="T44" fmla="*/ 291 w 435"/>
                  <a:gd name="T45" fmla="*/ 0 h 198"/>
                  <a:gd name="T46" fmla="*/ 435 w 435"/>
                  <a:gd name="T47" fmla="*/ 78 h 198"/>
                  <a:gd name="T48" fmla="*/ 153 w 435"/>
                  <a:gd name="T49" fmla="*/ 89 h 198"/>
                  <a:gd name="T50" fmla="*/ 99 w 435"/>
                  <a:gd name="T51" fmla="*/ 113 h 198"/>
                  <a:gd name="T52" fmla="*/ 178 w 435"/>
                  <a:gd name="T53" fmla="*/ 43 h 198"/>
                  <a:gd name="T54" fmla="*/ 273 w 435"/>
                  <a:gd name="T55" fmla="*/ 99 h 198"/>
                  <a:gd name="T56" fmla="*/ 195 w 435"/>
                  <a:gd name="T57" fmla="*/ 156 h 198"/>
                  <a:gd name="T58" fmla="*/ 217 w 435"/>
                  <a:gd name="T59" fmla="*/ 131 h 198"/>
                  <a:gd name="T60" fmla="*/ 217 w 435"/>
                  <a:gd name="T61" fmla="*/ 67 h 198"/>
                  <a:gd name="T62" fmla="*/ 195 w 435"/>
                  <a:gd name="T63" fmla="*/ 43 h 198"/>
                  <a:gd name="T64" fmla="*/ 273 w 435"/>
                  <a:gd name="T65" fmla="*/ 99 h 198"/>
                  <a:gd name="T66" fmla="*/ 380 w 435"/>
                  <a:gd name="T67" fmla="*/ 180 h 198"/>
                  <a:gd name="T68" fmla="*/ 385 w 435"/>
                  <a:gd name="T69" fmla="*/ 182 h 198"/>
                  <a:gd name="T70" fmla="*/ 380 w 435"/>
                  <a:gd name="T71" fmla="*/ 184 h 198"/>
                  <a:gd name="T72" fmla="*/ 384 w 435"/>
                  <a:gd name="T73" fmla="*/ 187 h 198"/>
                  <a:gd name="T74" fmla="*/ 385 w 435"/>
                  <a:gd name="T75" fmla="*/ 193 h 198"/>
                  <a:gd name="T76" fmla="*/ 387 w 435"/>
                  <a:gd name="T77" fmla="*/ 189 h 198"/>
                  <a:gd name="T78" fmla="*/ 385 w 435"/>
                  <a:gd name="T79" fmla="*/ 186 h 198"/>
                  <a:gd name="T80" fmla="*/ 382 w 435"/>
                  <a:gd name="T81" fmla="*/ 178 h 198"/>
                  <a:gd name="T82" fmla="*/ 378 w 435"/>
                  <a:gd name="T83" fmla="*/ 193 h 198"/>
                  <a:gd name="T84" fmla="*/ 380 w 435"/>
                  <a:gd name="T85" fmla="*/ 186 h 198"/>
                  <a:gd name="T86" fmla="*/ 382 w 435"/>
                  <a:gd name="T87" fmla="*/ 198 h 198"/>
                  <a:gd name="T88" fmla="*/ 382 w 435"/>
                  <a:gd name="T89" fmla="*/ 173 h 198"/>
                  <a:gd name="T90" fmla="*/ 382 w 435"/>
                  <a:gd name="T91" fmla="*/ 198 h 198"/>
                  <a:gd name="T92" fmla="*/ 372 w 435"/>
                  <a:gd name="T93" fmla="*/ 186 h 198"/>
                  <a:gd name="T94" fmla="*/ 393 w 435"/>
                  <a:gd name="T95"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5" h="198">
                    <a:moveTo>
                      <a:pt x="358" y="43"/>
                    </a:moveTo>
                    <a:cubicBezTo>
                      <a:pt x="333" y="43"/>
                      <a:pt x="333" y="43"/>
                      <a:pt x="333" y="43"/>
                    </a:cubicBezTo>
                    <a:cubicBezTo>
                      <a:pt x="333" y="67"/>
                      <a:pt x="333" y="67"/>
                      <a:pt x="333" y="67"/>
                    </a:cubicBezTo>
                    <a:cubicBezTo>
                      <a:pt x="358" y="67"/>
                      <a:pt x="358" y="67"/>
                      <a:pt x="358" y="67"/>
                    </a:cubicBezTo>
                    <a:cubicBezTo>
                      <a:pt x="363" y="67"/>
                      <a:pt x="368" y="72"/>
                      <a:pt x="368" y="78"/>
                    </a:cubicBezTo>
                    <a:cubicBezTo>
                      <a:pt x="368" y="84"/>
                      <a:pt x="363" y="89"/>
                      <a:pt x="358" y="89"/>
                    </a:cubicBezTo>
                    <a:cubicBezTo>
                      <a:pt x="333" y="89"/>
                      <a:pt x="333" y="89"/>
                      <a:pt x="333" y="89"/>
                    </a:cubicBezTo>
                    <a:cubicBezTo>
                      <a:pt x="333" y="113"/>
                      <a:pt x="333" y="113"/>
                      <a:pt x="333" y="113"/>
                    </a:cubicBezTo>
                    <a:cubicBezTo>
                      <a:pt x="358" y="113"/>
                      <a:pt x="358" y="113"/>
                      <a:pt x="358" y="113"/>
                    </a:cubicBezTo>
                    <a:cubicBezTo>
                      <a:pt x="377" y="113"/>
                      <a:pt x="393" y="97"/>
                      <a:pt x="393" y="78"/>
                    </a:cubicBezTo>
                    <a:cubicBezTo>
                      <a:pt x="393" y="58"/>
                      <a:pt x="377" y="43"/>
                      <a:pt x="358" y="43"/>
                    </a:cubicBezTo>
                    <a:moveTo>
                      <a:pt x="217" y="173"/>
                    </a:moveTo>
                    <a:cubicBezTo>
                      <a:pt x="246" y="173"/>
                      <a:pt x="272" y="156"/>
                      <a:pt x="284" y="131"/>
                    </a:cubicBezTo>
                    <a:cubicBezTo>
                      <a:pt x="315" y="131"/>
                      <a:pt x="315" y="131"/>
                      <a:pt x="315" y="131"/>
                    </a:cubicBezTo>
                    <a:cubicBezTo>
                      <a:pt x="315" y="173"/>
                      <a:pt x="315" y="173"/>
                      <a:pt x="315" y="173"/>
                    </a:cubicBezTo>
                    <a:cubicBezTo>
                      <a:pt x="333" y="173"/>
                      <a:pt x="333" y="173"/>
                      <a:pt x="333" y="173"/>
                    </a:cubicBezTo>
                    <a:cubicBezTo>
                      <a:pt x="333" y="131"/>
                      <a:pt x="333" y="131"/>
                      <a:pt x="333" y="131"/>
                    </a:cubicBezTo>
                    <a:cubicBezTo>
                      <a:pt x="358" y="131"/>
                      <a:pt x="358" y="131"/>
                      <a:pt x="358" y="131"/>
                    </a:cubicBezTo>
                    <a:cubicBezTo>
                      <a:pt x="387" y="131"/>
                      <a:pt x="411" y="107"/>
                      <a:pt x="411" y="78"/>
                    </a:cubicBezTo>
                    <a:cubicBezTo>
                      <a:pt x="411" y="49"/>
                      <a:pt x="387" y="25"/>
                      <a:pt x="358" y="25"/>
                    </a:cubicBezTo>
                    <a:cubicBezTo>
                      <a:pt x="315" y="25"/>
                      <a:pt x="315" y="25"/>
                      <a:pt x="315" y="25"/>
                    </a:cubicBezTo>
                    <a:cubicBezTo>
                      <a:pt x="315" y="89"/>
                      <a:pt x="315" y="89"/>
                      <a:pt x="315" y="89"/>
                    </a:cubicBezTo>
                    <a:cubicBezTo>
                      <a:pt x="290" y="89"/>
                      <a:pt x="290" y="89"/>
                      <a:pt x="290" y="89"/>
                    </a:cubicBezTo>
                    <a:cubicBezTo>
                      <a:pt x="285" y="53"/>
                      <a:pt x="254" y="25"/>
                      <a:pt x="217" y="25"/>
                    </a:cubicBezTo>
                    <a:cubicBezTo>
                      <a:pt x="130" y="25"/>
                      <a:pt x="130" y="25"/>
                      <a:pt x="130" y="25"/>
                    </a:cubicBezTo>
                    <a:cubicBezTo>
                      <a:pt x="43" y="173"/>
                      <a:pt x="43" y="173"/>
                      <a:pt x="43" y="173"/>
                    </a:cubicBezTo>
                    <a:cubicBezTo>
                      <a:pt x="64" y="173"/>
                      <a:pt x="64" y="173"/>
                      <a:pt x="64" y="173"/>
                    </a:cubicBezTo>
                    <a:cubicBezTo>
                      <a:pt x="89" y="131"/>
                      <a:pt x="89" y="131"/>
                      <a:pt x="89" y="131"/>
                    </a:cubicBezTo>
                    <a:cubicBezTo>
                      <a:pt x="178" y="131"/>
                      <a:pt x="178" y="131"/>
                      <a:pt x="178" y="131"/>
                    </a:cubicBezTo>
                    <a:cubicBezTo>
                      <a:pt x="178" y="173"/>
                      <a:pt x="178" y="173"/>
                      <a:pt x="178" y="173"/>
                    </a:cubicBezTo>
                    <a:lnTo>
                      <a:pt x="217" y="173"/>
                    </a:lnTo>
                    <a:close/>
                    <a:moveTo>
                      <a:pt x="435" y="78"/>
                    </a:moveTo>
                    <a:cubicBezTo>
                      <a:pt x="435" y="121"/>
                      <a:pt x="400" y="156"/>
                      <a:pt x="358" y="156"/>
                    </a:cubicBezTo>
                    <a:cubicBezTo>
                      <a:pt x="358" y="198"/>
                      <a:pt x="358" y="198"/>
                      <a:pt x="358" y="198"/>
                    </a:cubicBezTo>
                    <a:cubicBezTo>
                      <a:pt x="291" y="198"/>
                      <a:pt x="291" y="198"/>
                      <a:pt x="291" y="198"/>
                    </a:cubicBezTo>
                    <a:cubicBezTo>
                      <a:pt x="291" y="165"/>
                      <a:pt x="291" y="165"/>
                      <a:pt x="291" y="165"/>
                    </a:cubicBezTo>
                    <a:cubicBezTo>
                      <a:pt x="272" y="185"/>
                      <a:pt x="246" y="198"/>
                      <a:pt x="217" y="198"/>
                    </a:cubicBezTo>
                    <a:cubicBezTo>
                      <a:pt x="153" y="198"/>
                      <a:pt x="153" y="198"/>
                      <a:pt x="153" y="198"/>
                    </a:cubicBezTo>
                    <a:cubicBezTo>
                      <a:pt x="153" y="156"/>
                      <a:pt x="153" y="156"/>
                      <a:pt x="153" y="156"/>
                    </a:cubicBezTo>
                    <a:cubicBezTo>
                      <a:pt x="103" y="156"/>
                      <a:pt x="103" y="156"/>
                      <a:pt x="103" y="156"/>
                    </a:cubicBezTo>
                    <a:cubicBezTo>
                      <a:pt x="78" y="198"/>
                      <a:pt x="78" y="198"/>
                      <a:pt x="78" y="198"/>
                    </a:cubicBezTo>
                    <a:cubicBezTo>
                      <a:pt x="0" y="198"/>
                      <a:pt x="0" y="198"/>
                      <a:pt x="0" y="198"/>
                    </a:cubicBezTo>
                    <a:cubicBezTo>
                      <a:pt x="115" y="0"/>
                      <a:pt x="115" y="0"/>
                      <a:pt x="115" y="0"/>
                    </a:cubicBezTo>
                    <a:cubicBezTo>
                      <a:pt x="217" y="0"/>
                      <a:pt x="217" y="0"/>
                      <a:pt x="217" y="0"/>
                    </a:cubicBezTo>
                    <a:cubicBezTo>
                      <a:pt x="246" y="0"/>
                      <a:pt x="272" y="13"/>
                      <a:pt x="291" y="33"/>
                    </a:cubicBezTo>
                    <a:cubicBezTo>
                      <a:pt x="291" y="0"/>
                      <a:pt x="291" y="0"/>
                      <a:pt x="291" y="0"/>
                    </a:cubicBezTo>
                    <a:cubicBezTo>
                      <a:pt x="358" y="0"/>
                      <a:pt x="358" y="0"/>
                      <a:pt x="358" y="0"/>
                    </a:cubicBezTo>
                    <a:cubicBezTo>
                      <a:pt x="400" y="0"/>
                      <a:pt x="435" y="35"/>
                      <a:pt x="435" y="78"/>
                    </a:cubicBezTo>
                    <a:close/>
                    <a:moveTo>
                      <a:pt x="153" y="43"/>
                    </a:moveTo>
                    <a:cubicBezTo>
                      <a:pt x="153" y="89"/>
                      <a:pt x="153" y="89"/>
                      <a:pt x="153" y="89"/>
                    </a:cubicBezTo>
                    <a:cubicBezTo>
                      <a:pt x="113" y="89"/>
                      <a:pt x="113" y="89"/>
                      <a:pt x="113" y="89"/>
                    </a:cubicBezTo>
                    <a:cubicBezTo>
                      <a:pt x="99" y="113"/>
                      <a:pt x="99" y="113"/>
                      <a:pt x="99" y="113"/>
                    </a:cubicBezTo>
                    <a:cubicBezTo>
                      <a:pt x="178" y="113"/>
                      <a:pt x="178" y="113"/>
                      <a:pt x="178" y="113"/>
                    </a:cubicBezTo>
                    <a:cubicBezTo>
                      <a:pt x="178" y="43"/>
                      <a:pt x="178" y="43"/>
                      <a:pt x="178" y="43"/>
                    </a:cubicBezTo>
                    <a:lnTo>
                      <a:pt x="153" y="43"/>
                    </a:lnTo>
                    <a:close/>
                    <a:moveTo>
                      <a:pt x="273" y="99"/>
                    </a:moveTo>
                    <a:cubicBezTo>
                      <a:pt x="273" y="130"/>
                      <a:pt x="248" y="156"/>
                      <a:pt x="217" y="156"/>
                    </a:cubicBezTo>
                    <a:cubicBezTo>
                      <a:pt x="195" y="156"/>
                      <a:pt x="195" y="156"/>
                      <a:pt x="195" y="156"/>
                    </a:cubicBezTo>
                    <a:cubicBezTo>
                      <a:pt x="195" y="131"/>
                      <a:pt x="195" y="131"/>
                      <a:pt x="195" y="131"/>
                    </a:cubicBezTo>
                    <a:cubicBezTo>
                      <a:pt x="217" y="131"/>
                      <a:pt x="217" y="131"/>
                      <a:pt x="217" y="131"/>
                    </a:cubicBezTo>
                    <a:cubicBezTo>
                      <a:pt x="234" y="131"/>
                      <a:pt x="248" y="117"/>
                      <a:pt x="248" y="99"/>
                    </a:cubicBezTo>
                    <a:cubicBezTo>
                      <a:pt x="248" y="82"/>
                      <a:pt x="234" y="67"/>
                      <a:pt x="217" y="67"/>
                    </a:cubicBezTo>
                    <a:cubicBezTo>
                      <a:pt x="195" y="67"/>
                      <a:pt x="195" y="67"/>
                      <a:pt x="195" y="67"/>
                    </a:cubicBezTo>
                    <a:cubicBezTo>
                      <a:pt x="195" y="43"/>
                      <a:pt x="195" y="43"/>
                      <a:pt x="195" y="43"/>
                    </a:cubicBezTo>
                    <a:cubicBezTo>
                      <a:pt x="217" y="43"/>
                      <a:pt x="217" y="43"/>
                      <a:pt x="217" y="43"/>
                    </a:cubicBezTo>
                    <a:cubicBezTo>
                      <a:pt x="248" y="43"/>
                      <a:pt x="273" y="68"/>
                      <a:pt x="273" y="99"/>
                    </a:cubicBezTo>
                    <a:close/>
                    <a:moveTo>
                      <a:pt x="380" y="184"/>
                    </a:moveTo>
                    <a:cubicBezTo>
                      <a:pt x="380" y="180"/>
                      <a:pt x="380" y="180"/>
                      <a:pt x="380" y="180"/>
                    </a:cubicBezTo>
                    <a:cubicBezTo>
                      <a:pt x="383" y="180"/>
                      <a:pt x="383" y="180"/>
                      <a:pt x="383" y="180"/>
                    </a:cubicBezTo>
                    <a:cubicBezTo>
                      <a:pt x="384" y="180"/>
                      <a:pt x="385" y="181"/>
                      <a:pt x="385" y="182"/>
                    </a:cubicBezTo>
                    <a:cubicBezTo>
                      <a:pt x="385" y="183"/>
                      <a:pt x="384" y="184"/>
                      <a:pt x="382" y="184"/>
                    </a:cubicBezTo>
                    <a:lnTo>
                      <a:pt x="380" y="184"/>
                    </a:lnTo>
                    <a:close/>
                    <a:moveTo>
                      <a:pt x="382" y="186"/>
                    </a:moveTo>
                    <a:cubicBezTo>
                      <a:pt x="383" y="187"/>
                      <a:pt x="383" y="186"/>
                      <a:pt x="384" y="187"/>
                    </a:cubicBezTo>
                    <a:cubicBezTo>
                      <a:pt x="384" y="188"/>
                      <a:pt x="384" y="189"/>
                      <a:pt x="385" y="190"/>
                    </a:cubicBezTo>
                    <a:cubicBezTo>
                      <a:pt x="385" y="191"/>
                      <a:pt x="385" y="192"/>
                      <a:pt x="385" y="193"/>
                    </a:cubicBezTo>
                    <a:cubicBezTo>
                      <a:pt x="388" y="193"/>
                      <a:pt x="388" y="193"/>
                      <a:pt x="388" y="193"/>
                    </a:cubicBezTo>
                    <a:cubicBezTo>
                      <a:pt x="388" y="191"/>
                      <a:pt x="387" y="190"/>
                      <a:pt x="387" y="189"/>
                    </a:cubicBezTo>
                    <a:cubicBezTo>
                      <a:pt x="387" y="187"/>
                      <a:pt x="387" y="186"/>
                      <a:pt x="385" y="186"/>
                    </a:cubicBezTo>
                    <a:cubicBezTo>
                      <a:pt x="385" y="186"/>
                      <a:pt x="385" y="186"/>
                      <a:pt x="385" y="186"/>
                    </a:cubicBezTo>
                    <a:cubicBezTo>
                      <a:pt x="387" y="185"/>
                      <a:pt x="388" y="184"/>
                      <a:pt x="388" y="182"/>
                    </a:cubicBezTo>
                    <a:cubicBezTo>
                      <a:pt x="388" y="179"/>
                      <a:pt x="385" y="178"/>
                      <a:pt x="382" y="178"/>
                    </a:cubicBezTo>
                    <a:cubicBezTo>
                      <a:pt x="378" y="178"/>
                      <a:pt x="378" y="178"/>
                      <a:pt x="378" y="178"/>
                    </a:cubicBezTo>
                    <a:cubicBezTo>
                      <a:pt x="378" y="193"/>
                      <a:pt x="378" y="193"/>
                      <a:pt x="378" y="193"/>
                    </a:cubicBezTo>
                    <a:cubicBezTo>
                      <a:pt x="380" y="193"/>
                      <a:pt x="380" y="193"/>
                      <a:pt x="380" y="193"/>
                    </a:cubicBezTo>
                    <a:cubicBezTo>
                      <a:pt x="380" y="186"/>
                      <a:pt x="380" y="186"/>
                      <a:pt x="380" y="186"/>
                    </a:cubicBezTo>
                    <a:lnTo>
                      <a:pt x="382" y="186"/>
                    </a:lnTo>
                    <a:close/>
                    <a:moveTo>
                      <a:pt x="382" y="198"/>
                    </a:moveTo>
                    <a:cubicBezTo>
                      <a:pt x="389" y="198"/>
                      <a:pt x="395" y="192"/>
                      <a:pt x="395" y="186"/>
                    </a:cubicBezTo>
                    <a:cubicBezTo>
                      <a:pt x="395" y="179"/>
                      <a:pt x="389" y="173"/>
                      <a:pt x="382" y="173"/>
                    </a:cubicBezTo>
                    <a:cubicBezTo>
                      <a:pt x="376" y="173"/>
                      <a:pt x="370" y="179"/>
                      <a:pt x="370" y="186"/>
                    </a:cubicBezTo>
                    <a:cubicBezTo>
                      <a:pt x="370" y="192"/>
                      <a:pt x="376" y="198"/>
                      <a:pt x="382" y="198"/>
                    </a:cubicBezTo>
                    <a:close/>
                    <a:moveTo>
                      <a:pt x="382" y="196"/>
                    </a:moveTo>
                    <a:cubicBezTo>
                      <a:pt x="377" y="196"/>
                      <a:pt x="372" y="191"/>
                      <a:pt x="372" y="186"/>
                    </a:cubicBezTo>
                    <a:cubicBezTo>
                      <a:pt x="372" y="180"/>
                      <a:pt x="377" y="175"/>
                      <a:pt x="382" y="175"/>
                    </a:cubicBezTo>
                    <a:cubicBezTo>
                      <a:pt x="388" y="175"/>
                      <a:pt x="393" y="180"/>
                      <a:pt x="393" y="186"/>
                    </a:cubicBezTo>
                    <a:cubicBezTo>
                      <a:pt x="393" y="191"/>
                      <a:pt x="388" y="196"/>
                      <a:pt x="382"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8"/>
              <p:cNvSpPr>
                <a:spLocks noEditPoints="1"/>
              </p:cNvSpPr>
              <p:nvPr userDrawn="1"/>
            </p:nvSpPr>
            <p:spPr bwMode="auto">
              <a:xfrm>
                <a:off x="1290638" y="1039813"/>
                <a:ext cx="2682875" cy="184150"/>
              </a:xfrm>
              <a:custGeom>
                <a:avLst/>
                <a:gdLst>
                  <a:gd name="T0" fmla="*/ 34 w 715"/>
                  <a:gd name="T1" fmla="*/ 37 h 49"/>
                  <a:gd name="T2" fmla="*/ 23 w 715"/>
                  <a:gd name="T3" fmla="*/ 10 h 49"/>
                  <a:gd name="T4" fmla="*/ 68 w 715"/>
                  <a:gd name="T5" fmla="*/ 26 h 49"/>
                  <a:gd name="T6" fmla="*/ 82 w 715"/>
                  <a:gd name="T7" fmla="*/ 18 h 49"/>
                  <a:gd name="T8" fmla="*/ 108 w 715"/>
                  <a:gd name="T9" fmla="*/ 49 h 49"/>
                  <a:gd name="T10" fmla="*/ 88 w 715"/>
                  <a:gd name="T11" fmla="*/ 49 h 49"/>
                  <a:gd name="T12" fmla="*/ 68 w 715"/>
                  <a:gd name="T13" fmla="*/ 49 h 49"/>
                  <a:gd name="T14" fmla="*/ 120 w 715"/>
                  <a:gd name="T15" fmla="*/ 34 h 49"/>
                  <a:gd name="T16" fmla="*/ 126 w 715"/>
                  <a:gd name="T17" fmla="*/ 34 h 49"/>
                  <a:gd name="T18" fmla="*/ 165 w 715"/>
                  <a:gd name="T19" fmla="*/ 24 h 49"/>
                  <a:gd name="T20" fmla="*/ 174 w 715"/>
                  <a:gd name="T21" fmla="*/ 23 h 49"/>
                  <a:gd name="T22" fmla="*/ 208 w 715"/>
                  <a:gd name="T23" fmla="*/ 43 h 49"/>
                  <a:gd name="T24" fmla="*/ 209 w 715"/>
                  <a:gd name="T25" fmla="*/ 35 h 49"/>
                  <a:gd name="T26" fmla="*/ 204 w 715"/>
                  <a:gd name="T27" fmla="*/ 31 h 49"/>
                  <a:gd name="T28" fmla="*/ 240 w 715"/>
                  <a:gd name="T29" fmla="*/ 0 h 49"/>
                  <a:gd name="T30" fmla="*/ 261 w 715"/>
                  <a:gd name="T31" fmla="*/ 49 h 49"/>
                  <a:gd name="T32" fmla="*/ 240 w 715"/>
                  <a:gd name="T33" fmla="*/ 49 h 49"/>
                  <a:gd name="T34" fmla="*/ 292 w 715"/>
                  <a:gd name="T35" fmla="*/ 49 h 49"/>
                  <a:gd name="T36" fmla="*/ 271 w 715"/>
                  <a:gd name="T37" fmla="*/ 19 h 49"/>
                  <a:gd name="T38" fmla="*/ 292 w 715"/>
                  <a:gd name="T39" fmla="*/ 19 h 49"/>
                  <a:gd name="T40" fmla="*/ 311 w 715"/>
                  <a:gd name="T41" fmla="*/ 19 h 49"/>
                  <a:gd name="T42" fmla="*/ 340 w 715"/>
                  <a:gd name="T43" fmla="*/ 18 h 49"/>
                  <a:gd name="T44" fmla="*/ 339 w 715"/>
                  <a:gd name="T45" fmla="*/ 22 h 49"/>
                  <a:gd name="T46" fmla="*/ 320 w 715"/>
                  <a:gd name="T47" fmla="*/ 22 h 49"/>
                  <a:gd name="T48" fmla="*/ 360 w 715"/>
                  <a:gd name="T49" fmla="*/ 22 h 49"/>
                  <a:gd name="T50" fmla="*/ 380 w 715"/>
                  <a:gd name="T51" fmla="*/ 49 h 49"/>
                  <a:gd name="T52" fmla="*/ 378 w 715"/>
                  <a:gd name="T53" fmla="*/ 30 h 49"/>
                  <a:gd name="T54" fmla="*/ 360 w 715"/>
                  <a:gd name="T55" fmla="*/ 22 h 49"/>
                  <a:gd name="T56" fmla="*/ 380 w 715"/>
                  <a:gd name="T57" fmla="*/ 34 h 49"/>
                  <a:gd name="T58" fmla="*/ 398 w 715"/>
                  <a:gd name="T59" fmla="*/ 24 h 49"/>
                  <a:gd name="T60" fmla="*/ 415 w 715"/>
                  <a:gd name="T61" fmla="*/ 49 h 49"/>
                  <a:gd name="T62" fmla="*/ 394 w 715"/>
                  <a:gd name="T63" fmla="*/ 49 h 49"/>
                  <a:gd name="T64" fmla="*/ 452 w 715"/>
                  <a:gd name="T65" fmla="*/ 24 h 49"/>
                  <a:gd name="T66" fmla="*/ 461 w 715"/>
                  <a:gd name="T67" fmla="*/ 23 h 49"/>
                  <a:gd name="T68" fmla="*/ 495 w 715"/>
                  <a:gd name="T69" fmla="*/ 43 h 49"/>
                  <a:gd name="T70" fmla="*/ 496 w 715"/>
                  <a:gd name="T71" fmla="*/ 35 h 49"/>
                  <a:gd name="T72" fmla="*/ 491 w 715"/>
                  <a:gd name="T73" fmla="*/ 31 h 49"/>
                  <a:gd name="T74" fmla="*/ 513 w 715"/>
                  <a:gd name="T75" fmla="*/ 45 h 49"/>
                  <a:gd name="T76" fmla="*/ 524 w 715"/>
                  <a:gd name="T77" fmla="*/ 23 h 49"/>
                  <a:gd name="T78" fmla="*/ 525 w 715"/>
                  <a:gd name="T79" fmla="*/ 40 h 49"/>
                  <a:gd name="T80" fmla="*/ 562 w 715"/>
                  <a:gd name="T81" fmla="*/ 34 h 49"/>
                  <a:gd name="T82" fmla="*/ 556 w 715"/>
                  <a:gd name="T83" fmla="*/ 34 h 49"/>
                  <a:gd name="T84" fmla="*/ 596 w 715"/>
                  <a:gd name="T85" fmla="*/ 49 h 49"/>
                  <a:gd name="T86" fmla="*/ 570 w 715"/>
                  <a:gd name="T87" fmla="*/ 37 h 49"/>
                  <a:gd name="T88" fmla="*/ 591 w 715"/>
                  <a:gd name="T89" fmla="*/ 33 h 49"/>
                  <a:gd name="T90" fmla="*/ 605 w 715"/>
                  <a:gd name="T91" fmla="*/ 19 h 49"/>
                  <a:gd name="T92" fmla="*/ 622 w 715"/>
                  <a:gd name="T93" fmla="*/ 18 h 49"/>
                  <a:gd name="T94" fmla="*/ 605 w 715"/>
                  <a:gd name="T95" fmla="*/ 49 h 49"/>
                  <a:gd name="T96" fmla="*/ 640 w 715"/>
                  <a:gd name="T97" fmla="*/ 45 h 49"/>
                  <a:gd name="T98" fmla="*/ 640 w 715"/>
                  <a:gd name="T99" fmla="*/ 18 h 49"/>
                  <a:gd name="T100" fmla="*/ 656 w 715"/>
                  <a:gd name="T101" fmla="*/ 34 h 49"/>
                  <a:gd name="T102" fmla="*/ 671 w 715"/>
                  <a:gd name="T103" fmla="*/ 45 h 49"/>
                  <a:gd name="T104" fmla="*/ 661 w 715"/>
                  <a:gd name="T105" fmla="*/ 31 h 49"/>
                  <a:gd name="T106" fmla="*/ 697 w 715"/>
                  <a:gd name="T107" fmla="*/ 41 h 49"/>
                  <a:gd name="T108" fmla="*/ 699 w 715"/>
                  <a:gd name="T109" fmla="*/ 6 h 49"/>
                  <a:gd name="T110" fmla="*/ 699 w 715"/>
                  <a:gd name="T111" fmla="*/ 11 h 49"/>
                  <a:gd name="T112" fmla="*/ 702 w 715"/>
                  <a:gd name="T113" fmla="*/ 2 h 49"/>
                  <a:gd name="T114" fmla="*/ 710 w 715"/>
                  <a:gd name="T115" fmla="*/ 9 h 49"/>
                  <a:gd name="T116" fmla="*/ 714 w 715"/>
                  <a:gd name="T117" fmla="*/ 3 h 49"/>
                  <a:gd name="T118" fmla="*/ 706 w 715"/>
                  <a:gd name="T119"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49">
                    <a:moveTo>
                      <a:pt x="20" y="3"/>
                    </a:moveTo>
                    <a:cubicBezTo>
                      <a:pt x="25" y="3"/>
                      <a:pt x="25" y="3"/>
                      <a:pt x="25" y="3"/>
                    </a:cubicBezTo>
                    <a:cubicBezTo>
                      <a:pt x="45" y="49"/>
                      <a:pt x="45" y="49"/>
                      <a:pt x="45" y="49"/>
                    </a:cubicBezTo>
                    <a:cubicBezTo>
                      <a:pt x="38" y="49"/>
                      <a:pt x="38" y="49"/>
                      <a:pt x="38" y="49"/>
                    </a:cubicBezTo>
                    <a:cubicBezTo>
                      <a:pt x="34" y="37"/>
                      <a:pt x="34" y="37"/>
                      <a:pt x="34" y="37"/>
                    </a:cubicBezTo>
                    <a:cubicBezTo>
                      <a:pt x="11" y="37"/>
                      <a:pt x="11" y="37"/>
                      <a:pt x="11" y="37"/>
                    </a:cubicBezTo>
                    <a:cubicBezTo>
                      <a:pt x="7" y="49"/>
                      <a:pt x="7" y="49"/>
                      <a:pt x="7" y="49"/>
                    </a:cubicBezTo>
                    <a:cubicBezTo>
                      <a:pt x="0" y="49"/>
                      <a:pt x="0" y="49"/>
                      <a:pt x="0" y="49"/>
                    </a:cubicBezTo>
                    <a:lnTo>
                      <a:pt x="20" y="3"/>
                    </a:lnTo>
                    <a:close/>
                    <a:moveTo>
                      <a:pt x="23" y="10"/>
                    </a:moveTo>
                    <a:cubicBezTo>
                      <a:pt x="23" y="10"/>
                      <a:pt x="23" y="10"/>
                      <a:pt x="23" y="10"/>
                    </a:cubicBezTo>
                    <a:cubicBezTo>
                      <a:pt x="13" y="32"/>
                      <a:pt x="13" y="32"/>
                      <a:pt x="13" y="32"/>
                    </a:cubicBezTo>
                    <a:cubicBezTo>
                      <a:pt x="32" y="32"/>
                      <a:pt x="32" y="32"/>
                      <a:pt x="32" y="32"/>
                    </a:cubicBezTo>
                    <a:lnTo>
                      <a:pt x="23" y="10"/>
                    </a:lnTo>
                    <a:close/>
                    <a:moveTo>
                      <a:pt x="68" y="26"/>
                    </a:moveTo>
                    <a:cubicBezTo>
                      <a:pt x="68" y="23"/>
                      <a:pt x="67" y="21"/>
                      <a:pt x="67" y="19"/>
                    </a:cubicBezTo>
                    <a:cubicBezTo>
                      <a:pt x="72" y="19"/>
                      <a:pt x="72" y="19"/>
                      <a:pt x="72" y="19"/>
                    </a:cubicBezTo>
                    <a:cubicBezTo>
                      <a:pt x="72" y="20"/>
                      <a:pt x="72" y="22"/>
                      <a:pt x="72" y="24"/>
                    </a:cubicBezTo>
                    <a:cubicBezTo>
                      <a:pt x="72" y="24"/>
                      <a:pt x="72" y="24"/>
                      <a:pt x="72" y="24"/>
                    </a:cubicBezTo>
                    <a:cubicBezTo>
                      <a:pt x="74" y="21"/>
                      <a:pt x="77" y="18"/>
                      <a:pt x="82" y="18"/>
                    </a:cubicBezTo>
                    <a:cubicBezTo>
                      <a:pt x="89" y="18"/>
                      <a:pt x="91" y="22"/>
                      <a:pt x="92" y="24"/>
                    </a:cubicBezTo>
                    <a:cubicBezTo>
                      <a:pt x="94" y="20"/>
                      <a:pt x="97" y="18"/>
                      <a:pt x="101" y="18"/>
                    </a:cubicBezTo>
                    <a:cubicBezTo>
                      <a:pt x="110" y="18"/>
                      <a:pt x="113" y="23"/>
                      <a:pt x="113" y="30"/>
                    </a:cubicBezTo>
                    <a:cubicBezTo>
                      <a:pt x="113" y="49"/>
                      <a:pt x="113" y="49"/>
                      <a:pt x="113" y="49"/>
                    </a:cubicBezTo>
                    <a:cubicBezTo>
                      <a:pt x="108" y="49"/>
                      <a:pt x="108" y="49"/>
                      <a:pt x="108" y="49"/>
                    </a:cubicBezTo>
                    <a:cubicBezTo>
                      <a:pt x="108" y="31"/>
                      <a:pt x="108" y="31"/>
                      <a:pt x="108" y="31"/>
                    </a:cubicBezTo>
                    <a:cubicBezTo>
                      <a:pt x="108" y="27"/>
                      <a:pt x="106" y="22"/>
                      <a:pt x="100" y="22"/>
                    </a:cubicBezTo>
                    <a:cubicBezTo>
                      <a:pt x="96" y="22"/>
                      <a:pt x="93" y="26"/>
                      <a:pt x="93" y="31"/>
                    </a:cubicBezTo>
                    <a:cubicBezTo>
                      <a:pt x="93" y="49"/>
                      <a:pt x="93" y="49"/>
                      <a:pt x="93" y="49"/>
                    </a:cubicBezTo>
                    <a:cubicBezTo>
                      <a:pt x="88" y="49"/>
                      <a:pt x="88" y="49"/>
                      <a:pt x="88" y="49"/>
                    </a:cubicBezTo>
                    <a:cubicBezTo>
                      <a:pt x="88" y="32"/>
                      <a:pt x="88" y="32"/>
                      <a:pt x="88" y="32"/>
                    </a:cubicBezTo>
                    <a:cubicBezTo>
                      <a:pt x="88" y="25"/>
                      <a:pt x="86" y="22"/>
                      <a:pt x="82" y="22"/>
                    </a:cubicBezTo>
                    <a:cubicBezTo>
                      <a:pt x="75" y="22"/>
                      <a:pt x="73" y="27"/>
                      <a:pt x="73" y="34"/>
                    </a:cubicBezTo>
                    <a:cubicBezTo>
                      <a:pt x="73" y="49"/>
                      <a:pt x="73" y="49"/>
                      <a:pt x="73" y="49"/>
                    </a:cubicBezTo>
                    <a:cubicBezTo>
                      <a:pt x="68" y="49"/>
                      <a:pt x="68" y="49"/>
                      <a:pt x="68" y="49"/>
                    </a:cubicBezTo>
                    <a:lnTo>
                      <a:pt x="68" y="26"/>
                    </a:lnTo>
                    <a:close/>
                    <a:moveTo>
                      <a:pt x="136" y="18"/>
                    </a:moveTo>
                    <a:cubicBezTo>
                      <a:pt x="146" y="18"/>
                      <a:pt x="152" y="24"/>
                      <a:pt x="152" y="34"/>
                    </a:cubicBezTo>
                    <a:cubicBezTo>
                      <a:pt x="152" y="43"/>
                      <a:pt x="146" y="49"/>
                      <a:pt x="136" y="49"/>
                    </a:cubicBezTo>
                    <a:cubicBezTo>
                      <a:pt x="127" y="49"/>
                      <a:pt x="120" y="43"/>
                      <a:pt x="120" y="34"/>
                    </a:cubicBezTo>
                    <a:cubicBezTo>
                      <a:pt x="120" y="24"/>
                      <a:pt x="127" y="18"/>
                      <a:pt x="136" y="18"/>
                    </a:cubicBezTo>
                    <a:close/>
                    <a:moveTo>
                      <a:pt x="136" y="45"/>
                    </a:moveTo>
                    <a:cubicBezTo>
                      <a:pt x="143" y="45"/>
                      <a:pt x="147" y="40"/>
                      <a:pt x="147" y="34"/>
                    </a:cubicBezTo>
                    <a:cubicBezTo>
                      <a:pt x="147" y="27"/>
                      <a:pt x="143" y="22"/>
                      <a:pt x="136" y="22"/>
                    </a:cubicBezTo>
                    <a:cubicBezTo>
                      <a:pt x="130" y="22"/>
                      <a:pt x="126" y="27"/>
                      <a:pt x="126" y="34"/>
                    </a:cubicBezTo>
                    <a:cubicBezTo>
                      <a:pt x="126" y="40"/>
                      <a:pt x="130" y="45"/>
                      <a:pt x="136" y="45"/>
                    </a:cubicBezTo>
                    <a:close/>
                    <a:moveTo>
                      <a:pt x="160" y="26"/>
                    </a:moveTo>
                    <a:cubicBezTo>
                      <a:pt x="160" y="23"/>
                      <a:pt x="160" y="21"/>
                      <a:pt x="160" y="19"/>
                    </a:cubicBezTo>
                    <a:cubicBezTo>
                      <a:pt x="165" y="19"/>
                      <a:pt x="165" y="19"/>
                      <a:pt x="165" y="19"/>
                    </a:cubicBezTo>
                    <a:cubicBezTo>
                      <a:pt x="165" y="20"/>
                      <a:pt x="165" y="22"/>
                      <a:pt x="165" y="24"/>
                    </a:cubicBezTo>
                    <a:cubicBezTo>
                      <a:pt x="165" y="24"/>
                      <a:pt x="165" y="24"/>
                      <a:pt x="165" y="24"/>
                    </a:cubicBezTo>
                    <a:cubicBezTo>
                      <a:pt x="166" y="21"/>
                      <a:pt x="170" y="18"/>
                      <a:pt x="175" y="18"/>
                    </a:cubicBezTo>
                    <a:cubicBezTo>
                      <a:pt x="176" y="18"/>
                      <a:pt x="176" y="18"/>
                      <a:pt x="177" y="18"/>
                    </a:cubicBezTo>
                    <a:cubicBezTo>
                      <a:pt x="177" y="23"/>
                      <a:pt x="177" y="23"/>
                      <a:pt x="177" y="23"/>
                    </a:cubicBezTo>
                    <a:cubicBezTo>
                      <a:pt x="176" y="23"/>
                      <a:pt x="175" y="23"/>
                      <a:pt x="174" y="23"/>
                    </a:cubicBezTo>
                    <a:cubicBezTo>
                      <a:pt x="168" y="23"/>
                      <a:pt x="165" y="27"/>
                      <a:pt x="165" y="34"/>
                    </a:cubicBezTo>
                    <a:cubicBezTo>
                      <a:pt x="165" y="49"/>
                      <a:pt x="165" y="49"/>
                      <a:pt x="165" y="49"/>
                    </a:cubicBezTo>
                    <a:cubicBezTo>
                      <a:pt x="160" y="49"/>
                      <a:pt x="160" y="49"/>
                      <a:pt x="160" y="49"/>
                    </a:cubicBezTo>
                    <a:lnTo>
                      <a:pt x="160" y="26"/>
                    </a:lnTo>
                    <a:close/>
                    <a:moveTo>
                      <a:pt x="208" y="43"/>
                    </a:moveTo>
                    <a:cubicBezTo>
                      <a:pt x="205" y="48"/>
                      <a:pt x="201" y="49"/>
                      <a:pt x="195" y="49"/>
                    </a:cubicBezTo>
                    <a:cubicBezTo>
                      <a:pt x="186" y="49"/>
                      <a:pt x="180" y="42"/>
                      <a:pt x="180" y="34"/>
                    </a:cubicBezTo>
                    <a:cubicBezTo>
                      <a:pt x="180" y="24"/>
                      <a:pt x="186" y="18"/>
                      <a:pt x="195" y="18"/>
                    </a:cubicBezTo>
                    <a:cubicBezTo>
                      <a:pt x="204" y="18"/>
                      <a:pt x="209" y="24"/>
                      <a:pt x="209" y="34"/>
                    </a:cubicBezTo>
                    <a:cubicBezTo>
                      <a:pt x="209" y="35"/>
                      <a:pt x="209" y="35"/>
                      <a:pt x="209" y="35"/>
                    </a:cubicBezTo>
                    <a:cubicBezTo>
                      <a:pt x="185" y="35"/>
                      <a:pt x="185" y="35"/>
                      <a:pt x="185" y="35"/>
                    </a:cubicBezTo>
                    <a:cubicBezTo>
                      <a:pt x="186" y="40"/>
                      <a:pt x="190" y="45"/>
                      <a:pt x="195" y="45"/>
                    </a:cubicBezTo>
                    <a:cubicBezTo>
                      <a:pt x="199" y="45"/>
                      <a:pt x="202" y="43"/>
                      <a:pt x="205" y="40"/>
                    </a:cubicBezTo>
                    <a:lnTo>
                      <a:pt x="208" y="43"/>
                    </a:lnTo>
                    <a:close/>
                    <a:moveTo>
                      <a:pt x="204" y="31"/>
                    </a:moveTo>
                    <a:cubicBezTo>
                      <a:pt x="204" y="26"/>
                      <a:pt x="201" y="22"/>
                      <a:pt x="195" y="22"/>
                    </a:cubicBezTo>
                    <a:cubicBezTo>
                      <a:pt x="190" y="22"/>
                      <a:pt x="186" y="26"/>
                      <a:pt x="185" y="31"/>
                    </a:cubicBezTo>
                    <a:lnTo>
                      <a:pt x="204" y="31"/>
                    </a:lnTo>
                    <a:close/>
                    <a:moveTo>
                      <a:pt x="235" y="0"/>
                    </a:moveTo>
                    <a:cubicBezTo>
                      <a:pt x="240" y="0"/>
                      <a:pt x="240" y="0"/>
                      <a:pt x="240" y="0"/>
                    </a:cubicBezTo>
                    <a:cubicBezTo>
                      <a:pt x="240" y="23"/>
                      <a:pt x="240" y="23"/>
                      <a:pt x="240" y="23"/>
                    </a:cubicBezTo>
                    <a:cubicBezTo>
                      <a:pt x="240" y="23"/>
                      <a:pt x="240" y="23"/>
                      <a:pt x="240" y="23"/>
                    </a:cubicBezTo>
                    <a:cubicBezTo>
                      <a:pt x="241" y="20"/>
                      <a:pt x="245" y="18"/>
                      <a:pt x="250" y="18"/>
                    </a:cubicBezTo>
                    <a:cubicBezTo>
                      <a:pt x="258" y="18"/>
                      <a:pt x="261" y="23"/>
                      <a:pt x="261" y="30"/>
                    </a:cubicBezTo>
                    <a:cubicBezTo>
                      <a:pt x="261" y="49"/>
                      <a:pt x="261" y="49"/>
                      <a:pt x="261" y="49"/>
                    </a:cubicBezTo>
                    <a:cubicBezTo>
                      <a:pt x="256" y="49"/>
                      <a:pt x="256" y="49"/>
                      <a:pt x="256" y="49"/>
                    </a:cubicBezTo>
                    <a:cubicBezTo>
                      <a:pt x="256" y="31"/>
                      <a:pt x="256" y="31"/>
                      <a:pt x="256" y="31"/>
                    </a:cubicBezTo>
                    <a:cubicBezTo>
                      <a:pt x="256" y="26"/>
                      <a:pt x="254" y="22"/>
                      <a:pt x="249" y="22"/>
                    </a:cubicBezTo>
                    <a:cubicBezTo>
                      <a:pt x="243" y="22"/>
                      <a:pt x="240" y="27"/>
                      <a:pt x="240" y="34"/>
                    </a:cubicBezTo>
                    <a:cubicBezTo>
                      <a:pt x="240" y="49"/>
                      <a:pt x="240" y="49"/>
                      <a:pt x="240" y="49"/>
                    </a:cubicBezTo>
                    <a:cubicBezTo>
                      <a:pt x="235" y="49"/>
                      <a:pt x="235" y="49"/>
                      <a:pt x="235" y="49"/>
                    </a:cubicBezTo>
                    <a:lnTo>
                      <a:pt x="235" y="0"/>
                    </a:lnTo>
                    <a:close/>
                    <a:moveTo>
                      <a:pt x="297" y="41"/>
                    </a:moveTo>
                    <a:cubicBezTo>
                      <a:pt x="297" y="44"/>
                      <a:pt x="297" y="47"/>
                      <a:pt x="297" y="49"/>
                    </a:cubicBezTo>
                    <a:cubicBezTo>
                      <a:pt x="292" y="49"/>
                      <a:pt x="292" y="49"/>
                      <a:pt x="292" y="49"/>
                    </a:cubicBezTo>
                    <a:cubicBezTo>
                      <a:pt x="292" y="47"/>
                      <a:pt x="292" y="45"/>
                      <a:pt x="292" y="44"/>
                    </a:cubicBezTo>
                    <a:cubicBezTo>
                      <a:pt x="292" y="44"/>
                      <a:pt x="292" y="44"/>
                      <a:pt x="292" y="44"/>
                    </a:cubicBezTo>
                    <a:cubicBezTo>
                      <a:pt x="291" y="47"/>
                      <a:pt x="287" y="49"/>
                      <a:pt x="282" y="49"/>
                    </a:cubicBezTo>
                    <a:cubicBezTo>
                      <a:pt x="274" y="49"/>
                      <a:pt x="271" y="44"/>
                      <a:pt x="271" y="37"/>
                    </a:cubicBezTo>
                    <a:cubicBezTo>
                      <a:pt x="271" y="19"/>
                      <a:pt x="271" y="19"/>
                      <a:pt x="271" y="19"/>
                    </a:cubicBezTo>
                    <a:cubicBezTo>
                      <a:pt x="276" y="19"/>
                      <a:pt x="276" y="19"/>
                      <a:pt x="276" y="19"/>
                    </a:cubicBezTo>
                    <a:cubicBezTo>
                      <a:pt x="276" y="37"/>
                      <a:pt x="276" y="37"/>
                      <a:pt x="276" y="37"/>
                    </a:cubicBezTo>
                    <a:cubicBezTo>
                      <a:pt x="276" y="42"/>
                      <a:pt x="278" y="45"/>
                      <a:pt x="282" y="45"/>
                    </a:cubicBezTo>
                    <a:cubicBezTo>
                      <a:pt x="289" y="45"/>
                      <a:pt x="292" y="40"/>
                      <a:pt x="292" y="33"/>
                    </a:cubicBezTo>
                    <a:cubicBezTo>
                      <a:pt x="292" y="19"/>
                      <a:pt x="292" y="19"/>
                      <a:pt x="292" y="19"/>
                    </a:cubicBezTo>
                    <a:cubicBezTo>
                      <a:pt x="297" y="19"/>
                      <a:pt x="297" y="19"/>
                      <a:pt x="297" y="19"/>
                    </a:cubicBezTo>
                    <a:lnTo>
                      <a:pt x="297" y="41"/>
                    </a:lnTo>
                    <a:close/>
                    <a:moveTo>
                      <a:pt x="306" y="26"/>
                    </a:moveTo>
                    <a:cubicBezTo>
                      <a:pt x="306" y="23"/>
                      <a:pt x="306" y="21"/>
                      <a:pt x="306" y="19"/>
                    </a:cubicBezTo>
                    <a:cubicBezTo>
                      <a:pt x="311" y="19"/>
                      <a:pt x="311" y="19"/>
                      <a:pt x="311" y="19"/>
                    </a:cubicBezTo>
                    <a:cubicBezTo>
                      <a:pt x="311" y="20"/>
                      <a:pt x="311" y="22"/>
                      <a:pt x="311" y="24"/>
                    </a:cubicBezTo>
                    <a:cubicBezTo>
                      <a:pt x="311" y="24"/>
                      <a:pt x="311" y="24"/>
                      <a:pt x="311" y="24"/>
                    </a:cubicBezTo>
                    <a:cubicBezTo>
                      <a:pt x="312" y="21"/>
                      <a:pt x="316" y="18"/>
                      <a:pt x="321" y="18"/>
                    </a:cubicBezTo>
                    <a:cubicBezTo>
                      <a:pt x="327" y="18"/>
                      <a:pt x="329" y="22"/>
                      <a:pt x="330" y="24"/>
                    </a:cubicBezTo>
                    <a:cubicBezTo>
                      <a:pt x="333" y="20"/>
                      <a:pt x="335" y="18"/>
                      <a:pt x="340" y="18"/>
                    </a:cubicBezTo>
                    <a:cubicBezTo>
                      <a:pt x="348" y="18"/>
                      <a:pt x="351" y="23"/>
                      <a:pt x="351" y="30"/>
                    </a:cubicBezTo>
                    <a:cubicBezTo>
                      <a:pt x="351" y="49"/>
                      <a:pt x="351" y="49"/>
                      <a:pt x="351" y="49"/>
                    </a:cubicBezTo>
                    <a:cubicBezTo>
                      <a:pt x="346" y="49"/>
                      <a:pt x="346" y="49"/>
                      <a:pt x="346" y="49"/>
                    </a:cubicBezTo>
                    <a:cubicBezTo>
                      <a:pt x="346" y="31"/>
                      <a:pt x="346" y="31"/>
                      <a:pt x="346" y="31"/>
                    </a:cubicBezTo>
                    <a:cubicBezTo>
                      <a:pt x="346" y="27"/>
                      <a:pt x="345" y="22"/>
                      <a:pt x="339" y="22"/>
                    </a:cubicBezTo>
                    <a:cubicBezTo>
                      <a:pt x="335" y="22"/>
                      <a:pt x="331" y="26"/>
                      <a:pt x="331" y="31"/>
                    </a:cubicBezTo>
                    <a:cubicBezTo>
                      <a:pt x="331" y="49"/>
                      <a:pt x="331" y="49"/>
                      <a:pt x="331" y="49"/>
                    </a:cubicBezTo>
                    <a:cubicBezTo>
                      <a:pt x="326" y="49"/>
                      <a:pt x="326" y="49"/>
                      <a:pt x="326" y="49"/>
                    </a:cubicBezTo>
                    <a:cubicBezTo>
                      <a:pt x="326" y="32"/>
                      <a:pt x="326" y="32"/>
                      <a:pt x="326" y="32"/>
                    </a:cubicBezTo>
                    <a:cubicBezTo>
                      <a:pt x="326" y="25"/>
                      <a:pt x="325" y="22"/>
                      <a:pt x="320" y="22"/>
                    </a:cubicBezTo>
                    <a:cubicBezTo>
                      <a:pt x="314" y="22"/>
                      <a:pt x="311" y="27"/>
                      <a:pt x="311" y="34"/>
                    </a:cubicBezTo>
                    <a:cubicBezTo>
                      <a:pt x="311" y="49"/>
                      <a:pt x="311" y="49"/>
                      <a:pt x="311" y="49"/>
                    </a:cubicBezTo>
                    <a:cubicBezTo>
                      <a:pt x="306" y="49"/>
                      <a:pt x="306" y="49"/>
                      <a:pt x="306" y="49"/>
                    </a:cubicBezTo>
                    <a:lnTo>
                      <a:pt x="306" y="26"/>
                    </a:lnTo>
                    <a:close/>
                    <a:moveTo>
                      <a:pt x="360" y="22"/>
                    </a:moveTo>
                    <a:cubicBezTo>
                      <a:pt x="363" y="19"/>
                      <a:pt x="368" y="18"/>
                      <a:pt x="372" y="18"/>
                    </a:cubicBezTo>
                    <a:cubicBezTo>
                      <a:pt x="381" y="18"/>
                      <a:pt x="385" y="22"/>
                      <a:pt x="385" y="31"/>
                    </a:cubicBezTo>
                    <a:cubicBezTo>
                      <a:pt x="385" y="43"/>
                      <a:pt x="385" y="43"/>
                      <a:pt x="385" y="43"/>
                    </a:cubicBezTo>
                    <a:cubicBezTo>
                      <a:pt x="385" y="45"/>
                      <a:pt x="385" y="47"/>
                      <a:pt x="385" y="49"/>
                    </a:cubicBezTo>
                    <a:cubicBezTo>
                      <a:pt x="380" y="49"/>
                      <a:pt x="380" y="49"/>
                      <a:pt x="380" y="49"/>
                    </a:cubicBezTo>
                    <a:cubicBezTo>
                      <a:pt x="380" y="47"/>
                      <a:pt x="380" y="45"/>
                      <a:pt x="380" y="44"/>
                    </a:cubicBezTo>
                    <a:cubicBezTo>
                      <a:pt x="380" y="44"/>
                      <a:pt x="380" y="44"/>
                      <a:pt x="380" y="44"/>
                    </a:cubicBezTo>
                    <a:cubicBezTo>
                      <a:pt x="378" y="47"/>
                      <a:pt x="375" y="49"/>
                      <a:pt x="370" y="49"/>
                    </a:cubicBezTo>
                    <a:cubicBezTo>
                      <a:pt x="364" y="49"/>
                      <a:pt x="359" y="46"/>
                      <a:pt x="359" y="40"/>
                    </a:cubicBezTo>
                    <a:cubicBezTo>
                      <a:pt x="359" y="31"/>
                      <a:pt x="370" y="30"/>
                      <a:pt x="378" y="30"/>
                    </a:cubicBezTo>
                    <a:cubicBezTo>
                      <a:pt x="380" y="30"/>
                      <a:pt x="380" y="30"/>
                      <a:pt x="380" y="30"/>
                    </a:cubicBezTo>
                    <a:cubicBezTo>
                      <a:pt x="380" y="29"/>
                      <a:pt x="380" y="29"/>
                      <a:pt x="380" y="29"/>
                    </a:cubicBezTo>
                    <a:cubicBezTo>
                      <a:pt x="380" y="25"/>
                      <a:pt x="377" y="22"/>
                      <a:pt x="372" y="22"/>
                    </a:cubicBezTo>
                    <a:cubicBezTo>
                      <a:pt x="369" y="22"/>
                      <a:pt x="366" y="24"/>
                      <a:pt x="363" y="26"/>
                    </a:cubicBezTo>
                    <a:lnTo>
                      <a:pt x="360" y="22"/>
                    </a:lnTo>
                    <a:close/>
                    <a:moveTo>
                      <a:pt x="375" y="34"/>
                    </a:moveTo>
                    <a:cubicBezTo>
                      <a:pt x="368" y="34"/>
                      <a:pt x="364" y="36"/>
                      <a:pt x="364" y="40"/>
                    </a:cubicBezTo>
                    <a:cubicBezTo>
                      <a:pt x="364" y="44"/>
                      <a:pt x="367" y="45"/>
                      <a:pt x="371" y="45"/>
                    </a:cubicBezTo>
                    <a:cubicBezTo>
                      <a:pt x="377" y="45"/>
                      <a:pt x="380" y="41"/>
                      <a:pt x="380" y="36"/>
                    </a:cubicBezTo>
                    <a:cubicBezTo>
                      <a:pt x="380" y="34"/>
                      <a:pt x="380" y="34"/>
                      <a:pt x="380" y="34"/>
                    </a:cubicBezTo>
                    <a:lnTo>
                      <a:pt x="375" y="34"/>
                    </a:lnTo>
                    <a:close/>
                    <a:moveTo>
                      <a:pt x="394" y="26"/>
                    </a:moveTo>
                    <a:cubicBezTo>
                      <a:pt x="394" y="23"/>
                      <a:pt x="394" y="21"/>
                      <a:pt x="394" y="19"/>
                    </a:cubicBezTo>
                    <a:cubicBezTo>
                      <a:pt x="398" y="19"/>
                      <a:pt x="398" y="19"/>
                      <a:pt x="398" y="19"/>
                    </a:cubicBezTo>
                    <a:cubicBezTo>
                      <a:pt x="398" y="20"/>
                      <a:pt x="398" y="22"/>
                      <a:pt x="398" y="24"/>
                    </a:cubicBezTo>
                    <a:cubicBezTo>
                      <a:pt x="399" y="24"/>
                      <a:pt x="399" y="24"/>
                      <a:pt x="399" y="24"/>
                    </a:cubicBezTo>
                    <a:cubicBezTo>
                      <a:pt x="400" y="21"/>
                      <a:pt x="404" y="18"/>
                      <a:pt x="409" y="18"/>
                    </a:cubicBezTo>
                    <a:cubicBezTo>
                      <a:pt x="416" y="18"/>
                      <a:pt x="420" y="23"/>
                      <a:pt x="420" y="30"/>
                    </a:cubicBezTo>
                    <a:cubicBezTo>
                      <a:pt x="420" y="49"/>
                      <a:pt x="420" y="49"/>
                      <a:pt x="420" y="49"/>
                    </a:cubicBezTo>
                    <a:cubicBezTo>
                      <a:pt x="415" y="49"/>
                      <a:pt x="415" y="49"/>
                      <a:pt x="415" y="49"/>
                    </a:cubicBezTo>
                    <a:cubicBezTo>
                      <a:pt x="415" y="31"/>
                      <a:pt x="415" y="31"/>
                      <a:pt x="415" y="31"/>
                    </a:cubicBezTo>
                    <a:cubicBezTo>
                      <a:pt x="415" y="26"/>
                      <a:pt x="413" y="22"/>
                      <a:pt x="408" y="22"/>
                    </a:cubicBezTo>
                    <a:cubicBezTo>
                      <a:pt x="402" y="22"/>
                      <a:pt x="399" y="27"/>
                      <a:pt x="399" y="34"/>
                    </a:cubicBezTo>
                    <a:cubicBezTo>
                      <a:pt x="399" y="49"/>
                      <a:pt x="399" y="49"/>
                      <a:pt x="399" y="49"/>
                    </a:cubicBezTo>
                    <a:cubicBezTo>
                      <a:pt x="394" y="49"/>
                      <a:pt x="394" y="49"/>
                      <a:pt x="394" y="49"/>
                    </a:cubicBezTo>
                    <a:lnTo>
                      <a:pt x="394" y="26"/>
                    </a:lnTo>
                    <a:close/>
                    <a:moveTo>
                      <a:pt x="447" y="26"/>
                    </a:moveTo>
                    <a:cubicBezTo>
                      <a:pt x="447" y="23"/>
                      <a:pt x="447" y="21"/>
                      <a:pt x="447" y="19"/>
                    </a:cubicBezTo>
                    <a:cubicBezTo>
                      <a:pt x="452" y="19"/>
                      <a:pt x="452" y="19"/>
                      <a:pt x="452" y="19"/>
                    </a:cubicBezTo>
                    <a:cubicBezTo>
                      <a:pt x="452" y="20"/>
                      <a:pt x="452" y="22"/>
                      <a:pt x="452" y="24"/>
                    </a:cubicBezTo>
                    <a:cubicBezTo>
                      <a:pt x="452" y="24"/>
                      <a:pt x="452" y="24"/>
                      <a:pt x="452" y="24"/>
                    </a:cubicBezTo>
                    <a:cubicBezTo>
                      <a:pt x="453" y="21"/>
                      <a:pt x="457" y="18"/>
                      <a:pt x="462" y="18"/>
                    </a:cubicBezTo>
                    <a:cubicBezTo>
                      <a:pt x="463" y="18"/>
                      <a:pt x="463" y="18"/>
                      <a:pt x="464" y="18"/>
                    </a:cubicBezTo>
                    <a:cubicBezTo>
                      <a:pt x="464" y="23"/>
                      <a:pt x="464" y="23"/>
                      <a:pt x="464" y="23"/>
                    </a:cubicBezTo>
                    <a:cubicBezTo>
                      <a:pt x="463" y="23"/>
                      <a:pt x="462" y="23"/>
                      <a:pt x="461" y="23"/>
                    </a:cubicBezTo>
                    <a:cubicBezTo>
                      <a:pt x="455" y="23"/>
                      <a:pt x="452" y="27"/>
                      <a:pt x="452" y="34"/>
                    </a:cubicBezTo>
                    <a:cubicBezTo>
                      <a:pt x="452" y="49"/>
                      <a:pt x="452" y="49"/>
                      <a:pt x="452" y="49"/>
                    </a:cubicBezTo>
                    <a:cubicBezTo>
                      <a:pt x="447" y="49"/>
                      <a:pt x="447" y="49"/>
                      <a:pt x="447" y="49"/>
                    </a:cubicBezTo>
                    <a:lnTo>
                      <a:pt x="447" y="26"/>
                    </a:lnTo>
                    <a:close/>
                    <a:moveTo>
                      <a:pt x="495" y="43"/>
                    </a:moveTo>
                    <a:cubicBezTo>
                      <a:pt x="492" y="48"/>
                      <a:pt x="488" y="49"/>
                      <a:pt x="482" y="49"/>
                    </a:cubicBezTo>
                    <a:cubicBezTo>
                      <a:pt x="473" y="49"/>
                      <a:pt x="467" y="42"/>
                      <a:pt x="467" y="34"/>
                    </a:cubicBezTo>
                    <a:cubicBezTo>
                      <a:pt x="467" y="24"/>
                      <a:pt x="473" y="18"/>
                      <a:pt x="482" y="18"/>
                    </a:cubicBezTo>
                    <a:cubicBezTo>
                      <a:pt x="491" y="18"/>
                      <a:pt x="496" y="24"/>
                      <a:pt x="496" y="34"/>
                    </a:cubicBezTo>
                    <a:cubicBezTo>
                      <a:pt x="496" y="35"/>
                      <a:pt x="496" y="35"/>
                      <a:pt x="496" y="35"/>
                    </a:cubicBezTo>
                    <a:cubicBezTo>
                      <a:pt x="472" y="35"/>
                      <a:pt x="472" y="35"/>
                      <a:pt x="472" y="35"/>
                    </a:cubicBezTo>
                    <a:cubicBezTo>
                      <a:pt x="473" y="40"/>
                      <a:pt x="477" y="45"/>
                      <a:pt x="482" y="45"/>
                    </a:cubicBezTo>
                    <a:cubicBezTo>
                      <a:pt x="486" y="45"/>
                      <a:pt x="489" y="43"/>
                      <a:pt x="492" y="40"/>
                    </a:cubicBezTo>
                    <a:lnTo>
                      <a:pt x="495" y="43"/>
                    </a:lnTo>
                    <a:close/>
                    <a:moveTo>
                      <a:pt x="491" y="31"/>
                    </a:moveTo>
                    <a:cubicBezTo>
                      <a:pt x="491" y="26"/>
                      <a:pt x="488" y="22"/>
                      <a:pt x="482" y="22"/>
                    </a:cubicBezTo>
                    <a:cubicBezTo>
                      <a:pt x="477" y="22"/>
                      <a:pt x="473" y="26"/>
                      <a:pt x="472" y="31"/>
                    </a:cubicBezTo>
                    <a:lnTo>
                      <a:pt x="491" y="31"/>
                    </a:lnTo>
                    <a:close/>
                    <a:moveTo>
                      <a:pt x="505" y="41"/>
                    </a:moveTo>
                    <a:cubicBezTo>
                      <a:pt x="507" y="43"/>
                      <a:pt x="509" y="45"/>
                      <a:pt x="513" y="45"/>
                    </a:cubicBezTo>
                    <a:cubicBezTo>
                      <a:pt x="516" y="45"/>
                      <a:pt x="519" y="43"/>
                      <a:pt x="519" y="40"/>
                    </a:cubicBezTo>
                    <a:cubicBezTo>
                      <a:pt x="519" y="37"/>
                      <a:pt x="516" y="36"/>
                      <a:pt x="513" y="35"/>
                    </a:cubicBezTo>
                    <a:cubicBezTo>
                      <a:pt x="507" y="34"/>
                      <a:pt x="502" y="33"/>
                      <a:pt x="502" y="27"/>
                    </a:cubicBezTo>
                    <a:cubicBezTo>
                      <a:pt x="502" y="21"/>
                      <a:pt x="508" y="18"/>
                      <a:pt x="513" y="18"/>
                    </a:cubicBezTo>
                    <a:cubicBezTo>
                      <a:pt x="518" y="18"/>
                      <a:pt x="522" y="19"/>
                      <a:pt x="524" y="23"/>
                    </a:cubicBezTo>
                    <a:cubicBezTo>
                      <a:pt x="519" y="26"/>
                      <a:pt x="519" y="26"/>
                      <a:pt x="519" y="26"/>
                    </a:cubicBezTo>
                    <a:cubicBezTo>
                      <a:pt x="518" y="24"/>
                      <a:pt x="516" y="22"/>
                      <a:pt x="513" y="22"/>
                    </a:cubicBezTo>
                    <a:cubicBezTo>
                      <a:pt x="510" y="22"/>
                      <a:pt x="507" y="24"/>
                      <a:pt x="507" y="27"/>
                    </a:cubicBezTo>
                    <a:cubicBezTo>
                      <a:pt x="507" y="29"/>
                      <a:pt x="511" y="30"/>
                      <a:pt x="515" y="31"/>
                    </a:cubicBezTo>
                    <a:cubicBezTo>
                      <a:pt x="520" y="32"/>
                      <a:pt x="525" y="34"/>
                      <a:pt x="525" y="40"/>
                    </a:cubicBezTo>
                    <a:cubicBezTo>
                      <a:pt x="525" y="47"/>
                      <a:pt x="518" y="49"/>
                      <a:pt x="513" y="49"/>
                    </a:cubicBezTo>
                    <a:cubicBezTo>
                      <a:pt x="507" y="49"/>
                      <a:pt x="504" y="48"/>
                      <a:pt x="501" y="44"/>
                    </a:cubicBezTo>
                    <a:lnTo>
                      <a:pt x="505" y="41"/>
                    </a:lnTo>
                    <a:close/>
                    <a:moveTo>
                      <a:pt x="546" y="18"/>
                    </a:moveTo>
                    <a:cubicBezTo>
                      <a:pt x="555" y="18"/>
                      <a:pt x="562" y="24"/>
                      <a:pt x="562" y="34"/>
                    </a:cubicBezTo>
                    <a:cubicBezTo>
                      <a:pt x="562" y="43"/>
                      <a:pt x="555" y="49"/>
                      <a:pt x="546" y="49"/>
                    </a:cubicBezTo>
                    <a:cubicBezTo>
                      <a:pt x="537" y="49"/>
                      <a:pt x="530" y="43"/>
                      <a:pt x="530" y="34"/>
                    </a:cubicBezTo>
                    <a:cubicBezTo>
                      <a:pt x="530" y="24"/>
                      <a:pt x="537" y="18"/>
                      <a:pt x="546" y="18"/>
                    </a:cubicBezTo>
                    <a:close/>
                    <a:moveTo>
                      <a:pt x="546" y="45"/>
                    </a:moveTo>
                    <a:cubicBezTo>
                      <a:pt x="552" y="45"/>
                      <a:pt x="556" y="40"/>
                      <a:pt x="556" y="34"/>
                    </a:cubicBezTo>
                    <a:cubicBezTo>
                      <a:pt x="556" y="27"/>
                      <a:pt x="552" y="22"/>
                      <a:pt x="546" y="22"/>
                    </a:cubicBezTo>
                    <a:cubicBezTo>
                      <a:pt x="539" y="22"/>
                      <a:pt x="535" y="27"/>
                      <a:pt x="535" y="34"/>
                    </a:cubicBezTo>
                    <a:cubicBezTo>
                      <a:pt x="535" y="40"/>
                      <a:pt x="539" y="45"/>
                      <a:pt x="546" y="45"/>
                    </a:cubicBezTo>
                    <a:close/>
                    <a:moveTo>
                      <a:pt x="596" y="41"/>
                    </a:moveTo>
                    <a:cubicBezTo>
                      <a:pt x="596" y="44"/>
                      <a:pt x="596" y="47"/>
                      <a:pt x="596" y="49"/>
                    </a:cubicBezTo>
                    <a:cubicBezTo>
                      <a:pt x="591" y="49"/>
                      <a:pt x="591" y="49"/>
                      <a:pt x="591" y="49"/>
                    </a:cubicBezTo>
                    <a:cubicBezTo>
                      <a:pt x="591" y="47"/>
                      <a:pt x="591" y="45"/>
                      <a:pt x="591" y="44"/>
                    </a:cubicBezTo>
                    <a:cubicBezTo>
                      <a:pt x="591" y="44"/>
                      <a:pt x="591" y="44"/>
                      <a:pt x="591" y="44"/>
                    </a:cubicBezTo>
                    <a:cubicBezTo>
                      <a:pt x="590" y="47"/>
                      <a:pt x="586" y="49"/>
                      <a:pt x="581" y="49"/>
                    </a:cubicBezTo>
                    <a:cubicBezTo>
                      <a:pt x="573" y="49"/>
                      <a:pt x="570" y="44"/>
                      <a:pt x="570" y="37"/>
                    </a:cubicBezTo>
                    <a:cubicBezTo>
                      <a:pt x="570" y="19"/>
                      <a:pt x="570" y="19"/>
                      <a:pt x="570" y="19"/>
                    </a:cubicBezTo>
                    <a:cubicBezTo>
                      <a:pt x="574" y="19"/>
                      <a:pt x="574" y="19"/>
                      <a:pt x="574" y="19"/>
                    </a:cubicBezTo>
                    <a:cubicBezTo>
                      <a:pt x="574" y="37"/>
                      <a:pt x="574" y="37"/>
                      <a:pt x="574" y="37"/>
                    </a:cubicBezTo>
                    <a:cubicBezTo>
                      <a:pt x="574" y="42"/>
                      <a:pt x="577" y="45"/>
                      <a:pt x="581" y="45"/>
                    </a:cubicBezTo>
                    <a:cubicBezTo>
                      <a:pt x="588" y="45"/>
                      <a:pt x="591" y="40"/>
                      <a:pt x="591" y="33"/>
                    </a:cubicBezTo>
                    <a:cubicBezTo>
                      <a:pt x="591" y="19"/>
                      <a:pt x="591" y="19"/>
                      <a:pt x="591" y="19"/>
                    </a:cubicBezTo>
                    <a:cubicBezTo>
                      <a:pt x="596" y="19"/>
                      <a:pt x="596" y="19"/>
                      <a:pt x="596" y="19"/>
                    </a:cubicBezTo>
                    <a:lnTo>
                      <a:pt x="596" y="41"/>
                    </a:lnTo>
                    <a:close/>
                    <a:moveTo>
                      <a:pt x="605" y="26"/>
                    </a:moveTo>
                    <a:cubicBezTo>
                      <a:pt x="605" y="23"/>
                      <a:pt x="605" y="21"/>
                      <a:pt x="605" y="19"/>
                    </a:cubicBezTo>
                    <a:cubicBezTo>
                      <a:pt x="610" y="19"/>
                      <a:pt x="610" y="19"/>
                      <a:pt x="610" y="19"/>
                    </a:cubicBezTo>
                    <a:cubicBezTo>
                      <a:pt x="610" y="20"/>
                      <a:pt x="610" y="22"/>
                      <a:pt x="610" y="24"/>
                    </a:cubicBezTo>
                    <a:cubicBezTo>
                      <a:pt x="610" y="24"/>
                      <a:pt x="610" y="24"/>
                      <a:pt x="610" y="24"/>
                    </a:cubicBezTo>
                    <a:cubicBezTo>
                      <a:pt x="611" y="21"/>
                      <a:pt x="615" y="18"/>
                      <a:pt x="620" y="18"/>
                    </a:cubicBezTo>
                    <a:cubicBezTo>
                      <a:pt x="620" y="18"/>
                      <a:pt x="621" y="18"/>
                      <a:pt x="622" y="18"/>
                    </a:cubicBezTo>
                    <a:cubicBezTo>
                      <a:pt x="622" y="23"/>
                      <a:pt x="622" y="23"/>
                      <a:pt x="622" y="23"/>
                    </a:cubicBezTo>
                    <a:cubicBezTo>
                      <a:pt x="621" y="23"/>
                      <a:pt x="620" y="23"/>
                      <a:pt x="619" y="23"/>
                    </a:cubicBezTo>
                    <a:cubicBezTo>
                      <a:pt x="613" y="23"/>
                      <a:pt x="610" y="27"/>
                      <a:pt x="610" y="34"/>
                    </a:cubicBezTo>
                    <a:cubicBezTo>
                      <a:pt x="610" y="49"/>
                      <a:pt x="610" y="49"/>
                      <a:pt x="610" y="49"/>
                    </a:cubicBezTo>
                    <a:cubicBezTo>
                      <a:pt x="605" y="49"/>
                      <a:pt x="605" y="49"/>
                      <a:pt x="605" y="49"/>
                    </a:cubicBezTo>
                    <a:lnTo>
                      <a:pt x="605" y="26"/>
                    </a:lnTo>
                    <a:close/>
                    <a:moveTo>
                      <a:pt x="648" y="26"/>
                    </a:moveTo>
                    <a:cubicBezTo>
                      <a:pt x="646" y="24"/>
                      <a:pt x="643" y="22"/>
                      <a:pt x="640" y="22"/>
                    </a:cubicBezTo>
                    <a:cubicBezTo>
                      <a:pt x="634" y="22"/>
                      <a:pt x="630" y="27"/>
                      <a:pt x="630" y="34"/>
                    </a:cubicBezTo>
                    <a:cubicBezTo>
                      <a:pt x="630" y="40"/>
                      <a:pt x="634" y="45"/>
                      <a:pt x="640" y="45"/>
                    </a:cubicBezTo>
                    <a:cubicBezTo>
                      <a:pt x="644" y="45"/>
                      <a:pt x="646" y="44"/>
                      <a:pt x="648" y="41"/>
                    </a:cubicBezTo>
                    <a:cubicBezTo>
                      <a:pt x="652" y="45"/>
                      <a:pt x="652" y="45"/>
                      <a:pt x="652" y="45"/>
                    </a:cubicBezTo>
                    <a:cubicBezTo>
                      <a:pt x="649" y="48"/>
                      <a:pt x="645" y="49"/>
                      <a:pt x="640" y="49"/>
                    </a:cubicBezTo>
                    <a:cubicBezTo>
                      <a:pt x="631" y="49"/>
                      <a:pt x="625" y="43"/>
                      <a:pt x="625" y="34"/>
                    </a:cubicBezTo>
                    <a:cubicBezTo>
                      <a:pt x="625" y="25"/>
                      <a:pt x="631" y="18"/>
                      <a:pt x="640" y="18"/>
                    </a:cubicBezTo>
                    <a:cubicBezTo>
                      <a:pt x="645" y="18"/>
                      <a:pt x="649" y="19"/>
                      <a:pt x="652" y="23"/>
                    </a:cubicBezTo>
                    <a:lnTo>
                      <a:pt x="648" y="26"/>
                    </a:lnTo>
                    <a:close/>
                    <a:moveTo>
                      <a:pt x="684" y="43"/>
                    </a:moveTo>
                    <a:cubicBezTo>
                      <a:pt x="681" y="48"/>
                      <a:pt x="676" y="49"/>
                      <a:pt x="671" y="49"/>
                    </a:cubicBezTo>
                    <a:cubicBezTo>
                      <a:pt x="661" y="49"/>
                      <a:pt x="656" y="42"/>
                      <a:pt x="656" y="34"/>
                    </a:cubicBezTo>
                    <a:cubicBezTo>
                      <a:pt x="656" y="24"/>
                      <a:pt x="662" y="18"/>
                      <a:pt x="671" y="18"/>
                    </a:cubicBezTo>
                    <a:cubicBezTo>
                      <a:pt x="679" y="18"/>
                      <a:pt x="685" y="24"/>
                      <a:pt x="685" y="34"/>
                    </a:cubicBezTo>
                    <a:cubicBezTo>
                      <a:pt x="685" y="35"/>
                      <a:pt x="685" y="35"/>
                      <a:pt x="685" y="35"/>
                    </a:cubicBezTo>
                    <a:cubicBezTo>
                      <a:pt x="661" y="35"/>
                      <a:pt x="661" y="35"/>
                      <a:pt x="661" y="35"/>
                    </a:cubicBezTo>
                    <a:cubicBezTo>
                      <a:pt x="661" y="40"/>
                      <a:pt x="665" y="45"/>
                      <a:pt x="671" y="45"/>
                    </a:cubicBezTo>
                    <a:cubicBezTo>
                      <a:pt x="675" y="45"/>
                      <a:pt x="678" y="43"/>
                      <a:pt x="680" y="40"/>
                    </a:cubicBezTo>
                    <a:lnTo>
                      <a:pt x="684" y="43"/>
                    </a:lnTo>
                    <a:close/>
                    <a:moveTo>
                      <a:pt x="680" y="31"/>
                    </a:moveTo>
                    <a:cubicBezTo>
                      <a:pt x="680" y="26"/>
                      <a:pt x="676" y="22"/>
                      <a:pt x="671" y="22"/>
                    </a:cubicBezTo>
                    <a:cubicBezTo>
                      <a:pt x="665" y="22"/>
                      <a:pt x="662" y="26"/>
                      <a:pt x="661" y="31"/>
                    </a:cubicBezTo>
                    <a:lnTo>
                      <a:pt x="680" y="31"/>
                    </a:lnTo>
                    <a:close/>
                    <a:moveTo>
                      <a:pt x="701" y="45"/>
                    </a:moveTo>
                    <a:cubicBezTo>
                      <a:pt x="701" y="47"/>
                      <a:pt x="699" y="49"/>
                      <a:pt x="697" y="49"/>
                    </a:cubicBezTo>
                    <a:cubicBezTo>
                      <a:pt x="695" y="49"/>
                      <a:pt x="693" y="47"/>
                      <a:pt x="693" y="45"/>
                    </a:cubicBezTo>
                    <a:cubicBezTo>
                      <a:pt x="693" y="43"/>
                      <a:pt x="695" y="41"/>
                      <a:pt x="697" y="41"/>
                    </a:cubicBezTo>
                    <a:cubicBezTo>
                      <a:pt x="699" y="41"/>
                      <a:pt x="701" y="43"/>
                      <a:pt x="701" y="45"/>
                    </a:cubicBezTo>
                    <a:close/>
                    <a:moveTo>
                      <a:pt x="701" y="3"/>
                    </a:moveTo>
                    <a:cubicBezTo>
                      <a:pt x="701" y="3"/>
                      <a:pt x="700" y="2"/>
                      <a:pt x="699" y="2"/>
                    </a:cubicBezTo>
                    <a:cubicBezTo>
                      <a:pt x="698" y="2"/>
                      <a:pt x="697" y="3"/>
                      <a:pt x="697" y="4"/>
                    </a:cubicBezTo>
                    <a:cubicBezTo>
                      <a:pt x="697" y="5"/>
                      <a:pt x="698" y="5"/>
                      <a:pt x="699" y="6"/>
                    </a:cubicBezTo>
                    <a:cubicBezTo>
                      <a:pt x="701" y="6"/>
                      <a:pt x="702" y="7"/>
                      <a:pt x="702" y="9"/>
                    </a:cubicBezTo>
                    <a:cubicBezTo>
                      <a:pt x="702" y="11"/>
                      <a:pt x="701" y="12"/>
                      <a:pt x="699" y="12"/>
                    </a:cubicBezTo>
                    <a:cubicBezTo>
                      <a:pt x="698" y="12"/>
                      <a:pt x="697" y="11"/>
                      <a:pt x="696" y="10"/>
                    </a:cubicBezTo>
                    <a:cubicBezTo>
                      <a:pt x="697" y="9"/>
                      <a:pt x="697" y="9"/>
                      <a:pt x="697" y="9"/>
                    </a:cubicBezTo>
                    <a:cubicBezTo>
                      <a:pt x="697" y="10"/>
                      <a:pt x="698" y="11"/>
                      <a:pt x="699" y="11"/>
                    </a:cubicBezTo>
                    <a:cubicBezTo>
                      <a:pt x="700" y="11"/>
                      <a:pt x="701" y="10"/>
                      <a:pt x="701" y="9"/>
                    </a:cubicBezTo>
                    <a:cubicBezTo>
                      <a:pt x="701" y="8"/>
                      <a:pt x="700" y="7"/>
                      <a:pt x="699" y="7"/>
                    </a:cubicBezTo>
                    <a:cubicBezTo>
                      <a:pt x="697" y="6"/>
                      <a:pt x="696" y="6"/>
                      <a:pt x="696" y="4"/>
                    </a:cubicBezTo>
                    <a:cubicBezTo>
                      <a:pt x="696" y="2"/>
                      <a:pt x="698" y="1"/>
                      <a:pt x="699" y="1"/>
                    </a:cubicBezTo>
                    <a:cubicBezTo>
                      <a:pt x="701" y="1"/>
                      <a:pt x="701" y="2"/>
                      <a:pt x="702" y="2"/>
                    </a:cubicBezTo>
                    <a:lnTo>
                      <a:pt x="701" y="3"/>
                    </a:lnTo>
                    <a:close/>
                    <a:moveTo>
                      <a:pt x="705" y="2"/>
                    </a:moveTo>
                    <a:cubicBezTo>
                      <a:pt x="707" y="2"/>
                      <a:pt x="707" y="2"/>
                      <a:pt x="707" y="2"/>
                    </a:cubicBezTo>
                    <a:cubicBezTo>
                      <a:pt x="710" y="9"/>
                      <a:pt x="710" y="9"/>
                      <a:pt x="710" y="9"/>
                    </a:cubicBezTo>
                    <a:cubicBezTo>
                      <a:pt x="710" y="9"/>
                      <a:pt x="710" y="9"/>
                      <a:pt x="710" y="9"/>
                    </a:cubicBezTo>
                    <a:cubicBezTo>
                      <a:pt x="714" y="2"/>
                      <a:pt x="714" y="2"/>
                      <a:pt x="714" y="2"/>
                    </a:cubicBezTo>
                    <a:cubicBezTo>
                      <a:pt x="715" y="2"/>
                      <a:pt x="715" y="2"/>
                      <a:pt x="715" y="2"/>
                    </a:cubicBezTo>
                    <a:cubicBezTo>
                      <a:pt x="715" y="11"/>
                      <a:pt x="715" y="11"/>
                      <a:pt x="715" y="11"/>
                    </a:cubicBezTo>
                    <a:cubicBezTo>
                      <a:pt x="714" y="11"/>
                      <a:pt x="714" y="11"/>
                      <a:pt x="714" y="11"/>
                    </a:cubicBezTo>
                    <a:cubicBezTo>
                      <a:pt x="714" y="3"/>
                      <a:pt x="714" y="3"/>
                      <a:pt x="714" y="3"/>
                    </a:cubicBezTo>
                    <a:cubicBezTo>
                      <a:pt x="714" y="3"/>
                      <a:pt x="714" y="3"/>
                      <a:pt x="714" y="3"/>
                    </a:cubicBezTo>
                    <a:cubicBezTo>
                      <a:pt x="711" y="11"/>
                      <a:pt x="711" y="11"/>
                      <a:pt x="711" y="11"/>
                    </a:cubicBezTo>
                    <a:cubicBezTo>
                      <a:pt x="710" y="11"/>
                      <a:pt x="710" y="11"/>
                      <a:pt x="710" y="11"/>
                    </a:cubicBezTo>
                    <a:cubicBezTo>
                      <a:pt x="706" y="3"/>
                      <a:pt x="706" y="3"/>
                      <a:pt x="706" y="3"/>
                    </a:cubicBezTo>
                    <a:cubicBezTo>
                      <a:pt x="706" y="3"/>
                      <a:pt x="706" y="3"/>
                      <a:pt x="706" y="3"/>
                    </a:cubicBezTo>
                    <a:cubicBezTo>
                      <a:pt x="706" y="11"/>
                      <a:pt x="706" y="11"/>
                      <a:pt x="706" y="11"/>
                    </a:cubicBezTo>
                    <a:cubicBezTo>
                      <a:pt x="705" y="11"/>
                      <a:pt x="705" y="11"/>
                      <a:pt x="705" y="11"/>
                    </a:cubicBezTo>
                    <a:lnTo>
                      <a:pt x="70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 name="Rectangle 1"/>
          <p:cNvSpPr/>
          <p:nvPr userDrawn="1"/>
        </p:nvSpPr>
        <p:spPr>
          <a:xfrm>
            <a:off x="0" y="0"/>
            <a:ext cx="9144000"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4"/>
          </p:nvPr>
        </p:nvSpPr>
        <p:spPr>
          <a:xfrm>
            <a:off x="160020" y="140335"/>
            <a:ext cx="8823960" cy="6583680"/>
          </a:xfrm>
          <a:prstGeom prst="rect">
            <a:avLst/>
          </a:prstGeom>
          <a:solidFill>
            <a:schemeClr val="tx2"/>
          </a:solidFill>
        </p:spPr>
        <p:txBody>
          <a:bodyPr/>
          <a:lstStyle/>
          <a:p>
            <a:endParaRPr lang="en-US" dirty="0"/>
          </a:p>
        </p:txBody>
      </p:sp>
      <p:sp>
        <p:nvSpPr>
          <p:cNvPr id="10" name="Text Placeholder 9"/>
          <p:cNvSpPr>
            <a:spLocks noGrp="1"/>
          </p:cNvSpPr>
          <p:nvPr>
            <p:ph type="body" sz="quarter" idx="10"/>
          </p:nvPr>
        </p:nvSpPr>
        <p:spPr>
          <a:xfrm>
            <a:off x="4137660" y="140334"/>
            <a:ext cx="4846320" cy="6583680"/>
          </a:xfrm>
          <a:prstGeom prst="rect">
            <a:avLst/>
          </a:prstGeom>
          <a:solidFill>
            <a:schemeClr val="bg1">
              <a:alpha val="80000"/>
            </a:schemeClr>
          </a:solidFill>
        </p:spPr>
        <p:txBody>
          <a:bodyPr lIns="548640" tIns="914400" rIns="548640"/>
          <a:lstStyle>
            <a:lvl1pPr marL="0" indent="0" algn="l">
              <a:lnSpc>
                <a:spcPct val="85000"/>
              </a:lnSpc>
              <a:spcBef>
                <a:spcPts val="200"/>
              </a:spcBef>
              <a:spcAft>
                <a:spcPts val="200"/>
              </a:spcAft>
              <a:buNone/>
              <a:defRPr sz="2800">
                <a:solidFill>
                  <a:srgbClr val="0068A5"/>
                </a:solidFill>
                <a:latin typeface="+mn-lt"/>
                <a:cs typeface="Times New Roman" panose="02020603050405020304" pitchFamily="18" charset="0"/>
              </a:defRPr>
            </a:lvl1pPr>
            <a:lvl2pPr marL="0" indent="0" algn="l">
              <a:lnSpc>
                <a:spcPct val="90000"/>
              </a:lnSpc>
              <a:spcBef>
                <a:spcPts val="200"/>
              </a:spcBef>
              <a:spcAft>
                <a:spcPts val="200"/>
              </a:spcAft>
              <a:buNone/>
              <a:defRPr sz="1800" cap="none" baseline="0">
                <a:solidFill>
                  <a:srgbClr val="555559"/>
                </a:solidFill>
                <a:latin typeface="+mn-lt"/>
              </a:defRPr>
            </a:lvl2pPr>
            <a:lvl3pPr marL="0" indent="0" algn="l">
              <a:lnSpc>
                <a:spcPct val="100000"/>
              </a:lnSpc>
              <a:spcBef>
                <a:spcPts val="3000"/>
              </a:spcBef>
              <a:spcAft>
                <a:spcPts val="0"/>
              </a:spcAft>
              <a:buNone/>
              <a:defRPr sz="1400" b="1" cap="all" baseline="0">
                <a:solidFill>
                  <a:srgbClr val="0068A5"/>
                </a:solidFill>
                <a:latin typeface="+mn-lt"/>
                <a:cs typeface="Times New Roman" panose="02020603050405020304" pitchFamily="18" charset="0"/>
              </a:defRPr>
            </a:lvl3pPr>
            <a:lvl4pPr marL="0" indent="0" algn="l">
              <a:lnSpc>
                <a:spcPct val="140000"/>
              </a:lnSpc>
              <a:spcBef>
                <a:spcPts val="400"/>
              </a:spcBef>
              <a:buClr>
                <a:schemeClr val="tx1">
                  <a:lumMod val="65000"/>
                  <a:lumOff val="35000"/>
                </a:schemeClr>
              </a:buClr>
              <a:buSzPct val="120000"/>
              <a:buFont typeface="Arial" panose="020B0604020202020204" pitchFamily="34" charset="0"/>
              <a:buNone/>
              <a:defRPr sz="1400">
                <a:solidFill>
                  <a:srgbClr val="555559"/>
                </a:solidFill>
              </a:defRPr>
            </a:lvl4pPr>
            <a:lvl5pPr marL="112713" indent="-112713">
              <a:lnSpc>
                <a:spcPct val="90000"/>
              </a:lnSpc>
              <a:spcBef>
                <a:spcPts val="300"/>
              </a:spcBef>
              <a:buClr>
                <a:schemeClr val="tx1">
                  <a:lumMod val="65000"/>
                  <a:lumOff val="35000"/>
                </a:schemeClr>
              </a:buClr>
              <a:buSzPct val="120000"/>
              <a:buFont typeface="Arial" panose="020B0604020202020204" pitchFamily="34" charset="0"/>
              <a:buChar char="•"/>
              <a:defRPr sz="11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26" name="Picture 2" descr="W:\Inprogress\ADP Master\ADP Retirement\17311 ADP Retirement Innovation App\client-files\images-v3\popup-close.png"/>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8575648" y="222883"/>
            <a:ext cx="324612" cy="3246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D:\Working\ADP\ADP Retirement 2016\17311 ADP Retirement Innovation App\client-files\images-v3\ribbon-blue-right.png"/>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b="18721"/>
          <a:stretch/>
        </p:blipFill>
        <p:spPr bwMode="auto">
          <a:xfrm>
            <a:off x="5379538" y="5579677"/>
            <a:ext cx="3604442" cy="114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865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DP Story">
    <p:spTree>
      <p:nvGrpSpPr>
        <p:cNvPr id="1" name=""/>
        <p:cNvGrpSpPr/>
        <p:nvPr/>
      </p:nvGrpSpPr>
      <p:grpSpPr>
        <a:xfrm>
          <a:off x="0" y="0"/>
          <a:ext cx="0" cy="0"/>
          <a:chOff x="0" y="0"/>
          <a:chExt cx="0" cy="0"/>
        </a:xfrm>
      </p:grpSpPr>
      <p:sp>
        <p:nvSpPr>
          <p:cNvPr id="175" name="Rectangle 174"/>
          <p:cNvSpPr/>
          <p:nvPr userDrawn="1"/>
        </p:nvSpPr>
        <p:spPr>
          <a:xfrm>
            <a:off x="0" y="735013"/>
            <a:ext cx="889000" cy="6122987"/>
          </a:xfrm>
          <a:prstGeom prst="rect">
            <a:avLst/>
          </a:prstGeom>
          <a:solidFill>
            <a:schemeClr val="accent3"/>
          </a:solidFill>
          <a:ln>
            <a:noFill/>
          </a:ln>
          <a:effectLst>
            <a:outerShdw blurRad="254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hlinkClick r:id="" action="ppaction://noaction"/>
          </p:cNvPr>
          <p:cNvSpPr/>
          <p:nvPr userDrawn="1"/>
        </p:nvSpPr>
        <p:spPr>
          <a:xfrm>
            <a:off x="14793" y="735013"/>
            <a:ext cx="874207" cy="874712"/>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16"/>
          <p:cNvSpPr>
            <a:spLocks noEditPoints="1"/>
          </p:cNvSpPr>
          <p:nvPr userDrawn="1"/>
        </p:nvSpPr>
        <p:spPr bwMode="auto">
          <a:xfrm>
            <a:off x="267782" y="3573207"/>
            <a:ext cx="323850" cy="265112"/>
          </a:xfrm>
          <a:custGeom>
            <a:avLst/>
            <a:gdLst>
              <a:gd name="T0" fmla="*/ 288 w 288"/>
              <a:gd name="T1" fmla="*/ 113 h 234"/>
              <a:gd name="T2" fmla="*/ 266 w 288"/>
              <a:gd name="T3" fmla="*/ 234 h 234"/>
              <a:gd name="T4" fmla="*/ 22 w 288"/>
              <a:gd name="T5" fmla="*/ 234 h 234"/>
              <a:gd name="T6" fmla="*/ 0 w 288"/>
              <a:gd name="T7" fmla="*/ 113 h 234"/>
              <a:gd name="T8" fmla="*/ 288 w 288"/>
              <a:gd name="T9" fmla="*/ 113 h 234"/>
              <a:gd name="T10" fmla="*/ 274 w 288"/>
              <a:gd name="T11" fmla="*/ 93 h 234"/>
              <a:gd name="T12" fmla="*/ 14 w 288"/>
              <a:gd name="T13" fmla="*/ 93 h 234"/>
              <a:gd name="T14" fmla="*/ 14 w 288"/>
              <a:gd name="T15" fmla="*/ 51 h 234"/>
              <a:gd name="T16" fmla="*/ 274 w 288"/>
              <a:gd name="T17" fmla="*/ 51 h 234"/>
              <a:gd name="T18" fmla="*/ 274 w 288"/>
              <a:gd name="T19" fmla="*/ 93 h 234"/>
              <a:gd name="T20" fmla="*/ 107 w 288"/>
              <a:gd name="T21" fmla="*/ 25 h 234"/>
              <a:gd name="T22" fmla="*/ 111 w 288"/>
              <a:gd name="T23" fmla="*/ 20 h 234"/>
              <a:gd name="T24" fmla="*/ 178 w 288"/>
              <a:gd name="T25" fmla="*/ 20 h 234"/>
              <a:gd name="T26" fmla="*/ 182 w 288"/>
              <a:gd name="T27" fmla="*/ 25 h 234"/>
              <a:gd name="T28" fmla="*/ 182 w 288"/>
              <a:gd name="T29" fmla="*/ 37 h 234"/>
              <a:gd name="T30" fmla="*/ 203 w 288"/>
              <a:gd name="T31" fmla="*/ 37 h 234"/>
              <a:gd name="T32" fmla="*/ 203 w 288"/>
              <a:gd name="T33" fmla="*/ 16 h 234"/>
              <a:gd name="T34" fmla="*/ 199 w 288"/>
              <a:gd name="T35" fmla="*/ 5 h 234"/>
              <a:gd name="T36" fmla="*/ 188 w 288"/>
              <a:gd name="T37" fmla="*/ 0 h 234"/>
              <a:gd name="T38" fmla="*/ 100 w 288"/>
              <a:gd name="T39" fmla="*/ 0 h 234"/>
              <a:gd name="T40" fmla="*/ 90 w 288"/>
              <a:gd name="T41" fmla="*/ 5 h 234"/>
              <a:gd name="T42" fmla="*/ 85 w 288"/>
              <a:gd name="T43" fmla="*/ 16 h 234"/>
              <a:gd name="T44" fmla="*/ 85 w 288"/>
              <a:gd name="T45" fmla="*/ 37 h 234"/>
              <a:gd name="T46" fmla="*/ 107 w 288"/>
              <a:gd name="T47" fmla="*/ 37 h 234"/>
              <a:gd name="T48" fmla="*/ 107 w 288"/>
              <a:gd name="T49" fmla="*/ 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34">
                <a:moveTo>
                  <a:pt x="288" y="113"/>
                </a:moveTo>
                <a:cubicBezTo>
                  <a:pt x="266" y="234"/>
                  <a:pt x="266" y="234"/>
                  <a:pt x="266" y="234"/>
                </a:cubicBezTo>
                <a:cubicBezTo>
                  <a:pt x="22" y="234"/>
                  <a:pt x="22" y="234"/>
                  <a:pt x="22" y="234"/>
                </a:cubicBezTo>
                <a:cubicBezTo>
                  <a:pt x="0" y="113"/>
                  <a:pt x="0" y="113"/>
                  <a:pt x="0" y="113"/>
                </a:cubicBezTo>
                <a:lnTo>
                  <a:pt x="288" y="113"/>
                </a:lnTo>
                <a:close/>
                <a:moveTo>
                  <a:pt x="274" y="93"/>
                </a:moveTo>
                <a:cubicBezTo>
                  <a:pt x="14" y="93"/>
                  <a:pt x="14" y="93"/>
                  <a:pt x="14" y="93"/>
                </a:cubicBezTo>
                <a:cubicBezTo>
                  <a:pt x="14" y="51"/>
                  <a:pt x="14" y="51"/>
                  <a:pt x="14" y="51"/>
                </a:cubicBezTo>
                <a:cubicBezTo>
                  <a:pt x="274" y="51"/>
                  <a:pt x="274" y="51"/>
                  <a:pt x="274" y="51"/>
                </a:cubicBezTo>
                <a:lnTo>
                  <a:pt x="274" y="93"/>
                </a:lnTo>
                <a:close/>
                <a:moveTo>
                  <a:pt x="107" y="25"/>
                </a:moveTo>
                <a:cubicBezTo>
                  <a:pt x="107" y="22"/>
                  <a:pt x="108" y="20"/>
                  <a:pt x="111" y="20"/>
                </a:cubicBezTo>
                <a:cubicBezTo>
                  <a:pt x="178" y="20"/>
                  <a:pt x="178" y="20"/>
                  <a:pt x="178" y="20"/>
                </a:cubicBezTo>
                <a:cubicBezTo>
                  <a:pt x="181" y="20"/>
                  <a:pt x="182" y="22"/>
                  <a:pt x="182" y="25"/>
                </a:cubicBezTo>
                <a:cubicBezTo>
                  <a:pt x="182" y="37"/>
                  <a:pt x="182" y="37"/>
                  <a:pt x="182" y="37"/>
                </a:cubicBezTo>
                <a:cubicBezTo>
                  <a:pt x="203" y="37"/>
                  <a:pt x="203" y="37"/>
                  <a:pt x="203" y="37"/>
                </a:cubicBezTo>
                <a:cubicBezTo>
                  <a:pt x="203" y="16"/>
                  <a:pt x="203" y="16"/>
                  <a:pt x="203" y="16"/>
                </a:cubicBezTo>
                <a:cubicBezTo>
                  <a:pt x="203" y="12"/>
                  <a:pt x="202" y="8"/>
                  <a:pt x="199" y="5"/>
                </a:cubicBezTo>
                <a:cubicBezTo>
                  <a:pt x="196" y="2"/>
                  <a:pt x="192" y="0"/>
                  <a:pt x="188" y="0"/>
                </a:cubicBezTo>
                <a:cubicBezTo>
                  <a:pt x="100" y="0"/>
                  <a:pt x="100" y="0"/>
                  <a:pt x="100" y="0"/>
                </a:cubicBezTo>
                <a:cubicBezTo>
                  <a:pt x="96" y="0"/>
                  <a:pt x="93" y="2"/>
                  <a:pt x="90" y="5"/>
                </a:cubicBezTo>
                <a:cubicBezTo>
                  <a:pt x="87" y="8"/>
                  <a:pt x="85" y="12"/>
                  <a:pt x="85" y="16"/>
                </a:cubicBezTo>
                <a:cubicBezTo>
                  <a:pt x="85" y="37"/>
                  <a:pt x="85" y="37"/>
                  <a:pt x="85" y="37"/>
                </a:cubicBezTo>
                <a:cubicBezTo>
                  <a:pt x="107" y="37"/>
                  <a:pt x="107" y="37"/>
                  <a:pt x="107" y="37"/>
                </a:cubicBezTo>
                <a:lnTo>
                  <a:pt x="107"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TextBox 177"/>
          <p:cNvSpPr txBox="1"/>
          <p:nvPr userDrawn="1"/>
        </p:nvSpPr>
        <p:spPr>
          <a:xfrm>
            <a:off x="0" y="3868925"/>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challenges</a:t>
            </a:r>
          </a:p>
        </p:txBody>
      </p:sp>
      <p:sp>
        <p:nvSpPr>
          <p:cNvPr id="179" name="TextBox 178"/>
          <p:cNvSpPr txBox="1"/>
          <p:nvPr userDrawn="1"/>
        </p:nvSpPr>
        <p:spPr>
          <a:xfrm>
            <a:off x="0" y="2980885"/>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Industry</a:t>
            </a:r>
          </a:p>
        </p:txBody>
      </p:sp>
      <p:sp>
        <p:nvSpPr>
          <p:cNvPr id="180" name="TextBox 179"/>
          <p:cNvSpPr txBox="1"/>
          <p:nvPr userDrawn="1"/>
        </p:nvSpPr>
        <p:spPr>
          <a:xfrm>
            <a:off x="0" y="5605754"/>
            <a:ext cx="888999" cy="365760"/>
          </a:xfrm>
          <a:prstGeom prst="rect">
            <a:avLst/>
          </a:prstGeom>
          <a:solidFill>
            <a:schemeClr val="accent3"/>
          </a:solidFill>
        </p:spPr>
        <p:txBody>
          <a:bodyPr wrap="square" lIns="0" tIns="91440" rIns="0" rtlCol="0">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prstClr val="white"/>
                </a:solidFill>
                <a:effectLst/>
                <a:uLnTx/>
                <a:uFillTx/>
                <a:latin typeface="+mn-lt"/>
                <a:ea typeface="+mn-ea"/>
                <a:cs typeface="+mn-cs"/>
              </a:rPr>
              <a:t>About ADP</a:t>
            </a:r>
            <a:r>
              <a:rPr kumimoji="0" lang="en-US" sz="900" b="0" i="0" u="none" strike="noStrike" kern="1200" cap="all" spc="0" normalizeH="0" baseline="30000" noProof="0" dirty="0" smtClean="0">
                <a:ln>
                  <a:noFill/>
                </a:ln>
                <a:solidFill>
                  <a:prstClr val="white"/>
                </a:solidFill>
                <a:effectLst/>
                <a:uLnTx/>
                <a:uFillTx/>
                <a:latin typeface="+mn-lt"/>
                <a:ea typeface="+mn-ea"/>
                <a:cs typeface="+mn-cs"/>
              </a:rPr>
              <a:t>®</a:t>
            </a:r>
          </a:p>
        </p:txBody>
      </p:sp>
      <p:sp>
        <p:nvSpPr>
          <p:cNvPr id="181" name="TextBox 180"/>
          <p:cNvSpPr txBox="1"/>
          <p:nvPr userDrawn="1"/>
        </p:nvSpPr>
        <p:spPr>
          <a:xfrm>
            <a:off x="0" y="6481198"/>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Next Steps</a:t>
            </a:r>
          </a:p>
        </p:txBody>
      </p:sp>
      <p:sp>
        <p:nvSpPr>
          <p:cNvPr id="182" name="Freeform 17"/>
          <p:cNvSpPr>
            <a:spLocks noEditPoints="1"/>
          </p:cNvSpPr>
          <p:nvPr userDrawn="1"/>
        </p:nvSpPr>
        <p:spPr bwMode="auto">
          <a:xfrm>
            <a:off x="266988" y="6120711"/>
            <a:ext cx="325438" cy="327025"/>
          </a:xfrm>
          <a:custGeom>
            <a:avLst/>
            <a:gdLst>
              <a:gd name="T0" fmla="*/ 144 w 288"/>
              <a:gd name="T1" fmla="*/ 0 h 288"/>
              <a:gd name="T2" fmla="*/ 246 w 288"/>
              <a:gd name="T3" fmla="*/ 43 h 288"/>
              <a:gd name="T4" fmla="*/ 288 w 288"/>
              <a:gd name="T5" fmla="*/ 144 h 288"/>
              <a:gd name="T6" fmla="*/ 246 w 288"/>
              <a:gd name="T7" fmla="*/ 246 h 288"/>
              <a:gd name="T8" fmla="*/ 144 w 288"/>
              <a:gd name="T9" fmla="*/ 288 h 288"/>
              <a:gd name="T10" fmla="*/ 43 w 288"/>
              <a:gd name="T11" fmla="*/ 246 h 288"/>
              <a:gd name="T12" fmla="*/ 0 w 288"/>
              <a:gd name="T13" fmla="*/ 144 h 288"/>
              <a:gd name="T14" fmla="*/ 43 w 288"/>
              <a:gd name="T15" fmla="*/ 43 h 288"/>
              <a:gd name="T16" fmla="*/ 144 w 288"/>
              <a:gd name="T17" fmla="*/ 0 h 288"/>
              <a:gd name="T18" fmla="*/ 28 w 288"/>
              <a:gd name="T19" fmla="*/ 144 h 288"/>
              <a:gd name="T20" fmla="*/ 62 w 288"/>
              <a:gd name="T21" fmla="*/ 227 h 288"/>
              <a:gd name="T22" fmla="*/ 144 w 288"/>
              <a:gd name="T23" fmla="*/ 260 h 288"/>
              <a:gd name="T24" fmla="*/ 226 w 288"/>
              <a:gd name="T25" fmla="*/ 227 h 288"/>
              <a:gd name="T26" fmla="*/ 260 w 288"/>
              <a:gd name="T27" fmla="*/ 144 h 288"/>
              <a:gd name="T28" fmla="*/ 226 w 288"/>
              <a:gd name="T29" fmla="*/ 62 h 288"/>
              <a:gd name="T30" fmla="*/ 144 w 288"/>
              <a:gd name="T31" fmla="*/ 29 h 288"/>
              <a:gd name="T32" fmla="*/ 62 w 288"/>
              <a:gd name="T33" fmla="*/ 62 h 288"/>
              <a:gd name="T34" fmla="*/ 28 w 288"/>
              <a:gd name="T35" fmla="*/ 144 h 288"/>
              <a:gd name="T36" fmla="*/ 179 w 288"/>
              <a:gd name="T37" fmla="*/ 140 h 288"/>
              <a:gd name="T38" fmla="*/ 170 w 288"/>
              <a:gd name="T39" fmla="*/ 169 h 288"/>
              <a:gd name="T40" fmla="*/ 141 w 288"/>
              <a:gd name="T41" fmla="*/ 179 h 288"/>
              <a:gd name="T42" fmla="*/ 75 w 288"/>
              <a:gd name="T43" fmla="*/ 214 h 288"/>
              <a:gd name="T44" fmla="*/ 110 w 288"/>
              <a:gd name="T45" fmla="*/ 148 h 288"/>
              <a:gd name="T46" fmla="*/ 120 w 288"/>
              <a:gd name="T47" fmla="*/ 119 h 288"/>
              <a:gd name="T48" fmla="*/ 149 w 288"/>
              <a:gd name="T49" fmla="*/ 110 h 288"/>
              <a:gd name="T50" fmla="*/ 214 w 288"/>
              <a:gd name="T51" fmla="*/ 75 h 288"/>
              <a:gd name="T52" fmla="*/ 179 w 288"/>
              <a:gd name="T53" fmla="*/ 140 h 288"/>
              <a:gd name="T54" fmla="*/ 156 w 288"/>
              <a:gd name="T55" fmla="*/ 133 h 288"/>
              <a:gd name="T56" fmla="*/ 145 w 288"/>
              <a:gd name="T57" fmla="*/ 129 h 288"/>
              <a:gd name="T58" fmla="*/ 134 w 288"/>
              <a:gd name="T59" fmla="*/ 133 h 288"/>
              <a:gd name="T60" fmla="*/ 130 w 288"/>
              <a:gd name="T61" fmla="*/ 144 h 288"/>
              <a:gd name="T62" fmla="*/ 134 w 288"/>
              <a:gd name="T63" fmla="*/ 155 h 288"/>
              <a:gd name="T64" fmla="*/ 145 w 288"/>
              <a:gd name="T65" fmla="*/ 159 h 288"/>
              <a:gd name="T66" fmla="*/ 156 w 288"/>
              <a:gd name="T67" fmla="*/ 155 h 288"/>
              <a:gd name="T68" fmla="*/ 160 w 288"/>
              <a:gd name="T69" fmla="*/ 144 h 288"/>
              <a:gd name="T70" fmla="*/ 156 w 288"/>
              <a:gd name="T71" fmla="*/ 13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288">
                <a:moveTo>
                  <a:pt x="144" y="0"/>
                </a:moveTo>
                <a:cubicBezTo>
                  <a:pt x="184" y="0"/>
                  <a:pt x="218" y="15"/>
                  <a:pt x="246" y="43"/>
                </a:cubicBezTo>
                <a:cubicBezTo>
                  <a:pt x="274" y="71"/>
                  <a:pt x="288" y="105"/>
                  <a:pt x="288" y="144"/>
                </a:cubicBezTo>
                <a:cubicBezTo>
                  <a:pt x="288" y="184"/>
                  <a:pt x="274" y="218"/>
                  <a:pt x="246" y="246"/>
                </a:cubicBezTo>
                <a:cubicBezTo>
                  <a:pt x="218" y="274"/>
                  <a:pt x="184" y="288"/>
                  <a:pt x="144" y="288"/>
                </a:cubicBezTo>
                <a:cubicBezTo>
                  <a:pt x="105" y="288"/>
                  <a:pt x="71" y="274"/>
                  <a:pt x="43" y="246"/>
                </a:cubicBezTo>
                <a:cubicBezTo>
                  <a:pt x="14" y="218"/>
                  <a:pt x="0" y="184"/>
                  <a:pt x="0" y="144"/>
                </a:cubicBezTo>
                <a:cubicBezTo>
                  <a:pt x="0" y="105"/>
                  <a:pt x="14" y="71"/>
                  <a:pt x="43" y="43"/>
                </a:cubicBezTo>
                <a:cubicBezTo>
                  <a:pt x="71" y="15"/>
                  <a:pt x="105" y="0"/>
                  <a:pt x="144" y="0"/>
                </a:cubicBezTo>
                <a:close/>
                <a:moveTo>
                  <a:pt x="28" y="144"/>
                </a:moveTo>
                <a:cubicBezTo>
                  <a:pt x="28" y="177"/>
                  <a:pt x="40" y="204"/>
                  <a:pt x="62" y="227"/>
                </a:cubicBezTo>
                <a:cubicBezTo>
                  <a:pt x="85" y="249"/>
                  <a:pt x="112" y="260"/>
                  <a:pt x="144" y="260"/>
                </a:cubicBezTo>
                <a:cubicBezTo>
                  <a:pt x="177" y="260"/>
                  <a:pt x="204" y="249"/>
                  <a:pt x="226" y="227"/>
                </a:cubicBezTo>
                <a:cubicBezTo>
                  <a:pt x="249" y="204"/>
                  <a:pt x="260" y="177"/>
                  <a:pt x="260" y="144"/>
                </a:cubicBezTo>
                <a:cubicBezTo>
                  <a:pt x="260" y="112"/>
                  <a:pt x="249" y="85"/>
                  <a:pt x="226" y="62"/>
                </a:cubicBezTo>
                <a:cubicBezTo>
                  <a:pt x="204" y="40"/>
                  <a:pt x="177" y="29"/>
                  <a:pt x="144" y="29"/>
                </a:cubicBezTo>
                <a:cubicBezTo>
                  <a:pt x="112" y="29"/>
                  <a:pt x="85" y="40"/>
                  <a:pt x="62" y="62"/>
                </a:cubicBezTo>
                <a:cubicBezTo>
                  <a:pt x="40" y="85"/>
                  <a:pt x="28" y="112"/>
                  <a:pt x="28" y="144"/>
                </a:cubicBezTo>
                <a:close/>
                <a:moveTo>
                  <a:pt x="179" y="140"/>
                </a:moveTo>
                <a:cubicBezTo>
                  <a:pt x="181" y="151"/>
                  <a:pt x="178" y="161"/>
                  <a:pt x="170" y="169"/>
                </a:cubicBezTo>
                <a:cubicBezTo>
                  <a:pt x="162" y="177"/>
                  <a:pt x="152" y="180"/>
                  <a:pt x="141" y="179"/>
                </a:cubicBezTo>
                <a:cubicBezTo>
                  <a:pt x="75" y="214"/>
                  <a:pt x="75" y="214"/>
                  <a:pt x="75" y="214"/>
                </a:cubicBezTo>
                <a:cubicBezTo>
                  <a:pt x="110" y="148"/>
                  <a:pt x="110" y="148"/>
                  <a:pt x="110" y="148"/>
                </a:cubicBezTo>
                <a:cubicBezTo>
                  <a:pt x="109" y="137"/>
                  <a:pt x="112" y="127"/>
                  <a:pt x="120" y="119"/>
                </a:cubicBezTo>
                <a:cubicBezTo>
                  <a:pt x="128" y="111"/>
                  <a:pt x="138" y="108"/>
                  <a:pt x="149" y="110"/>
                </a:cubicBezTo>
                <a:cubicBezTo>
                  <a:pt x="214" y="75"/>
                  <a:pt x="214" y="75"/>
                  <a:pt x="214" y="75"/>
                </a:cubicBezTo>
                <a:lnTo>
                  <a:pt x="179" y="140"/>
                </a:lnTo>
                <a:close/>
                <a:moveTo>
                  <a:pt x="156" y="133"/>
                </a:moveTo>
                <a:cubicBezTo>
                  <a:pt x="153" y="130"/>
                  <a:pt x="149" y="129"/>
                  <a:pt x="145" y="129"/>
                </a:cubicBezTo>
                <a:cubicBezTo>
                  <a:pt x="141" y="129"/>
                  <a:pt x="137" y="130"/>
                  <a:pt x="134" y="133"/>
                </a:cubicBezTo>
                <a:cubicBezTo>
                  <a:pt x="131" y="136"/>
                  <a:pt x="130" y="140"/>
                  <a:pt x="130" y="144"/>
                </a:cubicBezTo>
                <a:cubicBezTo>
                  <a:pt x="130" y="148"/>
                  <a:pt x="131" y="152"/>
                  <a:pt x="134" y="155"/>
                </a:cubicBezTo>
                <a:cubicBezTo>
                  <a:pt x="137" y="158"/>
                  <a:pt x="141" y="159"/>
                  <a:pt x="145" y="159"/>
                </a:cubicBezTo>
                <a:cubicBezTo>
                  <a:pt x="149" y="159"/>
                  <a:pt x="153" y="158"/>
                  <a:pt x="156" y="155"/>
                </a:cubicBezTo>
                <a:cubicBezTo>
                  <a:pt x="159" y="152"/>
                  <a:pt x="160" y="148"/>
                  <a:pt x="160" y="144"/>
                </a:cubicBezTo>
                <a:cubicBezTo>
                  <a:pt x="160" y="140"/>
                  <a:pt x="159" y="136"/>
                  <a:pt x="156" y="1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8"/>
          <p:cNvSpPr>
            <a:spLocks noEditPoints="1"/>
          </p:cNvSpPr>
          <p:nvPr userDrawn="1"/>
        </p:nvSpPr>
        <p:spPr bwMode="auto">
          <a:xfrm>
            <a:off x="252654" y="2606893"/>
            <a:ext cx="354108" cy="379202"/>
          </a:xfrm>
          <a:custGeom>
            <a:avLst/>
            <a:gdLst>
              <a:gd name="T0" fmla="*/ 108 w 269"/>
              <a:gd name="T1" fmla="*/ 283 h 288"/>
              <a:gd name="T2" fmla="*/ 1 w 269"/>
              <a:gd name="T3" fmla="*/ 6 h 288"/>
              <a:gd name="T4" fmla="*/ 196 w 269"/>
              <a:gd name="T5" fmla="*/ 111 h 288"/>
              <a:gd name="T6" fmla="*/ 112 w 269"/>
              <a:gd name="T7" fmla="*/ 111 h 288"/>
              <a:gd name="T8" fmla="*/ 51 w 269"/>
              <a:gd name="T9" fmla="*/ 39 h 288"/>
              <a:gd name="T10" fmla="*/ 40 w 269"/>
              <a:gd name="T11" fmla="*/ 58 h 288"/>
              <a:gd name="T12" fmla="*/ 40 w 269"/>
              <a:gd name="T13" fmla="*/ 38 h 288"/>
              <a:gd name="T14" fmla="*/ 52 w 269"/>
              <a:gd name="T15" fmla="*/ 95 h 288"/>
              <a:gd name="T16" fmla="*/ 36 w 269"/>
              <a:gd name="T17" fmla="*/ 80 h 288"/>
              <a:gd name="T18" fmla="*/ 54 w 269"/>
              <a:gd name="T19" fmla="*/ 120 h 288"/>
              <a:gd name="T20" fmla="*/ 36 w 269"/>
              <a:gd name="T21" fmla="*/ 131 h 288"/>
              <a:gd name="T22" fmla="*/ 51 w 269"/>
              <a:gd name="T23" fmla="*/ 154 h 288"/>
              <a:gd name="T24" fmla="*/ 40 w 269"/>
              <a:gd name="T25" fmla="*/ 173 h 288"/>
              <a:gd name="T26" fmla="*/ 40 w 269"/>
              <a:gd name="T27" fmla="*/ 153 h 288"/>
              <a:gd name="T28" fmla="*/ 52 w 269"/>
              <a:gd name="T29" fmla="*/ 209 h 288"/>
              <a:gd name="T30" fmla="*/ 36 w 269"/>
              <a:gd name="T31" fmla="*/ 195 h 288"/>
              <a:gd name="T32" fmla="*/ 89 w 269"/>
              <a:gd name="T33" fmla="*/ 43 h 288"/>
              <a:gd name="T34" fmla="*/ 72 w 269"/>
              <a:gd name="T35" fmla="*/ 55 h 288"/>
              <a:gd name="T36" fmla="*/ 86 w 269"/>
              <a:gd name="T37" fmla="*/ 77 h 288"/>
              <a:gd name="T38" fmla="*/ 75 w 269"/>
              <a:gd name="T39" fmla="*/ 96 h 288"/>
              <a:gd name="T40" fmla="*/ 75 w 269"/>
              <a:gd name="T41" fmla="*/ 77 h 288"/>
              <a:gd name="T42" fmla="*/ 87 w 269"/>
              <a:gd name="T43" fmla="*/ 133 h 288"/>
              <a:gd name="T44" fmla="*/ 71 w 269"/>
              <a:gd name="T45" fmla="*/ 118 h 288"/>
              <a:gd name="T46" fmla="*/ 88 w 269"/>
              <a:gd name="T47" fmla="*/ 158 h 288"/>
              <a:gd name="T48" fmla="*/ 71 w 269"/>
              <a:gd name="T49" fmla="*/ 170 h 288"/>
              <a:gd name="T50" fmla="*/ 86 w 269"/>
              <a:gd name="T51" fmla="*/ 192 h 288"/>
              <a:gd name="T52" fmla="*/ 75 w 269"/>
              <a:gd name="T53" fmla="*/ 211 h 288"/>
              <a:gd name="T54" fmla="*/ 75 w 269"/>
              <a:gd name="T55" fmla="*/ 191 h 288"/>
              <a:gd name="T56" fmla="*/ 107 w 269"/>
              <a:gd name="T57" fmla="*/ 41 h 288"/>
              <a:gd name="T58" fmla="*/ 125 w 269"/>
              <a:gd name="T59" fmla="*/ 53 h 288"/>
              <a:gd name="T60" fmla="*/ 107 w 269"/>
              <a:gd name="T61" fmla="*/ 91 h 288"/>
              <a:gd name="T62" fmla="*/ 124 w 269"/>
              <a:gd name="T63" fmla="*/ 80 h 288"/>
              <a:gd name="T64" fmla="*/ 122 w 269"/>
              <a:gd name="T65" fmla="*/ 271 h 288"/>
              <a:gd name="T66" fmla="*/ 209 w 269"/>
              <a:gd name="T67" fmla="*/ 237 h 288"/>
              <a:gd name="T68" fmla="*/ 138 w 269"/>
              <a:gd name="T69" fmla="*/ 164 h 288"/>
              <a:gd name="T70" fmla="*/ 149 w 269"/>
              <a:gd name="T71" fmla="*/ 148 h 288"/>
              <a:gd name="T72" fmla="*/ 140 w 269"/>
              <a:gd name="T73" fmla="*/ 165 h 288"/>
              <a:gd name="T74" fmla="*/ 139 w 269"/>
              <a:gd name="T75" fmla="*/ 183 h 288"/>
              <a:gd name="T76" fmla="*/ 150 w 269"/>
              <a:gd name="T77" fmla="*/ 199 h 288"/>
              <a:gd name="T78" fmla="*/ 136 w 269"/>
              <a:gd name="T79" fmla="*/ 222 h 288"/>
              <a:gd name="T80" fmla="*/ 151 w 269"/>
              <a:gd name="T81" fmla="*/ 222 h 288"/>
              <a:gd name="T82" fmla="*/ 145 w 269"/>
              <a:gd name="T83" fmla="*/ 57 h 288"/>
              <a:gd name="T84" fmla="*/ 156 w 269"/>
              <a:gd name="T85" fmla="*/ 38 h 288"/>
              <a:gd name="T86" fmla="*/ 156 w 269"/>
              <a:gd name="T87" fmla="*/ 58 h 288"/>
              <a:gd name="T88" fmla="*/ 145 w 269"/>
              <a:gd name="T89" fmla="*/ 77 h 288"/>
              <a:gd name="T90" fmla="*/ 159 w 269"/>
              <a:gd name="T91" fmla="*/ 95 h 288"/>
              <a:gd name="T92" fmla="*/ 166 w 269"/>
              <a:gd name="T93" fmla="*/ 152 h 288"/>
              <a:gd name="T94" fmla="*/ 181 w 269"/>
              <a:gd name="T95" fmla="*/ 152 h 288"/>
              <a:gd name="T96" fmla="*/ 168 w 269"/>
              <a:gd name="T97" fmla="*/ 200 h 288"/>
              <a:gd name="T98" fmla="*/ 177 w 269"/>
              <a:gd name="T99" fmla="*/ 182 h 288"/>
              <a:gd name="T100" fmla="*/ 177 w 269"/>
              <a:gd name="T101" fmla="*/ 200 h 288"/>
              <a:gd name="T102" fmla="*/ 198 w 269"/>
              <a:gd name="T103" fmla="*/ 148 h 288"/>
              <a:gd name="T104" fmla="*/ 209 w 269"/>
              <a:gd name="T105" fmla="*/ 164 h 288"/>
              <a:gd name="T106" fmla="*/ 195 w 269"/>
              <a:gd name="T107" fmla="*/ 196 h 288"/>
              <a:gd name="T108" fmla="*/ 210 w 269"/>
              <a:gd name="T109" fmla="*/ 185 h 288"/>
              <a:gd name="T110" fmla="*/ 226 w 269"/>
              <a:gd name="T111" fmla="*/ 164 h 288"/>
              <a:gd name="T112" fmla="*/ 237 w 269"/>
              <a:gd name="T113" fmla="*/ 148 h 288"/>
              <a:gd name="T114" fmla="*/ 228 w 269"/>
              <a:gd name="T115" fmla="*/ 165 h 288"/>
              <a:gd name="T116" fmla="*/ 226 w 269"/>
              <a:gd name="T117" fmla="*/ 184 h 288"/>
              <a:gd name="T118" fmla="*/ 239 w 269"/>
              <a:gd name="T119" fmla="*/ 197 h 288"/>
              <a:gd name="T120" fmla="*/ 225 w 269"/>
              <a:gd name="T121" fmla="*/ 231 h 288"/>
              <a:gd name="T122" fmla="*/ 239 w 269"/>
              <a:gd name="T123" fmla="*/ 22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88">
                <a:moveTo>
                  <a:pt x="269" y="279"/>
                </a:moveTo>
                <a:cubicBezTo>
                  <a:pt x="269" y="280"/>
                  <a:pt x="269" y="282"/>
                  <a:pt x="268" y="283"/>
                </a:cubicBezTo>
                <a:cubicBezTo>
                  <a:pt x="268" y="284"/>
                  <a:pt x="267" y="285"/>
                  <a:pt x="267" y="286"/>
                </a:cubicBezTo>
                <a:cubicBezTo>
                  <a:pt x="266" y="286"/>
                  <a:pt x="265" y="287"/>
                  <a:pt x="264" y="287"/>
                </a:cubicBezTo>
                <a:cubicBezTo>
                  <a:pt x="263" y="288"/>
                  <a:pt x="262" y="288"/>
                  <a:pt x="262" y="288"/>
                </a:cubicBezTo>
                <a:cubicBezTo>
                  <a:pt x="114" y="288"/>
                  <a:pt x="114" y="288"/>
                  <a:pt x="114" y="288"/>
                </a:cubicBezTo>
                <a:cubicBezTo>
                  <a:pt x="114" y="288"/>
                  <a:pt x="113" y="288"/>
                  <a:pt x="112" y="287"/>
                </a:cubicBezTo>
                <a:cubicBezTo>
                  <a:pt x="111" y="287"/>
                  <a:pt x="110" y="286"/>
                  <a:pt x="109" y="286"/>
                </a:cubicBezTo>
                <a:cubicBezTo>
                  <a:pt x="108" y="285"/>
                  <a:pt x="108" y="284"/>
                  <a:pt x="108" y="283"/>
                </a:cubicBezTo>
                <a:cubicBezTo>
                  <a:pt x="107" y="282"/>
                  <a:pt x="107" y="280"/>
                  <a:pt x="107" y="279"/>
                </a:cubicBezTo>
                <a:cubicBezTo>
                  <a:pt x="107" y="268"/>
                  <a:pt x="107" y="268"/>
                  <a:pt x="107" y="268"/>
                </a:cubicBezTo>
                <a:cubicBezTo>
                  <a:pt x="9" y="268"/>
                  <a:pt x="9" y="268"/>
                  <a:pt x="9" y="268"/>
                </a:cubicBezTo>
                <a:cubicBezTo>
                  <a:pt x="8" y="268"/>
                  <a:pt x="6" y="268"/>
                  <a:pt x="5" y="268"/>
                </a:cubicBezTo>
                <a:cubicBezTo>
                  <a:pt x="4" y="267"/>
                  <a:pt x="4" y="267"/>
                  <a:pt x="3" y="266"/>
                </a:cubicBezTo>
                <a:cubicBezTo>
                  <a:pt x="2" y="265"/>
                  <a:pt x="1" y="264"/>
                  <a:pt x="1" y="263"/>
                </a:cubicBezTo>
                <a:cubicBezTo>
                  <a:pt x="0" y="262"/>
                  <a:pt x="0" y="260"/>
                  <a:pt x="0" y="259"/>
                </a:cubicBezTo>
                <a:cubicBezTo>
                  <a:pt x="0" y="10"/>
                  <a:pt x="0" y="10"/>
                  <a:pt x="0" y="10"/>
                </a:cubicBezTo>
                <a:cubicBezTo>
                  <a:pt x="0" y="8"/>
                  <a:pt x="0" y="7"/>
                  <a:pt x="1" y="6"/>
                </a:cubicBezTo>
                <a:cubicBezTo>
                  <a:pt x="1" y="5"/>
                  <a:pt x="2" y="4"/>
                  <a:pt x="3" y="3"/>
                </a:cubicBezTo>
                <a:cubicBezTo>
                  <a:pt x="4" y="2"/>
                  <a:pt x="4" y="1"/>
                  <a:pt x="5" y="1"/>
                </a:cubicBezTo>
                <a:cubicBezTo>
                  <a:pt x="6" y="0"/>
                  <a:pt x="8" y="0"/>
                  <a:pt x="9" y="0"/>
                </a:cubicBezTo>
                <a:cubicBezTo>
                  <a:pt x="187" y="0"/>
                  <a:pt x="187" y="0"/>
                  <a:pt x="187" y="0"/>
                </a:cubicBezTo>
                <a:cubicBezTo>
                  <a:pt x="188" y="0"/>
                  <a:pt x="189" y="0"/>
                  <a:pt x="190" y="1"/>
                </a:cubicBezTo>
                <a:cubicBezTo>
                  <a:pt x="191" y="1"/>
                  <a:pt x="192" y="2"/>
                  <a:pt x="193" y="3"/>
                </a:cubicBezTo>
                <a:cubicBezTo>
                  <a:pt x="194" y="4"/>
                  <a:pt x="195" y="5"/>
                  <a:pt x="195" y="6"/>
                </a:cubicBezTo>
                <a:cubicBezTo>
                  <a:pt x="196" y="7"/>
                  <a:pt x="196" y="8"/>
                  <a:pt x="196" y="10"/>
                </a:cubicBezTo>
                <a:cubicBezTo>
                  <a:pt x="196" y="111"/>
                  <a:pt x="196" y="111"/>
                  <a:pt x="196" y="111"/>
                </a:cubicBezTo>
                <a:cubicBezTo>
                  <a:pt x="262" y="111"/>
                  <a:pt x="262" y="111"/>
                  <a:pt x="262" y="111"/>
                </a:cubicBezTo>
                <a:cubicBezTo>
                  <a:pt x="262" y="111"/>
                  <a:pt x="263" y="111"/>
                  <a:pt x="264" y="111"/>
                </a:cubicBezTo>
                <a:cubicBezTo>
                  <a:pt x="265" y="112"/>
                  <a:pt x="266" y="112"/>
                  <a:pt x="267" y="113"/>
                </a:cubicBezTo>
                <a:cubicBezTo>
                  <a:pt x="267" y="114"/>
                  <a:pt x="268" y="115"/>
                  <a:pt x="268" y="116"/>
                </a:cubicBezTo>
                <a:cubicBezTo>
                  <a:pt x="269" y="117"/>
                  <a:pt x="269" y="118"/>
                  <a:pt x="269" y="119"/>
                </a:cubicBezTo>
                <a:lnTo>
                  <a:pt x="269" y="279"/>
                </a:lnTo>
                <a:close/>
                <a:moveTo>
                  <a:pt x="108" y="116"/>
                </a:moveTo>
                <a:cubicBezTo>
                  <a:pt x="108" y="115"/>
                  <a:pt x="108" y="114"/>
                  <a:pt x="109" y="113"/>
                </a:cubicBezTo>
                <a:cubicBezTo>
                  <a:pt x="110" y="112"/>
                  <a:pt x="111" y="112"/>
                  <a:pt x="112" y="111"/>
                </a:cubicBezTo>
                <a:cubicBezTo>
                  <a:pt x="113" y="111"/>
                  <a:pt x="114" y="111"/>
                  <a:pt x="114" y="111"/>
                </a:cubicBezTo>
                <a:cubicBezTo>
                  <a:pt x="178" y="111"/>
                  <a:pt x="178" y="111"/>
                  <a:pt x="178" y="111"/>
                </a:cubicBezTo>
                <a:cubicBezTo>
                  <a:pt x="178" y="19"/>
                  <a:pt x="178" y="19"/>
                  <a:pt x="178" y="19"/>
                </a:cubicBezTo>
                <a:cubicBezTo>
                  <a:pt x="18" y="19"/>
                  <a:pt x="18" y="19"/>
                  <a:pt x="18" y="19"/>
                </a:cubicBezTo>
                <a:cubicBezTo>
                  <a:pt x="18" y="249"/>
                  <a:pt x="18" y="249"/>
                  <a:pt x="18" y="249"/>
                </a:cubicBezTo>
                <a:cubicBezTo>
                  <a:pt x="107" y="249"/>
                  <a:pt x="107" y="249"/>
                  <a:pt x="107" y="249"/>
                </a:cubicBezTo>
                <a:cubicBezTo>
                  <a:pt x="107" y="119"/>
                  <a:pt x="107" y="119"/>
                  <a:pt x="107" y="119"/>
                </a:cubicBezTo>
                <a:cubicBezTo>
                  <a:pt x="107" y="118"/>
                  <a:pt x="107" y="117"/>
                  <a:pt x="108" y="116"/>
                </a:cubicBezTo>
                <a:close/>
                <a:moveTo>
                  <a:pt x="51" y="39"/>
                </a:moveTo>
                <a:cubicBezTo>
                  <a:pt x="51" y="39"/>
                  <a:pt x="52" y="39"/>
                  <a:pt x="52" y="40"/>
                </a:cubicBezTo>
                <a:cubicBezTo>
                  <a:pt x="53" y="40"/>
                  <a:pt x="53" y="41"/>
                  <a:pt x="53" y="41"/>
                </a:cubicBezTo>
                <a:cubicBezTo>
                  <a:pt x="53" y="42"/>
                  <a:pt x="54" y="43"/>
                  <a:pt x="54" y="43"/>
                </a:cubicBezTo>
                <a:cubicBezTo>
                  <a:pt x="54" y="53"/>
                  <a:pt x="54" y="53"/>
                  <a:pt x="54" y="53"/>
                </a:cubicBezTo>
                <a:cubicBezTo>
                  <a:pt x="54" y="53"/>
                  <a:pt x="53" y="54"/>
                  <a:pt x="53" y="55"/>
                </a:cubicBezTo>
                <a:cubicBezTo>
                  <a:pt x="53" y="55"/>
                  <a:pt x="53" y="56"/>
                  <a:pt x="52" y="56"/>
                </a:cubicBezTo>
                <a:cubicBezTo>
                  <a:pt x="52" y="57"/>
                  <a:pt x="51" y="57"/>
                  <a:pt x="51" y="57"/>
                </a:cubicBezTo>
                <a:cubicBezTo>
                  <a:pt x="50" y="58"/>
                  <a:pt x="49" y="58"/>
                  <a:pt x="49" y="58"/>
                </a:cubicBezTo>
                <a:cubicBezTo>
                  <a:pt x="40" y="58"/>
                  <a:pt x="40" y="58"/>
                  <a:pt x="40" y="58"/>
                </a:cubicBezTo>
                <a:cubicBezTo>
                  <a:pt x="39" y="58"/>
                  <a:pt x="39" y="58"/>
                  <a:pt x="38" y="57"/>
                </a:cubicBezTo>
                <a:cubicBezTo>
                  <a:pt x="38" y="57"/>
                  <a:pt x="38" y="57"/>
                  <a:pt x="37" y="56"/>
                </a:cubicBezTo>
                <a:cubicBezTo>
                  <a:pt x="36" y="56"/>
                  <a:pt x="36" y="55"/>
                  <a:pt x="36" y="55"/>
                </a:cubicBezTo>
                <a:cubicBezTo>
                  <a:pt x="36" y="54"/>
                  <a:pt x="36" y="53"/>
                  <a:pt x="36" y="53"/>
                </a:cubicBezTo>
                <a:cubicBezTo>
                  <a:pt x="36" y="43"/>
                  <a:pt x="36" y="43"/>
                  <a:pt x="36" y="43"/>
                </a:cubicBezTo>
                <a:cubicBezTo>
                  <a:pt x="36" y="43"/>
                  <a:pt x="36" y="42"/>
                  <a:pt x="36" y="41"/>
                </a:cubicBezTo>
                <a:cubicBezTo>
                  <a:pt x="36" y="41"/>
                  <a:pt x="36" y="40"/>
                  <a:pt x="37" y="40"/>
                </a:cubicBezTo>
                <a:cubicBezTo>
                  <a:pt x="38" y="39"/>
                  <a:pt x="38" y="39"/>
                  <a:pt x="38" y="39"/>
                </a:cubicBezTo>
                <a:cubicBezTo>
                  <a:pt x="39" y="38"/>
                  <a:pt x="39" y="38"/>
                  <a:pt x="40" y="38"/>
                </a:cubicBezTo>
                <a:cubicBezTo>
                  <a:pt x="49" y="38"/>
                  <a:pt x="49" y="38"/>
                  <a:pt x="49" y="38"/>
                </a:cubicBezTo>
                <a:cubicBezTo>
                  <a:pt x="49" y="38"/>
                  <a:pt x="50" y="38"/>
                  <a:pt x="51" y="39"/>
                </a:cubicBezTo>
                <a:close/>
                <a:moveTo>
                  <a:pt x="51" y="77"/>
                </a:moveTo>
                <a:cubicBezTo>
                  <a:pt x="51" y="77"/>
                  <a:pt x="52" y="77"/>
                  <a:pt x="52" y="78"/>
                </a:cubicBezTo>
                <a:cubicBezTo>
                  <a:pt x="53" y="79"/>
                  <a:pt x="53" y="79"/>
                  <a:pt x="53" y="80"/>
                </a:cubicBezTo>
                <a:cubicBezTo>
                  <a:pt x="53" y="80"/>
                  <a:pt x="54" y="81"/>
                  <a:pt x="54" y="82"/>
                </a:cubicBezTo>
                <a:cubicBezTo>
                  <a:pt x="54" y="91"/>
                  <a:pt x="54" y="91"/>
                  <a:pt x="54" y="91"/>
                </a:cubicBezTo>
                <a:cubicBezTo>
                  <a:pt x="54" y="92"/>
                  <a:pt x="53" y="92"/>
                  <a:pt x="53" y="93"/>
                </a:cubicBezTo>
                <a:cubicBezTo>
                  <a:pt x="53" y="94"/>
                  <a:pt x="53" y="94"/>
                  <a:pt x="52" y="95"/>
                </a:cubicBezTo>
                <a:cubicBezTo>
                  <a:pt x="52" y="95"/>
                  <a:pt x="51" y="95"/>
                  <a:pt x="51" y="96"/>
                </a:cubicBezTo>
                <a:cubicBezTo>
                  <a:pt x="50" y="96"/>
                  <a:pt x="49" y="96"/>
                  <a:pt x="49" y="96"/>
                </a:cubicBezTo>
                <a:cubicBezTo>
                  <a:pt x="40" y="96"/>
                  <a:pt x="40" y="96"/>
                  <a:pt x="40" y="96"/>
                </a:cubicBezTo>
                <a:cubicBezTo>
                  <a:pt x="39" y="96"/>
                  <a:pt x="39" y="96"/>
                  <a:pt x="38" y="96"/>
                </a:cubicBezTo>
                <a:cubicBezTo>
                  <a:pt x="38" y="95"/>
                  <a:pt x="38" y="95"/>
                  <a:pt x="37" y="95"/>
                </a:cubicBezTo>
                <a:cubicBezTo>
                  <a:pt x="36" y="94"/>
                  <a:pt x="36" y="94"/>
                  <a:pt x="36" y="93"/>
                </a:cubicBezTo>
                <a:cubicBezTo>
                  <a:pt x="36" y="92"/>
                  <a:pt x="36" y="92"/>
                  <a:pt x="36" y="91"/>
                </a:cubicBezTo>
                <a:cubicBezTo>
                  <a:pt x="36" y="82"/>
                  <a:pt x="36" y="82"/>
                  <a:pt x="36" y="82"/>
                </a:cubicBezTo>
                <a:cubicBezTo>
                  <a:pt x="36" y="81"/>
                  <a:pt x="36" y="80"/>
                  <a:pt x="36" y="80"/>
                </a:cubicBezTo>
                <a:cubicBezTo>
                  <a:pt x="36" y="79"/>
                  <a:pt x="36" y="79"/>
                  <a:pt x="37" y="78"/>
                </a:cubicBezTo>
                <a:cubicBezTo>
                  <a:pt x="38" y="77"/>
                  <a:pt x="38" y="77"/>
                  <a:pt x="38" y="77"/>
                </a:cubicBezTo>
                <a:cubicBezTo>
                  <a:pt x="39" y="77"/>
                  <a:pt x="39" y="77"/>
                  <a:pt x="40" y="77"/>
                </a:cubicBezTo>
                <a:cubicBezTo>
                  <a:pt x="49" y="77"/>
                  <a:pt x="49" y="77"/>
                  <a:pt x="49" y="77"/>
                </a:cubicBezTo>
                <a:cubicBezTo>
                  <a:pt x="49" y="77"/>
                  <a:pt x="50" y="77"/>
                  <a:pt x="51" y="77"/>
                </a:cubicBezTo>
                <a:close/>
                <a:moveTo>
                  <a:pt x="51" y="115"/>
                </a:moveTo>
                <a:cubicBezTo>
                  <a:pt x="51" y="116"/>
                  <a:pt x="52" y="116"/>
                  <a:pt x="52" y="116"/>
                </a:cubicBezTo>
                <a:cubicBezTo>
                  <a:pt x="53" y="117"/>
                  <a:pt x="53" y="117"/>
                  <a:pt x="53" y="118"/>
                </a:cubicBezTo>
                <a:cubicBezTo>
                  <a:pt x="53" y="118"/>
                  <a:pt x="54" y="119"/>
                  <a:pt x="54" y="120"/>
                </a:cubicBezTo>
                <a:cubicBezTo>
                  <a:pt x="54" y="129"/>
                  <a:pt x="54" y="129"/>
                  <a:pt x="54" y="129"/>
                </a:cubicBezTo>
                <a:cubicBezTo>
                  <a:pt x="54" y="130"/>
                  <a:pt x="53" y="130"/>
                  <a:pt x="53" y="131"/>
                </a:cubicBezTo>
                <a:cubicBezTo>
                  <a:pt x="53" y="132"/>
                  <a:pt x="53" y="132"/>
                  <a:pt x="52" y="133"/>
                </a:cubicBezTo>
                <a:cubicBezTo>
                  <a:pt x="52" y="133"/>
                  <a:pt x="51" y="134"/>
                  <a:pt x="51" y="134"/>
                </a:cubicBezTo>
                <a:cubicBezTo>
                  <a:pt x="50" y="134"/>
                  <a:pt x="49" y="134"/>
                  <a:pt x="49" y="134"/>
                </a:cubicBezTo>
                <a:cubicBezTo>
                  <a:pt x="40" y="134"/>
                  <a:pt x="40" y="134"/>
                  <a:pt x="40" y="134"/>
                </a:cubicBezTo>
                <a:cubicBezTo>
                  <a:pt x="39" y="134"/>
                  <a:pt x="39" y="134"/>
                  <a:pt x="38" y="134"/>
                </a:cubicBezTo>
                <a:cubicBezTo>
                  <a:pt x="38" y="134"/>
                  <a:pt x="38" y="133"/>
                  <a:pt x="37" y="133"/>
                </a:cubicBezTo>
                <a:cubicBezTo>
                  <a:pt x="36" y="132"/>
                  <a:pt x="36" y="132"/>
                  <a:pt x="36" y="131"/>
                </a:cubicBezTo>
                <a:cubicBezTo>
                  <a:pt x="36" y="130"/>
                  <a:pt x="36" y="130"/>
                  <a:pt x="36" y="129"/>
                </a:cubicBezTo>
                <a:cubicBezTo>
                  <a:pt x="36" y="120"/>
                  <a:pt x="36" y="120"/>
                  <a:pt x="36" y="120"/>
                </a:cubicBezTo>
                <a:cubicBezTo>
                  <a:pt x="36" y="119"/>
                  <a:pt x="36" y="118"/>
                  <a:pt x="36" y="118"/>
                </a:cubicBezTo>
                <a:cubicBezTo>
                  <a:pt x="36" y="117"/>
                  <a:pt x="36" y="117"/>
                  <a:pt x="37" y="116"/>
                </a:cubicBezTo>
                <a:cubicBezTo>
                  <a:pt x="38" y="116"/>
                  <a:pt x="38" y="116"/>
                  <a:pt x="38" y="115"/>
                </a:cubicBezTo>
                <a:cubicBezTo>
                  <a:pt x="39" y="115"/>
                  <a:pt x="39" y="115"/>
                  <a:pt x="40" y="115"/>
                </a:cubicBezTo>
                <a:cubicBezTo>
                  <a:pt x="49" y="115"/>
                  <a:pt x="49" y="115"/>
                  <a:pt x="49" y="115"/>
                </a:cubicBezTo>
                <a:cubicBezTo>
                  <a:pt x="49" y="115"/>
                  <a:pt x="50" y="115"/>
                  <a:pt x="51" y="115"/>
                </a:cubicBezTo>
                <a:close/>
                <a:moveTo>
                  <a:pt x="51" y="154"/>
                </a:moveTo>
                <a:cubicBezTo>
                  <a:pt x="51" y="154"/>
                  <a:pt x="52" y="154"/>
                  <a:pt x="52" y="155"/>
                </a:cubicBezTo>
                <a:cubicBezTo>
                  <a:pt x="53" y="155"/>
                  <a:pt x="53" y="156"/>
                  <a:pt x="53" y="156"/>
                </a:cubicBezTo>
                <a:cubicBezTo>
                  <a:pt x="53" y="157"/>
                  <a:pt x="54" y="157"/>
                  <a:pt x="54" y="158"/>
                </a:cubicBezTo>
                <a:cubicBezTo>
                  <a:pt x="54" y="168"/>
                  <a:pt x="54" y="168"/>
                  <a:pt x="54" y="168"/>
                </a:cubicBezTo>
                <a:cubicBezTo>
                  <a:pt x="54" y="168"/>
                  <a:pt x="53" y="169"/>
                  <a:pt x="53" y="170"/>
                </a:cubicBezTo>
                <a:cubicBezTo>
                  <a:pt x="53" y="170"/>
                  <a:pt x="53" y="171"/>
                  <a:pt x="52" y="171"/>
                </a:cubicBezTo>
                <a:cubicBezTo>
                  <a:pt x="52" y="172"/>
                  <a:pt x="51" y="172"/>
                  <a:pt x="51" y="172"/>
                </a:cubicBezTo>
                <a:cubicBezTo>
                  <a:pt x="50" y="173"/>
                  <a:pt x="49" y="173"/>
                  <a:pt x="49" y="173"/>
                </a:cubicBezTo>
                <a:cubicBezTo>
                  <a:pt x="40" y="173"/>
                  <a:pt x="40" y="173"/>
                  <a:pt x="40" y="173"/>
                </a:cubicBezTo>
                <a:cubicBezTo>
                  <a:pt x="39" y="173"/>
                  <a:pt x="39" y="173"/>
                  <a:pt x="38" y="172"/>
                </a:cubicBezTo>
                <a:cubicBezTo>
                  <a:pt x="38" y="172"/>
                  <a:pt x="38" y="172"/>
                  <a:pt x="37" y="171"/>
                </a:cubicBezTo>
                <a:cubicBezTo>
                  <a:pt x="36" y="171"/>
                  <a:pt x="36" y="170"/>
                  <a:pt x="36" y="170"/>
                </a:cubicBezTo>
                <a:cubicBezTo>
                  <a:pt x="36" y="169"/>
                  <a:pt x="36" y="168"/>
                  <a:pt x="36" y="168"/>
                </a:cubicBezTo>
                <a:cubicBezTo>
                  <a:pt x="36" y="158"/>
                  <a:pt x="36" y="158"/>
                  <a:pt x="36" y="158"/>
                </a:cubicBezTo>
                <a:cubicBezTo>
                  <a:pt x="36" y="157"/>
                  <a:pt x="36" y="157"/>
                  <a:pt x="36" y="156"/>
                </a:cubicBezTo>
                <a:cubicBezTo>
                  <a:pt x="36" y="156"/>
                  <a:pt x="36" y="155"/>
                  <a:pt x="37" y="155"/>
                </a:cubicBezTo>
                <a:cubicBezTo>
                  <a:pt x="38" y="154"/>
                  <a:pt x="38" y="154"/>
                  <a:pt x="38" y="154"/>
                </a:cubicBezTo>
                <a:cubicBezTo>
                  <a:pt x="39" y="153"/>
                  <a:pt x="39" y="153"/>
                  <a:pt x="40" y="153"/>
                </a:cubicBezTo>
                <a:cubicBezTo>
                  <a:pt x="49" y="153"/>
                  <a:pt x="49" y="153"/>
                  <a:pt x="49" y="153"/>
                </a:cubicBezTo>
                <a:cubicBezTo>
                  <a:pt x="49" y="153"/>
                  <a:pt x="50" y="153"/>
                  <a:pt x="51" y="154"/>
                </a:cubicBezTo>
                <a:close/>
                <a:moveTo>
                  <a:pt x="51" y="192"/>
                </a:moveTo>
                <a:cubicBezTo>
                  <a:pt x="51" y="192"/>
                  <a:pt x="52" y="193"/>
                  <a:pt x="52" y="193"/>
                </a:cubicBezTo>
                <a:cubicBezTo>
                  <a:pt x="53" y="193"/>
                  <a:pt x="53" y="194"/>
                  <a:pt x="53" y="195"/>
                </a:cubicBezTo>
                <a:cubicBezTo>
                  <a:pt x="53" y="195"/>
                  <a:pt x="54" y="196"/>
                  <a:pt x="54" y="196"/>
                </a:cubicBezTo>
                <a:cubicBezTo>
                  <a:pt x="54" y="206"/>
                  <a:pt x="54" y="206"/>
                  <a:pt x="54" y="206"/>
                </a:cubicBezTo>
                <a:cubicBezTo>
                  <a:pt x="54" y="207"/>
                  <a:pt x="53" y="207"/>
                  <a:pt x="53" y="208"/>
                </a:cubicBezTo>
                <a:cubicBezTo>
                  <a:pt x="53" y="208"/>
                  <a:pt x="53" y="209"/>
                  <a:pt x="52" y="209"/>
                </a:cubicBezTo>
                <a:cubicBezTo>
                  <a:pt x="52" y="210"/>
                  <a:pt x="51" y="210"/>
                  <a:pt x="51" y="211"/>
                </a:cubicBezTo>
                <a:cubicBezTo>
                  <a:pt x="50" y="211"/>
                  <a:pt x="49" y="211"/>
                  <a:pt x="49" y="211"/>
                </a:cubicBezTo>
                <a:cubicBezTo>
                  <a:pt x="40" y="211"/>
                  <a:pt x="40" y="211"/>
                  <a:pt x="40" y="211"/>
                </a:cubicBezTo>
                <a:cubicBezTo>
                  <a:pt x="39" y="211"/>
                  <a:pt x="39" y="211"/>
                  <a:pt x="38" y="211"/>
                </a:cubicBezTo>
                <a:cubicBezTo>
                  <a:pt x="38" y="210"/>
                  <a:pt x="38" y="210"/>
                  <a:pt x="37" y="209"/>
                </a:cubicBezTo>
                <a:cubicBezTo>
                  <a:pt x="36" y="209"/>
                  <a:pt x="36" y="208"/>
                  <a:pt x="36" y="208"/>
                </a:cubicBezTo>
                <a:cubicBezTo>
                  <a:pt x="36" y="207"/>
                  <a:pt x="36" y="207"/>
                  <a:pt x="36" y="206"/>
                </a:cubicBezTo>
                <a:cubicBezTo>
                  <a:pt x="36" y="196"/>
                  <a:pt x="36" y="196"/>
                  <a:pt x="36" y="196"/>
                </a:cubicBezTo>
                <a:cubicBezTo>
                  <a:pt x="36" y="196"/>
                  <a:pt x="36" y="195"/>
                  <a:pt x="36" y="195"/>
                </a:cubicBezTo>
                <a:cubicBezTo>
                  <a:pt x="36" y="194"/>
                  <a:pt x="36" y="193"/>
                  <a:pt x="37" y="193"/>
                </a:cubicBezTo>
                <a:cubicBezTo>
                  <a:pt x="38" y="193"/>
                  <a:pt x="38" y="192"/>
                  <a:pt x="38" y="192"/>
                </a:cubicBezTo>
                <a:cubicBezTo>
                  <a:pt x="39" y="191"/>
                  <a:pt x="39" y="191"/>
                  <a:pt x="40" y="191"/>
                </a:cubicBezTo>
                <a:cubicBezTo>
                  <a:pt x="49" y="191"/>
                  <a:pt x="49" y="191"/>
                  <a:pt x="49" y="191"/>
                </a:cubicBezTo>
                <a:cubicBezTo>
                  <a:pt x="49" y="191"/>
                  <a:pt x="50" y="191"/>
                  <a:pt x="51" y="192"/>
                </a:cubicBezTo>
                <a:close/>
                <a:moveTo>
                  <a:pt x="86" y="39"/>
                </a:moveTo>
                <a:cubicBezTo>
                  <a:pt x="87" y="39"/>
                  <a:pt x="87" y="39"/>
                  <a:pt x="88" y="40"/>
                </a:cubicBezTo>
                <a:cubicBezTo>
                  <a:pt x="88" y="40"/>
                  <a:pt x="88" y="41"/>
                  <a:pt x="89" y="41"/>
                </a:cubicBezTo>
                <a:cubicBezTo>
                  <a:pt x="89" y="42"/>
                  <a:pt x="89" y="43"/>
                  <a:pt x="89" y="43"/>
                </a:cubicBezTo>
                <a:cubicBezTo>
                  <a:pt x="89" y="53"/>
                  <a:pt x="89" y="53"/>
                  <a:pt x="89" y="53"/>
                </a:cubicBezTo>
                <a:cubicBezTo>
                  <a:pt x="89" y="53"/>
                  <a:pt x="89" y="54"/>
                  <a:pt x="89" y="55"/>
                </a:cubicBezTo>
                <a:cubicBezTo>
                  <a:pt x="88" y="55"/>
                  <a:pt x="88" y="56"/>
                  <a:pt x="88" y="56"/>
                </a:cubicBezTo>
                <a:cubicBezTo>
                  <a:pt x="87" y="57"/>
                  <a:pt x="87" y="57"/>
                  <a:pt x="86" y="57"/>
                </a:cubicBezTo>
                <a:cubicBezTo>
                  <a:pt x="86" y="58"/>
                  <a:pt x="85" y="58"/>
                  <a:pt x="84" y="58"/>
                </a:cubicBezTo>
                <a:cubicBezTo>
                  <a:pt x="75" y="58"/>
                  <a:pt x="75" y="58"/>
                  <a:pt x="75" y="58"/>
                </a:cubicBezTo>
                <a:cubicBezTo>
                  <a:pt x="75" y="58"/>
                  <a:pt x="75" y="58"/>
                  <a:pt x="74" y="57"/>
                </a:cubicBezTo>
                <a:cubicBezTo>
                  <a:pt x="73" y="57"/>
                  <a:pt x="73" y="57"/>
                  <a:pt x="73" y="56"/>
                </a:cubicBezTo>
                <a:cubicBezTo>
                  <a:pt x="72" y="56"/>
                  <a:pt x="72" y="55"/>
                  <a:pt x="72" y="55"/>
                </a:cubicBezTo>
                <a:cubicBezTo>
                  <a:pt x="71" y="54"/>
                  <a:pt x="71" y="53"/>
                  <a:pt x="71" y="53"/>
                </a:cubicBezTo>
                <a:cubicBezTo>
                  <a:pt x="71" y="43"/>
                  <a:pt x="71" y="43"/>
                  <a:pt x="71" y="43"/>
                </a:cubicBezTo>
                <a:cubicBezTo>
                  <a:pt x="71" y="43"/>
                  <a:pt x="71" y="42"/>
                  <a:pt x="72" y="41"/>
                </a:cubicBezTo>
                <a:cubicBezTo>
                  <a:pt x="72" y="41"/>
                  <a:pt x="72" y="40"/>
                  <a:pt x="73" y="40"/>
                </a:cubicBezTo>
                <a:cubicBezTo>
                  <a:pt x="73" y="39"/>
                  <a:pt x="73" y="39"/>
                  <a:pt x="74" y="39"/>
                </a:cubicBezTo>
                <a:cubicBezTo>
                  <a:pt x="75" y="38"/>
                  <a:pt x="75" y="38"/>
                  <a:pt x="75" y="38"/>
                </a:cubicBezTo>
                <a:cubicBezTo>
                  <a:pt x="84" y="38"/>
                  <a:pt x="84" y="38"/>
                  <a:pt x="84" y="38"/>
                </a:cubicBezTo>
                <a:cubicBezTo>
                  <a:pt x="85" y="38"/>
                  <a:pt x="86" y="38"/>
                  <a:pt x="86" y="39"/>
                </a:cubicBezTo>
                <a:close/>
                <a:moveTo>
                  <a:pt x="86" y="77"/>
                </a:moveTo>
                <a:cubicBezTo>
                  <a:pt x="87" y="77"/>
                  <a:pt x="87" y="77"/>
                  <a:pt x="88" y="78"/>
                </a:cubicBezTo>
                <a:cubicBezTo>
                  <a:pt x="88" y="79"/>
                  <a:pt x="88" y="79"/>
                  <a:pt x="89" y="80"/>
                </a:cubicBezTo>
                <a:cubicBezTo>
                  <a:pt x="89" y="80"/>
                  <a:pt x="89" y="81"/>
                  <a:pt x="89" y="82"/>
                </a:cubicBezTo>
                <a:cubicBezTo>
                  <a:pt x="89" y="91"/>
                  <a:pt x="89" y="91"/>
                  <a:pt x="89" y="91"/>
                </a:cubicBezTo>
                <a:cubicBezTo>
                  <a:pt x="89" y="92"/>
                  <a:pt x="89" y="92"/>
                  <a:pt x="89" y="93"/>
                </a:cubicBezTo>
                <a:cubicBezTo>
                  <a:pt x="88" y="94"/>
                  <a:pt x="88" y="94"/>
                  <a:pt x="88" y="95"/>
                </a:cubicBezTo>
                <a:cubicBezTo>
                  <a:pt x="87" y="95"/>
                  <a:pt x="87" y="95"/>
                  <a:pt x="86" y="96"/>
                </a:cubicBezTo>
                <a:cubicBezTo>
                  <a:pt x="86" y="96"/>
                  <a:pt x="85" y="96"/>
                  <a:pt x="84" y="96"/>
                </a:cubicBezTo>
                <a:cubicBezTo>
                  <a:pt x="75" y="96"/>
                  <a:pt x="75" y="96"/>
                  <a:pt x="75" y="96"/>
                </a:cubicBezTo>
                <a:cubicBezTo>
                  <a:pt x="75" y="96"/>
                  <a:pt x="75" y="96"/>
                  <a:pt x="74" y="96"/>
                </a:cubicBezTo>
                <a:cubicBezTo>
                  <a:pt x="73" y="95"/>
                  <a:pt x="73" y="95"/>
                  <a:pt x="73" y="95"/>
                </a:cubicBezTo>
                <a:cubicBezTo>
                  <a:pt x="72" y="94"/>
                  <a:pt x="72" y="94"/>
                  <a:pt x="72" y="93"/>
                </a:cubicBezTo>
                <a:cubicBezTo>
                  <a:pt x="71" y="92"/>
                  <a:pt x="71" y="92"/>
                  <a:pt x="71" y="91"/>
                </a:cubicBezTo>
                <a:cubicBezTo>
                  <a:pt x="71" y="82"/>
                  <a:pt x="71" y="82"/>
                  <a:pt x="71" y="82"/>
                </a:cubicBezTo>
                <a:cubicBezTo>
                  <a:pt x="71" y="81"/>
                  <a:pt x="71" y="80"/>
                  <a:pt x="72" y="80"/>
                </a:cubicBezTo>
                <a:cubicBezTo>
                  <a:pt x="72" y="79"/>
                  <a:pt x="72" y="79"/>
                  <a:pt x="73" y="78"/>
                </a:cubicBezTo>
                <a:cubicBezTo>
                  <a:pt x="73" y="77"/>
                  <a:pt x="73" y="77"/>
                  <a:pt x="74" y="77"/>
                </a:cubicBezTo>
                <a:cubicBezTo>
                  <a:pt x="75" y="77"/>
                  <a:pt x="75" y="77"/>
                  <a:pt x="75" y="77"/>
                </a:cubicBezTo>
                <a:cubicBezTo>
                  <a:pt x="84" y="77"/>
                  <a:pt x="84" y="77"/>
                  <a:pt x="84" y="77"/>
                </a:cubicBezTo>
                <a:cubicBezTo>
                  <a:pt x="85" y="77"/>
                  <a:pt x="86" y="77"/>
                  <a:pt x="86" y="77"/>
                </a:cubicBezTo>
                <a:close/>
                <a:moveTo>
                  <a:pt x="86" y="115"/>
                </a:moveTo>
                <a:cubicBezTo>
                  <a:pt x="86" y="116"/>
                  <a:pt x="87" y="116"/>
                  <a:pt x="87" y="116"/>
                </a:cubicBezTo>
                <a:cubicBezTo>
                  <a:pt x="88" y="117"/>
                  <a:pt x="88" y="117"/>
                  <a:pt x="88" y="118"/>
                </a:cubicBezTo>
                <a:cubicBezTo>
                  <a:pt x="88" y="118"/>
                  <a:pt x="88" y="119"/>
                  <a:pt x="88" y="120"/>
                </a:cubicBezTo>
                <a:cubicBezTo>
                  <a:pt x="88" y="129"/>
                  <a:pt x="88" y="129"/>
                  <a:pt x="88" y="129"/>
                </a:cubicBezTo>
                <a:cubicBezTo>
                  <a:pt x="88" y="130"/>
                  <a:pt x="88" y="130"/>
                  <a:pt x="88" y="131"/>
                </a:cubicBezTo>
                <a:cubicBezTo>
                  <a:pt x="88" y="132"/>
                  <a:pt x="88" y="132"/>
                  <a:pt x="87" y="133"/>
                </a:cubicBezTo>
                <a:cubicBezTo>
                  <a:pt x="87" y="133"/>
                  <a:pt x="86" y="134"/>
                  <a:pt x="86" y="134"/>
                </a:cubicBezTo>
                <a:cubicBezTo>
                  <a:pt x="85" y="134"/>
                  <a:pt x="85" y="134"/>
                  <a:pt x="84" y="134"/>
                </a:cubicBezTo>
                <a:cubicBezTo>
                  <a:pt x="75" y="134"/>
                  <a:pt x="75" y="134"/>
                  <a:pt x="75" y="134"/>
                </a:cubicBezTo>
                <a:cubicBezTo>
                  <a:pt x="75" y="134"/>
                  <a:pt x="74" y="134"/>
                  <a:pt x="73" y="134"/>
                </a:cubicBezTo>
                <a:cubicBezTo>
                  <a:pt x="73" y="134"/>
                  <a:pt x="72" y="133"/>
                  <a:pt x="72" y="133"/>
                </a:cubicBezTo>
                <a:cubicBezTo>
                  <a:pt x="72" y="132"/>
                  <a:pt x="71" y="132"/>
                  <a:pt x="71" y="131"/>
                </a:cubicBezTo>
                <a:cubicBezTo>
                  <a:pt x="71" y="130"/>
                  <a:pt x="71" y="130"/>
                  <a:pt x="71" y="129"/>
                </a:cubicBezTo>
                <a:cubicBezTo>
                  <a:pt x="71" y="120"/>
                  <a:pt x="71" y="120"/>
                  <a:pt x="71" y="120"/>
                </a:cubicBezTo>
                <a:cubicBezTo>
                  <a:pt x="71" y="119"/>
                  <a:pt x="71" y="118"/>
                  <a:pt x="71" y="118"/>
                </a:cubicBezTo>
                <a:cubicBezTo>
                  <a:pt x="71" y="117"/>
                  <a:pt x="72" y="117"/>
                  <a:pt x="72" y="116"/>
                </a:cubicBezTo>
                <a:cubicBezTo>
                  <a:pt x="72" y="116"/>
                  <a:pt x="73" y="116"/>
                  <a:pt x="73" y="115"/>
                </a:cubicBezTo>
                <a:cubicBezTo>
                  <a:pt x="74" y="115"/>
                  <a:pt x="75" y="115"/>
                  <a:pt x="75" y="115"/>
                </a:cubicBezTo>
                <a:cubicBezTo>
                  <a:pt x="84" y="115"/>
                  <a:pt x="84" y="115"/>
                  <a:pt x="84" y="115"/>
                </a:cubicBezTo>
                <a:cubicBezTo>
                  <a:pt x="85" y="115"/>
                  <a:pt x="85" y="115"/>
                  <a:pt x="86" y="115"/>
                </a:cubicBezTo>
                <a:close/>
                <a:moveTo>
                  <a:pt x="86" y="154"/>
                </a:moveTo>
                <a:cubicBezTo>
                  <a:pt x="86" y="154"/>
                  <a:pt x="87" y="154"/>
                  <a:pt x="87" y="155"/>
                </a:cubicBezTo>
                <a:cubicBezTo>
                  <a:pt x="88" y="155"/>
                  <a:pt x="88" y="156"/>
                  <a:pt x="88" y="156"/>
                </a:cubicBezTo>
                <a:cubicBezTo>
                  <a:pt x="88" y="157"/>
                  <a:pt x="88" y="157"/>
                  <a:pt x="88" y="158"/>
                </a:cubicBezTo>
                <a:cubicBezTo>
                  <a:pt x="88" y="168"/>
                  <a:pt x="88" y="168"/>
                  <a:pt x="88" y="168"/>
                </a:cubicBezTo>
                <a:cubicBezTo>
                  <a:pt x="88" y="168"/>
                  <a:pt x="88" y="169"/>
                  <a:pt x="88" y="170"/>
                </a:cubicBezTo>
                <a:cubicBezTo>
                  <a:pt x="88" y="170"/>
                  <a:pt x="88" y="171"/>
                  <a:pt x="87" y="171"/>
                </a:cubicBezTo>
                <a:cubicBezTo>
                  <a:pt x="87" y="172"/>
                  <a:pt x="86" y="172"/>
                  <a:pt x="86" y="172"/>
                </a:cubicBezTo>
                <a:cubicBezTo>
                  <a:pt x="85" y="173"/>
                  <a:pt x="85" y="173"/>
                  <a:pt x="84" y="173"/>
                </a:cubicBezTo>
                <a:cubicBezTo>
                  <a:pt x="75" y="173"/>
                  <a:pt x="75" y="173"/>
                  <a:pt x="75" y="173"/>
                </a:cubicBezTo>
                <a:cubicBezTo>
                  <a:pt x="75" y="173"/>
                  <a:pt x="74" y="173"/>
                  <a:pt x="73" y="172"/>
                </a:cubicBezTo>
                <a:cubicBezTo>
                  <a:pt x="73" y="172"/>
                  <a:pt x="72" y="172"/>
                  <a:pt x="72" y="171"/>
                </a:cubicBezTo>
                <a:cubicBezTo>
                  <a:pt x="72" y="171"/>
                  <a:pt x="71" y="170"/>
                  <a:pt x="71" y="170"/>
                </a:cubicBezTo>
                <a:cubicBezTo>
                  <a:pt x="71" y="169"/>
                  <a:pt x="71" y="168"/>
                  <a:pt x="71" y="168"/>
                </a:cubicBezTo>
                <a:cubicBezTo>
                  <a:pt x="71" y="158"/>
                  <a:pt x="71" y="158"/>
                  <a:pt x="71" y="158"/>
                </a:cubicBezTo>
                <a:cubicBezTo>
                  <a:pt x="71" y="157"/>
                  <a:pt x="71" y="157"/>
                  <a:pt x="71" y="156"/>
                </a:cubicBezTo>
                <a:cubicBezTo>
                  <a:pt x="71" y="156"/>
                  <a:pt x="72" y="155"/>
                  <a:pt x="72" y="155"/>
                </a:cubicBezTo>
                <a:cubicBezTo>
                  <a:pt x="72" y="154"/>
                  <a:pt x="73" y="154"/>
                  <a:pt x="73" y="154"/>
                </a:cubicBezTo>
                <a:cubicBezTo>
                  <a:pt x="74" y="153"/>
                  <a:pt x="75" y="153"/>
                  <a:pt x="75" y="153"/>
                </a:cubicBezTo>
                <a:cubicBezTo>
                  <a:pt x="84" y="153"/>
                  <a:pt x="84" y="153"/>
                  <a:pt x="84" y="153"/>
                </a:cubicBezTo>
                <a:cubicBezTo>
                  <a:pt x="85" y="153"/>
                  <a:pt x="85" y="153"/>
                  <a:pt x="86" y="154"/>
                </a:cubicBezTo>
                <a:close/>
                <a:moveTo>
                  <a:pt x="86" y="192"/>
                </a:moveTo>
                <a:cubicBezTo>
                  <a:pt x="86" y="192"/>
                  <a:pt x="87" y="193"/>
                  <a:pt x="87" y="193"/>
                </a:cubicBezTo>
                <a:cubicBezTo>
                  <a:pt x="88" y="193"/>
                  <a:pt x="88" y="194"/>
                  <a:pt x="88" y="195"/>
                </a:cubicBezTo>
                <a:cubicBezTo>
                  <a:pt x="88" y="195"/>
                  <a:pt x="88" y="196"/>
                  <a:pt x="88" y="196"/>
                </a:cubicBezTo>
                <a:cubicBezTo>
                  <a:pt x="88" y="206"/>
                  <a:pt x="88" y="206"/>
                  <a:pt x="88" y="206"/>
                </a:cubicBezTo>
                <a:cubicBezTo>
                  <a:pt x="88" y="207"/>
                  <a:pt x="88" y="207"/>
                  <a:pt x="88" y="208"/>
                </a:cubicBezTo>
                <a:cubicBezTo>
                  <a:pt x="88" y="208"/>
                  <a:pt x="88" y="209"/>
                  <a:pt x="87" y="209"/>
                </a:cubicBezTo>
                <a:cubicBezTo>
                  <a:pt x="87" y="210"/>
                  <a:pt x="86" y="210"/>
                  <a:pt x="86" y="211"/>
                </a:cubicBezTo>
                <a:cubicBezTo>
                  <a:pt x="85" y="211"/>
                  <a:pt x="85" y="211"/>
                  <a:pt x="84" y="211"/>
                </a:cubicBezTo>
                <a:cubicBezTo>
                  <a:pt x="75" y="211"/>
                  <a:pt x="75" y="211"/>
                  <a:pt x="75" y="211"/>
                </a:cubicBezTo>
                <a:cubicBezTo>
                  <a:pt x="75" y="211"/>
                  <a:pt x="74" y="211"/>
                  <a:pt x="73" y="211"/>
                </a:cubicBezTo>
                <a:cubicBezTo>
                  <a:pt x="73" y="210"/>
                  <a:pt x="72" y="210"/>
                  <a:pt x="72" y="209"/>
                </a:cubicBezTo>
                <a:cubicBezTo>
                  <a:pt x="72" y="209"/>
                  <a:pt x="71" y="208"/>
                  <a:pt x="71" y="208"/>
                </a:cubicBezTo>
                <a:cubicBezTo>
                  <a:pt x="71" y="207"/>
                  <a:pt x="71" y="207"/>
                  <a:pt x="71" y="206"/>
                </a:cubicBezTo>
                <a:cubicBezTo>
                  <a:pt x="71" y="196"/>
                  <a:pt x="71" y="196"/>
                  <a:pt x="71" y="196"/>
                </a:cubicBezTo>
                <a:cubicBezTo>
                  <a:pt x="71" y="196"/>
                  <a:pt x="71" y="195"/>
                  <a:pt x="71" y="195"/>
                </a:cubicBezTo>
                <a:cubicBezTo>
                  <a:pt x="71" y="194"/>
                  <a:pt x="72" y="193"/>
                  <a:pt x="72" y="193"/>
                </a:cubicBezTo>
                <a:cubicBezTo>
                  <a:pt x="72" y="193"/>
                  <a:pt x="73" y="192"/>
                  <a:pt x="73" y="192"/>
                </a:cubicBezTo>
                <a:cubicBezTo>
                  <a:pt x="74" y="191"/>
                  <a:pt x="75" y="191"/>
                  <a:pt x="75" y="191"/>
                </a:cubicBezTo>
                <a:cubicBezTo>
                  <a:pt x="84" y="191"/>
                  <a:pt x="84" y="191"/>
                  <a:pt x="84" y="191"/>
                </a:cubicBezTo>
                <a:cubicBezTo>
                  <a:pt x="85" y="191"/>
                  <a:pt x="85" y="191"/>
                  <a:pt x="86" y="192"/>
                </a:cubicBezTo>
                <a:close/>
                <a:moveTo>
                  <a:pt x="111" y="58"/>
                </a:moveTo>
                <a:cubicBezTo>
                  <a:pt x="111" y="58"/>
                  <a:pt x="110" y="58"/>
                  <a:pt x="109" y="57"/>
                </a:cubicBezTo>
                <a:cubicBezTo>
                  <a:pt x="109" y="57"/>
                  <a:pt x="108" y="57"/>
                  <a:pt x="108" y="56"/>
                </a:cubicBezTo>
                <a:cubicBezTo>
                  <a:pt x="108" y="56"/>
                  <a:pt x="107" y="55"/>
                  <a:pt x="107" y="55"/>
                </a:cubicBezTo>
                <a:cubicBezTo>
                  <a:pt x="107" y="54"/>
                  <a:pt x="107" y="53"/>
                  <a:pt x="107" y="53"/>
                </a:cubicBezTo>
                <a:cubicBezTo>
                  <a:pt x="107" y="43"/>
                  <a:pt x="107" y="43"/>
                  <a:pt x="107" y="43"/>
                </a:cubicBezTo>
                <a:cubicBezTo>
                  <a:pt x="107" y="43"/>
                  <a:pt x="107" y="42"/>
                  <a:pt x="107" y="41"/>
                </a:cubicBezTo>
                <a:cubicBezTo>
                  <a:pt x="107" y="41"/>
                  <a:pt x="108" y="40"/>
                  <a:pt x="108" y="40"/>
                </a:cubicBezTo>
                <a:cubicBezTo>
                  <a:pt x="108" y="39"/>
                  <a:pt x="109" y="39"/>
                  <a:pt x="109" y="39"/>
                </a:cubicBezTo>
                <a:cubicBezTo>
                  <a:pt x="110" y="38"/>
                  <a:pt x="111" y="38"/>
                  <a:pt x="111" y="38"/>
                </a:cubicBezTo>
                <a:cubicBezTo>
                  <a:pt x="120" y="38"/>
                  <a:pt x="120" y="38"/>
                  <a:pt x="120" y="38"/>
                </a:cubicBezTo>
                <a:cubicBezTo>
                  <a:pt x="121" y="38"/>
                  <a:pt x="121" y="38"/>
                  <a:pt x="122" y="39"/>
                </a:cubicBezTo>
                <a:cubicBezTo>
                  <a:pt x="122" y="39"/>
                  <a:pt x="123" y="39"/>
                  <a:pt x="123" y="40"/>
                </a:cubicBezTo>
                <a:cubicBezTo>
                  <a:pt x="124" y="40"/>
                  <a:pt x="124" y="41"/>
                  <a:pt x="124" y="41"/>
                </a:cubicBezTo>
                <a:cubicBezTo>
                  <a:pt x="125" y="42"/>
                  <a:pt x="125" y="43"/>
                  <a:pt x="125" y="43"/>
                </a:cubicBezTo>
                <a:cubicBezTo>
                  <a:pt x="125" y="53"/>
                  <a:pt x="125" y="53"/>
                  <a:pt x="125" y="53"/>
                </a:cubicBezTo>
                <a:cubicBezTo>
                  <a:pt x="125" y="53"/>
                  <a:pt x="125" y="54"/>
                  <a:pt x="124" y="55"/>
                </a:cubicBezTo>
                <a:cubicBezTo>
                  <a:pt x="124" y="55"/>
                  <a:pt x="124" y="56"/>
                  <a:pt x="123" y="56"/>
                </a:cubicBezTo>
                <a:cubicBezTo>
                  <a:pt x="123" y="57"/>
                  <a:pt x="122" y="57"/>
                  <a:pt x="122" y="57"/>
                </a:cubicBezTo>
                <a:cubicBezTo>
                  <a:pt x="121" y="58"/>
                  <a:pt x="121" y="58"/>
                  <a:pt x="120" y="58"/>
                </a:cubicBezTo>
                <a:lnTo>
                  <a:pt x="111" y="58"/>
                </a:lnTo>
                <a:close/>
                <a:moveTo>
                  <a:pt x="109" y="96"/>
                </a:moveTo>
                <a:cubicBezTo>
                  <a:pt x="109" y="95"/>
                  <a:pt x="108" y="95"/>
                  <a:pt x="108" y="95"/>
                </a:cubicBezTo>
                <a:cubicBezTo>
                  <a:pt x="108" y="94"/>
                  <a:pt x="107" y="94"/>
                  <a:pt x="107" y="93"/>
                </a:cubicBezTo>
                <a:cubicBezTo>
                  <a:pt x="107" y="92"/>
                  <a:pt x="107" y="92"/>
                  <a:pt x="107" y="91"/>
                </a:cubicBezTo>
                <a:cubicBezTo>
                  <a:pt x="107" y="82"/>
                  <a:pt x="107" y="82"/>
                  <a:pt x="107" y="82"/>
                </a:cubicBezTo>
                <a:cubicBezTo>
                  <a:pt x="107" y="81"/>
                  <a:pt x="107" y="80"/>
                  <a:pt x="107" y="80"/>
                </a:cubicBezTo>
                <a:cubicBezTo>
                  <a:pt x="107" y="79"/>
                  <a:pt x="108" y="79"/>
                  <a:pt x="108" y="78"/>
                </a:cubicBezTo>
                <a:cubicBezTo>
                  <a:pt x="108" y="77"/>
                  <a:pt x="109" y="77"/>
                  <a:pt x="109" y="77"/>
                </a:cubicBezTo>
                <a:cubicBezTo>
                  <a:pt x="110" y="77"/>
                  <a:pt x="111" y="77"/>
                  <a:pt x="111" y="77"/>
                </a:cubicBezTo>
                <a:cubicBezTo>
                  <a:pt x="120" y="77"/>
                  <a:pt x="120" y="77"/>
                  <a:pt x="120" y="77"/>
                </a:cubicBezTo>
                <a:cubicBezTo>
                  <a:pt x="121" y="77"/>
                  <a:pt x="121" y="77"/>
                  <a:pt x="122" y="77"/>
                </a:cubicBezTo>
                <a:cubicBezTo>
                  <a:pt x="122" y="77"/>
                  <a:pt x="123" y="77"/>
                  <a:pt x="123" y="78"/>
                </a:cubicBezTo>
                <a:cubicBezTo>
                  <a:pt x="124" y="79"/>
                  <a:pt x="124" y="79"/>
                  <a:pt x="124" y="80"/>
                </a:cubicBezTo>
                <a:cubicBezTo>
                  <a:pt x="125" y="80"/>
                  <a:pt x="125" y="81"/>
                  <a:pt x="125" y="82"/>
                </a:cubicBezTo>
                <a:cubicBezTo>
                  <a:pt x="125" y="91"/>
                  <a:pt x="125" y="91"/>
                  <a:pt x="125" y="91"/>
                </a:cubicBezTo>
                <a:cubicBezTo>
                  <a:pt x="125" y="92"/>
                  <a:pt x="125" y="92"/>
                  <a:pt x="124" y="93"/>
                </a:cubicBezTo>
                <a:cubicBezTo>
                  <a:pt x="124" y="94"/>
                  <a:pt x="124" y="94"/>
                  <a:pt x="123" y="95"/>
                </a:cubicBezTo>
                <a:cubicBezTo>
                  <a:pt x="123" y="95"/>
                  <a:pt x="122" y="95"/>
                  <a:pt x="122" y="96"/>
                </a:cubicBezTo>
                <a:cubicBezTo>
                  <a:pt x="121" y="96"/>
                  <a:pt x="121" y="96"/>
                  <a:pt x="120" y="96"/>
                </a:cubicBezTo>
                <a:cubicBezTo>
                  <a:pt x="111" y="96"/>
                  <a:pt x="111" y="96"/>
                  <a:pt x="111" y="96"/>
                </a:cubicBezTo>
                <a:cubicBezTo>
                  <a:pt x="111" y="96"/>
                  <a:pt x="110" y="96"/>
                  <a:pt x="109" y="96"/>
                </a:cubicBezTo>
                <a:close/>
                <a:moveTo>
                  <a:pt x="122" y="271"/>
                </a:moveTo>
                <a:cubicBezTo>
                  <a:pt x="166" y="271"/>
                  <a:pt x="166" y="271"/>
                  <a:pt x="166" y="271"/>
                </a:cubicBezTo>
                <a:cubicBezTo>
                  <a:pt x="166" y="240"/>
                  <a:pt x="166" y="240"/>
                  <a:pt x="166" y="240"/>
                </a:cubicBezTo>
                <a:cubicBezTo>
                  <a:pt x="166" y="239"/>
                  <a:pt x="166" y="239"/>
                  <a:pt x="166" y="238"/>
                </a:cubicBezTo>
                <a:cubicBezTo>
                  <a:pt x="166" y="238"/>
                  <a:pt x="167" y="237"/>
                  <a:pt x="167" y="237"/>
                </a:cubicBezTo>
                <a:cubicBezTo>
                  <a:pt x="168" y="236"/>
                  <a:pt x="168" y="236"/>
                  <a:pt x="168" y="235"/>
                </a:cubicBezTo>
                <a:cubicBezTo>
                  <a:pt x="169" y="235"/>
                  <a:pt x="169" y="235"/>
                  <a:pt x="170" y="235"/>
                </a:cubicBezTo>
                <a:cubicBezTo>
                  <a:pt x="206" y="235"/>
                  <a:pt x="206" y="235"/>
                  <a:pt x="206" y="235"/>
                </a:cubicBezTo>
                <a:cubicBezTo>
                  <a:pt x="207" y="235"/>
                  <a:pt x="207" y="235"/>
                  <a:pt x="208" y="235"/>
                </a:cubicBezTo>
                <a:cubicBezTo>
                  <a:pt x="208" y="236"/>
                  <a:pt x="209" y="236"/>
                  <a:pt x="209" y="237"/>
                </a:cubicBezTo>
                <a:cubicBezTo>
                  <a:pt x="210" y="237"/>
                  <a:pt x="210" y="238"/>
                  <a:pt x="210" y="238"/>
                </a:cubicBezTo>
                <a:cubicBezTo>
                  <a:pt x="210" y="239"/>
                  <a:pt x="210" y="239"/>
                  <a:pt x="210" y="240"/>
                </a:cubicBezTo>
                <a:cubicBezTo>
                  <a:pt x="210" y="271"/>
                  <a:pt x="210" y="271"/>
                  <a:pt x="210" y="271"/>
                </a:cubicBezTo>
                <a:cubicBezTo>
                  <a:pt x="254" y="271"/>
                  <a:pt x="254" y="271"/>
                  <a:pt x="254" y="271"/>
                </a:cubicBezTo>
                <a:cubicBezTo>
                  <a:pt x="254" y="128"/>
                  <a:pt x="254" y="128"/>
                  <a:pt x="254" y="128"/>
                </a:cubicBezTo>
                <a:cubicBezTo>
                  <a:pt x="122" y="128"/>
                  <a:pt x="122" y="128"/>
                  <a:pt x="122" y="128"/>
                </a:cubicBezTo>
                <a:lnTo>
                  <a:pt x="122" y="271"/>
                </a:lnTo>
                <a:close/>
                <a:moveTo>
                  <a:pt x="139" y="165"/>
                </a:moveTo>
                <a:cubicBezTo>
                  <a:pt x="138" y="164"/>
                  <a:pt x="138" y="164"/>
                  <a:pt x="138" y="164"/>
                </a:cubicBezTo>
                <a:cubicBezTo>
                  <a:pt x="138" y="163"/>
                  <a:pt x="137" y="163"/>
                  <a:pt x="137" y="162"/>
                </a:cubicBezTo>
                <a:cubicBezTo>
                  <a:pt x="136" y="162"/>
                  <a:pt x="136" y="161"/>
                  <a:pt x="136" y="160"/>
                </a:cubicBezTo>
                <a:cubicBezTo>
                  <a:pt x="136" y="152"/>
                  <a:pt x="136" y="152"/>
                  <a:pt x="136" y="152"/>
                </a:cubicBezTo>
                <a:cubicBezTo>
                  <a:pt x="136" y="152"/>
                  <a:pt x="136" y="151"/>
                  <a:pt x="137" y="150"/>
                </a:cubicBezTo>
                <a:cubicBezTo>
                  <a:pt x="137" y="149"/>
                  <a:pt x="138" y="149"/>
                  <a:pt x="138" y="149"/>
                </a:cubicBezTo>
                <a:cubicBezTo>
                  <a:pt x="138" y="148"/>
                  <a:pt x="138" y="148"/>
                  <a:pt x="139" y="148"/>
                </a:cubicBezTo>
                <a:cubicBezTo>
                  <a:pt x="139" y="147"/>
                  <a:pt x="140" y="147"/>
                  <a:pt x="140" y="147"/>
                </a:cubicBezTo>
                <a:cubicBezTo>
                  <a:pt x="147" y="147"/>
                  <a:pt x="147" y="147"/>
                  <a:pt x="147" y="147"/>
                </a:cubicBezTo>
                <a:cubicBezTo>
                  <a:pt x="148" y="147"/>
                  <a:pt x="149" y="147"/>
                  <a:pt x="149" y="148"/>
                </a:cubicBezTo>
                <a:cubicBezTo>
                  <a:pt x="150" y="148"/>
                  <a:pt x="150" y="148"/>
                  <a:pt x="150" y="149"/>
                </a:cubicBezTo>
                <a:cubicBezTo>
                  <a:pt x="150" y="149"/>
                  <a:pt x="151" y="149"/>
                  <a:pt x="151" y="150"/>
                </a:cubicBezTo>
                <a:cubicBezTo>
                  <a:pt x="151" y="151"/>
                  <a:pt x="151" y="152"/>
                  <a:pt x="151" y="152"/>
                </a:cubicBezTo>
                <a:cubicBezTo>
                  <a:pt x="151" y="160"/>
                  <a:pt x="151" y="160"/>
                  <a:pt x="151" y="160"/>
                </a:cubicBezTo>
                <a:cubicBezTo>
                  <a:pt x="151" y="161"/>
                  <a:pt x="151" y="162"/>
                  <a:pt x="151" y="162"/>
                </a:cubicBezTo>
                <a:cubicBezTo>
                  <a:pt x="151" y="163"/>
                  <a:pt x="150" y="163"/>
                  <a:pt x="150" y="164"/>
                </a:cubicBezTo>
                <a:cubicBezTo>
                  <a:pt x="150" y="164"/>
                  <a:pt x="150" y="164"/>
                  <a:pt x="149" y="165"/>
                </a:cubicBezTo>
                <a:cubicBezTo>
                  <a:pt x="149" y="165"/>
                  <a:pt x="148" y="165"/>
                  <a:pt x="147" y="165"/>
                </a:cubicBezTo>
                <a:cubicBezTo>
                  <a:pt x="140" y="165"/>
                  <a:pt x="140" y="165"/>
                  <a:pt x="140" y="165"/>
                </a:cubicBezTo>
                <a:cubicBezTo>
                  <a:pt x="140" y="165"/>
                  <a:pt x="139" y="165"/>
                  <a:pt x="139" y="165"/>
                </a:cubicBezTo>
                <a:close/>
                <a:moveTo>
                  <a:pt x="139" y="200"/>
                </a:moveTo>
                <a:cubicBezTo>
                  <a:pt x="138" y="200"/>
                  <a:pt x="138" y="199"/>
                  <a:pt x="138" y="199"/>
                </a:cubicBezTo>
                <a:cubicBezTo>
                  <a:pt x="138" y="198"/>
                  <a:pt x="137" y="198"/>
                  <a:pt x="137" y="197"/>
                </a:cubicBezTo>
                <a:cubicBezTo>
                  <a:pt x="136" y="197"/>
                  <a:pt x="136" y="197"/>
                  <a:pt x="136" y="196"/>
                </a:cubicBezTo>
                <a:cubicBezTo>
                  <a:pt x="136" y="187"/>
                  <a:pt x="136" y="187"/>
                  <a:pt x="136" y="187"/>
                </a:cubicBezTo>
                <a:cubicBezTo>
                  <a:pt x="136" y="187"/>
                  <a:pt x="136" y="186"/>
                  <a:pt x="137" y="185"/>
                </a:cubicBezTo>
                <a:cubicBezTo>
                  <a:pt x="137" y="185"/>
                  <a:pt x="138" y="184"/>
                  <a:pt x="138" y="184"/>
                </a:cubicBezTo>
                <a:cubicBezTo>
                  <a:pt x="138" y="183"/>
                  <a:pt x="138" y="183"/>
                  <a:pt x="139" y="183"/>
                </a:cubicBezTo>
                <a:cubicBezTo>
                  <a:pt x="139" y="182"/>
                  <a:pt x="140" y="182"/>
                  <a:pt x="140" y="182"/>
                </a:cubicBezTo>
                <a:cubicBezTo>
                  <a:pt x="147" y="182"/>
                  <a:pt x="147" y="182"/>
                  <a:pt x="147" y="182"/>
                </a:cubicBezTo>
                <a:cubicBezTo>
                  <a:pt x="148" y="182"/>
                  <a:pt x="149" y="182"/>
                  <a:pt x="149" y="183"/>
                </a:cubicBezTo>
                <a:cubicBezTo>
                  <a:pt x="150" y="183"/>
                  <a:pt x="150" y="183"/>
                  <a:pt x="150" y="184"/>
                </a:cubicBezTo>
                <a:cubicBezTo>
                  <a:pt x="150" y="184"/>
                  <a:pt x="151" y="185"/>
                  <a:pt x="151" y="185"/>
                </a:cubicBezTo>
                <a:cubicBezTo>
                  <a:pt x="151" y="186"/>
                  <a:pt x="151" y="187"/>
                  <a:pt x="151" y="187"/>
                </a:cubicBezTo>
                <a:cubicBezTo>
                  <a:pt x="151" y="196"/>
                  <a:pt x="151" y="196"/>
                  <a:pt x="151" y="196"/>
                </a:cubicBezTo>
                <a:cubicBezTo>
                  <a:pt x="151" y="197"/>
                  <a:pt x="151" y="197"/>
                  <a:pt x="151" y="197"/>
                </a:cubicBezTo>
                <a:cubicBezTo>
                  <a:pt x="151" y="198"/>
                  <a:pt x="150" y="198"/>
                  <a:pt x="150" y="199"/>
                </a:cubicBezTo>
                <a:cubicBezTo>
                  <a:pt x="150" y="199"/>
                  <a:pt x="150" y="200"/>
                  <a:pt x="149" y="200"/>
                </a:cubicBezTo>
                <a:cubicBezTo>
                  <a:pt x="149" y="200"/>
                  <a:pt x="148" y="200"/>
                  <a:pt x="147" y="200"/>
                </a:cubicBezTo>
                <a:cubicBezTo>
                  <a:pt x="140" y="200"/>
                  <a:pt x="140" y="200"/>
                  <a:pt x="140" y="200"/>
                </a:cubicBezTo>
                <a:cubicBezTo>
                  <a:pt x="140" y="200"/>
                  <a:pt x="139" y="200"/>
                  <a:pt x="139" y="200"/>
                </a:cubicBezTo>
                <a:close/>
                <a:moveTo>
                  <a:pt x="139" y="235"/>
                </a:moveTo>
                <a:cubicBezTo>
                  <a:pt x="138" y="235"/>
                  <a:pt x="138" y="234"/>
                  <a:pt x="138" y="234"/>
                </a:cubicBezTo>
                <a:cubicBezTo>
                  <a:pt x="138" y="234"/>
                  <a:pt x="137" y="233"/>
                  <a:pt x="137" y="233"/>
                </a:cubicBezTo>
                <a:cubicBezTo>
                  <a:pt x="136" y="232"/>
                  <a:pt x="136" y="231"/>
                  <a:pt x="136" y="231"/>
                </a:cubicBezTo>
                <a:cubicBezTo>
                  <a:pt x="136" y="222"/>
                  <a:pt x="136" y="222"/>
                  <a:pt x="136" y="222"/>
                </a:cubicBezTo>
                <a:cubicBezTo>
                  <a:pt x="136" y="221"/>
                  <a:pt x="136" y="221"/>
                  <a:pt x="137" y="221"/>
                </a:cubicBezTo>
                <a:cubicBezTo>
                  <a:pt x="137" y="220"/>
                  <a:pt x="138" y="220"/>
                  <a:pt x="138" y="219"/>
                </a:cubicBezTo>
                <a:cubicBezTo>
                  <a:pt x="138" y="219"/>
                  <a:pt x="138" y="218"/>
                  <a:pt x="139" y="218"/>
                </a:cubicBezTo>
                <a:cubicBezTo>
                  <a:pt x="139" y="218"/>
                  <a:pt x="140" y="218"/>
                  <a:pt x="140" y="218"/>
                </a:cubicBezTo>
                <a:cubicBezTo>
                  <a:pt x="147" y="218"/>
                  <a:pt x="147" y="218"/>
                  <a:pt x="147" y="218"/>
                </a:cubicBezTo>
                <a:cubicBezTo>
                  <a:pt x="148" y="218"/>
                  <a:pt x="149" y="218"/>
                  <a:pt x="149" y="218"/>
                </a:cubicBezTo>
                <a:cubicBezTo>
                  <a:pt x="150" y="218"/>
                  <a:pt x="150" y="219"/>
                  <a:pt x="150" y="219"/>
                </a:cubicBezTo>
                <a:cubicBezTo>
                  <a:pt x="150" y="220"/>
                  <a:pt x="151" y="220"/>
                  <a:pt x="151" y="221"/>
                </a:cubicBezTo>
                <a:cubicBezTo>
                  <a:pt x="151" y="221"/>
                  <a:pt x="151" y="221"/>
                  <a:pt x="151" y="222"/>
                </a:cubicBezTo>
                <a:cubicBezTo>
                  <a:pt x="151" y="231"/>
                  <a:pt x="151" y="231"/>
                  <a:pt x="151" y="231"/>
                </a:cubicBezTo>
                <a:cubicBezTo>
                  <a:pt x="151" y="231"/>
                  <a:pt x="151" y="232"/>
                  <a:pt x="151" y="233"/>
                </a:cubicBezTo>
                <a:cubicBezTo>
                  <a:pt x="151" y="233"/>
                  <a:pt x="150" y="234"/>
                  <a:pt x="150" y="234"/>
                </a:cubicBezTo>
                <a:cubicBezTo>
                  <a:pt x="150" y="234"/>
                  <a:pt x="150" y="235"/>
                  <a:pt x="149" y="235"/>
                </a:cubicBezTo>
                <a:cubicBezTo>
                  <a:pt x="149" y="235"/>
                  <a:pt x="148" y="235"/>
                  <a:pt x="147" y="235"/>
                </a:cubicBezTo>
                <a:cubicBezTo>
                  <a:pt x="140" y="235"/>
                  <a:pt x="140" y="235"/>
                  <a:pt x="140" y="235"/>
                </a:cubicBezTo>
                <a:cubicBezTo>
                  <a:pt x="140" y="235"/>
                  <a:pt x="139" y="235"/>
                  <a:pt x="139" y="235"/>
                </a:cubicBezTo>
                <a:close/>
                <a:moveTo>
                  <a:pt x="147" y="58"/>
                </a:moveTo>
                <a:cubicBezTo>
                  <a:pt x="146" y="58"/>
                  <a:pt x="145" y="58"/>
                  <a:pt x="145" y="57"/>
                </a:cubicBezTo>
                <a:cubicBezTo>
                  <a:pt x="144" y="57"/>
                  <a:pt x="144" y="57"/>
                  <a:pt x="144" y="56"/>
                </a:cubicBezTo>
                <a:cubicBezTo>
                  <a:pt x="143" y="56"/>
                  <a:pt x="143" y="55"/>
                  <a:pt x="143" y="55"/>
                </a:cubicBezTo>
                <a:cubicBezTo>
                  <a:pt x="142" y="54"/>
                  <a:pt x="142" y="53"/>
                  <a:pt x="142" y="53"/>
                </a:cubicBezTo>
                <a:cubicBezTo>
                  <a:pt x="142" y="43"/>
                  <a:pt x="142" y="43"/>
                  <a:pt x="142" y="43"/>
                </a:cubicBezTo>
                <a:cubicBezTo>
                  <a:pt x="142" y="43"/>
                  <a:pt x="142" y="42"/>
                  <a:pt x="143" y="41"/>
                </a:cubicBezTo>
                <a:cubicBezTo>
                  <a:pt x="143" y="41"/>
                  <a:pt x="143" y="40"/>
                  <a:pt x="144" y="40"/>
                </a:cubicBezTo>
                <a:cubicBezTo>
                  <a:pt x="144" y="39"/>
                  <a:pt x="144" y="39"/>
                  <a:pt x="145" y="39"/>
                </a:cubicBezTo>
                <a:cubicBezTo>
                  <a:pt x="145" y="38"/>
                  <a:pt x="146" y="38"/>
                  <a:pt x="147" y="38"/>
                </a:cubicBezTo>
                <a:cubicBezTo>
                  <a:pt x="156" y="38"/>
                  <a:pt x="156" y="38"/>
                  <a:pt x="156" y="38"/>
                </a:cubicBezTo>
                <a:cubicBezTo>
                  <a:pt x="157" y="38"/>
                  <a:pt x="157" y="38"/>
                  <a:pt x="158" y="39"/>
                </a:cubicBezTo>
                <a:cubicBezTo>
                  <a:pt x="158" y="39"/>
                  <a:pt x="158" y="39"/>
                  <a:pt x="159" y="40"/>
                </a:cubicBezTo>
                <a:cubicBezTo>
                  <a:pt x="159" y="40"/>
                  <a:pt x="160" y="41"/>
                  <a:pt x="160" y="41"/>
                </a:cubicBezTo>
                <a:cubicBezTo>
                  <a:pt x="160" y="42"/>
                  <a:pt x="160" y="43"/>
                  <a:pt x="160" y="43"/>
                </a:cubicBezTo>
                <a:cubicBezTo>
                  <a:pt x="160" y="53"/>
                  <a:pt x="160" y="53"/>
                  <a:pt x="160" y="53"/>
                </a:cubicBezTo>
                <a:cubicBezTo>
                  <a:pt x="160" y="53"/>
                  <a:pt x="160" y="54"/>
                  <a:pt x="160" y="55"/>
                </a:cubicBezTo>
                <a:cubicBezTo>
                  <a:pt x="160" y="55"/>
                  <a:pt x="159" y="56"/>
                  <a:pt x="159" y="56"/>
                </a:cubicBezTo>
                <a:cubicBezTo>
                  <a:pt x="158" y="57"/>
                  <a:pt x="158" y="57"/>
                  <a:pt x="158" y="57"/>
                </a:cubicBezTo>
                <a:cubicBezTo>
                  <a:pt x="157" y="58"/>
                  <a:pt x="157" y="58"/>
                  <a:pt x="156" y="58"/>
                </a:cubicBezTo>
                <a:lnTo>
                  <a:pt x="147" y="58"/>
                </a:lnTo>
                <a:close/>
                <a:moveTo>
                  <a:pt x="145" y="96"/>
                </a:moveTo>
                <a:cubicBezTo>
                  <a:pt x="144" y="95"/>
                  <a:pt x="144" y="95"/>
                  <a:pt x="144" y="95"/>
                </a:cubicBezTo>
                <a:cubicBezTo>
                  <a:pt x="143" y="94"/>
                  <a:pt x="143" y="94"/>
                  <a:pt x="143" y="93"/>
                </a:cubicBezTo>
                <a:cubicBezTo>
                  <a:pt x="142" y="92"/>
                  <a:pt x="142" y="92"/>
                  <a:pt x="142" y="91"/>
                </a:cubicBezTo>
                <a:cubicBezTo>
                  <a:pt x="142" y="82"/>
                  <a:pt x="142" y="82"/>
                  <a:pt x="142" y="82"/>
                </a:cubicBezTo>
                <a:cubicBezTo>
                  <a:pt x="142" y="81"/>
                  <a:pt x="142" y="80"/>
                  <a:pt x="143" y="80"/>
                </a:cubicBezTo>
                <a:cubicBezTo>
                  <a:pt x="143" y="79"/>
                  <a:pt x="143" y="79"/>
                  <a:pt x="144" y="78"/>
                </a:cubicBezTo>
                <a:cubicBezTo>
                  <a:pt x="144" y="77"/>
                  <a:pt x="144" y="77"/>
                  <a:pt x="145" y="77"/>
                </a:cubicBezTo>
                <a:cubicBezTo>
                  <a:pt x="145" y="77"/>
                  <a:pt x="146" y="77"/>
                  <a:pt x="147" y="77"/>
                </a:cubicBezTo>
                <a:cubicBezTo>
                  <a:pt x="156" y="77"/>
                  <a:pt x="156" y="77"/>
                  <a:pt x="156" y="77"/>
                </a:cubicBezTo>
                <a:cubicBezTo>
                  <a:pt x="157" y="77"/>
                  <a:pt x="157" y="77"/>
                  <a:pt x="158" y="77"/>
                </a:cubicBezTo>
                <a:cubicBezTo>
                  <a:pt x="158" y="77"/>
                  <a:pt x="158" y="77"/>
                  <a:pt x="159" y="78"/>
                </a:cubicBezTo>
                <a:cubicBezTo>
                  <a:pt x="159" y="79"/>
                  <a:pt x="160" y="79"/>
                  <a:pt x="160" y="80"/>
                </a:cubicBezTo>
                <a:cubicBezTo>
                  <a:pt x="160" y="80"/>
                  <a:pt x="160" y="81"/>
                  <a:pt x="160" y="82"/>
                </a:cubicBezTo>
                <a:cubicBezTo>
                  <a:pt x="160" y="91"/>
                  <a:pt x="160" y="91"/>
                  <a:pt x="160" y="91"/>
                </a:cubicBezTo>
                <a:cubicBezTo>
                  <a:pt x="160" y="92"/>
                  <a:pt x="160" y="92"/>
                  <a:pt x="160" y="93"/>
                </a:cubicBezTo>
                <a:cubicBezTo>
                  <a:pt x="160" y="94"/>
                  <a:pt x="159" y="94"/>
                  <a:pt x="159" y="95"/>
                </a:cubicBezTo>
                <a:cubicBezTo>
                  <a:pt x="158" y="95"/>
                  <a:pt x="158" y="95"/>
                  <a:pt x="158" y="96"/>
                </a:cubicBezTo>
                <a:cubicBezTo>
                  <a:pt x="157" y="96"/>
                  <a:pt x="157" y="96"/>
                  <a:pt x="156" y="96"/>
                </a:cubicBezTo>
                <a:cubicBezTo>
                  <a:pt x="147" y="96"/>
                  <a:pt x="147" y="96"/>
                  <a:pt x="147" y="96"/>
                </a:cubicBezTo>
                <a:cubicBezTo>
                  <a:pt x="146" y="96"/>
                  <a:pt x="145" y="96"/>
                  <a:pt x="145" y="96"/>
                </a:cubicBezTo>
                <a:close/>
                <a:moveTo>
                  <a:pt x="168" y="165"/>
                </a:moveTo>
                <a:cubicBezTo>
                  <a:pt x="168" y="164"/>
                  <a:pt x="168" y="164"/>
                  <a:pt x="167" y="164"/>
                </a:cubicBezTo>
                <a:cubicBezTo>
                  <a:pt x="167" y="163"/>
                  <a:pt x="166" y="163"/>
                  <a:pt x="166" y="162"/>
                </a:cubicBezTo>
                <a:cubicBezTo>
                  <a:pt x="166" y="162"/>
                  <a:pt x="166" y="161"/>
                  <a:pt x="166" y="160"/>
                </a:cubicBezTo>
                <a:cubicBezTo>
                  <a:pt x="166" y="152"/>
                  <a:pt x="166" y="152"/>
                  <a:pt x="166" y="152"/>
                </a:cubicBezTo>
                <a:cubicBezTo>
                  <a:pt x="166" y="152"/>
                  <a:pt x="166" y="151"/>
                  <a:pt x="166" y="150"/>
                </a:cubicBezTo>
                <a:cubicBezTo>
                  <a:pt x="166" y="149"/>
                  <a:pt x="167" y="149"/>
                  <a:pt x="167" y="149"/>
                </a:cubicBezTo>
                <a:cubicBezTo>
                  <a:pt x="168" y="148"/>
                  <a:pt x="168" y="148"/>
                  <a:pt x="168" y="148"/>
                </a:cubicBezTo>
                <a:cubicBezTo>
                  <a:pt x="169" y="147"/>
                  <a:pt x="169" y="147"/>
                  <a:pt x="170" y="147"/>
                </a:cubicBezTo>
                <a:cubicBezTo>
                  <a:pt x="177" y="147"/>
                  <a:pt x="177" y="147"/>
                  <a:pt x="177" y="147"/>
                </a:cubicBezTo>
                <a:cubicBezTo>
                  <a:pt x="177" y="147"/>
                  <a:pt x="178" y="147"/>
                  <a:pt x="178" y="148"/>
                </a:cubicBezTo>
                <a:cubicBezTo>
                  <a:pt x="179" y="148"/>
                  <a:pt x="179" y="148"/>
                  <a:pt x="180" y="149"/>
                </a:cubicBezTo>
                <a:cubicBezTo>
                  <a:pt x="180" y="149"/>
                  <a:pt x="180" y="149"/>
                  <a:pt x="180" y="150"/>
                </a:cubicBezTo>
                <a:cubicBezTo>
                  <a:pt x="181" y="151"/>
                  <a:pt x="181" y="152"/>
                  <a:pt x="181" y="152"/>
                </a:cubicBezTo>
                <a:cubicBezTo>
                  <a:pt x="181" y="160"/>
                  <a:pt x="181" y="160"/>
                  <a:pt x="181" y="160"/>
                </a:cubicBezTo>
                <a:cubicBezTo>
                  <a:pt x="181" y="161"/>
                  <a:pt x="181" y="162"/>
                  <a:pt x="180" y="162"/>
                </a:cubicBezTo>
                <a:cubicBezTo>
                  <a:pt x="180" y="163"/>
                  <a:pt x="180" y="163"/>
                  <a:pt x="180" y="164"/>
                </a:cubicBezTo>
                <a:cubicBezTo>
                  <a:pt x="179" y="164"/>
                  <a:pt x="179" y="164"/>
                  <a:pt x="178" y="165"/>
                </a:cubicBezTo>
                <a:cubicBezTo>
                  <a:pt x="178" y="165"/>
                  <a:pt x="177" y="165"/>
                  <a:pt x="177" y="165"/>
                </a:cubicBezTo>
                <a:cubicBezTo>
                  <a:pt x="170" y="165"/>
                  <a:pt x="170" y="165"/>
                  <a:pt x="170" y="165"/>
                </a:cubicBezTo>
                <a:cubicBezTo>
                  <a:pt x="169" y="165"/>
                  <a:pt x="169" y="165"/>
                  <a:pt x="168" y="165"/>
                </a:cubicBezTo>
                <a:close/>
                <a:moveTo>
                  <a:pt x="170" y="200"/>
                </a:moveTo>
                <a:cubicBezTo>
                  <a:pt x="169" y="200"/>
                  <a:pt x="169" y="200"/>
                  <a:pt x="168" y="200"/>
                </a:cubicBezTo>
                <a:cubicBezTo>
                  <a:pt x="168" y="200"/>
                  <a:pt x="168" y="199"/>
                  <a:pt x="167" y="199"/>
                </a:cubicBezTo>
                <a:cubicBezTo>
                  <a:pt x="167" y="198"/>
                  <a:pt x="166" y="198"/>
                  <a:pt x="166" y="197"/>
                </a:cubicBezTo>
                <a:cubicBezTo>
                  <a:pt x="166" y="197"/>
                  <a:pt x="166" y="197"/>
                  <a:pt x="166" y="196"/>
                </a:cubicBezTo>
                <a:cubicBezTo>
                  <a:pt x="166" y="187"/>
                  <a:pt x="166" y="187"/>
                  <a:pt x="166" y="187"/>
                </a:cubicBezTo>
                <a:cubicBezTo>
                  <a:pt x="166" y="187"/>
                  <a:pt x="166" y="186"/>
                  <a:pt x="166" y="185"/>
                </a:cubicBezTo>
                <a:cubicBezTo>
                  <a:pt x="166" y="185"/>
                  <a:pt x="167" y="184"/>
                  <a:pt x="167" y="184"/>
                </a:cubicBezTo>
                <a:cubicBezTo>
                  <a:pt x="168" y="183"/>
                  <a:pt x="168" y="183"/>
                  <a:pt x="168" y="183"/>
                </a:cubicBezTo>
                <a:cubicBezTo>
                  <a:pt x="169" y="182"/>
                  <a:pt x="169" y="182"/>
                  <a:pt x="170" y="182"/>
                </a:cubicBezTo>
                <a:cubicBezTo>
                  <a:pt x="177" y="182"/>
                  <a:pt x="177" y="182"/>
                  <a:pt x="177" y="182"/>
                </a:cubicBezTo>
                <a:cubicBezTo>
                  <a:pt x="177" y="182"/>
                  <a:pt x="178" y="182"/>
                  <a:pt x="178" y="183"/>
                </a:cubicBezTo>
                <a:cubicBezTo>
                  <a:pt x="179" y="183"/>
                  <a:pt x="179" y="183"/>
                  <a:pt x="180" y="184"/>
                </a:cubicBezTo>
                <a:cubicBezTo>
                  <a:pt x="180" y="184"/>
                  <a:pt x="180" y="185"/>
                  <a:pt x="180" y="185"/>
                </a:cubicBezTo>
                <a:cubicBezTo>
                  <a:pt x="181" y="186"/>
                  <a:pt x="181" y="187"/>
                  <a:pt x="181" y="187"/>
                </a:cubicBezTo>
                <a:cubicBezTo>
                  <a:pt x="181" y="196"/>
                  <a:pt x="181" y="196"/>
                  <a:pt x="181" y="196"/>
                </a:cubicBezTo>
                <a:cubicBezTo>
                  <a:pt x="181" y="197"/>
                  <a:pt x="181" y="197"/>
                  <a:pt x="180" y="197"/>
                </a:cubicBezTo>
                <a:cubicBezTo>
                  <a:pt x="180" y="198"/>
                  <a:pt x="180" y="198"/>
                  <a:pt x="180" y="199"/>
                </a:cubicBezTo>
                <a:cubicBezTo>
                  <a:pt x="179" y="199"/>
                  <a:pt x="179" y="200"/>
                  <a:pt x="178" y="200"/>
                </a:cubicBezTo>
                <a:cubicBezTo>
                  <a:pt x="178" y="200"/>
                  <a:pt x="177" y="200"/>
                  <a:pt x="177" y="200"/>
                </a:cubicBezTo>
                <a:lnTo>
                  <a:pt x="170" y="200"/>
                </a:lnTo>
                <a:close/>
                <a:moveTo>
                  <a:pt x="198" y="165"/>
                </a:moveTo>
                <a:cubicBezTo>
                  <a:pt x="197" y="164"/>
                  <a:pt x="197" y="164"/>
                  <a:pt x="196" y="164"/>
                </a:cubicBezTo>
                <a:cubicBezTo>
                  <a:pt x="196" y="163"/>
                  <a:pt x="196" y="163"/>
                  <a:pt x="196" y="162"/>
                </a:cubicBezTo>
                <a:cubicBezTo>
                  <a:pt x="195" y="162"/>
                  <a:pt x="195" y="161"/>
                  <a:pt x="195" y="160"/>
                </a:cubicBezTo>
                <a:cubicBezTo>
                  <a:pt x="195" y="152"/>
                  <a:pt x="195" y="152"/>
                  <a:pt x="195" y="152"/>
                </a:cubicBezTo>
                <a:cubicBezTo>
                  <a:pt x="195" y="152"/>
                  <a:pt x="195" y="151"/>
                  <a:pt x="196" y="150"/>
                </a:cubicBezTo>
                <a:cubicBezTo>
                  <a:pt x="196" y="149"/>
                  <a:pt x="196" y="149"/>
                  <a:pt x="196" y="149"/>
                </a:cubicBezTo>
                <a:cubicBezTo>
                  <a:pt x="197" y="148"/>
                  <a:pt x="197" y="148"/>
                  <a:pt x="198" y="148"/>
                </a:cubicBezTo>
                <a:cubicBezTo>
                  <a:pt x="198" y="147"/>
                  <a:pt x="198" y="147"/>
                  <a:pt x="199" y="147"/>
                </a:cubicBezTo>
                <a:cubicBezTo>
                  <a:pt x="206" y="147"/>
                  <a:pt x="206" y="147"/>
                  <a:pt x="206" y="147"/>
                </a:cubicBezTo>
                <a:cubicBezTo>
                  <a:pt x="207" y="147"/>
                  <a:pt x="207" y="147"/>
                  <a:pt x="208" y="148"/>
                </a:cubicBezTo>
                <a:cubicBezTo>
                  <a:pt x="208" y="148"/>
                  <a:pt x="209" y="148"/>
                  <a:pt x="209" y="149"/>
                </a:cubicBezTo>
                <a:cubicBezTo>
                  <a:pt x="209" y="149"/>
                  <a:pt x="210" y="149"/>
                  <a:pt x="210" y="150"/>
                </a:cubicBezTo>
                <a:cubicBezTo>
                  <a:pt x="210" y="151"/>
                  <a:pt x="210" y="152"/>
                  <a:pt x="210" y="152"/>
                </a:cubicBezTo>
                <a:cubicBezTo>
                  <a:pt x="210" y="160"/>
                  <a:pt x="210" y="160"/>
                  <a:pt x="210" y="160"/>
                </a:cubicBezTo>
                <a:cubicBezTo>
                  <a:pt x="210" y="161"/>
                  <a:pt x="210" y="162"/>
                  <a:pt x="210" y="162"/>
                </a:cubicBezTo>
                <a:cubicBezTo>
                  <a:pt x="210" y="163"/>
                  <a:pt x="209" y="163"/>
                  <a:pt x="209" y="164"/>
                </a:cubicBezTo>
                <a:cubicBezTo>
                  <a:pt x="209" y="164"/>
                  <a:pt x="208" y="164"/>
                  <a:pt x="208" y="165"/>
                </a:cubicBezTo>
                <a:cubicBezTo>
                  <a:pt x="207" y="165"/>
                  <a:pt x="207" y="165"/>
                  <a:pt x="206" y="165"/>
                </a:cubicBezTo>
                <a:cubicBezTo>
                  <a:pt x="199" y="165"/>
                  <a:pt x="199" y="165"/>
                  <a:pt x="199" y="165"/>
                </a:cubicBezTo>
                <a:cubicBezTo>
                  <a:pt x="198" y="165"/>
                  <a:pt x="198" y="165"/>
                  <a:pt x="198" y="165"/>
                </a:cubicBezTo>
                <a:close/>
                <a:moveTo>
                  <a:pt x="199" y="200"/>
                </a:moveTo>
                <a:cubicBezTo>
                  <a:pt x="198" y="200"/>
                  <a:pt x="198" y="200"/>
                  <a:pt x="198" y="200"/>
                </a:cubicBezTo>
                <a:cubicBezTo>
                  <a:pt x="197" y="200"/>
                  <a:pt x="197" y="199"/>
                  <a:pt x="196" y="199"/>
                </a:cubicBezTo>
                <a:cubicBezTo>
                  <a:pt x="196" y="198"/>
                  <a:pt x="196" y="198"/>
                  <a:pt x="196" y="197"/>
                </a:cubicBezTo>
                <a:cubicBezTo>
                  <a:pt x="195" y="197"/>
                  <a:pt x="195" y="197"/>
                  <a:pt x="195" y="196"/>
                </a:cubicBezTo>
                <a:cubicBezTo>
                  <a:pt x="195" y="187"/>
                  <a:pt x="195" y="187"/>
                  <a:pt x="195" y="187"/>
                </a:cubicBezTo>
                <a:cubicBezTo>
                  <a:pt x="195" y="187"/>
                  <a:pt x="195" y="186"/>
                  <a:pt x="196" y="185"/>
                </a:cubicBezTo>
                <a:cubicBezTo>
                  <a:pt x="196" y="185"/>
                  <a:pt x="196" y="184"/>
                  <a:pt x="196" y="184"/>
                </a:cubicBezTo>
                <a:cubicBezTo>
                  <a:pt x="197" y="183"/>
                  <a:pt x="197" y="183"/>
                  <a:pt x="198" y="183"/>
                </a:cubicBezTo>
                <a:cubicBezTo>
                  <a:pt x="198" y="182"/>
                  <a:pt x="198" y="182"/>
                  <a:pt x="199" y="182"/>
                </a:cubicBezTo>
                <a:cubicBezTo>
                  <a:pt x="206" y="182"/>
                  <a:pt x="206" y="182"/>
                  <a:pt x="206" y="182"/>
                </a:cubicBezTo>
                <a:cubicBezTo>
                  <a:pt x="207" y="182"/>
                  <a:pt x="207" y="182"/>
                  <a:pt x="208" y="183"/>
                </a:cubicBezTo>
                <a:cubicBezTo>
                  <a:pt x="208" y="183"/>
                  <a:pt x="209" y="183"/>
                  <a:pt x="209" y="184"/>
                </a:cubicBezTo>
                <a:cubicBezTo>
                  <a:pt x="209" y="184"/>
                  <a:pt x="210" y="185"/>
                  <a:pt x="210" y="185"/>
                </a:cubicBezTo>
                <a:cubicBezTo>
                  <a:pt x="210" y="186"/>
                  <a:pt x="210" y="187"/>
                  <a:pt x="210" y="187"/>
                </a:cubicBezTo>
                <a:cubicBezTo>
                  <a:pt x="210" y="196"/>
                  <a:pt x="210" y="196"/>
                  <a:pt x="210" y="196"/>
                </a:cubicBezTo>
                <a:cubicBezTo>
                  <a:pt x="210" y="197"/>
                  <a:pt x="210" y="197"/>
                  <a:pt x="210" y="197"/>
                </a:cubicBezTo>
                <a:cubicBezTo>
                  <a:pt x="210" y="198"/>
                  <a:pt x="209" y="198"/>
                  <a:pt x="209" y="199"/>
                </a:cubicBezTo>
                <a:cubicBezTo>
                  <a:pt x="209" y="199"/>
                  <a:pt x="208" y="200"/>
                  <a:pt x="208" y="200"/>
                </a:cubicBezTo>
                <a:cubicBezTo>
                  <a:pt x="207" y="200"/>
                  <a:pt x="207" y="200"/>
                  <a:pt x="206" y="200"/>
                </a:cubicBezTo>
                <a:lnTo>
                  <a:pt x="199" y="200"/>
                </a:lnTo>
                <a:close/>
                <a:moveTo>
                  <a:pt x="227" y="165"/>
                </a:moveTo>
                <a:cubicBezTo>
                  <a:pt x="226" y="164"/>
                  <a:pt x="226" y="164"/>
                  <a:pt x="226" y="164"/>
                </a:cubicBezTo>
                <a:cubicBezTo>
                  <a:pt x="225" y="163"/>
                  <a:pt x="225" y="163"/>
                  <a:pt x="225" y="162"/>
                </a:cubicBezTo>
                <a:cubicBezTo>
                  <a:pt x="225" y="162"/>
                  <a:pt x="225" y="161"/>
                  <a:pt x="225" y="160"/>
                </a:cubicBezTo>
                <a:cubicBezTo>
                  <a:pt x="225" y="152"/>
                  <a:pt x="225" y="152"/>
                  <a:pt x="225" y="152"/>
                </a:cubicBezTo>
                <a:cubicBezTo>
                  <a:pt x="225" y="152"/>
                  <a:pt x="225" y="151"/>
                  <a:pt x="225" y="150"/>
                </a:cubicBezTo>
                <a:cubicBezTo>
                  <a:pt x="225" y="149"/>
                  <a:pt x="225" y="149"/>
                  <a:pt x="226" y="149"/>
                </a:cubicBezTo>
                <a:cubicBezTo>
                  <a:pt x="226" y="148"/>
                  <a:pt x="226" y="148"/>
                  <a:pt x="227" y="148"/>
                </a:cubicBezTo>
                <a:cubicBezTo>
                  <a:pt x="227" y="147"/>
                  <a:pt x="228" y="147"/>
                  <a:pt x="228" y="147"/>
                </a:cubicBezTo>
                <a:cubicBezTo>
                  <a:pt x="236" y="147"/>
                  <a:pt x="236" y="147"/>
                  <a:pt x="236" y="147"/>
                </a:cubicBezTo>
                <a:cubicBezTo>
                  <a:pt x="237" y="147"/>
                  <a:pt x="237" y="147"/>
                  <a:pt x="237" y="148"/>
                </a:cubicBezTo>
                <a:cubicBezTo>
                  <a:pt x="238" y="148"/>
                  <a:pt x="238" y="148"/>
                  <a:pt x="239" y="149"/>
                </a:cubicBezTo>
                <a:cubicBezTo>
                  <a:pt x="239" y="149"/>
                  <a:pt x="239" y="149"/>
                  <a:pt x="239" y="150"/>
                </a:cubicBezTo>
                <a:cubicBezTo>
                  <a:pt x="240" y="151"/>
                  <a:pt x="240" y="152"/>
                  <a:pt x="240" y="152"/>
                </a:cubicBezTo>
                <a:cubicBezTo>
                  <a:pt x="240" y="160"/>
                  <a:pt x="240" y="160"/>
                  <a:pt x="240" y="160"/>
                </a:cubicBezTo>
                <a:cubicBezTo>
                  <a:pt x="240" y="161"/>
                  <a:pt x="240" y="162"/>
                  <a:pt x="239" y="162"/>
                </a:cubicBezTo>
                <a:cubicBezTo>
                  <a:pt x="239" y="163"/>
                  <a:pt x="239" y="163"/>
                  <a:pt x="239" y="164"/>
                </a:cubicBezTo>
                <a:cubicBezTo>
                  <a:pt x="238" y="164"/>
                  <a:pt x="238" y="164"/>
                  <a:pt x="237" y="165"/>
                </a:cubicBezTo>
                <a:cubicBezTo>
                  <a:pt x="237" y="165"/>
                  <a:pt x="237" y="165"/>
                  <a:pt x="236" y="165"/>
                </a:cubicBezTo>
                <a:cubicBezTo>
                  <a:pt x="228" y="165"/>
                  <a:pt x="228" y="165"/>
                  <a:pt x="228" y="165"/>
                </a:cubicBezTo>
                <a:cubicBezTo>
                  <a:pt x="228" y="165"/>
                  <a:pt x="227" y="165"/>
                  <a:pt x="227" y="165"/>
                </a:cubicBezTo>
                <a:close/>
                <a:moveTo>
                  <a:pt x="228" y="200"/>
                </a:moveTo>
                <a:cubicBezTo>
                  <a:pt x="228" y="200"/>
                  <a:pt x="227" y="200"/>
                  <a:pt x="227" y="200"/>
                </a:cubicBezTo>
                <a:cubicBezTo>
                  <a:pt x="226" y="200"/>
                  <a:pt x="226" y="199"/>
                  <a:pt x="226" y="199"/>
                </a:cubicBezTo>
                <a:cubicBezTo>
                  <a:pt x="225" y="198"/>
                  <a:pt x="225" y="198"/>
                  <a:pt x="225" y="197"/>
                </a:cubicBezTo>
                <a:cubicBezTo>
                  <a:pt x="225" y="197"/>
                  <a:pt x="225" y="197"/>
                  <a:pt x="225" y="196"/>
                </a:cubicBezTo>
                <a:cubicBezTo>
                  <a:pt x="225" y="187"/>
                  <a:pt x="225" y="187"/>
                  <a:pt x="225" y="187"/>
                </a:cubicBezTo>
                <a:cubicBezTo>
                  <a:pt x="225" y="187"/>
                  <a:pt x="225" y="186"/>
                  <a:pt x="225" y="185"/>
                </a:cubicBezTo>
                <a:cubicBezTo>
                  <a:pt x="225" y="185"/>
                  <a:pt x="225" y="184"/>
                  <a:pt x="226" y="184"/>
                </a:cubicBezTo>
                <a:cubicBezTo>
                  <a:pt x="226" y="183"/>
                  <a:pt x="226" y="183"/>
                  <a:pt x="227" y="183"/>
                </a:cubicBezTo>
                <a:cubicBezTo>
                  <a:pt x="227" y="182"/>
                  <a:pt x="228" y="182"/>
                  <a:pt x="228" y="182"/>
                </a:cubicBezTo>
                <a:cubicBezTo>
                  <a:pt x="236" y="182"/>
                  <a:pt x="236" y="182"/>
                  <a:pt x="236" y="182"/>
                </a:cubicBezTo>
                <a:cubicBezTo>
                  <a:pt x="237" y="182"/>
                  <a:pt x="237" y="182"/>
                  <a:pt x="237" y="183"/>
                </a:cubicBezTo>
                <a:cubicBezTo>
                  <a:pt x="238" y="183"/>
                  <a:pt x="238" y="183"/>
                  <a:pt x="239" y="184"/>
                </a:cubicBezTo>
                <a:cubicBezTo>
                  <a:pt x="239" y="184"/>
                  <a:pt x="239" y="185"/>
                  <a:pt x="239" y="185"/>
                </a:cubicBezTo>
                <a:cubicBezTo>
                  <a:pt x="240" y="186"/>
                  <a:pt x="240" y="187"/>
                  <a:pt x="240" y="187"/>
                </a:cubicBezTo>
                <a:cubicBezTo>
                  <a:pt x="240" y="196"/>
                  <a:pt x="240" y="196"/>
                  <a:pt x="240" y="196"/>
                </a:cubicBezTo>
                <a:cubicBezTo>
                  <a:pt x="240" y="197"/>
                  <a:pt x="240" y="197"/>
                  <a:pt x="239" y="197"/>
                </a:cubicBezTo>
                <a:cubicBezTo>
                  <a:pt x="239" y="198"/>
                  <a:pt x="239" y="198"/>
                  <a:pt x="239" y="199"/>
                </a:cubicBezTo>
                <a:cubicBezTo>
                  <a:pt x="238" y="199"/>
                  <a:pt x="238" y="200"/>
                  <a:pt x="237" y="200"/>
                </a:cubicBezTo>
                <a:cubicBezTo>
                  <a:pt x="237" y="200"/>
                  <a:pt x="237" y="200"/>
                  <a:pt x="236" y="200"/>
                </a:cubicBezTo>
                <a:lnTo>
                  <a:pt x="228" y="200"/>
                </a:lnTo>
                <a:close/>
                <a:moveTo>
                  <a:pt x="228" y="235"/>
                </a:moveTo>
                <a:cubicBezTo>
                  <a:pt x="228" y="235"/>
                  <a:pt x="227" y="235"/>
                  <a:pt x="227" y="235"/>
                </a:cubicBezTo>
                <a:cubicBezTo>
                  <a:pt x="226" y="235"/>
                  <a:pt x="226" y="234"/>
                  <a:pt x="226" y="234"/>
                </a:cubicBezTo>
                <a:cubicBezTo>
                  <a:pt x="225" y="234"/>
                  <a:pt x="225" y="233"/>
                  <a:pt x="225" y="233"/>
                </a:cubicBezTo>
                <a:cubicBezTo>
                  <a:pt x="225" y="232"/>
                  <a:pt x="225" y="231"/>
                  <a:pt x="225" y="231"/>
                </a:cubicBezTo>
                <a:cubicBezTo>
                  <a:pt x="225" y="222"/>
                  <a:pt x="225" y="222"/>
                  <a:pt x="225" y="222"/>
                </a:cubicBezTo>
                <a:cubicBezTo>
                  <a:pt x="225" y="221"/>
                  <a:pt x="225" y="221"/>
                  <a:pt x="225" y="221"/>
                </a:cubicBezTo>
                <a:cubicBezTo>
                  <a:pt x="225" y="220"/>
                  <a:pt x="225" y="220"/>
                  <a:pt x="226" y="219"/>
                </a:cubicBezTo>
                <a:cubicBezTo>
                  <a:pt x="226" y="219"/>
                  <a:pt x="226" y="218"/>
                  <a:pt x="227" y="218"/>
                </a:cubicBezTo>
                <a:cubicBezTo>
                  <a:pt x="227" y="218"/>
                  <a:pt x="228" y="218"/>
                  <a:pt x="228" y="218"/>
                </a:cubicBezTo>
                <a:cubicBezTo>
                  <a:pt x="236" y="218"/>
                  <a:pt x="236" y="218"/>
                  <a:pt x="236" y="218"/>
                </a:cubicBezTo>
                <a:cubicBezTo>
                  <a:pt x="237" y="218"/>
                  <a:pt x="237" y="218"/>
                  <a:pt x="237" y="218"/>
                </a:cubicBezTo>
                <a:cubicBezTo>
                  <a:pt x="238" y="218"/>
                  <a:pt x="238" y="219"/>
                  <a:pt x="239" y="219"/>
                </a:cubicBezTo>
                <a:cubicBezTo>
                  <a:pt x="239" y="220"/>
                  <a:pt x="239" y="220"/>
                  <a:pt x="239" y="221"/>
                </a:cubicBezTo>
                <a:cubicBezTo>
                  <a:pt x="240" y="221"/>
                  <a:pt x="240" y="221"/>
                  <a:pt x="240" y="222"/>
                </a:cubicBezTo>
                <a:cubicBezTo>
                  <a:pt x="240" y="231"/>
                  <a:pt x="240" y="231"/>
                  <a:pt x="240" y="231"/>
                </a:cubicBezTo>
                <a:cubicBezTo>
                  <a:pt x="240" y="231"/>
                  <a:pt x="240" y="232"/>
                  <a:pt x="239" y="233"/>
                </a:cubicBezTo>
                <a:cubicBezTo>
                  <a:pt x="239" y="233"/>
                  <a:pt x="239" y="234"/>
                  <a:pt x="239" y="234"/>
                </a:cubicBezTo>
                <a:cubicBezTo>
                  <a:pt x="238" y="234"/>
                  <a:pt x="238" y="235"/>
                  <a:pt x="237" y="235"/>
                </a:cubicBezTo>
                <a:cubicBezTo>
                  <a:pt x="237" y="235"/>
                  <a:pt x="237" y="235"/>
                  <a:pt x="236" y="235"/>
                </a:cubicBezTo>
                <a:lnTo>
                  <a:pt x="228" y="2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84"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62922" y="5262337"/>
            <a:ext cx="343417" cy="3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 name="TextBox 184"/>
          <p:cNvSpPr txBox="1"/>
          <p:nvPr userDrawn="1"/>
        </p:nvSpPr>
        <p:spPr>
          <a:xfrm>
            <a:off x="0" y="1231585"/>
            <a:ext cx="888999" cy="365760"/>
          </a:xfrm>
          <a:prstGeom prst="rect">
            <a:avLst/>
          </a:prstGeom>
          <a:solidFill>
            <a:schemeClr val="accent3"/>
          </a:solidFill>
        </p:spPr>
        <p:txBody>
          <a:bodyPr wrap="square" lIns="0" rIns="0" rtlCol="0">
            <a:noAutofit/>
          </a:bodyPr>
          <a:lstStyle/>
          <a:p>
            <a:pPr algn="ctr">
              <a:lnSpc>
                <a:spcPct val="85000"/>
              </a:lnSpc>
            </a:pPr>
            <a:r>
              <a:rPr lang="en-US" sz="900" cap="all" baseline="0" dirty="0" smtClean="0">
                <a:solidFill>
                  <a:schemeClr val="bg1"/>
                </a:solidFill>
              </a:rPr>
              <a:t>State of the marketplace</a:t>
            </a:r>
          </a:p>
        </p:txBody>
      </p:sp>
      <p:grpSp>
        <p:nvGrpSpPr>
          <p:cNvPr id="186" name="Group 185"/>
          <p:cNvGrpSpPr/>
          <p:nvPr userDrawn="1"/>
        </p:nvGrpSpPr>
        <p:grpSpPr>
          <a:xfrm>
            <a:off x="225900" y="845610"/>
            <a:ext cx="407614" cy="324456"/>
            <a:chOff x="3589923" y="2584862"/>
            <a:chExt cx="2038043" cy="1622257"/>
          </a:xfrm>
          <a:solidFill>
            <a:schemeClr val="bg2"/>
          </a:solidFill>
        </p:grpSpPr>
        <p:sp>
          <p:nvSpPr>
            <p:cNvPr id="187" name="Freeform 186"/>
            <p:cNvSpPr>
              <a:spLocks/>
            </p:cNvSpPr>
            <p:nvPr userDrawn="1"/>
          </p:nvSpPr>
          <p:spPr bwMode="auto">
            <a:xfrm>
              <a:off x="3589923" y="3521064"/>
              <a:ext cx="679666" cy="686055"/>
            </a:xfrm>
            <a:custGeom>
              <a:avLst/>
              <a:gdLst>
                <a:gd name="T0" fmla="*/ 809 w 809"/>
                <a:gd name="T1" fmla="*/ 221 h 817"/>
                <a:gd name="T2" fmla="*/ 804 w 809"/>
                <a:gd name="T3" fmla="*/ 817 h 817"/>
                <a:gd name="T4" fmla="*/ 244 w 809"/>
                <a:gd name="T5" fmla="*/ 564 h 817"/>
                <a:gd name="T6" fmla="*/ 0 w 809"/>
                <a:gd name="T7" fmla="*/ 0 h 817"/>
                <a:gd name="T8" fmla="*/ 596 w 809"/>
                <a:gd name="T9" fmla="*/ 4 h 817"/>
                <a:gd name="T10" fmla="*/ 667 w 809"/>
                <a:gd name="T11" fmla="*/ 147 h 817"/>
                <a:gd name="T12" fmla="*/ 809 w 809"/>
                <a:gd name="T13" fmla="*/ 221 h 817"/>
              </a:gdLst>
              <a:ahLst/>
              <a:cxnLst>
                <a:cxn ang="0">
                  <a:pos x="T0" y="T1"/>
                </a:cxn>
                <a:cxn ang="0">
                  <a:pos x="T2" y="T3"/>
                </a:cxn>
                <a:cxn ang="0">
                  <a:pos x="T4" y="T5"/>
                </a:cxn>
                <a:cxn ang="0">
                  <a:pos x="T6" y="T7"/>
                </a:cxn>
                <a:cxn ang="0">
                  <a:pos x="T8" y="T9"/>
                </a:cxn>
                <a:cxn ang="0">
                  <a:pos x="T10" y="T11"/>
                </a:cxn>
                <a:cxn ang="0">
                  <a:pos x="T12" y="T13"/>
                </a:cxn>
              </a:cxnLst>
              <a:rect l="0" t="0" r="r" b="b"/>
              <a:pathLst>
                <a:path w="809" h="817">
                  <a:moveTo>
                    <a:pt x="809" y="221"/>
                  </a:moveTo>
                  <a:cubicBezTo>
                    <a:pt x="804" y="817"/>
                    <a:pt x="804" y="817"/>
                    <a:pt x="804" y="817"/>
                  </a:cubicBezTo>
                  <a:cubicBezTo>
                    <a:pt x="600" y="806"/>
                    <a:pt x="399" y="721"/>
                    <a:pt x="244" y="564"/>
                  </a:cubicBezTo>
                  <a:cubicBezTo>
                    <a:pt x="89" y="406"/>
                    <a:pt x="8" y="204"/>
                    <a:pt x="0" y="0"/>
                  </a:cubicBezTo>
                  <a:cubicBezTo>
                    <a:pt x="596" y="4"/>
                    <a:pt x="596" y="4"/>
                    <a:pt x="596" y="4"/>
                  </a:cubicBezTo>
                  <a:cubicBezTo>
                    <a:pt x="604" y="57"/>
                    <a:pt x="627" y="107"/>
                    <a:pt x="667" y="147"/>
                  </a:cubicBezTo>
                  <a:cubicBezTo>
                    <a:pt x="707" y="188"/>
                    <a:pt x="757" y="212"/>
                    <a:pt x="809" y="221"/>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8" name="Freeform 187"/>
            <p:cNvSpPr>
              <a:spLocks/>
            </p:cNvSpPr>
            <p:nvPr userDrawn="1"/>
          </p:nvSpPr>
          <p:spPr bwMode="auto">
            <a:xfrm>
              <a:off x="4343703" y="3521064"/>
              <a:ext cx="686056" cy="679665"/>
            </a:xfrm>
            <a:custGeom>
              <a:avLst/>
              <a:gdLst>
                <a:gd name="T0" fmla="*/ 221 w 817"/>
                <a:gd name="T1" fmla="*/ 0 h 809"/>
                <a:gd name="T2" fmla="*/ 817 w 817"/>
                <a:gd name="T3" fmla="*/ 5 h 809"/>
                <a:gd name="T4" fmla="*/ 564 w 817"/>
                <a:gd name="T5" fmla="*/ 565 h 809"/>
                <a:gd name="T6" fmla="*/ 0 w 817"/>
                <a:gd name="T7" fmla="*/ 809 h 809"/>
                <a:gd name="T8" fmla="*/ 4 w 817"/>
                <a:gd name="T9" fmla="*/ 213 h 809"/>
                <a:gd name="T10" fmla="*/ 147 w 817"/>
                <a:gd name="T11" fmla="*/ 142 h 809"/>
                <a:gd name="T12" fmla="*/ 221 w 817"/>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817" h="809">
                  <a:moveTo>
                    <a:pt x="221" y="0"/>
                  </a:moveTo>
                  <a:cubicBezTo>
                    <a:pt x="817" y="5"/>
                    <a:pt x="817" y="5"/>
                    <a:pt x="817" y="5"/>
                  </a:cubicBezTo>
                  <a:cubicBezTo>
                    <a:pt x="806" y="209"/>
                    <a:pt x="721" y="410"/>
                    <a:pt x="564" y="565"/>
                  </a:cubicBezTo>
                  <a:cubicBezTo>
                    <a:pt x="406" y="720"/>
                    <a:pt x="204" y="801"/>
                    <a:pt x="0" y="809"/>
                  </a:cubicBezTo>
                  <a:cubicBezTo>
                    <a:pt x="4" y="213"/>
                    <a:pt x="4" y="213"/>
                    <a:pt x="4" y="213"/>
                  </a:cubicBezTo>
                  <a:cubicBezTo>
                    <a:pt x="57" y="205"/>
                    <a:pt x="107" y="182"/>
                    <a:pt x="147" y="142"/>
                  </a:cubicBezTo>
                  <a:cubicBezTo>
                    <a:pt x="188" y="102"/>
                    <a:pt x="212" y="52"/>
                    <a:pt x="221" y="0"/>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9" name="Freeform 188"/>
            <p:cNvSpPr>
              <a:spLocks/>
            </p:cNvSpPr>
            <p:nvPr userDrawn="1"/>
          </p:nvSpPr>
          <p:spPr bwMode="auto">
            <a:xfrm>
              <a:off x="3591668" y="2753694"/>
              <a:ext cx="693026" cy="680245"/>
            </a:xfrm>
            <a:custGeom>
              <a:avLst/>
              <a:gdLst>
                <a:gd name="T0" fmla="*/ 253 w 825"/>
                <a:gd name="T1" fmla="*/ 245 h 810"/>
                <a:gd name="T2" fmla="*/ 825 w 825"/>
                <a:gd name="T3" fmla="*/ 0 h 810"/>
                <a:gd name="T4" fmla="*/ 825 w 825"/>
                <a:gd name="T5" fmla="*/ 591 h 810"/>
                <a:gd name="T6" fmla="*/ 669 w 825"/>
                <a:gd name="T7" fmla="*/ 668 h 810"/>
                <a:gd name="T8" fmla="*/ 596 w 825"/>
                <a:gd name="T9" fmla="*/ 810 h 810"/>
                <a:gd name="T10" fmla="*/ 0 w 825"/>
                <a:gd name="T11" fmla="*/ 805 h 810"/>
                <a:gd name="T12" fmla="*/ 253 w 825"/>
                <a:gd name="T13" fmla="*/ 245 h 810"/>
              </a:gdLst>
              <a:ahLst/>
              <a:cxnLst>
                <a:cxn ang="0">
                  <a:pos x="T0" y="T1"/>
                </a:cxn>
                <a:cxn ang="0">
                  <a:pos x="T2" y="T3"/>
                </a:cxn>
                <a:cxn ang="0">
                  <a:pos x="T4" y="T5"/>
                </a:cxn>
                <a:cxn ang="0">
                  <a:pos x="T6" y="T7"/>
                </a:cxn>
                <a:cxn ang="0">
                  <a:pos x="T8" y="T9"/>
                </a:cxn>
                <a:cxn ang="0">
                  <a:pos x="T10" y="T11"/>
                </a:cxn>
                <a:cxn ang="0">
                  <a:pos x="T12" y="T13"/>
                </a:cxn>
              </a:cxnLst>
              <a:rect l="0" t="0" r="r" b="b"/>
              <a:pathLst>
                <a:path w="825" h="810">
                  <a:moveTo>
                    <a:pt x="253" y="245"/>
                  </a:moveTo>
                  <a:cubicBezTo>
                    <a:pt x="410" y="90"/>
                    <a:pt x="621" y="8"/>
                    <a:pt x="825" y="0"/>
                  </a:cubicBezTo>
                  <a:cubicBezTo>
                    <a:pt x="825" y="591"/>
                    <a:pt x="825" y="591"/>
                    <a:pt x="825" y="591"/>
                  </a:cubicBezTo>
                  <a:cubicBezTo>
                    <a:pt x="773" y="599"/>
                    <a:pt x="710" y="628"/>
                    <a:pt x="669" y="668"/>
                  </a:cubicBezTo>
                  <a:cubicBezTo>
                    <a:pt x="629" y="708"/>
                    <a:pt x="604" y="758"/>
                    <a:pt x="596" y="810"/>
                  </a:cubicBezTo>
                  <a:cubicBezTo>
                    <a:pt x="0" y="805"/>
                    <a:pt x="0" y="805"/>
                    <a:pt x="0" y="805"/>
                  </a:cubicBezTo>
                  <a:cubicBezTo>
                    <a:pt x="11" y="601"/>
                    <a:pt x="95" y="400"/>
                    <a:pt x="253" y="245"/>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0" name="Freeform 189"/>
            <p:cNvSpPr>
              <a:spLocks/>
            </p:cNvSpPr>
            <p:nvPr userDrawn="1"/>
          </p:nvSpPr>
          <p:spPr bwMode="auto">
            <a:xfrm>
              <a:off x="4537725" y="2754854"/>
              <a:ext cx="686056" cy="679085"/>
            </a:xfrm>
            <a:custGeom>
              <a:avLst/>
              <a:gdLst>
                <a:gd name="T0" fmla="*/ 596 w 817"/>
                <a:gd name="T1" fmla="*/ 809 h 809"/>
                <a:gd name="T2" fmla="*/ 0 w 817"/>
                <a:gd name="T3" fmla="*/ 804 h 809"/>
                <a:gd name="T4" fmla="*/ 253 w 817"/>
                <a:gd name="T5" fmla="*/ 244 h 809"/>
                <a:gd name="T6" fmla="*/ 817 w 817"/>
                <a:gd name="T7" fmla="*/ 0 h 809"/>
                <a:gd name="T8" fmla="*/ 812 w 817"/>
                <a:gd name="T9" fmla="*/ 596 h 809"/>
                <a:gd name="T10" fmla="*/ 670 w 817"/>
                <a:gd name="T11" fmla="*/ 667 h 809"/>
                <a:gd name="T12" fmla="*/ 596 w 817"/>
                <a:gd name="T13" fmla="*/ 809 h 809"/>
              </a:gdLst>
              <a:ahLst/>
              <a:cxnLst>
                <a:cxn ang="0">
                  <a:pos x="T0" y="T1"/>
                </a:cxn>
                <a:cxn ang="0">
                  <a:pos x="T2" y="T3"/>
                </a:cxn>
                <a:cxn ang="0">
                  <a:pos x="T4" y="T5"/>
                </a:cxn>
                <a:cxn ang="0">
                  <a:pos x="T6" y="T7"/>
                </a:cxn>
                <a:cxn ang="0">
                  <a:pos x="T8" y="T9"/>
                </a:cxn>
                <a:cxn ang="0">
                  <a:pos x="T10" y="T11"/>
                </a:cxn>
                <a:cxn ang="0">
                  <a:pos x="T12" y="T13"/>
                </a:cxn>
              </a:cxnLst>
              <a:rect l="0" t="0" r="r" b="b"/>
              <a:pathLst>
                <a:path w="817" h="809">
                  <a:moveTo>
                    <a:pt x="596" y="809"/>
                  </a:moveTo>
                  <a:cubicBezTo>
                    <a:pt x="0" y="804"/>
                    <a:pt x="0" y="804"/>
                    <a:pt x="0" y="804"/>
                  </a:cubicBezTo>
                  <a:cubicBezTo>
                    <a:pt x="11" y="600"/>
                    <a:pt x="96" y="399"/>
                    <a:pt x="253" y="244"/>
                  </a:cubicBezTo>
                  <a:cubicBezTo>
                    <a:pt x="410" y="89"/>
                    <a:pt x="613" y="8"/>
                    <a:pt x="817" y="0"/>
                  </a:cubicBezTo>
                  <a:cubicBezTo>
                    <a:pt x="812" y="596"/>
                    <a:pt x="812" y="596"/>
                    <a:pt x="812" y="596"/>
                  </a:cubicBezTo>
                  <a:cubicBezTo>
                    <a:pt x="760" y="604"/>
                    <a:pt x="710" y="627"/>
                    <a:pt x="670" y="667"/>
                  </a:cubicBezTo>
                  <a:cubicBezTo>
                    <a:pt x="629" y="707"/>
                    <a:pt x="605" y="757"/>
                    <a:pt x="596" y="809"/>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1" name="Freeform 190"/>
            <p:cNvSpPr>
              <a:spLocks/>
            </p:cNvSpPr>
            <p:nvPr userDrawn="1"/>
          </p:nvSpPr>
          <p:spPr bwMode="auto">
            <a:xfrm>
              <a:off x="5199952" y="2584862"/>
              <a:ext cx="428014" cy="855258"/>
            </a:xfrm>
            <a:custGeom>
              <a:avLst/>
              <a:gdLst>
                <a:gd name="T0" fmla="*/ 0 w 548"/>
                <a:gd name="T1" fmla="*/ 1095 h 1095"/>
                <a:gd name="T2" fmla="*/ 548 w 548"/>
                <a:gd name="T3" fmla="*/ 547 h 1095"/>
                <a:gd name="T4" fmla="*/ 0 w 548"/>
                <a:gd name="T5" fmla="*/ 0 h 1095"/>
                <a:gd name="T6" fmla="*/ 0 w 548"/>
                <a:gd name="T7" fmla="*/ 1095 h 1095"/>
              </a:gdLst>
              <a:ahLst/>
              <a:cxnLst>
                <a:cxn ang="0">
                  <a:pos x="T0" y="T1"/>
                </a:cxn>
                <a:cxn ang="0">
                  <a:pos x="T2" y="T3"/>
                </a:cxn>
                <a:cxn ang="0">
                  <a:pos x="T4" y="T5"/>
                </a:cxn>
                <a:cxn ang="0">
                  <a:pos x="T6" y="T7"/>
                </a:cxn>
              </a:cxnLst>
              <a:rect l="0" t="0" r="r" b="b"/>
              <a:pathLst>
                <a:path w="548" h="1095">
                  <a:moveTo>
                    <a:pt x="0" y="1095"/>
                  </a:moveTo>
                  <a:lnTo>
                    <a:pt x="548" y="547"/>
                  </a:lnTo>
                  <a:lnTo>
                    <a:pt x="0" y="0"/>
                  </a:lnTo>
                  <a:lnTo>
                    <a:pt x="0" y="1095"/>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92" name="TextBox 191"/>
          <p:cNvSpPr txBox="1"/>
          <p:nvPr userDrawn="1"/>
        </p:nvSpPr>
        <p:spPr>
          <a:xfrm>
            <a:off x="0" y="2120962"/>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ABOUT HCM</a:t>
            </a:r>
          </a:p>
        </p:txBody>
      </p:sp>
      <p:sp>
        <p:nvSpPr>
          <p:cNvPr id="193" name="Freeform 6"/>
          <p:cNvSpPr>
            <a:spLocks noEditPoints="1"/>
          </p:cNvSpPr>
          <p:nvPr userDrawn="1"/>
        </p:nvSpPr>
        <p:spPr bwMode="auto">
          <a:xfrm>
            <a:off x="269182" y="1789526"/>
            <a:ext cx="321050" cy="344308"/>
          </a:xfrm>
          <a:custGeom>
            <a:avLst/>
            <a:gdLst>
              <a:gd name="T0" fmla="*/ 269 w 269"/>
              <a:gd name="T1" fmla="*/ 26 h 288"/>
              <a:gd name="T2" fmla="*/ 42 w 269"/>
              <a:gd name="T3" fmla="*/ 26 h 288"/>
              <a:gd name="T4" fmla="*/ 31 w 269"/>
              <a:gd name="T5" fmla="*/ 32 h 288"/>
              <a:gd name="T6" fmla="*/ 31 w 269"/>
              <a:gd name="T7" fmla="*/ 44 h 288"/>
              <a:gd name="T8" fmla="*/ 42 w 269"/>
              <a:gd name="T9" fmla="*/ 51 h 288"/>
              <a:gd name="T10" fmla="*/ 121 w 269"/>
              <a:gd name="T11" fmla="*/ 51 h 288"/>
              <a:gd name="T12" fmla="*/ 121 w 269"/>
              <a:gd name="T13" fmla="*/ 79 h 288"/>
              <a:gd name="T14" fmla="*/ 64 w 269"/>
              <a:gd name="T15" fmla="*/ 79 h 288"/>
              <a:gd name="T16" fmla="*/ 64 w 269"/>
              <a:gd name="T17" fmla="*/ 260 h 288"/>
              <a:gd name="T18" fmla="*/ 240 w 269"/>
              <a:gd name="T19" fmla="*/ 260 h 288"/>
              <a:gd name="T20" fmla="*/ 240 w 269"/>
              <a:gd name="T21" fmla="*/ 79 h 288"/>
              <a:gd name="T22" fmla="*/ 224 w 269"/>
              <a:gd name="T23" fmla="*/ 79 h 288"/>
              <a:gd name="T24" fmla="*/ 224 w 269"/>
              <a:gd name="T25" fmla="*/ 51 h 288"/>
              <a:gd name="T26" fmla="*/ 269 w 269"/>
              <a:gd name="T27" fmla="*/ 51 h 288"/>
              <a:gd name="T28" fmla="*/ 269 w 269"/>
              <a:gd name="T29" fmla="*/ 288 h 288"/>
              <a:gd name="T30" fmla="*/ 35 w 269"/>
              <a:gd name="T31" fmla="*/ 288 h 288"/>
              <a:gd name="T32" fmla="*/ 10 w 269"/>
              <a:gd name="T33" fmla="*/ 278 h 288"/>
              <a:gd name="T34" fmla="*/ 0 w 269"/>
              <a:gd name="T35" fmla="*/ 253 h 288"/>
              <a:gd name="T36" fmla="*/ 0 w 269"/>
              <a:gd name="T37" fmla="*/ 35 h 288"/>
              <a:gd name="T38" fmla="*/ 10 w 269"/>
              <a:gd name="T39" fmla="*/ 10 h 288"/>
              <a:gd name="T40" fmla="*/ 35 w 269"/>
              <a:gd name="T41" fmla="*/ 0 h 288"/>
              <a:gd name="T42" fmla="*/ 269 w 269"/>
              <a:gd name="T43" fmla="*/ 0 h 288"/>
              <a:gd name="T44" fmla="*/ 269 w 269"/>
              <a:gd name="T45" fmla="*/ 26 h 288"/>
              <a:gd name="T46" fmla="*/ 144 w 269"/>
              <a:gd name="T47" fmla="*/ 161 h 288"/>
              <a:gd name="T48" fmla="*/ 172 w 269"/>
              <a:gd name="T49" fmla="*/ 135 h 288"/>
              <a:gd name="T50" fmla="*/ 200 w 269"/>
              <a:gd name="T51" fmla="*/ 161 h 288"/>
              <a:gd name="T52" fmla="*/ 200 w 269"/>
              <a:gd name="T53" fmla="*/ 60 h 288"/>
              <a:gd name="T54" fmla="*/ 215 w 269"/>
              <a:gd name="T55" fmla="*/ 40 h 288"/>
              <a:gd name="T56" fmla="*/ 159 w 269"/>
              <a:gd name="T57" fmla="*/ 40 h 288"/>
              <a:gd name="T58" fmla="*/ 149 w 269"/>
              <a:gd name="T59" fmla="*/ 46 h 288"/>
              <a:gd name="T60" fmla="*/ 144 w 269"/>
              <a:gd name="T61" fmla="*/ 60 h 288"/>
              <a:gd name="T62" fmla="*/ 144 w 269"/>
              <a:gd name="T63" fmla="*/ 1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288">
                <a:moveTo>
                  <a:pt x="269" y="26"/>
                </a:moveTo>
                <a:cubicBezTo>
                  <a:pt x="42" y="26"/>
                  <a:pt x="42" y="26"/>
                  <a:pt x="42" y="26"/>
                </a:cubicBezTo>
                <a:cubicBezTo>
                  <a:pt x="37" y="26"/>
                  <a:pt x="33" y="28"/>
                  <a:pt x="31" y="32"/>
                </a:cubicBezTo>
                <a:cubicBezTo>
                  <a:pt x="29" y="36"/>
                  <a:pt x="29" y="40"/>
                  <a:pt x="31" y="44"/>
                </a:cubicBezTo>
                <a:cubicBezTo>
                  <a:pt x="33" y="49"/>
                  <a:pt x="37" y="51"/>
                  <a:pt x="42" y="51"/>
                </a:cubicBezTo>
                <a:cubicBezTo>
                  <a:pt x="121" y="51"/>
                  <a:pt x="121" y="51"/>
                  <a:pt x="121" y="51"/>
                </a:cubicBezTo>
                <a:cubicBezTo>
                  <a:pt x="121" y="79"/>
                  <a:pt x="121" y="79"/>
                  <a:pt x="121" y="79"/>
                </a:cubicBezTo>
                <a:cubicBezTo>
                  <a:pt x="64" y="79"/>
                  <a:pt x="64" y="79"/>
                  <a:pt x="64" y="79"/>
                </a:cubicBezTo>
                <a:cubicBezTo>
                  <a:pt x="64" y="260"/>
                  <a:pt x="64" y="260"/>
                  <a:pt x="64" y="260"/>
                </a:cubicBezTo>
                <a:cubicBezTo>
                  <a:pt x="240" y="260"/>
                  <a:pt x="240" y="260"/>
                  <a:pt x="240" y="260"/>
                </a:cubicBezTo>
                <a:cubicBezTo>
                  <a:pt x="240" y="79"/>
                  <a:pt x="240" y="79"/>
                  <a:pt x="240" y="79"/>
                </a:cubicBezTo>
                <a:cubicBezTo>
                  <a:pt x="224" y="79"/>
                  <a:pt x="224" y="79"/>
                  <a:pt x="224" y="79"/>
                </a:cubicBezTo>
                <a:cubicBezTo>
                  <a:pt x="224" y="51"/>
                  <a:pt x="224" y="51"/>
                  <a:pt x="224" y="51"/>
                </a:cubicBezTo>
                <a:cubicBezTo>
                  <a:pt x="269" y="51"/>
                  <a:pt x="269" y="51"/>
                  <a:pt x="269" y="51"/>
                </a:cubicBezTo>
                <a:cubicBezTo>
                  <a:pt x="269" y="288"/>
                  <a:pt x="269" y="288"/>
                  <a:pt x="269" y="288"/>
                </a:cubicBezTo>
                <a:cubicBezTo>
                  <a:pt x="35" y="288"/>
                  <a:pt x="35" y="288"/>
                  <a:pt x="35" y="288"/>
                </a:cubicBezTo>
                <a:cubicBezTo>
                  <a:pt x="25" y="288"/>
                  <a:pt x="17" y="285"/>
                  <a:pt x="10" y="278"/>
                </a:cubicBezTo>
                <a:cubicBezTo>
                  <a:pt x="3" y="271"/>
                  <a:pt x="0" y="263"/>
                  <a:pt x="0" y="253"/>
                </a:cubicBezTo>
                <a:cubicBezTo>
                  <a:pt x="0" y="35"/>
                  <a:pt x="0" y="35"/>
                  <a:pt x="0" y="35"/>
                </a:cubicBezTo>
                <a:cubicBezTo>
                  <a:pt x="0" y="25"/>
                  <a:pt x="3" y="17"/>
                  <a:pt x="10" y="10"/>
                </a:cubicBezTo>
                <a:cubicBezTo>
                  <a:pt x="17" y="3"/>
                  <a:pt x="25" y="0"/>
                  <a:pt x="35" y="0"/>
                </a:cubicBezTo>
                <a:cubicBezTo>
                  <a:pt x="269" y="0"/>
                  <a:pt x="269" y="0"/>
                  <a:pt x="269" y="0"/>
                </a:cubicBezTo>
                <a:lnTo>
                  <a:pt x="269" y="26"/>
                </a:lnTo>
                <a:close/>
                <a:moveTo>
                  <a:pt x="144" y="161"/>
                </a:moveTo>
                <a:cubicBezTo>
                  <a:pt x="172" y="135"/>
                  <a:pt x="172" y="135"/>
                  <a:pt x="172" y="135"/>
                </a:cubicBezTo>
                <a:cubicBezTo>
                  <a:pt x="200" y="161"/>
                  <a:pt x="200" y="161"/>
                  <a:pt x="200" y="161"/>
                </a:cubicBezTo>
                <a:cubicBezTo>
                  <a:pt x="200" y="60"/>
                  <a:pt x="200" y="60"/>
                  <a:pt x="200" y="60"/>
                </a:cubicBezTo>
                <a:cubicBezTo>
                  <a:pt x="200" y="49"/>
                  <a:pt x="205" y="43"/>
                  <a:pt x="215" y="40"/>
                </a:cubicBezTo>
                <a:cubicBezTo>
                  <a:pt x="159" y="40"/>
                  <a:pt x="159" y="40"/>
                  <a:pt x="159" y="40"/>
                </a:cubicBezTo>
                <a:cubicBezTo>
                  <a:pt x="155" y="40"/>
                  <a:pt x="152" y="42"/>
                  <a:pt x="149" y="46"/>
                </a:cubicBezTo>
                <a:cubicBezTo>
                  <a:pt x="146" y="50"/>
                  <a:pt x="144" y="55"/>
                  <a:pt x="144" y="60"/>
                </a:cubicBezTo>
                <a:lnTo>
                  <a:pt x="144"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TextBox 193"/>
          <p:cNvSpPr txBox="1"/>
          <p:nvPr userDrawn="1"/>
        </p:nvSpPr>
        <p:spPr>
          <a:xfrm>
            <a:off x="-1" y="4735126"/>
            <a:ext cx="888999" cy="365760"/>
          </a:xfrm>
          <a:prstGeom prst="rect">
            <a:avLst/>
          </a:prstGeom>
          <a:solidFill>
            <a:schemeClr val="accent3"/>
          </a:solidFill>
        </p:spPr>
        <p:txBody>
          <a:bodyPr wrap="square" lIns="0" tIns="91440" rIns="0" rtlCol="0">
            <a:noAutofit/>
          </a:bodyPr>
          <a:lstStyle/>
          <a:p>
            <a:pPr algn="ctr">
              <a:lnSpc>
                <a:spcPct val="85000"/>
              </a:lnSpc>
            </a:pPr>
            <a:r>
              <a:rPr lang="en-US" sz="900" cap="all" baseline="0" dirty="0" smtClean="0">
                <a:solidFill>
                  <a:schemeClr val="bg1"/>
                </a:solidFill>
              </a:rPr>
              <a:t>ADP story</a:t>
            </a:r>
          </a:p>
        </p:txBody>
      </p:sp>
      <p:sp>
        <p:nvSpPr>
          <p:cNvPr id="195" name="Freeform 9"/>
          <p:cNvSpPr>
            <a:spLocks noEditPoints="1"/>
          </p:cNvSpPr>
          <p:nvPr userDrawn="1"/>
        </p:nvSpPr>
        <p:spPr bwMode="auto">
          <a:xfrm>
            <a:off x="240952" y="4377013"/>
            <a:ext cx="377508" cy="347866"/>
          </a:xfrm>
          <a:custGeom>
            <a:avLst/>
            <a:gdLst>
              <a:gd name="T0" fmla="*/ 286 w 286"/>
              <a:gd name="T1" fmla="*/ 207 h 263"/>
              <a:gd name="T2" fmla="*/ 258 w 286"/>
              <a:gd name="T3" fmla="*/ 230 h 263"/>
              <a:gd name="T4" fmla="*/ 28 w 286"/>
              <a:gd name="T5" fmla="*/ 230 h 263"/>
              <a:gd name="T6" fmla="*/ 0 w 286"/>
              <a:gd name="T7" fmla="*/ 209 h 263"/>
              <a:gd name="T8" fmla="*/ 1 w 286"/>
              <a:gd name="T9" fmla="*/ 29 h 263"/>
              <a:gd name="T10" fmla="*/ 10 w 286"/>
              <a:gd name="T11" fmla="*/ 27 h 263"/>
              <a:gd name="T12" fmla="*/ 13 w 286"/>
              <a:gd name="T13" fmla="*/ 200 h 263"/>
              <a:gd name="T14" fmla="*/ 31 w 286"/>
              <a:gd name="T15" fmla="*/ 217 h 263"/>
              <a:gd name="T16" fmla="*/ 256 w 286"/>
              <a:gd name="T17" fmla="*/ 217 h 263"/>
              <a:gd name="T18" fmla="*/ 271 w 286"/>
              <a:gd name="T19" fmla="*/ 200 h 263"/>
              <a:gd name="T20" fmla="*/ 276 w 286"/>
              <a:gd name="T21" fmla="*/ 27 h 263"/>
              <a:gd name="T22" fmla="*/ 284 w 286"/>
              <a:gd name="T23" fmla="*/ 44 h 263"/>
              <a:gd name="T24" fmla="*/ 29 w 286"/>
              <a:gd name="T25" fmla="*/ 206 h 263"/>
              <a:gd name="T26" fmla="*/ 23 w 286"/>
              <a:gd name="T27" fmla="*/ 198 h 263"/>
              <a:gd name="T28" fmla="*/ 23 w 286"/>
              <a:gd name="T29" fmla="*/ 189 h 263"/>
              <a:gd name="T30" fmla="*/ 24 w 286"/>
              <a:gd name="T31" fmla="*/ 12 h 263"/>
              <a:gd name="T32" fmla="*/ 35 w 286"/>
              <a:gd name="T33" fmla="*/ 2 h 263"/>
              <a:gd name="T34" fmla="*/ 92 w 286"/>
              <a:gd name="T35" fmla="*/ 7 h 263"/>
              <a:gd name="T36" fmla="*/ 188 w 286"/>
              <a:gd name="T37" fmla="*/ 8 h 263"/>
              <a:gd name="T38" fmla="*/ 245 w 286"/>
              <a:gd name="T39" fmla="*/ 2 h 263"/>
              <a:gd name="T40" fmla="*/ 256 w 286"/>
              <a:gd name="T41" fmla="*/ 14 h 263"/>
              <a:gd name="T42" fmla="*/ 258 w 286"/>
              <a:gd name="T43" fmla="*/ 185 h 263"/>
              <a:gd name="T44" fmla="*/ 243 w 286"/>
              <a:gd name="T45" fmla="*/ 207 h 263"/>
              <a:gd name="T46" fmla="*/ 142 w 286"/>
              <a:gd name="T47" fmla="*/ 236 h 263"/>
              <a:gd name="T48" fmla="*/ 139 w 286"/>
              <a:gd name="T49" fmla="*/ 236 h 263"/>
              <a:gd name="T50" fmla="*/ 34 w 286"/>
              <a:gd name="T51" fmla="*/ 207 h 263"/>
              <a:gd name="T52" fmla="*/ 37 w 286"/>
              <a:gd name="T53" fmla="*/ 193 h 263"/>
              <a:gd name="T54" fmla="*/ 134 w 286"/>
              <a:gd name="T55" fmla="*/ 217 h 263"/>
              <a:gd name="T56" fmla="*/ 85 w 286"/>
              <a:gd name="T57" fmla="*/ 21 h 263"/>
              <a:gd name="T58" fmla="*/ 40 w 286"/>
              <a:gd name="T59" fmla="*/ 16 h 263"/>
              <a:gd name="T60" fmla="*/ 38 w 286"/>
              <a:gd name="T61" fmla="*/ 20 h 263"/>
              <a:gd name="T62" fmla="*/ 239 w 286"/>
              <a:gd name="T63" fmla="*/ 16 h 263"/>
              <a:gd name="T64" fmla="*/ 149 w 286"/>
              <a:gd name="T65" fmla="*/ 43 h 263"/>
              <a:gd name="T66" fmla="*/ 189 w 286"/>
              <a:gd name="T67" fmla="*/ 201 h 263"/>
              <a:gd name="T68" fmla="*/ 245 w 286"/>
              <a:gd name="T69" fmla="*/ 191 h 263"/>
              <a:gd name="T70" fmla="*/ 245 w 286"/>
              <a:gd name="T71" fmla="*/ 185 h 263"/>
              <a:gd name="T72" fmla="*/ 245 w 286"/>
              <a:gd name="T73" fmla="*/ 20 h 263"/>
              <a:gd name="T74" fmla="*/ 240 w 286"/>
              <a:gd name="T75" fmla="*/ 1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63">
                <a:moveTo>
                  <a:pt x="284" y="44"/>
                </a:moveTo>
                <a:cubicBezTo>
                  <a:pt x="286" y="207"/>
                  <a:pt x="286" y="207"/>
                  <a:pt x="286" y="207"/>
                </a:cubicBezTo>
                <a:cubicBezTo>
                  <a:pt x="286" y="215"/>
                  <a:pt x="283" y="221"/>
                  <a:pt x="277" y="225"/>
                </a:cubicBezTo>
                <a:cubicBezTo>
                  <a:pt x="270" y="228"/>
                  <a:pt x="264" y="230"/>
                  <a:pt x="258" y="230"/>
                </a:cubicBezTo>
                <a:cubicBezTo>
                  <a:pt x="225" y="232"/>
                  <a:pt x="187" y="243"/>
                  <a:pt x="142" y="263"/>
                </a:cubicBezTo>
                <a:cubicBezTo>
                  <a:pt x="100" y="242"/>
                  <a:pt x="62" y="231"/>
                  <a:pt x="28" y="230"/>
                </a:cubicBezTo>
                <a:cubicBezTo>
                  <a:pt x="16" y="230"/>
                  <a:pt x="8" y="227"/>
                  <a:pt x="5" y="221"/>
                </a:cubicBezTo>
                <a:cubicBezTo>
                  <a:pt x="1" y="215"/>
                  <a:pt x="0" y="211"/>
                  <a:pt x="0" y="209"/>
                </a:cubicBezTo>
                <a:cubicBezTo>
                  <a:pt x="0" y="39"/>
                  <a:pt x="0" y="39"/>
                  <a:pt x="0" y="39"/>
                </a:cubicBezTo>
                <a:cubicBezTo>
                  <a:pt x="0" y="35"/>
                  <a:pt x="0" y="32"/>
                  <a:pt x="1" y="29"/>
                </a:cubicBezTo>
                <a:cubicBezTo>
                  <a:pt x="2" y="27"/>
                  <a:pt x="4" y="26"/>
                  <a:pt x="8" y="27"/>
                </a:cubicBezTo>
                <a:cubicBezTo>
                  <a:pt x="10" y="27"/>
                  <a:pt x="10" y="27"/>
                  <a:pt x="10" y="27"/>
                </a:cubicBezTo>
                <a:cubicBezTo>
                  <a:pt x="13" y="27"/>
                  <a:pt x="13" y="27"/>
                  <a:pt x="13" y="27"/>
                </a:cubicBezTo>
                <a:cubicBezTo>
                  <a:pt x="13" y="200"/>
                  <a:pt x="13" y="200"/>
                  <a:pt x="13" y="200"/>
                </a:cubicBezTo>
                <a:cubicBezTo>
                  <a:pt x="13" y="205"/>
                  <a:pt x="14" y="209"/>
                  <a:pt x="17" y="212"/>
                </a:cubicBezTo>
                <a:cubicBezTo>
                  <a:pt x="20" y="215"/>
                  <a:pt x="25" y="217"/>
                  <a:pt x="31" y="217"/>
                </a:cubicBezTo>
                <a:cubicBezTo>
                  <a:pt x="60" y="217"/>
                  <a:pt x="97" y="227"/>
                  <a:pt x="142" y="248"/>
                </a:cubicBezTo>
                <a:cubicBezTo>
                  <a:pt x="187" y="228"/>
                  <a:pt x="225" y="218"/>
                  <a:pt x="256" y="217"/>
                </a:cubicBezTo>
                <a:cubicBezTo>
                  <a:pt x="262" y="217"/>
                  <a:pt x="267" y="215"/>
                  <a:pt x="269" y="212"/>
                </a:cubicBezTo>
                <a:cubicBezTo>
                  <a:pt x="270" y="208"/>
                  <a:pt x="271" y="204"/>
                  <a:pt x="271" y="200"/>
                </a:cubicBezTo>
                <a:cubicBezTo>
                  <a:pt x="271" y="29"/>
                  <a:pt x="271" y="29"/>
                  <a:pt x="271" y="29"/>
                </a:cubicBezTo>
                <a:cubicBezTo>
                  <a:pt x="274" y="27"/>
                  <a:pt x="275" y="27"/>
                  <a:pt x="276" y="27"/>
                </a:cubicBezTo>
                <a:cubicBezTo>
                  <a:pt x="281" y="26"/>
                  <a:pt x="284" y="27"/>
                  <a:pt x="284" y="31"/>
                </a:cubicBezTo>
                <a:cubicBezTo>
                  <a:pt x="284" y="35"/>
                  <a:pt x="284" y="39"/>
                  <a:pt x="284" y="44"/>
                </a:cubicBezTo>
                <a:close/>
                <a:moveTo>
                  <a:pt x="34" y="207"/>
                </a:moveTo>
                <a:cubicBezTo>
                  <a:pt x="32" y="207"/>
                  <a:pt x="30" y="207"/>
                  <a:pt x="29" y="206"/>
                </a:cubicBezTo>
                <a:cubicBezTo>
                  <a:pt x="27" y="205"/>
                  <a:pt x="26" y="205"/>
                  <a:pt x="26" y="204"/>
                </a:cubicBezTo>
                <a:cubicBezTo>
                  <a:pt x="24" y="202"/>
                  <a:pt x="23" y="200"/>
                  <a:pt x="23" y="198"/>
                </a:cubicBezTo>
                <a:cubicBezTo>
                  <a:pt x="23" y="195"/>
                  <a:pt x="23" y="193"/>
                  <a:pt x="23" y="191"/>
                </a:cubicBezTo>
                <a:cubicBezTo>
                  <a:pt x="23" y="189"/>
                  <a:pt x="23" y="189"/>
                  <a:pt x="23" y="189"/>
                </a:cubicBezTo>
                <a:cubicBezTo>
                  <a:pt x="23" y="20"/>
                  <a:pt x="23" y="20"/>
                  <a:pt x="23" y="20"/>
                </a:cubicBezTo>
                <a:cubicBezTo>
                  <a:pt x="23" y="17"/>
                  <a:pt x="23" y="14"/>
                  <a:pt x="24" y="12"/>
                </a:cubicBezTo>
                <a:cubicBezTo>
                  <a:pt x="25" y="9"/>
                  <a:pt x="26" y="7"/>
                  <a:pt x="28" y="5"/>
                </a:cubicBezTo>
                <a:cubicBezTo>
                  <a:pt x="31" y="4"/>
                  <a:pt x="33" y="3"/>
                  <a:pt x="35" y="2"/>
                </a:cubicBezTo>
                <a:cubicBezTo>
                  <a:pt x="37" y="1"/>
                  <a:pt x="39" y="1"/>
                  <a:pt x="41" y="1"/>
                </a:cubicBezTo>
                <a:cubicBezTo>
                  <a:pt x="55" y="1"/>
                  <a:pt x="72" y="3"/>
                  <a:pt x="92" y="7"/>
                </a:cubicBezTo>
                <a:cubicBezTo>
                  <a:pt x="112" y="11"/>
                  <a:pt x="128" y="18"/>
                  <a:pt x="140" y="30"/>
                </a:cubicBezTo>
                <a:cubicBezTo>
                  <a:pt x="153" y="19"/>
                  <a:pt x="169" y="11"/>
                  <a:pt x="188" y="8"/>
                </a:cubicBezTo>
                <a:cubicBezTo>
                  <a:pt x="208" y="4"/>
                  <a:pt x="224" y="2"/>
                  <a:pt x="237" y="1"/>
                </a:cubicBezTo>
                <a:cubicBezTo>
                  <a:pt x="240" y="0"/>
                  <a:pt x="243" y="0"/>
                  <a:pt x="245" y="2"/>
                </a:cubicBezTo>
                <a:cubicBezTo>
                  <a:pt x="248" y="3"/>
                  <a:pt x="250" y="4"/>
                  <a:pt x="252" y="5"/>
                </a:cubicBezTo>
                <a:cubicBezTo>
                  <a:pt x="254" y="8"/>
                  <a:pt x="255" y="11"/>
                  <a:pt x="256" y="14"/>
                </a:cubicBezTo>
                <a:cubicBezTo>
                  <a:pt x="258" y="17"/>
                  <a:pt x="258" y="20"/>
                  <a:pt x="258" y="24"/>
                </a:cubicBezTo>
                <a:cubicBezTo>
                  <a:pt x="258" y="185"/>
                  <a:pt x="258" y="185"/>
                  <a:pt x="258" y="185"/>
                </a:cubicBezTo>
                <a:cubicBezTo>
                  <a:pt x="258" y="190"/>
                  <a:pt x="258" y="194"/>
                  <a:pt x="256" y="199"/>
                </a:cubicBezTo>
                <a:cubicBezTo>
                  <a:pt x="255" y="203"/>
                  <a:pt x="251" y="206"/>
                  <a:pt x="243" y="207"/>
                </a:cubicBezTo>
                <a:cubicBezTo>
                  <a:pt x="219" y="208"/>
                  <a:pt x="186" y="218"/>
                  <a:pt x="144" y="236"/>
                </a:cubicBezTo>
                <a:cubicBezTo>
                  <a:pt x="143" y="236"/>
                  <a:pt x="142" y="236"/>
                  <a:pt x="142" y="236"/>
                </a:cubicBezTo>
                <a:cubicBezTo>
                  <a:pt x="140" y="236"/>
                  <a:pt x="140" y="236"/>
                  <a:pt x="140" y="236"/>
                </a:cubicBezTo>
                <a:cubicBezTo>
                  <a:pt x="139" y="236"/>
                  <a:pt x="139" y="236"/>
                  <a:pt x="139" y="236"/>
                </a:cubicBezTo>
                <a:cubicBezTo>
                  <a:pt x="138" y="236"/>
                  <a:pt x="138" y="236"/>
                  <a:pt x="137" y="236"/>
                </a:cubicBezTo>
                <a:cubicBezTo>
                  <a:pt x="94" y="216"/>
                  <a:pt x="59" y="207"/>
                  <a:pt x="34" y="207"/>
                </a:cubicBezTo>
                <a:close/>
                <a:moveTo>
                  <a:pt x="38" y="189"/>
                </a:moveTo>
                <a:cubicBezTo>
                  <a:pt x="38" y="191"/>
                  <a:pt x="38" y="192"/>
                  <a:pt x="37" y="193"/>
                </a:cubicBezTo>
                <a:cubicBezTo>
                  <a:pt x="57" y="193"/>
                  <a:pt x="76" y="196"/>
                  <a:pt x="93" y="202"/>
                </a:cubicBezTo>
                <a:cubicBezTo>
                  <a:pt x="111" y="208"/>
                  <a:pt x="124" y="213"/>
                  <a:pt x="134" y="217"/>
                </a:cubicBezTo>
                <a:cubicBezTo>
                  <a:pt x="134" y="43"/>
                  <a:pt x="134" y="43"/>
                  <a:pt x="134" y="43"/>
                </a:cubicBezTo>
                <a:cubicBezTo>
                  <a:pt x="123" y="31"/>
                  <a:pt x="107" y="24"/>
                  <a:pt x="85" y="21"/>
                </a:cubicBezTo>
                <a:cubicBezTo>
                  <a:pt x="64" y="17"/>
                  <a:pt x="49" y="16"/>
                  <a:pt x="41" y="16"/>
                </a:cubicBezTo>
                <a:cubicBezTo>
                  <a:pt x="41" y="15"/>
                  <a:pt x="41" y="15"/>
                  <a:pt x="40" y="16"/>
                </a:cubicBezTo>
                <a:cubicBezTo>
                  <a:pt x="39" y="16"/>
                  <a:pt x="38" y="17"/>
                  <a:pt x="38" y="18"/>
                </a:cubicBezTo>
                <a:cubicBezTo>
                  <a:pt x="38" y="18"/>
                  <a:pt x="38" y="19"/>
                  <a:pt x="38" y="20"/>
                </a:cubicBezTo>
                <a:lnTo>
                  <a:pt x="38" y="189"/>
                </a:lnTo>
                <a:close/>
                <a:moveTo>
                  <a:pt x="239" y="16"/>
                </a:moveTo>
                <a:cubicBezTo>
                  <a:pt x="229" y="16"/>
                  <a:pt x="214" y="18"/>
                  <a:pt x="194" y="21"/>
                </a:cubicBezTo>
                <a:cubicBezTo>
                  <a:pt x="174" y="25"/>
                  <a:pt x="159" y="32"/>
                  <a:pt x="149" y="43"/>
                </a:cubicBezTo>
                <a:cubicBezTo>
                  <a:pt x="149" y="217"/>
                  <a:pt x="149" y="217"/>
                  <a:pt x="149" y="217"/>
                </a:cubicBezTo>
                <a:cubicBezTo>
                  <a:pt x="159" y="213"/>
                  <a:pt x="172" y="208"/>
                  <a:pt x="189" y="201"/>
                </a:cubicBezTo>
                <a:cubicBezTo>
                  <a:pt x="206" y="195"/>
                  <a:pt x="225" y="192"/>
                  <a:pt x="244" y="191"/>
                </a:cubicBezTo>
                <a:cubicBezTo>
                  <a:pt x="245" y="191"/>
                  <a:pt x="245" y="191"/>
                  <a:pt x="245" y="191"/>
                </a:cubicBezTo>
                <a:cubicBezTo>
                  <a:pt x="245" y="190"/>
                  <a:pt x="245" y="189"/>
                  <a:pt x="245" y="188"/>
                </a:cubicBezTo>
                <a:cubicBezTo>
                  <a:pt x="245" y="187"/>
                  <a:pt x="245" y="186"/>
                  <a:pt x="245" y="185"/>
                </a:cubicBezTo>
                <a:cubicBezTo>
                  <a:pt x="245" y="24"/>
                  <a:pt x="245" y="24"/>
                  <a:pt x="245" y="24"/>
                </a:cubicBezTo>
                <a:cubicBezTo>
                  <a:pt x="245" y="23"/>
                  <a:pt x="245" y="21"/>
                  <a:pt x="245" y="20"/>
                </a:cubicBezTo>
                <a:cubicBezTo>
                  <a:pt x="244" y="18"/>
                  <a:pt x="243" y="17"/>
                  <a:pt x="243" y="17"/>
                </a:cubicBezTo>
                <a:cubicBezTo>
                  <a:pt x="242" y="17"/>
                  <a:pt x="241" y="17"/>
                  <a:pt x="240" y="16"/>
                </a:cubicBezTo>
                <a:cubicBezTo>
                  <a:pt x="240" y="16"/>
                  <a:pt x="239" y="16"/>
                  <a:pt x="239"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96" name="Straight Connector 195"/>
          <p:cNvCxnSpPr/>
          <p:nvPr userDrawn="1"/>
        </p:nvCxnSpPr>
        <p:spPr>
          <a:xfrm>
            <a:off x="0" y="3352017"/>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0" y="5985134"/>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0" y="1606289"/>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0" y="4239406"/>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0" y="5112270"/>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0" y="2479153"/>
            <a:ext cx="889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2" name="Rectangle 201">
            <a:hlinkClick r:id="" action="ppaction://noaction"/>
          </p:cNvPr>
          <p:cNvSpPr/>
          <p:nvPr userDrawn="1"/>
        </p:nvSpPr>
        <p:spPr>
          <a:xfrm>
            <a:off x="0" y="3352017"/>
            <a:ext cx="889000" cy="887389"/>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202">
            <a:hlinkClick r:id="" action="ppaction://noaction"/>
          </p:cNvPr>
          <p:cNvSpPr/>
          <p:nvPr userDrawn="1"/>
        </p:nvSpPr>
        <p:spPr>
          <a:xfrm>
            <a:off x="0" y="2479153"/>
            <a:ext cx="889000"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a:hlinkClick r:id="rId3" action="ppaction://hlinksldjump"/>
          </p:cNvPr>
          <p:cNvSpPr/>
          <p:nvPr userDrawn="1"/>
        </p:nvSpPr>
        <p:spPr>
          <a:xfrm>
            <a:off x="0" y="5112270"/>
            <a:ext cx="889000"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a:hlinkClick r:id="" action="ppaction://noaction"/>
          </p:cNvPr>
          <p:cNvSpPr/>
          <p:nvPr userDrawn="1"/>
        </p:nvSpPr>
        <p:spPr>
          <a:xfrm>
            <a:off x="0" y="5985136"/>
            <a:ext cx="889000"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a:hlinkClick r:id="rId4" action="ppaction://hlinksldjump"/>
          </p:cNvPr>
          <p:cNvSpPr/>
          <p:nvPr userDrawn="1"/>
        </p:nvSpPr>
        <p:spPr>
          <a:xfrm>
            <a:off x="0" y="733425"/>
            <a:ext cx="889000"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206">
            <a:hlinkClick r:id="rId5" action="ppaction://hlinksldjump"/>
          </p:cNvPr>
          <p:cNvSpPr/>
          <p:nvPr userDrawn="1"/>
        </p:nvSpPr>
        <p:spPr>
          <a:xfrm>
            <a:off x="0" y="1606289"/>
            <a:ext cx="889000"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207">
            <a:hlinkClick r:id="rId6" action="ppaction://hlinksldjump"/>
          </p:cNvPr>
          <p:cNvSpPr/>
          <p:nvPr userDrawn="1"/>
        </p:nvSpPr>
        <p:spPr>
          <a:xfrm>
            <a:off x="-1" y="4239406"/>
            <a:ext cx="889000" cy="872864"/>
          </a:xfrm>
          <a:prstGeom prst="rect">
            <a:avLst/>
          </a:prstGeom>
          <a:solidFill>
            <a:srgbClr val="3D9FD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889000" y="735014"/>
            <a:ext cx="8255000" cy="1597220"/>
          </a:xfrm>
          <a:prstGeom prst="rect">
            <a:avLst/>
          </a:prstGeom>
          <a:gradFill flip="none" rotWithShape="1">
            <a:gsLst>
              <a:gs pos="40000">
                <a:schemeClr val="accent1">
                  <a:lumMod val="2000"/>
                  <a:lumOff val="98000"/>
                </a:schemeClr>
              </a:gs>
              <a:gs pos="100000">
                <a:schemeClr val="bg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Placeholder 1"/>
          <p:cNvSpPr>
            <a:spLocks noGrp="1"/>
          </p:cNvSpPr>
          <p:nvPr userDrawn="1">
            <p:ph type="title" hasCustomPrompt="1"/>
          </p:nvPr>
        </p:nvSpPr>
        <p:spPr>
          <a:xfrm>
            <a:off x="1371600" y="1188720"/>
            <a:ext cx="5183585" cy="914400"/>
          </a:xfrm>
          <a:prstGeom prst="rect">
            <a:avLst/>
          </a:prstGeom>
          <a:noFill/>
          <a:ln>
            <a:noFill/>
          </a:ln>
        </p:spPr>
        <p:txBody>
          <a:bodyPr wrap="square" rtlCol="0" anchor="b" anchorCtr="0">
            <a:noAutofit/>
          </a:bodyPr>
          <a:lstStyle>
            <a:lvl1pPr marL="0" marR="0" indent="0" algn="l" defTabSz="914400" rtl="0" eaLnBrk="1" fontAlgn="auto" latinLnBrk="0" hangingPunct="1">
              <a:lnSpc>
                <a:spcPct val="85000"/>
              </a:lnSpc>
              <a:spcBef>
                <a:spcPct val="0"/>
              </a:spcBef>
              <a:spcAft>
                <a:spcPts val="0"/>
              </a:spcAft>
              <a:buClrTx/>
              <a:buSzTx/>
              <a:buFontTx/>
              <a:buNone/>
              <a:tabLst/>
              <a:defRPr lang="en-US" sz="3400" b="0" baseline="0" dirty="0">
                <a:solidFill>
                  <a:srgbClr val="555559"/>
                </a:solidFill>
                <a:latin typeface="+mn-lt"/>
                <a:cs typeface="+mn-cs"/>
              </a:defRPr>
            </a:lvl1pPr>
          </a:lstStyle>
          <a:p>
            <a:pPr>
              <a:lnSpc>
                <a:spcPct val="85000"/>
              </a:lnSpc>
            </a:pPr>
            <a:r>
              <a:rPr lang="en-US" sz="3400" dirty="0" smtClean="0">
                <a:solidFill>
                  <a:srgbClr val="555559"/>
                </a:solidFill>
              </a:rPr>
              <a:t>Insert Landing Text</a:t>
            </a:r>
            <a:endParaRPr lang="en-US" sz="3400" dirty="0">
              <a:solidFill>
                <a:srgbClr val="555559"/>
              </a:solidFill>
            </a:endParaRPr>
          </a:p>
        </p:txBody>
      </p:sp>
      <p:sp>
        <p:nvSpPr>
          <p:cNvPr id="44" name="Text Placeholder 2"/>
          <p:cNvSpPr>
            <a:spLocks noGrp="1"/>
          </p:cNvSpPr>
          <p:nvPr userDrawn="1">
            <p:ph type="body" idx="1"/>
          </p:nvPr>
        </p:nvSpPr>
        <p:spPr>
          <a:xfrm>
            <a:off x="1371600" y="2103120"/>
            <a:ext cx="5183585" cy="457200"/>
          </a:xfrm>
          <a:prstGeom prst="rect">
            <a:avLst/>
          </a:prstGeo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 name="Rectangle 2"/>
          <p:cNvSpPr/>
          <p:nvPr userDrawn="1"/>
        </p:nvSpPr>
        <p:spPr>
          <a:xfrm>
            <a:off x="0" y="-1"/>
            <a:ext cx="9144000" cy="735013"/>
          </a:xfrm>
          <a:prstGeom prst="rect">
            <a:avLst/>
          </a:prstGeom>
          <a:solidFill>
            <a:schemeClr val="accent3"/>
          </a:solidFill>
          <a:ln>
            <a:noFill/>
          </a:ln>
          <a:effectLst>
            <a:outerShdw blurRad="50800" dist="25400" dir="5400000" algn="t" rotWithShape="0">
              <a:srgbClr val="55555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212330" y="190483"/>
            <a:ext cx="1164152" cy="453951"/>
            <a:chOff x="1290638" y="177800"/>
            <a:chExt cx="2682875" cy="1046163"/>
          </a:xfrm>
          <a:solidFill>
            <a:schemeClr val="bg1"/>
          </a:solidFill>
        </p:grpSpPr>
        <p:sp>
          <p:nvSpPr>
            <p:cNvPr id="7" name="Freeform 7"/>
            <p:cNvSpPr>
              <a:spLocks noEditPoints="1"/>
            </p:cNvSpPr>
            <p:nvPr userDrawn="1"/>
          </p:nvSpPr>
          <p:spPr bwMode="auto">
            <a:xfrm>
              <a:off x="1290638" y="177800"/>
              <a:ext cx="1631950" cy="741363"/>
            </a:xfrm>
            <a:custGeom>
              <a:avLst/>
              <a:gdLst>
                <a:gd name="T0" fmla="*/ 333 w 435"/>
                <a:gd name="T1" fmla="*/ 43 h 198"/>
                <a:gd name="T2" fmla="*/ 358 w 435"/>
                <a:gd name="T3" fmla="*/ 67 h 198"/>
                <a:gd name="T4" fmla="*/ 358 w 435"/>
                <a:gd name="T5" fmla="*/ 89 h 198"/>
                <a:gd name="T6" fmla="*/ 333 w 435"/>
                <a:gd name="T7" fmla="*/ 113 h 198"/>
                <a:gd name="T8" fmla="*/ 393 w 435"/>
                <a:gd name="T9" fmla="*/ 78 h 198"/>
                <a:gd name="T10" fmla="*/ 217 w 435"/>
                <a:gd name="T11" fmla="*/ 173 h 198"/>
                <a:gd name="T12" fmla="*/ 315 w 435"/>
                <a:gd name="T13" fmla="*/ 131 h 198"/>
                <a:gd name="T14" fmla="*/ 333 w 435"/>
                <a:gd name="T15" fmla="*/ 173 h 198"/>
                <a:gd name="T16" fmla="*/ 358 w 435"/>
                <a:gd name="T17" fmla="*/ 131 h 198"/>
                <a:gd name="T18" fmla="*/ 358 w 435"/>
                <a:gd name="T19" fmla="*/ 25 h 198"/>
                <a:gd name="T20" fmla="*/ 315 w 435"/>
                <a:gd name="T21" fmla="*/ 89 h 198"/>
                <a:gd name="T22" fmla="*/ 217 w 435"/>
                <a:gd name="T23" fmla="*/ 25 h 198"/>
                <a:gd name="T24" fmla="*/ 43 w 435"/>
                <a:gd name="T25" fmla="*/ 173 h 198"/>
                <a:gd name="T26" fmla="*/ 89 w 435"/>
                <a:gd name="T27" fmla="*/ 131 h 198"/>
                <a:gd name="T28" fmla="*/ 178 w 435"/>
                <a:gd name="T29" fmla="*/ 173 h 198"/>
                <a:gd name="T30" fmla="*/ 435 w 435"/>
                <a:gd name="T31" fmla="*/ 78 h 198"/>
                <a:gd name="T32" fmla="*/ 358 w 435"/>
                <a:gd name="T33" fmla="*/ 198 h 198"/>
                <a:gd name="T34" fmla="*/ 291 w 435"/>
                <a:gd name="T35" fmla="*/ 165 h 198"/>
                <a:gd name="T36" fmla="*/ 153 w 435"/>
                <a:gd name="T37" fmla="*/ 198 h 198"/>
                <a:gd name="T38" fmla="*/ 103 w 435"/>
                <a:gd name="T39" fmla="*/ 156 h 198"/>
                <a:gd name="T40" fmla="*/ 0 w 435"/>
                <a:gd name="T41" fmla="*/ 198 h 198"/>
                <a:gd name="T42" fmla="*/ 217 w 435"/>
                <a:gd name="T43" fmla="*/ 0 h 198"/>
                <a:gd name="T44" fmla="*/ 291 w 435"/>
                <a:gd name="T45" fmla="*/ 0 h 198"/>
                <a:gd name="T46" fmla="*/ 435 w 435"/>
                <a:gd name="T47" fmla="*/ 78 h 198"/>
                <a:gd name="T48" fmla="*/ 153 w 435"/>
                <a:gd name="T49" fmla="*/ 89 h 198"/>
                <a:gd name="T50" fmla="*/ 99 w 435"/>
                <a:gd name="T51" fmla="*/ 113 h 198"/>
                <a:gd name="T52" fmla="*/ 178 w 435"/>
                <a:gd name="T53" fmla="*/ 43 h 198"/>
                <a:gd name="T54" fmla="*/ 273 w 435"/>
                <a:gd name="T55" fmla="*/ 99 h 198"/>
                <a:gd name="T56" fmla="*/ 195 w 435"/>
                <a:gd name="T57" fmla="*/ 156 h 198"/>
                <a:gd name="T58" fmla="*/ 217 w 435"/>
                <a:gd name="T59" fmla="*/ 131 h 198"/>
                <a:gd name="T60" fmla="*/ 217 w 435"/>
                <a:gd name="T61" fmla="*/ 67 h 198"/>
                <a:gd name="T62" fmla="*/ 195 w 435"/>
                <a:gd name="T63" fmla="*/ 43 h 198"/>
                <a:gd name="T64" fmla="*/ 273 w 435"/>
                <a:gd name="T65" fmla="*/ 99 h 198"/>
                <a:gd name="T66" fmla="*/ 380 w 435"/>
                <a:gd name="T67" fmla="*/ 180 h 198"/>
                <a:gd name="T68" fmla="*/ 385 w 435"/>
                <a:gd name="T69" fmla="*/ 182 h 198"/>
                <a:gd name="T70" fmla="*/ 380 w 435"/>
                <a:gd name="T71" fmla="*/ 184 h 198"/>
                <a:gd name="T72" fmla="*/ 384 w 435"/>
                <a:gd name="T73" fmla="*/ 187 h 198"/>
                <a:gd name="T74" fmla="*/ 385 w 435"/>
                <a:gd name="T75" fmla="*/ 193 h 198"/>
                <a:gd name="T76" fmla="*/ 387 w 435"/>
                <a:gd name="T77" fmla="*/ 189 h 198"/>
                <a:gd name="T78" fmla="*/ 385 w 435"/>
                <a:gd name="T79" fmla="*/ 186 h 198"/>
                <a:gd name="T80" fmla="*/ 382 w 435"/>
                <a:gd name="T81" fmla="*/ 178 h 198"/>
                <a:gd name="T82" fmla="*/ 378 w 435"/>
                <a:gd name="T83" fmla="*/ 193 h 198"/>
                <a:gd name="T84" fmla="*/ 380 w 435"/>
                <a:gd name="T85" fmla="*/ 186 h 198"/>
                <a:gd name="T86" fmla="*/ 382 w 435"/>
                <a:gd name="T87" fmla="*/ 198 h 198"/>
                <a:gd name="T88" fmla="*/ 382 w 435"/>
                <a:gd name="T89" fmla="*/ 173 h 198"/>
                <a:gd name="T90" fmla="*/ 382 w 435"/>
                <a:gd name="T91" fmla="*/ 198 h 198"/>
                <a:gd name="T92" fmla="*/ 372 w 435"/>
                <a:gd name="T93" fmla="*/ 186 h 198"/>
                <a:gd name="T94" fmla="*/ 393 w 435"/>
                <a:gd name="T95"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5" h="198">
                  <a:moveTo>
                    <a:pt x="358" y="43"/>
                  </a:moveTo>
                  <a:cubicBezTo>
                    <a:pt x="333" y="43"/>
                    <a:pt x="333" y="43"/>
                    <a:pt x="333" y="43"/>
                  </a:cubicBezTo>
                  <a:cubicBezTo>
                    <a:pt x="333" y="67"/>
                    <a:pt x="333" y="67"/>
                    <a:pt x="333" y="67"/>
                  </a:cubicBezTo>
                  <a:cubicBezTo>
                    <a:pt x="358" y="67"/>
                    <a:pt x="358" y="67"/>
                    <a:pt x="358" y="67"/>
                  </a:cubicBezTo>
                  <a:cubicBezTo>
                    <a:pt x="363" y="67"/>
                    <a:pt x="368" y="72"/>
                    <a:pt x="368" y="78"/>
                  </a:cubicBezTo>
                  <a:cubicBezTo>
                    <a:pt x="368" y="84"/>
                    <a:pt x="363" y="89"/>
                    <a:pt x="358" y="89"/>
                  </a:cubicBezTo>
                  <a:cubicBezTo>
                    <a:pt x="333" y="89"/>
                    <a:pt x="333" y="89"/>
                    <a:pt x="333" y="89"/>
                  </a:cubicBezTo>
                  <a:cubicBezTo>
                    <a:pt x="333" y="113"/>
                    <a:pt x="333" y="113"/>
                    <a:pt x="333" y="113"/>
                  </a:cubicBezTo>
                  <a:cubicBezTo>
                    <a:pt x="358" y="113"/>
                    <a:pt x="358" y="113"/>
                    <a:pt x="358" y="113"/>
                  </a:cubicBezTo>
                  <a:cubicBezTo>
                    <a:pt x="377" y="113"/>
                    <a:pt x="393" y="97"/>
                    <a:pt x="393" y="78"/>
                  </a:cubicBezTo>
                  <a:cubicBezTo>
                    <a:pt x="393" y="58"/>
                    <a:pt x="377" y="43"/>
                    <a:pt x="358" y="43"/>
                  </a:cubicBezTo>
                  <a:moveTo>
                    <a:pt x="217" y="173"/>
                  </a:moveTo>
                  <a:cubicBezTo>
                    <a:pt x="246" y="173"/>
                    <a:pt x="272" y="156"/>
                    <a:pt x="284" y="131"/>
                  </a:cubicBezTo>
                  <a:cubicBezTo>
                    <a:pt x="315" y="131"/>
                    <a:pt x="315" y="131"/>
                    <a:pt x="315" y="131"/>
                  </a:cubicBezTo>
                  <a:cubicBezTo>
                    <a:pt x="315" y="173"/>
                    <a:pt x="315" y="173"/>
                    <a:pt x="315" y="173"/>
                  </a:cubicBezTo>
                  <a:cubicBezTo>
                    <a:pt x="333" y="173"/>
                    <a:pt x="333" y="173"/>
                    <a:pt x="333" y="173"/>
                  </a:cubicBezTo>
                  <a:cubicBezTo>
                    <a:pt x="333" y="131"/>
                    <a:pt x="333" y="131"/>
                    <a:pt x="333" y="131"/>
                  </a:cubicBezTo>
                  <a:cubicBezTo>
                    <a:pt x="358" y="131"/>
                    <a:pt x="358" y="131"/>
                    <a:pt x="358" y="131"/>
                  </a:cubicBezTo>
                  <a:cubicBezTo>
                    <a:pt x="387" y="131"/>
                    <a:pt x="411" y="107"/>
                    <a:pt x="411" y="78"/>
                  </a:cubicBezTo>
                  <a:cubicBezTo>
                    <a:pt x="411" y="49"/>
                    <a:pt x="387" y="25"/>
                    <a:pt x="358" y="25"/>
                  </a:cubicBezTo>
                  <a:cubicBezTo>
                    <a:pt x="315" y="25"/>
                    <a:pt x="315" y="25"/>
                    <a:pt x="315" y="25"/>
                  </a:cubicBezTo>
                  <a:cubicBezTo>
                    <a:pt x="315" y="89"/>
                    <a:pt x="315" y="89"/>
                    <a:pt x="315" y="89"/>
                  </a:cubicBezTo>
                  <a:cubicBezTo>
                    <a:pt x="290" y="89"/>
                    <a:pt x="290" y="89"/>
                    <a:pt x="290" y="89"/>
                  </a:cubicBezTo>
                  <a:cubicBezTo>
                    <a:pt x="285" y="53"/>
                    <a:pt x="254" y="25"/>
                    <a:pt x="217" y="25"/>
                  </a:cubicBezTo>
                  <a:cubicBezTo>
                    <a:pt x="130" y="25"/>
                    <a:pt x="130" y="25"/>
                    <a:pt x="130" y="25"/>
                  </a:cubicBezTo>
                  <a:cubicBezTo>
                    <a:pt x="43" y="173"/>
                    <a:pt x="43" y="173"/>
                    <a:pt x="43" y="173"/>
                  </a:cubicBezTo>
                  <a:cubicBezTo>
                    <a:pt x="64" y="173"/>
                    <a:pt x="64" y="173"/>
                    <a:pt x="64" y="173"/>
                  </a:cubicBezTo>
                  <a:cubicBezTo>
                    <a:pt x="89" y="131"/>
                    <a:pt x="89" y="131"/>
                    <a:pt x="89" y="131"/>
                  </a:cubicBezTo>
                  <a:cubicBezTo>
                    <a:pt x="178" y="131"/>
                    <a:pt x="178" y="131"/>
                    <a:pt x="178" y="131"/>
                  </a:cubicBezTo>
                  <a:cubicBezTo>
                    <a:pt x="178" y="173"/>
                    <a:pt x="178" y="173"/>
                    <a:pt x="178" y="173"/>
                  </a:cubicBezTo>
                  <a:lnTo>
                    <a:pt x="217" y="173"/>
                  </a:lnTo>
                  <a:close/>
                  <a:moveTo>
                    <a:pt x="435" y="78"/>
                  </a:moveTo>
                  <a:cubicBezTo>
                    <a:pt x="435" y="121"/>
                    <a:pt x="400" y="156"/>
                    <a:pt x="358" y="156"/>
                  </a:cubicBezTo>
                  <a:cubicBezTo>
                    <a:pt x="358" y="198"/>
                    <a:pt x="358" y="198"/>
                    <a:pt x="358" y="198"/>
                  </a:cubicBezTo>
                  <a:cubicBezTo>
                    <a:pt x="291" y="198"/>
                    <a:pt x="291" y="198"/>
                    <a:pt x="291" y="198"/>
                  </a:cubicBezTo>
                  <a:cubicBezTo>
                    <a:pt x="291" y="165"/>
                    <a:pt x="291" y="165"/>
                    <a:pt x="291" y="165"/>
                  </a:cubicBezTo>
                  <a:cubicBezTo>
                    <a:pt x="272" y="185"/>
                    <a:pt x="246" y="198"/>
                    <a:pt x="217" y="198"/>
                  </a:cubicBezTo>
                  <a:cubicBezTo>
                    <a:pt x="153" y="198"/>
                    <a:pt x="153" y="198"/>
                    <a:pt x="153" y="198"/>
                  </a:cubicBezTo>
                  <a:cubicBezTo>
                    <a:pt x="153" y="156"/>
                    <a:pt x="153" y="156"/>
                    <a:pt x="153" y="156"/>
                  </a:cubicBezTo>
                  <a:cubicBezTo>
                    <a:pt x="103" y="156"/>
                    <a:pt x="103" y="156"/>
                    <a:pt x="103" y="156"/>
                  </a:cubicBezTo>
                  <a:cubicBezTo>
                    <a:pt x="78" y="198"/>
                    <a:pt x="78" y="198"/>
                    <a:pt x="78" y="198"/>
                  </a:cubicBezTo>
                  <a:cubicBezTo>
                    <a:pt x="0" y="198"/>
                    <a:pt x="0" y="198"/>
                    <a:pt x="0" y="198"/>
                  </a:cubicBezTo>
                  <a:cubicBezTo>
                    <a:pt x="115" y="0"/>
                    <a:pt x="115" y="0"/>
                    <a:pt x="115" y="0"/>
                  </a:cubicBezTo>
                  <a:cubicBezTo>
                    <a:pt x="217" y="0"/>
                    <a:pt x="217" y="0"/>
                    <a:pt x="217" y="0"/>
                  </a:cubicBezTo>
                  <a:cubicBezTo>
                    <a:pt x="246" y="0"/>
                    <a:pt x="272" y="13"/>
                    <a:pt x="291" y="33"/>
                  </a:cubicBezTo>
                  <a:cubicBezTo>
                    <a:pt x="291" y="0"/>
                    <a:pt x="291" y="0"/>
                    <a:pt x="291" y="0"/>
                  </a:cubicBezTo>
                  <a:cubicBezTo>
                    <a:pt x="358" y="0"/>
                    <a:pt x="358" y="0"/>
                    <a:pt x="358" y="0"/>
                  </a:cubicBezTo>
                  <a:cubicBezTo>
                    <a:pt x="400" y="0"/>
                    <a:pt x="435" y="35"/>
                    <a:pt x="435" y="78"/>
                  </a:cubicBezTo>
                  <a:close/>
                  <a:moveTo>
                    <a:pt x="153" y="43"/>
                  </a:moveTo>
                  <a:cubicBezTo>
                    <a:pt x="153" y="89"/>
                    <a:pt x="153" y="89"/>
                    <a:pt x="153" y="89"/>
                  </a:cubicBezTo>
                  <a:cubicBezTo>
                    <a:pt x="113" y="89"/>
                    <a:pt x="113" y="89"/>
                    <a:pt x="113" y="89"/>
                  </a:cubicBezTo>
                  <a:cubicBezTo>
                    <a:pt x="99" y="113"/>
                    <a:pt x="99" y="113"/>
                    <a:pt x="99" y="113"/>
                  </a:cubicBezTo>
                  <a:cubicBezTo>
                    <a:pt x="178" y="113"/>
                    <a:pt x="178" y="113"/>
                    <a:pt x="178" y="113"/>
                  </a:cubicBezTo>
                  <a:cubicBezTo>
                    <a:pt x="178" y="43"/>
                    <a:pt x="178" y="43"/>
                    <a:pt x="178" y="43"/>
                  </a:cubicBezTo>
                  <a:lnTo>
                    <a:pt x="153" y="43"/>
                  </a:lnTo>
                  <a:close/>
                  <a:moveTo>
                    <a:pt x="273" y="99"/>
                  </a:moveTo>
                  <a:cubicBezTo>
                    <a:pt x="273" y="130"/>
                    <a:pt x="248" y="156"/>
                    <a:pt x="217" y="156"/>
                  </a:cubicBezTo>
                  <a:cubicBezTo>
                    <a:pt x="195" y="156"/>
                    <a:pt x="195" y="156"/>
                    <a:pt x="195" y="156"/>
                  </a:cubicBezTo>
                  <a:cubicBezTo>
                    <a:pt x="195" y="131"/>
                    <a:pt x="195" y="131"/>
                    <a:pt x="195" y="131"/>
                  </a:cubicBezTo>
                  <a:cubicBezTo>
                    <a:pt x="217" y="131"/>
                    <a:pt x="217" y="131"/>
                    <a:pt x="217" y="131"/>
                  </a:cubicBezTo>
                  <a:cubicBezTo>
                    <a:pt x="234" y="131"/>
                    <a:pt x="248" y="117"/>
                    <a:pt x="248" y="99"/>
                  </a:cubicBezTo>
                  <a:cubicBezTo>
                    <a:pt x="248" y="82"/>
                    <a:pt x="234" y="67"/>
                    <a:pt x="217" y="67"/>
                  </a:cubicBezTo>
                  <a:cubicBezTo>
                    <a:pt x="195" y="67"/>
                    <a:pt x="195" y="67"/>
                    <a:pt x="195" y="67"/>
                  </a:cubicBezTo>
                  <a:cubicBezTo>
                    <a:pt x="195" y="43"/>
                    <a:pt x="195" y="43"/>
                    <a:pt x="195" y="43"/>
                  </a:cubicBezTo>
                  <a:cubicBezTo>
                    <a:pt x="217" y="43"/>
                    <a:pt x="217" y="43"/>
                    <a:pt x="217" y="43"/>
                  </a:cubicBezTo>
                  <a:cubicBezTo>
                    <a:pt x="248" y="43"/>
                    <a:pt x="273" y="68"/>
                    <a:pt x="273" y="99"/>
                  </a:cubicBezTo>
                  <a:close/>
                  <a:moveTo>
                    <a:pt x="380" y="184"/>
                  </a:moveTo>
                  <a:cubicBezTo>
                    <a:pt x="380" y="180"/>
                    <a:pt x="380" y="180"/>
                    <a:pt x="380" y="180"/>
                  </a:cubicBezTo>
                  <a:cubicBezTo>
                    <a:pt x="383" y="180"/>
                    <a:pt x="383" y="180"/>
                    <a:pt x="383" y="180"/>
                  </a:cubicBezTo>
                  <a:cubicBezTo>
                    <a:pt x="384" y="180"/>
                    <a:pt x="385" y="181"/>
                    <a:pt x="385" y="182"/>
                  </a:cubicBezTo>
                  <a:cubicBezTo>
                    <a:pt x="385" y="183"/>
                    <a:pt x="384" y="184"/>
                    <a:pt x="382" y="184"/>
                  </a:cubicBezTo>
                  <a:lnTo>
                    <a:pt x="380" y="184"/>
                  </a:lnTo>
                  <a:close/>
                  <a:moveTo>
                    <a:pt x="382" y="186"/>
                  </a:moveTo>
                  <a:cubicBezTo>
                    <a:pt x="383" y="187"/>
                    <a:pt x="383" y="186"/>
                    <a:pt x="384" y="187"/>
                  </a:cubicBezTo>
                  <a:cubicBezTo>
                    <a:pt x="384" y="188"/>
                    <a:pt x="384" y="189"/>
                    <a:pt x="385" y="190"/>
                  </a:cubicBezTo>
                  <a:cubicBezTo>
                    <a:pt x="385" y="191"/>
                    <a:pt x="385" y="192"/>
                    <a:pt x="385" y="193"/>
                  </a:cubicBezTo>
                  <a:cubicBezTo>
                    <a:pt x="388" y="193"/>
                    <a:pt x="388" y="193"/>
                    <a:pt x="388" y="193"/>
                  </a:cubicBezTo>
                  <a:cubicBezTo>
                    <a:pt x="388" y="191"/>
                    <a:pt x="387" y="190"/>
                    <a:pt x="387" y="189"/>
                  </a:cubicBezTo>
                  <a:cubicBezTo>
                    <a:pt x="387" y="187"/>
                    <a:pt x="387" y="186"/>
                    <a:pt x="385" y="186"/>
                  </a:cubicBezTo>
                  <a:cubicBezTo>
                    <a:pt x="385" y="186"/>
                    <a:pt x="385" y="186"/>
                    <a:pt x="385" y="186"/>
                  </a:cubicBezTo>
                  <a:cubicBezTo>
                    <a:pt x="387" y="185"/>
                    <a:pt x="388" y="184"/>
                    <a:pt x="388" y="182"/>
                  </a:cubicBezTo>
                  <a:cubicBezTo>
                    <a:pt x="388" y="179"/>
                    <a:pt x="385" y="178"/>
                    <a:pt x="382" y="178"/>
                  </a:cubicBezTo>
                  <a:cubicBezTo>
                    <a:pt x="378" y="178"/>
                    <a:pt x="378" y="178"/>
                    <a:pt x="378" y="178"/>
                  </a:cubicBezTo>
                  <a:cubicBezTo>
                    <a:pt x="378" y="193"/>
                    <a:pt x="378" y="193"/>
                    <a:pt x="378" y="193"/>
                  </a:cubicBezTo>
                  <a:cubicBezTo>
                    <a:pt x="380" y="193"/>
                    <a:pt x="380" y="193"/>
                    <a:pt x="380" y="193"/>
                  </a:cubicBezTo>
                  <a:cubicBezTo>
                    <a:pt x="380" y="186"/>
                    <a:pt x="380" y="186"/>
                    <a:pt x="380" y="186"/>
                  </a:cubicBezTo>
                  <a:lnTo>
                    <a:pt x="382" y="186"/>
                  </a:lnTo>
                  <a:close/>
                  <a:moveTo>
                    <a:pt x="382" y="198"/>
                  </a:moveTo>
                  <a:cubicBezTo>
                    <a:pt x="389" y="198"/>
                    <a:pt x="395" y="192"/>
                    <a:pt x="395" y="186"/>
                  </a:cubicBezTo>
                  <a:cubicBezTo>
                    <a:pt x="395" y="179"/>
                    <a:pt x="389" y="173"/>
                    <a:pt x="382" y="173"/>
                  </a:cubicBezTo>
                  <a:cubicBezTo>
                    <a:pt x="376" y="173"/>
                    <a:pt x="370" y="179"/>
                    <a:pt x="370" y="186"/>
                  </a:cubicBezTo>
                  <a:cubicBezTo>
                    <a:pt x="370" y="192"/>
                    <a:pt x="376" y="198"/>
                    <a:pt x="382" y="198"/>
                  </a:cubicBezTo>
                  <a:close/>
                  <a:moveTo>
                    <a:pt x="382" y="196"/>
                  </a:moveTo>
                  <a:cubicBezTo>
                    <a:pt x="377" y="196"/>
                    <a:pt x="372" y="191"/>
                    <a:pt x="372" y="186"/>
                  </a:cubicBezTo>
                  <a:cubicBezTo>
                    <a:pt x="372" y="180"/>
                    <a:pt x="377" y="175"/>
                    <a:pt x="382" y="175"/>
                  </a:cubicBezTo>
                  <a:cubicBezTo>
                    <a:pt x="388" y="175"/>
                    <a:pt x="393" y="180"/>
                    <a:pt x="393" y="186"/>
                  </a:cubicBezTo>
                  <a:cubicBezTo>
                    <a:pt x="393" y="191"/>
                    <a:pt x="388" y="196"/>
                    <a:pt x="382"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1290638" y="1039813"/>
              <a:ext cx="2682875" cy="184150"/>
            </a:xfrm>
            <a:custGeom>
              <a:avLst/>
              <a:gdLst>
                <a:gd name="T0" fmla="*/ 34 w 715"/>
                <a:gd name="T1" fmla="*/ 37 h 49"/>
                <a:gd name="T2" fmla="*/ 23 w 715"/>
                <a:gd name="T3" fmla="*/ 10 h 49"/>
                <a:gd name="T4" fmla="*/ 68 w 715"/>
                <a:gd name="T5" fmla="*/ 26 h 49"/>
                <a:gd name="T6" fmla="*/ 82 w 715"/>
                <a:gd name="T7" fmla="*/ 18 h 49"/>
                <a:gd name="T8" fmla="*/ 108 w 715"/>
                <a:gd name="T9" fmla="*/ 49 h 49"/>
                <a:gd name="T10" fmla="*/ 88 w 715"/>
                <a:gd name="T11" fmla="*/ 49 h 49"/>
                <a:gd name="T12" fmla="*/ 68 w 715"/>
                <a:gd name="T13" fmla="*/ 49 h 49"/>
                <a:gd name="T14" fmla="*/ 120 w 715"/>
                <a:gd name="T15" fmla="*/ 34 h 49"/>
                <a:gd name="T16" fmla="*/ 126 w 715"/>
                <a:gd name="T17" fmla="*/ 34 h 49"/>
                <a:gd name="T18" fmla="*/ 165 w 715"/>
                <a:gd name="T19" fmla="*/ 24 h 49"/>
                <a:gd name="T20" fmla="*/ 174 w 715"/>
                <a:gd name="T21" fmla="*/ 23 h 49"/>
                <a:gd name="T22" fmla="*/ 208 w 715"/>
                <a:gd name="T23" fmla="*/ 43 h 49"/>
                <a:gd name="T24" fmla="*/ 209 w 715"/>
                <a:gd name="T25" fmla="*/ 35 h 49"/>
                <a:gd name="T26" fmla="*/ 204 w 715"/>
                <a:gd name="T27" fmla="*/ 31 h 49"/>
                <a:gd name="T28" fmla="*/ 240 w 715"/>
                <a:gd name="T29" fmla="*/ 0 h 49"/>
                <a:gd name="T30" fmla="*/ 261 w 715"/>
                <a:gd name="T31" fmla="*/ 49 h 49"/>
                <a:gd name="T32" fmla="*/ 240 w 715"/>
                <a:gd name="T33" fmla="*/ 49 h 49"/>
                <a:gd name="T34" fmla="*/ 292 w 715"/>
                <a:gd name="T35" fmla="*/ 49 h 49"/>
                <a:gd name="T36" fmla="*/ 271 w 715"/>
                <a:gd name="T37" fmla="*/ 19 h 49"/>
                <a:gd name="T38" fmla="*/ 292 w 715"/>
                <a:gd name="T39" fmla="*/ 19 h 49"/>
                <a:gd name="T40" fmla="*/ 311 w 715"/>
                <a:gd name="T41" fmla="*/ 19 h 49"/>
                <a:gd name="T42" fmla="*/ 340 w 715"/>
                <a:gd name="T43" fmla="*/ 18 h 49"/>
                <a:gd name="T44" fmla="*/ 339 w 715"/>
                <a:gd name="T45" fmla="*/ 22 h 49"/>
                <a:gd name="T46" fmla="*/ 320 w 715"/>
                <a:gd name="T47" fmla="*/ 22 h 49"/>
                <a:gd name="T48" fmla="*/ 360 w 715"/>
                <a:gd name="T49" fmla="*/ 22 h 49"/>
                <a:gd name="T50" fmla="*/ 380 w 715"/>
                <a:gd name="T51" fmla="*/ 49 h 49"/>
                <a:gd name="T52" fmla="*/ 378 w 715"/>
                <a:gd name="T53" fmla="*/ 30 h 49"/>
                <a:gd name="T54" fmla="*/ 360 w 715"/>
                <a:gd name="T55" fmla="*/ 22 h 49"/>
                <a:gd name="T56" fmla="*/ 380 w 715"/>
                <a:gd name="T57" fmla="*/ 34 h 49"/>
                <a:gd name="T58" fmla="*/ 398 w 715"/>
                <a:gd name="T59" fmla="*/ 24 h 49"/>
                <a:gd name="T60" fmla="*/ 415 w 715"/>
                <a:gd name="T61" fmla="*/ 49 h 49"/>
                <a:gd name="T62" fmla="*/ 394 w 715"/>
                <a:gd name="T63" fmla="*/ 49 h 49"/>
                <a:gd name="T64" fmla="*/ 452 w 715"/>
                <a:gd name="T65" fmla="*/ 24 h 49"/>
                <a:gd name="T66" fmla="*/ 461 w 715"/>
                <a:gd name="T67" fmla="*/ 23 h 49"/>
                <a:gd name="T68" fmla="*/ 495 w 715"/>
                <a:gd name="T69" fmla="*/ 43 h 49"/>
                <a:gd name="T70" fmla="*/ 496 w 715"/>
                <a:gd name="T71" fmla="*/ 35 h 49"/>
                <a:gd name="T72" fmla="*/ 491 w 715"/>
                <a:gd name="T73" fmla="*/ 31 h 49"/>
                <a:gd name="T74" fmla="*/ 513 w 715"/>
                <a:gd name="T75" fmla="*/ 45 h 49"/>
                <a:gd name="T76" fmla="*/ 524 w 715"/>
                <a:gd name="T77" fmla="*/ 23 h 49"/>
                <a:gd name="T78" fmla="*/ 525 w 715"/>
                <a:gd name="T79" fmla="*/ 40 h 49"/>
                <a:gd name="T80" fmla="*/ 562 w 715"/>
                <a:gd name="T81" fmla="*/ 34 h 49"/>
                <a:gd name="T82" fmla="*/ 556 w 715"/>
                <a:gd name="T83" fmla="*/ 34 h 49"/>
                <a:gd name="T84" fmla="*/ 596 w 715"/>
                <a:gd name="T85" fmla="*/ 49 h 49"/>
                <a:gd name="T86" fmla="*/ 570 w 715"/>
                <a:gd name="T87" fmla="*/ 37 h 49"/>
                <a:gd name="T88" fmla="*/ 591 w 715"/>
                <a:gd name="T89" fmla="*/ 33 h 49"/>
                <a:gd name="T90" fmla="*/ 605 w 715"/>
                <a:gd name="T91" fmla="*/ 19 h 49"/>
                <a:gd name="T92" fmla="*/ 622 w 715"/>
                <a:gd name="T93" fmla="*/ 18 h 49"/>
                <a:gd name="T94" fmla="*/ 605 w 715"/>
                <a:gd name="T95" fmla="*/ 49 h 49"/>
                <a:gd name="T96" fmla="*/ 640 w 715"/>
                <a:gd name="T97" fmla="*/ 45 h 49"/>
                <a:gd name="T98" fmla="*/ 640 w 715"/>
                <a:gd name="T99" fmla="*/ 18 h 49"/>
                <a:gd name="T100" fmla="*/ 656 w 715"/>
                <a:gd name="T101" fmla="*/ 34 h 49"/>
                <a:gd name="T102" fmla="*/ 671 w 715"/>
                <a:gd name="T103" fmla="*/ 45 h 49"/>
                <a:gd name="T104" fmla="*/ 661 w 715"/>
                <a:gd name="T105" fmla="*/ 31 h 49"/>
                <a:gd name="T106" fmla="*/ 697 w 715"/>
                <a:gd name="T107" fmla="*/ 41 h 49"/>
                <a:gd name="T108" fmla="*/ 699 w 715"/>
                <a:gd name="T109" fmla="*/ 6 h 49"/>
                <a:gd name="T110" fmla="*/ 699 w 715"/>
                <a:gd name="T111" fmla="*/ 11 h 49"/>
                <a:gd name="T112" fmla="*/ 702 w 715"/>
                <a:gd name="T113" fmla="*/ 2 h 49"/>
                <a:gd name="T114" fmla="*/ 710 w 715"/>
                <a:gd name="T115" fmla="*/ 9 h 49"/>
                <a:gd name="T116" fmla="*/ 714 w 715"/>
                <a:gd name="T117" fmla="*/ 3 h 49"/>
                <a:gd name="T118" fmla="*/ 706 w 715"/>
                <a:gd name="T119"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49">
                  <a:moveTo>
                    <a:pt x="20" y="3"/>
                  </a:moveTo>
                  <a:cubicBezTo>
                    <a:pt x="25" y="3"/>
                    <a:pt x="25" y="3"/>
                    <a:pt x="25" y="3"/>
                  </a:cubicBezTo>
                  <a:cubicBezTo>
                    <a:pt x="45" y="49"/>
                    <a:pt x="45" y="49"/>
                    <a:pt x="45" y="49"/>
                  </a:cubicBezTo>
                  <a:cubicBezTo>
                    <a:pt x="38" y="49"/>
                    <a:pt x="38" y="49"/>
                    <a:pt x="38" y="49"/>
                  </a:cubicBezTo>
                  <a:cubicBezTo>
                    <a:pt x="34" y="37"/>
                    <a:pt x="34" y="37"/>
                    <a:pt x="34" y="37"/>
                  </a:cubicBezTo>
                  <a:cubicBezTo>
                    <a:pt x="11" y="37"/>
                    <a:pt x="11" y="37"/>
                    <a:pt x="11" y="37"/>
                  </a:cubicBezTo>
                  <a:cubicBezTo>
                    <a:pt x="7" y="49"/>
                    <a:pt x="7" y="49"/>
                    <a:pt x="7" y="49"/>
                  </a:cubicBezTo>
                  <a:cubicBezTo>
                    <a:pt x="0" y="49"/>
                    <a:pt x="0" y="49"/>
                    <a:pt x="0" y="49"/>
                  </a:cubicBezTo>
                  <a:lnTo>
                    <a:pt x="20" y="3"/>
                  </a:lnTo>
                  <a:close/>
                  <a:moveTo>
                    <a:pt x="23" y="10"/>
                  </a:moveTo>
                  <a:cubicBezTo>
                    <a:pt x="23" y="10"/>
                    <a:pt x="23" y="10"/>
                    <a:pt x="23" y="10"/>
                  </a:cubicBezTo>
                  <a:cubicBezTo>
                    <a:pt x="13" y="32"/>
                    <a:pt x="13" y="32"/>
                    <a:pt x="13" y="32"/>
                  </a:cubicBezTo>
                  <a:cubicBezTo>
                    <a:pt x="32" y="32"/>
                    <a:pt x="32" y="32"/>
                    <a:pt x="32" y="32"/>
                  </a:cubicBezTo>
                  <a:lnTo>
                    <a:pt x="23" y="10"/>
                  </a:lnTo>
                  <a:close/>
                  <a:moveTo>
                    <a:pt x="68" y="26"/>
                  </a:moveTo>
                  <a:cubicBezTo>
                    <a:pt x="68" y="23"/>
                    <a:pt x="67" y="21"/>
                    <a:pt x="67" y="19"/>
                  </a:cubicBezTo>
                  <a:cubicBezTo>
                    <a:pt x="72" y="19"/>
                    <a:pt x="72" y="19"/>
                    <a:pt x="72" y="19"/>
                  </a:cubicBezTo>
                  <a:cubicBezTo>
                    <a:pt x="72" y="20"/>
                    <a:pt x="72" y="22"/>
                    <a:pt x="72" y="24"/>
                  </a:cubicBezTo>
                  <a:cubicBezTo>
                    <a:pt x="72" y="24"/>
                    <a:pt x="72" y="24"/>
                    <a:pt x="72" y="24"/>
                  </a:cubicBezTo>
                  <a:cubicBezTo>
                    <a:pt x="74" y="21"/>
                    <a:pt x="77" y="18"/>
                    <a:pt x="82" y="18"/>
                  </a:cubicBezTo>
                  <a:cubicBezTo>
                    <a:pt x="89" y="18"/>
                    <a:pt x="91" y="22"/>
                    <a:pt x="92" y="24"/>
                  </a:cubicBezTo>
                  <a:cubicBezTo>
                    <a:pt x="94" y="20"/>
                    <a:pt x="97" y="18"/>
                    <a:pt x="101" y="18"/>
                  </a:cubicBezTo>
                  <a:cubicBezTo>
                    <a:pt x="110" y="18"/>
                    <a:pt x="113" y="23"/>
                    <a:pt x="113" y="30"/>
                  </a:cubicBezTo>
                  <a:cubicBezTo>
                    <a:pt x="113" y="49"/>
                    <a:pt x="113" y="49"/>
                    <a:pt x="113" y="49"/>
                  </a:cubicBezTo>
                  <a:cubicBezTo>
                    <a:pt x="108" y="49"/>
                    <a:pt x="108" y="49"/>
                    <a:pt x="108" y="49"/>
                  </a:cubicBezTo>
                  <a:cubicBezTo>
                    <a:pt x="108" y="31"/>
                    <a:pt x="108" y="31"/>
                    <a:pt x="108" y="31"/>
                  </a:cubicBezTo>
                  <a:cubicBezTo>
                    <a:pt x="108" y="27"/>
                    <a:pt x="106" y="22"/>
                    <a:pt x="100" y="22"/>
                  </a:cubicBezTo>
                  <a:cubicBezTo>
                    <a:pt x="96" y="22"/>
                    <a:pt x="93" y="26"/>
                    <a:pt x="93" y="31"/>
                  </a:cubicBezTo>
                  <a:cubicBezTo>
                    <a:pt x="93" y="49"/>
                    <a:pt x="93" y="49"/>
                    <a:pt x="93" y="49"/>
                  </a:cubicBezTo>
                  <a:cubicBezTo>
                    <a:pt x="88" y="49"/>
                    <a:pt x="88" y="49"/>
                    <a:pt x="88" y="49"/>
                  </a:cubicBezTo>
                  <a:cubicBezTo>
                    <a:pt x="88" y="32"/>
                    <a:pt x="88" y="32"/>
                    <a:pt x="88" y="32"/>
                  </a:cubicBezTo>
                  <a:cubicBezTo>
                    <a:pt x="88" y="25"/>
                    <a:pt x="86" y="22"/>
                    <a:pt x="82" y="22"/>
                  </a:cubicBezTo>
                  <a:cubicBezTo>
                    <a:pt x="75" y="22"/>
                    <a:pt x="73" y="27"/>
                    <a:pt x="73" y="34"/>
                  </a:cubicBezTo>
                  <a:cubicBezTo>
                    <a:pt x="73" y="49"/>
                    <a:pt x="73" y="49"/>
                    <a:pt x="73" y="49"/>
                  </a:cubicBezTo>
                  <a:cubicBezTo>
                    <a:pt x="68" y="49"/>
                    <a:pt x="68" y="49"/>
                    <a:pt x="68" y="49"/>
                  </a:cubicBezTo>
                  <a:lnTo>
                    <a:pt x="68" y="26"/>
                  </a:lnTo>
                  <a:close/>
                  <a:moveTo>
                    <a:pt x="136" y="18"/>
                  </a:moveTo>
                  <a:cubicBezTo>
                    <a:pt x="146" y="18"/>
                    <a:pt x="152" y="24"/>
                    <a:pt x="152" y="34"/>
                  </a:cubicBezTo>
                  <a:cubicBezTo>
                    <a:pt x="152" y="43"/>
                    <a:pt x="146" y="49"/>
                    <a:pt x="136" y="49"/>
                  </a:cubicBezTo>
                  <a:cubicBezTo>
                    <a:pt x="127" y="49"/>
                    <a:pt x="120" y="43"/>
                    <a:pt x="120" y="34"/>
                  </a:cubicBezTo>
                  <a:cubicBezTo>
                    <a:pt x="120" y="24"/>
                    <a:pt x="127" y="18"/>
                    <a:pt x="136" y="18"/>
                  </a:cubicBezTo>
                  <a:close/>
                  <a:moveTo>
                    <a:pt x="136" y="45"/>
                  </a:moveTo>
                  <a:cubicBezTo>
                    <a:pt x="143" y="45"/>
                    <a:pt x="147" y="40"/>
                    <a:pt x="147" y="34"/>
                  </a:cubicBezTo>
                  <a:cubicBezTo>
                    <a:pt x="147" y="27"/>
                    <a:pt x="143" y="22"/>
                    <a:pt x="136" y="22"/>
                  </a:cubicBezTo>
                  <a:cubicBezTo>
                    <a:pt x="130" y="22"/>
                    <a:pt x="126" y="27"/>
                    <a:pt x="126" y="34"/>
                  </a:cubicBezTo>
                  <a:cubicBezTo>
                    <a:pt x="126" y="40"/>
                    <a:pt x="130" y="45"/>
                    <a:pt x="136" y="45"/>
                  </a:cubicBezTo>
                  <a:close/>
                  <a:moveTo>
                    <a:pt x="160" y="26"/>
                  </a:moveTo>
                  <a:cubicBezTo>
                    <a:pt x="160" y="23"/>
                    <a:pt x="160" y="21"/>
                    <a:pt x="160" y="19"/>
                  </a:cubicBezTo>
                  <a:cubicBezTo>
                    <a:pt x="165" y="19"/>
                    <a:pt x="165" y="19"/>
                    <a:pt x="165" y="19"/>
                  </a:cubicBezTo>
                  <a:cubicBezTo>
                    <a:pt x="165" y="20"/>
                    <a:pt x="165" y="22"/>
                    <a:pt x="165" y="24"/>
                  </a:cubicBezTo>
                  <a:cubicBezTo>
                    <a:pt x="165" y="24"/>
                    <a:pt x="165" y="24"/>
                    <a:pt x="165" y="24"/>
                  </a:cubicBezTo>
                  <a:cubicBezTo>
                    <a:pt x="166" y="21"/>
                    <a:pt x="170" y="18"/>
                    <a:pt x="175" y="18"/>
                  </a:cubicBezTo>
                  <a:cubicBezTo>
                    <a:pt x="176" y="18"/>
                    <a:pt x="176" y="18"/>
                    <a:pt x="177" y="18"/>
                  </a:cubicBezTo>
                  <a:cubicBezTo>
                    <a:pt x="177" y="23"/>
                    <a:pt x="177" y="23"/>
                    <a:pt x="177" y="23"/>
                  </a:cubicBezTo>
                  <a:cubicBezTo>
                    <a:pt x="176" y="23"/>
                    <a:pt x="175" y="23"/>
                    <a:pt x="174" y="23"/>
                  </a:cubicBezTo>
                  <a:cubicBezTo>
                    <a:pt x="168" y="23"/>
                    <a:pt x="165" y="27"/>
                    <a:pt x="165" y="34"/>
                  </a:cubicBezTo>
                  <a:cubicBezTo>
                    <a:pt x="165" y="49"/>
                    <a:pt x="165" y="49"/>
                    <a:pt x="165" y="49"/>
                  </a:cubicBezTo>
                  <a:cubicBezTo>
                    <a:pt x="160" y="49"/>
                    <a:pt x="160" y="49"/>
                    <a:pt x="160" y="49"/>
                  </a:cubicBezTo>
                  <a:lnTo>
                    <a:pt x="160" y="26"/>
                  </a:lnTo>
                  <a:close/>
                  <a:moveTo>
                    <a:pt x="208" y="43"/>
                  </a:moveTo>
                  <a:cubicBezTo>
                    <a:pt x="205" y="48"/>
                    <a:pt x="201" y="49"/>
                    <a:pt x="195" y="49"/>
                  </a:cubicBezTo>
                  <a:cubicBezTo>
                    <a:pt x="186" y="49"/>
                    <a:pt x="180" y="42"/>
                    <a:pt x="180" y="34"/>
                  </a:cubicBezTo>
                  <a:cubicBezTo>
                    <a:pt x="180" y="24"/>
                    <a:pt x="186" y="18"/>
                    <a:pt x="195" y="18"/>
                  </a:cubicBezTo>
                  <a:cubicBezTo>
                    <a:pt x="204" y="18"/>
                    <a:pt x="209" y="24"/>
                    <a:pt x="209" y="34"/>
                  </a:cubicBezTo>
                  <a:cubicBezTo>
                    <a:pt x="209" y="35"/>
                    <a:pt x="209" y="35"/>
                    <a:pt x="209" y="35"/>
                  </a:cubicBezTo>
                  <a:cubicBezTo>
                    <a:pt x="185" y="35"/>
                    <a:pt x="185" y="35"/>
                    <a:pt x="185" y="35"/>
                  </a:cubicBezTo>
                  <a:cubicBezTo>
                    <a:pt x="186" y="40"/>
                    <a:pt x="190" y="45"/>
                    <a:pt x="195" y="45"/>
                  </a:cubicBezTo>
                  <a:cubicBezTo>
                    <a:pt x="199" y="45"/>
                    <a:pt x="202" y="43"/>
                    <a:pt x="205" y="40"/>
                  </a:cubicBezTo>
                  <a:lnTo>
                    <a:pt x="208" y="43"/>
                  </a:lnTo>
                  <a:close/>
                  <a:moveTo>
                    <a:pt x="204" y="31"/>
                  </a:moveTo>
                  <a:cubicBezTo>
                    <a:pt x="204" y="26"/>
                    <a:pt x="201" y="22"/>
                    <a:pt x="195" y="22"/>
                  </a:cubicBezTo>
                  <a:cubicBezTo>
                    <a:pt x="190" y="22"/>
                    <a:pt x="186" y="26"/>
                    <a:pt x="185" y="31"/>
                  </a:cubicBezTo>
                  <a:lnTo>
                    <a:pt x="204" y="31"/>
                  </a:lnTo>
                  <a:close/>
                  <a:moveTo>
                    <a:pt x="235" y="0"/>
                  </a:moveTo>
                  <a:cubicBezTo>
                    <a:pt x="240" y="0"/>
                    <a:pt x="240" y="0"/>
                    <a:pt x="240" y="0"/>
                  </a:cubicBezTo>
                  <a:cubicBezTo>
                    <a:pt x="240" y="23"/>
                    <a:pt x="240" y="23"/>
                    <a:pt x="240" y="23"/>
                  </a:cubicBezTo>
                  <a:cubicBezTo>
                    <a:pt x="240" y="23"/>
                    <a:pt x="240" y="23"/>
                    <a:pt x="240" y="23"/>
                  </a:cubicBezTo>
                  <a:cubicBezTo>
                    <a:pt x="241" y="20"/>
                    <a:pt x="245" y="18"/>
                    <a:pt x="250" y="18"/>
                  </a:cubicBezTo>
                  <a:cubicBezTo>
                    <a:pt x="258" y="18"/>
                    <a:pt x="261" y="23"/>
                    <a:pt x="261" y="30"/>
                  </a:cubicBezTo>
                  <a:cubicBezTo>
                    <a:pt x="261" y="49"/>
                    <a:pt x="261" y="49"/>
                    <a:pt x="261" y="49"/>
                  </a:cubicBezTo>
                  <a:cubicBezTo>
                    <a:pt x="256" y="49"/>
                    <a:pt x="256" y="49"/>
                    <a:pt x="256" y="49"/>
                  </a:cubicBezTo>
                  <a:cubicBezTo>
                    <a:pt x="256" y="31"/>
                    <a:pt x="256" y="31"/>
                    <a:pt x="256" y="31"/>
                  </a:cubicBezTo>
                  <a:cubicBezTo>
                    <a:pt x="256" y="26"/>
                    <a:pt x="254" y="22"/>
                    <a:pt x="249" y="22"/>
                  </a:cubicBezTo>
                  <a:cubicBezTo>
                    <a:pt x="243" y="22"/>
                    <a:pt x="240" y="27"/>
                    <a:pt x="240" y="34"/>
                  </a:cubicBezTo>
                  <a:cubicBezTo>
                    <a:pt x="240" y="49"/>
                    <a:pt x="240" y="49"/>
                    <a:pt x="240" y="49"/>
                  </a:cubicBezTo>
                  <a:cubicBezTo>
                    <a:pt x="235" y="49"/>
                    <a:pt x="235" y="49"/>
                    <a:pt x="235" y="49"/>
                  </a:cubicBezTo>
                  <a:lnTo>
                    <a:pt x="235" y="0"/>
                  </a:lnTo>
                  <a:close/>
                  <a:moveTo>
                    <a:pt x="297" y="41"/>
                  </a:moveTo>
                  <a:cubicBezTo>
                    <a:pt x="297" y="44"/>
                    <a:pt x="297" y="47"/>
                    <a:pt x="297" y="49"/>
                  </a:cubicBezTo>
                  <a:cubicBezTo>
                    <a:pt x="292" y="49"/>
                    <a:pt x="292" y="49"/>
                    <a:pt x="292" y="49"/>
                  </a:cubicBezTo>
                  <a:cubicBezTo>
                    <a:pt x="292" y="47"/>
                    <a:pt x="292" y="45"/>
                    <a:pt x="292" y="44"/>
                  </a:cubicBezTo>
                  <a:cubicBezTo>
                    <a:pt x="292" y="44"/>
                    <a:pt x="292" y="44"/>
                    <a:pt x="292" y="44"/>
                  </a:cubicBezTo>
                  <a:cubicBezTo>
                    <a:pt x="291" y="47"/>
                    <a:pt x="287" y="49"/>
                    <a:pt x="282" y="49"/>
                  </a:cubicBezTo>
                  <a:cubicBezTo>
                    <a:pt x="274" y="49"/>
                    <a:pt x="271" y="44"/>
                    <a:pt x="271" y="37"/>
                  </a:cubicBezTo>
                  <a:cubicBezTo>
                    <a:pt x="271" y="19"/>
                    <a:pt x="271" y="19"/>
                    <a:pt x="271" y="19"/>
                  </a:cubicBezTo>
                  <a:cubicBezTo>
                    <a:pt x="276" y="19"/>
                    <a:pt x="276" y="19"/>
                    <a:pt x="276" y="19"/>
                  </a:cubicBezTo>
                  <a:cubicBezTo>
                    <a:pt x="276" y="37"/>
                    <a:pt x="276" y="37"/>
                    <a:pt x="276" y="37"/>
                  </a:cubicBezTo>
                  <a:cubicBezTo>
                    <a:pt x="276" y="42"/>
                    <a:pt x="278" y="45"/>
                    <a:pt x="282" y="45"/>
                  </a:cubicBezTo>
                  <a:cubicBezTo>
                    <a:pt x="289" y="45"/>
                    <a:pt x="292" y="40"/>
                    <a:pt x="292" y="33"/>
                  </a:cubicBezTo>
                  <a:cubicBezTo>
                    <a:pt x="292" y="19"/>
                    <a:pt x="292" y="19"/>
                    <a:pt x="292" y="19"/>
                  </a:cubicBezTo>
                  <a:cubicBezTo>
                    <a:pt x="297" y="19"/>
                    <a:pt x="297" y="19"/>
                    <a:pt x="297" y="19"/>
                  </a:cubicBezTo>
                  <a:lnTo>
                    <a:pt x="297" y="41"/>
                  </a:lnTo>
                  <a:close/>
                  <a:moveTo>
                    <a:pt x="306" y="26"/>
                  </a:moveTo>
                  <a:cubicBezTo>
                    <a:pt x="306" y="23"/>
                    <a:pt x="306" y="21"/>
                    <a:pt x="306" y="19"/>
                  </a:cubicBezTo>
                  <a:cubicBezTo>
                    <a:pt x="311" y="19"/>
                    <a:pt x="311" y="19"/>
                    <a:pt x="311" y="19"/>
                  </a:cubicBezTo>
                  <a:cubicBezTo>
                    <a:pt x="311" y="20"/>
                    <a:pt x="311" y="22"/>
                    <a:pt x="311" y="24"/>
                  </a:cubicBezTo>
                  <a:cubicBezTo>
                    <a:pt x="311" y="24"/>
                    <a:pt x="311" y="24"/>
                    <a:pt x="311" y="24"/>
                  </a:cubicBezTo>
                  <a:cubicBezTo>
                    <a:pt x="312" y="21"/>
                    <a:pt x="316" y="18"/>
                    <a:pt x="321" y="18"/>
                  </a:cubicBezTo>
                  <a:cubicBezTo>
                    <a:pt x="327" y="18"/>
                    <a:pt x="329" y="22"/>
                    <a:pt x="330" y="24"/>
                  </a:cubicBezTo>
                  <a:cubicBezTo>
                    <a:pt x="333" y="20"/>
                    <a:pt x="335" y="18"/>
                    <a:pt x="340" y="18"/>
                  </a:cubicBezTo>
                  <a:cubicBezTo>
                    <a:pt x="348" y="18"/>
                    <a:pt x="351" y="23"/>
                    <a:pt x="351" y="30"/>
                  </a:cubicBezTo>
                  <a:cubicBezTo>
                    <a:pt x="351" y="49"/>
                    <a:pt x="351" y="49"/>
                    <a:pt x="351" y="49"/>
                  </a:cubicBezTo>
                  <a:cubicBezTo>
                    <a:pt x="346" y="49"/>
                    <a:pt x="346" y="49"/>
                    <a:pt x="346" y="49"/>
                  </a:cubicBezTo>
                  <a:cubicBezTo>
                    <a:pt x="346" y="31"/>
                    <a:pt x="346" y="31"/>
                    <a:pt x="346" y="31"/>
                  </a:cubicBezTo>
                  <a:cubicBezTo>
                    <a:pt x="346" y="27"/>
                    <a:pt x="345" y="22"/>
                    <a:pt x="339" y="22"/>
                  </a:cubicBezTo>
                  <a:cubicBezTo>
                    <a:pt x="335" y="22"/>
                    <a:pt x="331" y="26"/>
                    <a:pt x="331" y="31"/>
                  </a:cubicBezTo>
                  <a:cubicBezTo>
                    <a:pt x="331" y="49"/>
                    <a:pt x="331" y="49"/>
                    <a:pt x="331" y="49"/>
                  </a:cubicBezTo>
                  <a:cubicBezTo>
                    <a:pt x="326" y="49"/>
                    <a:pt x="326" y="49"/>
                    <a:pt x="326" y="49"/>
                  </a:cubicBezTo>
                  <a:cubicBezTo>
                    <a:pt x="326" y="32"/>
                    <a:pt x="326" y="32"/>
                    <a:pt x="326" y="32"/>
                  </a:cubicBezTo>
                  <a:cubicBezTo>
                    <a:pt x="326" y="25"/>
                    <a:pt x="325" y="22"/>
                    <a:pt x="320" y="22"/>
                  </a:cubicBezTo>
                  <a:cubicBezTo>
                    <a:pt x="314" y="22"/>
                    <a:pt x="311" y="27"/>
                    <a:pt x="311" y="34"/>
                  </a:cubicBezTo>
                  <a:cubicBezTo>
                    <a:pt x="311" y="49"/>
                    <a:pt x="311" y="49"/>
                    <a:pt x="311" y="49"/>
                  </a:cubicBezTo>
                  <a:cubicBezTo>
                    <a:pt x="306" y="49"/>
                    <a:pt x="306" y="49"/>
                    <a:pt x="306" y="49"/>
                  </a:cubicBezTo>
                  <a:lnTo>
                    <a:pt x="306" y="26"/>
                  </a:lnTo>
                  <a:close/>
                  <a:moveTo>
                    <a:pt x="360" y="22"/>
                  </a:moveTo>
                  <a:cubicBezTo>
                    <a:pt x="363" y="19"/>
                    <a:pt x="368" y="18"/>
                    <a:pt x="372" y="18"/>
                  </a:cubicBezTo>
                  <a:cubicBezTo>
                    <a:pt x="381" y="18"/>
                    <a:pt x="385" y="22"/>
                    <a:pt x="385" y="31"/>
                  </a:cubicBezTo>
                  <a:cubicBezTo>
                    <a:pt x="385" y="43"/>
                    <a:pt x="385" y="43"/>
                    <a:pt x="385" y="43"/>
                  </a:cubicBezTo>
                  <a:cubicBezTo>
                    <a:pt x="385" y="45"/>
                    <a:pt x="385" y="47"/>
                    <a:pt x="385" y="49"/>
                  </a:cubicBezTo>
                  <a:cubicBezTo>
                    <a:pt x="380" y="49"/>
                    <a:pt x="380" y="49"/>
                    <a:pt x="380" y="49"/>
                  </a:cubicBezTo>
                  <a:cubicBezTo>
                    <a:pt x="380" y="47"/>
                    <a:pt x="380" y="45"/>
                    <a:pt x="380" y="44"/>
                  </a:cubicBezTo>
                  <a:cubicBezTo>
                    <a:pt x="380" y="44"/>
                    <a:pt x="380" y="44"/>
                    <a:pt x="380" y="44"/>
                  </a:cubicBezTo>
                  <a:cubicBezTo>
                    <a:pt x="378" y="47"/>
                    <a:pt x="375" y="49"/>
                    <a:pt x="370" y="49"/>
                  </a:cubicBezTo>
                  <a:cubicBezTo>
                    <a:pt x="364" y="49"/>
                    <a:pt x="359" y="46"/>
                    <a:pt x="359" y="40"/>
                  </a:cubicBezTo>
                  <a:cubicBezTo>
                    <a:pt x="359" y="31"/>
                    <a:pt x="370" y="30"/>
                    <a:pt x="378" y="30"/>
                  </a:cubicBezTo>
                  <a:cubicBezTo>
                    <a:pt x="380" y="30"/>
                    <a:pt x="380" y="30"/>
                    <a:pt x="380" y="30"/>
                  </a:cubicBezTo>
                  <a:cubicBezTo>
                    <a:pt x="380" y="29"/>
                    <a:pt x="380" y="29"/>
                    <a:pt x="380" y="29"/>
                  </a:cubicBezTo>
                  <a:cubicBezTo>
                    <a:pt x="380" y="25"/>
                    <a:pt x="377" y="22"/>
                    <a:pt x="372" y="22"/>
                  </a:cubicBezTo>
                  <a:cubicBezTo>
                    <a:pt x="369" y="22"/>
                    <a:pt x="366" y="24"/>
                    <a:pt x="363" y="26"/>
                  </a:cubicBezTo>
                  <a:lnTo>
                    <a:pt x="360" y="22"/>
                  </a:lnTo>
                  <a:close/>
                  <a:moveTo>
                    <a:pt x="375" y="34"/>
                  </a:moveTo>
                  <a:cubicBezTo>
                    <a:pt x="368" y="34"/>
                    <a:pt x="364" y="36"/>
                    <a:pt x="364" y="40"/>
                  </a:cubicBezTo>
                  <a:cubicBezTo>
                    <a:pt x="364" y="44"/>
                    <a:pt x="367" y="45"/>
                    <a:pt x="371" y="45"/>
                  </a:cubicBezTo>
                  <a:cubicBezTo>
                    <a:pt x="377" y="45"/>
                    <a:pt x="380" y="41"/>
                    <a:pt x="380" y="36"/>
                  </a:cubicBezTo>
                  <a:cubicBezTo>
                    <a:pt x="380" y="34"/>
                    <a:pt x="380" y="34"/>
                    <a:pt x="380" y="34"/>
                  </a:cubicBezTo>
                  <a:lnTo>
                    <a:pt x="375" y="34"/>
                  </a:lnTo>
                  <a:close/>
                  <a:moveTo>
                    <a:pt x="394" y="26"/>
                  </a:moveTo>
                  <a:cubicBezTo>
                    <a:pt x="394" y="23"/>
                    <a:pt x="394" y="21"/>
                    <a:pt x="394" y="19"/>
                  </a:cubicBezTo>
                  <a:cubicBezTo>
                    <a:pt x="398" y="19"/>
                    <a:pt x="398" y="19"/>
                    <a:pt x="398" y="19"/>
                  </a:cubicBezTo>
                  <a:cubicBezTo>
                    <a:pt x="398" y="20"/>
                    <a:pt x="398" y="22"/>
                    <a:pt x="398" y="24"/>
                  </a:cubicBezTo>
                  <a:cubicBezTo>
                    <a:pt x="399" y="24"/>
                    <a:pt x="399" y="24"/>
                    <a:pt x="399" y="24"/>
                  </a:cubicBezTo>
                  <a:cubicBezTo>
                    <a:pt x="400" y="21"/>
                    <a:pt x="404" y="18"/>
                    <a:pt x="409" y="18"/>
                  </a:cubicBezTo>
                  <a:cubicBezTo>
                    <a:pt x="416" y="18"/>
                    <a:pt x="420" y="23"/>
                    <a:pt x="420" y="30"/>
                  </a:cubicBezTo>
                  <a:cubicBezTo>
                    <a:pt x="420" y="49"/>
                    <a:pt x="420" y="49"/>
                    <a:pt x="420" y="49"/>
                  </a:cubicBezTo>
                  <a:cubicBezTo>
                    <a:pt x="415" y="49"/>
                    <a:pt x="415" y="49"/>
                    <a:pt x="415" y="49"/>
                  </a:cubicBezTo>
                  <a:cubicBezTo>
                    <a:pt x="415" y="31"/>
                    <a:pt x="415" y="31"/>
                    <a:pt x="415" y="31"/>
                  </a:cubicBezTo>
                  <a:cubicBezTo>
                    <a:pt x="415" y="26"/>
                    <a:pt x="413" y="22"/>
                    <a:pt x="408" y="22"/>
                  </a:cubicBezTo>
                  <a:cubicBezTo>
                    <a:pt x="402" y="22"/>
                    <a:pt x="399" y="27"/>
                    <a:pt x="399" y="34"/>
                  </a:cubicBezTo>
                  <a:cubicBezTo>
                    <a:pt x="399" y="49"/>
                    <a:pt x="399" y="49"/>
                    <a:pt x="399" y="49"/>
                  </a:cubicBezTo>
                  <a:cubicBezTo>
                    <a:pt x="394" y="49"/>
                    <a:pt x="394" y="49"/>
                    <a:pt x="394" y="49"/>
                  </a:cubicBezTo>
                  <a:lnTo>
                    <a:pt x="394" y="26"/>
                  </a:lnTo>
                  <a:close/>
                  <a:moveTo>
                    <a:pt x="447" y="26"/>
                  </a:moveTo>
                  <a:cubicBezTo>
                    <a:pt x="447" y="23"/>
                    <a:pt x="447" y="21"/>
                    <a:pt x="447" y="19"/>
                  </a:cubicBezTo>
                  <a:cubicBezTo>
                    <a:pt x="452" y="19"/>
                    <a:pt x="452" y="19"/>
                    <a:pt x="452" y="19"/>
                  </a:cubicBezTo>
                  <a:cubicBezTo>
                    <a:pt x="452" y="20"/>
                    <a:pt x="452" y="22"/>
                    <a:pt x="452" y="24"/>
                  </a:cubicBezTo>
                  <a:cubicBezTo>
                    <a:pt x="452" y="24"/>
                    <a:pt x="452" y="24"/>
                    <a:pt x="452" y="24"/>
                  </a:cubicBezTo>
                  <a:cubicBezTo>
                    <a:pt x="453" y="21"/>
                    <a:pt x="457" y="18"/>
                    <a:pt x="462" y="18"/>
                  </a:cubicBezTo>
                  <a:cubicBezTo>
                    <a:pt x="463" y="18"/>
                    <a:pt x="463" y="18"/>
                    <a:pt x="464" y="18"/>
                  </a:cubicBezTo>
                  <a:cubicBezTo>
                    <a:pt x="464" y="23"/>
                    <a:pt x="464" y="23"/>
                    <a:pt x="464" y="23"/>
                  </a:cubicBezTo>
                  <a:cubicBezTo>
                    <a:pt x="463" y="23"/>
                    <a:pt x="462" y="23"/>
                    <a:pt x="461" y="23"/>
                  </a:cubicBezTo>
                  <a:cubicBezTo>
                    <a:pt x="455" y="23"/>
                    <a:pt x="452" y="27"/>
                    <a:pt x="452" y="34"/>
                  </a:cubicBezTo>
                  <a:cubicBezTo>
                    <a:pt x="452" y="49"/>
                    <a:pt x="452" y="49"/>
                    <a:pt x="452" y="49"/>
                  </a:cubicBezTo>
                  <a:cubicBezTo>
                    <a:pt x="447" y="49"/>
                    <a:pt x="447" y="49"/>
                    <a:pt x="447" y="49"/>
                  </a:cubicBezTo>
                  <a:lnTo>
                    <a:pt x="447" y="26"/>
                  </a:lnTo>
                  <a:close/>
                  <a:moveTo>
                    <a:pt x="495" y="43"/>
                  </a:moveTo>
                  <a:cubicBezTo>
                    <a:pt x="492" y="48"/>
                    <a:pt x="488" y="49"/>
                    <a:pt x="482" y="49"/>
                  </a:cubicBezTo>
                  <a:cubicBezTo>
                    <a:pt x="473" y="49"/>
                    <a:pt x="467" y="42"/>
                    <a:pt x="467" y="34"/>
                  </a:cubicBezTo>
                  <a:cubicBezTo>
                    <a:pt x="467" y="24"/>
                    <a:pt x="473" y="18"/>
                    <a:pt x="482" y="18"/>
                  </a:cubicBezTo>
                  <a:cubicBezTo>
                    <a:pt x="491" y="18"/>
                    <a:pt x="496" y="24"/>
                    <a:pt x="496" y="34"/>
                  </a:cubicBezTo>
                  <a:cubicBezTo>
                    <a:pt x="496" y="35"/>
                    <a:pt x="496" y="35"/>
                    <a:pt x="496" y="35"/>
                  </a:cubicBezTo>
                  <a:cubicBezTo>
                    <a:pt x="472" y="35"/>
                    <a:pt x="472" y="35"/>
                    <a:pt x="472" y="35"/>
                  </a:cubicBezTo>
                  <a:cubicBezTo>
                    <a:pt x="473" y="40"/>
                    <a:pt x="477" y="45"/>
                    <a:pt x="482" y="45"/>
                  </a:cubicBezTo>
                  <a:cubicBezTo>
                    <a:pt x="486" y="45"/>
                    <a:pt x="489" y="43"/>
                    <a:pt x="492" y="40"/>
                  </a:cubicBezTo>
                  <a:lnTo>
                    <a:pt x="495" y="43"/>
                  </a:lnTo>
                  <a:close/>
                  <a:moveTo>
                    <a:pt x="491" y="31"/>
                  </a:moveTo>
                  <a:cubicBezTo>
                    <a:pt x="491" y="26"/>
                    <a:pt x="488" y="22"/>
                    <a:pt x="482" y="22"/>
                  </a:cubicBezTo>
                  <a:cubicBezTo>
                    <a:pt x="477" y="22"/>
                    <a:pt x="473" y="26"/>
                    <a:pt x="472" y="31"/>
                  </a:cubicBezTo>
                  <a:lnTo>
                    <a:pt x="491" y="31"/>
                  </a:lnTo>
                  <a:close/>
                  <a:moveTo>
                    <a:pt x="505" y="41"/>
                  </a:moveTo>
                  <a:cubicBezTo>
                    <a:pt x="507" y="43"/>
                    <a:pt x="509" y="45"/>
                    <a:pt x="513" y="45"/>
                  </a:cubicBezTo>
                  <a:cubicBezTo>
                    <a:pt x="516" y="45"/>
                    <a:pt x="519" y="43"/>
                    <a:pt x="519" y="40"/>
                  </a:cubicBezTo>
                  <a:cubicBezTo>
                    <a:pt x="519" y="37"/>
                    <a:pt x="516" y="36"/>
                    <a:pt x="513" y="35"/>
                  </a:cubicBezTo>
                  <a:cubicBezTo>
                    <a:pt x="507" y="34"/>
                    <a:pt x="502" y="33"/>
                    <a:pt x="502" y="27"/>
                  </a:cubicBezTo>
                  <a:cubicBezTo>
                    <a:pt x="502" y="21"/>
                    <a:pt x="508" y="18"/>
                    <a:pt x="513" y="18"/>
                  </a:cubicBezTo>
                  <a:cubicBezTo>
                    <a:pt x="518" y="18"/>
                    <a:pt x="522" y="19"/>
                    <a:pt x="524" y="23"/>
                  </a:cubicBezTo>
                  <a:cubicBezTo>
                    <a:pt x="519" y="26"/>
                    <a:pt x="519" y="26"/>
                    <a:pt x="519" y="26"/>
                  </a:cubicBezTo>
                  <a:cubicBezTo>
                    <a:pt x="518" y="24"/>
                    <a:pt x="516" y="22"/>
                    <a:pt x="513" y="22"/>
                  </a:cubicBezTo>
                  <a:cubicBezTo>
                    <a:pt x="510" y="22"/>
                    <a:pt x="507" y="24"/>
                    <a:pt x="507" y="27"/>
                  </a:cubicBezTo>
                  <a:cubicBezTo>
                    <a:pt x="507" y="29"/>
                    <a:pt x="511" y="30"/>
                    <a:pt x="515" y="31"/>
                  </a:cubicBezTo>
                  <a:cubicBezTo>
                    <a:pt x="520" y="32"/>
                    <a:pt x="525" y="34"/>
                    <a:pt x="525" y="40"/>
                  </a:cubicBezTo>
                  <a:cubicBezTo>
                    <a:pt x="525" y="47"/>
                    <a:pt x="518" y="49"/>
                    <a:pt x="513" y="49"/>
                  </a:cubicBezTo>
                  <a:cubicBezTo>
                    <a:pt x="507" y="49"/>
                    <a:pt x="504" y="48"/>
                    <a:pt x="501" y="44"/>
                  </a:cubicBezTo>
                  <a:lnTo>
                    <a:pt x="505" y="41"/>
                  </a:lnTo>
                  <a:close/>
                  <a:moveTo>
                    <a:pt x="546" y="18"/>
                  </a:moveTo>
                  <a:cubicBezTo>
                    <a:pt x="555" y="18"/>
                    <a:pt x="562" y="24"/>
                    <a:pt x="562" y="34"/>
                  </a:cubicBezTo>
                  <a:cubicBezTo>
                    <a:pt x="562" y="43"/>
                    <a:pt x="555" y="49"/>
                    <a:pt x="546" y="49"/>
                  </a:cubicBezTo>
                  <a:cubicBezTo>
                    <a:pt x="537" y="49"/>
                    <a:pt x="530" y="43"/>
                    <a:pt x="530" y="34"/>
                  </a:cubicBezTo>
                  <a:cubicBezTo>
                    <a:pt x="530" y="24"/>
                    <a:pt x="537" y="18"/>
                    <a:pt x="546" y="18"/>
                  </a:cubicBezTo>
                  <a:close/>
                  <a:moveTo>
                    <a:pt x="546" y="45"/>
                  </a:moveTo>
                  <a:cubicBezTo>
                    <a:pt x="552" y="45"/>
                    <a:pt x="556" y="40"/>
                    <a:pt x="556" y="34"/>
                  </a:cubicBezTo>
                  <a:cubicBezTo>
                    <a:pt x="556" y="27"/>
                    <a:pt x="552" y="22"/>
                    <a:pt x="546" y="22"/>
                  </a:cubicBezTo>
                  <a:cubicBezTo>
                    <a:pt x="539" y="22"/>
                    <a:pt x="535" y="27"/>
                    <a:pt x="535" y="34"/>
                  </a:cubicBezTo>
                  <a:cubicBezTo>
                    <a:pt x="535" y="40"/>
                    <a:pt x="539" y="45"/>
                    <a:pt x="546" y="45"/>
                  </a:cubicBezTo>
                  <a:close/>
                  <a:moveTo>
                    <a:pt x="596" y="41"/>
                  </a:moveTo>
                  <a:cubicBezTo>
                    <a:pt x="596" y="44"/>
                    <a:pt x="596" y="47"/>
                    <a:pt x="596" y="49"/>
                  </a:cubicBezTo>
                  <a:cubicBezTo>
                    <a:pt x="591" y="49"/>
                    <a:pt x="591" y="49"/>
                    <a:pt x="591" y="49"/>
                  </a:cubicBezTo>
                  <a:cubicBezTo>
                    <a:pt x="591" y="47"/>
                    <a:pt x="591" y="45"/>
                    <a:pt x="591" y="44"/>
                  </a:cubicBezTo>
                  <a:cubicBezTo>
                    <a:pt x="591" y="44"/>
                    <a:pt x="591" y="44"/>
                    <a:pt x="591" y="44"/>
                  </a:cubicBezTo>
                  <a:cubicBezTo>
                    <a:pt x="590" y="47"/>
                    <a:pt x="586" y="49"/>
                    <a:pt x="581" y="49"/>
                  </a:cubicBezTo>
                  <a:cubicBezTo>
                    <a:pt x="573" y="49"/>
                    <a:pt x="570" y="44"/>
                    <a:pt x="570" y="37"/>
                  </a:cubicBezTo>
                  <a:cubicBezTo>
                    <a:pt x="570" y="19"/>
                    <a:pt x="570" y="19"/>
                    <a:pt x="570" y="19"/>
                  </a:cubicBezTo>
                  <a:cubicBezTo>
                    <a:pt x="574" y="19"/>
                    <a:pt x="574" y="19"/>
                    <a:pt x="574" y="19"/>
                  </a:cubicBezTo>
                  <a:cubicBezTo>
                    <a:pt x="574" y="37"/>
                    <a:pt x="574" y="37"/>
                    <a:pt x="574" y="37"/>
                  </a:cubicBezTo>
                  <a:cubicBezTo>
                    <a:pt x="574" y="42"/>
                    <a:pt x="577" y="45"/>
                    <a:pt x="581" y="45"/>
                  </a:cubicBezTo>
                  <a:cubicBezTo>
                    <a:pt x="588" y="45"/>
                    <a:pt x="591" y="40"/>
                    <a:pt x="591" y="33"/>
                  </a:cubicBezTo>
                  <a:cubicBezTo>
                    <a:pt x="591" y="19"/>
                    <a:pt x="591" y="19"/>
                    <a:pt x="591" y="19"/>
                  </a:cubicBezTo>
                  <a:cubicBezTo>
                    <a:pt x="596" y="19"/>
                    <a:pt x="596" y="19"/>
                    <a:pt x="596" y="19"/>
                  </a:cubicBezTo>
                  <a:lnTo>
                    <a:pt x="596" y="41"/>
                  </a:lnTo>
                  <a:close/>
                  <a:moveTo>
                    <a:pt x="605" y="26"/>
                  </a:moveTo>
                  <a:cubicBezTo>
                    <a:pt x="605" y="23"/>
                    <a:pt x="605" y="21"/>
                    <a:pt x="605" y="19"/>
                  </a:cubicBezTo>
                  <a:cubicBezTo>
                    <a:pt x="610" y="19"/>
                    <a:pt x="610" y="19"/>
                    <a:pt x="610" y="19"/>
                  </a:cubicBezTo>
                  <a:cubicBezTo>
                    <a:pt x="610" y="20"/>
                    <a:pt x="610" y="22"/>
                    <a:pt x="610" y="24"/>
                  </a:cubicBezTo>
                  <a:cubicBezTo>
                    <a:pt x="610" y="24"/>
                    <a:pt x="610" y="24"/>
                    <a:pt x="610" y="24"/>
                  </a:cubicBezTo>
                  <a:cubicBezTo>
                    <a:pt x="611" y="21"/>
                    <a:pt x="615" y="18"/>
                    <a:pt x="620" y="18"/>
                  </a:cubicBezTo>
                  <a:cubicBezTo>
                    <a:pt x="620" y="18"/>
                    <a:pt x="621" y="18"/>
                    <a:pt x="622" y="18"/>
                  </a:cubicBezTo>
                  <a:cubicBezTo>
                    <a:pt x="622" y="23"/>
                    <a:pt x="622" y="23"/>
                    <a:pt x="622" y="23"/>
                  </a:cubicBezTo>
                  <a:cubicBezTo>
                    <a:pt x="621" y="23"/>
                    <a:pt x="620" y="23"/>
                    <a:pt x="619" y="23"/>
                  </a:cubicBezTo>
                  <a:cubicBezTo>
                    <a:pt x="613" y="23"/>
                    <a:pt x="610" y="27"/>
                    <a:pt x="610" y="34"/>
                  </a:cubicBezTo>
                  <a:cubicBezTo>
                    <a:pt x="610" y="49"/>
                    <a:pt x="610" y="49"/>
                    <a:pt x="610" y="49"/>
                  </a:cubicBezTo>
                  <a:cubicBezTo>
                    <a:pt x="605" y="49"/>
                    <a:pt x="605" y="49"/>
                    <a:pt x="605" y="49"/>
                  </a:cubicBezTo>
                  <a:lnTo>
                    <a:pt x="605" y="26"/>
                  </a:lnTo>
                  <a:close/>
                  <a:moveTo>
                    <a:pt x="648" y="26"/>
                  </a:moveTo>
                  <a:cubicBezTo>
                    <a:pt x="646" y="24"/>
                    <a:pt x="643" y="22"/>
                    <a:pt x="640" y="22"/>
                  </a:cubicBezTo>
                  <a:cubicBezTo>
                    <a:pt x="634" y="22"/>
                    <a:pt x="630" y="27"/>
                    <a:pt x="630" y="34"/>
                  </a:cubicBezTo>
                  <a:cubicBezTo>
                    <a:pt x="630" y="40"/>
                    <a:pt x="634" y="45"/>
                    <a:pt x="640" y="45"/>
                  </a:cubicBezTo>
                  <a:cubicBezTo>
                    <a:pt x="644" y="45"/>
                    <a:pt x="646" y="44"/>
                    <a:pt x="648" y="41"/>
                  </a:cubicBezTo>
                  <a:cubicBezTo>
                    <a:pt x="652" y="45"/>
                    <a:pt x="652" y="45"/>
                    <a:pt x="652" y="45"/>
                  </a:cubicBezTo>
                  <a:cubicBezTo>
                    <a:pt x="649" y="48"/>
                    <a:pt x="645" y="49"/>
                    <a:pt x="640" y="49"/>
                  </a:cubicBezTo>
                  <a:cubicBezTo>
                    <a:pt x="631" y="49"/>
                    <a:pt x="625" y="43"/>
                    <a:pt x="625" y="34"/>
                  </a:cubicBezTo>
                  <a:cubicBezTo>
                    <a:pt x="625" y="25"/>
                    <a:pt x="631" y="18"/>
                    <a:pt x="640" y="18"/>
                  </a:cubicBezTo>
                  <a:cubicBezTo>
                    <a:pt x="645" y="18"/>
                    <a:pt x="649" y="19"/>
                    <a:pt x="652" y="23"/>
                  </a:cubicBezTo>
                  <a:lnTo>
                    <a:pt x="648" y="26"/>
                  </a:lnTo>
                  <a:close/>
                  <a:moveTo>
                    <a:pt x="684" y="43"/>
                  </a:moveTo>
                  <a:cubicBezTo>
                    <a:pt x="681" y="48"/>
                    <a:pt x="676" y="49"/>
                    <a:pt x="671" y="49"/>
                  </a:cubicBezTo>
                  <a:cubicBezTo>
                    <a:pt x="661" y="49"/>
                    <a:pt x="656" y="42"/>
                    <a:pt x="656" y="34"/>
                  </a:cubicBezTo>
                  <a:cubicBezTo>
                    <a:pt x="656" y="24"/>
                    <a:pt x="662" y="18"/>
                    <a:pt x="671" y="18"/>
                  </a:cubicBezTo>
                  <a:cubicBezTo>
                    <a:pt x="679" y="18"/>
                    <a:pt x="685" y="24"/>
                    <a:pt x="685" y="34"/>
                  </a:cubicBezTo>
                  <a:cubicBezTo>
                    <a:pt x="685" y="35"/>
                    <a:pt x="685" y="35"/>
                    <a:pt x="685" y="35"/>
                  </a:cubicBezTo>
                  <a:cubicBezTo>
                    <a:pt x="661" y="35"/>
                    <a:pt x="661" y="35"/>
                    <a:pt x="661" y="35"/>
                  </a:cubicBezTo>
                  <a:cubicBezTo>
                    <a:pt x="661" y="40"/>
                    <a:pt x="665" y="45"/>
                    <a:pt x="671" y="45"/>
                  </a:cubicBezTo>
                  <a:cubicBezTo>
                    <a:pt x="675" y="45"/>
                    <a:pt x="678" y="43"/>
                    <a:pt x="680" y="40"/>
                  </a:cubicBezTo>
                  <a:lnTo>
                    <a:pt x="684" y="43"/>
                  </a:lnTo>
                  <a:close/>
                  <a:moveTo>
                    <a:pt x="680" y="31"/>
                  </a:moveTo>
                  <a:cubicBezTo>
                    <a:pt x="680" y="26"/>
                    <a:pt x="676" y="22"/>
                    <a:pt x="671" y="22"/>
                  </a:cubicBezTo>
                  <a:cubicBezTo>
                    <a:pt x="665" y="22"/>
                    <a:pt x="662" y="26"/>
                    <a:pt x="661" y="31"/>
                  </a:cubicBezTo>
                  <a:lnTo>
                    <a:pt x="680" y="31"/>
                  </a:lnTo>
                  <a:close/>
                  <a:moveTo>
                    <a:pt x="701" y="45"/>
                  </a:moveTo>
                  <a:cubicBezTo>
                    <a:pt x="701" y="47"/>
                    <a:pt x="699" y="49"/>
                    <a:pt x="697" y="49"/>
                  </a:cubicBezTo>
                  <a:cubicBezTo>
                    <a:pt x="695" y="49"/>
                    <a:pt x="693" y="47"/>
                    <a:pt x="693" y="45"/>
                  </a:cubicBezTo>
                  <a:cubicBezTo>
                    <a:pt x="693" y="43"/>
                    <a:pt x="695" y="41"/>
                    <a:pt x="697" y="41"/>
                  </a:cubicBezTo>
                  <a:cubicBezTo>
                    <a:pt x="699" y="41"/>
                    <a:pt x="701" y="43"/>
                    <a:pt x="701" y="45"/>
                  </a:cubicBezTo>
                  <a:close/>
                  <a:moveTo>
                    <a:pt x="701" y="3"/>
                  </a:moveTo>
                  <a:cubicBezTo>
                    <a:pt x="701" y="3"/>
                    <a:pt x="700" y="2"/>
                    <a:pt x="699" y="2"/>
                  </a:cubicBezTo>
                  <a:cubicBezTo>
                    <a:pt x="698" y="2"/>
                    <a:pt x="697" y="3"/>
                    <a:pt x="697" y="4"/>
                  </a:cubicBezTo>
                  <a:cubicBezTo>
                    <a:pt x="697" y="5"/>
                    <a:pt x="698" y="5"/>
                    <a:pt x="699" y="6"/>
                  </a:cubicBezTo>
                  <a:cubicBezTo>
                    <a:pt x="701" y="6"/>
                    <a:pt x="702" y="7"/>
                    <a:pt x="702" y="9"/>
                  </a:cubicBezTo>
                  <a:cubicBezTo>
                    <a:pt x="702" y="11"/>
                    <a:pt x="701" y="12"/>
                    <a:pt x="699" y="12"/>
                  </a:cubicBezTo>
                  <a:cubicBezTo>
                    <a:pt x="698" y="12"/>
                    <a:pt x="697" y="11"/>
                    <a:pt x="696" y="10"/>
                  </a:cubicBezTo>
                  <a:cubicBezTo>
                    <a:pt x="697" y="9"/>
                    <a:pt x="697" y="9"/>
                    <a:pt x="697" y="9"/>
                  </a:cubicBezTo>
                  <a:cubicBezTo>
                    <a:pt x="697" y="10"/>
                    <a:pt x="698" y="11"/>
                    <a:pt x="699" y="11"/>
                  </a:cubicBezTo>
                  <a:cubicBezTo>
                    <a:pt x="700" y="11"/>
                    <a:pt x="701" y="10"/>
                    <a:pt x="701" y="9"/>
                  </a:cubicBezTo>
                  <a:cubicBezTo>
                    <a:pt x="701" y="8"/>
                    <a:pt x="700" y="7"/>
                    <a:pt x="699" y="7"/>
                  </a:cubicBezTo>
                  <a:cubicBezTo>
                    <a:pt x="697" y="6"/>
                    <a:pt x="696" y="6"/>
                    <a:pt x="696" y="4"/>
                  </a:cubicBezTo>
                  <a:cubicBezTo>
                    <a:pt x="696" y="2"/>
                    <a:pt x="698" y="1"/>
                    <a:pt x="699" y="1"/>
                  </a:cubicBezTo>
                  <a:cubicBezTo>
                    <a:pt x="701" y="1"/>
                    <a:pt x="701" y="2"/>
                    <a:pt x="702" y="2"/>
                  </a:cubicBezTo>
                  <a:lnTo>
                    <a:pt x="701" y="3"/>
                  </a:lnTo>
                  <a:close/>
                  <a:moveTo>
                    <a:pt x="705" y="2"/>
                  </a:moveTo>
                  <a:cubicBezTo>
                    <a:pt x="707" y="2"/>
                    <a:pt x="707" y="2"/>
                    <a:pt x="707" y="2"/>
                  </a:cubicBezTo>
                  <a:cubicBezTo>
                    <a:pt x="710" y="9"/>
                    <a:pt x="710" y="9"/>
                    <a:pt x="710" y="9"/>
                  </a:cubicBezTo>
                  <a:cubicBezTo>
                    <a:pt x="710" y="9"/>
                    <a:pt x="710" y="9"/>
                    <a:pt x="710" y="9"/>
                  </a:cubicBezTo>
                  <a:cubicBezTo>
                    <a:pt x="714" y="2"/>
                    <a:pt x="714" y="2"/>
                    <a:pt x="714" y="2"/>
                  </a:cubicBezTo>
                  <a:cubicBezTo>
                    <a:pt x="715" y="2"/>
                    <a:pt x="715" y="2"/>
                    <a:pt x="715" y="2"/>
                  </a:cubicBezTo>
                  <a:cubicBezTo>
                    <a:pt x="715" y="11"/>
                    <a:pt x="715" y="11"/>
                    <a:pt x="715" y="11"/>
                  </a:cubicBezTo>
                  <a:cubicBezTo>
                    <a:pt x="714" y="11"/>
                    <a:pt x="714" y="11"/>
                    <a:pt x="714" y="11"/>
                  </a:cubicBezTo>
                  <a:cubicBezTo>
                    <a:pt x="714" y="3"/>
                    <a:pt x="714" y="3"/>
                    <a:pt x="714" y="3"/>
                  </a:cubicBezTo>
                  <a:cubicBezTo>
                    <a:pt x="714" y="3"/>
                    <a:pt x="714" y="3"/>
                    <a:pt x="714" y="3"/>
                  </a:cubicBezTo>
                  <a:cubicBezTo>
                    <a:pt x="711" y="11"/>
                    <a:pt x="711" y="11"/>
                    <a:pt x="711" y="11"/>
                  </a:cubicBezTo>
                  <a:cubicBezTo>
                    <a:pt x="710" y="11"/>
                    <a:pt x="710" y="11"/>
                    <a:pt x="710" y="11"/>
                  </a:cubicBezTo>
                  <a:cubicBezTo>
                    <a:pt x="706" y="3"/>
                    <a:pt x="706" y="3"/>
                    <a:pt x="706" y="3"/>
                  </a:cubicBezTo>
                  <a:cubicBezTo>
                    <a:pt x="706" y="3"/>
                    <a:pt x="706" y="3"/>
                    <a:pt x="706" y="3"/>
                  </a:cubicBezTo>
                  <a:cubicBezTo>
                    <a:pt x="706" y="11"/>
                    <a:pt x="706" y="11"/>
                    <a:pt x="706" y="11"/>
                  </a:cubicBezTo>
                  <a:cubicBezTo>
                    <a:pt x="705" y="11"/>
                    <a:pt x="705" y="11"/>
                    <a:pt x="705" y="11"/>
                  </a:cubicBezTo>
                  <a:lnTo>
                    <a:pt x="70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7" name="Rectangle 86">
            <a:hlinkClick r:id="rId7" action="ppaction://hlinksldjump"/>
          </p:cNvPr>
          <p:cNvSpPr/>
          <p:nvPr userDrawn="1"/>
        </p:nvSpPr>
        <p:spPr>
          <a:xfrm>
            <a:off x="0" y="0"/>
            <a:ext cx="1502229" cy="735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userDrawn="1"/>
        </p:nvSpPr>
        <p:spPr>
          <a:xfrm>
            <a:off x="0" y="4244340"/>
            <a:ext cx="54864" cy="86011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10517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3903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40" r:id="rId6"/>
  </p:sldLayoutIdLst>
  <p:txStyles>
    <p:titleStyle>
      <a:lvl1pPr algn="l" defTabSz="914400" rtl="0" eaLnBrk="1" latinLnBrk="0" hangingPunct="1">
        <a:spcBef>
          <a:spcPct val="0"/>
        </a:spcBef>
        <a:buNone/>
        <a:defRPr sz="2800" b="1" kern="1200">
          <a:solidFill>
            <a:srgbClr val="62626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62626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62626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62626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62626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62626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1.jpg"/><Relationship Id="rId7" Type="http://schemas.openxmlformats.org/officeDocument/2006/relationships/slide" Target="slide1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7.emf"/><Relationship Id="rId9"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1.jpg"/><Relationship Id="rId7" Type="http://schemas.openxmlformats.org/officeDocument/2006/relationships/slide" Target="slide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7.emf"/><Relationship Id="rId9" Type="http://schemas.openxmlformats.org/officeDocument/2006/relationships/slide" Target="slide11.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1.jpg"/><Relationship Id="rId7"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7.emf"/><Relationship Id="rId9"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1.jpg"/><Relationship Id="rId7"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7.emf"/><Relationship Id="rId9" Type="http://schemas.openxmlformats.org/officeDocument/2006/relationships/slide" Target="slide11.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1.jpg"/><Relationship Id="rId7"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7.emf"/><Relationship Id="rId9" Type="http://schemas.openxmlformats.org/officeDocument/2006/relationships/slide" Target="slide11.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3.jpg"/><Relationship Id="rId7" Type="http://schemas.openxmlformats.org/officeDocument/2006/relationships/diagramLayout" Target="../diagrams/layout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14.png"/><Relationship Id="rId10" Type="http://schemas.microsoft.com/office/2007/relationships/diagramDrawing" Target="../diagrams/drawing5.xml"/><Relationship Id="rId4" Type="http://schemas.openxmlformats.org/officeDocument/2006/relationships/image" Target="../media/image7.emf"/><Relationship Id="rId9"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3.jpg"/><Relationship Id="rId7" Type="http://schemas.openxmlformats.org/officeDocument/2006/relationships/diagramLayout" Target="../diagrams/layout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14.png"/><Relationship Id="rId10" Type="http://schemas.microsoft.com/office/2007/relationships/diagramDrawing" Target="../diagrams/drawing6.xml"/><Relationship Id="rId4" Type="http://schemas.openxmlformats.org/officeDocument/2006/relationships/image" Target="../media/image7.emf"/><Relationship Id="rId9" Type="http://schemas.openxmlformats.org/officeDocument/2006/relationships/diagramColors" Target="../diagrams/colors6.xml"/></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3.jpg"/><Relationship Id="rId7" Type="http://schemas.openxmlformats.org/officeDocument/2006/relationships/slide" Target="slide2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14.png"/><Relationship Id="rId4" Type="http://schemas.openxmlformats.org/officeDocument/2006/relationships/image" Target="../media/image7.emf"/><Relationship Id="rId9"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3.jpg"/><Relationship Id="rId7" Type="http://schemas.openxmlformats.org/officeDocument/2006/relationships/slide" Target="slide2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14.png"/><Relationship Id="rId4" Type="http://schemas.openxmlformats.org/officeDocument/2006/relationships/image" Target="../media/image7.emf"/><Relationship Id="rId9"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3.jpg"/><Relationship Id="rId7" Type="http://schemas.openxmlformats.org/officeDocument/2006/relationships/slide" Target="slide2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14.png"/><Relationship Id="rId4" Type="http://schemas.openxmlformats.org/officeDocument/2006/relationships/image" Target="../media/image7.emf"/><Relationship Id="rId9"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3.jpg"/><Relationship Id="rId7" Type="http://schemas.openxmlformats.org/officeDocument/2006/relationships/slide" Target="slide2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14.png"/><Relationship Id="rId4" Type="http://schemas.openxmlformats.org/officeDocument/2006/relationships/image" Target="../media/image7.emf"/><Relationship Id="rId9" Type="http://schemas.openxmlformats.org/officeDocument/2006/relationships/slide" Target="slide18.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3.jpg"/><Relationship Id="rId7" Type="http://schemas.openxmlformats.org/officeDocument/2006/relationships/slide" Target="slide2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14.png"/><Relationship Id="rId4" Type="http://schemas.openxmlformats.org/officeDocument/2006/relationships/image" Target="../media/image7.emf"/><Relationship Id="rId9" Type="http://schemas.openxmlformats.org/officeDocument/2006/relationships/slide" Target="slide18.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5.jpg"/><Relationship Id="rId7" Type="http://schemas.openxmlformats.org/officeDocument/2006/relationships/diagramLayout" Target="../diagrams/layout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16.png"/><Relationship Id="rId10" Type="http://schemas.microsoft.com/office/2007/relationships/diagramDrawing" Target="../diagrams/drawing7.xml"/><Relationship Id="rId4" Type="http://schemas.openxmlformats.org/officeDocument/2006/relationships/image" Target="../media/image7.emf"/><Relationship Id="rId9" Type="http://schemas.openxmlformats.org/officeDocument/2006/relationships/diagramColors" Target="../diagrams/colors7.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5.jpg"/><Relationship Id="rId7" Type="http://schemas.openxmlformats.org/officeDocument/2006/relationships/diagramLayout" Target="../diagrams/layout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16.png"/><Relationship Id="rId10" Type="http://schemas.microsoft.com/office/2007/relationships/diagramDrawing" Target="../diagrams/drawing8.xml"/><Relationship Id="rId4" Type="http://schemas.openxmlformats.org/officeDocument/2006/relationships/image" Target="../media/image7.emf"/><Relationship Id="rId9" Type="http://schemas.openxmlformats.org/officeDocument/2006/relationships/diagramColors" Target="../diagrams/colors8.xml"/></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15.jpg"/><Relationship Id="rId7" Type="http://schemas.openxmlformats.org/officeDocument/2006/relationships/slide" Target="slide2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16.png"/><Relationship Id="rId4" Type="http://schemas.openxmlformats.org/officeDocument/2006/relationships/image" Target="../media/image7.emf"/><Relationship Id="rId9"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15.jpg"/><Relationship Id="rId7" Type="http://schemas.openxmlformats.org/officeDocument/2006/relationships/slide" Target="slide2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16.png"/><Relationship Id="rId4" Type="http://schemas.openxmlformats.org/officeDocument/2006/relationships/image" Target="../media/image7.emf"/><Relationship Id="rId9" Type="http://schemas.openxmlformats.org/officeDocument/2006/relationships/slide" Target="slide25.xml"/></Relationships>
</file>

<file path=ppt/slides/_rels/slide2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15.jpg"/><Relationship Id="rId7" Type="http://schemas.openxmlformats.org/officeDocument/2006/relationships/slide" Target="slide2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16.png"/><Relationship Id="rId4" Type="http://schemas.openxmlformats.org/officeDocument/2006/relationships/image" Target="../media/image7.emf"/><Relationship Id="rId9" Type="http://schemas.openxmlformats.org/officeDocument/2006/relationships/slide" Target="slide25.xml"/></Relationships>
</file>

<file path=ppt/slides/_rels/slide27.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15.jpg"/><Relationship Id="rId7" Type="http://schemas.openxmlformats.org/officeDocument/2006/relationships/slide" Target="slide2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16.png"/><Relationship Id="rId4" Type="http://schemas.openxmlformats.org/officeDocument/2006/relationships/image" Target="../media/image7.emf"/><Relationship Id="rId9" Type="http://schemas.openxmlformats.org/officeDocument/2006/relationships/slide" Target="slide25.xml"/></Relationships>
</file>

<file path=ppt/slides/_rels/slide28.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15.jpg"/><Relationship Id="rId7" Type="http://schemas.openxmlformats.org/officeDocument/2006/relationships/slide" Target="slide2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16.png"/><Relationship Id="rId4" Type="http://schemas.openxmlformats.org/officeDocument/2006/relationships/image" Target="../media/image7.emf"/><Relationship Id="rId9" Type="http://schemas.openxmlformats.org/officeDocument/2006/relationships/slide" Target="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emf"/></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18.jpg"/><Relationship Id="rId7" Type="http://schemas.openxmlformats.org/officeDocument/2006/relationships/slide" Target="slide3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19.jpeg"/><Relationship Id="rId4" Type="http://schemas.openxmlformats.org/officeDocument/2006/relationships/image" Target="../media/image7.emf"/><Relationship Id="rId9"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18.jpg"/><Relationship Id="rId7" Type="http://schemas.openxmlformats.org/officeDocument/2006/relationships/slide" Target="slide3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19.jpeg"/><Relationship Id="rId4" Type="http://schemas.openxmlformats.org/officeDocument/2006/relationships/image" Target="../media/image7.emf"/><Relationship Id="rId9" Type="http://schemas.openxmlformats.org/officeDocument/2006/relationships/slide" Target="slide34.xml"/></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18.jpg"/><Relationship Id="rId7" Type="http://schemas.openxmlformats.org/officeDocument/2006/relationships/slide" Target="slide3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19.jpeg"/><Relationship Id="rId4" Type="http://schemas.openxmlformats.org/officeDocument/2006/relationships/image" Target="../media/image7.emf"/><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18.jpg"/><Relationship Id="rId7" Type="http://schemas.openxmlformats.org/officeDocument/2006/relationships/slide" Target="slide3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19.jpeg"/><Relationship Id="rId4" Type="http://schemas.openxmlformats.org/officeDocument/2006/relationships/image" Target="../media/image7.emf"/><Relationship Id="rId9" Type="http://schemas.openxmlformats.org/officeDocument/2006/relationships/slide" Target="slide34.xml"/></Relationships>
</file>

<file path=ppt/slides/_rels/slide37.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18.jpg"/><Relationship Id="rId7" Type="http://schemas.openxmlformats.org/officeDocument/2006/relationships/slide" Target="slide3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19.jpeg"/><Relationship Id="rId4" Type="http://schemas.openxmlformats.org/officeDocument/2006/relationships/image" Target="../media/image7.emf"/><Relationship Id="rId9" Type="http://schemas.openxmlformats.org/officeDocument/2006/relationships/slide" Target="slide34.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emf"/></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9.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jp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7.emf"/><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jp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7.emf"/></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emf"/></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comments" Target="../comments/comment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7.emf"/></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7.emf"/></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emf"/></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cpelink.com/adp" TargetMode="External"/><Relationship Id="rId5" Type="http://schemas.openxmlformats.org/officeDocument/2006/relationships/image" Target="../media/image9.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8.jp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9.png"/><Relationship Id="rId10" Type="http://schemas.microsoft.com/office/2007/relationships/diagramDrawing" Target="../diagrams/drawing2.xml"/><Relationship Id="rId4" Type="http://schemas.openxmlformats.org/officeDocument/2006/relationships/image" Target="../media/image7.emf"/><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1.jpg"/><Relationship Id="rId7" Type="http://schemas.openxmlformats.org/officeDocument/2006/relationships/diagramLayout" Target="../diagrams/layou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12.png"/><Relationship Id="rId10" Type="http://schemas.microsoft.com/office/2007/relationships/diagramDrawing" Target="../diagrams/drawing3.xml"/><Relationship Id="rId4" Type="http://schemas.openxmlformats.org/officeDocument/2006/relationships/image" Target="../media/image7.emf"/><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1.jpg"/><Relationship Id="rId7" Type="http://schemas.openxmlformats.org/officeDocument/2006/relationships/diagramLayout" Target="../diagrams/layout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2.png"/><Relationship Id="rId10" Type="http://schemas.microsoft.com/office/2007/relationships/diagramDrawing" Target="../diagrams/drawing4.xml"/><Relationship Id="rId4" Type="http://schemas.openxmlformats.org/officeDocument/2006/relationships/image" Target="../media/image7.emf"/><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_SampleCover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ight Triangle 7"/>
          <p:cNvSpPr/>
          <p:nvPr/>
        </p:nvSpPr>
        <p:spPr>
          <a:xfrm flipH="1">
            <a:off x="6669945" y="5331934"/>
            <a:ext cx="2474055" cy="152606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t="12336" b="22468"/>
          <a:stretch/>
        </p:blipFill>
        <p:spPr>
          <a:xfrm>
            <a:off x="7391400" y="6021003"/>
            <a:ext cx="1752600" cy="703782"/>
          </a:xfrm>
          <a:prstGeom prst="rect">
            <a:avLst/>
          </a:prstGeom>
        </p:spPr>
      </p:pic>
      <p:sp>
        <p:nvSpPr>
          <p:cNvPr id="9" name="Rectangle 8"/>
          <p:cNvSpPr/>
          <p:nvPr/>
        </p:nvSpPr>
        <p:spPr>
          <a:xfrm>
            <a:off x="1226717" y="2909893"/>
            <a:ext cx="6704266" cy="1627842"/>
          </a:xfrm>
          <a:prstGeom prst="rect">
            <a:avLst/>
          </a:prstGeom>
          <a:solidFill>
            <a:schemeClr val="accent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399893" y="3005008"/>
            <a:ext cx="6359433" cy="1532727"/>
          </a:xfrm>
          <a:prstGeom prst="rect">
            <a:avLst/>
          </a:prstGeom>
          <a:noFill/>
        </p:spPr>
        <p:txBody>
          <a:bodyPr wrap="none" rtlCol="0">
            <a:spAutoFit/>
          </a:bodyPr>
          <a:lstStyle/>
          <a:p>
            <a:pPr algn="ctr">
              <a:lnSpc>
                <a:spcPct val="90000"/>
              </a:lnSpc>
            </a:pPr>
            <a:r>
              <a:rPr lang="en-US" sz="2600" b="1" dirty="0" smtClean="0">
                <a:solidFill>
                  <a:schemeClr val="bg1"/>
                </a:solidFill>
              </a:rPr>
              <a:t>The Bottom Line: </a:t>
            </a:r>
          </a:p>
          <a:p>
            <a:pPr algn="ctr">
              <a:lnSpc>
                <a:spcPct val="90000"/>
              </a:lnSpc>
            </a:pPr>
            <a:r>
              <a:rPr lang="en-US" sz="2600" dirty="0" smtClean="0">
                <a:solidFill>
                  <a:schemeClr val="bg1"/>
                </a:solidFill>
              </a:rPr>
              <a:t>How Human Capital Management (HCM) </a:t>
            </a:r>
          </a:p>
          <a:p>
            <a:pPr algn="ctr">
              <a:lnSpc>
                <a:spcPct val="90000"/>
              </a:lnSpc>
            </a:pPr>
            <a:r>
              <a:rPr lang="en-US" sz="2600" dirty="0" smtClean="0">
                <a:solidFill>
                  <a:schemeClr val="bg1"/>
                </a:solidFill>
              </a:rPr>
              <a:t>Impacts P&amp;L and Margins</a:t>
            </a:r>
          </a:p>
          <a:p>
            <a:pPr algn="ctr">
              <a:lnSpc>
                <a:spcPct val="90000"/>
              </a:lnSpc>
            </a:pPr>
            <a:endParaRPr lang="en-US" sz="2600" dirty="0">
              <a:solidFill>
                <a:schemeClr val="bg1"/>
              </a:solidFill>
            </a:endParaRPr>
          </a:p>
        </p:txBody>
      </p:sp>
    </p:spTree>
    <p:extLst>
      <p:ext uri="{BB962C8B-B14F-4D97-AF65-F5344CB8AC3E}">
        <p14:creationId xmlns:p14="http://schemas.microsoft.com/office/powerpoint/2010/main" val="2603684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_ProposalPresentation_BLANK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3" name="TextBox 2"/>
          <p:cNvSpPr txBox="1"/>
          <p:nvPr/>
        </p:nvSpPr>
        <p:spPr>
          <a:xfrm>
            <a:off x="497332" y="568360"/>
            <a:ext cx="6032421" cy="584776"/>
          </a:xfrm>
          <a:prstGeom prst="rect">
            <a:avLst/>
          </a:prstGeom>
          <a:noFill/>
        </p:spPr>
        <p:txBody>
          <a:bodyPr wrap="none" rtlCol="0">
            <a:spAutoFit/>
          </a:bodyPr>
          <a:lstStyle/>
          <a:p>
            <a:r>
              <a:rPr lang="en-US" sz="3200" dirty="0" smtClean="0">
                <a:solidFill>
                  <a:schemeClr val="bg1"/>
                </a:solidFill>
              </a:rPr>
              <a:t>The Impact of Talent on the P&amp;L</a:t>
            </a:r>
            <a:endParaRPr lang="en-US" sz="3200" dirty="0">
              <a:solidFill>
                <a:schemeClr val="bg1"/>
              </a:solidFill>
            </a:endParaRPr>
          </a:p>
        </p:txBody>
      </p:sp>
      <p:grpSp>
        <p:nvGrpSpPr>
          <p:cNvPr id="4" name="Group 3"/>
          <p:cNvGrpSpPr/>
          <p:nvPr/>
        </p:nvGrpSpPr>
        <p:grpSpPr>
          <a:xfrm>
            <a:off x="0" y="6127750"/>
            <a:ext cx="9144000" cy="730250"/>
            <a:chOff x="0" y="6127750"/>
            <a:chExt cx="9144000" cy="730250"/>
          </a:xfrm>
        </p:grpSpPr>
        <p:sp>
          <p:nvSpPr>
            <p:cNvPr id="5" name="Rectangle 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41" name="Oval 40"/>
          <p:cNvSpPr/>
          <p:nvPr/>
        </p:nvSpPr>
        <p:spPr>
          <a:xfrm>
            <a:off x="8060275" y="169332"/>
            <a:ext cx="863599" cy="863599"/>
          </a:xfrm>
          <a:prstGeom prst="ellipse">
            <a:avLst/>
          </a:prstGeom>
          <a:solidFill>
            <a:schemeClr val="bg1"/>
          </a:solidFill>
          <a:ln w="34925">
            <a:solidFill>
              <a:srgbClr val="0083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8264533" y="278734"/>
            <a:ext cx="474126" cy="580752"/>
            <a:chOff x="12529619" y="1906196"/>
            <a:chExt cx="914135" cy="1119715"/>
          </a:xfrm>
          <a:solidFill>
            <a:schemeClr val="accent3"/>
          </a:solidFill>
        </p:grpSpPr>
        <p:sp>
          <p:nvSpPr>
            <p:cNvPr id="43" name="Freeform 42"/>
            <p:cNvSpPr/>
            <p:nvPr/>
          </p:nvSpPr>
          <p:spPr>
            <a:xfrm>
              <a:off x="12991067"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Freeform 43"/>
            <p:cNvSpPr/>
            <p:nvPr/>
          </p:nvSpPr>
          <p:spPr>
            <a:xfrm flipH="1">
              <a:off x="12529619"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44"/>
            <p:cNvSpPr/>
            <p:nvPr/>
          </p:nvSpPr>
          <p:spPr>
            <a:xfrm>
              <a:off x="13131254"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Freeform 45"/>
            <p:cNvSpPr/>
            <p:nvPr/>
          </p:nvSpPr>
          <p:spPr>
            <a:xfrm flipH="1">
              <a:off x="12544222"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12825570" y="1906196"/>
              <a:ext cx="324183" cy="918405"/>
              <a:chOff x="5248275" y="1612721"/>
              <a:chExt cx="123824" cy="350790"/>
            </a:xfrm>
            <a:grpFill/>
          </p:grpSpPr>
          <p:sp>
            <p:nvSpPr>
              <p:cNvPr id="48" name="Oval 44"/>
              <p:cNvSpPr>
                <a:spLocks noChangeArrowheads="1"/>
              </p:cNvSpPr>
              <p:nvPr/>
            </p:nvSpPr>
            <p:spPr bwMode="auto">
              <a:xfrm>
                <a:off x="5277698" y="1612721"/>
                <a:ext cx="67673" cy="70076"/>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49" name="Freeform 45"/>
              <p:cNvSpPr>
                <a:spLocks/>
              </p:cNvSpPr>
              <p:nvPr/>
            </p:nvSpPr>
            <p:spPr bwMode="auto">
              <a:xfrm>
                <a:off x="5261807" y="1690399"/>
                <a:ext cx="97183" cy="273112"/>
              </a:xfrm>
              <a:custGeom>
                <a:avLst/>
                <a:gdLst>
                  <a:gd name="connsiteX0" fmla="*/ 0 w 273969"/>
                  <a:gd name="connsiteY0" fmla="*/ 1453 h 1045753"/>
                  <a:gd name="connsiteX1" fmla="*/ 100066 w 273969"/>
                  <a:gd name="connsiteY1" fmla="*/ 0 h 1045753"/>
                  <a:gd name="connsiteX2" fmla="*/ 272639 w 273969"/>
                  <a:gd name="connsiteY2" fmla="*/ 1453 h 1045753"/>
                  <a:gd name="connsiteX3" fmla="*/ 272639 w 273969"/>
                  <a:gd name="connsiteY3" fmla="*/ 982979 h 1045753"/>
                  <a:gd name="connsiteX4" fmla="*/ 273969 w 273969"/>
                  <a:gd name="connsiteY4" fmla="*/ 982979 h 1045753"/>
                  <a:gd name="connsiteX5" fmla="*/ 270004 w 273969"/>
                  <a:gd name="connsiteY5" fmla="*/ 1004869 h 1045753"/>
                  <a:gd name="connsiteX6" fmla="*/ 211604 w 273969"/>
                  <a:gd name="connsiteY6" fmla="*/ 1045753 h 1045753"/>
                  <a:gd name="connsiteX7" fmla="*/ 144682 w 273969"/>
                  <a:gd name="connsiteY7" fmla="*/ 977560 h 1045753"/>
                  <a:gd name="connsiteX8" fmla="*/ 144682 w 273969"/>
                  <a:gd name="connsiteY8" fmla="*/ 525379 h 1045753"/>
                  <a:gd name="connsiteX9" fmla="*/ 134112 w 273969"/>
                  <a:gd name="connsiteY9" fmla="*/ 525379 h 1045753"/>
                  <a:gd name="connsiteX10" fmla="*/ 130614 w 273969"/>
                  <a:gd name="connsiteY10" fmla="*/ 977560 h 1045753"/>
                  <a:gd name="connsiteX11" fmla="*/ 63693 w 273969"/>
                  <a:gd name="connsiteY11" fmla="*/ 1045753 h 1045753"/>
                  <a:gd name="connsiteX12" fmla="*/ 346 w 273969"/>
                  <a:gd name="connsiteY12" fmla="*/ 977560 h 1045753"/>
                  <a:gd name="connsiteX13" fmla="*/ 346 w 273969"/>
                  <a:gd name="connsiteY13" fmla="*/ 191620 h 1045753"/>
                  <a:gd name="connsiteX14" fmla="*/ 0 w 273969"/>
                  <a:gd name="connsiteY14" fmla="*/ 192362 h 1045753"/>
                  <a:gd name="connsiteX15" fmla="*/ 0 w 273969"/>
                  <a:gd name="connsiteY15"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2639 w 273969"/>
                  <a:gd name="connsiteY4" fmla="*/ 982979 h 1045753"/>
                  <a:gd name="connsiteX5" fmla="*/ 273969 w 273969"/>
                  <a:gd name="connsiteY5" fmla="*/ 982979 h 1045753"/>
                  <a:gd name="connsiteX6" fmla="*/ 270004 w 273969"/>
                  <a:gd name="connsiteY6" fmla="*/ 1004869 h 1045753"/>
                  <a:gd name="connsiteX7" fmla="*/ 211604 w 273969"/>
                  <a:gd name="connsiteY7" fmla="*/ 1045753 h 1045753"/>
                  <a:gd name="connsiteX8" fmla="*/ 144682 w 273969"/>
                  <a:gd name="connsiteY8" fmla="*/ 977560 h 1045753"/>
                  <a:gd name="connsiteX9" fmla="*/ 144682 w 273969"/>
                  <a:gd name="connsiteY9" fmla="*/ 525379 h 1045753"/>
                  <a:gd name="connsiteX10" fmla="*/ 134112 w 273969"/>
                  <a:gd name="connsiteY10" fmla="*/ 525379 h 1045753"/>
                  <a:gd name="connsiteX11" fmla="*/ 130614 w 273969"/>
                  <a:gd name="connsiteY11" fmla="*/ 977560 h 1045753"/>
                  <a:gd name="connsiteX12" fmla="*/ 63693 w 273969"/>
                  <a:gd name="connsiteY12" fmla="*/ 1045753 h 1045753"/>
                  <a:gd name="connsiteX13" fmla="*/ 346 w 273969"/>
                  <a:gd name="connsiteY13" fmla="*/ 977560 h 1045753"/>
                  <a:gd name="connsiteX14" fmla="*/ 346 w 273969"/>
                  <a:gd name="connsiteY14" fmla="*/ 191620 h 1045753"/>
                  <a:gd name="connsiteX15" fmla="*/ 0 w 273969"/>
                  <a:gd name="connsiteY15" fmla="*/ 192362 h 1045753"/>
                  <a:gd name="connsiteX16" fmla="*/ 0 w 273969"/>
                  <a:gd name="connsiteY16"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1516 w 273969"/>
                  <a:gd name="connsiteY4" fmla="*/ 498476 h 1045753"/>
                  <a:gd name="connsiteX5" fmla="*/ 272639 w 273969"/>
                  <a:gd name="connsiteY5" fmla="*/ 982979 h 1045753"/>
                  <a:gd name="connsiteX6" fmla="*/ 273969 w 273969"/>
                  <a:gd name="connsiteY6" fmla="*/ 982979 h 1045753"/>
                  <a:gd name="connsiteX7" fmla="*/ 270004 w 273969"/>
                  <a:gd name="connsiteY7" fmla="*/ 1004869 h 1045753"/>
                  <a:gd name="connsiteX8" fmla="*/ 211604 w 273969"/>
                  <a:gd name="connsiteY8" fmla="*/ 1045753 h 1045753"/>
                  <a:gd name="connsiteX9" fmla="*/ 144682 w 273969"/>
                  <a:gd name="connsiteY9" fmla="*/ 977560 h 1045753"/>
                  <a:gd name="connsiteX10" fmla="*/ 144682 w 273969"/>
                  <a:gd name="connsiteY10" fmla="*/ 525379 h 1045753"/>
                  <a:gd name="connsiteX11" fmla="*/ 134112 w 273969"/>
                  <a:gd name="connsiteY11" fmla="*/ 525379 h 1045753"/>
                  <a:gd name="connsiteX12" fmla="*/ 130614 w 273969"/>
                  <a:gd name="connsiteY12" fmla="*/ 977560 h 1045753"/>
                  <a:gd name="connsiteX13" fmla="*/ 63693 w 273969"/>
                  <a:gd name="connsiteY13" fmla="*/ 1045753 h 1045753"/>
                  <a:gd name="connsiteX14" fmla="*/ 346 w 273969"/>
                  <a:gd name="connsiteY14" fmla="*/ 977560 h 1045753"/>
                  <a:gd name="connsiteX15" fmla="*/ 346 w 273969"/>
                  <a:gd name="connsiteY15" fmla="*/ 191620 h 1045753"/>
                  <a:gd name="connsiteX16" fmla="*/ 0 w 273969"/>
                  <a:gd name="connsiteY16" fmla="*/ 192362 h 1045753"/>
                  <a:gd name="connsiteX17" fmla="*/ 0 w 273969"/>
                  <a:gd name="connsiteY17" fmla="*/ 1453 h 1045753"/>
                  <a:gd name="connsiteX0" fmla="*/ 1534 w 275503"/>
                  <a:gd name="connsiteY0" fmla="*/ 1453 h 1045753"/>
                  <a:gd name="connsiteX1" fmla="*/ 101600 w 275503"/>
                  <a:gd name="connsiteY1" fmla="*/ 0 h 1045753"/>
                  <a:gd name="connsiteX2" fmla="*/ 206375 w 275503"/>
                  <a:gd name="connsiteY2" fmla="*/ 1 h 1045753"/>
                  <a:gd name="connsiteX3" fmla="*/ 274173 w 275503"/>
                  <a:gd name="connsiteY3" fmla="*/ 1453 h 1045753"/>
                  <a:gd name="connsiteX4" fmla="*/ 273050 w 275503"/>
                  <a:gd name="connsiteY4" fmla="*/ 498476 h 1045753"/>
                  <a:gd name="connsiteX5" fmla="*/ 274173 w 275503"/>
                  <a:gd name="connsiteY5" fmla="*/ 982979 h 1045753"/>
                  <a:gd name="connsiteX6" fmla="*/ 275503 w 275503"/>
                  <a:gd name="connsiteY6" fmla="*/ 982979 h 1045753"/>
                  <a:gd name="connsiteX7" fmla="*/ 271538 w 275503"/>
                  <a:gd name="connsiteY7" fmla="*/ 1004869 h 1045753"/>
                  <a:gd name="connsiteX8" fmla="*/ 213138 w 275503"/>
                  <a:gd name="connsiteY8" fmla="*/ 1045753 h 1045753"/>
                  <a:gd name="connsiteX9" fmla="*/ 146216 w 275503"/>
                  <a:gd name="connsiteY9" fmla="*/ 977560 h 1045753"/>
                  <a:gd name="connsiteX10" fmla="*/ 146216 w 275503"/>
                  <a:gd name="connsiteY10" fmla="*/ 525379 h 1045753"/>
                  <a:gd name="connsiteX11" fmla="*/ 135646 w 275503"/>
                  <a:gd name="connsiteY11" fmla="*/ 525379 h 1045753"/>
                  <a:gd name="connsiteX12" fmla="*/ 132148 w 275503"/>
                  <a:gd name="connsiteY12" fmla="*/ 977560 h 1045753"/>
                  <a:gd name="connsiteX13" fmla="*/ 65227 w 275503"/>
                  <a:gd name="connsiteY13" fmla="*/ 1045753 h 1045753"/>
                  <a:gd name="connsiteX14" fmla="*/ 1880 w 275503"/>
                  <a:gd name="connsiteY14" fmla="*/ 977560 h 1045753"/>
                  <a:gd name="connsiteX15" fmla="*/ 0 w 275503"/>
                  <a:gd name="connsiteY15" fmla="*/ 492126 h 1045753"/>
                  <a:gd name="connsiteX16" fmla="*/ 1880 w 275503"/>
                  <a:gd name="connsiteY16" fmla="*/ 191620 h 1045753"/>
                  <a:gd name="connsiteX17" fmla="*/ 1534 w 275503"/>
                  <a:gd name="connsiteY17" fmla="*/ 192362 h 1045753"/>
                  <a:gd name="connsiteX18" fmla="*/ 1534 w 275503"/>
                  <a:gd name="connsiteY18" fmla="*/ 1453 h 1045753"/>
                  <a:gd name="connsiteX0" fmla="*/ 1534 w 328148"/>
                  <a:gd name="connsiteY0" fmla="*/ 1453 h 1045753"/>
                  <a:gd name="connsiteX1" fmla="*/ 101600 w 328148"/>
                  <a:gd name="connsiteY1" fmla="*/ 0 h 1045753"/>
                  <a:gd name="connsiteX2" fmla="*/ 206375 w 328148"/>
                  <a:gd name="connsiteY2" fmla="*/ 1 h 1045753"/>
                  <a:gd name="connsiteX3" fmla="*/ 328148 w 328148"/>
                  <a:gd name="connsiteY3" fmla="*/ 36378 h 1045753"/>
                  <a:gd name="connsiteX4" fmla="*/ 273050 w 328148"/>
                  <a:gd name="connsiteY4" fmla="*/ 498476 h 1045753"/>
                  <a:gd name="connsiteX5" fmla="*/ 274173 w 328148"/>
                  <a:gd name="connsiteY5" fmla="*/ 982979 h 1045753"/>
                  <a:gd name="connsiteX6" fmla="*/ 275503 w 328148"/>
                  <a:gd name="connsiteY6" fmla="*/ 982979 h 1045753"/>
                  <a:gd name="connsiteX7" fmla="*/ 271538 w 328148"/>
                  <a:gd name="connsiteY7" fmla="*/ 1004869 h 1045753"/>
                  <a:gd name="connsiteX8" fmla="*/ 213138 w 328148"/>
                  <a:gd name="connsiteY8" fmla="*/ 1045753 h 1045753"/>
                  <a:gd name="connsiteX9" fmla="*/ 146216 w 328148"/>
                  <a:gd name="connsiteY9" fmla="*/ 977560 h 1045753"/>
                  <a:gd name="connsiteX10" fmla="*/ 146216 w 328148"/>
                  <a:gd name="connsiteY10" fmla="*/ 525379 h 1045753"/>
                  <a:gd name="connsiteX11" fmla="*/ 135646 w 328148"/>
                  <a:gd name="connsiteY11" fmla="*/ 525379 h 1045753"/>
                  <a:gd name="connsiteX12" fmla="*/ 132148 w 328148"/>
                  <a:gd name="connsiteY12" fmla="*/ 977560 h 1045753"/>
                  <a:gd name="connsiteX13" fmla="*/ 65227 w 328148"/>
                  <a:gd name="connsiteY13" fmla="*/ 1045753 h 1045753"/>
                  <a:gd name="connsiteX14" fmla="*/ 1880 w 328148"/>
                  <a:gd name="connsiteY14" fmla="*/ 977560 h 1045753"/>
                  <a:gd name="connsiteX15" fmla="*/ 0 w 328148"/>
                  <a:gd name="connsiteY15" fmla="*/ 492126 h 1045753"/>
                  <a:gd name="connsiteX16" fmla="*/ 1880 w 328148"/>
                  <a:gd name="connsiteY16" fmla="*/ 191620 h 1045753"/>
                  <a:gd name="connsiteX17" fmla="*/ 1534 w 328148"/>
                  <a:gd name="connsiteY17" fmla="*/ 192362 h 1045753"/>
                  <a:gd name="connsiteX18" fmla="*/ 1534 w 328148"/>
                  <a:gd name="connsiteY18" fmla="*/ 1453 h 1045753"/>
                  <a:gd name="connsiteX0" fmla="*/ 0 w 380589"/>
                  <a:gd name="connsiteY0" fmla="*/ 2367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23678 h 1045753"/>
                  <a:gd name="connsiteX0" fmla="*/ 0 w 380589"/>
                  <a:gd name="connsiteY0" fmla="*/ 3002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30028 h 1045753"/>
                  <a:gd name="connsiteX0" fmla="*/ 0 w 380589"/>
                  <a:gd name="connsiteY0" fmla="*/ 31361 h 1047086"/>
                  <a:gd name="connsiteX1" fmla="*/ 154041 w 380589"/>
                  <a:gd name="connsiteY1" fmla="*/ 1333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0589"/>
                  <a:gd name="connsiteY0" fmla="*/ 31361 h 1047086"/>
                  <a:gd name="connsiteX1" fmla="*/ 123368 w 380589"/>
                  <a:gd name="connsiteY1" fmla="*/ 0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1923"/>
                  <a:gd name="connsiteY0" fmla="*/ 34028 h 1047086"/>
                  <a:gd name="connsiteX1" fmla="*/ 124702 w 381923"/>
                  <a:gd name="connsiteY1" fmla="*/ 0 h 1047086"/>
                  <a:gd name="connsiteX2" fmla="*/ 286823 w 381923"/>
                  <a:gd name="connsiteY2" fmla="*/ 0 h 1047086"/>
                  <a:gd name="connsiteX3" fmla="*/ 381923 w 381923"/>
                  <a:gd name="connsiteY3" fmla="*/ 37711 h 1047086"/>
                  <a:gd name="connsiteX4" fmla="*/ 326825 w 381923"/>
                  <a:gd name="connsiteY4" fmla="*/ 499809 h 1047086"/>
                  <a:gd name="connsiteX5" fmla="*/ 327948 w 381923"/>
                  <a:gd name="connsiteY5" fmla="*/ 984312 h 1047086"/>
                  <a:gd name="connsiteX6" fmla="*/ 329278 w 381923"/>
                  <a:gd name="connsiteY6" fmla="*/ 984312 h 1047086"/>
                  <a:gd name="connsiteX7" fmla="*/ 325313 w 381923"/>
                  <a:gd name="connsiteY7" fmla="*/ 1006202 h 1047086"/>
                  <a:gd name="connsiteX8" fmla="*/ 266913 w 381923"/>
                  <a:gd name="connsiteY8" fmla="*/ 1047086 h 1047086"/>
                  <a:gd name="connsiteX9" fmla="*/ 199991 w 381923"/>
                  <a:gd name="connsiteY9" fmla="*/ 978893 h 1047086"/>
                  <a:gd name="connsiteX10" fmla="*/ 199991 w 381923"/>
                  <a:gd name="connsiteY10" fmla="*/ 526712 h 1047086"/>
                  <a:gd name="connsiteX11" fmla="*/ 189421 w 381923"/>
                  <a:gd name="connsiteY11" fmla="*/ 526712 h 1047086"/>
                  <a:gd name="connsiteX12" fmla="*/ 185923 w 381923"/>
                  <a:gd name="connsiteY12" fmla="*/ 978893 h 1047086"/>
                  <a:gd name="connsiteX13" fmla="*/ 119002 w 381923"/>
                  <a:gd name="connsiteY13" fmla="*/ 1047086 h 1047086"/>
                  <a:gd name="connsiteX14" fmla="*/ 55655 w 381923"/>
                  <a:gd name="connsiteY14" fmla="*/ 978893 h 1047086"/>
                  <a:gd name="connsiteX15" fmla="*/ 53775 w 381923"/>
                  <a:gd name="connsiteY15" fmla="*/ 493459 h 1047086"/>
                  <a:gd name="connsiteX16" fmla="*/ 55655 w 381923"/>
                  <a:gd name="connsiteY16" fmla="*/ 192953 h 1047086"/>
                  <a:gd name="connsiteX17" fmla="*/ 55309 w 381923"/>
                  <a:gd name="connsiteY17" fmla="*/ 193695 h 1047086"/>
                  <a:gd name="connsiteX18" fmla="*/ 0 w 381923"/>
                  <a:gd name="connsiteY18" fmla="*/ 34028 h 1047086"/>
                  <a:gd name="connsiteX0" fmla="*/ 0 w 361919"/>
                  <a:gd name="connsiteY0" fmla="*/ 31361 h 1047086"/>
                  <a:gd name="connsiteX1" fmla="*/ 104698 w 361919"/>
                  <a:gd name="connsiteY1" fmla="*/ 0 h 1047086"/>
                  <a:gd name="connsiteX2" fmla="*/ 266819 w 361919"/>
                  <a:gd name="connsiteY2" fmla="*/ 0 h 1047086"/>
                  <a:gd name="connsiteX3" fmla="*/ 361919 w 361919"/>
                  <a:gd name="connsiteY3" fmla="*/ 37711 h 1047086"/>
                  <a:gd name="connsiteX4" fmla="*/ 306821 w 361919"/>
                  <a:gd name="connsiteY4" fmla="*/ 499809 h 1047086"/>
                  <a:gd name="connsiteX5" fmla="*/ 307944 w 361919"/>
                  <a:gd name="connsiteY5" fmla="*/ 984312 h 1047086"/>
                  <a:gd name="connsiteX6" fmla="*/ 309274 w 361919"/>
                  <a:gd name="connsiteY6" fmla="*/ 984312 h 1047086"/>
                  <a:gd name="connsiteX7" fmla="*/ 305309 w 361919"/>
                  <a:gd name="connsiteY7" fmla="*/ 1006202 h 1047086"/>
                  <a:gd name="connsiteX8" fmla="*/ 246909 w 361919"/>
                  <a:gd name="connsiteY8" fmla="*/ 1047086 h 1047086"/>
                  <a:gd name="connsiteX9" fmla="*/ 179987 w 361919"/>
                  <a:gd name="connsiteY9" fmla="*/ 978893 h 1047086"/>
                  <a:gd name="connsiteX10" fmla="*/ 179987 w 361919"/>
                  <a:gd name="connsiteY10" fmla="*/ 526712 h 1047086"/>
                  <a:gd name="connsiteX11" fmla="*/ 169417 w 361919"/>
                  <a:gd name="connsiteY11" fmla="*/ 526712 h 1047086"/>
                  <a:gd name="connsiteX12" fmla="*/ 165919 w 361919"/>
                  <a:gd name="connsiteY12" fmla="*/ 978893 h 1047086"/>
                  <a:gd name="connsiteX13" fmla="*/ 98998 w 361919"/>
                  <a:gd name="connsiteY13" fmla="*/ 1047086 h 1047086"/>
                  <a:gd name="connsiteX14" fmla="*/ 35651 w 361919"/>
                  <a:gd name="connsiteY14" fmla="*/ 978893 h 1047086"/>
                  <a:gd name="connsiteX15" fmla="*/ 33771 w 361919"/>
                  <a:gd name="connsiteY15" fmla="*/ 493459 h 1047086"/>
                  <a:gd name="connsiteX16" fmla="*/ 35651 w 361919"/>
                  <a:gd name="connsiteY16" fmla="*/ 192953 h 1047086"/>
                  <a:gd name="connsiteX17" fmla="*/ 35305 w 361919"/>
                  <a:gd name="connsiteY17" fmla="*/ 193695 h 1047086"/>
                  <a:gd name="connsiteX18" fmla="*/ 0 w 361919"/>
                  <a:gd name="connsiteY18" fmla="*/ 31361 h 1047086"/>
                  <a:gd name="connsiteX0" fmla="*/ 0 w 372588"/>
                  <a:gd name="connsiteY0" fmla="*/ 36695 h 1047086"/>
                  <a:gd name="connsiteX1" fmla="*/ 115367 w 372588"/>
                  <a:gd name="connsiteY1" fmla="*/ 0 h 1047086"/>
                  <a:gd name="connsiteX2" fmla="*/ 277488 w 372588"/>
                  <a:gd name="connsiteY2" fmla="*/ 0 h 1047086"/>
                  <a:gd name="connsiteX3" fmla="*/ 372588 w 372588"/>
                  <a:gd name="connsiteY3" fmla="*/ 37711 h 1047086"/>
                  <a:gd name="connsiteX4" fmla="*/ 317490 w 372588"/>
                  <a:gd name="connsiteY4" fmla="*/ 499809 h 1047086"/>
                  <a:gd name="connsiteX5" fmla="*/ 318613 w 372588"/>
                  <a:gd name="connsiteY5" fmla="*/ 984312 h 1047086"/>
                  <a:gd name="connsiteX6" fmla="*/ 319943 w 372588"/>
                  <a:gd name="connsiteY6" fmla="*/ 984312 h 1047086"/>
                  <a:gd name="connsiteX7" fmla="*/ 315978 w 372588"/>
                  <a:gd name="connsiteY7" fmla="*/ 1006202 h 1047086"/>
                  <a:gd name="connsiteX8" fmla="*/ 257578 w 372588"/>
                  <a:gd name="connsiteY8" fmla="*/ 1047086 h 1047086"/>
                  <a:gd name="connsiteX9" fmla="*/ 190656 w 372588"/>
                  <a:gd name="connsiteY9" fmla="*/ 978893 h 1047086"/>
                  <a:gd name="connsiteX10" fmla="*/ 190656 w 372588"/>
                  <a:gd name="connsiteY10" fmla="*/ 526712 h 1047086"/>
                  <a:gd name="connsiteX11" fmla="*/ 180086 w 372588"/>
                  <a:gd name="connsiteY11" fmla="*/ 526712 h 1047086"/>
                  <a:gd name="connsiteX12" fmla="*/ 176588 w 372588"/>
                  <a:gd name="connsiteY12" fmla="*/ 978893 h 1047086"/>
                  <a:gd name="connsiteX13" fmla="*/ 109667 w 372588"/>
                  <a:gd name="connsiteY13" fmla="*/ 1047086 h 1047086"/>
                  <a:gd name="connsiteX14" fmla="*/ 46320 w 372588"/>
                  <a:gd name="connsiteY14" fmla="*/ 978893 h 1047086"/>
                  <a:gd name="connsiteX15" fmla="*/ 44440 w 372588"/>
                  <a:gd name="connsiteY15" fmla="*/ 493459 h 1047086"/>
                  <a:gd name="connsiteX16" fmla="*/ 46320 w 372588"/>
                  <a:gd name="connsiteY16" fmla="*/ 192953 h 1047086"/>
                  <a:gd name="connsiteX17" fmla="*/ 45974 w 372588"/>
                  <a:gd name="connsiteY17" fmla="*/ 193695 h 1047086"/>
                  <a:gd name="connsiteX18" fmla="*/ 0 w 372588"/>
                  <a:gd name="connsiteY18" fmla="*/ 36695 h 104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588" h="1047086">
                    <a:moveTo>
                      <a:pt x="0" y="36695"/>
                    </a:moveTo>
                    <a:lnTo>
                      <a:pt x="115367" y="0"/>
                    </a:lnTo>
                    <a:lnTo>
                      <a:pt x="277488" y="0"/>
                    </a:lnTo>
                    <a:lnTo>
                      <a:pt x="372588" y="37711"/>
                    </a:lnTo>
                    <a:cubicBezTo>
                      <a:pt x="372214" y="203385"/>
                      <a:pt x="317864" y="334135"/>
                      <a:pt x="317490" y="499809"/>
                    </a:cubicBezTo>
                    <a:cubicBezTo>
                      <a:pt x="317864" y="661310"/>
                      <a:pt x="318239" y="822811"/>
                      <a:pt x="318613" y="984312"/>
                    </a:cubicBezTo>
                    <a:lnTo>
                      <a:pt x="319943" y="984312"/>
                    </a:lnTo>
                    <a:lnTo>
                      <a:pt x="315978" y="1006202"/>
                    </a:lnTo>
                    <a:cubicBezTo>
                      <a:pt x="306414" y="1030932"/>
                      <a:pt x="283985" y="1047086"/>
                      <a:pt x="257578" y="1047086"/>
                    </a:cubicBezTo>
                    <a:cubicBezTo>
                      <a:pt x="218794" y="1047086"/>
                      <a:pt x="190656" y="1018368"/>
                      <a:pt x="190656" y="978893"/>
                    </a:cubicBezTo>
                    <a:lnTo>
                      <a:pt x="190656" y="526712"/>
                    </a:lnTo>
                    <a:lnTo>
                      <a:pt x="180086" y="526712"/>
                    </a:lnTo>
                    <a:cubicBezTo>
                      <a:pt x="178945" y="677404"/>
                      <a:pt x="177729" y="828201"/>
                      <a:pt x="176588" y="978893"/>
                    </a:cubicBezTo>
                    <a:cubicBezTo>
                      <a:pt x="176588" y="1018368"/>
                      <a:pt x="148374" y="1047086"/>
                      <a:pt x="109667" y="1047086"/>
                    </a:cubicBezTo>
                    <a:cubicBezTo>
                      <a:pt x="74457" y="1047086"/>
                      <a:pt x="46320" y="1018368"/>
                      <a:pt x="46320" y="978893"/>
                    </a:cubicBezTo>
                    <a:cubicBezTo>
                      <a:pt x="45693" y="817082"/>
                      <a:pt x="45067" y="655270"/>
                      <a:pt x="44440" y="493459"/>
                    </a:cubicBezTo>
                    <a:cubicBezTo>
                      <a:pt x="45067" y="393290"/>
                      <a:pt x="45693" y="293122"/>
                      <a:pt x="46320" y="192953"/>
                    </a:cubicBezTo>
                    <a:lnTo>
                      <a:pt x="45974" y="193695"/>
                    </a:lnTo>
                    <a:lnTo>
                      <a:pt x="0" y="36695"/>
                    </a:lnTo>
                    <a:close/>
                  </a:path>
                </a:pathLst>
              </a:custGeom>
              <a:grpFill/>
              <a:ln w="9"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2900" dirty="0"/>
              </a:p>
            </p:txBody>
          </p:sp>
          <p:sp>
            <p:nvSpPr>
              <p:cNvPr id="50" name="Rounded Rectangle 49"/>
              <p:cNvSpPr/>
              <p:nvPr/>
            </p:nvSpPr>
            <p:spPr>
              <a:xfrm flipH="1">
                <a:off x="530542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1" name="Rounded Rectangle 50"/>
              <p:cNvSpPr/>
              <p:nvPr/>
            </p:nvSpPr>
            <p:spPr>
              <a:xfrm flipH="1">
                <a:off x="524827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2" name="Rounded Rectangle 51"/>
              <p:cNvSpPr/>
              <p:nvPr/>
            </p:nvSpPr>
            <p:spPr>
              <a:xfrm flipH="1">
                <a:off x="5280025" y="18038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pic>
        <p:nvPicPr>
          <p:cNvPr id="57" name="Picture 56" descr="PATTERNS_PPT-04.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2515" t="62338" b="410"/>
          <a:stretch/>
        </p:blipFill>
        <p:spPr>
          <a:xfrm flipH="1">
            <a:off x="0" y="3695871"/>
            <a:ext cx="2513262" cy="2433053"/>
          </a:xfrm>
          <a:prstGeom prst="rect">
            <a:avLst/>
          </a:prstGeom>
        </p:spPr>
      </p:pic>
      <p:sp>
        <p:nvSpPr>
          <p:cNvPr id="15" name="Rectangle 14"/>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17" name="TextBox 16"/>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18" name="Rectangle 17"/>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19" name="TextBox 18"/>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22" name="Rectangle 21"/>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23" name="TextBox 22"/>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25" name="Group 24"/>
          <p:cNvGrpSpPr/>
          <p:nvPr/>
        </p:nvGrpSpPr>
        <p:grpSpPr>
          <a:xfrm>
            <a:off x="1439352" y="2712869"/>
            <a:ext cx="2743200" cy="2371409"/>
            <a:chOff x="2479249" y="3180235"/>
            <a:chExt cx="4760537" cy="2700640"/>
          </a:xfrm>
        </p:grpSpPr>
        <p:cxnSp>
          <p:nvCxnSpPr>
            <p:cNvPr id="26" name="Straight Connector 25"/>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9" name="Isosceles Triangle 28"/>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33" name="Rectangle 32">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34" name="Rectangle 33">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35" name="Isosceles Triangle 34"/>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21" name="TextBox 20"/>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24" name="TextBox 23"/>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20" name="TextBox 19"/>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2511604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_ProposalPresentation_BLANK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3" name="TextBox 2"/>
          <p:cNvSpPr txBox="1"/>
          <p:nvPr/>
        </p:nvSpPr>
        <p:spPr>
          <a:xfrm>
            <a:off x="497332" y="568360"/>
            <a:ext cx="6032421" cy="584776"/>
          </a:xfrm>
          <a:prstGeom prst="rect">
            <a:avLst/>
          </a:prstGeom>
          <a:noFill/>
        </p:spPr>
        <p:txBody>
          <a:bodyPr wrap="none" rtlCol="0">
            <a:spAutoFit/>
          </a:bodyPr>
          <a:lstStyle/>
          <a:p>
            <a:r>
              <a:rPr lang="en-US" sz="3200" dirty="0" smtClean="0">
                <a:solidFill>
                  <a:schemeClr val="bg1"/>
                </a:solidFill>
              </a:rPr>
              <a:t>The Impact </a:t>
            </a:r>
            <a:r>
              <a:rPr lang="en-US" sz="3200" dirty="0">
                <a:solidFill>
                  <a:schemeClr val="bg1"/>
                </a:solidFill>
              </a:rPr>
              <a:t>of Talent on the P&amp;L</a:t>
            </a:r>
          </a:p>
        </p:txBody>
      </p:sp>
      <p:grpSp>
        <p:nvGrpSpPr>
          <p:cNvPr id="4" name="Group 3"/>
          <p:cNvGrpSpPr/>
          <p:nvPr/>
        </p:nvGrpSpPr>
        <p:grpSpPr>
          <a:xfrm>
            <a:off x="0" y="6127750"/>
            <a:ext cx="9144000" cy="730250"/>
            <a:chOff x="0" y="6127750"/>
            <a:chExt cx="9144000" cy="730250"/>
          </a:xfrm>
        </p:grpSpPr>
        <p:sp>
          <p:nvSpPr>
            <p:cNvPr id="5" name="Rectangle 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8" name="Oval 7"/>
          <p:cNvSpPr/>
          <p:nvPr/>
        </p:nvSpPr>
        <p:spPr>
          <a:xfrm>
            <a:off x="8060275" y="169332"/>
            <a:ext cx="863599" cy="863599"/>
          </a:xfrm>
          <a:prstGeom prst="ellipse">
            <a:avLst/>
          </a:prstGeom>
          <a:solidFill>
            <a:schemeClr val="bg1"/>
          </a:solidFill>
          <a:ln w="34925">
            <a:solidFill>
              <a:srgbClr val="0083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2" name="Group 61"/>
          <p:cNvGrpSpPr/>
          <p:nvPr/>
        </p:nvGrpSpPr>
        <p:grpSpPr>
          <a:xfrm>
            <a:off x="8264533" y="278734"/>
            <a:ext cx="474126" cy="580752"/>
            <a:chOff x="12529619" y="1906196"/>
            <a:chExt cx="914135" cy="1119715"/>
          </a:xfrm>
          <a:solidFill>
            <a:schemeClr val="accent3"/>
          </a:solidFill>
        </p:grpSpPr>
        <p:sp>
          <p:nvSpPr>
            <p:cNvPr id="63" name="Freeform 62"/>
            <p:cNvSpPr/>
            <p:nvPr/>
          </p:nvSpPr>
          <p:spPr>
            <a:xfrm>
              <a:off x="12991067"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Freeform 63"/>
            <p:cNvSpPr/>
            <p:nvPr/>
          </p:nvSpPr>
          <p:spPr>
            <a:xfrm flipH="1">
              <a:off x="12529619"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Freeform 64"/>
            <p:cNvSpPr/>
            <p:nvPr/>
          </p:nvSpPr>
          <p:spPr>
            <a:xfrm>
              <a:off x="13131254"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Freeform 65"/>
            <p:cNvSpPr/>
            <p:nvPr/>
          </p:nvSpPr>
          <p:spPr>
            <a:xfrm flipH="1">
              <a:off x="12544222"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7" name="Group 66"/>
            <p:cNvGrpSpPr/>
            <p:nvPr/>
          </p:nvGrpSpPr>
          <p:grpSpPr>
            <a:xfrm>
              <a:off x="12825570" y="1906196"/>
              <a:ext cx="324183" cy="918405"/>
              <a:chOff x="5248275" y="1612721"/>
              <a:chExt cx="123824" cy="350790"/>
            </a:xfrm>
            <a:grpFill/>
          </p:grpSpPr>
          <p:sp>
            <p:nvSpPr>
              <p:cNvPr id="68" name="Oval 44"/>
              <p:cNvSpPr>
                <a:spLocks noChangeArrowheads="1"/>
              </p:cNvSpPr>
              <p:nvPr/>
            </p:nvSpPr>
            <p:spPr bwMode="auto">
              <a:xfrm>
                <a:off x="5277698" y="1612721"/>
                <a:ext cx="67673" cy="70076"/>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69" name="Freeform 45"/>
              <p:cNvSpPr>
                <a:spLocks/>
              </p:cNvSpPr>
              <p:nvPr/>
            </p:nvSpPr>
            <p:spPr bwMode="auto">
              <a:xfrm>
                <a:off x="5261807" y="1690399"/>
                <a:ext cx="97183" cy="273112"/>
              </a:xfrm>
              <a:custGeom>
                <a:avLst/>
                <a:gdLst>
                  <a:gd name="connsiteX0" fmla="*/ 0 w 273969"/>
                  <a:gd name="connsiteY0" fmla="*/ 1453 h 1045753"/>
                  <a:gd name="connsiteX1" fmla="*/ 100066 w 273969"/>
                  <a:gd name="connsiteY1" fmla="*/ 0 h 1045753"/>
                  <a:gd name="connsiteX2" fmla="*/ 272639 w 273969"/>
                  <a:gd name="connsiteY2" fmla="*/ 1453 h 1045753"/>
                  <a:gd name="connsiteX3" fmla="*/ 272639 w 273969"/>
                  <a:gd name="connsiteY3" fmla="*/ 982979 h 1045753"/>
                  <a:gd name="connsiteX4" fmla="*/ 273969 w 273969"/>
                  <a:gd name="connsiteY4" fmla="*/ 982979 h 1045753"/>
                  <a:gd name="connsiteX5" fmla="*/ 270004 w 273969"/>
                  <a:gd name="connsiteY5" fmla="*/ 1004869 h 1045753"/>
                  <a:gd name="connsiteX6" fmla="*/ 211604 w 273969"/>
                  <a:gd name="connsiteY6" fmla="*/ 1045753 h 1045753"/>
                  <a:gd name="connsiteX7" fmla="*/ 144682 w 273969"/>
                  <a:gd name="connsiteY7" fmla="*/ 977560 h 1045753"/>
                  <a:gd name="connsiteX8" fmla="*/ 144682 w 273969"/>
                  <a:gd name="connsiteY8" fmla="*/ 525379 h 1045753"/>
                  <a:gd name="connsiteX9" fmla="*/ 134112 w 273969"/>
                  <a:gd name="connsiteY9" fmla="*/ 525379 h 1045753"/>
                  <a:gd name="connsiteX10" fmla="*/ 130614 w 273969"/>
                  <a:gd name="connsiteY10" fmla="*/ 977560 h 1045753"/>
                  <a:gd name="connsiteX11" fmla="*/ 63693 w 273969"/>
                  <a:gd name="connsiteY11" fmla="*/ 1045753 h 1045753"/>
                  <a:gd name="connsiteX12" fmla="*/ 346 w 273969"/>
                  <a:gd name="connsiteY12" fmla="*/ 977560 h 1045753"/>
                  <a:gd name="connsiteX13" fmla="*/ 346 w 273969"/>
                  <a:gd name="connsiteY13" fmla="*/ 191620 h 1045753"/>
                  <a:gd name="connsiteX14" fmla="*/ 0 w 273969"/>
                  <a:gd name="connsiteY14" fmla="*/ 192362 h 1045753"/>
                  <a:gd name="connsiteX15" fmla="*/ 0 w 273969"/>
                  <a:gd name="connsiteY15"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2639 w 273969"/>
                  <a:gd name="connsiteY4" fmla="*/ 982979 h 1045753"/>
                  <a:gd name="connsiteX5" fmla="*/ 273969 w 273969"/>
                  <a:gd name="connsiteY5" fmla="*/ 982979 h 1045753"/>
                  <a:gd name="connsiteX6" fmla="*/ 270004 w 273969"/>
                  <a:gd name="connsiteY6" fmla="*/ 1004869 h 1045753"/>
                  <a:gd name="connsiteX7" fmla="*/ 211604 w 273969"/>
                  <a:gd name="connsiteY7" fmla="*/ 1045753 h 1045753"/>
                  <a:gd name="connsiteX8" fmla="*/ 144682 w 273969"/>
                  <a:gd name="connsiteY8" fmla="*/ 977560 h 1045753"/>
                  <a:gd name="connsiteX9" fmla="*/ 144682 w 273969"/>
                  <a:gd name="connsiteY9" fmla="*/ 525379 h 1045753"/>
                  <a:gd name="connsiteX10" fmla="*/ 134112 w 273969"/>
                  <a:gd name="connsiteY10" fmla="*/ 525379 h 1045753"/>
                  <a:gd name="connsiteX11" fmla="*/ 130614 w 273969"/>
                  <a:gd name="connsiteY11" fmla="*/ 977560 h 1045753"/>
                  <a:gd name="connsiteX12" fmla="*/ 63693 w 273969"/>
                  <a:gd name="connsiteY12" fmla="*/ 1045753 h 1045753"/>
                  <a:gd name="connsiteX13" fmla="*/ 346 w 273969"/>
                  <a:gd name="connsiteY13" fmla="*/ 977560 h 1045753"/>
                  <a:gd name="connsiteX14" fmla="*/ 346 w 273969"/>
                  <a:gd name="connsiteY14" fmla="*/ 191620 h 1045753"/>
                  <a:gd name="connsiteX15" fmla="*/ 0 w 273969"/>
                  <a:gd name="connsiteY15" fmla="*/ 192362 h 1045753"/>
                  <a:gd name="connsiteX16" fmla="*/ 0 w 273969"/>
                  <a:gd name="connsiteY16"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1516 w 273969"/>
                  <a:gd name="connsiteY4" fmla="*/ 498476 h 1045753"/>
                  <a:gd name="connsiteX5" fmla="*/ 272639 w 273969"/>
                  <a:gd name="connsiteY5" fmla="*/ 982979 h 1045753"/>
                  <a:gd name="connsiteX6" fmla="*/ 273969 w 273969"/>
                  <a:gd name="connsiteY6" fmla="*/ 982979 h 1045753"/>
                  <a:gd name="connsiteX7" fmla="*/ 270004 w 273969"/>
                  <a:gd name="connsiteY7" fmla="*/ 1004869 h 1045753"/>
                  <a:gd name="connsiteX8" fmla="*/ 211604 w 273969"/>
                  <a:gd name="connsiteY8" fmla="*/ 1045753 h 1045753"/>
                  <a:gd name="connsiteX9" fmla="*/ 144682 w 273969"/>
                  <a:gd name="connsiteY9" fmla="*/ 977560 h 1045753"/>
                  <a:gd name="connsiteX10" fmla="*/ 144682 w 273969"/>
                  <a:gd name="connsiteY10" fmla="*/ 525379 h 1045753"/>
                  <a:gd name="connsiteX11" fmla="*/ 134112 w 273969"/>
                  <a:gd name="connsiteY11" fmla="*/ 525379 h 1045753"/>
                  <a:gd name="connsiteX12" fmla="*/ 130614 w 273969"/>
                  <a:gd name="connsiteY12" fmla="*/ 977560 h 1045753"/>
                  <a:gd name="connsiteX13" fmla="*/ 63693 w 273969"/>
                  <a:gd name="connsiteY13" fmla="*/ 1045753 h 1045753"/>
                  <a:gd name="connsiteX14" fmla="*/ 346 w 273969"/>
                  <a:gd name="connsiteY14" fmla="*/ 977560 h 1045753"/>
                  <a:gd name="connsiteX15" fmla="*/ 346 w 273969"/>
                  <a:gd name="connsiteY15" fmla="*/ 191620 h 1045753"/>
                  <a:gd name="connsiteX16" fmla="*/ 0 w 273969"/>
                  <a:gd name="connsiteY16" fmla="*/ 192362 h 1045753"/>
                  <a:gd name="connsiteX17" fmla="*/ 0 w 273969"/>
                  <a:gd name="connsiteY17" fmla="*/ 1453 h 1045753"/>
                  <a:gd name="connsiteX0" fmla="*/ 1534 w 275503"/>
                  <a:gd name="connsiteY0" fmla="*/ 1453 h 1045753"/>
                  <a:gd name="connsiteX1" fmla="*/ 101600 w 275503"/>
                  <a:gd name="connsiteY1" fmla="*/ 0 h 1045753"/>
                  <a:gd name="connsiteX2" fmla="*/ 206375 w 275503"/>
                  <a:gd name="connsiteY2" fmla="*/ 1 h 1045753"/>
                  <a:gd name="connsiteX3" fmla="*/ 274173 w 275503"/>
                  <a:gd name="connsiteY3" fmla="*/ 1453 h 1045753"/>
                  <a:gd name="connsiteX4" fmla="*/ 273050 w 275503"/>
                  <a:gd name="connsiteY4" fmla="*/ 498476 h 1045753"/>
                  <a:gd name="connsiteX5" fmla="*/ 274173 w 275503"/>
                  <a:gd name="connsiteY5" fmla="*/ 982979 h 1045753"/>
                  <a:gd name="connsiteX6" fmla="*/ 275503 w 275503"/>
                  <a:gd name="connsiteY6" fmla="*/ 982979 h 1045753"/>
                  <a:gd name="connsiteX7" fmla="*/ 271538 w 275503"/>
                  <a:gd name="connsiteY7" fmla="*/ 1004869 h 1045753"/>
                  <a:gd name="connsiteX8" fmla="*/ 213138 w 275503"/>
                  <a:gd name="connsiteY8" fmla="*/ 1045753 h 1045753"/>
                  <a:gd name="connsiteX9" fmla="*/ 146216 w 275503"/>
                  <a:gd name="connsiteY9" fmla="*/ 977560 h 1045753"/>
                  <a:gd name="connsiteX10" fmla="*/ 146216 w 275503"/>
                  <a:gd name="connsiteY10" fmla="*/ 525379 h 1045753"/>
                  <a:gd name="connsiteX11" fmla="*/ 135646 w 275503"/>
                  <a:gd name="connsiteY11" fmla="*/ 525379 h 1045753"/>
                  <a:gd name="connsiteX12" fmla="*/ 132148 w 275503"/>
                  <a:gd name="connsiteY12" fmla="*/ 977560 h 1045753"/>
                  <a:gd name="connsiteX13" fmla="*/ 65227 w 275503"/>
                  <a:gd name="connsiteY13" fmla="*/ 1045753 h 1045753"/>
                  <a:gd name="connsiteX14" fmla="*/ 1880 w 275503"/>
                  <a:gd name="connsiteY14" fmla="*/ 977560 h 1045753"/>
                  <a:gd name="connsiteX15" fmla="*/ 0 w 275503"/>
                  <a:gd name="connsiteY15" fmla="*/ 492126 h 1045753"/>
                  <a:gd name="connsiteX16" fmla="*/ 1880 w 275503"/>
                  <a:gd name="connsiteY16" fmla="*/ 191620 h 1045753"/>
                  <a:gd name="connsiteX17" fmla="*/ 1534 w 275503"/>
                  <a:gd name="connsiteY17" fmla="*/ 192362 h 1045753"/>
                  <a:gd name="connsiteX18" fmla="*/ 1534 w 275503"/>
                  <a:gd name="connsiteY18" fmla="*/ 1453 h 1045753"/>
                  <a:gd name="connsiteX0" fmla="*/ 1534 w 328148"/>
                  <a:gd name="connsiteY0" fmla="*/ 1453 h 1045753"/>
                  <a:gd name="connsiteX1" fmla="*/ 101600 w 328148"/>
                  <a:gd name="connsiteY1" fmla="*/ 0 h 1045753"/>
                  <a:gd name="connsiteX2" fmla="*/ 206375 w 328148"/>
                  <a:gd name="connsiteY2" fmla="*/ 1 h 1045753"/>
                  <a:gd name="connsiteX3" fmla="*/ 328148 w 328148"/>
                  <a:gd name="connsiteY3" fmla="*/ 36378 h 1045753"/>
                  <a:gd name="connsiteX4" fmla="*/ 273050 w 328148"/>
                  <a:gd name="connsiteY4" fmla="*/ 498476 h 1045753"/>
                  <a:gd name="connsiteX5" fmla="*/ 274173 w 328148"/>
                  <a:gd name="connsiteY5" fmla="*/ 982979 h 1045753"/>
                  <a:gd name="connsiteX6" fmla="*/ 275503 w 328148"/>
                  <a:gd name="connsiteY6" fmla="*/ 982979 h 1045753"/>
                  <a:gd name="connsiteX7" fmla="*/ 271538 w 328148"/>
                  <a:gd name="connsiteY7" fmla="*/ 1004869 h 1045753"/>
                  <a:gd name="connsiteX8" fmla="*/ 213138 w 328148"/>
                  <a:gd name="connsiteY8" fmla="*/ 1045753 h 1045753"/>
                  <a:gd name="connsiteX9" fmla="*/ 146216 w 328148"/>
                  <a:gd name="connsiteY9" fmla="*/ 977560 h 1045753"/>
                  <a:gd name="connsiteX10" fmla="*/ 146216 w 328148"/>
                  <a:gd name="connsiteY10" fmla="*/ 525379 h 1045753"/>
                  <a:gd name="connsiteX11" fmla="*/ 135646 w 328148"/>
                  <a:gd name="connsiteY11" fmla="*/ 525379 h 1045753"/>
                  <a:gd name="connsiteX12" fmla="*/ 132148 w 328148"/>
                  <a:gd name="connsiteY12" fmla="*/ 977560 h 1045753"/>
                  <a:gd name="connsiteX13" fmla="*/ 65227 w 328148"/>
                  <a:gd name="connsiteY13" fmla="*/ 1045753 h 1045753"/>
                  <a:gd name="connsiteX14" fmla="*/ 1880 w 328148"/>
                  <a:gd name="connsiteY14" fmla="*/ 977560 h 1045753"/>
                  <a:gd name="connsiteX15" fmla="*/ 0 w 328148"/>
                  <a:gd name="connsiteY15" fmla="*/ 492126 h 1045753"/>
                  <a:gd name="connsiteX16" fmla="*/ 1880 w 328148"/>
                  <a:gd name="connsiteY16" fmla="*/ 191620 h 1045753"/>
                  <a:gd name="connsiteX17" fmla="*/ 1534 w 328148"/>
                  <a:gd name="connsiteY17" fmla="*/ 192362 h 1045753"/>
                  <a:gd name="connsiteX18" fmla="*/ 1534 w 328148"/>
                  <a:gd name="connsiteY18" fmla="*/ 1453 h 1045753"/>
                  <a:gd name="connsiteX0" fmla="*/ 0 w 380589"/>
                  <a:gd name="connsiteY0" fmla="*/ 2367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23678 h 1045753"/>
                  <a:gd name="connsiteX0" fmla="*/ 0 w 380589"/>
                  <a:gd name="connsiteY0" fmla="*/ 3002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30028 h 1045753"/>
                  <a:gd name="connsiteX0" fmla="*/ 0 w 380589"/>
                  <a:gd name="connsiteY0" fmla="*/ 31361 h 1047086"/>
                  <a:gd name="connsiteX1" fmla="*/ 154041 w 380589"/>
                  <a:gd name="connsiteY1" fmla="*/ 1333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0589"/>
                  <a:gd name="connsiteY0" fmla="*/ 31361 h 1047086"/>
                  <a:gd name="connsiteX1" fmla="*/ 123368 w 380589"/>
                  <a:gd name="connsiteY1" fmla="*/ 0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1923"/>
                  <a:gd name="connsiteY0" fmla="*/ 34028 h 1047086"/>
                  <a:gd name="connsiteX1" fmla="*/ 124702 w 381923"/>
                  <a:gd name="connsiteY1" fmla="*/ 0 h 1047086"/>
                  <a:gd name="connsiteX2" fmla="*/ 286823 w 381923"/>
                  <a:gd name="connsiteY2" fmla="*/ 0 h 1047086"/>
                  <a:gd name="connsiteX3" fmla="*/ 381923 w 381923"/>
                  <a:gd name="connsiteY3" fmla="*/ 37711 h 1047086"/>
                  <a:gd name="connsiteX4" fmla="*/ 326825 w 381923"/>
                  <a:gd name="connsiteY4" fmla="*/ 499809 h 1047086"/>
                  <a:gd name="connsiteX5" fmla="*/ 327948 w 381923"/>
                  <a:gd name="connsiteY5" fmla="*/ 984312 h 1047086"/>
                  <a:gd name="connsiteX6" fmla="*/ 329278 w 381923"/>
                  <a:gd name="connsiteY6" fmla="*/ 984312 h 1047086"/>
                  <a:gd name="connsiteX7" fmla="*/ 325313 w 381923"/>
                  <a:gd name="connsiteY7" fmla="*/ 1006202 h 1047086"/>
                  <a:gd name="connsiteX8" fmla="*/ 266913 w 381923"/>
                  <a:gd name="connsiteY8" fmla="*/ 1047086 h 1047086"/>
                  <a:gd name="connsiteX9" fmla="*/ 199991 w 381923"/>
                  <a:gd name="connsiteY9" fmla="*/ 978893 h 1047086"/>
                  <a:gd name="connsiteX10" fmla="*/ 199991 w 381923"/>
                  <a:gd name="connsiteY10" fmla="*/ 526712 h 1047086"/>
                  <a:gd name="connsiteX11" fmla="*/ 189421 w 381923"/>
                  <a:gd name="connsiteY11" fmla="*/ 526712 h 1047086"/>
                  <a:gd name="connsiteX12" fmla="*/ 185923 w 381923"/>
                  <a:gd name="connsiteY12" fmla="*/ 978893 h 1047086"/>
                  <a:gd name="connsiteX13" fmla="*/ 119002 w 381923"/>
                  <a:gd name="connsiteY13" fmla="*/ 1047086 h 1047086"/>
                  <a:gd name="connsiteX14" fmla="*/ 55655 w 381923"/>
                  <a:gd name="connsiteY14" fmla="*/ 978893 h 1047086"/>
                  <a:gd name="connsiteX15" fmla="*/ 53775 w 381923"/>
                  <a:gd name="connsiteY15" fmla="*/ 493459 h 1047086"/>
                  <a:gd name="connsiteX16" fmla="*/ 55655 w 381923"/>
                  <a:gd name="connsiteY16" fmla="*/ 192953 h 1047086"/>
                  <a:gd name="connsiteX17" fmla="*/ 55309 w 381923"/>
                  <a:gd name="connsiteY17" fmla="*/ 193695 h 1047086"/>
                  <a:gd name="connsiteX18" fmla="*/ 0 w 381923"/>
                  <a:gd name="connsiteY18" fmla="*/ 34028 h 1047086"/>
                  <a:gd name="connsiteX0" fmla="*/ 0 w 361919"/>
                  <a:gd name="connsiteY0" fmla="*/ 31361 h 1047086"/>
                  <a:gd name="connsiteX1" fmla="*/ 104698 w 361919"/>
                  <a:gd name="connsiteY1" fmla="*/ 0 h 1047086"/>
                  <a:gd name="connsiteX2" fmla="*/ 266819 w 361919"/>
                  <a:gd name="connsiteY2" fmla="*/ 0 h 1047086"/>
                  <a:gd name="connsiteX3" fmla="*/ 361919 w 361919"/>
                  <a:gd name="connsiteY3" fmla="*/ 37711 h 1047086"/>
                  <a:gd name="connsiteX4" fmla="*/ 306821 w 361919"/>
                  <a:gd name="connsiteY4" fmla="*/ 499809 h 1047086"/>
                  <a:gd name="connsiteX5" fmla="*/ 307944 w 361919"/>
                  <a:gd name="connsiteY5" fmla="*/ 984312 h 1047086"/>
                  <a:gd name="connsiteX6" fmla="*/ 309274 w 361919"/>
                  <a:gd name="connsiteY6" fmla="*/ 984312 h 1047086"/>
                  <a:gd name="connsiteX7" fmla="*/ 305309 w 361919"/>
                  <a:gd name="connsiteY7" fmla="*/ 1006202 h 1047086"/>
                  <a:gd name="connsiteX8" fmla="*/ 246909 w 361919"/>
                  <a:gd name="connsiteY8" fmla="*/ 1047086 h 1047086"/>
                  <a:gd name="connsiteX9" fmla="*/ 179987 w 361919"/>
                  <a:gd name="connsiteY9" fmla="*/ 978893 h 1047086"/>
                  <a:gd name="connsiteX10" fmla="*/ 179987 w 361919"/>
                  <a:gd name="connsiteY10" fmla="*/ 526712 h 1047086"/>
                  <a:gd name="connsiteX11" fmla="*/ 169417 w 361919"/>
                  <a:gd name="connsiteY11" fmla="*/ 526712 h 1047086"/>
                  <a:gd name="connsiteX12" fmla="*/ 165919 w 361919"/>
                  <a:gd name="connsiteY12" fmla="*/ 978893 h 1047086"/>
                  <a:gd name="connsiteX13" fmla="*/ 98998 w 361919"/>
                  <a:gd name="connsiteY13" fmla="*/ 1047086 h 1047086"/>
                  <a:gd name="connsiteX14" fmla="*/ 35651 w 361919"/>
                  <a:gd name="connsiteY14" fmla="*/ 978893 h 1047086"/>
                  <a:gd name="connsiteX15" fmla="*/ 33771 w 361919"/>
                  <a:gd name="connsiteY15" fmla="*/ 493459 h 1047086"/>
                  <a:gd name="connsiteX16" fmla="*/ 35651 w 361919"/>
                  <a:gd name="connsiteY16" fmla="*/ 192953 h 1047086"/>
                  <a:gd name="connsiteX17" fmla="*/ 35305 w 361919"/>
                  <a:gd name="connsiteY17" fmla="*/ 193695 h 1047086"/>
                  <a:gd name="connsiteX18" fmla="*/ 0 w 361919"/>
                  <a:gd name="connsiteY18" fmla="*/ 31361 h 1047086"/>
                  <a:gd name="connsiteX0" fmla="*/ 0 w 372588"/>
                  <a:gd name="connsiteY0" fmla="*/ 36695 h 1047086"/>
                  <a:gd name="connsiteX1" fmla="*/ 115367 w 372588"/>
                  <a:gd name="connsiteY1" fmla="*/ 0 h 1047086"/>
                  <a:gd name="connsiteX2" fmla="*/ 277488 w 372588"/>
                  <a:gd name="connsiteY2" fmla="*/ 0 h 1047086"/>
                  <a:gd name="connsiteX3" fmla="*/ 372588 w 372588"/>
                  <a:gd name="connsiteY3" fmla="*/ 37711 h 1047086"/>
                  <a:gd name="connsiteX4" fmla="*/ 317490 w 372588"/>
                  <a:gd name="connsiteY4" fmla="*/ 499809 h 1047086"/>
                  <a:gd name="connsiteX5" fmla="*/ 318613 w 372588"/>
                  <a:gd name="connsiteY5" fmla="*/ 984312 h 1047086"/>
                  <a:gd name="connsiteX6" fmla="*/ 319943 w 372588"/>
                  <a:gd name="connsiteY6" fmla="*/ 984312 h 1047086"/>
                  <a:gd name="connsiteX7" fmla="*/ 315978 w 372588"/>
                  <a:gd name="connsiteY7" fmla="*/ 1006202 h 1047086"/>
                  <a:gd name="connsiteX8" fmla="*/ 257578 w 372588"/>
                  <a:gd name="connsiteY8" fmla="*/ 1047086 h 1047086"/>
                  <a:gd name="connsiteX9" fmla="*/ 190656 w 372588"/>
                  <a:gd name="connsiteY9" fmla="*/ 978893 h 1047086"/>
                  <a:gd name="connsiteX10" fmla="*/ 190656 w 372588"/>
                  <a:gd name="connsiteY10" fmla="*/ 526712 h 1047086"/>
                  <a:gd name="connsiteX11" fmla="*/ 180086 w 372588"/>
                  <a:gd name="connsiteY11" fmla="*/ 526712 h 1047086"/>
                  <a:gd name="connsiteX12" fmla="*/ 176588 w 372588"/>
                  <a:gd name="connsiteY12" fmla="*/ 978893 h 1047086"/>
                  <a:gd name="connsiteX13" fmla="*/ 109667 w 372588"/>
                  <a:gd name="connsiteY13" fmla="*/ 1047086 h 1047086"/>
                  <a:gd name="connsiteX14" fmla="*/ 46320 w 372588"/>
                  <a:gd name="connsiteY14" fmla="*/ 978893 h 1047086"/>
                  <a:gd name="connsiteX15" fmla="*/ 44440 w 372588"/>
                  <a:gd name="connsiteY15" fmla="*/ 493459 h 1047086"/>
                  <a:gd name="connsiteX16" fmla="*/ 46320 w 372588"/>
                  <a:gd name="connsiteY16" fmla="*/ 192953 h 1047086"/>
                  <a:gd name="connsiteX17" fmla="*/ 45974 w 372588"/>
                  <a:gd name="connsiteY17" fmla="*/ 193695 h 1047086"/>
                  <a:gd name="connsiteX18" fmla="*/ 0 w 372588"/>
                  <a:gd name="connsiteY18" fmla="*/ 36695 h 104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588" h="1047086">
                    <a:moveTo>
                      <a:pt x="0" y="36695"/>
                    </a:moveTo>
                    <a:lnTo>
                      <a:pt x="115367" y="0"/>
                    </a:lnTo>
                    <a:lnTo>
                      <a:pt x="277488" y="0"/>
                    </a:lnTo>
                    <a:lnTo>
                      <a:pt x="372588" y="37711"/>
                    </a:lnTo>
                    <a:cubicBezTo>
                      <a:pt x="372214" y="203385"/>
                      <a:pt x="317864" y="334135"/>
                      <a:pt x="317490" y="499809"/>
                    </a:cubicBezTo>
                    <a:cubicBezTo>
                      <a:pt x="317864" y="661310"/>
                      <a:pt x="318239" y="822811"/>
                      <a:pt x="318613" y="984312"/>
                    </a:cubicBezTo>
                    <a:lnTo>
                      <a:pt x="319943" y="984312"/>
                    </a:lnTo>
                    <a:lnTo>
                      <a:pt x="315978" y="1006202"/>
                    </a:lnTo>
                    <a:cubicBezTo>
                      <a:pt x="306414" y="1030932"/>
                      <a:pt x="283985" y="1047086"/>
                      <a:pt x="257578" y="1047086"/>
                    </a:cubicBezTo>
                    <a:cubicBezTo>
                      <a:pt x="218794" y="1047086"/>
                      <a:pt x="190656" y="1018368"/>
                      <a:pt x="190656" y="978893"/>
                    </a:cubicBezTo>
                    <a:lnTo>
                      <a:pt x="190656" y="526712"/>
                    </a:lnTo>
                    <a:lnTo>
                      <a:pt x="180086" y="526712"/>
                    </a:lnTo>
                    <a:cubicBezTo>
                      <a:pt x="178945" y="677404"/>
                      <a:pt x="177729" y="828201"/>
                      <a:pt x="176588" y="978893"/>
                    </a:cubicBezTo>
                    <a:cubicBezTo>
                      <a:pt x="176588" y="1018368"/>
                      <a:pt x="148374" y="1047086"/>
                      <a:pt x="109667" y="1047086"/>
                    </a:cubicBezTo>
                    <a:cubicBezTo>
                      <a:pt x="74457" y="1047086"/>
                      <a:pt x="46320" y="1018368"/>
                      <a:pt x="46320" y="978893"/>
                    </a:cubicBezTo>
                    <a:cubicBezTo>
                      <a:pt x="45693" y="817082"/>
                      <a:pt x="45067" y="655270"/>
                      <a:pt x="44440" y="493459"/>
                    </a:cubicBezTo>
                    <a:cubicBezTo>
                      <a:pt x="45067" y="393290"/>
                      <a:pt x="45693" y="293122"/>
                      <a:pt x="46320" y="192953"/>
                    </a:cubicBezTo>
                    <a:lnTo>
                      <a:pt x="45974" y="193695"/>
                    </a:lnTo>
                    <a:lnTo>
                      <a:pt x="0" y="36695"/>
                    </a:lnTo>
                    <a:close/>
                  </a:path>
                </a:pathLst>
              </a:custGeom>
              <a:grpFill/>
              <a:ln w="9"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2900" dirty="0"/>
              </a:p>
            </p:txBody>
          </p:sp>
          <p:sp>
            <p:nvSpPr>
              <p:cNvPr id="70" name="Rounded Rectangle 69"/>
              <p:cNvSpPr/>
              <p:nvPr/>
            </p:nvSpPr>
            <p:spPr>
              <a:xfrm flipH="1">
                <a:off x="530542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1" name="Rounded Rectangle 70"/>
              <p:cNvSpPr/>
              <p:nvPr/>
            </p:nvSpPr>
            <p:spPr>
              <a:xfrm flipH="1">
                <a:off x="524827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2" name="Rounded Rectangle 71"/>
              <p:cNvSpPr/>
              <p:nvPr/>
            </p:nvSpPr>
            <p:spPr>
              <a:xfrm flipH="1">
                <a:off x="5280025" y="18038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pic>
        <p:nvPicPr>
          <p:cNvPr id="73" name="Picture 72" descr="PATTERNS_PPT-04.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2515" t="62338" b="410"/>
          <a:stretch/>
        </p:blipFill>
        <p:spPr>
          <a:xfrm flipH="1">
            <a:off x="0" y="3695871"/>
            <a:ext cx="2513262" cy="2433053"/>
          </a:xfrm>
          <a:prstGeom prst="rect">
            <a:avLst/>
          </a:prstGeom>
        </p:spPr>
      </p:pic>
      <p:sp>
        <p:nvSpPr>
          <p:cNvPr id="37" name="Rectangle 36"/>
          <p:cNvSpPr/>
          <p:nvPr/>
        </p:nvSpPr>
        <p:spPr>
          <a:xfrm>
            <a:off x="4654996"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069840" y="2087879"/>
            <a:ext cx="2533227" cy="339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600" b="1" dirty="0">
                <a:solidFill>
                  <a:srgbClr val="58AB3A"/>
                </a:solidFill>
              </a:rPr>
              <a:t>An organization can increase revenue by recruiting top talent to sell their product or service. </a:t>
            </a:r>
            <a:r>
              <a:rPr lang="en-US" sz="1600" dirty="0" smtClean="0">
                <a:solidFill>
                  <a:srgbClr val="555559"/>
                </a:solidFill>
              </a:rPr>
              <a:t>Less </a:t>
            </a:r>
            <a:r>
              <a:rPr lang="en-US" sz="1600" dirty="0">
                <a:solidFill>
                  <a:srgbClr val="555559"/>
                </a:solidFill>
              </a:rPr>
              <a:t>turnover and more tenured and knowledgeable employees lead to greater client satisfaction and repeat </a:t>
            </a:r>
            <a:r>
              <a:rPr lang="en-US" sz="1600" dirty="0" smtClean="0">
                <a:solidFill>
                  <a:srgbClr val="555559"/>
                </a:solidFill>
              </a:rPr>
              <a:t>business.</a:t>
            </a:r>
            <a:endParaRPr lang="en-US" sz="1600" dirty="0">
              <a:solidFill>
                <a:srgbClr val="555559"/>
              </a:solidFill>
            </a:endParaRPr>
          </a:p>
        </p:txBody>
      </p:sp>
      <p:cxnSp>
        <p:nvCxnSpPr>
          <p:cNvPr id="40" name="Straight Connector 39"/>
          <p:cNvCxnSpPr/>
          <p:nvPr/>
        </p:nvCxnSpPr>
        <p:spPr>
          <a:xfrm flipH="1">
            <a:off x="5054621" y="1820328"/>
            <a:ext cx="2590779" cy="0"/>
          </a:xfrm>
          <a:prstGeom prst="line">
            <a:avLst/>
          </a:prstGeom>
          <a:ln w="63500">
            <a:solidFill>
              <a:srgbClr val="58AB3A"/>
            </a:solidFill>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42" name="TextBox 41"/>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3" name="Rectangle 42"/>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44" name="TextBox 43"/>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5" name="Rectangle 44"/>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46" name="TextBox 45"/>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47" name="Group 46"/>
          <p:cNvGrpSpPr/>
          <p:nvPr/>
        </p:nvGrpSpPr>
        <p:grpSpPr>
          <a:xfrm>
            <a:off x="1439352" y="2712869"/>
            <a:ext cx="2743200" cy="2371409"/>
            <a:chOff x="2479249" y="3180235"/>
            <a:chExt cx="4760537" cy="2700640"/>
          </a:xfrm>
        </p:grpSpPr>
        <p:cxnSp>
          <p:nvCxnSpPr>
            <p:cNvPr id="48" name="Straight Connector 47"/>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1" name="Isosceles Triangle 50"/>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55" name="Rectangle 54">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56" name="Rectangle 55">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57" name="Isosceles Triangle 56"/>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59" name="TextBox 58"/>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60" name="TextBox 59"/>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61" name="TextBox 60"/>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1617990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_ProposalPresentation_BLANK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3" name="TextBox 2"/>
          <p:cNvSpPr txBox="1"/>
          <p:nvPr/>
        </p:nvSpPr>
        <p:spPr>
          <a:xfrm>
            <a:off x="497332" y="568360"/>
            <a:ext cx="6032421" cy="584776"/>
          </a:xfrm>
          <a:prstGeom prst="rect">
            <a:avLst/>
          </a:prstGeom>
          <a:noFill/>
        </p:spPr>
        <p:txBody>
          <a:bodyPr wrap="none" rtlCol="0">
            <a:spAutoFit/>
          </a:bodyPr>
          <a:lstStyle/>
          <a:p>
            <a:r>
              <a:rPr lang="en-US" sz="3200" dirty="0" smtClean="0">
                <a:solidFill>
                  <a:schemeClr val="bg1"/>
                </a:solidFill>
              </a:rPr>
              <a:t>The Impact of Talent on the P&amp;L</a:t>
            </a:r>
            <a:endParaRPr lang="en-US" sz="3200" dirty="0">
              <a:solidFill>
                <a:schemeClr val="bg1"/>
              </a:solidFill>
            </a:endParaRPr>
          </a:p>
        </p:txBody>
      </p:sp>
      <p:grpSp>
        <p:nvGrpSpPr>
          <p:cNvPr id="4" name="Group 3"/>
          <p:cNvGrpSpPr/>
          <p:nvPr/>
        </p:nvGrpSpPr>
        <p:grpSpPr>
          <a:xfrm>
            <a:off x="0" y="6127750"/>
            <a:ext cx="9144000" cy="730250"/>
            <a:chOff x="0" y="6127750"/>
            <a:chExt cx="9144000" cy="730250"/>
          </a:xfrm>
        </p:grpSpPr>
        <p:sp>
          <p:nvSpPr>
            <p:cNvPr id="5" name="Rectangle 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62" name="Oval 61"/>
          <p:cNvSpPr/>
          <p:nvPr/>
        </p:nvSpPr>
        <p:spPr>
          <a:xfrm>
            <a:off x="8060275" y="169332"/>
            <a:ext cx="863599" cy="863599"/>
          </a:xfrm>
          <a:prstGeom prst="ellipse">
            <a:avLst/>
          </a:prstGeom>
          <a:solidFill>
            <a:schemeClr val="bg1"/>
          </a:solidFill>
          <a:ln w="34925">
            <a:solidFill>
              <a:srgbClr val="0083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2"/>
          <p:cNvGrpSpPr/>
          <p:nvPr/>
        </p:nvGrpSpPr>
        <p:grpSpPr>
          <a:xfrm>
            <a:off x="8264533" y="278734"/>
            <a:ext cx="474126" cy="580752"/>
            <a:chOff x="12529619" y="1906196"/>
            <a:chExt cx="914135" cy="1119715"/>
          </a:xfrm>
          <a:solidFill>
            <a:schemeClr val="accent3"/>
          </a:solidFill>
        </p:grpSpPr>
        <p:sp>
          <p:nvSpPr>
            <p:cNvPr id="64" name="Freeform 63"/>
            <p:cNvSpPr/>
            <p:nvPr/>
          </p:nvSpPr>
          <p:spPr>
            <a:xfrm>
              <a:off x="12991067"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Freeform 64"/>
            <p:cNvSpPr/>
            <p:nvPr/>
          </p:nvSpPr>
          <p:spPr>
            <a:xfrm flipH="1">
              <a:off x="12529619"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Freeform 65"/>
            <p:cNvSpPr/>
            <p:nvPr/>
          </p:nvSpPr>
          <p:spPr>
            <a:xfrm>
              <a:off x="13131254"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Freeform 66"/>
            <p:cNvSpPr/>
            <p:nvPr/>
          </p:nvSpPr>
          <p:spPr>
            <a:xfrm flipH="1">
              <a:off x="12544222"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8" name="Group 67"/>
            <p:cNvGrpSpPr/>
            <p:nvPr/>
          </p:nvGrpSpPr>
          <p:grpSpPr>
            <a:xfrm>
              <a:off x="12825570" y="1906196"/>
              <a:ext cx="324183" cy="918405"/>
              <a:chOff x="5248275" y="1612721"/>
              <a:chExt cx="123824" cy="350790"/>
            </a:xfrm>
            <a:grpFill/>
          </p:grpSpPr>
          <p:sp>
            <p:nvSpPr>
              <p:cNvPr id="69" name="Oval 44"/>
              <p:cNvSpPr>
                <a:spLocks noChangeArrowheads="1"/>
              </p:cNvSpPr>
              <p:nvPr/>
            </p:nvSpPr>
            <p:spPr bwMode="auto">
              <a:xfrm>
                <a:off x="5277698" y="1612721"/>
                <a:ext cx="67673" cy="70076"/>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0" name="Freeform 45"/>
              <p:cNvSpPr>
                <a:spLocks/>
              </p:cNvSpPr>
              <p:nvPr/>
            </p:nvSpPr>
            <p:spPr bwMode="auto">
              <a:xfrm>
                <a:off x="5261807" y="1690399"/>
                <a:ext cx="97183" cy="273112"/>
              </a:xfrm>
              <a:custGeom>
                <a:avLst/>
                <a:gdLst>
                  <a:gd name="connsiteX0" fmla="*/ 0 w 273969"/>
                  <a:gd name="connsiteY0" fmla="*/ 1453 h 1045753"/>
                  <a:gd name="connsiteX1" fmla="*/ 100066 w 273969"/>
                  <a:gd name="connsiteY1" fmla="*/ 0 h 1045753"/>
                  <a:gd name="connsiteX2" fmla="*/ 272639 w 273969"/>
                  <a:gd name="connsiteY2" fmla="*/ 1453 h 1045753"/>
                  <a:gd name="connsiteX3" fmla="*/ 272639 w 273969"/>
                  <a:gd name="connsiteY3" fmla="*/ 982979 h 1045753"/>
                  <a:gd name="connsiteX4" fmla="*/ 273969 w 273969"/>
                  <a:gd name="connsiteY4" fmla="*/ 982979 h 1045753"/>
                  <a:gd name="connsiteX5" fmla="*/ 270004 w 273969"/>
                  <a:gd name="connsiteY5" fmla="*/ 1004869 h 1045753"/>
                  <a:gd name="connsiteX6" fmla="*/ 211604 w 273969"/>
                  <a:gd name="connsiteY6" fmla="*/ 1045753 h 1045753"/>
                  <a:gd name="connsiteX7" fmla="*/ 144682 w 273969"/>
                  <a:gd name="connsiteY7" fmla="*/ 977560 h 1045753"/>
                  <a:gd name="connsiteX8" fmla="*/ 144682 w 273969"/>
                  <a:gd name="connsiteY8" fmla="*/ 525379 h 1045753"/>
                  <a:gd name="connsiteX9" fmla="*/ 134112 w 273969"/>
                  <a:gd name="connsiteY9" fmla="*/ 525379 h 1045753"/>
                  <a:gd name="connsiteX10" fmla="*/ 130614 w 273969"/>
                  <a:gd name="connsiteY10" fmla="*/ 977560 h 1045753"/>
                  <a:gd name="connsiteX11" fmla="*/ 63693 w 273969"/>
                  <a:gd name="connsiteY11" fmla="*/ 1045753 h 1045753"/>
                  <a:gd name="connsiteX12" fmla="*/ 346 w 273969"/>
                  <a:gd name="connsiteY12" fmla="*/ 977560 h 1045753"/>
                  <a:gd name="connsiteX13" fmla="*/ 346 w 273969"/>
                  <a:gd name="connsiteY13" fmla="*/ 191620 h 1045753"/>
                  <a:gd name="connsiteX14" fmla="*/ 0 w 273969"/>
                  <a:gd name="connsiteY14" fmla="*/ 192362 h 1045753"/>
                  <a:gd name="connsiteX15" fmla="*/ 0 w 273969"/>
                  <a:gd name="connsiteY15"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2639 w 273969"/>
                  <a:gd name="connsiteY4" fmla="*/ 982979 h 1045753"/>
                  <a:gd name="connsiteX5" fmla="*/ 273969 w 273969"/>
                  <a:gd name="connsiteY5" fmla="*/ 982979 h 1045753"/>
                  <a:gd name="connsiteX6" fmla="*/ 270004 w 273969"/>
                  <a:gd name="connsiteY6" fmla="*/ 1004869 h 1045753"/>
                  <a:gd name="connsiteX7" fmla="*/ 211604 w 273969"/>
                  <a:gd name="connsiteY7" fmla="*/ 1045753 h 1045753"/>
                  <a:gd name="connsiteX8" fmla="*/ 144682 w 273969"/>
                  <a:gd name="connsiteY8" fmla="*/ 977560 h 1045753"/>
                  <a:gd name="connsiteX9" fmla="*/ 144682 w 273969"/>
                  <a:gd name="connsiteY9" fmla="*/ 525379 h 1045753"/>
                  <a:gd name="connsiteX10" fmla="*/ 134112 w 273969"/>
                  <a:gd name="connsiteY10" fmla="*/ 525379 h 1045753"/>
                  <a:gd name="connsiteX11" fmla="*/ 130614 w 273969"/>
                  <a:gd name="connsiteY11" fmla="*/ 977560 h 1045753"/>
                  <a:gd name="connsiteX12" fmla="*/ 63693 w 273969"/>
                  <a:gd name="connsiteY12" fmla="*/ 1045753 h 1045753"/>
                  <a:gd name="connsiteX13" fmla="*/ 346 w 273969"/>
                  <a:gd name="connsiteY13" fmla="*/ 977560 h 1045753"/>
                  <a:gd name="connsiteX14" fmla="*/ 346 w 273969"/>
                  <a:gd name="connsiteY14" fmla="*/ 191620 h 1045753"/>
                  <a:gd name="connsiteX15" fmla="*/ 0 w 273969"/>
                  <a:gd name="connsiteY15" fmla="*/ 192362 h 1045753"/>
                  <a:gd name="connsiteX16" fmla="*/ 0 w 273969"/>
                  <a:gd name="connsiteY16"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1516 w 273969"/>
                  <a:gd name="connsiteY4" fmla="*/ 498476 h 1045753"/>
                  <a:gd name="connsiteX5" fmla="*/ 272639 w 273969"/>
                  <a:gd name="connsiteY5" fmla="*/ 982979 h 1045753"/>
                  <a:gd name="connsiteX6" fmla="*/ 273969 w 273969"/>
                  <a:gd name="connsiteY6" fmla="*/ 982979 h 1045753"/>
                  <a:gd name="connsiteX7" fmla="*/ 270004 w 273969"/>
                  <a:gd name="connsiteY7" fmla="*/ 1004869 h 1045753"/>
                  <a:gd name="connsiteX8" fmla="*/ 211604 w 273969"/>
                  <a:gd name="connsiteY8" fmla="*/ 1045753 h 1045753"/>
                  <a:gd name="connsiteX9" fmla="*/ 144682 w 273969"/>
                  <a:gd name="connsiteY9" fmla="*/ 977560 h 1045753"/>
                  <a:gd name="connsiteX10" fmla="*/ 144682 w 273969"/>
                  <a:gd name="connsiteY10" fmla="*/ 525379 h 1045753"/>
                  <a:gd name="connsiteX11" fmla="*/ 134112 w 273969"/>
                  <a:gd name="connsiteY11" fmla="*/ 525379 h 1045753"/>
                  <a:gd name="connsiteX12" fmla="*/ 130614 w 273969"/>
                  <a:gd name="connsiteY12" fmla="*/ 977560 h 1045753"/>
                  <a:gd name="connsiteX13" fmla="*/ 63693 w 273969"/>
                  <a:gd name="connsiteY13" fmla="*/ 1045753 h 1045753"/>
                  <a:gd name="connsiteX14" fmla="*/ 346 w 273969"/>
                  <a:gd name="connsiteY14" fmla="*/ 977560 h 1045753"/>
                  <a:gd name="connsiteX15" fmla="*/ 346 w 273969"/>
                  <a:gd name="connsiteY15" fmla="*/ 191620 h 1045753"/>
                  <a:gd name="connsiteX16" fmla="*/ 0 w 273969"/>
                  <a:gd name="connsiteY16" fmla="*/ 192362 h 1045753"/>
                  <a:gd name="connsiteX17" fmla="*/ 0 w 273969"/>
                  <a:gd name="connsiteY17" fmla="*/ 1453 h 1045753"/>
                  <a:gd name="connsiteX0" fmla="*/ 1534 w 275503"/>
                  <a:gd name="connsiteY0" fmla="*/ 1453 h 1045753"/>
                  <a:gd name="connsiteX1" fmla="*/ 101600 w 275503"/>
                  <a:gd name="connsiteY1" fmla="*/ 0 h 1045753"/>
                  <a:gd name="connsiteX2" fmla="*/ 206375 w 275503"/>
                  <a:gd name="connsiteY2" fmla="*/ 1 h 1045753"/>
                  <a:gd name="connsiteX3" fmla="*/ 274173 w 275503"/>
                  <a:gd name="connsiteY3" fmla="*/ 1453 h 1045753"/>
                  <a:gd name="connsiteX4" fmla="*/ 273050 w 275503"/>
                  <a:gd name="connsiteY4" fmla="*/ 498476 h 1045753"/>
                  <a:gd name="connsiteX5" fmla="*/ 274173 w 275503"/>
                  <a:gd name="connsiteY5" fmla="*/ 982979 h 1045753"/>
                  <a:gd name="connsiteX6" fmla="*/ 275503 w 275503"/>
                  <a:gd name="connsiteY6" fmla="*/ 982979 h 1045753"/>
                  <a:gd name="connsiteX7" fmla="*/ 271538 w 275503"/>
                  <a:gd name="connsiteY7" fmla="*/ 1004869 h 1045753"/>
                  <a:gd name="connsiteX8" fmla="*/ 213138 w 275503"/>
                  <a:gd name="connsiteY8" fmla="*/ 1045753 h 1045753"/>
                  <a:gd name="connsiteX9" fmla="*/ 146216 w 275503"/>
                  <a:gd name="connsiteY9" fmla="*/ 977560 h 1045753"/>
                  <a:gd name="connsiteX10" fmla="*/ 146216 w 275503"/>
                  <a:gd name="connsiteY10" fmla="*/ 525379 h 1045753"/>
                  <a:gd name="connsiteX11" fmla="*/ 135646 w 275503"/>
                  <a:gd name="connsiteY11" fmla="*/ 525379 h 1045753"/>
                  <a:gd name="connsiteX12" fmla="*/ 132148 w 275503"/>
                  <a:gd name="connsiteY12" fmla="*/ 977560 h 1045753"/>
                  <a:gd name="connsiteX13" fmla="*/ 65227 w 275503"/>
                  <a:gd name="connsiteY13" fmla="*/ 1045753 h 1045753"/>
                  <a:gd name="connsiteX14" fmla="*/ 1880 w 275503"/>
                  <a:gd name="connsiteY14" fmla="*/ 977560 h 1045753"/>
                  <a:gd name="connsiteX15" fmla="*/ 0 w 275503"/>
                  <a:gd name="connsiteY15" fmla="*/ 492126 h 1045753"/>
                  <a:gd name="connsiteX16" fmla="*/ 1880 w 275503"/>
                  <a:gd name="connsiteY16" fmla="*/ 191620 h 1045753"/>
                  <a:gd name="connsiteX17" fmla="*/ 1534 w 275503"/>
                  <a:gd name="connsiteY17" fmla="*/ 192362 h 1045753"/>
                  <a:gd name="connsiteX18" fmla="*/ 1534 w 275503"/>
                  <a:gd name="connsiteY18" fmla="*/ 1453 h 1045753"/>
                  <a:gd name="connsiteX0" fmla="*/ 1534 w 328148"/>
                  <a:gd name="connsiteY0" fmla="*/ 1453 h 1045753"/>
                  <a:gd name="connsiteX1" fmla="*/ 101600 w 328148"/>
                  <a:gd name="connsiteY1" fmla="*/ 0 h 1045753"/>
                  <a:gd name="connsiteX2" fmla="*/ 206375 w 328148"/>
                  <a:gd name="connsiteY2" fmla="*/ 1 h 1045753"/>
                  <a:gd name="connsiteX3" fmla="*/ 328148 w 328148"/>
                  <a:gd name="connsiteY3" fmla="*/ 36378 h 1045753"/>
                  <a:gd name="connsiteX4" fmla="*/ 273050 w 328148"/>
                  <a:gd name="connsiteY4" fmla="*/ 498476 h 1045753"/>
                  <a:gd name="connsiteX5" fmla="*/ 274173 w 328148"/>
                  <a:gd name="connsiteY5" fmla="*/ 982979 h 1045753"/>
                  <a:gd name="connsiteX6" fmla="*/ 275503 w 328148"/>
                  <a:gd name="connsiteY6" fmla="*/ 982979 h 1045753"/>
                  <a:gd name="connsiteX7" fmla="*/ 271538 w 328148"/>
                  <a:gd name="connsiteY7" fmla="*/ 1004869 h 1045753"/>
                  <a:gd name="connsiteX8" fmla="*/ 213138 w 328148"/>
                  <a:gd name="connsiteY8" fmla="*/ 1045753 h 1045753"/>
                  <a:gd name="connsiteX9" fmla="*/ 146216 w 328148"/>
                  <a:gd name="connsiteY9" fmla="*/ 977560 h 1045753"/>
                  <a:gd name="connsiteX10" fmla="*/ 146216 w 328148"/>
                  <a:gd name="connsiteY10" fmla="*/ 525379 h 1045753"/>
                  <a:gd name="connsiteX11" fmla="*/ 135646 w 328148"/>
                  <a:gd name="connsiteY11" fmla="*/ 525379 h 1045753"/>
                  <a:gd name="connsiteX12" fmla="*/ 132148 w 328148"/>
                  <a:gd name="connsiteY12" fmla="*/ 977560 h 1045753"/>
                  <a:gd name="connsiteX13" fmla="*/ 65227 w 328148"/>
                  <a:gd name="connsiteY13" fmla="*/ 1045753 h 1045753"/>
                  <a:gd name="connsiteX14" fmla="*/ 1880 w 328148"/>
                  <a:gd name="connsiteY14" fmla="*/ 977560 h 1045753"/>
                  <a:gd name="connsiteX15" fmla="*/ 0 w 328148"/>
                  <a:gd name="connsiteY15" fmla="*/ 492126 h 1045753"/>
                  <a:gd name="connsiteX16" fmla="*/ 1880 w 328148"/>
                  <a:gd name="connsiteY16" fmla="*/ 191620 h 1045753"/>
                  <a:gd name="connsiteX17" fmla="*/ 1534 w 328148"/>
                  <a:gd name="connsiteY17" fmla="*/ 192362 h 1045753"/>
                  <a:gd name="connsiteX18" fmla="*/ 1534 w 328148"/>
                  <a:gd name="connsiteY18" fmla="*/ 1453 h 1045753"/>
                  <a:gd name="connsiteX0" fmla="*/ 0 w 380589"/>
                  <a:gd name="connsiteY0" fmla="*/ 2367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23678 h 1045753"/>
                  <a:gd name="connsiteX0" fmla="*/ 0 w 380589"/>
                  <a:gd name="connsiteY0" fmla="*/ 3002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30028 h 1045753"/>
                  <a:gd name="connsiteX0" fmla="*/ 0 w 380589"/>
                  <a:gd name="connsiteY0" fmla="*/ 31361 h 1047086"/>
                  <a:gd name="connsiteX1" fmla="*/ 154041 w 380589"/>
                  <a:gd name="connsiteY1" fmla="*/ 1333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0589"/>
                  <a:gd name="connsiteY0" fmla="*/ 31361 h 1047086"/>
                  <a:gd name="connsiteX1" fmla="*/ 123368 w 380589"/>
                  <a:gd name="connsiteY1" fmla="*/ 0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1923"/>
                  <a:gd name="connsiteY0" fmla="*/ 34028 h 1047086"/>
                  <a:gd name="connsiteX1" fmla="*/ 124702 w 381923"/>
                  <a:gd name="connsiteY1" fmla="*/ 0 h 1047086"/>
                  <a:gd name="connsiteX2" fmla="*/ 286823 w 381923"/>
                  <a:gd name="connsiteY2" fmla="*/ 0 h 1047086"/>
                  <a:gd name="connsiteX3" fmla="*/ 381923 w 381923"/>
                  <a:gd name="connsiteY3" fmla="*/ 37711 h 1047086"/>
                  <a:gd name="connsiteX4" fmla="*/ 326825 w 381923"/>
                  <a:gd name="connsiteY4" fmla="*/ 499809 h 1047086"/>
                  <a:gd name="connsiteX5" fmla="*/ 327948 w 381923"/>
                  <a:gd name="connsiteY5" fmla="*/ 984312 h 1047086"/>
                  <a:gd name="connsiteX6" fmla="*/ 329278 w 381923"/>
                  <a:gd name="connsiteY6" fmla="*/ 984312 h 1047086"/>
                  <a:gd name="connsiteX7" fmla="*/ 325313 w 381923"/>
                  <a:gd name="connsiteY7" fmla="*/ 1006202 h 1047086"/>
                  <a:gd name="connsiteX8" fmla="*/ 266913 w 381923"/>
                  <a:gd name="connsiteY8" fmla="*/ 1047086 h 1047086"/>
                  <a:gd name="connsiteX9" fmla="*/ 199991 w 381923"/>
                  <a:gd name="connsiteY9" fmla="*/ 978893 h 1047086"/>
                  <a:gd name="connsiteX10" fmla="*/ 199991 w 381923"/>
                  <a:gd name="connsiteY10" fmla="*/ 526712 h 1047086"/>
                  <a:gd name="connsiteX11" fmla="*/ 189421 w 381923"/>
                  <a:gd name="connsiteY11" fmla="*/ 526712 h 1047086"/>
                  <a:gd name="connsiteX12" fmla="*/ 185923 w 381923"/>
                  <a:gd name="connsiteY12" fmla="*/ 978893 h 1047086"/>
                  <a:gd name="connsiteX13" fmla="*/ 119002 w 381923"/>
                  <a:gd name="connsiteY13" fmla="*/ 1047086 h 1047086"/>
                  <a:gd name="connsiteX14" fmla="*/ 55655 w 381923"/>
                  <a:gd name="connsiteY14" fmla="*/ 978893 h 1047086"/>
                  <a:gd name="connsiteX15" fmla="*/ 53775 w 381923"/>
                  <a:gd name="connsiteY15" fmla="*/ 493459 h 1047086"/>
                  <a:gd name="connsiteX16" fmla="*/ 55655 w 381923"/>
                  <a:gd name="connsiteY16" fmla="*/ 192953 h 1047086"/>
                  <a:gd name="connsiteX17" fmla="*/ 55309 w 381923"/>
                  <a:gd name="connsiteY17" fmla="*/ 193695 h 1047086"/>
                  <a:gd name="connsiteX18" fmla="*/ 0 w 381923"/>
                  <a:gd name="connsiteY18" fmla="*/ 34028 h 1047086"/>
                  <a:gd name="connsiteX0" fmla="*/ 0 w 361919"/>
                  <a:gd name="connsiteY0" fmla="*/ 31361 h 1047086"/>
                  <a:gd name="connsiteX1" fmla="*/ 104698 w 361919"/>
                  <a:gd name="connsiteY1" fmla="*/ 0 h 1047086"/>
                  <a:gd name="connsiteX2" fmla="*/ 266819 w 361919"/>
                  <a:gd name="connsiteY2" fmla="*/ 0 h 1047086"/>
                  <a:gd name="connsiteX3" fmla="*/ 361919 w 361919"/>
                  <a:gd name="connsiteY3" fmla="*/ 37711 h 1047086"/>
                  <a:gd name="connsiteX4" fmla="*/ 306821 w 361919"/>
                  <a:gd name="connsiteY4" fmla="*/ 499809 h 1047086"/>
                  <a:gd name="connsiteX5" fmla="*/ 307944 w 361919"/>
                  <a:gd name="connsiteY5" fmla="*/ 984312 h 1047086"/>
                  <a:gd name="connsiteX6" fmla="*/ 309274 w 361919"/>
                  <a:gd name="connsiteY6" fmla="*/ 984312 h 1047086"/>
                  <a:gd name="connsiteX7" fmla="*/ 305309 w 361919"/>
                  <a:gd name="connsiteY7" fmla="*/ 1006202 h 1047086"/>
                  <a:gd name="connsiteX8" fmla="*/ 246909 w 361919"/>
                  <a:gd name="connsiteY8" fmla="*/ 1047086 h 1047086"/>
                  <a:gd name="connsiteX9" fmla="*/ 179987 w 361919"/>
                  <a:gd name="connsiteY9" fmla="*/ 978893 h 1047086"/>
                  <a:gd name="connsiteX10" fmla="*/ 179987 w 361919"/>
                  <a:gd name="connsiteY10" fmla="*/ 526712 h 1047086"/>
                  <a:gd name="connsiteX11" fmla="*/ 169417 w 361919"/>
                  <a:gd name="connsiteY11" fmla="*/ 526712 h 1047086"/>
                  <a:gd name="connsiteX12" fmla="*/ 165919 w 361919"/>
                  <a:gd name="connsiteY12" fmla="*/ 978893 h 1047086"/>
                  <a:gd name="connsiteX13" fmla="*/ 98998 w 361919"/>
                  <a:gd name="connsiteY13" fmla="*/ 1047086 h 1047086"/>
                  <a:gd name="connsiteX14" fmla="*/ 35651 w 361919"/>
                  <a:gd name="connsiteY14" fmla="*/ 978893 h 1047086"/>
                  <a:gd name="connsiteX15" fmla="*/ 33771 w 361919"/>
                  <a:gd name="connsiteY15" fmla="*/ 493459 h 1047086"/>
                  <a:gd name="connsiteX16" fmla="*/ 35651 w 361919"/>
                  <a:gd name="connsiteY16" fmla="*/ 192953 h 1047086"/>
                  <a:gd name="connsiteX17" fmla="*/ 35305 w 361919"/>
                  <a:gd name="connsiteY17" fmla="*/ 193695 h 1047086"/>
                  <a:gd name="connsiteX18" fmla="*/ 0 w 361919"/>
                  <a:gd name="connsiteY18" fmla="*/ 31361 h 1047086"/>
                  <a:gd name="connsiteX0" fmla="*/ 0 w 372588"/>
                  <a:gd name="connsiteY0" fmla="*/ 36695 h 1047086"/>
                  <a:gd name="connsiteX1" fmla="*/ 115367 w 372588"/>
                  <a:gd name="connsiteY1" fmla="*/ 0 h 1047086"/>
                  <a:gd name="connsiteX2" fmla="*/ 277488 w 372588"/>
                  <a:gd name="connsiteY2" fmla="*/ 0 h 1047086"/>
                  <a:gd name="connsiteX3" fmla="*/ 372588 w 372588"/>
                  <a:gd name="connsiteY3" fmla="*/ 37711 h 1047086"/>
                  <a:gd name="connsiteX4" fmla="*/ 317490 w 372588"/>
                  <a:gd name="connsiteY4" fmla="*/ 499809 h 1047086"/>
                  <a:gd name="connsiteX5" fmla="*/ 318613 w 372588"/>
                  <a:gd name="connsiteY5" fmla="*/ 984312 h 1047086"/>
                  <a:gd name="connsiteX6" fmla="*/ 319943 w 372588"/>
                  <a:gd name="connsiteY6" fmla="*/ 984312 h 1047086"/>
                  <a:gd name="connsiteX7" fmla="*/ 315978 w 372588"/>
                  <a:gd name="connsiteY7" fmla="*/ 1006202 h 1047086"/>
                  <a:gd name="connsiteX8" fmla="*/ 257578 w 372588"/>
                  <a:gd name="connsiteY8" fmla="*/ 1047086 h 1047086"/>
                  <a:gd name="connsiteX9" fmla="*/ 190656 w 372588"/>
                  <a:gd name="connsiteY9" fmla="*/ 978893 h 1047086"/>
                  <a:gd name="connsiteX10" fmla="*/ 190656 w 372588"/>
                  <a:gd name="connsiteY10" fmla="*/ 526712 h 1047086"/>
                  <a:gd name="connsiteX11" fmla="*/ 180086 w 372588"/>
                  <a:gd name="connsiteY11" fmla="*/ 526712 h 1047086"/>
                  <a:gd name="connsiteX12" fmla="*/ 176588 w 372588"/>
                  <a:gd name="connsiteY12" fmla="*/ 978893 h 1047086"/>
                  <a:gd name="connsiteX13" fmla="*/ 109667 w 372588"/>
                  <a:gd name="connsiteY13" fmla="*/ 1047086 h 1047086"/>
                  <a:gd name="connsiteX14" fmla="*/ 46320 w 372588"/>
                  <a:gd name="connsiteY14" fmla="*/ 978893 h 1047086"/>
                  <a:gd name="connsiteX15" fmla="*/ 44440 w 372588"/>
                  <a:gd name="connsiteY15" fmla="*/ 493459 h 1047086"/>
                  <a:gd name="connsiteX16" fmla="*/ 46320 w 372588"/>
                  <a:gd name="connsiteY16" fmla="*/ 192953 h 1047086"/>
                  <a:gd name="connsiteX17" fmla="*/ 45974 w 372588"/>
                  <a:gd name="connsiteY17" fmla="*/ 193695 h 1047086"/>
                  <a:gd name="connsiteX18" fmla="*/ 0 w 372588"/>
                  <a:gd name="connsiteY18" fmla="*/ 36695 h 104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588" h="1047086">
                    <a:moveTo>
                      <a:pt x="0" y="36695"/>
                    </a:moveTo>
                    <a:lnTo>
                      <a:pt x="115367" y="0"/>
                    </a:lnTo>
                    <a:lnTo>
                      <a:pt x="277488" y="0"/>
                    </a:lnTo>
                    <a:lnTo>
                      <a:pt x="372588" y="37711"/>
                    </a:lnTo>
                    <a:cubicBezTo>
                      <a:pt x="372214" y="203385"/>
                      <a:pt x="317864" y="334135"/>
                      <a:pt x="317490" y="499809"/>
                    </a:cubicBezTo>
                    <a:cubicBezTo>
                      <a:pt x="317864" y="661310"/>
                      <a:pt x="318239" y="822811"/>
                      <a:pt x="318613" y="984312"/>
                    </a:cubicBezTo>
                    <a:lnTo>
                      <a:pt x="319943" y="984312"/>
                    </a:lnTo>
                    <a:lnTo>
                      <a:pt x="315978" y="1006202"/>
                    </a:lnTo>
                    <a:cubicBezTo>
                      <a:pt x="306414" y="1030932"/>
                      <a:pt x="283985" y="1047086"/>
                      <a:pt x="257578" y="1047086"/>
                    </a:cubicBezTo>
                    <a:cubicBezTo>
                      <a:pt x="218794" y="1047086"/>
                      <a:pt x="190656" y="1018368"/>
                      <a:pt x="190656" y="978893"/>
                    </a:cubicBezTo>
                    <a:lnTo>
                      <a:pt x="190656" y="526712"/>
                    </a:lnTo>
                    <a:lnTo>
                      <a:pt x="180086" y="526712"/>
                    </a:lnTo>
                    <a:cubicBezTo>
                      <a:pt x="178945" y="677404"/>
                      <a:pt x="177729" y="828201"/>
                      <a:pt x="176588" y="978893"/>
                    </a:cubicBezTo>
                    <a:cubicBezTo>
                      <a:pt x="176588" y="1018368"/>
                      <a:pt x="148374" y="1047086"/>
                      <a:pt x="109667" y="1047086"/>
                    </a:cubicBezTo>
                    <a:cubicBezTo>
                      <a:pt x="74457" y="1047086"/>
                      <a:pt x="46320" y="1018368"/>
                      <a:pt x="46320" y="978893"/>
                    </a:cubicBezTo>
                    <a:cubicBezTo>
                      <a:pt x="45693" y="817082"/>
                      <a:pt x="45067" y="655270"/>
                      <a:pt x="44440" y="493459"/>
                    </a:cubicBezTo>
                    <a:cubicBezTo>
                      <a:pt x="45067" y="393290"/>
                      <a:pt x="45693" y="293122"/>
                      <a:pt x="46320" y="192953"/>
                    </a:cubicBezTo>
                    <a:lnTo>
                      <a:pt x="45974" y="193695"/>
                    </a:lnTo>
                    <a:lnTo>
                      <a:pt x="0" y="36695"/>
                    </a:lnTo>
                    <a:close/>
                  </a:path>
                </a:pathLst>
              </a:custGeom>
              <a:grpFill/>
              <a:ln w="9"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2900" dirty="0"/>
              </a:p>
            </p:txBody>
          </p:sp>
          <p:sp>
            <p:nvSpPr>
              <p:cNvPr id="71" name="Rounded Rectangle 70"/>
              <p:cNvSpPr/>
              <p:nvPr/>
            </p:nvSpPr>
            <p:spPr>
              <a:xfrm flipH="1">
                <a:off x="530542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2" name="Rounded Rectangle 71"/>
              <p:cNvSpPr/>
              <p:nvPr/>
            </p:nvSpPr>
            <p:spPr>
              <a:xfrm flipH="1">
                <a:off x="524827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3" name="Rounded Rectangle 72"/>
              <p:cNvSpPr/>
              <p:nvPr/>
            </p:nvSpPr>
            <p:spPr>
              <a:xfrm flipH="1">
                <a:off x="5280025" y="18038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pic>
        <p:nvPicPr>
          <p:cNvPr id="74" name="Picture 73" descr="PATTERNS_PPT-04.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2515" t="62338" b="410"/>
          <a:stretch/>
        </p:blipFill>
        <p:spPr>
          <a:xfrm flipH="1">
            <a:off x="0" y="3695871"/>
            <a:ext cx="2513262" cy="2433053"/>
          </a:xfrm>
          <a:prstGeom prst="rect">
            <a:avLst/>
          </a:prstGeom>
        </p:spPr>
      </p:pic>
      <p:sp>
        <p:nvSpPr>
          <p:cNvPr id="37" name="Rectangle 36"/>
          <p:cNvSpPr/>
          <p:nvPr/>
        </p:nvSpPr>
        <p:spPr>
          <a:xfrm>
            <a:off x="4654996"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069840" y="2087879"/>
            <a:ext cx="2431627" cy="339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600" dirty="0">
                <a:solidFill>
                  <a:srgbClr val="555559"/>
                </a:solidFill>
              </a:rPr>
              <a:t>When organizations have happy, engaged employees for their direct labor force, </a:t>
            </a:r>
            <a:r>
              <a:rPr lang="en-US" sz="1600" b="1" dirty="0">
                <a:solidFill>
                  <a:srgbClr val="712168"/>
                </a:solidFill>
              </a:rPr>
              <a:t>they can increase productivity and quality, thereby reducing cost of goods sold.</a:t>
            </a:r>
          </a:p>
        </p:txBody>
      </p:sp>
      <p:cxnSp>
        <p:nvCxnSpPr>
          <p:cNvPr id="40" name="Straight Connector 39"/>
          <p:cNvCxnSpPr/>
          <p:nvPr/>
        </p:nvCxnSpPr>
        <p:spPr>
          <a:xfrm flipH="1">
            <a:off x="5054621" y="1820328"/>
            <a:ext cx="2590779" cy="0"/>
          </a:xfrm>
          <a:prstGeom prst="line">
            <a:avLst/>
          </a:prstGeom>
          <a:ln w="63500">
            <a:solidFill>
              <a:srgbClr val="712168"/>
            </a:solidFill>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42" name="TextBox 41"/>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3" name="Rectangle 42"/>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44" name="TextBox 43"/>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5" name="Rectangle 44"/>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46" name="TextBox 45"/>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47" name="Group 46"/>
          <p:cNvGrpSpPr/>
          <p:nvPr/>
        </p:nvGrpSpPr>
        <p:grpSpPr>
          <a:xfrm>
            <a:off x="1439352" y="2712869"/>
            <a:ext cx="2743200" cy="2371409"/>
            <a:chOff x="2479249" y="3180235"/>
            <a:chExt cx="4760537" cy="2700640"/>
          </a:xfrm>
        </p:grpSpPr>
        <p:cxnSp>
          <p:nvCxnSpPr>
            <p:cNvPr id="48" name="Straight Connector 47"/>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1" name="Isosceles Triangle 50"/>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55" name="Rectangle 54">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56" name="Rectangle 55">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57" name="Isosceles Triangle 56"/>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59" name="TextBox 58"/>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60" name="TextBox 59"/>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61" name="TextBox 60"/>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3452843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_ProposalPresentation_BLANK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3" name="TextBox 2"/>
          <p:cNvSpPr txBox="1"/>
          <p:nvPr/>
        </p:nvSpPr>
        <p:spPr>
          <a:xfrm>
            <a:off x="497332" y="568360"/>
            <a:ext cx="6032421" cy="584776"/>
          </a:xfrm>
          <a:prstGeom prst="rect">
            <a:avLst/>
          </a:prstGeom>
          <a:noFill/>
        </p:spPr>
        <p:txBody>
          <a:bodyPr wrap="none" rtlCol="0">
            <a:spAutoFit/>
          </a:bodyPr>
          <a:lstStyle/>
          <a:p>
            <a:r>
              <a:rPr lang="en-US" sz="3200" dirty="0" smtClean="0">
                <a:solidFill>
                  <a:schemeClr val="bg1"/>
                </a:solidFill>
              </a:rPr>
              <a:t>The Impact </a:t>
            </a:r>
            <a:r>
              <a:rPr lang="en-US" sz="3200" dirty="0">
                <a:solidFill>
                  <a:schemeClr val="bg1"/>
                </a:solidFill>
              </a:rPr>
              <a:t>of Talent on the P&amp;L</a:t>
            </a:r>
          </a:p>
        </p:txBody>
      </p:sp>
      <p:grpSp>
        <p:nvGrpSpPr>
          <p:cNvPr id="4" name="Group 3"/>
          <p:cNvGrpSpPr/>
          <p:nvPr/>
        </p:nvGrpSpPr>
        <p:grpSpPr>
          <a:xfrm>
            <a:off x="0" y="6127750"/>
            <a:ext cx="9144000" cy="730250"/>
            <a:chOff x="0" y="6127750"/>
            <a:chExt cx="9144000" cy="730250"/>
          </a:xfrm>
        </p:grpSpPr>
        <p:sp>
          <p:nvSpPr>
            <p:cNvPr id="5" name="Rectangle 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62" name="Oval 61"/>
          <p:cNvSpPr/>
          <p:nvPr/>
        </p:nvSpPr>
        <p:spPr>
          <a:xfrm>
            <a:off x="8060275" y="169332"/>
            <a:ext cx="863599" cy="863599"/>
          </a:xfrm>
          <a:prstGeom prst="ellipse">
            <a:avLst/>
          </a:prstGeom>
          <a:solidFill>
            <a:schemeClr val="bg1"/>
          </a:solidFill>
          <a:ln w="34925">
            <a:solidFill>
              <a:srgbClr val="0083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2"/>
          <p:cNvGrpSpPr/>
          <p:nvPr/>
        </p:nvGrpSpPr>
        <p:grpSpPr>
          <a:xfrm>
            <a:off x="8264533" y="278734"/>
            <a:ext cx="474126" cy="580752"/>
            <a:chOff x="12529619" y="1906196"/>
            <a:chExt cx="914135" cy="1119715"/>
          </a:xfrm>
          <a:solidFill>
            <a:schemeClr val="accent3"/>
          </a:solidFill>
        </p:grpSpPr>
        <p:sp>
          <p:nvSpPr>
            <p:cNvPr id="64" name="Freeform 63"/>
            <p:cNvSpPr/>
            <p:nvPr/>
          </p:nvSpPr>
          <p:spPr>
            <a:xfrm>
              <a:off x="12991067"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Freeform 64"/>
            <p:cNvSpPr/>
            <p:nvPr/>
          </p:nvSpPr>
          <p:spPr>
            <a:xfrm flipH="1">
              <a:off x="12529619"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Freeform 65"/>
            <p:cNvSpPr/>
            <p:nvPr/>
          </p:nvSpPr>
          <p:spPr>
            <a:xfrm>
              <a:off x="13131254"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Freeform 66"/>
            <p:cNvSpPr/>
            <p:nvPr/>
          </p:nvSpPr>
          <p:spPr>
            <a:xfrm flipH="1">
              <a:off x="12544222"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8" name="Group 67"/>
            <p:cNvGrpSpPr/>
            <p:nvPr/>
          </p:nvGrpSpPr>
          <p:grpSpPr>
            <a:xfrm>
              <a:off x="12825570" y="1906196"/>
              <a:ext cx="324183" cy="918405"/>
              <a:chOff x="5248275" y="1612721"/>
              <a:chExt cx="123824" cy="350790"/>
            </a:xfrm>
            <a:grpFill/>
          </p:grpSpPr>
          <p:sp>
            <p:nvSpPr>
              <p:cNvPr id="69" name="Oval 44"/>
              <p:cNvSpPr>
                <a:spLocks noChangeArrowheads="1"/>
              </p:cNvSpPr>
              <p:nvPr/>
            </p:nvSpPr>
            <p:spPr bwMode="auto">
              <a:xfrm>
                <a:off x="5277698" y="1612721"/>
                <a:ext cx="67673" cy="70076"/>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0" name="Freeform 45"/>
              <p:cNvSpPr>
                <a:spLocks/>
              </p:cNvSpPr>
              <p:nvPr/>
            </p:nvSpPr>
            <p:spPr bwMode="auto">
              <a:xfrm>
                <a:off x="5261807" y="1690399"/>
                <a:ext cx="97183" cy="273112"/>
              </a:xfrm>
              <a:custGeom>
                <a:avLst/>
                <a:gdLst>
                  <a:gd name="connsiteX0" fmla="*/ 0 w 273969"/>
                  <a:gd name="connsiteY0" fmla="*/ 1453 h 1045753"/>
                  <a:gd name="connsiteX1" fmla="*/ 100066 w 273969"/>
                  <a:gd name="connsiteY1" fmla="*/ 0 h 1045753"/>
                  <a:gd name="connsiteX2" fmla="*/ 272639 w 273969"/>
                  <a:gd name="connsiteY2" fmla="*/ 1453 h 1045753"/>
                  <a:gd name="connsiteX3" fmla="*/ 272639 w 273969"/>
                  <a:gd name="connsiteY3" fmla="*/ 982979 h 1045753"/>
                  <a:gd name="connsiteX4" fmla="*/ 273969 w 273969"/>
                  <a:gd name="connsiteY4" fmla="*/ 982979 h 1045753"/>
                  <a:gd name="connsiteX5" fmla="*/ 270004 w 273969"/>
                  <a:gd name="connsiteY5" fmla="*/ 1004869 h 1045753"/>
                  <a:gd name="connsiteX6" fmla="*/ 211604 w 273969"/>
                  <a:gd name="connsiteY6" fmla="*/ 1045753 h 1045753"/>
                  <a:gd name="connsiteX7" fmla="*/ 144682 w 273969"/>
                  <a:gd name="connsiteY7" fmla="*/ 977560 h 1045753"/>
                  <a:gd name="connsiteX8" fmla="*/ 144682 w 273969"/>
                  <a:gd name="connsiteY8" fmla="*/ 525379 h 1045753"/>
                  <a:gd name="connsiteX9" fmla="*/ 134112 w 273969"/>
                  <a:gd name="connsiteY9" fmla="*/ 525379 h 1045753"/>
                  <a:gd name="connsiteX10" fmla="*/ 130614 w 273969"/>
                  <a:gd name="connsiteY10" fmla="*/ 977560 h 1045753"/>
                  <a:gd name="connsiteX11" fmla="*/ 63693 w 273969"/>
                  <a:gd name="connsiteY11" fmla="*/ 1045753 h 1045753"/>
                  <a:gd name="connsiteX12" fmla="*/ 346 w 273969"/>
                  <a:gd name="connsiteY12" fmla="*/ 977560 h 1045753"/>
                  <a:gd name="connsiteX13" fmla="*/ 346 w 273969"/>
                  <a:gd name="connsiteY13" fmla="*/ 191620 h 1045753"/>
                  <a:gd name="connsiteX14" fmla="*/ 0 w 273969"/>
                  <a:gd name="connsiteY14" fmla="*/ 192362 h 1045753"/>
                  <a:gd name="connsiteX15" fmla="*/ 0 w 273969"/>
                  <a:gd name="connsiteY15"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2639 w 273969"/>
                  <a:gd name="connsiteY4" fmla="*/ 982979 h 1045753"/>
                  <a:gd name="connsiteX5" fmla="*/ 273969 w 273969"/>
                  <a:gd name="connsiteY5" fmla="*/ 982979 h 1045753"/>
                  <a:gd name="connsiteX6" fmla="*/ 270004 w 273969"/>
                  <a:gd name="connsiteY6" fmla="*/ 1004869 h 1045753"/>
                  <a:gd name="connsiteX7" fmla="*/ 211604 w 273969"/>
                  <a:gd name="connsiteY7" fmla="*/ 1045753 h 1045753"/>
                  <a:gd name="connsiteX8" fmla="*/ 144682 w 273969"/>
                  <a:gd name="connsiteY8" fmla="*/ 977560 h 1045753"/>
                  <a:gd name="connsiteX9" fmla="*/ 144682 w 273969"/>
                  <a:gd name="connsiteY9" fmla="*/ 525379 h 1045753"/>
                  <a:gd name="connsiteX10" fmla="*/ 134112 w 273969"/>
                  <a:gd name="connsiteY10" fmla="*/ 525379 h 1045753"/>
                  <a:gd name="connsiteX11" fmla="*/ 130614 w 273969"/>
                  <a:gd name="connsiteY11" fmla="*/ 977560 h 1045753"/>
                  <a:gd name="connsiteX12" fmla="*/ 63693 w 273969"/>
                  <a:gd name="connsiteY12" fmla="*/ 1045753 h 1045753"/>
                  <a:gd name="connsiteX13" fmla="*/ 346 w 273969"/>
                  <a:gd name="connsiteY13" fmla="*/ 977560 h 1045753"/>
                  <a:gd name="connsiteX14" fmla="*/ 346 w 273969"/>
                  <a:gd name="connsiteY14" fmla="*/ 191620 h 1045753"/>
                  <a:gd name="connsiteX15" fmla="*/ 0 w 273969"/>
                  <a:gd name="connsiteY15" fmla="*/ 192362 h 1045753"/>
                  <a:gd name="connsiteX16" fmla="*/ 0 w 273969"/>
                  <a:gd name="connsiteY16"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1516 w 273969"/>
                  <a:gd name="connsiteY4" fmla="*/ 498476 h 1045753"/>
                  <a:gd name="connsiteX5" fmla="*/ 272639 w 273969"/>
                  <a:gd name="connsiteY5" fmla="*/ 982979 h 1045753"/>
                  <a:gd name="connsiteX6" fmla="*/ 273969 w 273969"/>
                  <a:gd name="connsiteY6" fmla="*/ 982979 h 1045753"/>
                  <a:gd name="connsiteX7" fmla="*/ 270004 w 273969"/>
                  <a:gd name="connsiteY7" fmla="*/ 1004869 h 1045753"/>
                  <a:gd name="connsiteX8" fmla="*/ 211604 w 273969"/>
                  <a:gd name="connsiteY8" fmla="*/ 1045753 h 1045753"/>
                  <a:gd name="connsiteX9" fmla="*/ 144682 w 273969"/>
                  <a:gd name="connsiteY9" fmla="*/ 977560 h 1045753"/>
                  <a:gd name="connsiteX10" fmla="*/ 144682 w 273969"/>
                  <a:gd name="connsiteY10" fmla="*/ 525379 h 1045753"/>
                  <a:gd name="connsiteX11" fmla="*/ 134112 w 273969"/>
                  <a:gd name="connsiteY11" fmla="*/ 525379 h 1045753"/>
                  <a:gd name="connsiteX12" fmla="*/ 130614 w 273969"/>
                  <a:gd name="connsiteY12" fmla="*/ 977560 h 1045753"/>
                  <a:gd name="connsiteX13" fmla="*/ 63693 w 273969"/>
                  <a:gd name="connsiteY13" fmla="*/ 1045753 h 1045753"/>
                  <a:gd name="connsiteX14" fmla="*/ 346 w 273969"/>
                  <a:gd name="connsiteY14" fmla="*/ 977560 h 1045753"/>
                  <a:gd name="connsiteX15" fmla="*/ 346 w 273969"/>
                  <a:gd name="connsiteY15" fmla="*/ 191620 h 1045753"/>
                  <a:gd name="connsiteX16" fmla="*/ 0 w 273969"/>
                  <a:gd name="connsiteY16" fmla="*/ 192362 h 1045753"/>
                  <a:gd name="connsiteX17" fmla="*/ 0 w 273969"/>
                  <a:gd name="connsiteY17" fmla="*/ 1453 h 1045753"/>
                  <a:gd name="connsiteX0" fmla="*/ 1534 w 275503"/>
                  <a:gd name="connsiteY0" fmla="*/ 1453 h 1045753"/>
                  <a:gd name="connsiteX1" fmla="*/ 101600 w 275503"/>
                  <a:gd name="connsiteY1" fmla="*/ 0 h 1045753"/>
                  <a:gd name="connsiteX2" fmla="*/ 206375 w 275503"/>
                  <a:gd name="connsiteY2" fmla="*/ 1 h 1045753"/>
                  <a:gd name="connsiteX3" fmla="*/ 274173 w 275503"/>
                  <a:gd name="connsiteY3" fmla="*/ 1453 h 1045753"/>
                  <a:gd name="connsiteX4" fmla="*/ 273050 w 275503"/>
                  <a:gd name="connsiteY4" fmla="*/ 498476 h 1045753"/>
                  <a:gd name="connsiteX5" fmla="*/ 274173 w 275503"/>
                  <a:gd name="connsiteY5" fmla="*/ 982979 h 1045753"/>
                  <a:gd name="connsiteX6" fmla="*/ 275503 w 275503"/>
                  <a:gd name="connsiteY6" fmla="*/ 982979 h 1045753"/>
                  <a:gd name="connsiteX7" fmla="*/ 271538 w 275503"/>
                  <a:gd name="connsiteY7" fmla="*/ 1004869 h 1045753"/>
                  <a:gd name="connsiteX8" fmla="*/ 213138 w 275503"/>
                  <a:gd name="connsiteY8" fmla="*/ 1045753 h 1045753"/>
                  <a:gd name="connsiteX9" fmla="*/ 146216 w 275503"/>
                  <a:gd name="connsiteY9" fmla="*/ 977560 h 1045753"/>
                  <a:gd name="connsiteX10" fmla="*/ 146216 w 275503"/>
                  <a:gd name="connsiteY10" fmla="*/ 525379 h 1045753"/>
                  <a:gd name="connsiteX11" fmla="*/ 135646 w 275503"/>
                  <a:gd name="connsiteY11" fmla="*/ 525379 h 1045753"/>
                  <a:gd name="connsiteX12" fmla="*/ 132148 w 275503"/>
                  <a:gd name="connsiteY12" fmla="*/ 977560 h 1045753"/>
                  <a:gd name="connsiteX13" fmla="*/ 65227 w 275503"/>
                  <a:gd name="connsiteY13" fmla="*/ 1045753 h 1045753"/>
                  <a:gd name="connsiteX14" fmla="*/ 1880 w 275503"/>
                  <a:gd name="connsiteY14" fmla="*/ 977560 h 1045753"/>
                  <a:gd name="connsiteX15" fmla="*/ 0 w 275503"/>
                  <a:gd name="connsiteY15" fmla="*/ 492126 h 1045753"/>
                  <a:gd name="connsiteX16" fmla="*/ 1880 w 275503"/>
                  <a:gd name="connsiteY16" fmla="*/ 191620 h 1045753"/>
                  <a:gd name="connsiteX17" fmla="*/ 1534 w 275503"/>
                  <a:gd name="connsiteY17" fmla="*/ 192362 h 1045753"/>
                  <a:gd name="connsiteX18" fmla="*/ 1534 w 275503"/>
                  <a:gd name="connsiteY18" fmla="*/ 1453 h 1045753"/>
                  <a:gd name="connsiteX0" fmla="*/ 1534 w 328148"/>
                  <a:gd name="connsiteY0" fmla="*/ 1453 h 1045753"/>
                  <a:gd name="connsiteX1" fmla="*/ 101600 w 328148"/>
                  <a:gd name="connsiteY1" fmla="*/ 0 h 1045753"/>
                  <a:gd name="connsiteX2" fmla="*/ 206375 w 328148"/>
                  <a:gd name="connsiteY2" fmla="*/ 1 h 1045753"/>
                  <a:gd name="connsiteX3" fmla="*/ 328148 w 328148"/>
                  <a:gd name="connsiteY3" fmla="*/ 36378 h 1045753"/>
                  <a:gd name="connsiteX4" fmla="*/ 273050 w 328148"/>
                  <a:gd name="connsiteY4" fmla="*/ 498476 h 1045753"/>
                  <a:gd name="connsiteX5" fmla="*/ 274173 w 328148"/>
                  <a:gd name="connsiteY5" fmla="*/ 982979 h 1045753"/>
                  <a:gd name="connsiteX6" fmla="*/ 275503 w 328148"/>
                  <a:gd name="connsiteY6" fmla="*/ 982979 h 1045753"/>
                  <a:gd name="connsiteX7" fmla="*/ 271538 w 328148"/>
                  <a:gd name="connsiteY7" fmla="*/ 1004869 h 1045753"/>
                  <a:gd name="connsiteX8" fmla="*/ 213138 w 328148"/>
                  <a:gd name="connsiteY8" fmla="*/ 1045753 h 1045753"/>
                  <a:gd name="connsiteX9" fmla="*/ 146216 w 328148"/>
                  <a:gd name="connsiteY9" fmla="*/ 977560 h 1045753"/>
                  <a:gd name="connsiteX10" fmla="*/ 146216 w 328148"/>
                  <a:gd name="connsiteY10" fmla="*/ 525379 h 1045753"/>
                  <a:gd name="connsiteX11" fmla="*/ 135646 w 328148"/>
                  <a:gd name="connsiteY11" fmla="*/ 525379 h 1045753"/>
                  <a:gd name="connsiteX12" fmla="*/ 132148 w 328148"/>
                  <a:gd name="connsiteY12" fmla="*/ 977560 h 1045753"/>
                  <a:gd name="connsiteX13" fmla="*/ 65227 w 328148"/>
                  <a:gd name="connsiteY13" fmla="*/ 1045753 h 1045753"/>
                  <a:gd name="connsiteX14" fmla="*/ 1880 w 328148"/>
                  <a:gd name="connsiteY14" fmla="*/ 977560 h 1045753"/>
                  <a:gd name="connsiteX15" fmla="*/ 0 w 328148"/>
                  <a:gd name="connsiteY15" fmla="*/ 492126 h 1045753"/>
                  <a:gd name="connsiteX16" fmla="*/ 1880 w 328148"/>
                  <a:gd name="connsiteY16" fmla="*/ 191620 h 1045753"/>
                  <a:gd name="connsiteX17" fmla="*/ 1534 w 328148"/>
                  <a:gd name="connsiteY17" fmla="*/ 192362 h 1045753"/>
                  <a:gd name="connsiteX18" fmla="*/ 1534 w 328148"/>
                  <a:gd name="connsiteY18" fmla="*/ 1453 h 1045753"/>
                  <a:gd name="connsiteX0" fmla="*/ 0 w 380589"/>
                  <a:gd name="connsiteY0" fmla="*/ 2367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23678 h 1045753"/>
                  <a:gd name="connsiteX0" fmla="*/ 0 w 380589"/>
                  <a:gd name="connsiteY0" fmla="*/ 3002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30028 h 1045753"/>
                  <a:gd name="connsiteX0" fmla="*/ 0 w 380589"/>
                  <a:gd name="connsiteY0" fmla="*/ 31361 h 1047086"/>
                  <a:gd name="connsiteX1" fmla="*/ 154041 w 380589"/>
                  <a:gd name="connsiteY1" fmla="*/ 1333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0589"/>
                  <a:gd name="connsiteY0" fmla="*/ 31361 h 1047086"/>
                  <a:gd name="connsiteX1" fmla="*/ 123368 w 380589"/>
                  <a:gd name="connsiteY1" fmla="*/ 0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1923"/>
                  <a:gd name="connsiteY0" fmla="*/ 34028 h 1047086"/>
                  <a:gd name="connsiteX1" fmla="*/ 124702 w 381923"/>
                  <a:gd name="connsiteY1" fmla="*/ 0 h 1047086"/>
                  <a:gd name="connsiteX2" fmla="*/ 286823 w 381923"/>
                  <a:gd name="connsiteY2" fmla="*/ 0 h 1047086"/>
                  <a:gd name="connsiteX3" fmla="*/ 381923 w 381923"/>
                  <a:gd name="connsiteY3" fmla="*/ 37711 h 1047086"/>
                  <a:gd name="connsiteX4" fmla="*/ 326825 w 381923"/>
                  <a:gd name="connsiteY4" fmla="*/ 499809 h 1047086"/>
                  <a:gd name="connsiteX5" fmla="*/ 327948 w 381923"/>
                  <a:gd name="connsiteY5" fmla="*/ 984312 h 1047086"/>
                  <a:gd name="connsiteX6" fmla="*/ 329278 w 381923"/>
                  <a:gd name="connsiteY6" fmla="*/ 984312 h 1047086"/>
                  <a:gd name="connsiteX7" fmla="*/ 325313 w 381923"/>
                  <a:gd name="connsiteY7" fmla="*/ 1006202 h 1047086"/>
                  <a:gd name="connsiteX8" fmla="*/ 266913 w 381923"/>
                  <a:gd name="connsiteY8" fmla="*/ 1047086 h 1047086"/>
                  <a:gd name="connsiteX9" fmla="*/ 199991 w 381923"/>
                  <a:gd name="connsiteY9" fmla="*/ 978893 h 1047086"/>
                  <a:gd name="connsiteX10" fmla="*/ 199991 w 381923"/>
                  <a:gd name="connsiteY10" fmla="*/ 526712 h 1047086"/>
                  <a:gd name="connsiteX11" fmla="*/ 189421 w 381923"/>
                  <a:gd name="connsiteY11" fmla="*/ 526712 h 1047086"/>
                  <a:gd name="connsiteX12" fmla="*/ 185923 w 381923"/>
                  <a:gd name="connsiteY12" fmla="*/ 978893 h 1047086"/>
                  <a:gd name="connsiteX13" fmla="*/ 119002 w 381923"/>
                  <a:gd name="connsiteY13" fmla="*/ 1047086 h 1047086"/>
                  <a:gd name="connsiteX14" fmla="*/ 55655 w 381923"/>
                  <a:gd name="connsiteY14" fmla="*/ 978893 h 1047086"/>
                  <a:gd name="connsiteX15" fmla="*/ 53775 w 381923"/>
                  <a:gd name="connsiteY15" fmla="*/ 493459 h 1047086"/>
                  <a:gd name="connsiteX16" fmla="*/ 55655 w 381923"/>
                  <a:gd name="connsiteY16" fmla="*/ 192953 h 1047086"/>
                  <a:gd name="connsiteX17" fmla="*/ 55309 w 381923"/>
                  <a:gd name="connsiteY17" fmla="*/ 193695 h 1047086"/>
                  <a:gd name="connsiteX18" fmla="*/ 0 w 381923"/>
                  <a:gd name="connsiteY18" fmla="*/ 34028 h 1047086"/>
                  <a:gd name="connsiteX0" fmla="*/ 0 w 361919"/>
                  <a:gd name="connsiteY0" fmla="*/ 31361 h 1047086"/>
                  <a:gd name="connsiteX1" fmla="*/ 104698 w 361919"/>
                  <a:gd name="connsiteY1" fmla="*/ 0 h 1047086"/>
                  <a:gd name="connsiteX2" fmla="*/ 266819 w 361919"/>
                  <a:gd name="connsiteY2" fmla="*/ 0 h 1047086"/>
                  <a:gd name="connsiteX3" fmla="*/ 361919 w 361919"/>
                  <a:gd name="connsiteY3" fmla="*/ 37711 h 1047086"/>
                  <a:gd name="connsiteX4" fmla="*/ 306821 w 361919"/>
                  <a:gd name="connsiteY4" fmla="*/ 499809 h 1047086"/>
                  <a:gd name="connsiteX5" fmla="*/ 307944 w 361919"/>
                  <a:gd name="connsiteY5" fmla="*/ 984312 h 1047086"/>
                  <a:gd name="connsiteX6" fmla="*/ 309274 w 361919"/>
                  <a:gd name="connsiteY6" fmla="*/ 984312 h 1047086"/>
                  <a:gd name="connsiteX7" fmla="*/ 305309 w 361919"/>
                  <a:gd name="connsiteY7" fmla="*/ 1006202 h 1047086"/>
                  <a:gd name="connsiteX8" fmla="*/ 246909 w 361919"/>
                  <a:gd name="connsiteY8" fmla="*/ 1047086 h 1047086"/>
                  <a:gd name="connsiteX9" fmla="*/ 179987 w 361919"/>
                  <a:gd name="connsiteY9" fmla="*/ 978893 h 1047086"/>
                  <a:gd name="connsiteX10" fmla="*/ 179987 w 361919"/>
                  <a:gd name="connsiteY10" fmla="*/ 526712 h 1047086"/>
                  <a:gd name="connsiteX11" fmla="*/ 169417 w 361919"/>
                  <a:gd name="connsiteY11" fmla="*/ 526712 h 1047086"/>
                  <a:gd name="connsiteX12" fmla="*/ 165919 w 361919"/>
                  <a:gd name="connsiteY12" fmla="*/ 978893 h 1047086"/>
                  <a:gd name="connsiteX13" fmla="*/ 98998 w 361919"/>
                  <a:gd name="connsiteY13" fmla="*/ 1047086 h 1047086"/>
                  <a:gd name="connsiteX14" fmla="*/ 35651 w 361919"/>
                  <a:gd name="connsiteY14" fmla="*/ 978893 h 1047086"/>
                  <a:gd name="connsiteX15" fmla="*/ 33771 w 361919"/>
                  <a:gd name="connsiteY15" fmla="*/ 493459 h 1047086"/>
                  <a:gd name="connsiteX16" fmla="*/ 35651 w 361919"/>
                  <a:gd name="connsiteY16" fmla="*/ 192953 h 1047086"/>
                  <a:gd name="connsiteX17" fmla="*/ 35305 w 361919"/>
                  <a:gd name="connsiteY17" fmla="*/ 193695 h 1047086"/>
                  <a:gd name="connsiteX18" fmla="*/ 0 w 361919"/>
                  <a:gd name="connsiteY18" fmla="*/ 31361 h 1047086"/>
                  <a:gd name="connsiteX0" fmla="*/ 0 w 372588"/>
                  <a:gd name="connsiteY0" fmla="*/ 36695 h 1047086"/>
                  <a:gd name="connsiteX1" fmla="*/ 115367 w 372588"/>
                  <a:gd name="connsiteY1" fmla="*/ 0 h 1047086"/>
                  <a:gd name="connsiteX2" fmla="*/ 277488 w 372588"/>
                  <a:gd name="connsiteY2" fmla="*/ 0 h 1047086"/>
                  <a:gd name="connsiteX3" fmla="*/ 372588 w 372588"/>
                  <a:gd name="connsiteY3" fmla="*/ 37711 h 1047086"/>
                  <a:gd name="connsiteX4" fmla="*/ 317490 w 372588"/>
                  <a:gd name="connsiteY4" fmla="*/ 499809 h 1047086"/>
                  <a:gd name="connsiteX5" fmla="*/ 318613 w 372588"/>
                  <a:gd name="connsiteY5" fmla="*/ 984312 h 1047086"/>
                  <a:gd name="connsiteX6" fmla="*/ 319943 w 372588"/>
                  <a:gd name="connsiteY6" fmla="*/ 984312 h 1047086"/>
                  <a:gd name="connsiteX7" fmla="*/ 315978 w 372588"/>
                  <a:gd name="connsiteY7" fmla="*/ 1006202 h 1047086"/>
                  <a:gd name="connsiteX8" fmla="*/ 257578 w 372588"/>
                  <a:gd name="connsiteY8" fmla="*/ 1047086 h 1047086"/>
                  <a:gd name="connsiteX9" fmla="*/ 190656 w 372588"/>
                  <a:gd name="connsiteY9" fmla="*/ 978893 h 1047086"/>
                  <a:gd name="connsiteX10" fmla="*/ 190656 w 372588"/>
                  <a:gd name="connsiteY10" fmla="*/ 526712 h 1047086"/>
                  <a:gd name="connsiteX11" fmla="*/ 180086 w 372588"/>
                  <a:gd name="connsiteY11" fmla="*/ 526712 h 1047086"/>
                  <a:gd name="connsiteX12" fmla="*/ 176588 w 372588"/>
                  <a:gd name="connsiteY12" fmla="*/ 978893 h 1047086"/>
                  <a:gd name="connsiteX13" fmla="*/ 109667 w 372588"/>
                  <a:gd name="connsiteY13" fmla="*/ 1047086 h 1047086"/>
                  <a:gd name="connsiteX14" fmla="*/ 46320 w 372588"/>
                  <a:gd name="connsiteY14" fmla="*/ 978893 h 1047086"/>
                  <a:gd name="connsiteX15" fmla="*/ 44440 w 372588"/>
                  <a:gd name="connsiteY15" fmla="*/ 493459 h 1047086"/>
                  <a:gd name="connsiteX16" fmla="*/ 46320 w 372588"/>
                  <a:gd name="connsiteY16" fmla="*/ 192953 h 1047086"/>
                  <a:gd name="connsiteX17" fmla="*/ 45974 w 372588"/>
                  <a:gd name="connsiteY17" fmla="*/ 193695 h 1047086"/>
                  <a:gd name="connsiteX18" fmla="*/ 0 w 372588"/>
                  <a:gd name="connsiteY18" fmla="*/ 36695 h 104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588" h="1047086">
                    <a:moveTo>
                      <a:pt x="0" y="36695"/>
                    </a:moveTo>
                    <a:lnTo>
                      <a:pt x="115367" y="0"/>
                    </a:lnTo>
                    <a:lnTo>
                      <a:pt x="277488" y="0"/>
                    </a:lnTo>
                    <a:lnTo>
                      <a:pt x="372588" y="37711"/>
                    </a:lnTo>
                    <a:cubicBezTo>
                      <a:pt x="372214" y="203385"/>
                      <a:pt x="317864" y="334135"/>
                      <a:pt x="317490" y="499809"/>
                    </a:cubicBezTo>
                    <a:cubicBezTo>
                      <a:pt x="317864" y="661310"/>
                      <a:pt x="318239" y="822811"/>
                      <a:pt x="318613" y="984312"/>
                    </a:cubicBezTo>
                    <a:lnTo>
                      <a:pt x="319943" y="984312"/>
                    </a:lnTo>
                    <a:lnTo>
                      <a:pt x="315978" y="1006202"/>
                    </a:lnTo>
                    <a:cubicBezTo>
                      <a:pt x="306414" y="1030932"/>
                      <a:pt x="283985" y="1047086"/>
                      <a:pt x="257578" y="1047086"/>
                    </a:cubicBezTo>
                    <a:cubicBezTo>
                      <a:pt x="218794" y="1047086"/>
                      <a:pt x="190656" y="1018368"/>
                      <a:pt x="190656" y="978893"/>
                    </a:cubicBezTo>
                    <a:lnTo>
                      <a:pt x="190656" y="526712"/>
                    </a:lnTo>
                    <a:lnTo>
                      <a:pt x="180086" y="526712"/>
                    </a:lnTo>
                    <a:cubicBezTo>
                      <a:pt x="178945" y="677404"/>
                      <a:pt x="177729" y="828201"/>
                      <a:pt x="176588" y="978893"/>
                    </a:cubicBezTo>
                    <a:cubicBezTo>
                      <a:pt x="176588" y="1018368"/>
                      <a:pt x="148374" y="1047086"/>
                      <a:pt x="109667" y="1047086"/>
                    </a:cubicBezTo>
                    <a:cubicBezTo>
                      <a:pt x="74457" y="1047086"/>
                      <a:pt x="46320" y="1018368"/>
                      <a:pt x="46320" y="978893"/>
                    </a:cubicBezTo>
                    <a:cubicBezTo>
                      <a:pt x="45693" y="817082"/>
                      <a:pt x="45067" y="655270"/>
                      <a:pt x="44440" y="493459"/>
                    </a:cubicBezTo>
                    <a:cubicBezTo>
                      <a:pt x="45067" y="393290"/>
                      <a:pt x="45693" y="293122"/>
                      <a:pt x="46320" y="192953"/>
                    </a:cubicBezTo>
                    <a:lnTo>
                      <a:pt x="45974" y="193695"/>
                    </a:lnTo>
                    <a:lnTo>
                      <a:pt x="0" y="36695"/>
                    </a:lnTo>
                    <a:close/>
                  </a:path>
                </a:pathLst>
              </a:custGeom>
              <a:grpFill/>
              <a:ln w="9"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2900" dirty="0"/>
              </a:p>
            </p:txBody>
          </p:sp>
          <p:sp>
            <p:nvSpPr>
              <p:cNvPr id="71" name="Rounded Rectangle 70"/>
              <p:cNvSpPr/>
              <p:nvPr/>
            </p:nvSpPr>
            <p:spPr>
              <a:xfrm flipH="1">
                <a:off x="530542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2" name="Rounded Rectangle 71"/>
              <p:cNvSpPr/>
              <p:nvPr/>
            </p:nvSpPr>
            <p:spPr>
              <a:xfrm flipH="1">
                <a:off x="524827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3" name="Rounded Rectangle 72"/>
              <p:cNvSpPr/>
              <p:nvPr/>
            </p:nvSpPr>
            <p:spPr>
              <a:xfrm flipH="1">
                <a:off x="5280025" y="18038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pic>
        <p:nvPicPr>
          <p:cNvPr id="74" name="Picture 73" descr="PATTERNS_PPT-04.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2515" t="62338" b="410"/>
          <a:stretch/>
        </p:blipFill>
        <p:spPr>
          <a:xfrm flipH="1">
            <a:off x="0" y="3695871"/>
            <a:ext cx="2513262" cy="2433053"/>
          </a:xfrm>
          <a:prstGeom prst="rect">
            <a:avLst/>
          </a:prstGeom>
        </p:spPr>
      </p:pic>
      <p:sp>
        <p:nvSpPr>
          <p:cNvPr id="37" name="Rectangle 36"/>
          <p:cNvSpPr/>
          <p:nvPr/>
        </p:nvSpPr>
        <p:spPr>
          <a:xfrm>
            <a:off x="4654996"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069840" y="2087879"/>
            <a:ext cx="2431627" cy="339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600" dirty="0">
                <a:solidFill>
                  <a:srgbClr val="555559"/>
                </a:solidFill>
              </a:rPr>
              <a:t>Operating Expenses cover the costs associated with recruiting, onboarding and training. </a:t>
            </a:r>
            <a:r>
              <a:rPr lang="en-US" sz="1600" b="1" dirty="0">
                <a:solidFill>
                  <a:srgbClr val="FC5C08"/>
                </a:solidFill>
              </a:rPr>
              <a:t>Companies can reduce Operating Expenses when they use the most cost-effective methods of recruiting, and when they get those hiring decisions right the first time.</a:t>
            </a:r>
            <a:endParaRPr lang="en-US" sz="1600" dirty="0">
              <a:solidFill>
                <a:srgbClr val="FC5C08"/>
              </a:solidFill>
            </a:endParaRPr>
          </a:p>
        </p:txBody>
      </p:sp>
      <p:cxnSp>
        <p:nvCxnSpPr>
          <p:cNvPr id="40" name="Straight Connector 39"/>
          <p:cNvCxnSpPr/>
          <p:nvPr/>
        </p:nvCxnSpPr>
        <p:spPr>
          <a:xfrm flipH="1">
            <a:off x="5054621" y="1820328"/>
            <a:ext cx="2590779" cy="0"/>
          </a:xfrm>
          <a:prstGeom prst="line">
            <a:avLst/>
          </a:prstGeom>
          <a:ln w="63500">
            <a:solidFill>
              <a:srgbClr val="FC5C08"/>
            </a:solidFill>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42" name="TextBox 41"/>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3" name="Rectangle 42"/>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44" name="TextBox 43"/>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5" name="Rectangle 44"/>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46" name="TextBox 45"/>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47" name="Group 46"/>
          <p:cNvGrpSpPr/>
          <p:nvPr/>
        </p:nvGrpSpPr>
        <p:grpSpPr>
          <a:xfrm>
            <a:off x="1439352" y="2712869"/>
            <a:ext cx="2743200" cy="2371409"/>
            <a:chOff x="2479249" y="3180235"/>
            <a:chExt cx="4760537" cy="2700640"/>
          </a:xfrm>
        </p:grpSpPr>
        <p:cxnSp>
          <p:nvCxnSpPr>
            <p:cNvPr id="48" name="Straight Connector 47"/>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1" name="Isosceles Triangle 50"/>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55" name="Rectangle 54">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56" name="Rectangle 55">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57" name="Isosceles Triangle 56"/>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59" name="TextBox 58"/>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60" name="TextBox 59"/>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61" name="TextBox 60"/>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2077959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_ProposalPresentation_BLANK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3" name="TextBox 2"/>
          <p:cNvSpPr txBox="1"/>
          <p:nvPr/>
        </p:nvSpPr>
        <p:spPr>
          <a:xfrm>
            <a:off x="497332" y="568360"/>
            <a:ext cx="6032421" cy="584776"/>
          </a:xfrm>
          <a:prstGeom prst="rect">
            <a:avLst/>
          </a:prstGeom>
          <a:noFill/>
        </p:spPr>
        <p:txBody>
          <a:bodyPr wrap="none" rtlCol="0">
            <a:spAutoFit/>
          </a:bodyPr>
          <a:lstStyle/>
          <a:p>
            <a:r>
              <a:rPr lang="en-US" sz="3200" dirty="0" smtClean="0">
                <a:solidFill>
                  <a:schemeClr val="bg1"/>
                </a:solidFill>
              </a:rPr>
              <a:t>The Impact </a:t>
            </a:r>
            <a:r>
              <a:rPr lang="en-US" sz="3200" dirty="0">
                <a:solidFill>
                  <a:schemeClr val="bg1"/>
                </a:solidFill>
              </a:rPr>
              <a:t>of Talent on the P&amp;L</a:t>
            </a:r>
          </a:p>
        </p:txBody>
      </p:sp>
      <p:grpSp>
        <p:nvGrpSpPr>
          <p:cNvPr id="4" name="Group 3"/>
          <p:cNvGrpSpPr/>
          <p:nvPr/>
        </p:nvGrpSpPr>
        <p:grpSpPr>
          <a:xfrm>
            <a:off x="0" y="6127750"/>
            <a:ext cx="9144000" cy="730250"/>
            <a:chOff x="0" y="6127750"/>
            <a:chExt cx="9144000" cy="730250"/>
          </a:xfrm>
        </p:grpSpPr>
        <p:sp>
          <p:nvSpPr>
            <p:cNvPr id="5" name="Rectangle 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62" name="Oval 61"/>
          <p:cNvSpPr/>
          <p:nvPr/>
        </p:nvSpPr>
        <p:spPr>
          <a:xfrm>
            <a:off x="8060275" y="169332"/>
            <a:ext cx="863599" cy="863599"/>
          </a:xfrm>
          <a:prstGeom prst="ellipse">
            <a:avLst/>
          </a:prstGeom>
          <a:solidFill>
            <a:schemeClr val="bg1"/>
          </a:solidFill>
          <a:ln w="34925">
            <a:solidFill>
              <a:srgbClr val="0083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2"/>
          <p:cNvGrpSpPr/>
          <p:nvPr/>
        </p:nvGrpSpPr>
        <p:grpSpPr>
          <a:xfrm>
            <a:off x="8264533" y="278734"/>
            <a:ext cx="474126" cy="580752"/>
            <a:chOff x="12529619" y="1906196"/>
            <a:chExt cx="914135" cy="1119715"/>
          </a:xfrm>
          <a:solidFill>
            <a:schemeClr val="accent3"/>
          </a:solidFill>
        </p:grpSpPr>
        <p:sp>
          <p:nvSpPr>
            <p:cNvPr id="64" name="Freeform 63"/>
            <p:cNvSpPr/>
            <p:nvPr/>
          </p:nvSpPr>
          <p:spPr>
            <a:xfrm>
              <a:off x="12991067"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Freeform 64"/>
            <p:cNvSpPr/>
            <p:nvPr/>
          </p:nvSpPr>
          <p:spPr>
            <a:xfrm flipH="1">
              <a:off x="12529619"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Freeform 65"/>
            <p:cNvSpPr/>
            <p:nvPr/>
          </p:nvSpPr>
          <p:spPr>
            <a:xfrm>
              <a:off x="13131254"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Freeform 66"/>
            <p:cNvSpPr/>
            <p:nvPr/>
          </p:nvSpPr>
          <p:spPr>
            <a:xfrm flipH="1">
              <a:off x="12544222"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8" name="Group 67"/>
            <p:cNvGrpSpPr/>
            <p:nvPr/>
          </p:nvGrpSpPr>
          <p:grpSpPr>
            <a:xfrm>
              <a:off x="12825570" y="1906196"/>
              <a:ext cx="324183" cy="918405"/>
              <a:chOff x="5248275" y="1612721"/>
              <a:chExt cx="123824" cy="350790"/>
            </a:xfrm>
            <a:grpFill/>
          </p:grpSpPr>
          <p:sp>
            <p:nvSpPr>
              <p:cNvPr id="69" name="Oval 44"/>
              <p:cNvSpPr>
                <a:spLocks noChangeArrowheads="1"/>
              </p:cNvSpPr>
              <p:nvPr/>
            </p:nvSpPr>
            <p:spPr bwMode="auto">
              <a:xfrm>
                <a:off x="5277698" y="1612721"/>
                <a:ext cx="67673" cy="70076"/>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0" name="Freeform 45"/>
              <p:cNvSpPr>
                <a:spLocks/>
              </p:cNvSpPr>
              <p:nvPr/>
            </p:nvSpPr>
            <p:spPr bwMode="auto">
              <a:xfrm>
                <a:off x="5261807" y="1690399"/>
                <a:ext cx="97183" cy="273112"/>
              </a:xfrm>
              <a:custGeom>
                <a:avLst/>
                <a:gdLst>
                  <a:gd name="connsiteX0" fmla="*/ 0 w 273969"/>
                  <a:gd name="connsiteY0" fmla="*/ 1453 h 1045753"/>
                  <a:gd name="connsiteX1" fmla="*/ 100066 w 273969"/>
                  <a:gd name="connsiteY1" fmla="*/ 0 h 1045753"/>
                  <a:gd name="connsiteX2" fmla="*/ 272639 w 273969"/>
                  <a:gd name="connsiteY2" fmla="*/ 1453 h 1045753"/>
                  <a:gd name="connsiteX3" fmla="*/ 272639 w 273969"/>
                  <a:gd name="connsiteY3" fmla="*/ 982979 h 1045753"/>
                  <a:gd name="connsiteX4" fmla="*/ 273969 w 273969"/>
                  <a:gd name="connsiteY4" fmla="*/ 982979 h 1045753"/>
                  <a:gd name="connsiteX5" fmla="*/ 270004 w 273969"/>
                  <a:gd name="connsiteY5" fmla="*/ 1004869 h 1045753"/>
                  <a:gd name="connsiteX6" fmla="*/ 211604 w 273969"/>
                  <a:gd name="connsiteY6" fmla="*/ 1045753 h 1045753"/>
                  <a:gd name="connsiteX7" fmla="*/ 144682 w 273969"/>
                  <a:gd name="connsiteY7" fmla="*/ 977560 h 1045753"/>
                  <a:gd name="connsiteX8" fmla="*/ 144682 w 273969"/>
                  <a:gd name="connsiteY8" fmla="*/ 525379 h 1045753"/>
                  <a:gd name="connsiteX9" fmla="*/ 134112 w 273969"/>
                  <a:gd name="connsiteY9" fmla="*/ 525379 h 1045753"/>
                  <a:gd name="connsiteX10" fmla="*/ 130614 w 273969"/>
                  <a:gd name="connsiteY10" fmla="*/ 977560 h 1045753"/>
                  <a:gd name="connsiteX11" fmla="*/ 63693 w 273969"/>
                  <a:gd name="connsiteY11" fmla="*/ 1045753 h 1045753"/>
                  <a:gd name="connsiteX12" fmla="*/ 346 w 273969"/>
                  <a:gd name="connsiteY12" fmla="*/ 977560 h 1045753"/>
                  <a:gd name="connsiteX13" fmla="*/ 346 w 273969"/>
                  <a:gd name="connsiteY13" fmla="*/ 191620 h 1045753"/>
                  <a:gd name="connsiteX14" fmla="*/ 0 w 273969"/>
                  <a:gd name="connsiteY14" fmla="*/ 192362 h 1045753"/>
                  <a:gd name="connsiteX15" fmla="*/ 0 w 273969"/>
                  <a:gd name="connsiteY15"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2639 w 273969"/>
                  <a:gd name="connsiteY4" fmla="*/ 982979 h 1045753"/>
                  <a:gd name="connsiteX5" fmla="*/ 273969 w 273969"/>
                  <a:gd name="connsiteY5" fmla="*/ 982979 h 1045753"/>
                  <a:gd name="connsiteX6" fmla="*/ 270004 w 273969"/>
                  <a:gd name="connsiteY6" fmla="*/ 1004869 h 1045753"/>
                  <a:gd name="connsiteX7" fmla="*/ 211604 w 273969"/>
                  <a:gd name="connsiteY7" fmla="*/ 1045753 h 1045753"/>
                  <a:gd name="connsiteX8" fmla="*/ 144682 w 273969"/>
                  <a:gd name="connsiteY8" fmla="*/ 977560 h 1045753"/>
                  <a:gd name="connsiteX9" fmla="*/ 144682 w 273969"/>
                  <a:gd name="connsiteY9" fmla="*/ 525379 h 1045753"/>
                  <a:gd name="connsiteX10" fmla="*/ 134112 w 273969"/>
                  <a:gd name="connsiteY10" fmla="*/ 525379 h 1045753"/>
                  <a:gd name="connsiteX11" fmla="*/ 130614 w 273969"/>
                  <a:gd name="connsiteY11" fmla="*/ 977560 h 1045753"/>
                  <a:gd name="connsiteX12" fmla="*/ 63693 w 273969"/>
                  <a:gd name="connsiteY12" fmla="*/ 1045753 h 1045753"/>
                  <a:gd name="connsiteX13" fmla="*/ 346 w 273969"/>
                  <a:gd name="connsiteY13" fmla="*/ 977560 h 1045753"/>
                  <a:gd name="connsiteX14" fmla="*/ 346 w 273969"/>
                  <a:gd name="connsiteY14" fmla="*/ 191620 h 1045753"/>
                  <a:gd name="connsiteX15" fmla="*/ 0 w 273969"/>
                  <a:gd name="connsiteY15" fmla="*/ 192362 h 1045753"/>
                  <a:gd name="connsiteX16" fmla="*/ 0 w 273969"/>
                  <a:gd name="connsiteY16"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1516 w 273969"/>
                  <a:gd name="connsiteY4" fmla="*/ 498476 h 1045753"/>
                  <a:gd name="connsiteX5" fmla="*/ 272639 w 273969"/>
                  <a:gd name="connsiteY5" fmla="*/ 982979 h 1045753"/>
                  <a:gd name="connsiteX6" fmla="*/ 273969 w 273969"/>
                  <a:gd name="connsiteY6" fmla="*/ 982979 h 1045753"/>
                  <a:gd name="connsiteX7" fmla="*/ 270004 w 273969"/>
                  <a:gd name="connsiteY7" fmla="*/ 1004869 h 1045753"/>
                  <a:gd name="connsiteX8" fmla="*/ 211604 w 273969"/>
                  <a:gd name="connsiteY8" fmla="*/ 1045753 h 1045753"/>
                  <a:gd name="connsiteX9" fmla="*/ 144682 w 273969"/>
                  <a:gd name="connsiteY9" fmla="*/ 977560 h 1045753"/>
                  <a:gd name="connsiteX10" fmla="*/ 144682 w 273969"/>
                  <a:gd name="connsiteY10" fmla="*/ 525379 h 1045753"/>
                  <a:gd name="connsiteX11" fmla="*/ 134112 w 273969"/>
                  <a:gd name="connsiteY11" fmla="*/ 525379 h 1045753"/>
                  <a:gd name="connsiteX12" fmla="*/ 130614 w 273969"/>
                  <a:gd name="connsiteY12" fmla="*/ 977560 h 1045753"/>
                  <a:gd name="connsiteX13" fmla="*/ 63693 w 273969"/>
                  <a:gd name="connsiteY13" fmla="*/ 1045753 h 1045753"/>
                  <a:gd name="connsiteX14" fmla="*/ 346 w 273969"/>
                  <a:gd name="connsiteY14" fmla="*/ 977560 h 1045753"/>
                  <a:gd name="connsiteX15" fmla="*/ 346 w 273969"/>
                  <a:gd name="connsiteY15" fmla="*/ 191620 h 1045753"/>
                  <a:gd name="connsiteX16" fmla="*/ 0 w 273969"/>
                  <a:gd name="connsiteY16" fmla="*/ 192362 h 1045753"/>
                  <a:gd name="connsiteX17" fmla="*/ 0 w 273969"/>
                  <a:gd name="connsiteY17" fmla="*/ 1453 h 1045753"/>
                  <a:gd name="connsiteX0" fmla="*/ 1534 w 275503"/>
                  <a:gd name="connsiteY0" fmla="*/ 1453 h 1045753"/>
                  <a:gd name="connsiteX1" fmla="*/ 101600 w 275503"/>
                  <a:gd name="connsiteY1" fmla="*/ 0 h 1045753"/>
                  <a:gd name="connsiteX2" fmla="*/ 206375 w 275503"/>
                  <a:gd name="connsiteY2" fmla="*/ 1 h 1045753"/>
                  <a:gd name="connsiteX3" fmla="*/ 274173 w 275503"/>
                  <a:gd name="connsiteY3" fmla="*/ 1453 h 1045753"/>
                  <a:gd name="connsiteX4" fmla="*/ 273050 w 275503"/>
                  <a:gd name="connsiteY4" fmla="*/ 498476 h 1045753"/>
                  <a:gd name="connsiteX5" fmla="*/ 274173 w 275503"/>
                  <a:gd name="connsiteY5" fmla="*/ 982979 h 1045753"/>
                  <a:gd name="connsiteX6" fmla="*/ 275503 w 275503"/>
                  <a:gd name="connsiteY6" fmla="*/ 982979 h 1045753"/>
                  <a:gd name="connsiteX7" fmla="*/ 271538 w 275503"/>
                  <a:gd name="connsiteY7" fmla="*/ 1004869 h 1045753"/>
                  <a:gd name="connsiteX8" fmla="*/ 213138 w 275503"/>
                  <a:gd name="connsiteY8" fmla="*/ 1045753 h 1045753"/>
                  <a:gd name="connsiteX9" fmla="*/ 146216 w 275503"/>
                  <a:gd name="connsiteY9" fmla="*/ 977560 h 1045753"/>
                  <a:gd name="connsiteX10" fmla="*/ 146216 w 275503"/>
                  <a:gd name="connsiteY10" fmla="*/ 525379 h 1045753"/>
                  <a:gd name="connsiteX11" fmla="*/ 135646 w 275503"/>
                  <a:gd name="connsiteY11" fmla="*/ 525379 h 1045753"/>
                  <a:gd name="connsiteX12" fmla="*/ 132148 w 275503"/>
                  <a:gd name="connsiteY12" fmla="*/ 977560 h 1045753"/>
                  <a:gd name="connsiteX13" fmla="*/ 65227 w 275503"/>
                  <a:gd name="connsiteY13" fmla="*/ 1045753 h 1045753"/>
                  <a:gd name="connsiteX14" fmla="*/ 1880 w 275503"/>
                  <a:gd name="connsiteY14" fmla="*/ 977560 h 1045753"/>
                  <a:gd name="connsiteX15" fmla="*/ 0 w 275503"/>
                  <a:gd name="connsiteY15" fmla="*/ 492126 h 1045753"/>
                  <a:gd name="connsiteX16" fmla="*/ 1880 w 275503"/>
                  <a:gd name="connsiteY16" fmla="*/ 191620 h 1045753"/>
                  <a:gd name="connsiteX17" fmla="*/ 1534 w 275503"/>
                  <a:gd name="connsiteY17" fmla="*/ 192362 h 1045753"/>
                  <a:gd name="connsiteX18" fmla="*/ 1534 w 275503"/>
                  <a:gd name="connsiteY18" fmla="*/ 1453 h 1045753"/>
                  <a:gd name="connsiteX0" fmla="*/ 1534 w 328148"/>
                  <a:gd name="connsiteY0" fmla="*/ 1453 h 1045753"/>
                  <a:gd name="connsiteX1" fmla="*/ 101600 w 328148"/>
                  <a:gd name="connsiteY1" fmla="*/ 0 h 1045753"/>
                  <a:gd name="connsiteX2" fmla="*/ 206375 w 328148"/>
                  <a:gd name="connsiteY2" fmla="*/ 1 h 1045753"/>
                  <a:gd name="connsiteX3" fmla="*/ 328148 w 328148"/>
                  <a:gd name="connsiteY3" fmla="*/ 36378 h 1045753"/>
                  <a:gd name="connsiteX4" fmla="*/ 273050 w 328148"/>
                  <a:gd name="connsiteY4" fmla="*/ 498476 h 1045753"/>
                  <a:gd name="connsiteX5" fmla="*/ 274173 w 328148"/>
                  <a:gd name="connsiteY5" fmla="*/ 982979 h 1045753"/>
                  <a:gd name="connsiteX6" fmla="*/ 275503 w 328148"/>
                  <a:gd name="connsiteY6" fmla="*/ 982979 h 1045753"/>
                  <a:gd name="connsiteX7" fmla="*/ 271538 w 328148"/>
                  <a:gd name="connsiteY7" fmla="*/ 1004869 h 1045753"/>
                  <a:gd name="connsiteX8" fmla="*/ 213138 w 328148"/>
                  <a:gd name="connsiteY8" fmla="*/ 1045753 h 1045753"/>
                  <a:gd name="connsiteX9" fmla="*/ 146216 w 328148"/>
                  <a:gd name="connsiteY9" fmla="*/ 977560 h 1045753"/>
                  <a:gd name="connsiteX10" fmla="*/ 146216 w 328148"/>
                  <a:gd name="connsiteY10" fmla="*/ 525379 h 1045753"/>
                  <a:gd name="connsiteX11" fmla="*/ 135646 w 328148"/>
                  <a:gd name="connsiteY11" fmla="*/ 525379 h 1045753"/>
                  <a:gd name="connsiteX12" fmla="*/ 132148 w 328148"/>
                  <a:gd name="connsiteY12" fmla="*/ 977560 h 1045753"/>
                  <a:gd name="connsiteX13" fmla="*/ 65227 w 328148"/>
                  <a:gd name="connsiteY13" fmla="*/ 1045753 h 1045753"/>
                  <a:gd name="connsiteX14" fmla="*/ 1880 w 328148"/>
                  <a:gd name="connsiteY14" fmla="*/ 977560 h 1045753"/>
                  <a:gd name="connsiteX15" fmla="*/ 0 w 328148"/>
                  <a:gd name="connsiteY15" fmla="*/ 492126 h 1045753"/>
                  <a:gd name="connsiteX16" fmla="*/ 1880 w 328148"/>
                  <a:gd name="connsiteY16" fmla="*/ 191620 h 1045753"/>
                  <a:gd name="connsiteX17" fmla="*/ 1534 w 328148"/>
                  <a:gd name="connsiteY17" fmla="*/ 192362 h 1045753"/>
                  <a:gd name="connsiteX18" fmla="*/ 1534 w 328148"/>
                  <a:gd name="connsiteY18" fmla="*/ 1453 h 1045753"/>
                  <a:gd name="connsiteX0" fmla="*/ 0 w 380589"/>
                  <a:gd name="connsiteY0" fmla="*/ 2367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23678 h 1045753"/>
                  <a:gd name="connsiteX0" fmla="*/ 0 w 380589"/>
                  <a:gd name="connsiteY0" fmla="*/ 3002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30028 h 1045753"/>
                  <a:gd name="connsiteX0" fmla="*/ 0 w 380589"/>
                  <a:gd name="connsiteY0" fmla="*/ 31361 h 1047086"/>
                  <a:gd name="connsiteX1" fmla="*/ 154041 w 380589"/>
                  <a:gd name="connsiteY1" fmla="*/ 1333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0589"/>
                  <a:gd name="connsiteY0" fmla="*/ 31361 h 1047086"/>
                  <a:gd name="connsiteX1" fmla="*/ 123368 w 380589"/>
                  <a:gd name="connsiteY1" fmla="*/ 0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1923"/>
                  <a:gd name="connsiteY0" fmla="*/ 34028 h 1047086"/>
                  <a:gd name="connsiteX1" fmla="*/ 124702 w 381923"/>
                  <a:gd name="connsiteY1" fmla="*/ 0 h 1047086"/>
                  <a:gd name="connsiteX2" fmla="*/ 286823 w 381923"/>
                  <a:gd name="connsiteY2" fmla="*/ 0 h 1047086"/>
                  <a:gd name="connsiteX3" fmla="*/ 381923 w 381923"/>
                  <a:gd name="connsiteY3" fmla="*/ 37711 h 1047086"/>
                  <a:gd name="connsiteX4" fmla="*/ 326825 w 381923"/>
                  <a:gd name="connsiteY4" fmla="*/ 499809 h 1047086"/>
                  <a:gd name="connsiteX5" fmla="*/ 327948 w 381923"/>
                  <a:gd name="connsiteY5" fmla="*/ 984312 h 1047086"/>
                  <a:gd name="connsiteX6" fmla="*/ 329278 w 381923"/>
                  <a:gd name="connsiteY6" fmla="*/ 984312 h 1047086"/>
                  <a:gd name="connsiteX7" fmla="*/ 325313 w 381923"/>
                  <a:gd name="connsiteY7" fmla="*/ 1006202 h 1047086"/>
                  <a:gd name="connsiteX8" fmla="*/ 266913 w 381923"/>
                  <a:gd name="connsiteY8" fmla="*/ 1047086 h 1047086"/>
                  <a:gd name="connsiteX9" fmla="*/ 199991 w 381923"/>
                  <a:gd name="connsiteY9" fmla="*/ 978893 h 1047086"/>
                  <a:gd name="connsiteX10" fmla="*/ 199991 w 381923"/>
                  <a:gd name="connsiteY10" fmla="*/ 526712 h 1047086"/>
                  <a:gd name="connsiteX11" fmla="*/ 189421 w 381923"/>
                  <a:gd name="connsiteY11" fmla="*/ 526712 h 1047086"/>
                  <a:gd name="connsiteX12" fmla="*/ 185923 w 381923"/>
                  <a:gd name="connsiteY12" fmla="*/ 978893 h 1047086"/>
                  <a:gd name="connsiteX13" fmla="*/ 119002 w 381923"/>
                  <a:gd name="connsiteY13" fmla="*/ 1047086 h 1047086"/>
                  <a:gd name="connsiteX14" fmla="*/ 55655 w 381923"/>
                  <a:gd name="connsiteY14" fmla="*/ 978893 h 1047086"/>
                  <a:gd name="connsiteX15" fmla="*/ 53775 w 381923"/>
                  <a:gd name="connsiteY15" fmla="*/ 493459 h 1047086"/>
                  <a:gd name="connsiteX16" fmla="*/ 55655 w 381923"/>
                  <a:gd name="connsiteY16" fmla="*/ 192953 h 1047086"/>
                  <a:gd name="connsiteX17" fmla="*/ 55309 w 381923"/>
                  <a:gd name="connsiteY17" fmla="*/ 193695 h 1047086"/>
                  <a:gd name="connsiteX18" fmla="*/ 0 w 381923"/>
                  <a:gd name="connsiteY18" fmla="*/ 34028 h 1047086"/>
                  <a:gd name="connsiteX0" fmla="*/ 0 w 361919"/>
                  <a:gd name="connsiteY0" fmla="*/ 31361 h 1047086"/>
                  <a:gd name="connsiteX1" fmla="*/ 104698 w 361919"/>
                  <a:gd name="connsiteY1" fmla="*/ 0 h 1047086"/>
                  <a:gd name="connsiteX2" fmla="*/ 266819 w 361919"/>
                  <a:gd name="connsiteY2" fmla="*/ 0 h 1047086"/>
                  <a:gd name="connsiteX3" fmla="*/ 361919 w 361919"/>
                  <a:gd name="connsiteY3" fmla="*/ 37711 h 1047086"/>
                  <a:gd name="connsiteX4" fmla="*/ 306821 w 361919"/>
                  <a:gd name="connsiteY4" fmla="*/ 499809 h 1047086"/>
                  <a:gd name="connsiteX5" fmla="*/ 307944 w 361919"/>
                  <a:gd name="connsiteY5" fmla="*/ 984312 h 1047086"/>
                  <a:gd name="connsiteX6" fmla="*/ 309274 w 361919"/>
                  <a:gd name="connsiteY6" fmla="*/ 984312 h 1047086"/>
                  <a:gd name="connsiteX7" fmla="*/ 305309 w 361919"/>
                  <a:gd name="connsiteY7" fmla="*/ 1006202 h 1047086"/>
                  <a:gd name="connsiteX8" fmla="*/ 246909 w 361919"/>
                  <a:gd name="connsiteY8" fmla="*/ 1047086 h 1047086"/>
                  <a:gd name="connsiteX9" fmla="*/ 179987 w 361919"/>
                  <a:gd name="connsiteY9" fmla="*/ 978893 h 1047086"/>
                  <a:gd name="connsiteX10" fmla="*/ 179987 w 361919"/>
                  <a:gd name="connsiteY10" fmla="*/ 526712 h 1047086"/>
                  <a:gd name="connsiteX11" fmla="*/ 169417 w 361919"/>
                  <a:gd name="connsiteY11" fmla="*/ 526712 h 1047086"/>
                  <a:gd name="connsiteX12" fmla="*/ 165919 w 361919"/>
                  <a:gd name="connsiteY12" fmla="*/ 978893 h 1047086"/>
                  <a:gd name="connsiteX13" fmla="*/ 98998 w 361919"/>
                  <a:gd name="connsiteY13" fmla="*/ 1047086 h 1047086"/>
                  <a:gd name="connsiteX14" fmla="*/ 35651 w 361919"/>
                  <a:gd name="connsiteY14" fmla="*/ 978893 h 1047086"/>
                  <a:gd name="connsiteX15" fmla="*/ 33771 w 361919"/>
                  <a:gd name="connsiteY15" fmla="*/ 493459 h 1047086"/>
                  <a:gd name="connsiteX16" fmla="*/ 35651 w 361919"/>
                  <a:gd name="connsiteY16" fmla="*/ 192953 h 1047086"/>
                  <a:gd name="connsiteX17" fmla="*/ 35305 w 361919"/>
                  <a:gd name="connsiteY17" fmla="*/ 193695 h 1047086"/>
                  <a:gd name="connsiteX18" fmla="*/ 0 w 361919"/>
                  <a:gd name="connsiteY18" fmla="*/ 31361 h 1047086"/>
                  <a:gd name="connsiteX0" fmla="*/ 0 w 372588"/>
                  <a:gd name="connsiteY0" fmla="*/ 36695 h 1047086"/>
                  <a:gd name="connsiteX1" fmla="*/ 115367 w 372588"/>
                  <a:gd name="connsiteY1" fmla="*/ 0 h 1047086"/>
                  <a:gd name="connsiteX2" fmla="*/ 277488 w 372588"/>
                  <a:gd name="connsiteY2" fmla="*/ 0 h 1047086"/>
                  <a:gd name="connsiteX3" fmla="*/ 372588 w 372588"/>
                  <a:gd name="connsiteY3" fmla="*/ 37711 h 1047086"/>
                  <a:gd name="connsiteX4" fmla="*/ 317490 w 372588"/>
                  <a:gd name="connsiteY4" fmla="*/ 499809 h 1047086"/>
                  <a:gd name="connsiteX5" fmla="*/ 318613 w 372588"/>
                  <a:gd name="connsiteY5" fmla="*/ 984312 h 1047086"/>
                  <a:gd name="connsiteX6" fmla="*/ 319943 w 372588"/>
                  <a:gd name="connsiteY6" fmla="*/ 984312 h 1047086"/>
                  <a:gd name="connsiteX7" fmla="*/ 315978 w 372588"/>
                  <a:gd name="connsiteY7" fmla="*/ 1006202 h 1047086"/>
                  <a:gd name="connsiteX8" fmla="*/ 257578 w 372588"/>
                  <a:gd name="connsiteY8" fmla="*/ 1047086 h 1047086"/>
                  <a:gd name="connsiteX9" fmla="*/ 190656 w 372588"/>
                  <a:gd name="connsiteY9" fmla="*/ 978893 h 1047086"/>
                  <a:gd name="connsiteX10" fmla="*/ 190656 w 372588"/>
                  <a:gd name="connsiteY10" fmla="*/ 526712 h 1047086"/>
                  <a:gd name="connsiteX11" fmla="*/ 180086 w 372588"/>
                  <a:gd name="connsiteY11" fmla="*/ 526712 h 1047086"/>
                  <a:gd name="connsiteX12" fmla="*/ 176588 w 372588"/>
                  <a:gd name="connsiteY12" fmla="*/ 978893 h 1047086"/>
                  <a:gd name="connsiteX13" fmla="*/ 109667 w 372588"/>
                  <a:gd name="connsiteY13" fmla="*/ 1047086 h 1047086"/>
                  <a:gd name="connsiteX14" fmla="*/ 46320 w 372588"/>
                  <a:gd name="connsiteY14" fmla="*/ 978893 h 1047086"/>
                  <a:gd name="connsiteX15" fmla="*/ 44440 w 372588"/>
                  <a:gd name="connsiteY15" fmla="*/ 493459 h 1047086"/>
                  <a:gd name="connsiteX16" fmla="*/ 46320 w 372588"/>
                  <a:gd name="connsiteY16" fmla="*/ 192953 h 1047086"/>
                  <a:gd name="connsiteX17" fmla="*/ 45974 w 372588"/>
                  <a:gd name="connsiteY17" fmla="*/ 193695 h 1047086"/>
                  <a:gd name="connsiteX18" fmla="*/ 0 w 372588"/>
                  <a:gd name="connsiteY18" fmla="*/ 36695 h 104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588" h="1047086">
                    <a:moveTo>
                      <a:pt x="0" y="36695"/>
                    </a:moveTo>
                    <a:lnTo>
                      <a:pt x="115367" y="0"/>
                    </a:lnTo>
                    <a:lnTo>
                      <a:pt x="277488" y="0"/>
                    </a:lnTo>
                    <a:lnTo>
                      <a:pt x="372588" y="37711"/>
                    </a:lnTo>
                    <a:cubicBezTo>
                      <a:pt x="372214" y="203385"/>
                      <a:pt x="317864" y="334135"/>
                      <a:pt x="317490" y="499809"/>
                    </a:cubicBezTo>
                    <a:cubicBezTo>
                      <a:pt x="317864" y="661310"/>
                      <a:pt x="318239" y="822811"/>
                      <a:pt x="318613" y="984312"/>
                    </a:cubicBezTo>
                    <a:lnTo>
                      <a:pt x="319943" y="984312"/>
                    </a:lnTo>
                    <a:lnTo>
                      <a:pt x="315978" y="1006202"/>
                    </a:lnTo>
                    <a:cubicBezTo>
                      <a:pt x="306414" y="1030932"/>
                      <a:pt x="283985" y="1047086"/>
                      <a:pt x="257578" y="1047086"/>
                    </a:cubicBezTo>
                    <a:cubicBezTo>
                      <a:pt x="218794" y="1047086"/>
                      <a:pt x="190656" y="1018368"/>
                      <a:pt x="190656" y="978893"/>
                    </a:cubicBezTo>
                    <a:lnTo>
                      <a:pt x="190656" y="526712"/>
                    </a:lnTo>
                    <a:lnTo>
                      <a:pt x="180086" y="526712"/>
                    </a:lnTo>
                    <a:cubicBezTo>
                      <a:pt x="178945" y="677404"/>
                      <a:pt x="177729" y="828201"/>
                      <a:pt x="176588" y="978893"/>
                    </a:cubicBezTo>
                    <a:cubicBezTo>
                      <a:pt x="176588" y="1018368"/>
                      <a:pt x="148374" y="1047086"/>
                      <a:pt x="109667" y="1047086"/>
                    </a:cubicBezTo>
                    <a:cubicBezTo>
                      <a:pt x="74457" y="1047086"/>
                      <a:pt x="46320" y="1018368"/>
                      <a:pt x="46320" y="978893"/>
                    </a:cubicBezTo>
                    <a:cubicBezTo>
                      <a:pt x="45693" y="817082"/>
                      <a:pt x="45067" y="655270"/>
                      <a:pt x="44440" y="493459"/>
                    </a:cubicBezTo>
                    <a:cubicBezTo>
                      <a:pt x="45067" y="393290"/>
                      <a:pt x="45693" y="293122"/>
                      <a:pt x="46320" y="192953"/>
                    </a:cubicBezTo>
                    <a:lnTo>
                      <a:pt x="45974" y="193695"/>
                    </a:lnTo>
                    <a:lnTo>
                      <a:pt x="0" y="36695"/>
                    </a:lnTo>
                    <a:close/>
                  </a:path>
                </a:pathLst>
              </a:custGeom>
              <a:grpFill/>
              <a:ln w="9"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2900" dirty="0"/>
              </a:p>
            </p:txBody>
          </p:sp>
          <p:sp>
            <p:nvSpPr>
              <p:cNvPr id="71" name="Rounded Rectangle 70"/>
              <p:cNvSpPr/>
              <p:nvPr/>
            </p:nvSpPr>
            <p:spPr>
              <a:xfrm flipH="1">
                <a:off x="530542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2" name="Rounded Rectangle 71"/>
              <p:cNvSpPr/>
              <p:nvPr/>
            </p:nvSpPr>
            <p:spPr>
              <a:xfrm flipH="1">
                <a:off x="524827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3" name="Rounded Rectangle 72"/>
              <p:cNvSpPr/>
              <p:nvPr/>
            </p:nvSpPr>
            <p:spPr>
              <a:xfrm flipH="1">
                <a:off x="5280025" y="18038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pic>
        <p:nvPicPr>
          <p:cNvPr id="74" name="Picture 73" descr="PATTERNS_PPT-04.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2515" t="62338" b="410"/>
          <a:stretch/>
        </p:blipFill>
        <p:spPr>
          <a:xfrm flipH="1">
            <a:off x="0" y="3695871"/>
            <a:ext cx="2513262" cy="2433053"/>
          </a:xfrm>
          <a:prstGeom prst="rect">
            <a:avLst/>
          </a:prstGeom>
        </p:spPr>
      </p:pic>
      <p:sp>
        <p:nvSpPr>
          <p:cNvPr id="37" name="Rectangle 36"/>
          <p:cNvSpPr/>
          <p:nvPr/>
        </p:nvSpPr>
        <p:spPr>
          <a:xfrm>
            <a:off x="4654996"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069840" y="2087879"/>
            <a:ext cx="2431627" cy="339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600" dirty="0">
                <a:solidFill>
                  <a:srgbClr val="555559"/>
                </a:solidFill>
              </a:rPr>
              <a:t>Non-Operating Expenses are those unpredictable costs such as lawsuits, fines, etc. </a:t>
            </a:r>
            <a:r>
              <a:rPr lang="en-US" sz="1600" b="1" dirty="0">
                <a:solidFill>
                  <a:srgbClr val="0083BC"/>
                </a:solidFill>
              </a:rPr>
              <a:t>Making a bad hire can increase the risk of experiencing these unexpected non-operating costs.</a:t>
            </a:r>
          </a:p>
        </p:txBody>
      </p:sp>
      <p:cxnSp>
        <p:nvCxnSpPr>
          <p:cNvPr id="40" name="Straight Connector 39"/>
          <p:cNvCxnSpPr/>
          <p:nvPr/>
        </p:nvCxnSpPr>
        <p:spPr>
          <a:xfrm flipH="1">
            <a:off x="5054621" y="1820328"/>
            <a:ext cx="2590779" cy="0"/>
          </a:xfrm>
          <a:prstGeom prst="line">
            <a:avLst/>
          </a:prstGeom>
          <a:ln w="63500">
            <a:solidFill>
              <a:srgbClr val="0083BC"/>
            </a:solidFill>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42" name="TextBox 41"/>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3" name="Rectangle 42"/>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44" name="TextBox 43"/>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5" name="Rectangle 44"/>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46" name="TextBox 45"/>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47" name="Group 46"/>
          <p:cNvGrpSpPr/>
          <p:nvPr/>
        </p:nvGrpSpPr>
        <p:grpSpPr>
          <a:xfrm>
            <a:off x="1439352" y="2712869"/>
            <a:ext cx="2743200" cy="2371409"/>
            <a:chOff x="2479249" y="3180235"/>
            <a:chExt cx="4760537" cy="2700640"/>
          </a:xfrm>
        </p:grpSpPr>
        <p:cxnSp>
          <p:nvCxnSpPr>
            <p:cNvPr id="48" name="Straight Connector 47"/>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1" name="Isosceles Triangle 50"/>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55" name="Rectangle 54">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56" name="Rectangle 55">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57" name="Isosceles Triangle 56"/>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59" name="TextBox 58"/>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60" name="TextBox 59"/>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61" name="TextBox 60"/>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4118060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DP_ProposalPresentation_BLANK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2" name="Group 41"/>
          <p:cNvGrpSpPr/>
          <p:nvPr/>
        </p:nvGrpSpPr>
        <p:grpSpPr>
          <a:xfrm>
            <a:off x="0" y="6127750"/>
            <a:ext cx="9144000" cy="730250"/>
            <a:chOff x="0" y="6127750"/>
            <a:chExt cx="9144000" cy="730250"/>
          </a:xfrm>
        </p:grpSpPr>
        <p:sp>
          <p:nvSpPr>
            <p:cNvPr id="43" name="Rectangle 42"/>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p:nvPicPr>
          <p:blipFill rotWithShape="1">
            <a:blip r:embed="rId4"/>
            <a:srcRect t="12336" b="22468"/>
            <a:stretch/>
          </p:blipFill>
          <p:spPr>
            <a:xfrm>
              <a:off x="7391400" y="6145337"/>
              <a:ext cx="1752600" cy="703782"/>
            </a:xfrm>
            <a:prstGeom prst="rect">
              <a:avLst/>
            </a:prstGeom>
          </p:spPr>
        </p:pic>
        <p:sp>
          <p:nvSpPr>
            <p:cNvPr id="45"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246614"/>
            <a:ext cx="7236980" cy="929485"/>
          </a:xfrm>
          <a:prstGeom prst="rect">
            <a:avLst/>
          </a:prstGeom>
          <a:noFill/>
        </p:spPr>
        <p:txBody>
          <a:bodyPr wrap="square" rtlCol="0">
            <a:spAutoFit/>
          </a:bodyPr>
          <a:lstStyle/>
          <a:p>
            <a:pPr>
              <a:lnSpc>
                <a:spcPct val="85000"/>
              </a:lnSpc>
            </a:pPr>
            <a:r>
              <a:rPr lang="en-US" sz="3200" dirty="0" smtClean="0">
                <a:solidFill>
                  <a:schemeClr val="bg1"/>
                </a:solidFill>
              </a:rPr>
              <a:t>A Closer Look: </a:t>
            </a:r>
          </a:p>
          <a:p>
            <a:pPr>
              <a:lnSpc>
                <a:spcPct val="85000"/>
              </a:lnSpc>
            </a:pPr>
            <a:r>
              <a:rPr lang="en-US" sz="3200" dirty="0" smtClean="0">
                <a:solidFill>
                  <a:schemeClr val="bg1"/>
                </a:solidFill>
              </a:rPr>
              <a:t>Compensation &amp; Benefits</a:t>
            </a:r>
            <a:endParaRPr lang="en-US" sz="3200" dirty="0">
              <a:solidFill>
                <a:schemeClr val="bg1"/>
              </a:solidFill>
            </a:endParaRPr>
          </a:p>
        </p:txBody>
      </p:sp>
      <p:sp>
        <p:nvSpPr>
          <p:cNvPr id="46" name="Oval 45"/>
          <p:cNvSpPr/>
          <p:nvPr/>
        </p:nvSpPr>
        <p:spPr>
          <a:xfrm>
            <a:off x="8060275" y="169332"/>
            <a:ext cx="863599" cy="863599"/>
          </a:xfrm>
          <a:prstGeom prst="ellipse">
            <a:avLst/>
          </a:prstGeom>
          <a:solidFill>
            <a:schemeClr val="bg1"/>
          </a:solidFill>
          <a:ln w="34925">
            <a:solidFill>
              <a:srgbClr val="58AB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8" name="Group 57"/>
          <p:cNvGrpSpPr/>
          <p:nvPr/>
        </p:nvGrpSpPr>
        <p:grpSpPr>
          <a:xfrm>
            <a:off x="8202360" y="286678"/>
            <a:ext cx="602982" cy="568454"/>
            <a:chOff x="3143250" y="1478098"/>
            <a:chExt cx="546100" cy="514827"/>
          </a:xfrm>
          <a:solidFill>
            <a:schemeClr val="accent4"/>
          </a:solidFill>
        </p:grpSpPr>
        <p:grpSp>
          <p:nvGrpSpPr>
            <p:cNvPr id="59" name="Group 58"/>
            <p:cNvGrpSpPr/>
            <p:nvPr/>
          </p:nvGrpSpPr>
          <p:grpSpPr>
            <a:xfrm>
              <a:off x="3143250" y="1725697"/>
              <a:ext cx="161925" cy="212948"/>
              <a:chOff x="3956050" y="1578552"/>
              <a:chExt cx="679410" cy="893493"/>
            </a:xfrm>
            <a:grpFill/>
          </p:grpSpPr>
          <p:sp>
            <p:nvSpPr>
              <p:cNvPr id="70"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1" name="Freeform 70"/>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Freeform 71"/>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0" name="Group 59"/>
            <p:cNvGrpSpPr/>
            <p:nvPr/>
          </p:nvGrpSpPr>
          <p:grpSpPr>
            <a:xfrm>
              <a:off x="3270250" y="1725696"/>
              <a:ext cx="203200" cy="267229"/>
              <a:chOff x="3956050" y="1578552"/>
              <a:chExt cx="679410" cy="893493"/>
            </a:xfrm>
            <a:grpFill/>
          </p:grpSpPr>
          <p:sp>
            <p:nvSpPr>
              <p:cNvPr id="67"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68" name="Freeform 67"/>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Freeform 68"/>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1" name="Group 60"/>
            <p:cNvGrpSpPr/>
            <p:nvPr/>
          </p:nvGrpSpPr>
          <p:grpSpPr>
            <a:xfrm>
              <a:off x="3284825" y="1478098"/>
              <a:ext cx="404525" cy="391413"/>
              <a:chOff x="1998950" y="714938"/>
              <a:chExt cx="1350757" cy="1306973"/>
            </a:xfrm>
            <a:grpFill/>
          </p:grpSpPr>
          <p:sp>
            <p:nvSpPr>
              <p:cNvPr id="62" name="Oval 44"/>
              <p:cNvSpPr>
                <a:spLocks noChangeArrowheads="1"/>
              </p:cNvSpPr>
              <p:nvPr/>
            </p:nvSpPr>
            <p:spPr bwMode="auto">
              <a:xfrm>
                <a:off x="2982818" y="1736724"/>
                <a:ext cx="106784" cy="110577"/>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63" name="Oval 214"/>
              <p:cNvSpPr/>
              <p:nvPr/>
            </p:nvSpPr>
            <p:spPr>
              <a:xfrm>
                <a:off x="1998950" y="889856"/>
                <a:ext cx="1350757" cy="536247"/>
              </a:xfrm>
              <a:custGeom>
                <a:avLst/>
                <a:gdLst>
                  <a:gd name="connsiteX0" fmla="*/ 0 w 680470"/>
                  <a:gd name="connsiteY0" fmla="*/ 327276 h 654552"/>
                  <a:gd name="connsiteX1" fmla="*/ 340235 w 680470"/>
                  <a:gd name="connsiteY1" fmla="*/ 0 h 654552"/>
                  <a:gd name="connsiteX2" fmla="*/ 680470 w 680470"/>
                  <a:gd name="connsiteY2" fmla="*/ 327276 h 654552"/>
                  <a:gd name="connsiteX3" fmla="*/ 340235 w 680470"/>
                  <a:gd name="connsiteY3" fmla="*/ 654552 h 654552"/>
                  <a:gd name="connsiteX4" fmla="*/ 0 w 680470"/>
                  <a:gd name="connsiteY4" fmla="*/ 327276 h 654552"/>
                  <a:gd name="connsiteX0" fmla="*/ 0 w 680470"/>
                  <a:gd name="connsiteY0" fmla="*/ 327276 h 327276"/>
                  <a:gd name="connsiteX1" fmla="*/ 340235 w 680470"/>
                  <a:gd name="connsiteY1" fmla="*/ 0 h 327276"/>
                  <a:gd name="connsiteX2" fmla="*/ 680470 w 680470"/>
                  <a:gd name="connsiteY2" fmla="*/ 327276 h 327276"/>
                  <a:gd name="connsiteX3" fmla="*/ 0 w 680470"/>
                  <a:gd name="connsiteY3" fmla="*/ 327276 h 327276"/>
                  <a:gd name="connsiteX0" fmla="*/ 5475 w 635145"/>
                  <a:gd name="connsiteY0" fmla="*/ 328822 h 341168"/>
                  <a:gd name="connsiteX1" fmla="*/ 345710 w 635145"/>
                  <a:gd name="connsiteY1" fmla="*/ 1546 h 341168"/>
                  <a:gd name="connsiteX2" fmla="*/ 635145 w 635145"/>
                  <a:gd name="connsiteY2" fmla="*/ 246272 h 341168"/>
                  <a:gd name="connsiteX3" fmla="*/ 5475 w 635145"/>
                  <a:gd name="connsiteY3" fmla="*/ 328822 h 341168"/>
                  <a:gd name="connsiteX0" fmla="*/ 6249 w 588294"/>
                  <a:gd name="connsiteY0" fmla="*/ 194247 h 265997"/>
                  <a:gd name="connsiteX1" fmla="*/ 298859 w 588294"/>
                  <a:gd name="connsiteY1" fmla="*/ 321 h 265997"/>
                  <a:gd name="connsiteX2" fmla="*/ 588294 w 588294"/>
                  <a:gd name="connsiteY2" fmla="*/ 245047 h 265997"/>
                  <a:gd name="connsiteX3" fmla="*/ 6249 w 588294"/>
                  <a:gd name="connsiteY3" fmla="*/ 194247 h 265997"/>
                  <a:gd name="connsiteX0" fmla="*/ 54 w 582099"/>
                  <a:gd name="connsiteY0" fmla="*/ 194504 h 285083"/>
                  <a:gd name="connsiteX1" fmla="*/ 292664 w 582099"/>
                  <a:gd name="connsiteY1" fmla="*/ 578 h 285083"/>
                  <a:gd name="connsiteX2" fmla="*/ 582099 w 582099"/>
                  <a:gd name="connsiteY2" fmla="*/ 245304 h 285083"/>
                  <a:gd name="connsiteX3" fmla="*/ 54 w 582099"/>
                  <a:gd name="connsiteY3" fmla="*/ 194504 h 285083"/>
                  <a:gd name="connsiteX0" fmla="*/ 6248 w 588293"/>
                  <a:gd name="connsiteY0" fmla="*/ 194109 h 255346"/>
                  <a:gd name="connsiteX1" fmla="*/ 298858 w 588293"/>
                  <a:gd name="connsiteY1" fmla="*/ 183 h 255346"/>
                  <a:gd name="connsiteX2" fmla="*/ 588293 w 588293"/>
                  <a:gd name="connsiteY2" fmla="*/ 232209 h 255346"/>
                  <a:gd name="connsiteX3" fmla="*/ 6248 w 588293"/>
                  <a:gd name="connsiteY3" fmla="*/ 194109 h 255346"/>
                  <a:gd name="connsiteX0" fmla="*/ 47 w 582092"/>
                  <a:gd name="connsiteY0" fmla="*/ 194325 h 282859"/>
                  <a:gd name="connsiteX1" fmla="*/ 292657 w 582092"/>
                  <a:gd name="connsiteY1" fmla="*/ 399 h 282859"/>
                  <a:gd name="connsiteX2" fmla="*/ 582092 w 582092"/>
                  <a:gd name="connsiteY2" fmla="*/ 232425 h 282859"/>
                  <a:gd name="connsiteX3" fmla="*/ 47 w 582092"/>
                  <a:gd name="connsiteY3" fmla="*/ 194325 h 282859"/>
                  <a:gd name="connsiteX0" fmla="*/ 16573 w 602312"/>
                  <a:gd name="connsiteY0" fmla="*/ 194325 h 267538"/>
                  <a:gd name="connsiteX1" fmla="*/ 309183 w 602312"/>
                  <a:gd name="connsiteY1" fmla="*/ 399 h 267538"/>
                  <a:gd name="connsiteX2" fmla="*/ 598618 w 602312"/>
                  <a:gd name="connsiteY2" fmla="*/ 232425 h 267538"/>
                  <a:gd name="connsiteX3" fmla="*/ 96967 w 602312"/>
                  <a:gd name="connsiteY3" fmla="*/ 262829 h 267538"/>
                  <a:gd name="connsiteX4" fmla="*/ 16573 w 602312"/>
                  <a:gd name="connsiteY4" fmla="*/ 194325 h 267538"/>
                  <a:gd name="connsiteX0" fmla="*/ 16573 w 598633"/>
                  <a:gd name="connsiteY0" fmla="*/ 194325 h 270797"/>
                  <a:gd name="connsiteX1" fmla="*/ 309183 w 598633"/>
                  <a:gd name="connsiteY1" fmla="*/ 399 h 270797"/>
                  <a:gd name="connsiteX2" fmla="*/ 598618 w 598633"/>
                  <a:gd name="connsiteY2" fmla="*/ 232425 h 270797"/>
                  <a:gd name="connsiteX3" fmla="*/ 296992 w 598633"/>
                  <a:gd name="connsiteY3" fmla="*/ 266004 h 270797"/>
                  <a:gd name="connsiteX4" fmla="*/ 96967 w 598633"/>
                  <a:gd name="connsiteY4" fmla="*/ 262829 h 270797"/>
                  <a:gd name="connsiteX5" fmla="*/ 16573 w 598633"/>
                  <a:gd name="connsiteY5" fmla="*/ 194325 h 270797"/>
                  <a:gd name="connsiteX0" fmla="*/ 16573 w 605509"/>
                  <a:gd name="connsiteY0" fmla="*/ 194325 h 269107"/>
                  <a:gd name="connsiteX1" fmla="*/ 309183 w 605509"/>
                  <a:gd name="connsiteY1" fmla="*/ 399 h 269107"/>
                  <a:gd name="connsiteX2" fmla="*/ 598618 w 605509"/>
                  <a:gd name="connsiteY2" fmla="*/ 232425 h 269107"/>
                  <a:gd name="connsiteX3" fmla="*/ 497018 w 605509"/>
                  <a:gd name="connsiteY3" fmla="*/ 262829 h 269107"/>
                  <a:gd name="connsiteX4" fmla="*/ 296992 w 605509"/>
                  <a:gd name="connsiteY4" fmla="*/ 266004 h 269107"/>
                  <a:gd name="connsiteX5" fmla="*/ 96967 w 605509"/>
                  <a:gd name="connsiteY5" fmla="*/ 262829 h 269107"/>
                  <a:gd name="connsiteX6" fmla="*/ 16573 w 605509"/>
                  <a:gd name="connsiteY6" fmla="*/ 194325 h 269107"/>
                  <a:gd name="connsiteX0" fmla="*/ 11696 w 600632"/>
                  <a:gd name="connsiteY0" fmla="*/ 194102 h 266301"/>
                  <a:gd name="connsiteX1" fmla="*/ 304306 w 600632"/>
                  <a:gd name="connsiteY1" fmla="*/ 176 h 266301"/>
                  <a:gd name="connsiteX2" fmla="*/ 593741 w 600632"/>
                  <a:gd name="connsiteY2" fmla="*/ 232202 h 266301"/>
                  <a:gd name="connsiteX3" fmla="*/ 492141 w 600632"/>
                  <a:gd name="connsiteY3" fmla="*/ 262606 h 266301"/>
                  <a:gd name="connsiteX4" fmla="*/ 292115 w 600632"/>
                  <a:gd name="connsiteY4" fmla="*/ 265781 h 266301"/>
                  <a:gd name="connsiteX5" fmla="*/ 111140 w 600632"/>
                  <a:gd name="connsiteY5" fmla="*/ 192756 h 266301"/>
                  <a:gd name="connsiteX6" fmla="*/ 11696 w 600632"/>
                  <a:gd name="connsiteY6" fmla="*/ 194102 h 266301"/>
                  <a:gd name="connsiteX0" fmla="*/ 11696 w 600632"/>
                  <a:gd name="connsiteY0" fmla="*/ 194102 h 262914"/>
                  <a:gd name="connsiteX1" fmla="*/ 304306 w 600632"/>
                  <a:gd name="connsiteY1" fmla="*/ 176 h 262914"/>
                  <a:gd name="connsiteX2" fmla="*/ 593741 w 600632"/>
                  <a:gd name="connsiteY2" fmla="*/ 232202 h 262914"/>
                  <a:gd name="connsiteX3" fmla="*/ 492141 w 600632"/>
                  <a:gd name="connsiteY3" fmla="*/ 262606 h 262914"/>
                  <a:gd name="connsiteX4" fmla="*/ 285765 w 600632"/>
                  <a:gd name="connsiteY4" fmla="*/ 195931 h 262914"/>
                  <a:gd name="connsiteX5" fmla="*/ 111140 w 600632"/>
                  <a:gd name="connsiteY5" fmla="*/ 192756 h 262914"/>
                  <a:gd name="connsiteX6" fmla="*/ 11696 w 600632"/>
                  <a:gd name="connsiteY6" fmla="*/ 194102 h 262914"/>
                  <a:gd name="connsiteX0" fmla="*/ 11696 w 599918"/>
                  <a:gd name="connsiteY0" fmla="*/ 194102 h 244693"/>
                  <a:gd name="connsiteX1" fmla="*/ 304306 w 599918"/>
                  <a:gd name="connsiteY1" fmla="*/ 176 h 244693"/>
                  <a:gd name="connsiteX2" fmla="*/ 593741 w 599918"/>
                  <a:gd name="connsiteY2" fmla="*/ 232202 h 244693"/>
                  <a:gd name="connsiteX3" fmla="*/ 479441 w 599918"/>
                  <a:gd name="connsiteY3" fmla="*/ 195931 h 244693"/>
                  <a:gd name="connsiteX4" fmla="*/ 285765 w 599918"/>
                  <a:gd name="connsiteY4" fmla="*/ 195931 h 244693"/>
                  <a:gd name="connsiteX5" fmla="*/ 111140 w 599918"/>
                  <a:gd name="connsiteY5" fmla="*/ 192756 h 244693"/>
                  <a:gd name="connsiteX6" fmla="*/ 11696 w 599918"/>
                  <a:gd name="connsiteY6" fmla="*/ 194102 h 24469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61965 w 599402"/>
                  <a:gd name="connsiteY4" fmla="*/ 1959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96865 w 599402"/>
                  <a:gd name="connsiteY6" fmla="*/ 195932 h 245963"/>
                  <a:gd name="connsiteX7" fmla="*/ 111140 w 599402"/>
                  <a:gd name="connsiteY7" fmla="*/ 192756 h 245963"/>
                  <a:gd name="connsiteX8" fmla="*/ 11696 w 599402"/>
                  <a:gd name="connsiteY8"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203215 w 599402"/>
                  <a:gd name="connsiteY6" fmla="*/ 227682 h 245963"/>
                  <a:gd name="connsiteX7" fmla="*/ 111140 w 599402"/>
                  <a:gd name="connsiteY7" fmla="*/ 192756 h 245963"/>
                  <a:gd name="connsiteX8" fmla="*/ 11696 w 599402"/>
                  <a:gd name="connsiteY8" fmla="*/ 194102 h 245963"/>
                  <a:gd name="connsiteX0" fmla="*/ 11696 w 599402"/>
                  <a:gd name="connsiteY0" fmla="*/ 193972 h 233902"/>
                  <a:gd name="connsiteX1" fmla="*/ 304306 w 599402"/>
                  <a:gd name="connsiteY1" fmla="*/ 46 h 233902"/>
                  <a:gd name="connsiteX2" fmla="*/ 593741 w 599402"/>
                  <a:gd name="connsiteY2" fmla="*/ 213022 h 233902"/>
                  <a:gd name="connsiteX3" fmla="*/ 479441 w 599402"/>
                  <a:gd name="connsiteY3" fmla="*/ 195801 h 233902"/>
                  <a:gd name="connsiteX4" fmla="*/ 390540 w 599402"/>
                  <a:gd name="connsiteY4" fmla="*/ 233902 h 233902"/>
                  <a:gd name="connsiteX5" fmla="*/ 285765 w 599402"/>
                  <a:gd name="connsiteY5" fmla="*/ 195801 h 233902"/>
                  <a:gd name="connsiteX6" fmla="*/ 203215 w 599402"/>
                  <a:gd name="connsiteY6" fmla="*/ 227552 h 233902"/>
                  <a:gd name="connsiteX7" fmla="*/ 111140 w 599402"/>
                  <a:gd name="connsiteY7" fmla="*/ 192626 h 233902"/>
                  <a:gd name="connsiteX8" fmla="*/ 11696 w 599402"/>
                  <a:gd name="connsiteY8" fmla="*/ 193972 h 233902"/>
                  <a:gd name="connsiteX0" fmla="*/ 11696 w 593810"/>
                  <a:gd name="connsiteY0" fmla="*/ 193972 h 233902"/>
                  <a:gd name="connsiteX1" fmla="*/ 304306 w 593810"/>
                  <a:gd name="connsiteY1" fmla="*/ 46 h 233902"/>
                  <a:gd name="connsiteX2" fmla="*/ 593741 w 593810"/>
                  <a:gd name="connsiteY2" fmla="*/ 213022 h 233902"/>
                  <a:gd name="connsiteX3" fmla="*/ 479441 w 593810"/>
                  <a:gd name="connsiteY3" fmla="*/ 195801 h 233902"/>
                  <a:gd name="connsiteX4" fmla="*/ 390540 w 593810"/>
                  <a:gd name="connsiteY4" fmla="*/ 233902 h 233902"/>
                  <a:gd name="connsiteX5" fmla="*/ 285765 w 593810"/>
                  <a:gd name="connsiteY5" fmla="*/ 195801 h 233902"/>
                  <a:gd name="connsiteX6" fmla="*/ 203215 w 593810"/>
                  <a:gd name="connsiteY6" fmla="*/ 227552 h 233902"/>
                  <a:gd name="connsiteX7" fmla="*/ 111140 w 593810"/>
                  <a:gd name="connsiteY7" fmla="*/ 192626 h 233902"/>
                  <a:gd name="connsiteX8" fmla="*/ 11696 w 593810"/>
                  <a:gd name="connsiteY8" fmla="*/ 193972 h 233902"/>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28 w 572626"/>
                  <a:gd name="connsiteY0" fmla="*/ 194077 h 234007"/>
                  <a:gd name="connsiteX1" fmla="*/ 292638 w 572626"/>
                  <a:gd name="connsiteY1" fmla="*/ 151 h 234007"/>
                  <a:gd name="connsiteX2" fmla="*/ 572548 w 572626"/>
                  <a:gd name="connsiteY2" fmla="*/ 232177 h 234007"/>
                  <a:gd name="connsiteX3" fmla="*/ 467773 w 572626"/>
                  <a:gd name="connsiteY3" fmla="*/ 195906 h 234007"/>
                  <a:gd name="connsiteX4" fmla="*/ 378872 w 572626"/>
                  <a:gd name="connsiteY4" fmla="*/ 234007 h 234007"/>
                  <a:gd name="connsiteX5" fmla="*/ 274097 w 572626"/>
                  <a:gd name="connsiteY5" fmla="*/ 195906 h 234007"/>
                  <a:gd name="connsiteX6" fmla="*/ 191547 w 572626"/>
                  <a:gd name="connsiteY6" fmla="*/ 227657 h 234007"/>
                  <a:gd name="connsiteX7" fmla="*/ 99472 w 572626"/>
                  <a:gd name="connsiteY7" fmla="*/ 192731 h 234007"/>
                  <a:gd name="connsiteX8" fmla="*/ 28 w 572626"/>
                  <a:gd name="connsiteY8" fmla="*/ 194077 h 234007"/>
                  <a:gd name="connsiteX0" fmla="*/ 26 w 585324"/>
                  <a:gd name="connsiteY0" fmla="*/ 225680 h 233860"/>
                  <a:gd name="connsiteX1" fmla="*/ 305336 w 585324"/>
                  <a:gd name="connsiteY1" fmla="*/ 4 h 233860"/>
                  <a:gd name="connsiteX2" fmla="*/ 585246 w 585324"/>
                  <a:gd name="connsiteY2" fmla="*/ 232030 h 233860"/>
                  <a:gd name="connsiteX3" fmla="*/ 480471 w 585324"/>
                  <a:gd name="connsiteY3" fmla="*/ 195759 h 233860"/>
                  <a:gd name="connsiteX4" fmla="*/ 391570 w 585324"/>
                  <a:gd name="connsiteY4" fmla="*/ 233860 h 233860"/>
                  <a:gd name="connsiteX5" fmla="*/ 286795 w 585324"/>
                  <a:gd name="connsiteY5" fmla="*/ 195759 h 233860"/>
                  <a:gd name="connsiteX6" fmla="*/ 204245 w 585324"/>
                  <a:gd name="connsiteY6" fmla="*/ 227510 h 233860"/>
                  <a:gd name="connsiteX7" fmla="*/ 112170 w 585324"/>
                  <a:gd name="connsiteY7" fmla="*/ 192584 h 233860"/>
                  <a:gd name="connsiteX8" fmla="*/ 26 w 585324"/>
                  <a:gd name="connsiteY8" fmla="*/ 225680 h 233860"/>
                  <a:gd name="connsiteX0" fmla="*/ 0 w 585298"/>
                  <a:gd name="connsiteY0" fmla="*/ 231415 h 239595"/>
                  <a:gd name="connsiteX1" fmla="*/ 147069 w 585298"/>
                  <a:gd name="connsiteY1" fmla="*/ 84020 h 239595"/>
                  <a:gd name="connsiteX2" fmla="*/ 305310 w 585298"/>
                  <a:gd name="connsiteY2" fmla="*/ 5739 h 239595"/>
                  <a:gd name="connsiteX3" fmla="*/ 585220 w 585298"/>
                  <a:gd name="connsiteY3" fmla="*/ 237765 h 239595"/>
                  <a:gd name="connsiteX4" fmla="*/ 480445 w 585298"/>
                  <a:gd name="connsiteY4" fmla="*/ 201494 h 239595"/>
                  <a:gd name="connsiteX5" fmla="*/ 391544 w 585298"/>
                  <a:gd name="connsiteY5" fmla="*/ 239595 h 239595"/>
                  <a:gd name="connsiteX6" fmla="*/ 286769 w 585298"/>
                  <a:gd name="connsiteY6" fmla="*/ 201494 h 239595"/>
                  <a:gd name="connsiteX7" fmla="*/ 204219 w 585298"/>
                  <a:gd name="connsiteY7" fmla="*/ 233245 h 239595"/>
                  <a:gd name="connsiteX8" fmla="*/ 112144 w 585298"/>
                  <a:gd name="connsiteY8" fmla="*/ 198319 h 239595"/>
                  <a:gd name="connsiteX9" fmla="*/ 0 w 585298"/>
                  <a:gd name="connsiteY9" fmla="*/ 231415 h 239595"/>
                  <a:gd name="connsiteX0" fmla="*/ 530 w 585828"/>
                  <a:gd name="connsiteY0" fmla="*/ 232227 h 240407"/>
                  <a:gd name="connsiteX1" fmla="*/ 80924 w 585828"/>
                  <a:gd name="connsiteY1" fmla="*/ 78482 h 240407"/>
                  <a:gd name="connsiteX2" fmla="*/ 305840 w 585828"/>
                  <a:gd name="connsiteY2" fmla="*/ 6551 h 240407"/>
                  <a:gd name="connsiteX3" fmla="*/ 585750 w 585828"/>
                  <a:gd name="connsiteY3" fmla="*/ 238577 h 240407"/>
                  <a:gd name="connsiteX4" fmla="*/ 480975 w 585828"/>
                  <a:gd name="connsiteY4" fmla="*/ 202306 h 240407"/>
                  <a:gd name="connsiteX5" fmla="*/ 392074 w 585828"/>
                  <a:gd name="connsiteY5" fmla="*/ 240407 h 240407"/>
                  <a:gd name="connsiteX6" fmla="*/ 287299 w 585828"/>
                  <a:gd name="connsiteY6" fmla="*/ 202306 h 240407"/>
                  <a:gd name="connsiteX7" fmla="*/ 204749 w 585828"/>
                  <a:gd name="connsiteY7" fmla="*/ 234057 h 240407"/>
                  <a:gd name="connsiteX8" fmla="*/ 112674 w 585828"/>
                  <a:gd name="connsiteY8" fmla="*/ 199131 h 240407"/>
                  <a:gd name="connsiteX9" fmla="*/ 530 w 585828"/>
                  <a:gd name="connsiteY9" fmla="*/ 232227 h 240407"/>
                  <a:gd name="connsiteX0" fmla="*/ 530 w 585828"/>
                  <a:gd name="connsiteY0" fmla="*/ 225747 h 233927"/>
                  <a:gd name="connsiteX1" fmla="*/ 80924 w 585828"/>
                  <a:gd name="connsiteY1" fmla="*/ 72002 h 233927"/>
                  <a:gd name="connsiteX2" fmla="*/ 305840 w 585828"/>
                  <a:gd name="connsiteY2" fmla="*/ 71 h 233927"/>
                  <a:gd name="connsiteX3" fmla="*/ 480974 w 585828"/>
                  <a:gd name="connsiteY3" fmla="*/ 62478 h 233927"/>
                  <a:gd name="connsiteX4" fmla="*/ 585750 w 585828"/>
                  <a:gd name="connsiteY4" fmla="*/ 232097 h 233927"/>
                  <a:gd name="connsiteX5" fmla="*/ 480975 w 585828"/>
                  <a:gd name="connsiteY5" fmla="*/ 195826 h 233927"/>
                  <a:gd name="connsiteX6" fmla="*/ 392074 w 585828"/>
                  <a:gd name="connsiteY6" fmla="*/ 233927 h 233927"/>
                  <a:gd name="connsiteX7" fmla="*/ 287299 w 585828"/>
                  <a:gd name="connsiteY7" fmla="*/ 195826 h 233927"/>
                  <a:gd name="connsiteX8" fmla="*/ 204749 w 585828"/>
                  <a:gd name="connsiteY8" fmla="*/ 227577 h 233927"/>
                  <a:gd name="connsiteX9" fmla="*/ 112674 w 585828"/>
                  <a:gd name="connsiteY9" fmla="*/ 192651 h 233927"/>
                  <a:gd name="connsiteX10" fmla="*/ 530 w 585828"/>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87304 w 585833"/>
                  <a:gd name="connsiteY7" fmla="*/ 19582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41"/>
                  <a:gd name="connsiteY0" fmla="*/ 225747 h 233927"/>
                  <a:gd name="connsiteX1" fmla="*/ 80929 w 585841"/>
                  <a:gd name="connsiteY1" fmla="*/ 72002 h 233927"/>
                  <a:gd name="connsiteX2" fmla="*/ 305845 w 585841"/>
                  <a:gd name="connsiteY2" fmla="*/ 71 h 233927"/>
                  <a:gd name="connsiteX3" fmla="*/ 480979 w 585841"/>
                  <a:gd name="connsiteY3" fmla="*/ 62478 h 233927"/>
                  <a:gd name="connsiteX4" fmla="*/ 585755 w 585841"/>
                  <a:gd name="connsiteY4" fmla="*/ 232097 h 233927"/>
                  <a:gd name="connsiteX5" fmla="*/ 480980 w 585841"/>
                  <a:gd name="connsiteY5" fmla="*/ 189476 h 233927"/>
                  <a:gd name="connsiteX6" fmla="*/ 392079 w 585841"/>
                  <a:gd name="connsiteY6" fmla="*/ 233927 h 233927"/>
                  <a:gd name="connsiteX7" fmla="*/ 296829 w 585841"/>
                  <a:gd name="connsiteY7" fmla="*/ 189476 h 233927"/>
                  <a:gd name="connsiteX8" fmla="*/ 204754 w 585841"/>
                  <a:gd name="connsiteY8" fmla="*/ 227577 h 233927"/>
                  <a:gd name="connsiteX9" fmla="*/ 112679 w 585841"/>
                  <a:gd name="connsiteY9" fmla="*/ 192651 h 233927"/>
                  <a:gd name="connsiteX10" fmla="*/ 535 w 585841"/>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73"/>
                  <a:gd name="connsiteY0" fmla="*/ 225692 h 232506"/>
                  <a:gd name="connsiteX1" fmla="*/ 80675 w 585573"/>
                  <a:gd name="connsiteY1" fmla="*/ 71947 h 232506"/>
                  <a:gd name="connsiteX2" fmla="*/ 305591 w 585573"/>
                  <a:gd name="connsiteY2" fmla="*/ 16 h 232506"/>
                  <a:gd name="connsiteX3" fmla="*/ 493425 w 585573"/>
                  <a:gd name="connsiteY3" fmla="*/ 75123 h 232506"/>
                  <a:gd name="connsiteX4" fmla="*/ 585501 w 585573"/>
                  <a:gd name="connsiteY4" fmla="*/ 232042 h 232506"/>
                  <a:gd name="connsiteX5" fmla="*/ 480726 w 585573"/>
                  <a:gd name="connsiteY5" fmla="*/ 189421 h 232506"/>
                  <a:gd name="connsiteX6" fmla="*/ 388650 w 585573"/>
                  <a:gd name="connsiteY6" fmla="*/ 227522 h 232506"/>
                  <a:gd name="connsiteX7" fmla="*/ 296575 w 585573"/>
                  <a:gd name="connsiteY7" fmla="*/ 189421 h 232506"/>
                  <a:gd name="connsiteX8" fmla="*/ 204500 w 585573"/>
                  <a:gd name="connsiteY8" fmla="*/ 227522 h 232506"/>
                  <a:gd name="connsiteX9" fmla="*/ 102900 w 585573"/>
                  <a:gd name="connsiteY9" fmla="*/ 189421 h 232506"/>
                  <a:gd name="connsiteX10" fmla="*/ 281 w 585573"/>
                  <a:gd name="connsiteY10" fmla="*/ 225692 h 232506"/>
                  <a:gd name="connsiteX0" fmla="*/ 281 w 585573"/>
                  <a:gd name="connsiteY0" fmla="*/ 225683 h 232497"/>
                  <a:gd name="connsiteX1" fmla="*/ 80675 w 585573"/>
                  <a:gd name="connsiteY1" fmla="*/ 71938 h 232497"/>
                  <a:gd name="connsiteX2" fmla="*/ 305591 w 585573"/>
                  <a:gd name="connsiteY2" fmla="*/ 7 h 232497"/>
                  <a:gd name="connsiteX3" fmla="*/ 499775 w 585573"/>
                  <a:gd name="connsiteY3" fmla="*/ 68764 h 232497"/>
                  <a:gd name="connsiteX4" fmla="*/ 585501 w 585573"/>
                  <a:gd name="connsiteY4" fmla="*/ 232033 h 232497"/>
                  <a:gd name="connsiteX5" fmla="*/ 480726 w 585573"/>
                  <a:gd name="connsiteY5" fmla="*/ 189412 h 232497"/>
                  <a:gd name="connsiteX6" fmla="*/ 388650 w 585573"/>
                  <a:gd name="connsiteY6" fmla="*/ 227513 h 232497"/>
                  <a:gd name="connsiteX7" fmla="*/ 296575 w 585573"/>
                  <a:gd name="connsiteY7" fmla="*/ 189412 h 232497"/>
                  <a:gd name="connsiteX8" fmla="*/ 204500 w 585573"/>
                  <a:gd name="connsiteY8" fmla="*/ 227513 h 232497"/>
                  <a:gd name="connsiteX9" fmla="*/ 102900 w 585573"/>
                  <a:gd name="connsiteY9" fmla="*/ 189412 h 232497"/>
                  <a:gd name="connsiteX10" fmla="*/ 281 w 585573"/>
                  <a:gd name="connsiteY10" fmla="*/ 225683 h 232497"/>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08" h="232485">
                    <a:moveTo>
                      <a:pt x="281" y="225683"/>
                    </a:moveTo>
                    <a:cubicBezTo>
                      <a:pt x="-3423" y="206104"/>
                      <a:pt x="29790" y="109551"/>
                      <a:pt x="80675" y="71938"/>
                    </a:cubicBezTo>
                    <a:cubicBezTo>
                      <a:pt x="147435" y="12100"/>
                      <a:pt x="235741" y="536"/>
                      <a:pt x="305591" y="7"/>
                    </a:cubicBezTo>
                    <a:cubicBezTo>
                      <a:pt x="375441" y="-522"/>
                      <a:pt x="453123" y="30093"/>
                      <a:pt x="499775" y="68764"/>
                    </a:cubicBezTo>
                    <a:cubicBezTo>
                      <a:pt x="546427" y="107435"/>
                      <a:pt x="585501" y="209808"/>
                      <a:pt x="585501" y="232033"/>
                    </a:cubicBezTo>
                    <a:cubicBezTo>
                      <a:pt x="588232" y="237671"/>
                      <a:pt x="538311" y="188788"/>
                      <a:pt x="480726" y="189412"/>
                    </a:cubicBezTo>
                    <a:cubicBezTo>
                      <a:pt x="423141" y="190036"/>
                      <a:pt x="386004" y="227513"/>
                      <a:pt x="388650" y="227513"/>
                    </a:cubicBezTo>
                    <a:cubicBezTo>
                      <a:pt x="384946" y="227513"/>
                      <a:pt x="357550" y="190788"/>
                      <a:pt x="296575" y="189412"/>
                    </a:cubicBezTo>
                    <a:cubicBezTo>
                      <a:pt x="235600" y="188036"/>
                      <a:pt x="201854" y="228042"/>
                      <a:pt x="204500" y="227513"/>
                    </a:cubicBezTo>
                    <a:cubicBezTo>
                      <a:pt x="203971" y="230159"/>
                      <a:pt x="165626" y="191210"/>
                      <a:pt x="102900" y="189412"/>
                    </a:cubicBezTo>
                    <a:cubicBezTo>
                      <a:pt x="40174" y="187614"/>
                      <a:pt x="3985" y="245262"/>
                      <a:pt x="281" y="225683"/>
                    </a:cubicBezTo>
                    <a:close/>
                  </a:path>
                </a:pathLst>
              </a:custGeom>
              <a:grp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ounded Rectangle 63"/>
              <p:cNvSpPr/>
              <p:nvPr/>
            </p:nvSpPr>
            <p:spPr>
              <a:xfrm flipH="1">
                <a:off x="2623332" y="714938"/>
                <a:ext cx="105455" cy="355579"/>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5" name="Rounded Rectangle 64"/>
              <p:cNvSpPr/>
              <p:nvPr/>
            </p:nvSpPr>
            <p:spPr>
              <a:xfrm flipH="1">
                <a:off x="2630653" y="1385341"/>
                <a:ext cx="105455" cy="454135"/>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6" name="Block Arc 65"/>
              <p:cNvSpPr/>
              <p:nvPr/>
            </p:nvSpPr>
            <p:spPr>
              <a:xfrm rot="11226179">
                <a:off x="2631138" y="1607948"/>
                <a:ext cx="459962" cy="413963"/>
              </a:xfrm>
              <a:prstGeom prst="blockArc">
                <a:avLst>
                  <a:gd name="adj1" fmla="val 9625171"/>
                  <a:gd name="adj2" fmla="val 0"/>
                  <a:gd name="adj3" fmla="val 25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pic>
        <p:nvPicPr>
          <p:cNvPr id="49" name="Picture 48" descr="PATTERNS_PPT-03.png"/>
          <p:cNvPicPr>
            <a:picLocks noChangeAspect="1"/>
          </p:cNvPicPr>
          <p:nvPr/>
        </p:nvPicPr>
        <p:blipFill rotWithShape="1">
          <a:blip r:embed="rId5" cstate="email">
            <a:alphaModFix amt="19000"/>
            <a:extLst>
              <a:ext uri="{28A0092B-C50C-407E-A947-70E740481C1C}">
                <a14:useLocalDpi xmlns:a14="http://schemas.microsoft.com/office/drawing/2010/main"/>
              </a:ext>
            </a:extLst>
          </a:blip>
          <a:srcRect l="73846" t="64591" b="1439"/>
          <a:stretch/>
        </p:blipFill>
        <p:spPr>
          <a:xfrm flipH="1">
            <a:off x="0" y="3903785"/>
            <a:ext cx="2391569" cy="2218673"/>
          </a:xfrm>
          <a:prstGeom prst="rect">
            <a:avLst/>
          </a:prstGeom>
        </p:spPr>
      </p:pic>
      <p:graphicFrame>
        <p:nvGraphicFramePr>
          <p:cNvPr id="2" name="Diagram 1"/>
          <p:cNvGraphicFramePr/>
          <p:nvPr>
            <p:extLst>
              <p:ext uri="{D42A27DB-BD31-4B8C-83A1-F6EECF244321}">
                <p14:modId xmlns:p14="http://schemas.microsoft.com/office/powerpoint/2010/main" val="2427093614"/>
              </p:ext>
            </p:extLst>
          </p:nvPr>
        </p:nvGraphicFramePr>
        <p:xfrm>
          <a:off x="609600" y="1490562"/>
          <a:ext cx="8074421" cy="41085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95091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DP_ProposalPresentation_BLANK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2" name="Group 41"/>
          <p:cNvGrpSpPr/>
          <p:nvPr/>
        </p:nvGrpSpPr>
        <p:grpSpPr>
          <a:xfrm>
            <a:off x="0" y="6127750"/>
            <a:ext cx="9144000" cy="730250"/>
            <a:chOff x="0" y="6127750"/>
            <a:chExt cx="9144000" cy="730250"/>
          </a:xfrm>
        </p:grpSpPr>
        <p:sp>
          <p:nvSpPr>
            <p:cNvPr id="43" name="Rectangle 42"/>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p:nvPicPr>
          <p:blipFill rotWithShape="1">
            <a:blip r:embed="rId4"/>
            <a:srcRect t="12336" b="22468"/>
            <a:stretch/>
          </p:blipFill>
          <p:spPr>
            <a:xfrm>
              <a:off x="7391400" y="6145337"/>
              <a:ext cx="1752600" cy="703782"/>
            </a:xfrm>
            <a:prstGeom prst="rect">
              <a:avLst/>
            </a:prstGeom>
          </p:spPr>
        </p:pic>
        <p:sp>
          <p:nvSpPr>
            <p:cNvPr id="45"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246614"/>
            <a:ext cx="7236980" cy="929485"/>
          </a:xfrm>
          <a:prstGeom prst="rect">
            <a:avLst/>
          </a:prstGeom>
          <a:noFill/>
        </p:spPr>
        <p:txBody>
          <a:bodyPr wrap="square" rtlCol="0">
            <a:spAutoFit/>
          </a:bodyPr>
          <a:lstStyle/>
          <a:p>
            <a:pPr>
              <a:lnSpc>
                <a:spcPct val="85000"/>
              </a:lnSpc>
            </a:pPr>
            <a:r>
              <a:rPr lang="en-US" sz="3200" dirty="0" smtClean="0">
                <a:solidFill>
                  <a:schemeClr val="bg1"/>
                </a:solidFill>
              </a:rPr>
              <a:t>A Closer Look: </a:t>
            </a:r>
          </a:p>
          <a:p>
            <a:pPr>
              <a:lnSpc>
                <a:spcPct val="85000"/>
              </a:lnSpc>
            </a:pPr>
            <a:r>
              <a:rPr lang="en-US" sz="3200" dirty="0" smtClean="0">
                <a:solidFill>
                  <a:schemeClr val="bg1"/>
                </a:solidFill>
              </a:rPr>
              <a:t>Compensation &amp; Benefits</a:t>
            </a:r>
            <a:endParaRPr lang="en-US" sz="3200" dirty="0">
              <a:solidFill>
                <a:schemeClr val="bg1"/>
              </a:solidFill>
            </a:endParaRPr>
          </a:p>
        </p:txBody>
      </p:sp>
      <p:sp>
        <p:nvSpPr>
          <p:cNvPr id="46" name="Oval 45"/>
          <p:cNvSpPr/>
          <p:nvPr/>
        </p:nvSpPr>
        <p:spPr>
          <a:xfrm>
            <a:off x="8060275" y="169332"/>
            <a:ext cx="863599" cy="863599"/>
          </a:xfrm>
          <a:prstGeom prst="ellipse">
            <a:avLst/>
          </a:prstGeom>
          <a:solidFill>
            <a:schemeClr val="bg1"/>
          </a:solidFill>
          <a:ln w="34925">
            <a:solidFill>
              <a:srgbClr val="58AB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8" name="Group 57"/>
          <p:cNvGrpSpPr/>
          <p:nvPr/>
        </p:nvGrpSpPr>
        <p:grpSpPr>
          <a:xfrm>
            <a:off x="8202360" y="286678"/>
            <a:ext cx="602982" cy="568454"/>
            <a:chOff x="3143250" y="1478098"/>
            <a:chExt cx="546100" cy="514827"/>
          </a:xfrm>
          <a:solidFill>
            <a:schemeClr val="accent4"/>
          </a:solidFill>
        </p:grpSpPr>
        <p:grpSp>
          <p:nvGrpSpPr>
            <p:cNvPr id="59" name="Group 58"/>
            <p:cNvGrpSpPr/>
            <p:nvPr/>
          </p:nvGrpSpPr>
          <p:grpSpPr>
            <a:xfrm>
              <a:off x="3143250" y="1725697"/>
              <a:ext cx="161925" cy="212948"/>
              <a:chOff x="3956050" y="1578552"/>
              <a:chExt cx="679410" cy="893493"/>
            </a:xfrm>
            <a:grpFill/>
          </p:grpSpPr>
          <p:sp>
            <p:nvSpPr>
              <p:cNvPr id="70"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1" name="Freeform 70"/>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Freeform 71"/>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0" name="Group 59"/>
            <p:cNvGrpSpPr/>
            <p:nvPr/>
          </p:nvGrpSpPr>
          <p:grpSpPr>
            <a:xfrm>
              <a:off x="3270250" y="1725696"/>
              <a:ext cx="203200" cy="267229"/>
              <a:chOff x="3956050" y="1578552"/>
              <a:chExt cx="679410" cy="893493"/>
            </a:xfrm>
            <a:grpFill/>
          </p:grpSpPr>
          <p:sp>
            <p:nvSpPr>
              <p:cNvPr id="67"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68" name="Freeform 67"/>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Freeform 68"/>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1" name="Group 60"/>
            <p:cNvGrpSpPr/>
            <p:nvPr/>
          </p:nvGrpSpPr>
          <p:grpSpPr>
            <a:xfrm>
              <a:off x="3284825" y="1478098"/>
              <a:ext cx="404525" cy="391413"/>
              <a:chOff x="1998950" y="714938"/>
              <a:chExt cx="1350757" cy="1306973"/>
            </a:xfrm>
            <a:grpFill/>
          </p:grpSpPr>
          <p:sp>
            <p:nvSpPr>
              <p:cNvPr id="62" name="Oval 44"/>
              <p:cNvSpPr>
                <a:spLocks noChangeArrowheads="1"/>
              </p:cNvSpPr>
              <p:nvPr/>
            </p:nvSpPr>
            <p:spPr bwMode="auto">
              <a:xfrm>
                <a:off x="2982818" y="1736724"/>
                <a:ext cx="106784" cy="110577"/>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63" name="Oval 214"/>
              <p:cNvSpPr/>
              <p:nvPr/>
            </p:nvSpPr>
            <p:spPr>
              <a:xfrm>
                <a:off x="1998950" y="889856"/>
                <a:ext cx="1350757" cy="536247"/>
              </a:xfrm>
              <a:custGeom>
                <a:avLst/>
                <a:gdLst>
                  <a:gd name="connsiteX0" fmla="*/ 0 w 680470"/>
                  <a:gd name="connsiteY0" fmla="*/ 327276 h 654552"/>
                  <a:gd name="connsiteX1" fmla="*/ 340235 w 680470"/>
                  <a:gd name="connsiteY1" fmla="*/ 0 h 654552"/>
                  <a:gd name="connsiteX2" fmla="*/ 680470 w 680470"/>
                  <a:gd name="connsiteY2" fmla="*/ 327276 h 654552"/>
                  <a:gd name="connsiteX3" fmla="*/ 340235 w 680470"/>
                  <a:gd name="connsiteY3" fmla="*/ 654552 h 654552"/>
                  <a:gd name="connsiteX4" fmla="*/ 0 w 680470"/>
                  <a:gd name="connsiteY4" fmla="*/ 327276 h 654552"/>
                  <a:gd name="connsiteX0" fmla="*/ 0 w 680470"/>
                  <a:gd name="connsiteY0" fmla="*/ 327276 h 327276"/>
                  <a:gd name="connsiteX1" fmla="*/ 340235 w 680470"/>
                  <a:gd name="connsiteY1" fmla="*/ 0 h 327276"/>
                  <a:gd name="connsiteX2" fmla="*/ 680470 w 680470"/>
                  <a:gd name="connsiteY2" fmla="*/ 327276 h 327276"/>
                  <a:gd name="connsiteX3" fmla="*/ 0 w 680470"/>
                  <a:gd name="connsiteY3" fmla="*/ 327276 h 327276"/>
                  <a:gd name="connsiteX0" fmla="*/ 5475 w 635145"/>
                  <a:gd name="connsiteY0" fmla="*/ 328822 h 341168"/>
                  <a:gd name="connsiteX1" fmla="*/ 345710 w 635145"/>
                  <a:gd name="connsiteY1" fmla="*/ 1546 h 341168"/>
                  <a:gd name="connsiteX2" fmla="*/ 635145 w 635145"/>
                  <a:gd name="connsiteY2" fmla="*/ 246272 h 341168"/>
                  <a:gd name="connsiteX3" fmla="*/ 5475 w 635145"/>
                  <a:gd name="connsiteY3" fmla="*/ 328822 h 341168"/>
                  <a:gd name="connsiteX0" fmla="*/ 6249 w 588294"/>
                  <a:gd name="connsiteY0" fmla="*/ 194247 h 265997"/>
                  <a:gd name="connsiteX1" fmla="*/ 298859 w 588294"/>
                  <a:gd name="connsiteY1" fmla="*/ 321 h 265997"/>
                  <a:gd name="connsiteX2" fmla="*/ 588294 w 588294"/>
                  <a:gd name="connsiteY2" fmla="*/ 245047 h 265997"/>
                  <a:gd name="connsiteX3" fmla="*/ 6249 w 588294"/>
                  <a:gd name="connsiteY3" fmla="*/ 194247 h 265997"/>
                  <a:gd name="connsiteX0" fmla="*/ 54 w 582099"/>
                  <a:gd name="connsiteY0" fmla="*/ 194504 h 285083"/>
                  <a:gd name="connsiteX1" fmla="*/ 292664 w 582099"/>
                  <a:gd name="connsiteY1" fmla="*/ 578 h 285083"/>
                  <a:gd name="connsiteX2" fmla="*/ 582099 w 582099"/>
                  <a:gd name="connsiteY2" fmla="*/ 245304 h 285083"/>
                  <a:gd name="connsiteX3" fmla="*/ 54 w 582099"/>
                  <a:gd name="connsiteY3" fmla="*/ 194504 h 285083"/>
                  <a:gd name="connsiteX0" fmla="*/ 6248 w 588293"/>
                  <a:gd name="connsiteY0" fmla="*/ 194109 h 255346"/>
                  <a:gd name="connsiteX1" fmla="*/ 298858 w 588293"/>
                  <a:gd name="connsiteY1" fmla="*/ 183 h 255346"/>
                  <a:gd name="connsiteX2" fmla="*/ 588293 w 588293"/>
                  <a:gd name="connsiteY2" fmla="*/ 232209 h 255346"/>
                  <a:gd name="connsiteX3" fmla="*/ 6248 w 588293"/>
                  <a:gd name="connsiteY3" fmla="*/ 194109 h 255346"/>
                  <a:gd name="connsiteX0" fmla="*/ 47 w 582092"/>
                  <a:gd name="connsiteY0" fmla="*/ 194325 h 282859"/>
                  <a:gd name="connsiteX1" fmla="*/ 292657 w 582092"/>
                  <a:gd name="connsiteY1" fmla="*/ 399 h 282859"/>
                  <a:gd name="connsiteX2" fmla="*/ 582092 w 582092"/>
                  <a:gd name="connsiteY2" fmla="*/ 232425 h 282859"/>
                  <a:gd name="connsiteX3" fmla="*/ 47 w 582092"/>
                  <a:gd name="connsiteY3" fmla="*/ 194325 h 282859"/>
                  <a:gd name="connsiteX0" fmla="*/ 16573 w 602312"/>
                  <a:gd name="connsiteY0" fmla="*/ 194325 h 267538"/>
                  <a:gd name="connsiteX1" fmla="*/ 309183 w 602312"/>
                  <a:gd name="connsiteY1" fmla="*/ 399 h 267538"/>
                  <a:gd name="connsiteX2" fmla="*/ 598618 w 602312"/>
                  <a:gd name="connsiteY2" fmla="*/ 232425 h 267538"/>
                  <a:gd name="connsiteX3" fmla="*/ 96967 w 602312"/>
                  <a:gd name="connsiteY3" fmla="*/ 262829 h 267538"/>
                  <a:gd name="connsiteX4" fmla="*/ 16573 w 602312"/>
                  <a:gd name="connsiteY4" fmla="*/ 194325 h 267538"/>
                  <a:gd name="connsiteX0" fmla="*/ 16573 w 598633"/>
                  <a:gd name="connsiteY0" fmla="*/ 194325 h 270797"/>
                  <a:gd name="connsiteX1" fmla="*/ 309183 w 598633"/>
                  <a:gd name="connsiteY1" fmla="*/ 399 h 270797"/>
                  <a:gd name="connsiteX2" fmla="*/ 598618 w 598633"/>
                  <a:gd name="connsiteY2" fmla="*/ 232425 h 270797"/>
                  <a:gd name="connsiteX3" fmla="*/ 296992 w 598633"/>
                  <a:gd name="connsiteY3" fmla="*/ 266004 h 270797"/>
                  <a:gd name="connsiteX4" fmla="*/ 96967 w 598633"/>
                  <a:gd name="connsiteY4" fmla="*/ 262829 h 270797"/>
                  <a:gd name="connsiteX5" fmla="*/ 16573 w 598633"/>
                  <a:gd name="connsiteY5" fmla="*/ 194325 h 270797"/>
                  <a:gd name="connsiteX0" fmla="*/ 16573 w 605509"/>
                  <a:gd name="connsiteY0" fmla="*/ 194325 h 269107"/>
                  <a:gd name="connsiteX1" fmla="*/ 309183 w 605509"/>
                  <a:gd name="connsiteY1" fmla="*/ 399 h 269107"/>
                  <a:gd name="connsiteX2" fmla="*/ 598618 w 605509"/>
                  <a:gd name="connsiteY2" fmla="*/ 232425 h 269107"/>
                  <a:gd name="connsiteX3" fmla="*/ 497018 w 605509"/>
                  <a:gd name="connsiteY3" fmla="*/ 262829 h 269107"/>
                  <a:gd name="connsiteX4" fmla="*/ 296992 w 605509"/>
                  <a:gd name="connsiteY4" fmla="*/ 266004 h 269107"/>
                  <a:gd name="connsiteX5" fmla="*/ 96967 w 605509"/>
                  <a:gd name="connsiteY5" fmla="*/ 262829 h 269107"/>
                  <a:gd name="connsiteX6" fmla="*/ 16573 w 605509"/>
                  <a:gd name="connsiteY6" fmla="*/ 194325 h 269107"/>
                  <a:gd name="connsiteX0" fmla="*/ 11696 w 600632"/>
                  <a:gd name="connsiteY0" fmla="*/ 194102 h 266301"/>
                  <a:gd name="connsiteX1" fmla="*/ 304306 w 600632"/>
                  <a:gd name="connsiteY1" fmla="*/ 176 h 266301"/>
                  <a:gd name="connsiteX2" fmla="*/ 593741 w 600632"/>
                  <a:gd name="connsiteY2" fmla="*/ 232202 h 266301"/>
                  <a:gd name="connsiteX3" fmla="*/ 492141 w 600632"/>
                  <a:gd name="connsiteY3" fmla="*/ 262606 h 266301"/>
                  <a:gd name="connsiteX4" fmla="*/ 292115 w 600632"/>
                  <a:gd name="connsiteY4" fmla="*/ 265781 h 266301"/>
                  <a:gd name="connsiteX5" fmla="*/ 111140 w 600632"/>
                  <a:gd name="connsiteY5" fmla="*/ 192756 h 266301"/>
                  <a:gd name="connsiteX6" fmla="*/ 11696 w 600632"/>
                  <a:gd name="connsiteY6" fmla="*/ 194102 h 266301"/>
                  <a:gd name="connsiteX0" fmla="*/ 11696 w 600632"/>
                  <a:gd name="connsiteY0" fmla="*/ 194102 h 262914"/>
                  <a:gd name="connsiteX1" fmla="*/ 304306 w 600632"/>
                  <a:gd name="connsiteY1" fmla="*/ 176 h 262914"/>
                  <a:gd name="connsiteX2" fmla="*/ 593741 w 600632"/>
                  <a:gd name="connsiteY2" fmla="*/ 232202 h 262914"/>
                  <a:gd name="connsiteX3" fmla="*/ 492141 w 600632"/>
                  <a:gd name="connsiteY3" fmla="*/ 262606 h 262914"/>
                  <a:gd name="connsiteX4" fmla="*/ 285765 w 600632"/>
                  <a:gd name="connsiteY4" fmla="*/ 195931 h 262914"/>
                  <a:gd name="connsiteX5" fmla="*/ 111140 w 600632"/>
                  <a:gd name="connsiteY5" fmla="*/ 192756 h 262914"/>
                  <a:gd name="connsiteX6" fmla="*/ 11696 w 600632"/>
                  <a:gd name="connsiteY6" fmla="*/ 194102 h 262914"/>
                  <a:gd name="connsiteX0" fmla="*/ 11696 w 599918"/>
                  <a:gd name="connsiteY0" fmla="*/ 194102 h 244693"/>
                  <a:gd name="connsiteX1" fmla="*/ 304306 w 599918"/>
                  <a:gd name="connsiteY1" fmla="*/ 176 h 244693"/>
                  <a:gd name="connsiteX2" fmla="*/ 593741 w 599918"/>
                  <a:gd name="connsiteY2" fmla="*/ 232202 h 244693"/>
                  <a:gd name="connsiteX3" fmla="*/ 479441 w 599918"/>
                  <a:gd name="connsiteY3" fmla="*/ 195931 h 244693"/>
                  <a:gd name="connsiteX4" fmla="*/ 285765 w 599918"/>
                  <a:gd name="connsiteY4" fmla="*/ 195931 h 244693"/>
                  <a:gd name="connsiteX5" fmla="*/ 111140 w 599918"/>
                  <a:gd name="connsiteY5" fmla="*/ 192756 h 244693"/>
                  <a:gd name="connsiteX6" fmla="*/ 11696 w 599918"/>
                  <a:gd name="connsiteY6" fmla="*/ 194102 h 24469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61965 w 599402"/>
                  <a:gd name="connsiteY4" fmla="*/ 1959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96865 w 599402"/>
                  <a:gd name="connsiteY6" fmla="*/ 195932 h 245963"/>
                  <a:gd name="connsiteX7" fmla="*/ 111140 w 599402"/>
                  <a:gd name="connsiteY7" fmla="*/ 192756 h 245963"/>
                  <a:gd name="connsiteX8" fmla="*/ 11696 w 599402"/>
                  <a:gd name="connsiteY8"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203215 w 599402"/>
                  <a:gd name="connsiteY6" fmla="*/ 227682 h 245963"/>
                  <a:gd name="connsiteX7" fmla="*/ 111140 w 599402"/>
                  <a:gd name="connsiteY7" fmla="*/ 192756 h 245963"/>
                  <a:gd name="connsiteX8" fmla="*/ 11696 w 599402"/>
                  <a:gd name="connsiteY8" fmla="*/ 194102 h 245963"/>
                  <a:gd name="connsiteX0" fmla="*/ 11696 w 599402"/>
                  <a:gd name="connsiteY0" fmla="*/ 193972 h 233902"/>
                  <a:gd name="connsiteX1" fmla="*/ 304306 w 599402"/>
                  <a:gd name="connsiteY1" fmla="*/ 46 h 233902"/>
                  <a:gd name="connsiteX2" fmla="*/ 593741 w 599402"/>
                  <a:gd name="connsiteY2" fmla="*/ 213022 h 233902"/>
                  <a:gd name="connsiteX3" fmla="*/ 479441 w 599402"/>
                  <a:gd name="connsiteY3" fmla="*/ 195801 h 233902"/>
                  <a:gd name="connsiteX4" fmla="*/ 390540 w 599402"/>
                  <a:gd name="connsiteY4" fmla="*/ 233902 h 233902"/>
                  <a:gd name="connsiteX5" fmla="*/ 285765 w 599402"/>
                  <a:gd name="connsiteY5" fmla="*/ 195801 h 233902"/>
                  <a:gd name="connsiteX6" fmla="*/ 203215 w 599402"/>
                  <a:gd name="connsiteY6" fmla="*/ 227552 h 233902"/>
                  <a:gd name="connsiteX7" fmla="*/ 111140 w 599402"/>
                  <a:gd name="connsiteY7" fmla="*/ 192626 h 233902"/>
                  <a:gd name="connsiteX8" fmla="*/ 11696 w 599402"/>
                  <a:gd name="connsiteY8" fmla="*/ 193972 h 233902"/>
                  <a:gd name="connsiteX0" fmla="*/ 11696 w 593810"/>
                  <a:gd name="connsiteY0" fmla="*/ 193972 h 233902"/>
                  <a:gd name="connsiteX1" fmla="*/ 304306 w 593810"/>
                  <a:gd name="connsiteY1" fmla="*/ 46 h 233902"/>
                  <a:gd name="connsiteX2" fmla="*/ 593741 w 593810"/>
                  <a:gd name="connsiteY2" fmla="*/ 213022 h 233902"/>
                  <a:gd name="connsiteX3" fmla="*/ 479441 w 593810"/>
                  <a:gd name="connsiteY3" fmla="*/ 195801 h 233902"/>
                  <a:gd name="connsiteX4" fmla="*/ 390540 w 593810"/>
                  <a:gd name="connsiteY4" fmla="*/ 233902 h 233902"/>
                  <a:gd name="connsiteX5" fmla="*/ 285765 w 593810"/>
                  <a:gd name="connsiteY5" fmla="*/ 195801 h 233902"/>
                  <a:gd name="connsiteX6" fmla="*/ 203215 w 593810"/>
                  <a:gd name="connsiteY6" fmla="*/ 227552 h 233902"/>
                  <a:gd name="connsiteX7" fmla="*/ 111140 w 593810"/>
                  <a:gd name="connsiteY7" fmla="*/ 192626 h 233902"/>
                  <a:gd name="connsiteX8" fmla="*/ 11696 w 593810"/>
                  <a:gd name="connsiteY8" fmla="*/ 193972 h 233902"/>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28 w 572626"/>
                  <a:gd name="connsiteY0" fmla="*/ 194077 h 234007"/>
                  <a:gd name="connsiteX1" fmla="*/ 292638 w 572626"/>
                  <a:gd name="connsiteY1" fmla="*/ 151 h 234007"/>
                  <a:gd name="connsiteX2" fmla="*/ 572548 w 572626"/>
                  <a:gd name="connsiteY2" fmla="*/ 232177 h 234007"/>
                  <a:gd name="connsiteX3" fmla="*/ 467773 w 572626"/>
                  <a:gd name="connsiteY3" fmla="*/ 195906 h 234007"/>
                  <a:gd name="connsiteX4" fmla="*/ 378872 w 572626"/>
                  <a:gd name="connsiteY4" fmla="*/ 234007 h 234007"/>
                  <a:gd name="connsiteX5" fmla="*/ 274097 w 572626"/>
                  <a:gd name="connsiteY5" fmla="*/ 195906 h 234007"/>
                  <a:gd name="connsiteX6" fmla="*/ 191547 w 572626"/>
                  <a:gd name="connsiteY6" fmla="*/ 227657 h 234007"/>
                  <a:gd name="connsiteX7" fmla="*/ 99472 w 572626"/>
                  <a:gd name="connsiteY7" fmla="*/ 192731 h 234007"/>
                  <a:gd name="connsiteX8" fmla="*/ 28 w 572626"/>
                  <a:gd name="connsiteY8" fmla="*/ 194077 h 234007"/>
                  <a:gd name="connsiteX0" fmla="*/ 26 w 585324"/>
                  <a:gd name="connsiteY0" fmla="*/ 225680 h 233860"/>
                  <a:gd name="connsiteX1" fmla="*/ 305336 w 585324"/>
                  <a:gd name="connsiteY1" fmla="*/ 4 h 233860"/>
                  <a:gd name="connsiteX2" fmla="*/ 585246 w 585324"/>
                  <a:gd name="connsiteY2" fmla="*/ 232030 h 233860"/>
                  <a:gd name="connsiteX3" fmla="*/ 480471 w 585324"/>
                  <a:gd name="connsiteY3" fmla="*/ 195759 h 233860"/>
                  <a:gd name="connsiteX4" fmla="*/ 391570 w 585324"/>
                  <a:gd name="connsiteY4" fmla="*/ 233860 h 233860"/>
                  <a:gd name="connsiteX5" fmla="*/ 286795 w 585324"/>
                  <a:gd name="connsiteY5" fmla="*/ 195759 h 233860"/>
                  <a:gd name="connsiteX6" fmla="*/ 204245 w 585324"/>
                  <a:gd name="connsiteY6" fmla="*/ 227510 h 233860"/>
                  <a:gd name="connsiteX7" fmla="*/ 112170 w 585324"/>
                  <a:gd name="connsiteY7" fmla="*/ 192584 h 233860"/>
                  <a:gd name="connsiteX8" fmla="*/ 26 w 585324"/>
                  <a:gd name="connsiteY8" fmla="*/ 225680 h 233860"/>
                  <a:gd name="connsiteX0" fmla="*/ 0 w 585298"/>
                  <a:gd name="connsiteY0" fmla="*/ 231415 h 239595"/>
                  <a:gd name="connsiteX1" fmla="*/ 147069 w 585298"/>
                  <a:gd name="connsiteY1" fmla="*/ 84020 h 239595"/>
                  <a:gd name="connsiteX2" fmla="*/ 305310 w 585298"/>
                  <a:gd name="connsiteY2" fmla="*/ 5739 h 239595"/>
                  <a:gd name="connsiteX3" fmla="*/ 585220 w 585298"/>
                  <a:gd name="connsiteY3" fmla="*/ 237765 h 239595"/>
                  <a:gd name="connsiteX4" fmla="*/ 480445 w 585298"/>
                  <a:gd name="connsiteY4" fmla="*/ 201494 h 239595"/>
                  <a:gd name="connsiteX5" fmla="*/ 391544 w 585298"/>
                  <a:gd name="connsiteY5" fmla="*/ 239595 h 239595"/>
                  <a:gd name="connsiteX6" fmla="*/ 286769 w 585298"/>
                  <a:gd name="connsiteY6" fmla="*/ 201494 h 239595"/>
                  <a:gd name="connsiteX7" fmla="*/ 204219 w 585298"/>
                  <a:gd name="connsiteY7" fmla="*/ 233245 h 239595"/>
                  <a:gd name="connsiteX8" fmla="*/ 112144 w 585298"/>
                  <a:gd name="connsiteY8" fmla="*/ 198319 h 239595"/>
                  <a:gd name="connsiteX9" fmla="*/ 0 w 585298"/>
                  <a:gd name="connsiteY9" fmla="*/ 231415 h 239595"/>
                  <a:gd name="connsiteX0" fmla="*/ 530 w 585828"/>
                  <a:gd name="connsiteY0" fmla="*/ 232227 h 240407"/>
                  <a:gd name="connsiteX1" fmla="*/ 80924 w 585828"/>
                  <a:gd name="connsiteY1" fmla="*/ 78482 h 240407"/>
                  <a:gd name="connsiteX2" fmla="*/ 305840 w 585828"/>
                  <a:gd name="connsiteY2" fmla="*/ 6551 h 240407"/>
                  <a:gd name="connsiteX3" fmla="*/ 585750 w 585828"/>
                  <a:gd name="connsiteY3" fmla="*/ 238577 h 240407"/>
                  <a:gd name="connsiteX4" fmla="*/ 480975 w 585828"/>
                  <a:gd name="connsiteY4" fmla="*/ 202306 h 240407"/>
                  <a:gd name="connsiteX5" fmla="*/ 392074 w 585828"/>
                  <a:gd name="connsiteY5" fmla="*/ 240407 h 240407"/>
                  <a:gd name="connsiteX6" fmla="*/ 287299 w 585828"/>
                  <a:gd name="connsiteY6" fmla="*/ 202306 h 240407"/>
                  <a:gd name="connsiteX7" fmla="*/ 204749 w 585828"/>
                  <a:gd name="connsiteY7" fmla="*/ 234057 h 240407"/>
                  <a:gd name="connsiteX8" fmla="*/ 112674 w 585828"/>
                  <a:gd name="connsiteY8" fmla="*/ 199131 h 240407"/>
                  <a:gd name="connsiteX9" fmla="*/ 530 w 585828"/>
                  <a:gd name="connsiteY9" fmla="*/ 232227 h 240407"/>
                  <a:gd name="connsiteX0" fmla="*/ 530 w 585828"/>
                  <a:gd name="connsiteY0" fmla="*/ 225747 h 233927"/>
                  <a:gd name="connsiteX1" fmla="*/ 80924 w 585828"/>
                  <a:gd name="connsiteY1" fmla="*/ 72002 h 233927"/>
                  <a:gd name="connsiteX2" fmla="*/ 305840 w 585828"/>
                  <a:gd name="connsiteY2" fmla="*/ 71 h 233927"/>
                  <a:gd name="connsiteX3" fmla="*/ 480974 w 585828"/>
                  <a:gd name="connsiteY3" fmla="*/ 62478 h 233927"/>
                  <a:gd name="connsiteX4" fmla="*/ 585750 w 585828"/>
                  <a:gd name="connsiteY4" fmla="*/ 232097 h 233927"/>
                  <a:gd name="connsiteX5" fmla="*/ 480975 w 585828"/>
                  <a:gd name="connsiteY5" fmla="*/ 195826 h 233927"/>
                  <a:gd name="connsiteX6" fmla="*/ 392074 w 585828"/>
                  <a:gd name="connsiteY6" fmla="*/ 233927 h 233927"/>
                  <a:gd name="connsiteX7" fmla="*/ 287299 w 585828"/>
                  <a:gd name="connsiteY7" fmla="*/ 195826 h 233927"/>
                  <a:gd name="connsiteX8" fmla="*/ 204749 w 585828"/>
                  <a:gd name="connsiteY8" fmla="*/ 227577 h 233927"/>
                  <a:gd name="connsiteX9" fmla="*/ 112674 w 585828"/>
                  <a:gd name="connsiteY9" fmla="*/ 192651 h 233927"/>
                  <a:gd name="connsiteX10" fmla="*/ 530 w 585828"/>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87304 w 585833"/>
                  <a:gd name="connsiteY7" fmla="*/ 19582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41"/>
                  <a:gd name="connsiteY0" fmla="*/ 225747 h 233927"/>
                  <a:gd name="connsiteX1" fmla="*/ 80929 w 585841"/>
                  <a:gd name="connsiteY1" fmla="*/ 72002 h 233927"/>
                  <a:gd name="connsiteX2" fmla="*/ 305845 w 585841"/>
                  <a:gd name="connsiteY2" fmla="*/ 71 h 233927"/>
                  <a:gd name="connsiteX3" fmla="*/ 480979 w 585841"/>
                  <a:gd name="connsiteY3" fmla="*/ 62478 h 233927"/>
                  <a:gd name="connsiteX4" fmla="*/ 585755 w 585841"/>
                  <a:gd name="connsiteY4" fmla="*/ 232097 h 233927"/>
                  <a:gd name="connsiteX5" fmla="*/ 480980 w 585841"/>
                  <a:gd name="connsiteY5" fmla="*/ 189476 h 233927"/>
                  <a:gd name="connsiteX6" fmla="*/ 392079 w 585841"/>
                  <a:gd name="connsiteY6" fmla="*/ 233927 h 233927"/>
                  <a:gd name="connsiteX7" fmla="*/ 296829 w 585841"/>
                  <a:gd name="connsiteY7" fmla="*/ 189476 h 233927"/>
                  <a:gd name="connsiteX8" fmla="*/ 204754 w 585841"/>
                  <a:gd name="connsiteY8" fmla="*/ 227577 h 233927"/>
                  <a:gd name="connsiteX9" fmla="*/ 112679 w 585841"/>
                  <a:gd name="connsiteY9" fmla="*/ 192651 h 233927"/>
                  <a:gd name="connsiteX10" fmla="*/ 535 w 585841"/>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73"/>
                  <a:gd name="connsiteY0" fmla="*/ 225692 h 232506"/>
                  <a:gd name="connsiteX1" fmla="*/ 80675 w 585573"/>
                  <a:gd name="connsiteY1" fmla="*/ 71947 h 232506"/>
                  <a:gd name="connsiteX2" fmla="*/ 305591 w 585573"/>
                  <a:gd name="connsiteY2" fmla="*/ 16 h 232506"/>
                  <a:gd name="connsiteX3" fmla="*/ 493425 w 585573"/>
                  <a:gd name="connsiteY3" fmla="*/ 75123 h 232506"/>
                  <a:gd name="connsiteX4" fmla="*/ 585501 w 585573"/>
                  <a:gd name="connsiteY4" fmla="*/ 232042 h 232506"/>
                  <a:gd name="connsiteX5" fmla="*/ 480726 w 585573"/>
                  <a:gd name="connsiteY5" fmla="*/ 189421 h 232506"/>
                  <a:gd name="connsiteX6" fmla="*/ 388650 w 585573"/>
                  <a:gd name="connsiteY6" fmla="*/ 227522 h 232506"/>
                  <a:gd name="connsiteX7" fmla="*/ 296575 w 585573"/>
                  <a:gd name="connsiteY7" fmla="*/ 189421 h 232506"/>
                  <a:gd name="connsiteX8" fmla="*/ 204500 w 585573"/>
                  <a:gd name="connsiteY8" fmla="*/ 227522 h 232506"/>
                  <a:gd name="connsiteX9" fmla="*/ 102900 w 585573"/>
                  <a:gd name="connsiteY9" fmla="*/ 189421 h 232506"/>
                  <a:gd name="connsiteX10" fmla="*/ 281 w 585573"/>
                  <a:gd name="connsiteY10" fmla="*/ 225692 h 232506"/>
                  <a:gd name="connsiteX0" fmla="*/ 281 w 585573"/>
                  <a:gd name="connsiteY0" fmla="*/ 225683 h 232497"/>
                  <a:gd name="connsiteX1" fmla="*/ 80675 w 585573"/>
                  <a:gd name="connsiteY1" fmla="*/ 71938 h 232497"/>
                  <a:gd name="connsiteX2" fmla="*/ 305591 w 585573"/>
                  <a:gd name="connsiteY2" fmla="*/ 7 h 232497"/>
                  <a:gd name="connsiteX3" fmla="*/ 499775 w 585573"/>
                  <a:gd name="connsiteY3" fmla="*/ 68764 h 232497"/>
                  <a:gd name="connsiteX4" fmla="*/ 585501 w 585573"/>
                  <a:gd name="connsiteY4" fmla="*/ 232033 h 232497"/>
                  <a:gd name="connsiteX5" fmla="*/ 480726 w 585573"/>
                  <a:gd name="connsiteY5" fmla="*/ 189412 h 232497"/>
                  <a:gd name="connsiteX6" fmla="*/ 388650 w 585573"/>
                  <a:gd name="connsiteY6" fmla="*/ 227513 h 232497"/>
                  <a:gd name="connsiteX7" fmla="*/ 296575 w 585573"/>
                  <a:gd name="connsiteY7" fmla="*/ 189412 h 232497"/>
                  <a:gd name="connsiteX8" fmla="*/ 204500 w 585573"/>
                  <a:gd name="connsiteY8" fmla="*/ 227513 h 232497"/>
                  <a:gd name="connsiteX9" fmla="*/ 102900 w 585573"/>
                  <a:gd name="connsiteY9" fmla="*/ 189412 h 232497"/>
                  <a:gd name="connsiteX10" fmla="*/ 281 w 585573"/>
                  <a:gd name="connsiteY10" fmla="*/ 225683 h 232497"/>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08" h="232485">
                    <a:moveTo>
                      <a:pt x="281" y="225683"/>
                    </a:moveTo>
                    <a:cubicBezTo>
                      <a:pt x="-3423" y="206104"/>
                      <a:pt x="29790" y="109551"/>
                      <a:pt x="80675" y="71938"/>
                    </a:cubicBezTo>
                    <a:cubicBezTo>
                      <a:pt x="147435" y="12100"/>
                      <a:pt x="235741" y="536"/>
                      <a:pt x="305591" y="7"/>
                    </a:cubicBezTo>
                    <a:cubicBezTo>
                      <a:pt x="375441" y="-522"/>
                      <a:pt x="453123" y="30093"/>
                      <a:pt x="499775" y="68764"/>
                    </a:cubicBezTo>
                    <a:cubicBezTo>
                      <a:pt x="546427" y="107435"/>
                      <a:pt x="585501" y="209808"/>
                      <a:pt x="585501" y="232033"/>
                    </a:cubicBezTo>
                    <a:cubicBezTo>
                      <a:pt x="588232" y="237671"/>
                      <a:pt x="538311" y="188788"/>
                      <a:pt x="480726" y="189412"/>
                    </a:cubicBezTo>
                    <a:cubicBezTo>
                      <a:pt x="423141" y="190036"/>
                      <a:pt x="386004" y="227513"/>
                      <a:pt x="388650" y="227513"/>
                    </a:cubicBezTo>
                    <a:cubicBezTo>
                      <a:pt x="384946" y="227513"/>
                      <a:pt x="357550" y="190788"/>
                      <a:pt x="296575" y="189412"/>
                    </a:cubicBezTo>
                    <a:cubicBezTo>
                      <a:pt x="235600" y="188036"/>
                      <a:pt x="201854" y="228042"/>
                      <a:pt x="204500" y="227513"/>
                    </a:cubicBezTo>
                    <a:cubicBezTo>
                      <a:pt x="203971" y="230159"/>
                      <a:pt x="165626" y="191210"/>
                      <a:pt x="102900" y="189412"/>
                    </a:cubicBezTo>
                    <a:cubicBezTo>
                      <a:pt x="40174" y="187614"/>
                      <a:pt x="3985" y="245262"/>
                      <a:pt x="281" y="225683"/>
                    </a:cubicBezTo>
                    <a:close/>
                  </a:path>
                </a:pathLst>
              </a:custGeom>
              <a:grp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ounded Rectangle 63"/>
              <p:cNvSpPr/>
              <p:nvPr/>
            </p:nvSpPr>
            <p:spPr>
              <a:xfrm flipH="1">
                <a:off x="2623332" y="714938"/>
                <a:ext cx="105455" cy="355579"/>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5" name="Rounded Rectangle 64"/>
              <p:cNvSpPr/>
              <p:nvPr/>
            </p:nvSpPr>
            <p:spPr>
              <a:xfrm flipH="1">
                <a:off x="2630653" y="1385341"/>
                <a:ext cx="105455" cy="454135"/>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6" name="Block Arc 65"/>
              <p:cNvSpPr/>
              <p:nvPr/>
            </p:nvSpPr>
            <p:spPr>
              <a:xfrm rot="11226179">
                <a:off x="2631138" y="1607948"/>
                <a:ext cx="459962" cy="413963"/>
              </a:xfrm>
              <a:prstGeom prst="blockArc">
                <a:avLst>
                  <a:gd name="adj1" fmla="val 9625171"/>
                  <a:gd name="adj2" fmla="val 0"/>
                  <a:gd name="adj3" fmla="val 25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pic>
        <p:nvPicPr>
          <p:cNvPr id="49" name="Picture 48" descr="PATTERNS_PPT-03.png"/>
          <p:cNvPicPr>
            <a:picLocks noChangeAspect="1"/>
          </p:cNvPicPr>
          <p:nvPr/>
        </p:nvPicPr>
        <p:blipFill rotWithShape="1">
          <a:blip r:embed="rId5" cstate="email">
            <a:alphaModFix amt="19000"/>
            <a:extLst>
              <a:ext uri="{28A0092B-C50C-407E-A947-70E740481C1C}">
                <a14:useLocalDpi xmlns:a14="http://schemas.microsoft.com/office/drawing/2010/main"/>
              </a:ext>
            </a:extLst>
          </a:blip>
          <a:srcRect l="73846" t="64591" b="1439"/>
          <a:stretch/>
        </p:blipFill>
        <p:spPr>
          <a:xfrm flipH="1">
            <a:off x="0" y="3903785"/>
            <a:ext cx="2391569" cy="2218673"/>
          </a:xfrm>
          <a:prstGeom prst="rect">
            <a:avLst/>
          </a:prstGeom>
        </p:spPr>
      </p:pic>
      <p:graphicFrame>
        <p:nvGraphicFramePr>
          <p:cNvPr id="27" name="Diagram 26"/>
          <p:cNvGraphicFramePr/>
          <p:nvPr>
            <p:extLst>
              <p:ext uri="{D42A27DB-BD31-4B8C-83A1-F6EECF244321}">
                <p14:modId xmlns:p14="http://schemas.microsoft.com/office/powerpoint/2010/main" val="2110801527"/>
              </p:ext>
            </p:extLst>
          </p:nvPr>
        </p:nvGraphicFramePr>
        <p:xfrm>
          <a:off x="1286096" y="1196029"/>
          <a:ext cx="6121444" cy="49494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8" name="TextBox 27"/>
          <p:cNvSpPr txBox="1"/>
          <p:nvPr/>
        </p:nvSpPr>
        <p:spPr>
          <a:xfrm>
            <a:off x="0" y="6163139"/>
            <a:ext cx="7778567" cy="861774"/>
          </a:xfrm>
          <a:prstGeom prst="rect">
            <a:avLst/>
          </a:prstGeom>
          <a:noFill/>
        </p:spPr>
        <p:txBody>
          <a:bodyPr wrap="square" rtlCol="0">
            <a:spAutoFit/>
          </a:bodyPr>
          <a:lstStyle/>
          <a:p>
            <a:r>
              <a:rPr lang="en-US" sz="1000" i="1" dirty="0"/>
              <a:t>1 Source: AON Hewitt</a:t>
            </a:r>
            <a:r>
              <a:rPr lang="en-US" sz="1000" i="1" dirty="0" smtClean="0"/>
              <a:t>.  </a:t>
            </a:r>
          </a:p>
          <a:p>
            <a:r>
              <a:rPr lang="en-US" sz="1000" i="1" dirty="0" smtClean="0"/>
              <a:t>2 </a:t>
            </a:r>
            <a:r>
              <a:rPr lang="en-US" sz="1000" i="1" dirty="0"/>
              <a:t>Source: AON Hewitt.  </a:t>
            </a:r>
          </a:p>
          <a:p>
            <a:r>
              <a:rPr lang="en-US" sz="1000" i="1" dirty="0" smtClean="0"/>
              <a:t>3 Source: AON </a:t>
            </a:r>
            <a:r>
              <a:rPr lang="en-US" sz="1000" i="1" dirty="0"/>
              <a:t>Hewitt 2015</a:t>
            </a:r>
            <a:r>
              <a:rPr lang="en-US" sz="1000" i="1" dirty="0" smtClean="0"/>
              <a:t>.</a:t>
            </a:r>
            <a:endParaRPr lang="en-US" sz="1000" i="1" dirty="0"/>
          </a:p>
          <a:p>
            <a:endParaRPr lang="en-US" dirty="0"/>
          </a:p>
        </p:txBody>
      </p:sp>
    </p:spTree>
    <p:extLst>
      <p:ext uri="{BB962C8B-B14F-4D97-AF65-F5344CB8AC3E}">
        <p14:creationId xmlns:p14="http://schemas.microsoft.com/office/powerpoint/2010/main" val="4109041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DP_ProposalPresentation_BLANK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2" name="Group 41"/>
          <p:cNvGrpSpPr/>
          <p:nvPr/>
        </p:nvGrpSpPr>
        <p:grpSpPr>
          <a:xfrm>
            <a:off x="0" y="6127750"/>
            <a:ext cx="9144000" cy="730250"/>
            <a:chOff x="0" y="6127750"/>
            <a:chExt cx="9144000" cy="730250"/>
          </a:xfrm>
        </p:grpSpPr>
        <p:sp>
          <p:nvSpPr>
            <p:cNvPr id="43" name="Rectangle 42"/>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p:nvPicPr>
          <p:blipFill rotWithShape="1">
            <a:blip r:embed="rId4"/>
            <a:srcRect t="12336" b="22468"/>
            <a:stretch/>
          </p:blipFill>
          <p:spPr>
            <a:xfrm>
              <a:off x="7391400" y="6145337"/>
              <a:ext cx="1752600" cy="703782"/>
            </a:xfrm>
            <a:prstGeom prst="rect">
              <a:avLst/>
            </a:prstGeom>
          </p:spPr>
        </p:pic>
        <p:sp>
          <p:nvSpPr>
            <p:cNvPr id="45"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246614"/>
            <a:ext cx="5557932" cy="929485"/>
          </a:xfrm>
          <a:prstGeom prst="rect">
            <a:avLst/>
          </a:prstGeom>
          <a:noFill/>
        </p:spPr>
        <p:txBody>
          <a:bodyPr wrap="none" rtlCol="0">
            <a:spAutoFit/>
          </a:bodyPr>
          <a:lstStyle/>
          <a:p>
            <a:pPr>
              <a:lnSpc>
                <a:spcPct val="85000"/>
              </a:lnSpc>
            </a:pPr>
            <a:r>
              <a:rPr lang="en-US" sz="3200" dirty="0" smtClean="0">
                <a:solidFill>
                  <a:schemeClr val="bg1"/>
                </a:solidFill>
              </a:rPr>
              <a:t>The Impact of Compensation </a:t>
            </a:r>
            <a:br>
              <a:rPr lang="en-US" sz="3200" dirty="0" smtClean="0">
                <a:solidFill>
                  <a:schemeClr val="bg1"/>
                </a:solidFill>
              </a:rPr>
            </a:br>
            <a:r>
              <a:rPr lang="en-US" sz="3200" dirty="0" smtClean="0">
                <a:solidFill>
                  <a:schemeClr val="bg1"/>
                </a:solidFill>
              </a:rPr>
              <a:t>&amp; Benefits on the P&amp;L</a:t>
            </a:r>
            <a:endParaRPr lang="en-US" sz="3200" dirty="0">
              <a:solidFill>
                <a:schemeClr val="bg1"/>
              </a:solidFill>
            </a:endParaRPr>
          </a:p>
        </p:txBody>
      </p:sp>
      <p:sp>
        <p:nvSpPr>
          <p:cNvPr id="46" name="Oval 45"/>
          <p:cNvSpPr/>
          <p:nvPr/>
        </p:nvSpPr>
        <p:spPr>
          <a:xfrm>
            <a:off x="8060275" y="169332"/>
            <a:ext cx="863599" cy="863599"/>
          </a:xfrm>
          <a:prstGeom prst="ellipse">
            <a:avLst/>
          </a:prstGeom>
          <a:solidFill>
            <a:schemeClr val="bg1"/>
          </a:solidFill>
          <a:ln w="34925">
            <a:solidFill>
              <a:srgbClr val="58AB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8" name="Group 57"/>
          <p:cNvGrpSpPr/>
          <p:nvPr/>
        </p:nvGrpSpPr>
        <p:grpSpPr>
          <a:xfrm>
            <a:off x="8202360" y="286678"/>
            <a:ext cx="602982" cy="568454"/>
            <a:chOff x="3143250" y="1478098"/>
            <a:chExt cx="546100" cy="514827"/>
          </a:xfrm>
          <a:solidFill>
            <a:schemeClr val="accent4"/>
          </a:solidFill>
        </p:grpSpPr>
        <p:grpSp>
          <p:nvGrpSpPr>
            <p:cNvPr id="59" name="Group 58"/>
            <p:cNvGrpSpPr/>
            <p:nvPr/>
          </p:nvGrpSpPr>
          <p:grpSpPr>
            <a:xfrm>
              <a:off x="3143250" y="1725697"/>
              <a:ext cx="161925" cy="212948"/>
              <a:chOff x="3956050" y="1578552"/>
              <a:chExt cx="679410" cy="893493"/>
            </a:xfrm>
            <a:grpFill/>
          </p:grpSpPr>
          <p:sp>
            <p:nvSpPr>
              <p:cNvPr id="70"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1" name="Freeform 70"/>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Freeform 71"/>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0" name="Group 59"/>
            <p:cNvGrpSpPr/>
            <p:nvPr/>
          </p:nvGrpSpPr>
          <p:grpSpPr>
            <a:xfrm>
              <a:off x="3270250" y="1725696"/>
              <a:ext cx="203200" cy="267229"/>
              <a:chOff x="3956050" y="1578552"/>
              <a:chExt cx="679410" cy="893493"/>
            </a:xfrm>
            <a:grpFill/>
          </p:grpSpPr>
          <p:sp>
            <p:nvSpPr>
              <p:cNvPr id="67"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68" name="Freeform 67"/>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Freeform 68"/>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1" name="Group 60"/>
            <p:cNvGrpSpPr/>
            <p:nvPr/>
          </p:nvGrpSpPr>
          <p:grpSpPr>
            <a:xfrm>
              <a:off x="3284825" y="1478098"/>
              <a:ext cx="404525" cy="391413"/>
              <a:chOff x="1998950" y="714938"/>
              <a:chExt cx="1350757" cy="1306973"/>
            </a:xfrm>
            <a:grpFill/>
          </p:grpSpPr>
          <p:sp>
            <p:nvSpPr>
              <p:cNvPr id="62" name="Oval 44"/>
              <p:cNvSpPr>
                <a:spLocks noChangeArrowheads="1"/>
              </p:cNvSpPr>
              <p:nvPr/>
            </p:nvSpPr>
            <p:spPr bwMode="auto">
              <a:xfrm>
                <a:off x="2982818" y="1736724"/>
                <a:ext cx="106784" cy="110577"/>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63" name="Oval 214"/>
              <p:cNvSpPr/>
              <p:nvPr/>
            </p:nvSpPr>
            <p:spPr>
              <a:xfrm>
                <a:off x="1998950" y="889856"/>
                <a:ext cx="1350757" cy="536247"/>
              </a:xfrm>
              <a:custGeom>
                <a:avLst/>
                <a:gdLst>
                  <a:gd name="connsiteX0" fmla="*/ 0 w 680470"/>
                  <a:gd name="connsiteY0" fmla="*/ 327276 h 654552"/>
                  <a:gd name="connsiteX1" fmla="*/ 340235 w 680470"/>
                  <a:gd name="connsiteY1" fmla="*/ 0 h 654552"/>
                  <a:gd name="connsiteX2" fmla="*/ 680470 w 680470"/>
                  <a:gd name="connsiteY2" fmla="*/ 327276 h 654552"/>
                  <a:gd name="connsiteX3" fmla="*/ 340235 w 680470"/>
                  <a:gd name="connsiteY3" fmla="*/ 654552 h 654552"/>
                  <a:gd name="connsiteX4" fmla="*/ 0 w 680470"/>
                  <a:gd name="connsiteY4" fmla="*/ 327276 h 654552"/>
                  <a:gd name="connsiteX0" fmla="*/ 0 w 680470"/>
                  <a:gd name="connsiteY0" fmla="*/ 327276 h 327276"/>
                  <a:gd name="connsiteX1" fmla="*/ 340235 w 680470"/>
                  <a:gd name="connsiteY1" fmla="*/ 0 h 327276"/>
                  <a:gd name="connsiteX2" fmla="*/ 680470 w 680470"/>
                  <a:gd name="connsiteY2" fmla="*/ 327276 h 327276"/>
                  <a:gd name="connsiteX3" fmla="*/ 0 w 680470"/>
                  <a:gd name="connsiteY3" fmla="*/ 327276 h 327276"/>
                  <a:gd name="connsiteX0" fmla="*/ 5475 w 635145"/>
                  <a:gd name="connsiteY0" fmla="*/ 328822 h 341168"/>
                  <a:gd name="connsiteX1" fmla="*/ 345710 w 635145"/>
                  <a:gd name="connsiteY1" fmla="*/ 1546 h 341168"/>
                  <a:gd name="connsiteX2" fmla="*/ 635145 w 635145"/>
                  <a:gd name="connsiteY2" fmla="*/ 246272 h 341168"/>
                  <a:gd name="connsiteX3" fmla="*/ 5475 w 635145"/>
                  <a:gd name="connsiteY3" fmla="*/ 328822 h 341168"/>
                  <a:gd name="connsiteX0" fmla="*/ 6249 w 588294"/>
                  <a:gd name="connsiteY0" fmla="*/ 194247 h 265997"/>
                  <a:gd name="connsiteX1" fmla="*/ 298859 w 588294"/>
                  <a:gd name="connsiteY1" fmla="*/ 321 h 265997"/>
                  <a:gd name="connsiteX2" fmla="*/ 588294 w 588294"/>
                  <a:gd name="connsiteY2" fmla="*/ 245047 h 265997"/>
                  <a:gd name="connsiteX3" fmla="*/ 6249 w 588294"/>
                  <a:gd name="connsiteY3" fmla="*/ 194247 h 265997"/>
                  <a:gd name="connsiteX0" fmla="*/ 54 w 582099"/>
                  <a:gd name="connsiteY0" fmla="*/ 194504 h 285083"/>
                  <a:gd name="connsiteX1" fmla="*/ 292664 w 582099"/>
                  <a:gd name="connsiteY1" fmla="*/ 578 h 285083"/>
                  <a:gd name="connsiteX2" fmla="*/ 582099 w 582099"/>
                  <a:gd name="connsiteY2" fmla="*/ 245304 h 285083"/>
                  <a:gd name="connsiteX3" fmla="*/ 54 w 582099"/>
                  <a:gd name="connsiteY3" fmla="*/ 194504 h 285083"/>
                  <a:gd name="connsiteX0" fmla="*/ 6248 w 588293"/>
                  <a:gd name="connsiteY0" fmla="*/ 194109 h 255346"/>
                  <a:gd name="connsiteX1" fmla="*/ 298858 w 588293"/>
                  <a:gd name="connsiteY1" fmla="*/ 183 h 255346"/>
                  <a:gd name="connsiteX2" fmla="*/ 588293 w 588293"/>
                  <a:gd name="connsiteY2" fmla="*/ 232209 h 255346"/>
                  <a:gd name="connsiteX3" fmla="*/ 6248 w 588293"/>
                  <a:gd name="connsiteY3" fmla="*/ 194109 h 255346"/>
                  <a:gd name="connsiteX0" fmla="*/ 47 w 582092"/>
                  <a:gd name="connsiteY0" fmla="*/ 194325 h 282859"/>
                  <a:gd name="connsiteX1" fmla="*/ 292657 w 582092"/>
                  <a:gd name="connsiteY1" fmla="*/ 399 h 282859"/>
                  <a:gd name="connsiteX2" fmla="*/ 582092 w 582092"/>
                  <a:gd name="connsiteY2" fmla="*/ 232425 h 282859"/>
                  <a:gd name="connsiteX3" fmla="*/ 47 w 582092"/>
                  <a:gd name="connsiteY3" fmla="*/ 194325 h 282859"/>
                  <a:gd name="connsiteX0" fmla="*/ 16573 w 602312"/>
                  <a:gd name="connsiteY0" fmla="*/ 194325 h 267538"/>
                  <a:gd name="connsiteX1" fmla="*/ 309183 w 602312"/>
                  <a:gd name="connsiteY1" fmla="*/ 399 h 267538"/>
                  <a:gd name="connsiteX2" fmla="*/ 598618 w 602312"/>
                  <a:gd name="connsiteY2" fmla="*/ 232425 h 267538"/>
                  <a:gd name="connsiteX3" fmla="*/ 96967 w 602312"/>
                  <a:gd name="connsiteY3" fmla="*/ 262829 h 267538"/>
                  <a:gd name="connsiteX4" fmla="*/ 16573 w 602312"/>
                  <a:gd name="connsiteY4" fmla="*/ 194325 h 267538"/>
                  <a:gd name="connsiteX0" fmla="*/ 16573 w 598633"/>
                  <a:gd name="connsiteY0" fmla="*/ 194325 h 270797"/>
                  <a:gd name="connsiteX1" fmla="*/ 309183 w 598633"/>
                  <a:gd name="connsiteY1" fmla="*/ 399 h 270797"/>
                  <a:gd name="connsiteX2" fmla="*/ 598618 w 598633"/>
                  <a:gd name="connsiteY2" fmla="*/ 232425 h 270797"/>
                  <a:gd name="connsiteX3" fmla="*/ 296992 w 598633"/>
                  <a:gd name="connsiteY3" fmla="*/ 266004 h 270797"/>
                  <a:gd name="connsiteX4" fmla="*/ 96967 w 598633"/>
                  <a:gd name="connsiteY4" fmla="*/ 262829 h 270797"/>
                  <a:gd name="connsiteX5" fmla="*/ 16573 w 598633"/>
                  <a:gd name="connsiteY5" fmla="*/ 194325 h 270797"/>
                  <a:gd name="connsiteX0" fmla="*/ 16573 w 605509"/>
                  <a:gd name="connsiteY0" fmla="*/ 194325 h 269107"/>
                  <a:gd name="connsiteX1" fmla="*/ 309183 w 605509"/>
                  <a:gd name="connsiteY1" fmla="*/ 399 h 269107"/>
                  <a:gd name="connsiteX2" fmla="*/ 598618 w 605509"/>
                  <a:gd name="connsiteY2" fmla="*/ 232425 h 269107"/>
                  <a:gd name="connsiteX3" fmla="*/ 497018 w 605509"/>
                  <a:gd name="connsiteY3" fmla="*/ 262829 h 269107"/>
                  <a:gd name="connsiteX4" fmla="*/ 296992 w 605509"/>
                  <a:gd name="connsiteY4" fmla="*/ 266004 h 269107"/>
                  <a:gd name="connsiteX5" fmla="*/ 96967 w 605509"/>
                  <a:gd name="connsiteY5" fmla="*/ 262829 h 269107"/>
                  <a:gd name="connsiteX6" fmla="*/ 16573 w 605509"/>
                  <a:gd name="connsiteY6" fmla="*/ 194325 h 269107"/>
                  <a:gd name="connsiteX0" fmla="*/ 11696 w 600632"/>
                  <a:gd name="connsiteY0" fmla="*/ 194102 h 266301"/>
                  <a:gd name="connsiteX1" fmla="*/ 304306 w 600632"/>
                  <a:gd name="connsiteY1" fmla="*/ 176 h 266301"/>
                  <a:gd name="connsiteX2" fmla="*/ 593741 w 600632"/>
                  <a:gd name="connsiteY2" fmla="*/ 232202 h 266301"/>
                  <a:gd name="connsiteX3" fmla="*/ 492141 w 600632"/>
                  <a:gd name="connsiteY3" fmla="*/ 262606 h 266301"/>
                  <a:gd name="connsiteX4" fmla="*/ 292115 w 600632"/>
                  <a:gd name="connsiteY4" fmla="*/ 265781 h 266301"/>
                  <a:gd name="connsiteX5" fmla="*/ 111140 w 600632"/>
                  <a:gd name="connsiteY5" fmla="*/ 192756 h 266301"/>
                  <a:gd name="connsiteX6" fmla="*/ 11696 w 600632"/>
                  <a:gd name="connsiteY6" fmla="*/ 194102 h 266301"/>
                  <a:gd name="connsiteX0" fmla="*/ 11696 w 600632"/>
                  <a:gd name="connsiteY0" fmla="*/ 194102 h 262914"/>
                  <a:gd name="connsiteX1" fmla="*/ 304306 w 600632"/>
                  <a:gd name="connsiteY1" fmla="*/ 176 h 262914"/>
                  <a:gd name="connsiteX2" fmla="*/ 593741 w 600632"/>
                  <a:gd name="connsiteY2" fmla="*/ 232202 h 262914"/>
                  <a:gd name="connsiteX3" fmla="*/ 492141 w 600632"/>
                  <a:gd name="connsiteY3" fmla="*/ 262606 h 262914"/>
                  <a:gd name="connsiteX4" fmla="*/ 285765 w 600632"/>
                  <a:gd name="connsiteY4" fmla="*/ 195931 h 262914"/>
                  <a:gd name="connsiteX5" fmla="*/ 111140 w 600632"/>
                  <a:gd name="connsiteY5" fmla="*/ 192756 h 262914"/>
                  <a:gd name="connsiteX6" fmla="*/ 11696 w 600632"/>
                  <a:gd name="connsiteY6" fmla="*/ 194102 h 262914"/>
                  <a:gd name="connsiteX0" fmla="*/ 11696 w 599918"/>
                  <a:gd name="connsiteY0" fmla="*/ 194102 h 244693"/>
                  <a:gd name="connsiteX1" fmla="*/ 304306 w 599918"/>
                  <a:gd name="connsiteY1" fmla="*/ 176 h 244693"/>
                  <a:gd name="connsiteX2" fmla="*/ 593741 w 599918"/>
                  <a:gd name="connsiteY2" fmla="*/ 232202 h 244693"/>
                  <a:gd name="connsiteX3" fmla="*/ 479441 w 599918"/>
                  <a:gd name="connsiteY3" fmla="*/ 195931 h 244693"/>
                  <a:gd name="connsiteX4" fmla="*/ 285765 w 599918"/>
                  <a:gd name="connsiteY4" fmla="*/ 195931 h 244693"/>
                  <a:gd name="connsiteX5" fmla="*/ 111140 w 599918"/>
                  <a:gd name="connsiteY5" fmla="*/ 192756 h 244693"/>
                  <a:gd name="connsiteX6" fmla="*/ 11696 w 599918"/>
                  <a:gd name="connsiteY6" fmla="*/ 194102 h 24469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61965 w 599402"/>
                  <a:gd name="connsiteY4" fmla="*/ 1959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96865 w 599402"/>
                  <a:gd name="connsiteY6" fmla="*/ 195932 h 245963"/>
                  <a:gd name="connsiteX7" fmla="*/ 111140 w 599402"/>
                  <a:gd name="connsiteY7" fmla="*/ 192756 h 245963"/>
                  <a:gd name="connsiteX8" fmla="*/ 11696 w 599402"/>
                  <a:gd name="connsiteY8"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203215 w 599402"/>
                  <a:gd name="connsiteY6" fmla="*/ 227682 h 245963"/>
                  <a:gd name="connsiteX7" fmla="*/ 111140 w 599402"/>
                  <a:gd name="connsiteY7" fmla="*/ 192756 h 245963"/>
                  <a:gd name="connsiteX8" fmla="*/ 11696 w 599402"/>
                  <a:gd name="connsiteY8" fmla="*/ 194102 h 245963"/>
                  <a:gd name="connsiteX0" fmla="*/ 11696 w 599402"/>
                  <a:gd name="connsiteY0" fmla="*/ 193972 h 233902"/>
                  <a:gd name="connsiteX1" fmla="*/ 304306 w 599402"/>
                  <a:gd name="connsiteY1" fmla="*/ 46 h 233902"/>
                  <a:gd name="connsiteX2" fmla="*/ 593741 w 599402"/>
                  <a:gd name="connsiteY2" fmla="*/ 213022 h 233902"/>
                  <a:gd name="connsiteX3" fmla="*/ 479441 w 599402"/>
                  <a:gd name="connsiteY3" fmla="*/ 195801 h 233902"/>
                  <a:gd name="connsiteX4" fmla="*/ 390540 w 599402"/>
                  <a:gd name="connsiteY4" fmla="*/ 233902 h 233902"/>
                  <a:gd name="connsiteX5" fmla="*/ 285765 w 599402"/>
                  <a:gd name="connsiteY5" fmla="*/ 195801 h 233902"/>
                  <a:gd name="connsiteX6" fmla="*/ 203215 w 599402"/>
                  <a:gd name="connsiteY6" fmla="*/ 227552 h 233902"/>
                  <a:gd name="connsiteX7" fmla="*/ 111140 w 599402"/>
                  <a:gd name="connsiteY7" fmla="*/ 192626 h 233902"/>
                  <a:gd name="connsiteX8" fmla="*/ 11696 w 599402"/>
                  <a:gd name="connsiteY8" fmla="*/ 193972 h 233902"/>
                  <a:gd name="connsiteX0" fmla="*/ 11696 w 593810"/>
                  <a:gd name="connsiteY0" fmla="*/ 193972 h 233902"/>
                  <a:gd name="connsiteX1" fmla="*/ 304306 w 593810"/>
                  <a:gd name="connsiteY1" fmla="*/ 46 h 233902"/>
                  <a:gd name="connsiteX2" fmla="*/ 593741 w 593810"/>
                  <a:gd name="connsiteY2" fmla="*/ 213022 h 233902"/>
                  <a:gd name="connsiteX3" fmla="*/ 479441 w 593810"/>
                  <a:gd name="connsiteY3" fmla="*/ 195801 h 233902"/>
                  <a:gd name="connsiteX4" fmla="*/ 390540 w 593810"/>
                  <a:gd name="connsiteY4" fmla="*/ 233902 h 233902"/>
                  <a:gd name="connsiteX5" fmla="*/ 285765 w 593810"/>
                  <a:gd name="connsiteY5" fmla="*/ 195801 h 233902"/>
                  <a:gd name="connsiteX6" fmla="*/ 203215 w 593810"/>
                  <a:gd name="connsiteY6" fmla="*/ 227552 h 233902"/>
                  <a:gd name="connsiteX7" fmla="*/ 111140 w 593810"/>
                  <a:gd name="connsiteY7" fmla="*/ 192626 h 233902"/>
                  <a:gd name="connsiteX8" fmla="*/ 11696 w 593810"/>
                  <a:gd name="connsiteY8" fmla="*/ 193972 h 233902"/>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28 w 572626"/>
                  <a:gd name="connsiteY0" fmla="*/ 194077 h 234007"/>
                  <a:gd name="connsiteX1" fmla="*/ 292638 w 572626"/>
                  <a:gd name="connsiteY1" fmla="*/ 151 h 234007"/>
                  <a:gd name="connsiteX2" fmla="*/ 572548 w 572626"/>
                  <a:gd name="connsiteY2" fmla="*/ 232177 h 234007"/>
                  <a:gd name="connsiteX3" fmla="*/ 467773 w 572626"/>
                  <a:gd name="connsiteY3" fmla="*/ 195906 h 234007"/>
                  <a:gd name="connsiteX4" fmla="*/ 378872 w 572626"/>
                  <a:gd name="connsiteY4" fmla="*/ 234007 h 234007"/>
                  <a:gd name="connsiteX5" fmla="*/ 274097 w 572626"/>
                  <a:gd name="connsiteY5" fmla="*/ 195906 h 234007"/>
                  <a:gd name="connsiteX6" fmla="*/ 191547 w 572626"/>
                  <a:gd name="connsiteY6" fmla="*/ 227657 h 234007"/>
                  <a:gd name="connsiteX7" fmla="*/ 99472 w 572626"/>
                  <a:gd name="connsiteY7" fmla="*/ 192731 h 234007"/>
                  <a:gd name="connsiteX8" fmla="*/ 28 w 572626"/>
                  <a:gd name="connsiteY8" fmla="*/ 194077 h 234007"/>
                  <a:gd name="connsiteX0" fmla="*/ 26 w 585324"/>
                  <a:gd name="connsiteY0" fmla="*/ 225680 h 233860"/>
                  <a:gd name="connsiteX1" fmla="*/ 305336 w 585324"/>
                  <a:gd name="connsiteY1" fmla="*/ 4 h 233860"/>
                  <a:gd name="connsiteX2" fmla="*/ 585246 w 585324"/>
                  <a:gd name="connsiteY2" fmla="*/ 232030 h 233860"/>
                  <a:gd name="connsiteX3" fmla="*/ 480471 w 585324"/>
                  <a:gd name="connsiteY3" fmla="*/ 195759 h 233860"/>
                  <a:gd name="connsiteX4" fmla="*/ 391570 w 585324"/>
                  <a:gd name="connsiteY4" fmla="*/ 233860 h 233860"/>
                  <a:gd name="connsiteX5" fmla="*/ 286795 w 585324"/>
                  <a:gd name="connsiteY5" fmla="*/ 195759 h 233860"/>
                  <a:gd name="connsiteX6" fmla="*/ 204245 w 585324"/>
                  <a:gd name="connsiteY6" fmla="*/ 227510 h 233860"/>
                  <a:gd name="connsiteX7" fmla="*/ 112170 w 585324"/>
                  <a:gd name="connsiteY7" fmla="*/ 192584 h 233860"/>
                  <a:gd name="connsiteX8" fmla="*/ 26 w 585324"/>
                  <a:gd name="connsiteY8" fmla="*/ 225680 h 233860"/>
                  <a:gd name="connsiteX0" fmla="*/ 0 w 585298"/>
                  <a:gd name="connsiteY0" fmla="*/ 231415 h 239595"/>
                  <a:gd name="connsiteX1" fmla="*/ 147069 w 585298"/>
                  <a:gd name="connsiteY1" fmla="*/ 84020 h 239595"/>
                  <a:gd name="connsiteX2" fmla="*/ 305310 w 585298"/>
                  <a:gd name="connsiteY2" fmla="*/ 5739 h 239595"/>
                  <a:gd name="connsiteX3" fmla="*/ 585220 w 585298"/>
                  <a:gd name="connsiteY3" fmla="*/ 237765 h 239595"/>
                  <a:gd name="connsiteX4" fmla="*/ 480445 w 585298"/>
                  <a:gd name="connsiteY4" fmla="*/ 201494 h 239595"/>
                  <a:gd name="connsiteX5" fmla="*/ 391544 w 585298"/>
                  <a:gd name="connsiteY5" fmla="*/ 239595 h 239595"/>
                  <a:gd name="connsiteX6" fmla="*/ 286769 w 585298"/>
                  <a:gd name="connsiteY6" fmla="*/ 201494 h 239595"/>
                  <a:gd name="connsiteX7" fmla="*/ 204219 w 585298"/>
                  <a:gd name="connsiteY7" fmla="*/ 233245 h 239595"/>
                  <a:gd name="connsiteX8" fmla="*/ 112144 w 585298"/>
                  <a:gd name="connsiteY8" fmla="*/ 198319 h 239595"/>
                  <a:gd name="connsiteX9" fmla="*/ 0 w 585298"/>
                  <a:gd name="connsiteY9" fmla="*/ 231415 h 239595"/>
                  <a:gd name="connsiteX0" fmla="*/ 530 w 585828"/>
                  <a:gd name="connsiteY0" fmla="*/ 232227 h 240407"/>
                  <a:gd name="connsiteX1" fmla="*/ 80924 w 585828"/>
                  <a:gd name="connsiteY1" fmla="*/ 78482 h 240407"/>
                  <a:gd name="connsiteX2" fmla="*/ 305840 w 585828"/>
                  <a:gd name="connsiteY2" fmla="*/ 6551 h 240407"/>
                  <a:gd name="connsiteX3" fmla="*/ 585750 w 585828"/>
                  <a:gd name="connsiteY3" fmla="*/ 238577 h 240407"/>
                  <a:gd name="connsiteX4" fmla="*/ 480975 w 585828"/>
                  <a:gd name="connsiteY4" fmla="*/ 202306 h 240407"/>
                  <a:gd name="connsiteX5" fmla="*/ 392074 w 585828"/>
                  <a:gd name="connsiteY5" fmla="*/ 240407 h 240407"/>
                  <a:gd name="connsiteX6" fmla="*/ 287299 w 585828"/>
                  <a:gd name="connsiteY6" fmla="*/ 202306 h 240407"/>
                  <a:gd name="connsiteX7" fmla="*/ 204749 w 585828"/>
                  <a:gd name="connsiteY7" fmla="*/ 234057 h 240407"/>
                  <a:gd name="connsiteX8" fmla="*/ 112674 w 585828"/>
                  <a:gd name="connsiteY8" fmla="*/ 199131 h 240407"/>
                  <a:gd name="connsiteX9" fmla="*/ 530 w 585828"/>
                  <a:gd name="connsiteY9" fmla="*/ 232227 h 240407"/>
                  <a:gd name="connsiteX0" fmla="*/ 530 w 585828"/>
                  <a:gd name="connsiteY0" fmla="*/ 225747 h 233927"/>
                  <a:gd name="connsiteX1" fmla="*/ 80924 w 585828"/>
                  <a:gd name="connsiteY1" fmla="*/ 72002 h 233927"/>
                  <a:gd name="connsiteX2" fmla="*/ 305840 w 585828"/>
                  <a:gd name="connsiteY2" fmla="*/ 71 h 233927"/>
                  <a:gd name="connsiteX3" fmla="*/ 480974 w 585828"/>
                  <a:gd name="connsiteY3" fmla="*/ 62478 h 233927"/>
                  <a:gd name="connsiteX4" fmla="*/ 585750 w 585828"/>
                  <a:gd name="connsiteY4" fmla="*/ 232097 h 233927"/>
                  <a:gd name="connsiteX5" fmla="*/ 480975 w 585828"/>
                  <a:gd name="connsiteY5" fmla="*/ 195826 h 233927"/>
                  <a:gd name="connsiteX6" fmla="*/ 392074 w 585828"/>
                  <a:gd name="connsiteY6" fmla="*/ 233927 h 233927"/>
                  <a:gd name="connsiteX7" fmla="*/ 287299 w 585828"/>
                  <a:gd name="connsiteY7" fmla="*/ 195826 h 233927"/>
                  <a:gd name="connsiteX8" fmla="*/ 204749 w 585828"/>
                  <a:gd name="connsiteY8" fmla="*/ 227577 h 233927"/>
                  <a:gd name="connsiteX9" fmla="*/ 112674 w 585828"/>
                  <a:gd name="connsiteY9" fmla="*/ 192651 h 233927"/>
                  <a:gd name="connsiteX10" fmla="*/ 530 w 585828"/>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87304 w 585833"/>
                  <a:gd name="connsiteY7" fmla="*/ 19582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41"/>
                  <a:gd name="connsiteY0" fmla="*/ 225747 h 233927"/>
                  <a:gd name="connsiteX1" fmla="*/ 80929 w 585841"/>
                  <a:gd name="connsiteY1" fmla="*/ 72002 h 233927"/>
                  <a:gd name="connsiteX2" fmla="*/ 305845 w 585841"/>
                  <a:gd name="connsiteY2" fmla="*/ 71 h 233927"/>
                  <a:gd name="connsiteX3" fmla="*/ 480979 w 585841"/>
                  <a:gd name="connsiteY3" fmla="*/ 62478 h 233927"/>
                  <a:gd name="connsiteX4" fmla="*/ 585755 w 585841"/>
                  <a:gd name="connsiteY4" fmla="*/ 232097 h 233927"/>
                  <a:gd name="connsiteX5" fmla="*/ 480980 w 585841"/>
                  <a:gd name="connsiteY5" fmla="*/ 189476 h 233927"/>
                  <a:gd name="connsiteX6" fmla="*/ 392079 w 585841"/>
                  <a:gd name="connsiteY6" fmla="*/ 233927 h 233927"/>
                  <a:gd name="connsiteX7" fmla="*/ 296829 w 585841"/>
                  <a:gd name="connsiteY7" fmla="*/ 189476 h 233927"/>
                  <a:gd name="connsiteX8" fmla="*/ 204754 w 585841"/>
                  <a:gd name="connsiteY8" fmla="*/ 227577 h 233927"/>
                  <a:gd name="connsiteX9" fmla="*/ 112679 w 585841"/>
                  <a:gd name="connsiteY9" fmla="*/ 192651 h 233927"/>
                  <a:gd name="connsiteX10" fmla="*/ 535 w 585841"/>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73"/>
                  <a:gd name="connsiteY0" fmla="*/ 225692 h 232506"/>
                  <a:gd name="connsiteX1" fmla="*/ 80675 w 585573"/>
                  <a:gd name="connsiteY1" fmla="*/ 71947 h 232506"/>
                  <a:gd name="connsiteX2" fmla="*/ 305591 w 585573"/>
                  <a:gd name="connsiteY2" fmla="*/ 16 h 232506"/>
                  <a:gd name="connsiteX3" fmla="*/ 493425 w 585573"/>
                  <a:gd name="connsiteY3" fmla="*/ 75123 h 232506"/>
                  <a:gd name="connsiteX4" fmla="*/ 585501 w 585573"/>
                  <a:gd name="connsiteY4" fmla="*/ 232042 h 232506"/>
                  <a:gd name="connsiteX5" fmla="*/ 480726 w 585573"/>
                  <a:gd name="connsiteY5" fmla="*/ 189421 h 232506"/>
                  <a:gd name="connsiteX6" fmla="*/ 388650 w 585573"/>
                  <a:gd name="connsiteY6" fmla="*/ 227522 h 232506"/>
                  <a:gd name="connsiteX7" fmla="*/ 296575 w 585573"/>
                  <a:gd name="connsiteY7" fmla="*/ 189421 h 232506"/>
                  <a:gd name="connsiteX8" fmla="*/ 204500 w 585573"/>
                  <a:gd name="connsiteY8" fmla="*/ 227522 h 232506"/>
                  <a:gd name="connsiteX9" fmla="*/ 102900 w 585573"/>
                  <a:gd name="connsiteY9" fmla="*/ 189421 h 232506"/>
                  <a:gd name="connsiteX10" fmla="*/ 281 w 585573"/>
                  <a:gd name="connsiteY10" fmla="*/ 225692 h 232506"/>
                  <a:gd name="connsiteX0" fmla="*/ 281 w 585573"/>
                  <a:gd name="connsiteY0" fmla="*/ 225683 h 232497"/>
                  <a:gd name="connsiteX1" fmla="*/ 80675 w 585573"/>
                  <a:gd name="connsiteY1" fmla="*/ 71938 h 232497"/>
                  <a:gd name="connsiteX2" fmla="*/ 305591 w 585573"/>
                  <a:gd name="connsiteY2" fmla="*/ 7 h 232497"/>
                  <a:gd name="connsiteX3" fmla="*/ 499775 w 585573"/>
                  <a:gd name="connsiteY3" fmla="*/ 68764 h 232497"/>
                  <a:gd name="connsiteX4" fmla="*/ 585501 w 585573"/>
                  <a:gd name="connsiteY4" fmla="*/ 232033 h 232497"/>
                  <a:gd name="connsiteX5" fmla="*/ 480726 w 585573"/>
                  <a:gd name="connsiteY5" fmla="*/ 189412 h 232497"/>
                  <a:gd name="connsiteX6" fmla="*/ 388650 w 585573"/>
                  <a:gd name="connsiteY6" fmla="*/ 227513 h 232497"/>
                  <a:gd name="connsiteX7" fmla="*/ 296575 w 585573"/>
                  <a:gd name="connsiteY7" fmla="*/ 189412 h 232497"/>
                  <a:gd name="connsiteX8" fmla="*/ 204500 w 585573"/>
                  <a:gd name="connsiteY8" fmla="*/ 227513 h 232497"/>
                  <a:gd name="connsiteX9" fmla="*/ 102900 w 585573"/>
                  <a:gd name="connsiteY9" fmla="*/ 189412 h 232497"/>
                  <a:gd name="connsiteX10" fmla="*/ 281 w 585573"/>
                  <a:gd name="connsiteY10" fmla="*/ 225683 h 232497"/>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08" h="232485">
                    <a:moveTo>
                      <a:pt x="281" y="225683"/>
                    </a:moveTo>
                    <a:cubicBezTo>
                      <a:pt x="-3423" y="206104"/>
                      <a:pt x="29790" y="109551"/>
                      <a:pt x="80675" y="71938"/>
                    </a:cubicBezTo>
                    <a:cubicBezTo>
                      <a:pt x="147435" y="12100"/>
                      <a:pt x="235741" y="536"/>
                      <a:pt x="305591" y="7"/>
                    </a:cubicBezTo>
                    <a:cubicBezTo>
                      <a:pt x="375441" y="-522"/>
                      <a:pt x="453123" y="30093"/>
                      <a:pt x="499775" y="68764"/>
                    </a:cubicBezTo>
                    <a:cubicBezTo>
                      <a:pt x="546427" y="107435"/>
                      <a:pt x="585501" y="209808"/>
                      <a:pt x="585501" y="232033"/>
                    </a:cubicBezTo>
                    <a:cubicBezTo>
                      <a:pt x="588232" y="237671"/>
                      <a:pt x="538311" y="188788"/>
                      <a:pt x="480726" y="189412"/>
                    </a:cubicBezTo>
                    <a:cubicBezTo>
                      <a:pt x="423141" y="190036"/>
                      <a:pt x="386004" y="227513"/>
                      <a:pt x="388650" y="227513"/>
                    </a:cubicBezTo>
                    <a:cubicBezTo>
                      <a:pt x="384946" y="227513"/>
                      <a:pt x="357550" y="190788"/>
                      <a:pt x="296575" y="189412"/>
                    </a:cubicBezTo>
                    <a:cubicBezTo>
                      <a:pt x="235600" y="188036"/>
                      <a:pt x="201854" y="228042"/>
                      <a:pt x="204500" y="227513"/>
                    </a:cubicBezTo>
                    <a:cubicBezTo>
                      <a:pt x="203971" y="230159"/>
                      <a:pt x="165626" y="191210"/>
                      <a:pt x="102900" y="189412"/>
                    </a:cubicBezTo>
                    <a:cubicBezTo>
                      <a:pt x="40174" y="187614"/>
                      <a:pt x="3985" y="245262"/>
                      <a:pt x="281" y="225683"/>
                    </a:cubicBezTo>
                    <a:close/>
                  </a:path>
                </a:pathLst>
              </a:custGeom>
              <a:grp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ounded Rectangle 63"/>
              <p:cNvSpPr/>
              <p:nvPr/>
            </p:nvSpPr>
            <p:spPr>
              <a:xfrm flipH="1">
                <a:off x="2623332" y="714938"/>
                <a:ext cx="105455" cy="355579"/>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5" name="Rounded Rectangle 64"/>
              <p:cNvSpPr/>
              <p:nvPr/>
            </p:nvSpPr>
            <p:spPr>
              <a:xfrm flipH="1">
                <a:off x="2630653" y="1385341"/>
                <a:ext cx="105455" cy="454135"/>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6" name="Block Arc 65"/>
              <p:cNvSpPr/>
              <p:nvPr/>
            </p:nvSpPr>
            <p:spPr>
              <a:xfrm rot="11226179">
                <a:off x="2631138" y="1607948"/>
                <a:ext cx="459962" cy="413963"/>
              </a:xfrm>
              <a:prstGeom prst="blockArc">
                <a:avLst>
                  <a:gd name="adj1" fmla="val 9625171"/>
                  <a:gd name="adj2" fmla="val 0"/>
                  <a:gd name="adj3" fmla="val 25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pic>
        <p:nvPicPr>
          <p:cNvPr id="49" name="Picture 48" descr="PATTERNS_PPT-03.png"/>
          <p:cNvPicPr>
            <a:picLocks noChangeAspect="1"/>
          </p:cNvPicPr>
          <p:nvPr/>
        </p:nvPicPr>
        <p:blipFill rotWithShape="1">
          <a:blip r:embed="rId5" cstate="email">
            <a:alphaModFix amt="19000"/>
            <a:extLst>
              <a:ext uri="{28A0092B-C50C-407E-A947-70E740481C1C}">
                <a14:useLocalDpi xmlns:a14="http://schemas.microsoft.com/office/drawing/2010/main"/>
              </a:ext>
            </a:extLst>
          </a:blip>
          <a:srcRect l="73846" t="64591" b="1439"/>
          <a:stretch/>
        </p:blipFill>
        <p:spPr>
          <a:xfrm flipH="1">
            <a:off x="0" y="3903785"/>
            <a:ext cx="2391569" cy="2218673"/>
          </a:xfrm>
          <a:prstGeom prst="rect">
            <a:avLst/>
          </a:prstGeom>
        </p:spPr>
      </p:pic>
      <p:sp>
        <p:nvSpPr>
          <p:cNvPr id="15" name="Rectangle 14"/>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17" name="TextBox 16"/>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18" name="Rectangle 17"/>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19" name="TextBox 18"/>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22" name="Rectangle 21"/>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23" name="TextBox 22"/>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25" name="Group 24"/>
          <p:cNvGrpSpPr/>
          <p:nvPr/>
        </p:nvGrpSpPr>
        <p:grpSpPr>
          <a:xfrm>
            <a:off x="1439352" y="2712869"/>
            <a:ext cx="2743200" cy="2371409"/>
            <a:chOff x="2479249" y="3180235"/>
            <a:chExt cx="4760537" cy="2700640"/>
          </a:xfrm>
        </p:grpSpPr>
        <p:cxnSp>
          <p:nvCxnSpPr>
            <p:cNvPr id="26" name="Straight Connector 25"/>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9" name="Isosceles Triangle 28"/>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33" name="Rectangle 32">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34" name="Rectangle 33">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35" name="Isosceles Triangle 34"/>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21" name="TextBox 20"/>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24" name="TextBox 23"/>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20" name="TextBox 19"/>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4276188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DP_ProposalPresentation_BLANK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2" name="Group 41"/>
          <p:cNvGrpSpPr/>
          <p:nvPr/>
        </p:nvGrpSpPr>
        <p:grpSpPr>
          <a:xfrm>
            <a:off x="0" y="6127750"/>
            <a:ext cx="9144000" cy="730250"/>
            <a:chOff x="0" y="6127750"/>
            <a:chExt cx="9144000" cy="730250"/>
          </a:xfrm>
        </p:grpSpPr>
        <p:sp>
          <p:nvSpPr>
            <p:cNvPr id="43" name="Rectangle 42"/>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p:nvPicPr>
          <p:blipFill rotWithShape="1">
            <a:blip r:embed="rId4"/>
            <a:srcRect t="12336" b="22468"/>
            <a:stretch/>
          </p:blipFill>
          <p:spPr>
            <a:xfrm>
              <a:off x="7391400" y="6145337"/>
              <a:ext cx="1752600" cy="703782"/>
            </a:xfrm>
            <a:prstGeom prst="rect">
              <a:avLst/>
            </a:prstGeom>
          </p:spPr>
        </p:pic>
        <p:sp>
          <p:nvSpPr>
            <p:cNvPr id="45"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246614"/>
            <a:ext cx="5557932" cy="929485"/>
          </a:xfrm>
          <a:prstGeom prst="rect">
            <a:avLst/>
          </a:prstGeom>
          <a:noFill/>
        </p:spPr>
        <p:txBody>
          <a:bodyPr wrap="none" rtlCol="0">
            <a:spAutoFit/>
          </a:bodyPr>
          <a:lstStyle/>
          <a:p>
            <a:pPr>
              <a:lnSpc>
                <a:spcPct val="85000"/>
              </a:lnSpc>
            </a:pPr>
            <a:r>
              <a:rPr lang="en-US" sz="3200" dirty="0">
                <a:solidFill>
                  <a:schemeClr val="bg1"/>
                </a:solidFill>
              </a:rPr>
              <a:t>The Impact of Compensation </a:t>
            </a:r>
            <a:br>
              <a:rPr lang="en-US" sz="3200" dirty="0">
                <a:solidFill>
                  <a:schemeClr val="bg1"/>
                </a:solidFill>
              </a:rPr>
            </a:br>
            <a:r>
              <a:rPr lang="en-US" sz="3200" dirty="0" smtClean="0">
                <a:solidFill>
                  <a:schemeClr val="bg1"/>
                </a:solidFill>
              </a:rPr>
              <a:t>&amp; </a:t>
            </a:r>
            <a:r>
              <a:rPr lang="en-US" sz="3200" dirty="0">
                <a:solidFill>
                  <a:schemeClr val="bg1"/>
                </a:solidFill>
              </a:rPr>
              <a:t>Benefits on the P&amp;L</a:t>
            </a:r>
          </a:p>
        </p:txBody>
      </p:sp>
      <p:sp>
        <p:nvSpPr>
          <p:cNvPr id="67" name="Oval 66"/>
          <p:cNvSpPr/>
          <p:nvPr/>
        </p:nvSpPr>
        <p:spPr>
          <a:xfrm>
            <a:off x="8060275" y="169332"/>
            <a:ext cx="863599" cy="863599"/>
          </a:xfrm>
          <a:prstGeom prst="ellipse">
            <a:avLst/>
          </a:prstGeom>
          <a:solidFill>
            <a:schemeClr val="bg1"/>
          </a:solidFill>
          <a:ln w="34925">
            <a:solidFill>
              <a:srgbClr val="58AB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Group 67"/>
          <p:cNvGrpSpPr/>
          <p:nvPr/>
        </p:nvGrpSpPr>
        <p:grpSpPr>
          <a:xfrm>
            <a:off x="8202360" y="286678"/>
            <a:ext cx="602982" cy="568454"/>
            <a:chOff x="3143250" y="1478098"/>
            <a:chExt cx="546100" cy="514827"/>
          </a:xfrm>
          <a:solidFill>
            <a:schemeClr val="accent4"/>
          </a:solidFill>
        </p:grpSpPr>
        <p:grpSp>
          <p:nvGrpSpPr>
            <p:cNvPr id="69" name="Group 68"/>
            <p:cNvGrpSpPr/>
            <p:nvPr/>
          </p:nvGrpSpPr>
          <p:grpSpPr>
            <a:xfrm>
              <a:off x="3143250" y="1725697"/>
              <a:ext cx="161925" cy="212948"/>
              <a:chOff x="3956050" y="1578552"/>
              <a:chExt cx="679410" cy="893493"/>
            </a:xfrm>
            <a:grpFill/>
          </p:grpSpPr>
          <p:sp>
            <p:nvSpPr>
              <p:cNvPr id="80"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81" name="Freeform 80"/>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Freeform 81"/>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0" name="Group 69"/>
            <p:cNvGrpSpPr/>
            <p:nvPr/>
          </p:nvGrpSpPr>
          <p:grpSpPr>
            <a:xfrm>
              <a:off x="3270250" y="1725696"/>
              <a:ext cx="203200" cy="267229"/>
              <a:chOff x="3956050" y="1578552"/>
              <a:chExt cx="679410" cy="893493"/>
            </a:xfrm>
            <a:grpFill/>
          </p:grpSpPr>
          <p:sp>
            <p:nvSpPr>
              <p:cNvPr id="77"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8" name="Freeform 77"/>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Freeform 78"/>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1" name="Group 70"/>
            <p:cNvGrpSpPr/>
            <p:nvPr/>
          </p:nvGrpSpPr>
          <p:grpSpPr>
            <a:xfrm>
              <a:off x="3284825" y="1478098"/>
              <a:ext cx="404525" cy="391413"/>
              <a:chOff x="1998950" y="714938"/>
              <a:chExt cx="1350757" cy="1306973"/>
            </a:xfrm>
            <a:grpFill/>
          </p:grpSpPr>
          <p:sp>
            <p:nvSpPr>
              <p:cNvPr id="72" name="Oval 44"/>
              <p:cNvSpPr>
                <a:spLocks noChangeArrowheads="1"/>
              </p:cNvSpPr>
              <p:nvPr/>
            </p:nvSpPr>
            <p:spPr bwMode="auto">
              <a:xfrm>
                <a:off x="2982818" y="1736724"/>
                <a:ext cx="106784" cy="110577"/>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3" name="Oval 214"/>
              <p:cNvSpPr/>
              <p:nvPr/>
            </p:nvSpPr>
            <p:spPr>
              <a:xfrm>
                <a:off x="1998950" y="889856"/>
                <a:ext cx="1350757" cy="536247"/>
              </a:xfrm>
              <a:custGeom>
                <a:avLst/>
                <a:gdLst>
                  <a:gd name="connsiteX0" fmla="*/ 0 w 680470"/>
                  <a:gd name="connsiteY0" fmla="*/ 327276 h 654552"/>
                  <a:gd name="connsiteX1" fmla="*/ 340235 w 680470"/>
                  <a:gd name="connsiteY1" fmla="*/ 0 h 654552"/>
                  <a:gd name="connsiteX2" fmla="*/ 680470 w 680470"/>
                  <a:gd name="connsiteY2" fmla="*/ 327276 h 654552"/>
                  <a:gd name="connsiteX3" fmla="*/ 340235 w 680470"/>
                  <a:gd name="connsiteY3" fmla="*/ 654552 h 654552"/>
                  <a:gd name="connsiteX4" fmla="*/ 0 w 680470"/>
                  <a:gd name="connsiteY4" fmla="*/ 327276 h 654552"/>
                  <a:gd name="connsiteX0" fmla="*/ 0 w 680470"/>
                  <a:gd name="connsiteY0" fmla="*/ 327276 h 327276"/>
                  <a:gd name="connsiteX1" fmla="*/ 340235 w 680470"/>
                  <a:gd name="connsiteY1" fmla="*/ 0 h 327276"/>
                  <a:gd name="connsiteX2" fmla="*/ 680470 w 680470"/>
                  <a:gd name="connsiteY2" fmla="*/ 327276 h 327276"/>
                  <a:gd name="connsiteX3" fmla="*/ 0 w 680470"/>
                  <a:gd name="connsiteY3" fmla="*/ 327276 h 327276"/>
                  <a:gd name="connsiteX0" fmla="*/ 5475 w 635145"/>
                  <a:gd name="connsiteY0" fmla="*/ 328822 h 341168"/>
                  <a:gd name="connsiteX1" fmla="*/ 345710 w 635145"/>
                  <a:gd name="connsiteY1" fmla="*/ 1546 h 341168"/>
                  <a:gd name="connsiteX2" fmla="*/ 635145 w 635145"/>
                  <a:gd name="connsiteY2" fmla="*/ 246272 h 341168"/>
                  <a:gd name="connsiteX3" fmla="*/ 5475 w 635145"/>
                  <a:gd name="connsiteY3" fmla="*/ 328822 h 341168"/>
                  <a:gd name="connsiteX0" fmla="*/ 6249 w 588294"/>
                  <a:gd name="connsiteY0" fmla="*/ 194247 h 265997"/>
                  <a:gd name="connsiteX1" fmla="*/ 298859 w 588294"/>
                  <a:gd name="connsiteY1" fmla="*/ 321 h 265997"/>
                  <a:gd name="connsiteX2" fmla="*/ 588294 w 588294"/>
                  <a:gd name="connsiteY2" fmla="*/ 245047 h 265997"/>
                  <a:gd name="connsiteX3" fmla="*/ 6249 w 588294"/>
                  <a:gd name="connsiteY3" fmla="*/ 194247 h 265997"/>
                  <a:gd name="connsiteX0" fmla="*/ 54 w 582099"/>
                  <a:gd name="connsiteY0" fmla="*/ 194504 h 285083"/>
                  <a:gd name="connsiteX1" fmla="*/ 292664 w 582099"/>
                  <a:gd name="connsiteY1" fmla="*/ 578 h 285083"/>
                  <a:gd name="connsiteX2" fmla="*/ 582099 w 582099"/>
                  <a:gd name="connsiteY2" fmla="*/ 245304 h 285083"/>
                  <a:gd name="connsiteX3" fmla="*/ 54 w 582099"/>
                  <a:gd name="connsiteY3" fmla="*/ 194504 h 285083"/>
                  <a:gd name="connsiteX0" fmla="*/ 6248 w 588293"/>
                  <a:gd name="connsiteY0" fmla="*/ 194109 h 255346"/>
                  <a:gd name="connsiteX1" fmla="*/ 298858 w 588293"/>
                  <a:gd name="connsiteY1" fmla="*/ 183 h 255346"/>
                  <a:gd name="connsiteX2" fmla="*/ 588293 w 588293"/>
                  <a:gd name="connsiteY2" fmla="*/ 232209 h 255346"/>
                  <a:gd name="connsiteX3" fmla="*/ 6248 w 588293"/>
                  <a:gd name="connsiteY3" fmla="*/ 194109 h 255346"/>
                  <a:gd name="connsiteX0" fmla="*/ 47 w 582092"/>
                  <a:gd name="connsiteY0" fmla="*/ 194325 h 282859"/>
                  <a:gd name="connsiteX1" fmla="*/ 292657 w 582092"/>
                  <a:gd name="connsiteY1" fmla="*/ 399 h 282859"/>
                  <a:gd name="connsiteX2" fmla="*/ 582092 w 582092"/>
                  <a:gd name="connsiteY2" fmla="*/ 232425 h 282859"/>
                  <a:gd name="connsiteX3" fmla="*/ 47 w 582092"/>
                  <a:gd name="connsiteY3" fmla="*/ 194325 h 282859"/>
                  <a:gd name="connsiteX0" fmla="*/ 16573 w 602312"/>
                  <a:gd name="connsiteY0" fmla="*/ 194325 h 267538"/>
                  <a:gd name="connsiteX1" fmla="*/ 309183 w 602312"/>
                  <a:gd name="connsiteY1" fmla="*/ 399 h 267538"/>
                  <a:gd name="connsiteX2" fmla="*/ 598618 w 602312"/>
                  <a:gd name="connsiteY2" fmla="*/ 232425 h 267538"/>
                  <a:gd name="connsiteX3" fmla="*/ 96967 w 602312"/>
                  <a:gd name="connsiteY3" fmla="*/ 262829 h 267538"/>
                  <a:gd name="connsiteX4" fmla="*/ 16573 w 602312"/>
                  <a:gd name="connsiteY4" fmla="*/ 194325 h 267538"/>
                  <a:gd name="connsiteX0" fmla="*/ 16573 w 598633"/>
                  <a:gd name="connsiteY0" fmla="*/ 194325 h 270797"/>
                  <a:gd name="connsiteX1" fmla="*/ 309183 w 598633"/>
                  <a:gd name="connsiteY1" fmla="*/ 399 h 270797"/>
                  <a:gd name="connsiteX2" fmla="*/ 598618 w 598633"/>
                  <a:gd name="connsiteY2" fmla="*/ 232425 h 270797"/>
                  <a:gd name="connsiteX3" fmla="*/ 296992 w 598633"/>
                  <a:gd name="connsiteY3" fmla="*/ 266004 h 270797"/>
                  <a:gd name="connsiteX4" fmla="*/ 96967 w 598633"/>
                  <a:gd name="connsiteY4" fmla="*/ 262829 h 270797"/>
                  <a:gd name="connsiteX5" fmla="*/ 16573 w 598633"/>
                  <a:gd name="connsiteY5" fmla="*/ 194325 h 270797"/>
                  <a:gd name="connsiteX0" fmla="*/ 16573 w 605509"/>
                  <a:gd name="connsiteY0" fmla="*/ 194325 h 269107"/>
                  <a:gd name="connsiteX1" fmla="*/ 309183 w 605509"/>
                  <a:gd name="connsiteY1" fmla="*/ 399 h 269107"/>
                  <a:gd name="connsiteX2" fmla="*/ 598618 w 605509"/>
                  <a:gd name="connsiteY2" fmla="*/ 232425 h 269107"/>
                  <a:gd name="connsiteX3" fmla="*/ 497018 w 605509"/>
                  <a:gd name="connsiteY3" fmla="*/ 262829 h 269107"/>
                  <a:gd name="connsiteX4" fmla="*/ 296992 w 605509"/>
                  <a:gd name="connsiteY4" fmla="*/ 266004 h 269107"/>
                  <a:gd name="connsiteX5" fmla="*/ 96967 w 605509"/>
                  <a:gd name="connsiteY5" fmla="*/ 262829 h 269107"/>
                  <a:gd name="connsiteX6" fmla="*/ 16573 w 605509"/>
                  <a:gd name="connsiteY6" fmla="*/ 194325 h 269107"/>
                  <a:gd name="connsiteX0" fmla="*/ 11696 w 600632"/>
                  <a:gd name="connsiteY0" fmla="*/ 194102 h 266301"/>
                  <a:gd name="connsiteX1" fmla="*/ 304306 w 600632"/>
                  <a:gd name="connsiteY1" fmla="*/ 176 h 266301"/>
                  <a:gd name="connsiteX2" fmla="*/ 593741 w 600632"/>
                  <a:gd name="connsiteY2" fmla="*/ 232202 h 266301"/>
                  <a:gd name="connsiteX3" fmla="*/ 492141 w 600632"/>
                  <a:gd name="connsiteY3" fmla="*/ 262606 h 266301"/>
                  <a:gd name="connsiteX4" fmla="*/ 292115 w 600632"/>
                  <a:gd name="connsiteY4" fmla="*/ 265781 h 266301"/>
                  <a:gd name="connsiteX5" fmla="*/ 111140 w 600632"/>
                  <a:gd name="connsiteY5" fmla="*/ 192756 h 266301"/>
                  <a:gd name="connsiteX6" fmla="*/ 11696 w 600632"/>
                  <a:gd name="connsiteY6" fmla="*/ 194102 h 266301"/>
                  <a:gd name="connsiteX0" fmla="*/ 11696 w 600632"/>
                  <a:gd name="connsiteY0" fmla="*/ 194102 h 262914"/>
                  <a:gd name="connsiteX1" fmla="*/ 304306 w 600632"/>
                  <a:gd name="connsiteY1" fmla="*/ 176 h 262914"/>
                  <a:gd name="connsiteX2" fmla="*/ 593741 w 600632"/>
                  <a:gd name="connsiteY2" fmla="*/ 232202 h 262914"/>
                  <a:gd name="connsiteX3" fmla="*/ 492141 w 600632"/>
                  <a:gd name="connsiteY3" fmla="*/ 262606 h 262914"/>
                  <a:gd name="connsiteX4" fmla="*/ 285765 w 600632"/>
                  <a:gd name="connsiteY4" fmla="*/ 195931 h 262914"/>
                  <a:gd name="connsiteX5" fmla="*/ 111140 w 600632"/>
                  <a:gd name="connsiteY5" fmla="*/ 192756 h 262914"/>
                  <a:gd name="connsiteX6" fmla="*/ 11696 w 600632"/>
                  <a:gd name="connsiteY6" fmla="*/ 194102 h 262914"/>
                  <a:gd name="connsiteX0" fmla="*/ 11696 w 599918"/>
                  <a:gd name="connsiteY0" fmla="*/ 194102 h 244693"/>
                  <a:gd name="connsiteX1" fmla="*/ 304306 w 599918"/>
                  <a:gd name="connsiteY1" fmla="*/ 176 h 244693"/>
                  <a:gd name="connsiteX2" fmla="*/ 593741 w 599918"/>
                  <a:gd name="connsiteY2" fmla="*/ 232202 h 244693"/>
                  <a:gd name="connsiteX3" fmla="*/ 479441 w 599918"/>
                  <a:gd name="connsiteY3" fmla="*/ 195931 h 244693"/>
                  <a:gd name="connsiteX4" fmla="*/ 285765 w 599918"/>
                  <a:gd name="connsiteY4" fmla="*/ 195931 h 244693"/>
                  <a:gd name="connsiteX5" fmla="*/ 111140 w 599918"/>
                  <a:gd name="connsiteY5" fmla="*/ 192756 h 244693"/>
                  <a:gd name="connsiteX6" fmla="*/ 11696 w 599918"/>
                  <a:gd name="connsiteY6" fmla="*/ 194102 h 24469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61965 w 599402"/>
                  <a:gd name="connsiteY4" fmla="*/ 1959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96865 w 599402"/>
                  <a:gd name="connsiteY6" fmla="*/ 195932 h 245963"/>
                  <a:gd name="connsiteX7" fmla="*/ 111140 w 599402"/>
                  <a:gd name="connsiteY7" fmla="*/ 192756 h 245963"/>
                  <a:gd name="connsiteX8" fmla="*/ 11696 w 599402"/>
                  <a:gd name="connsiteY8"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203215 w 599402"/>
                  <a:gd name="connsiteY6" fmla="*/ 227682 h 245963"/>
                  <a:gd name="connsiteX7" fmla="*/ 111140 w 599402"/>
                  <a:gd name="connsiteY7" fmla="*/ 192756 h 245963"/>
                  <a:gd name="connsiteX8" fmla="*/ 11696 w 599402"/>
                  <a:gd name="connsiteY8" fmla="*/ 194102 h 245963"/>
                  <a:gd name="connsiteX0" fmla="*/ 11696 w 599402"/>
                  <a:gd name="connsiteY0" fmla="*/ 193972 h 233902"/>
                  <a:gd name="connsiteX1" fmla="*/ 304306 w 599402"/>
                  <a:gd name="connsiteY1" fmla="*/ 46 h 233902"/>
                  <a:gd name="connsiteX2" fmla="*/ 593741 w 599402"/>
                  <a:gd name="connsiteY2" fmla="*/ 213022 h 233902"/>
                  <a:gd name="connsiteX3" fmla="*/ 479441 w 599402"/>
                  <a:gd name="connsiteY3" fmla="*/ 195801 h 233902"/>
                  <a:gd name="connsiteX4" fmla="*/ 390540 w 599402"/>
                  <a:gd name="connsiteY4" fmla="*/ 233902 h 233902"/>
                  <a:gd name="connsiteX5" fmla="*/ 285765 w 599402"/>
                  <a:gd name="connsiteY5" fmla="*/ 195801 h 233902"/>
                  <a:gd name="connsiteX6" fmla="*/ 203215 w 599402"/>
                  <a:gd name="connsiteY6" fmla="*/ 227552 h 233902"/>
                  <a:gd name="connsiteX7" fmla="*/ 111140 w 599402"/>
                  <a:gd name="connsiteY7" fmla="*/ 192626 h 233902"/>
                  <a:gd name="connsiteX8" fmla="*/ 11696 w 599402"/>
                  <a:gd name="connsiteY8" fmla="*/ 193972 h 233902"/>
                  <a:gd name="connsiteX0" fmla="*/ 11696 w 593810"/>
                  <a:gd name="connsiteY0" fmla="*/ 193972 h 233902"/>
                  <a:gd name="connsiteX1" fmla="*/ 304306 w 593810"/>
                  <a:gd name="connsiteY1" fmla="*/ 46 h 233902"/>
                  <a:gd name="connsiteX2" fmla="*/ 593741 w 593810"/>
                  <a:gd name="connsiteY2" fmla="*/ 213022 h 233902"/>
                  <a:gd name="connsiteX3" fmla="*/ 479441 w 593810"/>
                  <a:gd name="connsiteY3" fmla="*/ 195801 h 233902"/>
                  <a:gd name="connsiteX4" fmla="*/ 390540 w 593810"/>
                  <a:gd name="connsiteY4" fmla="*/ 233902 h 233902"/>
                  <a:gd name="connsiteX5" fmla="*/ 285765 w 593810"/>
                  <a:gd name="connsiteY5" fmla="*/ 195801 h 233902"/>
                  <a:gd name="connsiteX6" fmla="*/ 203215 w 593810"/>
                  <a:gd name="connsiteY6" fmla="*/ 227552 h 233902"/>
                  <a:gd name="connsiteX7" fmla="*/ 111140 w 593810"/>
                  <a:gd name="connsiteY7" fmla="*/ 192626 h 233902"/>
                  <a:gd name="connsiteX8" fmla="*/ 11696 w 593810"/>
                  <a:gd name="connsiteY8" fmla="*/ 193972 h 233902"/>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28 w 572626"/>
                  <a:gd name="connsiteY0" fmla="*/ 194077 h 234007"/>
                  <a:gd name="connsiteX1" fmla="*/ 292638 w 572626"/>
                  <a:gd name="connsiteY1" fmla="*/ 151 h 234007"/>
                  <a:gd name="connsiteX2" fmla="*/ 572548 w 572626"/>
                  <a:gd name="connsiteY2" fmla="*/ 232177 h 234007"/>
                  <a:gd name="connsiteX3" fmla="*/ 467773 w 572626"/>
                  <a:gd name="connsiteY3" fmla="*/ 195906 h 234007"/>
                  <a:gd name="connsiteX4" fmla="*/ 378872 w 572626"/>
                  <a:gd name="connsiteY4" fmla="*/ 234007 h 234007"/>
                  <a:gd name="connsiteX5" fmla="*/ 274097 w 572626"/>
                  <a:gd name="connsiteY5" fmla="*/ 195906 h 234007"/>
                  <a:gd name="connsiteX6" fmla="*/ 191547 w 572626"/>
                  <a:gd name="connsiteY6" fmla="*/ 227657 h 234007"/>
                  <a:gd name="connsiteX7" fmla="*/ 99472 w 572626"/>
                  <a:gd name="connsiteY7" fmla="*/ 192731 h 234007"/>
                  <a:gd name="connsiteX8" fmla="*/ 28 w 572626"/>
                  <a:gd name="connsiteY8" fmla="*/ 194077 h 234007"/>
                  <a:gd name="connsiteX0" fmla="*/ 26 w 585324"/>
                  <a:gd name="connsiteY0" fmla="*/ 225680 h 233860"/>
                  <a:gd name="connsiteX1" fmla="*/ 305336 w 585324"/>
                  <a:gd name="connsiteY1" fmla="*/ 4 h 233860"/>
                  <a:gd name="connsiteX2" fmla="*/ 585246 w 585324"/>
                  <a:gd name="connsiteY2" fmla="*/ 232030 h 233860"/>
                  <a:gd name="connsiteX3" fmla="*/ 480471 w 585324"/>
                  <a:gd name="connsiteY3" fmla="*/ 195759 h 233860"/>
                  <a:gd name="connsiteX4" fmla="*/ 391570 w 585324"/>
                  <a:gd name="connsiteY4" fmla="*/ 233860 h 233860"/>
                  <a:gd name="connsiteX5" fmla="*/ 286795 w 585324"/>
                  <a:gd name="connsiteY5" fmla="*/ 195759 h 233860"/>
                  <a:gd name="connsiteX6" fmla="*/ 204245 w 585324"/>
                  <a:gd name="connsiteY6" fmla="*/ 227510 h 233860"/>
                  <a:gd name="connsiteX7" fmla="*/ 112170 w 585324"/>
                  <a:gd name="connsiteY7" fmla="*/ 192584 h 233860"/>
                  <a:gd name="connsiteX8" fmla="*/ 26 w 585324"/>
                  <a:gd name="connsiteY8" fmla="*/ 225680 h 233860"/>
                  <a:gd name="connsiteX0" fmla="*/ 0 w 585298"/>
                  <a:gd name="connsiteY0" fmla="*/ 231415 h 239595"/>
                  <a:gd name="connsiteX1" fmla="*/ 147069 w 585298"/>
                  <a:gd name="connsiteY1" fmla="*/ 84020 h 239595"/>
                  <a:gd name="connsiteX2" fmla="*/ 305310 w 585298"/>
                  <a:gd name="connsiteY2" fmla="*/ 5739 h 239595"/>
                  <a:gd name="connsiteX3" fmla="*/ 585220 w 585298"/>
                  <a:gd name="connsiteY3" fmla="*/ 237765 h 239595"/>
                  <a:gd name="connsiteX4" fmla="*/ 480445 w 585298"/>
                  <a:gd name="connsiteY4" fmla="*/ 201494 h 239595"/>
                  <a:gd name="connsiteX5" fmla="*/ 391544 w 585298"/>
                  <a:gd name="connsiteY5" fmla="*/ 239595 h 239595"/>
                  <a:gd name="connsiteX6" fmla="*/ 286769 w 585298"/>
                  <a:gd name="connsiteY6" fmla="*/ 201494 h 239595"/>
                  <a:gd name="connsiteX7" fmla="*/ 204219 w 585298"/>
                  <a:gd name="connsiteY7" fmla="*/ 233245 h 239595"/>
                  <a:gd name="connsiteX8" fmla="*/ 112144 w 585298"/>
                  <a:gd name="connsiteY8" fmla="*/ 198319 h 239595"/>
                  <a:gd name="connsiteX9" fmla="*/ 0 w 585298"/>
                  <a:gd name="connsiteY9" fmla="*/ 231415 h 239595"/>
                  <a:gd name="connsiteX0" fmla="*/ 530 w 585828"/>
                  <a:gd name="connsiteY0" fmla="*/ 232227 h 240407"/>
                  <a:gd name="connsiteX1" fmla="*/ 80924 w 585828"/>
                  <a:gd name="connsiteY1" fmla="*/ 78482 h 240407"/>
                  <a:gd name="connsiteX2" fmla="*/ 305840 w 585828"/>
                  <a:gd name="connsiteY2" fmla="*/ 6551 h 240407"/>
                  <a:gd name="connsiteX3" fmla="*/ 585750 w 585828"/>
                  <a:gd name="connsiteY3" fmla="*/ 238577 h 240407"/>
                  <a:gd name="connsiteX4" fmla="*/ 480975 w 585828"/>
                  <a:gd name="connsiteY4" fmla="*/ 202306 h 240407"/>
                  <a:gd name="connsiteX5" fmla="*/ 392074 w 585828"/>
                  <a:gd name="connsiteY5" fmla="*/ 240407 h 240407"/>
                  <a:gd name="connsiteX6" fmla="*/ 287299 w 585828"/>
                  <a:gd name="connsiteY6" fmla="*/ 202306 h 240407"/>
                  <a:gd name="connsiteX7" fmla="*/ 204749 w 585828"/>
                  <a:gd name="connsiteY7" fmla="*/ 234057 h 240407"/>
                  <a:gd name="connsiteX8" fmla="*/ 112674 w 585828"/>
                  <a:gd name="connsiteY8" fmla="*/ 199131 h 240407"/>
                  <a:gd name="connsiteX9" fmla="*/ 530 w 585828"/>
                  <a:gd name="connsiteY9" fmla="*/ 232227 h 240407"/>
                  <a:gd name="connsiteX0" fmla="*/ 530 w 585828"/>
                  <a:gd name="connsiteY0" fmla="*/ 225747 h 233927"/>
                  <a:gd name="connsiteX1" fmla="*/ 80924 w 585828"/>
                  <a:gd name="connsiteY1" fmla="*/ 72002 h 233927"/>
                  <a:gd name="connsiteX2" fmla="*/ 305840 w 585828"/>
                  <a:gd name="connsiteY2" fmla="*/ 71 h 233927"/>
                  <a:gd name="connsiteX3" fmla="*/ 480974 w 585828"/>
                  <a:gd name="connsiteY3" fmla="*/ 62478 h 233927"/>
                  <a:gd name="connsiteX4" fmla="*/ 585750 w 585828"/>
                  <a:gd name="connsiteY4" fmla="*/ 232097 h 233927"/>
                  <a:gd name="connsiteX5" fmla="*/ 480975 w 585828"/>
                  <a:gd name="connsiteY5" fmla="*/ 195826 h 233927"/>
                  <a:gd name="connsiteX6" fmla="*/ 392074 w 585828"/>
                  <a:gd name="connsiteY6" fmla="*/ 233927 h 233927"/>
                  <a:gd name="connsiteX7" fmla="*/ 287299 w 585828"/>
                  <a:gd name="connsiteY7" fmla="*/ 195826 h 233927"/>
                  <a:gd name="connsiteX8" fmla="*/ 204749 w 585828"/>
                  <a:gd name="connsiteY8" fmla="*/ 227577 h 233927"/>
                  <a:gd name="connsiteX9" fmla="*/ 112674 w 585828"/>
                  <a:gd name="connsiteY9" fmla="*/ 192651 h 233927"/>
                  <a:gd name="connsiteX10" fmla="*/ 530 w 585828"/>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87304 w 585833"/>
                  <a:gd name="connsiteY7" fmla="*/ 19582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41"/>
                  <a:gd name="connsiteY0" fmla="*/ 225747 h 233927"/>
                  <a:gd name="connsiteX1" fmla="*/ 80929 w 585841"/>
                  <a:gd name="connsiteY1" fmla="*/ 72002 h 233927"/>
                  <a:gd name="connsiteX2" fmla="*/ 305845 w 585841"/>
                  <a:gd name="connsiteY2" fmla="*/ 71 h 233927"/>
                  <a:gd name="connsiteX3" fmla="*/ 480979 w 585841"/>
                  <a:gd name="connsiteY3" fmla="*/ 62478 h 233927"/>
                  <a:gd name="connsiteX4" fmla="*/ 585755 w 585841"/>
                  <a:gd name="connsiteY4" fmla="*/ 232097 h 233927"/>
                  <a:gd name="connsiteX5" fmla="*/ 480980 w 585841"/>
                  <a:gd name="connsiteY5" fmla="*/ 189476 h 233927"/>
                  <a:gd name="connsiteX6" fmla="*/ 392079 w 585841"/>
                  <a:gd name="connsiteY6" fmla="*/ 233927 h 233927"/>
                  <a:gd name="connsiteX7" fmla="*/ 296829 w 585841"/>
                  <a:gd name="connsiteY7" fmla="*/ 189476 h 233927"/>
                  <a:gd name="connsiteX8" fmla="*/ 204754 w 585841"/>
                  <a:gd name="connsiteY8" fmla="*/ 227577 h 233927"/>
                  <a:gd name="connsiteX9" fmla="*/ 112679 w 585841"/>
                  <a:gd name="connsiteY9" fmla="*/ 192651 h 233927"/>
                  <a:gd name="connsiteX10" fmla="*/ 535 w 585841"/>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73"/>
                  <a:gd name="connsiteY0" fmla="*/ 225692 h 232506"/>
                  <a:gd name="connsiteX1" fmla="*/ 80675 w 585573"/>
                  <a:gd name="connsiteY1" fmla="*/ 71947 h 232506"/>
                  <a:gd name="connsiteX2" fmla="*/ 305591 w 585573"/>
                  <a:gd name="connsiteY2" fmla="*/ 16 h 232506"/>
                  <a:gd name="connsiteX3" fmla="*/ 493425 w 585573"/>
                  <a:gd name="connsiteY3" fmla="*/ 75123 h 232506"/>
                  <a:gd name="connsiteX4" fmla="*/ 585501 w 585573"/>
                  <a:gd name="connsiteY4" fmla="*/ 232042 h 232506"/>
                  <a:gd name="connsiteX5" fmla="*/ 480726 w 585573"/>
                  <a:gd name="connsiteY5" fmla="*/ 189421 h 232506"/>
                  <a:gd name="connsiteX6" fmla="*/ 388650 w 585573"/>
                  <a:gd name="connsiteY6" fmla="*/ 227522 h 232506"/>
                  <a:gd name="connsiteX7" fmla="*/ 296575 w 585573"/>
                  <a:gd name="connsiteY7" fmla="*/ 189421 h 232506"/>
                  <a:gd name="connsiteX8" fmla="*/ 204500 w 585573"/>
                  <a:gd name="connsiteY8" fmla="*/ 227522 h 232506"/>
                  <a:gd name="connsiteX9" fmla="*/ 102900 w 585573"/>
                  <a:gd name="connsiteY9" fmla="*/ 189421 h 232506"/>
                  <a:gd name="connsiteX10" fmla="*/ 281 w 585573"/>
                  <a:gd name="connsiteY10" fmla="*/ 225692 h 232506"/>
                  <a:gd name="connsiteX0" fmla="*/ 281 w 585573"/>
                  <a:gd name="connsiteY0" fmla="*/ 225683 h 232497"/>
                  <a:gd name="connsiteX1" fmla="*/ 80675 w 585573"/>
                  <a:gd name="connsiteY1" fmla="*/ 71938 h 232497"/>
                  <a:gd name="connsiteX2" fmla="*/ 305591 w 585573"/>
                  <a:gd name="connsiteY2" fmla="*/ 7 h 232497"/>
                  <a:gd name="connsiteX3" fmla="*/ 499775 w 585573"/>
                  <a:gd name="connsiteY3" fmla="*/ 68764 h 232497"/>
                  <a:gd name="connsiteX4" fmla="*/ 585501 w 585573"/>
                  <a:gd name="connsiteY4" fmla="*/ 232033 h 232497"/>
                  <a:gd name="connsiteX5" fmla="*/ 480726 w 585573"/>
                  <a:gd name="connsiteY5" fmla="*/ 189412 h 232497"/>
                  <a:gd name="connsiteX6" fmla="*/ 388650 w 585573"/>
                  <a:gd name="connsiteY6" fmla="*/ 227513 h 232497"/>
                  <a:gd name="connsiteX7" fmla="*/ 296575 w 585573"/>
                  <a:gd name="connsiteY7" fmla="*/ 189412 h 232497"/>
                  <a:gd name="connsiteX8" fmla="*/ 204500 w 585573"/>
                  <a:gd name="connsiteY8" fmla="*/ 227513 h 232497"/>
                  <a:gd name="connsiteX9" fmla="*/ 102900 w 585573"/>
                  <a:gd name="connsiteY9" fmla="*/ 189412 h 232497"/>
                  <a:gd name="connsiteX10" fmla="*/ 281 w 585573"/>
                  <a:gd name="connsiteY10" fmla="*/ 225683 h 232497"/>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08" h="232485">
                    <a:moveTo>
                      <a:pt x="281" y="225683"/>
                    </a:moveTo>
                    <a:cubicBezTo>
                      <a:pt x="-3423" y="206104"/>
                      <a:pt x="29790" y="109551"/>
                      <a:pt x="80675" y="71938"/>
                    </a:cubicBezTo>
                    <a:cubicBezTo>
                      <a:pt x="147435" y="12100"/>
                      <a:pt x="235741" y="536"/>
                      <a:pt x="305591" y="7"/>
                    </a:cubicBezTo>
                    <a:cubicBezTo>
                      <a:pt x="375441" y="-522"/>
                      <a:pt x="453123" y="30093"/>
                      <a:pt x="499775" y="68764"/>
                    </a:cubicBezTo>
                    <a:cubicBezTo>
                      <a:pt x="546427" y="107435"/>
                      <a:pt x="585501" y="209808"/>
                      <a:pt x="585501" y="232033"/>
                    </a:cubicBezTo>
                    <a:cubicBezTo>
                      <a:pt x="588232" y="237671"/>
                      <a:pt x="538311" y="188788"/>
                      <a:pt x="480726" y="189412"/>
                    </a:cubicBezTo>
                    <a:cubicBezTo>
                      <a:pt x="423141" y="190036"/>
                      <a:pt x="386004" y="227513"/>
                      <a:pt x="388650" y="227513"/>
                    </a:cubicBezTo>
                    <a:cubicBezTo>
                      <a:pt x="384946" y="227513"/>
                      <a:pt x="357550" y="190788"/>
                      <a:pt x="296575" y="189412"/>
                    </a:cubicBezTo>
                    <a:cubicBezTo>
                      <a:pt x="235600" y="188036"/>
                      <a:pt x="201854" y="228042"/>
                      <a:pt x="204500" y="227513"/>
                    </a:cubicBezTo>
                    <a:cubicBezTo>
                      <a:pt x="203971" y="230159"/>
                      <a:pt x="165626" y="191210"/>
                      <a:pt x="102900" y="189412"/>
                    </a:cubicBezTo>
                    <a:cubicBezTo>
                      <a:pt x="40174" y="187614"/>
                      <a:pt x="3985" y="245262"/>
                      <a:pt x="281" y="225683"/>
                    </a:cubicBezTo>
                    <a:close/>
                  </a:path>
                </a:pathLst>
              </a:custGeom>
              <a:grp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ounded Rectangle 73"/>
              <p:cNvSpPr/>
              <p:nvPr/>
            </p:nvSpPr>
            <p:spPr>
              <a:xfrm flipH="1">
                <a:off x="2623332" y="714938"/>
                <a:ext cx="105455" cy="355579"/>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5" name="Rounded Rectangle 74"/>
              <p:cNvSpPr/>
              <p:nvPr/>
            </p:nvSpPr>
            <p:spPr>
              <a:xfrm flipH="1">
                <a:off x="2630653" y="1385341"/>
                <a:ext cx="105455" cy="454135"/>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6" name="Block Arc 75"/>
              <p:cNvSpPr/>
              <p:nvPr/>
            </p:nvSpPr>
            <p:spPr>
              <a:xfrm rot="11226179">
                <a:off x="2631138" y="1607948"/>
                <a:ext cx="459962" cy="413963"/>
              </a:xfrm>
              <a:prstGeom prst="blockArc">
                <a:avLst>
                  <a:gd name="adj1" fmla="val 9625171"/>
                  <a:gd name="adj2" fmla="val 0"/>
                  <a:gd name="adj3" fmla="val 25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pic>
        <p:nvPicPr>
          <p:cNvPr id="83" name="Picture 82" descr="PATTERNS_PPT-03.png"/>
          <p:cNvPicPr>
            <a:picLocks noChangeAspect="1"/>
          </p:cNvPicPr>
          <p:nvPr/>
        </p:nvPicPr>
        <p:blipFill rotWithShape="1">
          <a:blip r:embed="rId5" cstate="email">
            <a:alphaModFix amt="19000"/>
            <a:extLst>
              <a:ext uri="{28A0092B-C50C-407E-A947-70E740481C1C}">
                <a14:useLocalDpi xmlns:a14="http://schemas.microsoft.com/office/drawing/2010/main"/>
              </a:ext>
            </a:extLst>
          </a:blip>
          <a:srcRect l="73846" t="64591" b="1439"/>
          <a:stretch/>
        </p:blipFill>
        <p:spPr>
          <a:xfrm flipH="1">
            <a:off x="0" y="3903785"/>
            <a:ext cx="2391569" cy="2218673"/>
          </a:xfrm>
          <a:prstGeom prst="rect">
            <a:avLst/>
          </a:prstGeom>
        </p:spPr>
      </p:pic>
      <p:sp>
        <p:nvSpPr>
          <p:cNvPr id="37" name="Rectangle 36"/>
          <p:cNvSpPr/>
          <p:nvPr/>
        </p:nvSpPr>
        <p:spPr>
          <a:xfrm>
            <a:off x="4654996"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069840" y="2087879"/>
            <a:ext cx="2584027" cy="339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600" b="1" dirty="0">
                <a:solidFill>
                  <a:srgbClr val="58AB3A"/>
                </a:solidFill>
              </a:rPr>
              <a:t>A strong compensation and  benefit strategy that will attract top talent has the ability to greatly impact Revenue. </a:t>
            </a:r>
            <a:r>
              <a:rPr lang="en-US" sz="1600" dirty="0" smtClean="0">
                <a:solidFill>
                  <a:srgbClr val="555559"/>
                </a:solidFill>
              </a:rPr>
              <a:t>An </a:t>
            </a:r>
            <a:r>
              <a:rPr lang="en-US" sz="1600" dirty="0">
                <a:solidFill>
                  <a:srgbClr val="555559"/>
                </a:solidFill>
              </a:rPr>
              <a:t>effective compensation and benefit strategy will draw in team players and keep them engaged and loyal. These key employees will provide more innovation and better sales and customer service to drive the company toward its goals.</a:t>
            </a:r>
          </a:p>
        </p:txBody>
      </p:sp>
      <p:cxnSp>
        <p:nvCxnSpPr>
          <p:cNvPr id="40" name="Straight Connector 39"/>
          <p:cNvCxnSpPr/>
          <p:nvPr/>
        </p:nvCxnSpPr>
        <p:spPr>
          <a:xfrm flipH="1">
            <a:off x="5054621" y="1820328"/>
            <a:ext cx="2590779" cy="0"/>
          </a:xfrm>
          <a:prstGeom prst="line">
            <a:avLst/>
          </a:prstGeom>
          <a:ln w="63500">
            <a:solidFill>
              <a:srgbClr val="58AB3A"/>
            </a:solidFill>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47" name="TextBox 46"/>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8" name="Rectangle 47"/>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49" name="TextBox 48"/>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50" name="Rectangle 49"/>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51" name="TextBox 50"/>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52" name="Group 51"/>
          <p:cNvGrpSpPr/>
          <p:nvPr/>
        </p:nvGrpSpPr>
        <p:grpSpPr>
          <a:xfrm>
            <a:off x="1439352" y="2712869"/>
            <a:ext cx="2743200" cy="2371409"/>
            <a:chOff x="2479249" y="3180235"/>
            <a:chExt cx="4760537" cy="2700640"/>
          </a:xfrm>
        </p:grpSpPr>
        <p:cxnSp>
          <p:nvCxnSpPr>
            <p:cNvPr id="53" name="Straight Connector 52"/>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6" name="Isosceles Triangle 55"/>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60" name="Rectangle 59">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61" name="Rectangle 60">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62" name="Isosceles Triangle 61"/>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64" name="TextBox 63"/>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65" name="TextBox 64"/>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66" name="TextBox 65"/>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2315257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DP_ProposalPresentation_BLANK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2" name="Group 41"/>
          <p:cNvGrpSpPr/>
          <p:nvPr/>
        </p:nvGrpSpPr>
        <p:grpSpPr>
          <a:xfrm>
            <a:off x="0" y="6127750"/>
            <a:ext cx="9144000" cy="730250"/>
            <a:chOff x="0" y="6127750"/>
            <a:chExt cx="9144000" cy="730250"/>
          </a:xfrm>
        </p:grpSpPr>
        <p:sp>
          <p:nvSpPr>
            <p:cNvPr id="43" name="Rectangle 42"/>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p:nvPicPr>
          <p:blipFill rotWithShape="1">
            <a:blip r:embed="rId4"/>
            <a:srcRect t="12336" b="22468"/>
            <a:stretch/>
          </p:blipFill>
          <p:spPr>
            <a:xfrm>
              <a:off x="7391400" y="6145337"/>
              <a:ext cx="1752600" cy="703782"/>
            </a:xfrm>
            <a:prstGeom prst="rect">
              <a:avLst/>
            </a:prstGeom>
          </p:spPr>
        </p:pic>
        <p:sp>
          <p:nvSpPr>
            <p:cNvPr id="45"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246614"/>
            <a:ext cx="5557932" cy="929485"/>
          </a:xfrm>
          <a:prstGeom prst="rect">
            <a:avLst/>
          </a:prstGeom>
          <a:noFill/>
        </p:spPr>
        <p:txBody>
          <a:bodyPr wrap="none" rtlCol="0">
            <a:spAutoFit/>
          </a:bodyPr>
          <a:lstStyle/>
          <a:p>
            <a:pPr>
              <a:lnSpc>
                <a:spcPct val="85000"/>
              </a:lnSpc>
            </a:pPr>
            <a:r>
              <a:rPr lang="en-US" sz="3200" dirty="0">
                <a:solidFill>
                  <a:schemeClr val="bg1"/>
                </a:solidFill>
              </a:rPr>
              <a:t>The Impact of Compensation </a:t>
            </a:r>
            <a:br>
              <a:rPr lang="en-US" sz="3200" dirty="0">
                <a:solidFill>
                  <a:schemeClr val="bg1"/>
                </a:solidFill>
              </a:rPr>
            </a:br>
            <a:r>
              <a:rPr lang="en-US" sz="3200" dirty="0" smtClean="0">
                <a:solidFill>
                  <a:schemeClr val="bg1"/>
                </a:solidFill>
              </a:rPr>
              <a:t>&amp; </a:t>
            </a:r>
            <a:r>
              <a:rPr lang="en-US" sz="3200" dirty="0">
                <a:solidFill>
                  <a:schemeClr val="bg1"/>
                </a:solidFill>
              </a:rPr>
              <a:t>Benefits on the P&amp;</a:t>
            </a:r>
            <a:r>
              <a:rPr lang="en-US" sz="3200" dirty="0" smtClean="0">
                <a:solidFill>
                  <a:schemeClr val="bg1"/>
                </a:solidFill>
              </a:rPr>
              <a:t>L</a:t>
            </a:r>
            <a:endParaRPr lang="en-US" sz="3200" dirty="0">
              <a:solidFill>
                <a:schemeClr val="bg1"/>
              </a:solidFill>
            </a:endParaRPr>
          </a:p>
        </p:txBody>
      </p:sp>
      <p:sp>
        <p:nvSpPr>
          <p:cNvPr id="67" name="Oval 66"/>
          <p:cNvSpPr/>
          <p:nvPr/>
        </p:nvSpPr>
        <p:spPr>
          <a:xfrm>
            <a:off x="8060275" y="169332"/>
            <a:ext cx="863599" cy="863599"/>
          </a:xfrm>
          <a:prstGeom prst="ellipse">
            <a:avLst/>
          </a:prstGeom>
          <a:solidFill>
            <a:schemeClr val="bg1"/>
          </a:solidFill>
          <a:ln w="34925">
            <a:solidFill>
              <a:srgbClr val="58AB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Group 67"/>
          <p:cNvGrpSpPr/>
          <p:nvPr/>
        </p:nvGrpSpPr>
        <p:grpSpPr>
          <a:xfrm>
            <a:off x="8202360" y="286678"/>
            <a:ext cx="602982" cy="568454"/>
            <a:chOff x="3143250" y="1478098"/>
            <a:chExt cx="546100" cy="514827"/>
          </a:xfrm>
          <a:solidFill>
            <a:schemeClr val="accent4"/>
          </a:solidFill>
        </p:grpSpPr>
        <p:grpSp>
          <p:nvGrpSpPr>
            <p:cNvPr id="69" name="Group 68"/>
            <p:cNvGrpSpPr/>
            <p:nvPr/>
          </p:nvGrpSpPr>
          <p:grpSpPr>
            <a:xfrm>
              <a:off x="3143250" y="1725697"/>
              <a:ext cx="161925" cy="212948"/>
              <a:chOff x="3956050" y="1578552"/>
              <a:chExt cx="679410" cy="893493"/>
            </a:xfrm>
            <a:grpFill/>
          </p:grpSpPr>
          <p:sp>
            <p:nvSpPr>
              <p:cNvPr id="80"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81" name="Freeform 80"/>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Freeform 81"/>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0" name="Group 69"/>
            <p:cNvGrpSpPr/>
            <p:nvPr/>
          </p:nvGrpSpPr>
          <p:grpSpPr>
            <a:xfrm>
              <a:off x="3270250" y="1725696"/>
              <a:ext cx="203200" cy="267229"/>
              <a:chOff x="3956050" y="1578552"/>
              <a:chExt cx="679410" cy="893493"/>
            </a:xfrm>
            <a:grpFill/>
          </p:grpSpPr>
          <p:sp>
            <p:nvSpPr>
              <p:cNvPr id="77"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8" name="Freeform 77"/>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Freeform 78"/>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1" name="Group 70"/>
            <p:cNvGrpSpPr/>
            <p:nvPr/>
          </p:nvGrpSpPr>
          <p:grpSpPr>
            <a:xfrm>
              <a:off x="3284825" y="1478098"/>
              <a:ext cx="404525" cy="391413"/>
              <a:chOff x="1998950" y="714938"/>
              <a:chExt cx="1350757" cy="1306973"/>
            </a:xfrm>
            <a:grpFill/>
          </p:grpSpPr>
          <p:sp>
            <p:nvSpPr>
              <p:cNvPr id="72" name="Oval 44"/>
              <p:cNvSpPr>
                <a:spLocks noChangeArrowheads="1"/>
              </p:cNvSpPr>
              <p:nvPr/>
            </p:nvSpPr>
            <p:spPr bwMode="auto">
              <a:xfrm>
                <a:off x="2982818" y="1736724"/>
                <a:ext cx="106784" cy="110577"/>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3" name="Oval 214"/>
              <p:cNvSpPr/>
              <p:nvPr/>
            </p:nvSpPr>
            <p:spPr>
              <a:xfrm>
                <a:off x="1998950" y="889856"/>
                <a:ext cx="1350757" cy="536247"/>
              </a:xfrm>
              <a:custGeom>
                <a:avLst/>
                <a:gdLst>
                  <a:gd name="connsiteX0" fmla="*/ 0 w 680470"/>
                  <a:gd name="connsiteY0" fmla="*/ 327276 h 654552"/>
                  <a:gd name="connsiteX1" fmla="*/ 340235 w 680470"/>
                  <a:gd name="connsiteY1" fmla="*/ 0 h 654552"/>
                  <a:gd name="connsiteX2" fmla="*/ 680470 w 680470"/>
                  <a:gd name="connsiteY2" fmla="*/ 327276 h 654552"/>
                  <a:gd name="connsiteX3" fmla="*/ 340235 w 680470"/>
                  <a:gd name="connsiteY3" fmla="*/ 654552 h 654552"/>
                  <a:gd name="connsiteX4" fmla="*/ 0 w 680470"/>
                  <a:gd name="connsiteY4" fmla="*/ 327276 h 654552"/>
                  <a:gd name="connsiteX0" fmla="*/ 0 w 680470"/>
                  <a:gd name="connsiteY0" fmla="*/ 327276 h 327276"/>
                  <a:gd name="connsiteX1" fmla="*/ 340235 w 680470"/>
                  <a:gd name="connsiteY1" fmla="*/ 0 h 327276"/>
                  <a:gd name="connsiteX2" fmla="*/ 680470 w 680470"/>
                  <a:gd name="connsiteY2" fmla="*/ 327276 h 327276"/>
                  <a:gd name="connsiteX3" fmla="*/ 0 w 680470"/>
                  <a:gd name="connsiteY3" fmla="*/ 327276 h 327276"/>
                  <a:gd name="connsiteX0" fmla="*/ 5475 w 635145"/>
                  <a:gd name="connsiteY0" fmla="*/ 328822 h 341168"/>
                  <a:gd name="connsiteX1" fmla="*/ 345710 w 635145"/>
                  <a:gd name="connsiteY1" fmla="*/ 1546 h 341168"/>
                  <a:gd name="connsiteX2" fmla="*/ 635145 w 635145"/>
                  <a:gd name="connsiteY2" fmla="*/ 246272 h 341168"/>
                  <a:gd name="connsiteX3" fmla="*/ 5475 w 635145"/>
                  <a:gd name="connsiteY3" fmla="*/ 328822 h 341168"/>
                  <a:gd name="connsiteX0" fmla="*/ 6249 w 588294"/>
                  <a:gd name="connsiteY0" fmla="*/ 194247 h 265997"/>
                  <a:gd name="connsiteX1" fmla="*/ 298859 w 588294"/>
                  <a:gd name="connsiteY1" fmla="*/ 321 h 265997"/>
                  <a:gd name="connsiteX2" fmla="*/ 588294 w 588294"/>
                  <a:gd name="connsiteY2" fmla="*/ 245047 h 265997"/>
                  <a:gd name="connsiteX3" fmla="*/ 6249 w 588294"/>
                  <a:gd name="connsiteY3" fmla="*/ 194247 h 265997"/>
                  <a:gd name="connsiteX0" fmla="*/ 54 w 582099"/>
                  <a:gd name="connsiteY0" fmla="*/ 194504 h 285083"/>
                  <a:gd name="connsiteX1" fmla="*/ 292664 w 582099"/>
                  <a:gd name="connsiteY1" fmla="*/ 578 h 285083"/>
                  <a:gd name="connsiteX2" fmla="*/ 582099 w 582099"/>
                  <a:gd name="connsiteY2" fmla="*/ 245304 h 285083"/>
                  <a:gd name="connsiteX3" fmla="*/ 54 w 582099"/>
                  <a:gd name="connsiteY3" fmla="*/ 194504 h 285083"/>
                  <a:gd name="connsiteX0" fmla="*/ 6248 w 588293"/>
                  <a:gd name="connsiteY0" fmla="*/ 194109 h 255346"/>
                  <a:gd name="connsiteX1" fmla="*/ 298858 w 588293"/>
                  <a:gd name="connsiteY1" fmla="*/ 183 h 255346"/>
                  <a:gd name="connsiteX2" fmla="*/ 588293 w 588293"/>
                  <a:gd name="connsiteY2" fmla="*/ 232209 h 255346"/>
                  <a:gd name="connsiteX3" fmla="*/ 6248 w 588293"/>
                  <a:gd name="connsiteY3" fmla="*/ 194109 h 255346"/>
                  <a:gd name="connsiteX0" fmla="*/ 47 w 582092"/>
                  <a:gd name="connsiteY0" fmla="*/ 194325 h 282859"/>
                  <a:gd name="connsiteX1" fmla="*/ 292657 w 582092"/>
                  <a:gd name="connsiteY1" fmla="*/ 399 h 282859"/>
                  <a:gd name="connsiteX2" fmla="*/ 582092 w 582092"/>
                  <a:gd name="connsiteY2" fmla="*/ 232425 h 282859"/>
                  <a:gd name="connsiteX3" fmla="*/ 47 w 582092"/>
                  <a:gd name="connsiteY3" fmla="*/ 194325 h 282859"/>
                  <a:gd name="connsiteX0" fmla="*/ 16573 w 602312"/>
                  <a:gd name="connsiteY0" fmla="*/ 194325 h 267538"/>
                  <a:gd name="connsiteX1" fmla="*/ 309183 w 602312"/>
                  <a:gd name="connsiteY1" fmla="*/ 399 h 267538"/>
                  <a:gd name="connsiteX2" fmla="*/ 598618 w 602312"/>
                  <a:gd name="connsiteY2" fmla="*/ 232425 h 267538"/>
                  <a:gd name="connsiteX3" fmla="*/ 96967 w 602312"/>
                  <a:gd name="connsiteY3" fmla="*/ 262829 h 267538"/>
                  <a:gd name="connsiteX4" fmla="*/ 16573 w 602312"/>
                  <a:gd name="connsiteY4" fmla="*/ 194325 h 267538"/>
                  <a:gd name="connsiteX0" fmla="*/ 16573 w 598633"/>
                  <a:gd name="connsiteY0" fmla="*/ 194325 h 270797"/>
                  <a:gd name="connsiteX1" fmla="*/ 309183 w 598633"/>
                  <a:gd name="connsiteY1" fmla="*/ 399 h 270797"/>
                  <a:gd name="connsiteX2" fmla="*/ 598618 w 598633"/>
                  <a:gd name="connsiteY2" fmla="*/ 232425 h 270797"/>
                  <a:gd name="connsiteX3" fmla="*/ 296992 w 598633"/>
                  <a:gd name="connsiteY3" fmla="*/ 266004 h 270797"/>
                  <a:gd name="connsiteX4" fmla="*/ 96967 w 598633"/>
                  <a:gd name="connsiteY4" fmla="*/ 262829 h 270797"/>
                  <a:gd name="connsiteX5" fmla="*/ 16573 w 598633"/>
                  <a:gd name="connsiteY5" fmla="*/ 194325 h 270797"/>
                  <a:gd name="connsiteX0" fmla="*/ 16573 w 605509"/>
                  <a:gd name="connsiteY0" fmla="*/ 194325 h 269107"/>
                  <a:gd name="connsiteX1" fmla="*/ 309183 w 605509"/>
                  <a:gd name="connsiteY1" fmla="*/ 399 h 269107"/>
                  <a:gd name="connsiteX2" fmla="*/ 598618 w 605509"/>
                  <a:gd name="connsiteY2" fmla="*/ 232425 h 269107"/>
                  <a:gd name="connsiteX3" fmla="*/ 497018 w 605509"/>
                  <a:gd name="connsiteY3" fmla="*/ 262829 h 269107"/>
                  <a:gd name="connsiteX4" fmla="*/ 296992 w 605509"/>
                  <a:gd name="connsiteY4" fmla="*/ 266004 h 269107"/>
                  <a:gd name="connsiteX5" fmla="*/ 96967 w 605509"/>
                  <a:gd name="connsiteY5" fmla="*/ 262829 h 269107"/>
                  <a:gd name="connsiteX6" fmla="*/ 16573 w 605509"/>
                  <a:gd name="connsiteY6" fmla="*/ 194325 h 269107"/>
                  <a:gd name="connsiteX0" fmla="*/ 11696 w 600632"/>
                  <a:gd name="connsiteY0" fmla="*/ 194102 h 266301"/>
                  <a:gd name="connsiteX1" fmla="*/ 304306 w 600632"/>
                  <a:gd name="connsiteY1" fmla="*/ 176 h 266301"/>
                  <a:gd name="connsiteX2" fmla="*/ 593741 w 600632"/>
                  <a:gd name="connsiteY2" fmla="*/ 232202 h 266301"/>
                  <a:gd name="connsiteX3" fmla="*/ 492141 w 600632"/>
                  <a:gd name="connsiteY3" fmla="*/ 262606 h 266301"/>
                  <a:gd name="connsiteX4" fmla="*/ 292115 w 600632"/>
                  <a:gd name="connsiteY4" fmla="*/ 265781 h 266301"/>
                  <a:gd name="connsiteX5" fmla="*/ 111140 w 600632"/>
                  <a:gd name="connsiteY5" fmla="*/ 192756 h 266301"/>
                  <a:gd name="connsiteX6" fmla="*/ 11696 w 600632"/>
                  <a:gd name="connsiteY6" fmla="*/ 194102 h 266301"/>
                  <a:gd name="connsiteX0" fmla="*/ 11696 w 600632"/>
                  <a:gd name="connsiteY0" fmla="*/ 194102 h 262914"/>
                  <a:gd name="connsiteX1" fmla="*/ 304306 w 600632"/>
                  <a:gd name="connsiteY1" fmla="*/ 176 h 262914"/>
                  <a:gd name="connsiteX2" fmla="*/ 593741 w 600632"/>
                  <a:gd name="connsiteY2" fmla="*/ 232202 h 262914"/>
                  <a:gd name="connsiteX3" fmla="*/ 492141 w 600632"/>
                  <a:gd name="connsiteY3" fmla="*/ 262606 h 262914"/>
                  <a:gd name="connsiteX4" fmla="*/ 285765 w 600632"/>
                  <a:gd name="connsiteY4" fmla="*/ 195931 h 262914"/>
                  <a:gd name="connsiteX5" fmla="*/ 111140 w 600632"/>
                  <a:gd name="connsiteY5" fmla="*/ 192756 h 262914"/>
                  <a:gd name="connsiteX6" fmla="*/ 11696 w 600632"/>
                  <a:gd name="connsiteY6" fmla="*/ 194102 h 262914"/>
                  <a:gd name="connsiteX0" fmla="*/ 11696 w 599918"/>
                  <a:gd name="connsiteY0" fmla="*/ 194102 h 244693"/>
                  <a:gd name="connsiteX1" fmla="*/ 304306 w 599918"/>
                  <a:gd name="connsiteY1" fmla="*/ 176 h 244693"/>
                  <a:gd name="connsiteX2" fmla="*/ 593741 w 599918"/>
                  <a:gd name="connsiteY2" fmla="*/ 232202 h 244693"/>
                  <a:gd name="connsiteX3" fmla="*/ 479441 w 599918"/>
                  <a:gd name="connsiteY3" fmla="*/ 195931 h 244693"/>
                  <a:gd name="connsiteX4" fmla="*/ 285765 w 599918"/>
                  <a:gd name="connsiteY4" fmla="*/ 195931 h 244693"/>
                  <a:gd name="connsiteX5" fmla="*/ 111140 w 599918"/>
                  <a:gd name="connsiteY5" fmla="*/ 192756 h 244693"/>
                  <a:gd name="connsiteX6" fmla="*/ 11696 w 599918"/>
                  <a:gd name="connsiteY6" fmla="*/ 194102 h 24469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61965 w 599402"/>
                  <a:gd name="connsiteY4" fmla="*/ 1959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96865 w 599402"/>
                  <a:gd name="connsiteY6" fmla="*/ 195932 h 245963"/>
                  <a:gd name="connsiteX7" fmla="*/ 111140 w 599402"/>
                  <a:gd name="connsiteY7" fmla="*/ 192756 h 245963"/>
                  <a:gd name="connsiteX8" fmla="*/ 11696 w 599402"/>
                  <a:gd name="connsiteY8"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203215 w 599402"/>
                  <a:gd name="connsiteY6" fmla="*/ 227682 h 245963"/>
                  <a:gd name="connsiteX7" fmla="*/ 111140 w 599402"/>
                  <a:gd name="connsiteY7" fmla="*/ 192756 h 245963"/>
                  <a:gd name="connsiteX8" fmla="*/ 11696 w 599402"/>
                  <a:gd name="connsiteY8" fmla="*/ 194102 h 245963"/>
                  <a:gd name="connsiteX0" fmla="*/ 11696 w 599402"/>
                  <a:gd name="connsiteY0" fmla="*/ 193972 h 233902"/>
                  <a:gd name="connsiteX1" fmla="*/ 304306 w 599402"/>
                  <a:gd name="connsiteY1" fmla="*/ 46 h 233902"/>
                  <a:gd name="connsiteX2" fmla="*/ 593741 w 599402"/>
                  <a:gd name="connsiteY2" fmla="*/ 213022 h 233902"/>
                  <a:gd name="connsiteX3" fmla="*/ 479441 w 599402"/>
                  <a:gd name="connsiteY3" fmla="*/ 195801 h 233902"/>
                  <a:gd name="connsiteX4" fmla="*/ 390540 w 599402"/>
                  <a:gd name="connsiteY4" fmla="*/ 233902 h 233902"/>
                  <a:gd name="connsiteX5" fmla="*/ 285765 w 599402"/>
                  <a:gd name="connsiteY5" fmla="*/ 195801 h 233902"/>
                  <a:gd name="connsiteX6" fmla="*/ 203215 w 599402"/>
                  <a:gd name="connsiteY6" fmla="*/ 227552 h 233902"/>
                  <a:gd name="connsiteX7" fmla="*/ 111140 w 599402"/>
                  <a:gd name="connsiteY7" fmla="*/ 192626 h 233902"/>
                  <a:gd name="connsiteX8" fmla="*/ 11696 w 599402"/>
                  <a:gd name="connsiteY8" fmla="*/ 193972 h 233902"/>
                  <a:gd name="connsiteX0" fmla="*/ 11696 w 593810"/>
                  <a:gd name="connsiteY0" fmla="*/ 193972 h 233902"/>
                  <a:gd name="connsiteX1" fmla="*/ 304306 w 593810"/>
                  <a:gd name="connsiteY1" fmla="*/ 46 h 233902"/>
                  <a:gd name="connsiteX2" fmla="*/ 593741 w 593810"/>
                  <a:gd name="connsiteY2" fmla="*/ 213022 h 233902"/>
                  <a:gd name="connsiteX3" fmla="*/ 479441 w 593810"/>
                  <a:gd name="connsiteY3" fmla="*/ 195801 h 233902"/>
                  <a:gd name="connsiteX4" fmla="*/ 390540 w 593810"/>
                  <a:gd name="connsiteY4" fmla="*/ 233902 h 233902"/>
                  <a:gd name="connsiteX5" fmla="*/ 285765 w 593810"/>
                  <a:gd name="connsiteY5" fmla="*/ 195801 h 233902"/>
                  <a:gd name="connsiteX6" fmla="*/ 203215 w 593810"/>
                  <a:gd name="connsiteY6" fmla="*/ 227552 h 233902"/>
                  <a:gd name="connsiteX7" fmla="*/ 111140 w 593810"/>
                  <a:gd name="connsiteY7" fmla="*/ 192626 h 233902"/>
                  <a:gd name="connsiteX8" fmla="*/ 11696 w 593810"/>
                  <a:gd name="connsiteY8" fmla="*/ 193972 h 233902"/>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28 w 572626"/>
                  <a:gd name="connsiteY0" fmla="*/ 194077 h 234007"/>
                  <a:gd name="connsiteX1" fmla="*/ 292638 w 572626"/>
                  <a:gd name="connsiteY1" fmla="*/ 151 h 234007"/>
                  <a:gd name="connsiteX2" fmla="*/ 572548 w 572626"/>
                  <a:gd name="connsiteY2" fmla="*/ 232177 h 234007"/>
                  <a:gd name="connsiteX3" fmla="*/ 467773 w 572626"/>
                  <a:gd name="connsiteY3" fmla="*/ 195906 h 234007"/>
                  <a:gd name="connsiteX4" fmla="*/ 378872 w 572626"/>
                  <a:gd name="connsiteY4" fmla="*/ 234007 h 234007"/>
                  <a:gd name="connsiteX5" fmla="*/ 274097 w 572626"/>
                  <a:gd name="connsiteY5" fmla="*/ 195906 h 234007"/>
                  <a:gd name="connsiteX6" fmla="*/ 191547 w 572626"/>
                  <a:gd name="connsiteY6" fmla="*/ 227657 h 234007"/>
                  <a:gd name="connsiteX7" fmla="*/ 99472 w 572626"/>
                  <a:gd name="connsiteY7" fmla="*/ 192731 h 234007"/>
                  <a:gd name="connsiteX8" fmla="*/ 28 w 572626"/>
                  <a:gd name="connsiteY8" fmla="*/ 194077 h 234007"/>
                  <a:gd name="connsiteX0" fmla="*/ 26 w 585324"/>
                  <a:gd name="connsiteY0" fmla="*/ 225680 h 233860"/>
                  <a:gd name="connsiteX1" fmla="*/ 305336 w 585324"/>
                  <a:gd name="connsiteY1" fmla="*/ 4 h 233860"/>
                  <a:gd name="connsiteX2" fmla="*/ 585246 w 585324"/>
                  <a:gd name="connsiteY2" fmla="*/ 232030 h 233860"/>
                  <a:gd name="connsiteX3" fmla="*/ 480471 w 585324"/>
                  <a:gd name="connsiteY3" fmla="*/ 195759 h 233860"/>
                  <a:gd name="connsiteX4" fmla="*/ 391570 w 585324"/>
                  <a:gd name="connsiteY4" fmla="*/ 233860 h 233860"/>
                  <a:gd name="connsiteX5" fmla="*/ 286795 w 585324"/>
                  <a:gd name="connsiteY5" fmla="*/ 195759 h 233860"/>
                  <a:gd name="connsiteX6" fmla="*/ 204245 w 585324"/>
                  <a:gd name="connsiteY6" fmla="*/ 227510 h 233860"/>
                  <a:gd name="connsiteX7" fmla="*/ 112170 w 585324"/>
                  <a:gd name="connsiteY7" fmla="*/ 192584 h 233860"/>
                  <a:gd name="connsiteX8" fmla="*/ 26 w 585324"/>
                  <a:gd name="connsiteY8" fmla="*/ 225680 h 233860"/>
                  <a:gd name="connsiteX0" fmla="*/ 0 w 585298"/>
                  <a:gd name="connsiteY0" fmla="*/ 231415 h 239595"/>
                  <a:gd name="connsiteX1" fmla="*/ 147069 w 585298"/>
                  <a:gd name="connsiteY1" fmla="*/ 84020 h 239595"/>
                  <a:gd name="connsiteX2" fmla="*/ 305310 w 585298"/>
                  <a:gd name="connsiteY2" fmla="*/ 5739 h 239595"/>
                  <a:gd name="connsiteX3" fmla="*/ 585220 w 585298"/>
                  <a:gd name="connsiteY3" fmla="*/ 237765 h 239595"/>
                  <a:gd name="connsiteX4" fmla="*/ 480445 w 585298"/>
                  <a:gd name="connsiteY4" fmla="*/ 201494 h 239595"/>
                  <a:gd name="connsiteX5" fmla="*/ 391544 w 585298"/>
                  <a:gd name="connsiteY5" fmla="*/ 239595 h 239595"/>
                  <a:gd name="connsiteX6" fmla="*/ 286769 w 585298"/>
                  <a:gd name="connsiteY6" fmla="*/ 201494 h 239595"/>
                  <a:gd name="connsiteX7" fmla="*/ 204219 w 585298"/>
                  <a:gd name="connsiteY7" fmla="*/ 233245 h 239595"/>
                  <a:gd name="connsiteX8" fmla="*/ 112144 w 585298"/>
                  <a:gd name="connsiteY8" fmla="*/ 198319 h 239595"/>
                  <a:gd name="connsiteX9" fmla="*/ 0 w 585298"/>
                  <a:gd name="connsiteY9" fmla="*/ 231415 h 239595"/>
                  <a:gd name="connsiteX0" fmla="*/ 530 w 585828"/>
                  <a:gd name="connsiteY0" fmla="*/ 232227 h 240407"/>
                  <a:gd name="connsiteX1" fmla="*/ 80924 w 585828"/>
                  <a:gd name="connsiteY1" fmla="*/ 78482 h 240407"/>
                  <a:gd name="connsiteX2" fmla="*/ 305840 w 585828"/>
                  <a:gd name="connsiteY2" fmla="*/ 6551 h 240407"/>
                  <a:gd name="connsiteX3" fmla="*/ 585750 w 585828"/>
                  <a:gd name="connsiteY3" fmla="*/ 238577 h 240407"/>
                  <a:gd name="connsiteX4" fmla="*/ 480975 w 585828"/>
                  <a:gd name="connsiteY4" fmla="*/ 202306 h 240407"/>
                  <a:gd name="connsiteX5" fmla="*/ 392074 w 585828"/>
                  <a:gd name="connsiteY5" fmla="*/ 240407 h 240407"/>
                  <a:gd name="connsiteX6" fmla="*/ 287299 w 585828"/>
                  <a:gd name="connsiteY6" fmla="*/ 202306 h 240407"/>
                  <a:gd name="connsiteX7" fmla="*/ 204749 w 585828"/>
                  <a:gd name="connsiteY7" fmla="*/ 234057 h 240407"/>
                  <a:gd name="connsiteX8" fmla="*/ 112674 w 585828"/>
                  <a:gd name="connsiteY8" fmla="*/ 199131 h 240407"/>
                  <a:gd name="connsiteX9" fmla="*/ 530 w 585828"/>
                  <a:gd name="connsiteY9" fmla="*/ 232227 h 240407"/>
                  <a:gd name="connsiteX0" fmla="*/ 530 w 585828"/>
                  <a:gd name="connsiteY0" fmla="*/ 225747 h 233927"/>
                  <a:gd name="connsiteX1" fmla="*/ 80924 w 585828"/>
                  <a:gd name="connsiteY1" fmla="*/ 72002 h 233927"/>
                  <a:gd name="connsiteX2" fmla="*/ 305840 w 585828"/>
                  <a:gd name="connsiteY2" fmla="*/ 71 h 233927"/>
                  <a:gd name="connsiteX3" fmla="*/ 480974 w 585828"/>
                  <a:gd name="connsiteY3" fmla="*/ 62478 h 233927"/>
                  <a:gd name="connsiteX4" fmla="*/ 585750 w 585828"/>
                  <a:gd name="connsiteY4" fmla="*/ 232097 h 233927"/>
                  <a:gd name="connsiteX5" fmla="*/ 480975 w 585828"/>
                  <a:gd name="connsiteY5" fmla="*/ 195826 h 233927"/>
                  <a:gd name="connsiteX6" fmla="*/ 392074 w 585828"/>
                  <a:gd name="connsiteY6" fmla="*/ 233927 h 233927"/>
                  <a:gd name="connsiteX7" fmla="*/ 287299 w 585828"/>
                  <a:gd name="connsiteY7" fmla="*/ 195826 h 233927"/>
                  <a:gd name="connsiteX8" fmla="*/ 204749 w 585828"/>
                  <a:gd name="connsiteY8" fmla="*/ 227577 h 233927"/>
                  <a:gd name="connsiteX9" fmla="*/ 112674 w 585828"/>
                  <a:gd name="connsiteY9" fmla="*/ 192651 h 233927"/>
                  <a:gd name="connsiteX10" fmla="*/ 530 w 585828"/>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87304 w 585833"/>
                  <a:gd name="connsiteY7" fmla="*/ 19582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41"/>
                  <a:gd name="connsiteY0" fmla="*/ 225747 h 233927"/>
                  <a:gd name="connsiteX1" fmla="*/ 80929 w 585841"/>
                  <a:gd name="connsiteY1" fmla="*/ 72002 h 233927"/>
                  <a:gd name="connsiteX2" fmla="*/ 305845 w 585841"/>
                  <a:gd name="connsiteY2" fmla="*/ 71 h 233927"/>
                  <a:gd name="connsiteX3" fmla="*/ 480979 w 585841"/>
                  <a:gd name="connsiteY3" fmla="*/ 62478 h 233927"/>
                  <a:gd name="connsiteX4" fmla="*/ 585755 w 585841"/>
                  <a:gd name="connsiteY4" fmla="*/ 232097 h 233927"/>
                  <a:gd name="connsiteX5" fmla="*/ 480980 w 585841"/>
                  <a:gd name="connsiteY5" fmla="*/ 189476 h 233927"/>
                  <a:gd name="connsiteX6" fmla="*/ 392079 w 585841"/>
                  <a:gd name="connsiteY6" fmla="*/ 233927 h 233927"/>
                  <a:gd name="connsiteX7" fmla="*/ 296829 w 585841"/>
                  <a:gd name="connsiteY7" fmla="*/ 189476 h 233927"/>
                  <a:gd name="connsiteX8" fmla="*/ 204754 w 585841"/>
                  <a:gd name="connsiteY8" fmla="*/ 227577 h 233927"/>
                  <a:gd name="connsiteX9" fmla="*/ 112679 w 585841"/>
                  <a:gd name="connsiteY9" fmla="*/ 192651 h 233927"/>
                  <a:gd name="connsiteX10" fmla="*/ 535 w 585841"/>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73"/>
                  <a:gd name="connsiteY0" fmla="*/ 225692 h 232506"/>
                  <a:gd name="connsiteX1" fmla="*/ 80675 w 585573"/>
                  <a:gd name="connsiteY1" fmla="*/ 71947 h 232506"/>
                  <a:gd name="connsiteX2" fmla="*/ 305591 w 585573"/>
                  <a:gd name="connsiteY2" fmla="*/ 16 h 232506"/>
                  <a:gd name="connsiteX3" fmla="*/ 493425 w 585573"/>
                  <a:gd name="connsiteY3" fmla="*/ 75123 h 232506"/>
                  <a:gd name="connsiteX4" fmla="*/ 585501 w 585573"/>
                  <a:gd name="connsiteY4" fmla="*/ 232042 h 232506"/>
                  <a:gd name="connsiteX5" fmla="*/ 480726 w 585573"/>
                  <a:gd name="connsiteY5" fmla="*/ 189421 h 232506"/>
                  <a:gd name="connsiteX6" fmla="*/ 388650 w 585573"/>
                  <a:gd name="connsiteY6" fmla="*/ 227522 h 232506"/>
                  <a:gd name="connsiteX7" fmla="*/ 296575 w 585573"/>
                  <a:gd name="connsiteY7" fmla="*/ 189421 h 232506"/>
                  <a:gd name="connsiteX8" fmla="*/ 204500 w 585573"/>
                  <a:gd name="connsiteY8" fmla="*/ 227522 h 232506"/>
                  <a:gd name="connsiteX9" fmla="*/ 102900 w 585573"/>
                  <a:gd name="connsiteY9" fmla="*/ 189421 h 232506"/>
                  <a:gd name="connsiteX10" fmla="*/ 281 w 585573"/>
                  <a:gd name="connsiteY10" fmla="*/ 225692 h 232506"/>
                  <a:gd name="connsiteX0" fmla="*/ 281 w 585573"/>
                  <a:gd name="connsiteY0" fmla="*/ 225683 h 232497"/>
                  <a:gd name="connsiteX1" fmla="*/ 80675 w 585573"/>
                  <a:gd name="connsiteY1" fmla="*/ 71938 h 232497"/>
                  <a:gd name="connsiteX2" fmla="*/ 305591 w 585573"/>
                  <a:gd name="connsiteY2" fmla="*/ 7 h 232497"/>
                  <a:gd name="connsiteX3" fmla="*/ 499775 w 585573"/>
                  <a:gd name="connsiteY3" fmla="*/ 68764 h 232497"/>
                  <a:gd name="connsiteX4" fmla="*/ 585501 w 585573"/>
                  <a:gd name="connsiteY4" fmla="*/ 232033 h 232497"/>
                  <a:gd name="connsiteX5" fmla="*/ 480726 w 585573"/>
                  <a:gd name="connsiteY5" fmla="*/ 189412 h 232497"/>
                  <a:gd name="connsiteX6" fmla="*/ 388650 w 585573"/>
                  <a:gd name="connsiteY6" fmla="*/ 227513 h 232497"/>
                  <a:gd name="connsiteX7" fmla="*/ 296575 w 585573"/>
                  <a:gd name="connsiteY7" fmla="*/ 189412 h 232497"/>
                  <a:gd name="connsiteX8" fmla="*/ 204500 w 585573"/>
                  <a:gd name="connsiteY8" fmla="*/ 227513 h 232497"/>
                  <a:gd name="connsiteX9" fmla="*/ 102900 w 585573"/>
                  <a:gd name="connsiteY9" fmla="*/ 189412 h 232497"/>
                  <a:gd name="connsiteX10" fmla="*/ 281 w 585573"/>
                  <a:gd name="connsiteY10" fmla="*/ 225683 h 232497"/>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08" h="232485">
                    <a:moveTo>
                      <a:pt x="281" y="225683"/>
                    </a:moveTo>
                    <a:cubicBezTo>
                      <a:pt x="-3423" y="206104"/>
                      <a:pt x="29790" y="109551"/>
                      <a:pt x="80675" y="71938"/>
                    </a:cubicBezTo>
                    <a:cubicBezTo>
                      <a:pt x="147435" y="12100"/>
                      <a:pt x="235741" y="536"/>
                      <a:pt x="305591" y="7"/>
                    </a:cubicBezTo>
                    <a:cubicBezTo>
                      <a:pt x="375441" y="-522"/>
                      <a:pt x="453123" y="30093"/>
                      <a:pt x="499775" y="68764"/>
                    </a:cubicBezTo>
                    <a:cubicBezTo>
                      <a:pt x="546427" y="107435"/>
                      <a:pt x="585501" y="209808"/>
                      <a:pt x="585501" y="232033"/>
                    </a:cubicBezTo>
                    <a:cubicBezTo>
                      <a:pt x="588232" y="237671"/>
                      <a:pt x="538311" y="188788"/>
                      <a:pt x="480726" y="189412"/>
                    </a:cubicBezTo>
                    <a:cubicBezTo>
                      <a:pt x="423141" y="190036"/>
                      <a:pt x="386004" y="227513"/>
                      <a:pt x="388650" y="227513"/>
                    </a:cubicBezTo>
                    <a:cubicBezTo>
                      <a:pt x="384946" y="227513"/>
                      <a:pt x="357550" y="190788"/>
                      <a:pt x="296575" y="189412"/>
                    </a:cubicBezTo>
                    <a:cubicBezTo>
                      <a:pt x="235600" y="188036"/>
                      <a:pt x="201854" y="228042"/>
                      <a:pt x="204500" y="227513"/>
                    </a:cubicBezTo>
                    <a:cubicBezTo>
                      <a:pt x="203971" y="230159"/>
                      <a:pt x="165626" y="191210"/>
                      <a:pt x="102900" y="189412"/>
                    </a:cubicBezTo>
                    <a:cubicBezTo>
                      <a:pt x="40174" y="187614"/>
                      <a:pt x="3985" y="245262"/>
                      <a:pt x="281" y="225683"/>
                    </a:cubicBezTo>
                    <a:close/>
                  </a:path>
                </a:pathLst>
              </a:custGeom>
              <a:grp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ounded Rectangle 73"/>
              <p:cNvSpPr/>
              <p:nvPr/>
            </p:nvSpPr>
            <p:spPr>
              <a:xfrm flipH="1">
                <a:off x="2623332" y="714938"/>
                <a:ext cx="105455" cy="355579"/>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5" name="Rounded Rectangle 74"/>
              <p:cNvSpPr/>
              <p:nvPr/>
            </p:nvSpPr>
            <p:spPr>
              <a:xfrm flipH="1">
                <a:off x="2630653" y="1385341"/>
                <a:ext cx="105455" cy="454135"/>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6" name="Block Arc 75"/>
              <p:cNvSpPr/>
              <p:nvPr/>
            </p:nvSpPr>
            <p:spPr>
              <a:xfrm rot="11226179">
                <a:off x="2631138" y="1607948"/>
                <a:ext cx="459962" cy="413963"/>
              </a:xfrm>
              <a:prstGeom prst="blockArc">
                <a:avLst>
                  <a:gd name="adj1" fmla="val 9625171"/>
                  <a:gd name="adj2" fmla="val 0"/>
                  <a:gd name="adj3" fmla="val 25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pic>
        <p:nvPicPr>
          <p:cNvPr id="83" name="Picture 82" descr="PATTERNS_PPT-03.png"/>
          <p:cNvPicPr>
            <a:picLocks noChangeAspect="1"/>
          </p:cNvPicPr>
          <p:nvPr/>
        </p:nvPicPr>
        <p:blipFill rotWithShape="1">
          <a:blip r:embed="rId5" cstate="email">
            <a:alphaModFix amt="19000"/>
            <a:extLst>
              <a:ext uri="{28A0092B-C50C-407E-A947-70E740481C1C}">
                <a14:useLocalDpi xmlns:a14="http://schemas.microsoft.com/office/drawing/2010/main"/>
              </a:ext>
            </a:extLst>
          </a:blip>
          <a:srcRect l="73846" t="64591" b="1439"/>
          <a:stretch/>
        </p:blipFill>
        <p:spPr>
          <a:xfrm flipH="1">
            <a:off x="0" y="3903785"/>
            <a:ext cx="2391569" cy="2218673"/>
          </a:xfrm>
          <a:prstGeom prst="rect">
            <a:avLst/>
          </a:prstGeom>
        </p:spPr>
      </p:pic>
      <p:sp>
        <p:nvSpPr>
          <p:cNvPr id="37" name="Rectangle 36"/>
          <p:cNvSpPr/>
          <p:nvPr/>
        </p:nvSpPr>
        <p:spPr>
          <a:xfrm>
            <a:off x="4654996"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069840" y="2087879"/>
            <a:ext cx="2584027" cy="339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600" b="1" dirty="0">
                <a:solidFill>
                  <a:srgbClr val="712168"/>
                </a:solidFill>
              </a:rPr>
              <a:t>Company sponsored benefits for the direct labor force have a huge impact on COGS. </a:t>
            </a:r>
            <a:r>
              <a:rPr lang="en-US" sz="1600" dirty="0">
                <a:solidFill>
                  <a:srgbClr val="555559"/>
                </a:solidFill>
              </a:rPr>
              <a:t>While a worthy investment that can show a large ROI, a strong strategy around what types of benefits to offer in order to align with the expectations of the workforce is key.</a:t>
            </a:r>
          </a:p>
        </p:txBody>
      </p:sp>
      <p:cxnSp>
        <p:nvCxnSpPr>
          <p:cNvPr id="40" name="Straight Connector 39"/>
          <p:cNvCxnSpPr/>
          <p:nvPr/>
        </p:nvCxnSpPr>
        <p:spPr>
          <a:xfrm flipH="1">
            <a:off x="5054621" y="1820328"/>
            <a:ext cx="2590779" cy="0"/>
          </a:xfrm>
          <a:prstGeom prst="line">
            <a:avLst/>
          </a:prstGeom>
          <a:ln w="63500">
            <a:solidFill>
              <a:srgbClr val="712168"/>
            </a:solidFill>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47" name="TextBox 46"/>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8" name="Rectangle 47"/>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49" name="TextBox 48"/>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50" name="Rectangle 49"/>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51" name="TextBox 50"/>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52" name="Group 51"/>
          <p:cNvGrpSpPr/>
          <p:nvPr/>
        </p:nvGrpSpPr>
        <p:grpSpPr>
          <a:xfrm>
            <a:off x="1439352" y="2712869"/>
            <a:ext cx="2743200" cy="2371409"/>
            <a:chOff x="2479249" y="3180235"/>
            <a:chExt cx="4760537" cy="2700640"/>
          </a:xfrm>
        </p:grpSpPr>
        <p:cxnSp>
          <p:nvCxnSpPr>
            <p:cNvPr id="53" name="Straight Connector 52"/>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6" name="Isosceles Triangle 55"/>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60" name="Rectangle 59">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61" name="Rectangle 60">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62" name="Isosceles Triangle 61"/>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64" name="TextBox 63"/>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65" name="TextBox 64"/>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66" name="TextBox 65"/>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638760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3" name="TextBox 2"/>
          <p:cNvSpPr txBox="1"/>
          <p:nvPr/>
        </p:nvSpPr>
        <p:spPr>
          <a:xfrm>
            <a:off x="497332" y="528605"/>
            <a:ext cx="1507144" cy="553998"/>
          </a:xfrm>
          <a:prstGeom prst="rect">
            <a:avLst/>
          </a:prstGeom>
          <a:noFill/>
        </p:spPr>
        <p:txBody>
          <a:bodyPr wrap="none" rtlCol="0">
            <a:spAutoFit/>
          </a:bodyPr>
          <a:lstStyle/>
          <a:p>
            <a:r>
              <a:rPr lang="en-US" sz="3000" dirty="0" smtClean="0">
                <a:solidFill>
                  <a:schemeClr val="bg1"/>
                </a:solidFill>
              </a:rPr>
              <a:t>Agenda</a:t>
            </a:r>
          </a:p>
        </p:txBody>
      </p:sp>
      <p:grpSp>
        <p:nvGrpSpPr>
          <p:cNvPr id="4" name="Group 3"/>
          <p:cNvGrpSpPr/>
          <p:nvPr/>
        </p:nvGrpSpPr>
        <p:grpSpPr>
          <a:xfrm>
            <a:off x="0" y="6127750"/>
            <a:ext cx="9144000" cy="730250"/>
            <a:chOff x="0" y="6127750"/>
            <a:chExt cx="9144000" cy="730250"/>
          </a:xfrm>
        </p:grpSpPr>
        <p:sp>
          <p:nvSpPr>
            <p:cNvPr id="5" name="Rectangle 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pic>
        <p:nvPicPr>
          <p:cNvPr id="74" name="Picture 73" descr="PATTERNS_PPT-02.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0175" t="63334" b="1092"/>
          <a:stretch/>
        </p:blipFill>
        <p:spPr>
          <a:xfrm flipH="1">
            <a:off x="-5295" y="3806342"/>
            <a:ext cx="2727158" cy="2323525"/>
          </a:xfrm>
          <a:prstGeom prst="rect">
            <a:avLst/>
          </a:prstGeom>
        </p:spPr>
      </p:pic>
      <p:sp>
        <p:nvSpPr>
          <p:cNvPr id="13" name="TextBox 12"/>
          <p:cNvSpPr txBox="1"/>
          <p:nvPr/>
        </p:nvSpPr>
        <p:spPr>
          <a:xfrm>
            <a:off x="269240" y="1919648"/>
            <a:ext cx="8874760" cy="366561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Trends in Human Capital Management (HCM) </a:t>
            </a:r>
          </a:p>
          <a:p>
            <a:endParaRPr lang="en-US" sz="2000" dirty="0" smtClean="0"/>
          </a:p>
          <a:p>
            <a:pPr marL="285750" indent="-285750">
              <a:buFont typeface="Arial" panose="020B0604020202020204" pitchFamily="34" charset="0"/>
              <a:buChar char="•"/>
            </a:pPr>
            <a:r>
              <a:rPr lang="en-US" sz="2000" dirty="0" smtClean="0"/>
              <a:t>How HCM Impacts the P&amp;L</a:t>
            </a:r>
          </a:p>
          <a:p>
            <a:endParaRPr lang="en-US" sz="2000" dirty="0" smtClean="0"/>
          </a:p>
          <a:p>
            <a:pPr marL="285750" indent="-285750">
              <a:buFont typeface="Arial" panose="020B0604020202020204" pitchFamily="34" charset="0"/>
              <a:buChar char="•"/>
            </a:pPr>
            <a:r>
              <a:rPr lang="en-US" sz="2000" dirty="0" smtClean="0"/>
              <a:t>Solutions to Address HCM Challenges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What Better Looks Like on the Bottom Line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Benchmarking </a:t>
            </a:r>
            <a:endParaRPr lang="en-US" dirty="0"/>
          </a:p>
          <a:p>
            <a:pPr algn="ctr">
              <a:lnSpc>
                <a:spcPct val="90000"/>
              </a:lnSpc>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35258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DP_ProposalPresentation_BLANK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2" name="Group 41"/>
          <p:cNvGrpSpPr/>
          <p:nvPr/>
        </p:nvGrpSpPr>
        <p:grpSpPr>
          <a:xfrm>
            <a:off x="0" y="6127750"/>
            <a:ext cx="9144000" cy="730250"/>
            <a:chOff x="0" y="6127750"/>
            <a:chExt cx="9144000" cy="730250"/>
          </a:xfrm>
        </p:grpSpPr>
        <p:sp>
          <p:nvSpPr>
            <p:cNvPr id="43" name="Rectangle 42"/>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p:nvPicPr>
          <p:blipFill rotWithShape="1">
            <a:blip r:embed="rId4"/>
            <a:srcRect t="12336" b="22468"/>
            <a:stretch/>
          </p:blipFill>
          <p:spPr>
            <a:xfrm>
              <a:off x="7391400" y="6145337"/>
              <a:ext cx="1752600" cy="703782"/>
            </a:xfrm>
            <a:prstGeom prst="rect">
              <a:avLst/>
            </a:prstGeom>
          </p:spPr>
        </p:pic>
        <p:sp>
          <p:nvSpPr>
            <p:cNvPr id="45"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246614"/>
            <a:ext cx="5557932" cy="929485"/>
          </a:xfrm>
          <a:prstGeom prst="rect">
            <a:avLst/>
          </a:prstGeom>
          <a:noFill/>
        </p:spPr>
        <p:txBody>
          <a:bodyPr wrap="none" rtlCol="0">
            <a:spAutoFit/>
          </a:bodyPr>
          <a:lstStyle/>
          <a:p>
            <a:pPr>
              <a:lnSpc>
                <a:spcPct val="85000"/>
              </a:lnSpc>
            </a:pPr>
            <a:r>
              <a:rPr lang="en-US" sz="3200" dirty="0">
                <a:solidFill>
                  <a:schemeClr val="bg1"/>
                </a:solidFill>
              </a:rPr>
              <a:t>The Impact of Compensation </a:t>
            </a:r>
            <a:br>
              <a:rPr lang="en-US" sz="3200" dirty="0">
                <a:solidFill>
                  <a:schemeClr val="bg1"/>
                </a:solidFill>
              </a:rPr>
            </a:br>
            <a:r>
              <a:rPr lang="en-US" sz="3200" dirty="0" smtClean="0">
                <a:solidFill>
                  <a:schemeClr val="bg1"/>
                </a:solidFill>
              </a:rPr>
              <a:t>&amp; </a:t>
            </a:r>
            <a:r>
              <a:rPr lang="en-US" sz="3200" dirty="0">
                <a:solidFill>
                  <a:schemeClr val="bg1"/>
                </a:solidFill>
              </a:rPr>
              <a:t>Benefits on the P&amp;L</a:t>
            </a:r>
          </a:p>
        </p:txBody>
      </p:sp>
      <p:sp>
        <p:nvSpPr>
          <p:cNvPr id="67" name="Oval 66"/>
          <p:cNvSpPr/>
          <p:nvPr/>
        </p:nvSpPr>
        <p:spPr>
          <a:xfrm>
            <a:off x="8060275" y="169332"/>
            <a:ext cx="863599" cy="863599"/>
          </a:xfrm>
          <a:prstGeom prst="ellipse">
            <a:avLst/>
          </a:prstGeom>
          <a:solidFill>
            <a:schemeClr val="bg1"/>
          </a:solidFill>
          <a:ln w="34925">
            <a:solidFill>
              <a:srgbClr val="58AB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Group 67"/>
          <p:cNvGrpSpPr/>
          <p:nvPr/>
        </p:nvGrpSpPr>
        <p:grpSpPr>
          <a:xfrm>
            <a:off x="8202360" y="286678"/>
            <a:ext cx="602982" cy="568454"/>
            <a:chOff x="3143250" y="1478098"/>
            <a:chExt cx="546100" cy="514827"/>
          </a:xfrm>
          <a:solidFill>
            <a:schemeClr val="accent4"/>
          </a:solidFill>
        </p:grpSpPr>
        <p:grpSp>
          <p:nvGrpSpPr>
            <p:cNvPr id="69" name="Group 68"/>
            <p:cNvGrpSpPr/>
            <p:nvPr/>
          </p:nvGrpSpPr>
          <p:grpSpPr>
            <a:xfrm>
              <a:off x="3143250" y="1725697"/>
              <a:ext cx="161925" cy="212948"/>
              <a:chOff x="3956050" y="1578552"/>
              <a:chExt cx="679410" cy="893493"/>
            </a:xfrm>
            <a:grpFill/>
          </p:grpSpPr>
          <p:sp>
            <p:nvSpPr>
              <p:cNvPr id="80"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81" name="Freeform 80"/>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Freeform 81"/>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0" name="Group 69"/>
            <p:cNvGrpSpPr/>
            <p:nvPr/>
          </p:nvGrpSpPr>
          <p:grpSpPr>
            <a:xfrm>
              <a:off x="3270250" y="1725696"/>
              <a:ext cx="203200" cy="267229"/>
              <a:chOff x="3956050" y="1578552"/>
              <a:chExt cx="679410" cy="893493"/>
            </a:xfrm>
            <a:grpFill/>
          </p:grpSpPr>
          <p:sp>
            <p:nvSpPr>
              <p:cNvPr id="77"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8" name="Freeform 77"/>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Freeform 78"/>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1" name="Group 70"/>
            <p:cNvGrpSpPr/>
            <p:nvPr/>
          </p:nvGrpSpPr>
          <p:grpSpPr>
            <a:xfrm>
              <a:off x="3284825" y="1478098"/>
              <a:ext cx="404525" cy="391413"/>
              <a:chOff x="1998950" y="714938"/>
              <a:chExt cx="1350757" cy="1306973"/>
            </a:xfrm>
            <a:grpFill/>
          </p:grpSpPr>
          <p:sp>
            <p:nvSpPr>
              <p:cNvPr id="72" name="Oval 44"/>
              <p:cNvSpPr>
                <a:spLocks noChangeArrowheads="1"/>
              </p:cNvSpPr>
              <p:nvPr/>
            </p:nvSpPr>
            <p:spPr bwMode="auto">
              <a:xfrm>
                <a:off x="2982818" y="1736724"/>
                <a:ext cx="106784" cy="110577"/>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3" name="Oval 214"/>
              <p:cNvSpPr/>
              <p:nvPr/>
            </p:nvSpPr>
            <p:spPr>
              <a:xfrm>
                <a:off x="1998950" y="889856"/>
                <a:ext cx="1350757" cy="536247"/>
              </a:xfrm>
              <a:custGeom>
                <a:avLst/>
                <a:gdLst>
                  <a:gd name="connsiteX0" fmla="*/ 0 w 680470"/>
                  <a:gd name="connsiteY0" fmla="*/ 327276 h 654552"/>
                  <a:gd name="connsiteX1" fmla="*/ 340235 w 680470"/>
                  <a:gd name="connsiteY1" fmla="*/ 0 h 654552"/>
                  <a:gd name="connsiteX2" fmla="*/ 680470 w 680470"/>
                  <a:gd name="connsiteY2" fmla="*/ 327276 h 654552"/>
                  <a:gd name="connsiteX3" fmla="*/ 340235 w 680470"/>
                  <a:gd name="connsiteY3" fmla="*/ 654552 h 654552"/>
                  <a:gd name="connsiteX4" fmla="*/ 0 w 680470"/>
                  <a:gd name="connsiteY4" fmla="*/ 327276 h 654552"/>
                  <a:gd name="connsiteX0" fmla="*/ 0 w 680470"/>
                  <a:gd name="connsiteY0" fmla="*/ 327276 h 327276"/>
                  <a:gd name="connsiteX1" fmla="*/ 340235 w 680470"/>
                  <a:gd name="connsiteY1" fmla="*/ 0 h 327276"/>
                  <a:gd name="connsiteX2" fmla="*/ 680470 w 680470"/>
                  <a:gd name="connsiteY2" fmla="*/ 327276 h 327276"/>
                  <a:gd name="connsiteX3" fmla="*/ 0 w 680470"/>
                  <a:gd name="connsiteY3" fmla="*/ 327276 h 327276"/>
                  <a:gd name="connsiteX0" fmla="*/ 5475 w 635145"/>
                  <a:gd name="connsiteY0" fmla="*/ 328822 h 341168"/>
                  <a:gd name="connsiteX1" fmla="*/ 345710 w 635145"/>
                  <a:gd name="connsiteY1" fmla="*/ 1546 h 341168"/>
                  <a:gd name="connsiteX2" fmla="*/ 635145 w 635145"/>
                  <a:gd name="connsiteY2" fmla="*/ 246272 h 341168"/>
                  <a:gd name="connsiteX3" fmla="*/ 5475 w 635145"/>
                  <a:gd name="connsiteY3" fmla="*/ 328822 h 341168"/>
                  <a:gd name="connsiteX0" fmla="*/ 6249 w 588294"/>
                  <a:gd name="connsiteY0" fmla="*/ 194247 h 265997"/>
                  <a:gd name="connsiteX1" fmla="*/ 298859 w 588294"/>
                  <a:gd name="connsiteY1" fmla="*/ 321 h 265997"/>
                  <a:gd name="connsiteX2" fmla="*/ 588294 w 588294"/>
                  <a:gd name="connsiteY2" fmla="*/ 245047 h 265997"/>
                  <a:gd name="connsiteX3" fmla="*/ 6249 w 588294"/>
                  <a:gd name="connsiteY3" fmla="*/ 194247 h 265997"/>
                  <a:gd name="connsiteX0" fmla="*/ 54 w 582099"/>
                  <a:gd name="connsiteY0" fmla="*/ 194504 h 285083"/>
                  <a:gd name="connsiteX1" fmla="*/ 292664 w 582099"/>
                  <a:gd name="connsiteY1" fmla="*/ 578 h 285083"/>
                  <a:gd name="connsiteX2" fmla="*/ 582099 w 582099"/>
                  <a:gd name="connsiteY2" fmla="*/ 245304 h 285083"/>
                  <a:gd name="connsiteX3" fmla="*/ 54 w 582099"/>
                  <a:gd name="connsiteY3" fmla="*/ 194504 h 285083"/>
                  <a:gd name="connsiteX0" fmla="*/ 6248 w 588293"/>
                  <a:gd name="connsiteY0" fmla="*/ 194109 h 255346"/>
                  <a:gd name="connsiteX1" fmla="*/ 298858 w 588293"/>
                  <a:gd name="connsiteY1" fmla="*/ 183 h 255346"/>
                  <a:gd name="connsiteX2" fmla="*/ 588293 w 588293"/>
                  <a:gd name="connsiteY2" fmla="*/ 232209 h 255346"/>
                  <a:gd name="connsiteX3" fmla="*/ 6248 w 588293"/>
                  <a:gd name="connsiteY3" fmla="*/ 194109 h 255346"/>
                  <a:gd name="connsiteX0" fmla="*/ 47 w 582092"/>
                  <a:gd name="connsiteY0" fmla="*/ 194325 h 282859"/>
                  <a:gd name="connsiteX1" fmla="*/ 292657 w 582092"/>
                  <a:gd name="connsiteY1" fmla="*/ 399 h 282859"/>
                  <a:gd name="connsiteX2" fmla="*/ 582092 w 582092"/>
                  <a:gd name="connsiteY2" fmla="*/ 232425 h 282859"/>
                  <a:gd name="connsiteX3" fmla="*/ 47 w 582092"/>
                  <a:gd name="connsiteY3" fmla="*/ 194325 h 282859"/>
                  <a:gd name="connsiteX0" fmla="*/ 16573 w 602312"/>
                  <a:gd name="connsiteY0" fmla="*/ 194325 h 267538"/>
                  <a:gd name="connsiteX1" fmla="*/ 309183 w 602312"/>
                  <a:gd name="connsiteY1" fmla="*/ 399 h 267538"/>
                  <a:gd name="connsiteX2" fmla="*/ 598618 w 602312"/>
                  <a:gd name="connsiteY2" fmla="*/ 232425 h 267538"/>
                  <a:gd name="connsiteX3" fmla="*/ 96967 w 602312"/>
                  <a:gd name="connsiteY3" fmla="*/ 262829 h 267538"/>
                  <a:gd name="connsiteX4" fmla="*/ 16573 w 602312"/>
                  <a:gd name="connsiteY4" fmla="*/ 194325 h 267538"/>
                  <a:gd name="connsiteX0" fmla="*/ 16573 w 598633"/>
                  <a:gd name="connsiteY0" fmla="*/ 194325 h 270797"/>
                  <a:gd name="connsiteX1" fmla="*/ 309183 w 598633"/>
                  <a:gd name="connsiteY1" fmla="*/ 399 h 270797"/>
                  <a:gd name="connsiteX2" fmla="*/ 598618 w 598633"/>
                  <a:gd name="connsiteY2" fmla="*/ 232425 h 270797"/>
                  <a:gd name="connsiteX3" fmla="*/ 296992 w 598633"/>
                  <a:gd name="connsiteY3" fmla="*/ 266004 h 270797"/>
                  <a:gd name="connsiteX4" fmla="*/ 96967 w 598633"/>
                  <a:gd name="connsiteY4" fmla="*/ 262829 h 270797"/>
                  <a:gd name="connsiteX5" fmla="*/ 16573 w 598633"/>
                  <a:gd name="connsiteY5" fmla="*/ 194325 h 270797"/>
                  <a:gd name="connsiteX0" fmla="*/ 16573 w 605509"/>
                  <a:gd name="connsiteY0" fmla="*/ 194325 h 269107"/>
                  <a:gd name="connsiteX1" fmla="*/ 309183 w 605509"/>
                  <a:gd name="connsiteY1" fmla="*/ 399 h 269107"/>
                  <a:gd name="connsiteX2" fmla="*/ 598618 w 605509"/>
                  <a:gd name="connsiteY2" fmla="*/ 232425 h 269107"/>
                  <a:gd name="connsiteX3" fmla="*/ 497018 w 605509"/>
                  <a:gd name="connsiteY3" fmla="*/ 262829 h 269107"/>
                  <a:gd name="connsiteX4" fmla="*/ 296992 w 605509"/>
                  <a:gd name="connsiteY4" fmla="*/ 266004 h 269107"/>
                  <a:gd name="connsiteX5" fmla="*/ 96967 w 605509"/>
                  <a:gd name="connsiteY5" fmla="*/ 262829 h 269107"/>
                  <a:gd name="connsiteX6" fmla="*/ 16573 w 605509"/>
                  <a:gd name="connsiteY6" fmla="*/ 194325 h 269107"/>
                  <a:gd name="connsiteX0" fmla="*/ 11696 w 600632"/>
                  <a:gd name="connsiteY0" fmla="*/ 194102 h 266301"/>
                  <a:gd name="connsiteX1" fmla="*/ 304306 w 600632"/>
                  <a:gd name="connsiteY1" fmla="*/ 176 h 266301"/>
                  <a:gd name="connsiteX2" fmla="*/ 593741 w 600632"/>
                  <a:gd name="connsiteY2" fmla="*/ 232202 h 266301"/>
                  <a:gd name="connsiteX3" fmla="*/ 492141 w 600632"/>
                  <a:gd name="connsiteY3" fmla="*/ 262606 h 266301"/>
                  <a:gd name="connsiteX4" fmla="*/ 292115 w 600632"/>
                  <a:gd name="connsiteY4" fmla="*/ 265781 h 266301"/>
                  <a:gd name="connsiteX5" fmla="*/ 111140 w 600632"/>
                  <a:gd name="connsiteY5" fmla="*/ 192756 h 266301"/>
                  <a:gd name="connsiteX6" fmla="*/ 11696 w 600632"/>
                  <a:gd name="connsiteY6" fmla="*/ 194102 h 266301"/>
                  <a:gd name="connsiteX0" fmla="*/ 11696 w 600632"/>
                  <a:gd name="connsiteY0" fmla="*/ 194102 h 262914"/>
                  <a:gd name="connsiteX1" fmla="*/ 304306 w 600632"/>
                  <a:gd name="connsiteY1" fmla="*/ 176 h 262914"/>
                  <a:gd name="connsiteX2" fmla="*/ 593741 w 600632"/>
                  <a:gd name="connsiteY2" fmla="*/ 232202 h 262914"/>
                  <a:gd name="connsiteX3" fmla="*/ 492141 w 600632"/>
                  <a:gd name="connsiteY3" fmla="*/ 262606 h 262914"/>
                  <a:gd name="connsiteX4" fmla="*/ 285765 w 600632"/>
                  <a:gd name="connsiteY4" fmla="*/ 195931 h 262914"/>
                  <a:gd name="connsiteX5" fmla="*/ 111140 w 600632"/>
                  <a:gd name="connsiteY5" fmla="*/ 192756 h 262914"/>
                  <a:gd name="connsiteX6" fmla="*/ 11696 w 600632"/>
                  <a:gd name="connsiteY6" fmla="*/ 194102 h 262914"/>
                  <a:gd name="connsiteX0" fmla="*/ 11696 w 599918"/>
                  <a:gd name="connsiteY0" fmla="*/ 194102 h 244693"/>
                  <a:gd name="connsiteX1" fmla="*/ 304306 w 599918"/>
                  <a:gd name="connsiteY1" fmla="*/ 176 h 244693"/>
                  <a:gd name="connsiteX2" fmla="*/ 593741 w 599918"/>
                  <a:gd name="connsiteY2" fmla="*/ 232202 h 244693"/>
                  <a:gd name="connsiteX3" fmla="*/ 479441 w 599918"/>
                  <a:gd name="connsiteY3" fmla="*/ 195931 h 244693"/>
                  <a:gd name="connsiteX4" fmla="*/ 285765 w 599918"/>
                  <a:gd name="connsiteY4" fmla="*/ 195931 h 244693"/>
                  <a:gd name="connsiteX5" fmla="*/ 111140 w 599918"/>
                  <a:gd name="connsiteY5" fmla="*/ 192756 h 244693"/>
                  <a:gd name="connsiteX6" fmla="*/ 11696 w 599918"/>
                  <a:gd name="connsiteY6" fmla="*/ 194102 h 24469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61965 w 599402"/>
                  <a:gd name="connsiteY4" fmla="*/ 1959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96865 w 599402"/>
                  <a:gd name="connsiteY6" fmla="*/ 195932 h 245963"/>
                  <a:gd name="connsiteX7" fmla="*/ 111140 w 599402"/>
                  <a:gd name="connsiteY7" fmla="*/ 192756 h 245963"/>
                  <a:gd name="connsiteX8" fmla="*/ 11696 w 599402"/>
                  <a:gd name="connsiteY8"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203215 w 599402"/>
                  <a:gd name="connsiteY6" fmla="*/ 227682 h 245963"/>
                  <a:gd name="connsiteX7" fmla="*/ 111140 w 599402"/>
                  <a:gd name="connsiteY7" fmla="*/ 192756 h 245963"/>
                  <a:gd name="connsiteX8" fmla="*/ 11696 w 599402"/>
                  <a:gd name="connsiteY8" fmla="*/ 194102 h 245963"/>
                  <a:gd name="connsiteX0" fmla="*/ 11696 w 599402"/>
                  <a:gd name="connsiteY0" fmla="*/ 193972 h 233902"/>
                  <a:gd name="connsiteX1" fmla="*/ 304306 w 599402"/>
                  <a:gd name="connsiteY1" fmla="*/ 46 h 233902"/>
                  <a:gd name="connsiteX2" fmla="*/ 593741 w 599402"/>
                  <a:gd name="connsiteY2" fmla="*/ 213022 h 233902"/>
                  <a:gd name="connsiteX3" fmla="*/ 479441 w 599402"/>
                  <a:gd name="connsiteY3" fmla="*/ 195801 h 233902"/>
                  <a:gd name="connsiteX4" fmla="*/ 390540 w 599402"/>
                  <a:gd name="connsiteY4" fmla="*/ 233902 h 233902"/>
                  <a:gd name="connsiteX5" fmla="*/ 285765 w 599402"/>
                  <a:gd name="connsiteY5" fmla="*/ 195801 h 233902"/>
                  <a:gd name="connsiteX6" fmla="*/ 203215 w 599402"/>
                  <a:gd name="connsiteY6" fmla="*/ 227552 h 233902"/>
                  <a:gd name="connsiteX7" fmla="*/ 111140 w 599402"/>
                  <a:gd name="connsiteY7" fmla="*/ 192626 h 233902"/>
                  <a:gd name="connsiteX8" fmla="*/ 11696 w 599402"/>
                  <a:gd name="connsiteY8" fmla="*/ 193972 h 233902"/>
                  <a:gd name="connsiteX0" fmla="*/ 11696 w 593810"/>
                  <a:gd name="connsiteY0" fmla="*/ 193972 h 233902"/>
                  <a:gd name="connsiteX1" fmla="*/ 304306 w 593810"/>
                  <a:gd name="connsiteY1" fmla="*/ 46 h 233902"/>
                  <a:gd name="connsiteX2" fmla="*/ 593741 w 593810"/>
                  <a:gd name="connsiteY2" fmla="*/ 213022 h 233902"/>
                  <a:gd name="connsiteX3" fmla="*/ 479441 w 593810"/>
                  <a:gd name="connsiteY3" fmla="*/ 195801 h 233902"/>
                  <a:gd name="connsiteX4" fmla="*/ 390540 w 593810"/>
                  <a:gd name="connsiteY4" fmla="*/ 233902 h 233902"/>
                  <a:gd name="connsiteX5" fmla="*/ 285765 w 593810"/>
                  <a:gd name="connsiteY5" fmla="*/ 195801 h 233902"/>
                  <a:gd name="connsiteX6" fmla="*/ 203215 w 593810"/>
                  <a:gd name="connsiteY6" fmla="*/ 227552 h 233902"/>
                  <a:gd name="connsiteX7" fmla="*/ 111140 w 593810"/>
                  <a:gd name="connsiteY7" fmla="*/ 192626 h 233902"/>
                  <a:gd name="connsiteX8" fmla="*/ 11696 w 593810"/>
                  <a:gd name="connsiteY8" fmla="*/ 193972 h 233902"/>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28 w 572626"/>
                  <a:gd name="connsiteY0" fmla="*/ 194077 h 234007"/>
                  <a:gd name="connsiteX1" fmla="*/ 292638 w 572626"/>
                  <a:gd name="connsiteY1" fmla="*/ 151 h 234007"/>
                  <a:gd name="connsiteX2" fmla="*/ 572548 w 572626"/>
                  <a:gd name="connsiteY2" fmla="*/ 232177 h 234007"/>
                  <a:gd name="connsiteX3" fmla="*/ 467773 w 572626"/>
                  <a:gd name="connsiteY3" fmla="*/ 195906 h 234007"/>
                  <a:gd name="connsiteX4" fmla="*/ 378872 w 572626"/>
                  <a:gd name="connsiteY4" fmla="*/ 234007 h 234007"/>
                  <a:gd name="connsiteX5" fmla="*/ 274097 w 572626"/>
                  <a:gd name="connsiteY5" fmla="*/ 195906 h 234007"/>
                  <a:gd name="connsiteX6" fmla="*/ 191547 w 572626"/>
                  <a:gd name="connsiteY6" fmla="*/ 227657 h 234007"/>
                  <a:gd name="connsiteX7" fmla="*/ 99472 w 572626"/>
                  <a:gd name="connsiteY7" fmla="*/ 192731 h 234007"/>
                  <a:gd name="connsiteX8" fmla="*/ 28 w 572626"/>
                  <a:gd name="connsiteY8" fmla="*/ 194077 h 234007"/>
                  <a:gd name="connsiteX0" fmla="*/ 26 w 585324"/>
                  <a:gd name="connsiteY0" fmla="*/ 225680 h 233860"/>
                  <a:gd name="connsiteX1" fmla="*/ 305336 w 585324"/>
                  <a:gd name="connsiteY1" fmla="*/ 4 h 233860"/>
                  <a:gd name="connsiteX2" fmla="*/ 585246 w 585324"/>
                  <a:gd name="connsiteY2" fmla="*/ 232030 h 233860"/>
                  <a:gd name="connsiteX3" fmla="*/ 480471 w 585324"/>
                  <a:gd name="connsiteY3" fmla="*/ 195759 h 233860"/>
                  <a:gd name="connsiteX4" fmla="*/ 391570 w 585324"/>
                  <a:gd name="connsiteY4" fmla="*/ 233860 h 233860"/>
                  <a:gd name="connsiteX5" fmla="*/ 286795 w 585324"/>
                  <a:gd name="connsiteY5" fmla="*/ 195759 h 233860"/>
                  <a:gd name="connsiteX6" fmla="*/ 204245 w 585324"/>
                  <a:gd name="connsiteY6" fmla="*/ 227510 h 233860"/>
                  <a:gd name="connsiteX7" fmla="*/ 112170 w 585324"/>
                  <a:gd name="connsiteY7" fmla="*/ 192584 h 233860"/>
                  <a:gd name="connsiteX8" fmla="*/ 26 w 585324"/>
                  <a:gd name="connsiteY8" fmla="*/ 225680 h 233860"/>
                  <a:gd name="connsiteX0" fmla="*/ 0 w 585298"/>
                  <a:gd name="connsiteY0" fmla="*/ 231415 h 239595"/>
                  <a:gd name="connsiteX1" fmla="*/ 147069 w 585298"/>
                  <a:gd name="connsiteY1" fmla="*/ 84020 h 239595"/>
                  <a:gd name="connsiteX2" fmla="*/ 305310 w 585298"/>
                  <a:gd name="connsiteY2" fmla="*/ 5739 h 239595"/>
                  <a:gd name="connsiteX3" fmla="*/ 585220 w 585298"/>
                  <a:gd name="connsiteY3" fmla="*/ 237765 h 239595"/>
                  <a:gd name="connsiteX4" fmla="*/ 480445 w 585298"/>
                  <a:gd name="connsiteY4" fmla="*/ 201494 h 239595"/>
                  <a:gd name="connsiteX5" fmla="*/ 391544 w 585298"/>
                  <a:gd name="connsiteY5" fmla="*/ 239595 h 239595"/>
                  <a:gd name="connsiteX6" fmla="*/ 286769 w 585298"/>
                  <a:gd name="connsiteY6" fmla="*/ 201494 h 239595"/>
                  <a:gd name="connsiteX7" fmla="*/ 204219 w 585298"/>
                  <a:gd name="connsiteY7" fmla="*/ 233245 h 239595"/>
                  <a:gd name="connsiteX8" fmla="*/ 112144 w 585298"/>
                  <a:gd name="connsiteY8" fmla="*/ 198319 h 239595"/>
                  <a:gd name="connsiteX9" fmla="*/ 0 w 585298"/>
                  <a:gd name="connsiteY9" fmla="*/ 231415 h 239595"/>
                  <a:gd name="connsiteX0" fmla="*/ 530 w 585828"/>
                  <a:gd name="connsiteY0" fmla="*/ 232227 h 240407"/>
                  <a:gd name="connsiteX1" fmla="*/ 80924 w 585828"/>
                  <a:gd name="connsiteY1" fmla="*/ 78482 h 240407"/>
                  <a:gd name="connsiteX2" fmla="*/ 305840 w 585828"/>
                  <a:gd name="connsiteY2" fmla="*/ 6551 h 240407"/>
                  <a:gd name="connsiteX3" fmla="*/ 585750 w 585828"/>
                  <a:gd name="connsiteY3" fmla="*/ 238577 h 240407"/>
                  <a:gd name="connsiteX4" fmla="*/ 480975 w 585828"/>
                  <a:gd name="connsiteY4" fmla="*/ 202306 h 240407"/>
                  <a:gd name="connsiteX5" fmla="*/ 392074 w 585828"/>
                  <a:gd name="connsiteY5" fmla="*/ 240407 h 240407"/>
                  <a:gd name="connsiteX6" fmla="*/ 287299 w 585828"/>
                  <a:gd name="connsiteY6" fmla="*/ 202306 h 240407"/>
                  <a:gd name="connsiteX7" fmla="*/ 204749 w 585828"/>
                  <a:gd name="connsiteY7" fmla="*/ 234057 h 240407"/>
                  <a:gd name="connsiteX8" fmla="*/ 112674 w 585828"/>
                  <a:gd name="connsiteY8" fmla="*/ 199131 h 240407"/>
                  <a:gd name="connsiteX9" fmla="*/ 530 w 585828"/>
                  <a:gd name="connsiteY9" fmla="*/ 232227 h 240407"/>
                  <a:gd name="connsiteX0" fmla="*/ 530 w 585828"/>
                  <a:gd name="connsiteY0" fmla="*/ 225747 h 233927"/>
                  <a:gd name="connsiteX1" fmla="*/ 80924 w 585828"/>
                  <a:gd name="connsiteY1" fmla="*/ 72002 h 233927"/>
                  <a:gd name="connsiteX2" fmla="*/ 305840 w 585828"/>
                  <a:gd name="connsiteY2" fmla="*/ 71 h 233927"/>
                  <a:gd name="connsiteX3" fmla="*/ 480974 w 585828"/>
                  <a:gd name="connsiteY3" fmla="*/ 62478 h 233927"/>
                  <a:gd name="connsiteX4" fmla="*/ 585750 w 585828"/>
                  <a:gd name="connsiteY4" fmla="*/ 232097 h 233927"/>
                  <a:gd name="connsiteX5" fmla="*/ 480975 w 585828"/>
                  <a:gd name="connsiteY5" fmla="*/ 195826 h 233927"/>
                  <a:gd name="connsiteX6" fmla="*/ 392074 w 585828"/>
                  <a:gd name="connsiteY6" fmla="*/ 233927 h 233927"/>
                  <a:gd name="connsiteX7" fmla="*/ 287299 w 585828"/>
                  <a:gd name="connsiteY7" fmla="*/ 195826 h 233927"/>
                  <a:gd name="connsiteX8" fmla="*/ 204749 w 585828"/>
                  <a:gd name="connsiteY8" fmla="*/ 227577 h 233927"/>
                  <a:gd name="connsiteX9" fmla="*/ 112674 w 585828"/>
                  <a:gd name="connsiteY9" fmla="*/ 192651 h 233927"/>
                  <a:gd name="connsiteX10" fmla="*/ 530 w 585828"/>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87304 w 585833"/>
                  <a:gd name="connsiteY7" fmla="*/ 19582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41"/>
                  <a:gd name="connsiteY0" fmla="*/ 225747 h 233927"/>
                  <a:gd name="connsiteX1" fmla="*/ 80929 w 585841"/>
                  <a:gd name="connsiteY1" fmla="*/ 72002 h 233927"/>
                  <a:gd name="connsiteX2" fmla="*/ 305845 w 585841"/>
                  <a:gd name="connsiteY2" fmla="*/ 71 h 233927"/>
                  <a:gd name="connsiteX3" fmla="*/ 480979 w 585841"/>
                  <a:gd name="connsiteY3" fmla="*/ 62478 h 233927"/>
                  <a:gd name="connsiteX4" fmla="*/ 585755 w 585841"/>
                  <a:gd name="connsiteY4" fmla="*/ 232097 h 233927"/>
                  <a:gd name="connsiteX5" fmla="*/ 480980 w 585841"/>
                  <a:gd name="connsiteY5" fmla="*/ 189476 h 233927"/>
                  <a:gd name="connsiteX6" fmla="*/ 392079 w 585841"/>
                  <a:gd name="connsiteY6" fmla="*/ 233927 h 233927"/>
                  <a:gd name="connsiteX7" fmla="*/ 296829 w 585841"/>
                  <a:gd name="connsiteY7" fmla="*/ 189476 h 233927"/>
                  <a:gd name="connsiteX8" fmla="*/ 204754 w 585841"/>
                  <a:gd name="connsiteY8" fmla="*/ 227577 h 233927"/>
                  <a:gd name="connsiteX9" fmla="*/ 112679 w 585841"/>
                  <a:gd name="connsiteY9" fmla="*/ 192651 h 233927"/>
                  <a:gd name="connsiteX10" fmla="*/ 535 w 585841"/>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73"/>
                  <a:gd name="connsiteY0" fmla="*/ 225692 h 232506"/>
                  <a:gd name="connsiteX1" fmla="*/ 80675 w 585573"/>
                  <a:gd name="connsiteY1" fmla="*/ 71947 h 232506"/>
                  <a:gd name="connsiteX2" fmla="*/ 305591 w 585573"/>
                  <a:gd name="connsiteY2" fmla="*/ 16 h 232506"/>
                  <a:gd name="connsiteX3" fmla="*/ 493425 w 585573"/>
                  <a:gd name="connsiteY3" fmla="*/ 75123 h 232506"/>
                  <a:gd name="connsiteX4" fmla="*/ 585501 w 585573"/>
                  <a:gd name="connsiteY4" fmla="*/ 232042 h 232506"/>
                  <a:gd name="connsiteX5" fmla="*/ 480726 w 585573"/>
                  <a:gd name="connsiteY5" fmla="*/ 189421 h 232506"/>
                  <a:gd name="connsiteX6" fmla="*/ 388650 w 585573"/>
                  <a:gd name="connsiteY6" fmla="*/ 227522 h 232506"/>
                  <a:gd name="connsiteX7" fmla="*/ 296575 w 585573"/>
                  <a:gd name="connsiteY7" fmla="*/ 189421 h 232506"/>
                  <a:gd name="connsiteX8" fmla="*/ 204500 w 585573"/>
                  <a:gd name="connsiteY8" fmla="*/ 227522 h 232506"/>
                  <a:gd name="connsiteX9" fmla="*/ 102900 w 585573"/>
                  <a:gd name="connsiteY9" fmla="*/ 189421 h 232506"/>
                  <a:gd name="connsiteX10" fmla="*/ 281 w 585573"/>
                  <a:gd name="connsiteY10" fmla="*/ 225692 h 232506"/>
                  <a:gd name="connsiteX0" fmla="*/ 281 w 585573"/>
                  <a:gd name="connsiteY0" fmla="*/ 225683 h 232497"/>
                  <a:gd name="connsiteX1" fmla="*/ 80675 w 585573"/>
                  <a:gd name="connsiteY1" fmla="*/ 71938 h 232497"/>
                  <a:gd name="connsiteX2" fmla="*/ 305591 w 585573"/>
                  <a:gd name="connsiteY2" fmla="*/ 7 h 232497"/>
                  <a:gd name="connsiteX3" fmla="*/ 499775 w 585573"/>
                  <a:gd name="connsiteY3" fmla="*/ 68764 h 232497"/>
                  <a:gd name="connsiteX4" fmla="*/ 585501 w 585573"/>
                  <a:gd name="connsiteY4" fmla="*/ 232033 h 232497"/>
                  <a:gd name="connsiteX5" fmla="*/ 480726 w 585573"/>
                  <a:gd name="connsiteY5" fmla="*/ 189412 h 232497"/>
                  <a:gd name="connsiteX6" fmla="*/ 388650 w 585573"/>
                  <a:gd name="connsiteY6" fmla="*/ 227513 h 232497"/>
                  <a:gd name="connsiteX7" fmla="*/ 296575 w 585573"/>
                  <a:gd name="connsiteY7" fmla="*/ 189412 h 232497"/>
                  <a:gd name="connsiteX8" fmla="*/ 204500 w 585573"/>
                  <a:gd name="connsiteY8" fmla="*/ 227513 h 232497"/>
                  <a:gd name="connsiteX9" fmla="*/ 102900 w 585573"/>
                  <a:gd name="connsiteY9" fmla="*/ 189412 h 232497"/>
                  <a:gd name="connsiteX10" fmla="*/ 281 w 585573"/>
                  <a:gd name="connsiteY10" fmla="*/ 225683 h 232497"/>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08" h="232485">
                    <a:moveTo>
                      <a:pt x="281" y="225683"/>
                    </a:moveTo>
                    <a:cubicBezTo>
                      <a:pt x="-3423" y="206104"/>
                      <a:pt x="29790" y="109551"/>
                      <a:pt x="80675" y="71938"/>
                    </a:cubicBezTo>
                    <a:cubicBezTo>
                      <a:pt x="147435" y="12100"/>
                      <a:pt x="235741" y="536"/>
                      <a:pt x="305591" y="7"/>
                    </a:cubicBezTo>
                    <a:cubicBezTo>
                      <a:pt x="375441" y="-522"/>
                      <a:pt x="453123" y="30093"/>
                      <a:pt x="499775" y="68764"/>
                    </a:cubicBezTo>
                    <a:cubicBezTo>
                      <a:pt x="546427" y="107435"/>
                      <a:pt x="585501" y="209808"/>
                      <a:pt x="585501" y="232033"/>
                    </a:cubicBezTo>
                    <a:cubicBezTo>
                      <a:pt x="588232" y="237671"/>
                      <a:pt x="538311" y="188788"/>
                      <a:pt x="480726" y="189412"/>
                    </a:cubicBezTo>
                    <a:cubicBezTo>
                      <a:pt x="423141" y="190036"/>
                      <a:pt x="386004" y="227513"/>
                      <a:pt x="388650" y="227513"/>
                    </a:cubicBezTo>
                    <a:cubicBezTo>
                      <a:pt x="384946" y="227513"/>
                      <a:pt x="357550" y="190788"/>
                      <a:pt x="296575" y="189412"/>
                    </a:cubicBezTo>
                    <a:cubicBezTo>
                      <a:pt x="235600" y="188036"/>
                      <a:pt x="201854" y="228042"/>
                      <a:pt x="204500" y="227513"/>
                    </a:cubicBezTo>
                    <a:cubicBezTo>
                      <a:pt x="203971" y="230159"/>
                      <a:pt x="165626" y="191210"/>
                      <a:pt x="102900" y="189412"/>
                    </a:cubicBezTo>
                    <a:cubicBezTo>
                      <a:pt x="40174" y="187614"/>
                      <a:pt x="3985" y="245262"/>
                      <a:pt x="281" y="225683"/>
                    </a:cubicBezTo>
                    <a:close/>
                  </a:path>
                </a:pathLst>
              </a:custGeom>
              <a:grp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ounded Rectangle 73"/>
              <p:cNvSpPr/>
              <p:nvPr/>
            </p:nvSpPr>
            <p:spPr>
              <a:xfrm flipH="1">
                <a:off x="2623332" y="714938"/>
                <a:ext cx="105455" cy="355579"/>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5" name="Rounded Rectangle 74"/>
              <p:cNvSpPr/>
              <p:nvPr/>
            </p:nvSpPr>
            <p:spPr>
              <a:xfrm flipH="1">
                <a:off x="2630653" y="1385341"/>
                <a:ext cx="105455" cy="454135"/>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6" name="Block Arc 75"/>
              <p:cNvSpPr/>
              <p:nvPr/>
            </p:nvSpPr>
            <p:spPr>
              <a:xfrm rot="11226179">
                <a:off x="2631138" y="1607948"/>
                <a:ext cx="459962" cy="413963"/>
              </a:xfrm>
              <a:prstGeom prst="blockArc">
                <a:avLst>
                  <a:gd name="adj1" fmla="val 9625171"/>
                  <a:gd name="adj2" fmla="val 0"/>
                  <a:gd name="adj3" fmla="val 25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pic>
        <p:nvPicPr>
          <p:cNvPr id="83" name="Picture 82" descr="PATTERNS_PPT-03.png"/>
          <p:cNvPicPr>
            <a:picLocks noChangeAspect="1"/>
          </p:cNvPicPr>
          <p:nvPr/>
        </p:nvPicPr>
        <p:blipFill rotWithShape="1">
          <a:blip r:embed="rId5" cstate="email">
            <a:alphaModFix amt="19000"/>
            <a:extLst>
              <a:ext uri="{28A0092B-C50C-407E-A947-70E740481C1C}">
                <a14:useLocalDpi xmlns:a14="http://schemas.microsoft.com/office/drawing/2010/main"/>
              </a:ext>
            </a:extLst>
          </a:blip>
          <a:srcRect l="73846" t="64591" b="1439"/>
          <a:stretch/>
        </p:blipFill>
        <p:spPr>
          <a:xfrm flipH="1">
            <a:off x="0" y="3903785"/>
            <a:ext cx="2391569" cy="2218673"/>
          </a:xfrm>
          <a:prstGeom prst="rect">
            <a:avLst/>
          </a:prstGeom>
        </p:spPr>
      </p:pic>
      <p:sp>
        <p:nvSpPr>
          <p:cNvPr id="37" name="Rectangle 36"/>
          <p:cNvSpPr/>
          <p:nvPr/>
        </p:nvSpPr>
        <p:spPr>
          <a:xfrm>
            <a:off x="4654996"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069840" y="2087879"/>
            <a:ext cx="2634827" cy="339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550" dirty="0">
                <a:solidFill>
                  <a:srgbClr val="555559"/>
                </a:solidFill>
              </a:rPr>
              <a:t>Technology to manage compensation and benefits as well as benchmarking salaries and benefit plans can be costly and is sometimes cost-prohibitive to many companies. </a:t>
            </a:r>
            <a:r>
              <a:rPr lang="en-US" sz="1550" b="1" dirty="0">
                <a:solidFill>
                  <a:srgbClr val="EF7622"/>
                </a:solidFill>
              </a:rPr>
              <a:t>Companies with a strong compensation and benefits strategy can expect lower turnover, reducing the need for recruiting, onboarding and training which helps control Operating Expenses.</a:t>
            </a:r>
          </a:p>
        </p:txBody>
      </p:sp>
      <p:cxnSp>
        <p:nvCxnSpPr>
          <p:cNvPr id="40" name="Straight Connector 39"/>
          <p:cNvCxnSpPr/>
          <p:nvPr/>
        </p:nvCxnSpPr>
        <p:spPr>
          <a:xfrm flipH="1">
            <a:off x="5054621" y="1820328"/>
            <a:ext cx="2590779" cy="0"/>
          </a:xfrm>
          <a:prstGeom prst="line">
            <a:avLst/>
          </a:prstGeom>
          <a:ln w="63500">
            <a:solidFill>
              <a:srgbClr val="FC5C08"/>
            </a:solidFill>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47" name="TextBox 46"/>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8" name="Rectangle 47"/>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49" name="TextBox 48"/>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50" name="Rectangle 49"/>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51" name="TextBox 50"/>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52" name="Group 51"/>
          <p:cNvGrpSpPr/>
          <p:nvPr/>
        </p:nvGrpSpPr>
        <p:grpSpPr>
          <a:xfrm>
            <a:off x="1439352" y="2712869"/>
            <a:ext cx="2743200" cy="2371409"/>
            <a:chOff x="2479249" y="3180235"/>
            <a:chExt cx="4760537" cy="2700640"/>
          </a:xfrm>
        </p:grpSpPr>
        <p:cxnSp>
          <p:nvCxnSpPr>
            <p:cNvPr id="53" name="Straight Connector 52"/>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6" name="Isosceles Triangle 55"/>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60" name="Rectangle 59">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61" name="Rectangle 60">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62" name="Isosceles Triangle 61"/>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64" name="TextBox 63"/>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65" name="TextBox 64"/>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66" name="TextBox 65"/>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3657622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DP_ProposalPresentation_BLANK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2" name="Group 41"/>
          <p:cNvGrpSpPr/>
          <p:nvPr/>
        </p:nvGrpSpPr>
        <p:grpSpPr>
          <a:xfrm>
            <a:off x="0" y="6127750"/>
            <a:ext cx="9144000" cy="730250"/>
            <a:chOff x="0" y="6127750"/>
            <a:chExt cx="9144000" cy="730250"/>
          </a:xfrm>
        </p:grpSpPr>
        <p:sp>
          <p:nvSpPr>
            <p:cNvPr id="43" name="Rectangle 42"/>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p:nvPicPr>
          <p:blipFill rotWithShape="1">
            <a:blip r:embed="rId4"/>
            <a:srcRect t="12336" b="22468"/>
            <a:stretch/>
          </p:blipFill>
          <p:spPr>
            <a:xfrm>
              <a:off x="7391400" y="6145337"/>
              <a:ext cx="1752600" cy="703782"/>
            </a:xfrm>
            <a:prstGeom prst="rect">
              <a:avLst/>
            </a:prstGeom>
          </p:spPr>
        </p:pic>
        <p:sp>
          <p:nvSpPr>
            <p:cNvPr id="45"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246614"/>
            <a:ext cx="5557932" cy="929485"/>
          </a:xfrm>
          <a:prstGeom prst="rect">
            <a:avLst/>
          </a:prstGeom>
          <a:noFill/>
        </p:spPr>
        <p:txBody>
          <a:bodyPr wrap="none" rtlCol="0">
            <a:spAutoFit/>
          </a:bodyPr>
          <a:lstStyle/>
          <a:p>
            <a:pPr>
              <a:lnSpc>
                <a:spcPct val="85000"/>
              </a:lnSpc>
            </a:pPr>
            <a:r>
              <a:rPr lang="en-US" sz="3200" dirty="0">
                <a:solidFill>
                  <a:schemeClr val="bg1"/>
                </a:solidFill>
              </a:rPr>
              <a:t>The Impact of Compensation </a:t>
            </a:r>
            <a:br>
              <a:rPr lang="en-US" sz="3200" dirty="0">
                <a:solidFill>
                  <a:schemeClr val="bg1"/>
                </a:solidFill>
              </a:rPr>
            </a:br>
            <a:r>
              <a:rPr lang="en-US" sz="3200" dirty="0" smtClean="0">
                <a:solidFill>
                  <a:schemeClr val="bg1"/>
                </a:solidFill>
              </a:rPr>
              <a:t>&amp; </a:t>
            </a:r>
            <a:r>
              <a:rPr lang="en-US" sz="3200" dirty="0">
                <a:solidFill>
                  <a:schemeClr val="bg1"/>
                </a:solidFill>
              </a:rPr>
              <a:t>Benefits on the P&amp;L</a:t>
            </a:r>
          </a:p>
        </p:txBody>
      </p:sp>
      <p:sp>
        <p:nvSpPr>
          <p:cNvPr id="67" name="Oval 66"/>
          <p:cNvSpPr/>
          <p:nvPr/>
        </p:nvSpPr>
        <p:spPr>
          <a:xfrm>
            <a:off x="8060275" y="169332"/>
            <a:ext cx="863599" cy="863599"/>
          </a:xfrm>
          <a:prstGeom prst="ellipse">
            <a:avLst/>
          </a:prstGeom>
          <a:solidFill>
            <a:schemeClr val="bg1"/>
          </a:solidFill>
          <a:ln w="34925">
            <a:solidFill>
              <a:srgbClr val="58AB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Group 67"/>
          <p:cNvGrpSpPr/>
          <p:nvPr/>
        </p:nvGrpSpPr>
        <p:grpSpPr>
          <a:xfrm>
            <a:off x="8202360" y="286678"/>
            <a:ext cx="602982" cy="568454"/>
            <a:chOff x="3143250" y="1478098"/>
            <a:chExt cx="546100" cy="514827"/>
          </a:xfrm>
          <a:solidFill>
            <a:schemeClr val="accent4"/>
          </a:solidFill>
        </p:grpSpPr>
        <p:grpSp>
          <p:nvGrpSpPr>
            <p:cNvPr id="69" name="Group 68"/>
            <p:cNvGrpSpPr/>
            <p:nvPr/>
          </p:nvGrpSpPr>
          <p:grpSpPr>
            <a:xfrm>
              <a:off x="3143250" y="1725697"/>
              <a:ext cx="161925" cy="212948"/>
              <a:chOff x="3956050" y="1578552"/>
              <a:chExt cx="679410" cy="893493"/>
            </a:xfrm>
            <a:grpFill/>
          </p:grpSpPr>
          <p:sp>
            <p:nvSpPr>
              <p:cNvPr id="80"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81" name="Freeform 80"/>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Freeform 81"/>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0" name="Group 69"/>
            <p:cNvGrpSpPr/>
            <p:nvPr/>
          </p:nvGrpSpPr>
          <p:grpSpPr>
            <a:xfrm>
              <a:off x="3270250" y="1725696"/>
              <a:ext cx="203200" cy="267229"/>
              <a:chOff x="3956050" y="1578552"/>
              <a:chExt cx="679410" cy="893493"/>
            </a:xfrm>
            <a:grpFill/>
          </p:grpSpPr>
          <p:sp>
            <p:nvSpPr>
              <p:cNvPr id="77" name="Oval 44"/>
              <p:cNvSpPr>
                <a:spLocks noChangeArrowheads="1"/>
              </p:cNvSpPr>
              <p:nvPr/>
            </p:nvSpPr>
            <p:spPr bwMode="auto">
              <a:xfrm>
                <a:off x="4113117" y="1578552"/>
                <a:ext cx="360714" cy="373525"/>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8" name="Freeform 77"/>
              <p:cNvSpPr/>
              <p:nvPr/>
            </p:nvSpPr>
            <p:spPr>
              <a:xfrm>
                <a:off x="4289425" y="1971675"/>
                <a:ext cx="346035"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Freeform 78"/>
              <p:cNvSpPr/>
              <p:nvPr/>
            </p:nvSpPr>
            <p:spPr>
              <a:xfrm flipH="1">
                <a:off x="3956050" y="1974850"/>
                <a:ext cx="342900" cy="497195"/>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1" name="Group 70"/>
            <p:cNvGrpSpPr/>
            <p:nvPr/>
          </p:nvGrpSpPr>
          <p:grpSpPr>
            <a:xfrm>
              <a:off x="3284825" y="1478098"/>
              <a:ext cx="404525" cy="391413"/>
              <a:chOff x="1998950" y="714938"/>
              <a:chExt cx="1350757" cy="1306973"/>
            </a:xfrm>
            <a:grpFill/>
          </p:grpSpPr>
          <p:sp>
            <p:nvSpPr>
              <p:cNvPr id="72" name="Oval 44"/>
              <p:cNvSpPr>
                <a:spLocks noChangeArrowheads="1"/>
              </p:cNvSpPr>
              <p:nvPr/>
            </p:nvSpPr>
            <p:spPr bwMode="auto">
              <a:xfrm>
                <a:off x="2982818" y="1736724"/>
                <a:ext cx="106784" cy="110577"/>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73" name="Oval 214"/>
              <p:cNvSpPr/>
              <p:nvPr/>
            </p:nvSpPr>
            <p:spPr>
              <a:xfrm>
                <a:off x="1998950" y="889856"/>
                <a:ext cx="1350757" cy="536247"/>
              </a:xfrm>
              <a:custGeom>
                <a:avLst/>
                <a:gdLst>
                  <a:gd name="connsiteX0" fmla="*/ 0 w 680470"/>
                  <a:gd name="connsiteY0" fmla="*/ 327276 h 654552"/>
                  <a:gd name="connsiteX1" fmla="*/ 340235 w 680470"/>
                  <a:gd name="connsiteY1" fmla="*/ 0 h 654552"/>
                  <a:gd name="connsiteX2" fmla="*/ 680470 w 680470"/>
                  <a:gd name="connsiteY2" fmla="*/ 327276 h 654552"/>
                  <a:gd name="connsiteX3" fmla="*/ 340235 w 680470"/>
                  <a:gd name="connsiteY3" fmla="*/ 654552 h 654552"/>
                  <a:gd name="connsiteX4" fmla="*/ 0 w 680470"/>
                  <a:gd name="connsiteY4" fmla="*/ 327276 h 654552"/>
                  <a:gd name="connsiteX0" fmla="*/ 0 w 680470"/>
                  <a:gd name="connsiteY0" fmla="*/ 327276 h 327276"/>
                  <a:gd name="connsiteX1" fmla="*/ 340235 w 680470"/>
                  <a:gd name="connsiteY1" fmla="*/ 0 h 327276"/>
                  <a:gd name="connsiteX2" fmla="*/ 680470 w 680470"/>
                  <a:gd name="connsiteY2" fmla="*/ 327276 h 327276"/>
                  <a:gd name="connsiteX3" fmla="*/ 0 w 680470"/>
                  <a:gd name="connsiteY3" fmla="*/ 327276 h 327276"/>
                  <a:gd name="connsiteX0" fmla="*/ 5475 w 635145"/>
                  <a:gd name="connsiteY0" fmla="*/ 328822 h 341168"/>
                  <a:gd name="connsiteX1" fmla="*/ 345710 w 635145"/>
                  <a:gd name="connsiteY1" fmla="*/ 1546 h 341168"/>
                  <a:gd name="connsiteX2" fmla="*/ 635145 w 635145"/>
                  <a:gd name="connsiteY2" fmla="*/ 246272 h 341168"/>
                  <a:gd name="connsiteX3" fmla="*/ 5475 w 635145"/>
                  <a:gd name="connsiteY3" fmla="*/ 328822 h 341168"/>
                  <a:gd name="connsiteX0" fmla="*/ 6249 w 588294"/>
                  <a:gd name="connsiteY0" fmla="*/ 194247 h 265997"/>
                  <a:gd name="connsiteX1" fmla="*/ 298859 w 588294"/>
                  <a:gd name="connsiteY1" fmla="*/ 321 h 265997"/>
                  <a:gd name="connsiteX2" fmla="*/ 588294 w 588294"/>
                  <a:gd name="connsiteY2" fmla="*/ 245047 h 265997"/>
                  <a:gd name="connsiteX3" fmla="*/ 6249 w 588294"/>
                  <a:gd name="connsiteY3" fmla="*/ 194247 h 265997"/>
                  <a:gd name="connsiteX0" fmla="*/ 54 w 582099"/>
                  <a:gd name="connsiteY0" fmla="*/ 194504 h 285083"/>
                  <a:gd name="connsiteX1" fmla="*/ 292664 w 582099"/>
                  <a:gd name="connsiteY1" fmla="*/ 578 h 285083"/>
                  <a:gd name="connsiteX2" fmla="*/ 582099 w 582099"/>
                  <a:gd name="connsiteY2" fmla="*/ 245304 h 285083"/>
                  <a:gd name="connsiteX3" fmla="*/ 54 w 582099"/>
                  <a:gd name="connsiteY3" fmla="*/ 194504 h 285083"/>
                  <a:gd name="connsiteX0" fmla="*/ 6248 w 588293"/>
                  <a:gd name="connsiteY0" fmla="*/ 194109 h 255346"/>
                  <a:gd name="connsiteX1" fmla="*/ 298858 w 588293"/>
                  <a:gd name="connsiteY1" fmla="*/ 183 h 255346"/>
                  <a:gd name="connsiteX2" fmla="*/ 588293 w 588293"/>
                  <a:gd name="connsiteY2" fmla="*/ 232209 h 255346"/>
                  <a:gd name="connsiteX3" fmla="*/ 6248 w 588293"/>
                  <a:gd name="connsiteY3" fmla="*/ 194109 h 255346"/>
                  <a:gd name="connsiteX0" fmla="*/ 47 w 582092"/>
                  <a:gd name="connsiteY0" fmla="*/ 194325 h 282859"/>
                  <a:gd name="connsiteX1" fmla="*/ 292657 w 582092"/>
                  <a:gd name="connsiteY1" fmla="*/ 399 h 282859"/>
                  <a:gd name="connsiteX2" fmla="*/ 582092 w 582092"/>
                  <a:gd name="connsiteY2" fmla="*/ 232425 h 282859"/>
                  <a:gd name="connsiteX3" fmla="*/ 47 w 582092"/>
                  <a:gd name="connsiteY3" fmla="*/ 194325 h 282859"/>
                  <a:gd name="connsiteX0" fmla="*/ 16573 w 602312"/>
                  <a:gd name="connsiteY0" fmla="*/ 194325 h 267538"/>
                  <a:gd name="connsiteX1" fmla="*/ 309183 w 602312"/>
                  <a:gd name="connsiteY1" fmla="*/ 399 h 267538"/>
                  <a:gd name="connsiteX2" fmla="*/ 598618 w 602312"/>
                  <a:gd name="connsiteY2" fmla="*/ 232425 h 267538"/>
                  <a:gd name="connsiteX3" fmla="*/ 96967 w 602312"/>
                  <a:gd name="connsiteY3" fmla="*/ 262829 h 267538"/>
                  <a:gd name="connsiteX4" fmla="*/ 16573 w 602312"/>
                  <a:gd name="connsiteY4" fmla="*/ 194325 h 267538"/>
                  <a:gd name="connsiteX0" fmla="*/ 16573 w 598633"/>
                  <a:gd name="connsiteY0" fmla="*/ 194325 h 270797"/>
                  <a:gd name="connsiteX1" fmla="*/ 309183 w 598633"/>
                  <a:gd name="connsiteY1" fmla="*/ 399 h 270797"/>
                  <a:gd name="connsiteX2" fmla="*/ 598618 w 598633"/>
                  <a:gd name="connsiteY2" fmla="*/ 232425 h 270797"/>
                  <a:gd name="connsiteX3" fmla="*/ 296992 w 598633"/>
                  <a:gd name="connsiteY3" fmla="*/ 266004 h 270797"/>
                  <a:gd name="connsiteX4" fmla="*/ 96967 w 598633"/>
                  <a:gd name="connsiteY4" fmla="*/ 262829 h 270797"/>
                  <a:gd name="connsiteX5" fmla="*/ 16573 w 598633"/>
                  <a:gd name="connsiteY5" fmla="*/ 194325 h 270797"/>
                  <a:gd name="connsiteX0" fmla="*/ 16573 w 605509"/>
                  <a:gd name="connsiteY0" fmla="*/ 194325 h 269107"/>
                  <a:gd name="connsiteX1" fmla="*/ 309183 w 605509"/>
                  <a:gd name="connsiteY1" fmla="*/ 399 h 269107"/>
                  <a:gd name="connsiteX2" fmla="*/ 598618 w 605509"/>
                  <a:gd name="connsiteY2" fmla="*/ 232425 h 269107"/>
                  <a:gd name="connsiteX3" fmla="*/ 497018 w 605509"/>
                  <a:gd name="connsiteY3" fmla="*/ 262829 h 269107"/>
                  <a:gd name="connsiteX4" fmla="*/ 296992 w 605509"/>
                  <a:gd name="connsiteY4" fmla="*/ 266004 h 269107"/>
                  <a:gd name="connsiteX5" fmla="*/ 96967 w 605509"/>
                  <a:gd name="connsiteY5" fmla="*/ 262829 h 269107"/>
                  <a:gd name="connsiteX6" fmla="*/ 16573 w 605509"/>
                  <a:gd name="connsiteY6" fmla="*/ 194325 h 269107"/>
                  <a:gd name="connsiteX0" fmla="*/ 11696 w 600632"/>
                  <a:gd name="connsiteY0" fmla="*/ 194102 h 266301"/>
                  <a:gd name="connsiteX1" fmla="*/ 304306 w 600632"/>
                  <a:gd name="connsiteY1" fmla="*/ 176 h 266301"/>
                  <a:gd name="connsiteX2" fmla="*/ 593741 w 600632"/>
                  <a:gd name="connsiteY2" fmla="*/ 232202 h 266301"/>
                  <a:gd name="connsiteX3" fmla="*/ 492141 w 600632"/>
                  <a:gd name="connsiteY3" fmla="*/ 262606 h 266301"/>
                  <a:gd name="connsiteX4" fmla="*/ 292115 w 600632"/>
                  <a:gd name="connsiteY4" fmla="*/ 265781 h 266301"/>
                  <a:gd name="connsiteX5" fmla="*/ 111140 w 600632"/>
                  <a:gd name="connsiteY5" fmla="*/ 192756 h 266301"/>
                  <a:gd name="connsiteX6" fmla="*/ 11696 w 600632"/>
                  <a:gd name="connsiteY6" fmla="*/ 194102 h 266301"/>
                  <a:gd name="connsiteX0" fmla="*/ 11696 w 600632"/>
                  <a:gd name="connsiteY0" fmla="*/ 194102 h 262914"/>
                  <a:gd name="connsiteX1" fmla="*/ 304306 w 600632"/>
                  <a:gd name="connsiteY1" fmla="*/ 176 h 262914"/>
                  <a:gd name="connsiteX2" fmla="*/ 593741 w 600632"/>
                  <a:gd name="connsiteY2" fmla="*/ 232202 h 262914"/>
                  <a:gd name="connsiteX3" fmla="*/ 492141 w 600632"/>
                  <a:gd name="connsiteY3" fmla="*/ 262606 h 262914"/>
                  <a:gd name="connsiteX4" fmla="*/ 285765 w 600632"/>
                  <a:gd name="connsiteY4" fmla="*/ 195931 h 262914"/>
                  <a:gd name="connsiteX5" fmla="*/ 111140 w 600632"/>
                  <a:gd name="connsiteY5" fmla="*/ 192756 h 262914"/>
                  <a:gd name="connsiteX6" fmla="*/ 11696 w 600632"/>
                  <a:gd name="connsiteY6" fmla="*/ 194102 h 262914"/>
                  <a:gd name="connsiteX0" fmla="*/ 11696 w 599918"/>
                  <a:gd name="connsiteY0" fmla="*/ 194102 h 244693"/>
                  <a:gd name="connsiteX1" fmla="*/ 304306 w 599918"/>
                  <a:gd name="connsiteY1" fmla="*/ 176 h 244693"/>
                  <a:gd name="connsiteX2" fmla="*/ 593741 w 599918"/>
                  <a:gd name="connsiteY2" fmla="*/ 232202 h 244693"/>
                  <a:gd name="connsiteX3" fmla="*/ 479441 w 599918"/>
                  <a:gd name="connsiteY3" fmla="*/ 195931 h 244693"/>
                  <a:gd name="connsiteX4" fmla="*/ 285765 w 599918"/>
                  <a:gd name="connsiteY4" fmla="*/ 195931 h 244693"/>
                  <a:gd name="connsiteX5" fmla="*/ 111140 w 599918"/>
                  <a:gd name="connsiteY5" fmla="*/ 192756 h 244693"/>
                  <a:gd name="connsiteX6" fmla="*/ 11696 w 599918"/>
                  <a:gd name="connsiteY6" fmla="*/ 194102 h 24469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61965 w 599402"/>
                  <a:gd name="connsiteY4" fmla="*/ 1959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96865 w 599402"/>
                  <a:gd name="connsiteY6" fmla="*/ 195932 h 245963"/>
                  <a:gd name="connsiteX7" fmla="*/ 111140 w 599402"/>
                  <a:gd name="connsiteY7" fmla="*/ 192756 h 245963"/>
                  <a:gd name="connsiteX8" fmla="*/ 11696 w 599402"/>
                  <a:gd name="connsiteY8"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203215 w 599402"/>
                  <a:gd name="connsiteY6" fmla="*/ 227682 h 245963"/>
                  <a:gd name="connsiteX7" fmla="*/ 111140 w 599402"/>
                  <a:gd name="connsiteY7" fmla="*/ 192756 h 245963"/>
                  <a:gd name="connsiteX8" fmla="*/ 11696 w 599402"/>
                  <a:gd name="connsiteY8" fmla="*/ 194102 h 245963"/>
                  <a:gd name="connsiteX0" fmla="*/ 11696 w 599402"/>
                  <a:gd name="connsiteY0" fmla="*/ 193972 h 233902"/>
                  <a:gd name="connsiteX1" fmla="*/ 304306 w 599402"/>
                  <a:gd name="connsiteY1" fmla="*/ 46 h 233902"/>
                  <a:gd name="connsiteX2" fmla="*/ 593741 w 599402"/>
                  <a:gd name="connsiteY2" fmla="*/ 213022 h 233902"/>
                  <a:gd name="connsiteX3" fmla="*/ 479441 w 599402"/>
                  <a:gd name="connsiteY3" fmla="*/ 195801 h 233902"/>
                  <a:gd name="connsiteX4" fmla="*/ 390540 w 599402"/>
                  <a:gd name="connsiteY4" fmla="*/ 233902 h 233902"/>
                  <a:gd name="connsiteX5" fmla="*/ 285765 w 599402"/>
                  <a:gd name="connsiteY5" fmla="*/ 195801 h 233902"/>
                  <a:gd name="connsiteX6" fmla="*/ 203215 w 599402"/>
                  <a:gd name="connsiteY6" fmla="*/ 227552 h 233902"/>
                  <a:gd name="connsiteX7" fmla="*/ 111140 w 599402"/>
                  <a:gd name="connsiteY7" fmla="*/ 192626 h 233902"/>
                  <a:gd name="connsiteX8" fmla="*/ 11696 w 599402"/>
                  <a:gd name="connsiteY8" fmla="*/ 193972 h 233902"/>
                  <a:gd name="connsiteX0" fmla="*/ 11696 w 593810"/>
                  <a:gd name="connsiteY0" fmla="*/ 193972 h 233902"/>
                  <a:gd name="connsiteX1" fmla="*/ 304306 w 593810"/>
                  <a:gd name="connsiteY1" fmla="*/ 46 h 233902"/>
                  <a:gd name="connsiteX2" fmla="*/ 593741 w 593810"/>
                  <a:gd name="connsiteY2" fmla="*/ 213022 h 233902"/>
                  <a:gd name="connsiteX3" fmla="*/ 479441 w 593810"/>
                  <a:gd name="connsiteY3" fmla="*/ 195801 h 233902"/>
                  <a:gd name="connsiteX4" fmla="*/ 390540 w 593810"/>
                  <a:gd name="connsiteY4" fmla="*/ 233902 h 233902"/>
                  <a:gd name="connsiteX5" fmla="*/ 285765 w 593810"/>
                  <a:gd name="connsiteY5" fmla="*/ 195801 h 233902"/>
                  <a:gd name="connsiteX6" fmla="*/ 203215 w 593810"/>
                  <a:gd name="connsiteY6" fmla="*/ 227552 h 233902"/>
                  <a:gd name="connsiteX7" fmla="*/ 111140 w 593810"/>
                  <a:gd name="connsiteY7" fmla="*/ 192626 h 233902"/>
                  <a:gd name="connsiteX8" fmla="*/ 11696 w 593810"/>
                  <a:gd name="connsiteY8" fmla="*/ 193972 h 233902"/>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28 w 572626"/>
                  <a:gd name="connsiteY0" fmla="*/ 194077 h 234007"/>
                  <a:gd name="connsiteX1" fmla="*/ 292638 w 572626"/>
                  <a:gd name="connsiteY1" fmla="*/ 151 h 234007"/>
                  <a:gd name="connsiteX2" fmla="*/ 572548 w 572626"/>
                  <a:gd name="connsiteY2" fmla="*/ 232177 h 234007"/>
                  <a:gd name="connsiteX3" fmla="*/ 467773 w 572626"/>
                  <a:gd name="connsiteY3" fmla="*/ 195906 h 234007"/>
                  <a:gd name="connsiteX4" fmla="*/ 378872 w 572626"/>
                  <a:gd name="connsiteY4" fmla="*/ 234007 h 234007"/>
                  <a:gd name="connsiteX5" fmla="*/ 274097 w 572626"/>
                  <a:gd name="connsiteY5" fmla="*/ 195906 h 234007"/>
                  <a:gd name="connsiteX6" fmla="*/ 191547 w 572626"/>
                  <a:gd name="connsiteY6" fmla="*/ 227657 h 234007"/>
                  <a:gd name="connsiteX7" fmla="*/ 99472 w 572626"/>
                  <a:gd name="connsiteY7" fmla="*/ 192731 h 234007"/>
                  <a:gd name="connsiteX8" fmla="*/ 28 w 572626"/>
                  <a:gd name="connsiteY8" fmla="*/ 194077 h 234007"/>
                  <a:gd name="connsiteX0" fmla="*/ 26 w 585324"/>
                  <a:gd name="connsiteY0" fmla="*/ 225680 h 233860"/>
                  <a:gd name="connsiteX1" fmla="*/ 305336 w 585324"/>
                  <a:gd name="connsiteY1" fmla="*/ 4 h 233860"/>
                  <a:gd name="connsiteX2" fmla="*/ 585246 w 585324"/>
                  <a:gd name="connsiteY2" fmla="*/ 232030 h 233860"/>
                  <a:gd name="connsiteX3" fmla="*/ 480471 w 585324"/>
                  <a:gd name="connsiteY3" fmla="*/ 195759 h 233860"/>
                  <a:gd name="connsiteX4" fmla="*/ 391570 w 585324"/>
                  <a:gd name="connsiteY4" fmla="*/ 233860 h 233860"/>
                  <a:gd name="connsiteX5" fmla="*/ 286795 w 585324"/>
                  <a:gd name="connsiteY5" fmla="*/ 195759 h 233860"/>
                  <a:gd name="connsiteX6" fmla="*/ 204245 w 585324"/>
                  <a:gd name="connsiteY6" fmla="*/ 227510 h 233860"/>
                  <a:gd name="connsiteX7" fmla="*/ 112170 w 585324"/>
                  <a:gd name="connsiteY7" fmla="*/ 192584 h 233860"/>
                  <a:gd name="connsiteX8" fmla="*/ 26 w 585324"/>
                  <a:gd name="connsiteY8" fmla="*/ 225680 h 233860"/>
                  <a:gd name="connsiteX0" fmla="*/ 0 w 585298"/>
                  <a:gd name="connsiteY0" fmla="*/ 231415 h 239595"/>
                  <a:gd name="connsiteX1" fmla="*/ 147069 w 585298"/>
                  <a:gd name="connsiteY1" fmla="*/ 84020 h 239595"/>
                  <a:gd name="connsiteX2" fmla="*/ 305310 w 585298"/>
                  <a:gd name="connsiteY2" fmla="*/ 5739 h 239595"/>
                  <a:gd name="connsiteX3" fmla="*/ 585220 w 585298"/>
                  <a:gd name="connsiteY3" fmla="*/ 237765 h 239595"/>
                  <a:gd name="connsiteX4" fmla="*/ 480445 w 585298"/>
                  <a:gd name="connsiteY4" fmla="*/ 201494 h 239595"/>
                  <a:gd name="connsiteX5" fmla="*/ 391544 w 585298"/>
                  <a:gd name="connsiteY5" fmla="*/ 239595 h 239595"/>
                  <a:gd name="connsiteX6" fmla="*/ 286769 w 585298"/>
                  <a:gd name="connsiteY6" fmla="*/ 201494 h 239595"/>
                  <a:gd name="connsiteX7" fmla="*/ 204219 w 585298"/>
                  <a:gd name="connsiteY7" fmla="*/ 233245 h 239595"/>
                  <a:gd name="connsiteX8" fmla="*/ 112144 w 585298"/>
                  <a:gd name="connsiteY8" fmla="*/ 198319 h 239595"/>
                  <a:gd name="connsiteX9" fmla="*/ 0 w 585298"/>
                  <a:gd name="connsiteY9" fmla="*/ 231415 h 239595"/>
                  <a:gd name="connsiteX0" fmla="*/ 530 w 585828"/>
                  <a:gd name="connsiteY0" fmla="*/ 232227 h 240407"/>
                  <a:gd name="connsiteX1" fmla="*/ 80924 w 585828"/>
                  <a:gd name="connsiteY1" fmla="*/ 78482 h 240407"/>
                  <a:gd name="connsiteX2" fmla="*/ 305840 w 585828"/>
                  <a:gd name="connsiteY2" fmla="*/ 6551 h 240407"/>
                  <a:gd name="connsiteX3" fmla="*/ 585750 w 585828"/>
                  <a:gd name="connsiteY3" fmla="*/ 238577 h 240407"/>
                  <a:gd name="connsiteX4" fmla="*/ 480975 w 585828"/>
                  <a:gd name="connsiteY4" fmla="*/ 202306 h 240407"/>
                  <a:gd name="connsiteX5" fmla="*/ 392074 w 585828"/>
                  <a:gd name="connsiteY5" fmla="*/ 240407 h 240407"/>
                  <a:gd name="connsiteX6" fmla="*/ 287299 w 585828"/>
                  <a:gd name="connsiteY6" fmla="*/ 202306 h 240407"/>
                  <a:gd name="connsiteX7" fmla="*/ 204749 w 585828"/>
                  <a:gd name="connsiteY7" fmla="*/ 234057 h 240407"/>
                  <a:gd name="connsiteX8" fmla="*/ 112674 w 585828"/>
                  <a:gd name="connsiteY8" fmla="*/ 199131 h 240407"/>
                  <a:gd name="connsiteX9" fmla="*/ 530 w 585828"/>
                  <a:gd name="connsiteY9" fmla="*/ 232227 h 240407"/>
                  <a:gd name="connsiteX0" fmla="*/ 530 w 585828"/>
                  <a:gd name="connsiteY0" fmla="*/ 225747 h 233927"/>
                  <a:gd name="connsiteX1" fmla="*/ 80924 w 585828"/>
                  <a:gd name="connsiteY1" fmla="*/ 72002 h 233927"/>
                  <a:gd name="connsiteX2" fmla="*/ 305840 w 585828"/>
                  <a:gd name="connsiteY2" fmla="*/ 71 h 233927"/>
                  <a:gd name="connsiteX3" fmla="*/ 480974 w 585828"/>
                  <a:gd name="connsiteY3" fmla="*/ 62478 h 233927"/>
                  <a:gd name="connsiteX4" fmla="*/ 585750 w 585828"/>
                  <a:gd name="connsiteY4" fmla="*/ 232097 h 233927"/>
                  <a:gd name="connsiteX5" fmla="*/ 480975 w 585828"/>
                  <a:gd name="connsiteY5" fmla="*/ 195826 h 233927"/>
                  <a:gd name="connsiteX6" fmla="*/ 392074 w 585828"/>
                  <a:gd name="connsiteY6" fmla="*/ 233927 h 233927"/>
                  <a:gd name="connsiteX7" fmla="*/ 287299 w 585828"/>
                  <a:gd name="connsiteY7" fmla="*/ 195826 h 233927"/>
                  <a:gd name="connsiteX8" fmla="*/ 204749 w 585828"/>
                  <a:gd name="connsiteY8" fmla="*/ 227577 h 233927"/>
                  <a:gd name="connsiteX9" fmla="*/ 112674 w 585828"/>
                  <a:gd name="connsiteY9" fmla="*/ 192651 h 233927"/>
                  <a:gd name="connsiteX10" fmla="*/ 530 w 585828"/>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87304 w 585833"/>
                  <a:gd name="connsiteY7" fmla="*/ 19582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41"/>
                  <a:gd name="connsiteY0" fmla="*/ 225747 h 233927"/>
                  <a:gd name="connsiteX1" fmla="*/ 80929 w 585841"/>
                  <a:gd name="connsiteY1" fmla="*/ 72002 h 233927"/>
                  <a:gd name="connsiteX2" fmla="*/ 305845 w 585841"/>
                  <a:gd name="connsiteY2" fmla="*/ 71 h 233927"/>
                  <a:gd name="connsiteX3" fmla="*/ 480979 w 585841"/>
                  <a:gd name="connsiteY3" fmla="*/ 62478 h 233927"/>
                  <a:gd name="connsiteX4" fmla="*/ 585755 w 585841"/>
                  <a:gd name="connsiteY4" fmla="*/ 232097 h 233927"/>
                  <a:gd name="connsiteX5" fmla="*/ 480980 w 585841"/>
                  <a:gd name="connsiteY5" fmla="*/ 189476 h 233927"/>
                  <a:gd name="connsiteX6" fmla="*/ 392079 w 585841"/>
                  <a:gd name="connsiteY6" fmla="*/ 233927 h 233927"/>
                  <a:gd name="connsiteX7" fmla="*/ 296829 w 585841"/>
                  <a:gd name="connsiteY7" fmla="*/ 189476 h 233927"/>
                  <a:gd name="connsiteX8" fmla="*/ 204754 w 585841"/>
                  <a:gd name="connsiteY8" fmla="*/ 227577 h 233927"/>
                  <a:gd name="connsiteX9" fmla="*/ 112679 w 585841"/>
                  <a:gd name="connsiteY9" fmla="*/ 192651 h 233927"/>
                  <a:gd name="connsiteX10" fmla="*/ 535 w 585841"/>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73"/>
                  <a:gd name="connsiteY0" fmla="*/ 225692 h 232506"/>
                  <a:gd name="connsiteX1" fmla="*/ 80675 w 585573"/>
                  <a:gd name="connsiteY1" fmla="*/ 71947 h 232506"/>
                  <a:gd name="connsiteX2" fmla="*/ 305591 w 585573"/>
                  <a:gd name="connsiteY2" fmla="*/ 16 h 232506"/>
                  <a:gd name="connsiteX3" fmla="*/ 493425 w 585573"/>
                  <a:gd name="connsiteY3" fmla="*/ 75123 h 232506"/>
                  <a:gd name="connsiteX4" fmla="*/ 585501 w 585573"/>
                  <a:gd name="connsiteY4" fmla="*/ 232042 h 232506"/>
                  <a:gd name="connsiteX5" fmla="*/ 480726 w 585573"/>
                  <a:gd name="connsiteY5" fmla="*/ 189421 h 232506"/>
                  <a:gd name="connsiteX6" fmla="*/ 388650 w 585573"/>
                  <a:gd name="connsiteY6" fmla="*/ 227522 h 232506"/>
                  <a:gd name="connsiteX7" fmla="*/ 296575 w 585573"/>
                  <a:gd name="connsiteY7" fmla="*/ 189421 h 232506"/>
                  <a:gd name="connsiteX8" fmla="*/ 204500 w 585573"/>
                  <a:gd name="connsiteY8" fmla="*/ 227522 h 232506"/>
                  <a:gd name="connsiteX9" fmla="*/ 102900 w 585573"/>
                  <a:gd name="connsiteY9" fmla="*/ 189421 h 232506"/>
                  <a:gd name="connsiteX10" fmla="*/ 281 w 585573"/>
                  <a:gd name="connsiteY10" fmla="*/ 225692 h 232506"/>
                  <a:gd name="connsiteX0" fmla="*/ 281 w 585573"/>
                  <a:gd name="connsiteY0" fmla="*/ 225683 h 232497"/>
                  <a:gd name="connsiteX1" fmla="*/ 80675 w 585573"/>
                  <a:gd name="connsiteY1" fmla="*/ 71938 h 232497"/>
                  <a:gd name="connsiteX2" fmla="*/ 305591 w 585573"/>
                  <a:gd name="connsiteY2" fmla="*/ 7 h 232497"/>
                  <a:gd name="connsiteX3" fmla="*/ 499775 w 585573"/>
                  <a:gd name="connsiteY3" fmla="*/ 68764 h 232497"/>
                  <a:gd name="connsiteX4" fmla="*/ 585501 w 585573"/>
                  <a:gd name="connsiteY4" fmla="*/ 232033 h 232497"/>
                  <a:gd name="connsiteX5" fmla="*/ 480726 w 585573"/>
                  <a:gd name="connsiteY5" fmla="*/ 189412 h 232497"/>
                  <a:gd name="connsiteX6" fmla="*/ 388650 w 585573"/>
                  <a:gd name="connsiteY6" fmla="*/ 227513 h 232497"/>
                  <a:gd name="connsiteX7" fmla="*/ 296575 w 585573"/>
                  <a:gd name="connsiteY7" fmla="*/ 189412 h 232497"/>
                  <a:gd name="connsiteX8" fmla="*/ 204500 w 585573"/>
                  <a:gd name="connsiteY8" fmla="*/ 227513 h 232497"/>
                  <a:gd name="connsiteX9" fmla="*/ 102900 w 585573"/>
                  <a:gd name="connsiteY9" fmla="*/ 189412 h 232497"/>
                  <a:gd name="connsiteX10" fmla="*/ 281 w 585573"/>
                  <a:gd name="connsiteY10" fmla="*/ 225683 h 232497"/>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08" h="232485">
                    <a:moveTo>
                      <a:pt x="281" y="225683"/>
                    </a:moveTo>
                    <a:cubicBezTo>
                      <a:pt x="-3423" y="206104"/>
                      <a:pt x="29790" y="109551"/>
                      <a:pt x="80675" y="71938"/>
                    </a:cubicBezTo>
                    <a:cubicBezTo>
                      <a:pt x="147435" y="12100"/>
                      <a:pt x="235741" y="536"/>
                      <a:pt x="305591" y="7"/>
                    </a:cubicBezTo>
                    <a:cubicBezTo>
                      <a:pt x="375441" y="-522"/>
                      <a:pt x="453123" y="30093"/>
                      <a:pt x="499775" y="68764"/>
                    </a:cubicBezTo>
                    <a:cubicBezTo>
                      <a:pt x="546427" y="107435"/>
                      <a:pt x="585501" y="209808"/>
                      <a:pt x="585501" y="232033"/>
                    </a:cubicBezTo>
                    <a:cubicBezTo>
                      <a:pt x="588232" y="237671"/>
                      <a:pt x="538311" y="188788"/>
                      <a:pt x="480726" y="189412"/>
                    </a:cubicBezTo>
                    <a:cubicBezTo>
                      <a:pt x="423141" y="190036"/>
                      <a:pt x="386004" y="227513"/>
                      <a:pt x="388650" y="227513"/>
                    </a:cubicBezTo>
                    <a:cubicBezTo>
                      <a:pt x="384946" y="227513"/>
                      <a:pt x="357550" y="190788"/>
                      <a:pt x="296575" y="189412"/>
                    </a:cubicBezTo>
                    <a:cubicBezTo>
                      <a:pt x="235600" y="188036"/>
                      <a:pt x="201854" y="228042"/>
                      <a:pt x="204500" y="227513"/>
                    </a:cubicBezTo>
                    <a:cubicBezTo>
                      <a:pt x="203971" y="230159"/>
                      <a:pt x="165626" y="191210"/>
                      <a:pt x="102900" y="189412"/>
                    </a:cubicBezTo>
                    <a:cubicBezTo>
                      <a:pt x="40174" y="187614"/>
                      <a:pt x="3985" y="245262"/>
                      <a:pt x="281" y="225683"/>
                    </a:cubicBezTo>
                    <a:close/>
                  </a:path>
                </a:pathLst>
              </a:custGeom>
              <a:grp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ounded Rectangle 73"/>
              <p:cNvSpPr/>
              <p:nvPr/>
            </p:nvSpPr>
            <p:spPr>
              <a:xfrm flipH="1">
                <a:off x="2623332" y="714938"/>
                <a:ext cx="105455" cy="355579"/>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5" name="Rounded Rectangle 74"/>
              <p:cNvSpPr/>
              <p:nvPr/>
            </p:nvSpPr>
            <p:spPr>
              <a:xfrm flipH="1">
                <a:off x="2630653" y="1385341"/>
                <a:ext cx="105455" cy="454135"/>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6" name="Block Arc 75"/>
              <p:cNvSpPr/>
              <p:nvPr/>
            </p:nvSpPr>
            <p:spPr>
              <a:xfrm rot="11226179">
                <a:off x="2631138" y="1607948"/>
                <a:ext cx="459962" cy="413963"/>
              </a:xfrm>
              <a:prstGeom prst="blockArc">
                <a:avLst>
                  <a:gd name="adj1" fmla="val 9625171"/>
                  <a:gd name="adj2" fmla="val 0"/>
                  <a:gd name="adj3" fmla="val 25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pic>
        <p:nvPicPr>
          <p:cNvPr id="83" name="Picture 82" descr="PATTERNS_PPT-03.png"/>
          <p:cNvPicPr>
            <a:picLocks noChangeAspect="1"/>
          </p:cNvPicPr>
          <p:nvPr/>
        </p:nvPicPr>
        <p:blipFill rotWithShape="1">
          <a:blip r:embed="rId5" cstate="email">
            <a:alphaModFix amt="19000"/>
            <a:extLst>
              <a:ext uri="{28A0092B-C50C-407E-A947-70E740481C1C}">
                <a14:useLocalDpi xmlns:a14="http://schemas.microsoft.com/office/drawing/2010/main"/>
              </a:ext>
            </a:extLst>
          </a:blip>
          <a:srcRect l="73846" t="64591" b="1439"/>
          <a:stretch/>
        </p:blipFill>
        <p:spPr>
          <a:xfrm flipH="1">
            <a:off x="0" y="3903785"/>
            <a:ext cx="2391569" cy="2218673"/>
          </a:xfrm>
          <a:prstGeom prst="rect">
            <a:avLst/>
          </a:prstGeom>
        </p:spPr>
      </p:pic>
      <p:sp>
        <p:nvSpPr>
          <p:cNvPr id="37" name="Rectangle 36"/>
          <p:cNvSpPr/>
          <p:nvPr/>
        </p:nvSpPr>
        <p:spPr>
          <a:xfrm>
            <a:off x="4654996"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069840" y="2087879"/>
            <a:ext cx="2694093" cy="339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465" dirty="0">
                <a:solidFill>
                  <a:srgbClr val="555559"/>
                </a:solidFill>
              </a:rPr>
              <a:t>A focus on compensation management, specifically as it relates to non-discriminatory pay and practices can help you avoid expensive litigation and </a:t>
            </a:r>
            <a:r>
              <a:rPr lang="en-US" sz="1465" dirty="0" smtClean="0">
                <a:solidFill>
                  <a:srgbClr val="555559"/>
                </a:solidFill>
              </a:rPr>
              <a:t>fines. </a:t>
            </a:r>
            <a:r>
              <a:rPr lang="en-US" sz="1465" b="1" dirty="0" smtClean="0">
                <a:solidFill>
                  <a:srgbClr val="0083BC"/>
                </a:solidFill>
              </a:rPr>
              <a:t>The </a:t>
            </a:r>
            <a:r>
              <a:rPr lang="en-US" sz="1465" b="1" dirty="0">
                <a:solidFill>
                  <a:srgbClr val="0083BC"/>
                </a:solidFill>
              </a:rPr>
              <a:t>best way to control Non-Operating Expense through benefits administration is to put in place safeguards and tools to ensure compliance with the regulations impacting benefits administration including HIPAA, ACA, COBRA, Section 125, and more.</a:t>
            </a:r>
          </a:p>
        </p:txBody>
      </p:sp>
      <p:cxnSp>
        <p:nvCxnSpPr>
          <p:cNvPr id="40" name="Straight Connector 39"/>
          <p:cNvCxnSpPr/>
          <p:nvPr/>
        </p:nvCxnSpPr>
        <p:spPr>
          <a:xfrm flipH="1">
            <a:off x="5054621" y="1820328"/>
            <a:ext cx="2590779" cy="0"/>
          </a:xfrm>
          <a:prstGeom prst="line">
            <a:avLst/>
          </a:prstGeom>
          <a:ln w="63500">
            <a:solidFill>
              <a:srgbClr val="0083BC"/>
            </a:solidFill>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47" name="TextBox 46"/>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8" name="Rectangle 47"/>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49" name="TextBox 48"/>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50" name="Rectangle 49"/>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51" name="TextBox 50"/>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52" name="Group 51"/>
          <p:cNvGrpSpPr/>
          <p:nvPr/>
        </p:nvGrpSpPr>
        <p:grpSpPr>
          <a:xfrm>
            <a:off x="1439352" y="2712869"/>
            <a:ext cx="2743200" cy="2371409"/>
            <a:chOff x="2479249" y="3180235"/>
            <a:chExt cx="4760537" cy="2700640"/>
          </a:xfrm>
        </p:grpSpPr>
        <p:cxnSp>
          <p:nvCxnSpPr>
            <p:cNvPr id="53" name="Straight Connector 52"/>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6" name="Isosceles Triangle 55"/>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60" name="Rectangle 59">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61" name="Rectangle 60">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62" name="Isosceles Triangle 61"/>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64" name="TextBox 63"/>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65" name="TextBox 64"/>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66" name="TextBox 65"/>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2080701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DP_ProposalPresentation_BLANK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0" name="Group 39"/>
          <p:cNvGrpSpPr/>
          <p:nvPr/>
        </p:nvGrpSpPr>
        <p:grpSpPr>
          <a:xfrm>
            <a:off x="0" y="6127750"/>
            <a:ext cx="9144000" cy="730250"/>
            <a:chOff x="0" y="6127750"/>
            <a:chExt cx="9144000" cy="730250"/>
          </a:xfrm>
        </p:grpSpPr>
        <p:sp>
          <p:nvSpPr>
            <p:cNvPr id="41" name="Rectangle 40"/>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rotWithShape="1">
            <a:blip r:embed="rId4"/>
            <a:srcRect t="12336" b="22468"/>
            <a:stretch/>
          </p:blipFill>
          <p:spPr>
            <a:xfrm>
              <a:off x="7391400" y="6145337"/>
              <a:ext cx="1752600" cy="703782"/>
            </a:xfrm>
            <a:prstGeom prst="rect">
              <a:avLst/>
            </a:prstGeom>
          </p:spPr>
        </p:pic>
        <p:sp>
          <p:nvSpPr>
            <p:cNvPr id="4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568360"/>
            <a:ext cx="3876189" cy="584775"/>
          </a:xfrm>
          <a:prstGeom prst="rect">
            <a:avLst/>
          </a:prstGeom>
          <a:noFill/>
        </p:spPr>
        <p:txBody>
          <a:bodyPr wrap="none" rtlCol="0">
            <a:spAutoFit/>
          </a:bodyPr>
          <a:lstStyle/>
          <a:p>
            <a:r>
              <a:rPr lang="en-US" sz="3200" dirty="0" smtClean="0">
                <a:solidFill>
                  <a:schemeClr val="bg1"/>
                </a:solidFill>
              </a:rPr>
              <a:t>A Closer Look: Risk </a:t>
            </a:r>
            <a:endParaRPr lang="en-US" sz="3200" dirty="0">
              <a:solidFill>
                <a:schemeClr val="bg1"/>
              </a:solidFill>
            </a:endParaRPr>
          </a:p>
        </p:txBody>
      </p:sp>
      <p:sp>
        <p:nvSpPr>
          <p:cNvPr id="48" name="Rectangle 47"/>
          <p:cNvSpPr/>
          <p:nvPr/>
        </p:nvSpPr>
        <p:spPr>
          <a:xfrm>
            <a:off x="0" y="1202267"/>
            <a:ext cx="9144000" cy="4961466"/>
          </a:xfrm>
          <a:prstGeom prst="rect">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8060275" y="169332"/>
            <a:ext cx="863599" cy="863599"/>
          </a:xfrm>
          <a:prstGeom prst="ellipse">
            <a:avLst/>
          </a:prstGeom>
          <a:solidFill>
            <a:schemeClr val="bg1"/>
          </a:solidFill>
          <a:ln w="34925">
            <a:solidFill>
              <a:srgbClr val="7121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8125334" y="383576"/>
            <a:ext cx="672757" cy="429225"/>
            <a:chOff x="8108400" y="366642"/>
            <a:chExt cx="672757" cy="429225"/>
          </a:xfrm>
        </p:grpSpPr>
        <p:sp>
          <p:nvSpPr>
            <p:cNvPr id="66" name="Rounded Rectangle 308"/>
            <p:cNvSpPr/>
            <p:nvPr/>
          </p:nvSpPr>
          <p:spPr>
            <a:xfrm>
              <a:off x="8392011" y="750080"/>
              <a:ext cx="389146" cy="45787"/>
            </a:xfrm>
            <a:custGeom>
              <a:avLst/>
              <a:gdLst>
                <a:gd name="connsiteX0" fmla="*/ 0 w 1139896"/>
                <a:gd name="connsiteY0" fmla="*/ 88228 h 176455"/>
                <a:gd name="connsiteX1" fmla="*/ 88228 w 1139896"/>
                <a:gd name="connsiteY1" fmla="*/ 0 h 176455"/>
                <a:gd name="connsiteX2" fmla="*/ 1051669 w 1139896"/>
                <a:gd name="connsiteY2" fmla="*/ 0 h 176455"/>
                <a:gd name="connsiteX3" fmla="*/ 1139897 w 1139896"/>
                <a:gd name="connsiteY3" fmla="*/ 88228 h 176455"/>
                <a:gd name="connsiteX4" fmla="*/ 1139896 w 1139896"/>
                <a:gd name="connsiteY4" fmla="*/ 88228 h 176455"/>
                <a:gd name="connsiteX5" fmla="*/ 1051668 w 1139896"/>
                <a:gd name="connsiteY5" fmla="*/ 176456 h 176455"/>
                <a:gd name="connsiteX6" fmla="*/ 88228 w 1139896"/>
                <a:gd name="connsiteY6" fmla="*/ 176455 h 176455"/>
                <a:gd name="connsiteX7" fmla="*/ 0 w 1139896"/>
                <a:gd name="connsiteY7" fmla="*/ 88227 h 176455"/>
                <a:gd name="connsiteX8" fmla="*/ 0 w 1139896"/>
                <a:gd name="connsiteY8" fmla="*/ 88228 h 176455"/>
                <a:gd name="connsiteX0" fmla="*/ 0 w 1139897"/>
                <a:gd name="connsiteY0" fmla="*/ 88228 h 176456"/>
                <a:gd name="connsiteX1" fmla="*/ 88228 w 1139897"/>
                <a:gd name="connsiteY1" fmla="*/ 0 h 176456"/>
                <a:gd name="connsiteX2" fmla="*/ 1051669 w 1139897"/>
                <a:gd name="connsiteY2" fmla="*/ 0 h 176456"/>
                <a:gd name="connsiteX3" fmla="*/ 1139897 w 1139897"/>
                <a:gd name="connsiteY3" fmla="*/ 88228 h 176456"/>
                <a:gd name="connsiteX4" fmla="*/ 1139896 w 1139897"/>
                <a:gd name="connsiteY4" fmla="*/ 88228 h 176456"/>
                <a:gd name="connsiteX5" fmla="*/ 1051668 w 1139897"/>
                <a:gd name="connsiteY5" fmla="*/ 176456 h 176456"/>
                <a:gd name="connsiteX6" fmla="*/ 0 w 1139897"/>
                <a:gd name="connsiteY6" fmla="*/ 88227 h 176456"/>
                <a:gd name="connsiteX7" fmla="*/ 0 w 1139897"/>
                <a:gd name="connsiteY7" fmla="*/ 88228 h 176456"/>
                <a:gd name="connsiteX0" fmla="*/ 0 w 1139897"/>
                <a:gd name="connsiteY0" fmla="*/ 88228 h 88228"/>
                <a:gd name="connsiteX1" fmla="*/ 88228 w 1139897"/>
                <a:gd name="connsiteY1" fmla="*/ 0 h 88228"/>
                <a:gd name="connsiteX2" fmla="*/ 1051669 w 1139897"/>
                <a:gd name="connsiteY2" fmla="*/ 0 h 88228"/>
                <a:gd name="connsiteX3" fmla="*/ 1139897 w 1139897"/>
                <a:gd name="connsiteY3" fmla="*/ 88228 h 88228"/>
                <a:gd name="connsiteX4" fmla="*/ 1139896 w 1139897"/>
                <a:gd name="connsiteY4" fmla="*/ 88228 h 88228"/>
                <a:gd name="connsiteX5" fmla="*/ 0 w 1139897"/>
                <a:gd name="connsiteY5" fmla="*/ 88227 h 88228"/>
                <a:gd name="connsiteX6" fmla="*/ 0 w 1139897"/>
                <a:gd name="connsiteY6" fmla="*/ 88228 h 8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897" h="88228">
                  <a:moveTo>
                    <a:pt x="0" y="88228"/>
                  </a:moveTo>
                  <a:cubicBezTo>
                    <a:pt x="0" y="39501"/>
                    <a:pt x="39501" y="0"/>
                    <a:pt x="88228" y="0"/>
                  </a:cubicBezTo>
                  <a:lnTo>
                    <a:pt x="1051669" y="0"/>
                  </a:lnTo>
                  <a:cubicBezTo>
                    <a:pt x="1100396" y="0"/>
                    <a:pt x="1139897" y="39501"/>
                    <a:pt x="1139897" y="88228"/>
                  </a:cubicBezTo>
                  <a:lnTo>
                    <a:pt x="1139896" y="88228"/>
                  </a:lnTo>
                  <a:lnTo>
                    <a:pt x="0" y="88227"/>
                  </a:lnTo>
                  <a:lnTo>
                    <a:pt x="0" y="88228"/>
                  </a:lnTo>
                  <a:close/>
                </a:path>
              </a:pathLst>
            </a:custGeom>
            <a:solidFill>
              <a:srgbClr val="712168"/>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67" name="Group 66"/>
            <p:cNvGrpSpPr/>
            <p:nvPr/>
          </p:nvGrpSpPr>
          <p:grpSpPr>
            <a:xfrm rot="19970894">
              <a:off x="8108400" y="366642"/>
              <a:ext cx="539091" cy="382688"/>
              <a:chOff x="4774055" y="4378325"/>
              <a:chExt cx="1579121" cy="1120981"/>
            </a:xfrm>
            <a:solidFill>
              <a:srgbClr val="712168"/>
            </a:solidFill>
          </p:grpSpPr>
          <p:grpSp>
            <p:nvGrpSpPr>
              <p:cNvPr id="68" name="Group 67"/>
              <p:cNvGrpSpPr/>
              <p:nvPr/>
            </p:nvGrpSpPr>
            <p:grpSpPr>
              <a:xfrm>
                <a:off x="5690109" y="4378325"/>
                <a:ext cx="659892" cy="365331"/>
                <a:chOff x="5690109" y="4378325"/>
                <a:chExt cx="659892" cy="365331"/>
              </a:xfrm>
              <a:grpFill/>
            </p:grpSpPr>
            <p:sp>
              <p:nvSpPr>
                <p:cNvPr id="76" name="Rounded Rectangle 75"/>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7" name="Rounded Rectangle 76"/>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8" name="Rounded Rectangle 77"/>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nvGrpSpPr>
              <p:cNvPr id="69" name="Group 68"/>
              <p:cNvGrpSpPr/>
              <p:nvPr/>
            </p:nvGrpSpPr>
            <p:grpSpPr>
              <a:xfrm rot="10800000">
                <a:off x="5693284" y="5133975"/>
                <a:ext cx="659892" cy="365331"/>
                <a:chOff x="5690109" y="4378325"/>
                <a:chExt cx="659892" cy="365331"/>
              </a:xfrm>
              <a:grpFill/>
            </p:grpSpPr>
            <p:sp>
              <p:nvSpPr>
                <p:cNvPr id="73" name="Rounded Rectangle 72"/>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4" name="Rounded Rectangle 73"/>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5" name="Rounded Rectangle 74"/>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70" name="Rectangle 69"/>
              <p:cNvSpPr/>
              <p:nvPr/>
            </p:nvSpPr>
            <p:spPr>
              <a:xfrm>
                <a:off x="5688544" y="4806919"/>
                <a:ext cx="3058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6234644" y="4803744"/>
                <a:ext cx="899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44"/>
              <p:cNvSpPr>
                <a:spLocks noChangeAspect="1" noChangeArrowheads="1"/>
              </p:cNvSpPr>
              <p:nvPr/>
            </p:nvSpPr>
            <p:spPr bwMode="auto">
              <a:xfrm>
                <a:off x="4774055" y="4825025"/>
                <a:ext cx="826646" cy="243136"/>
              </a:xfrm>
              <a:custGeom>
                <a:avLst/>
                <a:gdLst>
                  <a:gd name="connsiteX0" fmla="*/ 0 w 667896"/>
                  <a:gd name="connsiteY0" fmla="*/ 120650 h 241300"/>
                  <a:gd name="connsiteX1" fmla="*/ 333948 w 667896"/>
                  <a:gd name="connsiteY1" fmla="*/ 0 h 241300"/>
                  <a:gd name="connsiteX2" fmla="*/ 667896 w 667896"/>
                  <a:gd name="connsiteY2" fmla="*/ 120650 h 241300"/>
                  <a:gd name="connsiteX3" fmla="*/ 333948 w 667896"/>
                  <a:gd name="connsiteY3" fmla="*/ 241300 h 241300"/>
                  <a:gd name="connsiteX4" fmla="*/ 0 w 667896"/>
                  <a:gd name="connsiteY4" fmla="*/ 120650 h 241300"/>
                  <a:gd name="connsiteX0" fmla="*/ 0 w 691243"/>
                  <a:gd name="connsiteY0" fmla="*/ 121786 h 242436"/>
                  <a:gd name="connsiteX1" fmla="*/ 333948 w 691243"/>
                  <a:gd name="connsiteY1" fmla="*/ 1136 h 242436"/>
                  <a:gd name="connsiteX2" fmla="*/ 626621 w 691243"/>
                  <a:gd name="connsiteY2" fmla="*/ 64636 h 242436"/>
                  <a:gd name="connsiteX3" fmla="*/ 667896 w 691243"/>
                  <a:gd name="connsiteY3" fmla="*/ 121786 h 242436"/>
                  <a:gd name="connsiteX4" fmla="*/ 333948 w 691243"/>
                  <a:gd name="connsiteY4" fmla="*/ 242436 h 242436"/>
                  <a:gd name="connsiteX5" fmla="*/ 0 w 691243"/>
                  <a:gd name="connsiteY5" fmla="*/ 121786 h 242436"/>
                  <a:gd name="connsiteX0" fmla="*/ 0 w 670035"/>
                  <a:gd name="connsiteY0" fmla="*/ 121786 h 242705"/>
                  <a:gd name="connsiteX1" fmla="*/ 333948 w 670035"/>
                  <a:gd name="connsiteY1" fmla="*/ 1136 h 242705"/>
                  <a:gd name="connsiteX2" fmla="*/ 626621 w 670035"/>
                  <a:gd name="connsiteY2" fmla="*/ 64636 h 242705"/>
                  <a:gd name="connsiteX3" fmla="*/ 667896 w 670035"/>
                  <a:gd name="connsiteY3" fmla="*/ 121786 h 242705"/>
                  <a:gd name="connsiteX4" fmla="*/ 620271 w 670035"/>
                  <a:gd name="connsiteY4" fmla="*/ 153536 h 242705"/>
                  <a:gd name="connsiteX5" fmla="*/ 333948 w 670035"/>
                  <a:gd name="connsiteY5" fmla="*/ 242436 h 242705"/>
                  <a:gd name="connsiteX6" fmla="*/ 0 w 670035"/>
                  <a:gd name="connsiteY6" fmla="*/ 121786 h 242705"/>
                  <a:gd name="connsiteX0" fmla="*/ 0 w 826667"/>
                  <a:gd name="connsiteY0" fmla="*/ 121786 h 243271"/>
                  <a:gd name="connsiteX1" fmla="*/ 333948 w 826667"/>
                  <a:gd name="connsiteY1" fmla="*/ 1136 h 243271"/>
                  <a:gd name="connsiteX2" fmla="*/ 626621 w 826667"/>
                  <a:gd name="connsiteY2" fmla="*/ 64636 h 243271"/>
                  <a:gd name="connsiteX3" fmla="*/ 667896 w 826667"/>
                  <a:gd name="connsiteY3" fmla="*/ 121786 h 243271"/>
                  <a:gd name="connsiteX4" fmla="*/ 817121 w 826667"/>
                  <a:gd name="connsiteY4" fmla="*/ 172586 h 243271"/>
                  <a:gd name="connsiteX5" fmla="*/ 333948 w 826667"/>
                  <a:gd name="connsiteY5" fmla="*/ 242436 h 243271"/>
                  <a:gd name="connsiteX6" fmla="*/ 0 w 826667"/>
                  <a:gd name="connsiteY6" fmla="*/ 121786 h 243271"/>
                  <a:gd name="connsiteX0" fmla="*/ 0 w 835907"/>
                  <a:gd name="connsiteY0" fmla="*/ 121486 h 242971"/>
                  <a:gd name="connsiteX1" fmla="*/ 333948 w 835907"/>
                  <a:gd name="connsiteY1" fmla="*/ 836 h 242971"/>
                  <a:gd name="connsiteX2" fmla="*/ 826646 w 835907"/>
                  <a:gd name="connsiteY2" fmla="*/ 70686 h 242971"/>
                  <a:gd name="connsiteX3" fmla="*/ 667896 w 835907"/>
                  <a:gd name="connsiteY3" fmla="*/ 121486 h 242971"/>
                  <a:gd name="connsiteX4" fmla="*/ 817121 w 835907"/>
                  <a:gd name="connsiteY4" fmla="*/ 172286 h 242971"/>
                  <a:gd name="connsiteX5" fmla="*/ 333948 w 835907"/>
                  <a:gd name="connsiteY5" fmla="*/ 242136 h 242971"/>
                  <a:gd name="connsiteX6" fmla="*/ 0 w 835907"/>
                  <a:gd name="connsiteY6" fmla="*/ 121486 h 242971"/>
                  <a:gd name="connsiteX0" fmla="*/ 0 w 835907"/>
                  <a:gd name="connsiteY0" fmla="*/ 121148 h 242633"/>
                  <a:gd name="connsiteX1" fmla="*/ 333948 w 835907"/>
                  <a:gd name="connsiteY1" fmla="*/ 498 h 242633"/>
                  <a:gd name="connsiteX2" fmla="*/ 826646 w 835907"/>
                  <a:gd name="connsiteY2" fmla="*/ 70348 h 242633"/>
                  <a:gd name="connsiteX3" fmla="*/ 667896 w 835907"/>
                  <a:gd name="connsiteY3" fmla="*/ 121148 h 242633"/>
                  <a:gd name="connsiteX4" fmla="*/ 817121 w 835907"/>
                  <a:gd name="connsiteY4" fmla="*/ 171948 h 242633"/>
                  <a:gd name="connsiteX5" fmla="*/ 333948 w 835907"/>
                  <a:gd name="connsiteY5" fmla="*/ 241798 h 242633"/>
                  <a:gd name="connsiteX6" fmla="*/ 0 w 835907"/>
                  <a:gd name="connsiteY6" fmla="*/ 121148 h 242633"/>
                  <a:gd name="connsiteX0" fmla="*/ 0 w 835907"/>
                  <a:gd name="connsiteY0" fmla="*/ 121148 h 242422"/>
                  <a:gd name="connsiteX1" fmla="*/ 333948 w 835907"/>
                  <a:gd name="connsiteY1" fmla="*/ 498 h 242422"/>
                  <a:gd name="connsiteX2" fmla="*/ 826646 w 835907"/>
                  <a:gd name="connsiteY2" fmla="*/ 70348 h 242422"/>
                  <a:gd name="connsiteX3" fmla="*/ 667896 w 835907"/>
                  <a:gd name="connsiteY3" fmla="*/ 121148 h 242422"/>
                  <a:gd name="connsiteX4" fmla="*/ 817121 w 835907"/>
                  <a:gd name="connsiteY4" fmla="*/ 171948 h 242422"/>
                  <a:gd name="connsiteX5" fmla="*/ 333948 w 835907"/>
                  <a:gd name="connsiteY5" fmla="*/ 241798 h 242422"/>
                  <a:gd name="connsiteX6" fmla="*/ 0 w 835907"/>
                  <a:gd name="connsiteY6" fmla="*/ 121148 h 242422"/>
                  <a:gd name="connsiteX0" fmla="*/ 0 w 835907"/>
                  <a:gd name="connsiteY0" fmla="*/ 121148 h 242528"/>
                  <a:gd name="connsiteX1" fmla="*/ 333948 w 835907"/>
                  <a:gd name="connsiteY1" fmla="*/ 498 h 242528"/>
                  <a:gd name="connsiteX2" fmla="*/ 826646 w 835907"/>
                  <a:gd name="connsiteY2" fmla="*/ 70348 h 242528"/>
                  <a:gd name="connsiteX3" fmla="*/ 667896 w 835907"/>
                  <a:gd name="connsiteY3" fmla="*/ 121148 h 242528"/>
                  <a:gd name="connsiteX4" fmla="*/ 817121 w 835907"/>
                  <a:gd name="connsiteY4" fmla="*/ 171948 h 242528"/>
                  <a:gd name="connsiteX5" fmla="*/ 333948 w 835907"/>
                  <a:gd name="connsiteY5" fmla="*/ 241798 h 242528"/>
                  <a:gd name="connsiteX6" fmla="*/ 0 w 835907"/>
                  <a:gd name="connsiteY6" fmla="*/ 121148 h 242528"/>
                  <a:gd name="connsiteX0" fmla="*/ 0 w 883050"/>
                  <a:gd name="connsiteY0" fmla="*/ 121148 h 242754"/>
                  <a:gd name="connsiteX1" fmla="*/ 333948 w 883050"/>
                  <a:gd name="connsiteY1" fmla="*/ 498 h 242754"/>
                  <a:gd name="connsiteX2" fmla="*/ 826646 w 883050"/>
                  <a:gd name="connsiteY2" fmla="*/ 70348 h 242754"/>
                  <a:gd name="connsiteX3" fmla="*/ 817121 w 883050"/>
                  <a:gd name="connsiteY3" fmla="*/ 171948 h 242754"/>
                  <a:gd name="connsiteX4" fmla="*/ 333948 w 883050"/>
                  <a:gd name="connsiteY4" fmla="*/ 241798 h 242754"/>
                  <a:gd name="connsiteX5" fmla="*/ 0 w 883050"/>
                  <a:gd name="connsiteY5" fmla="*/ 121148 h 242754"/>
                  <a:gd name="connsiteX0" fmla="*/ 0 w 860038"/>
                  <a:gd name="connsiteY0" fmla="*/ 121148 h 242754"/>
                  <a:gd name="connsiteX1" fmla="*/ 333948 w 860038"/>
                  <a:gd name="connsiteY1" fmla="*/ 498 h 242754"/>
                  <a:gd name="connsiteX2" fmla="*/ 826646 w 860038"/>
                  <a:gd name="connsiteY2" fmla="*/ 70348 h 242754"/>
                  <a:gd name="connsiteX3" fmla="*/ 817121 w 860038"/>
                  <a:gd name="connsiteY3" fmla="*/ 171948 h 242754"/>
                  <a:gd name="connsiteX4" fmla="*/ 333948 w 860038"/>
                  <a:gd name="connsiteY4" fmla="*/ 241798 h 242754"/>
                  <a:gd name="connsiteX5" fmla="*/ 0 w 860038"/>
                  <a:gd name="connsiteY5" fmla="*/ 121148 h 242754"/>
                  <a:gd name="connsiteX0" fmla="*/ 0 w 826646"/>
                  <a:gd name="connsiteY0" fmla="*/ 121148 h 242754"/>
                  <a:gd name="connsiteX1" fmla="*/ 333948 w 826646"/>
                  <a:gd name="connsiteY1" fmla="*/ 498 h 242754"/>
                  <a:gd name="connsiteX2" fmla="*/ 826646 w 826646"/>
                  <a:gd name="connsiteY2" fmla="*/ 70348 h 242754"/>
                  <a:gd name="connsiteX3" fmla="*/ 817121 w 826646"/>
                  <a:gd name="connsiteY3" fmla="*/ 171948 h 242754"/>
                  <a:gd name="connsiteX4" fmla="*/ 333948 w 826646"/>
                  <a:gd name="connsiteY4" fmla="*/ 241798 h 242754"/>
                  <a:gd name="connsiteX5" fmla="*/ 0 w 826646"/>
                  <a:gd name="connsiteY5" fmla="*/ 121148 h 242754"/>
                  <a:gd name="connsiteX0" fmla="*/ 0 w 826646"/>
                  <a:gd name="connsiteY0" fmla="*/ 121447 h 243053"/>
                  <a:gd name="connsiteX1" fmla="*/ 333948 w 826646"/>
                  <a:gd name="connsiteY1" fmla="*/ 797 h 243053"/>
                  <a:gd name="connsiteX2" fmla="*/ 826646 w 826646"/>
                  <a:gd name="connsiteY2" fmla="*/ 70647 h 243053"/>
                  <a:gd name="connsiteX3" fmla="*/ 817121 w 826646"/>
                  <a:gd name="connsiteY3" fmla="*/ 172247 h 243053"/>
                  <a:gd name="connsiteX4" fmla="*/ 333948 w 826646"/>
                  <a:gd name="connsiteY4" fmla="*/ 242097 h 243053"/>
                  <a:gd name="connsiteX5" fmla="*/ 0 w 826646"/>
                  <a:gd name="connsiteY5" fmla="*/ 121447 h 243053"/>
                  <a:gd name="connsiteX0" fmla="*/ 0 w 826646"/>
                  <a:gd name="connsiteY0" fmla="*/ 121447 h 242959"/>
                  <a:gd name="connsiteX1" fmla="*/ 333948 w 826646"/>
                  <a:gd name="connsiteY1" fmla="*/ 797 h 242959"/>
                  <a:gd name="connsiteX2" fmla="*/ 826646 w 826646"/>
                  <a:gd name="connsiteY2" fmla="*/ 70647 h 242959"/>
                  <a:gd name="connsiteX3" fmla="*/ 817121 w 826646"/>
                  <a:gd name="connsiteY3" fmla="*/ 172247 h 242959"/>
                  <a:gd name="connsiteX4" fmla="*/ 333948 w 826646"/>
                  <a:gd name="connsiteY4" fmla="*/ 242097 h 242959"/>
                  <a:gd name="connsiteX5" fmla="*/ 0 w 826646"/>
                  <a:gd name="connsiteY5" fmla="*/ 121447 h 242959"/>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646" h="243136">
                    <a:moveTo>
                      <a:pt x="0" y="121624"/>
                    </a:moveTo>
                    <a:cubicBezTo>
                      <a:pt x="0" y="54991"/>
                      <a:pt x="196174" y="9441"/>
                      <a:pt x="333948" y="974"/>
                    </a:cubicBezTo>
                    <a:cubicBezTo>
                      <a:pt x="471722" y="-7493"/>
                      <a:pt x="618588" y="41191"/>
                      <a:pt x="826646" y="70824"/>
                    </a:cubicBezTo>
                    <a:cubicBezTo>
                      <a:pt x="821450" y="77174"/>
                      <a:pt x="816687" y="175599"/>
                      <a:pt x="817121" y="172424"/>
                    </a:cubicBezTo>
                    <a:cubicBezTo>
                      <a:pt x="636580" y="194649"/>
                      <a:pt x="470135" y="250741"/>
                      <a:pt x="333948" y="242274"/>
                    </a:cubicBezTo>
                    <a:cubicBezTo>
                      <a:pt x="197761" y="233807"/>
                      <a:pt x="0" y="188257"/>
                      <a:pt x="0" y="121624"/>
                    </a:cubicBezTo>
                    <a:close/>
                  </a:path>
                </a:pathLst>
              </a:cu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grpSp>
      </p:grpSp>
      <p:pic>
        <p:nvPicPr>
          <p:cNvPr id="50" name="Picture 49" descr="PATTERNS_PPT-01.png"/>
          <p:cNvPicPr>
            <a:picLocks noChangeAspect="1"/>
          </p:cNvPicPr>
          <p:nvPr/>
        </p:nvPicPr>
        <p:blipFill rotWithShape="1">
          <a:blip r:embed="rId5" cstate="email">
            <a:alphaModFix amt="15000"/>
            <a:extLst>
              <a:ext uri="{28A0092B-C50C-407E-A947-70E740481C1C}">
                <a14:useLocalDpi xmlns:a14="http://schemas.microsoft.com/office/drawing/2010/main"/>
              </a:ext>
            </a:extLst>
          </a:blip>
          <a:srcRect l="72368" t="65819" b="565"/>
          <a:stretch/>
        </p:blipFill>
        <p:spPr>
          <a:xfrm flipH="1">
            <a:off x="0" y="3933166"/>
            <a:ext cx="2526631" cy="2195642"/>
          </a:xfrm>
          <a:prstGeom prst="rect">
            <a:avLst/>
          </a:prstGeom>
        </p:spPr>
      </p:pic>
      <p:graphicFrame>
        <p:nvGraphicFramePr>
          <p:cNvPr id="4" name="Diagram 3"/>
          <p:cNvGraphicFramePr/>
          <p:nvPr>
            <p:extLst>
              <p:ext uri="{D42A27DB-BD31-4B8C-83A1-F6EECF244321}">
                <p14:modId xmlns:p14="http://schemas.microsoft.com/office/powerpoint/2010/main" val="1836925726"/>
              </p:ext>
            </p:extLst>
          </p:nvPr>
        </p:nvGraphicFramePr>
        <p:xfrm>
          <a:off x="1290614" y="2477429"/>
          <a:ext cx="6760558" cy="17405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p:cNvSpPr txBox="1"/>
          <p:nvPr/>
        </p:nvSpPr>
        <p:spPr>
          <a:xfrm>
            <a:off x="327546" y="6145337"/>
            <a:ext cx="7397087" cy="923330"/>
          </a:xfrm>
          <a:prstGeom prst="rect">
            <a:avLst/>
          </a:prstGeom>
          <a:noFill/>
        </p:spPr>
        <p:txBody>
          <a:bodyPr wrap="square" rtlCol="0">
            <a:spAutoFit/>
          </a:bodyPr>
          <a:lstStyle/>
          <a:p>
            <a:endParaRPr lang="en-US" dirty="0">
              <a:solidFill>
                <a:schemeClr val="tx2">
                  <a:lumMod val="75000"/>
                </a:schemeClr>
              </a:solidFill>
            </a:endParaRPr>
          </a:p>
          <a:p>
            <a:endParaRPr lang="en-US" cap="all" dirty="0">
              <a:solidFill>
                <a:schemeClr val="tx2">
                  <a:lumMod val="75000"/>
                </a:schemeClr>
              </a:solidFill>
            </a:endParaRPr>
          </a:p>
          <a:p>
            <a:endParaRPr lang="en-US" dirty="0"/>
          </a:p>
        </p:txBody>
      </p:sp>
    </p:spTree>
    <p:extLst>
      <p:ext uri="{BB962C8B-B14F-4D97-AF65-F5344CB8AC3E}">
        <p14:creationId xmlns:p14="http://schemas.microsoft.com/office/powerpoint/2010/main" val="4039055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DP_ProposalPresentation_BLANK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0" name="Group 39"/>
          <p:cNvGrpSpPr/>
          <p:nvPr/>
        </p:nvGrpSpPr>
        <p:grpSpPr>
          <a:xfrm>
            <a:off x="0" y="6127750"/>
            <a:ext cx="9144000" cy="730250"/>
            <a:chOff x="0" y="6127750"/>
            <a:chExt cx="9144000" cy="730250"/>
          </a:xfrm>
        </p:grpSpPr>
        <p:sp>
          <p:nvSpPr>
            <p:cNvPr id="41" name="Rectangle 40"/>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rotWithShape="1">
            <a:blip r:embed="rId4"/>
            <a:srcRect t="12336" b="22468"/>
            <a:stretch/>
          </p:blipFill>
          <p:spPr>
            <a:xfrm>
              <a:off x="7391400" y="6145337"/>
              <a:ext cx="1752600" cy="703782"/>
            </a:xfrm>
            <a:prstGeom prst="rect">
              <a:avLst/>
            </a:prstGeom>
          </p:spPr>
        </p:pic>
        <p:sp>
          <p:nvSpPr>
            <p:cNvPr id="4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568360"/>
            <a:ext cx="3876189" cy="584775"/>
          </a:xfrm>
          <a:prstGeom prst="rect">
            <a:avLst/>
          </a:prstGeom>
          <a:noFill/>
        </p:spPr>
        <p:txBody>
          <a:bodyPr wrap="none" rtlCol="0">
            <a:spAutoFit/>
          </a:bodyPr>
          <a:lstStyle/>
          <a:p>
            <a:r>
              <a:rPr lang="en-US" sz="3200" dirty="0" smtClean="0">
                <a:solidFill>
                  <a:schemeClr val="bg1"/>
                </a:solidFill>
              </a:rPr>
              <a:t>A Closer Look: Risk </a:t>
            </a:r>
            <a:endParaRPr lang="en-US" sz="3200" dirty="0">
              <a:solidFill>
                <a:schemeClr val="bg1"/>
              </a:solidFill>
            </a:endParaRPr>
          </a:p>
        </p:txBody>
      </p:sp>
      <p:sp>
        <p:nvSpPr>
          <p:cNvPr id="48" name="Rectangle 47"/>
          <p:cNvSpPr/>
          <p:nvPr/>
        </p:nvSpPr>
        <p:spPr>
          <a:xfrm>
            <a:off x="0" y="1202267"/>
            <a:ext cx="9144000" cy="4961466"/>
          </a:xfrm>
          <a:prstGeom prst="rect">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8060275" y="169332"/>
            <a:ext cx="863599" cy="863599"/>
          </a:xfrm>
          <a:prstGeom prst="ellipse">
            <a:avLst/>
          </a:prstGeom>
          <a:solidFill>
            <a:schemeClr val="bg1"/>
          </a:solidFill>
          <a:ln w="34925">
            <a:solidFill>
              <a:srgbClr val="7121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8125334" y="383576"/>
            <a:ext cx="672757" cy="429225"/>
            <a:chOff x="8108400" y="366642"/>
            <a:chExt cx="672757" cy="429225"/>
          </a:xfrm>
        </p:grpSpPr>
        <p:sp>
          <p:nvSpPr>
            <p:cNvPr id="66" name="Rounded Rectangle 308"/>
            <p:cNvSpPr/>
            <p:nvPr/>
          </p:nvSpPr>
          <p:spPr>
            <a:xfrm>
              <a:off x="8392011" y="750080"/>
              <a:ext cx="389146" cy="45787"/>
            </a:xfrm>
            <a:custGeom>
              <a:avLst/>
              <a:gdLst>
                <a:gd name="connsiteX0" fmla="*/ 0 w 1139896"/>
                <a:gd name="connsiteY0" fmla="*/ 88228 h 176455"/>
                <a:gd name="connsiteX1" fmla="*/ 88228 w 1139896"/>
                <a:gd name="connsiteY1" fmla="*/ 0 h 176455"/>
                <a:gd name="connsiteX2" fmla="*/ 1051669 w 1139896"/>
                <a:gd name="connsiteY2" fmla="*/ 0 h 176455"/>
                <a:gd name="connsiteX3" fmla="*/ 1139897 w 1139896"/>
                <a:gd name="connsiteY3" fmla="*/ 88228 h 176455"/>
                <a:gd name="connsiteX4" fmla="*/ 1139896 w 1139896"/>
                <a:gd name="connsiteY4" fmla="*/ 88228 h 176455"/>
                <a:gd name="connsiteX5" fmla="*/ 1051668 w 1139896"/>
                <a:gd name="connsiteY5" fmla="*/ 176456 h 176455"/>
                <a:gd name="connsiteX6" fmla="*/ 88228 w 1139896"/>
                <a:gd name="connsiteY6" fmla="*/ 176455 h 176455"/>
                <a:gd name="connsiteX7" fmla="*/ 0 w 1139896"/>
                <a:gd name="connsiteY7" fmla="*/ 88227 h 176455"/>
                <a:gd name="connsiteX8" fmla="*/ 0 w 1139896"/>
                <a:gd name="connsiteY8" fmla="*/ 88228 h 176455"/>
                <a:gd name="connsiteX0" fmla="*/ 0 w 1139897"/>
                <a:gd name="connsiteY0" fmla="*/ 88228 h 176456"/>
                <a:gd name="connsiteX1" fmla="*/ 88228 w 1139897"/>
                <a:gd name="connsiteY1" fmla="*/ 0 h 176456"/>
                <a:gd name="connsiteX2" fmla="*/ 1051669 w 1139897"/>
                <a:gd name="connsiteY2" fmla="*/ 0 h 176456"/>
                <a:gd name="connsiteX3" fmla="*/ 1139897 w 1139897"/>
                <a:gd name="connsiteY3" fmla="*/ 88228 h 176456"/>
                <a:gd name="connsiteX4" fmla="*/ 1139896 w 1139897"/>
                <a:gd name="connsiteY4" fmla="*/ 88228 h 176456"/>
                <a:gd name="connsiteX5" fmla="*/ 1051668 w 1139897"/>
                <a:gd name="connsiteY5" fmla="*/ 176456 h 176456"/>
                <a:gd name="connsiteX6" fmla="*/ 0 w 1139897"/>
                <a:gd name="connsiteY6" fmla="*/ 88227 h 176456"/>
                <a:gd name="connsiteX7" fmla="*/ 0 w 1139897"/>
                <a:gd name="connsiteY7" fmla="*/ 88228 h 176456"/>
                <a:gd name="connsiteX0" fmla="*/ 0 w 1139897"/>
                <a:gd name="connsiteY0" fmla="*/ 88228 h 88228"/>
                <a:gd name="connsiteX1" fmla="*/ 88228 w 1139897"/>
                <a:gd name="connsiteY1" fmla="*/ 0 h 88228"/>
                <a:gd name="connsiteX2" fmla="*/ 1051669 w 1139897"/>
                <a:gd name="connsiteY2" fmla="*/ 0 h 88228"/>
                <a:gd name="connsiteX3" fmla="*/ 1139897 w 1139897"/>
                <a:gd name="connsiteY3" fmla="*/ 88228 h 88228"/>
                <a:gd name="connsiteX4" fmla="*/ 1139896 w 1139897"/>
                <a:gd name="connsiteY4" fmla="*/ 88228 h 88228"/>
                <a:gd name="connsiteX5" fmla="*/ 0 w 1139897"/>
                <a:gd name="connsiteY5" fmla="*/ 88227 h 88228"/>
                <a:gd name="connsiteX6" fmla="*/ 0 w 1139897"/>
                <a:gd name="connsiteY6" fmla="*/ 88228 h 8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897" h="88228">
                  <a:moveTo>
                    <a:pt x="0" y="88228"/>
                  </a:moveTo>
                  <a:cubicBezTo>
                    <a:pt x="0" y="39501"/>
                    <a:pt x="39501" y="0"/>
                    <a:pt x="88228" y="0"/>
                  </a:cubicBezTo>
                  <a:lnTo>
                    <a:pt x="1051669" y="0"/>
                  </a:lnTo>
                  <a:cubicBezTo>
                    <a:pt x="1100396" y="0"/>
                    <a:pt x="1139897" y="39501"/>
                    <a:pt x="1139897" y="88228"/>
                  </a:cubicBezTo>
                  <a:lnTo>
                    <a:pt x="1139896" y="88228"/>
                  </a:lnTo>
                  <a:lnTo>
                    <a:pt x="0" y="88227"/>
                  </a:lnTo>
                  <a:lnTo>
                    <a:pt x="0" y="88228"/>
                  </a:lnTo>
                  <a:close/>
                </a:path>
              </a:pathLst>
            </a:custGeom>
            <a:solidFill>
              <a:srgbClr val="712168"/>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67" name="Group 66"/>
            <p:cNvGrpSpPr/>
            <p:nvPr/>
          </p:nvGrpSpPr>
          <p:grpSpPr>
            <a:xfrm rot="19970894">
              <a:off x="8108400" y="366642"/>
              <a:ext cx="539091" cy="382688"/>
              <a:chOff x="4774055" y="4378325"/>
              <a:chExt cx="1579121" cy="1120981"/>
            </a:xfrm>
            <a:solidFill>
              <a:srgbClr val="712168"/>
            </a:solidFill>
          </p:grpSpPr>
          <p:grpSp>
            <p:nvGrpSpPr>
              <p:cNvPr id="68" name="Group 67"/>
              <p:cNvGrpSpPr/>
              <p:nvPr/>
            </p:nvGrpSpPr>
            <p:grpSpPr>
              <a:xfrm>
                <a:off x="5690109" y="4378325"/>
                <a:ext cx="659892" cy="365331"/>
                <a:chOff x="5690109" y="4378325"/>
                <a:chExt cx="659892" cy="365331"/>
              </a:xfrm>
              <a:grpFill/>
            </p:grpSpPr>
            <p:sp>
              <p:nvSpPr>
                <p:cNvPr id="76" name="Rounded Rectangle 75"/>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7" name="Rounded Rectangle 76"/>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8" name="Rounded Rectangle 77"/>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nvGrpSpPr>
              <p:cNvPr id="69" name="Group 68"/>
              <p:cNvGrpSpPr/>
              <p:nvPr/>
            </p:nvGrpSpPr>
            <p:grpSpPr>
              <a:xfrm rot="10800000">
                <a:off x="5693284" y="5133975"/>
                <a:ext cx="659892" cy="365331"/>
                <a:chOff x="5690109" y="4378325"/>
                <a:chExt cx="659892" cy="365331"/>
              </a:xfrm>
              <a:grpFill/>
            </p:grpSpPr>
            <p:sp>
              <p:nvSpPr>
                <p:cNvPr id="73" name="Rounded Rectangle 72"/>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4" name="Rounded Rectangle 73"/>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5" name="Rounded Rectangle 74"/>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70" name="Rectangle 69"/>
              <p:cNvSpPr/>
              <p:nvPr/>
            </p:nvSpPr>
            <p:spPr>
              <a:xfrm>
                <a:off x="5688544" y="4806919"/>
                <a:ext cx="3058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6234644" y="4803744"/>
                <a:ext cx="899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44"/>
              <p:cNvSpPr>
                <a:spLocks noChangeAspect="1" noChangeArrowheads="1"/>
              </p:cNvSpPr>
              <p:nvPr/>
            </p:nvSpPr>
            <p:spPr bwMode="auto">
              <a:xfrm>
                <a:off x="4774055" y="4825025"/>
                <a:ext cx="826646" cy="243136"/>
              </a:xfrm>
              <a:custGeom>
                <a:avLst/>
                <a:gdLst>
                  <a:gd name="connsiteX0" fmla="*/ 0 w 667896"/>
                  <a:gd name="connsiteY0" fmla="*/ 120650 h 241300"/>
                  <a:gd name="connsiteX1" fmla="*/ 333948 w 667896"/>
                  <a:gd name="connsiteY1" fmla="*/ 0 h 241300"/>
                  <a:gd name="connsiteX2" fmla="*/ 667896 w 667896"/>
                  <a:gd name="connsiteY2" fmla="*/ 120650 h 241300"/>
                  <a:gd name="connsiteX3" fmla="*/ 333948 w 667896"/>
                  <a:gd name="connsiteY3" fmla="*/ 241300 h 241300"/>
                  <a:gd name="connsiteX4" fmla="*/ 0 w 667896"/>
                  <a:gd name="connsiteY4" fmla="*/ 120650 h 241300"/>
                  <a:gd name="connsiteX0" fmla="*/ 0 w 691243"/>
                  <a:gd name="connsiteY0" fmla="*/ 121786 h 242436"/>
                  <a:gd name="connsiteX1" fmla="*/ 333948 w 691243"/>
                  <a:gd name="connsiteY1" fmla="*/ 1136 h 242436"/>
                  <a:gd name="connsiteX2" fmla="*/ 626621 w 691243"/>
                  <a:gd name="connsiteY2" fmla="*/ 64636 h 242436"/>
                  <a:gd name="connsiteX3" fmla="*/ 667896 w 691243"/>
                  <a:gd name="connsiteY3" fmla="*/ 121786 h 242436"/>
                  <a:gd name="connsiteX4" fmla="*/ 333948 w 691243"/>
                  <a:gd name="connsiteY4" fmla="*/ 242436 h 242436"/>
                  <a:gd name="connsiteX5" fmla="*/ 0 w 691243"/>
                  <a:gd name="connsiteY5" fmla="*/ 121786 h 242436"/>
                  <a:gd name="connsiteX0" fmla="*/ 0 w 670035"/>
                  <a:gd name="connsiteY0" fmla="*/ 121786 h 242705"/>
                  <a:gd name="connsiteX1" fmla="*/ 333948 w 670035"/>
                  <a:gd name="connsiteY1" fmla="*/ 1136 h 242705"/>
                  <a:gd name="connsiteX2" fmla="*/ 626621 w 670035"/>
                  <a:gd name="connsiteY2" fmla="*/ 64636 h 242705"/>
                  <a:gd name="connsiteX3" fmla="*/ 667896 w 670035"/>
                  <a:gd name="connsiteY3" fmla="*/ 121786 h 242705"/>
                  <a:gd name="connsiteX4" fmla="*/ 620271 w 670035"/>
                  <a:gd name="connsiteY4" fmla="*/ 153536 h 242705"/>
                  <a:gd name="connsiteX5" fmla="*/ 333948 w 670035"/>
                  <a:gd name="connsiteY5" fmla="*/ 242436 h 242705"/>
                  <a:gd name="connsiteX6" fmla="*/ 0 w 670035"/>
                  <a:gd name="connsiteY6" fmla="*/ 121786 h 242705"/>
                  <a:gd name="connsiteX0" fmla="*/ 0 w 826667"/>
                  <a:gd name="connsiteY0" fmla="*/ 121786 h 243271"/>
                  <a:gd name="connsiteX1" fmla="*/ 333948 w 826667"/>
                  <a:gd name="connsiteY1" fmla="*/ 1136 h 243271"/>
                  <a:gd name="connsiteX2" fmla="*/ 626621 w 826667"/>
                  <a:gd name="connsiteY2" fmla="*/ 64636 h 243271"/>
                  <a:gd name="connsiteX3" fmla="*/ 667896 w 826667"/>
                  <a:gd name="connsiteY3" fmla="*/ 121786 h 243271"/>
                  <a:gd name="connsiteX4" fmla="*/ 817121 w 826667"/>
                  <a:gd name="connsiteY4" fmla="*/ 172586 h 243271"/>
                  <a:gd name="connsiteX5" fmla="*/ 333948 w 826667"/>
                  <a:gd name="connsiteY5" fmla="*/ 242436 h 243271"/>
                  <a:gd name="connsiteX6" fmla="*/ 0 w 826667"/>
                  <a:gd name="connsiteY6" fmla="*/ 121786 h 243271"/>
                  <a:gd name="connsiteX0" fmla="*/ 0 w 835907"/>
                  <a:gd name="connsiteY0" fmla="*/ 121486 h 242971"/>
                  <a:gd name="connsiteX1" fmla="*/ 333948 w 835907"/>
                  <a:gd name="connsiteY1" fmla="*/ 836 h 242971"/>
                  <a:gd name="connsiteX2" fmla="*/ 826646 w 835907"/>
                  <a:gd name="connsiteY2" fmla="*/ 70686 h 242971"/>
                  <a:gd name="connsiteX3" fmla="*/ 667896 w 835907"/>
                  <a:gd name="connsiteY3" fmla="*/ 121486 h 242971"/>
                  <a:gd name="connsiteX4" fmla="*/ 817121 w 835907"/>
                  <a:gd name="connsiteY4" fmla="*/ 172286 h 242971"/>
                  <a:gd name="connsiteX5" fmla="*/ 333948 w 835907"/>
                  <a:gd name="connsiteY5" fmla="*/ 242136 h 242971"/>
                  <a:gd name="connsiteX6" fmla="*/ 0 w 835907"/>
                  <a:gd name="connsiteY6" fmla="*/ 121486 h 242971"/>
                  <a:gd name="connsiteX0" fmla="*/ 0 w 835907"/>
                  <a:gd name="connsiteY0" fmla="*/ 121148 h 242633"/>
                  <a:gd name="connsiteX1" fmla="*/ 333948 w 835907"/>
                  <a:gd name="connsiteY1" fmla="*/ 498 h 242633"/>
                  <a:gd name="connsiteX2" fmla="*/ 826646 w 835907"/>
                  <a:gd name="connsiteY2" fmla="*/ 70348 h 242633"/>
                  <a:gd name="connsiteX3" fmla="*/ 667896 w 835907"/>
                  <a:gd name="connsiteY3" fmla="*/ 121148 h 242633"/>
                  <a:gd name="connsiteX4" fmla="*/ 817121 w 835907"/>
                  <a:gd name="connsiteY4" fmla="*/ 171948 h 242633"/>
                  <a:gd name="connsiteX5" fmla="*/ 333948 w 835907"/>
                  <a:gd name="connsiteY5" fmla="*/ 241798 h 242633"/>
                  <a:gd name="connsiteX6" fmla="*/ 0 w 835907"/>
                  <a:gd name="connsiteY6" fmla="*/ 121148 h 242633"/>
                  <a:gd name="connsiteX0" fmla="*/ 0 w 835907"/>
                  <a:gd name="connsiteY0" fmla="*/ 121148 h 242422"/>
                  <a:gd name="connsiteX1" fmla="*/ 333948 w 835907"/>
                  <a:gd name="connsiteY1" fmla="*/ 498 h 242422"/>
                  <a:gd name="connsiteX2" fmla="*/ 826646 w 835907"/>
                  <a:gd name="connsiteY2" fmla="*/ 70348 h 242422"/>
                  <a:gd name="connsiteX3" fmla="*/ 667896 w 835907"/>
                  <a:gd name="connsiteY3" fmla="*/ 121148 h 242422"/>
                  <a:gd name="connsiteX4" fmla="*/ 817121 w 835907"/>
                  <a:gd name="connsiteY4" fmla="*/ 171948 h 242422"/>
                  <a:gd name="connsiteX5" fmla="*/ 333948 w 835907"/>
                  <a:gd name="connsiteY5" fmla="*/ 241798 h 242422"/>
                  <a:gd name="connsiteX6" fmla="*/ 0 w 835907"/>
                  <a:gd name="connsiteY6" fmla="*/ 121148 h 242422"/>
                  <a:gd name="connsiteX0" fmla="*/ 0 w 835907"/>
                  <a:gd name="connsiteY0" fmla="*/ 121148 h 242528"/>
                  <a:gd name="connsiteX1" fmla="*/ 333948 w 835907"/>
                  <a:gd name="connsiteY1" fmla="*/ 498 h 242528"/>
                  <a:gd name="connsiteX2" fmla="*/ 826646 w 835907"/>
                  <a:gd name="connsiteY2" fmla="*/ 70348 h 242528"/>
                  <a:gd name="connsiteX3" fmla="*/ 667896 w 835907"/>
                  <a:gd name="connsiteY3" fmla="*/ 121148 h 242528"/>
                  <a:gd name="connsiteX4" fmla="*/ 817121 w 835907"/>
                  <a:gd name="connsiteY4" fmla="*/ 171948 h 242528"/>
                  <a:gd name="connsiteX5" fmla="*/ 333948 w 835907"/>
                  <a:gd name="connsiteY5" fmla="*/ 241798 h 242528"/>
                  <a:gd name="connsiteX6" fmla="*/ 0 w 835907"/>
                  <a:gd name="connsiteY6" fmla="*/ 121148 h 242528"/>
                  <a:gd name="connsiteX0" fmla="*/ 0 w 883050"/>
                  <a:gd name="connsiteY0" fmla="*/ 121148 h 242754"/>
                  <a:gd name="connsiteX1" fmla="*/ 333948 w 883050"/>
                  <a:gd name="connsiteY1" fmla="*/ 498 h 242754"/>
                  <a:gd name="connsiteX2" fmla="*/ 826646 w 883050"/>
                  <a:gd name="connsiteY2" fmla="*/ 70348 h 242754"/>
                  <a:gd name="connsiteX3" fmla="*/ 817121 w 883050"/>
                  <a:gd name="connsiteY3" fmla="*/ 171948 h 242754"/>
                  <a:gd name="connsiteX4" fmla="*/ 333948 w 883050"/>
                  <a:gd name="connsiteY4" fmla="*/ 241798 h 242754"/>
                  <a:gd name="connsiteX5" fmla="*/ 0 w 883050"/>
                  <a:gd name="connsiteY5" fmla="*/ 121148 h 242754"/>
                  <a:gd name="connsiteX0" fmla="*/ 0 w 860038"/>
                  <a:gd name="connsiteY0" fmla="*/ 121148 h 242754"/>
                  <a:gd name="connsiteX1" fmla="*/ 333948 w 860038"/>
                  <a:gd name="connsiteY1" fmla="*/ 498 h 242754"/>
                  <a:gd name="connsiteX2" fmla="*/ 826646 w 860038"/>
                  <a:gd name="connsiteY2" fmla="*/ 70348 h 242754"/>
                  <a:gd name="connsiteX3" fmla="*/ 817121 w 860038"/>
                  <a:gd name="connsiteY3" fmla="*/ 171948 h 242754"/>
                  <a:gd name="connsiteX4" fmla="*/ 333948 w 860038"/>
                  <a:gd name="connsiteY4" fmla="*/ 241798 h 242754"/>
                  <a:gd name="connsiteX5" fmla="*/ 0 w 860038"/>
                  <a:gd name="connsiteY5" fmla="*/ 121148 h 242754"/>
                  <a:gd name="connsiteX0" fmla="*/ 0 w 826646"/>
                  <a:gd name="connsiteY0" fmla="*/ 121148 h 242754"/>
                  <a:gd name="connsiteX1" fmla="*/ 333948 w 826646"/>
                  <a:gd name="connsiteY1" fmla="*/ 498 h 242754"/>
                  <a:gd name="connsiteX2" fmla="*/ 826646 w 826646"/>
                  <a:gd name="connsiteY2" fmla="*/ 70348 h 242754"/>
                  <a:gd name="connsiteX3" fmla="*/ 817121 w 826646"/>
                  <a:gd name="connsiteY3" fmla="*/ 171948 h 242754"/>
                  <a:gd name="connsiteX4" fmla="*/ 333948 w 826646"/>
                  <a:gd name="connsiteY4" fmla="*/ 241798 h 242754"/>
                  <a:gd name="connsiteX5" fmla="*/ 0 w 826646"/>
                  <a:gd name="connsiteY5" fmla="*/ 121148 h 242754"/>
                  <a:gd name="connsiteX0" fmla="*/ 0 w 826646"/>
                  <a:gd name="connsiteY0" fmla="*/ 121447 h 243053"/>
                  <a:gd name="connsiteX1" fmla="*/ 333948 w 826646"/>
                  <a:gd name="connsiteY1" fmla="*/ 797 h 243053"/>
                  <a:gd name="connsiteX2" fmla="*/ 826646 w 826646"/>
                  <a:gd name="connsiteY2" fmla="*/ 70647 h 243053"/>
                  <a:gd name="connsiteX3" fmla="*/ 817121 w 826646"/>
                  <a:gd name="connsiteY3" fmla="*/ 172247 h 243053"/>
                  <a:gd name="connsiteX4" fmla="*/ 333948 w 826646"/>
                  <a:gd name="connsiteY4" fmla="*/ 242097 h 243053"/>
                  <a:gd name="connsiteX5" fmla="*/ 0 w 826646"/>
                  <a:gd name="connsiteY5" fmla="*/ 121447 h 243053"/>
                  <a:gd name="connsiteX0" fmla="*/ 0 w 826646"/>
                  <a:gd name="connsiteY0" fmla="*/ 121447 h 242959"/>
                  <a:gd name="connsiteX1" fmla="*/ 333948 w 826646"/>
                  <a:gd name="connsiteY1" fmla="*/ 797 h 242959"/>
                  <a:gd name="connsiteX2" fmla="*/ 826646 w 826646"/>
                  <a:gd name="connsiteY2" fmla="*/ 70647 h 242959"/>
                  <a:gd name="connsiteX3" fmla="*/ 817121 w 826646"/>
                  <a:gd name="connsiteY3" fmla="*/ 172247 h 242959"/>
                  <a:gd name="connsiteX4" fmla="*/ 333948 w 826646"/>
                  <a:gd name="connsiteY4" fmla="*/ 242097 h 242959"/>
                  <a:gd name="connsiteX5" fmla="*/ 0 w 826646"/>
                  <a:gd name="connsiteY5" fmla="*/ 121447 h 242959"/>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646" h="243136">
                    <a:moveTo>
                      <a:pt x="0" y="121624"/>
                    </a:moveTo>
                    <a:cubicBezTo>
                      <a:pt x="0" y="54991"/>
                      <a:pt x="196174" y="9441"/>
                      <a:pt x="333948" y="974"/>
                    </a:cubicBezTo>
                    <a:cubicBezTo>
                      <a:pt x="471722" y="-7493"/>
                      <a:pt x="618588" y="41191"/>
                      <a:pt x="826646" y="70824"/>
                    </a:cubicBezTo>
                    <a:cubicBezTo>
                      <a:pt x="821450" y="77174"/>
                      <a:pt x="816687" y="175599"/>
                      <a:pt x="817121" y="172424"/>
                    </a:cubicBezTo>
                    <a:cubicBezTo>
                      <a:pt x="636580" y="194649"/>
                      <a:pt x="470135" y="250741"/>
                      <a:pt x="333948" y="242274"/>
                    </a:cubicBezTo>
                    <a:cubicBezTo>
                      <a:pt x="197761" y="233807"/>
                      <a:pt x="0" y="188257"/>
                      <a:pt x="0" y="121624"/>
                    </a:cubicBezTo>
                    <a:close/>
                  </a:path>
                </a:pathLst>
              </a:cu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grpSp>
      </p:grpSp>
      <p:pic>
        <p:nvPicPr>
          <p:cNvPr id="50" name="Picture 49" descr="PATTERNS_PPT-01.png"/>
          <p:cNvPicPr>
            <a:picLocks noChangeAspect="1"/>
          </p:cNvPicPr>
          <p:nvPr/>
        </p:nvPicPr>
        <p:blipFill rotWithShape="1">
          <a:blip r:embed="rId5" cstate="email">
            <a:alphaModFix amt="15000"/>
            <a:extLst>
              <a:ext uri="{28A0092B-C50C-407E-A947-70E740481C1C}">
                <a14:useLocalDpi xmlns:a14="http://schemas.microsoft.com/office/drawing/2010/main"/>
              </a:ext>
            </a:extLst>
          </a:blip>
          <a:srcRect l="72368" t="65819" b="565"/>
          <a:stretch/>
        </p:blipFill>
        <p:spPr>
          <a:xfrm flipH="1">
            <a:off x="0" y="3933166"/>
            <a:ext cx="2526631" cy="2195642"/>
          </a:xfrm>
          <a:prstGeom prst="rect">
            <a:avLst/>
          </a:prstGeom>
        </p:spPr>
      </p:pic>
      <p:sp>
        <p:nvSpPr>
          <p:cNvPr id="5" name="TextBox 4"/>
          <p:cNvSpPr txBox="1"/>
          <p:nvPr/>
        </p:nvSpPr>
        <p:spPr>
          <a:xfrm>
            <a:off x="327546" y="6145337"/>
            <a:ext cx="7397087" cy="923330"/>
          </a:xfrm>
          <a:prstGeom prst="rect">
            <a:avLst/>
          </a:prstGeom>
          <a:noFill/>
        </p:spPr>
        <p:txBody>
          <a:bodyPr wrap="square" rtlCol="0">
            <a:spAutoFit/>
          </a:bodyPr>
          <a:lstStyle/>
          <a:p>
            <a:endParaRPr lang="en-US" dirty="0">
              <a:solidFill>
                <a:schemeClr val="tx2">
                  <a:lumMod val="75000"/>
                </a:schemeClr>
              </a:solidFill>
            </a:endParaRPr>
          </a:p>
          <a:p>
            <a:endParaRPr lang="en-US" cap="all" dirty="0">
              <a:solidFill>
                <a:schemeClr val="tx2">
                  <a:lumMod val="75000"/>
                </a:schemeClr>
              </a:solidFill>
            </a:endParaRPr>
          </a:p>
          <a:p>
            <a:endParaRPr lang="en-US" dirty="0"/>
          </a:p>
        </p:txBody>
      </p:sp>
      <p:graphicFrame>
        <p:nvGraphicFramePr>
          <p:cNvPr id="27" name="Diagram 26"/>
          <p:cNvGraphicFramePr/>
          <p:nvPr>
            <p:extLst>
              <p:ext uri="{D42A27DB-BD31-4B8C-83A1-F6EECF244321}">
                <p14:modId xmlns:p14="http://schemas.microsoft.com/office/powerpoint/2010/main" val="3520396231"/>
              </p:ext>
            </p:extLst>
          </p:nvPr>
        </p:nvGraphicFramePr>
        <p:xfrm>
          <a:off x="1510749" y="1139966"/>
          <a:ext cx="6213884" cy="49608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p:cNvSpPr txBox="1"/>
          <p:nvPr/>
        </p:nvSpPr>
        <p:spPr>
          <a:xfrm>
            <a:off x="0" y="6163139"/>
            <a:ext cx="7778567" cy="830997"/>
          </a:xfrm>
          <a:prstGeom prst="rect">
            <a:avLst/>
          </a:prstGeom>
          <a:noFill/>
        </p:spPr>
        <p:txBody>
          <a:bodyPr wrap="square" rtlCol="0">
            <a:spAutoFit/>
          </a:bodyPr>
          <a:lstStyle/>
          <a:p>
            <a:r>
              <a:rPr lang="en-US" sz="1000" i="1" dirty="0"/>
              <a:t>1 Source: DOL: 2015</a:t>
            </a:r>
            <a:r>
              <a:rPr lang="en-US" sz="1000" i="1" dirty="0" smtClean="0"/>
              <a:t>.  </a:t>
            </a:r>
          </a:p>
          <a:p>
            <a:r>
              <a:rPr lang="en-US" sz="1000" i="1" dirty="0" smtClean="0"/>
              <a:t>2 </a:t>
            </a:r>
            <a:r>
              <a:rPr lang="en-US" sz="1000" i="1" dirty="0"/>
              <a:t>Source: National Safety Council</a:t>
            </a:r>
            <a:r>
              <a:rPr lang="en-US" sz="1000" i="1" dirty="0" smtClean="0"/>
              <a:t>.</a:t>
            </a:r>
          </a:p>
          <a:p>
            <a:r>
              <a:rPr lang="en-US" sz="1000" i="1" dirty="0" smtClean="0"/>
              <a:t>3 </a:t>
            </a:r>
            <a:r>
              <a:rPr lang="en-US" sz="1000" i="1" dirty="0"/>
              <a:t>Source: ADP </a:t>
            </a:r>
            <a:r>
              <a:rPr lang="en-US" sz="1000" i="1" dirty="0" smtClean="0"/>
              <a:t>Study; </a:t>
            </a:r>
            <a:r>
              <a:rPr lang="en-US" sz="1000" i="1" dirty="0"/>
              <a:t>Four ACA Compliance Challenges Still Impacting Employers.</a:t>
            </a:r>
          </a:p>
          <a:p>
            <a:endParaRPr lang="en-US" dirty="0"/>
          </a:p>
        </p:txBody>
      </p:sp>
    </p:spTree>
    <p:extLst>
      <p:ext uri="{BB962C8B-B14F-4D97-AF65-F5344CB8AC3E}">
        <p14:creationId xmlns:p14="http://schemas.microsoft.com/office/powerpoint/2010/main" val="1157181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DP_ProposalPresentation_BLANK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0" name="Group 39"/>
          <p:cNvGrpSpPr/>
          <p:nvPr/>
        </p:nvGrpSpPr>
        <p:grpSpPr>
          <a:xfrm>
            <a:off x="0" y="6127750"/>
            <a:ext cx="9144000" cy="730250"/>
            <a:chOff x="0" y="6127750"/>
            <a:chExt cx="9144000" cy="730250"/>
          </a:xfrm>
        </p:grpSpPr>
        <p:sp>
          <p:nvSpPr>
            <p:cNvPr id="41" name="Rectangle 40"/>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rotWithShape="1">
            <a:blip r:embed="rId4"/>
            <a:srcRect t="12336" b="22468"/>
            <a:stretch/>
          </p:blipFill>
          <p:spPr>
            <a:xfrm>
              <a:off x="7391400" y="6145337"/>
              <a:ext cx="1752600" cy="703782"/>
            </a:xfrm>
            <a:prstGeom prst="rect">
              <a:avLst/>
            </a:prstGeom>
          </p:spPr>
        </p:pic>
        <p:sp>
          <p:nvSpPr>
            <p:cNvPr id="4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568360"/>
            <a:ext cx="5737468" cy="584776"/>
          </a:xfrm>
          <a:prstGeom prst="rect">
            <a:avLst/>
          </a:prstGeom>
          <a:noFill/>
        </p:spPr>
        <p:txBody>
          <a:bodyPr wrap="none" rtlCol="0">
            <a:spAutoFit/>
          </a:bodyPr>
          <a:lstStyle/>
          <a:p>
            <a:r>
              <a:rPr lang="en-US" sz="3200" dirty="0" smtClean="0">
                <a:solidFill>
                  <a:schemeClr val="bg1"/>
                </a:solidFill>
              </a:rPr>
              <a:t>The Impact of Risk on the P&amp;L</a:t>
            </a:r>
            <a:endParaRPr lang="en-US" sz="3200" dirty="0">
              <a:solidFill>
                <a:schemeClr val="bg1"/>
              </a:solidFill>
            </a:endParaRPr>
          </a:p>
        </p:txBody>
      </p:sp>
      <p:sp>
        <p:nvSpPr>
          <p:cNvPr id="48" name="Rectangle 47"/>
          <p:cNvSpPr/>
          <p:nvPr/>
        </p:nvSpPr>
        <p:spPr>
          <a:xfrm>
            <a:off x="0" y="1202267"/>
            <a:ext cx="9144000" cy="4961466"/>
          </a:xfrm>
          <a:prstGeom prst="rect">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8060275" y="169332"/>
            <a:ext cx="863599" cy="863599"/>
          </a:xfrm>
          <a:prstGeom prst="ellipse">
            <a:avLst/>
          </a:prstGeom>
          <a:solidFill>
            <a:schemeClr val="bg1"/>
          </a:solidFill>
          <a:ln w="34925">
            <a:solidFill>
              <a:srgbClr val="7121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8125334" y="383576"/>
            <a:ext cx="672757" cy="429225"/>
            <a:chOff x="8108400" y="366642"/>
            <a:chExt cx="672757" cy="429225"/>
          </a:xfrm>
        </p:grpSpPr>
        <p:sp>
          <p:nvSpPr>
            <p:cNvPr id="66" name="Rounded Rectangle 308"/>
            <p:cNvSpPr/>
            <p:nvPr/>
          </p:nvSpPr>
          <p:spPr>
            <a:xfrm>
              <a:off x="8392011" y="750080"/>
              <a:ext cx="389146" cy="45787"/>
            </a:xfrm>
            <a:custGeom>
              <a:avLst/>
              <a:gdLst>
                <a:gd name="connsiteX0" fmla="*/ 0 w 1139896"/>
                <a:gd name="connsiteY0" fmla="*/ 88228 h 176455"/>
                <a:gd name="connsiteX1" fmla="*/ 88228 w 1139896"/>
                <a:gd name="connsiteY1" fmla="*/ 0 h 176455"/>
                <a:gd name="connsiteX2" fmla="*/ 1051669 w 1139896"/>
                <a:gd name="connsiteY2" fmla="*/ 0 h 176455"/>
                <a:gd name="connsiteX3" fmla="*/ 1139897 w 1139896"/>
                <a:gd name="connsiteY3" fmla="*/ 88228 h 176455"/>
                <a:gd name="connsiteX4" fmla="*/ 1139896 w 1139896"/>
                <a:gd name="connsiteY4" fmla="*/ 88228 h 176455"/>
                <a:gd name="connsiteX5" fmla="*/ 1051668 w 1139896"/>
                <a:gd name="connsiteY5" fmla="*/ 176456 h 176455"/>
                <a:gd name="connsiteX6" fmla="*/ 88228 w 1139896"/>
                <a:gd name="connsiteY6" fmla="*/ 176455 h 176455"/>
                <a:gd name="connsiteX7" fmla="*/ 0 w 1139896"/>
                <a:gd name="connsiteY7" fmla="*/ 88227 h 176455"/>
                <a:gd name="connsiteX8" fmla="*/ 0 w 1139896"/>
                <a:gd name="connsiteY8" fmla="*/ 88228 h 176455"/>
                <a:gd name="connsiteX0" fmla="*/ 0 w 1139897"/>
                <a:gd name="connsiteY0" fmla="*/ 88228 h 176456"/>
                <a:gd name="connsiteX1" fmla="*/ 88228 w 1139897"/>
                <a:gd name="connsiteY1" fmla="*/ 0 h 176456"/>
                <a:gd name="connsiteX2" fmla="*/ 1051669 w 1139897"/>
                <a:gd name="connsiteY2" fmla="*/ 0 h 176456"/>
                <a:gd name="connsiteX3" fmla="*/ 1139897 w 1139897"/>
                <a:gd name="connsiteY3" fmla="*/ 88228 h 176456"/>
                <a:gd name="connsiteX4" fmla="*/ 1139896 w 1139897"/>
                <a:gd name="connsiteY4" fmla="*/ 88228 h 176456"/>
                <a:gd name="connsiteX5" fmla="*/ 1051668 w 1139897"/>
                <a:gd name="connsiteY5" fmla="*/ 176456 h 176456"/>
                <a:gd name="connsiteX6" fmla="*/ 0 w 1139897"/>
                <a:gd name="connsiteY6" fmla="*/ 88227 h 176456"/>
                <a:gd name="connsiteX7" fmla="*/ 0 w 1139897"/>
                <a:gd name="connsiteY7" fmla="*/ 88228 h 176456"/>
                <a:gd name="connsiteX0" fmla="*/ 0 w 1139897"/>
                <a:gd name="connsiteY0" fmla="*/ 88228 h 88228"/>
                <a:gd name="connsiteX1" fmla="*/ 88228 w 1139897"/>
                <a:gd name="connsiteY1" fmla="*/ 0 h 88228"/>
                <a:gd name="connsiteX2" fmla="*/ 1051669 w 1139897"/>
                <a:gd name="connsiteY2" fmla="*/ 0 h 88228"/>
                <a:gd name="connsiteX3" fmla="*/ 1139897 w 1139897"/>
                <a:gd name="connsiteY3" fmla="*/ 88228 h 88228"/>
                <a:gd name="connsiteX4" fmla="*/ 1139896 w 1139897"/>
                <a:gd name="connsiteY4" fmla="*/ 88228 h 88228"/>
                <a:gd name="connsiteX5" fmla="*/ 0 w 1139897"/>
                <a:gd name="connsiteY5" fmla="*/ 88227 h 88228"/>
                <a:gd name="connsiteX6" fmla="*/ 0 w 1139897"/>
                <a:gd name="connsiteY6" fmla="*/ 88228 h 8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897" h="88228">
                  <a:moveTo>
                    <a:pt x="0" y="88228"/>
                  </a:moveTo>
                  <a:cubicBezTo>
                    <a:pt x="0" y="39501"/>
                    <a:pt x="39501" y="0"/>
                    <a:pt x="88228" y="0"/>
                  </a:cubicBezTo>
                  <a:lnTo>
                    <a:pt x="1051669" y="0"/>
                  </a:lnTo>
                  <a:cubicBezTo>
                    <a:pt x="1100396" y="0"/>
                    <a:pt x="1139897" y="39501"/>
                    <a:pt x="1139897" y="88228"/>
                  </a:cubicBezTo>
                  <a:lnTo>
                    <a:pt x="1139896" y="88228"/>
                  </a:lnTo>
                  <a:lnTo>
                    <a:pt x="0" y="88227"/>
                  </a:lnTo>
                  <a:lnTo>
                    <a:pt x="0" y="88228"/>
                  </a:lnTo>
                  <a:close/>
                </a:path>
              </a:pathLst>
            </a:custGeom>
            <a:solidFill>
              <a:srgbClr val="712168"/>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67" name="Group 66"/>
            <p:cNvGrpSpPr/>
            <p:nvPr/>
          </p:nvGrpSpPr>
          <p:grpSpPr>
            <a:xfrm rot="19970894">
              <a:off x="8108400" y="366642"/>
              <a:ext cx="539091" cy="382688"/>
              <a:chOff x="4774055" y="4378325"/>
              <a:chExt cx="1579121" cy="1120981"/>
            </a:xfrm>
            <a:solidFill>
              <a:srgbClr val="712168"/>
            </a:solidFill>
          </p:grpSpPr>
          <p:grpSp>
            <p:nvGrpSpPr>
              <p:cNvPr id="68" name="Group 67"/>
              <p:cNvGrpSpPr/>
              <p:nvPr/>
            </p:nvGrpSpPr>
            <p:grpSpPr>
              <a:xfrm>
                <a:off x="5690109" y="4378325"/>
                <a:ext cx="659892" cy="365331"/>
                <a:chOff x="5690109" y="4378325"/>
                <a:chExt cx="659892" cy="365331"/>
              </a:xfrm>
              <a:grpFill/>
            </p:grpSpPr>
            <p:sp>
              <p:nvSpPr>
                <p:cNvPr id="76" name="Rounded Rectangle 75"/>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7" name="Rounded Rectangle 76"/>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8" name="Rounded Rectangle 77"/>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nvGrpSpPr>
              <p:cNvPr id="69" name="Group 68"/>
              <p:cNvGrpSpPr/>
              <p:nvPr/>
            </p:nvGrpSpPr>
            <p:grpSpPr>
              <a:xfrm rot="10800000">
                <a:off x="5693284" y="5133975"/>
                <a:ext cx="659892" cy="365331"/>
                <a:chOff x="5690109" y="4378325"/>
                <a:chExt cx="659892" cy="365331"/>
              </a:xfrm>
              <a:grpFill/>
            </p:grpSpPr>
            <p:sp>
              <p:nvSpPr>
                <p:cNvPr id="73" name="Rounded Rectangle 72"/>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4" name="Rounded Rectangle 73"/>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5" name="Rounded Rectangle 74"/>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70" name="Rectangle 69"/>
              <p:cNvSpPr/>
              <p:nvPr/>
            </p:nvSpPr>
            <p:spPr>
              <a:xfrm>
                <a:off x="5688544" y="4806919"/>
                <a:ext cx="3058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6234644" y="4803744"/>
                <a:ext cx="899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44"/>
              <p:cNvSpPr>
                <a:spLocks noChangeAspect="1" noChangeArrowheads="1"/>
              </p:cNvSpPr>
              <p:nvPr/>
            </p:nvSpPr>
            <p:spPr bwMode="auto">
              <a:xfrm>
                <a:off x="4774055" y="4825025"/>
                <a:ext cx="826646" cy="243136"/>
              </a:xfrm>
              <a:custGeom>
                <a:avLst/>
                <a:gdLst>
                  <a:gd name="connsiteX0" fmla="*/ 0 w 667896"/>
                  <a:gd name="connsiteY0" fmla="*/ 120650 h 241300"/>
                  <a:gd name="connsiteX1" fmla="*/ 333948 w 667896"/>
                  <a:gd name="connsiteY1" fmla="*/ 0 h 241300"/>
                  <a:gd name="connsiteX2" fmla="*/ 667896 w 667896"/>
                  <a:gd name="connsiteY2" fmla="*/ 120650 h 241300"/>
                  <a:gd name="connsiteX3" fmla="*/ 333948 w 667896"/>
                  <a:gd name="connsiteY3" fmla="*/ 241300 h 241300"/>
                  <a:gd name="connsiteX4" fmla="*/ 0 w 667896"/>
                  <a:gd name="connsiteY4" fmla="*/ 120650 h 241300"/>
                  <a:gd name="connsiteX0" fmla="*/ 0 w 691243"/>
                  <a:gd name="connsiteY0" fmla="*/ 121786 h 242436"/>
                  <a:gd name="connsiteX1" fmla="*/ 333948 w 691243"/>
                  <a:gd name="connsiteY1" fmla="*/ 1136 h 242436"/>
                  <a:gd name="connsiteX2" fmla="*/ 626621 w 691243"/>
                  <a:gd name="connsiteY2" fmla="*/ 64636 h 242436"/>
                  <a:gd name="connsiteX3" fmla="*/ 667896 w 691243"/>
                  <a:gd name="connsiteY3" fmla="*/ 121786 h 242436"/>
                  <a:gd name="connsiteX4" fmla="*/ 333948 w 691243"/>
                  <a:gd name="connsiteY4" fmla="*/ 242436 h 242436"/>
                  <a:gd name="connsiteX5" fmla="*/ 0 w 691243"/>
                  <a:gd name="connsiteY5" fmla="*/ 121786 h 242436"/>
                  <a:gd name="connsiteX0" fmla="*/ 0 w 670035"/>
                  <a:gd name="connsiteY0" fmla="*/ 121786 h 242705"/>
                  <a:gd name="connsiteX1" fmla="*/ 333948 w 670035"/>
                  <a:gd name="connsiteY1" fmla="*/ 1136 h 242705"/>
                  <a:gd name="connsiteX2" fmla="*/ 626621 w 670035"/>
                  <a:gd name="connsiteY2" fmla="*/ 64636 h 242705"/>
                  <a:gd name="connsiteX3" fmla="*/ 667896 w 670035"/>
                  <a:gd name="connsiteY3" fmla="*/ 121786 h 242705"/>
                  <a:gd name="connsiteX4" fmla="*/ 620271 w 670035"/>
                  <a:gd name="connsiteY4" fmla="*/ 153536 h 242705"/>
                  <a:gd name="connsiteX5" fmla="*/ 333948 w 670035"/>
                  <a:gd name="connsiteY5" fmla="*/ 242436 h 242705"/>
                  <a:gd name="connsiteX6" fmla="*/ 0 w 670035"/>
                  <a:gd name="connsiteY6" fmla="*/ 121786 h 242705"/>
                  <a:gd name="connsiteX0" fmla="*/ 0 w 826667"/>
                  <a:gd name="connsiteY0" fmla="*/ 121786 h 243271"/>
                  <a:gd name="connsiteX1" fmla="*/ 333948 w 826667"/>
                  <a:gd name="connsiteY1" fmla="*/ 1136 h 243271"/>
                  <a:gd name="connsiteX2" fmla="*/ 626621 w 826667"/>
                  <a:gd name="connsiteY2" fmla="*/ 64636 h 243271"/>
                  <a:gd name="connsiteX3" fmla="*/ 667896 w 826667"/>
                  <a:gd name="connsiteY3" fmla="*/ 121786 h 243271"/>
                  <a:gd name="connsiteX4" fmla="*/ 817121 w 826667"/>
                  <a:gd name="connsiteY4" fmla="*/ 172586 h 243271"/>
                  <a:gd name="connsiteX5" fmla="*/ 333948 w 826667"/>
                  <a:gd name="connsiteY5" fmla="*/ 242436 h 243271"/>
                  <a:gd name="connsiteX6" fmla="*/ 0 w 826667"/>
                  <a:gd name="connsiteY6" fmla="*/ 121786 h 243271"/>
                  <a:gd name="connsiteX0" fmla="*/ 0 w 835907"/>
                  <a:gd name="connsiteY0" fmla="*/ 121486 h 242971"/>
                  <a:gd name="connsiteX1" fmla="*/ 333948 w 835907"/>
                  <a:gd name="connsiteY1" fmla="*/ 836 h 242971"/>
                  <a:gd name="connsiteX2" fmla="*/ 826646 w 835907"/>
                  <a:gd name="connsiteY2" fmla="*/ 70686 h 242971"/>
                  <a:gd name="connsiteX3" fmla="*/ 667896 w 835907"/>
                  <a:gd name="connsiteY3" fmla="*/ 121486 h 242971"/>
                  <a:gd name="connsiteX4" fmla="*/ 817121 w 835907"/>
                  <a:gd name="connsiteY4" fmla="*/ 172286 h 242971"/>
                  <a:gd name="connsiteX5" fmla="*/ 333948 w 835907"/>
                  <a:gd name="connsiteY5" fmla="*/ 242136 h 242971"/>
                  <a:gd name="connsiteX6" fmla="*/ 0 w 835907"/>
                  <a:gd name="connsiteY6" fmla="*/ 121486 h 242971"/>
                  <a:gd name="connsiteX0" fmla="*/ 0 w 835907"/>
                  <a:gd name="connsiteY0" fmla="*/ 121148 h 242633"/>
                  <a:gd name="connsiteX1" fmla="*/ 333948 w 835907"/>
                  <a:gd name="connsiteY1" fmla="*/ 498 h 242633"/>
                  <a:gd name="connsiteX2" fmla="*/ 826646 w 835907"/>
                  <a:gd name="connsiteY2" fmla="*/ 70348 h 242633"/>
                  <a:gd name="connsiteX3" fmla="*/ 667896 w 835907"/>
                  <a:gd name="connsiteY3" fmla="*/ 121148 h 242633"/>
                  <a:gd name="connsiteX4" fmla="*/ 817121 w 835907"/>
                  <a:gd name="connsiteY4" fmla="*/ 171948 h 242633"/>
                  <a:gd name="connsiteX5" fmla="*/ 333948 w 835907"/>
                  <a:gd name="connsiteY5" fmla="*/ 241798 h 242633"/>
                  <a:gd name="connsiteX6" fmla="*/ 0 w 835907"/>
                  <a:gd name="connsiteY6" fmla="*/ 121148 h 242633"/>
                  <a:gd name="connsiteX0" fmla="*/ 0 w 835907"/>
                  <a:gd name="connsiteY0" fmla="*/ 121148 h 242422"/>
                  <a:gd name="connsiteX1" fmla="*/ 333948 w 835907"/>
                  <a:gd name="connsiteY1" fmla="*/ 498 h 242422"/>
                  <a:gd name="connsiteX2" fmla="*/ 826646 w 835907"/>
                  <a:gd name="connsiteY2" fmla="*/ 70348 h 242422"/>
                  <a:gd name="connsiteX3" fmla="*/ 667896 w 835907"/>
                  <a:gd name="connsiteY3" fmla="*/ 121148 h 242422"/>
                  <a:gd name="connsiteX4" fmla="*/ 817121 w 835907"/>
                  <a:gd name="connsiteY4" fmla="*/ 171948 h 242422"/>
                  <a:gd name="connsiteX5" fmla="*/ 333948 w 835907"/>
                  <a:gd name="connsiteY5" fmla="*/ 241798 h 242422"/>
                  <a:gd name="connsiteX6" fmla="*/ 0 w 835907"/>
                  <a:gd name="connsiteY6" fmla="*/ 121148 h 242422"/>
                  <a:gd name="connsiteX0" fmla="*/ 0 w 835907"/>
                  <a:gd name="connsiteY0" fmla="*/ 121148 h 242528"/>
                  <a:gd name="connsiteX1" fmla="*/ 333948 w 835907"/>
                  <a:gd name="connsiteY1" fmla="*/ 498 h 242528"/>
                  <a:gd name="connsiteX2" fmla="*/ 826646 w 835907"/>
                  <a:gd name="connsiteY2" fmla="*/ 70348 h 242528"/>
                  <a:gd name="connsiteX3" fmla="*/ 667896 w 835907"/>
                  <a:gd name="connsiteY3" fmla="*/ 121148 h 242528"/>
                  <a:gd name="connsiteX4" fmla="*/ 817121 w 835907"/>
                  <a:gd name="connsiteY4" fmla="*/ 171948 h 242528"/>
                  <a:gd name="connsiteX5" fmla="*/ 333948 w 835907"/>
                  <a:gd name="connsiteY5" fmla="*/ 241798 h 242528"/>
                  <a:gd name="connsiteX6" fmla="*/ 0 w 835907"/>
                  <a:gd name="connsiteY6" fmla="*/ 121148 h 242528"/>
                  <a:gd name="connsiteX0" fmla="*/ 0 w 883050"/>
                  <a:gd name="connsiteY0" fmla="*/ 121148 h 242754"/>
                  <a:gd name="connsiteX1" fmla="*/ 333948 w 883050"/>
                  <a:gd name="connsiteY1" fmla="*/ 498 h 242754"/>
                  <a:gd name="connsiteX2" fmla="*/ 826646 w 883050"/>
                  <a:gd name="connsiteY2" fmla="*/ 70348 h 242754"/>
                  <a:gd name="connsiteX3" fmla="*/ 817121 w 883050"/>
                  <a:gd name="connsiteY3" fmla="*/ 171948 h 242754"/>
                  <a:gd name="connsiteX4" fmla="*/ 333948 w 883050"/>
                  <a:gd name="connsiteY4" fmla="*/ 241798 h 242754"/>
                  <a:gd name="connsiteX5" fmla="*/ 0 w 883050"/>
                  <a:gd name="connsiteY5" fmla="*/ 121148 h 242754"/>
                  <a:gd name="connsiteX0" fmla="*/ 0 w 860038"/>
                  <a:gd name="connsiteY0" fmla="*/ 121148 h 242754"/>
                  <a:gd name="connsiteX1" fmla="*/ 333948 w 860038"/>
                  <a:gd name="connsiteY1" fmla="*/ 498 h 242754"/>
                  <a:gd name="connsiteX2" fmla="*/ 826646 w 860038"/>
                  <a:gd name="connsiteY2" fmla="*/ 70348 h 242754"/>
                  <a:gd name="connsiteX3" fmla="*/ 817121 w 860038"/>
                  <a:gd name="connsiteY3" fmla="*/ 171948 h 242754"/>
                  <a:gd name="connsiteX4" fmla="*/ 333948 w 860038"/>
                  <a:gd name="connsiteY4" fmla="*/ 241798 h 242754"/>
                  <a:gd name="connsiteX5" fmla="*/ 0 w 860038"/>
                  <a:gd name="connsiteY5" fmla="*/ 121148 h 242754"/>
                  <a:gd name="connsiteX0" fmla="*/ 0 w 826646"/>
                  <a:gd name="connsiteY0" fmla="*/ 121148 h 242754"/>
                  <a:gd name="connsiteX1" fmla="*/ 333948 w 826646"/>
                  <a:gd name="connsiteY1" fmla="*/ 498 h 242754"/>
                  <a:gd name="connsiteX2" fmla="*/ 826646 w 826646"/>
                  <a:gd name="connsiteY2" fmla="*/ 70348 h 242754"/>
                  <a:gd name="connsiteX3" fmla="*/ 817121 w 826646"/>
                  <a:gd name="connsiteY3" fmla="*/ 171948 h 242754"/>
                  <a:gd name="connsiteX4" fmla="*/ 333948 w 826646"/>
                  <a:gd name="connsiteY4" fmla="*/ 241798 h 242754"/>
                  <a:gd name="connsiteX5" fmla="*/ 0 w 826646"/>
                  <a:gd name="connsiteY5" fmla="*/ 121148 h 242754"/>
                  <a:gd name="connsiteX0" fmla="*/ 0 w 826646"/>
                  <a:gd name="connsiteY0" fmla="*/ 121447 h 243053"/>
                  <a:gd name="connsiteX1" fmla="*/ 333948 w 826646"/>
                  <a:gd name="connsiteY1" fmla="*/ 797 h 243053"/>
                  <a:gd name="connsiteX2" fmla="*/ 826646 w 826646"/>
                  <a:gd name="connsiteY2" fmla="*/ 70647 h 243053"/>
                  <a:gd name="connsiteX3" fmla="*/ 817121 w 826646"/>
                  <a:gd name="connsiteY3" fmla="*/ 172247 h 243053"/>
                  <a:gd name="connsiteX4" fmla="*/ 333948 w 826646"/>
                  <a:gd name="connsiteY4" fmla="*/ 242097 h 243053"/>
                  <a:gd name="connsiteX5" fmla="*/ 0 w 826646"/>
                  <a:gd name="connsiteY5" fmla="*/ 121447 h 243053"/>
                  <a:gd name="connsiteX0" fmla="*/ 0 w 826646"/>
                  <a:gd name="connsiteY0" fmla="*/ 121447 h 242959"/>
                  <a:gd name="connsiteX1" fmla="*/ 333948 w 826646"/>
                  <a:gd name="connsiteY1" fmla="*/ 797 h 242959"/>
                  <a:gd name="connsiteX2" fmla="*/ 826646 w 826646"/>
                  <a:gd name="connsiteY2" fmla="*/ 70647 h 242959"/>
                  <a:gd name="connsiteX3" fmla="*/ 817121 w 826646"/>
                  <a:gd name="connsiteY3" fmla="*/ 172247 h 242959"/>
                  <a:gd name="connsiteX4" fmla="*/ 333948 w 826646"/>
                  <a:gd name="connsiteY4" fmla="*/ 242097 h 242959"/>
                  <a:gd name="connsiteX5" fmla="*/ 0 w 826646"/>
                  <a:gd name="connsiteY5" fmla="*/ 121447 h 242959"/>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646" h="243136">
                    <a:moveTo>
                      <a:pt x="0" y="121624"/>
                    </a:moveTo>
                    <a:cubicBezTo>
                      <a:pt x="0" y="54991"/>
                      <a:pt x="196174" y="9441"/>
                      <a:pt x="333948" y="974"/>
                    </a:cubicBezTo>
                    <a:cubicBezTo>
                      <a:pt x="471722" y="-7493"/>
                      <a:pt x="618588" y="41191"/>
                      <a:pt x="826646" y="70824"/>
                    </a:cubicBezTo>
                    <a:cubicBezTo>
                      <a:pt x="821450" y="77174"/>
                      <a:pt x="816687" y="175599"/>
                      <a:pt x="817121" y="172424"/>
                    </a:cubicBezTo>
                    <a:cubicBezTo>
                      <a:pt x="636580" y="194649"/>
                      <a:pt x="470135" y="250741"/>
                      <a:pt x="333948" y="242274"/>
                    </a:cubicBezTo>
                    <a:cubicBezTo>
                      <a:pt x="197761" y="233807"/>
                      <a:pt x="0" y="188257"/>
                      <a:pt x="0" y="121624"/>
                    </a:cubicBezTo>
                    <a:close/>
                  </a:path>
                </a:pathLst>
              </a:cu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grpSp>
      </p:grpSp>
      <p:pic>
        <p:nvPicPr>
          <p:cNvPr id="50" name="Picture 49" descr="PATTERNS_PPT-01.png"/>
          <p:cNvPicPr>
            <a:picLocks noChangeAspect="1"/>
          </p:cNvPicPr>
          <p:nvPr/>
        </p:nvPicPr>
        <p:blipFill rotWithShape="1">
          <a:blip r:embed="rId5" cstate="email">
            <a:alphaModFix amt="15000"/>
            <a:extLst>
              <a:ext uri="{28A0092B-C50C-407E-A947-70E740481C1C}">
                <a14:useLocalDpi xmlns:a14="http://schemas.microsoft.com/office/drawing/2010/main"/>
              </a:ext>
            </a:extLst>
          </a:blip>
          <a:srcRect l="72368" t="65819" b="565"/>
          <a:stretch/>
        </p:blipFill>
        <p:spPr>
          <a:xfrm flipH="1">
            <a:off x="0" y="3933166"/>
            <a:ext cx="2526631" cy="2195642"/>
          </a:xfrm>
          <a:prstGeom prst="rect">
            <a:avLst/>
          </a:prstGeom>
        </p:spPr>
      </p:pic>
      <p:sp>
        <p:nvSpPr>
          <p:cNvPr id="15" name="Rectangle 14"/>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17" name="TextBox 16"/>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18" name="Rectangle 17"/>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19" name="TextBox 18"/>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22" name="Rectangle 21"/>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23" name="TextBox 22"/>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25" name="Group 24"/>
          <p:cNvGrpSpPr/>
          <p:nvPr/>
        </p:nvGrpSpPr>
        <p:grpSpPr>
          <a:xfrm>
            <a:off x="1439352" y="2712869"/>
            <a:ext cx="2743200" cy="2371409"/>
            <a:chOff x="2479249" y="3180235"/>
            <a:chExt cx="4760537" cy="2700640"/>
          </a:xfrm>
        </p:grpSpPr>
        <p:cxnSp>
          <p:nvCxnSpPr>
            <p:cNvPr id="26" name="Straight Connector 25"/>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9" name="Isosceles Triangle 28"/>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33" name="Rectangle 32">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34" name="Rectangle 33">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35" name="Isosceles Triangle 34"/>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21" name="TextBox 20"/>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24" name="TextBox 23"/>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20" name="TextBox 19"/>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2520384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DP_ProposalPresentation_BLANK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0" name="Group 39"/>
          <p:cNvGrpSpPr/>
          <p:nvPr/>
        </p:nvGrpSpPr>
        <p:grpSpPr>
          <a:xfrm>
            <a:off x="0" y="6127750"/>
            <a:ext cx="9144000" cy="730250"/>
            <a:chOff x="0" y="6127750"/>
            <a:chExt cx="9144000" cy="730250"/>
          </a:xfrm>
        </p:grpSpPr>
        <p:sp>
          <p:nvSpPr>
            <p:cNvPr id="41" name="Rectangle 40"/>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rotWithShape="1">
            <a:blip r:embed="rId4"/>
            <a:srcRect t="12336" b="22468"/>
            <a:stretch/>
          </p:blipFill>
          <p:spPr>
            <a:xfrm>
              <a:off x="7391400" y="6145337"/>
              <a:ext cx="1752600" cy="703782"/>
            </a:xfrm>
            <a:prstGeom prst="rect">
              <a:avLst/>
            </a:prstGeom>
          </p:spPr>
        </p:pic>
        <p:sp>
          <p:nvSpPr>
            <p:cNvPr id="4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568360"/>
            <a:ext cx="5737468" cy="584776"/>
          </a:xfrm>
          <a:prstGeom prst="rect">
            <a:avLst/>
          </a:prstGeom>
          <a:noFill/>
        </p:spPr>
        <p:txBody>
          <a:bodyPr wrap="none" rtlCol="0">
            <a:spAutoFit/>
          </a:bodyPr>
          <a:lstStyle/>
          <a:p>
            <a:r>
              <a:rPr lang="en-US" sz="3200" dirty="0">
                <a:solidFill>
                  <a:schemeClr val="bg1"/>
                </a:solidFill>
              </a:rPr>
              <a:t>The Impact of Risk on the P&amp;L</a:t>
            </a:r>
          </a:p>
        </p:txBody>
      </p:sp>
      <p:sp>
        <p:nvSpPr>
          <p:cNvPr id="48" name="Rectangle 47"/>
          <p:cNvSpPr/>
          <p:nvPr/>
        </p:nvSpPr>
        <p:spPr>
          <a:xfrm>
            <a:off x="0" y="1202267"/>
            <a:ext cx="9144000" cy="4961466"/>
          </a:xfrm>
          <a:prstGeom prst="rect">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060275" y="169332"/>
            <a:ext cx="863599" cy="863599"/>
          </a:xfrm>
          <a:prstGeom prst="ellipse">
            <a:avLst/>
          </a:prstGeom>
          <a:solidFill>
            <a:schemeClr val="bg1"/>
          </a:solidFill>
          <a:ln w="34925">
            <a:solidFill>
              <a:srgbClr val="7121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p:cNvGrpSpPr/>
          <p:nvPr/>
        </p:nvGrpSpPr>
        <p:grpSpPr>
          <a:xfrm>
            <a:off x="8125334" y="383576"/>
            <a:ext cx="672757" cy="429225"/>
            <a:chOff x="8108400" y="366642"/>
            <a:chExt cx="672757" cy="429225"/>
          </a:xfrm>
        </p:grpSpPr>
        <p:sp>
          <p:nvSpPr>
            <p:cNvPr id="70" name="Rounded Rectangle 308"/>
            <p:cNvSpPr/>
            <p:nvPr/>
          </p:nvSpPr>
          <p:spPr>
            <a:xfrm>
              <a:off x="8392011" y="750080"/>
              <a:ext cx="389146" cy="45787"/>
            </a:xfrm>
            <a:custGeom>
              <a:avLst/>
              <a:gdLst>
                <a:gd name="connsiteX0" fmla="*/ 0 w 1139896"/>
                <a:gd name="connsiteY0" fmla="*/ 88228 h 176455"/>
                <a:gd name="connsiteX1" fmla="*/ 88228 w 1139896"/>
                <a:gd name="connsiteY1" fmla="*/ 0 h 176455"/>
                <a:gd name="connsiteX2" fmla="*/ 1051669 w 1139896"/>
                <a:gd name="connsiteY2" fmla="*/ 0 h 176455"/>
                <a:gd name="connsiteX3" fmla="*/ 1139897 w 1139896"/>
                <a:gd name="connsiteY3" fmla="*/ 88228 h 176455"/>
                <a:gd name="connsiteX4" fmla="*/ 1139896 w 1139896"/>
                <a:gd name="connsiteY4" fmla="*/ 88228 h 176455"/>
                <a:gd name="connsiteX5" fmla="*/ 1051668 w 1139896"/>
                <a:gd name="connsiteY5" fmla="*/ 176456 h 176455"/>
                <a:gd name="connsiteX6" fmla="*/ 88228 w 1139896"/>
                <a:gd name="connsiteY6" fmla="*/ 176455 h 176455"/>
                <a:gd name="connsiteX7" fmla="*/ 0 w 1139896"/>
                <a:gd name="connsiteY7" fmla="*/ 88227 h 176455"/>
                <a:gd name="connsiteX8" fmla="*/ 0 w 1139896"/>
                <a:gd name="connsiteY8" fmla="*/ 88228 h 176455"/>
                <a:gd name="connsiteX0" fmla="*/ 0 w 1139897"/>
                <a:gd name="connsiteY0" fmla="*/ 88228 h 176456"/>
                <a:gd name="connsiteX1" fmla="*/ 88228 w 1139897"/>
                <a:gd name="connsiteY1" fmla="*/ 0 h 176456"/>
                <a:gd name="connsiteX2" fmla="*/ 1051669 w 1139897"/>
                <a:gd name="connsiteY2" fmla="*/ 0 h 176456"/>
                <a:gd name="connsiteX3" fmla="*/ 1139897 w 1139897"/>
                <a:gd name="connsiteY3" fmla="*/ 88228 h 176456"/>
                <a:gd name="connsiteX4" fmla="*/ 1139896 w 1139897"/>
                <a:gd name="connsiteY4" fmla="*/ 88228 h 176456"/>
                <a:gd name="connsiteX5" fmla="*/ 1051668 w 1139897"/>
                <a:gd name="connsiteY5" fmla="*/ 176456 h 176456"/>
                <a:gd name="connsiteX6" fmla="*/ 0 w 1139897"/>
                <a:gd name="connsiteY6" fmla="*/ 88227 h 176456"/>
                <a:gd name="connsiteX7" fmla="*/ 0 w 1139897"/>
                <a:gd name="connsiteY7" fmla="*/ 88228 h 176456"/>
                <a:gd name="connsiteX0" fmla="*/ 0 w 1139897"/>
                <a:gd name="connsiteY0" fmla="*/ 88228 h 88228"/>
                <a:gd name="connsiteX1" fmla="*/ 88228 w 1139897"/>
                <a:gd name="connsiteY1" fmla="*/ 0 h 88228"/>
                <a:gd name="connsiteX2" fmla="*/ 1051669 w 1139897"/>
                <a:gd name="connsiteY2" fmla="*/ 0 h 88228"/>
                <a:gd name="connsiteX3" fmla="*/ 1139897 w 1139897"/>
                <a:gd name="connsiteY3" fmla="*/ 88228 h 88228"/>
                <a:gd name="connsiteX4" fmla="*/ 1139896 w 1139897"/>
                <a:gd name="connsiteY4" fmla="*/ 88228 h 88228"/>
                <a:gd name="connsiteX5" fmla="*/ 0 w 1139897"/>
                <a:gd name="connsiteY5" fmla="*/ 88227 h 88228"/>
                <a:gd name="connsiteX6" fmla="*/ 0 w 1139897"/>
                <a:gd name="connsiteY6" fmla="*/ 88228 h 8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897" h="88228">
                  <a:moveTo>
                    <a:pt x="0" y="88228"/>
                  </a:moveTo>
                  <a:cubicBezTo>
                    <a:pt x="0" y="39501"/>
                    <a:pt x="39501" y="0"/>
                    <a:pt x="88228" y="0"/>
                  </a:cubicBezTo>
                  <a:lnTo>
                    <a:pt x="1051669" y="0"/>
                  </a:lnTo>
                  <a:cubicBezTo>
                    <a:pt x="1100396" y="0"/>
                    <a:pt x="1139897" y="39501"/>
                    <a:pt x="1139897" y="88228"/>
                  </a:cubicBezTo>
                  <a:lnTo>
                    <a:pt x="1139896" y="88228"/>
                  </a:lnTo>
                  <a:lnTo>
                    <a:pt x="0" y="88227"/>
                  </a:lnTo>
                  <a:lnTo>
                    <a:pt x="0" y="88228"/>
                  </a:lnTo>
                  <a:close/>
                </a:path>
              </a:pathLst>
            </a:custGeom>
            <a:solidFill>
              <a:srgbClr val="712168"/>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71" name="Group 70"/>
            <p:cNvGrpSpPr/>
            <p:nvPr/>
          </p:nvGrpSpPr>
          <p:grpSpPr>
            <a:xfrm rot="19970894">
              <a:off x="8108400" y="366642"/>
              <a:ext cx="539091" cy="382688"/>
              <a:chOff x="4774055" y="4378325"/>
              <a:chExt cx="1579121" cy="1120981"/>
            </a:xfrm>
            <a:solidFill>
              <a:srgbClr val="712168"/>
            </a:solidFill>
          </p:grpSpPr>
          <p:grpSp>
            <p:nvGrpSpPr>
              <p:cNvPr id="72" name="Group 71"/>
              <p:cNvGrpSpPr/>
              <p:nvPr/>
            </p:nvGrpSpPr>
            <p:grpSpPr>
              <a:xfrm>
                <a:off x="5690109" y="4378325"/>
                <a:ext cx="659892" cy="365331"/>
                <a:chOff x="5690109" y="4378325"/>
                <a:chExt cx="659892" cy="365331"/>
              </a:xfrm>
              <a:grpFill/>
            </p:grpSpPr>
            <p:sp>
              <p:nvSpPr>
                <p:cNvPr id="80" name="Rounded Rectangle 79"/>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1" name="Rounded Rectangle 80"/>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2" name="Rounded Rectangle 81"/>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nvGrpSpPr>
              <p:cNvPr id="73" name="Group 72"/>
              <p:cNvGrpSpPr/>
              <p:nvPr/>
            </p:nvGrpSpPr>
            <p:grpSpPr>
              <a:xfrm rot="10800000">
                <a:off x="5693284" y="5133975"/>
                <a:ext cx="659892" cy="365331"/>
                <a:chOff x="5690109" y="4378325"/>
                <a:chExt cx="659892" cy="365331"/>
              </a:xfrm>
              <a:grpFill/>
            </p:grpSpPr>
            <p:sp>
              <p:nvSpPr>
                <p:cNvPr id="77" name="Rounded Rectangle 76"/>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8" name="Rounded Rectangle 77"/>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9" name="Rounded Rectangle 78"/>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74" name="Rectangle 73"/>
              <p:cNvSpPr/>
              <p:nvPr/>
            </p:nvSpPr>
            <p:spPr>
              <a:xfrm>
                <a:off x="5688544" y="4806919"/>
                <a:ext cx="3058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p:cNvSpPr/>
              <p:nvPr/>
            </p:nvSpPr>
            <p:spPr>
              <a:xfrm>
                <a:off x="6234644" y="4803744"/>
                <a:ext cx="899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44"/>
              <p:cNvSpPr>
                <a:spLocks noChangeAspect="1" noChangeArrowheads="1"/>
              </p:cNvSpPr>
              <p:nvPr/>
            </p:nvSpPr>
            <p:spPr bwMode="auto">
              <a:xfrm>
                <a:off x="4774055" y="4825025"/>
                <a:ext cx="826646" cy="243136"/>
              </a:xfrm>
              <a:custGeom>
                <a:avLst/>
                <a:gdLst>
                  <a:gd name="connsiteX0" fmla="*/ 0 w 667896"/>
                  <a:gd name="connsiteY0" fmla="*/ 120650 h 241300"/>
                  <a:gd name="connsiteX1" fmla="*/ 333948 w 667896"/>
                  <a:gd name="connsiteY1" fmla="*/ 0 h 241300"/>
                  <a:gd name="connsiteX2" fmla="*/ 667896 w 667896"/>
                  <a:gd name="connsiteY2" fmla="*/ 120650 h 241300"/>
                  <a:gd name="connsiteX3" fmla="*/ 333948 w 667896"/>
                  <a:gd name="connsiteY3" fmla="*/ 241300 h 241300"/>
                  <a:gd name="connsiteX4" fmla="*/ 0 w 667896"/>
                  <a:gd name="connsiteY4" fmla="*/ 120650 h 241300"/>
                  <a:gd name="connsiteX0" fmla="*/ 0 w 691243"/>
                  <a:gd name="connsiteY0" fmla="*/ 121786 h 242436"/>
                  <a:gd name="connsiteX1" fmla="*/ 333948 w 691243"/>
                  <a:gd name="connsiteY1" fmla="*/ 1136 h 242436"/>
                  <a:gd name="connsiteX2" fmla="*/ 626621 w 691243"/>
                  <a:gd name="connsiteY2" fmla="*/ 64636 h 242436"/>
                  <a:gd name="connsiteX3" fmla="*/ 667896 w 691243"/>
                  <a:gd name="connsiteY3" fmla="*/ 121786 h 242436"/>
                  <a:gd name="connsiteX4" fmla="*/ 333948 w 691243"/>
                  <a:gd name="connsiteY4" fmla="*/ 242436 h 242436"/>
                  <a:gd name="connsiteX5" fmla="*/ 0 w 691243"/>
                  <a:gd name="connsiteY5" fmla="*/ 121786 h 242436"/>
                  <a:gd name="connsiteX0" fmla="*/ 0 w 670035"/>
                  <a:gd name="connsiteY0" fmla="*/ 121786 h 242705"/>
                  <a:gd name="connsiteX1" fmla="*/ 333948 w 670035"/>
                  <a:gd name="connsiteY1" fmla="*/ 1136 h 242705"/>
                  <a:gd name="connsiteX2" fmla="*/ 626621 w 670035"/>
                  <a:gd name="connsiteY2" fmla="*/ 64636 h 242705"/>
                  <a:gd name="connsiteX3" fmla="*/ 667896 w 670035"/>
                  <a:gd name="connsiteY3" fmla="*/ 121786 h 242705"/>
                  <a:gd name="connsiteX4" fmla="*/ 620271 w 670035"/>
                  <a:gd name="connsiteY4" fmla="*/ 153536 h 242705"/>
                  <a:gd name="connsiteX5" fmla="*/ 333948 w 670035"/>
                  <a:gd name="connsiteY5" fmla="*/ 242436 h 242705"/>
                  <a:gd name="connsiteX6" fmla="*/ 0 w 670035"/>
                  <a:gd name="connsiteY6" fmla="*/ 121786 h 242705"/>
                  <a:gd name="connsiteX0" fmla="*/ 0 w 826667"/>
                  <a:gd name="connsiteY0" fmla="*/ 121786 h 243271"/>
                  <a:gd name="connsiteX1" fmla="*/ 333948 w 826667"/>
                  <a:gd name="connsiteY1" fmla="*/ 1136 h 243271"/>
                  <a:gd name="connsiteX2" fmla="*/ 626621 w 826667"/>
                  <a:gd name="connsiteY2" fmla="*/ 64636 h 243271"/>
                  <a:gd name="connsiteX3" fmla="*/ 667896 w 826667"/>
                  <a:gd name="connsiteY3" fmla="*/ 121786 h 243271"/>
                  <a:gd name="connsiteX4" fmla="*/ 817121 w 826667"/>
                  <a:gd name="connsiteY4" fmla="*/ 172586 h 243271"/>
                  <a:gd name="connsiteX5" fmla="*/ 333948 w 826667"/>
                  <a:gd name="connsiteY5" fmla="*/ 242436 h 243271"/>
                  <a:gd name="connsiteX6" fmla="*/ 0 w 826667"/>
                  <a:gd name="connsiteY6" fmla="*/ 121786 h 243271"/>
                  <a:gd name="connsiteX0" fmla="*/ 0 w 835907"/>
                  <a:gd name="connsiteY0" fmla="*/ 121486 h 242971"/>
                  <a:gd name="connsiteX1" fmla="*/ 333948 w 835907"/>
                  <a:gd name="connsiteY1" fmla="*/ 836 h 242971"/>
                  <a:gd name="connsiteX2" fmla="*/ 826646 w 835907"/>
                  <a:gd name="connsiteY2" fmla="*/ 70686 h 242971"/>
                  <a:gd name="connsiteX3" fmla="*/ 667896 w 835907"/>
                  <a:gd name="connsiteY3" fmla="*/ 121486 h 242971"/>
                  <a:gd name="connsiteX4" fmla="*/ 817121 w 835907"/>
                  <a:gd name="connsiteY4" fmla="*/ 172286 h 242971"/>
                  <a:gd name="connsiteX5" fmla="*/ 333948 w 835907"/>
                  <a:gd name="connsiteY5" fmla="*/ 242136 h 242971"/>
                  <a:gd name="connsiteX6" fmla="*/ 0 w 835907"/>
                  <a:gd name="connsiteY6" fmla="*/ 121486 h 242971"/>
                  <a:gd name="connsiteX0" fmla="*/ 0 w 835907"/>
                  <a:gd name="connsiteY0" fmla="*/ 121148 h 242633"/>
                  <a:gd name="connsiteX1" fmla="*/ 333948 w 835907"/>
                  <a:gd name="connsiteY1" fmla="*/ 498 h 242633"/>
                  <a:gd name="connsiteX2" fmla="*/ 826646 w 835907"/>
                  <a:gd name="connsiteY2" fmla="*/ 70348 h 242633"/>
                  <a:gd name="connsiteX3" fmla="*/ 667896 w 835907"/>
                  <a:gd name="connsiteY3" fmla="*/ 121148 h 242633"/>
                  <a:gd name="connsiteX4" fmla="*/ 817121 w 835907"/>
                  <a:gd name="connsiteY4" fmla="*/ 171948 h 242633"/>
                  <a:gd name="connsiteX5" fmla="*/ 333948 w 835907"/>
                  <a:gd name="connsiteY5" fmla="*/ 241798 h 242633"/>
                  <a:gd name="connsiteX6" fmla="*/ 0 w 835907"/>
                  <a:gd name="connsiteY6" fmla="*/ 121148 h 242633"/>
                  <a:gd name="connsiteX0" fmla="*/ 0 w 835907"/>
                  <a:gd name="connsiteY0" fmla="*/ 121148 h 242422"/>
                  <a:gd name="connsiteX1" fmla="*/ 333948 w 835907"/>
                  <a:gd name="connsiteY1" fmla="*/ 498 h 242422"/>
                  <a:gd name="connsiteX2" fmla="*/ 826646 w 835907"/>
                  <a:gd name="connsiteY2" fmla="*/ 70348 h 242422"/>
                  <a:gd name="connsiteX3" fmla="*/ 667896 w 835907"/>
                  <a:gd name="connsiteY3" fmla="*/ 121148 h 242422"/>
                  <a:gd name="connsiteX4" fmla="*/ 817121 w 835907"/>
                  <a:gd name="connsiteY4" fmla="*/ 171948 h 242422"/>
                  <a:gd name="connsiteX5" fmla="*/ 333948 w 835907"/>
                  <a:gd name="connsiteY5" fmla="*/ 241798 h 242422"/>
                  <a:gd name="connsiteX6" fmla="*/ 0 w 835907"/>
                  <a:gd name="connsiteY6" fmla="*/ 121148 h 242422"/>
                  <a:gd name="connsiteX0" fmla="*/ 0 w 835907"/>
                  <a:gd name="connsiteY0" fmla="*/ 121148 h 242528"/>
                  <a:gd name="connsiteX1" fmla="*/ 333948 w 835907"/>
                  <a:gd name="connsiteY1" fmla="*/ 498 h 242528"/>
                  <a:gd name="connsiteX2" fmla="*/ 826646 w 835907"/>
                  <a:gd name="connsiteY2" fmla="*/ 70348 h 242528"/>
                  <a:gd name="connsiteX3" fmla="*/ 667896 w 835907"/>
                  <a:gd name="connsiteY3" fmla="*/ 121148 h 242528"/>
                  <a:gd name="connsiteX4" fmla="*/ 817121 w 835907"/>
                  <a:gd name="connsiteY4" fmla="*/ 171948 h 242528"/>
                  <a:gd name="connsiteX5" fmla="*/ 333948 w 835907"/>
                  <a:gd name="connsiteY5" fmla="*/ 241798 h 242528"/>
                  <a:gd name="connsiteX6" fmla="*/ 0 w 835907"/>
                  <a:gd name="connsiteY6" fmla="*/ 121148 h 242528"/>
                  <a:gd name="connsiteX0" fmla="*/ 0 w 883050"/>
                  <a:gd name="connsiteY0" fmla="*/ 121148 h 242754"/>
                  <a:gd name="connsiteX1" fmla="*/ 333948 w 883050"/>
                  <a:gd name="connsiteY1" fmla="*/ 498 h 242754"/>
                  <a:gd name="connsiteX2" fmla="*/ 826646 w 883050"/>
                  <a:gd name="connsiteY2" fmla="*/ 70348 h 242754"/>
                  <a:gd name="connsiteX3" fmla="*/ 817121 w 883050"/>
                  <a:gd name="connsiteY3" fmla="*/ 171948 h 242754"/>
                  <a:gd name="connsiteX4" fmla="*/ 333948 w 883050"/>
                  <a:gd name="connsiteY4" fmla="*/ 241798 h 242754"/>
                  <a:gd name="connsiteX5" fmla="*/ 0 w 883050"/>
                  <a:gd name="connsiteY5" fmla="*/ 121148 h 242754"/>
                  <a:gd name="connsiteX0" fmla="*/ 0 w 860038"/>
                  <a:gd name="connsiteY0" fmla="*/ 121148 h 242754"/>
                  <a:gd name="connsiteX1" fmla="*/ 333948 w 860038"/>
                  <a:gd name="connsiteY1" fmla="*/ 498 h 242754"/>
                  <a:gd name="connsiteX2" fmla="*/ 826646 w 860038"/>
                  <a:gd name="connsiteY2" fmla="*/ 70348 h 242754"/>
                  <a:gd name="connsiteX3" fmla="*/ 817121 w 860038"/>
                  <a:gd name="connsiteY3" fmla="*/ 171948 h 242754"/>
                  <a:gd name="connsiteX4" fmla="*/ 333948 w 860038"/>
                  <a:gd name="connsiteY4" fmla="*/ 241798 h 242754"/>
                  <a:gd name="connsiteX5" fmla="*/ 0 w 860038"/>
                  <a:gd name="connsiteY5" fmla="*/ 121148 h 242754"/>
                  <a:gd name="connsiteX0" fmla="*/ 0 w 826646"/>
                  <a:gd name="connsiteY0" fmla="*/ 121148 h 242754"/>
                  <a:gd name="connsiteX1" fmla="*/ 333948 w 826646"/>
                  <a:gd name="connsiteY1" fmla="*/ 498 h 242754"/>
                  <a:gd name="connsiteX2" fmla="*/ 826646 w 826646"/>
                  <a:gd name="connsiteY2" fmla="*/ 70348 h 242754"/>
                  <a:gd name="connsiteX3" fmla="*/ 817121 w 826646"/>
                  <a:gd name="connsiteY3" fmla="*/ 171948 h 242754"/>
                  <a:gd name="connsiteX4" fmla="*/ 333948 w 826646"/>
                  <a:gd name="connsiteY4" fmla="*/ 241798 h 242754"/>
                  <a:gd name="connsiteX5" fmla="*/ 0 w 826646"/>
                  <a:gd name="connsiteY5" fmla="*/ 121148 h 242754"/>
                  <a:gd name="connsiteX0" fmla="*/ 0 w 826646"/>
                  <a:gd name="connsiteY0" fmla="*/ 121447 h 243053"/>
                  <a:gd name="connsiteX1" fmla="*/ 333948 w 826646"/>
                  <a:gd name="connsiteY1" fmla="*/ 797 h 243053"/>
                  <a:gd name="connsiteX2" fmla="*/ 826646 w 826646"/>
                  <a:gd name="connsiteY2" fmla="*/ 70647 h 243053"/>
                  <a:gd name="connsiteX3" fmla="*/ 817121 w 826646"/>
                  <a:gd name="connsiteY3" fmla="*/ 172247 h 243053"/>
                  <a:gd name="connsiteX4" fmla="*/ 333948 w 826646"/>
                  <a:gd name="connsiteY4" fmla="*/ 242097 h 243053"/>
                  <a:gd name="connsiteX5" fmla="*/ 0 w 826646"/>
                  <a:gd name="connsiteY5" fmla="*/ 121447 h 243053"/>
                  <a:gd name="connsiteX0" fmla="*/ 0 w 826646"/>
                  <a:gd name="connsiteY0" fmla="*/ 121447 h 242959"/>
                  <a:gd name="connsiteX1" fmla="*/ 333948 w 826646"/>
                  <a:gd name="connsiteY1" fmla="*/ 797 h 242959"/>
                  <a:gd name="connsiteX2" fmla="*/ 826646 w 826646"/>
                  <a:gd name="connsiteY2" fmla="*/ 70647 h 242959"/>
                  <a:gd name="connsiteX3" fmla="*/ 817121 w 826646"/>
                  <a:gd name="connsiteY3" fmla="*/ 172247 h 242959"/>
                  <a:gd name="connsiteX4" fmla="*/ 333948 w 826646"/>
                  <a:gd name="connsiteY4" fmla="*/ 242097 h 242959"/>
                  <a:gd name="connsiteX5" fmla="*/ 0 w 826646"/>
                  <a:gd name="connsiteY5" fmla="*/ 121447 h 242959"/>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646" h="243136">
                    <a:moveTo>
                      <a:pt x="0" y="121624"/>
                    </a:moveTo>
                    <a:cubicBezTo>
                      <a:pt x="0" y="54991"/>
                      <a:pt x="196174" y="9441"/>
                      <a:pt x="333948" y="974"/>
                    </a:cubicBezTo>
                    <a:cubicBezTo>
                      <a:pt x="471722" y="-7493"/>
                      <a:pt x="618588" y="41191"/>
                      <a:pt x="826646" y="70824"/>
                    </a:cubicBezTo>
                    <a:cubicBezTo>
                      <a:pt x="821450" y="77174"/>
                      <a:pt x="816687" y="175599"/>
                      <a:pt x="817121" y="172424"/>
                    </a:cubicBezTo>
                    <a:cubicBezTo>
                      <a:pt x="636580" y="194649"/>
                      <a:pt x="470135" y="250741"/>
                      <a:pt x="333948" y="242274"/>
                    </a:cubicBezTo>
                    <a:cubicBezTo>
                      <a:pt x="197761" y="233807"/>
                      <a:pt x="0" y="188257"/>
                      <a:pt x="0" y="121624"/>
                    </a:cubicBezTo>
                    <a:close/>
                  </a:path>
                </a:pathLst>
              </a:cu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grpSp>
      </p:grpSp>
      <p:pic>
        <p:nvPicPr>
          <p:cNvPr id="83" name="Picture 82" descr="PATTERNS_PPT-01.png"/>
          <p:cNvPicPr>
            <a:picLocks noChangeAspect="1"/>
          </p:cNvPicPr>
          <p:nvPr/>
        </p:nvPicPr>
        <p:blipFill rotWithShape="1">
          <a:blip r:embed="rId5" cstate="email">
            <a:alphaModFix amt="15000"/>
            <a:extLst>
              <a:ext uri="{28A0092B-C50C-407E-A947-70E740481C1C}">
                <a14:useLocalDpi xmlns:a14="http://schemas.microsoft.com/office/drawing/2010/main"/>
              </a:ext>
            </a:extLst>
          </a:blip>
          <a:srcRect l="72368" t="65819" b="565"/>
          <a:stretch/>
        </p:blipFill>
        <p:spPr>
          <a:xfrm flipH="1">
            <a:off x="0" y="3933166"/>
            <a:ext cx="2526631" cy="2195642"/>
          </a:xfrm>
          <a:prstGeom prst="rect">
            <a:avLst/>
          </a:prstGeom>
        </p:spPr>
      </p:pic>
      <p:sp>
        <p:nvSpPr>
          <p:cNvPr id="38" name="Rectangle 37"/>
          <p:cNvSpPr/>
          <p:nvPr/>
        </p:nvSpPr>
        <p:spPr>
          <a:xfrm>
            <a:off x="4654996"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069840" y="2087879"/>
            <a:ext cx="2431627" cy="339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600" dirty="0">
                <a:solidFill>
                  <a:srgbClr val="555559"/>
                </a:solidFill>
              </a:rPr>
              <a:t>Leveraging an experienced partner for risk management, such as ACA compliance and Workplace safety,  </a:t>
            </a:r>
            <a:r>
              <a:rPr lang="en-US" sz="1600" b="1" dirty="0">
                <a:solidFill>
                  <a:srgbClr val="58AB3A"/>
                </a:solidFill>
              </a:rPr>
              <a:t>provides more time for strategic planning and focus which can impact Revenues.</a:t>
            </a:r>
          </a:p>
        </p:txBody>
      </p:sp>
      <p:cxnSp>
        <p:nvCxnSpPr>
          <p:cNvPr id="42" name="Straight Connector 41"/>
          <p:cNvCxnSpPr/>
          <p:nvPr/>
        </p:nvCxnSpPr>
        <p:spPr>
          <a:xfrm flipH="1">
            <a:off x="5054621" y="1820328"/>
            <a:ext cx="2590779" cy="0"/>
          </a:xfrm>
          <a:prstGeom prst="line">
            <a:avLst/>
          </a:prstGeom>
          <a:ln w="63500">
            <a:solidFill>
              <a:srgbClr val="58AB3A"/>
            </a:solidFill>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45" name="TextBox 44"/>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9" name="Rectangle 48"/>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50" name="TextBox 49"/>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51" name="Rectangle 50"/>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52" name="TextBox 51"/>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53" name="Group 52"/>
          <p:cNvGrpSpPr/>
          <p:nvPr/>
        </p:nvGrpSpPr>
        <p:grpSpPr>
          <a:xfrm>
            <a:off x="1439352" y="2712869"/>
            <a:ext cx="2743200" cy="2371409"/>
            <a:chOff x="2479249" y="3180235"/>
            <a:chExt cx="4760537" cy="2700640"/>
          </a:xfrm>
        </p:grpSpPr>
        <p:cxnSp>
          <p:nvCxnSpPr>
            <p:cNvPr id="54" name="Straight Connector 53"/>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7" name="Isosceles Triangle 56"/>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61" name="Rectangle 60">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62" name="Rectangle 61">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63" name="Isosceles Triangle 62"/>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65" name="TextBox 64"/>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66" name="TextBox 65"/>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67" name="TextBox 66"/>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4063508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DP_ProposalPresentation_BLANK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0" name="Group 39"/>
          <p:cNvGrpSpPr/>
          <p:nvPr/>
        </p:nvGrpSpPr>
        <p:grpSpPr>
          <a:xfrm>
            <a:off x="0" y="6127750"/>
            <a:ext cx="9144000" cy="730250"/>
            <a:chOff x="0" y="6127750"/>
            <a:chExt cx="9144000" cy="730250"/>
          </a:xfrm>
        </p:grpSpPr>
        <p:sp>
          <p:nvSpPr>
            <p:cNvPr id="41" name="Rectangle 40"/>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rotWithShape="1">
            <a:blip r:embed="rId4"/>
            <a:srcRect t="12336" b="22468"/>
            <a:stretch/>
          </p:blipFill>
          <p:spPr>
            <a:xfrm>
              <a:off x="7391400" y="6145337"/>
              <a:ext cx="1752600" cy="703782"/>
            </a:xfrm>
            <a:prstGeom prst="rect">
              <a:avLst/>
            </a:prstGeom>
          </p:spPr>
        </p:pic>
        <p:sp>
          <p:nvSpPr>
            <p:cNvPr id="4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568360"/>
            <a:ext cx="5737468" cy="584776"/>
          </a:xfrm>
          <a:prstGeom prst="rect">
            <a:avLst/>
          </a:prstGeom>
          <a:noFill/>
        </p:spPr>
        <p:txBody>
          <a:bodyPr wrap="none" rtlCol="0">
            <a:spAutoFit/>
          </a:bodyPr>
          <a:lstStyle/>
          <a:p>
            <a:r>
              <a:rPr lang="en-US" sz="3200" dirty="0">
                <a:solidFill>
                  <a:schemeClr val="bg1"/>
                </a:solidFill>
              </a:rPr>
              <a:t>The Impact of Risk on the P&amp;L</a:t>
            </a:r>
          </a:p>
        </p:txBody>
      </p:sp>
      <p:sp>
        <p:nvSpPr>
          <p:cNvPr id="48" name="Rectangle 47"/>
          <p:cNvSpPr/>
          <p:nvPr/>
        </p:nvSpPr>
        <p:spPr>
          <a:xfrm>
            <a:off x="0" y="1202267"/>
            <a:ext cx="9144000" cy="4961466"/>
          </a:xfrm>
          <a:prstGeom prst="rect">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060275" y="169332"/>
            <a:ext cx="863599" cy="863599"/>
          </a:xfrm>
          <a:prstGeom prst="ellipse">
            <a:avLst/>
          </a:prstGeom>
          <a:solidFill>
            <a:schemeClr val="bg1"/>
          </a:solidFill>
          <a:ln w="34925">
            <a:solidFill>
              <a:srgbClr val="7121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p:cNvGrpSpPr/>
          <p:nvPr/>
        </p:nvGrpSpPr>
        <p:grpSpPr>
          <a:xfrm>
            <a:off x="8125334" y="383576"/>
            <a:ext cx="672757" cy="429225"/>
            <a:chOff x="8108400" y="366642"/>
            <a:chExt cx="672757" cy="429225"/>
          </a:xfrm>
        </p:grpSpPr>
        <p:sp>
          <p:nvSpPr>
            <p:cNvPr id="70" name="Rounded Rectangle 308"/>
            <p:cNvSpPr/>
            <p:nvPr/>
          </p:nvSpPr>
          <p:spPr>
            <a:xfrm>
              <a:off x="8392011" y="750080"/>
              <a:ext cx="389146" cy="45787"/>
            </a:xfrm>
            <a:custGeom>
              <a:avLst/>
              <a:gdLst>
                <a:gd name="connsiteX0" fmla="*/ 0 w 1139896"/>
                <a:gd name="connsiteY0" fmla="*/ 88228 h 176455"/>
                <a:gd name="connsiteX1" fmla="*/ 88228 w 1139896"/>
                <a:gd name="connsiteY1" fmla="*/ 0 h 176455"/>
                <a:gd name="connsiteX2" fmla="*/ 1051669 w 1139896"/>
                <a:gd name="connsiteY2" fmla="*/ 0 h 176455"/>
                <a:gd name="connsiteX3" fmla="*/ 1139897 w 1139896"/>
                <a:gd name="connsiteY3" fmla="*/ 88228 h 176455"/>
                <a:gd name="connsiteX4" fmla="*/ 1139896 w 1139896"/>
                <a:gd name="connsiteY4" fmla="*/ 88228 h 176455"/>
                <a:gd name="connsiteX5" fmla="*/ 1051668 w 1139896"/>
                <a:gd name="connsiteY5" fmla="*/ 176456 h 176455"/>
                <a:gd name="connsiteX6" fmla="*/ 88228 w 1139896"/>
                <a:gd name="connsiteY6" fmla="*/ 176455 h 176455"/>
                <a:gd name="connsiteX7" fmla="*/ 0 w 1139896"/>
                <a:gd name="connsiteY7" fmla="*/ 88227 h 176455"/>
                <a:gd name="connsiteX8" fmla="*/ 0 w 1139896"/>
                <a:gd name="connsiteY8" fmla="*/ 88228 h 176455"/>
                <a:gd name="connsiteX0" fmla="*/ 0 w 1139897"/>
                <a:gd name="connsiteY0" fmla="*/ 88228 h 176456"/>
                <a:gd name="connsiteX1" fmla="*/ 88228 w 1139897"/>
                <a:gd name="connsiteY1" fmla="*/ 0 h 176456"/>
                <a:gd name="connsiteX2" fmla="*/ 1051669 w 1139897"/>
                <a:gd name="connsiteY2" fmla="*/ 0 h 176456"/>
                <a:gd name="connsiteX3" fmla="*/ 1139897 w 1139897"/>
                <a:gd name="connsiteY3" fmla="*/ 88228 h 176456"/>
                <a:gd name="connsiteX4" fmla="*/ 1139896 w 1139897"/>
                <a:gd name="connsiteY4" fmla="*/ 88228 h 176456"/>
                <a:gd name="connsiteX5" fmla="*/ 1051668 w 1139897"/>
                <a:gd name="connsiteY5" fmla="*/ 176456 h 176456"/>
                <a:gd name="connsiteX6" fmla="*/ 0 w 1139897"/>
                <a:gd name="connsiteY6" fmla="*/ 88227 h 176456"/>
                <a:gd name="connsiteX7" fmla="*/ 0 w 1139897"/>
                <a:gd name="connsiteY7" fmla="*/ 88228 h 176456"/>
                <a:gd name="connsiteX0" fmla="*/ 0 w 1139897"/>
                <a:gd name="connsiteY0" fmla="*/ 88228 h 88228"/>
                <a:gd name="connsiteX1" fmla="*/ 88228 w 1139897"/>
                <a:gd name="connsiteY1" fmla="*/ 0 h 88228"/>
                <a:gd name="connsiteX2" fmla="*/ 1051669 w 1139897"/>
                <a:gd name="connsiteY2" fmla="*/ 0 h 88228"/>
                <a:gd name="connsiteX3" fmla="*/ 1139897 w 1139897"/>
                <a:gd name="connsiteY3" fmla="*/ 88228 h 88228"/>
                <a:gd name="connsiteX4" fmla="*/ 1139896 w 1139897"/>
                <a:gd name="connsiteY4" fmla="*/ 88228 h 88228"/>
                <a:gd name="connsiteX5" fmla="*/ 0 w 1139897"/>
                <a:gd name="connsiteY5" fmla="*/ 88227 h 88228"/>
                <a:gd name="connsiteX6" fmla="*/ 0 w 1139897"/>
                <a:gd name="connsiteY6" fmla="*/ 88228 h 8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897" h="88228">
                  <a:moveTo>
                    <a:pt x="0" y="88228"/>
                  </a:moveTo>
                  <a:cubicBezTo>
                    <a:pt x="0" y="39501"/>
                    <a:pt x="39501" y="0"/>
                    <a:pt x="88228" y="0"/>
                  </a:cubicBezTo>
                  <a:lnTo>
                    <a:pt x="1051669" y="0"/>
                  </a:lnTo>
                  <a:cubicBezTo>
                    <a:pt x="1100396" y="0"/>
                    <a:pt x="1139897" y="39501"/>
                    <a:pt x="1139897" y="88228"/>
                  </a:cubicBezTo>
                  <a:lnTo>
                    <a:pt x="1139896" y="88228"/>
                  </a:lnTo>
                  <a:lnTo>
                    <a:pt x="0" y="88227"/>
                  </a:lnTo>
                  <a:lnTo>
                    <a:pt x="0" y="88228"/>
                  </a:lnTo>
                  <a:close/>
                </a:path>
              </a:pathLst>
            </a:custGeom>
            <a:solidFill>
              <a:srgbClr val="712168"/>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71" name="Group 70"/>
            <p:cNvGrpSpPr/>
            <p:nvPr/>
          </p:nvGrpSpPr>
          <p:grpSpPr>
            <a:xfrm rot="19970894">
              <a:off x="8108400" y="366642"/>
              <a:ext cx="539091" cy="382688"/>
              <a:chOff x="4774055" y="4378325"/>
              <a:chExt cx="1579121" cy="1120981"/>
            </a:xfrm>
            <a:solidFill>
              <a:srgbClr val="712168"/>
            </a:solidFill>
          </p:grpSpPr>
          <p:grpSp>
            <p:nvGrpSpPr>
              <p:cNvPr id="72" name="Group 71"/>
              <p:cNvGrpSpPr/>
              <p:nvPr/>
            </p:nvGrpSpPr>
            <p:grpSpPr>
              <a:xfrm>
                <a:off x="5690109" y="4378325"/>
                <a:ext cx="659892" cy="365331"/>
                <a:chOff x="5690109" y="4378325"/>
                <a:chExt cx="659892" cy="365331"/>
              </a:xfrm>
              <a:grpFill/>
            </p:grpSpPr>
            <p:sp>
              <p:nvSpPr>
                <p:cNvPr id="80" name="Rounded Rectangle 79"/>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1" name="Rounded Rectangle 80"/>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2" name="Rounded Rectangle 81"/>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nvGrpSpPr>
              <p:cNvPr id="73" name="Group 72"/>
              <p:cNvGrpSpPr/>
              <p:nvPr/>
            </p:nvGrpSpPr>
            <p:grpSpPr>
              <a:xfrm rot="10800000">
                <a:off x="5693284" y="5133975"/>
                <a:ext cx="659892" cy="365331"/>
                <a:chOff x="5690109" y="4378325"/>
                <a:chExt cx="659892" cy="365331"/>
              </a:xfrm>
              <a:grpFill/>
            </p:grpSpPr>
            <p:sp>
              <p:nvSpPr>
                <p:cNvPr id="77" name="Rounded Rectangle 76"/>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8" name="Rounded Rectangle 77"/>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9" name="Rounded Rectangle 78"/>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74" name="Rectangle 73"/>
              <p:cNvSpPr/>
              <p:nvPr/>
            </p:nvSpPr>
            <p:spPr>
              <a:xfrm>
                <a:off x="5688544" y="4806919"/>
                <a:ext cx="3058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p:cNvSpPr/>
              <p:nvPr/>
            </p:nvSpPr>
            <p:spPr>
              <a:xfrm>
                <a:off x="6234644" y="4803744"/>
                <a:ext cx="899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44"/>
              <p:cNvSpPr>
                <a:spLocks noChangeAspect="1" noChangeArrowheads="1"/>
              </p:cNvSpPr>
              <p:nvPr/>
            </p:nvSpPr>
            <p:spPr bwMode="auto">
              <a:xfrm>
                <a:off x="4774055" y="4825025"/>
                <a:ext cx="826646" cy="243136"/>
              </a:xfrm>
              <a:custGeom>
                <a:avLst/>
                <a:gdLst>
                  <a:gd name="connsiteX0" fmla="*/ 0 w 667896"/>
                  <a:gd name="connsiteY0" fmla="*/ 120650 h 241300"/>
                  <a:gd name="connsiteX1" fmla="*/ 333948 w 667896"/>
                  <a:gd name="connsiteY1" fmla="*/ 0 h 241300"/>
                  <a:gd name="connsiteX2" fmla="*/ 667896 w 667896"/>
                  <a:gd name="connsiteY2" fmla="*/ 120650 h 241300"/>
                  <a:gd name="connsiteX3" fmla="*/ 333948 w 667896"/>
                  <a:gd name="connsiteY3" fmla="*/ 241300 h 241300"/>
                  <a:gd name="connsiteX4" fmla="*/ 0 w 667896"/>
                  <a:gd name="connsiteY4" fmla="*/ 120650 h 241300"/>
                  <a:gd name="connsiteX0" fmla="*/ 0 w 691243"/>
                  <a:gd name="connsiteY0" fmla="*/ 121786 h 242436"/>
                  <a:gd name="connsiteX1" fmla="*/ 333948 w 691243"/>
                  <a:gd name="connsiteY1" fmla="*/ 1136 h 242436"/>
                  <a:gd name="connsiteX2" fmla="*/ 626621 w 691243"/>
                  <a:gd name="connsiteY2" fmla="*/ 64636 h 242436"/>
                  <a:gd name="connsiteX3" fmla="*/ 667896 w 691243"/>
                  <a:gd name="connsiteY3" fmla="*/ 121786 h 242436"/>
                  <a:gd name="connsiteX4" fmla="*/ 333948 w 691243"/>
                  <a:gd name="connsiteY4" fmla="*/ 242436 h 242436"/>
                  <a:gd name="connsiteX5" fmla="*/ 0 w 691243"/>
                  <a:gd name="connsiteY5" fmla="*/ 121786 h 242436"/>
                  <a:gd name="connsiteX0" fmla="*/ 0 w 670035"/>
                  <a:gd name="connsiteY0" fmla="*/ 121786 h 242705"/>
                  <a:gd name="connsiteX1" fmla="*/ 333948 w 670035"/>
                  <a:gd name="connsiteY1" fmla="*/ 1136 h 242705"/>
                  <a:gd name="connsiteX2" fmla="*/ 626621 w 670035"/>
                  <a:gd name="connsiteY2" fmla="*/ 64636 h 242705"/>
                  <a:gd name="connsiteX3" fmla="*/ 667896 w 670035"/>
                  <a:gd name="connsiteY3" fmla="*/ 121786 h 242705"/>
                  <a:gd name="connsiteX4" fmla="*/ 620271 w 670035"/>
                  <a:gd name="connsiteY4" fmla="*/ 153536 h 242705"/>
                  <a:gd name="connsiteX5" fmla="*/ 333948 w 670035"/>
                  <a:gd name="connsiteY5" fmla="*/ 242436 h 242705"/>
                  <a:gd name="connsiteX6" fmla="*/ 0 w 670035"/>
                  <a:gd name="connsiteY6" fmla="*/ 121786 h 242705"/>
                  <a:gd name="connsiteX0" fmla="*/ 0 w 826667"/>
                  <a:gd name="connsiteY0" fmla="*/ 121786 h 243271"/>
                  <a:gd name="connsiteX1" fmla="*/ 333948 w 826667"/>
                  <a:gd name="connsiteY1" fmla="*/ 1136 h 243271"/>
                  <a:gd name="connsiteX2" fmla="*/ 626621 w 826667"/>
                  <a:gd name="connsiteY2" fmla="*/ 64636 h 243271"/>
                  <a:gd name="connsiteX3" fmla="*/ 667896 w 826667"/>
                  <a:gd name="connsiteY3" fmla="*/ 121786 h 243271"/>
                  <a:gd name="connsiteX4" fmla="*/ 817121 w 826667"/>
                  <a:gd name="connsiteY4" fmla="*/ 172586 h 243271"/>
                  <a:gd name="connsiteX5" fmla="*/ 333948 w 826667"/>
                  <a:gd name="connsiteY5" fmla="*/ 242436 h 243271"/>
                  <a:gd name="connsiteX6" fmla="*/ 0 w 826667"/>
                  <a:gd name="connsiteY6" fmla="*/ 121786 h 243271"/>
                  <a:gd name="connsiteX0" fmla="*/ 0 w 835907"/>
                  <a:gd name="connsiteY0" fmla="*/ 121486 h 242971"/>
                  <a:gd name="connsiteX1" fmla="*/ 333948 w 835907"/>
                  <a:gd name="connsiteY1" fmla="*/ 836 h 242971"/>
                  <a:gd name="connsiteX2" fmla="*/ 826646 w 835907"/>
                  <a:gd name="connsiteY2" fmla="*/ 70686 h 242971"/>
                  <a:gd name="connsiteX3" fmla="*/ 667896 w 835907"/>
                  <a:gd name="connsiteY3" fmla="*/ 121486 h 242971"/>
                  <a:gd name="connsiteX4" fmla="*/ 817121 w 835907"/>
                  <a:gd name="connsiteY4" fmla="*/ 172286 h 242971"/>
                  <a:gd name="connsiteX5" fmla="*/ 333948 w 835907"/>
                  <a:gd name="connsiteY5" fmla="*/ 242136 h 242971"/>
                  <a:gd name="connsiteX6" fmla="*/ 0 w 835907"/>
                  <a:gd name="connsiteY6" fmla="*/ 121486 h 242971"/>
                  <a:gd name="connsiteX0" fmla="*/ 0 w 835907"/>
                  <a:gd name="connsiteY0" fmla="*/ 121148 h 242633"/>
                  <a:gd name="connsiteX1" fmla="*/ 333948 w 835907"/>
                  <a:gd name="connsiteY1" fmla="*/ 498 h 242633"/>
                  <a:gd name="connsiteX2" fmla="*/ 826646 w 835907"/>
                  <a:gd name="connsiteY2" fmla="*/ 70348 h 242633"/>
                  <a:gd name="connsiteX3" fmla="*/ 667896 w 835907"/>
                  <a:gd name="connsiteY3" fmla="*/ 121148 h 242633"/>
                  <a:gd name="connsiteX4" fmla="*/ 817121 w 835907"/>
                  <a:gd name="connsiteY4" fmla="*/ 171948 h 242633"/>
                  <a:gd name="connsiteX5" fmla="*/ 333948 w 835907"/>
                  <a:gd name="connsiteY5" fmla="*/ 241798 h 242633"/>
                  <a:gd name="connsiteX6" fmla="*/ 0 w 835907"/>
                  <a:gd name="connsiteY6" fmla="*/ 121148 h 242633"/>
                  <a:gd name="connsiteX0" fmla="*/ 0 w 835907"/>
                  <a:gd name="connsiteY0" fmla="*/ 121148 h 242422"/>
                  <a:gd name="connsiteX1" fmla="*/ 333948 w 835907"/>
                  <a:gd name="connsiteY1" fmla="*/ 498 h 242422"/>
                  <a:gd name="connsiteX2" fmla="*/ 826646 w 835907"/>
                  <a:gd name="connsiteY2" fmla="*/ 70348 h 242422"/>
                  <a:gd name="connsiteX3" fmla="*/ 667896 w 835907"/>
                  <a:gd name="connsiteY3" fmla="*/ 121148 h 242422"/>
                  <a:gd name="connsiteX4" fmla="*/ 817121 w 835907"/>
                  <a:gd name="connsiteY4" fmla="*/ 171948 h 242422"/>
                  <a:gd name="connsiteX5" fmla="*/ 333948 w 835907"/>
                  <a:gd name="connsiteY5" fmla="*/ 241798 h 242422"/>
                  <a:gd name="connsiteX6" fmla="*/ 0 w 835907"/>
                  <a:gd name="connsiteY6" fmla="*/ 121148 h 242422"/>
                  <a:gd name="connsiteX0" fmla="*/ 0 w 835907"/>
                  <a:gd name="connsiteY0" fmla="*/ 121148 h 242528"/>
                  <a:gd name="connsiteX1" fmla="*/ 333948 w 835907"/>
                  <a:gd name="connsiteY1" fmla="*/ 498 h 242528"/>
                  <a:gd name="connsiteX2" fmla="*/ 826646 w 835907"/>
                  <a:gd name="connsiteY2" fmla="*/ 70348 h 242528"/>
                  <a:gd name="connsiteX3" fmla="*/ 667896 w 835907"/>
                  <a:gd name="connsiteY3" fmla="*/ 121148 h 242528"/>
                  <a:gd name="connsiteX4" fmla="*/ 817121 w 835907"/>
                  <a:gd name="connsiteY4" fmla="*/ 171948 h 242528"/>
                  <a:gd name="connsiteX5" fmla="*/ 333948 w 835907"/>
                  <a:gd name="connsiteY5" fmla="*/ 241798 h 242528"/>
                  <a:gd name="connsiteX6" fmla="*/ 0 w 835907"/>
                  <a:gd name="connsiteY6" fmla="*/ 121148 h 242528"/>
                  <a:gd name="connsiteX0" fmla="*/ 0 w 883050"/>
                  <a:gd name="connsiteY0" fmla="*/ 121148 h 242754"/>
                  <a:gd name="connsiteX1" fmla="*/ 333948 w 883050"/>
                  <a:gd name="connsiteY1" fmla="*/ 498 h 242754"/>
                  <a:gd name="connsiteX2" fmla="*/ 826646 w 883050"/>
                  <a:gd name="connsiteY2" fmla="*/ 70348 h 242754"/>
                  <a:gd name="connsiteX3" fmla="*/ 817121 w 883050"/>
                  <a:gd name="connsiteY3" fmla="*/ 171948 h 242754"/>
                  <a:gd name="connsiteX4" fmla="*/ 333948 w 883050"/>
                  <a:gd name="connsiteY4" fmla="*/ 241798 h 242754"/>
                  <a:gd name="connsiteX5" fmla="*/ 0 w 883050"/>
                  <a:gd name="connsiteY5" fmla="*/ 121148 h 242754"/>
                  <a:gd name="connsiteX0" fmla="*/ 0 w 860038"/>
                  <a:gd name="connsiteY0" fmla="*/ 121148 h 242754"/>
                  <a:gd name="connsiteX1" fmla="*/ 333948 w 860038"/>
                  <a:gd name="connsiteY1" fmla="*/ 498 h 242754"/>
                  <a:gd name="connsiteX2" fmla="*/ 826646 w 860038"/>
                  <a:gd name="connsiteY2" fmla="*/ 70348 h 242754"/>
                  <a:gd name="connsiteX3" fmla="*/ 817121 w 860038"/>
                  <a:gd name="connsiteY3" fmla="*/ 171948 h 242754"/>
                  <a:gd name="connsiteX4" fmla="*/ 333948 w 860038"/>
                  <a:gd name="connsiteY4" fmla="*/ 241798 h 242754"/>
                  <a:gd name="connsiteX5" fmla="*/ 0 w 860038"/>
                  <a:gd name="connsiteY5" fmla="*/ 121148 h 242754"/>
                  <a:gd name="connsiteX0" fmla="*/ 0 w 826646"/>
                  <a:gd name="connsiteY0" fmla="*/ 121148 h 242754"/>
                  <a:gd name="connsiteX1" fmla="*/ 333948 w 826646"/>
                  <a:gd name="connsiteY1" fmla="*/ 498 h 242754"/>
                  <a:gd name="connsiteX2" fmla="*/ 826646 w 826646"/>
                  <a:gd name="connsiteY2" fmla="*/ 70348 h 242754"/>
                  <a:gd name="connsiteX3" fmla="*/ 817121 w 826646"/>
                  <a:gd name="connsiteY3" fmla="*/ 171948 h 242754"/>
                  <a:gd name="connsiteX4" fmla="*/ 333948 w 826646"/>
                  <a:gd name="connsiteY4" fmla="*/ 241798 h 242754"/>
                  <a:gd name="connsiteX5" fmla="*/ 0 w 826646"/>
                  <a:gd name="connsiteY5" fmla="*/ 121148 h 242754"/>
                  <a:gd name="connsiteX0" fmla="*/ 0 w 826646"/>
                  <a:gd name="connsiteY0" fmla="*/ 121447 h 243053"/>
                  <a:gd name="connsiteX1" fmla="*/ 333948 w 826646"/>
                  <a:gd name="connsiteY1" fmla="*/ 797 h 243053"/>
                  <a:gd name="connsiteX2" fmla="*/ 826646 w 826646"/>
                  <a:gd name="connsiteY2" fmla="*/ 70647 h 243053"/>
                  <a:gd name="connsiteX3" fmla="*/ 817121 w 826646"/>
                  <a:gd name="connsiteY3" fmla="*/ 172247 h 243053"/>
                  <a:gd name="connsiteX4" fmla="*/ 333948 w 826646"/>
                  <a:gd name="connsiteY4" fmla="*/ 242097 h 243053"/>
                  <a:gd name="connsiteX5" fmla="*/ 0 w 826646"/>
                  <a:gd name="connsiteY5" fmla="*/ 121447 h 243053"/>
                  <a:gd name="connsiteX0" fmla="*/ 0 w 826646"/>
                  <a:gd name="connsiteY0" fmla="*/ 121447 h 242959"/>
                  <a:gd name="connsiteX1" fmla="*/ 333948 w 826646"/>
                  <a:gd name="connsiteY1" fmla="*/ 797 h 242959"/>
                  <a:gd name="connsiteX2" fmla="*/ 826646 w 826646"/>
                  <a:gd name="connsiteY2" fmla="*/ 70647 h 242959"/>
                  <a:gd name="connsiteX3" fmla="*/ 817121 w 826646"/>
                  <a:gd name="connsiteY3" fmla="*/ 172247 h 242959"/>
                  <a:gd name="connsiteX4" fmla="*/ 333948 w 826646"/>
                  <a:gd name="connsiteY4" fmla="*/ 242097 h 242959"/>
                  <a:gd name="connsiteX5" fmla="*/ 0 w 826646"/>
                  <a:gd name="connsiteY5" fmla="*/ 121447 h 242959"/>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646" h="243136">
                    <a:moveTo>
                      <a:pt x="0" y="121624"/>
                    </a:moveTo>
                    <a:cubicBezTo>
                      <a:pt x="0" y="54991"/>
                      <a:pt x="196174" y="9441"/>
                      <a:pt x="333948" y="974"/>
                    </a:cubicBezTo>
                    <a:cubicBezTo>
                      <a:pt x="471722" y="-7493"/>
                      <a:pt x="618588" y="41191"/>
                      <a:pt x="826646" y="70824"/>
                    </a:cubicBezTo>
                    <a:cubicBezTo>
                      <a:pt x="821450" y="77174"/>
                      <a:pt x="816687" y="175599"/>
                      <a:pt x="817121" y="172424"/>
                    </a:cubicBezTo>
                    <a:cubicBezTo>
                      <a:pt x="636580" y="194649"/>
                      <a:pt x="470135" y="250741"/>
                      <a:pt x="333948" y="242274"/>
                    </a:cubicBezTo>
                    <a:cubicBezTo>
                      <a:pt x="197761" y="233807"/>
                      <a:pt x="0" y="188257"/>
                      <a:pt x="0" y="121624"/>
                    </a:cubicBezTo>
                    <a:close/>
                  </a:path>
                </a:pathLst>
              </a:cu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grpSp>
      </p:grpSp>
      <p:pic>
        <p:nvPicPr>
          <p:cNvPr id="83" name="Picture 82" descr="PATTERNS_PPT-01.png"/>
          <p:cNvPicPr>
            <a:picLocks noChangeAspect="1"/>
          </p:cNvPicPr>
          <p:nvPr/>
        </p:nvPicPr>
        <p:blipFill rotWithShape="1">
          <a:blip r:embed="rId5" cstate="email">
            <a:alphaModFix amt="15000"/>
            <a:extLst>
              <a:ext uri="{28A0092B-C50C-407E-A947-70E740481C1C}">
                <a14:useLocalDpi xmlns:a14="http://schemas.microsoft.com/office/drawing/2010/main"/>
              </a:ext>
            </a:extLst>
          </a:blip>
          <a:srcRect l="72368" t="65819" b="565"/>
          <a:stretch/>
        </p:blipFill>
        <p:spPr>
          <a:xfrm flipH="1">
            <a:off x="0" y="3933166"/>
            <a:ext cx="2526631" cy="2195642"/>
          </a:xfrm>
          <a:prstGeom prst="rect">
            <a:avLst/>
          </a:prstGeom>
        </p:spPr>
      </p:pic>
      <p:sp>
        <p:nvSpPr>
          <p:cNvPr id="38" name="Rectangle 37"/>
          <p:cNvSpPr/>
          <p:nvPr/>
        </p:nvSpPr>
        <p:spPr>
          <a:xfrm>
            <a:off x="4654996"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069840" y="2087879"/>
            <a:ext cx="2626360" cy="339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93000"/>
              </a:lnSpc>
            </a:pPr>
            <a:r>
              <a:rPr lang="en-US" sz="1500" b="1" dirty="0">
                <a:solidFill>
                  <a:srgbClr val="95358C"/>
                </a:solidFill>
              </a:rPr>
              <a:t>Employment litigation and claims of non-compliance can negatively impact employee engagement and therefore productivity, driving up Cost of Goods Sold. </a:t>
            </a:r>
            <a:r>
              <a:rPr lang="en-US" sz="1500" dirty="0" smtClean="0">
                <a:solidFill>
                  <a:srgbClr val="555559"/>
                </a:solidFill>
              </a:rPr>
              <a:t>Workplace </a:t>
            </a:r>
            <a:r>
              <a:rPr lang="en-US" sz="1500" dirty="0">
                <a:solidFill>
                  <a:srgbClr val="555559"/>
                </a:solidFill>
              </a:rPr>
              <a:t>injuries can significantly impact COGS when employees miss work due to injuries. Injuries resulting in Workers’ Compensation claims by the direct labor force cause the employer’s Workers’ Comp rates to increase which is a direct hit COGS.</a:t>
            </a:r>
          </a:p>
        </p:txBody>
      </p:sp>
      <p:cxnSp>
        <p:nvCxnSpPr>
          <p:cNvPr id="42" name="Straight Connector 41"/>
          <p:cNvCxnSpPr/>
          <p:nvPr/>
        </p:nvCxnSpPr>
        <p:spPr>
          <a:xfrm flipH="1">
            <a:off x="5054621" y="1820328"/>
            <a:ext cx="2590779" cy="0"/>
          </a:xfrm>
          <a:prstGeom prst="line">
            <a:avLst/>
          </a:prstGeom>
          <a:ln w="63500">
            <a:solidFill>
              <a:srgbClr val="712168"/>
            </a:solidFill>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45" name="TextBox 44"/>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9" name="Rectangle 48"/>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50" name="TextBox 49"/>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51" name="Rectangle 50"/>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52" name="TextBox 51"/>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53" name="Group 52"/>
          <p:cNvGrpSpPr/>
          <p:nvPr/>
        </p:nvGrpSpPr>
        <p:grpSpPr>
          <a:xfrm>
            <a:off x="1439352" y="2712869"/>
            <a:ext cx="2743200" cy="2371409"/>
            <a:chOff x="2479249" y="3180235"/>
            <a:chExt cx="4760537" cy="2700640"/>
          </a:xfrm>
        </p:grpSpPr>
        <p:cxnSp>
          <p:nvCxnSpPr>
            <p:cNvPr id="54" name="Straight Connector 53"/>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7" name="Isosceles Triangle 56"/>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61" name="Rectangle 60">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62" name="Rectangle 61">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63" name="Isosceles Triangle 62"/>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65" name="TextBox 64"/>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66" name="TextBox 65"/>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67" name="TextBox 66"/>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235731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DP_ProposalPresentation_BLANK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0" name="Group 39"/>
          <p:cNvGrpSpPr/>
          <p:nvPr/>
        </p:nvGrpSpPr>
        <p:grpSpPr>
          <a:xfrm>
            <a:off x="0" y="6127750"/>
            <a:ext cx="9144000" cy="730250"/>
            <a:chOff x="0" y="6127750"/>
            <a:chExt cx="9144000" cy="730250"/>
          </a:xfrm>
        </p:grpSpPr>
        <p:sp>
          <p:nvSpPr>
            <p:cNvPr id="41" name="Rectangle 40"/>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rotWithShape="1">
            <a:blip r:embed="rId4"/>
            <a:srcRect t="12336" b="22468"/>
            <a:stretch/>
          </p:blipFill>
          <p:spPr>
            <a:xfrm>
              <a:off x="7391400" y="6145337"/>
              <a:ext cx="1752600" cy="703782"/>
            </a:xfrm>
            <a:prstGeom prst="rect">
              <a:avLst/>
            </a:prstGeom>
          </p:spPr>
        </p:pic>
        <p:sp>
          <p:nvSpPr>
            <p:cNvPr id="4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568360"/>
            <a:ext cx="5737468" cy="584776"/>
          </a:xfrm>
          <a:prstGeom prst="rect">
            <a:avLst/>
          </a:prstGeom>
          <a:noFill/>
        </p:spPr>
        <p:txBody>
          <a:bodyPr wrap="none" rtlCol="0">
            <a:spAutoFit/>
          </a:bodyPr>
          <a:lstStyle/>
          <a:p>
            <a:r>
              <a:rPr lang="en-US" sz="3200" dirty="0">
                <a:solidFill>
                  <a:schemeClr val="bg1"/>
                </a:solidFill>
              </a:rPr>
              <a:t>The Impact of Risk on the P&amp;L</a:t>
            </a:r>
          </a:p>
        </p:txBody>
      </p:sp>
      <p:sp>
        <p:nvSpPr>
          <p:cNvPr id="48" name="Rectangle 47"/>
          <p:cNvSpPr/>
          <p:nvPr/>
        </p:nvSpPr>
        <p:spPr>
          <a:xfrm>
            <a:off x="0" y="1202267"/>
            <a:ext cx="9144000" cy="4961466"/>
          </a:xfrm>
          <a:prstGeom prst="rect">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060275" y="169332"/>
            <a:ext cx="863599" cy="863599"/>
          </a:xfrm>
          <a:prstGeom prst="ellipse">
            <a:avLst/>
          </a:prstGeom>
          <a:solidFill>
            <a:schemeClr val="bg1"/>
          </a:solidFill>
          <a:ln w="34925">
            <a:solidFill>
              <a:srgbClr val="7121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p:cNvGrpSpPr/>
          <p:nvPr/>
        </p:nvGrpSpPr>
        <p:grpSpPr>
          <a:xfrm>
            <a:off x="8125334" y="383576"/>
            <a:ext cx="672757" cy="429225"/>
            <a:chOff x="8108400" y="366642"/>
            <a:chExt cx="672757" cy="429225"/>
          </a:xfrm>
        </p:grpSpPr>
        <p:sp>
          <p:nvSpPr>
            <p:cNvPr id="70" name="Rounded Rectangle 308"/>
            <p:cNvSpPr/>
            <p:nvPr/>
          </p:nvSpPr>
          <p:spPr>
            <a:xfrm>
              <a:off x="8392011" y="750080"/>
              <a:ext cx="389146" cy="45787"/>
            </a:xfrm>
            <a:custGeom>
              <a:avLst/>
              <a:gdLst>
                <a:gd name="connsiteX0" fmla="*/ 0 w 1139896"/>
                <a:gd name="connsiteY0" fmla="*/ 88228 h 176455"/>
                <a:gd name="connsiteX1" fmla="*/ 88228 w 1139896"/>
                <a:gd name="connsiteY1" fmla="*/ 0 h 176455"/>
                <a:gd name="connsiteX2" fmla="*/ 1051669 w 1139896"/>
                <a:gd name="connsiteY2" fmla="*/ 0 h 176455"/>
                <a:gd name="connsiteX3" fmla="*/ 1139897 w 1139896"/>
                <a:gd name="connsiteY3" fmla="*/ 88228 h 176455"/>
                <a:gd name="connsiteX4" fmla="*/ 1139896 w 1139896"/>
                <a:gd name="connsiteY4" fmla="*/ 88228 h 176455"/>
                <a:gd name="connsiteX5" fmla="*/ 1051668 w 1139896"/>
                <a:gd name="connsiteY5" fmla="*/ 176456 h 176455"/>
                <a:gd name="connsiteX6" fmla="*/ 88228 w 1139896"/>
                <a:gd name="connsiteY6" fmla="*/ 176455 h 176455"/>
                <a:gd name="connsiteX7" fmla="*/ 0 w 1139896"/>
                <a:gd name="connsiteY7" fmla="*/ 88227 h 176455"/>
                <a:gd name="connsiteX8" fmla="*/ 0 w 1139896"/>
                <a:gd name="connsiteY8" fmla="*/ 88228 h 176455"/>
                <a:gd name="connsiteX0" fmla="*/ 0 w 1139897"/>
                <a:gd name="connsiteY0" fmla="*/ 88228 h 176456"/>
                <a:gd name="connsiteX1" fmla="*/ 88228 w 1139897"/>
                <a:gd name="connsiteY1" fmla="*/ 0 h 176456"/>
                <a:gd name="connsiteX2" fmla="*/ 1051669 w 1139897"/>
                <a:gd name="connsiteY2" fmla="*/ 0 h 176456"/>
                <a:gd name="connsiteX3" fmla="*/ 1139897 w 1139897"/>
                <a:gd name="connsiteY3" fmla="*/ 88228 h 176456"/>
                <a:gd name="connsiteX4" fmla="*/ 1139896 w 1139897"/>
                <a:gd name="connsiteY4" fmla="*/ 88228 h 176456"/>
                <a:gd name="connsiteX5" fmla="*/ 1051668 w 1139897"/>
                <a:gd name="connsiteY5" fmla="*/ 176456 h 176456"/>
                <a:gd name="connsiteX6" fmla="*/ 0 w 1139897"/>
                <a:gd name="connsiteY6" fmla="*/ 88227 h 176456"/>
                <a:gd name="connsiteX7" fmla="*/ 0 w 1139897"/>
                <a:gd name="connsiteY7" fmla="*/ 88228 h 176456"/>
                <a:gd name="connsiteX0" fmla="*/ 0 w 1139897"/>
                <a:gd name="connsiteY0" fmla="*/ 88228 h 88228"/>
                <a:gd name="connsiteX1" fmla="*/ 88228 w 1139897"/>
                <a:gd name="connsiteY1" fmla="*/ 0 h 88228"/>
                <a:gd name="connsiteX2" fmla="*/ 1051669 w 1139897"/>
                <a:gd name="connsiteY2" fmla="*/ 0 h 88228"/>
                <a:gd name="connsiteX3" fmla="*/ 1139897 w 1139897"/>
                <a:gd name="connsiteY3" fmla="*/ 88228 h 88228"/>
                <a:gd name="connsiteX4" fmla="*/ 1139896 w 1139897"/>
                <a:gd name="connsiteY4" fmla="*/ 88228 h 88228"/>
                <a:gd name="connsiteX5" fmla="*/ 0 w 1139897"/>
                <a:gd name="connsiteY5" fmla="*/ 88227 h 88228"/>
                <a:gd name="connsiteX6" fmla="*/ 0 w 1139897"/>
                <a:gd name="connsiteY6" fmla="*/ 88228 h 8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897" h="88228">
                  <a:moveTo>
                    <a:pt x="0" y="88228"/>
                  </a:moveTo>
                  <a:cubicBezTo>
                    <a:pt x="0" y="39501"/>
                    <a:pt x="39501" y="0"/>
                    <a:pt x="88228" y="0"/>
                  </a:cubicBezTo>
                  <a:lnTo>
                    <a:pt x="1051669" y="0"/>
                  </a:lnTo>
                  <a:cubicBezTo>
                    <a:pt x="1100396" y="0"/>
                    <a:pt x="1139897" y="39501"/>
                    <a:pt x="1139897" y="88228"/>
                  </a:cubicBezTo>
                  <a:lnTo>
                    <a:pt x="1139896" y="88228"/>
                  </a:lnTo>
                  <a:lnTo>
                    <a:pt x="0" y="88227"/>
                  </a:lnTo>
                  <a:lnTo>
                    <a:pt x="0" y="88228"/>
                  </a:lnTo>
                  <a:close/>
                </a:path>
              </a:pathLst>
            </a:custGeom>
            <a:solidFill>
              <a:srgbClr val="712168"/>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71" name="Group 70"/>
            <p:cNvGrpSpPr/>
            <p:nvPr/>
          </p:nvGrpSpPr>
          <p:grpSpPr>
            <a:xfrm rot="19970894">
              <a:off x="8108400" y="366642"/>
              <a:ext cx="539091" cy="382688"/>
              <a:chOff x="4774055" y="4378325"/>
              <a:chExt cx="1579121" cy="1120981"/>
            </a:xfrm>
            <a:solidFill>
              <a:srgbClr val="712168"/>
            </a:solidFill>
          </p:grpSpPr>
          <p:grpSp>
            <p:nvGrpSpPr>
              <p:cNvPr id="72" name="Group 71"/>
              <p:cNvGrpSpPr/>
              <p:nvPr/>
            </p:nvGrpSpPr>
            <p:grpSpPr>
              <a:xfrm>
                <a:off x="5690109" y="4378325"/>
                <a:ext cx="659892" cy="365331"/>
                <a:chOff x="5690109" y="4378325"/>
                <a:chExt cx="659892" cy="365331"/>
              </a:xfrm>
              <a:grpFill/>
            </p:grpSpPr>
            <p:sp>
              <p:nvSpPr>
                <p:cNvPr id="80" name="Rounded Rectangle 79"/>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1" name="Rounded Rectangle 80"/>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2" name="Rounded Rectangle 81"/>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nvGrpSpPr>
              <p:cNvPr id="73" name="Group 72"/>
              <p:cNvGrpSpPr/>
              <p:nvPr/>
            </p:nvGrpSpPr>
            <p:grpSpPr>
              <a:xfrm rot="10800000">
                <a:off x="5693284" y="5133975"/>
                <a:ext cx="659892" cy="365331"/>
                <a:chOff x="5690109" y="4378325"/>
                <a:chExt cx="659892" cy="365331"/>
              </a:xfrm>
              <a:grpFill/>
            </p:grpSpPr>
            <p:sp>
              <p:nvSpPr>
                <p:cNvPr id="77" name="Rounded Rectangle 76"/>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8" name="Rounded Rectangle 77"/>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9" name="Rounded Rectangle 78"/>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74" name="Rectangle 73"/>
              <p:cNvSpPr/>
              <p:nvPr/>
            </p:nvSpPr>
            <p:spPr>
              <a:xfrm>
                <a:off x="5688544" y="4806919"/>
                <a:ext cx="3058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p:cNvSpPr/>
              <p:nvPr/>
            </p:nvSpPr>
            <p:spPr>
              <a:xfrm>
                <a:off x="6234644" y="4803744"/>
                <a:ext cx="899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44"/>
              <p:cNvSpPr>
                <a:spLocks noChangeAspect="1" noChangeArrowheads="1"/>
              </p:cNvSpPr>
              <p:nvPr/>
            </p:nvSpPr>
            <p:spPr bwMode="auto">
              <a:xfrm>
                <a:off x="4774055" y="4825025"/>
                <a:ext cx="826646" cy="243136"/>
              </a:xfrm>
              <a:custGeom>
                <a:avLst/>
                <a:gdLst>
                  <a:gd name="connsiteX0" fmla="*/ 0 w 667896"/>
                  <a:gd name="connsiteY0" fmla="*/ 120650 h 241300"/>
                  <a:gd name="connsiteX1" fmla="*/ 333948 w 667896"/>
                  <a:gd name="connsiteY1" fmla="*/ 0 h 241300"/>
                  <a:gd name="connsiteX2" fmla="*/ 667896 w 667896"/>
                  <a:gd name="connsiteY2" fmla="*/ 120650 h 241300"/>
                  <a:gd name="connsiteX3" fmla="*/ 333948 w 667896"/>
                  <a:gd name="connsiteY3" fmla="*/ 241300 h 241300"/>
                  <a:gd name="connsiteX4" fmla="*/ 0 w 667896"/>
                  <a:gd name="connsiteY4" fmla="*/ 120650 h 241300"/>
                  <a:gd name="connsiteX0" fmla="*/ 0 w 691243"/>
                  <a:gd name="connsiteY0" fmla="*/ 121786 h 242436"/>
                  <a:gd name="connsiteX1" fmla="*/ 333948 w 691243"/>
                  <a:gd name="connsiteY1" fmla="*/ 1136 h 242436"/>
                  <a:gd name="connsiteX2" fmla="*/ 626621 w 691243"/>
                  <a:gd name="connsiteY2" fmla="*/ 64636 h 242436"/>
                  <a:gd name="connsiteX3" fmla="*/ 667896 w 691243"/>
                  <a:gd name="connsiteY3" fmla="*/ 121786 h 242436"/>
                  <a:gd name="connsiteX4" fmla="*/ 333948 w 691243"/>
                  <a:gd name="connsiteY4" fmla="*/ 242436 h 242436"/>
                  <a:gd name="connsiteX5" fmla="*/ 0 w 691243"/>
                  <a:gd name="connsiteY5" fmla="*/ 121786 h 242436"/>
                  <a:gd name="connsiteX0" fmla="*/ 0 w 670035"/>
                  <a:gd name="connsiteY0" fmla="*/ 121786 h 242705"/>
                  <a:gd name="connsiteX1" fmla="*/ 333948 w 670035"/>
                  <a:gd name="connsiteY1" fmla="*/ 1136 h 242705"/>
                  <a:gd name="connsiteX2" fmla="*/ 626621 w 670035"/>
                  <a:gd name="connsiteY2" fmla="*/ 64636 h 242705"/>
                  <a:gd name="connsiteX3" fmla="*/ 667896 w 670035"/>
                  <a:gd name="connsiteY3" fmla="*/ 121786 h 242705"/>
                  <a:gd name="connsiteX4" fmla="*/ 620271 w 670035"/>
                  <a:gd name="connsiteY4" fmla="*/ 153536 h 242705"/>
                  <a:gd name="connsiteX5" fmla="*/ 333948 w 670035"/>
                  <a:gd name="connsiteY5" fmla="*/ 242436 h 242705"/>
                  <a:gd name="connsiteX6" fmla="*/ 0 w 670035"/>
                  <a:gd name="connsiteY6" fmla="*/ 121786 h 242705"/>
                  <a:gd name="connsiteX0" fmla="*/ 0 w 826667"/>
                  <a:gd name="connsiteY0" fmla="*/ 121786 h 243271"/>
                  <a:gd name="connsiteX1" fmla="*/ 333948 w 826667"/>
                  <a:gd name="connsiteY1" fmla="*/ 1136 h 243271"/>
                  <a:gd name="connsiteX2" fmla="*/ 626621 w 826667"/>
                  <a:gd name="connsiteY2" fmla="*/ 64636 h 243271"/>
                  <a:gd name="connsiteX3" fmla="*/ 667896 w 826667"/>
                  <a:gd name="connsiteY3" fmla="*/ 121786 h 243271"/>
                  <a:gd name="connsiteX4" fmla="*/ 817121 w 826667"/>
                  <a:gd name="connsiteY4" fmla="*/ 172586 h 243271"/>
                  <a:gd name="connsiteX5" fmla="*/ 333948 w 826667"/>
                  <a:gd name="connsiteY5" fmla="*/ 242436 h 243271"/>
                  <a:gd name="connsiteX6" fmla="*/ 0 w 826667"/>
                  <a:gd name="connsiteY6" fmla="*/ 121786 h 243271"/>
                  <a:gd name="connsiteX0" fmla="*/ 0 w 835907"/>
                  <a:gd name="connsiteY0" fmla="*/ 121486 h 242971"/>
                  <a:gd name="connsiteX1" fmla="*/ 333948 w 835907"/>
                  <a:gd name="connsiteY1" fmla="*/ 836 h 242971"/>
                  <a:gd name="connsiteX2" fmla="*/ 826646 w 835907"/>
                  <a:gd name="connsiteY2" fmla="*/ 70686 h 242971"/>
                  <a:gd name="connsiteX3" fmla="*/ 667896 w 835907"/>
                  <a:gd name="connsiteY3" fmla="*/ 121486 h 242971"/>
                  <a:gd name="connsiteX4" fmla="*/ 817121 w 835907"/>
                  <a:gd name="connsiteY4" fmla="*/ 172286 h 242971"/>
                  <a:gd name="connsiteX5" fmla="*/ 333948 w 835907"/>
                  <a:gd name="connsiteY5" fmla="*/ 242136 h 242971"/>
                  <a:gd name="connsiteX6" fmla="*/ 0 w 835907"/>
                  <a:gd name="connsiteY6" fmla="*/ 121486 h 242971"/>
                  <a:gd name="connsiteX0" fmla="*/ 0 w 835907"/>
                  <a:gd name="connsiteY0" fmla="*/ 121148 h 242633"/>
                  <a:gd name="connsiteX1" fmla="*/ 333948 w 835907"/>
                  <a:gd name="connsiteY1" fmla="*/ 498 h 242633"/>
                  <a:gd name="connsiteX2" fmla="*/ 826646 w 835907"/>
                  <a:gd name="connsiteY2" fmla="*/ 70348 h 242633"/>
                  <a:gd name="connsiteX3" fmla="*/ 667896 w 835907"/>
                  <a:gd name="connsiteY3" fmla="*/ 121148 h 242633"/>
                  <a:gd name="connsiteX4" fmla="*/ 817121 w 835907"/>
                  <a:gd name="connsiteY4" fmla="*/ 171948 h 242633"/>
                  <a:gd name="connsiteX5" fmla="*/ 333948 w 835907"/>
                  <a:gd name="connsiteY5" fmla="*/ 241798 h 242633"/>
                  <a:gd name="connsiteX6" fmla="*/ 0 w 835907"/>
                  <a:gd name="connsiteY6" fmla="*/ 121148 h 242633"/>
                  <a:gd name="connsiteX0" fmla="*/ 0 w 835907"/>
                  <a:gd name="connsiteY0" fmla="*/ 121148 h 242422"/>
                  <a:gd name="connsiteX1" fmla="*/ 333948 w 835907"/>
                  <a:gd name="connsiteY1" fmla="*/ 498 h 242422"/>
                  <a:gd name="connsiteX2" fmla="*/ 826646 w 835907"/>
                  <a:gd name="connsiteY2" fmla="*/ 70348 h 242422"/>
                  <a:gd name="connsiteX3" fmla="*/ 667896 w 835907"/>
                  <a:gd name="connsiteY3" fmla="*/ 121148 h 242422"/>
                  <a:gd name="connsiteX4" fmla="*/ 817121 w 835907"/>
                  <a:gd name="connsiteY4" fmla="*/ 171948 h 242422"/>
                  <a:gd name="connsiteX5" fmla="*/ 333948 w 835907"/>
                  <a:gd name="connsiteY5" fmla="*/ 241798 h 242422"/>
                  <a:gd name="connsiteX6" fmla="*/ 0 w 835907"/>
                  <a:gd name="connsiteY6" fmla="*/ 121148 h 242422"/>
                  <a:gd name="connsiteX0" fmla="*/ 0 w 835907"/>
                  <a:gd name="connsiteY0" fmla="*/ 121148 h 242528"/>
                  <a:gd name="connsiteX1" fmla="*/ 333948 w 835907"/>
                  <a:gd name="connsiteY1" fmla="*/ 498 h 242528"/>
                  <a:gd name="connsiteX2" fmla="*/ 826646 w 835907"/>
                  <a:gd name="connsiteY2" fmla="*/ 70348 h 242528"/>
                  <a:gd name="connsiteX3" fmla="*/ 667896 w 835907"/>
                  <a:gd name="connsiteY3" fmla="*/ 121148 h 242528"/>
                  <a:gd name="connsiteX4" fmla="*/ 817121 w 835907"/>
                  <a:gd name="connsiteY4" fmla="*/ 171948 h 242528"/>
                  <a:gd name="connsiteX5" fmla="*/ 333948 w 835907"/>
                  <a:gd name="connsiteY5" fmla="*/ 241798 h 242528"/>
                  <a:gd name="connsiteX6" fmla="*/ 0 w 835907"/>
                  <a:gd name="connsiteY6" fmla="*/ 121148 h 242528"/>
                  <a:gd name="connsiteX0" fmla="*/ 0 w 883050"/>
                  <a:gd name="connsiteY0" fmla="*/ 121148 h 242754"/>
                  <a:gd name="connsiteX1" fmla="*/ 333948 w 883050"/>
                  <a:gd name="connsiteY1" fmla="*/ 498 h 242754"/>
                  <a:gd name="connsiteX2" fmla="*/ 826646 w 883050"/>
                  <a:gd name="connsiteY2" fmla="*/ 70348 h 242754"/>
                  <a:gd name="connsiteX3" fmla="*/ 817121 w 883050"/>
                  <a:gd name="connsiteY3" fmla="*/ 171948 h 242754"/>
                  <a:gd name="connsiteX4" fmla="*/ 333948 w 883050"/>
                  <a:gd name="connsiteY4" fmla="*/ 241798 h 242754"/>
                  <a:gd name="connsiteX5" fmla="*/ 0 w 883050"/>
                  <a:gd name="connsiteY5" fmla="*/ 121148 h 242754"/>
                  <a:gd name="connsiteX0" fmla="*/ 0 w 860038"/>
                  <a:gd name="connsiteY0" fmla="*/ 121148 h 242754"/>
                  <a:gd name="connsiteX1" fmla="*/ 333948 w 860038"/>
                  <a:gd name="connsiteY1" fmla="*/ 498 h 242754"/>
                  <a:gd name="connsiteX2" fmla="*/ 826646 w 860038"/>
                  <a:gd name="connsiteY2" fmla="*/ 70348 h 242754"/>
                  <a:gd name="connsiteX3" fmla="*/ 817121 w 860038"/>
                  <a:gd name="connsiteY3" fmla="*/ 171948 h 242754"/>
                  <a:gd name="connsiteX4" fmla="*/ 333948 w 860038"/>
                  <a:gd name="connsiteY4" fmla="*/ 241798 h 242754"/>
                  <a:gd name="connsiteX5" fmla="*/ 0 w 860038"/>
                  <a:gd name="connsiteY5" fmla="*/ 121148 h 242754"/>
                  <a:gd name="connsiteX0" fmla="*/ 0 w 826646"/>
                  <a:gd name="connsiteY0" fmla="*/ 121148 h 242754"/>
                  <a:gd name="connsiteX1" fmla="*/ 333948 w 826646"/>
                  <a:gd name="connsiteY1" fmla="*/ 498 h 242754"/>
                  <a:gd name="connsiteX2" fmla="*/ 826646 w 826646"/>
                  <a:gd name="connsiteY2" fmla="*/ 70348 h 242754"/>
                  <a:gd name="connsiteX3" fmla="*/ 817121 w 826646"/>
                  <a:gd name="connsiteY3" fmla="*/ 171948 h 242754"/>
                  <a:gd name="connsiteX4" fmla="*/ 333948 w 826646"/>
                  <a:gd name="connsiteY4" fmla="*/ 241798 h 242754"/>
                  <a:gd name="connsiteX5" fmla="*/ 0 w 826646"/>
                  <a:gd name="connsiteY5" fmla="*/ 121148 h 242754"/>
                  <a:gd name="connsiteX0" fmla="*/ 0 w 826646"/>
                  <a:gd name="connsiteY0" fmla="*/ 121447 h 243053"/>
                  <a:gd name="connsiteX1" fmla="*/ 333948 w 826646"/>
                  <a:gd name="connsiteY1" fmla="*/ 797 h 243053"/>
                  <a:gd name="connsiteX2" fmla="*/ 826646 w 826646"/>
                  <a:gd name="connsiteY2" fmla="*/ 70647 h 243053"/>
                  <a:gd name="connsiteX3" fmla="*/ 817121 w 826646"/>
                  <a:gd name="connsiteY3" fmla="*/ 172247 h 243053"/>
                  <a:gd name="connsiteX4" fmla="*/ 333948 w 826646"/>
                  <a:gd name="connsiteY4" fmla="*/ 242097 h 243053"/>
                  <a:gd name="connsiteX5" fmla="*/ 0 w 826646"/>
                  <a:gd name="connsiteY5" fmla="*/ 121447 h 243053"/>
                  <a:gd name="connsiteX0" fmla="*/ 0 w 826646"/>
                  <a:gd name="connsiteY0" fmla="*/ 121447 h 242959"/>
                  <a:gd name="connsiteX1" fmla="*/ 333948 w 826646"/>
                  <a:gd name="connsiteY1" fmla="*/ 797 h 242959"/>
                  <a:gd name="connsiteX2" fmla="*/ 826646 w 826646"/>
                  <a:gd name="connsiteY2" fmla="*/ 70647 h 242959"/>
                  <a:gd name="connsiteX3" fmla="*/ 817121 w 826646"/>
                  <a:gd name="connsiteY3" fmla="*/ 172247 h 242959"/>
                  <a:gd name="connsiteX4" fmla="*/ 333948 w 826646"/>
                  <a:gd name="connsiteY4" fmla="*/ 242097 h 242959"/>
                  <a:gd name="connsiteX5" fmla="*/ 0 w 826646"/>
                  <a:gd name="connsiteY5" fmla="*/ 121447 h 242959"/>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646" h="243136">
                    <a:moveTo>
                      <a:pt x="0" y="121624"/>
                    </a:moveTo>
                    <a:cubicBezTo>
                      <a:pt x="0" y="54991"/>
                      <a:pt x="196174" y="9441"/>
                      <a:pt x="333948" y="974"/>
                    </a:cubicBezTo>
                    <a:cubicBezTo>
                      <a:pt x="471722" y="-7493"/>
                      <a:pt x="618588" y="41191"/>
                      <a:pt x="826646" y="70824"/>
                    </a:cubicBezTo>
                    <a:cubicBezTo>
                      <a:pt x="821450" y="77174"/>
                      <a:pt x="816687" y="175599"/>
                      <a:pt x="817121" y="172424"/>
                    </a:cubicBezTo>
                    <a:cubicBezTo>
                      <a:pt x="636580" y="194649"/>
                      <a:pt x="470135" y="250741"/>
                      <a:pt x="333948" y="242274"/>
                    </a:cubicBezTo>
                    <a:cubicBezTo>
                      <a:pt x="197761" y="233807"/>
                      <a:pt x="0" y="188257"/>
                      <a:pt x="0" y="121624"/>
                    </a:cubicBezTo>
                    <a:close/>
                  </a:path>
                </a:pathLst>
              </a:cu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grpSp>
      </p:grpSp>
      <p:pic>
        <p:nvPicPr>
          <p:cNvPr id="83" name="Picture 82" descr="PATTERNS_PPT-01.png"/>
          <p:cNvPicPr>
            <a:picLocks noChangeAspect="1"/>
          </p:cNvPicPr>
          <p:nvPr/>
        </p:nvPicPr>
        <p:blipFill rotWithShape="1">
          <a:blip r:embed="rId5" cstate="email">
            <a:alphaModFix amt="15000"/>
            <a:extLst>
              <a:ext uri="{28A0092B-C50C-407E-A947-70E740481C1C}">
                <a14:useLocalDpi xmlns:a14="http://schemas.microsoft.com/office/drawing/2010/main"/>
              </a:ext>
            </a:extLst>
          </a:blip>
          <a:srcRect l="72368" t="65819" b="565"/>
          <a:stretch/>
        </p:blipFill>
        <p:spPr>
          <a:xfrm flipH="1">
            <a:off x="0" y="3933166"/>
            <a:ext cx="2526631" cy="2195642"/>
          </a:xfrm>
          <a:prstGeom prst="rect">
            <a:avLst/>
          </a:prstGeom>
        </p:spPr>
      </p:pic>
      <p:sp>
        <p:nvSpPr>
          <p:cNvPr id="38" name="Rectangle 37"/>
          <p:cNvSpPr/>
          <p:nvPr/>
        </p:nvSpPr>
        <p:spPr>
          <a:xfrm>
            <a:off x="4654996"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069840" y="2087879"/>
            <a:ext cx="2626360" cy="339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600" dirty="0">
                <a:solidFill>
                  <a:srgbClr val="555559"/>
                </a:solidFill>
              </a:rPr>
              <a:t>Managing compliance with employment laws and workplace safety requires resources and expertise. Employing this kind of expertise can be costly to Operating Expense, which is why </a:t>
            </a:r>
            <a:r>
              <a:rPr lang="en-US" sz="1600" b="1" dirty="0">
                <a:solidFill>
                  <a:srgbClr val="FC5C08"/>
                </a:solidFill>
              </a:rPr>
              <a:t>world class organizations leverage strategic partnerships and outsourcing to help them meet their compliance obligations while controlling costs. </a:t>
            </a:r>
          </a:p>
        </p:txBody>
      </p:sp>
      <p:cxnSp>
        <p:nvCxnSpPr>
          <p:cNvPr id="42" name="Straight Connector 41"/>
          <p:cNvCxnSpPr/>
          <p:nvPr/>
        </p:nvCxnSpPr>
        <p:spPr>
          <a:xfrm flipH="1">
            <a:off x="5054621" y="1820328"/>
            <a:ext cx="2590779" cy="0"/>
          </a:xfrm>
          <a:prstGeom prst="line">
            <a:avLst/>
          </a:prstGeom>
          <a:ln w="63500">
            <a:solidFill>
              <a:srgbClr val="FC5C08"/>
            </a:solidFill>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45" name="TextBox 44"/>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9" name="Rectangle 48"/>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50" name="TextBox 49"/>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51" name="Rectangle 50"/>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52" name="TextBox 51"/>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53" name="Group 52"/>
          <p:cNvGrpSpPr/>
          <p:nvPr/>
        </p:nvGrpSpPr>
        <p:grpSpPr>
          <a:xfrm>
            <a:off x="1439352" y="2712869"/>
            <a:ext cx="2743200" cy="2371409"/>
            <a:chOff x="2479249" y="3180235"/>
            <a:chExt cx="4760537" cy="2700640"/>
          </a:xfrm>
        </p:grpSpPr>
        <p:cxnSp>
          <p:nvCxnSpPr>
            <p:cNvPr id="54" name="Straight Connector 53"/>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7" name="Isosceles Triangle 56"/>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61" name="Rectangle 60">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62" name="Rectangle 61">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63" name="Isosceles Triangle 62"/>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65" name="TextBox 64"/>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66" name="TextBox 65"/>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67" name="TextBox 66"/>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286264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DP_ProposalPresentation_BLANK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40" name="Group 39"/>
          <p:cNvGrpSpPr/>
          <p:nvPr/>
        </p:nvGrpSpPr>
        <p:grpSpPr>
          <a:xfrm>
            <a:off x="0" y="6127750"/>
            <a:ext cx="9144000" cy="730250"/>
            <a:chOff x="0" y="6127750"/>
            <a:chExt cx="9144000" cy="730250"/>
          </a:xfrm>
        </p:grpSpPr>
        <p:sp>
          <p:nvSpPr>
            <p:cNvPr id="41" name="Rectangle 40"/>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rotWithShape="1">
            <a:blip r:embed="rId4"/>
            <a:srcRect t="12336" b="22468"/>
            <a:stretch/>
          </p:blipFill>
          <p:spPr>
            <a:xfrm>
              <a:off x="7391400" y="6145337"/>
              <a:ext cx="1752600" cy="703782"/>
            </a:xfrm>
            <a:prstGeom prst="rect">
              <a:avLst/>
            </a:prstGeom>
          </p:spPr>
        </p:pic>
        <p:sp>
          <p:nvSpPr>
            <p:cNvPr id="4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568360"/>
            <a:ext cx="5737468" cy="584776"/>
          </a:xfrm>
          <a:prstGeom prst="rect">
            <a:avLst/>
          </a:prstGeom>
          <a:noFill/>
        </p:spPr>
        <p:txBody>
          <a:bodyPr wrap="none" rtlCol="0">
            <a:spAutoFit/>
          </a:bodyPr>
          <a:lstStyle/>
          <a:p>
            <a:r>
              <a:rPr lang="en-US" sz="3200" dirty="0">
                <a:solidFill>
                  <a:schemeClr val="bg1"/>
                </a:solidFill>
              </a:rPr>
              <a:t>The Impact of Risk on the P&amp;L</a:t>
            </a:r>
          </a:p>
        </p:txBody>
      </p:sp>
      <p:sp>
        <p:nvSpPr>
          <p:cNvPr id="48" name="Rectangle 47"/>
          <p:cNvSpPr/>
          <p:nvPr/>
        </p:nvSpPr>
        <p:spPr>
          <a:xfrm>
            <a:off x="0" y="1202267"/>
            <a:ext cx="9144000" cy="4961466"/>
          </a:xfrm>
          <a:prstGeom prst="rect">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060275" y="169332"/>
            <a:ext cx="863599" cy="863599"/>
          </a:xfrm>
          <a:prstGeom prst="ellipse">
            <a:avLst/>
          </a:prstGeom>
          <a:solidFill>
            <a:schemeClr val="bg1"/>
          </a:solidFill>
          <a:ln w="34925">
            <a:solidFill>
              <a:srgbClr val="7121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p:cNvGrpSpPr/>
          <p:nvPr/>
        </p:nvGrpSpPr>
        <p:grpSpPr>
          <a:xfrm>
            <a:off x="8125334" y="383576"/>
            <a:ext cx="672757" cy="429225"/>
            <a:chOff x="8108400" y="366642"/>
            <a:chExt cx="672757" cy="429225"/>
          </a:xfrm>
        </p:grpSpPr>
        <p:sp>
          <p:nvSpPr>
            <p:cNvPr id="70" name="Rounded Rectangle 308"/>
            <p:cNvSpPr/>
            <p:nvPr/>
          </p:nvSpPr>
          <p:spPr>
            <a:xfrm>
              <a:off x="8392011" y="750080"/>
              <a:ext cx="389146" cy="45787"/>
            </a:xfrm>
            <a:custGeom>
              <a:avLst/>
              <a:gdLst>
                <a:gd name="connsiteX0" fmla="*/ 0 w 1139896"/>
                <a:gd name="connsiteY0" fmla="*/ 88228 h 176455"/>
                <a:gd name="connsiteX1" fmla="*/ 88228 w 1139896"/>
                <a:gd name="connsiteY1" fmla="*/ 0 h 176455"/>
                <a:gd name="connsiteX2" fmla="*/ 1051669 w 1139896"/>
                <a:gd name="connsiteY2" fmla="*/ 0 h 176455"/>
                <a:gd name="connsiteX3" fmla="*/ 1139897 w 1139896"/>
                <a:gd name="connsiteY3" fmla="*/ 88228 h 176455"/>
                <a:gd name="connsiteX4" fmla="*/ 1139896 w 1139896"/>
                <a:gd name="connsiteY4" fmla="*/ 88228 h 176455"/>
                <a:gd name="connsiteX5" fmla="*/ 1051668 w 1139896"/>
                <a:gd name="connsiteY5" fmla="*/ 176456 h 176455"/>
                <a:gd name="connsiteX6" fmla="*/ 88228 w 1139896"/>
                <a:gd name="connsiteY6" fmla="*/ 176455 h 176455"/>
                <a:gd name="connsiteX7" fmla="*/ 0 w 1139896"/>
                <a:gd name="connsiteY7" fmla="*/ 88227 h 176455"/>
                <a:gd name="connsiteX8" fmla="*/ 0 w 1139896"/>
                <a:gd name="connsiteY8" fmla="*/ 88228 h 176455"/>
                <a:gd name="connsiteX0" fmla="*/ 0 w 1139897"/>
                <a:gd name="connsiteY0" fmla="*/ 88228 h 176456"/>
                <a:gd name="connsiteX1" fmla="*/ 88228 w 1139897"/>
                <a:gd name="connsiteY1" fmla="*/ 0 h 176456"/>
                <a:gd name="connsiteX2" fmla="*/ 1051669 w 1139897"/>
                <a:gd name="connsiteY2" fmla="*/ 0 h 176456"/>
                <a:gd name="connsiteX3" fmla="*/ 1139897 w 1139897"/>
                <a:gd name="connsiteY3" fmla="*/ 88228 h 176456"/>
                <a:gd name="connsiteX4" fmla="*/ 1139896 w 1139897"/>
                <a:gd name="connsiteY4" fmla="*/ 88228 h 176456"/>
                <a:gd name="connsiteX5" fmla="*/ 1051668 w 1139897"/>
                <a:gd name="connsiteY5" fmla="*/ 176456 h 176456"/>
                <a:gd name="connsiteX6" fmla="*/ 0 w 1139897"/>
                <a:gd name="connsiteY6" fmla="*/ 88227 h 176456"/>
                <a:gd name="connsiteX7" fmla="*/ 0 w 1139897"/>
                <a:gd name="connsiteY7" fmla="*/ 88228 h 176456"/>
                <a:gd name="connsiteX0" fmla="*/ 0 w 1139897"/>
                <a:gd name="connsiteY0" fmla="*/ 88228 h 88228"/>
                <a:gd name="connsiteX1" fmla="*/ 88228 w 1139897"/>
                <a:gd name="connsiteY1" fmla="*/ 0 h 88228"/>
                <a:gd name="connsiteX2" fmla="*/ 1051669 w 1139897"/>
                <a:gd name="connsiteY2" fmla="*/ 0 h 88228"/>
                <a:gd name="connsiteX3" fmla="*/ 1139897 w 1139897"/>
                <a:gd name="connsiteY3" fmla="*/ 88228 h 88228"/>
                <a:gd name="connsiteX4" fmla="*/ 1139896 w 1139897"/>
                <a:gd name="connsiteY4" fmla="*/ 88228 h 88228"/>
                <a:gd name="connsiteX5" fmla="*/ 0 w 1139897"/>
                <a:gd name="connsiteY5" fmla="*/ 88227 h 88228"/>
                <a:gd name="connsiteX6" fmla="*/ 0 w 1139897"/>
                <a:gd name="connsiteY6" fmla="*/ 88228 h 8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897" h="88228">
                  <a:moveTo>
                    <a:pt x="0" y="88228"/>
                  </a:moveTo>
                  <a:cubicBezTo>
                    <a:pt x="0" y="39501"/>
                    <a:pt x="39501" y="0"/>
                    <a:pt x="88228" y="0"/>
                  </a:cubicBezTo>
                  <a:lnTo>
                    <a:pt x="1051669" y="0"/>
                  </a:lnTo>
                  <a:cubicBezTo>
                    <a:pt x="1100396" y="0"/>
                    <a:pt x="1139897" y="39501"/>
                    <a:pt x="1139897" y="88228"/>
                  </a:cubicBezTo>
                  <a:lnTo>
                    <a:pt x="1139896" y="88228"/>
                  </a:lnTo>
                  <a:lnTo>
                    <a:pt x="0" y="88227"/>
                  </a:lnTo>
                  <a:lnTo>
                    <a:pt x="0" y="88228"/>
                  </a:lnTo>
                  <a:close/>
                </a:path>
              </a:pathLst>
            </a:custGeom>
            <a:solidFill>
              <a:srgbClr val="712168"/>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71" name="Group 70"/>
            <p:cNvGrpSpPr/>
            <p:nvPr/>
          </p:nvGrpSpPr>
          <p:grpSpPr>
            <a:xfrm rot="19970894">
              <a:off x="8108400" y="366642"/>
              <a:ext cx="539091" cy="382688"/>
              <a:chOff x="4774055" y="4378325"/>
              <a:chExt cx="1579121" cy="1120981"/>
            </a:xfrm>
            <a:solidFill>
              <a:srgbClr val="712168"/>
            </a:solidFill>
          </p:grpSpPr>
          <p:grpSp>
            <p:nvGrpSpPr>
              <p:cNvPr id="72" name="Group 71"/>
              <p:cNvGrpSpPr/>
              <p:nvPr/>
            </p:nvGrpSpPr>
            <p:grpSpPr>
              <a:xfrm>
                <a:off x="5690109" y="4378325"/>
                <a:ext cx="659892" cy="365331"/>
                <a:chOff x="5690109" y="4378325"/>
                <a:chExt cx="659892" cy="365331"/>
              </a:xfrm>
              <a:grpFill/>
            </p:grpSpPr>
            <p:sp>
              <p:nvSpPr>
                <p:cNvPr id="80" name="Rounded Rectangle 79"/>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1" name="Rounded Rectangle 80"/>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2" name="Rounded Rectangle 81"/>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nvGrpSpPr>
              <p:cNvPr id="73" name="Group 72"/>
              <p:cNvGrpSpPr/>
              <p:nvPr/>
            </p:nvGrpSpPr>
            <p:grpSpPr>
              <a:xfrm rot="10800000">
                <a:off x="5693284" y="5133975"/>
                <a:ext cx="659892" cy="365331"/>
                <a:chOff x="5690109" y="4378325"/>
                <a:chExt cx="659892" cy="365331"/>
              </a:xfrm>
              <a:grpFill/>
            </p:grpSpPr>
            <p:sp>
              <p:nvSpPr>
                <p:cNvPr id="77" name="Rounded Rectangle 76"/>
                <p:cNvSpPr/>
                <p:nvPr/>
              </p:nvSpPr>
              <p:spPr>
                <a:xfrm>
                  <a:off x="5690109" y="4679787"/>
                  <a:ext cx="659892" cy="6386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8" name="Rounded Rectangle 77"/>
                <p:cNvSpPr/>
                <p:nvPr/>
              </p:nvSpPr>
              <p:spPr>
                <a:xfrm>
                  <a:off x="5732718" y="4378325"/>
                  <a:ext cx="574675" cy="292099"/>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9" name="Rounded Rectangle 78"/>
                <p:cNvSpPr/>
                <p:nvPr/>
              </p:nvSpPr>
              <p:spPr>
                <a:xfrm>
                  <a:off x="5772660" y="4635338"/>
                  <a:ext cx="494791" cy="54137"/>
                </a:xfrm>
                <a:prstGeom prst="roundRect">
                  <a:avLst>
                    <a:gd name="adj" fmla="val 50000"/>
                  </a:avLst>
                </a:prstGeom>
                <a:grp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74" name="Rectangle 73"/>
              <p:cNvSpPr/>
              <p:nvPr/>
            </p:nvSpPr>
            <p:spPr>
              <a:xfrm>
                <a:off x="5688544" y="4806919"/>
                <a:ext cx="3058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p:cNvSpPr/>
              <p:nvPr/>
            </p:nvSpPr>
            <p:spPr>
              <a:xfrm>
                <a:off x="6234644" y="4803744"/>
                <a:ext cx="89956" cy="2699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44"/>
              <p:cNvSpPr>
                <a:spLocks noChangeAspect="1" noChangeArrowheads="1"/>
              </p:cNvSpPr>
              <p:nvPr/>
            </p:nvSpPr>
            <p:spPr bwMode="auto">
              <a:xfrm>
                <a:off x="4774055" y="4825025"/>
                <a:ext cx="826646" cy="243136"/>
              </a:xfrm>
              <a:custGeom>
                <a:avLst/>
                <a:gdLst>
                  <a:gd name="connsiteX0" fmla="*/ 0 w 667896"/>
                  <a:gd name="connsiteY0" fmla="*/ 120650 h 241300"/>
                  <a:gd name="connsiteX1" fmla="*/ 333948 w 667896"/>
                  <a:gd name="connsiteY1" fmla="*/ 0 h 241300"/>
                  <a:gd name="connsiteX2" fmla="*/ 667896 w 667896"/>
                  <a:gd name="connsiteY2" fmla="*/ 120650 h 241300"/>
                  <a:gd name="connsiteX3" fmla="*/ 333948 w 667896"/>
                  <a:gd name="connsiteY3" fmla="*/ 241300 h 241300"/>
                  <a:gd name="connsiteX4" fmla="*/ 0 w 667896"/>
                  <a:gd name="connsiteY4" fmla="*/ 120650 h 241300"/>
                  <a:gd name="connsiteX0" fmla="*/ 0 w 691243"/>
                  <a:gd name="connsiteY0" fmla="*/ 121786 h 242436"/>
                  <a:gd name="connsiteX1" fmla="*/ 333948 w 691243"/>
                  <a:gd name="connsiteY1" fmla="*/ 1136 h 242436"/>
                  <a:gd name="connsiteX2" fmla="*/ 626621 w 691243"/>
                  <a:gd name="connsiteY2" fmla="*/ 64636 h 242436"/>
                  <a:gd name="connsiteX3" fmla="*/ 667896 w 691243"/>
                  <a:gd name="connsiteY3" fmla="*/ 121786 h 242436"/>
                  <a:gd name="connsiteX4" fmla="*/ 333948 w 691243"/>
                  <a:gd name="connsiteY4" fmla="*/ 242436 h 242436"/>
                  <a:gd name="connsiteX5" fmla="*/ 0 w 691243"/>
                  <a:gd name="connsiteY5" fmla="*/ 121786 h 242436"/>
                  <a:gd name="connsiteX0" fmla="*/ 0 w 670035"/>
                  <a:gd name="connsiteY0" fmla="*/ 121786 h 242705"/>
                  <a:gd name="connsiteX1" fmla="*/ 333948 w 670035"/>
                  <a:gd name="connsiteY1" fmla="*/ 1136 h 242705"/>
                  <a:gd name="connsiteX2" fmla="*/ 626621 w 670035"/>
                  <a:gd name="connsiteY2" fmla="*/ 64636 h 242705"/>
                  <a:gd name="connsiteX3" fmla="*/ 667896 w 670035"/>
                  <a:gd name="connsiteY3" fmla="*/ 121786 h 242705"/>
                  <a:gd name="connsiteX4" fmla="*/ 620271 w 670035"/>
                  <a:gd name="connsiteY4" fmla="*/ 153536 h 242705"/>
                  <a:gd name="connsiteX5" fmla="*/ 333948 w 670035"/>
                  <a:gd name="connsiteY5" fmla="*/ 242436 h 242705"/>
                  <a:gd name="connsiteX6" fmla="*/ 0 w 670035"/>
                  <a:gd name="connsiteY6" fmla="*/ 121786 h 242705"/>
                  <a:gd name="connsiteX0" fmla="*/ 0 w 826667"/>
                  <a:gd name="connsiteY0" fmla="*/ 121786 h 243271"/>
                  <a:gd name="connsiteX1" fmla="*/ 333948 w 826667"/>
                  <a:gd name="connsiteY1" fmla="*/ 1136 h 243271"/>
                  <a:gd name="connsiteX2" fmla="*/ 626621 w 826667"/>
                  <a:gd name="connsiteY2" fmla="*/ 64636 h 243271"/>
                  <a:gd name="connsiteX3" fmla="*/ 667896 w 826667"/>
                  <a:gd name="connsiteY3" fmla="*/ 121786 h 243271"/>
                  <a:gd name="connsiteX4" fmla="*/ 817121 w 826667"/>
                  <a:gd name="connsiteY4" fmla="*/ 172586 h 243271"/>
                  <a:gd name="connsiteX5" fmla="*/ 333948 w 826667"/>
                  <a:gd name="connsiteY5" fmla="*/ 242436 h 243271"/>
                  <a:gd name="connsiteX6" fmla="*/ 0 w 826667"/>
                  <a:gd name="connsiteY6" fmla="*/ 121786 h 243271"/>
                  <a:gd name="connsiteX0" fmla="*/ 0 w 835907"/>
                  <a:gd name="connsiteY0" fmla="*/ 121486 h 242971"/>
                  <a:gd name="connsiteX1" fmla="*/ 333948 w 835907"/>
                  <a:gd name="connsiteY1" fmla="*/ 836 h 242971"/>
                  <a:gd name="connsiteX2" fmla="*/ 826646 w 835907"/>
                  <a:gd name="connsiteY2" fmla="*/ 70686 h 242971"/>
                  <a:gd name="connsiteX3" fmla="*/ 667896 w 835907"/>
                  <a:gd name="connsiteY3" fmla="*/ 121486 h 242971"/>
                  <a:gd name="connsiteX4" fmla="*/ 817121 w 835907"/>
                  <a:gd name="connsiteY4" fmla="*/ 172286 h 242971"/>
                  <a:gd name="connsiteX5" fmla="*/ 333948 w 835907"/>
                  <a:gd name="connsiteY5" fmla="*/ 242136 h 242971"/>
                  <a:gd name="connsiteX6" fmla="*/ 0 w 835907"/>
                  <a:gd name="connsiteY6" fmla="*/ 121486 h 242971"/>
                  <a:gd name="connsiteX0" fmla="*/ 0 w 835907"/>
                  <a:gd name="connsiteY0" fmla="*/ 121148 h 242633"/>
                  <a:gd name="connsiteX1" fmla="*/ 333948 w 835907"/>
                  <a:gd name="connsiteY1" fmla="*/ 498 h 242633"/>
                  <a:gd name="connsiteX2" fmla="*/ 826646 w 835907"/>
                  <a:gd name="connsiteY2" fmla="*/ 70348 h 242633"/>
                  <a:gd name="connsiteX3" fmla="*/ 667896 w 835907"/>
                  <a:gd name="connsiteY3" fmla="*/ 121148 h 242633"/>
                  <a:gd name="connsiteX4" fmla="*/ 817121 w 835907"/>
                  <a:gd name="connsiteY4" fmla="*/ 171948 h 242633"/>
                  <a:gd name="connsiteX5" fmla="*/ 333948 w 835907"/>
                  <a:gd name="connsiteY5" fmla="*/ 241798 h 242633"/>
                  <a:gd name="connsiteX6" fmla="*/ 0 w 835907"/>
                  <a:gd name="connsiteY6" fmla="*/ 121148 h 242633"/>
                  <a:gd name="connsiteX0" fmla="*/ 0 w 835907"/>
                  <a:gd name="connsiteY0" fmla="*/ 121148 h 242422"/>
                  <a:gd name="connsiteX1" fmla="*/ 333948 w 835907"/>
                  <a:gd name="connsiteY1" fmla="*/ 498 h 242422"/>
                  <a:gd name="connsiteX2" fmla="*/ 826646 w 835907"/>
                  <a:gd name="connsiteY2" fmla="*/ 70348 h 242422"/>
                  <a:gd name="connsiteX3" fmla="*/ 667896 w 835907"/>
                  <a:gd name="connsiteY3" fmla="*/ 121148 h 242422"/>
                  <a:gd name="connsiteX4" fmla="*/ 817121 w 835907"/>
                  <a:gd name="connsiteY4" fmla="*/ 171948 h 242422"/>
                  <a:gd name="connsiteX5" fmla="*/ 333948 w 835907"/>
                  <a:gd name="connsiteY5" fmla="*/ 241798 h 242422"/>
                  <a:gd name="connsiteX6" fmla="*/ 0 w 835907"/>
                  <a:gd name="connsiteY6" fmla="*/ 121148 h 242422"/>
                  <a:gd name="connsiteX0" fmla="*/ 0 w 835907"/>
                  <a:gd name="connsiteY0" fmla="*/ 121148 h 242528"/>
                  <a:gd name="connsiteX1" fmla="*/ 333948 w 835907"/>
                  <a:gd name="connsiteY1" fmla="*/ 498 h 242528"/>
                  <a:gd name="connsiteX2" fmla="*/ 826646 w 835907"/>
                  <a:gd name="connsiteY2" fmla="*/ 70348 h 242528"/>
                  <a:gd name="connsiteX3" fmla="*/ 667896 w 835907"/>
                  <a:gd name="connsiteY3" fmla="*/ 121148 h 242528"/>
                  <a:gd name="connsiteX4" fmla="*/ 817121 w 835907"/>
                  <a:gd name="connsiteY4" fmla="*/ 171948 h 242528"/>
                  <a:gd name="connsiteX5" fmla="*/ 333948 w 835907"/>
                  <a:gd name="connsiteY5" fmla="*/ 241798 h 242528"/>
                  <a:gd name="connsiteX6" fmla="*/ 0 w 835907"/>
                  <a:gd name="connsiteY6" fmla="*/ 121148 h 242528"/>
                  <a:gd name="connsiteX0" fmla="*/ 0 w 883050"/>
                  <a:gd name="connsiteY0" fmla="*/ 121148 h 242754"/>
                  <a:gd name="connsiteX1" fmla="*/ 333948 w 883050"/>
                  <a:gd name="connsiteY1" fmla="*/ 498 h 242754"/>
                  <a:gd name="connsiteX2" fmla="*/ 826646 w 883050"/>
                  <a:gd name="connsiteY2" fmla="*/ 70348 h 242754"/>
                  <a:gd name="connsiteX3" fmla="*/ 817121 w 883050"/>
                  <a:gd name="connsiteY3" fmla="*/ 171948 h 242754"/>
                  <a:gd name="connsiteX4" fmla="*/ 333948 w 883050"/>
                  <a:gd name="connsiteY4" fmla="*/ 241798 h 242754"/>
                  <a:gd name="connsiteX5" fmla="*/ 0 w 883050"/>
                  <a:gd name="connsiteY5" fmla="*/ 121148 h 242754"/>
                  <a:gd name="connsiteX0" fmla="*/ 0 w 860038"/>
                  <a:gd name="connsiteY0" fmla="*/ 121148 h 242754"/>
                  <a:gd name="connsiteX1" fmla="*/ 333948 w 860038"/>
                  <a:gd name="connsiteY1" fmla="*/ 498 h 242754"/>
                  <a:gd name="connsiteX2" fmla="*/ 826646 w 860038"/>
                  <a:gd name="connsiteY2" fmla="*/ 70348 h 242754"/>
                  <a:gd name="connsiteX3" fmla="*/ 817121 w 860038"/>
                  <a:gd name="connsiteY3" fmla="*/ 171948 h 242754"/>
                  <a:gd name="connsiteX4" fmla="*/ 333948 w 860038"/>
                  <a:gd name="connsiteY4" fmla="*/ 241798 h 242754"/>
                  <a:gd name="connsiteX5" fmla="*/ 0 w 860038"/>
                  <a:gd name="connsiteY5" fmla="*/ 121148 h 242754"/>
                  <a:gd name="connsiteX0" fmla="*/ 0 w 826646"/>
                  <a:gd name="connsiteY0" fmla="*/ 121148 h 242754"/>
                  <a:gd name="connsiteX1" fmla="*/ 333948 w 826646"/>
                  <a:gd name="connsiteY1" fmla="*/ 498 h 242754"/>
                  <a:gd name="connsiteX2" fmla="*/ 826646 w 826646"/>
                  <a:gd name="connsiteY2" fmla="*/ 70348 h 242754"/>
                  <a:gd name="connsiteX3" fmla="*/ 817121 w 826646"/>
                  <a:gd name="connsiteY3" fmla="*/ 171948 h 242754"/>
                  <a:gd name="connsiteX4" fmla="*/ 333948 w 826646"/>
                  <a:gd name="connsiteY4" fmla="*/ 241798 h 242754"/>
                  <a:gd name="connsiteX5" fmla="*/ 0 w 826646"/>
                  <a:gd name="connsiteY5" fmla="*/ 121148 h 242754"/>
                  <a:gd name="connsiteX0" fmla="*/ 0 w 826646"/>
                  <a:gd name="connsiteY0" fmla="*/ 121447 h 243053"/>
                  <a:gd name="connsiteX1" fmla="*/ 333948 w 826646"/>
                  <a:gd name="connsiteY1" fmla="*/ 797 h 243053"/>
                  <a:gd name="connsiteX2" fmla="*/ 826646 w 826646"/>
                  <a:gd name="connsiteY2" fmla="*/ 70647 h 243053"/>
                  <a:gd name="connsiteX3" fmla="*/ 817121 w 826646"/>
                  <a:gd name="connsiteY3" fmla="*/ 172247 h 243053"/>
                  <a:gd name="connsiteX4" fmla="*/ 333948 w 826646"/>
                  <a:gd name="connsiteY4" fmla="*/ 242097 h 243053"/>
                  <a:gd name="connsiteX5" fmla="*/ 0 w 826646"/>
                  <a:gd name="connsiteY5" fmla="*/ 121447 h 243053"/>
                  <a:gd name="connsiteX0" fmla="*/ 0 w 826646"/>
                  <a:gd name="connsiteY0" fmla="*/ 121447 h 242959"/>
                  <a:gd name="connsiteX1" fmla="*/ 333948 w 826646"/>
                  <a:gd name="connsiteY1" fmla="*/ 797 h 242959"/>
                  <a:gd name="connsiteX2" fmla="*/ 826646 w 826646"/>
                  <a:gd name="connsiteY2" fmla="*/ 70647 h 242959"/>
                  <a:gd name="connsiteX3" fmla="*/ 817121 w 826646"/>
                  <a:gd name="connsiteY3" fmla="*/ 172247 h 242959"/>
                  <a:gd name="connsiteX4" fmla="*/ 333948 w 826646"/>
                  <a:gd name="connsiteY4" fmla="*/ 242097 h 242959"/>
                  <a:gd name="connsiteX5" fmla="*/ 0 w 826646"/>
                  <a:gd name="connsiteY5" fmla="*/ 121447 h 242959"/>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 name="connsiteX0" fmla="*/ 0 w 826646"/>
                  <a:gd name="connsiteY0" fmla="*/ 121624 h 243136"/>
                  <a:gd name="connsiteX1" fmla="*/ 333948 w 826646"/>
                  <a:gd name="connsiteY1" fmla="*/ 974 h 243136"/>
                  <a:gd name="connsiteX2" fmla="*/ 826646 w 826646"/>
                  <a:gd name="connsiteY2" fmla="*/ 70824 h 243136"/>
                  <a:gd name="connsiteX3" fmla="*/ 817121 w 826646"/>
                  <a:gd name="connsiteY3" fmla="*/ 172424 h 243136"/>
                  <a:gd name="connsiteX4" fmla="*/ 333948 w 826646"/>
                  <a:gd name="connsiteY4" fmla="*/ 242274 h 243136"/>
                  <a:gd name="connsiteX5" fmla="*/ 0 w 826646"/>
                  <a:gd name="connsiteY5" fmla="*/ 121624 h 24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646" h="243136">
                    <a:moveTo>
                      <a:pt x="0" y="121624"/>
                    </a:moveTo>
                    <a:cubicBezTo>
                      <a:pt x="0" y="54991"/>
                      <a:pt x="196174" y="9441"/>
                      <a:pt x="333948" y="974"/>
                    </a:cubicBezTo>
                    <a:cubicBezTo>
                      <a:pt x="471722" y="-7493"/>
                      <a:pt x="618588" y="41191"/>
                      <a:pt x="826646" y="70824"/>
                    </a:cubicBezTo>
                    <a:cubicBezTo>
                      <a:pt x="821450" y="77174"/>
                      <a:pt x="816687" y="175599"/>
                      <a:pt x="817121" y="172424"/>
                    </a:cubicBezTo>
                    <a:cubicBezTo>
                      <a:pt x="636580" y="194649"/>
                      <a:pt x="470135" y="250741"/>
                      <a:pt x="333948" y="242274"/>
                    </a:cubicBezTo>
                    <a:cubicBezTo>
                      <a:pt x="197761" y="233807"/>
                      <a:pt x="0" y="188257"/>
                      <a:pt x="0" y="121624"/>
                    </a:cubicBezTo>
                    <a:close/>
                  </a:path>
                </a:pathLst>
              </a:cu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grpSp>
      </p:grpSp>
      <p:pic>
        <p:nvPicPr>
          <p:cNvPr id="83" name="Picture 82" descr="PATTERNS_PPT-01.png"/>
          <p:cNvPicPr>
            <a:picLocks noChangeAspect="1"/>
          </p:cNvPicPr>
          <p:nvPr/>
        </p:nvPicPr>
        <p:blipFill rotWithShape="1">
          <a:blip r:embed="rId5" cstate="email">
            <a:alphaModFix amt="15000"/>
            <a:extLst>
              <a:ext uri="{28A0092B-C50C-407E-A947-70E740481C1C}">
                <a14:useLocalDpi xmlns:a14="http://schemas.microsoft.com/office/drawing/2010/main"/>
              </a:ext>
            </a:extLst>
          </a:blip>
          <a:srcRect l="72368" t="65819" b="565"/>
          <a:stretch/>
        </p:blipFill>
        <p:spPr>
          <a:xfrm flipH="1">
            <a:off x="0" y="3933166"/>
            <a:ext cx="2526631" cy="2195642"/>
          </a:xfrm>
          <a:prstGeom prst="rect">
            <a:avLst/>
          </a:prstGeom>
        </p:spPr>
      </p:pic>
      <p:sp>
        <p:nvSpPr>
          <p:cNvPr id="38" name="Rectangle 37"/>
          <p:cNvSpPr/>
          <p:nvPr/>
        </p:nvSpPr>
        <p:spPr>
          <a:xfrm>
            <a:off x="4654996"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069840" y="2087879"/>
            <a:ext cx="2626360" cy="339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600" dirty="0">
                <a:solidFill>
                  <a:srgbClr val="555559"/>
                </a:solidFill>
              </a:rPr>
              <a:t>The cost of OSHA fines, and any litigation resulting from workplace injury or illness, hits Non-Operating Expense. </a:t>
            </a:r>
            <a:r>
              <a:rPr lang="en-US" sz="1600" b="1" dirty="0">
                <a:solidFill>
                  <a:srgbClr val="0083BC"/>
                </a:solidFill>
              </a:rPr>
              <a:t>Employers can help control Non-Operating Expenses by maintaining compliance with OSHA and driving a culture of safety within the organization. </a:t>
            </a:r>
          </a:p>
        </p:txBody>
      </p:sp>
      <p:cxnSp>
        <p:nvCxnSpPr>
          <p:cNvPr id="42" name="Straight Connector 41"/>
          <p:cNvCxnSpPr/>
          <p:nvPr/>
        </p:nvCxnSpPr>
        <p:spPr>
          <a:xfrm flipH="1">
            <a:off x="5054621" y="1820328"/>
            <a:ext cx="2590779" cy="0"/>
          </a:xfrm>
          <a:prstGeom prst="line">
            <a:avLst/>
          </a:prstGeom>
          <a:ln w="63500">
            <a:solidFill>
              <a:srgbClr val="0083BC"/>
            </a:solidFill>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098993" y="1461346"/>
            <a:ext cx="3430661" cy="4389120"/>
          </a:xfrm>
          <a:prstGeom prst="rect">
            <a:avLst/>
          </a:prstGeom>
          <a:solidFill>
            <a:schemeClr val="bg1">
              <a:alpha val="7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45" name="TextBox 44"/>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49" name="Rectangle 48"/>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50" name="TextBox 49"/>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51" name="Rectangle 50"/>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52" name="TextBox 51"/>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53" name="Group 52"/>
          <p:cNvGrpSpPr/>
          <p:nvPr/>
        </p:nvGrpSpPr>
        <p:grpSpPr>
          <a:xfrm>
            <a:off x="1439352" y="2712869"/>
            <a:ext cx="2743200" cy="2371409"/>
            <a:chOff x="2479249" y="3180235"/>
            <a:chExt cx="4760537" cy="2700640"/>
          </a:xfrm>
        </p:grpSpPr>
        <p:cxnSp>
          <p:nvCxnSpPr>
            <p:cNvPr id="54" name="Straight Connector 53"/>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7" name="Isosceles Triangle 56"/>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61" name="Rectangle 60">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62" name="Rectangle 61">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63" name="Isosceles Triangle 62"/>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65" name="TextBox 64"/>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66" name="TextBox 65"/>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67" name="TextBox 66"/>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3606475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_SampleCover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ight Triangle 7"/>
          <p:cNvSpPr/>
          <p:nvPr/>
        </p:nvSpPr>
        <p:spPr>
          <a:xfrm flipH="1">
            <a:off x="6669945" y="5331934"/>
            <a:ext cx="2474055" cy="152606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rotWithShape="1">
          <a:blip r:embed="rId3"/>
          <a:srcRect t="12336" b="22468"/>
          <a:stretch/>
        </p:blipFill>
        <p:spPr>
          <a:xfrm>
            <a:off x="7391400" y="6021003"/>
            <a:ext cx="1752600" cy="703782"/>
          </a:xfrm>
          <a:prstGeom prst="rect">
            <a:avLst/>
          </a:prstGeom>
        </p:spPr>
      </p:pic>
      <p:sp>
        <p:nvSpPr>
          <p:cNvPr id="7" name="Rectangle 6"/>
          <p:cNvSpPr/>
          <p:nvPr/>
        </p:nvSpPr>
        <p:spPr>
          <a:xfrm>
            <a:off x="0" y="4220"/>
            <a:ext cx="9130300" cy="685800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26717" y="2909892"/>
            <a:ext cx="6704266" cy="1231801"/>
          </a:xfrm>
          <a:prstGeom prst="rect">
            <a:avLst/>
          </a:prstGeom>
          <a:solidFill>
            <a:schemeClr val="accent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399892" y="3005008"/>
            <a:ext cx="6399401" cy="492443"/>
          </a:xfrm>
          <a:prstGeom prst="rect">
            <a:avLst/>
          </a:prstGeom>
          <a:noFill/>
        </p:spPr>
        <p:txBody>
          <a:bodyPr wrap="square" rtlCol="0">
            <a:spAutoFit/>
          </a:bodyPr>
          <a:lstStyle/>
          <a:p>
            <a:pPr algn="ctr"/>
            <a:r>
              <a:rPr lang="en-US" sz="2600" dirty="0" smtClean="0">
                <a:solidFill>
                  <a:prstClr val="white"/>
                </a:solidFill>
              </a:rPr>
              <a:t> </a:t>
            </a:r>
            <a:endParaRPr lang="en-US" sz="2600" dirty="0">
              <a:solidFill>
                <a:prstClr val="white"/>
              </a:solidFill>
            </a:endParaRPr>
          </a:p>
        </p:txBody>
      </p:sp>
      <p:sp>
        <p:nvSpPr>
          <p:cNvPr id="11" name="TextBox 10"/>
          <p:cNvSpPr txBox="1"/>
          <p:nvPr/>
        </p:nvSpPr>
        <p:spPr>
          <a:xfrm>
            <a:off x="1399892" y="3225731"/>
            <a:ext cx="6399401" cy="883319"/>
          </a:xfrm>
          <a:prstGeom prst="rect">
            <a:avLst/>
          </a:prstGeom>
          <a:noFill/>
        </p:spPr>
        <p:txBody>
          <a:bodyPr wrap="square" rtlCol="0">
            <a:spAutoFit/>
          </a:bodyPr>
          <a:lstStyle/>
          <a:p>
            <a:pPr algn="ctr"/>
            <a:r>
              <a:rPr lang="en-US" sz="2800" dirty="0" smtClean="0">
                <a:solidFill>
                  <a:schemeClr val="bg1"/>
                </a:solidFill>
              </a:rPr>
              <a:t>Solutions to Address HCM Challenges  </a:t>
            </a:r>
            <a:endParaRPr lang="en-US" sz="2800" dirty="0">
              <a:solidFill>
                <a:schemeClr val="bg1"/>
              </a:solidFill>
            </a:endParaRPr>
          </a:p>
          <a:p>
            <a:pPr algn="ctr">
              <a:lnSpc>
                <a:spcPct val="90000"/>
              </a:lnSpc>
            </a:pPr>
            <a:endParaRPr lang="en-US" sz="2600" dirty="0">
              <a:solidFill>
                <a:prstClr val="white"/>
              </a:solidFill>
            </a:endParaRPr>
          </a:p>
        </p:txBody>
      </p:sp>
    </p:spTree>
    <p:extLst>
      <p:ext uri="{BB962C8B-B14F-4D97-AF65-F5344CB8AC3E}">
        <p14:creationId xmlns:p14="http://schemas.microsoft.com/office/powerpoint/2010/main" val="1942743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_SampleCover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ight Triangle 7"/>
          <p:cNvSpPr/>
          <p:nvPr/>
        </p:nvSpPr>
        <p:spPr>
          <a:xfrm flipH="1">
            <a:off x="6669945" y="5331934"/>
            <a:ext cx="2474055" cy="152606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rotWithShape="1">
          <a:blip r:embed="rId3"/>
          <a:srcRect t="12336" b="22468"/>
          <a:stretch/>
        </p:blipFill>
        <p:spPr>
          <a:xfrm>
            <a:off x="7391400" y="6021003"/>
            <a:ext cx="1752600" cy="703782"/>
          </a:xfrm>
          <a:prstGeom prst="rect">
            <a:avLst/>
          </a:prstGeom>
        </p:spPr>
      </p:pic>
      <p:sp>
        <p:nvSpPr>
          <p:cNvPr id="7" name="Rectangle 6"/>
          <p:cNvSpPr/>
          <p:nvPr/>
        </p:nvSpPr>
        <p:spPr>
          <a:xfrm>
            <a:off x="0" y="4220"/>
            <a:ext cx="9130300" cy="685800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26717" y="2909892"/>
            <a:ext cx="6704266" cy="1231801"/>
          </a:xfrm>
          <a:prstGeom prst="rect">
            <a:avLst/>
          </a:prstGeom>
          <a:solidFill>
            <a:schemeClr val="accent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399892" y="3005008"/>
            <a:ext cx="6399401" cy="954107"/>
          </a:xfrm>
          <a:prstGeom prst="rect">
            <a:avLst/>
          </a:prstGeom>
          <a:noFill/>
        </p:spPr>
        <p:txBody>
          <a:bodyPr wrap="square" rtlCol="0">
            <a:spAutoFit/>
          </a:bodyPr>
          <a:lstStyle/>
          <a:p>
            <a:pPr algn="ctr"/>
            <a:r>
              <a:rPr lang="en-US" sz="2800" dirty="0" smtClean="0">
                <a:solidFill>
                  <a:schemeClr val="bg1"/>
                </a:solidFill>
              </a:rPr>
              <a:t>Trends </a:t>
            </a:r>
            <a:r>
              <a:rPr lang="en-US" sz="2800" dirty="0">
                <a:solidFill>
                  <a:schemeClr val="bg1"/>
                </a:solidFill>
              </a:rPr>
              <a:t>in Human Capital Management (HCM</a:t>
            </a:r>
            <a:r>
              <a:rPr lang="en-US" sz="2800" dirty="0" smtClean="0">
                <a:solidFill>
                  <a:schemeClr val="bg1"/>
                </a:solidFill>
              </a:rPr>
              <a:t>)</a:t>
            </a:r>
            <a:endParaRPr lang="en-US" sz="2600" dirty="0">
              <a:solidFill>
                <a:schemeClr val="bg1"/>
              </a:solidFill>
            </a:endParaRPr>
          </a:p>
        </p:txBody>
      </p:sp>
    </p:spTree>
    <p:extLst>
      <p:ext uri="{BB962C8B-B14F-4D97-AF65-F5344CB8AC3E}">
        <p14:creationId xmlns:p14="http://schemas.microsoft.com/office/powerpoint/2010/main" val="1250872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37" name="TextBox 36"/>
          <p:cNvSpPr txBox="1"/>
          <p:nvPr/>
        </p:nvSpPr>
        <p:spPr>
          <a:xfrm>
            <a:off x="497332" y="568360"/>
            <a:ext cx="5689763" cy="584775"/>
          </a:xfrm>
          <a:prstGeom prst="rect">
            <a:avLst/>
          </a:prstGeom>
          <a:noFill/>
        </p:spPr>
        <p:txBody>
          <a:bodyPr wrap="none" rtlCol="0">
            <a:spAutoFit/>
          </a:bodyPr>
          <a:lstStyle/>
          <a:p>
            <a:r>
              <a:rPr lang="en-US" sz="3200" dirty="0" smtClean="0">
                <a:solidFill>
                  <a:schemeClr val="bg1"/>
                </a:solidFill>
              </a:rPr>
              <a:t>HCM Service Type Continuum</a:t>
            </a:r>
            <a:endParaRPr lang="en-US" sz="3200" dirty="0">
              <a:solidFill>
                <a:schemeClr val="bg1"/>
              </a:solidFill>
            </a:endParaRPr>
          </a:p>
        </p:txBody>
      </p:sp>
      <p:grpSp>
        <p:nvGrpSpPr>
          <p:cNvPr id="38" name="Group 37"/>
          <p:cNvGrpSpPr/>
          <p:nvPr/>
        </p:nvGrpSpPr>
        <p:grpSpPr>
          <a:xfrm>
            <a:off x="0" y="6127750"/>
            <a:ext cx="9144000" cy="730250"/>
            <a:chOff x="0" y="6127750"/>
            <a:chExt cx="9144000" cy="730250"/>
          </a:xfrm>
        </p:grpSpPr>
        <p:sp>
          <p:nvSpPr>
            <p:cNvPr id="39" name="Rectangle 38"/>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0" name="Picture 39"/>
            <p:cNvPicPr>
              <a:picLocks noChangeAspect="1"/>
            </p:cNvPicPr>
            <p:nvPr/>
          </p:nvPicPr>
          <p:blipFill rotWithShape="1">
            <a:blip r:embed="rId4"/>
            <a:srcRect t="12336" b="22468"/>
            <a:stretch/>
          </p:blipFill>
          <p:spPr>
            <a:xfrm>
              <a:off x="7391400" y="6145337"/>
              <a:ext cx="1752600" cy="703782"/>
            </a:xfrm>
            <a:prstGeom prst="rect">
              <a:avLst/>
            </a:prstGeom>
          </p:spPr>
        </p:pic>
        <p:sp>
          <p:nvSpPr>
            <p:cNvPr id="41"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42" name="Rectangle 41"/>
          <p:cNvSpPr/>
          <p:nvPr/>
        </p:nvSpPr>
        <p:spPr>
          <a:xfrm>
            <a:off x="0" y="1202267"/>
            <a:ext cx="9144000" cy="4961466"/>
          </a:xfrm>
          <a:prstGeom prst="rect">
            <a:avLst/>
          </a:prstGeom>
          <a:solidFill>
            <a:schemeClr val="bg1">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p:nvPr/>
        </p:nvCxnSpPr>
        <p:spPr>
          <a:xfrm flipV="1">
            <a:off x="2345265" y="7890933"/>
            <a:ext cx="550335" cy="59268"/>
          </a:xfrm>
          <a:prstGeom prst="line">
            <a:avLst/>
          </a:prstGeom>
          <a:ln w="22225" cap="flat">
            <a:solidFill>
              <a:schemeClr val="bg1">
                <a:lumMod val="50000"/>
              </a:schemeClr>
            </a:solidFill>
            <a:prstDash val="sysDot"/>
            <a:tailEnd type="triangle" w="med" len="lg"/>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4394198" y="7628466"/>
            <a:ext cx="618068" cy="76201"/>
          </a:xfrm>
          <a:prstGeom prst="line">
            <a:avLst/>
          </a:prstGeom>
          <a:ln w="22225" cap="flat">
            <a:solidFill>
              <a:schemeClr val="bg1">
                <a:lumMod val="50000"/>
              </a:schemeClr>
            </a:solidFill>
            <a:prstDash val="sysDot"/>
            <a:tailEnd type="triangle" w="med" len="lg"/>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6536265" y="7382933"/>
            <a:ext cx="440268" cy="59268"/>
          </a:xfrm>
          <a:prstGeom prst="line">
            <a:avLst/>
          </a:prstGeom>
          <a:ln w="22225" cap="flat">
            <a:solidFill>
              <a:schemeClr val="bg1">
                <a:lumMod val="50000"/>
              </a:schemeClr>
            </a:solidFill>
            <a:prstDash val="sysDot"/>
            <a:tailEnd type="triangle" w="med" len="lg"/>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11338" y="6545657"/>
            <a:ext cx="2556603" cy="298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2"/>
                </a:solidFill>
              </a:rPr>
              <a:t>*Additional Fees May Apply</a:t>
            </a:r>
            <a:endParaRPr lang="en-US" sz="800" dirty="0">
              <a:solidFill>
                <a:schemeClr val="tx2"/>
              </a:solidFill>
            </a:endParaRPr>
          </a:p>
        </p:txBody>
      </p:sp>
      <p:sp>
        <p:nvSpPr>
          <p:cNvPr id="153" name="TextBox 152"/>
          <p:cNvSpPr txBox="1"/>
          <p:nvPr/>
        </p:nvSpPr>
        <p:spPr>
          <a:xfrm>
            <a:off x="79022" y="1670756"/>
            <a:ext cx="9064978" cy="3826933"/>
          </a:xfrm>
          <a:prstGeom prst="rect">
            <a:avLst/>
          </a:prstGeom>
          <a:noFill/>
        </p:spPr>
        <p:txBody>
          <a:bodyPr wrap="square" rtlCol="0">
            <a:spAutoFit/>
          </a:bodyPr>
          <a:lstStyle/>
          <a:p>
            <a:endParaRPr lang="en-US" dirty="0"/>
          </a:p>
        </p:txBody>
      </p:sp>
      <p:pic>
        <p:nvPicPr>
          <p:cNvPr id="5" name="Picture 4"/>
          <p:cNvPicPr>
            <a:picLocks noChangeAspect="1"/>
          </p:cNvPicPr>
          <p:nvPr/>
        </p:nvPicPr>
        <p:blipFill rotWithShape="1">
          <a:blip r:embed="rId5"/>
          <a:srcRect t="-1" r="19761" b="-674"/>
          <a:stretch/>
        </p:blipFill>
        <p:spPr>
          <a:xfrm>
            <a:off x="1138087" y="2152615"/>
            <a:ext cx="6835035" cy="1794916"/>
          </a:xfrm>
          <a:prstGeom prst="rect">
            <a:avLst/>
          </a:prstGeom>
        </p:spPr>
      </p:pic>
      <p:cxnSp>
        <p:nvCxnSpPr>
          <p:cNvPr id="10" name="Straight Connector 9"/>
          <p:cNvCxnSpPr/>
          <p:nvPr/>
        </p:nvCxnSpPr>
        <p:spPr>
          <a:xfrm>
            <a:off x="4703232" y="4059044"/>
            <a:ext cx="3140513" cy="0"/>
          </a:xfrm>
          <a:prstGeom prst="line">
            <a:avLst/>
          </a:prstGeom>
          <a:ln w="635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293623" y="4059044"/>
            <a:ext cx="3203954" cy="0"/>
          </a:xfrm>
          <a:prstGeom prst="line">
            <a:avLst/>
          </a:prstGeom>
          <a:ln w="63500">
            <a:solidFill>
              <a:srgbClr val="37893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18905" y="4148098"/>
            <a:ext cx="1972871" cy="369332"/>
          </a:xfrm>
          <a:prstGeom prst="rect">
            <a:avLst/>
          </a:prstGeom>
          <a:noFill/>
        </p:spPr>
        <p:txBody>
          <a:bodyPr wrap="square" rtlCol="0">
            <a:spAutoFit/>
          </a:bodyPr>
          <a:lstStyle/>
          <a:p>
            <a:r>
              <a:rPr lang="en-US" dirty="0" smtClean="0"/>
              <a:t>Technology Only</a:t>
            </a:r>
            <a:endParaRPr lang="en-US" dirty="0"/>
          </a:p>
        </p:txBody>
      </p:sp>
      <p:sp>
        <p:nvSpPr>
          <p:cNvPr id="156" name="TextBox 155"/>
          <p:cNvSpPr txBox="1"/>
          <p:nvPr/>
        </p:nvSpPr>
        <p:spPr>
          <a:xfrm>
            <a:off x="5253599" y="4172726"/>
            <a:ext cx="2590146" cy="369332"/>
          </a:xfrm>
          <a:prstGeom prst="rect">
            <a:avLst/>
          </a:prstGeom>
          <a:noFill/>
        </p:spPr>
        <p:txBody>
          <a:bodyPr wrap="square" rtlCol="0">
            <a:spAutoFit/>
          </a:bodyPr>
          <a:lstStyle/>
          <a:p>
            <a:r>
              <a:rPr lang="en-US" dirty="0" smtClean="0"/>
              <a:t>HR BPO Solutions</a:t>
            </a:r>
            <a:endParaRPr lang="en-US" dirty="0"/>
          </a:p>
        </p:txBody>
      </p:sp>
    </p:spTree>
    <p:extLst>
      <p:ext uri="{BB962C8B-B14F-4D97-AF65-F5344CB8AC3E}">
        <p14:creationId xmlns:p14="http://schemas.microsoft.com/office/powerpoint/2010/main" val="77263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37" name="TextBox 36"/>
          <p:cNvSpPr txBox="1"/>
          <p:nvPr/>
        </p:nvSpPr>
        <p:spPr>
          <a:xfrm>
            <a:off x="497332" y="82227"/>
            <a:ext cx="5654112" cy="1077218"/>
          </a:xfrm>
          <a:prstGeom prst="rect">
            <a:avLst/>
          </a:prstGeom>
          <a:noFill/>
        </p:spPr>
        <p:txBody>
          <a:bodyPr wrap="none" rtlCol="0">
            <a:spAutoFit/>
          </a:bodyPr>
          <a:lstStyle/>
          <a:p>
            <a:r>
              <a:rPr lang="en-US" sz="3200" dirty="0" smtClean="0">
                <a:solidFill>
                  <a:schemeClr val="bg1"/>
                </a:solidFill>
              </a:rPr>
              <a:t>A Closer Look: Best Practice </a:t>
            </a:r>
          </a:p>
          <a:p>
            <a:r>
              <a:rPr lang="en-US" sz="3200" dirty="0" smtClean="0">
                <a:solidFill>
                  <a:schemeClr val="bg1"/>
                </a:solidFill>
              </a:rPr>
              <a:t>HR BPO </a:t>
            </a:r>
            <a:r>
              <a:rPr lang="en-US" sz="3200" smtClean="0">
                <a:solidFill>
                  <a:schemeClr val="bg1"/>
                </a:solidFill>
              </a:rPr>
              <a:t>Solutions Continuum</a:t>
            </a:r>
            <a:endParaRPr lang="en-US" sz="3200" dirty="0">
              <a:solidFill>
                <a:schemeClr val="bg1"/>
              </a:solidFill>
            </a:endParaRPr>
          </a:p>
        </p:txBody>
      </p:sp>
      <p:grpSp>
        <p:nvGrpSpPr>
          <p:cNvPr id="38" name="Group 37"/>
          <p:cNvGrpSpPr/>
          <p:nvPr/>
        </p:nvGrpSpPr>
        <p:grpSpPr>
          <a:xfrm>
            <a:off x="0" y="6127750"/>
            <a:ext cx="9144000" cy="730250"/>
            <a:chOff x="0" y="6127750"/>
            <a:chExt cx="9144000" cy="730250"/>
          </a:xfrm>
        </p:grpSpPr>
        <p:sp>
          <p:nvSpPr>
            <p:cNvPr id="39" name="Rectangle 38"/>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0" name="Picture 39"/>
            <p:cNvPicPr>
              <a:picLocks noChangeAspect="1"/>
            </p:cNvPicPr>
            <p:nvPr/>
          </p:nvPicPr>
          <p:blipFill rotWithShape="1">
            <a:blip r:embed="rId4"/>
            <a:srcRect t="12336" b="22468"/>
            <a:stretch/>
          </p:blipFill>
          <p:spPr>
            <a:xfrm>
              <a:off x="7391400" y="6145337"/>
              <a:ext cx="1752600" cy="703782"/>
            </a:xfrm>
            <a:prstGeom prst="rect">
              <a:avLst/>
            </a:prstGeom>
          </p:spPr>
        </p:pic>
        <p:sp>
          <p:nvSpPr>
            <p:cNvPr id="41"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6" name="Rectangle 35"/>
          <p:cNvSpPr/>
          <p:nvPr/>
        </p:nvSpPr>
        <p:spPr>
          <a:xfrm>
            <a:off x="624836" y="3223955"/>
            <a:ext cx="1956816" cy="2905912"/>
          </a:xfrm>
          <a:prstGeom prst="rect">
            <a:avLst/>
          </a:prstGeom>
          <a:solidFill>
            <a:srgbClr val="0068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p:nvPr/>
        </p:nvSpPr>
        <p:spPr>
          <a:xfrm>
            <a:off x="3664370" y="2667006"/>
            <a:ext cx="1956816" cy="3462861"/>
          </a:xfrm>
          <a:prstGeom prst="rect">
            <a:avLst/>
          </a:prstGeom>
          <a:solidFill>
            <a:srgbClr val="58AB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p:cNvSpPr/>
          <p:nvPr/>
        </p:nvSpPr>
        <p:spPr>
          <a:xfrm>
            <a:off x="6663262" y="2033208"/>
            <a:ext cx="1956816" cy="4096659"/>
          </a:xfrm>
          <a:prstGeom prst="rect">
            <a:avLst/>
          </a:prstGeom>
          <a:solidFill>
            <a:srgbClr val="378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p:cNvSpPr txBox="1"/>
          <p:nvPr/>
        </p:nvSpPr>
        <p:spPr>
          <a:xfrm>
            <a:off x="832276" y="3374877"/>
            <a:ext cx="1640414" cy="2246769"/>
          </a:xfrm>
          <a:prstGeom prst="rect">
            <a:avLst/>
          </a:prstGeom>
          <a:noFill/>
        </p:spPr>
        <p:txBody>
          <a:bodyPr wrap="square" lIns="0" tIns="0" rIns="0" bIns="0" rtlCol="0">
            <a:spAutoFit/>
          </a:bodyPr>
          <a:lstStyle/>
          <a:p>
            <a:pPr marL="91440" lvl="0" indent="-91440">
              <a:lnSpc>
                <a:spcPct val="90000"/>
              </a:lnSpc>
              <a:spcBef>
                <a:spcPts val="250"/>
              </a:spcBef>
              <a:buFont typeface="Arial"/>
              <a:buChar char="•"/>
            </a:pPr>
            <a:r>
              <a:rPr lang="en-US" sz="1000" dirty="0">
                <a:solidFill>
                  <a:schemeClr val="bg1"/>
                </a:solidFill>
              </a:rPr>
              <a:t>Recruitment </a:t>
            </a:r>
            <a:r>
              <a:rPr lang="en-US" sz="1000" dirty="0" smtClean="0">
                <a:solidFill>
                  <a:schemeClr val="bg1"/>
                </a:solidFill>
              </a:rPr>
              <a:t>Services</a:t>
            </a:r>
            <a:endParaRPr lang="en-US" sz="1000" dirty="0">
              <a:solidFill>
                <a:schemeClr val="bg1"/>
              </a:solidFill>
            </a:endParaRPr>
          </a:p>
          <a:p>
            <a:pPr marL="91440" lvl="0" indent="-91440">
              <a:lnSpc>
                <a:spcPct val="90000"/>
              </a:lnSpc>
              <a:spcBef>
                <a:spcPts val="250"/>
              </a:spcBef>
              <a:buFont typeface="Arial"/>
              <a:buChar char="•"/>
            </a:pPr>
            <a:r>
              <a:rPr lang="en-US" sz="1000" dirty="0">
                <a:solidFill>
                  <a:schemeClr val="bg1"/>
                </a:solidFill>
              </a:rPr>
              <a:t>Employee Development</a:t>
            </a:r>
          </a:p>
          <a:p>
            <a:pPr marL="91440" lvl="0" indent="-91440">
              <a:lnSpc>
                <a:spcPct val="90000"/>
              </a:lnSpc>
              <a:spcBef>
                <a:spcPts val="250"/>
              </a:spcBef>
              <a:buFont typeface="Arial"/>
              <a:buChar char="•"/>
            </a:pPr>
            <a:r>
              <a:rPr lang="en-US" sz="1000" dirty="0">
                <a:solidFill>
                  <a:schemeClr val="bg1"/>
                </a:solidFill>
              </a:rPr>
              <a:t>Proactive HR Guidance</a:t>
            </a:r>
          </a:p>
          <a:p>
            <a:pPr marL="91440" lvl="0" indent="-91440">
              <a:lnSpc>
                <a:spcPct val="90000"/>
              </a:lnSpc>
              <a:spcBef>
                <a:spcPts val="250"/>
              </a:spcBef>
              <a:buFont typeface="Arial"/>
              <a:buChar char="•"/>
            </a:pPr>
            <a:r>
              <a:rPr lang="en-US" sz="1000" dirty="0">
                <a:solidFill>
                  <a:schemeClr val="bg1"/>
                </a:solidFill>
              </a:rPr>
              <a:t>Handbooks </a:t>
            </a:r>
            <a:r>
              <a:rPr lang="en-US" sz="1000" dirty="0" smtClean="0">
                <a:solidFill>
                  <a:schemeClr val="bg1"/>
                </a:solidFill>
              </a:rPr>
              <a:t>and </a:t>
            </a:r>
            <a:r>
              <a:rPr lang="en-US" sz="1000" dirty="0">
                <a:solidFill>
                  <a:schemeClr val="bg1"/>
                </a:solidFill>
              </a:rPr>
              <a:t>Policies</a:t>
            </a:r>
          </a:p>
          <a:p>
            <a:pPr marL="91440" lvl="0" indent="-91440">
              <a:lnSpc>
                <a:spcPct val="90000"/>
              </a:lnSpc>
              <a:spcBef>
                <a:spcPts val="250"/>
              </a:spcBef>
              <a:buFont typeface="Arial"/>
              <a:buChar char="•"/>
            </a:pPr>
            <a:r>
              <a:rPr lang="en-US" sz="1000" dirty="0">
                <a:solidFill>
                  <a:schemeClr val="bg1"/>
                </a:solidFill>
              </a:rPr>
              <a:t>Employee Portal with Mobile </a:t>
            </a:r>
            <a:r>
              <a:rPr lang="en-US" sz="1000" dirty="0" smtClean="0">
                <a:solidFill>
                  <a:schemeClr val="bg1"/>
                </a:solidFill>
              </a:rPr>
              <a:t>Solutions</a:t>
            </a:r>
            <a:endParaRPr lang="en-US" sz="1000" dirty="0">
              <a:solidFill>
                <a:schemeClr val="bg1"/>
              </a:solidFill>
            </a:endParaRPr>
          </a:p>
          <a:p>
            <a:pPr marL="91440" lvl="0" indent="-91440">
              <a:lnSpc>
                <a:spcPct val="90000"/>
              </a:lnSpc>
              <a:spcBef>
                <a:spcPts val="250"/>
              </a:spcBef>
              <a:buFont typeface="Arial"/>
              <a:buChar char="•"/>
            </a:pPr>
            <a:r>
              <a:rPr lang="en-US" sz="1000" dirty="0">
                <a:solidFill>
                  <a:schemeClr val="bg1"/>
                </a:solidFill>
              </a:rPr>
              <a:t>Payroll </a:t>
            </a:r>
            <a:r>
              <a:rPr lang="en-US" sz="1000" dirty="0" smtClean="0">
                <a:solidFill>
                  <a:schemeClr val="bg1"/>
                </a:solidFill>
              </a:rPr>
              <a:t>and </a:t>
            </a:r>
            <a:r>
              <a:rPr lang="en-US" sz="1000" dirty="0">
                <a:solidFill>
                  <a:schemeClr val="bg1"/>
                </a:solidFill>
              </a:rPr>
              <a:t>HR Administration</a:t>
            </a:r>
          </a:p>
          <a:p>
            <a:pPr marL="91440" lvl="0" indent="-91440">
              <a:lnSpc>
                <a:spcPct val="90000"/>
              </a:lnSpc>
              <a:spcBef>
                <a:spcPts val="250"/>
              </a:spcBef>
              <a:buFont typeface="Arial"/>
              <a:buChar char="•"/>
            </a:pPr>
            <a:r>
              <a:rPr lang="en-US" sz="1000" dirty="0">
                <a:solidFill>
                  <a:schemeClr val="bg1"/>
                </a:solidFill>
              </a:rPr>
              <a:t>Employee Discount Program </a:t>
            </a:r>
          </a:p>
          <a:p>
            <a:pPr marL="91440" lvl="0" indent="-91440">
              <a:lnSpc>
                <a:spcPct val="90000"/>
              </a:lnSpc>
              <a:spcBef>
                <a:spcPts val="250"/>
              </a:spcBef>
              <a:buFont typeface="Arial"/>
              <a:buChar char="•"/>
            </a:pPr>
            <a:r>
              <a:rPr lang="en-US" sz="1000" dirty="0">
                <a:solidFill>
                  <a:schemeClr val="bg1"/>
                </a:solidFill>
              </a:rPr>
              <a:t>Risk Management </a:t>
            </a:r>
            <a:r>
              <a:rPr lang="en-US" sz="1000" dirty="0" smtClean="0">
                <a:solidFill>
                  <a:schemeClr val="bg1"/>
                </a:solidFill>
              </a:rPr>
              <a:t>and </a:t>
            </a:r>
            <a:r>
              <a:rPr lang="en-US" sz="1000" dirty="0">
                <a:solidFill>
                  <a:schemeClr val="bg1"/>
                </a:solidFill>
              </a:rPr>
              <a:t>Safety </a:t>
            </a:r>
          </a:p>
          <a:p>
            <a:pPr marL="91440" lvl="0" indent="-91440">
              <a:lnSpc>
                <a:spcPct val="90000"/>
              </a:lnSpc>
              <a:spcBef>
                <a:spcPts val="250"/>
              </a:spcBef>
              <a:buFont typeface="Arial"/>
              <a:buChar char="•"/>
            </a:pPr>
            <a:r>
              <a:rPr lang="en-US" sz="1000" dirty="0">
                <a:solidFill>
                  <a:schemeClr val="bg1"/>
                </a:solidFill>
              </a:rPr>
              <a:t>HR Expertise with Dedicated HR support</a:t>
            </a:r>
          </a:p>
        </p:txBody>
      </p:sp>
      <p:sp>
        <p:nvSpPr>
          <p:cNvPr id="51" name="TextBox 50"/>
          <p:cNvSpPr txBox="1"/>
          <p:nvPr/>
        </p:nvSpPr>
        <p:spPr>
          <a:xfrm>
            <a:off x="3871808" y="2824149"/>
            <a:ext cx="1642532" cy="2996205"/>
          </a:xfrm>
          <a:prstGeom prst="rect">
            <a:avLst/>
          </a:prstGeom>
          <a:noFill/>
        </p:spPr>
        <p:txBody>
          <a:bodyPr wrap="square" lIns="0" tIns="0" rIns="0" bIns="0" rtlCol="0">
            <a:spAutoFit/>
          </a:bodyPr>
          <a:lstStyle/>
          <a:p>
            <a:pPr marL="91440" lvl="0" indent="-91440">
              <a:lnSpc>
                <a:spcPct val="88000"/>
              </a:lnSpc>
              <a:spcBef>
                <a:spcPts val="250"/>
              </a:spcBef>
              <a:buFont typeface="Arial"/>
              <a:buChar char="•"/>
            </a:pPr>
            <a:r>
              <a:rPr lang="en-US" sz="1000" dirty="0">
                <a:solidFill>
                  <a:schemeClr val="bg1"/>
                </a:solidFill>
              </a:rPr>
              <a:t>HR Expertise with  Dedicated HR Support</a:t>
            </a:r>
          </a:p>
          <a:p>
            <a:pPr marL="91440" lvl="0" indent="-91440">
              <a:lnSpc>
                <a:spcPct val="88000"/>
              </a:lnSpc>
              <a:spcBef>
                <a:spcPts val="250"/>
              </a:spcBef>
              <a:buFont typeface="Arial"/>
              <a:buChar char="•"/>
            </a:pPr>
            <a:r>
              <a:rPr lang="en-US" sz="1000" dirty="0">
                <a:solidFill>
                  <a:schemeClr val="bg1"/>
                </a:solidFill>
              </a:rPr>
              <a:t>Talent Management  and Acquisition</a:t>
            </a:r>
          </a:p>
          <a:p>
            <a:pPr marL="91440" lvl="0" indent="-91440">
              <a:lnSpc>
                <a:spcPct val="88000"/>
              </a:lnSpc>
              <a:spcBef>
                <a:spcPts val="250"/>
              </a:spcBef>
              <a:buFont typeface="Arial"/>
              <a:buChar char="•"/>
            </a:pPr>
            <a:r>
              <a:rPr lang="en-US" sz="1000" kern="0" spc="-30" dirty="0">
                <a:solidFill>
                  <a:schemeClr val="bg1"/>
                </a:solidFill>
              </a:rPr>
              <a:t>Job Posting Interface </a:t>
            </a:r>
            <a:r>
              <a:rPr lang="en-US" sz="1000" dirty="0" smtClean="0">
                <a:solidFill>
                  <a:schemeClr val="bg1"/>
                </a:solidFill>
              </a:rPr>
              <a:t>and </a:t>
            </a:r>
            <a:r>
              <a:rPr lang="en-US" sz="1000" dirty="0">
                <a:solidFill>
                  <a:schemeClr val="bg1"/>
                </a:solidFill>
              </a:rPr>
              <a:t>Applicant Tracking</a:t>
            </a:r>
          </a:p>
          <a:p>
            <a:pPr marL="91440" lvl="0" indent="-91440">
              <a:lnSpc>
                <a:spcPct val="88000"/>
              </a:lnSpc>
              <a:spcBef>
                <a:spcPts val="250"/>
              </a:spcBef>
              <a:buFont typeface="Arial"/>
              <a:buChar char="•"/>
            </a:pPr>
            <a:r>
              <a:rPr lang="en-US" sz="1000" dirty="0">
                <a:solidFill>
                  <a:schemeClr val="bg1"/>
                </a:solidFill>
              </a:rPr>
              <a:t>Employee Development </a:t>
            </a:r>
          </a:p>
          <a:p>
            <a:pPr marL="91440" lvl="0" indent="-91440">
              <a:lnSpc>
                <a:spcPct val="88000"/>
              </a:lnSpc>
              <a:spcBef>
                <a:spcPts val="250"/>
              </a:spcBef>
              <a:buFont typeface="Arial"/>
              <a:buChar char="•"/>
            </a:pPr>
            <a:r>
              <a:rPr lang="en-US" sz="1000" dirty="0">
                <a:solidFill>
                  <a:schemeClr val="bg1"/>
                </a:solidFill>
              </a:rPr>
              <a:t>Proactive HR with Business Insights</a:t>
            </a:r>
          </a:p>
          <a:p>
            <a:pPr marL="91440" lvl="0" indent="-91440">
              <a:lnSpc>
                <a:spcPct val="88000"/>
              </a:lnSpc>
              <a:spcBef>
                <a:spcPts val="250"/>
              </a:spcBef>
              <a:buFont typeface="Arial"/>
              <a:buChar char="•"/>
            </a:pPr>
            <a:r>
              <a:rPr lang="en-US" sz="1000" dirty="0">
                <a:solidFill>
                  <a:schemeClr val="bg1"/>
                </a:solidFill>
              </a:rPr>
              <a:t>Employee Portal </a:t>
            </a:r>
            <a:r>
              <a:rPr lang="en-US" sz="1000" dirty="0" smtClean="0">
                <a:solidFill>
                  <a:schemeClr val="bg1"/>
                </a:solidFill>
              </a:rPr>
              <a:t/>
            </a:r>
            <a:br>
              <a:rPr lang="en-US" sz="1000" dirty="0" smtClean="0">
                <a:solidFill>
                  <a:schemeClr val="bg1"/>
                </a:solidFill>
              </a:rPr>
            </a:br>
            <a:r>
              <a:rPr lang="en-US" sz="1000" kern="0" spc="-30" dirty="0" smtClean="0">
                <a:solidFill>
                  <a:schemeClr val="bg1"/>
                </a:solidFill>
              </a:rPr>
              <a:t>with </a:t>
            </a:r>
            <a:r>
              <a:rPr lang="en-US" sz="1000" kern="0" spc="-30" dirty="0">
                <a:solidFill>
                  <a:schemeClr val="bg1"/>
                </a:solidFill>
              </a:rPr>
              <a:t>Mobile Solutions</a:t>
            </a:r>
          </a:p>
          <a:p>
            <a:pPr marL="91440" lvl="0" indent="-91440">
              <a:lnSpc>
                <a:spcPct val="88000"/>
              </a:lnSpc>
              <a:spcBef>
                <a:spcPts val="250"/>
              </a:spcBef>
              <a:buFont typeface="Arial"/>
              <a:buChar char="•"/>
            </a:pPr>
            <a:r>
              <a:rPr lang="en-US" sz="1000" dirty="0">
                <a:solidFill>
                  <a:schemeClr val="bg1"/>
                </a:solidFill>
              </a:rPr>
              <a:t>ACA Compliance</a:t>
            </a:r>
          </a:p>
          <a:p>
            <a:pPr marL="91440" lvl="0" indent="-91440">
              <a:lnSpc>
                <a:spcPct val="88000"/>
              </a:lnSpc>
              <a:spcBef>
                <a:spcPts val="250"/>
              </a:spcBef>
              <a:buFont typeface="Arial"/>
              <a:buChar char="•"/>
            </a:pPr>
            <a:r>
              <a:rPr lang="en-US" sz="1000" dirty="0">
                <a:solidFill>
                  <a:schemeClr val="bg1"/>
                </a:solidFill>
              </a:rPr>
              <a:t>Risk and Safety Guidance</a:t>
            </a:r>
          </a:p>
          <a:p>
            <a:pPr marL="91440" lvl="0" indent="-91440">
              <a:lnSpc>
                <a:spcPct val="88000"/>
              </a:lnSpc>
              <a:spcBef>
                <a:spcPts val="250"/>
              </a:spcBef>
              <a:buFont typeface="Arial"/>
              <a:buChar char="•"/>
            </a:pPr>
            <a:r>
              <a:rPr lang="en-US" sz="1000" dirty="0">
                <a:solidFill>
                  <a:schemeClr val="bg1"/>
                </a:solidFill>
              </a:rPr>
              <a:t>Risk Mitigation </a:t>
            </a:r>
            <a:r>
              <a:rPr lang="en-US" sz="1000" dirty="0" smtClean="0">
                <a:solidFill>
                  <a:schemeClr val="bg1"/>
                </a:solidFill>
              </a:rPr>
              <a:t>and </a:t>
            </a:r>
            <a:r>
              <a:rPr lang="en-US" sz="1000" dirty="0">
                <a:solidFill>
                  <a:schemeClr val="bg1"/>
                </a:solidFill>
              </a:rPr>
              <a:t>Compliance </a:t>
            </a:r>
          </a:p>
          <a:p>
            <a:pPr marL="91440" lvl="0" indent="-91440">
              <a:lnSpc>
                <a:spcPct val="88000"/>
              </a:lnSpc>
              <a:spcBef>
                <a:spcPts val="250"/>
              </a:spcBef>
              <a:buFont typeface="Arial"/>
              <a:buChar char="•"/>
            </a:pPr>
            <a:r>
              <a:rPr lang="en-US" sz="1000" dirty="0">
                <a:solidFill>
                  <a:schemeClr val="bg1"/>
                </a:solidFill>
              </a:rPr>
              <a:t>Employee Discount Program</a:t>
            </a:r>
          </a:p>
          <a:p>
            <a:pPr marL="91440" lvl="0" indent="-91440">
              <a:lnSpc>
                <a:spcPct val="88000"/>
              </a:lnSpc>
              <a:spcBef>
                <a:spcPts val="250"/>
              </a:spcBef>
              <a:buFont typeface="Arial"/>
              <a:buChar char="•"/>
            </a:pPr>
            <a:r>
              <a:rPr lang="en-US" sz="1000" dirty="0" smtClean="0">
                <a:solidFill>
                  <a:schemeClr val="bg1"/>
                </a:solidFill>
              </a:rPr>
              <a:t>Work/Life </a:t>
            </a:r>
            <a:r>
              <a:rPr lang="en-US" sz="1000" dirty="0">
                <a:solidFill>
                  <a:schemeClr val="bg1"/>
                </a:solidFill>
              </a:rPr>
              <a:t>Services</a:t>
            </a:r>
          </a:p>
          <a:p>
            <a:pPr marL="91440" indent="-91440">
              <a:lnSpc>
                <a:spcPct val="88000"/>
              </a:lnSpc>
              <a:spcBef>
                <a:spcPts val="250"/>
              </a:spcBef>
              <a:buFont typeface="Arial"/>
              <a:buChar char="•"/>
            </a:pPr>
            <a:r>
              <a:rPr lang="en-US" sz="1000" kern="0" spc="-30" dirty="0">
                <a:solidFill>
                  <a:schemeClr val="bg1"/>
                </a:solidFill>
              </a:rPr>
              <a:t>Time and </a:t>
            </a:r>
            <a:r>
              <a:rPr lang="en-US" sz="1000" kern="0" spc="-30" dirty="0" smtClean="0">
                <a:solidFill>
                  <a:schemeClr val="bg1"/>
                </a:solidFill>
              </a:rPr>
              <a:t>Attendance</a:t>
            </a:r>
            <a:endParaRPr lang="en-US" sz="1000" kern="0" spc="-30" dirty="0">
              <a:solidFill>
                <a:schemeClr val="bg1"/>
              </a:solidFill>
            </a:endParaRPr>
          </a:p>
        </p:txBody>
      </p:sp>
      <p:sp>
        <p:nvSpPr>
          <p:cNvPr id="52" name="TextBox 51"/>
          <p:cNvSpPr txBox="1"/>
          <p:nvPr/>
        </p:nvSpPr>
        <p:spPr>
          <a:xfrm>
            <a:off x="6870703" y="2192049"/>
            <a:ext cx="1608671" cy="3508653"/>
          </a:xfrm>
          <a:prstGeom prst="rect">
            <a:avLst/>
          </a:prstGeom>
          <a:noFill/>
        </p:spPr>
        <p:txBody>
          <a:bodyPr wrap="square" lIns="0" tIns="0" rIns="0" bIns="0" rtlCol="0">
            <a:spAutoFit/>
          </a:bodyPr>
          <a:lstStyle/>
          <a:p>
            <a:pPr marL="91440" lvl="0" indent="-91440">
              <a:lnSpc>
                <a:spcPct val="90000"/>
              </a:lnSpc>
              <a:spcBef>
                <a:spcPts val="250"/>
              </a:spcBef>
              <a:buFont typeface="Arial"/>
              <a:buChar char="•"/>
            </a:pPr>
            <a:r>
              <a:rPr lang="en-US" sz="1000" dirty="0">
                <a:solidFill>
                  <a:schemeClr val="bg1"/>
                </a:solidFill>
              </a:rPr>
              <a:t>Fortune 500</a:t>
            </a:r>
            <a:r>
              <a:rPr lang="en-US" sz="1000" baseline="30000" dirty="0">
                <a:solidFill>
                  <a:schemeClr val="bg1"/>
                </a:solidFill>
              </a:rPr>
              <a:t>©</a:t>
            </a:r>
            <a:r>
              <a:rPr lang="en-US" sz="1000" dirty="0">
                <a:solidFill>
                  <a:schemeClr val="bg1"/>
                </a:solidFill>
              </a:rPr>
              <a:t>-Caliber Benefits</a:t>
            </a:r>
          </a:p>
          <a:p>
            <a:pPr marL="91440" lvl="0" indent="-91440">
              <a:lnSpc>
                <a:spcPct val="90000"/>
              </a:lnSpc>
              <a:spcBef>
                <a:spcPts val="250"/>
              </a:spcBef>
              <a:buFont typeface="Arial"/>
              <a:buChar char="•"/>
            </a:pPr>
            <a:r>
              <a:rPr lang="en-US" sz="1000" dirty="0">
                <a:solidFill>
                  <a:schemeClr val="bg1"/>
                </a:solidFill>
              </a:rPr>
              <a:t>Full Service 401(k) </a:t>
            </a:r>
          </a:p>
          <a:p>
            <a:pPr marL="91440" lvl="0" indent="-91440">
              <a:lnSpc>
                <a:spcPct val="90000"/>
              </a:lnSpc>
              <a:spcBef>
                <a:spcPts val="250"/>
              </a:spcBef>
              <a:buFont typeface="Arial"/>
              <a:buChar char="•"/>
            </a:pPr>
            <a:r>
              <a:rPr lang="en-US" sz="1000" dirty="0">
                <a:solidFill>
                  <a:schemeClr val="bg1"/>
                </a:solidFill>
              </a:rPr>
              <a:t>Benefits Administration and Support</a:t>
            </a:r>
          </a:p>
          <a:p>
            <a:pPr marL="91440" lvl="0" indent="-91440">
              <a:lnSpc>
                <a:spcPct val="90000"/>
              </a:lnSpc>
              <a:spcBef>
                <a:spcPts val="250"/>
              </a:spcBef>
              <a:buFont typeface="Arial"/>
              <a:buChar char="•"/>
            </a:pPr>
            <a:r>
              <a:rPr lang="en-US" sz="1000" dirty="0">
                <a:solidFill>
                  <a:schemeClr val="bg1"/>
                </a:solidFill>
              </a:rPr>
              <a:t>HR Expertise with  Dedicated HR Support</a:t>
            </a:r>
          </a:p>
          <a:p>
            <a:pPr marL="91440" lvl="0" indent="-91440">
              <a:lnSpc>
                <a:spcPct val="90000"/>
              </a:lnSpc>
              <a:spcBef>
                <a:spcPts val="250"/>
              </a:spcBef>
              <a:buFont typeface="Arial"/>
              <a:buChar char="•"/>
            </a:pPr>
            <a:r>
              <a:rPr lang="en-US" sz="1000" dirty="0">
                <a:solidFill>
                  <a:schemeClr val="bg1"/>
                </a:solidFill>
              </a:rPr>
              <a:t>Legal Defense Benefit and EPLI Policy </a:t>
            </a:r>
          </a:p>
          <a:p>
            <a:pPr marL="91440" lvl="0" indent="-91440">
              <a:lnSpc>
                <a:spcPct val="90000"/>
              </a:lnSpc>
              <a:spcBef>
                <a:spcPts val="250"/>
              </a:spcBef>
              <a:buFont typeface="Arial"/>
              <a:buChar char="•"/>
            </a:pPr>
            <a:r>
              <a:rPr lang="en-US" sz="1000" dirty="0">
                <a:solidFill>
                  <a:schemeClr val="bg1"/>
                </a:solidFill>
              </a:rPr>
              <a:t>Talent Management  </a:t>
            </a:r>
            <a:r>
              <a:rPr lang="en-US" sz="1000" dirty="0" smtClean="0">
                <a:solidFill>
                  <a:schemeClr val="bg1"/>
                </a:solidFill>
              </a:rPr>
              <a:t/>
            </a:r>
            <a:br>
              <a:rPr lang="en-US" sz="1000" dirty="0" smtClean="0">
                <a:solidFill>
                  <a:schemeClr val="bg1"/>
                </a:solidFill>
              </a:rPr>
            </a:br>
            <a:r>
              <a:rPr lang="en-US" sz="1000" dirty="0" smtClean="0">
                <a:solidFill>
                  <a:schemeClr val="bg1"/>
                </a:solidFill>
              </a:rPr>
              <a:t>and </a:t>
            </a:r>
            <a:r>
              <a:rPr lang="en-US" sz="1000" dirty="0">
                <a:solidFill>
                  <a:schemeClr val="bg1"/>
                </a:solidFill>
              </a:rPr>
              <a:t>Acquisition</a:t>
            </a:r>
          </a:p>
          <a:p>
            <a:pPr marL="91440" indent="-91440">
              <a:lnSpc>
                <a:spcPct val="90000"/>
              </a:lnSpc>
              <a:spcBef>
                <a:spcPts val="250"/>
              </a:spcBef>
              <a:buFont typeface="Arial"/>
              <a:buChar char="•"/>
            </a:pPr>
            <a:r>
              <a:rPr lang="en-US" sz="1000" kern="0" spc="-30" dirty="0">
                <a:solidFill>
                  <a:schemeClr val="bg1"/>
                </a:solidFill>
              </a:rPr>
              <a:t>Employee Development</a:t>
            </a:r>
          </a:p>
          <a:p>
            <a:pPr marL="91440" lvl="0" indent="-91440">
              <a:lnSpc>
                <a:spcPct val="90000"/>
              </a:lnSpc>
              <a:spcBef>
                <a:spcPts val="250"/>
              </a:spcBef>
              <a:buFont typeface="Arial"/>
              <a:buChar char="•"/>
            </a:pPr>
            <a:r>
              <a:rPr lang="en-US" sz="1000" dirty="0">
                <a:solidFill>
                  <a:schemeClr val="bg1"/>
                </a:solidFill>
              </a:rPr>
              <a:t>Proactive HR with Business Insights</a:t>
            </a:r>
          </a:p>
          <a:p>
            <a:pPr marL="91440" lvl="0" indent="-91440">
              <a:lnSpc>
                <a:spcPct val="90000"/>
              </a:lnSpc>
              <a:spcBef>
                <a:spcPts val="250"/>
              </a:spcBef>
              <a:buFont typeface="Arial"/>
              <a:buChar char="•"/>
            </a:pPr>
            <a:r>
              <a:rPr lang="en-US" sz="1000" dirty="0">
                <a:solidFill>
                  <a:schemeClr val="bg1"/>
                </a:solidFill>
              </a:rPr>
              <a:t>Employee Portal with Mobile Solutions</a:t>
            </a:r>
          </a:p>
          <a:p>
            <a:pPr marL="91440" lvl="0" indent="-91440">
              <a:lnSpc>
                <a:spcPct val="90000"/>
              </a:lnSpc>
              <a:spcBef>
                <a:spcPts val="250"/>
              </a:spcBef>
              <a:buFont typeface="Arial"/>
              <a:buChar char="•"/>
            </a:pPr>
            <a:r>
              <a:rPr lang="en-US" sz="1000" dirty="0">
                <a:solidFill>
                  <a:schemeClr val="bg1"/>
                </a:solidFill>
              </a:rPr>
              <a:t>Dedicated Risk and Safety Support</a:t>
            </a:r>
          </a:p>
          <a:p>
            <a:pPr marL="91440" lvl="0" indent="-91440">
              <a:lnSpc>
                <a:spcPct val="90000"/>
              </a:lnSpc>
              <a:spcBef>
                <a:spcPts val="250"/>
              </a:spcBef>
              <a:buFont typeface="Arial"/>
              <a:buChar char="•"/>
            </a:pPr>
            <a:r>
              <a:rPr lang="en-US" sz="1000" kern="0" spc="-30" dirty="0">
                <a:solidFill>
                  <a:schemeClr val="bg1"/>
                </a:solidFill>
              </a:rPr>
              <a:t>Workers’ Compensation </a:t>
            </a:r>
            <a:r>
              <a:rPr lang="en-US" sz="1000" dirty="0" smtClean="0">
                <a:solidFill>
                  <a:schemeClr val="bg1"/>
                </a:solidFill>
              </a:rPr>
              <a:t>Coverage </a:t>
            </a:r>
            <a:endParaRPr lang="en-US" sz="1000" dirty="0">
              <a:solidFill>
                <a:schemeClr val="bg1"/>
              </a:solidFill>
            </a:endParaRPr>
          </a:p>
          <a:p>
            <a:pPr marL="91440" lvl="0" indent="-91440">
              <a:lnSpc>
                <a:spcPct val="90000"/>
              </a:lnSpc>
              <a:spcBef>
                <a:spcPts val="250"/>
              </a:spcBef>
              <a:buFont typeface="Arial"/>
              <a:buChar char="•"/>
            </a:pPr>
            <a:r>
              <a:rPr lang="en-US" sz="1000" dirty="0">
                <a:solidFill>
                  <a:schemeClr val="bg1"/>
                </a:solidFill>
              </a:rPr>
              <a:t>ACA Compliance</a:t>
            </a:r>
          </a:p>
          <a:p>
            <a:pPr marL="91440" lvl="0" indent="-91440">
              <a:lnSpc>
                <a:spcPct val="90000"/>
              </a:lnSpc>
              <a:spcBef>
                <a:spcPts val="250"/>
              </a:spcBef>
              <a:buFont typeface="Arial"/>
              <a:buChar char="•"/>
            </a:pPr>
            <a:r>
              <a:rPr lang="en-US" sz="1000" dirty="0">
                <a:solidFill>
                  <a:schemeClr val="bg1"/>
                </a:solidFill>
              </a:rPr>
              <a:t>Time and </a:t>
            </a:r>
            <a:r>
              <a:rPr lang="en-US" sz="1000" dirty="0" smtClean="0">
                <a:solidFill>
                  <a:schemeClr val="bg1"/>
                </a:solidFill>
              </a:rPr>
              <a:t>Attendance</a:t>
            </a:r>
            <a:endParaRPr lang="en-US" sz="1000" dirty="0">
              <a:solidFill>
                <a:schemeClr val="bg1"/>
              </a:solidFill>
            </a:endParaRPr>
          </a:p>
        </p:txBody>
      </p:sp>
      <p:sp>
        <p:nvSpPr>
          <p:cNvPr id="63" name="TextBox 62"/>
          <p:cNvSpPr txBox="1"/>
          <p:nvPr/>
        </p:nvSpPr>
        <p:spPr>
          <a:xfrm>
            <a:off x="623419" y="2467219"/>
            <a:ext cx="1921939" cy="679160"/>
          </a:xfrm>
          <a:prstGeom prst="rect">
            <a:avLst/>
          </a:prstGeom>
          <a:noFill/>
        </p:spPr>
        <p:txBody>
          <a:bodyPr wrap="square" lIns="0" tIns="0" rIns="0" bIns="0" rtlCol="0">
            <a:spAutoFit/>
          </a:bodyPr>
          <a:lstStyle/>
          <a:p>
            <a:pPr algn="ctr">
              <a:lnSpc>
                <a:spcPct val="85000"/>
              </a:lnSpc>
            </a:pPr>
            <a:endParaRPr lang="en-US" sz="1200" b="1" u="sng" dirty="0" smtClean="0"/>
          </a:p>
          <a:p>
            <a:pPr algn="ctr">
              <a:lnSpc>
                <a:spcPct val="85000"/>
              </a:lnSpc>
              <a:spcBef>
                <a:spcPts val="400"/>
              </a:spcBef>
            </a:pPr>
            <a:r>
              <a:rPr lang="en-US" sz="1200" b="1" dirty="0" smtClean="0"/>
              <a:t>Hands </a:t>
            </a:r>
            <a:r>
              <a:rPr lang="en-US" sz="1200" b="1" dirty="0"/>
              <a:t>On HR </a:t>
            </a:r>
            <a:br>
              <a:rPr lang="en-US" sz="1200" b="1" dirty="0"/>
            </a:br>
            <a:r>
              <a:rPr lang="en-US" sz="1200" b="1" dirty="0"/>
              <a:t>Guidance and </a:t>
            </a:r>
            <a:r>
              <a:rPr lang="en-US" sz="1200" b="1" dirty="0" smtClean="0"/>
              <a:t>Tools</a:t>
            </a:r>
          </a:p>
          <a:p>
            <a:pPr algn="ctr">
              <a:lnSpc>
                <a:spcPct val="85000"/>
              </a:lnSpc>
            </a:pPr>
            <a:endParaRPr lang="en-US" sz="1200" b="1" dirty="0"/>
          </a:p>
        </p:txBody>
      </p:sp>
      <p:sp>
        <p:nvSpPr>
          <p:cNvPr id="64" name="TextBox 63"/>
          <p:cNvSpPr txBox="1"/>
          <p:nvPr/>
        </p:nvSpPr>
        <p:spPr>
          <a:xfrm>
            <a:off x="3677321" y="1896289"/>
            <a:ext cx="1951915" cy="867802"/>
          </a:xfrm>
          <a:prstGeom prst="rect">
            <a:avLst/>
          </a:prstGeom>
          <a:noFill/>
        </p:spPr>
        <p:txBody>
          <a:bodyPr wrap="square" lIns="0" tIns="0" rIns="0" bIns="0" rtlCol="0">
            <a:spAutoFit/>
          </a:bodyPr>
          <a:lstStyle/>
          <a:p>
            <a:pPr algn="ctr">
              <a:lnSpc>
                <a:spcPct val="85000"/>
              </a:lnSpc>
            </a:pPr>
            <a:endParaRPr lang="en-US" sz="1350" b="1" dirty="0" smtClean="0"/>
          </a:p>
          <a:p>
            <a:pPr algn="ctr">
              <a:lnSpc>
                <a:spcPct val="85000"/>
              </a:lnSpc>
              <a:spcBef>
                <a:spcPts val="400"/>
              </a:spcBef>
            </a:pPr>
            <a:r>
              <a:rPr lang="en-US" sz="1200" b="1" dirty="0" smtClean="0"/>
              <a:t>Extend </a:t>
            </a:r>
            <a:r>
              <a:rPr lang="en-US" sz="1200" b="1" dirty="0"/>
              <a:t>In-House </a:t>
            </a:r>
            <a:br>
              <a:rPr lang="en-US" sz="1200" b="1" dirty="0"/>
            </a:br>
            <a:r>
              <a:rPr lang="en-US" sz="1200" b="1" dirty="0"/>
              <a:t>HR </a:t>
            </a:r>
            <a:r>
              <a:rPr lang="en-US" sz="1200" b="1" dirty="0" smtClean="0"/>
              <a:t>Capabilities</a:t>
            </a:r>
          </a:p>
          <a:p>
            <a:pPr algn="ctr">
              <a:lnSpc>
                <a:spcPct val="85000"/>
              </a:lnSpc>
              <a:spcBef>
                <a:spcPts val="400"/>
              </a:spcBef>
            </a:pPr>
            <a:endParaRPr lang="en-US" sz="1200" dirty="0"/>
          </a:p>
          <a:p>
            <a:pPr algn="ctr">
              <a:lnSpc>
                <a:spcPct val="85000"/>
              </a:lnSpc>
            </a:pPr>
            <a:endParaRPr lang="en-US" sz="1350" b="1" baseline="30000" dirty="0"/>
          </a:p>
        </p:txBody>
      </p:sp>
      <p:sp>
        <p:nvSpPr>
          <p:cNvPr id="65" name="TextBox 64"/>
          <p:cNvSpPr txBox="1"/>
          <p:nvPr/>
        </p:nvSpPr>
        <p:spPr>
          <a:xfrm>
            <a:off x="6684935" y="1362679"/>
            <a:ext cx="1913470" cy="906467"/>
          </a:xfrm>
          <a:prstGeom prst="rect">
            <a:avLst/>
          </a:prstGeom>
          <a:noFill/>
        </p:spPr>
        <p:txBody>
          <a:bodyPr wrap="square" lIns="0" tIns="0" rIns="0" bIns="0" rtlCol="0">
            <a:spAutoFit/>
          </a:bodyPr>
          <a:lstStyle/>
          <a:p>
            <a:pPr algn="ctr">
              <a:lnSpc>
                <a:spcPct val="85000"/>
              </a:lnSpc>
              <a:spcBef>
                <a:spcPts val="400"/>
              </a:spcBef>
            </a:pPr>
            <a:endParaRPr lang="en-US" sz="1200" b="1" dirty="0" smtClean="0"/>
          </a:p>
          <a:p>
            <a:pPr algn="ctr">
              <a:lnSpc>
                <a:spcPct val="85000"/>
              </a:lnSpc>
              <a:spcBef>
                <a:spcPts val="400"/>
              </a:spcBef>
            </a:pPr>
            <a:r>
              <a:rPr lang="en-US" sz="1200" b="1" dirty="0" smtClean="0"/>
              <a:t>PEO/</a:t>
            </a:r>
            <a:endParaRPr lang="en-US" sz="1200" b="1" dirty="0"/>
          </a:p>
          <a:p>
            <a:pPr algn="ctr">
              <a:lnSpc>
                <a:spcPct val="85000"/>
              </a:lnSpc>
              <a:spcBef>
                <a:spcPts val="400"/>
              </a:spcBef>
            </a:pPr>
            <a:r>
              <a:rPr lang="en-US" sz="1200" b="1" dirty="0"/>
              <a:t>Co-Employer</a:t>
            </a:r>
          </a:p>
          <a:p>
            <a:pPr algn="ctr">
              <a:lnSpc>
                <a:spcPct val="85000"/>
              </a:lnSpc>
              <a:spcBef>
                <a:spcPts val="400"/>
              </a:spcBef>
            </a:pPr>
            <a:endParaRPr lang="en-US" sz="1200" dirty="0"/>
          </a:p>
          <a:p>
            <a:pPr algn="ctr">
              <a:lnSpc>
                <a:spcPct val="85000"/>
              </a:lnSpc>
            </a:pPr>
            <a:endParaRPr lang="en-US" sz="1430" b="1" baseline="42000" dirty="0"/>
          </a:p>
        </p:txBody>
      </p:sp>
      <p:grpSp>
        <p:nvGrpSpPr>
          <p:cNvPr id="3" name="Group 2"/>
          <p:cNvGrpSpPr/>
          <p:nvPr/>
        </p:nvGrpSpPr>
        <p:grpSpPr>
          <a:xfrm>
            <a:off x="542139" y="1177164"/>
            <a:ext cx="7234612" cy="1475217"/>
            <a:chOff x="560090" y="1252523"/>
            <a:chExt cx="8044443" cy="1475217"/>
          </a:xfrm>
        </p:grpSpPr>
        <p:cxnSp>
          <p:nvCxnSpPr>
            <p:cNvPr id="66" name="Straight Connector 65"/>
            <p:cNvCxnSpPr/>
            <p:nvPr/>
          </p:nvCxnSpPr>
          <p:spPr>
            <a:xfrm flipV="1">
              <a:off x="592667" y="1286933"/>
              <a:ext cx="8000999" cy="1405462"/>
            </a:xfrm>
            <a:prstGeom prst="line">
              <a:avLst/>
            </a:prstGeom>
            <a:ln w="22225" cap="rnd">
              <a:solidFill>
                <a:schemeClr val="bg1">
                  <a:lumMod val="65000"/>
                </a:schemeClr>
              </a:solidFill>
              <a:prstDash val="sysDot"/>
              <a:tailEnd type="none" w="med" len="lg"/>
            </a:ln>
          </p:spPr>
          <p:style>
            <a:lnRef idx="2">
              <a:schemeClr val="accent1"/>
            </a:lnRef>
            <a:fillRef idx="0">
              <a:schemeClr val="accent1"/>
            </a:fillRef>
            <a:effectRef idx="1">
              <a:schemeClr val="accent1"/>
            </a:effectRef>
            <a:fontRef idx="minor">
              <a:schemeClr val="tx1"/>
            </a:fontRef>
          </p:style>
        </p:cxnSp>
        <p:sp>
          <p:nvSpPr>
            <p:cNvPr id="14" name="Isosceles Triangle 13"/>
            <p:cNvSpPr/>
            <p:nvPr/>
          </p:nvSpPr>
          <p:spPr>
            <a:xfrm rot="4862096">
              <a:off x="579461" y="2626077"/>
              <a:ext cx="82292" cy="121033"/>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Isosceles Triangle 69"/>
            <p:cNvSpPr>
              <a:spLocks noChangeAspect="1"/>
            </p:cNvSpPr>
            <p:nvPr/>
          </p:nvSpPr>
          <p:spPr>
            <a:xfrm rot="4862096">
              <a:off x="1539585" y="2457592"/>
              <a:ext cx="83946" cy="123465"/>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Isosceles Triangle 70"/>
            <p:cNvSpPr>
              <a:spLocks noChangeAspect="1"/>
            </p:cNvSpPr>
            <p:nvPr/>
          </p:nvSpPr>
          <p:spPr>
            <a:xfrm rot="4862096">
              <a:off x="2544048" y="2277569"/>
              <a:ext cx="84777" cy="124689"/>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Isosceles Triangle 71"/>
            <p:cNvSpPr>
              <a:spLocks noChangeAspect="1"/>
            </p:cNvSpPr>
            <p:nvPr/>
          </p:nvSpPr>
          <p:spPr>
            <a:xfrm rot="4862096">
              <a:off x="3568619" y="2096491"/>
              <a:ext cx="85609" cy="125911"/>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Isosceles Triangle 72"/>
            <p:cNvSpPr>
              <a:spLocks noChangeAspect="1"/>
            </p:cNvSpPr>
            <p:nvPr/>
          </p:nvSpPr>
          <p:spPr>
            <a:xfrm rot="4862096">
              <a:off x="4590013" y="1924935"/>
              <a:ext cx="86440" cy="127133"/>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Isosceles Triangle 73"/>
            <p:cNvSpPr>
              <a:spLocks noChangeAspect="1"/>
            </p:cNvSpPr>
            <p:nvPr/>
          </p:nvSpPr>
          <p:spPr>
            <a:xfrm rot="4862096">
              <a:off x="5571194" y="1740679"/>
              <a:ext cx="87271" cy="128356"/>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Isosceles Triangle 74"/>
            <p:cNvSpPr>
              <a:spLocks noChangeAspect="1"/>
            </p:cNvSpPr>
            <p:nvPr/>
          </p:nvSpPr>
          <p:spPr>
            <a:xfrm rot="4862096">
              <a:off x="6596822" y="1569124"/>
              <a:ext cx="88102" cy="129578"/>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Isosceles Triangle 75"/>
            <p:cNvSpPr>
              <a:spLocks noChangeAspect="1"/>
            </p:cNvSpPr>
            <p:nvPr/>
          </p:nvSpPr>
          <p:spPr>
            <a:xfrm rot="4862096">
              <a:off x="7484869" y="1407094"/>
              <a:ext cx="88933" cy="130800"/>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Isosceles Triangle 76"/>
            <p:cNvSpPr>
              <a:spLocks noChangeAspect="1"/>
            </p:cNvSpPr>
            <p:nvPr/>
          </p:nvSpPr>
          <p:spPr>
            <a:xfrm rot="4862096">
              <a:off x="8492613" y="1231198"/>
              <a:ext cx="90595" cy="133245"/>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04741" y="3520051"/>
            <a:ext cx="338632" cy="338632"/>
            <a:chOff x="6341537" y="3522127"/>
            <a:chExt cx="355600" cy="355600"/>
          </a:xfrm>
        </p:grpSpPr>
        <p:sp>
          <p:nvSpPr>
            <p:cNvPr id="54" name="Oval 53"/>
            <p:cNvSpPr/>
            <p:nvPr/>
          </p:nvSpPr>
          <p:spPr>
            <a:xfrm>
              <a:off x="6341537" y="3522127"/>
              <a:ext cx="355600" cy="355600"/>
            </a:xfrm>
            <a:prstGeom prst="ellipse">
              <a:avLst/>
            </a:prstGeom>
            <a:solidFill>
              <a:srgbClr val="F9A1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 name="Chevron 54"/>
            <p:cNvSpPr>
              <a:spLocks noChangeAspect="1"/>
            </p:cNvSpPr>
            <p:nvPr/>
          </p:nvSpPr>
          <p:spPr>
            <a:xfrm>
              <a:off x="6456120" y="3605101"/>
              <a:ext cx="151725" cy="182639"/>
            </a:xfrm>
            <a:prstGeom prst="chevron">
              <a:avLst/>
            </a:prstGeom>
            <a:solidFill>
              <a:srgbClr val="FFFFFF"/>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grpSp>
      <p:grpSp>
        <p:nvGrpSpPr>
          <p:cNvPr id="56" name="Group 55"/>
          <p:cNvGrpSpPr/>
          <p:nvPr/>
        </p:nvGrpSpPr>
        <p:grpSpPr>
          <a:xfrm>
            <a:off x="3427343" y="3031102"/>
            <a:ext cx="406364" cy="406364"/>
            <a:chOff x="6341537" y="3522127"/>
            <a:chExt cx="355600" cy="355600"/>
          </a:xfrm>
        </p:grpSpPr>
        <p:sp>
          <p:nvSpPr>
            <p:cNvPr id="57" name="Oval 56"/>
            <p:cNvSpPr/>
            <p:nvPr/>
          </p:nvSpPr>
          <p:spPr>
            <a:xfrm>
              <a:off x="6341537" y="3522127"/>
              <a:ext cx="355600" cy="355600"/>
            </a:xfrm>
            <a:prstGeom prst="ellipse">
              <a:avLst/>
            </a:prstGeom>
            <a:solidFill>
              <a:srgbClr val="F9A1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 name="Chevron 57"/>
            <p:cNvSpPr>
              <a:spLocks noChangeAspect="1"/>
            </p:cNvSpPr>
            <p:nvPr/>
          </p:nvSpPr>
          <p:spPr>
            <a:xfrm>
              <a:off x="6456120" y="3605101"/>
              <a:ext cx="151725" cy="182639"/>
            </a:xfrm>
            <a:prstGeom prst="chevron">
              <a:avLst/>
            </a:prstGeom>
            <a:solidFill>
              <a:srgbClr val="FFFFFF"/>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grpSp>
      <p:grpSp>
        <p:nvGrpSpPr>
          <p:cNvPr id="59" name="Group 58"/>
          <p:cNvGrpSpPr/>
          <p:nvPr/>
        </p:nvGrpSpPr>
        <p:grpSpPr>
          <a:xfrm>
            <a:off x="6400831" y="2465950"/>
            <a:ext cx="431770" cy="431770"/>
            <a:chOff x="6341537" y="3522127"/>
            <a:chExt cx="355600" cy="355600"/>
          </a:xfrm>
        </p:grpSpPr>
        <p:sp>
          <p:nvSpPr>
            <p:cNvPr id="60" name="Oval 59"/>
            <p:cNvSpPr/>
            <p:nvPr/>
          </p:nvSpPr>
          <p:spPr>
            <a:xfrm>
              <a:off x="6341537" y="3522127"/>
              <a:ext cx="355600" cy="355600"/>
            </a:xfrm>
            <a:prstGeom prst="ellipse">
              <a:avLst/>
            </a:prstGeom>
            <a:solidFill>
              <a:srgbClr val="F9A1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 name="Chevron 60"/>
            <p:cNvSpPr>
              <a:spLocks noChangeAspect="1"/>
            </p:cNvSpPr>
            <p:nvPr/>
          </p:nvSpPr>
          <p:spPr>
            <a:xfrm>
              <a:off x="6456120" y="3605101"/>
              <a:ext cx="151725" cy="182639"/>
            </a:xfrm>
            <a:prstGeom prst="chevron">
              <a:avLst/>
            </a:prstGeom>
            <a:solidFill>
              <a:srgbClr val="FFFFFF"/>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grpSp>
    </p:spTree>
    <p:extLst>
      <p:ext uri="{BB962C8B-B14F-4D97-AF65-F5344CB8AC3E}">
        <p14:creationId xmlns:p14="http://schemas.microsoft.com/office/powerpoint/2010/main" val="49094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_SampleCover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ight Triangle 7"/>
          <p:cNvSpPr/>
          <p:nvPr/>
        </p:nvSpPr>
        <p:spPr>
          <a:xfrm flipH="1">
            <a:off x="6669945" y="5331934"/>
            <a:ext cx="2474055" cy="152606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rotWithShape="1">
          <a:blip r:embed="rId3"/>
          <a:srcRect t="12336" b="22468"/>
          <a:stretch/>
        </p:blipFill>
        <p:spPr>
          <a:xfrm>
            <a:off x="7391400" y="6021003"/>
            <a:ext cx="1752600" cy="703782"/>
          </a:xfrm>
          <a:prstGeom prst="rect">
            <a:avLst/>
          </a:prstGeom>
        </p:spPr>
      </p:pic>
      <p:sp>
        <p:nvSpPr>
          <p:cNvPr id="7" name="Rectangle 6"/>
          <p:cNvSpPr/>
          <p:nvPr/>
        </p:nvSpPr>
        <p:spPr>
          <a:xfrm>
            <a:off x="0" y="4220"/>
            <a:ext cx="9130300" cy="685800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26717" y="2909892"/>
            <a:ext cx="6704266" cy="1231801"/>
          </a:xfrm>
          <a:prstGeom prst="rect">
            <a:avLst/>
          </a:prstGeom>
          <a:solidFill>
            <a:schemeClr val="accent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399892" y="3005008"/>
            <a:ext cx="6399401" cy="492443"/>
          </a:xfrm>
          <a:prstGeom prst="rect">
            <a:avLst/>
          </a:prstGeom>
          <a:noFill/>
        </p:spPr>
        <p:txBody>
          <a:bodyPr wrap="square" rtlCol="0">
            <a:spAutoFit/>
          </a:bodyPr>
          <a:lstStyle/>
          <a:p>
            <a:pPr algn="ctr"/>
            <a:r>
              <a:rPr lang="en-US" sz="2600" dirty="0" smtClean="0">
                <a:solidFill>
                  <a:prstClr val="white"/>
                </a:solidFill>
              </a:rPr>
              <a:t> </a:t>
            </a:r>
            <a:endParaRPr lang="en-US" sz="2600" dirty="0">
              <a:solidFill>
                <a:prstClr val="white"/>
              </a:solidFill>
            </a:endParaRPr>
          </a:p>
        </p:txBody>
      </p:sp>
      <p:sp>
        <p:nvSpPr>
          <p:cNvPr id="11" name="TextBox 10"/>
          <p:cNvSpPr txBox="1"/>
          <p:nvPr/>
        </p:nvSpPr>
        <p:spPr>
          <a:xfrm>
            <a:off x="1399892" y="3005008"/>
            <a:ext cx="6399401" cy="1314206"/>
          </a:xfrm>
          <a:prstGeom prst="rect">
            <a:avLst/>
          </a:prstGeom>
          <a:noFill/>
        </p:spPr>
        <p:txBody>
          <a:bodyPr wrap="square" rtlCol="0">
            <a:spAutoFit/>
          </a:bodyPr>
          <a:lstStyle/>
          <a:p>
            <a:pPr algn="ctr"/>
            <a:r>
              <a:rPr lang="en-US" sz="2800" dirty="0" smtClean="0">
                <a:solidFill>
                  <a:schemeClr val="bg1"/>
                </a:solidFill>
              </a:rPr>
              <a:t>What Better Looks Like on the </a:t>
            </a:r>
          </a:p>
          <a:p>
            <a:pPr algn="ctr"/>
            <a:r>
              <a:rPr lang="en-US" sz="2800" dirty="0" smtClean="0">
                <a:solidFill>
                  <a:schemeClr val="bg1"/>
                </a:solidFill>
              </a:rPr>
              <a:t>Bottom Line</a:t>
            </a:r>
            <a:endParaRPr lang="en-US" sz="2800" dirty="0">
              <a:solidFill>
                <a:schemeClr val="bg1"/>
              </a:solidFill>
            </a:endParaRPr>
          </a:p>
          <a:p>
            <a:pPr algn="ctr">
              <a:lnSpc>
                <a:spcPct val="90000"/>
              </a:lnSpc>
            </a:pPr>
            <a:endParaRPr lang="en-US" sz="2600" dirty="0">
              <a:solidFill>
                <a:prstClr val="white"/>
              </a:solidFill>
            </a:endParaRPr>
          </a:p>
        </p:txBody>
      </p:sp>
    </p:spTree>
    <p:extLst>
      <p:ext uri="{BB962C8B-B14F-4D97-AF65-F5344CB8AC3E}">
        <p14:creationId xmlns:p14="http://schemas.microsoft.com/office/powerpoint/2010/main" val="4160219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DP_ProposalPresentation_BLANK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54" name="Group 53"/>
          <p:cNvGrpSpPr/>
          <p:nvPr/>
        </p:nvGrpSpPr>
        <p:grpSpPr>
          <a:xfrm>
            <a:off x="0" y="6127750"/>
            <a:ext cx="9144000" cy="730250"/>
            <a:chOff x="0" y="6127750"/>
            <a:chExt cx="9144000" cy="730250"/>
          </a:xfrm>
        </p:grpSpPr>
        <p:sp>
          <p:nvSpPr>
            <p:cNvPr id="55" name="Rectangle 5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6" name="Picture 55"/>
            <p:cNvPicPr>
              <a:picLocks noChangeAspect="1"/>
            </p:cNvPicPr>
            <p:nvPr/>
          </p:nvPicPr>
          <p:blipFill rotWithShape="1">
            <a:blip r:embed="rId4"/>
            <a:srcRect t="12336" b="22468"/>
            <a:stretch/>
          </p:blipFill>
          <p:spPr>
            <a:xfrm>
              <a:off x="7391400" y="6145337"/>
              <a:ext cx="1752600" cy="703782"/>
            </a:xfrm>
            <a:prstGeom prst="rect">
              <a:avLst/>
            </a:prstGeom>
          </p:spPr>
        </p:pic>
        <p:sp>
          <p:nvSpPr>
            <p:cNvPr id="5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246614"/>
            <a:ext cx="6494085" cy="929485"/>
          </a:xfrm>
          <a:prstGeom prst="rect">
            <a:avLst/>
          </a:prstGeom>
          <a:noFill/>
        </p:spPr>
        <p:txBody>
          <a:bodyPr wrap="none" rtlCol="0">
            <a:spAutoFit/>
          </a:bodyPr>
          <a:lstStyle/>
          <a:p>
            <a:pPr>
              <a:lnSpc>
                <a:spcPct val="85000"/>
              </a:lnSpc>
            </a:pPr>
            <a:r>
              <a:rPr lang="en-US" sz="3200" dirty="0" smtClean="0">
                <a:solidFill>
                  <a:srgbClr val="FFFFFF"/>
                </a:solidFill>
              </a:rPr>
              <a:t>Margin Impact with a Best Practice</a:t>
            </a:r>
            <a:br>
              <a:rPr lang="en-US" sz="3200" dirty="0" smtClean="0">
                <a:solidFill>
                  <a:srgbClr val="FFFFFF"/>
                </a:solidFill>
              </a:rPr>
            </a:br>
            <a:r>
              <a:rPr lang="en-US" sz="3200" dirty="0" smtClean="0">
                <a:solidFill>
                  <a:srgbClr val="FFFFFF"/>
                </a:solidFill>
              </a:rPr>
              <a:t>HR</a:t>
            </a:r>
            <a:r>
              <a:rPr lang="en-US" sz="3200" dirty="0">
                <a:solidFill>
                  <a:srgbClr val="FFFFFF"/>
                </a:solidFill>
              </a:rPr>
              <a:t> </a:t>
            </a:r>
            <a:r>
              <a:rPr lang="en-US" sz="3200" dirty="0" smtClean="0">
                <a:solidFill>
                  <a:srgbClr val="FFFFFF"/>
                </a:solidFill>
              </a:rPr>
              <a:t>BPO Solution</a:t>
            </a:r>
            <a:endParaRPr lang="en-US" sz="3200" dirty="0">
              <a:solidFill>
                <a:srgbClr val="FFFFFF"/>
              </a:solidFill>
            </a:endParaRPr>
          </a:p>
        </p:txBody>
      </p:sp>
      <p:pic>
        <p:nvPicPr>
          <p:cNvPr id="58" name="Picture Placeholder 16"/>
          <p:cNvPicPr>
            <a:picLocks noChangeAspect="1"/>
          </p:cNvPicPr>
          <p:nvPr/>
        </p:nvPicPr>
        <p:blipFill rotWithShape="1">
          <a:blip r:embed="rId5" cstate="print">
            <a:extLst>
              <a:ext uri="{28A0092B-C50C-407E-A947-70E740481C1C}">
                <a14:useLocalDpi xmlns:a14="http://schemas.microsoft.com/office/drawing/2010/main"/>
              </a:ext>
            </a:extLst>
          </a:blip>
          <a:srcRect l="198" t="19268" b="15969"/>
          <a:stretch/>
        </p:blipFill>
        <p:spPr>
          <a:xfrm>
            <a:off x="0" y="1192979"/>
            <a:ext cx="9144001" cy="4931595"/>
          </a:xfrm>
          <a:prstGeom prst="rect">
            <a:avLst/>
          </a:prstGeom>
        </p:spPr>
      </p:pic>
      <p:sp>
        <p:nvSpPr>
          <p:cNvPr id="59" name="Rectangle 58"/>
          <p:cNvSpPr/>
          <p:nvPr/>
        </p:nvSpPr>
        <p:spPr>
          <a:xfrm>
            <a:off x="0" y="1185333"/>
            <a:ext cx="9144000" cy="502073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1098993" y="1461346"/>
            <a:ext cx="3430661" cy="4389120"/>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17" name="TextBox 16"/>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18" name="Rectangle 17"/>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19" name="TextBox 18"/>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22" name="Rectangle 21"/>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23" name="TextBox 22"/>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25" name="Group 24"/>
          <p:cNvGrpSpPr/>
          <p:nvPr/>
        </p:nvGrpSpPr>
        <p:grpSpPr>
          <a:xfrm>
            <a:off x="1439352" y="2712869"/>
            <a:ext cx="2743200" cy="2371409"/>
            <a:chOff x="2479249" y="3180235"/>
            <a:chExt cx="4760537" cy="2700640"/>
          </a:xfrm>
        </p:grpSpPr>
        <p:cxnSp>
          <p:nvCxnSpPr>
            <p:cNvPr id="26" name="Straight Connector 25"/>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9" name="Isosceles Triangle 28"/>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33" name="Rectangle 32">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34" name="Rectangle 33">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35" name="Isosceles Triangle 34"/>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21" name="TextBox 20"/>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24" name="TextBox 23"/>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20" name="TextBox 19"/>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3859056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descr="ADP_ProposalPresentation_BLANK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74" name="Group 73"/>
          <p:cNvGrpSpPr/>
          <p:nvPr/>
        </p:nvGrpSpPr>
        <p:grpSpPr>
          <a:xfrm>
            <a:off x="0" y="6127750"/>
            <a:ext cx="9144000" cy="730250"/>
            <a:chOff x="0" y="6127750"/>
            <a:chExt cx="9144000" cy="730250"/>
          </a:xfrm>
        </p:grpSpPr>
        <p:sp>
          <p:nvSpPr>
            <p:cNvPr id="75" name="Rectangle 7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6" name="Picture 7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246614"/>
            <a:ext cx="6494085" cy="929485"/>
          </a:xfrm>
          <a:prstGeom prst="rect">
            <a:avLst/>
          </a:prstGeom>
          <a:noFill/>
        </p:spPr>
        <p:txBody>
          <a:bodyPr wrap="none" rtlCol="0">
            <a:spAutoFit/>
          </a:bodyPr>
          <a:lstStyle/>
          <a:p>
            <a:pPr>
              <a:lnSpc>
                <a:spcPct val="85000"/>
              </a:lnSpc>
            </a:pPr>
            <a:r>
              <a:rPr lang="en-US" sz="3200" dirty="0">
                <a:solidFill>
                  <a:srgbClr val="FFFFFF"/>
                </a:solidFill>
              </a:rPr>
              <a:t>Margin Impact with a Best Practice</a:t>
            </a:r>
            <a:br>
              <a:rPr lang="en-US" sz="3200" dirty="0">
                <a:solidFill>
                  <a:srgbClr val="FFFFFF"/>
                </a:solidFill>
              </a:rPr>
            </a:br>
            <a:r>
              <a:rPr lang="en-US" sz="3200" dirty="0" smtClean="0">
                <a:solidFill>
                  <a:srgbClr val="FFFFFF"/>
                </a:solidFill>
              </a:rPr>
              <a:t>HR BPO </a:t>
            </a:r>
            <a:r>
              <a:rPr lang="en-US" sz="3200" dirty="0">
                <a:solidFill>
                  <a:srgbClr val="FFFFFF"/>
                </a:solidFill>
              </a:rPr>
              <a:t>Solution</a:t>
            </a:r>
          </a:p>
        </p:txBody>
      </p:sp>
      <p:pic>
        <p:nvPicPr>
          <p:cNvPr id="78" name="Picture Placeholder 16"/>
          <p:cNvPicPr>
            <a:picLocks noChangeAspect="1"/>
          </p:cNvPicPr>
          <p:nvPr/>
        </p:nvPicPr>
        <p:blipFill rotWithShape="1">
          <a:blip r:embed="rId5" cstate="print">
            <a:extLst>
              <a:ext uri="{28A0092B-C50C-407E-A947-70E740481C1C}">
                <a14:useLocalDpi xmlns:a14="http://schemas.microsoft.com/office/drawing/2010/main"/>
              </a:ext>
            </a:extLst>
          </a:blip>
          <a:srcRect l="198" t="19268" b="15969"/>
          <a:stretch/>
        </p:blipFill>
        <p:spPr>
          <a:xfrm>
            <a:off x="0" y="1192979"/>
            <a:ext cx="9144001" cy="4931595"/>
          </a:xfrm>
          <a:prstGeom prst="rect">
            <a:avLst/>
          </a:prstGeom>
        </p:spPr>
      </p:pic>
      <p:sp>
        <p:nvSpPr>
          <p:cNvPr id="79" name="Rectangle 78"/>
          <p:cNvSpPr/>
          <p:nvPr/>
        </p:nvSpPr>
        <p:spPr>
          <a:xfrm>
            <a:off x="0" y="1185333"/>
            <a:ext cx="9144000" cy="502073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4654996" y="1461346"/>
            <a:ext cx="3430661" cy="4389120"/>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p:cNvCxnSpPr/>
          <p:nvPr/>
        </p:nvCxnSpPr>
        <p:spPr>
          <a:xfrm flipH="1">
            <a:off x="5054621" y="1820328"/>
            <a:ext cx="2590779" cy="0"/>
          </a:xfrm>
          <a:prstGeom prst="line">
            <a:avLst/>
          </a:prstGeom>
          <a:ln w="63500">
            <a:solidFill>
              <a:srgbClr val="58AB3A"/>
            </a:solidFill>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5069840" y="2003208"/>
            <a:ext cx="2694093" cy="3610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pPr>
            <a:r>
              <a:rPr lang="en-US" sz="1350" b="1" dirty="0" smtClean="0">
                <a:solidFill>
                  <a:srgbClr val="58AB3A"/>
                </a:solidFill>
              </a:rPr>
              <a:t>New Sales</a:t>
            </a:r>
            <a:endParaRPr lang="en-US" sz="1350" b="1" dirty="0">
              <a:solidFill>
                <a:srgbClr val="58AB3A"/>
              </a:solidFill>
            </a:endParaRPr>
          </a:p>
          <a:p>
            <a:pPr>
              <a:lnSpc>
                <a:spcPct val="90000"/>
              </a:lnSpc>
            </a:pPr>
            <a:r>
              <a:rPr lang="en-US" sz="1200" dirty="0" smtClean="0">
                <a:solidFill>
                  <a:srgbClr val="555559"/>
                </a:solidFill>
              </a:rPr>
              <a:t>HR BPO </a:t>
            </a:r>
            <a:r>
              <a:rPr lang="en-US" sz="1200" dirty="0">
                <a:solidFill>
                  <a:srgbClr val="555559"/>
                </a:solidFill>
              </a:rPr>
              <a:t>solutions can help increase revenue per employee by helping </a:t>
            </a:r>
            <a:r>
              <a:rPr lang="en-US" sz="1200" dirty="0" smtClean="0">
                <a:solidFill>
                  <a:srgbClr val="555559"/>
                </a:solidFill>
              </a:rPr>
              <a:t>clients </a:t>
            </a:r>
            <a:r>
              <a:rPr lang="en-US" sz="1200" dirty="0">
                <a:solidFill>
                  <a:srgbClr val="555559"/>
                </a:solidFill>
              </a:rPr>
              <a:t>hire the best talent, improve employee engagement, and increase employee retention</a:t>
            </a:r>
            <a:r>
              <a:rPr lang="en-US" sz="1200" dirty="0" smtClean="0">
                <a:solidFill>
                  <a:srgbClr val="555559"/>
                </a:solidFill>
              </a:rPr>
              <a:t>.</a:t>
            </a:r>
            <a:endParaRPr lang="en-US" sz="1200" dirty="0">
              <a:solidFill>
                <a:srgbClr val="555559"/>
              </a:solidFill>
            </a:endParaRPr>
          </a:p>
          <a:p>
            <a:pPr>
              <a:lnSpc>
                <a:spcPct val="90000"/>
              </a:lnSpc>
              <a:spcBef>
                <a:spcPts val="900"/>
              </a:spcBef>
            </a:pPr>
            <a:r>
              <a:rPr lang="en-US" sz="1350" b="1" dirty="0" smtClean="0">
                <a:solidFill>
                  <a:srgbClr val="58AB3A"/>
                </a:solidFill>
              </a:rPr>
              <a:t>Repeat Business</a:t>
            </a:r>
            <a:endParaRPr lang="en-US" sz="1350" b="1" dirty="0">
              <a:solidFill>
                <a:srgbClr val="58AB3A"/>
              </a:solidFill>
            </a:endParaRPr>
          </a:p>
          <a:p>
            <a:pPr lvl="0">
              <a:lnSpc>
                <a:spcPct val="90000"/>
              </a:lnSpc>
            </a:pPr>
            <a:r>
              <a:rPr lang="en-US" sz="1200" dirty="0" smtClean="0">
                <a:solidFill>
                  <a:srgbClr val="555559"/>
                </a:solidFill>
              </a:rPr>
              <a:t>Clients that can attract </a:t>
            </a:r>
            <a:r>
              <a:rPr lang="en-US" sz="1200" dirty="0">
                <a:solidFill>
                  <a:srgbClr val="555559"/>
                </a:solidFill>
              </a:rPr>
              <a:t>and retain top talent </a:t>
            </a:r>
            <a:r>
              <a:rPr lang="en-US" sz="1200" dirty="0" smtClean="0">
                <a:solidFill>
                  <a:srgbClr val="555559"/>
                </a:solidFill>
              </a:rPr>
              <a:t>may be better positioned to service clients</a:t>
            </a:r>
            <a:r>
              <a:rPr lang="en-US" sz="1200" dirty="0">
                <a:solidFill>
                  <a:srgbClr val="555559"/>
                </a:solidFill>
              </a:rPr>
              <a:t>. </a:t>
            </a:r>
            <a:r>
              <a:rPr lang="en-US" sz="1200" dirty="0" smtClean="0">
                <a:solidFill>
                  <a:srgbClr val="555559"/>
                </a:solidFill>
              </a:rPr>
              <a:t>With </a:t>
            </a:r>
            <a:r>
              <a:rPr lang="en-US" sz="1200" dirty="0">
                <a:solidFill>
                  <a:srgbClr val="555559"/>
                </a:solidFill>
              </a:rPr>
              <a:t>training and development programs </a:t>
            </a:r>
            <a:r>
              <a:rPr lang="en-US" sz="1200" dirty="0" smtClean="0">
                <a:solidFill>
                  <a:srgbClr val="555559"/>
                </a:solidFill>
              </a:rPr>
              <a:t>organizations can </a:t>
            </a:r>
            <a:r>
              <a:rPr lang="en-US" sz="1200" dirty="0">
                <a:solidFill>
                  <a:srgbClr val="555559"/>
                </a:solidFill>
              </a:rPr>
              <a:t>improve the customer service skills of </a:t>
            </a:r>
            <a:r>
              <a:rPr lang="en-US" sz="1200" dirty="0" smtClean="0">
                <a:solidFill>
                  <a:srgbClr val="555559"/>
                </a:solidFill>
              </a:rPr>
              <a:t>their </a:t>
            </a:r>
            <a:r>
              <a:rPr lang="en-US" sz="1200" dirty="0">
                <a:solidFill>
                  <a:srgbClr val="555559"/>
                </a:solidFill>
              </a:rPr>
              <a:t>team to promote customer loyalty</a:t>
            </a:r>
            <a:r>
              <a:rPr lang="en-US" sz="1200" dirty="0" smtClean="0">
                <a:solidFill>
                  <a:srgbClr val="555559"/>
                </a:solidFill>
              </a:rPr>
              <a:t>.</a:t>
            </a:r>
            <a:endParaRPr lang="en-US" sz="1200" dirty="0">
              <a:solidFill>
                <a:srgbClr val="555559"/>
              </a:solidFill>
            </a:endParaRPr>
          </a:p>
        </p:txBody>
      </p:sp>
      <p:sp>
        <p:nvSpPr>
          <p:cNvPr id="81" name="Rectangle 80"/>
          <p:cNvSpPr/>
          <p:nvPr/>
        </p:nvSpPr>
        <p:spPr>
          <a:xfrm>
            <a:off x="1098993" y="1461346"/>
            <a:ext cx="3430661" cy="4389120"/>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83" name="TextBox 82"/>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84" name="Rectangle 83"/>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85" name="TextBox 84"/>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86" name="Rectangle 85"/>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87" name="TextBox 86"/>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88" name="Group 87"/>
          <p:cNvGrpSpPr/>
          <p:nvPr/>
        </p:nvGrpSpPr>
        <p:grpSpPr>
          <a:xfrm>
            <a:off x="1439352" y="2712869"/>
            <a:ext cx="2743200" cy="2371409"/>
            <a:chOff x="2479249" y="3180235"/>
            <a:chExt cx="4760537" cy="2700640"/>
          </a:xfrm>
        </p:grpSpPr>
        <p:cxnSp>
          <p:nvCxnSpPr>
            <p:cNvPr id="89" name="Straight Connector 88"/>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92" name="Isosceles Triangle 91"/>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Isosceles Triangle 93"/>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96" name="Rectangle 95">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97" name="Rectangle 96">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98" name="Isosceles Triangle 97"/>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100" name="TextBox 99"/>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101" name="TextBox 100"/>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102" name="TextBox 101"/>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1741336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descr="ADP_ProposalPresentation_BLANK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75" name="Group 74"/>
          <p:cNvGrpSpPr/>
          <p:nvPr/>
        </p:nvGrpSpPr>
        <p:grpSpPr>
          <a:xfrm>
            <a:off x="0" y="6127750"/>
            <a:ext cx="9144000" cy="730250"/>
            <a:chOff x="0" y="6127750"/>
            <a:chExt cx="9144000" cy="730250"/>
          </a:xfrm>
        </p:grpSpPr>
        <p:sp>
          <p:nvSpPr>
            <p:cNvPr id="76" name="Rectangle 75"/>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7" name="Picture 76"/>
            <p:cNvPicPr>
              <a:picLocks noChangeAspect="1"/>
            </p:cNvPicPr>
            <p:nvPr/>
          </p:nvPicPr>
          <p:blipFill rotWithShape="1">
            <a:blip r:embed="rId4"/>
            <a:srcRect t="12336" b="22468"/>
            <a:stretch/>
          </p:blipFill>
          <p:spPr>
            <a:xfrm>
              <a:off x="7391400" y="6145337"/>
              <a:ext cx="1752600" cy="703782"/>
            </a:xfrm>
            <a:prstGeom prst="rect">
              <a:avLst/>
            </a:prstGeom>
          </p:spPr>
        </p:pic>
        <p:sp>
          <p:nvSpPr>
            <p:cNvPr id="78"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246614"/>
            <a:ext cx="6494085" cy="929485"/>
          </a:xfrm>
          <a:prstGeom prst="rect">
            <a:avLst/>
          </a:prstGeom>
          <a:noFill/>
        </p:spPr>
        <p:txBody>
          <a:bodyPr wrap="none" rtlCol="0">
            <a:spAutoFit/>
          </a:bodyPr>
          <a:lstStyle/>
          <a:p>
            <a:pPr>
              <a:lnSpc>
                <a:spcPct val="85000"/>
              </a:lnSpc>
            </a:pPr>
            <a:r>
              <a:rPr lang="en-US" sz="3200" dirty="0">
                <a:solidFill>
                  <a:srgbClr val="FFFFFF"/>
                </a:solidFill>
              </a:rPr>
              <a:t>Margin Impact with a Best Practice</a:t>
            </a:r>
            <a:br>
              <a:rPr lang="en-US" sz="3200" dirty="0">
                <a:solidFill>
                  <a:srgbClr val="FFFFFF"/>
                </a:solidFill>
              </a:rPr>
            </a:br>
            <a:r>
              <a:rPr lang="en-US" sz="3200" dirty="0" smtClean="0">
                <a:solidFill>
                  <a:srgbClr val="FFFFFF"/>
                </a:solidFill>
              </a:rPr>
              <a:t>HR BPO </a:t>
            </a:r>
            <a:r>
              <a:rPr lang="en-US" sz="3200" dirty="0">
                <a:solidFill>
                  <a:srgbClr val="FFFFFF"/>
                </a:solidFill>
              </a:rPr>
              <a:t>Solution</a:t>
            </a:r>
          </a:p>
        </p:txBody>
      </p:sp>
      <p:pic>
        <p:nvPicPr>
          <p:cNvPr id="79" name="Picture Placeholder 16"/>
          <p:cNvPicPr>
            <a:picLocks noChangeAspect="1"/>
          </p:cNvPicPr>
          <p:nvPr/>
        </p:nvPicPr>
        <p:blipFill rotWithShape="1">
          <a:blip r:embed="rId5" cstate="print">
            <a:extLst>
              <a:ext uri="{28A0092B-C50C-407E-A947-70E740481C1C}">
                <a14:useLocalDpi xmlns:a14="http://schemas.microsoft.com/office/drawing/2010/main"/>
              </a:ext>
            </a:extLst>
          </a:blip>
          <a:srcRect l="198" t="19268" b="15969"/>
          <a:stretch/>
        </p:blipFill>
        <p:spPr>
          <a:xfrm>
            <a:off x="0" y="1192979"/>
            <a:ext cx="9144001" cy="4931595"/>
          </a:xfrm>
          <a:prstGeom prst="rect">
            <a:avLst/>
          </a:prstGeom>
        </p:spPr>
      </p:pic>
      <p:sp>
        <p:nvSpPr>
          <p:cNvPr id="80" name="Rectangle 79"/>
          <p:cNvSpPr/>
          <p:nvPr/>
        </p:nvSpPr>
        <p:spPr>
          <a:xfrm>
            <a:off x="0" y="1185333"/>
            <a:ext cx="9144000" cy="502073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4654996" y="1461346"/>
            <a:ext cx="3430661" cy="4389120"/>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069840" y="2003208"/>
            <a:ext cx="2795693" cy="3610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pPr>
            <a:r>
              <a:rPr lang="en-US" sz="1350" b="1" dirty="0" smtClean="0">
                <a:solidFill>
                  <a:srgbClr val="712168"/>
                </a:solidFill>
              </a:rPr>
              <a:t>Wages</a:t>
            </a:r>
            <a:endParaRPr lang="en-US" sz="1350" b="1" dirty="0">
              <a:solidFill>
                <a:srgbClr val="712168"/>
              </a:solidFill>
            </a:endParaRPr>
          </a:p>
          <a:p>
            <a:pPr lvl="0">
              <a:lnSpc>
                <a:spcPct val="90000"/>
              </a:lnSpc>
            </a:pPr>
            <a:r>
              <a:rPr lang="en-US" sz="1200" dirty="0" smtClean="0">
                <a:solidFill>
                  <a:srgbClr val="555559"/>
                </a:solidFill>
              </a:rPr>
              <a:t>A best practice HR BPO solution can </a:t>
            </a:r>
            <a:r>
              <a:rPr lang="en-US" sz="1200" dirty="0">
                <a:solidFill>
                  <a:srgbClr val="555559"/>
                </a:solidFill>
              </a:rPr>
              <a:t>provide industry benchmarks and compensation analysis to help ensure </a:t>
            </a:r>
            <a:r>
              <a:rPr lang="en-US" sz="1200" dirty="0" smtClean="0">
                <a:solidFill>
                  <a:srgbClr val="555559"/>
                </a:solidFill>
              </a:rPr>
              <a:t>clients </a:t>
            </a:r>
            <a:r>
              <a:rPr lang="en-US" sz="1200" dirty="0">
                <a:solidFill>
                  <a:srgbClr val="555559"/>
                </a:solidFill>
              </a:rPr>
              <a:t>are paying the right wage for the right job.</a:t>
            </a:r>
          </a:p>
          <a:p>
            <a:pPr>
              <a:lnSpc>
                <a:spcPct val="90000"/>
              </a:lnSpc>
              <a:spcBef>
                <a:spcPts val="900"/>
              </a:spcBef>
            </a:pPr>
            <a:r>
              <a:rPr lang="en-US" sz="1350" b="1" dirty="0" smtClean="0">
                <a:solidFill>
                  <a:srgbClr val="712168"/>
                </a:solidFill>
              </a:rPr>
              <a:t>Benefits</a:t>
            </a:r>
            <a:endParaRPr lang="en-US" sz="1350" b="1" dirty="0">
              <a:solidFill>
                <a:srgbClr val="712168"/>
              </a:solidFill>
            </a:endParaRPr>
          </a:p>
          <a:p>
            <a:pPr lvl="0">
              <a:lnSpc>
                <a:spcPct val="90000"/>
              </a:lnSpc>
            </a:pPr>
            <a:r>
              <a:rPr lang="en-US" sz="1200" dirty="0" smtClean="0">
                <a:solidFill>
                  <a:srgbClr val="555559"/>
                </a:solidFill>
              </a:rPr>
              <a:t>Look for a variety </a:t>
            </a:r>
            <a:r>
              <a:rPr lang="en-US" sz="1200" dirty="0">
                <a:solidFill>
                  <a:srgbClr val="555559"/>
                </a:solidFill>
              </a:rPr>
              <a:t>of benefits programs and tools to help </a:t>
            </a:r>
            <a:r>
              <a:rPr lang="en-US" sz="1200" dirty="0" smtClean="0">
                <a:solidFill>
                  <a:srgbClr val="555559"/>
                </a:solidFill>
              </a:rPr>
              <a:t>your clients </a:t>
            </a:r>
            <a:r>
              <a:rPr lang="en-US" sz="1200" dirty="0">
                <a:solidFill>
                  <a:srgbClr val="555559"/>
                </a:solidFill>
              </a:rPr>
              <a:t>expand </a:t>
            </a:r>
            <a:r>
              <a:rPr lang="en-US" sz="1200" dirty="0" smtClean="0">
                <a:solidFill>
                  <a:srgbClr val="555559"/>
                </a:solidFill>
              </a:rPr>
              <a:t>their </a:t>
            </a:r>
            <a:r>
              <a:rPr lang="en-US" sz="1200" dirty="0">
                <a:solidFill>
                  <a:srgbClr val="555559"/>
                </a:solidFill>
              </a:rPr>
              <a:t>employee offering, while controlling </a:t>
            </a:r>
            <a:r>
              <a:rPr lang="en-US" sz="1200" dirty="0" smtClean="0">
                <a:solidFill>
                  <a:srgbClr val="555559"/>
                </a:solidFill>
              </a:rPr>
              <a:t>costs</a:t>
            </a:r>
            <a:r>
              <a:rPr lang="en-US" sz="1200" dirty="0">
                <a:solidFill>
                  <a:srgbClr val="555559"/>
                </a:solidFill>
              </a:rPr>
              <a:t>.</a:t>
            </a:r>
          </a:p>
          <a:p>
            <a:pPr>
              <a:lnSpc>
                <a:spcPct val="90000"/>
              </a:lnSpc>
              <a:spcBef>
                <a:spcPts val="900"/>
              </a:spcBef>
            </a:pPr>
            <a:r>
              <a:rPr lang="en-US" sz="1350" b="1" dirty="0" smtClean="0">
                <a:solidFill>
                  <a:srgbClr val="712168"/>
                </a:solidFill>
              </a:rPr>
              <a:t>Workers’ Compensation</a:t>
            </a:r>
            <a:endParaRPr lang="en-US" sz="1350" b="1" dirty="0">
              <a:solidFill>
                <a:srgbClr val="712168"/>
              </a:solidFill>
            </a:endParaRPr>
          </a:p>
          <a:p>
            <a:pPr lvl="0">
              <a:lnSpc>
                <a:spcPct val="90000"/>
              </a:lnSpc>
            </a:pPr>
            <a:r>
              <a:rPr lang="en-US" sz="1200" dirty="0" smtClean="0">
                <a:solidFill>
                  <a:srgbClr val="555559"/>
                </a:solidFill>
              </a:rPr>
              <a:t>Risk </a:t>
            </a:r>
            <a:r>
              <a:rPr lang="en-US" sz="1200" dirty="0">
                <a:solidFill>
                  <a:srgbClr val="555559"/>
                </a:solidFill>
              </a:rPr>
              <a:t>Management and Safety support will help </a:t>
            </a:r>
            <a:r>
              <a:rPr lang="en-US" sz="1200" dirty="0" smtClean="0">
                <a:solidFill>
                  <a:srgbClr val="555559"/>
                </a:solidFill>
              </a:rPr>
              <a:t>make the workplace </a:t>
            </a:r>
            <a:r>
              <a:rPr lang="en-US" sz="1200" dirty="0">
                <a:solidFill>
                  <a:srgbClr val="555559"/>
                </a:solidFill>
              </a:rPr>
              <a:t>safer </a:t>
            </a:r>
            <a:r>
              <a:rPr lang="en-US" sz="1200" dirty="0" smtClean="0">
                <a:solidFill>
                  <a:srgbClr val="555559"/>
                </a:solidFill>
              </a:rPr>
              <a:t>and </a:t>
            </a:r>
            <a:r>
              <a:rPr lang="en-US" sz="1200" dirty="0">
                <a:solidFill>
                  <a:srgbClr val="555559"/>
                </a:solidFill>
              </a:rPr>
              <a:t>control Workers’ Compensation costs.</a:t>
            </a:r>
          </a:p>
          <a:p>
            <a:pPr lvl="0">
              <a:lnSpc>
                <a:spcPct val="90000"/>
              </a:lnSpc>
              <a:spcBef>
                <a:spcPts val="900"/>
              </a:spcBef>
            </a:pPr>
            <a:r>
              <a:rPr lang="en-US" sz="1350" b="1" dirty="0" smtClean="0">
                <a:solidFill>
                  <a:srgbClr val="712168"/>
                </a:solidFill>
              </a:rPr>
              <a:t>Employer Taxes</a:t>
            </a:r>
            <a:endParaRPr lang="en-US" sz="1350" b="1" dirty="0">
              <a:solidFill>
                <a:srgbClr val="712168"/>
              </a:solidFill>
            </a:endParaRPr>
          </a:p>
          <a:p>
            <a:pPr lvl="0">
              <a:lnSpc>
                <a:spcPct val="90000"/>
              </a:lnSpc>
            </a:pPr>
            <a:r>
              <a:rPr lang="en-US" sz="1200" dirty="0" smtClean="0">
                <a:solidFill>
                  <a:srgbClr val="555559"/>
                </a:solidFill>
              </a:rPr>
              <a:t>Look for an HR BPO provider with SUI </a:t>
            </a:r>
            <a:r>
              <a:rPr lang="en-US" sz="1200" dirty="0">
                <a:solidFill>
                  <a:srgbClr val="555559"/>
                </a:solidFill>
              </a:rPr>
              <a:t>expertise and proactive HR support </a:t>
            </a:r>
            <a:r>
              <a:rPr lang="en-US" sz="1200" dirty="0" smtClean="0">
                <a:solidFill>
                  <a:srgbClr val="555559"/>
                </a:solidFill>
              </a:rPr>
              <a:t>to </a:t>
            </a:r>
            <a:r>
              <a:rPr lang="en-US" sz="1200" dirty="0">
                <a:solidFill>
                  <a:srgbClr val="555559"/>
                </a:solidFill>
              </a:rPr>
              <a:t>help </a:t>
            </a:r>
            <a:r>
              <a:rPr lang="en-US" sz="1200" dirty="0" smtClean="0">
                <a:solidFill>
                  <a:srgbClr val="555559"/>
                </a:solidFill>
              </a:rPr>
              <a:t>your clients </a:t>
            </a:r>
            <a:r>
              <a:rPr lang="en-US" sz="1200" dirty="0">
                <a:solidFill>
                  <a:srgbClr val="555559"/>
                </a:solidFill>
              </a:rPr>
              <a:t>contain </a:t>
            </a:r>
            <a:r>
              <a:rPr lang="en-US" sz="1200" dirty="0" smtClean="0">
                <a:solidFill>
                  <a:srgbClr val="555559"/>
                </a:solidFill>
              </a:rPr>
              <a:t>their only controllable </a:t>
            </a:r>
            <a:r>
              <a:rPr lang="en-US" sz="1200" dirty="0">
                <a:solidFill>
                  <a:srgbClr val="555559"/>
                </a:solidFill>
              </a:rPr>
              <a:t>tax rate. </a:t>
            </a:r>
          </a:p>
        </p:txBody>
      </p:sp>
      <p:cxnSp>
        <p:nvCxnSpPr>
          <p:cNvPr id="40" name="Straight Connector 39"/>
          <p:cNvCxnSpPr/>
          <p:nvPr/>
        </p:nvCxnSpPr>
        <p:spPr>
          <a:xfrm flipH="1">
            <a:off x="5054621" y="1820328"/>
            <a:ext cx="2590779" cy="0"/>
          </a:xfrm>
          <a:prstGeom prst="line">
            <a:avLst/>
          </a:prstGeom>
          <a:ln w="63500">
            <a:solidFill>
              <a:srgbClr val="712168"/>
            </a:solidFill>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1098993" y="1461346"/>
            <a:ext cx="3430661" cy="4389120"/>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83" name="TextBox 82"/>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84" name="Rectangle 83"/>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85" name="TextBox 84"/>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86" name="Rectangle 85"/>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87" name="TextBox 86"/>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88" name="Group 87"/>
          <p:cNvGrpSpPr/>
          <p:nvPr/>
        </p:nvGrpSpPr>
        <p:grpSpPr>
          <a:xfrm>
            <a:off x="1439352" y="2712869"/>
            <a:ext cx="2743200" cy="2371409"/>
            <a:chOff x="2479249" y="3180235"/>
            <a:chExt cx="4760537" cy="2700640"/>
          </a:xfrm>
        </p:grpSpPr>
        <p:cxnSp>
          <p:nvCxnSpPr>
            <p:cNvPr id="89" name="Straight Connector 88"/>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92" name="Isosceles Triangle 91"/>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Isosceles Triangle 93"/>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96" name="Rectangle 95">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97" name="Rectangle 96">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98" name="Isosceles Triangle 97"/>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100" name="TextBox 99"/>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101" name="TextBox 100"/>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102" name="TextBox 101"/>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1901499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descr="ADP_ProposalPresentation_BLANK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75" name="Group 74"/>
          <p:cNvGrpSpPr/>
          <p:nvPr/>
        </p:nvGrpSpPr>
        <p:grpSpPr>
          <a:xfrm>
            <a:off x="0" y="6127750"/>
            <a:ext cx="9144000" cy="730250"/>
            <a:chOff x="0" y="6127750"/>
            <a:chExt cx="9144000" cy="730250"/>
          </a:xfrm>
        </p:grpSpPr>
        <p:sp>
          <p:nvSpPr>
            <p:cNvPr id="76" name="Rectangle 75"/>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7" name="Picture 76"/>
            <p:cNvPicPr>
              <a:picLocks noChangeAspect="1"/>
            </p:cNvPicPr>
            <p:nvPr/>
          </p:nvPicPr>
          <p:blipFill rotWithShape="1">
            <a:blip r:embed="rId4"/>
            <a:srcRect t="12336" b="22468"/>
            <a:stretch/>
          </p:blipFill>
          <p:spPr>
            <a:xfrm>
              <a:off x="7391400" y="6145337"/>
              <a:ext cx="1752600" cy="703782"/>
            </a:xfrm>
            <a:prstGeom prst="rect">
              <a:avLst/>
            </a:prstGeom>
          </p:spPr>
        </p:pic>
        <p:sp>
          <p:nvSpPr>
            <p:cNvPr id="78"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246614"/>
            <a:ext cx="6494085" cy="929485"/>
          </a:xfrm>
          <a:prstGeom prst="rect">
            <a:avLst/>
          </a:prstGeom>
          <a:noFill/>
        </p:spPr>
        <p:txBody>
          <a:bodyPr wrap="none" rtlCol="0">
            <a:spAutoFit/>
          </a:bodyPr>
          <a:lstStyle/>
          <a:p>
            <a:pPr>
              <a:lnSpc>
                <a:spcPct val="85000"/>
              </a:lnSpc>
            </a:pPr>
            <a:r>
              <a:rPr lang="en-US" sz="3200" dirty="0">
                <a:solidFill>
                  <a:srgbClr val="FFFFFF"/>
                </a:solidFill>
              </a:rPr>
              <a:t>Margin Impact with a Best Practice</a:t>
            </a:r>
            <a:br>
              <a:rPr lang="en-US" sz="3200" dirty="0">
                <a:solidFill>
                  <a:srgbClr val="FFFFFF"/>
                </a:solidFill>
              </a:rPr>
            </a:br>
            <a:r>
              <a:rPr lang="en-US" sz="3200" dirty="0" smtClean="0">
                <a:solidFill>
                  <a:srgbClr val="FFFFFF"/>
                </a:solidFill>
              </a:rPr>
              <a:t>HR BPO </a:t>
            </a:r>
            <a:r>
              <a:rPr lang="en-US" sz="3200" dirty="0">
                <a:solidFill>
                  <a:srgbClr val="FFFFFF"/>
                </a:solidFill>
              </a:rPr>
              <a:t>Solution</a:t>
            </a:r>
          </a:p>
        </p:txBody>
      </p:sp>
      <p:pic>
        <p:nvPicPr>
          <p:cNvPr id="79" name="Picture Placeholder 16"/>
          <p:cNvPicPr>
            <a:picLocks noChangeAspect="1"/>
          </p:cNvPicPr>
          <p:nvPr/>
        </p:nvPicPr>
        <p:blipFill rotWithShape="1">
          <a:blip r:embed="rId5" cstate="print">
            <a:extLst>
              <a:ext uri="{28A0092B-C50C-407E-A947-70E740481C1C}">
                <a14:useLocalDpi xmlns:a14="http://schemas.microsoft.com/office/drawing/2010/main"/>
              </a:ext>
            </a:extLst>
          </a:blip>
          <a:srcRect l="198" t="19268" b="15969"/>
          <a:stretch/>
        </p:blipFill>
        <p:spPr>
          <a:xfrm>
            <a:off x="0" y="1192979"/>
            <a:ext cx="9144001" cy="4931595"/>
          </a:xfrm>
          <a:prstGeom prst="rect">
            <a:avLst/>
          </a:prstGeom>
        </p:spPr>
      </p:pic>
      <p:sp>
        <p:nvSpPr>
          <p:cNvPr id="80" name="Rectangle 79"/>
          <p:cNvSpPr/>
          <p:nvPr/>
        </p:nvSpPr>
        <p:spPr>
          <a:xfrm>
            <a:off x="0" y="1185333"/>
            <a:ext cx="9144000" cy="502073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4654996" y="1461346"/>
            <a:ext cx="3430661" cy="4389120"/>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p:cNvCxnSpPr/>
          <p:nvPr/>
        </p:nvCxnSpPr>
        <p:spPr>
          <a:xfrm flipH="1">
            <a:off x="5054621" y="1820328"/>
            <a:ext cx="2590779" cy="0"/>
          </a:xfrm>
          <a:prstGeom prst="line">
            <a:avLst/>
          </a:prstGeom>
          <a:ln w="63500">
            <a:solidFill>
              <a:srgbClr val="FC5C08"/>
            </a:solidFill>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5069840" y="2003208"/>
            <a:ext cx="2795693" cy="3610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pPr>
            <a:r>
              <a:rPr lang="en-US" sz="1350" b="1" dirty="0" smtClean="0">
                <a:solidFill>
                  <a:srgbClr val="FC5C08"/>
                </a:solidFill>
              </a:rPr>
              <a:t>Indirect Labor and Burden</a:t>
            </a:r>
            <a:endParaRPr lang="en-US" sz="1350" b="1" dirty="0">
              <a:solidFill>
                <a:srgbClr val="FC5C08"/>
              </a:solidFill>
            </a:endParaRPr>
          </a:p>
          <a:p>
            <a:pPr lvl="0">
              <a:lnSpc>
                <a:spcPct val="90000"/>
              </a:lnSpc>
            </a:pPr>
            <a:r>
              <a:rPr lang="en-US" sz="1200" dirty="0" smtClean="0">
                <a:solidFill>
                  <a:srgbClr val="555559"/>
                </a:solidFill>
              </a:rPr>
              <a:t>HR BPO providers </a:t>
            </a:r>
            <a:r>
              <a:rPr lang="en-US" sz="1200" dirty="0">
                <a:solidFill>
                  <a:srgbClr val="555559"/>
                </a:solidFill>
              </a:rPr>
              <a:t>can help alleviate the administrative burdens of human capital management</a:t>
            </a:r>
            <a:r>
              <a:rPr lang="en-US" sz="1200" dirty="0" smtClean="0">
                <a:solidFill>
                  <a:srgbClr val="555559"/>
                </a:solidFill>
              </a:rPr>
              <a:t>.</a:t>
            </a:r>
            <a:endParaRPr lang="en-US" sz="1200" dirty="0">
              <a:solidFill>
                <a:srgbClr val="555559"/>
              </a:solidFill>
            </a:endParaRPr>
          </a:p>
          <a:p>
            <a:pPr>
              <a:lnSpc>
                <a:spcPct val="90000"/>
              </a:lnSpc>
              <a:spcBef>
                <a:spcPts val="900"/>
              </a:spcBef>
            </a:pPr>
            <a:r>
              <a:rPr lang="en-US" sz="1350" b="1" dirty="0" smtClean="0">
                <a:solidFill>
                  <a:srgbClr val="FC5C08"/>
                </a:solidFill>
              </a:rPr>
              <a:t>Vendors</a:t>
            </a:r>
            <a:endParaRPr lang="en-US" sz="1350" b="1" dirty="0">
              <a:solidFill>
                <a:srgbClr val="FC5C08"/>
              </a:solidFill>
            </a:endParaRPr>
          </a:p>
          <a:p>
            <a:pPr lvl="0">
              <a:lnSpc>
                <a:spcPct val="90000"/>
              </a:lnSpc>
            </a:pPr>
            <a:r>
              <a:rPr lang="en-US" sz="1200" dirty="0" smtClean="0">
                <a:solidFill>
                  <a:srgbClr val="555559"/>
                </a:solidFill>
              </a:rPr>
              <a:t>A </a:t>
            </a:r>
            <a:r>
              <a:rPr lang="en-US" sz="1200" dirty="0">
                <a:solidFill>
                  <a:srgbClr val="555559"/>
                </a:solidFill>
              </a:rPr>
              <a:t>full-service HR outsourcing solution </a:t>
            </a:r>
            <a:r>
              <a:rPr lang="en-US" sz="1200" dirty="0" smtClean="0">
                <a:solidFill>
                  <a:srgbClr val="555559"/>
                </a:solidFill>
              </a:rPr>
              <a:t>can help your clients </a:t>
            </a:r>
            <a:r>
              <a:rPr lang="en-US" sz="1200" dirty="0">
                <a:solidFill>
                  <a:srgbClr val="555559"/>
                </a:solidFill>
              </a:rPr>
              <a:t>consolidate your vendor relationships into a streamlined and strategic partnership</a:t>
            </a:r>
            <a:r>
              <a:rPr lang="en-US" sz="1200" dirty="0" smtClean="0">
                <a:solidFill>
                  <a:srgbClr val="555559"/>
                </a:solidFill>
              </a:rPr>
              <a:t>.</a:t>
            </a:r>
            <a:endParaRPr lang="en-US" sz="1200" dirty="0">
              <a:solidFill>
                <a:srgbClr val="555559"/>
              </a:solidFill>
            </a:endParaRPr>
          </a:p>
          <a:p>
            <a:pPr>
              <a:lnSpc>
                <a:spcPct val="90000"/>
              </a:lnSpc>
              <a:spcBef>
                <a:spcPts val="900"/>
              </a:spcBef>
            </a:pPr>
            <a:r>
              <a:rPr lang="en-US" sz="1350" b="1" dirty="0" smtClean="0">
                <a:solidFill>
                  <a:srgbClr val="FC5C08"/>
                </a:solidFill>
              </a:rPr>
              <a:t>Technology</a:t>
            </a:r>
            <a:endParaRPr lang="en-US" sz="1350" b="1" dirty="0">
              <a:solidFill>
                <a:srgbClr val="FC5C08"/>
              </a:solidFill>
            </a:endParaRPr>
          </a:p>
          <a:p>
            <a:pPr lvl="0">
              <a:lnSpc>
                <a:spcPct val="90000"/>
              </a:lnSpc>
            </a:pPr>
            <a:r>
              <a:rPr lang="en-US" sz="1200" dirty="0" smtClean="0">
                <a:solidFill>
                  <a:srgbClr val="555559"/>
                </a:solidFill>
              </a:rPr>
              <a:t>Trade </a:t>
            </a:r>
            <a:r>
              <a:rPr lang="en-US" sz="1200" dirty="0">
                <a:solidFill>
                  <a:srgbClr val="555559"/>
                </a:solidFill>
              </a:rPr>
              <a:t>expensive maintenance and upgrade costs for a dynamic cloud-based Human Capital Management system that comes with the support </a:t>
            </a:r>
            <a:r>
              <a:rPr lang="en-US" sz="1200" dirty="0" smtClean="0">
                <a:solidFill>
                  <a:srgbClr val="555559"/>
                </a:solidFill>
              </a:rPr>
              <a:t>your clients need.</a:t>
            </a:r>
            <a:endParaRPr lang="en-US" sz="1200" dirty="0">
              <a:solidFill>
                <a:srgbClr val="555559"/>
              </a:solidFill>
            </a:endParaRPr>
          </a:p>
          <a:p>
            <a:pPr lvl="0">
              <a:lnSpc>
                <a:spcPct val="90000"/>
              </a:lnSpc>
              <a:spcBef>
                <a:spcPts val="900"/>
              </a:spcBef>
            </a:pPr>
            <a:r>
              <a:rPr lang="en-US" sz="1350" b="1" dirty="0" smtClean="0">
                <a:solidFill>
                  <a:srgbClr val="FC5C08"/>
                </a:solidFill>
              </a:rPr>
              <a:t>Materials</a:t>
            </a:r>
            <a:endParaRPr lang="en-US" sz="1350" b="1" dirty="0">
              <a:solidFill>
                <a:srgbClr val="FC5C08"/>
              </a:solidFill>
            </a:endParaRPr>
          </a:p>
          <a:p>
            <a:pPr lvl="0">
              <a:lnSpc>
                <a:spcPct val="90000"/>
              </a:lnSpc>
            </a:pPr>
            <a:r>
              <a:rPr lang="en-US" sz="1200" dirty="0" smtClean="0">
                <a:solidFill>
                  <a:srgbClr val="555559"/>
                </a:solidFill>
              </a:rPr>
              <a:t>Your clients can go </a:t>
            </a:r>
            <a:r>
              <a:rPr lang="en-US" sz="1200" dirty="0">
                <a:solidFill>
                  <a:srgbClr val="555559"/>
                </a:solidFill>
              </a:rPr>
              <a:t>paperless with electronic pay statements, online employee and manager self-service, and mobile access</a:t>
            </a:r>
            <a:r>
              <a:rPr lang="en-US" sz="1200" dirty="0" smtClean="0">
                <a:solidFill>
                  <a:srgbClr val="555559"/>
                </a:solidFill>
              </a:rPr>
              <a:t>. </a:t>
            </a:r>
            <a:endParaRPr lang="en-US" sz="1200" dirty="0">
              <a:solidFill>
                <a:srgbClr val="555559"/>
              </a:solidFill>
            </a:endParaRPr>
          </a:p>
        </p:txBody>
      </p:sp>
      <p:sp>
        <p:nvSpPr>
          <p:cNvPr id="82" name="Rectangle 81"/>
          <p:cNvSpPr/>
          <p:nvPr/>
        </p:nvSpPr>
        <p:spPr>
          <a:xfrm>
            <a:off x="1098993" y="1461346"/>
            <a:ext cx="3430661" cy="4389120"/>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84" name="TextBox 83"/>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85" name="Rectangle 84"/>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86" name="TextBox 85"/>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87" name="Rectangle 86"/>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88" name="TextBox 87"/>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89" name="Group 88"/>
          <p:cNvGrpSpPr/>
          <p:nvPr/>
        </p:nvGrpSpPr>
        <p:grpSpPr>
          <a:xfrm>
            <a:off x="1439352" y="2712869"/>
            <a:ext cx="2743200" cy="2371409"/>
            <a:chOff x="2479249" y="3180235"/>
            <a:chExt cx="4760537" cy="2700640"/>
          </a:xfrm>
        </p:grpSpPr>
        <p:cxnSp>
          <p:nvCxnSpPr>
            <p:cNvPr id="90" name="Straight Connector 89"/>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93" name="Isosceles Triangle 92"/>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Isosceles Triangle 93"/>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Isosceles Triangle 94"/>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97" name="Rectangle 96">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98" name="Rectangle 97">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99" name="Isosceles Triangle 98"/>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101" name="TextBox 100"/>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102" name="TextBox 101"/>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103" name="TextBox 102"/>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2960513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descr="ADP_ProposalPresentation_BLANK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75" name="Group 74"/>
          <p:cNvGrpSpPr/>
          <p:nvPr/>
        </p:nvGrpSpPr>
        <p:grpSpPr>
          <a:xfrm>
            <a:off x="0" y="6127750"/>
            <a:ext cx="9144000" cy="730250"/>
            <a:chOff x="0" y="6127750"/>
            <a:chExt cx="9144000" cy="730250"/>
          </a:xfrm>
        </p:grpSpPr>
        <p:sp>
          <p:nvSpPr>
            <p:cNvPr id="76" name="Rectangle 75"/>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7" name="Picture 76"/>
            <p:cNvPicPr>
              <a:picLocks noChangeAspect="1"/>
            </p:cNvPicPr>
            <p:nvPr/>
          </p:nvPicPr>
          <p:blipFill rotWithShape="1">
            <a:blip r:embed="rId4"/>
            <a:srcRect t="12336" b="22468"/>
            <a:stretch/>
          </p:blipFill>
          <p:spPr>
            <a:xfrm>
              <a:off x="7391400" y="6145337"/>
              <a:ext cx="1752600" cy="703782"/>
            </a:xfrm>
            <a:prstGeom prst="rect">
              <a:avLst/>
            </a:prstGeom>
          </p:spPr>
        </p:pic>
        <p:sp>
          <p:nvSpPr>
            <p:cNvPr id="78"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3" name="TextBox 2"/>
          <p:cNvSpPr txBox="1"/>
          <p:nvPr/>
        </p:nvSpPr>
        <p:spPr>
          <a:xfrm>
            <a:off x="497332" y="246614"/>
            <a:ext cx="6494085" cy="929485"/>
          </a:xfrm>
          <a:prstGeom prst="rect">
            <a:avLst/>
          </a:prstGeom>
          <a:noFill/>
        </p:spPr>
        <p:txBody>
          <a:bodyPr wrap="none" rtlCol="0">
            <a:spAutoFit/>
          </a:bodyPr>
          <a:lstStyle/>
          <a:p>
            <a:pPr>
              <a:lnSpc>
                <a:spcPct val="85000"/>
              </a:lnSpc>
            </a:pPr>
            <a:r>
              <a:rPr lang="en-US" sz="3200" dirty="0">
                <a:solidFill>
                  <a:srgbClr val="FFFFFF"/>
                </a:solidFill>
              </a:rPr>
              <a:t>Margin Impact with a Best Practice</a:t>
            </a:r>
            <a:br>
              <a:rPr lang="en-US" sz="3200" dirty="0">
                <a:solidFill>
                  <a:srgbClr val="FFFFFF"/>
                </a:solidFill>
              </a:rPr>
            </a:br>
            <a:r>
              <a:rPr lang="en-US" sz="3200" dirty="0" smtClean="0">
                <a:solidFill>
                  <a:srgbClr val="FFFFFF"/>
                </a:solidFill>
              </a:rPr>
              <a:t>HR BPO </a:t>
            </a:r>
            <a:r>
              <a:rPr lang="en-US" sz="3200" dirty="0">
                <a:solidFill>
                  <a:srgbClr val="FFFFFF"/>
                </a:solidFill>
              </a:rPr>
              <a:t>Solution</a:t>
            </a:r>
          </a:p>
        </p:txBody>
      </p:sp>
      <p:pic>
        <p:nvPicPr>
          <p:cNvPr id="79" name="Picture Placeholder 16"/>
          <p:cNvPicPr>
            <a:picLocks noChangeAspect="1"/>
          </p:cNvPicPr>
          <p:nvPr/>
        </p:nvPicPr>
        <p:blipFill rotWithShape="1">
          <a:blip r:embed="rId5" cstate="print">
            <a:extLst>
              <a:ext uri="{28A0092B-C50C-407E-A947-70E740481C1C}">
                <a14:useLocalDpi xmlns:a14="http://schemas.microsoft.com/office/drawing/2010/main"/>
              </a:ext>
            </a:extLst>
          </a:blip>
          <a:srcRect l="198" t="19268" b="15969"/>
          <a:stretch/>
        </p:blipFill>
        <p:spPr>
          <a:xfrm>
            <a:off x="0" y="1192979"/>
            <a:ext cx="9144001" cy="4931595"/>
          </a:xfrm>
          <a:prstGeom prst="rect">
            <a:avLst/>
          </a:prstGeom>
        </p:spPr>
      </p:pic>
      <p:sp>
        <p:nvSpPr>
          <p:cNvPr id="80" name="Rectangle 79"/>
          <p:cNvSpPr/>
          <p:nvPr/>
        </p:nvSpPr>
        <p:spPr>
          <a:xfrm>
            <a:off x="0" y="1185333"/>
            <a:ext cx="9144000" cy="502073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4654996" y="1461346"/>
            <a:ext cx="3430661" cy="4389120"/>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p:cNvCxnSpPr/>
          <p:nvPr/>
        </p:nvCxnSpPr>
        <p:spPr>
          <a:xfrm flipH="1">
            <a:off x="5054621" y="1820328"/>
            <a:ext cx="2590779" cy="0"/>
          </a:xfrm>
          <a:prstGeom prst="line">
            <a:avLst/>
          </a:prstGeom>
          <a:ln w="63500">
            <a:solidFill>
              <a:srgbClr val="0083BC"/>
            </a:solidFill>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5069840" y="2003208"/>
            <a:ext cx="2744893" cy="3610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pPr>
            <a:r>
              <a:rPr lang="en-US" sz="1350" b="1" dirty="0" smtClean="0">
                <a:solidFill>
                  <a:srgbClr val="0083BC"/>
                </a:solidFill>
              </a:rPr>
              <a:t>Taxes</a:t>
            </a:r>
            <a:endParaRPr lang="en-US" sz="1350" b="1" dirty="0">
              <a:solidFill>
                <a:srgbClr val="0083BC"/>
              </a:solidFill>
            </a:endParaRPr>
          </a:p>
          <a:p>
            <a:pPr lvl="0">
              <a:lnSpc>
                <a:spcPct val="90000"/>
              </a:lnSpc>
            </a:pPr>
            <a:r>
              <a:rPr lang="en-US" sz="1200" dirty="0" smtClean="0">
                <a:solidFill>
                  <a:srgbClr val="555559"/>
                </a:solidFill>
              </a:rPr>
              <a:t>Depending </a:t>
            </a:r>
            <a:r>
              <a:rPr lang="en-US" sz="1200" dirty="0">
                <a:solidFill>
                  <a:srgbClr val="555559"/>
                </a:solidFill>
              </a:rPr>
              <a:t>on the size, industry, and location of your </a:t>
            </a:r>
            <a:r>
              <a:rPr lang="en-US" sz="1200" dirty="0" smtClean="0">
                <a:solidFill>
                  <a:srgbClr val="555559"/>
                </a:solidFill>
              </a:rPr>
              <a:t>client, a best practice HR BPO provider may </a:t>
            </a:r>
            <a:r>
              <a:rPr lang="en-US" sz="1200" dirty="0">
                <a:solidFill>
                  <a:srgbClr val="555559"/>
                </a:solidFill>
              </a:rPr>
              <a:t>be able to help </a:t>
            </a:r>
            <a:r>
              <a:rPr lang="en-US" sz="1200" dirty="0" smtClean="0">
                <a:solidFill>
                  <a:srgbClr val="555559"/>
                </a:solidFill>
              </a:rPr>
              <a:t> </a:t>
            </a:r>
            <a:r>
              <a:rPr lang="en-US" sz="1200" dirty="0">
                <a:solidFill>
                  <a:srgbClr val="555559"/>
                </a:solidFill>
              </a:rPr>
              <a:t>reduce </a:t>
            </a:r>
            <a:r>
              <a:rPr lang="en-US" sz="1200" dirty="0" smtClean="0">
                <a:solidFill>
                  <a:srgbClr val="555559"/>
                </a:solidFill>
              </a:rPr>
              <a:t>tax </a:t>
            </a:r>
            <a:r>
              <a:rPr lang="en-US" sz="1200" dirty="0">
                <a:solidFill>
                  <a:srgbClr val="555559"/>
                </a:solidFill>
              </a:rPr>
              <a:t>liabilities by </a:t>
            </a:r>
            <a:r>
              <a:rPr lang="en-US" sz="1200" dirty="0" smtClean="0">
                <a:solidFill>
                  <a:srgbClr val="555559"/>
                </a:solidFill>
              </a:rPr>
              <a:t>helping them take </a:t>
            </a:r>
            <a:r>
              <a:rPr lang="en-US" sz="1200" dirty="0">
                <a:solidFill>
                  <a:srgbClr val="555559"/>
                </a:solidFill>
              </a:rPr>
              <a:t>advantage of tax credits available to employers</a:t>
            </a:r>
            <a:r>
              <a:rPr lang="en-US" sz="1200" dirty="0" smtClean="0">
                <a:solidFill>
                  <a:srgbClr val="555559"/>
                </a:solidFill>
              </a:rPr>
              <a:t>.</a:t>
            </a:r>
            <a:endParaRPr lang="en-US" sz="1200" dirty="0">
              <a:solidFill>
                <a:srgbClr val="555559"/>
              </a:solidFill>
            </a:endParaRPr>
          </a:p>
          <a:p>
            <a:pPr>
              <a:lnSpc>
                <a:spcPct val="90000"/>
              </a:lnSpc>
              <a:spcBef>
                <a:spcPts val="900"/>
              </a:spcBef>
            </a:pPr>
            <a:r>
              <a:rPr lang="en-US" sz="1350" b="1" dirty="0" smtClean="0">
                <a:solidFill>
                  <a:srgbClr val="0083BC"/>
                </a:solidFill>
              </a:rPr>
              <a:t>Penalties</a:t>
            </a:r>
            <a:endParaRPr lang="en-US" sz="1350" b="1" dirty="0">
              <a:solidFill>
                <a:srgbClr val="0083BC"/>
              </a:solidFill>
            </a:endParaRPr>
          </a:p>
          <a:p>
            <a:pPr lvl="0">
              <a:lnSpc>
                <a:spcPct val="90000"/>
              </a:lnSpc>
            </a:pPr>
            <a:r>
              <a:rPr lang="en-US" sz="1200" dirty="0" smtClean="0">
                <a:solidFill>
                  <a:srgbClr val="555559"/>
                </a:solidFill>
              </a:rPr>
              <a:t>Leveraging an HR BPO’s </a:t>
            </a:r>
            <a:r>
              <a:rPr lang="en-US" sz="1200" dirty="0">
                <a:solidFill>
                  <a:srgbClr val="555559"/>
                </a:solidFill>
              </a:rPr>
              <a:t>expertise and proactive approach will help </a:t>
            </a:r>
            <a:r>
              <a:rPr lang="en-US" sz="1200" dirty="0" smtClean="0">
                <a:solidFill>
                  <a:srgbClr val="555559"/>
                </a:solidFill>
              </a:rPr>
              <a:t>your clients </a:t>
            </a:r>
            <a:r>
              <a:rPr lang="en-US" sz="1200" dirty="0">
                <a:solidFill>
                  <a:srgbClr val="555559"/>
                </a:solidFill>
              </a:rPr>
              <a:t>accurately manage </a:t>
            </a:r>
            <a:r>
              <a:rPr lang="en-US" sz="1200" dirty="0" smtClean="0">
                <a:solidFill>
                  <a:srgbClr val="555559"/>
                </a:solidFill>
              </a:rPr>
              <a:t>their </a:t>
            </a:r>
            <a:r>
              <a:rPr lang="en-US" sz="1200" dirty="0">
                <a:solidFill>
                  <a:srgbClr val="555559"/>
                </a:solidFill>
              </a:rPr>
              <a:t>payroll and HR processes to avoid costly and unexpected penalties</a:t>
            </a:r>
            <a:r>
              <a:rPr lang="en-US" sz="1200" dirty="0" smtClean="0">
                <a:solidFill>
                  <a:srgbClr val="555559"/>
                </a:solidFill>
              </a:rPr>
              <a:t>.</a:t>
            </a:r>
            <a:endParaRPr lang="en-US" sz="1200" dirty="0">
              <a:solidFill>
                <a:srgbClr val="555559"/>
              </a:solidFill>
            </a:endParaRPr>
          </a:p>
          <a:p>
            <a:pPr>
              <a:lnSpc>
                <a:spcPct val="90000"/>
              </a:lnSpc>
              <a:spcBef>
                <a:spcPts val="900"/>
              </a:spcBef>
            </a:pPr>
            <a:r>
              <a:rPr lang="en-US" sz="1350" b="1" dirty="0" smtClean="0">
                <a:solidFill>
                  <a:srgbClr val="0083BC"/>
                </a:solidFill>
              </a:rPr>
              <a:t>Litigation</a:t>
            </a:r>
            <a:endParaRPr lang="en-US" sz="1350" b="1" dirty="0">
              <a:solidFill>
                <a:srgbClr val="0083BC"/>
              </a:solidFill>
            </a:endParaRPr>
          </a:p>
          <a:p>
            <a:pPr lvl="0">
              <a:lnSpc>
                <a:spcPct val="90000"/>
              </a:lnSpc>
            </a:pPr>
            <a:r>
              <a:rPr lang="en-US" sz="1200" dirty="0" smtClean="0">
                <a:solidFill>
                  <a:srgbClr val="555559"/>
                </a:solidFill>
              </a:rPr>
              <a:t>A best practice HR BPO </a:t>
            </a:r>
            <a:r>
              <a:rPr lang="en-US" sz="1200" dirty="0">
                <a:solidFill>
                  <a:srgbClr val="555559"/>
                </a:solidFill>
              </a:rPr>
              <a:t>will help </a:t>
            </a:r>
            <a:r>
              <a:rPr lang="en-US" sz="1200" dirty="0" smtClean="0">
                <a:solidFill>
                  <a:srgbClr val="555559"/>
                </a:solidFill>
              </a:rPr>
              <a:t>implement </a:t>
            </a:r>
            <a:r>
              <a:rPr lang="en-US" sz="1200" dirty="0">
                <a:solidFill>
                  <a:srgbClr val="555559"/>
                </a:solidFill>
              </a:rPr>
              <a:t>the tools, processes and best practices </a:t>
            </a:r>
            <a:r>
              <a:rPr lang="en-US" sz="1200" dirty="0" smtClean="0">
                <a:solidFill>
                  <a:srgbClr val="555559"/>
                </a:solidFill>
              </a:rPr>
              <a:t>your clients </a:t>
            </a:r>
            <a:r>
              <a:rPr lang="en-US" sz="1200" dirty="0">
                <a:solidFill>
                  <a:srgbClr val="555559"/>
                </a:solidFill>
              </a:rPr>
              <a:t>need to avoid costly litigation and settlements related to discrimination, wrongful termination, negligent hiring, and more</a:t>
            </a:r>
            <a:r>
              <a:rPr lang="en-US" sz="1200" dirty="0" smtClean="0">
                <a:solidFill>
                  <a:srgbClr val="555559"/>
                </a:solidFill>
              </a:rPr>
              <a:t>.</a:t>
            </a:r>
            <a:endParaRPr lang="en-US" sz="1200" dirty="0">
              <a:solidFill>
                <a:srgbClr val="555559"/>
              </a:solidFill>
            </a:endParaRPr>
          </a:p>
        </p:txBody>
      </p:sp>
      <p:sp>
        <p:nvSpPr>
          <p:cNvPr id="82" name="Rectangle 81"/>
          <p:cNvSpPr/>
          <p:nvPr/>
        </p:nvSpPr>
        <p:spPr>
          <a:xfrm>
            <a:off x="1098993" y="1461346"/>
            <a:ext cx="3430661" cy="4389120"/>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1256878" y="5159960"/>
            <a:ext cx="3200400" cy="457211"/>
          </a:xfrm>
          <a:prstGeom prst="rect">
            <a:avLst/>
          </a:prstGeom>
          <a:noFill/>
        </p:spPr>
        <p:txBody>
          <a:bodyPr wrap="square" lIns="640080" rIns="91440" anchor="ctr" anchorCtr="0">
            <a:noAutofit/>
          </a:bodyPr>
          <a:lstStyle/>
          <a:p>
            <a:pPr>
              <a:lnSpc>
                <a:spcPct val="90000"/>
              </a:lnSpc>
            </a:pPr>
            <a:r>
              <a:rPr lang="en-US" sz="1600" b="1" dirty="0"/>
              <a:t>$ NET INCOME</a:t>
            </a:r>
          </a:p>
        </p:txBody>
      </p:sp>
      <p:sp>
        <p:nvSpPr>
          <p:cNvPr id="84" name="TextBox 83"/>
          <p:cNvSpPr txBox="1"/>
          <p:nvPr/>
        </p:nvSpPr>
        <p:spPr>
          <a:xfrm>
            <a:off x="1360785" y="5159960"/>
            <a:ext cx="477982" cy="457211"/>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85" name="Rectangle 84"/>
          <p:cNvSpPr/>
          <p:nvPr/>
        </p:nvSpPr>
        <p:spPr>
          <a:xfrm>
            <a:off x="1256878" y="3971078"/>
            <a:ext cx="3200400" cy="457210"/>
          </a:xfrm>
          <a:prstGeom prst="rect">
            <a:avLst/>
          </a:prstGeom>
          <a:noFill/>
        </p:spPr>
        <p:txBody>
          <a:bodyPr wrap="square" lIns="640080" rIns="91440" anchor="ctr" anchorCtr="0">
            <a:noAutofit/>
          </a:bodyPr>
          <a:lstStyle/>
          <a:p>
            <a:pPr>
              <a:lnSpc>
                <a:spcPct val="90000"/>
              </a:lnSpc>
            </a:pPr>
            <a:r>
              <a:rPr lang="en-US" sz="1600" dirty="0"/>
              <a:t>$ OPERATING INCOME</a:t>
            </a:r>
          </a:p>
        </p:txBody>
      </p:sp>
      <p:sp>
        <p:nvSpPr>
          <p:cNvPr id="86" name="TextBox 85"/>
          <p:cNvSpPr txBox="1"/>
          <p:nvPr/>
        </p:nvSpPr>
        <p:spPr>
          <a:xfrm>
            <a:off x="1360785" y="3971078"/>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sp>
        <p:nvSpPr>
          <p:cNvPr id="87" name="Rectangle 86"/>
          <p:cNvSpPr/>
          <p:nvPr/>
        </p:nvSpPr>
        <p:spPr>
          <a:xfrm>
            <a:off x="1256878" y="2782195"/>
            <a:ext cx="3200400" cy="457210"/>
          </a:xfrm>
          <a:prstGeom prst="rect">
            <a:avLst/>
          </a:prstGeom>
          <a:noFill/>
        </p:spPr>
        <p:txBody>
          <a:bodyPr wrap="square" lIns="640080" rIns="91440" anchor="ctr" anchorCtr="0">
            <a:noAutofit/>
          </a:bodyPr>
          <a:lstStyle/>
          <a:p>
            <a:pPr>
              <a:lnSpc>
                <a:spcPct val="90000"/>
              </a:lnSpc>
            </a:pPr>
            <a:r>
              <a:rPr lang="en-US" sz="1600" dirty="0"/>
              <a:t>$ GROSS MARGIN</a:t>
            </a:r>
          </a:p>
        </p:txBody>
      </p:sp>
      <p:sp>
        <p:nvSpPr>
          <p:cNvPr id="88" name="TextBox 87"/>
          <p:cNvSpPr txBox="1"/>
          <p:nvPr/>
        </p:nvSpPr>
        <p:spPr>
          <a:xfrm>
            <a:off x="1360785" y="2782195"/>
            <a:ext cx="477982" cy="457210"/>
          </a:xfrm>
          <a:prstGeom prst="rect">
            <a:avLst/>
          </a:prstGeom>
          <a:noFill/>
        </p:spPr>
        <p:txBody>
          <a:bodyPr wrap="square" rIns="91440" rtlCol="0" anchor="ctr" anchorCtr="0">
            <a:noAutofit/>
          </a:bodyPr>
          <a:lstStyle/>
          <a:p>
            <a:pPr algn="ctr"/>
            <a:r>
              <a:rPr lang="en-US" sz="2400" dirty="0" smtClean="0"/>
              <a:t>=</a:t>
            </a:r>
            <a:endParaRPr lang="en-US" sz="2400" dirty="0"/>
          </a:p>
        </p:txBody>
      </p:sp>
      <p:grpSp>
        <p:nvGrpSpPr>
          <p:cNvPr id="89" name="Group 88"/>
          <p:cNvGrpSpPr/>
          <p:nvPr/>
        </p:nvGrpSpPr>
        <p:grpSpPr>
          <a:xfrm>
            <a:off x="1439352" y="2712869"/>
            <a:ext cx="2743200" cy="2371409"/>
            <a:chOff x="2479249" y="3180235"/>
            <a:chExt cx="4760537" cy="2700640"/>
          </a:xfrm>
        </p:grpSpPr>
        <p:cxnSp>
          <p:nvCxnSpPr>
            <p:cNvPr id="90" name="Straight Connector 89"/>
            <p:cNvCxnSpPr/>
            <p:nvPr/>
          </p:nvCxnSpPr>
          <p:spPr>
            <a:xfrm>
              <a:off x="2479249" y="318023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479249" y="453055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479249" y="5880875"/>
              <a:ext cx="47605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93" name="Isosceles Triangle 92"/>
          <p:cNvSpPr/>
          <p:nvPr/>
        </p:nvSpPr>
        <p:spPr>
          <a:xfrm rot="5400000">
            <a:off x="2600733" y="2360781"/>
            <a:ext cx="182880" cy="91440"/>
          </a:xfrm>
          <a:prstGeom prst="triangle">
            <a:avLst/>
          </a:prstGeom>
          <a:solidFill>
            <a:srgbClr val="71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Isosceles Triangle 93"/>
          <p:cNvSpPr/>
          <p:nvPr/>
        </p:nvSpPr>
        <p:spPr>
          <a:xfrm rot="5400000">
            <a:off x="3189774" y="3460341"/>
            <a:ext cx="182880" cy="91440"/>
          </a:xfrm>
          <a:prstGeom prst="triangle">
            <a:avLst/>
          </a:prstGeom>
          <a:solidFill>
            <a:srgbClr val="FC5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Isosceles Triangle 94"/>
          <p:cNvSpPr/>
          <p:nvPr/>
        </p:nvSpPr>
        <p:spPr>
          <a:xfrm rot="5400000">
            <a:off x="3707588" y="4649949"/>
            <a:ext cx="182880" cy="91440"/>
          </a:xfrm>
          <a:prstGeom prst="triangle">
            <a:avLst/>
          </a:prstGeom>
          <a:solidFill>
            <a:srgbClr val="008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hlinkClick r:id="rId6" action="ppaction://hlinksldjump"/>
          </p:cNvPr>
          <p:cNvSpPr/>
          <p:nvPr/>
        </p:nvSpPr>
        <p:spPr>
          <a:xfrm>
            <a:off x="1256878" y="218785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712168"/>
                </a:solidFill>
              </a:rPr>
              <a:t>COGs</a:t>
            </a:r>
            <a:endParaRPr lang="en-US" sz="1600" cap="all" dirty="0">
              <a:solidFill>
                <a:srgbClr val="712168"/>
              </a:solidFill>
            </a:endParaRPr>
          </a:p>
        </p:txBody>
      </p:sp>
      <p:sp>
        <p:nvSpPr>
          <p:cNvPr id="97" name="Rectangle 96">
            <a:hlinkClick r:id="rId7" action="ppaction://hlinksldjump"/>
          </p:cNvPr>
          <p:cNvSpPr/>
          <p:nvPr/>
        </p:nvSpPr>
        <p:spPr>
          <a:xfrm>
            <a:off x="1256878" y="4478528"/>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0083BC"/>
                </a:solidFill>
              </a:rPr>
              <a:t>NON-OPERATING </a:t>
            </a:r>
            <a:br>
              <a:rPr lang="en-US" sz="1600" cap="all" dirty="0" smtClean="0">
                <a:solidFill>
                  <a:srgbClr val="0083BC"/>
                </a:solidFill>
              </a:rPr>
            </a:br>
            <a:r>
              <a:rPr lang="en-US" sz="1600" cap="all" dirty="0" smtClean="0">
                <a:solidFill>
                  <a:srgbClr val="0083BC"/>
                </a:solidFill>
              </a:rPr>
              <a:t>EXPENSE</a:t>
            </a:r>
            <a:endParaRPr lang="en-US" sz="1600" cap="all" dirty="0">
              <a:solidFill>
                <a:srgbClr val="0083BC"/>
              </a:solidFill>
            </a:endParaRPr>
          </a:p>
        </p:txBody>
      </p:sp>
      <p:sp>
        <p:nvSpPr>
          <p:cNvPr id="98" name="Rectangle 97">
            <a:hlinkClick r:id="rId8" action="ppaction://hlinksldjump"/>
          </p:cNvPr>
          <p:cNvSpPr/>
          <p:nvPr/>
        </p:nvSpPr>
        <p:spPr>
          <a:xfrm>
            <a:off x="1256878" y="3289645"/>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cap="all" dirty="0" smtClean="0">
                <a:solidFill>
                  <a:srgbClr val="FC5C08"/>
                </a:solidFill>
              </a:rPr>
              <a:t>OPERATING </a:t>
            </a:r>
            <a:br>
              <a:rPr lang="en-US" sz="1600" cap="all" dirty="0" smtClean="0">
                <a:solidFill>
                  <a:srgbClr val="FC5C08"/>
                </a:solidFill>
              </a:rPr>
            </a:br>
            <a:r>
              <a:rPr lang="en-US" sz="1600" cap="all" dirty="0" smtClean="0">
                <a:solidFill>
                  <a:srgbClr val="FC5C08"/>
                </a:solidFill>
              </a:rPr>
              <a:t>EXPENSE</a:t>
            </a:r>
            <a:endParaRPr lang="en-US" sz="1600" cap="all" dirty="0">
              <a:solidFill>
                <a:srgbClr val="FC5C08"/>
              </a:solidFill>
            </a:endParaRPr>
          </a:p>
        </p:txBody>
      </p:sp>
      <p:sp>
        <p:nvSpPr>
          <p:cNvPr id="99" name="Isosceles Triangle 98"/>
          <p:cNvSpPr/>
          <p:nvPr/>
        </p:nvSpPr>
        <p:spPr>
          <a:xfrm rot="5400000">
            <a:off x="2987334" y="1850315"/>
            <a:ext cx="182880" cy="91440"/>
          </a:xfrm>
          <a:prstGeom prst="triangle">
            <a:avLst/>
          </a:prstGeom>
          <a:solidFill>
            <a:srgbClr val="58A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hlinkClick r:id="rId9" action="ppaction://hlinksldjump"/>
          </p:cNvPr>
          <p:cNvSpPr/>
          <p:nvPr/>
        </p:nvSpPr>
        <p:spPr>
          <a:xfrm>
            <a:off x="1256878" y="1680400"/>
            <a:ext cx="3200400" cy="457210"/>
          </a:xfrm>
          <a:prstGeom prst="rect">
            <a:avLst/>
          </a:prstGeom>
          <a:solidFill>
            <a:schemeClr val="bg1">
              <a:alpha val="0"/>
            </a:schemeClr>
          </a:solidFill>
        </p:spPr>
        <p:txBody>
          <a:bodyPr wrap="square" lIns="640080" rIns="91440" anchor="ctr" anchorCtr="0">
            <a:noAutofit/>
          </a:bodyPr>
          <a:lstStyle/>
          <a:p>
            <a:pPr lvl="0">
              <a:lnSpc>
                <a:spcPct val="90000"/>
              </a:lnSpc>
            </a:pPr>
            <a:r>
              <a:rPr lang="en-US" sz="1600" dirty="0" smtClean="0">
                <a:solidFill>
                  <a:srgbClr val="58AB3A"/>
                </a:solidFill>
              </a:rPr>
              <a:t>REVENUE</a:t>
            </a:r>
            <a:endParaRPr lang="en-US" sz="1600" dirty="0">
              <a:solidFill>
                <a:srgbClr val="58AB3A"/>
              </a:solidFill>
            </a:endParaRPr>
          </a:p>
        </p:txBody>
      </p:sp>
      <p:sp>
        <p:nvSpPr>
          <p:cNvPr id="101" name="TextBox 100"/>
          <p:cNvSpPr txBox="1"/>
          <p:nvPr/>
        </p:nvSpPr>
        <p:spPr>
          <a:xfrm>
            <a:off x="1360785" y="2187850"/>
            <a:ext cx="477982" cy="457210"/>
          </a:xfrm>
          <a:prstGeom prst="rect">
            <a:avLst/>
          </a:prstGeom>
          <a:noFill/>
        </p:spPr>
        <p:txBody>
          <a:bodyPr wrap="square" rIns="91440" rtlCol="0" anchor="ctr" anchorCtr="0">
            <a:noAutofit/>
          </a:bodyPr>
          <a:lstStyle/>
          <a:p>
            <a:pPr algn="ctr"/>
            <a:r>
              <a:rPr lang="en-US" sz="2400" dirty="0">
                <a:solidFill>
                  <a:srgbClr val="712168"/>
                </a:solidFill>
              </a:rPr>
              <a:t>−</a:t>
            </a:r>
          </a:p>
        </p:txBody>
      </p:sp>
      <p:sp>
        <p:nvSpPr>
          <p:cNvPr id="102" name="TextBox 101"/>
          <p:cNvSpPr txBox="1"/>
          <p:nvPr/>
        </p:nvSpPr>
        <p:spPr>
          <a:xfrm>
            <a:off x="1360785" y="3289645"/>
            <a:ext cx="477982" cy="457210"/>
          </a:xfrm>
          <a:prstGeom prst="rect">
            <a:avLst/>
          </a:prstGeom>
          <a:noFill/>
        </p:spPr>
        <p:txBody>
          <a:bodyPr wrap="square" rIns="91440" rtlCol="0" anchor="ctr" anchorCtr="0">
            <a:noAutofit/>
          </a:bodyPr>
          <a:lstStyle/>
          <a:p>
            <a:pPr algn="ctr"/>
            <a:r>
              <a:rPr lang="en-US" sz="2400" dirty="0">
                <a:solidFill>
                  <a:srgbClr val="FC5C08"/>
                </a:solidFill>
              </a:rPr>
              <a:t>−</a:t>
            </a:r>
          </a:p>
        </p:txBody>
      </p:sp>
      <p:sp>
        <p:nvSpPr>
          <p:cNvPr id="103" name="TextBox 102"/>
          <p:cNvSpPr txBox="1"/>
          <p:nvPr/>
        </p:nvSpPr>
        <p:spPr>
          <a:xfrm>
            <a:off x="1360785" y="4478528"/>
            <a:ext cx="477982" cy="457210"/>
          </a:xfrm>
          <a:prstGeom prst="rect">
            <a:avLst/>
          </a:prstGeom>
          <a:noFill/>
        </p:spPr>
        <p:txBody>
          <a:bodyPr wrap="square" rIns="91440" rtlCol="0" anchor="ctr" anchorCtr="0">
            <a:noAutofit/>
          </a:bodyPr>
          <a:lstStyle/>
          <a:p>
            <a:pPr algn="ctr"/>
            <a:r>
              <a:rPr lang="en-US" sz="2400" dirty="0">
                <a:solidFill>
                  <a:srgbClr val="0083BC"/>
                </a:solidFill>
              </a:rPr>
              <a:t>−</a:t>
            </a:r>
          </a:p>
        </p:txBody>
      </p:sp>
    </p:spTree>
    <p:extLst>
      <p:ext uri="{BB962C8B-B14F-4D97-AF65-F5344CB8AC3E}">
        <p14:creationId xmlns:p14="http://schemas.microsoft.com/office/powerpoint/2010/main" val="183265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16" name="Group 15"/>
          <p:cNvGrpSpPr/>
          <p:nvPr/>
        </p:nvGrpSpPr>
        <p:grpSpPr>
          <a:xfrm>
            <a:off x="0" y="6127750"/>
            <a:ext cx="9144000" cy="730250"/>
            <a:chOff x="0" y="6127750"/>
            <a:chExt cx="9144000" cy="730250"/>
          </a:xfrm>
        </p:grpSpPr>
        <p:sp>
          <p:nvSpPr>
            <p:cNvPr id="17" name="Rectangle 16"/>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4"/>
            <a:srcRect t="12336" b="22468"/>
            <a:stretch/>
          </p:blipFill>
          <p:spPr>
            <a:xfrm>
              <a:off x="7391400" y="6145337"/>
              <a:ext cx="1752600" cy="703782"/>
            </a:xfrm>
            <a:prstGeom prst="rect">
              <a:avLst/>
            </a:prstGeom>
          </p:spPr>
        </p:pic>
        <p:sp>
          <p:nvSpPr>
            <p:cNvPr id="19"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6F6F73"/>
                  </a:solidFill>
                </a:rPr>
                <a:t>Copyright © 2016 ADP, LLC. Proprietary and Confidential. </a:t>
              </a:r>
              <a:endParaRPr lang="en-US" dirty="0">
                <a:solidFill>
                  <a:srgbClr val="6F6F73"/>
                </a:solidFill>
              </a:endParaRPr>
            </a:p>
          </p:txBody>
        </p:sp>
      </p:grpSp>
      <p:sp>
        <p:nvSpPr>
          <p:cNvPr id="20" name="Rectangle 19"/>
          <p:cNvSpPr/>
          <p:nvPr/>
        </p:nvSpPr>
        <p:spPr>
          <a:xfrm>
            <a:off x="0" y="1202267"/>
            <a:ext cx="9144000" cy="4961466"/>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97004" y="455221"/>
            <a:ext cx="3852337" cy="584775"/>
          </a:xfrm>
          <a:prstGeom prst="rect">
            <a:avLst/>
          </a:prstGeom>
          <a:noFill/>
        </p:spPr>
        <p:txBody>
          <a:bodyPr wrap="none" rtlCol="0">
            <a:spAutoFit/>
          </a:bodyPr>
          <a:lstStyle/>
          <a:p>
            <a:r>
              <a:rPr lang="en-US" sz="3200" dirty="0" smtClean="0">
                <a:solidFill>
                  <a:prstClr val="white"/>
                </a:solidFill>
              </a:rPr>
              <a:t>HCM Benchmarking</a:t>
            </a:r>
            <a:endParaRPr lang="en-US" sz="3200" dirty="0">
              <a:solidFill>
                <a:prstClr val="white"/>
              </a:solidFill>
            </a:endParaRPr>
          </a:p>
        </p:txBody>
      </p:sp>
      <p:pic>
        <p:nvPicPr>
          <p:cNvPr id="221" name="Picture 220" descr="PATTERNS_PPT-02.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0175" t="63334" b="1092"/>
          <a:stretch/>
        </p:blipFill>
        <p:spPr>
          <a:xfrm flipH="1">
            <a:off x="-5295" y="3806342"/>
            <a:ext cx="2727158" cy="2323525"/>
          </a:xfrm>
          <a:prstGeom prst="rect">
            <a:avLst/>
          </a:prstGeom>
        </p:spPr>
      </p:pic>
      <p:cxnSp>
        <p:nvCxnSpPr>
          <p:cNvPr id="215" name="Straight Connector 214"/>
          <p:cNvCxnSpPr/>
          <p:nvPr/>
        </p:nvCxnSpPr>
        <p:spPr>
          <a:xfrm flipH="1">
            <a:off x="1827303" y="2391853"/>
            <a:ext cx="5370249" cy="12237"/>
          </a:xfrm>
          <a:prstGeom prst="line">
            <a:avLst/>
          </a:prstGeom>
          <a:ln w="635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rot="16200000">
            <a:off x="2930164" y="-174096"/>
            <a:ext cx="3283673" cy="8889663"/>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prstClr val="white">
                  <a:lumMod val="50000"/>
                </a:prstClr>
              </a:solidFill>
            </a:endParaRPr>
          </a:p>
        </p:txBody>
      </p:sp>
      <p:sp>
        <p:nvSpPr>
          <p:cNvPr id="27" name="TextBox 26"/>
          <p:cNvSpPr txBox="1"/>
          <p:nvPr/>
        </p:nvSpPr>
        <p:spPr>
          <a:xfrm>
            <a:off x="893200" y="2821154"/>
            <a:ext cx="7238454" cy="2862322"/>
          </a:xfrm>
          <a:prstGeom prst="rect">
            <a:avLst/>
          </a:prstGeom>
          <a:noFill/>
        </p:spPr>
        <p:txBody>
          <a:bodyPr wrap="square" rtlCol="0">
            <a:spAutoFit/>
          </a:bodyPr>
          <a:lstStyle/>
          <a:p>
            <a:pPr algn="ctr"/>
            <a:r>
              <a:rPr lang="en-US" sz="2000" dirty="0">
                <a:solidFill>
                  <a:prstClr val="white">
                    <a:lumMod val="50000"/>
                  </a:prstClr>
                </a:solidFill>
              </a:rPr>
              <a:t>Most companies have no way to measure how they stack up in areas such as </a:t>
            </a:r>
            <a:r>
              <a:rPr lang="en-US" sz="2000" b="1" dirty="0">
                <a:solidFill>
                  <a:prstClr val="white">
                    <a:lumMod val="50000"/>
                  </a:prstClr>
                </a:solidFill>
              </a:rPr>
              <a:t>talent, compensation &amp; benefits and risk. </a:t>
            </a:r>
          </a:p>
          <a:p>
            <a:pPr algn="ctr"/>
            <a:endParaRPr lang="en-US" sz="2000" dirty="0">
              <a:solidFill>
                <a:prstClr val="white">
                  <a:lumMod val="50000"/>
                </a:prstClr>
              </a:solidFill>
            </a:endParaRPr>
          </a:p>
          <a:p>
            <a:pPr algn="ctr"/>
            <a:r>
              <a:rPr lang="en-US" sz="2000" dirty="0" smtClean="0">
                <a:solidFill>
                  <a:prstClr val="white">
                    <a:lumMod val="50000"/>
                  </a:prstClr>
                </a:solidFill>
              </a:rPr>
              <a:t>HCM Benchmarking provides data and analytics on how a business compares with </a:t>
            </a:r>
            <a:r>
              <a:rPr lang="en-US" sz="2000" dirty="0">
                <a:solidFill>
                  <a:prstClr val="white">
                    <a:lumMod val="50000"/>
                  </a:prstClr>
                </a:solidFill>
              </a:rPr>
              <a:t>their peers in the same industry and geographic </a:t>
            </a:r>
            <a:r>
              <a:rPr lang="en-US" sz="2000" dirty="0" smtClean="0">
                <a:solidFill>
                  <a:prstClr val="white">
                    <a:lumMod val="50000"/>
                  </a:prstClr>
                </a:solidFill>
              </a:rPr>
              <a:t>area. The data will help </a:t>
            </a:r>
            <a:r>
              <a:rPr lang="en-US" sz="2000" dirty="0">
                <a:solidFill>
                  <a:prstClr val="white">
                    <a:lumMod val="50000"/>
                  </a:prstClr>
                </a:solidFill>
              </a:rPr>
              <a:t>them determine how they stack up in the areas of talent, compensation &amp; benefits, and risk. These insights will highlight areas of strength as well as gaps which could be significantly impacting the bottom </a:t>
            </a:r>
            <a:r>
              <a:rPr lang="en-US" sz="2000" dirty="0" smtClean="0">
                <a:solidFill>
                  <a:prstClr val="white">
                    <a:lumMod val="50000"/>
                  </a:prstClr>
                </a:solidFill>
              </a:rPr>
              <a:t>line.</a:t>
            </a:r>
            <a:endParaRPr lang="en-US" sz="2000" dirty="0">
              <a:solidFill>
                <a:prstClr val="white">
                  <a:lumMod val="50000"/>
                </a:prstClr>
              </a:solidFill>
            </a:endParaRPr>
          </a:p>
        </p:txBody>
      </p:sp>
      <p:sp>
        <p:nvSpPr>
          <p:cNvPr id="28" name="Oval 27"/>
          <p:cNvSpPr/>
          <p:nvPr/>
        </p:nvSpPr>
        <p:spPr>
          <a:xfrm>
            <a:off x="6953337" y="169280"/>
            <a:ext cx="1978455" cy="205478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29" name="TextBox 28"/>
          <p:cNvSpPr txBox="1"/>
          <p:nvPr/>
        </p:nvSpPr>
        <p:spPr>
          <a:xfrm>
            <a:off x="6768870" y="432825"/>
            <a:ext cx="2375130" cy="1538883"/>
          </a:xfrm>
          <a:prstGeom prst="rect">
            <a:avLst/>
          </a:prstGeom>
          <a:noFill/>
        </p:spPr>
        <p:txBody>
          <a:bodyPr wrap="square" rtlCol="0">
            <a:spAutoFit/>
          </a:bodyPr>
          <a:lstStyle/>
          <a:p>
            <a:pPr algn="ctr"/>
            <a:r>
              <a:rPr lang="en-US" sz="2800" dirty="0">
                <a:solidFill>
                  <a:prstClr val="white"/>
                </a:solidFill>
              </a:rPr>
              <a:t>86% </a:t>
            </a:r>
          </a:p>
          <a:p>
            <a:pPr algn="ctr"/>
            <a:r>
              <a:rPr lang="en-US" sz="1600" dirty="0">
                <a:solidFill>
                  <a:prstClr val="white"/>
                </a:solidFill>
              </a:rPr>
              <a:t>of companies do not have any analytic capabilities in HR*</a:t>
            </a:r>
          </a:p>
          <a:p>
            <a:pPr algn="ctr"/>
            <a:endParaRPr lang="en-US" sz="1600" dirty="0">
              <a:solidFill>
                <a:prstClr val="white"/>
              </a:solidFill>
            </a:endParaRPr>
          </a:p>
        </p:txBody>
      </p:sp>
      <p:sp>
        <p:nvSpPr>
          <p:cNvPr id="30" name="TextBox 29"/>
          <p:cNvSpPr txBox="1"/>
          <p:nvPr/>
        </p:nvSpPr>
        <p:spPr>
          <a:xfrm>
            <a:off x="1687003" y="1460141"/>
            <a:ext cx="5333156" cy="830997"/>
          </a:xfrm>
          <a:prstGeom prst="rect">
            <a:avLst/>
          </a:prstGeom>
          <a:noFill/>
        </p:spPr>
        <p:txBody>
          <a:bodyPr wrap="square" rtlCol="0">
            <a:spAutoFit/>
          </a:bodyPr>
          <a:lstStyle/>
          <a:p>
            <a:pPr algn="ctr"/>
            <a:r>
              <a:rPr lang="en-US" sz="2400" dirty="0" smtClean="0">
                <a:solidFill>
                  <a:prstClr val="white">
                    <a:lumMod val="50000"/>
                  </a:prstClr>
                </a:solidFill>
              </a:rPr>
              <a:t>Identify strengths and weakness through data analytics</a:t>
            </a:r>
          </a:p>
        </p:txBody>
      </p:sp>
    </p:spTree>
    <p:extLst>
      <p:ext uri="{BB962C8B-B14F-4D97-AF65-F5344CB8AC3E}">
        <p14:creationId xmlns:p14="http://schemas.microsoft.com/office/powerpoint/2010/main" val="1386173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16" name="Group 15"/>
          <p:cNvGrpSpPr/>
          <p:nvPr/>
        </p:nvGrpSpPr>
        <p:grpSpPr>
          <a:xfrm>
            <a:off x="0" y="6127750"/>
            <a:ext cx="9144000" cy="730250"/>
            <a:chOff x="0" y="6127750"/>
            <a:chExt cx="9144000" cy="730250"/>
          </a:xfrm>
        </p:grpSpPr>
        <p:sp>
          <p:nvSpPr>
            <p:cNvPr id="17" name="Rectangle 16"/>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4"/>
            <a:srcRect t="12336" b="22468"/>
            <a:stretch/>
          </p:blipFill>
          <p:spPr>
            <a:xfrm>
              <a:off x="7391400" y="6145337"/>
              <a:ext cx="1752600" cy="703782"/>
            </a:xfrm>
            <a:prstGeom prst="rect">
              <a:avLst/>
            </a:prstGeom>
          </p:spPr>
        </p:pic>
        <p:sp>
          <p:nvSpPr>
            <p:cNvPr id="19"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6F6F73"/>
                  </a:solidFill>
                </a:rPr>
                <a:t>Copyright © 2016 ADP, LLC. Proprietary and Confidential. </a:t>
              </a:r>
              <a:endParaRPr lang="en-US" dirty="0">
                <a:solidFill>
                  <a:srgbClr val="6F6F73"/>
                </a:solidFill>
              </a:endParaRPr>
            </a:p>
          </p:txBody>
        </p:sp>
      </p:grpSp>
      <p:sp>
        <p:nvSpPr>
          <p:cNvPr id="20" name="Rectangle 19"/>
          <p:cNvSpPr/>
          <p:nvPr/>
        </p:nvSpPr>
        <p:spPr>
          <a:xfrm>
            <a:off x="0" y="1202267"/>
            <a:ext cx="9144000" cy="4961466"/>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93225" y="424122"/>
            <a:ext cx="3852337" cy="584775"/>
          </a:xfrm>
          <a:prstGeom prst="rect">
            <a:avLst/>
          </a:prstGeom>
          <a:noFill/>
        </p:spPr>
        <p:txBody>
          <a:bodyPr wrap="none" rtlCol="0">
            <a:spAutoFit/>
          </a:bodyPr>
          <a:lstStyle/>
          <a:p>
            <a:r>
              <a:rPr lang="en-US" sz="3200" dirty="0" smtClean="0">
                <a:solidFill>
                  <a:prstClr val="white"/>
                </a:solidFill>
              </a:rPr>
              <a:t>HCM Benchmarking</a:t>
            </a:r>
            <a:endParaRPr lang="en-US" sz="3200" dirty="0">
              <a:solidFill>
                <a:prstClr val="white"/>
              </a:solidFill>
            </a:endParaRPr>
          </a:p>
        </p:txBody>
      </p:sp>
      <p:pic>
        <p:nvPicPr>
          <p:cNvPr id="221" name="Picture 220" descr="PATTERNS_PPT-02.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0175" t="63334" b="1092"/>
          <a:stretch/>
        </p:blipFill>
        <p:spPr>
          <a:xfrm flipH="1">
            <a:off x="-5295" y="3806342"/>
            <a:ext cx="2727158" cy="2323525"/>
          </a:xfrm>
          <a:prstGeom prst="rect">
            <a:avLst/>
          </a:prstGeom>
        </p:spPr>
      </p:pic>
      <p:cxnSp>
        <p:nvCxnSpPr>
          <p:cNvPr id="215" name="Straight Connector 214"/>
          <p:cNvCxnSpPr/>
          <p:nvPr/>
        </p:nvCxnSpPr>
        <p:spPr>
          <a:xfrm flipH="1">
            <a:off x="1020879" y="1755902"/>
            <a:ext cx="5370249" cy="12237"/>
          </a:xfrm>
          <a:prstGeom prst="line">
            <a:avLst/>
          </a:prstGeom>
          <a:ln w="635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rot="16200000">
            <a:off x="2520550" y="-464705"/>
            <a:ext cx="4057574" cy="8889663"/>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53</a:t>
            </a:r>
          </a:p>
        </p:txBody>
      </p:sp>
      <p:sp>
        <p:nvSpPr>
          <p:cNvPr id="2" name="TextBox 1"/>
          <p:cNvSpPr txBox="1"/>
          <p:nvPr/>
        </p:nvSpPr>
        <p:spPr>
          <a:xfrm>
            <a:off x="-292764" y="1215299"/>
            <a:ext cx="8402927" cy="523220"/>
          </a:xfrm>
          <a:prstGeom prst="rect">
            <a:avLst/>
          </a:prstGeom>
          <a:noFill/>
        </p:spPr>
        <p:txBody>
          <a:bodyPr wrap="square" rtlCol="0">
            <a:spAutoFit/>
          </a:bodyPr>
          <a:lstStyle/>
          <a:p>
            <a:pPr algn="ctr"/>
            <a:r>
              <a:rPr lang="en-US" sz="2800" dirty="0">
                <a:solidFill>
                  <a:prstClr val="white">
                    <a:lumMod val="50000"/>
                  </a:prstClr>
                </a:solidFill>
              </a:rPr>
              <a:t>3 </a:t>
            </a:r>
            <a:r>
              <a:rPr lang="en-US" sz="2400" dirty="0">
                <a:solidFill>
                  <a:prstClr val="white">
                    <a:lumMod val="50000"/>
                  </a:prstClr>
                </a:solidFill>
              </a:rPr>
              <a:t>Easy Steps to </a:t>
            </a:r>
            <a:r>
              <a:rPr lang="en-US" sz="2400" dirty="0" smtClean="0">
                <a:solidFill>
                  <a:prstClr val="white">
                    <a:lumMod val="50000"/>
                  </a:prstClr>
                </a:solidFill>
              </a:rPr>
              <a:t>Improve HCM Effectiveness* </a:t>
            </a:r>
            <a:endParaRPr lang="en-US" sz="2400" dirty="0">
              <a:solidFill>
                <a:prstClr val="white">
                  <a:lumMod val="50000"/>
                </a:prstClr>
              </a:solidFill>
            </a:endParaRPr>
          </a:p>
        </p:txBody>
      </p:sp>
      <p:sp>
        <p:nvSpPr>
          <p:cNvPr id="3" name="TextBox 2"/>
          <p:cNvSpPr txBox="1"/>
          <p:nvPr/>
        </p:nvSpPr>
        <p:spPr>
          <a:xfrm>
            <a:off x="715734" y="2097300"/>
            <a:ext cx="8193135" cy="3862596"/>
          </a:xfrm>
          <a:prstGeom prst="rect">
            <a:avLst/>
          </a:prstGeom>
          <a:noFill/>
        </p:spPr>
        <p:txBody>
          <a:bodyPr wrap="square" rtlCol="0">
            <a:spAutoFit/>
          </a:bodyPr>
          <a:lstStyle/>
          <a:p>
            <a:r>
              <a:rPr lang="en-US" sz="2000" b="1" dirty="0">
                <a:solidFill>
                  <a:prstClr val="white">
                    <a:lumMod val="50000"/>
                  </a:prstClr>
                </a:solidFill>
              </a:rPr>
              <a:t>Assess</a:t>
            </a:r>
          </a:p>
          <a:p>
            <a:r>
              <a:rPr lang="en-US" sz="1200" i="1" dirty="0">
                <a:solidFill>
                  <a:prstClr val="white">
                    <a:lumMod val="50000"/>
                  </a:prstClr>
                </a:solidFill>
              </a:rPr>
              <a:t>Take a look at the things you can control. Poll </a:t>
            </a:r>
            <a:r>
              <a:rPr lang="en-US" sz="1200" i="1" dirty="0" smtClean="0">
                <a:solidFill>
                  <a:prstClr val="white">
                    <a:lumMod val="50000"/>
                  </a:prstClr>
                </a:solidFill>
              </a:rPr>
              <a:t>employees </a:t>
            </a:r>
            <a:r>
              <a:rPr lang="en-US" sz="1200" i="1" dirty="0">
                <a:solidFill>
                  <a:prstClr val="white">
                    <a:lumMod val="50000"/>
                  </a:prstClr>
                </a:solidFill>
              </a:rPr>
              <a:t>to see if their opinions sync up with </a:t>
            </a:r>
            <a:r>
              <a:rPr lang="en-US" sz="1200" i="1" dirty="0" smtClean="0">
                <a:solidFill>
                  <a:prstClr val="white">
                    <a:lumMod val="50000"/>
                  </a:prstClr>
                </a:solidFill>
              </a:rPr>
              <a:t>the employer’s perspective.</a:t>
            </a:r>
            <a:endParaRPr lang="en-US" sz="1200" i="1" dirty="0">
              <a:solidFill>
                <a:prstClr val="white">
                  <a:lumMod val="50000"/>
                </a:prstClr>
              </a:solidFill>
            </a:endParaRPr>
          </a:p>
          <a:p>
            <a:endParaRPr lang="en-US" sz="1100" dirty="0">
              <a:solidFill>
                <a:prstClr val="white">
                  <a:lumMod val="50000"/>
                </a:prstClr>
              </a:solidFill>
            </a:endParaRPr>
          </a:p>
          <a:p>
            <a:r>
              <a:rPr lang="en-US" sz="2000" b="1" dirty="0">
                <a:solidFill>
                  <a:prstClr val="white">
                    <a:lumMod val="50000"/>
                  </a:prstClr>
                </a:solidFill>
              </a:rPr>
              <a:t>Compare</a:t>
            </a:r>
          </a:p>
          <a:p>
            <a:r>
              <a:rPr lang="en-US" sz="1200" i="1" dirty="0">
                <a:solidFill>
                  <a:prstClr val="white">
                    <a:lumMod val="50000"/>
                  </a:prstClr>
                </a:solidFill>
              </a:rPr>
              <a:t>Benchmarking compares the operation of </a:t>
            </a:r>
            <a:r>
              <a:rPr lang="en-US" sz="1200" i="1" dirty="0" smtClean="0">
                <a:solidFill>
                  <a:prstClr val="white">
                    <a:lumMod val="50000"/>
                  </a:prstClr>
                </a:solidFill>
              </a:rPr>
              <a:t>a </a:t>
            </a:r>
            <a:r>
              <a:rPr lang="en-US" sz="1200" i="1" dirty="0">
                <a:solidFill>
                  <a:prstClr val="white">
                    <a:lumMod val="50000"/>
                  </a:prstClr>
                </a:solidFill>
              </a:rPr>
              <a:t>business with similar businesses and establishes a performance level to shoot for. It starts with identifying measurable business processes that exist in other businesses.</a:t>
            </a:r>
          </a:p>
          <a:p>
            <a:pPr marL="628650" lvl="1" indent="-171450">
              <a:buFont typeface="Wingdings" panose="05000000000000000000" pitchFamily="2" charset="2"/>
              <a:buChar char="ü"/>
            </a:pPr>
            <a:r>
              <a:rPr lang="en-US" sz="1200" i="1" dirty="0">
                <a:solidFill>
                  <a:prstClr val="white">
                    <a:lumMod val="50000"/>
                  </a:prstClr>
                </a:solidFill>
              </a:rPr>
              <a:t>Do you know how you stack up against other employers in your industry or area? </a:t>
            </a:r>
          </a:p>
          <a:p>
            <a:pPr marL="628650" lvl="1" indent="-171450">
              <a:buFont typeface="Wingdings" panose="05000000000000000000" pitchFamily="2" charset="2"/>
              <a:buChar char="ü"/>
            </a:pPr>
            <a:r>
              <a:rPr lang="en-US" sz="1200" i="1" dirty="0">
                <a:solidFill>
                  <a:prstClr val="white">
                    <a:lumMod val="50000"/>
                  </a:prstClr>
                </a:solidFill>
              </a:rPr>
              <a:t>Is the salary you’re offering competitive enough to entice new employees to join and current workers to stay? </a:t>
            </a:r>
          </a:p>
          <a:p>
            <a:pPr marL="628650" lvl="1" indent="-171450">
              <a:buFont typeface="Wingdings" panose="05000000000000000000" pitchFamily="2" charset="2"/>
              <a:buChar char="ü"/>
            </a:pPr>
            <a:r>
              <a:rPr lang="en-US" sz="1200" i="1" dirty="0">
                <a:solidFill>
                  <a:prstClr val="white">
                    <a:lumMod val="50000"/>
                  </a:prstClr>
                </a:solidFill>
              </a:rPr>
              <a:t>Are your benefits in line with those offered by other employers? </a:t>
            </a:r>
          </a:p>
          <a:p>
            <a:pPr marL="628650" lvl="1" indent="-171450">
              <a:buFont typeface="Wingdings" panose="05000000000000000000" pitchFamily="2" charset="2"/>
              <a:buChar char="ü"/>
            </a:pPr>
            <a:r>
              <a:rPr lang="en-US" sz="1200" i="1" dirty="0">
                <a:solidFill>
                  <a:prstClr val="white">
                    <a:lumMod val="50000"/>
                  </a:prstClr>
                </a:solidFill>
              </a:rPr>
              <a:t>Could you provide perks such as flexible hours, virtual work options, paid volunteer hours, or employee discount programs?</a:t>
            </a:r>
            <a:endParaRPr lang="en-US" sz="1200" b="1" i="1" dirty="0">
              <a:solidFill>
                <a:prstClr val="white">
                  <a:lumMod val="50000"/>
                </a:prstClr>
              </a:solidFill>
            </a:endParaRPr>
          </a:p>
          <a:p>
            <a:endParaRPr lang="en-US" sz="1100" b="1" dirty="0">
              <a:solidFill>
                <a:prstClr val="white">
                  <a:lumMod val="50000"/>
                </a:prstClr>
              </a:solidFill>
            </a:endParaRPr>
          </a:p>
          <a:p>
            <a:r>
              <a:rPr lang="en-US" sz="2000" b="1" dirty="0">
                <a:solidFill>
                  <a:prstClr val="white">
                    <a:lumMod val="50000"/>
                  </a:prstClr>
                </a:solidFill>
              </a:rPr>
              <a:t>Plan </a:t>
            </a:r>
          </a:p>
          <a:p>
            <a:r>
              <a:rPr lang="en-US" sz="1200" i="1" dirty="0">
                <a:solidFill>
                  <a:prstClr val="white">
                    <a:lumMod val="50000"/>
                  </a:prstClr>
                </a:solidFill>
              </a:rPr>
              <a:t>So you’ve assessed </a:t>
            </a:r>
            <a:r>
              <a:rPr lang="en-US" sz="1200" i="1" dirty="0" smtClean="0">
                <a:solidFill>
                  <a:prstClr val="white">
                    <a:lumMod val="50000"/>
                  </a:prstClr>
                </a:solidFill>
              </a:rPr>
              <a:t>the business </a:t>
            </a:r>
            <a:r>
              <a:rPr lang="en-US" sz="1200" i="1" dirty="0">
                <a:solidFill>
                  <a:prstClr val="white">
                    <a:lumMod val="50000"/>
                  </a:prstClr>
                </a:solidFill>
              </a:rPr>
              <a:t>and performed </a:t>
            </a:r>
            <a:r>
              <a:rPr lang="en-US" sz="1200" i="1" dirty="0" smtClean="0">
                <a:solidFill>
                  <a:prstClr val="white">
                    <a:lumMod val="50000"/>
                  </a:prstClr>
                </a:solidFill>
              </a:rPr>
              <a:t>benchmarking</a:t>
            </a:r>
            <a:r>
              <a:rPr lang="en-US" sz="1200" i="1" dirty="0">
                <a:solidFill>
                  <a:prstClr val="white">
                    <a:lumMod val="50000"/>
                  </a:prstClr>
                </a:solidFill>
              </a:rPr>
              <a:t>. Now it’s time to analyze the data.</a:t>
            </a:r>
          </a:p>
          <a:p>
            <a:r>
              <a:rPr lang="en-US" sz="1200" i="1" dirty="0">
                <a:solidFill>
                  <a:prstClr val="white">
                    <a:lumMod val="50000"/>
                  </a:prstClr>
                </a:solidFill>
              </a:rPr>
              <a:t>Use the information you’ve gathered to find the gaps. Where are </a:t>
            </a:r>
            <a:r>
              <a:rPr lang="en-US" sz="1200" i="1" dirty="0" smtClean="0">
                <a:solidFill>
                  <a:prstClr val="white">
                    <a:lumMod val="50000"/>
                  </a:prstClr>
                </a:solidFill>
              </a:rPr>
              <a:t>results low </a:t>
            </a:r>
            <a:r>
              <a:rPr lang="en-US" sz="1200" i="1" dirty="0">
                <a:solidFill>
                  <a:prstClr val="white">
                    <a:lumMod val="50000"/>
                  </a:prstClr>
                </a:solidFill>
              </a:rPr>
              <a:t>when </a:t>
            </a:r>
            <a:r>
              <a:rPr lang="en-US" sz="1200" i="1" dirty="0" smtClean="0">
                <a:solidFill>
                  <a:prstClr val="white">
                    <a:lumMod val="50000"/>
                  </a:prstClr>
                </a:solidFill>
              </a:rPr>
              <a:t>they </a:t>
            </a:r>
            <a:r>
              <a:rPr lang="en-US" sz="1200" i="1" dirty="0">
                <a:solidFill>
                  <a:prstClr val="white">
                    <a:lumMod val="50000"/>
                  </a:prstClr>
                </a:solidFill>
              </a:rPr>
              <a:t>should be high? Where possible, bring </a:t>
            </a:r>
            <a:r>
              <a:rPr lang="en-US" sz="1200" i="1" dirty="0" smtClean="0">
                <a:solidFill>
                  <a:prstClr val="white">
                    <a:lumMod val="50000"/>
                  </a:prstClr>
                </a:solidFill>
              </a:rPr>
              <a:t>numbers </a:t>
            </a:r>
            <a:r>
              <a:rPr lang="en-US" sz="1200" i="1" dirty="0">
                <a:solidFill>
                  <a:prstClr val="white">
                    <a:lumMod val="50000"/>
                  </a:prstClr>
                </a:solidFill>
              </a:rPr>
              <a:t>in line with companies that are having greater success with hiring and retention. See what benefits are valued most, how compensation compares, and which voluntary benefits are trending.</a:t>
            </a:r>
            <a:endParaRPr lang="en-US" sz="1200" b="1" i="1" dirty="0">
              <a:solidFill>
                <a:prstClr val="white">
                  <a:lumMod val="50000"/>
                </a:prstClr>
              </a:solidFill>
            </a:endParaRPr>
          </a:p>
        </p:txBody>
      </p:sp>
      <p:sp>
        <p:nvSpPr>
          <p:cNvPr id="4" name="TextBox 3"/>
          <p:cNvSpPr txBox="1"/>
          <p:nvPr/>
        </p:nvSpPr>
        <p:spPr>
          <a:xfrm>
            <a:off x="57786" y="1951340"/>
            <a:ext cx="704667" cy="769441"/>
          </a:xfrm>
          <a:prstGeom prst="rect">
            <a:avLst/>
          </a:prstGeom>
          <a:noFill/>
        </p:spPr>
        <p:txBody>
          <a:bodyPr wrap="square" rtlCol="0">
            <a:spAutoFit/>
          </a:bodyPr>
          <a:lstStyle/>
          <a:p>
            <a:pPr algn="ctr"/>
            <a:r>
              <a:rPr lang="en-US" sz="4400" b="1" dirty="0">
                <a:solidFill>
                  <a:srgbClr val="64BEEB"/>
                </a:solidFill>
              </a:rPr>
              <a:t>1.</a:t>
            </a:r>
          </a:p>
        </p:txBody>
      </p:sp>
      <p:sp>
        <p:nvSpPr>
          <p:cNvPr id="25" name="TextBox 24"/>
          <p:cNvSpPr txBox="1"/>
          <p:nvPr/>
        </p:nvSpPr>
        <p:spPr>
          <a:xfrm>
            <a:off x="82106" y="2745347"/>
            <a:ext cx="704667" cy="769441"/>
          </a:xfrm>
          <a:prstGeom prst="rect">
            <a:avLst/>
          </a:prstGeom>
          <a:noFill/>
        </p:spPr>
        <p:txBody>
          <a:bodyPr wrap="square" rtlCol="0">
            <a:spAutoFit/>
          </a:bodyPr>
          <a:lstStyle/>
          <a:p>
            <a:pPr algn="ctr"/>
            <a:r>
              <a:rPr lang="en-US" sz="4400" b="1" dirty="0">
                <a:solidFill>
                  <a:srgbClr val="64BEEB"/>
                </a:solidFill>
              </a:rPr>
              <a:t>2.</a:t>
            </a:r>
          </a:p>
        </p:txBody>
      </p:sp>
      <p:sp>
        <p:nvSpPr>
          <p:cNvPr id="26" name="TextBox 25"/>
          <p:cNvSpPr txBox="1"/>
          <p:nvPr/>
        </p:nvSpPr>
        <p:spPr>
          <a:xfrm>
            <a:off x="118778" y="4564202"/>
            <a:ext cx="704667" cy="769441"/>
          </a:xfrm>
          <a:prstGeom prst="rect">
            <a:avLst/>
          </a:prstGeom>
          <a:noFill/>
        </p:spPr>
        <p:txBody>
          <a:bodyPr wrap="square" rtlCol="0">
            <a:spAutoFit/>
          </a:bodyPr>
          <a:lstStyle/>
          <a:p>
            <a:pPr algn="ctr"/>
            <a:r>
              <a:rPr lang="en-US" sz="4400" b="1" dirty="0">
                <a:solidFill>
                  <a:srgbClr val="64BEEB"/>
                </a:solidFill>
              </a:rPr>
              <a:t>3.</a:t>
            </a:r>
          </a:p>
        </p:txBody>
      </p:sp>
      <p:pic>
        <p:nvPicPr>
          <p:cNvPr id="5" name="Picture 4"/>
          <p:cNvPicPr>
            <a:picLocks noChangeAspect="1"/>
          </p:cNvPicPr>
          <p:nvPr/>
        </p:nvPicPr>
        <p:blipFill>
          <a:blip r:embed="rId6"/>
          <a:stretch>
            <a:fillRect/>
          </a:stretch>
        </p:blipFill>
        <p:spPr>
          <a:xfrm>
            <a:off x="7215908" y="277801"/>
            <a:ext cx="1513794" cy="1958542"/>
          </a:xfrm>
          <a:prstGeom prst="rect">
            <a:avLst/>
          </a:prstGeom>
          <a:ln>
            <a:solidFill>
              <a:schemeClr val="bg1">
                <a:lumMod val="75000"/>
              </a:schemeClr>
            </a:solidFill>
          </a:ln>
        </p:spPr>
      </p:pic>
    </p:spTree>
    <p:extLst>
      <p:ext uri="{BB962C8B-B14F-4D97-AF65-F5344CB8AC3E}">
        <p14:creationId xmlns:p14="http://schemas.microsoft.com/office/powerpoint/2010/main" val="1441046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3" name="TextBox 2"/>
          <p:cNvSpPr txBox="1"/>
          <p:nvPr/>
        </p:nvSpPr>
        <p:spPr>
          <a:xfrm>
            <a:off x="497332" y="528605"/>
            <a:ext cx="5055423" cy="553998"/>
          </a:xfrm>
          <a:prstGeom prst="rect">
            <a:avLst/>
          </a:prstGeom>
          <a:noFill/>
        </p:spPr>
        <p:txBody>
          <a:bodyPr wrap="none" rtlCol="0">
            <a:spAutoFit/>
          </a:bodyPr>
          <a:lstStyle/>
          <a:p>
            <a:r>
              <a:rPr lang="en-US" sz="3000" dirty="0" smtClean="0">
                <a:solidFill>
                  <a:schemeClr val="bg1"/>
                </a:solidFill>
              </a:rPr>
              <a:t>A Closer Look: HCM Trends </a:t>
            </a:r>
          </a:p>
        </p:txBody>
      </p:sp>
      <p:grpSp>
        <p:nvGrpSpPr>
          <p:cNvPr id="4" name="Group 3"/>
          <p:cNvGrpSpPr/>
          <p:nvPr/>
        </p:nvGrpSpPr>
        <p:grpSpPr>
          <a:xfrm>
            <a:off x="0" y="6127750"/>
            <a:ext cx="9144000" cy="730250"/>
            <a:chOff x="0" y="6127750"/>
            <a:chExt cx="9144000" cy="730250"/>
          </a:xfrm>
        </p:grpSpPr>
        <p:sp>
          <p:nvSpPr>
            <p:cNvPr id="5" name="Rectangle 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pic>
        <p:nvPicPr>
          <p:cNvPr id="74" name="Picture 73" descr="PATTERNS_PPT-02.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0175" t="63334" b="1092"/>
          <a:stretch/>
        </p:blipFill>
        <p:spPr>
          <a:xfrm flipH="1">
            <a:off x="-5295" y="3806342"/>
            <a:ext cx="2727158" cy="2323525"/>
          </a:xfrm>
          <a:prstGeom prst="rect">
            <a:avLst/>
          </a:prstGeom>
        </p:spPr>
      </p:pic>
      <p:graphicFrame>
        <p:nvGraphicFramePr>
          <p:cNvPr id="10" name="Diagram 9"/>
          <p:cNvGraphicFramePr/>
          <p:nvPr>
            <p:extLst>
              <p:ext uri="{D42A27DB-BD31-4B8C-83A1-F6EECF244321}">
                <p14:modId xmlns:p14="http://schemas.microsoft.com/office/powerpoint/2010/main" val="1943074932"/>
              </p:ext>
            </p:extLst>
          </p:nvPr>
        </p:nvGraphicFramePr>
        <p:xfrm>
          <a:off x="1028701" y="1698171"/>
          <a:ext cx="7429500" cy="38045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15722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16" name="Group 15"/>
          <p:cNvGrpSpPr/>
          <p:nvPr/>
        </p:nvGrpSpPr>
        <p:grpSpPr>
          <a:xfrm>
            <a:off x="0" y="6127750"/>
            <a:ext cx="9144000" cy="730250"/>
            <a:chOff x="0" y="6127750"/>
            <a:chExt cx="9144000" cy="730250"/>
          </a:xfrm>
        </p:grpSpPr>
        <p:sp>
          <p:nvSpPr>
            <p:cNvPr id="17" name="Rectangle 16"/>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4"/>
            <a:srcRect t="12336" b="22468"/>
            <a:stretch/>
          </p:blipFill>
          <p:spPr>
            <a:xfrm>
              <a:off x="7391400" y="6145337"/>
              <a:ext cx="1752600" cy="703782"/>
            </a:xfrm>
            <a:prstGeom prst="rect">
              <a:avLst/>
            </a:prstGeom>
          </p:spPr>
        </p:pic>
        <p:sp>
          <p:nvSpPr>
            <p:cNvPr id="19"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6F6F73"/>
                  </a:solidFill>
                </a:rPr>
                <a:t>Copyright © 2016 ADP, LLC. Proprietary and Confidential. </a:t>
              </a:r>
              <a:endParaRPr lang="en-US" dirty="0">
                <a:solidFill>
                  <a:srgbClr val="6F6F73"/>
                </a:solidFill>
              </a:endParaRPr>
            </a:p>
          </p:txBody>
        </p:sp>
      </p:grpSp>
      <p:sp>
        <p:nvSpPr>
          <p:cNvPr id="20" name="Rectangle 19"/>
          <p:cNvSpPr/>
          <p:nvPr/>
        </p:nvSpPr>
        <p:spPr>
          <a:xfrm>
            <a:off x="0" y="1202267"/>
            <a:ext cx="9144000" cy="4961466"/>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endParaRPr>
          </a:p>
        </p:txBody>
      </p:sp>
      <p:sp>
        <p:nvSpPr>
          <p:cNvPr id="14" name="TextBox 13"/>
          <p:cNvSpPr txBox="1"/>
          <p:nvPr/>
        </p:nvSpPr>
        <p:spPr>
          <a:xfrm>
            <a:off x="183707" y="421095"/>
            <a:ext cx="7767896" cy="584775"/>
          </a:xfrm>
          <a:prstGeom prst="rect">
            <a:avLst/>
          </a:prstGeom>
          <a:noFill/>
        </p:spPr>
        <p:txBody>
          <a:bodyPr wrap="none" rtlCol="0">
            <a:spAutoFit/>
          </a:bodyPr>
          <a:lstStyle/>
          <a:p>
            <a:r>
              <a:rPr lang="en-US" sz="3200" dirty="0" smtClean="0">
                <a:solidFill>
                  <a:prstClr val="white"/>
                </a:solidFill>
              </a:rPr>
              <a:t>Top Opportunities for HCM Benchmarking</a:t>
            </a:r>
            <a:endParaRPr lang="en-US" sz="3200" dirty="0">
              <a:solidFill>
                <a:prstClr val="white"/>
              </a:solidFill>
            </a:endParaRPr>
          </a:p>
        </p:txBody>
      </p:sp>
      <p:pic>
        <p:nvPicPr>
          <p:cNvPr id="221" name="Picture 220" descr="PATTERNS_PPT-02.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0175" t="63334" b="1092"/>
          <a:stretch/>
        </p:blipFill>
        <p:spPr>
          <a:xfrm flipH="1">
            <a:off x="-5295" y="3806342"/>
            <a:ext cx="2727158" cy="2323525"/>
          </a:xfrm>
          <a:prstGeom prst="rect">
            <a:avLst/>
          </a:prstGeom>
        </p:spPr>
      </p:pic>
      <p:pic>
        <p:nvPicPr>
          <p:cNvPr id="10" name="Picture 9"/>
          <p:cNvPicPr>
            <a:picLocks noChangeAspect="1"/>
          </p:cNvPicPr>
          <p:nvPr/>
        </p:nvPicPr>
        <p:blipFill>
          <a:blip r:embed="rId6"/>
          <a:stretch>
            <a:fillRect/>
          </a:stretch>
        </p:blipFill>
        <p:spPr>
          <a:xfrm>
            <a:off x="672747" y="3980538"/>
            <a:ext cx="2517317" cy="1902431"/>
          </a:xfrm>
          <a:prstGeom prst="rect">
            <a:avLst/>
          </a:prstGeom>
        </p:spPr>
      </p:pic>
      <p:pic>
        <p:nvPicPr>
          <p:cNvPr id="11" name="Picture 10"/>
          <p:cNvPicPr>
            <a:picLocks noChangeAspect="1"/>
          </p:cNvPicPr>
          <p:nvPr/>
        </p:nvPicPr>
        <p:blipFill>
          <a:blip r:embed="rId7"/>
          <a:stretch>
            <a:fillRect/>
          </a:stretch>
        </p:blipFill>
        <p:spPr>
          <a:xfrm>
            <a:off x="3334449" y="3997228"/>
            <a:ext cx="2508354" cy="1869049"/>
          </a:xfrm>
          <a:prstGeom prst="rect">
            <a:avLst/>
          </a:prstGeom>
        </p:spPr>
      </p:pic>
      <p:pic>
        <p:nvPicPr>
          <p:cNvPr id="12" name="Picture 11"/>
          <p:cNvPicPr>
            <a:picLocks noChangeAspect="1"/>
          </p:cNvPicPr>
          <p:nvPr/>
        </p:nvPicPr>
        <p:blipFill>
          <a:blip r:embed="rId8"/>
          <a:stretch>
            <a:fillRect/>
          </a:stretch>
        </p:blipFill>
        <p:spPr>
          <a:xfrm>
            <a:off x="5987188" y="4002291"/>
            <a:ext cx="2498138" cy="1880678"/>
          </a:xfrm>
          <a:prstGeom prst="rect">
            <a:avLst/>
          </a:prstGeom>
        </p:spPr>
      </p:pic>
      <p:sp>
        <p:nvSpPr>
          <p:cNvPr id="21" name="Rectangle 20"/>
          <p:cNvSpPr/>
          <p:nvPr/>
        </p:nvSpPr>
        <p:spPr>
          <a:xfrm rot="16200000">
            <a:off x="3844612" y="-1444618"/>
            <a:ext cx="1567853" cy="8889663"/>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white"/>
                </a:solidFill>
              </a:rPr>
              <a:t>Knowing beats guessing.</a:t>
            </a:r>
          </a:p>
          <a:p>
            <a:r>
              <a:rPr lang="en-US" sz="2400" dirty="0">
                <a:solidFill>
                  <a:prstClr val="white"/>
                </a:solidFill>
              </a:rPr>
              <a:t>But knowing is only half the battle. How do you interpret the analytics? How do you take meaningful action with it? How can the information</a:t>
            </a:r>
          </a:p>
          <a:p>
            <a:r>
              <a:rPr lang="en-US" sz="2400" dirty="0" smtClean="0">
                <a:solidFill>
                  <a:prstClr val="white"/>
                </a:solidFill>
              </a:rPr>
              <a:t>propel your business forward?</a:t>
            </a:r>
          </a:p>
          <a:p>
            <a:r>
              <a:rPr lang="en-US" sz="2400" b="1" dirty="0" smtClean="0">
                <a:solidFill>
                  <a:prstClr val="white"/>
                </a:solidFill>
              </a:rPr>
              <a:t>ADP</a:t>
            </a:r>
            <a:r>
              <a:rPr lang="en-US" sz="2400" b="1" dirty="0">
                <a:solidFill>
                  <a:prstClr val="white"/>
                </a:solidFill>
              </a:rPr>
              <a:t>® knows.</a:t>
            </a:r>
          </a:p>
          <a:p>
            <a:r>
              <a:rPr lang="en-US" sz="2400" dirty="0">
                <a:solidFill>
                  <a:prstClr val="white"/>
                </a:solidFill>
              </a:rPr>
              <a:t>We’ll help you uncover insights from the start – even before you become a client – so you can see how you stack up against your peers. After an initial consultation with ADP you’ll know how your company compares to others in your industry and location in a wide variety of areas:</a:t>
            </a:r>
          </a:p>
        </p:txBody>
      </p:sp>
      <p:sp>
        <p:nvSpPr>
          <p:cNvPr id="22" name="TextBox 21"/>
          <p:cNvSpPr txBox="1"/>
          <p:nvPr/>
        </p:nvSpPr>
        <p:spPr>
          <a:xfrm>
            <a:off x="1051712" y="2034891"/>
            <a:ext cx="7238454" cy="1631216"/>
          </a:xfrm>
          <a:prstGeom prst="rect">
            <a:avLst/>
          </a:prstGeom>
          <a:noFill/>
        </p:spPr>
        <p:txBody>
          <a:bodyPr wrap="square" rtlCol="0">
            <a:spAutoFit/>
          </a:bodyPr>
          <a:lstStyle/>
          <a:p>
            <a:pPr algn="ctr"/>
            <a:endParaRPr lang="en-US" sz="2000" b="1" dirty="0">
              <a:solidFill>
                <a:prstClr val="white">
                  <a:lumMod val="50000"/>
                </a:prstClr>
              </a:solidFill>
            </a:endParaRPr>
          </a:p>
          <a:p>
            <a:pPr algn="ctr"/>
            <a:r>
              <a:rPr lang="en-US" sz="2000" dirty="0" smtClean="0">
                <a:solidFill>
                  <a:prstClr val="white">
                    <a:lumMod val="50000"/>
                  </a:prstClr>
                </a:solidFill>
              </a:rPr>
              <a:t>Are your clients struggling with attracting top talent, or the rising labor and benefits costs? By benchmarking these top areas, your clients can gain insights and opportunities to increase their competitive advantage. </a:t>
            </a:r>
            <a:endParaRPr lang="en-US" sz="2000" dirty="0">
              <a:solidFill>
                <a:prstClr val="white">
                  <a:lumMod val="50000"/>
                </a:prstClr>
              </a:solidFill>
            </a:endParaRPr>
          </a:p>
        </p:txBody>
      </p:sp>
      <p:sp>
        <p:nvSpPr>
          <p:cNvPr id="2" name="Rectangle 1"/>
          <p:cNvSpPr/>
          <p:nvPr/>
        </p:nvSpPr>
        <p:spPr>
          <a:xfrm>
            <a:off x="1479665" y="1476844"/>
            <a:ext cx="6392488" cy="477970"/>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solidFill>
                  <a:prstClr val="white"/>
                </a:solidFill>
              </a:rPr>
              <a:t>53% </a:t>
            </a:r>
            <a:r>
              <a:rPr lang="en-US" dirty="0" smtClean="0">
                <a:solidFill>
                  <a:prstClr val="white"/>
                </a:solidFill>
              </a:rPr>
              <a:t>of employer say retaining talent is a top priority</a:t>
            </a:r>
            <a:endParaRPr lang="en-US" dirty="0">
              <a:solidFill>
                <a:prstClr val="white"/>
              </a:solidFill>
            </a:endParaRPr>
          </a:p>
        </p:txBody>
      </p:sp>
    </p:spTree>
    <p:extLst>
      <p:ext uri="{BB962C8B-B14F-4D97-AF65-F5344CB8AC3E}">
        <p14:creationId xmlns:p14="http://schemas.microsoft.com/office/powerpoint/2010/main" val="1783700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16" name="Group 15"/>
          <p:cNvGrpSpPr/>
          <p:nvPr/>
        </p:nvGrpSpPr>
        <p:grpSpPr>
          <a:xfrm>
            <a:off x="0" y="6127750"/>
            <a:ext cx="9144000" cy="730250"/>
            <a:chOff x="0" y="6127750"/>
            <a:chExt cx="9144000" cy="730250"/>
          </a:xfrm>
        </p:grpSpPr>
        <p:sp>
          <p:nvSpPr>
            <p:cNvPr id="17" name="Rectangle 16"/>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4"/>
            <a:srcRect t="12336" b="22468"/>
            <a:stretch/>
          </p:blipFill>
          <p:spPr>
            <a:xfrm>
              <a:off x="7391400" y="6145337"/>
              <a:ext cx="1752600" cy="703782"/>
            </a:xfrm>
            <a:prstGeom prst="rect">
              <a:avLst/>
            </a:prstGeom>
          </p:spPr>
        </p:pic>
        <p:sp>
          <p:nvSpPr>
            <p:cNvPr id="19"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6F6F73"/>
                  </a:solidFill>
                </a:rPr>
                <a:t>Copyright © 2016 ADP, LLC. Proprietary and Confidential. </a:t>
              </a:r>
              <a:endParaRPr lang="en-US" dirty="0">
                <a:solidFill>
                  <a:srgbClr val="6F6F73"/>
                </a:solidFill>
              </a:endParaRPr>
            </a:p>
          </p:txBody>
        </p:sp>
      </p:grpSp>
      <p:sp>
        <p:nvSpPr>
          <p:cNvPr id="20" name="Rectangle 19"/>
          <p:cNvSpPr/>
          <p:nvPr/>
        </p:nvSpPr>
        <p:spPr>
          <a:xfrm>
            <a:off x="0" y="1202267"/>
            <a:ext cx="9144000" cy="4961466"/>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73801" y="364843"/>
            <a:ext cx="8254782" cy="584775"/>
          </a:xfrm>
          <a:prstGeom prst="rect">
            <a:avLst/>
          </a:prstGeom>
          <a:noFill/>
        </p:spPr>
        <p:txBody>
          <a:bodyPr wrap="square" rtlCol="0">
            <a:spAutoFit/>
          </a:bodyPr>
          <a:lstStyle/>
          <a:p>
            <a:r>
              <a:rPr lang="en-US" sz="3200" dirty="0" smtClean="0">
                <a:solidFill>
                  <a:prstClr val="white"/>
                </a:solidFill>
              </a:rPr>
              <a:t>The Value of HCM Benchmarking</a:t>
            </a:r>
            <a:endParaRPr lang="en-US" sz="3200" dirty="0">
              <a:solidFill>
                <a:prstClr val="white"/>
              </a:solidFill>
            </a:endParaRPr>
          </a:p>
        </p:txBody>
      </p:sp>
      <p:pic>
        <p:nvPicPr>
          <p:cNvPr id="221" name="Picture 220" descr="PATTERNS_PPT-02.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0175" t="63334" b="1092"/>
          <a:stretch/>
        </p:blipFill>
        <p:spPr>
          <a:xfrm flipH="1">
            <a:off x="-5295" y="3806342"/>
            <a:ext cx="2727158" cy="2323525"/>
          </a:xfrm>
          <a:prstGeom prst="rect">
            <a:avLst/>
          </a:prstGeom>
        </p:spPr>
      </p:pic>
      <p:cxnSp>
        <p:nvCxnSpPr>
          <p:cNvPr id="215" name="Straight Connector 214"/>
          <p:cNvCxnSpPr/>
          <p:nvPr/>
        </p:nvCxnSpPr>
        <p:spPr>
          <a:xfrm flipH="1">
            <a:off x="1651346" y="2321209"/>
            <a:ext cx="5370249" cy="12237"/>
          </a:xfrm>
          <a:prstGeom prst="line">
            <a:avLst/>
          </a:prstGeom>
          <a:ln w="635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rot="16200000">
            <a:off x="2962240" y="-198932"/>
            <a:ext cx="3237270" cy="8889663"/>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lumMod val="50000"/>
                </a:prstClr>
              </a:solidFill>
            </a:endParaRPr>
          </a:p>
        </p:txBody>
      </p:sp>
      <p:sp>
        <p:nvSpPr>
          <p:cNvPr id="15" name="TextBox 14"/>
          <p:cNvSpPr txBox="1"/>
          <p:nvPr/>
        </p:nvSpPr>
        <p:spPr>
          <a:xfrm>
            <a:off x="273801" y="2627264"/>
            <a:ext cx="8633434" cy="4401205"/>
          </a:xfrm>
          <a:prstGeom prst="rect">
            <a:avLst/>
          </a:prstGeom>
          <a:noFill/>
        </p:spPr>
        <p:txBody>
          <a:bodyPr wrap="square" rtlCol="0">
            <a:spAutoFit/>
          </a:bodyPr>
          <a:lstStyle/>
          <a:p>
            <a:pPr marL="457200" indent="-457200">
              <a:buFont typeface="+mj-lt"/>
              <a:buAutoNum type="arabicPeriod"/>
            </a:pPr>
            <a:endParaRPr lang="en-US" sz="2000" dirty="0">
              <a:solidFill>
                <a:prstClr val="white">
                  <a:lumMod val="50000"/>
                </a:prstClr>
              </a:solidFill>
            </a:endParaRPr>
          </a:p>
          <a:p>
            <a:pPr marL="457200" indent="-457200">
              <a:buFont typeface="+mj-lt"/>
              <a:buAutoNum type="arabicPeriod"/>
            </a:pPr>
            <a:r>
              <a:rPr lang="en-US" sz="2000" dirty="0" smtClean="0">
                <a:solidFill>
                  <a:prstClr val="white">
                    <a:lumMod val="50000"/>
                  </a:prstClr>
                </a:solidFill>
              </a:rPr>
              <a:t>Provide data analytics and insight that will identify strengths and gaps related to Talent, Compensation/Benefits and Risk that will impact their bottom line.</a:t>
            </a:r>
          </a:p>
          <a:p>
            <a:pPr marL="457200" indent="-457200">
              <a:buFont typeface="+mj-lt"/>
              <a:buAutoNum type="arabicPeriod"/>
            </a:pPr>
            <a:endParaRPr lang="en-US" sz="2000" dirty="0" smtClean="0">
              <a:solidFill>
                <a:prstClr val="white">
                  <a:lumMod val="50000"/>
                </a:prstClr>
              </a:solidFill>
            </a:endParaRPr>
          </a:p>
          <a:p>
            <a:pPr marL="457200" indent="-457200">
              <a:buFont typeface="+mj-lt"/>
              <a:buAutoNum type="arabicPeriod"/>
            </a:pPr>
            <a:r>
              <a:rPr lang="en-US" sz="2000" dirty="0" smtClean="0">
                <a:solidFill>
                  <a:prstClr val="white">
                    <a:lumMod val="50000"/>
                  </a:prstClr>
                </a:solidFill>
              </a:rPr>
              <a:t>Elevate </a:t>
            </a:r>
            <a:r>
              <a:rPr lang="en-US" sz="2000" dirty="0">
                <a:solidFill>
                  <a:prstClr val="white">
                    <a:lumMod val="50000"/>
                  </a:prstClr>
                </a:solidFill>
              </a:rPr>
              <a:t>yourself as a strategic advisor by providing recommendations that will help your client navigate </a:t>
            </a:r>
            <a:r>
              <a:rPr lang="en-US" sz="2000" dirty="0" smtClean="0">
                <a:solidFill>
                  <a:prstClr val="white">
                    <a:lumMod val="50000"/>
                  </a:prstClr>
                </a:solidFill>
              </a:rPr>
              <a:t>a </a:t>
            </a:r>
            <a:r>
              <a:rPr lang="en-US" sz="2000" dirty="0">
                <a:solidFill>
                  <a:prstClr val="white">
                    <a:lumMod val="50000"/>
                  </a:prstClr>
                </a:solidFill>
              </a:rPr>
              <a:t>competitive </a:t>
            </a:r>
            <a:r>
              <a:rPr lang="en-US" sz="2000" dirty="0" smtClean="0">
                <a:solidFill>
                  <a:prstClr val="white">
                    <a:lumMod val="50000"/>
                  </a:prstClr>
                </a:solidFill>
              </a:rPr>
              <a:t>landscape.</a:t>
            </a:r>
          </a:p>
          <a:p>
            <a:pPr marL="457200" indent="-457200">
              <a:buFont typeface="+mj-lt"/>
              <a:buAutoNum type="arabicPeriod"/>
            </a:pPr>
            <a:endParaRPr lang="en-US" sz="2000" dirty="0" smtClean="0">
              <a:solidFill>
                <a:prstClr val="white">
                  <a:lumMod val="50000"/>
                </a:prstClr>
              </a:solidFill>
            </a:endParaRPr>
          </a:p>
          <a:p>
            <a:pPr marL="457200" indent="-457200">
              <a:buFont typeface="+mj-lt"/>
              <a:buAutoNum type="arabicPeriod"/>
            </a:pPr>
            <a:r>
              <a:rPr lang="en-US" sz="2000" dirty="0" smtClean="0">
                <a:solidFill>
                  <a:prstClr val="white">
                    <a:lumMod val="50000"/>
                  </a:prstClr>
                </a:solidFill>
              </a:rPr>
              <a:t>Attract &amp; retain new clients by offering a more strategic approach that will lead them to greater success.</a:t>
            </a:r>
            <a:endParaRPr lang="en-US" sz="2000" dirty="0">
              <a:solidFill>
                <a:prstClr val="white">
                  <a:lumMod val="50000"/>
                </a:prstClr>
              </a:solidFill>
            </a:endParaRPr>
          </a:p>
          <a:p>
            <a:endParaRPr lang="en-US" sz="2000" dirty="0" smtClean="0">
              <a:solidFill>
                <a:prstClr val="white">
                  <a:lumMod val="50000"/>
                </a:prstClr>
              </a:solidFill>
            </a:endParaRPr>
          </a:p>
          <a:p>
            <a:pPr marL="457200" indent="-457200">
              <a:buFont typeface="+mj-lt"/>
              <a:buAutoNum type="arabicPeriod"/>
            </a:pPr>
            <a:endParaRPr lang="en-US" sz="2000" dirty="0" smtClean="0">
              <a:solidFill>
                <a:prstClr val="white">
                  <a:lumMod val="50000"/>
                </a:prstClr>
              </a:solidFill>
            </a:endParaRPr>
          </a:p>
          <a:p>
            <a:endParaRPr lang="en-US" sz="2000" dirty="0">
              <a:solidFill>
                <a:prstClr val="white">
                  <a:lumMod val="50000"/>
                </a:prstClr>
              </a:solidFill>
            </a:endParaRPr>
          </a:p>
          <a:p>
            <a:endParaRPr lang="en-US" sz="2000" dirty="0" smtClean="0">
              <a:solidFill>
                <a:prstClr val="white">
                  <a:lumMod val="50000"/>
                </a:prstClr>
              </a:solidFill>
            </a:endParaRPr>
          </a:p>
        </p:txBody>
      </p:sp>
      <p:sp>
        <p:nvSpPr>
          <p:cNvPr id="22" name="TextBox 21"/>
          <p:cNvSpPr txBox="1"/>
          <p:nvPr/>
        </p:nvSpPr>
        <p:spPr>
          <a:xfrm>
            <a:off x="273801" y="1376164"/>
            <a:ext cx="8402927" cy="830997"/>
          </a:xfrm>
          <a:prstGeom prst="rect">
            <a:avLst/>
          </a:prstGeom>
          <a:noFill/>
        </p:spPr>
        <p:txBody>
          <a:bodyPr wrap="square" rtlCol="0">
            <a:spAutoFit/>
          </a:bodyPr>
          <a:lstStyle/>
          <a:p>
            <a:pPr algn="ctr"/>
            <a:r>
              <a:rPr lang="en-US" sz="2400" dirty="0" smtClean="0">
                <a:solidFill>
                  <a:prstClr val="white">
                    <a:lumMod val="50000"/>
                  </a:prstClr>
                </a:solidFill>
              </a:rPr>
              <a:t>How Benchmarking Can Enhance your</a:t>
            </a:r>
          </a:p>
          <a:p>
            <a:pPr algn="ctr"/>
            <a:r>
              <a:rPr lang="en-US" sz="2400" dirty="0" smtClean="0">
                <a:solidFill>
                  <a:prstClr val="white">
                    <a:lumMod val="50000"/>
                  </a:prstClr>
                </a:solidFill>
              </a:rPr>
              <a:t>Client Relationships</a:t>
            </a:r>
            <a:endParaRPr lang="en-US" sz="2000" dirty="0">
              <a:solidFill>
                <a:prstClr val="white">
                  <a:lumMod val="50000"/>
                </a:prstClr>
              </a:solidFill>
            </a:endParaRPr>
          </a:p>
        </p:txBody>
      </p:sp>
    </p:spTree>
    <p:extLst>
      <p:ext uri="{BB962C8B-B14F-4D97-AF65-F5344CB8AC3E}">
        <p14:creationId xmlns:p14="http://schemas.microsoft.com/office/powerpoint/2010/main" val="1120070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16" name="Group 15"/>
          <p:cNvGrpSpPr/>
          <p:nvPr/>
        </p:nvGrpSpPr>
        <p:grpSpPr>
          <a:xfrm>
            <a:off x="0" y="6127750"/>
            <a:ext cx="9144000" cy="730250"/>
            <a:chOff x="0" y="6127750"/>
            <a:chExt cx="9144000" cy="730250"/>
          </a:xfrm>
        </p:grpSpPr>
        <p:sp>
          <p:nvSpPr>
            <p:cNvPr id="17" name="Rectangle 16"/>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rotWithShape="1">
            <a:blip r:embed="rId4"/>
            <a:srcRect t="12336" b="22468"/>
            <a:stretch/>
          </p:blipFill>
          <p:spPr>
            <a:xfrm>
              <a:off x="7391400" y="6145337"/>
              <a:ext cx="1752600" cy="703782"/>
            </a:xfrm>
            <a:prstGeom prst="rect">
              <a:avLst/>
            </a:prstGeom>
          </p:spPr>
        </p:pic>
        <p:sp>
          <p:nvSpPr>
            <p:cNvPr id="19"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20" name="Rectangle 19"/>
          <p:cNvSpPr/>
          <p:nvPr/>
        </p:nvSpPr>
        <p:spPr>
          <a:xfrm>
            <a:off x="0" y="1202267"/>
            <a:ext cx="9144000" cy="4961466"/>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97332" y="568360"/>
            <a:ext cx="6974786" cy="584776"/>
          </a:xfrm>
          <a:prstGeom prst="rect">
            <a:avLst/>
          </a:prstGeom>
          <a:noFill/>
        </p:spPr>
        <p:txBody>
          <a:bodyPr wrap="none" rtlCol="0">
            <a:spAutoFit/>
          </a:bodyPr>
          <a:lstStyle/>
          <a:p>
            <a:r>
              <a:rPr lang="en-US" sz="3200" dirty="0" smtClean="0">
                <a:solidFill>
                  <a:schemeClr val="bg1"/>
                </a:solidFill>
              </a:rPr>
              <a:t>Which of Your Clients Would Benefit?</a:t>
            </a:r>
            <a:endParaRPr lang="en-US" sz="3200" dirty="0">
              <a:solidFill>
                <a:schemeClr val="bg1"/>
              </a:solidFill>
            </a:endParaRPr>
          </a:p>
        </p:txBody>
      </p:sp>
      <p:sp>
        <p:nvSpPr>
          <p:cNvPr id="42" name="Oval 41"/>
          <p:cNvSpPr/>
          <p:nvPr/>
        </p:nvSpPr>
        <p:spPr>
          <a:xfrm>
            <a:off x="1357707" y="2925531"/>
            <a:ext cx="1010359" cy="1010360"/>
          </a:xfrm>
          <a:prstGeom prst="ellipse">
            <a:avLst/>
          </a:prstGeom>
          <a:solidFill>
            <a:schemeClr val="accent3"/>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43" name="Oval 42"/>
          <p:cNvSpPr/>
          <p:nvPr/>
        </p:nvSpPr>
        <p:spPr>
          <a:xfrm>
            <a:off x="2700176" y="2925531"/>
            <a:ext cx="1010359" cy="1010360"/>
          </a:xfrm>
          <a:prstGeom prst="ellipse">
            <a:avLst/>
          </a:prstGeom>
          <a:solidFill>
            <a:schemeClr val="accent1">
              <a:lumMod val="75000"/>
            </a:schemeClr>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4042644" y="2925531"/>
            <a:ext cx="1010359" cy="1010360"/>
          </a:xfrm>
          <a:prstGeom prst="ellipse">
            <a:avLst/>
          </a:prstGeom>
          <a:solidFill>
            <a:schemeClr val="accent4"/>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5385112" y="2925531"/>
            <a:ext cx="1010359" cy="1010360"/>
          </a:xfrm>
          <a:prstGeom prst="ellipse">
            <a:avLst/>
          </a:prstGeom>
          <a:solidFill>
            <a:schemeClr val="accent1"/>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727582" y="2925531"/>
            <a:ext cx="1010359" cy="1010360"/>
          </a:xfrm>
          <a:prstGeom prst="ellipse">
            <a:avLst/>
          </a:prstGeom>
          <a:solidFill>
            <a:schemeClr val="accent3">
              <a:lumMod val="75000"/>
            </a:schemeClr>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034491" y="4378483"/>
            <a:ext cx="1010360" cy="1010360"/>
          </a:xfrm>
          <a:prstGeom prst="ellipse">
            <a:avLst/>
          </a:prstGeom>
          <a:solidFill>
            <a:srgbClr val="378935"/>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376960" y="4378483"/>
            <a:ext cx="1010360" cy="1010360"/>
          </a:xfrm>
          <a:prstGeom prst="ellipse">
            <a:avLst/>
          </a:prstGeom>
          <a:solidFill>
            <a:srgbClr val="0083BC"/>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719428" y="4378483"/>
            <a:ext cx="1010360" cy="1010360"/>
          </a:xfrm>
          <a:prstGeom prst="ellipse">
            <a:avLst/>
          </a:prstGeom>
          <a:solidFill>
            <a:srgbClr val="58AB3A"/>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061897" y="4378483"/>
            <a:ext cx="1010360" cy="1010360"/>
          </a:xfrm>
          <a:prstGeom prst="ellipse">
            <a:avLst/>
          </a:prstGeom>
          <a:solidFill>
            <a:schemeClr val="bg2">
              <a:lumMod val="50000"/>
            </a:schemeClr>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034491" y="1472577"/>
            <a:ext cx="1010360" cy="1010360"/>
          </a:xfrm>
          <a:prstGeom prst="ellipse">
            <a:avLst/>
          </a:prstGeom>
          <a:solidFill>
            <a:srgbClr val="0083BC"/>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3376960" y="1472577"/>
            <a:ext cx="1010360" cy="1010360"/>
          </a:xfrm>
          <a:prstGeom prst="ellipse">
            <a:avLst/>
          </a:prstGeom>
          <a:solidFill>
            <a:srgbClr val="58AB3A"/>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719428" y="1472577"/>
            <a:ext cx="1010360" cy="1010360"/>
          </a:xfrm>
          <a:prstGeom prst="ellipse">
            <a:avLst/>
          </a:prstGeom>
          <a:solidFill>
            <a:srgbClr val="0068A5"/>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6061897" y="1472577"/>
            <a:ext cx="1010360" cy="1010360"/>
          </a:xfrm>
          <a:prstGeom prst="ellipse">
            <a:avLst/>
          </a:prstGeom>
          <a:solidFill>
            <a:schemeClr val="tx1"/>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5" name="Picture 114" descr="WorkswithYou.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98533" y="1595747"/>
            <a:ext cx="537182" cy="537182"/>
          </a:xfrm>
          <a:prstGeom prst="rect">
            <a:avLst/>
          </a:prstGeom>
        </p:spPr>
      </p:pic>
      <p:grpSp>
        <p:nvGrpSpPr>
          <p:cNvPr id="142" name="Group 141"/>
          <p:cNvGrpSpPr/>
          <p:nvPr/>
        </p:nvGrpSpPr>
        <p:grpSpPr>
          <a:xfrm>
            <a:off x="1595862" y="3157383"/>
            <a:ext cx="561110" cy="537611"/>
            <a:chOff x="1470091" y="3242736"/>
            <a:chExt cx="634938" cy="608347"/>
          </a:xfrm>
        </p:grpSpPr>
        <p:grpSp>
          <p:nvGrpSpPr>
            <p:cNvPr id="143" name="Group 142"/>
            <p:cNvGrpSpPr/>
            <p:nvPr/>
          </p:nvGrpSpPr>
          <p:grpSpPr>
            <a:xfrm>
              <a:off x="1470091" y="3242736"/>
              <a:ext cx="634938" cy="525992"/>
              <a:chOff x="9527349" y="4265502"/>
              <a:chExt cx="1201206" cy="995095"/>
            </a:xfrm>
          </p:grpSpPr>
          <p:sp>
            <p:nvSpPr>
              <p:cNvPr id="145" name="Rounded Rectangle 144"/>
              <p:cNvSpPr/>
              <p:nvPr/>
            </p:nvSpPr>
            <p:spPr>
              <a:xfrm>
                <a:off x="9527349" y="4715623"/>
                <a:ext cx="1201203" cy="238638"/>
              </a:xfrm>
              <a:prstGeom prst="roundRect">
                <a:avLst>
                  <a:gd name="adj" fmla="val 50000"/>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   </a:t>
                </a:r>
                <a:endParaRPr lang="en-US" dirty="0"/>
              </a:p>
            </p:txBody>
          </p:sp>
          <p:sp>
            <p:nvSpPr>
              <p:cNvPr id="146" name="Rounded Rectangle 145"/>
              <p:cNvSpPr/>
              <p:nvPr/>
            </p:nvSpPr>
            <p:spPr>
              <a:xfrm>
                <a:off x="9736065" y="4588059"/>
                <a:ext cx="480719" cy="456300"/>
              </a:xfrm>
              <a:prstGeom prst="roundRect">
                <a:avLst>
                  <a:gd name="adj" fmla="val 11138"/>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ounded Rectangle 146"/>
              <p:cNvSpPr/>
              <p:nvPr/>
            </p:nvSpPr>
            <p:spPr>
              <a:xfrm>
                <a:off x="9716649" y="4343090"/>
                <a:ext cx="519551" cy="110376"/>
              </a:xfrm>
              <a:prstGeom prst="roundRect">
                <a:avLst>
                  <a:gd name="adj" fmla="val 50000"/>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   </a:t>
                </a:r>
                <a:endParaRPr lang="en-US" dirty="0"/>
              </a:p>
            </p:txBody>
          </p:sp>
          <p:sp>
            <p:nvSpPr>
              <p:cNvPr id="148" name="Rounded Rectangle 147"/>
              <p:cNvSpPr/>
              <p:nvPr/>
            </p:nvSpPr>
            <p:spPr>
              <a:xfrm rot="16200000">
                <a:off x="9716649" y="4470089"/>
                <a:ext cx="519550" cy="110376"/>
              </a:xfrm>
              <a:prstGeom prst="roundRect">
                <a:avLst>
                  <a:gd name="adj" fmla="val 50000"/>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   </a:t>
                </a:r>
                <a:endParaRPr lang="en-US" dirty="0"/>
              </a:p>
            </p:txBody>
          </p:sp>
          <p:sp>
            <p:nvSpPr>
              <p:cNvPr id="149" name="Rounded Rectangle 148"/>
              <p:cNvSpPr/>
              <p:nvPr/>
            </p:nvSpPr>
            <p:spPr>
              <a:xfrm>
                <a:off x="10437449" y="4774264"/>
                <a:ext cx="291106" cy="276104"/>
              </a:xfrm>
              <a:prstGeom prst="roundRect">
                <a:avLst>
                  <a:gd name="adj" fmla="val 11138"/>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ounded Rectangle 149"/>
              <p:cNvSpPr/>
              <p:nvPr/>
            </p:nvSpPr>
            <p:spPr>
              <a:xfrm>
                <a:off x="9841277" y="4804297"/>
                <a:ext cx="270298" cy="456300"/>
              </a:xfrm>
              <a:prstGeom prst="roundRect">
                <a:avLst>
                  <a:gd name="adj" fmla="val 11138"/>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4" name="Teardrop 143"/>
            <p:cNvSpPr/>
            <p:nvPr/>
          </p:nvSpPr>
          <p:spPr>
            <a:xfrm rot="19067244">
              <a:off x="1976929" y="3748810"/>
              <a:ext cx="102273" cy="102273"/>
            </a:xfrm>
            <a:prstGeom prst="teardrop">
              <a:avLst>
                <a:gd name="adj" fmla="val 163025"/>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a:p>
          </p:txBody>
        </p:sp>
      </p:grpSp>
      <p:grpSp>
        <p:nvGrpSpPr>
          <p:cNvPr id="151" name="Group 150"/>
          <p:cNvGrpSpPr/>
          <p:nvPr/>
        </p:nvGrpSpPr>
        <p:grpSpPr>
          <a:xfrm>
            <a:off x="3021707" y="3131958"/>
            <a:ext cx="364150" cy="564483"/>
            <a:chOff x="2892426" y="3183471"/>
            <a:chExt cx="497712" cy="771523"/>
          </a:xfrm>
        </p:grpSpPr>
        <p:sp>
          <p:nvSpPr>
            <p:cNvPr id="152" name="Rounded Rectangle 151"/>
            <p:cNvSpPr/>
            <p:nvPr/>
          </p:nvSpPr>
          <p:spPr>
            <a:xfrm>
              <a:off x="2892426" y="3362436"/>
              <a:ext cx="497712" cy="108898"/>
            </a:xfrm>
            <a:prstGeom prst="roundRect">
              <a:avLst>
                <a:gd name="adj" fmla="val 34463"/>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ounded Rectangle 152"/>
            <p:cNvSpPr/>
            <p:nvPr/>
          </p:nvSpPr>
          <p:spPr>
            <a:xfrm>
              <a:off x="3074470" y="3713801"/>
              <a:ext cx="133624" cy="241193"/>
            </a:xfrm>
            <a:prstGeom prst="roundRect">
              <a:avLst>
                <a:gd name="adj" fmla="val 11138"/>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4" name="Group 153"/>
            <p:cNvGrpSpPr/>
            <p:nvPr/>
          </p:nvGrpSpPr>
          <p:grpSpPr>
            <a:xfrm>
              <a:off x="2976761" y="3183471"/>
              <a:ext cx="329043" cy="274627"/>
              <a:chOff x="3032947" y="3183471"/>
              <a:chExt cx="270009" cy="274627"/>
            </a:xfrm>
          </p:grpSpPr>
          <p:sp>
            <p:nvSpPr>
              <p:cNvPr id="156" name="Rounded Rectangle 155"/>
              <p:cNvSpPr/>
              <p:nvPr/>
            </p:nvSpPr>
            <p:spPr>
              <a:xfrm rot="16200000">
                <a:off x="2924806" y="3291612"/>
                <a:ext cx="274626" cy="58343"/>
              </a:xfrm>
              <a:prstGeom prst="roundRect">
                <a:avLst>
                  <a:gd name="adj" fmla="val 50000"/>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   </a:t>
                </a:r>
                <a:endParaRPr lang="en-US" dirty="0"/>
              </a:p>
            </p:txBody>
          </p:sp>
          <p:sp>
            <p:nvSpPr>
              <p:cNvPr id="157" name="Rounded Rectangle 156"/>
              <p:cNvSpPr/>
              <p:nvPr/>
            </p:nvSpPr>
            <p:spPr>
              <a:xfrm rot="16200000">
                <a:off x="3136472" y="3291613"/>
                <a:ext cx="274626" cy="58343"/>
              </a:xfrm>
              <a:prstGeom prst="roundRect">
                <a:avLst>
                  <a:gd name="adj" fmla="val 50000"/>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   </a:t>
                </a:r>
                <a:endParaRPr lang="en-US" dirty="0"/>
              </a:p>
            </p:txBody>
          </p:sp>
        </p:grpSp>
        <p:sp>
          <p:nvSpPr>
            <p:cNvPr id="155" name="Rounded Rectangle 154"/>
            <p:cNvSpPr/>
            <p:nvPr/>
          </p:nvSpPr>
          <p:spPr>
            <a:xfrm>
              <a:off x="2925972" y="3438635"/>
              <a:ext cx="430620" cy="312097"/>
            </a:xfrm>
            <a:prstGeom prst="roundRect">
              <a:avLst>
                <a:gd name="adj" fmla="val 11138"/>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8" name="Freeform 157"/>
          <p:cNvSpPr/>
          <p:nvPr/>
        </p:nvSpPr>
        <p:spPr>
          <a:xfrm rot="21246941">
            <a:off x="3167280" y="3319218"/>
            <a:ext cx="85912" cy="259524"/>
          </a:xfrm>
          <a:custGeom>
            <a:avLst/>
            <a:gdLst>
              <a:gd name="connsiteX0" fmla="*/ 143934 w 338667"/>
              <a:gd name="connsiteY0" fmla="*/ 0 h 1515533"/>
              <a:gd name="connsiteX1" fmla="*/ 338667 w 338667"/>
              <a:gd name="connsiteY1" fmla="*/ 0 h 1515533"/>
              <a:gd name="connsiteX2" fmla="*/ 160867 w 338667"/>
              <a:gd name="connsiteY2" fmla="*/ 448733 h 1515533"/>
              <a:gd name="connsiteX3" fmla="*/ 304800 w 338667"/>
              <a:gd name="connsiteY3" fmla="*/ 829733 h 1515533"/>
              <a:gd name="connsiteX4" fmla="*/ 0 w 338667"/>
              <a:gd name="connsiteY4" fmla="*/ 1515533 h 1515533"/>
              <a:gd name="connsiteX5" fmla="*/ 135467 w 338667"/>
              <a:gd name="connsiteY5" fmla="*/ 838200 h 1515533"/>
              <a:gd name="connsiteX6" fmla="*/ 8467 w 338667"/>
              <a:gd name="connsiteY6" fmla="*/ 465666 h 1515533"/>
              <a:gd name="connsiteX7" fmla="*/ 143934 w 338667"/>
              <a:gd name="connsiteY7" fmla="*/ 0 h 151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67" h="1515533">
                <a:moveTo>
                  <a:pt x="143934" y="0"/>
                </a:moveTo>
                <a:lnTo>
                  <a:pt x="338667" y="0"/>
                </a:lnTo>
                <a:lnTo>
                  <a:pt x="160867" y="448733"/>
                </a:lnTo>
                <a:lnTo>
                  <a:pt x="304800" y="829733"/>
                </a:lnTo>
                <a:lnTo>
                  <a:pt x="0" y="1515533"/>
                </a:lnTo>
                <a:lnTo>
                  <a:pt x="135467" y="838200"/>
                </a:lnTo>
                <a:lnTo>
                  <a:pt x="8467" y="465666"/>
                </a:lnTo>
                <a:lnTo>
                  <a:pt x="143934" y="0"/>
                </a:lnTo>
                <a:close/>
              </a:path>
            </a:pathLst>
          </a:custGeom>
          <a:solidFill>
            <a:srgbClr val="C97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3" name="Group 172"/>
          <p:cNvGrpSpPr/>
          <p:nvPr/>
        </p:nvGrpSpPr>
        <p:grpSpPr>
          <a:xfrm flipH="1">
            <a:off x="4286471" y="3118408"/>
            <a:ext cx="587548" cy="568503"/>
            <a:chOff x="1998950" y="714938"/>
            <a:chExt cx="1350757" cy="1306973"/>
          </a:xfrm>
          <a:solidFill>
            <a:schemeClr val="bg1"/>
          </a:solidFill>
        </p:grpSpPr>
        <p:sp>
          <p:nvSpPr>
            <p:cNvPr id="174" name="Oval 44"/>
            <p:cNvSpPr>
              <a:spLocks noChangeArrowheads="1"/>
            </p:cNvSpPr>
            <p:nvPr/>
          </p:nvSpPr>
          <p:spPr bwMode="auto">
            <a:xfrm>
              <a:off x="2982818" y="1736724"/>
              <a:ext cx="106784" cy="110577"/>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175" name="Oval 214"/>
            <p:cNvSpPr/>
            <p:nvPr/>
          </p:nvSpPr>
          <p:spPr>
            <a:xfrm>
              <a:off x="1998950" y="889856"/>
              <a:ext cx="1350757" cy="536247"/>
            </a:xfrm>
            <a:custGeom>
              <a:avLst/>
              <a:gdLst>
                <a:gd name="connsiteX0" fmla="*/ 0 w 680470"/>
                <a:gd name="connsiteY0" fmla="*/ 327276 h 654552"/>
                <a:gd name="connsiteX1" fmla="*/ 340235 w 680470"/>
                <a:gd name="connsiteY1" fmla="*/ 0 h 654552"/>
                <a:gd name="connsiteX2" fmla="*/ 680470 w 680470"/>
                <a:gd name="connsiteY2" fmla="*/ 327276 h 654552"/>
                <a:gd name="connsiteX3" fmla="*/ 340235 w 680470"/>
                <a:gd name="connsiteY3" fmla="*/ 654552 h 654552"/>
                <a:gd name="connsiteX4" fmla="*/ 0 w 680470"/>
                <a:gd name="connsiteY4" fmla="*/ 327276 h 654552"/>
                <a:gd name="connsiteX0" fmla="*/ 0 w 680470"/>
                <a:gd name="connsiteY0" fmla="*/ 327276 h 327276"/>
                <a:gd name="connsiteX1" fmla="*/ 340235 w 680470"/>
                <a:gd name="connsiteY1" fmla="*/ 0 h 327276"/>
                <a:gd name="connsiteX2" fmla="*/ 680470 w 680470"/>
                <a:gd name="connsiteY2" fmla="*/ 327276 h 327276"/>
                <a:gd name="connsiteX3" fmla="*/ 0 w 680470"/>
                <a:gd name="connsiteY3" fmla="*/ 327276 h 327276"/>
                <a:gd name="connsiteX0" fmla="*/ 5475 w 635145"/>
                <a:gd name="connsiteY0" fmla="*/ 328822 h 341168"/>
                <a:gd name="connsiteX1" fmla="*/ 345710 w 635145"/>
                <a:gd name="connsiteY1" fmla="*/ 1546 h 341168"/>
                <a:gd name="connsiteX2" fmla="*/ 635145 w 635145"/>
                <a:gd name="connsiteY2" fmla="*/ 246272 h 341168"/>
                <a:gd name="connsiteX3" fmla="*/ 5475 w 635145"/>
                <a:gd name="connsiteY3" fmla="*/ 328822 h 341168"/>
                <a:gd name="connsiteX0" fmla="*/ 6249 w 588294"/>
                <a:gd name="connsiteY0" fmla="*/ 194247 h 265997"/>
                <a:gd name="connsiteX1" fmla="*/ 298859 w 588294"/>
                <a:gd name="connsiteY1" fmla="*/ 321 h 265997"/>
                <a:gd name="connsiteX2" fmla="*/ 588294 w 588294"/>
                <a:gd name="connsiteY2" fmla="*/ 245047 h 265997"/>
                <a:gd name="connsiteX3" fmla="*/ 6249 w 588294"/>
                <a:gd name="connsiteY3" fmla="*/ 194247 h 265997"/>
                <a:gd name="connsiteX0" fmla="*/ 54 w 582099"/>
                <a:gd name="connsiteY0" fmla="*/ 194504 h 285083"/>
                <a:gd name="connsiteX1" fmla="*/ 292664 w 582099"/>
                <a:gd name="connsiteY1" fmla="*/ 578 h 285083"/>
                <a:gd name="connsiteX2" fmla="*/ 582099 w 582099"/>
                <a:gd name="connsiteY2" fmla="*/ 245304 h 285083"/>
                <a:gd name="connsiteX3" fmla="*/ 54 w 582099"/>
                <a:gd name="connsiteY3" fmla="*/ 194504 h 285083"/>
                <a:gd name="connsiteX0" fmla="*/ 6248 w 588293"/>
                <a:gd name="connsiteY0" fmla="*/ 194109 h 255346"/>
                <a:gd name="connsiteX1" fmla="*/ 298858 w 588293"/>
                <a:gd name="connsiteY1" fmla="*/ 183 h 255346"/>
                <a:gd name="connsiteX2" fmla="*/ 588293 w 588293"/>
                <a:gd name="connsiteY2" fmla="*/ 232209 h 255346"/>
                <a:gd name="connsiteX3" fmla="*/ 6248 w 588293"/>
                <a:gd name="connsiteY3" fmla="*/ 194109 h 255346"/>
                <a:gd name="connsiteX0" fmla="*/ 47 w 582092"/>
                <a:gd name="connsiteY0" fmla="*/ 194325 h 282859"/>
                <a:gd name="connsiteX1" fmla="*/ 292657 w 582092"/>
                <a:gd name="connsiteY1" fmla="*/ 399 h 282859"/>
                <a:gd name="connsiteX2" fmla="*/ 582092 w 582092"/>
                <a:gd name="connsiteY2" fmla="*/ 232425 h 282859"/>
                <a:gd name="connsiteX3" fmla="*/ 47 w 582092"/>
                <a:gd name="connsiteY3" fmla="*/ 194325 h 282859"/>
                <a:gd name="connsiteX0" fmla="*/ 16573 w 602312"/>
                <a:gd name="connsiteY0" fmla="*/ 194325 h 267538"/>
                <a:gd name="connsiteX1" fmla="*/ 309183 w 602312"/>
                <a:gd name="connsiteY1" fmla="*/ 399 h 267538"/>
                <a:gd name="connsiteX2" fmla="*/ 598618 w 602312"/>
                <a:gd name="connsiteY2" fmla="*/ 232425 h 267538"/>
                <a:gd name="connsiteX3" fmla="*/ 96967 w 602312"/>
                <a:gd name="connsiteY3" fmla="*/ 262829 h 267538"/>
                <a:gd name="connsiteX4" fmla="*/ 16573 w 602312"/>
                <a:gd name="connsiteY4" fmla="*/ 194325 h 267538"/>
                <a:gd name="connsiteX0" fmla="*/ 16573 w 598633"/>
                <a:gd name="connsiteY0" fmla="*/ 194325 h 270797"/>
                <a:gd name="connsiteX1" fmla="*/ 309183 w 598633"/>
                <a:gd name="connsiteY1" fmla="*/ 399 h 270797"/>
                <a:gd name="connsiteX2" fmla="*/ 598618 w 598633"/>
                <a:gd name="connsiteY2" fmla="*/ 232425 h 270797"/>
                <a:gd name="connsiteX3" fmla="*/ 296992 w 598633"/>
                <a:gd name="connsiteY3" fmla="*/ 266004 h 270797"/>
                <a:gd name="connsiteX4" fmla="*/ 96967 w 598633"/>
                <a:gd name="connsiteY4" fmla="*/ 262829 h 270797"/>
                <a:gd name="connsiteX5" fmla="*/ 16573 w 598633"/>
                <a:gd name="connsiteY5" fmla="*/ 194325 h 270797"/>
                <a:gd name="connsiteX0" fmla="*/ 16573 w 605509"/>
                <a:gd name="connsiteY0" fmla="*/ 194325 h 269107"/>
                <a:gd name="connsiteX1" fmla="*/ 309183 w 605509"/>
                <a:gd name="connsiteY1" fmla="*/ 399 h 269107"/>
                <a:gd name="connsiteX2" fmla="*/ 598618 w 605509"/>
                <a:gd name="connsiteY2" fmla="*/ 232425 h 269107"/>
                <a:gd name="connsiteX3" fmla="*/ 497018 w 605509"/>
                <a:gd name="connsiteY3" fmla="*/ 262829 h 269107"/>
                <a:gd name="connsiteX4" fmla="*/ 296992 w 605509"/>
                <a:gd name="connsiteY4" fmla="*/ 266004 h 269107"/>
                <a:gd name="connsiteX5" fmla="*/ 96967 w 605509"/>
                <a:gd name="connsiteY5" fmla="*/ 262829 h 269107"/>
                <a:gd name="connsiteX6" fmla="*/ 16573 w 605509"/>
                <a:gd name="connsiteY6" fmla="*/ 194325 h 269107"/>
                <a:gd name="connsiteX0" fmla="*/ 11696 w 600632"/>
                <a:gd name="connsiteY0" fmla="*/ 194102 h 266301"/>
                <a:gd name="connsiteX1" fmla="*/ 304306 w 600632"/>
                <a:gd name="connsiteY1" fmla="*/ 176 h 266301"/>
                <a:gd name="connsiteX2" fmla="*/ 593741 w 600632"/>
                <a:gd name="connsiteY2" fmla="*/ 232202 h 266301"/>
                <a:gd name="connsiteX3" fmla="*/ 492141 w 600632"/>
                <a:gd name="connsiteY3" fmla="*/ 262606 h 266301"/>
                <a:gd name="connsiteX4" fmla="*/ 292115 w 600632"/>
                <a:gd name="connsiteY4" fmla="*/ 265781 h 266301"/>
                <a:gd name="connsiteX5" fmla="*/ 111140 w 600632"/>
                <a:gd name="connsiteY5" fmla="*/ 192756 h 266301"/>
                <a:gd name="connsiteX6" fmla="*/ 11696 w 600632"/>
                <a:gd name="connsiteY6" fmla="*/ 194102 h 266301"/>
                <a:gd name="connsiteX0" fmla="*/ 11696 w 600632"/>
                <a:gd name="connsiteY0" fmla="*/ 194102 h 262914"/>
                <a:gd name="connsiteX1" fmla="*/ 304306 w 600632"/>
                <a:gd name="connsiteY1" fmla="*/ 176 h 262914"/>
                <a:gd name="connsiteX2" fmla="*/ 593741 w 600632"/>
                <a:gd name="connsiteY2" fmla="*/ 232202 h 262914"/>
                <a:gd name="connsiteX3" fmla="*/ 492141 w 600632"/>
                <a:gd name="connsiteY3" fmla="*/ 262606 h 262914"/>
                <a:gd name="connsiteX4" fmla="*/ 285765 w 600632"/>
                <a:gd name="connsiteY4" fmla="*/ 195931 h 262914"/>
                <a:gd name="connsiteX5" fmla="*/ 111140 w 600632"/>
                <a:gd name="connsiteY5" fmla="*/ 192756 h 262914"/>
                <a:gd name="connsiteX6" fmla="*/ 11696 w 600632"/>
                <a:gd name="connsiteY6" fmla="*/ 194102 h 262914"/>
                <a:gd name="connsiteX0" fmla="*/ 11696 w 599918"/>
                <a:gd name="connsiteY0" fmla="*/ 194102 h 244693"/>
                <a:gd name="connsiteX1" fmla="*/ 304306 w 599918"/>
                <a:gd name="connsiteY1" fmla="*/ 176 h 244693"/>
                <a:gd name="connsiteX2" fmla="*/ 593741 w 599918"/>
                <a:gd name="connsiteY2" fmla="*/ 232202 h 244693"/>
                <a:gd name="connsiteX3" fmla="*/ 479441 w 599918"/>
                <a:gd name="connsiteY3" fmla="*/ 195931 h 244693"/>
                <a:gd name="connsiteX4" fmla="*/ 285765 w 599918"/>
                <a:gd name="connsiteY4" fmla="*/ 195931 h 244693"/>
                <a:gd name="connsiteX5" fmla="*/ 111140 w 599918"/>
                <a:gd name="connsiteY5" fmla="*/ 192756 h 244693"/>
                <a:gd name="connsiteX6" fmla="*/ 11696 w 599918"/>
                <a:gd name="connsiteY6" fmla="*/ 194102 h 24469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61965 w 599402"/>
                <a:gd name="connsiteY4" fmla="*/ 1959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11140 w 599402"/>
                <a:gd name="connsiteY6" fmla="*/ 192756 h 245963"/>
                <a:gd name="connsiteX7" fmla="*/ 11696 w 599402"/>
                <a:gd name="connsiteY7"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196865 w 599402"/>
                <a:gd name="connsiteY6" fmla="*/ 195932 h 245963"/>
                <a:gd name="connsiteX7" fmla="*/ 111140 w 599402"/>
                <a:gd name="connsiteY7" fmla="*/ 192756 h 245963"/>
                <a:gd name="connsiteX8" fmla="*/ 11696 w 599402"/>
                <a:gd name="connsiteY8" fmla="*/ 194102 h 245963"/>
                <a:gd name="connsiteX0" fmla="*/ 11696 w 599402"/>
                <a:gd name="connsiteY0" fmla="*/ 194102 h 245963"/>
                <a:gd name="connsiteX1" fmla="*/ 304306 w 599402"/>
                <a:gd name="connsiteY1" fmla="*/ 176 h 245963"/>
                <a:gd name="connsiteX2" fmla="*/ 593741 w 599402"/>
                <a:gd name="connsiteY2" fmla="*/ 232202 h 245963"/>
                <a:gd name="connsiteX3" fmla="*/ 479441 w 599402"/>
                <a:gd name="connsiteY3" fmla="*/ 195931 h 245963"/>
                <a:gd name="connsiteX4" fmla="*/ 390540 w 599402"/>
                <a:gd name="connsiteY4" fmla="*/ 234032 h 245963"/>
                <a:gd name="connsiteX5" fmla="*/ 285765 w 599402"/>
                <a:gd name="connsiteY5" fmla="*/ 195931 h 245963"/>
                <a:gd name="connsiteX6" fmla="*/ 203215 w 599402"/>
                <a:gd name="connsiteY6" fmla="*/ 227682 h 245963"/>
                <a:gd name="connsiteX7" fmla="*/ 111140 w 599402"/>
                <a:gd name="connsiteY7" fmla="*/ 192756 h 245963"/>
                <a:gd name="connsiteX8" fmla="*/ 11696 w 599402"/>
                <a:gd name="connsiteY8" fmla="*/ 194102 h 245963"/>
                <a:gd name="connsiteX0" fmla="*/ 11696 w 599402"/>
                <a:gd name="connsiteY0" fmla="*/ 193972 h 233902"/>
                <a:gd name="connsiteX1" fmla="*/ 304306 w 599402"/>
                <a:gd name="connsiteY1" fmla="*/ 46 h 233902"/>
                <a:gd name="connsiteX2" fmla="*/ 593741 w 599402"/>
                <a:gd name="connsiteY2" fmla="*/ 213022 h 233902"/>
                <a:gd name="connsiteX3" fmla="*/ 479441 w 599402"/>
                <a:gd name="connsiteY3" fmla="*/ 195801 h 233902"/>
                <a:gd name="connsiteX4" fmla="*/ 390540 w 599402"/>
                <a:gd name="connsiteY4" fmla="*/ 233902 h 233902"/>
                <a:gd name="connsiteX5" fmla="*/ 285765 w 599402"/>
                <a:gd name="connsiteY5" fmla="*/ 195801 h 233902"/>
                <a:gd name="connsiteX6" fmla="*/ 203215 w 599402"/>
                <a:gd name="connsiteY6" fmla="*/ 227552 h 233902"/>
                <a:gd name="connsiteX7" fmla="*/ 111140 w 599402"/>
                <a:gd name="connsiteY7" fmla="*/ 192626 h 233902"/>
                <a:gd name="connsiteX8" fmla="*/ 11696 w 599402"/>
                <a:gd name="connsiteY8" fmla="*/ 193972 h 233902"/>
                <a:gd name="connsiteX0" fmla="*/ 11696 w 593810"/>
                <a:gd name="connsiteY0" fmla="*/ 193972 h 233902"/>
                <a:gd name="connsiteX1" fmla="*/ 304306 w 593810"/>
                <a:gd name="connsiteY1" fmla="*/ 46 h 233902"/>
                <a:gd name="connsiteX2" fmla="*/ 593741 w 593810"/>
                <a:gd name="connsiteY2" fmla="*/ 213022 h 233902"/>
                <a:gd name="connsiteX3" fmla="*/ 479441 w 593810"/>
                <a:gd name="connsiteY3" fmla="*/ 195801 h 233902"/>
                <a:gd name="connsiteX4" fmla="*/ 390540 w 593810"/>
                <a:gd name="connsiteY4" fmla="*/ 233902 h 233902"/>
                <a:gd name="connsiteX5" fmla="*/ 285765 w 593810"/>
                <a:gd name="connsiteY5" fmla="*/ 195801 h 233902"/>
                <a:gd name="connsiteX6" fmla="*/ 203215 w 593810"/>
                <a:gd name="connsiteY6" fmla="*/ 227552 h 233902"/>
                <a:gd name="connsiteX7" fmla="*/ 111140 w 593810"/>
                <a:gd name="connsiteY7" fmla="*/ 192626 h 233902"/>
                <a:gd name="connsiteX8" fmla="*/ 11696 w 593810"/>
                <a:gd name="connsiteY8" fmla="*/ 193972 h 233902"/>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11696 w 584294"/>
                <a:gd name="connsiteY0" fmla="*/ 194101 h 234031"/>
                <a:gd name="connsiteX1" fmla="*/ 304306 w 584294"/>
                <a:gd name="connsiteY1" fmla="*/ 175 h 234031"/>
                <a:gd name="connsiteX2" fmla="*/ 584216 w 584294"/>
                <a:gd name="connsiteY2" fmla="*/ 232201 h 234031"/>
                <a:gd name="connsiteX3" fmla="*/ 479441 w 584294"/>
                <a:gd name="connsiteY3" fmla="*/ 195930 h 234031"/>
                <a:gd name="connsiteX4" fmla="*/ 390540 w 584294"/>
                <a:gd name="connsiteY4" fmla="*/ 234031 h 234031"/>
                <a:gd name="connsiteX5" fmla="*/ 285765 w 584294"/>
                <a:gd name="connsiteY5" fmla="*/ 195930 h 234031"/>
                <a:gd name="connsiteX6" fmla="*/ 203215 w 584294"/>
                <a:gd name="connsiteY6" fmla="*/ 227681 h 234031"/>
                <a:gd name="connsiteX7" fmla="*/ 111140 w 584294"/>
                <a:gd name="connsiteY7" fmla="*/ 192755 h 234031"/>
                <a:gd name="connsiteX8" fmla="*/ 11696 w 584294"/>
                <a:gd name="connsiteY8" fmla="*/ 194101 h 234031"/>
                <a:gd name="connsiteX0" fmla="*/ 28 w 572626"/>
                <a:gd name="connsiteY0" fmla="*/ 194077 h 234007"/>
                <a:gd name="connsiteX1" fmla="*/ 292638 w 572626"/>
                <a:gd name="connsiteY1" fmla="*/ 151 h 234007"/>
                <a:gd name="connsiteX2" fmla="*/ 572548 w 572626"/>
                <a:gd name="connsiteY2" fmla="*/ 232177 h 234007"/>
                <a:gd name="connsiteX3" fmla="*/ 467773 w 572626"/>
                <a:gd name="connsiteY3" fmla="*/ 195906 h 234007"/>
                <a:gd name="connsiteX4" fmla="*/ 378872 w 572626"/>
                <a:gd name="connsiteY4" fmla="*/ 234007 h 234007"/>
                <a:gd name="connsiteX5" fmla="*/ 274097 w 572626"/>
                <a:gd name="connsiteY5" fmla="*/ 195906 h 234007"/>
                <a:gd name="connsiteX6" fmla="*/ 191547 w 572626"/>
                <a:gd name="connsiteY6" fmla="*/ 227657 h 234007"/>
                <a:gd name="connsiteX7" fmla="*/ 99472 w 572626"/>
                <a:gd name="connsiteY7" fmla="*/ 192731 h 234007"/>
                <a:gd name="connsiteX8" fmla="*/ 28 w 572626"/>
                <a:gd name="connsiteY8" fmla="*/ 194077 h 234007"/>
                <a:gd name="connsiteX0" fmla="*/ 26 w 585324"/>
                <a:gd name="connsiteY0" fmla="*/ 225680 h 233860"/>
                <a:gd name="connsiteX1" fmla="*/ 305336 w 585324"/>
                <a:gd name="connsiteY1" fmla="*/ 4 h 233860"/>
                <a:gd name="connsiteX2" fmla="*/ 585246 w 585324"/>
                <a:gd name="connsiteY2" fmla="*/ 232030 h 233860"/>
                <a:gd name="connsiteX3" fmla="*/ 480471 w 585324"/>
                <a:gd name="connsiteY3" fmla="*/ 195759 h 233860"/>
                <a:gd name="connsiteX4" fmla="*/ 391570 w 585324"/>
                <a:gd name="connsiteY4" fmla="*/ 233860 h 233860"/>
                <a:gd name="connsiteX5" fmla="*/ 286795 w 585324"/>
                <a:gd name="connsiteY5" fmla="*/ 195759 h 233860"/>
                <a:gd name="connsiteX6" fmla="*/ 204245 w 585324"/>
                <a:gd name="connsiteY6" fmla="*/ 227510 h 233860"/>
                <a:gd name="connsiteX7" fmla="*/ 112170 w 585324"/>
                <a:gd name="connsiteY7" fmla="*/ 192584 h 233860"/>
                <a:gd name="connsiteX8" fmla="*/ 26 w 585324"/>
                <a:gd name="connsiteY8" fmla="*/ 225680 h 233860"/>
                <a:gd name="connsiteX0" fmla="*/ 0 w 585298"/>
                <a:gd name="connsiteY0" fmla="*/ 231415 h 239595"/>
                <a:gd name="connsiteX1" fmla="*/ 147069 w 585298"/>
                <a:gd name="connsiteY1" fmla="*/ 84020 h 239595"/>
                <a:gd name="connsiteX2" fmla="*/ 305310 w 585298"/>
                <a:gd name="connsiteY2" fmla="*/ 5739 h 239595"/>
                <a:gd name="connsiteX3" fmla="*/ 585220 w 585298"/>
                <a:gd name="connsiteY3" fmla="*/ 237765 h 239595"/>
                <a:gd name="connsiteX4" fmla="*/ 480445 w 585298"/>
                <a:gd name="connsiteY4" fmla="*/ 201494 h 239595"/>
                <a:gd name="connsiteX5" fmla="*/ 391544 w 585298"/>
                <a:gd name="connsiteY5" fmla="*/ 239595 h 239595"/>
                <a:gd name="connsiteX6" fmla="*/ 286769 w 585298"/>
                <a:gd name="connsiteY6" fmla="*/ 201494 h 239595"/>
                <a:gd name="connsiteX7" fmla="*/ 204219 w 585298"/>
                <a:gd name="connsiteY7" fmla="*/ 233245 h 239595"/>
                <a:gd name="connsiteX8" fmla="*/ 112144 w 585298"/>
                <a:gd name="connsiteY8" fmla="*/ 198319 h 239595"/>
                <a:gd name="connsiteX9" fmla="*/ 0 w 585298"/>
                <a:gd name="connsiteY9" fmla="*/ 231415 h 239595"/>
                <a:gd name="connsiteX0" fmla="*/ 530 w 585828"/>
                <a:gd name="connsiteY0" fmla="*/ 232227 h 240407"/>
                <a:gd name="connsiteX1" fmla="*/ 80924 w 585828"/>
                <a:gd name="connsiteY1" fmla="*/ 78482 h 240407"/>
                <a:gd name="connsiteX2" fmla="*/ 305840 w 585828"/>
                <a:gd name="connsiteY2" fmla="*/ 6551 h 240407"/>
                <a:gd name="connsiteX3" fmla="*/ 585750 w 585828"/>
                <a:gd name="connsiteY3" fmla="*/ 238577 h 240407"/>
                <a:gd name="connsiteX4" fmla="*/ 480975 w 585828"/>
                <a:gd name="connsiteY4" fmla="*/ 202306 h 240407"/>
                <a:gd name="connsiteX5" fmla="*/ 392074 w 585828"/>
                <a:gd name="connsiteY5" fmla="*/ 240407 h 240407"/>
                <a:gd name="connsiteX6" fmla="*/ 287299 w 585828"/>
                <a:gd name="connsiteY6" fmla="*/ 202306 h 240407"/>
                <a:gd name="connsiteX7" fmla="*/ 204749 w 585828"/>
                <a:gd name="connsiteY7" fmla="*/ 234057 h 240407"/>
                <a:gd name="connsiteX8" fmla="*/ 112674 w 585828"/>
                <a:gd name="connsiteY8" fmla="*/ 199131 h 240407"/>
                <a:gd name="connsiteX9" fmla="*/ 530 w 585828"/>
                <a:gd name="connsiteY9" fmla="*/ 232227 h 240407"/>
                <a:gd name="connsiteX0" fmla="*/ 530 w 585828"/>
                <a:gd name="connsiteY0" fmla="*/ 225747 h 233927"/>
                <a:gd name="connsiteX1" fmla="*/ 80924 w 585828"/>
                <a:gd name="connsiteY1" fmla="*/ 72002 h 233927"/>
                <a:gd name="connsiteX2" fmla="*/ 305840 w 585828"/>
                <a:gd name="connsiteY2" fmla="*/ 71 h 233927"/>
                <a:gd name="connsiteX3" fmla="*/ 480974 w 585828"/>
                <a:gd name="connsiteY3" fmla="*/ 62478 h 233927"/>
                <a:gd name="connsiteX4" fmla="*/ 585750 w 585828"/>
                <a:gd name="connsiteY4" fmla="*/ 232097 h 233927"/>
                <a:gd name="connsiteX5" fmla="*/ 480975 w 585828"/>
                <a:gd name="connsiteY5" fmla="*/ 195826 h 233927"/>
                <a:gd name="connsiteX6" fmla="*/ 392074 w 585828"/>
                <a:gd name="connsiteY6" fmla="*/ 233927 h 233927"/>
                <a:gd name="connsiteX7" fmla="*/ 287299 w 585828"/>
                <a:gd name="connsiteY7" fmla="*/ 195826 h 233927"/>
                <a:gd name="connsiteX8" fmla="*/ 204749 w 585828"/>
                <a:gd name="connsiteY8" fmla="*/ 227577 h 233927"/>
                <a:gd name="connsiteX9" fmla="*/ 112674 w 585828"/>
                <a:gd name="connsiteY9" fmla="*/ 192651 h 233927"/>
                <a:gd name="connsiteX10" fmla="*/ 530 w 585828"/>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87304 w 585833"/>
                <a:gd name="connsiteY7" fmla="*/ 19582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9582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33"/>
                <a:gd name="connsiteY0" fmla="*/ 225747 h 233927"/>
                <a:gd name="connsiteX1" fmla="*/ 80929 w 585833"/>
                <a:gd name="connsiteY1" fmla="*/ 72002 h 233927"/>
                <a:gd name="connsiteX2" fmla="*/ 305845 w 585833"/>
                <a:gd name="connsiteY2" fmla="*/ 71 h 233927"/>
                <a:gd name="connsiteX3" fmla="*/ 480979 w 585833"/>
                <a:gd name="connsiteY3" fmla="*/ 62478 h 233927"/>
                <a:gd name="connsiteX4" fmla="*/ 585755 w 585833"/>
                <a:gd name="connsiteY4" fmla="*/ 232097 h 233927"/>
                <a:gd name="connsiteX5" fmla="*/ 480980 w 585833"/>
                <a:gd name="connsiteY5" fmla="*/ 189476 h 233927"/>
                <a:gd name="connsiteX6" fmla="*/ 392079 w 585833"/>
                <a:gd name="connsiteY6" fmla="*/ 233927 h 233927"/>
                <a:gd name="connsiteX7" fmla="*/ 296829 w 585833"/>
                <a:gd name="connsiteY7" fmla="*/ 189476 h 233927"/>
                <a:gd name="connsiteX8" fmla="*/ 204754 w 585833"/>
                <a:gd name="connsiteY8" fmla="*/ 227577 h 233927"/>
                <a:gd name="connsiteX9" fmla="*/ 112679 w 585833"/>
                <a:gd name="connsiteY9" fmla="*/ 192651 h 233927"/>
                <a:gd name="connsiteX10" fmla="*/ 535 w 585833"/>
                <a:gd name="connsiteY10" fmla="*/ 225747 h 233927"/>
                <a:gd name="connsiteX0" fmla="*/ 535 w 585841"/>
                <a:gd name="connsiteY0" fmla="*/ 225747 h 233927"/>
                <a:gd name="connsiteX1" fmla="*/ 80929 w 585841"/>
                <a:gd name="connsiteY1" fmla="*/ 72002 h 233927"/>
                <a:gd name="connsiteX2" fmla="*/ 305845 w 585841"/>
                <a:gd name="connsiteY2" fmla="*/ 71 h 233927"/>
                <a:gd name="connsiteX3" fmla="*/ 480979 w 585841"/>
                <a:gd name="connsiteY3" fmla="*/ 62478 h 233927"/>
                <a:gd name="connsiteX4" fmla="*/ 585755 w 585841"/>
                <a:gd name="connsiteY4" fmla="*/ 232097 h 233927"/>
                <a:gd name="connsiteX5" fmla="*/ 480980 w 585841"/>
                <a:gd name="connsiteY5" fmla="*/ 189476 h 233927"/>
                <a:gd name="connsiteX6" fmla="*/ 392079 w 585841"/>
                <a:gd name="connsiteY6" fmla="*/ 233927 h 233927"/>
                <a:gd name="connsiteX7" fmla="*/ 296829 w 585841"/>
                <a:gd name="connsiteY7" fmla="*/ 189476 h 233927"/>
                <a:gd name="connsiteX8" fmla="*/ 204754 w 585841"/>
                <a:gd name="connsiteY8" fmla="*/ 227577 h 233927"/>
                <a:gd name="connsiteX9" fmla="*/ 112679 w 585841"/>
                <a:gd name="connsiteY9" fmla="*/ 192651 h 233927"/>
                <a:gd name="connsiteX10" fmla="*/ 535 w 585841"/>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183 w 585489"/>
                <a:gd name="connsiteY0" fmla="*/ 225747 h 233927"/>
                <a:gd name="connsiteX1" fmla="*/ 80577 w 585489"/>
                <a:gd name="connsiteY1" fmla="*/ 72002 h 233927"/>
                <a:gd name="connsiteX2" fmla="*/ 305493 w 585489"/>
                <a:gd name="connsiteY2" fmla="*/ 71 h 233927"/>
                <a:gd name="connsiteX3" fmla="*/ 480627 w 585489"/>
                <a:gd name="connsiteY3" fmla="*/ 62478 h 233927"/>
                <a:gd name="connsiteX4" fmla="*/ 585403 w 585489"/>
                <a:gd name="connsiteY4" fmla="*/ 232097 h 233927"/>
                <a:gd name="connsiteX5" fmla="*/ 480628 w 585489"/>
                <a:gd name="connsiteY5" fmla="*/ 189476 h 233927"/>
                <a:gd name="connsiteX6" fmla="*/ 391727 w 585489"/>
                <a:gd name="connsiteY6" fmla="*/ 233927 h 233927"/>
                <a:gd name="connsiteX7" fmla="*/ 296477 w 585489"/>
                <a:gd name="connsiteY7" fmla="*/ 189476 h 233927"/>
                <a:gd name="connsiteX8" fmla="*/ 204402 w 585489"/>
                <a:gd name="connsiteY8" fmla="*/ 227577 h 233927"/>
                <a:gd name="connsiteX9" fmla="*/ 112327 w 585489"/>
                <a:gd name="connsiteY9" fmla="*/ 192651 h 233927"/>
                <a:gd name="connsiteX10" fmla="*/ 183 w 585489"/>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747 h 233927"/>
                <a:gd name="connsiteX1" fmla="*/ 80675 w 585587"/>
                <a:gd name="connsiteY1" fmla="*/ 72002 h 233927"/>
                <a:gd name="connsiteX2" fmla="*/ 305591 w 585587"/>
                <a:gd name="connsiteY2" fmla="*/ 71 h 233927"/>
                <a:gd name="connsiteX3" fmla="*/ 480725 w 585587"/>
                <a:gd name="connsiteY3" fmla="*/ 62478 h 233927"/>
                <a:gd name="connsiteX4" fmla="*/ 585501 w 585587"/>
                <a:gd name="connsiteY4" fmla="*/ 232097 h 233927"/>
                <a:gd name="connsiteX5" fmla="*/ 480726 w 585587"/>
                <a:gd name="connsiteY5" fmla="*/ 189476 h 233927"/>
                <a:gd name="connsiteX6" fmla="*/ 391825 w 585587"/>
                <a:gd name="connsiteY6" fmla="*/ 233927 h 233927"/>
                <a:gd name="connsiteX7" fmla="*/ 296575 w 585587"/>
                <a:gd name="connsiteY7" fmla="*/ 189476 h 233927"/>
                <a:gd name="connsiteX8" fmla="*/ 204500 w 585587"/>
                <a:gd name="connsiteY8" fmla="*/ 227577 h 233927"/>
                <a:gd name="connsiteX9" fmla="*/ 102900 w 585587"/>
                <a:gd name="connsiteY9" fmla="*/ 189476 h 233927"/>
                <a:gd name="connsiteX10" fmla="*/ 281 w 585587"/>
                <a:gd name="connsiteY10" fmla="*/ 225747 h 233927"/>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87"/>
                <a:gd name="connsiteY0" fmla="*/ 225692 h 233872"/>
                <a:gd name="connsiteX1" fmla="*/ 80675 w 585587"/>
                <a:gd name="connsiteY1" fmla="*/ 71947 h 233872"/>
                <a:gd name="connsiteX2" fmla="*/ 305591 w 585587"/>
                <a:gd name="connsiteY2" fmla="*/ 16 h 233872"/>
                <a:gd name="connsiteX3" fmla="*/ 493425 w 585587"/>
                <a:gd name="connsiteY3" fmla="*/ 75123 h 233872"/>
                <a:gd name="connsiteX4" fmla="*/ 585501 w 585587"/>
                <a:gd name="connsiteY4" fmla="*/ 232042 h 233872"/>
                <a:gd name="connsiteX5" fmla="*/ 480726 w 585587"/>
                <a:gd name="connsiteY5" fmla="*/ 189421 h 233872"/>
                <a:gd name="connsiteX6" fmla="*/ 391825 w 585587"/>
                <a:gd name="connsiteY6" fmla="*/ 233872 h 233872"/>
                <a:gd name="connsiteX7" fmla="*/ 296575 w 585587"/>
                <a:gd name="connsiteY7" fmla="*/ 189421 h 233872"/>
                <a:gd name="connsiteX8" fmla="*/ 204500 w 585587"/>
                <a:gd name="connsiteY8" fmla="*/ 227522 h 233872"/>
                <a:gd name="connsiteX9" fmla="*/ 102900 w 585587"/>
                <a:gd name="connsiteY9" fmla="*/ 189421 h 233872"/>
                <a:gd name="connsiteX10" fmla="*/ 281 w 585587"/>
                <a:gd name="connsiteY10" fmla="*/ 225692 h 233872"/>
                <a:gd name="connsiteX0" fmla="*/ 281 w 585573"/>
                <a:gd name="connsiteY0" fmla="*/ 225692 h 232506"/>
                <a:gd name="connsiteX1" fmla="*/ 80675 w 585573"/>
                <a:gd name="connsiteY1" fmla="*/ 71947 h 232506"/>
                <a:gd name="connsiteX2" fmla="*/ 305591 w 585573"/>
                <a:gd name="connsiteY2" fmla="*/ 16 h 232506"/>
                <a:gd name="connsiteX3" fmla="*/ 493425 w 585573"/>
                <a:gd name="connsiteY3" fmla="*/ 75123 h 232506"/>
                <a:gd name="connsiteX4" fmla="*/ 585501 w 585573"/>
                <a:gd name="connsiteY4" fmla="*/ 232042 h 232506"/>
                <a:gd name="connsiteX5" fmla="*/ 480726 w 585573"/>
                <a:gd name="connsiteY5" fmla="*/ 189421 h 232506"/>
                <a:gd name="connsiteX6" fmla="*/ 388650 w 585573"/>
                <a:gd name="connsiteY6" fmla="*/ 227522 h 232506"/>
                <a:gd name="connsiteX7" fmla="*/ 296575 w 585573"/>
                <a:gd name="connsiteY7" fmla="*/ 189421 h 232506"/>
                <a:gd name="connsiteX8" fmla="*/ 204500 w 585573"/>
                <a:gd name="connsiteY8" fmla="*/ 227522 h 232506"/>
                <a:gd name="connsiteX9" fmla="*/ 102900 w 585573"/>
                <a:gd name="connsiteY9" fmla="*/ 189421 h 232506"/>
                <a:gd name="connsiteX10" fmla="*/ 281 w 585573"/>
                <a:gd name="connsiteY10" fmla="*/ 225692 h 232506"/>
                <a:gd name="connsiteX0" fmla="*/ 281 w 585573"/>
                <a:gd name="connsiteY0" fmla="*/ 225683 h 232497"/>
                <a:gd name="connsiteX1" fmla="*/ 80675 w 585573"/>
                <a:gd name="connsiteY1" fmla="*/ 71938 h 232497"/>
                <a:gd name="connsiteX2" fmla="*/ 305591 w 585573"/>
                <a:gd name="connsiteY2" fmla="*/ 7 h 232497"/>
                <a:gd name="connsiteX3" fmla="*/ 499775 w 585573"/>
                <a:gd name="connsiteY3" fmla="*/ 68764 h 232497"/>
                <a:gd name="connsiteX4" fmla="*/ 585501 w 585573"/>
                <a:gd name="connsiteY4" fmla="*/ 232033 h 232497"/>
                <a:gd name="connsiteX5" fmla="*/ 480726 w 585573"/>
                <a:gd name="connsiteY5" fmla="*/ 189412 h 232497"/>
                <a:gd name="connsiteX6" fmla="*/ 388650 w 585573"/>
                <a:gd name="connsiteY6" fmla="*/ 227513 h 232497"/>
                <a:gd name="connsiteX7" fmla="*/ 296575 w 585573"/>
                <a:gd name="connsiteY7" fmla="*/ 189412 h 232497"/>
                <a:gd name="connsiteX8" fmla="*/ 204500 w 585573"/>
                <a:gd name="connsiteY8" fmla="*/ 227513 h 232497"/>
                <a:gd name="connsiteX9" fmla="*/ 102900 w 585573"/>
                <a:gd name="connsiteY9" fmla="*/ 189412 h 232497"/>
                <a:gd name="connsiteX10" fmla="*/ 281 w 585573"/>
                <a:gd name="connsiteY10" fmla="*/ 225683 h 232497"/>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 name="connsiteX0" fmla="*/ 281 w 585608"/>
                <a:gd name="connsiteY0" fmla="*/ 225683 h 232485"/>
                <a:gd name="connsiteX1" fmla="*/ 80675 w 585608"/>
                <a:gd name="connsiteY1" fmla="*/ 71938 h 232485"/>
                <a:gd name="connsiteX2" fmla="*/ 305591 w 585608"/>
                <a:gd name="connsiteY2" fmla="*/ 7 h 232485"/>
                <a:gd name="connsiteX3" fmla="*/ 499775 w 585608"/>
                <a:gd name="connsiteY3" fmla="*/ 68764 h 232485"/>
                <a:gd name="connsiteX4" fmla="*/ 585501 w 585608"/>
                <a:gd name="connsiteY4" fmla="*/ 232033 h 232485"/>
                <a:gd name="connsiteX5" fmla="*/ 480726 w 585608"/>
                <a:gd name="connsiteY5" fmla="*/ 189412 h 232485"/>
                <a:gd name="connsiteX6" fmla="*/ 388650 w 585608"/>
                <a:gd name="connsiteY6" fmla="*/ 227513 h 232485"/>
                <a:gd name="connsiteX7" fmla="*/ 296575 w 585608"/>
                <a:gd name="connsiteY7" fmla="*/ 189412 h 232485"/>
                <a:gd name="connsiteX8" fmla="*/ 204500 w 585608"/>
                <a:gd name="connsiteY8" fmla="*/ 227513 h 232485"/>
                <a:gd name="connsiteX9" fmla="*/ 102900 w 585608"/>
                <a:gd name="connsiteY9" fmla="*/ 189412 h 232485"/>
                <a:gd name="connsiteX10" fmla="*/ 281 w 585608"/>
                <a:gd name="connsiteY10" fmla="*/ 225683 h 2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08" h="232485">
                  <a:moveTo>
                    <a:pt x="281" y="225683"/>
                  </a:moveTo>
                  <a:cubicBezTo>
                    <a:pt x="-3423" y="206104"/>
                    <a:pt x="29790" y="109551"/>
                    <a:pt x="80675" y="71938"/>
                  </a:cubicBezTo>
                  <a:cubicBezTo>
                    <a:pt x="147435" y="12100"/>
                    <a:pt x="235741" y="536"/>
                    <a:pt x="305591" y="7"/>
                  </a:cubicBezTo>
                  <a:cubicBezTo>
                    <a:pt x="375441" y="-522"/>
                    <a:pt x="453123" y="30093"/>
                    <a:pt x="499775" y="68764"/>
                  </a:cubicBezTo>
                  <a:cubicBezTo>
                    <a:pt x="546427" y="107435"/>
                    <a:pt x="585501" y="209808"/>
                    <a:pt x="585501" y="232033"/>
                  </a:cubicBezTo>
                  <a:cubicBezTo>
                    <a:pt x="588232" y="237671"/>
                    <a:pt x="538311" y="188788"/>
                    <a:pt x="480726" y="189412"/>
                  </a:cubicBezTo>
                  <a:cubicBezTo>
                    <a:pt x="423141" y="190036"/>
                    <a:pt x="386004" y="227513"/>
                    <a:pt x="388650" y="227513"/>
                  </a:cubicBezTo>
                  <a:cubicBezTo>
                    <a:pt x="384946" y="227513"/>
                    <a:pt x="357550" y="190788"/>
                    <a:pt x="296575" y="189412"/>
                  </a:cubicBezTo>
                  <a:cubicBezTo>
                    <a:pt x="235600" y="188036"/>
                    <a:pt x="201854" y="228042"/>
                    <a:pt x="204500" y="227513"/>
                  </a:cubicBezTo>
                  <a:cubicBezTo>
                    <a:pt x="203971" y="230159"/>
                    <a:pt x="165626" y="191210"/>
                    <a:pt x="102900" y="189412"/>
                  </a:cubicBezTo>
                  <a:cubicBezTo>
                    <a:pt x="40174" y="187614"/>
                    <a:pt x="3985" y="245262"/>
                    <a:pt x="281" y="225683"/>
                  </a:cubicBezTo>
                  <a:close/>
                </a:path>
              </a:pathLst>
            </a:custGeom>
            <a:grp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Rounded Rectangle 175"/>
            <p:cNvSpPr/>
            <p:nvPr/>
          </p:nvSpPr>
          <p:spPr>
            <a:xfrm flipH="1">
              <a:off x="2623332" y="714938"/>
              <a:ext cx="105455" cy="355579"/>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77" name="Rounded Rectangle 176"/>
            <p:cNvSpPr/>
            <p:nvPr/>
          </p:nvSpPr>
          <p:spPr>
            <a:xfrm flipH="1">
              <a:off x="2630653" y="1385341"/>
              <a:ext cx="105455" cy="454135"/>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78" name="Block Arc 177"/>
            <p:cNvSpPr/>
            <p:nvPr/>
          </p:nvSpPr>
          <p:spPr>
            <a:xfrm rot="11226179">
              <a:off x="2631138" y="1607948"/>
              <a:ext cx="459962" cy="413963"/>
            </a:xfrm>
            <a:prstGeom prst="blockArc">
              <a:avLst>
                <a:gd name="adj1" fmla="val 9625171"/>
                <a:gd name="adj2" fmla="val 0"/>
                <a:gd name="adj3" fmla="val 25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9" name="Group 178"/>
          <p:cNvGrpSpPr/>
          <p:nvPr/>
        </p:nvGrpSpPr>
        <p:grpSpPr>
          <a:xfrm rot="20562799">
            <a:off x="5698458" y="3145202"/>
            <a:ext cx="345138" cy="545400"/>
            <a:chOff x="5621184" y="3150892"/>
            <a:chExt cx="452591" cy="715202"/>
          </a:xfrm>
        </p:grpSpPr>
        <p:sp>
          <p:nvSpPr>
            <p:cNvPr id="180" name="Rounded Rectangle 179"/>
            <p:cNvSpPr/>
            <p:nvPr/>
          </p:nvSpPr>
          <p:spPr>
            <a:xfrm rot="16200000">
              <a:off x="5508322" y="3408585"/>
              <a:ext cx="499527" cy="49304"/>
            </a:xfrm>
            <a:prstGeom prst="roundRect">
              <a:avLst>
                <a:gd name="adj" fmla="val 50000"/>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   </a:t>
              </a:r>
              <a:endParaRPr lang="en-US" dirty="0"/>
            </a:p>
          </p:txBody>
        </p:sp>
        <p:sp>
          <p:nvSpPr>
            <p:cNvPr id="181" name="Rounded Rectangle 180"/>
            <p:cNvSpPr/>
            <p:nvPr/>
          </p:nvSpPr>
          <p:spPr>
            <a:xfrm rot="10800000">
              <a:off x="5838523" y="3738785"/>
              <a:ext cx="235252" cy="45719"/>
            </a:xfrm>
            <a:prstGeom prst="roundRect">
              <a:avLst>
                <a:gd name="adj" fmla="val 50000"/>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   </a:t>
              </a:r>
              <a:endParaRPr lang="en-US" dirty="0"/>
            </a:p>
          </p:txBody>
        </p:sp>
        <p:sp>
          <p:nvSpPr>
            <p:cNvPr id="182" name="Block Arc 181"/>
            <p:cNvSpPr/>
            <p:nvPr/>
          </p:nvSpPr>
          <p:spPr>
            <a:xfrm rot="20950797" flipH="1">
              <a:off x="5621184" y="3150892"/>
              <a:ext cx="166152" cy="149536"/>
            </a:xfrm>
            <a:prstGeom prst="blockArc">
              <a:avLst>
                <a:gd name="adj1" fmla="val 11506065"/>
                <a:gd name="adj2" fmla="val 19374742"/>
                <a:gd name="adj3" fmla="val 3184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5820837" y="3473449"/>
              <a:ext cx="202138" cy="234949"/>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p:cNvSpPr/>
            <p:nvPr/>
          </p:nvSpPr>
          <p:spPr>
            <a:xfrm>
              <a:off x="5814486" y="3222624"/>
              <a:ext cx="179913" cy="234949"/>
            </a:xfrm>
            <a:prstGeom prst="rect">
              <a:avLst/>
            </a:prstGeom>
            <a:solidFill>
              <a:srgbClr val="FFFFFF"/>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5675845" y="3683000"/>
              <a:ext cx="183094" cy="183094"/>
            </a:xfrm>
            <a:prstGeom prst="ellipse">
              <a:avLst/>
            </a:prstGeom>
            <a:solidFill>
              <a:schemeClr val="accent1"/>
            </a:solidFill>
            <a:ln w="3492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6944193" y="3134282"/>
            <a:ext cx="608988" cy="574283"/>
            <a:chOff x="3005723" y="1678429"/>
            <a:chExt cx="648758" cy="611785"/>
          </a:xfrm>
          <a:solidFill>
            <a:srgbClr val="FFFFFF"/>
          </a:solidFill>
        </p:grpSpPr>
        <p:grpSp>
          <p:nvGrpSpPr>
            <p:cNvPr id="201" name="Group 200"/>
            <p:cNvGrpSpPr/>
            <p:nvPr/>
          </p:nvGrpSpPr>
          <p:grpSpPr>
            <a:xfrm>
              <a:off x="3057053" y="1678429"/>
              <a:ext cx="546099" cy="611785"/>
              <a:chOff x="3052233" y="1678429"/>
              <a:chExt cx="546099" cy="611785"/>
            </a:xfrm>
            <a:grpFill/>
          </p:grpSpPr>
          <p:grpSp>
            <p:nvGrpSpPr>
              <p:cNvPr id="209" name="Group 208"/>
              <p:cNvGrpSpPr/>
              <p:nvPr/>
            </p:nvGrpSpPr>
            <p:grpSpPr>
              <a:xfrm>
                <a:off x="3256108" y="1678429"/>
                <a:ext cx="138241" cy="611785"/>
                <a:chOff x="7500543" y="5124381"/>
                <a:chExt cx="140422" cy="621434"/>
              </a:xfrm>
              <a:grpFill/>
            </p:grpSpPr>
            <p:sp>
              <p:nvSpPr>
                <p:cNvPr id="211" name="Oval 210"/>
                <p:cNvSpPr>
                  <a:spLocks noChangeArrowheads="1"/>
                </p:cNvSpPr>
                <p:nvPr/>
              </p:nvSpPr>
              <p:spPr bwMode="auto">
                <a:xfrm>
                  <a:off x="7514809" y="5124381"/>
                  <a:ext cx="115064" cy="119150"/>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a:lstStyle>
                <a:p>
                  <a:endParaRPr lang="en-US" sz="2900" dirty="0"/>
                </a:p>
              </p:txBody>
            </p:sp>
            <p:grpSp>
              <p:nvGrpSpPr>
                <p:cNvPr id="212" name="Group 211"/>
                <p:cNvGrpSpPr/>
                <p:nvPr/>
              </p:nvGrpSpPr>
              <p:grpSpPr>
                <a:xfrm>
                  <a:off x="7500543" y="5295900"/>
                  <a:ext cx="140422" cy="449915"/>
                  <a:chOff x="7511327" y="5311775"/>
                  <a:chExt cx="140422" cy="430865"/>
                </a:xfrm>
                <a:grpFill/>
              </p:grpSpPr>
              <p:sp>
                <p:nvSpPr>
                  <p:cNvPr id="213" name="Rounded Rectangle 212"/>
                  <p:cNvSpPr/>
                  <p:nvPr/>
                </p:nvSpPr>
                <p:spPr>
                  <a:xfrm flipH="1">
                    <a:off x="7578002" y="5311775"/>
                    <a:ext cx="73747" cy="430865"/>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r>
                      <a:rPr lang="en-US" dirty="0" smtClean="0"/>
                      <a:t>   </a:t>
                    </a:r>
                    <a:endParaRPr lang="en-US" dirty="0"/>
                  </a:p>
                </p:txBody>
              </p:sp>
              <p:sp>
                <p:nvSpPr>
                  <p:cNvPr id="214" name="Rounded Rectangle 213"/>
                  <p:cNvSpPr/>
                  <p:nvPr/>
                </p:nvSpPr>
                <p:spPr>
                  <a:xfrm flipH="1">
                    <a:off x="7511327" y="5311775"/>
                    <a:ext cx="73747" cy="430865"/>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r>
                      <a:rPr lang="en-US" dirty="0" smtClean="0"/>
                      <a:t>   </a:t>
                    </a:r>
                    <a:endParaRPr lang="en-US" dirty="0"/>
                  </a:p>
                </p:txBody>
              </p:sp>
            </p:grpSp>
          </p:grpSp>
          <p:sp>
            <p:nvSpPr>
              <p:cNvPr id="210" name="Rounded Rectangle 209"/>
              <p:cNvSpPr/>
              <p:nvPr/>
            </p:nvSpPr>
            <p:spPr>
              <a:xfrm rot="5400000" flipH="1">
                <a:off x="3292322" y="1586289"/>
                <a:ext cx="65922" cy="546099"/>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r>
                  <a:rPr lang="en-US" dirty="0" smtClean="0"/>
                  <a:t>   </a:t>
                </a:r>
                <a:endParaRPr lang="en-US" dirty="0"/>
              </a:p>
            </p:txBody>
          </p:sp>
        </p:grpSp>
        <p:grpSp>
          <p:nvGrpSpPr>
            <p:cNvPr id="202" name="Group 201"/>
            <p:cNvGrpSpPr/>
            <p:nvPr/>
          </p:nvGrpSpPr>
          <p:grpSpPr>
            <a:xfrm>
              <a:off x="3005723" y="1909233"/>
              <a:ext cx="648758" cy="188388"/>
              <a:chOff x="3005723" y="1909233"/>
              <a:chExt cx="648758" cy="188388"/>
            </a:xfrm>
            <a:grpFill/>
          </p:grpSpPr>
          <p:grpSp>
            <p:nvGrpSpPr>
              <p:cNvPr id="203" name="Group 202"/>
              <p:cNvGrpSpPr/>
              <p:nvPr/>
            </p:nvGrpSpPr>
            <p:grpSpPr>
              <a:xfrm>
                <a:off x="3005723" y="1909233"/>
                <a:ext cx="169333" cy="188388"/>
                <a:chOff x="3467156" y="1913466"/>
                <a:chExt cx="169333" cy="188388"/>
              </a:xfrm>
              <a:grpFill/>
            </p:grpSpPr>
            <p:sp>
              <p:nvSpPr>
                <p:cNvPr id="207" name="Isosceles Triangle 206"/>
                <p:cNvSpPr/>
                <p:nvPr/>
              </p:nvSpPr>
              <p:spPr>
                <a:xfrm>
                  <a:off x="3481917" y="1913466"/>
                  <a:ext cx="139700" cy="135467"/>
                </a:xfrm>
                <a:prstGeom prst="triangle">
                  <a:avLst/>
                </a:prstGeom>
                <a:noFill/>
                <a:ln w="952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dirty="0"/>
                </a:p>
              </p:txBody>
            </p:sp>
            <p:sp>
              <p:nvSpPr>
                <p:cNvPr id="208" name="Chord 207"/>
                <p:cNvSpPr/>
                <p:nvPr/>
              </p:nvSpPr>
              <p:spPr>
                <a:xfrm rot="15323021">
                  <a:off x="3479525" y="1944889"/>
                  <a:ext cx="144596" cy="169333"/>
                </a:xfrm>
                <a:prstGeom prst="chord">
                  <a:avLst>
                    <a:gd name="adj1" fmla="val 7106201"/>
                    <a:gd name="adj2" fmla="val 1620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dirty="0"/>
                </a:p>
              </p:txBody>
            </p:sp>
          </p:grpSp>
          <p:grpSp>
            <p:nvGrpSpPr>
              <p:cNvPr id="204" name="Group 203"/>
              <p:cNvGrpSpPr/>
              <p:nvPr/>
            </p:nvGrpSpPr>
            <p:grpSpPr>
              <a:xfrm>
                <a:off x="3485148" y="1909233"/>
                <a:ext cx="169333" cy="188388"/>
                <a:chOff x="3467156" y="1913466"/>
                <a:chExt cx="169333" cy="188388"/>
              </a:xfrm>
              <a:grpFill/>
            </p:grpSpPr>
            <p:sp>
              <p:nvSpPr>
                <p:cNvPr id="205" name="Isosceles Triangle 204"/>
                <p:cNvSpPr/>
                <p:nvPr/>
              </p:nvSpPr>
              <p:spPr>
                <a:xfrm>
                  <a:off x="3481917" y="1913466"/>
                  <a:ext cx="139700" cy="135467"/>
                </a:xfrm>
                <a:prstGeom prst="triangle">
                  <a:avLst/>
                </a:prstGeom>
                <a:noFill/>
                <a:ln w="952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dirty="0"/>
                </a:p>
              </p:txBody>
            </p:sp>
            <p:sp>
              <p:nvSpPr>
                <p:cNvPr id="206" name="Chord 205"/>
                <p:cNvSpPr/>
                <p:nvPr/>
              </p:nvSpPr>
              <p:spPr>
                <a:xfrm rot="15323021">
                  <a:off x="3479525" y="1944889"/>
                  <a:ext cx="144596" cy="169333"/>
                </a:xfrm>
                <a:prstGeom prst="chord">
                  <a:avLst>
                    <a:gd name="adj1" fmla="val 7106201"/>
                    <a:gd name="adj2" fmla="val 1620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dirty="0"/>
                </a:p>
              </p:txBody>
            </p:sp>
          </p:grpSp>
        </p:grpSp>
      </p:grpSp>
      <p:grpSp>
        <p:nvGrpSpPr>
          <p:cNvPr id="2" name="Group 1"/>
          <p:cNvGrpSpPr/>
          <p:nvPr/>
        </p:nvGrpSpPr>
        <p:grpSpPr>
          <a:xfrm>
            <a:off x="2244711" y="4581243"/>
            <a:ext cx="602425" cy="602425"/>
            <a:chOff x="2493434" y="5050373"/>
            <a:chExt cx="410632" cy="410632"/>
          </a:xfrm>
        </p:grpSpPr>
        <p:sp>
          <p:nvSpPr>
            <p:cNvPr id="227" name="Oval 226"/>
            <p:cNvSpPr/>
            <p:nvPr/>
          </p:nvSpPr>
          <p:spPr>
            <a:xfrm>
              <a:off x="2493434" y="5050373"/>
              <a:ext cx="410632" cy="410632"/>
            </a:xfrm>
            <a:prstGeom prst="ellipse">
              <a:avLst/>
            </a:prstGeom>
            <a:solidFill>
              <a:schemeClr val="bg1"/>
            </a:solidFill>
            <a:ln w="34925">
              <a:solidFill>
                <a:srgbClr val="3789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8" name="Group 227"/>
            <p:cNvGrpSpPr/>
            <p:nvPr/>
          </p:nvGrpSpPr>
          <p:grpSpPr>
            <a:xfrm>
              <a:off x="2566117" y="5096936"/>
              <a:ext cx="268999" cy="263945"/>
              <a:chOff x="6390930" y="3587231"/>
              <a:chExt cx="1978370" cy="1941201"/>
            </a:xfrm>
            <a:solidFill>
              <a:srgbClr val="378935"/>
            </a:solidFill>
          </p:grpSpPr>
          <p:grpSp>
            <p:nvGrpSpPr>
              <p:cNvPr id="229" name="Group 228"/>
              <p:cNvGrpSpPr/>
              <p:nvPr/>
            </p:nvGrpSpPr>
            <p:grpSpPr>
              <a:xfrm>
                <a:off x="7051330" y="3587231"/>
                <a:ext cx="657570" cy="861701"/>
                <a:chOff x="9540530" y="3212846"/>
                <a:chExt cx="645998" cy="846537"/>
              </a:xfrm>
              <a:grpFill/>
            </p:grpSpPr>
            <p:sp>
              <p:nvSpPr>
                <p:cNvPr id="244" name="Oval 44"/>
                <p:cNvSpPr>
                  <a:spLocks noChangeArrowheads="1"/>
                </p:cNvSpPr>
                <p:nvPr/>
              </p:nvSpPr>
              <p:spPr bwMode="auto">
                <a:xfrm>
                  <a:off x="9689873" y="3212846"/>
                  <a:ext cx="342975" cy="355157"/>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245" name="Freeform 244"/>
                <p:cNvSpPr/>
                <p:nvPr/>
              </p:nvSpPr>
              <p:spPr>
                <a:xfrm>
                  <a:off x="9857510" y="3586637"/>
                  <a:ext cx="329018" cy="472746"/>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 name="Freeform 245"/>
                <p:cNvSpPr/>
                <p:nvPr/>
              </p:nvSpPr>
              <p:spPr>
                <a:xfrm flipH="1">
                  <a:off x="9540530" y="3586637"/>
                  <a:ext cx="326037" cy="472746"/>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0" name="Group 229"/>
              <p:cNvGrpSpPr/>
              <p:nvPr/>
            </p:nvGrpSpPr>
            <p:grpSpPr>
              <a:xfrm>
                <a:off x="6390930" y="4666731"/>
                <a:ext cx="1978370" cy="861701"/>
                <a:chOff x="6390930" y="4666731"/>
                <a:chExt cx="1978370" cy="861701"/>
              </a:xfrm>
              <a:grpFill/>
            </p:grpSpPr>
            <p:grpSp>
              <p:nvGrpSpPr>
                <p:cNvPr id="236" name="Group 235"/>
                <p:cNvGrpSpPr/>
                <p:nvPr/>
              </p:nvGrpSpPr>
              <p:grpSpPr>
                <a:xfrm>
                  <a:off x="7711730" y="4666731"/>
                  <a:ext cx="657570" cy="861701"/>
                  <a:chOff x="9540530" y="3212846"/>
                  <a:chExt cx="645998" cy="846537"/>
                </a:xfrm>
                <a:grpFill/>
              </p:grpSpPr>
              <p:sp>
                <p:nvSpPr>
                  <p:cNvPr id="241" name="Oval 44"/>
                  <p:cNvSpPr>
                    <a:spLocks noChangeArrowheads="1"/>
                  </p:cNvSpPr>
                  <p:nvPr/>
                </p:nvSpPr>
                <p:spPr bwMode="auto">
                  <a:xfrm>
                    <a:off x="9689873" y="3212846"/>
                    <a:ext cx="342975" cy="355157"/>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242" name="Freeform 241"/>
                  <p:cNvSpPr/>
                  <p:nvPr/>
                </p:nvSpPr>
                <p:spPr>
                  <a:xfrm>
                    <a:off x="9857510" y="3586637"/>
                    <a:ext cx="329018" cy="472746"/>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 name="Freeform 242"/>
                  <p:cNvSpPr/>
                  <p:nvPr/>
                </p:nvSpPr>
                <p:spPr>
                  <a:xfrm flipH="1">
                    <a:off x="9540530" y="3586637"/>
                    <a:ext cx="326037" cy="472746"/>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7" name="Group 236"/>
                <p:cNvGrpSpPr/>
                <p:nvPr/>
              </p:nvGrpSpPr>
              <p:grpSpPr>
                <a:xfrm>
                  <a:off x="6390930" y="4666731"/>
                  <a:ext cx="657570" cy="861701"/>
                  <a:chOff x="9540530" y="3212846"/>
                  <a:chExt cx="645998" cy="846537"/>
                </a:xfrm>
                <a:grpFill/>
              </p:grpSpPr>
              <p:sp>
                <p:nvSpPr>
                  <p:cNvPr id="238" name="Oval 44"/>
                  <p:cNvSpPr>
                    <a:spLocks noChangeArrowheads="1"/>
                  </p:cNvSpPr>
                  <p:nvPr/>
                </p:nvSpPr>
                <p:spPr bwMode="auto">
                  <a:xfrm>
                    <a:off x="9689873" y="3212846"/>
                    <a:ext cx="342975" cy="355157"/>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239" name="Freeform 238"/>
                  <p:cNvSpPr/>
                  <p:nvPr/>
                </p:nvSpPr>
                <p:spPr>
                  <a:xfrm>
                    <a:off x="9857510" y="3586637"/>
                    <a:ext cx="329018" cy="472746"/>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0" name="Freeform 239"/>
                  <p:cNvSpPr/>
                  <p:nvPr/>
                </p:nvSpPr>
                <p:spPr>
                  <a:xfrm flipH="1">
                    <a:off x="9540530" y="3586637"/>
                    <a:ext cx="326037" cy="472746"/>
                  </a:xfrm>
                  <a:custGeom>
                    <a:avLst/>
                    <a:gdLst>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09550 w 231775"/>
                      <a:gd name="connsiteY2" fmla="*/ 25400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74625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1775"/>
                      <a:gd name="connsiteY0" fmla="*/ 241300 h 352425"/>
                      <a:gd name="connsiteX1" fmla="*/ 231775 w 231775"/>
                      <a:gd name="connsiteY1" fmla="*/ 63500 h 352425"/>
                      <a:gd name="connsiteX2" fmla="*/ 218552 w 231775"/>
                      <a:gd name="connsiteY2" fmla="*/ 20899 h 352425"/>
                      <a:gd name="connsiteX3" fmla="*/ 152120 w 231775"/>
                      <a:gd name="connsiteY3" fmla="*/ 3175 h 352425"/>
                      <a:gd name="connsiteX4" fmla="*/ 76200 w 231775"/>
                      <a:gd name="connsiteY4" fmla="*/ 0 h 352425"/>
                      <a:gd name="connsiteX5" fmla="*/ 0 w 231775"/>
                      <a:gd name="connsiteY5" fmla="*/ 98425 h 352425"/>
                      <a:gd name="connsiteX6" fmla="*/ 3175 w 231775"/>
                      <a:gd name="connsiteY6" fmla="*/ 352425 h 352425"/>
                      <a:gd name="connsiteX7" fmla="*/ 155575 w 231775"/>
                      <a:gd name="connsiteY7" fmla="*/ 311150 h 352425"/>
                      <a:gd name="connsiteX8" fmla="*/ 231775 w 231775"/>
                      <a:gd name="connsiteY8" fmla="*/ 241300 h 352425"/>
                      <a:gd name="connsiteX0" fmla="*/ 231775 w 234026"/>
                      <a:gd name="connsiteY0" fmla="*/ 241300 h 352425"/>
                      <a:gd name="connsiteX1" fmla="*/ 234026 w 234026"/>
                      <a:gd name="connsiteY1" fmla="*/ 95008 h 352425"/>
                      <a:gd name="connsiteX2" fmla="*/ 218552 w 234026"/>
                      <a:gd name="connsiteY2" fmla="*/ 20899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55575 w 234026"/>
                      <a:gd name="connsiteY7" fmla="*/ 311150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7571 w 234026"/>
                      <a:gd name="connsiteY7" fmla="*/ 317902 h 352425"/>
                      <a:gd name="connsiteX8" fmla="*/ 231775 w 234026"/>
                      <a:gd name="connsiteY8" fmla="*/ 241300 h 352425"/>
                      <a:gd name="connsiteX0" fmla="*/ 231775 w 234026"/>
                      <a:gd name="connsiteY0" fmla="*/ 241300 h 352425"/>
                      <a:gd name="connsiteX1" fmla="*/ 234026 w 234026"/>
                      <a:gd name="connsiteY1" fmla="*/ 95008 h 352425"/>
                      <a:gd name="connsiteX2" fmla="*/ 214051 w 234026"/>
                      <a:gd name="connsiteY2" fmla="*/ 27651 h 352425"/>
                      <a:gd name="connsiteX3" fmla="*/ 152120 w 234026"/>
                      <a:gd name="connsiteY3" fmla="*/ 3175 h 352425"/>
                      <a:gd name="connsiteX4" fmla="*/ 76200 w 234026"/>
                      <a:gd name="connsiteY4" fmla="*/ 0 h 352425"/>
                      <a:gd name="connsiteX5" fmla="*/ 0 w 234026"/>
                      <a:gd name="connsiteY5" fmla="*/ 98425 h 352425"/>
                      <a:gd name="connsiteX6" fmla="*/ 3175 w 234026"/>
                      <a:gd name="connsiteY6" fmla="*/ 352425 h 352425"/>
                      <a:gd name="connsiteX7" fmla="*/ 135321 w 234026"/>
                      <a:gd name="connsiteY7" fmla="*/ 322403 h 352425"/>
                      <a:gd name="connsiteX8" fmla="*/ 231775 w 234026"/>
                      <a:gd name="connsiteY8" fmla="*/ 2413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6" h="352425">
                        <a:moveTo>
                          <a:pt x="231775" y="241300"/>
                        </a:moveTo>
                        <a:cubicBezTo>
                          <a:pt x="232525" y="192536"/>
                          <a:pt x="233276" y="143772"/>
                          <a:pt x="234026" y="95008"/>
                        </a:cubicBezTo>
                        <a:cubicBezTo>
                          <a:pt x="230322" y="59025"/>
                          <a:pt x="227702" y="42956"/>
                          <a:pt x="214051" y="27651"/>
                        </a:cubicBezTo>
                        <a:cubicBezTo>
                          <a:pt x="200400" y="12346"/>
                          <a:pt x="174345" y="7408"/>
                          <a:pt x="152120" y="3175"/>
                        </a:cubicBezTo>
                        <a:lnTo>
                          <a:pt x="76200" y="0"/>
                        </a:lnTo>
                        <a:lnTo>
                          <a:pt x="0" y="98425"/>
                        </a:lnTo>
                        <a:cubicBezTo>
                          <a:pt x="1058" y="183092"/>
                          <a:pt x="2117" y="267758"/>
                          <a:pt x="3175" y="352425"/>
                        </a:cubicBezTo>
                        <a:cubicBezTo>
                          <a:pt x="58476" y="352170"/>
                          <a:pt x="85846" y="343034"/>
                          <a:pt x="135321" y="322403"/>
                        </a:cubicBezTo>
                        <a:cubicBezTo>
                          <a:pt x="184796" y="301772"/>
                          <a:pt x="219075" y="282575"/>
                          <a:pt x="231775" y="2413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231" name="Group 230"/>
              <p:cNvGrpSpPr/>
              <p:nvPr/>
            </p:nvGrpSpPr>
            <p:grpSpPr>
              <a:xfrm>
                <a:off x="7109162" y="4578350"/>
                <a:ext cx="541907" cy="411737"/>
                <a:chOff x="7040612" y="4515936"/>
                <a:chExt cx="682556" cy="518601"/>
              </a:xfrm>
              <a:grpFill/>
            </p:grpSpPr>
            <p:sp>
              <p:nvSpPr>
                <p:cNvPr id="232" name="Rounded Rectangle 231"/>
                <p:cNvSpPr/>
                <p:nvPr/>
              </p:nvSpPr>
              <p:spPr>
                <a:xfrm flipH="1">
                  <a:off x="7304580" y="4515936"/>
                  <a:ext cx="154621" cy="444431"/>
                </a:xfrm>
                <a:prstGeom prst="roundRect">
                  <a:avLst>
                    <a:gd name="adj" fmla="val 49172"/>
                  </a:avLst>
                </a:prstGeom>
                <a:grp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3" name="Group 232"/>
                <p:cNvGrpSpPr/>
                <p:nvPr/>
              </p:nvGrpSpPr>
              <p:grpSpPr>
                <a:xfrm>
                  <a:off x="7040612" y="4879916"/>
                  <a:ext cx="682556" cy="154621"/>
                  <a:chOff x="7031087" y="4927541"/>
                  <a:chExt cx="682556" cy="154621"/>
                </a:xfrm>
                <a:grpFill/>
              </p:grpSpPr>
              <p:sp>
                <p:nvSpPr>
                  <p:cNvPr id="234" name="Rounded Rectangle 233"/>
                  <p:cNvSpPr/>
                  <p:nvPr/>
                </p:nvSpPr>
                <p:spPr>
                  <a:xfrm rot="18415130" flipH="1">
                    <a:off x="7414117" y="4782636"/>
                    <a:ext cx="154621" cy="444431"/>
                  </a:xfrm>
                  <a:prstGeom prst="roundRect">
                    <a:avLst>
                      <a:gd name="adj" fmla="val 49172"/>
                    </a:avLst>
                  </a:prstGeom>
                  <a:grp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 name="Rounded Rectangle 234"/>
                  <p:cNvSpPr/>
                  <p:nvPr/>
                </p:nvSpPr>
                <p:spPr>
                  <a:xfrm rot="3184870">
                    <a:off x="7175992" y="4782636"/>
                    <a:ext cx="154621" cy="444431"/>
                  </a:xfrm>
                  <a:prstGeom prst="roundRect">
                    <a:avLst>
                      <a:gd name="adj" fmla="val 49172"/>
                    </a:avLst>
                  </a:prstGeom>
                  <a:grp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grpSp>
        <p:nvGrpSpPr>
          <p:cNvPr id="247" name="Group 246"/>
          <p:cNvGrpSpPr/>
          <p:nvPr/>
        </p:nvGrpSpPr>
        <p:grpSpPr>
          <a:xfrm>
            <a:off x="3624041" y="4646511"/>
            <a:ext cx="514469" cy="429304"/>
            <a:chOff x="3536630" y="4703345"/>
            <a:chExt cx="603570" cy="503655"/>
          </a:xfrm>
        </p:grpSpPr>
        <p:sp>
          <p:nvSpPr>
            <p:cNvPr id="248" name="Rounded Rectangle 247"/>
            <p:cNvSpPr/>
            <p:nvPr/>
          </p:nvSpPr>
          <p:spPr>
            <a:xfrm>
              <a:off x="3712314" y="4703345"/>
              <a:ext cx="252203" cy="173456"/>
            </a:xfrm>
            <a:prstGeom prst="roundRect">
              <a:avLst>
                <a:gd name="adj" fmla="val 11138"/>
              </a:avLst>
            </a:prstGeom>
            <a:solidFill>
              <a:srgbClr val="0083BC"/>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ounded Rectangle 248"/>
            <p:cNvSpPr/>
            <p:nvPr/>
          </p:nvSpPr>
          <p:spPr>
            <a:xfrm>
              <a:off x="3536630" y="4801769"/>
              <a:ext cx="603570" cy="405231"/>
            </a:xfrm>
            <a:prstGeom prst="roundRect">
              <a:avLst>
                <a:gd name="adj" fmla="val 11138"/>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0" name="Group 249"/>
            <p:cNvGrpSpPr/>
            <p:nvPr/>
          </p:nvGrpSpPr>
          <p:grpSpPr>
            <a:xfrm>
              <a:off x="3627278" y="4800600"/>
              <a:ext cx="422275" cy="406400"/>
              <a:chOff x="3632200" y="4800600"/>
              <a:chExt cx="422275" cy="406400"/>
            </a:xfrm>
          </p:grpSpPr>
          <p:cxnSp>
            <p:nvCxnSpPr>
              <p:cNvPr id="251" name="Straight Connector 250"/>
              <p:cNvCxnSpPr/>
              <p:nvPr/>
            </p:nvCxnSpPr>
            <p:spPr>
              <a:xfrm>
                <a:off x="3632200" y="4800600"/>
                <a:ext cx="3175" cy="406400"/>
              </a:xfrm>
              <a:prstGeom prst="line">
                <a:avLst/>
              </a:prstGeom>
              <a:solidFill>
                <a:srgbClr val="378935"/>
              </a:solidFill>
              <a:ln w="19050" cmpd="sng">
                <a:solidFill>
                  <a:srgbClr val="0083BC"/>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a:off x="4051300" y="4800600"/>
                <a:ext cx="3175" cy="406400"/>
              </a:xfrm>
              <a:prstGeom prst="line">
                <a:avLst/>
              </a:prstGeom>
              <a:solidFill>
                <a:srgbClr val="378935"/>
              </a:solidFill>
              <a:ln w="19050" cmpd="sng">
                <a:solidFill>
                  <a:srgbClr val="0083BC"/>
                </a:solidFill>
              </a:ln>
              <a:effectLst/>
            </p:spPr>
            <p:style>
              <a:lnRef idx="2">
                <a:schemeClr val="accent1"/>
              </a:lnRef>
              <a:fillRef idx="0">
                <a:schemeClr val="accent1"/>
              </a:fillRef>
              <a:effectRef idx="1">
                <a:schemeClr val="accent1"/>
              </a:effectRef>
              <a:fontRef idx="minor">
                <a:schemeClr val="tx1"/>
              </a:fontRef>
            </p:style>
          </p:cxnSp>
        </p:grpSp>
      </p:grpSp>
      <p:grpSp>
        <p:nvGrpSpPr>
          <p:cNvPr id="259" name="Group 258"/>
          <p:cNvGrpSpPr/>
          <p:nvPr/>
        </p:nvGrpSpPr>
        <p:grpSpPr>
          <a:xfrm>
            <a:off x="5068326" y="4629527"/>
            <a:ext cx="321391" cy="495903"/>
            <a:chOff x="8212667" y="921069"/>
            <a:chExt cx="324908" cy="501331"/>
          </a:xfrm>
        </p:grpSpPr>
        <p:grpSp>
          <p:nvGrpSpPr>
            <p:cNvPr id="260" name="Group 259"/>
            <p:cNvGrpSpPr/>
            <p:nvPr/>
          </p:nvGrpSpPr>
          <p:grpSpPr>
            <a:xfrm>
              <a:off x="8212667" y="921069"/>
              <a:ext cx="324908" cy="501331"/>
              <a:chOff x="8212667" y="921069"/>
              <a:chExt cx="324908" cy="501331"/>
            </a:xfrm>
          </p:grpSpPr>
          <p:sp>
            <p:nvSpPr>
              <p:cNvPr id="264" name="Rectangle 263"/>
              <p:cNvSpPr/>
              <p:nvPr/>
            </p:nvSpPr>
            <p:spPr>
              <a:xfrm>
                <a:off x="8212667" y="921069"/>
                <a:ext cx="324908" cy="501331"/>
              </a:xfrm>
              <a:prstGeom prst="rect">
                <a:avLst/>
              </a:prstGeom>
              <a:solidFill>
                <a:schemeClr val="bg1"/>
              </a:solidFill>
              <a:ln w="508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ounded Rectangle 264"/>
              <p:cNvSpPr/>
              <p:nvPr/>
            </p:nvSpPr>
            <p:spPr>
              <a:xfrm>
                <a:off x="8231534" y="960783"/>
                <a:ext cx="279012" cy="109191"/>
              </a:xfrm>
              <a:prstGeom prst="roundRect">
                <a:avLst>
                  <a:gd name="adj" fmla="val 6348"/>
                </a:avLst>
              </a:prstGeom>
              <a:solidFill>
                <a:srgbClr val="47A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66" name="Group 265"/>
              <p:cNvGrpSpPr/>
              <p:nvPr/>
            </p:nvGrpSpPr>
            <p:grpSpPr>
              <a:xfrm>
                <a:off x="8233394" y="1111480"/>
                <a:ext cx="274018" cy="61293"/>
                <a:chOff x="8234982" y="1111480"/>
                <a:chExt cx="274018" cy="61293"/>
              </a:xfrm>
            </p:grpSpPr>
            <p:sp>
              <p:nvSpPr>
                <p:cNvPr id="275" name="Oval 274"/>
                <p:cNvSpPr/>
                <p:nvPr/>
              </p:nvSpPr>
              <p:spPr>
                <a:xfrm>
                  <a:off x="8234982" y="1111480"/>
                  <a:ext cx="61293" cy="61293"/>
                </a:xfrm>
                <a:prstGeom prst="ellipse">
                  <a:avLst/>
                </a:prstGeom>
                <a:solidFill>
                  <a:srgbClr val="47A14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6" name="Oval 275"/>
                <p:cNvSpPr/>
                <p:nvPr/>
              </p:nvSpPr>
              <p:spPr>
                <a:xfrm>
                  <a:off x="8341345" y="1111480"/>
                  <a:ext cx="61293" cy="61293"/>
                </a:xfrm>
                <a:prstGeom prst="ellipse">
                  <a:avLst/>
                </a:prstGeom>
                <a:solidFill>
                  <a:srgbClr val="47A14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7" name="Oval 276"/>
                <p:cNvSpPr/>
                <p:nvPr/>
              </p:nvSpPr>
              <p:spPr>
                <a:xfrm>
                  <a:off x="8447707" y="1111480"/>
                  <a:ext cx="61293" cy="61293"/>
                </a:xfrm>
                <a:prstGeom prst="ellipse">
                  <a:avLst/>
                </a:prstGeom>
                <a:solidFill>
                  <a:srgbClr val="47A14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67" name="Group 266"/>
              <p:cNvGrpSpPr/>
              <p:nvPr/>
            </p:nvGrpSpPr>
            <p:grpSpPr>
              <a:xfrm>
                <a:off x="8233394" y="1216255"/>
                <a:ext cx="274018" cy="61293"/>
                <a:chOff x="8234982" y="1111480"/>
                <a:chExt cx="274018" cy="61293"/>
              </a:xfrm>
            </p:grpSpPr>
            <p:sp>
              <p:nvSpPr>
                <p:cNvPr id="272" name="Oval 271"/>
                <p:cNvSpPr/>
                <p:nvPr/>
              </p:nvSpPr>
              <p:spPr>
                <a:xfrm>
                  <a:off x="8234982" y="1111480"/>
                  <a:ext cx="61293" cy="61293"/>
                </a:xfrm>
                <a:prstGeom prst="ellipse">
                  <a:avLst/>
                </a:prstGeom>
                <a:solidFill>
                  <a:srgbClr val="47A14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3" name="Oval 272"/>
                <p:cNvSpPr/>
                <p:nvPr/>
              </p:nvSpPr>
              <p:spPr>
                <a:xfrm>
                  <a:off x="8341345" y="1111480"/>
                  <a:ext cx="61293" cy="61293"/>
                </a:xfrm>
                <a:prstGeom prst="ellipse">
                  <a:avLst/>
                </a:prstGeom>
                <a:solidFill>
                  <a:srgbClr val="47A14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4" name="Oval 273"/>
                <p:cNvSpPr/>
                <p:nvPr/>
              </p:nvSpPr>
              <p:spPr>
                <a:xfrm>
                  <a:off x="8447707" y="1111480"/>
                  <a:ext cx="61293" cy="61293"/>
                </a:xfrm>
                <a:prstGeom prst="ellipse">
                  <a:avLst/>
                </a:prstGeom>
                <a:solidFill>
                  <a:srgbClr val="47A14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68" name="Group 267"/>
              <p:cNvGrpSpPr/>
              <p:nvPr/>
            </p:nvGrpSpPr>
            <p:grpSpPr>
              <a:xfrm>
                <a:off x="8233394" y="1321030"/>
                <a:ext cx="274018" cy="61293"/>
                <a:chOff x="8234982" y="1111480"/>
                <a:chExt cx="274018" cy="61293"/>
              </a:xfrm>
            </p:grpSpPr>
            <p:sp>
              <p:nvSpPr>
                <p:cNvPr id="269" name="Oval 268"/>
                <p:cNvSpPr/>
                <p:nvPr/>
              </p:nvSpPr>
              <p:spPr>
                <a:xfrm>
                  <a:off x="8234982" y="1111480"/>
                  <a:ext cx="61293" cy="61293"/>
                </a:xfrm>
                <a:prstGeom prst="ellipse">
                  <a:avLst/>
                </a:prstGeom>
                <a:solidFill>
                  <a:srgbClr val="47A14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0" name="Oval 269"/>
                <p:cNvSpPr/>
                <p:nvPr/>
              </p:nvSpPr>
              <p:spPr>
                <a:xfrm>
                  <a:off x="8341345" y="1111480"/>
                  <a:ext cx="61293" cy="61293"/>
                </a:xfrm>
                <a:prstGeom prst="ellipse">
                  <a:avLst/>
                </a:prstGeom>
                <a:solidFill>
                  <a:srgbClr val="47A14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1" name="Oval 270"/>
                <p:cNvSpPr/>
                <p:nvPr/>
              </p:nvSpPr>
              <p:spPr>
                <a:xfrm>
                  <a:off x="8447707" y="1111480"/>
                  <a:ext cx="61293" cy="61293"/>
                </a:xfrm>
                <a:prstGeom prst="ellipse">
                  <a:avLst/>
                </a:prstGeom>
                <a:solidFill>
                  <a:srgbClr val="47A14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261" name="Group 260"/>
            <p:cNvGrpSpPr/>
            <p:nvPr/>
          </p:nvGrpSpPr>
          <p:grpSpPr>
            <a:xfrm>
              <a:off x="8413892" y="985679"/>
              <a:ext cx="66533" cy="66533"/>
              <a:chOff x="6796761" y="2309654"/>
              <a:chExt cx="190244" cy="190244"/>
            </a:xfrm>
            <a:solidFill>
              <a:schemeClr val="bg1"/>
            </a:solidFill>
          </p:grpSpPr>
          <p:sp>
            <p:nvSpPr>
              <p:cNvPr id="262" name="Rectangle 261"/>
              <p:cNvSpPr/>
              <p:nvPr/>
            </p:nvSpPr>
            <p:spPr>
              <a:xfrm>
                <a:off x="6796761" y="2381734"/>
                <a:ext cx="190244" cy="5243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263" name="Rectangle 262"/>
              <p:cNvSpPr/>
              <p:nvPr/>
            </p:nvSpPr>
            <p:spPr>
              <a:xfrm rot="5400000">
                <a:off x="6796761" y="2378503"/>
                <a:ext cx="190244" cy="525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grpSp>
      </p:grpSp>
      <p:grpSp>
        <p:nvGrpSpPr>
          <p:cNvPr id="5" name="Group 4"/>
          <p:cNvGrpSpPr/>
          <p:nvPr/>
        </p:nvGrpSpPr>
        <p:grpSpPr>
          <a:xfrm>
            <a:off x="2208093" y="1712379"/>
            <a:ext cx="646439" cy="468670"/>
            <a:chOff x="2062076" y="1676397"/>
            <a:chExt cx="875857" cy="634999"/>
          </a:xfrm>
        </p:grpSpPr>
        <p:grpSp>
          <p:nvGrpSpPr>
            <p:cNvPr id="278" name="Group 277"/>
            <p:cNvGrpSpPr/>
            <p:nvPr/>
          </p:nvGrpSpPr>
          <p:grpSpPr>
            <a:xfrm>
              <a:off x="2062076" y="1676397"/>
              <a:ext cx="875857" cy="618066"/>
              <a:chOff x="5430006" y="3351054"/>
              <a:chExt cx="1041088" cy="585945"/>
            </a:xfrm>
          </p:grpSpPr>
          <p:sp>
            <p:nvSpPr>
              <p:cNvPr id="279" name="Rectangle 278"/>
              <p:cNvSpPr/>
              <p:nvPr/>
            </p:nvSpPr>
            <p:spPr>
              <a:xfrm>
                <a:off x="5514672" y="3519047"/>
                <a:ext cx="189978" cy="417952"/>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a:off x="5661246" y="3606447"/>
                <a:ext cx="150251" cy="330552"/>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flipV="1">
                <a:off x="6155267" y="3742266"/>
                <a:ext cx="127000" cy="194733"/>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281"/>
              <p:cNvSpPr/>
              <p:nvPr/>
            </p:nvSpPr>
            <p:spPr>
              <a:xfrm>
                <a:off x="5788595" y="3351054"/>
                <a:ext cx="268086" cy="585945"/>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p:cNvSpPr/>
              <p:nvPr/>
            </p:nvSpPr>
            <p:spPr>
              <a:xfrm>
                <a:off x="6031139" y="3479480"/>
                <a:ext cx="188357" cy="457519"/>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Rectangle 283"/>
              <p:cNvSpPr/>
              <p:nvPr/>
            </p:nvSpPr>
            <p:spPr>
              <a:xfrm>
                <a:off x="6175074" y="3440220"/>
                <a:ext cx="97441" cy="496779"/>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Rectangle 284"/>
              <p:cNvSpPr/>
              <p:nvPr/>
            </p:nvSpPr>
            <p:spPr>
              <a:xfrm>
                <a:off x="5430006" y="3725331"/>
                <a:ext cx="149527" cy="211668"/>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p:cNvSpPr/>
              <p:nvPr/>
            </p:nvSpPr>
            <p:spPr>
              <a:xfrm>
                <a:off x="6280385" y="3725331"/>
                <a:ext cx="149527" cy="211668"/>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ectangle 286"/>
              <p:cNvSpPr/>
              <p:nvPr/>
            </p:nvSpPr>
            <p:spPr>
              <a:xfrm>
                <a:off x="6219496" y="3553030"/>
                <a:ext cx="251598" cy="383969"/>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8" name="Freeform 287"/>
            <p:cNvSpPr/>
            <p:nvPr/>
          </p:nvSpPr>
          <p:spPr>
            <a:xfrm>
              <a:off x="2258453" y="1849423"/>
              <a:ext cx="495338" cy="461973"/>
            </a:xfrm>
            <a:custGeom>
              <a:avLst/>
              <a:gdLst>
                <a:gd name="connsiteX0" fmla="*/ 536575 w 612775"/>
                <a:gd name="connsiteY0" fmla="*/ 571500 h 571500"/>
                <a:gd name="connsiteX1" fmla="*/ 536575 w 612775"/>
                <a:gd name="connsiteY1" fmla="*/ 295275 h 571500"/>
                <a:gd name="connsiteX2" fmla="*/ 612775 w 612775"/>
                <a:gd name="connsiteY2" fmla="*/ 295275 h 571500"/>
                <a:gd name="connsiteX3" fmla="*/ 488950 w 612775"/>
                <a:gd name="connsiteY3" fmla="*/ 171450 h 571500"/>
                <a:gd name="connsiteX4" fmla="*/ 495300 w 612775"/>
                <a:gd name="connsiteY4" fmla="*/ 53975 h 571500"/>
                <a:gd name="connsiteX5" fmla="*/ 431800 w 612775"/>
                <a:gd name="connsiteY5" fmla="*/ 50800 h 571500"/>
                <a:gd name="connsiteX6" fmla="*/ 431800 w 612775"/>
                <a:gd name="connsiteY6" fmla="*/ 120650 h 571500"/>
                <a:gd name="connsiteX7" fmla="*/ 307975 w 612775"/>
                <a:gd name="connsiteY7" fmla="*/ 0 h 571500"/>
                <a:gd name="connsiteX8" fmla="*/ 0 w 612775"/>
                <a:gd name="connsiteY8" fmla="*/ 285750 h 571500"/>
                <a:gd name="connsiteX9" fmla="*/ 76200 w 612775"/>
                <a:gd name="connsiteY9" fmla="*/ 288925 h 571500"/>
                <a:gd name="connsiteX10" fmla="*/ 76200 w 612775"/>
                <a:gd name="connsiteY10" fmla="*/ 571500 h 571500"/>
                <a:gd name="connsiteX11" fmla="*/ 536575 w 612775"/>
                <a:gd name="connsiteY11" fmla="*/ 571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775" h="571500">
                  <a:moveTo>
                    <a:pt x="536575" y="571500"/>
                  </a:moveTo>
                  <a:lnTo>
                    <a:pt x="536575" y="295275"/>
                  </a:lnTo>
                  <a:lnTo>
                    <a:pt x="612775" y="295275"/>
                  </a:lnTo>
                  <a:lnTo>
                    <a:pt x="488950" y="171450"/>
                  </a:lnTo>
                  <a:lnTo>
                    <a:pt x="495300" y="53975"/>
                  </a:lnTo>
                  <a:lnTo>
                    <a:pt x="431800" y="50800"/>
                  </a:lnTo>
                  <a:lnTo>
                    <a:pt x="431800" y="120650"/>
                  </a:lnTo>
                  <a:lnTo>
                    <a:pt x="307975" y="0"/>
                  </a:lnTo>
                  <a:lnTo>
                    <a:pt x="0" y="285750"/>
                  </a:lnTo>
                  <a:lnTo>
                    <a:pt x="76200" y="288925"/>
                  </a:lnTo>
                  <a:lnTo>
                    <a:pt x="76200" y="571500"/>
                  </a:lnTo>
                  <a:lnTo>
                    <a:pt x="536575" y="571500"/>
                  </a:lnTo>
                  <a:close/>
                </a:path>
              </a:pathLst>
            </a:custGeom>
            <a:solidFill>
              <a:srgbClr val="0083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89" name="Group 288"/>
          <p:cNvGrpSpPr/>
          <p:nvPr/>
        </p:nvGrpSpPr>
        <p:grpSpPr>
          <a:xfrm>
            <a:off x="6279119" y="4527754"/>
            <a:ext cx="566334" cy="610952"/>
            <a:chOff x="6169021" y="4531210"/>
            <a:chExt cx="735330" cy="793261"/>
          </a:xfrm>
        </p:grpSpPr>
        <p:grpSp>
          <p:nvGrpSpPr>
            <p:cNvPr id="290" name="Group 289"/>
            <p:cNvGrpSpPr/>
            <p:nvPr/>
          </p:nvGrpSpPr>
          <p:grpSpPr>
            <a:xfrm>
              <a:off x="6169021" y="4756695"/>
              <a:ext cx="735330" cy="567776"/>
              <a:chOff x="4745954" y="1856363"/>
              <a:chExt cx="530212" cy="658234"/>
            </a:xfrm>
          </p:grpSpPr>
          <p:sp>
            <p:nvSpPr>
              <p:cNvPr id="309" name="Rectangle 308"/>
              <p:cNvSpPr/>
              <p:nvPr/>
            </p:nvSpPr>
            <p:spPr>
              <a:xfrm>
                <a:off x="4899076" y="1856363"/>
                <a:ext cx="75814" cy="650873"/>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p:cNvSpPr/>
              <p:nvPr/>
            </p:nvSpPr>
            <p:spPr>
              <a:xfrm>
                <a:off x="4745954" y="2113386"/>
                <a:ext cx="530212" cy="401211"/>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p:cNvSpPr/>
              <p:nvPr/>
            </p:nvSpPr>
            <p:spPr>
              <a:xfrm>
                <a:off x="4804644" y="2318468"/>
                <a:ext cx="87829" cy="184490"/>
              </a:xfrm>
              <a:prstGeom prst="rect">
                <a:avLst/>
              </a:prstGeom>
              <a:solidFill>
                <a:schemeClr val="bg2">
                  <a:lumMod val="5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ectangle 311"/>
              <p:cNvSpPr/>
              <p:nvPr/>
            </p:nvSpPr>
            <p:spPr>
              <a:xfrm>
                <a:off x="5035292" y="1856363"/>
                <a:ext cx="75814" cy="650873"/>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Rectangle 312"/>
              <p:cNvSpPr/>
              <p:nvPr/>
            </p:nvSpPr>
            <p:spPr>
              <a:xfrm>
                <a:off x="5171508" y="1856363"/>
                <a:ext cx="75814" cy="650873"/>
              </a:xfrm>
              <a:prstGeom prst="rect">
                <a:avLst/>
              </a:prstGeom>
              <a:solidFill>
                <a:srgbClr val="FFFFFF"/>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p:cNvSpPr/>
              <p:nvPr/>
            </p:nvSpPr>
            <p:spPr>
              <a:xfrm>
                <a:off x="4932846" y="2193319"/>
                <a:ext cx="42044" cy="53003"/>
              </a:xfrm>
              <a:prstGeom prst="rect">
                <a:avLst/>
              </a:prstGeom>
              <a:solidFill>
                <a:schemeClr val="bg2">
                  <a:lumMod val="5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5058759" y="2193319"/>
                <a:ext cx="42044" cy="53003"/>
              </a:xfrm>
              <a:prstGeom prst="rect">
                <a:avLst/>
              </a:prstGeom>
              <a:solidFill>
                <a:schemeClr val="bg2">
                  <a:lumMod val="5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p:cNvSpPr/>
              <p:nvPr/>
            </p:nvSpPr>
            <p:spPr>
              <a:xfrm>
                <a:off x="5121716" y="2193319"/>
                <a:ext cx="42044" cy="53003"/>
              </a:xfrm>
              <a:prstGeom prst="rect">
                <a:avLst/>
              </a:prstGeom>
              <a:solidFill>
                <a:schemeClr val="bg2">
                  <a:lumMod val="5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p:cNvSpPr/>
              <p:nvPr/>
            </p:nvSpPr>
            <p:spPr>
              <a:xfrm>
                <a:off x="4995803" y="2193319"/>
                <a:ext cx="42044" cy="53003"/>
              </a:xfrm>
              <a:prstGeom prst="rect">
                <a:avLst/>
              </a:prstGeom>
              <a:solidFill>
                <a:schemeClr val="bg2">
                  <a:lumMod val="5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Rectangle 317"/>
              <p:cNvSpPr/>
              <p:nvPr/>
            </p:nvSpPr>
            <p:spPr>
              <a:xfrm>
                <a:off x="4869889" y="2193319"/>
                <a:ext cx="42044" cy="53003"/>
              </a:xfrm>
              <a:prstGeom prst="rect">
                <a:avLst/>
              </a:prstGeom>
              <a:solidFill>
                <a:schemeClr val="bg2">
                  <a:lumMod val="5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p:cNvSpPr/>
              <p:nvPr/>
            </p:nvSpPr>
            <p:spPr>
              <a:xfrm>
                <a:off x="5184674" y="2193319"/>
                <a:ext cx="42044" cy="53003"/>
              </a:xfrm>
              <a:prstGeom prst="rect">
                <a:avLst/>
              </a:prstGeom>
              <a:solidFill>
                <a:schemeClr val="bg2">
                  <a:lumMod val="5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p:cNvSpPr/>
              <p:nvPr/>
            </p:nvSpPr>
            <p:spPr>
              <a:xfrm>
                <a:off x="4806932" y="2193319"/>
                <a:ext cx="42044" cy="53003"/>
              </a:xfrm>
              <a:prstGeom prst="rect">
                <a:avLst/>
              </a:prstGeom>
              <a:solidFill>
                <a:schemeClr val="bg2">
                  <a:lumMod val="5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1" name="Group 290"/>
            <p:cNvGrpSpPr/>
            <p:nvPr/>
          </p:nvGrpSpPr>
          <p:grpSpPr>
            <a:xfrm>
              <a:off x="6321795" y="4531210"/>
              <a:ext cx="124793" cy="187255"/>
              <a:chOff x="6321795" y="4537560"/>
              <a:chExt cx="124793" cy="187255"/>
            </a:xfrm>
          </p:grpSpPr>
          <p:sp>
            <p:nvSpPr>
              <p:cNvPr id="304" name="Oval 303"/>
              <p:cNvSpPr/>
              <p:nvPr/>
            </p:nvSpPr>
            <p:spPr>
              <a:xfrm>
                <a:off x="6397995" y="4679096"/>
                <a:ext cx="45719" cy="45719"/>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5" name="Oval 304"/>
              <p:cNvSpPr/>
              <p:nvPr/>
            </p:nvSpPr>
            <p:spPr>
              <a:xfrm>
                <a:off x="6340845" y="4609246"/>
                <a:ext cx="61293" cy="61293"/>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6" name="Oval 305"/>
              <p:cNvSpPr/>
              <p:nvPr/>
            </p:nvSpPr>
            <p:spPr>
              <a:xfrm>
                <a:off x="6385295" y="4621946"/>
                <a:ext cx="61293" cy="61293"/>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7" name="Oval 306"/>
              <p:cNvSpPr/>
              <p:nvPr/>
            </p:nvSpPr>
            <p:spPr>
              <a:xfrm>
                <a:off x="6321795" y="4537560"/>
                <a:ext cx="88530" cy="88530"/>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8" name="Oval 307"/>
              <p:cNvSpPr/>
              <p:nvPr/>
            </p:nvSpPr>
            <p:spPr>
              <a:xfrm>
                <a:off x="6382120" y="4587021"/>
                <a:ext cx="61293" cy="61293"/>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92" name="Group 291"/>
            <p:cNvGrpSpPr/>
            <p:nvPr/>
          </p:nvGrpSpPr>
          <p:grpSpPr>
            <a:xfrm>
              <a:off x="6507533" y="4531210"/>
              <a:ext cx="124793" cy="187255"/>
              <a:chOff x="6321795" y="4537560"/>
              <a:chExt cx="124793" cy="187255"/>
            </a:xfrm>
          </p:grpSpPr>
          <p:sp>
            <p:nvSpPr>
              <p:cNvPr id="299" name="Oval 298"/>
              <p:cNvSpPr/>
              <p:nvPr/>
            </p:nvSpPr>
            <p:spPr>
              <a:xfrm>
                <a:off x="6397995" y="4679096"/>
                <a:ext cx="45719" cy="45719"/>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0" name="Oval 299"/>
              <p:cNvSpPr/>
              <p:nvPr/>
            </p:nvSpPr>
            <p:spPr>
              <a:xfrm>
                <a:off x="6340845" y="4609246"/>
                <a:ext cx="61293" cy="61293"/>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1" name="Oval 300"/>
              <p:cNvSpPr/>
              <p:nvPr/>
            </p:nvSpPr>
            <p:spPr>
              <a:xfrm>
                <a:off x="6385295" y="4621946"/>
                <a:ext cx="61293" cy="61293"/>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2" name="Oval 301"/>
              <p:cNvSpPr/>
              <p:nvPr/>
            </p:nvSpPr>
            <p:spPr>
              <a:xfrm>
                <a:off x="6321795" y="4537560"/>
                <a:ext cx="88530" cy="88530"/>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3" name="Oval 302"/>
              <p:cNvSpPr/>
              <p:nvPr/>
            </p:nvSpPr>
            <p:spPr>
              <a:xfrm>
                <a:off x="6382120" y="4587021"/>
                <a:ext cx="61293" cy="61293"/>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93" name="Group 292"/>
            <p:cNvGrpSpPr/>
            <p:nvPr/>
          </p:nvGrpSpPr>
          <p:grpSpPr>
            <a:xfrm>
              <a:off x="6693270" y="4531210"/>
              <a:ext cx="124793" cy="187255"/>
              <a:chOff x="6321795" y="4537560"/>
              <a:chExt cx="124793" cy="187255"/>
            </a:xfrm>
          </p:grpSpPr>
          <p:sp>
            <p:nvSpPr>
              <p:cNvPr id="294" name="Oval 293"/>
              <p:cNvSpPr/>
              <p:nvPr/>
            </p:nvSpPr>
            <p:spPr>
              <a:xfrm>
                <a:off x="6397995" y="4679096"/>
                <a:ext cx="45719" cy="45719"/>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5" name="Oval 294"/>
              <p:cNvSpPr/>
              <p:nvPr/>
            </p:nvSpPr>
            <p:spPr>
              <a:xfrm>
                <a:off x="6340845" y="4609246"/>
                <a:ext cx="61293" cy="61293"/>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6" name="Oval 295"/>
              <p:cNvSpPr/>
              <p:nvPr/>
            </p:nvSpPr>
            <p:spPr>
              <a:xfrm>
                <a:off x="6385295" y="4621946"/>
                <a:ext cx="61293" cy="61293"/>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7" name="Oval 296"/>
              <p:cNvSpPr/>
              <p:nvPr/>
            </p:nvSpPr>
            <p:spPr>
              <a:xfrm>
                <a:off x="6321795" y="4537560"/>
                <a:ext cx="88530" cy="88530"/>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8" name="Oval 297"/>
              <p:cNvSpPr/>
              <p:nvPr/>
            </p:nvSpPr>
            <p:spPr>
              <a:xfrm>
                <a:off x="6382120" y="4587021"/>
                <a:ext cx="61293" cy="61293"/>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321" name="TextBox 320"/>
          <p:cNvSpPr txBox="1"/>
          <p:nvPr/>
        </p:nvSpPr>
        <p:spPr>
          <a:xfrm>
            <a:off x="1744135" y="2516884"/>
            <a:ext cx="1608666" cy="293542"/>
          </a:xfrm>
          <a:prstGeom prst="rect">
            <a:avLst/>
          </a:prstGeom>
          <a:noFill/>
        </p:spPr>
        <p:txBody>
          <a:bodyPr wrap="square" lIns="0" tIns="0" rIns="0" bIns="0" rtlCol="0">
            <a:spAutoFit/>
          </a:bodyPr>
          <a:lstStyle/>
          <a:p>
            <a:pPr algn="ctr">
              <a:lnSpc>
                <a:spcPct val="90000"/>
              </a:lnSpc>
            </a:pPr>
            <a:r>
              <a:rPr lang="en-US" sz="1050" dirty="0">
                <a:ea typeface="ヒラギノ角ゴ Pro W3" charset="0"/>
              </a:rPr>
              <a:t>Real Estate </a:t>
            </a:r>
            <a:r>
              <a:rPr lang="en-US" sz="1050" dirty="0" smtClean="0">
                <a:ea typeface="ヒラギノ角ゴ Pro W3" charset="0"/>
              </a:rPr>
              <a:t>&amp; </a:t>
            </a:r>
            <a:br>
              <a:rPr lang="en-US" sz="1050" dirty="0" smtClean="0">
                <a:ea typeface="ヒラギノ角ゴ Pro W3" charset="0"/>
              </a:rPr>
            </a:br>
            <a:r>
              <a:rPr lang="en-US" sz="1050" dirty="0" smtClean="0">
                <a:ea typeface="ヒラギノ角ゴ Pro W3" charset="0"/>
              </a:rPr>
              <a:t>Property Management</a:t>
            </a:r>
            <a:endParaRPr lang="en-US" sz="1050" dirty="0"/>
          </a:p>
        </p:txBody>
      </p:sp>
      <p:sp>
        <p:nvSpPr>
          <p:cNvPr id="322" name="TextBox 321"/>
          <p:cNvSpPr txBox="1"/>
          <p:nvPr/>
        </p:nvSpPr>
        <p:spPr>
          <a:xfrm>
            <a:off x="3311289" y="2516884"/>
            <a:ext cx="1140255" cy="293542"/>
          </a:xfrm>
          <a:prstGeom prst="rect">
            <a:avLst/>
          </a:prstGeom>
          <a:noFill/>
        </p:spPr>
        <p:txBody>
          <a:bodyPr wrap="square" lIns="0" tIns="0" rIns="0" bIns="0" rtlCol="0">
            <a:spAutoFit/>
          </a:bodyPr>
          <a:lstStyle/>
          <a:p>
            <a:pPr algn="ctr">
              <a:lnSpc>
                <a:spcPct val="90000"/>
              </a:lnSpc>
            </a:pPr>
            <a:r>
              <a:rPr lang="en-US" sz="1050" dirty="0" smtClean="0">
                <a:ea typeface="ヒラギノ角ゴ Pro W3" charset="0"/>
              </a:rPr>
              <a:t>Technology </a:t>
            </a:r>
            <a:br>
              <a:rPr lang="en-US" sz="1050" dirty="0" smtClean="0">
                <a:ea typeface="ヒラギノ角ゴ Pro W3" charset="0"/>
              </a:rPr>
            </a:br>
            <a:r>
              <a:rPr lang="en-US" sz="1050" dirty="0" smtClean="0">
                <a:ea typeface="ヒラギノ角ゴ Pro W3" charset="0"/>
              </a:rPr>
              <a:t>Companies</a:t>
            </a:r>
            <a:endParaRPr lang="en-US" sz="1050" dirty="0">
              <a:ea typeface="ヒラギノ角ゴ Pro W3" charset="0"/>
            </a:endParaRPr>
          </a:p>
        </p:txBody>
      </p:sp>
      <p:sp>
        <p:nvSpPr>
          <p:cNvPr id="323" name="TextBox 322"/>
          <p:cNvSpPr txBox="1"/>
          <p:nvPr/>
        </p:nvSpPr>
        <p:spPr>
          <a:xfrm>
            <a:off x="4639734" y="2516884"/>
            <a:ext cx="1170003" cy="293542"/>
          </a:xfrm>
          <a:prstGeom prst="rect">
            <a:avLst/>
          </a:prstGeom>
          <a:noFill/>
        </p:spPr>
        <p:txBody>
          <a:bodyPr wrap="square" lIns="0" tIns="0" rIns="0" bIns="0" rtlCol="0">
            <a:spAutoFit/>
          </a:bodyPr>
          <a:lstStyle/>
          <a:p>
            <a:pPr algn="ctr">
              <a:lnSpc>
                <a:spcPct val="90000"/>
              </a:lnSpc>
            </a:pPr>
            <a:r>
              <a:rPr lang="en-US" sz="1050" dirty="0" smtClean="0">
                <a:ea typeface="ヒラギノ角ゴ Pro W3" charset="0"/>
              </a:rPr>
              <a:t>Engineering &amp; Architecture Firms</a:t>
            </a:r>
            <a:endParaRPr lang="en-US" sz="1050" dirty="0"/>
          </a:p>
        </p:txBody>
      </p:sp>
      <p:sp>
        <p:nvSpPr>
          <p:cNvPr id="324" name="TextBox 323"/>
          <p:cNvSpPr txBox="1"/>
          <p:nvPr/>
        </p:nvSpPr>
        <p:spPr>
          <a:xfrm>
            <a:off x="6028267" y="2516884"/>
            <a:ext cx="1074127" cy="293542"/>
          </a:xfrm>
          <a:prstGeom prst="rect">
            <a:avLst/>
          </a:prstGeom>
          <a:noFill/>
        </p:spPr>
        <p:txBody>
          <a:bodyPr wrap="square" lIns="0" tIns="0" rIns="0" bIns="0" rtlCol="0">
            <a:spAutoFit/>
          </a:bodyPr>
          <a:lstStyle/>
          <a:p>
            <a:pPr algn="ctr">
              <a:lnSpc>
                <a:spcPct val="90000"/>
              </a:lnSpc>
            </a:pPr>
            <a:r>
              <a:rPr lang="en-US" sz="1050" dirty="0" smtClean="0">
                <a:ea typeface="ヒラギノ角ゴ Pro W3" charset="0"/>
              </a:rPr>
              <a:t>Medical/Dental Offices</a:t>
            </a:r>
            <a:endParaRPr lang="en-US" sz="1050" dirty="0">
              <a:ea typeface="ヒラギノ角ゴ Pro W3" charset="0"/>
            </a:endParaRPr>
          </a:p>
        </p:txBody>
      </p:sp>
      <p:sp>
        <p:nvSpPr>
          <p:cNvPr id="326" name="TextBox 325"/>
          <p:cNvSpPr txBox="1"/>
          <p:nvPr/>
        </p:nvSpPr>
        <p:spPr>
          <a:xfrm>
            <a:off x="1168395" y="3969834"/>
            <a:ext cx="1388533" cy="293542"/>
          </a:xfrm>
          <a:prstGeom prst="rect">
            <a:avLst/>
          </a:prstGeom>
          <a:noFill/>
        </p:spPr>
        <p:txBody>
          <a:bodyPr wrap="square" lIns="0" tIns="0" rIns="0" bIns="0" rtlCol="0">
            <a:spAutoFit/>
          </a:bodyPr>
          <a:lstStyle/>
          <a:p>
            <a:pPr algn="ctr">
              <a:lnSpc>
                <a:spcPct val="90000"/>
              </a:lnSpc>
            </a:pPr>
            <a:r>
              <a:rPr lang="en-US" sz="1050" dirty="0" smtClean="0">
                <a:ea typeface="ヒラギノ角ゴ Pro W3" charset="0"/>
              </a:rPr>
              <a:t>Plumbing &amp;</a:t>
            </a:r>
            <a:br>
              <a:rPr lang="en-US" sz="1050" dirty="0" smtClean="0">
                <a:ea typeface="ヒラギノ角ゴ Pro W3" charset="0"/>
              </a:rPr>
            </a:br>
            <a:r>
              <a:rPr lang="en-US" sz="1050" dirty="0" smtClean="0">
                <a:ea typeface="ヒラギノ角ゴ Pro W3" charset="0"/>
              </a:rPr>
              <a:t> </a:t>
            </a:r>
            <a:r>
              <a:rPr lang="en-US" sz="1050" dirty="0">
                <a:ea typeface="ヒラギノ角ゴ Pro W3" charset="0"/>
              </a:rPr>
              <a:t>HVAC </a:t>
            </a:r>
            <a:r>
              <a:rPr lang="en-US" sz="1050" dirty="0" smtClean="0">
                <a:ea typeface="ヒラギノ角ゴ Pro W3" charset="0"/>
              </a:rPr>
              <a:t>Contractors</a:t>
            </a:r>
            <a:endParaRPr lang="en-US" sz="1050" dirty="0">
              <a:ea typeface="ヒラギノ角ゴ Pro W3" charset="0"/>
            </a:endParaRPr>
          </a:p>
        </p:txBody>
      </p:sp>
      <p:sp>
        <p:nvSpPr>
          <p:cNvPr id="327" name="TextBox 326"/>
          <p:cNvSpPr txBox="1"/>
          <p:nvPr/>
        </p:nvSpPr>
        <p:spPr>
          <a:xfrm>
            <a:off x="2702147" y="3969834"/>
            <a:ext cx="1028393" cy="293542"/>
          </a:xfrm>
          <a:prstGeom prst="rect">
            <a:avLst/>
          </a:prstGeom>
          <a:noFill/>
        </p:spPr>
        <p:txBody>
          <a:bodyPr wrap="square" lIns="0" tIns="0" rIns="0" bIns="0" rtlCol="0">
            <a:spAutoFit/>
          </a:bodyPr>
          <a:lstStyle/>
          <a:p>
            <a:pPr algn="ctr">
              <a:lnSpc>
                <a:spcPct val="90000"/>
              </a:lnSpc>
            </a:pPr>
            <a:r>
              <a:rPr lang="en-US" sz="1050" dirty="0" smtClean="0">
                <a:ea typeface="ヒラギノ角ゴ Pro W3" charset="0"/>
              </a:rPr>
              <a:t>Electrical </a:t>
            </a:r>
            <a:br>
              <a:rPr lang="en-US" sz="1050" dirty="0" smtClean="0">
                <a:ea typeface="ヒラギノ角ゴ Pro W3" charset="0"/>
              </a:rPr>
            </a:br>
            <a:r>
              <a:rPr lang="en-US" sz="1050" dirty="0" smtClean="0">
                <a:ea typeface="ヒラギノ角ゴ Pro W3" charset="0"/>
              </a:rPr>
              <a:t>Contractors</a:t>
            </a:r>
            <a:endParaRPr lang="en-US" sz="1050" dirty="0">
              <a:ea typeface="ヒラギノ角ゴ Pro W3" charset="0"/>
            </a:endParaRPr>
          </a:p>
        </p:txBody>
      </p:sp>
      <p:sp>
        <p:nvSpPr>
          <p:cNvPr id="328" name="TextBox 327"/>
          <p:cNvSpPr txBox="1"/>
          <p:nvPr/>
        </p:nvSpPr>
        <p:spPr>
          <a:xfrm>
            <a:off x="3928528" y="3969834"/>
            <a:ext cx="1261534" cy="438966"/>
          </a:xfrm>
          <a:prstGeom prst="rect">
            <a:avLst/>
          </a:prstGeom>
          <a:noFill/>
        </p:spPr>
        <p:txBody>
          <a:bodyPr wrap="square" lIns="0" tIns="0" rIns="0" bIns="0" rtlCol="0">
            <a:spAutoFit/>
          </a:bodyPr>
          <a:lstStyle/>
          <a:p>
            <a:pPr algn="ctr">
              <a:lnSpc>
                <a:spcPct val="90000"/>
              </a:lnSpc>
            </a:pPr>
            <a:r>
              <a:rPr lang="en-US" sz="1050" dirty="0" smtClean="0">
                <a:ea typeface="ヒラギノ角ゴ Pro W3" charset="0"/>
              </a:rPr>
              <a:t>Insurance Agents </a:t>
            </a:r>
            <a:br>
              <a:rPr lang="en-US" sz="1050" dirty="0" smtClean="0">
                <a:ea typeface="ヒラギノ角ゴ Pro W3" charset="0"/>
              </a:rPr>
            </a:br>
            <a:r>
              <a:rPr lang="en-US" sz="1050" dirty="0" smtClean="0">
                <a:ea typeface="ヒラギノ角ゴ Pro W3" charset="0"/>
              </a:rPr>
              <a:t>&amp; Brokers</a:t>
            </a:r>
            <a:endParaRPr lang="en-US" sz="1050" dirty="0">
              <a:ea typeface="ヒラギノ角ゴ Pro W3" charset="0"/>
            </a:endParaRPr>
          </a:p>
          <a:p>
            <a:pPr algn="ctr">
              <a:lnSpc>
                <a:spcPct val="90000"/>
              </a:lnSpc>
            </a:pPr>
            <a:endParaRPr lang="en-US" sz="1050" dirty="0"/>
          </a:p>
        </p:txBody>
      </p:sp>
      <p:sp>
        <p:nvSpPr>
          <p:cNvPr id="329" name="TextBox 328"/>
          <p:cNvSpPr txBox="1"/>
          <p:nvPr/>
        </p:nvSpPr>
        <p:spPr>
          <a:xfrm>
            <a:off x="5395744" y="3969834"/>
            <a:ext cx="1028393" cy="293542"/>
          </a:xfrm>
          <a:prstGeom prst="rect">
            <a:avLst/>
          </a:prstGeom>
          <a:noFill/>
        </p:spPr>
        <p:txBody>
          <a:bodyPr wrap="square" lIns="0" tIns="0" rIns="0" bIns="0" rtlCol="0">
            <a:spAutoFit/>
          </a:bodyPr>
          <a:lstStyle/>
          <a:p>
            <a:pPr algn="ctr">
              <a:lnSpc>
                <a:spcPct val="90000"/>
              </a:lnSpc>
            </a:pPr>
            <a:r>
              <a:rPr lang="en-US" sz="1050" dirty="0" smtClean="0">
                <a:ea typeface="ヒラギノ角ゴ Pro W3" charset="0"/>
              </a:rPr>
              <a:t>Wholesale Companies</a:t>
            </a:r>
            <a:endParaRPr lang="en-US" sz="1050" dirty="0">
              <a:ea typeface="ヒラギノ角ゴ Pro W3" charset="0"/>
            </a:endParaRPr>
          </a:p>
        </p:txBody>
      </p:sp>
      <p:sp>
        <p:nvSpPr>
          <p:cNvPr id="330" name="TextBox 329"/>
          <p:cNvSpPr txBox="1"/>
          <p:nvPr/>
        </p:nvSpPr>
        <p:spPr>
          <a:xfrm>
            <a:off x="6735539" y="3969834"/>
            <a:ext cx="1028393" cy="293542"/>
          </a:xfrm>
          <a:prstGeom prst="rect">
            <a:avLst/>
          </a:prstGeom>
          <a:noFill/>
        </p:spPr>
        <p:txBody>
          <a:bodyPr wrap="square" lIns="0" tIns="0" rIns="0" bIns="0" rtlCol="0">
            <a:spAutoFit/>
          </a:bodyPr>
          <a:lstStyle/>
          <a:p>
            <a:pPr algn="ctr">
              <a:lnSpc>
                <a:spcPct val="90000"/>
              </a:lnSpc>
            </a:pPr>
            <a:r>
              <a:rPr lang="en-US" sz="1050" dirty="0" smtClean="0">
                <a:ea typeface="ヒラギノ角ゴ Pro W3" charset="0"/>
              </a:rPr>
              <a:t>Legal </a:t>
            </a:r>
            <a:br>
              <a:rPr lang="en-US" sz="1050" dirty="0" smtClean="0">
                <a:ea typeface="ヒラギノ角ゴ Pro W3" charset="0"/>
              </a:rPr>
            </a:br>
            <a:r>
              <a:rPr lang="en-US" sz="1050" dirty="0" smtClean="0">
                <a:ea typeface="ヒラギノ角ゴ Pro W3" charset="0"/>
              </a:rPr>
              <a:t>Offices</a:t>
            </a:r>
            <a:endParaRPr lang="en-US" sz="1050" dirty="0">
              <a:ea typeface="ヒラギノ角ゴ Pro W3" charset="0"/>
            </a:endParaRPr>
          </a:p>
        </p:txBody>
      </p:sp>
      <p:sp>
        <p:nvSpPr>
          <p:cNvPr id="331" name="TextBox 330"/>
          <p:cNvSpPr txBox="1"/>
          <p:nvPr/>
        </p:nvSpPr>
        <p:spPr>
          <a:xfrm>
            <a:off x="3368073" y="5415566"/>
            <a:ext cx="1028393" cy="438966"/>
          </a:xfrm>
          <a:prstGeom prst="rect">
            <a:avLst/>
          </a:prstGeom>
          <a:noFill/>
        </p:spPr>
        <p:txBody>
          <a:bodyPr wrap="square" lIns="0" tIns="0" rIns="0" bIns="0" rtlCol="0">
            <a:spAutoFit/>
          </a:bodyPr>
          <a:lstStyle/>
          <a:p>
            <a:pPr algn="ctr">
              <a:lnSpc>
                <a:spcPct val="90000"/>
              </a:lnSpc>
            </a:pPr>
            <a:r>
              <a:rPr lang="en-US" sz="1050" dirty="0" smtClean="0">
                <a:ea typeface="ヒラギノ角ゴ Pro W3" charset="0"/>
              </a:rPr>
              <a:t>Business </a:t>
            </a:r>
            <a:br>
              <a:rPr lang="en-US" sz="1050" dirty="0" smtClean="0">
                <a:ea typeface="ヒラギノ角ゴ Pro W3" charset="0"/>
              </a:rPr>
            </a:br>
            <a:r>
              <a:rPr lang="en-US" sz="1050" dirty="0" smtClean="0">
                <a:ea typeface="ヒラギノ角ゴ Pro W3" charset="0"/>
              </a:rPr>
              <a:t>Services</a:t>
            </a:r>
            <a:endParaRPr lang="en-US" sz="1050" dirty="0">
              <a:ea typeface="ヒラギノ角ゴ Pro W3" charset="0"/>
            </a:endParaRPr>
          </a:p>
          <a:p>
            <a:pPr algn="ctr">
              <a:lnSpc>
                <a:spcPct val="90000"/>
              </a:lnSpc>
            </a:pPr>
            <a:endParaRPr lang="en-US" sz="1050" dirty="0"/>
          </a:p>
        </p:txBody>
      </p:sp>
      <p:sp>
        <p:nvSpPr>
          <p:cNvPr id="332" name="TextBox 331"/>
          <p:cNvSpPr txBox="1"/>
          <p:nvPr/>
        </p:nvSpPr>
        <p:spPr>
          <a:xfrm>
            <a:off x="1854201" y="5415566"/>
            <a:ext cx="1345123" cy="438966"/>
          </a:xfrm>
          <a:prstGeom prst="rect">
            <a:avLst/>
          </a:prstGeom>
          <a:noFill/>
        </p:spPr>
        <p:txBody>
          <a:bodyPr wrap="square" lIns="0" tIns="0" rIns="0" bIns="0" rtlCol="0">
            <a:spAutoFit/>
          </a:bodyPr>
          <a:lstStyle/>
          <a:p>
            <a:pPr algn="ctr">
              <a:lnSpc>
                <a:spcPct val="90000"/>
              </a:lnSpc>
            </a:pPr>
            <a:r>
              <a:rPr lang="en-US" sz="1050" dirty="0" smtClean="0">
                <a:ea typeface="ヒラギノ角ゴ Pro W3" charset="0"/>
              </a:rPr>
              <a:t>Management Consulting Services</a:t>
            </a:r>
            <a:endParaRPr lang="en-US" sz="1050" dirty="0">
              <a:ea typeface="ヒラギノ角ゴ Pro W3" charset="0"/>
            </a:endParaRPr>
          </a:p>
          <a:p>
            <a:pPr algn="ctr">
              <a:lnSpc>
                <a:spcPct val="90000"/>
              </a:lnSpc>
            </a:pPr>
            <a:endParaRPr lang="en-US" sz="1050" dirty="0"/>
          </a:p>
        </p:txBody>
      </p:sp>
      <p:sp>
        <p:nvSpPr>
          <p:cNvPr id="333" name="TextBox 332"/>
          <p:cNvSpPr txBox="1"/>
          <p:nvPr/>
        </p:nvSpPr>
        <p:spPr>
          <a:xfrm>
            <a:off x="4826445" y="5415566"/>
            <a:ext cx="809355" cy="438966"/>
          </a:xfrm>
          <a:prstGeom prst="rect">
            <a:avLst/>
          </a:prstGeom>
          <a:noFill/>
        </p:spPr>
        <p:txBody>
          <a:bodyPr wrap="square" lIns="0" tIns="0" rIns="0" bIns="0" rtlCol="0">
            <a:spAutoFit/>
          </a:bodyPr>
          <a:lstStyle/>
          <a:p>
            <a:pPr algn="ctr">
              <a:lnSpc>
                <a:spcPct val="90000"/>
              </a:lnSpc>
            </a:pPr>
            <a:r>
              <a:rPr lang="en-US" sz="1050" dirty="0" smtClean="0">
                <a:ea typeface="ヒラギノ角ゴ Pro W3" charset="0"/>
              </a:rPr>
              <a:t>Accounting Practices</a:t>
            </a:r>
            <a:endParaRPr lang="en-US" sz="1050" dirty="0">
              <a:ea typeface="ヒラギノ角ゴ Pro W3" charset="0"/>
            </a:endParaRPr>
          </a:p>
          <a:p>
            <a:pPr algn="ctr">
              <a:lnSpc>
                <a:spcPct val="90000"/>
              </a:lnSpc>
            </a:pPr>
            <a:endParaRPr lang="en-US" sz="1050" dirty="0"/>
          </a:p>
        </p:txBody>
      </p:sp>
      <p:sp>
        <p:nvSpPr>
          <p:cNvPr id="334" name="TextBox 333"/>
          <p:cNvSpPr txBox="1"/>
          <p:nvPr/>
        </p:nvSpPr>
        <p:spPr>
          <a:xfrm>
            <a:off x="6037431" y="5415566"/>
            <a:ext cx="1116901" cy="293542"/>
          </a:xfrm>
          <a:prstGeom prst="rect">
            <a:avLst/>
          </a:prstGeom>
          <a:noFill/>
        </p:spPr>
        <p:txBody>
          <a:bodyPr wrap="square" lIns="0" tIns="0" rIns="0" bIns="0" rtlCol="0">
            <a:spAutoFit/>
          </a:bodyPr>
          <a:lstStyle/>
          <a:p>
            <a:pPr algn="ctr">
              <a:lnSpc>
                <a:spcPct val="90000"/>
              </a:lnSpc>
            </a:pPr>
            <a:r>
              <a:rPr lang="en-US" sz="1050" dirty="0" smtClean="0">
                <a:ea typeface="ヒラギノ角ゴ Pro W3" charset="0"/>
              </a:rPr>
              <a:t>Manufacturing</a:t>
            </a:r>
            <a:endParaRPr lang="en-US" sz="1050" dirty="0">
              <a:ea typeface="ヒラギノ角ゴ Pro W3" charset="0"/>
            </a:endParaRPr>
          </a:p>
          <a:p>
            <a:pPr algn="ctr">
              <a:lnSpc>
                <a:spcPct val="90000"/>
              </a:lnSpc>
            </a:pPr>
            <a:endParaRPr lang="en-US" sz="1050" dirty="0"/>
          </a:p>
        </p:txBody>
      </p:sp>
      <p:grpSp>
        <p:nvGrpSpPr>
          <p:cNvPr id="7" name="Group 6"/>
          <p:cNvGrpSpPr/>
          <p:nvPr/>
        </p:nvGrpSpPr>
        <p:grpSpPr>
          <a:xfrm>
            <a:off x="3551666" y="1692702"/>
            <a:ext cx="665492" cy="496906"/>
            <a:chOff x="3465478" y="1701798"/>
            <a:chExt cx="780748" cy="582964"/>
          </a:xfrm>
        </p:grpSpPr>
        <p:sp>
          <p:nvSpPr>
            <p:cNvPr id="335" name="Rounded Rectangle 334"/>
            <p:cNvSpPr/>
            <p:nvPr/>
          </p:nvSpPr>
          <p:spPr>
            <a:xfrm>
              <a:off x="3540687" y="1701798"/>
              <a:ext cx="631802" cy="498384"/>
            </a:xfrm>
            <a:prstGeom prst="roundRect">
              <a:avLst>
                <a:gd name="adj" fmla="val 83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Rectangle 335"/>
            <p:cNvSpPr/>
            <p:nvPr/>
          </p:nvSpPr>
          <p:spPr>
            <a:xfrm>
              <a:off x="3596688" y="1755047"/>
              <a:ext cx="518871" cy="382240"/>
            </a:xfrm>
            <a:prstGeom prst="rect">
              <a:avLst/>
            </a:prstGeom>
            <a:solidFill>
              <a:srgbClr val="58AB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ounded Rectangle 128"/>
            <p:cNvSpPr/>
            <p:nvPr/>
          </p:nvSpPr>
          <p:spPr>
            <a:xfrm>
              <a:off x="3465478" y="2152350"/>
              <a:ext cx="780748" cy="132412"/>
            </a:xfrm>
            <a:custGeom>
              <a:avLst/>
              <a:gdLst>
                <a:gd name="connsiteX0" fmla="*/ 0 w 1470327"/>
                <a:gd name="connsiteY0" fmla="*/ 39412 h 151568"/>
                <a:gd name="connsiteX1" fmla="*/ 39412 w 1470327"/>
                <a:gd name="connsiteY1" fmla="*/ 0 h 151568"/>
                <a:gd name="connsiteX2" fmla="*/ 1430915 w 1470327"/>
                <a:gd name="connsiteY2" fmla="*/ 0 h 151568"/>
                <a:gd name="connsiteX3" fmla="*/ 1470327 w 1470327"/>
                <a:gd name="connsiteY3" fmla="*/ 39412 h 151568"/>
                <a:gd name="connsiteX4" fmla="*/ 1470327 w 1470327"/>
                <a:gd name="connsiteY4" fmla="*/ 112156 h 151568"/>
                <a:gd name="connsiteX5" fmla="*/ 1430915 w 1470327"/>
                <a:gd name="connsiteY5" fmla="*/ 151568 h 151568"/>
                <a:gd name="connsiteX6" fmla="*/ 39412 w 1470327"/>
                <a:gd name="connsiteY6" fmla="*/ 151568 h 151568"/>
                <a:gd name="connsiteX7" fmla="*/ 0 w 1470327"/>
                <a:gd name="connsiteY7" fmla="*/ 112156 h 151568"/>
                <a:gd name="connsiteX8" fmla="*/ 0 w 1470327"/>
                <a:gd name="connsiteY8" fmla="*/ 39412 h 151568"/>
                <a:gd name="connsiteX0" fmla="*/ 0 w 1470327"/>
                <a:gd name="connsiteY0" fmla="*/ 111379 h 223535"/>
                <a:gd name="connsiteX1" fmla="*/ 145245 w 1470327"/>
                <a:gd name="connsiteY1" fmla="*/ 0 h 223535"/>
                <a:gd name="connsiteX2" fmla="*/ 1430915 w 1470327"/>
                <a:gd name="connsiteY2" fmla="*/ 71967 h 223535"/>
                <a:gd name="connsiteX3" fmla="*/ 1470327 w 1470327"/>
                <a:gd name="connsiteY3" fmla="*/ 111379 h 223535"/>
                <a:gd name="connsiteX4" fmla="*/ 1470327 w 1470327"/>
                <a:gd name="connsiteY4" fmla="*/ 184123 h 223535"/>
                <a:gd name="connsiteX5" fmla="*/ 1430915 w 1470327"/>
                <a:gd name="connsiteY5" fmla="*/ 223535 h 223535"/>
                <a:gd name="connsiteX6" fmla="*/ 39412 w 1470327"/>
                <a:gd name="connsiteY6" fmla="*/ 223535 h 223535"/>
                <a:gd name="connsiteX7" fmla="*/ 0 w 1470327"/>
                <a:gd name="connsiteY7" fmla="*/ 184123 h 223535"/>
                <a:gd name="connsiteX8" fmla="*/ 0 w 1470327"/>
                <a:gd name="connsiteY8" fmla="*/ 111379 h 223535"/>
                <a:gd name="connsiteX0" fmla="*/ 0 w 1470327"/>
                <a:gd name="connsiteY0" fmla="*/ 115612 h 227768"/>
                <a:gd name="connsiteX1" fmla="*/ 145245 w 1470327"/>
                <a:gd name="connsiteY1" fmla="*/ 4233 h 227768"/>
                <a:gd name="connsiteX2" fmla="*/ 1261582 w 1470327"/>
                <a:gd name="connsiteY2" fmla="*/ 0 h 227768"/>
                <a:gd name="connsiteX3" fmla="*/ 1470327 w 1470327"/>
                <a:gd name="connsiteY3" fmla="*/ 115612 h 227768"/>
                <a:gd name="connsiteX4" fmla="*/ 1470327 w 1470327"/>
                <a:gd name="connsiteY4" fmla="*/ 188356 h 227768"/>
                <a:gd name="connsiteX5" fmla="*/ 1430915 w 1470327"/>
                <a:gd name="connsiteY5" fmla="*/ 227768 h 227768"/>
                <a:gd name="connsiteX6" fmla="*/ 39412 w 1470327"/>
                <a:gd name="connsiteY6" fmla="*/ 227768 h 227768"/>
                <a:gd name="connsiteX7" fmla="*/ 0 w 1470327"/>
                <a:gd name="connsiteY7" fmla="*/ 188356 h 227768"/>
                <a:gd name="connsiteX8" fmla="*/ 0 w 1470327"/>
                <a:gd name="connsiteY8" fmla="*/ 115612 h 227768"/>
                <a:gd name="connsiteX0" fmla="*/ 0 w 1470327"/>
                <a:gd name="connsiteY0" fmla="*/ 111379 h 223535"/>
                <a:gd name="connsiteX1" fmla="*/ 145245 w 1470327"/>
                <a:gd name="connsiteY1" fmla="*/ 0 h 223535"/>
                <a:gd name="connsiteX2" fmla="*/ 1293332 w 1470327"/>
                <a:gd name="connsiteY2" fmla="*/ 2117 h 223535"/>
                <a:gd name="connsiteX3" fmla="*/ 1470327 w 1470327"/>
                <a:gd name="connsiteY3" fmla="*/ 111379 h 223535"/>
                <a:gd name="connsiteX4" fmla="*/ 1470327 w 1470327"/>
                <a:gd name="connsiteY4" fmla="*/ 184123 h 223535"/>
                <a:gd name="connsiteX5" fmla="*/ 1430915 w 1470327"/>
                <a:gd name="connsiteY5" fmla="*/ 223535 h 223535"/>
                <a:gd name="connsiteX6" fmla="*/ 39412 w 1470327"/>
                <a:gd name="connsiteY6" fmla="*/ 223535 h 223535"/>
                <a:gd name="connsiteX7" fmla="*/ 0 w 1470327"/>
                <a:gd name="connsiteY7" fmla="*/ 184123 h 223535"/>
                <a:gd name="connsiteX8" fmla="*/ 0 w 1470327"/>
                <a:gd name="connsiteY8" fmla="*/ 111379 h 223535"/>
                <a:gd name="connsiteX0" fmla="*/ 0 w 1470327"/>
                <a:gd name="connsiteY0" fmla="*/ 112437 h 224593"/>
                <a:gd name="connsiteX1" fmla="*/ 145245 w 1470327"/>
                <a:gd name="connsiteY1" fmla="*/ 1058 h 224593"/>
                <a:gd name="connsiteX2" fmla="*/ 1309207 w 1470327"/>
                <a:gd name="connsiteY2" fmla="*/ 0 h 224593"/>
                <a:gd name="connsiteX3" fmla="*/ 1470327 w 1470327"/>
                <a:gd name="connsiteY3" fmla="*/ 112437 h 224593"/>
                <a:gd name="connsiteX4" fmla="*/ 1470327 w 1470327"/>
                <a:gd name="connsiteY4" fmla="*/ 185181 h 224593"/>
                <a:gd name="connsiteX5" fmla="*/ 1430915 w 1470327"/>
                <a:gd name="connsiteY5" fmla="*/ 224593 h 224593"/>
                <a:gd name="connsiteX6" fmla="*/ 39412 w 1470327"/>
                <a:gd name="connsiteY6" fmla="*/ 224593 h 224593"/>
                <a:gd name="connsiteX7" fmla="*/ 0 w 1470327"/>
                <a:gd name="connsiteY7" fmla="*/ 185181 h 224593"/>
                <a:gd name="connsiteX8" fmla="*/ 0 w 1470327"/>
                <a:gd name="connsiteY8" fmla="*/ 112437 h 22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27" h="224593">
                  <a:moveTo>
                    <a:pt x="0" y="112437"/>
                  </a:moveTo>
                  <a:cubicBezTo>
                    <a:pt x="0" y="90670"/>
                    <a:pt x="123478" y="1058"/>
                    <a:pt x="145245" y="1058"/>
                  </a:cubicBezTo>
                  <a:lnTo>
                    <a:pt x="1309207" y="0"/>
                  </a:lnTo>
                  <a:cubicBezTo>
                    <a:pt x="1330974" y="0"/>
                    <a:pt x="1470327" y="90670"/>
                    <a:pt x="1470327" y="112437"/>
                  </a:cubicBezTo>
                  <a:lnTo>
                    <a:pt x="1470327" y="185181"/>
                  </a:lnTo>
                  <a:cubicBezTo>
                    <a:pt x="1470327" y="206948"/>
                    <a:pt x="1452682" y="224593"/>
                    <a:pt x="1430915" y="224593"/>
                  </a:cubicBezTo>
                  <a:lnTo>
                    <a:pt x="39412" y="224593"/>
                  </a:lnTo>
                  <a:cubicBezTo>
                    <a:pt x="17645" y="224593"/>
                    <a:pt x="0" y="206948"/>
                    <a:pt x="0" y="185181"/>
                  </a:cubicBezTo>
                  <a:lnTo>
                    <a:pt x="0" y="112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27"/>
            <p:cNvSpPr/>
            <p:nvPr/>
          </p:nvSpPr>
          <p:spPr>
            <a:xfrm>
              <a:off x="3658568" y="1797519"/>
              <a:ext cx="401793" cy="227486"/>
            </a:xfrm>
            <a:custGeom>
              <a:avLst/>
              <a:gdLst>
                <a:gd name="connsiteX0" fmla="*/ 1196535 w 2755425"/>
                <a:gd name="connsiteY0" fmla="*/ 0 h 1587776"/>
                <a:gd name="connsiteX1" fmla="*/ 1723958 w 2755425"/>
                <a:gd name="connsiteY1" fmla="*/ 478510 h 1587776"/>
                <a:gd name="connsiteX2" fmla="*/ 1733489 w 2755425"/>
                <a:gd name="connsiteY2" fmla="*/ 583756 h 1587776"/>
                <a:gd name="connsiteX3" fmla="*/ 1767096 w 2755425"/>
                <a:gd name="connsiteY3" fmla="*/ 561074 h 1587776"/>
                <a:gd name="connsiteX4" fmla="*/ 1923282 w 2755425"/>
                <a:gd name="connsiteY4" fmla="*/ 521865 h 1587776"/>
                <a:gd name="connsiteX5" fmla="*/ 2316383 w 2755425"/>
                <a:gd name="connsiteY5" fmla="*/ 920247 h 1587776"/>
                <a:gd name="connsiteX6" fmla="*/ 2320979 w 2755425"/>
                <a:gd name="connsiteY6" fmla="*/ 976937 h 1587776"/>
                <a:gd name="connsiteX7" fmla="*/ 2372068 w 2755425"/>
                <a:gd name="connsiteY7" fmla="*/ 961205 h 1587776"/>
                <a:gd name="connsiteX8" fmla="*/ 2436369 w 2755425"/>
                <a:gd name="connsiteY8" fmla="*/ 954775 h 1587776"/>
                <a:gd name="connsiteX9" fmla="*/ 2755425 w 2755425"/>
                <a:gd name="connsiteY9" fmla="*/ 1271274 h 1587776"/>
                <a:gd name="connsiteX10" fmla="*/ 2500670 w 2755425"/>
                <a:gd name="connsiteY10" fmla="*/ 1581343 h 1587776"/>
                <a:gd name="connsiteX11" fmla="*/ 2449266 w 2755425"/>
                <a:gd name="connsiteY11" fmla="*/ 1586484 h 1587776"/>
                <a:gd name="connsiteX12" fmla="*/ 2449266 w 2755425"/>
                <a:gd name="connsiteY12" fmla="*/ 1587776 h 1587776"/>
                <a:gd name="connsiteX13" fmla="*/ 442227 w 2755425"/>
                <a:gd name="connsiteY13" fmla="*/ 1587776 h 1587776"/>
                <a:gd name="connsiteX14" fmla="*/ 416482 w 2755425"/>
                <a:gd name="connsiteY14" fmla="*/ 1577867 h 1587776"/>
                <a:gd name="connsiteX15" fmla="*/ 0 w 2755425"/>
                <a:gd name="connsiteY15" fmla="*/ 1100177 h 1587776"/>
                <a:gd name="connsiteX16" fmla="*/ 521603 w 2755425"/>
                <a:gd name="connsiteY16" fmla="*/ 612581 h 1587776"/>
                <a:gd name="connsiteX17" fmla="*/ 626724 w 2755425"/>
                <a:gd name="connsiteY17" fmla="*/ 622487 h 1587776"/>
                <a:gd name="connsiteX18" fmla="*/ 661180 w 2755425"/>
                <a:gd name="connsiteY18" fmla="*/ 632486 h 1587776"/>
                <a:gd name="connsiteX19" fmla="*/ 658174 w 2755425"/>
                <a:gd name="connsiteY19" fmla="*/ 599287 h 1587776"/>
                <a:gd name="connsiteX20" fmla="*/ 1196535 w 2755425"/>
                <a:gd name="connsiteY20" fmla="*/ 0 h 1587776"/>
                <a:gd name="connsiteX0" fmla="*/ 1196535 w 2755425"/>
                <a:gd name="connsiteY0" fmla="*/ 0 h 1587776"/>
                <a:gd name="connsiteX1" fmla="*/ 1723958 w 2755425"/>
                <a:gd name="connsiteY1" fmla="*/ 478510 h 1587776"/>
                <a:gd name="connsiteX2" fmla="*/ 1733489 w 2755425"/>
                <a:gd name="connsiteY2" fmla="*/ 583756 h 1587776"/>
                <a:gd name="connsiteX3" fmla="*/ 1767096 w 2755425"/>
                <a:gd name="connsiteY3" fmla="*/ 561074 h 1587776"/>
                <a:gd name="connsiteX4" fmla="*/ 1923282 w 2755425"/>
                <a:gd name="connsiteY4" fmla="*/ 521865 h 1587776"/>
                <a:gd name="connsiteX5" fmla="*/ 2316383 w 2755425"/>
                <a:gd name="connsiteY5" fmla="*/ 920247 h 1587776"/>
                <a:gd name="connsiteX6" fmla="*/ 2320979 w 2755425"/>
                <a:gd name="connsiteY6" fmla="*/ 976937 h 1587776"/>
                <a:gd name="connsiteX7" fmla="*/ 2372068 w 2755425"/>
                <a:gd name="connsiteY7" fmla="*/ 961205 h 1587776"/>
                <a:gd name="connsiteX8" fmla="*/ 2436369 w 2755425"/>
                <a:gd name="connsiteY8" fmla="*/ 954775 h 1587776"/>
                <a:gd name="connsiteX9" fmla="*/ 2755425 w 2755425"/>
                <a:gd name="connsiteY9" fmla="*/ 1271274 h 1587776"/>
                <a:gd name="connsiteX10" fmla="*/ 2500670 w 2755425"/>
                <a:gd name="connsiteY10" fmla="*/ 1581343 h 1587776"/>
                <a:gd name="connsiteX11" fmla="*/ 2449266 w 2755425"/>
                <a:gd name="connsiteY11" fmla="*/ 1586484 h 1587776"/>
                <a:gd name="connsiteX12" fmla="*/ 2449266 w 2755425"/>
                <a:gd name="connsiteY12" fmla="*/ 1587776 h 1587776"/>
                <a:gd name="connsiteX13" fmla="*/ 416482 w 2755425"/>
                <a:gd name="connsiteY13" fmla="*/ 1577867 h 1587776"/>
                <a:gd name="connsiteX14" fmla="*/ 0 w 2755425"/>
                <a:gd name="connsiteY14" fmla="*/ 1100177 h 1587776"/>
                <a:gd name="connsiteX15" fmla="*/ 521603 w 2755425"/>
                <a:gd name="connsiteY15" fmla="*/ 612581 h 1587776"/>
                <a:gd name="connsiteX16" fmla="*/ 626724 w 2755425"/>
                <a:gd name="connsiteY16" fmla="*/ 622487 h 1587776"/>
                <a:gd name="connsiteX17" fmla="*/ 661180 w 2755425"/>
                <a:gd name="connsiteY17" fmla="*/ 632486 h 1587776"/>
                <a:gd name="connsiteX18" fmla="*/ 658174 w 2755425"/>
                <a:gd name="connsiteY18" fmla="*/ 599287 h 1587776"/>
                <a:gd name="connsiteX19" fmla="*/ 1196535 w 2755425"/>
                <a:gd name="connsiteY19" fmla="*/ 0 h 158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425" h="1587776">
                  <a:moveTo>
                    <a:pt x="1196535" y="0"/>
                  </a:moveTo>
                  <a:cubicBezTo>
                    <a:pt x="1456698" y="0"/>
                    <a:pt x="1673758" y="205425"/>
                    <a:pt x="1723958" y="478510"/>
                  </a:cubicBezTo>
                  <a:lnTo>
                    <a:pt x="1733489" y="583756"/>
                  </a:lnTo>
                  <a:lnTo>
                    <a:pt x="1767096" y="561074"/>
                  </a:lnTo>
                  <a:cubicBezTo>
                    <a:pt x="1815101" y="535826"/>
                    <a:pt x="1867880" y="521865"/>
                    <a:pt x="1923282" y="521865"/>
                  </a:cubicBezTo>
                  <a:cubicBezTo>
                    <a:pt x="2117187" y="521865"/>
                    <a:pt x="2278968" y="692891"/>
                    <a:pt x="2316383" y="920247"/>
                  </a:cubicBezTo>
                  <a:lnTo>
                    <a:pt x="2320979" y="976937"/>
                  </a:lnTo>
                  <a:lnTo>
                    <a:pt x="2372068" y="961205"/>
                  </a:lnTo>
                  <a:cubicBezTo>
                    <a:pt x="2392838" y="956989"/>
                    <a:pt x="2414343" y="954775"/>
                    <a:pt x="2436369" y="954775"/>
                  </a:cubicBezTo>
                  <a:cubicBezTo>
                    <a:pt x="2612579" y="954775"/>
                    <a:pt x="2755425" y="1096476"/>
                    <a:pt x="2755425" y="1271274"/>
                  </a:cubicBezTo>
                  <a:cubicBezTo>
                    <a:pt x="2755425" y="1424222"/>
                    <a:pt x="2646059" y="1551831"/>
                    <a:pt x="2500670" y="1581343"/>
                  </a:cubicBezTo>
                  <a:lnTo>
                    <a:pt x="2449266" y="1586484"/>
                  </a:lnTo>
                  <a:lnTo>
                    <a:pt x="2449266" y="1587776"/>
                  </a:lnTo>
                  <a:lnTo>
                    <a:pt x="416482" y="1577867"/>
                  </a:lnTo>
                  <a:cubicBezTo>
                    <a:pt x="178796" y="1532401"/>
                    <a:pt x="0" y="1335808"/>
                    <a:pt x="0" y="1100177"/>
                  </a:cubicBezTo>
                  <a:cubicBezTo>
                    <a:pt x="0" y="830885"/>
                    <a:pt x="233530" y="612581"/>
                    <a:pt x="521603" y="612581"/>
                  </a:cubicBezTo>
                  <a:cubicBezTo>
                    <a:pt x="557612" y="612581"/>
                    <a:pt x="592769" y="615992"/>
                    <a:pt x="626724" y="622487"/>
                  </a:cubicBezTo>
                  <a:lnTo>
                    <a:pt x="661180" y="632486"/>
                  </a:lnTo>
                  <a:lnTo>
                    <a:pt x="658174" y="599287"/>
                  </a:lnTo>
                  <a:cubicBezTo>
                    <a:pt x="658174" y="268310"/>
                    <a:pt x="899206" y="0"/>
                    <a:pt x="1196535" y="0"/>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 name="Down Arrow 338"/>
            <p:cNvSpPr/>
            <p:nvPr/>
          </p:nvSpPr>
          <p:spPr>
            <a:xfrm rot="10800000">
              <a:off x="3847709" y="1928727"/>
              <a:ext cx="133740" cy="168882"/>
            </a:xfrm>
            <a:prstGeom prst="downArrow">
              <a:avLst/>
            </a:prstGeom>
            <a:solidFill>
              <a:schemeClr val="bg1"/>
            </a:solidFill>
            <a:ln w="15875" cmpd="sng">
              <a:solidFill>
                <a:srgbClr val="58AB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Down Arrow 339"/>
            <p:cNvSpPr/>
            <p:nvPr/>
          </p:nvSpPr>
          <p:spPr>
            <a:xfrm>
              <a:off x="3715444" y="1946539"/>
              <a:ext cx="133740" cy="168882"/>
            </a:xfrm>
            <a:prstGeom prst="downArrow">
              <a:avLst/>
            </a:prstGeom>
            <a:solidFill>
              <a:schemeClr val="bg1"/>
            </a:solidFill>
            <a:ln w="15875" cmpd="sng">
              <a:solidFill>
                <a:srgbClr val="58AB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1" name="Rectangle 3"/>
          <p:cNvSpPr/>
          <p:nvPr/>
        </p:nvSpPr>
        <p:spPr bwMode="auto">
          <a:xfrm rot="19280259">
            <a:off x="5038484" y="1964855"/>
            <a:ext cx="501071" cy="232611"/>
          </a:xfrm>
          <a:custGeom>
            <a:avLst/>
            <a:gdLst/>
            <a:ahLst/>
            <a:cxnLst/>
            <a:rect l="l" t="t" r="r" b="b"/>
            <a:pathLst>
              <a:path w="2946242" h="1332090">
                <a:moveTo>
                  <a:pt x="717664" y="658754"/>
                </a:moveTo>
                <a:cubicBezTo>
                  <a:pt x="676249" y="605089"/>
                  <a:pt x="599171" y="595159"/>
                  <a:pt x="545506" y="636574"/>
                </a:cubicBezTo>
                <a:cubicBezTo>
                  <a:pt x="491842" y="677989"/>
                  <a:pt x="481911" y="755067"/>
                  <a:pt x="523326" y="808731"/>
                </a:cubicBezTo>
                <a:cubicBezTo>
                  <a:pt x="564741" y="862396"/>
                  <a:pt x="641819" y="872326"/>
                  <a:pt x="695484" y="830911"/>
                </a:cubicBezTo>
                <a:cubicBezTo>
                  <a:pt x="749148" y="789497"/>
                  <a:pt x="759079" y="712418"/>
                  <a:pt x="717664" y="658754"/>
                </a:cubicBezTo>
                <a:close/>
                <a:moveTo>
                  <a:pt x="879688" y="112606"/>
                </a:moveTo>
                <a:cubicBezTo>
                  <a:pt x="838273" y="58942"/>
                  <a:pt x="761195" y="49011"/>
                  <a:pt x="707531" y="90426"/>
                </a:cubicBezTo>
                <a:cubicBezTo>
                  <a:pt x="653866" y="131841"/>
                  <a:pt x="643936" y="208919"/>
                  <a:pt x="685350" y="262584"/>
                </a:cubicBezTo>
                <a:cubicBezTo>
                  <a:pt x="726765" y="316248"/>
                  <a:pt x="803844" y="326179"/>
                  <a:pt x="857508" y="284764"/>
                </a:cubicBezTo>
                <a:cubicBezTo>
                  <a:pt x="911173" y="243349"/>
                  <a:pt x="921103" y="166271"/>
                  <a:pt x="879688" y="112606"/>
                </a:cubicBezTo>
                <a:close/>
                <a:moveTo>
                  <a:pt x="1650323" y="1064407"/>
                </a:moveTo>
                <a:cubicBezTo>
                  <a:pt x="1608908" y="1010742"/>
                  <a:pt x="1531830" y="1000812"/>
                  <a:pt x="1478166" y="1042227"/>
                </a:cubicBezTo>
                <a:cubicBezTo>
                  <a:pt x="1424501" y="1083642"/>
                  <a:pt x="1414571" y="1160720"/>
                  <a:pt x="1455986" y="1214384"/>
                </a:cubicBezTo>
                <a:cubicBezTo>
                  <a:pt x="1497400" y="1268049"/>
                  <a:pt x="1574479" y="1277979"/>
                  <a:pt x="1628143" y="1236565"/>
                </a:cubicBezTo>
                <a:cubicBezTo>
                  <a:pt x="1681808" y="1195150"/>
                  <a:pt x="1691738" y="1118071"/>
                  <a:pt x="1650323" y="1064407"/>
                </a:cubicBezTo>
                <a:close/>
                <a:moveTo>
                  <a:pt x="1773057" y="489344"/>
                </a:moveTo>
                <a:cubicBezTo>
                  <a:pt x="1731642" y="435679"/>
                  <a:pt x="1654564" y="425749"/>
                  <a:pt x="1600899" y="467164"/>
                </a:cubicBezTo>
                <a:cubicBezTo>
                  <a:pt x="1547235" y="508579"/>
                  <a:pt x="1537304" y="585657"/>
                  <a:pt x="1578719" y="639321"/>
                </a:cubicBezTo>
                <a:cubicBezTo>
                  <a:pt x="1620134" y="692986"/>
                  <a:pt x="1697212" y="702917"/>
                  <a:pt x="1750877" y="661502"/>
                </a:cubicBezTo>
                <a:cubicBezTo>
                  <a:pt x="1804541" y="620087"/>
                  <a:pt x="1814472" y="543009"/>
                  <a:pt x="1773057" y="489344"/>
                </a:cubicBezTo>
                <a:close/>
                <a:moveTo>
                  <a:pt x="2856128" y="817662"/>
                </a:moveTo>
                <a:cubicBezTo>
                  <a:pt x="2814713" y="763997"/>
                  <a:pt x="2737635" y="754067"/>
                  <a:pt x="2683970" y="795481"/>
                </a:cubicBezTo>
                <a:cubicBezTo>
                  <a:pt x="2630306" y="836896"/>
                  <a:pt x="2620375" y="913975"/>
                  <a:pt x="2661790" y="967639"/>
                </a:cubicBezTo>
                <a:cubicBezTo>
                  <a:pt x="2703205" y="1021304"/>
                  <a:pt x="2780283" y="1031234"/>
                  <a:pt x="2833948" y="989819"/>
                </a:cubicBezTo>
                <a:cubicBezTo>
                  <a:pt x="2887612" y="948404"/>
                  <a:pt x="2897543" y="871326"/>
                  <a:pt x="2856128" y="817662"/>
                </a:cubicBezTo>
                <a:close/>
                <a:moveTo>
                  <a:pt x="2906621" y="779035"/>
                </a:moveTo>
                <a:cubicBezTo>
                  <a:pt x="2970777" y="862167"/>
                  <a:pt x="2955394" y="981568"/>
                  <a:pt x="2872262" y="1045724"/>
                </a:cubicBezTo>
                <a:cubicBezTo>
                  <a:pt x="2789130" y="1109880"/>
                  <a:pt x="2669729" y="1094496"/>
                  <a:pt x="2605573" y="1011365"/>
                </a:cubicBezTo>
                <a:lnTo>
                  <a:pt x="2603914" y="1008700"/>
                </a:lnTo>
                <a:lnTo>
                  <a:pt x="1733849" y="1181375"/>
                </a:lnTo>
                <a:lnTo>
                  <a:pt x="1715920" y="1235424"/>
                </a:lnTo>
                <a:cubicBezTo>
                  <a:pt x="1703789" y="1256938"/>
                  <a:pt x="1687241" y="1276430"/>
                  <a:pt x="1666458" y="1292469"/>
                </a:cubicBezTo>
                <a:cubicBezTo>
                  <a:pt x="1583326" y="1356625"/>
                  <a:pt x="1463925" y="1341242"/>
                  <a:pt x="1399769" y="1258110"/>
                </a:cubicBezTo>
                <a:cubicBezTo>
                  <a:pt x="1335613" y="1174978"/>
                  <a:pt x="1350996" y="1055577"/>
                  <a:pt x="1434128" y="991421"/>
                </a:cubicBezTo>
                <a:cubicBezTo>
                  <a:pt x="1454911" y="975382"/>
                  <a:pt x="1477961" y="964314"/>
                  <a:pt x="1501848" y="958033"/>
                </a:cubicBezTo>
                <a:lnTo>
                  <a:pt x="1536589" y="955805"/>
                </a:lnTo>
                <a:lnTo>
                  <a:pt x="1595684" y="737862"/>
                </a:lnTo>
                <a:lnTo>
                  <a:pt x="1579548" y="732509"/>
                </a:lnTo>
                <a:cubicBezTo>
                  <a:pt x="1558033" y="720379"/>
                  <a:pt x="1538542" y="703830"/>
                  <a:pt x="1522503" y="683047"/>
                </a:cubicBezTo>
                <a:lnTo>
                  <a:pt x="1511005" y="664577"/>
                </a:lnTo>
                <a:lnTo>
                  <a:pt x="805315" y="763287"/>
                </a:lnTo>
                <a:lnTo>
                  <a:pt x="783260" y="829770"/>
                </a:lnTo>
                <a:cubicBezTo>
                  <a:pt x="771130" y="851285"/>
                  <a:pt x="754581" y="870777"/>
                  <a:pt x="733798" y="886816"/>
                </a:cubicBezTo>
                <a:cubicBezTo>
                  <a:pt x="650666" y="950972"/>
                  <a:pt x="531266" y="935589"/>
                  <a:pt x="467110" y="852457"/>
                </a:cubicBezTo>
                <a:cubicBezTo>
                  <a:pt x="402954" y="769325"/>
                  <a:pt x="418337" y="649924"/>
                  <a:pt x="501469" y="585768"/>
                </a:cubicBezTo>
                <a:cubicBezTo>
                  <a:pt x="522252" y="569729"/>
                  <a:pt x="545302" y="558661"/>
                  <a:pt x="569188" y="552380"/>
                </a:cubicBezTo>
                <a:lnTo>
                  <a:pt x="634483" y="548192"/>
                </a:lnTo>
                <a:lnTo>
                  <a:pt x="686619" y="355917"/>
                </a:lnTo>
                <a:lnTo>
                  <a:pt x="686179" y="355771"/>
                </a:lnTo>
                <a:cubicBezTo>
                  <a:pt x="664665" y="343641"/>
                  <a:pt x="645173" y="327092"/>
                  <a:pt x="629134" y="306309"/>
                </a:cubicBezTo>
                <a:cubicBezTo>
                  <a:pt x="621114" y="295918"/>
                  <a:pt x="614338" y="284959"/>
                  <a:pt x="608781" y="273613"/>
                </a:cubicBezTo>
                <a:lnTo>
                  <a:pt x="605292" y="264240"/>
                </a:lnTo>
                <a:lnTo>
                  <a:pt x="0" y="264240"/>
                </a:lnTo>
                <a:lnTo>
                  <a:pt x="0" y="123307"/>
                </a:lnTo>
                <a:lnTo>
                  <a:pt x="605193" y="123307"/>
                </a:lnTo>
                <a:lnTo>
                  <a:pt x="614031" y="96666"/>
                </a:lnTo>
                <a:cubicBezTo>
                  <a:pt x="626161" y="75151"/>
                  <a:pt x="642710" y="55659"/>
                  <a:pt x="663493" y="39620"/>
                </a:cubicBezTo>
                <a:cubicBezTo>
                  <a:pt x="746625" y="-24535"/>
                  <a:pt x="866026" y="-9152"/>
                  <a:pt x="930182" y="73980"/>
                </a:cubicBezTo>
                <a:cubicBezTo>
                  <a:pt x="994338" y="157111"/>
                  <a:pt x="978954" y="276512"/>
                  <a:pt x="895823" y="340668"/>
                </a:cubicBezTo>
                <a:cubicBezTo>
                  <a:pt x="875040" y="356707"/>
                  <a:pt x="851990" y="367775"/>
                  <a:pt x="828103" y="374056"/>
                </a:cubicBezTo>
                <a:lnTo>
                  <a:pt x="825170" y="374244"/>
                </a:lnTo>
                <a:lnTo>
                  <a:pt x="760650" y="612193"/>
                </a:lnTo>
                <a:lnTo>
                  <a:pt x="768158" y="620127"/>
                </a:lnTo>
                <a:lnTo>
                  <a:pt x="771625" y="625697"/>
                </a:lnTo>
                <a:lnTo>
                  <a:pt x="1490223" y="525182"/>
                </a:lnTo>
                <a:lnTo>
                  <a:pt x="1507400" y="473404"/>
                </a:lnTo>
                <a:cubicBezTo>
                  <a:pt x="1519530" y="451889"/>
                  <a:pt x="1536079" y="432397"/>
                  <a:pt x="1556862" y="416358"/>
                </a:cubicBezTo>
                <a:cubicBezTo>
                  <a:pt x="1639994" y="352202"/>
                  <a:pt x="1759395" y="367586"/>
                  <a:pt x="1823550" y="450717"/>
                </a:cubicBezTo>
                <a:cubicBezTo>
                  <a:pt x="1887706" y="533849"/>
                  <a:pt x="1872323" y="653250"/>
                  <a:pt x="1789191" y="717406"/>
                </a:cubicBezTo>
                <a:cubicBezTo>
                  <a:pt x="1778800" y="725426"/>
                  <a:pt x="1767842" y="732202"/>
                  <a:pt x="1756495" y="737759"/>
                </a:cubicBezTo>
                <a:lnTo>
                  <a:pt x="1737296" y="744905"/>
                </a:lnTo>
                <a:lnTo>
                  <a:pt x="1669622" y="994484"/>
                </a:lnTo>
                <a:lnTo>
                  <a:pt x="1674347" y="997805"/>
                </a:lnTo>
                <a:cubicBezTo>
                  <a:pt x="1683915" y="1006056"/>
                  <a:pt x="1692797" y="1015389"/>
                  <a:pt x="1700817" y="1025780"/>
                </a:cubicBezTo>
                <a:lnTo>
                  <a:pt x="1711051" y="1042221"/>
                </a:lnTo>
                <a:lnTo>
                  <a:pt x="2567605" y="872226"/>
                </a:lnTo>
                <a:lnTo>
                  <a:pt x="2567520" y="870904"/>
                </a:lnTo>
                <a:cubicBezTo>
                  <a:pt x="2573738" y="822643"/>
                  <a:pt x="2598367" y="776754"/>
                  <a:pt x="2639933" y="744676"/>
                </a:cubicBezTo>
                <a:cubicBezTo>
                  <a:pt x="2723064" y="680520"/>
                  <a:pt x="2842465" y="695903"/>
                  <a:pt x="2906621" y="779035"/>
                </a:cubicBez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n>
                <a:solidFill>
                  <a:schemeClr val="tx2"/>
                </a:solidFill>
              </a:ln>
            </a:endParaRPr>
          </a:p>
        </p:txBody>
      </p:sp>
      <p:grpSp>
        <p:nvGrpSpPr>
          <p:cNvPr id="10" name="Group 9"/>
          <p:cNvGrpSpPr/>
          <p:nvPr/>
        </p:nvGrpSpPr>
        <p:grpSpPr>
          <a:xfrm>
            <a:off x="6276304" y="1681672"/>
            <a:ext cx="627361" cy="504642"/>
            <a:chOff x="6333732" y="1711783"/>
            <a:chExt cx="629652" cy="506485"/>
          </a:xfrm>
        </p:grpSpPr>
        <p:grpSp>
          <p:nvGrpSpPr>
            <p:cNvPr id="139" name="Group 138"/>
            <p:cNvGrpSpPr/>
            <p:nvPr/>
          </p:nvGrpSpPr>
          <p:grpSpPr>
            <a:xfrm>
              <a:off x="6333732" y="1711783"/>
              <a:ext cx="303496" cy="303496"/>
              <a:chOff x="6660703" y="2048917"/>
              <a:chExt cx="257035" cy="257035"/>
            </a:xfrm>
          </p:grpSpPr>
          <p:sp>
            <p:nvSpPr>
              <p:cNvPr id="140" name="Rectangle 139"/>
              <p:cNvSpPr/>
              <p:nvPr/>
            </p:nvSpPr>
            <p:spPr>
              <a:xfrm>
                <a:off x="6660703" y="2146303"/>
                <a:ext cx="257035" cy="708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141" name="Rectangle 140"/>
              <p:cNvSpPr/>
              <p:nvPr/>
            </p:nvSpPr>
            <p:spPr>
              <a:xfrm rot="5400000">
                <a:off x="6660703" y="2141938"/>
                <a:ext cx="257035" cy="709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grpSp>
        <p:grpSp>
          <p:nvGrpSpPr>
            <p:cNvPr id="345" name="Group 344"/>
            <p:cNvGrpSpPr/>
            <p:nvPr/>
          </p:nvGrpSpPr>
          <p:grpSpPr>
            <a:xfrm>
              <a:off x="6598503" y="1959936"/>
              <a:ext cx="364881" cy="258332"/>
              <a:chOff x="2285174" y="2412997"/>
              <a:chExt cx="2301312" cy="1629295"/>
            </a:xfrm>
          </p:grpSpPr>
          <p:sp>
            <p:nvSpPr>
              <p:cNvPr id="346" name="Freeform 345"/>
              <p:cNvSpPr/>
              <p:nvPr/>
            </p:nvSpPr>
            <p:spPr>
              <a:xfrm>
                <a:off x="2285174" y="2412997"/>
                <a:ext cx="1477393" cy="635004"/>
              </a:xfrm>
              <a:custGeom>
                <a:avLst/>
                <a:gdLst>
                  <a:gd name="connsiteX0" fmla="*/ 1481667 w 1481667"/>
                  <a:gd name="connsiteY0" fmla="*/ 609600 h 635000"/>
                  <a:gd name="connsiteX1" fmla="*/ 397933 w 1481667"/>
                  <a:gd name="connsiteY1" fmla="*/ 635000 h 635000"/>
                  <a:gd name="connsiteX2" fmla="*/ 76200 w 1481667"/>
                  <a:gd name="connsiteY2" fmla="*/ 457200 h 635000"/>
                  <a:gd name="connsiteX3" fmla="*/ 0 w 1481667"/>
                  <a:gd name="connsiteY3" fmla="*/ 0 h 635000"/>
                  <a:gd name="connsiteX4" fmla="*/ 279400 w 1481667"/>
                  <a:gd name="connsiteY4" fmla="*/ 211667 h 635000"/>
                  <a:gd name="connsiteX5" fmla="*/ 1109133 w 1481667"/>
                  <a:gd name="connsiteY5" fmla="*/ 194733 h 635000"/>
                  <a:gd name="connsiteX6" fmla="*/ 1388533 w 1481667"/>
                  <a:gd name="connsiteY6" fmla="*/ 347133 h 635000"/>
                  <a:gd name="connsiteX7" fmla="*/ 1481667 w 1481667"/>
                  <a:gd name="connsiteY7" fmla="*/ 609600 h 635000"/>
                  <a:gd name="connsiteX0" fmla="*/ 1481667 w 1546268"/>
                  <a:gd name="connsiteY0" fmla="*/ 609600 h 635000"/>
                  <a:gd name="connsiteX1" fmla="*/ 397933 w 1546268"/>
                  <a:gd name="connsiteY1" fmla="*/ 635000 h 635000"/>
                  <a:gd name="connsiteX2" fmla="*/ 76200 w 1546268"/>
                  <a:gd name="connsiteY2" fmla="*/ 457200 h 635000"/>
                  <a:gd name="connsiteX3" fmla="*/ 0 w 1546268"/>
                  <a:gd name="connsiteY3" fmla="*/ 0 h 635000"/>
                  <a:gd name="connsiteX4" fmla="*/ 279400 w 1546268"/>
                  <a:gd name="connsiteY4" fmla="*/ 211667 h 635000"/>
                  <a:gd name="connsiteX5" fmla="*/ 1109133 w 1546268"/>
                  <a:gd name="connsiteY5" fmla="*/ 194733 h 635000"/>
                  <a:gd name="connsiteX6" fmla="*/ 1388533 w 1546268"/>
                  <a:gd name="connsiteY6" fmla="*/ 347133 h 635000"/>
                  <a:gd name="connsiteX7" fmla="*/ 1481667 w 1546268"/>
                  <a:gd name="connsiteY7" fmla="*/ 609600 h 635000"/>
                  <a:gd name="connsiteX0" fmla="*/ 1493401 w 1558002"/>
                  <a:gd name="connsiteY0" fmla="*/ 609600 h 635000"/>
                  <a:gd name="connsiteX1" fmla="*/ 409667 w 1558002"/>
                  <a:gd name="connsiteY1" fmla="*/ 635000 h 635000"/>
                  <a:gd name="connsiteX2" fmla="*/ 87934 w 1558002"/>
                  <a:gd name="connsiteY2" fmla="*/ 457200 h 635000"/>
                  <a:gd name="connsiteX3" fmla="*/ 11734 w 1558002"/>
                  <a:gd name="connsiteY3" fmla="*/ 0 h 635000"/>
                  <a:gd name="connsiteX4" fmla="*/ 291134 w 1558002"/>
                  <a:gd name="connsiteY4" fmla="*/ 211667 h 635000"/>
                  <a:gd name="connsiteX5" fmla="*/ 1120867 w 1558002"/>
                  <a:gd name="connsiteY5" fmla="*/ 194733 h 635000"/>
                  <a:gd name="connsiteX6" fmla="*/ 1400267 w 1558002"/>
                  <a:gd name="connsiteY6" fmla="*/ 347133 h 635000"/>
                  <a:gd name="connsiteX7" fmla="*/ 1493401 w 1558002"/>
                  <a:gd name="connsiteY7" fmla="*/ 609600 h 635000"/>
                  <a:gd name="connsiteX0" fmla="*/ 1493401 w 1493401"/>
                  <a:gd name="connsiteY0" fmla="*/ 609600 h 635000"/>
                  <a:gd name="connsiteX1" fmla="*/ 409667 w 1493401"/>
                  <a:gd name="connsiteY1" fmla="*/ 635000 h 635000"/>
                  <a:gd name="connsiteX2" fmla="*/ 87934 w 1493401"/>
                  <a:gd name="connsiteY2" fmla="*/ 457200 h 635000"/>
                  <a:gd name="connsiteX3" fmla="*/ 11734 w 1493401"/>
                  <a:gd name="connsiteY3" fmla="*/ 0 h 635000"/>
                  <a:gd name="connsiteX4" fmla="*/ 291134 w 1493401"/>
                  <a:gd name="connsiteY4" fmla="*/ 211667 h 635000"/>
                  <a:gd name="connsiteX5" fmla="*/ 1120867 w 1493401"/>
                  <a:gd name="connsiteY5" fmla="*/ 194733 h 635000"/>
                  <a:gd name="connsiteX6" fmla="*/ 1400267 w 1493401"/>
                  <a:gd name="connsiteY6" fmla="*/ 347133 h 635000"/>
                  <a:gd name="connsiteX7" fmla="*/ 1493401 w 1493401"/>
                  <a:gd name="connsiteY7" fmla="*/ 609600 h 635000"/>
                  <a:gd name="connsiteX0" fmla="*/ 1481667 w 1481667"/>
                  <a:gd name="connsiteY0" fmla="*/ 609604 h 635004"/>
                  <a:gd name="connsiteX1" fmla="*/ 397933 w 1481667"/>
                  <a:gd name="connsiteY1" fmla="*/ 635004 h 635004"/>
                  <a:gd name="connsiteX2" fmla="*/ 76200 w 1481667"/>
                  <a:gd name="connsiteY2" fmla="*/ 457204 h 635004"/>
                  <a:gd name="connsiteX3" fmla="*/ 0 w 1481667"/>
                  <a:gd name="connsiteY3" fmla="*/ 4 h 635004"/>
                  <a:gd name="connsiteX4" fmla="*/ 279400 w 1481667"/>
                  <a:gd name="connsiteY4" fmla="*/ 211671 h 635004"/>
                  <a:gd name="connsiteX5" fmla="*/ 1109133 w 1481667"/>
                  <a:gd name="connsiteY5" fmla="*/ 194737 h 635004"/>
                  <a:gd name="connsiteX6" fmla="*/ 1388533 w 1481667"/>
                  <a:gd name="connsiteY6" fmla="*/ 347137 h 635004"/>
                  <a:gd name="connsiteX7" fmla="*/ 1481667 w 1481667"/>
                  <a:gd name="connsiteY7" fmla="*/ 609604 h 635004"/>
                  <a:gd name="connsiteX0" fmla="*/ 1482495 w 1482495"/>
                  <a:gd name="connsiteY0" fmla="*/ 609604 h 635004"/>
                  <a:gd name="connsiteX1" fmla="*/ 398761 w 1482495"/>
                  <a:gd name="connsiteY1" fmla="*/ 635004 h 635004"/>
                  <a:gd name="connsiteX2" fmla="*/ 77028 w 1482495"/>
                  <a:gd name="connsiteY2" fmla="*/ 457204 h 635004"/>
                  <a:gd name="connsiteX3" fmla="*/ 828 w 1482495"/>
                  <a:gd name="connsiteY3" fmla="*/ 4 h 635004"/>
                  <a:gd name="connsiteX4" fmla="*/ 280228 w 1482495"/>
                  <a:gd name="connsiteY4" fmla="*/ 211671 h 635004"/>
                  <a:gd name="connsiteX5" fmla="*/ 1109961 w 1482495"/>
                  <a:gd name="connsiteY5" fmla="*/ 194737 h 635004"/>
                  <a:gd name="connsiteX6" fmla="*/ 1389361 w 1482495"/>
                  <a:gd name="connsiteY6" fmla="*/ 347137 h 635004"/>
                  <a:gd name="connsiteX7" fmla="*/ 1482495 w 1482495"/>
                  <a:gd name="connsiteY7" fmla="*/ 609604 h 635004"/>
                  <a:gd name="connsiteX0" fmla="*/ 1482495 w 1482495"/>
                  <a:gd name="connsiteY0" fmla="*/ 609604 h 635004"/>
                  <a:gd name="connsiteX1" fmla="*/ 398761 w 1482495"/>
                  <a:gd name="connsiteY1" fmla="*/ 635004 h 635004"/>
                  <a:gd name="connsiteX2" fmla="*/ 77028 w 1482495"/>
                  <a:gd name="connsiteY2" fmla="*/ 457204 h 635004"/>
                  <a:gd name="connsiteX3" fmla="*/ 828 w 1482495"/>
                  <a:gd name="connsiteY3" fmla="*/ 4 h 635004"/>
                  <a:gd name="connsiteX4" fmla="*/ 280228 w 1482495"/>
                  <a:gd name="connsiteY4" fmla="*/ 211671 h 635004"/>
                  <a:gd name="connsiteX5" fmla="*/ 1109961 w 1482495"/>
                  <a:gd name="connsiteY5" fmla="*/ 194737 h 635004"/>
                  <a:gd name="connsiteX6" fmla="*/ 1389361 w 1482495"/>
                  <a:gd name="connsiteY6" fmla="*/ 347137 h 635004"/>
                  <a:gd name="connsiteX7" fmla="*/ 1482495 w 1482495"/>
                  <a:gd name="connsiteY7" fmla="*/ 609604 h 635004"/>
                  <a:gd name="connsiteX0" fmla="*/ 1482495 w 1482495"/>
                  <a:gd name="connsiteY0" fmla="*/ 609604 h 635004"/>
                  <a:gd name="connsiteX1" fmla="*/ 398761 w 1482495"/>
                  <a:gd name="connsiteY1" fmla="*/ 635004 h 635004"/>
                  <a:gd name="connsiteX2" fmla="*/ 77028 w 1482495"/>
                  <a:gd name="connsiteY2" fmla="*/ 457204 h 635004"/>
                  <a:gd name="connsiteX3" fmla="*/ 828 w 1482495"/>
                  <a:gd name="connsiteY3" fmla="*/ 4 h 635004"/>
                  <a:gd name="connsiteX4" fmla="*/ 280228 w 1482495"/>
                  <a:gd name="connsiteY4" fmla="*/ 211671 h 635004"/>
                  <a:gd name="connsiteX5" fmla="*/ 1109961 w 1482495"/>
                  <a:gd name="connsiteY5" fmla="*/ 194737 h 635004"/>
                  <a:gd name="connsiteX6" fmla="*/ 1389361 w 1482495"/>
                  <a:gd name="connsiteY6" fmla="*/ 347137 h 635004"/>
                  <a:gd name="connsiteX7" fmla="*/ 1482495 w 1482495"/>
                  <a:gd name="connsiteY7" fmla="*/ 609604 h 635004"/>
                  <a:gd name="connsiteX0" fmla="*/ 1482495 w 1482495"/>
                  <a:gd name="connsiteY0" fmla="*/ 609604 h 635004"/>
                  <a:gd name="connsiteX1" fmla="*/ 398761 w 1482495"/>
                  <a:gd name="connsiteY1" fmla="*/ 635004 h 635004"/>
                  <a:gd name="connsiteX2" fmla="*/ 77028 w 1482495"/>
                  <a:gd name="connsiteY2" fmla="*/ 457204 h 635004"/>
                  <a:gd name="connsiteX3" fmla="*/ 828 w 1482495"/>
                  <a:gd name="connsiteY3" fmla="*/ 4 h 635004"/>
                  <a:gd name="connsiteX4" fmla="*/ 280228 w 1482495"/>
                  <a:gd name="connsiteY4" fmla="*/ 211671 h 635004"/>
                  <a:gd name="connsiteX5" fmla="*/ 1109961 w 1482495"/>
                  <a:gd name="connsiteY5" fmla="*/ 194737 h 635004"/>
                  <a:gd name="connsiteX6" fmla="*/ 1389361 w 1482495"/>
                  <a:gd name="connsiteY6" fmla="*/ 347137 h 635004"/>
                  <a:gd name="connsiteX7" fmla="*/ 1482495 w 1482495"/>
                  <a:gd name="connsiteY7" fmla="*/ 609604 h 635004"/>
                  <a:gd name="connsiteX0" fmla="*/ 1482495 w 1482495"/>
                  <a:gd name="connsiteY0" fmla="*/ 609604 h 635004"/>
                  <a:gd name="connsiteX1" fmla="*/ 398761 w 1482495"/>
                  <a:gd name="connsiteY1" fmla="*/ 635004 h 635004"/>
                  <a:gd name="connsiteX2" fmla="*/ 77028 w 1482495"/>
                  <a:gd name="connsiteY2" fmla="*/ 457204 h 635004"/>
                  <a:gd name="connsiteX3" fmla="*/ 828 w 1482495"/>
                  <a:gd name="connsiteY3" fmla="*/ 4 h 635004"/>
                  <a:gd name="connsiteX4" fmla="*/ 280228 w 1482495"/>
                  <a:gd name="connsiteY4" fmla="*/ 211671 h 635004"/>
                  <a:gd name="connsiteX5" fmla="*/ 1109961 w 1482495"/>
                  <a:gd name="connsiteY5" fmla="*/ 228604 h 635004"/>
                  <a:gd name="connsiteX6" fmla="*/ 1389361 w 1482495"/>
                  <a:gd name="connsiteY6" fmla="*/ 347137 h 635004"/>
                  <a:gd name="connsiteX7" fmla="*/ 1482495 w 1482495"/>
                  <a:gd name="connsiteY7" fmla="*/ 609604 h 635004"/>
                  <a:gd name="connsiteX0" fmla="*/ 1482495 w 1482495"/>
                  <a:gd name="connsiteY0" fmla="*/ 609604 h 635004"/>
                  <a:gd name="connsiteX1" fmla="*/ 398761 w 1482495"/>
                  <a:gd name="connsiteY1" fmla="*/ 635004 h 635004"/>
                  <a:gd name="connsiteX2" fmla="*/ 77028 w 1482495"/>
                  <a:gd name="connsiteY2" fmla="*/ 457204 h 635004"/>
                  <a:gd name="connsiteX3" fmla="*/ 828 w 1482495"/>
                  <a:gd name="connsiteY3" fmla="*/ 4 h 635004"/>
                  <a:gd name="connsiteX4" fmla="*/ 280228 w 1482495"/>
                  <a:gd name="connsiteY4" fmla="*/ 211671 h 635004"/>
                  <a:gd name="connsiteX5" fmla="*/ 1109961 w 1482495"/>
                  <a:gd name="connsiteY5" fmla="*/ 228604 h 635004"/>
                  <a:gd name="connsiteX6" fmla="*/ 1389361 w 1482495"/>
                  <a:gd name="connsiteY6" fmla="*/ 347137 h 635004"/>
                  <a:gd name="connsiteX7" fmla="*/ 1482495 w 1482495"/>
                  <a:gd name="connsiteY7" fmla="*/ 609604 h 635004"/>
                  <a:gd name="connsiteX0" fmla="*/ 1482495 w 1510008"/>
                  <a:gd name="connsiteY0" fmla="*/ 609604 h 635004"/>
                  <a:gd name="connsiteX1" fmla="*/ 398761 w 1510008"/>
                  <a:gd name="connsiteY1" fmla="*/ 635004 h 635004"/>
                  <a:gd name="connsiteX2" fmla="*/ 77028 w 1510008"/>
                  <a:gd name="connsiteY2" fmla="*/ 457204 h 635004"/>
                  <a:gd name="connsiteX3" fmla="*/ 828 w 1510008"/>
                  <a:gd name="connsiteY3" fmla="*/ 4 h 635004"/>
                  <a:gd name="connsiteX4" fmla="*/ 280228 w 1510008"/>
                  <a:gd name="connsiteY4" fmla="*/ 211671 h 635004"/>
                  <a:gd name="connsiteX5" fmla="*/ 1109961 w 1510008"/>
                  <a:gd name="connsiteY5" fmla="*/ 228604 h 635004"/>
                  <a:gd name="connsiteX6" fmla="*/ 1482495 w 1510008"/>
                  <a:gd name="connsiteY6" fmla="*/ 609604 h 635004"/>
                  <a:gd name="connsiteX0" fmla="*/ 1482495 w 1527475"/>
                  <a:gd name="connsiteY0" fmla="*/ 609604 h 635004"/>
                  <a:gd name="connsiteX1" fmla="*/ 398761 w 1527475"/>
                  <a:gd name="connsiteY1" fmla="*/ 635004 h 635004"/>
                  <a:gd name="connsiteX2" fmla="*/ 77028 w 1527475"/>
                  <a:gd name="connsiteY2" fmla="*/ 457204 h 635004"/>
                  <a:gd name="connsiteX3" fmla="*/ 828 w 1527475"/>
                  <a:gd name="connsiteY3" fmla="*/ 4 h 635004"/>
                  <a:gd name="connsiteX4" fmla="*/ 280228 w 1527475"/>
                  <a:gd name="connsiteY4" fmla="*/ 211671 h 635004"/>
                  <a:gd name="connsiteX5" fmla="*/ 1109961 w 1527475"/>
                  <a:gd name="connsiteY5" fmla="*/ 228604 h 635004"/>
                  <a:gd name="connsiteX6" fmla="*/ 1482495 w 1527475"/>
                  <a:gd name="connsiteY6" fmla="*/ 609604 h 635004"/>
                  <a:gd name="connsiteX0" fmla="*/ 1482495 w 1482499"/>
                  <a:gd name="connsiteY0" fmla="*/ 609604 h 635004"/>
                  <a:gd name="connsiteX1" fmla="*/ 398761 w 1482499"/>
                  <a:gd name="connsiteY1" fmla="*/ 635004 h 635004"/>
                  <a:gd name="connsiteX2" fmla="*/ 77028 w 1482499"/>
                  <a:gd name="connsiteY2" fmla="*/ 457204 h 635004"/>
                  <a:gd name="connsiteX3" fmla="*/ 828 w 1482499"/>
                  <a:gd name="connsiteY3" fmla="*/ 4 h 635004"/>
                  <a:gd name="connsiteX4" fmla="*/ 280228 w 1482499"/>
                  <a:gd name="connsiteY4" fmla="*/ 211671 h 635004"/>
                  <a:gd name="connsiteX5" fmla="*/ 1109961 w 1482499"/>
                  <a:gd name="connsiteY5" fmla="*/ 228604 h 635004"/>
                  <a:gd name="connsiteX6" fmla="*/ 1482495 w 1482499"/>
                  <a:gd name="connsiteY6" fmla="*/ 609604 h 635004"/>
                  <a:gd name="connsiteX0" fmla="*/ 1474029 w 1474029"/>
                  <a:gd name="connsiteY0" fmla="*/ 635004 h 635593"/>
                  <a:gd name="connsiteX1" fmla="*/ 398761 w 1474029"/>
                  <a:gd name="connsiteY1" fmla="*/ 635004 h 635593"/>
                  <a:gd name="connsiteX2" fmla="*/ 77028 w 1474029"/>
                  <a:gd name="connsiteY2" fmla="*/ 457204 h 635593"/>
                  <a:gd name="connsiteX3" fmla="*/ 828 w 1474029"/>
                  <a:gd name="connsiteY3" fmla="*/ 4 h 635593"/>
                  <a:gd name="connsiteX4" fmla="*/ 280228 w 1474029"/>
                  <a:gd name="connsiteY4" fmla="*/ 211671 h 635593"/>
                  <a:gd name="connsiteX5" fmla="*/ 1109961 w 1474029"/>
                  <a:gd name="connsiteY5" fmla="*/ 228604 h 635593"/>
                  <a:gd name="connsiteX6" fmla="*/ 1474029 w 1474029"/>
                  <a:gd name="connsiteY6" fmla="*/ 635004 h 635593"/>
                  <a:gd name="connsiteX0" fmla="*/ 1474029 w 1477359"/>
                  <a:gd name="connsiteY0" fmla="*/ 635004 h 635622"/>
                  <a:gd name="connsiteX1" fmla="*/ 398761 w 1477359"/>
                  <a:gd name="connsiteY1" fmla="*/ 635004 h 635622"/>
                  <a:gd name="connsiteX2" fmla="*/ 77028 w 1477359"/>
                  <a:gd name="connsiteY2" fmla="*/ 457204 h 635622"/>
                  <a:gd name="connsiteX3" fmla="*/ 828 w 1477359"/>
                  <a:gd name="connsiteY3" fmla="*/ 4 h 635622"/>
                  <a:gd name="connsiteX4" fmla="*/ 280228 w 1477359"/>
                  <a:gd name="connsiteY4" fmla="*/ 211671 h 635622"/>
                  <a:gd name="connsiteX5" fmla="*/ 1109961 w 1477359"/>
                  <a:gd name="connsiteY5" fmla="*/ 228604 h 635622"/>
                  <a:gd name="connsiteX6" fmla="*/ 1474029 w 1477359"/>
                  <a:gd name="connsiteY6" fmla="*/ 635004 h 635622"/>
                  <a:gd name="connsiteX0" fmla="*/ 1474029 w 1474029"/>
                  <a:gd name="connsiteY0" fmla="*/ 635004 h 635578"/>
                  <a:gd name="connsiteX1" fmla="*/ 398761 w 1474029"/>
                  <a:gd name="connsiteY1" fmla="*/ 635004 h 635578"/>
                  <a:gd name="connsiteX2" fmla="*/ 77028 w 1474029"/>
                  <a:gd name="connsiteY2" fmla="*/ 457204 h 635578"/>
                  <a:gd name="connsiteX3" fmla="*/ 828 w 1474029"/>
                  <a:gd name="connsiteY3" fmla="*/ 4 h 635578"/>
                  <a:gd name="connsiteX4" fmla="*/ 280228 w 1474029"/>
                  <a:gd name="connsiteY4" fmla="*/ 270937 h 635578"/>
                  <a:gd name="connsiteX5" fmla="*/ 1109961 w 1474029"/>
                  <a:gd name="connsiteY5" fmla="*/ 228604 h 635578"/>
                  <a:gd name="connsiteX6" fmla="*/ 1474029 w 1474029"/>
                  <a:gd name="connsiteY6" fmla="*/ 635004 h 635578"/>
                  <a:gd name="connsiteX0" fmla="*/ 1474029 w 1474029"/>
                  <a:gd name="connsiteY0" fmla="*/ 635004 h 635587"/>
                  <a:gd name="connsiteX1" fmla="*/ 398761 w 1474029"/>
                  <a:gd name="connsiteY1" fmla="*/ 635004 h 635587"/>
                  <a:gd name="connsiteX2" fmla="*/ 77028 w 1474029"/>
                  <a:gd name="connsiteY2" fmla="*/ 457204 h 635587"/>
                  <a:gd name="connsiteX3" fmla="*/ 828 w 1474029"/>
                  <a:gd name="connsiteY3" fmla="*/ 4 h 635587"/>
                  <a:gd name="connsiteX4" fmla="*/ 280228 w 1474029"/>
                  <a:gd name="connsiteY4" fmla="*/ 237071 h 635587"/>
                  <a:gd name="connsiteX5" fmla="*/ 1109961 w 1474029"/>
                  <a:gd name="connsiteY5" fmla="*/ 228604 h 635587"/>
                  <a:gd name="connsiteX6" fmla="*/ 1474029 w 1474029"/>
                  <a:gd name="connsiteY6" fmla="*/ 635004 h 635587"/>
                  <a:gd name="connsiteX0" fmla="*/ 1474029 w 1504630"/>
                  <a:gd name="connsiteY0" fmla="*/ 635004 h 635004"/>
                  <a:gd name="connsiteX1" fmla="*/ 398761 w 1504630"/>
                  <a:gd name="connsiteY1" fmla="*/ 635004 h 635004"/>
                  <a:gd name="connsiteX2" fmla="*/ 77028 w 1504630"/>
                  <a:gd name="connsiteY2" fmla="*/ 457204 h 635004"/>
                  <a:gd name="connsiteX3" fmla="*/ 828 w 1504630"/>
                  <a:gd name="connsiteY3" fmla="*/ 4 h 635004"/>
                  <a:gd name="connsiteX4" fmla="*/ 280228 w 1504630"/>
                  <a:gd name="connsiteY4" fmla="*/ 237071 h 635004"/>
                  <a:gd name="connsiteX5" fmla="*/ 1109961 w 1504630"/>
                  <a:gd name="connsiteY5" fmla="*/ 228604 h 635004"/>
                  <a:gd name="connsiteX6" fmla="*/ 1253894 w 1504630"/>
                  <a:gd name="connsiteY6" fmla="*/ 245536 h 635004"/>
                  <a:gd name="connsiteX7" fmla="*/ 1474029 w 1504630"/>
                  <a:gd name="connsiteY7" fmla="*/ 635004 h 635004"/>
                  <a:gd name="connsiteX0" fmla="*/ 1474029 w 1504630"/>
                  <a:gd name="connsiteY0" fmla="*/ 635004 h 635004"/>
                  <a:gd name="connsiteX1" fmla="*/ 398761 w 1504630"/>
                  <a:gd name="connsiteY1" fmla="*/ 635004 h 635004"/>
                  <a:gd name="connsiteX2" fmla="*/ 77028 w 1504630"/>
                  <a:gd name="connsiteY2" fmla="*/ 457204 h 635004"/>
                  <a:gd name="connsiteX3" fmla="*/ 828 w 1504630"/>
                  <a:gd name="connsiteY3" fmla="*/ 4 h 635004"/>
                  <a:gd name="connsiteX4" fmla="*/ 280228 w 1504630"/>
                  <a:gd name="connsiteY4" fmla="*/ 237071 h 635004"/>
                  <a:gd name="connsiteX5" fmla="*/ 1253894 w 1504630"/>
                  <a:gd name="connsiteY5" fmla="*/ 245536 h 635004"/>
                  <a:gd name="connsiteX6" fmla="*/ 1474029 w 1504630"/>
                  <a:gd name="connsiteY6" fmla="*/ 635004 h 635004"/>
                  <a:gd name="connsiteX0" fmla="*/ 1474029 w 1510673"/>
                  <a:gd name="connsiteY0" fmla="*/ 635004 h 635004"/>
                  <a:gd name="connsiteX1" fmla="*/ 398761 w 1510673"/>
                  <a:gd name="connsiteY1" fmla="*/ 635004 h 635004"/>
                  <a:gd name="connsiteX2" fmla="*/ 77028 w 1510673"/>
                  <a:gd name="connsiteY2" fmla="*/ 457204 h 635004"/>
                  <a:gd name="connsiteX3" fmla="*/ 828 w 1510673"/>
                  <a:gd name="connsiteY3" fmla="*/ 4 h 635004"/>
                  <a:gd name="connsiteX4" fmla="*/ 280228 w 1510673"/>
                  <a:gd name="connsiteY4" fmla="*/ 237071 h 635004"/>
                  <a:gd name="connsiteX5" fmla="*/ 1253894 w 1510673"/>
                  <a:gd name="connsiteY5" fmla="*/ 245536 h 635004"/>
                  <a:gd name="connsiteX6" fmla="*/ 1474029 w 1510673"/>
                  <a:gd name="connsiteY6" fmla="*/ 635004 h 635004"/>
                  <a:gd name="connsiteX0" fmla="*/ 1474029 w 1474163"/>
                  <a:gd name="connsiteY0" fmla="*/ 635004 h 635004"/>
                  <a:gd name="connsiteX1" fmla="*/ 398761 w 1474163"/>
                  <a:gd name="connsiteY1" fmla="*/ 635004 h 635004"/>
                  <a:gd name="connsiteX2" fmla="*/ 77028 w 1474163"/>
                  <a:gd name="connsiteY2" fmla="*/ 457204 h 635004"/>
                  <a:gd name="connsiteX3" fmla="*/ 828 w 1474163"/>
                  <a:gd name="connsiteY3" fmla="*/ 4 h 635004"/>
                  <a:gd name="connsiteX4" fmla="*/ 280228 w 1474163"/>
                  <a:gd name="connsiteY4" fmla="*/ 237071 h 635004"/>
                  <a:gd name="connsiteX5" fmla="*/ 1253894 w 1474163"/>
                  <a:gd name="connsiteY5" fmla="*/ 245536 h 635004"/>
                  <a:gd name="connsiteX6" fmla="*/ 1474029 w 1474163"/>
                  <a:gd name="connsiteY6" fmla="*/ 635004 h 635004"/>
                  <a:gd name="connsiteX0" fmla="*/ 1474029 w 1477393"/>
                  <a:gd name="connsiteY0" fmla="*/ 635004 h 635004"/>
                  <a:gd name="connsiteX1" fmla="*/ 398761 w 1477393"/>
                  <a:gd name="connsiteY1" fmla="*/ 635004 h 635004"/>
                  <a:gd name="connsiteX2" fmla="*/ 77028 w 1477393"/>
                  <a:gd name="connsiteY2" fmla="*/ 457204 h 635004"/>
                  <a:gd name="connsiteX3" fmla="*/ 828 w 1477393"/>
                  <a:gd name="connsiteY3" fmla="*/ 4 h 635004"/>
                  <a:gd name="connsiteX4" fmla="*/ 280228 w 1477393"/>
                  <a:gd name="connsiteY4" fmla="*/ 237071 h 635004"/>
                  <a:gd name="connsiteX5" fmla="*/ 1253894 w 1477393"/>
                  <a:gd name="connsiteY5" fmla="*/ 245536 h 635004"/>
                  <a:gd name="connsiteX6" fmla="*/ 1474029 w 1477393"/>
                  <a:gd name="connsiteY6" fmla="*/ 635004 h 63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393" h="635004">
                    <a:moveTo>
                      <a:pt x="1474029" y="635004"/>
                    </a:moveTo>
                    <a:lnTo>
                      <a:pt x="398761" y="635004"/>
                    </a:lnTo>
                    <a:cubicBezTo>
                      <a:pt x="164517" y="609604"/>
                      <a:pt x="185683" y="596904"/>
                      <a:pt x="77028" y="457204"/>
                    </a:cubicBezTo>
                    <a:cubicBezTo>
                      <a:pt x="-31627" y="317504"/>
                      <a:pt x="9295" y="-1407"/>
                      <a:pt x="828" y="4"/>
                    </a:cubicBezTo>
                    <a:cubicBezTo>
                      <a:pt x="93961" y="70560"/>
                      <a:pt x="71384" y="196149"/>
                      <a:pt x="280228" y="237071"/>
                    </a:cubicBezTo>
                    <a:cubicBezTo>
                      <a:pt x="489072" y="277993"/>
                      <a:pt x="1054927" y="179214"/>
                      <a:pt x="1253894" y="245536"/>
                    </a:cubicBezTo>
                    <a:cubicBezTo>
                      <a:pt x="1509306" y="355603"/>
                      <a:pt x="1478262" y="616659"/>
                      <a:pt x="1474029" y="63500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a:p>
            </p:txBody>
          </p:sp>
          <p:sp>
            <p:nvSpPr>
              <p:cNvPr id="347" name="Rectangle 346"/>
              <p:cNvSpPr/>
              <p:nvPr/>
            </p:nvSpPr>
            <p:spPr>
              <a:xfrm>
                <a:off x="2437488" y="3762355"/>
                <a:ext cx="2148998" cy="279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kern="1200" dirty="0"/>
              </a:p>
            </p:txBody>
          </p:sp>
          <p:sp>
            <p:nvSpPr>
              <p:cNvPr id="348" name="Rectangle 347"/>
              <p:cNvSpPr/>
              <p:nvPr/>
            </p:nvSpPr>
            <p:spPr>
              <a:xfrm rot="5400000">
                <a:off x="2161329" y="3465195"/>
                <a:ext cx="673786" cy="100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kern="1200" dirty="0"/>
              </a:p>
            </p:txBody>
          </p:sp>
          <p:sp>
            <p:nvSpPr>
              <p:cNvPr id="349" name="Rectangle 348"/>
              <p:cNvSpPr/>
              <p:nvPr/>
            </p:nvSpPr>
            <p:spPr>
              <a:xfrm rot="5400000">
                <a:off x="2410249" y="3465195"/>
                <a:ext cx="673786" cy="100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kern="1200" dirty="0"/>
              </a:p>
            </p:txBody>
          </p:sp>
          <p:sp>
            <p:nvSpPr>
              <p:cNvPr id="350" name="Rectangle 349"/>
              <p:cNvSpPr/>
              <p:nvPr/>
            </p:nvSpPr>
            <p:spPr>
              <a:xfrm rot="5400000">
                <a:off x="2659169" y="3465195"/>
                <a:ext cx="673786" cy="100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kern="1200" dirty="0"/>
              </a:p>
            </p:txBody>
          </p:sp>
          <p:sp>
            <p:nvSpPr>
              <p:cNvPr id="351" name="Rectangle 350"/>
              <p:cNvSpPr/>
              <p:nvPr/>
            </p:nvSpPr>
            <p:spPr>
              <a:xfrm rot="5400000">
                <a:off x="2908089" y="3465195"/>
                <a:ext cx="673786" cy="100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kern="1200" dirty="0"/>
              </a:p>
            </p:txBody>
          </p:sp>
          <p:sp>
            <p:nvSpPr>
              <p:cNvPr id="352" name="Rectangle 351"/>
              <p:cNvSpPr/>
              <p:nvPr/>
            </p:nvSpPr>
            <p:spPr>
              <a:xfrm rot="5400000">
                <a:off x="3157009" y="3465195"/>
                <a:ext cx="673786" cy="100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kern="1200" dirty="0"/>
              </a:p>
            </p:txBody>
          </p:sp>
          <p:sp>
            <p:nvSpPr>
              <p:cNvPr id="353" name="Rectangle 352"/>
              <p:cNvSpPr/>
              <p:nvPr/>
            </p:nvSpPr>
            <p:spPr>
              <a:xfrm rot="5400000">
                <a:off x="3405928" y="3465195"/>
                <a:ext cx="673786" cy="100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77" rtl="0" eaLnBrk="1" latinLnBrk="0" hangingPunct="1">
                  <a:defRPr sz="1800" kern="1200">
                    <a:solidFill>
                      <a:schemeClr val="lt1"/>
                    </a:solidFill>
                    <a:latin typeface="+mn-lt"/>
                    <a:ea typeface="+mn-ea"/>
                    <a:cs typeface="+mn-cs"/>
                  </a:defRPr>
                </a:lvl1pPr>
                <a:lvl2pPr marL="457177" algn="l" defTabSz="457177" rtl="0" eaLnBrk="1" latinLnBrk="0" hangingPunct="1">
                  <a:defRPr sz="1800" kern="1200">
                    <a:solidFill>
                      <a:schemeClr val="lt1"/>
                    </a:solidFill>
                    <a:latin typeface="+mn-lt"/>
                    <a:ea typeface="+mn-ea"/>
                    <a:cs typeface="+mn-cs"/>
                  </a:defRPr>
                </a:lvl2pPr>
                <a:lvl3pPr marL="914354" algn="l" defTabSz="457177" rtl="0" eaLnBrk="1" latinLnBrk="0" hangingPunct="1">
                  <a:defRPr sz="1800" kern="1200">
                    <a:solidFill>
                      <a:schemeClr val="lt1"/>
                    </a:solidFill>
                    <a:latin typeface="+mn-lt"/>
                    <a:ea typeface="+mn-ea"/>
                    <a:cs typeface="+mn-cs"/>
                  </a:defRPr>
                </a:lvl3pPr>
                <a:lvl4pPr marL="1371532" algn="l" defTabSz="457177" rtl="0" eaLnBrk="1" latinLnBrk="0" hangingPunct="1">
                  <a:defRPr sz="1800" kern="1200">
                    <a:solidFill>
                      <a:schemeClr val="lt1"/>
                    </a:solidFill>
                    <a:latin typeface="+mn-lt"/>
                    <a:ea typeface="+mn-ea"/>
                    <a:cs typeface="+mn-cs"/>
                  </a:defRPr>
                </a:lvl4pPr>
                <a:lvl5pPr marL="1828709" algn="l" defTabSz="457177" rtl="0" eaLnBrk="1" latinLnBrk="0" hangingPunct="1">
                  <a:defRPr sz="1800" kern="1200">
                    <a:solidFill>
                      <a:schemeClr val="lt1"/>
                    </a:solidFill>
                    <a:latin typeface="+mn-lt"/>
                    <a:ea typeface="+mn-ea"/>
                    <a:cs typeface="+mn-cs"/>
                  </a:defRPr>
                </a:lvl5pPr>
                <a:lvl6pPr marL="2285886" algn="l" defTabSz="457177" rtl="0" eaLnBrk="1" latinLnBrk="0" hangingPunct="1">
                  <a:defRPr sz="1800" kern="1200">
                    <a:solidFill>
                      <a:schemeClr val="lt1"/>
                    </a:solidFill>
                    <a:latin typeface="+mn-lt"/>
                    <a:ea typeface="+mn-ea"/>
                    <a:cs typeface="+mn-cs"/>
                  </a:defRPr>
                </a:lvl6pPr>
                <a:lvl7pPr marL="2743063" algn="l" defTabSz="457177" rtl="0" eaLnBrk="1" latinLnBrk="0" hangingPunct="1">
                  <a:defRPr sz="1800" kern="1200">
                    <a:solidFill>
                      <a:schemeClr val="lt1"/>
                    </a:solidFill>
                    <a:latin typeface="+mn-lt"/>
                    <a:ea typeface="+mn-ea"/>
                    <a:cs typeface="+mn-cs"/>
                  </a:defRPr>
                </a:lvl7pPr>
                <a:lvl8pPr marL="3200240" algn="l" defTabSz="457177" rtl="0" eaLnBrk="1" latinLnBrk="0" hangingPunct="1">
                  <a:defRPr sz="1800" kern="1200">
                    <a:solidFill>
                      <a:schemeClr val="lt1"/>
                    </a:solidFill>
                    <a:latin typeface="+mn-lt"/>
                    <a:ea typeface="+mn-ea"/>
                    <a:cs typeface="+mn-cs"/>
                  </a:defRPr>
                </a:lvl8pPr>
                <a:lvl9pPr marL="3657417" algn="l" defTabSz="457177" rtl="0" eaLnBrk="1" latinLnBrk="0" hangingPunct="1">
                  <a:defRPr sz="1800" kern="1200">
                    <a:solidFill>
                      <a:schemeClr val="lt1"/>
                    </a:solidFill>
                    <a:latin typeface="+mn-lt"/>
                    <a:ea typeface="+mn-ea"/>
                    <a:cs typeface="+mn-cs"/>
                  </a:defRPr>
                </a:lvl9pPr>
              </a:lstStyle>
              <a:p>
                <a:pPr algn="ctr"/>
                <a:endParaRPr lang="en-US" kern="1200" dirty="0"/>
              </a:p>
            </p:txBody>
          </p:sp>
        </p:grpSp>
      </p:grpSp>
      <p:pic>
        <p:nvPicPr>
          <p:cNvPr id="221" name="Picture 220" descr="PATTERNS_PPT-02.png"/>
          <p:cNvPicPr>
            <a:picLocks noChangeAspect="1"/>
          </p:cNvPicPr>
          <p:nvPr/>
        </p:nvPicPr>
        <p:blipFill rotWithShape="1">
          <a:blip r:embed="rId6" cstate="email">
            <a:alphaModFix amt="20000"/>
            <a:extLst>
              <a:ext uri="{28A0092B-C50C-407E-A947-70E740481C1C}">
                <a14:useLocalDpi xmlns:a14="http://schemas.microsoft.com/office/drawing/2010/main"/>
              </a:ext>
            </a:extLst>
          </a:blip>
          <a:srcRect l="70175" t="63334" b="1092"/>
          <a:stretch/>
        </p:blipFill>
        <p:spPr>
          <a:xfrm flipH="1">
            <a:off x="-5295" y="3806342"/>
            <a:ext cx="2727158" cy="2323525"/>
          </a:xfrm>
          <a:prstGeom prst="rect">
            <a:avLst/>
          </a:prstGeom>
        </p:spPr>
      </p:pic>
    </p:spTree>
    <p:extLst>
      <p:ext uri="{BB962C8B-B14F-4D97-AF65-F5344CB8AC3E}">
        <p14:creationId xmlns:p14="http://schemas.microsoft.com/office/powerpoint/2010/main" val="6656901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16" name="Group 15"/>
          <p:cNvGrpSpPr/>
          <p:nvPr/>
        </p:nvGrpSpPr>
        <p:grpSpPr>
          <a:xfrm>
            <a:off x="0" y="6127750"/>
            <a:ext cx="9144000" cy="730250"/>
            <a:chOff x="0" y="6127750"/>
            <a:chExt cx="9144000" cy="730250"/>
          </a:xfrm>
        </p:grpSpPr>
        <p:sp>
          <p:nvSpPr>
            <p:cNvPr id="17" name="Rectangle 16"/>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rotWithShape="1">
            <a:blip r:embed="rId4"/>
            <a:srcRect t="12336" b="22468"/>
            <a:stretch/>
          </p:blipFill>
          <p:spPr>
            <a:xfrm>
              <a:off x="7391400" y="6145337"/>
              <a:ext cx="1752600" cy="703782"/>
            </a:xfrm>
            <a:prstGeom prst="rect">
              <a:avLst/>
            </a:prstGeom>
          </p:spPr>
        </p:pic>
        <p:sp>
          <p:nvSpPr>
            <p:cNvPr id="19"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20" name="Rectangle 19"/>
          <p:cNvSpPr/>
          <p:nvPr/>
        </p:nvSpPr>
        <p:spPr>
          <a:xfrm>
            <a:off x="0" y="1202267"/>
            <a:ext cx="9144000" cy="4961466"/>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97332" y="568360"/>
            <a:ext cx="5810950" cy="584775"/>
          </a:xfrm>
          <a:prstGeom prst="rect">
            <a:avLst/>
          </a:prstGeom>
          <a:noFill/>
        </p:spPr>
        <p:txBody>
          <a:bodyPr wrap="none" rtlCol="0">
            <a:spAutoFit/>
          </a:bodyPr>
          <a:lstStyle/>
          <a:p>
            <a:r>
              <a:rPr lang="en-US" sz="3200" dirty="0" smtClean="0">
                <a:solidFill>
                  <a:schemeClr val="bg1"/>
                </a:solidFill>
              </a:rPr>
              <a:t>Business Triggers and Signals </a:t>
            </a:r>
            <a:endParaRPr lang="en-US" sz="3200" dirty="0">
              <a:solidFill>
                <a:schemeClr val="bg1"/>
              </a:solidFill>
            </a:endParaRPr>
          </a:p>
        </p:txBody>
      </p:sp>
      <p:pic>
        <p:nvPicPr>
          <p:cNvPr id="221" name="Picture 220" descr="PATTERNS_PPT-02.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0175" t="63334" b="1092"/>
          <a:stretch/>
        </p:blipFill>
        <p:spPr>
          <a:xfrm flipH="1">
            <a:off x="-5295" y="3806342"/>
            <a:ext cx="2727158" cy="2323525"/>
          </a:xfrm>
          <a:prstGeom prst="rect">
            <a:avLst/>
          </a:prstGeom>
        </p:spPr>
      </p:pic>
      <p:sp>
        <p:nvSpPr>
          <p:cNvPr id="198" name="Rectangle 197"/>
          <p:cNvSpPr/>
          <p:nvPr/>
        </p:nvSpPr>
        <p:spPr>
          <a:xfrm rot="16200000">
            <a:off x="2847533" y="-49027"/>
            <a:ext cx="3430661" cy="7428067"/>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346733" y="1491709"/>
            <a:ext cx="1010360" cy="1010360"/>
            <a:chOff x="540227" y="1695603"/>
            <a:chExt cx="1010360" cy="1010360"/>
          </a:xfrm>
        </p:grpSpPr>
        <p:sp>
          <p:nvSpPr>
            <p:cNvPr id="53" name="Oval 52"/>
            <p:cNvSpPr/>
            <p:nvPr/>
          </p:nvSpPr>
          <p:spPr>
            <a:xfrm>
              <a:off x="540227" y="1695603"/>
              <a:ext cx="1010360" cy="1010360"/>
            </a:xfrm>
            <a:prstGeom prst="ellipse">
              <a:avLst/>
            </a:prstGeom>
            <a:solidFill>
              <a:srgbClr val="0083BC"/>
            </a:solidFill>
            <a:ln w="349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24783" y="1895708"/>
              <a:ext cx="628900" cy="628900"/>
            </a:xfrm>
            <a:prstGeom prst="rect">
              <a:avLst/>
            </a:prstGeom>
          </p:spPr>
        </p:pic>
      </p:grpSp>
      <p:sp>
        <p:nvSpPr>
          <p:cNvPr id="6" name="TextBox 5"/>
          <p:cNvSpPr txBox="1"/>
          <p:nvPr/>
        </p:nvSpPr>
        <p:spPr>
          <a:xfrm>
            <a:off x="1357092" y="2457408"/>
            <a:ext cx="6919805" cy="2677656"/>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en-US" sz="1600" dirty="0" smtClean="0"/>
              <a:t>Business Growth</a:t>
            </a:r>
          </a:p>
          <a:p>
            <a:pPr marL="285750" indent="-285750">
              <a:lnSpc>
                <a:spcPct val="150000"/>
              </a:lnSpc>
              <a:buFont typeface="Arial" panose="020B0604020202020204" pitchFamily="34" charset="0"/>
              <a:buChar char="•"/>
            </a:pPr>
            <a:r>
              <a:rPr lang="en-US" sz="1600" dirty="0" smtClean="0"/>
              <a:t>Downsizing / Reorganization</a:t>
            </a:r>
          </a:p>
          <a:p>
            <a:pPr marL="285750" indent="-285750">
              <a:lnSpc>
                <a:spcPct val="150000"/>
              </a:lnSpc>
              <a:buFont typeface="Arial" panose="020B0604020202020204" pitchFamily="34" charset="0"/>
              <a:buChar char="•"/>
            </a:pPr>
            <a:r>
              <a:rPr lang="en-US" sz="1600" dirty="0" smtClean="0"/>
              <a:t>Spinoffs / Mergers / Acquisitions</a:t>
            </a:r>
          </a:p>
          <a:p>
            <a:pPr marL="285750" indent="-285750">
              <a:lnSpc>
                <a:spcPct val="150000"/>
              </a:lnSpc>
              <a:buFont typeface="Arial" panose="020B0604020202020204" pitchFamily="34" charset="0"/>
              <a:buChar char="•"/>
            </a:pPr>
            <a:r>
              <a:rPr lang="en-US" sz="1600" dirty="0"/>
              <a:t>C</a:t>
            </a:r>
            <a:r>
              <a:rPr lang="en-US" sz="1600" dirty="0" smtClean="0"/>
              <a:t>hanges </a:t>
            </a:r>
            <a:r>
              <a:rPr lang="en-US" sz="1600" dirty="0"/>
              <a:t>in </a:t>
            </a:r>
            <a:r>
              <a:rPr lang="en-US" sz="1600" dirty="0" smtClean="0"/>
              <a:t>Key Staff</a:t>
            </a:r>
          </a:p>
          <a:p>
            <a:pPr marL="285750" indent="-285750">
              <a:lnSpc>
                <a:spcPct val="150000"/>
              </a:lnSpc>
              <a:buFont typeface="Arial" panose="020B0604020202020204" pitchFamily="34" charset="0"/>
              <a:buChar char="•"/>
            </a:pPr>
            <a:r>
              <a:rPr lang="en-US" sz="1600" dirty="0"/>
              <a:t>E</a:t>
            </a:r>
            <a:r>
              <a:rPr lang="en-US" sz="1600" dirty="0" smtClean="0"/>
              <a:t>mployment Litigation</a:t>
            </a:r>
          </a:p>
          <a:p>
            <a:pPr marL="285750" indent="-285750">
              <a:lnSpc>
                <a:spcPct val="150000"/>
              </a:lnSpc>
              <a:buFont typeface="Arial" panose="020B0604020202020204" pitchFamily="34" charset="0"/>
              <a:buChar char="•"/>
            </a:pPr>
            <a:r>
              <a:rPr lang="en-US" sz="1600" dirty="0" smtClean="0"/>
              <a:t>Multi-Location </a:t>
            </a:r>
            <a:r>
              <a:rPr lang="en-US" sz="1600" dirty="0"/>
              <a:t>/ Business Expansion</a:t>
            </a:r>
          </a:p>
          <a:p>
            <a:pPr marL="285750" indent="-285750">
              <a:lnSpc>
                <a:spcPct val="150000"/>
              </a:lnSpc>
              <a:buFont typeface="Arial" panose="020B0604020202020204" pitchFamily="34" charset="0"/>
              <a:buChar char="•"/>
            </a:pPr>
            <a:r>
              <a:rPr lang="en-US" sz="1600" dirty="0" smtClean="0"/>
              <a:t>Fiscal Year Budgeting</a:t>
            </a:r>
          </a:p>
          <a:p>
            <a:pPr marL="285750" indent="-285750">
              <a:lnSpc>
                <a:spcPct val="150000"/>
              </a:lnSpc>
              <a:buFont typeface="Arial" panose="020B0604020202020204" pitchFamily="34" charset="0"/>
              <a:buChar char="•"/>
            </a:pPr>
            <a:r>
              <a:rPr lang="en-US" sz="1600" dirty="0" smtClean="0"/>
              <a:t>Competitive Slippage</a:t>
            </a:r>
          </a:p>
          <a:p>
            <a:pPr marL="285750" indent="-285750">
              <a:lnSpc>
                <a:spcPct val="150000"/>
              </a:lnSpc>
              <a:buFont typeface="Arial" panose="020B0604020202020204" pitchFamily="34" charset="0"/>
              <a:buChar char="•"/>
            </a:pPr>
            <a:r>
              <a:rPr lang="en-US" sz="1600" dirty="0" smtClean="0"/>
              <a:t>Business Conflict</a:t>
            </a:r>
          </a:p>
          <a:p>
            <a:pPr marL="285750" indent="-285750">
              <a:lnSpc>
                <a:spcPct val="150000"/>
              </a:lnSpc>
              <a:buFont typeface="Arial" panose="020B0604020202020204" pitchFamily="34" charset="0"/>
              <a:buChar char="•"/>
            </a:pPr>
            <a:r>
              <a:rPr lang="en-US" sz="1600" dirty="0" smtClean="0"/>
              <a:t>Economic Market Shifts</a:t>
            </a:r>
          </a:p>
          <a:p>
            <a:pPr marL="285750" indent="-285750">
              <a:lnSpc>
                <a:spcPct val="150000"/>
              </a:lnSpc>
              <a:buFont typeface="Arial" panose="020B0604020202020204" pitchFamily="34" charset="0"/>
              <a:buChar char="•"/>
            </a:pPr>
            <a:r>
              <a:rPr lang="en-US" sz="1600" dirty="0" smtClean="0"/>
              <a:t>Medical or Workers’ Compensation Renewal</a:t>
            </a:r>
          </a:p>
        </p:txBody>
      </p:sp>
      <p:cxnSp>
        <p:nvCxnSpPr>
          <p:cNvPr id="215" name="Straight Connector 214"/>
          <p:cNvCxnSpPr/>
          <p:nvPr/>
        </p:nvCxnSpPr>
        <p:spPr>
          <a:xfrm flipH="1">
            <a:off x="1452778" y="2219093"/>
            <a:ext cx="6464588" cy="13830"/>
          </a:xfrm>
          <a:prstGeom prst="line">
            <a:avLst/>
          </a:prstGeom>
          <a:ln w="63500">
            <a:solidFill>
              <a:srgbClr val="0083B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0052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3" name="TextBox 2"/>
          <p:cNvSpPr txBox="1"/>
          <p:nvPr/>
        </p:nvSpPr>
        <p:spPr>
          <a:xfrm>
            <a:off x="497332" y="528605"/>
            <a:ext cx="2085827" cy="553998"/>
          </a:xfrm>
          <a:prstGeom prst="rect">
            <a:avLst/>
          </a:prstGeom>
          <a:noFill/>
        </p:spPr>
        <p:txBody>
          <a:bodyPr wrap="none" rtlCol="0">
            <a:spAutoFit/>
          </a:bodyPr>
          <a:lstStyle/>
          <a:p>
            <a:r>
              <a:rPr lang="en-US" sz="3000" dirty="0" smtClean="0">
                <a:solidFill>
                  <a:schemeClr val="bg1"/>
                </a:solidFill>
              </a:rPr>
              <a:t>Thank you.</a:t>
            </a:r>
          </a:p>
        </p:txBody>
      </p:sp>
      <p:grpSp>
        <p:nvGrpSpPr>
          <p:cNvPr id="4" name="Group 3"/>
          <p:cNvGrpSpPr/>
          <p:nvPr/>
        </p:nvGrpSpPr>
        <p:grpSpPr>
          <a:xfrm>
            <a:off x="0" y="6127750"/>
            <a:ext cx="9144000" cy="730250"/>
            <a:chOff x="0" y="6127750"/>
            <a:chExt cx="9144000" cy="730250"/>
          </a:xfrm>
        </p:grpSpPr>
        <p:sp>
          <p:nvSpPr>
            <p:cNvPr id="5" name="Rectangle 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pic>
        <p:nvPicPr>
          <p:cNvPr id="74" name="Picture 73" descr="PATTERNS_PPT-02.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0175" t="63334" b="1092"/>
          <a:stretch/>
        </p:blipFill>
        <p:spPr>
          <a:xfrm flipH="1">
            <a:off x="-5295" y="3806342"/>
            <a:ext cx="2727158" cy="2323525"/>
          </a:xfrm>
          <a:prstGeom prst="rect">
            <a:avLst/>
          </a:prstGeom>
        </p:spPr>
      </p:pic>
      <p:sp>
        <p:nvSpPr>
          <p:cNvPr id="13" name="TextBox 12"/>
          <p:cNvSpPr txBox="1"/>
          <p:nvPr/>
        </p:nvSpPr>
        <p:spPr>
          <a:xfrm>
            <a:off x="143495" y="1620845"/>
            <a:ext cx="8709216" cy="1952329"/>
          </a:xfrm>
          <a:prstGeom prst="rect">
            <a:avLst/>
          </a:prstGeom>
          <a:noFill/>
        </p:spPr>
        <p:txBody>
          <a:bodyPr wrap="square" rtlCol="0">
            <a:spAutoFit/>
          </a:bodyPr>
          <a:lstStyle/>
          <a:p>
            <a:pPr algn="ctr">
              <a:spcAft>
                <a:spcPts val="400"/>
              </a:spcAft>
            </a:pPr>
            <a:r>
              <a:rPr lang="en-US" sz="2000" b="1" dirty="0"/>
              <a:t>To learn why accountants recommend </a:t>
            </a:r>
            <a:r>
              <a:rPr lang="en-US" sz="2000" b="1" dirty="0" smtClean="0"/>
              <a:t>ADP</a:t>
            </a:r>
            <a:r>
              <a:rPr lang="en-US" sz="2000" b="1" baseline="30000" dirty="0" smtClean="0"/>
              <a:t>®</a:t>
            </a:r>
            <a:r>
              <a:rPr lang="en-US" sz="2000" b="1" dirty="0" smtClean="0"/>
              <a:t> for </a:t>
            </a:r>
            <a:r>
              <a:rPr lang="en-US" sz="2000" b="1" dirty="0"/>
              <a:t>HR BPO solutions, </a:t>
            </a:r>
            <a:endParaRPr lang="en-US" sz="2000" b="1" dirty="0" smtClean="0"/>
          </a:p>
          <a:p>
            <a:pPr algn="ctr">
              <a:spcAft>
                <a:spcPts val="400"/>
              </a:spcAft>
            </a:pPr>
            <a:r>
              <a:rPr lang="en-US" sz="2000" b="1" dirty="0" smtClean="0"/>
              <a:t>call 800-447-3237 or visit adp.com/</a:t>
            </a:r>
            <a:r>
              <a:rPr lang="en-US" sz="2000" b="1" dirty="0" err="1" smtClean="0"/>
              <a:t>PEOforAccountants</a:t>
            </a:r>
            <a:r>
              <a:rPr lang="en-US" sz="2000" b="1" dirty="0"/>
              <a:t>.</a:t>
            </a:r>
            <a:endParaRPr lang="en-US" sz="2000" b="1" dirty="0" smtClean="0"/>
          </a:p>
          <a:p>
            <a:endParaRPr lang="en-US" dirty="0"/>
          </a:p>
          <a:p>
            <a:pPr algn="ctr">
              <a:lnSpc>
                <a:spcPct val="90000"/>
              </a:lnSpc>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1" name="Rectangle 10"/>
          <p:cNvSpPr/>
          <p:nvPr/>
        </p:nvSpPr>
        <p:spPr>
          <a:xfrm rot="16200000">
            <a:off x="2945161" y="103615"/>
            <a:ext cx="3253678" cy="8561423"/>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97332" y="3163937"/>
            <a:ext cx="8118031" cy="3139321"/>
          </a:xfrm>
          <a:prstGeom prst="rect">
            <a:avLst/>
          </a:prstGeom>
          <a:noFill/>
        </p:spPr>
        <p:txBody>
          <a:bodyPr wrap="square" rtlCol="0">
            <a:spAutoFit/>
          </a:bodyPr>
          <a:lstStyle/>
          <a:p>
            <a:r>
              <a:rPr lang="en-US" sz="1400" b="1" i="1" dirty="0">
                <a:solidFill>
                  <a:srgbClr val="0068A5"/>
                </a:solidFill>
              </a:rPr>
              <a:t>Hands On HR Guidance and Tools </a:t>
            </a:r>
            <a:endParaRPr lang="en-US" sz="1400" b="1" i="1" dirty="0" smtClean="0">
              <a:solidFill>
                <a:srgbClr val="0068A5"/>
              </a:solidFill>
            </a:endParaRPr>
          </a:p>
          <a:p>
            <a:r>
              <a:rPr lang="en-US" sz="1400" b="1" dirty="0" smtClean="0"/>
              <a:t>ADP Resource</a:t>
            </a:r>
            <a:r>
              <a:rPr lang="en-US" sz="1400" b="1" baseline="30000" dirty="0" smtClean="0"/>
              <a:t>®</a:t>
            </a:r>
            <a:r>
              <a:rPr lang="en-US" sz="1400" dirty="0" smtClean="0"/>
              <a:t>: Modern </a:t>
            </a:r>
            <a:r>
              <a:rPr lang="en-US" sz="1400" dirty="0"/>
              <a:t>HR software + dedicated professionals who provide hands-on guidance to help manage Payroll, Talent, Compensation, and Risk with confidence.</a:t>
            </a:r>
          </a:p>
          <a:p>
            <a:r>
              <a:rPr lang="en-US" sz="1400" b="1" dirty="0"/>
              <a:t> </a:t>
            </a:r>
            <a:endParaRPr lang="en-US" sz="1400" dirty="0"/>
          </a:p>
          <a:p>
            <a:r>
              <a:rPr lang="en-US" sz="1400" b="1" i="1" dirty="0">
                <a:solidFill>
                  <a:srgbClr val="0068A5"/>
                </a:solidFill>
              </a:rPr>
              <a:t>Extended In-House HR Capabilities </a:t>
            </a:r>
          </a:p>
          <a:p>
            <a:r>
              <a:rPr lang="en-US" sz="1400" b="1" dirty="0" smtClean="0"/>
              <a:t>ADP </a:t>
            </a:r>
            <a:r>
              <a:rPr lang="en-US" sz="1400" b="1" dirty="0"/>
              <a:t>Workforce Now</a:t>
            </a:r>
            <a:r>
              <a:rPr lang="en-US" sz="1400" b="1" baseline="30000" dirty="0"/>
              <a:t>®</a:t>
            </a:r>
            <a:r>
              <a:rPr lang="en-US" sz="1400" b="1" dirty="0"/>
              <a:t> Comprehensive Services</a:t>
            </a:r>
            <a:r>
              <a:rPr lang="en-US" sz="1400" dirty="0"/>
              <a:t>: Comprehensive HR software + dedicated professionals to complement an in-house HR team who provide the level of support needed to help with Payroll, Talent, Compensation &amp; Benefits Administration, and </a:t>
            </a:r>
            <a:r>
              <a:rPr lang="en-US" sz="1400" dirty="0" smtClean="0"/>
              <a:t>Risk. </a:t>
            </a:r>
            <a:endParaRPr lang="en-US" sz="1400" dirty="0"/>
          </a:p>
          <a:p>
            <a:r>
              <a:rPr lang="en-US" sz="1400" dirty="0"/>
              <a:t> </a:t>
            </a:r>
          </a:p>
          <a:p>
            <a:r>
              <a:rPr lang="en-US" sz="1400" b="1" i="1" dirty="0" smtClean="0">
                <a:solidFill>
                  <a:srgbClr val="0068A5"/>
                </a:solidFill>
              </a:rPr>
              <a:t>PEO / Co-Employment</a:t>
            </a:r>
            <a:endParaRPr lang="en-US" sz="1400" b="1" i="1" dirty="0">
              <a:solidFill>
                <a:srgbClr val="0068A5"/>
              </a:solidFill>
            </a:endParaRPr>
          </a:p>
          <a:p>
            <a:r>
              <a:rPr lang="en-US" sz="1400" b="1" dirty="0" smtClean="0"/>
              <a:t>ADP </a:t>
            </a:r>
            <a:r>
              <a:rPr lang="en-US" sz="1400" b="1" dirty="0"/>
              <a:t>TotalSource</a:t>
            </a:r>
            <a:r>
              <a:rPr lang="en-US" sz="1400" b="1" baseline="30000" dirty="0"/>
              <a:t>®</a:t>
            </a:r>
            <a:r>
              <a:rPr lang="en-US" sz="1400" dirty="0"/>
              <a:t>: All-in HR with software </a:t>
            </a:r>
            <a:r>
              <a:rPr lang="en-US" sz="1400" dirty="0" smtClean="0"/>
              <a:t>+ dedicated </a:t>
            </a:r>
            <a:r>
              <a:rPr lang="en-US" sz="1400" dirty="0"/>
              <a:t>professionals + a co-employment partnership to help manage a company’s Talent, Compensation &amp; Benefits, and Risk for maximum impact</a:t>
            </a:r>
            <a:r>
              <a:rPr lang="en-US" sz="1400" dirty="0" smtClean="0"/>
              <a:t>.</a:t>
            </a:r>
            <a:endParaRPr lang="en-US" sz="1400" dirty="0"/>
          </a:p>
          <a:p>
            <a:endParaRPr lang="en-US" sz="1600" dirty="0"/>
          </a:p>
        </p:txBody>
      </p:sp>
      <p:cxnSp>
        <p:nvCxnSpPr>
          <p:cNvPr id="12" name="Straight Connector 11"/>
          <p:cNvCxnSpPr/>
          <p:nvPr/>
        </p:nvCxnSpPr>
        <p:spPr>
          <a:xfrm flipH="1" flipV="1">
            <a:off x="497332" y="2975455"/>
            <a:ext cx="8118031" cy="19696"/>
          </a:xfrm>
          <a:prstGeom prst="line">
            <a:avLst/>
          </a:prstGeom>
          <a:ln w="63500">
            <a:solidFill>
              <a:srgbClr val="0083B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5403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grpSp>
        <p:nvGrpSpPr>
          <p:cNvPr id="16" name="Group 15"/>
          <p:cNvGrpSpPr/>
          <p:nvPr/>
        </p:nvGrpSpPr>
        <p:grpSpPr>
          <a:xfrm>
            <a:off x="0" y="6127750"/>
            <a:ext cx="9144000" cy="730250"/>
            <a:chOff x="0" y="6127750"/>
            <a:chExt cx="9144000" cy="730250"/>
          </a:xfrm>
        </p:grpSpPr>
        <p:sp>
          <p:nvSpPr>
            <p:cNvPr id="17" name="Rectangle 16"/>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rotWithShape="1">
            <a:blip r:embed="rId4"/>
            <a:srcRect t="12336" b="22468"/>
            <a:stretch/>
          </p:blipFill>
          <p:spPr>
            <a:xfrm>
              <a:off x="7391400" y="6145337"/>
              <a:ext cx="1752600" cy="703782"/>
            </a:xfrm>
            <a:prstGeom prst="rect">
              <a:avLst/>
            </a:prstGeom>
          </p:spPr>
        </p:pic>
        <p:sp>
          <p:nvSpPr>
            <p:cNvPr id="19"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20" name="Rectangle 19"/>
          <p:cNvSpPr/>
          <p:nvPr/>
        </p:nvSpPr>
        <p:spPr>
          <a:xfrm>
            <a:off x="0" y="1202267"/>
            <a:ext cx="9144000" cy="4961466"/>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97332" y="568360"/>
            <a:ext cx="2852063" cy="584775"/>
          </a:xfrm>
          <a:prstGeom prst="rect">
            <a:avLst/>
          </a:prstGeom>
          <a:noFill/>
        </p:spPr>
        <p:txBody>
          <a:bodyPr wrap="none" rtlCol="0">
            <a:spAutoFit/>
          </a:bodyPr>
          <a:lstStyle/>
          <a:p>
            <a:r>
              <a:rPr lang="en-US" sz="3200" dirty="0" smtClean="0">
                <a:solidFill>
                  <a:schemeClr val="bg1"/>
                </a:solidFill>
              </a:rPr>
              <a:t>CPE Logistics </a:t>
            </a:r>
            <a:endParaRPr lang="en-US" sz="3200" dirty="0">
              <a:solidFill>
                <a:schemeClr val="bg1"/>
              </a:solidFill>
            </a:endParaRPr>
          </a:p>
        </p:txBody>
      </p:sp>
      <p:pic>
        <p:nvPicPr>
          <p:cNvPr id="221" name="Picture 220" descr="PATTERNS_PPT-02.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0175" t="63334" b="1092"/>
          <a:stretch/>
        </p:blipFill>
        <p:spPr>
          <a:xfrm flipH="1">
            <a:off x="-5295" y="3806342"/>
            <a:ext cx="2727158" cy="2323525"/>
          </a:xfrm>
          <a:prstGeom prst="rect">
            <a:avLst/>
          </a:prstGeom>
        </p:spPr>
      </p:pic>
      <p:sp>
        <p:nvSpPr>
          <p:cNvPr id="198" name="Rectangle 197"/>
          <p:cNvSpPr/>
          <p:nvPr/>
        </p:nvSpPr>
        <p:spPr>
          <a:xfrm rot="16200000">
            <a:off x="2847533" y="-49027"/>
            <a:ext cx="3430661" cy="7428067"/>
          </a:xfrm>
          <a:prstGeom prst="rect">
            <a:avLst/>
          </a:prstGeom>
          <a:solidFill>
            <a:schemeClr val="bg1">
              <a:alpha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5" name="Straight Connector 214"/>
          <p:cNvCxnSpPr/>
          <p:nvPr/>
        </p:nvCxnSpPr>
        <p:spPr>
          <a:xfrm flipH="1">
            <a:off x="1452778" y="2219093"/>
            <a:ext cx="6464588" cy="13830"/>
          </a:xfrm>
          <a:prstGeom prst="line">
            <a:avLst/>
          </a:prstGeom>
          <a:ln w="63500">
            <a:solidFill>
              <a:srgbClr val="0083BC"/>
            </a:solidFill>
          </a:ln>
        </p:spPr>
        <p:style>
          <a:lnRef idx="2">
            <a:schemeClr val="accent1"/>
          </a:lnRef>
          <a:fillRef idx="0">
            <a:schemeClr val="accent1"/>
          </a:fillRef>
          <a:effectRef idx="1">
            <a:schemeClr val="accent1"/>
          </a:effectRef>
          <a:fontRef idx="minor">
            <a:schemeClr val="tx1"/>
          </a:fontRef>
        </p:style>
      </p:cxnSp>
      <p:sp>
        <p:nvSpPr>
          <p:cNvPr id="21" name="Content Placeholder 2"/>
          <p:cNvSpPr txBox="1">
            <a:spLocks/>
          </p:cNvSpPr>
          <p:nvPr/>
        </p:nvSpPr>
        <p:spPr>
          <a:xfrm>
            <a:off x="986105" y="2463317"/>
            <a:ext cx="7189540" cy="26860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rgbClr val="62626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62626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62626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62626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62626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Before leaving today’s program be sure that you have noted your attendance on the Sign-In Sheet</a:t>
            </a:r>
          </a:p>
          <a:p>
            <a:endParaRPr lang="en-US" sz="2000" dirty="0" smtClean="0"/>
          </a:p>
          <a:p>
            <a:r>
              <a:rPr lang="en-US" sz="2000" dirty="0" smtClean="0"/>
              <a:t>CPE Certificates can be found on the “My CPE” page within the ADP</a:t>
            </a:r>
            <a:r>
              <a:rPr lang="en-US" sz="2000" baseline="30000" dirty="0" smtClean="0"/>
              <a:t>®</a:t>
            </a:r>
            <a:r>
              <a:rPr lang="en-US" sz="2000" dirty="0" smtClean="0"/>
              <a:t> CPE Link Center at: </a:t>
            </a:r>
            <a:r>
              <a:rPr lang="en-US" sz="2000" b="1" dirty="0" smtClean="0">
                <a:hlinkClick r:id="rId6"/>
              </a:rPr>
              <a:t>cpelink.com/</a:t>
            </a:r>
            <a:r>
              <a:rPr lang="en-US" sz="2000" b="1" dirty="0" err="1" smtClean="0">
                <a:hlinkClick r:id="rId6"/>
              </a:rPr>
              <a:t>adp</a:t>
            </a:r>
            <a:endParaRPr lang="en-US" sz="2000" b="1" dirty="0" smtClean="0"/>
          </a:p>
          <a:p>
            <a:endParaRPr lang="en-US" sz="2000" dirty="0" smtClean="0"/>
          </a:p>
          <a:p>
            <a:r>
              <a:rPr lang="en-US" sz="2000" dirty="0" smtClean="0"/>
              <a:t>CPE Certificates are typically posted within 3-5 business days</a:t>
            </a:r>
          </a:p>
          <a:p>
            <a:pPr marL="0" indent="0">
              <a:buFont typeface="Arial" pitchFamily="34" charset="0"/>
              <a:buNone/>
            </a:pPr>
            <a:endParaRPr lang="en-US" sz="2000" dirty="0"/>
          </a:p>
        </p:txBody>
      </p:sp>
    </p:spTree>
    <p:extLst>
      <p:ext uri="{BB962C8B-B14F-4D97-AF65-F5344CB8AC3E}">
        <p14:creationId xmlns:p14="http://schemas.microsoft.com/office/powerpoint/2010/main" val="322165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3" name="TextBox 2"/>
          <p:cNvSpPr txBox="1"/>
          <p:nvPr/>
        </p:nvSpPr>
        <p:spPr>
          <a:xfrm>
            <a:off x="497332" y="528605"/>
            <a:ext cx="5055423" cy="553998"/>
          </a:xfrm>
          <a:prstGeom prst="rect">
            <a:avLst/>
          </a:prstGeom>
          <a:noFill/>
        </p:spPr>
        <p:txBody>
          <a:bodyPr wrap="none" rtlCol="0">
            <a:spAutoFit/>
          </a:bodyPr>
          <a:lstStyle/>
          <a:p>
            <a:r>
              <a:rPr lang="en-US" sz="3000" dirty="0" smtClean="0">
                <a:solidFill>
                  <a:schemeClr val="bg1"/>
                </a:solidFill>
              </a:rPr>
              <a:t>A Closer Look: HCM Trends </a:t>
            </a:r>
          </a:p>
        </p:txBody>
      </p:sp>
      <p:grpSp>
        <p:nvGrpSpPr>
          <p:cNvPr id="4" name="Group 3"/>
          <p:cNvGrpSpPr/>
          <p:nvPr/>
        </p:nvGrpSpPr>
        <p:grpSpPr>
          <a:xfrm>
            <a:off x="0" y="6127750"/>
            <a:ext cx="9144000" cy="730250"/>
            <a:chOff x="0" y="6127750"/>
            <a:chExt cx="9144000" cy="730250"/>
          </a:xfrm>
        </p:grpSpPr>
        <p:sp>
          <p:nvSpPr>
            <p:cNvPr id="5" name="Rectangle 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pic>
        <p:nvPicPr>
          <p:cNvPr id="74" name="Picture 73" descr="PATTERNS_PPT-02.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0175" t="63334" b="1092"/>
          <a:stretch/>
        </p:blipFill>
        <p:spPr>
          <a:xfrm flipH="1">
            <a:off x="-5295" y="3806342"/>
            <a:ext cx="2727158" cy="2323525"/>
          </a:xfrm>
          <a:prstGeom prst="rect">
            <a:avLst/>
          </a:prstGeom>
        </p:spPr>
      </p:pic>
      <p:graphicFrame>
        <p:nvGraphicFramePr>
          <p:cNvPr id="9" name="Diagram 8"/>
          <p:cNvGraphicFramePr/>
          <p:nvPr>
            <p:extLst>
              <p:ext uri="{D42A27DB-BD31-4B8C-83A1-F6EECF244321}">
                <p14:modId xmlns:p14="http://schemas.microsoft.com/office/powerpoint/2010/main" val="1887515532"/>
              </p:ext>
            </p:extLst>
          </p:nvPr>
        </p:nvGraphicFramePr>
        <p:xfrm>
          <a:off x="693964" y="1551214"/>
          <a:ext cx="7756071" cy="40005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26445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_ProposalPresentation_BLANK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3" name="TextBox 2"/>
          <p:cNvSpPr txBox="1"/>
          <p:nvPr/>
        </p:nvSpPr>
        <p:spPr>
          <a:xfrm>
            <a:off x="497332" y="528605"/>
            <a:ext cx="5226111" cy="553998"/>
          </a:xfrm>
          <a:prstGeom prst="rect">
            <a:avLst/>
          </a:prstGeom>
          <a:noFill/>
        </p:spPr>
        <p:txBody>
          <a:bodyPr wrap="none" rtlCol="0">
            <a:spAutoFit/>
          </a:bodyPr>
          <a:lstStyle/>
          <a:p>
            <a:r>
              <a:rPr lang="en-US" sz="3000" dirty="0" smtClean="0">
                <a:solidFill>
                  <a:schemeClr val="bg1"/>
                </a:solidFill>
              </a:rPr>
              <a:t>Best In Class HCM Solutions </a:t>
            </a:r>
          </a:p>
        </p:txBody>
      </p:sp>
      <p:grpSp>
        <p:nvGrpSpPr>
          <p:cNvPr id="4" name="Group 3"/>
          <p:cNvGrpSpPr/>
          <p:nvPr/>
        </p:nvGrpSpPr>
        <p:grpSpPr>
          <a:xfrm>
            <a:off x="0" y="6127750"/>
            <a:ext cx="9144000" cy="730250"/>
            <a:chOff x="0" y="6127750"/>
            <a:chExt cx="9144000" cy="730250"/>
          </a:xfrm>
        </p:grpSpPr>
        <p:sp>
          <p:nvSpPr>
            <p:cNvPr id="5" name="Rectangle 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pic>
        <p:nvPicPr>
          <p:cNvPr id="74" name="Picture 73" descr="PATTERNS_PPT-02.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0175" t="63334" b="1092"/>
          <a:stretch/>
        </p:blipFill>
        <p:spPr>
          <a:xfrm flipH="1">
            <a:off x="-5295" y="3806342"/>
            <a:ext cx="2727158" cy="2323525"/>
          </a:xfrm>
          <a:prstGeom prst="rect">
            <a:avLst/>
          </a:prstGeom>
        </p:spPr>
      </p:pic>
      <p:pic>
        <p:nvPicPr>
          <p:cNvPr id="10" name="Picture 9"/>
          <p:cNvPicPr>
            <a:picLocks noChangeAspect="1"/>
          </p:cNvPicPr>
          <p:nvPr/>
        </p:nvPicPr>
        <p:blipFill>
          <a:blip r:embed="rId6"/>
          <a:stretch>
            <a:fillRect/>
          </a:stretch>
        </p:blipFill>
        <p:spPr>
          <a:xfrm>
            <a:off x="121974" y="2785429"/>
            <a:ext cx="8917801" cy="2333924"/>
          </a:xfrm>
          <a:prstGeom prst="rect">
            <a:avLst/>
          </a:prstGeom>
        </p:spPr>
      </p:pic>
      <p:sp>
        <p:nvSpPr>
          <p:cNvPr id="13" name="TextBox 12"/>
          <p:cNvSpPr txBox="1"/>
          <p:nvPr/>
        </p:nvSpPr>
        <p:spPr>
          <a:xfrm>
            <a:off x="969714" y="1410729"/>
            <a:ext cx="7464838" cy="984885"/>
          </a:xfrm>
          <a:prstGeom prst="rect">
            <a:avLst/>
          </a:prstGeom>
          <a:noFill/>
        </p:spPr>
        <p:txBody>
          <a:bodyPr wrap="square" rtlCol="0">
            <a:spAutoFit/>
          </a:bodyPr>
          <a:lstStyle/>
          <a:p>
            <a:endParaRPr lang="en-US" dirty="0" smtClean="0"/>
          </a:p>
          <a:p>
            <a:pPr algn="ctr"/>
            <a:r>
              <a:rPr lang="en-US" sz="2000" dirty="0" smtClean="0"/>
              <a:t>Solutions that help drive results across the HCM pillars of:</a:t>
            </a:r>
          </a:p>
          <a:p>
            <a:pPr algn="ctr"/>
            <a:r>
              <a:rPr lang="en-US" sz="2000" b="1" dirty="0" smtClean="0"/>
              <a:t>Talent, Benefits &amp; Compensation, and Risk</a:t>
            </a:r>
            <a:endParaRPr lang="en-US" b="1" dirty="0"/>
          </a:p>
        </p:txBody>
      </p:sp>
    </p:spTree>
    <p:extLst>
      <p:ext uri="{BB962C8B-B14F-4D97-AF65-F5344CB8AC3E}">
        <p14:creationId xmlns:p14="http://schemas.microsoft.com/office/powerpoint/2010/main" val="3921798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_SampleCover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ight Triangle 7"/>
          <p:cNvSpPr/>
          <p:nvPr/>
        </p:nvSpPr>
        <p:spPr>
          <a:xfrm flipH="1">
            <a:off x="6669945" y="5331934"/>
            <a:ext cx="2474055" cy="152606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rotWithShape="1">
          <a:blip r:embed="rId3"/>
          <a:srcRect t="12336" b="22468"/>
          <a:stretch/>
        </p:blipFill>
        <p:spPr>
          <a:xfrm>
            <a:off x="7391400" y="6021003"/>
            <a:ext cx="1752600" cy="703782"/>
          </a:xfrm>
          <a:prstGeom prst="rect">
            <a:avLst/>
          </a:prstGeom>
        </p:spPr>
      </p:pic>
      <p:sp>
        <p:nvSpPr>
          <p:cNvPr id="7" name="Rectangle 6"/>
          <p:cNvSpPr/>
          <p:nvPr/>
        </p:nvSpPr>
        <p:spPr>
          <a:xfrm>
            <a:off x="0" y="17667"/>
            <a:ext cx="9130300" cy="685800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26717" y="2909893"/>
            <a:ext cx="6704266" cy="882178"/>
          </a:xfrm>
          <a:prstGeom prst="rect">
            <a:avLst/>
          </a:prstGeom>
          <a:solidFill>
            <a:schemeClr val="accent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399892" y="3052306"/>
            <a:ext cx="6399401" cy="883319"/>
          </a:xfrm>
          <a:prstGeom prst="rect">
            <a:avLst/>
          </a:prstGeom>
          <a:noFill/>
        </p:spPr>
        <p:txBody>
          <a:bodyPr wrap="square" rtlCol="0">
            <a:spAutoFit/>
          </a:bodyPr>
          <a:lstStyle/>
          <a:p>
            <a:pPr algn="ctr"/>
            <a:r>
              <a:rPr lang="en-US" sz="2800" dirty="0">
                <a:solidFill>
                  <a:schemeClr val="bg1"/>
                </a:solidFill>
              </a:rPr>
              <a:t>How HCM </a:t>
            </a:r>
            <a:r>
              <a:rPr lang="en-US" sz="2800" dirty="0" smtClean="0">
                <a:solidFill>
                  <a:schemeClr val="bg1"/>
                </a:solidFill>
              </a:rPr>
              <a:t>Impacts </a:t>
            </a:r>
            <a:r>
              <a:rPr lang="en-US" sz="2800" dirty="0">
                <a:solidFill>
                  <a:schemeClr val="bg1"/>
                </a:solidFill>
              </a:rPr>
              <a:t>the P&amp;L</a:t>
            </a:r>
          </a:p>
          <a:p>
            <a:pPr algn="ctr">
              <a:lnSpc>
                <a:spcPct val="90000"/>
              </a:lnSpc>
            </a:pPr>
            <a:endParaRPr lang="en-US" sz="2600" dirty="0">
              <a:solidFill>
                <a:prstClr val="white"/>
              </a:solidFill>
            </a:endParaRPr>
          </a:p>
        </p:txBody>
      </p:sp>
    </p:spTree>
    <p:extLst>
      <p:ext uri="{BB962C8B-B14F-4D97-AF65-F5344CB8AC3E}">
        <p14:creationId xmlns:p14="http://schemas.microsoft.com/office/powerpoint/2010/main" val="1594158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_ProposalPresentation_BLANK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0" y="0"/>
            <a:ext cx="9142571" cy="6858000"/>
          </a:xfrm>
          <a:prstGeom prst="rect">
            <a:avLst/>
          </a:prstGeom>
        </p:spPr>
      </p:pic>
      <p:sp>
        <p:nvSpPr>
          <p:cNvPr id="3" name="TextBox 2"/>
          <p:cNvSpPr txBox="1"/>
          <p:nvPr/>
        </p:nvSpPr>
        <p:spPr>
          <a:xfrm>
            <a:off x="497332" y="568360"/>
            <a:ext cx="4049314" cy="584775"/>
          </a:xfrm>
          <a:prstGeom prst="rect">
            <a:avLst/>
          </a:prstGeom>
          <a:noFill/>
        </p:spPr>
        <p:txBody>
          <a:bodyPr wrap="none" rtlCol="0">
            <a:spAutoFit/>
          </a:bodyPr>
          <a:lstStyle/>
          <a:p>
            <a:r>
              <a:rPr lang="en-US" sz="3200" dirty="0" smtClean="0">
                <a:solidFill>
                  <a:schemeClr val="bg1"/>
                </a:solidFill>
              </a:rPr>
              <a:t>A Closer Look: Talent</a:t>
            </a:r>
            <a:endParaRPr lang="en-US" sz="3200" dirty="0">
              <a:solidFill>
                <a:schemeClr val="bg1"/>
              </a:solidFill>
            </a:endParaRPr>
          </a:p>
        </p:txBody>
      </p:sp>
      <p:grpSp>
        <p:nvGrpSpPr>
          <p:cNvPr id="4" name="Group 3"/>
          <p:cNvGrpSpPr/>
          <p:nvPr/>
        </p:nvGrpSpPr>
        <p:grpSpPr>
          <a:xfrm>
            <a:off x="0" y="6127750"/>
            <a:ext cx="9144000" cy="730250"/>
            <a:chOff x="0" y="6127750"/>
            <a:chExt cx="9144000" cy="730250"/>
          </a:xfrm>
        </p:grpSpPr>
        <p:sp>
          <p:nvSpPr>
            <p:cNvPr id="5" name="Rectangle 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41" name="Oval 40"/>
          <p:cNvSpPr/>
          <p:nvPr/>
        </p:nvSpPr>
        <p:spPr>
          <a:xfrm>
            <a:off x="8060275" y="169332"/>
            <a:ext cx="863599" cy="863599"/>
          </a:xfrm>
          <a:prstGeom prst="ellipse">
            <a:avLst/>
          </a:prstGeom>
          <a:solidFill>
            <a:schemeClr val="bg1"/>
          </a:solidFill>
          <a:ln w="34925">
            <a:solidFill>
              <a:srgbClr val="0083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8264533" y="278734"/>
            <a:ext cx="474126" cy="580752"/>
            <a:chOff x="12529619" y="1906196"/>
            <a:chExt cx="914135" cy="1119715"/>
          </a:xfrm>
          <a:solidFill>
            <a:schemeClr val="accent3"/>
          </a:solidFill>
        </p:grpSpPr>
        <p:sp>
          <p:nvSpPr>
            <p:cNvPr id="43" name="Freeform 42"/>
            <p:cNvSpPr/>
            <p:nvPr/>
          </p:nvSpPr>
          <p:spPr>
            <a:xfrm>
              <a:off x="12991067"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Freeform 43"/>
            <p:cNvSpPr/>
            <p:nvPr/>
          </p:nvSpPr>
          <p:spPr>
            <a:xfrm flipH="1">
              <a:off x="12529619"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44"/>
            <p:cNvSpPr/>
            <p:nvPr/>
          </p:nvSpPr>
          <p:spPr>
            <a:xfrm>
              <a:off x="13131254"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Freeform 45"/>
            <p:cNvSpPr/>
            <p:nvPr/>
          </p:nvSpPr>
          <p:spPr>
            <a:xfrm flipH="1">
              <a:off x="12544222"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12825570" y="1906196"/>
              <a:ext cx="324183" cy="918405"/>
              <a:chOff x="5248275" y="1612721"/>
              <a:chExt cx="123824" cy="350790"/>
            </a:xfrm>
            <a:grpFill/>
          </p:grpSpPr>
          <p:sp>
            <p:nvSpPr>
              <p:cNvPr id="48" name="Oval 44"/>
              <p:cNvSpPr>
                <a:spLocks noChangeArrowheads="1"/>
              </p:cNvSpPr>
              <p:nvPr/>
            </p:nvSpPr>
            <p:spPr bwMode="auto">
              <a:xfrm>
                <a:off x="5277698" y="1612721"/>
                <a:ext cx="67673" cy="70076"/>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49" name="Freeform 45"/>
              <p:cNvSpPr>
                <a:spLocks/>
              </p:cNvSpPr>
              <p:nvPr/>
            </p:nvSpPr>
            <p:spPr bwMode="auto">
              <a:xfrm>
                <a:off x="5261807" y="1690399"/>
                <a:ext cx="97183" cy="273112"/>
              </a:xfrm>
              <a:custGeom>
                <a:avLst/>
                <a:gdLst>
                  <a:gd name="connsiteX0" fmla="*/ 0 w 273969"/>
                  <a:gd name="connsiteY0" fmla="*/ 1453 h 1045753"/>
                  <a:gd name="connsiteX1" fmla="*/ 100066 w 273969"/>
                  <a:gd name="connsiteY1" fmla="*/ 0 h 1045753"/>
                  <a:gd name="connsiteX2" fmla="*/ 272639 w 273969"/>
                  <a:gd name="connsiteY2" fmla="*/ 1453 h 1045753"/>
                  <a:gd name="connsiteX3" fmla="*/ 272639 w 273969"/>
                  <a:gd name="connsiteY3" fmla="*/ 982979 h 1045753"/>
                  <a:gd name="connsiteX4" fmla="*/ 273969 w 273969"/>
                  <a:gd name="connsiteY4" fmla="*/ 982979 h 1045753"/>
                  <a:gd name="connsiteX5" fmla="*/ 270004 w 273969"/>
                  <a:gd name="connsiteY5" fmla="*/ 1004869 h 1045753"/>
                  <a:gd name="connsiteX6" fmla="*/ 211604 w 273969"/>
                  <a:gd name="connsiteY6" fmla="*/ 1045753 h 1045753"/>
                  <a:gd name="connsiteX7" fmla="*/ 144682 w 273969"/>
                  <a:gd name="connsiteY7" fmla="*/ 977560 h 1045753"/>
                  <a:gd name="connsiteX8" fmla="*/ 144682 w 273969"/>
                  <a:gd name="connsiteY8" fmla="*/ 525379 h 1045753"/>
                  <a:gd name="connsiteX9" fmla="*/ 134112 w 273969"/>
                  <a:gd name="connsiteY9" fmla="*/ 525379 h 1045753"/>
                  <a:gd name="connsiteX10" fmla="*/ 130614 w 273969"/>
                  <a:gd name="connsiteY10" fmla="*/ 977560 h 1045753"/>
                  <a:gd name="connsiteX11" fmla="*/ 63693 w 273969"/>
                  <a:gd name="connsiteY11" fmla="*/ 1045753 h 1045753"/>
                  <a:gd name="connsiteX12" fmla="*/ 346 w 273969"/>
                  <a:gd name="connsiteY12" fmla="*/ 977560 h 1045753"/>
                  <a:gd name="connsiteX13" fmla="*/ 346 w 273969"/>
                  <a:gd name="connsiteY13" fmla="*/ 191620 h 1045753"/>
                  <a:gd name="connsiteX14" fmla="*/ 0 w 273969"/>
                  <a:gd name="connsiteY14" fmla="*/ 192362 h 1045753"/>
                  <a:gd name="connsiteX15" fmla="*/ 0 w 273969"/>
                  <a:gd name="connsiteY15"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2639 w 273969"/>
                  <a:gd name="connsiteY4" fmla="*/ 982979 h 1045753"/>
                  <a:gd name="connsiteX5" fmla="*/ 273969 w 273969"/>
                  <a:gd name="connsiteY5" fmla="*/ 982979 h 1045753"/>
                  <a:gd name="connsiteX6" fmla="*/ 270004 w 273969"/>
                  <a:gd name="connsiteY6" fmla="*/ 1004869 h 1045753"/>
                  <a:gd name="connsiteX7" fmla="*/ 211604 w 273969"/>
                  <a:gd name="connsiteY7" fmla="*/ 1045753 h 1045753"/>
                  <a:gd name="connsiteX8" fmla="*/ 144682 w 273969"/>
                  <a:gd name="connsiteY8" fmla="*/ 977560 h 1045753"/>
                  <a:gd name="connsiteX9" fmla="*/ 144682 w 273969"/>
                  <a:gd name="connsiteY9" fmla="*/ 525379 h 1045753"/>
                  <a:gd name="connsiteX10" fmla="*/ 134112 w 273969"/>
                  <a:gd name="connsiteY10" fmla="*/ 525379 h 1045753"/>
                  <a:gd name="connsiteX11" fmla="*/ 130614 w 273969"/>
                  <a:gd name="connsiteY11" fmla="*/ 977560 h 1045753"/>
                  <a:gd name="connsiteX12" fmla="*/ 63693 w 273969"/>
                  <a:gd name="connsiteY12" fmla="*/ 1045753 h 1045753"/>
                  <a:gd name="connsiteX13" fmla="*/ 346 w 273969"/>
                  <a:gd name="connsiteY13" fmla="*/ 977560 h 1045753"/>
                  <a:gd name="connsiteX14" fmla="*/ 346 w 273969"/>
                  <a:gd name="connsiteY14" fmla="*/ 191620 h 1045753"/>
                  <a:gd name="connsiteX15" fmla="*/ 0 w 273969"/>
                  <a:gd name="connsiteY15" fmla="*/ 192362 h 1045753"/>
                  <a:gd name="connsiteX16" fmla="*/ 0 w 273969"/>
                  <a:gd name="connsiteY16"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1516 w 273969"/>
                  <a:gd name="connsiteY4" fmla="*/ 498476 h 1045753"/>
                  <a:gd name="connsiteX5" fmla="*/ 272639 w 273969"/>
                  <a:gd name="connsiteY5" fmla="*/ 982979 h 1045753"/>
                  <a:gd name="connsiteX6" fmla="*/ 273969 w 273969"/>
                  <a:gd name="connsiteY6" fmla="*/ 982979 h 1045753"/>
                  <a:gd name="connsiteX7" fmla="*/ 270004 w 273969"/>
                  <a:gd name="connsiteY7" fmla="*/ 1004869 h 1045753"/>
                  <a:gd name="connsiteX8" fmla="*/ 211604 w 273969"/>
                  <a:gd name="connsiteY8" fmla="*/ 1045753 h 1045753"/>
                  <a:gd name="connsiteX9" fmla="*/ 144682 w 273969"/>
                  <a:gd name="connsiteY9" fmla="*/ 977560 h 1045753"/>
                  <a:gd name="connsiteX10" fmla="*/ 144682 w 273969"/>
                  <a:gd name="connsiteY10" fmla="*/ 525379 h 1045753"/>
                  <a:gd name="connsiteX11" fmla="*/ 134112 w 273969"/>
                  <a:gd name="connsiteY11" fmla="*/ 525379 h 1045753"/>
                  <a:gd name="connsiteX12" fmla="*/ 130614 w 273969"/>
                  <a:gd name="connsiteY12" fmla="*/ 977560 h 1045753"/>
                  <a:gd name="connsiteX13" fmla="*/ 63693 w 273969"/>
                  <a:gd name="connsiteY13" fmla="*/ 1045753 h 1045753"/>
                  <a:gd name="connsiteX14" fmla="*/ 346 w 273969"/>
                  <a:gd name="connsiteY14" fmla="*/ 977560 h 1045753"/>
                  <a:gd name="connsiteX15" fmla="*/ 346 w 273969"/>
                  <a:gd name="connsiteY15" fmla="*/ 191620 h 1045753"/>
                  <a:gd name="connsiteX16" fmla="*/ 0 w 273969"/>
                  <a:gd name="connsiteY16" fmla="*/ 192362 h 1045753"/>
                  <a:gd name="connsiteX17" fmla="*/ 0 w 273969"/>
                  <a:gd name="connsiteY17" fmla="*/ 1453 h 1045753"/>
                  <a:gd name="connsiteX0" fmla="*/ 1534 w 275503"/>
                  <a:gd name="connsiteY0" fmla="*/ 1453 h 1045753"/>
                  <a:gd name="connsiteX1" fmla="*/ 101600 w 275503"/>
                  <a:gd name="connsiteY1" fmla="*/ 0 h 1045753"/>
                  <a:gd name="connsiteX2" fmla="*/ 206375 w 275503"/>
                  <a:gd name="connsiteY2" fmla="*/ 1 h 1045753"/>
                  <a:gd name="connsiteX3" fmla="*/ 274173 w 275503"/>
                  <a:gd name="connsiteY3" fmla="*/ 1453 h 1045753"/>
                  <a:gd name="connsiteX4" fmla="*/ 273050 w 275503"/>
                  <a:gd name="connsiteY4" fmla="*/ 498476 h 1045753"/>
                  <a:gd name="connsiteX5" fmla="*/ 274173 w 275503"/>
                  <a:gd name="connsiteY5" fmla="*/ 982979 h 1045753"/>
                  <a:gd name="connsiteX6" fmla="*/ 275503 w 275503"/>
                  <a:gd name="connsiteY6" fmla="*/ 982979 h 1045753"/>
                  <a:gd name="connsiteX7" fmla="*/ 271538 w 275503"/>
                  <a:gd name="connsiteY7" fmla="*/ 1004869 h 1045753"/>
                  <a:gd name="connsiteX8" fmla="*/ 213138 w 275503"/>
                  <a:gd name="connsiteY8" fmla="*/ 1045753 h 1045753"/>
                  <a:gd name="connsiteX9" fmla="*/ 146216 w 275503"/>
                  <a:gd name="connsiteY9" fmla="*/ 977560 h 1045753"/>
                  <a:gd name="connsiteX10" fmla="*/ 146216 w 275503"/>
                  <a:gd name="connsiteY10" fmla="*/ 525379 h 1045753"/>
                  <a:gd name="connsiteX11" fmla="*/ 135646 w 275503"/>
                  <a:gd name="connsiteY11" fmla="*/ 525379 h 1045753"/>
                  <a:gd name="connsiteX12" fmla="*/ 132148 w 275503"/>
                  <a:gd name="connsiteY12" fmla="*/ 977560 h 1045753"/>
                  <a:gd name="connsiteX13" fmla="*/ 65227 w 275503"/>
                  <a:gd name="connsiteY13" fmla="*/ 1045753 h 1045753"/>
                  <a:gd name="connsiteX14" fmla="*/ 1880 w 275503"/>
                  <a:gd name="connsiteY14" fmla="*/ 977560 h 1045753"/>
                  <a:gd name="connsiteX15" fmla="*/ 0 w 275503"/>
                  <a:gd name="connsiteY15" fmla="*/ 492126 h 1045753"/>
                  <a:gd name="connsiteX16" fmla="*/ 1880 w 275503"/>
                  <a:gd name="connsiteY16" fmla="*/ 191620 h 1045753"/>
                  <a:gd name="connsiteX17" fmla="*/ 1534 w 275503"/>
                  <a:gd name="connsiteY17" fmla="*/ 192362 h 1045753"/>
                  <a:gd name="connsiteX18" fmla="*/ 1534 w 275503"/>
                  <a:gd name="connsiteY18" fmla="*/ 1453 h 1045753"/>
                  <a:gd name="connsiteX0" fmla="*/ 1534 w 328148"/>
                  <a:gd name="connsiteY0" fmla="*/ 1453 h 1045753"/>
                  <a:gd name="connsiteX1" fmla="*/ 101600 w 328148"/>
                  <a:gd name="connsiteY1" fmla="*/ 0 h 1045753"/>
                  <a:gd name="connsiteX2" fmla="*/ 206375 w 328148"/>
                  <a:gd name="connsiteY2" fmla="*/ 1 h 1045753"/>
                  <a:gd name="connsiteX3" fmla="*/ 328148 w 328148"/>
                  <a:gd name="connsiteY3" fmla="*/ 36378 h 1045753"/>
                  <a:gd name="connsiteX4" fmla="*/ 273050 w 328148"/>
                  <a:gd name="connsiteY4" fmla="*/ 498476 h 1045753"/>
                  <a:gd name="connsiteX5" fmla="*/ 274173 w 328148"/>
                  <a:gd name="connsiteY5" fmla="*/ 982979 h 1045753"/>
                  <a:gd name="connsiteX6" fmla="*/ 275503 w 328148"/>
                  <a:gd name="connsiteY6" fmla="*/ 982979 h 1045753"/>
                  <a:gd name="connsiteX7" fmla="*/ 271538 w 328148"/>
                  <a:gd name="connsiteY7" fmla="*/ 1004869 h 1045753"/>
                  <a:gd name="connsiteX8" fmla="*/ 213138 w 328148"/>
                  <a:gd name="connsiteY8" fmla="*/ 1045753 h 1045753"/>
                  <a:gd name="connsiteX9" fmla="*/ 146216 w 328148"/>
                  <a:gd name="connsiteY9" fmla="*/ 977560 h 1045753"/>
                  <a:gd name="connsiteX10" fmla="*/ 146216 w 328148"/>
                  <a:gd name="connsiteY10" fmla="*/ 525379 h 1045753"/>
                  <a:gd name="connsiteX11" fmla="*/ 135646 w 328148"/>
                  <a:gd name="connsiteY11" fmla="*/ 525379 h 1045753"/>
                  <a:gd name="connsiteX12" fmla="*/ 132148 w 328148"/>
                  <a:gd name="connsiteY12" fmla="*/ 977560 h 1045753"/>
                  <a:gd name="connsiteX13" fmla="*/ 65227 w 328148"/>
                  <a:gd name="connsiteY13" fmla="*/ 1045753 h 1045753"/>
                  <a:gd name="connsiteX14" fmla="*/ 1880 w 328148"/>
                  <a:gd name="connsiteY14" fmla="*/ 977560 h 1045753"/>
                  <a:gd name="connsiteX15" fmla="*/ 0 w 328148"/>
                  <a:gd name="connsiteY15" fmla="*/ 492126 h 1045753"/>
                  <a:gd name="connsiteX16" fmla="*/ 1880 w 328148"/>
                  <a:gd name="connsiteY16" fmla="*/ 191620 h 1045753"/>
                  <a:gd name="connsiteX17" fmla="*/ 1534 w 328148"/>
                  <a:gd name="connsiteY17" fmla="*/ 192362 h 1045753"/>
                  <a:gd name="connsiteX18" fmla="*/ 1534 w 328148"/>
                  <a:gd name="connsiteY18" fmla="*/ 1453 h 1045753"/>
                  <a:gd name="connsiteX0" fmla="*/ 0 w 380589"/>
                  <a:gd name="connsiteY0" fmla="*/ 2367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23678 h 1045753"/>
                  <a:gd name="connsiteX0" fmla="*/ 0 w 380589"/>
                  <a:gd name="connsiteY0" fmla="*/ 3002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30028 h 1045753"/>
                  <a:gd name="connsiteX0" fmla="*/ 0 w 380589"/>
                  <a:gd name="connsiteY0" fmla="*/ 31361 h 1047086"/>
                  <a:gd name="connsiteX1" fmla="*/ 154041 w 380589"/>
                  <a:gd name="connsiteY1" fmla="*/ 1333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0589"/>
                  <a:gd name="connsiteY0" fmla="*/ 31361 h 1047086"/>
                  <a:gd name="connsiteX1" fmla="*/ 123368 w 380589"/>
                  <a:gd name="connsiteY1" fmla="*/ 0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1923"/>
                  <a:gd name="connsiteY0" fmla="*/ 34028 h 1047086"/>
                  <a:gd name="connsiteX1" fmla="*/ 124702 w 381923"/>
                  <a:gd name="connsiteY1" fmla="*/ 0 h 1047086"/>
                  <a:gd name="connsiteX2" fmla="*/ 286823 w 381923"/>
                  <a:gd name="connsiteY2" fmla="*/ 0 h 1047086"/>
                  <a:gd name="connsiteX3" fmla="*/ 381923 w 381923"/>
                  <a:gd name="connsiteY3" fmla="*/ 37711 h 1047086"/>
                  <a:gd name="connsiteX4" fmla="*/ 326825 w 381923"/>
                  <a:gd name="connsiteY4" fmla="*/ 499809 h 1047086"/>
                  <a:gd name="connsiteX5" fmla="*/ 327948 w 381923"/>
                  <a:gd name="connsiteY5" fmla="*/ 984312 h 1047086"/>
                  <a:gd name="connsiteX6" fmla="*/ 329278 w 381923"/>
                  <a:gd name="connsiteY6" fmla="*/ 984312 h 1047086"/>
                  <a:gd name="connsiteX7" fmla="*/ 325313 w 381923"/>
                  <a:gd name="connsiteY7" fmla="*/ 1006202 h 1047086"/>
                  <a:gd name="connsiteX8" fmla="*/ 266913 w 381923"/>
                  <a:gd name="connsiteY8" fmla="*/ 1047086 h 1047086"/>
                  <a:gd name="connsiteX9" fmla="*/ 199991 w 381923"/>
                  <a:gd name="connsiteY9" fmla="*/ 978893 h 1047086"/>
                  <a:gd name="connsiteX10" fmla="*/ 199991 w 381923"/>
                  <a:gd name="connsiteY10" fmla="*/ 526712 h 1047086"/>
                  <a:gd name="connsiteX11" fmla="*/ 189421 w 381923"/>
                  <a:gd name="connsiteY11" fmla="*/ 526712 h 1047086"/>
                  <a:gd name="connsiteX12" fmla="*/ 185923 w 381923"/>
                  <a:gd name="connsiteY12" fmla="*/ 978893 h 1047086"/>
                  <a:gd name="connsiteX13" fmla="*/ 119002 w 381923"/>
                  <a:gd name="connsiteY13" fmla="*/ 1047086 h 1047086"/>
                  <a:gd name="connsiteX14" fmla="*/ 55655 w 381923"/>
                  <a:gd name="connsiteY14" fmla="*/ 978893 h 1047086"/>
                  <a:gd name="connsiteX15" fmla="*/ 53775 w 381923"/>
                  <a:gd name="connsiteY15" fmla="*/ 493459 h 1047086"/>
                  <a:gd name="connsiteX16" fmla="*/ 55655 w 381923"/>
                  <a:gd name="connsiteY16" fmla="*/ 192953 h 1047086"/>
                  <a:gd name="connsiteX17" fmla="*/ 55309 w 381923"/>
                  <a:gd name="connsiteY17" fmla="*/ 193695 h 1047086"/>
                  <a:gd name="connsiteX18" fmla="*/ 0 w 381923"/>
                  <a:gd name="connsiteY18" fmla="*/ 34028 h 1047086"/>
                  <a:gd name="connsiteX0" fmla="*/ 0 w 361919"/>
                  <a:gd name="connsiteY0" fmla="*/ 31361 h 1047086"/>
                  <a:gd name="connsiteX1" fmla="*/ 104698 w 361919"/>
                  <a:gd name="connsiteY1" fmla="*/ 0 h 1047086"/>
                  <a:gd name="connsiteX2" fmla="*/ 266819 w 361919"/>
                  <a:gd name="connsiteY2" fmla="*/ 0 h 1047086"/>
                  <a:gd name="connsiteX3" fmla="*/ 361919 w 361919"/>
                  <a:gd name="connsiteY3" fmla="*/ 37711 h 1047086"/>
                  <a:gd name="connsiteX4" fmla="*/ 306821 w 361919"/>
                  <a:gd name="connsiteY4" fmla="*/ 499809 h 1047086"/>
                  <a:gd name="connsiteX5" fmla="*/ 307944 w 361919"/>
                  <a:gd name="connsiteY5" fmla="*/ 984312 h 1047086"/>
                  <a:gd name="connsiteX6" fmla="*/ 309274 w 361919"/>
                  <a:gd name="connsiteY6" fmla="*/ 984312 h 1047086"/>
                  <a:gd name="connsiteX7" fmla="*/ 305309 w 361919"/>
                  <a:gd name="connsiteY7" fmla="*/ 1006202 h 1047086"/>
                  <a:gd name="connsiteX8" fmla="*/ 246909 w 361919"/>
                  <a:gd name="connsiteY8" fmla="*/ 1047086 h 1047086"/>
                  <a:gd name="connsiteX9" fmla="*/ 179987 w 361919"/>
                  <a:gd name="connsiteY9" fmla="*/ 978893 h 1047086"/>
                  <a:gd name="connsiteX10" fmla="*/ 179987 w 361919"/>
                  <a:gd name="connsiteY10" fmla="*/ 526712 h 1047086"/>
                  <a:gd name="connsiteX11" fmla="*/ 169417 w 361919"/>
                  <a:gd name="connsiteY11" fmla="*/ 526712 h 1047086"/>
                  <a:gd name="connsiteX12" fmla="*/ 165919 w 361919"/>
                  <a:gd name="connsiteY12" fmla="*/ 978893 h 1047086"/>
                  <a:gd name="connsiteX13" fmla="*/ 98998 w 361919"/>
                  <a:gd name="connsiteY13" fmla="*/ 1047086 h 1047086"/>
                  <a:gd name="connsiteX14" fmla="*/ 35651 w 361919"/>
                  <a:gd name="connsiteY14" fmla="*/ 978893 h 1047086"/>
                  <a:gd name="connsiteX15" fmla="*/ 33771 w 361919"/>
                  <a:gd name="connsiteY15" fmla="*/ 493459 h 1047086"/>
                  <a:gd name="connsiteX16" fmla="*/ 35651 w 361919"/>
                  <a:gd name="connsiteY16" fmla="*/ 192953 h 1047086"/>
                  <a:gd name="connsiteX17" fmla="*/ 35305 w 361919"/>
                  <a:gd name="connsiteY17" fmla="*/ 193695 h 1047086"/>
                  <a:gd name="connsiteX18" fmla="*/ 0 w 361919"/>
                  <a:gd name="connsiteY18" fmla="*/ 31361 h 1047086"/>
                  <a:gd name="connsiteX0" fmla="*/ 0 w 372588"/>
                  <a:gd name="connsiteY0" fmla="*/ 36695 h 1047086"/>
                  <a:gd name="connsiteX1" fmla="*/ 115367 w 372588"/>
                  <a:gd name="connsiteY1" fmla="*/ 0 h 1047086"/>
                  <a:gd name="connsiteX2" fmla="*/ 277488 w 372588"/>
                  <a:gd name="connsiteY2" fmla="*/ 0 h 1047086"/>
                  <a:gd name="connsiteX3" fmla="*/ 372588 w 372588"/>
                  <a:gd name="connsiteY3" fmla="*/ 37711 h 1047086"/>
                  <a:gd name="connsiteX4" fmla="*/ 317490 w 372588"/>
                  <a:gd name="connsiteY4" fmla="*/ 499809 h 1047086"/>
                  <a:gd name="connsiteX5" fmla="*/ 318613 w 372588"/>
                  <a:gd name="connsiteY5" fmla="*/ 984312 h 1047086"/>
                  <a:gd name="connsiteX6" fmla="*/ 319943 w 372588"/>
                  <a:gd name="connsiteY6" fmla="*/ 984312 h 1047086"/>
                  <a:gd name="connsiteX7" fmla="*/ 315978 w 372588"/>
                  <a:gd name="connsiteY7" fmla="*/ 1006202 h 1047086"/>
                  <a:gd name="connsiteX8" fmla="*/ 257578 w 372588"/>
                  <a:gd name="connsiteY8" fmla="*/ 1047086 h 1047086"/>
                  <a:gd name="connsiteX9" fmla="*/ 190656 w 372588"/>
                  <a:gd name="connsiteY9" fmla="*/ 978893 h 1047086"/>
                  <a:gd name="connsiteX10" fmla="*/ 190656 w 372588"/>
                  <a:gd name="connsiteY10" fmla="*/ 526712 h 1047086"/>
                  <a:gd name="connsiteX11" fmla="*/ 180086 w 372588"/>
                  <a:gd name="connsiteY11" fmla="*/ 526712 h 1047086"/>
                  <a:gd name="connsiteX12" fmla="*/ 176588 w 372588"/>
                  <a:gd name="connsiteY12" fmla="*/ 978893 h 1047086"/>
                  <a:gd name="connsiteX13" fmla="*/ 109667 w 372588"/>
                  <a:gd name="connsiteY13" fmla="*/ 1047086 h 1047086"/>
                  <a:gd name="connsiteX14" fmla="*/ 46320 w 372588"/>
                  <a:gd name="connsiteY14" fmla="*/ 978893 h 1047086"/>
                  <a:gd name="connsiteX15" fmla="*/ 44440 w 372588"/>
                  <a:gd name="connsiteY15" fmla="*/ 493459 h 1047086"/>
                  <a:gd name="connsiteX16" fmla="*/ 46320 w 372588"/>
                  <a:gd name="connsiteY16" fmla="*/ 192953 h 1047086"/>
                  <a:gd name="connsiteX17" fmla="*/ 45974 w 372588"/>
                  <a:gd name="connsiteY17" fmla="*/ 193695 h 1047086"/>
                  <a:gd name="connsiteX18" fmla="*/ 0 w 372588"/>
                  <a:gd name="connsiteY18" fmla="*/ 36695 h 104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588" h="1047086">
                    <a:moveTo>
                      <a:pt x="0" y="36695"/>
                    </a:moveTo>
                    <a:lnTo>
                      <a:pt x="115367" y="0"/>
                    </a:lnTo>
                    <a:lnTo>
                      <a:pt x="277488" y="0"/>
                    </a:lnTo>
                    <a:lnTo>
                      <a:pt x="372588" y="37711"/>
                    </a:lnTo>
                    <a:cubicBezTo>
                      <a:pt x="372214" y="203385"/>
                      <a:pt x="317864" y="334135"/>
                      <a:pt x="317490" y="499809"/>
                    </a:cubicBezTo>
                    <a:cubicBezTo>
                      <a:pt x="317864" y="661310"/>
                      <a:pt x="318239" y="822811"/>
                      <a:pt x="318613" y="984312"/>
                    </a:cubicBezTo>
                    <a:lnTo>
                      <a:pt x="319943" y="984312"/>
                    </a:lnTo>
                    <a:lnTo>
                      <a:pt x="315978" y="1006202"/>
                    </a:lnTo>
                    <a:cubicBezTo>
                      <a:pt x="306414" y="1030932"/>
                      <a:pt x="283985" y="1047086"/>
                      <a:pt x="257578" y="1047086"/>
                    </a:cubicBezTo>
                    <a:cubicBezTo>
                      <a:pt x="218794" y="1047086"/>
                      <a:pt x="190656" y="1018368"/>
                      <a:pt x="190656" y="978893"/>
                    </a:cubicBezTo>
                    <a:lnTo>
                      <a:pt x="190656" y="526712"/>
                    </a:lnTo>
                    <a:lnTo>
                      <a:pt x="180086" y="526712"/>
                    </a:lnTo>
                    <a:cubicBezTo>
                      <a:pt x="178945" y="677404"/>
                      <a:pt x="177729" y="828201"/>
                      <a:pt x="176588" y="978893"/>
                    </a:cubicBezTo>
                    <a:cubicBezTo>
                      <a:pt x="176588" y="1018368"/>
                      <a:pt x="148374" y="1047086"/>
                      <a:pt x="109667" y="1047086"/>
                    </a:cubicBezTo>
                    <a:cubicBezTo>
                      <a:pt x="74457" y="1047086"/>
                      <a:pt x="46320" y="1018368"/>
                      <a:pt x="46320" y="978893"/>
                    </a:cubicBezTo>
                    <a:cubicBezTo>
                      <a:pt x="45693" y="817082"/>
                      <a:pt x="45067" y="655270"/>
                      <a:pt x="44440" y="493459"/>
                    </a:cubicBezTo>
                    <a:cubicBezTo>
                      <a:pt x="45067" y="393290"/>
                      <a:pt x="45693" y="293122"/>
                      <a:pt x="46320" y="192953"/>
                    </a:cubicBezTo>
                    <a:lnTo>
                      <a:pt x="45974" y="193695"/>
                    </a:lnTo>
                    <a:lnTo>
                      <a:pt x="0" y="36695"/>
                    </a:lnTo>
                    <a:close/>
                  </a:path>
                </a:pathLst>
              </a:custGeom>
              <a:grpFill/>
              <a:ln w="9"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2900" dirty="0"/>
              </a:p>
            </p:txBody>
          </p:sp>
          <p:sp>
            <p:nvSpPr>
              <p:cNvPr id="50" name="Rounded Rectangle 49"/>
              <p:cNvSpPr/>
              <p:nvPr/>
            </p:nvSpPr>
            <p:spPr>
              <a:xfrm flipH="1">
                <a:off x="530542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1" name="Rounded Rectangle 50"/>
              <p:cNvSpPr/>
              <p:nvPr/>
            </p:nvSpPr>
            <p:spPr>
              <a:xfrm flipH="1">
                <a:off x="524827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2" name="Rounded Rectangle 51"/>
              <p:cNvSpPr/>
              <p:nvPr/>
            </p:nvSpPr>
            <p:spPr>
              <a:xfrm flipH="1">
                <a:off x="5280025" y="18038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pic>
        <p:nvPicPr>
          <p:cNvPr id="57" name="Picture 56" descr="PATTERNS_PPT-04.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2515" t="62338" b="410"/>
          <a:stretch/>
        </p:blipFill>
        <p:spPr>
          <a:xfrm flipH="1">
            <a:off x="0" y="3695871"/>
            <a:ext cx="2513262" cy="2433053"/>
          </a:xfrm>
          <a:prstGeom prst="rect">
            <a:avLst/>
          </a:prstGeom>
        </p:spPr>
      </p:pic>
      <p:sp>
        <p:nvSpPr>
          <p:cNvPr id="9" name="TextBox 8"/>
          <p:cNvSpPr txBox="1"/>
          <p:nvPr/>
        </p:nvSpPr>
        <p:spPr>
          <a:xfrm>
            <a:off x="273092" y="6145337"/>
            <a:ext cx="7665155" cy="1431161"/>
          </a:xfrm>
          <a:prstGeom prst="rect">
            <a:avLst/>
          </a:prstGeom>
          <a:noFill/>
        </p:spPr>
        <p:txBody>
          <a:bodyPr wrap="square" rtlCol="0">
            <a:spAutoFit/>
          </a:bodyPr>
          <a:lstStyle/>
          <a:p>
            <a:r>
              <a:rPr lang="en-US" sz="1100" dirty="0" smtClean="0">
                <a:solidFill>
                  <a:schemeClr val="tx2">
                    <a:lumMod val="75000"/>
                  </a:schemeClr>
                </a:solidFill>
              </a:rPr>
              <a:t> </a:t>
            </a:r>
            <a:endParaRPr lang="en-US" sz="1100" dirty="0"/>
          </a:p>
          <a:p>
            <a:endParaRPr lang="en-US" sz="1100" dirty="0">
              <a:solidFill>
                <a:schemeClr val="tx2">
                  <a:lumMod val="75000"/>
                </a:schemeClr>
              </a:solidFill>
            </a:endParaRPr>
          </a:p>
          <a:p>
            <a:r>
              <a:rPr lang="en-US" sz="1100" cap="all" dirty="0" smtClean="0">
                <a:solidFill>
                  <a:schemeClr val="tx2">
                    <a:lumMod val="75000"/>
                  </a:schemeClr>
                </a:solidFill>
              </a:rPr>
              <a:t> </a:t>
            </a:r>
            <a:endParaRPr lang="en-US" sz="1100" dirty="0"/>
          </a:p>
          <a:p>
            <a:r>
              <a:rPr lang="en-US" dirty="0" smtClean="0">
                <a:solidFill>
                  <a:schemeClr val="tx2">
                    <a:lumMod val="75000"/>
                  </a:schemeClr>
                </a:solidFill>
              </a:rPr>
              <a:t>  </a:t>
            </a:r>
            <a:endParaRPr lang="en-US" dirty="0"/>
          </a:p>
          <a:p>
            <a:r>
              <a:rPr lang="en-US" dirty="0" smtClean="0">
                <a:solidFill>
                  <a:schemeClr val="tx2">
                    <a:lumMod val="75000"/>
                  </a:schemeClr>
                </a:solidFill>
              </a:rPr>
              <a:t> </a:t>
            </a:r>
            <a:endParaRPr lang="en-US" dirty="0"/>
          </a:p>
          <a:p>
            <a:endParaRPr lang="en-US" dirty="0"/>
          </a:p>
        </p:txBody>
      </p:sp>
      <p:graphicFrame>
        <p:nvGraphicFramePr>
          <p:cNvPr id="25" name="Diagram 24"/>
          <p:cNvGraphicFramePr/>
          <p:nvPr>
            <p:extLst>
              <p:ext uri="{D42A27DB-BD31-4B8C-83A1-F6EECF244321}">
                <p14:modId xmlns:p14="http://schemas.microsoft.com/office/powerpoint/2010/main" val="3176833574"/>
              </p:ext>
            </p:extLst>
          </p:nvPr>
        </p:nvGraphicFramePr>
        <p:xfrm>
          <a:off x="78059" y="1404313"/>
          <a:ext cx="8976731" cy="44455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29133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_ProposalPresentation_BLANK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0" y="0"/>
            <a:ext cx="9142571" cy="6858000"/>
          </a:xfrm>
          <a:prstGeom prst="rect">
            <a:avLst/>
          </a:prstGeom>
        </p:spPr>
      </p:pic>
      <p:sp>
        <p:nvSpPr>
          <p:cNvPr id="3" name="TextBox 2"/>
          <p:cNvSpPr txBox="1"/>
          <p:nvPr/>
        </p:nvSpPr>
        <p:spPr>
          <a:xfrm>
            <a:off x="497332" y="568360"/>
            <a:ext cx="4049314" cy="584775"/>
          </a:xfrm>
          <a:prstGeom prst="rect">
            <a:avLst/>
          </a:prstGeom>
          <a:noFill/>
        </p:spPr>
        <p:txBody>
          <a:bodyPr wrap="none" rtlCol="0">
            <a:spAutoFit/>
          </a:bodyPr>
          <a:lstStyle/>
          <a:p>
            <a:r>
              <a:rPr lang="en-US" sz="3200" dirty="0" smtClean="0">
                <a:solidFill>
                  <a:schemeClr val="bg1"/>
                </a:solidFill>
              </a:rPr>
              <a:t>A Closer Look: Talent</a:t>
            </a:r>
            <a:endParaRPr lang="en-US" sz="3200" dirty="0">
              <a:solidFill>
                <a:schemeClr val="bg1"/>
              </a:solidFill>
            </a:endParaRPr>
          </a:p>
        </p:txBody>
      </p:sp>
      <p:grpSp>
        <p:nvGrpSpPr>
          <p:cNvPr id="4" name="Group 3"/>
          <p:cNvGrpSpPr/>
          <p:nvPr/>
        </p:nvGrpSpPr>
        <p:grpSpPr>
          <a:xfrm>
            <a:off x="0" y="6127750"/>
            <a:ext cx="9144000" cy="730250"/>
            <a:chOff x="0" y="6127750"/>
            <a:chExt cx="9144000" cy="730250"/>
          </a:xfrm>
        </p:grpSpPr>
        <p:sp>
          <p:nvSpPr>
            <p:cNvPr id="5" name="Rectangle 4"/>
            <p:cNvSpPr/>
            <p:nvPr/>
          </p:nvSpPr>
          <p:spPr>
            <a:xfrm>
              <a:off x="0" y="6127750"/>
              <a:ext cx="9144000" cy="73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12336" b="22468"/>
            <a:stretch/>
          </p:blipFill>
          <p:spPr>
            <a:xfrm>
              <a:off x="7391400" y="6145337"/>
              <a:ext cx="1752600" cy="703782"/>
            </a:xfrm>
            <a:prstGeom prst="rect">
              <a:avLst/>
            </a:prstGeom>
          </p:spPr>
        </p:pic>
        <p:sp>
          <p:nvSpPr>
            <p:cNvPr id="7" name="Text Placeholder 5"/>
            <p:cNvSpPr txBox="1">
              <a:spLocks/>
            </p:cNvSpPr>
            <p:nvPr/>
          </p:nvSpPr>
          <p:spPr>
            <a:xfrm>
              <a:off x="2400444" y="6594086"/>
              <a:ext cx="4360862" cy="201612"/>
            </a:xfrm>
            <a:prstGeom prst="rect">
              <a:avLst/>
            </a:prstGeom>
          </p:spPr>
          <p:txBody>
            <a:bodyPr/>
            <a:lstStyle>
              <a:lvl1pPr marL="0" indent="0" algn="ctr" defTabSz="914400" rtl="0" eaLnBrk="1" latinLnBrk="0" hangingPunct="1">
                <a:spcBef>
                  <a:spcPct val="20000"/>
                </a:spcBef>
                <a:buFont typeface="Arial" pitchFamily="34" charset="0"/>
                <a:buNone/>
                <a:defRPr sz="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Copyright © 2016 ADP, LLC. Proprietary and Confidential. </a:t>
              </a:r>
              <a:endParaRPr lang="en-US" dirty="0"/>
            </a:p>
          </p:txBody>
        </p:sp>
      </p:grpSp>
      <p:sp>
        <p:nvSpPr>
          <p:cNvPr id="41" name="Oval 40"/>
          <p:cNvSpPr/>
          <p:nvPr/>
        </p:nvSpPr>
        <p:spPr>
          <a:xfrm>
            <a:off x="8060275" y="169332"/>
            <a:ext cx="863599" cy="863599"/>
          </a:xfrm>
          <a:prstGeom prst="ellipse">
            <a:avLst/>
          </a:prstGeom>
          <a:solidFill>
            <a:schemeClr val="bg1"/>
          </a:solidFill>
          <a:ln w="34925">
            <a:solidFill>
              <a:srgbClr val="0083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8264533" y="278734"/>
            <a:ext cx="474126" cy="580752"/>
            <a:chOff x="12529619" y="1906196"/>
            <a:chExt cx="914135" cy="1119715"/>
          </a:xfrm>
          <a:solidFill>
            <a:schemeClr val="accent3"/>
          </a:solidFill>
        </p:grpSpPr>
        <p:sp>
          <p:nvSpPr>
            <p:cNvPr id="43" name="Freeform 42"/>
            <p:cNvSpPr/>
            <p:nvPr/>
          </p:nvSpPr>
          <p:spPr>
            <a:xfrm>
              <a:off x="12991067"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Freeform 43"/>
            <p:cNvSpPr/>
            <p:nvPr/>
          </p:nvSpPr>
          <p:spPr>
            <a:xfrm flipH="1">
              <a:off x="12529619" y="2771821"/>
              <a:ext cx="452687" cy="254090"/>
            </a:xfrm>
            <a:custGeom>
              <a:avLst/>
              <a:gdLst>
                <a:gd name="connsiteX0" fmla="*/ 0 w 492125"/>
                <a:gd name="connsiteY0" fmla="*/ 34925 h 276225"/>
                <a:gd name="connsiteX1" fmla="*/ 95250 w 492125"/>
                <a:gd name="connsiteY1" fmla="*/ 0 h 276225"/>
                <a:gd name="connsiteX2" fmla="*/ 387350 w 492125"/>
                <a:gd name="connsiteY2" fmla="*/ 174625 h 276225"/>
                <a:gd name="connsiteX3" fmla="*/ 492125 w 492125"/>
                <a:gd name="connsiteY3" fmla="*/ 120650 h 276225"/>
                <a:gd name="connsiteX4" fmla="*/ 492125 w 492125"/>
                <a:gd name="connsiteY4" fmla="*/ 276225 h 276225"/>
                <a:gd name="connsiteX5" fmla="*/ 212725 w 492125"/>
                <a:gd name="connsiteY5" fmla="*/ 276225 h 276225"/>
                <a:gd name="connsiteX6" fmla="*/ 320675 w 492125"/>
                <a:gd name="connsiteY6" fmla="*/ 222250 h 276225"/>
                <a:gd name="connsiteX7" fmla="*/ 0 w 492125"/>
                <a:gd name="connsiteY7" fmla="*/ 34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276225">
                  <a:moveTo>
                    <a:pt x="0" y="34925"/>
                  </a:moveTo>
                  <a:lnTo>
                    <a:pt x="95250" y="0"/>
                  </a:lnTo>
                  <a:lnTo>
                    <a:pt x="387350" y="174625"/>
                  </a:lnTo>
                  <a:lnTo>
                    <a:pt x="492125" y="120650"/>
                  </a:lnTo>
                  <a:lnTo>
                    <a:pt x="492125" y="276225"/>
                  </a:lnTo>
                  <a:lnTo>
                    <a:pt x="212725" y="276225"/>
                  </a:lnTo>
                  <a:lnTo>
                    <a:pt x="320675" y="222250"/>
                  </a:lnTo>
                  <a:lnTo>
                    <a:pt x="0" y="3492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44"/>
            <p:cNvSpPr/>
            <p:nvPr/>
          </p:nvSpPr>
          <p:spPr>
            <a:xfrm>
              <a:off x="13131254"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Freeform 45"/>
            <p:cNvSpPr/>
            <p:nvPr/>
          </p:nvSpPr>
          <p:spPr>
            <a:xfrm flipH="1">
              <a:off x="12544222" y="2488526"/>
              <a:ext cx="303738" cy="230725"/>
            </a:xfrm>
            <a:custGeom>
              <a:avLst/>
              <a:gdLst>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58750 w 330200"/>
                <a:gd name="connsiteY6" fmla="*/ 53975 h 250825"/>
                <a:gd name="connsiteX7" fmla="*/ 0 w 330200"/>
                <a:gd name="connsiteY7" fmla="*/ 142875 h 250825"/>
                <a:gd name="connsiteX0" fmla="*/ 0 w 330200"/>
                <a:gd name="connsiteY0" fmla="*/ 1428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0 w 330200"/>
                <a:gd name="connsiteY7" fmla="*/ 142875 h 250825"/>
                <a:gd name="connsiteX0" fmla="*/ 3175 w 330200"/>
                <a:gd name="connsiteY0" fmla="*/ 155575 h 250825"/>
                <a:gd name="connsiteX1" fmla="*/ 0 w 330200"/>
                <a:gd name="connsiteY1" fmla="*/ 250825 h 250825"/>
                <a:gd name="connsiteX2" fmla="*/ 244475 w 330200"/>
                <a:gd name="connsiteY2" fmla="*/ 104775 h 250825"/>
                <a:gd name="connsiteX3" fmla="*/ 323850 w 330200"/>
                <a:gd name="connsiteY3" fmla="*/ 155575 h 250825"/>
                <a:gd name="connsiteX4" fmla="*/ 330200 w 330200"/>
                <a:gd name="connsiteY4" fmla="*/ 3175 h 250825"/>
                <a:gd name="connsiteX5" fmla="*/ 53975 w 330200"/>
                <a:gd name="connsiteY5" fmla="*/ 0 h 250825"/>
                <a:gd name="connsiteX6" fmla="*/ 174625 w 330200"/>
                <a:gd name="connsiteY6" fmla="*/ 57150 h 250825"/>
                <a:gd name="connsiteX7" fmla="*/ 3175 w 330200"/>
                <a:gd name="connsiteY7" fmla="*/ 15557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50825">
                  <a:moveTo>
                    <a:pt x="3175" y="155575"/>
                  </a:moveTo>
                  <a:lnTo>
                    <a:pt x="0" y="250825"/>
                  </a:lnTo>
                  <a:lnTo>
                    <a:pt x="244475" y="104775"/>
                  </a:lnTo>
                  <a:lnTo>
                    <a:pt x="323850" y="155575"/>
                  </a:lnTo>
                  <a:lnTo>
                    <a:pt x="330200" y="3175"/>
                  </a:lnTo>
                  <a:lnTo>
                    <a:pt x="53975" y="0"/>
                  </a:lnTo>
                  <a:lnTo>
                    <a:pt x="174625" y="57150"/>
                  </a:lnTo>
                  <a:lnTo>
                    <a:pt x="3175" y="155575"/>
                  </a:lnTo>
                  <a:close/>
                </a:path>
              </a:pathLst>
            </a:custGeom>
            <a:grpFill/>
            <a:ln w="31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12825570" y="1906196"/>
              <a:ext cx="324183" cy="918405"/>
              <a:chOff x="5248275" y="1612721"/>
              <a:chExt cx="123824" cy="350790"/>
            </a:xfrm>
            <a:grpFill/>
          </p:grpSpPr>
          <p:sp>
            <p:nvSpPr>
              <p:cNvPr id="48" name="Oval 44"/>
              <p:cNvSpPr>
                <a:spLocks noChangeArrowheads="1"/>
              </p:cNvSpPr>
              <p:nvPr/>
            </p:nvSpPr>
            <p:spPr bwMode="auto">
              <a:xfrm>
                <a:off x="5277698" y="1612721"/>
                <a:ext cx="67673" cy="70076"/>
              </a:xfrm>
              <a:prstGeom prst="ellipse">
                <a:avLst/>
              </a:prstGeom>
              <a:grpFill/>
              <a:ln w="9" cap="flat">
                <a:noFill/>
                <a:prstDash val="solid"/>
                <a:miter lim="800000"/>
                <a:headEnd/>
                <a:tailEnd/>
              </a:ln>
              <a:effectLst>
                <a:outerShdw blurRad="50800" dist="38100" dir="2700000" sx="50000" sy="50000" algn="tl"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sz="2900" dirty="0"/>
              </a:p>
            </p:txBody>
          </p:sp>
          <p:sp>
            <p:nvSpPr>
              <p:cNvPr id="49" name="Freeform 45"/>
              <p:cNvSpPr>
                <a:spLocks/>
              </p:cNvSpPr>
              <p:nvPr/>
            </p:nvSpPr>
            <p:spPr bwMode="auto">
              <a:xfrm>
                <a:off x="5261807" y="1690399"/>
                <a:ext cx="97183" cy="273112"/>
              </a:xfrm>
              <a:custGeom>
                <a:avLst/>
                <a:gdLst>
                  <a:gd name="connsiteX0" fmla="*/ 0 w 273969"/>
                  <a:gd name="connsiteY0" fmla="*/ 1453 h 1045753"/>
                  <a:gd name="connsiteX1" fmla="*/ 100066 w 273969"/>
                  <a:gd name="connsiteY1" fmla="*/ 0 h 1045753"/>
                  <a:gd name="connsiteX2" fmla="*/ 272639 w 273969"/>
                  <a:gd name="connsiteY2" fmla="*/ 1453 h 1045753"/>
                  <a:gd name="connsiteX3" fmla="*/ 272639 w 273969"/>
                  <a:gd name="connsiteY3" fmla="*/ 982979 h 1045753"/>
                  <a:gd name="connsiteX4" fmla="*/ 273969 w 273969"/>
                  <a:gd name="connsiteY4" fmla="*/ 982979 h 1045753"/>
                  <a:gd name="connsiteX5" fmla="*/ 270004 w 273969"/>
                  <a:gd name="connsiteY5" fmla="*/ 1004869 h 1045753"/>
                  <a:gd name="connsiteX6" fmla="*/ 211604 w 273969"/>
                  <a:gd name="connsiteY6" fmla="*/ 1045753 h 1045753"/>
                  <a:gd name="connsiteX7" fmla="*/ 144682 w 273969"/>
                  <a:gd name="connsiteY7" fmla="*/ 977560 h 1045753"/>
                  <a:gd name="connsiteX8" fmla="*/ 144682 w 273969"/>
                  <a:gd name="connsiteY8" fmla="*/ 525379 h 1045753"/>
                  <a:gd name="connsiteX9" fmla="*/ 134112 w 273969"/>
                  <a:gd name="connsiteY9" fmla="*/ 525379 h 1045753"/>
                  <a:gd name="connsiteX10" fmla="*/ 130614 w 273969"/>
                  <a:gd name="connsiteY10" fmla="*/ 977560 h 1045753"/>
                  <a:gd name="connsiteX11" fmla="*/ 63693 w 273969"/>
                  <a:gd name="connsiteY11" fmla="*/ 1045753 h 1045753"/>
                  <a:gd name="connsiteX12" fmla="*/ 346 w 273969"/>
                  <a:gd name="connsiteY12" fmla="*/ 977560 h 1045753"/>
                  <a:gd name="connsiteX13" fmla="*/ 346 w 273969"/>
                  <a:gd name="connsiteY13" fmla="*/ 191620 h 1045753"/>
                  <a:gd name="connsiteX14" fmla="*/ 0 w 273969"/>
                  <a:gd name="connsiteY14" fmla="*/ 192362 h 1045753"/>
                  <a:gd name="connsiteX15" fmla="*/ 0 w 273969"/>
                  <a:gd name="connsiteY15"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2639 w 273969"/>
                  <a:gd name="connsiteY4" fmla="*/ 982979 h 1045753"/>
                  <a:gd name="connsiteX5" fmla="*/ 273969 w 273969"/>
                  <a:gd name="connsiteY5" fmla="*/ 982979 h 1045753"/>
                  <a:gd name="connsiteX6" fmla="*/ 270004 w 273969"/>
                  <a:gd name="connsiteY6" fmla="*/ 1004869 h 1045753"/>
                  <a:gd name="connsiteX7" fmla="*/ 211604 w 273969"/>
                  <a:gd name="connsiteY7" fmla="*/ 1045753 h 1045753"/>
                  <a:gd name="connsiteX8" fmla="*/ 144682 w 273969"/>
                  <a:gd name="connsiteY8" fmla="*/ 977560 h 1045753"/>
                  <a:gd name="connsiteX9" fmla="*/ 144682 w 273969"/>
                  <a:gd name="connsiteY9" fmla="*/ 525379 h 1045753"/>
                  <a:gd name="connsiteX10" fmla="*/ 134112 w 273969"/>
                  <a:gd name="connsiteY10" fmla="*/ 525379 h 1045753"/>
                  <a:gd name="connsiteX11" fmla="*/ 130614 w 273969"/>
                  <a:gd name="connsiteY11" fmla="*/ 977560 h 1045753"/>
                  <a:gd name="connsiteX12" fmla="*/ 63693 w 273969"/>
                  <a:gd name="connsiteY12" fmla="*/ 1045753 h 1045753"/>
                  <a:gd name="connsiteX13" fmla="*/ 346 w 273969"/>
                  <a:gd name="connsiteY13" fmla="*/ 977560 h 1045753"/>
                  <a:gd name="connsiteX14" fmla="*/ 346 w 273969"/>
                  <a:gd name="connsiteY14" fmla="*/ 191620 h 1045753"/>
                  <a:gd name="connsiteX15" fmla="*/ 0 w 273969"/>
                  <a:gd name="connsiteY15" fmla="*/ 192362 h 1045753"/>
                  <a:gd name="connsiteX16" fmla="*/ 0 w 273969"/>
                  <a:gd name="connsiteY16" fmla="*/ 1453 h 1045753"/>
                  <a:gd name="connsiteX0" fmla="*/ 0 w 273969"/>
                  <a:gd name="connsiteY0" fmla="*/ 1453 h 1045753"/>
                  <a:gd name="connsiteX1" fmla="*/ 100066 w 273969"/>
                  <a:gd name="connsiteY1" fmla="*/ 0 h 1045753"/>
                  <a:gd name="connsiteX2" fmla="*/ 204841 w 273969"/>
                  <a:gd name="connsiteY2" fmla="*/ 1 h 1045753"/>
                  <a:gd name="connsiteX3" fmla="*/ 272639 w 273969"/>
                  <a:gd name="connsiteY3" fmla="*/ 1453 h 1045753"/>
                  <a:gd name="connsiteX4" fmla="*/ 271516 w 273969"/>
                  <a:gd name="connsiteY4" fmla="*/ 498476 h 1045753"/>
                  <a:gd name="connsiteX5" fmla="*/ 272639 w 273969"/>
                  <a:gd name="connsiteY5" fmla="*/ 982979 h 1045753"/>
                  <a:gd name="connsiteX6" fmla="*/ 273969 w 273969"/>
                  <a:gd name="connsiteY6" fmla="*/ 982979 h 1045753"/>
                  <a:gd name="connsiteX7" fmla="*/ 270004 w 273969"/>
                  <a:gd name="connsiteY7" fmla="*/ 1004869 h 1045753"/>
                  <a:gd name="connsiteX8" fmla="*/ 211604 w 273969"/>
                  <a:gd name="connsiteY8" fmla="*/ 1045753 h 1045753"/>
                  <a:gd name="connsiteX9" fmla="*/ 144682 w 273969"/>
                  <a:gd name="connsiteY9" fmla="*/ 977560 h 1045753"/>
                  <a:gd name="connsiteX10" fmla="*/ 144682 w 273969"/>
                  <a:gd name="connsiteY10" fmla="*/ 525379 h 1045753"/>
                  <a:gd name="connsiteX11" fmla="*/ 134112 w 273969"/>
                  <a:gd name="connsiteY11" fmla="*/ 525379 h 1045753"/>
                  <a:gd name="connsiteX12" fmla="*/ 130614 w 273969"/>
                  <a:gd name="connsiteY12" fmla="*/ 977560 h 1045753"/>
                  <a:gd name="connsiteX13" fmla="*/ 63693 w 273969"/>
                  <a:gd name="connsiteY13" fmla="*/ 1045753 h 1045753"/>
                  <a:gd name="connsiteX14" fmla="*/ 346 w 273969"/>
                  <a:gd name="connsiteY14" fmla="*/ 977560 h 1045753"/>
                  <a:gd name="connsiteX15" fmla="*/ 346 w 273969"/>
                  <a:gd name="connsiteY15" fmla="*/ 191620 h 1045753"/>
                  <a:gd name="connsiteX16" fmla="*/ 0 w 273969"/>
                  <a:gd name="connsiteY16" fmla="*/ 192362 h 1045753"/>
                  <a:gd name="connsiteX17" fmla="*/ 0 w 273969"/>
                  <a:gd name="connsiteY17" fmla="*/ 1453 h 1045753"/>
                  <a:gd name="connsiteX0" fmla="*/ 1534 w 275503"/>
                  <a:gd name="connsiteY0" fmla="*/ 1453 h 1045753"/>
                  <a:gd name="connsiteX1" fmla="*/ 101600 w 275503"/>
                  <a:gd name="connsiteY1" fmla="*/ 0 h 1045753"/>
                  <a:gd name="connsiteX2" fmla="*/ 206375 w 275503"/>
                  <a:gd name="connsiteY2" fmla="*/ 1 h 1045753"/>
                  <a:gd name="connsiteX3" fmla="*/ 274173 w 275503"/>
                  <a:gd name="connsiteY3" fmla="*/ 1453 h 1045753"/>
                  <a:gd name="connsiteX4" fmla="*/ 273050 w 275503"/>
                  <a:gd name="connsiteY4" fmla="*/ 498476 h 1045753"/>
                  <a:gd name="connsiteX5" fmla="*/ 274173 w 275503"/>
                  <a:gd name="connsiteY5" fmla="*/ 982979 h 1045753"/>
                  <a:gd name="connsiteX6" fmla="*/ 275503 w 275503"/>
                  <a:gd name="connsiteY6" fmla="*/ 982979 h 1045753"/>
                  <a:gd name="connsiteX7" fmla="*/ 271538 w 275503"/>
                  <a:gd name="connsiteY7" fmla="*/ 1004869 h 1045753"/>
                  <a:gd name="connsiteX8" fmla="*/ 213138 w 275503"/>
                  <a:gd name="connsiteY8" fmla="*/ 1045753 h 1045753"/>
                  <a:gd name="connsiteX9" fmla="*/ 146216 w 275503"/>
                  <a:gd name="connsiteY9" fmla="*/ 977560 h 1045753"/>
                  <a:gd name="connsiteX10" fmla="*/ 146216 w 275503"/>
                  <a:gd name="connsiteY10" fmla="*/ 525379 h 1045753"/>
                  <a:gd name="connsiteX11" fmla="*/ 135646 w 275503"/>
                  <a:gd name="connsiteY11" fmla="*/ 525379 h 1045753"/>
                  <a:gd name="connsiteX12" fmla="*/ 132148 w 275503"/>
                  <a:gd name="connsiteY12" fmla="*/ 977560 h 1045753"/>
                  <a:gd name="connsiteX13" fmla="*/ 65227 w 275503"/>
                  <a:gd name="connsiteY13" fmla="*/ 1045753 h 1045753"/>
                  <a:gd name="connsiteX14" fmla="*/ 1880 w 275503"/>
                  <a:gd name="connsiteY14" fmla="*/ 977560 h 1045753"/>
                  <a:gd name="connsiteX15" fmla="*/ 0 w 275503"/>
                  <a:gd name="connsiteY15" fmla="*/ 492126 h 1045753"/>
                  <a:gd name="connsiteX16" fmla="*/ 1880 w 275503"/>
                  <a:gd name="connsiteY16" fmla="*/ 191620 h 1045753"/>
                  <a:gd name="connsiteX17" fmla="*/ 1534 w 275503"/>
                  <a:gd name="connsiteY17" fmla="*/ 192362 h 1045753"/>
                  <a:gd name="connsiteX18" fmla="*/ 1534 w 275503"/>
                  <a:gd name="connsiteY18" fmla="*/ 1453 h 1045753"/>
                  <a:gd name="connsiteX0" fmla="*/ 1534 w 328148"/>
                  <a:gd name="connsiteY0" fmla="*/ 1453 h 1045753"/>
                  <a:gd name="connsiteX1" fmla="*/ 101600 w 328148"/>
                  <a:gd name="connsiteY1" fmla="*/ 0 h 1045753"/>
                  <a:gd name="connsiteX2" fmla="*/ 206375 w 328148"/>
                  <a:gd name="connsiteY2" fmla="*/ 1 h 1045753"/>
                  <a:gd name="connsiteX3" fmla="*/ 328148 w 328148"/>
                  <a:gd name="connsiteY3" fmla="*/ 36378 h 1045753"/>
                  <a:gd name="connsiteX4" fmla="*/ 273050 w 328148"/>
                  <a:gd name="connsiteY4" fmla="*/ 498476 h 1045753"/>
                  <a:gd name="connsiteX5" fmla="*/ 274173 w 328148"/>
                  <a:gd name="connsiteY5" fmla="*/ 982979 h 1045753"/>
                  <a:gd name="connsiteX6" fmla="*/ 275503 w 328148"/>
                  <a:gd name="connsiteY6" fmla="*/ 982979 h 1045753"/>
                  <a:gd name="connsiteX7" fmla="*/ 271538 w 328148"/>
                  <a:gd name="connsiteY7" fmla="*/ 1004869 h 1045753"/>
                  <a:gd name="connsiteX8" fmla="*/ 213138 w 328148"/>
                  <a:gd name="connsiteY8" fmla="*/ 1045753 h 1045753"/>
                  <a:gd name="connsiteX9" fmla="*/ 146216 w 328148"/>
                  <a:gd name="connsiteY9" fmla="*/ 977560 h 1045753"/>
                  <a:gd name="connsiteX10" fmla="*/ 146216 w 328148"/>
                  <a:gd name="connsiteY10" fmla="*/ 525379 h 1045753"/>
                  <a:gd name="connsiteX11" fmla="*/ 135646 w 328148"/>
                  <a:gd name="connsiteY11" fmla="*/ 525379 h 1045753"/>
                  <a:gd name="connsiteX12" fmla="*/ 132148 w 328148"/>
                  <a:gd name="connsiteY12" fmla="*/ 977560 h 1045753"/>
                  <a:gd name="connsiteX13" fmla="*/ 65227 w 328148"/>
                  <a:gd name="connsiteY13" fmla="*/ 1045753 h 1045753"/>
                  <a:gd name="connsiteX14" fmla="*/ 1880 w 328148"/>
                  <a:gd name="connsiteY14" fmla="*/ 977560 h 1045753"/>
                  <a:gd name="connsiteX15" fmla="*/ 0 w 328148"/>
                  <a:gd name="connsiteY15" fmla="*/ 492126 h 1045753"/>
                  <a:gd name="connsiteX16" fmla="*/ 1880 w 328148"/>
                  <a:gd name="connsiteY16" fmla="*/ 191620 h 1045753"/>
                  <a:gd name="connsiteX17" fmla="*/ 1534 w 328148"/>
                  <a:gd name="connsiteY17" fmla="*/ 192362 h 1045753"/>
                  <a:gd name="connsiteX18" fmla="*/ 1534 w 328148"/>
                  <a:gd name="connsiteY18" fmla="*/ 1453 h 1045753"/>
                  <a:gd name="connsiteX0" fmla="*/ 0 w 380589"/>
                  <a:gd name="connsiteY0" fmla="*/ 2367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23678 h 1045753"/>
                  <a:gd name="connsiteX0" fmla="*/ 0 w 380589"/>
                  <a:gd name="connsiteY0" fmla="*/ 30028 h 1045753"/>
                  <a:gd name="connsiteX1" fmla="*/ 154041 w 380589"/>
                  <a:gd name="connsiteY1" fmla="*/ 0 h 1045753"/>
                  <a:gd name="connsiteX2" fmla="*/ 258816 w 380589"/>
                  <a:gd name="connsiteY2" fmla="*/ 1 h 1045753"/>
                  <a:gd name="connsiteX3" fmla="*/ 380589 w 380589"/>
                  <a:gd name="connsiteY3" fmla="*/ 36378 h 1045753"/>
                  <a:gd name="connsiteX4" fmla="*/ 325491 w 380589"/>
                  <a:gd name="connsiteY4" fmla="*/ 498476 h 1045753"/>
                  <a:gd name="connsiteX5" fmla="*/ 326614 w 380589"/>
                  <a:gd name="connsiteY5" fmla="*/ 982979 h 1045753"/>
                  <a:gd name="connsiteX6" fmla="*/ 327944 w 380589"/>
                  <a:gd name="connsiteY6" fmla="*/ 982979 h 1045753"/>
                  <a:gd name="connsiteX7" fmla="*/ 323979 w 380589"/>
                  <a:gd name="connsiteY7" fmla="*/ 1004869 h 1045753"/>
                  <a:gd name="connsiteX8" fmla="*/ 265579 w 380589"/>
                  <a:gd name="connsiteY8" fmla="*/ 1045753 h 1045753"/>
                  <a:gd name="connsiteX9" fmla="*/ 198657 w 380589"/>
                  <a:gd name="connsiteY9" fmla="*/ 977560 h 1045753"/>
                  <a:gd name="connsiteX10" fmla="*/ 198657 w 380589"/>
                  <a:gd name="connsiteY10" fmla="*/ 525379 h 1045753"/>
                  <a:gd name="connsiteX11" fmla="*/ 188087 w 380589"/>
                  <a:gd name="connsiteY11" fmla="*/ 525379 h 1045753"/>
                  <a:gd name="connsiteX12" fmla="*/ 184589 w 380589"/>
                  <a:gd name="connsiteY12" fmla="*/ 977560 h 1045753"/>
                  <a:gd name="connsiteX13" fmla="*/ 117668 w 380589"/>
                  <a:gd name="connsiteY13" fmla="*/ 1045753 h 1045753"/>
                  <a:gd name="connsiteX14" fmla="*/ 54321 w 380589"/>
                  <a:gd name="connsiteY14" fmla="*/ 977560 h 1045753"/>
                  <a:gd name="connsiteX15" fmla="*/ 52441 w 380589"/>
                  <a:gd name="connsiteY15" fmla="*/ 492126 h 1045753"/>
                  <a:gd name="connsiteX16" fmla="*/ 54321 w 380589"/>
                  <a:gd name="connsiteY16" fmla="*/ 191620 h 1045753"/>
                  <a:gd name="connsiteX17" fmla="*/ 53975 w 380589"/>
                  <a:gd name="connsiteY17" fmla="*/ 192362 h 1045753"/>
                  <a:gd name="connsiteX18" fmla="*/ 0 w 380589"/>
                  <a:gd name="connsiteY18" fmla="*/ 30028 h 1045753"/>
                  <a:gd name="connsiteX0" fmla="*/ 0 w 380589"/>
                  <a:gd name="connsiteY0" fmla="*/ 31361 h 1047086"/>
                  <a:gd name="connsiteX1" fmla="*/ 154041 w 380589"/>
                  <a:gd name="connsiteY1" fmla="*/ 1333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0589"/>
                  <a:gd name="connsiteY0" fmla="*/ 31361 h 1047086"/>
                  <a:gd name="connsiteX1" fmla="*/ 123368 w 380589"/>
                  <a:gd name="connsiteY1" fmla="*/ 0 h 1047086"/>
                  <a:gd name="connsiteX2" fmla="*/ 285489 w 380589"/>
                  <a:gd name="connsiteY2" fmla="*/ 0 h 1047086"/>
                  <a:gd name="connsiteX3" fmla="*/ 380589 w 380589"/>
                  <a:gd name="connsiteY3" fmla="*/ 37711 h 1047086"/>
                  <a:gd name="connsiteX4" fmla="*/ 325491 w 380589"/>
                  <a:gd name="connsiteY4" fmla="*/ 499809 h 1047086"/>
                  <a:gd name="connsiteX5" fmla="*/ 326614 w 380589"/>
                  <a:gd name="connsiteY5" fmla="*/ 984312 h 1047086"/>
                  <a:gd name="connsiteX6" fmla="*/ 327944 w 380589"/>
                  <a:gd name="connsiteY6" fmla="*/ 984312 h 1047086"/>
                  <a:gd name="connsiteX7" fmla="*/ 323979 w 380589"/>
                  <a:gd name="connsiteY7" fmla="*/ 1006202 h 1047086"/>
                  <a:gd name="connsiteX8" fmla="*/ 265579 w 380589"/>
                  <a:gd name="connsiteY8" fmla="*/ 1047086 h 1047086"/>
                  <a:gd name="connsiteX9" fmla="*/ 198657 w 380589"/>
                  <a:gd name="connsiteY9" fmla="*/ 978893 h 1047086"/>
                  <a:gd name="connsiteX10" fmla="*/ 198657 w 380589"/>
                  <a:gd name="connsiteY10" fmla="*/ 526712 h 1047086"/>
                  <a:gd name="connsiteX11" fmla="*/ 188087 w 380589"/>
                  <a:gd name="connsiteY11" fmla="*/ 526712 h 1047086"/>
                  <a:gd name="connsiteX12" fmla="*/ 184589 w 380589"/>
                  <a:gd name="connsiteY12" fmla="*/ 978893 h 1047086"/>
                  <a:gd name="connsiteX13" fmla="*/ 117668 w 380589"/>
                  <a:gd name="connsiteY13" fmla="*/ 1047086 h 1047086"/>
                  <a:gd name="connsiteX14" fmla="*/ 54321 w 380589"/>
                  <a:gd name="connsiteY14" fmla="*/ 978893 h 1047086"/>
                  <a:gd name="connsiteX15" fmla="*/ 52441 w 380589"/>
                  <a:gd name="connsiteY15" fmla="*/ 493459 h 1047086"/>
                  <a:gd name="connsiteX16" fmla="*/ 54321 w 380589"/>
                  <a:gd name="connsiteY16" fmla="*/ 192953 h 1047086"/>
                  <a:gd name="connsiteX17" fmla="*/ 53975 w 380589"/>
                  <a:gd name="connsiteY17" fmla="*/ 193695 h 1047086"/>
                  <a:gd name="connsiteX18" fmla="*/ 0 w 380589"/>
                  <a:gd name="connsiteY18" fmla="*/ 31361 h 1047086"/>
                  <a:gd name="connsiteX0" fmla="*/ 0 w 381923"/>
                  <a:gd name="connsiteY0" fmla="*/ 34028 h 1047086"/>
                  <a:gd name="connsiteX1" fmla="*/ 124702 w 381923"/>
                  <a:gd name="connsiteY1" fmla="*/ 0 h 1047086"/>
                  <a:gd name="connsiteX2" fmla="*/ 286823 w 381923"/>
                  <a:gd name="connsiteY2" fmla="*/ 0 h 1047086"/>
                  <a:gd name="connsiteX3" fmla="*/ 381923 w 381923"/>
                  <a:gd name="connsiteY3" fmla="*/ 37711 h 1047086"/>
                  <a:gd name="connsiteX4" fmla="*/ 326825 w 381923"/>
                  <a:gd name="connsiteY4" fmla="*/ 499809 h 1047086"/>
                  <a:gd name="connsiteX5" fmla="*/ 327948 w 381923"/>
                  <a:gd name="connsiteY5" fmla="*/ 984312 h 1047086"/>
                  <a:gd name="connsiteX6" fmla="*/ 329278 w 381923"/>
                  <a:gd name="connsiteY6" fmla="*/ 984312 h 1047086"/>
                  <a:gd name="connsiteX7" fmla="*/ 325313 w 381923"/>
                  <a:gd name="connsiteY7" fmla="*/ 1006202 h 1047086"/>
                  <a:gd name="connsiteX8" fmla="*/ 266913 w 381923"/>
                  <a:gd name="connsiteY8" fmla="*/ 1047086 h 1047086"/>
                  <a:gd name="connsiteX9" fmla="*/ 199991 w 381923"/>
                  <a:gd name="connsiteY9" fmla="*/ 978893 h 1047086"/>
                  <a:gd name="connsiteX10" fmla="*/ 199991 w 381923"/>
                  <a:gd name="connsiteY10" fmla="*/ 526712 h 1047086"/>
                  <a:gd name="connsiteX11" fmla="*/ 189421 w 381923"/>
                  <a:gd name="connsiteY11" fmla="*/ 526712 h 1047086"/>
                  <a:gd name="connsiteX12" fmla="*/ 185923 w 381923"/>
                  <a:gd name="connsiteY12" fmla="*/ 978893 h 1047086"/>
                  <a:gd name="connsiteX13" fmla="*/ 119002 w 381923"/>
                  <a:gd name="connsiteY13" fmla="*/ 1047086 h 1047086"/>
                  <a:gd name="connsiteX14" fmla="*/ 55655 w 381923"/>
                  <a:gd name="connsiteY14" fmla="*/ 978893 h 1047086"/>
                  <a:gd name="connsiteX15" fmla="*/ 53775 w 381923"/>
                  <a:gd name="connsiteY15" fmla="*/ 493459 h 1047086"/>
                  <a:gd name="connsiteX16" fmla="*/ 55655 w 381923"/>
                  <a:gd name="connsiteY16" fmla="*/ 192953 h 1047086"/>
                  <a:gd name="connsiteX17" fmla="*/ 55309 w 381923"/>
                  <a:gd name="connsiteY17" fmla="*/ 193695 h 1047086"/>
                  <a:gd name="connsiteX18" fmla="*/ 0 w 381923"/>
                  <a:gd name="connsiteY18" fmla="*/ 34028 h 1047086"/>
                  <a:gd name="connsiteX0" fmla="*/ 0 w 361919"/>
                  <a:gd name="connsiteY0" fmla="*/ 31361 h 1047086"/>
                  <a:gd name="connsiteX1" fmla="*/ 104698 w 361919"/>
                  <a:gd name="connsiteY1" fmla="*/ 0 h 1047086"/>
                  <a:gd name="connsiteX2" fmla="*/ 266819 w 361919"/>
                  <a:gd name="connsiteY2" fmla="*/ 0 h 1047086"/>
                  <a:gd name="connsiteX3" fmla="*/ 361919 w 361919"/>
                  <a:gd name="connsiteY3" fmla="*/ 37711 h 1047086"/>
                  <a:gd name="connsiteX4" fmla="*/ 306821 w 361919"/>
                  <a:gd name="connsiteY4" fmla="*/ 499809 h 1047086"/>
                  <a:gd name="connsiteX5" fmla="*/ 307944 w 361919"/>
                  <a:gd name="connsiteY5" fmla="*/ 984312 h 1047086"/>
                  <a:gd name="connsiteX6" fmla="*/ 309274 w 361919"/>
                  <a:gd name="connsiteY6" fmla="*/ 984312 h 1047086"/>
                  <a:gd name="connsiteX7" fmla="*/ 305309 w 361919"/>
                  <a:gd name="connsiteY7" fmla="*/ 1006202 h 1047086"/>
                  <a:gd name="connsiteX8" fmla="*/ 246909 w 361919"/>
                  <a:gd name="connsiteY8" fmla="*/ 1047086 h 1047086"/>
                  <a:gd name="connsiteX9" fmla="*/ 179987 w 361919"/>
                  <a:gd name="connsiteY9" fmla="*/ 978893 h 1047086"/>
                  <a:gd name="connsiteX10" fmla="*/ 179987 w 361919"/>
                  <a:gd name="connsiteY10" fmla="*/ 526712 h 1047086"/>
                  <a:gd name="connsiteX11" fmla="*/ 169417 w 361919"/>
                  <a:gd name="connsiteY11" fmla="*/ 526712 h 1047086"/>
                  <a:gd name="connsiteX12" fmla="*/ 165919 w 361919"/>
                  <a:gd name="connsiteY12" fmla="*/ 978893 h 1047086"/>
                  <a:gd name="connsiteX13" fmla="*/ 98998 w 361919"/>
                  <a:gd name="connsiteY13" fmla="*/ 1047086 h 1047086"/>
                  <a:gd name="connsiteX14" fmla="*/ 35651 w 361919"/>
                  <a:gd name="connsiteY14" fmla="*/ 978893 h 1047086"/>
                  <a:gd name="connsiteX15" fmla="*/ 33771 w 361919"/>
                  <a:gd name="connsiteY15" fmla="*/ 493459 h 1047086"/>
                  <a:gd name="connsiteX16" fmla="*/ 35651 w 361919"/>
                  <a:gd name="connsiteY16" fmla="*/ 192953 h 1047086"/>
                  <a:gd name="connsiteX17" fmla="*/ 35305 w 361919"/>
                  <a:gd name="connsiteY17" fmla="*/ 193695 h 1047086"/>
                  <a:gd name="connsiteX18" fmla="*/ 0 w 361919"/>
                  <a:gd name="connsiteY18" fmla="*/ 31361 h 1047086"/>
                  <a:gd name="connsiteX0" fmla="*/ 0 w 372588"/>
                  <a:gd name="connsiteY0" fmla="*/ 36695 h 1047086"/>
                  <a:gd name="connsiteX1" fmla="*/ 115367 w 372588"/>
                  <a:gd name="connsiteY1" fmla="*/ 0 h 1047086"/>
                  <a:gd name="connsiteX2" fmla="*/ 277488 w 372588"/>
                  <a:gd name="connsiteY2" fmla="*/ 0 h 1047086"/>
                  <a:gd name="connsiteX3" fmla="*/ 372588 w 372588"/>
                  <a:gd name="connsiteY3" fmla="*/ 37711 h 1047086"/>
                  <a:gd name="connsiteX4" fmla="*/ 317490 w 372588"/>
                  <a:gd name="connsiteY4" fmla="*/ 499809 h 1047086"/>
                  <a:gd name="connsiteX5" fmla="*/ 318613 w 372588"/>
                  <a:gd name="connsiteY5" fmla="*/ 984312 h 1047086"/>
                  <a:gd name="connsiteX6" fmla="*/ 319943 w 372588"/>
                  <a:gd name="connsiteY6" fmla="*/ 984312 h 1047086"/>
                  <a:gd name="connsiteX7" fmla="*/ 315978 w 372588"/>
                  <a:gd name="connsiteY7" fmla="*/ 1006202 h 1047086"/>
                  <a:gd name="connsiteX8" fmla="*/ 257578 w 372588"/>
                  <a:gd name="connsiteY8" fmla="*/ 1047086 h 1047086"/>
                  <a:gd name="connsiteX9" fmla="*/ 190656 w 372588"/>
                  <a:gd name="connsiteY9" fmla="*/ 978893 h 1047086"/>
                  <a:gd name="connsiteX10" fmla="*/ 190656 w 372588"/>
                  <a:gd name="connsiteY10" fmla="*/ 526712 h 1047086"/>
                  <a:gd name="connsiteX11" fmla="*/ 180086 w 372588"/>
                  <a:gd name="connsiteY11" fmla="*/ 526712 h 1047086"/>
                  <a:gd name="connsiteX12" fmla="*/ 176588 w 372588"/>
                  <a:gd name="connsiteY12" fmla="*/ 978893 h 1047086"/>
                  <a:gd name="connsiteX13" fmla="*/ 109667 w 372588"/>
                  <a:gd name="connsiteY13" fmla="*/ 1047086 h 1047086"/>
                  <a:gd name="connsiteX14" fmla="*/ 46320 w 372588"/>
                  <a:gd name="connsiteY14" fmla="*/ 978893 h 1047086"/>
                  <a:gd name="connsiteX15" fmla="*/ 44440 w 372588"/>
                  <a:gd name="connsiteY15" fmla="*/ 493459 h 1047086"/>
                  <a:gd name="connsiteX16" fmla="*/ 46320 w 372588"/>
                  <a:gd name="connsiteY16" fmla="*/ 192953 h 1047086"/>
                  <a:gd name="connsiteX17" fmla="*/ 45974 w 372588"/>
                  <a:gd name="connsiteY17" fmla="*/ 193695 h 1047086"/>
                  <a:gd name="connsiteX18" fmla="*/ 0 w 372588"/>
                  <a:gd name="connsiteY18" fmla="*/ 36695 h 104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588" h="1047086">
                    <a:moveTo>
                      <a:pt x="0" y="36695"/>
                    </a:moveTo>
                    <a:lnTo>
                      <a:pt x="115367" y="0"/>
                    </a:lnTo>
                    <a:lnTo>
                      <a:pt x="277488" y="0"/>
                    </a:lnTo>
                    <a:lnTo>
                      <a:pt x="372588" y="37711"/>
                    </a:lnTo>
                    <a:cubicBezTo>
                      <a:pt x="372214" y="203385"/>
                      <a:pt x="317864" y="334135"/>
                      <a:pt x="317490" y="499809"/>
                    </a:cubicBezTo>
                    <a:cubicBezTo>
                      <a:pt x="317864" y="661310"/>
                      <a:pt x="318239" y="822811"/>
                      <a:pt x="318613" y="984312"/>
                    </a:cubicBezTo>
                    <a:lnTo>
                      <a:pt x="319943" y="984312"/>
                    </a:lnTo>
                    <a:lnTo>
                      <a:pt x="315978" y="1006202"/>
                    </a:lnTo>
                    <a:cubicBezTo>
                      <a:pt x="306414" y="1030932"/>
                      <a:pt x="283985" y="1047086"/>
                      <a:pt x="257578" y="1047086"/>
                    </a:cubicBezTo>
                    <a:cubicBezTo>
                      <a:pt x="218794" y="1047086"/>
                      <a:pt x="190656" y="1018368"/>
                      <a:pt x="190656" y="978893"/>
                    </a:cubicBezTo>
                    <a:lnTo>
                      <a:pt x="190656" y="526712"/>
                    </a:lnTo>
                    <a:lnTo>
                      <a:pt x="180086" y="526712"/>
                    </a:lnTo>
                    <a:cubicBezTo>
                      <a:pt x="178945" y="677404"/>
                      <a:pt x="177729" y="828201"/>
                      <a:pt x="176588" y="978893"/>
                    </a:cubicBezTo>
                    <a:cubicBezTo>
                      <a:pt x="176588" y="1018368"/>
                      <a:pt x="148374" y="1047086"/>
                      <a:pt x="109667" y="1047086"/>
                    </a:cubicBezTo>
                    <a:cubicBezTo>
                      <a:pt x="74457" y="1047086"/>
                      <a:pt x="46320" y="1018368"/>
                      <a:pt x="46320" y="978893"/>
                    </a:cubicBezTo>
                    <a:cubicBezTo>
                      <a:pt x="45693" y="817082"/>
                      <a:pt x="45067" y="655270"/>
                      <a:pt x="44440" y="493459"/>
                    </a:cubicBezTo>
                    <a:cubicBezTo>
                      <a:pt x="45067" y="393290"/>
                      <a:pt x="45693" y="293122"/>
                      <a:pt x="46320" y="192953"/>
                    </a:cubicBezTo>
                    <a:lnTo>
                      <a:pt x="45974" y="193695"/>
                    </a:lnTo>
                    <a:lnTo>
                      <a:pt x="0" y="36695"/>
                    </a:lnTo>
                    <a:close/>
                  </a:path>
                </a:pathLst>
              </a:custGeom>
              <a:grpFill/>
              <a:ln w="9"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2900" dirty="0"/>
              </a:p>
            </p:txBody>
          </p:sp>
          <p:sp>
            <p:nvSpPr>
              <p:cNvPr id="50" name="Rounded Rectangle 49"/>
              <p:cNvSpPr/>
              <p:nvPr/>
            </p:nvSpPr>
            <p:spPr>
              <a:xfrm flipH="1">
                <a:off x="530542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1" name="Rounded Rectangle 50"/>
              <p:cNvSpPr/>
              <p:nvPr/>
            </p:nvSpPr>
            <p:spPr>
              <a:xfrm flipH="1">
                <a:off x="5248275" y="16895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2" name="Rounded Rectangle 51"/>
              <p:cNvSpPr/>
              <p:nvPr/>
            </p:nvSpPr>
            <p:spPr>
              <a:xfrm flipH="1">
                <a:off x="5280025" y="1803856"/>
                <a:ext cx="66674" cy="15194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grpSp>
      <p:pic>
        <p:nvPicPr>
          <p:cNvPr id="57" name="Picture 56" descr="PATTERNS_PPT-04.png"/>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l="72515" t="62338" b="410"/>
          <a:stretch/>
        </p:blipFill>
        <p:spPr>
          <a:xfrm flipH="1">
            <a:off x="0" y="3695871"/>
            <a:ext cx="2513262" cy="2433053"/>
          </a:xfrm>
          <a:prstGeom prst="rect">
            <a:avLst/>
          </a:prstGeom>
        </p:spPr>
      </p:pic>
      <p:sp>
        <p:nvSpPr>
          <p:cNvPr id="9" name="TextBox 8"/>
          <p:cNvSpPr txBox="1"/>
          <p:nvPr/>
        </p:nvSpPr>
        <p:spPr>
          <a:xfrm>
            <a:off x="273092" y="6145337"/>
            <a:ext cx="7665155" cy="1431161"/>
          </a:xfrm>
          <a:prstGeom prst="rect">
            <a:avLst/>
          </a:prstGeom>
          <a:noFill/>
        </p:spPr>
        <p:txBody>
          <a:bodyPr wrap="square" rtlCol="0">
            <a:spAutoFit/>
          </a:bodyPr>
          <a:lstStyle/>
          <a:p>
            <a:r>
              <a:rPr lang="en-US" sz="1100" dirty="0" smtClean="0">
                <a:solidFill>
                  <a:schemeClr val="tx2">
                    <a:lumMod val="75000"/>
                  </a:schemeClr>
                </a:solidFill>
              </a:rPr>
              <a:t> </a:t>
            </a:r>
            <a:endParaRPr lang="en-US" sz="1100" dirty="0"/>
          </a:p>
          <a:p>
            <a:endParaRPr lang="en-US" sz="1100" dirty="0">
              <a:solidFill>
                <a:schemeClr val="tx2">
                  <a:lumMod val="75000"/>
                </a:schemeClr>
              </a:solidFill>
            </a:endParaRPr>
          </a:p>
          <a:p>
            <a:r>
              <a:rPr lang="en-US" sz="1100" cap="all" dirty="0" smtClean="0">
                <a:solidFill>
                  <a:schemeClr val="tx2">
                    <a:lumMod val="75000"/>
                  </a:schemeClr>
                </a:solidFill>
              </a:rPr>
              <a:t> </a:t>
            </a:r>
            <a:endParaRPr lang="en-US" sz="1100" dirty="0"/>
          </a:p>
          <a:p>
            <a:r>
              <a:rPr lang="en-US" dirty="0" smtClean="0">
                <a:solidFill>
                  <a:schemeClr val="tx2">
                    <a:lumMod val="75000"/>
                  </a:schemeClr>
                </a:solidFill>
              </a:rPr>
              <a:t>  </a:t>
            </a:r>
            <a:endParaRPr lang="en-US" dirty="0"/>
          </a:p>
          <a:p>
            <a:r>
              <a:rPr lang="en-US" dirty="0" smtClean="0">
                <a:solidFill>
                  <a:schemeClr val="tx2">
                    <a:lumMod val="75000"/>
                  </a:schemeClr>
                </a:solidFill>
              </a:rPr>
              <a:t> </a:t>
            </a:r>
            <a:endParaRPr lang="en-US" dirty="0"/>
          </a:p>
          <a:p>
            <a:endParaRPr lang="en-US" dirty="0"/>
          </a:p>
        </p:txBody>
      </p:sp>
      <p:graphicFrame>
        <p:nvGraphicFramePr>
          <p:cNvPr id="8" name="Diagram 7"/>
          <p:cNvGraphicFramePr/>
          <p:nvPr>
            <p:extLst>
              <p:ext uri="{D42A27DB-BD31-4B8C-83A1-F6EECF244321}">
                <p14:modId xmlns:p14="http://schemas.microsoft.com/office/powerpoint/2010/main" val="4123297208"/>
              </p:ext>
            </p:extLst>
          </p:nvPr>
        </p:nvGraphicFramePr>
        <p:xfrm>
          <a:off x="703385" y="1186995"/>
          <a:ext cx="7788689" cy="48593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4" name="TextBox 23"/>
          <p:cNvSpPr txBox="1"/>
          <p:nvPr/>
        </p:nvSpPr>
        <p:spPr>
          <a:xfrm>
            <a:off x="0" y="6163139"/>
            <a:ext cx="7778567" cy="861774"/>
          </a:xfrm>
          <a:prstGeom prst="rect">
            <a:avLst/>
          </a:prstGeom>
          <a:noFill/>
        </p:spPr>
        <p:txBody>
          <a:bodyPr wrap="square" rtlCol="0">
            <a:spAutoFit/>
          </a:bodyPr>
          <a:lstStyle/>
          <a:p>
            <a:r>
              <a:rPr lang="en-US" sz="1000" i="1" dirty="0"/>
              <a:t>1 Source: </a:t>
            </a:r>
            <a:r>
              <a:rPr lang="en-US" sz="1000" dirty="0" smtClean="0"/>
              <a:t>PWC, 2014</a:t>
            </a:r>
            <a:r>
              <a:rPr lang="en-US" sz="1000" i="1" dirty="0" smtClean="0"/>
              <a:t>  </a:t>
            </a:r>
          </a:p>
          <a:p>
            <a:r>
              <a:rPr lang="en-US" sz="1000" i="1" dirty="0" smtClean="0"/>
              <a:t>2 </a:t>
            </a:r>
            <a:r>
              <a:rPr lang="en-US" sz="1000" i="1" dirty="0"/>
              <a:t>Source: </a:t>
            </a:r>
            <a:r>
              <a:rPr lang="en-US" sz="1000" dirty="0" smtClean="0"/>
              <a:t>PWC, 2014</a:t>
            </a:r>
            <a:r>
              <a:rPr lang="en-US" sz="1000" i="1" dirty="0" smtClean="0"/>
              <a:t>  </a:t>
            </a:r>
            <a:endParaRPr lang="en-US" sz="1000" i="1" dirty="0"/>
          </a:p>
          <a:p>
            <a:r>
              <a:rPr lang="en-US" sz="1000" i="1" dirty="0" smtClean="0"/>
              <a:t>3 Source:</a:t>
            </a:r>
            <a:r>
              <a:rPr lang="en-US" sz="1000" dirty="0"/>
              <a:t> </a:t>
            </a:r>
            <a:r>
              <a:rPr lang="en-US" sz="1000" dirty="0" smtClean="0"/>
              <a:t>PWC, 2014</a:t>
            </a:r>
            <a:endParaRPr lang="en-US" sz="1000" dirty="0"/>
          </a:p>
          <a:p>
            <a:endParaRPr lang="en-US" dirty="0"/>
          </a:p>
        </p:txBody>
      </p:sp>
    </p:spTree>
    <p:extLst>
      <p:ext uri="{BB962C8B-B14F-4D97-AF65-F5344CB8AC3E}">
        <p14:creationId xmlns:p14="http://schemas.microsoft.com/office/powerpoint/2010/main" val="3840230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DP_PPT+Presentation+4x3">
  <a:themeElements>
    <a:clrScheme name="ADP">
      <a:dk1>
        <a:srgbClr val="6F6F73"/>
      </a:dk1>
      <a:lt1>
        <a:sysClr val="window" lastClr="FFFFFF"/>
      </a:lt1>
      <a:dk2>
        <a:srgbClr val="AAA9AA"/>
      </a:dk2>
      <a:lt2>
        <a:srgbClr val="FFFFFF"/>
      </a:lt2>
      <a:accent1>
        <a:srgbClr val="F9A11A"/>
      </a:accent1>
      <a:accent2>
        <a:srgbClr val="CB4399"/>
      </a:accent2>
      <a:accent3>
        <a:srgbClr val="64BEEB"/>
      </a:accent3>
      <a:accent4>
        <a:srgbClr val="C4DA5A"/>
      </a:accent4>
      <a:accent5>
        <a:srgbClr val="AAA9AA"/>
      </a:accent5>
      <a:accent6>
        <a:srgbClr val="BDBBBB"/>
      </a:accent6>
      <a:hlink>
        <a:srgbClr val="0000FF"/>
      </a:hlink>
      <a:folHlink>
        <a:srgbClr val="C4DA5A"/>
      </a:folHlink>
    </a:clrScheme>
    <a:fontScheme name="ADP">
      <a:majorFont>
        <a:latin typeface="Aria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ADP_PPT+Presentation+4x3.potx</Template>
  <TotalTime>6749</TotalTime>
  <Words>5244</Words>
  <Application>Microsoft Office PowerPoint</Application>
  <PresentationFormat>On-screen Show (4:3)</PresentationFormat>
  <Paragraphs>840</Paragraphs>
  <Slides>45</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Times New Roman</vt:lpstr>
      <vt:lpstr>Wingdings</vt:lpstr>
      <vt:lpstr>ヒラギノ角ゴ Pro W3</vt:lpstr>
      <vt:lpstr>1_ADP_PPT+Presentation+4x3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is Arial, 36pt Bold, Two Lines</dc:title>
  <dc:creator>Alicia Hamblen</dc:creator>
  <cp:lastModifiedBy>Primakov, Nadia (ES)</cp:lastModifiedBy>
  <cp:revision>465</cp:revision>
  <dcterms:created xsi:type="dcterms:W3CDTF">2015-09-18T15:27:58Z</dcterms:created>
  <dcterms:modified xsi:type="dcterms:W3CDTF">2018-08-25T04:30:26Z</dcterms:modified>
</cp:coreProperties>
</file>