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1585" r:id="rId3"/>
    <p:sldId id="1587" r:id="rId4"/>
    <p:sldId id="1500" r:id="rId5"/>
    <p:sldId id="1501" r:id="rId6"/>
    <p:sldId id="1502" r:id="rId7"/>
    <p:sldId id="1503" r:id="rId8"/>
    <p:sldId id="1504" r:id="rId9"/>
    <p:sldId id="1505" r:id="rId10"/>
    <p:sldId id="1506" r:id="rId11"/>
    <p:sldId id="1507" r:id="rId12"/>
    <p:sldId id="1508" r:id="rId13"/>
    <p:sldId id="1509" r:id="rId14"/>
    <p:sldId id="1510" r:id="rId15"/>
    <p:sldId id="1511" r:id="rId16"/>
    <p:sldId id="1512" r:id="rId17"/>
    <p:sldId id="1513" r:id="rId18"/>
    <p:sldId id="1514" r:id="rId19"/>
    <p:sldId id="1515" r:id="rId20"/>
    <p:sldId id="1516" r:id="rId21"/>
    <p:sldId id="1517" r:id="rId22"/>
    <p:sldId id="1518" r:id="rId23"/>
    <p:sldId id="1519" r:id="rId24"/>
    <p:sldId id="1520" r:id="rId25"/>
    <p:sldId id="1521" r:id="rId26"/>
    <p:sldId id="1522" r:id="rId27"/>
    <p:sldId id="1523" r:id="rId28"/>
    <p:sldId id="1524" r:id="rId29"/>
    <p:sldId id="1525" r:id="rId30"/>
    <p:sldId id="1526" r:id="rId31"/>
    <p:sldId id="1527" r:id="rId32"/>
    <p:sldId id="1528" r:id="rId33"/>
    <p:sldId id="1529" r:id="rId34"/>
    <p:sldId id="1530" r:id="rId35"/>
    <p:sldId id="1531" r:id="rId36"/>
    <p:sldId id="1532" r:id="rId37"/>
    <p:sldId id="1533" r:id="rId38"/>
    <p:sldId id="1534" r:id="rId39"/>
    <p:sldId id="1535" r:id="rId40"/>
    <p:sldId id="1536" r:id="rId41"/>
    <p:sldId id="1537" r:id="rId42"/>
    <p:sldId id="1538" r:id="rId43"/>
    <p:sldId id="1539" r:id="rId44"/>
    <p:sldId id="1540" r:id="rId45"/>
    <p:sldId id="1541" r:id="rId46"/>
    <p:sldId id="1542" r:id="rId47"/>
    <p:sldId id="1543" r:id="rId48"/>
    <p:sldId id="1544" r:id="rId49"/>
    <p:sldId id="1545" r:id="rId50"/>
    <p:sldId id="1546" r:id="rId51"/>
    <p:sldId id="1547" r:id="rId52"/>
    <p:sldId id="1548" r:id="rId53"/>
    <p:sldId id="1549" r:id="rId54"/>
    <p:sldId id="1550" r:id="rId55"/>
    <p:sldId id="1551" r:id="rId56"/>
    <p:sldId id="1552" r:id="rId57"/>
    <p:sldId id="1553" r:id="rId58"/>
    <p:sldId id="1554" r:id="rId59"/>
    <p:sldId id="1555" r:id="rId60"/>
    <p:sldId id="1556" r:id="rId61"/>
    <p:sldId id="1557" r:id="rId62"/>
    <p:sldId id="1558" r:id="rId63"/>
    <p:sldId id="1559" r:id="rId64"/>
    <p:sldId id="1560" r:id="rId65"/>
    <p:sldId id="1561" r:id="rId66"/>
    <p:sldId id="1562" r:id="rId67"/>
    <p:sldId id="1563" r:id="rId68"/>
    <p:sldId id="1564" r:id="rId69"/>
    <p:sldId id="1565" r:id="rId70"/>
    <p:sldId id="1566" r:id="rId71"/>
    <p:sldId id="1567" r:id="rId72"/>
    <p:sldId id="1568" r:id="rId73"/>
    <p:sldId id="1569" r:id="rId74"/>
    <p:sldId id="1570" r:id="rId75"/>
    <p:sldId id="1571" r:id="rId76"/>
    <p:sldId id="1572" r:id="rId77"/>
    <p:sldId id="1573" r:id="rId78"/>
    <p:sldId id="1574" r:id="rId79"/>
    <p:sldId id="1575" r:id="rId80"/>
    <p:sldId id="1576" r:id="rId81"/>
    <p:sldId id="1577" r:id="rId82"/>
    <p:sldId id="1578" r:id="rId83"/>
    <p:sldId id="1579" r:id="rId84"/>
    <p:sldId id="1580" r:id="rId85"/>
    <p:sldId id="1581" r:id="rId86"/>
    <p:sldId id="1582" r:id="rId87"/>
    <p:sldId id="1583" r:id="rId88"/>
    <p:sldId id="1584" r:id="rId8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33" autoAdjust="0"/>
  </p:normalViewPr>
  <p:slideViewPr>
    <p:cSldViewPr snapToGrid="0">
      <p:cViewPr varScale="1">
        <p:scale>
          <a:sx n="94" d="100"/>
          <a:sy n="94" d="100"/>
        </p:scale>
        <p:origin x="108" y="192"/>
      </p:cViewPr>
      <p:guideLst/>
    </p:cSldViewPr>
  </p:slideViewPr>
  <p:outlineViewPr>
    <p:cViewPr>
      <p:scale>
        <a:sx n="33" d="100"/>
        <a:sy n="33" d="100"/>
      </p:scale>
      <p:origin x="0" y="-259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dirty="0"/>
              <a:t>Click to edit Master title style</a:t>
            </a:r>
          </a:p>
        </p:txBody>
      </p:sp>
      <p:sp>
        <p:nvSpPr>
          <p:cNvPr id="3" name="Text Placeholder 2"/>
          <p:cNvSpPr>
            <a:spLocks noGrp="1"/>
          </p:cNvSpPr>
          <p:nvPr>
            <p:ph type="body" idx="1"/>
          </p:nvPr>
        </p:nvSpPr>
        <p:spPr/>
        <p:txBody>
          <a:bodyPr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339793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8/25/2018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F7FC9-0726-4DD9-BC6D-3F452B755B2C}"/>
              </a:ext>
            </a:extLst>
          </p:cNvPr>
          <p:cNvSpPr>
            <a:spLocks noGrp="1"/>
          </p:cNvSpPr>
          <p:nvPr>
            <p:ph type="ctrTitle"/>
          </p:nvPr>
        </p:nvSpPr>
        <p:spPr>
          <a:xfrm>
            <a:off x="2589212" y="1264920"/>
            <a:ext cx="8915399" cy="2262781"/>
          </a:xfrm>
        </p:spPr>
        <p:txBody>
          <a:bodyPr>
            <a:normAutofit/>
          </a:bodyPr>
          <a:lstStyle/>
          <a:p>
            <a:pPr algn="ctr"/>
            <a:r>
              <a:rPr lang="en-US" dirty="0"/>
              <a:t>Revenue From Contracts With Customers</a:t>
            </a:r>
          </a:p>
        </p:txBody>
      </p:sp>
      <p:sp>
        <p:nvSpPr>
          <p:cNvPr id="3" name="Subtitle 2">
            <a:extLst>
              <a:ext uri="{FF2B5EF4-FFF2-40B4-BE49-F238E27FC236}">
                <a16:creationId xmlns:a16="http://schemas.microsoft.com/office/drawing/2014/main" id="{A6C74527-07A1-415B-AA20-E6731A580875}"/>
              </a:ext>
            </a:extLst>
          </p:cNvPr>
          <p:cNvSpPr>
            <a:spLocks noGrp="1"/>
          </p:cNvSpPr>
          <p:nvPr>
            <p:ph type="subTitle" idx="1"/>
          </p:nvPr>
        </p:nvSpPr>
        <p:spPr>
          <a:xfrm>
            <a:off x="2589211" y="3649619"/>
            <a:ext cx="8915399" cy="1126283"/>
          </a:xfrm>
        </p:spPr>
        <p:txBody>
          <a:bodyPr>
            <a:noAutofit/>
          </a:bodyPr>
          <a:lstStyle/>
          <a:p>
            <a:pPr algn="ctr"/>
            <a:r>
              <a:rPr lang="en-US" sz="3600" b="1" dirty="0"/>
              <a:t>A Comprehensive Look at the New Standard</a:t>
            </a:r>
          </a:p>
        </p:txBody>
      </p:sp>
    </p:spTree>
    <p:extLst>
      <p:ext uri="{BB962C8B-B14F-4D97-AF65-F5344CB8AC3E}">
        <p14:creationId xmlns:p14="http://schemas.microsoft.com/office/powerpoint/2010/main" val="288833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1600200"/>
          </a:xfrm>
        </p:spPr>
        <p:txBody>
          <a:bodyPr/>
          <a:lstStyle/>
          <a:p>
            <a:r>
              <a:rPr lang="en-US" dirty="0"/>
              <a:t>Also Retained:</a:t>
            </a:r>
          </a:p>
        </p:txBody>
      </p:sp>
      <p:sp>
        <p:nvSpPr>
          <p:cNvPr id="3" name="Text Placeholder 2"/>
          <p:cNvSpPr>
            <a:spLocks noGrp="1"/>
          </p:cNvSpPr>
          <p:nvPr>
            <p:ph type="body" idx="1"/>
          </p:nvPr>
        </p:nvSpPr>
        <p:spPr>
          <a:xfrm>
            <a:off x="2819401" y="1295400"/>
            <a:ext cx="7239000" cy="4724400"/>
          </a:xfrm>
        </p:spPr>
        <p:txBody>
          <a:bodyPr>
            <a:normAutofit fontScale="85000" lnSpcReduction="20000"/>
          </a:bodyPr>
          <a:lstStyle/>
          <a:p>
            <a:pPr lvl="0"/>
            <a:r>
              <a:rPr lang="en-US" sz="3400" dirty="0"/>
              <a:t>Guidance on dealing with losses (onerous contracts)</a:t>
            </a:r>
          </a:p>
          <a:p>
            <a:pPr lvl="1"/>
            <a:r>
              <a:rPr lang="en-US" sz="3100" dirty="0"/>
              <a:t>Revenue Recognition – Provision for losses on separately priced extended warranty and product maintenance contracts</a:t>
            </a:r>
          </a:p>
          <a:p>
            <a:pPr lvl="1"/>
            <a:r>
              <a:rPr lang="en-US" sz="3100" dirty="0"/>
              <a:t>Revenue Recognition – Provision for losses on construction-type and production-type contracts</a:t>
            </a:r>
          </a:p>
          <a:p>
            <a:pPr lvl="1"/>
            <a:r>
              <a:rPr lang="en-US" sz="3100" dirty="0"/>
              <a:t>Software – Revenue recognition</a:t>
            </a:r>
          </a:p>
          <a:p>
            <a:pPr lvl="1"/>
            <a:r>
              <a:rPr lang="en-US" sz="3100" dirty="0"/>
              <a:t>Financial Services – Insurance – Revenue recognition</a:t>
            </a:r>
          </a:p>
        </p:txBody>
      </p:sp>
    </p:spTree>
    <p:extLst>
      <p:ext uri="{BB962C8B-B14F-4D97-AF65-F5344CB8AC3E}">
        <p14:creationId xmlns:p14="http://schemas.microsoft.com/office/powerpoint/2010/main" val="1198745522"/>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2209800" y="1447800"/>
            <a:ext cx="7772400" cy="4648200"/>
          </a:xfrm>
        </p:spPr>
        <p:txBody>
          <a:bodyPr>
            <a:normAutofit fontScale="92500" lnSpcReduction="20000"/>
          </a:bodyPr>
          <a:lstStyle/>
          <a:p>
            <a:pPr lvl="1"/>
            <a:r>
              <a:rPr lang="en-US" sz="3100" dirty="0"/>
              <a:t>Contractors – Federal Government – Costs</a:t>
            </a:r>
          </a:p>
          <a:p>
            <a:pPr lvl="1"/>
            <a:r>
              <a:rPr lang="en-US" sz="3100" dirty="0"/>
              <a:t>Health Care Entities – Commitments related to continuing care retirement communities</a:t>
            </a:r>
          </a:p>
          <a:p>
            <a:pPr lvl="1"/>
            <a:r>
              <a:rPr lang="en-US" sz="3100" dirty="0"/>
              <a:t>Health Care Entities – Contingencies related to prepaid health care services</a:t>
            </a:r>
          </a:p>
          <a:p>
            <a:pPr lvl="1"/>
            <a:r>
              <a:rPr lang="en-US" sz="3100" dirty="0"/>
              <a:t>Regulated Operations – Intangibles – Goodwill and Other, related to long-term power sales contracts</a:t>
            </a:r>
          </a:p>
        </p:txBody>
      </p:sp>
    </p:spTree>
    <p:extLst>
      <p:ext uri="{BB962C8B-B14F-4D97-AF65-F5344CB8AC3E}">
        <p14:creationId xmlns:p14="http://schemas.microsoft.com/office/powerpoint/2010/main" val="2585470457"/>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0"/>
            <a:ext cx="7772400" cy="1447800"/>
          </a:xfrm>
        </p:spPr>
        <p:txBody>
          <a:bodyPr/>
          <a:lstStyle/>
          <a:p>
            <a:pPr lvl="0"/>
            <a:r>
              <a:rPr lang="en-US" dirty="0"/>
              <a:t>Superseded revenue recognition standards</a:t>
            </a:r>
          </a:p>
        </p:txBody>
      </p:sp>
      <p:sp>
        <p:nvSpPr>
          <p:cNvPr id="3" name="Text Placeholder 2"/>
          <p:cNvSpPr>
            <a:spLocks noGrp="1"/>
          </p:cNvSpPr>
          <p:nvPr>
            <p:ph type="body" idx="1"/>
          </p:nvPr>
        </p:nvSpPr>
        <p:spPr>
          <a:xfrm>
            <a:off x="2057400" y="1600200"/>
            <a:ext cx="7772400" cy="4648200"/>
          </a:xfrm>
        </p:spPr>
        <p:txBody>
          <a:bodyPr>
            <a:normAutofit/>
          </a:bodyPr>
          <a:lstStyle/>
          <a:p>
            <a:pPr lvl="0"/>
            <a:r>
              <a:rPr lang="en-US" dirty="0"/>
              <a:t>Revenue</a:t>
            </a:r>
            <a:r>
              <a:rPr lang="en-US" baseline="0" dirty="0"/>
              <a:t> from sale of franchises</a:t>
            </a:r>
          </a:p>
          <a:p>
            <a:pPr lvl="0"/>
            <a:r>
              <a:rPr lang="en-US" baseline="0" dirty="0"/>
              <a:t>Revenue from lending and financing activities</a:t>
            </a:r>
          </a:p>
          <a:p>
            <a:pPr lvl="0"/>
            <a:r>
              <a:rPr lang="en-US" dirty="0"/>
              <a:t>Allocation</a:t>
            </a:r>
            <a:r>
              <a:rPr lang="en-US" baseline="0" dirty="0"/>
              <a:t> of revenue in multiple element arrangements</a:t>
            </a:r>
          </a:p>
          <a:p>
            <a:pPr lvl="0"/>
            <a:r>
              <a:rPr lang="en-US" baseline="0" dirty="0"/>
              <a:t>Consideration given by a service vendor to a customer</a:t>
            </a:r>
          </a:p>
          <a:p>
            <a:pPr lvl="0"/>
            <a:r>
              <a:rPr lang="en-US" baseline="0" dirty="0"/>
              <a:t>Exchanges of nonmonetary assets for barter credits</a:t>
            </a:r>
          </a:p>
          <a:p>
            <a:pPr lvl="0"/>
            <a:r>
              <a:rPr lang="en-US" baseline="0" dirty="0"/>
              <a:t>Reporting of gross amounts by principals and net amounts by agents</a:t>
            </a:r>
          </a:p>
        </p:txBody>
      </p:sp>
    </p:spTree>
    <p:extLst>
      <p:ext uri="{BB962C8B-B14F-4D97-AF65-F5344CB8AC3E}">
        <p14:creationId xmlns:p14="http://schemas.microsoft.com/office/powerpoint/2010/main" val="3235259080"/>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2362200" y="2057400"/>
            <a:ext cx="7772400" cy="4114800"/>
          </a:xfrm>
        </p:spPr>
        <p:txBody>
          <a:bodyPr/>
          <a:lstStyle/>
          <a:p>
            <a:pPr lvl="0"/>
            <a:r>
              <a:rPr lang="en-US" baseline="0" dirty="0"/>
              <a:t>Revenue from construction-type contracts</a:t>
            </a:r>
          </a:p>
          <a:p>
            <a:pPr lvl="0"/>
            <a:r>
              <a:rPr lang="en-US" dirty="0"/>
              <a:t>Revenue recognized</a:t>
            </a:r>
            <a:r>
              <a:rPr lang="en-US" baseline="0" dirty="0"/>
              <a:t> by government contractors</a:t>
            </a:r>
          </a:p>
          <a:p>
            <a:pPr lvl="0"/>
            <a:r>
              <a:rPr lang="en-US" baseline="0" dirty="0"/>
              <a:t>Internal-use software subsequently marketed</a:t>
            </a:r>
            <a:endParaRPr lang="en-US" dirty="0"/>
          </a:p>
        </p:txBody>
      </p:sp>
    </p:spTree>
    <p:extLst>
      <p:ext uri="{BB962C8B-B14F-4D97-AF65-F5344CB8AC3E}">
        <p14:creationId xmlns:p14="http://schemas.microsoft.com/office/powerpoint/2010/main" val="980674825"/>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Provisions affected</a:t>
            </a:r>
            <a:r>
              <a:rPr lang="en-US" baseline="0" dirty="0"/>
              <a:t> for transactions involving a contract with a customer</a:t>
            </a:r>
            <a:endParaRPr lang="en-US" dirty="0"/>
          </a:p>
        </p:txBody>
      </p:sp>
      <p:sp>
        <p:nvSpPr>
          <p:cNvPr id="3" name="Text Placeholder 2"/>
          <p:cNvSpPr>
            <a:spLocks noGrp="1"/>
          </p:cNvSpPr>
          <p:nvPr>
            <p:ph type="body" idx="1"/>
          </p:nvPr>
        </p:nvSpPr>
        <p:spPr>
          <a:xfrm>
            <a:off x="2209800" y="2590800"/>
            <a:ext cx="7772400" cy="3505200"/>
          </a:xfrm>
        </p:spPr>
        <p:txBody>
          <a:bodyPr/>
          <a:lstStyle/>
          <a:p>
            <a:pPr lvl="0"/>
            <a:r>
              <a:rPr lang="en-US" dirty="0"/>
              <a:t>Sale of leased property</a:t>
            </a:r>
          </a:p>
          <a:p>
            <a:pPr lvl="0"/>
            <a:r>
              <a:rPr lang="en-US" dirty="0"/>
              <a:t>Transfer or sale of property, plant, and equipment</a:t>
            </a:r>
          </a:p>
        </p:txBody>
      </p:sp>
    </p:spTree>
    <p:extLst>
      <p:ext uri="{BB962C8B-B14F-4D97-AF65-F5344CB8AC3E}">
        <p14:creationId xmlns:p14="http://schemas.microsoft.com/office/powerpoint/2010/main" val="1164708830"/>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Industry Specific</a:t>
            </a:r>
            <a:r>
              <a:rPr lang="en-US" baseline="0" dirty="0"/>
              <a:t> Revenue Recognition Guidance Superseded</a:t>
            </a:r>
            <a:endParaRPr lang="en-US" dirty="0"/>
          </a:p>
        </p:txBody>
      </p:sp>
      <p:sp>
        <p:nvSpPr>
          <p:cNvPr id="3" name="Text Placeholder 2"/>
          <p:cNvSpPr>
            <a:spLocks noGrp="1"/>
          </p:cNvSpPr>
          <p:nvPr>
            <p:ph type="body" idx="1"/>
          </p:nvPr>
        </p:nvSpPr>
        <p:spPr/>
        <p:txBody>
          <a:bodyPr>
            <a:normAutofit/>
          </a:bodyPr>
          <a:lstStyle/>
          <a:p>
            <a:r>
              <a:rPr lang="en-US" dirty="0"/>
              <a:t>Agriculture</a:t>
            </a:r>
            <a:r>
              <a:rPr lang="en-US" baseline="0" dirty="0"/>
              <a:t> – other than cooperatives</a:t>
            </a:r>
          </a:p>
          <a:p>
            <a:r>
              <a:rPr lang="en-US" baseline="0" dirty="0"/>
              <a:t>Airlines</a:t>
            </a:r>
          </a:p>
          <a:p>
            <a:r>
              <a:rPr lang="en-US" baseline="0" dirty="0"/>
              <a:t>Contractors</a:t>
            </a:r>
          </a:p>
          <a:p>
            <a:pPr lvl="1"/>
            <a:r>
              <a:rPr lang="en-US" baseline="0" dirty="0"/>
              <a:t>Construction</a:t>
            </a:r>
          </a:p>
          <a:p>
            <a:pPr lvl="1"/>
            <a:r>
              <a:rPr lang="en-US" baseline="0" dirty="0"/>
              <a:t>Federal Government</a:t>
            </a:r>
          </a:p>
          <a:p>
            <a:r>
              <a:rPr lang="en-US" dirty="0"/>
              <a:t>Development Stage Entities</a:t>
            </a:r>
          </a:p>
        </p:txBody>
      </p:sp>
    </p:spTree>
    <p:extLst>
      <p:ext uri="{BB962C8B-B14F-4D97-AF65-F5344CB8AC3E}">
        <p14:creationId xmlns:p14="http://schemas.microsoft.com/office/powerpoint/2010/main" val="283214561"/>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r>
              <a:rPr lang="en-US" dirty="0"/>
              <a:t>Entertainment</a:t>
            </a:r>
          </a:p>
          <a:p>
            <a:pPr lvl="1"/>
            <a:r>
              <a:rPr lang="en-US" baseline="0" dirty="0"/>
              <a:t>Broadcasters</a:t>
            </a:r>
          </a:p>
          <a:p>
            <a:pPr lvl="1"/>
            <a:r>
              <a:rPr lang="en-US" baseline="0" dirty="0"/>
              <a:t>Cable Television</a:t>
            </a:r>
          </a:p>
          <a:p>
            <a:pPr lvl="1"/>
            <a:r>
              <a:rPr lang="en-US" baseline="0" dirty="0"/>
              <a:t>Casinos</a:t>
            </a:r>
          </a:p>
          <a:p>
            <a:pPr lvl="1"/>
            <a:r>
              <a:rPr lang="en-US" baseline="0" dirty="0"/>
              <a:t>Films</a:t>
            </a:r>
          </a:p>
          <a:p>
            <a:pPr lvl="1"/>
            <a:r>
              <a:rPr lang="en-US" baseline="0" dirty="0"/>
              <a:t>Music</a:t>
            </a:r>
          </a:p>
          <a:p>
            <a:r>
              <a:rPr lang="en-US" baseline="0" dirty="0"/>
              <a:t>Extractive Industries – Oil and Gas</a:t>
            </a:r>
          </a:p>
        </p:txBody>
      </p:sp>
    </p:spTree>
    <p:extLst>
      <p:ext uri="{BB962C8B-B14F-4D97-AF65-F5344CB8AC3E}">
        <p14:creationId xmlns:p14="http://schemas.microsoft.com/office/powerpoint/2010/main" val="191952075"/>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r>
              <a:rPr lang="en-US" baseline="0" dirty="0"/>
              <a:t>Financial Services</a:t>
            </a:r>
          </a:p>
          <a:p>
            <a:pPr lvl="1"/>
            <a:r>
              <a:rPr lang="en-US" baseline="0" dirty="0"/>
              <a:t>Brokers and dealers</a:t>
            </a:r>
          </a:p>
          <a:p>
            <a:pPr lvl="1"/>
            <a:r>
              <a:rPr lang="en-US" baseline="0" dirty="0"/>
              <a:t>Depository and lending</a:t>
            </a:r>
          </a:p>
          <a:p>
            <a:pPr lvl="1"/>
            <a:r>
              <a:rPr lang="en-US" dirty="0"/>
              <a:t>Investment</a:t>
            </a:r>
            <a:r>
              <a:rPr lang="en-US" baseline="0" dirty="0"/>
              <a:t> companies</a:t>
            </a:r>
          </a:p>
          <a:p>
            <a:pPr lvl="1"/>
            <a:r>
              <a:rPr lang="en-US" baseline="0" dirty="0"/>
              <a:t>Mortgage banking</a:t>
            </a:r>
          </a:p>
          <a:p>
            <a:pPr lvl="0"/>
            <a:r>
              <a:rPr lang="en-US" dirty="0"/>
              <a:t>Franchisors</a:t>
            </a:r>
          </a:p>
        </p:txBody>
      </p:sp>
    </p:spTree>
    <p:extLst>
      <p:ext uri="{BB962C8B-B14F-4D97-AF65-F5344CB8AC3E}">
        <p14:creationId xmlns:p14="http://schemas.microsoft.com/office/powerpoint/2010/main" val="3593043162"/>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762000"/>
            <a:ext cx="7772400" cy="5105400"/>
          </a:xfrm>
        </p:spPr>
        <p:txBody>
          <a:bodyPr>
            <a:normAutofit/>
          </a:bodyPr>
          <a:lstStyle/>
          <a:p>
            <a:pPr lvl="0"/>
            <a:r>
              <a:rPr lang="en-US" dirty="0"/>
              <a:t>Health Care Entities</a:t>
            </a:r>
            <a:r>
              <a:rPr lang="en-US" baseline="0" dirty="0"/>
              <a:t> - Other than charity care and related fundraising entities</a:t>
            </a:r>
          </a:p>
          <a:p>
            <a:pPr lvl="0"/>
            <a:r>
              <a:rPr lang="en-US" baseline="0" dirty="0"/>
              <a:t>Not-for-Profit Entities – Other than contributions</a:t>
            </a:r>
            <a:endParaRPr lang="en-US" dirty="0"/>
          </a:p>
          <a:p>
            <a:pPr lvl="0"/>
            <a:r>
              <a:rPr lang="en-US" dirty="0"/>
              <a:t>Real</a:t>
            </a:r>
            <a:r>
              <a:rPr lang="en-US" baseline="0" dirty="0"/>
              <a:t> Estate</a:t>
            </a:r>
          </a:p>
          <a:p>
            <a:pPr lvl="1"/>
            <a:r>
              <a:rPr lang="en-US" dirty="0"/>
              <a:t>General</a:t>
            </a:r>
          </a:p>
          <a:p>
            <a:pPr lvl="1"/>
            <a:r>
              <a:rPr lang="en-US" dirty="0"/>
              <a:t>Common</a:t>
            </a:r>
            <a:r>
              <a:rPr lang="en-US" baseline="0" dirty="0"/>
              <a:t> interest realty associations</a:t>
            </a:r>
          </a:p>
          <a:p>
            <a:pPr lvl="1"/>
            <a:r>
              <a:rPr lang="en-US" baseline="0" dirty="0"/>
              <a:t>Real estate investment trusts</a:t>
            </a:r>
          </a:p>
          <a:p>
            <a:pPr lvl="1"/>
            <a:r>
              <a:rPr lang="en-US" baseline="0" dirty="0"/>
              <a:t>Retail land</a:t>
            </a:r>
          </a:p>
          <a:p>
            <a:pPr lvl="1"/>
            <a:r>
              <a:rPr lang="en-US" baseline="0" dirty="0"/>
              <a:t>Time-sharing activities</a:t>
            </a:r>
          </a:p>
          <a:p>
            <a:pPr lvl="0"/>
            <a:r>
              <a:rPr lang="en-US" dirty="0"/>
              <a:t>Regulated Operations – Other than alternate revenue programs</a:t>
            </a:r>
          </a:p>
          <a:p>
            <a:pPr lvl="0"/>
            <a:r>
              <a:rPr lang="en-US" dirty="0"/>
              <a:t>Software</a:t>
            </a:r>
            <a:r>
              <a:rPr lang="en-US" baseline="0" dirty="0"/>
              <a:t> – Other than provision for losses</a:t>
            </a:r>
            <a:endParaRPr lang="en-US" dirty="0"/>
          </a:p>
        </p:txBody>
      </p:sp>
    </p:spTree>
    <p:extLst>
      <p:ext uri="{BB962C8B-B14F-4D97-AF65-F5344CB8AC3E}">
        <p14:creationId xmlns:p14="http://schemas.microsoft.com/office/powerpoint/2010/main" val="257088131"/>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Core Revenue Recognition Principle</a:t>
            </a:r>
            <a:endParaRPr lang="en-US" dirty="0"/>
          </a:p>
        </p:txBody>
      </p:sp>
      <p:sp>
        <p:nvSpPr>
          <p:cNvPr id="3" name="Text Placeholder 2"/>
          <p:cNvSpPr>
            <a:spLocks noGrp="1"/>
          </p:cNvSpPr>
          <p:nvPr>
            <p:ph type="body" idx="1"/>
          </p:nvPr>
        </p:nvSpPr>
        <p:spPr/>
        <p:txBody>
          <a:bodyPr/>
          <a:lstStyle/>
          <a:p>
            <a:r>
              <a:rPr lang="en-US" altLang="en-US" dirty="0">
                <a:ea typeface="ＭＳ Ｐゴシック" panose="020B0600070205080204" pitchFamily="34" charset="-128"/>
              </a:rPr>
              <a:t>Revenue recognized upon transfer of promised goods or services to customers</a:t>
            </a:r>
          </a:p>
          <a:p>
            <a:r>
              <a:rPr lang="en-US" altLang="en-US" dirty="0">
                <a:ea typeface="ＭＳ Ｐゴシック" panose="020B0600070205080204" pitchFamily="34" charset="-128"/>
              </a:rPr>
              <a:t>Amount reflects consideration entity expects to realize in exchange for those goods or services</a:t>
            </a:r>
          </a:p>
        </p:txBody>
      </p:sp>
    </p:spTree>
    <p:extLst>
      <p:ext uri="{BB962C8B-B14F-4D97-AF65-F5344CB8AC3E}">
        <p14:creationId xmlns:p14="http://schemas.microsoft.com/office/powerpoint/2010/main" val="326049197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F1311-3990-49BF-ABAD-2E380B5463B0}"/>
              </a:ext>
            </a:extLst>
          </p:cNvPr>
          <p:cNvSpPr>
            <a:spLocks noGrp="1"/>
          </p:cNvSpPr>
          <p:nvPr>
            <p:ph type="title"/>
          </p:nvPr>
        </p:nvSpPr>
        <p:spPr/>
        <p:txBody>
          <a:bodyPr/>
          <a:lstStyle/>
          <a:p>
            <a:pPr lvl="0"/>
            <a:r>
              <a:rPr lang="en-US" dirty="0"/>
              <a:t>ASUs Included</a:t>
            </a:r>
          </a:p>
        </p:txBody>
      </p:sp>
      <p:sp>
        <p:nvSpPr>
          <p:cNvPr id="3" name="Text Placeholder 2">
            <a:extLst>
              <a:ext uri="{FF2B5EF4-FFF2-40B4-BE49-F238E27FC236}">
                <a16:creationId xmlns:a16="http://schemas.microsoft.com/office/drawing/2014/main" id="{5494954C-13F8-45DA-B151-C9EAEF4F8478}"/>
              </a:ext>
            </a:extLst>
          </p:cNvPr>
          <p:cNvSpPr>
            <a:spLocks noGrp="1"/>
          </p:cNvSpPr>
          <p:nvPr>
            <p:ph type="body" idx="1"/>
          </p:nvPr>
        </p:nvSpPr>
        <p:spPr>
          <a:xfrm>
            <a:off x="2589212" y="1483360"/>
            <a:ext cx="8915400" cy="4856480"/>
          </a:xfrm>
        </p:spPr>
        <p:txBody>
          <a:bodyPr>
            <a:normAutofit fontScale="77500" lnSpcReduction="20000"/>
          </a:bodyPr>
          <a:lstStyle/>
          <a:p>
            <a:pPr lvl="0"/>
            <a:r>
              <a:rPr lang="en-US" sz="2800" dirty="0"/>
              <a:t>2014-09 – Revenue from Contracts with Customers</a:t>
            </a:r>
          </a:p>
          <a:p>
            <a:pPr lvl="0"/>
            <a:r>
              <a:rPr lang="en-US" sz="2800" dirty="0"/>
              <a:t>2015-14 – Deferral of the Effective Date</a:t>
            </a:r>
          </a:p>
          <a:p>
            <a:pPr lvl="0"/>
            <a:r>
              <a:rPr lang="en-US" sz="2800" dirty="0"/>
              <a:t>2016-08 – Principal versus Agent Considerations (Reporting Gross versus Net)</a:t>
            </a:r>
          </a:p>
          <a:p>
            <a:pPr lvl="0"/>
            <a:r>
              <a:rPr lang="en-US" sz="2800" dirty="0"/>
              <a:t>2016-10 – Identifying Performance Obligations and Licensing</a:t>
            </a:r>
          </a:p>
          <a:p>
            <a:pPr rtl="0" eaLnBrk="1" fontAlgn="auto" latinLnBrk="0" hangingPunct="1"/>
            <a:r>
              <a:rPr lang="en-US" sz="2800" dirty="0"/>
              <a:t>2016-12 – Narrow-Scope Improvements and Practical Expedients</a:t>
            </a:r>
          </a:p>
          <a:p>
            <a:pPr rtl="0" eaLnBrk="1" fontAlgn="auto" latinLnBrk="0" hangingPunct="1"/>
            <a:r>
              <a:rPr lang="en-US" sz="2800" kern="1200" dirty="0">
                <a:solidFill>
                  <a:schemeClr val="tx1">
                    <a:lumMod val="75000"/>
                    <a:lumOff val="25000"/>
                  </a:schemeClr>
                </a:solidFill>
                <a:effectLst/>
              </a:rPr>
              <a:t>2016-20 – Technical Corrections and Improvements to Topic 606, Revenue from Contracts with Customers</a:t>
            </a:r>
            <a:endParaRPr lang="en-US" sz="2800" dirty="0">
              <a:effectLst/>
            </a:endParaRPr>
          </a:p>
          <a:p>
            <a:pPr rtl="0" eaLnBrk="1" latinLnBrk="0" hangingPunct="1"/>
            <a:r>
              <a:rPr lang="en-US" sz="2800" kern="1200" baseline="0" dirty="0">
                <a:solidFill>
                  <a:schemeClr val="tx1">
                    <a:lumMod val="75000"/>
                    <a:lumOff val="25000"/>
                  </a:schemeClr>
                </a:solidFill>
                <a:effectLst/>
              </a:rPr>
              <a:t>2017-13 – Amendments to SEC Paragraphs Pursuant to the Staff Announcement at the July 20, 2017 EITF Meeting and Rescission of Prior SEC Staff Announcements and Observer Comments</a:t>
            </a:r>
            <a:endParaRPr lang="en-US" sz="2800" dirty="0">
              <a:effectLst/>
            </a:endParaRPr>
          </a:p>
          <a:p>
            <a:pPr rtl="0" eaLnBrk="1" latinLnBrk="0" hangingPunct="1"/>
            <a:r>
              <a:rPr lang="en-US" sz="2800" kern="1200" baseline="0" dirty="0">
                <a:solidFill>
                  <a:schemeClr val="tx1">
                    <a:lumMod val="75000"/>
                    <a:lumOff val="25000"/>
                  </a:schemeClr>
                </a:solidFill>
                <a:effectLst/>
              </a:rPr>
              <a:t>2017-14 – SEC Update</a:t>
            </a:r>
            <a:endParaRPr lang="en-US" sz="2800" dirty="0">
              <a:effectLst/>
            </a:endParaRPr>
          </a:p>
        </p:txBody>
      </p:sp>
    </p:spTree>
    <p:extLst>
      <p:ext uri="{BB962C8B-B14F-4D97-AF65-F5344CB8AC3E}">
        <p14:creationId xmlns:p14="http://schemas.microsoft.com/office/powerpoint/2010/main" val="2075537096"/>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0" y="228600"/>
            <a:ext cx="7772400" cy="1143000"/>
          </a:xfrm>
        </p:spPr>
        <p:txBody>
          <a:bodyPr/>
          <a:lstStyle/>
          <a:p>
            <a:r>
              <a:rPr lang="en-US" altLang="en-US" dirty="0">
                <a:latin typeface="Arial Black" panose="020B0A04020102020204" pitchFamily="34" charset="0"/>
                <a:ea typeface="ＭＳ Ｐゴシック" panose="020B0600070205080204" pitchFamily="34" charset="-128"/>
              </a:rPr>
              <a:t>Five Step Process</a:t>
            </a:r>
          </a:p>
        </p:txBody>
      </p:sp>
      <p:sp>
        <p:nvSpPr>
          <p:cNvPr id="9219" name="Text Placeholder 2"/>
          <p:cNvSpPr>
            <a:spLocks noGrp="1"/>
          </p:cNvSpPr>
          <p:nvPr>
            <p:ph type="body" idx="1"/>
          </p:nvPr>
        </p:nvSpPr>
        <p:spPr>
          <a:xfrm>
            <a:off x="2706688" y="1371601"/>
            <a:ext cx="7351712" cy="4343400"/>
          </a:xfrm>
        </p:spPr>
        <p:txBody>
          <a:bodyPr/>
          <a:lstStyle/>
          <a:p>
            <a:pPr lvl="1"/>
            <a:r>
              <a:rPr lang="en-US" altLang="en-US" dirty="0">
                <a:ea typeface="ＭＳ Ｐゴシック" panose="020B0600070205080204" pitchFamily="34" charset="-128"/>
              </a:rPr>
              <a:t>Identify contract with customers</a:t>
            </a:r>
          </a:p>
          <a:p>
            <a:pPr lvl="1"/>
            <a:r>
              <a:rPr lang="en-US" altLang="en-US" dirty="0">
                <a:ea typeface="ＭＳ Ｐゴシック" panose="020B0600070205080204" pitchFamily="34" charset="-128"/>
              </a:rPr>
              <a:t>Identify separate performance obligations in contract</a:t>
            </a:r>
          </a:p>
          <a:p>
            <a:pPr lvl="1"/>
            <a:r>
              <a:rPr lang="en-US" altLang="en-US" dirty="0">
                <a:ea typeface="ＭＳ Ｐゴシック" panose="020B0600070205080204" pitchFamily="34" charset="-128"/>
              </a:rPr>
              <a:t>Determine transaction price</a:t>
            </a:r>
          </a:p>
          <a:p>
            <a:pPr lvl="1"/>
            <a:r>
              <a:rPr lang="en-US" altLang="en-US" dirty="0">
                <a:ea typeface="ＭＳ Ｐゴシック" panose="020B0600070205080204" pitchFamily="34" charset="-128"/>
              </a:rPr>
              <a:t>Allocate transaction price to separate performance obligations</a:t>
            </a:r>
          </a:p>
        </p:txBody>
      </p:sp>
    </p:spTree>
    <p:extLst>
      <p:ext uri="{BB962C8B-B14F-4D97-AF65-F5344CB8AC3E}">
        <p14:creationId xmlns:p14="http://schemas.microsoft.com/office/powerpoint/2010/main" val="2891446773"/>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lvl="1"/>
            <a:r>
              <a:rPr lang="en-US" altLang="en-US" dirty="0">
                <a:ea typeface="ＭＳ Ｐゴシック" panose="020B0600070205080204" pitchFamily="34" charset="-128"/>
              </a:rPr>
              <a:t>Recognize revenue when performance obligations are satisfied, or while they are being satisfied</a:t>
            </a:r>
          </a:p>
          <a:p>
            <a:pPr lvl="2"/>
            <a:r>
              <a:rPr lang="en-US" altLang="en-US" dirty="0">
                <a:ea typeface="ＭＳ Ｐゴシック" panose="020B0600070205080204" pitchFamily="34" charset="-128"/>
              </a:rPr>
              <a:t>For products, generally upon satisfaction of performance obligations</a:t>
            </a:r>
          </a:p>
          <a:p>
            <a:pPr lvl="2"/>
            <a:r>
              <a:rPr lang="en-US" altLang="en-US" dirty="0">
                <a:ea typeface="ＭＳ Ｐゴシック" panose="020B0600070205080204" pitchFamily="34" charset="-128"/>
              </a:rPr>
              <a:t>For services, generally during satisfaction of performance obligations</a:t>
            </a:r>
          </a:p>
        </p:txBody>
      </p:sp>
    </p:spTree>
    <p:extLst>
      <p:ext uri="{BB962C8B-B14F-4D97-AF65-F5344CB8AC3E}">
        <p14:creationId xmlns:p14="http://schemas.microsoft.com/office/powerpoint/2010/main" val="88909319"/>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09799" y="228600"/>
            <a:ext cx="7620000" cy="1608138"/>
          </a:xfrm>
        </p:spPr>
        <p:txBody>
          <a:bodyPr>
            <a:normAutofit/>
          </a:bodyPr>
          <a:lstStyle/>
          <a:p>
            <a:r>
              <a:rPr lang="en-US" altLang="en-US" dirty="0">
                <a:latin typeface="Arial Black" panose="020B0A04020102020204" pitchFamily="34" charset="0"/>
                <a:ea typeface="ＭＳ Ｐゴシック" panose="020B0600070205080204" pitchFamily="34" charset="-128"/>
              </a:rPr>
              <a:t>Step 1 – Identify Contracts With Customers</a:t>
            </a:r>
          </a:p>
        </p:txBody>
      </p:sp>
      <p:sp>
        <p:nvSpPr>
          <p:cNvPr id="10243" name="Text Placeholder 2"/>
          <p:cNvSpPr>
            <a:spLocks noGrp="1"/>
          </p:cNvSpPr>
          <p:nvPr>
            <p:ph type="body" idx="1"/>
          </p:nvPr>
        </p:nvSpPr>
        <p:spPr>
          <a:xfrm>
            <a:off x="2572543" y="1676400"/>
            <a:ext cx="6894513" cy="4114800"/>
          </a:xfrm>
        </p:spPr>
        <p:txBody>
          <a:bodyPr/>
          <a:lstStyle/>
          <a:p>
            <a:r>
              <a:rPr lang="en-US" altLang="en-US" dirty="0">
                <a:ea typeface="ＭＳ Ｐゴシック" panose="020B0600070205080204" pitchFamily="34" charset="-128"/>
              </a:rPr>
              <a:t>Contract agreement between two or more parties</a:t>
            </a:r>
          </a:p>
          <a:p>
            <a:pPr lvl="1"/>
            <a:r>
              <a:rPr lang="en-US" altLang="en-US" dirty="0">
                <a:ea typeface="ＭＳ Ｐゴシック" panose="020B0600070205080204" pitchFamily="34" charset="-128"/>
              </a:rPr>
              <a:t>Creates enforceable rights &amp; obligations</a:t>
            </a:r>
          </a:p>
          <a:p>
            <a:pPr lvl="1"/>
            <a:r>
              <a:rPr lang="en-US" altLang="en-US" dirty="0">
                <a:ea typeface="ＭＳ Ｐゴシック" panose="020B0600070205080204" pitchFamily="34" charset="-128"/>
              </a:rPr>
              <a:t>May be written, oral, or implied by customary business practice</a:t>
            </a:r>
          </a:p>
          <a:p>
            <a:pPr lvl="1"/>
            <a:r>
              <a:rPr lang="en-US" altLang="en-US" dirty="0">
                <a:ea typeface="ＭＳ Ｐゴシック" panose="020B0600070205080204" pitchFamily="34" charset="-128"/>
              </a:rPr>
              <a:t>No contract if parties can cancel without penalty</a:t>
            </a:r>
          </a:p>
        </p:txBody>
      </p:sp>
    </p:spTree>
    <p:extLst>
      <p:ext uri="{BB962C8B-B14F-4D97-AF65-F5344CB8AC3E}">
        <p14:creationId xmlns:p14="http://schemas.microsoft.com/office/powerpoint/2010/main" val="1180033524"/>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ltLang="en-US" dirty="0">
                <a:ea typeface="ＭＳ Ｐゴシック" panose="020B0600070205080204" pitchFamily="34" charset="-128"/>
              </a:rPr>
              <a:t>Criteria to be considered contract</a:t>
            </a:r>
            <a:endParaRPr lang="en-US" dirty="0"/>
          </a:p>
        </p:txBody>
      </p:sp>
      <p:sp>
        <p:nvSpPr>
          <p:cNvPr id="3" name="Text Placeholder 2"/>
          <p:cNvSpPr>
            <a:spLocks noGrp="1"/>
          </p:cNvSpPr>
          <p:nvPr>
            <p:ph type="body" idx="1"/>
          </p:nvPr>
        </p:nvSpPr>
        <p:spPr/>
        <p:txBody>
          <a:bodyPr/>
          <a:lstStyle/>
          <a:p>
            <a:r>
              <a:rPr lang="en-US" altLang="en-US" dirty="0">
                <a:ea typeface="ＭＳ Ｐゴシック" panose="020B0600070205080204" pitchFamily="34" charset="-128"/>
              </a:rPr>
              <a:t>Counterparty</a:t>
            </a:r>
            <a:r>
              <a:rPr lang="en-US" altLang="en-US" baseline="0" dirty="0">
                <a:ea typeface="ＭＳ Ｐゴシック" panose="020B0600070205080204" pitchFamily="34" charset="-128"/>
              </a:rPr>
              <a:t> must be a customer</a:t>
            </a:r>
            <a:endParaRPr lang="en-US" altLang="en-US" dirty="0">
              <a:ea typeface="ＭＳ Ｐゴシック" panose="020B0600070205080204" pitchFamily="34" charset="-128"/>
            </a:endParaRPr>
          </a:p>
          <a:p>
            <a:pPr lvl="0"/>
            <a:r>
              <a:rPr lang="en-US" altLang="en-US" dirty="0">
                <a:ea typeface="ＭＳ Ｐゴシック" panose="020B0600070205080204" pitchFamily="34" charset="-128"/>
              </a:rPr>
              <a:t>Parties to contract have approved provisions and are committed to perform</a:t>
            </a:r>
          </a:p>
          <a:p>
            <a:pPr lvl="0"/>
            <a:r>
              <a:rPr lang="en-US" altLang="en-US" dirty="0">
                <a:ea typeface="ＭＳ Ｐゴシック" panose="020B0600070205080204" pitchFamily="34" charset="-128"/>
              </a:rPr>
              <a:t>Rights and payment terms can be identified</a:t>
            </a:r>
          </a:p>
          <a:p>
            <a:pPr lvl="0"/>
            <a:r>
              <a:rPr lang="en-US" altLang="en-US" dirty="0">
                <a:ea typeface="ＭＳ Ｐゴシック" panose="020B0600070205080204" pitchFamily="34" charset="-128"/>
              </a:rPr>
              <a:t>Contract has commercial substance</a:t>
            </a:r>
          </a:p>
          <a:p>
            <a:pPr lvl="0"/>
            <a:r>
              <a:rPr lang="en-US" altLang="en-US" dirty="0">
                <a:ea typeface="ＭＳ Ｐゴシック" panose="020B0600070205080204" pitchFamily="34" charset="-128"/>
              </a:rPr>
              <a:t>Collection is probable</a:t>
            </a:r>
          </a:p>
        </p:txBody>
      </p:sp>
    </p:spTree>
    <p:extLst>
      <p:ext uri="{BB962C8B-B14F-4D97-AF65-F5344CB8AC3E}">
        <p14:creationId xmlns:p14="http://schemas.microsoft.com/office/powerpoint/2010/main" val="1680487188"/>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Reassessment</a:t>
            </a:r>
          </a:p>
        </p:txBody>
      </p:sp>
      <p:sp>
        <p:nvSpPr>
          <p:cNvPr id="3" name="Text Placeholder 2"/>
          <p:cNvSpPr>
            <a:spLocks noGrp="1"/>
          </p:cNvSpPr>
          <p:nvPr>
            <p:ph type="body" idx="1"/>
          </p:nvPr>
        </p:nvSpPr>
        <p:spPr/>
        <p:txBody>
          <a:bodyPr/>
          <a:lstStyle/>
          <a:p>
            <a:pPr marL="0" indent="0">
              <a:buNone/>
            </a:pPr>
            <a:r>
              <a:rPr lang="en-US" altLang="en-US" dirty="0">
                <a:ea typeface="ＭＳ Ｐゴシック" panose="020B0600070205080204" pitchFamily="34" charset="-128"/>
              </a:rPr>
              <a:t>If criteria met</a:t>
            </a:r>
            <a:r>
              <a:rPr lang="en-US" altLang="en-US" baseline="0" dirty="0">
                <a:ea typeface="ＭＳ Ｐゴシック" panose="020B0600070205080204" pitchFamily="34" charset="-128"/>
              </a:rPr>
              <a:t> – not reassessed unless significant change in facts or circumstances</a:t>
            </a:r>
          </a:p>
          <a:p>
            <a:pPr marL="0" indent="0">
              <a:buNone/>
            </a:pPr>
            <a:r>
              <a:rPr lang="en-US" altLang="en-US" baseline="0" dirty="0">
                <a:ea typeface="ＭＳ Ｐゴシック" panose="020B0600070205080204" pitchFamily="34" charset="-128"/>
              </a:rPr>
              <a:t>If criteria not met – reassessed on ongoing basis to determine if criteria are subsequently met</a:t>
            </a:r>
            <a:endParaRPr lang="en-US" dirty="0"/>
          </a:p>
        </p:txBody>
      </p:sp>
    </p:spTree>
    <p:extLst>
      <p:ext uri="{BB962C8B-B14F-4D97-AF65-F5344CB8AC3E}">
        <p14:creationId xmlns:p14="http://schemas.microsoft.com/office/powerpoint/2010/main" val="133191711"/>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81200" y="304800"/>
            <a:ext cx="7772400" cy="1143000"/>
          </a:xfrm>
        </p:spPr>
        <p:txBody>
          <a:bodyPr>
            <a:normAutofit fontScale="90000"/>
          </a:bodyPr>
          <a:lstStyle/>
          <a:p>
            <a:r>
              <a:rPr lang="en-US" altLang="en-US" dirty="0">
                <a:latin typeface="Arial Black" panose="020B0A04020102020204" pitchFamily="34" charset="0"/>
                <a:ea typeface="ＭＳ Ｐゴシック" panose="020B0600070205080204" pitchFamily="34" charset="-128"/>
              </a:rPr>
              <a:t>Accounting</a:t>
            </a:r>
            <a:r>
              <a:rPr lang="en-US" altLang="en-US" baseline="0" dirty="0">
                <a:latin typeface="Arial Black" panose="020B0A04020102020204" pitchFamily="34" charset="0"/>
                <a:ea typeface="ＭＳ Ｐゴシック" panose="020B0600070205080204" pitchFamily="34" charset="-128"/>
              </a:rPr>
              <a:t> When Criteria Not Met</a:t>
            </a:r>
            <a:endParaRPr lang="en-US" altLang="en-US" dirty="0">
              <a:latin typeface="Arial Black" panose="020B0A04020102020204" pitchFamily="34" charset="0"/>
              <a:ea typeface="ＭＳ Ｐゴシック" panose="020B0600070205080204" pitchFamily="34" charset="-128"/>
            </a:endParaRPr>
          </a:p>
        </p:txBody>
      </p:sp>
      <p:sp>
        <p:nvSpPr>
          <p:cNvPr id="11267" name="Text Placeholder 2"/>
          <p:cNvSpPr>
            <a:spLocks noGrp="1"/>
          </p:cNvSpPr>
          <p:nvPr>
            <p:ph type="body" idx="1"/>
          </p:nvPr>
        </p:nvSpPr>
        <p:spPr>
          <a:xfrm>
            <a:off x="3466416" y="1676400"/>
            <a:ext cx="6591985" cy="4419600"/>
          </a:xfrm>
        </p:spPr>
        <p:txBody>
          <a:bodyPr>
            <a:normAutofit/>
          </a:bodyPr>
          <a:lstStyle/>
          <a:p>
            <a:r>
              <a:rPr lang="en-US" altLang="en-US" dirty="0">
                <a:ea typeface="ＭＳ Ｐゴシック" panose="020B0600070205080204" pitchFamily="34" charset="-128"/>
              </a:rPr>
              <a:t>Reassessed on ongoing basis to determine</a:t>
            </a:r>
            <a:r>
              <a:rPr lang="en-US" altLang="en-US" baseline="0" dirty="0">
                <a:ea typeface="ＭＳ Ｐゴシック" panose="020B0600070205080204" pitchFamily="34" charset="-128"/>
              </a:rPr>
              <a:t> if criteria are subsequently met</a:t>
            </a:r>
          </a:p>
          <a:p>
            <a:r>
              <a:rPr lang="en-US" altLang="en-US" baseline="0" dirty="0">
                <a:ea typeface="ＭＳ Ｐゴシック" panose="020B0600070205080204" pitchFamily="34" charset="-128"/>
              </a:rPr>
              <a:t>Consideration received recognized as revenue when either:</a:t>
            </a:r>
          </a:p>
          <a:p>
            <a:pPr lvl="1"/>
            <a:r>
              <a:rPr lang="en-US" altLang="en-US" dirty="0">
                <a:ea typeface="ＭＳ Ｐゴシック" panose="020B0600070205080204" pitchFamily="34" charset="-128"/>
              </a:rPr>
              <a:t>Entity</a:t>
            </a:r>
            <a:r>
              <a:rPr lang="en-US" altLang="en-US" baseline="0" dirty="0">
                <a:ea typeface="ＭＳ Ｐゴシック" panose="020B0600070205080204" pitchFamily="34" charset="-128"/>
              </a:rPr>
              <a:t> has no remaining obligations to customer; all, or substantially all, of consideration has been received, and amounts received are nonrefundable; or</a:t>
            </a:r>
          </a:p>
          <a:p>
            <a:pPr lvl="1"/>
            <a:r>
              <a:rPr lang="en-US" altLang="en-US" baseline="0" dirty="0">
                <a:ea typeface="ＭＳ Ｐゴシック" panose="020B0600070205080204" pitchFamily="34" charset="-128"/>
              </a:rPr>
              <a:t>Contract has been terminated and consideration received is nonrefundable</a:t>
            </a:r>
          </a:p>
        </p:txBody>
      </p:sp>
    </p:spTree>
    <p:extLst>
      <p:ext uri="{BB962C8B-B14F-4D97-AF65-F5344CB8AC3E}">
        <p14:creationId xmlns:p14="http://schemas.microsoft.com/office/powerpoint/2010/main" val="74107668"/>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57200"/>
            <a:ext cx="8305800" cy="1143000"/>
          </a:xfrm>
        </p:spPr>
        <p:txBody>
          <a:bodyPr>
            <a:normAutofit fontScale="90000"/>
          </a:bodyPr>
          <a:lstStyle/>
          <a:p>
            <a:r>
              <a:rPr lang="en-US" dirty="0"/>
              <a:t>Consideration Received in Non-contract Situations</a:t>
            </a:r>
          </a:p>
        </p:txBody>
      </p:sp>
      <p:sp>
        <p:nvSpPr>
          <p:cNvPr id="3" name="Text Placeholder 2"/>
          <p:cNvSpPr>
            <a:spLocks noGrp="1"/>
          </p:cNvSpPr>
          <p:nvPr>
            <p:ph type="body" idx="1"/>
          </p:nvPr>
        </p:nvSpPr>
        <p:spPr>
          <a:xfrm>
            <a:off x="2209800" y="1905000"/>
            <a:ext cx="7772400" cy="4191000"/>
          </a:xfrm>
        </p:spPr>
        <p:txBody>
          <a:bodyPr/>
          <a:lstStyle/>
          <a:p>
            <a:pPr lvl="0"/>
            <a:r>
              <a:rPr lang="en-US" altLang="en-US" dirty="0">
                <a:ea typeface="ＭＳ Ｐゴシック" panose="020B0600070205080204" pitchFamily="34" charset="-128"/>
              </a:rPr>
              <a:t>Recognized as liability until criteria to be considered contract are met or one of conditions for recognizing revenue have been met</a:t>
            </a:r>
          </a:p>
          <a:p>
            <a:pPr lvl="1"/>
            <a:r>
              <a:rPr lang="en-US" altLang="en-US" dirty="0">
                <a:ea typeface="ＭＳ Ｐゴシック" panose="020B0600070205080204" pitchFamily="34" charset="-128"/>
              </a:rPr>
              <a:t>Liability represents entity’s obligations to provide goods or services or to refund consideration</a:t>
            </a:r>
          </a:p>
          <a:p>
            <a:pPr lvl="1"/>
            <a:r>
              <a:rPr lang="en-US" altLang="en-US" dirty="0">
                <a:ea typeface="ＭＳ Ｐゴシック" panose="020B0600070205080204" pitchFamily="34" charset="-128"/>
              </a:rPr>
              <a:t>Measured at amount of consideration received</a:t>
            </a:r>
          </a:p>
        </p:txBody>
      </p:sp>
    </p:spTree>
    <p:extLst>
      <p:ext uri="{BB962C8B-B14F-4D97-AF65-F5344CB8AC3E}">
        <p14:creationId xmlns:p14="http://schemas.microsoft.com/office/powerpoint/2010/main" val="2720231732"/>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7772400" cy="1143000"/>
          </a:xfrm>
        </p:spPr>
        <p:txBody>
          <a:bodyPr/>
          <a:lstStyle/>
          <a:p>
            <a:r>
              <a:rPr lang="en-US" dirty="0"/>
              <a:t>Combining</a:t>
            </a:r>
            <a:r>
              <a:rPr lang="en-US" baseline="0" dirty="0"/>
              <a:t> Contracts</a:t>
            </a:r>
            <a:endParaRPr lang="en-US" dirty="0"/>
          </a:p>
        </p:txBody>
      </p:sp>
      <p:sp>
        <p:nvSpPr>
          <p:cNvPr id="3" name="Text Placeholder 2"/>
          <p:cNvSpPr>
            <a:spLocks noGrp="1"/>
          </p:cNvSpPr>
          <p:nvPr>
            <p:ph type="body" idx="1"/>
          </p:nvPr>
        </p:nvSpPr>
        <p:spPr>
          <a:xfrm>
            <a:off x="2194560" y="1295400"/>
            <a:ext cx="7772400" cy="4876800"/>
          </a:xfrm>
        </p:spPr>
        <p:txBody>
          <a:bodyPr/>
          <a:lstStyle/>
          <a:p>
            <a:r>
              <a:rPr lang="en-US" altLang="en-US" dirty="0">
                <a:ea typeface="ＭＳ Ｐゴシック" panose="020B0600070205080204" pitchFamily="34" charset="-128"/>
              </a:rPr>
              <a:t>Principles applied separately to each contract unless combining is appropriate</a:t>
            </a:r>
          </a:p>
          <a:p>
            <a:r>
              <a:rPr lang="en-US" altLang="en-US" dirty="0">
                <a:ea typeface="ＭＳ Ｐゴシック" panose="020B0600070205080204" pitchFamily="34" charset="-128"/>
              </a:rPr>
              <a:t>Combined if any of the following apply:</a:t>
            </a:r>
          </a:p>
          <a:p>
            <a:pPr lvl="1"/>
            <a:r>
              <a:rPr lang="en-US" altLang="en-US" dirty="0">
                <a:ea typeface="ＭＳ Ｐゴシック" panose="020B0600070205080204" pitchFamily="34" charset="-128"/>
              </a:rPr>
              <a:t>Negotiated as a package with a single objective</a:t>
            </a:r>
          </a:p>
          <a:p>
            <a:pPr lvl="1"/>
            <a:r>
              <a:rPr lang="en-US" altLang="en-US" dirty="0">
                <a:ea typeface="ＭＳ Ｐゴシック" panose="020B0600070205080204" pitchFamily="34" charset="-128"/>
              </a:rPr>
              <a:t>Consideration among contracts interdependent</a:t>
            </a:r>
          </a:p>
          <a:p>
            <a:pPr lvl="1"/>
            <a:r>
              <a:rPr lang="en-US" altLang="en-US" dirty="0">
                <a:ea typeface="ＭＳ Ｐゴシック" panose="020B0600070205080204" pitchFamily="34" charset="-128"/>
              </a:rPr>
              <a:t>Promised goods or services represent a single performance obligation</a:t>
            </a:r>
          </a:p>
          <a:p>
            <a:r>
              <a:rPr lang="en-US" altLang="en-US" dirty="0">
                <a:ea typeface="ＭＳ Ｐゴシック" panose="020B0600070205080204" pitchFamily="34" charset="-128"/>
              </a:rPr>
              <a:t>Criteria may be applied to a portfolio of contracts having similar characteristics</a:t>
            </a:r>
            <a:endParaRPr lang="en-US" dirty="0"/>
          </a:p>
        </p:txBody>
      </p:sp>
    </p:spTree>
    <p:extLst>
      <p:ext uri="{BB962C8B-B14F-4D97-AF65-F5344CB8AC3E}">
        <p14:creationId xmlns:p14="http://schemas.microsoft.com/office/powerpoint/2010/main" val="1195437780"/>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7772400" cy="1143000"/>
          </a:xfrm>
        </p:spPr>
        <p:txBody>
          <a:bodyPr/>
          <a:lstStyle/>
          <a:p>
            <a:r>
              <a:rPr lang="en-US" dirty="0"/>
              <a:t>Contract Modifications</a:t>
            </a:r>
          </a:p>
        </p:txBody>
      </p:sp>
      <p:sp>
        <p:nvSpPr>
          <p:cNvPr id="3" name="Text Placeholder 2"/>
          <p:cNvSpPr>
            <a:spLocks noGrp="1"/>
          </p:cNvSpPr>
          <p:nvPr>
            <p:ph type="body" idx="1"/>
          </p:nvPr>
        </p:nvSpPr>
        <p:spPr>
          <a:xfrm>
            <a:off x="2209800" y="1219200"/>
            <a:ext cx="7772400" cy="5181600"/>
          </a:xfrm>
        </p:spPr>
        <p:txBody>
          <a:bodyPr/>
          <a:lstStyle/>
          <a:p>
            <a:r>
              <a:rPr lang="en-US" dirty="0"/>
              <a:t>Change in scope or price approved by parties to the contract</a:t>
            </a:r>
          </a:p>
          <a:p>
            <a:pPr lvl="1"/>
            <a:r>
              <a:rPr lang="en-US" dirty="0"/>
              <a:t>May be change order, variation, or amendment</a:t>
            </a:r>
          </a:p>
          <a:p>
            <a:pPr lvl="1"/>
            <a:r>
              <a:rPr lang="en-US" dirty="0"/>
              <a:t>May be written, oral,</a:t>
            </a:r>
            <a:r>
              <a:rPr lang="en-US" baseline="0" dirty="0"/>
              <a:t> or implied</a:t>
            </a:r>
          </a:p>
          <a:p>
            <a:pPr lvl="0"/>
            <a:r>
              <a:rPr lang="en-US" baseline="0" dirty="0"/>
              <a:t>If change in scope approved, but change in price is unknown</a:t>
            </a:r>
          </a:p>
          <a:p>
            <a:pPr lvl="1"/>
            <a:r>
              <a:rPr lang="en-US" baseline="0" dirty="0"/>
              <a:t>Change in price estimated using guidance for variable consideration</a:t>
            </a:r>
          </a:p>
          <a:p>
            <a:pPr lvl="1"/>
            <a:r>
              <a:rPr lang="en-US" baseline="0" dirty="0"/>
              <a:t>Subject to constraints on estimates of variable consideration</a:t>
            </a:r>
          </a:p>
        </p:txBody>
      </p:sp>
    </p:spTree>
    <p:extLst>
      <p:ext uri="{BB962C8B-B14F-4D97-AF65-F5344CB8AC3E}">
        <p14:creationId xmlns:p14="http://schemas.microsoft.com/office/powerpoint/2010/main" val="3579075761"/>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of Modification</a:t>
            </a:r>
          </a:p>
        </p:txBody>
      </p:sp>
      <p:sp>
        <p:nvSpPr>
          <p:cNvPr id="3" name="Text Placeholder 2"/>
          <p:cNvSpPr>
            <a:spLocks noGrp="1"/>
          </p:cNvSpPr>
          <p:nvPr>
            <p:ph type="body" idx="1"/>
          </p:nvPr>
        </p:nvSpPr>
        <p:spPr>
          <a:xfrm>
            <a:off x="2209800" y="1752600"/>
            <a:ext cx="7772400" cy="4343400"/>
          </a:xfrm>
        </p:spPr>
        <p:txBody>
          <a:bodyPr/>
          <a:lstStyle/>
          <a:p>
            <a:r>
              <a:rPr lang="en-US" dirty="0"/>
              <a:t>Separate contract if:</a:t>
            </a:r>
          </a:p>
          <a:p>
            <a:pPr lvl="1"/>
            <a:r>
              <a:rPr lang="en-US" dirty="0"/>
              <a:t>Increase in scope due to additional distinct products or services; and</a:t>
            </a:r>
          </a:p>
          <a:p>
            <a:pPr lvl="1"/>
            <a:r>
              <a:rPr lang="en-US" dirty="0"/>
              <a:t>Price</a:t>
            </a:r>
            <a:r>
              <a:rPr lang="en-US" baseline="0" dirty="0"/>
              <a:t> increases in amount reflective of standalone selling price of additional goods or services</a:t>
            </a:r>
          </a:p>
        </p:txBody>
      </p:sp>
    </p:spTree>
    <p:extLst>
      <p:ext uri="{BB962C8B-B14F-4D97-AF65-F5344CB8AC3E}">
        <p14:creationId xmlns:p14="http://schemas.microsoft.com/office/powerpoint/2010/main" val="1815661433"/>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D01F7-A2E9-484D-A520-A41CD51C4AB5}"/>
              </a:ext>
            </a:extLst>
          </p:cNvPr>
          <p:cNvSpPr>
            <a:spLocks noGrp="1"/>
          </p:cNvSpPr>
          <p:nvPr>
            <p:ph type="title"/>
          </p:nvPr>
        </p:nvSpPr>
        <p:spPr/>
        <p:txBody>
          <a:bodyPr/>
          <a:lstStyle/>
          <a:p>
            <a:pPr lvl="0"/>
            <a:r>
              <a:rPr lang="en-US" altLang="en-US" dirty="0">
                <a:ea typeface="ＭＳ Ｐゴシック" panose="020B0600070205080204" pitchFamily="34" charset="-128"/>
              </a:rPr>
              <a:t>Effective</a:t>
            </a:r>
            <a:r>
              <a:rPr lang="en-US" altLang="en-US" baseline="0" dirty="0">
                <a:ea typeface="ＭＳ Ｐゴシック" panose="020B0600070205080204" pitchFamily="34" charset="-128"/>
              </a:rPr>
              <a:t> Dates</a:t>
            </a:r>
            <a:endParaRPr lang="en-US" dirty="0"/>
          </a:p>
        </p:txBody>
      </p:sp>
      <p:sp>
        <p:nvSpPr>
          <p:cNvPr id="3" name="Text Placeholder 2">
            <a:extLst>
              <a:ext uri="{FF2B5EF4-FFF2-40B4-BE49-F238E27FC236}">
                <a16:creationId xmlns:a16="http://schemas.microsoft.com/office/drawing/2014/main" id="{9F243BA1-FC2E-40DF-86C5-CB14A2C2CE1A}"/>
              </a:ext>
            </a:extLst>
          </p:cNvPr>
          <p:cNvSpPr>
            <a:spLocks noGrp="1"/>
          </p:cNvSpPr>
          <p:nvPr>
            <p:ph type="body" idx="1"/>
          </p:nvPr>
        </p:nvSpPr>
        <p:spPr/>
        <p:txBody>
          <a:bodyPr/>
          <a:lstStyle/>
          <a:p>
            <a:pPr lvl="0"/>
            <a:r>
              <a:rPr lang="en-US" altLang="en-US" dirty="0">
                <a:ea typeface="ＭＳ Ｐゴシック" panose="020B0600070205080204" pitchFamily="34" charset="-128"/>
              </a:rPr>
              <a:t>Periods beginning:</a:t>
            </a:r>
          </a:p>
          <a:p>
            <a:pPr lvl="1"/>
            <a:r>
              <a:rPr lang="en-US" altLang="en-US" dirty="0">
                <a:ea typeface="ＭＳ Ｐゴシック" panose="020B0600070205080204" pitchFamily="34" charset="-128"/>
              </a:rPr>
              <a:t>After December 15, 2017 for public entities</a:t>
            </a:r>
          </a:p>
          <a:p>
            <a:pPr lvl="1"/>
            <a:r>
              <a:rPr lang="en-US" altLang="en-US" dirty="0">
                <a:ea typeface="ＭＳ Ｐゴシック" panose="020B0600070205080204" pitchFamily="34" charset="-128"/>
              </a:rPr>
              <a:t>After December 15, 2018 for nonpublic entities</a:t>
            </a:r>
            <a:endParaRPr lang="en-US" dirty="0"/>
          </a:p>
        </p:txBody>
      </p:sp>
    </p:spTree>
    <p:extLst>
      <p:ext uri="{BB962C8B-B14F-4D97-AF65-F5344CB8AC3E}">
        <p14:creationId xmlns:p14="http://schemas.microsoft.com/office/powerpoint/2010/main" val="159782947"/>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If not separate contract, accounted</a:t>
            </a:r>
            <a:r>
              <a:rPr lang="en-US" baseline="0" dirty="0"/>
              <a:t> for as:</a:t>
            </a:r>
            <a:endParaRPr lang="en-US" dirty="0"/>
          </a:p>
        </p:txBody>
      </p:sp>
      <p:sp>
        <p:nvSpPr>
          <p:cNvPr id="3" name="Text Placeholder 2"/>
          <p:cNvSpPr>
            <a:spLocks noGrp="1"/>
          </p:cNvSpPr>
          <p:nvPr>
            <p:ph type="body" idx="1"/>
          </p:nvPr>
        </p:nvSpPr>
        <p:spPr/>
        <p:txBody>
          <a:bodyPr>
            <a:normAutofit lnSpcReduction="10000"/>
          </a:bodyPr>
          <a:lstStyle/>
          <a:p>
            <a:pPr lvl="0"/>
            <a:r>
              <a:rPr lang="en-US" dirty="0"/>
              <a:t>Termination and replacement</a:t>
            </a:r>
          </a:p>
          <a:p>
            <a:pPr lvl="1"/>
            <a:r>
              <a:rPr lang="en-US" dirty="0"/>
              <a:t>Applies if remaining</a:t>
            </a:r>
            <a:r>
              <a:rPr lang="en-US" baseline="0" dirty="0"/>
              <a:t> goods or services are distinct from those transferred on or before modification</a:t>
            </a:r>
          </a:p>
          <a:p>
            <a:pPr lvl="1"/>
            <a:r>
              <a:rPr lang="en-US" baseline="0" dirty="0"/>
              <a:t>Consideration allocated to remaining performance obligations total of:</a:t>
            </a:r>
          </a:p>
          <a:p>
            <a:pPr lvl="2"/>
            <a:r>
              <a:rPr lang="en-US" dirty="0"/>
              <a:t>Consideration</a:t>
            </a:r>
            <a:r>
              <a:rPr lang="en-US" baseline="0" dirty="0"/>
              <a:t> from original contract not yet recognized; and</a:t>
            </a:r>
          </a:p>
          <a:p>
            <a:pPr lvl="2"/>
            <a:r>
              <a:rPr lang="en-US" baseline="0" dirty="0"/>
              <a:t>Consideration resulting from modification</a:t>
            </a:r>
            <a:endParaRPr lang="en-US" dirty="0"/>
          </a:p>
          <a:p>
            <a:pPr lvl="0"/>
            <a:r>
              <a:rPr lang="en-US" dirty="0"/>
              <a:t>Adjustment to existing contract</a:t>
            </a:r>
          </a:p>
          <a:p>
            <a:pPr lvl="1"/>
            <a:r>
              <a:rPr lang="en-US" dirty="0"/>
              <a:t>Applies if remaining goods or services are not distinct, making them part of a single performance obligation that is partially satisfied</a:t>
            </a:r>
          </a:p>
          <a:p>
            <a:pPr lvl="1"/>
            <a:r>
              <a:rPr lang="en-US" dirty="0"/>
              <a:t>Adjustment to revenue made</a:t>
            </a:r>
            <a:r>
              <a:rPr lang="en-US" baseline="0" dirty="0"/>
              <a:t> in period of modification on cumulative catch-up basis</a:t>
            </a:r>
          </a:p>
          <a:p>
            <a:pPr lvl="0"/>
            <a:r>
              <a:rPr lang="en-US" dirty="0"/>
              <a:t>May be a combination</a:t>
            </a:r>
          </a:p>
        </p:txBody>
      </p:sp>
    </p:spTree>
    <p:extLst>
      <p:ext uri="{BB962C8B-B14F-4D97-AF65-F5344CB8AC3E}">
        <p14:creationId xmlns:p14="http://schemas.microsoft.com/office/powerpoint/2010/main" val="2360670197"/>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altLang="en-US" dirty="0">
                <a:latin typeface="Arial Black" panose="020B0A04020102020204" pitchFamily="34" charset="0"/>
                <a:ea typeface="ＭＳ Ｐゴシック" panose="020B0600070205080204" pitchFamily="34" charset="-128"/>
              </a:rPr>
              <a:t>Step 2 – Identify Separate Performance Obligations</a:t>
            </a:r>
          </a:p>
        </p:txBody>
      </p:sp>
      <p:sp>
        <p:nvSpPr>
          <p:cNvPr id="13315" name="Text Placeholder 2"/>
          <p:cNvSpPr>
            <a:spLocks noGrp="1"/>
          </p:cNvSpPr>
          <p:nvPr>
            <p:ph type="body" idx="1"/>
          </p:nvPr>
        </p:nvSpPr>
        <p:spPr>
          <a:xfrm>
            <a:off x="2438400" y="2057400"/>
            <a:ext cx="6705600" cy="4191000"/>
          </a:xfrm>
        </p:spPr>
        <p:txBody>
          <a:bodyPr>
            <a:normAutofit fontScale="92500" lnSpcReduction="20000"/>
          </a:bodyPr>
          <a:lstStyle/>
          <a:p>
            <a:r>
              <a:rPr lang="en-US" altLang="en-US" sz="2600" dirty="0">
                <a:ea typeface="ＭＳ Ｐゴシック" panose="020B0600070205080204" pitchFamily="34" charset="-128"/>
              </a:rPr>
              <a:t>Performance obligation is enforceable promise to transfer a good or service to a customer</a:t>
            </a:r>
          </a:p>
          <a:p>
            <a:r>
              <a:rPr lang="en-US" altLang="en-US" sz="2600" dirty="0">
                <a:ea typeface="ＭＳ Ｐゴシック" panose="020B0600070205080204" pitchFamily="34" charset="-128"/>
              </a:rPr>
              <a:t>Identified at inception of contract</a:t>
            </a:r>
          </a:p>
          <a:p>
            <a:pPr lvl="1"/>
            <a:r>
              <a:rPr lang="en-US" altLang="en-US" sz="2400" dirty="0">
                <a:ea typeface="ＭＳ Ｐゴシック" panose="020B0600070205080204" pitchFamily="34" charset="-128"/>
              </a:rPr>
              <a:t>Distinct goods or services</a:t>
            </a:r>
          </a:p>
          <a:p>
            <a:pPr lvl="1"/>
            <a:r>
              <a:rPr lang="en-US" altLang="en-US" sz="2400" dirty="0">
                <a:ea typeface="ＭＳ Ｐゴシック" panose="020B0600070205080204" pitchFamily="34" charset="-128"/>
              </a:rPr>
              <a:t>Series of distinct goods or services with characteristics, including pattern of transfer to the customer</a:t>
            </a:r>
          </a:p>
          <a:p>
            <a:pPr lvl="2"/>
            <a:r>
              <a:rPr lang="en-US" altLang="en-US" sz="2200" dirty="0">
                <a:ea typeface="ＭＳ Ｐゴシック" panose="020B0600070205080204" pitchFamily="34" charset="-128"/>
              </a:rPr>
              <a:t>Each distinct good or service qualifies as being satisfied over time; and</a:t>
            </a:r>
          </a:p>
          <a:p>
            <a:pPr lvl="2"/>
            <a:r>
              <a:rPr lang="en-US" altLang="en-US" sz="2200" dirty="0">
                <a:ea typeface="ＭＳ Ｐゴシック" panose="020B0600070205080204" pitchFamily="34" charset="-128"/>
              </a:rPr>
              <a:t>Progress toward completion of each good or service would be measured in the same manner</a:t>
            </a:r>
            <a:endParaRPr lang="en-US" altLang="en-US" sz="2600" dirty="0">
              <a:ea typeface="ＭＳ Ｐゴシック" panose="020B0600070205080204" pitchFamily="34" charset="-128"/>
            </a:endParaRPr>
          </a:p>
        </p:txBody>
      </p:sp>
    </p:spTree>
    <p:extLst>
      <p:ext uri="{BB962C8B-B14F-4D97-AF65-F5344CB8AC3E}">
        <p14:creationId xmlns:p14="http://schemas.microsoft.com/office/powerpoint/2010/main" val="662219765"/>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lvl="0"/>
            <a:r>
              <a:rPr lang="en-US" altLang="en-US" sz="2600" dirty="0">
                <a:ea typeface="ＭＳ Ｐゴシック" panose="020B0600070205080204" pitchFamily="34" charset="-128"/>
              </a:rPr>
              <a:t>Activities that do not result in transfer of goods or services to customer not a performance obligation </a:t>
            </a:r>
            <a:endParaRPr lang="en-US" dirty="0"/>
          </a:p>
        </p:txBody>
      </p:sp>
    </p:spTree>
    <p:extLst>
      <p:ext uri="{BB962C8B-B14F-4D97-AF65-F5344CB8AC3E}">
        <p14:creationId xmlns:p14="http://schemas.microsoft.com/office/powerpoint/2010/main" val="1123207791"/>
      </p:ext>
    </p:extLst>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Obligations Include:</a:t>
            </a:r>
          </a:p>
        </p:txBody>
      </p:sp>
      <p:sp>
        <p:nvSpPr>
          <p:cNvPr id="3" name="Text Placeholder 2"/>
          <p:cNvSpPr>
            <a:spLocks noGrp="1"/>
          </p:cNvSpPr>
          <p:nvPr>
            <p:ph type="body" idx="1"/>
          </p:nvPr>
        </p:nvSpPr>
        <p:spPr>
          <a:xfrm>
            <a:off x="2209801" y="1905000"/>
            <a:ext cx="7839075" cy="4495800"/>
          </a:xfrm>
        </p:spPr>
        <p:txBody>
          <a:bodyPr>
            <a:normAutofit/>
          </a:bodyPr>
          <a:lstStyle/>
          <a:p>
            <a:r>
              <a:rPr lang="en-US" dirty="0"/>
              <a:t>Sale of goods produced</a:t>
            </a:r>
            <a:r>
              <a:rPr lang="en-US" baseline="0" dirty="0"/>
              <a:t> or purchased by the entity</a:t>
            </a:r>
          </a:p>
          <a:p>
            <a:r>
              <a:rPr lang="en-US" baseline="0" dirty="0"/>
              <a:t>Resale of rights to goods or services purchased by the entity</a:t>
            </a:r>
          </a:p>
          <a:p>
            <a:r>
              <a:rPr lang="en-US" baseline="0" dirty="0"/>
              <a:t>Performing an agreed-upon task</a:t>
            </a:r>
          </a:p>
          <a:p>
            <a:r>
              <a:rPr lang="en-US" baseline="0" dirty="0"/>
              <a:t>Being ready to provide a good or service or making goods or services available for use by a customer, at the customer’s discretion</a:t>
            </a:r>
          </a:p>
          <a:p>
            <a:r>
              <a:rPr lang="en-US" baseline="0" dirty="0"/>
              <a:t>Arranging for another party to transfer goods or services to a customer</a:t>
            </a:r>
          </a:p>
        </p:txBody>
      </p:sp>
    </p:spTree>
    <p:extLst>
      <p:ext uri="{BB962C8B-B14F-4D97-AF65-F5344CB8AC3E}">
        <p14:creationId xmlns:p14="http://schemas.microsoft.com/office/powerpoint/2010/main" val="294685376"/>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1219200"/>
            <a:ext cx="7772400" cy="4876800"/>
          </a:xfrm>
        </p:spPr>
        <p:txBody>
          <a:bodyPr/>
          <a:lstStyle/>
          <a:p>
            <a:r>
              <a:rPr lang="en-US" baseline="0" dirty="0"/>
              <a:t>Providing rights to future goods or services to customers that can be resold or provided to their customers</a:t>
            </a:r>
          </a:p>
          <a:p>
            <a:r>
              <a:rPr lang="en-US" baseline="0" dirty="0"/>
              <a:t>Creating an asset on behalf of a customer</a:t>
            </a:r>
          </a:p>
          <a:p>
            <a:r>
              <a:rPr lang="en-US" baseline="0" dirty="0"/>
              <a:t>Granting licenses</a:t>
            </a:r>
          </a:p>
          <a:p>
            <a:r>
              <a:rPr lang="en-US" baseline="0" dirty="0"/>
              <a:t>Granting options to purchase additional goods or services</a:t>
            </a:r>
            <a:endParaRPr lang="en-US" dirty="0"/>
          </a:p>
        </p:txBody>
      </p:sp>
    </p:spTree>
    <p:extLst>
      <p:ext uri="{BB962C8B-B14F-4D97-AF65-F5344CB8AC3E}">
        <p14:creationId xmlns:p14="http://schemas.microsoft.com/office/powerpoint/2010/main" val="4022822757"/>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7772400" cy="1524000"/>
          </a:xfrm>
        </p:spPr>
        <p:txBody>
          <a:bodyPr/>
          <a:lstStyle/>
          <a:p>
            <a:r>
              <a:rPr lang="en-US" dirty="0"/>
              <a:t>Distinct Performance</a:t>
            </a:r>
            <a:r>
              <a:rPr lang="en-US" baseline="0" dirty="0"/>
              <a:t> Obligations</a:t>
            </a:r>
            <a:endParaRPr lang="en-US" dirty="0"/>
          </a:p>
        </p:txBody>
      </p:sp>
      <p:sp>
        <p:nvSpPr>
          <p:cNvPr id="3" name="Text Placeholder 2"/>
          <p:cNvSpPr>
            <a:spLocks noGrp="1"/>
          </p:cNvSpPr>
          <p:nvPr>
            <p:ph type="body" idx="1"/>
          </p:nvPr>
        </p:nvSpPr>
        <p:spPr>
          <a:xfrm>
            <a:off x="2209800" y="1905000"/>
            <a:ext cx="8077200" cy="4191000"/>
          </a:xfrm>
        </p:spPr>
        <p:txBody>
          <a:bodyPr>
            <a:normAutofit/>
          </a:bodyPr>
          <a:lstStyle/>
          <a:p>
            <a:r>
              <a:rPr lang="en-US" dirty="0"/>
              <a:t>Are distinct if two criteria met:</a:t>
            </a:r>
          </a:p>
          <a:p>
            <a:pPr lvl="1"/>
            <a:r>
              <a:rPr lang="en-US" dirty="0"/>
              <a:t>Customer</a:t>
            </a:r>
            <a:r>
              <a:rPr lang="en-US" baseline="0" dirty="0"/>
              <a:t> must be able to benefit from it, on its own or using other resources readily available to the customer</a:t>
            </a:r>
          </a:p>
          <a:p>
            <a:pPr lvl="2"/>
            <a:r>
              <a:rPr lang="en-US" dirty="0"/>
              <a:t>The good or service</a:t>
            </a:r>
            <a:r>
              <a:rPr lang="en-US" baseline="0" dirty="0"/>
              <a:t> can be used, consumed, sold for more than scrap, or used for economic benefit</a:t>
            </a:r>
          </a:p>
          <a:p>
            <a:pPr lvl="2"/>
            <a:r>
              <a:rPr lang="en-US" dirty="0"/>
              <a:t>Resources</a:t>
            </a:r>
            <a:r>
              <a:rPr lang="en-US" baseline="0" dirty="0"/>
              <a:t> are readily available if sold separately or have already been previously obtained by the customer</a:t>
            </a:r>
          </a:p>
        </p:txBody>
      </p:sp>
    </p:spTree>
    <p:extLst>
      <p:ext uri="{BB962C8B-B14F-4D97-AF65-F5344CB8AC3E}">
        <p14:creationId xmlns:p14="http://schemas.microsoft.com/office/powerpoint/2010/main" val="1342157633"/>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81200" y="533400"/>
            <a:ext cx="8229600" cy="5867400"/>
          </a:xfrm>
        </p:spPr>
        <p:txBody>
          <a:bodyPr/>
          <a:lstStyle/>
          <a:p>
            <a:pPr lvl="1"/>
            <a:r>
              <a:rPr lang="en-US" dirty="0"/>
              <a:t>Promise must be separately identifiable</a:t>
            </a:r>
            <a:r>
              <a:rPr lang="en-US" baseline="0" dirty="0"/>
              <a:t> in contract from other promises</a:t>
            </a:r>
          </a:p>
          <a:p>
            <a:pPr lvl="2"/>
            <a:r>
              <a:rPr lang="en-US" baseline="0" dirty="0"/>
              <a:t>Based on whether promise is to deliver individual goods or services or a combined item with promised goods or services serving as inputs</a:t>
            </a:r>
          </a:p>
          <a:p>
            <a:pPr lvl="2"/>
            <a:r>
              <a:rPr lang="en-US" baseline="0" dirty="0"/>
              <a:t>Other factors indicating promises are separately identifiable:</a:t>
            </a:r>
          </a:p>
          <a:p>
            <a:pPr lvl="3"/>
            <a:r>
              <a:rPr lang="en-US" dirty="0"/>
              <a:t>No need for entity to significantly integrate good or service with others that are part of the contract into</a:t>
            </a:r>
            <a:r>
              <a:rPr lang="en-US" baseline="0" dirty="0"/>
              <a:t> bundle of services contracted for</a:t>
            </a:r>
          </a:p>
          <a:p>
            <a:pPr lvl="3"/>
            <a:r>
              <a:rPr lang="en-US" baseline="0" dirty="0"/>
              <a:t>Other goods or services not significantly modified by good or service</a:t>
            </a:r>
          </a:p>
          <a:p>
            <a:pPr lvl="3"/>
            <a:r>
              <a:rPr lang="en-US" baseline="0" dirty="0"/>
              <a:t>Good or service neither highly dependent nor highly interrelated to other goods or services in the contract</a:t>
            </a:r>
            <a:endParaRPr lang="en-US" dirty="0"/>
          </a:p>
        </p:txBody>
      </p:sp>
    </p:spTree>
    <p:extLst>
      <p:ext uri="{BB962C8B-B14F-4D97-AF65-F5344CB8AC3E}">
        <p14:creationId xmlns:p14="http://schemas.microsoft.com/office/powerpoint/2010/main" val="223112175"/>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381000"/>
            <a:ext cx="7924800" cy="6324600"/>
          </a:xfrm>
        </p:spPr>
        <p:txBody>
          <a:bodyPr/>
          <a:lstStyle/>
          <a:p>
            <a:r>
              <a:rPr lang="en-US" dirty="0"/>
              <a:t>Not required to determine if promised goods</a:t>
            </a:r>
            <a:r>
              <a:rPr lang="en-US" baseline="0" dirty="0"/>
              <a:t> or services are a performance obligation if not material</a:t>
            </a:r>
          </a:p>
          <a:p>
            <a:r>
              <a:rPr lang="en-US" baseline="0" dirty="0"/>
              <a:t>Entity may elect to consider shipping and handling costs incurred after control of goods are transferred to customer as fulfilling a promise to transfer goods, not a separate promise</a:t>
            </a:r>
            <a:endParaRPr lang="en-US" dirty="0"/>
          </a:p>
          <a:p>
            <a:r>
              <a:rPr lang="en-US" dirty="0"/>
              <a:t>If</a:t>
            </a:r>
            <a:r>
              <a:rPr lang="en-US" baseline="0" dirty="0"/>
              <a:t> not distinct, combined with others until distinct performance obligation results, which may result in a single performance obligation</a:t>
            </a:r>
            <a:endParaRPr lang="en-US" dirty="0"/>
          </a:p>
        </p:txBody>
      </p:sp>
    </p:spTree>
    <p:extLst>
      <p:ext uri="{BB962C8B-B14F-4D97-AF65-F5344CB8AC3E}">
        <p14:creationId xmlns:p14="http://schemas.microsoft.com/office/powerpoint/2010/main" val="2544046982"/>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Warranties</a:t>
            </a:r>
          </a:p>
        </p:txBody>
      </p:sp>
      <p:sp>
        <p:nvSpPr>
          <p:cNvPr id="3" name="Text Placeholder 2"/>
          <p:cNvSpPr>
            <a:spLocks noGrp="1"/>
          </p:cNvSpPr>
          <p:nvPr>
            <p:ph type="body" idx="1"/>
          </p:nvPr>
        </p:nvSpPr>
        <p:spPr/>
        <p:txBody>
          <a:bodyPr>
            <a:normAutofit/>
          </a:bodyPr>
          <a:lstStyle/>
          <a:p>
            <a:r>
              <a:rPr lang="en-US" dirty="0"/>
              <a:t>May be</a:t>
            </a:r>
            <a:r>
              <a:rPr lang="en-US" baseline="0" dirty="0"/>
              <a:t> available for separate purchase by customer</a:t>
            </a:r>
          </a:p>
          <a:p>
            <a:pPr lvl="1"/>
            <a:r>
              <a:rPr lang="en-US" dirty="0"/>
              <a:t>Priced or negotiated separately</a:t>
            </a:r>
          </a:p>
          <a:p>
            <a:pPr lvl="1"/>
            <a:r>
              <a:rPr lang="en-US" dirty="0"/>
              <a:t>Considered distinct performance obligation</a:t>
            </a:r>
          </a:p>
        </p:txBody>
      </p:sp>
    </p:spTree>
    <p:extLst>
      <p:ext uri="{BB962C8B-B14F-4D97-AF65-F5344CB8AC3E}">
        <p14:creationId xmlns:p14="http://schemas.microsoft.com/office/powerpoint/2010/main" val="826089058"/>
      </p:ext>
    </p:extLst>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685800"/>
            <a:ext cx="7772400" cy="5410200"/>
          </a:xfrm>
        </p:spPr>
        <p:txBody>
          <a:bodyPr/>
          <a:lstStyle/>
          <a:p>
            <a:r>
              <a:rPr lang="en-US" dirty="0"/>
              <a:t>May be assurance-type warranting </a:t>
            </a:r>
            <a:r>
              <a:rPr lang="en-US" baseline="0" dirty="0"/>
              <a:t>expected performance of goods or services</a:t>
            </a:r>
          </a:p>
          <a:p>
            <a:pPr lvl="1"/>
            <a:r>
              <a:rPr lang="en-US" dirty="0"/>
              <a:t>Not available for separate purchase</a:t>
            </a:r>
            <a:r>
              <a:rPr lang="en-US" baseline="0" dirty="0"/>
              <a:t> by customer</a:t>
            </a:r>
          </a:p>
          <a:p>
            <a:pPr lvl="1"/>
            <a:r>
              <a:rPr lang="en-US" dirty="0"/>
              <a:t>Does not constitute</a:t>
            </a:r>
            <a:r>
              <a:rPr lang="en-US" baseline="0" dirty="0"/>
              <a:t> a distinct performance obligation</a:t>
            </a:r>
          </a:p>
          <a:p>
            <a:pPr lvl="1"/>
            <a:r>
              <a:rPr lang="en-US" baseline="0" dirty="0"/>
              <a:t>Considered contingent liability</a:t>
            </a:r>
          </a:p>
          <a:p>
            <a:pPr lvl="2"/>
            <a:r>
              <a:rPr lang="en-US" baseline="0" dirty="0"/>
              <a:t>Recognized as expense and liability when probable and estimable, generally in period of sale</a:t>
            </a:r>
          </a:p>
          <a:p>
            <a:pPr lvl="2"/>
            <a:r>
              <a:rPr lang="en-US" baseline="0" dirty="0"/>
              <a:t>Liability reduced as warranty services provided</a:t>
            </a:r>
            <a:endParaRPr lang="en-US" dirty="0"/>
          </a:p>
        </p:txBody>
      </p:sp>
    </p:spTree>
    <p:extLst>
      <p:ext uri="{BB962C8B-B14F-4D97-AF65-F5344CB8AC3E}">
        <p14:creationId xmlns:p14="http://schemas.microsoft.com/office/powerpoint/2010/main" val="3147942153"/>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ltLang="en-US" dirty="0">
                <a:ea typeface="ＭＳ Ｐゴシック" panose="020B0600070205080204" pitchFamily="34" charset="-128"/>
              </a:rPr>
              <a:t>Applies to:</a:t>
            </a:r>
            <a:endParaRPr lang="en-US" dirty="0"/>
          </a:p>
        </p:txBody>
      </p:sp>
      <p:sp>
        <p:nvSpPr>
          <p:cNvPr id="3" name="Text Placeholder 2"/>
          <p:cNvSpPr>
            <a:spLocks noGrp="1"/>
          </p:cNvSpPr>
          <p:nvPr>
            <p:ph type="body" idx="1"/>
          </p:nvPr>
        </p:nvSpPr>
        <p:spPr/>
        <p:txBody>
          <a:bodyPr/>
          <a:lstStyle/>
          <a:p>
            <a:r>
              <a:rPr lang="en-US" altLang="en-US" dirty="0">
                <a:ea typeface="ＭＳ Ｐゴシック" panose="020B0600070205080204" pitchFamily="34" charset="-128"/>
              </a:rPr>
              <a:t>Any entity entering into contracts with customers</a:t>
            </a:r>
          </a:p>
          <a:p>
            <a:pPr lvl="1"/>
            <a:r>
              <a:rPr lang="en-US" altLang="en-US" dirty="0">
                <a:ea typeface="ＭＳ Ｐゴシック" panose="020B0600070205080204" pitchFamily="34" charset="-128"/>
              </a:rPr>
              <a:t>Does not apply to contracts falling under scope of other standards</a:t>
            </a:r>
          </a:p>
          <a:p>
            <a:pPr lvl="1"/>
            <a:r>
              <a:rPr lang="en-US" altLang="en-US" dirty="0">
                <a:ea typeface="ＭＳ Ｐゴシック" panose="020B0600070205080204" pitchFamily="34" charset="-128"/>
              </a:rPr>
              <a:t>Examples may include lease or insurance contracts</a:t>
            </a:r>
            <a:endParaRPr lang="en-US" dirty="0"/>
          </a:p>
        </p:txBody>
      </p:sp>
    </p:spTree>
    <p:extLst>
      <p:ext uri="{BB962C8B-B14F-4D97-AF65-F5344CB8AC3E}">
        <p14:creationId xmlns:p14="http://schemas.microsoft.com/office/powerpoint/2010/main" val="124213445"/>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33600" y="762000"/>
            <a:ext cx="7848600" cy="5638800"/>
          </a:xfrm>
        </p:spPr>
        <p:txBody>
          <a:bodyPr>
            <a:normAutofit/>
          </a:bodyPr>
          <a:lstStyle/>
          <a:p>
            <a:r>
              <a:rPr lang="en-US" dirty="0"/>
              <a:t>May be service-type,</a:t>
            </a:r>
            <a:r>
              <a:rPr lang="en-US" baseline="0" dirty="0"/>
              <a:t> </a:t>
            </a:r>
            <a:r>
              <a:rPr lang="en-US" dirty="0"/>
              <a:t>providing service in addition</a:t>
            </a:r>
            <a:r>
              <a:rPr lang="en-US" baseline="0" dirty="0"/>
              <a:t> to making certain good or service performs as promised</a:t>
            </a:r>
          </a:p>
          <a:p>
            <a:pPr lvl="1"/>
            <a:r>
              <a:rPr lang="en-US" dirty="0"/>
              <a:t>Represents distinct performance obligation</a:t>
            </a:r>
          </a:p>
          <a:p>
            <a:pPr lvl="1"/>
            <a:r>
              <a:rPr lang="en-US" dirty="0"/>
              <a:t>Examples</a:t>
            </a:r>
            <a:r>
              <a:rPr lang="en-US" baseline="0" dirty="0"/>
              <a:t> include:</a:t>
            </a:r>
          </a:p>
          <a:p>
            <a:pPr lvl="2"/>
            <a:r>
              <a:rPr lang="en-US" dirty="0"/>
              <a:t>Warranties required by law</a:t>
            </a:r>
          </a:p>
          <a:p>
            <a:pPr lvl="2"/>
            <a:r>
              <a:rPr lang="en-US" dirty="0"/>
              <a:t>Warranties extending beyond a reasonable period</a:t>
            </a:r>
            <a:r>
              <a:rPr lang="en-US" baseline="0" dirty="0"/>
              <a:t> necessary to evaluate performance</a:t>
            </a:r>
          </a:p>
          <a:p>
            <a:pPr lvl="2"/>
            <a:r>
              <a:rPr lang="en-US" baseline="0" dirty="0"/>
              <a:t>Services extend beyond making certain product or services perform as expected</a:t>
            </a:r>
          </a:p>
        </p:txBody>
      </p:sp>
    </p:spTree>
    <p:extLst>
      <p:ext uri="{BB962C8B-B14F-4D97-AF65-F5344CB8AC3E}">
        <p14:creationId xmlns:p14="http://schemas.microsoft.com/office/powerpoint/2010/main" val="2664413108"/>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lvl="0"/>
            <a:r>
              <a:rPr lang="en-US" baseline="0" dirty="0"/>
              <a:t>May be combination of assurance-type and service-type</a:t>
            </a:r>
          </a:p>
          <a:p>
            <a:pPr lvl="1"/>
            <a:r>
              <a:rPr lang="en-US" baseline="0" dirty="0"/>
              <a:t>Allocate revenue between product or service, including assurance-type, and service-type</a:t>
            </a:r>
          </a:p>
          <a:p>
            <a:pPr lvl="1"/>
            <a:r>
              <a:rPr lang="en-US" baseline="0" dirty="0"/>
              <a:t>When allocation cannot be reasonably performed, accounted for as service-type</a:t>
            </a:r>
            <a:endParaRPr lang="en-US" dirty="0"/>
          </a:p>
        </p:txBody>
      </p:sp>
    </p:spTree>
    <p:extLst>
      <p:ext uri="{BB962C8B-B14F-4D97-AF65-F5344CB8AC3E}">
        <p14:creationId xmlns:p14="http://schemas.microsoft.com/office/powerpoint/2010/main" val="1883174214"/>
      </p:ext>
    </p:extLst>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7772400" cy="1524000"/>
          </a:xfrm>
        </p:spPr>
        <p:txBody>
          <a:bodyPr/>
          <a:lstStyle/>
          <a:p>
            <a:r>
              <a:rPr lang="en-US" dirty="0"/>
              <a:t>Options for Additional Goods or Services</a:t>
            </a:r>
          </a:p>
        </p:txBody>
      </p:sp>
      <p:sp>
        <p:nvSpPr>
          <p:cNvPr id="3" name="Text Placeholder 2"/>
          <p:cNvSpPr>
            <a:spLocks noGrp="1"/>
          </p:cNvSpPr>
          <p:nvPr>
            <p:ph type="body" idx="1"/>
          </p:nvPr>
        </p:nvSpPr>
        <p:spPr>
          <a:xfrm>
            <a:off x="2209800" y="1752600"/>
            <a:ext cx="7772400" cy="4572000"/>
          </a:xfrm>
        </p:spPr>
        <p:txBody>
          <a:bodyPr/>
          <a:lstStyle/>
          <a:p>
            <a:r>
              <a:rPr lang="en-US" dirty="0"/>
              <a:t>Recognized as distinct performance obligation if rights granted that would not be available to customer if contract not entered into</a:t>
            </a:r>
          </a:p>
          <a:p>
            <a:r>
              <a:rPr lang="en-US" dirty="0"/>
              <a:t>Amount allocated represents payment by customer for future goods or services</a:t>
            </a:r>
          </a:p>
          <a:p>
            <a:pPr lvl="1"/>
            <a:r>
              <a:rPr lang="en-US" dirty="0"/>
              <a:t>Recognized</a:t>
            </a:r>
            <a:r>
              <a:rPr lang="en-US" baseline="0" dirty="0"/>
              <a:t> as revenue when goods or services subsequently purchased by customer</a:t>
            </a:r>
            <a:endParaRPr lang="en-US" dirty="0"/>
          </a:p>
        </p:txBody>
      </p:sp>
    </p:spTree>
    <p:extLst>
      <p:ext uri="{BB962C8B-B14F-4D97-AF65-F5344CB8AC3E}">
        <p14:creationId xmlns:p14="http://schemas.microsoft.com/office/powerpoint/2010/main" val="2269847602"/>
      </p:ext>
    </p:extLst>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Step 3 – Determine Transaction Price</a:t>
            </a:r>
          </a:p>
        </p:txBody>
      </p:sp>
      <p:sp>
        <p:nvSpPr>
          <p:cNvPr id="15363" name="Text Placeholder 2"/>
          <p:cNvSpPr>
            <a:spLocks noGrp="1"/>
          </p:cNvSpPr>
          <p:nvPr>
            <p:ph type="body" idx="1"/>
          </p:nvPr>
        </p:nvSpPr>
        <p:spPr>
          <a:xfrm>
            <a:off x="2706688" y="2017714"/>
            <a:ext cx="7199312" cy="3697287"/>
          </a:xfrm>
        </p:spPr>
        <p:txBody>
          <a:bodyPr/>
          <a:lstStyle/>
          <a:p>
            <a:r>
              <a:rPr lang="en-US" altLang="en-US" dirty="0">
                <a:ea typeface="ＭＳ Ｐゴシック" panose="020B0600070205080204" pitchFamily="34" charset="-128"/>
              </a:rPr>
              <a:t>Amount of consideration to which entity expects to be entitled in exchange for transferring goods or services</a:t>
            </a:r>
          </a:p>
          <a:p>
            <a:pPr lvl="1"/>
            <a:r>
              <a:rPr lang="en-US" altLang="en-US" dirty="0">
                <a:ea typeface="ＭＳ Ｐゴシック" panose="020B0600070205080204" pitchFamily="34" charset="-128"/>
              </a:rPr>
              <a:t>Excludes amounts collected on behalf of third parties</a:t>
            </a:r>
          </a:p>
          <a:p>
            <a:pPr lvl="1"/>
            <a:r>
              <a:rPr lang="en-US" altLang="en-US" dirty="0">
                <a:ea typeface="ＭＳ Ｐゴシック" panose="020B0600070205080204" pitchFamily="34" charset="-128"/>
              </a:rPr>
              <a:t>May</a:t>
            </a:r>
            <a:r>
              <a:rPr lang="en-US" altLang="en-US" baseline="0" dirty="0">
                <a:ea typeface="ＭＳ Ｐゴシック" panose="020B0600070205080204" pitchFamily="34" charset="-128"/>
              </a:rPr>
              <a:t> be gross or net, depending on capacity as principal or agent</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571289310"/>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ltLang="en-US" dirty="0">
                <a:ea typeface="ＭＳ Ｐゴシック" panose="020B0600070205080204" pitchFamily="34" charset="-128"/>
              </a:rPr>
              <a:t>Includes consideration of various factors</a:t>
            </a:r>
            <a:endParaRPr lang="en-US" dirty="0"/>
          </a:p>
        </p:txBody>
      </p:sp>
      <p:sp>
        <p:nvSpPr>
          <p:cNvPr id="3" name="Text Placeholder 2"/>
          <p:cNvSpPr>
            <a:spLocks noGrp="1"/>
          </p:cNvSpPr>
          <p:nvPr>
            <p:ph type="body" idx="1"/>
          </p:nvPr>
        </p:nvSpPr>
        <p:spPr/>
        <p:txBody>
          <a:bodyPr/>
          <a:lstStyle/>
          <a:p>
            <a:pPr lvl="0"/>
            <a:r>
              <a:rPr lang="en-US" altLang="en-US" dirty="0">
                <a:ea typeface="ＭＳ Ｐゴシック" panose="020B0600070205080204" pitchFamily="34" charset="-128"/>
              </a:rPr>
              <a:t>Variable consideration</a:t>
            </a:r>
          </a:p>
          <a:p>
            <a:pPr lvl="0"/>
            <a:r>
              <a:rPr lang="en-US" altLang="en-US" dirty="0">
                <a:ea typeface="ＭＳ Ｐゴシック" panose="020B0600070205080204" pitchFamily="34" charset="-128"/>
              </a:rPr>
              <a:t>Time value</a:t>
            </a:r>
          </a:p>
          <a:p>
            <a:pPr lvl="0"/>
            <a:r>
              <a:rPr lang="en-US" altLang="en-US" dirty="0">
                <a:ea typeface="ＭＳ Ｐゴシック" panose="020B0600070205080204" pitchFamily="34" charset="-128"/>
              </a:rPr>
              <a:t>Noncash consideration</a:t>
            </a:r>
          </a:p>
          <a:p>
            <a:pPr lvl="0"/>
            <a:r>
              <a:rPr lang="en-US" altLang="en-US" dirty="0">
                <a:ea typeface="ＭＳ Ｐゴシック" panose="020B0600070205080204" pitchFamily="34" charset="-128"/>
              </a:rPr>
              <a:t>Consideration given to a customer</a:t>
            </a:r>
          </a:p>
          <a:p>
            <a:pPr lvl="0"/>
            <a:r>
              <a:rPr lang="en-US" dirty="0"/>
              <a:t>Principal versus Agent Considerations</a:t>
            </a:r>
          </a:p>
          <a:p>
            <a:pPr lvl="1"/>
            <a:r>
              <a:rPr lang="en-US" dirty="0"/>
              <a:t>Determined by nature of obligation</a:t>
            </a:r>
          </a:p>
          <a:p>
            <a:pPr lvl="2"/>
            <a:r>
              <a:rPr lang="en-US" dirty="0"/>
              <a:t>Principal has obligation to provide goods or services</a:t>
            </a:r>
          </a:p>
          <a:p>
            <a:pPr lvl="2"/>
            <a:r>
              <a:rPr lang="en-US" dirty="0"/>
              <a:t>Agent</a:t>
            </a:r>
            <a:r>
              <a:rPr lang="en-US" baseline="0" dirty="0"/>
              <a:t> has obligation to arrange for another party to provide goods or services</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366224859"/>
      </p:ext>
    </p:extLst>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533400"/>
            <a:ext cx="7772400" cy="5486400"/>
          </a:xfrm>
        </p:spPr>
        <p:txBody>
          <a:bodyPr/>
          <a:lstStyle/>
          <a:p>
            <a:pPr lvl="0"/>
            <a:r>
              <a:rPr lang="en-US" dirty="0"/>
              <a:t>To determine if principal or agent</a:t>
            </a:r>
          </a:p>
          <a:p>
            <a:pPr lvl="1"/>
            <a:r>
              <a:rPr lang="en-US" dirty="0"/>
              <a:t>Identify</a:t>
            </a:r>
            <a:r>
              <a:rPr lang="en-US" baseline="0" dirty="0"/>
              <a:t> goods or services specified in contract</a:t>
            </a:r>
          </a:p>
          <a:p>
            <a:pPr lvl="1"/>
            <a:r>
              <a:rPr lang="en-US" baseline="0" dirty="0"/>
              <a:t>Assess whether entity controls goods or services before transfer to the customer</a:t>
            </a:r>
          </a:p>
          <a:p>
            <a:pPr lvl="2"/>
            <a:r>
              <a:rPr lang="en-US" dirty="0"/>
              <a:t>Principal controls goods or services before transfer</a:t>
            </a:r>
          </a:p>
          <a:p>
            <a:pPr lvl="2"/>
            <a:r>
              <a:rPr lang="en-US" dirty="0"/>
              <a:t>Principal</a:t>
            </a:r>
            <a:r>
              <a:rPr lang="en-US" baseline="0" dirty="0"/>
              <a:t> may satisfy performance obligation or engage another to do so</a:t>
            </a:r>
            <a:endParaRPr lang="en-US" dirty="0"/>
          </a:p>
          <a:p>
            <a:pPr lvl="2"/>
            <a:r>
              <a:rPr lang="en-US" dirty="0"/>
              <a:t>Obtaining</a:t>
            </a:r>
            <a:r>
              <a:rPr lang="en-US" baseline="0" dirty="0"/>
              <a:t> and immediately transferring of title to customer does not constitute control</a:t>
            </a:r>
            <a:endParaRPr lang="en-US" dirty="0"/>
          </a:p>
        </p:txBody>
      </p:sp>
    </p:spTree>
    <p:extLst>
      <p:ext uri="{BB962C8B-B14F-4D97-AF65-F5344CB8AC3E}">
        <p14:creationId xmlns:p14="http://schemas.microsoft.com/office/powerpoint/2010/main" val="1937749009"/>
      </p:ext>
    </p:extLst>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228600"/>
            <a:ext cx="7772400" cy="5867400"/>
          </a:xfrm>
        </p:spPr>
        <p:txBody>
          <a:bodyPr>
            <a:normAutofit/>
          </a:bodyPr>
          <a:lstStyle/>
          <a:p>
            <a:pPr lvl="0"/>
            <a:r>
              <a:rPr lang="en-US" dirty="0"/>
              <a:t>Principal has control of </a:t>
            </a:r>
            <a:r>
              <a:rPr lang="en-US" baseline="0" dirty="0"/>
              <a:t>one of the following:</a:t>
            </a:r>
          </a:p>
          <a:p>
            <a:pPr lvl="1"/>
            <a:r>
              <a:rPr lang="en-US" dirty="0"/>
              <a:t>Goods or assets obtained from another party and transferred to the customer</a:t>
            </a:r>
          </a:p>
          <a:p>
            <a:pPr lvl="1"/>
            <a:r>
              <a:rPr lang="en-US" dirty="0"/>
              <a:t>Right to a service to be provided by another party at the direction of the principal</a:t>
            </a:r>
          </a:p>
          <a:p>
            <a:pPr lvl="1"/>
            <a:r>
              <a:rPr lang="en-US" dirty="0"/>
              <a:t>Goods or services obtained from</a:t>
            </a:r>
            <a:r>
              <a:rPr lang="en-US" baseline="0" dirty="0"/>
              <a:t> other parties to combine with other goods or services to satisfy performance obligation, such as by integrating goods or services provided by another into specified good or service to be provided to customer</a:t>
            </a:r>
          </a:p>
          <a:p>
            <a:pPr lvl="0"/>
            <a:r>
              <a:rPr lang="en-US" dirty="0"/>
              <a:t>Principal recognizes gross amount of revenue upon satisfaction of performance obligation</a:t>
            </a:r>
          </a:p>
        </p:txBody>
      </p:sp>
    </p:spTree>
    <p:extLst>
      <p:ext uri="{BB962C8B-B14F-4D97-AF65-F5344CB8AC3E}">
        <p14:creationId xmlns:p14="http://schemas.microsoft.com/office/powerpoint/2010/main" val="529241356"/>
      </p:ext>
    </p:extLst>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685800"/>
            <a:ext cx="7772400" cy="5410200"/>
          </a:xfrm>
        </p:spPr>
        <p:txBody>
          <a:bodyPr/>
          <a:lstStyle/>
          <a:p>
            <a:pPr lvl="0"/>
            <a:r>
              <a:rPr lang="en-US" dirty="0"/>
              <a:t>Agent does not control good or service before transfer to customer</a:t>
            </a:r>
          </a:p>
          <a:p>
            <a:pPr lvl="1"/>
            <a:r>
              <a:rPr lang="en-US" dirty="0"/>
              <a:t>Indications of control include:</a:t>
            </a:r>
          </a:p>
          <a:p>
            <a:pPr lvl="2"/>
            <a:r>
              <a:rPr lang="en-US" dirty="0"/>
              <a:t>Primary responsibility for providing good or service</a:t>
            </a:r>
          </a:p>
          <a:p>
            <a:pPr lvl="2"/>
            <a:r>
              <a:rPr lang="en-US" dirty="0"/>
              <a:t>Risk</a:t>
            </a:r>
            <a:r>
              <a:rPr lang="en-US" baseline="0" dirty="0"/>
              <a:t> of loss associated with inventory before delivery to customer and after delivery to the customer, such as in the case of a return</a:t>
            </a:r>
          </a:p>
          <a:p>
            <a:pPr lvl="2"/>
            <a:r>
              <a:rPr lang="en-US" baseline="0" dirty="0"/>
              <a:t>Discretion in setting price for goods or services</a:t>
            </a:r>
            <a:endParaRPr lang="en-US" dirty="0"/>
          </a:p>
        </p:txBody>
      </p:sp>
    </p:spTree>
    <p:extLst>
      <p:ext uri="{BB962C8B-B14F-4D97-AF65-F5344CB8AC3E}">
        <p14:creationId xmlns:p14="http://schemas.microsoft.com/office/powerpoint/2010/main" val="2781420903"/>
      </p:ext>
    </p:extLst>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7772400" cy="1143000"/>
          </a:xfrm>
        </p:spPr>
        <p:txBody>
          <a:bodyPr/>
          <a:lstStyle/>
          <a:p>
            <a:r>
              <a:rPr lang="en-US" dirty="0"/>
              <a:t>Variable Consideration</a:t>
            </a:r>
          </a:p>
        </p:txBody>
      </p:sp>
      <p:sp>
        <p:nvSpPr>
          <p:cNvPr id="3" name="Text Placeholder 2"/>
          <p:cNvSpPr>
            <a:spLocks noGrp="1"/>
          </p:cNvSpPr>
          <p:nvPr>
            <p:ph type="body" idx="1"/>
          </p:nvPr>
        </p:nvSpPr>
        <p:spPr>
          <a:xfrm>
            <a:off x="2209800" y="1371600"/>
            <a:ext cx="7772400" cy="4876800"/>
          </a:xfrm>
        </p:spPr>
        <p:txBody>
          <a:bodyPr/>
          <a:lstStyle/>
          <a:p>
            <a:r>
              <a:rPr lang="en-US" dirty="0"/>
              <a:t>May result from</a:t>
            </a:r>
          </a:p>
          <a:p>
            <a:pPr lvl="1"/>
            <a:r>
              <a:rPr lang="en-US" dirty="0"/>
              <a:t>Discounts or rebates</a:t>
            </a:r>
          </a:p>
          <a:p>
            <a:pPr lvl="1"/>
            <a:r>
              <a:rPr lang="en-US" dirty="0"/>
              <a:t>Credits,</a:t>
            </a:r>
            <a:r>
              <a:rPr lang="en-US" baseline="0" dirty="0"/>
              <a:t> price concessions, or incentives</a:t>
            </a:r>
          </a:p>
          <a:p>
            <a:pPr lvl="1"/>
            <a:r>
              <a:rPr lang="en-US" baseline="0" dirty="0"/>
              <a:t>Performance bonuses</a:t>
            </a:r>
          </a:p>
          <a:p>
            <a:pPr lvl="1"/>
            <a:r>
              <a:rPr lang="en-US" baseline="0" dirty="0"/>
              <a:t>Penalties</a:t>
            </a:r>
          </a:p>
          <a:p>
            <a:pPr lvl="0"/>
            <a:r>
              <a:rPr lang="en-US" dirty="0"/>
              <a:t>May also result from contingencies</a:t>
            </a:r>
          </a:p>
          <a:p>
            <a:pPr lvl="1"/>
            <a:r>
              <a:rPr lang="en-US" dirty="0"/>
              <a:t>Occurrence or nonoccurrence of future event</a:t>
            </a:r>
          </a:p>
          <a:p>
            <a:pPr lvl="1"/>
            <a:r>
              <a:rPr lang="en-US" dirty="0"/>
              <a:t>Performance bonus based on achieving a milestone</a:t>
            </a:r>
          </a:p>
        </p:txBody>
      </p:sp>
    </p:spTree>
    <p:extLst>
      <p:ext uri="{BB962C8B-B14F-4D97-AF65-F5344CB8AC3E}">
        <p14:creationId xmlns:p14="http://schemas.microsoft.com/office/powerpoint/2010/main" val="2959465127"/>
      </p:ext>
    </p:extLst>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81200" y="685800"/>
            <a:ext cx="7924800" cy="5486400"/>
          </a:xfrm>
        </p:spPr>
        <p:txBody>
          <a:bodyPr>
            <a:normAutofit/>
          </a:bodyPr>
          <a:lstStyle/>
          <a:p>
            <a:r>
              <a:rPr lang="en-US" dirty="0"/>
              <a:t>Considered variable if either:</a:t>
            </a:r>
          </a:p>
          <a:p>
            <a:pPr lvl="1"/>
            <a:r>
              <a:rPr lang="en-US" dirty="0"/>
              <a:t>Valid expectation by customer</a:t>
            </a:r>
            <a:r>
              <a:rPr lang="en-US" baseline="0" dirty="0"/>
              <a:t> that seller will accept less than contract amount in the form of a discount, rebate, refund, credit, or other price concession; or</a:t>
            </a:r>
          </a:p>
          <a:p>
            <a:pPr lvl="1"/>
            <a:r>
              <a:rPr lang="en-US" baseline="0" dirty="0"/>
              <a:t>Facts indicate that seller’s intended, as of the inception of the contract, to make a price concession</a:t>
            </a:r>
            <a:endParaRPr lang="en-US" dirty="0"/>
          </a:p>
        </p:txBody>
      </p:sp>
    </p:spTree>
    <p:extLst>
      <p:ext uri="{BB962C8B-B14F-4D97-AF65-F5344CB8AC3E}">
        <p14:creationId xmlns:p14="http://schemas.microsoft.com/office/powerpoint/2010/main" val="374142760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to Existing</a:t>
            </a:r>
            <a:r>
              <a:rPr lang="en-US" baseline="0" dirty="0"/>
              <a:t> Related Standards</a:t>
            </a:r>
            <a:endParaRPr lang="en-US" dirty="0"/>
          </a:p>
        </p:txBody>
      </p:sp>
      <p:sp>
        <p:nvSpPr>
          <p:cNvPr id="3" name="Text Placeholder 2"/>
          <p:cNvSpPr>
            <a:spLocks noGrp="1"/>
          </p:cNvSpPr>
          <p:nvPr>
            <p:ph type="body" idx="1"/>
          </p:nvPr>
        </p:nvSpPr>
        <p:spPr/>
        <p:txBody>
          <a:bodyPr>
            <a:normAutofit/>
          </a:bodyPr>
          <a:lstStyle/>
          <a:p>
            <a:r>
              <a:rPr lang="en-US" dirty="0"/>
              <a:t>Summary</a:t>
            </a:r>
            <a:r>
              <a:rPr lang="en-US" baseline="0" dirty="0"/>
              <a:t> of Significant Accounting Policies</a:t>
            </a:r>
            <a:endParaRPr lang="en-US" dirty="0"/>
          </a:p>
          <a:p>
            <a:pPr lvl="1"/>
            <a:r>
              <a:rPr lang="en-US" dirty="0"/>
              <a:t>Basis of consolidation</a:t>
            </a:r>
          </a:p>
          <a:p>
            <a:pPr lvl="1"/>
            <a:r>
              <a:rPr lang="en-US" dirty="0"/>
              <a:t>Depreciation methods</a:t>
            </a:r>
          </a:p>
          <a:p>
            <a:pPr lvl="1"/>
            <a:r>
              <a:rPr lang="en-US" dirty="0"/>
              <a:t>Amortization</a:t>
            </a:r>
            <a:r>
              <a:rPr lang="en-US" baseline="0" dirty="0"/>
              <a:t> of intangibles</a:t>
            </a:r>
          </a:p>
          <a:p>
            <a:pPr lvl="1"/>
            <a:r>
              <a:rPr lang="en-US" dirty="0"/>
              <a:t>Recognition of revenue from contracts with customers</a:t>
            </a:r>
          </a:p>
          <a:p>
            <a:pPr lvl="2"/>
            <a:r>
              <a:rPr lang="en-US" dirty="0"/>
              <a:t>Previously</a:t>
            </a:r>
            <a:r>
              <a:rPr lang="en-US" baseline="0" dirty="0"/>
              <a:t> was accounting for recognition of profit on long-term construction-type contracts</a:t>
            </a:r>
          </a:p>
          <a:p>
            <a:pPr lvl="2"/>
            <a:r>
              <a:rPr lang="en-US" baseline="0" dirty="0"/>
              <a:t>No longer separate provisions for long-term construction contracts</a:t>
            </a:r>
          </a:p>
          <a:p>
            <a:pPr lvl="1"/>
            <a:r>
              <a:rPr lang="en-US" baseline="0" dirty="0"/>
              <a:t>Recognition of revenue from leasing contracts</a:t>
            </a:r>
          </a:p>
          <a:p>
            <a:pPr lvl="2"/>
            <a:r>
              <a:rPr lang="en-US" baseline="0" dirty="0"/>
              <a:t>Previously was recognition of revenue from franchising and leasing</a:t>
            </a:r>
          </a:p>
          <a:p>
            <a:pPr lvl="2"/>
            <a:r>
              <a:rPr lang="en-US" baseline="0" dirty="0"/>
              <a:t>No longer separate provisions for franchising</a:t>
            </a:r>
            <a:endParaRPr lang="en-US" dirty="0"/>
          </a:p>
        </p:txBody>
      </p:sp>
    </p:spTree>
    <p:extLst>
      <p:ext uri="{BB962C8B-B14F-4D97-AF65-F5344CB8AC3E}">
        <p14:creationId xmlns:p14="http://schemas.microsoft.com/office/powerpoint/2010/main" val="2058611896"/>
      </p:ext>
    </p:extLst>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1524000"/>
            <a:ext cx="7772400" cy="4572000"/>
          </a:xfrm>
        </p:spPr>
        <p:txBody>
          <a:bodyPr/>
          <a:lstStyle/>
          <a:p>
            <a:r>
              <a:rPr lang="en-US" dirty="0"/>
              <a:t>Estimated at inception of contract using one method on a consistent basis</a:t>
            </a:r>
          </a:p>
          <a:p>
            <a:pPr lvl="1"/>
            <a:r>
              <a:rPr lang="en-US" dirty="0"/>
              <a:t>Expected value</a:t>
            </a:r>
          </a:p>
          <a:p>
            <a:pPr lvl="1"/>
            <a:r>
              <a:rPr lang="en-US" dirty="0"/>
              <a:t>Most likely</a:t>
            </a:r>
            <a:r>
              <a:rPr lang="en-US" baseline="0" dirty="0"/>
              <a:t> amount</a:t>
            </a:r>
          </a:p>
          <a:p>
            <a:pPr lvl="0"/>
            <a:r>
              <a:rPr lang="en-US" dirty="0"/>
              <a:t>When</a:t>
            </a:r>
            <a:r>
              <a:rPr lang="en-US" baseline="0" dirty="0"/>
              <a:t> receipts exceed amount expected to be retained, difference recognized as refund liability</a:t>
            </a:r>
            <a:endParaRPr lang="en-US" dirty="0"/>
          </a:p>
        </p:txBody>
      </p:sp>
    </p:spTree>
    <p:extLst>
      <p:ext uri="{BB962C8B-B14F-4D97-AF65-F5344CB8AC3E}">
        <p14:creationId xmlns:p14="http://schemas.microsoft.com/office/powerpoint/2010/main" val="3558876571"/>
      </p:ext>
    </p:extLst>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077200" cy="1295400"/>
          </a:xfrm>
        </p:spPr>
        <p:txBody>
          <a:bodyPr/>
          <a:lstStyle/>
          <a:p>
            <a:r>
              <a:rPr lang="en-US" dirty="0"/>
              <a:t>Constraint</a:t>
            </a:r>
            <a:r>
              <a:rPr lang="en-US" baseline="0" dirty="0"/>
              <a:t> on Estimate of Variable Consideration</a:t>
            </a:r>
            <a:endParaRPr lang="en-US" dirty="0"/>
          </a:p>
        </p:txBody>
      </p:sp>
      <p:sp>
        <p:nvSpPr>
          <p:cNvPr id="3" name="Text Placeholder 2"/>
          <p:cNvSpPr>
            <a:spLocks noGrp="1"/>
          </p:cNvSpPr>
          <p:nvPr>
            <p:ph type="body" idx="1"/>
          </p:nvPr>
        </p:nvSpPr>
        <p:spPr>
          <a:xfrm>
            <a:off x="2209801" y="1676400"/>
            <a:ext cx="8349343" cy="3505200"/>
          </a:xfrm>
        </p:spPr>
        <p:txBody>
          <a:bodyPr>
            <a:noAutofit/>
          </a:bodyPr>
          <a:lstStyle/>
          <a:p>
            <a:r>
              <a:rPr lang="en-US" sz="2400" dirty="0"/>
              <a:t>Limits amount of variable consideration to be recognized</a:t>
            </a:r>
          </a:p>
          <a:p>
            <a:r>
              <a:rPr lang="en-US" sz="2400" dirty="0"/>
              <a:t>Must be probable that there will be no significant reversal of cumulative revenue recognized when uncertainty resolved</a:t>
            </a:r>
          </a:p>
          <a:p>
            <a:pPr lvl="1"/>
            <a:r>
              <a:rPr lang="en-US" sz="2400" dirty="0"/>
              <a:t>Should consider likelihood and magnitude of potential reversal</a:t>
            </a:r>
          </a:p>
        </p:txBody>
      </p:sp>
    </p:spTree>
    <p:extLst>
      <p:ext uri="{BB962C8B-B14F-4D97-AF65-F5344CB8AC3E}">
        <p14:creationId xmlns:p14="http://schemas.microsoft.com/office/powerpoint/2010/main" val="3250418754"/>
      </p:ext>
    </p:extLst>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685800"/>
            <a:ext cx="8001000" cy="5410200"/>
          </a:xfrm>
        </p:spPr>
        <p:txBody>
          <a:bodyPr>
            <a:normAutofit lnSpcReduction="10000"/>
          </a:bodyPr>
          <a:lstStyle/>
          <a:p>
            <a:pPr lvl="1"/>
            <a:r>
              <a:rPr lang="en-US" sz="2600" dirty="0"/>
              <a:t>Factors that increase likelihood or magnitude include:</a:t>
            </a:r>
          </a:p>
          <a:p>
            <a:pPr lvl="2"/>
            <a:r>
              <a:rPr lang="en-US" sz="2600" dirty="0"/>
              <a:t>Amount susceptible to factors, such as market volatility, beyond control of entity</a:t>
            </a:r>
          </a:p>
          <a:p>
            <a:pPr lvl="2"/>
            <a:r>
              <a:rPr lang="en-US" sz="2600" dirty="0"/>
              <a:t>Uncertainty unlikely to be resolved for long period</a:t>
            </a:r>
          </a:p>
          <a:p>
            <a:pPr lvl="2"/>
            <a:r>
              <a:rPr lang="en-US" sz="2600" dirty="0"/>
              <a:t>Unable to reliably anticipate amount due to lack of experience or experience that is not predictive</a:t>
            </a:r>
          </a:p>
          <a:p>
            <a:pPr lvl="2"/>
            <a:r>
              <a:rPr lang="en-US" sz="2600" dirty="0"/>
              <a:t>Practice of making price concessions or changing payment terms and conditions</a:t>
            </a:r>
          </a:p>
          <a:p>
            <a:pPr lvl="2"/>
            <a:r>
              <a:rPr lang="en-US" sz="2600" dirty="0"/>
              <a:t>Wide range of possible consideration amounts</a:t>
            </a:r>
          </a:p>
        </p:txBody>
      </p:sp>
    </p:spTree>
    <p:extLst>
      <p:ext uri="{BB962C8B-B14F-4D97-AF65-F5344CB8AC3E}">
        <p14:creationId xmlns:p14="http://schemas.microsoft.com/office/powerpoint/2010/main" val="114377957"/>
      </p:ext>
    </p:extLst>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Reassessment</a:t>
            </a:r>
          </a:p>
        </p:txBody>
      </p:sp>
      <p:sp>
        <p:nvSpPr>
          <p:cNvPr id="3" name="Text Placeholder 2"/>
          <p:cNvSpPr>
            <a:spLocks noGrp="1"/>
          </p:cNvSpPr>
          <p:nvPr>
            <p:ph type="body" idx="1"/>
          </p:nvPr>
        </p:nvSpPr>
        <p:spPr/>
        <p:txBody>
          <a:bodyPr/>
          <a:lstStyle/>
          <a:p>
            <a:r>
              <a:rPr lang="en-US" dirty="0"/>
              <a:t>Variable</a:t>
            </a:r>
            <a:r>
              <a:rPr lang="en-US" baseline="0" dirty="0"/>
              <a:t> consideration reassessed each reporting period</a:t>
            </a:r>
          </a:p>
          <a:p>
            <a:r>
              <a:rPr lang="en-US" baseline="0" dirty="0"/>
              <a:t>Transaction price adjusted to reflect circumstances as of end of reporting period</a:t>
            </a:r>
          </a:p>
          <a:p>
            <a:r>
              <a:rPr lang="en-US" baseline="0" dirty="0"/>
              <a:t>Accounting for change depends on various factors</a:t>
            </a:r>
          </a:p>
        </p:txBody>
      </p:sp>
    </p:spTree>
    <p:extLst>
      <p:ext uri="{BB962C8B-B14F-4D97-AF65-F5344CB8AC3E}">
        <p14:creationId xmlns:p14="http://schemas.microsoft.com/office/powerpoint/2010/main" val="3082250838"/>
      </p:ext>
    </p:extLst>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Adjustments for Time Value</a:t>
            </a:r>
          </a:p>
        </p:txBody>
      </p:sp>
      <p:sp>
        <p:nvSpPr>
          <p:cNvPr id="3" name="Text Placeholder 2"/>
          <p:cNvSpPr>
            <a:spLocks noGrp="1"/>
          </p:cNvSpPr>
          <p:nvPr>
            <p:ph type="body" idx="1"/>
          </p:nvPr>
        </p:nvSpPr>
        <p:spPr>
          <a:xfrm>
            <a:off x="2209801" y="2057400"/>
            <a:ext cx="8077201" cy="4419600"/>
          </a:xfrm>
        </p:spPr>
        <p:txBody>
          <a:bodyPr>
            <a:normAutofit lnSpcReduction="10000"/>
          </a:bodyPr>
          <a:lstStyle/>
          <a:p>
            <a:r>
              <a:rPr lang="en-US" dirty="0"/>
              <a:t>Significant financing component</a:t>
            </a:r>
            <a:r>
              <a:rPr lang="en-US" baseline="0" dirty="0"/>
              <a:t> exists when either entity or customer obtains a significant financing benefit</a:t>
            </a:r>
          </a:p>
          <a:p>
            <a:pPr lvl="1"/>
            <a:r>
              <a:rPr lang="en-US" dirty="0"/>
              <a:t>May or may not be mentioned in contract</a:t>
            </a:r>
          </a:p>
          <a:p>
            <a:pPr lvl="1"/>
            <a:r>
              <a:rPr lang="en-US" dirty="0"/>
              <a:t>Exists</a:t>
            </a:r>
            <a:r>
              <a:rPr lang="en-US" baseline="0" dirty="0"/>
              <a:t> when significant time lag between performance and transfer of consideration</a:t>
            </a:r>
          </a:p>
          <a:p>
            <a:pPr lvl="0"/>
            <a:r>
              <a:rPr lang="en-US" dirty="0"/>
              <a:t>Factors to</a:t>
            </a:r>
            <a:r>
              <a:rPr lang="en-US" baseline="0" dirty="0"/>
              <a:t> consider to determine if financing is significant</a:t>
            </a:r>
          </a:p>
          <a:p>
            <a:pPr lvl="1"/>
            <a:r>
              <a:rPr lang="en-US" dirty="0"/>
              <a:t>Difference between amount of consideration and cash price for goods or services</a:t>
            </a:r>
          </a:p>
          <a:p>
            <a:pPr lvl="1"/>
            <a:r>
              <a:rPr lang="en-US" dirty="0"/>
              <a:t>Combination of:</a:t>
            </a:r>
          </a:p>
          <a:p>
            <a:pPr lvl="2"/>
            <a:r>
              <a:rPr lang="en-US" sz="2800" dirty="0"/>
              <a:t>Time lag between performance and payment</a:t>
            </a:r>
          </a:p>
          <a:p>
            <a:pPr lvl="2"/>
            <a:r>
              <a:rPr lang="en-US" sz="2800" dirty="0"/>
              <a:t>Prevailing interest rates</a:t>
            </a:r>
          </a:p>
        </p:txBody>
      </p:sp>
    </p:spTree>
    <p:extLst>
      <p:ext uri="{BB962C8B-B14F-4D97-AF65-F5344CB8AC3E}">
        <p14:creationId xmlns:p14="http://schemas.microsoft.com/office/powerpoint/2010/main" val="2257315965"/>
      </p:ext>
    </p:extLst>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33600" y="609600"/>
            <a:ext cx="8153400" cy="5867400"/>
          </a:xfrm>
        </p:spPr>
        <p:txBody>
          <a:bodyPr/>
          <a:lstStyle/>
          <a:p>
            <a:r>
              <a:rPr lang="en-US" dirty="0"/>
              <a:t>No financing</a:t>
            </a:r>
            <a:r>
              <a:rPr lang="en-US" baseline="0" dirty="0"/>
              <a:t> component if any of the following apply:</a:t>
            </a:r>
          </a:p>
          <a:p>
            <a:pPr lvl="1"/>
            <a:r>
              <a:rPr lang="en-US" dirty="0"/>
              <a:t>Customer paid in advance and timing</a:t>
            </a:r>
            <a:r>
              <a:rPr lang="en-US" baseline="0" dirty="0"/>
              <a:t> of performance is at customer’s discretion</a:t>
            </a:r>
          </a:p>
          <a:p>
            <a:pPr lvl="1"/>
            <a:r>
              <a:rPr lang="en-US" baseline="0" dirty="0"/>
              <a:t>Variable component of consideration is significant and contingent on factors outside the control of the customer</a:t>
            </a:r>
          </a:p>
          <a:p>
            <a:pPr lvl="1"/>
            <a:r>
              <a:rPr lang="en-US" baseline="0" dirty="0"/>
              <a:t>Difference between consideration and cash price due to factors other than financing and amount is commensurate</a:t>
            </a:r>
            <a:r>
              <a:rPr lang="en-US" dirty="0"/>
              <a:t> with factor, such as protection from nonperformance</a:t>
            </a:r>
          </a:p>
        </p:txBody>
      </p:sp>
    </p:spTree>
    <p:extLst>
      <p:ext uri="{BB962C8B-B14F-4D97-AF65-F5344CB8AC3E}">
        <p14:creationId xmlns:p14="http://schemas.microsoft.com/office/powerpoint/2010/main" val="2705550819"/>
      </p:ext>
    </p:extLst>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endParaRPr lang="en-US" dirty="0"/>
          </a:p>
        </p:txBody>
      </p:sp>
      <p:sp>
        <p:nvSpPr>
          <p:cNvPr id="3" name="Text Placeholder 2"/>
          <p:cNvSpPr>
            <a:spLocks noGrp="1"/>
          </p:cNvSpPr>
          <p:nvPr>
            <p:ph type="body" idx="1"/>
          </p:nvPr>
        </p:nvSpPr>
        <p:spPr/>
        <p:txBody>
          <a:bodyPr/>
          <a:lstStyle/>
          <a:p>
            <a:pPr lvl="0"/>
            <a:r>
              <a:rPr lang="en-US" dirty="0"/>
              <a:t>Financing component not required to be measured if time between performance</a:t>
            </a:r>
            <a:r>
              <a:rPr lang="en-US" baseline="0" dirty="0"/>
              <a:t> and payment is expected to be one year or less</a:t>
            </a:r>
            <a:endParaRPr lang="en-US" dirty="0"/>
          </a:p>
        </p:txBody>
      </p:sp>
    </p:spTree>
    <p:extLst>
      <p:ext uri="{BB962C8B-B14F-4D97-AF65-F5344CB8AC3E}">
        <p14:creationId xmlns:p14="http://schemas.microsoft.com/office/powerpoint/2010/main" val="238099825"/>
      </p:ext>
    </p:extLst>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0" y="457200"/>
            <a:ext cx="7772400" cy="5867400"/>
          </a:xfrm>
        </p:spPr>
        <p:txBody>
          <a:bodyPr>
            <a:normAutofit/>
          </a:bodyPr>
          <a:lstStyle/>
          <a:p>
            <a:r>
              <a:rPr lang="en-US" dirty="0"/>
              <a:t>Financing component</a:t>
            </a:r>
          </a:p>
          <a:p>
            <a:pPr lvl="1"/>
            <a:r>
              <a:rPr lang="en-US" dirty="0"/>
              <a:t>Calculated using discount rate appropriate</a:t>
            </a:r>
            <a:r>
              <a:rPr lang="en-US" baseline="0" dirty="0"/>
              <a:t> for separate financing transaction between the parties</a:t>
            </a:r>
          </a:p>
          <a:p>
            <a:pPr lvl="1"/>
            <a:r>
              <a:rPr lang="en-US" baseline="0" dirty="0"/>
              <a:t>May be calculated as rate that makes present value of consideration equal to equivalent cash price</a:t>
            </a:r>
          </a:p>
          <a:p>
            <a:pPr lvl="2"/>
            <a:r>
              <a:rPr lang="en-US" dirty="0"/>
              <a:t>Recognized as interest income or expense,</a:t>
            </a:r>
            <a:r>
              <a:rPr lang="en-US" baseline="0" dirty="0"/>
              <a:t> separate from revenues from customers</a:t>
            </a:r>
          </a:p>
          <a:p>
            <a:pPr lvl="2"/>
            <a:r>
              <a:rPr lang="en-US" baseline="0" dirty="0"/>
              <a:t>Only recognized to the extent that a contract asset or contract liability is recognized</a:t>
            </a:r>
          </a:p>
        </p:txBody>
      </p:sp>
    </p:spTree>
    <p:extLst>
      <p:ext uri="{BB962C8B-B14F-4D97-AF65-F5344CB8AC3E}">
        <p14:creationId xmlns:p14="http://schemas.microsoft.com/office/powerpoint/2010/main" val="2952859841"/>
      </p:ext>
    </p:extLst>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457200"/>
            <a:ext cx="7924800" cy="6019800"/>
          </a:xfrm>
        </p:spPr>
        <p:txBody>
          <a:bodyPr/>
          <a:lstStyle/>
          <a:p>
            <a:pPr lvl="1"/>
            <a:r>
              <a:rPr lang="en-US" dirty="0"/>
              <a:t>Contract liability results from customers’ unexercised</a:t>
            </a:r>
            <a:r>
              <a:rPr lang="en-US" baseline="0" dirty="0"/>
              <a:t> rights</a:t>
            </a:r>
          </a:p>
          <a:p>
            <a:pPr lvl="2"/>
            <a:r>
              <a:rPr lang="en-US" dirty="0"/>
              <a:t>Recognized in amount of prepayments received for unsatisfied performance obligations</a:t>
            </a:r>
          </a:p>
          <a:p>
            <a:pPr lvl="2"/>
            <a:r>
              <a:rPr lang="en-US" dirty="0"/>
              <a:t>Nonrefundable prepayments recognized</a:t>
            </a:r>
            <a:r>
              <a:rPr lang="en-US" baseline="0" dirty="0"/>
              <a:t> as revenue to extent of breakage, portion not expected to be used</a:t>
            </a:r>
          </a:p>
          <a:p>
            <a:pPr lvl="3"/>
            <a:r>
              <a:rPr lang="en-US" sz="2200" dirty="0"/>
              <a:t>If expected, recognized in proportion to pattern of rights exercised by customer</a:t>
            </a:r>
          </a:p>
          <a:p>
            <a:pPr lvl="3"/>
            <a:r>
              <a:rPr lang="en-US" sz="2200" dirty="0"/>
              <a:t>If not expected, recognized when likelihood of exercise becomes remote</a:t>
            </a:r>
          </a:p>
          <a:p>
            <a:pPr lvl="3"/>
            <a:r>
              <a:rPr lang="en-US" sz="2200" dirty="0"/>
              <a:t>Recognized as liability if required to be remitted to third party</a:t>
            </a:r>
          </a:p>
        </p:txBody>
      </p:sp>
    </p:spTree>
    <p:extLst>
      <p:ext uri="{BB962C8B-B14F-4D97-AF65-F5344CB8AC3E}">
        <p14:creationId xmlns:p14="http://schemas.microsoft.com/office/powerpoint/2010/main" val="3162492158"/>
      </p:ext>
    </p:extLst>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0686" y="304800"/>
            <a:ext cx="7772400" cy="1143000"/>
          </a:xfrm>
        </p:spPr>
        <p:txBody>
          <a:bodyPr/>
          <a:lstStyle/>
          <a:p>
            <a:r>
              <a:rPr lang="en-US" dirty="0"/>
              <a:t>Noncash Consideration</a:t>
            </a:r>
          </a:p>
        </p:txBody>
      </p:sp>
      <p:sp>
        <p:nvSpPr>
          <p:cNvPr id="3" name="Text Placeholder 2"/>
          <p:cNvSpPr>
            <a:spLocks noGrp="1"/>
          </p:cNvSpPr>
          <p:nvPr>
            <p:ph type="body" idx="1"/>
          </p:nvPr>
        </p:nvSpPr>
        <p:spPr>
          <a:xfrm>
            <a:off x="2220686" y="1447800"/>
            <a:ext cx="7772400" cy="4953000"/>
          </a:xfrm>
        </p:spPr>
        <p:txBody>
          <a:bodyPr/>
          <a:lstStyle/>
          <a:p>
            <a:r>
              <a:rPr lang="en-US" dirty="0"/>
              <a:t>Measured at fair value</a:t>
            </a:r>
          </a:p>
          <a:p>
            <a:r>
              <a:rPr lang="en-US" dirty="0"/>
              <a:t>When not</a:t>
            </a:r>
            <a:r>
              <a:rPr lang="en-US" baseline="0" dirty="0"/>
              <a:t> determinable, will use reference to standalone selling price of goods or services exchanged</a:t>
            </a:r>
          </a:p>
          <a:p>
            <a:r>
              <a:rPr lang="en-US" baseline="0" dirty="0"/>
              <a:t>When customer contributes resources to assist entity in satisfying performance obligation, if entity obtains control, accounted for as noncash consideration</a:t>
            </a:r>
            <a:endParaRPr lang="en-US" dirty="0"/>
          </a:p>
        </p:txBody>
      </p:sp>
    </p:spTree>
    <p:extLst>
      <p:ext uri="{BB962C8B-B14F-4D97-AF65-F5344CB8AC3E}">
        <p14:creationId xmlns:p14="http://schemas.microsoft.com/office/powerpoint/2010/main" val="273610936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Miscellaneous provision</a:t>
            </a:r>
          </a:p>
        </p:txBody>
      </p:sp>
      <p:sp>
        <p:nvSpPr>
          <p:cNvPr id="3" name="Text Placeholder 2"/>
          <p:cNvSpPr>
            <a:spLocks noGrp="1"/>
          </p:cNvSpPr>
          <p:nvPr>
            <p:ph type="body" idx="1"/>
          </p:nvPr>
        </p:nvSpPr>
        <p:spPr/>
        <p:txBody>
          <a:bodyPr/>
          <a:lstStyle/>
          <a:p>
            <a:pPr lvl="0"/>
            <a:r>
              <a:rPr lang="en-US" dirty="0"/>
              <a:t>The inability to reasonably estimate loss due to uncollectibility or receivables requires recognition under the cost</a:t>
            </a:r>
            <a:r>
              <a:rPr lang="en-US" baseline="0" dirty="0"/>
              <a:t> recovery method, the </a:t>
            </a:r>
            <a:r>
              <a:rPr lang="en-US" dirty="0"/>
              <a:t>cash basis (rather than the installment method), or some other method.</a:t>
            </a:r>
          </a:p>
        </p:txBody>
      </p:sp>
    </p:spTree>
    <p:extLst>
      <p:ext uri="{BB962C8B-B14F-4D97-AF65-F5344CB8AC3E}">
        <p14:creationId xmlns:p14="http://schemas.microsoft.com/office/powerpoint/2010/main" val="1333064974"/>
      </p:ext>
    </p:extLst>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a:t>
            </a:r>
            <a:r>
              <a:rPr lang="en-US" baseline="0" dirty="0"/>
              <a:t> Paid to a Customer</a:t>
            </a:r>
            <a:endParaRPr lang="en-US" dirty="0"/>
          </a:p>
        </p:txBody>
      </p:sp>
      <p:sp>
        <p:nvSpPr>
          <p:cNvPr id="3" name="Text Placeholder 2"/>
          <p:cNvSpPr>
            <a:spLocks noGrp="1"/>
          </p:cNvSpPr>
          <p:nvPr>
            <p:ph type="body" idx="1"/>
          </p:nvPr>
        </p:nvSpPr>
        <p:spPr>
          <a:xfrm>
            <a:off x="2667001" y="1905000"/>
            <a:ext cx="7394185" cy="4572000"/>
          </a:xfrm>
        </p:spPr>
        <p:txBody>
          <a:bodyPr>
            <a:normAutofit/>
          </a:bodyPr>
          <a:lstStyle/>
          <a:p>
            <a:r>
              <a:rPr lang="en-US" dirty="0"/>
              <a:t>May</a:t>
            </a:r>
            <a:r>
              <a:rPr lang="en-US" baseline="0" dirty="0"/>
              <a:t> be in form of credit, coupon or voucher as well as cash payment</a:t>
            </a:r>
          </a:p>
          <a:p>
            <a:r>
              <a:rPr lang="en-US" baseline="0" dirty="0"/>
              <a:t>May be paid to other party purchasing entity’s goods or services from customer</a:t>
            </a:r>
          </a:p>
          <a:p>
            <a:r>
              <a:rPr lang="en-US" baseline="0" dirty="0"/>
              <a:t>Considered reduction of revenue unless in exchange for distinct good or service</a:t>
            </a:r>
          </a:p>
          <a:p>
            <a:pPr lvl="1"/>
            <a:r>
              <a:rPr lang="en-US" dirty="0"/>
              <a:t>If payment exceeds value of distinct</a:t>
            </a:r>
            <a:r>
              <a:rPr lang="en-US" baseline="0" dirty="0"/>
              <a:t> good or service, excess reduces transaction price</a:t>
            </a:r>
          </a:p>
          <a:p>
            <a:pPr lvl="1"/>
            <a:r>
              <a:rPr lang="en-US" baseline="0" dirty="0"/>
              <a:t>If value of good or service not reasonably estimable, entire payment treated as reduction of revenue</a:t>
            </a:r>
          </a:p>
        </p:txBody>
      </p:sp>
    </p:spTree>
    <p:extLst>
      <p:ext uri="{BB962C8B-B14F-4D97-AF65-F5344CB8AC3E}">
        <p14:creationId xmlns:p14="http://schemas.microsoft.com/office/powerpoint/2010/main" val="2072198818"/>
      </p:ext>
    </p:extLst>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lvl="0"/>
            <a:r>
              <a:rPr lang="en-US" dirty="0"/>
              <a:t>Reduction recognized</a:t>
            </a:r>
            <a:r>
              <a:rPr lang="en-US" baseline="0" dirty="0"/>
              <a:t> at later of:</a:t>
            </a:r>
          </a:p>
          <a:p>
            <a:pPr lvl="1"/>
            <a:r>
              <a:rPr lang="en-US" dirty="0"/>
              <a:t>Recognition</a:t>
            </a:r>
            <a:r>
              <a:rPr lang="en-US" baseline="0" dirty="0"/>
              <a:t> of revenue for the transfer of the related goods or services to the customer; or</a:t>
            </a:r>
          </a:p>
          <a:p>
            <a:pPr lvl="1"/>
            <a:r>
              <a:rPr lang="en-US" baseline="0" dirty="0"/>
              <a:t>Payment of the consideration to the customer or the promise to do so</a:t>
            </a:r>
            <a:endParaRPr lang="en-US" dirty="0"/>
          </a:p>
        </p:txBody>
      </p:sp>
    </p:spTree>
    <p:extLst>
      <p:ext uri="{BB962C8B-B14F-4D97-AF65-F5344CB8AC3E}">
        <p14:creationId xmlns:p14="http://schemas.microsoft.com/office/powerpoint/2010/main" val="363405323"/>
      </p:ext>
    </p:extLst>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900" y="152400"/>
            <a:ext cx="7772400" cy="1295400"/>
          </a:xfrm>
        </p:spPr>
        <p:txBody>
          <a:bodyPr/>
          <a:lstStyle/>
          <a:p>
            <a:r>
              <a:rPr lang="en-US" dirty="0"/>
              <a:t>Nonrefundable Upfront Fees</a:t>
            </a:r>
          </a:p>
        </p:txBody>
      </p:sp>
      <p:sp>
        <p:nvSpPr>
          <p:cNvPr id="3" name="Text Placeholder 2"/>
          <p:cNvSpPr>
            <a:spLocks noGrp="1"/>
          </p:cNvSpPr>
          <p:nvPr>
            <p:ph type="body" idx="1"/>
          </p:nvPr>
        </p:nvSpPr>
        <p:spPr>
          <a:xfrm>
            <a:off x="1905000" y="1600200"/>
            <a:ext cx="8458200" cy="4953000"/>
          </a:xfrm>
        </p:spPr>
        <p:txBody>
          <a:bodyPr>
            <a:normAutofit/>
          </a:bodyPr>
          <a:lstStyle/>
          <a:p>
            <a:r>
              <a:rPr lang="en-US" dirty="0"/>
              <a:t>Must evaluate if compensation for performance obligation</a:t>
            </a:r>
          </a:p>
          <a:p>
            <a:pPr lvl="1"/>
            <a:r>
              <a:rPr lang="en-US" dirty="0"/>
              <a:t>Distinct performance</a:t>
            </a:r>
            <a:r>
              <a:rPr lang="en-US" baseline="0" dirty="0"/>
              <a:t> obligation when related to transfer of promised goods or services</a:t>
            </a:r>
          </a:p>
          <a:p>
            <a:pPr lvl="1"/>
            <a:r>
              <a:rPr lang="en-US" baseline="0" dirty="0"/>
              <a:t>Not considered performance obligation if not related to transfer of promised goods or services, despite being compensation for activity performed near inception of contract</a:t>
            </a:r>
          </a:p>
          <a:p>
            <a:pPr lvl="2"/>
            <a:r>
              <a:rPr lang="en-US" dirty="0"/>
              <a:t>May be administrative costs of setting up contract, such as health</a:t>
            </a:r>
            <a:r>
              <a:rPr lang="en-US" baseline="0" dirty="0"/>
              <a:t> club membership fee or telecommunication contract activation fee</a:t>
            </a:r>
          </a:p>
          <a:p>
            <a:pPr lvl="2"/>
            <a:r>
              <a:rPr lang="en-US" baseline="0" dirty="0"/>
              <a:t>Does not satisfy performance obligation</a:t>
            </a:r>
          </a:p>
          <a:p>
            <a:pPr lvl="2"/>
            <a:r>
              <a:rPr lang="en-US" baseline="0" dirty="0"/>
              <a:t>Considered part of total consideration allocated to performance obligations</a:t>
            </a:r>
            <a:endParaRPr lang="en-US" dirty="0"/>
          </a:p>
        </p:txBody>
      </p:sp>
    </p:spTree>
    <p:extLst>
      <p:ext uri="{BB962C8B-B14F-4D97-AF65-F5344CB8AC3E}">
        <p14:creationId xmlns:p14="http://schemas.microsoft.com/office/powerpoint/2010/main" val="1492870321"/>
      </p:ext>
    </p:extLst>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Sale with Right of Return</a:t>
            </a:r>
          </a:p>
        </p:txBody>
      </p:sp>
      <p:sp>
        <p:nvSpPr>
          <p:cNvPr id="3" name="Text Placeholder 2"/>
          <p:cNvSpPr>
            <a:spLocks noGrp="1"/>
          </p:cNvSpPr>
          <p:nvPr>
            <p:ph type="body" idx="1"/>
          </p:nvPr>
        </p:nvSpPr>
        <p:spPr>
          <a:xfrm>
            <a:off x="2209800" y="1981200"/>
            <a:ext cx="7772400" cy="4419600"/>
          </a:xfrm>
        </p:spPr>
        <p:txBody>
          <a:bodyPr/>
          <a:lstStyle/>
          <a:p>
            <a:r>
              <a:rPr lang="en-US" dirty="0"/>
              <a:t>Revenue recognized in amount expected to be retained,</a:t>
            </a:r>
            <a:r>
              <a:rPr lang="en-US" baseline="0" dirty="0"/>
              <a:t> excluding amounts for estimated returns</a:t>
            </a:r>
          </a:p>
          <a:p>
            <a:r>
              <a:rPr lang="en-US" baseline="0" dirty="0"/>
              <a:t>Refund liability recognized for amounts estimated to be refundable based on estimated returns</a:t>
            </a:r>
          </a:p>
          <a:p>
            <a:r>
              <a:rPr lang="en-US" baseline="0" dirty="0"/>
              <a:t>Asset recognized, reducing cost of sales, for right to recover goods from customer</a:t>
            </a:r>
            <a:endParaRPr lang="en-US" dirty="0"/>
          </a:p>
        </p:txBody>
      </p:sp>
    </p:spTree>
    <p:extLst>
      <p:ext uri="{BB962C8B-B14F-4D97-AF65-F5344CB8AC3E}">
        <p14:creationId xmlns:p14="http://schemas.microsoft.com/office/powerpoint/2010/main" val="2519114745"/>
      </p:ext>
    </p:extLst>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0"/>
            <a:ext cx="7772400" cy="1752600"/>
          </a:xfrm>
        </p:spPr>
        <p:txBody>
          <a:bodyPr/>
          <a:lstStyle/>
          <a:p>
            <a:r>
              <a:rPr lang="en-US" altLang="en-US" dirty="0">
                <a:latin typeface="Arial Black" panose="020B0A04020102020204" pitchFamily="34" charset="0"/>
                <a:ea typeface="ＭＳ Ｐゴシック" panose="020B0600070205080204" pitchFamily="34" charset="-128"/>
              </a:rPr>
              <a:t>Step 4 – Allocate Transaction Price</a:t>
            </a:r>
            <a:endParaRPr lang="en-US" dirty="0"/>
          </a:p>
        </p:txBody>
      </p:sp>
      <p:sp>
        <p:nvSpPr>
          <p:cNvPr id="3" name="Text Placeholder 2"/>
          <p:cNvSpPr>
            <a:spLocks noGrp="1"/>
          </p:cNvSpPr>
          <p:nvPr>
            <p:ph type="body" idx="1"/>
          </p:nvPr>
        </p:nvSpPr>
        <p:spPr>
          <a:xfrm>
            <a:off x="2209800" y="1981200"/>
            <a:ext cx="7772400" cy="4495800"/>
          </a:xfrm>
        </p:spPr>
        <p:txBody>
          <a:bodyPr>
            <a:normAutofit/>
          </a:bodyPr>
          <a:lstStyle/>
          <a:p>
            <a:r>
              <a:rPr lang="en-US" altLang="en-US" dirty="0">
                <a:ea typeface="ＭＳ Ｐゴシック" panose="020B0600070205080204" pitchFamily="34" charset="-128"/>
              </a:rPr>
              <a:t>Allocated to all performance obligations in proportion to standalone selling prices</a:t>
            </a:r>
          </a:p>
          <a:p>
            <a:pPr lvl="1"/>
            <a:r>
              <a:rPr lang="en-US" altLang="en-US" dirty="0">
                <a:ea typeface="ＭＳ Ｐゴシック" panose="020B0600070205080204" pitchFamily="34" charset="-128"/>
              </a:rPr>
              <a:t>Standalone selling prices as of date of contract inception</a:t>
            </a:r>
          </a:p>
          <a:p>
            <a:pPr lvl="1"/>
            <a:r>
              <a:rPr lang="en-US" altLang="en-US" dirty="0">
                <a:ea typeface="ＭＳ Ｐゴシック" panose="020B0600070205080204" pitchFamily="34" charset="-128"/>
              </a:rPr>
              <a:t>Amount estimated when standalone selling prices not known</a:t>
            </a:r>
          </a:p>
        </p:txBody>
      </p:sp>
    </p:spTree>
    <p:extLst>
      <p:ext uri="{BB962C8B-B14F-4D97-AF65-F5344CB8AC3E}">
        <p14:creationId xmlns:p14="http://schemas.microsoft.com/office/powerpoint/2010/main" val="990383579"/>
      </p:ext>
    </p:extLst>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838200"/>
            <a:ext cx="7924800" cy="5791200"/>
          </a:xfrm>
        </p:spPr>
        <p:txBody>
          <a:bodyPr/>
          <a:lstStyle/>
          <a:p>
            <a:pPr lvl="1"/>
            <a:r>
              <a:rPr lang="en-US" altLang="en-US" dirty="0">
                <a:ea typeface="ＭＳ Ｐゴシック" panose="020B0600070205080204" pitchFamily="34" charset="-128"/>
              </a:rPr>
              <a:t>Different approaches for estimating</a:t>
            </a:r>
            <a:r>
              <a:rPr lang="en-US" altLang="en-US" baseline="0" dirty="0">
                <a:ea typeface="ＭＳ Ｐゴシック" panose="020B0600070205080204" pitchFamily="34" charset="-128"/>
              </a:rPr>
              <a:t> standalone selling price</a:t>
            </a:r>
          </a:p>
          <a:p>
            <a:pPr lvl="2"/>
            <a:r>
              <a:rPr lang="en-US" altLang="en-US" sz="2800" dirty="0">
                <a:ea typeface="ＭＳ Ｐゴシック" panose="020B0600070205080204" pitchFamily="34" charset="-128"/>
              </a:rPr>
              <a:t>Adjusted market assessment</a:t>
            </a:r>
          </a:p>
          <a:p>
            <a:pPr lvl="2"/>
            <a:r>
              <a:rPr lang="en-US" altLang="en-US" sz="2800" dirty="0">
                <a:ea typeface="ＭＳ Ｐゴシック" panose="020B0600070205080204" pitchFamily="34" charset="-128"/>
              </a:rPr>
              <a:t>Expected cost plus margin</a:t>
            </a:r>
          </a:p>
          <a:p>
            <a:pPr lvl="2"/>
            <a:r>
              <a:rPr lang="en-US" altLang="en-US" sz="2800" dirty="0">
                <a:ea typeface="ＭＳ Ｐゴシック" panose="020B0600070205080204" pitchFamily="34" charset="-128"/>
              </a:rPr>
              <a:t>Residual approach, usable only when</a:t>
            </a:r>
          </a:p>
          <a:p>
            <a:pPr lvl="3"/>
            <a:r>
              <a:rPr lang="en-US" altLang="en-US" sz="2400" dirty="0">
                <a:ea typeface="ＭＳ Ｐゴシック" panose="020B0600070205080204" pitchFamily="34" charset="-128"/>
              </a:rPr>
              <a:t>Same good or service sold to different customers at different amounts; or</a:t>
            </a:r>
          </a:p>
          <a:p>
            <a:pPr lvl="3"/>
            <a:r>
              <a:rPr lang="en-US" altLang="en-US" sz="2400" dirty="0">
                <a:ea typeface="ＭＳ Ｐゴシック" panose="020B0600070205080204" pitchFamily="34" charset="-128"/>
              </a:rPr>
              <a:t>A price has not yet been established for the good or service, which has not previously been sold as a standalone product or service</a:t>
            </a:r>
            <a:endParaRPr lang="en-US" sz="2400" dirty="0"/>
          </a:p>
        </p:txBody>
      </p:sp>
    </p:spTree>
    <p:extLst>
      <p:ext uri="{BB962C8B-B14F-4D97-AF65-F5344CB8AC3E}">
        <p14:creationId xmlns:p14="http://schemas.microsoft.com/office/powerpoint/2010/main" val="2506216774"/>
      </p:ext>
    </p:extLst>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7772400" cy="1143000"/>
          </a:xfrm>
        </p:spPr>
        <p:txBody>
          <a:bodyPr/>
          <a:lstStyle/>
          <a:p>
            <a:r>
              <a:rPr lang="en-US" dirty="0"/>
              <a:t>Allocation</a:t>
            </a:r>
            <a:r>
              <a:rPr lang="en-US" baseline="0" dirty="0"/>
              <a:t> of Discounts</a:t>
            </a:r>
            <a:endParaRPr lang="en-US" dirty="0"/>
          </a:p>
        </p:txBody>
      </p:sp>
      <p:sp>
        <p:nvSpPr>
          <p:cNvPr id="3" name="Text Placeholder 2"/>
          <p:cNvSpPr>
            <a:spLocks noGrp="1"/>
          </p:cNvSpPr>
          <p:nvPr>
            <p:ph type="body" idx="1"/>
          </p:nvPr>
        </p:nvSpPr>
        <p:spPr>
          <a:xfrm>
            <a:off x="1981200" y="1219200"/>
            <a:ext cx="8153400" cy="5334000"/>
          </a:xfrm>
        </p:spPr>
        <p:txBody>
          <a:bodyPr>
            <a:normAutofit/>
          </a:bodyPr>
          <a:lstStyle/>
          <a:p>
            <a:pPr lvl="1"/>
            <a:r>
              <a:rPr lang="en-US" dirty="0"/>
              <a:t>Discounts</a:t>
            </a:r>
            <a:r>
              <a:rPr lang="en-US" baseline="0" dirty="0"/>
              <a:t> equal to difference between total of standalone selling prices and total consideration</a:t>
            </a:r>
          </a:p>
          <a:p>
            <a:pPr lvl="1"/>
            <a:r>
              <a:rPr lang="en-US" baseline="0" dirty="0"/>
              <a:t>May be allocated to some, but not all performance obligations if all of the following apply:</a:t>
            </a:r>
          </a:p>
          <a:p>
            <a:pPr lvl="2"/>
            <a:r>
              <a:rPr lang="en-US" dirty="0"/>
              <a:t>Each distinct good or service in the contract is regularly sold</a:t>
            </a:r>
            <a:r>
              <a:rPr lang="en-US" baseline="0" dirty="0"/>
              <a:t> as a standalone good or service;</a:t>
            </a:r>
          </a:p>
          <a:p>
            <a:pPr lvl="2"/>
            <a:r>
              <a:rPr lang="en-US" baseline="0" dirty="0"/>
              <a:t>Some of the distinct goods or services are also sold as a bundle at a discount; and</a:t>
            </a:r>
          </a:p>
          <a:p>
            <a:pPr lvl="2"/>
            <a:r>
              <a:rPr lang="en-US" dirty="0"/>
              <a:t>Discount in</a:t>
            </a:r>
            <a:r>
              <a:rPr lang="en-US" baseline="0" dirty="0"/>
              <a:t> contract is comparable to discount on distinct goods and services sold as a bundle at a discount</a:t>
            </a:r>
          </a:p>
          <a:p>
            <a:pPr lvl="2"/>
            <a:r>
              <a:rPr lang="en-US" baseline="0" dirty="0"/>
              <a:t>If allocated to some, but not all performance obligations, residual approach not applied until after discount allocation</a:t>
            </a:r>
          </a:p>
        </p:txBody>
      </p:sp>
    </p:spTree>
    <p:extLst>
      <p:ext uri="{BB962C8B-B14F-4D97-AF65-F5344CB8AC3E}">
        <p14:creationId xmlns:p14="http://schemas.microsoft.com/office/powerpoint/2010/main" val="3649017235"/>
      </p:ext>
    </p:extLst>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lvl="1"/>
            <a:r>
              <a:rPr lang="en-US" dirty="0"/>
              <a:t>Otherwise,</a:t>
            </a:r>
            <a:r>
              <a:rPr lang="en-US" baseline="0" dirty="0"/>
              <a:t> allocated proportionately among all performance obligations</a:t>
            </a:r>
            <a:endParaRPr lang="en-US" dirty="0"/>
          </a:p>
        </p:txBody>
      </p:sp>
    </p:spTree>
    <p:extLst>
      <p:ext uri="{BB962C8B-B14F-4D97-AF65-F5344CB8AC3E}">
        <p14:creationId xmlns:p14="http://schemas.microsoft.com/office/powerpoint/2010/main" val="1990394475"/>
      </p:ext>
    </p:extLst>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Allocation of Variable Consideration</a:t>
            </a:r>
          </a:p>
        </p:txBody>
      </p:sp>
      <p:sp>
        <p:nvSpPr>
          <p:cNvPr id="3" name="Text Placeholder 2"/>
          <p:cNvSpPr>
            <a:spLocks noGrp="1"/>
          </p:cNvSpPr>
          <p:nvPr>
            <p:ph type="body" idx="1"/>
          </p:nvPr>
        </p:nvSpPr>
        <p:spPr>
          <a:xfrm>
            <a:off x="2057400" y="2133600"/>
            <a:ext cx="7772400" cy="3886200"/>
          </a:xfrm>
        </p:spPr>
        <p:txBody>
          <a:bodyPr>
            <a:normAutofit/>
          </a:bodyPr>
          <a:lstStyle/>
          <a:p>
            <a:r>
              <a:rPr lang="en-US" dirty="0"/>
              <a:t>May be attributable to one or more, but not all, distinct performance obligations,</a:t>
            </a:r>
            <a:r>
              <a:rPr lang="en-US" baseline="0" dirty="0"/>
              <a:t> such as a performance bonus related to the timely delivery of a particular good or services</a:t>
            </a:r>
          </a:p>
          <a:p>
            <a:r>
              <a:rPr lang="en-US" baseline="0" dirty="0"/>
              <a:t>May be attributable to one or more, but not all specific goods or services in a series for goods or services forming part of a single performance obligation, such as an annual increase in fees to be paid for a specific service based on changes in a price index.</a:t>
            </a:r>
          </a:p>
        </p:txBody>
      </p:sp>
    </p:spTree>
    <p:extLst>
      <p:ext uri="{BB962C8B-B14F-4D97-AF65-F5344CB8AC3E}">
        <p14:creationId xmlns:p14="http://schemas.microsoft.com/office/powerpoint/2010/main" val="89746792"/>
      </p:ext>
    </p:extLst>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609600"/>
            <a:ext cx="7772400" cy="6248400"/>
          </a:xfrm>
        </p:spPr>
        <p:txBody>
          <a:bodyPr/>
          <a:lstStyle/>
          <a:p>
            <a:r>
              <a:rPr lang="en-US" baseline="0" dirty="0"/>
              <a:t>Allocated to a specific performance obligation or good or service if two conditions met:</a:t>
            </a:r>
          </a:p>
          <a:p>
            <a:pPr lvl="1"/>
            <a:r>
              <a:rPr lang="en-US" dirty="0"/>
              <a:t>Variable</a:t>
            </a:r>
            <a:r>
              <a:rPr lang="en-US" baseline="0" dirty="0"/>
              <a:t> payment attributed to efforts to satisfy the specific performance obligation or transfer the distinct good or service; and</a:t>
            </a:r>
          </a:p>
          <a:p>
            <a:pPr lvl="1"/>
            <a:r>
              <a:rPr lang="en-US" baseline="0" dirty="0"/>
              <a:t>Allocating all of the variable consideration to one or more, but not all, performance obligations or goods and services is appropriate to achieve the objectives of the standard</a:t>
            </a:r>
          </a:p>
        </p:txBody>
      </p:sp>
    </p:spTree>
    <p:extLst>
      <p:ext uri="{BB962C8B-B14F-4D97-AF65-F5344CB8AC3E}">
        <p14:creationId xmlns:p14="http://schemas.microsoft.com/office/powerpoint/2010/main" val="947680065"/>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a:t>
            </a:r>
            <a:r>
              <a:rPr lang="en-US" baseline="0" dirty="0"/>
              <a:t> Revenue Recognition Provisions Superseded</a:t>
            </a:r>
            <a:endParaRPr lang="en-US" dirty="0"/>
          </a:p>
        </p:txBody>
      </p:sp>
      <p:sp>
        <p:nvSpPr>
          <p:cNvPr id="3" name="Text Placeholder 2"/>
          <p:cNvSpPr>
            <a:spLocks noGrp="1"/>
          </p:cNvSpPr>
          <p:nvPr>
            <p:ph type="body" idx="1"/>
          </p:nvPr>
        </p:nvSpPr>
        <p:spPr/>
        <p:txBody>
          <a:bodyPr>
            <a:normAutofit/>
          </a:bodyPr>
          <a:lstStyle/>
          <a:p>
            <a:r>
              <a:rPr lang="en-US" dirty="0"/>
              <a:t>Revenue and gains</a:t>
            </a:r>
          </a:p>
          <a:p>
            <a:r>
              <a:rPr lang="en-US" dirty="0"/>
              <a:t>Installment and cost recovery methods</a:t>
            </a:r>
          </a:p>
          <a:p>
            <a:r>
              <a:rPr lang="en-US" dirty="0"/>
              <a:t>Sale</a:t>
            </a:r>
            <a:r>
              <a:rPr lang="en-US" baseline="0" dirty="0"/>
              <a:t> of products, including sales with right of return</a:t>
            </a:r>
          </a:p>
          <a:p>
            <a:r>
              <a:rPr lang="en-US" baseline="0" dirty="0"/>
              <a:t>Sale of services, including</a:t>
            </a:r>
          </a:p>
          <a:p>
            <a:pPr lvl="1"/>
            <a:r>
              <a:rPr lang="en-US" baseline="0" dirty="0"/>
              <a:t>Extended warranty and product maintenance contracts</a:t>
            </a:r>
          </a:p>
          <a:p>
            <a:pPr lvl="1"/>
            <a:r>
              <a:rPr lang="en-US" baseline="0" dirty="0"/>
              <a:t>Commissions from insurance arrangements</a:t>
            </a:r>
          </a:p>
          <a:p>
            <a:pPr lvl="1"/>
            <a:r>
              <a:rPr lang="en-US" baseline="0" dirty="0"/>
              <a:t>Loan guarantee fees</a:t>
            </a:r>
          </a:p>
          <a:p>
            <a:pPr lvl="1"/>
            <a:r>
              <a:rPr lang="en-US" baseline="0" dirty="0"/>
              <a:t>In-transit freight service</a:t>
            </a:r>
          </a:p>
          <a:p>
            <a:pPr lvl="1"/>
            <a:r>
              <a:rPr lang="en-US" baseline="0" dirty="0"/>
              <a:t>Advertising barter transactions</a:t>
            </a:r>
          </a:p>
        </p:txBody>
      </p:sp>
    </p:spTree>
    <p:extLst>
      <p:ext uri="{BB962C8B-B14F-4D97-AF65-F5344CB8AC3E}">
        <p14:creationId xmlns:p14="http://schemas.microsoft.com/office/powerpoint/2010/main" val="2258136180"/>
      </p:ext>
    </p:extLst>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lvl="0"/>
            <a:r>
              <a:rPr lang="en-US" dirty="0"/>
              <a:t>Remaining variable consideration allocated to all performance obligations on similar basis as</a:t>
            </a:r>
            <a:r>
              <a:rPr lang="en-US" baseline="0" dirty="0"/>
              <a:t> other consideration</a:t>
            </a:r>
            <a:endParaRPr lang="en-US" dirty="0"/>
          </a:p>
        </p:txBody>
      </p:sp>
    </p:spTree>
    <p:extLst>
      <p:ext uri="{BB962C8B-B14F-4D97-AF65-F5344CB8AC3E}">
        <p14:creationId xmlns:p14="http://schemas.microsoft.com/office/powerpoint/2010/main" val="2151833300"/>
      </p:ext>
    </p:extLst>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Transaction Price Changes</a:t>
            </a:r>
          </a:p>
        </p:txBody>
      </p:sp>
      <p:sp>
        <p:nvSpPr>
          <p:cNvPr id="3" name="Text Placeholder 2"/>
          <p:cNvSpPr>
            <a:spLocks noGrp="1"/>
          </p:cNvSpPr>
          <p:nvPr>
            <p:ph type="body" idx="1"/>
          </p:nvPr>
        </p:nvSpPr>
        <p:spPr/>
        <p:txBody>
          <a:bodyPr/>
          <a:lstStyle/>
          <a:p>
            <a:r>
              <a:rPr lang="en-US" dirty="0"/>
              <a:t>Allocated among performance obligations on same basis as allocation of revenues at inception of contract</a:t>
            </a:r>
          </a:p>
          <a:p>
            <a:pPr lvl="1"/>
            <a:r>
              <a:rPr lang="en-US" dirty="0"/>
              <a:t>Changes in standalone selling prices not taken into consideration</a:t>
            </a:r>
          </a:p>
          <a:p>
            <a:pPr lvl="1"/>
            <a:r>
              <a:rPr lang="en-US" dirty="0"/>
              <a:t>Amounts allocated to performance</a:t>
            </a:r>
            <a:r>
              <a:rPr lang="en-US" baseline="0" dirty="0"/>
              <a:t> obligations </a:t>
            </a:r>
            <a:r>
              <a:rPr lang="en-US" dirty="0"/>
              <a:t>already</a:t>
            </a:r>
            <a:r>
              <a:rPr lang="en-US" baseline="0" dirty="0"/>
              <a:t> satisfied taken into revenue immediately</a:t>
            </a:r>
          </a:p>
        </p:txBody>
      </p:sp>
    </p:spTree>
    <p:extLst>
      <p:ext uri="{BB962C8B-B14F-4D97-AF65-F5344CB8AC3E}">
        <p14:creationId xmlns:p14="http://schemas.microsoft.com/office/powerpoint/2010/main" val="512814752"/>
      </p:ext>
    </p:extLst>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lvl="0"/>
            <a:r>
              <a:rPr lang="en-US" dirty="0"/>
              <a:t>Allocated to one or more, but</a:t>
            </a:r>
            <a:r>
              <a:rPr lang="en-US" baseline="0" dirty="0"/>
              <a:t> not all,</a:t>
            </a:r>
            <a:r>
              <a:rPr lang="en-US" dirty="0"/>
              <a:t> performance</a:t>
            </a:r>
            <a:r>
              <a:rPr lang="en-US" baseline="0" dirty="0"/>
              <a:t> obligations or one or more, but not all goods or services on same basis as variable payments.</a:t>
            </a:r>
            <a:endParaRPr lang="en-US" dirty="0"/>
          </a:p>
        </p:txBody>
      </p:sp>
    </p:spTree>
    <p:extLst>
      <p:ext uri="{BB962C8B-B14F-4D97-AF65-F5344CB8AC3E}">
        <p14:creationId xmlns:p14="http://schemas.microsoft.com/office/powerpoint/2010/main" val="2775817748"/>
      </p:ext>
    </p:extLst>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905000" y="609600"/>
            <a:ext cx="8305800" cy="1143000"/>
          </a:xfrm>
        </p:spPr>
        <p:txBody>
          <a:bodyPr>
            <a:normAutofit fontScale="90000"/>
          </a:bodyPr>
          <a:lstStyle/>
          <a:p>
            <a:r>
              <a:rPr lang="en-US" altLang="en-US" dirty="0">
                <a:latin typeface="Arial Black" panose="020B0A04020102020204" pitchFamily="34" charset="0"/>
                <a:ea typeface="ＭＳ Ｐゴシック" panose="020B0600070205080204" pitchFamily="34" charset="-128"/>
              </a:rPr>
              <a:t>Customer Control Over Promised Good or Service</a:t>
            </a:r>
          </a:p>
        </p:txBody>
      </p:sp>
      <p:sp>
        <p:nvSpPr>
          <p:cNvPr id="24579" name="Text Placeholder 2"/>
          <p:cNvSpPr>
            <a:spLocks noGrp="1"/>
          </p:cNvSpPr>
          <p:nvPr>
            <p:ph type="body" idx="1"/>
          </p:nvPr>
        </p:nvSpPr>
        <p:spPr>
          <a:xfrm>
            <a:off x="2458244" y="2209800"/>
            <a:ext cx="7199312" cy="4267200"/>
          </a:xfrm>
        </p:spPr>
        <p:txBody>
          <a:bodyPr/>
          <a:lstStyle/>
          <a:p>
            <a:pPr lvl="1"/>
            <a:r>
              <a:rPr lang="en-US" altLang="en-US" dirty="0">
                <a:ea typeface="ＭＳ Ｐゴシック" panose="020B0600070205080204" pitchFamily="34" charset="-128"/>
              </a:rPr>
              <a:t>Various factors considered in determining when customer obtains control</a:t>
            </a:r>
          </a:p>
          <a:p>
            <a:pPr lvl="2"/>
            <a:r>
              <a:rPr lang="en-US" altLang="en-US" dirty="0">
                <a:ea typeface="ＭＳ Ｐゴシック" panose="020B0600070205080204" pitchFamily="34" charset="-128"/>
              </a:rPr>
              <a:t>Customer has ability to:</a:t>
            </a:r>
          </a:p>
          <a:p>
            <a:pPr lvl="3"/>
            <a:r>
              <a:rPr lang="en-US" altLang="en-US" sz="2400" dirty="0">
                <a:ea typeface="ＭＳ Ｐゴシック" panose="020B0600070205080204" pitchFamily="34" charset="-128"/>
              </a:rPr>
              <a:t>Direct use of goods or services;</a:t>
            </a:r>
          </a:p>
          <a:p>
            <a:pPr lvl="3"/>
            <a:r>
              <a:rPr lang="en-US" altLang="en-US" sz="2400" dirty="0">
                <a:ea typeface="ＭＳ Ｐゴシック" panose="020B0600070205080204" pitchFamily="34" charset="-128"/>
              </a:rPr>
              <a:t>Prevent others from benefitting from them; and</a:t>
            </a:r>
          </a:p>
          <a:p>
            <a:pPr lvl="3"/>
            <a:r>
              <a:rPr lang="en-US" altLang="en-US" sz="2400" dirty="0">
                <a:ea typeface="ＭＳ Ｐゴシック" panose="020B0600070205080204" pitchFamily="34" charset="-128"/>
              </a:rPr>
              <a:t>Obtain benefits from them in the form of cash flows</a:t>
            </a:r>
          </a:p>
        </p:txBody>
      </p:sp>
    </p:spTree>
    <p:extLst>
      <p:ext uri="{BB962C8B-B14F-4D97-AF65-F5344CB8AC3E}">
        <p14:creationId xmlns:p14="http://schemas.microsoft.com/office/powerpoint/2010/main" val="2225957454"/>
      </p:ext>
    </p:extLst>
  </p:cSld>
  <p:clrMapOvr>
    <a:masterClrMapping/>
  </p:clrMapOvr>
  <p:transition>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lvl="2"/>
            <a:r>
              <a:rPr lang="en-US" altLang="en-US" sz="2800" dirty="0">
                <a:ea typeface="ＭＳ Ｐゴシック" panose="020B0600070205080204" pitchFamily="34" charset="-128"/>
              </a:rPr>
              <a:t>Other factors include:</a:t>
            </a:r>
          </a:p>
          <a:p>
            <a:pPr lvl="3"/>
            <a:r>
              <a:rPr lang="en-US" altLang="en-US" sz="2400" dirty="0">
                <a:ea typeface="ＭＳ Ｐゴシック" panose="020B0600070205080204" pitchFamily="34" charset="-128"/>
              </a:rPr>
              <a:t>Customer has legal title to asset</a:t>
            </a:r>
          </a:p>
          <a:p>
            <a:pPr lvl="3"/>
            <a:r>
              <a:rPr lang="en-US" altLang="en-US" sz="2400" dirty="0">
                <a:ea typeface="ＭＳ Ｐゴシック" panose="020B0600070205080204" pitchFamily="34" charset="-128"/>
              </a:rPr>
              <a:t>Entity has transferred physical possession of asset</a:t>
            </a:r>
          </a:p>
          <a:p>
            <a:pPr lvl="3"/>
            <a:r>
              <a:rPr lang="en-US" altLang="en-US" sz="2400" dirty="0">
                <a:ea typeface="ＭＳ Ｐゴシック" panose="020B0600070205080204" pitchFamily="34" charset="-128"/>
              </a:rPr>
              <a:t>Customer has significant risks &amp; rewards of ownership</a:t>
            </a:r>
          </a:p>
          <a:p>
            <a:pPr lvl="3"/>
            <a:r>
              <a:rPr lang="en-US" altLang="en-US" sz="2400" dirty="0">
                <a:ea typeface="ＭＳ Ｐゴシック" panose="020B0600070205080204" pitchFamily="34" charset="-128"/>
              </a:rPr>
              <a:t>Customer has accepted asset</a:t>
            </a:r>
            <a:endParaRPr lang="en-US" sz="2400" dirty="0"/>
          </a:p>
        </p:txBody>
      </p:sp>
    </p:spTree>
    <p:extLst>
      <p:ext uri="{BB962C8B-B14F-4D97-AF65-F5344CB8AC3E}">
        <p14:creationId xmlns:p14="http://schemas.microsoft.com/office/powerpoint/2010/main" val="3750842512"/>
      </p:ext>
    </p:extLst>
  </p:cSld>
  <p:clrMapOvr>
    <a:masterClrMapping/>
  </p:clrMapOvr>
  <p:transition>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Step 5 – Revenue Recognized</a:t>
            </a:r>
          </a:p>
        </p:txBody>
      </p:sp>
      <p:sp>
        <p:nvSpPr>
          <p:cNvPr id="18435" name="Text Placeholder 2"/>
          <p:cNvSpPr>
            <a:spLocks noGrp="1"/>
          </p:cNvSpPr>
          <p:nvPr>
            <p:ph type="body" idx="1"/>
          </p:nvPr>
        </p:nvSpPr>
        <p:spPr>
          <a:xfrm>
            <a:off x="2705100" y="2209800"/>
            <a:ext cx="6781800" cy="5334000"/>
          </a:xfrm>
        </p:spPr>
        <p:txBody>
          <a:bodyPr/>
          <a:lstStyle/>
          <a:p>
            <a:r>
              <a:rPr lang="en-US" altLang="en-US" dirty="0">
                <a:ea typeface="ＭＳ Ｐゴシック" panose="020B0600070205080204" pitchFamily="34" charset="-128"/>
              </a:rPr>
              <a:t>Recognized when performance obligations are satisfied or as they are being satisfied</a:t>
            </a:r>
          </a:p>
          <a:p>
            <a:pPr lvl="1"/>
            <a:r>
              <a:rPr lang="en-US" altLang="en-US" dirty="0">
                <a:ea typeface="ＭＳ Ｐゴシック" panose="020B0600070205080204" pitchFamily="34" charset="-128"/>
              </a:rPr>
              <a:t>Satisfied when entity transfers promised good or service to customer</a:t>
            </a:r>
          </a:p>
          <a:p>
            <a:pPr lvl="1"/>
            <a:r>
              <a:rPr lang="en-US" altLang="en-US" dirty="0">
                <a:ea typeface="ＭＳ Ｐゴシック" panose="020B0600070205080204" pitchFamily="34" charset="-128"/>
              </a:rPr>
              <a:t>Transferred when, or as, customer obtains control of goods or services</a:t>
            </a:r>
          </a:p>
        </p:txBody>
      </p:sp>
    </p:spTree>
    <p:extLst>
      <p:ext uri="{BB962C8B-B14F-4D97-AF65-F5344CB8AC3E}">
        <p14:creationId xmlns:p14="http://schemas.microsoft.com/office/powerpoint/2010/main" val="2916037025"/>
      </p:ext>
    </p:extLst>
  </p:cSld>
  <p:clrMapOvr>
    <a:masterClrMapping/>
  </p:clrMapOvr>
  <p:transition>
    <p:wipe dir="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438400" y="914400"/>
            <a:ext cx="7162800" cy="846138"/>
          </a:xfrm>
        </p:spPr>
        <p:txBody>
          <a:bodyPr>
            <a:normAutofit fontScale="90000"/>
          </a:bodyPr>
          <a:lstStyle/>
          <a:p>
            <a:r>
              <a:rPr lang="en-US" altLang="en-US" dirty="0">
                <a:latin typeface="Arial Black" panose="020B0A04020102020204" pitchFamily="34" charset="0"/>
                <a:ea typeface="ＭＳ Ｐゴシック" panose="020B0600070205080204" pitchFamily="34" charset="-128"/>
              </a:rPr>
              <a:t>Performance Obligations Satisfied Over Time</a:t>
            </a:r>
          </a:p>
        </p:txBody>
      </p:sp>
      <p:sp>
        <p:nvSpPr>
          <p:cNvPr id="19459" name="Text Placeholder 2"/>
          <p:cNvSpPr>
            <a:spLocks noGrp="1"/>
          </p:cNvSpPr>
          <p:nvPr>
            <p:ph type="body" idx="1"/>
          </p:nvPr>
        </p:nvSpPr>
        <p:spPr>
          <a:xfrm>
            <a:off x="2209800" y="2057400"/>
            <a:ext cx="8077200" cy="4419600"/>
          </a:xfrm>
        </p:spPr>
        <p:txBody>
          <a:bodyPr/>
          <a:lstStyle/>
          <a:p>
            <a:r>
              <a:rPr lang="en-US" altLang="en-US" dirty="0">
                <a:ea typeface="ＭＳ Ｐゴシック" panose="020B0600070205080204" pitchFamily="34" charset="-128"/>
              </a:rPr>
              <a:t>Determined at contract inception if performance obligation satisfied at point in time or over time</a:t>
            </a:r>
          </a:p>
          <a:p>
            <a:r>
              <a:rPr lang="en-US" altLang="en-US" dirty="0">
                <a:ea typeface="ＭＳ Ｐゴシック" panose="020B0600070205080204" pitchFamily="34" charset="-128"/>
              </a:rPr>
              <a:t>Satisfied over time if promised good or service is transferred over time</a:t>
            </a:r>
          </a:p>
          <a:p>
            <a:r>
              <a:rPr lang="en-US" altLang="en-US" dirty="0">
                <a:ea typeface="ＭＳ Ｐゴシック" panose="020B0600070205080204" pitchFamily="34" charset="-128"/>
              </a:rPr>
              <a:t>Otherwise considered satisfied at a point in time that entity satisfies performance obligation in entirety</a:t>
            </a:r>
          </a:p>
        </p:txBody>
      </p:sp>
    </p:spTree>
    <p:extLst>
      <p:ext uri="{BB962C8B-B14F-4D97-AF65-F5344CB8AC3E}">
        <p14:creationId xmlns:p14="http://schemas.microsoft.com/office/powerpoint/2010/main" val="1333363499"/>
      </p:ext>
    </p:extLst>
  </p:cSld>
  <p:clrMapOvr>
    <a:masterClrMapping/>
  </p:clrMapOvr>
  <p:transition>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0"/>
            <a:ext cx="7772400" cy="1143000"/>
          </a:xfrm>
        </p:spPr>
        <p:txBody>
          <a:bodyPr/>
          <a:lstStyle/>
          <a:p>
            <a:r>
              <a:rPr lang="en-US" dirty="0"/>
              <a:t>Satisfied</a:t>
            </a:r>
            <a:r>
              <a:rPr lang="en-US" baseline="0" dirty="0"/>
              <a:t> Over Time</a:t>
            </a:r>
            <a:endParaRPr lang="en-US" dirty="0"/>
          </a:p>
        </p:txBody>
      </p:sp>
      <p:sp>
        <p:nvSpPr>
          <p:cNvPr id="3" name="Text Placeholder 2"/>
          <p:cNvSpPr>
            <a:spLocks noGrp="1"/>
          </p:cNvSpPr>
          <p:nvPr>
            <p:ph type="body" idx="1"/>
          </p:nvPr>
        </p:nvSpPr>
        <p:spPr>
          <a:xfrm>
            <a:off x="1905000" y="1148443"/>
            <a:ext cx="8229600" cy="5334000"/>
          </a:xfrm>
        </p:spPr>
        <p:txBody>
          <a:bodyPr/>
          <a:lstStyle/>
          <a:p>
            <a:r>
              <a:rPr lang="en-US" dirty="0"/>
              <a:t>One of three conditions met:</a:t>
            </a:r>
          </a:p>
          <a:p>
            <a:pPr lvl="1"/>
            <a:r>
              <a:rPr lang="en-US" dirty="0"/>
              <a:t>Goods or services consumed as delivered</a:t>
            </a:r>
          </a:p>
          <a:p>
            <a:pPr lvl="1"/>
            <a:r>
              <a:rPr lang="en-US" dirty="0"/>
              <a:t>Customer controls asset during creation or enhancement</a:t>
            </a:r>
          </a:p>
          <a:p>
            <a:pPr lvl="1"/>
            <a:r>
              <a:rPr lang="en-US" dirty="0"/>
              <a:t>Asset has no alternative</a:t>
            </a:r>
            <a:r>
              <a:rPr lang="en-US" baseline="0" dirty="0"/>
              <a:t> use to seller  and seller </a:t>
            </a:r>
            <a:r>
              <a:rPr lang="en-US" dirty="0"/>
              <a:t>entitled to payment for performance</a:t>
            </a:r>
            <a:r>
              <a:rPr lang="en-US" baseline="0" dirty="0"/>
              <a:t> completed to date</a:t>
            </a:r>
            <a:endParaRPr lang="en-US" dirty="0"/>
          </a:p>
          <a:p>
            <a:pPr lvl="2"/>
            <a:r>
              <a:rPr lang="en-US" dirty="0"/>
              <a:t>Enforceable if customer or other party terminates</a:t>
            </a:r>
          </a:p>
          <a:p>
            <a:pPr lvl="3"/>
            <a:r>
              <a:rPr lang="en-US" sz="2400" dirty="0"/>
              <a:t>Reason cannot be for inability to perform</a:t>
            </a:r>
          </a:p>
          <a:p>
            <a:pPr lvl="3"/>
            <a:r>
              <a:rPr lang="en-US" sz="2400" dirty="0"/>
              <a:t>Need not be unconditional such as milestone payment</a:t>
            </a:r>
          </a:p>
        </p:txBody>
      </p:sp>
    </p:spTree>
    <p:extLst>
      <p:ext uri="{BB962C8B-B14F-4D97-AF65-F5344CB8AC3E}">
        <p14:creationId xmlns:p14="http://schemas.microsoft.com/office/powerpoint/2010/main" val="281886434"/>
      </p:ext>
    </p:extLst>
  </p:cSld>
  <p:clrMapOvr>
    <a:masterClrMapping/>
  </p:clrMapOvr>
  <p:transition>
    <p:wipe dir="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endParaRPr lang="en-US" dirty="0"/>
          </a:p>
        </p:txBody>
      </p:sp>
      <p:sp>
        <p:nvSpPr>
          <p:cNvPr id="3" name="Text Placeholder 2"/>
          <p:cNvSpPr>
            <a:spLocks noGrp="1"/>
          </p:cNvSpPr>
          <p:nvPr>
            <p:ph type="body" idx="1"/>
          </p:nvPr>
        </p:nvSpPr>
        <p:spPr/>
        <p:txBody>
          <a:bodyPr/>
          <a:lstStyle/>
          <a:p>
            <a:pPr lvl="0"/>
            <a:r>
              <a:rPr lang="en-US" dirty="0"/>
              <a:t>Otherwise satisfied at point in time</a:t>
            </a:r>
          </a:p>
          <a:p>
            <a:pPr lvl="1"/>
            <a:r>
              <a:rPr lang="en-US" dirty="0"/>
              <a:t>Revenue recognized when customer obtains control</a:t>
            </a:r>
          </a:p>
        </p:txBody>
      </p:sp>
    </p:spTree>
    <p:extLst>
      <p:ext uri="{BB962C8B-B14F-4D97-AF65-F5344CB8AC3E}">
        <p14:creationId xmlns:p14="http://schemas.microsoft.com/office/powerpoint/2010/main" val="2369783282"/>
      </p:ext>
    </p:extLst>
  </p:cSld>
  <p:clrMapOvr>
    <a:masterClrMapping/>
  </p:clrMapOvr>
  <p:transition>
    <p:wipe dir="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215243" y="0"/>
            <a:ext cx="7772400" cy="1371600"/>
          </a:xfrm>
        </p:spPr>
        <p:txBody>
          <a:bodyPr/>
          <a:lstStyle/>
          <a:p>
            <a:r>
              <a:rPr lang="en-US" altLang="en-US" dirty="0">
                <a:latin typeface="Arial Black" panose="020B0A04020102020204" pitchFamily="34" charset="0"/>
                <a:ea typeface="ＭＳ Ｐゴシック" panose="020B0600070205080204" pitchFamily="34" charset="-128"/>
              </a:rPr>
              <a:t>Recognition of Revenue Over Time</a:t>
            </a:r>
          </a:p>
        </p:txBody>
      </p:sp>
      <p:sp>
        <p:nvSpPr>
          <p:cNvPr id="22531" name="Text Placeholder 2"/>
          <p:cNvSpPr>
            <a:spLocks noGrp="1"/>
          </p:cNvSpPr>
          <p:nvPr>
            <p:ph type="body" idx="1"/>
          </p:nvPr>
        </p:nvSpPr>
        <p:spPr>
          <a:xfrm>
            <a:off x="1981200" y="1600200"/>
            <a:ext cx="8001000" cy="4495800"/>
          </a:xfrm>
        </p:spPr>
        <p:txBody>
          <a:bodyPr/>
          <a:lstStyle/>
          <a:p>
            <a:r>
              <a:rPr lang="en-US" altLang="en-US" dirty="0">
                <a:ea typeface="ＭＳ Ｐゴシック" panose="020B0600070205080204" pitchFamily="34" charset="-128"/>
              </a:rPr>
              <a:t>Based on progress toward satisfying performance obligation</a:t>
            </a:r>
          </a:p>
          <a:p>
            <a:r>
              <a:rPr lang="en-US" altLang="en-US" dirty="0">
                <a:ea typeface="ＭＳ Ｐゴシック" panose="020B0600070205080204" pitchFamily="34" charset="-128"/>
              </a:rPr>
              <a:t>May be measured under inputs or outputs approach</a:t>
            </a:r>
          </a:p>
          <a:p>
            <a:pPr lvl="1"/>
            <a:r>
              <a:rPr lang="en-US" altLang="en-US" dirty="0">
                <a:ea typeface="ＭＳ Ｐゴシック" panose="020B0600070205080204" pitchFamily="34" charset="-128"/>
              </a:rPr>
              <a:t>Inputs measured on the basis of resources</a:t>
            </a:r>
            <a:r>
              <a:rPr lang="en-US" altLang="en-US" baseline="0" dirty="0">
                <a:ea typeface="ＭＳ Ｐゴシック" panose="020B0600070205080204" pitchFamily="34" charset="-128"/>
              </a:rPr>
              <a:t> used in comparison to total expected to be used</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Outputs measured</a:t>
            </a:r>
            <a:r>
              <a:rPr lang="en-US" altLang="en-US" baseline="0" dirty="0">
                <a:ea typeface="ＭＳ Ｐゴシック" panose="020B0600070205080204" pitchFamily="34" charset="-128"/>
              </a:rPr>
              <a:t> on basis of value delivered to customer</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Updated as circumstances change</a:t>
            </a:r>
          </a:p>
        </p:txBody>
      </p:sp>
    </p:spTree>
    <p:extLst>
      <p:ext uri="{BB962C8B-B14F-4D97-AF65-F5344CB8AC3E}">
        <p14:creationId xmlns:p14="http://schemas.microsoft.com/office/powerpoint/2010/main" val="331320476"/>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838200"/>
            <a:ext cx="7772400" cy="5257800"/>
          </a:xfrm>
        </p:spPr>
        <p:txBody>
          <a:bodyPr/>
          <a:lstStyle/>
          <a:p>
            <a:pPr lvl="0"/>
            <a:r>
              <a:rPr lang="en-US" baseline="0" dirty="0"/>
              <a:t>Multiple element arrangements</a:t>
            </a:r>
          </a:p>
          <a:p>
            <a:pPr lvl="0"/>
            <a:r>
              <a:rPr lang="en-US" baseline="0" dirty="0"/>
              <a:t>Rights to use</a:t>
            </a:r>
          </a:p>
          <a:p>
            <a:pPr lvl="0"/>
            <a:r>
              <a:rPr lang="en-US" baseline="0" dirty="0"/>
              <a:t>Construction-type and production-type contracts</a:t>
            </a:r>
          </a:p>
          <a:p>
            <a:pPr lvl="0"/>
            <a:r>
              <a:rPr lang="en-US" baseline="0" dirty="0"/>
              <a:t>Gains and losses</a:t>
            </a:r>
          </a:p>
          <a:p>
            <a:pPr lvl="0"/>
            <a:r>
              <a:rPr lang="en-US" baseline="0" dirty="0"/>
              <a:t>Principal and agent considerations</a:t>
            </a:r>
          </a:p>
          <a:p>
            <a:pPr lvl="0"/>
            <a:r>
              <a:rPr lang="en-US" baseline="0" dirty="0"/>
              <a:t>Customer payments and incentives</a:t>
            </a:r>
          </a:p>
          <a:p>
            <a:pPr lvl="0"/>
            <a:r>
              <a:rPr lang="en-US" baseline="0" dirty="0"/>
              <a:t>The milestone method</a:t>
            </a:r>
          </a:p>
        </p:txBody>
      </p:sp>
    </p:spTree>
    <p:extLst>
      <p:ext uri="{BB962C8B-B14F-4D97-AF65-F5344CB8AC3E}">
        <p14:creationId xmlns:p14="http://schemas.microsoft.com/office/powerpoint/2010/main" val="1999222987"/>
      </p:ext>
    </p:extLst>
  </p:cSld>
  <p:clrMapOvr>
    <a:masterClrMapping/>
  </p:clrMapOvr>
  <p:transition>
    <p:wipe dir="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Onerous Performance Obligations</a:t>
            </a:r>
          </a:p>
        </p:txBody>
      </p:sp>
      <p:sp>
        <p:nvSpPr>
          <p:cNvPr id="25603" name="Text Placeholder 2"/>
          <p:cNvSpPr>
            <a:spLocks noGrp="1"/>
          </p:cNvSpPr>
          <p:nvPr>
            <p:ph type="body" idx="1"/>
          </p:nvPr>
        </p:nvSpPr>
        <p:spPr>
          <a:xfrm>
            <a:off x="2706688" y="2017714"/>
            <a:ext cx="6284912" cy="3697287"/>
          </a:xfrm>
        </p:spPr>
        <p:txBody>
          <a:bodyPr/>
          <a:lstStyle/>
          <a:p>
            <a:r>
              <a:rPr lang="en-US" altLang="en-US" dirty="0">
                <a:ea typeface="ＭＳ Ｐゴシック" panose="020B0600070205080204" pitchFamily="34" charset="-128"/>
              </a:rPr>
              <a:t>Lowest cost of satisfying performance obligation exceeds contract price allocated to it</a:t>
            </a:r>
          </a:p>
          <a:p>
            <a:r>
              <a:rPr lang="en-US" altLang="en-US" dirty="0">
                <a:ea typeface="ＭＳ Ｐゴシック" panose="020B0600070205080204" pitchFamily="34" charset="-128"/>
              </a:rPr>
              <a:t>Entity recognizes liability &amp; corresponding expense</a:t>
            </a:r>
          </a:p>
        </p:txBody>
      </p:sp>
    </p:spTree>
    <p:extLst>
      <p:ext uri="{BB962C8B-B14F-4D97-AF65-F5344CB8AC3E}">
        <p14:creationId xmlns:p14="http://schemas.microsoft.com/office/powerpoint/2010/main" val="4144528907"/>
      </p:ext>
    </p:extLst>
  </p:cSld>
  <p:clrMapOvr>
    <a:masterClrMapping/>
  </p:clrMapOvr>
  <p:transition>
    <p:wipe dir="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7772400" cy="990600"/>
          </a:xfrm>
        </p:spPr>
        <p:txBody>
          <a:bodyPr/>
          <a:lstStyle/>
          <a:p>
            <a:r>
              <a:rPr lang="en-US" dirty="0"/>
              <a:t>Licensing</a:t>
            </a:r>
          </a:p>
        </p:txBody>
      </p:sp>
      <p:sp>
        <p:nvSpPr>
          <p:cNvPr id="3" name="Text Placeholder 2"/>
          <p:cNvSpPr>
            <a:spLocks noGrp="1"/>
          </p:cNvSpPr>
          <p:nvPr>
            <p:ph type="body" idx="1"/>
          </p:nvPr>
        </p:nvSpPr>
        <p:spPr>
          <a:xfrm>
            <a:off x="2209800" y="990600"/>
            <a:ext cx="7772400" cy="5410200"/>
          </a:xfrm>
        </p:spPr>
        <p:txBody>
          <a:bodyPr/>
          <a:lstStyle/>
          <a:p>
            <a:r>
              <a:rPr lang="en-US" dirty="0"/>
              <a:t>Revenue recognized at point in time when license grants right to use intellectual property</a:t>
            </a:r>
          </a:p>
          <a:p>
            <a:pPr lvl="1"/>
            <a:r>
              <a:rPr lang="en-US" dirty="0"/>
              <a:t>Property</a:t>
            </a:r>
            <a:r>
              <a:rPr lang="en-US" baseline="0" dirty="0"/>
              <a:t> has functionality as is</a:t>
            </a:r>
          </a:p>
          <a:p>
            <a:pPr lvl="1"/>
            <a:r>
              <a:rPr lang="en-US" baseline="0" dirty="0"/>
              <a:t>Licensor has no obligation to support or maintain property</a:t>
            </a:r>
          </a:p>
          <a:p>
            <a:pPr lvl="1"/>
            <a:r>
              <a:rPr lang="en-US" dirty="0"/>
              <a:t>Performance obligation satisfied when property is available for use</a:t>
            </a:r>
          </a:p>
        </p:txBody>
      </p:sp>
    </p:spTree>
    <p:extLst>
      <p:ext uri="{BB962C8B-B14F-4D97-AF65-F5344CB8AC3E}">
        <p14:creationId xmlns:p14="http://schemas.microsoft.com/office/powerpoint/2010/main" val="1879578250"/>
      </p:ext>
    </p:extLst>
  </p:cSld>
  <p:clrMapOvr>
    <a:masterClrMapping/>
  </p:clrMapOvr>
  <p:transition>
    <p:wipe dir="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762000"/>
            <a:ext cx="7772400" cy="5334000"/>
          </a:xfrm>
        </p:spPr>
        <p:txBody>
          <a:bodyPr/>
          <a:lstStyle/>
          <a:p>
            <a:r>
              <a:rPr lang="en-US" dirty="0"/>
              <a:t>Revenue recognized over time when license grants right to access to intellectual property</a:t>
            </a:r>
          </a:p>
          <a:p>
            <a:pPr lvl="1"/>
            <a:r>
              <a:rPr lang="en-US" dirty="0"/>
              <a:t>Intellectual property more symbolic than functional</a:t>
            </a:r>
          </a:p>
          <a:p>
            <a:pPr lvl="1"/>
            <a:r>
              <a:rPr lang="en-US" dirty="0"/>
              <a:t>Licensor generally has obligation to support or maintain</a:t>
            </a:r>
          </a:p>
        </p:txBody>
      </p:sp>
    </p:spTree>
    <p:extLst>
      <p:ext uri="{BB962C8B-B14F-4D97-AF65-F5344CB8AC3E}">
        <p14:creationId xmlns:p14="http://schemas.microsoft.com/office/powerpoint/2010/main" val="276767591"/>
      </p:ext>
    </p:extLst>
  </p:cSld>
  <p:clrMapOvr>
    <a:masterClrMapping/>
  </p:clrMapOvr>
  <p:transition>
    <p:wipe dir="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ltLang="en-US" dirty="0">
                <a:latin typeface="Arial Black" panose="020B0A04020102020204" pitchFamily="34" charset="0"/>
                <a:ea typeface="ＭＳ Ｐゴシック" panose="020B0600070205080204" pitchFamily="34" charset="-128"/>
              </a:rPr>
              <a:t>Accounting for Costs</a:t>
            </a:r>
            <a:endParaRPr lang="en-US" dirty="0"/>
          </a:p>
        </p:txBody>
      </p:sp>
      <p:sp>
        <p:nvSpPr>
          <p:cNvPr id="3" name="Text Placeholder 2"/>
          <p:cNvSpPr>
            <a:spLocks noGrp="1"/>
          </p:cNvSpPr>
          <p:nvPr>
            <p:ph type="body" idx="1"/>
          </p:nvPr>
        </p:nvSpPr>
        <p:spPr/>
        <p:txBody>
          <a:bodyPr/>
          <a:lstStyle/>
          <a:p>
            <a:pPr lvl="0"/>
            <a:r>
              <a:rPr lang="en-US" altLang="en-US" dirty="0">
                <a:ea typeface="ＭＳ Ｐゴシック" panose="020B0600070205080204" pitchFamily="34" charset="-128"/>
              </a:rPr>
              <a:t>Costs of obtaining a contract recognized as expense when incurred</a:t>
            </a:r>
          </a:p>
          <a:p>
            <a:pPr lvl="0"/>
            <a:r>
              <a:rPr lang="en-US" altLang="en-US" dirty="0">
                <a:ea typeface="ＭＳ Ｐゴシック" panose="020B0600070205080204" pitchFamily="34" charset="-128"/>
              </a:rPr>
              <a:t>Certain costs may be recognized as assets</a:t>
            </a:r>
          </a:p>
          <a:p>
            <a:pPr lvl="1"/>
            <a:r>
              <a:rPr lang="en-US" altLang="en-US" dirty="0">
                <a:ea typeface="ＭＳ Ｐゴシック" panose="020B0600070205080204" pitchFamily="34" charset="-128"/>
              </a:rPr>
              <a:t>Recoverable incremental costs of obtaining a contract</a:t>
            </a:r>
          </a:p>
          <a:p>
            <a:pPr lvl="1"/>
            <a:r>
              <a:rPr lang="en-US" altLang="en-US" dirty="0">
                <a:ea typeface="ＭＳ Ｐゴシック" panose="020B0600070205080204" pitchFamily="34" charset="-128"/>
              </a:rPr>
              <a:t>Costs required by standards to be capitalized</a:t>
            </a:r>
          </a:p>
          <a:p>
            <a:pPr lvl="1"/>
            <a:r>
              <a:rPr lang="en-US" altLang="en-US" dirty="0">
                <a:ea typeface="ＭＳ Ｐゴシック" panose="020B0600070205080204" pitchFamily="34" charset="-128"/>
              </a:rPr>
              <a:t>Costs meeting certain criteria</a:t>
            </a:r>
            <a:endParaRPr lang="en-US" dirty="0"/>
          </a:p>
        </p:txBody>
      </p:sp>
    </p:spTree>
    <p:extLst>
      <p:ext uri="{BB962C8B-B14F-4D97-AF65-F5344CB8AC3E}">
        <p14:creationId xmlns:p14="http://schemas.microsoft.com/office/powerpoint/2010/main" val="1140304409"/>
      </p:ext>
    </p:extLst>
  </p:cSld>
  <p:clrMapOvr>
    <a:masterClrMapping/>
  </p:clrMapOvr>
  <p:transition>
    <p:wipe dir="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a:bodyPr>
          <a:lstStyle/>
          <a:p>
            <a:r>
              <a:rPr lang="en-US" altLang="en-US" dirty="0">
                <a:latin typeface="Arial Black" panose="020B0A04020102020204" pitchFamily="34" charset="0"/>
                <a:ea typeface="ＭＳ Ｐゴシック" panose="020B0600070205080204" pitchFamily="34" charset="-128"/>
              </a:rPr>
              <a:t>Criteria for Capitalizing Costs Associated with Contracts</a:t>
            </a:r>
          </a:p>
        </p:txBody>
      </p:sp>
      <p:sp>
        <p:nvSpPr>
          <p:cNvPr id="27651" name="Text Placeholder 2"/>
          <p:cNvSpPr>
            <a:spLocks noGrp="1"/>
          </p:cNvSpPr>
          <p:nvPr>
            <p:ph type="body" idx="1"/>
          </p:nvPr>
        </p:nvSpPr>
        <p:spPr>
          <a:xfrm>
            <a:off x="2209800" y="2286000"/>
            <a:ext cx="7543800" cy="4191000"/>
          </a:xfrm>
        </p:spPr>
        <p:txBody>
          <a:bodyPr/>
          <a:lstStyle/>
          <a:p>
            <a:r>
              <a:rPr lang="en-US" altLang="en-US" dirty="0">
                <a:ea typeface="ＭＳ Ｐゴシック" panose="020B0600070205080204" pitchFamily="34" charset="-128"/>
              </a:rPr>
              <a:t>Costs must meet all of the following three criteria:</a:t>
            </a:r>
          </a:p>
          <a:p>
            <a:pPr lvl="1"/>
            <a:r>
              <a:rPr lang="en-US" altLang="en-US" dirty="0">
                <a:ea typeface="ＭＳ Ｐゴシック" panose="020B0600070205080204" pitchFamily="34" charset="-128"/>
              </a:rPr>
              <a:t>They relate directly to a contract or a specific contract under negotiation</a:t>
            </a:r>
          </a:p>
          <a:p>
            <a:pPr lvl="1"/>
            <a:r>
              <a:rPr lang="en-US" altLang="en-US" dirty="0">
                <a:ea typeface="ＭＳ Ｐゴシック" panose="020B0600070205080204" pitchFamily="34" charset="-128"/>
              </a:rPr>
              <a:t>They generate or enhance resources that will be used to satisfy performance obligations in the future</a:t>
            </a:r>
          </a:p>
          <a:p>
            <a:pPr lvl="1"/>
            <a:r>
              <a:rPr lang="en-US" altLang="en-US" dirty="0">
                <a:ea typeface="ＭＳ Ｐゴシック" panose="020B0600070205080204" pitchFamily="34" charset="-128"/>
              </a:rPr>
              <a:t>They are expected to be recovered</a:t>
            </a:r>
          </a:p>
        </p:txBody>
      </p:sp>
    </p:spTree>
    <p:extLst>
      <p:ext uri="{BB962C8B-B14F-4D97-AF65-F5344CB8AC3E}">
        <p14:creationId xmlns:p14="http://schemas.microsoft.com/office/powerpoint/2010/main" val="2193469446"/>
      </p:ext>
    </p:extLst>
  </p:cSld>
  <p:clrMapOvr>
    <a:masterClrMapping/>
  </p:clrMapOvr>
  <p:transition>
    <p:wipe dir="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Disclosures – Omitting</a:t>
            </a:r>
            <a:r>
              <a:rPr lang="en-US" baseline="0" dirty="0"/>
              <a:t> Those not Required of Nonpublic Entities</a:t>
            </a:r>
            <a:endParaRPr lang="en-US" dirty="0"/>
          </a:p>
        </p:txBody>
      </p:sp>
      <p:sp>
        <p:nvSpPr>
          <p:cNvPr id="3" name="Text Placeholder 2"/>
          <p:cNvSpPr>
            <a:spLocks noGrp="1"/>
          </p:cNvSpPr>
          <p:nvPr>
            <p:ph type="body" idx="1"/>
          </p:nvPr>
        </p:nvSpPr>
        <p:spPr>
          <a:xfrm>
            <a:off x="2362200" y="2362200"/>
            <a:ext cx="6858000" cy="3962400"/>
          </a:xfrm>
        </p:spPr>
        <p:txBody>
          <a:bodyPr>
            <a:normAutofit/>
          </a:bodyPr>
          <a:lstStyle/>
          <a:p>
            <a:r>
              <a:rPr lang="en-US" dirty="0"/>
              <a:t>Contracts with customers</a:t>
            </a:r>
          </a:p>
          <a:p>
            <a:pPr lvl="1"/>
            <a:r>
              <a:rPr lang="en-US" dirty="0"/>
              <a:t>Revenues recognized from contracts with customers</a:t>
            </a:r>
            <a:r>
              <a:rPr lang="en-US" baseline="0" dirty="0"/>
              <a:t> distinguished from revenues from other sources</a:t>
            </a:r>
          </a:p>
          <a:p>
            <a:pPr lvl="1"/>
            <a:r>
              <a:rPr lang="en-US" baseline="0" dirty="0"/>
              <a:t>Impairment losses recognized on receivables or contract losses</a:t>
            </a:r>
            <a:endParaRPr lang="en-US" dirty="0"/>
          </a:p>
        </p:txBody>
      </p:sp>
    </p:spTree>
    <p:extLst>
      <p:ext uri="{BB962C8B-B14F-4D97-AF65-F5344CB8AC3E}">
        <p14:creationId xmlns:p14="http://schemas.microsoft.com/office/powerpoint/2010/main" val="450624626"/>
      </p:ext>
    </p:extLst>
  </p:cSld>
  <p:clrMapOvr>
    <a:masterClrMapping/>
  </p:clrMapOvr>
  <p:transition>
    <p:wipe dir="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81200" y="381000"/>
            <a:ext cx="8305800" cy="5867400"/>
          </a:xfrm>
        </p:spPr>
        <p:txBody>
          <a:bodyPr/>
          <a:lstStyle/>
          <a:p>
            <a:r>
              <a:rPr lang="en-US" dirty="0"/>
              <a:t>Disaggregated revenues</a:t>
            </a:r>
          </a:p>
          <a:p>
            <a:pPr lvl="1"/>
            <a:r>
              <a:rPr lang="en-US" dirty="0"/>
              <a:t>Categories</a:t>
            </a:r>
            <a:r>
              <a:rPr lang="en-US" baseline="0" dirty="0"/>
              <a:t> to depict nature, amount, timing, and uncertainty</a:t>
            </a:r>
          </a:p>
          <a:p>
            <a:pPr lvl="1"/>
            <a:r>
              <a:rPr lang="en-US" baseline="0" dirty="0"/>
              <a:t>Relationship of disaggregated revenue information to amounts disclosed for reportable segments</a:t>
            </a:r>
          </a:p>
          <a:p>
            <a:pPr lvl="2"/>
            <a:r>
              <a:rPr lang="en-US" sz="2600" dirty="0"/>
              <a:t>Nonpublic entity may elect not to provide quantitative information about disaggregated revenues</a:t>
            </a:r>
          </a:p>
          <a:p>
            <a:pPr lvl="2"/>
            <a:r>
              <a:rPr lang="en-US" sz="2600" dirty="0"/>
              <a:t>Will report disaggregation based on timing of transfer of goods and services and provide qualitative information about factors affecting nature, amount, timing, or uncertainty of revenues or cash flows</a:t>
            </a:r>
          </a:p>
        </p:txBody>
      </p:sp>
    </p:spTree>
    <p:extLst>
      <p:ext uri="{BB962C8B-B14F-4D97-AF65-F5344CB8AC3E}">
        <p14:creationId xmlns:p14="http://schemas.microsoft.com/office/powerpoint/2010/main" val="1292159484"/>
      </p:ext>
    </p:extLst>
  </p:cSld>
  <p:clrMapOvr>
    <a:masterClrMapping/>
  </p:clrMapOvr>
  <p:transition>
    <p:wipe dir="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838200"/>
            <a:ext cx="7772400" cy="5257800"/>
          </a:xfrm>
        </p:spPr>
        <p:txBody>
          <a:bodyPr>
            <a:normAutofit/>
          </a:bodyPr>
          <a:lstStyle/>
          <a:p>
            <a:r>
              <a:rPr lang="en-US" dirty="0"/>
              <a:t>Performance</a:t>
            </a:r>
            <a:r>
              <a:rPr lang="en-US" baseline="0" dirty="0"/>
              <a:t> obligations</a:t>
            </a:r>
          </a:p>
          <a:p>
            <a:pPr lvl="1"/>
            <a:r>
              <a:rPr lang="en-US" dirty="0"/>
              <a:t>When performance obligations are typically satisfied, including in bill-and-hold</a:t>
            </a:r>
            <a:r>
              <a:rPr lang="en-US" baseline="0" dirty="0"/>
              <a:t> arrangements</a:t>
            </a:r>
          </a:p>
          <a:p>
            <a:pPr lvl="1"/>
            <a:r>
              <a:rPr lang="en-US" baseline="0" dirty="0"/>
              <a:t>Significant payment terms</a:t>
            </a:r>
          </a:p>
          <a:p>
            <a:pPr lvl="1"/>
            <a:r>
              <a:rPr lang="en-US" baseline="0" dirty="0"/>
              <a:t>Nature of goods or services entity has promised to transfer</a:t>
            </a:r>
          </a:p>
          <a:p>
            <a:pPr lvl="1"/>
            <a:r>
              <a:rPr lang="en-US" baseline="0" dirty="0"/>
              <a:t>Obligations for returns, refunds, or other related obligations</a:t>
            </a:r>
          </a:p>
          <a:p>
            <a:pPr lvl="1"/>
            <a:r>
              <a:rPr lang="en-US" baseline="0" dirty="0"/>
              <a:t>Warranties and related obligations</a:t>
            </a:r>
          </a:p>
        </p:txBody>
      </p:sp>
    </p:spTree>
    <p:extLst>
      <p:ext uri="{BB962C8B-B14F-4D97-AF65-F5344CB8AC3E}">
        <p14:creationId xmlns:p14="http://schemas.microsoft.com/office/powerpoint/2010/main" val="2110429801"/>
      </p:ext>
    </p:extLst>
  </p:cSld>
  <p:clrMapOvr>
    <a:masterClrMapping/>
  </p:clrMapOvr>
  <p:transition>
    <p:wipe dir="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9800" y="1219200"/>
            <a:ext cx="7772400" cy="4876800"/>
          </a:xfrm>
        </p:spPr>
        <p:txBody>
          <a:bodyPr/>
          <a:lstStyle/>
          <a:p>
            <a:r>
              <a:rPr lang="en-US" dirty="0"/>
              <a:t>Significant judgments, and changes in judgments, made in applying standard</a:t>
            </a:r>
          </a:p>
          <a:p>
            <a:pPr lvl="1"/>
            <a:r>
              <a:rPr lang="en-US" dirty="0"/>
              <a:t>Timing of satisfaction of performance obligations</a:t>
            </a:r>
          </a:p>
          <a:p>
            <a:pPr lvl="1"/>
            <a:r>
              <a:rPr lang="en-US" dirty="0"/>
              <a:t>If satisfied over time, method used to recognize revenues</a:t>
            </a:r>
          </a:p>
        </p:txBody>
      </p:sp>
    </p:spTree>
    <p:extLst>
      <p:ext uri="{BB962C8B-B14F-4D97-AF65-F5344CB8AC3E}">
        <p14:creationId xmlns:p14="http://schemas.microsoft.com/office/powerpoint/2010/main" val="2591691373"/>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7772400" cy="1143000"/>
          </a:xfrm>
        </p:spPr>
        <p:txBody>
          <a:bodyPr/>
          <a:lstStyle/>
          <a:p>
            <a:pPr lvl="0"/>
            <a:r>
              <a:rPr lang="en-US" dirty="0"/>
              <a:t>Areas Retained</a:t>
            </a:r>
          </a:p>
        </p:txBody>
      </p:sp>
      <p:sp>
        <p:nvSpPr>
          <p:cNvPr id="3" name="Text Placeholder 2"/>
          <p:cNvSpPr>
            <a:spLocks noGrp="1"/>
          </p:cNvSpPr>
          <p:nvPr>
            <p:ph type="body" idx="1"/>
          </p:nvPr>
        </p:nvSpPr>
        <p:spPr>
          <a:xfrm>
            <a:off x="3466416" y="1447800"/>
            <a:ext cx="6591985" cy="4953000"/>
          </a:xfrm>
        </p:spPr>
        <p:txBody>
          <a:bodyPr>
            <a:normAutofit/>
          </a:bodyPr>
          <a:lstStyle/>
          <a:p>
            <a:pPr lvl="0"/>
            <a:r>
              <a:rPr lang="en-US" dirty="0"/>
              <a:t>Transactions that do not involve contracts with customers</a:t>
            </a:r>
          </a:p>
          <a:p>
            <a:pPr lvl="1"/>
            <a:r>
              <a:rPr lang="en-US" dirty="0"/>
              <a:t>Agriculture</a:t>
            </a:r>
            <a:r>
              <a:rPr lang="en-US" baseline="0" dirty="0"/>
              <a:t> – Revenue Recognition, guidance on cooperatives</a:t>
            </a:r>
          </a:p>
          <a:p>
            <a:pPr lvl="1"/>
            <a:r>
              <a:rPr lang="en-US" baseline="0" dirty="0"/>
              <a:t>Financial Services – Insurance – Revenue Recognition, guidance on insurance contracts</a:t>
            </a:r>
          </a:p>
          <a:p>
            <a:pPr lvl="1"/>
            <a:r>
              <a:rPr lang="en-US" baseline="0" dirty="0"/>
              <a:t>Health Care Entities – Revenue Recognition, guidance on contributions from related fundraising entities and charity care</a:t>
            </a:r>
          </a:p>
          <a:p>
            <a:pPr lvl="1"/>
            <a:r>
              <a:rPr lang="en-US" baseline="0" dirty="0"/>
              <a:t>Regulated Operations – Revenue Recognition, guidance on alternative revenue programs</a:t>
            </a:r>
          </a:p>
        </p:txBody>
      </p:sp>
    </p:spTree>
    <p:extLst>
      <p:ext uri="{BB962C8B-B14F-4D97-AF65-F5344CB8AC3E}">
        <p14:creationId xmlns:p14="http://schemas.microsoft.com/office/powerpoint/2010/main" val="3537094057"/>
      </p:ext>
    </p:extLst>
  </p:cSld>
  <p:clrMapOvr>
    <a:masterClrMapping/>
  </p:clrMapOvr>
  <p:transition>
    <p:wipe dir="r"/>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TotalTime>
  <Words>3962</Words>
  <Application>Microsoft Office PowerPoint</Application>
  <PresentationFormat>Widescreen</PresentationFormat>
  <Paragraphs>438</Paragraphs>
  <Slides>88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88</vt:i4>
      </vt:variant>
    </vt:vector>
  </HeadingPairs>
  <TitlesOfParts>
    <vt:vector size="94" baseType="lpstr">
      <vt:lpstr>ＭＳ Ｐゴシック</vt:lpstr>
      <vt:lpstr>Arial</vt:lpstr>
      <vt:lpstr>Arial Black</vt:lpstr>
      <vt:lpstr>Century Gothic</vt:lpstr>
      <vt:lpstr>Wingdings 3</vt:lpstr>
      <vt:lpstr>Wisp</vt:lpstr>
      <vt:lpstr>Revenue From Contracts With Customers</vt:lpstr>
      <vt:lpstr>ASUs Included</vt:lpstr>
      <vt:lpstr>Effective Dates</vt:lpstr>
      <vt:lpstr>Applies to:</vt:lpstr>
      <vt:lpstr>Changes to Existing Related Standards</vt:lpstr>
      <vt:lpstr>Miscellaneous provision</vt:lpstr>
      <vt:lpstr>General Revenue Recognition Provisions Superseded</vt:lpstr>
      <vt:lpstr>PowerPoint Presentation</vt:lpstr>
      <vt:lpstr>Areas Retained</vt:lpstr>
      <vt:lpstr>Also Retained:</vt:lpstr>
      <vt:lpstr>PowerPoint Presentation</vt:lpstr>
      <vt:lpstr>Superseded revenue recognition standards</vt:lpstr>
      <vt:lpstr>PowerPoint Presentation</vt:lpstr>
      <vt:lpstr>Provisions affected for transactions involving a contract with a customer</vt:lpstr>
      <vt:lpstr>Industry Specific Revenue Recognition Guidance Superseded</vt:lpstr>
      <vt:lpstr>PowerPoint Presentation</vt:lpstr>
      <vt:lpstr>PowerPoint Presentation</vt:lpstr>
      <vt:lpstr>PowerPoint Presentation</vt:lpstr>
      <vt:lpstr>Core Revenue Recognition Principle</vt:lpstr>
      <vt:lpstr>Five Step Process</vt:lpstr>
      <vt:lpstr>PowerPoint Presentation</vt:lpstr>
      <vt:lpstr>Step 1 – Identify Contracts With Customers</vt:lpstr>
      <vt:lpstr>Criteria to be considered contract</vt:lpstr>
      <vt:lpstr>Reassessment</vt:lpstr>
      <vt:lpstr>Accounting When Criteria Not Met</vt:lpstr>
      <vt:lpstr>Consideration Received in Non-contract Situations</vt:lpstr>
      <vt:lpstr>Combining Contracts</vt:lpstr>
      <vt:lpstr>Contract Modifications</vt:lpstr>
      <vt:lpstr>Nature of Modification</vt:lpstr>
      <vt:lpstr>If not separate contract, accounted for as:</vt:lpstr>
      <vt:lpstr>Step 2 – Identify Separate Performance Obligations</vt:lpstr>
      <vt:lpstr>PowerPoint Presentation</vt:lpstr>
      <vt:lpstr>Performance Obligations Include:</vt:lpstr>
      <vt:lpstr>PowerPoint Presentation</vt:lpstr>
      <vt:lpstr>Distinct Performance Obligations</vt:lpstr>
      <vt:lpstr>PowerPoint Presentation</vt:lpstr>
      <vt:lpstr>PowerPoint Presentation</vt:lpstr>
      <vt:lpstr>Warranties</vt:lpstr>
      <vt:lpstr>PowerPoint Presentation</vt:lpstr>
      <vt:lpstr>PowerPoint Presentation</vt:lpstr>
      <vt:lpstr>PowerPoint Presentation</vt:lpstr>
      <vt:lpstr>Options for Additional Goods or Services</vt:lpstr>
      <vt:lpstr>Step 3 – Determine Transaction Price</vt:lpstr>
      <vt:lpstr>Includes consideration of various factors</vt:lpstr>
      <vt:lpstr>PowerPoint Presentation</vt:lpstr>
      <vt:lpstr>PowerPoint Presentation</vt:lpstr>
      <vt:lpstr>PowerPoint Presentation</vt:lpstr>
      <vt:lpstr>Variable Consideration</vt:lpstr>
      <vt:lpstr>PowerPoint Presentation</vt:lpstr>
      <vt:lpstr>PowerPoint Presentation</vt:lpstr>
      <vt:lpstr>Constraint on Estimate of Variable Consideration</vt:lpstr>
      <vt:lpstr>PowerPoint Presentation</vt:lpstr>
      <vt:lpstr>Reassessment</vt:lpstr>
      <vt:lpstr>Adjustments for Time Value</vt:lpstr>
      <vt:lpstr>PowerPoint Presentation</vt:lpstr>
      <vt:lpstr>PowerPoint Presentation</vt:lpstr>
      <vt:lpstr>PowerPoint Presentation</vt:lpstr>
      <vt:lpstr>PowerPoint Presentation</vt:lpstr>
      <vt:lpstr>Noncash Consideration</vt:lpstr>
      <vt:lpstr>Consideration Paid to a Customer</vt:lpstr>
      <vt:lpstr>PowerPoint Presentation</vt:lpstr>
      <vt:lpstr>Nonrefundable Upfront Fees</vt:lpstr>
      <vt:lpstr>Sale with Right of Return</vt:lpstr>
      <vt:lpstr>Step 4 – Allocate Transaction Price</vt:lpstr>
      <vt:lpstr>PowerPoint Presentation</vt:lpstr>
      <vt:lpstr>Allocation of Discounts</vt:lpstr>
      <vt:lpstr>PowerPoint Presentation</vt:lpstr>
      <vt:lpstr>Allocation of Variable Consideration</vt:lpstr>
      <vt:lpstr>PowerPoint Presentation</vt:lpstr>
      <vt:lpstr>PowerPoint Presentation</vt:lpstr>
      <vt:lpstr>Transaction Price Changes</vt:lpstr>
      <vt:lpstr>PowerPoint Presentation</vt:lpstr>
      <vt:lpstr>Customer Control Over Promised Good or Service</vt:lpstr>
      <vt:lpstr>PowerPoint Presentation</vt:lpstr>
      <vt:lpstr>Step 5 – Revenue Recognized</vt:lpstr>
      <vt:lpstr>Performance Obligations Satisfied Over Time</vt:lpstr>
      <vt:lpstr>Satisfied Over Time</vt:lpstr>
      <vt:lpstr>PowerPoint Presentation</vt:lpstr>
      <vt:lpstr>Recognition of Revenue Over Time</vt:lpstr>
      <vt:lpstr>Onerous Performance Obligations</vt:lpstr>
      <vt:lpstr>Licensing</vt:lpstr>
      <vt:lpstr>PowerPoint Presentation</vt:lpstr>
      <vt:lpstr>Accounting for Costs</vt:lpstr>
      <vt:lpstr>Criteria for Capitalizing Costs Associated with Contracts</vt:lpstr>
      <vt:lpstr>Disclosures – Omitting Those not Required of Nonpublic Entities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Revenue From Contracts With Customers</dc:title>
  <dc:creator>Mark Dauberman</dc:creator>
  <cp:lastModifiedBy>Mark Dauberman</cp:lastModifiedBy>
  <cp:revision>2</cp:revision>
  <dcterms:created xsi:type="dcterms:W3CDTF">2018-08-26T05:50:22Z</dcterms:created>
  <dcterms:modified xsi:type="dcterms:W3CDTF">2018-08-26T06:05:36Z</dcterms:modified>
</cp:coreProperties>
</file>