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4"/>
  </p:notesMasterIdLst>
  <p:sldIdLst>
    <p:sldId id="272" r:id="rId2"/>
    <p:sldId id="273" r:id="rId3"/>
    <p:sldId id="281" r:id="rId4"/>
    <p:sldId id="274" r:id="rId5"/>
    <p:sldId id="283" r:id="rId6"/>
    <p:sldId id="275" r:id="rId7"/>
    <p:sldId id="276" r:id="rId8"/>
    <p:sldId id="277" r:id="rId9"/>
    <p:sldId id="278" r:id="rId10"/>
    <p:sldId id="279" r:id="rId11"/>
    <p:sldId id="282" r:id="rId12"/>
    <p:sldId id="284" r:id="rId13"/>
    <p:sldId id="285" r:id="rId14"/>
    <p:sldId id="286" r:id="rId15"/>
    <p:sldId id="287" r:id="rId16"/>
    <p:sldId id="288" r:id="rId17"/>
    <p:sldId id="289" r:id="rId18"/>
    <p:sldId id="320" r:id="rId19"/>
    <p:sldId id="322" r:id="rId20"/>
    <p:sldId id="319" r:id="rId21"/>
    <p:sldId id="324" r:id="rId22"/>
    <p:sldId id="323" r:id="rId23"/>
    <p:sldId id="290" r:id="rId24"/>
    <p:sldId id="291" r:id="rId25"/>
    <p:sldId id="295" r:id="rId26"/>
    <p:sldId id="292" r:id="rId27"/>
    <p:sldId id="293" r:id="rId28"/>
    <p:sldId id="294"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5" r:id="rId48"/>
    <p:sldId id="314" r:id="rId49"/>
    <p:sldId id="316" r:id="rId50"/>
    <p:sldId id="317" r:id="rId51"/>
    <p:sldId id="318" r:id="rId52"/>
    <p:sldId id="28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7DEE9FF-F200-44DC-8F85-1AFB9DE3043D}" type="datetime1">
              <a:rPr lang="en-US" smtClean="0"/>
              <a:t>11/9/2018</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151391-F7ED-42A1-A702-6F65E4036140}" type="datetime1">
              <a:rPr lang="en-US" smtClean="0"/>
              <a:t>11/9/2018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A6C038-4D71-49CE-A9A5-1641F0FFB3AB}" type="datetime1">
              <a:rPr lang="en-US" smtClean="0"/>
              <a:t>11/9/2018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7B9581-C852-4087-88ED-DB2BFE7A97A6}" type="datetime1">
              <a:rPr lang="en-US" smtClean="0"/>
              <a:t>11/9/2018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8352419C-2591-4973-99C8-CB555E1019C7}" type="datetime1">
              <a:rPr lang="en-US" smtClean="0"/>
              <a:t>11/9/2018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C423F06-3781-4DBE-894F-4D99E37DBBF8}" type="datetime1">
              <a:rPr lang="en-US" smtClean="0"/>
              <a:t>11/9/2018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3378805-FFC8-4CFC-A8D0-DABF35399D6B}" type="datetime1">
              <a:rPr lang="en-US" smtClean="0"/>
              <a:t>11/9/2018</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559E2F9-2344-40C6-BCED-CC8DF6619427}" type="datetime1">
              <a:rPr lang="en-US" smtClean="0"/>
              <a:t>11/9/2018</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C2266-4CD1-455B-B07D-FAE80F8C0DE5}" type="datetime1">
              <a:rPr lang="en-US" smtClean="0"/>
              <a:t>11/9/2018</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F2BCD989-5B9E-44C7-871B-90388FBE3DA7}" type="datetime1">
              <a:rPr lang="en-US" smtClean="0"/>
              <a:t>11/9/2018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FB664700-9583-4434-B422-381281F2446B}" type="datetime1">
              <a:rPr lang="en-US" smtClean="0"/>
              <a:t>11/9/2018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81A5E0A8-D415-411F-8460-F6446ECF08BE}" type="datetime1">
              <a:rPr lang="en-US" smtClean="0"/>
              <a:t>11/9/2018</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en-US" dirty="0" err="1"/>
              <a:t>Crea</a:t>
            </a:r>
            <a:br>
              <a:rPr lang="en-US" dirty="0"/>
            </a:br>
            <a:br>
              <a:rPr lang="en-US" dirty="0"/>
            </a:br>
            <a:br>
              <a:rPr lang="en-US" dirty="0"/>
            </a:br>
            <a:br>
              <a:rPr lang="en-US" dirty="0"/>
            </a:br>
            <a:br>
              <a:rPr lang="en-US" dirty="0"/>
            </a:br>
            <a:br>
              <a:rPr lang="en-US" dirty="0"/>
            </a:br>
            <a:r>
              <a:rPr lang="en-US" dirty="0"/>
              <a:t>DEEP DIVE ON SEC 199A</a:t>
            </a:r>
            <a:br>
              <a:rPr lang="en-US" dirty="0"/>
            </a:br>
            <a:endParaRPr lang="en-US" dirty="0"/>
          </a:p>
        </p:txBody>
      </p:sp>
      <p:sp>
        <p:nvSpPr>
          <p:cNvPr id="5" name="Subtitle 4"/>
          <p:cNvSpPr>
            <a:spLocks noGrp="1"/>
          </p:cNvSpPr>
          <p:nvPr>
            <p:ph type="subTitle" idx="1"/>
          </p:nvPr>
        </p:nvSpPr>
        <p:spPr/>
        <p:txBody>
          <a:bodyPr/>
          <a:lstStyle/>
          <a:p>
            <a:pPr algn="ctr"/>
            <a:r>
              <a:rPr lang="en-US" dirty="0"/>
              <a:t>PASCPA November 10, 2018</a:t>
            </a:r>
          </a:p>
          <a:p>
            <a:pPr algn="ctr"/>
            <a:r>
              <a:rPr lang="en-US" dirty="0"/>
              <a:t>Presented by: Marissa Bueno and Adeline </a:t>
            </a:r>
            <a:r>
              <a:rPr lang="en-US" dirty="0" err="1"/>
              <a:t>Barnuevo</a:t>
            </a:r>
            <a:r>
              <a:rPr lang="en-US" dirty="0"/>
              <a:t> </a:t>
            </a:r>
          </a:p>
          <a:p>
            <a:pPr algn="ctr"/>
            <a:endParaRPr lang="en-US" dirty="0"/>
          </a:p>
          <a:p>
            <a:endParaRPr lang="en-US" dirty="0"/>
          </a:p>
        </p:txBody>
      </p:sp>
      <p:sp>
        <p:nvSpPr>
          <p:cNvPr id="2" name="Slide Number Placeholder 1">
            <a:extLst>
              <a:ext uri="{FF2B5EF4-FFF2-40B4-BE49-F238E27FC236}">
                <a16:creationId xmlns:a16="http://schemas.microsoft.com/office/drawing/2014/main" id="{5DDEDEAC-1526-48B7-AF0C-AD3AB888E377}"/>
              </a:ext>
            </a:extLst>
          </p:cNvPr>
          <p:cNvSpPr>
            <a:spLocks noGrp="1"/>
          </p:cNvSpPr>
          <p:nvPr>
            <p:ph type="sldNum" sz="quarter" idx="12"/>
          </p:nvPr>
        </p:nvSpPr>
        <p:spPr/>
        <p:txBody>
          <a:bodyPr/>
          <a:lstStyle/>
          <a:p>
            <a:fld id="{401CF334-2D5C-4859-84A6-CA7E6E43FAEB}" type="slidenum">
              <a:rPr lang="en-US" smtClean="0"/>
              <a:t>1</a:t>
            </a:fld>
            <a:endParaRPr lang="en-US"/>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SSTBs – continued:</a:t>
            </a:r>
          </a:p>
        </p:txBody>
      </p:sp>
      <p:sp>
        <p:nvSpPr>
          <p:cNvPr id="2" name="Content Placeholder 1"/>
          <p:cNvSpPr>
            <a:spLocks noGrp="1"/>
          </p:cNvSpPr>
          <p:nvPr>
            <p:ph idx="1"/>
          </p:nvPr>
        </p:nvSpPr>
        <p:spPr>
          <a:xfrm>
            <a:off x="693489" y="1967231"/>
            <a:ext cx="10972800" cy="4389120"/>
          </a:xfrm>
        </p:spPr>
        <p:txBody>
          <a:bodyPr/>
          <a:lstStyle/>
          <a:p>
            <a:r>
              <a:rPr lang="en-US" dirty="0"/>
              <a:t>Is like any other business if TI is:</a:t>
            </a:r>
          </a:p>
          <a:p>
            <a:pPr lvl="1"/>
            <a:r>
              <a:rPr lang="en-US" dirty="0"/>
              <a:t>≤ $315,000 for MFJ                    </a:t>
            </a:r>
          </a:p>
          <a:p>
            <a:pPr lvl="1"/>
            <a:r>
              <a:rPr lang="en-US" dirty="0"/>
              <a:t>≤ $157,500 for all other filers</a:t>
            </a:r>
          </a:p>
          <a:p>
            <a:r>
              <a:rPr lang="en-US" dirty="0"/>
              <a:t>No §199A deduction if TI:</a:t>
            </a:r>
          </a:p>
          <a:p>
            <a:pPr lvl="1"/>
            <a:r>
              <a:rPr lang="en-US" dirty="0"/>
              <a:t>≥ $415,000 for MFJ</a:t>
            </a:r>
          </a:p>
          <a:p>
            <a:pPr lvl="1"/>
            <a:r>
              <a:rPr lang="en-US" dirty="0"/>
              <a:t>≥ $207,500 for all other filers</a:t>
            </a:r>
          </a:p>
          <a:p>
            <a:r>
              <a:rPr lang="en-US" dirty="0"/>
              <a:t>§199A deduction phase-out :</a:t>
            </a:r>
          </a:p>
          <a:p>
            <a:pPr lvl="1"/>
            <a:r>
              <a:rPr lang="en-US" dirty="0"/>
              <a:t>$100,000 for MFJ                    </a:t>
            </a:r>
          </a:p>
          <a:p>
            <a:pPr lvl="1"/>
            <a:r>
              <a:rPr lang="en-US" dirty="0"/>
              <a:t>$50,000 for all other filers</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10</a:t>
            </a:fld>
            <a:endParaRPr lang="en-US"/>
          </a:p>
        </p:txBody>
      </p:sp>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W2</a:t>
            </a:r>
            <a:r>
              <a:rPr lang="en-US" dirty="0"/>
              <a:t>+UBIA Limit:</a:t>
            </a:r>
          </a:p>
        </p:txBody>
      </p:sp>
      <p:sp>
        <p:nvSpPr>
          <p:cNvPr id="2" name="Content Placeholder 1"/>
          <p:cNvSpPr>
            <a:spLocks noGrp="1"/>
          </p:cNvSpPr>
          <p:nvPr>
            <p:ph idx="1"/>
          </p:nvPr>
        </p:nvSpPr>
        <p:spPr>
          <a:xfrm>
            <a:off x="693489" y="1967231"/>
            <a:ext cx="10972800" cy="4389120"/>
          </a:xfrm>
        </p:spPr>
        <p:txBody>
          <a:bodyPr>
            <a:normAutofit/>
          </a:bodyPr>
          <a:lstStyle/>
          <a:p>
            <a:r>
              <a:rPr lang="en-US" dirty="0"/>
              <a:t>Fully phased-in If TI exceeds the threshold amounts, §199A deduction is limited to the </a:t>
            </a:r>
            <a:r>
              <a:rPr lang="en-US" b="1" dirty="0">
                <a:solidFill>
                  <a:srgbClr val="FF0000"/>
                </a:solidFill>
              </a:rPr>
              <a:t>greater of</a:t>
            </a:r>
            <a:r>
              <a:rPr lang="en-US" dirty="0"/>
              <a:t>:</a:t>
            </a:r>
          </a:p>
          <a:p>
            <a:pPr lvl="1"/>
            <a:r>
              <a:rPr lang="en-US" dirty="0"/>
              <a:t>50% of wages paid, or</a:t>
            </a:r>
          </a:p>
          <a:p>
            <a:pPr lvl="1"/>
            <a:r>
              <a:rPr lang="en-US" dirty="0"/>
              <a:t>25% of W-2 wages + 2.5% if UBIA</a:t>
            </a:r>
          </a:p>
          <a:p>
            <a:r>
              <a:rPr lang="en-US" dirty="0"/>
              <a:t>Complete taxpayer relief from W2+UBIA limit if TI is at or </a:t>
            </a:r>
            <a:r>
              <a:rPr lang="en-US" b="1" dirty="0">
                <a:solidFill>
                  <a:srgbClr val="FF0000"/>
                </a:solidFill>
              </a:rPr>
              <a:t>below</a:t>
            </a:r>
            <a:r>
              <a:rPr lang="en-US" dirty="0"/>
              <a:t> the threshold amount.</a:t>
            </a:r>
          </a:p>
          <a:p>
            <a:r>
              <a:rPr lang="en-US" dirty="0"/>
              <a:t>Fully-phased in W2+UBIA limit applies if the taxpayer’s TI is </a:t>
            </a:r>
            <a:r>
              <a:rPr lang="en-US" b="1" dirty="0">
                <a:solidFill>
                  <a:srgbClr val="FF0000"/>
                </a:solidFill>
              </a:rPr>
              <a:t>above</a:t>
            </a:r>
            <a:r>
              <a:rPr lang="en-US" dirty="0"/>
              <a:t> the threshold.</a:t>
            </a:r>
          </a:p>
          <a:p>
            <a:r>
              <a:rPr lang="en-US" dirty="0"/>
              <a:t>Taxpayer is allowed to phase-in the W2+UBIA limit over a $100K or $50k ranges for MFJ and other filers respectively.</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11</a:t>
            </a:fld>
            <a:endParaRPr lang="en-US"/>
          </a:p>
        </p:txBody>
      </p:sp>
    </p:spTree>
    <p:extLst>
      <p:ext uri="{BB962C8B-B14F-4D97-AF65-F5344CB8AC3E}">
        <p14:creationId xmlns:p14="http://schemas.microsoft.com/office/powerpoint/2010/main" val="111977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Draft 2018 1040 with §199A Deduction</a:t>
            </a:r>
          </a:p>
        </p:txBody>
      </p:sp>
      <p:pic>
        <p:nvPicPr>
          <p:cNvPr id="6" name="Content Placeholder 5">
            <a:extLst>
              <a:ext uri="{FF2B5EF4-FFF2-40B4-BE49-F238E27FC236}">
                <a16:creationId xmlns:a16="http://schemas.microsoft.com/office/drawing/2014/main" id="{0514DEE5-CF87-4262-A03B-800110BD3D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2668" y="1966913"/>
            <a:ext cx="9114940" cy="4389437"/>
          </a:xfrm>
        </p:spPr>
      </p:pic>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12</a:t>
            </a:fld>
            <a:endParaRPr lang="en-US"/>
          </a:p>
        </p:txBody>
      </p:sp>
    </p:spTree>
    <p:extLst>
      <p:ext uri="{BB962C8B-B14F-4D97-AF65-F5344CB8AC3E}">
        <p14:creationId xmlns:p14="http://schemas.microsoft.com/office/powerpoint/2010/main" val="257874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13</a:t>
            </a:fld>
            <a:endParaRPr lang="en-US"/>
          </a:p>
        </p:txBody>
      </p:sp>
      <p:sp>
        <p:nvSpPr>
          <p:cNvPr id="5" name="Content Placeholder 4">
            <a:extLst>
              <a:ext uri="{FF2B5EF4-FFF2-40B4-BE49-F238E27FC236}">
                <a16:creationId xmlns:a16="http://schemas.microsoft.com/office/drawing/2014/main" id="{F221F5B1-0215-4BD4-B993-1731678F3B8F}"/>
              </a:ext>
            </a:extLst>
          </p:cNvPr>
          <p:cNvSpPr>
            <a:spLocks noGrp="1"/>
          </p:cNvSpPr>
          <p:nvPr>
            <p:ph idx="1"/>
          </p:nvPr>
        </p:nvSpPr>
        <p:spPr/>
        <p:txBody>
          <a:bodyPr/>
          <a:lstStyle/>
          <a:p>
            <a:r>
              <a:rPr lang="en-US" dirty="0"/>
              <a:t>Self Employment tax – the §199A deduction is not allowed for SE tax purposes.</a:t>
            </a:r>
          </a:p>
          <a:p>
            <a:r>
              <a:rPr lang="en-US" dirty="0"/>
              <a:t>Negative Taxable Income – the §199A deduction will never generate an NOL due to the overall TI limit.</a:t>
            </a:r>
          </a:p>
          <a:p>
            <a:r>
              <a:rPr lang="en-US" dirty="0"/>
              <a:t>NOL Deduction – the §199A deduction must be removed from an NOL deduction.</a:t>
            </a:r>
          </a:p>
          <a:p>
            <a:r>
              <a:rPr lang="en-US" dirty="0"/>
              <a:t>AMT - §199A deduction is allowed for AMT purposes.</a:t>
            </a:r>
          </a:p>
        </p:txBody>
      </p:sp>
    </p:spTree>
    <p:extLst>
      <p:ext uri="{BB962C8B-B14F-4D97-AF65-F5344CB8AC3E}">
        <p14:creationId xmlns:p14="http://schemas.microsoft.com/office/powerpoint/2010/main" val="44714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PASSIVE LOSS RULES OF SEC 469</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14</a:t>
            </a:fld>
            <a:endParaRPr lang="en-US"/>
          </a:p>
        </p:txBody>
      </p:sp>
      <p:sp>
        <p:nvSpPr>
          <p:cNvPr id="5" name="Content Placeholder 4">
            <a:extLst>
              <a:ext uri="{FF2B5EF4-FFF2-40B4-BE49-F238E27FC236}">
                <a16:creationId xmlns:a16="http://schemas.microsoft.com/office/drawing/2014/main" id="{F221F5B1-0215-4BD4-B993-1731678F3B8F}"/>
              </a:ext>
            </a:extLst>
          </p:cNvPr>
          <p:cNvSpPr>
            <a:spLocks noGrp="1"/>
          </p:cNvSpPr>
          <p:nvPr>
            <p:ph idx="1"/>
          </p:nvPr>
        </p:nvSpPr>
        <p:spPr/>
        <p:txBody>
          <a:bodyPr/>
          <a:lstStyle/>
          <a:p>
            <a:endParaRPr lang="en-US" dirty="0"/>
          </a:p>
          <a:p>
            <a:r>
              <a:rPr lang="en-US" dirty="0"/>
              <a:t>Can take §199A deduction on Passive income </a:t>
            </a:r>
          </a:p>
          <a:p>
            <a:r>
              <a:rPr lang="en-US" dirty="0"/>
              <a:t>Suspended passive losses under §469 does not reduce QBI.</a:t>
            </a:r>
          </a:p>
          <a:p>
            <a:r>
              <a:rPr lang="en-US" dirty="0"/>
              <a:t>§469 PAL grouping rules do not apply to §199A.</a:t>
            </a:r>
          </a:p>
          <a:p>
            <a:r>
              <a:rPr lang="en-US" dirty="0"/>
              <a:t>Previously disallowed §469 passive losses, §465 at-risk losses, §704(d) partner outside basis and §1366(d) S Shareholder stock and debt basis – when freed-up, reduce QBI unless disallowed before 2018. ( Tracking/ordering rules will be needed.</a:t>
            </a:r>
          </a:p>
        </p:txBody>
      </p:sp>
    </p:spTree>
    <p:extLst>
      <p:ext uri="{BB962C8B-B14F-4D97-AF65-F5344CB8AC3E}">
        <p14:creationId xmlns:p14="http://schemas.microsoft.com/office/powerpoint/2010/main" val="23450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Net Investment Income Tax (NIIT)</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15</a:t>
            </a:fld>
            <a:endParaRPr lang="en-US"/>
          </a:p>
        </p:txBody>
      </p:sp>
      <p:sp>
        <p:nvSpPr>
          <p:cNvPr id="5" name="Content Placeholder 4">
            <a:extLst>
              <a:ext uri="{FF2B5EF4-FFF2-40B4-BE49-F238E27FC236}">
                <a16:creationId xmlns:a16="http://schemas.microsoft.com/office/drawing/2014/main" id="{F221F5B1-0215-4BD4-B993-1731678F3B8F}"/>
              </a:ext>
            </a:extLst>
          </p:cNvPr>
          <p:cNvSpPr>
            <a:spLocks noGrp="1"/>
          </p:cNvSpPr>
          <p:nvPr>
            <p:ph idx="1"/>
          </p:nvPr>
        </p:nvSpPr>
        <p:spPr/>
        <p:txBody>
          <a:bodyPr/>
          <a:lstStyle/>
          <a:p>
            <a:endParaRPr lang="en-US" dirty="0"/>
          </a:p>
          <a:p>
            <a:r>
              <a:rPr lang="en-US" dirty="0"/>
              <a:t>§199A deduction does not reduce the Net Investment Income.</a:t>
            </a:r>
          </a:p>
          <a:p>
            <a:r>
              <a:rPr lang="en-US" dirty="0"/>
              <a:t>§199A deduction is not for AGI deduction, hence, does not reduce MAGI.</a:t>
            </a:r>
          </a:p>
          <a:p>
            <a:r>
              <a:rPr lang="en-US" dirty="0"/>
              <a:t>A profitable rental, if a trade or business, will generally be subject to the NIIT and eligible for §199A deduction.</a:t>
            </a:r>
          </a:p>
        </p:txBody>
      </p:sp>
    </p:spTree>
    <p:extLst>
      <p:ext uri="{BB962C8B-B14F-4D97-AF65-F5344CB8AC3E}">
        <p14:creationId xmlns:p14="http://schemas.microsoft.com/office/powerpoint/2010/main" val="326462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16</a:t>
            </a:fld>
            <a:endParaRPr lang="en-US"/>
          </a:p>
        </p:txBody>
      </p:sp>
      <p:pic>
        <p:nvPicPr>
          <p:cNvPr id="6" name="Content Placeholder 5">
            <a:extLst>
              <a:ext uri="{FF2B5EF4-FFF2-40B4-BE49-F238E27FC236}">
                <a16:creationId xmlns:a16="http://schemas.microsoft.com/office/drawing/2014/main" id="{A5B08035-ECE1-4B87-B1B8-DFFB5237A1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0632" y="1935163"/>
            <a:ext cx="10370735" cy="4389437"/>
          </a:xfrm>
        </p:spPr>
      </p:pic>
    </p:spTree>
    <p:extLst>
      <p:ext uri="{BB962C8B-B14F-4D97-AF65-F5344CB8AC3E}">
        <p14:creationId xmlns:p14="http://schemas.microsoft.com/office/powerpoint/2010/main" val="233804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17</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p:txBody>
          <a:bodyPr>
            <a:normAutofit fontScale="92500" lnSpcReduction="10000"/>
          </a:bodyPr>
          <a:lstStyle/>
          <a:p>
            <a:r>
              <a:rPr lang="en-US" dirty="0"/>
              <a:t>Overall TI Limit – for all taxpayers, the 199A deduction cannot exceed 20% of T.I. in excess of net capital gain. Net capital gain is capital gain + Qualified dividend income.</a:t>
            </a:r>
          </a:p>
          <a:p>
            <a:r>
              <a:rPr lang="en-US" b="1" dirty="0">
                <a:solidFill>
                  <a:srgbClr val="FF0000"/>
                </a:solidFill>
              </a:rPr>
              <a:t>Formula</a:t>
            </a:r>
            <a:r>
              <a:rPr lang="en-US" dirty="0"/>
              <a:t>:</a:t>
            </a:r>
          </a:p>
          <a:p>
            <a:pPr marL="393192" lvl="1" indent="0">
              <a:buNone/>
            </a:pPr>
            <a:r>
              <a:rPr lang="en-US" dirty="0"/>
              <a:t>	20% x total QBI, plus</a:t>
            </a:r>
          </a:p>
          <a:p>
            <a:pPr marL="393192" lvl="1" indent="0">
              <a:buNone/>
            </a:pPr>
            <a:r>
              <a:rPr lang="en-US" dirty="0"/>
              <a:t>	20% x Qualified REIT dividend, plus</a:t>
            </a:r>
          </a:p>
          <a:p>
            <a:pPr marL="393192" lvl="1" indent="0">
              <a:buNone/>
            </a:pPr>
            <a:r>
              <a:rPr lang="en-US" dirty="0"/>
              <a:t>	20% x QPTPI</a:t>
            </a:r>
          </a:p>
          <a:p>
            <a:pPr marL="393192" lvl="1" indent="0">
              <a:buNone/>
            </a:pPr>
            <a:r>
              <a:rPr lang="en-US" dirty="0"/>
              <a:t>	= tentative §199A deduction</a:t>
            </a:r>
          </a:p>
          <a:p>
            <a:pPr marL="393192" lvl="1" indent="0">
              <a:buNone/>
            </a:pPr>
            <a:r>
              <a:rPr lang="en-US" b="1" dirty="0">
                <a:solidFill>
                  <a:srgbClr val="FF0000"/>
                </a:solidFill>
              </a:rPr>
              <a:t>Note :  §199A deduction is the lesser of:</a:t>
            </a:r>
          </a:p>
          <a:p>
            <a:pPr marL="850392" lvl="1" indent="-457200">
              <a:buFont typeface="+mj-lt"/>
              <a:buAutoNum type="arabicPeriod"/>
            </a:pPr>
            <a:r>
              <a:rPr lang="en-US" dirty="0"/>
              <a:t>	the tentative §199A deduction or</a:t>
            </a:r>
          </a:p>
          <a:p>
            <a:pPr marL="850392" lvl="1" indent="-457200">
              <a:buFont typeface="+mj-lt"/>
              <a:buAutoNum type="arabicPeriod"/>
            </a:pPr>
            <a:r>
              <a:rPr lang="en-US" dirty="0"/>
              <a:t>20% of taxable income minus net capital gain </a:t>
            </a:r>
          </a:p>
          <a:p>
            <a:pPr marL="393192" lvl="1" indent="0">
              <a:buNone/>
            </a:pPr>
            <a:endParaRPr lang="en-US" dirty="0"/>
          </a:p>
          <a:p>
            <a:pPr marL="393192" lvl="1" indent="0">
              <a:buNone/>
            </a:pPr>
            <a:endParaRPr lang="en-US" dirty="0"/>
          </a:p>
        </p:txBody>
      </p:sp>
    </p:spTree>
    <p:extLst>
      <p:ext uri="{BB962C8B-B14F-4D97-AF65-F5344CB8AC3E}">
        <p14:creationId xmlns:p14="http://schemas.microsoft.com/office/powerpoint/2010/main" val="18022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18</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p:txBody>
          <a:bodyPr>
            <a:normAutofit fontScale="70000" lnSpcReduction="20000"/>
          </a:bodyPr>
          <a:lstStyle/>
          <a:p>
            <a:r>
              <a:rPr lang="en-US" dirty="0"/>
              <a:t>While significant questions may have been answered with the release of the proposed guidance, it appears that many still remained and IRS spokesperson, just before this release admitted that the guidance would not cover every questions taxpayers have.</a:t>
            </a:r>
          </a:p>
          <a:p>
            <a:r>
              <a:rPr lang="en-US" dirty="0"/>
              <a:t>Below is a three-part series interview of Wolters Kluwer with IRS Joshua Wu:</a:t>
            </a:r>
          </a:p>
          <a:p>
            <a:pPr marL="907542" lvl="1" indent="-514350">
              <a:buFont typeface="+mj-lt"/>
              <a:buAutoNum type="romanUcPeriod"/>
            </a:pPr>
            <a:r>
              <a:rPr lang="en-US" dirty="0"/>
              <a:t>PART 1:</a:t>
            </a:r>
          </a:p>
          <a:p>
            <a:pPr marL="1124712" lvl="2" indent="-457200">
              <a:buFont typeface="+mj-lt"/>
              <a:buAutoNum type="arabicPeriod"/>
            </a:pPr>
            <a:r>
              <a:rPr lang="en-US" dirty="0"/>
              <a:t>QBI and activities – what is the effect of the proposed regulations requiring that qualified business activities meet the Code Sec 162 trade or business standard?  And what industries might be problematic?  The positive aspect of incorporating Sec 162 is  that there is  an established body of case law and administrative guidance with respect to what activities will qualify. Aside from gambling industry, the real estate industry will continue to face some uncertainty.  The proposed regulation provide a helpful rule,  where the rental or licensing of tangible or intangible property to a related trade or business is treated as a trade or business if the rental or licensing and other trade or business are commonly controlled.  But that rule does not help taxpayers in the rental industry with no ties to another trade or business.  The question remains whether a taxpayer renting out a single-family home or a small group of apartments is engaged in a trade or business for purposes of Sec 162 or 199A.</a:t>
            </a:r>
          </a:p>
          <a:p>
            <a:pPr marL="1124712" lvl="2" indent="-457200">
              <a:buFont typeface="+mj-lt"/>
              <a:buAutoNum type="arabicPeriod"/>
            </a:pPr>
            <a:r>
              <a:rPr lang="en-US" dirty="0"/>
              <a:t>QBI definition - how does the IRS define QBI?  QBI is the net amount of effectively connected qualified items of income, gain, deduction and loss form any qualified trade or business.  Certain items are excluded from QBI, such as capital gains/losses, certain dividends, and interest income.  The Proposed Reg. §1.199A-3(b) , provides further qualify on QBI</a:t>
            </a:r>
            <a:r>
              <a:rPr lang="en-US" b="1" dirty="0"/>
              <a:t>.  Most importantly, they provide that a passthrough with multiple trades or business must allocate items of QBI to such trades or businesses based on reasonable method for different items of income, gain, deduction and loss, but the overall combination of methods must also be reasonable based on all facts and circumstances.</a:t>
            </a:r>
          </a:p>
          <a:p>
            <a:pPr marL="907542" lvl="1" indent="-514350">
              <a:buFont typeface="+mj-lt"/>
              <a:buAutoNum type="romanUcPeriod"/>
            </a:pPr>
            <a:endParaRPr lang="en-US" dirty="0"/>
          </a:p>
          <a:p>
            <a:pPr marL="1124712" lvl="2" indent="-457200">
              <a:buFont typeface="+mj-lt"/>
              <a:buAutoNum type="arabicPeriod"/>
            </a:pPr>
            <a:endParaRPr lang="en-US" dirty="0"/>
          </a:p>
          <a:p>
            <a:pPr marL="393192" lvl="1" indent="0">
              <a:buNone/>
            </a:pPr>
            <a:endParaRPr lang="en-US" dirty="0"/>
          </a:p>
        </p:txBody>
      </p:sp>
    </p:spTree>
    <p:extLst>
      <p:ext uri="{BB962C8B-B14F-4D97-AF65-F5344CB8AC3E}">
        <p14:creationId xmlns:p14="http://schemas.microsoft.com/office/powerpoint/2010/main" val="11706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19</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p:txBody>
          <a:bodyPr>
            <a:normAutofit fontScale="70000" lnSpcReduction="20000"/>
          </a:bodyPr>
          <a:lstStyle/>
          <a:p>
            <a:r>
              <a:rPr lang="en-US" dirty="0"/>
              <a:t>While significant questions may have been answered with the release of the proposed guidance, it appears that many still remained and IRS spokesperson, just before this release admitted that the guidance would not cover every questions taxpayers have.</a:t>
            </a:r>
          </a:p>
          <a:p>
            <a:r>
              <a:rPr lang="en-US" dirty="0"/>
              <a:t>Below is a three-part series interview of Wolters Kluwer with IRS Joshua Wu:</a:t>
            </a:r>
          </a:p>
          <a:p>
            <a:pPr marL="907542" lvl="1" indent="-514350">
              <a:buFont typeface="+mj-lt"/>
              <a:buAutoNum type="romanUcPeriod"/>
            </a:pPr>
            <a:r>
              <a:rPr lang="en-US" dirty="0"/>
              <a:t>PART 1(continued ):</a:t>
            </a:r>
          </a:p>
          <a:p>
            <a:pPr marL="667512" lvl="2" indent="0">
              <a:buNone/>
            </a:pPr>
            <a:r>
              <a:rPr lang="en-US" dirty="0"/>
              <a:t>3.  Unadjusted Basis Immediately After Acquisition – what effect does the unadjusted basis immediately after acquisition ( UBIA) of qualified property attributable to a trade or business have on determining QBI?  This is applicable for taxpayers above the taxable income threshold amounts.  The code limits 199A deduction based on (</a:t>
            </a:r>
            <a:r>
              <a:rPr lang="en-US" dirty="0" err="1"/>
              <a:t>i</a:t>
            </a:r>
            <a:r>
              <a:rPr lang="en-US" dirty="0"/>
              <a:t>) the amount of W-2 wages paid with respect to the trade or business, and/or (ii) the unadjusted basis immediately after acquisition ( UBIA) of qualified property held for use in the trade or business.</a:t>
            </a:r>
          </a:p>
          <a:p>
            <a:pPr marL="667512" lvl="2" indent="0">
              <a:buNone/>
            </a:pPr>
            <a:endParaRPr lang="en-US" dirty="0"/>
          </a:p>
          <a:p>
            <a:pPr marL="667512" lvl="2" indent="0">
              <a:buNone/>
            </a:pPr>
            <a:r>
              <a:rPr lang="en-US" dirty="0"/>
              <a:t>4. De Minimis Exception – How is the specified service trade or business ( SSTB)  limitation clarified under the proposed regulations? And how does the </a:t>
            </a:r>
            <a:r>
              <a:rPr lang="en-US" dirty="0" err="1"/>
              <a:t>deminimis</a:t>
            </a:r>
            <a:r>
              <a:rPr lang="en-US" dirty="0"/>
              <a:t> exception apply?  The proposed regulations provide helpful guidance on the definition of a SSTB.  Under the statute, if a trade or business is and SSTB, its items are not taken into account for the 199A computation.   Thus , the performance of services in the fields of health, law, accounting, actuarial science, performing arts, consulting, athletics, financial and brokerage services, investment management, trading, dealing in securities, and any trade or business where the principal asset of such is the reputation or skill of one or more of its employees or owners, do not result in a 199A deduction.   There is a </a:t>
            </a:r>
            <a:r>
              <a:rPr lang="en-US" dirty="0" err="1"/>
              <a:t>deminimis</a:t>
            </a:r>
            <a:r>
              <a:rPr lang="en-US" dirty="0"/>
              <a:t> exception to the general rule for </a:t>
            </a:r>
            <a:r>
              <a:rPr lang="en-US" dirty="0" err="1"/>
              <a:t>taxpayes</a:t>
            </a:r>
            <a:r>
              <a:rPr lang="en-US" dirty="0"/>
              <a:t> with taxable income below threshold.  Once those thresholds are hit, the 199A deduction phases –out until it is fully eliminated.</a:t>
            </a:r>
          </a:p>
          <a:p>
            <a:pPr marL="1124712" lvl="2" indent="-457200">
              <a:buFont typeface="+mj-lt"/>
              <a:buAutoNum type="arabicPeriod"/>
            </a:pPr>
            <a:endParaRPr lang="en-US" dirty="0"/>
          </a:p>
          <a:p>
            <a:pPr marL="850392" lvl="1" indent="-457200">
              <a:buFont typeface="+mj-lt"/>
              <a:buAutoNum type="arabicPeriod"/>
            </a:pPr>
            <a:endParaRPr lang="en-US" dirty="0"/>
          </a:p>
          <a:p>
            <a:pPr marL="907542" lvl="1" indent="-514350">
              <a:buFont typeface="+mj-lt"/>
              <a:buAutoNum type="romanUcPeriod"/>
            </a:pPr>
            <a:endParaRPr lang="en-US" dirty="0"/>
          </a:p>
          <a:p>
            <a:pPr marL="1124712" lvl="2" indent="-457200">
              <a:buFont typeface="+mj-lt"/>
              <a:buAutoNum type="arabicPeriod"/>
            </a:pPr>
            <a:endParaRPr lang="en-US" dirty="0"/>
          </a:p>
          <a:p>
            <a:pPr marL="393192" lvl="1" indent="0">
              <a:buNone/>
            </a:pPr>
            <a:endParaRPr lang="en-US" dirty="0"/>
          </a:p>
        </p:txBody>
      </p:sp>
    </p:spTree>
    <p:extLst>
      <p:ext uri="{BB962C8B-B14F-4D97-AF65-F5344CB8AC3E}">
        <p14:creationId xmlns:p14="http://schemas.microsoft.com/office/powerpoint/2010/main" val="196671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QBI Acronyms:</a:t>
            </a:r>
          </a:p>
        </p:txBody>
      </p:sp>
      <p:sp>
        <p:nvSpPr>
          <p:cNvPr id="2" name="Content Placeholder 1"/>
          <p:cNvSpPr>
            <a:spLocks noGrp="1"/>
          </p:cNvSpPr>
          <p:nvPr>
            <p:ph idx="1"/>
          </p:nvPr>
        </p:nvSpPr>
        <p:spPr>
          <a:xfrm>
            <a:off x="457200" y="1935480"/>
            <a:ext cx="11125200" cy="4218432"/>
          </a:xfrm>
        </p:spPr>
        <p:txBody>
          <a:bodyPr>
            <a:normAutofit lnSpcReduction="10000"/>
          </a:bodyPr>
          <a:lstStyle/>
          <a:p>
            <a:pPr marL="514350" indent="-514350">
              <a:buFont typeface="+mj-lt"/>
              <a:buAutoNum type="arabicPeriod"/>
            </a:pPr>
            <a:r>
              <a:rPr lang="en-US" dirty="0"/>
              <a:t>TCJA – Tax Cuts and Jobs Act</a:t>
            </a:r>
          </a:p>
          <a:p>
            <a:pPr marL="514350" indent="-514350">
              <a:buAutoNum type="arabicPeriod" startAt="2"/>
            </a:pPr>
            <a:r>
              <a:rPr lang="en-US" dirty="0"/>
              <a:t>QBI – Qualified Business Income</a:t>
            </a:r>
          </a:p>
          <a:p>
            <a:pPr marL="514350" indent="-514350">
              <a:buAutoNum type="arabicPeriod" startAt="2"/>
            </a:pPr>
            <a:r>
              <a:rPr lang="en-US" dirty="0"/>
              <a:t>QRD – Qualified REIT Dividend</a:t>
            </a:r>
          </a:p>
          <a:p>
            <a:pPr marL="514350" indent="-514350">
              <a:buAutoNum type="arabicPeriod" startAt="2"/>
            </a:pPr>
            <a:r>
              <a:rPr lang="en-US" dirty="0"/>
              <a:t>QPTPI – Qualified Publicly Traded Partnership Income</a:t>
            </a:r>
          </a:p>
          <a:p>
            <a:pPr marL="514350" indent="-514350">
              <a:buAutoNum type="arabicPeriod" startAt="2"/>
            </a:pPr>
            <a:r>
              <a:rPr lang="en-US" dirty="0"/>
              <a:t>QPAI – Qualified Production Activity Income</a:t>
            </a:r>
          </a:p>
          <a:p>
            <a:pPr marL="514350" indent="-514350">
              <a:buAutoNum type="arabicPeriod" startAt="2"/>
            </a:pPr>
            <a:r>
              <a:rPr lang="en-US" dirty="0"/>
              <a:t>SSTB – Specified Service Trade or Business</a:t>
            </a:r>
          </a:p>
          <a:p>
            <a:pPr marL="514350" indent="-514350">
              <a:buAutoNum type="arabicPeriod" startAt="2"/>
            </a:pPr>
            <a:r>
              <a:rPr lang="en-US" dirty="0"/>
              <a:t>COBIA – Combined QBI Amount</a:t>
            </a:r>
          </a:p>
          <a:p>
            <a:pPr marL="514350" indent="-514350">
              <a:buAutoNum type="arabicPeriod" startAt="2"/>
            </a:pPr>
            <a:r>
              <a:rPr lang="en-US" dirty="0"/>
              <a:t>UBIA – Unadjusted Basis Immediately after Acquisition </a:t>
            </a:r>
          </a:p>
          <a:p>
            <a:pPr marL="514350" indent="-514350">
              <a:buAutoNum type="arabicPeriod" startAt="2"/>
            </a:pPr>
            <a:r>
              <a:rPr lang="en-US" dirty="0"/>
              <a:t>TI – Taxable Income</a:t>
            </a:r>
          </a:p>
          <a:p>
            <a:pPr marL="0" indent="0">
              <a:buNone/>
            </a:pPr>
            <a:endParaRPr lang="en-US" dirty="0"/>
          </a:p>
          <a:p>
            <a:pPr marL="0" indent="0">
              <a:buNone/>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p>
          <a:p>
            <a:endParaRPr lang="en-US" dirty="0"/>
          </a:p>
        </p:txBody>
      </p:sp>
      <p:sp>
        <p:nvSpPr>
          <p:cNvPr id="5" name="Title 2">
            <a:extLst>
              <a:ext uri="{FF2B5EF4-FFF2-40B4-BE49-F238E27FC236}">
                <a16:creationId xmlns:a16="http://schemas.microsoft.com/office/drawing/2014/main" id="{5AEB8805-8F42-44A1-92B5-83AF2E695E64}"/>
              </a:ext>
            </a:extLst>
          </p:cNvPr>
          <p:cNvSpPr txBox="1">
            <a:spLocks/>
          </p:cNvSpPr>
          <p:nvPr/>
        </p:nvSpPr>
        <p:spPr>
          <a:xfrm>
            <a:off x="486561" y="856487"/>
            <a:ext cx="11248239" cy="565337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991AF0D-1DE0-42CD-A402-B14EA808004A}"/>
              </a:ext>
            </a:extLst>
          </p:cNvPr>
          <p:cNvSpPr>
            <a:spLocks noGrp="1"/>
          </p:cNvSpPr>
          <p:nvPr>
            <p:ph type="sldNum" sz="quarter" idx="12"/>
          </p:nvPr>
        </p:nvSpPr>
        <p:spPr/>
        <p:txBody>
          <a:bodyPr/>
          <a:lstStyle/>
          <a:p>
            <a:fld id="{401CF334-2D5C-4859-84A6-CA7E6E43FAEB}" type="slidenum">
              <a:rPr lang="en-US" smtClean="0"/>
              <a:t>2</a:t>
            </a:fld>
            <a:endParaRPr lang="en-US"/>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20</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p:txBody>
          <a:bodyPr>
            <a:normAutofit fontScale="70000" lnSpcReduction="20000"/>
          </a:bodyPr>
          <a:lstStyle/>
          <a:p>
            <a:pPr marL="907542" lvl="1" indent="-514350">
              <a:buFont typeface="+mj-lt"/>
              <a:buAutoNum type="romanUcPeriod"/>
            </a:pPr>
            <a:endParaRPr lang="en-US" dirty="0"/>
          </a:p>
          <a:p>
            <a:pPr marL="393192" lvl="1" indent="0">
              <a:buNone/>
            </a:pPr>
            <a:r>
              <a:rPr lang="en-US" dirty="0"/>
              <a:t>PART II</a:t>
            </a:r>
          </a:p>
          <a:p>
            <a:pPr marL="393192" lvl="1" indent="0">
              <a:buNone/>
            </a:pPr>
            <a:r>
              <a:rPr lang="en-US" sz="2300" dirty="0"/>
              <a:t>           1.   How do the proposed regulations provide both limitations and flexibility regarding the available election to aggregate trades or businesses?  Treasury agreed with various comments that some level of aggregation should be permitted to account for the legal, economic and other non-tax reasons that taxpayers operate a single business across multiple entities.  Permissive aggregation allows taxpayers the benefit of combining trades or businesses for applying the W-2 wage limitation, potentially resulting in higher limit.  </a:t>
            </a:r>
          </a:p>
          <a:p>
            <a:pPr marL="667512" lvl="2" indent="0">
              <a:buNone/>
            </a:pPr>
            <a:r>
              <a:rPr lang="en-US" dirty="0"/>
              <a:t>  </a:t>
            </a:r>
            <a:r>
              <a:rPr lang="en-US" sz="2400" dirty="0"/>
              <a:t>To use this method,  the business must: </a:t>
            </a:r>
          </a:p>
          <a:p>
            <a:pPr marL="667512" lvl="2" indent="0">
              <a:buNone/>
            </a:pPr>
            <a:r>
              <a:rPr lang="en-US" dirty="0"/>
              <a:t>	a.  Qualify as a trade or business</a:t>
            </a:r>
          </a:p>
          <a:p>
            <a:pPr marL="667512" lvl="2" indent="0">
              <a:buNone/>
            </a:pPr>
            <a:r>
              <a:rPr lang="en-US" dirty="0"/>
              <a:t>	b.  Must have common ownership</a:t>
            </a:r>
          </a:p>
          <a:p>
            <a:pPr marL="667512" lvl="2" indent="0">
              <a:buNone/>
            </a:pPr>
            <a:r>
              <a:rPr lang="en-US" dirty="0"/>
              <a:t>	c.  Not be a SSTB</a:t>
            </a:r>
          </a:p>
          <a:p>
            <a:pPr marL="667512" lvl="2" indent="0">
              <a:buNone/>
            </a:pPr>
            <a:r>
              <a:rPr lang="en-US" dirty="0"/>
              <a:t>	d.  Demonstrate that the businesses are part of a larger, integrated trade or business ( for individuals and trusts).</a:t>
            </a:r>
          </a:p>
          <a:p>
            <a:pPr marL="667512" lvl="2" indent="0">
              <a:buNone/>
            </a:pPr>
            <a:endParaRPr lang="en-US" dirty="0"/>
          </a:p>
          <a:p>
            <a:pPr marL="393192" lvl="1" indent="0">
              <a:buNone/>
            </a:pPr>
            <a:r>
              <a:rPr lang="en-US" sz="2300" dirty="0"/>
              <a:t>2.  How does notice 2018-64 Methods of Calculating  W-2 Wages for Purposes o Section 199A, which accompanied the release of the proposed regulations, coordinate with aggregation?  Guidance on three methods for calculating W-2 wages for purposes of Sec 199A.</a:t>
            </a:r>
          </a:p>
          <a:p>
            <a:pPr marL="941832" lvl="3" indent="0">
              <a:buNone/>
            </a:pPr>
            <a:r>
              <a:rPr lang="en-US" dirty="0"/>
              <a:t>a. Unmodified Box Method</a:t>
            </a:r>
          </a:p>
          <a:p>
            <a:pPr marL="941832" lvl="3" indent="0">
              <a:buNone/>
            </a:pPr>
            <a:r>
              <a:rPr lang="en-US" dirty="0"/>
              <a:t>b. Modified Box 1 method</a:t>
            </a:r>
          </a:p>
          <a:p>
            <a:pPr marL="941832" lvl="3" indent="0">
              <a:buNone/>
            </a:pPr>
            <a:r>
              <a:rPr lang="en-US" dirty="0"/>
              <a:t>c. Tracking wages method</a:t>
            </a:r>
          </a:p>
          <a:p>
            <a:pPr marL="941832" lvl="3" indent="0">
              <a:buNone/>
            </a:pPr>
            <a:endParaRPr lang="en-US" dirty="0"/>
          </a:p>
          <a:p>
            <a:pPr marL="393192" lvl="1" indent="0">
              <a:buNone/>
            </a:pPr>
            <a:endParaRPr lang="en-US" sz="2300" dirty="0"/>
          </a:p>
          <a:p>
            <a:pPr marL="1124712" lvl="2" indent="-457200">
              <a:buFont typeface="+mj-lt"/>
              <a:buAutoNum type="arabicPeriod"/>
            </a:pPr>
            <a:endParaRPr lang="en-US" dirty="0"/>
          </a:p>
          <a:p>
            <a:pPr marL="393192" lvl="1" indent="0">
              <a:buNone/>
            </a:pPr>
            <a:endParaRPr lang="en-US" dirty="0"/>
          </a:p>
        </p:txBody>
      </p:sp>
    </p:spTree>
    <p:extLst>
      <p:ext uri="{BB962C8B-B14F-4D97-AF65-F5344CB8AC3E}">
        <p14:creationId xmlns:p14="http://schemas.microsoft.com/office/powerpoint/2010/main" val="183572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21</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p:txBody>
          <a:bodyPr>
            <a:normAutofit fontScale="70000" lnSpcReduction="20000"/>
          </a:bodyPr>
          <a:lstStyle/>
          <a:p>
            <a:pPr marL="907542" lvl="1" indent="-514350">
              <a:buFont typeface="+mj-lt"/>
              <a:buAutoNum type="romanUcPeriod"/>
            </a:pPr>
            <a:endParaRPr lang="en-US" dirty="0"/>
          </a:p>
          <a:p>
            <a:pPr marL="393192" lvl="1" indent="0">
              <a:buNone/>
            </a:pPr>
            <a:r>
              <a:rPr lang="en-US" dirty="0"/>
              <a:t>PART II ( continued)</a:t>
            </a:r>
          </a:p>
          <a:p>
            <a:pPr marL="941832" lvl="3" indent="0">
              <a:buNone/>
            </a:pPr>
            <a:endParaRPr lang="en-US" dirty="0"/>
          </a:p>
          <a:p>
            <a:pPr marL="393192" lvl="1" indent="0">
              <a:buNone/>
            </a:pPr>
            <a:r>
              <a:rPr lang="en-US" sz="2300" dirty="0"/>
              <a:t>3. Crack and Pack .  What noteworthy anti-abuse safeguards did the proposed regulations seek to establish?  Treasury included some anti-abuse provisions in the proposed regulations.</a:t>
            </a:r>
          </a:p>
          <a:p>
            <a:pPr marL="393192" lvl="1" indent="0">
              <a:buNone/>
            </a:pPr>
            <a:r>
              <a:rPr lang="en-US" sz="2300" dirty="0"/>
              <a:t>	a.  Us of multiple non-grantor trust to avoid the income threshold limitations on the 199A deduction.</a:t>
            </a:r>
          </a:p>
          <a:p>
            <a:pPr marL="393192" lvl="1" indent="0">
              <a:buNone/>
            </a:pPr>
            <a:r>
              <a:rPr lang="en-US" sz="2300" dirty="0"/>
              <a:t>	b.  Crack and pack strategies – spinning off some of business entities assets to an entity that is not an SSTB and could claim the 199A deduction.</a:t>
            </a:r>
          </a:p>
          <a:p>
            <a:pPr marL="393192" lvl="1" indent="0">
              <a:buNone/>
            </a:pPr>
            <a:endParaRPr lang="en-US" sz="2300" dirty="0"/>
          </a:p>
          <a:p>
            <a:pPr marL="850392" lvl="1" indent="-457200">
              <a:buAutoNum type="arabicPeriod" startAt="4"/>
            </a:pPr>
            <a:r>
              <a:rPr lang="en-US" sz="2300" dirty="0"/>
              <a:t>Winners &amp; Losers.  Generally, what industries can be seen as “winners” and “losers” in light of the proposed regulations?  Most obvious losers are the SSTBs.  On the other hand, certain specific service providers benefit from the proposed regulations, like health clubs and spas.  Additionally, broadcasters of performing arts, real estate agents and brokers, loan officers, ticket brokers and art brokers are also exempt from the SSTB limitation.</a:t>
            </a:r>
          </a:p>
          <a:p>
            <a:pPr marL="850392" lvl="1" indent="-457200">
              <a:buAutoNum type="arabicPeriod" startAt="4"/>
            </a:pPr>
            <a:r>
              <a:rPr lang="en-US" sz="2300" dirty="0"/>
              <a:t>What areas of 199A provision stand out as most complex when calculating the deduction, and how does this complexity vary among taxpayers?  One complex area is planning to maximize the W-2 wages limitation.  Determining the equilibrium point between having enough W-2 wages to limit the impact of the wage limitation, while preserving QBI, will be a fact-driven complex planning issue that must be determined by each taxpayer.    Another complex area will be how taxpayers track losses which may reduce future QBI, and thus the 199A deduction.</a:t>
            </a:r>
          </a:p>
          <a:p>
            <a:pPr marL="393192" lvl="1" indent="0">
              <a:buNone/>
            </a:pPr>
            <a:endParaRPr lang="en-US" sz="2300" dirty="0"/>
          </a:p>
          <a:p>
            <a:pPr marL="667512" lvl="2" indent="0">
              <a:buNone/>
            </a:pPr>
            <a:endParaRPr lang="en-US" sz="2300" dirty="0"/>
          </a:p>
          <a:p>
            <a:pPr marL="1124712" lvl="2" indent="-457200">
              <a:buFont typeface="+mj-lt"/>
              <a:buAutoNum type="arabicPeriod"/>
            </a:pPr>
            <a:endParaRPr lang="en-US" dirty="0"/>
          </a:p>
          <a:p>
            <a:pPr marL="393192" lvl="1" indent="0">
              <a:buNone/>
            </a:pPr>
            <a:endParaRPr lang="en-US" dirty="0"/>
          </a:p>
        </p:txBody>
      </p:sp>
    </p:spTree>
    <p:extLst>
      <p:ext uri="{BB962C8B-B14F-4D97-AF65-F5344CB8AC3E}">
        <p14:creationId xmlns:p14="http://schemas.microsoft.com/office/powerpoint/2010/main" val="130388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22</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p:txBody>
          <a:bodyPr>
            <a:normAutofit/>
          </a:bodyPr>
          <a:lstStyle/>
          <a:p>
            <a:pPr marL="907542" lvl="1" indent="-514350">
              <a:buFont typeface="+mj-lt"/>
              <a:buAutoNum type="romanUcPeriod"/>
            </a:pPr>
            <a:endParaRPr lang="en-US" dirty="0"/>
          </a:p>
          <a:p>
            <a:pPr marL="393192" lvl="1" indent="0">
              <a:buNone/>
            </a:pPr>
            <a:r>
              <a:rPr lang="en-US" dirty="0"/>
              <a:t>PART III – Looking ahead….</a:t>
            </a:r>
          </a:p>
          <a:p>
            <a:pPr marL="1124712" lvl="2" indent="-457200">
              <a:buFont typeface="+mj-lt"/>
              <a:buAutoNum type="arabicPeriod"/>
            </a:pPr>
            <a:r>
              <a:rPr lang="en-US" dirty="0"/>
              <a:t>On the whole, the proposed regulation did a good job addressing the most important areas of Sec 199A.  However, there are many areas where additional guidance would be helpful.  Such guidance may be in the form of additional regulations or other administrative  pathways.  For example, the proposed regulations did not address the differing treatment between a taxpayer operating as a sole proprietor versus an S corporation.  Wages paid to an S corporation shareholder boosts the W-2 limitation but are not considered QBI.  Thus, with the same underlying facts, the 199A deduction may vary between taxpayers operating as a sole proprietor versus those operating as an S Corporation.</a:t>
            </a:r>
          </a:p>
          <a:p>
            <a:pPr marL="393192" lvl="1" indent="0">
              <a:buNone/>
            </a:pPr>
            <a:endParaRPr lang="en-US" dirty="0"/>
          </a:p>
        </p:txBody>
      </p:sp>
    </p:spTree>
    <p:extLst>
      <p:ext uri="{BB962C8B-B14F-4D97-AF65-F5344CB8AC3E}">
        <p14:creationId xmlns:p14="http://schemas.microsoft.com/office/powerpoint/2010/main" val="40551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23</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609600" y="1935480"/>
            <a:ext cx="10757483" cy="3399918"/>
          </a:xfrm>
        </p:spPr>
        <p:txBody>
          <a:bodyPr>
            <a:normAutofit/>
          </a:bodyPr>
          <a:lstStyle/>
          <a:p>
            <a:pPr marL="393192" lvl="1" indent="0">
              <a:buNone/>
            </a:pPr>
            <a:r>
              <a:rPr lang="en-US" b="1" u="sng" dirty="0">
                <a:solidFill>
                  <a:srgbClr val="FF0000"/>
                </a:solidFill>
              </a:rPr>
              <a:t>SEC 199A DEDUCTION COMPUTATION</a:t>
            </a:r>
            <a:r>
              <a:rPr lang="en-US" dirty="0"/>
              <a:t>:	</a:t>
            </a:r>
          </a:p>
          <a:p>
            <a:pPr marL="393192" lvl="1" indent="0">
              <a:buNone/>
            </a:pPr>
            <a:r>
              <a:rPr lang="en-US" dirty="0"/>
              <a:t>( c ) Computation of the §199A deduction for individuals with TI </a:t>
            </a:r>
            <a:r>
              <a:rPr lang="en-US" b="1" dirty="0">
                <a:solidFill>
                  <a:srgbClr val="FF0000"/>
                </a:solidFill>
              </a:rPr>
              <a:t>NOT</a:t>
            </a:r>
            <a:r>
              <a:rPr lang="en-US" dirty="0"/>
              <a:t> exceeding threshold amount.</a:t>
            </a:r>
          </a:p>
          <a:p>
            <a:pPr marL="1124712" lvl="2" indent="-457200">
              <a:buFont typeface="+mj-lt"/>
              <a:buAutoNum type="arabicPeriod"/>
            </a:pPr>
            <a:r>
              <a:rPr lang="en-US" dirty="0"/>
              <a:t>In general.  The §199A deduction is determined for individuals with taxable income for the taxable year that does not exceed the threshold amount by adding 20% of the combined amount of the qualified REIT dividends and qualified PTP income.  That sum is then compared to 20% of the amount by which the individual’s taxable income exceeds capital gain.  The lesser of these two amounts is the individual’s section 199A deduction.		</a:t>
            </a:r>
          </a:p>
        </p:txBody>
      </p:sp>
    </p:spTree>
    <p:extLst>
      <p:ext uri="{BB962C8B-B14F-4D97-AF65-F5344CB8AC3E}">
        <p14:creationId xmlns:p14="http://schemas.microsoft.com/office/powerpoint/2010/main" val="195169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24</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p:txBody>
          <a:bodyPr>
            <a:normAutofit/>
          </a:bodyPr>
          <a:lstStyle/>
          <a:p>
            <a:r>
              <a:rPr lang="en-US" dirty="0"/>
              <a:t>Total QBI amount is negative = §199A deduction for QBI is zero</a:t>
            </a:r>
          </a:p>
          <a:p>
            <a:pPr lvl="1"/>
            <a:r>
              <a:rPr lang="en-US" dirty="0"/>
              <a:t>The net negative total QBI amount carries over to the following year and is treated as negative QBI from a separate trade or business.</a:t>
            </a:r>
          </a:p>
          <a:p>
            <a:endParaRPr lang="en-US" dirty="0"/>
          </a:p>
          <a:p>
            <a:r>
              <a:rPr lang="en-US" dirty="0"/>
              <a:t>If the combined amount of qualified REIT dividends and QPTPI is negative, then §199A deduction for that combined portion ( QRD and QPTPI) is zero for the tax year.</a:t>
            </a:r>
          </a:p>
          <a:p>
            <a:pPr lvl="1"/>
            <a:r>
              <a:rPr lang="en-US" dirty="0"/>
              <a:t>The net negative carries over to the following year and offsets the combined QRD and QPTPI in the following year.</a:t>
            </a:r>
          </a:p>
          <a:p>
            <a:pPr marL="393192" lvl="1" indent="0">
              <a:buNone/>
            </a:pPr>
            <a:r>
              <a:rPr lang="en-US" dirty="0"/>
              <a:t>	</a:t>
            </a:r>
          </a:p>
          <a:p>
            <a:pPr marL="393192" lvl="1" indent="0">
              <a:buNone/>
            </a:pPr>
            <a:endParaRPr lang="en-US" dirty="0"/>
          </a:p>
        </p:txBody>
      </p:sp>
    </p:spTree>
    <p:extLst>
      <p:ext uri="{BB962C8B-B14F-4D97-AF65-F5344CB8AC3E}">
        <p14:creationId xmlns:p14="http://schemas.microsoft.com/office/powerpoint/2010/main" val="230711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25</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p:txBody>
          <a:bodyPr>
            <a:normAutofit/>
          </a:bodyPr>
          <a:lstStyle/>
          <a:p>
            <a:pPr marL="393192" lvl="1" indent="0">
              <a:buNone/>
            </a:pPr>
            <a:r>
              <a:rPr lang="en-US" dirty="0"/>
              <a:t>	</a:t>
            </a:r>
          </a:p>
          <a:p>
            <a:pPr marL="393192" lvl="1" indent="0">
              <a:buNone/>
            </a:pPr>
            <a:endParaRPr lang="en-US" dirty="0"/>
          </a:p>
        </p:txBody>
      </p:sp>
      <p:pic>
        <p:nvPicPr>
          <p:cNvPr id="2" name="Picture 1">
            <a:extLst>
              <a:ext uri="{FF2B5EF4-FFF2-40B4-BE49-F238E27FC236}">
                <a16:creationId xmlns:a16="http://schemas.microsoft.com/office/drawing/2014/main" id="{74FF7691-7668-44B9-952E-6DDF679FE046}"/>
              </a:ext>
            </a:extLst>
          </p:cNvPr>
          <p:cNvPicPr>
            <a:picLocks noChangeAspect="1"/>
          </p:cNvPicPr>
          <p:nvPr/>
        </p:nvPicPr>
        <p:blipFill>
          <a:blip r:embed="rId2"/>
          <a:stretch>
            <a:fillRect/>
          </a:stretch>
        </p:blipFill>
        <p:spPr>
          <a:xfrm>
            <a:off x="360727" y="2214694"/>
            <a:ext cx="11459798" cy="3939218"/>
          </a:xfrm>
          <a:prstGeom prst="rect">
            <a:avLst/>
          </a:prstGeom>
        </p:spPr>
      </p:pic>
    </p:spTree>
    <p:extLst>
      <p:ext uri="{BB962C8B-B14F-4D97-AF65-F5344CB8AC3E}">
        <p14:creationId xmlns:p14="http://schemas.microsoft.com/office/powerpoint/2010/main" val="144823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26</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p:txBody>
          <a:bodyPr>
            <a:normAutofit/>
          </a:bodyPr>
          <a:lstStyle/>
          <a:p>
            <a:pPr marL="393192" lvl="1" indent="0">
              <a:buNone/>
            </a:pPr>
            <a:r>
              <a:rPr lang="en-US" dirty="0"/>
              <a:t>	</a:t>
            </a:r>
          </a:p>
          <a:p>
            <a:pPr marL="393192" lvl="1" indent="0">
              <a:buNone/>
            </a:pPr>
            <a:endParaRPr lang="en-US" dirty="0"/>
          </a:p>
        </p:txBody>
      </p:sp>
      <p:pic>
        <p:nvPicPr>
          <p:cNvPr id="5" name="Picture 4">
            <a:extLst>
              <a:ext uri="{FF2B5EF4-FFF2-40B4-BE49-F238E27FC236}">
                <a16:creationId xmlns:a16="http://schemas.microsoft.com/office/drawing/2014/main" id="{7BD542EA-69FC-475E-83FA-E9FE2C8B277C}"/>
              </a:ext>
            </a:extLst>
          </p:cNvPr>
          <p:cNvPicPr>
            <a:picLocks noChangeAspect="1"/>
          </p:cNvPicPr>
          <p:nvPr/>
        </p:nvPicPr>
        <p:blipFill>
          <a:blip r:embed="rId2"/>
          <a:stretch>
            <a:fillRect/>
          </a:stretch>
        </p:blipFill>
        <p:spPr>
          <a:xfrm>
            <a:off x="528637" y="2100262"/>
            <a:ext cx="11134725" cy="2657475"/>
          </a:xfrm>
          <a:prstGeom prst="rect">
            <a:avLst/>
          </a:prstGeom>
        </p:spPr>
      </p:pic>
    </p:spTree>
    <p:extLst>
      <p:ext uri="{BB962C8B-B14F-4D97-AF65-F5344CB8AC3E}">
        <p14:creationId xmlns:p14="http://schemas.microsoft.com/office/powerpoint/2010/main" val="346082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27</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p:txBody>
          <a:bodyPr>
            <a:normAutofit/>
          </a:bodyPr>
          <a:lstStyle/>
          <a:p>
            <a:pPr marL="393192" lvl="1" indent="0">
              <a:buNone/>
            </a:pPr>
            <a:r>
              <a:rPr lang="en-US" dirty="0"/>
              <a:t>	</a:t>
            </a:r>
          </a:p>
          <a:p>
            <a:pPr marL="393192" lvl="1" indent="0">
              <a:buNone/>
            </a:pPr>
            <a:endParaRPr lang="en-US" dirty="0"/>
          </a:p>
        </p:txBody>
      </p:sp>
      <p:pic>
        <p:nvPicPr>
          <p:cNvPr id="6" name="Picture 5">
            <a:extLst>
              <a:ext uri="{FF2B5EF4-FFF2-40B4-BE49-F238E27FC236}">
                <a16:creationId xmlns:a16="http://schemas.microsoft.com/office/drawing/2014/main" id="{62EEF99C-B2C7-4992-97CB-70497A93DE23}"/>
              </a:ext>
            </a:extLst>
          </p:cNvPr>
          <p:cNvPicPr>
            <a:picLocks noChangeAspect="1"/>
          </p:cNvPicPr>
          <p:nvPr/>
        </p:nvPicPr>
        <p:blipFill>
          <a:blip r:embed="rId2"/>
          <a:stretch>
            <a:fillRect/>
          </a:stretch>
        </p:blipFill>
        <p:spPr>
          <a:xfrm>
            <a:off x="404812" y="1935479"/>
            <a:ext cx="10048873" cy="4289151"/>
          </a:xfrm>
          <a:prstGeom prst="rect">
            <a:avLst/>
          </a:prstGeom>
        </p:spPr>
      </p:pic>
    </p:spTree>
    <p:extLst>
      <p:ext uri="{BB962C8B-B14F-4D97-AF65-F5344CB8AC3E}">
        <p14:creationId xmlns:p14="http://schemas.microsoft.com/office/powerpoint/2010/main" val="420145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28</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p:txBody>
          <a:bodyPr>
            <a:normAutofit/>
          </a:bodyPr>
          <a:lstStyle/>
          <a:p>
            <a:pPr marL="393192" lvl="1" indent="0">
              <a:buNone/>
            </a:pPr>
            <a:r>
              <a:rPr lang="en-US" dirty="0"/>
              <a:t>	</a:t>
            </a:r>
          </a:p>
          <a:p>
            <a:pPr marL="393192" lvl="1" indent="0">
              <a:buNone/>
            </a:pPr>
            <a:endParaRPr lang="en-US" dirty="0"/>
          </a:p>
        </p:txBody>
      </p:sp>
      <p:pic>
        <p:nvPicPr>
          <p:cNvPr id="2" name="Picture 1">
            <a:extLst>
              <a:ext uri="{FF2B5EF4-FFF2-40B4-BE49-F238E27FC236}">
                <a16:creationId xmlns:a16="http://schemas.microsoft.com/office/drawing/2014/main" id="{0B4C1240-EA1E-4E9B-A014-D52374ACA698}"/>
              </a:ext>
            </a:extLst>
          </p:cNvPr>
          <p:cNvPicPr>
            <a:picLocks noChangeAspect="1"/>
          </p:cNvPicPr>
          <p:nvPr/>
        </p:nvPicPr>
        <p:blipFill>
          <a:blip r:embed="rId2"/>
          <a:stretch>
            <a:fillRect/>
          </a:stretch>
        </p:blipFill>
        <p:spPr>
          <a:xfrm>
            <a:off x="466725" y="2085975"/>
            <a:ext cx="11258550" cy="2686050"/>
          </a:xfrm>
          <a:prstGeom prst="rect">
            <a:avLst/>
          </a:prstGeom>
        </p:spPr>
      </p:pic>
    </p:spTree>
    <p:extLst>
      <p:ext uri="{BB962C8B-B14F-4D97-AF65-F5344CB8AC3E}">
        <p14:creationId xmlns:p14="http://schemas.microsoft.com/office/powerpoint/2010/main" val="243764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29</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p:txBody>
          <a:bodyPr>
            <a:normAutofit/>
          </a:bodyPr>
          <a:lstStyle/>
          <a:p>
            <a:pPr marL="393192" lvl="1" indent="0">
              <a:buNone/>
            </a:pPr>
            <a:r>
              <a:rPr lang="en-US" dirty="0"/>
              <a:t>	</a:t>
            </a:r>
          </a:p>
          <a:p>
            <a:pPr marL="393192" lvl="1" indent="0">
              <a:buNone/>
            </a:pPr>
            <a:endParaRPr lang="en-US" dirty="0"/>
          </a:p>
        </p:txBody>
      </p:sp>
      <p:pic>
        <p:nvPicPr>
          <p:cNvPr id="2" name="Picture 1">
            <a:extLst>
              <a:ext uri="{FF2B5EF4-FFF2-40B4-BE49-F238E27FC236}">
                <a16:creationId xmlns:a16="http://schemas.microsoft.com/office/drawing/2014/main" id="{0B4C1240-EA1E-4E9B-A014-D52374ACA698}"/>
              </a:ext>
            </a:extLst>
          </p:cNvPr>
          <p:cNvPicPr>
            <a:picLocks noChangeAspect="1"/>
          </p:cNvPicPr>
          <p:nvPr/>
        </p:nvPicPr>
        <p:blipFill>
          <a:blip r:embed="rId2"/>
          <a:stretch>
            <a:fillRect/>
          </a:stretch>
        </p:blipFill>
        <p:spPr>
          <a:xfrm>
            <a:off x="466725" y="2085975"/>
            <a:ext cx="11258550" cy="2686050"/>
          </a:xfrm>
          <a:prstGeom prst="rect">
            <a:avLst/>
          </a:prstGeom>
        </p:spPr>
      </p:pic>
    </p:spTree>
    <p:extLst>
      <p:ext uri="{BB962C8B-B14F-4D97-AF65-F5344CB8AC3E}">
        <p14:creationId xmlns:p14="http://schemas.microsoft.com/office/powerpoint/2010/main" val="409463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Timeline:</a:t>
            </a:r>
          </a:p>
        </p:txBody>
      </p:sp>
      <p:sp>
        <p:nvSpPr>
          <p:cNvPr id="2" name="Content Placeholder 1"/>
          <p:cNvSpPr>
            <a:spLocks noGrp="1"/>
          </p:cNvSpPr>
          <p:nvPr>
            <p:ph idx="1"/>
          </p:nvPr>
        </p:nvSpPr>
        <p:spPr>
          <a:xfrm>
            <a:off x="457200" y="1935480"/>
            <a:ext cx="11125200" cy="4218432"/>
          </a:xfrm>
        </p:spPr>
        <p:txBody>
          <a:bodyPr/>
          <a:lstStyle/>
          <a:p>
            <a:endParaRPr lang="en-US" dirty="0"/>
          </a:p>
          <a:p>
            <a:r>
              <a:rPr lang="en-US" dirty="0"/>
              <a:t>December 22, 2017 – Passage of P.L 115-97, Known as Tax Cuts and Jobs Act ( TCJA).  One of the important provisions of this act is the new Sec. 199A which is the deduction for Qualified Business Income (QBI).</a:t>
            </a:r>
          </a:p>
          <a:p>
            <a:pPr marL="0" indent="0">
              <a:buNone/>
            </a:pPr>
            <a:endParaRPr lang="en-US" dirty="0"/>
          </a:p>
          <a:p>
            <a:r>
              <a:rPr lang="en-US" dirty="0"/>
              <a:t>August 8 ,2018 – the IRS issued the widely anticipated proposed regulations ( REG 107892-18) concerning the deduction for QBI.</a:t>
            </a:r>
          </a:p>
          <a:p>
            <a:pPr marL="0" indent="0">
              <a:buNone/>
            </a:pPr>
            <a:endParaRPr lang="en-US" dirty="0"/>
          </a:p>
          <a:p>
            <a:endParaRPr lang="en-US" dirty="0"/>
          </a:p>
        </p:txBody>
      </p:sp>
      <p:sp>
        <p:nvSpPr>
          <p:cNvPr id="5" name="Title 2">
            <a:extLst>
              <a:ext uri="{FF2B5EF4-FFF2-40B4-BE49-F238E27FC236}">
                <a16:creationId xmlns:a16="http://schemas.microsoft.com/office/drawing/2014/main" id="{5AEB8805-8F42-44A1-92B5-83AF2E695E64}"/>
              </a:ext>
            </a:extLst>
          </p:cNvPr>
          <p:cNvSpPr txBox="1">
            <a:spLocks/>
          </p:cNvSpPr>
          <p:nvPr/>
        </p:nvSpPr>
        <p:spPr>
          <a:xfrm>
            <a:off x="486561" y="856487"/>
            <a:ext cx="11248239" cy="565337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991AF0D-1DE0-42CD-A402-B14EA808004A}"/>
              </a:ext>
            </a:extLst>
          </p:cNvPr>
          <p:cNvSpPr>
            <a:spLocks noGrp="1"/>
          </p:cNvSpPr>
          <p:nvPr>
            <p:ph type="sldNum" sz="quarter" idx="12"/>
          </p:nvPr>
        </p:nvSpPr>
        <p:spPr/>
        <p:txBody>
          <a:bodyPr/>
          <a:lstStyle/>
          <a:p>
            <a:fld id="{401CF334-2D5C-4859-84A6-CA7E6E43FAEB}" type="slidenum">
              <a:rPr lang="en-US" smtClean="0"/>
              <a:t>3</a:t>
            </a:fld>
            <a:endParaRPr lang="en-US"/>
          </a:p>
        </p:txBody>
      </p:sp>
    </p:spTree>
    <p:extLst>
      <p:ext uri="{BB962C8B-B14F-4D97-AF65-F5344CB8AC3E}">
        <p14:creationId xmlns:p14="http://schemas.microsoft.com/office/powerpoint/2010/main" val="17980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30</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609600" y="1935480"/>
            <a:ext cx="10757483" cy="4582766"/>
          </a:xfrm>
        </p:spPr>
        <p:txBody>
          <a:bodyPr>
            <a:normAutofit fontScale="92500" lnSpcReduction="20000"/>
          </a:bodyPr>
          <a:lstStyle/>
          <a:p>
            <a:pPr marL="393192" lvl="1" indent="0">
              <a:buNone/>
            </a:pPr>
            <a:r>
              <a:rPr lang="en-US" dirty="0"/>
              <a:t>	</a:t>
            </a:r>
          </a:p>
          <a:p>
            <a:pPr marL="393192" lvl="1" indent="0">
              <a:buNone/>
            </a:pPr>
            <a:r>
              <a:rPr lang="en-US" dirty="0"/>
              <a:t>(d) Computation of the §199A deduction for individuals with TI </a:t>
            </a:r>
            <a:r>
              <a:rPr lang="en-US" b="1" dirty="0">
                <a:solidFill>
                  <a:srgbClr val="FF0000"/>
                </a:solidFill>
              </a:rPr>
              <a:t>ABOVE </a:t>
            </a:r>
            <a:r>
              <a:rPr lang="en-US" dirty="0"/>
              <a:t>threshold amount.</a:t>
            </a:r>
          </a:p>
          <a:p>
            <a:pPr marL="1124712" lvl="2" indent="-457200">
              <a:buFont typeface="+mj-lt"/>
              <a:buAutoNum type="arabicPeriod"/>
            </a:pPr>
            <a:r>
              <a:rPr lang="en-US" dirty="0"/>
              <a:t>In general.  The §199A deduction is determined for individuals with taxable income for the taxable year that exceeds the threshold amount by adding the QBI component and 20% of the combined amount of qualified REIT dividends and qualified PTP income.  That sum is then compared to 20% of the amount by which the individual’s taxable income exceeds net capital gain.  The lesser of these two amounts is the individual’s §199A deduction.</a:t>
            </a:r>
          </a:p>
          <a:p>
            <a:pPr marL="1124712" lvl="2" indent="-457200">
              <a:buFont typeface="+mj-lt"/>
              <a:buAutoNum type="arabicPeriod"/>
            </a:pPr>
            <a:r>
              <a:rPr lang="en-US" dirty="0"/>
              <a:t>QBI component. Individuals with taxable income for the taxable year that exceeds the threshold amount determine the QBI component using the following computational rules:</a:t>
            </a:r>
          </a:p>
          <a:p>
            <a:pPr marL="1456182" lvl="3" indent="-514350">
              <a:buFont typeface="+mj-lt"/>
              <a:buAutoNum type="romanLcPeriod"/>
            </a:pPr>
            <a:r>
              <a:rPr lang="en-US" dirty="0"/>
              <a:t>SSTB exclusion</a:t>
            </a:r>
          </a:p>
          <a:p>
            <a:pPr marL="1456182" lvl="3" indent="-514350">
              <a:buFont typeface="+mj-lt"/>
              <a:buAutoNum type="romanLcPeriod"/>
            </a:pPr>
            <a:r>
              <a:rPr lang="en-US" dirty="0"/>
              <a:t>Aggregated trade or business</a:t>
            </a:r>
          </a:p>
          <a:p>
            <a:pPr marL="1399032" lvl="3" indent="-457200">
              <a:buFont typeface="+mj-lt"/>
              <a:buAutoNum type="romanLcPeriod"/>
            </a:pPr>
            <a:r>
              <a:rPr lang="en-US" dirty="0"/>
              <a:t>Netting and carryover</a:t>
            </a:r>
          </a:p>
          <a:p>
            <a:pPr marL="1399032" lvl="3" indent="-457200">
              <a:buFont typeface="+mj-lt"/>
              <a:buAutoNum type="romanLcPeriod"/>
            </a:pPr>
            <a:r>
              <a:rPr lang="en-US" dirty="0"/>
              <a:t>QBI component calculation</a:t>
            </a:r>
          </a:p>
        </p:txBody>
      </p:sp>
    </p:spTree>
    <p:extLst>
      <p:ext uri="{BB962C8B-B14F-4D97-AF65-F5344CB8AC3E}">
        <p14:creationId xmlns:p14="http://schemas.microsoft.com/office/powerpoint/2010/main" val="283606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31</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609600" y="1935480"/>
            <a:ext cx="10757483" cy="4582766"/>
          </a:xfrm>
        </p:spPr>
        <p:txBody>
          <a:bodyPr>
            <a:normAutofit/>
          </a:bodyPr>
          <a:lstStyle/>
          <a:p>
            <a:pPr marL="393192" lvl="1" indent="0">
              <a:buNone/>
            </a:pPr>
            <a:r>
              <a:rPr lang="en-US" dirty="0"/>
              <a:t>	</a:t>
            </a:r>
          </a:p>
          <a:p>
            <a:pPr marL="393192" lvl="1" indent="0">
              <a:buNone/>
            </a:pPr>
            <a:endParaRPr lang="en-US" dirty="0"/>
          </a:p>
        </p:txBody>
      </p:sp>
      <p:pic>
        <p:nvPicPr>
          <p:cNvPr id="2" name="Picture 1">
            <a:extLst>
              <a:ext uri="{FF2B5EF4-FFF2-40B4-BE49-F238E27FC236}">
                <a16:creationId xmlns:a16="http://schemas.microsoft.com/office/drawing/2014/main" id="{C0B9074A-A3D1-4F75-AE68-2E5B713CCCB6}"/>
              </a:ext>
            </a:extLst>
          </p:cNvPr>
          <p:cNvPicPr>
            <a:picLocks noChangeAspect="1"/>
          </p:cNvPicPr>
          <p:nvPr/>
        </p:nvPicPr>
        <p:blipFill>
          <a:blip r:embed="rId2"/>
          <a:stretch>
            <a:fillRect/>
          </a:stretch>
        </p:blipFill>
        <p:spPr>
          <a:xfrm>
            <a:off x="366712" y="2567031"/>
            <a:ext cx="11458575" cy="3095538"/>
          </a:xfrm>
          <a:prstGeom prst="rect">
            <a:avLst/>
          </a:prstGeom>
        </p:spPr>
      </p:pic>
    </p:spTree>
    <p:extLst>
      <p:ext uri="{BB962C8B-B14F-4D97-AF65-F5344CB8AC3E}">
        <p14:creationId xmlns:p14="http://schemas.microsoft.com/office/powerpoint/2010/main" val="172322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32</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609600" y="1935480"/>
            <a:ext cx="10757483" cy="3643199"/>
          </a:xfrm>
        </p:spPr>
        <p:txBody>
          <a:bodyPr>
            <a:normAutofit/>
          </a:bodyPr>
          <a:lstStyle/>
          <a:p>
            <a:pPr marL="393192" lvl="1" indent="0">
              <a:buNone/>
            </a:pPr>
            <a:r>
              <a:rPr lang="en-US" dirty="0"/>
              <a:t>	</a:t>
            </a:r>
          </a:p>
          <a:p>
            <a:pPr marL="393192" lvl="1" indent="0">
              <a:buNone/>
            </a:pPr>
            <a:endParaRPr lang="en-US" dirty="0"/>
          </a:p>
        </p:txBody>
      </p:sp>
      <p:pic>
        <p:nvPicPr>
          <p:cNvPr id="5" name="Picture 4">
            <a:extLst>
              <a:ext uri="{FF2B5EF4-FFF2-40B4-BE49-F238E27FC236}">
                <a16:creationId xmlns:a16="http://schemas.microsoft.com/office/drawing/2014/main" id="{AA224A1C-29C4-49F8-ACCC-86DEC76CDAAD}"/>
              </a:ext>
            </a:extLst>
          </p:cNvPr>
          <p:cNvPicPr>
            <a:picLocks noChangeAspect="1"/>
          </p:cNvPicPr>
          <p:nvPr/>
        </p:nvPicPr>
        <p:blipFill>
          <a:blip r:embed="rId2"/>
          <a:stretch>
            <a:fillRect/>
          </a:stretch>
        </p:blipFill>
        <p:spPr>
          <a:xfrm>
            <a:off x="204788" y="1935480"/>
            <a:ext cx="9895558" cy="3134260"/>
          </a:xfrm>
          <a:prstGeom prst="rect">
            <a:avLst/>
          </a:prstGeom>
        </p:spPr>
      </p:pic>
      <p:pic>
        <p:nvPicPr>
          <p:cNvPr id="6" name="Picture 5">
            <a:extLst>
              <a:ext uri="{FF2B5EF4-FFF2-40B4-BE49-F238E27FC236}">
                <a16:creationId xmlns:a16="http://schemas.microsoft.com/office/drawing/2014/main" id="{503C5326-3513-4CF4-8050-D392BC9B04C9}"/>
              </a:ext>
            </a:extLst>
          </p:cNvPr>
          <p:cNvPicPr>
            <a:picLocks noChangeAspect="1"/>
          </p:cNvPicPr>
          <p:nvPr/>
        </p:nvPicPr>
        <p:blipFill>
          <a:blip r:embed="rId3"/>
          <a:stretch>
            <a:fillRect/>
          </a:stretch>
        </p:blipFill>
        <p:spPr>
          <a:xfrm>
            <a:off x="204788" y="4748168"/>
            <a:ext cx="9895558" cy="1405743"/>
          </a:xfrm>
          <a:prstGeom prst="rect">
            <a:avLst/>
          </a:prstGeom>
        </p:spPr>
      </p:pic>
    </p:spTree>
    <p:extLst>
      <p:ext uri="{BB962C8B-B14F-4D97-AF65-F5344CB8AC3E}">
        <p14:creationId xmlns:p14="http://schemas.microsoft.com/office/powerpoint/2010/main" val="113780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33</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609600" y="1935480"/>
            <a:ext cx="10757483" cy="3643199"/>
          </a:xfrm>
        </p:spPr>
        <p:txBody>
          <a:bodyPr>
            <a:normAutofit/>
          </a:bodyPr>
          <a:lstStyle/>
          <a:p>
            <a:pPr marL="393192" lvl="1" indent="0">
              <a:buNone/>
            </a:pPr>
            <a:r>
              <a:rPr lang="en-US" dirty="0"/>
              <a:t>	</a:t>
            </a:r>
          </a:p>
          <a:p>
            <a:pPr marL="393192" lvl="1" indent="0">
              <a:buNone/>
            </a:pPr>
            <a:endParaRPr lang="en-US" dirty="0"/>
          </a:p>
        </p:txBody>
      </p:sp>
      <p:pic>
        <p:nvPicPr>
          <p:cNvPr id="2" name="Picture 1">
            <a:extLst>
              <a:ext uri="{FF2B5EF4-FFF2-40B4-BE49-F238E27FC236}">
                <a16:creationId xmlns:a16="http://schemas.microsoft.com/office/drawing/2014/main" id="{8EBF94FD-34E8-4ECD-BDC0-CD6C4A760A7B}"/>
              </a:ext>
            </a:extLst>
          </p:cNvPr>
          <p:cNvPicPr>
            <a:picLocks noChangeAspect="1"/>
          </p:cNvPicPr>
          <p:nvPr/>
        </p:nvPicPr>
        <p:blipFill>
          <a:blip r:embed="rId2"/>
          <a:stretch>
            <a:fillRect/>
          </a:stretch>
        </p:blipFill>
        <p:spPr>
          <a:xfrm>
            <a:off x="513477" y="1935480"/>
            <a:ext cx="9683201" cy="4515654"/>
          </a:xfrm>
          <a:prstGeom prst="rect">
            <a:avLst/>
          </a:prstGeom>
        </p:spPr>
      </p:pic>
    </p:spTree>
    <p:extLst>
      <p:ext uri="{BB962C8B-B14F-4D97-AF65-F5344CB8AC3E}">
        <p14:creationId xmlns:p14="http://schemas.microsoft.com/office/powerpoint/2010/main" val="400713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34</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609600" y="1935480"/>
            <a:ext cx="10757483" cy="3643199"/>
          </a:xfrm>
        </p:spPr>
        <p:txBody>
          <a:bodyPr>
            <a:normAutofit/>
          </a:bodyPr>
          <a:lstStyle/>
          <a:p>
            <a:pPr marL="393192" lvl="1" indent="0">
              <a:buNone/>
            </a:pPr>
            <a:r>
              <a:rPr lang="en-US" dirty="0"/>
              <a:t>	</a:t>
            </a:r>
          </a:p>
          <a:p>
            <a:pPr marL="393192" lvl="1" indent="0">
              <a:buNone/>
            </a:pPr>
            <a:endParaRPr lang="en-US" dirty="0"/>
          </a:p>
        </p:txBody>
      </p:sp>
      <p:pic>
        <p:nvPicPr>
          <p:cNvPr id="7" name="Picture 6">
            <a:extLst>
              <a:ext uri="{FF2B5EF4-FFF2-40B4-BE49-F238E27FC236}">
                <a16:creationId xmlns:a16="http://schemas.microsoft.com/office/drawing/2014/main" id="{E7A5D757-4D8C-4CA6-BC72-8EDD9B8A1938}"/>
              </a:ext>
            </a:extLst>
          </p:cNvPr>
          <p:cNvPicPr>
            <a:picLocks noChangeAspect="1"/>
          </p:cNvPicPr>
          <p:nvPr/>
        </p:nvPicPr>
        <p:blipFill>
          <a:blip r:embed="rId2"/>
          <a:stretch>
            <a:fillRect/>
          </a:stretch>
        </p:blipFill>
        <p:spPr>
          <a:xfrm>
            <a:off x="260059" y="2012619"/>
            <a:ext cx="10306342" cy="4199748"/>
          </a:xfrm>
          <a:prstGeom prst="rect">
            <a:avLst/>
          </a:prstGeom>
        </p:spPr>
      </p:pic>
    </p:spTree>
    <p:extLst>
      <p:ext uri="{BB962C8B-B14F-4D97-AF65-F5344CB8AC3E}">
        <p14:creationId xmlns:p14="http://schemas.microsoft.com/office/powerpoint/2010/main" val="199649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35</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609600" y="1935480"/>
            <a:ext cx="10757483" cy="3643199"/>
          </a:xfrm>
        </p:spPr>
        <p:txBody>
          <a:bodyPr>
            <a:normAutofit/>
          </a:bodyPr>
          <a:lstStyle/>
          <a:p>
            <a:pPr marL="393192" lvl="1" indent="0">
              <a:buNone/>
            </a:pPr>
            <a:r>
              <a:rPr lang="en-US" dirty="0"/>
              <a:t>	</a:t>
            </a:r>
          </a:p>
          <a:p>
            <a:pPr marL="393192" lvl="1" indent="0">
              <a:buNone/>
            </a:pPr>
            <a:endParaRPr lang="en-US" dirty="0"/>
          </a:p>
        </p:txBody>
      </p:sp>
      <p:pic>
        <p:nvPicPr>
          <p:cNvPr id="2" name="Picture 1">
            <a:extLst>
              <a:ext uri="{FF2B5EF4-FFF2-40B4-BE49-F238E27FC236}">
                <a16:creationId xmlns:a16="http://schemas.microsoft.com/office/drawing/2014/main" id="{5B162046-ACF7-44B9-94ED-E220DCCF0ECD}"/>
              </a:ext>
            </a:extLst>
          </p:cNvPr>
          <p:cNvPicPr>
            <a:picLocks noChangeAspect="1"/>
          </p:cNvPicPr>
          <p:nvPr/>
        </p:nvPicPr>
        <p:blipFill>
          <a:blip r:embed="rId2"/>
          <a:stretch>
            <a:fillRect/>
          </a:stretch>
        </p:blipFill>
        <p:spPr>
          <a:xfrm>
            <a:off x="1143000" y="2343150"/>
            <a:ext cx="9906000" cy="2171700"/>
          </a:xfrm>
          <a:prstGeom prst="rect">
            <a:avLst/>
          </a:prstGeom>
        </p:spPr>
      </p:pic>
      <p:pic>
        <p:nvPicPr>
          <p:cNvPr id="5" name="Picture 4">
            <a:extLst>
              <a:ext uri="{FF2B5EF4-FFF2-40B4-BE49-F238E27FC236}">
                <a16:creationId xmlns:a16="http://schemas.microsoft.com/office/drawing/2014/main" id="{AB5144CD-EC30-4CE0-9C16-3F263E99FD37}"/>
              </a:ext>
            </a:extLst>
          </p:cNvPr>
          <p:cNvPicPr>
            <a:picLocks noChangeAspect="1"/>
          </p:cNvPicPr>
          <p:nvPr/>
        </p:nvPicPr>
        <p:blipFill>
          <a:blip r:embed="rId3"/>
          <a:stretch>
            <a:fillRect/>
          </a:stretch>
        </p:blipFill>
        <p:spPr>
          <a:xfrm>
            <a:off x="1133474" y="4514850"/>
            <a:ext cx="9671545" cy="1298720"/>
          </a:xfrm>
          <a:prstGeom prst="rect">
            <a:avLst/>
          </a:prstGeom>
        </p:spPr>
      </p:pic>
    </p:spTree>
    <p:extLst>
      <p:ext uri="{BB962C8B-B14F-4D97-AF65-F5344CB8AC3E}">
        <p14:creationId xmlns:p14="http://schemas.microsoft.com/office/powerpoint/2010/main" val="378231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36</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609600" y="1935480"/>
            <a:ext cx="10757483" cy="3643199"/>
          </a:xfrm>
        </p:spPr>
        <p:txBody>
          <a:bodyPr>
            <a:normAutofit/>
          </a:bodyPr>
          <a:lstStyle/>
          <a:p>
            <a:pPr marL="393192" lvl="1" indent="0">
              <a:buNone/>
            </a:pPr>
            <a:r>
              <a:rPr lang="en-US" dirty="0"/>
              <a:t>	</a:t>
            </a:r>
          </a:p>
          <a:p>
            <a:pPr marL="393192" lvl="1" indent="0">
              <a:buNone/>
            </a:pPr>
            <a:endParaRPr lang="en-US" dirty="0"/>
          </a:p>
        </p:txBody>
      </p:sp>
      <p:pic>
        <p:nvPicPr>
          <p:cNvPr id="6" name="Picture 5">
            <a:extLst>
              <a:ext uri="{FF2B5EF4-FFF2-40B4-BE49-F238E27FC236}">
                <a16:creationId xmlns:a16="http://schemas.microsoft.com/office/drawing/2014/main" id="{5C57E634-A42C-4AE5-AD96-D2134DC9B02E}"/>
              </a:ext>
            </a:extLst>
          </p:cNvPr>
          <p:cNvPicPr>
            <a:picLocks noChangeAspect="1"/>
          </p:cNvPicPr>
          <p:nvPr/>
        </p:nvPicPr>
        <p:blipFill>
          <a:blip r:embed="rId2"/>
          <a:stretch>
            <a:fillRect/>
          </a:stretch>
        </p:blipFill>
        <p:spPr>
          <a:xfrm>
            <a:off x="528507" y="1996580"/>
            <a:ext cx="10582406" cy="3585070"/>
          </a:xfrm>
          <a:prstGeom prst="rect">
            <a:avLst/>
          </a:prstGeom>
        </p:spPr>
      </p:pic>
    </p:spTree>
    <p:extLst>
      <p:ext uri="{BB962C8B-B14F-4D97-AF65-F5344CB8AC3E}">
        <p14:creationId xmlns:p14="http://schemas.microsoft.com/office/powerpoint/2010/main" val="197946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37</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609600" y="1935480"/>
            <a:ext cx="10757483" cy="3643199"/>
          </a:xfrm>
        </p:spPr>
        <p:txBody>
          <a:bodyPr>
            <a:normAutofit/>
          </a:bodyPr>
          <a:lstStyle/>
          <a:p>
            <a:pPr marL="393192" lvl="1" indent="0">
              <a:buNone/>
            </a:pPr>
            <a:r>
              <a:rPr lang="en-US" dirty="0"/>
              <a:t>	</a:t>
            </a:r>
          </a:p>
          <a:p>
            <a:pPr marL="393192" lvl="1" indent="0">
              <a:buNone/>
            </a:pPr>
            <a:endParaRPr lang="en-US" dirty="0"/>
          </a:p>
        </p:txBody>
      </p:sp>
      <p:pic>
        <p:nvPicPr>
          <p:cNvPr id="2" name="Picture 1">
            <a:extLst>
              <a:ext uri="{FF2B5EF4-FFF2-40B4-BE49-F238E27FC236}">
                <a16:creationId xmlns:a16="http://schemas.microsoft.com/office/drawing/2014/main" id="{6C9EFFB3-7AD0-4E6F-BCCF-5E4D0BB1F01B}"/>
              </a:ext>
            </a:extLst>
          </p:cNvPr>
          <p:cNvPicPr>
            <a:picLocks noChangeAspect="1"/>
          </p:cNvPicPr>
          <p:nvPr/>
        </p:nvPicPr>
        <p:blipFill>
          <a:blip r:embed="rId2"/>
          <a:stretch>
            <a:fillRect/>
          </a:stretch>
        </p:blipFill>
        <p:spPr>
          <a:xfrm>
            <a:off x="609601" y="1935480"/>
            <a:ext cx="9956800" cy="4522470"/>
          </a:xfrm>
          <a:prstGeom prst="rect">
            <a:avLst/>
          </a:prstGeom>
        </p:spPr>
      </p:pic>
    </p:spTree>
    <p:extLst>
      <p:ext uri="{BB962C8B-B14F-4D97-AF65-F5344CB8AC3E}">
        <p14:creationId xmlns:p14="http://schemas.microsoft.com/office/powerpoint/2010/main" val="267956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38</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609600" y="1935480"/>
            <a:ext cx="10757483" cy="3643199"/>
          </a:xfrm>
        </p:spPr>
        <p:txBody>
          <a:bodyPr>
            <a:normAutofit/>
          </a:bodyPr>
          <a:lstStyle/>
          <a:p>
            <a:pPr marL="393192" lvl="1" indent="0">
              <a:buNone/>
            </a:pPr>
            <a:r>
              <a:rPr lang="en-US" dirty="0"/>
              <a:t>	</a:t>
            </a:r>
          </a:p>
          <a:p>
            <a:pPr marL="393192" lvl="1" indent="0">
              <a:buNone/>
            </a:pPr>
            <a:endParaRPr lang="en-US" dirty="0"/>
          </a:p>
        </p:txBody>
      </p:sp>
      <p:pic>
        <p:nvPicPr>
          <p:cNvPr id="5" name="Picture 4">
            <a:extLst>
              <a:ext uri="{FF2B5EF4-FFF2-40B4-BE49-F238E27FC236}">
                <a16:creationId xmlns:a16="http://schemas.microsoft.com/office/drawing/2014/main" id="{9299BE5F-3231-4214-87E1-12D914DCF195}"/>
              </a:ext>
            </a:extLst>
          </p:cNvPr>
          <p:cNvPicPr>
            <a:picLocks noChangeAspect="1"/>
          </p:cNvPicPr>
          <p:nvPr/>
        </p:nvPicPr>
        <p:blipFill>
          <a:blip r:embed="rId2"/>
          <a:stretch>
            <a:fillRect/>
          </a:stretch>
        </p:blipFill>
        <p:spPr>
          <a:xfrm>
            <a:off x="1066800" y="2030136"/>
            <a:ext cx="10058400" cy="3403876"/>
          </a:xfrm>
          <a:prstGeom prst="rect">
            <a:avLst/>
          </a:prstGeom>
        </p:spPr>
      </p:pic>
    </p:spTree>
    <p:extLst>
      <p:ext uri="{BB962C8B-B14F-4D97-AF65-F5344CB8AC3E}">
        <p14:creationId xmlns:p14="http://schemas.microsoft.com/office/powerpoint/2010/main" val="202515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39</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609600" y="1935480"/>
            <a:ext cx="10757483" cy="3643199"/>
          </a:xfrm>
        </p:spPr>
        <p:txBody>
          <a:bodyPr>
            <a:normAutofit/>
          </a:bodyPr>
          <a:lstStyle/>
          <a:p>
            <a:pPr marL="393192" lvl="1" indent="0">
              <a:buNone/>
            </a:pPr>
            <a:r>
              <a:rPr lang="en-US" dirty="0"/>
              <a:t>	</a:t>
            </a:r>
          </a:p>
          <a:p>
            <a:pPr marL="393192" lvl="1" indent="0">
              <a:buNone/>
            </a:pPr>
            <a:endParaRPr lang="en-US" dirty="0"/>
          </a:p>
        </p:txBody>
      </p:sp>
      <p:pic>
        <p:nvPicPr>
          <p:cNvPr id="2" name="Picture 1">
            <a:extLst>
              <a:ext uri="{FF2B5EF4-FFF2-40B4-BE49-F238E27FC236}">
                <a16:creationId xmlns:a16="http://schemas.microsoft.com/office/drawing/2014/main" id="{A0FDA770-794C-474A-89D5-E6EF4926E801}"/>
              </a:ext>
            </a:extLst>
          </p:cNvPr>
          <p:cNvPicPr>
            <a:picLocks noChangeAspect="1"/>
          </p:cNvPicPr>
          <p:nvPr/>
        </p:nvPicPr>
        <p:blipFill>
          <a:blip r:embed="rId2"/>
          <a:stretch>
            <a:fillRect/>
          </a:stretch>
        </p:blipFill>
        <p:spPr>
          <a:xfrm>
            <a:off x="536896" y="1847087"/>
            <a:ext cx="10226180" cy="4487037"/>
          </a:xfrm>
          <a:prstGeom prst="rect">
            <a:avLst/>
          </a:prstGeom>
        </p:spPr>
      </p:pic>
    </p:spTree>
    <p:extLst>
      <p:ext uri="{BB962C8B-B14F-4D97-AF65-F5344CB8AC3E}">
        <p14:creationId xmlns:p14="http://schemas.microsoft.com/office/powerpoint/2010/main" val="374692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6954" y="136524"/>
            <a:ext cx="10201014" cy="2430507"/>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4400" b="1" dirty="0"/>
              <a:t>What is Sec199A Qualified Business Income (QBI)Deduction?</a:t>
            </a:r>
            <a:br>
              <a:rPr lang="en-US" sz="4400" b="1" dirty="0"/>
            </a:br>
            <a:endParaRPr lang="en-US" sz="4400" b="1" dirty="0"/>
          </a:p>
        </p:txBody>
      </p:sp>
      <p:sp>
        <p:nvSpPr>
          <p:cNvPr id="2" name="Content Placeholder 1"/>
          <p:cNvSpPr>
            <a:spLocks noGrp="1"/>
          </p:cNvSpPr>
          <p:nvPr>
            <p:ph idx="1"/>
          </p:nvPr>
        </p:nvSpPr>
        <p:spPr>
          <a:xfrm>
            <a:off x="609600" y="2139193"/>
            <a:ext cx="10972800" cy="4185407"/>
          </a:xfrm>
        </p:spPr>
        <p:txBody>
          <a:bodyPr>
            <a:normAutofit fontScale="92500"/>
          </a:bodyPr>
          <a:lstStyle/>
          <a:p>
            <a:r>
              <a:rPr lang="en-US" dirty="0"/>
              <a:t>Allows a deduction for up to 20% of QBI starting after December 31, 2017.  </a:t>
            </a:r>
          </a:p>
          <a:p>
            <a:r>
              <a:rPr lang="en-US" dirty="0"/>
              <a:t>Trade or Business of:</a:t>
            </a:r>
          </a:p>
          <a:p>
            <a:pPr marL="850392" lvl="1" indent="-457200">
              <a:buFont typeface="+mj-lt"/>
              <a:buAutoNum type="arabicPeriod"/>
            </a:pPr>
            <a:r>
              <a:rPr lang="en-US" dirty="0"/>
              <a:t>Partnerships ( applied at partner level)</a:t>
            </a:r>
          </a:p>
          <a:p>
            <a:pPr marL="850392" lvl="1" indent="-457200">
              <a:buFont typeface="+mj-lt"/>
              <a:buAutoNum type="arabicPeriod"/>
            </a:pPr>
            <a:r>
              <a:rPr lang="en-US" dirty="0"/>
              <a:t>S Corporations ( applied at S Shareholder level)</a:t>
            </a:r>
          </a:p>
          <a:p>
            <a:pPr marL="850392" lvl="1" indent="-457200">
              <a:buFont typeface="+mj-lt"/>
              <a:buAutoNum type="arabicPeriod"/>
            </a:pPr>
            <a:r>
              <a:rPr lang="en-US" dirty="0"/>
              <a:t>Sole Proprietorships</a:t>
            </a:r>
          </a:p>
          <a:p>
            <a:r>
              <a:rPr lang="en-US" dirty="0"/>
              <a:t>Eligible Taxpayers:</a:t>
            </a:r>
          </a:p>
          <a:p>
            <a:pPr marL="850392" lvl="1" indent="-457200">
              <a:buFont typeface="+mj-lt"/>
              <a:buAutoNum type="arabicPeriod"/>
            </a:pPr>
            <a:r>
              <a:rPr lang="en-US" dirty="0"/>
              <a:t>Individuals</a:t>
            </a:r>
          </a:p>
          <a:p>
            <a:pPr marL="850392" lvl="1" indent="-457200">
              <a:buFont typeface="+mj-lt"/>
              <a:buAutoNum type="arabicPeriod"/>
            </a:pPr>
            <a:r>
              <a:rPr lang="en-US" dirty="0"/>
              <a:t>Trusts</a:t>
            </a:r>
          </a:p>
          <a:p>
            <a:pPr marL="850392" lvl="1" indent="-457200">
              <a:buFont typeface="+mj-lt"/>
              <a:buAutoNum type="arabicPeriod"/>
            </a:pPr>
            <a:r>
              <a:rPr lang="en-US" dirty="0"/>
              <a:t>Estates</a:t>
            </a:r>
          </a:p>
          <a:p>
            <a:pPr marL="850392" lvl="1" indent="-457200">
              <a:buFont typeface="+mj-lt"/>
              <a:buAutoNum type="arabicPeriod"/>
            </a:pPr>
            <a:r>
              <a:rPr lang="en-US" dirty="0"/>
              <a:t>Agricultural Cooperatives.</a:t>
            </a:r>
          </a:p>
          <a:p>
            <a:pPr marL="850392" lvl="1" indent="-457200">
              <a:buFont typeface="+mj-lt"/>
              <a:buAutoNum type="arabicPeriod"/>
            </a:pPr>
            <a:endParaRPr lang="en-US" dirty="0"/>
          </a:p>
          <a:p>
            <a:pPr marL="850392" lvl="1" indent="-45720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B8E49E93-D162-4D6A-9A92-0B9D4068A47F}"/>
              </a:ext>
            </a:extLst>
          </p:cNvPr>
          <p:cNvSpPr>
            <a:spLocks noGrp="1"/>
          </p:cNvSpPr>
          <p:nvPr>
            <p:ph type="sldNum" sz="quarter" idx="12"/>
          </p:nvPr>
        </p:nvSpPr>
        <p:spPr/>
        <p:txBody>
          <a:bodyPr/>
          <a:lstStyle/>
          <a:p>
            <a:fld id="{401CF334-2D5C-4859-84A6-CA7E6E43FAEB}" type="slidenum">
              <a:rPr lang="en-US" smtClean="0"/>
              <a:t>4</a:t>
            </a:fld>
            <a:endParaRPr lang="en-US"/>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40</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609600" y="1935480"/>
            <a:ext cx="10757483" cy="3643199"/>
          </a:xfrm>
        </p:spPr>
        <p:txBody>
          <a:bodyPr>
            <a:normAutofit/>
          </a:bodyPr>
          <a:lstStyle/>
          <a:p>
            <a:pPr marL="393192" lvl="1" indent="0">
              <a:buNone/>
            </a:pPr>
            <a:r>
              <a:rPr lang="en-US" dirty="0"/>
              <a:t>	</a:t>
            </a:r>
          </a:p>
          <a:p>
            <a:pPr marL="393192" lvl="1" indent="0">
              <a:buNone/>
            </a:pPr>
            <a:endParaRPr lang="en-US" dirty="0"/>
          </a:p>
        </p:txBody>
      </p:sp>
      <p:pic>
        <p:nvPicPr>
          <p:cNvPr id="5" name="Picture 4">
            <a:extLst>
              <a:ext uri="{FF2B5EF4-FFF2-40B4-BE49-F238E27FC236}">
                <a16:creationId xmlns:a16="http://schemas.microsoft.com/office/drawing/2014/main" id="{6F363284-0410-47A2-821F-A6D3A0C80BED}"/>
              </a:ext>
            </a:extLst>
          </p:cNvPr>
          <p:cNvPicPr>
            <a:picLocks noChangeAspect="1"/>
          </p:cNvPicPr>
          <p:nvPr/>
        </p:nvPicPr>
        <p:blipFill>
          <a:blip r:embed="rId2"/>
          <a:stretch>
            <a:fillRect/>
          </a:stretch>
        </p:blipFill>
        <p:spPr>
          <a:xfrm>
            <a:off x="609600" y="2070988"/>
            <a:ext cx="9180352" cy="3306355"/>
          </a:xfrm>
          <a:prstGeom prst="rect">
            <a:avLst/>
          </a:prstGeom>
        </p:spPr>
      </p:pic>
    </p:spTree>
    <p:extLst>
      <p:ext uri="{BB962C8B-B14F-4D97-AF65-F5344CB8AC3E}">
        <p14:creationId xmlns:p14="http://schemas.microsoft.com/office/powerpoint/2010/main" val="363160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41</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609600" y="1935480"/>
            <a:ext cx="10757483" cy="3643199"/>
          </a:xfrm>
        </p:spPr>
        <p:txBody>
          <a:bodyPr>
            <a:normAutofit/>
          </a:bodyPr>
          <a:lstStyle/>
          <a:p>
            <a:pPr marL="393192" lvl="1" indent="0">
              <a:buNone/>
            </a:pPr>
            <a:r>
              <a:rPr lang="en-US" dirty="0"/>
              <a:t>	</a:t>
            </a:r>
          </a:p>
          <a:p>
            <a:pPr marL="393192" lvl="1" indent="0">
              <a:buNone/>
            </a:pPr>
            <a:endParaRPr lang="en-US" dirty="0"/>
          </a:p>
        </p:txBody>
      </p:sp>
      <p:pic>
        <p:nvPicPr>
          <p:cNvPr id="2" name="Picture 1">
            <a:extLst>
              <a:ext uri="{FF2B5EF4-FFF2-40B4-BE49-F238E27FC236}">
                <a16:creationId xmlns:a16="http://schemas.microsoft.com/office/drawing/2014/main" id="{0FC76ED0-2C54-4DE9-901E-9C4088E9F442}"/>
              </a:ext>
            </a:extLst>
          </p:cNvPr>
          <p:cNvPicPr>
            <a:picLocks noChangeAspect="1"/>
          </p:cNvPicPr>
          <p:nvPr/>
        </p:nvPicPr>
        <p:blipFill>
          <a:blip r:embed="rId2"/>
          <a:stretch>
            <a:fillRect/>
          </a:stretch>
        </p:blipFill>
        <p:spPr>
          <a:xfrm>
            <a:off x="511729" y="1935480"/>
            <a:ext cx="10293292" cy="4420870"/>
          </a:xfrm>
          <a:prstGeom prst="rect">
            <a:avLst/>
          </a:prstGeom>
        </p:spPr>
      </p:pic>
    </p:spTree>
    <p:extLst>
      <p:ext uri="{BB962C8B-B14F-4D97-AF65-F5344CB8AC3E}">
        <p14:creationId xmlns:p14="http://schemas.microsoft.com/office/powerpoint/2010/main" val="322466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42</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609600" y="1935480"/>
            <a:ext cx="10757483" cy="3643199"/>
          </a:xfrm>
        </p:spPr>
        <p:txBody>
          <a:bodyPr>
            <a:normAutofit/>
          </a:bodyPr>
          <a:lstStyle/>
          <a:p>
            <a:pPr marL="393192" lvl="1" indent="0">
              <a:buNone/>
            </a:pPr>
            <a:r>
              <a:rPr lang="en-US" dirty="0"/>
              <a:t>	</a:t>
            </a:r>
          </a:p>
          <a:p>
            <a:pPr marL="393192" lvl="1" indent="0">
              <a:buNone/>
            </a:pPr>
            <a:endParaRPr lang="en-US" dirty="0"/>
          </a:p>
        </p:txBody>
      </p:sp>
      <p:pic>
        <p:nvPicPr>
          <p:cNvPr id="5" name="Picture 4">
            <a:extLst>
              <a:ext uri="{FF2B5EF4-FFF2-40B4-BE49-F238E27FC236}">
                <a16:creationId xmlns:a16="http://schemas.microsoft.com/office/drawing/2014/main" id="{4F697535-5F6E-43BC-BE2F-A7C55DF4B997}"/>
              </a:ext>
            </a:extLst>
          </p:cNvPr>
          <p:cNvPicPr>
            <a:picLocks noChangeAspect="1"/>
          </p:cNvPicPr>
          <p:nvPr/>
        </p:nvPicPr>
        <p:blipFill>
          <a:blip r:embed="rId2"/>
          <a:stretch>
            <a:fillRect/>
          </a:stretch>
        </p:blipFill>
        <p:spPr>
          <a:xfrm>
            <a:off x="515354" y="1935480"/>
            <a:ext cx="10549725" cy="3965257"/>
          </a:xfrm>
          <a:prstGeom prst="rect">
            <a:avLst/>
          </a:prstGeom>
        </p:spPr>
      </p:pic>
    </p:spTree>
    <p:extLst>
      <p:ext uri="{BB962C8B-B14F-4D97-AF65-F5344CB8AC3E}">
        <p14:creationId xmlns:p14="http://schemas.microsoft.com/office/powerpoint/2010/main" val="173211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43</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609600" y="1935480"/>
            <a:ext cx="10757483" cy="3643199"/>
          </a:xfrm>
        </p:spPr>
        <p:txBody>
          <a:bodyPr>
            <a:normAutofit/>
          </a:bodyPr>
          <a:lstStyle/>
          <a:p>
            <a:pPr marL="393192" lvl="1" indent="0">
              <a:buNone/>
            </a:pPr>
            <a:r>
              <a:rPr lang="en-US" dirty="0"/>
              <a:t>	</a:t>
            </a:r>
          </a:p>
          <a:p>
            <a:pPr marL="393192" lvl="1" indent="0">
              <a:buNone/>
            </a:pPr>
            <a:endParaRPr lang="en-US" dirty="0"/>
          </a:p>
        </p:txBody>
      </p:sp>
      <p:pic>
        <p:nvPicPr>
          <p:cNvPr id="2" name="Picture 1">
            <a:extLst>
              <a:ext uri="{FF2B5EF4-FFF2-40B4-BE49-F238E27FC236}">
                <a16:creationId xmlns:a16="http://schemas.microsoft.com/office/drawing/2014/main" id="{CC8D7ADC-533C-4B49-AFF4-BDBD304314A0}"/>
              </a:ext>
            </a:extLst>
          </p:cNvPr>
          <p:cNvPicPr>
            <a:picLocks noChangeAspect="1"/>
          </p:cNvPicPr>
          <p:nvPr/>
        </p:nvPicPr>
        <p:blipFill>
          <a:blip r:embed="rId2"/>
          <a:stretch>
            <a:fillRect/>
          </a:stretch>
        </p:blipFill>
        <p:spPr>
          <a:xfrm>
            <a:off x="266700" y="2080469"/>
            <a:ext cx="10972800" cy="3643199"/>
          </a:xfrm>
          <a:prstGeom prst="rect">
            <a:avLst/>
          </a:prstGeom>
        </p:spPr>
      </p:pic>
    </p:spTree>
    <p:extLst>
      <p:ext uri="{BB962C8B-B14F-4D97-AF65-F5344CB8AC3E}">
        <p14:creationId xmlns:p14="http://schemas.microsoft.com/office/powerpoint/2010/main" val="178892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44</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609600" y="1935480"/>
            <a:ext cx="10757483" cy="3643199"/>
          </a:xfrm>
        </p:spPr>
        <p:txBody>
          <a:bodyPr>
            <a:normAutofit/>
          </a:bodyPr>
          <a:lstStyle/>
          <a:p>
            <a:pPr marL="393192" lvl="1" indent="0">
              <a:buNone/>
            </a:pPr>
            <a:r>
              <a:rPr lang="en-US" dirty="0"/>
              <a:t>	</a:t>
            </a:r>
          </a:p>
          <a:p>
            <a:pPr marL="393192" lvl="1" indent="0">
              <a:buNone/>
            </a:pPr>
            <a:endParaRPr lang="en-US" dirty="0"/>
          </a:p>
        </p:txBody>
      </p:sp>
      <p:pic>
        <p:nvPicPr>
          <p:cNvPr id="5" name="Picture 4">
            <a:extLst>
              <a:ext uri="{FF2B5EF4-FFF2-40B4-BE49-F238E27FC236}">
                <a16:creationId xmlns:a16="http://schemas.microsoft.com/office/drawing/2014/main" id="{659BD2F8-D8E8-4E49-9B6E-5607C6C034D5}"/>
              </a:ext>
            </a:extLst>
          </p:cNvPr>
          <p:cNvPicPr>
            <a:picLocks noChangeAspect="1"/>
          </p:cNvPicPr>
          <p:nvPr/>
        </p:nvPicPr>
        <p:blipFill>
          <a:blip r:embed="rId2"/>
          <a:stretch>
            <a:fillRect/>
          </a:stretch>
        </p:blipFill>
        <p:spPr>
          <a:xfrm>
            <a:off x="609600" y="2046913"/>
            <a:ext cx="10270921" cy="4026715"/>
          </a:xfrm>
          <a:prstGeom prst="rect">
            <a:avLst/>
          </a:prstGeom>
        </p:spPr>
      </p:pic>
    </p:spTree>
    <p:extLst>
      <p:ext uri="{BB962C8B-B14F-4D97-AF65-F5344CB8AC3E}">
        <p14:creationId xmlns:p14="http://schemas.microsoft.com/office/powerpoint/2010/main" val="266545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45</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609600" y="1935480"/>
            <a:ext cx="10757483" cy="3643199"/>
          </a:xfrm>
        </p:spPr>
        <p:txBody>
          <a:bodyPr>
            <a:normAutofit/>
          </a:bodyPr>
          <a:lstStyle/>
          <a:p>
            <a:pPr marL="393192" lvl="1" indent="0">
              <a:buNone/>
            </a:pPr>
            <a:r>
              <a:rPr lang="en-US" dirty="0"/>
              <a:t>	</a:t>
            </a:r>
          </a:p>
          <a:p>
            <a:pPr marL="393192" lvl="1" indent="0">
              <a:buNone/>
            </a:pPr>
            <a:endParaRPr lang="en-US" dirty="0"/>
          </a:p>
        </p:txBody>
      </p:sp>
      <p:pic>
        <p:nvPicPr>
          <p:cNvPr id="2" name="Picture 1">
            <a:extLst>
              <a:ext uri="{FF2B5EF4-FFF2-40B4-BE49-F238E27FC236}">
                <a16:creationId xmlns:a16="http://schemas.microsoft.com/office/drawing/2014/main" id="{316C0672-29B6-44CE-8707-540F606F2D94}"/>
              </a:ext>
            </a:extLst>
          </p:cNvPr>
          <p:cNvPicPr>
            <a:picLocks noChangeAspect="1"/>
          </p:cNvPicPr>
          <p:nvPr/>
        </p:nvPicPr>
        <p:blipFill>
          <a:blip r:embed="rId2"/>
          <a:stretch>
            <a:fillRect/>
          </a:stretch>
        </p:blipFill>
        <p:spPr>
          <a:xfrm>
            <a:off x="477256" y="1935479"/>
            <a:ext cx="10757482" cy="4121372"/>
          </a:xfrm>
          <a:prstGeom prst="rect">
            <a:avLst/>
          </a:prstGeom>
        </p:spPr>
      </p:pic>
    </p:spTree>
    <p:extLst>
      <p:ext uri="{BB962C8B-B14F-4D97-AF65-F5344CB8AC3E}">
        <p14:creationId xmlns:p14="http://schemas.microsoft.com/office/powerpoint/2010/main" val="81020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46</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609600" y="1935480"/>
            <a:ext cx="10757483" cy="3643199"/>
          </a:xfrm>
        </p:spPr>
        <p:txBody>
          <a:bodyPr>
            <a:normAutofit/>
          </a:bodyPr>
          <a:lstStyle/>
          <a:p>
            <a:pPr marL="393192" lvl="1" indent="0">
              <a:buNone/>
            </a:pPr>
            <a:r>
              <a:rPr lang="en-US" dirty="0"/>
              <a:t>	</a:t>
            </a:r>
          </a:p>
          <a:p>
            <a:pPr marL="393192" lvl="1" indent="0">
              <a:buNone/>
            </a:pPr>
            <a:endParaRPr lang="en-US" dirty="0"/>
          </a:p>
        </p:txBody>
      </p:sp>
      <p:pic>
        <p:nvPicPr>
          <p:cNvPr id="5" name="Picture 4">
            <a:extLst>
              <a:ext uri="{FF2B5EF4-FFF2-40B4-BE49-F238E27FC236}">
                <a16:creationId xmlns:a16="http://schemas.microsoft.com/office/drawing/2014/main" id="{E865CFF0-14AD-451E-B749-A45559279DD2}"/>
              </a:ext>
            </a:extLst>
          </p:cNvPr>
          <p:cNvPicPr>
            <a:picLocks noChangeAspect="1"/>
          </p:cNvPicPr>
          <p:nvPr/>
        </p:nvPicPr>
        <p:blipFill>
          <a:blip r:embed="rId2"/>
          <a:stretch>
            <a:fillRect/>
          </a:stretch>
        </p:blipFill>
        <p:spPr>
          <a:xfrm>
            <a:off x="1152525" y="2147581"/>
            <a:ext cx="9886950" cy="3643199"/>
          </a:xfrm>
          <a:prstGeom prst="rect">
            <a:avLst/>
          </a:prstGeom>
        </p:spPr>
      </p:pic>
    </p:spTree>
    <p:extLst>
      <p:ext uri="{BB962C8B-B14F-4D97-AF65-F5344CB8AC3E}">
        <p14:creationId xmlns:p14="http://schemas.microsoft.com/office/powerpoint/2010/main" val="290277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47</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717258" y="2027759"/>
            <a:ext cx="10757483" cy="3643199"/>
          </a:xfrm>
        </p:spPr>
        <p:txBody>
          <a:bodyPr>
            <a:normAutofit/>
          </a:bodyPr>
          <a:lstStyle/>
          <a:p>
            <a:pPr marL="393192" lvl="1" indent="0">
              <a:buNone/>
            </a:pPr>
            <a:r>
              <a:rPr lang="en-US" dirty="0"/>
              <a:t>	</a:t>
            </a:r>
          </a:p>
          <a:p>
            <a:pPr marL="393192" lvl="1" indent="0">
              <a:buNone/>
            </a:pPr>
            <a:endParaRPr lang="en-US" dirty="0"/>
          </a:p>
        </p:txBody>
      </p:sp>
      <p:pic>
        <p:nvPicPr>
          <p:cNvPr id="5" name="Picture 4">
            <a:extLst>
              <a:ext uri="{FF2B5EF4-FFF2-40B4-BE49-F238E27FC236}">
                <a16:creationId xmlns:a16="http://schemas.microsoft.com/office/drawing/2014/main" id="{16ACC159-6945-405D-A24F-1EF1D51F13B2}"/>
              </a:ext>
            </a:extLst>
          </p:cNvPr>
          <p:cNvPicPr>
            <a:picLocks noChangeAspect="1"/>
          </p:cNvPicPr>
          <p:nvPr/>
        </p:nvPicPr>
        <p:blipFill>
          <a:blip r:embed="rId2"/>
          <a:stretch>
            <a:fillRect/>
          </a:stretch>
        </p:blipFill>
        <p:spPr>
          <a:xfrm>
            <a:off x="402672" y="1847087"/>
            <a:ext cx="10410737" cy="4467987"/>
          </a:xfrm>
          <a:prstGeom prst="rect">
            <a:avLst/>
          </a:prstGeom>
        </p:spPr>
      </p:pic>
    </p:spTree>
    <p:extLst>
      <p:ext uri="{BB962C8B-B14F-4D97-AF65-F5344CB8AC3E}">
        <p14:creationId xmlns:p14="http://schemas.microsoft.com/office/powerpoint/2010/main" val="396575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48</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717258" y="2027759"/>
            <a:ext cx="10757483" cy="3643199"/>
          </a:xfrm>
        </p:spPr>
        <p:txBody>
          <a:bodyPr>
            <a:normAutofit/>
          </a:bodyPr>
          <a:lstStyle/>
          <a:p>
            <a:pPr marL="393192" lvl="1" indent="0">
              <a:buNone/>
            </a:pPr>
            <a:r>
              <a:rPr lang="en-US" dirty="0"/>
              <a:t>	</a:t>
            </a:r>
          </a:p>
          <a:p>
            <a:pPr marL="393192" lvl="1" indent="0">
              <a:buNone/>
            </a:pPr>
            <a:endParaRPr lang="en-US" dirty="0"/>
          </a:p>
        </p:txBody>
      </p:sp>
      <p:pic>
        <p:nvPicPr>
          <p:cNvPr id="2" name="Picture 1">
            <a:extLst>
              <a:ext uri="{FF2B5EF4-FFF2-40B4-BE49-F238E27FC236}">
                <a16:creationId xmlns:a16="http://schemas.microsoft.com/office/drawing/2014/main" id="{8312A604-B43E-4EEE-B379-0B74C93C1CC5}"/>
              </a:ext>
            </a:extLst>
          </p:cNvPr>
          <p:cNvPicPr>
            <a:picLocks noChangeAspect="1"/>
          </p:cNvPicPr>
          <p:nvPr/>
        </p:nvPicPr>
        <p:blipFill>
          <a:blip r:embed="rId2"/>
          <a:stretch>
            <a:fillRect/>
          </a:stretch>
        </p:blipFill>
        <p:spPr>
          <a:xfrm>
            <a:off x="609601" y="1921078"/>
            <a:ext cx="10396756" cy="4800397"/>
          </a:xfrm>
          <a:prstGeom prst="rect">
            <a:avLst/>
          </a:prstGeom>
        </p:spPr>
      </p:pic>
    </p:spTree>
    <p:extLst>
      <p:ext uri="{BB962C8B-B14F-4D97-AF65-F5344CB8AC3E}">
        <p14:creationId xmlns:p14="http://schemas.microsoft.com/office/powerpoint/2010/main" val="404914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49</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717258" y="2027759"/>
            <a:ext cx="10757483" cy="3643199"/>
          </a:xfrm>
        </p:spPr>
        <p:txBody>
          <a:bodyPr>
            <a:normAutofit/>
          </a:bodyPr>
          <a:lstStyle/>
          <a:p>
            <a:pPr marL="393192" lvl="1" indent="0">
              <a:buNone/>
            </a:pPr>
            <a:r>
              <a:rPr lang="en-US" dirty="0"/>
              <a:t>	</a:t>
            </a:r>
          </a:p>
          <a:p>
            <a:pPr marL="393192" lvl="1" indent="0">
              <a:buNone/>
            </a:pPr>
            <a:endParaRPr lang="en-US" dirty="0"/>
          </a:p>
        </p:txBody>
      </p:sp>
      <p:pic>
        <p:nvPicPr>
          <p:cNvPr id="2" name="Picture 1">
            <a:extLst>
              <a:ext uri="{FF2B5EF4-FFF2-40B4-BE49-F238E27FC236}">
                <a16:creationId xmlns:a16="http://schemas.microsoft.com/office/drawing/2014/main" id="{2323A8CC-4BB5-4F6D-BF12-B8D1CE171150}"/>
              </a:ext>
            </a:extLst>
          </p:cNvPr>
          <p:cNvPicPr>
            <a:picLocks noChangeAspect="1"/>
          </p:cNvPicPr>
          <p:nvPr/>
        </p:nvPicPr>
        <p:blipFill>
          <a:blip r:embed="rId2"/>
          <a:stretch>
            <a:fillRect/>
          </a:stretch>
        </p:blipFill>
        <p:spPr>
          <a:xfrm>
            <a:off x="800100" y="2027759"/>
            <a:ext cx="10591800" cy="3168128"/>
          </a:xfrm>
          <a:prstGeom prst="rect">
            <a:avLst/>
          </a:prstGeom>
        </p:spPr>
      </p:pic>
    </p:spTree>
    <p:extLst>
      <p:ext uri="{BB962C8B-B14F-4D97-AF65-F5344CB8AC3E}">
        <p14:creationId xmlns:p14="http://schemas.microsoft.com/office/powerpoint/2010/main" val="191381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6954" y="136524"/>
            <a:ext cx="10201014" cy="2002669"/>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4400" b="1" dirty="0"/>
              <a:t>What is Qualified Business Income?</a:t>
            </a:r>
            <a:br>
              <a:rPr lang="en-US" sz="4400" b="1" dirty="0"/>
            </a:br>
            <a:endParaRPr lang="en-US" sz="4400" b="1" dirty="0"/>
          </a:p>
        </p:txBody>
      </p:sp>
      <p:sp>
        <p:nvSpPr>
          <p:cNvPr id="2" name="Content Placeholder 1"/>
          <p:cNvSpPr>
            <a:spLocks noGrp="1"/>
          </p:cNvSpPr>
          <p:nvPr>
            <p:ph idx="1"/>
          </p:nvPr>
        </p:nvSpPr>
        <p:spPr>
          <a:xfrm>
            <a:off x="609600" y="2139193"/>
            <a:ext cx="10972800" cy="4185407"/>
          </a:xfrm>
        </p:spPr>
        <p:txBody>
          <a:bodyPr>
            <a:normAutofit/>
          </a:bodyPr>
          <a:lstStyle/>
          <a:p>
            <a:r>
              <a:rPr lang="en-US" dirty="0"/>
              <a:t>Must be a Section 162 TB </a:t>
            </a:r>
          </a:p>
          <a:p>
            <a:r>
              <a:rPr lang="en-US" dirty="0"/>
              <a:t>Ordinary income</a:t>
            </a:r>
          </a:p>
          <a:p>
            <a:r>
              <a:rPr lang="en-US" dirty="0"/>
              <a:t>Cannot be capital gain</a:t>
            </a:r>
          </a:p>
          <a:p>
            <a:r>
              <a:rPr lang="en-US" dirty="0"/>
              <a:t>Cannot be a dividend</a:t>
            </a:r>
          </a:p>
          <a:p>
            <a:r>
              <a:rPr lang="en-US" dirty="0"/>
              <a:t>Can be negative</a:t>
            </a:r>
          </a:p>
          <a:p>
            <a:pPr marL="393192" lvl="1" indent="0">
              <a:buNone/>
            </a:pPr>
            <a:endParaRPr lang="en-US" dirty="0"/>
          </a:p>
          <a:p>
            <a:pPr marL="850392" lvl="1" indent="-45720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B8E49E93-D162-4D6A-9A92-0B9D4068A47F}"/>
              </a:ext>
            </a:extLst>
          </p:cNvPr>
          <p:cNvSpPr>
            <a:spLocks noGrp="1"/>
          </p:cNvSpPr>
          <p:nvPr>
            <p:ph type="sldNum" sz="quarter" idx="12"/>
          </p:nvPr>
        </p:nvSpPr>
        <p:spPr/>
        <p:txBody>
          <a:bodyPr/>
          <a:lstStyle/>
          <a:p>
            <a:fld id="{401CF334-2D5C-4859-84A6-CA7E6E43FAEB}" type="slidenum">
              <a:rPr lang="en-US" smtClean="0"/>
              <a:t>5</a:t>
            </a:fld>
            <a:endParaRPr lang="en-US"/>
          </a:p>
        </p:txBody>
      </p:sp>
    </p:spTree>
    <p:extLst>
      <p:ext uri="{BB962C8B-B14F-4D97-AF65-F5344CB8AC3E}">
        <p14:creationId xmlns:p14="http://schemas.microsoft.com/office/powerpoint/2010/main" val="423016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50</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717258" y="2027759"/>
            <a:ext cx="10757483" cy="3643199"/>
          </a:xfrm>
        </p:spPr>
        <p:txBody>
          <a:bodyPr>
            <a:normAutofit/>
          </a:bodyPr>
          <a:lstStyle/>
          <a:p>
            <a:pPr marL="393192" lvl="1" indent="0">
              <a:buNone/>
            </a:pPr>
            <a:r>
              <a:rPr lang="en-US" dirty="0"/>
              <a:t>	</a:t>
            </a:r>
          </a:p>
          <a:p>
            <a:pPr marL="393192" lvl="1" indent="0">
              <a:buNone/>
            </a:pPr>
            <a:endParaRPr lang="en-US" dirty="0"/>
          </a:p>
        </p:txBody>
      </p:sp>
      <p:pic>
        <p:nvPicPr>
          <p:cNvPr id="5" name="Picture 4">
            <a:extLst>
              <a:ext uri="{FF2B5EF4-FFF2-40B4-BE49-F238E27FC236}">
                <a16:creationId xmlns:a16="http://schemas.microsoft.com/office/drawing/2014/main" id="{8C8528D7-E642-4375-9283-2D17E2E74280}"/>
              </a:ext>
            </a:extLst>
          </p:cNvPr>
          <p:cNvPicPr>
            <a:picLocks noChangeAspect="1"/>
          </p:cNvPicPr>
          <p:nvPr/>
        </p:nvPicPr>
        <p:blipFill>
          <a:blip r:embed="rId2"/>
          <a:stretch>
            <a:fillRect/>
          </a:stretch>
        </p:blipFill>
        <p:spPr>
          <a:xfrm>
            <a:off x="424868" y="1847088"/>
            <a:ext cx="10354986" cy="4591812"/>
          </a:xfrm>
          <a:prstGeom prst="rect">
            <a:avLst/>
          </a:prstGeom>
        </p:spPr>
      </p:pic>
    </p:spTree>
    <p:extLst>
      <p:ext uri="{BB962C8B-B14F-4D97-AF65-F5344CB8AC3E}">
        <p14:creationId xmlns:p14="http://schemas.microsoft.com/office/powerpoint/2010/main" val="68570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Proposed Regulations - continued</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51</a:t>
            </a:fld>
            <a:endParaRPr lang="en-US"/>
          </a:p>
        </p:txBody>
      </p:sp>
      <p:sp>
        <p:nvSpPr>
          <p:cNvPr id="13" name="Content Placeholder 12">
            <a:extLst>
              <a:ext uri="{FF2B5EF4-FFF2-40B4-BE49-F238E27FC236}">
                <a16:creationId xmlns:a16="http://schemas.microsoft.com/office/drawing/2014/main" id="{70D4A0CE-4AE9-4061-81A0-F1D662C966BC}"/>
              </a:ext>
            </a:extLst>
          </p:cNvPr>
          <p:cNvSpPr>
            <a:spLocks noGrp="1"/>
          </p:cNvSpPr>
          <p:nvPr>
            <p:ph idx="1"/>
          </p:nvPr>
        </p:nvSpPr>
        <p:spPr>
          <a:xfrm>
            <a:off x="717258" y="2027758"/>
            <a:ext cx="10674992" cy="4591155"/>
          </a:xfrm>
        </p:spPr>
        <p:txBody>
          <a:bodyPr>
            <a:normAutofit fontScale="55000" lnSpcReduction="20000"/>
          </a:bodyPr>
          <a:lstStyle/>
          <a:p>
            <a:pPr marL="393192" lvl="1" indent="0">
              <a:buNone/>
            </a:pPr>
            <a:r>
              <a:rPr lang="en-US" b="1" dirty="0">
                <a:solidFill>
                  <a:srgbClr val="FF0000"/>
                </a:solidFill>
              </a:rPr>
              <a:t>(e) Special rules. </a:t>
            </a:r>
          </a:p>
          <a:p>
            <a:pPr marL="393192" lvl="1" indent="0">
              <a:buNone/>
            </a:pPr>
            <a:endParaRPr lang="en-US" b="1" dirty="0">
              <a:solidFill>
                <a:srgbClr val="FF0000"/>
              </a:solidFill>
            </a:endParaRPr>
          </a:p>
          <a:p>
            <a:pPr marL="850392" lvl="1" indent="-457200">
              <a:buFont typeface="+mj-lt"/>
              <a:buAutoNum type="arabicParenR"/>
            </a:pPr>
            <a:r>
              <a:rPr lang="en-US" dirty="0"/>
              <a:t>	Effect of deduction.  In the case of a partnership or S corporation, §199A is applied at the partner or shareholder level. The §199A deduction has no effect on the adjusted basis of a partner’s interest in the partnership, the adjusted basis of a shareholder’s stock in a S corporation , or an S corporation’s accumulated adjustments account.</a:t>
            </a:r>
          </a:p>
          <a:p>
            <a:pPr marL="850392" lvl="1" indent="-457200">
              <a:buFont typeface="+mj-lt"/>
              <a:buAutoNum type="arabicParenR"/>
            </a:pPr>
            <a:r>
              <a:rPr lang="en-US" dirty="0"/>
              <a:t>Self-employment tax and net investment income tax.  The deduction under §199A  does not reduce net earnings from self-employment under section 1402 or net investment income under section 1411.</a:t>
            </a:r>
          </a:p>
          <a:p>
            <a:pPr marL="850392" lvl="1" indent="-457200">
              <a:buFont typeface="+mj-lt"/>
              <a:buAutoNum type="arabicParenR"/>
            </a:pPr>
            <a:r>
              <a:rPr lang="en-US" dirty="0"/>
              <a:t>Commonwealth of Puerto Rico.  If all of an individual’s QBI from sources within the Commonwealth of Puerto Rico is taxable under section 1 of the Code for the taxable year, then for purposes of determining the QBI of such individual for such taxable year, the term “ United States” includes the Commonwealth of Puerto Rico.</a:t>
            </a:r>
          </a:p>
          <a:p>
            <a:pPr marL="850392" lvl="1" indent="-457200">
              <a:buFont typeface="+mj-lt"/>
              <a:buAutoNum type="arabicParenR"/>
            </a:pPr>
            <a:r>
              <a:rPr lang="en-US" dirty="0"/>
              <a:t>Coordination with alternative minimum tax.  For purposes of determining alternative minimum taxable income under section 55, the deduction allowed under section199A(a) for a taxable year is equal in amount to the deduction  allowed under section 199A(a) in determining taxable income for that taxable year ( that is, without regard to any adjustments under section 56 through 59).</a:t>
            </a:r>
          </a:p>
          <a:p>
            <a:pPr marL="850392" lvl="1" indent="-457200">
              <a:buFont typeface="+mj-lt"/>
              <a:buAutoNum type="arabicParenR"/>
            </a:pPr>
            <a:r>
              <a:rPr lang="en-US" dirty="0"/>
              <a:t>Imposition of accuracy-related penalty on underpayments.  For rules related to the imposition of the accuracy-related penalty on underpayments for taxpayers who claim the deduction allowed under section 199A.</a:t>
            </a:r>
          </a:p>
          <a:p>
            <a:pPr marL="850392" lvl="1" indent="-457200">
              <a:buFont typeface="+mj-lt"/>
              <a:buAutoNum type="arabicParenR"/>
            </a:pPr>
            <a:r>
              <a:rPr lang="en-US" dirty="0"/>
              <a:t>Reduction for income received from cooperative.  In the case of any trade or business of a patron of a specified agricultural or horticultural cooperative, as defined in section 199A(g)(4), the amount of section 199A deduction determined under paragraphs ( c )  or (d) of this section with respect to such trade or business must be reduced by the lesser of:</a:t>
            </a:r>
          </a:p>
          <a:p>
            <a:pPr marL="1181862" lvl="2" indent="-514350">
              <a:buFont typeface="+mj-lt"/>
              <a:buAutoNum type="romanLcPeriod"/>
            </a:pPr>
            <a:r>
              <a:rPr lang="en-US" dirty="0"/>
              <a:t>Nine percent of the QBI with respect to such trade or business as is properly allocable to qualified payments received from such cooperative, or</a:t>
            </a:r>
          </a:p>
          <a:p>
            <a:pPr marL="1181862" lvl="2" indent="-514350">
              <a:buFont typeface="+mj-lt"/>
              <a:buAutoNum type="romanLcPeriod"/>
            </a:pPr>
            <a:r>
              <a:rPr lang="en-US" dirty="0"/>
              <a:t>50% of the W-2 wages with respect to such trade or business as are so allocable  as determined under §1.199A-2.</a:t>
            </a:r>
          </a:p>
          <a:p>
            <a:pPr marL="393192" lvl="1" indent="0">
              <a:buNone/>
            </a:pPr>
            <a:r>
              <a:rPr lang="en-US" dirty="0"/>
              <a:t>		</a:t>
            </a:r>
          </a:p>
          <a:p>
            <a:pPr marL="393192" lvl="1" indent="0">
              <a:buNone/>
            </a:pPr>
            <a:endParaRPr lang="en-US" dirty="0"/>
          </a:p>
        </p:txBody>
      </p:sp>
    </p:spTree>
    <p:extLst>
      <p:ext uri="{BB962C8B-B14F-4D97-AF65-F5344CB8AC3E}">
        <p14:creationId xmlns:p14="http://schemas.microsoft.com/office/powerpoint/2010/main" val="30591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CANNABIS BUSINESS:</a:t>
            </a:r>
          </a:p>
        </p:txBody>
      </p:sp>
      <p:sp>
        <p:nvSpPr>
          <p:cNvPr id="2" name="Content Placeholder 1"/>
          <p:cNvSpPr>
            <a:spLocks noGrp="1"/>
          </p:cNvSpPr>
          <p:nvPr>
            <p:ph idx="1"/>
          </p:nvPr>
        </p:nvSpPr>
        <p:spPr>
          <a:xfrm>
            <a:off x="693489" y="1967231"/>
            <a:ext cx="10972800" cy="4389120"/>
          </a:xfrm>
        </p:spPr>
        <p:txBody>
          <a:bodyPr/>
          <a:lstStyle/>
          <a:p>
            <a:r>
              <a:rPr lang="en-US" dirty="0"/>
              <a:t>No §199A Deduction on Cannabis Business regardless of all other qualifications ( income threshold, qualified trade or business).  </a:t>
            </a:r>
          </a:p>
          <a:p>
            <a:r>
              <a:rPr lang="en-US" dirty="0"/>
              <a:t>Per §280E – no deduction or credit shall be allowed for any amount paid or incurred during the taxable year in carrying on any trade or business if such trade or business consists of trafficking in controlled substances.  </a:t>
            </a:r>
          </a:p>
          <a:p>
            <a:r>
              <a:rPr lang="en-US" dirty="0"/>
              <a:t>The TCJA did not modify §280E .</a:t>
            </a:r>
          </a:p>
        </p:txBody>
      </p:sp>
      <p:sp>
        <p:nvSpPr>
          <p:cNvPr id="4" name="Slide Number Placeholder 3">
            <a:extLst>
              <a:ext uri="{FF2B5EF4-FFF2-40B4-BE49-F238E27FC236}">
                <a16:creationId xmlns:a16="http://schemas.microsoft.com/office/drawing/2014/main" id="{3661A7EF-948D-43B2-A875-80E4E6051F5B}"/>
              </a:ext>
            </a:extLst>
          </p:cNvPr>
          <p:cNvSpPr>
            <a:spLocks noGrp="1"/>
          </p:cNvSpPr>
          <p:nvPr>
            <p:ph type="sldNum" sz="quarter" idx="12"/>
          </p:nvPr>
        </p:nvSpPr>
        <p:spPr/>
        <p:txBody>
          <a:bodyPr/>
          <a:lstStyle/>
          <a:p>
            <a:fld id="{401CF334-2D5C-4859-84A6-CA7E6E43FAEB}" type="slidenum">
              <a:rPr lang="en-US" smtClean="0"/>
              <a:t>52</a:t>
            </a:fld>
            <a:endParaRPr lang="en-US"/>
          </a:p>
        </p:txBody>
      </p:sp>
    </p:spTree>
    <p:extLst>
      <p:ext uri="{BB962C8B-B14F-4D97-AF65-F5344CB8AC3E}">
        <p14:creationId xmlns:p14="http://schemas.microsoft.com/office/powerpoint/2010/main" val="73400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Maximum §199A Deduction</a:t>
            </a:r>
          </a:p>
        </p:txBody>
      </p:sp>
      <p:sp>
        <p:nvSpPr>
          <p:cNvPr id="2" name="Content Placeholder 1"/>
          <p:cNvSpPr>
            <a:spLocks noGrp="1"/>
          </p:cNvSpPr>
          <p:nvPr>
            <p:ph idx="1"/>
          </p:nvPr>
        </p:nvSpPr>
        <p:spPr/>
        <p:txBody>
          <a:bodyPr/>
          <a:lstStyle/>
          <a:p>
            <a:pPr marL="0" indent="0">
              <a:buNone/>
            </a:pPr>
            <a:r>
              <a:rPr lang="en-US" b="1" dirty="0">
                <a:solidFill>
                  <a:srgbClr val="FF0000"/>
                </a:solidFill>
              </a:rPr>
              <a:t>Start with:  </a:t>
            </a:r>
          </a:p>
          <a:p>
            <a:pPr marL="0" indent="0">
              <a:buNone/>
            </a:pPr>
            <a:r>
              <a:rPr lang="en-US" dirty="0"/>
              <a:t>    20%  x QBI ( Qualified Business Income)</a:t>
            </a:r>
          </a:p>
          <a:p>
            <a:pPr marL="0" indent="0">
              <a:buNone/>
            </a:pPr>
            <a:r>
              <a:rPr lang="en-US" b="1" dirty="0">
                <a:solidFill>
                  <a:srgbClr val="FF0000"/>
                </a:solidFill>
              </a:rPr>
              <a:t>+</a:t>
            </a:r>
            <a:r>
              <a:rPr lang="en-US" dirty="0"/>
              <a:t>  20% x QRD ( Qualified REIT Dividend)</a:t>
            </a:r>
          </a:p>
          <a:p>
            <a:pPr marL="0" indent="0">
              <a:buNone/>
            </a:pPr>
            <a:r>
              <a:rPr lang="en-US" b="1" dirty="0">
                <a:solidFill>
                  <a:srgbClr val="FF0000"/>
                </a:solidFill>
              </a:rPr>
              <a:t>+</a:t>
            </a:r>
            <a:r>
              <a:rPr lang="en-US" dirty="0"/>
              <a:t>  20% x QPTI ( Qualified Publicly Traded Partnerships)</a:t>
            </a:r>
          </a:p>
          <a:p>
            <a:pPr marL="0" indent="0">
              <a:buNone/>
            </a:pPr>
            <a:r>
              <a:rPr lang="en-US" b="1" dirty="0">
                <a:solidFill>
                  <a:srgbClr val="FF0000"/>
                </a:solidFill>
              </a:rPr>
              <a:t>Plus:</a:t>
            </a:r>
          </a:p>
          <a:p>
            <a:pPr marL="0" indent="0">
              <a:buNone/>
            </a:pPr>
            <a:r>
              <a:rPr lang="en-US" dirty="0"/>
              <a:t>9% x Qualified Production Activity Income ( QPAI) from agricultural cooperatives</a:t>
            </a:r>
            <a:endParaRPr lang="en-US" b="1" dirty="0">
              <a:solidFill>
                <a:srgbClr val="FF0000"/>
              </a:solidFill>
            </a:endParaRPr>
          </a:p>
          <a:p>
            <a:pPr marL="0" indent="0">
              <a:buNone/>
            </a:pPr>
            <a:endParaRPr lang="en-US" dirty="0"/>
          </a:p>
        </p:txBody>
      </p:sp>
      <p:sp>
        <p:nvSpPr>
          <p:cNvPr id="4" name="Slide Number Placeholder 3">
            <a:extLst>
              <a:ext uri="{FF2B5EF4-FFF2-40B4-BE49-F238E27FC236}">
                <a16:creationId xmlns:a16="http://schemas.microsoft.com/office/drawing/2014/main" id="{C5C98F9A-48DD-457C-A7BE-5C90942E295E}"/>
              </a:ext>
            </a:extLst>
          </p:cNvPr>
          <p:cNvSpPr>
            <a:spLocks noGrp="1"/>
          </p:cNvSpPr>
          <p:nvPr>
            <p:ph type="sldNum" sz="quarter" idx="12"/>
          </p:nvPr>
        </p:nvSpPr>
        <p:spPr/>
        <p:txBody>
          <a:bodyPr/>
          <a:lstStyle/>
          <a:p>
            <a:fld id="{401CF334-2D5C-4859-84A6-CA7E6E43FAEB}" type="slidenum">
              <a:rPr lang="en-US" smtClean="0"/>
              <a:t>6</a:t>
            </a:fld>
            <a:endParaRPr lang="en-US"/>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 199A Threshold Amount</a:t>
            </a:r>
          </a:p>
        </p:txBody>
      </p:sp>
      <p:sp>
        <p:nvSpPr>
          <p:cNvPr id="2" name="Content Placeholder 1"/>
          <p:cNvSpPr>
            <a:spLocks noGrp="1"/>
          </p:cNvSpPr>
          <p:nvPr>
            <p:ph idx="1"/>
          </p:nvPr>
        </p:nvSpPr>
        <p:spPr>
          <a:xfrm>
            <a:off x="609600" y="1935480"/>
            <a:ext cx="10972800" cy="4599544"/>
          </a:xfrm>
        </p:spPr>
        <p:txBody>
          <a:bodyPr/>
          <a:lstStyle/>
          <a:p>
            <a:pPr marL="0" indent="0">
              <a:buNone/>
            </a:pPr>
            <a:r>
              <a:rPr lang="en-US" dirty="0"/>
              <a:t>Taxable Income of ( inflation adjusted after 2018):</a:t>
            </a:r>
          </a:p>
          <a:p>
            <a:pPr lvl="1"/>
            <a:r>
              <a:rPr lang="en-US" dirty="0"/>
              <a:t>$315,000 for MFJ</a:t>
            </a:r>
          </a:p>
          <a:p>
            <a:pPr lvl="1"/>
            <a:r>
              <a:rPr lang="en-US" dirty="0"/>
              <a:t>$157,500 for all other filers</a:t>
            </a:r>
          </a:p>
          <a:p>
            <a:pPr marL="0" indent="0">
              <a:buNone/>
            </a:pPr>
            <a:r>
              <a:rPr lang="en-US" dirty="0"/>
              <a:t>Taxable Income means income without regard to Sec 199A deduction.</a:t>
            </a:r>
          </a:p>
          <a:p>
            <a:pPr marL="0" indent="0">
              <a:buNone/>
            </a:pPr>
            <a:r>
              <a:rPr lang="en-US" b="1" dirty="0">
                <a:solidFill>
                  <a:srgbClr val="FF0000"/>
                </a:solidFill>
              </a:rPr>
              <a:t>When taxable income is BELOW the threshold:</a:t>
            </a:r>
          </a:p>
          <a:p>
            <a:pPr marL="880110" lvl="1" indent="-514350">
              <a:buFont typeface="+mj-lt"/>
              <a:buAutoNum type="arabicPeriod"/>
            </a:pPr>
            <a:r>
              <a:rPr lang="en-US" dirty="0"/>
              <a:t>No need to pay W-2 wages</a:t>
            </a:r>
          </a:p>
          <a:p>
            <a:pPr marL="880110" lvl="1" indent="-514350">
              <a:buFont typeface="+mj-lt"/>
              <a:buAutoNum type="arabicPeriod"/>
            </a:pPr>
            <a:r>
              <a:rPr lang="en-US" dirty="0"/>
              <a:t>No need for unadjusted basis</a:t>
            </a:r>
          </a:p>
          <a:p>
            <a:pPr marL="880110" lvl="1" indent="-514350">
              <a:buFont typeface="+mj-lt"/>
              <a:buAutoNum type="arabicPeriod"/>
            </a:pPr>
            <a:r>
              <a:rPr lang="en-US" dirty="0"/>
              <a:t>No difference between  specified service trade or business ( SSTB) and any other trade or business.</a:t>
            </a:r>
          </a:p>
          <a:p>
            <a:pPr marL="880110" lvl="1" indent="-514350">
              <a:buFont typeface="+mj-lt"/>
              <a:buAutoNum type="arabicPeriod"/>
            </a:pPr>
            <a:r>
              <a:rPr lang="en-US" dirty="0"/>
              <a:t>Irrelevant whether to aggregate trade or businesses or not.</a:t>
            </a:r>
          </a:p>
          <a:p>
            <a:pPr marL="0" indent="0">
              <a:buNone/>
            </a:pPr>
            <a:endParaRPr lang="en-US" dirty="0"/>
          </a:p>
          <a:p>
            <a:pPr lvl="1"/>
            <a:endParaRPr lang="en-US" dirty="0"/>
          </a:p>
          <a:p>
            <a:pPr marL="393192" lvl="1" indent="0">
              <a:buNone/>
            </a:pPr>
            <a:endParaRPr lang="en-US" dirty="0"/>
          </a:p>
          <a:p>
            <a:pPr lvl="1"/>
            <a:endParaRPr lang="en-US" dirty="0"/>
          </a:p>
          <a:p>
            <a:pPr lvl="1"/>
            <a:endParaRPr lang="en-US" dirty="0"/>
          </a:p>
        </p:txBody>
      </p:sp>
      <p:sp>
        <p:nvSpPr>
          <p:cNvPr id="5" name="Slide Number Placeholder 4">
            <a:extLst>
              <a:ext uri="{FF2B5EF4-FFF2-40B4-BE49-F238E27FC236}">
                <a16:creationId xmlns:a16="http://schemas.microsoft.com/office/drawing/2014/main" id="{95FD3D5C-C2D6-4A78-91AF-70D850A9D3A6}"/>
              </a:ext>
            </a:extLst>
          </p:cNvPr>
          <p:cNvSpPr>
            <a:spLocks noGrp="1"/>
          </p:cNvSpPr>
          <p:nvPr>
            <p:ph type="sldNum" sz="quarter" idx="12"/>
          </p:nvPr>
        </p:nvSpPr>
        <p:spPr/>
        <p:txBody>
          <a:bodyPr/>
          <a:lstStyle/>
          <a:p>
            <a:fld id="{401CF334-2D5C-4859-84A6-CA7E6E43FAEB}" type="slidenum">
              <a:rPr lang="en-US" smtClean="0"/>
              <a:t>7</a:t>
            </a:fld>
            <a:endParaRPr lang="en-US"/>
          </a:p>
        </p:txBody>
      </p:sp>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1218876" cy="1342826"/>
          </a:xfrm>
        </p:spPr>
        <p:txBody>
          <a:bodyPr>
            <a:normAutofit fontScale="90000"/>
          </a:bodyPr>
          <a:lstStyle/>
          <a:p>
            <a:r>
              <a:rPr lang="en-US" dirty="0"/>
              <a:t>Sec 199A Threshold amount </a:t>
            </a:r>
            <a:br>
              <a:rPr lang="en-US" dirty="0"/>
            </a:br>
            <a:r>
              <a:rPr lang="en-US" dirty="0"/>
              <a:t>(continued):</a:t>
            </a:r>
          </a:p>
        </p:txBody>
      </p:sp>
      <p:sp>
        <p:nvSpPr>
          <p:cNvPr id="2" name="Content Placeholder 1"/>
          <p:cNvSpPr>
            <a:spLocks noGrp="1"/>
          </p:cNvSpPr>
          <p:nvPr>
            <p:ph idx="1"/>
          </p:nvPr>
        </p:nvSpPr>
        <p:spPr>
          <a:xfrm>
            <a:off x="609600" y="2105636"/>
            <a:ext cx="10972800" cy="4218963"/>
          </a:xfrm>
        </p:spPr>
        <p:txBody>
          <a:bodyPr/>
          <a:lstStyle/>
          <a:p>
            <a:pPr marL="0" indent="0">
              <a:buNone/>
            </a:pPr>
            <a:endParaRPr lang="en-US" b="1" dirty="0">
              <a:solidFill>
                <a:srgbClr val="FF0000"/>
              </a:solidFill>
            </a:endParaRPr>
          </a:p>
          <a:p>
            <a:pPr marL="0" indent="0">
              <a:buNone/>
            </a:pPr>
            <a:r>
              <a:rPr lang="en-US" b="1" dirty="0">
                <a:solidFill>
                  <a:srgbClr val="FF0000"/>
                </a:solidFill>
              </a:rPr>
              <a:t>When taxable income is ABOVE the threshold:</a:t>
            </a:r>
          </a:p>
          <a:p>
            <a:pPr marL="880110" lvl="1" indent="-514350">
              <a:buFont typeface="+mj-lt"/>
              <a:buAutoNum type="arabicPeriod"/>
            </a:pPr>
            <a:r>
              <a:rPr lang="en-US" dirty="0"/>
              <a:t>Sec 199A  deduction phases –out for SSTBs.</a:t>
            </a:r>
          </a:p>
          <a:p>
            <a:pPr marL="880110" lvl="1" indent="-514350">
              <a:buFont typeface="+mj-lt"/>
              <a:buAutoNum type="arabicPeriod"/>
            </a:pPr>
            <a:r>
              <a:rPr lang="en-US" dirty="0"/>
              <a:t>The W-2 + UBIA limit applies.  Note that aggregation of trade or business may be available to minimize the W2 + UBIA limit.  This aggregation option is not available for SSTBs.</a:t>
            </a:r>
          </a:p>
          <a:p>
            <a:pPr marL="880110" lvl="1" indent="-514350">
              <a:buFont typeface="+mj-lt"/>
              <a:buAutoNum type="arabicPeriod"/>
            </a:pPr>
            <a:r>
              <a:rPr lang="en-US" dirty="0"/>
              <a:t>The overall TI limit still applies.</a:t>
            </a:r>
          </a:p>
        </p:txBody>
      </p:sp>
      <p:sp>
        <p:nvSpPr>
          <p:cNvPr id="4" name="Slide Number Placeholder 3">
            <a:extLst>
              <a:ext uri="{FF2B5EF4-FFF2-40B4-BE49-F238E27FC236}">
                <a16:creationId xmlns:a16="http://schemas.microsoft.com/office/drawing/2014/main" id="{D6707F79-CFBB-48E5-A7DA-FC298EC651E4}"/>
              </a:ext>
            </a:extLst>
          </p:cNvPr>
          <p:cNvSpPr>
            <a:spLocks noGrp="1"/>
          </p:cNvSpPr>
          <p:nvPr>
            <p:ph type="sldNum" sz="quarter" idx="12"/>
          </p:nvPr>
        </p:nvSpPr>
        <p:spPr/>
        <p:txBody>
          <a:bodyPr/>
          <a:lstStyle/>
          <a:p>
            <a:fld id="{401CF334-2D5C-4859-84A6-CA7E6E43FAEB}" type="slidenum">
              <a:rPr lang="en-US" smtClean="0"/>
              <a:t>8</a:t>
            </a:fld>
            <a:endParaRPr lang="en-US"/>
          </a:p>
        </p:txBody>
      </p:sp>
    </p:spTree>
    <p:extLst>
      <p:ext uri="{BB962C8B-B14F-4D97-AF65-F5344CB8AC3E}">
        <p14:creationId xmlns:p14="http://schemas.microsoft.com/office/powerpoint/2010/main" val="14194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04088"/>
            <a:ext cx="10972800" cy="847875"/>
          </a:xfrm>
        </p:spPr>
        <p:txBody>
          <a:bodyPr>
            <a:normAutofit/>
          </a:bodyPr>
          <a:lstStyle/>
          <a:p>
            <a:r>
              <a:rPr lang="en-US" sz="4000" dirty="0"/>
              <a:t>Specified Service Trade or Business (SSTBs):</a:t>
            </a:r>
          </a:p>
        </p:txBody>
      </p:sp>
      <p:sp>
        <p:nvSpPr>
          <p:cNvPr id="2" name="Content Placeholder 1"/>
          <p:cNvSpPr>
            <a:spLocks noGrp="1"/>
          </p:cNvSpPr>
          <p:nvPr>
            <p:ph idx="1"/>
          </p:nvPr>
        </p:nvSpPr>
        <p:spPr>
          <a:xfrm>
            <a:off x="609600" y="1661020"/>
            <a:ext cx="10972800" cy="4663580"/>
          </a:xfrm>
        </p:spPr>
        <p:txBody>
          <a:bodyPr>
            <a:normAutofit fontScale="70000" lnSpcReduction="20000"/>
          </a:bodyPr>
          <a:lstStyle/>
          <a:p>
            <a:r>
              <a:rPr lang="en-US" dirty="0"/>
              <a:t>SSTBs- any trade or business involving the performance of services in the field of:</a:t>
            </a:r>
          </a:p>
          <a:p>
            <a:pPr marL="850392" lvl="1" indent="-457200">
              <a:buFont typeface="+mj-lt"/>
              <a:buAutoNum type="arabicPeriod"/>
            </a:pPr>
            <a:r>
              <a:rPr lang="en-US" dirty="0"/>
              <a:t>Health</a:t>
            </a:r>
          </a:p>
          <a:p>
            <a:pPr marL="850392" lvl="1" indent="-457200">
              <a:buFont typeface="+mj-lt"/>
              <a:buAutoNum type="arabicPeriod"/>
            </a:pPr>
            <a:r>
              <a:rPr lang="en-US" dirty="0"/>
              <a:t>Law</a:t>
            </a:r>
          </a:p>
          <a:p>
            <a:pPr marL="850392" lvl="1" indent="-457200">
              <a:buFont typeface="+mj-lt"/>
              <a:buAutoNum type="arabicPeriod"/>
            </a:pPr>
            <a:r>
              <a:rPr lang="en-US" dirty="0"/>
              <a:t>Accounting</a:t>
            </a:r>
          </a:p>
          <a:p>
            <a:pPr marL="850392" lvl="1" indent="-457200">
              <a:buFont typeface="+mj-lt"/>
              <a:buAutoNum type="arabicPeriod"/>
            </a:pPr>
            <a:r>
              <a:rPr lang="en-US" dirty="0"/>
              <a:t>Actuarial Science</a:t>
            </a:r>
          </a:p>
          <a:p>
            <a:pPr marL="850392" lvl="1" indent="-457200">
              <a:buFont typeface="+mj-lt"/>
              <a:buAutoNum type="arabicPeriod"/>
            </a:pPr>
            <a:r>
              <a:rPr lang="en-US" dirty="0"/>
              <a:t>Performing Arts</a:t>
            </a:r>
          </a:p>
          <a:p>
            <a:pPr marL="850392" lvl="1" indent="-457200">
              <a:buFont typeface="+mj-lt"/>
              <a:buAutoNum type="arabicPeriod"/>
            </a:pPr>
            <a:r>
              <a:rPr lang="en-US" dirty="0"/>
              <a:t>Consulting</a:t>
            </a:r>
          </a:p>
          <a:p>
            <a:pPr marL="850392" lvl="1" indent="-457200">
              <a:buFont typeface="+mj-lt"/>
              <a:buAutoNum type="arabicPeriod"/>
            </a:pPr>
            <a:r>
              <a:rPr lang="en-US" dirty="0"/>
              <a:t>Athletics</a:t>
            </a:r>
          </a:p>
          <a:p>
            <a:pPr marL="850392" lvl="1" indent="-457200">
              <a:buFont typeface="+mj-lt"/>
              <a:buAutoNum type="arabicPeriod"/>
            </a:pPr>
            <a:r>
              <a:rPr lang="en-US" dirty="0"/>
              <a:t>Financial Services</a:t>
            </a:r>
          </a:p>
          <a:p>
            <a:pPr marL="850392" lvl="1" indent="-457200">
              <a:buFont typeface="+mj-lt"/>
              <a:buAutoNum type="arabicPeriod"/>
            </a:pPr>
            <a:r>
              <a:rPr lang="en-US" dirty="0"/>
              <a:t>Brokerage Services</a:t>
            </a:r>
          </a:p>
          <a:p>
            <a:pPr marL="393192" lvl="1" indent="0">
              <a:buNone/>
            </a:pPr>
            <a:endParaRPr lang="en-US" dirty="0"/>
          </a:p>
          <a:p>
            <a:pPr marL="393192" lvl="1" indent="0">
              <a:buNone/>
            </a:pPr>
            <a:r>
              <a:rPr lang="en-US" dirty="0"/>
              <a:t>OR any trade or business where the principal asset of such trade or business is the reputation or skill of 1 or more of its employees or owners;</a:t>
            </a:r>
          </a:p>
          <a:p>
            <a:pPr marL="393192" lvl="1" indent="0">
              <a:buNone/>
            </a:pPr>
            <a:endParaRPr lang="en-US" dirty="0"/>
          </a:p>
          <a:p>
            <a:pPr marL="393192" lvl="1" indent="0">
              <a:buNone/>
            </a:pPr>
            <a:r>
              <a:rPr lang="en-US" dirty="0"/>
              <a:t>OR which involves the performance of services  that consist of:</a:t>
            </a:r>
          </a:p>
          <a:p>
            <a:pPr marL="850392" lvl="1" indent="-457200">
              <a:buFont typeface="+mj-lt"/>
              <a:buAutoNum type="arabicPeriod"/>
            </a:pPr>
            <a:r>
              <a:rPr lang="en-US" dirty="0"/>
              <a:t>Investing and investment management, trading or,</a:t>
            </a:r>
          </a:p>
          <a:p>
            <a:pPr marL="850392" lvl="1" indent="-457200">
              <a:buFont typeface="+mj-lt"/>
              <a:buAutoNum type="arabicPeriod"/>
            </a:pPr>
            <a:r>
              <a:rPr lang="en-US" dirty="0"/>
              <a:t>Dealing in securities</a:t>
            </a:r>
          </a:p>
          <a:p>
            <a:pPr marL="850392" lvl="1" indent="-457200">
              <a:buFont typeface="+mj-lt"/>
              <a:buAutoNum type="arabicPeriod"/>
            </a:pPr>
            <a:r>
              <a:rPr lang="en-US" dirty="0"/>
              <a:t>Partnership interests, or commodities.</a:t>
            </a:r>
          </a:p>
          <a:p>
            <a:pPr marL="0" indent="0">
              <a:buNone/>
            </a:pPr>
            <a:endParaRPr lang="en-US" dirty="0"/>
          </a:p>
        </p:txBody>
      </p:sp>
      <p:sp>
        <p:nvSpPr>
          <p:cNvPr id="4" name="Slide Number Placeholder 3">
            <a:extLst>
              <a:ext uri="{FF2B5EF4-FFF2-40B4-BE49-F238E27FC236}">
                <a16:creationId xmlns:a16="http://schemas.microsoft.com/office/drawing/2014/main" id="{2A80A3FE-4DF3-4624-86B3-8665E8B5B2B6}"/>
              </a:ext>
            </a:extLst>
          </p:cNvPr>
          <p:cNvSpPr>
            <a:spLocks noGrp="1"/>
          </p:cNvSpPr>
          <p:nvPr>
            <p:ph type="sldNum" sz="quarter" idx="12"/>
          </p:nvPr>
        </p:nvSpPr>
        <p:spPr/>
        <p:txBody>
          <a:bodyPr/>
          <a:lstStyle/>
          <a:p>
            <a:fld id="{401CF334-2D5C-4859-84A6-CA7E6E43FAEB}" type="slidenum">
              <a:rPr lang="en-US" smtClean="0"/>
              <a:t>9</a:t>
            </a:fld>
            <a:endParaRPr lang="en-US"/>
          </a:p>
        </p:txBody>
      </p:sp>
    </p:spTree>
    <p:extLst>
      <p:ext uri="{BB962C8B-B14F-4D97-AF65-F5344CB8AC3E}">
        <p14:creationId xmlns:p14="http://schemas.microsoft.com/office/powerpoint/2010/main" val="20548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2852</TotalTime>
  <Words>2231</Words>
  <Application>Microsoft Office PowerPoint</Application>
  <PresentationFormat>Widescreen</PresentationFormat>
  <Paragraphs>329</Paragraphs>
  <Slides>52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Calibri</vt:lpstr>
      <vt:lpstr>Century Gothic</vt:lpstr>
      <vt:lpstr>Palatino Linotype</vt:lpstr>
      <vt:lpstr>Wingdings 2</vt:lpstr>
      <vt:lpstr>Presentation on brainstorming</vt:lpstr>
      <vt:lpstr>Crea      DEEP DIVE ON SEC 199A </vt:lpstr>
      <vt:lpstr>QBI Acronyms:</vt:lpstr>
      <vt:lpstr>Timeline:</vt:lpstr>
      <vt:lpstr>               What is Sec199A Qualified Business Income (QBI)Deduction? </vt:lpstr>
      <vt:lpstr>               What is Qualified Business Income? </vt:lpstr>
      <vt:lpstr>Maximum §199A Deduction</vt:lpstr>
      <vt:lpstr>Sec 199A Threshold Amount</vt:lpstr>
      <vt:lpstr>Sec 199A Threshold amount  (continued):</vt:lpstr>
      <vt:lpstr>Specified Service Trade or Business (SSTBs):</vt:lpstr>
      <vt:lpstr>SSTBs – continued:</vt:lpstr>
      <vt:lpstr>W2+UBIA Limit:</vt:lpstr>
      <vt:lpstr>Draft 2018 1040 with §199A Deduction</vt:lpstr>
      <vt:lpstr>PowerPoint Presentation</vt:lpstr>
      <vt:lpstr>PASSIVE LOSS RULES OF SEC 469</vt:lpstr>
      <vt:lpstr>Net Investment Income Tax (NIIT)</vt:lpstr>
      <vt:lpstr>Proposed Regulations</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Proposed Regulations - continued</vt:lpstr>
      <vt:lpstr>CANNABIS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Session</dc:title>
  <dc:creator>User</dc:creator>
  <cp:lastModifiedBy>User</cp:lastModifiedBy>
  <cp:revision>45</cp:revision>
  <dcterms:created xsi:type="dcterms:W3CDTF">2018-11-08T02:19:10Z</dcterms:created>
  <dcterms:modified xsi:type="dcterms:W3CDTF">2018-11-10T16:49:16Z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