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95" r:id="rId3"/>
    <p:sldId id="260" r:id="rId4"/>
    <p:sldId id="261" r:id="rId5"/>
    <p:sldId id="262" r:id="rId6"/>
    <p:sldId id="265" r:id="rId7"/>
    <p:sldId id="263" r:id="rId8"/>
    <p:sldId id="269" r:id="rId9"/>
    <p:sldId id="266" r:id="rId10"/>
    <p:sldId id="268" r:id="rId11"/>
    <p:sldId id="315" r:id="rId12"/>
  </p:sldIdLst>
  <p:sldSz cx="12192000" cy="6858000"/>
  <p:notesSz cx="6858000" cy="9144000"/>
  <p:embeddedFontLst>
    <p:embeddedFont>
      <p:font typeface="Montserrat Black" pitchFamily="2" charset="0"/>
      <p:bold r:id="rId14"/>
      <p:boldItalic r:id="rId15"/>
    </p:embeddedFont>
    <p:embeddedFont>
      <p:font typeface="Open Sans" pitchFamily="2" charset="0"/>
      <p:regular r:id="rId16"/>
      <p:bold r:id="rId17"/>
      <p:italic r:id="rId18"/>
      <p:boldItalic r:id="rId19"/>
    </p:embeddedFont>
    <p:embeddedFont>
      <p:font typeface="Palatino Linotype" panose="02040502050505030304" pitchFamily="18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92F5D-DCC7-4812-BE79-8FD665790CC8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F8F6E-E960-45AF-8102-8375A895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9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F8F6E-E960-45AF-8102-8375A895CD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0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A3A7E-E25E-854D-6DAE-3E4DF0324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F6806-E2FF-95DE-99BF-680FB8FDA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728FA-0BB9-4941-1032-2E5FC54E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200E9-0771-D98E-F509-CA6A60E2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844E4-036F-E3A2-5E28-C803E159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3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FE4C-7ED3-A15C-F506-C22E62A2A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DCDBBD-6616-CF21-A082-0D10991F0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5108E-9B1B-5CA4-E371-043E3F5E0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03BD-41F6-0C88-ADA4-0E2ECF36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BA108-173E-BDA6-0128-DA5BCB90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7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FE02B9-7DF2-1BEB-98BB-BF5438212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492F7-CC6F-C96E-DCB0-CFD3C201F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A1841-EEF3-570C-5210-771BA586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4423C-B90C-A49D-DD9E-7BD4C928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75CC8-2499-6DFF-85BC-CC13D7AD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A9E3E-4760-DC3F-8470-60B990E6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088D7-BF61-25E0-0784-DACF7762D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62F82-53F5-86AB-FCFE-5CED731F3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64056-B9C3-E302-181A-B07B560D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584CD-DE25-72B4-852C-5DD0BAF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4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0A778-8167-733D-F7F6-0CBA48B0B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279CB-BA8A-0A21-CDFD-4176014B5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909CA-329B-C351-5C8A-E69FA49D7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26525-45BB-4A2A-8838-C593E717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19254-314C-2E8D-406D-CE7E4276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9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B7DCB-CE4E-5E94-3B57-768C370A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46685-774D-1C42-4852-1E44767B9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FD17F-7C39-3A3C-3006-BD484670D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71D4B-7FF9-BF1F-E86E-90DD2EA6F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2DC0B-C872-8B46-D8B6-B244A2954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CBB44-AB7E-06C8-3970-F84B3150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828BC-5282-8AF4-D8FF-7EFCC834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3FA09-2B33-1B68-B547-7B18C27A4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7B69C-7547-537F-DAD1-349470298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001C8E-6918-48A2-C98E-0EC1863B9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2515C-07A8-C178-8E7E-F8EF5AB1F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84F9E0-083B-EA54-FDC3-5158B7EB8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58AF38-D056-4FF4-E4AE-8BA35263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EECB3F-CBCD-388D-7F99-C80703F3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8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AF8D-D6DC-4AEB-7861-1A2D616E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E8D93-E3EE-21B1-A38C-61DEB2C81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DE82DC-F2F8-245D-2ED6-0E99978F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FA69A-2541-E4D7-30A2-752B6EE8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E061B-9DAF-F378-D6C6-0B961C7E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9094B0-CE03-086C-B6A4-CD3EAC4D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8BC04-AFAA-F747-7C3A-A5B9207A2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1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3877B-9FC9-2810-997E-2AB7E0DC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69AC1-442B-78D9-E3EA-1A0513D32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807BE-AEEF-C307-2C86-F1D38F508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C52E2-CF49-6DA2-1D97-6D5E2932F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6EA5B-5B60-2584-E67E-2EE8188FA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D700A-3223-6C91-FAA6-062F2A10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3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B904-7C42-AD1A-E433-61C5AE8D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BDFB3-2EC2-A359-C16B-40AA8B749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02DB3-EA0D-7968-F628-9E585D933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4F2C6-C85A-EB5B-4E84-C20C9685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BD71B-D157-CEE2-2848-C733B1D8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57292-1519-09BE-37A0-B14AD058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7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FB343-DBA3-B94B-0DC0-CF945834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7A87F-C2DD-856D-7F92-820763B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1AEC6-36FA-772A-0EC5-A1EB2EBA49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A73E1-CDFC-D1FB-3973-B06974862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FCBBF-D24F-0642-216F-274EA29D6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8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rectangle with text&#10;&#10;Description automatically generated">
            <a:extLst>
              <a:ext uri="{FF2B5EF4-FFF2-40B4-BE49-F238E27FC236}">
                <a16:creationId xmlns:a16="http://schemas.microsoft.com/office/drawing/2014/main" id="{58C7FDD0-EF19-94FE-A04B-69EDFFD60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0"/>
            <a:ext cx="12192000" cy="6846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2664FD-56E4-B486-E03C-354973217BB4}"/>
              </a:ext>
            </a:extLst>
          </p:cNvPr>
          <p:cNvSpPr txBox="1"/>
          <p:nvPr/>
        </p:nvSpPr>
        <p:spPr>
          <a:xfrm>
            <a:off x="495300" y="5035550"/>
            <a:ext cx="101553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Montserrat Black" pitchFamily="2" charset="0"/>
              </a:rPr>
              <a:t>Simplified-Issue/Individually-Owned</a:t>
            </a:r>
          </a:p>
          <a:p>
            <a:r>
              <a:rPr lang="en-US" sz="2800" b="1" i="1" dirty="0">
                <a:latin typeface="Montserrat Black" pitchFamily="2" charset="0"/>
              </a:rPr>
              <a:t>Cash-Benefit Programs – Hawai’i (updated May’25)</a:t>
            </a:r>
          </a:p>
        </p:txBody>
      </p:sp>
      <p:pic>
        <p:nvPicPr>
          <p:cNvPr id="3" name="Picture 2" descr="A colorful circle with a tree and roots&#10;&#10;AI-generated content may be incorrect.">
            <a:extLst>
              <a:ext uri="{FF2B5EF4-FFF2-40B4-BE49-F238E27FC236}">
                <a16:creationId xmlns:a16="http://schemas.microsoft.com/office/drawing/2014/main" id="{40678E3C-2B8B-89D5-3CF2-166BAE8B8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84" y="176981"/>
            <a:ext cx="1708353" cy="170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green rectangular object&#10;&#10;Description automatically generated">
            <a:extLst>
              <a:ext uri="{FF2B5EF4-FFF2-40B4-BE49-F238E27FC236}">
                <a16:creationId xmlns:a16="http://schemas.microsoft.com/office/drawing/2014/main" id="{C83FA3C4-1560-8387-C271-A328FE961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E6535C-9856-E504-A5B9-CC8B55F2DCFD}"/>
              </a:ext>
            </a:extLst>
          </p:cNvPr>
          <p:cNvSpPr txBox="1"/>
          <p:nvPr/>
        </p:nvSpPr>
        <p:spPr>
          <a:xfrm>
            <a:off x="368300" y="280629"/>
            <a:ext cx="7000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Affordable Choice Policy Rates – Hawai’i</a:t>
            </a:r>
            <a:endParaRPr lang="en-US" sz="1600" b="1" i="1" dirty="0">
              <a:latin typeface="Montserrat Black" pitchFamily="2" charset="0"/>
            </a:endParaRPr>
          </a:p>
        </p:txBody>
      </p:sp>
      <p:pic>
        <p:nvPicPr>
          <p:cNvPr id="3" name="Picture 2" descr="A table of pricing for a company&#10;&#10;Description automatically generated with medium confidence">
            <a:extLst>
              <a:ext uri="{FF2B5EF4-FFF2-40B4-BE49-F238E27FC236}">
                <a16:creationId xmlns:a16="http://schemas.microsoft.com/office/drawing/2014/main" id="{BF031D50-5907-5E8B-C959-BB83A6D4A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84" y="1328468"/>
            <a:ext cx="5074832" cy="551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32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s&#10;&#10;Description automatically generated">
            <a:extLst>
              <a:ext uri="{FF2B5EF4-FFF2-40B4-BE49-F238E27FC236}">
                <a16:creationId xmlns:a16="http://schemas.microsoft.com/office/drawing/2014/main" id="{2202A8DB-0E2E-C9E4-EFD5-E135DBF6B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2"/>
            <a:ext cx="12192000" cy="6831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845C2-3AA6-5228-F70C-BEA83C7DFDA8}"/>
              </a:ext>
            </a:extLst>
          </p:cNvPr>
          <p:cNvSpPr txBox="1"/>
          <p:nvPr/>
        </p:nvSpPr>
        <p:spPr>
          <a:xfrm>
            <a:off x="505952" y="291141"/>
            <a:ext cx="244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What’s Next?</a:t>
            </a:r>
            <a:endParaRPr lang="en-US" sz="1600" b="1" i="1" dirty="0">
              <a:latin typeface="Montserrat Black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79B29-A6CD-0833-8D57-F6EC2473E712}"/>
              </a:ext>
            </a:extLst>
          </p:cNvPr>
          <p:cNvSpPr txBox="1"/>
          <p:nvPr/>
        </p:nvSpPr>
        <p:spPr>
          <a:xfrm>
            <a:off x="5644477" y="5137790"/>
            <a:ext cx="6315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Claims/Servicing</a:t>
            </a:r>
          </a:p>
          <a:p>
            <a:endParaRPr lang="en-US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If you have a claimable situation, please make sure to grab paperwork as your leaving the doctor (not a copay receipt – paperwork that includes your name, facility name &amp; treatment)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Call me &amp; I will help you file your 1</a:t>
            </a:r>
            <a:r>
              <a:rPr lang="en-US" sz="1400" baseline="30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st</a:t>
            </a: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claim!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709446-3A78-CA63-D6D5-87C9BF97B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05" y="1492250"/>
            <a:ext cx="4097023" cy="5124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874C19-1EFF-5F89-66EA-EBF85DEE2FEE}"/>
              </a:ext>
            </a:extLst>
          </p:cNvPr>
          <p:cNvSpPr txBox="1"/>
          <p:nvPr/>
        </p:nvSpPr>
        <p:spPr>
          <a:xfrm>
            <a:off x="5644476" y="1492250"/>
            <a:ext cx="63155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Quoting &amp; Enrollment Process</a:t>
            </a:r>
          </a:p>
          <a:p>
            <a:endParaRPr lang="en-US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Decide which plan(s) you’re interested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Quote each plan with me (or through my self-enrollment site)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Provide information for enrollment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Select beneficiaries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Select benefit effective date &amp; bank draft date</a:t>
            </a:r>
            <a:b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(suggested date of 10 days after application date)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Input bank account information (from a check or bank login)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Signature process is completed with mother’s maiden name</a:t>
            </a:r>
            <a:b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(in-person or remote)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You will receive electronic &amp; paper copies of your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If you know 1 or more people in your network that would benefit from these policies, I would love to help them out!</a:t>
            </a:r>
          </a:p>
        </p:txBody>
      </p:sp>
    </p:spTree>
    <p:extLst>
      <p:ext uri="{BB962C8B-B14F-4D97-AF65-F5344CB8AC3E}">
        <p14:creationId xmlns:p14="http://schemas.microsoft.com/office/powerpoint/2010/main" val="182052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EEBA846D-83A5-BA3C-7F3C-F4FFFA849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pic>
        <p:nvPicPr>
          <p:cNvPr id="4" name="Picture 3" descr="A website with people working on a tree&#10;&#10;Description automatically generated">
            <a:extLst>
              <a:ext uri="{FF2B5EF4-FFF2-40B4-BE49-F238E27FC236}">
                <a16:creationId xmlns:a16="http://schemas.microsoft.com/office/drawing/2014/main" id="{81B36266-4A8D-12D0-2BB4-8B2CBCE59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1" y="1549400"/>
            <a:ext cx="5641818" cy="5092700"/>
          </a:xfrm>
          <a:prstGeom prst="rect">
            <a:avLst/>
          </a:prstGeom>
        </p:spPr>
      </p:pic>
      <p:pic>
        <p:nvPicPr>
          <p:cNvPr id="8" name="Picture 7" descr="A screenshot of a health insurance&#10;&#10;Description automatically generated">
            <a:extLst>
              <a:ext uri="{FF2B5EF4-FFF2-40B4-BE49-F238E27FC236}">
                <a16:creationId xmlns:a16="http://schemas.microsoft.com/office/drawing/2014/main" id="{54F83A16-C873-DFE7-3B98-F9D0E50E5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20" y="1549400"/>
            <a:ext cx="6079576" cy="5092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E214CE-9F6E-7F5E-18A4-541626EAA161}"/>
              </a:ext>
            </a:extLst>
          </p:cNvPr>
          <p:cNvSpPr txBox="1"/>
          <p:nvPr/>
        </p:nvSpPr>
        <p:spPr>
          <a:xfrm>
            <a:off x="368300" y="241300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Montserrat Black" pitchFamily="2" charset="0"/>
              </a:rPr>
              <a:t>ManhattanLife</a:t>
            </a:r>
            <a:r>
              <a:rPr lang="en-US" sz="2800" b="1" i="1" dirty="0">
                <a:latin typeface="Montserrat Black" pitchFamily="2" charset="0"/>
              </a:rPr>
              <a:t> Overview</a:t>
            </a:r>
            <a:endParaRPr lang="en-US" b="1" i="1" dirty="0">
              <a:latin typeface="Montserrat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6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368300" y="312270"/>
            <a:ext cx="879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Why do people sign up for Cash-Benefit programs?</a:t>
            </a:r>
            <a:endParaRPr lang="en-US" sz="1600" b="1" i="1" dirty="0">
              <a:latin typeface="Montserrat Black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9951B-D083-BDD4-F140-6B390010C5D8}"/>
              </a:ext>
            </a:extLst>
          </p:cNvPr>
          <p:cNvSpPr txBox="1"/>
          <p:nvPr/>
        </p:nvSpPr>
        <p:spPr>
          <a:xfrm>
            <a:off x="404574" y="2148339"/>
            <a:ext cx="113828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We all own insurance for specific reasons:</a:t>
            </a:r>
            <a:b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Car Insurance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is purchased to pay the auto mechanic, so that we don’t have to pay for all the expenses.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Home Owners/Renters Insurance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is purchased to pay for repairs or replacements to our property &amp; effected items.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Health/Dental/Vision Insurance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is purchased to pay the hospitals &amp; medical providers, so that we don’t have to pay for all the expenses.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Life Insurance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is purchased to pay off debts &amp; provide additional financial support for living loved ones.</a:t>
            </a:r>
            <a:b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Unfortunately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most families do NOT have insurance that will pay them cash to help </a:t>
            </a:r>
            <a:r>
              <a:rPr lang="en-US" sz="1400" b="1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pay their monthly bills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help </a:t>
            </a:r>
            <a:r>
              <a:rPr lang="en-US" sz="1400" b="1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replace lost income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and/or help them </a:t>
            </a:r>
            <a:r>
              <a:rPr lang="en-US" sz="1400" b="1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pay for all the leftover medical bills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Making sure that we have money coming in to pay our bills &amp; support our family SHOULD BE our highest priority, but most people don’t know (until now) that there are insurance programs that do just that!</a:t>
            </a:r>
            <a:b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ManhattanLife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benefits </a:t>
            </a: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PAY CASH DIRECTLY TO YOU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&amp; the programs </a:t>
            </a:r>
            <a:r>
              <a:rPr lang="en-US" sz="14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typically cost $2-$8/week for Individuals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&amp; </a:t>
            </a:r>
            <a:r>
              <a:rPr lang="en-US" sz="14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just a few dollars more to cover the entire family!</a:t>
            </a:r>
          </a:p>
        </p:txBody>
      </p:sp>
    </p:spTree>
    <p:extLst>
      <p:ext uri="{BB962C8B-B14F-4D97-AF65-F5344CB8AC3E}">
        <p14:creationId xmlns:p14="http://schemas.microsoft.com/office/powerpoint/2010/main" val="214901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347160" y="253179"/>
            <a:ext cx="9381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Simplified-Issue/Individual Benefits – Hawai’i (May ‘25)</a:t>
            </a:r>
          </a:p>
        </p:txBody>
      </p:sp>
      <p:pic>
        <p:nvPicPr>
          <p:cNvPr id="4" name="Picture 3" descr="A person helping a person climb a staircase&#10;&#10;Description automatically generated">
            <a:extLst>
              <a:ext uri="{FF2B5EF4-FFF2-40B4-BE49-F238E27FC236}">
                <a16:creationId xmlns:a16="http://schemas.microsoft.com/office/drawing/2014/main" id="{3195B484-B0AE-D871-1493-FF6AD4BCF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88" y="1507522"/>
            <a:ext cx="1448377" cy="1866902"/>
          </a:xfrm>
          <a:prstGeom prst="rect">
            <a:avLst/>
          </a:prstGeom>
        </p:spPr>
      </p:pic>
      <p:pic>
        <p:nvPicPr>
          <p:cNvPr id="8" name="Picture 7" descr="A cover of a book&#10;&#10;Description automatically generated">
            <a:extLst>
              <a:ext uri="{FF2B5EF4-FFF2-40B4-BE49-F238E27FC236}">
                <a16:creationId xmlns:a16="http://schemas.microsoft.com/office/drawing/2014/main" id="{F9186118-2DDB-56C6-DCB6-395D78969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07" y="1507521"/>
            <a:ext cx="1442678" cy="1866903"/>
          </a:xfrm>
          <a:prstGeom prst="rect">
            <a:avLst/>
          </a:prstGeom>
        </p:spPr>
      </p:pic>
      <p:pic>
        <p:nvPicPr>
          <p:cNvPr id="10" name="Picture 9" descr="A medical brochure with a doctor and people&#10;&#10;Description automatically generated">
            <a:extLst>
              <a:ext uri="{FF2B5EF4-FFF2-40B4-BE49-F238E27FC236}">
                <a16:creationId xmlns:a16="http://schemas.microsoft.com/office/drawing/2014/main" id="{BFD5420E-A9C3-1C6B-7002-4AF611847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794" y="4177126"/>
            <a:ext cx="1440272" cy="1866903"/>
          </a:xfrm>
          <a:prstGeom prst="rect">
            <a:avLst/>
          </a:prstGeom>
        </p:spPr>
      </p:pic>
      <p:pic>
        <p:nvPicPr>
          <p:cNvPr id="12" name="Picture 11" descr="A magazine cover with a few people&#10;&#10;Description automatically generated">
            <a:extLst>
              <a:ext uri="{FF2B5EF4-FFF2-40B4-BE49-F238E27FC236}">
                <a16:creationId xmlns:a16="http://schemas.microsoft.com/office/drawing/2014/main" id="{877FF3AF-8083-D64A-89DE-73C2359B41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869" y="4182251"/>
            <a:ext cx="1440273" cy="1870646"/>
          </a:xfrm>
          <a:prstGeom prst="rect">
            <a:avLst/>
          </a:prstGeom>
        </p:spPr>
      </p:pic>
      <p:pic>
        <p:nvPicPr>
          <p:cNvPr id="14" name="Picture 13" descr="A cover of a magazine&#10;&#10;Description automatically generated">
            <a:extLst>
              <a:ext uri="{FF2B5EF4-FFF2-40B4-BE49-F238E27FC236}">
                <a16:creationId xmlns:a16="http://schemas.microsoft.com/office/drawing/2014/main" id="{33573AA7-D5BE-352D-8922-D54C77E822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17" y="4177126"/>
            <a:ext cx="1439071" cy="18669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E1B70C5-D37B-463E-5EDB-161F0979BD25}"/>
              </a:ext>
            </a:extLst>
          </p:cNvPr>
          <p:cNvSpPr txBox="1"/>
          <p:nvPr/>
        </p:nvSpPr>
        <p:spPr>
          <a:xfrm>
            <a:off x="2294783" y="3470098"/>
            <a:ext cx="185018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Accident/Injury Policy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(includes AD&amp;D &amp; Wellness)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18-84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3DC40F-E277-FD64-C3F7-1F3585D987A9}"/>
              </a:ext>
            </a:extLst>
          </p:cNvPr>
          <p:cNvSpPr txBox="1"/>
          <p:nvPr/>
        </p:nvSpPr>
        <p:spPr>
          <a:xfrm>
            <a:off x="4795480" y="3470098"/>
            <a:ext cx="192713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Affordable Choice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(Fixed-Indemnity Health Plan)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18-64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6C614D-C548-E287-F88B-B107D677B710}"/>
              </a:ext>
            </a:extLst>
          </p:cNvPr>
          <p:cNvSpPr txBox="1"/>
          <p:nvPr/>
        </p:nvSpPr>
        <p:spPr>
          <a:xfrm>
            <a:off x="3481822" y="6139703"/>
            <a:ext cx="229421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Cancer, Heart &amp; Stroke (CHAS)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(Lump-Sum Cash Payout)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20-84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1EEE24-52EE-72C2-0109-9F63D95FA127}"/>
              </a:ext>
            </a:extLst>
          </p:cNvPr>
          <p:cNvSpPr txBox="1"/>
          <p:nvPr/>
        </p:nvSpPr>
        <p:spPr>
          <a:xfrm>
            <a:off x="8552297" y="6139702"/>
            <a:ext cx="207941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Home Health Care Select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(Benefits for Recovery at Home)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45-89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076293-59CE-517E-76D9-D2FB501E86E2}"/>
              </a:ext>
            </a:extLst>
          </p:cNvPr>
          <p:cNvSpPr txBox="1"/>
          <p:nvPr/>
        </p:nvSpPr>
        <p:spPr>
          <a:xfrm>
            <a:off x="6139278" y="6145791"/>
            <a:ext cx="204415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Short-Term Care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(Rehabilitation &amp; Therapy Care)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45-89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3" name="Picture 2" descr="A medical brochure with a doctor and people&#10;&#10;AI-generated content may be incorrect.">
            <a:extLst>
              <a:ext uri="{FF2B5EF4-FFF2-40B4-BE49-F238E27FC236}">
                <a16:creationId xmlns:a16="http://schemas.microsoft.com/office/drawing/2014/main" id="{C818D8F3-F8CF-3E71-A5D7-4BA1D154BE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48" y="4183890"/>
            <a:ext cx="1440272" cy="18638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F13664-1F4B-952F-4EF6-478D54B65C01}"/>
              </a:ext>
            </a:extLst>
          </p:cNvPr>
          <p:cNvSpPr txBox="1"/>
          <p:nvPr/>
        </p:nvSpPr>
        <p:spPr>
          <a:xfrm>
            <a:off x="1316335" y="6139703"/>
            <a:ext cx="14895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Cancer Plus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(Ongoing Payout Plan)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18-69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" name="Picture 1" descr="A magazine cover with a torch and text&#10;&#10;AI-generated content may be incorrect.">
            <a:extLst>
              <a:ext uri="{FF2B5EF4-FFF2-40B4-BE49-F238E27FC236}">
                <a16:creationId xmlns:a16="http://schemas.microsoft.com/office/drawing/2014/main" id="{E8C2FE90-7B27-8D54-E11C-ED27872061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0702" y="1507521"/>
            <a:ext cx="1439072" cy="1865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EEA335-BDF8-9120-E332-CDAC9BCABBEF}"/>
              </a:ext>
            </a:extLst>
          </p:cNvPr>
          <p:cNvSpPr txBox="1"/>
          <p:nvPr/>
        </p:nvSpPr>
        <p:spPr>
          <a:xfrm>
            <a:off x="7313811" y="3470097"/>
            <a:ext cx="199285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Hospital Indemnity Select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(Gap – Lump Sum Benefits)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18-89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08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421362" y="250500"/>
            <a:ext cx="592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Which plans may be best for you?</a:t>
            </a:r>
            <a:endParaRPr lang="en-US" sz="1600" b="1" i="1" dirty="0">
              <a:latin typeface="Montserrat Black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9951B-D083-BDD4-F140-6B390010C5D8}"/>
              </a:ext>
            </a:extLst>
          </p:cNvPr>
          <p:cNvSpPr txBox="1"/>
          <p:nvPr/>
        </p:nvSpPr>
        <p:spPr>
          <a:xfrm>
            <a:off x="421362" y="1796069"/>
            <a:ext cx="113492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family active, in sports, manual labor, traveling, and/or likely to experience even the smallest of injuries?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you’ll probably make money owning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PAID Enhanced Accident 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plan.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family looking to save money on health insurance and/or own something that pays YOU, not the doctors/hospitals?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we highly recommend looking into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Affordable Choice 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plan as a standalone policy OR in addition to what you have.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spouse looking for an affordable way to cover copays &amp; deductibles?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you may want to investigate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Hospital Indemnity 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plan (guaranteed-issue for individuals 64.5-70).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family concerned about the diagnosis of Cancer or experiencing a heart condition, based on lifestyle and/or family history?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CHAS Lump-sum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plan is definitely something to look into.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spouse between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ages of 45-89 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&amp; looking for a very affordable way to receive benefits for care at home or in a facility?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please check out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Home Health Care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and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Omni-Flex Short-Term Care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plans.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you don’t see a need for all of the plans, that’s perfectly fine. </a:t>
            </a:r>
            <a:r>
              <a:rPr lang="en-US" sz="12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Most people feel comfortable initially participating in 1-3 plans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&amp; adding on as needed. If your situation and needs change down the road changes, at least you know which policies are available. Our #1 priority is to educate you on the options available, and if 1 or more of the policies make sense for you &amp; your family, we’re here to help enroll &amp; support you after your coverages are in force. It’s a quick &amp; easy enrollment process, &amp; our only suggestion is that coverage must be in place </a:t>
            </a:r>
            <a:r>
              <a:rPr lang="en-US" sz="1200" b="1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before something happens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We can’t cover a situation that has already happened.</a:t>
            </a:r>
          </a:p>
        </p:txBody>
      </p:sp>
    </p:spTree>
    <p:extLst>
      <p:ext uri="{BB962C8B-B14F-4D97-AF65-F5344CB8AC3E}">
        <p14:creationId xmlns:p14="http://schemas.microsoft.com/office/powerpoint/2010/main" val="622440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s&#10;&#10;Description automatically generated">
            <a:extLst>
              <a:ext uri="{FF2B5EF4-FFF2-40B4-BE49-F238E27FC236}">
                <a16:creationId xmlns:a16="http://schemas.microsoft.com/office/drawing/2014/main" id="{2202A8DB-0E2E-C9E4-EFD5-E135DBF6B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2"/>
            <a:ext cx="12192000" cy="6831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845C2-3AA6-5228-F70C-BEA83C7DFDA8}"/>
              </a:ext>
            </a:extLst>
          </p:cNvPr>
          <p:cNvSpPr txBox="1"/>
          <p:nvPr/>
        </p:nvSpPr>
        <p:spPr>
          <a:xfrm>
            <a:off x="387964" y="299274"/>
            <a:ext cx="5088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Affordable Choice Plan (AFC)</a:t>
            </a:r>
            <a:endParaRPr lang="en-US" sz="1600" b="1" i="1" dirty="0">
              <a:latin typeface="Montserrat Black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68E34C-37DB-E021-4E8F-815B038B3DD5}"/>
              </a:ext>
            </a:extLst>
          </p:cNvPr>
          <p:cNvSpPr txBox="1"/>
          <p:nvPr/>
        </p:nvSpPr>
        <p:spPr>
          <a:xfrm>
            <a:off x="6313498" y="1631950"/>
            <a:ext cx="5017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ontserrat Black" pitchFamily="2" charset="0"/>
              </a:rPr>
              <a:t>Affordable Choice Policy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EE473-257A-8C35-61A5-284247EF4E71}"/>
              </a:ext>
            </a:extLst>
          </p:cNvPr>
          <p:cNvSpPr txBox="1"/>
          <p:nvPr/>
        </p:nvSpPr>
        <p:spPr>
          <a:xfrm>
            <a:off x="5659188" y="2509144"/>
            <a:ext cx="6315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This policy is unique to Manhattan Life &amp; provides a strong yet affordable alternative to traditional health insurance plans. This plan is perfect for anyone who wants to own a health insurance plan that pays YOU (the policyholder), NOT the doctor or hospital (unless you assign payments to them). Ideal for self-employed, part-time and/or anyone wanting to supplement their current coverage.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79B29-A6CD-0833-8D57-F6EC2473E712}"/>
              </a:ext>
            </a:extLst>
          </p:cNvPr>
          <p:cNvSpPr txBox="1"/>
          <p:nvPr/>
        </p:nvSpPr>
        <p:spPr>
          <a:xfrm>
            <a:off x="5659188" y="4243893"/>
            <a:ext cx="63155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Product Features</a:t>
            </a:r>
          </a:p>
          <a:p>
            <a:endParaRPr lang="en-US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Four plan choices to choose from: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Elite Plus </a:t>
            </a: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(richest benefits &amp; could be standalone coverage)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Elite </a:t>
            </a: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(standalone or partnered with high-deductible plan)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Classic Plus </a:t>
            </a: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(usually complements current coverage)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Classic</a:t>
            </a: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(most affordable compliment to current coverage)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Issue Ages: 18-64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Cancer benefit &amp; 6 ancillary services included!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Notable Exclusion: Pregnancy is not covered</a:t>
            </a:r>
          </a:p>
        </p:txBody>
      </p:sp>
      <p:pic>
        <p:nvPicPr>
          <p:cNvPr id="3" name="Picture 2" descr="A cover of a book&#10;&#10;Description automatically generated">
            <a:extLst>
              <a:ext uri="{FF2B5EF4-FFF2-40B4-BE49-F238E27FC236}">
                <a16:creationId xmlns:a16="http://schemas.microsoft.com/office/drawing/2014/main" id="{AF446055-295D-A946-7523-F43CEEF44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89" y="1508517"/>
            <a:ext cx="3947426" cy="510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2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6C3DB40B-4B30-EE23-07C7-E282E08DB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0"/>
            <a:ext cx="12192000" cy="68387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845C2-3AA6-5228-F70C-BEA83C7DFDA8}"/>
              </a:ext>
            </a:extLst>
          </p:cNvPr>
          <p:cNvSpPr txBox="1"/>
          <p:nvPr/>
        </p:nvSpPr>
        <p:spPr>
          <a:xfrm>
            <a:off x="378133" y="290461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Policy Benefits</a:t>
            </a:r>
            <a:endParaRPr lang="en-US" sz="1600" b="1" i="1" dirty="0">
              <a:latin typeface="Montserrat Black" pitchFamily="2" charset="0"/>
            </a:endParaRPr>
          </a:p>
        </p:txBody>
      </p:sp>
      <p:pic>
        <p:nvPicPr>
          <p:cNvPr id="7" name="Picture 6" descr="A table with different options&#10;&#10;Description automatically generated with medium confidence">
            <a:extLst>
              <a:ext uri="{FF2B5EF4-FFF2-40B4-BE49-F238E27FC236}">
                <a16:creationId xmlns:a16="http://schemas.microsoft.com/office/drawing/2014/main" id="{0A08286D-F131-5D09-CBA1-4C6F9BC33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2" y="1800108"/>
            <a:ext cx="7843429" cy="4437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44B9F7-1739-7A05-EC89-1D6C1C4B3C17}"/>
              </a:ext>
            </a:extLst>
          </p:cNvPr>
          <p:cNvSpPr txBox="1"/>
          <p:nvPr/>
        </p:nvSpPr>
        <p:spPr>
          <a:xfrm>
            <a:off x="8366660" y="2154252"/>
            <a:ext cx="36231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Elite Plus Example (highest tier)</a:t>
            </a:r>
          </a:p>
          <a:p>
            <a:endParaRPr lang="en-US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Admission Benefit = $3,000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Hospital Confinement = $5,000/day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Emergency Room/Urgent Care = $350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4 benefits related to Surgeries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598F34-AC7B-0B95-D815-80111959BBCE}"/>
              </a:ext>
            </a:extLst>
          </p:cNvPr>
          <p:cNvSpPr txBox="1"/>
          <p:nvPr/>
        </p:nvSpPr>
        <p:spPr>
          <a:xfrm>
            <a:off x="8366660" y="4581501"/>
            <a:ext cx="36231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Classic Example (lowest tier)</a:t>
            </a:r>
          </a:p>
          <a:p>
            <a:endParaRPr lang="en-US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Admission Benefit = $1,000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Hospital Confinement = $1,500/day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Emergency Room/Urgent Care = $125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4 benefits related to Surgeries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FFE32A-7366-C5CC-71B3-C3605924EF62}"/>
              </a:ext>
            </a:extLst>
          </p:cNvPr>
          <p:cNvSpPr txBox="1"/>
          <p:nvPr/>
        </p:nvSpPr>
        <p:spPr>
          <a:xfrm>
            <a:off x="3169047" y="6412013"/>
            <a:ext cx="17283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Palatino Linotype" panose="02040502050505030304" pitchFamily="18" charset="0"/>
              </a:rPr>
              <a:t>See policy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84880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6C3DB40B-4B30-EE23-07C7-E282E08DB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0"/>
            <a:ext cx="12192000" cy="683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44B9F7-1739-7A05-EC89-1D6C1C4B3C17}"/>
              </a:ext>
            </a:extLst>
          </p:cNvPr>
          <p:cNvSpPr txBox="1"/>
          <p:nvPr/>
        </p:nvSpPr>
        <p:spPr>
          <a:xfrm>
            <a:off x="8265459" y="1590403"/>
            <a:ext cx="37481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Elite Plus Example (highest tier)</a:t>
            </a:r>
          </a:p>
          <a:p>
            <a:endParaRPr lang="en-US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Doctor’s Office Visits = $100 (x10)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Unused benefits rollover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Prescription Benefit = $75/day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Preventive Services = Up to $300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Lab Services = Up to $100/day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Therapy Services = $25/day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Radiology Services = Up to $500/day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Ground/Air Ambulance = Up to $1,000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Allergy Shots &amp; Immunizations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Cancer Benefit = $2,000/day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598F34-AC7B-0B95-D815-80111959BBCE}"/>
              </a:ext>
            </a:extLst>
          </p:cNvPr>
          <p:cNvSpPr txBox="1"/>
          <p:nvPr/>
        </p:nvSpPr>
        <p:spPr>
          <a:xfrm>
            <a:off x="8265459" y="4778831"/>
            <a:ext cx="3621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Policy Limits</a:t>
            </a:r>
          </a:p>
          <a:p>
            <a:endParaRPr lang="en-US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Outpatient Benefits = $3,000/cal.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Inpatient Hospital Confinement = </a:t>
            </a:r>
            <a:b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$1,000,000/calendar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Prescription Benefit = $750/cal.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Allergy Shots/Immunizations = $100/y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Lifetime Maximum = $5,000,000</a:t>
            </a:r>
          </a:p>
        </p:txBody>
      </p:sp>
      <p:pic>
        <p:nvPicPr>
          <p:cNvPr id="4" name="Picture 3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BA316F83-AEAB-B86A-6CD9-70DC7294B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2" y="1590403"/>
            <a:ext cx="7316803" cy="4785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2A3AD4-7594-1219-5765-25A9C4A73A9E}"/>
              </a:ext>
            </a:extLst>
          </p:cNvPr>
          <p:cNvSpPr txBox="1"/>
          <p:nvPr/>
        </p:nvSpPr>
        <p:spPr>
          <a:xfrm>
            <a:off x="3169047" y="6481863"/>
            <a:ext cx="17283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Palatino Linotype" panose="02040502050505030304" pitchFamily="18" charset="0"/>
              </a:rPr>
              <a:t>See policy for full details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DBA8F-DE0F-C129-7B6E-C9F40455A54F}"/>
              </a:ext>
            </a:extLst>
          </p:cNvPr>
          <p:cNvSpPr txBox="1"/>
          <p:nvPr/>
        </p:nvSpPr>
        <p:spPr>
          <a:xfrm>
            <a:off x="378133" y="290461"/>
            <a:ext cx="4732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Policy Benefits (continued)</a:t>
            </a:r>
            <a:endParaRPr lang="en-US" sz="1600" b="1" i="1" dirty="0">
              <a:latin typeface="Montserrat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57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368300" y="304831"/>
            <a:ext cx="7050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6 Ancillary Benefits </a:t>
            </a:r>
            <a:r>
              <a:rPr lang="en-US" sz="2400" i="1" dirty="0">
                <a:latin typeface="Montserrat Black" pitchFamily="2" charset="0"/>
              </a:rPr>
              <a:t>(included at no cost)</a:t>
            </a:r>
            <a:endParaRPr lang="en-US" sz="1600" i="1" dirty="0">
              <a:latin typeface="Montserrat Black" pitchFamily="2" charset="0"/>
            </a:endParaRPr>
          </a:p>
        </p:txBody>
      </p:sp>
      <p:pic>
        <p:nvPicPr>
          <p:cNvPr id="3" name="Picture 2" descr="A person smiling with blue and green squares&#10;&#10;Description automatically generated">
            <a:extLst>
              <a:ext uri="{FF2B5EF4-FFF2-40B4-BE49-F238E27FC236}">
                <a16:creationId xmlns:a16="http://schemas.microsoft.com/office/drawing/2014/main" id="{9ADE3471-1D4A-5914-1717-745129BD8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41" y="1521724"/>
            <a:ext cx="9704717" cy="509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59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2504</TotalTime>
  <Words>1217</Words>
  <Application>Microsoft Office PowerPoint</Application>
  <PresentationFormat>Widescreen</PresentationFormat>
  <Paragraphs>113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Wingdings</vt:lpstr>
      <vt:lpstr>Open Sans</vt:lpstr>
      <vt:lpstr>Arial</vt:lpstr>
      <vt:lpstr>Palatino Linotype</vt:lpstr>
      <vt:lpstr>Aptos Display</vt:lpstr>
      <vt:lpstr>Montserrat Black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Branson</dc:creator>
  <cp:lastModifiedBy>Christopher Branson</cp:lastModifiedBy>
  <cp:revision>29</cp:revision>
  <dcterms:created xsi:type="dcterms:W3CDTF">2024-08-18T23:22:09Z</dcterms:created>
  <dcterms:modified xsi:type="dcterms:W3CDTF">2025-06-22T02:54:06Z</dcterms:modified>
</cp:coreProperties>
</file>