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260" r:id="rId4"/>
    <p:sldId id="261" r:id="rId5"/>
    <p:sldId id="262" r:id="rId6"/>
    <p:sldId id="270" r:id="rId7"/>
    <p:sldId id="271" r:id="rId8"/>
    <p:sldId id="274" r:id="rId9"/>
    <p:sldId id="276" r:id="rId10"/>
    <p:sldId id="275" r:id="rId11"/>
    <p:sldId id="315" r:id="rId12"/>
  </p:sldIdLst>
  <p:sldSz cx="12192000" cy="6858000"/>
  <p:notesSz cx="6858000" cy="9144000"/>
  <p:embeddedFontLst>
    <p:embeddedFont>
      <p:font typeface="Montserrat Black" pitchFamily="2" charset="0"/>
      <p:bold r:id="rId14"/>
      <p:boldItalic r:id="rId15"/>
    </p:embeddedFont>
    <p:embeddedFont>
      <p:font typeface="Open Sans" pitchFamily="2" charset="0"/>
      <p:regular r:id="rId16"/>
      <p:bold r:id="rId17"/>
      <p:italic r:id="rId18"/>
      <p:boldItalic r:id="rId19"/>
    </p:embeddedFont>
    <p:embeddedFont>
      <p:font typeface="Palatino Linotype" panose="020405020505050303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92F5D-DCC7-4812-BE79-8FD665790CC8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8F6E-E960-45AF-8102-8375A895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9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F8F6E-E960-45AF-8102-8375A895CD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3A7E-E25E-854D-6DAE-3E4DF0324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6806-E2FF-95DE-99BF-680FB8FD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28FA-0BB9-4941-1032-2E5FC54E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200E9-0771-D98E-F509-CA6A60E2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44E4-036F-E3A2-5E28-C803E159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8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FE4C-7ED3-A15C-F506-C22E62A2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CDBBD-6616-CF21-A082-0D10991F0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108E-9B1B-5CA4-E371-043E3F5E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03BD-41F6-0C88-ADA4-0E2ECF36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BA108-173E-BDA6-0128-DA5BCB90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7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E02B9-7DF2-1BEB-98BB-BF5438212C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492F7-CC6F-C96E-DCB0-CFD3C201F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1841-EEF3-570C-5210-771BA586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423C-B90C-A49D-DD9E-7BD4C92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75CC8-2499-6DFF-85BC-CC13D7AD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9E3E-4760-DC3F-8470-60B990E6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88D7-BF61-25E0-0784-DACF7762D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62F82-53F5-86AB-FCFE-5CED731F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64056-B9C3-E302-181A-B07B560D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84CD-DE25-72B4-852C-5DD0BAF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4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0A778-8167-733D-F7F6-0CBA48B0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79CB-BA8A-0A21-CDFD-4176014B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09CA-329B-C351-5C8A-E69FA49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26525-45BB-4A2A-8838-C593E71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19254-314C-2E8D-406D-CE7E4276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9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7DCB-CE4E-5E94-3B57-768C370A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6685-774D-1C42-4852-1E44767B9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D17F-7C39-3A3C-3006-BD484670D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71D4B-7FF9-BF1F-E86E-90DD2EA6F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2DC0B-C872-8B46-D8B6-B244A295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CBB44-AB7E-06C8-3970-F84B3150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828BC-5282-8AF4-D8FF-7EFCC834D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FA09-2B33-1B68-B547-7B18C27A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B69C-7547-537F-DAD1-349470298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01C8E-6918-48A2-C98E-0EC1863B9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515C-07A8-C178-8E7E-F8EF5AB1F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84F9E0-083B-EA54-FDC3-5158B7EB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AF38-D056-4FF4-E4AE-8BA35263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ECB3F-CBCD-388D-7F99-C80703F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8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AF8D-D6DC-4AEB-7861-1A2D616E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E8D93-E3EE-21B1-A38C-61DEB2C81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E82DC-F2F8-245D-2ED6-0E99978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FA69A-2541-E4D7-30A2-752B6EE8D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E061B-9DAF-F378-D6C6-0B961C7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094B0-CE03-086C-B6A4-CD3EAC4D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8BC04-AFAA-F747-7C3A-A5B9207A2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877B-9FC9-2810-997E-2AB7E0DC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9AC1-442B-78D9-E3EA-1A0513D3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07BE-AEEF-C307-2C86-F1D38F508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C52E2-CF49-6DA2-1D97-6D5E2932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46EA5B-5B60-2584-E67E-2EE8188F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D700A-3223-6C91-FAA6-062F2A101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B904-7C42-AD1A-E433-61C5AE8D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BDFB3-2EC2-A359-C16B-40AA8B74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02DB3-EA0D-7968-F628-9E585D9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4F2C6-C85A-EB5B-4E84-C20C9685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D71B-D157-CEE2-2848-C733B1D8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57292-1519-09BE-37A0-B14AD058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FB343-DBA3-B94B-0DC0-CF945834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A87F-C2DD-856D-7F92-820763B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AEC6-36FA-772A-0EC5-A1EB2EBA49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4DD884-E4FE-4EFE-BAF4-10F056F48C15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A73E1-CDFC-D1FB-3973-B06974862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CBBF-D24F-0642-216F-274EA29D6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CD63-0D61-4F47-BAC0-6C6D84C26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rectangle with text&#10;&#10;Description automatically generated">
            <a:extLst>
              <a:ext uri="{FF2B5EF4-FFF2-40B4-BE49-F238E27FC236}">
                <a16:creationId xmlns:a16="http://schemas.microsoft.com/office/drawing/2014/main" id="{58C7FDD0-EF19-94FE-A04B-69EDFFD60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"/>
            <a:ext cx="12192000" cy="6846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664FD-56E4-B486-E03C-354973217BB4}"/>
              </a:ext>
            </a:extLst>
          </p:cNvPr>
          <p:cNvSpPr txBox="1"/>
          <p:nvPr/>
        </p:nvSpPr>
        <p:spPr>
          <a:xfrm>
            <a:off x="495300" y="5035550"/>
            <a:ext cx="10155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Montserrat Black" pitchFamily="2" charset="0"/>
              </a:rPr>
              <a:t>Simplified-Issue/Individually-Owned</a:t>
            </a:r>
          </a:p>
          <a:p>
            <a:r>
              <a:rPr lang="en-US" sz="2800" b="1" i="1" dirty="0">
                <a:latin typeface="Montserrat Black" pitchFamily="2" charset="0"/>
              </a:rPr>
              <a:t>Cash-Benefit Programs – Hawai’i (updated May’25)</a:t>
            </a:r>
          </a:p>
        </p:txBody>
      </p:sp>
      <p:pic>
        <p:nvPicPr>
          <p:cNvPr id="3" name="Picture 2" descr="A colorful circle with a tree and roots&#10;&#10;AI-generated content may be incorrect.">
            <a:extLst>
              <a:ext uri="{FF2B5EF4-FFF2-40B4-BE49-F238E27FC236}">
                <a16:creationId xmlns:a16="http://schemas.microsoft.com/office/drawing/2014/main" id="{40678E3C-2B8B-89D5-3CF2-166BAE8B8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76981"/>
            <a:ext cx="1708353" cy="17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48635" y="244411"/>
            <a:ext cx="871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CHAS (Optional Recurrence Riders)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3" name="Picture 2" descr="A table with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BDF1A5E-66F1-7240-3D81-A7C15736F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24" y="1608719"/>
            <a:ext cx="8420100" cy="2371725"/>
          </a:xfrm>
          <a:prstGeom prst="rect">
            <a:avLst/>
          </a:prstGeom>
        </p:spPr>
      </p:pic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43803BAE-6AB4-D763-ACEB-48C0D0FAC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84" y="4115806"/>
            <a:ext cx="82200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5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68300" y="291141"/>
            <a:ext cx="244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What’s Next?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673973" y="5145369"/>
            <a:ext cx="63155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Claims/Servicing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have a claimable situation, please make sure to grab paperwork as your leaving the doctor (not a copay receipt – paperwork that includes your name, facility name &amp; treatment)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Call me &amp; I will help you file your 1</a:t>
            </a:r>
            <a:r>
              <a:rPr lang="en-US" sz="1400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claim!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709446-3A78-CA63-D6D5-87C9BF97B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5" y="1492250"/>
            <a:ext cx="4097023" cy="5124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74C19-1EFF-5F89-66EA-EBF85DEE2FEE}"/>
              </a:ext>
            </a:extLst>
          </p:cNvPr>
          <p:cNvSpPr txBox="1"/>
          <p:nvPr/>
        </p:nvSpPr>
        <p:spPr>
          <a:xfrm>
            <a:off x="5673972" y="1637481"/>
            <a:ext cx="6315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Quoting &amp; Enrollment Process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Decide which plan(s) you’re interested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Quote each plan with me (or through my self-enrollment site)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Provide information for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beneficiaries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Select benefit effective date &amp; bank draft date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(suggested date of 10 days after application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Input bank account information (from a check or bank login)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Signature process is completed with mother’s maiden name</a:t>
            </a:r>
            <a:b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(in-person or remote)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will receive electronic &amp; paper copies of your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If you know 1 or more people in your network that would benefit from these policies, I would love to help them out!</a:t>
            </a:r>
          </a:p>
        </p:txBody>
      </p:sp>
    </p:spTree>
    <p:extLst>
      <p:ext uri="{BB962C8B-B14F-4D97-AF65-F5344CB8AC3E}">
        <p14:creationId xmlns:p14="http://schemas.microsoft.com/office/powerpoint/2010/main" val="1820528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EEBA846D-83A5-BA3C-7F3C-F4FFFA84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pic>
        <p:nvPicPr>
          <p:cNvPr id="4" name="Picture 3" descr="A website with people working on a tree&#10;&#10;Description automatically generated">
            <a:extLst>
              <a:ext uri="{FF2B5EF4-FFF2-40B4-BE49-F238E27FC236}">
                <a16:creationId xmlns:a16="http://schemas.microsoft.com/office/drawing/2014/main" id="{81B36266-4A8D-12D0-2BB4-8B2CBCE59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1" y="1549400"/>
            <a:ext cx="5641818" cy="5092700"/>
          </a:xfrm>
          <a:prstGeom prst="rect">
            <a:avLst/>
          </a:prstGeom>
        </p:spPr>
      </p:pic>
      <p:pic>
        <p:nvPicPr>
          <p:cNvPr id="8" name="Picture 7" descr="A screenshot of a health insurance&#10;&#10;Description automatically generated">
            <a:extLst>
              <a:ext uri="{FF2B5EF4-FFF2-40B4-BE49-F238E27FC236}">
                <a16:creationId xmlns:a16="http://schemas.microsoft.com/office/drawing/2014/main" id="{54F83A16-C873-DFE7-3B98-F9D0E50E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20" y="1549400"/>
            <a:ext cx="6079576" cy="509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E214CE-9F6E-7F5E-18A4-541626EAA161}"/>
              </a:ext>
            </a:extLst>
          </p:cNvPr>
          <p:cNvSpPr txBox="1"/>
          <p:nvPr/>
        </p:nvSpPr>
        <p:spPr>
          <a:xfrm>
            <a:off x="368300" y="2413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latin typeface="Montserrat Black" pitchFamily="2" charset="0"/>
              </a:rPr>
              <a:t>ManhattanLife</a:t>
            </a:r>
            <a:r>
              <a:rPr lang="en-US" sz="2800" b="1" i="1" dirty="0">
                <a:latin typeface="Montserrat Black" pitchFamily="2" charset="0"/>
              </a:rPr>
              <a:t> Overview</a:t>
            </a:r>
            <a:endParaRPr lang="en-US" b="1" i="1" dirty="0">
              <a:latin typeface="Montserrat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6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68300" y="312270"/>
            <a:ext cx="879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Why do people sign up for Cash-Benefit programs?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04574" y="2148339"/>
            <a:ext cx="113828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We all own insurance for specific reasons: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Car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auto mechanic,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Owners/Renters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for repairs or replacements to our property &amp; effected items.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Health/Dental/Vision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the hospitals &amp; medical providers, so that we don’t have to pay for all the expenses.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Life Insurance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is purchased to pay off debts &amp; provide additional financial support for living loved ones.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Unfortunately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most families do NOT have insurance that will pay them cash to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their monthly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help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replace lost income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and/or help them </a:t>
            </a:r>
            <a:r>
              <a:rPr lang="en-US" sz="14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for all the leftover medical bills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Making sure that we have money coming in to pay our bills &amp; support our family SHOULD BE our highest priority, but most people don’t know (until now) that there are insurance programs that do just that!</a:t>
            </a:r>
            <a:b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ManhattanLife 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benefits </a:t>
            </a:r>
            <a:r>
              <a:rPr lang="en-US" sz="1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PAY CASH DIRECTLY TO YOU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the programs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typically cost $2-$8/week for Individuals</a:t>
            </a:r>
            <a:r>
              <a:rPr lang="en-US" sz="1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&amp; </a:t>
            </a:r>
            <a:r>
              <a:rPr lang="en-US" sz="14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just a few dollars more to cover the entire family!</a:t>
            </a:r>
          </a:p>
        </p:txBody>
      </p:sp>
    </p:spTree>
    <p:extLst>
      <p:ext uri="{BB962C8B-B14F-4D97-AF65-F5344CB8AC3E}">
        <p14:creationId xmlns:p14="http://schemas.microsoft.com/office/powerpoint/2010/main" val="214901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347160" y="253179"/>
            <a:ext cx="938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Simplified-Issue/Individual Benefits – Hawai’i (May ‘25)</a:t>
            </a:r>
          </a:p>
        </p:txBody>
      </p:sp>
      <p:pic>
        <p:nvPicPr>
          <p:cNvPr id="4" name="Picture 3" descr="A person helping a person climb a staircase&#10;&#10;Description automatically generated">
            <a:extLst>
              <a:ext uri="{FF2B5EF4-FFF2-40B4-BE49-F238E27FC236}">
                <a16:creationId xmlns:a16="http://schemas.microsoft.com/office/drawing/2014/main" id="{3195B484-B0AE-D871-1493-FF6AD4BC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88" y="1507522"/>
            <a:ext cx="1448377" cy="1866902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F9186118-2DDB-56C6-DCB6-395D78969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07" y="1507521"/>
            <a:ext cx="1442678" cy="1866903"/>
          </a:xfrm>
          <a:prstGeom prst="rect">
            <a:avLst/>
          </a:prstGeom>
        </p:spPr>
      </p:pic>
      <p:pic>
        <p:nvPicPr>
          <p:cNvPr id="10" name="Picture 9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BFD5420E-A9C3-1C6B-7002-4AF611847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794" y="4177126"/>
            <a:ext cx="1440272" cy="1866903"/>
          </a:xfrm>
          <a:prstGeom prst="rect">
            <a:avLst/>
          </a:prstGeom>
        </p:spPr>
      </p:pic>
      <p:pic>
        <p:nvPicPr>
          <p:cNvPr id="12" name="Picture 11" descr="A magazine cover with a few people&#10;&#10;Description automatically generated">
            <a:extLst>
              <a:ext uri="{FF2B5EF4-FFF2-40B4-BE49-F238E27FC236}">
                <a16:creationId xmlns:a16="http://schemas.microsoft.com/office/drawing/2014/main" id="{877FF3AF-8083-D64A-89DE-73C2359B4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69" y="4182251"/>
            <a:ext cx="1440273" cy="1870646"/>
          </a:xfrm>
          <a:prstGeom prst="rect">
            <a:avLst/>
          </a:prstGeom>
        </p:spPr>
      </p:pic>
      <p:pic>
        <p:nvPicPr>
          <p:cNvPr id="14" name="Picture 13" descr="A cover of a magazine&#10;&#10;Description automatically generated">
            <a:extLst>
              <a:ext uri="{FF2B5EF4-FFF2-40B4-BE49-F238E27FC236}">
                <a16:creationId xmlns:a16="http://schemas.microsoft.com/office/drawing/2014/main" id="{33573AA7-D5BE-352D-8922-D54C77E82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7" y="4177126"/>
            <a:ext cx="1439071" cy="18669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1B70C5-D37B-463E-5EDB-161F0979BD25}"/>
              </a:ext>
            </a:extLst>
          </p:cNvPr>
          <p:cNvSpPr txBox="1"/>
          <p:nvPr/>
        </p:nvSpPr>
        <p:spPr>
          <a:xfrm>
            <a:off x="2294783" y="3470098"/>
            <a:ext cx="185018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Accident/Injury Policy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(includes AD&amp;D &amp; Wellness)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3DC40F-E277-FD64-C3F7-1F3585D987A9}"/>
              </a:ext>
            </a:extLst>
          </p:cNvPr>
          <p:cNvSpPr txBox="1"/>
          <p:nvPr/>
        </p:nvSpPr>
        <p:spPr>
          <a:xfrm>
            <a:off x="4795480" y="3470098"/>
            <a:ext cx="192713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(Fixed-Indemnity Health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C614D-C548-E287-F88B-B107D677B710}"/>
              </a:ext>
            </a:extLst>
          </p:cNvPr>
          <p:cNvSpPr txBox="1"/>
          <p:nvPr/>
        </p:nvSpPr>
        <p:spPr>
          <a:xfrm>
            <a:off x="3481822" y="6139703"/>
            <a:ext cx="229421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Cancer, Heart &amp; Stroke (CHAS)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(Lump-Sum Cash Payout)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20-84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1EEE24-52EE-72C2-0109-9F63D95FA127}"/>
              </a:ext>
            </a:extLst>
          </p:cNvPr>
          <p:cNvSpPr txBox="1"/>
          <p:nvPr/>
        </p:nvSpPr>
        <p:spPr>
          <a:xfrm>
            <a:off x="8552297" y="6139702"/>
            <a:ext cx="2079416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(Benefits for Recovery at Home)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076293-59CE-517E-76D9-D2FB501E86E2}"/>
              </a:ext>
            </a:extLst>
          </p:cNvPr>
          <p:cNvSpPr txBox="1"/>
          <p:nvPr/>
        </p:nvSpPr>
        <p:spPr>
          <a:xfrm>
            <a:off x="6139278" y="6145791"/>
            <a:ext cx="20441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Short-Term Care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(Rehabilitation &amp; Therapy Care)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45-89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3" name="Picture 2" descr="A medical brochure with a doctor and people&#10;&#10;AI-generated content may be incorrect.">
            <a:extLst>
              <a:ext uri="{FF2B5EF4-FFF2-40B4-BE49-F238E27FC236}">
                <a16:creationId xmlns:a16="http://schemas.microsoft.com/office/drawing/2014/main" id="{C818D8F3-F8CF-3E71-A5D7-4BA1D154BE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4183890"/>
            <a:ext cx="1440272" cy="18638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13664-1F4B-952F-4EF6-478D54B65C01}"/>
              </a:ext>
            </a:extLst>
          </p:cNvPr>
          <p:cNvSpPr txBox="1"/>
          <p:nvPr/>
        </p:nvSpPr>
        <p:spPr>
          <a:xfrm>
            <a:off x="1316335" y="6139703"/>
            <a:ext cx="148951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Cancer Plus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(Ongoing Payout Plan)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18-69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2" name="Picture 1" descr="A magazine cover with a torch and text&#10;&#10;AI-generated content may be incorrect.">
            <a:extLst>
              <a:ext uri="{FF2B5EF4-FFF2-40B4-BE49-F238E27FC236}">
                <a16:creationId xmlns:a16="http://schemas.microsoft.com/office/drawing/2014/main" id="{E8C2FE90-7B27-8D54-E11C-ED2787206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0702" y="1507521"/>
            <a:ext cx="1439072" cy="1865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EA335-BDF8-9120-E332-CDAC9BCABBEF}"/>
              </a:ext>
            </a:extLst>
          </p:cNvPr>
          <p:cNvSpPr txBox="1"/>
          <p:nvPr/>
        </p:nvSpPr>
        <p:spPr>
          <a:xfrm>
            <a:off x="7313811" y="3470097"/>
            <a:ext cx="19928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Select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(Gap – Lump Sum Benefits)</a:t>
            </a:r>
          </a:p>
          <a:p>
            <a:pPr algn="ctr"/>
            <a:r>
              <a:rPr lang="en-US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Signup Ages 18-89</a:t>
            </a:r>
            <a:endParaRPr lang="en-US" sz="10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267AD949-DAB8-571C-BB93-75EFA3837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818063-7EC1-EBBD-5F22-D1A12A14F13A}"/>
              </a:ext>
            </a:extLst>
          </p:cNvPr>
          <p:cNvSpPr txBox="1"/>
          <p:nvPr/>
        </p:nvSpPr>
        <p:spPr>
          <a:xfrm>
            <a:off x="421362" y="250500"/>
            <a:ext cx="592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Which plans may be best for you?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9951B-D083-BDD4-F140-6B390010C5D8}"/>
              </a:ext>
            </a:extLst>
          </p:cNvPr>
          <p:cNvSpPr txBox="1"/>
          <p:nvPr/>
        </p:nvSpPr>
        <p:spPr>
          <a:xfrm>
            <a:off x="421362" y="1796069"/>
            <a:ext cx="113492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active, in sports, manual labor, traveling, and/or likely to experience even the smallest of injuries?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you’ll probably make money owning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PAID Enhanced Accident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looking to save money on health insurance and/or own something that pays YOU, not the doctors/hospitals?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we highly recommend looking into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Affordable Choice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as a standalone policy OR in addition to what you have.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looking for an affordable way to cover copays &amp; deductibles?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you may want to investigate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Hospital Indemnity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(guaranteed-issue for individuals 64.5-70).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family concerned about the diagnosis of Cancer or experiencing a heart condition, based on lifestyle and/or family history?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CHAS Lump-sum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 is definitely something to look into.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Are you or your spouse between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ages of 45-89 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&amp; looking for a very affordable way to receive benefits for care at home or in a facility?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so, please check out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Home Health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and the </a:t>
            </a:r>
            <a:r>
              <a:rPr lang="en-US" sz="12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Omni-Flex Short-Term Care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plans.</a:t>
            </a:r>
            <a:b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sz="12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If you don’t see a need for all of the plans, that’s perfectly fine. </a:t>
            </a:r>
            <a:r>
              <a:rPr lang="en-US" sz="1200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Most people feel comfortable initially participating in 1-3 plans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&amp; adding on as needed. If your situation and needs change down the road changes, at least you know which policies are available. Our #1 priority is to educate you on the options available, and if 1 or more of the policies make sense for you &amp; your family, we’re here to help enroll &amp; support you after your coverages are in force. It’s a quick &amp; easy enrollment process, &amp; our only suggestion is that coverage must be in place </a:t>
            </a:r>
            <a:r>
              <a:rPr lang="en-US" sz="1200" b="1" i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something happens</a:t>
            </a:r>
            <a:r>
              <a:rPr lang="en-US" sz="1200" dirty="0">
                <a:latin typeface="Open Sans" pitchFamily="2" charset="0"/>
                <a:ea typeface="Open Sans" pitchFamily="2" charset="0"/>
                <a:cs typeface="Open Sans" pitchFamily="2" charset="0"/>
              </a:rPr>
              <a:t>. We can’t cover a situation that has already happened.</a:t>
            </a:r>
          </a:p>
        </p:txBody>
      </p:sp>
    </p:spTree>
    <p:extLst>
      <p:ext uri="{BB962C8B-B14F-4D97-AF65-F5344CB8AC3E}">
        <p14:creationId xmlns:p14="http://schemas.microsoft.com/office/powerpoint/2010/main" val="62244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s&#10;&#10;Description automatically generated">
            <a:extLst>
              <a:ext uri="{FF2B5EF4-FFF2-40B4-BE49-F238E27FC236}">
                <a16:creationId xmlns:a16="http://schemas.microsoft.com/office/drawing/2014/main" id="{2202A8DB-0E2E-C9E4-EFD5-E135DBF6B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"/>
            <a:ext cx="12192000" cy="683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68300" y="299274"/>
            <a:ext cx="645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CHAS (Cancer Heart and Stroke) Plan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68E34C-37DB-E021-4E8F-815B038B3DD5}"/>
              </a:ext>
            </a:extLst>
          </p:cNvPr>
          <p:cNvSpPr txBox="1"/>
          <p:nvPr/>
        </p:nvSpPr>
        <p:spPr>
          <a:xfrm>
            <a:off x="6071450" y="1631950"/>
            <a:ext cx="550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 Black" pitchFamily="2" charset="0"/>
              </a:rPr>
              <a:t>Cancer, Heart and Stroke 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7EE473-257A-8C35-61A5-284247EF4E71}"/>
              </a:ext>
            </a:extLst>
          </p:cNvPr>
          <p:cNvSpPr txBox="1"/>
          <p:nvPr/>
        </p:nvSpPr>
        <p:spPr>
          <a:xfrm>
            <a:off x="5924660" y="2537737"/>
            <a:ext cx="5815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This may be the most important policy available through Manhattan Life, since more people are experiencing serious medical events at younger ages, regardless of family history. Cancer illnesses &amp; heart-related medical events typically generate huge medical &amp; non-medical costs, and usually effect the income of 1 or both providers in the home. This policy provides lump-sum benefits that help the family focus on recovery.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79B29-A6CD-0833-8D57-F6EC2473E712}"/>
              </a:ext>
            </a:extLst>
          </p:cNvPr>
          <p:cNvSpPr txBox="1"/>
          <p:nvPr/>
        </p:nvSpPr>
        <p:spPr>
          <a:xfrm>
            <a:off x="5924659" y="4655914"/>
            <a:ext cx="5815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Product Features</a:t>
            </a: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Lump-sum benefit payouts from $5,000-$75,000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Coverage available for Cancer, Heart &amp; Stroke 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Issue Ages: 20-84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30-day waiting period before benefits become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2 additional riders available</a:t>
            </a:r>
          </a:p>
        </p:txBody>
      </p:sp>
      <p:pic>
        <p:nvPicPr>
          <p:cNvPr id="4" name="Picture 3" descr="A medical brochure with a doctor and people&#10;&#10;Description automatically generated">
            <a:extLst>
              <a:ext uri="{FF2B5EF4-FFF2-40B4-BE49-F238E27FC236}">
                <a16:creationId xmlns:a16="http://schemas.microsoft.com/office/drawing/2014/main" id="{98A9F5BF-4BB4-D345-6BBC-697CFDC5C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4" y="1508517"/>
            <a:ext cx="3940843" cy="510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5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rectangular object&#10;&#10;Description automatically generated">
            <a:extLst>
              <a:ext uri="{FF2B5EF4-FFF2-40B4-BE49-F238E27FC236}">
                <a16:creationId xmlns:a16="http://schemas.microsoft.com/office/drawing/2014/main" id="{6C3DB40B-4B30-EE23-07C7-E282E08D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"/>
            <a:ext cx="12192000" cy="683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845C2-3AA6-5228-F70C-BEA83C7DFDA8}"/>
              </a:ext>
            </a:extLst>
          </p:cNvPr>
          <p:cNvSpPr txBox="1"/>
          <p:nvPr/>
        </p:nvSpPr>
        <p:spPr>
          <a:xfrm>
            <a:off x="387964" y="266247"/>
            <a:ext cx="2704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Policy Benefits</a:t>
            </a:r>
            <a:endParaRPr lang="en-US" sz="1600" b="1" i="1" dirty="0">
              <a:latin typeface="Montserrat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4B9F7-1739-7A05-EC89-1D6C1C4B3C17}"/>
              </a:ext>
            </a:extLst>
          </p:cNvPr>
          <p:cNvSpPr txBox="1"/>
          <p:nvPr/>
        </p:nvSpPr>
        <p:spPr>
          <a:xfrm>
            <a:off x="8324935" y="2530995"/>
            <a:ext cx="36900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You Choose the Benefit </a:t>
            </a:r>
            <a:r>
              <a:rPr lang="en-US" sz="12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Amount</a:t>
            </a:r>
            <a:endParaRPr lang="en-US" sz="1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en-US" sz="14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Benefits range from $5,000 to $75,000, in $5,000 increments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Benefits are available for Cancer, Heart &amp; Stroke OR Both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Lump-sum benefits will pay out up to 100% of the selected benefit amount, based on the medical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Cancer Recurrence Rider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Heart &amp; Stroke Restoration Rider (Optional)</a:t>
            </a:r>
          </a:p>
        </p:txBody>
      </p:sp>
      <p:pic>
        <p:nvPicPr>
          <p:cNvPr id="4" name="Picture 3" descr="A table with a number of benefits&#10;&#10;Description automatically generated">
            <a:extLst>
              <a:ext uri="{FF2B5EF4-FFF2-40B4-BE49-F238E27FC236}">
                <a16:creationId xmlns:a16="http://schemas.microsoft.com/office/drawing/2014/main" id="{D9B48DCE-576A-DF26-01B2-A4AA8A21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3" y="1545904"/>
            <a:ext cx="6581565" cy="4815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AB814-BAA6-38C8-6DEB-6AFAFE26F307}"/>
              </a:ext>
            </a:extLst>
          </p:cNvPr>
          <p:cNvSpPr txBox="1"/>
          <p:nvPr/>
        </p:nvSpPr>
        <p:spPr>
          <a:xfrm>
            <a:off x="3169047" y="6494563"/>
            <a:ext cx="1728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latin typeface="Palatino Linotype" panose="02040502050505030304" pitchFamily="18" charset="0"/>
              </a:rPr>
              <a:t>See policy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67800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95156"/>
            <a:ext cx="609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CHAS (Cancer only)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4" name="Picture 3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482BCF0F-DBE4-D69A-7601-E5343EF38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29" y="1502374"/>
            <a:ext cx="5892741" cy="51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58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rectangular object&#10;&#10;Description automatically generated">
            <a:extLst>
              <a:ext uri="{FF2B5EF4-FFF2-40B4-BE49-F238E27FC236}">
                <a16:creationId xmlns:a16="http://schemas.microsoft.com/office/drawing/2014/main" id="{C83FA3C4-1560-8387-C271-A328FE961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8"/>
            <a:ext cx="12192000" cy="6835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6535C-9856-E504-A5B9-CC8B55F2DCFD}"/>
              </a:ext>
            </a:extLst>
          </p:cNvPr>
          <p:cNvSpPr txBox="1"/>
          <p:nvPr/>
        </p:nvSpPr>
        <p:spPr>
          <a:xfrm>
            <a:off x="368300" y="283466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Montserrat Black" pitchFamily="2" charset="0"/>
              </a:rPr>
              <a:t>CHAS (Heart &amp; Stroke only) Rates – Hawai’i</a:t>
            </a:r>
            <a:endParaRPr lang="en-US" sz="1600" b="1" i="1" dirty="0">
              <a:latin typeface="Montserrat Black" pitchFamily="2" charset="0"/>
            </a:endParaRPr>
          </a:p>
        </p:txBody>
      </p:sp>
      <p:pic>
        <p:nvPicPr>
          <p:cNvPr id="3" name="Picture 2" descr="A table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77E41E3F-21EA-AB8B-FC9E-82648D6E2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89" y="1478995"/>
            <a:ext cx="5939622" cy="51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4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1072</Words>
  <Application>Microsoft Office PowerPoint</Application>
  <PresentationFormat>Widescreen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Wingdings</vt:lpstr>
      <vt:lpstr>Arial</vt:lpstr>
      <vt:lpstr>Palatino Linotype</vt:lpstr>
      <vt:lpstr>Open Sans</vt:lpstr>
      <vt:lpstr>Aptos Display</vt:lpstr>
      <vt:lpstr>Montserrat Black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Branson</dc:creator>
  <cp:lastModifiedBy>Christopher Branson</cp:lastModifiedBy>
  <cp:revision>30</cp:revision>
  <dcterms:created xsi:type="dcterms:W3CDTF">2024-08-18T23:22:09Z</dcterms:created>
  <dcterms:modified xsi:type="dcterms:W3CDTF">2025-06-22T03:32:27Z</dcterms:modified>
</cp:coreProperties>
</file>