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260" r:id="rId4"/>
    <p:sldId id="261" r:id="rId5"/>
    <p:sldId id="262" r:id="rId6"/>
    <p:sldId id="258" r:id="rId7"/>
    <p:sldId id="259" r:id="rId8"/>
    <p:sldId id="264" r:id="rId9"/>
    <p:sldId id="324" r:id="rId10"/>
    <p:sldId id="315" r:id="rId11"/>
  </p:sldIdLst>
  <p:sldSz cx="12192000" cy="6858000"/>
  <p:notesSz cx="6858000" cy="9144000"/>
  <p:embeddedFontLst>
    <p:embeddedFont>
      <p:font typeface="Montserrat Black" pitchFamily="2" charset="0"/>
      <p:bold r:id="rId13"/>
      <p:boldItalic r:id="rId14"/>
    </p:embeddedFont>
    <p:embeddedFont>
      <p:font typeface="Open Sans" pitchFamily="2" charset="0"/>
      <p:regular r:id="rId15"/>
      <p:bold r:id="rId16"/>
      <p:italic r:id="rId17"/>
      <p:boldItalic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92F5D-DCC7-4812-BE79-8FD665790CC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F8F6E-E960-45AF-8102-8375A895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F8F6E-E960-45AF-8102-8375A895CD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0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3A7E-E25E-854D-6DAE-3E4DF0324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F6806-E2FF-95DE-99BF-680FB8FDA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28FA-0BB9-4941-1032-2E5FC54E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200E9-0771-D98E-F509-CA6A60E2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844E4-036F-E3A2-5E28-C803E159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FE4C-7ED3-A15C-F506-C22E62A2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CDBBD-6616-CF21-A082-0D10991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108E-9B1B-5CA4-E371-043E3F5E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03BD-41F6-0C88-ADA4-0E2ECF36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BA108-173E-BDA6-0128-DA5BCB90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E02B9-7DF2-1BEB-98BB-BF5438212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492F7-CC6F-C96E-DCB0-CFD3C201F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A1841-EEF3-570C-5210-771BA586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423C-B90C-A49D-DD9E-7BD4C928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75CC8-2499-6DFF-85BC-CC13D7AD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9E3E-4760-DC3F-8470-60B990E6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88D7-BF61-25E0-0784-DACF7762D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62F82-53F5-86AB-FCFE-5CED731F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64056-B9C3-E302-181A-B07B560D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84CD-DE25-72B4-852C-5DD0BAF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A778-8167-733D-F7F6-0CBA48B0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279CB-BA8A-0A21-CDFD-4176014B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09CA-329B-C351-5C8A-E69FA49D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26525-45BB-4A2A-8838-C593E717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19254-314C-2E8D-406D-CE7E4276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7DCB-CE4E-5E94-3B57-768C370A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6685-774D-1C42-4852-1E44767B9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D17F-7C39-3A3C-3006-BD484670D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71D4B-7FF9-BF1F-E86E-90DD2EA6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2DC0B-C872-8B46-D8B6-B244A295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CBB44-AB7E-06C8-3970-F84B3150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28BC-5282-8AF4-D8FF-7EFCC834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FA09-2B33-1B68-B547-7B18C27A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7B69C-7547-537F-DAD1-349470298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01C8E-6918-48A2-C98E-0EC1863B9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2515C-07A8-C178-8E7E-F8EF5AB1F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4F9E0-083B-EA54-FDC3-5158B7EB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8AF38-D056-4FF4-E4AE-8BA35263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ECB3F-CBCD-388D-7F99-C80703F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AF8D-D6DC-4AEB-7861-1A2D616E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E8D93-E3EE-21B1-A38C-61DEB2C8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E82DC-F2F8-245D-2ED6-0E99978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FA69A-2541-E4D7-30A2-752B6EE8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E061B-9DAF-F378-D6C6-0B961C7E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094B0-CE03-086C-B6A4-CD3EAC4D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8BC04-AFAA-F747-7C3A-A5B9207A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877B-9FC9-2810-997E-2AB7E0DC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9AC1-442B-78D9-E3EA-1A0513D3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07BE-AEEF-C307-2C86-F1D38F508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C52E2-CF49-6DA2-1D97-6D5E2932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6EA5B-5B60-2584-E67E-2EE8188F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D700A-3223-6C91-FAA6-062F2A10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B904-7C42-AD1A-E433-61C5AE8D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BDFB3-2EC2-A359-C16B-40AA8B749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02DB3-EA0D-7968-F628-9E585D933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4F2C6-C85A-EB5B-4E84-C20C9685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D71B-D157-CEE2-2848-C733B1D8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57292-1519-09BE-37A0-B14AD05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FB343-DBA3-B94B-0DC0-CF945834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7A87F-C2DD-856D-7F92-820763B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1AEC6-36FA-772A-0EC5-A1EB2EBA4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4DD884-E4FE-4EFE-BAF4-10F056F48C1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A73E1-CDFC-D1FB-3973-B06974862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CBBF-D24F-0642-216F-274EA29D6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rectangle with text&#10;&#10;Description automatically generated">
            <a:extLst>
              <a:ext uri="{FF2B5EF4-FFF2-40B4-BE49-F238E27FC236}">
                <a16:creationId xmlns:a16="http://schemas.microsoft.com/office/drawing/2014/main" id="{58C7FDD0-EF19-94FE-A04B-69EDFFD60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"/>
            <a:ext cx="12192000" cy="6846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664FD-56E4-B486-E03C-354973217BB4}"/>
              </a:ext>
            </a:extLst>
          </p:cNvPr>
          <p:cNvSpPr txBox="1"/>
          <p:nvPr/>
        </p:nvSpPr>
        <p:spPr>
          <a:xfrm>
            <a:off x="495300" y="5035550"/>
            <a:ext cx="10155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Montserrat Black" pitchFamily="2" charset="0"/>
              </a:rPr>
              <a:t>Simplified-Issue/Individually-Owned</a:t>
            </a:r>
          </a:p>
          <a:p>
            <a:r>
              <a:rPr lang="en-US" sz="2800" b="1" i="1" dirty="0">
                <a:latin typeface="Montserrat Black" pitchFamily="2" charset="0"/>
              </a:rPr>
              <a:t>Cash-Benefit Programs – Hawai’i (updated May’25)</a:t>
            </a:r>
          </a:p>
        </p:txBody>
      </p:sp>
      <p:pic>
        <p:nvPicPr>
          <p:cNvPr id="3" name="Picture 2" descr="A colorful circle with a tree and roots&#10;&#10;AI-generated content may be incorrect.">
            <a:extLst>
              <a:ext uri="{FF2B5EF4-FFF2-40B4-BE49-F238E27FC236}">
                <a16:creationId xmlns:a16="http://schemas.microsoft.com/office/drawing/2014/main" id="{40678E3C-2B8B-89D5-3CF2-166BAE8B8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84" y="176981"/>
            <a:ext cx="1708353" cy="170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68300" y="241300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Palatino Linotype" panose="02040502050505030304" pitchFamily="18" charset="0"/>
              </a:rPr>
              <a:t>What’s Next?</a:t>
            </a:r>
            <a:endParaRPr lang="en-US" b="1" i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742799" y="5137790"/>
            <a:ext cx="6315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Claims/Servicing</a:t>
            </a:r>
          </a:p>
          <a:p>
            <a:endParaRPr lang="en-US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If you have a claimable situation, please make sure to grab paperwork as your leaving the doctor (not a copay receipt – paperwork that includes your name, facility name &amp; treatment)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Call me &amp; I will help you file your 1</a:t>
            </a:r>
            <a:r>
              <a:rPr lang="en-US" sz="1600" baseline="30000" dirty="0">
                <a:solidFill>
                  <a:schemeClr val="bg1"/>
                </a:solidFill>
                <a:latin typeface="Palatino Linotype" panose="02040502050505030304" pitchFamily="18" charset="0"/>
              </a:rPr>
              <a:t>st</a:t>
            </a: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 claim!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09446-3A78-CA63-D6D5-87C9BF97B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05" y="1492250"/>
            <a:ext cx="4097023" cy="5124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74C19-1EFF-5F89-66EA-EBF85DEE2FEE}"/>
              </a:ext>
            </a:extLst>
          </p:cNvPr>
          <p:cNvSpPr txBox="1"/>
          <p:nvPr/>
        </p:nvSpPr>
        <p:spPr>
          <a:xfrm>
            <a:off x="5742798" y="1492250"/>
            <a:ext cx="63155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Quoting &amp; Enrollment Process</a:t>
            </a:r>
          </a:p>
          <a:p>
            <a:endParaRPr lang="en-US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Decide which plan(s) you’re interested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Quote each plan with me (or through my self-enrollment 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Provide information for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Select beneficiaries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Select benefit effective date &amp; bank draft date</a:t>
            </a:r>
            <a:b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(suggested date of 10 days after application 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Input bank account information (from a check or bank login)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Signature process is completed with mother’s maiden name</a:t>
            </a:r>
            <a:b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(in-person or remote)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You will receive electronic &amp; paper copies of your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If you know 1 or more people in your network that would benefit from these policies, I would love to help them out!</a:t>
            </a:r>
          </a:p>
        </p:txBody>
      </p:sp>
    </p:spTree>
    <p:extLst>
      <p:ext uri="{BB962C8B-B14F-4D97-AF65-F5344CB8AC3E}">
        <p14:creationId xmlns:p14="http://schemas.microsoft.com/office/powerpoint/2010/main" val="182052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EEBA846D-83A5-BA3C-7F3C-F4FFFA84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pic>
        <p:nvPicPr>
          <p:cNvPr id="4" name="Picture 3" descr="A website with people working on a tree&#10;&#10;Description automatically generated">
            <a:extLst>
              <a:ext uri="{FF2B5EF4-FFF2-40B4-BE49-F238E27FC236}">
                <a16:creationId xmlns:a16="http://schemas.microsoft.com/office/drawing/2014/main" id="{81B36266-4A8D-12D0-2BB4-8B2CBCE59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1" y="1549400"/>
            <a:ext cx="5641818" cy="5092700"/>
          </a:xfrm>
          <a:prstGeom prst="rect">
            <a:avLst/>
          </a:prstGeom>
        </p:spPr>
      </p:pic>
      <p:pic>
        <p:nvPicPr>
          <p:cNvPr id="8" name="Picture 7" descr="A screenshot of a health insurance&#10;&#10;Description automatically generated">
            <a:extLst>
              <a:ext uri="{FF2B5EF4-FFF2-40B4-BE49-F238E27FC236}">
                <a16:creationId xmlns:a16="http://schemas.microsoft.com/office/drawing/2014/main" id="{54F83A16-C873-DFE7-3B98-F9D0E50E5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20" y="1549400"/>
            <a:ext cx="6079576" cy="509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E214CE-9F6E-7F5E-18A4-541626EAA161}"/>
              </a:ext>
            </a:extLst>
          </p:cNvPr>
          <p:cNvSpPr txBox="1"/>
          <p:nvPr/>
        </p:nvSpPr>
        <p:spPr>
          <a:xfrm>
            <a:off x="368300" y="241300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Montserrat Black" pitchFamily="2" charset="0"/>
              </a:rPr>
              <a:t>ManhattanLife</a:t>
            </a:r>
            <a:r>
              <a:rPr lang="en-US" sz="2800" b="1" i="1" dirty="0">
                <a:latin typeface="Montserrat Black" pitchFamily="2" charset="0"/>
              </a:rPr>
              <a:t> Overview</a:t>
            </a:r>
            <a:endParaRPr lang="en-US" b="1" i="1" dirty="0">
              <a:latin typeface="Montserrat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6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312270"/>
            <a:ext cx="879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Why do people sign up for Cash-Benefit programs?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404574" y="2148339"/>
            <a:ext cx="113828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 all own insurance for specific reasons: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Car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auto mechanic,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Owners/Renters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for repairs or replacements to our property &amp; effected items.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Health/Dental/Vision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hospitals &amp; medical providers,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Life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off debts &amp; provide additional financial support for living loved ones.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Unfortunately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most families do NOT have insurance that will pay them cash to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their monthly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replace lost income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and/or help them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for all the leftover medical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Making sure that we have money coming in to pay our bills &amp; support our family SHOULD BE our highest priority, but most people don’t know (until now) that there are insurance programs that do just that!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ManhattanLife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benefits 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CASH DIRECTLY TO YOU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the programs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typically cost $2-$8/week for Individuals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&amp;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just a few dollars more to cover the entire family!</a:t>
            </a:r>
          </a:p>
        </p:txBody>
      </p:sp>
    </p:spTree>
    <p:extLst>
      <p:ext uri="{BB962C8B-B14F-4D97-AF65-F5344CB8AC3E}">
        <p14:creationId xmlns:p14="http://schemas.microsoft.com/office/powerpoint/2010/main" val="214901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47160" y="253179"/>
            <a:ext cx="938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Simplified-Issue/Individual Benefits – Hawai’i (May ‘25)</a:t>
            </a:r>
          </a:p>
        </p:txBody>
      </p:sp>
      <p:pic>
        <p:nvPicPr>
          <p:cNvPr id="4" name="Picture 3" descr="A person helping a person climb a staircase&#10;&#10;Description automatically generated">
            <a:extLst>
              <a:ext uri="{FF2B5EF4-FFF2-40B4-BE49-F238E27FC236}">
                <a16:creationId xmlns:a16="http://schemas.microsoft.com/office/drawing/2014/main" id="{3195B484-B0AE-D871-1493-FF6AD4BCF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88" y="1507522"/>
            <a:ext cx="1448377" cy="1866902"/>
          </a:xfrm>
          <a:prstGeom prst="rect">
            <a:avLst/>
          </a:prstGeom>
        </p:spPr>
      </p:pic>
      <p:pic>
        <p:nvPicPr>
          <p:cNvPr id="8" name="Picture 7" descr="A cover of a book&#10;&#10;Description automatically generated">
            <a:extLst>
              <a:ext uri="{FF2B5EF4-FFF2-40B4-BE49-F238E27FC236}">
                <a16:creationId xmlns:a16="http://schemas.microsoft.com/office/drawing/2014/main" id="{F9186118-2DDB-56C6-DCB6-395D78969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07" y="1507521"/>
            <a:ext cx="1442678" cy="1866903"/>
          </a:xfrm>
          <a:prstGeom prst="rect">
            <a:avLst/>
          </a:prstGeom>
        </p:spPr>
      </p:pic>
      <p:pic>
        <p:nvPicPr>
          <p:cNvPr id="10" name="Picture 9" descr="A medical brochure with a doctor and people&#10;&#10;Description automatically generated">
            <a:extLst>
              <a:ext uri="{FF2B5EF4-FFF2-40B4-BE49-F238E27FC236}">
                <a16:creationId xmlns:a16="http://schemas.microsoft.com/office/drawing/2014/main" id="{BFD5420E-A9C3-1C6B-7002-4AF611847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94" y="4177126"/>
            <a:ext cx="1440272" cy="1866903"/>
          </a:xfrm>
          <a:prstGeom prst="rect">
            <a:avLst/>
          </a:prstGeom>
        </p:spPr>
      </p:pic>
      <p:pic>
        <p:nvPicPr>
          <p:cNvPr id="12" name="Picture 11" descr="A magazine cover with a few people&#10;&#10;Description automatically generated">
            <a:extLst>
              <a:ext uri="{FF2B5EF4-FFF2-40B4-BE49-F238E27FC236}">
                <a16:creationId xmlns:a16="http://schemas.microsoft.com/office/drawing/2014/main" id="{877FF3AF-8083-D64A-89DE-73C2359B4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69" y="4182251"/>
            <a:ext cx="1440273" cy="1870646"/>
          </a:xfrm>
          <a:prstGeom prst="rect">
            <a:avLst/>
          </a:prstGeom>
        </p:spPr>
      </p:pic>
      <p:pic>
        <p:nvPicPr>
          <p:cNvPr id="14" name="Picture 13" descr="A cover of a magazine&#10;&#10;Description automatically generated">
            <a:extLst>
              <a:ext uri="{FF2B5EF4-FFF2-40B4-BE49-F238E27FC236}">
                <a16:creationId xmlns:a16="http://schemas.microsoft.com/office/drawing/2014/main" id="{33573AA7-D5BE-352D-8922-D54C77E82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7" y="4177126"/>
            <a:ext cx="1439071" cy="18669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1B70C5-D37B-463E-5EDB-161F0979BD25}"/>
              </a:ext>
            </a:extLst>
          </p:cNvPr>
          <p:cNvSpPr txBox="1"/>
          <p:nvPr/>
        </p:nvSpPr>
        <p:spPr>
          <a:xfrm>
            <a:off x="2294783" y="3470098"/>
            <a:ext cx="18501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Accident/Injury Policy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(includes AD&amp;D &amp; Wellness)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18-84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DC40F-E277-FD64-C3F7-1F3585D987A9}"/>
              </a:ext>
            </a:extLst>
          </p:cNvPr>
          <p:cNvSpPr txBox="1"/>
          <p:nvPr/>
        </p:nvSpPr>
        <p:spPr>
          <a:xfrm>
            <a:off x="4795480" y="3470098"/>
            <a:ext cx="19271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Affordable Choice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(Fixed-Indemnity Health Plan)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18-64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6C614D-C548-E287-F88B-B107D677B710}"/>
              </a:ext>
            </a:extLst>
          </p:cNvPr>
          <p:cNvSpPr txBox="1"/>
          <p:nvPr/>
        </p:nvSpPr>
        <p:spPr>
          <a:xfrm>
            <a:off x="3481822" y="6139703"/>
            <a:ext cx="22942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Cancer, Heart &amp; Stroke (CHAS)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(Lump-Sum Cash Payout)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20-84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EEE24-52EE-72C2-0109-9F63D95FA127}"/>
              </a:ext>
            </a:extLst>
          </p:cNvPr>
          <p:cNvSpPr txBox="1"/>
          <p:nvPr/>
        </p:nvSpPr>
        <p:spPr>
          <a:xfrm>
            <a:off x="8552297" y="6139702"/>
            <a:ext cx="20794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(Benefits for Recovery at Home)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076293-59CE-517E-76D9-D2FB501E86E2}"/>
              </a:ext>
            </a:extLst>
          </p:cNvPr>
          <p:cNvSpPr txBox="1"/>
          <p:nvPr/>
        </p:nvSpPr>
        <p:spPr>
          <a:xfrm>
            <a:off x="6139278" y="6145791"/>
            <a:ext cx="204415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Short-Term Care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(Rehabilitation &amp; Therapy Care)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Picture 2" descr="A medical brochure with a doctor and people&#10;&#10;AI-generated content may be incorrect.">
            <a:extLst>
              <a:ext uri="{FF2B5EF4-FFF2-40B4-BE49-F238E27FC236}">
                <a16:creationId xmlns:a16="http://schemas.microsoft.com/office/drawing/2014/main" id="{C818D8F3-F8CF-3E71-A5D7-4BA1D154B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8" y="4183890"/>
            <a:ext cx="1440272" cy="1863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13664-1F4B-952F-4EF6-478D54B65C01}"/>
              </a:ext>
            </a:extLst>
          </p:cNvPr>
          <p:cNvSpPr txBox="1"/>
          <p:nvPr/>
        </p:nvSpPr>
        <p:spPr>
          <a:xfrm>
            <a:off x="1316335" y="6139703"/>
            <a:ext cx="14895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 Plus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(Ongoing Payout Plan)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18-69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Picture 1" descr="A magazine cover with a torch and text&#10;&#10;AI-generated content may be incorrect.">
            <a:extLst>
              <a:ext uri="{FF2B5EF4-FFF2-40B4-BE49-F238E27FC236}">
                <a16:creationId xmlns:a16="http://schemas.microsoft.com/office/drawing/2014/main" id="{E8C2FE90-7B27-8D54-E11C-ED2787206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702" y="1507521"/>
            <a:ext cx="1439072" cy="1865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EEA335-BDF8-9120-E332-CDAC9BCABBEF}"/>
              </a:ext>
            </a:extLst>
          </p:cNvPr>
          <p:cNvSpPr txBox="1"/>
          <p:nvPr/>
        </p:nvSpPr>
        <p:spPr>
          <a:xfrm>
            <a:off x="7313811" y="3470097"/>
            <a:ext cx="19928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(Gap – Lump Sum Benefits)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421362" y="250500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Which plans may be best for you?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421362" y="1796069"/>
            <a:ext cx="11349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active, in sports, manual labor, traveling, and/or likely to experience even the smallest of injuries?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you’ll probably make money owning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PAID Enhanced Accident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looking to save money on health insurance and/or own something that pays YOU, not the doctors/hospitals?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we highly recommend looking into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Affordable Choice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as a standalone policy OR in addition to what you have.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looking for an affordable way to cover copays &amp; deductibles?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 may want to investigate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(guaranteed-issue for individuals 64.5-70).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concerned about the diagnosis of Cancer or experiencing a heart condition, based on lifestyle and/or family history?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CHAS Lump-sum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 is definitely something to look into.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between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ages of 45-89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&amp; looking for a very affordable way to receive benefits for care at home or in a facility?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please check out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Omni-Flex Short-Term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plans.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you don’t see a need for all of the plans, that’s perfectly fine. </a:t>
            </a:r>
            <a:r>
              <a:rPr lang="en-US" sz="12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Most people feel comfortable initially participating in 1-3 plans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adding on as needed. If your situation and needs change down the road changes, at least you know which policies are available. Our #1 priority is to educate you on the options available, and if 1 or more of the policies make sense for you &amp; your family, we’re here to help enroll &amp; support you after your coverages are in force. It’s a quick &amp; easy enrollment process, &amp; our only suggestion is that coverage must be in place </a:t>
            </a:r>
            <a:r>
              <a:rPr lang="en-US" sz="12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before something happens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We can’t cover a situation that has already happened.</a:t>
            </a:r>
          </a:p>
        </p:txBody>
      </p:sp>
    </p:spTree>
    <p:extLst>
      <p:ext uri="{BB962C8B-B14F-4D97-AF65-F5344CB8AC3E}">
        <p14:creationId xmlns:p14="http://schemas.microsoft.com/office/powerpoint/2010/main" val="62244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87965" y="299274"/>
            <a:ext cx="625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PAID Enhanced Accident Plan (ACC)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8" name="Picture 7" descr="A person helping a person climb a staircase&#10;&#10;Description automatically generated">
            <a:extLst>
              <a:ext uri="{FF2B5EF4-FFF2-40B4-BE49-F238E27FC236}">
                <a16:creationId xmlns:a16="http://schemas.microsoft.com/office/drawing/2014/main" id="{C46591C5-84A4-988A-41E6-5033A1B6C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2" y="1508517"/>
            <a:ext cx="3963024" cy="5108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8E34C-37DB-E021-4E8F-815B038B3DD5}"/>
              </a:ext>
            </a:extLst>
          </p:cNvPr>
          <p:cNvSpPr txBox="1"/>
          <p:nvPr/>
        </p:nvSpPr>
        <p:spPr>
          <a:xfrm>
            <a:off x="5649051" y="1631950"/>
            <a:ext cx="634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Black" pitchFamily="2" charset="0"/>
              </a:rPr>
              <a:t>PAID Enhanced Accident 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EE473-257A-8C35-61A5-284247EF4E71}"/>
              </a:ext>
            </a:extLst>
          </p:cNvPr>
          <p:cNvSpPr txBox="1"/>
          <p:nvPr/>
        </p:nvSpPr>
        <p:spPr>
          <a:xfrm>
            <a:off x="5757511" y="2390254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This is our most popular plan, because it pays you cash the next time someone gets injured &amp; goes to seek medical treatment! Injuries are the main reason most of us go to the doctor, so wouldn’t it be nice to receive a few hundred dollars or a few thousand dollars the next time it happens?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757511" y="3948777"/>
            <a:ext cx="4878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Product Features</a:t>
            </a:r>
          </a:p>
          <a:p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Helps you pay for out-of-pocket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Pays for injuries, big or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 options: 24-hour or off-the-job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Issue Ages: 18-84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Guaranteed renewable for life, subject to our right to change premium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Choose one or two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AD&amp;D Included</a:t>
            </a:r>
          </a:p>
        </p:txBody>
      </p:sp>
    </p:spTree>
    <p:extLst>
      <p:ext uri="{BB962C8B-B14F-4D97-AF65-F5344CB8AC3E}">
        <p14:creationId xmlns:p14="http://schemas.microsoft.com/office/powerpoint/2010/main" val="248022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251132"/>
            <a:ext cx="698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Optional Wellness Rider </a:t>
            </a:r>
            <a:r>
              <a:rPr lang="en-US" sz="2400" i="1" dirty="0">
                <a:latin typeface="Montserrat Black" pitchFamily="2" charset="0"/>
              </a:rPr>
              <a:t>(recommended)</a:t>
            </a:r>
            <a:endParaRPr lang="en-US" sz="1600" i="1" dirty="0">
              <a:latin typeface="Montserrat Black" pitchFamily="2" charset="0"/>
            </a:endParaRPr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71F1771-39DA-795A-C2B7-6CBB38E7A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236090"/>
            <a:ext cx="75819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584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4B9DDE-D1DD-4CAF-6D0A-95385C72B02E}"/>
              </a:ext>
            </a:extLst>
          </p:cNvPr>
          <p:cNvSpPr/>
          <p:nvPr/>
        </p:nvSpPr>
        <p:spPr>
          <a:xfrm>
            <a:off x="158595" y="406485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426726" y="285524"/>
            <a:ext cx="687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Policy Benefits </a:t>
            </a:r>
            <a:r>
              <a:rPr lang="en-US" sz="2400" i="1" dirty="0">
                <a:latin typeface="Montserrat Black" pitchFamily="2" charset="0"/>
              </a:rPr>
              <a:t>(2-unit coverage shown)</a:t>
            </a:r>
            <a:endParaRPr lang="en-US" sz="1600" i="1" dirty="0">
              <a:latin typeface="Montserrat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DE096-B06C-20B5-B0B3-A02D7E33E299}"/>
              </a:ext>
            </a:extLst>
          </p:cNvPr>
          <p:cNvSpPr txBox="1"/>
          <p:nvPr/>
        </p:nvSpPr>
        <p:spPr>
          <a:xfrm>
            <a:off x="133152" y="4248762"/>
            <a:ext cx="39276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the Types of Injuries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Cuts/Lacerations - Up to $800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Tendon/Ligament/Rotator Cuff - $1,000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Dislocations - Up to $4,000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Fractures - Up to $5,000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Burns - Up to $20,000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Pays out for several types of Injuries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713137-7431-6692-B644-B5C89D4A7C06}"/>
              </a:ext>
            </a:extLst>
          </p:cNvPr>
          <p:cNvSpPr/>
          <p:nvPr/>
        </p:nvSpPr>
        <p:spPr>
          <a:xfrm>
            <a:off x="152420" y="1512194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1B7D9-C22E-EB19-CA9D-3EED59B1BF3B}"/>
              </a:ext>
            </a:extLst>
          </p:cNvPr>
          <p:cNvSpPr txBox="1"/>
          <p:nvPr/>
        </p:nvSpPr>
        <p:spPr>
          <a:xfrm>
            <a:off x="275018" y="2003032"/>
            <a:ext cx="3643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the 1st Treatment Visit</a:t>
            </a:r>
            <a:b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Physicians Office - $150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Room - $200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Urgent Care - $225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Dental - $100-$300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3E3301-D72C-6ACB-F7D2-D50A34FCF847}"/>
              </a:ext>
            </a:extLst>
          </p:cNvPr>
          <p:cNvSpPr/>
          <p:nvPr/>
        </p:nvSpPr>
        <p:spPr>
          <a:xfrm>
            <a:off x="4132846" y="406485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B275F0-0F58-0FD8-E9A2-4E83F2AE57E0}"/>
              </a:ext>
            </a:extLst>
          </p:cNvPr>
          <p:cNvSpPr/>
          <p:nvPr/>
        </p:nvSpPr>
        <p:spPr>
          <a:xfrm>
            <a:off x="4126671" y="1512194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D677B-043D-4478-039E-6B8B46F2D131}"/>
              </a:ext>
            </a:extLst>
          </p:cNvPr>
          <p:cNvSpPr txBox="1"/>
          <p:nvPr/>
        </p:nvSpPr>
        <p:spPr>
          <a:xfrm>
            <a:off x="4610393" y="2003032"/>
            <a:ext cx="2887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Follow-up Visits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Physicians Office (x8) - $50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Physical Therapy (x10) - $70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Chiropractor (x5) - $70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Wellness Visits - $60*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40FFD-99C3-BD60-FCCF-B386055E3329}"/>
              </a:ext>
            </a:extLst>
          </p:cNvPr>
          <p:cNvSpPr txBox="1"/>
          <p:nvPr/>
        </p:nvSpPr>
        <p:spPr>
          <a:xfrm>
            <a:off x="4101439" y="4538692"/>
            <a:ext cx="3905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Hospitalization, Surgeries &amp; Services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 Confinement - $300/day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ICU Confinement - $600/day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Surgeries - Up to $2,000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Ambulances - Up to $2,000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051312-A800-BA25-A7B2-880F27B12404}"/>
              </a:ext>
            </a:extLst>
          </p:cNvPr>
          <p:cNvSpPr/>
          <p:nvPr/>
        </p:nvSpPr>
        <p:spPr>
          <a:xfrm>
            <a:off x="8100922" y="4064738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7BA1B4-A504-6A39-CE1A-97D42DA5BDD4}"/>
              </a:ext>
            </a:extLst>
          </p:cNvPr>
          <p:cNvSpPr/>
          <p:nvPr/>
        </p:nvSpPr>
        <p:spPr>
          <a:xfrm>
            <a:off x="8094747" y="151208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899E5-7F2C-6364-F4A0-B21F8DC83928}"/>
              </a:ext>
            </a:extLst>
          </p:cNvPr>
          <p:cNvSpPr txBox="1"/>
          <p:nvPr/>
        </p:nvSpPr>
        <p:spPr>
          <a:xfrm>
            <a:off x="8687760" y="2003032"/>
            <a:ext cx="27238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Tests &amp; Supplies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X-Rays - $100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Crutches/Braces - $150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MRIs, CT Scans, </a:t>
            </a:r>
            <a:r>
              <a:rPr lang="en-US" sz="16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etc</a:t>
            </a: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$200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Blood/Plasma - Up to $300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A2FE2-029C-4327-C5F0-911EC7CD0E88}"/>
              </a:ext>
            </a:extLst>
          </p:cNvPr>
          <p:cNvSpPr txBox="1"/>
          <p:nvPr/>
        </p:nvSpPr>
        <p:spPr>
          <a:xfrm>
            <a:off x="8721423" y="4375142"/>
            <a:ext cx="27142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Accidental Death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Policyholder - $50,000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Spouse - $20,000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Child - $10,000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 amounts x2 for</a:t>
            </a:r>
            <a:b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Common-Carrier Incidents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D8CAF7-97D1-2B17-8932-6F9E3B0589DF}"/>
              </a:ext>
            </a:extLst>
          </p:cNvPr>
          <p:cNvSpPr txBox="1"/>
          <p:nvPr/>
        </p:nvSpPr>
        <p:spPr>
          <a:xfrm>
            <a:off x="4622416" y="6567036"/>
            <a:ext cx="28632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See policy for full details - *optional rider</a:t>
            </a:r>
          </a:p>
        </p:txBody>
      </p:sp>
    </p:spTree>
    <p:extLst>
      <p:ext uri="{BB962C8B-B14F-4D97-AF65-F5344CB8AC3E}">
        <p14:creationId xmlns:p14="http://schemas.microsoft.com/office/powerpoint/2010/main" val="255512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ular object&#10;&#10;Description automatically generated">
            <a:extLst>
              <a:ext uri="{FF2B5EF4-FFF2-40B4-BE49-F238E27FC236}">
                <a16:creationId xmlns:a16="http://schemas.microsoft.com/office/drawing/2014/main" id="{C83FA3C4-1560-8387-C271-A328FE96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535C-9856-E504-A5B9-CC8B55F2DCFD}"/>
              </a:ext>
            </a:extLst>
          </p:cNvPr>
          <p:cNvSpPr txBox="1"/>
          <p:nvPr/>
        </p:nvSpPr>
        <p:spPr>
          <a:xfrm>
            <a:off x="368300" y="241300"/>
            <a:ext cx="814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PAID Enhanced Accident Policy Rates – Hawai’i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7BE84-EF80-E2C0-A51E-2BA3C752532D}"/>
              </a:ext>
            </a:extLst>
          </p:cNvPr>
          <p:cNvSpPr txBox="1"/>
          <p:nvPr/>
        </p:nvSpPr>
        <p:spPr>
          <a:xfrm>
            <a:off x="3323449" y="2531845"/>
            <a:ext cx="7173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Monthly Rates (24/7 coverage that includes $60/wellness per person per year &amp; $50,000/$20,000/$10,000 AD&amp;D)</a:t>
            </a:r>
          </a:p>
          <a:p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Individual: $25/month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Employee + Spouse: $38/month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Employee + Children: $38/month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Family: $51/month</a:t>
            </a:r>
          </a:p>
        </p:txBody>
      </p:sp>
    </p:spTree>
    <p:extLst>
      <p:ext uri="{BB962C8B-B14F-4D97-AF65-F5344CB8AC3E}">
        <p14:creationId xmlns:p14="http://schemas.microsoft.com/office/powerpoint/2010/main" val="283241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1249</Words>
  <Application>Microsoft Office PowerPoint</Application>
  <PresentationFormat>Widescreen</PresentationFormat>
  <Paragraphs>122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Open Sans</vt:lpstr>
      <vt:lpstr>Wingdings</vt:lpstr>
      <vt:lpstr>Montserrat Black</vt:lpstr>
      <vt:lpstr>Palatino Linotype</vt:lpstr>
      <vt:lpstr>Arial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Branson</dc:creator>
  <cp:lastModifiedBy>Christopher Branson</cp:lastModifiedBy>
  <cp:revision>28</cp:revision>
  <dcterms:created xsi:type="dcterms:W3CDTF">2024-08-18T23:22:09Z</dcterms:created>
  <dcterms:modified xsi:type="dcterms:W3CDTF">2025-06-13T18:14:11Z</dcterms:modified>
</cp:coreProperties>
</file>