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6" r:id="rId4"/>
    <p:sldId id="258" r:id="rId5"/>
    <p:sldId id="260" r:id="rId6"/>
    <p:sldId id="261" r:id="rId7"/>
    <p:sldId id="262" r:id="rId8"/>
    <p:sldId id="263" r:id="rId9"/>
    <p:sldId id="270" r:id="rId10"/>
    <p:sldId id="265" r:id="rId11"/>
    <p:sldId id="271" r:id="rId12"/>
    <p:sldId id="266" r:id="rId13"/>
    <p:sldId id="272" r:id="rId14"/>
    <p:sldId id="267" r:id="rId15"/>
    <p:sldId id="273" r:id="rId16"/>
    <p:sldId id="269" r:id="rId17"/>
    <p:sldId id="264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1578</c:v>
                </c:pt>
                <c:pt idx="1">
                  <c:v>1563</c:v>
                </c:pt>
                <c:pt idx="2">
                  <c:v>1798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2-4AAD-BCBE-B8BF86CD8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51296"/>
        <c:axId val="45757184"/>
      </c:barChart>
      <c:catAx>
        <c:axId val="4575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757184"/>
        <c:crosses val="autoZero"/>
        <c:auto val="1"/>
        <c:lblAlgn val="ctr"/>
        <c:lblOffset val="100"/>
        <c:noMultiLvlLbl val="0"/>
      </c:catAx>
      <c:valAx>
        <c:axId val="45757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751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9F8C0E-9AF6-40BA-84E7-570F23B65FC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8C0E-9AF6-40BA-84E7-570F23B65FC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8C0E-9AF6-40BA-84E7-570F23B65FC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8C0E-9AF6-40BA-84E7-570F23B65FC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8C0E-9AF6-40BA-84E7-570F23B65FC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8C0E-9AF6-40BA-84E7-570F23B65FC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8C0E-9AF6-40BA-84E7-570F23B65FC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8C0E-9AF6-40BA-84E7-570F23B65FC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8C0E-9AF6-40BA-84E7-570F23B65FC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09F8C0E-9AF6-40BA-84E7-570F23B65FC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9F8C0E-9AF6-40BA-84E7-570F23B65FC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9F8C0E-9AF6-40BA-84E7-570F23B65FC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2263" y="2209800"/>
            <a:ext cx="4279473" cy="4267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Hampshire Fire Protection District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Full Time Testing Orientation      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               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168 Sick Hours Annually</a:t>
            </a:r>
          </a:p>
          <a:p>
            <a:endParaRPr lang="en-US" dirty="0"/>
          </a:p>
          <a:p>
            <a:r>
              <a:rPr lang="en-US" dirty="0"/>
              <a:t>Paid Associate Degree Classes with a B or Higher</a:t>
            </a:r>
          </a:p>
          <a:p>
            <a:endParaRPr lang="en-US" dirty="0"/>
          </a:p>
          <a:p>
            <a:r>
              <a:rPr lang="en-US" dirty="0"/>
              <a:t>$25,000 Life Insurance Policy for Employee</a:t>
            </a:r>
          </a:p>
          <a:p>
            <a:endParaRPr lang="en-US" dirty="0"/>
          </a:p>
          <a:p>
            <a:r>
              <a:rPr lang="en-US" dirty="0"/>
              <a:t>$600 Uniform Allowance Annually</a:t>
            </a:r>
          </a:p>
          <a:p>
            <a:endParaRPr lang="en-US" dirty="0"/>
          </a:p>
          <a:p>
            <a:r>
              <a:rPr lang="en-US" dirty="0"/>
              <a:t>Insurance – Currently Blue Cross Blue Shield Blue Choice Options High Deductible Plan with District Contributing 100% to an HRA In Network.</a:t>
            </a:r>
          </a:p>
          <a:p>
            <a:endParaRPr lang="en-US" dirty="0"/>
          </a:p>
          <a:p>
            <a:r>
              <a:rPr lang="en-US" dirty="0"/>
              <a:t>Standard Dental Coverage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Salary and Benefits Continued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C9C4F8-BE77-40E8-8E57-8A7E422E2B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8263"/>
            <a:ext cx="4038600" cy="227171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0D0B13B-9A32-454F-920C-626FAED1B7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08263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231756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endParaRPr lang="en-US" dirty="0"/>
          </a:p>
          <a:p>
            <a:r>
              <a:rPr lang="en-US" dirty="0"/>
              <a:t>Orientation / Written exam - Those who pass the written exam will move on to the: 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Oral Interview </a:t>
            </a:r>
          </a:p>
          <a:p>
            <a:endParaRPr lang="en-US" dirty="0"/>
          </a:p>
          <a:p>
            <a:r>
              <a:rPr lang="en-US" dirty="0"/>
              <a:t>Initial Eligibility list Established after Oral interview</a:t>
            </a:r>
          </a:p>
          <a:p>
            <a:endParaRPr lang="en-US" dirty="0"/>
          </a:p>
          <a:p>
            <a:r>
              <a:rPr lang="en-US" dirty="0"/>
              <a:t>Preference Points</a:t>
            </a:r>
          </a:p>
          <a:p>
            <a:endParaRPr lang="en-US" dirty="0"/>
          </a:p>
          <a:p>
            <a:r>
              <a:rPr lang="en-US" dirty="0"/>
              <a:t>Final Eligibility List</a:t>
            </a:r>
          </a:p>
          <a:p>
            <a:endParaRPr lang="en-US" dirty="0"/>
          </a:p>
          <a:p>
            <a:r>
              <a:rPr lang="en-US" dirty="0"/>
              <a:t>Conditional Offer of hire will require – background check, medical exam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Department Testing Process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67AC5C-B3BD-46EF-89F6-1302D7D34E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8263"/>
            <a:ext cx="4038600" cy="227171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DEE044D-3A27-4565-9114-D684AB5FAA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08263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56575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Veterans (5 Points) – Per Fire District Act</a:t>
            </a:r>
          </a:p>
          <a:p>
            <a:endParaRPr lang="en-US" dirty="0"/>
          </a:p>
          <a:p>
            <a:r>
              <a:rPr lang="en-US" dirty="0"/>
              <a:t>Experience (1/2 point per year to 5 points maximum)– POC / Part time employees of the District</a:t>
            </a:r>
          </a:p>
          <a:p>
            <a:endParaRPr lang="en-US" dirty="0"/>
          </a:p>
          <a:p>
            <a:r>
              <a:rPr lang="en-US" dirty="0"/>
              <a:t>Full time Firefighters outside of the District (1/2 point per year to 5 points maximum)</a:t>
            </a:r>
          </a:p>
          <a:p>
            <a:endParaRPr lang="en-US" dirty="0"/>
          </a:p>
          <a:p>
            <a:r>
              <a:rPr lang="en-US" dirty="0"/>
              <a:t>Education (2 points for Associates Degree in Fire Service, 3 points for Bachelors Degree in related field)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Preference Points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8F1CB08-7A9D-4E45-8D00-BCC4978E7D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8263"/>
            <a:ext cx="4038600" cy="227171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F697EB7-0A8D-4029-8B91-621F452322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08263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4238692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F842CBB-1502-4E38-A594-2C421FC3EC1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3962400" cy="4114800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64BD5C9-6F92-4889-8D29-339281789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38601" y="457200"/>
            <a:ext cx="4648200" cy="6019800"/>
          </a:xfrm>
        </p:spPr>
        <p:txBody>
          <a:bodyPr/>
          <a:lstStyle/>
          <a:p>
            <a:r>
              <a:rPr lang="en-US" dirty="0"/>
              <a:t>We are Very Community Involved!</a:t>
            </a:r>
          </a:p>
          <a:p>
            <a:endParaRPr lang="en-US" dirty="0"/>
          </a:p>
          <a:p>
            <a:r>
              <a:rPr lang="en-US" dirty="0"/>
              <a:t>The Future looks promising for our District!</a:t>
            </a:r>
          </a:p>
          <a:p>
            <a:endParaRPr lang="en-US" dirty="0"/>
          </a:p>
          <a:p>
            <a:r>
              <a:rPr lang="en-US" dirty="0"/>
              <a:t>We have an Outstanding Public Education Program!</a:t>
            </a:r>
          </a:p>
          <a:p>
            <a:endParaRPr lang="en-US" dirty="0"/>
          </a:p>
          <a:p>
            <a:r>
              <a:rPr lang="en-US" dirty="0"/>
              <a:t>We have a Proud Department History and we look to continue that Tradition!</a:t>
            </a:r>
          </a:p>
        </p:txBody>
      </p:sp>
    </p:spTree>
    <p:extLst>
      <p:ext uri="{BB962C8B-B14F-4D97-AF65-F5344CB8AC3E}">
        <p14:creationId xmlns:p14="http://schemas.microsoft.com/office/powerpoint/2010/main" val="2928544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Several Residential Subdivisions totally 3,000 plus homes are currently under construction.</a:t>
            </a:r>
          </a:p>
          <a:p>
            <a:endParaRPr lang="en-US" dirty="0"/>
          </a:p>
          <a:p>
            <a:r>
              <a:rPr lang="en-US" dirty="0"/>
              <a:t>There are several Business / Industrial Parks currently being developed or in the planning stages</a:t>
            </a:r>
          </a:p>
          <a:p>
            <a:endParaRPr lang="en-US" dirty="0"/>
          </a:p>
          <a:p>
            <a:r>
              <a:rPr lang="en-US" dirty="0"/>
              <a:t>We have land for fire station 3.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The Future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Good Luck!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0278" y="152400"/>
            <a:ext cx="3362443" cy="3352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33800"/>
            <a:ext cx="8229600" cy="2514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Fire Chief – Trevor Herrmann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Deputy Fire Chief – Eric Larson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District encompasses 42 square miles plus 9 miles of Interstate 90 in Kane, DeKalb and McHenry Counties. </a:t>
            </a:r>
          </a:p>
          <a:p>
            <a:endParaRPr lang="en-US" dirty="0"/>
          </a:p>
          <a:p>
            <a:r>
              <a:rPr lang="en-US" dirty="0"/>
              <a:t>We currently respond to almost 1,800 calls annually out of two fire stations. </a:t>
            </a:r>
          </a:p>
          <a:p>
            <a:endParaRPr lang="en-US" dirty="0"/>
          </a:p>
          <a:p>
            <a:r>
              <a:rPr lang="en-US" dirty="0"/>
              <a:t>The District is made up of residential, commercial, industrial and agriculture</a:t>
            </a:r>
          </a:p>
          <a:p>
            <a:endParaRPr lang="en-US" dirty="0"/>
          </a:p>
          <a:p>
            <a:r>
              <a:rPr lang="en-US" dirty="0"/>
              <a:t>Major Roadways: Rt. 72, Rt. 20, I-90</a:t>
            </a:r>
          </a:p>
          <a:p>
            <a:endParaRPr lang="en-US" dirty="0"/>
          </a:p>
          <a:p>
            <a:r>
              <a:rPr lang="en-US" dirty="0"/>
              <a:t>Population: 11,000 (Fire District)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Hampshire Fire Protection District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Overview of the District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481328"/>
            <a:ext cx="38862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/>
              <a:t>    </a:t>
            </a:r>
          </a:p>
          <a:p>
            <a:endParaRPr lang="en-US" dirty="0"/>
          </a:p>
          <a:p>
            <a:r>
              <a:rPr lang="en-US" dirty="0"/>
              <a:t>Full-time Fire Chief </a:t>
            </a:r>
          </a:p>
          <a:p>
            <a:r>
              <a:rPr lang="en-US" dirty="0"/>
              <a:t>Full-time Deputy Chief </a:t>
            </a:r>
          </a:p>
          <a:p>
            <a:r>
              <a:rPr lang="en-US" dirty="0"/>
              <a:t>Full-time EMS Captain</a:t>
            </a:r>
          </a:p>
          <a:p>
            <a:r>
              <a:rPr lang="en-US" dirty="0"/>
              <a:t>3-Full-time shift Lieutenants </a:t>
            </a:r>
          </a:p>
          <a:p>
            <a:r>
              <a:rPr lang="en-US" dirty="0"/>
              <a:t>6-Full-time firefighters</a:t>
            </a:r>
          </a:p>
          <a:p>
            <a:r>
              <a:rPr lang="en-US" dirty="0"/>
              <a:t>25 Part time firefighters</a:t>
            </a:r>
          </a:p>
          <a:p>
            <a:r>
              <a:rPr lang="en-US" dirty="0"/>
              <a:t>Full-time Fire Marshal</a:t>
            </a:r>
          </a:p>
          <a:p>
            <a:r>
              <a:rPr lang="en-US" dirty="0"/>
              <a:t>Part time Financial Director</a:t>
            </a:r>
          </a:p>
          <a:p>
            <a:endParaRPr lang="en-US" dirty="0"/>
          </a:p>
          <a:p>
            <a:r>
              <a:rPr lang="en-US" dirty="0"/>
              <a:t>Staffed with 7 personnel </a:t>
            </a:r>
          </a:p>
          <a:p>
            <a:r>
              <a:rPr lang="en-US" dirty="0"/>
              <a:t>(4 at station 1 and 3 at station 2)</a:t>
            </a:r>
          </a:p>
          <a:p>
            <a:endParaRPr lang="en-US" dirty="0"/>
          </a:p>
        </p:txBody>
      </p:sp>
      <p:pic>
        <p:nvPicPr>
          <p:cNvPr id="5" name="Content Placeholder 4" descr="Red Shift Sept 2015 (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752601"/>
            <a:ext cx="4876800" cy="333771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</a:t>
            </a:r>
            <a:r>
              <a:rPr lang="en-US" dirty="0">
                <a:solidFill>
                  <a:srgbClr val="FF0000"/>
                </a:solidFill>
              </a:rPr>
              <a:t>Personnel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7602343"/>
              </p:ext>
            </p:extLst>
          </p:nvPr>
        </p:nvGraphicFramePr>
        <p:xfrm>
          <a:off x="228600" y="1481138"/>
          <a:ext cx="4038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Content Placeholder 5" descr="Bus Accident 101715 (4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1828800"/>
            <a:ext cx="4648200" cy="342979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</a:t>
            </a:r>
            <a:r>
              <a:rPr lang="en-US" dirty="0">
                <a:solidFill>
                  <a:srgbClr val="FF0000"/>
                </a:solidFill>
              </a:rPr>
              <a:t>Call Volume History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026091"/>
          </a:xfrm>
        </p:spPr>
        <p:txBody>
          <a:bodyPr/>
          <a:lstStyle/>
          <a:p>
            <a:r>
              <a:rPr lang="en-US" dirty="0"/>
              <a:t>Total Calls – 1,798</a:t>
            </a:r>
          </a:p>
          <a:p>
            <a:endParaRPr lang="en-US" dirty="0"/>
          </a:p>
          <a:p>
            <a:r>
              <a:rPr lang="en-US" dirty="0"/>
              <a:t>Fire Calls – 588</a:t>
            </a:r>
          </a:p>
          <a:p>
            <a:endParaRPr lang="en-US" dirty="0"/>
          </a:p>
          <a:p>
            <a:r>
              <a:rPr lang="en-US" dirty="0"/>
              <a:t>EMS Calls – 1,210</a:t>
            </a:r>
          </a:p>
        </p:txBody>
      </p:sp>
      <p:pic>
        <p:nvPicPr>
          <p:cNvPr id="6" name="Content Placeholder 5" descr="Car Fire 0821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981200"/>
            <a:ext cx="4724400" cy="327739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</a:t>
            </a:r>
            <a:r>
              <a:rPr lang="en-US" dirty="0">
                <a:solidFill>
                  <a:srgbClr val="FF0000"/>
                </a:solidFill>
              </a:rPr>
              <a:t>2024 Call Volume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 Citizenship </a:t>
            </a:r>
          </a:p>
          <a:p>
            <a:r>
              <a:rPr lang="en-US" dirty="0"/>
              <a:t>No Felony Convictions</a:t>
            </a:r>
          </a:p>
          <a:p>
            <a:r>
              <a:rPr lang="en-US" dirty="0"/>
              <a:t>Valid Driver’s License</a:t>
            </a:r>
          </a:p>
          <a:p>
            <a:r>
              <a:rPr lang="en-US" dirty="0"/>
              <a:t>21 to 35 years of age by date of hire unless exempt by statute</a:t>
            </a:r>
          </a:p>
          <a:p>
            <a:r>
              <a:rPr lang="en-US" dirty="0"/>
              <a:t>OSFM Illinois Firefighter II or Basic Operations Firefighter</a:t>
            </a:r>
          </a:p>
          <a:p>
            <a:r>
              <a:rPr lang="en-US" dirty="0"/>
              <a:t>IDPH Paramedic License at the time of Hire, EMT-B may be hired based on Paramedic depletion </a:t>
            </a:r>
          </a:p>
          <a:p>
            <a:r>
              <a:rPr lang="en-US" dirty="0"/>
              <a:t>CPAT and Ladder Climb verification (no more than one year old).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Job Requirements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Starting Salary : $66,774</a:t>
            </a:r>
          </a:p>
          <a:p>
            <a:endParaRPr lang="en-US" dirty="0"/>
          </a:p>
          <a:p>
            <a:r>
              <a:rPr lang="en-US" dirty="0"/>
              <a:t>Collective Bargaining Agreement: Yes</a:t>
            </a:r>
          </a:p>
          <a:p>
            <a:r>
              <a:rPr lang="en-US" dirty="0"/>
              <a:t>IAFF Local 4782</a:t>
            </a:r>
          </a:p>
          <a:p>
            <a:endParaRPr lang="en-US" dirty="0"/>
          </a:p>
          <a:p>
            <a:r>
              <a:rPr lang="en-US" dirty="0"/>
              <a:t>24/48 hour work schedule</a:t>
            </a:r>
          </a:p>
          <a:p>
            <a:endParaRPr lang="en-US" dirty="0"/>
          </a:p>
          <a:p>
            <a:r>
              <a:rPr lang="en-US" dirty="0"/>
              <a:t>Vacation  : Year one = 2 days</a:t>
            </a:r>
          </a:p>
          <a:p>
            <a:pPr>
              <a:buNone/>
            </a:pPr>
            <a:r>
              <a:rPr lang="en-US" dirty="0"/>
              <a:t>                      Years 2-6 = 7 days</a:t>
            </a:r>
          </a:p>
          <a:p>
            <a:pPr>
              <a:buNone/>
            </a:pPr>
            <a:r>
              <a:rPr lang="en-US" dirty="0"/>
              <a:t>                      Years 7-11 = 9 days</a:t>
            </a:r>
          </a:p>
          <a:p>
            <a:pPr>
              <a:buNone/>
            </a:pPr>
            <a:r>
              <a:rPr lang="en-US" dirty="0"/>
              <a:t>                      Years 12 – 16 = 12 days</a:t>
            </a:r>
          </a:p>
          <a:p>
            <a:pPr>
              <a:buNone/>
            </a:pPr>
            <a:r>
              <a:rPr lang="en-US" dirty="0"/>
              <a:t>                      Years 17-21 = 13 days</a:t>
            </a:r>
          </a:p>
          <a:p>
            <a:pPr>
              <a:buNone/>
            </a:pPr>
            <a:r>
              <a:rPr lang="en-US" dirty="0"/>
              <a:t>                      Years 22 and beyond = 16 days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6 FLSA Days Annually      </a:t>
            </a:r>
          </a:p>
          <a:p>
            <a:pPr>
              <a:buNone/>
            </a:pPr>
            <a:endParaRPr lang="en-US" dirty="0"/>
          </a:p>
          <a:p>
            <a:pPr marL="624078" indent="-514350">
              <a:buNone/>
            </a:pPr>
            <a:r>
              <a:rPr lang="en-US" dirty="0"/>
              <a:t>Nine Paid Holidays if you work the Holiday</a:t>
            </a:r>
          </a:p>
          <a:p>
            <a:pPr marL="624078" indent="-514350">
              <a:buNone/>
            </a:pPr>
            <a:endParaRPr lang="en-US" dirty="0"/>
          </a:p>
          <a:p>
            <a:pPr marL="624078" indent="-514350">
              <a:buNone/>
            </a:pPr>
            <a:r>
              <a:rPr lang="en-US" dirty="0"/>
              <a:t>                       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Salary and Benefits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6457837-E597-4DA8-94E1-1D0CF08DA8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2608263"/>
            <a:ext cx="4038600" cy="2271712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122511B-EAD0-42FB-B652-693E19D79A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97919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370042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425</TotalTime>
  <Words>554</Words>
  <Application>Microsoft Office PowerPoint</Application>
  <PresentationFormat>On-screen Show (4:3)</PresentationFormat>
  <Paragraphs>116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Lucida Sans Unicode</vt:lpstr>
      <vt:lpstr>Verdana</vt:lpstr>
      <vt:lpstr>Wingdings 2</vt:lpstr>
      <vt:lpstr>Wingdings 3</vt:lpstr>
      <vt:lpstr>Concourse</vt:lpstr>
      <vt:lpstr>Hampshire Fire Protection District    Full Time Testing Orientation                              2025</vt:lpstr>
      <vt:lpstr>Fire Chief – Trevor Herrmann  Deputy Fire Chief – Eric Larson </vt:lpstr>
      <vt:lpstr>Hampshire Fire Protection District         Overview of the District</vt:lpstr>
      <vt:lpstr>                 Personnel</vt:lpstr>
      <vt:lpstr>         Call Volume History </vt:lpstr>
      <vt:lpstr>           2024 Call Volume</vt:lpstr>
      <vt:lpstr>          Job Requirements</vt:lpstr>
      <vt:lpstr>       Salary and Benefits</vt:lpstr>
      <vt:lpstr>PowerPoint Presentation</vt:lpstr>
      <vt:lpstr>Salary and Benefits Continued</vt:lpstr>
      <vt:lpstr>PowerPoint Presentation</vt:lpstr>
      <vt:lpstr>  Department Testing Process</vt:lpstr>
      <vt:lpstr>PowerPoint Presentation</vt:lpstr>
      <vt:lpstr>         Preference Points</vt:lpstr>
      <vt:lpstr>PowerPoint Presentation</vt:lpstr>
      <vt:lpstr>PowerPoint Presentation</vt:lpstr>
      <vt:lpstr>                The Future</vt:lpstr>
      <vt:lpstr>                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Hampshire Fire Protection District</dc:title>
  <dc:creator>Trevor Herrmann</dc:creator>
  <cp:lastModifiedBy>Trevor Herrmann</cp:lastModifiedBy>
  <cp:revision>48</cp:revision>
  <dcterms:created xsi:type="dcterms:W3CDTF">2015-09-22T15:50:23Z</dcterms:created>
  <dcterms:modified xsi:type="dcterms:W3CDTF">2025-01-07T20:09:55Z</dcterms:modified>
</cp:coreProperties>
</file>