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74" r:id="rId4"/>
    <p:sldId id="275" r:id="rId5"/>
    <p:sldId id="277" r:id="rId6"/>
    <p:sldId id="278" r:id="rId7"/>
    <p:sldId id="284" r:id="rId8"/>
    <p:sldId id="289" r:id="rId9"/>
    <p:sldId id="279" r:id="rId10"/>
    <p:sldId id="280" r:id="rId11"/>
    <p:sldId id="276" r:id="rId12"/>
    <p:sldId id="288" r:id="rId13"/>
    <p:sldId id="281" r:id="rId14"/>
    <p:sldId id="259" r:id="rId15"/>
    <p:sldId id="285" r:id="rId16"/>
    <p:sldId id="260" r:id="rId17"/>
    <p:sldId id="261" r:id="rId18"/>
    <p:sldId id="262" r:id="rId19"/>
    <p:sldId id="263" r:id="rId20"/>
    <p:sldId id="265" r:id="rId21"/>
    <p:sldId id="266" r:id="rId22"/>
    <p:sldId id="290" r:id="rId23"/>
    <p:sldId id="267" r:id="rId24"/>
    <p:sldId id="268" r:id="rId25"/>
    <p:sldId id="269" r:id="rId26"/>
    <p:sldId id="270" r:id="rId27"/>
    <p:sldId id="271" r:id="rId28"/>
    <p:sldId id="272" r:id="rId29"/>
    <p:sldId id="286" r:id="rId30"/>
    <p:sldId id="273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589A"/>
    <a:srgbClr val="593884"/>
    <a:srgbClr val="4A2F6F"/>
    <a:srgbClr val="D15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E0D8F-9287-4587-B529-4B15E42E9541}" v="1" dt="2019-12-19T20:43:45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alsh" userId="39cfbb29034c4576" providerId="LiveId" clId="{7DE99986-2A70-4F83-9E7B-1501C2723451}"/>
    <pc:docChg chg="addSld delSld modSld">
      <pc:chgData name="robert walsh" userId="39cfbb29034c4576" providerId="LiveId" clId="{7DE99986-2A70-4F83-9E7B-1501C2723451}" dt="2019-10-03T17:11:54.964" v="17" actId="2696"/>
      <pc:docMkLst>
        <pc:docMk/>
      </pc:docMkLst>
      <pc:sldChg chg="modSp">
        <pc:chgData name="robert walsh" userId="39cfbb29034c4576" providerId="LiveId" clId="{7DE99986-2A70-4F83-9E7B-1501C2723451}" dt="2019-10-03T17:06:45.053" v="15" actId="20577"/>
        <pc:sldMkLst>
          <pc:docMk/>
          <pc:sldMk cId="1697905488" sldId="284"/>
        </pc:sldMkLst>
        <pc:spChg chg="mod">
          <ac:chgData name="robert walsh" userId="39cfbb29034c4576" providerId="LiveId" clId="{7DE99986-2A70-4F83-9E7B-1501C2723451}" dt="2019-10-03T17:06:45.053" v="15" actId="20577"/>
          <ac:spMkLst>
            <pc:docMk/>
            <pc:sldMk cId="1697905488" sldId="284"/>
            <ac:spMk id="4" creationId="{00000000-0000-0000-0000-000000000000}"/>
          </ac:spMkLst>
        </pc:spChg>
      </pc:sldChg>
      <pc:sldChg chg="add">
        <pc:chgData name="robert walsh" userId="39cfbb29034c4576" providerId="LiveId" clId="{7DE99986-2A70-4F83-9E7B-1501C2723451}" dt="2019-10-03T17:11:35.099" v="16"/>
        <pc:sldMkLst>
          <pc:docMk/>
          <pc:sldMk cId="1125561613" sldId="289"/>
        </pc:sldMkLst>
      </pc:sldChg>
      <pc:sldChg chg="del">
        <pc:chgData name="robert walsh" userId="39cfbb29034c4576" providerId="LiveId" clId="{7DE99986-2A70-4F83-9E7B-1501C2723451}" dt="2019-10-03T17:11:54.964" v="17" actId="2696"/>
        <pc:sldMkLst>
          <pc:docMk/>
          <pc:sldMk cId="2148722125" sldId="290"/>
        </pc:sldMkLst>
      </pc:sldChg>
    </pc:docChg>
  </pc:docChgLst>
  <pc:docChgLst>
    <pc:chgData name="robert walsh" userId="39cfbb29034c4576" providerId="LiveId" clId="{6BDE0D8F-9287-4587-B529-4B15E42E9541}"/>
    <pc:docChg chg="custSel addSld modSld">
      <pc:chgData name="robert walsh" userId="39cfbb29034c4576" providerId="LiveId" clId="{6BDE0D8F-9287-4587-B529-4B15E42E9541}" dt="2019-12-19T20:52:50.093" v="259" actId="20577"/>
      <pc:docMkLst>
        <pc:docMk/>
      </pc:docMkLst>
      <pc:sldChg chg="modSp add">
        <pc:chgData name="robert walsh" userId="39cfbb29034c4576" providerId="LiveId" clId="{6BDE0D8F-9287-4587-B529-4B15E42E9541}" dt="2019-12-19T20:52:50.093" v="259" actId="20577"/>
        <pc:sldMkLst>
          <pc:docMk/>
          <pc:sldMk cId="2203054630" sldId="290"/>
        </pc:sldMkLst>
        <pc:spChg chg="mod">
          <ac:chgData name="robert walsh" userId="39cfbb29034c4576" providerId="LiveId" clId="{6BDE0D8F-9287-4587-B529-4B15E42E9541}" dt="2019-12-19T20:52:50.093" v="259" actId="20577"/>
          <ac:spMkLst>
            <pc:docMk/>
            <pc:sldMk cId="2203054630" sldId="290"/>
            <ac:spMk id="2" creationId="{31FA1BB0-7589-4B14-8CEE-90BE7BA65022}"/>
          </ac:spMkLst>
        </pc:spChg>
        <pc:spChg chg="mod">
          <ac:chgData name="robert walsh" userId="39cfbb29034c4576" providerId="LiveId" clId="{6BDE0D8F-9287-4587-B529-4B15E42E9541}" dt="2019-12-19T20:52:04.459" v="242" actId="20577"/>
          <ac:spMkLst>
            <pc:docMk/>
            <pc:sldMk cId="2203054630" sldId="290"/>
            <ac:spMk id="3" creationId="{DDBB2484-5611-4323-9E14-9A61F3B212DC}"/>
          </ac:spMkLst>
        </pc:spChg>
      </pc:sldChg>
    </pc:docChg>
  </pc:docChgLst>
  <pc:docChgLst>
    <pc:chgData name="robert walsh" userId="39cfbb29034c4576" providerId="LiveId" clId="{55069AC1-562D-4137-8D0B-1A0011AA122C}"/>
    <pc:docChg chg="custSel modSld">
      <pc:chgData name="robert walsh" userId="39cfbb29034c4576" providerId="LiveId" clId="{55069AC1-562D-4137-8D0B-1A0011AA122C}" dt="2018-02-04T18:10:29.519" v="237" actId="20577"/>
      <pc:docMkLst>
        <pc:docMk/>
      </pc:docMkLst>
      <pc:sldChg chg="modSp">
        <pc:chgData name="robert walsh" userId="39cfbb29034c4576" providerId="LiveId" clId="{55069AC1-562D-4137-8D0B-1A0011AA122C}" dt="2018-02-04T18:10:29.519" v="237" actId="20577"/>
        <pc:sldMkLst>
          <pc:docMk/>
          <pc:sldMk cId="3560757365" sldId="260"/>
        </pc:sldMkLst>
        <pc:spChg chg="mod">
          <ac:chgData name="robert walsh" userId="39cfbb29034c4576" providerId="LiveId" clId="{55069AC1-562D-4137-8D0B-1A0011AA122C}" dt="2018-02-04T18:10:09.040" v="225" actId="27636"/>
          <ac:spMkLst>
            <pc:docMk/>
            <pc:sldMk cId="3560757365" sldId="260"/>
            <ac:spMk id="2" creationId="{00000000-0000-0000-0000-000000000000}"/>
          </ac:spMkLst>
        </pc:spChg>
        <pc:spChg chg="mod">
          <ac:chgData name="robert walsh" userId="39cfbb29034c4576" providerId="LiveId" clId="{55069AC1-562D-4137-8D0B-1A0011AA122C}" dt="2018-02-04T18:10:29.519" v="237" actId="20577"/>
          <ac:spMkLst>
            <pc:docMk/>
            <pc:sldMk cId="3560757365" sldId="260"/>
            <ac:spMk id="3" creationId="{00000000-0000-0000-0000-000000000000}"/>
          </ac:spMkLst>
        </pc:spChg>
      </pc:sldChg>
      <pc:sldChg chg="modSp">
        <pc:chgData name="robert walsh" userId="39cfbb29034c4576" providerId="LiveId" clId="{55069AC1-562D-4137-8D0B-1A0011AA122C}" dt="2018-02-04T18:07:19.886" v="197" actId="20577"/>
        <pc:sldMkLst>
          <pc:docMk/>
          <pc:sldMk cId="2675833499" sldId="285"/>
        </pc:sldMkLst>
        <pc:spChg chg="mod">
          <ac:chgData name="robert walsh" userId="39cfbb29034c4576" providerId="LiveId" clId="{55069AC1-562D-4137-8D0B-1A0011AA122C}" dt="2018-02-04T18:07:19.886" v="197" actId="20577"/>
          <ac:spMkLst>
            <pc:docMk/>
            <pc:sldMk cId="2675833499" sldId="28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291A4-4F81-4BB0-9528-F0420B1EAE47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681B-9B0B-4789-8491-95634A956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0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BEA00-73E2-42EB-9C0C-F19D7A47C4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5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5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87EFA-65A3-4324-A1DC-E65F61E0C661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FF58B-D957-4675-BF06-55E5573B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p.utm.edu/virtue/" TargetMode="External"/><Relationship Id="rId2" Type="http://schemas.openxmlformats.org/officeDocument/2006/relationships/hyperlink" Target="http://atheism.about.com/library/FAQs/phil/blfaq_phileth_sy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inceton.edu/~harman/Papers/Thomson.html" TargetMode="External"/><Relationship Id="rId5" Type="http://schemas.openxmlformats.org/officeDocument/2006/relationships/hyperlink" Target="http://en.wikipedia.org/wiki/Arete" TargetMode="External"/><Relationship Id="rId4" Type="http://schemas.openxmlformats.org/officeDocument/2006/relationships/hyperlink" Target="http://plato.stanford.edu/entries/ethics-virtu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lypsychology.org/maslow.html" TargetMode="External"/><Relationship Id="rId2" Type="http://schemas.openxmlformats.org/officeDocument/2006/relationships/hyperlink" Target="http://webspace.ship.edu/cgboer/maslow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pt20-gn9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lato.stanford.edu/entries/phenomenology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p.org/" TargetMode="External"/><Relationship Id="rId2" Type="http://schemas.openxmlformats.org/officeDocument/2006/relationships/hyperlink" Target="http://www.allaboutphilosophy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.wikipedia.org/wiki/Jean-Paul_Sartr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n.wikipedia.org/wiki/Existentialis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lumvillage.org/about/thich-nhat-hanh/" TargetMode="External"/><Relationship Id="rId2" Type="http://schemas.openxmlformats.org/officeDocument/2006/relationships/hyperlink" Target="http://www.levinas.sdsu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worldencyclopedia.org/entry/Emmanuel_L%C3%A9vinas" TargetMode="External"/><Relationship Id="rId7" Type="http://schemas.openxmlformats.org/officeDocument/2006/relationships/hyperlink" Target="https://www.facebook.com/pages/Levinas-Studies/326834687422746" TargetMode="External"/><Relationship Id="rId2" Type="http://schemas.openxmlformats.org/officeDocument/2006/relationships/hyperlink" Target="http://www.levinas-society.org/NALS/Welc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vinas.fr/default.asp" TargetMode="External"/><Relationship Id="rId5" Type="http://schemas.openxmlformats.org/officeDocument/2006/relationships/hyperlink" Target="http://www.sirel-levinas.org/" TargetMode="External"/><Relationship Id="rId4" Type="http://schemas.openxmlformats.org/officeDocument/2006/relationships/hyperlink" Target="http://www.pdcnet.org/levinas/Levinas-Studi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iep.utm.edu/pragmat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DZ9bht5H2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ato.stanford.edu/entries/aristot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languageprocess.org/comic%20books/virtues%20list.htm" TargetMode="External"/><Relationship Id="rId2" Type="http://schemas.openxmlformats.org/officeDocument/2006/relationships/hyperlink" Target="https://en.wikipedia.org/wiki/Outline_of_self#Virtue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2.cortland.edu/dotAsset/299043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osophicalinvestigations.co.uk/index.php?option=com_content&amp;view=article&amp;id=86:table-strengths-and-weaknesses-of-virtue-ethics&amp;catid=48:virtue&amp;Itemid=5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953" y="-110638"/>
            <a:ext cx="6349263" cy="238874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</a:t>
            </a:r>
            <a:b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78197" y="4975969"/>
            <a:ext cx="10069797" cy="140277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200" b="1" i="1" dirty="0"/>
              <a:t>               Chapter 4</a:t>
            </a:r>
            <a:r>
              <a:rPr lang="en-US" sz="2800" b="1" dirty="0"/>
              <a:t>-  Personal Moral Development:</a:t>
            </a:r>
          </a:p>
          <a:p>
            <a:r>
              <a:rPr lang="en-US" sz="2800" b="1" dirty="0"/>
              <a:t>                  Creating and Configuring Your Moral Self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416" y="0"/>
            <a:ext cx="4322584" cy="2167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7" y="2864633"/>
            <a:ext cx="6565550" cy="23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2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What is the difference between Virtue Ethics, Deontology, and Utilitarianism?</a:t>
            </a:r>
            <a:r>
              <a:rPr lang="en-US" dirty="0"/>
              <a:t> </a:t>
            </a: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</a:rPr>
              <a:t>Required Reading</a:t>
            </a:r>
          </a:p>
          <a:p>
            <a:r>
              <a:rPr lang="en-US" dirty="0">
                <a:hlinkClick r:id="rId3"/>
              </a:rPr>
              <a:t>Virtue Ethics</a:t>
            </a:r>
            <a:r>
              <a:rPr lang="en-US" dirty="0"/>
              <a:t> </a:t>
            </a:r>
            <a:r>
              <a:rPr lang="en-US" sz="1900" dirty="0"/>
              <a:t>(a detailed overview of virtue theory, </a:t>
            </a:r>
            <a:r>
              <a:rPr lang="en-US" sz="1900" i="1" dirty="0"/>
              <a:t>Internet Encyclopedia of Philosophy)</a:t>
            </a:r>
          </a:p>
          <a:p>
            <a:r>
              <a:rPr lang="en-US" dirty="0">
                <a:hlinkClick r:id="rId4"/>
              </a:rPr>
              <a:t>Virtue Ethics Commentary</a:t>
            </a:r>
            <a:r>
              <a:rPr lang="en-US" dirty="0"/>
              <a:t> </a:t>
            </a:r>
            <a:r>
              <a:rPr lang="en-US" sz="1900" dirty="0"/>
              <a:t>(an overview, Stanford Encyclopedia of Philosophy)</a:t>
            </a:r>
          </a:p>
          <a:p>
            <a:r>
              <a:rPr lang="en-US" dirty="0">
                <a:hlinkClick r:id="rId5"/>
              </a:rPr>
              <a:t>The Greek Word "</a:t>
            </a:r>
            <a:r>
              <a:rPr lang="en-US" dirty="0" err="1">
                <a:hlinkClick r:id="rId5"/>
              </a:rPr>
              <a:t>Arete</a:t>
            </a:r>
            <a:r>
              <a:rPr lang="en-US" dirty="0">
                <a:hlinkClick r:id="rId5"/>
              </a:rPr>
              <a:t>" Means "Virtue"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hlinkClick r:id="rId6"/>
              </a:rPr>
              <a:t>"Virtue Ethics Without Character Traits"</a:t>
            </a:r>
            <a:r>
              <a:rPr lang="en-US" sz="2400" dirty="0"/>
              <a:t> </a:t>
            </a:r>
            <a:r>
              <a:rPr lang="en-US" sz="2200" dirty="0"/>
              <a:t>by Gilbert Harman (This paper looks at linking virtues with actions rather than with traits as a way of getting passed the whole debate about character.)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0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Abraham Maslow</a:t>
            </a:r>
            <a:r>
              <a:rPr lang="en-US" dirty="0"/>
              <a:t> </a:t>
            </a:r>
            <a:r>
              <a:rPr lang="en-US" sz="2400" dirty="0"/>
              <a:t>1908-1970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51595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Self-actualization theory</a:t>
            </a:r>
            <a:br>
              <a:rPr lang="en-US" dirty="0"/>
            </a:b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79439"/>
            <a:ext cx="2072746" cy="290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870" y="2173096"/>
            <a:ext cx="6222153" cy="45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6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66BB-5EE9-4C3A-9DBA-B441AF93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psychologists still use Maslow’s hierarchy of needs? (4:31) </a:t>
            </a:r>
            <a:r>
              <a:rPr lang="en-US" sz="3200" dirty="0">
                <a:solidFill>
                  <a:srgbClr val="FF0000"/>
                </a:solidFill>
              </a:rPr>
              <a:t>required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CF44A38-0789-4C28-8188-E615C1ED9A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1187" y="1847133"/>
            <a:ext cx="6194322" cy="4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94385" cy="1325563"/>
          </a:xfrm>
        </p:spPr>
        <p:txBody>
          <a:bodyPr/>
          <a:lstStyle/>
          <a:p>
            <a:pPr algn="ctr"/>
            <a:r>
              <a:rPr lang="en-US" dirty="0"/>
              <a:t>Expanded hierarchy</a:t>
            </a:r>
            <a:br>
              <a:rPr lang="en-US" dirty="0"/>
            </a:br>
            <a:r>
              <a:rPr lang="en-US" dirty="0"/>
              <a:t>of needs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2585" y="0"/>
            <a:ext cx="62181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916" y="5073755"/>
            <a:ext cx="2382059" cy="178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Phenomenology &amp;Existentialism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12" y="3106157"/>
            <a:ext cx="2439993" cy="1572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436">
            <a:off x="7820349" y="2483755"/>
            <a:ext cx="1975337" cy="19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72" y="2283366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90" y="4704398"/>
            <a:ext cx="1575914" cy="19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76" y="205214"/>
            <a:ext cx="2269304" cy="1699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35" y="358727"/>
            <a:ext cx="1786527" cy="17865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170">
            <a:off x="1409974" y="4866323"/>
            <a:ext cx="2366196" cy="1776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046" y="4123873"/>
            <a:ext cx="1847967" cy="273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878">
            <a:off x="437130" y="2431300"/>
            <a:ext cx="1945155" cy="29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57" y="2866988"/>
            <a:ext cx="1623139" cy="202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56" y="120016"/>
            <a:ext cx="1769745" cy="17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9077">
            <a:off x="4589218" y="2546985"/>
            <a:ext cx="108067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129">
            <a:off x="6767513" y="460507"/>
            <a:ext cx="1742142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2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hlinkClick r:id="rId2"/>
              </a:rPr>
              <a:t>Phenomenology</a:t>
            </a:r>
            <a:r>
              <a:rPr lang="en-US" b="1" dirty="0">
                <a:latin typeface="+mn-lt"/>
              </a:rPr>
              <a:t> </a:t>
            </a:r>
            <a:r>
              <a:rPr lang="en-US" sz="3200" dirty="0"/>
              <a:t>Edmund Husserl 1859 -1938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610"/>
          </a:xfrm>
        </p:spPr>
        <p:txBody>
          <a:bodyPr/>
          <a:lstStyle/>
          <a:p>
            <a:r>
              <a:rPr lang="en-US" dirty="0"/>
              <a:t>Phenomena </a:t>
            </a:r>
            <a:r>
              <a:rPr lang="en-US" sz="2400" dirty="0"/>
              <a:t>(Greek: </a:t>
            </a:r>
            <a:r>
              <a:rPr lang="en-US" sz="2400" i="1" dirty="0" err="1"/>
              <a:t>phainomenona</a:t>
            </a:r>
            <a:r>
              <a:rPr lang="en-US" sz="2400" dirty="0"/>
              <a:t> = “that which appears”)</a:t>
            </a:r>
          </a:p>
          <a:p>
            <a:r>
              <a:rPr lang="en-US" dirty="0"/>
              <a:t>Focus on first-person description of subjective experience</a:t>
            </a:r>
          </a:p>
          <a:p>
            <a:r>
              <a:rPr lang="en-US" dirty="0"/>
              <a:t>Husserl sought apodicticity (scientific certitude)</a:t>
            </a:r>
            <a:br>
              <a:rPr lang="en-US" dirty="0"/>
            </a:br>
            <a:r>
              <a:rPr lang="en-US" dirty="0"/>
              <a:t>	- Existentialists rejected this idea</a:t>
            </a:r>
            <a:br>
              <a:rPr lang="en-US" dirty="0"/>
            </a:br>
            <a:r>
              <a:rPr lang="en-US" dirty="0"/>
              <a:t>	- Used Phenomenology to see/investigate human condition</a:t>
            </a:r>
          </a:p>
          <a:p>
            <a:pPr lvl="3"/>
            <a:r>
              <a:rPr lang="en-US" dirty="0"/>
              <a:t>Existential Phenomenology</a:t>
            </a:r>
          </a:p>
          <a:p>
            <a:r>
              <a:rPr lang="en-US" dirty="0"/>
              <a:t>Practicing the Phenomenological ‘Reductions’</a:t>
            </a:r>
          </a:p>
          <a:p>
            <a:pPr lvl="1"/>
            <a:r>
              <a:rPr lang="en-US" dirty="0"/>
              <a:t>3 steps</a:t>
            </a:r>
          </a:p>
          <a:p>
            <a:pPr lvl="2"/>
            <a:r>
              <a:rPr lang="en-US" i="1" dirty="0" err="1"/>
              <a:t>Epochæ</a:t>
            </a:r>
            <a:r>
              <a:rPr lang="en-US" dirty="0"/>
              <a:t> (suspension of judgment re what is not certain; bias, etc.)</a:t>
            </a:r>
          </a:p>
          <a:p>
            <a:pPr lvl="2"/>
            <a:r>
              <a:rPr lang="en-US" dirty="0"/>
              <a:t>Reduction of objective world (natural attitude) to phenomena</a:t>
            </a:r>
          </a:p>
          <a:p>
            <a:pPr lvl="2"/>
            <a:r>
              <a:rPr lang="en-US" dirty="0"/>
              <a:t>Reduction of phenomena to essences (that without which X could not be X)</a:t>
            </a:r>
          </a:p>
        </p:txBody>
      </p:sp>
    </p:spTree>
    <p:extLst>
      <p:ext uri="{BB962C8B-B14F-4D97-AF65-F5344CB8AC3E}">
        <p14:creationId xmlns:p14="http://schemas.microsoft.com/office/powerpoint/2010/main" val="267583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28" y="365125"/>
            <a:ext cx="104214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  <a:hlinkClick r:id="rId2"/>
              </a:rPr>
              <a:t>Existentialism</a:t>
            </a:r>
            <a:r>
              <a:rPr lang="en-US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(Great resource page)</a:t>
            </a:r>
            <a:br>
              <a:rPr lang="en-US" sz="2800" dirty="0">
                <a:latin typeface="+mn-lt"/>
              </a:rPr>
            </a:br>
            <a:br>
              <a:rPr lang="en-US" sz="3200" dirty="0"/>
            </a:br>
            <a:r>
              <a:rPr lang="en-US" sz="3200" dirty="0"/>
              <a:t>Some prominent Existentialist thinkers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400" y="1828800"/>
            <a:ext cx="7789333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Soren Kierkegaard </a:t>
            </a:r>
            <a:r>
              <a:rPr lang="en-US" sz="2200" dirty="0"/>
              <a:t>1813 – 1855</a:t>
            </a:r>
            <a:br>
              <a:rPr lang="en-US" dirty="0"/>
            </a:br>
            <a:r>
              <a:rPr lang="en-US" dirty="0"/>
              <a:t>Friedrich Nietzsche </a:t>
            </a:r>
            <a:r>
              <a:rPr lang="en-US" sz="2200" dirty="0"/>
              <a:t>1844 – 1900</a:t>
            </a:r>
            <a:br>
              <a:rPr lang="en-US" dirty="0"/>
            </a:br>
            <a:r>
              <a:rPr lang="en-US" dirty="0"/>
              <a:t>Miguel de Unamuno </a:t>
            </a:r>
            <a:r>
              <a:rPr lang="en-US" sz="2200" dirty="0"/>
              <a:t>1864 – 1936</a:t>
            </a:r>
            <a:br>
              <a:rPr lang="en-US" dirty="0"/>
            </a:br>
            <a:r>
              <a:rPr lang="en-US" dirty="0"/>
              <a:t>Martin Heidegger </a:t>
            </a:r>
            <a:r>
              <a:rPr lang="en-US" sz="2200" dirty="0"/>
              <a:t>1889 – 1976</a:t>
            </a:r>
            <a:br>
              <a:rPr lang="en-US" dirty="0"/>
            </a:br>
            <a:r>
              <a:rPr lang="en-US" dirty="0"/>
              <a:t>Gabriel Marcel </a:t>
            </a:r>
            <a:r>
              <a:rPr lang="en-US" sz="2200" dirty="0"/>
              <a:t>1889 – 1973</a:t>
            </a:r>
            <a:br>
              <a:rPr lang="en-US" dirty="0"/>
            </a:br>
            <a:r>
              <a:rPr lang="en-US" b="1" dirty="0"/>
              <a:t>Jean-Paul Sartre </a:t>
            </a:r>
            <a:r>
              <a:rPr lang="en-US" sz="2200" b="1" dirty="0"/>
              <a:t>1905 – 1980</a:t>
            </a:r>
            <a:br>
              <a:rPr lang="en-US" dirty="0"/>
            </a:br>
            <a:r>
              <a:rPr lang="en-US" dirty="0"/>
              <a:t>Simone de Beauvoir </a:t>
            </a:r>
            <a:r>
              <a:rPr lang="en-US" sz="2200" dirty="0"/>
              <a:t>1908 - 1986</a:t>
            </a:r>
            <a:br>
              <a:rPr lang="en-US" dirty="0"/>
            </a:br>
            <a:r>
              <a:rPr lang="en-US" dirty="0"/>
              <a:t>Hannah Arendt </a:t>
            </a:r>
            <a:r>
              <a:rPr lang="en-US" sz="2200" dirty="0"/>
              <a:t>1906 – 1975</a:t>
            </a:r>
            <a:br>
              <a:rPr lang="en-US" dirty="0"/>
            </a:br>
            <a:r>
              <a:rPr lang="en-US" b="1" dirty="0"/>
              <a:t>Emmanuel Levinas </a:t>
            </a:r>
            <a:r>
              <a:rPr lang="en-US" sz="2200" b="1" dirty="0"/>
              <a:t>1906 - 1995</a:t>
            </a:r>
            <a:br>
              <a:rPr lang="en-US" dirty="0"/>
            </a:br>
            <a:r>
              <a:rPr lang="en-US" dirty="0"/>
              <a:t>Etc., etc., etc. </a:t>
            </a: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Society for Phenomenology and Existential Philosophy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075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“condemned to be free”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 Jean-Paul Sartre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Responsibility for 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08" y="0"/>
            <a:ext cx="5178428" cy="68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Existentialism: We </a:t>
            </a:r>
            <a:r>
              <a:rPr lang="en-US" sz="3600" b="1" u="sng" dirty="0"/>
              <a:t>MUST</a:t>
            </a:r>
            <a:r>
              <a:rPr lang="en-US" sz="3600" b="1" dirty="0"/>
              <a:t> make moral judgments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90688"/>
            <a:ext cx="8229600" cy="51673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Existential</a:t>
            </a:r>
            <a:r>
              <a:rPr lang="en-US" dirty="0"/>
              <a:t> human situation</a:t>
            </a:r>
            <a:br>
              <a:rPr lang="en-US" dirty="0"/>
            </a:br>
            <a:r>
              <a:rPr lang="en-US" dirty="0"/>
              <a:t>	- </a:t>
            </a:r>
            <a:r>
              <a:rPr lang="en-US" sz="2400" dirty="0"/>
              <a:t>Life is absurd; must create meaning</a:t>
            </a:r>
          </a:p>
          <a:p>
            <a:pPr lvl="1"/>
            <a:r>
              <a:rPr lang="en-US" dirty="0"/>
              <a:t>Sartre: “existence precedes essence”</a:t>
            </a:r>
          </a:p>
          <a:p>
            <a:pPr lvl="2"/>
            <a:r>
              <a:rPr lang="en-US" dirty="0"/>
              <a:t>Thrown into world</a:t>
            </a:r>
          </a:p>
          <a:p>
            <a:pPr lvl="2"/>
            <a:r>
              <a:rPr lang="en-US" dirty="0"/>
              <a:t>No escape</a:t>
            </a:r>
          </a:p>
          <a:p>
            <a:pPr lvl="1"/>
            <a:r>
              <a:rPr lang="en-US" dirty="0"/>
              <a:t>Self = essential freedom</a:t>
            </a:r>
          </a:p>
          <a:p>
            <a:pPr lvl="2"/>
            <a:r>
              <a:rPr lang="en-US" dirty="0"/>
              <a:t>Confronted by moral choices</a:t>
            </a:r>
          </a:p>
          <a:p>
            <a:pPr lvl="1"/>
            <a:r>
              <a:rPr lang="en-US" dirty="0"/>
              <a:t>Must choose (no escape)</a:t>
            </a:r>
          </a:p>
          <a:p>
            <a:pPr lvl="2"/>
            <a:r>
              <a:rPr lang="en-US" dirty="0"/>
              <a:t>Authenticity</a:t>
            </a:r>
          </a:p>
          <a:p>
            <a:pPr lvl="2"/>
            <a:r>
              <a:rPr lang="en-US" dirty="0"/>
              <a:t>“bad faith”</a:t>
            </a:r>
          </a:p>
          <a:p>
            <a:pPr lvl="2"/>
            <a:r>
              <a:rPr lang="en-US" dirty="0"/>
              <a:t>Our choices create us</a:t>
            </a:r>
          </a:p>
          <a:p>
            <a:pPr lvl="3"/>
            <a:r>
              <a:rPr lang="en-US" i="1" dirty="0"/>
              <a:t>Anxiety / despair</a:t>
            </a:r>
          </a:p>
          <a:p>
            <a:pPr lvl="1"/>
            <a:r>
              <a:rPr lang="en-US" b="1" i="1" dirty="0"/>
              <a:t>Must be </a:t>
            </a:r>
            <a:r>
              <a:rPr lang="en-US" b="1" i="1" u="sng" dirty="0"/>
              <a:t>responsible</a:t>
            </a:r>
            <a:r>
              <a:rPr lang="en-US" b="1" i="1" dirty="0"/>
              <a:t> for my choices</a:t>
            </a:r>
          </a:p>
          <a:p>
            <a:pPr lvl="2"/>
            <a:r>
              <a:rPr lang="en-US" i="1" dirty="0"/>
              <a:t>Blaming is bad faith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5" y="3987801"/>
            <a:ext cx="1769533" cy="1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95" y="1690688"/>
            <a:ext cx="3399805" cy="29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74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Responsibility for the Other:</a:t>
            </a:r>
            <a:br>
              <a:rPr lang="en-US" dirty="0"/>
            </a:br>
            <a:r>
              <a:rPr lang="en-US" dirty="0"/>
              <a:t>face-to-face with the 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Emmanuel </a:t>
            </a:r>
            <a:r>
              <a:rPr lang="en-US" dirty="0" err="1">
                <a:hlinkClick r:id="rId2"/>
              </a:rPr>
              <a:t>Levinas</a:t>
            </a:r>
            <a:r>
              <a:rPr lang="en-US" dirty="0"/>
              <a:t> </a:t>
            </a:r>
            <a:r>
              <a:rPr lang="en-US" sz="1600" dirty="0"/>
              <a:t>(906 – 1995)</a:t>
            </a:r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6" y="2675467"/>
            <a:ext cx="3217333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3" y="2328713"/>
            <a:ext cx="3435237" cy="44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 result for thich nhat h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4599517"/>
            <a:ext cx="2510601" cy="18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Personal Moral Development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99" y="1981201"/>
            <a:ext cx="5001157" cy="3334104"/>
          </a:xfrm>
          <a:prstGeom prst="rect">
            <a:avLst/>
          </a:prstGeom>
        </p:spPr>
      </p:pic>
      <p:pic>
        <p:nvPicPr>
          <p:cNvPr id="3074" name="Picture 2" descr="Image result for hand drawing h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0" y="2127075"/>
            <a:ext cx="3814043" cy="31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5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</a:t>
            </a:r>
            <a:r>
              <a:rPr lang="en-US" dirty="0" err="1"/>
              <a:t>Levinas</a:t>
            </a:r>
            <a:r>
              <a:rPr lang="en-US" dirty="0"/>
              <a:t>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0" y="1690688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North American </a:t>
            </a:r>
            <a:r>
              <a:rPr lang="en-US" dirty="0" err="1">
                <a:hlinkClick r:id="rId2"/>
              </a:rPr>
              <a:t>Levinas</a:t>
            </a:r>
            <a:r>
              <a:rPr lang="en-US" dirty="0">
                <a:hlinkClick r:id="rId2"/>
              </a:rPr>
              <a:t> Society</a:t>
            </a:r>
            <a:endParaRPr lang="en-US" dirty="0"/>
          </a:p>
          <a:p>
            <a:r>
              <a:rPr lang="en-US" dirty="0">
                <a:hlinkClick r:id="rId3"/>
              </a:rPr>
              <a:t>Emmanuel </a:t>
            </a:r>
            <a:r>
              <a:rPr lang="en-US" dirty="0" err="1">
                <a:hlinkClick r:id="rId3"/>
              </a:rPr>
              <a:t>Levinas</a:t>
            </a:r>
            <a:r>
              <a:rPr lang="en-US" dirty="0">
                <a:hlinkClick r:id="rId3"/>
              </a:rPr>
              <a:t>: New World Encyclopedia</a:t>
            </a:r>
            <a:endParaRPr lang="en-US" dirty="0"/>
          </a:p>
          <a:p>
            <a:r>
              <a:rPr lang="en-US" dirty="0" err="1">
                <a:hlinkClick r:id="rId4"/>
              </a:rPr>
              <a:t>Levinas</a:t>
            </a:r>
            <a:r>
              <a:rPr lang="en-US" dirty="0">
                <a:hlinkClick r:id="rId4"/>
              </a:rPr>
              <a:t> Studies – An Annual Review</a:t>
            </a:r>
            <a:endParaRPr lang="en-US" dirty="0"/>
          </a:p>
          <a:p>
            <a:r>
              <a:rPr lang="fr-FR" u="sng" dirty="0">
                <a:hlinkClick r:id="rId5"/>
              </a:rPr>
              <a:t>Société Internationale de Recherche Emmanuel Levinas.</a:t>
            </a:r>
            <a:endParaRPr lang="en-US" dirty="0"/>
          </a:p>
          <a:p>
            <a:r>
              <a:rPr lang="en-US" dirty="0" err="1">
                <a:hlinkClick r:id="rId6"/>
              </a:rPr>
              <a:t>Institut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D’Etudes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Levinassiennes</a:t>
            </a:r>
            <a:endParaRPr lang="en-US" dirty="0"/>
          </a:p>
          <a:p>
            <a:r>
              <a:rPr lang="en-US" dirty="0" err="1">
                <a:hlinkClick r:id="rId7"/>
              </a:rPr>
              <a:t>Levinas</a:t>
            </a:r>
            <a:r>
              <a:rPr lang="en-US" dirty="0">
                <a:hlinkClick r:id="rId7"/>
              </a:rPr>
              <a:t> Studies | Facebook</a:t>
            </a:r>
            <a:endParaRPr lang="en-US" dirty="0"/>
          </a:p>
          <a:p>
            <a:pPr lvl="1"/>
            <a:r>
              <a:rPr lang="en-US" sz="2200" dirty="0">
                <a:latin typeface="Franklin Gothic Book" panose="020B0503020102020204" pitchFamily="34" charset="0"/>
              </a:rPr>
              <a:t>Walsh Ph.D. dissertation: </a:t>
            </a:r>
            <a:r>
              <a:rPr lang="en-US" sz="2200" i="1" dirty="0">
                <a:latin typeface="Franklin Gothic Book" panose="020B0503020102020204" pitchFamily="34" charset="0"/>
              </a:rPr>
              <a:t>“The Priority of Responsibility in the Ethical Philosophy of Emmanuel </a:t>
            </a:r>
            <a:r>
              <a:rPr lang="en-US" sz="2200" i="1" dirty="0" err="1">
                <a:latin typeface="Franklin Gothic Book" panose="020B0503020102020204" pitchFamily="34" charset="0"/>
              </a:rPr>
              <a:t>Levinas</a:t>
            </a:r>
            <a:r>
              <a:rPr lang="en-US" sz="2200" i="1" dirty="0">
                <a:latin typeface="Franklin Gothic Book" panose="020B05030201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86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Face-to-face with the Other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4857750" cy="32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61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1BB0-7589-4B14-8CEE-90BE7BA6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Levinasian</a:t>
            </a:r>
            <a:r>
              <a:rPr lang="en-US"/>
              <a:t> Themes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2484-5611-4323-9E14-9A61F3B21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Face-to-face relation</a:t>
            </a:r>
          </a:p>
          <a:p>
            <a:r>
              <a:rPr lang="en-US" dirty="0"/>
              <a:t>The other and the Other</a:t>
            </a:r>
          </a:p>
          <a:p>
            <a:pPr lvl="1"/>
            <a:r>
              <a:rPr lang="en-US" dirty="0"/>
              <a:t>The widow, the orphan &amp; the stranger</a:t>
            </a:r>
          </a:p>
          <a:p>
            <a:pPr lvl="1"/>
            <a:r>
              <a:rPr lang="en-US" dirty="0"/>
              <a:t>The call/claim of the Other over me</a:t>
            </a:r>
          </a:p>
          <a:p>
            <a:r>
              <a:rPr lang="en-US" dirty="0"/>
              <a:t>Sociality</a:t>
            </a:r>
          </a:p>
          <a:p>
            <a:pPr lvl="1"/>
            <a:r>
              <a:rPr lang="en-US" dirty="0"/>
              <a:t>The one-for-the-other</a:t>
            </a:r>
          </a:p>
          <a:p>
            <a:r>
              <a:rPr lang="en-US" dirty="0"/>
              <a:t>For-the-Other</a:t>
            </a:r>
          </a:p>
          <a:p>
            <a:r>
              <a:rPr lang="en-US" dirty="0"/>
              <a:t>Ethics prior to metaphysics</a:t>
            </a:r>
          </a:p>
          <a:p>
            <a:r>
              <a:rPr lang="en-US" dirty="0"/>
              <a:t>Priority of response-ability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5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241301"/>
            <a:ext cx="8534400" cy="61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3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60" y="231648"/>
            <a:ext cx="9144000" cy="66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45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24" y="98017"/>
            <a:ext cx="9296400" cy="6736791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 rot="484001">
            <a:off x="5264150" y="2878137"/>
            <a:ext cx="831850" cy="4238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0868"/>
              <a:gd name="adj6" fmla="val -23075"/>
            </a:avLst>
          </a:prstGeom>
          <a:solidFill>
            <a:srgbClr val="D15F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Booze</a:t>
            </a:r>
          </a:p>
        </p:txBody>
      </p:sp>
    </p:spTree>
    <p:extLst>
      <p:ext uri="{BB962C8B-B14F-4D97-AF65-F5344CB8AC3E}">
        <p14:creationId xmlns:p14="http://schemas.microsoft.com/office/powerpoint/2010/main" val="416822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141914"/>
            <a:ext cx="8851442" cy="64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49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314464"/>
            <a:ext cx="8669993" cy="63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8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319520"/>
            <a:ext cx="8813800" cy="6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79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322" y="871652"/>
            <a:ext cx="7480478" cy="30730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hlinkClick r:id="rId2"/>
              </a:rPr>
              <a:t>American Pragmatism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8319"/>
            <a:ext cx="10515600" cy="6084747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Main developments between 1850-1950</a:t>
            </a:r>
          </a:p>
          <a:p>
            <a:pPr lvl="1" algn="r"/>
            <a:r>
              <a:rPr lang="en-US" sz="2000" dirty="0"/>
              <a:t>William James</a:t>
            </a:r>
          </a:p>
          <a:p>
            <a:pPr lvl="1" algn="r"/>
            <a:r>
              <a:rPr lang="en-US" sz="2000" dirty="0"/>
              <a:t>Charles Sanders Peirce</a:t>
            </a:r>
          </a:p>
          <a:p>
            <a:pPr lvl="1" algn="r"/>
            <a:r>
              <a:rPr lang="en-US" sz="2000" dirty="0"/>
              <a:t>John Dewey</a:t>
            </a:r>
          </a:p>
          <a:p>
            <a:pPr lvl="1" algn="r"/>
            <a:r>
              <a:rPr lang="en-US" sz="2000" dirty="0"/>
              <a:t>Richard </a:t>
            </a:r>
            <a:r>
              <a:rPr lang="en-US" sz="2000" dirty="0" err="1"/>
              <a:t>Rorty</a:t>
            </a:r>
            <a:endParaRPr lang="en-US" sz="2000" dirty="0"/>
          </a:p>
          <a:p>
            <a:pPr algn="r"/>
            <a:r>
              <a:rPr lang="en-US" b="1" dirty="0"/>
              <a:t>an approach to understanding that</a:t>
            </a:r>
          </a:p>
          <a:p>
            <a:pPr marL="0" indent="0" algn="r">
              <a:buNone/>
            </a:pPr>
            <a:r>
              <a:rPr lang="en-US" b="1" dirty="0"/>
              <a:t>assesses the truth</a:t>
            </a:r>
          </a:p>
          <a:p>
            <a:pPr marL="0" indent="0" algn="r">
              <a:buNone/>
            </a:pPr>
            <a:r>
              <a:rPr lang="en-US" b="1" dirty="0"/>
              <a:t>of the meaning of theories or beliefs</a:t>
            </a:r>
          </a:p>
          <a:p>
            <a:pPr marL="0" indent="0" algn="r">
              <a:buNone/>
            </a:pPr>
            <a:r>
              <a:rPr lang="en-US" b="1" dirty="0"/>
              <a:t>in terms of the success of</a:t>
            </a:r>
          </a:p>
          <a:p>
            <a:pPr marL="0" indent="0" algn="r">
              <a:buNone/>
            </a:pPr>
            <a:r>
              <a:rPr lang="en-US" b="1" dirty="0"/>
              <a:t>their practical application</a:t>
            </a:r>
          </a:p>
          <a:p>
            <a:r>
              <a:rPr lang="en-US" sz="2400" dirty="0"/>
              <a:t>Practical configuration of Self/Society/World from experience</a:t>
            </a:r>
          </a:p>
          <a:p>
            <a:r>
              <a:rPr lang="en-US" sz="2400" dirty="0"/>
              <a:t>Try it on; see if it fits</a:t>
            </a:r>
          </a:p>
        </p:txBody>
      </p:sp>
      <p:pic>
        <p:nvPicPr>
          <p:cNvPr id="1026" name="Picture 2" descr="Image result for pragma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532290"/>
            <a:ext cx="3437466" cy="53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0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Virtue ethics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Character | Pursuing Excellence</a:t>
            </a:r>
          </a:p>
        </p:txBody>
      </p:sp>
    </p:spTree>
    <p:extLst>
      <p:ext uri="{BB962C8B-B14F-4D97-AF65-F5344CB8AC3E}">
        <p14:creationId xmlns:p14="http://schemas.microsoft.com/office/powerpoint/2010/main" val="1057778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</a:t>
            </a:r>
            <a:r>
              <a:rPr lang="en-US" u="sng" dirty="0"/>
              <a:t>MUST</a:t>
            </a:r>
            <a:r>
              <a:rPr lang="en-US" dirty="0"/>
              <a:t> make moral judgments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267" y="1624013"/>
            <a:ext cx="292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Sophie’s Choice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6" y="365125"/>
            <a:ext cx="1278467" cy="1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 result for sophie's cho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0" y="1926695"/>
            <a:ext cx="2129008" cy="31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ophie's cho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8" y="3400425"/>
            <a:ext cx="4765566" cy="32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ophie's cho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7" y="1641189"/>
            <a:ext cx="3572934" cy="50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199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5" y="914401"/>
            <a:ext cx="6841067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Virtue Ethics </a:t>
            </a:r>
            <a:r>
              <a:rPr lang="en-US" sz="2700" dirty="0"/>
              <a:t>(</a:t>
            </a:r>
            <a:r>
              <a:rPr lang="en-US" sz="2700" dirty="0">
                <a:hlinkClick r:id="rId3"/>
              </a:rPr>
              <a:t>Aristotle</a:t>
            </a:r>
            <a:r>
              <a:rPr lang="en-US" sz="2700" dirty="0"/>
              <a:t> 384-322 B.C.E.)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76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Basic Structures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Everyone has a natural end or purpose (</a:t>
            </a:r>
            <a:r>
              <a:rPr lang="en-US" sz="7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telos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in this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Practicing the virtues </a:t>
            </a:r>
            <a:r>
              <a:rPr lang="en-US" sz="7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actualizes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this </a:t>
            </a:r>
            <a:r>
              <a:rPr lang="en-US" sz="74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potential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Happiness (flourishing, thriving) (</a:t>
            </a:r>
            <a:r>
              <a:rPr lang="en-US" sz="74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Eudaimonia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 goal of Ethics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Virtue (Arête) = excellence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types of Greek virtues: intellectual,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moral, 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practical, athletic, etc.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Virtues are created in us by repetitive practice; habit; </a:t>
            </a:r>
            <a:r>
              <a:rPr lang="en-US" sz="7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mindless, sort of…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Moral Virtue = excellence of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character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Embodied or actualized virtues are character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traits</a:t>
            </a:r>
            <a:endParaRPr lang="en-US" sz="7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Individual citizen needs state/nation to achieve, thus closeness of morality &amp; politics and society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Main Greek moral virtues: wisdom, courage, justice, temperance, piety plus </a:t>
            </a:r>
            <a:r>
              <a:rPr lang="en-US" sz="7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many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others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Aristotle: Virtue understood as </a:t>
            </a:r>
            <a:r>
              <a:rPr lang="en-US" sz="7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mean</a:t>
            </a:r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between two extremes (vices)</a:t>
            </a:r>
          </a:p>
          <a:p>
            <a:r>
              <a:rPr lang="en-US" sz="7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Self-actualization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Cultures, Different Virtues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038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981201"/>
            <a:ext cx="3718865" cy="334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18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Virtue Ethics: General Moral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You should always act in such a way that your actions aim at producing a virtuous character in yourself.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Be all you can be.</a:t>
            </a:r>
          </a:p>
        </p:txBody>
      </p:sp>
    </p:spTree>
    <p:extLst>
      <p:ext uri="{BB962C8B-B14F-4D97-AF65-F5344CB8AC3E}">
        <p14:creationId xmlns:p14="http://schemas.microsoft.com/office/powerpoint/2010/main" val="242982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690688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List of virtues/personal values (as part of the Self)</a:t>
            </a:r>
            <a:br>
              <a:rPr lang="en-US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5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List of virtues (2)</a:t>
            </a: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br>
              <a:rPr lang="en-US" sz="2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Ten Essential Virtues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Wisdom</a:t>
            </a:r>
          </a:p>
          <a:p>
            <a:r>
              <a:rPr lang="en-US" dirty="0"/>
              <a:t>Justice</a:t>
            </a:r>
          </a:p>
          <a:p>
            <a:r>
              <a:rPr lang="en-US" dirty="0"/>
              <a:t>Piety</a:t>
            </a:r>
          </a:p>
          <a:p>
            <a:r>
              <a:rPr lang="en-US" dirty="0"/>
              <a:t>Fortitude (Courage)</a:t>
            </a:r>
          </a:p>
          <a:p>
            <a:r>
              <a:rPr lang="en-US" dirty="0"/>
              <a:t>Self-control (Temperance)</a:t>
            </a:r>
          </a:p>
          <a:p>
            <a:r>
              <a:rPr lang="en-US" dirty="0"/>
              <a:t>Love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Positive Attitude</a:t>
            </a:r>
          </a:p>
          <a:p>
            <a:r>
              <a:rPr lang="en-US" dirty="0"/>
              <a:t>Hard working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Gratitude</a:t>
            </a:r>
          </a:p>
          <a:p>
            <a:r>
              <a:rPr lang="en-US" dirty="0"/>
              <a:t>Humility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0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Virtue Ethics: General Moral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You should always act in such a way that your actions aim at producing a virtuous character in yourself.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Be all you can be.</a:t>
            </a:r>
          </a:p>
        </p:txBody>
      </p:sp>
    </p:spTree>
    <p:extLst>
      <p:ext uri="{BB962C8B-B14F-4D97-AF65-F5344CB8AC3E}">
        <p14:creationId xmlns:p14="http://schemas.microsoft.com/office/powerpoint/2010/main" val="112556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Virtue Ethics: Pros &amp; Cons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lvl="0"/>
            <a:endParaRPr lang="en-US" sz="2400" b="1" dirty="0">
              <a:solidFill>
                <a:srgbClr val="C00000"/>
              </a:solidFill>
              <a:hlinkClick r:id="rId2"/>
            </a:endParaRPr>
          </a:p>
          <a:p>
            <a:pPr lvl="0"/>
            <a:r>
              <a:rPr lang="en-US" sz="2400" b="1" dirty="0">
                <a:solidFill>
                  <a:srgbClr val="C00000"/>
                </a:solidFill>
                <a:hlinkClick r:id="rId2"/>
              </a:rPr>
              <a:t>Pros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Widespread &amp; perennial; holistic view of human nature / character development; cross-cultural;  developmental;  self-creation; responsibility for self; virtuous way of life; 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b="1" dirty="0">
                <a:solidFill>
                  <a:srgbClr val="C00000"/>
                </a:solidFill>
                <a:hlinkClick r:id="rId2"/>
              </a:rPr>
              <a:t>Cons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somewhat relativistic (virtues differ arbitrarily); bourgeois (Greek citizens, male-oriented); individualistic; conflicts difficult to resolve; self-focused (anti-social?)</a:t>
            </a:r>
            <a:endParaRPr lang="en-US" sz="16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3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904</Words>
  <Application>Microsoft Office PowerPoint</Application>
  <PresentationFormat>Widescreen</PresentationFormat>
  <Paragraphs>131</Paragraphs>
  <Slides>31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Bradley Hand ITC</vt:lpstr>
      <vt:lpstr>Calibri</vt:lpstr>
      <vt:lpstr>Calibri Light</vt:lpstr>
      <vt:lpstr>Franklin Gothic Book</vt:lpstr>
      <vt:lpstr>Office Theme</vt:lpstr>
      <vt:lpstr>ENTREPRENEURIAL ETHICS</vt:lpstr>
      <vt:lpstr>Personal Moral Development</vt:lpstr>
      <vt:lpstr>Virtue ethics</vt:lpstr>
      <vt:lpstr>Virtue Ethics (Aristotle 384-322 B.C.E.)</vt:lpstr>
      <vt:lpstr>Different Cultures, Different Virtues</vt:lpstr>
      <vt:lpstr>Virtue Ethics: General Moral Principle</vt:lpstr>
      <vt:lpstr>List of virtues/personal values (as part of the Self) List of virtues (2)                                                   Ten Essential Virtues </vt:lpstr>
      <vt:lpstr>Virtue Ethics: General Moral Principle</vt:lpstr>
      <vt:lpstr>Virtue Ethics: Pros &amp; Cons</vt:lpstr>
      <vt:lpstr>PowerPoint Presentation</vt:lpstr>
      <vt:lpstr>Abraham Maslow 1908-1970</vt:lpstr>
      <vt:lpstr>Do psychologists still use Maslow’s hierarchy of needs? (4:31) required</vt:lpstr>
      <vt:lpstr>Expanded hierarchy of needs</vt:lpstr>
      <vt:lpstr>PowerPoint Presentation</vt:lpstr>
      <vt:lpstr>Phenomenology Edmund Husserl 1859 -1938</vt:lpstr>
      <vt:lpstr>Existentialism (Great resource page)  Some prominent Existentialist thinkers</vt:lpstr>
      <vt:lpstr>“condemned to be free” </vt:lpstr>
      <vt:lpstr>Existentialism: We MUST make moral judgments</vt:lpstr>
      <vt:lpstr>Responsibility for the Other: face-to-face with the Other</vt:lpstr>
      <vt:lpstr>Current Levinas recognition</vt:lpstr>
      <vt:lpstr>Face-to-face with the Other</vt:lpstr>
      <vt:lpstr>Levinasian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Pragmatism</vt:lpstr>
      <vt:lpstr>We MUST make moral judgments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     MORAL          JUDGMENTS</dc:title>
  <dc:creator>Walsh, Robert</dc:creator>
  <cp:lastModifiedBy>robert walsh</cp:lastModifiedBy>
  <cp:revision>62</cp:revision>
  <dcterms:created xsi:type="dcterms:W3CDTF">2016-07-28T20:44:08Z</dcterms:created>
  <dcterms:modified xsi:type="dcterms:W3CDTF">2019-12-19T20:52:58Z</dcterms:modified>
</cp:coreProperties>
</file>