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83" r:id="rId4"/>
    <p:sldId id="284" r:id="rId5"/>
    <p:sldId id="281" r:id="rId6"/>
    <p:sldId id="276" r:id="rId7"/>
    <p:sldId id="261" r:id="rId8"/>
    <p:sldId id="259" r:id="rId9"/>
    <p:sldId id="260" r:id="rId10"/>
    <p:sldId id="262" r:id="rId11"/>
    <p:sldId id="263" r:id="rId12"/>
    <p:sldId id="264" r:id="rId13"/>
    <p:sldId id="265" r:id="rId14"/>
    <p:sldId id="266" r:id="rId15"/>
    <p:sldId id="267" r:id="rId16"/>
    <p:sldId id="268" r:id="rId17"/>
    <p:sldId id="269" r:id="rId18"/>
    <p:sldId id="273" r:id="rId19"/>
    <p:sldId id="274" r:id="rId20"/>
    <p:sldId id="278" r:id="rId21"/>
    <p:sldId id="271" r:id="rId22"/>
    <p:sldId id="272" r:id="rId23"/>
    <p:sldId id="280"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632C11C-1063-44BF-95DC-3EA4ADC0A5F4}" type="datetimeFigureOut">
              <a:rPr lang="en-US" smtClean="0"/>
              <a:t>5/29/2018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E9FDDD4-43F7-4963-BB25-4A36D6E3C2F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2C11C-1063-44BF-95DC-3EA4ADC0A5F4}"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2C11C-1063-44BF-95DC-3EA4ADC0A5F4}"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2C11C-1063-44BF-95DC-3EA4ADC0A5F4}"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32C11C-1063-44BF-95DC-3EA4ADC0A5F4}"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E9FDDD4-43F7-4963-BB25-4A36D6E3C2F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32C11C-1063-44BF-95DC-3EA4ADC0A5F4}"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32C11C-1063-44BF-95DC-3EA4ADC0A5F4}"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32C11C-1063-44BF-95DC-3EA4ADC0A5F4}"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2C11C-1063-44BF-95DC-3EA4ADC0A5F4}"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32C11C-1063-44BF-95DC-3EA4ADC0A5F4}"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32C11C-1063-44BF-95DC-3EA4ADC0A5F4}"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FDDD4-43F7-4963-BB25-4A36D6E3C2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632C11C-1063-44BF-95DC-3EA4ADC0A5F4}" type="datetimeFigureOut">
              <a:rPr lang="en-US" smtClean="0"/>
              <a:t>5/29/2018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E9FDDD4-43F7-4963-BB25-4A36D6E3C2F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logs.exeter.ac.uk/stoicismtoday/2014/06/07/1787/" TargetMode="External"/><Relationship Id="rId2" Type="http://schemas.openxmlformats.org/officeDocument/2006/relationships/hyperlink" Target="http://99u.com/articles/24401/a-makers-guidebook-9-stoic-principles-to-nurture-your-life-and-wor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plato.stanford.edu/entries/stoicism/" TargetMode="External"/><Relationship Id="rId4" Type="http://schemas.openxmlformats.org/officeDocument/2006/relationships/hyperlink" Target="http://fourhourworkweek.com/2009/04/13/stoicism-101-a-practical-guide-for-entrepreneu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goodtherapy.org/famous-psychologists/albert-ellis.html" TargetMode="External"/><Relationship Id="rId7" Type="http://schemas.openxmlformats.org/officeDocument/2006/relationships/image" Target="../media/image22.png"/><Relationship Id="rId2" Type="http://schemas.openxmlformats.org/officeDocument/2006/relationships/hyperlink" Target="http://albertellis.org/"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ukhypnosis.com/2011/03/06/the-here-and-now-excerpt-from-the-philosophy-of-cb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XuwYvFlNG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owK1qxDse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media.hoover.org/sites/default/files/documents/978-0-8179-3692-1_1.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ndenast.com/about-us/about-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lato.stanford.edu/entries/epictetus/" TargetMode="External"/><Relationship Id="rId2" Type="http://schemas.openxmlformats.org/officeDocument/2006/relationships/hyperlink" Target="http://plato.stanford.edu/entries/stoicis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60098"/>
            <a:ext cx="8229600" cy="1371600"/>
          </a:xfrm>
        </p:spPr>
        <p:txBody>
          <a:bodyPr>
            <a:normAutofit fontScale="90000"/>
          </a:bodyPr>
          <a:lstStyle/>
          <a:p>
            <a:r>
              <a:rPr lang="en-US" sz="4900" dirty="0" smtClean="0"/>
              <a:t>Chapter 6: Stoicism and personal moral power</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How to Achieve </a:t>
            </a:r>
            <a:r>
              <a:rPr lang="en-US" dirty="0"/>
              <a:t>S</a:t>
            </a:r>
            <a:r>
              <a:rPr lang="en-US" dirty="0" smtClean="0"/>
              <a:t>uccess in Your </a:t>
            </a:r>
          </a:p>
          <a:p>
            <a:r>
              <a:rPr lang="en-US" dirty="0" smtClean="0"/>
              <a:t>Personal and Professional Life</a:t>
            </a:r>
          </a:p>
        </p:txBody>
      </p:sp>
    </p:spTree>
    <p:extLst>
      <p:ext uri="{BB962C8B-B14F-4D97-AF65-F5344CB8AC3E}">
        <p14:creationId xmlns:p14="http://schemas.microsoft.com/office/powerpoint/2010/main" val="315111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63444">
            <a:off x="2743200" y="1828800"/>
            <a:ext cx="3505200" cy="3505200"/>
          </a:xfrm>
        </p:spPr>
      </p:pic>
    </p:spTree>
    <p:extLst>
      <p:ext uri="{BB962C8B-B14F-4D97-AF65-F5344CB8AC3E}">
        <p14:creationId xmlns:p14="http://schemas.microsoft.com/office/powerpoint/2010/main" val="56845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404" y="1600200"/>
            <a:ext cx="7331055" cy="4343399"/>
          </a:xfrm>
        </p:spPr>
      </p:pic>
    </p:spTree>
    <p:extLst>
      <p:ext uri="{BB962C8B-B14F-4D97-AF65-F5344CB8AC3E}">
        <p14:creationId xmlns:p14="http://schemas.microsoft.com/office/powerpoint/2010/main" val="2053268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76400"/>
            <a:ext cx="5715000" cy="4082143"/>
          </a:xfrm>
        </p:spPr>
      </p:pic>
    </p:spTree>
    <p:extLst>
      <p:ext uri="{BB962C8B-B14F-4D97-AF65-F5344CB8AC3E}">
        <p14:creationId xmlns:p14="http://schemas.microsoft.com/office/powerpoint/2010/main" val="3297570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33600"/>
            <a:ext cx="4194810" cy="3101909"/>
          </a:xfrm>
        </p:spPr>
      </p:pic>
    </p:spTree>
    <p:extLst>
      <p:ext uri="{BB962C8B-B14F-4D97-AF65-F5344CB8AC3E}">
        <p14:creationId xmlns:p14="http://schemas.microsoft.com/office/powerpoint/2010/main" val="213082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Ask Epictetus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3337">
            <a:off x="3088403" y="2787581"/>
            <a:ext cx="4368240" cy="32719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694877">
            <a:off x="519714" y="1663547"/>
            <a:ext cx="8229600" cy="98451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059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Epictetus: NO</a:t>
            </a:r>
            <a:br>
              <a:rPr lang="en-US" dirty="0" smtClean="0"/>
            </a:br>
            <a:r>
              <a:rPr lang="en-US" dirty="0" smtClean="0"/>
              <a:t>Nobody can </a:t>
            </a:r>
            <a:r>
              <a:rPr lang="en-US" u="sng" dirty="0" smtClean="0"/>
              <a:t>cause</a:t>
            </a:r>
            <a:r>
              <a:rPr lang="en-US" dirty="0" smtClean="0"/>
              <a:t> you to get angry.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The Enchiridion</a:t>
            </a:r>
            <a:r>
              <a:rPr lang="en-US" dirty="0"/>
              <a:t> </a:t>
            </a:r>
            <a:br>
              <a:rPr lang="en-US" dirty="0"/>
            </a:br>
            <a:r>
              <a:rPr lang="en-US" dirty="0"/>
              <a:t/>
            </a:r>
            <a:br>
              <a:rPr lang="en-US" dirty="0"/>
            </a:br>
            <a:r>
              <a:rPr lang="en-US" dirty="0"/>
              <a:t>By Epictetus </a:t>
            </a:r>
            <a:br>
              <a:rPr lang="en-US" dirty="0"/>
            </a:br>
            <a:r>
              <a:rPr lang="en-US" dirty="0"/>
              <a:t/>
            </a:r>
            <a:br>
              <a:rPr lang="en-US" dirty="0"/>
            </a:br>
            <a:r>
              <a:rPr lang="en-US" dirty="0"/>
              <a:t>Written 135 </a:t>
            </a:r>
            <a:r>
              <a:rPr lang="en-US" dirty="0" smtClean="0"/>
              <a:t>C.E</a:t>
            </a:r>
            <a:r>
              <a:rPr lang="en-US" dirty="0"/>
              <a:t>. </a:t>
            </a:r>
            <a:br>
              <a:rPr lang="en-US" dirty="0"/>
            </a:br>
            <a:r>
              <a:rPr lang="en-US" dirty="0"/>
              <a:t/>
            </a:r>
            <a:br>
              <a:rPr lang="en-US" dirty="0"/>
            </a:br>
            <a:r>
              <a:rPr lang="en-US" dirty="0"/>
              <a:t>Translated by Elizabeth </a:t>
            </a:r>
            <a:r>
              <a:rPr lang="en-US" dirty="0" smtClean="0"/>
              <a:t>Carter</a:t>
            </a:r>
          </a:p>
          <a:p>
            <a:pPr marL="0" indent="0" algn="ctr">
              <a:buNone/>
            </a:pPr>
            <a:endParaRPr lang="en-US" dirty="0"/>
          </a:p>
          <a:p>
            <a:pPr marL="0" indent="0">
              <a:buNone/>
            </a:pPr>
            <a:r>
              <a:rPr lang="en-US" dirty="0"/>
              <a:t/>
            </a:r>
            <a:br>
              <a:rPr lang="en-US" dirty="0"/>
            </a:br>
            <a:r>
              <a:rPr lang="en-US" dirty="0" smtClean="0"/>
              <a:t>“</a:t>
            </a:r>
            <a:r>
              <a:rPr lang="en-US" b="1" dirty="0" smtClean="0"/>
              <a:t>1</a:t>
            </a:r>
            <a:r>
              <a:rPr lang="en-US" b="1" dirty="0"/>
              <a:t>.</a:t>
            </a:r>
            <a:r>
              <a:rPr lang="en-US" dirty="0"/>
              <a:t> Some things are in our control and others not. </a:t>
            </a:r>
            <a:r>
              <a:rPr lang="en-US" dirty="0" smtClean="0"/>
              <a:t>Some things </a:t>
            </a:r>
            <a:r>
              <a:rPr lang="en-US" dirty="0"/>
              <a:t>in our control are opinion, pursuit, desire, aversion, and, in a word, whatever are our own actions. Things not in our control are body, property, reputation, command, and, in one word, whatever are not our own actions</a:t>
            </a:r>
            <a:r>
              <a:rPr lang="en-US" dirty="0" smtClean="0"/>
              <a:t>.” </a:t>
            </a: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075548"/>
            <a:ext cx="1676400" cy="3138139"/>
          </a:xfrm>
          <a:prstGeom prst="rect">
            <a:avLst/>
          </a:prstGeom>
        </p:spPr>
      </p:pic>
    </p:spTree>
    <p:extLst>
      <p:ext uri="{BB962C8B-B14F-4D97-AF65-F5344CB8AC3E}">
        <p14:creationId xmlns:p14="http://schemas.microsoft.com/office/powerpoint/2010/main" val="308472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0200"/>
            <a:ext cx="8503920" cy="4724400"/>
          </a:xfrm>
        </p:spPr>
        <p:txBody>
          <a:bodyPr>
            <a:normAutofit fontScale="77500" lnSpcReduction="20000"/>
          </a:bodyPr>
          <a:lstStyle/>
          <a:p>
            <a:pPr marL="0" indent="0">
              <a:buNone/>
            </a:pPr>
            <a:r>
              <a:rPr lang="en-US" dirty="0" smtClean="0"/>
              <a:t>“The </a:t>
            </a:r>
            <a:r>
              <a:rPr lang="en-US" dirty="0"/>
              <a:t>things in our control are by nature free, unrestrained, unhindered; but those not in our control are weak, slavish, restrained, belonging to </a:t>
            </a:r>
            <a:r>
              <a:rPr lang="en-US" dirty="0" smtClean="0"/>
              <a:t>others.</a:t>
            </a:r>
          </a:p>
          <a:p>
            <a:pPr marL="0" indent="0">
              <a:buNone/>
            </a:pPr>
            <a:endParaRPr lang="en-US" dirty="0"/>
          </a:p>
          <a:p>
            <a:pPr marL="0" indent="0">
              <a:buNone/>
            </a:pPr>
            <a:r>
              <a:rPr lang="en-US" dirty="0" smtClean="0"/>
              <a:t>Remember</a:t>
            </a:r>
            <a:r>
              <a:rPr lang="en-US" dirty="0"/>
              <a:t>, then, that if you suppose that things which are slavish by nature are also free, and that what belongs to others is your own, then you will be hindered. You will lament, you will be disturbed, and you will find fault both with gods and men</a:t>
            </a:r>
            <a:r>
              <a:rPr lang="en-US" dirty="0" smtClean="0"/>
              <a:t>.</a:t>
            </a:r>
          </a:p>
          <a:p>
            <a:pPr marL="0" indent="0">
              <a:buNone/>
            </a:pPr>
            <a:endParaRPr lang="en-US" dirty="0"/>
          </a:p>
          <a:p>
            <a:pPr marL="0" indent="0">
              <a:buNone/>
            </a:pPr>
            <a:r>
              <a:rPr lang="en-US" dirty="0" smtClean="0"/>
              <a:t> </a:t>
            </a:r>
            <a:r>
              <a:rPr lang="en-US" dirty="0"/>
              <a:t>But if you suppose that only to be your own which is your own, and what belongs to others such as it really is, then no one will ever compel you or restrain you. Further, you will find fault with no one or accuse no one. You will do nothing against your </a:t>
            </a:r>
            <a:r>
              <a:rPr lang="en-US" dirty="0" smtClean="0"/>
              <a:t>will.</a:t>
            </a:r>
          </a:p>
          <a:p>
            <a:pPr marL="0" indent="0">
              <a:buNone/>
            </a:pPr>
            <a:r>
              <a:rPr lang="en-US" dirty="0" smtClean="0"/>
              <a:t>No </a:t>
            </a:r>
            <a:r>
              <a:rPr lang="en-US" dirty="0"/>
              <a:t>one will hurt you, you will have no enemies, and </a:t>
            </a:r>
            <a:r>
              <a:rPr lang="en-US" dirty="0" smtClean="0"/>
              <a:t>you will </a:t>
            </a:r>
            <a:r>
              <a:rPr lang="en-US" dirty="0"/>
              <a:t>not be harmed</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26821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So…What do </a:t>
            </a:r>
            <a:r>
              <a:rPr lang="en-US" u="sng" dirty="0" smtClean="0">
                <a:effectLst>
                  <a:outerShdw blurRad="38100" dist="38100" dir="2700000" algn="tl">
                    <a:srgbClr val="000000">
                      <a:alpha val="43137"/>
                    </a:srgbClr>
                  </a:outerShdw>
                </a:effectLst>
              </a:rPr>
              <a:t>you</a:t>
            </a:r>
            <a:r>
              <a:rPr lang="en-US" dirty="0" smtClean="0"/>
              <a:t> think?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3337">
            <a:off x="3088403" y="2787581"/>
            <a:ext cx="4368240" cy="327196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12031">
            <a:off x="304800" y="1752600"/>
            <a:ext cx="8229600" cy="98451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139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Power</a:t>
            </a:r>
            <a:endParaRPr lang="en-US" dirty="0"/>
          </a:p>
        </p:txBody>
      </p:sp>
      <p:sp>
        <p:nvSpPr>
          <p:cNvPr id="3" name="Content Placeholder 2"/>
          <p:cNvSpPr>
            <a:spLocks noGrp="1"/>
          </p:cNvSpPr>
          <p:nvPr>
            <p:ph idx="1"/>
          </p:nvPr>
        </p:nvSpPr>
        <p:spPr>
          <a:xfrm>
            <a:off x="228600" y="1600200"/>
            <a:ext cx="8686800" cy="4709160"/>
          </a:xfrm>
        </p:spPr>
        <p:txBody>
          <a:bodyPr/>
          <a:lstStyle/>
          <a:p>
            <a:pPr marL="137160" indent="0" algn="ctr">
              <a:buNone/>
            </a:pPr>
            <a:r>
              <a:rPr lang="en-US" dirty="0"/>
              <a:t/>
            </a:r>
            <a:br>
              <a:rPr lang="en-US" dirty="0"/>
            </a:br>
            <a:r>
              <a:rPr lang="en-US" dirty="0" smtClean="0"/>
              <a:t>PERSONAL POWER is your ability to get what you want, and to live the life you want, as far as this is possible.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799" y="3403600"/>
            <a:ext cx="3035085" cy="2387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707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Personal Power: 4 tips</a:t>
            </a:r>
            <a:endParaRPr lang="en-US" dirty="0"/>
          </a:p>
        </p:txBody>
      </p:sp>
      <p:sp>
        <p:nvSpPr>
          <p:cNvPr id="3" name="Content Placeholder 2"/>
          <p:cNvSpPr>
            <a:spLocks noGrp="1"/>
          </p:cNvSpPr>
          <p:nvPr>
            <p:ph idx="1"/>
          </p:nvPr>
        </p:nvSpPr>
        <p:spPr>
          <a:xfrm>
            <a:off x="304800" y="1600200"/>
            <a:ext cx="8610600" cy="4709160"/>
          </a:xfrm>
        </p:spPr>
        <p:txBody>
          <a:bodyPr>
            <a:normAutofit fontScale="70000" lnSpcReduction="20000"/>
          </a:bodyPr>
          <a:lstStyle/>
          <a:p>
            <a:pPr marL="137160" indent="0">
              <a:buNone/>
            </a:pPr>
            <a:r>
              <a:rPr lang="en-US" dirty="0" smtClean="0"/>
              <a:t>1. Perpetually focus on determining what is under your control and what is not; act on what is, let go of what is not</a:t>
            </a:r>
          </a:p>
          <a:p>
            <a:pPr lvl="1"/>
            <a:r>
              <a:rPr lang="en-US" dirty="0" smtClean="0"/>
              <a:t>Marks the limit of your personal power</a:t>
            </a:r>
          </a:p>
          <a:p>
            <a:pPr lvl="1"/>
            <a:endParaRPr lang="en-US" dirty="0" smtClean="0"/>
          </a:p>
          <a:p>
            <a:pPr marL="137160" indent="0">
              <a:buNone/>
            </a:pPr>
            <a:r>
              <a:rPr lang="en-US" dirty="0" smtClean="0"/>
              <a:t>2. Taking responsibility for what is under your control</a:t>
            </a:r>
          </a:p>
          <a:p>
            <a:pPr lvl="1"/>
            <a:r>
              <a:rPr lang="en-US" dirty="0" smtClean="0"/>
              <a:t>No blaming; living by principles</a:t>
            </a:r>
          </a:p>
          <a:p>
            <a:pPr marL="137160" indent="0">
              <a:buNone/>
            </a:pPr>
            <a:r>
              <a:rPr lang="en-US" dirty="0" smtClean="0"/>
              <a:t>3. Indifference to what is not under your control</a:t>
            </a:r>
          </a:p>
          <a:p>
            <a:pPr lvl="1"/>
            <a:r>
              <a:rPr lang="en-US" dirty="0" smtClean="0"/>
              <a:t>Let it go</a:t>
            </a:r>
          </a:p>
          <a:p>
            <a:pPr lvl="1"/>
            <a:endParaRPr lang="en-US" sz="3600" dirty="0" smtClean="0"/>
          </a:p>
          <a:p>
            <a:pPr marL="137160" indent="0">
              <a:buNone/>
            </a:pPr>
            <a:r>
              <a:rPr lang="en-US" sz="3600" dirty="0" smtClean="0"/>
              <a:t>4. </a:t>
            </a:r>
            <a:r>
              <a:rPr lang="en-US" sz="3600" dirty="0" smtClean="0">
                <a:solidFill>
                  <a:srgbClr val="FFC000"/>
                </a:solidFill>
              </a:rPr>
              <a:t>The more responsibility you take for what is truly under your control (while letting go of what is not), the greater your </a:t>
            </a:r>
            <a:r>
              <a:rPr lang="en-US" sz="3600" b="1" dirty="0" smtClean="0">
                <a:solidFill>
                  <a:srgbClr val="FFC000"/>
                </a:solidFill>
              </a:rPr>
              <a:t>Personal Power</a:t>
            </a:r>
          </a:p>
          <a:p>
            <a:pPr lvl="1"/>
            <a:r>
              <a:rPr lang="en-US" dirty="0" smtClean="0"/>
              <a:t>Lifelong practice</a:t>
            </a:r>
          </a:p>
          <a:p>
            <a:pPr marL="137160" indent="0">
              <a:buNone/>
            </a:pPr>
            <a:endParaRPr lang="en-US" dirty="0" smtClean="0"/>
          </a:p>
          <a:p>
            <a:pPr marL="137160" indent="0" algn="ctr">
              <a:buNone/>
            </a:pPr>
            <a:r>
              <a:rPr lang="en-US" dirty="0" smtClean="0"/>
              <a:t>START RIGHT NOW!</a:t>
            </a:r>
            <a:endParaRPr lang="en-US" dirty="0"/>
          </a:p>
        </p:txBody>
      </p:sp>
    </p:spTree>
    <p:extLst>
      <p:ext uri="{BB962C8B-B14F-4D97-AF65-F5344CB8AC3E}">
        <p14:creationId xmlns:p14="http://schemas.microsoft.com/office/powerpoint/2010/main" val="10376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Stoicism, Entrepreneurs, and Emperors</a:t>
            </a:r>
            <a:endParaRPr lang="en-US" dirty="0"/>
          </a:p>
        </p:txBody>
      </p:sp>
      <p:sp>
        <p:nvSpPr>
          <p:cNvPr id="3" name="Content Placeholder 2"/>
          <p:cNvSpPr>
            <a:spLocks noGrp="1"/>
          </p:cNvSpPr>
          <p:nvPr>
            <p:ph idx="1"/>
          </p:nvPr>
        </p:nvSpPr>
        <p:spPr/>
        <p:txBody>
          <a:bodyPr>
            <a:normAutofit fontScale="92500" lnSpcReduction="10000"/>
          </a:bodyPr>
          <a:lstStyle/>
          <a:p>
            <a:pPr marL="137160" indent="0">
              <a:buNone/>
            </a:pPr>
            <a:endParaRPr lang="en-US" b="1" dirty="0" smtClean="0"/>
          </a:p>
          <a:p>
            <a:pPr marL="137160" lvl="0" indent="0">
              <a:buNone/>
            </a:pPr>
            <a:r>
              <a:rPr lang="en-US" b="1" dirty="0">
                <a:solidFill>
                  <a:prstClr val="white"/>
                </a:solidFill>
                <a:hlinkClick r:id="rId2"/>
              </a:rPr>
              <a:t>9 Stoic Principles to Live by </a:t>
            </a:r>
            <a:endParaRPr lang="en-US" b="1" dirty="0">
              <a:solidFill>
                <a:prstClr val="white"/>
              </a:solidFill>
            </a:endParaRPr>
          </a:p>
          <a:p>
            <a:pPr marL="137160" indent="0">
              <a:buNone/>
            </a:pPr>
            <a:r>
              <a:rPr lang="en-US" sz="2000" b="1" dirty="0" smtClean="0"/>
              <a:t>(Recommended)</a:t>
            </a:r>
          </a:p>
          <a:p>
            <a:pPr marL="137160" indent="0">
              <a:buNone/>
            </a:pPr>
            <a:r>
              <a:rPr lang="en-US" b="1" dirty="0" smtClean="0">
                <a:hlinkClick r:id="rId3"/>
              </a:rPr>
              <a:t>Want an Unconquerable Mind? </a:t>
            </a:r>
          </a:p>
          <a:p>
            <a:pPr marL="137160" indent="0">
              <a:buNone/>
            </a:pPr>
            <a:r>
              <a:rPr lang="en-US" b="1" dirty="0" smtClean="0">
                <a:hlinkClick r:id="rId3"/>
              </a:rPr>
              <a:t>Try Stoic Philosophy</a:t>
            </a:r>
            <a:r>
              <a:rPr lang="en-US" b="1" dirty="0" smtClean="0"/>
              <a:t/>
            </a:r>
            <a:br>
              <a:rPr lang="en-US" b="1" dirty="0" smtClean="0"/>
            </a:br>
            <a:r>
              <a:rPr lang="en-US" sz="2000" b="1" dirty="0" smtClean="0"/>
              <a:t>(Carrie Sheffield / Forbes - Recommended)</a:t>
            </a:r>
          </a:p>
          <a:p>
            <a:pPr marL="137160" indent="0">
              <a:buNone/>
            </a:pPr>
            <a:endParaRPr lang="en-US" sz="2000" b="1" dirty="0"/>
          </a:p>
          <a:p>
            <a:pPr marL="137160" indent="0">
              <a:buNone/>
            </a:pPr>
            <a:r>
              <a:rPr lang="en-US" sz="2000" b="1" dirty="0" smtClean="0">
                <a:hlinkClick r:id="rId4"/>
              </a:rPr>
              <a:t>Stoicism 101: A Practical Guide</a:t>
            </a:r>
          </a:p>
          <a:p>
            <a:pPr marL="137160" indent="0">
              <a:buNone/>
            </a:pPr>
            <a:r>
              <a:rPr lang="en-US" sz="2000" b="1" dirty="0" smtClean="0">
                <a:hlinkClick r:id="rId4"/>
              </a:rPr>
              <a:t>for Entrepreneurs</a:t>
            </a:r>
            <a:endParaRPr lang="en-US" sz="2000" b="1" dirty="0" smtClean="0"/>
          </a:p>
          <a:p>
            <a:pPr marL="137160" indent="0">
              <a:buNone/>
            </a:pPr>
            <a:endParaRPr lang="en-US" b="1" dirty="0" smtClean="0"/>
          </a:p>
          <a:p>
            <a:pPr marL="137160" lvl="0" indent="0">
              <a:buClr>
                <a:prstClr val="white">
                  <a:shade val="95000"/>
                </a:prstClr>
              </a:buClr>
              <a:buNone/>
            </a:pPr>
            <a:r>
              <a:rPr lang="en-US" dirty="0">
                <a:solidFill>
                  <a:prstClr val="white"/>
                </a:solidFill>
                <a:hlinkClick r:id="rId5"/>
              </a:rPr>
              <a:t>A Few Words About </a:t>
            </a:r>
            <a:r>
              <a:rPr lang="en-US" b="1" dirty="0" smtClean="0">
                <a:solidFill>
                  <a:prstClr val="white"/>
                </a:solidFill>
                <a:hlinkClick r:id="rId5"/>
              </a:rPr>
              <a:t>Stoicism</a:t>
            </a:r>
            <a:endParaRPr lang="en-US" b="1" dirty="0" smtClean="0">
              <a:solidFill>
                <a:prstClr val="white"/>
              </a:solidFill>
            </a:endParaRPr>
          </a:p>
          <a:p>
            <a:pPr marL="137160" lvl="0" indent="0">
              <a:buClr>
                <a:prstClr val="white">
                  <a:shade val="95000"/>
                </a:prstClr>
              </a:buClr>
              <a:buNone/>
            </a:pPr>
            <a:r>
              <a:rPr lang="en-US" sz="2000" b="1" dirty="0" smtClean="0">
                <a:solidFill>
                  <a:prstClr val="white"/>
                </a:solidFill>
              </a:rPr>
              <a:t>(in depth article)</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276600"/>
            <a:ext cx="2286000" cy="34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52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7086600" cy="1828800"/>
          </a:xfrm>
        </p:spPr>
        <p:txBody>
          <a:bodyPr/>
          <a:lstStyle/>
          <a:p>
            <a:r>
              <a:rPr lang="en-US" dirty="0" smtClean="0"/>
              <a:t>Stoicism Influenced Contemporary Psychotherapy</a:t>
            </a:r>
            <a:endParaRPr lang="en-US" dirty="0"/>
          </a:p>
        </p:txBody>
      </p:sp>
      <p:sp>
        <p:nvSpPr>
          <p:cNvPr id="3" name="Text Placeholder 2"/>
          <p:cNvSpPr>
            <a:spLocks noGrp="1"/>
          </p:cNvSpPr>
          <p:nvPr>
            <p:ph type="body" idx="1"/>
          </p:nvPr>
        </p:nvSpPr>
        <p:spPr>
          <a:xfrm>
            <a:off x="1524000" y="3276600"/>
            <a:ext cx="7086600" cy="1509712"/>
          </a:xfrm>
        </p:spPr>
        <p:txBody>
          <a:bodyPr/>
          <a:lstStyle/>
          <a:p>
            <a:r>
              <a:rPr lang="en-US" dirty="0" smtClean="0"/>
              <a:t>     Albert Ellis</a:t>
            </a:r>
            <a:endParaRPr lang="en-US" dirty="0"/>
          </a:p>
        </p:txBody>
      </p:sp>
    </p:spTree>
    <p:extLst>
      <p:ext uri="{BB962C8B-B14F-4D97-AF65-F5344CB8AC3E}">
        <p14:creationId xmlns:p14="http://schemas.microsoft.com/office/powerpoint/2010/main" val="1162544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dirty="0" smtClean="0"/>
              <a:t>Rational Emotive Behavior Therapy (REBT)</a:t>
            </a:r>
            <a:br>
              <a:rPr lang="en-US" dirty="0" smtClean="0"/>
            </a:br>
            <a:r>
              <a:rPr lang="en-US" sz="2700" dirty="0" smtClean="0"/>
              <a:t>also called Cognitive Behavioral Therapy (CBT)</a:t>
            </a:r>
            <a:endParaRPr lang="en-US" sz="2700" dirty="0"/>
          </a:p>
        </p:txBody>
      </p:sp>
      <p:sp>
        <p:nvSpPr>
          <p:cNvPr id="3" name="Content Placeholder 2"/>
          <p:cNvSpPr>
            <a:spLocks noGrp="1"/>
          </p:cNvSpPr>
          <p:nvPr>
            <p:ph idx="1"/>
          </p:nvPr>
        </p:nvSpPr>
        <p:spPr>
          <a:xfrm>
            <a:off x="381000" y="1828800"/>
            <a:ext cx="8534400" cy="4709160"/>
          </a:xfrm>
        </p:spPr>
        <p:txBody>
          <a:bodyPr/>
          <a:lstStyle/>
          <a:p>
            <a:r>
              <a:rPr lang="en-US" dirty="0" smtClean="0">
                <a:hlinkClick r:id="rId2"/>
              </a:rPr>
              <a:t>Albert Ellis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37160" indent="0">
              <a:buNone/>
            </a:pPr>
            <a:r>
              <a:rPr lang="en-US" dirty="0"/>
              <a:t> </a:t>
            </a:r>
            <a:r>
              <a:rPr lang="en-US" dirty="0" smtClean="0"/>
              <a:t>        </a:t>
            </a:r>
            <a:r>
              <a:rPr lang="en-US" sz="1600" dirty="0" smtClean="0"/>
              <a:t>1913-2007</a:t>
            </a:r>
            <a:r>
              <a:rPr lang="en-US" dirty="0" smtClean="0"/>
              <a:t>                                 </a:t>
            </a:r>
            <a:r>
              <a:rPr lang="en-US" dirty="0" smtClean="0">
                <a:hlinkClick r:id="rId3"/>
              </a:rPr>
              <a:t>Books by Albert Ellis</a:t>
            </a: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19050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828800"/>
            <a:ext cx="1357312" cy="204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024876"/>
            <a:ext cx="1473601" cy="209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7202" y="1851999"/>
            <a:ext cx="1413303" cy="227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170197"/>
            <a:ext cx="1509712" cy="236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87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87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a:hlinkClick r:id="rId2"/>
          </p:cNvPr>
          <p:cNvPicPr>
            <a:picLocks noGrp="1" noChangeAspect="1"/>
          </p:cNvPicPr>
          <p:nvPr>
            <p:ph idx="1"/>
          </p:nvPr>
        </p:nvPicPr>
        <p:blipFill>
          <a:blip r:embed="rId3"/>
          <a:stretch>
            <a:fillRect/>
          </a:stretch>
        </p:blipFill>
        <p:spPr>
          <a:xfrm>
            <a:off x="3048000" y="1585953"/>
            <a:ext cx="2666999" cy="4144890"/>
          </a:xfrm>
          <a:prstGeom prst="rect">
            <a:avLst/>
          </a:prstGeom>
        </p:spPr>
      </p:pic>
    </p:spTree>
    <p:extLst>
      <p:ext uri="{BB962C8B-B14F-4D97-AF65-F5344CB8AC3E}">
        <p14:creationId xmlns:p14="http://schemas.microsoft.com/office/powerpoint/2010/main" val="1768664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Jules Evans</a:t>
            </a:r>
            <a:endParaRPr lang="en-US" dirty="0"/>
          </a:p>
        </p:txBody>
      </p:sp>
      <p:sp>
        <p:nvSpPr>
          <p:cNvPr id="3" name="Content Placeholder 2"/>
          <p:cNvSpPr>
            <a:spLocks noGrp="1"/>
          </p:cNvSpPr>
          <p:nvPr>
            <p:ph idx="1"/>
          </p:nvPr>
        </p:nvSpPr>
        <p:spPr/>
        <p:txBody>
          <a:bodyPr/>
          <a:lstStyle/>
          <a:p>
            <a:pPr marL="137160" indent="0" algn="ctr">
              <a:buNone/>
            </a:pPr>
            <a:r>
              <a:rPr lang="en-US" dirty="0"/>
              <a:t>How </a:t>
            </a:r>
            <a:r>
              <a:rPr lang="en-US" dirty="0" smtClean="0"/>
              <a:t>Stoic philosophy saved my life</a:t>
            </a:r>
          </a:p>
          <a:p>
            <a:pPr marL="137160" indent="0" algn="ctr">
              <a:buNone/>
            </a:pPr>
            <a:endParaRPr lang="en-US" dirty="0"/>
          </a:p>
        </p:txBody>
      </p:sp>
      <p:pic>
        <p:nvPicPr>
          <p:cNvPr id="4" name="XuwYvFlNGns"/>
          <p:cNvPicPr>
            <a:picLocks noRot="1" noChangeAspect="1"/>
          </p:cNvPicPr>
          <p:nvPr>
            <a:videoFile r:link="rId1"/>
          </p:nvPr>
        </p:nvPicPr>
        <p:blipFill>
          <a:blip r:embed="rId3"/>
          <a:stretch>
            <a:fillRect/>
          </a:stretch>
        </p:blipFill>
        <p:spPr>
          <a:xfrm>
            <a:off x="2286000" y="2438400"/>
            <a:ext cx="4572000" cy="2571750"/>
          </a:xfrm>
          <a:prstGeom prst="rect">
            <a:avLst/>
          </a:prstGeom>
        </p:spPr>
      </p:pic>
    </p:spTree>
    <p:extLst>
      <p:ext uri="{BB962C8B-B14F-4D97-AF65-F5344CB8AC3E}">
        <p14:creationId xmlns:p14="http://schemas.microsoft.com/office/powerpoint/2010/main" val="456231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Gladiator</a:t>
            </a:r>
            <a:r>
              <a:rPr lang="en-US" dirty="0"/>
              <a:t> trailer</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1930400" y="2057400"/>
            <a:ext cx="5283199" cy="2971800"/>
          </a:xfrm>
          <a:prstGeom prst="rect">
            <a:avLst/>
          </a:prstGeom>
        </p:spPr>
      </p:pic>
    </p:spTree>
    <p:extLst>
      <p:ext uri="{BB962C8B-B14F-4D97-AF65-F5344CB8AC3E}">
        <p14:creationId xmlns:p14="http://schemas.microsoft.com/office/powerpoint/2010/main" val="369479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Stockdale</a:t>
            </a:r>
            <a:endParaRPr lang="en-US" dirty="0"/>
          </a:p>
        </p:txBody>
      </p:sp>
      <p:pic>
        <p:nvPicPr>
          <p:cNvPr id="4" name="Content Placeholder 3"/>
          <p:cNvPicPr>
            <a:picLocks noGrp="1" noChangeAspect="1"/>
          </p:cNvPicPr>
          <p:nvPr>
            <p:ph idx="1"/>
          </p:nvPr>
        </p:nvPicPr>
        <p:blipFill>
          <a:blip r:embed="rId2"/>
          <a:stretch>
            <a:fillRect/>
          </a:stretch>
        </p:blipFill>
        <p:spPr>
          <a:xfrm>
            <a:off x="3822269" y="1450768"/>
            <a:ext cx="4884409" cy="2617788"/>
          </a:xfrm>
          <a:prstGeom prst="rect">
            <a:avLst/>
          </a:prstGeom>
        </p:spPr>
      </p:pic>
      <p:pic>
        <p:nvPicPr>
          <p:cNvPr id="5" name="Picture 4"/>
          <p:cNvPicPr>
            <a:picLocks noChangeAspect="1"/>
          </p:cNvPicPr>
          <p:nvPr/>
        </p:nvPicPr>
        <p:blipFill>
          <a:blip r:embed="rId3"/>
          <a:stretch>
            <a:fillRect/>
          </a:stretch>
        </p:blipFill>
        <p:spPr>
          <a:xfrm>
            <a:off x="457200" y="1676400"/>
            <a:ext cx="2555395" cy="3248819"/>
          </a:xfrm>
          <a:prstGeom prst="rect">
            <a:avLst/>
          </a:prstGeom>
        </p:spPr>
      </p:pic>
      <p:sp>
        <p:nvSpPr>
          <p:cNvPr id="6" name="Rectangle 5"/>
          <p:cNvSpPr/>
          <p:nvPr/>
        </p:nvSpPr>
        <p:spPr>
          <a:xfrm>
            <a:off x="3276600" y="4191000"/>
            <a:ext cx="4572000" cy="2308324"/>
          </a:xfrm>
          <a:prstGeom prst="rect">
            <a:avLst/>
          </a:prstGeom>
        </p:spPr>
        <p:txBody>
          <a:bodyPr>
            <a:spAutoFit/>
          </a:bodyPr>
          <a:lstStyle/>
          <a:p>
            <a:r>
              <a:rPr lang="en-US" dirty="0"/>
              <a:t>“So what Epictetus was telling his students was that there can be no such thing as being the "victim" of another. You can only be a "victim" of yourself. It's all in how you discipline your mind. Who” </a:t>
            </a:r>
          </a:p>
          <a:p>
            <a:r>
              <a:rPr lang="en-US" dirty="0"/>
              <a:t>― James B. Stockdale, </a:t>
            </a:r>
            <a:r>
              <a:rPr lang="en-US" dirty="0">
                <a:hlinkClick r:id="rId4"/>
              </a:rPr>
              <a:t>Courage Under Fire: Testing Epictetus's Doctrines in a Laboratory of Human Behavior</a:t>
            </a:r>
            <a:endParaRPr lang="en-US" dirty="0"/>
          </a:p>
        </p:txBody>
      </p:sp>
    </p:spTree>
    <p:extLst>
      <p:ext uri="{BB962C8B-B14F-4D97-AF65-F5344CB8AC3E}">
        <p14:creationId xmlns:p14="http://schemas.microsoft.com/office/powerpoint/2010/main" val="173344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Stoicism and Resilience</a:t>
            </a:r>
            <a:endParaRPr lang="en-US" dirty="0"/>
          </a:p>
        </p:txBody>
      </p:sp>
      <p:sp>
        <p:nvSpPr>
          <p:cNvPr id="5" name="Content Placeholder 4"/>
          <p:cNvSpPr>
            <a:spLocks noGrp="1"/>
          </p:cNvSpPr>
          <p:nvPr>
            <p:ph idx="1"/>
          </p:nvPr>
        </p:nvSpPr>
        <p:spPr/>
        <p:txBody>
          <a:bodyPr/>
          <a:lstStyle/>
          <a:p>
            <a:pPr marL="137160" indent="0">
              <a:buNone/>
            </a:pPr>
            <a:r>
              <a:rPr lang="en-US" dirty="0" smtClean="0"/>
              <a:t/>
            </a:r>
            <a:br>
              <a:rPr lang="en-US" dirty="0" smtClean="0"/>
            </a:br>
            <a:r>
              <a:rPr lang="en-US" b="1" dirty="0" smtClean="0"/>
              <a:t>The </a:t>
            </a:r>
            <a:r>
              <a:rPr lang="en-US" b="1" dirty="0"/>
              <a:t>test of a </a:t>
            </a:r>
            <a:r>
              <a:rPr lang="en-US" b="1" dirty="0" smtClean="0"/>
              <a:t>philosophy</a:t>
            </a:r>
            <a:br>
              <a:rPr lang="en-US" b="1" dirty="0" smtClean="0"/>
            </a:br>
            <a:r>
              <a:rPr lang="en-US" b="1" dirty="0" smtClean="0"/>
              <a:t>is </a:t>
            </a:r>
            <a:r>
              <a:rPr lang="en-US" b="1" dirty="0"/>
              <a:t>simple: does it </a:t>
            </a:r>
            <a:r>
              <a:rPr lang="en-US" b="1" dirty="0" smtClean="0"/>
              <a:t>lead</a:t>
            </a:r>
            <a:br>
              <a:rPr lang="en-US" b="1" dirty="0" smtClean="0"/>
            </a:br>
            <a:r>
              <a:rPr lang="en-US" b="1" dirty="0" smtClean="0"/>
              <a:t>people </a:t>
            </a:r>
            <a:r>
              <a:rPr lang="en-US" b="1" dirty="0"/>
              <a:t>to live better </a:t>
            </a:r>
            <a:r>
              <a:rPr lang="en-US" b="1" dirty="0" smtClean="0"/>
              <a:t>lives?</a:t>
            </a:r>
            <a:br>
              <a:rPr lang="en-US" b="1" dirty="0" smtClean="0"/>
            </a:br>
            <a:r>
              <a:rPr lang="en-US" b="1" dirty="0" smtClean="0"/>
              <a:t>If </a:t>
            </a:r>
            <a:r>
              <a:rPr lang="en-US" b="1" dirty="0"/>
              <a:t>not, the philosophy fails. </a:t>
            </a:r>
            <a:endParaRPr lang="en-US" b="1" dirty="0" smtClean="0"/>
          </a:p>
          <a:p>
            <a:pPr marL="137160" indent="0">
              <a:buNone/>
            </a:pPr>
            <a:r>
              <a:rPr lang="en-US" b="1" dirty="0" smtClean="0"/>
              <a:t>If </a:t>
            </a:r>
            <a:r>
              <a:rPr lang="en-US" b="1" dirty="0"/>
              <a:t>so, it succeeds….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17638"/>
            <a:ext cx="3152775" cy="4752975"/>
          </a:xfrm>
          <a:prstGeom prst="rect">
            <a:avLst/>
          </a:prstGeom>
        </p:spPr>
      </p:pic>
    </p:spTree>
    <p:extLst>
      <p:ext uri="{BB962C8B-B14F-4D97-AF65-F5344CB8AC3E}">
        <p14:creationId xmlns:p14="http://schemas.microsoft.com/office/powerpoint/2010/main" val="989075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Jonathon Newhouse, CEO</a:t>
            </a:r>
            <a:br>
              <a:rPr lang="en-US" dirty="0" smtClean="0"/>
            </a:br>
            <a:r>
              <a:rPr lang="en-US" dirty="0" err="1" smtClean="0">
                <a:solidFill>
                  <a:srgbClr val="FFC000"/>
                </a:solidFill>
                <a:hlinkClick r:id="rId2"/>
              </a:rPr>
              <a:t>Conde</a:t>
            </a:r>
            <a:r>
              <a:rPr lang="en-US" dirty="0" smtClean="0">
                <a:solidFill>
                  <a:srgbClr val="FFC000"/>
                </a:solidFill>
                <a:hlinkClick r:id="rId2"/>
              </a:rPr>
              <a:t> Nast </a:t>
            </a:r>
            <a:r>
              <a:rPr lang="en-US" dirty="0" smtClean="0"/>
              <a:t>Int’l.</a:t>
            </a:r>
            <a:endParaRPr lang="en-US" dirty="0"/>
          </a:p>
        </p:txBody>
      </p:sp>
      <p:sp>
        <p:nvSpPr>
          <p:cNvPr id="3" name="Content Placeholder 2"/>
          <p:cNvSpPr>
            <a:spLocks noGrp="1"/>
          </p:cNvSpPr>
          <p:nvPr>
            <p:ph idx="1"/>
          </p:nvPr>
        </p:nvSpPr>
        <p:spPr>
          <a:xfrm>
            <a:off x="838200" y="2286000"/>
            <a:ext cx="4191000" cy="4709160"/>
          </a:xfrm>
        </p:spPr>
        <p:txBody>
          <a:bodyPr>
            <a:normAutofit/>
          </a:bodyPr>
          <a:lstStyle/>
          <a:p>
            <a:pPr marL="137160" indent="0">
              <a:buNone/>
            </a:pPr>
            <a:r>
              <a:rPr lang="en-US" sz="2000" dirty="0" smtClean="0"/>
              <a:t>“If </a:t>
            </a:r>
            <a:r>
              <a:rPr lang="en-US" sz="2000" dirty="0"/>
              <a:t>someone is behaving in a rude way, step back and say ‘OK that’s their problem. What’s my responsibility? Mine is to follow the precepts of truth, justice, courage and self-control</a:t>
            </a:r>
            <a:r>
              <a:rPr lang="en-US" sz="2000" dirty="0" smtClean="0"/>
              <a:t>’ … </a:t>
            </a:r>
            <a:r>
              <a:rPr lang="en-US" sz="2000" dirty="0"/>
              <a:t>nothing can prevent you from living according to the precepts of Stoicism</a:t>
            </a:r>
            <a:r>
              <a:rPr lang="en-US" sz="2000" dirty="0" smtClean="0"/>
              <a:t>.”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2609850" cy="187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41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Epictetus</a:t>
            </a:r>
            <a:r>
              <a:rPr lang="en-US" dirty="0" smtClean="0"/>
              <a:t> ~ Stoic Teacher / Philosopher </a:t>
            </a:r>
            <a:endParaRPr lang="en-US" dirty="0"/>
          </a:p>
        </p:txBody>
      </p:sp>
      <p:sp>
        <p:nvSpPr>
          <p:cNvPr id="3" name="Content Placeholder 2"/>
          <p:cNvSpPr>
            <a:spLocks noGrp="1"/>
          </p:cNvSpPr>
          <p:nvPr>
            <p:ph idx="1"/>
          </p:nvPr>
        </p:nvSpPr>
        <p:spPr>
          <a:xfrm>
            <a:off x="381000" y="1524000"/>
            <a:ext cx="8503920" cy="4572000"/>
          </a:xfrm>
        </p:spPr>
        <p:txBody>
          <a:bodyPr/>
          <a:lstStyle/>
          <a:p>
            <a:pPr marL="0" indent="0" algn="ctr">
              <a:buNone/>
            </a:pPr>
            <a:r>
              <a:rPr lang="en-US" dirty="0" smtClean="0">
                <a:solidFill>
                  <a:srgbClr val="222222"/>
                </a:solidFill>
                <a:latin typeface="arial"/>
              </a:rPr>
              <a:t>Ἐπ</a:t>
            </a:r>
            <a:r>
              <a:rPr lang="en-US" dirty="0" err="1" smtClean="0">
                <a:solidFill>
                  <a:srgbClr val="222222"/>
                </a:solidFill>
                <a:latin typeface="arial"/>
              </a:rPr>
              <a:t>ίκτητος</a:t>
            </a:r>
            <a:r>
              <a:rPr lang="en-US" dirty="0" smtClean="0">
                <a:solidFill>
                  <a:srgbClr val="222222"/>
                </a:solidFill>
                <a:latin typeface="arial"/>
              </a:rPr>
              <a:t>   </a:t>
            </a:r>
            <a:r>
              <a:rPr lang="en-US" dirty="0">
                <a:solidFill>
                  <a:srgbClr val="222222"/>
                </a:solidFill>
                <a:latin typeface="arial"/>
              </a:rPr>
              <a:t>AD 55 – AD </a:t>
            </a:r>
            <a:r>
              <a:rPr lang="en-US" dirty="0" smtClean="0">
                <a:solidFill>
                  <a:srgbClr val="222222"/>
                </a:solidFill>
                <a:latin typeface="arial"/>
              </a:rPr>
              <a:t>135</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771" y="2528374"/>
            <a:ext cx="4474982" cy="3339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02840"/>
            <a:ext cx="3348110" cy="2790092"/>
          </a:xfrm>
          <a:prstGeom prst="rect">
            <a:avLst/>
          </a:prstGeom>
        </p:spPr>
      </p:pic>
    </p:spTree>
    <p:extLst>
      <p:ext uri="{BB962C8B-B14F-4D97-AF65-F5344CB8AC3E}">
        <p14:creationId xmlns:p14="http://schemas.microsoft.com/office/powerpoint/2010/main" val="567567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07552" cy="990600"/>
          </a:xfrm>
        </p:spPr>
        <p:txBody>
          <a:bodyPr>
            <a:normAutofit fontScale="90000"/>
          </a:bodyPr>
          <a:lstStyle/>
          <a:p>
            <a:r>
              <a:rPr lang="en-US" dirty="0" smtClean="0">
                <a:hlinkClick r:id="rId2"/>
              </a:rPr>
              <a:t>A Few Words About </a:t>
            </a:r>
            <a:r>
              <a:rPr lang="en-US" b="1" dirty="0" smtClean="0">
                <a:hlinkClick r:id="rId2"/>
              </a:rPr>
              <a:t>Stoicism</a:t>
            </a:r>
            <a:r>
              <a:rPr lang="en-US" b="1" dirty="0" smtClean="0"/>
              <a:t> from Epictetus, on the purpose of life</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solidFill>
                  <a:schemeClr val="tx1"/>
                </a:solidFill>
                <a:hlinkClick r:id="rId3"/>
              </a:rPr>
              <a:t>Epictetus</a:t>
            </a:r>
            <a:endParaRPr lang="en-US" b="1" dirty="0">
              <a:solidFill>
                <a:schemeClr val="tx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3746" y="1371600"/>
            <a:ext cx="6115254" cy="4580538"/>
          </a:xfrm>
        </p:spPr>
      </p:pic>
    </p:spTree>
    <p:extLst>
      <p:ext uri="{BB962C8B-B14F-4D97-AF65-F5344CB8AC3E}">
        <p14:creationId xmlns:p14="http://schemas.microsoft.com/office/powerpoint/2010/main" val="4293191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Achieve Happiness?</a:t>
            </a:r>
            <a:endParaRPr lang="en-US" dirty="0"/>
          </a:p>
        </p:txBody>
      </p:sp>
      <p:sp>
        <p:nvSpPr>
          <p:cNvPr id="3" name="Content Placeholder 2"/>
          <p:cNvSpPr>
            <a:spLocks noGrp="1"/>
          </p:cNvSpPr>
          <p:nvPr>
            <p:ph idx="1"/>
          </p:nvPr>
        </p:nvSpPr>
        <p:spPr/>
        <p:txBody>
          <a:bodyPr>
            <a:normAutofit lnSpcReduction="10000"/>
          </a:bodyPr>
          <a:lstStyle/>
          <a:p>
            <a:r>
              <a:rPr lang="en-US" dirty="0" smtClean="0"/>
              <a:t>Practice virtue</a:t>
            </a:r>
          </a:p>
          <a:p>
            <a:r>
              <a:rPr lang="en-US" dirty="0" smtClean="0"/>
              <a:t>Live in accord with reason</a:t>
            </a:r>
          </a:p>
          <a:p>
            <a:pPr lvl="1"/>
            <a:r>
              <a:rPr lang="en-US" dirty="0" smtClean="0"/>
              <a:t>Caution about passion</a:t>
            </a:r>
          </a:p>
          <a:p>
            <a:r>
              <a:rPr lang="en-US" dirty="0" smtClean="0"/>
              <a:t>Get some ethical and philosophical</a:t>
            </a:r>
          </a:p>
          <a:p>
            <a:pPr marL="585216" lvl="1" indent="0">
              <a:buNone/>
            </a:pPr>
            <a:r>
              <a:rPr lang="en-US" dirty="0" smtClean="0"/>
              <a:t>training for life</a:t>
            </a:r>
          </a:p>
          <a:p>
            <a:r>
              <a:rPr lang="en-US" dirty="0" smtClean="0"/>
              <a:t>Practice self-reflection</a:t>
            </a:r>
          </a:p>
          <a:p>
            <a:r>
              <a:rPr lang="en-US" dirty="0" smtClean="0"/>
              <a:t>Make careful judgments</a:t>
            </a:r>
          </a:p>
          <a:p>
            <a:r>
              <a:rPr lang="en-US" dirty="0" smtClean="0"/>
              <a:t>Develop inner calm.  How?</a:t>
            </a:r>
          </a:p>
          <a:p>
            <a:pPr lvl="1"/>
            <a:r>
              <a:rPr lang="en-US" dirty="0" smtClean="0"/>
              <a:t>Focus on what is under your control</a:t>
            </a:r>
          </a:p>
          <a:p>
            <a:pPr lvl="1"/>
            <a:r>
              <a:rPr lang="en-US" dirty="0"/>
              <a:t>L</a:t>
            </a:r>
            <a:r>
              <a:rPr lang="en-US" dirty="0" smtClean="0"/>
              <a:t>et go of what is not under your control </a:t>
            </a:r>
            <a:endParaRPr lang="en-US" dirty="0"/>
          </a:p>
        </p:txBody>
      </p:sp>
    </p:spTree>
    <p:extLst>
      <p:ext uri="{BB962C8B-B14F-4D97-AF65-F5344CB8AC3E}">
        <p14:creationId xmlns:p14="http://schemas.microsoft.com/office/powerpoint/2010/main" val="859361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724</TotalTime>
  <Words>559</Words>
  <Application>Microsoft Office PowerPoint</Application>
  <PresentationFormat>On-screen Show (4:3)</PresentationFormat>
  <Paragraphs>78</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Lucida Sans</vt:lpstr>
      <vt:lpstr>Wingdings</vt:lpstr>
      <vt:lpstr>Wingdings 2</vt:lpstr>
      <vt:lpstr>Wingdings 3</vt:lpstr>
      <vt:lpstr>Apex</vt:lpstr>
      <vt:lpstr>Chapter 6: Stoicism and personal moral power </vt:lpstr>
      <vt:lpstr>Stoicism, Entrepreneurs, and Emperors</vt:lpstr>
      <vt:lpstr>Gladiator trailer </vt:lpstr>
      <vt:lpstr>James Stockdale</vt:lpstr>
      <vt:lpstr>Stoicism and Resilience</vt:lpstr>
      <vt:lpstr>Jonathon Newhouse, CEO Conde Nast Int’l.</vt:lpstr>
      <vt:lpstr>Epictetus ~ Stoic Teacher / Philosopher </vt:lpstr>
      <vt:lpstr>A Few Words About Stoicism from Epictetus, on the purpose of life                   Epictetus</vt:lpstr>
      <vt:lpstr>How to Achieve Happiness?</vt:lpstr>
      <vt:lpstr>PowerPoint Presentation</vt:lpstr>
      <vt:lpstr>PowerPoint Presentation</vt:lpstr>
      <vt:lpstr>PowerPoint Presentation</vt:lpstr>
      <vt:lpstr>PowerPoint Presentation</vt:lpstr>
      <vt:lpstr>Ask Epictetus</vt:lpstr>
      <vt:lpstr>Epictetus: NO Nobody can cause you to get angry.</vt:lpstr>
      <vt:lpstr>PowerPoint Presentation</vt:lpstr>
      <vt:lpstr>So…What do you think?</vt:lpstr>
      <vt:lpstr>Personal Power</vt:lpstr>
      <vt:lpstr>Creating Personal Power: 4 tips</vt:lpstr>
      <vt:lpstr>Stoicism Influenced Contemporary Psychotherapy</vt:lpstr>
      <vt:lpstr>Rational Emotive Behavior Therapy (REBT) also called Cognitive Behavioral Therapy (CBT)</vt:lpstr>
      <vt:lpstr>PowerPoint Presentation</vt:lpstr>
      <vt:lpstr>PowerPoint Presentation</vt:lpstr>
      <vt:lpstr>Jules Evans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Stoicism for Business</dc:title>
  <dc:creator>Robert</dc:creator>
  <cp:lastModifiedBy>Walsh, Robert</cp:lastModifiedBy>
  <cp:revision>55</cp:revision>
  <dcterms:created xsi:type="dcterms:W3CDTF">2014-03-25T22:07:56Z</dcterms:created>
  <dcterms:modified xsi:type="dcterms:W3CDTF">2018-05-29T19:14:04Z</dcterms:modified>
</cp:coreProperties>
</file>