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2"/>
  </p:sldMasterIdLst>
  <p:notesMasterIdLst>
    <p:notesMasterId r:id="rId26"/>
  </p:notesMasterIdLst>
  <p:sldIdLst>
    <p:sldId id="256" r:id="rId3"/>
    <p:sldId id="258" r:id="rId4"/>
    <p:sldId id="257" r:id="rId5"/>
    <p:sldId id="259" r:id="rId6"/>
    <p:sldId id="283" r:id="rId7"/>
    <p:sldId id="261" r:id="rId8"/>
    <p:sldId id="262" r:id="rId9"/>
    <p:sldId id="284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85" r:id="rId20"/>
    <p:sldId id="286" r:id="rId21"/>
    <p:sldId id="275" r:id="rId22"/>
    <p:sldId id="276" r:id="rId23"/>
    <p:sldId id="277" r:id="rId24"/>
    <p:sldId id="278" r:id="rId25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9525" cap="flat">
              <a:solidFill>
                <a:srgbClr val="000000">
                  <a:alpha val="0"/>
                </a:srgbClr>
              </a:solidFill>
              <a:prstDash val="solid"/>
              <a:round/>
            </a:ln>
          </a:left>
          <a:right>
            <a:ln w="9525" cap="flat">
              <a:solidFill>
                <a:srgbClr val="000000">
                  <a:alpha val="0"/>
                </a:srgbClr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9525" cap="flat">
              <a:solidFill>
                <a:srgbClr val="000000">
                  <a:alpha val="0"/>
                </a:srgbClr>
              </a:solidFill>
              <a:prstDash val="solid"/>
              <a:round/>
            </a:ln>
          </a:insideV>
        </a:tcBdr>
        <a:fill>
          <a:solidFill>
            <a:srgbClr val="E9EFF7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9525" cap="flat">
              <a:solidFill>
                <a:srgbClr val="000000">
                  <a:alpha val="0"/>
                </a:srgbClr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rgbClr val="E9EFF7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9525" cap="flat">
              <a:solidFill>
                <a:srgbClr val="000000">
                  <a:alpha val="0"/>
                </a:srgbClr>
              </a:solidFill>
              <a:prstDash val="solid"/>
              <a:round/>
            </a:ln>
          </a:left>
          <a:right>
            <a:ln w="9525" cap="flat">
              <a:solidFill>
                <a:srgbClr val="000000">
                  <a:alpha val="0"/>
                </a:srgbClr>
              </a:solidFill>
              <a:prstDash val="solid"/>
              <a:round/>
            </a:ln>
          </a:right>
          <a:top>
            <a:ln w="508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9525" cap="flat">
              <a:solidFill>
                <a:srgbClr val="000000">
                  <a:alpha val="0"/>
                </a:srgbClr>
              </a:solidFill>
              <a:prstDash val="solid"/>
              <a:round/>
            </a:ln>
          </a:insideH>
          <a:insideV>
            <a:ln w="9525" cap="flat">
              <a:solidFill>
                <a:srgbClr val="000000">
                  <a:alpha val="0"/>
                </a:srgbClr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9525" cap="flat">
              <a:solidFill>
                <a:srgbClr val="000000">
                  <a:alpha val="0"/>
                </a:srgbClr>
              </a:solidFill>
              <a:prstDash val="solid"/>
              <a:round/>
            </a:ln>
          </a:left>
          <a:right>
            <a:ln w="9525" cap="flat">
              <a:solidFill>
                <a:srgbClr val="000000">
                  <a:alpha val="0"/>
                </a:srgbClr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9525" cap="flat">
              <a:solidFill>
                <a:srgbClr val="000000">
                  <a:alpha val="0"/>
                </a:srgbClr>
              </a:solidFill>
              <a:prstDash val="solid"/>
              <a:round/>
            </a:ln>
          </a:insideH>
          <a:insideV>
            <a:ln w="9525" cap="flat">
              <a:solidFill>
                <a:srgbClr val="000000">
                  <a:alpha val="0"/>
                </a:srgb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068" autoAdjust="0"/>
  </p:normalViewPr>
  <p:slideViewPr>
    <p:cSldViewPr snapToGrid="0">
      <p:cViewPr varScale="1">
        <p:scale>
          <a:sx n="69" d="100"/>
          <a:sy n="69" d="100"/>
        </p:scale>
        <p:origin x="90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4" name="Shape 14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j-lt"/>
        <a:ea typeface="+mj-ea"/>
        <a:cs typeface="+mj-cs"/>
        <a:sym typeface="Arial"/>
      </a:defRPr>
    </a:lvl1pPr>
    <a:lvl2pPr indent="228600" latinLnBrk="0">
      <a:defRPr sz="1400">
        <a:latin typeface="+mj-lt"/>
        <a:ea typeface="+mj-ea"/>
        <a:cs typeface="+mj-cs"/>
        <a:sym typeface="Arial"/>
      </a:defRPr>
    </a:lvl2pPr>
    <a:lvl3pPr indent="457200" latinLnBrk="0">
      <a:defRPr sz="1400">
        <a:latin typeface="+mj-lt"/>
        <a:ea typeface="+mj-ea"/>
        <a:cs typeface="+mj-cs"/>
        <a:sym typeface="Arial"/>
      </a:defRPr>
    </a:lvl3pPr>
    <a:lvl4pPr indent="685800" latinLnBrk="0">
      <a:defRPr sz="1400">
        <a:latin typeface="+mj-lt"/>
        <a:ea typeface="+mj-ea"/>
        <a:cs typeface="+mj-cs"/>
        <a:sym typeface="Arial"/>
      </a:defRPr>
    </a:lvl4pPr>
    <a:lvl5pPr indent="914400" latinLnBrk="0">
      <a:defRPr sz="1400">
        <a:latin typeface="+mj-lt"/>
        <a:ea typeface="+mj-ea"/>
        <a:cs typeface="+mj-cs"/>
        <a:sym typeface="Arial"/>
      </a:defRPr>
    </a:lvl5pPr>
    <a:lvl6pPr indent="1143000" latinLnBrk="0">
      <a:defRPr sz="1400">
        <a:latin typeface="+mj-lt"/>
        <a:ea typeface="+mj-ea"/>
        <a:cs typeface="+mj-cs"/>
        <a:sym typeface="Arial"/>
      </a:defRPr>
    </a:lvl6pPr>
    <a:lvl7pPr indent="1371600" latinLnBrk="0">
      <a:defRPr sz="1400">
        <a:latin typeface="+mj-lt"/>
        <a:ea typeface="+mj-ea"/>
        <a:cs typeface="+mj-cs"/>
        <a:sym typeface="Arial"/>
      </a:defRPr>
    </a:lvl7pPr>
    <a:lvl8pPr indent="1600200" latinLnBrk="0">
      <a:defRPr sz="1400">
        <a:latin typeface="+mj-lt"/>
        <a:ea typeface="+mj-ea"/>
        <a:cs typeface="+mj-cs"/>
        <a:sym typeface="Arial"/>
      </a:defRPr>
    </a:lvl8pPr>
    <a:lvl9pPr indent="1828800" latinLnBrk="0">
      <a:defRPr sz="1400">
        <a:latin typeface="+mj-lt"/>
        <a:ea typeface="+mj-ea"/>
        <a:cs typeface="+mj-cs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1" name="Shape 16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200"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8" name="Shape 23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  <a:defRPr sz="1200">
                <a:latin typeface="Century Gothic"/>
                <a:ea typeface="Century Gothic"/>
                <a:cs typeface="Century Gothic"/>
                <a:sym typeface="Century Gothic"/>
              </a:defRPr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9" name="Shape 24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just">
              <a:buClr>
                <a:srgbClr val="000000"/>
              </a:buClr>
              <a:buSzPts val="1200"/>
              <a:buNone/>
              <a:defRPr sz="1200" b="1"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7" name="Shape 25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F5678-5C51-41A5-8A39-AC4BA34CFD18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39542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72" name="Shape 27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78" name="Shape 27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84" name="Shape 28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6" name="Shape 15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just">
              <a:buClr>
                <a:schemeClr val="accent1"/>
              </a:buClr>
              <a:buSzPts val="1200"/>
              <a:buFont typeface="Helvetica"/>
              <a:buNone/>
              <a:defRPr sz="1200"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3" name="Shape 17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just">
              <a:buClr>
                <a:schemeClr val="accent1"/>
              </a:buClr>
              <a:buSzPts val="1800"/>
              <a:buFont typeface="Helvetica"/>
              <a:buNone/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F5678-5C51-41A5-8A39-AC4BA34CFD18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54161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498209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055595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F5678-5C51-41A5-8A39-AC4BA34CFD18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16526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9" name="Shape 21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2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1" name="Shape 23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Slajd tytułowy_2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reść - poziom 1…"/>
          <p:cNvSpPr txBox="1">
            <a:spLocks noGrp="1"/>
          </p:cNvSpPr>
          <p:nvPr>
            <p:ph type="body" sz="quarter" idx="1"/>
          </p:nvPr>
        </p:nvSpPr>
        <p:spPr>
          <a:xfrm>
            <a:off x="2956616" y="1420787"/>
            <a:ext cx="5327652" cy="2002239"/>
          </a:xfrm>
          <a:prstGeom prst="rect">
            <a:avLst/>
          </a:prstGeom>
        </p:spPr>
        <p:txBody>
          <a:bodyPr anchor="b"/>
          <a:lstStyle>
            <a:lvl1pPr marL="228600" indent="0">
              <a:buClrTx/>
              <a:buSzTx/>
              <a:buFontTx/>
              <a:buNone/>
              <a:defRPr sz="48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1257300" indent="-685800">
              <a:buClrTx/>
              <a:buSzPts val="4800"/>
              <a:buFontTx/>
              <a:defRPr sz="48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851660" indent="-822960">
              <a:buClrTx/>
              <a:buSzPts val="4800"/>
              <a:buFontTx/>
              <a:defRPr sz="48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2400300" indent="-914400">
              <a:buClrTx/>
              <a:buSzPts val="4800"/>
              <a:buFontTx/>
              <a:defRPr sz="48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857500" indent="-914400">
              <a:buClrTx/>
              <a:buSzPts val="4800"/>
              <a:buFontTx/>
              <a:defRPr sz="48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13" name="Google Shape;17;p29"/>
          <p:cNvSpPr txBox="1">
            <a:spLocks noGrp="1"/>
          </p:cNvSpPr>
          <p:nvPr>
            <p:ph type="body" sz="quarter" idx="21"/>
          </p:nvPr>
        </p:nvSpPr>
        <p:spPr>
          <a:xfrm>
            <a:off x="2955236" y="3468689"/>
            <a:ext cx="5327651" cy="1268413"/>
          </a:xfrm>
          <a:prstGeom prst="rect">
            <a:avLst/>
          </a:prstGeom>
        </p:spPr>
        <p:txBody>
          <a:bodyPr/>
          <a:lstStyle/>
          <a:p>
            <a:pPr indent="-347154">
              <a:buClr>
                <a:srgbClr val="FFFFFF"/>
              </a:buClr>
              <a:buSzPts val="1800"/>
              <a:defRPr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</p:txBody>
      </p:sp>
      <p:sp>
        <p:nvSpPr>
          <p:cNvPr id="14" name="Google Shape;18;p29"/>
          <p:cNvSpPr txBox="1">
            <a:spLocks noGrp="1"/>
          </p:cNvSpPr>
          <p:nvPr>
            <p:ph type="body" sz="quarter" idx="22"/>
          </p:nvPr>
        </p:nvSpPr>
        <p:spPr>
          <a:xfrm>
            <a:off x="2955235" y="4943983"/>
            <a:ext cx="5327651" cy="1358901"/>
          </a:xfrm>
          <a:prstGeom prst="rect">
            <a:avLst/>
          </a:prstGeom>
        </p:spPr>
        <p:txBody>
          <a:bodyPr/>
          <a:lstStyle/>
          <a:p>
            <a:pPr marL="228600" indent="0">
              <a:buClrTx/>
              <a:buSzTx/>
              <a:buFontTx/>
              <a:buNone/>
              <a:defRPr sz="1300" i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</p:txBody>
      </p:sp>
      <p:sp>
        <p:nvSpPr>
          <p:cNvPr id="15" name="01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01"/>
          <p:cNvSpPr txBox="1">
            <a:spLocks noGrp="1"/>
          </p:cNvSpPr>
          <p:nvPr>
            <p:ph type="sldNum" sz="quarter" idx="2"/>
          </p:nvPr>
        </p:nvSpPr>
        <p:spPr>
          <a:xfrm>
            <a:off x="11095216" y="6414780"/>
            <a:ext cx="258585" cy="24826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BJECT_WITH_CAPTION_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kst tytułowy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Tekst tytułowy</a:t>
            </a:r>
          </a:p>
        </p:txBody>
      </p:sp>
      <p:sp>
        <p:nvSpPr>
          <p:cNvPr id="107" name="Treść - poziom 1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 indent="-431800">
              <a:buSzPts val="3200"/>
              <a:defRPr sz="3200"/>
            </a:lvl1pPr>
            <a:lvl2pPr marL="972457" indent="-464457">
              <a:buSzPts val="3200"/>
              <a:defRPr sz="3200"/>
            </a:lvl2pPr>
            <a:lvl3pPr marL="1498600" indent="-508000">
              <a:buSzPts val="3200"/>
              <a:defRPr sz="3200"/>
            </a:lvl3pPr>
            <a:lvl4pPr marL="2042160" indent="-568960">
              <a:buSzPts val="3200"/>
              <a:defRPr sz="3200"/>
            </a:lvl4pPr>
            <a:lvl5pPr marL="2499360" indent="-568960">
              <a:buSzPts val="3200"/>
              <a:defRPr sz="3200"/>
            </a:lvl5pPr>
          </a:lstStyle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108" name="Google Shape;76;p39"/>
          <p:cNvSpPr txBox="1"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228600" indent="0">
              <a:buClrTx/>
              <a:buSzTx/>
              <a:buFontTx/>
              <a:buNone/>
              <a:defRPr sz="1600"/>
            </a:pPr>
            <a:endParaRPr/>
          </a:p>
        </p:txBody>
      </p:sp>
      <p:sp>
        <p:nvSpPr>
          <p:cNvPr id="109" name="01"/>
          <p:cNvSpPr txBox="1">
            <a:spLocks noGrp="1"/>
          </p:cNvSpPr>
          <p:nvPr>
            <p:ph type="sldNum" sz="quarter" idx="2"/>
          </p:nvPr>
        </p:nvSpPr>
        <p:spPr>
          <a:xfrm>
            <a:off x="11095216" y="6414780"/>
            <a:ext cx="258585" cy="24826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_WITH_CAPTION_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kst tytułowy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Tekst tytułowy</a:t>
            </a:r>
          </a:p>
        </p:txBody>
      </p:sp>
      <p:sp>
        <p:nvSpPr>
          <p:cNvPr id="117" name="Google Shape;82;p40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8" name="Treść - poziom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228600" indent="0">
              <a:buClrTx/>
              <a:buSzTx/>
              <a:buFontTx/>
              <a:buNone/>
              <a:defRPr sz="1600"/>
            </a:lvl1pPr>
            <a:lvl2pPr marL="228600" indent="457200">
              <a:buClrTx/>
              <a:buSzTx/>
              <a:buFontTx/>
              <a:buNone/>
              <a:defRPr sz="1600"/>
            </a:lvl2pPr>
            <a:lvl3pPr marL="228600" indent="914400">
              <a:buClrTx/>
              <a:buSzTx/>
              <a:buFontTx/>
              <a:buNone/>
              <a:defRPr sz="1600"/>
            </a:lvl3pPr>
            <a:lvl4pPr marL="228600" indent="1371600">
              <a:buClrTx/>
              <a:buSzTx/>
              <a:buFontTx/>
              <a:buNone/>
              <a:defRPr sz="1600"/>
            </a:lvl4pPr>
            <a:lvl5pPr marL="228600" indent="1828800">
              <a:buClrTx/>
              <a:buSzTx/>
              <a:buFontTx/>
              <a:buNone/>
              <a:defRPr sz="1600"/>
            </a:lvl5pPr>
          </a:lstStyle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119" name="01"/>
          <p:cNvSpPr txBox="1">
            <a:spLocks noGrp="1"/>
          </p:cNvSpPr>
          <p:nvPr>
            <p:ph type="sldNum" sz="quarter" idx="2"/>
          </p:nvPr>
        </p:nvSpPr>
        <p:spPr>
          <a:xfrm>
            <a:off x="11095216" y="6414780"/>
            <a:ext cx="258585" cy="24826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_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ekst tytułowy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t>Tekst tytułowy</a:t>
            </a:r>
          </a:p>
        </p:txBody>
      </p:sp>
      <p:sp>
        <p:nvSpPr>
          <p:cNvPr id="127" name="Treść - poziom 1…"/>
          <p:cNvSpPr txBox="1">
            <a:spLocks noGrp="1"/>
          </p:cNvSpPr>
          <p:nvPr>
            <p:ph type="body" idx="1"/>
          </p:nvPr>
        </p:nvSpPr>
        <p:spPr>
          <a:xfrm rot="5400000">
            <a:off x="3920330" y="-1256506"/>
            <a:ext cx="4351339" cy="10515601"/>
          </a:xfrm>
          <a:prstGeom prst="rect">
            <a:avLst/>
          </a:prstGeom>
        </p:spPr>
        <p:txBody>
          <a:bodyPr/>
          <a:lstStyle>
            <a:lvl1pPr indent="-342900"/>
            <a:lvl2pPr marL="971550" indent="-400050"/>
            <a:lvl3pPr marL="1508760" indent="-480060"/>
          </a:lstStyle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128" name="01"/>
          <p:cNvSpPr txBox="1">
            <a:spLocks noGrp="1"/>
          </p:cNvSpPr>
          <p:nvPr>
            <p:ph type="sldNum" sz="quarter" idx="2"/>
          </p:nvPr>
        </p:nvSpPr>
        <p:spPr>
          <a:xfrm>
            <a:off x="11095216" y="6414780"/>
            <a:ext cx="258585" cy="24826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_TITLE_AND_VERTICAL_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ekst tytułowy"/>
          <p:cNvSpPr txBox="1">
            <a:spLocks noGrp="1"/>
          </p:cNvSpPr>
          <p:nvPr>
            <p:ph type="title"/>
          </p:nvPr>
        </p:nvSpPr>
        <p:spPr>
          <a:xfrm rot="5400000">
            <a:off x="7133431" y="1956593"/>
            <a:ext cx="5811839" cy="2628901"/>
          </a:xfrm>
          <a:prstGeom prst="rect">
            <a:avLst/>
          </a:prstGeom>
        </p:spPr>
        <p:txBody>
          <a:bodyPr/>
          <a:lstStyle/>
          <a:p>
            <a:r>
              <a:t>Tekst tytułowy</a:t>
            </a:r>
          </a:p>
        </p:txBody>
      </p:sp>
      <p:sp>
        <p:nvSpPr>
          <p:cNvPr id="136" name="Treść - poziom 1…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7"/>
            <a:ext cx="5811838" cy="7734301"/>
          </a:xfrm>
          <a:prstGeom prst="rect">
            <a:avLst/>
          </a:prstGeom>
        </p:spPr>
        <p:txBody>
          <a:bodyPr/>
          <a:lstStyle>
            <a:lvl1pPr indent="-342900"/>
            <a:lvl2pPr marL="971550" indent="-400050"/>
            <a:lvl3pPr marL="1508760" indent="-480060"/>
          </a:lstStyle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137" name="01"/>
          <p:cNvSpPr txBox="1">
            <a:spLocks noGrp="1"/>
          </p:cNvSpPr>
          <p:nvPr>
            <p:ph type="sldNum" sz="quarter" idx="2"/>
          </p:nvPr>
        </p:nvSpPr>
        <p:spPr>
          <a:xfrm>
            <a:off x="11095216" y="6414780"/>
            <a:ext cx="258585" cy="24826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175E-7EC1-474D-B840-8BC2FEEA3A19}" type="datetimeFigureOut">
              <a:rPr lang="pl-PL" smtClean="0"/>
              <a:t>15.05.2025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76D1B-A8AA-4984-9C75-CCEBB85CEC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683657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175E-7EC1-474D-B840-8BC2FEEA3A19}" type="datetimeFigureOut">
              <a:rPr lang="pl-PL" smtClean="0"/>
              <a:t>15.05.2025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76D1B-A8AA-4984-9C75-CCEBB85CEC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056265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175E-7EC1-474D-B840-8BC2FEEA3A19}" type="datetimeFigureOut">
              <a:rPr lang="pl-PL" smtClean="0"/>
              <a:t>15.05.2025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76D1B-A8AA-4984-9C75-CCEBB85CEC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370803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175E-7EC1-474D-B840-8BC2FEEA3A19}" type="datetimeFigureOut">
              <a:rPr lang="pl-PL" smtClean="0"/>
              <a:t>15.05.2025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76D1B-A8AA-4984-9C75-CCEBB85CEC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28204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175E-7EC1-474D-B840-8BC2FEEA3A19}" type="datetimeFigureOut">
              <a:rPr lang="pl-PL" smtClean="0"/>
              <a:t>15.05.2025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76D1B-A8AA-4984-9C75-CCEBB85CEC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1760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wypunktowani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0;p30"/>
          <p:cNvSpPr/>
          <p:nvPr/>
        </p:nvSpPr>
        <p:spPr>
          <a:xfrm flipH="1">
            <a:off x="848413" y="385778"/>
            <a:ext cx="1" cy="6099144"/>
          </a:xfrm>
          <a:prstGeom prst="line">
            <a:avLst/>
          </a:prstGeom>
          <a:ln w="38100">
            <a:solidFill>
              <a:srgbClr val="033F87"/>
            </a:solidFill>
            <a:miter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23" name="Google Shape;21;p30"/>
          <p:cNvSpPr txBox="1"/>
          <p:nvPr/>
        </p:nvSpPr>
        <p:spPr>
          <a:xfrm>
            <a:off x="10598028" y="6053630"/>
            <a:ext cx="1091888" cy="21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800">
                <a:solidFill>
                  <a:srgbClr val="033F87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www.gumed.edu.pl</a:t>
            </a:r>
          </a:p>
        </p:txBody>
      </p:sp>
      <p:pic>
        <p:nvPicPr>
          <p:cNvPr id="24" name="Google Shape;22;p30" descr="Google Shape;22;p3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503141" y="478199"/>
            <a:ext cx="1228908" cy="434845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Treść - poziom 1…"/>
          <p:cNvSpPr txBox="1">
            <a:spLocks noGrp="1"/>
          </p:cNvSpPr>
          <p:nvPr>
            <p:ph type="body" sz="quarter" idx="1"/>
          </p:nvPr>
        </p:nvSpPr>
        <p:spPr>
          <a:xfrm>
            <a:off x="1231200" y="1108212"/>
            <a:ext cx="8890421" cy="858093"/>
          </a:xfrm>
          <a:prstGeom prst="rect">
            <a:avLst/>
          </a:prstGeom>
        </p:spPr>
        <p:txBody>
          <a:bodyPr/>
          <a:lstStyle>
            <a:lvl1pPr marL="228600" indent="0">
              <a:buClrTx/>
              <a:buSzTx/>
              <a:buFontTx/>
              <a:buNone/>
              <a:defRPr sz="1000" b="1">
                <a:solidFill>
                  <a:srgbClr val="033F87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indent="-296354">
              <a:buClrTx/>
              <a:buSzPts val="1000"/>
              <a:buFontTx/>
              <a:defRPr sz="1000" b="1">
                <a:solidFill>
                  <a:srgbClr val="033F87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indent="-296354">
              <a:buClrTx/>
              <a:buSzPts val="1000"/>
              <a:buFontTx/>
              <a:defRPr sz="1000" b="1">
                <a:solidFill>
                  <a:srgbClr val="033F87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indent="-296354">
              <a:buClrTx/>
              <a:buSzPts val="1000"/>
              <a:buFontTx/>
              <a:defRPr sz="1000" b="1">
                <a:solidFill>
                  <a:srgbClr val="033F87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indent="-296354">
              <a:buClrTx/>
              <a:buSzPts val="1000"/>
              <a:buFontTx/>
              <a:defRPr sz="1000" b="1">
                <a:solidFill>
                  <a:srgbClr val="033F87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26" name="Google Shape;24;p30"/>
          <p:cNvSpPr txBox="1">
            <a:spLocks noGrp="1"/>
          </p:cNvSpPr>
          <p:nvPr>
            <p:ph type="body" idx="21"/>
          </p:nvPr>
        </p:nvSpPr>
        <p:spPr>
          <a:xfrm>
            <a:off x="1231200" y="1988235"/>
            <a:ext cx="8890421" cy="4320000"/>
          </a:xfrm>
          <a:prstGeom prst="rect">
            <a:avLst/>
          </a:prstGeom>
        </p:spPr>
        <p:txBody>
          <a:bodyPr/>
          <a:lstStyle/>
          <a:p>
            <a:pPr indent="-296354">
              <a:buClr>
                <a:srgbClr val="033F87"/>
              </a:buClr>
              <a:buSzPts val="1000"/>
              <a:defRPr sz="1000">
                <a:solidFill>
                  <a:srgbClr val="033F87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</p:txBody>
      </p:sp>
      <p:sp>
        <p:nvSpPr>
          <p:cNvPr id="27" name="Tekst tytułowy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t>Tekst tytułowy</a:t>
            </a:r>
          </a:p>
        </p:txBody>
      </p:sp>
      <p:sp>
        <p:nvSpPr>
          <p:cNvPr id="28" name="01"/>
          <p:cNvSpPr txBox="1">
            <a:spLocks noGrp="1"/>
          </p:cNvSpPr>
          <p:nvPr>
            <p:ph type="sldNum" sz="quarter" idx="2"/>
          </p:nvPr>
        </p:nvSpPr>
        <p:spPr>
          <a:xfrm>
            <a:off x="11095216" y="6414780"/>
            <a:ext cx="258585" cy="24826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175E-7EC1-474D-B840-8BC2FEEA3A19}" type="datetimeFigureOut">
              <a:rPr lang="pl-PL" smtClean="0"/>
              <a:t>15.05.2025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76D1B-A8AA-4984-9C75-CCEBB85CEC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743799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175E-7EC1-474D-B840-8BC2FEEA3A19}" type="datetimeFigureOut">
              <a:rPr lang="pl-PL" smtClean="0"/>
              <a:t>15.05.2025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76D1B-A8AA-4984-9C75-CCEBB85CEC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767100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175E-7EC1-474D-B840-8BC2FEEA3A19}" type="datetimeFigureOut">
              <a:rPr lang="pl-PL" smtClean="0"/>
              <a:t>15.05.2025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76D1B-A8AA-4984-9C75-CCEBB85CEC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19036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175E-7EC1-474D-B840-8BC2FEEA3A19}" type="datetimeFigureOut">
              <a:rPr lang="pl-PL" smtClean="0"/>
              <a:t>15.05.2025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76D1B-A8AA-4984-9C75-CCEBB85CEC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32832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175E-7EC1-474D-B840-8BC2FEEA3A19}" type="datetimeFigureOut">
              <a:rPr lang="pl-PL" smtClean="0"/>
              <a:t>15.05.2025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76D1B-A8AA-4984-9C75-CCEBB85CEC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415868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175E-7EC1-474D-B840-8BC2FEEA3A19}" type="datetimeFigureOut">
              <a:rPr lang="pl-PL" smtClean="0"/>
              <a:t>15.05.2025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76D1B-A8AA-4984-9C75-CCEBB85CEC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7935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ajd tytułowy_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tekstu 15">
            <a:extLst>
              <a:ext uri="{FF2B5EF4-FFF2-40B4-BE49-F238E27FC236}">
                <a16:creationId xmlns:a16="http://schemas.microsoft.com/office/drawing/2014/main" id="{D79EF318-1F87-C14E-98D6-2EE5FA82001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56616" y="1420788"/>
            <a:ext cx="5327651" cy="2002237"/>
          </a:xfrm>
        </p:spPr>
        <p:txBody>
          <a:bodyPr anchor="b" anchorCtr="0">
            <a:normAutofit/>
          </a:bodyPr>
          <a:lstStyle>
            <a:lvl1pPr marL="0" indent="0">
              <a:lnSpc>
                <a:spcPct val="90000"/>
              </a:lnSpc>
              <a:buNone/>
              <a:defRPr sz="48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pl-PL" dirty="0"/>
              <a:t>Tytuł prezentacji</a:t>
            </a:r>
            <a:br>
              <a:rPr lang="pl-PL" dirty="0"/>
            </a:b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endParaRPr lang="pl-PL" dirty="0"/>
          </a:p>
        </p:txBody>
      </p:sp>
      <p:sp>
        <p:nvSpPr>
          <p:cNvPr id="22" name="Symbol zastępczy tekstu 20">
            <a:extLst>
              <a:ext uri="{FF2B5EF4-FFF2-40B4-BE49-F238E27FC236}">
                <a16:creationId xmlns:a16="http://schemas.microsoft.com/office/drawing/2014/main" id="{14925CD1-D6AE-B74D-BB5D-97D6653926F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55237" y="3468689"/>
            <a:ext cx="5327649" cy="1268412"/>
          </a:xfrm>
        </p:spPr>
        <p:txBody>
          <a:bodyPr>
            <a:noAutofit/>
          </a:bodyPr>
          <a:lstStyle>
            <a:lvl1pPr>
              <a:defRPr sz="1867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 sz="1867"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>
              <a:defRPr sz="1867"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>
              <a:defRPr sz="1867"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>
              <a:defRPr sz="1867">
                <a:solidFill>
                  <a:schemeClr val="bg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pl-PL" dirty="0"/>
              <a:t>Rozwinięcie tytułu prezentacji</a:t>
            </a:r>
          </a:p>
        </p:txBody>
      </p:sp>
      <p:sp>
        <p:nvSpPr>
          <p:cNvPr id="12" name="Symbol zastępczy tekstu 23">
            <a:extLst>
              <a:ext uri="{FF2B5EF4-FFF2-40B4-BE49-F238E27FC236}">
                <a16:creationId xmlns:a16="http://schemas.microsoft.com/office/drawing/2014/main" id="{52D81458-ABF1-2D43-A723-C6AED3C0D8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55236" y="4943983"/>
            <a:ext cx="5327649" cy="1358900"/>
          </a:xfrm>
        </p:spPr>
        <p:txBody>
          <a:bodyPr>
            <a:normAutofit/>
          </a:bodyPr>
          <a:lstStyle>
            <a:lvl1pPr marL="0" indent="0">
              <a:buNone/>
              <a:defRPr sz="1333" i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609585" indent="0">
              <a:buNone/>
              <a:defRPr sz="1333" i="1"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 marL="1219170" indent="0">
              <a:buNone/>
              <a:defRPr sz="1333" i="1"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 marL="1828754" indent="0">
              <a:buNone/>
              <a:defRPr sz="1333" i="1"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 marL="2438339" indent="0">
              <a:buNone/>
              <a:defRPr sz="1333" i="1">
                <a:solidFill>
                  <a:schemeClr val="bg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pl-PL" dirty="0"/>
              <a:t>Imię i nazwisko, tytuł naukowy  </a:t>
            </a:r>
          </a:p>
        </p:txBody>
      </p:sp>
    </p:spTree>
    <p:extLst>
      <p:ext uri="{BB962C8B-B14F-4D97-AF65-F5344CB8AC3E}">
        <p14:creationId xmlns:p14="http://schemas.microsoft.com/office/powerpoint/2010/main" val="18766774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ypunktowani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Łącznik prosty 18">
            <a:extLst>
              <a:ext uri="{FF2B5EF4-FFF2-40B4-BE49-F238E27FC236}">
                <a16:creationId xmlns:a16="http://schemas.microsoft.com/office/drawing/2014/main" id="{DBEAFD1E-0805-1A49-97E0-90874BCFCFB1}"/>
              </a:ext>
            </a:extLst>
          </p:cNvPr>
          <p:cNvCxnSpPr>
            <a:cxnSpLocks/>
          </p:cNvCxnSpPr>
          <p:nvPr userDrawn="1"/>
        </p:nvCxnSpPr>
        <p:spPr>
          <a:xfrm>
            <a:off x="848413" y="385779"/>
            <a:ext cx="0" cy="6099143"/>
          </a:xfrm>
          <a:prstGeom prst="line">
            <a:avLst/>
          </a:prstGeom>
          <a:ln w="38100">
            <a:solidFill>
              <a:srgbClr val="033F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pole tekstowe 27">
            <a:extLst>
              <a:ext uri="{FF2B5EF4-FFF2-40B4-BE49-F238E27FC236}">
                <a16:creationId xmlns:a16="http://schemas.microsoft.com/office/drawing/2014/main" id="{B9121800-52C0-EF4E-B252-2DE969D097F7}"/>
              </a:ext>
            </a:extLst>
          </p:cNvPr>
          <p:cNvSpPr txBox="1"/>
          <p:nvPr userDrawn="1"/>
        </p:nvSpPr>
        <p:spPr>
          <a:xfrm>
            <a:off x="10552303" y="6053631"/>
            <a:ext cx="1183337" cy="215444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pl-PL" sz="800" dirty="0" err="1">
                <a:solidFill>
                  <a:srgbClr val="033F87"/>
                </a:solidFill>
                <a:latin typeface="Century Gothic" panose="020B0502020202020204" pitchFamily="34" charset="0"/>
              </a:rPr>
              <a:t>www.gumed.edu.pl</a:t>
            </a:r>
            <a:endParaRPr lang="pl-PL" sz="800" dirty="0">
              <a:solidFill>
                <a:srgbClr val="033F87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4" name="Obraz 23">
            <a:extLst>
              <a:ext uri="{FF2B5EF4-FFF2-40B4-BE49-F238E27FC236}">
                <a16:creationId xmlns:a16="http://schemas.microsoft.com/office/drawing/2014/main" id="{8A02A7A2-2B34-7247-B4DD-7437F3EFD3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03141" y="478199"/>
            <a:ext cx="1228907" cy="434844"/>
          </a:xfrm>
          <a:prstGeom prst="rect">
            <a:avLst/>
          </a:prstGeom>
        </p:spPr>
      </p:pic>
      <p:sp>
        <p:nvSpPr>
          <p:cNvPr id="26" name="Symbol zastępczy tekstu 2">
            <a:extLst>
              <a:ext uri="{FF2B5EF4-FFF2-40B4-BE49-F238E27FC236}">
                <a16:creationId xmlns:a16="http://schemas.microsoft.com/office/drawing/2014/main" id="{09090B1B-A6B6-8E48-ACB9-52D6C32B506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1200" y="1108213"/>
            <a:ext cx="8890421" cy="858092"/>
          </a:xfrm>
        </p:spPr>
        <p:txBody>
          <a:bodyPr anchor="t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1067" b="1">
                <a:solidFill>
                  <a:srgbClr val="033F87"/>
                </a:solidFill>
                <a:latin typeface="Century Gothic" panose="020B0502020202020204" pitchFamily="34" charset="0"/>
              </a:defRPr>
            </a:lvl1pPr>
            <a:lvl2pPr algn="ctr">
              <a:defRPr sz="1067" b="1">
                <a:latin typeface="Century Gothic" panose="020B0502020202020204" pitchFamily="34" charset="0"/>
              </a:defRPr>
            </a:lvl2pPr>
            <a:lvl3pPr algn="ctr">
              <a:defRPr sz="1067" b="1">
                <a:latin typeface="Century Gothic" panose="020B0502020202020204" pitchFamily="34" charset="0"/>
              </a:defRPr>
            </a:lvl3pPr>
            <a:lvl4pPr algn="ctr">
              <a:defRPr sz="1067" b="1">
                <a:latin typeface="Century Gothic" panose="020B0502020202020204" pitchFamily="34" charset="0"/>
              </a:defRPr>
            </a:lvl4pPr>
            <a:lvl5pPr algn="ctr">
              <a:defRPr sz="1067" b="1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pl-PL" dirty="0" err="1"/>
              <a:t>Nullam</a:t>
            </a:r>
            <a:r>
              <a:rPr lang="pl-PL" dirty="0"/>
              <a:t> wisi </a:t>
            </a:r>
            <a:r>
              <a:rPr lang="pl-PL" dirty="0" err="1"/>
              <a:t>ultricies</a:t>
            </a:r>
            <a:r>
              <a:rPr lang="pl-PL" dirty="0"/>
              <a:t> a, </a:t>
            </a:r>
            <a:r>
              <a:rPr lang="pl-PL" dirty="0" err="1"/>
              <a:t>gravida</a:t>
            </a:r>
            <a:r>
              <a:rPr lang="pl-PL" dirty="0"/>
              <a:t> vitae, </a:t>
            </a:r>
            <a:r>
              <a:rPr lang="pl-PL" dirty="0" err="1"/>
              <a:t>dapibus</a:t>
            </a:r>
            <a:r>
              <a:rPr lang="pl-PL" dirty="0"/>
              <a:t> </a:t>
            </a:r>
            <a:r>
              <a:rPr lang="pl-PL" dirty="0" err="1"/>
              <a:t>risus</a:t>
            </a:r>
            <a:r>
              <a:rPr lang="pl-PL" dirty="0"/>
              <a:t> </a:t>
            </a:r>
            <a:r>
              <a:rPr lang="pl-PL" dirty="0" err="1"/>
              <a:t>ante</a:t>
            </a:r>
            <a:r>
              <a:rPr lang="pl-PL" dirty="0"/>
              <a:t> </a:t>
            </a:r>
            <a:r>
              <a:rPr lang="pl-PL" dirty="0" err="1"/>
              <a:t>sodales</a:t>
            </a:r>
            <a:r>
              <a:rPr lang="pl-PL" dirty="0"/>
              <a:t> </a:t>
            </a:r>
            <a:r>
              <a:rPr lang="pl-PL" dirty="0" err="1"/>
              <a:t>lectus</a:t>
            </a:r>
            <a:r>
              <a:rPr lang="pl-PL" dirty="0"/>
              <a:t> </a:t>
            </a:r>
            <a:r>
              <a:rPr lang="pl-PL" dirty="0" err="1"/>
              <a:t>blandit</a:t>
            </a:r>
            <a:r>
              <a:rPr lang="pl-PL" dirty="0"/>
              <a:t> </a:t>
            </a:r>
            <a:r>
              <a:rPr lang="pl-PL" dirty="0" err="1"/>
              <a:t>eu</a:t>
            </a:r>
            <a:r>
              <a:rPr lang="pl-PL" dirty="0"/>
              <a:t>, </a:t>
            </a:r>
            <a:r>
              <a:rPr lang="pl-PL" dirty="0" err="1"/>
              <a:t>tempor</a:t>
            </a:r>
            <a:r>
              <a:rPr lang="pl-PL" dirty="0"/>
              <a:t> </a:t>
            </a:r>
            <a:r>
              <a:rPr lang="pl-PL" dirty="0" err="1"/>
              <a:t>diam</a:t>
            </a:r>
            <a:r>
              <a:rPr lang="pl-PL" dirty="0"/>
              <a:t> </a:t>
            </a:r>
            <a:r>
              <a:rPr lang="pl-PL" dirty="0" err="1"/>
              <a:t>pede</a:t>
            </a:r>
            <a:r>
              <a:rPr lang="pl-PL" dirty="0"/>
              <a:t> </a:t>
            </a:r>
            <a:r>
              <a:rPr lang="pl-PL" dirty="0" err="1"/>
              <a:t>cursus</a:t>
            </a:r>
            <a:r>
              <a:rPr lang="pl-PL" dirty="0"/>
              <a:t> vitae, </a:t>
            </a:r>
            <a:r>
              <a:rPr lang="pl-PL" dirty="0" err="1"/>
              <a:t>ultricies</a:t>
            </a:r>
            <a:r>
              <a:rPr lang="pl-PL" dirty="0"/>
              <a:t> </a:t>
            </a:r>
            <a:r>
              <a:rPr lang="pl-PL" dirty="0" err="1"/>
              <a:t>eu</a:t>
            </a:r>
            <a:r>
              <a:rPr lang="pl-PL" dirty="0"/>
              <a:t>, </a:t>
            </a:r>
            <a:r>
              <a:rPr lang="pl-PL" dirty="0" err="1"/>
              <a:t>faucibus</a:t>
            </a:r>
            <a:r>
              <a:rPr lang="pl-PL" dirty="0"/>
              <a:t> </a:t>
            </a:r>
            <a:r>
              <a:rPr lang="pl-PL" dirty="0" err="1"/>
              <a:t>quis</a:t>
            </a:r>
            <a:r>
              <a:rPr lang="pl-PL" dirty="0"/>
              <a:t>, </a:t>
            </a:r>
            <a:r>
              <a:rPr lang="pl-PL" dirty="0" err="1"/>
              <a:t>porttitor</a:t>
            </a:r>
            <a:r>
              <a:rPr lang="pl-PL" dirty="0"/>
              <a:t> eros </a:t>
            </a:r>
            <a:r>
              <a:rPr lang="pl-PL" dirty="0" err="1"/>
              <a:t>cursus</a:t>
            </a:r>
            <a:r>
              <a:rPr lang="pl-PL" dirty="0"/>
              <a:t> </a:t>
            </a:r>
            <a:r>
              <a:rPr lang="pl-PL" dirty="0" err="1"/>
              <a:t>lectus</a:t>
            </a:r>
            <a:r>
              <a:rPr lang="pl-PL" dirty="0"/>
              <a:t>, </a:t>
            </a:r>
            <a:r>
              <a:rPr lang="pl-PL" dirty="0" err="1"/>
              <a:t>pellentesque</a:t>
            </a:r>
            <a:r>
              <a:rPr lang="pl-PL" dirty="0"/>
              <a:t> </a:t>
            </a:r>
            <a:r>
              <a:rPr lang="pl-PL" dirty="0" err="1"/>
              <a:t>eget</a:t>
            </a:r>
            <a:r>
              <a:rPr lang="pl-PL" dirty="0"/>
              <a:t>, </a:t>
            </a:r>
            <a:r>
              <a:rPr lang="pl-PL" dirty="0" err="1"/>
              <a:t>bibendum</a:t>
            </a:r>
            <a:r>
              <a:rPr lang="pl-PL" dirty="0"/>
              <a:t> a, </a:t>
            </a:r>
            <a:r>
              <a:rPr lang="pl-PL" dirty="0" err="1"/>
              <a:t>gravida</a:t>
            </a:r>
            <a:r>
              <a:rPr lang="pl-PL" dirty="0"/>
              <a:t> </a:t>
            </a:r>
            <a:r>
              <a:rPr lang="pl-PL" dirty="0" err="1"/>
              <a:t>ullamcorper</a:t>
            </a:r>
            <a:r>
              <a:rPr lang="pl-PL" dirty="0"/>
              <a:t> </a:t>
            </a:r>
            <a:r>
              <a:rPr lang="pl-PL" dirty="0" err="1"/>
              <a:t>quam</a:t>
            </a:r>
            <a:r>
              <a:rPr lang="pl-PL" dirty="0"/>
              <a:t>. </a:t>
            </a:r>
            <a:r>
              <a:rPr lang="pl-PL" dirty="0" err="1"/>
              <a:t>Nullam</a:t>
            </a:r>
            <a:r>
              <a:rPr lang="pl-PL" dirty="0"/>
              <a:t> </a:t>
            </a:r>
            <a:r>
              <a:rPr lang="pl-PL" dirty="0" err="1"/>
              <a:t>viverra</a:t>
            </a:r>
            <a:r>
              <a:rPr lang="pl-PL" dirty="0"/>
              <a:t> </a:t>
            </a:r>
            <a:r>
              <a:rPr lang="pl-PL" dirty="0" err="1"/>
              <a:t>consectetuer</a:t>
            </a:r>
            <a:r>
              <a:rPr lang="pl-PL" dirty="0"/>
              <a:t>. </a:t>
            </a:r>
            <a:r>
              <a:rPr lang="pl-PL" dirty="0" err="1"/>
              <a:t>Quisque</a:t>
            </a:r>
            <a:r>
              <a:rPr lang="pl-PL" dirty="0"/>
              <a:t> </a:t>
            </a:r>
            <a:r>
              <a:rPr lang="pl-PL" dirty="0" err="1"/>
              <a:t>cursus</a:t>
            </a:r>
            <a:r>
              <a:rPr lang="pl-PL" dirty="0"/>
              <a:t> et, </a:t>
            </a:r>
            <a:r>
              <a:rPr lang="pl-PL" dirty="0" err="1"/>
              <a:t>porttitor</a:t>
            </a:r>
            <a:r>
              <a:rPr lang="pl-PL" dirty="0"/>
              <a:t> </a:t>
            </a:r>
            <a:r>
              <a:rPr lang="pl-PL" dirty="0" err="1"/>
              <a:t>risus</a:t>
            </a:r>
            <a:r>
              <a:rPr lang="pl-PL" dirty="0"/>
              <a:t>. </a:t>
            </a:r>
            <a:r>
              <a:rPr lang="pl-PL" dirty="0" err="1"/>
              <a:t>Aliquam</a:t>
            </a:r>
            <a:r>
              <a:rPr lang="pl-PL" dirty="0"/>
              <a:t> </a:t>
            </a:r>
            <a:r>
              <a:rPr lang="pl-PL" dirty="0" err="1"/>
              <a:t>sem</a:t>
            </a:r>
            <a:r>
              <a:rPr lang="pl-PL" dirty="0"/>
              <a:t>. In </a:t>
            </a:r>
            <a:r>
              <a:rPr lang="pl-PL" dirty="0" err="1"/>
              <a:t>hendrerit</a:t>
            </a:r>
            <a:r>
              <a:rPr lang="pl-PL" dirty="0"/>
              <a:t> </a:t>
            </a:r>
            <a:r>
              <a:rPr lang="pl-PL" dirty="0" err="1"/>
              <a:t>nulla</a:t>
            </a:r>
            <a:r>
              <a:rPr lang="pl-PL" dirty="0"/>
              <a:t> </a:t>
            </a:r>
            <a:r>
              <a:rPr lang="pl-PL" dirty="0" err="1"/>
              <a:t>quam</a:t>
            </a:r>
            <a:r>
              <a:rPr lang="pl-PL" dirty="0"/>
              <a:t> nunc, </a:t>
            </a:r>
            <a:r>
              <a:rPr lang="pl-PL" dirty="0" err="1"/>
              <a:t>accumsan</a:t>
            </a:r>
            <a:r>
              <a:rPr lang="pl-PL" dirty="0"/>
              <a:t> </a:t>
            </a:r>
            <a:r>
              <a:rPr lang="pl-PL" dirty="0" err="1"/>
              <a:t>congue</a:t>
            </a:r>
            <a:r>
              <a:rPr lang="pl-PL" dirty="0"/>
              <a:t>. </a:t>
            </a: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primis</a:t>
            </a:r>
            <a:r>
              <a:rPr lang="pl-PL" dirty="0"/>
              <a:t> in </a:t>
            </a:r>
            <a:r>
              <a:rPr lang="pl-PL" dirty="0" err="1"/>
              <a:t>nibh</a:t>
            </a:r>
            <a:r>
              <a:rPr lang="pl-PL" dirty="0"/>
              <a:t> vel </a:t>
            </a:r>
            <a:r>
              <a:rPr lang="pl-PL" dirty="0" err="1"/>
              <a:t>risus</a:t>
            </a:r>
            <a:r>
              <a:rPr lang="pl-PL" dirty="0"/>
              <a:t>:</a:t>
            </a:r>
          </a:p>
        </p:txBody>
      </p:sp>
      <p:sp>
        <p:nvSpPr>
          <p:cNvPr id="29" name="Symbol zastępczy tekstu 2">
            <a:extLst>
              <a:ext uri="{FF2B5EF4-FFF2-40B4-BE49-F238E27FC236}">
                <a16:creationId xmlns:a16="http://schemas.microsoft.com/office/drawing/2014/main" id="{448097D1-34E8-7244-B9B4-8554D826D8A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31200" y="1988235"/>
            <a:ext cx="8890421" cy="4320000"/>
          </a:xfrm>
        </p:spPr>
        <p:txBody>
          <a:bodyPr anchor="t">
            <a:noAutofit/>
          </a:bodyPr>
          <a:lstStyle>
            <a:lvl1pPr marL="171446" indent="-171446" algn="l">
              <a:buFont typeface="Arial" panose="020B0604020202020204" pitchFamily="34" charset="0"/>
              <a:buChar char="•"/>
              <a:defRPr sz="1067" b="0">
                <a:solidFill>
                  <a:srgbClr val="033F87"/>
                </a:solidFill>
                <a:latin typeface="Century Gothic" panose="020B0502020202020204" pitchFamily="34" charset="0"/>
              </a:defRPr>
            </a:lvl1pPr>
            <a:lvl2pPr algn="ctr">
              <a:defRPr sz="1067" b="1">
                <a:latin typeface="Century Gothic" panose="020B0502020202020204" pitchFamily="34" charset="0"/>
              </a:defRPr>
            </a:lvl2pPr>
            <a:lvl3pPr algn="ctr">
              <a:defRPr sz="1067" b="1">
                <a:latin typeface="Century Gothic" panose="020B0502020202020204" pitchFamily="34" charset="0"/>
              </a:defRPr>
            </a:lvl3pPr>
            <a:lvl4pPr algn="ctr">
              <a:defRPr sz="1067" b="1">
                <a:latin typeface="Century Gothic" panose="020B0502020202020204" pitchFamily="34" charset="0"/>
              </a:defRPr>
            </a:lvl4pPr>
            <a:lvl5pPr algn="ctr">
              <a:defRPr sz="1067" b="1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pl-PL" dirty="0" err="1"/>
              <a:t>Curabitur</a:t>
            </a:r>
            <a:r>
              <a:rPr lang="pl-PL" dirty="0"/>
              <a:t> et ligula.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molestie</a:t>
            </a:r>
            <a:r>
              <a:rPr lang="pl-PL" dirty="0"/>
              <a:t> a, </a:t>
            </a:r>
            <a:r>
              <a:rPr lang="pl-PL" dirty="0" err="1"/>
              <a:t>ultricies</a:t>
            </a:r>
            <a:r>
              <a:rPr lang="pl-PL" dirty="0"/>
              <a:t> </a:t>
            </a:r>
            <a:r>
              <a:rPr lang="pl-PL" dirty="0" err="1"/>
              <a:t>porta</a:t>
            </a:r>
            <a:r>
              <a:rPr lang="pl-PL" dirty="0"/>
              <a:t> urna. </a:t>
            </a:r>
            <a:r>
              <a:rPr lang="pl-PL" dirty="0" err="1"/>
              <a:t>Vestibulum</a:t>
            </a:r>
            <a:r>
              <a:rPr lang="pl-PL" dirty="0"/>
              <a:t> </a:t>
            </a:r>
            <a:r>
              <a:rPr lang="pl-PL" dirty="0" err="1"/>
              <a:t>commodo</a:t>
            </a:r>
            <a:r>
              <a:rPr lang="pl-PL" dirty="0"/>
              <a:t> </a:t>
            </a:r>
            <a:r>
              <a:rPr lang="pl-PL" dirty="0" err="1"/>
              <a:t>volutpat</a:t>
            </a:r>
            <a:r>
              <a:rPr lang="pl-PL" dirty="0"/>
              <a:t> a, </a:t>
            </a:r>
            <a:r>
              <a:rPr lang="pl-PL" dirty="0" err="1"/>
              <a:t>convallis</a:t>
            </a:r>
            <a:r>
              <a:rPr lang="pl-PL" dirty="0"/>
              <a:t> </a:t>
            </a:r>
            <a:r>
              <a:rPr lang="pl-PL" dirty="0" err="1"/>
              <a:t>ac</a:t>
            </a:r>
            <a:r>
              <a:rPr lang="pl-PL" dirty="0"/>
              <a:t>, </a:t>
            </a:r>
            <a:r>
              <a:rPr lang="pl-PL" dirty="0" err="1"/>
              <a:t>laoreet</a:t>
            </a:r>
            <a:r>
              <a:rPr lang="pl-PL" dirty="0"/>
              <a:t> </a:t>
            </a:r>
            <a:r>
              <a:rPr lang="pl-PL" dirty="0" err="1"/>
              <a:t>enim</a:t>
            </a:r>
            <a:r>
              <a:rPr lang="pl-PL" dirty="0"/>
              <a:t>. </a:t>
            </a:r>
            <a:r>
              <a:rPr lang="pl-PL" dirty="0" err="1"/>
              <a:t>Phasellus</a:t>
            </a:r>
            <a:r>
              <a:rPr lang="pl-PL" dirty="0"/>
              <a:t> </a:t>
            </a:r>
            <a:r>
              <a:rPr lang="pl-PL" dirty="0" err="1"/>
              <a:t>fermentum</a:t>
            </a:r>
            <a:r>
              <a:rPr lang="pl-PL" dirty="0"/>
              <a:t> in, </a:t>
            </a:r>
            <a:r>
              <a:rPr lang="pl-PL" dirty="0" err="1"/>
              <a:t>dolor</a:t>
            </a:r>
            <a:r>
              <a:rPr lang="pl-PL" dirty="0"/>
              <a:t>. </a:t>
            </a:r>
            <a:r>
              <a:rPr lang="pl-PL" dirty="0" err="1"/>
              <a:t>Pellentesque</a:t>
            </a:r>
            <a:r>
              <a:rPr lang="pl-PL" dirty="0"/>
              <a:t> </a:t>
            </a:r>
            <a:r>
              <a:rPr lang="pl-PL" dirty="0" err="1"/>
              <a:t>facilisis</a:t>
            </a:r>
            <a:r>
              <a:rPr lang="pl-PL" dirty="0"/>
              <a:t>. Nulla </a:t>
            </a:r>
            <a:r>
              <a:rPr lang="pl-PL" dirty="0" err="1"/>
              <a:t>imperdiet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 </a:t>
            </a:r>
            <a:r>
              <a:rPr lang="pl-PL" dirty="0" err="1"/>
              <a:t>magna</a:t>
            </a:r>
            <a:r>
              <a:rPr lang="pl-PL" dirty="0"/>
              <a:t>. 	</a:t>
            </a:r>
          </a:p>
          <a:p>
            <a:pPr lvl="0"/>
            <a:r>
              <a:rPr lang="pl-PL" dirty="0" err="1"/>
              <a:t>Vestibulum</a:t>
            </a:r>
            <a:r>
              <a:rPr lang="pl-PL" dirty="0"/>
              <a:t> </a:t>
            </a:r>
            <a:r>
              <a:rPr lang="pl-PL" dirty="0" err="1"/>
              <a:t>dapibus</a:t>
            </a:r>
            <a:r>
              <a:rPr lang="pl-PL" dirty="0"/>
              <a:t>, </a:t>
            </a:r>
            <a:r>
              <a:rPr lang="pl-PL" dirty="0" err="1"/>
              <a:t>mauris</a:t>
            </a:r>
            <a:r>
              <a:rPr lang="pl-PL" dirty="0"/>
              <a:t> </a:t>
            </a:r>
            <a:r>
              <a:rPr lang="pl-PL" dirty="0" err="1"/>
              <a:t>nec</a:t>
            </a:r>
            <a:r>
              <a:rPr lang="pl-PL" dirty="0"/>
              <a:t> </a:t>
            </a:r>
            <a:r>
              <a:rPr lang="pl-PL" dirty="0" err="1"/>
              <a:t>malesuada</a:t>
            </a:r>
            <a:r>
              <a:rPr lang="pl-PL" dirty="0"/>
              <a:t> </a:t>
            </a:r>
            <a:r>
              <a:rPr lang="pl-PL" dirty="0" err="1"/>
              <a:t>fames</a:t>
            </a:r>
            <a:r>
              <a:rPr lang="pl-PL" dirty="0"/>
              <a:t> </a:t>
            </a:r>
            <a:r>
              <a:rPr lang="pl-PL" dirty="0" err="1"/>
              <a:t>ac</a:t>
            </a:r>
            <a:r>
              <a:rPr lang="pl-PL" dirty="0"/>
              <a:t> </a:t>
            </a:r>
            <a:r>
              <a:rPr lang="pl-PL" dirty="0" err="1"/>
              <a:t>turpis</a:t>
            </a:r>
            <a:r>
              <a:rPr lang="pl-PL" dirty="0"/>
              <a:t> </a:t>
            </a:r>
            <a:r>
              <a:rPr lang="pl-PL" dirty="0" err="1"/>
              <a:t>velit</a:t>
            </a:r>
            <a:r>
              <a:rPr lang="pl-PL" dirty="0"/>
              <a:t>, </a:t>
            </a:r>
            <a:r>
              <a:rPr lang="pl-PL" dirty="0" err="1"/>
              <a:t>rhoncus</a:t>
            </a:r>
            <a:r>
              <a:rPr lang="pl-PL" dirty="0"/>
              <a:t> </a:t>
            </a:r>
            <a:r>
              <a:rPr lang="pl-PL" dirty="0" err="1"/>
              <a:t>eu</a:t>
            </a:r>
            <a:r>
              <a:rPr lang="pl-PL" dirty="0"/>
              <a:t>, </a:t>
            </a:r>
            <a:r>
              <a:rPr lang="pl-PL" dirty="0" err="1"/>
              <a:t>luctus</a:t>
            </a:r>
            <a:r>
              <a:rPr lang="pl-PL" dirty="0"/>
              <a:t> et </a:t>
            </a:r>
            <a:r>
              <a:rPr lang="pl-PL" dirty="0" err="1"/>
              <a:t>interdum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wisi. </a:t>
            </a:r>
          </a:p>
          <a:p>
            <a:pPr lvl="0"/>
            <a:r>
              <a:rPr lang="pl-PL" dirty="0" err="1"/>
              <a:t>Aliquam</a:t>
            </a:r>
            <a:r>
              <a:rPr lang="pl-PL" dirty="0"/>
              <a:t> </a:t>
            </a:r>
            <a:r>
              <a:rPr lang="pl-PL" dirty="0" err="1"/>
              <a:t>erat</a:t>
            </a:r>
            <a:r>
              <a:rPr lang="pl-PL" dirty="0"/>
              <a:t> </a:t>
            </a:r>
            <a:r>
              <a:rPr lang="pl-PL" dirty="0" err="1"/>
              <a:t>ac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. </a:t>
            </a:r>
          </a:p>
          <a:p>
            <a:pPr lvl="0"/>
            <a:r>
              <a:rPr lang="pl-PL" dirty="0" err="1"/>
              <a:t>Integer</a:t>
            </a:r>
            <a:r>
              <a:rPr lang="pl-PL" dirty="0"/>
              <a:t> </a:t>
            </a:r>
            <a:r>
              <a:rPr lang="pl-PL" dirty="0" err="1"/>
              <a:t>aliquam</a:t>
            </a:r>
            <a:r>
              <a:rPr lang="pl-PL" dirty="0"/>
              <a:t> </a:t>
            </a:r>
            <a:r>
              <a:rPr lang="pl-PL" dirty="0" err="1"/>
              <a:t>purus</a:t>
            </a:r>
            <a:r>
              <a:rPr lang="pl-PL" dirty="0"/>
              <a:t>. </a:t>
            </a:r>
            <a:r>
              <a:rPr lang="pl-PL" dirty="0" err="1"/>
              <a:t>Quisque</a:t>
            </a:r>
            <a:r>
              <a:rPr lang="pl-PL" dirty="0"/>
              <a:t> </a:t>
            </a: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tortor</a:t>
            </a:r>
            <a:r>
              <a:rPr lang="pl-PL" dirty="0"/>
              <a:t> </a:t>
            </a:r>
            <a:r>
              <a:rPr lang="pl-PL" dirty="0" err="1"/>
              <a:t>fringilla</a:t>
            </a:r>
            <a:r>
              <a:rPr lang="pl-PL" dirty="0"/>
              <a:t> </a:t>
            </a:r>
            <a:r>
              <a:rPr lang="pl-PL" dirty="0" err="1"/>
              <a:t>sed</a:t>
            </a:r>
            <a:r>
              <a:rPr lang="pl-PL" dirty="0"/>
              <a:t>, </a:t>
            </a:r>
            <a:r>
              <a:rPr lang="pl-PL" dirty="0" err="1"/>
              <a:t>vestibulum</a:t>
            </a:r>
            <a:r>
              <a:rPr lang="pl-PL" dirty="0"/>
              <a:t> id, </a:t>
            </a:r>
            <a:r>
              <a:rPr lang="pl-PL" dirty="0" err="1"/>
              <a:t>eleifend</a:t>
            </a:r>
            <a:r>
              <a:rPr lang="pl-PL" dirty="0"/>
              <a:t> </a:t>
            </a:r>
            <a:r>
              <a:rPr lang="pl-PL" dirty="0" err="1"/>
              <a:t>justo</a:t>
            </a:r>
            <a:r>
              <a:rPr lang="pl-PL" dirty="0"/>
              <a:t> vel </a:t>
            </a:r>
            <a:r>
              <a:rPr lang="pl-PL" dirty="0" err="1"/>
              <a:t>bibendum</a:t>
            </a:r>
            <a:r>
              <a:rPr lang="pl-PL" dirty="0"/>
              <a:t> </a:t>
            </a:r>
            <a:r>
              <a:rPr lang="pl-PL" dirty="0" err="1"/>
              <a:t>sapien</a:t>
            </a:r>
            <a:r>
              <a:rPr lang="pl-PL" dirty="0"/>
              <a:t> </a:t>
            </a:r>
            <a:r>
              <a:rPr lang="pl-PL" dirty="0" err="1"/>
              <a:t>massa</a:t>
            </a:r>
            <a:r>
              <a:rPr lang="pl-PL" dirty="0"/>
              <a:t> </a:t>
            </a:r>
            <a:r>
              <a:rPr lang="pl-PL" dirty="0" err="1"/>
              <a:t>ac</a:t>
            </a:r>
            <a:r>
              <a:rPr lang="pl-PL" dirty="0"/>
              <a:t> </a:t>
            </a:r>
            <a:r>
              <a:rPr lang="pl-PL" dirty="0" err="1"/>
              <a:t>turpis</a:t>
            </a:r>
            <a:r>
              <a:rPr lang="pl-PL" dirty="0"/>
              <a:t> </a:t>
            </a:r>
            <a:r>
              <a:rPr lang="pl-PL" dirty="0" err="1"/>
              <a:t>faucibus</a:t>
            </a:r>
            <a:r>
              <a:rPr lang="pl-PL" dirty="0"/>
              <a:t> </a:t>
            </a:r>
            <a:r>
              <a:rPr lang="pl-PL" dirty="0" err="1"/>
              <a:t>orci</a:t>
            </a:r>
            <a:r>
              <a:rPr lang="pl-PL" dirty="0"/>
              <a:t> </a:t>
            </a:r>
            <a:r>
              <a:rPr lang="pl-PL" dirty="0" err="1"/>
              <a:t>luctus</a:t>
            </a:r>
            <a:r>
              <a:rPr lang="pl-PL" dirty="0"/>
              <a:t> non, </a:t>
            </a:r>
            <a:r>
              <a:rPr lang="pl-PL" dirty="0" err="1"/>
              <a:t>consectetuer</a:t>
            </a:r>
            <a:r>
              <a:rPr lang="pl-PL" dirty="0"/>
              <a:t> </a:t>
            </a:r>
            <a:r>
              <a:rPr lang="pl-PL" dirty="0" err="1"/>
              <a:t>lobortis</a:t>
            </a:r>
            <a:r>
              <a:rPr lang="pl-PL" dirty="0"/>
              <a:t> </a:t>
            </a:r>
            <a:r>
              <a:rPr lang="pl-PL" dirty="0" err="1"/>
              <a:t>quis</a:t>
            </a:r>
            <a:r>
              <a:rPr lang="pl-PL" dirty="0"/>
              <a:t>, </a:t>
            </a:r>
            <a:r>
              <a:rPr lang="pl-PL" dirty="0" err="1"/>
              <a:t>varius</a:t>
            </a:r>
            <a:r>
              <a:rPr lang="pl-PL" dirty="0"/>
              <a:t> in, </a:t>
            </a:r>
            <a:r>
              <a:rPr lang="pl-PL" dirty="0" err="1"/>
              <a:t>purus</a:t>
            </a:r>
            <a:r>
              <a:rPr lang="pl-PL" dirty="0"/>
              <a:t>. </a:t>
            </a:r>
          </a:p>
          <a:p>
            <a:pPr lvl="0"/>
            <a:r>
              <a:rPr lang="pl-PL" dirty="0" err="1"/>
              <a:t>Integer</a:t>
            </a:r>
            <a:r>
              <a:rPr lang="pl-PL" dirty="0"/>
              <a:t> </a:t>
            </a:r>
            <a:r>
              <a:rPr lang="pl-PL" dirty="0" err="1"/>
              <a:t>ultrices</a:t>
            </a:r>
            <a:r>
              <a:rPr lang="pl-PL" dirty="0"/>
              <a:t> </a:t>
            </a:r>
            <a:r>
              <a:rPr lang="pl-PL" dirty="0" err="1"/>
              <a:t>posuere</a:t>
            </a:r>
            <a:r>
              <a:rPr lang="pl-PL" dirty="0"/>
              <a:t> </a:t>
            </a:r>
            <a:r>
              <a:rPr lang="pl-PL" dirty="0" err="1"/>
              <a:t>cubilia</a:t>
            </a:r>
            <a:r>
              <a:rPr lang="pl-PL" dirty="0"/>
              <a:t> </a:t>
            </a:r>
            <a:r>
              <a:rPr lang="pl-PL" dirty="0" err="1"/>
              <a:t>Curae</a:t>
            </a:r>
            <a:r>
              <a:rPr lang="pl-PL" dirty="0"/>
              <a:t>, Nulla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</a:t>
            </a:r>
            <a:r>
              <a:rPr lang="pl-PL" dirty="0" err="1"/>
              <a:t>lacus</a:t>
            </a:r>
            <a:r>
              <a:rPr lang="pl-PL" dirty="0"/>
              <a:t>, </a:t>
            </a:r>
            <a:r>
              <a:rPr lang="pl-PL" dirty="0" err="1"/>
              <a:t>suscipit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. Cum </a:t>
            </a:r>
            <a:r>
              <a:rPr lang="pl-PL" dirty="0" err="1"/>
              <a:t>sociis</a:t>
            </a:r>
            <a:r>
              <a:rPr lang="pl-PL" dirty="0"/>
              <a:t> </a:t>
            </a:r>
            <a:r>
              <a:rPr lang="pl-PL" dirty="0" err="1"/>
              <a:t>natoque</a:t>
            </a:r>
            <a:r>
              <a:rPr lang="pl-PL" dirty="0"/>
              <a:t> </a:t>
            </a:r>
            <a:r>
              <a:rPr lang="pl-PL" dirty="0" err="1"/>
              <a:t>penatibus</a:t>
            </a:r>
            <a:r>
              <a:rPr lang="pl-PL" dirty="0"/>
              <a:t> et </a:t>
            </a:r>
            <a:r>
              <a:rPr lang="pl-PL" dirty="0" err="1"/>
              <a:t>ultrices</a:t>
            </a:r>
            <a:r>
              <a:rPr lang="pl-PL" dirty="0"/>
              <a:t> </a:t>
            </a:r>
            <a:r>
              <a:rPr lang="pl-PL" dirty="0" err="1"/>
              <a:t>volutpat</a:t>
            </a:r>
            <a:r>
              <a:rPr lang="pl-PL" dirty="0"/>
              <a:t>. 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lvl="0"/>
            <a:r>
              <a:rPr lang="pl-PL" dirty="0" smtClean="0"/>
              <a:t>1.5. Slajd z tekstem i wypunktowaniem</a:t>
            </a:r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Department of Immunobiology and Environment Microbiology, Medical University of Gdańsk, Poland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19D0462-3E22-424C-9FFA-7B4134FF7AB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934541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ziekuje za uwage 4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ytuł 1">
            <a:extLst>
              <a:ext uri="{FF2B5EF4-FFF2-40B4-BE49-F238E27FC236}">
                <a16:creationId xmlns:a16="http://schemas.microsoft.com/office/drawing/2014/main" id="{A2BD991B-5F25-9845-AD8E-B5DE43752EFE}"/>
              </a:ext>
            </a:extLst>
          </p:cNvPr>
          <p:cNvSpPr txBox="1">
            <a:spLocks/>
          </p:cNvSpPr>
          <p:nvPr userDrawn="1"/>
        </p:nvSpPr>
        <p:spPr>
          <a:xfrm>
            <a:off x="2955237" y="1411357"/>
            <a:ext cx="5329031" cy="20176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noFill/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b="1" dirty="0">
                <a:solidFill>
                  <a:srgbClr val="033F87"/>
                </a:solidFill>
                <a:latin typeface="Century Gothic" panose="020B0502020202020204" pitchFamily="34" charset="0"/>
              </a:rPr>
              <a:t>Dziękuję za uwagę.</a:t>
            </a:r>
          </a:p>
        </p:txBody>
      </p:sp>
    </p:spTree>
    <p:extLst>
      <p:ext uri="{BB962C8B-B14F-4D97-AF65-F5344CB8AC3E}">
        <p14:creationId xmlns:p14="http://schemas.microsoft.com/office/powerpoint/2010/main" val="226405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ziekuje za uw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01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kst tytułowy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Tekst tytułowy</a:t>
            </a:r>
          </a:p>
        </p:txBody>
      </p:sp>
      <p:sp>
        <p:nvSpPr>
          <p:cNvPr id="43" name="Treść - poziom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406400" indent="-355600" algn="ctr">
              <a:buClrTx/>
              <a:buSzTx/>
              <a:buFontTx/>
              <a:buNone/>
              <a:defRPr sz="2400"/>
            </a:lvl1pPr>
            <a:lvl2pPr marL="406400" indent="127000" algn="ctr">
              <a:buClrTx/>
              <a:buSzTx/>
              <a:buFontTx/>
              <a:buNone/>
              <a:defRPr sz="2400"/>
            </a:lvl2pPr>
            <a:lvl3pPr marL="406400" indent="609600" algn="ctr">
              <a:buClrTx/>
              <a:buSzTx/>
              <a:buFontTx/>
              <a:buNone/>
              <a:defRPr sz="2400"/>
            </a:lvl3pPr>
            <a:lvl4pPr marL="406400" indent="1079500" algn="ctr">
              <a:buClrTx/>
              <a:buSzTx/>
              <a:buFontTx/>
              <a:buNone/>
              <a:defRPr sz="2400"/>
            </a:lvl4pPr>
            <a:lvl5pPr marL="406400" indent="1536700" algn="ctr">
              <a:buClrTx/>
              <a:buSzTx/>
              <a:buFontTx/>
              <a:buNone/>
              <a:defRPr sz="2400"/>
            </a:lvl5pPr>
          </a:lstStyle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44" name="01"/>
          <p:cNvSpPr txBox="1">
            <a:spLocks noGrp="1"/>
          </p:cNvSpPr>
          <p:nvPr>
            <p:ph type="sldNum" sz="quarter" idx="2"/>
          </p:nvPr>
        </p:nvSpPr>
        <p:spPr>
          <a:xfrm>
            <a:off x="11095216" y="6414780"/>
            <a:ext cx="258585" cy="24826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BJEC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kst tytułowy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t>Tekst tytułowy</a:t>
            </a:r>
          </a:p>
        </p:txBody>
      </p:sp>
      <p:sp>
        <p:nvSpPr>
          <p:cNvPr id="52" name="Treść - poziom 1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indent="-342900"/>
            <a:lvl2pPr marL="971550" indent="-400050"/>
            <a:lvl3pPr marL="1508760" indent="-480060"/>
          </a:lstStyle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53" name="01"/>
          <p:cNvSpPr txBox="1">
            <a:spLocks noGrp="1"/>
          </p:cNvSpPr>
          <p:nvPr>
            <p:ph type="sldNum" sz="quarter" idx="2"/>
          </p:nvPr>
        </p:nvSpPr>
        <p:spPr>
          <a:xfrm>
            <a:off x="11095216" y="6414780"/>
            <a:ext cx="258585" cy="24826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_HEAD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kst tytułowy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Tekst tytułowy</a:t>
            </a:r>
          </a:p>
        </p:txBody>
      </p:sp>
      <p:sp>
        <p:nvSpPr>
          <p:cNvPr id="61" name="Treść - poziom 1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228600" indent="0">
              <a:buClrTx/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228600" indent="457200">
              <a:buClrTx/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228600" indent="914400">
              <a:buClrTx/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228600" indent="1371600">
              <a:buClrTx/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228600" indent="1828800">
              <a:buClrTx/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62" name="01"/>
          <p:cNvSpPr txBox="1">
            <a:spLocks noGrp="1"/>
          </p:cNvSpPr>
          <p:nvPr>
            <p:ph type="sldNum" sz="quarter" idx="2"/>
          </p:nvPr>
        </p:nvSpPr>
        <p:spPr>
          <a:xfrm>
            <a:off x="11095216" y="6414780"/>
            <a:ext cx="258585" cy="24826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_OBJECT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kst tytułowy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t>Tekst tytułowy</a:t>
            </a:r>
          </a:p>
        </p:txBody>
      </p:sp>
      <p:sp>
        <p:nvSpPr>
          <p:cNvPr id="70" name="Treść - poziom 1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 indent="-342900"/>
            <a:lvl2pPr marL="971550" indent="-400050"/>
            <a:lvl3pPr marL="1508760" indent="-480060"/>
          </a:lstStyle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71" name="Google Shape;51;p35"/>
          <p:cNvSpPr txBox="1">
            <a:spLocks noGrp="1"/>
          </p:cNvSpPr>
          <p:nvPr>
            <p:ph type="body" sz="half" idx="2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indent="-342900"/>
            <a:endParaRPr/>
          </a:p>
        </p:txBody>
      </p:sp>
      <p:sp>
        <p:nvSpPr>
          <p:cNvPr id="72" name="01"/>
          <p:cNvSpPr txBox="1">
            <a:spLocks noGrp="1"/>
          </p:cNvSpPr>
          <p:nvPr>
            <p:ph type="sldNum" sz="quarter" idx="2"/>
          </p:nvPr>
        </p:nvSpPr>
        <p:spPr>
          <a:xfrm>
            <a:off x="11095216" y="6414780"/>
            <a:ext cx="258585" cy="24826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_OBJECTS_WITH_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ekst tytułowy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Tekst tytułowy</a:t>
            </a:r>
          </a:p>
        </p:txBody>
      </p:sp>
      <p:sp>
        <p:nvSpPr>
          <p:cNvPr id="80" name="Treść - poziom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228600" indent="0">
              <a:buClrTx/>
              <a:buSzTx/>
              <a:buFontTx/>
              <a:buNone/>
              <a:defRPr sz="2400" b="1"/>
            </a:lvl1pPr>
            <a:lvl2pPr marL="228600" indent="457200">
              <a:buClrTx/>
              <a:buSzTx/>
              <a:buFontTx/>
              <a:buNone/>
              <a:defRPr sz="2400" b="1"/>
            </a:lvl2pPr>
            <a:lvl3pPr marL="228600" indent="914400">
              <a:buClrTx/>
              <a:buSzTx/>
              <a:buFontTx/>
              <a:buNone/>
              <a:defRPr sz="2400" b="1"/>
            </a:lvl3pPr>
            <a:lvl4pPr marL="228600" indent="1371600">
              <a:buClrTx/>
              <a:buSzTx/>
              <a:buFontTx/>
              <a:buNone/>
              <a:defRPr sz="2400" b="1"/>
            </a:lvl4pPr>
            <a:lvl5pPr marL="228600" indent="1828800">
              <a:buClrTx/>
              <a:buSzTx/>
              <a:buFontTx/>
              <a:buNone/>
              <a:defRPr sz="2400" b="1"/>
            </a:lvl5pPr>
          </a:lstStyle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81" name="Google Shape;58;p36"/>
          <p:cNvSpPr txBox="1">
            <a:spLocks noGrp="1"/>
          </p:cNvSpPr>
          <p:nvPr>
            <p:ph type="body" sz="half" idx="21"/>
          </p:nvPr>
        </p:nvSpPr>
        <p:spPr>
          <a:xfrm>
            <a:off x="839787" y="2505075"/>
            <a:ext cx="5157788" cy="3684588"/>
          </a:xfrm>
          <a:prstGeom prst="rect">
            <a:avLst/>
          </a:prstGeom>
        </p:spPr>
        <p:txBody>
          <a:bodyPr/>
          <a:lstStyle/>
          <a:p>
            <a:pPr indent="-342900"/>
            <a:endParaRPr/>
          </a:p>
        </p:txBody>
      </p:sp>
      <p:sp>
        <p:nvSpPr>
          <p:cNvPr id="82" name="Google Shape;59;p36"/>
          <p:cNvSpPr txBox="1">
            <a:spLocks noGrp="1"/>
          </p:cNvSpPr>
          <p:nvPr>
            <p:ph type="body" sz="quarter" idx="22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228600" indent="0">
              <a:buClrTx/>
              <a:buSzTx/>
              <a:buFontTx/>
              <a:buNone/>
              <a:defRPr sz="2400" b="1"/>
            </a:pPr>
            <a:endParaRPr/>
          </a:p>
        </p:txBody>
      </p:sp>
      <p:sp>
        <p:nvSpPr>
          <p:cNvPr id="83" name="Google Shape;60;p36"/>
          <p:cNvSpPr txBox="1">
            <a:spLocks noGrp="1"/>
          </p:cNvSpPr>
          <p:nvPr>
            <p:ph type="body" sz="half" idx="23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indent="-342900"/>
            <a:endParaRPr/>
          </a:p>
        </p:txBody>
      </p:sp>
      <p:sp>
        <p:nvSpPr>
          <p:cNvPr id="84" name="01"/>
          <p:cNvSpPr txBox="1">
            <a:spLocks noGrp="1"/>
          </p:cNvSpPr>
          <p:nvPr>
            <p:ph type="sldNum" sz="quarter" idx="2"/>
          </p:nvPr>
        </p:nvSpPr>
        <p:spPr>
          <a:xfrm>
            <a:off x="11095216" y="6414780"/>
            <a:ext cx="258585" cy="24826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_ONL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kst tytułowy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t>Tekst tytułowy</a:t>
            </a:r>
          </a:p>
        </p:txBody>
      </p:sp>
      <p:sp>
        <p:nvSpPr>
          <p:cNvPr id="92" name="01"/>
          <p:cNvSpPr txBox="1">
            <a:spLocks noGrp="1"/>
          </p:cNvSpPr>
          <p:nvPr>
            <p:ph type="sldNum" sz="quarter" idx="2"/>
          </p:nvPr>
        </p:nvSpPr>
        <p:spPr>
          <a:xfrm>
            <a:off x="11095216" y="6414780"/>
            <a:ext cx="258585" cy="24826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9;p31"/>
          <p:cNvSpPr txBox="1"/>
          <p:nvPr/>
        </p:nvSpPr>
        <p:spPr>
          <a:xfrm>
            <a:off x="3000962" y="1411356"/>
            <a:ext cx="5237582" cy="20176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 anchor="b">
            <a:normAutofit/>
          </a:bodyPr>
          <a:lstStyle>
            <a:lvl1pPr>
              <a:lnSpc>
                <a:spcPct val="90000"/>
              </a:lnSpc>
              <a:defRPr sz="3600" b="1">
                <a:solidFill>
                  <a:srgbClr val="033F87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Dziękuję za uwagę.</a:t>
            </a:r>
          </a:p>
        </p:txBody>
      </p:sp>
      <p:sp>
        <p:nvSpPr>
          <p:cNvPr id="3" name="Tekst tytułowy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 anchor="ctr">
            <a:normAutofit/>
          </a:bodyPr>
          <a:lstStyle/>
          <a:p>
            <a:r>
              <a:t>Tekst tytułowy</a:t>
            </a:r>
          </a:p>
        </p:txBody>
      </p:sp>
      <p:sp>
        <p:nvSpPr>
          <p:cNvPr id="4" name="Treść - poziom 1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normAutofit/>
          </a:bodyPr>
          <a:lstStyle/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5" name="01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699" tIns="45699" rIns="45699" bIns="45699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457200" marR="0" indent="-406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977900" marR="0" indent="-4445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513839" marR="0" indent="-4978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2019300" marR="0" indent="-533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476500" marR="0" indent="-533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933700" marR="0" indent="-533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390900" marR="0" indent="-533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848100" marR="0" indent="-533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305300" marR="0" indent="-533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3175E-7EC1-474D-B840-8BC2FEEA3A19}" type="datetimeFigureOut">
              <a:rPr lang="pl-PL" smtClean="0"/>
              <a:t>15.05.2025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76D1B-A8AA-4984-9C75-CCEBB85CEC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05993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20.jpeg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03;p1"/>
          <p:cNvSpPr txBox="1">
            <a:spLocks noGrp="1"/>
          </p:cNvSpPr>
          <p:nvPr>
            <p:ph type="body" sz="half" idx="1"/>
          </p:nvPr>
        </p:nvSpPr>
        <p:spPr>
          <a:xfrm>
            <a:off x="2735216" y="861167"/>
            <a:ext cx="9206577" cy="2422919"/>
          </a:xfrm>
          <a:prstGeom prst="rect">
            <a:avLst/>
          </a:prstGeom>
        </p:spPr>
        <p:txBody>
          <a:bodyPr/>
          <a:lstStyle/>
          <a:p>
            <a:pPr marL="0">
              <a:spcBef>
                <a:spcPts val="0"/>
              </a:spcBef>
              <a:defRPr sz="5400"/>
            </a:pPr>
            <a:r>
              <a:t>Hemofilia, fizjoterapia i moc mentoringu</a:t>
            </a:r>
          </a:p>
          <a:p>
            <a:pPr marL="0">
              <a:defRPr sz="3200"/>
            </a:pPr>
            <a:r>
              <a:t>Pacjent → Sportowiec → Student → Badacz</a:t>
            </a:r>
          </a:p>
        </p:txBody>
      </p:sp>
      <p:sp>
        <p:nvSpPr>
          <p:cNvPr id="147" name="Google Shape;104;p1"/>
          <p:cNvSpPr txBox="1">
            <a:spLocks noGrp="1"/>
          </p:cNvSpPr>
          <p:nvPr>
            <p:ph type="body" idx="22"/>
          </p:nvPr>
        </p:nvSpPr>
        <p:spPr>
          <a:xfrm>
            <a:off x="2906353" y="5514990"/>
            <a:ext cx="8284304" cy="35948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 marL="0" indent="0" algn="ctr" defTabSz="877823">
              <a:spcBef>
                <a:spcPts val="0"/>
              </a:spcBef>
              <a:buClrTx/>
              <a:buSzTx/>
              <a:buFontTx/>
              <a:buNone/>
              <a:defRPr sz="1727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dr Bartosz Wilczyński</a:t>
            </a:r>
          </a:p>
        </p:txBody>
      </p:sp>
      <p:sp>
        <p:nvSpPr>
          <p:cNvPr id="148" name="Google Shape;105;p1"/>
          <p:cNvSpPr txBox="1">
            <a:spLocks noGrp="1"/>
          </p:cNvSpPr>
          <p:nvPr>
            <p:ph type="body" idx="21"/>
          </p:nvPr>
        </p:nvSpPr>
        <p:spPr>
          <a:xfrm>
            <a:off x="2735216" y="4051860"/>
            <a:ext cx="7103534" cy="104775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 marL="228600" indent="-228600">
              <a:spcBef>
                <a:spcPts val="0"/>
              </a:spcBef>
              <a:buClr>
                <a:srgbClr val="FFFFFF"/>
              </a:buClr>
              <a:buSzTx/>
              <a:buNone/>
              <a:defRPr sz="26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Historia naukowego przypadku</a:t>
            </a:r>
          </a:p>
        </p:txBody>
      </p:sp>
      <p:sp>
        <p:nvSpPr>
          <p:cNvPr id="149" name="Google Shape;106;p1"/>
          <p:cNvSpPr txBox="1"/>
          <p:nvPr/>
        </p:nvSpPr>
        <p:spPr>
          <a:xfrm>
            <a:off x="3569957" y="5905517"/>
            <a:ext cx="6957099" cy="73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/>
          <a:p>
            <a:pPr algn="ctr"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dirty="0"/>
              <a:t>I OGÓLNOPOLSKA KONFERENCJA STUDENCKA </a:t>
            </a:r>
            <a:br>
              <a:rPr dirty="0"/>
            </a:br>
            <a:r>
              <a:rPr dirty="0"/>
              <a:t>„OD TEORII DO PRAKTYKI: SIŁA MŁODYCH UMYSŁÓW”</a:t>
            </a:r>
            <a:br>
              <a:rPr dirty="0"/>
            </a:br>
            <a:r>
              <a:rPr dirty="0"/>
              <a:t>17 </a:t>
            </a:r>
            <a:r>
              <a:rPr dirty="0" err="1"/>
              <a:t>maja</a:t>
            </a:r>
            <a:r>
              <a:rPr dirty="0"/>
              <a:t> 2025 </a:t>
            </a:r>
            <a:r>
              <a:rPr dirty="0" err="1"/>
              <a:t>roku</a:t>
            </a:r>
            <a:endParaRPr dirty="0"/>
          </a:p>
        </p:txBody>
      </p:sp>
      <p:pic>
        <p:nvPicPr>
          <p:cNvPr id="150" name="Google Shape;107;p1" descr="Google Shape;107;p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0631" y="4324758"/>
            <a:ext cx="1900990" cy="15497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186;p10" descr="Google Shape;186;p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23522" y="190195"/>
            <a:ext cx="5135231" cy="6324937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Google Shape;187;p10" descr="Google Shape;187;p10"/>
          <p:cNvPicPr>
            <a:picLocks noChangeAspect="1"/>
          </p:cNvPicPr>
          <p:nvPr/>
        </p:nvPicPr>
        <p:blipFill>
          <a:blip r:embed="rId3">
            <a:extLst/>
          </a:blip>
          <a:srcRect l="6007" t="5750" r="6711" b="7375"/>
          <a:stretch>
            <a:fillRect/>
          </a:stretch>
        </p:blipFill>
        <p:spPr>
          <a:xfrm>
            <a:off x="6662918" y="190194"/>
            <a:ext cx="5210635" cy="63220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" grpId="1" animBg="1" advAuto="0"/>
      <p:bldP spid="222" grpId="2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193;p11" descr="Google Shape;193;p1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13183" y="292507"/>
            <a:ext cx="10734262" cy="6337838"/>
          </a:xfrm>
          <a:prstGeom prst="rect">
            <a:avLst/>
          </a:prstGeom>
          <a:ln w="12700">
            <a:miter lim="400000"/>
          </a:ln>
        </p:spPr>
      </p:pic>
      <p:sp>
        <p:nvSpPr>
          <p:cNvPr id="225" name="Google Shape;194;p11"/>
          <p:cNvSpPr/>
          <p:nvPr/>
        </p:nvSpPr>
        <p:spPr>
          <a:xfrm>
            <a:off x="4435521" y="5513696"/>
            <a:ext cx="6086904" cy="1"/>
          </a:xfrm>
          <a:prstGeom prst="line">
            <a:avLst/>
          </a:prstGeom>
          <a:ln w="12700">
            <a:solidFill>
              <a:srgbClr val="FF0000"/>
            </a:solidFill>
            <a:miter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226" name="Google Shape;195;p11"/>
          <p:cNvSpPr/>
          <p:nvPr/>
        </p:nvSpPr>
        <p:spPr>
          <a:xfrm>
            <a:off x="4435521" y="5720686"/>
            <a:ext cx="6086904" cy="1"/>
          </a:xfrm>
          <a:prstGeom prst="line">
            <a:avLst/>
          </a:prstGeom>
          <a:ln w="12700">
            <a:solidFill>
              <a:srgbClr val="FF0000"/>
            </a:solidFill>
            <a:miter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227" name="Google Shape;196;p11"/>
          <p:cNvSpPr/>
          <p:nvPr/>
        </p:nvSpPr>
        <p:spPr>
          <a:xfrm>
            <a:off x="4435521" y="1680949"/>
            <a:ext cx="6086904" cy="1"/>
          </a:xfrm>
          <a:prstGeom prst="line">
            <a:avLst/>
          </a:prstGeom>
          <a:ln w="12700">
            <a:solidFill>
              <a:srgbClr val="FF0000"/>
            </a:solidFill>
            <a:miter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228" name="Google Shape;197;p11"/>
          <p:cNvSpPr/>
          <p:nvPr/>
        </p:nvSpPr>
        <p:spPr>
          <a:xfrm>
            <a:off x="3698542" y="3507475"/>
            <a:ext cx="573207" cy="1"/>
          </a:xfrm>
          <a:prstGeom prst="line">
            <a:avLst/>
          </a:prstGeom>
          <a:ln w="38100">
            <a:solidFill>
              <a:schemeClr val="accent1"/>
            </a:solidFill>
            <a:miter/>
            <a:tailEnd type="triangle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229" name="Google Shape;198;p11"/>
          <p:cNvSpPr/>
          <p:nvPr/>
        </p:nvSpPr>
        <p:spPr>
          <a:xfrm>
            <a:off x="3698542" y="5011003"/>
            <a:ext cx="573207" cy="1"/>
          </a:xfrm>
          <a:prstGeom prst="line">
            <a:avLst/>
          </a:prstGeom>
          <a:ln w="38100">
            <a:solidFill>
              <a:schemeClr val="accent1"/>
            </a:solidFill>
            <a:miter/>
            <a:tailEnd type="triangle"/>
          </a:ln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8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2" animBg="1" advAuto="0"/>
      <p:bldP spid="226" grpId="3" animBg="1" advAuto="0"/>
      <p:bldP spid="227" grpId="1" animBg="1" advAuto="0"/>
      <p:bldP spid="228" grpId="4" animBg="1" advAuto="0"/>
      <p:bldP spid="229" grpId="5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04;p12" descr="Google Shape;204;p1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51560" y="284444"/>
            <a:ext cx="10869543" cy="3877218"/>
          </a:xfrm>
          <a:prstGeom prst="rect">
            <a:avLst/>
          </a:prstGeom>
          <a:ln w="12700">
            <a:miter lim="400000"/>
          </a:ln>
        </p:spPr>
      </p:pic>
      <p:sp>
        <p:nvSpPr>
          <p:cNvPr id="234" name="Google Shape;205;p12"/>
          <p:cNvSpPr/>
          <p:nvPr/>
        </p:nvSpPr>
        <p:spPr>
          <a:xfrm>
            <a:off x="10031106" y="1992572"/>
            <a:ext cx="559559" cy="232013"/>
          </a:xfrm>
          <a:prstGeom prst="ellipse">
            <a:avLst/>
          </a:prstGeom>
          <a:ln w="28575">
            <a:solidFill>
              <a:srgbClr val="FF0000"/>
            </a:solidFill>
            <a:miter/>
          </a:ln>
        </p:spPr>
        <p:txBody>
          <a:bodyPr lIns="0" tIns="0" rIns="0" bIns="0" anchor="ctr"/>
          <a:lstStyle/>
          <a:p>
            <a:pPr algn="ctr"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35" name="Google Shape;206;p12"/>
          <p:cNvSpPr/>
          <p:nvPr/>
        </p:nvSpPr>
        <p:spPr>
          <a:xfrm>
            <a:off x="10031104" y="2763217"/>
            <a:ext cx="559559" cy="232013"/>
          </a:xfrm>
          <a:prstGeom prst="ellipse">
            <a:avLst/>
          </a:prstGeom>
          <a:ln w="28575">
            <a:solidFill>
              <a:srgbClr val="FF0000"/>
            </a:solidFill>
            <a:miter/>
          </a:ln>
        </p:spPr>
        <p:txBody>
          <a:bodyPr lIns="0" tIns="0" rIns="0" bIns="0" anchor="ctr"/>
          <a:lstStyle/>
          <a:p>
            <a:pPr algn="ctr"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36" name="Google Shape;207;p12"/>
          <p:cNvSpPr/>
          <p:nvPr/>
        </p:nvSpPr>
        <p:spPr>
          <a:xfrm>
            <a:off x="9908274" y="1114625"/>
            <a:ext cx="1965278" cy="15923"/>
          </a:xfrm>
          <a:prstGeom prst="line">
            <a:avLst/>
          </a:prstGeom>
          <a:ln w="57150">
            <a:solidFill>
              <a:srgbClr val="FF0000"/>
            </a:solidFill>
            <a:miter/>
          </a:ln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" grpId="2" animBg="1" advAuto="0"/>
      <p:bldP spid="235" grpId="3" animBg="1" advAuto="0"/>
      <p:bldP spid="236" grpId="1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13;p13"/>
          <p:cNvSpPr txBox="1">
            <a:spLocks noGrp="1"/>
          </p:cNvSpPr>
          <p:nvPr>
            <p:ph type="body" idx="1"/>
          </p:nvPr>
        </p:nvSpPr>
        <p:spPr>
          <a:xfrm>
            <a:off x="1231200" y="1142984"/>
            <a:ext cx="8890421" cy="5165252"/>
          </a:xfrm>
          <a:prstGeom prst="rect">
            <a:avLst/>
          </a:prstGeom>
        </p:spPr>
        <p:txBody>
          <a:bodyPr/>
          <a:lstStyle/>
          <a:p>
            <a:pPr marL="0">
              <a:lnSpc>
                <a:spcPct val="150000"/>
              </a:lnSpc>
              <a:spcBef>
                <a:spcPts val="0"/>
              </a:spcBef>
              <a:defRPr sz="3200" b="0"/>
            </a:pPr>
            <a:r>
              <a:rPr dirty="0" err="1"/>
              <a:t>Krwawienia</a:t>
            </a:r>
            <a:r>
              <a:rPr dirty="0"/>
              <a:t> (w </a:t>
            </a:r>
            <a:r>
              <a:rPr dirty="0" err="1"/>
              <a:t>trakcie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3msc </a:t>
            </a:r>
            <a:r>
              <a:rPr dirty="0" err="1"/>
              <a:t>po</a:t>
            </a:r>
            <a:r>
              <a:rPr dirty="0"/>
              <a:t>)</a:t>
            </a:r>
          </a:p>
          <a:p>
            <a:pPr marL="0">
              <a:lnSpc>
                <a:spcPct val="150000"/>
              </a:lnSpc>
              <a:defRPr sz="3200" b="0"/>
            </a:pPr>
            <a:r>
              <a:rPr dirty="0"/>
              <a:t>QLI (</a:t>
            </a:r>
            <a:r>
              <a:rPr i="1" dirty="0"/>
              <a:t>overall</a:t>
            </a:r>
            <a:r>
              <a:rPr dirty="0"/>
              <a:t>)</a:t>
            </a:r>
            <a:r>
              <a:rPr b="1" dirty="0">
                <a:solidFill>
                  <a:srgbClr val="FF0000"/>
                </a:solidFill>
              </a:rPr>
              <a:t> </a:t>
            </a:r>
            <a:br>
              <a:rPr b="1" dirty="0">
                <a:solidFill>
                  <a:srgbClr val="FF0000"/>
                </a:solidFill>
              </a:rPr>
            </a:br>
            <a:r>
              <a:rPr dirty="0"/>
              <a:t>(</a:t>
            </a:r>
            <a:r>
              <a:rPr i="1" dirty="0"/>
              <a:t>health &amp; function</a:t>
            </a:r>
            <a:r>
              <a:rPr dirty="0"/>
              <a:t>)</a:t>
            </a:r>
            <a:endParaRPr dirty="0">
              <a:solidFill>
                <a:srgbClr val="FF0000"/>
              </a:solidFill>
            </a:endParaRPr>
          </a:p>
          <a:p>
            <a:pPr marL="0">
              <a:lnSpc>
                <a:spcPct val="150000"/>
              </a:lnSpc>
              <a:defRPr sz="3200" b="0"/>
            </a:pPr>
            <a:r>
              <a:rPr dirty="0"/>
              <a:t>YBT UQ (</a:t>
            </a:r>
            <a:r>
              <a:rPr i="1" dirty="0"/>
              <a:t>med.</a:t>
            </a:r>
            <a:r>
              <a:rPr dirty="0"/>
              <a:t>)</a:t>
            </a:r>
            <a:endParaRPr dirty="0">
              <a:solidFill>
                <a:srgbClr val="FF0000"/>
              </a:solidFill>
            </a:endParaRPr>
          </a:p>
          <a:p>
            <a:pPr marL="0">
              <a:lnSpc>
                <a:spcPct val="150000"/>
              </a:lnSpc>
              <a:defRPr sz="3200" b="0"/>
            </a:pPr>
            <a:r>
              <a:rPr dirty="0"/>
              <a:t>CMJ </a:t>
            </a:r>
            <a:br>
              <a:rPr dirty="0"/>
            </a:br>
            <a:endParaRPr dirty="0"/>
          </a:p>
        </p:txBody>
      </p:sp>
      <p:sp>
        <p:nvSpPr>
          <p:cNvPr id="241" name="Google Shape;214;p13"/>
          <p:cNvSpPr txBox="1">
            <a:spLocks noGrp="1"/>
          </p:cNvSpPr>
          <p:nvPr>
            <p:ph type="title"/>
          </p:nvPr>
        </p:nvSpPr>
        <p:spPr>
          <a:xfrm>
            <a:off x="1238215" y="380978"/>
            <a:ext cx="8667813" cy="476255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 defTabSz="365760">
              <a:defRPr sz="1760"/>
            </a:pPr>
            <a:r>
              <a:t>6‑tyg. program siłowy</a:t>
            </a:r>
            <a:br/>
            <a:r>
              <a:rPr sz="1280" i="1"/>
              <a:t>Dane &amp; efekty</a:t>
            </a:r>
          </a:p>
        </p:txBody>
      </p:sp>
      <p:sp>
        <p:nvSpPr>
          <p:cNvPr id="242" name="Google Shape;215;p13"/>
          <p:cNvSpPr txBox="1"/>
          <p:nvPr/>
        </p:nvSpPr>
        <p:spPr>
          <a:xfrm>
            <a:off x="3561314" y="5846569"/>
            <a:ext cx="4890628" cy="392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>
            <a:lvl1pPr algn="ctr">
              <a:defRPr sz="2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Pacjent → Sportowiec</a:t>
            </a:r>
          </a:p>
        </p:txBody>
      </p:sp>
      <p:sp>
        <p:nvSpPr>
          <p:cNvPr id="243" name="Google Shape;216;p13"/>
          <p:cNvSpPr txBox="1"/>
          <p:nvPr/>
        </p:nvSpPr>
        <p:spPr>
          <a:xfrm>
            <a:off x="7917870" y="1315774"/>
            <a:ext cx="1132295" cy="586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32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Zero</a:t>
            </a:r>
          </a:p>
        </p:txBody>
      </p:sp>
      <p:sp>
        <p:nvSpPr>
          <p:cNvPr id="244" name="Google Shape;217;p13"/>
          <p:cNvSpPr txBox="1"/>
          <p:nvPr/>
        </p:nvSpPr>
        <p:spPr>
          <a:xfrm>
            <a:off x="3785842" y="2182841"/>
            <a:ext cx="1273027" cy="586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32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↑ 48 %</a:t>
            </a:r>
          </a:p>
        </p:txBody>
      </p:sp>
      <p:sp>
        <p:nvSpPr>
          <p:cNvPr id="245" name="Google Shape;218;p13"/>
          <p:cNvSpPr txBox="1"/>
          <p:nvPr/>
        </p:nvSpPr>
        <p:spPr>
          <a:xfrm>
            <a:off x="5039897" y="2891216"/>
            <a:ext cx="1273026" cy="586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32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↑ 86 %</a:t>
            </a:r>
          </a:p>
        </p:txBody>
      </p:sp>
      <p:sp>
        <p:nvSpPr>
          <p:cNvPr id="246" name="Google Shape;219;p13"/>
          <p:cNvSpPr txBox="1"/>
          <p:nvPr/>
        </p:nvSpPr>
        <p:spPr>
          <a:xfrm>
            <a:off x="4236954" y="3761744"/>
            <a:ext cx="1109521" cy="586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32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↑11%</a:t>
            </a:r>
          </a:p>
        </p:txBody>
      </p:sp>
      <p:sp>
        <p:nvSpPr>
          <p:cNvPr id="247" name="Google Shape;220;p13"/>
          <p:cNvSpPr txBox="1"/>
          <p:nvPr/>
        </p:nvSpPr>
        <p:spPr>
          <a:xfrm>
            <a:off x="2354041" y="4433759"/>
            <a:ext cx="1340353" cy="586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>
            <a:lvl1pPr>
              <a:lnSpc>
                <a:spcPct val="150000"/>
              </a:lnSpc>
              <a:defRPr sz="32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↑ 5 cm</a:t>
            </a:r>
          </a:p>
        </p:txBody>
      </p:sp>
      <p:grpSp>
        <p:nvGrpSpPr>
          <p:cNvPr id="3" name="Grupa 2"/>
          <p:cNvGrpSpPr/>
          <p:nvPr/>
        </p:nvGrpSpPr>
        <p:grpSpPr>
          <a:xfrm>
            <a:off x="7568285" y="3131764"/>
            <a:ext cx="3173773" cy="1932807"/>
            <a:chOff x="7568285" y="3131764"/>
            <a:chExt cx="3173773" cy="1932807"/>
          </a:xfrm>
        </p:grpSpPr>
        <p:pic>
          <p:nvPicPr>
            <p:cNvPr id="10" name="Google Shape;155;p6" descr="Google Shape;155;p6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7568285" y="3477683"/>
              <a:ext cx="3173773" cy="1586888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2" name="Prostokąt 1"/>
            <p:cNvSpPr/>
            <p:nvPr/>
          </p:nvSpPr>
          <p:spPr>
            <a:xfrm>
              <a:off x="8534733" y="3131764"/>
              <a:ext cx="1261885" cy="92333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pl-PL" sz="54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Ok!</a:t>
              </a:r>
              <a:endParaRPr lang="pl-PL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" grpId="1" animBg="1" advAuto="0"/>
      <p:bldP spid="244" grpId="2" animBg="1" advAuto="0"/>
      <p:bldP spid="245" grpId="3" animBg="1" advAuto="0"/>
      <p:bldP spid="246" grpId="4" animBg="1" advAuto="0"/>
      <p:bldP spid="247" grpId="5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26;p14" descr="Google Shape;226;p1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31481" y="256792"/>
            <a:ext cx="11142559" cy="29104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216" y="3033305"/>
            <a:ext cx="3686886" cy="368688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32;p15"/>
          <p:cNvSpPr txBox="1">
            <a:spLocks noGrp="1"/>
          </p:cNvSpPr>
          <p:nvPr>
            <p:ph type="title"/>
          </p:nvPr>
        </p:nvSpPr>
        <p:spPr>
          <a:xfrm>
            <a:off x="1565146" y="3054422"/>
            <a:ext cx="9045345" cy="1759118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defTabSz="813816">
              <a:defRPr sz="4272"/>
            </a:pPr>
            <a:r>
              <a:rPr dirty="0"/>
              <a:t>Student </a:t>
            </a:r>
            <a:r>
              <a:rPr dirty="0" err="1"/>
              <a:t>fizjoterapii</a:t>
            </a:r>
            <a:r>
              <a:rPr dirty="0"/>
              <a:t/>
            </a:r>
            <a:br>
              <a:rPr dirty="0"/>
            </a:br>
            <a:r>
              <a:rPr sz="3600" dirty="0" err="1"/>
              <a:t>Nowa</a:t>
            </a:r>
            <a:r>
              <a:rPr sz="3600" dirty="0"/>
              <a:t> </a:t>
            </a:r>
            <a:r>
              <a:rPr sz="3600" dirty="0" err="1"/>
              <a:t>rola</a:t>
            </a:r>
            <a:r>
              <a:rPr sz="3600" dirty="0"/>
              <a:t/>
            </a:r>
            <a:br>
              <a:rPr sz="3600" dirty="0"/>
            </a:br>
            <a:r>
              <a:rPr sz="3600" dirty="0" err="1"/>
              <a:t>Praca</a:t>
            </a:r>
            <a:r>
              <a:rPr sz="3600" dirty="0"/>
              <a:t> </a:t>
            </a:r>
            <a:r>
              <a:rPr sz="3600" dirty="0" err="1"/>
              <a:t>magisterska</a:t>
            </a:r>
            <a:endParaRPr sz="3600" dirty="0"/>
          </a:p>
        </p:txBody>
      </p:sp>
      <p:sp>
        <p:nvSpPr>
          <p:cNvPr id="254" name="Google Shape;233;p15"/>
          <p:cNvSpPr txBox="1"/>
          <p:nvPr/>
        </p:nvSpPr>
        <p:spPr>
          <a:xfrm>
            <a:off x="1283940" y="495259"/>
            <a:ext cx="3884448" cy="6015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4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Ale to nie koniec…</a:t>
            </a:r>
          </a:p>
        </p:txBody>
      </p:sp>
      <p:sp>
        <p:nvSpPr>
          <p:cNvPr id="255" name="Google Shape;234;p15"/>
          <p:cNvSpPr txBox="1"/>
          <p:nvPr/>
        </p:nvSpPr>
        <p:spPr>
          <a:xfrm>
            <a:off x="3884043" y="5835705"/>
            <a:ext cx="4890628" cy="392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2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Pacjent → Sportowiec → Student 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39;p16"/>
          <p:cNvSpPr txBox="1">
            <a:spLocks noGrp="1"/>
          </p:cNvSpPr>
          <p:nvPr>
            <p:ph type="body" sz="half" idx="1"/>
          </p:nvPr>
        </p:nvSpPr>
        <p:spPr>
          <a:xfrm>
            <a:off x="1204706" y="3126819"/>
            <a:ext cx="8890422" cy="3121649"/>
          </a:xfrm>
          <a:prstGeom prst="rect">
            <a:avLst/>
          </a:prstGeom>
        </p:spPr>
        <p:txBody>
          <a:bodyPr/>
          <a:lstStyle/>
          <a:p>
            <a:pPr marL="0">
              <a:spcBef>
                <a:spcPts val="0"/>
              </a:spcBef>
              <a:defRPr sz="2400" b="0"/>
            </a:pPr>
            <a:r>
              <a:t>Ocena wpływu 8-tygodniowego programu terapii manualnej i treningu oporowego</a:t>
            </a:r>
            <a:br/>
            <a:r>
              <a:t/>
            </a:r>
            <a:br/>
            <a:r>
              <a:t>na funkcję stawów, siłę, jakość życia i biomarkery stanu zapalnego </a:t>
            </a:r>
            <a:br/>
            <a:r>
              <a:t/>
            </a:r>
            <a:br/>
            <a:r>
              <a:t>u młodzieży z ciężką hemofilią.</a:t>
            </a:r>
          </a:p>
        </p:txBody>
      </p:sp>
      <p:sp>
        <p:nvSpPr>
          <p:cNvPr id="260" name="Google Shape;240;p16"/>
          <p:cNvSpPr txBox="1">
            <a:spLocks noGrp="1"/>
          </p:cNvSpPr>
          <p:nvPr>
            <p:ph type="title"/>
          </p:nvPr>
        </p:nvSpPr>
        <p:spPr>
          <a:xfrm>
            <a:off x="1071562" y="810588"/>
            <a:ext cx="9399683" cy="1325564"/>
          </a:xfrm>
          <a:prstGeom prst="rect">
            <a:avLst/>
          </a:prstGeom>
        </p:spPr>
        <p:txBody>
          <a:bodyPr/>
          <a:lstStyle>
            <a:lvl1pPr defTabSz="713231">
              <a:defRPr sz="2807" b="1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An Eight-Week Strength and Manual Therapy Program in Youth Patients with Hemophilia: A Pilot Feasibility Study of Case Reports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45;p17"/>
          <p:cNvSpPr txBox="1">
            <a:spLocks noGrp="1"/>
          </p:cNvSpPr>
          <p:nvPr>
            <p:ph type="body" idx="1"/>
          </p:nvPr>
        </p:nvSpPr>
        <p:spPr>
          <a:xfrm>
            <a:off x="1213947" y="972339"/>
            <a:ext cx="8890421" cy="502534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>
              <a:spcBef>
                <a:spcPts val="0"/>
              </a:spcBef>
              <a:defRPr sz="2200" b="0"/>
            </a:pPr>
            <a:endParaRPr sz="2400" dirty="0"/>
          </a:p>
          <a:p>
            <a:pPr marL="0">
              <a:defRPr sz="2200"/>
            </a:pPr>
            <a:r>
              <a:rPr sz="2400" dirty="0"/>
              <a:t>Participants</a:t>
            </a:r>
            <a:r>
              <a:rPr sz="2400" b="0" dirty="0"/>
              <a:t>:</a:t>
            </a:r>
          </a:p>
          <a:p>
            <a:pPr marL="0">
              <a:defRPr sz="2200" b="0"/>
            </a:pPr>
            <a:r>
              <a:rPr sz="2400" dirty="0"/>
              <a:t/>
            </a:r>
            <a:br>
              <a:rPr sz="2400" dirty="0"/>
            </a:br>
            <a:r>
              <a:rPr sz="2400" dirty="0"/>
              <a:t>4 boys (11–17 </a:t>
            </a:r>
            <a:r>
              <a:rPr sz="2400" dirty="0" err="1"/>
              <a:t>yrs</a:t>
            </a:r>
            <a:r>
              <a:rPr sz="2400" dirty="0"/>
              <a:t>) with severe hemophilia A and B (1 with inhibitor). Individualized prophylaxis.</a:t>
            </a:r>
          </a:p>
          <a:p>
            <a:pPr marL="0">
              <a:defRPr sz="2200" b="0"/>
            </a:pPr>
            <a:endParaRPr sz="2400" dirty="0"/>
          </a:p>
          <a:p>
            <a:pPr marL="0">
              <a:defRPr sz="2200"/>
            </a:pPr>
            <a:r>
              <a:rPr sz="2400" dirty="0"/>
              <a:t>Function</a:t>
            </a:r>
            <a:r>
              <a:rPr sz="2400" b="0" dirty="0"/>
              <a:t>: HJHS, ROM, WBLT, OLS, </a:t>
            </a:r>
          </a:p>
          <a:p>
            <a:pPr marL="0">
              <a:defRPr sz="2200"/>
            </a:pPr>
            <a:r>
              <a:rPr sz="2400" dirty="0"/>
              <a:t>US</a:t>
            </a:r>
            <a:r>
              <a:rPr sz="2400" b="0" dirty="0"/>
              <a:t>: HEAD-US</a:t>
            </a:r>
          </a:p>
          <a:p>
            <a:pPr marL="0">
              <a:defRPr sz="2200"/>
            </a:pPr>
            <a:r>
              <a:rPr sz="2400" dirty="0"/>
              <a:t>Strength</a:t>
            </a:r>
            <a:r>
              <a:rPr sz="2400" b="0" dirty="0"/>
              <a:t>: MMT-HHD </a:t>
            </a:r>
          </a:p>
          <a:p>
            <a:pPr marL="0">
              <a:defRPr sz="2200"/>
            </a:pPr>
            <a:r>
              <a:rPr sz="2400" dirty="0"/>
              <a:t>Quality of life</a:t>
            </a:r>
            <a:r>
              <a:rPr sz="2400" b="0" dirty="0"/>
              <a:t>: EQ-5D-5L</a:t>
            </a:r>
          </a:p>
          <a:p>
            <a:pPr marL="0">
              <a:defRPr sz="2200"/>
            </a:pPr>
            <a:r>
              <a:rPr sz="2400" dirty="0"/>
              <a:t>Biomarkers</a:t>
            </a:r>
            <a:r>
              <a:rPr sz="2400" b="0" dirty="0"/>
              <a:t>: IL-18, CCL2, ICAM-1, β-NGF, </a:t>
            </a:r>
            <a:r>
              <a:rPr sz="2400" b="0" dirty="0" err="1"/>
              <a:t>sRAGE</a:t>
            </a:r>
            <a:endParaRPr sz="2400" b="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sz="quarter" idx="11"/>
          </p:nvPr>
        </p:nvSpPr>
        <p:spPr>
          <a:xfrm>
            <a:off x="1231200" y="2420471"/>
            <a:ext cx="8890421" cy="3887764"/>
          </a:xfrm>
        </p:spPr>
        <p:txBody>
          <a:bodyPr/>
          <a:lstStyle/>
          <a:p>
            <a:pPr marL="0" indent="0">
              <a:buNone/>
            </a:pPr>
            <a:endParaRPr lang="pl-PL" sz="1800" b="1" dirty="0" smtClean="0"/>
          </a:p>
          <a:p>
            <a:pPr marL="0" indent="0">
              <a:buNone/>
            </a:pPr>
            <a:r>
              <a:rPr lang="pl-PL" sz="2400" b="1" dirty="0" err="1" smtClean="0"/>
              <a:t>Intervention</a:t>
            </a:r>
            <a:r>
              <a:rPr lang="pl-PL" sz="2400" dirty="0"/>
              <a:t>:</a:t>
            </a:r>
          </a:p>
          <a:p>
            <a:r>
              <a:rPr lang="pl-PL" sz="2400" dirty="0" err="1"/>
              <a:t>Twice-weekly</a:t>
            </a:r>
            <a:r>
              <a:rPr lang="pl-PL" sz="2400" dirty="0"/>
              <a:t> 60-min </a:t>
            </a:r>
            <a:r>
              <a:rPr lang="pl-PL" sz="2400" dirty="0" err="1"/>
              <a:t>sessions</a:t>
            </a:r>
            <a:r>
              <a:rPr lang="pl-PL" sz="2400" dirty="0"/>
              <a:t> × 8 </a:t>
            </a:r>
            <a:r>
              <a:rPr lang="pl-PL" sz="2400" dirty="0" err="1" smtClean="0"/>
              <a:t>weeks</a:t>
            </a:r>
            <a:endParaRPr lang="pl-PL" sz="2400" dirty="0"/>
          </a:p>
          <a:p>
            <a:r>
              <a:rPr lang="pl-PL" sz="2400" dirty="0"/>
              <a:t>Progressive </a:t>
            </a:r>
            <a:r>
              <a:rPr lang="pl-PL" sz="2400" dirty="0" err="1"/>
              <a:t>resistance</a:t>
            </a:r>
            <a:r>
              <a:rPr lang="pl-PL" sz="2400" dirty="0"/>
              <a:t> </a:t>
            </a:r>
            <a:r>
              <a:rPr lang="pl-PL" sz="2400" dirty="0" err="1"/>
              <a:t>training</a:t>
            </a:r>
            <a:r>
              <a:rPr lang="pl-PL" sz="2400" dirty="0"/>
              <a:t> (</a:t>
            </a:r>
            <a:r>
              <a:rPr lang="pl-PL" sz="2400" dirty="0" err="1"/>
              <a:t>bands</a:t>
            </a:r>
            <a:r>
              <a:rPr lang="pl-PL" sz="2400" dirty="0"/>
              <a:t>, </a:t>
            </a:r>
            <a:r>
              <a:rPr lang="pl-PL" sz="2400" dirty="0" err="1" smtClean="0"/>
              <a:t>weights</a:t>
            </a:r>
            <a:r>
              <a:rPr lang="pl-PL" sz="2400" dirty="0" smtClean="0"/>
              <a:t>): tempo </a:t>
            </a:r>
            <a:r>
              <a:rPr lang="pl-PL" sz="2400" dirty="0" err="1" smtClean="0"/>
              <a:t>ecc</a:t>
            </a:r>
            <a:endParaRPr lang="pl-PL" sz="2400" dirty="0"/>
          </a:p>
          <a:p>
            <a:r>
              <a:rPr lang="pl-PL" sz="2400" dirty="0"/>
              <a:t>Manual joint </a:t>
            </a:r>
            <a:r>
              <a:rPr lang="pl-PL" sz="2400" dirty="0" err="1"/>
              <a:t>traction</a:t>
            </a:r>
            <a:r>
              <a:rPr lang="pl-PL" sz="2400" dirty="0"/>
              <a:t> (</a:t>
            </a:r>
            <a:r>
              <a:rPr lang="pl-PL" sz="2400" dirty="0" err="1"/>
              <a:t>based</a:t>
            </a:r>
            <a:r>
              <a:rPr lang="pl-PL" sz="2400" dirty="0"/>
              <a:t> on </a:t>
            </a:r>
            <a:r>
              <a:rPr lang="pl-PL" sz="2400" dirty="0" err="1"/>
              <a:t>worst</a:t>
            </a:r>
            <a:r>
              <a:rPr lang="pl-PL" sz="2400" dirty="0"/>
              <a:t> HJHS</a:t>
            </a:r>
            <a:r>
              <a:rPr lang="pl-PL" sz="2400" dirty="0" smtClean="0"/>
              <a:t>): 3x60s</a:t>
            </a:r>
            <a:endParaRPr lang="pl-PL" sz="2400" dirty="0"/>
          </a:p>
          <a:p>
            <a:r>
              <a:rPr lang="pl-PL" sz="2400" dirty="0" err="1"/>
              <a:t>Safety</a:t>
            </a:r>
            <a:r>
              <a:rPr lang="pl-PL" sz="2400" dirty="0"/>
              <a:t>: </a:t>
            </a:r>
            <a:r>
              <a:rPr lang="pl-PL" sz="2400" dirty="0" err="1"/>
              <a:t>monitored</a:t>
            </a:r>
            <a:r>
              <a:rPr lang="pl-PL" sz="2400" dirty="0"/>
              <a:t> </a:t>
            </a:r>
            <a:r>
              <a:rPr lang="pl-PL" sz="2400" dirty="0" err="1"/>
              <a:t>hemarthrosis</a:t>
            </a:r>
            <a:r>
              <a:rPr lang="pl-PL" sz="2400" dirty="0"/>
              <a:t>, </a:t>
            </a:r>
            <a:r>
              <a:rPr lang="pl-PL" sz="2400" dirty="0" err="1"/>
              <a:t>clotting</a:t>
            </a:r>
            <a:r>
              <a:rPr lang="pl-PL" sz="2400" dirty="0"/>
              <a:t> </a:t>
            </a:r>
            <a:r>
              <a:rPr lang="pl-PL" sz="2400" dirty="0" err="1"/>
              <a:t>factor</a:t>
            </a:r>
            <a:r>
              <a:rPr lang="pl-PL" sz="2400" dirty="0"/>
              <a:t> </a:t>
            </a:r>
            <a:r>
              <a:rPr lang="pl-PL" sz="2400" dirty="0" err="1"/>
              <a:t>administration</a:t>
            </a:r>
            <a:r>
              <a:rPr lang="pl-PL" sz="2400" dirty="0"/>
              <a:t> </a:t>
            </a:r>
            <a:r>
              <a:rPr lang="pl-PL" sz="2400" dirty="0" err="1"/>
              <a:t>before</a:t>
            </a:r>
            <a:r>
              <a:rPr lang="pl-PL" sz="2400" dirty="0"/>
              <a:t> </a:t>
            </a:r>
            <a:r>
              <a:rPr lang="pl-PL" sz="2400" dirty="0" err="1" smtClean="0"/>
              <a:t>sessions</a:t>
            </a:r>
            <a:endParaRPr lang="pl-PL" sz="2400" dirty="0"/>
          </a:p>
        </p:txBody>
      </p:sp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5049672" y="163773"/>
          <a:ext cx="6978556" cy="2723978"/>
        </p:xfrm>
        <a:graphic>
          <a:graphicData uri="http://schemas.openxmlformats.org/drawingml/2006/table">
            <a:tbl>
              <a:tblPr firstRow="1" firstCol="1">
                <a:tableStyleId>{B301B821-A1FF-4177-AEE7-76D212191A09}</a:tableStyleId>
              </a:tblPr>
              <a:tblGrid>
                <a:gridCol w="464024">
                  <a:extLst>
                    <a:ext uri="{9D8B030D-6E8A-4147-A177-3AD203B41FA5}">
                      <a16:colId xmlns:a16="http://schemas.microsoft.com/office/drawing/2014/main" val="4274415678"/>
                    </a:ext>
                  </a:extLst>
                </a:gridCol>
                <a:gridCol w="2634017">
                  <a:extLst>
                    <a:ext uri="{9D8B030D-6E8A-4147-A177-3AD203B41FA5}">
                      <a16:colId xmlns:a16="http://schemas.microsoft.com/office/drawing/2014/main" val="1293806209"/>
                    </a:ext>
                  </a:extLst>
                </a:gridCol>
                <a:gridCol w="559720">
                  <a:extLst>
                    <a:ext uri="{9D8B030D-6E8A-4147-A177-3AD203B41FA5}">
                      <a16:colId xmlns:a16="http://schemas.microsoft.com/office/drawing/2014/main" val="1515038515"/>
                    </a:ext>
                  </a:extLst>
                </a:gridCol>
                <a:gridCol w="1033583">
                  <a:extLst>
                    <a:ext uri="{9D8B030D-6E8A-4147-A177-3AD203B41FA5}">
                      <a16:colId xmlns:a16="http://schemas.microsoft.com/office/drawing/2014/main" val="3874390532"/>
                    </a:ext>
                  </a:extLst>
                </a:gridCol>
                <a:gridCol w="721748">
                  <a:extLst>
                    <a:ext uri="{9D8B030D-6E8A-4147-A177-3AD203B41FA5}">
                      <a16:colId xmlns:a16="http://schemas.microsoft.com/office/drawing/2014/main" val="257874833"/>
                    </a:ext>
                  </a:extLst>
                </a:gridCol>
                <a:gridCol w="716718">
                  <a:extLst>
                    <a:ext uri="{9D8B030D-6E8A-4147-A177-3AD203B41FA5}">
                      <a16:colId xmlns:a16="http://schemas.microsoft.com/office/drawing/2014/main" val="2612490091"/>
                    </a:ext>
                  </a:extLst>
                </a:gridCol>
                <a:gridCol w="848746">
                  <a:extLst>
                    <a:ext uri="{9D8B030D-6E8A-4147-A177-3AD203B41FA5}">
                      <a16:colId xmlns:a16="http://schemas.microsoft.com/office/drawing/2014/main" val="189037182"/>
                    </a:ext>
                  </a:extLst>
                </a:gridCol>
              </a:tblGrid>
              <a:tr h="1473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  <a:latin typeface="Century Gothic" panose="020B0502020202020204" pitchFamily="34" charset="0"/>
                        </a:rPr>
                        <a:t>L.p.</a:t>
                      </a:r>
                      <a:endParaRPr lang="pl-PL" sz="12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Century Gothic" panose="020B0502020202020204" pitchFamily="34" charset="0"/>
                        </a:rPr>
                        <a:t>Nazwa ćwiczenia</a:t>
                      </a:r>
                      <a:endParaRPr lang="pl-PL" sz="12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  <a:latin typeface="Century Gothic" panose="020B0502020202020204" pitchFamily="34" charset="0"/>
                        </a:rPr>
                        <a:t>Serie</a:t>
                      </a:r>
                      <a:endParaRPr lang="pl-PL" sz="12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Century Gothic" panose="020B0502020202020204" pitchFamily="34" charset="0"/>
                        </a:rPr>
                        <a:t>Powtórzenia</a:t>
                      </a:r>
                      <a:endParaRPr lang="pl-PL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Century Gothic" panose="020B0502020202020204" pitchFamily="34" charset="0"/>
                        </a:rPr>
                        <a:t>Tempo</a:t>
                      </a:r>
                      <a:endParaRPr lang="pl-PL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Century Gothic" panose="020B0502020202020204" pitchFamily="34" charset="0"/>
                        </a:rPr>
                        <a:t>Czas przerwy</a:t>
                      </a:r>
                      <a:endParaRPr lang="pl-PL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Century Gothic" panose="020B0502020202020204" pitchFamily="34" charset="0"/>
                        </a:rPr>
                        <a:t>Obciążenie</a:t>
                      </a:r>
                      <a:endParaRPr lang="pl-PL" sz="12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44060643"/>
                  </a:ext>
                </a:extLst>
              </a:tr>
              <a:tr h="3403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pl-PL" sz="12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Century Gothic" panose="020B0502020202020204" pitchFamily="34" charset="0"/>
                        </a:rPr>
                        <a:t>Skłon typu Good </a:t>
                      </a:r>
                      <a:r>
                        <a:rPr lang="pl-PL" sz="1200" dirty="0" err="1">
                          <a:effectLst/>
                          <a:latin typeface="Century Gothic" panose="020B0502020202020204" pitchFamily="34" charset="0"/>
                        </a:rPr>
                        <a:t>Morning</a:t>
                      </a:r>
                      <a:r>
                        <a:rPr lang="pl-PL" sz="1200" dirty="0">
                          <a:effectLst/>
                          <a:latin typeface="Century Gothic" panose="020B0502020202020204" pitchFamily="34" charset="0"/>
                        </a:rPr>
                        <a:t> z gumą </a:t>
                      </a:r>
                      <a:endParaRPr lang="pl-PL" sz="12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endParaRPr lang="pl-PL" sz="12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Century Gothic" panose="020B0502020202020204" pitchFamily="34" charset="0"/>
                        </a:rPr>
                        <a:t>20/15/12/8</a:t>
                      </a:r>
                      <a:endParaRPr lang="pl-PL" sz="12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Century Gothic" panose="020B0502020202020204" pitchFamily="34" charset="0"/>
                        </a:rPr>
                        <a:t>3010</a:t>
                      </a:r>
                      <a:endParaRPr lang="pl-PL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Century Gothic" panose="020B0502020202020204" pitchFamily="34" charset="0"/>
                        </a:rPr>
                        <a:t>60s</a:t>
                      </a:r>
                      <a:endParaRPr lang="pl-PL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effectLst/>
                          <a:latin typeface="Century Gothic" panose="020B0502020202020204" pitchFamily="34" charset="0"/>
                        </a:rPr>
                        <a:t>Indywidualnie dobrane (metoda</a:t>
                      </a:r>
                      <a:r>
                        <a:rPr lang="pl-PL" sz="1600" baseline="0" dirty="0" smtClean="0">
                          <a:effectLst/>
                          <a:latin typeface="Century Gothic" panose="020B0502020202020204" pitchFamily="34" charset="0"/>
                        </a:rPr>
                        <a:t> 20 </a:t>
                      </a:r>
                      <a:r>
                        <a:rPr lang="pl-PL" sz="1600" baseline="0" dirty="0" err="1" smtClean="0">
                          <a:effectLst/>
                          <a:latin typeface="Century Gothic" panose="020B0502020202020204" pitchFamily="34" charset="0"/>
                        </a:rPr>
                        <a:t>powt</a:t>
                      </a:r>
                      <a:r>
                        <a:rPr lang="pl-PL" sz="1600" baseline="0" dirty="0" smtClean="0">
                          <a:effectLst/>
                          <a:latin typeface="Century Gothic" panose="020B0502020202020204" pitchFamily="34" charset="0"/>
                        </a:rPr>
                        <a:t>.)</a:t>
                      </a:r>
                      <a:endParaRPr lang="pl-PL" sz="16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"/>
                </a:tc>
                <a:extLst>
                  <a:ext uri="{0D108BD9-81ED-4DB2-BD59-A6C34878D82A}">
                    <a16:rowId xmlns:a16="http://schemas.microsoft.com/office/drawing/2014/main" val="3756912123"/>
                  </a:ext>
                </a:extLst>
              </a:tr>
              <a:tr h="3403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pl-PL" sz="12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Century Gothic" panose="020B0502020202020204" pitchFamily="34" charset="0"/>
                        </a:rPr>
                        <a:t>Wiosłowanie 1 </a:t>
                      </a:r>
                      <a:r>
                        <a:rPr lang="pl-PL" sz="1200" dirty="0" err="1">
                          <a:effectLst/>
                          <a:latin typeface="Century Gothic" panose="020B0502020202020204" pitchFamily="34" charset="0"/>
                        </a:rPr>
                        <a:t>rącz</a:t>
                      </a:r>
                      <a:r>
                        <a:rPr lang="pl-PL" sz="1200" dirty="0">
                          <a:effectLst/>
                          <a:latin typeface="Century Gothic" panose="020B0502020202020204" pitchFamily="34" charset="0"/>
                        </a:rPr>
                        <a:t> z gumą w staniu </a:t>
                      </a:r>
                      <a:endParaRPr lang="pl-PL" sz="12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endParaRPr lang="pl-PL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Century Gothic" panose="020B0502020202020204" pitchFamily="34" charset="0"/>
                        </a:rPr>
                        <a:t>20/15/12/8</a:t>
                      </a:r>
                      <a:endParaRPr lang="pl-PL" sz="12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Century Gothic" panose="020B0502020202020204" pitchFamily="34" charset="0"/>
                        </a:rPr>
                        <a:t>3010</a:t>
                      </a:r>
                      <a:endParaRPr lang="pl-PL" sz="12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Century Gothic" panose="020B0502020202020204" pitchFamily="34" charset="0"/>
                        </a:rPr>
                        <a:t>60s</a:t>
                      </a:r>
                      <a:endParaRPr lang="pl-PL" sz="12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44331938"/>
                  </a:ext>
                </a:extLst>
              </a:tr>
              <a:tr h="3403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endParaRPr lang="pl-PL" sz="12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Century Gothic" panose="020B0502020202020204" pitchFamily="34" charset="0"/>
                        </a:rPr>
                        <a:t>Wyciskanie hantli leżąc</a:t>
                      </a:r>
                      <a:endParaRPr lang="pl-PL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endParaRPr lang="pl-PL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Century Gothic" panose="020B0502020202020204" pitchFamily="34" charset="0"/>
                        </a:rPr>
                        <a:t>20/15/12/8</a:t>
                      </a:r>
                      <a:endParaRPr lang="pl-PL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Century Gothic" panose="020B0502020202020204" pitchFamily="34" charset="0"/>
                        </a:rPr>
                        <a:t>3010</a:t>
                      </a:r>
                      <a:endParaRPr lang="pl-PL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Century Gothic" panose="020B0502020202020204" pitchFamily="34" charset="0"/>
                        </a:rPr>
                        <a:t>60s</a:t>
                      </a:r>
                      <a:endParaRPr lang="pl-PL" sz="12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34375181"/>
                  </a:ext>
                </a:extLst>
              </a:tr>
              <a:tr h="2177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  <a:endParaRPr lang="pl-PL" sz="12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Century Gothic" panose="020B0502020202020204" pitchFamily="34" charset="0"/>
                        </a:rPr>
                        <a:t>Przysiady</a:t>
                      </a:r>
                      <a:endParaRPr lang="pl-PL" sz="12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endParaRPr lang="pl-PL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Century Gothic" panose="020B0502020202020204" pitchFamily="34" charset="0"/>
                        </a:rPr>
                        <a:t>20/15/12/8</a:t>
                      </a:r>
                      <a:endParaRPr lang="pl-PL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Century Gothic" panose="020B0502020202020204" pitchFamily="34" charset="0"/>
                        </a:rPr>
                        <a:t>3010</a:t>
                      </a:r>
                      <a:endParaRPr lang="pl-PL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Century Gothic" panose="020B0502020202020204" pitchFamily="34" charset="0"/>
                        </a:rPr>
                        <a:t>60s</a:t>
                      </a:r>
                      <a:endParaRPr lang="pl-PL" sz="12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76928653"/>
                  </a:ext>
                </a:extLst>
              </a:tr>
              <a:tr h="5104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  <a:endParaRPr lang="pl-PL" sz="12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Century Gothic" panose="020B0502020202020204" pitchFamily="34" charset="0"/>
                        </a:rPr>
                        <a:t>Stanie 1 nóż i unoszenie prostych rąk do boku</a:t>
                      </a:r>
                      <a:endParaRPr lang="pl-PL" sz="12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endParaRPr lang="pl-PL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Century Gothic" panose="020B0502020202020204" pitchFamily="34" charset="0"/>
                        </a:rPr>
                        <a:t>20/15/12/8</a:t>
                      </a:r>
                      <a:endParaRPr lang="pl-PL" sz="12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Century Gothic" panose="020B0502020202020204" pitchFamily="34" charset="0"/>
                        </a:rPr>
                        <a:t>3010</a:t>
                      </a:r>
                      <a:endParaRPr lang="pl-PL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Century Gothic" panose="020B0502020202020204" pitchFamily="34" charset="0"/>
                        </a:rPr>
                        <a:t>60s</a:t>
                      </a:r>
                      <a:endParaRPr lang="pl-PL" sz="12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41542142"/>
                  </a:ext>
                </a:extLst>
              </a:tr>
              <a:tr h="2177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  <a:latin typeface="Century Gothic" panose="020B0502020202020204" pitchFamily="34" charset="0"/>
                        </a:rPr>
                        <a:t>6</a:t>
                      </a:r>
                      <a:endParaRPr lang="pl-PL" sz="12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Century Gothic" panose="020B0502020202020204" pitchFamily="34" charset="0"/>
                        </a:rPr>
                        <a:t>Przysiad wykroczny </a:t>
                      </a:r>
                      <a:endParaRPr lang="pl-PL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endParaRPr lang="pl-PL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Century Gothic" panose="020B0502020202020204" pitchFamily="34" charset="0"/>
                        </a:rPr>
                        <a:t>20/15/12/8</a:t>
                      </a:r>
                      <a:endParaRPr lang="pl-PL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Century Gothic" panose="020B0502020202020204" pitchFamily="34" charset="0"/>
                        </a:rPr>
                        <a:t>3010</a:t>
                      </a:r>
                      <a:endParaRPr lang="pl-PL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Century Gothic" panose="020B0502020202020204" pitchFamily="34" charset="0"/>
                        </a:rPr>
                        <a:t>60s</a:t>
                      </a:r>
                      <a:endParaRPr lang="pl-PL" sz="12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27471585"/>
                  </a:ext>
                </a:extLst>
              </a:tr>
              <a:tr h="3403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effectLst/>
                          <a:latin typeface="Century Gothic" panose="020B0502020202020204" pitchFamily="34" charset="0"/>
                        </a:rPr>
                        <a:t>7</a:t>
                      </a:r>
                      <a:endParaRPr lang="pl-PL" sz="12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Century Gothic" panose="020B0502020202020204" pitchFamily="34" charset="0"/>
                        </a:rPr>
                        <a:t>Wyciskanie gumy nad głowę stojąc</a:t>
                      </a:r>
                      <a:endParaRPr lang="pl-PL" sz="12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endParaRPr lang="pl-PL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Century Gothic" panose="020B0502020202020204" pitchFamily="34" charset="0"/>
                        </a:rPr>
                        <a:t>20/15/12/8</a:t>
                      </a:r>
                      <a:endParaRPr lang="pl-PL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Century Gothic" panose="020B0502020202020204" pitchFamily="34" charset="0"/>
                        </a:rPr>
                        <a:t>3010</a:t>
                      </a:r>
                      <a:endParaRPr lang="pl-PL" sz="12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Century Gothic" panose="020B0502020202020204" pitchFamily="34" charset="0"/>
                        </a:rPr>
                        <a:t>60s</a:t>
                      </a:r>
                      <a:endParaRPr lang="pl-PL" sz="12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728241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476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sz="quarter" idx="11"/>
          </p:nvPr>
        </p:nvSpPr>
        <p:spPr>
          <a:xfrm>
            <a:off x="1265706" y="417874"/>
            <a:ext cx="8890421" cy="5407282"/>
          </a:xfrm>
        </p:spPr>
        <p:txBody>
          <a:bodyPr/>
          <a:lstStyle/>
          <a:p>
            <a:pPr marL="0" indent="0" algn="ctr">
              <a:buNone/>
            </a:pPr>
            <a:r>
              <a:rPr lang="pl-PL" sz="2000" b="1" dirty="0" err="1"/>
              <a:t>Key</a:t>
            </a:r>
            <a:r>
              <a:rPr lang="pl-PL" sz="2000" b="1" dirty="0"/>
              <a:t> </a:t>
            </a:r>
            <a:r>
              <a:rPr lang="pl-PL" sz="2000" b="1" dirty="0" err="1" smtClean="0"/>
              <a:t>Results</a:t>
            </a:r>
            <a:endParaRPr lang="pl-PL" sz="2000" b="1" dirty="0"/>
          </a:p>
          <a:p>
            <a:pPr marL="0" indent="0">
              <a:buNone/>
            </a:pPr>
            <a:endParaRPr lang="pl-PL" sz="2000" b="1" dirty="0"/>
          </a:p>
          <a:p>
            <a:pPr marL="0" indent="0">
              <a:buNone/>
            </a:pPr>
            <a:r>
              <a:rPr lang="pl-PL" sz="2000" b="1" dirty="0" err="1"/>
              <a:t>Functional</a:t>
            </a:r>
            <a:r>
              <a:rPr lang="pl-PL" sz="2000" b="1" dirty="0"/>
              <a:t> </a:t>
            </a:r>
            <a:r>
              <a:rPr lang="pl-PL" sz="2000" b="1" dirty="0" err="1"/>
              <a:t>Improvements</a:t>
            </a:r>
            <a:r>
              <a:rPr lang="pl-PL" sz="2000" dirty="0"/>
              <a:t>:</a:t>
            </a:r>
          </a:p>
          <a:p>
            <a:r>
              <a:rPr lang="pl-PL" sz="2000" dirty="0"/>
              <a:t>HJHS: </a:t>
            </a:r>
            <a:r>
              <a:rPr lang="pl-PL" sz="2000" b="1" dirty="0">
                <a:solidFill>
                  <a:srgbClr val="FF0000"/>
                </a:solidFill>
              </a:rPr>
              <a:t>↓ 35–61% </a:t>
            </a:r>
            <a:r>
              <a:rPr lang="pl-PL" sz="2000" dirty="0"/>
              <a:t>in </a:t>
            </a:r>
            <a:r>
              <a:rPr lang="pl-PL" sz="2000" dirty="0" err="1"/>
              <a:t>all</a:t>
            </a:r>
            <a:r>
              <a:rPr lang="pl-PL" sz="2000" dirty="0"/>
              <a:t> </a:t>
            </a:r>
            <a:r>
              <a:rPr lang="pl-PL" sz="2000" dirty="0" err="1"/>
              <a:t>participants</a:t>
            </a:r>
            <a:r>
              <a:rPr lang="pl-PL" sz="2000" dirty="0"/>
              <a:t>.</a:t>
            </a:r>
          </a:p>
          <a:p>
            <a:r>
              <a:rPr lang="pl-PL" sz="2000" dirty="0"/>
              <a:t>ROM, </a:t>
            </a:r>
            <a:r>
              <a:rPr lang="pl-PL" sz="2000" dirty="0" err="1"/>
              <a:t>balance</a:t>
            </a:r>
            <a:r>
              <a:rPr lang="pl-PL" sz="2000" dirty="0"/>
              <a:t> (OLS), and </a:t>
            </a:r>
            <a:r>
              <a:rPr lang="pl-PL" sz="2000" dirty="0" err="1"/>
              <a:t>ankle</a:t>
            </a:r>
            <a:r>
              <a:rPr lang="pl-PL" sz="2000" dirty="0"/>
              <a:t>/</a:t>
            </a:r>
            <a:r>
              <a:rPr lang="pl-PL" sz="2000" dirty="0" err="1"/>
              <a:t>knee</a:t>
            </a:r>
            <a:r>
              <a:rPr lang="pl-PL" sz="2000" dirty="0"/>
              <a:t> </a:t>
            </a:r>
            <a:r>
              <a:rPr lang="pl-PL" sz="2000" dirty="0" err="1"/>
              <a:t>strength</a:t>
            </a:r>
            <a:r>
              <a:rPr lang="pl-PL" sz="2000" dirty="0"/>
              <a:t> </a:t>
            </a:r>
            <a:r>
              <a:rPr lang="pl-PL" sz="2000" b="1" dirty="0">
                <a:solidFill>
                  <a:srgbClr val="FF0000"/>
                </a:solidFill>
              </a:rPr>
              <a:t>↑ </a:t>
            </a:r>
            <a:r>
              <a:rPr lang="pl-PL" sz="2000" b="1" dirty="0" err="1">
                <a:solidFill>
                  <a:srgbClr val="FF0000"/>
                </a:solidFill>
              </a:rPr>
              <a:t>significantly</a:t>
            </a:r>
            <a:r>
              <a:rPr lang="pl-PL" sz="2000" dirty="0"/>
              <a:t>.</a:t>
            </a:r>
          </a:p>
          <a:p>
            <a:pPr marL="0" indent="0">
              <a:buNone/>
            </a:pPr>
            <a:endParaRPr lang="pl-PL" sz="2000" b="1" dirty="0" smtClean="0"/>
          </a:p>
          <a:p>
            <a:pPr marL="0" indent="0">
              <a:buNone/>
            </a:pPr>
            <a:r>
              <a:rPr lang="pl-PL" sz="2000" b="1" dirty="0" err="1" smtClean="0"/>
              <a:t>Quality</a:t>
            </a:r>
            <a:r>
              <a:rPr lang="pl-PL" sz="2000" b="1" dirty="0" smtClean="0"/>
              <a:t> </a:t>
            </a:r>
            <a:r>
              <a:rPr lang="pl-PL" sz="2000" b="1" dirty="0"/>
              <a:t>of Life</a:t>
            </a:r>
            <a:r>
              <a:rPr lang="pl-PL" sz="2000" dirty="0"/>
              <a:t>:</a:t>
            </a:r>
          </a:p>
          <a:p>
            <a:r>
              <a:rPr lang="pl-PL" sz="2000" dirty="0"/>
              <a:t>EQ-5D-5L: </a:t>
            </a:r>
            <a:r>
              <a:rPr lang="pl-PL" sz="2000" b="1" dirty="0" err="1">
                <a:solidFill>
                  <a:srgbClr val="FA867A"/>
                </a:solidFill>
              </a:rPr>
              <a:t>improved</a:t>
            </a:r>
            <a:r>
              <a:rPr lang="pl-PL" sz="2000" b="1" dirty="0">
                <a:solidFill>
                  <a:srgbClr val="FA867A"/>
                </a:solidFill>
              </a:rPr>
              <a:t> in </a:t>
            </a:r>
            <a:r>
              <a:rPr lang="pl-PL" sz="2000" b="1" dirty="0" smtClean="0">
                <a:solidFill>
                  <a:srgbClr val="FA867A"/>
                </a:solidFill>
              </a:rPr>
              <a:t>3 </a:t>
            </a:r>
            <a:r>
              <a:rPr lang="pl-PL" sz="2000" b="1" dirty="0" err="1">
                <a:solidFill>
                  <a:srgbClr val="FA867A"/>
                </a:solidFill>
              </a:rPr>
              <a:t>cases</a:t>
            </a:r>
            <a:r>
              <a:rPr lang="pl-PL" sz="2000" b="1" dirty="0">
                <a:solidFill>
                  <a:srgbClr val="FA867A"/>
                </a:solidFill>
              </a:rPr>
              <a:t> (2–12%)</a:t>
            </a:r>
            <a:r>
              <a:rPr lang="pl-PL" sz="2000" dirty="0"/>
              <a:t>.</a:t>
            </a:r>
          </a:p>
          <a:p>
            <a:pPr marL="0" indent="0">
              <a:buNone/>
            </a:pPr>
            <a:endParaRPr lang="pl-PL" sz="2000" b="1" dirty="0" smtClean="0"/>
          </a:p>
          <a:p>
            <a:pPr marL="0" indent="0">
              <a:buNone/>
            </a:pPr>
            <a:r>
              <a:rPr lang="pl-PL" sz="2000" b="1" dirty="0" err="1" smtClean="0"/>
              <a:t>Biomarker</a:t>
            </a:r>
            <a:r>
              <a:rPr lang="pl-PL" sz="2000" b="1" dirty="0" smtClean="0"/>
              <a:t> </a:t>
            </a:r>
            <a:r>
              <a:rPr lang="pl-PL" sz="2000" b="1" dirty="0" err="1"/>
              <a:t>Shifts</a:t>
            </a:r>
            <a:r>
              <a:rPr lang="pl-PL" sz="2000" dirty="0"/>
              <a:t>:</a:t>
            </a:r>
          </a:p>
          <a:p>
            <a:r>
              <a:rPr lang="pl-PL" sz="2000" dirty="0"/>
              <a:t>IL-18 &amp; ICAM-1 </a:t>
            </a:r>
            <a:r>
              <a:rPr lang="pl-PL" sz="2000" b="1" dirty="0">
                <a:solidFill>
                  <a:srgbClr val="FF0000"/>
                </a:solidFill>
              </a:rPr>
              <a:t>↓ in </a:t>
            </a:r>
            <a:r>
              <a:rPr lang="pl-PL" sz="2000" b="1" dirty="0" err="1">
                <a:solidFill>
                  <a:srgbClr val="FF0000"/>
                </a:solidFill>
              </a:rPr>
              <a:t>all</a:t>
            </a:r>
            <a:r>
              <a:rPr lang="pl-PL" sz="2000" b="1" dirty="0" smtClean="0">
                <a:solidFill>
                  <a:srgbClr val="FF0000"/>
                </a:solidFill>
              </a:rPr>
              <a:t>. </a:t>
            </a:r>
            <a:r>
              <a:rPr lang="pl-PL" sz="2000" dirty="0"/>
              <a:t>→ </a:t>
            </a:r>
            <a:r>
              <a:rPr lang="pl-PL" sz="2000" dirty="0" err="1" smtClean="0"/>
              <a:t>anti-inflammatory</a:t>
            </a:r>
            <a:r>
              <a:rPr lang="pl-PL" sz="2000" dirty="0" smtClean="0"/>
              <a:t> </a:t>
            </a:r>
            <a:r>
              <a:rPr lang="pl-PL" sz="2000" dirty="0" err="1" smtClean="0"/>
              <a:t>effect</a:t>
            </a:r>
            <a:r>
              <a:rPr lang="pl-PL" sz="2000" dirty="0" smtClean="0"/>
              <a:t>, </a:t>
            </a:r>
            <a:r>
              <a:rPr lang="pl-PL" sz="2000" dirty="0" err="1"/>
              <a:t>reduced</a:t>
            </a:r>
            <a:r>
              <a:rPr lang="pl-PL" sz="2000" dirty="0"/>
              <a:t> </a:t>
            </a:r>
            <a:r>
              <a:rPr lang="pl-PL" sz="2000" dirty="0" err="1"/>
              <a:t>immune</a:t>
            </a:r>
            <a:r>
              <a:rPr lang="pl-PL" sz="2000" dirty="0"/>
              <a:t> </a:t>
            </a:r>
            <a:r>
              <a:rPr lang="pl-PL" sz="2000" dirty="0" err="1"/>
              <a:t>stress</a:t>
            </a:r>
            <a:endParaRPr lang="pl-PL" sz="2000" b="1" dirty="0">
              <a:solidFill>
                <a:srgbClr val="FF0000"/>
              </a:solidFill>
            </a:endParaRPr>
          </a:p>
          <a:p>
            <a:r>
              <a:rPr lang="el-GR" sz="2000" dirty="0"/>
              <a:t>β-</a:t>
            </a:r>
            <a:r>
              <a:rPr lang="pl-PL" sz="2000" dirty="0"/>
              <a:t>NGF </a:t>
            </a:r>
            <a:r>
              <a:rPr lang="pl-PL" sz="2000" b="1" dirty="0">
                <a:solidFill>
                  <a:srgbClr val="FF0000"/>
                </a:solidFill>
              </a:rPr>
              <a:t>↑ in </a:t>
            </a:r>
            <a:r>
              <a:rPr lang="pl-PL" sz="2000" b="1" dirty="0" err="1">
                <a:solidFill>
                  <a:srgbClr val="FF0000"/>
                </a:solidFill>
              </a:rPr>
              <a:t>all</a:t>
            </a:r>
            <a:r>
              <a:rPr lang="pl-PL" sz="2000" b="1" dirty="0">
                <a:solidFill>
                  <a:srgbClr val="FF0000"/>
                </a:solidFill>
              </a:rPr>
              <a:t> </a:t>
            </a:r>
            <a:r>
              <a:rPr lang="pl-PL" sz="2000" dirty="0"/>
              <a:t>→ </a:t>
            </a:r>
            <a:r>
              <a:rPr lang="pl-PL" sz="2000" dirty="0" err="1"/>
              <a:t>potential</a:t>
            </a:r>
            <a:r>
              <a:rPr lang="pl-PL" sz="2000" dirty="0"/>
              <a:t> neuromodulatory role.</a:t>
            </a:r>
          </a:p>
          <a:p>
            <a:r>
              <a:rPr lang="pl-PL" sz="2000" dirty="0"/>
              <a:t>CCL2 </a:t>
            </a:r>
            <a:r>
              <a:rPr lang="pl-PL" sz="2000" b="1" dirty="0"/>
              <a:t>↓ in 1, ↑ in 3 </a:t>
            </a:r>
            <a:r>
              <a:rPr lang="pl-PL" sz="2000" dirty="0"/>
              <a:t>→ </a:t>
            </a:r>
            <a:r>
              <a:rPr lang="pl-PL" sz="2000" dirty="0" err="1"/>
              <a:t>mixed</a:t>
            </a:r>
            <a:r>
              <a:rPr lang="pl-PL" sz="2000" dirty="0"/>
              <a:t> </a:t>
            </a:r>
            <a:r>
              <a:rPr lang="pl-PL" sz="2000" dirty="0" err="1"/>
              <a:t>inflammation</a:t>
            </a:r>
            <a:r>
              <a:rPr lang="pl-PL" sz="2000" dirty="0"/>
              <a:t> </a:t>
            </a:r>
            <a:r>
              <a:rPr lang="pl-PL" sz="2000" dirty="0" err="1"/>
              <a:t>trends</a:t>
            </a:r>
            <a:r>
              <a:rPr lang="pl-PL" sz="2000" dirty="0"/>
              <a:t>.</a:t>
            </a:r>
          </a:p>
          <a:p>
            <a:r>
              <a:rPr lang="pl-PL" sz="2000" dirty="0" err="1"/>
              <a:t>sRAGE</a:t>
            </a:r>
            <a:r>
              <a:rPr lang="pl-PL" sz="2000" dirty="0"/>
              <a:t> </a:t>
            </a:r>
            <a:r>
              <a:rPr lang="pl-PL" sz="2000" b="1" dirty="0">
                <a:solidFill>
                  <a:srgbClr val="FF0000"/>
                </a:solidFill>
              </a:rPr>
              <a:t>↑ in 3 </a:t>
            </a:r>
            <a:r>
              <a:rPr lang="pl-PL" sz="2000" dirty="0"/>
              <a:t>→ </a:t>
            </a:r>
            <a:r>
              <a:rPr lang="pl-PL" sz="2000" dirty="0" err="1"/>
              <a:t>potential</a:t>
            </a:r>
            <a:r>
              <a:rPr lang="pl-PL" sz="2000" dirty="0"/>
              <a:t> </a:t>
            </a:r>
            <a:r>
              <a:rPr lang="pl-PL" sz="2000" dirty="0" err="1"/>
              <a:t>protective</a:t>
            </a:r>
            <a:r>
              <a:rPr lang="pl-PL" sz="2000" dirty="0"/>
              <a:t> </a:t>
            </a:r>
            <a:r>
              <a:rPr lang="pl-PL" sz="2000" dirty="0" err="1"/>
              <a:t>adaptation</a:t>
            </a:r>
            <a:r>
              <a:rPr lang="pl-PL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21307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21;p3" descr="Google Shape;121;p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62037" y="300249"/>
            <a:ext cx="4378915" cy="616879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Google Shape;122;p3" descr="Google Shape;122;p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246050" y="300249"/>
            <a:ext cx="4394902" cy="61687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3;p20"/>
          <p:cNvSpPr txBox="1">
            <a:spLocks noGrp="1"/>
          </p:cNvSpPr>
          <p:nvPr>
            <p:ph type="title"/>
          </p:nvPr>
        </p:nvSpPr>
        <p:spPr>
          <a:xfrm>
            <a:off x="1611079" y="2326686"/>
            <a:ext cx="8883406" cy="1725398"/>
          </a:xfrm>
          <a:prstGeom prst="rect">
            <a:avLst/>
          </a:prstGeom>
        </p:spPr>
        <p:txBody>
          <a:bodyPr/>
          <a:lstStyle/>
          <a:p>
            <a:pPr algn="ctr" defTabSz="649223">
              <a:defRPr sz="3407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dirty="0"/>
              <a:t>Student → </a:t>
            </a:r>
            <a:r>
              <a:rPr dirty="0" err="1"/>
              <a:t>Fizjoterapeuta</a:t>
            </a: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sz="2272" dirty="0" err="1"/>
              <a:t>Badanie</a:t>
            </a:r>
            <a:r>
              <a:rPr sz="2272" dirty="0"/>
              <a:t> </a:t>
            </a:r>
            <a:r>
              <a:rPr sz="2272" dirty="0" err="1"/>
              <a:t>naukowe</a:t>
            </a:r>
            <a:r>
              <a:rPr sz="2272" dirty="0"/>
              <a:t/>
            </a:r>
            <a:br>
              <a:rPr sz="2272" dirty="0"/>
            </a:br>
            <a:r>
              <a:rPr sz="2272" dirty="0" err="1"/>
              <a:t>Projekt</a:t>
            </a:r>
            <a:r>
              <a:rPr sz="2272" dirty="0"/>
              <a:t> </a:t>
            </a:r>
            <a:r>
              <a:rPr sz="2272" dirty="0" err="1"/>
              <a:t>naukowy</a:t>
            </a:r>
            <a:endParaRPr sz="2272" dirty="0"/>
          </a:p>
        </p:txBody>
      </p:sp>
      <p:sp>
        <p:nvSpPr>
          <p:cNvPr id="270" name="Google Shape;264;p20"/>
          <p:cNvSpPr txBox="1"/>
          <p:nvPr/>
        </p:nvSpPr>
        <p:spPr>
          <a:xfrm>
            <a:off x="2311252" y="4766817"/>
            <a:ext cx="7483059" cy="100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>
            <a:lvl1pPr algn="ctr">
              <a:defRPr sz="2000" b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An Strength and Manual Therapy Program in Youth Patients with Hemophilia: A Study of Functional, Biochemical and Radiological Outcomes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0;p21"/>
          <p:cNvSpPr txBox="1">
            <a:spLocks noGrp="1"/>
          </p:cNvSpPr>
          <p:nvPr>
            <p:ph type="body" idx="1"/>
          </p:nvPr>
        </p:nvSpPr>
        <p:spPr>
          <a:xfrm>
            <a:off x="1231199" y="1510747"/>
            <a:ext cx="9263930" cy="4797489"/>
          </a:xfrm>
          <a:prstGeom prst="rect">
            <a:avLst/>
          </a:prstGeom>
        </p:spPr>
        <p:txBody>
          <a:bodyPr/>
          <a:lstStyle/>
          <a:p>
            <a:pPr marL="0" algn="ctr">
              <a:spcBef>
                <a:spcPts val="0"/>
              </a:spcBef>
              <a:defRPr b="0"/>
            </a:pPr>
            <a:endParaRPr sz="2400"/>
          </a:p>
          <a:p>
            <a:pPr marL="0">
              <a:defRPr sz="2400"/>
            </a:pPr>
            <a:r>
              <a:t>Purpose</a:t>
            </a:r>
            <a:r>
              <a:rPr b="0"/>
              <a:t> –&gt; pacjent, student, badacz definiuje cel (bez bólu, sport, praca magisterska, badania)</a:t>
            </a:r>
            <a:br>
              <a:rPr b="0"/>
            </a:br>
            <a:r>
              <a:rPr b="0"/>
              <a:t> </a:t>
            </a:r>
            <a:br>
              <a:rPr b="0"/>
            </a:br>
            <a:r>
              <a:t>Path</a:t>
            </a:r>
            <a:r>
              <a:rPr b="0"/>
              <a:t> –&gt; plan rozwoju kompetencji klinicznych i badawczych </a:t>
            </a:r>
            <a:br>
              <a:rPr b="0"/>
            </a:br>
            <a:r>
              <a:rPr b="0"/>
              <a:t/>
            </a:r>
            <a:br>
              <a:rPr b="0"/>
            </a:br>
            <a:r>
              <a:t>Partnership</a:t>
            </a:r>
            <a:r>
              <a:rPr b="0"/>
              <a:t> –&gt; relacja mentor‑mentee</a:t>
            </a:r>
            <a:br>
              <a:rPr b="0"/>
            </a:br>
            <a:r>
              <a:rPr b="0"/>
              <a:t/>
            </a:r>
            <a:br>
              <a:rPr b="0"/>
            </a:br>
            <a:r>
              <a:t>Project</a:t>
            </a:r>
            <a:r>
              <a:rPr b="0"/>
              <a:t> –&gt; poster → </a:t>
            </a:r>
            <a:r>
              <a:rPr b="0">
                <a:solidFill>
                  <a:srgbClr val="002060"/>
                </a:solidFill>
              </a:rPr>
              <a:t>konferencja</a:t>
            </a:r>
            <a:r>
              <a:rPr b="0"/>
              <a:t> → publikacje/doktorat</a:t>
            </a:r>
          </a:p>
        </p:txBody>
      </p:sp>
      <p:sp>
        <p:nvSpPr>
          <p:cNvPr id="275" name="Google Shape;271;p21"/>
          <p:cNvSpPr txBox="1">
            <a:spLocks noGrp="1"/>
          </p:cNvSpPr>
          <p:nvPr>
            <p:ph type="title"/>
          </p:nvPr>
        </p:nvSpPr>
        <p:spPr>
          <a:xfrm>
            <a:off x="1238215" y="380978"/>
            <a:ext cx="8667813" cy="1053233"/>
          </a:xfrm>
          <a:prstGeom prst="rect">
            <a:avLst/>
          </a:prstGeom>
        </p:spPr>
        <p:txBody>
          <a:bodyPr/>
          <a:lstStyle/>
          <a:p>
            <a:pPr algn="ctr" defTabSz="749808">
              <a:defRPr sz="3936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4P‑Mentor</a:t>
            </a:r>
            <a:br/>
            <a:r>
              <a:rPr sz="2624"/>
              <a:t>Purpose‑Path‑Partnership‑Project</a:t>
            </a:r>
          </a:p>
        </p:txBody>
      </p:sp>
      <p:sp>
        <p:nvSpPr>
          <p:cNvPr id="276" name="Google Shape;272;p21"/>
          <p:cNvSpPr txBox="1"/>
          <p:nvPr/>
        </p:nvSpPr>
        <p:spPr>
          <a:xfrm>
            <a:off x="2502609" y="5659573"/>
            <a:ext cx="7187336" cy="82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/>
          <a:p>
            <a:pPr algn="ctr"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Pacjent → Sportowiec → Student → Badacz</a:t>
            </a:r>
            <a:br/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78;p22"/>
          <p:cNvSpPr txBox="1">
            <a:spLocks noGrp="1"/>
          </p:cNvSpPr>
          <p:nvPr>
            <p:ph type="body" idx="1"/>
          </p:nvPr>
        </p:nvSpPr>
        <p:spPr>
          <a:xfrm>
            <a:off x="1126909" y="1379836"/>
            <a:ext cx="8890422" cy="4797489"/>
          </a:xfrm>
          <a:prstGeom prst="rect">
            <a:avLst/>
          </a:prstGeom>
        </p:spPr>
        <p:txBody>
          <a:bodyPr/>
          <a:lstStyle/>
          <a:p>
            <a:pPr marL="0">
              <a:lnSpc>
                <a:spcPct val="250000"/>
              </a:lnSpc>
              <a:spcBef>
                <a:spcPts val="0"/>
              </a:spcBef>
              <a:defRPr b="0"/>
            </a:pPr>
            <a:endParaRPr sz="2400"/>
          </a:p>
          <a:p>
            <a:pPr marL="0">
              <a:lnSpc>
                <a:spcPct val="250000"/>
              </a:lnSpc>
              <a:defRPr sz="2400"/>
            </a:pPr>
            <a:r>
              <a:t>Curiosity</a:t>
            </a:r>
            <a:r>
              <a:rPr b="0"/>
              <a:t> – zadawaj pytania kliniczne </a:t>
            </a:r>
            <a:br>
              <a:rPr b="0"/>
            </a:br>
            <a:r>
              <a:t>Consistency</a:t>
            </a:r>
            <a:r>
              <a:rPr b="0"/>
              <a:t> – rób konsekwentnie</a:t>
            </a:r>
            <a:br>
              <a:rPr b="0"/>
            </a:br>
            <a:r>
              <a:t>Collaboration</a:t>
            </a:r>
            <a:r>
              <a:rPr b="0"/>
              <a:t> – znajdź mentora</a:t>
            </a:r>
          </a:p>
        </p:txBody>
      </p:sp>
      <p:sp>
        <p:nvSpPr>
          <p:cNvPr id="281" name="Google Shape;279;p22"/>
          <p:cNvSpPr txBox="1">
            <a:spLocks noGrp="1"/>
          </p:cNvSpPr>
          <p:nvPr>
            <p:ph type="title"/>
          </p:nvPr>
        </p:nvSpPr>
        <p:spPr>
          <a:xfrm>
            <a:off x="1238215" y="380978"/>
            <a:ext cx="8667813" cy="1146559"/>
          </a:xfrm>
          <a:prstGeom prst="rect">
            <a:avLst/>
          </a:prstGeom>
        </p:spPr>
        <p:txBody>
          <a:bodyPr/>
          <a:lstStyle/>
          <a:p>
            <a:pPr algn="ctr" defTabSz="822959">
              <a:defRPr sz="4319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dirty="0" err="1"/>
              <a:t>Twoja</a:t>
            </a:r>
            <a:r>
              <a:rPr dirty="0"/>
              <a:t> </a:t>
            </a:r>
            <a:r>
              <a:rPr dirty="0" err="1" smtClean="0"/>
              <a:t>kolej</a:t>
            </a:r>
            <a:r>
              <a:rPr lang="pl-PL" dirty="0" smtClean="0"/>
              <a:t>?</a:t>
            </a:r>
            <a:r>
              <a:rPr dirty="0"/>
              <a:t/>
            </a:r>
            <a:br>
              <a:rPr dirty="0"/>
            </a:br>
            <a:r>
              <a:rPr sz="2880" dirty="0" err="1"/>
              <a:t>Zasady</a:t>
            </a:r>
            <a:r>
              <a:rPr sz="2880" dirty="0"/>
              <a:t> 3 C</a:t>
            </a:r>
          </a:p>
        </p:txBody>
      </p:sp>
      <p:pic>
        <p:nvPicPr>
          <p:cNvPr id="282" name="Google Shape;280;p22" descr="Google Shape;280;p2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10081" y="1248926"/>
            <a:ext cx="5172637" cy="505930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306;p26"/>
          <p:cNvSpPr txBox="1"/>
          <p:nvPr/>
        </p:nvSpPr>
        <p:spPr>
          <a:xfrm>
            <a:off x="3050370" y="4157500"/>
            <a:ext cx="8890562" cy="210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0000" tIns="60000" rIns="60000" bIns="60000">
            <a:spAutoFit/>
          </a:bodyPr>
          <a:lstStyle/>
          <a:p>
            <a:pPr marL="405110" indent="-404630">
              <a:defRPr sz="320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kontakt: </a:t>
            </a:r>
          </a:p>
          <a:p>
            <a:pPr marL="405110" indent="-404630">
              <a:defRPr sz="3200" b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bartosz.wilczynski@gumed.edu.pl</a:t>
            </a:r>
          </a:p>
          <a:p>
            <a:pPr marL="405110" indent="-404630"/>
            <a:endParaRPr sz="3200" b="1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05110" indent="-404630">
              <a:defRPr sz="3200" b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www.wilczynskibartosz.pl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13;p2" descr="Google Shape;113;p2"/>
          <p:cNvPicPr>
            <a:picLocks noChangeAspect="1"/>
          </p:cNvPicPr>
          <p:nvPr/>
        </p:nvPicPr>
        <p:blipFill>
          <a:blip r:embed="rId3">
            <a:extLst/>
          </a:blip>
          <a:srcRect l="6949" t="15645" r="5970" b="12344"/>
          <a:stretch>
            <a:fillRect/>
          </a:stretch>
        </p:blipFill>
        <p:spPr>
          <a:xfrm>
            <a:off x="1098200" y="258924"/>
            <a:ext cx="10633175" cy="4274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Google Shape;114;p2" descr="Google Shape;114;p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690675" y="4533324"/>
            <a:ext cx="5472375" cy="2060050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Arrow"/>
          <p:cNvSpPr/>
          <p:nvPr/>
        </p:nvSpPr>
        <p:spPr>
          <a:xfrm>
            <a:off x="9226557" y="5279366"/>
            <a:ext cx="1270001" cy="586596"/>
          </a:xfrm>
          <a:prstGeom prst="rightArrow">
            <a:avLst>
              <a:gd name="adj1" fmla="val 32000"/>
              <a:gd name="adj2" fmla="val 101023"/>
            </a:avLst>
          </a:prstGeom>
          <a:solidFill>
            <a:srgbClr val="FF0000">
              <a:alpha val="56995"/>
            </a:srgbClr>
          </a:solidFill>
          <a:ln w="12700">
            <a:solidFill>
              <a:srgbClr val="AC5B23">
                <a:alpha val="56995"/>
              </a:srgbClr>
            </a:solidFill>
            <a:miter/>
          </a:ln>
          <a:effectLst>
            <a:outerShdw blurRad="50800" dist="63500" dir="2700000" rotWithShape="0">
              <a:srgbClr val="000000">
                <a:alpha val="50000"/>
              </a:srgbClr>
            </a:outerShdw>
          </a:effectLst>
        </p:spPr>
        <p:txBody>
          <a:bodyPr lIns="0" tIns="0" rIns="0" bIns="0"/>
          <a:lstStyle/>
          <a:p>
            <a:pPr algn="ctr"/>
            <a:endParaRPr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065" y="4957088"/>
            <a:ext cx="1515386" cy="151538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" grpId="1" animBg="1" advAuto="0"/>
      <p:bldP spid="154" grpId="2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28;p4" descr="Google Shape;128;p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54051" y="248088"/>
            <a:ext cx="6821959" cy="511647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Google Shape;314;p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300" y="584441"/>
            <a:ext cx="6337459" cy="454643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71" name="Group"/>
          <p:cNvGrpSpPr/>
          <p:nvPr/>
        </p:nvGrpSpPr>
        <p:grpSpPr>
          <a:xfrm>
            <a:off x="3419770" y="414579"/>
            <a:ext cx="5092728" cy="5091070"/>
            <a:chOff x="0" y="0"/>
            <a:chExt cx="5092726" cy="5091069"/>
          </a:xfrm>
        </p:grpSpPr>
        <p:sp>
          <p:nvSpPr>
            <p:cNvPr id="166" name="Shape"/>
            <p:cNvSpPr/>
            <p:nvPr/>
          </p:nvSpPr>
          <p:spPr>
            <a:xfrm>
              <a:off x="0" y="0"/>
              <a:ext cx="5092727" cy="50910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7" extrusionOk="0">
                  <a:moveTo>
                    <a:pt x="10409" y="0"/>
                  </a:moveTo>
                  <a:cubicBezTo>
                    <a:pt x="4626" y="206"/>
                    <a:pt x="0" y="4959"/>
                    <a:pt x="0" y="10794"/>
                  </a:cubicBezTo>
                  <a:cubicBezTo>
                    <a:pt x="0" y="12623"/>
                    <a:pt x="455" y="14345"/>
                    <a:pt x="1256" y="15855"/>
                  </a:cubicBezTo>
                  <a:cubicBezTo>
                    <a:pt x="1298" y="15933"/>
                    <a:pt x="1396" y="15960"/>
                    <a:pt x="1473" y="15916"/>
                  </a:cubicBezTo>
                  <a:lnTo>
                    <a:pt x="10431" y="10744"/>
                  </a:lnTo>
                  <a:cubicBezTo>
                    <a:pt x="10474" y="10719"/>
                    <a:pt x="10509" y="10683"/>
                    <a:pt x="10533" y="10641"/>
                  </a:cubicBezTo>
                  <a:cubicBezTo>
                    <a:pt x="10557" y="10598"/>
                    <a:pt x="10570" y="10550"/>
                    <a:pt x="10570" y="10499"/>
                  </a:cubicBezTo>
                  <a:lnTo>
                    <a:pt x="10570" y="158"/>
                  </a:lnTo>
                  <a:cubicBezTo>
                    <a:pt x="10570" y="69"/>
                    <a:pt x="10498" y="-2"/>
                    <a:pt x="10409" y="0"/>
                  </a:cubicBezTo>
                  <a:close/>
                  <a:moveTo>
                    <a:pt x="11191" y="0"/>
                  </a:moveTo>
                  <a:cubicBezTo>
                    <a:pt x="11102" y="-3"/>
                    <a:pt x="11028" y="69"/>
                    <a:pt x="11028" y="158"/>
                  </a:cubicBezTo>
                  <a:lnTo>
                    <a:pt x="11028" y="10499"/>
                  </a:lnTo>
                  <a:cubicBezTo>
                    <a:pt x="11028" y="10550"/>
                    <a:pt x="11041" y="10598"/>
                    <a:pt x="11066" y="10641"/>
                  </a:cubicBezTo>
                  <a:cubicBezTo>
                    <a:pt x="11090" y="10683"/>
                    <a:pt x="11126" y="10719"/>
                    <a:pt x="11169" y="10744"/>
                  </a:cubicBezTo>
                  <a:lnTo>
                    <a:pt x="20127" y="15916"/>
                  </a:lnTo>
                  <a:cubicBezTo>
                    <a:pt x="20204" y="15960"/>
                    <a:pt x="20302" y="15933"/>
                    <a:pt x="20344" y="15855"/>
                  </a:cubicBezTo>
                  <a:cubicBezTo>
                    <a:pt x="21145" y="14345"/>
                    <a:pt x="21600" y="12623"/>
                    <a:pt x="21600" y="10794"/>
                  </a:cubicBezTo>
                  <a:cubicBezTo>
                    <a:pt x="21600" y="4959"/>
                    <a:pt x="16974" y="206"/>
                    <a:pt x="11191" y="0"/>
                  </a:cubicBezTo>
                  <a:close/>
                  <a:moveTo>
                    <a:pt x="10799" y="11102"/>
                  </a:moveTo>
                  <a:cubicBezTo>
                    <a:pt x="10750" y="11102"/>
                    <a:pt x="10703" y="11116"/>
                    <a:pt x="10660" y="11141"/>
                  </a:cubicBezTo>
                  <a:lnTo>
                    <a:pt x="1702" y="16313"/>
                  </a:lnTo>
                  <a:cubicBezTo>
                    <a:pt x="1625" y="16357"/>
                    <a:pt x="1600" y="16456"/>
                    <a:pt x="1648" y="16531"/>
                  </a:cubicBezTo>
                  <a:cubicBezTo>
                    <a:pt x="3558" y="19574"/>
                    <a:pt x="6942" y="21597"/>
                    <a:pt x="10799" y="21597"/>
                  </a:cubicBezTo>
                  <a:cubicBezTo>
                    <a:pt x="14656" y="21597"/>
                    <a:pt x="18042" y="19574"/>
                    <a:pt x="19952" y="16531"/>
                  </a:cubicBezTo>
                  <a:cubicBezTo>
                    <a:pt x="19999" y="16456"/>
                    <a:pt x="19975" y="16357"/>
                    <a:pt x="19898" y="16313"/>
                  </a:cubicBezTo>
                  <a:lnTo>
                    <a:pt x="10940" y="11141"/>
                  </a:lnTo>
                  <a:cubicBezTo>
                    <a:pt x="10897" y="11116"/>
                    <a:pt x="10848" y="11102"/>
                    <a:pt x="10799" y="11102"/>
                  </a:cubicBezTo>
                  <a:close/>
                </a:path>
              </a:pathLst>
            </a:custGeom>
            <a:solidFill>
              <a:srgbClr val="FFFFFF"/>
            </a:solidFill>
            <a:ln w="76200" cap="flat">
              <a:solidFill>
                <a:srgbClr val="FF505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381000" indent="-381000" algn="ctr">
                <a:defRPr sz="1600" b="1" i="1">
                  <a:solidFill>
                    <a:srgbClr val="1E4E79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grpSp>
          <p:nvGrpSpPr>
            <p:cNvPr id="170" name="Group"/>
            <p:cNvGrpSpPr/>
            <p:nvPr/>
          </p:nvGrpSpPr>
          <p:grpSpPr>
            <a:xfrm>
              <a:off x="201243" y="1330642"/>
              <a:ext cx="4820908" cy="2870826"/>
              <a:chOff x="0" y="0"/>
              <a:chExt cx="4820907" cy="2870824"/>
            </a:xfrm>
          </p:grpSpPr>
          <p:sp>
            <p:nvSpPr>
              <p:cNvPr id="167" name="Przewlekły ból, zanik mięśni, niestabilność stawów"/>
              <p:cNvSpPr txBox="1"/>
              <p:nvPr/>
            </p:nvSpPr>
            <p:spPr>
              <a:xfrm>
                <a:off x="0" y="0"/>
                <a:ext cx="2264672" cy="12192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 algn="ctr">
                  <a:defRPr sz="2000" b="1">
                    <a:latin typeface="Century Gothic"/>
                    <a:ea typeface="Century Gothic"/>
                    <a:cs typeface="Century Gothic"/>
                    <a:sym typeface="Century Gothic"/>
                  </a:defRPr>
                </a:lvl1pPr>
              </a:lstStyle>
              <a:p>
                <a:r>
                  <a:rPr dirty="0" err="1"/>
                  <a:t>Przewlekły</a:t>
                </a:r>
                <a:r>
                  <a:rPr dirty="0"/>
                  <a:t> </a:t>
                </a:r>
                <a:r>
                  <a:rPr dirty="0" err="1"/>
                  <a:t>ból</a:t>
                </a:r>
                <a:r>
                  <a:rPr dirty="0"/>
                  <a:t>, </a:t>
                </a:r>
                <a:r>
                  <a:rPr dirty="0" err="1"/>
                  <a:t>zanik</a:t>
                </a:r>
                <a:r>
                  <a:rPr dirty="0"/>
                  <a:t> </a:t>
                </a:r>
                <a:r>
                  <a:rPr dirty="0" err="1"/>
                  <a:t>mięśni</a:t>
                </a:r>
                <a:r>
                  <a:rPr dirty="0"/>
                  <a:t>, </a:t>
                </a:r>
                <a:r>
                  <a:rPr dirty="0" err="1"/>
                  <a:t>niestabilność</a:t>
                </a:r>
                <a:r>
                  <a:rPr dirty="0"/>
                  <a:t> </a:t>
                </a:r>
                <a:r>
                  <a:rPr dirty="0" err="1"/>
                  <a:t>stawów</a:t>
                </a:r>
                <a:endParaRPr dirty="0"/>
              </a:p>
            </p:txBody>
          </p:sp>
          <p:sp>
            <p:nvSpPr>
              <p:cNvPr id="168" name="↓ sprawność ruchowa"/>
              <p:cNvSpPr txBox="1"/>
              <p:nvPr/>
            </p:nvSpPr>
            <p:spPr>
              <a:xfrm>
                <a:off x="2344407" y="50799"/>
                <a:ext cx="2476501" cy="8128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/>
              <a:p>
                <a:pPr algn="ctr">
                  <a:defRPr sz="2600" b="1"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  <a:r>
                  <a:rPr dirty="0">
                    <a:solidFill>
                      <a:srgbClr val="FF0000"/>
                    </a:solidFill>
                  </a:rPr>
                  <a:t>↓</a:t>
                </a:r>
                <a:r>
                  <a:rPr dirty="0"/>
                  <a:t> </a:t>
                </a:r>
                <a:r>
                  <a:rPr dirty="0" err="1"/>
                  <a:t>sprawność</a:t>
                </a:r>
                <a:r>
                  <a:rPr dirty="0"/>
                  <a:t> </a:t>
                </a:r>
                <a:r>
                  <a:rPr dirty="0" err="1"/>
                  <a:t>ruchowa</a:t>
                </a:r>
                <a:endParaRPr dirty="0"/>
              </a:p>
            </p:txBody>
          </p:sp>
          <p:sp>
            <p:nvSpPr>
              <p:cNvPr id="169" name="↓ jakość życia"/>
              <p:cNvSpPr txBox="1"/>
              <p:nvPr/>
            </p:nvSpPr>
            <p:spPr>
              <a:xfrm>
                <a:off x="907855" y="2388224"/>
                <a:ext cx="2884491" cy="4826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/>
              <a:p>
                <a:pPr algn="ctr">
                  <a:defRPr sz="3100" b="1"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  <a:r>
                  <a:rPr dirty="0">
                    <a:solidFill>
                      <a:srgbClr val="FF0000"/>
                    </a:solidFill>
                  </a:rPr>
                  <a:t>↓</a:t>
                </a:r>
                <a:r>
                  <a:rPr dirty="0"/>
                  <a:t> </a:t>
                </a:r>
                <a:r>
                  <a:rPr dirty="0" err="1"/>
                  <a:t>jakość</a:t>
                </a:r>
                <a:r>
                  <a:rPr dirty="0"/>
                  <a:t> </a:t>
                </a:r>
                <a:r>
                  <a:rPr dirty="0" err="1"/>
                  <a:t>życia</a:t>
                </a:r>
                <a:endParaRPr dirty="0"/>
              </a:p>
            </p:txBody>
          </p:sp>
        </p:grpSp>
      </p:grpSp>
      <p:sp>
        <p:nvSpPr>
          <p:cNvPr id="11" name="Google Shape;129;p4"/>
          <p:cNvSpPr txBox="1"/>
          <p:nvPr/>
        </p:nvSpPr>
        <p:spPr>
          <a:xfrm>
            <a:off x="969649" y="5364557"/>
            <a:ext cx="11044330" cy="369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/>
          <a:p>
            <a:pPr indent="-114300" algn="just">
              <a:buClr>
                <a:schemeClr val="accent1"/>
              </a:buClr>
              <a:buSzPts val="1800"/>
              <a:buFont typeface="Helvetica"/>
              <a:buChar char="▪"/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8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1" animBg="1" advAuto="0"/>
      <p:bldP spid="163" grpId="2" animBg="1" advAuto="0"/>
      <p:bldP spid="165" grpId="3" animBg="1" advAuto="0"/>
      <p:bldP spid="165" grpId="4" animBg="1" advAuto="0"/>
      <p:bldP spid="171" grpId="5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238216" y="380979"/>
            <a:ext cx="8667811" cy="476253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733" b="1" dirty="0">
                <a:solidFill>
                  <a:srgbClr val="002060"/>
                </a:solidFill>
                <a:latin typeface="Century Gothic" pitchFamily="34" charset="0"/>
              </a:rPr>
              <a:t>Opis przypadku</a:t>
            </a:r>
          </a:p>
        </p:txBody>
      </p:sp>
      <p:pic>
        <p:nvPicPr>
          <p:cNvPr id="6" name="Picture 2" descr="C:\Users\bwilc\Desktop\GUMED METODOLOGIA WYKLAD SEMINARIA\PREZENTACJA\comic-characters-2025727_128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0793" y="1125090"/>
            <a:ext cx="2261191" cy="452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jaśnienie owalne 6"/>
          <p:cNvSpPr/>
          <p:nvPr/>
        </p:nvSpPr>
        <p:spPr>
          <a:xfrm>
            <a:off x="3380273" y="1060713"/>
            <a:ext cx="2857520" cy="1987284"/>
          </a:xfrm>
          <a:prstGeom prst="wedgeEllipseCallou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80990" marR="0" lvl="0" indent="-38099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1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Hemofilia typu A</a:t>
            </a:r>
          </a:p>
          <a:p>
            <a:pPr marL="380990" marR="0" lvl="0" indent="-38099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pl-PL" sz="1600" b="1" i="1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380990" marR="0" lvl="0" indent="-38099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1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Ciężka postać</a:t>
            </a:r>
          </a:p>
          <a:p>
            <a:pPr marL="380990" marR="0" lvl="0" indent="-38099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600" b="1" i="1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380990" marR="0" lvl="0" indent="-38099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1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Powikłana inhibitorem</a:t>
            </a:r>
          </a:p>
        </p:txBody>
      </p:sp>
      <p:sp>
        <p:nvSpPr>
          <p:cNvPr id="14" name="Objaśnienie owalne 13"/>
          <p:cNvSpPr/>
          <p:nvPr/>
        </p:nvSpPr>
        <p:spPr>
          <a:xfrm>
            <a:off x="3029802" y="3386279"/>
            <a:ext cx="4176215" cy="2591439"/>
          </a:xfrm>
          <a:prstGeom prst="wedgeEllipseCallout">
            <a:avLst/>
          </a:prstGeom>
          <a:ln w="762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80990" marR="0" lvl="0" indent="-38099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1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Leczony profilaktycznie FEIBA</a:t>
            </a:r>
          </a:p>
          <a:p>
            <a:pPr marL="380990" marR="0" lvl="0" indent="-38099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pl-PL" sz="1600" b="1" i="1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380990" marR="0" lvl="0" indent="-38099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1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Leki przeciwbólowe</a:t>
            </a:r>
          </a:p>
          <a:p>
            <a:pPr marL="380990" marR="0" lvl="0" indent="-38099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600" b="1" i="1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380990" marR="0" lvl="0" indent="-38099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1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Ostre, duże wylewy krwi do stawów obwodowych</a:t>
            </a:r>
          </a:p>
        </p:txBody>
      </p:sp>
      <p:grpSp>
        <p:nvGrpSpPr>
          <p:cNvPr id="16" name="Grupa 15"/>
          <p:cNvGrpSpPr/>
          <p:nvPr/>
        </p:nvGrpSpPr>
        <p:grpSpPr>
          <a:xfrm>
            <a:off x="8221764" y="1010158"/>
            <a:ext cx="2179052" cy="2336812"/>
            <a:chOff x="4307130" y="4384028"/>
            <a:chExt cx="1634289" cy="1752609"/>
          </a:xfrm>
        </p:grpSpPr>
        <p:pic>
          <p:nvPicPr>
            <p:cNvPr id="17" name="Picture 9" descr="C:\Users\bwilc\Desktop\GUMED METODOLOGIA WYKLAD SEMINARIA\PREZENTACJA\ZDJĘCIA\basketball-40720_640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3070" y="4384028"/>
              <a:ext cx="1057042" cy="17526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Mnożenie 17"/>
            <p:cNvSpPr/>
            <p:nvPr/>
          </p:nvSpPr>
          <p:spPr>
            <a:xfrm>
              <a:off x="4307130" y="4762909"/>
              <a:ext cx="1634289" cy="1044292"/>
            </a:xfrm>
            <a:prstGeom prst="mathMultiply">
              <a:avLst/>
            </a:prstGeom>
            <a:solidFill>
              <a:srgbClr val="FF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" name="Google Shape;154;p6"/>
          <p:cNvGrpSpPr/>
          <p:nvPr/>
        </p:nvGrpSpPr>
        <p:grpSpPr>
          <a:xfrm>
            <a:off x="7724403" y="3852145"/>
            <a:ext cx="3173773" cy="1586888"/>
            <a:chOff x="0" y="0"/>
            <a:chExt cx="3173771" cy="1586886"/>
          </a:xfrm>
        </p:grpSpPr>
        <p:pic>
          <p:nvPicPr>
            <p:cNvPr id="10" name="Google Shape;155;p6" descr="Google Shape;155;p6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3173772" cy="158688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1" name="Google Shape;156;p6"/>
            <p:cNvSpPr/>
            <p:nvPr/>
          </p:nvSpPr>
          <p:spPr>
            <a:xfrm>
              <a:off x="723497" y="352889"/>
              <a:ext cx="1420189" cy="10344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6045"/>
                  </a:moveTo>
                  <a:lnTo>
                    <a:pt x="2630" y="0"/>
                  </a:lnTo>
                  <a:lnTo>
                    <a:pt x="10800" y="6700"/>
                  </a:lnTo>
                  <a:lnTo>
                    <a:pt x="18970" y="0"/>
                  </a:lnTo>
                  <a:lnTo>
                    <a:pt x="21600" y="6045"/>
                  </a:lnTo>
                  <a:lnTo>
                    <a:pt x="15801" y="10800"/>
                  </a:lnTo>
                  <a:lnTo>
                    <a:pt x="21600" y="15555"/>
                  </a:lnTo>
                  <a:lnTo>
                    <a:pt x="18970" y="21600"/>
                  </a:lnTo>
                  <a:lnTo>
                    <a:pt x="10800" y="14900"/>
                  </a:lnTo>
                  <a:lnTo>
                    <a:pt x="2630" y="21600"/>
                  </a:lnTo>
                  <a:lnTo>
                    <a:pt x="0" y="15555"/>
                  </a:lnTo>
                  <a:lnTo>
                    <a:pt x="5799" y="10800"/>
                  </a:lnTo>
                  <a:close/>
                </a:path>
              </a:pathLst>
            </a:custGeom>
            <a:solidFill>
              <a:srgbClr val="FF0000"/>
            </a:solidFill>
            <a:ln w="12700" cap="flat">
              <a:solidFill>
                <a:srgbClr val="AC5B23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2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08616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64 -0.01297 L 0.03164 -0.01297 C 0.03411 -0.00926 0.03697 -0.00579 0.03932 -0.00139 C 0.04036 0.00092 0.04088 0.0037 0.04153 0.00648 C 0.0457 0.02731 0.05052 0.04791 0.05364 0.06921 C 0.0677 0.16435 0.05286 0.09976 0.06249 0.13981 C 0.06289 0.13773 0.06328 0.13587 0.06354 0.13379 C 0.0651 0.12268 0.06627 0.11157 0.06796 0.10046 C 0.06848 0.09768 0.0694 0.09536 0.07018 0.09282 C 0.07161 0.08217 0.07291 0.07175 0.0746 0.06134 C 0.07578 0.05393 0.07473 0.03981 0.07903 0.03981 C 0.08346 0.03981 0.08268 0.05416 0.0845 0.06134 C 0.08749 0.09074 0.09062 0.17893 0.09335 0.14953 C 0.09518 0.12986 0.09531 0.10949 0.09882 0.09074 C 0.09921 0.08888 0.09973 0.0868 0.09999 0.08495 C 0.1095 -6.66667E-6 0.10312 0.04722 0.10885 0.00648 C 0.11067 0.01574 0.11249 0.02476 0.11432 0.03402 C 0.11471 0.03587 0.11536 0.03981 0.11536 0.03981 C 0.11692 0.0581 0.11809 0.07638 0.11979 0.09467 C 0.12161 0.11388 0.12278 0.11967 0.12539 0.13587 C 0.12578 0.13263 0.12604 0.12916 0.12643 0.12592 C 0.12825 0.11296 0.13046 0.09999 0.13203 0.0868 C 0.13372 0.07129 0.13489 0.05555 0.13632 0.03981 C 0.14283 0.04745 0.13802 0.03981 0.14192 0.05949 C 0.14752 0.08773 0.1595 0.14374 0.1595 0.14374 C 0.15989 0.13703 0.15989 0.13055 0.16067 0.12407 C 0.16276 0.10763 0.16588 0.09143 0.16835 0.07499 C 0.16874 0.07245 0.16914 0.0699 0.16953 0.06712 C 0.17239 0.07962 0.1763 0.09143 0.17825 0.10439 C 0.18606 0.15578 0.17499 0.12685 0.18385 0.14745 C 0.18619 0.12222 0.18697 0.11203 0.1927 0.07893 C 0.19466 0.06759 0.20039 0.0456 0.20039 0.0456 C 0.20182 0.05231 0.2039 0.05833 0.20481 0.06527 C 0.20716 0.08333 0.20872 0.10185 0.21028 0.12013 C 0.21119 0.13009 0.21223 0.16643 0.21249 0.17314 C 0.21328 0.15995 0.21432 0.14699 0.21471 0.13379 C 0.21705 0.05763 0.21692 0.0581 0.21692 0.01435 L 0.21809 0.0162 L 0.21809 0.0162 " pathEditMode="fixed" ptsTypes="AAAAAAAAAAAAAAAAAAAAAAAAAAAAAAAAAAA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9" grpId="0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" name="Google Shape;146;p6"/>
          <p:cNvGrpSpPr/>
          <p:nvPr/>
        </p:nvGrpSpPr>
        <p:grpSpPr>
          <a:xfrm>
            <a:off x="7214682" y="1561279"/>
            <a:ext cx="2999892" cy="1430273"/>
            <a:chOff x="0" y="0"/>
            <a:chExt cx="2999890" cy="1430272"/>
          </a:xfrm>
        </p:grpSpPr>
        <p:sp>
          <p:nvSpPr>
            <p:cNvPr id="189" name="Quote Bubble"/>
            <p:cNvSpPr/>
            <p:nvPr/>
          </p:nvSpPr>
          <p:spPr>
            <a:xfrm>
              <a:off x="0" y="0"/>
              <a:ext cx="2999891" cy="1430273"/>
            </a:xfrm>
            <a:prstGeom prst="wedgeEllipseCallout">
              <a:avLst>
                <a:gd name="adj1" fmla="val -20833"/>
                <a:gd name="adj2" fmla="val 62500"/>
              </a:avLst>
            </a:prstGeom>
            <a:solidFill>
              <a:srgbClr val="FFFFFF"/>
            </a:solidFill>
            <a:ln w="7620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90" name="0"/>
            <p:cNvSpPr txBox="1"/>
            <p:nvPr/>
          </p:nvSpPr>
          <p:spPr>
            <a:xfrm>
              <a:off x="523148" y="293520"/>
              <a:ext cx="1953594" cy="8432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699" tIns="45699" rIns="45699" bIns="45699" numCol="1" anchor="ctr">
              <a:spAutoFit/>
            </a:bodyPr>
            <a:lstStyle>
              <a:lvl1pPr algn="ctr">
                <a:defRPr sz="5800" b="1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0</a:t>
              </a:r>
            </a:p>
          </p:txBody>
        </p:sp>
      </p:grpSp>
      <p:grpSp>
        <p:nvGrpSpPr>
          <p:cNvPr id="194" name="Google Shape;147;p6"/>
          <p:cNvGrpSpPr/>
          <p:nvPr/>
        </p:nvGrpSpPr>
        <p:grpSpPr>
          <a:xfrm>
            <a:off x="1183441" y="1614599"/>
            <a:ext cx="3403022" cy="4091831"/>
            <a:chOff x="0" y="0"/>
            <a:chExt cx="3403021" cy="4091829"/>
          </a:xfrm>
        </p:grpSpPr>
        <p:pic>
          <p:nvPicPr>
            <p:cNvPr id="192" name="Google Shape;148;p6" descr="Google Shape;148;p6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87945" y="2332675"/>
              <a:ext cx="1970515" cy="175915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93" name="Google Shape;149;p6"/>
            <p:cNvSpPr txBox="1"/>
            <p:nvPr/>
          </p:nvSpPr>
          <p:spPr>
            <a:xfrm>
              <a:off x="0" y="0"/>
              <a:ext cx="3403021" cy="22671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699" tIns="45699" rIns="45699" bIns="45699" numCol="1" anchor="t">
              <a:noAutofit/>
            </a:bodyPr>
            <a:lstStyle/>
            <a:p>
              <a:pPr>
                <a:lnSpc>
                  <a:spcPct val="200000"/>
                </a:lnSpc>
                <a:defRPr sz="2600"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NOWY LEK</a:t>
              </a:r>
            </a:p>
            <a:p>
              <a:pPr>
                <a:lnSpc>
                  <a:spcPct val="200000"/>
                </a:lnSpc>
                <a:defRPr sz="2600" b="1">
                  <a:solidFill>
                    <a:srgbClr val="00B0F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b="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Phase II/III Marstarcimab</a:t>
              </a:r>
              <a:r>
                <a:t> </a:t>
              </a:r>
            </a:p>
          </p:txBody>
        </p:sp>
      </p:grpSp>
      <p:grpSp>
        <p:nvGrpSpPr>
          <p:cNvPr id="197" name="Google Shape;150;p6"/>
          <p:cNvGrpSpPr/>
          <p:nvPr/>
        </p:nvGrpSpPr>
        <p:grpSpPr>
          <a:xfrm>
            <a:off x="4571989" y="1238234"/>
            <a:ext cx="2404068" cy="4712884"/>
            <a:chOff x="0" y="0"/>
            <a:chExt cx="2404067" cy="4712882"/>
          </a:xfrm>
        </p:grpSpPr>
        <p:pic>
          <p:nvPicPr>
            <p:cNvPr id="195" name="Google Shape;151;p6" descr="Google Shape;151;p6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2404068" cy="471288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96" name="Google Shape;152;p6"/>
            <p:cNvSpPr/>
            <p:nvPr/>
          </p:nvSpPr>
          <p:spPr>
            <a:xfrm>
              <a:off x="268986" y="2159661"/>
              <a:ext cx="1168790" cy="393560"/>
            </a:xfrm>
            <a:prstGeom prst="roundRect">
              <a:avLst>
                <a:gd name="adj" fmla="val 16667"/>
              </a:avLst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2400">
                  <a:solidFill>
                    <a:schemeClr val="accent4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198" name="Google Shape;153;p6"/>
          <p:cNvSpPr txBox="1">
            <a:spLocks noGrp="1"/>
          </p:cNvSpPr>
          <p:nvPr>
            <p:ph type="title"/>
          </p:nvPr>
        </p:nvSpPr>
        <p:spPr>
          <a:xfrm>
            <a:off x="1238215" y="380978"/>
            <a:ext cx="8667813" cy="476255"/>
          </a:xfrm>
          <a:prstGeom prst="rect">
            <a:avLst/>
          </a:prstGeom>
        </p:spPr>
        <p:txBody>
          <a:bodyPr/>
          <a:lstStyle>
            <a:lvl1pPr algn="ctr" defTabSz="694944">
              <a:defRPr sz="2508" b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Rehab</a:t>
            </a:r>
          </a:p>
        </p:txBody>
      </p:sp>
      <p:grpSp>
        <p:nvGrpSpPr>
          <p:cNvPr id="4" name="Grupa 3"/>
          <p:cNvGrpSpPr/>
          <p:nvPr/>
        </p:nvGrpSpPr>
        <p:grpSpPr>
          <a:xfrm>
            <a:off x="8104538" y="3367656"/>
            <a:ext cx="3173773" cy="2100976"/>
            <a:chOff x="8104538" y="3367656"/>
            <a:chExt cx="3173773" cy="2100976"/>
          </a:xfrm>
        </p:grpSpPr>
        <p:pic>
          <p:nvPicPr>
            <p:cNvPr id="15" name="Google Shape;155;p6" descr="Google Shape;155;p6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8104538" y="3881744"/>
              <a:ext cx="3173773" cy="1586888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3" name="Prostokąt 2"/>
            <p:cNvSpPr/>
            <p:nvPr/>
          </p:nvSpPr>
          <p:spPr>
            <a:xfrm>
              <a:off x="9363449" y="3367656"/>
              <a:ext cx="655949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pl-PL" sz="66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?</a:t>
              </a:r>
              <a:endParaRPr lang="pl-PL" sz="6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" grpId="3" animBg="1" advAuto="0"/>
      <p:bldP spid="194" grpId="2" animBg="1" advAuto="0"/>
      <p:bldP spid="197" grpId="1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161;p7"/>
          <p:cNvSpPr txBox="1">
            <a:spLocks noGrp="1"/>
          </p:cNvSpPr>
          <p:nvPr>
            <p:ph type="body" idx="1"/>
          </p:nvPr>
        </p:nvSpPr>
        <p:spPr>
          <a:xfrm>
            <a:off x="1434998" y="1111630"/>
            <a:ext cx="8890422" cy="5165252"/>
          </a:xfrm>
          <a:prstGeom prst="rect">
            <a:avLst/>
          </a:prstGeom>
        </p:spPr>
        <p:txBody>
          <a:bodyPr/>
          <a:lstStyle/>
          <a:p>
            <a:pPr marL="0" algn="just" defTabSz="886968">
              <a:spcBef>
                <a:spcPts val="0"/>
              </a:spcBef>
              <a:defRPr sz="970" b="0"/>
            </a:pPr>
            <a:endParaRPr sz="2037"/>
          </a:p>
          <a:p>
            <a:pPr marL="0" algn="just" defTabSz="886968">
              <a:spcBef>
                <a:spcPts val="900"/>
              </a:spcBef>
              <a:defRPr sz="2037" b="0"/>
            </a:pPr>
            <a:r>
              <a:t>Ocena </a:t>
            </a:r>
            <a:r>
              <a:rPr b="1"/>
              <a:t>skuteczności</a:t>
            </a:r>
            <a:r>
              <a:t> (i bezpieczeństwa) intensywnego programu wzmacniającego pacjenta chorego na hemofilię typu A, postać ciężka, powikłana inhibitorem.</a:t>
            </a:r>
          </a:p>
          <a:p>
            <a:pPr marL="0" algn="just" defTabSz="886968">
              <a:spcBef>
                <a:spcPts val="900"/>
              </a:spcBef>
              <a:defRPr sz="970" b="0"/>
            </a:pPr>
            <a:endParaRPr sz="2037"/>
          </a:p>
          <a:p>
            <a:pPr marL="0" algn="just" defTabSz="886968">
              <a:spcBef>
                <a:spcPts val="900"/>
              </a:spcBef>
              <a:defRPr sz="970" b="0"/>
            </a:pPr>
            <a:endParaRPr sz="2037"/>
          </a:p>
          <a:p>
            <a:pPr marL="0" algn="just" defTabSz="886968">
              <a:spcBef>
                <a:spcPts val="900"/>
              </a:spcBef>
              <a:defRPr sz="2037" b="0"/>
            </a:pPr>
            <a:r>
              <a:t>H1_Program siłowy w trakcie nowego leczenia profilaktycznego </a:t>
            </a:r>
            <a:r>
              <a:rPr b="1"/>
              <a:t>poprawi jakość życia </a:t>
            </a:r>
            <a:r>
              <a:t>i </a:t>
            </a:r>
            <a:r>
              <a:rPr b="1"/>
              <a:t>zwiększy moc kończyn dolnych</a:t>
            </a:r>
            <a:r>
              <a:t>, </a:t>
            </a:r>
            <a:r>
              <a:rPr b="1"/>
              <a:t>dynamiczną równowagę </a:t>
            </a:r>
            <a:r>
              <a:t>oraz </a:t>
            </a:r>
            <a:r>
              <a:rPr b="1"/>
              <a:t>wzorce ruchowe</a:t>
            </a:r>
            <a:r>
              <a:t> u pacjenta.</a:t>
            </a:r>
          </a:p>
          <a:p>
            <a:pPr marL="0" algn="just" defTabSz="886968">
              <a:spcBef>
                <a:spcPts val="900"/>
              </a:spcBef>
              <a:defRPr sz="970" b="0"/>
            </a:pPr>
            <a:endParaRPr sz="2037"/>
          </a:p>
          <a:p>
            <a:pPr marL="0" algn="just" defTabSz="886968">
              <a:spcBef>
                <a:spcPts val="900"/>
              </a:spcBef>
              <a:defRPr sz="970" b="0"/>
            </a:pPr>
            <a:endParaRPr sz="2037"/>
          </a:p>
          <a:p>
            <a:pPr marL="0" algn="just" defTabSz="886968">
              <a:spcBef>
                <a:spcPts val="900"/>
              </a:spcBef>
              <a:defRPr sz="970" b="0"/>
            </a:pPr>
            <a:endParaRPr sz="2037"/>
          </a:p>
          <a:p>
            <a:pPr marL="0" algn="just" defTabSz="886968">
              <a:spcBef>
                <a:spcPts val="900"/>
              </a:spcBef>
              <a:defRPr sz="1746" b="0"/>
            </a:pPr>
            <a:r>
              <a:t>Podejście związane ze sportem zostało zaproponowane jako pasujące do zainteresowań pacjenta i umiejętności</a:t>
            </a:r>
          </a:p>
        </p:txBody>
      </p:sp>
      <p:sp>
        <p:nvSpPr>
          <p:cNvPr id="204" name="Google Shape;162;p7"/>
          <p:cNvSpPr txBox="1">
            <a:spLocks noGrp="1"/>
          </p:cNvSpPr>
          <p:nvPr>
            <p:ph type="title"/>
          </p:nvPr>
        </p:nvSpPr>
        <p:spPr>
          <a:xfrm>
            <a:off x="1238215" y="380978"/>
            <a:ext cx="8667813" cy="910550"/>
          </a:xfrm>
          <a:prstGeom prst="rect">
            <a:avLst/>
          </a:prstGeom>
        </p:spPr>
        <p:txBody>
          <a:bodyPr/>
          <a:lstStyle/>
          <a:p>
            <a:pPr algn="ctr" defTabSz="630936">
              <a:defRPr sz="2829" b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Start badania</a:t>
            </a:r>
            <a:br/>
            <a:r>
              <a:t>Cele</a:t>
            </a:r>
          </a:p>
        </p:txBody>
      </p:sp>
      <p:pic>
        <p:nvPicPr>
          <p:cNvPr id="205" name="Google Shape;155;p6" descr="Google Shape;155;p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39385" y="3868713"/>
            <a:ext cx="3173773" cy="15868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sz="quarter" idx="11"/>
          </p:nvPr>
        </p:nvSpPr>
        <p:spPr>
          <a:xfrm>
            <a:off x="1238216" y="1062301"/>
            <a:ext cx="8890421" cy="5165251"/>
          </a:xfrm>
        </p:spPr>
        <p:txBody>
          <a:bodyPr/>
          <a:lstStyle/>
          <a:p>
            <a:pPr marL="0" indent="0" algn="just">
              <a:buNone/>
            </a:pPr>
            <a:r>
              <a:rPr lang="pl-PL" sz="1867" b="1" dirty="0"/>
              <a:t>Bezpieczeństwo</a:t>
            </a:r>
            <a:r>
              <a:rPr lang="pl-PL" sz="1867" dirty="0"/>
              <a:t>:</a:t>
            </a:r>
          </a:p>
          <a:p>
            <a:pPr algn="just">
              <a:buFontTx/>
              <a:buChar char="-"/>
            </a:pPr>
            <a:r>
              <a:rPr lang="pl-PL" sz="1867" dirty="0"/>
              <a:t>Ocena subiektywnego zmęczenia wysiłkiem – </a:t>
            </a:r>
            <a:r>
              <a:rPr lang="pl-PL" sz="1867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Borg CR10 </a:t>
            </a:r>
            <a:r>
              <a:rPr lang="pl-PL" sz="1867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scale</a:t>
            </a:r>
            <a:endParaRPr lang="pl-PL" sz="1867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FontTx/>
              <a:buChar char="-"/>
            </a:pPr>
            <a:r>
              <a:rPr lang="pl-PL" sz="1867" dirty="0"/>
              <a:t>Monitoring epizodów krwawienia i bólu </a:t>
            </a:r>
            <a:r>
              <a:rPr lang="pl-PL" sz="1867" dirty="0" smtClean="0"/>
              <a:t>(Klinika + </a:t>
            </a:r>
            <a:r>
              <a:rPr lang="pl-PL" sz="1867" dirty="0" err="1" smtClean="0"/>
              <a:t>Fizjo</a:t>
            </a:r>
            <a:r>
              <a:rPr lang="pl-PL" sz="1867" dirty="0" smtClean="0"/>
              <a:t>)</a:t>
            </a:r>
            <a:endParaRPr lang="pl-PL" sz="1867" dirty="0"/>
          </a:p>
          <a:p>
            <a:pPr marL="0" indent="0" algn="just">
              <a:buNone/>
            </a:pPr>
            <a:r>
              <a:rPr lang="pl-PL" sz="1867" dirty="0" smtClean="0"/>
              <a:t/>
            </a:r>
            <a:br>
              <a:rPr lang="pl-PL" sz="1867" dirty="0" smtClean="0"/>
            </a:br>
            <a:r>
              <a:rPr lang="pl-PL" sz="1867" dirty="0" smtClean="0"/>
              <a:t>FOLLOW-UP -&gt; </a:t>
            </a:r>
            <a:r>
              <a:rPr lang="pl-PL" sz="1867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3msc po</a:t>
            </a:r>
          </a:p>
          <a:p>
            <a:pPr marL="0" indent="0" algn="just">
              <a:buNone/>
            </a:pPr>
            <a:endParaRPr lang="pl-PL" sz="1867" dirty="0"/>
          </a:p>
          <a:p>
            <a:pPr marL="0" indent="0" algn="just">
              <a:buNone/>
            </a:pPr>
            <a:r>
              <a:rPr lang="pl-PL" sz="1867" b="1" dirty="0" smtClean="0"/>
              <a:t>Efekty</a:t>
            </a:r>
            <a:r>
              <a:rPr lang="pl-PL" sz="1867" dirty="0" smtClean="0"/>
              <a:t>:</a:t>
            </a:r>
            <a:endParaRPr lang="pl-PL" sz="1867" dirty="0"/>
          </a:p>
          <a:p>
            <a:pPr marL="0" indent="0" algn="just">
              <a:buNone/>
            </a:pPr>
            <a:r>
              <a:rPr lang="pl-PL" sz="1867" dirty="0"/>
              <a:t>- </a:t>
            </a:r>
            <a:r>
              <a:rPr lang="en-US" sz="1867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imes New Roman"/>
              </a:rPr>
              <a:t>Quality </a:t>
            </a:r>
            <a:r>
              <a:rPr lang="en-US" sz="18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imes New Roman"/>
              </a:rPr>
              <a:t>of Life Index (QLI)</a:t>
            </a:r>
            <a:endParaRPr lang="pl-PL" sz="1867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FontTx/>
              <a:buChar char="-"/>
            </a:pPr>
            <a:r>
              <a:rPr lang="pl-PL" sz="1867" dirty="0"/>
              <a:t>Body </a:t>
            </a:r>
            <a:r>
              <a:rPr lang="pl-PL" sz="1867" dirty="0" err="1"/>
              <a:t>composition</a:t>
            </a:r>
            <a:r>
              <a:rPr lang="pl-PL" sz="1867" dirty="0"/>
              <a:t> </a:t>
            </a:r>
            <a:r>
              <a:rPr lang="pl-PL" sz="1867" dirty="0" err="1" smtClean="0"/>
              <a:t>analysis</a:t>
            </a:r>
            <a:r>
              <a:rPr lang="pl-PL" sz="1867" dirty="0" smtClean="0"/>
              <a:t> (</a:t>
            </a:r>
            <a:r>
              <a:rPr lang="pl-PL" sz="1867" dirty="0" err="1"/>
              <a:t>InBody</a:t>
            </a:r>
            <a:r>
              <a:rPr lang="pl-PL" sz="1867" dirty="0"/>
              <a:t> 270)</a:t>
            </a:r>
          </a:p>
          <a:p>
            <a:pPr algn="just">
              <a:buFontTx/>
              <a:buChar char="-"/>
            </a:pPr>
            <a:r>
              <a:rPr lang="pl-PL" sz="1867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</a:t>
            </a:r>
            <a:r>
              <a:rPr lang="pl-PL" sz="1867" dirty="0"/>
              <a:t> / </a:t>
            </a:r>
            <a:r>
              <a:rPr lang="pl-PL" sz="1867" dirty="0" err="1"/>
              <a:t>arm</a:t>
            </a:r>
            <a:r>
              <a:rPr lang="pl-PL" sz="1867" dirty="0"/>
              <a:t> and </a:t>
            </a:r>
            <a:r>
              <a:rPr lang="pl-PL" sz="1867" dirty="0" err="1"/>
              <a:t>thigh</a:t>
            </a:r>
            <a:r>
              <a:rPr lang="pl-PL" sz="1867" dirty="0"/>
              <a:t> </a:t>
            </a:r>
            <a:r>
              <a:rPr lang="pl-PL" sz="1867" dirty="0" err="1"/>
              <a:t>circumference</a:t>
            </a:r>
            <a:endParaRPr lang="pl-PL" sz="1867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238216" y="380979"/>
            <a:ext cx="8667811" cy="476253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733" b="1" dirty="0">
                <a:solidFill>
                  <a:srgbClr val="002060"/>
                </a:solidFill>
                <a:latin typeface="Century Gothic" pitchFamily="34" charset="0"/>
              </a:rPr>
              <a:t>Metody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169" y="4827260"/>
            <a:ext cx="2362978" cy="1144797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7" r="9435"/>
          <a:stretch/>
        </p:blipFill>
        <p:spPr>
          <a:xfrm>
            <a:off x="3955220" y="4827260"/>
            <a:ext cx="2553156" cy="1172307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6" t="7532"/>
          <a:stretch/>
        </p:blipFill>
        <p:spPr>
          <a:xfrm>
            <a:off x="6697449" y="4781330"/>
            <a:ext cx="2045281" cy="1218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694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178;p9"/>
          <p:cNvSpPr txBox="1">
            <a:spLocks noGrp="1"/>
          </p:cNvSpPr>
          <p:nvPr>
            <p:ph type="title"/>
          </p:nvPr>
        </p:nvSpPr>
        <p:spPr>
          <a:xfrm>
            <a:off x="1238215" y="380978"/>
            <a:ext cx="8667813" cy="476255"/>
          </a:xfrm>
          <a:prstGeom prst="rect">
            <a:avLst/>
          </a:prstGeom>
        </p:spPr>
        <p:txBody>
          <a:bodyPr/>
          <a:lstStyle>
            <a:lvl1pPr algn="ctr" defTabSz="694944">
              <a:defRPr sz="2508" b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Interwencja</a:t>
            </a:r>
          </a:p>
        </p:txBody>
      </p:sp>
      <p:pic>
        <p:nvPicPr>
          <p:cNvPr id="216" name="Google Shape;179;p9" descr="Google Shape;179;p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80660" y="916548"/>
            <a:ext cx="11211339" cy="2481217"/>
          </a:xfrm>
          <a:prstGeom prst="rect">
            <a:avLst/>
          </a:prstGeom>
          <a:ln w="12700">
            <a:miter lim="400000"/>
          </a:ln>
        </p:spPr>
      </p:pic>
      <p:sp>
        <p:nvSpPr>
          <p:cNvPr id="217" name="Google Shape;180;p9"/>
          <p:cNvSpPr txBox="1"/>
          <p:nvPr/>
        </p:nvSpPr>
        <p:spPr>
          <a:xfrm>
            <a:off x="1026384" y="3702563"/>
            <a:ext cx="10922666" cy="193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/>
          <a:p>
            <a:pPr algn="just"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Przed -&gt; ocena 80% maksymalnego obciążenia (metoda 20 powtórzeń)</a:t>
            </a:r>
          </a:p>
          <a:p>
            <a:pPr algn="just"/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indent="-342900" algn="just">
              <a:buClr>
                <a:srgbClr val="000000"/>
              </a:buClr>
              <a:buSzPts val="2400"/>
              <a:buFont typeface="Arial"/>
              <a:buChar char="•"/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3x na tydzień przez 6 tygodni = 18 sesji treningowych</a:t>
            </a:r>
          </a:p>
          <a:p>
            <a:pPr marL="342900" indent="-342900" algn="just">
              <a:buClr>
                <a:srgbClr val="000000"/>
              </a:buClr>
              <a:buSzPts val="2400"/>
              <a:buFont typeface="Arial"/>
              <a:buChar char="•"/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1 sesja = 60 minut</a:t>
            </a:r>
          </a:p>
          <a:p>
            <a:pPr marL="342900" indent="-342900" algn="just">
              <a:buClr>
                <a:srgbClr val="000000"/>
              </a:buClr>
              <a:buSzPts val="2400"/>
              <a:buFont typeface="Arial"/>
              <a:buChar char="•"/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60 sek. Przerwy między seriami i 90 sekund między ćwiczeniami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Motyw pakietu Offic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Motyw pakietu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Motyw pakietu Offic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762</Words>
  <Application>Microsoft Office PowerPoint</Application>
  <PresentationFormat>Panoramiczny</PresentationFormat>
  <Paragraphs>162</Paragraphs>
  <Slides>23</Slides>
  <Notes>16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23</vt:i4>
      </vt:variant>
    </vt:vector>
  </HeadingPairs>
  <TitlesOfParts>
    <vt:vector size="31" baseType="lpstr">
      <vt:lpstr>Arial</vt:lpstr>
      <vt:lpstr>Calibri</vt:lpstr>
      <vt:lpstr>Calibri Light</vt:lpstr>
      <vt:lpstr>Century Gothic</vt:lpstr>
      <vt:lpstr>Helvetica</vt:lpstr>
      <vt:lpstr>Times New Roman</vt:lpstr>
      <vt:lpstr>Motyw pakietu Office</vt:lpstr>
      <vt:lpstr>1_Motyw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Opis przypadku</vt:lpstr>
      <vt:lpstr>Rehab</vt:lpstr>
      <vt:lpstr>Start badania Cele</vt:lpstr>
      <vt:lpstr>Metody</vt:lpstr>
      <vt:lpstr>Interwencja</vt:lpstr>
      <vt:lpstr>Prezentacja programu PowerPoint</vt:lpstr>
      <vt:lpstr>Prezentacja programu PowerPoint</vt:lpstr>
      <vt:lpstr>Prezentacja programu PowerPoint</vt:lpstr>
      <vt:lpstr>6‑tyg. program siłowy Dane &amp; efekty</vt:lpstr>
      <vt:lpstr>Prezentacja programu PowerPoint</vt:lpstr>
      <vt:lpstr>Student fizjoterapii Nowa rola Praca magisterska</vt:lpstr>
      <vt:lpstr>An Eight-Week Strength and Manual Therapy Program in Youth Patients with Hemophilia: A Pilot Feasibility Study of Case Reports</vt:lpstr>
      <vt:lpstr>Prezentacja programu PowerPoint</vt:lpstr>
      <vt:lpstr>Prezentacja programu PowerPoint</vt:lpstr>
      <vt:lpstr>Prezentacja programu PowerPoint</vt:lpstr>
      <vt:lpstr>Student → Fizjoterapeuta  Badanie naukowe Projekt naukowy</vt:lpstr>
      <vt:lpstr>4P‑Mentor Purpose‑Path‑Partnership‑Project</vt:lpstr>
      <vt:lpstr>Twoja kolej? Zasady 3 C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Bartosz Wilczyński</dc:creator>
  <cp:lastModifiedBy>Bartosz Wilczyński</cp:lastModifiedBy>
  <cp:revision>11</cp:revision>
  <dcterms:modified xsi:type="dcterms:W3CDTF">2025-05-15T16:04:48Z</dcterms:modified>
</cp:coreProperties>
</file>