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60" r:id="rId5"/>
    <p:sldId id="332" r:id="rId6"/>
    <p:sldId id="333" r:id="rId7"/>
    <p:sldId id="262" r:id="rId8"/>
    <p:sldId id="334" r:id="rId9"/>
    <p:sldId id="265" r:id="rId10"/>
    <p:sldId id="272" r:id="rId11"/>
    <p:sldId id="273" r:id="rId12"/>
    <p:sldId id="274" r:id="rId13"/>
    <p:sldId id="282" r:id="rId14"/>
    <p:sldId id="290" r:id="rId15"/>
    <p:sldId id="291" r:id="rId16"/>
    <p:sldId id="335" r:id="rId17"/>
    <p:sldId id="294" r:id="rId18"/>
    <p:sldId id="295" r:id="rId19"/>
    <p:sldId id="296" r:id="rId20"/>
    <p:sldId id="297" r:id="rId21"/>
    <p:sldId id="298" r:id="rId22"/>
    <p:sldId id="336" r:id="rId23"/>
    <p:sldId id="301" r:id="rId24"/>
    <p:sldId id="337" r:id="rId25"/>
    <p:sldId id="303" r:id="rId26"/>
    <p:sldId id="338" r:id="rId27"/>
    <p:sldId id="306" r:id="rId28"/>
    <p:sldId id="307" r:id="rId29"/>
    <p:sldId id="308" r:id="rId30"/>
    <p:sldId id="309" r:id="rId31"/>
    <p:sldId id="305" r:id="rId32"/>
    <p:sldId id="323" r:id="rId33"/>
    <p:sldId id="319" r:id="rId34"/>
    <p:sldId id="322" r:id="rId35"/>
    <p:sldId id="329" r:id="rId36"/>
    <p:sldId id="339" r:id="rId37"/>
    <p:sldId id="340" r:id="rId38"/>
    <p:sldId id="341" r:id="rId3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7" autoAdjust="0"/>
    <p:restoredTop sz="71979" autoAdjust="0"/>
  </p:normalViewPr>
  <p:slideViewPr>
    <p:cSldViewPr snapToGrid="0">
      <p:cViewPr varScale="1">
        <p:scale>
          <a:sx n="55" d="100"/>
          <a:sy n="55" d="100"/>
        </p:scale>
        <p:origin x="15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84E4-44EF-8923-28E11446FB6F}"/>
              </c:ext>
            </c:extLst>
          </c:dPt>
          <c:dPt>
            <c:idx val="1"/>
            <c:bubble3D val="0"/>
            <c:spPr>
              <a:solidFill>
                <a:sysClr val="window" lastClr="FFFFFF">
                  <a:alpha val="31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3-84E4-44EF-8923-28E11446FB6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E4-44EF-8923-28E11446FB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210748792270534E-2"/>
          <c:y val="5.1451086956521737E-2"/>
          <c:w val="0.8833381642512077"/>
          <c:h val="0.883338164251207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8B00-4457-9BD2-A7CFEE34137D}"/>
              </c:ext>
            </c:extLst>
          </c:dPt>
          <c:dPt>
            <c:idx val="1"/>
            <c:bubble3D val="0"/>
            <c:spPr>
              <a:solidFill>
                <a:sysClr val="window" lastClr="FFFFFF">
                  <a:alpha val="31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3-8B00-4457-9BD2-A7CFEE34137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00-4457-9BD2-A7CFEE341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7D20C-74FF-461E-A05B-4FA3E9E2DC80}" type="doc">
      <dgm:prSet loTypeId="urn:microsoft.com/office/officeart/2005/8/layout/cycle3" loCatId="cycle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3994A67A-2A2E-40C5-8D60-EEDEA9BB3FDF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Mobilizacja pacjenta</a:t>
          </a:r>
          <a:endParaRPr lang="pl-PL" b="1" dirty="0">
            <a:latin typeface="Corbel" panose="020B0503020204020204" pitchFamily="34" charset="0"/>
          </a:endParaRPr>
        </a:p>
      </dgm:t>
    </dgm:pt>
    <dgm:pt modelId="{463EB3B0-5366-47CC-AF2C-FAA84E16E250}" type="parTrans" cxnId="{5362D219-51D7-4C16-B5FB-1BE0A3D4A824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D0AC499D-C16F-49DC-A738-B3DE2121A3B6}" type="sibTrans" cxnId="{5362D219-51D7-4C16-B5FB-1BE0A3D4A824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7E5090B9-0901-410A-ACCD-9931227233E1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Terapia przeciwbólowa </a:t>
          </a:r>
          <a:endParaRPr lang="pl-PL" b="1" dirty="0">
            <a:latin typeface="Corbel" panose="020B0503020204020204" pitchFamily="34" charset="0"/>
          </a:endParaRPr>
        </a:p>
      </dgm:t>
    </dgm:pt>
    <dgm:pt modelId="{28C2B9B1-D108-4826-B13A-5D160C6F2282}" type="parTrans" cxnId="{D1AD9AA8-A589-414A-A92A-B79BA024F4BA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2428879C-2A36-49EA-9BF4-704834BD70BA}" type="sibTrans" cxnId="{D1AD9AA8-A589-414A-A92A-B79BA024F4BA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14336DA6-F87C-4EED-AE7E-AF9F68DA013F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Neurologiczna fizjoterapia </a:t>
          </a:r>
          <a:endParaRPr lang="pl-PL" b="1" dirty="0">
            <a:latin typeface="Corbel" panose="020B0503020204020204" pitchFamily="34" charset="0"/>
          </a:endParaRPr>
        </a:p>
      </dgm:t>
    </dgm:pt>
    <dgm:pt modelId="{08A4056A-2512-4BAE-B70C-C347283C12B9}" type="parTrans" cxnId="{DA0071CB-C092-4F84-A497-15230A607951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25517D9C-A66F-4E3B-BB0F-791476963D43}" type="sibTrans" cxnId="{DA0071CB-C092-4F84-A497-15230A607951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37C0C22F-A01A-4B20-BE58-02FEC102702E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Fizjoterapia oddechowa</a:t>
          </a:r>
          <a:endParaRPr lang="pl-PL" b="1" dirty="0">
            <a:latin typeface="Corbel" panose="020B0503020204020204" pitchFamily="34" charset="0"/>
          </a:endParaRPr>
        </a:p>
      </dgm:t>
    </dgm:pt>
    <dgm:pt modelId="{42962665-4183-4FE3-B9FB-CDAD0398F12D}" type="parTrans" cxnId="{FD102C99-B479-4B76-B63E-CEBC4487668D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E2747CE5-E8A5-40A3-8CB5-C9B4BEC8CE96}" type="sibTrans" cxnId="{FD102C99-B479-4B76-B63E-CEBC4487668D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F09EB8AD-C5AC-482F-9D59-A980442265DA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Kinezyterapia ogólna</a:t>
          </a:r>
          <a:endParaRPr lang="pl-PL" b="1" dirty="0">
            <a:latin typeface="Corbel" panose="020B0503020204020204" pitchFamily="34" charset="0"/>
          </a:endParaRPr>
        </a:p>
      </dgm:t>
    </dgm:pt>
    <dgm:pt modelId="{CED3CCD5-DB8A-4CD2-8F6D-E068700FA2F8}" type="parTrans" cxnId="{3C14DB2C-6251-4459-84F7-972496F22042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01F87D97-C619-41AA-B12B-85CF24BB3C4F}" type="sibTrans" cxnId="{3C14DB2C-6251-4459-84F7-972496F22042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60D5FB78-EFAA-49EE-833D-D1CC35ADAF7F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Prewencja odleżyn</a:t>
          </a:r>
          <a:endParaRPr lang="pl-PL" b="1" dirty="0">
            <a:latin typeface="Corbel" panose="020B0503020204020204" pitchFamily="34" charset="0"/>
          </a:endParaRPr>
        </a:p>
      </dgm:t>
    </dgm:pt>
    <dgm:pt modelId="{B723DFF6-E259-4083-B657-34F1ECF53FFC}" type="sibTrans" cxnId="{7BF77BA1-9F42-46F5-A9AE-E44F6ED1F35E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BE453D08-003C-45AE-9259-280E07446607}" type="parTrans" cxnId="{7BF77BA1-9F42-46F5-A9AE-E44F6ED1F35E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5E9DAFB8-0617-44AE-AE8C-F966F8B8A84F}" type="pres">
      <dgm:prSet presAssocID="{0EB7D20C-74FF-461E-A05B-4FA3E9E2DC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F99C9CD-A599-480E-8ED5-7613B7F9F52A}" type="pres">
      <dgm:prSet presAssocID="{0EB7D20C-74FF-461E-A05B-4FA3E9E2DC80}" presName="cycle" presStyleCnt="0"/>
      <dgm:spPr/>
    </dgm:pt>
    <dgm:pt modelId="{3F4C1BE3-2A3D-4883-82B1-FB7EC9EBCA10}" type="pres">
      <dgm:prSet presAssocID="{3994A67A-2A2E-40C5-8D60-EEDEA9BB3FDF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6BF974-34A5-42B7-BE8B-DF77EC087F98}" type="pres">
      <dgm:prSet presAssocID="{D0AC499D-C16F-49DC-A738-B3DE2121A3B6}" presName="sibTransFirstNode" presStyleLbl="bgShp" presStyleIdx="0" presStyleCnt="1"/>
      <dgm:spPr/>
      <dgm:t>
        <a:bodyPr/>
        <a:lstStyle/>
        <a:p>
          <a:endParaRPr lang="pl-PL"/>
        </a:p>
      </dgm:t>
    </dgm:pt>
    <dgm:pt modelId="{D42741C0-536D-4DFD-912B-1168BE295442}" type="pres">
      <dgm:prSet presAssocID="{7E5090B9-0901-410A-ACCD-9931227233E1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EC7490-68C3-40A1-885A-1EE5BDDBCC06}" type="pres">
      <dgm:prSet presAssocID="{60D5FB78-EFAA-49EE-833D-D1CC35ADAF7F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6A142F2-3964-4B47-82EE-C8B981F3BCF3}" type="pres">
      <dgm:prSet presAssocID="{14336DA6-F87C-4EED-AE7E-AF9F68DA013F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2E1C14-AA44-4903-9B97-ED5615A84428}" type="pres">
      <dgm:prSet presAssocID="{37C0C22F-A01A-4B20-BE58-02FEC102702E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8A68E3A-D9A9-4502-8CC1-4A4A314F6E3E}" type="pres">
      <dgm:prSet presAssocID="{F09EB8AD-C5AC-482F-9D59-A980442265DA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BF77BA1-9F42-46F5-A9AE-E44F6ED1F35E}" srcId="{0EB7D20C-74FF-461E-A05B-4FA3E9E2DC80}" destId="{60D5FB78-EFAA-49EE-833D-D1CC35ADAF7F}" srcOrd="2" destOrd="0" parTransId="{BE453D08-003C-45AE-9259-280E07446607}" sibTransId="{B723DFF6-E259-4083-B657-34F1ECF53FFC}"/>
    <dgm:cxn modelId="{C817FC8E-44A0-40C2-9BF7-10D56D88291D}" type="presOf" srcId="{7E5090B9-0901-410A-ACCD-9931227233E1}" destId="{D42741C0-536D-4DFD-912B-1168BE295442}" srcOrd="0" destOrd="0" presId="urn:microsoft.com/office/officeart/2005/8/layout/cycle3"/>
    <dgm:cxn modelId="{705C0940-AFA0-4BCE-BB72-3B488703EEEF}" type="presOf" srcId="{F09EB8AD-C5AC-482F-9D59-A980442265DA}" destId="{08A68E3A-D9A9-4502-8CC1-4A4A314F6E3E}" srcOrd="0" destOrd="0" presId="urn:microsoft.com/office/officeart/2005/8/layout/cycle3"/>
    <dgm:cxn modelId="{1D314BAB-E444-44BA-A9B2-6AAB52FE207A}" type="presOf" srcId="{0EB7D20C-74FF-461E-A05B-4FA3E9E2DC80}" destId="{5E9DAFB8-0617-44AE-AE8C-F966F8B8A84F}" srcOrd="0" destOrd="0" presId="urn:microsoft.com/office/officeart/2005/8/layout/cycle3"/>
    <dgm:cxn modelId="{5F144B46-A772-4006-8712-27E921C018B6}" type="presOf" srcId="{D0AC499D-C16F-49DC-A738-B3DE2121A3B6}" destId="{8D6BF974-34A5-42B7-BE8B-DF77EC087F98}" srcOrd="0" destOrd="0" presId="urn:microsoft.com/office/officeart/2005/8/layout/cycle3"/>
    <dgm:cxn modelId="{5362D219-51D7-4C16-B5FB-1BE0A3D4A824}" srcId="{0EB7D20C-74FF-461E-A05B-4FA3E9E2DC80}" destId="{3994A67A-2A2E-40C5-8D60-EEDEA9BB3FDF}" srcOrd="0" destOrd="0" parTransId="{463EB3B0-5366-47CC-AF2C-FAA84E16E250}" sibTransId="{D0AC499D-C16F-49DC-A738-B3DE2121A3B6}"/>
    <dgm:cxn modelId="{3C14DB2C-6251-4459-84F7-972496F22042}" srcId="{0EB7D20C-74FF-461E-A05B-4FA3E9E2DC80}" destId="{F09EB8AD-C5AC-482F-9D59-A980442265DA}" srcOrd="5" destOrd="0" parTransId="{CED3CCD5-DB8A-4CD2-8F6D-E068700FA2F8}" sibTransId="{01F87D97-C619-41AA-B12B-85CF24BB3C4F}"/>
    <dgm:cxn modelId="{42F8F74D-DDCE-4FAB-AC86-53780DA819A5}" type="presOf" srcId="{60D5FB78-EFAA-49EE-833D-D1CC35ADAF7F}" destId="{ACEC7490-68C3-40A1-885A-1EE5BDDBCC06}" srcOrd="0" destOrd="0" presId="urn:microsoft.com/office/officeart/2005/8/layout/cycle3"/>
    <dgm:cxn modelId="{1F877262-11CE-4367-8087-86B389B3A289}" type="presOf" srcId="{3994A67A-2A2E-40C5-8D60-EEDEA9BB3FDF}" destId="{3F4C1BE3-2A3D-4883-82B1-FB7EC9EBCA10}" srcOrd="0" destOrd="0" presId="urn:microsoft.com/office/officeart/2005/8/layout/cycle3"/>
    <dgm:cxn modelId="{D1AD9AA8-A589-414A-A92A-B79BA024F4BA}" srcId="{0EB7D20C-74FF-461E-A05B-4FA3E9E2DC80}" destId="{7E5090B9-0901-410A-ACCD-9931227233E1}" srcOrd="1" destOrd="0" parTransId="{28C2B9B1-D108-4826-B13A-5D160C6F2282}" sibTransId="{2428879C-2A36-49EA-9BF4-704834BD70BA}"/>
    <dgm:cxn modelId="{4A030BAC-1081-47C7-8A5C-480342F9BBEE}" type="presOf" srcId="{14336DA6-F87C-4EED-AE7E-AF9F68DA013F}" destId="{26A142F2-3964-4B47-82EE-C8B981F3BCF3}" srcOrd="0" destOrd="0" presId="urn:microsoft.com/office/officeart/2005/8/layout/cycle3"/>
    <dgm:cxn modelId="{10AF17E6-EDDC-4893-8794-A06389539475}" type="presOf" srcId="{37C0C22F-A01A-4B20-BE58-02FEC102702E}" destId="{E12E1C14-AA44-4903-9B97-ED5615A84428}" srcOrd="0" destOrd="0" presId="urn:microsoft.com/office/officeart/2005/8/layout/cycle3"/>
    <dgm:cxn modelId="{DA0071CB-C092-4F84-A497-15230A607951}" srcId="{0EB7D20C-74FF-461E-A05B-4FA3E9E2DC80}" destId="{14336DA6-F87C-4EED-AE7E-AF9F68DA013F}" srcOrd="3" destOrd="0" parTransId="{08A4056A-2512-4BAE-B70C-C347283C12B9}" sibTransId="{25517D9C-A66F-4E3B-BB0F-791476963D43}"/>
    <dgm:cxn modelId="{FD102C99-B479-4B76-B63E-CEBC4487668D}" srcId="{0EB7D20C-74FF-461E-A05B-4FA3E9E2DC80}" destId="{37C0C22F-A01A-4B20-BE58-02FEC102702E}" srcOrd="4" destOrd="0" parTransId="{42962665-4183-4FE3-B9FB-CDAD0398F12D}" sibTransId="{E2747CE5-E8A5-40A3-8CB5-C9B4BEC8CE96}"/>
    <dgm:cxn modelId="{9ADCE00F-0468-4C0E-9E91-4283115A56E5}" type="presParOf" srcId="{5E9DAFB8-0617-44AE-AE8C-F966F8B8A84F}" destId="{2F99C9CD-A599-480E-8ED5-7613B7F9F52A}" srcOrd="0" destOrd="0" presId="urn:microsoft.com/office/officeart/2005/8/layout/cycle3"/>
    <dgm:cxn modelId="{F189DF99-2141-464E-B6AA-06B55993EB4C}" type="presParOf" srcId="{2F99C9CD-A599-480E-8ED5-7613B7F9F52A}" destId="{3F4C1BE3-2A3D-4883-82B1-FB7EC9EBCA10}" srcOrd="0" destOrd="0" presId="urn:microsoft.com/office/officeart/2005/8/layout/cycle3"/>
    <dgm:cxn modelId="{7742AF94-56A5-414C-942C-AC8B21F2271A}" type="presParOf" srcId="{2F99C9CD-A599-480E-8ED5-7613B7F9F52A}" destId="{8D6BF974-34A5-42B7-BE8B-DF77EC087F98}" srcOrd="1" destOrd="0" presId="urn:microsoft.com/office/officeart/2005/8/layout/cycle3"/>
    <dgm:cxn modelId="{2A4AAC5B-F243-4B48-B826-D6710DB4BA17}" type="presParOf" srcId="{2F99C9CD-A599-480E-8ED5-7613B7F9F52A}" destId="{D42741C0-536D-4DFD-912B-1168BE295442}" srcOrd="2" destOrd="0" presId="urn:microsoft.com/office/officeart/2005/8/layout/cycle3"/>
    <dgm:cxn modelId="{F3A8FA24-D119-4314-AAEA-DEF37EA35A73}" type="presParOf" srcId="{2F99C9CD-A599-480E-8ED5-7613B7F9F52A}" destId="{ACEC7490-68C3-40A1-885A-1EE5BDDBCC06}" srcOrd="3" destOrd="0" presId="urn:microsoft.com/office/officeart/2005/8/layout/cycle3"/>
    <dgm:cxn modelId="{96D7FD20-B7A6-4FAB-AB55-4EABD4651FC1}" type="presParOf" srcId="{2F99C9CD-A599-480E-8ED5-7613B7F9F52A}" destId="{26A142F2-3964-4B47-82EE-C8B981F3BCF3}" srcOrd="4" destOrd="0" presId="urn:microsoft.com/office/officeart/2005/8/layout/cycle3"/>
    <dgm:cxn modelId="{2D76C79E-18BB-4B6E-8EC4-9B09204738CE}" type="presParOf" srcId="{2F99C9CD-A599-480E-8ED5-7613B7F9F52A}" destId="{E12E1C14-AA44-4903-9B97-ED5615A84428}" srcOrd="5" destOrd="0" presId="urn:microsoft.com/office/officeart/2005/8/layout/cycle3"/>
    <dgm:cxn modelId="{2478C112-6670-4EB4-BB82-541A1AAAF62F}" type="presParOf" srcId="{2F99C9CD-A599-480E-8ED5-7613B7F9F52A}" destId="{08A68E3A-D9A9-4502-8CC1-4A4A314F6E3E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965FBB-C8E3-4274-9FC2-40070D1A9766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DAA2DC1C-1D7B-4A54-8CB2-6AFEB2A0352C}">
      <dgm:prSet phldrT="[Tekst]" custT="1"/>
      <dgm:spPr/>
      <dgm:t>
        <a:bodyPr/>
        <a:lstStyle/>
        <a:p>
          <a:r>
            <a:rPr lang="pl-PL" sz="2800" b="1" i="0" dirty="0" smtClean="0">
              <a:latin typeface="Corbel" panose="020B0503020204020204" pitchFamily="34" charset="0"/>
            </a:rPr>
            <a:t>Koszty służby zdrowia</a:t>
          </a:r>
          <a:endParaRPr lang="pl-PL" sz="2800" b="1" i="0" dirty="0">
            <a:latin typeface="Corbel" panose="020B0503020204020204" pitchFamily="34" charset="0"/>
          </a:endParaRPr>
        </a:p>
      </dgm:t>
    </dgm:pt>
    <dgm:pt modelId="{76163E67-B138-4C4E-94A4-AE32F61B0563}" type="parTrans" cxnId="{4E375499-09B0-4087-A48F-F5195FA0CB50}">
      <dgm:prSet/>
      <dgm:spPr/>
      <dgm:t>
        <a:bodyPr/>
        <a:lstStyle/>
        <a:p>
          <a:endParaRPr lang="pl-PL" sz="3600" b="1" i="0">
            <a:latin typeface="Corbel" panose="020B0503020204020204" pitchFamily="34" charset="0"/>
          </a:endParaRPr>
        </a:p>
      </dgm:t>
    </dgm:pt>
    <dgm:pt modelId="{2E5EB58C-87DD-4055-8AD5-3A88E8B62F0A}" type="sibTrans" cxnId="{4E375499-09B0-4087-A48F-F5195FA0CB50}">
      <dgm:prSet/>
      <dgm:spPr/>
      <dgm:t>
        <a:bodyPr/>
        <a:lstStyle/>
        <a:p>
          <a:endParaRPr lang="pl-PL" sz="3600" b="1" i="0">
            <a:latin typeface="Corbel" panose="020B0503020204020204" pitchFamily="34" charset="0"/>
          </a:endParaRPr>
        </a:p>
      </dgm:t>
    </dgm:pt>
    <dgm:pt modelId="{E30D62F0-B3D4-4FB9-B299-1BC79BE0432D}">
      <dgm:prSet phldrT="[Tekst]" custT="1"/>
      <dgm:spPr/>
      <dgm:t>
        <a:bodyPr/>
        <a:lstStyle/>
        <a:p>
          <a:r>
            <a:rPr lang="pl-PL" sz="4000" b="1" i="0" dirty="0" smtClean="0">
              <a:latin typeface="Corbel" panose="020B0503020204020204" pitchFamily="34" charset="0"/>
            </a:rPr>
            <a:t>Fizjoterapia</a:t>
          </a:r>
          <a:endParaRPr lang="pl-PL" sz="5400" b="1" i="0" dirty="0">
            <a:latin typeface="Corbel" panose="020B0503020204020204" pitchFamily="34" charset="0"/>
          </a:endParaRPr>
        </a:p>
      </dgm:t>
    </dgm:pt>
    <dgm:pt modelId="{82744CBC-4650-47BD-919B-D2BD54409B9E}" type="parTrans" cxnId="{FBF0DC92-BE64-4806-99AD-C24FDD0D5E01}">
      <dgm:prSet/>
      <dgm:spPr/>
      <dgm:t>
        <a:bodyPr/>
        <a:lstStyle/>
        <a:p>
          <a:endParaRPr lang="pl-PL" sz="3600" b="1" i="0">
            <a:latin typeface="Corbel" panose="020B0503020204020204" pitchFamily="34" charset="0"/>
          </a:endParaRPr>
        </a:p>
      </dgm:t>
    </dgm:pt>
    <dgm:pt modelId="{6913B21B-9A87-4D04-A36A-3626A5990F5F}" type="sibTrans" cxnId="{FBF0DC92-BE64-4806-99AD-C24FDD0D5E01}">
      <dgm:prSet/>
      <dgm:spPr/>
      <dgm:t>
        <a:bodyPr/>
        <a:lstStyle/>
        <a:p>
          <a:endParaRPr lang="pl-PL" sz="3600" b="1" i="0">
            <a:latin typeface="Corbel" panose="020B0503020204020204" pitchFamily="34" charset="0"/>
          </a:endParaRPr>
        </a:p>
      </dgm:t>
    </dgm:pt>
    <dgm:pt modelId="{E6E92F3D-1177-4359-B379-58665E83172D}" type="pres">
      <dgm:prSet presAssocID="{4E965FBB-C8E3-4274-9FC2-40070D1A976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6C2C00D-EDAC-4BCA-B57C-A48144DFBA16}" type="pres">
      <dgm:prSet presAssocID="{4E965FBB-C8E3-4274-9FC2-40070D1A9766}" presName="divider" presStyleLbl="fgShp" presStyleIdx="0" presStyleCnt="1" custAng="21333922"/>
      <dgm:spPr/>
    </dgm:pt>
    <dgm:pt modelId="{68711DD5-E3DE-48A1-AACA-23EFF4485DA0}" type="pres">
      <dgm:prSet presAssocID="{DAA2DC1C-1D7B-4A54-8CB2-6AFEB2A0352C}" presName="downArrow" presStyleLbl="node1" presStyleIdx="0" presStyleCnt="2"/>
      <dgm:spPr>
        <a:solidFill>
          <a:srgbClr val="C00000"/>
        </a:solidFill>
      </dgm:spPr>
    </dgm:pt>
    <dgm:pt modelId="{D986DA98-AA59-42AA-8395-0B52B92C46FE}" type="pres">
      <dgm:prSet presAssocID="{DAA2DC1C-1D7B-4A54-8CB2-6AFEB2A0352C}" presName="downArrowText" presStyleLbl="revTx" presStyleIdx="0" presStyleCnt="2" custScaleX="14073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EFE298E-BD07-4A85-9EFA-A9B0E55EE878}" type="pres">
      <dgm:prSet presAssocID="{E30D62F0-B3D4-4FB9-B299-1BC79BE0432D}" presName="upArrow" presStyleLbl="node1" presStyleIdx="1" presStyleCnt="2"/>
      <dgm:spPr/>
    </dgm:pt>
    <dgm:pt modelId="{B9789394-92C9-447D-87B5-0B627FB3165C}" type="pres">
      <dgm:prSet presAssocID="{E30D62F0-B3D4-4FB9-B299-1BC79BE0432D}" presName="upArrowText" presStyleLbl="revTx" presStyleIdx="1" presStyleCnt="2" custScaleX="1899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BF0DC92-BE64-4806-99AD-C24FDD0D5E01}" srcId="{4E965FBB-C8E3-4274-9FC2-40070D1A9766}" destId="{E30D62F0-B3D4-4FB9-B299-1BC79BE0432D}" srcOrd="1" destOrd="0" parTransId="{82744CBC-4650-47BD-919B-D2BD54409B9E}" sibTransId="{6913B21B-9A87-4D04-A36A-3626A5990F5F}"/>
    <dgm:cxn modelId="{31D78BE5-138F-440B-98BB-1A48C24CB7E7}" type="presOf" srcId="{E30D62F0-B3D4-4FB9-B299-1BC79BE0432D}" destId="{B9789394-92C9-447D-87B5-0B627FB3165C}" srcOrd="0" destOrd="0" presId="urn:microsoft.com/office/officeart/2005/8/layout/arrow3"/>
    <dgm:cxn modelId="{4E375499-09B0-4087-A48F-F5195FA0CB50}" srcId="{4E965FBB-C8E3-4274-9FC2-40070D1A9766}" destId="{DAA2DC1C-1D7B-4A54-8CB2-6AFEB2A0352C}" srcOrd="0" destOrd="0" parTransId="{76163E67-B138-4C4E-94A4-AE32F61B0563}" sibTransId="{2E5EB58C-87DD-4055-8AD5-3A88E8B62F0A}"/>
    <dgm:cxn modelId="{AD5CCE86-1950-4628-A98A-C3317B783322}" type="presOf" srcId="{DAA2DC1C-1D7B-4A54-8CB2-6AFEB2A0352C}" destId="{D986DA98-AA59-42AA-8395-0B52B92C46FE}" srcOrd="0" destOrd="0" presId="urn:microsoft.com/office/officeart/2005/8/layout/arrow3"/>
    <dgm:cxn modelId="{0A651B8D-5528-4DAE-AD82-20F77BF3284D}" type="presOf" srcId="{4E965FBB-C8E3-4274-9FC2-40070D1A9766}" destId="{E6E92F3D-1177-4359-B379-58665E83172D}" srcOrd="0" destOrd="0" presId="urn:microsoft.com/office/officeart/2005/8/layout/arrow3"/>
    <dgm:cxn modelId="{442B5524-0550-4F46-AB75-EA5B55B4432B}" type="presParOf" srcId="{E6E92F3D-1177-4359-B379-58665E83172D}" destId="{46C2C00D-EDAC-4BCA-B57C-A48144DFBA16}" srcOrd="0" destOrd="0" presId="urn:microsoft.com/office/officeart/2005/8/layout/arrow3"/>
    <dgm:cxn modelId="{A7A7903A-FF08-4484-8FEB-D2D14D986397}" type="presParOf" srcId="{E6E92F3D-1177-4359-B379-58665E83172D}" destId="{68711DD5-E3DE-48A1-AACA-23EFF4485DA0}" srcOrd="1" destOrd="0" presId="urn:microsoft.com/office/officeart/2005/8/layout/arrow3"/>
    <dgm:cxn modelId="{ED104926-BF97-4572-9370-D59F1CA3A8FE}" type="presParOf" srcId="{E6E92F3D-1177-4359-B379-58665E83172D}" destId="{D986DA98-AA59-42AA-8395-0B52B92C46FE}" srcOrd="2" destOrd="0" presId="urn:microsoft.com/office/officeart/2005/8/layout/arrow3"/>
    <dgm:cxn modelId="{272F4C06-770C-427A-A507-BEFC3F68F85C}" type="presParOf" srcId="{E6E92F3D-1177-4359-B379-58665E83172D}" destId="{2EFE298E-BD07-4A85-9EFA-A9B0E55EE878}" srcOrd="3" destOrd="0" presId="urn:microsoft.com/office/officeart/2005/8/layout/arrow3"/>
    <dgm:cxn modelId="{E2D555E4-4E14-48B6-9FFB-D8E296001D16}" type="presParOf" srcId="{E6E92F3D-1177-4359-B379-58665E83172D}" destId="{B9789394-92C9-447D-87B5-0B627FB3165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31934F-C602-4420-95D0-A4034CAA329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5ED7CFA0-44AB-4795-AA62-EFC651979B06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Siła</a:t>
          </a:r>
          <a:endParaRPr lang="pl-PL" b="1" dirty="0">
            <a:latin typeface="Corbel" panose="020B0503020204020204" pitchFamily="34" charset="0"/>
          </a:endParaRPr>
        </a:p>
      </dgm:t>
    </dgm:pt>
    <dgm:pt modelId="{93A6E832-9D72-4774-91E0-433B2F2EAE24}" type="parTrans" cxnId="{7DCF1DE7-51BA-4D4C-97AF-508014FCC429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DA9A72B8-34D2-4461-830B-291AB714DEC2}" type="sibTrans" cxnId="{7DCF1DE7-51BA-4D4C-97AF-508014FCC429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DEC1A448-1188-43EF-8AB8-88649D087BA6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Szybkość chodu</a:t>
          </a:r>
          <a:endParaRPr lang="pl-PL" b="1" dirty="0">
            <a:latin typeface="Corbel" panose="020B0503020204020204" pitchFamily="34" charset="0"/>
          </a:endParaRPr>
        </a:p>
      </dgm:t>
    </dgm:pt>
    <dgm:pt modelId="{3D2B19F7-E05D-43FD-87CC-A5D22E299AD6}" type="parTrans" cxnId="{77AF1004-09FC-4769-909D-66966D2D12E2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1065E5AB-91D0-4098-B262-36C832F3FA3F}" type="sibTrans" cxnId="{77AF1004-09FC-4769-909D-66966D2D12E2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F13870EA-CBB6-4E4B-9A9C-43C2F61034C4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Zdolności wstawania</a:t>
          </a:r>
          <a:endParaRPr lang="pl-PL" b="1" dirty="0">
            <a:latin typeface="Corbel" panose="020B0503020204020204" pitchFamily="34" charset="0"/>
          </a:endParaRPr>
        </a:p>
      </dgm:t>
    </dgm:pt>
    <dgm:pt modelId="{8AB61129-EFE0-41DC-B9F6-669FD34D0411}" type="parTrans" cxnId="{2C7B4F70-CC2D-430C-B643-9B3173B5F23E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3621EAB4-9B55-4B00-B0D8-7EE12688F653}" type="sibTrans" cxnId="{2C7B4F70-CC2D-430C-B643-9B3173B5F23E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EBB857A9-22FF-4A37-AEA8-409765A95AE8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Równowaga</a:t>
          </a:r>
          <a:endParaRPr lang="pl-PL" b="1" dirty="0">
            <a:latin typeface="Corbel" panose="020B0503020204020204" pitchFamily="34" charset="0"/>
          </a:endParaRPr>
        </a:p>
      </dgm:t>
    </dgm:pt>
    <dgm:pt modelId="{BE194B2E-F5F0-45FD-8A06-7A71F57AE5D5}" type="parTrans" cxnId="{18358E8B-39A7-49E0-BF36-E952AB4FB1FB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027FC595-5AF2-4462-8E58-0A9A7EC041F7}" type="sibTrans" cxnId="{18358E8B-39A7-49E0-BF36-E952AB4FB1FB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9624AEC0-D0C1-4073-932E-3569F5D1689B}">
      <dgm:prSet phldrT="[Tekst]"/>
      <dgm:spPr/>
      <dgm:t>
        <a:bodyPr/>
        <a:lstStyle/>
        <a:p>
          <a:r>
            <a:rPr lang="pl-PL" b="1" dirty="0" smtClean="0">
              <a:latin typeface="Corbel" panose="020B0503020204020204" pitchFamily="34" charset="0"/>
            </a:rPr>
            <a:t>Wydolność</a:t>
          </a:r>
          <a:endParaRPr lang="pl-PL" b="1" dirty="0">
            <a:latin typeface="Corbel" panose="020B0503020204020204" pitchFamily="34" charset="0"/>
          </a:endParaRPr>
        </a:p>
      </dgm:t>
    </dgm:pt>
    <dgm:pt modelId="{C8121431-BF90-47AE-B9C2-C91766308F56}" type="parTrans" cxnId="{C32EAC84-0116-4B7F-8582-8EFB72CCCE2E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A1A80059-CF60-4B13-9B04-FB0FEF7C628B}" type="sibTrans" cxnId="{C32EAC84-0116-4B7F-8582-8EFB72CCCE2E}">
      <dgm:prSet/>
      <dgm:spPr/>
      <dgm:t>
        <a:bodyPr/>
        <a:lstStyle/>
        <a:p>
          <a:endParaRPr lang="pl-PL" b="1">
            <a:latin typeface="Corbel" panose="020B0503020204020204" pitchFamily="34" charset="0"/>
          </a:endParaRPr>
        </a:p>
      </dgm:t>
    </dgm:pt>
    <dgm:pt modelId="{7AA094A3-C23C-4D66-8B80-67DDC7DA4667}" type="pres">
      <dgm:prSet presAssocID="{5131934F-C602-4420-95D0-A4034CAA329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D35072-DF43-4B72-9A86-3BC2D286E26A}" type="pres">
      <dgm:prSet presAssocID="{5ED7CFA0-44AB-4795-AA62-EFC651979B0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368323C-2E17-436A-9FCF-6A1A37F32632}" type="pres">
      <dgm:prSet presAssocID="{DA9A72B8-34D2-4461-830B-291AB714DEC2}" presName="sibTrans" presStyleCnt="0"/>
      <dgm:spPr/>
    </dgm:pt>
    <dgm:pt modelId="{BBF9D3EA-2448-4C27-915E-B42F044CB1F8}" type="pres">
      <dgm:prSet presAssocID="{DEC1A448-1188-43EF-8AB8-88649D087BA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FF4E7DE-8A78-40FF-B3AB-D1FCB22CED86}" type="pres">
      <dgm:prSet presAssocID="{1065E5AB-91D0-4098-B262-36C832F3FA3F}" presName="sibTrans" presStyleCnt="0"/>
      <dgm:spPr/>
    </dgm:pt>
    <dgm:pt modelId="{36CC6CB9-DEE7-4AD1-A655-4C00A7A90099}" type="pres">
      <dgm:prSet presAssocID="{F13870EA-CBB6-4E4B-9A9C-43C2F61034C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07B70CE-D14D-43E2-B189-3B5387A342CA}" type="pres">
      <dgm:prSet presAssocID="{3621EAB4-9B55-4B00-B0D8-7EE12688F653}" presName="sibTrans" presStyleCnt="0"/>
      <dgm:spPr/>
    </dgm:pt>
    <dgm:pt modelId="{708BC67A-9E3C-4E4F-B0ED-A3917FA898A0}" type="pres">
      <dgm:prSet presAssocID="{9624AEC0-D0C1-4073-932E-3569F5D1689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ADB6C0-5333-4E00-BAF1-5139C60ACFC4}" type="pres">
      <dgm:prSet presAssocID="{A1A80059-CF60-4B13-9B04-FB0FEF7C628B}" presName="sibTrans" presStyleCnt="0"/>
      <dgm:spPr/>
    </dgm:pt>
    <dgm:pt modelId="{EE671A2C-9559-4E58-BAE5-26A0048A1659}" type="pres">
      <dgm:prSet presAssocID="{EBB857A9-22FF-4A37-AEA8-409765A95A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32EAC84-0116-4B7F-8582-8EFB72CCCE2E}" srcId="{5131934F-C602-4420-95D0-A4034CAA329D}" destId="{9624AEC0-D0C1-4073-932E-3569F5D1689B}" srcOrd="3" destOrd="0" parTransId="{C8121431-BF90-47AE-B9C2-C91766308F56}" sibTransId="{A1A80059-CF60-4B13-9B04-FB0FEF7C628B}"/>
    <dgm:cxn modelId="{F65D395C-3E7B-4BCD-A974-93DDA1172199}" type="presOf" srcId="{5131934F-C602-4420-95D0-A4034CAA329D}" destId="{7AA094A3-C23C-4D66-8B80-67DDC7DA4667}" srcOrd="0" destOrd="0" presId="urn:microsoft.com/office/officeart/2005/8/layout/default"/>
    <dgm:cxn modelId="{95008996-B4C9-4C51-AA1A-12CD7D6A1E57}" type="presOf" srcId="{F13870EA-CBB6-4E4B-9A9C-43C2F61034C4}" destId="{36CC6CB9-DEE7-4AD1-A655-4C00A7A90099}" srcOrd="0" destOrd="0" presId="urn:microsoft.com/office/officeart/2005/8/layout/default"/>
    <dgm:cxn modelId="{77AF1004-09FC-4769-909D-66966D2D12E2}" srcId="{5131934F-C602-4420-95D0-A4034CAA329D}" destId="{DEC1A448-1188-43EF-8AB8-88649D087BA6}" srcOrd="1" destOrd="0" parTransId="{3D2B19F7-E05D-43FD-87CC-A5D22E299AD6}" sibTransId="{1065E5AB-91D0-4098-B262-36C832F3FA3F}"/>
    <dgm:cxn modelId="{E4550759-E4CF-4860-B9A9-768226390BD5}" type="presOf" srcId="{DEC1A448-1188-43EF-8AB8-88649D087BA6}" destId="{BBF9D3EA-2448-4C27-915E-B42F044CB1F8}" srcOrd="0" destOrd="0" presId="urn:microsoft.com/office/officeart/2005/8/layout/default"/>
    <dgm:cxn modelId="{BCC82036-5428-4EDD-8735-AEAD98F4F861}" type="presOf" srcId="{9624AEC0-D0C1-4073-932E-3569F5D1689B}" destId="{708BC67A-9E3C-4E4F-B0ED-A3917FA898A0}" srcOrd="0" destOrd="0" presId="urn:microsoft.com/office/officeart/2005/8/layout/default"/>
    <dgm:cxn modelId="{18358E8B-39A7-49E0-BF36-E952AB4FB1FB}" srcId="{5131934F-C602-4420-95D0-A4034CAA329D}" destId="{EBB857A9-22FF-4A37-AEA8-409765A95AE8}" srcOrd="4" destOrd="0" parTransId="{BE194B2E-F5F0-45FD-8A06-7A71F57AE5D5}" sibTransId="{027FC595-5AF2-4462-8E58-0A9A7EC041F7}"/>
    <dgm:cxn modelId="{0704750D-9FC2-49EF-86FA-2E8D2BCB8D57}" type="presOf" srcId="{5ED7CFA0-44AB-4795-AA62-EFC651979B06}" destId="{76D35072-DF43-4B72-9A86-3BC2D286E26A}" srcOrd="0" destOrd="0" presId="urn:microsoft.com/office/officeart/2005/8/layout/default"/>
    <dgm:cxn modelId="{65F3ED43-7203-4101-9654-176EB7B14FEB}" type="presOf" srcId="{EBB857A9-22FF-4A37-AEA8-409765A95AE8}" destId="{EE671A2C-9559-4E58-BAE5-26A0048A1659}" srcOrd="0" destOrd="0" presId="urn:microsoft.com/office/officeart/2005/8/layout/default"/>
    <dgm:cxn modelId="{2C7B4F70-CC2D-430C-B643-9B3173B5F23E}" srcId="{5131934F-C602-4420-95D0-A4034CAA329D}" destId="{F13870EA-CBB6-4E4B-9A9C-43C2F61034C4}" srcOrd="2" destOrd="0" parTransId="{8AB61129-EFE0-41DC-B9F6-669FD34D0411}" sibTransId="{3621EAB4-9B55-4B00-B0D8-7EE12688F653}"/>
    <dgm:cxn modelId="{7DCF1DE7-51BA-4D4C-97AF-508014FCC429}" srcId="{5131934F-C602-4420-95D0-A4034CAA329D}" destId="{5ED7CFA0-44AB-4795-AA62-EFC651979B06}" srcOrd="0" destOrd="0" parTransId="{93A6E832-9D72-4774-91E0-433B2F2EAE24}" sibTransId="{DA9A72B8-34D2-4461-830B-291AB714DEC2}"/>
    <dgm:cxn modelId="{8BE73E8F-9792-447C-9057-F271E60BA538}" type="presParOf" srcId="{7AA094A3-C23C-4D66-8B80-67DDC7DA4667}" destId="{76D35072-DF43-4B72-9A86-3BC2D286E26A}" srcOrd="0" destOrd="0" presId="urn:microsoft.com/office/officeart/2005/8/layout/default"/>
    <dgm:cxn modelId="{CB222D4E-3FAC-4513-80D7-EE7A1221F6A6}" type="presParOf" srcId="{7AA094A3-C23C-4D66-8B80-67DDC7DA4667}" destId="{5368323C-2E17-436A-9FCF-6A1A37F32632}" srcOrd="1" destOrd="0" presId="urn:microsoft.com/office/officeart/2005/8/layout/default"/>
    <dgm:cxn modelId="{E1FED14E-C8C5-414C-BEA4-B6E6462FE4B9}" type="presParOf" srcId="{7AA094A3-C23C-4D66-8B80-67DDC7DA4667}" destId="{BBF9D3EA-2448-4C27-915E-B42F044CB1F8}" srcOrd="2" destOrd="0" presId="urn:microsoft.com/office/officeart/2005/8/layout/default"/>
    <dgm:cxn modelId="{7DA7AAE2-90B6-4EFD-92C6-4C9BAFD03186}" type="presParOf" srcId="{7AA094A3-C23C-4D66-8B80-67DDC7DA4667}" destId="{CFF4E7DE-8A78-40FF-B3AB-D1FCB22CED86}" srcOrd="3" destOrd="0" presId="urn:microsoft.com/office/officeart/2005/8/layout/default"/>
    <dgm:cxn modelId="{0EE2C7B5-2108-4A97-9E38-A8C8333E5FF8}" type="presParOf" srcId="{7AA094A3-C23C-4D66-8B80-67DDC7DA4667}" destId="{36CC6CB9-DEE7-4AD1-A655-4C00A7A90099}" srcOrd="4" destOrd="0" presId="urn:microsoft.com/office/officeart/2005/8/layout/default"/>
    <dgm:cxn modelId="{4F5F011A-86F5-49B3-8608-2E7421B2627F}" type="presParOf" srcId="{7AA094A3-C23C-4D66-8B80-67DDC7DA4667}" destId="{307B70CE-D14D-43E2-B189-3B5387A342CA}" srcOrd="5" destOrd="0" presId="urn:microsoft.com/office/officeart/2005/8/layout/default"/>
    <dgm:cxn modelId="{7B987B07-12F8-47E1-876F-D948C311AAEC}" type="presParOf" srcId="{7AA094A3-C23C-4D66-8B80-67DDC7DA4667}" destId="{708BC67A-9E3C-4E4F-B0ED-A3917FA898A0}" srcOrd="6" destOrd="0" presId="urn:microsoft.com/office/officeart/2005/8/layout/default"/>
    <dgm:cxn modelId="{D943720E-6298-49AA-96B3-A362E86A4BFF}" type="presParOf" srcId="{7AA094A3-C23C-4D66-8B80-67DDC7DA4667}" destId="{E7ADB6C0-5333-4E00-BAF1-5139C60ACFC4}" srcOrd="7" destOrd="0" presId="urn:microsoft.com/office/officeart/2005/8/layout/default"/>
    <dgm:cxn modelId="{29352ED1-0416-4739-B23A-AAD2F00615E8}" type="presParOf" srcId="{7AA094A3-C23C-4D66-8B80-67DDC7DA4667}" destId="{EE671A2C-9559-4E58-BAE5-26A0048A16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C37CD4-B1DB-433C-8509-6AA5A157CA21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7F90BA63-5D74-4710-90CD-1C8689405C99}">
      <dgm:prSet phldrT="[Tekst]" custT="1"/>
      <dgm:spPr/>
      <dgm:t>
        <a:bodyPr/>
        <a:lstStyle/>
        <a:p>
          <a:r>
            <a:rPr lang="pl-PL" sz="2000" dirty="0" smtClean="0">
              <a:latin typeface="Corbel" panose="020B0503020204020204" pitchFamily="34" charset="0"/>
            </a:rPr>
            <a:t>Gogle VR</a:t>
          </a:r>
          <a:endParaRPr lang="pl-PL" sz="2000" dirty="0">
            <a:latin typeface="Corbel" panose="020B0503020204020204" pitchFamily="34" charset="0"/>
          </a:endParaRPr>
        </a:p>
      </dgm:t>
    </dgm:pt>
    <dgm:pt modelId="{F3CBD545-6B8B-427A-9B49-E64041F2CAC0}" type="parTrans" cxnId="{FACCA4C4-FB5F-4F70-A3EA-1D2D231C6B8B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6BE33541-E139-4F54-91B9-EFE33A7AE03F}" type="sibTrans" cxnId="{FACCA4C4-FB5F-4F70-A3EA-1D2D231C6B8B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6293BE6F-BD02-44E6-804C-4F8947A4DDD3}">
      <dgm:prSet phldrT="[Tekst]" custT="1"/>
      <dgm:spPr/>
      <dgm:t>
        <a:bodyPr/>
        <a:lstStyle/>
        <a:p>
          <a:r>
            <a:rPr lang="pl-PL" sz="2000" dirty="0" err="1" smtClean="0">
              <a:latin typeface="Corbel" panose="020B0503020204020204" pitchFamily="34" charset="0"/>
            </a:rPr>
            <a:t>Oprogramownie</a:t>
          </a:r>
          <a:endParaRPr lang="pl-PL" sz="2000" dirty="0">
            <a:latin typeface="Corbel" panose="020B0503020204020204" pitchFamily="34" charset="0"/>
          </a:endParaRPr>
        </a:p>
      </dgm:t>
    </dgm:pt>
    <dgm:pt modelId="{3A334204-70FC-44BB-8540-DF83420E20C4}" type="parTrans" cxnId="{050FCF24-D2DD-485D-BDF7-7647407430EC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511362BD-15F6-4336-99AF-E39AA90B31DF}" type="sibTrans" cxnId="{050FCF24-D2DD-485D-BDF7-7647407430EC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3E011D79-F043-4729-AC35-6AC26B2C6102}">
      <dgm:prSet phldrT="[Tekst]" custT="1"/>
      <dgm:spPr/>
      <dgm:t>
        <a:bodyPr/>
        <a:lstStyle/>
        <a:p>
          <a:r>
            <a:rPr lang="pl-PL" sz="2000" dirty="0" smtClean="0">
              <a:latin typeface="Corbel" panose="020B0503020204020204" pitchFamily="34" charset="0"/>
            </a:rPr>
            <a:t>Immersja/Interaktywne środowisko</a:t>
          </a:r>
          <a:endParaRPr lang="pl-PL" sz="2000" dirty="0">
            <a:latin typeface="Corbel" panose="020B0503020204020204" pitchFamily="34" charset="0"/>
          </a:endParaRPr>
        </a:p>
      </dgm:t>
    </dgm:pt>
    <dgm:pt modelId="{B64BB407-8800-4BE4-8A7F-F95ED9432969}" type="parTrans" cxnId="{9BCCBA82-C469-4756-9B4D-F735F4A97D91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D6BD2182-6626-45BA-8888-3DB2DD84E023}" type="sibTrans" cxnId="{9BCCBA82-C469-4756-9B4D-F735F4A97D91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3A87FC95-B57C-427C-A708-57E09B59DAF0}">
      <dgm:prSet phldrT="[Tekst]" custT="1"/>
      <dgm:spPr/>
      <dgm:t>
        <a:bodyPr/>
        <a:lstStyle/>
        <a:p>
          <a:r>
            <a:rPr lang="pl-PL" sz="2000" dirty="0" smtClean="0">
              <a:latin typeface="Corbel" panose="020B0503020204020204" pitchFamily="34" charset="0"/>
            </a:rPr>
            <a:t>Zadania ruchowe i poznawcze</a:t>
          </a:r>
          <a:endParaRPr lang="pl-PL" sz="2000" dirty="0">
            <a:latin typeface="Corbel" panose="020B0503020204020204" pitchFamily="34" charset="0"/>
          </a:endParaRPr>
        </a:p>
      </dgm:t>
    </dgm:pt>
    <dgm:pt modelId="{BC5886E0-6597-4C31-A937-2EAB0ABE3F5E}" type="parTrans" cxnId="{C022CCD1-FCB9-46CB-9301-92E2E177D9B4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85725E04-F584-4A10-AB7C-54A32C26E6A6}" type="sibTrans" cxnId="{C022CCD1-FCB9-46CB-9301-92E2E177D9B4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4BD9559F-0525-4E98-9109-4399113856C8}">
      <dgm:prSet phldrT="[Tekst]" custT="1"/>
      <dgm:spPr/>
      <dgm:t>
        <a:bodyPr/>
        <a:lstStyle/>
        <a:p>
          <a:r>
            <a:rPr lang="pl-PL" sz="2000" b="1" dirty="0" smtClean="0">
              <a:latin typeface="Corbel" panose="020B0503020204020204" pitchFamily="34" charset="0"/>
            </a:rPr>
            <a:t>Nowe możliwości aktywizacji</a:t>
          </a:r>
          <a:endParaRPr lang="pl-PL" sz="2000" b="1" dirty="0">
            <a:latin typeface="Corbel" panose="020B0503020204020204" pitchFamily="34" charset="0"/>
          </a:endParaRPr>
        </a:p>
      </dgm:t>
    </dgm:pt>
    <dgm:pt modelId="{6D8E50D3-5806-4F6D-8EAD-B81D78281750}" type="parTrans" cxnId="{AE9A7A30-F9A2-4531-840C-499BC1FF35E7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6A5D4344-CC25-403A-AD01-45D21EBCB378}" type="sibTrans" cxnId="{AE9A7A30-F9A2-4531-840C-499BC1FF35E7}">
      <dgm:prSet/>
      <dgm:spPr/>
      <dgm:t>
        <a:bodyPr/>
        <a:lstStyle/>
        <a:p>
          <a:endParaRPr lang="pl-PL" sz="3200">
            <a:latin typeface="Corbel" panose="020B0503020204020204" pitchFamily="34" charset="0"/>
          </a:endParaRPr>
        </a:p>
      </dgm:t>
    </dgm:pt>
    <dgm:pt modelId="{9C0496A8-9F1E-4C4A-B524-18635DD5B915}" type="pres">
      <dgm:prSet presAssocID="{A7C37CD4-B1DB-433C-8509-6AA5A157CA2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48241CE-096F-40DB-9945-2BFE2B2D2C3A}" type="pres">
      <dgm:prSet presAssocID="{A7C37CD4-B1DB-433C-8509-6AA5A157CA21}" presName="arrow" presStyleLbl="bgShp" presStyleIdx="0" presStyleCnt="1" custLinFactNeighborX="-8651" custLinFactNeighborY="5006"/>
      <dgm:spPr/>
    </dgm:pt>
    <dgm:pt modelId="{D4D55E32-9ABB-4D03-84C1-D72FC02A9F5F}" type="pres">
      <dgm:prSet presAssocID="{A7C37CD4-B1DB-433C-8509-6AA5A157CA21}" presName="linearProcess" presStyleCnt="0"/>
      <dgm:spPr/>
    </dgm:pt>
    <dgm:pt modelId="{B0796BD7-7C2F-4B63-BA7F-BDCC32C27884}" type="pres">
      <dgm:prSet presAssocID="{7F90BA63-5D74-4710-90CD-1C8689405C9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013A60-1359-4C6C-8007-68C79098DA42}" type="pres">
      <dgm:prSet presAssocID="{6BE33541-E139-4F54-91B9-EFE33A7AE03F}" presName="sibTrans" presStyleCnt="0"/>
      <dgm:spPr/>
    </dgm:pt>
    <dgm:pt modelId="{BC942657-F897-44DF-807B-A679FC8A7855}" type="pres">
      <dgm:prSet presAssocID="{6293BE6F-BD02-44E6-804C-4F8947A4DDD3}" presName="textNode" presStyleLbl="node1" presStyleIdx="1" presStyleCnt="5" custScaleX="11228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238A7F-F731-4A27-AAB7-FE27144883A6}" type="pres">
      <dgm:prSet presAssocID="{511362BD-15F6-4336-99AF-E39AA90B31DF}" presName="sibTrans" presStyleCnt="0"/>
      <dgm:spPr/>
    </dgm:pt>
    <dgm:pt modelId="{97A66592-641F-46E9-85D0-D9FB682DB1A2}" type="pres">
      <dgm:prSet presAssocID="{3E011D79-F043-4729-AC35-6AC26B2C6102}" presName="textNode" presStyleLbl="node1" presStyleIdx="2" presStyleCnt="5" custScaleX="12046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B736485-9917-4695-9B37-E345C2762FAF}" type="pres">
      <dgm:prSet presAssocID="{D6BD2182-6626-45BA-8888-3DB2DD84E023}" presName="sibTrans" presStyleCnt="0"/>
      <dgm:spPr/>
    </dgm:pt>
    <dgm:pt modelId="{C8B8C917-5729-4314-88F6-3112F6F2BCA8}" type="pres">
      <dgm:prSet presAssocID="{3A87FC95-B57C-427C-A708-57E09B59DAF0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3AC37B-09B5-4F5B-8DAD-5D972C0B3118}" type="pres">
      <dgm:prSet presAssocID="{85725E04-F584-4A10-AB7C-54A32C26E6A6}" presName="sibTrans" presStyleCnt="0"/>
      <dgm:spPr/>
    </dgm:pt>
    <dgm:pt modelId="{CB4301A9-AB37-411C-A273-C49D90403820}" type="pres">
      <dgm:prSet presAssocID="{4BD9559F-0525-4E98-9109-4399113856C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7EB113A-E117-4260-8216-2F6B2DD19105}" type="presOf" srcId="{4BD9559F-0525-4E98-9109-4399113856C8}" destId="{CB4301A9-AB37-411C-A273-C49D90403820}" srcOrd="0" destOrd="0" presId="urn:microsoft.com/office/officeart/2005/8/layout/hProcess9"/>
    <dgm:cxn modelId="{4B4D22F2-B88D-47A4-B71B-7A1EAA49EA54}" type="presOf" srcId="{6293BE6F-BD02-44E6-804C-4F8947A4DDD3}" destId="{BC942657-F897-44DF-807B-A679FC8A7855}" srcOrd="0" destOrd="0" presId="urn:microsoft.com/office/officeart/2005/8/layout/hProcess9"/>
    <dgm:cxn modelId="{AE9A7A30-F9A2-4531-840C-499BC1FF35E7}" srcId="{A7C37CD4-B1DB-433C-8509-6AA5A157CA21}" destId="{4BD9559F-0525-4E98-9109-4399113856C8}" srcOrd="4" destOrd="0" parTransId="{6D8E50D3-5806-4F6D-8EAD-B81D78281750}" sibTransId="{6A5D4344-CC25-403A-AD01-45D21EBCB378}"/>
    <dgm:cxn modelId="{FACCA4C4-FB5F-4F70-A3EA-1D2D231C6B8B}" srcId="{A7C37CD4-B1DB-433C-8509-6AA5A157CA21}" destId="{7F90BA63-5D74-4710-90CD-1C8689405C99}" srcOrd="0" destOrd="0" parTransId="{F3CBD545-6B8B-427A-9B49-E64041F2CAC0}" sibTransId="{6BE33541-E139-4F54-91B9-EFE33A7AE03F}"/>
    <dgm:cxn modelId="{B2E8E012-CCEA-43FA-9EC2-1BDE811489DC}" type="presOf" srcId="{3A87FC95-B57C-427C-A708-57E09B59DAF0}" destId="{C8B8C917-5729-4314-88F6-3112F6F2BCA8}" srcOrd="0" destOrd="0" presId="urn:microsoft.com/office/officeart/2005/8/layout/hProcess9"/>
    <dgm:cxn modelId="{B0D287D6-6FFB-41B5-BF4C-308082F3299A}" type="presOf" srcId="{A7C37CD4-B1DB-433C-8509-6AA5A157CA21}" destId="{9C0496A8-9F1E-4C4A-B524-18635DD5B915}" srcOrd="0" destOrd="0" presId="urn:microsoft.com/office/officeart/2005/8/layout/hProcess9"/>
    <dgm:cxn modelId="{9BCCBA82-C469-4756-9B4D-F735F4A97D91}" srcId="{A7C37CD4-B1DB-433C-8509-6AA5A157CA21}" destId="{3E011D79-F043-4729-AC35-6AC26B2C6102}" srcOrd="2" destOrd="0" parTransId="{B64BB407-8800-4BE4-8A7F-F95ED9432969}" sibTransId="{D6BD2182-6626-45BA-8888-3DB2DD84E023}"/>
    <dgm:cxn modelId="{9331E581-4CF8-45CB-AEA2-71E8B176D918}" type="presOf" srcId="{3E011D79-F043-4729-AC35-6AC26B2C6102}" destId="{97A66592-641F-46E9-85D0-D9FB682DB1A2}" srcOrd="0" destOrd="0" presId="urn:microsoft.com/office/officeart/2005/8/layout/hProcess9"/>
    <dgm:cxn modelId="{050FCF24-D2DD-485D-BDF7-7647407430EC}" srcId="{A7C37CD4-B1DB-433C-8509-6AA5A157CA21}" destId="{6293BE6F-BD02-44E6-804C-4F8947A4DDD3}" srcOrd="1" destOrd="0" parTransId="{3A334204-70FC-44BB-8540-DF83420E20C4}" sibTransId="{511362BD-15F6-4336-99AF-E39AA90B31DF}"/>
    <dgm:cxn modelId="{C022CCD1-FCB9-46CB-9301-92E2E177D9B4}" srcId="{A7C37CD4-B1DB-433C-8509-6AA5A157CA21}" destId="{3A87FC95-B57C-427C-A708-57E09B59DAF0}" srcOrd="3" destOrd="0" parTransId="{BC5886E0-6597-4C31-A937-2EAB0ABE3F5E}" sibTransId="{85725E04-F584-4A10-AB7C-54A32C26E6A6}"/>
    <dgm:cxn modelId="{88BBEA4B-392A-474B-8BB7-91059D57C4A6}" type="presOf" srcId="{7F90BA63-5D74-4710-90CD-1C8689405C99}" destId="{B0796BD7-7C2F-4B63-BA7F-BDCC32C27884}" srcOrd="0" destOrd="0" presId="urn:microsoft.com/office/officeart/2005/8/layout/hProcess9"/>
    <dgm:cxn modelId="{2329EA64-BB06-49F7-A7D7-0D700E6091B0}" type="presParOf" srcId="{9C0496A8-9F1E-4C4A-B524-18635DD5B915}" destId="{748241CE-096F-40DB-9945-2BFE2B2D2C3A}" srcOrd="0" destOrd="0" presId="urn:microsoft.com/office/officeart/2005/8/layout/hProcess9"/>
    <dgm:cxn modelId="{9CC7EEC5-B2F7-4087-9249-D50E8DFDE7CA}" type="presParOf" srcId="{9C0496A8-9F1E-4C4A-B524-18635DD5B915}" destId="{D4D55E32-9ABB-4D03-84C1-D72FC02A9F5F}" srcOrd="1" destOrd="0" presId="urn:microsoft.com/office/officeart/2005/8/layout/hProcess9"/>
    <dgm:cxn modelId="{ED4BC193-B1C1-4603-B49D-6B4414237262}" type="presParOf" srcId="{D4D55E32-9ABB-4D03-84C1-D72FC02A9F5F}" destId="{B0796BD7-7C2F-4B63-BA7F-BDCC32C27884}" srcOrd="0" destOrd="0" presId="urn:microsoft.com/office/officeart/2005/8/layout/hProcess9"/>
    <dgm:cxn modelId="{860800DF-58C5-4F45-9429-11B0E5EE7192}" type="presParOf" srcId="{D4D55E32-9ABB-4D03-84C1-D72FC02A9F5F}" destId="{99013A60-1359-4C6C-8007-68C79098DA42}" srcOrd="1" destOrd="0" presId="urn:microsoft.com/office/officeart/2005/8/layout/hProcess9"/>
    <dgm:cxn modelId="{E8AAD47D-BA2A-4A9B-B603-C0BDCBA6B220}" type="presParOf" srcId="{D4D55E32-9ABB-4D03-84C1-D72FC02A9F5F}" destId="{BC942657-F897-44DF-807B-A679FC8A7855}" srcOrd="2" destOrd="0" presId="urn:microsoft.com/office/officeart/2005/8/layout/hProcess9"/>
    <dgm:cxn modelId="{FC298E32-A8DB-4904-A9F0-8BF67E8D6232}" type="presParOf" srcId="{D4D55E32-9ABB-4D03-84C1-D72FC02A9F5F}" destId="{16238A7F-F731-4A27-AAB7-FE27144883A6}" srcOrd="3" destOrd="0" presId="urn:microsoft.com/office/officeart/2005/8/layout/hProcess9"/>
    <dgm:cxn modelId="{0BAC1DD2-D10F-4CA4-937A-9E6204272D5A}" type="presParOf" srcId="{D4D55E32-9ABB-4D03-84C1-D72FC02A9F5F}" destId="{97A66592-641F-46E9-85D0-D9FB682DB1A2}" srcOrd="4" destOrd="0" presId="urn:microsoft.com/office/officeart/2005/8/layout/hProcess9"/>
    <dgm:cxn modelId="{F1093582-7350-4357-8E46-F4D0F2AB967E}" type="presParOf" srcId="{D4D55E32-9ABB-4D03-84C1-D72FC02A9F5F}" destId="{3B736485-9917-4695-9B37-E345C2762FAF}" srcOrd="5" destOrd="0" presId="urn:microsoft.com/office/officeart/2005/8/layout/hProcess9"/>
    <dgm:cxn modelId="{87ED7B11-B591-4C30-AC4F-B684238DD4EE}" type="presParOf" srcId="{D4D55E32-9ABB-4D03-84C1-D72FC02A9F5F}" destId="{C8B8C917-5729-4314-88F6-3112F6F2BCA8}" srcOrd="6" destOrd="0" presId="urn:microsoft.com/office/officeart/2005/8/layout/hProcess9"/>
    <dgm:cxn modelId="{83A5C512-98CD-4B1B-AEF3-642D7C4B64F0}" type="presParOf" srcId="{D4D55E32-9ABB-4D03-84C1-D72FC02A9F5F}" destId="{903AC37B-09B5-4F5B-8DAD-5D972C0B3118}" srcOrd="7" destOrd="0" presId="urn:microsoft.com/office/officeart/2005/8/layout/hProcess9"/>
    <dgm:cxn modelId="{D7B10A03-AED4-4DBC-95E3-D08F96A0C49B}" type="presParOf" srcId="{D4D55E32-9ABB-4D03-84C1-D72FC02A9F5F}" destId="{CB4301A9-AB37-411C-A273-C49D9040382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BF974-34A5-42B7-BE8B-DF77EC087F98}">
      <dsp:nvSpPr>
        <dsp:cNvPr id="0" name=""/>
        <dsp:cNvSpPr/>
      </dsp:nvSpPr>
      <dsp:spPr>
        <a:xfrm>
          <a:off x="2037845" y="-7120"/>
          <a:ext cx="6194981" cy="6194981"/>
        </a:xfrm>
        <a:prstGeom prst="circularArrow">
          <a:avLst>
            <a:gd name="adj1" fmla="val 5274"/>
            <a:gd name="adj2" fmla="val 312630"/>
            <a:gd name="adj3" fmla="val 14204234"/>
            <a:gd name="adj4" fmla="val 17141016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C1BE3-2A3D-4883-82B1-FB7EC9EBCA10}">
      <dsp:nvSpPr>
        <dsp:cNvPr id="0" name=""/>
        <dsp:cNvSpPr/>
      </dsp:nvSpPr>
      <dsp:spPr>
        <a:xfrm>
          <a:off x="3941771" y="29"/>
          <a:ext cx="2387129" cy="11935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>
              <a:latin typeface="Corbel" panose="020B0503020204020204" pitchFamily="34" charset="0"/>
            </a:rPr>
            <a:t>Mobilizacja pacjenta</a:t>
          </a:r>
          <a:endParaRPr lang="pl-PL" sz="2500" b="1" kern="1200" dirty="0">
            <a:latin typeface="Corbel" panose="020B0503020204020204" pitchFamily="34" charset="0"/>
          </a:endParaRPr>
        </a:p>
      </dsp:txBody>
      <dsp:txXfrm>
        <a:off x="4000036" y="58294"/>
        <a:ext cx="2270599" cy="1077034"/>
      </dsp:txXfrm>
    </dsp:sp>
    <dsp:sp modelId="{D42741C0-536D-4DFD-912B-1168BE295442}">
      <dsp:nvSpPr>
        <dsp:cNvPr id="0" name=""/>
        <dsp:cNvSpPr/>
      </dsp:nvSpPr>
      <dsp:spPr>
        <a:xfrm>
          <a:off x="6118247" y="1256617"/>
          <a:ext cx="2387129" cy="11935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>
              <a:latin typeface="Corbel" panose="020B0503020204020204" pitchFamily="34" charset="0"/>
            </a:rPr>
            <a:t>Terapia przeciwbólowa </a:t>
          </a:r>
          <a:endParaRPr lang="pl-PL" sz="2500" b="1" kern="1200" dirty="0">
            <a:latin typeface="Corbel" panose="020B0503020204020204" pitchFamily="34" charset="0"/>
          </a:endParaRPr>
        </a:p>
      </dsp:txBody>
      <dsp:txXfrm>
        <a:off x="6176512" y="1314882"/>
        <a:ext cx="2270599" cy="1077034"/>
      </dsp:txXfrm>
    </dsp:sp>
    <dsp:sp modelId="{ACEC7490-68C3-40A1-885A-1EE5BDDBCC06}">
      <dsp:nvSpPr>
        <dsp:cNvPr id="0" name=""/>
        <dsp:cNvSpPr/>
      </dsp:nvSpPr>
      <dsp:spPr>
        <a:xfrm>
          <a:off x="6118247" y="3769794"/>
          <a:ext cx="2387129" cy="11935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>
              <a:latin typeface="Corbel" panose="020B0503020204020204" pitchFamily="34" charset="0"/>
            </a:rPr>
            <a:t>Prewencja odleżyn</a:t>
          </a:r>
          <a:endParaRPr lang="pl-PL" sz="2500" b="1" kern="1200" dirty="0">
            <a:latin typeface="Corbel" panose="020B0503020204020204" pitchFamily="34" charset="0"/>
          </a:endParaRPr>
        </a:p>
      </dsp:txBody>
      <dsp:txXfrm>
        <a:off x="6176512" y="3828059"/>
        <a:ext cx="2270599" cy="1077034"/>
      </dsp:txXfrm>
    </dsp:sp>
    <dsp:sp modelId="{26A142F2-3964-4B47-82EE-C8B981F3BCF3}">
      <dsp:nvSpPr>
        <dsp:cNvPr id="0" name=""/>
        <dsp:cNvSpPr/>
      </dsp:nvSpPr>
      <dsp:spPr>
        <a:xfrm>
          <a:off x="3941771" y="5026383"/>
          <a:ext cx="2387129" cy="11935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>
              <a:latin typeface="Corbel" panose="020B0503020204020204" pitchFamily="34" charset="0"/>
            </a:rPr>
            <a:t>Neurologiczna fizjoterapia </a:t>
          </a:r>
          <a:endParaRPr lang="pl-PL" sz="2500" b="1" kern="1200" dirty="0">
            <a:latin typeface="Corbel" panose="020B0503020204020204" pitchFamily="34" charset="0"/>
          </a:endParaRPr>
        </a:p>
      </dsp:txBody>
      <dsp:txXfrm>
        <a:off x="4000036" y="5084648"/>
        <a:ext cx="2270599" cy="1077034"/>
      </dsp:txXfrm>
    </dsp:sp>
    <dsp:sp modelId="{E12E1C14-AA44-4903-9B97-ED5615A84428}">
      <dsp:nvSpPr>
        <dsp:cNvPr id="0" name=""/>
        <dsp:cNvSpPr/>
      </dsp:nvSpPr>
      <dsp:spPr>
        <a:xfrm>
          <a:off x="1765296" y="3769794"/>
          <a:ext cx="2387129" cy="11935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>
              <a:latin typeface="Corbel" panose="020B0503020204020204" pitchFamily="34" charset="0"/>
            </a:rPr>
            <a:t>Fizjoterapia oddechowa</a:t>
          </a:r>
          <a:endParaRPr lang="pl-PL" sz="2500" b="1" kern="1200" dirty="0">
            <a:latin typeface="Corbel" panose="020B0503020204020204" pitchFamily="34" charset="0"/>
          </a:endParaRPr>
        </a:p>
      </dsp:txBody>
      <dsp:txXfrm>
        <a:off x="1823561" y="3828059"/>
        <a:ext cx="2270599" cy="1077034"/>
      </dsp:txXfrm>
    </dsp:sp>
    <dsp:sp modelId="{08A68E3A-D9A9-4502-8CC1-4A4A314F6E3E}">
      <dsp:nvSpPr>
        <dsp:cNvPr id="0" name=""/>
        <dsp:cNvSpPr/>
      </dsp:nvSpPr>
      <dsp:spPr>
        <a:xfrm>
          <a:off x="1765296" y="1256617"/>
          <a:ext cx="2387129" cy="1193564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190500"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 smtClean="0">
              <a:latin typeface="Corbel" panose="020B0503020204020204" pitchFamily="34" charset="0"/>
            </a:rPr>
            <a:t>Kinezyterapia ogólna</a:t>
          </a:r>
          <a:endParaRPr lang="pl-PL" sz="2500" b="1" kern="1200" dirty="0">
            <a:latin typeface="Corbel" panose="020B0503020204020204" pitchFamily="34" charset="0"/>
          </a:endParaRPr>
        </a:p>
      </dsp:txBody>
      <dsp:txXfrm>
        <a:off x="1823561" y="1314882"/>
        <a:ext cx="2270599" cy="1077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2C00D-EDAC-4BCA-B57C-A48144DFBA16}">
      <dsp:nvSpPr>
        <dsp:cNvPr id="0" name=""/>
        <dsp:cNvSpPr/>
      </dsp:nvSpPr>
      <dsp:spPr>
        <a:xfrm rot="21033922">
          <a:off x="18749" y="1352242"/>
          <a:ext cx="6072356" cy="695376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11DD5-E3DE-48A1-AACA-23EFF4485DA0}">
      <dsp:nvSpPr>
        <dsp:cNvPr id="0" name=""/>
        <dsp:cNvSpPr/>
      </dsp:nvSpPr>
      <dsp:spPr>
        <a:xfrm>
          <a:off x="733182" y="169993"/>
          <a:ext cx="1832956" cy="1359944"/>
        </a:xfrm>
        <a:prstGeom prst="downArrow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6DA98-AA59-42AA-8395-0B52B92C46FE}">
      <dsp:nvSpPr>
        <dsp:cNvPr id="0" name=""/>
        <dsp:cNvSpPr/>
      </dsp:nvSpPr>
      <dsp:spPr>
        <a:xfrm>
          <a:off x="2839987" y="0"/>
          <a:ext cx="2751624" cy="1427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i="0" kern="1200" dirty="0" smtClean="0">
              <a:latin typeface="Corbel" panose="020B0503020204020204" pitchFamily="34" charset="0"/>
            </a:rPr>
            <a:t>Koszty służby zdrowia</a:t>
          </a:r>
          <a:endParaRPr lang="pl-PL" sz="2800" b="1" i="0" kern="1200" dirty="0">
            <a:latin typeface="Corbel" panose="020B0503020204020204" pitchFamily="34" charset="0"/>
          </a:endParaRPr>
        </a:p>
      </dsp:txBody>
      <dsp:txXfrm>
        <a:off x="2839987" y="0"/>
        <a:ext cx="2751624" cy="1427942"/>
      </dsp:txXfrm>
    </dsp:sp>
    <dsp:sp modelId="{2EFE298E-BD07-4A85-9EFA-A9B0E55EE878}">
      <dsp:nvSpPr>
        <dsp:cNvPr id="0" name=""/>
        <dsp:cNvSpPr/>
      </dsp:nvSpPr>
      <dsp:spPr>
        <a:xfrm>
          <a:off x="3543715" y="1869924"/>
          <a:ext cx="1832956" cy="1359944"/>
        </a:xfrm>
        <a:prstGeom prst="upArrow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89394-92C9-447D-87B5-0B627FB3165C}">
      <dsp:nvSpPr>
        <dsp:cNvPr id="0" name=""/>
        <dsp:cNvSpPr/>
      </dsp:nvSpPr>
      <dsp:spPr>
        <a:xfrm>
          <a:off x="37636" y="1971919"/>
          <a:ext cx="3712836" cy="1427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1" i="0" kern="1200" dirty="0" smtClean="0">
              <a:latin typeface="Corbel" panose="020B0503020204020204" pitchFamily="34" charset="0"/>
            </a:rPr>
            <a:t>Fizjoterapia</a:t>
          </a:r>
          <a:endParaRPr lang="pl-PL" sz="5400" b="1" i="0" kern="1200" dirty="0">
            <a:latin typeface="Corbel" panose="020B0503020204020204" pitchFamily="34" charset="0"/>
          </a:endParaRPr>
        </a:p>
      </dsp:txBody>
      <dsp:txXfrm>
        <a:off x="37636" y="1971919"/>
        <a:ext cx="3712836" cy="1427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35072-DF43-4B72-9A86-3BC2D286E26A}">
      <dsp:nvSpPr>
        <dsp:cNvPr id="0" name=""/>
        <dsp:cNvSpPr/>
      </dsp:nvSpPr>
      <dsp:spPr>
        <a:xfrm>
          <a:off x="261359" y="246"/>
          <a:ext cx="1847105" cy="11082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Corbel" panose="020B0503020204020204" pitchFamily="34" charset="0"/>
            </a:rPr>
            <a:t>Siła</a:t>
          </a:r>
          <a:endParaRPr lang="pl-PL" sz="2400" b="1" kern="1200" dirty="0">
            <a:latin typeface="Corbel" panose="020B0503020204020204" pitchFamily="34" charset="0"/>
          </a:endParaRPr>
        </a:p>
      </dsp:txBody>
      <dsp:txXfrm>
        <a:off x="261359" y="246"/>
        <a:ext cx="1847105" cy="1108263"/>
      </dsp:txXfrm>
    </dsp:sp>
    <dsp:sp modelId="{BBF9D3EA-2448-4C27-915E-B42F044CB1F8}">
      <dsp:nvSpPr>
        <dsp:cNvPr id="0" name=""/>
        <dsp:cNvSpPr/>
      </dsp:nvSpPr>
      <dsp:spPr>
        <a:xfrm>
          <a:off x="2293175" y="246"/>
          <a:ext cx="1847105" cy="11082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Corbel" panose="020B0503020204020204" pitchFamily="34" charset="0"/>
            </a:rPr>
            <a:t>Szybkość chodu</a:t>
          </a:r>
          <a:endParaRPr lang="pl-PL" sz="2400" b="1" kern="1200" dirty="0">
            <a:latin typeface="Corbel" panose="020B0503020204020204" pitchFamily="34" charset="0"/>
          </a:endParaRPr>
        </a:p>
      </dsp:txBody>
      <dsp:txXfrm>
        <a:off x="2293175" y="246"/>
        <a:ext cx="1847105" cy="1108263"/>
      </dsp:txXfrm>
    </dsp:sp>
    <dsp:sp modelId="{36CC6CB9-DEE7-4AD1-A655-4C00A7A90099}">
      <dsp:nvSpPr>
        <dsp:cNvPr id="0" name=""/>
        <dsp:cNvSpPr/>
      </dsp:nvSpPr>
      <dsp:spPr>
        <a:xfrm>
          <a:off x="4324991" y="246"/>
          <a:ext cx="1847105" cy="11082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Corbel" panose="020B0503020204020204" pitchFamily="34" charset="0"/>
            </a:rPr>
            <a:t>Zdolności wstawania</a:t>
          </a:r>
          <a:endParaRPr lang="pl-PL" sz="2400" b="1" kern="1200" dirty="0">
            <a:latin typeface="Corbel" panose="020B0503020204020204" pitchFamily="34" charset="0"/>
          </a:endParaRPr>
        </a:p>
      </dsp:txBody>
      <dsp:txXfrm>
        <a:off x="4324991" y="246"/>
        <a:ext cx="1847105" cy="1108263"/>
      </dsp:txXfrm>
    </dsp:sp>
    <dsp:sp modelId="{708BC67A-9E3C-4E4F-B0ED-A3917FA898A0}">
      <dsp:nvSpPr>
        <dsp:cNvPr id="0" name=""/>
        <dsp:cNvSpPr/>
      </dsp:nvSpPr>
      <dsp:spPr>
        <a:xfrm>
          <a:off x="1277267" y="1293220"/>
          <a:ext cx="1847105" cy="11082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Corbel" panose="020B0503020204020204" pitchFamily="34" charset="0"/>
            </a:rPr>
            <a:t>Wydolność</a:t>
          </a:r>
          <a:endParaRPr lang="pl-PL" sz="2400" b="1" kern="1200" dirty="0">
            <a:latin typeface="Corbel" panose="020B0503020204020204" pitchFamily="34" charset="0"/>
          </a:endParaRPr>
        </a:p>
      </dsp:txBody>
      <dsp:txXfrm>
        <a:off x="1277267" y="1293220"/>
        <a:ext cx="1847105" cy="1108263"/>
      </dsp:txXfrm>
    </dsp:sp>
    <dsp:sp modelId="{EE671A2C-9559-4E58-BAE5-26A0048A1659}">
      <dsp:nvSpPr>
        <dsp:cNvPr id="0" name=""/>
        <dsp:cNvSpPr/>
      </dsp:nvSpPr>
      <dsp:spPr>
        <a:xfrm>
          <a:off x="3309083" y="1293220"/>
          <a:ext cx="1847105" cy="11082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Corbel" panose="020B0503020204020204" pitchFamily="34" charset="0"/>
            </a:rPr>
            <a:t>Równowaga</a:t>
          </a:r>
          <a:endParaRPr lang="pl-PL" sz="2400" b="1" kern="1200" dirty="0">
            <a:latin typeface="Corbel" panose="020B0503020204020204" pitchFamily="34" charset="0"/>
          </a:endParaRPr>
        </a:p>
      </dsp:txBody>
      <dsp:txXfrm>
        <a:off x="3309083" y="1293220"/>
        <a:ext cx="1847105" cy="11082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241CE-096F-40DB-9945-2BFE2B2D2C3A}">
      <dsp:nvSpPr>
        <dsp:cNvPr id="0" name=""/>
        <dsp:cNvSpPr/>
      </dsp:nvSpPr>
      <dsp:spPr>
        <a:xfrm>
          <a:off x="16925" y="0"/>
          <a:ext cx="9810122" cy="520488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96BD7-7C2F-4B63-BA7F-BDCC32C27884}">
      <dsp:nvSpPr>
        <dsp:cNvPr id="0" name=""/>
        <dsp:cNvSpPr/>
      </dsp:nvSpPr>
      <dsp:spPr>
        <a:xfrm>
          <a:off x="4484" y="1561464"/>
          <a:ext cx="1923929" cy="2081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Corbel" panose="020B0503020204020204" pitchFamily="34" charset="0"/>
            </a:rPr>
            <a:t>Gogle VR</a:t>
          </a:r>
          <a:endParaRPr lang="pl-PL" sz="2000" kern="1200" dirty="0">
            <a:latin typeface="Corbel" panose="020B0503020204020204" pitchFamily="34" charset="0"/>
          </a:endParaRPr>
        </a:p>
      </dsp:txBody>
      <dsp:txXfrm>
        <a:off x="98402" y="1655382"/>
        <a:ext cx="1736093" cy="1894117"/>
      </dsp:txXfrm>
    </dsp:sp>
    <dsp:sp modelId="{BC942657-F897-44DF-807B-A679FC8A7855}">
      <dsp:nvSpPr>
        <dsp:cNvPr id="0" name=""/>
        <dsp:cNvSpPr/>
      </dsp:nvSpPr>
      <dsp:spPr>
        <a:xfrm>
          <a:off x="2249068" y="1561464"/>
          <a:ext cx="2160245" cy="20819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err="1" smtClean="0">
              <a:latin typeface="Corbel" panose="020B0503020204020204" pitchFamily="34" charset="0"/>
            </a:rPr>
            <a:t>Oprogramownie</a:t>
          </a:r>
          <a:endParaRPr lang="pl-PL" sz="2000" kern="1200" dirty="0">
            <a:latin typeface="Corbel" panose="020B0503020204020204" pitchFamily="34" charset="0"/>
          </a:endParaRPr>
        </a:p>
      </dsp:txBody>
      <dsp:txXfrm>
        <a:off x="2350701" y="1663097"/>
        <a:ext cx="1956979" cy="1878687"/>
      </dsp:txXfrm>
    </dsp:sp>
    <dsp:sp modelId="{97A66592-641F-46E9-85D0-D9FB682DB1A2}">
      <dsp:nvSpPr>
        <dsp:cNvPr id="0" name=""/>
        <dsp:cNvSpPr/>
      </dsp:nvSpPr>
      <dsp:spPr>
        <a:xfrm>
          <a:off x="4729968" y="1561464"/>
          <a:ext cx="2317699" cy="208195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Corbel" panose="020B0503020204020204" pitchFamily="34" charset="0"/>
            </a:rPr>
            <a:t>Immersja/Interaktywne środowisko</a:t>
          </a:r>
          <a:endParaRPr lang="pl-PL" sz="2000" kern="1200" dirty="0">
            <a:latin typeface="Corbel" panose="020B0503020204020204" pitchFamily="34" charset="0"/>
          </a:endParaRPr>
        </a:p>
      </dsp:txBody>
      <dsp:txXfrm>
        <a:off x="4831601" y="1663097"/>
        <a:ext cx="2114433" cy="1878687"/>
      </dsp:txXfrm>
    </dsp:sp>
    <dsp:sp modelId="{C8B8C917-5729-4314-88F6-3112F6F2BCA8}">
      <dsp:nvSpPr>
        <dsp:cNvPr id="0" name=""/>
        <dsp:cNvSpPr/>
      </dsp:nvSpPr>
      <dsp:spPr>
        <a:xfrm>
          <a:off x="7368323" y="1561464"/>
          <a:ext cx="1923929" cy="20819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Corbel" panose="020B0503020204020204" pitchFamily="34" charset="0"/>
            </a:rPr>
            <a:t>Zadania ruchowe i poznawcze</a:t>
          </a:r>
          <a:endParaRPr lang="pl-PL" sz="2000" kern="1200" dirty="0">
            <a:latin typeface="Corbel" panose="020B0503020204020204" pitchFamily="34" charset="0"/>
          </a:endParaRPr>
        </a:p>
      </dsp:txBody>
      <dsp:txXfrm>
        <a:off x="7462241" y="1655382"/>
        <a:ext cx="1736093" cy="1894117"/>
      </dsp:txXfrm>
    </dsp:sp>
    <dsp:sp modelId="{CB4301A9-AB37-411C-A273-C49D90403820}">
      <dsp:nvSpPr>
        <dsp:cNvPr id="0" name=""/>
        <dsp:cNvSpPr/>
      </dsp:nvSpPr>
      <dsp:spPr>
        <a:xfrm>
          <a:off x="9612907" y="1561464"/>
          <a:ext cx="1923929" cy="208195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rbel" panose="020B0503020204020204" pitchFamily="34" charset="0"/>
            </a:rPr>
            <a:t>Nowe możliwości aktywizacji</a:t>
          </a:r>
          <a:endParaRPr lang="pl-PL" sz="2000" b="1" kern="1200" dirty="0">
            <a:latin typeface="Corbel" panose="020B0503020204020204" pitchFamily="34" charset="0"/>
          </a:endParaRPr>
        </a:p>
      </dsp:txBody>
      <dsp:txXfrm>
        <a:off x="9706825" y="1655382"/>
        <a:ext cx="1736093" cy="1894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80255-AD38-4C0A-8170-27B0A045B1CF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CC5FE-01D3-4AA7-8D48-5D3BEB9CF3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25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131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0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5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730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960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227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769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590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897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44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064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712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527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2257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1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7513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applications of AI in orthopedic severity evaluation, triage, diagnosis, treatment and rehabilitation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206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7965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805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Przykład</a:t>
            </a:r>
            <a:r>
              <a:rPr lang="pl-PL" baseline="0" dirty="0" smtClean="0"/>
              <a:t> zastosowania AI.</a:t>
            </a:r>
            <a:br>
              <a:rPr lang="pl-PL" baseline="0" dirty="0" smtClean="0"/>
            </a:br>
            <a:r>
              <a:rPr lang="pl-PL" dirty="0" smtClean="0"/>
              <a:t>Upadki to duży problem w LTC.</a:t>
            </a:r>
          </a:p>
          <a:p>
            <a:r>
              <a:rPr lang="pl-PL" b="1" dirty="0" smtClean="0"/>
              <a:t>Systemy wykrywania i prewencji upadków</a:t>
            </a:r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>
                <a:latin typeface="Corbel" panose="020B0503020204020204" pitchFamily="34" charset="0"/>
              </a:rPr>
              <a:t>Przykładowo, system </a:t>
            </a:r>
            <a:r>
              <a:rPr lang="pl-PL" sz="1200" dirty="0" err="1" smtClean="0">
                <a:latin typeface="Corbel" panose="020B0503020204020204" pitchFamily="34" charset="0"/>
              </a:rPr>
              <a:t>SafelyYou</a:t>
            </a:r>
            <a:r>
              <a:rPr lang="pl-PL" sz="1200" dirty="0" smtClean="0">
                <a:latin typeface="Corbel" panose="020B0503020204020204" pitchFamily="34" charset="0"/>
              </a:rPr>
              <a:t> (USA)  wykorzystuje </a:t>
            </a:r>
            <a:r>
              <a:rPr lang="pl-PL" sz="1200" b="1" dirty="0" smtClean="0">
                <a:latin typeface="Corbel" panose="020B0503020204020204" pitchFamily="34" charset="0"/>
              </a:rPr>
              <a:t>AI do analizy obrazu z kamer </a:t>
            </a:r>
            <a:r>
              <a:rPr lang="pl-PL" sz="1200" dirty="0" smtClean="0">
                <a:latin typeface="Corbel" panose="020B0503020204020204" pitchFamily="34" charset="0"/>
              </a:rPr>
              <a:t>w pokojach – automatycznie alarmuje personel gdy senior przewróci się, co skraca czas udzielenia pomocy i zmniejsza konsekwencje upadku. Inne algorytmy analizują dane medyczne (np. </a:t>
            </a:r>
            <a:r>
              <a:rPr lang="pl-PL" sz="1200" dirty="0" err="1" smtClean="0">
                <a:latin typeface="Corbel" panose="020B0503020204020204" pitchFamily="34" charset="0"/>
              </a:rPr>
              <a:t>polifarmację</a:t>
            </a:r>
            <a:r>
              <a:rPr lang="pl-PL" sz="1200" dirty="0" smtClean="0">
                <a:latin typeface="Corbel" panose="020B0503020204020204" pitchFamily="34" charset="0"/>
              </a:rPr>
              <a:t>, choroby współistniejące) by </a:t>
            </a:r>
            <a:r>
              <a:rPr lang="pl-PL" sz="1200" b="1" dirty="0" smtClean="0">
                <a:latin typeface="Corbel" panose="020B0503020204020204" pitchFamily="34" charset="0"/>
              </a:rPr>
              <a:t>typować osoby najwyższego ryzyka upadku</a:t>
            </a:r>
            <a:r>
              <a:rPr lang="pl-PL" sz="1200" dirty="0" smtClean="0">
                <a:latin typeface="Corbel" panose="020B0503020204020204" pitchFamily="34" charset="0"/>
              </a:rPr>
              <a:t> i sugerować interwencje prewencyjne.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289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Implant lub Link to w pełni wszczepialny, kosmetycznie niewidoczny, bezprzewodowy interfejs mózg-komputer (BCI) zaprojektowany w celu przywrócenia autonomii osobom sparaliżowanym. </a:t>
            </a:r>
          </a:p>
          <a:p>
            <a:endParaRPr lang="pl-PL" dirty="0" smtClean="0"/>
          </a:p>
          <a:p>
            <a:r>
              <a:rPr lang="pl-PL" b="1" dirty="0" smtClean="0"/>
              <a:t>Umożliwia on użytkownikom obsługę telefonów i komputerów za pomocą samych myśli, co nazywamy "Telepatią".</a:t>
            </a:r>
          </a:p>
          <a:p>
            <a:endParaRPr lang="pl-PL" dirty="0" smtClean="0"/>
          </a:p>
          <a:p>
            <a:r>
              <a:rPr lang="pl-PL" dirty="0" smtClean="0"/>
              <a:t>Implant </a:t>
            </a:r>
            <a:r>
              <a:rPr lang="pl-PL" dirty="0" err="1" smtClean="0"/>
              <a:t>Neuralink</a:t>
            </a:r>
            <a:r>
              <a:rPr lang="pl-PL" dirty="0" smtClean="0"/>
              <a:t> umieszcza się w </a:t>
            </a:r>
            <a:r>
              <a:rPr lang="pl-PL" b="1" dirty="0" smtClean="0"/>
              <a:t>korze ruchowej mózgu</a:t>
            </a:r>
            <a:r>
              <a:rPr lang="pl-PL" dirty="0" smtClean="0"/>
              <a:t>, w obszarze odpowiedzialnym za kontrolę ruchu.</a:t>
            </a:r>
          </a:p>
          <a:p>
            <a:endParaRPr lang="pl-PL" b="1" dirty="0" smtClean="0"/>
          </a:p>
          <a:p>
            <a:r>
              <a:rPr lang="pl-PL" b="1" dirty="0" smtClean="0"/>
              <a:t>Jak przebiega implantacja?</a:t>
            </a:r>
          </a:p>
          <a:p>
            <a:r>
              <a:rPr lang="pl-PL" b="1" dirty="0" smtClean="0"/>
              <a:t>Operacja przeprowadzana jest przez robota chirurgicznego</a:t>
            </a:r>
            <a:r>
              <a:rPr lang="pl-PL" dirty="0" smtClean="0"/>
              <a:t> – ze względu na precyzyjne umieszczanie elektrod w mózgu.</a:t>
            </a:r>
          </a:p>
          <a:p>
            <a:r>
              <a:rPr lang="pl-PL" b="1" dirty="0" smtClean="0"/>
              <a:t>Otwiera się niewielki otwór w czaszce</a:t>
            </a:r>
            <a:r>
              <a:rPr lang="pl-PL" dirty="0" smtClean="0"/>
              <a:t> – chirurg wykonuje otwór w czaszce, aby robot mógł umieścić implant.</a:t>
            </a:r>
          </a:p>
          <a:p>
            <a:r>
              <a:rPr lang="pl-PL" b="1" dirty="0" smtClean="0"/>
              <a:t>Robot wszczepia cienkie elektrody</a:t>
            </a:r>
            <a:r>
              <a:rPr lang="pl-PL" dirty="0" smtClean="0"/>
              <a:t> – każdy implant zawiera </a:t>
            </a:r>
            <a:r>
              <a:rPr lang="pl-PL" b="1" dirty="0" smtClean="0"/>
              <a:t>1024 bardzo cienkie przewody</a:t>
            </a:r>
            <a:r>
              <a:rPr lang="pl-PL" dirty="0" smtClean="0"/>
              <a:t> (cieńsze od ludzkiego włosa), które wprowadza się do tkanki mózgowej.</a:t>
            </a:r>
          </a:p>
          <a:p>
            <a:r>
              <a:rPr lang="pl-PL" b="1" dirty="0" smtClean="0"/>
              <a:t>Implant jest zamykany w czaszce</a:t>
            </a:r>
            <a:r>
              <a:rPr lang="pl-PL" dirty="0" smtClean="0"/>
              <a:t> – po wszczepieniu chipu kość czaszki zostaje zabezpieczona, a skóra zszyta.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Kryteria włączenia:</a:t>
            </a:r>
          </a:p>
          <a:p>
            <a:endParaRPr lang="pl-PL" dirty="0" smtClean="0"/>
          </a:p>
          <a:p>
            <a:r>
              <a:rPr lang="pl-PL" dirty="0" smtClean="0"/>
              <a:t>    Ciężka </a:t>
            </a:r>
            <a:r>
              <a:rPr lang="pl-PL" dirty="0" err="1" smtClean="0"/>
              <a:t>quadriplegia</a:t>
            </a:r>
            <a:r>
              <a:rPr lang="pl-PL" dirty="0" smtClean="0"/>
              <a:t> (</a:t>
            </a:r>
            <a:r>
              <a:rPr lang="pl-PL" dirty="0" err="1" smtClean="0"/>
              <a:t>tetraplegia</a:t>
            </a:r>
            <a:r>
              <a:rPr lang="pl-PL" dirty="0" smtClean="0"/>
              <a:t>) spowodowana urazem rdzenia kręgowego lub stwardnieniem zanikowym bocznym (ALS) przez co najmniej 1 rok bez poprawy, gdzie </a:t>
            </a:r>
            <a:r>
              <a:rPr lang="pl-PL" dirty="0" err="1" smtClean="0"/>
              <a:t>quadriplegia</a:t>
            </a:r>
            <a:r>
              <a:rPr lang="pl-PL" dirty="0" smtClean="0"/>
              <a:t> jest definiowana jako bardzo ograniczona lub brak ruchu dłoni, nadgarstka i ramienia oraz wszystkie poziomy poniżej.</a:t>
            </a:r>
          </a:p>
          <a:p>
            <a:r>
              <a:rPr lang="pl-PL" dirty="0" smtClean="0"/>
              <a:t>    Oczekiwana długość życia ≥ 12 miesięcy.</a:t>
            </a:r>
          </a:p>
          <a:p>
            <a:r>
              <a:rPr lang="pl-PL" dirty="0" smtClean="0"/>
              <a:t>    Zdolność do komunikowania się w języku angielskim</a:t>
            </a:r>
          </a:p>
          <a:p>
            <a:r>
              <a:rPr lang="pl-PL" dirty="0" smtClean="0"/>
              <a:t>    Obecność stałego opiekuna</a:t>
            </a:r>
          </a:p>
          <a:p>
            <a:endParaRPr lang="pl-PL" dirty="0" smtClean="0"/>
          </a:p>
          <a:p>
            <a:r>
              <a:rPr lang="pl-PL" dirty="0" smtClean="0"/>
              <a:t>Kryteria wyłączenia</a:t>
            </a:r>
          </a:p>
          <a:p>
            <a:endParaRPr lang="pl-P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Umiarkowane lub wysokie ryzyko poważnych okołooperacyjnych zdarzeń niepożądanych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Aktywne wszczepione urządzenia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Chorobliwa otyłość (wskaźnik masy ciała &gt; 40)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Historia słabo kontrolowanych napadów padaczkowych lub epilepsji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Słabo kontrolowana cukrzyca w wywiadzie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Wymaga obrazowania metodą rezonansu magnetycznego (MRI) z powodu jakichkolwiek bieżących schorzeń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Nabyta lub dziedziczna immunosupresja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Palenie tytoniu lub innych wyrobów tytoniowych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Zaburzenia psychiatryczne lub psychologiczne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Rezonans magnetyczny mózgu wykazujący krwotok, guz, zniekształconą lub niekorzystną anatomię.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    Wszelkie stany, które w opinii badacza mogłyby zagrozić możliwości bezpiecznego udziału w badaniu lub poddania się zabiegowi implantacji.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40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Study</a:t>
            </a:r>
            <a:r>
              <a:rPr lang="pl-PL" dirty="0" smtClean="0"/>
              <a:t> Start (</a:t>
            </a:r>
            <a:r>
              <a:rPr lang="pl-PL" dirty="0" err="1" smtClean="0"/>
              <a:t>Actual</a:t>
            </a:r>
            <a:r>
              <a:rPr lang="pl-PL" dirty="0" smtClean="0"/>
              <a:t>) </a:t>
            </a:r>
            <a:r>
              <a:rPr lang="pl-PL" baseline="0" dirty="0" smtClean="0"/>
              <a:t> </a:t>
            </a:r>
            <a:r>
              <a:rPr lang="pl-PL" dirty="0" smtClean="0"/>
              <a:t>2024-01-09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Wszystkie trzy osoby nie są w stanie poruszać rękami i nogami - </a:t>
            </a:r>
            <a:r>
              <a:rPr lang="pl-PL" dirty="0" err="1" smtClean="0"/>
              <a:t>Noland</a:t>
            </a:r>
            <a:r>
              <a:rPr lang="pl-PL" dirty="0" smtClean="0"/>
              <a:t> i Alex z powodu urazu rdzenia kręgowego (SCI), a </a:t>
            </a:r>
            <a:r>
              <a:rPr lang="pl-PL" dirty="0" err="1" smtClean="0"/>
              <a:t>Brad</a:t>
            </a:r>
            <a:r>
              <a:rPr lang="pl-PL" dirty="0" smtClean="0"/>
              <a:t> z powodu stwardnienia zanikowego bocznego (ALS).</a:t>
            </a:r>
          </a:p>
          <a:p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Łącznie uczestnicy badania PRIME mieli wszczepione łącza przez ponad 670 dni i korzystali z telepatii przez ponad 4 900 godzin. Godziny te obejmują korzystanie z urządzenia podczas zaplanowanych sesji badawczych z zespołem </a:t>
            </a:r>
            <a:r>
              <a:rPr lang="pl-PL" dirty="0" err="1" smtClean="0"/>
              <a:t>Neuralink</a:t>
            </a:r>
            <a:r>
              <a:rPr lang="pl-PL" dirty="0" smtClean="0"/>
              <a:t> oraz niezależne korzystanie z niego w codziennych czynnościach. Niezależne użytkowanie wskazuje, jak pomocny jest Link w rzeczywistych zastosowaniach i postępach w realizacji naszej misji przywracania autonomii. W ubiegłym miesiącu uczestnicy korzystali z Link samodzielnie przez średnio 6,5 godziny dziennie.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443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l-PL" dirty="0" smtClean="0"/>
              <a:t>Korzystając z Link, Alex projektuje i produkuje nowy zatrzask do bramy na swojej farmie.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895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7126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408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807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9373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2138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l-PL" sz="1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954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957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06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773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445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169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C5FE-01D3-4AA7-8D48-5D3BEB9CF34A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353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980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E4DA3-69D4-4847-8B59-F7B7D44E8B0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785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564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134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83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6370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23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10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18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08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44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36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52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520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CCC89-FF11-4FAF-8F5C-3FD23C87D417}" type="datetimeFigureOut">
              <a:rPr lang="pl-PL" smtClean="0"/>
              <a:t>11.03.2025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DEB7-014F-462B-8657-FA962E754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30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1.jp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41.jpg"/><Relationship Id="rId4" Type="http://schemas.openxmlformats.org/officeDocument/2006/relationships/image" Target="../media/image14.png"/><Relationship Id="rId9" Type="http://schemas.microsoft.com/office/2007/relationships/diagramDrawing" Target="../diagrams/drawin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inicaltrials.gov/study/NCT06429735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lz7aezuENM?si=Q2rsIuFuj-ufFXP9" TargetMode="Externa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.gov.pl/obszary-tematyczne/ludnosc/ludnosc/ludnosc-piramida/" TargetMode="External"/><Relationship Id="rId7" Type="http://schemas.openxmlformats.org/officeDocument/2006/relationships/hyperlink" Target="https://www.exxovantage.com/back-exoskeleton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mmitmedsci.co.uk/2023/06/08/national-clinical-guideline-for-stroke-supports-robotic-movement-therapy/" TargetMode="External"/><Relationship Id="rId5" Type="http://schemas.openxmlformats.org/officeDocument/2006/relationships/hyperlink" Target="https://spartanska.pl/wp-content/uploads/Rekomendacje...-I-okladka_srodek.pdf" TargetMode="External"/><Relationship Id="rId4" Type="http://schemas.openxmlformats.org/officeDocument/2006/relationships/hyperlink" Target="https://www.who.int/europe/news-room/questions-and-answers/item/long-term-car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877-019-1218-8" TargetMode="External"/><Relationship Id="rId2" Type="http://schemas.openxmlformats.org/officeDocument/2006/relationships/hyperlink" Target="https://telereh-hf.ikard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07/s10462-023-10638-6" TargetMode="External"/><Relationship Id="rId4" Type="http://schemas.openxmlformats.org/officeDocument/2006/relationships/hyperlink" Target="https://doi.org/10.1038/s41746-024-00998-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hart" Target="../charts/chart1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latin typeface="Corbel" panose="020B0503020204020204" pitchFamily="34" charset="0"/>
              </a:rPr>
              <a:t>Fizjoterapia w opiece długoterminowej</a:t>
            </a:r>
            <a:endParaRPr lang="pl-PL" dirty="0">
              <a:latin typeface="Corbel" panose="020B0503020204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29091"/>
          </a:xfrm>
        </p:spPr>
        <p:txBody>
          <a:bodyPr/>
          <a:lstStyle/>
          <a:p>
            <a:r>
              <a:rPr lang="pl-PL" dirty="0" smtClean="0">
                <a:latin typeface="Corbel" panose="020B0503020204020204" pitchFamily="34" charset="0"/>
              </a:rPr>
              <a:t>Podejście </a:t>
            </a:r>
            <a:r>
              <a:rPr lang="pl-PL" dirty="0" err="1" smtClean="0">
                <a:latin typeface="Corbel" panose="020B0503020204020204" pitchFamily="34" charset="0"/>
              </a:rPr>
              <a:t>Evidence</a:t>
            </a:r>
            <a:r>
              <a:rPr lang="pl-PL" dirty="0" smtClean="0">
                <a:latin typeface="Corbel" panose="020B0503020204020204" pitchFamily="34" charset="0"/>
              </a:rPr>
              <a:t> </a:t>
            </a:r>
            <a:r>
              <a:rPr lang="pl-PL" dirty="0" err="1" smtClean="0">
                <a:latin typeface="Corbel" panose="020B0503020204020204" pitchFamily="34" charset="0"/>
              </a:rPr>
              <a:t>Based</a:t>
            </a:r>
            <a:r>
              <a:rPr lang="pl-PL" dirty="0" smtClean="0">
                <a:latin typeface="Corbel" panose="020B0503020204020204" pitchFamily="34" charset="0"/>
              </a:rPr>
              <a:t> </a:t>
            </a:r>
            <a:r>
              <a:rPr lang="pl-PL" dirty="0" err="1" smtClean="0">
                <a:latin typeface="Corbel" panose="020B0503020204020204" pitchFamily="34" charset="0"/>
              </a:rPr>
              <a:t>Medicine</a:t>
            </a:r>
            <a:endParaRPr lang="pl-PL" dirty="0">
              <a:latin typeface="Corbel" panose="020B0503020204020204" pitchFamily="34" charset="0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1524000" y="4223204"/>
            <a:ext cx="9144000" cy="529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 smtClean="0">
                <a:latin typeface="Corbel" panose="020B0503020204020204" pitchFamily="34" charset="0"/>
              </a:rPr>
              <a:t>Dr Bartosz Wilczyński</a:t>
            </a:r>
            <a:endParaRPr lang="pl-PL" sz="2800" dirty="0">
              <a:latin typeface="Corbel" panose="020B0503020204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39" y="258537"/>
            <a:ext cx="1885950" cy="24288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8043"/>
            <a:ext cx="2454729" cy="2001138"/>
          </a:xfrm>
          <a:prstGeom prst="rect">
            <a:avLst/>
          </a:prstGeom>
        </p:spPr>
      </p:pic>
      <p:sp>
        <p:nvSpPr>
          <p:cNvPr id="7" name="Prostokąt 10"/>
          <p:cNvSpPr/>
          <p:nvPr/>
        </p:nvSpPr>
        <p:spPr>
          <a:xfrm>
            <a:off x="8369754" y="5536067"/>
            <a:ext cx="3822246" cy="9521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 marL="405590" indent="-405110" algn="ctr">
              <a:tabLst>
                <a:tab pos="0" algn="l"/>
              </a:tabLst>
            </a:pPr>
            <a:r>
              <a:rPr lang="pl-PL" spc="-1" dirty="0">
                <a:solidFill>
                  <a:srgbClr val="000000"/>
                </a:solidFill>
                <a:latin typeface="Corbel" panose="020B0503020204020204" pitchFamily="34" charset="0"/>
                <a:ea typeface="Calibri"/>
              </a:rPr>
              <a:t>KONTAKT: </a:t>
            </a:r>
            <a:endParaRPr lang="pl-PL" spc="-1" dirty="0" smtClean="0">
              <a:solidFill>
                <a:srgbClr val="000000"/>
              </a:solidFill>
              <a:latin typeface="Corbel" panose="020B0503020204020204" pitchFamily="34" charset="0"/>
              <a:ea typeface="Calibri"/>
            </a:endParaRPr>
          </a:p>
          <a:p>
            <a:pPr marL="405590" indent="-405110" algn="ctr">
              <a:tabLst>
                <a:tab pos="0" algn="l"/>
              </a:tabLst>
            </a:pPr>
            <a:r>
              <a:rPr lang="pl-PL" b="1" spc="-1" dirty="0" smtClean="0">
                <a:solidFill>
                  <a:srgbClr val="000000"/>
                </a:solidFill>
                <a:latin typeface="Corbel" panose="020B0503020204020204" pitchFamily="34" charset="0"/>
                <a:ea typeface="Calibri"/>
              </a:rPr>
              <a:t>bartosz.wilczynski@gumed.edu.pl</a:t>
            </a:r>
            <a:endParaRPr lang="pl-PL" b="1" spc="-1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405590" indent="-405110" algn="ctr">
              <a:tabLst>
                <a:tab pos="0" algn="l"/>
              </a:tabLst>
            </a:pPr>
            <a:r>
              <a:rPr lang="pl-PL" b="1" spc="-1" dirty="0" err="1">
                <a:solidFill>
                  <a:srgbClr val="000000"/>
                </a:solidFill>
                <a:latin typeface="Corbel" panose="020B0503020204020204" pitchFamily="34" charset="0"/>
              </a:rPr>
              <a:t>www.wilczynskibartosz.pl</a:t>
            </a:r>
            <a:endParaRPr lang="pl-PL" spc="-1" dirty="0">
              <a:latin typeface="Corbel" panose="020B0503020204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27"/>
            <a:ext cx="2722480" cy="15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2" y="1690688"/>
            <a:ext cx="8234072" cy="502105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22" y="0"/>
            <a:ext cx="4020478" cy="298443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2" y="1826549"/>
            <a:ext cx="11375016" cy="48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pl-PL" dirty="0"/>
              <a:t>Wpływ fizjoterapii na redukcję kosztów opieki zdrowotnej</a:t>
            </a: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6B3A42-7A73-4839-B087-1ED41F0410E1}"/>
              </a:ext>
            </a:extLst>
          </p:cNvPr>
          <p:cNvGrpSpPr/>
          <p:nvPr/>
        </p:nvGrpSpPr>
        <p:grpSpPr>
          <a:xfrm>
            <a:off x="6847401" y="1499922"/>
            <a:ext cx="4239688" cy="1218297"/>
            <a:chOff x="606140" y="2708920"/>
            <a:chExt cx="1777697" cy="379785"/>
          </a:xfrm>
        </p:grpSpPr>
        <p:sp>
          <p:nvSpPr>
            <p:cNvPr id="37" name="Rounded Rectangle 58">
              <a:extLst>
                <a:ext uri="{FF2B5EF4-FFF2-40B4-BE49-F238E27FC236}">
                  <a16:creationId xmlns:a16="http://schemas.microsoft.com/office/drawing/2014/main" id="{38BC4B03-DEE4-4394-BE14-577BA81D6CA1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661971-F0C0-4314-8CE1-CE6CD4EAE420}"/>
                </a:ext>
              </a:extLst>
            </p:cNvPr>
            <p:cNvSpPr txBox="1"/>
            <p:nvPr/>
          </p:nvSpPr>
          <p:spPr>
            <a:xfrm>
              <a:off x="606140" y="2821889"/>
              <a:ext cx="1718004" cy="14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b="1" dirty="0" smtClean="0">
                  <a:latin typeface="Corbel" panose="020B0503020204020204" pitchFamily="34" charset="0"/>
                </a:rPr>
                <a:t>Prewencja powikłań</a:t>
              </a:r>
              <a:endParaRPr lang="ko-KR" altLang="en-US" sz="2400" b="1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22319E-62B8-40DD-A2E7-4A1D33A84825}"/>
              </a:ext>
            </a:extLst>
          </p:cNvPr>
          <p:cNvGrpSpPr/>
          <p:nvPr/>
        </p:nvGrpSpPr>
        <p:grpSpPr>
          <a:xfrm>
            <a:off x="6860325" y="2615100"/>
            <a:ext cx="4226764" cy="1218297"/>
            <a:chOff x="611559" y="2708920"/>
            <a:chExt cx="1772278" cy="379785"/>
          </a:xfrm>
        </p:grpSpPr>
        <p:sp>
          <p:nvSpPr>
            <p:cNvPr id="41" name="Rounded Rectangle 64">
              <a:extLst>
                <a:ext uri="{FF2B5EF4-FFF2-40B4-BE49-F238E27FC236}">
                  <a16:creationId xmlns:a16="http://schemas.microsoft.com/office/drawing/2014/main" id="{BCC66D0D-7351-4839-B06F-388BA76A862F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latin typeface="Corbel" panose="020B0503020204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78CA2E-E7E4-40CC-93E1-3F8D99D7CAAF}"/>
                </a:ext>
              </a:extLst>
            </p:cNvPr>
            <p:cNvSpPr txBox="1"/>
            <p:nvPr/>
          </p:nvSpPr>
          <p:spPr>
            <a:xfrm>
              <a:off x="714530" y="2805075"/>
              <a:ext cx="1501224" cy="14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b="1" dirty="0" smtClean="0">
                  <a:latin typeface="Corbel" panose="020B0503020204020204" pitchFamily="34" charset="0"/>
                </a:rPr>
                <a:t>Krótsze hospitalizacje</a:t>
              </a:r>
              <a:endParaRPr lang="ko-KR" altLang="en-US" sz="2400" b="1" dirty="0">
                <a:solidFill>
                  <a:schemeClr val="bg1"/>
                </a:solidFill>
                <a:latin typeface="Corbel" panose="020B0503020204020204" pitchFamily="34" charset="0"/>
                <a:cs typeface="Arial" pitchFamily="34" charset="0"/>
              </a:endParaRPr>
            </a:p>
          </p:txBody>
        </p:sp>
      </p:grpSp>
      <p:sp>
        <p:nvSpPr>
          <p:cNvPr id="45" name="Rounded Rectangle 68">
            <a:extLst>
              <a:ext uri="{FF2B5EF4-FFF2-40B4-BE49-F238E27FC236}">
                <a16:creationId xmlns:a16="http://schemas.microsoft.com/office/drawing/2014/main" id="{0A390A04-6EFA-4D4B-AC76-BF81BF31BB02}"/>
              </a:ext>
            </a:extLst>
          </p:cNvPr>
          <p:cNvSpPr/>
          <p:nvPr/>
        </p:nvSpPr>
        <p:spPr>
          <a:xfrm>
            <a:off x="6860325" y="3730271"/>
            <a:ext cx="4226764" cy="121829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latin typeface="Corbel" panose="020B0503020204020204" pitchFamily="34" charset="0"/>
            </a:endParaRPr>
          </a:p>
        </p:txBody>
      </p:sp>
      <p:sp>
        <p:nvSpPr>
          <p:cNvPr id="51" name="Rounded Rectangle 68">
            <a:extLst>
              <a:ext uri="{FF2B5EF4-FFF2-40B4-BE49-F238E27FC236}">
                <a16:creationId xmlns:a16="http://schemas.microsoft.com/office/drawing/2014/main" id="{0A390A04-6EFA-4D4B-AC76-BF81BF31BB02}"/>
              </a:ext>
            </a:extLst>
          </p:cNvPr>
          <p:cNvSpPr/>
          <p:nvPr/>
        </p:nvSpPr>
        <p:spPr>
          <a:xfrm>
            <a:off x="6892888" y="4759660"/>
            <a:ext cx="4226764" cy="1493038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ko-KR" sz="32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Korzyści dla systemu opieki</a:t>
            </a:r>
            <a:endParaRPr lang="ko-KR" altLang="en-US" sz="32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182477" y="3845768"/>
            <a:ext cx="356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Corbel" panose="020B0503020204020204" pitchFamily="34" charset="0"/>
              </a:rPr>
              <a:t>Zmniejszenie obciążenia opieką długoterminową</a:t>
            </a:r>
            <a:endParaRPr lang="ko-KR" altLang="en-US" sz="2400" b="1" dirty="0">
              <a:solidFill>
                <a:schemeClr val="bg1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2797257752"/>
              </p:ext>
            </p:extLst>
          </p:nvPr>
        </p:nvGraphicFramePr>
        <p:xfrm>
          <a:off x="0" y="2647648"/>
          <a:ext cx="6109855" cy="339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" name="Obraz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569"/>
            <a:ext cx="4779818" cy="1025062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1271175"/>
            <a:ext cx="1616588" cy="7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3529" y="391143"/>
            <a:ext cx="6346372" cy="159430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Wpływ fizjoterapii na redukcję kosztów opieki zdrowotnej - Świat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3529" y="2493849"/>
            <a:ext cx="11005457" cy="38463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Badanie w kanadyjskim domu opieki (lata 90’), gdzie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zwiększono zatrudnienie fizjoterapeutów i terapeutów zajęciowych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z poziomu 1 etat na 200 łóżek do 1 etat na 50 łóżek.</a:t>
            </a:r>
          </a:p>
          <a:p>
            <a:pPr marL="0" indent="0" algn="just">
              <a:buNone/>
            </a:pPr>
            <a:endParaRPr lang="pl-PL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Wynikiem było nie tylko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polepszenie funkcji 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podopiecznych, ale też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oszczędność ~283 dolarów na łóżko rocznie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34" y="468876"/>
            <a:ext cx="5007429" cy="14388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199" y="3508309"/>
            <a:ext cx="1285276" cy="8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Współpraca zespołowa w opiece długoterminowej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62" y="1690689"/>
            <a:ext cx="6910873" cy="4878062"/>
          </a:xfrm>
          <a:prstGeom prst="rect">
            <a:avLst/>
          </a:prstGeom>
        </p:spPr>
      </p:pic>
      <p:grpSp>
        <p:nvGrpSpPr>
          <p:cNvPr id="8" name="Grupa 7"/>
          <p:cNvGrpSpPr/>
          <p:nvPr/>
        </p:nvGrpSpPr>
        <p:grpSpPr>
          <a:xfrm>
            <a:off x="6265718" y="1545216"/>
            <a:ext cx="4458336" cy="1821439"/>
            <a:chOff x="6265718" y="1545216"/>
            <a:chExt cx="4458336" cy="1821439"/>
          </a:xfrm>
        </p:grpSpPr>
        <p:sp>
          <p:nvSpPr>
            <p:cNvPr id="5" name="pole tekstowe 4"/>
            <p:cNvSpPr txBox="1"/>
            <p:nvPr/>
          </p:nvSpPr>
          <p:spPr>
            <a:xfrm>
              <a:off x="8260773" y="1545216"/>
              <a:ext cx="24632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Specjalista od AI? Informatyk?</a:t>
              </a:r>
            </a:p>
            <a:p>
              <a:r>
                <a:rPr lang="pl-PL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Robot?</a:t>
              </a:r>
              <a:endParaRPr lang="pl-PL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7" name="Łącznik prosty 6"/>
            <p:cNvCxnSpPr/>
            <p:nvPr/>
          </p:nvCxnSpPr>
          <p:spPr>
            <a:xfrm flipV="1">
              <a:off x="6265718" y="2088573"/>
              <a:ext cx="1995055" cy="12780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040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9828" y="481806"/>
            <a:ext cx="5761892" cy="132556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Nowoczesne technologie i narzędzia w fizjoterapii w opiece długoterminowej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9828" y="2303927"/>
            <a:ext cx="5761892" cy="3394744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l-PL" b="1" dirty="0" smtClean="0">
                <a:latin typeface="Corbel" panose="020B0503020204020204" pitchFamily="34" charset="0"/>
              </a:rPr>
              <a:t>Robotyka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l-PL" b="1" dirty="0" err="1" smtClean="0">
                <a:latin typeface="Corbel" panose="020B0503020204020204" pitchFamily="34" charset="0"/>
              </a:rPr>
              <a:t>Telemedycyna</a:t>
            </a:r>
            <a:r>
              <a:rPr lang="pl-PL" b="1" dirty="0" smtClean="0">
                <a:latin typeface="Corbel" panose="020B0503020204020204" pitchFamily="34" charset="0"/>
              </a:rPr>
              <a:t> (</a:t>
            </a:r>
            <a:r>
              <a:rPr lang="pl-PL" b="1" dirty="0" err="1" smtClean="0">
                <a:latin typeface="Corbel" panose="020B0503020204020204" pitchFamily="34" charset="0"/>
              </a:rPr>
              <a:t>Telerehabilitacja</a:t>
            </a:r>
            <a:r>
              <a:rPr lang="pl-PL" b="1" dirty="0" smtClean="0">
                <a:latin typeface="Corbel" panose="020B0503020204020204" pitchFamily="34" charset="0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l-PL" b="1" dirty="0" smtClean="0">
                <a:latin typeface="Corbel" panose="020B0503020204020204" pitchFamily="34" charset="0"/>
              </a:rPr>
              <a:t>Wirtualna rzeczywistość (VR)</a:t>
            </a:r>
            <a:endParaRPr lang="pl-PL" dirty="0">
              <a:latin typeface="Corbel" panose="020B0503020204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pl-PL" b="1" dirty="0" smtClean="0">
                <a:latin typeface="Corbel" panose="020B0503020204020204" pitchFamily="34" charset="0"/>
              </a:rPr>
              <a:t>Sztuczna inteligencja (AI)</a:t>
            </a:r>
            <a:endParaRPr lang="pl-PL" dirty="0">
              <a:latin typeface="Corbel" panose="020B050302020402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/>
          <a:stretch/>
        </p:blipFill>
        <p:spPr>
          <a:xfrm>
            <a:off x="6141720" y="0"/>
            <a:ext cx="6050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3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53" y="0"/>
            <a:ext cx="6091447" cy="199208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62353" cy="1754414"/>
          </a:xfrm>
        </p:spPr>
        <p:txBody>
          <a:bodyPr/>
          <a:lstStyle/>
          <a:p>
            <a:r>
              <a:rPr lang="pl-PL" b="1" dirty="0" smtClean="0"/>
              <a:t>Robotyka w rehabilitacji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1242" y="1992086"/>
            <a:ext cx="6068787" cy="44787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400" b="1" dirty="0" err="1" smtClean="0">
                <a:latin typeface="Corbel" panose="020B0503020204020204" pitchFamily="34" charset="0"/>
              </a:rPr>
              <a:t>Egzoszkielety</a:t>
            </a:r>
            <a:r>
              <a:rPr lang="pl-PL" sz="2400" b="1" dirty="0" smtClean="0">
                <a:latin typeface="Corbel" panose="020B0503020204020204" pitchFamily="34" charset="0"/>
              </a:rPr>
              <a:t> i roboty </a:t>
            </a:r>
            <a:r>
              <a:rPr lang="pl-PL" sz="2400" dirty="0" smtClean="0">
                <a:latin typeface="Corbel" panose="020B0503020204020204" pitchFamily="34" charset="0"/>
              </a:rPr>
              <a:t>–  zakładane na kończyny/tułów urządzenia, które wspomagają ruch.</a:t>
            </a:r>
          </a:p>
          <a:p>
            <a:pPr marL="0" indent="0">
              <a:buNone/>
            </a:pPr>
            <a:endParaRPr lang="pl-PL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pl-PL" dirty="0" smtClean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pl-PL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pl-PL" dirty="0" smtClean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pl-PL" dirty="0" smtClean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pl-PL" dirty="0" smtClean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pl-PL" dirty="0" smtClean="0">
                <a:latin typeface="Corbel" panose="020B0503020204020204" pitchFamily="34" charset="0"/>
              </a:rPr>
              <a:t>efekt był tym większy im dłużej trwała interwencja​</a:t>
            </a:r>
          </a:p>
        </p:txBody>
      </p:sp>
      <p:sp>
        <p:nvSpPr>
          <p:cNvPr id="5" name="Prostokąt 4"/>
          <p:cNvSpPr/>
          <p:nvPr/>
        </p:nvSpPr>
        <p:spPr>
          <a:xfrm>
            <a:off x="478971" y="6342282"/>
            <a:ext cx="11459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/>
              <a:t>Ekso</a:t>
            </a:r>
            <a:r>
              <a:rPr lang="pl-PL" dirty="0" smtClean="0"/>
              <a:t>®, HAL®, </a:t>
            </a:r>
            <a:r>
              <a:rPr lang="pl-PL" dirty="0" err="1" smtClean="0"/>
              <a:t>Stride</a:t>
            </a:r>
            <a:r>
              <a:rPr lang="pl-PL" dirty="0" smtClean="0"/>
              <a:t> Management </a:t>
            </a:r>
            <a:r>
              <a:rPr lang="pl-PL" dirty="0" err="1" smtClean="0"/>
              <a:t>Assist</a:t>
            </a:r>
            <a:r>
              <a:rPr lang="pl-PL" dirty="0" smtClean="0"/>
              <a:t>®, Honda </a:t>
            </a:r>
            <a:r>
              <a:rPr lang="pl-PL" dirty="0" err="1" smtClean="0"/>
              <a:t>Walking</a:t>
            </a:r>
            <a:r>
              <a:rPr lang="pl-PL" dirty="0" smtClean="0"/>
              <a:t> </a:t>
            </a:r>
            <a:r>
              <a:rPr lang="pl-PL" dirty="0" err="1" smtClean="0"/>
              <a:t>Assist</a:t>
            </a:r>
            <a:r>
              <a:rPr lang="pl-PL" dirty="0" smtClean="0"/>
              <a:t>®, </a:t>
            </a:r>
            <a:r>
              <a:rPr lang="pl-PL" dirty="0" err="1" smtClean="0"/>
              <a:t>Lokomat</a:t>
            </a:r>
            <a:r>
              <a:rPr lang="pl-PL" dirty="0" smtClean="0"/>
              <a:t>®, </a:t>
            </a:r>
            <a:r>
              <a:rPr lang="pl-PL" dirty="0" err="1" smtClean="0"/>
              <a:t>Walkbot</a:t>
            </a:r>
            <a:r>
              <a:rPr lang="pl-PL" dirty="0" smtClean="0"/>
              <a:t>®, </a:t>
            </a:r>
            <a:r>
              <a:rPr lang="pl-PL" dirty="0" err="1" smtClean="0"/>
              <a:t>Healbot</a:t>
            </a:r>
            <a:r>
              <a:rPr lang="pl-PL" dirty="0" smtClean="0"/>
              <a:t>®, </a:t>
            </a:r>
            <a:r>
              <a:rPr lang="pl-PL" dirty="0"/>
              <a:t> </a:t>
            </a:r>
            <a:r>
              <a:rPr lang="pl-PL" dirty="0" err="1" smtClean="0"/>
              <a:t>Keeogo</a:t>
            </a:r>
            <a:r>
              <a:rPr lang="pl-PL" dirty="0" smtClean="0"/>
              <a:t> </a:t>
            </a:r>
            <a:r>
              <a:rPr lang="pl-PL" dirty="0" err="1" smtClean="0"/>
              <a:t>Rehab</a:t>
            </a:r>
            <a:r>
              <a:rPr lang="pl-PL" dirty="0" smtClean="0"/>
              <a:t>®, EX1®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2175610"/>
            <a:ext cx="5178903" cy="3592864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/>
        </p:nvGraphicFramePr>
        <p:xfrm>
          <a:off x="252647" y="2954041"/>
          <a:ext cx="6433457" cy="240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930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" y="142195"/>
            <a:ext cx="6524625" cy="5267325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87" y="3153763"/>
            <a:ext cx="6649501" cy="3704237"/>
          </a:xfrm>
        </p:spPr>
      </p:pic>
      <p:sp>
        <p:nvSpPr>
          <p:cNvPr id="6" name="Prostokąt 5"/>
          <p:cNvSpPr/>
          <p:nvPr/>
        </p:nvSpPr>
        <p:spPr>
          <a:xfrm>
            <a:off x="0" y="5487428"/>
            <a:ext cx="5207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smtClean="0"/>
              <a:t>https://summitmedsci.co.uk/2023/06/08/national-clinical-guideline-for-stroke-supports-robotic-movement-therapy/</a:t>
            </a:r>
            <a:endParaRPr lang="pl-PL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66" y="315527"/>
            <a:ext cx="5194766" cy="259095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410758"/>
            <a:ext cx="2124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https://relab.ethz.ch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2406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3" y="715282"/>
            <a:ext cx="6427570" cy="4351338"/>
          </a:xfrm>
        </p:spPr>
      </p:pic>
      <p:sp>
        <p:nvSpPr>
          <p:cNvPr id="8" name="Prostokąt 7"/>
          <p:cNvSpPr/>
          <p:nvPr/>
        </p:nvSpPr>
        <p:spPr>
          <a:xfrm>
            <a:off x="460701" y="5824248"/>
            <a:ext cx="4869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i="1" dirty="0" smtClean="0"/>
              <a:t>https://www.exxovantage.com/back-exoskeletons</a:t>
            </a:r>
            <a:endParaRPr lang="pl-PL" i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1453242"/>
            <a:ext cx="5765800" cy="34290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6096000" y="56857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i="1" dirty="0" smtClean="0"/>
              <a:t>https://www.frontiersin.org/journals/robotics-and-ai/articles/10.3389/frobt.2018.00072/full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1390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Telerehabilitacja</a:t>
            </a:r>
            <a:r>
              <a:rPr lang="pl-PL" dirty="0" smtClean="0"/>
              <a:t> i </a:t>
            </a:r>
            <a:r>
              <a:rPr lang="pl-PL" dirty="0" err="1" smtClean="0"/>
              <a:t>telemonitoring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657114" cy="4351338"/>
          </a:xfrm>
        </p:spPr>
        <p:txBody>
          <a:bodyPr/>
          <a:lstStyle/>
          <a:p>
            <a:pPr algn="just"/>
            <a:r>
              <a:rPr lang="pl-PL" dirty="0"/>
              <a:t>P</a:t>
            </a:r>
            <a:r>
              <a:rPr lang="pl-PL" dirty="0" smtClean="0"/>
              <a:t>rowadzenie fizjoterapii na odległość, co okazało się niezwykle cenne np. w czasie pandemii COVID-19 lub dla pacjentów mieszkających daleko od ośrodków rehabilitacji. 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Dzięki </a:t>
            </a:r>
            <a:r>
              <a:rPr lang="pl-PL" dirty="0" err="1" smtClean="0"/>
              <a:t>wideokonsultacjom</a:t>
            </a:r>
            <a:r>
              <a:rPr lang="pl-PL" dirty="0" smtClean="0"/>
              <a:t>, czujnikom ruchu i aplikacjom pacjent może ćwiczyć w domu pod zdalnym nadzorem terapeuty.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err="1" smtClean="0"/>
              <a:t>Telerehabilitacja</a:t>
            </a:r>
            <a:r>
              <a:rPr lang="pl-PL" dirty="0" smtClean="0"/>
              <a:t> </a:t>
            </a:r>
            <a:r>
              <a:rPr lang="pl-PL" b="1" dirty="0" smtClean="0"/>
              <a:t>obniża bariery dostępu</a:t>
            </a:r>
            <a:r>
              <a:rPr lang="pl-PL" dirty="0" smtClean="0"/>
              <a:t> (ważne w Polsce, gdzie dostęp do stacjonarnej fizjoterapii bywa ograniczony). </a:t>
            </a:r>
            <a:endParaRPr lang="pl-PL" dirty="0">
              <a:latin typeface="Corbel" panose="020B0503020204020204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767443" y="516362"/>
            <a:ext cx="10657114" cy="5168821"/>
            <a:chOff x="2165074" y="2290762"/>
            <a:chExt cx="7855226" cy="4381504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700" y="2290762"/>
              <a:ext cx="7848600" cy="2276475"/>
            </a:xfrm>
            <a:prstGeom prst="rect">
              <a:avLst/>
            </a:prstGeom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074" y="4557297"/>
              <a:ext cx="7855226" cy="2114969"/>
            </a:xfrm>
            <a:prstGeom prst="rect">
              <a:avLst/>
            </a:prstGeom>
          </p:spPr>
        </p:pic>
      </p:grpSp>
      <p:sp>
        <p:nvSpPr>
          <p:cNvPr id="8" name="Prostokąt 7"/>
          <p:cNvSpPr/>
          <p:nvPr/>
        </p:nvSpPr>
        <p:spPr>
          <a:xfrm>
            <a:off x="767443" y="5783874"/>
            <a:ext cx="103400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l-PL" sz="2000" b="1" i="1" dirty="0">
                <a:latin typeface="Corbel" panose="020B0503020204020204" pitchFamily="34" charset="0"/>
              </a:rPr>
              <a:t>„W większości badań stwierdzono, że interwencje fizjoterapeutyczne wykorzystujące </a:t>
            </a:r>
            <a:r>
              <a:rPr lang="pl-PL" sz="2000" b="1" i="1" dirty="0" err="1">
                <a:latin typeface="Corbel" panose="020B0503020204020204" pitchFamily="34" charset="0"/>
              </a:rPr>
              <a:t>telerehabilitację</a:t>
            </a:r>
            <a:r>
              <a:rPr lang="pl-PL" sz="2000" b="1" i="1" dirty="0">
                <a:latin typeface="Corbel" panose="020B0503020204020204" pitchFamily="34" charset="0"/>
              </a:rPr>
              <a:t> były co najmniej tak samo skuteczne jak tradycyjne interwencje rehabilitacyjne i są uważane za wykonalne i skuteczne opcje”</a:t>
            </a:r>
          </a:p>
        </p:txBody>
      </p:sp>
    </p:spTree>
    <p:extLst>
      <p:ext uri="{BB962C8B-B14F-4D97-AF65-F5344CB8AC3E}">
        <p14:creationId xmlns:p14="http://schemas.microsoft.com/office/powerpoint/2010/main" val="74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Telerehabilitacja</a:t>
            </a:r>
            <a:r>
              <a:rPr lang="pl-PL" dirty="0" smtClean="0"/>
              <a:t> i </a:t>
            </a:r>
            <a:r>
              <a:rPr lang="pl-PL" dirty="0" err="1" smtClean="0"/>
              <a:t>telemonitoring</a:t>
            </a:r>
            <a:r>
              <a:rPr lang="pl-PL" dirty="0" smtClean="0"/>
              <a:t> w Polsce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8469086" cy="4351338"/>
          </a:xfrm>
        </p:spPr>
        <p:txBody>
          <a:bodyPr>
            <a:normAutofit/>
          </a:bodyPr>
          <a:lstStyle/>
          <a:p>
            <a:pPr algn="just"/>
            <a:r>
              <a:rPr lang="pl-PL" sz="2400" b="1" dirty="0" smtClean="0">
                <a:latin typeface="Corbel" panose="020B0503020204020204" pitchFamily="34" charset="0"/>
              </a:rPr>
              <a:t>TELEREH-HF</a:t>
            </a:r>
            <a:r>
              <a:rPr lang="pl-PL" sz="2400" dirty="0" smtClean="0">
                <a:latin typeface="Corbel" panose="020B0503020204020204" pitchFamily="34" charset="0"/>
              </a:rPr>
              <a:t> (Konsorcjum uczelni i przemysłu) (niewydolność serca) (2016-2020)</a:t>
            </a:r>
          </a:p>
          <a:p>
            <a:pPr algn="just"/>
            <a:endParaRPr lang="pl-PL" sz="2400" dirty="0" smtClean="0">
              <a:latin typeface="Corbel" panose="020B0503020204020204" pitchFamily="34" charset="0"/>
            </a:endParaRPr>
          </a:p>
          <a:p>
            <a:pPr algn="just"/>
            <a:r>
              <a:rPr lang="pl-PL" sz="2400" dirty="0" err="1" smtClean="0">
                <a:latin typeface="Corbel" panose="020B0503020204020204" pitchFamily="34" charset="0"/>
              </a:rPr>
              <a:t>PulmoRehab</a:t>
            </a:r>
            <a:r>
              <a:rPr lang="pl-PL" sz="2400" dirty="0" smtClean="0">
                <a:latin typeface="Corbel" panose="020B0503020204020204" pitchFamily="34" charset="0"/>
              </a:rPr>
              <a:t> (</a:t>
            </a:r>
            <a:r>
              <a:rPr lang="pl-PL" sz="2400" dirty="0" err="1" smtClean="0">
                <a:latin typeface="Corbel" panose="020B0503020204020204" pitchFamily="34" charset="0"/>
              </a:rPr>
              <a:t>POChP</a:t>
            </a:r>
            <a:r>
              <a:rPr lang="pl-PL" sz="2400" dirty="0" smtClean="0">
                <a:latin typeface="Corbel" panose="020B0503020204020204" pitchFamily="34" charset="0"/>
              </a:rPr>
              <a:t>) (2024 - obecnie)</a:t>
            </a:r>
          </a:p>
          <a:p>
            <a:pPr algn="just"/>
            <a:endParaRPr lang="pl-PL" sz="2400" dirty="0" smtClean="0">
              <a:latin typeface="Corbel" panose="020B0503020204020204" pitchFamily="34" charset="0"/>
            </a:endParaRPr>
          </a:p>
          <a:p>
            <a:pPr algn="just"/>
            <a:r>
              <a:rPr lang="pl-PL" sz="2400" dirty="0" err="1" smtClean="0">
                <a:latin typeface="Corbel" panose="020B0503020204020204" pitchFamily="34" charset="0"/>
              </a:rPr>
              <a:t>Neuroforma</a:t>
            </a:r>
            <a:r>
              <a:rPr lang="pl-PL" sz="2400" dirty="0" smtClean="0">
                <a:latin typeface="Corbel" panose="020B0503020204020204" pitchFamily="34" charset="0"/>
              </a:rPr>
              <a:t> (</a:t>
            </a:r>
            <a:r>
              <a:rPr lang="pl-PL" sz="2400" dirty="0" err="1" smtClean="0">
                <a:latin typeface="Corbel" panose="020B0503020204020204" pitchFamily="34" charset="0"/>
              </a:rPr>
              <a:t>TeleNeuroforma</a:t>
            </a:r>
            <a:r>
              <a:rPr lang="pl-PL" sz="2400" dirty="0" smtClean="0">
                <a:latin typeface="Corbel" panose="020B0503020204020204" pitchFamily="34" charset="0"/>
              </a:rPr>
              <a:t> Kliniczna – system domowej rehabilitacji dla osób z wybranymi chorobami neurologicznymi)</a:t>
            </a:r>
          </a:p>
          <a:p>
            <a:pPr algn="just"/>
            <a:endParaRPr lang="pl-PL" sz="2400" dirty="0" smtClean="0">
              <a:latin typeface="Corbel" panose="020B0503020204020204" pitchFamily="34" charset="0"/>
            </a:endParaRPr>
          </a:p>
          <a:p>
            <a:pPr algn="just"/>
            <a:r>
              <a:rPr lang="pl-PL" sz="2400" dirty="0" err="1" smtClean="0">
                <a:latin typeface="Corbel" panose="020B0503020204020204" pitchFamily="34" charset="0"/>
              </a:rPr>
              <a:t>Telerehabilitacja</a:t>
            </a:r>
            <a:r>
              <a:rPr lang="pl-PL" sz="2400" dirty="0" smtClean="0">
                <a:latin typeface="Corbel" panose="020B0503020204020204" pitchFamily="34" charset="0"/>
              </a:rPr>
              <a:t> kardiologiczna w Wojewódzkim Szpitalu im. Św. Ojca Pio w Przemyślu</a:t>
            </a:r>
            <a:endParaRPr lang="pl-PL" sz="2400" dirty="0">
              <a:latin typeface="Corbel" panose="020B0503020204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A1F7D71-7D1C-448C-BA1A-EF811A7423C8}"/>
              </a:ext>
            </a:extLst>
          </p:cNvPr>
          <p:cNvSpPr txBox="1"/>
          <p:nvPr/>
        </p:nvSpPr>
        <p:spPr>
          <a:xfrm>
            <a:off x="9481001" y="1573183"/>
            <a:ext cx="2710999" cy="707886"/>
          </a:xfrm>
          <a:prstGeom prst="rect">
            <a:avLst/>
          </a:prstGeom>
          <a:solidFill>
            <a:srgbClr val="006260"/>
          </a:solidFill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FFC000"/>
                </a:solidFill>
              </a:rPr>
              <a:t>TELEREH-</a:t>
            </a:r>
            <a:r>
              <a:rPr lang="pl-PL" sz="4000" b="1" dirty="0">
                <a:solidFill>
                  <a:srgbClr val="C00000"/>
                </a:solidFill>
              </a:rPr>
              <a:t>HF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001" y="3489127"/>
            <a:ext cx="2351716" cy="20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6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7600" y="2511425"/>
            <a:ext cx="10515600" cy="1325563"/>
          </a:xfrm>
        </p:spPr>
        <p:txBody>
          <a:bodyPr>
            <a:noAutofit/>
          </a:bodyPr>
          <a:lstStyle/>
          <a:p>
            <a:r>
              <a:rPr lang="pl-PL" sz="4800" dirty="0" smtClean="0">
                <a:latin typeface="Corbel" panose="020B0503020204020204" pitchFamily="34" charset="0"/>
              </a:rPr>
              <a:t>Autor nie zgłasza konfliktu interesów</a:t>
            </a:r>
            <a:endParaRPr lang="pl-PL" sz="4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4943909"/>
            <a:ext cx="4615543" cy="184310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Wirtualna rzeczywistość (VR)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95" y="0"/>
            <a:ext cx="4828504" cy="2166711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/>
        </p:nvGraphicFramePr>
        <p:xfrm>
          <a:off x="122139" y="1653117"/>
          <a:ext cx="11541321" cy="520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9" y="1690688"/>
            <a:ext cx="9315775" cy="50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Wirtualna rzeczywistość (VR)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6186" y="1825625"/>
            <a:ext cx="4196443" cy="4351338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dirty="0">
                <a:latin typeface="Corbel" panose="020B0503020204020204" pitchFamily="34" charset="0"/>
              </a:rPr>
              <a:t>VR jako forma rozrywki terapeutycznej – </a:t>
            </a:r>
            <a:r>
              <a:rPr lang="pl-PL" dirty="0" smtClean="0">
                <a:latin typeface="Corbel" panose="020B0503020204020204" pitchFamily="34" charset="0"/>
              </a:rPr>
              <a:t>pacjent </a:t>
            </a:r>
            <a:r>
              <a:rPr lang="pl-PL" dirty="0">
                <a:latin typeface="Corbel" panose="020B0503020204020204" pitchFamily="34" charset="0"/>
              </a:rPr>
              <a:t>może "zwiedzać" </a:t>
            </a:r>
            <a:r>
              <a:rPr lang="pl-PL" dirty="0" smtClean="0">
                <a:latin typeface="Corbel" panose="020B0503020204020204" pitchFamily="34" charset="0"/>
              </a:rPr>
              <a:t>świat w bezpieczny </a:t>
            </a:r>
            <a:r>
              <a:rPr lang="pl-PL" dirty="0">
                <a:latin typeface="Corbel" panose="020B0503020204020204" pitchFamily="34" charset="0"/>
              </a:rPr>
              <a:t>sposób z fotela. </a:t>
            </a:r>
            <a:endParaRPr lang="pl-PL" dirty="0" smtClean="0">
              <a:latin typeface="Corbel" panose="020B0503020204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pl-PL" dirty="0" smtClean="0">
              <a:latin typeface="Corbel" panose="020B0503020204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dirty="0" smtClean="0">
                <a:latin typeface="Corbel" panose="020B0503020204020204" pitchFamily="34" charset="0"/>
              </a:rPr>
              <a:t>Może zadziałać przeciwdepresyjnie </a:t>
            </a:r>
            <a:r>
              <a:rPr lang="pl-PL" dirty="0">
                <a:latin typeface="Corbel" panose="020B0503020204020204" pitchFamily="34" charset="0"/>
              </a:rPr>
              <a:t>i przeciwbólowo (</a:t>
            </a:r>
            <a:r>
              <a:rPr lang="pl-PL" dirty="0" smtClean="0">
                <a:latin typeface="Corbel" panose="020B0503020204020204" pitchFamily="34" charset="0"/>
              </a:rPr>
              <a:t>odwraca uwagę </a:t>
            </a:r>
            <a:r>
              <a:rPr lang="pl-PL" dirty="0">
                <a:latin typeface="Corbel" panose="020B0503020204020204" pitchFamily="34" charset="0"/>
              </a:rPr>
              <a:t>od bólu)</a:t>
            </a:r>
            <a:r>
              <a:rPr lang="pl-PL" dirty="0" smtClean="0">
                <a:latin typeface="Corbel" panose="020B0503020204020204" pitchFamily="34" charset="0"/>
              </a:rPr>
              <a:t>​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pl-PL" dirty="0">
              <a:latin typeface="Corbel" panose="020B0503020204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dirty="0">
                <a:latin typeface="Corbel" panose="020B0503020204020204" pitchFamily="34" charset="0"/>
              </a:rPr>
              <a:t>zmniejszyć poczucie izolacji i poprawić nastrój pacjentów, łącząc tradycyjną opiekę z nowoczesną technologią​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34" y="292157"/>
            <a:ext cx="5452330" cy="3066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80" y="3182766"/>
            <a:ext cx="5230586" cy="3485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23" y="1357874"/>
            <a:ext cx="7113948" cy="540606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62" y="-222078"/>
            <a:ext cx="4180506" cy="16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6662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60" y="72574"/>
            <a:ext cx="5461140" cy="218077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147440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W niniejszym badaniu zbadano akceptację wydarzeń grupowych VR jako znaczących działań dla osób starszych w domach opieki w warunkach naturalistycznych. </a:t>
            </a:r>
            <a:endParaRPr lang="pl-PL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Wyniki 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wskazują, że interwencja grupowa VR skutecznie rozwiązała kwestie niskiej </a:t>
            </a:r>
            <a:r>
              <a:rPr lang="pl-PL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proaktywności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i relacji interpersonalnych wśród osób starszych w domach opieki. Osoby starsze powinny być zachęcane do doświadczania VR, jeśli oferowana jest możliwość uczestnictwa, potencjalnie ułatwiana przez opiekunów lub zaufane osoby.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9" y="2086493"/>
            <a:ext cx="11419873" cy="426532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29" y="1"/>
            <a:ext cx="5544571" cy="169068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0749" y="38368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Uczenie maszynowe</a:t>
            </a:r>
            <a:b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Wykrywanie wzorców</a:t>
            </a:r>
            <a:b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Przetwarzanie języka naturalnego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0986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" y="365125"/>
            <a:ext cx="5751002" cy="57689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51244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" y="0"/>
            <a:ext cx="11642271" cy="637562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52" y="5749018"/>
            <a:ext cx="4071937" cy="10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6" y="518156"/>
            <a:ext cx="6696714" cy="585962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68911"/>
            <a:ext cx="5334000" cy="47089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863" y="99023"/>
            <a:ext cx="5049137" cy="18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203387" cy="1325563"/>
          </a:xfrm>
        </p:spPr>
        <p:txBody>
          <a:bodyPr/>
          <a:lstStyle/>
          <a:p>
            <a:r>
              <a:rPr lang="pl-PL" b="1" dirty="0" smtClean="0"/>
              <a:t>Sztuczna inteligencja (AI) i </a:t>
            </a:r>
            <a:r>
              <a:rPr lang="pl-PL" b="1" dirty="0" err="1" smtClean="0"/>
              <a:t>telemonitoring</a:t>
            </a:r>
            <a:r>
              <a:rPr lang="pl-PL" b="1" dirty="0" smtClean="0"/>
              <a:t> = </a:t>
            </a:r>
            <a:r>
              <a:rPr lang="pl-PL" b="1" dirty="0" err="1" smtClean="0"/>
              <a:t>SafelyYou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5662353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b="1" dirty="0" smtClean="0">
                <a:latin typeface="Corbel" panose="020B0503020204020204" pitchFamily="34" charset="0"/>
              </a:rPr>
              <a:t>System wykrywania i prewencji upadków</a:t>
            </a:r>
            <a:r>
              <a:rPr lang="pl-PL" sz="2000" dirty="0" smtClean="0">
                <a:latin typeface="Corbel" panose="020B0503020204020204" pitchFamily="34" charset="0"/>
              </a:rPr>
              <a:t>. Nowoczesne systemy z kamerami i AI potrafią </a:t>
            </a:r>
            <a:r>
              <a:rPr lang="pl-PL" sz="2000" b="1" dirty="0" smtClean="0">
                <a:latin typeface="Corbel" panose="020B0503020204020204" pitchFamily="34" charset="0"/>
              </a:rPr>
              <a:t>monitorować 24/7 ruchy pacjentów, wykrywać upadek w momencie jego wystąpienia</a:t>
            </a:r>
            <a:r>
              <a:rPr lang="pl-PL" sz="2000" dirty="0" smtClean="0">
                <a:latin typeface="Corbel" panose="020B0503020204020204" pitchFamily="34" charset="0"/>
              </a:rPr>
              <a:t>, a nawet przewidywać zwiększone ryzyko upadku analizując wzorzec chodu czy zachowania</a:t>
            </a:r>
          </a:p>
          <a:p>
            <a:pPr marL="0" indent="0" algn="just">
              <a:buNone/>
            </a:pPr>
            <a:endParaRPr lang="pl-PL" sz="2000" dirty="0">
              <a:latin typeface="Corbel" panose="020B0503020204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82" y="17187"/>
            <a:ext cx="4163118" cy="160382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45" y="1936652"/>
            <a:ext cx="5596155" cy="433641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73" y="3669517"/>
            <a:ext cx="4933950" cy="28956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0"/>
            <a:ext cx="11215255" cy="68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69" y="524692"/>
            <a:ext cx="3149143" cy="196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8" y="524692"/>
            <a:ext cx="3353869" cy="200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ymbol zastępczy zawartości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" y="2506662"/>
            <a:ext cx="8900464" cy="4351338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04" y="124403"/>
            <a:ext cx="5896179" cy="309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9178248" y="4220666"/>
            <a:ext cx="2792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Telepatia</a:t>
            </a:r>
            <a:endParaRPr lang="pl-PL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386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5" y="898071"/>
            <a:ext cx="11049394" cy="585030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211039"/>
            <a:ext cx="10515600" cy="1325563"/>
          </a:xfrm>
        </p:spPr>
        <p:txBody>
          <a:bodyPr/>
          <a:lstStyle/>
          <a:p>
            <a:r>
              <a:rPr lang="pl-PL" dirty="0" err="1" smtClean="0">
                <a:latin typeface="Corbel" panose="020B0503020204020204" pitchFamily="34" charset="0"/>
              </a:rPr>
              <a:t>Neuralink’s</a:t>
            </a:r>
            <a:r>
              <a:rPr lang="pl-PL" dirty="0" smtClean="0">
                <a:latin typeface="Corbel" panose="020B0503020204020204" pitchFamily="34" charset="0"/>
              </a:rPr>
              <a:t> </a:t>
            </a:r>
            <a:r>
              <a:rPr lang="pl-PL" dirty="0" smtClean="0">
                <a:latin typeface="Corbel" panose="020B0503020204020204" pitchFamily="34" charset="0"/>
                <a:hlinkClick r:id="rId4"/>
              </a:rPr>
              <a:t>PRIME </a:t>
            </a:r>
            <a:r>
              <a:rPr lang="pl-PL" dirty="0" err="1" smtClean="0">
                <a:latin typeface="Corbel" panose="020B0503020204020204" pitchFamily="34" charset="0"/>
                <a:hlinkClick r:id="rId4"/>
              </a:rPr>
              <a:t>Study</a:t>
            </a:r>
            <a:endParaRPr lang="pl-PL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5"/>
            <a:ext cx="5061857" cy="242357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" y="2429633"/>
            <a:ext cx="4365520" cy="101237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" y="3624484"/>
            <a:ext cx="3272243" cy="12287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22" y="2055953"/>
            <a:ext cx="2888069" cy="214383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91" y="5713770"/>
            <a:ext cx="4419600" cy="97075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57" y="0"/>
            <a:ext cx="5135826" cy="19431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01" y="-9062"/>
            <a:ext cx="3837299" cy="13784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91" y="1562699"/>
            <a:ext cx="4702446" cy="16060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4"/>
          <a:stretch/>
        </p:blipFill>
        <p:spPr>
          <a:xfrm>
            <a:off x="4690820" y="3428374"/>
            <a:ext cx="7501180" cy="167533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140382"/>
            <a:ext cx="5029200" cy="164469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5986"/>
            <a:ext cx="4076128" cy="182909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18" y="3304316"/>
            <a:ext cx="2205920" cy="89547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28" y="1219759"/>
            <a:ext cx="5438437" cy="41691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3141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lz7aezuEN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2644" y="309448"/>
            <a:ext cx="11119356" cy="62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3" y="0"/>
            <a:ext cx="4071937" cy="10627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11" y="1264607"/>
            <a:ext cx="9639718" cy="544853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65808" y="161596"/>
            <a:ext cx="5729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Nowa technologia = nowe problemy?</a:t>
            </a:r>
            <a:endParaRPr lang="pl-PL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931" y="161596"/>
            <a:ext cx="605577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3600" b="1" dirty="0">
                <a:latin typeface="Cambria" panose="02040503050406030204" pitchFamily="18" charset="0"/>
                <a:ea typeface="Cambria" panose="02040503050406030204" pitchFamily="18" charset="0"/>
              </a:rPr>
              <a:t>Technologia ma wspierać, a nie zastępować </a:t>
            </a:r>
            <a:r>
              <a:rPr lang="pl-PL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personel</a:t>
            </a:r>
            <a:endParaRPr lang="pl-PL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7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Analiza systemowych zmian – Świat - przykłady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862388" cy="4780448"/>
          </a:xfrm>
        </p:spPr>
        <p:txBody>
          <a:bodyPr>
            <a:normAutofit fontScale="92500"/>
          </a:bodyPr>
          <a:lstStyle/>
          <a:p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Japonia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 =&gt; pionier w integracji + ciągłość (powszechnie ubezpieczenie LTC) + </a:t>
            </a:r>
            <a:r>
              <a:rPr lang="pl-PL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inw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. w roboty</a:t>
            </a:r>
          </a:p>
          <a:p>
            <a:pPr marL="0" indent="0">
              <a:buNone/>
            </a:pPr>
            <a:endParaRPr lang="pl-PL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Europa Zachodnia 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(Skandynawia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) =&gt; 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zasada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rehabilitation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before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care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endParaRPr lang="pl-PL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USA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Think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PT 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First„ ,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PACE (Program of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-Inclusive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Care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for the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Elderly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indent="0">
              <a:buNone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Ogólnoświatowy trend zmierza ku </a:t>
            </a:r>
            <a:r>
              <a:rPr lang="pl-PL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deinstytucjonalizacji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opieki długoterminowej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przenoszeniu ciężaru na opiekę domową i lokalną przy jednoczesnym wzmacnianiu komponentu rehabilitacyjnego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6" y="1836087"/>
            <a:ext cx="651855" cy="435558"/>
          </a:xfrm>
          <a:prstGeom prst="rect">
            <a:avLst/>
          </a:prstGeom>
        </p:spPr>
      </p:pic>
      <p:pic>
        <p:nvPicPr>
          <p:cNvPr id="5" name="Obraz 4" descr="Free stock photo of flag, Sweden Fla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9" y="3183327"/>
            <a:ext cx="802782" cy="451565"/>
          </a:xfrm>
          <a:prstGeom prst="rect">
            <a:avLst/>
          </a:prstGeom>
        </p:spPr>
      </p:pic>
      <p:pic>
        <p:nvPicPr>
          <p:cNvPr id="6" name="Obraz 5" descr="Flag Of America · Free Stock Phot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0" y="4215849"/>
            <a:ext cx="706581" cy="4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Analiza systemowych zmian – Polska i świat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8767" y="1690688"/>
            <a:ext cx="9573491" cy="4492048"/>
          </a:xfrm>
        </p:spPr>
        <p:txBody>
          <a:bodyPr>
            <a:normAutofit/>
          </a:bodyPr>
          <a:lstStyle/>
          <a:p>
            <a:pPr algn="just"/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Zmiany prawne i wytyczne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: Uchwalenie w 2015 r. Ustawy o zawodzie fizjoterapeuty i powstanie Krajowej Izby Fizjoterapeutów (KIF) dało podwaliny do lepszej organizacji fizjoterapii. </a:t>
            </a:r>
          </a:p>
          <a:p>
            <a:pPr algn="just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tandardy i wytyczne świadczeń fizjoterapeutycznych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 także w opiece długoterminowej (np. Wytyczne KRF dotyczące fizjoterapii domowej i ambulatoryjnej​.</a:t>
            </a:r>
          </a:p>
          <a:p>
            <a:pPr algn="just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ilotaże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np. programy finansowane z funduszy unijnych na rozwój dziennych domów opieki medycznej (DDOM).</a:t>
            </a:r>
          </a:p>
          <a:p>
            <a:pPr algn="just"/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„Akcja 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Rehabilitacja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jako warunek zdrowego starzenia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258" y="1690688"/>
            <a:ext cx="1561420" cy="15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4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Analiza systemowych zmian – Polska - wyzwania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791406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Kadry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: Promowanie (regulacje) zawodu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opiekuna medycznego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 i rozwój liczby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fizjoterapeutów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 (obecnie ~75 tys. w rejestrze KIF) to kroki w stronę lepszej opieki. </a:t>
            </a:r>
          </a:p>
          <a:p>
            <a:pPr marL="0" indent="0" algn="just">
              <a:buNone/>
            </a:pPr>
            <a:endParaRPr lang="pl-PL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Jednak wciąż istnieją problemy z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niedoborem personelu 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wypaleniem zawodowym. </a:t>
            </a:r>
          </a:p>
          <a:p>
            <a:pPr marL="0" indent="0" algn="just">
              <a:buNone/>
            </a:pP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Rozwiązaniem systemowym może być szersze wykorzystanie 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technologii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pl-PL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telemedycyna</a:t>
            </a: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, robotyka – jak omówiono wcześniej) oraz tworzenie zespołów mobilnych rehabilitacji domowej.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05" y="5478312"/>
            <a:ext cx="4852695" cy="13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Zakończenie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0249" y="1690688"/>
            <a:ext cx="6502076" cy="42062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Opieka długoterminowa– musi </a:t>
            </a:r>
            <a:r>
              <a:rPr lang="pl-PL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aktywnie usprawniać i angażować</a:t>
            </a:r>
            <a:r>
              <a:rPr lang="pl-P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dając nadzieję na poprawę. </a:t>
            </a:r>
          </a:p>
          <a:p>
            <a:pPr algn="just"/>
            <a:endParaRPr lang="pl-PL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pl-P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Realizacja tych idei wymaga wsparcia systemowego, </a:t>
            </a: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reformy organizacyjne i finansowe, aby </a:t>
            </a:r>
            <a:r>
              <a:rPr lang="pl-PL" sz="3200" b="1" dirty="0">
                <a:latin typeface="Cambria" panose="02040503050406030204" pitchFamily="18" charset="0"/>
                <a:ea typeface="Cambria" panose="02040503050406030204" pitchFamily="18" charset="0"/>
              </a:rPr>
              <a:t>fizjoterapia była dostępna dla każdego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56" y="687841"/>
            <a:ext cx="4181475" cy="57435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-1"/>
            <a:ext cx="11303162" cy="68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Schematic of the human–exoskeleton cooperation system.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1998947"/>
            <a:ext cx="11240817" cy="3536437"/>
          </a:xfrm>
        </p:spPr>
      </p:pic>
    </p:spTree>
    <p:extLst>
      <p:ext uri="{BB962C8B-B14F-4D97-AF65-F5344CB8AC3E}">
        <p14:creationId xmlns:p14="http://schemas.microsoft.com/office/powerpoint/2010/main" val="17650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Źródła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750062" cy="468068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https://stat.gov.pl/obszary-tematyczne/ludnosc/ludnosc/ludnosc-piramida</a:t>
            </a:r>
            <a:r>
              <a:rPr lang="pl-PL" i="1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/</a:t>
            </a:r>
            <a:endParaRPr lang="pl-PL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Global estimates of the need for rehabilitation based on the Global Burden of Disease study 2019: a systematic analysis for the Global Burden of Disease Study </a:t>
            </a:r>
            <a:r>
              <a:rPr lang="en-US" dirty="0" smtClean="0"/>
              <a:t>2019</a:t>
            </a:r>
            <a:r>
              <a:rPr lang="pl-PL" b="1" dirty="0" smtClean="0"/>
              <a:t>,</a:t>
            </a:r>
            <a:r>
              <a:rPr lang="en-US" dirty="0" err="1" smtClean="0"/>
              <a:t>Cieza</a:t>
            </a:r>
            <a:r>
              <a:rPr lang="en-US" dirty="0"/>
              <a:t>, </a:t>
            </a:r>
            <a:r>
              <a:rPr lang="en-US" dirty="0" err="1"/>
              <a:t>Alarcos</a:t>
            </a:r>
            <a:r>
              <a:rPr lang="en-US" dirty="0"/>
              <a:t> et </a:t>
            </a:r>
            <a:r>
              <a:rPr lang="en-US" dirty="0" smtClean="0"/>
              <a:t>al.</a:t>
            </a:r>
            <a:r>
              <a:rPr lang="pl-PL" dirty="0" smtClean="0"/>
              <a:t>, </a:t>
            </a:r>
            <a:r>
              <a:rPr lang="en-US" dirty="0" smtClean="0"/>
              <a:t>The </a:t>
            </a:r>
            <a:r>
              <a:rPr lang="en-US" dirty="0"/>
              <a:t>Lancet, Volume 396, Issue 10267, 2006 - 2017 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www.who.int/europe/news-room/questions-and-answers/item/long-term-care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r>
              <a:rPr lang="pl-PL" dirty="0" err="1"/>
              <a:t>Reddy</a:t>
            </a:r>
            <a:r>
              <a:rPr lang="pl-PL" dirty="0"/>
              <a:t> RS, </a:t>
            </a:r>
            <a:r>
              <a:rPr lang="pl-PL" dirty="0" err="1"/>
              <a:t>Alahmari</a:t>
            </a:r>
            <a:r>
              <a:rPr lang="pl-PL" dirty="0"/>
              <a:t> KA, </a:t>
            </a:r>
            <a:r>
              <a:rPr lang="pl-PL" dirty="0" err="1"/>
              <a:t>Alshahrani</a:t>
            </a:r>
            <a:r>
              <a:rPr lang="pl-PL" dirty="0"/>
              <a:t> MS, </a:t>
            </a:r>
            <a:r>
              <a:rPr lang="pl-PL" dirty="0" err="1"/>
              <a:t>Alkhamis</a:t>
            </a:r>
            <a:r>
              <a:rPr lang="pl-PL" dirty="0"/>
              <a:t> BA, </a:t>
            </a:r>
            <a:r>
              <a:rPr lang="pl-PL" dirty="0" err="1"/>
              <a:t>Tedla</a:t>
            </a:r>
            <a:r>
              <a:rPr lang="pl-PL" dirty="0"/>
              <a:t> JS, </a:t>
            </a:r>
            <a:r>
              <a:rPr lang="pl-PL" dirty="0" err="1"/>
              <a:t>ALMohiza</a:t>
            </a:r>
            <a:r>
              <a:rPr lang="pl-PL" dirty="0"/>
              <a:t> MA, </a:t>
            </a:r>
            <a:r>
              <a:rPr lang="pl-PL" dirty="0" err="1"/>
              <a:t>Elrefaey</a:t>
            </a:r>
            <a:r>
              <a:rPr lang="pl-PL" dirty="0"/>
              <a:t> BH, </a:t>
            </a:r>
            <a:r>
              <a:rPr lang="pl-PL" dirty="0" err="1"/>
              <a:t>Koura</a:t>
            </a:r>
            <a:r>
              <a:rPr lang="pl-PL" dirty="0"/>
              <a:t> GM, </a:t>
            </a:r>
            <a:r>
              <a:rPr lang="pl-PL" dirty="0" err="1"/>
              <a:t>Gular</a:t>
            </a:r>
            <a:r>
              <a:rPr lang="pl-PL" dirty="0"/>
              <a:t> K, </a:t>
            </a:r>
            <a:r>
              <a:rPr lang="pl-PL" dirty="0" err="1"/>
              <a:t>Alnakhli</a:t>
            </a:r>
            <a:r>
              <a:rPr lang="pl-PL" dirty="0"/>
              <a:t> HH, </a:t>
            </a:r>
            <a:r>
              <a:rPr lang="pl-PL" dirty="0" err="1"/>
              <a:t>Mukherjee</a:t>
            </a:r>
            <a:r>
              <a:rPr lang="pl-PL" dirty="0"/>
              <a:t> D, </a:t>
            </a:r>
            <a:r>
              <a:rPr lang="pl-PL" dirty="0" err="1"/>
              <a:t>Rao</a:t>
            </a:r>
            <a:r>
              <a:rPr lang="pl-PL" dirty="0"/>
              <a:t> VS, Al-</a:t>
            </a:r>
            <a:r>
              <a:rPr lang="pl-PL" dirty="0" err="1"/>
              <a:t>Qahtani</a:t>
            </a:r>
            <a:r>
              <a:rPr lang="pl-PL" dirty="0"/>
              <a:t> KA. </a:t>
            </a:r>
            <a:r>
              <a:rPr lang="pl-PL" dirty="0" err="1"/>
              <a:t>Exploring</a:t>
            </a:r>
            <a:r>
              <a:rPr lang="pl-PL" dirty="0"/>
              <a:t> the </a:t>
            </a:r>
            <a:r>
              <a:rPr lang="pl-PL" dirty="0" err="1"/>
              <a:t>impact</a:t>
            </a:r>
            <a:r>
              <a:rPr lang="pl-PL" dirty="0"/>
              <a:t> of </a:t>
            </a:r>
            <a:r>
              <a:rPr lang="pl-PL" dirty="0" err="1"/>
              <a:t>physiotherapy</a:t>
            </a:r>
            <a:r>
              <a:rPr lang="pl-PL" dirty="0"/>
              <a:t> on </a:t>
            </a:r>
            <a:r>
              <a:rPr lang="pl-PL" dirty="0" err="1"/>
              <a:t>health</a:t>
            </a:r>
            <a:r>
              <a:rPr lang="pl-PL" dirty="0"/>
              <a:t> </a:t>
            </a:r>
            <a:r>
              <a:rPr lang="pl-PL" dirty="0" err="1"/>
              <a:t>outcomes</a:t>
            </a:r>
            <a:r>
              <a:rPr lang="pl-PL" dirty="0"/>
              <a:t> in </a:t>
            </a:r>
            <a:r>
              <a:rPr lang="pl-PL" dirty="0" err="1"/>
              <a:t>older</a:t>
            </a:r>
            <a:r>
              <a:rPr lang="pl-PL" dirty="0"/>
              <a:t> </a:t>
            </a:r>
            <a:r>
              <a:rPr lang="pl-PL" dirty="0" err="1"/>
              <a:t>adults</a:t>
            </a:r>
            <a:r>
              <a:rPr lang="pl-PL" dirty="0"/>
              <a:t> with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diseases</a:t>
            </a:r>
            <a:r>
              <a:rPr lang="pl-PL" dirty="0"/>
              <a:t>: a cross-</a:t>
            </a:r>
            <a:r>
              <a:rPr lang="pl-PL" dirty="0" err="1"/>
              <a:t>sectional</a:t>
            </a:r>
            <a:r>
              <a:rPr lang="pl-PL" dirty="0"/>
              <a:t> </a:t>
            </a:r>
            <a:r>
              <a:rPr lang="pl-PL" dirty="0" err="1"/>
              <a:t>analysis</a:t>
            </a:r>
            <a:r>
              <a:rPr lang="pl-PL" dirty="0"/>
              <a:t>. Front Public </a:t>
            </a:r>
            <a:r>
              <a:rPr lang="pl-PL" dirty="0" err="1"/>
              <a:t>Health</a:t>
            </a:r>
            <a:r>
              <a:rPr lang="pl-PL" dirty="0"/>
              <a:t>. 2024 Sep 9;12:1415882. doi: 10.3389/fpubh.2024.1415882. PMID: 39314794; PMCID: PMC11416960.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5"/>
              </a:rPr>
              <a:t>https://spartanska.pl/</a:t>
            </a:r>
            <a:r>
              <a:rPr lang="en-US" dirty="0" err="1">
                <a:hlinkClick r:id="rId5"/>
              </a:rPr>
              <a:t>wp</a:t>
            </a:r>
            <a:r>
              <a:rPr lang="en-US" dirty="0">
                <a:hlinkClick r:id="rId5"/>
              </a:rPr>
              <a:t>-content/uploads/</a:t>
            </a:r>
            <a:r>
              <a:rPr lang="en-US" dirty="0" err="1">
                <a:hlinkClick r:id="rId5"/>
              </a:rPr>
              <a:t>Rekomendacje</a:t>
            </a:r>
            <a:r>
              <a:rPr lang="en-US" dirty="0">
                <a:hlinkClick r:id="rId5"/>
              </a:rPr>
              <a:t>...-</a:t>
            </a:r>
            <a:r>
              <a:rPr lang="en-US" dirty="0" smtClean="0">
                <a:hlinkClick r:id="rId5"/>
              </a:rPr>
              <a:t>I-okladka_srodek.pdf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Przybylski BR, </a:t>
            </a:r>
            <a:r>
              <a:rPr lang="pl-PL" dirty="0" err="1"/>
              <a:t>Dumont</a:t>
            </a:r>
            <a:r>
              <a:rPr lang="pl-PL" dirty="0"/>
              <a:t> ED, Watkins ME, Warren SA, </a:t>
            </a:r>
            <a:r>
              <a:rPr lang="pl-PL" dirty="0" err="1"/>
              <a:t>Beaulne</a:t>
            </a:r>
            <a:r>
              <a:rPr lang="pl-PL" dirty="0"/>
              <a:t> AP, Lier DA. </a:t>
            </a:r>
            <a:r>
              <a:rPr lang="pl-PL" dirty="0" err="1"/>
              <a:t>Outcomes</a:t>
            </a:r>
            <a:r>
              <a:rPr lang="pl-PL" dirty="0"/>
              <a:t> of </a:t>
            </a:r>
            <a:r>
              <a:rPr lang="pl-PL" dirty="0" err="1"/>
              <a:t>enhanced</a:t>
            </a:r>
            <a:r>
              <a:rPr lang="pl-PL" dirty="0"/>
              <a:t> </a:t>
            </a:r>
            <a:r>
              <a:rPr lang="pl-PL" dirty="0" err="1"/>
              <a:t>physical</a:t>
            </a:r>
            <a:r>
              <a:rPr lang="pl-PL" dirty="0"/>
              <a:t> and </a:t>
            </a:r>
            <a:r>
              <a:rPr lang="pl-PL" dirty="0" err="1"/>
              <a:t>occupational</a:t>
            </a:r>
            <a:r>
              <a:rPr lang="pl-PL" dirty="0"/>
              <a:t> </a:t>
            </a:r>
            <a:r>
              <a:rPr lang="pl-PL" dirty="0" err="1"/>
              <a:t>therapy</a:t>
            </a:r>
            <a:r>
              <a:rPr lang="pl-PL" dirty="0"/>
              <a:t> service in a </a:t>
            </a:r>
            <a:r>
              <a:rPr lang="pl-PL" dirty="0" err="1"/>
              <a:t>nursing</a:t>
            </a:r>
            <a:r>
              <a:rPr lang="pl-PL" dirty="0"/>
              <a:t> </a:t>
            </a:r>
            <a:r>
              <a:rPr lang="pl-PL" dirty="0" err="1"/>
              <a:t>home</a:t>
            </a:r>
            <a:r>
              <a:rPr lang="pl-PL" dirty="0"/>
              <a:t> </a:t>
            </a:r>
            <a:r>
              <a:rPr lang="pl-PL" dirty="0" err="1"/>
              <a:t>setting</a:t>
            </a:r>
            <a:r>
              <a:rPr lang="pl-PL" dirty="0"/>
              <a:t>. </a:t>
            </a:r>
            <a:r>
              <a:rPr lang="pl-PL" dirty="0" err="1"/>
              <a:t>Arch</a:t>
            </a:r>
            <a:r>
              <a:rPr lang="pl-PL" dirty="0"/>
              <a:t> </a:t>
            </a:r>
            <a:r>
              <a:rPr lang="pl-PL" dirty="0" err="1"/>
              <a:t>Phys</a:t>
            </a:r>
            <a:r>
              <a:rPr lang="pl-PL" dirty="0"/>
              <a:t> </a:t>
            </a:r>
            <a:r>
              <a:rPr lang="pl-PL" dirty="0" err="1"/>
              <a:t>Med</a:t>
            </a:r>
            <a:r>
              <a:rPr lang="pl-PL" dirty="0"/>
              <a:t> </a:t>
            </a:r>
            <a:r>
              <a:rPr lang="pl-PL" dirty="0" err="1"/>
              <a:t>Rehabil</a:t>
            </a:r>
            <a:r>
              <a:rPr lang="pl-PL" dirty="0"/>
              <a:t>. 1996 Jun;77(6):554-61. doi: 10.1016/s0003-9993(96)90294-4. PMID: 8831471.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err="1"/>
              <a:t>Gavrila</a:t>
            </a:r>
            <a:r>
              <a:rPr lang="pl-PL" dirty="0"/>
              <a:t> </a:t>
            </a:r>
            <a:r>
              <a:rPr lang="pl-PL" dirty="0" err="1"/>
              <a:t>Laic</a:t>
            </a:r>
            <a:r>
              <a:rPr lang="pl-PL" dirty="0"/>
              <a:t> RA, </a:t>
            </a:r>
            <a:r>
              <a:rPr lang="pl-PL" dirty="0" err="1"/>
              <a:t>Firouzi</a:t>
            </a:r>
            <a:r>
              <a:rPr lang="pl-PL" dirty="0"/>
              <a:t> M, </a:t>
            </a:r>
            <a:r>
              <a:rPr lang="pl-PL" dirty="0" err="1"/>
              <a:t>Claeys</a:t>
            </a:r>
            <a:r>
              <a:rPr lang="pl-PL" dirty="0"/>
              <a:t> R, </a:t>
            </a:r>
            <a:r>
              <a:rPr lang="pl-PL" dirty="0" err="1"/>
              <a:t>Bautmans</a:t>
            </a:r>
            <a:r>
              <a:rPr lang="pl-PL" dirty="0"/>
              <a:t> I, </a:t>
            </a:r>
            <a:r>
              <a:rPr lang="pl-PL" dirty="0" err="1"/>
              <a:t>Swinnen</a:t>
            </a:r>
            <a:r>
              <a:rPr lang="pl-PL" dirty="0"/>
              <a:t> E, </a:t>
            </a:r>
            <a:r>
              <a:rPr lang="pl-PL" dirty="0" err="1"/>
              <a:t>Beckwée</a:t>
            </a:r>
            <a:r>
              <a:rPr lang="pl-PL" dirty="0"/>
              <a:t> D. A </a:t>
            </a:r>
            <a:r>
              <a:rPr lang="pl-PL" dirty="0" err="1"/>
              <a:t>State</a:t>
            </a:r>
            <a:r>
              <a:rPr lang="pl-PL" dirty="0"/>
              <a:t>-of-the-Art of </a:t>
            </a:r>
            <a:r>
              <a:rPr lang="pl-PL" dirty="0" err="1"/>
              <a:t>Exoskeletons</a:t>
            </a:r>
            <a:r>
              <a:rPr lang="pl-PL" dirty="0"/>
              <a:t> in Line with the </a:t>
            </a:r>
            <a:r>
              <a:rPr lang="pl-PL" dirty="0" err="1"/>
              <a:t>WHO's</a:t>
            </a:r>
            <a:r>
              <a:rPr lang="pl-PL" dirty="0"/>
              <a:t> </a:t>
            </a:r>
            <a:r>
              <a:rPr lang="pl-PL" dirty="0" err="1"/>
              <a:t>Vision</a:t>
            </a:r>
            <a:r>
              <a:rPr lang="pl-PL" dirty="0"/>
              <a:t> on </a:t>
            </a:r>
            <a:r>
              <a:rPr lang="pl-PL" dirty="0" err="1"/>
              <a:t>Healthy</a:t>
            </a:r>
            <a:r>
              <a:rPr lang="pl-PL" dirty="0"/>
              <a:t> </a:t>
            </a:r>
            <a:r>
              <a:rPr lang="pl-PL" dirty="0" err="1"/>
              <a:t>Aging</a:t>
            </a:r>
            <a:r>
              <a:rPr lang="pl-PL" dirty="0"/>
              <a:t>: From </a:t>
            </a:r>
            <a:r>
              <a:rPr lang="pl-PL" dirty="0" err="1"/>
              <a:t>Rehabilitation</a:t>
            </a:r>
            <a:r>
              <a:rPr lang="pl-PL" dirty="0"/>
              <a:t> of </a:t>
            </a:r>
            <a:r>
              <a:rPr lang="pl-PL" dirty="0" err="1"/>
              <a:t>Intrinsic</a:t>
            </a:r>
            <a:r>
              <a:rPr lang="pl-PL" dirty="0"/>
              <a:t> </a:t>
            </a:r>
            <a:r>
              <a:rPr lang="pl-PL" dirty="0" err="1"/>
              <a:t>Capacities</a:t>
            </a:r>
            <a:r>
              <a:rPr lang="pl-PL" dirty="0"/>
              <a:t> to </a:t>
            </a:r>
            <a:r>
              <a:rPr lang="pl-PL" dirty="0" err="1"/>
              <a:t>Augmentation</a:t>
            </a:r>
            <a:r>
              <a:rPr lang="pl-PL" dirty="0"/>
              <a:t> of </a:t>
            </a:r>
            <a:r>
              <a:rPr lang="pl-PL" dirty="0" err="1"/>
              <a:t>Functional</a:t>
            </a:r>
            <a:r>
              <a:rPr lang="pl-PL" dirty="0"/>
              <a:t> </a:t>
            </a:r>
            <a:r>
              <a:rPr lang="pl-PL" dirty="0" err="1"/>
              <a:t>Abilities</a:t>
            </a:r>
            <a:r>
              <a:rPr lang="pl-PL" dirty="0"/>
              <a:t>. </a:t>
            </a:r>
            <a:r>
              <a:rPr lang="pl-PL" dirty="0" err="1"/>
              <a:t>Sensors</a:t>
            </a:r>
            <a:r>
              <a:rPr lang="pl-PL" dirty="0"/>
              <a:t> (</a:t>
            </a:r>
            <a:r>
              <a:rPr lang="pl-PL" dirty="0" err="1"/>
              <a:t>Basel</a:t>
            </a:r>
            <a:r>
              <a:rPr lang="pl-PL" dirty="0"/>
              <a:t>). 2024 Mar 30;24(7):2230. doi: 10.3390/s24072230. PMID: 38610440; PMCID: PMC11014060.</a:t>
            </a:r>
          </a:p>
          <a:p>
            <a:pPr marL="514350" indent="-514350">
              <a:buFont typeface="+mj-lt"/>
              <a:buAutoNum type="arabicPeriod"/>
            </a:pPr>
            <a:r>
              <a:rPr lang="pl-PL" i="1" dirty="0">
                <a:hlinkClick r:id="rId6"/>
              </a:rPr>
              <a:t>https://summitmedsci.co.uk/2023/06/08/national-clinical-guideline-for-stroke-supports-robotic-movement-therapy</a:t>
            </a:r>
            <a:r>
              <a:rPr lang="pl-PL" i="1" dirty="0" smtClean="0">
                <a:hlinkClick r:id="rId6"/>
              </a:rPr>
              <a:t>/</a:t>
            </a:r>
            <a:endParaRPr lang="pl-PL" i="1" dirty="0" smtClean="0"/>
          </a:p>
          <a:p>
            <a:pPr marL="514350" indent="-514350">
              <a:buFont typeface="+mj-lt"/>
              <a:buAutoNum type="arabicPeriod"/>
            </a:pPr>
            <a:r>
              <a:rPr lang="pl-PL" i="1" dirty="0">
                <a:hlinkClick r:id="rId7"/>
              </a:rPr>
              <a:t>https://</a:t>
            </a:r>
            <a:r>
              <a:rPr lang="pl-PL" i="1" dirty="0" smtClean="0">
                <a:hlinkClick r:id="rId7"/>
              </a:rPr>
              <a:t>www.exxovantage.com/back-exoskeletons</a:t>
            </a:r>
            <a:endParaRPr lang="pl-PL" i="1" dirty="0" smtClean="0"/>
          </a:p>
          <a:p>
            <a:pPr marL="514350" indent="-514350">
              <a:buFont typeface="+mj-lt"/>
              <a:buAutoNum type="arabicPeriod"/>
            </a:pPr>
            <a:r>
              <a:rPr lang="pl-PL" dirty="0" err="1" smtClean="0"/>
              <a:t>Krzyzaniak</a:t>
            </a:r>
            <a:r>
              <a:rPr lang="pl-PL" dirty="0"/>
              <a:t>, Natalia, Magnolia </a:t>
            </a:r>
            <a:r>
              <a:rPr lang="pl-PL" dirty="0" err="1"/>
              <a:t>Cardona</a:t>
            </a:r>
            <a:r>
              <a:rPr lang="pl-PL" dirty="0"/>
              <a:t>, </a:t>
            </a:r>
            <a:r>
              <a:rPr lang="pl-PL" dirty="0" err="1"/>
              <a:t>Ruwani</a:t>
            </a:r>
            <a:r>
              <a:rPr lang="pl-PL" dirty="0"/>
              <a:t> </a:t>
            </a:r>
            <a:r>
              <a:rPr lang="pl-PL" dirty="0" err="1"/>
              <a:t>Peiris</a:t>
            </a:r>
            <a:r>
              <a:rPr lang="pl-PL" dirty="0"/>
              <a:t>, </a:t>
            </a:r>
            <a:r>
              <a:rPr lang="pl-PL" dirty="0" err="1"/>
              <a:t>Zoe</a:t>
            </a:r>
            <a:r>
              <a:rPr lang="pl-PL" dirty="0"/>
              <a:t> A. </a:t>
            </a:r>
            <a:r>
              <a:rPr lang="pl-PL" dirty="0" err="1"/>
              <a:t>Michaleff</a:t>
            </a:r>
            <a:r>
              <a:rPr lang="pl-PL" dirty="0"/>
              <a:t>, </a:t>
            </a:r>
            <a:r>
              <a:rPr lang="pl-PL" dirty="0" err="1"/>
              <a:t>Hannah</a:t>
            </a:r>
            <a:r>
              <a:rPr lang="pl-PL" dirty="0"/>
              <a:t> </a:t>
            </a:r>
            <a:r>
              <a:rPr lang="pl-PL" dirty="0" err="1"/>
              <a:t>Greenwood</a:t>
            </a:r>
            <a:r>
              <a:rPr lang="pl-PL" dirty="0"/>
              <a:t>, Justin Clark, Anna </a:t>
            </a:r>
            <a:r>
              <a:rPr lang="pl-PL" dirty="0" err="1"/>
              <a:t>Mae</a:t>
            </a:r>
            <a:r>
              <a:rPr lang="pl-PL" dirty="0"/>
              <a:t> Scott, and Paul </a:t>
            </a:r>
            <a:r>
              <a:rPr lang="pl-PL" dirty="0" err="1"/>
              <a:t>Glasziou</a:t>
            </a:r>
            <a:r>
              <a:rPr lang="pl-PL" dirty="0"/>
              <a:t>. 2023. “</a:t>
            </a:r>
            <a:r>
              <a:rPr lang="pl-PL" dirty="0" err="1"/>
              <a:t>Telerehabilitation</a:t>
            </a:r>
            <a:r>
              <a:rPr lang="pl-PL" dirty="0"/>
              <a:t> versus Face-to-Face </a:t>
            </a:r>
            <a:r>
              <a:rPr lang="pl-PL" dirty="0" err="1"/>
              <a:t>Rehabilitation</a:t>
            </a:r>
            <a:r>
              <a:rPr lang="pl-PL" dirty="0"/>
              <a:t> in the Management of </a:t>
            </a:r>
            <a:r>
              <a:rPr lang="pl-PL" dirty="0" err="1"/>
              <a:t>Musculoskeletal</a:t>
            </a:r>
            <a:r>
              <a:rPr lang="pl-PL" dirty="0"/>
              <a:t> </a:t>
            </a:r>
            <a:r>
              <a:rPr lang="pl-PL" dirty="0" err="1"/>
              <a:t>Conditions</a:t>
            </a:r>
            <a:r>
              <a:rPr lang="pl-PL" dirty="0"/>
              <a:t>: A </a:t>
            </a:r>
            <a:r>
              <a:rPr lang="pl-PL" dirty="0" err="1"/>
              <a:t>Systematic</a:t>
            </a:r>
            <a:r>
              <a:rPr lang="pl-PL" dirty="0"/>
              <a:t> </a:t>
            </a:r>
            <a:r>
              <a:rPr lang="pl-PL" dirty="0" err="1"/>
              <a:t>Review</a:t>
            </a:r>
            <a:r>
              <a:rPr lang="pl-PL" dirty="0"/>
              <a:t> and Meta-Analysis.” </a:t>
            </a:r>
            <a:r>
              <a:rPr lang="pl-PL" i="1" dirty="0" err="1"/>
              <a:t>Physical</a:t>
            </a:r>
            <a:r>
              <a:rPr lang="pl-PL" i="1" dirty="0"/>
              <a:t> </a:t>
            </a:r>
            <a:r>
              <a:rPr lang="pl-PL" i="1" dirty="0" err="1"/>
              <a:t>Therapy</a:t>
            </a:r>
            <a:r>
              <a:rPr lang="pl-PL" i="1" dirty="0"/>
              <a:t> </a:t>
            </a:r>
            <a:r>
              <a:rPr lang="pl-PL" i="1" dirty="0" err="1"/>
              <a:t>Reviews</a:t>
            </a:r>
            <a:r>
              <a:rPr lang="pl-PL" dirty="0"/>
              <a:t> 28 (2): 71–87. doi:10.1080/10833196.2023.2195214</a:t>
            </a:r>
            <a:r>
              <a:rPr lang="pl-PL" dirty="0" smtClean="0"/>
              <a:t>.</a:t>
            </a:r>
            <a:endParaRPr lang="en-US" dirty="0"/>
          </a:p>
          <a:p>
            <a:endParaRPr lang="pl-PL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8235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Źródła cd.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>
                <a:hlinkClick r:id="rId2"/>
              </a:rPr>
              <a:t>https://telereh-hf.ikard.pl</a:t>
            </a:r>
            <a:r>
              <a:rPr lang="pl-PL" dirty="0" smtClean="0">
                <a:hlinkClick r:id="rId2"/>
              </a:rPr>
              <a:t>/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Syed-Abdul, S., </a:t>
            </a:r>
            <a:r>
              <a:rPr lang="en-US" dirty="0" err="1"/>
              <a:t>Malwade</a:t>
            </a:r>
            <a:r>
              <a:rPr lang="en-US" dirty="0"/>
              <a:t>, S., </a:t>
            </a:r>
            <a:r>
              <a:rPr lang="en-US" dirty="0" err="1"/>
              <a:t>Nursetyo</a:t>
            </a:r>
            <a:r>
              <a:rPr lang="en-US" dirty="0"/>
              <a:t>, A.A. </a:t>
            </a:r>
            <a:r>
              <a:rPr lang="en-US" i="1" dirty="0"/>
              <a:t>et al.</a:t>
            </a:r>
            <a:r>
              <a:rPr lang="en-US" dirty="0"/>
              <a:t> Virtual reality among the elderly: a usefulness and acceptance study from Taiwan. </a:t>
            </a:r>
            <a:r>
              <a:rPr lang="en-US" i="1" dirty="0"/>
              <a:t>BMC </a:t>
            </a:r>
            <a:r>
              <a:rPr lang="en-US" i="1" dirty="0" err="1"/>
              <a:t>Geriatr</a:t>
            </a:r>
            <a:r>
              <a:rPr lang="en-US" dirty="0"/>
              <a:t> </a:t>
            </a:r>
            <a:r>
              <a:rPr lang="en-US" b="1" dirty="0"/>
              <a:t>19</a:t>
            </a:r>
            <a:r>
              <a:rPr lang="en-US" dirty="0"/>
              <a:t>, 223 (2019).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doi.org/10.1186/s12877-019-1218-8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Li Y, </a:t>
            </a:r>
            <a:r>
              <a:rPr lang="pl-PL" dirty="0" err="1"/>
              <a:t>Shiyanov</a:t>
            </a:r>
            <a:r>
              <a:rPr lang="pl-PL" dirty="0"/>
              <a:t> I, </a:t>
            </a:r>
            <a:r>
              <a:rPr lang="pl-PL" dirty="0" err="1"/>
              <a:t>Muschalla</a:t>
            </a:r>
            <a:r>
              <a:rPr lang="pl-PL" dirty="0"/>
              <a:t> B. </a:t>
            </a:r>
            <a:r>
              <a:rPr lang="pl-PL" dirty="0" err="1"/>
              <a:t>Older</a:t>
            </a:r>
            <a:r>
              <a:rPr lang="pl-PL" dirty="0"/>
              <a:t> </a:t>
            </a:r>
            <a:r>
              <a:rPr lang="pl-PL" dirty="0" err="1"/>
              <a:t>Adults</a:t>
            </a:r>
            <a:r>
              <a:rPr lang="pl-PL" dirty="0"/>
              <a:t>' </a:t>
            </a:r>
            <a:r>
              <a:rPr lang="pl-PL" dirty="0" err="1"/>
              <a:t>Acceptance</a:t>
            </a:r>
            <a:r>
              <a:rPr lang="pl-PL" dirty="0"/>
              <a:t> of a Virtual </a:t>
            </a:r>
            <a:r>
              <a:rPr lang="pl-PL" dirty="0" err="1"/>
              <a:t>Reality</a:t>
            </a:r>
            <a:r>
              <a:rPr lang="pl-PL" dirty="0"/>
              <a:t> </a:t>
            </a:r>
            <a:r>
              <a:rPr lang="pl-PL" dirty="0" err="1"/>
              <a:t>Group</a:t>
            </a:r>
            <a:r>
              <a:rPr lang="pl-PL" dirty="0"/>
              <a:t> </a:t>
            </a:r>
            <a:r>
              <a:rPr lang="pl-PL" dirty="0" err="1"/>
              <a:t>Intervention</a:t>
            </a:r>
            <a:r>
              <a:rPr lang="pl-PL" dirty="0"/>
              <a:t> in </a:t>
            </a:r>
            <a:r>
              <a:rPr lang="pl-PL" dirty="0" err="1"/>
              <a:t>Nursing</a:t>
            </a:r>
            <a:r>
              <a:rPr lang="pl-PL" dirty="0"/>
              <a:t> Homes: </a:t>
            </a:r>
            <a:r>
              <a:rPr lang="pl-PL" dirty="0" err="1"/>
              <a:t>Pre</a:t>
            </a:r>
            <a:r>
              <a:rPr lang="pl-PL" dirty="0"/>
              <a:t>-Post </a:t>
            </a:r>
            <a:r>
              <a:rPr lang="pl-PL" dirty="0" err="1"/>
              <a:t>Study</a:t>
            </a:r>
            <a:r>
              <a:rPr lang="pl-PL" dirty="0"/>
              <a:t> Under </a:t>
            </a:r>
            <a:r>
              <a:rPr lang="pl-PL" dirty="0" err="1"/>
              <a:t>Naturalistic</a:t>
            </a:r>
            <a:r>
              <a:rPr lang="pl-PL" dirty="0"/>
              <a:t> </a:t>
            </a:r>
            <a:r>
              <a:rPr lang="pl-PL" dirty="0" err="1"/>
              <a:t>Conditions</a:t>
            </a:r>
            <a:r>
              <a:rPr lang="pl-PL" dirty="0"/>
              <a:t>. JMIR Hum </a:t>
            </a:r>
            <a:r>
              <a:rPr lang="pl-PL" dirty="0" err="1"/>
              <a:t>Factors</a:t>
            </a:r>
            <a:r>
              <a:rPr lang="pl-PL" dirty="0"/>
              <a:t>. 2024 </a:t>
            </a:r>
            <a:r>
              <a:rPr lang="pl-PL" dirty="0" err="1"/>
              <a:t>Aug</a:t>
            </a:r>
            <a:r>
              <a:rPr lang="pl-PL" dirty="0"/>
              <a:t> 6;11:e56278. doi: 10.2196/56278. PMID: 39373557; PMCID: PMC11468973</a:t>
            </a:r>
            <a:r>
              <a:rPr lang="pl-PL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err="1"/>
              <a:t>Abedi</a:t>
            </a:r>
            <a:r>
              <a:rPr lang="pl-PL" dirty="0"/>
              <a:t>, A., </a:t>
            </a:r>
            <a:r>
              <a:rPr lang="pl-PL" dirty="0" err="1"/>
              <a:t>Colella</a:t>
            </a:r>
            <a:r>
              <a:rPr lang="pl-PL" dirty="0"/>
              <a:t>, T.J.F., </a:t>
            </a:r>
            <a:r>
              <a:rPr lang="pl-PL" dirty="0" err="1"/>
              <a:t>Pakosh</a:t>
            </a:r>
            <a:r>
              <a:rPr lang="pl-PL" dirty="0"/>
              <a:t>, M. </a:t>
            </a:r>
            <a:r>
              <a:rPr lang="pl-PL" i="1" dirty="0"/>
              <a:t>et al.</a:t>
            </a:r>
            <a:r>
              <a:rPr lang="pl-PL" dirty="0"/>
              <a:t> </a:t>
            </a:r>
            <a:r>
              <a:rPr lang="pl-PL" dirty="0" err="1"/>
              <a:t>Artificial</a:t>
            </a:r>
            <a:r>
              <a:rPr lang="pl-PL" dirty="0"/>
              <a:t> </a:t>
            </a:r>
            <a:r>
              <a:rPr lang="pl-PL" dirty="0" err="1"/>
              <a:t>intelligence-driven</a:t>
            </a:r>
            <a:r>
              <a:rPr lang="pl-PL" dirty="0"/>
              <a:t> </a:t>
            </a:r>
            <a:r>
              <a:rPr lang="pl-PL" dirty="0" err="1"/>
              <a:t>virtual</a:t>
            </a:r>
            <a:r>
              <a:rPr lang="pl-PL" dirty="0"/>
              <a:t> </a:t>
            </a:r>
            <a:r>
              <a:rPr lang="pl-PL" dirty="0" err="1"/>
              <a:t>rehabilitation</a:t>
            </a:r>
            <a:r>
              <a:rPr lang="pl-PL" dirty="0"/>
              <a:t> for </a:t>
            </a:r>
            <a:r>
              <a:rPr lang="pl-PL" dirty="0" err="1"/>
              <a:t>people</a:t>
            </a:r>
            <a:r>
              <a:rPr lang="pl-PL" dirty="0"/>
              <a:t> </a:t>
            </a:r>
            <a:r>
              <a:rPr lang="pl-PL" dirty="0" err="1"/>
              <a:t>living</a:t>
            </a:r>
            <a:r>
              <a:rPr lang="pl-PL" dirty="0"/>
              <a:t> in the </a:t>
            </a:r>
            <a:r>
              <a:rPr lang="pl-PL" dirty="0" err="1"/>
              <a:t>community</a:t>
            </a:r>
            <a:r>
              <a:rPr lang="pl-PL" dirty="0"/>
              <a:t>: A </a:t>
            </a:r>
            <a:r>
              <a:rPr lang="pl-PL" dirty="0" err="1"/>
              <a:t>scoping</a:t>
            </a:r>
            <a:r>
              <a:rPr lang="pl-PL" dirty="0"/>
              <a:t> </a:t>
            </a:r>
            <a:r>
              <a:rPr lang="pl-PL" dirty="0" err="1"/>
              <a:t>review</a:t>
            </a:r>
            <a:r>
              <a:rPr lang="pl-PL" dirty="0"/>
              <a:t>. </a:t>
            </a:r>
            <a:r>
              <a:rPr lang="pl-PL" i="1" dirty="0" err="1"/>
              <a:t>npj</a:t>
            </a:r>
            <a:r>
              <a:rPr lang="pl-PL" i="1" dirty="0"/>
              <a:t> </a:t>
            </a:r>
            <a:r>
              <a:rPr lang="pl-PL" i="1" dirty="0" err="1"/>
              <a:t>Digit</a:t>
            </a:r>
            <a:r>
              <a:rPr lang="pl-PL" i="1" dirty="0"/>
              <a:t>. Med.</a:t>
            </a:r>
            <a:r>
              <a:rPr lang="pl-PL" dirty="0"/>
              <a:t> </a:t>
            </a:r>
            <a:r>
              <a:rPr lang="pl-PL" b="1" dirty="0"/>
              <a:t>7</a:t>
            </a:r>
            <a:r>
              <a:rPr lang="pl-PL" dirty="0"/>
              <a:t>, 25 (2024). </a:t>
            </a:r>
            <a:r>
              <a:rPr lang="pl-PL" dirty="0">
                <a:hlinkClick r:id="rId4"/>
              </a:rPr>
              <a:t>https://</a:t>
            </a:r>
            <a:r>
              <a:rPr lang="pl-PL" dirty="0" smtClean="0">
                <a:hlinkClick r:id="rId4"/>
              </a:rPr>
              <a:t>doi.org/10.1038/s41746-024-00998-w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Liu, P., Zhang, J., Liu, S. </a:t>
            </a:r>
            <a:r>
              <a:rPr lang="en-US" i="1" dirty="0"/>
              <a:t>et al.</a:t>
            </a:r>
            <a:r>
              <a:rPr lang="en-US" dirty="0"/>
              <a:t> Application of artificial intelligence technology in the field of orthopedics: a narrative review. </a:t>
            </a:r>
            <a:r>
              <a:rPr lang="en-US" i="1" dirty="0" err="1"/>
              <a:t>Artif</a:t>
            </a:r>
            <a:r>
              <a:rPr lang="en-US" i="1" dirty="0"/>
              <a:t> </a:t>
            </a:r>
            <a:r>
              <a:rPr lang="en-US" i="1" dirty="0" err="1"/>
              <a:t>Intell</a:t>
            </a:r>
            <a:r>
              <a:rPr lang="en-US" i="1" dirty="0"/>
              <a:t> Rev</a:t>
            </a:r>
            <a:r>
              <a:rPr lang="en-US" dirty="0"/>
              <a:t> </a:t>
            </a:r>
            <a:r>
              <a:rPr lang="en-US" b="1" dirty="0"/>
              <a:t>57</a:t>
            </a:r>
            <a:r>
              <a:rPr lang="en-US" dirty="0"/>
              <a:t>, 13 (2024).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doi.org/10.1007/s10462-023-10638-6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r>
              <a:rPr lang="pl-PL" dirty="0" err="1"/>
              <a:t>Lanotte</a:t>
            </a:r>
            <a:r>
              <a:rPr lang="pl-PL" dirty="0"/>
              <a:t> F, </a:t>
            </a:r>
            <a:r>
              <a:rPr lang="pl-PL" dirty="0" err="1"/>
              <a:t>O'Brien</a:t>
            </a:r>
            <a:r>
              <a:rPr lang="pl-PL" dirty="0"/>
              <a:t> MK, </a:t>
            </a:r>
            <a:r>
              <a:rPr lang="pl-PL" dirty="0" err="1"/>
              <a:t>Jayaraman</a:t>
            </a:r>
            <a:r>
              <a:rPr lang="pl-PL" dirty="0"/>
              <a:t> A. AI in </a:t>
            </a:r>
            <a:r>
              <a:rPr lang="pl-PL" dirty="0" err="1"/>
              <a:t>Rehabilitation</a:t>
            </a:r>
            <a:r>
              <a:rPr lang="pl-PL" dirty="0"/>
              <a:t> </a:t>
            </a:r>
            <a:r>
              <a:rPr lang="pl-PL" dirty="0" err="1"/>
              <a:t>Medicine</a:t>
            </a:r>
            <a:r>
              <a:rPr lang="pl-PL" dirty="0"/>
              <a:t>: </a:t>
            </a:r>
            <a:r>
              <a:rPr lang="pl-PL" dirty="0" err="1"/>
              <a:t>Opportunities</a:t>
            </a:r>
            <a:r>
              <a:rPr lang="pl-PL" dirty="0"/>
              <a:t> and </a:t>
            </a:r>
            <a:r>
              <a:rPr lang="pl-PL" dirty="0" err="1"/>
              <a:t>Challenges</a:t>
            </a:r>
            <a:r>
              <a:rPr lang="pl-PL" dirty="0"/>
              <a:t>. Ann </a:t>
            </a:r>
            <a:r>
              <a:rPr lang="pl-PL" dirty="0" err="1"/>
              <a:t>Rehabil</a:t>
            </a:r>
            <a:r>
              <a:rPr lang="pl-PL" dirty="0"/>
              <a:t> Med. 2023 Dec;47(6):444-458. doi: 10.5535/arm.23131. </a:t>
            </a:r>
            <a:r>
              <a:rPr lang="pl-PL" dirty="0" err="1"/>
              <a:t>Epub</a:t>
            </a:r>
            <a:r>
              <a:rPr lang="pl-PL" dirty="0"/>
              <a:t> 2023 Dec 14. PMID: 38093518; PMCID: PMC10767220</a:t>
            </a:r>
            <a:r>
              <a:rPr lang="pl-PL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Lang, Q., </a:t>
            </a:r>
            <a:r>
              <a:rPr lang="en-US" dirty="0" err="1"/>
              <a:t>Zhong</a:t>
            </a:r>
            <a:r>
              <a:rPr lang="en-US" dirty="0"/>
              <a:t>, C., Liang, Z. </a:t>
            </a:r>
            <a:r>
              <a:rPr lang="en-US" i="1" dirty="0"/>
              <a:t>et al.</a:t>
            </a:r>
            <a:r>
              <a:rPr lang="en-US" dirty="0"/>
              <a:t> Six application scenarios of artificial intelligence in the precise diagnosis and treatment of liver cancer. </a:t>
            </a:r>
            <a:r>
              <a:rPr lang="en-US" i="1" dirty="0" err="1"/>
              <a:t>Artif</a:t>
            </a:r>
            <a:r>
              <a:rPr lang="en-US" i="1" dirty="0"/>
              <a:t> </a:t>
            </a:r>
            <a:r>
              <a:rPr lang="en-US" i="1" dirty="0" err="1"/>
              <a:t>Intell</a:t>
            </a:r>
            <a:r>
              <a:rPr lang="en-US" i="1" dirty="0"/>
              <a:t> Rev</a:t>
            </a:r>
            <a:r>
              <a:rPr lang="en-US" dirty="0"/>
              <a:t> </a:t>
            </a:r>
            <a:r>
              <a:rPr lang="en-US" b="1" dirty="0"/>
              <a:t>54</a:t>
            </a:r>
            <a:r>
              <a:rPr lang="en-US" dirty="0"/>
              <a:t>, 5307–5346 (2021). https://doi.org/10.1007/s10462-021-10023-1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994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5-03-04 11-55-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83" y="937852"/>
            <a:ext cx="6430963" cy="4982976"/>
          </a:xfrm>
        </p:spPr>
      </p:pic>
      <p:sp>
        <p:nvSpPr>
          <p:cNvPr id="5" name="Prostokąt 4"/>
          <p:cNvSpPr/>
          <p:nvPr/>
        </p:nvSpPr>
        <p:spPr>
          <a:xfrm>
            <a:off x="146183" y="6367213"/>
            <a:ext cx="67912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https://stat.gov.pl/obszary-tematyczne/ludnosc/ludnosc/ludnosc-piramida/</a:t>
            </a:r>
            <a:endParaRPr lang="pl-PL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937454" y="3429340"/>
            <a:ext cx="47362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l-PL" sz="2400" dirty="0" smtClean="0">
                <a:latin typeface="Corbel" panose="020B0503020204020204" pitchFamily="34" charset="0"/>
              </a:rPr>
              <a:t>(Globalnie) do </a:t>
            </a:r>
            <a:r>
              <a:rPr lang="pl-PL" sz="2400" dirty="0">
                <a:latin typeface="Corbel" panose="020B0503020204020204" pitchFamily="34" charset="0"/>
              </a:rPr>
              <a:t>2050 roku populacja osób 65+ wzrośnie z 703 mln do 1,5 </a:t>
            </a:r>
            <a:r>
              <a:rPr lang="pl-PL" sz="2400" dirty="0" smtClean="0">
                <a:latin typeface="Corbel" panose="020B0503020204020204" pitchFamily="34" charset="0"/>
              </a:rPr>
              <a:t>mld (DESA)​</a:t>
            </a:r>
          </a:p>
          <a:p>
            <a:pPr lvl="0" algn="just">
              <a:defRPr/>
            </a:pPr>
            <a:endParaRPr lang="pl-PL" sz="2400" dirty="0">
              <a:latin typeface="Corbel" panose="020B0503020204020204" pitchFamily="34" charset="0"/>
            </a:endParaRPr>
          </a:p>
          <a:p>
            <a:pPr lvl="0" algn="just">
              <a:defRPr/>
            </a:pPr>
            <a:r>
              <a:rPr lang="pl-PL" sz="2400" u="sng" dirty="0">
                <a:latin typeface="Corbel" panose="020B0503020204020204" pitchFamily="34" charset="0"/>
              </a:rPr>
              <a:t>Rosnąca liczba seniorów powoduje zwiększone zapotrzebowanie na opiekę długoterminową</a:t>
            </a:r>
          </a:p>
        </p:txBody>
      </p:sp>
      <p:sp>
        <p:nvSpPr>
          <p:cNvPr id="8" name="Freeform: Shape 107">
            <a:extLst>
              <a:ext uri="{FF2B5EF4-FFF2-40B4-BE49-F238E27FC236}">
                <a16:creationId xmlns:a16="http://schemas.microsoft.com/office/drawing/2014/main" id="{93998271-20EE-43B9-9B88-BF28622E0323}"/>
              </a:ext>
            </a:extLst>
          </p:cNvPr>
          <p:cNvSpPr/>
          <p:nvPr/>
        </p:nvSpPr>
        <p:spPr>
          <a:xfrm>
            <a:off x="6577146" y="698473"/>
            <a:ext cx="2677922" cy="2672763"/>
          </a:xfrm>
          <a:custGeom>
            <a:avLst/>
            <a:gdLst>
              <a:gd name="connsiteX0" fmla="*/ 2538684 w 2677922"/>
              <a:gd name="connsiteY0" fmla="*/ 1897505 h 2672762"/>
              <a:gd name="connsiteX1" fmla="*/ 2456643 w 2677922"/>
              <a:gd name="connsiteY1" fmla="*/ 1879446 h 2672762"/>
              <a:gd name="connsiteX2" fmla="*/ 2389566 w 2677922"/>
              <a:gd name="connsiteY2" fmla="*/ 1863966 h 2672762"/>
              <a:gd name="connsiteX3" fmla="*/ 2354479 w 2677922"/>
              <a:gd name="connsiteY3" fmla="*/ 1874802 h 2672762"/>
              <a:gd name="connsiteX4" fmla="*/ 2312170 w 2677922"/>
              <a:gd name="connsiteY4" fmla="*/ 1950651 h 2672762"/>
              <a:gd name="connsiteX5" fmla="*/ 2322489 w 2677922"/>
              <a:gd name="connsiteY5" fmla="*/ 1983157 h 2672762"/>
              <a:gd name="connsiteX6" fmla="*/ 2412785 w 2677922"/>
              <a:gd name="connsiteY6" fmla="*/ 2080161 h 2672762"/>
              <a:gd name="connsiteX7" fmla="*/ 2418461 w 2677922"/>
              <a:gd name="connsiteY7" fmla="*/ 2146722 h 2672762"/>
              <a:gd name="connsiteX8" fmla="*/ 2414849 w 2677922"/>
              <a:gd name="connsiteY8" fmla="*/ 2151882 h 2672762"/>
              <a:gd name="connsiteX9" fmla="*/ 2324037 w 2677922"/>
              <a:gd name="connsiteY9" fmla="*/ 2174585 h 2672762"/>
              <a:gd name="connsiteX10" fmla="*/ 2219294 w 2677922"/>
              <a:gd name="connsiteY10" fmla="*/ 2118859 h 2672762"/>
              <a:gd name="connsiteX11" fmla="*/ 2178531 w 2677922"/>
              <a:gd name="connsiteY11" fmla="*/ 2120407 h 2672762"/>
              <a:gd name="connsiteX12" fmla="*/ 2125386 w 2677922"/>
              <a:gd name="connsiteY12" fmla="*/ 2172521 h 2672762"/>
              <a:gd name="connsiteX13" fmla="*/ 2122806 w 2677922"/>
              <a:gd name="connsiteY13" fmla="*/ 2217411 h 2672762"/>
              <a:gd name="connsiteX14" fmla="*/ 2184723 w 2677922"/>
              <a:gd name="connsiteY14" fmla="*/ 2334538 h 2672762"/>
              <a:gd name="connsiteX15" fmla="*/ 2174404 w 2677922"/>
              <a:gd name="connsiteY15" fmla="*/ 2395423 h 2672762"/>
              <a:gd name="connsiteX16" fmla="*/ 2164084 w 2677922"/>
              <a:gd name="connsiteY16" fmla="*/ 2404711 h 2672762"/>
              <a:gd name="connsiteX17" fmla="*/ 2075336 w 2677922"/>
              <a:gd name="connsiteY17" fmla="*/ 2401615 h 2672762"/>
              <a:gd name="connsiteX18" fmla="*/ 1988652 w 2677922"/>
              <a:gd name="connsiteY18" fmla="*/ 2320606 h 2672762"/>
              <a:gd name="connsiteX19" fmla="*/ 1944277 w 2677922"/>
              <a:gd name="connsiteY19" fmla="*/ 2311835 h 2672762"/>
              <a:gd name="connsiteX20" fmla="*/ 1883392 w 2677922"/>
              <a:gd name="connsiteY20" fmla="*/ 2346405 h 2672762"/>
              <a:gd name="connsiteX21" fmla="*/ 1868429 w 2677922"/>
              <a:gd name="connsiteY21" fmla="*/ 2391811 h 2672762"/>
              <a:gd name="connsiteX22" fmla="*/ 1899388 w 2677922"/>
              <a:gd name="connsiteY22" fmla="*/ 2526997 h 2672762"/>
              <a:gd name="connsiteX23" fmla="*/ 1879264 w 2677922"/>
              <a:gd name="connsiteY23" fmla="*/ 2571887 h 2672762"/>
              <a:gd name="connsiteX24" fmla="*/ 1841082 w 2677922"/>
              <a:gd name="connsiteY24" fmla="*/ 2588915 h 2672762"/>
              <a:gd name="connsiteX25" fmla="*/ 1782777 w 2677922"/>
              <a:gd name="connsiteY25" fmla="*/ 2568276 h 2672762"/>
              <a:gd name="connsiteX26" fmla="*/ 1715184 w 2677922"/>
              <a:gd name="connsiteY26" fmla="*/ 2459404 h 2672762"/>
              <a:gd name="connsiteX27" fmla="*/ 1664618 w 2677922"/>
              <a:gd name="connsiteY27" fmla="*/ 2435669 h 2672762"/>
              <a:gd name="connsiteX28" fmla="*/ 1610440 w 2677922"/>
              <a:gd name="connsiteY28" fmla="*/ 2450117 h 2672762"/>
              <a:gd name="connsiteX29" fmla="*/ 1577418 w 2677922"/>
              <a:gd name="connsiteY29" fmla="*/ 2495007 h 2672762"/>
              <a:gd name="connsiteX30" fmla="*/ 1573806 w 2677922"/>
              <a:gd name="connsiteY30" fmla="*/ 2616777 h 2672762"/>
              <a:gd name="connsiteX31" fmla="*/ 1526852 w 2677922"/>
              <a:gd name="connsiteY31" fmla="*/ 2672503 h 2672762"/>
              <a:gd name="connsiteX32" fmla="*/ 1497441 w 2677922"/>
              <a:gd name="connsiteY32" fmla="*/ 2676115 h 2672762"/>
              <a:gd name="connsiteX33" fmla="*/ 1449972 w 2677922"/>
              <a:gd name="connsiteY33" fmla="*/ 2644124 h 2672762"/>
              <a:gd name="connsiteX34" fmla="*/ 1410241 w 2677922"/>
              <a:gd name="connsiteY34" fmla="*/ 2514614 h 2672762"/>
              <a:gd name="connsiteX35" fmla="*/ 1373091 w 2677922"/>
              <a:gd name="connsiteY35" fmla="*/ 2482623 h 2672762"/>
              <a:gd name="connsiteX36" fmla="*/ 1304982 w 2677922"/>
              <a:gd name="connsiteY36" fmla="*/ 2483139 h 2672762"/>
              <a:gd name="connsiteX37" fmla="*/ 1271959 w 2677922"/>
              <a:gd name="connsiteY37" fmla="*/ 2511518 h 2672762"/>
              <a:gd name="connsiteX38" fmla="*/ 1234293 w 2677922"/>
              <a:gd name="connsiteY38" fmla="*/ 2633805 h 2672762"/>
              <a:gd name="connsiteX39" fmla="*/ 1170828 w 2677922"/>
              <a:gd name="connsiteY39" fmla="*/ 2674567 h 2672762"/>
              <a:gd name="connsiteX40" fmla="*/ 1106847 w 2677922"/>
              <a:gd name="connsiteY40" fmla="*/ 2602330 h 2672762"/>
              <a:gd name="connsiteX41" fmla="*/ 1103751 w 2677922"/>
              <a:gd name="connsiteY41" fmla="*/ 2491395 h 2672762"/>
              <a:gd name="connsiteX42" fmla="*/ 1080532 w 2677922"/>
              <a:gd name="connsiteY42" fmla="*/ 2454244 h 2672762"/>
              <a:gd name="connsiteX43" fmla="*/ 1005199 w 2677922"/>
              <a:gd name="connsiteY43" fmla="*/ 2435153 h 2672762"/>
              <a:gd name="connsiteX44" fmla="*/ 969080 w 2677922"/>
              <a:gd name="connsiteY44" fmla="*/ 2454244 h 2672762"/>
              <a:gd name="connsiteX45" fmla="*/ 900456 w 2677922"/>
              <a:gd name="connsiteY45" fmla="*/ 2564148 h 2672762"/>
              <a:gd name="connsiteX46" fmla="*/ 836474 w 2677922"/>
              <a:gd name="connsiteY46" fmla="*/ 2587367 h 2672762"/>
              <a:gd name="connsiteX47" fmla="*/ 831830 w 2677922"/>
              <a:gd name="connsiteY47" fmla="*/ 2585819 h 2672762"/>
              <a:gd name="connsiteX48" fmla="*/ 785392 w 2677922"/>
              <a:gd name="connsiteY48" fmla="*/ 2504810 h 2672762"/>
              <a:gd name="connsiteX49" fmla="*/ 811707 w 2677922"/>
              <a:gd name="connsiteY49" fmla="*/ 2390779 h 2672762"/>
              <a:gd name="connsiteX50" fmla="*/ 794680 w 2677922"/>
              <a:gd name="connsiteY50" fmla="*/ 2344341 h 2672762"/>
              <a:gd name="connsiteX51" fmla="*/ 739470 w 2677922"/>
              <a:gd name="connsiteY51" fmla="*/ 2312351 h 2672762"/>
              <a:gd name="connsiteX52" fmla="*/ 689421 w 2677922"/>
              <a:gd name="connsiteY52" fmla="*/ 2321638 h 2672762"/>
              <a:gd name="connsiteX53" fmla="*/ 596029 w 2677922"/>
              <a:gd name="connsiteY53" fmla="*/ 2408838 h 2672762"/>
              <a:gd name="connsiteX54" fmla="*/ 530500 w 2677922"/>
              <a:gd name="connsiteY54" fmla="*/ 2415030 h 2672762"/>
              <a:gd name="connsiteX55" fmla="*/ 521212 w 2677922"/>
              <a:gd name="connsiteY55" fmla="*/ 2408838 h 2672762"/>
              <a:gd name="connsiteX56" fmla="*/ 500573 w 2677922"/>
              <a:gd name="connsiteY56" fmla="*/ 2322670 h 2672762"/>
              <a:gd name="connsiteX57" fmla="*/ 556298 w 2677922"/>
              <a:gd name="connsiteY57" fmla="*/ 2217927 h 2672762"/>
              <a:gd name="connsiteX58" fmla="*/ 552171 w 2677922"/>
              <a:gd name="connsiteY58" fmla="*/ 2168909 h 2672762"/>
              <a:gd name="connsiteX59" fmla="*/ 505733 w 2677922"/>
              <a:gd name="connsiteY59" fmla="*/ 2122987 h 2672762"/>
              <a:gd name="connsiteX60" fmla="*/ 457747 w 2677922"/>
              <a:gd name="connsiteY60" fmla="*/ 2119375 h 2672762"/>
              <a:gd name="connsiteX61" fmla="*/ 341652 w 2677922"/>
              <a:gd name="connsiteY61" fmla="*/ 2180777 h 2672762"/>
              <a:gd name="connsiteX62" fmla="*/ 278187 w 2677922"/>
              <a:gd name="connsiteY62" fmla="*/ 2168909 h 2672762"/>
              <a:gd name="connsiteX63" fmla="*/ 274059 w 2677922"/>
              <a:gd name="connsiteY63" fmla="*/ 2164265 h 2672762"/>
              <a:gd name="connsiteX64" fmla="*/ 276639 w 2677922"/>
              <a:gd name="connsiteY64" fmla="*/ 2069325 h 2672762"/>
              <a:gd name="connsiteX65" fmla="*/ 354551 w 2677922"/>
              <a:gd name="connsiteY65" fmla="*/ 1986253 h 2672762"/>
              <a:gd name="connsiteX66" fmla="*/ 363839 w 2677922"/>
              <a:gd name="connsiteY66" fmla="*/ 1940847 h 2672762"/>
              <a:gd name="connsiteX67" fmla="*/ 328237 w 2677922"/>
              <a:gd name="connsiteY67" fmla="*/ 1878930 h 2672762"/>
              <a:gd name="connsiteX68" fmla="*/ 283347 w 2677922"/>
              <a:gd name="connsiteY68" fmla="*/ 1866030 h 2672762"/>
              <a:gd name="connsiteX69" fmla="*/ 170864 w 2677922"/>
              <a:gd name="connsiteY69" fmla="*/ 1891829 h 2672762"/>
              <a:gd name="connsiteX70" fmla="*/ 155900 w 2677922"/>
              <a:gd name="connsiteY70" fmla="*/ 1895441 h 2672762"/>
              <a:gd name="connsiteX71" fmla="*/ 100175 w 2677922"/>
              <a:gd name="connsiteY71" fmla="*/ 1868094 h 2672762"/>
              <a:gd name="connsiteX72" fmla="*/ 87275 w 2677922"/>
              <a:gd name="connsiteY72" fmla="*/ 1838168 h 2672762"/>
              <a:gd name="connsiteX73" fmla="*/ 107915 w 2677922"/>
              <a:gd name="connsiteY73" fmla="*/ 1779862 h 2672762"/>
              <a:gd name="connsiteX74" fmla="*/ 213690 w 2677922"/>
              <a:gd name="connsiteY74" fmla="*/ 1713817 h 2672762"/>
              <a:gd name="connsiteX75" fmla="*/ 238972 w 2677922"/>
              <a:gd name="connsiteY75" fmla="*/ 1654480 h 2672762"/>
              <a:gd name="connsiteX76" fmla="*/ 222977 w 2677922"/>
              <a:gd name="connsiteY76" fmla="*/ 1600818 h 2672762"/>
              <a:gd name="connsiteX77" fmla="*/ 184279 w 2677922"/>
              <a:gd name="connsiteY77" fmla="*/ 1575019 h 2672762"/>
              <a:gd name="connsiteX78" fmla="*/ 59413 w 2677922"/>
              <a:gd name="connsiteY78" fmla="*/ 1571407 h 2672762"/>
              <a:gd name="connsiteX79" fmla="*/ 3687 w 2677922"/>
              <a:gd name="connsiteY79" fmla="*/ 1524453 h 2672762"/>
              <a:gd name="connsiteX80" fmla="*/ 1623 w 2677922"/>
              <a:gd name="connsiteY80" fmla="*/ 1513618 h 2672762"/>
              <a:gd name="connsiteX81" fmla="*/ 48577 w 2677922"/>
              <a:gd name="connsiteY81" fmla="*/ 1442413 h 2672762"/>
              <a:gd name="connsiteX82" fmla="*/ 160544 w 2677922"/>
              <a:gd name="connsiteY82" fmla="*/ 1408358 h 2672762"/>
              <a:gd name="connsiteX83" fmla="*/ 194083 w 2677922"/>
              <a:gd name="connsiteY83" fmla="*/ 1370692 h 2672762"/>
              <a:gd name="connsiteX84" fmla="*/ 192534 w 2677922"/>
              <a:gd name="connsiteY84" fmla="*/ 1298971 h 2672762"/>
              <a:gd name="connsiteX85" fmla="*/ 166220 w 2677922"/>
              <a:gd name="connsiteY85" fmla="*/ 1269560 h 2672762"/>
              <a:gd name="connsiteX86" fmla="*/ 47029 w 2677922"/>
              <a:gd name="connsiteY86" fmla="*/ 1232926 h 2672762"/>
              <a:gd name="connsiteX87" fmla="*/ 1623 w 2677922"/>
              <a:gd name="connsiteY87" fmla="*/ 1166881 h 2672762"/>
              <a:gd name="connsiteX88" fmla="*/ 6267 w 2677922"/>
              <a:gd name="connsiteY88" fmla="*/ 1139534 h 2672762"/>
              <a:gd name="connsiteX89" fmla="*/ 49093 w 2677922"/>
              <a:gd name="connsiteY89" fmla="*/ 1105480 h 2672762"/>
              <a:gd name="connsiteX90" fmla="*/ 164672 w 2677922"/>
              <a:gd name="connsiteY90" fmla="*/ 1101868 h 2672762"/>
              <a:gd name="connsiteX91" fmla="*/ 181699 w 2677922"/>
              <a:gd name="connsiteY91" fmla="*/ 1101352 h 2672762"/>
              <a:gd name="connsiteX92" fmla="*/ 227621 w 2677922"/>
              <a:gd name="connsiteY92" fmla="*/ 1065233 h 2672762"/>
              <a:gd name="connsiteX93" fmla="*/ 241036 w 2677922"/>
              <a:gd name="connsiteY93" fmla="*/ 1014152 h 2672762"/>
              <a:gd name="connsiteX94" fmla="*/ 219366 w 2677922"/>
              <a:gd name="connsiteY94" fmla="*/ 965650 h 2672762"/>
              <a:gd name="connsiteX95" fmla="*/ 113590 w 2677922"/>
              <a:gd name="connsiteY95" fmla="*/ 899605 h 2672762"/>
              <a:gd name="connsiteX96" fmla="*/ 89855 w 2677922"/>
              <a:gd name="connsiteY96" fmla="*/ 832012 h 2672762"/>
              <a:gd name="connsiteX97" fmla="*/ 104818 w 2677922"/>
              <a:gd name="connsiteY97" fmla="*/ 799505 h 2672762"/>
              <a:gd name="connsiteX98" fmla="*/ 151256 w 2677922"/>
              <a:gd name="connsiteY98" fmla="*/ 779898 h 2672762"/>
              <a:gd name="connsiteX99" fmla="*/ 283347 w 2677922"/>
              <a:gd name="connsiteY99" fmla="*/ 810341 h 2672762"/>
              <a:gd name="connsiteX100" fmla="*/ 331332 w 2677922"/>
              <a:gd name="connsiteY100" fmla="*/ 794345 h 2672762"/>
              <a:gd name="connsiteX101" fmla="*/ 363839 w 2677922"/>
              <a:gd name="connsiteY101" fmla="*/ 737588 h 2672762"/>
              <a:gd name="connsiteX102" fmla="*/ 354551 w 2677922"/>
              <a:gd name="connsiteY102" fmla="*/ 689086 h 2672762"/>
              <a:gd name="connsiteX103" fmla="*/ 266835 w 2677922"/>
              <a:gd name="connsiteY103" fmla="*/ 595694 h 2672762"/>
              <a:gd name="connsiteX104" fmla="*/ 261675 w 2677922"/>
              <a:gd name="connsiteY104" fmla="*/ 529133 h 2672762"/>
              <a:gd name="connsiteX105" fmla="*/ 270447 w 2677922"/>
              <a:gd name="connsiteY105" fmla="*/ 516233 h 2672762"/>
              <a:gd name="connsiteX106" fmla="*/ 349907 w 2677922"/>
              <a:gd name="connsiteY106" fmla="*/ 498690 h 2672762"/>
              <a:gd name="connsiteX107" fmla="*/ 457231 w 2677922"/>
              <a:gd name="connsiteY107" fmla="*/ 555964 h 2672762"/>
              <a:gd name="connsiteX108" fmla="*/ 507797 w 2677922"/>
              <a:gd name="connsiteY108" fmla="*/ 551320 h 2672762"/>
              <a:gd name="connsiteX109" fmla="*/ 551139 w 2677922"/>
              <a:gd name="connsiteY109" fmla="*/ 508494 h 2672762"/>
              <a:gd name="connsiteX110" fmla="*/ 556815 w 2677922"/>
              <a:gd name="connsiteY110" fmla="*/ 456896 h 2672762"/>
              <a:gd name="connsiteX111" fmla="*/ 494381 w 2677922"/>
              <a:gd name="connsiteY111" fmla="*/ 339769 h 2672762"/>
              <a:gd name="connsiteX112" fmla="*/ 505217 w 2677922"/>
              <a:gd name="connsiteY112" fmla="*/ 280432 h 2672762"/>
              <a:gd name="connsiteX113" fmla="*/ 537723 w 2677922"/>
              <a:gd name="connsiteY113" fmla="*/ 256181 h 2672762"/>
              <a:gd name="connsiteX114" fmla="*/ 590353 w 2677922"/>
              <a:gd name="connsiteY114" fmla="*/ 261857 h 2672762"/>
              <a:gd name="connsiteX115" fmla="*/ 679617 w 2677922"/>
              <a:gd name="connsiteY115" fmla="*/ 344929 h 2672762"/>
              <a:gd name="connsiteX116" fmla="*/ 754950 w 2677922"/>
              <a:gd name="connsiteY116" fmla="*/ 355765 h 2672762"/>
              <a:gd name="connsiteX117" fmla="*/ 797260 w 2677922"/>
              <a:gd name="connsiteY117" fmla="*/ 329450 h 2672762"/>
              <a:gd name="connsiteX118" fmla="*/ 811707 w 2677922"/>
              <a:gd name="connsiteY118" fmla="*/ 285076 h 2672762"/>
              <a:gd name="connsiteX119" fmla="*/ 781781 w 2677922"/>
              <a:gd name="connsiteY119" fmla="*/ 156081 h 2672762"/>
              <a:gd name="connsiteX120" fmla="*/ 807064 w 2677922"/>
              <a:gd name="connsiteY120" fmla="*/ 100872 h 2672762"/>
              <a:gd name="connsiteX121" fmla="*/ 841634 w 2677922"/>
              <a:gd name="connsiteY121" fmla="*/ 86424 h 2672762"/>
              <a:gd name="connsiteX122" fmla="*/ 896328 w 2677922"/>
              <a:gd name="connsiteY122" fmla="*/ 106031 h 2672762"/>
              <a:gd name="connsiteX123" fmla="*/ 965469 w 2677922"/>
              <a:gd name="connsiteY123" fmla="*/ 217483 h 2672762"/>
              <a:gd name="connsiteX124" fmla="*/ 1013455 w 2677922"/>
              <a:gd name="connsiteY124" fmla="*/ 240702 h 2672762"/>
              <a:gd name="connsiteX125" fmla="*/ 1077952 w 2677922"/>
              <a:gd name="connsiteY125" fmla="*/ 222642 h 2672762"/>
              <a:gd name="connsiteX126" fmla="*/ 1101687 w 2677922"/>
              <a:gd name="connsiteY126" fmla="*/ 188072 h 2672762"/>
              <a:gd name="connsiteX127" fmla="*/ 1106847 w 2677922"/>
              <a:gd name="connsiteY127" fmla="*/ 53918 h 2672762"/>
              <a:gd name="connsiteX128" fmla="*/ 1145029 w 2677922"/>
              <a:gd name="connsiteY128" fmla="*/ 4900 h 2672762"/>
              <a:gd name="connsiteX129" fmla="*/ 1158960 w 2677922"/>
              <a:gd name="connsiteY129" fmla="*/ 1804 h 2672762"/>
              <a:gd name="connsiteX130" fmla="*/ 1235841 w 2677922"/>
              <a:gd name="connsiteY130" fmla="*/ 48758 h 2672762"/>
              <a:gd name="connsiteX131" fmla="*/ 1269895 w 2677922"/>
              <a:gd name="connsiteY131" fmla="*/ 162273 h 2672762"/>
              <a:gd name="connsiteX132" fmla="*/ 1303434 w 2677922"/>
              <a:gd name="connsiteY132" fmla="*/ 192716 h 2672762"/>
              <a:gd name="connsiteX133" fmla="*/ 1376702 w 2677922"/>
              <a:gd name="connsiteY133" fmla="*/ 192716 h 2672762"/>
              <a:gd name="connsiteX134" fmla="*/ 1409209 w 2677922"/>
              <a:gd name="connsiteY134" fmla="*/ 163305 h 2672762"/>
              <a:gd name="connsiteX135" fmla="*/ 1447392 w 2677922"/>
              <a:gd name="connsiteY135" fmla="*/ 37922 h 2672762"/>
              <a:gd name="connsiteX136" fmla="*/ 1499505 w 2677922"/>
              <a:gd name="connsiteY136" fmla="*/ 256 h 2672762"/>
              <a:gd name="connsiteX137" fmla="*/ 1513436 w 2677922"/>
              <a:gd name="connsiteY137" fmla="*/ 772 h 2672762"/>
              <a:gd name="connsiteX138" fmla="*/ 1573290 w 2677922"/>
              <a:gd name="connsiteY138" fmla="*/ 65269 h 2672762"/>
              <a:gd name="connsiteX139" fmla="*/ 1576902 w 2677922"/>
              <a:gd name="connsiteY139" fmla="*/ 185492 h 2672762"/>
              <a:gd name="connsiteX140" fmla="*/ 1598057 w 2677922"/>
              <a:gd name="connsiteY140" fmla="*/ 220578 h 2672762"/>
              <a:gd name="connsiteX141" fmla="*/ 1674422 w 2677922"/>
              <a:gd name="connsiteY141" fmla="*/ 240702 h 2672762"/>
              <a:gd name="connsiteX142" fmla="*/ 1710540 w 2677922"/>
              <a:gd name="connsiteY142" fmla="*/ 221610 h 2672762"/>
              <a:gd name="connsiteX143" fmla="*/ 1779165 w 2677922"/>
              <a:gd name="connsiteY143" fmla="*/ 111707 h 2672762"/>
              <a:gd name="connsiteX144" fmla="*/ 1845726 w 2677922"/>
              <a:gd name="connsiteY144" fmla="*/ 88488 h 2672762"/>
              <a:gd name="connsiteX145" fmla="*/ 1857594 w 2677922"/>
              <a:gd name="connsiteY145" fmla="*/ 92616 h 2672762"/>
              <a:gd name="connsiteX146" fmla="*/ 1895260 w 2677922"/>
              <a:gd name="connsiteY146" fmla="*/ 166401 h 2672762"/>
              <a:gd name="connsiteX147" fmla="*/ 1868429 w 2677922"/>
              <a:gd name="connsiteY147" fmla="*/ 281980 h 2672762"/>
              <a:gd name="connsiteX148" fmla="*/ 1887004 w 2677922"/>
              <a:gd name="connsiteY148" fmla="*/ 332030 h 2672762"/>
              <a:gd name="connsiteX149" fmla="*/ 1946857 w 2677922"/>
              <a:gd name="connsiteY149" fmla="*/ 365052 h 2672762"/>
              <a:gd name="connsiteX150" fmla="*/ 1986588 w 2677922"/>
              <a:gd name="connsiteY150" fmla="*/ 355765 h 2672762"/>
              <a:gd name="connsiteX151" fmla="*/ 2081528 w 2677922"/>
              <a:gd name="connsiteY151" fmla="*/ 267532 h 2672762"/>
              <a:gd name="connsiteX152" fmla="*/ 2151701 w 2677922"/>
              <a:gd name="connsiteY152" fmla="*/ 261857 h 2672762"/>
              <a:gd name="connsiteX153" fmla="*/ 2155312 w 2677922"/>
              <a:gd name="connsiteY153" fmla="*/ 264437 h 2672762"/>
              <a:gd name="connsiteX154" fmla="*/ 2177500 w 2677922"/>
              <a:gd name="connsiteY154" fmla="*/ 353701 h 2672762"/>
              <a:gd name="connsiteX155" fmla="*/ 2122290 w 2677922"/>
              <a:gd name="connsiteY155" fmla="*/ 456896 h 2672762"/>
              <a:gd name="connsiteX156" fmla="*/ 2126934 w 2677922"/>
              <a:gd name="connsiteY156" fmla="*/ 505914 h 2672762"/>
              <a:gd name="connsiteX157" fmla="*/ 2173372 w 2677922"/>
              <a:gd name="connsiteY157" fmla="*/ 551836 h 2672762"/>
              <a:gd name="connsiteX158" fmla="*/ 2219810 w 2677922"/>
              <a:gd name="connsiteY158" fmla="*/ 555964 h 2672762"/>
              <a:gd name="connsiteX159" fmla="*/ 2336937 w 2677922"/>
              <a:gd name="connsiteY159" fmla="*/ 494046 h 2672762"/>
              <a:gd name="connsiteX160" fmla="*/ 2400917 w 2677922"/>
              <a:gd name="connsiteY160" fmla="*/ 507462 h 2672762"/>
              <a:gd name="connsiteX161" fmla="*/ 2420525 w 2677922"/>
              <a:gd name="connsiteY161" fmla="*/ 533777 h 2672762"/>
              <a:gd name="connsiteX162" fmla="*/ 2415365 w 2677922"/>
              <a:gd name="connsiteY162" fmla="*/ 591566 h 2672762"/>
              <a:gd name="connsiteX163" fmla="*/ 2321973 w 2677922"/>
              <a:gd name="connsiteY163" fmla="*/ 692182 h 2672762"/>
              <a:gd name="connsiteX164" fmla="*/ 2313718 w 2677922"/>
              <a:gd name="connsiteY164" fmla="*/ 733460 h 2672762"/>
              <a:gd name="connsiteX165" fmla="*/ 2349320 w 2677922"/>
              <a:gd name="connsiteY165" fmla="*/ 795377 h 2672762"/>
              <a:gd name="connsiteX166" fmla="*/ 2394726 w 2677922"/>
              <a:gd name="connsiteY166" fmla="*/ 810341 h 2672762"/>
              <a:gd name="connsiteX167" fmla="*/ 2526816 w 2677922"/>
              <a:gd name="connsiteY167" fmla="*/ 780414 h 2672762"/>
              <a:gd name="connsiteX168" fmla="*/ 2575834 w 2677922"/>
              <a:gd name="connsiteY168" fmla="*/ 803117 h 2672762"/>
              <a:gd name="connsiteX169" fmla="*/ 2591313 w 2677922"/>
              <a:gd name="connsiteY169" fmla="*/ 838719 h 2672762"/>
              <a:gd name="connsiteX170" fmla="*/ 2570158 w 2677922"/>
              <a:gd name="connsiteY170" fmla="*/ 896509 h 2672762"/>
              <a:gd name="connsiteX171" fmla="*/ 2461287 w 2677922"/>
              <a:gd name="connsiteY171" fmla="*/ 964102 h 2672762"/>
              <a:gd name="connsiteX172" fmla="*/ 2438068 w 2677922"/>
              <a:gd name="connsiteY172" fmla="*/ 1014668 h 2672762"/>
              <a:gd name="connsiteX173" fmla="*/ 2454063 w 2677922"/>
              <a:gd name="connsiteY173" fmla="*/ 1073489 h 2672762"/>
              <a:gd name="connsiteX174" fmla="*/ 2492762 w 2677922"/>
              <a:gd name="connsiteY174" fmla="*/ 1100836 h 2672762"/>
              <a:gd name="connsiteX175" fmla="*/ 2628464 w 2677922"/>
              <a:gd name="connsiteY175" fmla="*/ 1105996 h 2672762"/>
              <a:gd name="connsiteX176" fmla="*/ 2672322 w 2677922"/>
              <a:gd name="connsiteY176" fmla="*/ 1140566 h 2672762"/>
              <a:gd name="connsiteX177" fmla="*/ 2677998 w 2677922"/>
              <a:gd name="connsiteY177" fmla="*/ 1182360 h 2672762"/>
              <a:gd name="connsiteX178" fmla="*/ 2644459 w 2677922"/>
              <a:gd name="connsiteY178" fmla="*/ 1229830 h 2672762"/>
              <a:gd name="connsiteX179" fmla="*/ 2522172 w 2677922"/>
              <a:gd name="connsiteY179" fmla="*/ 1267497 h 2672762"/>
              <a:gd name="connsiteX180" fmla="*/ 2483990 w 2677922"/>
              <a:gd name="connsiteY180" fmla="*/ 1315998 h 2672762"/>
              <a:gd name="connsiteX181" fmla="*/ 2486570 w 2677922"/>
              <a:gd name="connsiteY181" fmla="*/ 1379980 h 2672762"/>
              <a:gd name="connsiteX182" fmla="*/ 2512885 w 2677922"/>
              <a:gd name="connsiteY182" fmla="*/ 1407842 h 2672762"/>
              <a:gd name="connsiteX183" fmla="*/ 2641363 w 2677922"/>
              <a:gd name="connsiteY183" fmla="*/ 1447057 h 2672762"/>
              <a:gd name="connsiteX184" fmla="*/ 2677998 w 2677922"/>
              <a:gd name="connsiteY184" fmla="*/ 1498138 h 2672762"/>
              <a:gd name="connsiteX185" fmla="*/ 2677998 w 2677922"/>
              <a:gd name="connsiteY185" fmla="*/ 1507426 h 2672762"/>
              <a:gd name="connsiteX186" fmla="*/ 2611952 w 2677922"/>
              <a:gd name="connsiteY186" fmla="*/ 1572955 h 2672762"/>
              <a:gd name="connsiteX187" fmla="*/ 2490182 w 2677922"/>
              <a:gd name="connsiteY187" fmla="*/ 1576567 h 2672762"/>
              <a:gd name="connsiteX188" fmla="*/ 2457675 w 2677922"/>
              <a:gd name="connsiteY188" fmla="*/ 1596690 h 2672762"/>
              <a:gd name="connsiteX189" fmla="*/ 2437036 w 2677922"/>
              <a:gd name="connsiteY189" fmla="*/ 1673055 h 2672762"/>
              <a:gd name="connsiteX190" fmla="*/ 2457159 w 2677922"/>
              <a:gd name="connsiteY190" fmla="*/ 1710205 h 2672762"/>
              <a:gd name="connsiteX191" fmla="*/ 2564483 w 2677922"/>
              <a:gd name="connsiteY191" fmla="*/ 1777282 h 2672762"/>
              <a:gd name="connsiteX192" fmla="*/ 2588733 w 2677922"/>
              <a:gd name="connsiteY192" fmla="*/ 1845907 h 2672762"/>
              <a:gd name="connsiteX193" fmla="*/ 2571706 w 2677922"/>
              <a:gd name="connsiteY193" fmla="*/ 1880994 h 2672762"/>
              <a:gd name="connsiteX194" fmla="*/ 2538684 w 2677922"/>
              <a:gd name="connsiteY194" fmla="*/ 1897505 h 2672762"/>
              <a:gd name="connsiteX195" fmla="*/ 1338521 w 2677922"/>
              <a:gd name="connsiteY195" fmla="*/ 2312867 h 2672762"/>
              <a:gd name="connsiteX196" fmla="*/ 2316814 w 2677922"/>
              <a:gd name="connsiteY196" fmla="*/ 1335605 h 2672762"/>
              <a:gd name="connsiteX197" fmla="*/ 1340068 w 2677922"/>
              <a:gd name="connsiteY197" fmla="*/ 359376 h 2672762"/>
              <a:gd name="connsiteX198" fmla="*/ 361775 w 2677922"/>
              <a:gd name="connsiteY198" fmla="*/ 1331994 h 2672762"/>
              <a:gd name="connsiteX199" fmla="*/ 1338521 w 2677922"/>
              <a:gd name="connsiteY199" fmla="*/ 2312867 h 267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2677922" h="2672762">
                <a:moveTo>
                  <a:pt x="2538684" y="1897505"/>
                </a:moveTo>
                <a:cubicBezTo>
                  <a:pt x="2511337" y="1891313"/>
                  <a:pt x="2483990" y="1885121"/>
                  <a:pt x="2456643" y="1879446"/>
                </a:cubicBezTo>
                <a:cubicBezTo>
                  <a:pt x="2434456" y="1874286"/>
                  <a:pt x="2411753" y="1869642"/>
                  <a:pt x="2389566" y="1863966"/>
                </a:cubicBezTo>
                <a:cubicBezTo>
                  <a:pt x="2375119" y="1860354"/>
                  <a:pt x="2363767" y="1864482"/>
                  <a:pt x="2354479" y="1874802"/>
                </a:cubicBezTo>
                <a:cubicBezTo>
                  <a:pt x="2335389" y="1896989"/>
                  <a:pt x="2320425" y="1922272"/>
                  <a:pt x="2312170" y="1950651"/>
                </a:cubicBezTo>
                <a:cubicBezTo>
                  <a:pt x="2308042" y="1964066"/>
                  <a:pt x="2314234" y="1973869"/>
                  <a:pt x="2322489" y="1983157"/>
                </a:cubicBezTo>
                <a:cubicBezTo>
                  <a:pt x="2352416" y="2015664"/>
                  <a:pt x="2382858" y="2048170"/>
                  <a:pt x="2412785" y="2080161"/>
                </a:cubicBezTo>
                <a:cubicBezTo>
                  <a:pt x="2435488" y="2104412"/>
                  <a:pt x="2436520" y="2118859"/>
                  <a:pt x="2418461" y="2146722"/>
                </a:cubicBezTo>
                <a:cubicBezTo>
                  <a:pt x="2417429" y="2148270"/>
                  <a:pt x="2416397" y="2150334"/>
                  <a:pt x="2414849" y="2151882"/>
                </a:cubicBezTo>
                <a:cubicBezTo>
                  <a:pt x="2380795" y="2197804"/>
                  <a:pt x="2365831" y="2198320"/>
                  <a:pt x="2324037" y="2174585"/>
                </a:cubicBezTo>
                <a:cubicBezTo>
                  <a:pt x="2289982" y="2154978"/>
                  <a:pt x="2253864" y="2137434"/>
                  <a:pt x="2219294" y="2118859"/>
                </a:cubicBezTo>
                <a:cubicBezTo>
                  <a:pt x="2204846" y="2111120"/>
                  <a:pt x="2191431" y="2111120"/>
                  <a:pt x="2178531" y="2120407"/>
                </a:cubicBezTo>
                <a:cubicBezTo>
                  <a:pt x="2157892" y="2134855"/>
                  <a:pt x="2140349" y="2152398"/>
                  <a:pt x="2125386" y="2172521"/>
                </a:cubicBezTo>
                <a:cubicBezTo>
                  <a:pt x="2114550" y="2186968"/>
                  <a:pt x="2114034" y="2201416"/>
                  <a:pt x="2122806" y="2217411"/>
                </a:cubicBezTo>
                <a:cubicBezTo>
                  <a:pt x="2143961" y="2256109"/>
                  <a:pt x="2164600" y="2295323"/>
                  <a:pt x="2184723" y="2334538"/>
                </a:cubicBezTo>
                <a:cubicBezTo>
                  <a:pt x="2198655" y="2361885"/>
                  <a:pt x="2196591" y="2374268"/>
                  <a:pt x="2174404" y="2395423"/>
                </a:cubicBezTo>
                <a:cubicBezTo>
                  <a:pt x="2170792" y="2398519"/>
                  <a:pt x="2167696" y="2402131"/>
                  <a:pt x="2164084" y="2404711"/>
                </a:cubicBezTo>
                <a:cubicBezTo>
                  <a:pt x="2131062" y="2428962"/>
                  <a:pt x="2114034" y="2440829"/>
                  <a:pt x="2075336" y="2401615"/>
                </a:cubicBezTo>
                <a:cubicBezTo>
                  <a:pt x="2047473" y="2373236"/>
                  <a:pt x="2017547" y="2347953"/>
                  <a:pt x="1988652" y="2320606"/>
                </a:cubicBezTo>
                <a:cubicBezTo>
                  <a:pt x="1975236" y="2307707"/>
                  <a:pt x="1960789" y="2305127"/>
                  <a:pt x="1944277" y="2311835"/>
                </a:cubicBezTo>
                <a:cubicBezTo>
                  <a:pt x="1922607" y="2320606"/>
                  <a:pt x="1901968" y="2331958"/>
                  <a:pt x="1883392" y="2346405"/>
                </a:cubicBezTo>
                <a:cubicBezTo>
                  <a:pt x="1867913" y="2358273"/>
                  <a:pt x="1863785" y="2373236"/>
                  <a:pt x="1868429" y="2391811"/>
                </a:cubicBezTo>
                <a:cubicBezTo>
                  <a:pt x="1879264" y="2436701"/>
                  <a:pt x="1889584" y="2482107"/>
                  <a:pt x="1899388" y="2526997"/>
                </a:cubicBezTo>
                <a:cubicBezTo>
                  <a:pt x="1903516" y="2546604"/>
                  <a:pt x="1896808" y="2561568"/>
                  <a:pt x="1879264" y="2571887"/>
                </a:cubicBezTo>
                <a:cubicBezTo>
                  <a:pt x="1867397" y="2579111"/>
                  <a:pt x="1854498" y="2584787"/>
                  <a:pt x="1841082" y="2588915"/>
                </a:cubicBezTo>
                <a:cubicBezTo>
                  <a:pt x="1813736" y="2597686"/>
                  <a:pt x="1798256" y="2592526"/>
                  <a:pt x="1782777" y="2568276"/>
                </a:cubicBezTo>
                <a:cubicBezTo>
                  <a:pt x="1760074" y="2532157"/>
                  <a:pt x="1736855" y="2496555"/>
                  <a:pt x="1715184" y="2459404"/>
                </a:cubicBezTo>
                <a:cubicBezTo>
                  <a:pt x="1703316" y="2439281"/>
                  <a:pt x="1687837" y="2431542"/>
                  <a:pt x="1664618" y="2435669"/>
                </a:cubicBezTo>
                <a:cubicBezTo>
                  <a:pt x="1646043" y="2439281"/>
                  <a:pt x="1627984" y="2443925"/>
                  <a:pt x="1610440" y="2450117"/>
                </a:cubicBezTo>
                <a:cubicBezTo>
                  <a:pt x="1586190" y="2458888"/>
                  <a:pt x="1578450" y="2469208"/>
                  <a:pt x="1577418" y="2495007"/>
                </a:cubicBezTo>
                <a:cubicBezTo>
                  <a:pt x="1575870" y="2535769"/>
                  <a:pt x="1574838" y="2576015"/>
                  <a:pt x="1573806" y="2616777"/>
                </a:cubicBezTo>
                <a:cubicBezTo>
                  <a:pt x="1572774" y="2653928"/>
                  <a:pt x="1563487" y="2665795"/>
                  <a:pt x="1526852" y="2672503"/>
                </a:cubicBezTo>
                <a:cubicBezTo>
                  <a:pt x="1517049" y="2674567"/>
                  <a:pt x="1507245" y="2675599"/>
                  <a:pt x="1497441" y="2676115"/>
                </a:cubicBezTo>
                <a:cubicBezTo>
                  <a:pt x="1473191" y="2677663"/>
                  <a:pt x="1457711" y="2667859"/>
                  <a:pt x="1449972" y="2644124"/>
                </a:cubicBezTo>
                <a:cubicBezTo>
                  <a:pt x="1436040" y="2600782"/>
                  <a:pt x="1422624" y="2557956"/>
                  <a:pt x="1410241" y="2514614"/>
                </a:cubicBezTo>
                <a:cubicBezTo>
                  <a:pt x="1404565" y="2495007"/>
                  <a:pt x="1392698" y="2485719"/>
                  <a:pt x="1373091" y="2482623"/>
                </a:cubicBezTo>
                <a:cubicBezTo>
                  <a:pt x="1350388" y="2479527"/>
                  <a:pt x="1327685" y="2479527"/>
                  <a:pt x="1304982" y="2483139"/>
                </a:cubicBezTo>
                <a:cubicBezTo>
                  <a:pt x="1287955" y="2485719"/>
                  <a:pt x="1277119" y="2494491"/>
                  <a:pt x="1271959" y="2511518"/>
                </a:cubicBezTo>
                <a:cubicBezTo>
                  <a:pt x="1260092" y="2552280"/>
                  <a:pt x="1247192" y="2593042"/>
                  <a:pt x="1234293" y="2633805"/>
                </a:cubicBezTo>
                <a:cubicBezTo>
                  <a:pt x="1222941" y="2670439"/>
                  <a:pt x="1208494" y="2679727"/>
                  <a:pt x="1170828" y="2674567"/>
                </a:cubicBezTo>
                <a:cubicBezTo>
                  <a:pt x="1114070" y="2666827"/>
                  <a:pt x="1107362" y="2659087"/>
                  <a:pt x="1106847" y="2602330"/>
                </a:cubicBezTo>
                <a:cubicBezTo>
                  <a:pt x="1106331" y="2565180"/>
                  <a:pt x="1104783" y="2528545"/>
                  <a:pt x="1103751" y="2491395"/>
                </a:cubicBezTo>
                <a:cubicBezTo>
                  <a:pt x="1103234" y="2474368"/>
                  <a:pt x="1096527" y="2460952"/>
                  <a:pt x="1080532" y="2454244"/>
                </a:cubicBezTo>
                <a:cubicBezTo>
                  <a:pt x="1056281" y="2443925"/>
                  <a:pt x="1031514" y="2436701"/>
                  <a:pt x="1005199" y="2435153"/>
                </a:cubicBezTo>
                <a:cubicBezTo>
                  <a:pt x="989203" y="2434121"/>
                  <a:pt x="977852" y="2440313"/>
                  <a:pt x="969080" y="2454244"/>
                </a:cubicBezTo>
                <a:cubicBezTo>
                  <a:pt x="946894" y="2491395"/>
                  <a:pt x="923159" y="2527513"/>
                  <a:pt x="900456" y="2564148"/>
                </a:cubicBezTo>
                <a:cubicBezTo>
                  <a:pt x="882396" y="2593042"/>
                  <a:pt x="868465" y="2598202"/>
                  <a:pt x="836474" y="2587367"/>
                </a:cubicBezTo>
                <a:cubicBezTo>
                  <a:pt x="834926" y="2586851"/>
                  <a:pt x="833379" y="2586335"/>
                  <a:pt x="831830" y="2585819"/>
                </a:cubicBezTo>
                <a:cubicBezTo>
                  <a:pt x="782297" y="2565696"/>
                  <a:pt x="772493" y="2554344"/>
                  <a:pt x="785392" y="2504810"/>
                </a:cubicBezTo>
                <a:cubicBezTo>
                  <a:pt x="795196" y="2467144"/>
                  <a:pt x="802420" y="2428962"/>
                  <a:pt x="811707" y="2390779"/>
                </a:cubicBezTo>
                <a:cubicBezTo>
                  <a:pt x="816351" y="2371172"/>
                  <a:pt x="811191" y="2356209"/>
                  <a:pt x="794680" y="2344341"/>
                </a:cubicBezTo>
                <a:cubicBezTo>
                  <a:pt x="777137" y="2331958"/>
                  <a:pt x="759078" y="2321122"/>
                  <a:pt x="739470" y="2312351"/>
                </a:cubicBezTo>
                <a:cubicBezTo>
                  <a:pt x="720895" y="2304095"/>
                  <a:pt x="704900" y="2307191"/>
                  <a:pt x="689421" y="2321638"/>
                </a:cubicBezTo>
                <a:cubicBezTo>
                  <a:pt x="658462" y="2351049"/>
                  <a:pt x="626988" y="2379944"/>
                  <a:pt x="596029" y="2408838"/>
                </a:cubicBezTo>
                <a:cubicBezTo>
                  <a:pt x="572810" y="2431026"/>
                  <a:pt x="557847" y="2432057"/>
                  <a:pt x="530500" y="2415030"/>
                </a:cubicBezTo>
                <a:cubicBezTo>
                  <a:pt x="527404" y="2412966"/>
                  <a:pt x="524308" y="2410902"/>
                  <a:pt x="521212" y="2408838"/>
                </a:cubicBezTo>
                <a:cubicBezTo>
                  <a:pt x="481482" y="2380460"/>
                  <a:pt x="477870" y="2365496"/>
                  <a:pt x="500573" y="2322670"/>
                </a:cubicBezTo>
                <a:cubicBezTo>
                  <a:pt x="519148" y="2287584"/>
                  <a:pt x="537207" y="2252497"/>
                  <a:pt x="556298" y="2217927"/>
                </a:cubicBezTo>
                <a:cubicBezTo>
                  <a:pt x="566102" y="2199868"/>
                  <a:pt x="564555" y="2184388"/>
                  <a:pt x="552171" y="2168909"/>
                </a:cubicBezTo>
                <a:cubicBezTo>
                  <a:pt x="538756" y="2151882"/>
                  <a:pt x="523276" y="2136402"/>
                  <a:pt x="505733" y="2122987"/>
                </a:cubicBezTo>
                <a:cubicBezTo>
                  <a:pt x="490254" y="2111120"/>
                  <a:pt x="474774" y="2110088"/>
                  <a:pt x="457747" y="2119375"/>
                </a:cubicBezTo>
                <a:cubicBezTo>
                  <a:pt x="419564" y="2140014"/>
                  <a:pt x="380866" y="2160653"/>
                  <a:pt x="341652" y="2180777"/>
                </a:cubicBezTo>
                <a:cubicBezTo>
                  <a:pt x="314305" y="2195224"/>
                  <a:pt x="298310" y="2191612"/>
                  <a:pt x="278187" y="2168909"/>
                </a:cubicBezTo>
                <a:cubicBezTo>
                  <a:pt x="276639" y="2167361"/>
                  <a:pt x="275607" y="2165813"/>
                  <a:pt x="274059" y="2164265"/>
                </a:cubicBezTo>
                <a:cubicBezTo>
                  <a:pt x="238456" y="2122987"/>
                  <a:pt x="238972" y="2108540"/>
                  <a:pt x="276639" y="2069325"/>
                </a:cubicBezTo>
                <a:cubicBezTo>
                  <a:pt x="302954" y="2041463"/>
                  <a:pt x="327721" y="2013084"/>
                  <a:pt x="354551" y="1986253"/>
                </a:cubicBezTo>
                <a:cubicBezTo>
                  <a:pt x="367967" y="1972322"/>
                  <a:pt x="370547" y="1957874"/>
                  <a:pt x="363839" y="1940847"/>
                </a:cubicBezTo>
                <a:cubicBezTo>
                  <a:pt x="355067" y="1918660"/>
                  <a:pt x="342684" y="1898021"/>
                  <a:pt x="328237" y="1878930"/>
                </a:cubicBezTo>
                <a:cubicBezTo>
                  <a:pt x="316369" y="1863450"/>
                  <a:pt x="300374" y="1861902"/>
                  <a:pt x="283347" y="1866030"/>
                </a:cubicBezTo>
                <a:cubicBezTo>
                  <a:pt x="245680" y="1874802"/>
                  <a:pt x="208530" y="1883573"/>
                  <a:pt x="170864" y="1891829"/>
                </a:cubicBezTo>
                <a:cubicBezTo>
                  <a:pt x="165704" y="1892861"/>
                  <a:pt x="160544" y="1894409"/>
                  <a:pt x="155900" y="1895441"/>
                </a:cubicBezTo>
                <a:cubicBezTo>
                  <a:pt x="127521" y="1900601"/>
                  <a:pt x="113074" y="1893893"/>
                  <a:pt x="100175" y="1868094"/>
                </a:cubicBezTo>
                <a:cubicBezTo>
                  <a:pt x="95531" y="1858291"/>
                  <a:pt x="90887" y="1848487"/>
                  <a:pt x="87275" y="1838168"/>
                </a:cubicBezTo>
                <a:cubicBezTo>
                  <a:pt x="77988" y="1810821"/>
                  <a:pt x="83147" y="1795341"/>
                  <a:pt x="107915" y="1779862"/>
                </a:cubicBezTo>
                <a:cubicBezTo>
                  <a:pt x="143001" y="1757675"/>
                  <a:pt x="178603" y="1735488"/>
                  <a:pt x="213690" y="1713817"/>
                </a:cubicBezTo>
                <a:cubicBezTo>
                  <a:pt x="241552" y="1696274"/>
                  <a:pt x="245680" y="1686470"/>
                  <a:pt x="238972" y="1654480"/>
                </a:cubicBezTo>
                <a:cubicBezTo>
                  <a:pt x="234845" y="1636420"/>
                  <a:pt x="230201" y="1617845"/>
                  <a:pt x="222977" y="1600818"/>
                </a:cubicBezTo>
                <a:cubicBezTo>
                  <a:pt x="215753" y="1583791"/>
                  <a:pt x="203370" y="1575535"/>
                  <a:pt x="184279" y="1575019"/>
                </a:cubicBezTo>
                <a:cubicBezTo>
                  <a:pt x="142485" y="1574503"/>
                  <a:pt x="101207" y="1572955"/>
                  <a:pt x="59413" y="1571407"/>
                </a:cubicBezTo>
                <a:cubicBezTo>
                  <a:pt x="21746" y="1570375"/>
                  <a:pt x="10395" y="1560572"/>
                  <a:pt x="3687" y="1524453"/>
                </a:cubicBezTo>
                <a:cubicBezTo>
                  <a:pt x="3171" y="1520841"/>
                  <a:pt x="2139" y="1517230"/>
                  <a:pt x="1623" y="1513618"/>
                </a:cubicBezTo>
                <a:cubicBezTo>
                  <a:pt x="-4053" y="1467696"/>
                  <a:pt x="3687" y="1455828"/>
                  <a:pt x="48577" y="1442413"/>
                </a:cubicBezTo>
                <a:cubicBezTo>
                  <a:pt x="85727" y="1431061"/>
                  <a:pt x="122877" y="1418678"/>
                  <a:pt x="160544" y="1408358"/>
                </a:cubicBezTo>
                <a:cubicBezTo>
                  <a:pt x="181183" y="1402683"/>
                  <a:pt x="192018" y="1390815"/>
                  <a:pt x="194083" y="1370692"/>
                </a:cubicBezTo>
                <a:cubicBezTo>
                  <a:pt x="196147" y="1346957"/>
                  <a:pt x="197178" y="1322706"/>
                  <a:pt x="192534" y="1298971"/>
                </a:cubicBezTo>
                <a:cubicBezTo>
                  <a:pt x="189954" y="1283492"/>
                  <a:pt x="181183" y="1274204"/>
                  <a:pt x="166220" y="1269560"/>
                </a:cubicBezTo>
                <a:cubicBezTo>
                  <a:pt x="126490" y="1257693"/>
                  <a:pt x="86759" y="1245310"/>
                  <a:pt x="47029" y="1232926"/>
                </a:cubicBezTo>
                <a:cubicBezTo>
                  <a:pt x="3687" y="1219511"/>
                  <a:pt x="-957" y="1212287"/>
                  <a:pt x="1623" y="1166881"/>
                </a:cubicBezTo>
                <a:cubicBezTo>
                  <a:pt x="2139" y="1157593"/>
                  <a:pt x="4203" y="1148306"/>
                  <a:pt x="6267" y="1139534"/>
                </a:cubicBezTo>
                <a:cubicBezTo>
                  <a:pt x="12459" y="1116831"/>
                  <a:pt x="25358" y="1106512"/>
                  <a:pt x="49093" y="1105480"/>
                </a:cubicBezTo>
                <a:cubicBezTo>
                  <a:pt x="87791" y="1103932"/>
                  <a:pt x="125974" y="1102900"/>
                  <a:pt x="164672" y="1101868"/>
                </a:cubicBezTo>
                <a:cubicBezTo>
                  <a:pt x="170348" y="1101868"/>
                  <a:pt x="176023" y="1101352"/>
                  <a:pt x="181699" y="1101352"/>
                </a:cubicBezTo>
                <a:cubicBezTo>
                  <a:pt x="207498" y="1102384"/>
                  <a:pt x="220913" y="1087936"/>
                  <a:pt x="227621" y="1065233"/>
                </a:cubicBezTo>
                <a:cubicBezTo>
                  <a:pt x="232781" y="1048206"/>
                  <a:pt x="237425" y="1031179"/>
                  <a:pt x="241036" y="1014152"/>
                </a:cubicBezTo>
                <a:cubicBezTo>
                  <a:pt x="245680" y="990417"/>
                  <a:pt x="240005" y="979065"/>
                  <a:pt x="219366" y="965650"/>
                </a:cubicBezTo>
                <a:cubicBezTo>
                  <a:pt x="184279" y="943463"/>
                  <a:pt x="148676" y="921276"/>
                  <a:pt x="113590" y="899605"/>
                </a:cubicBezTo>
                <a:cubicBezTo>
                  <a:pt x="82116" y="879997"/>
                  <a:pt x="77472" y="867614"/>
                  <a:pt x="89855" y="832012"/>
                </a:cubicBezTo>
                <a:cubicBezTo>
                  <a:pt x="93467" y="820660"/>
                  <a:pt x="98111" y="809309"/>
                  <a:pt x="104818" y="799505"/>
                </a:cubicBezTo>
                <a:cubicBezTo>
                  <a:pt x="115654" y="782994"/>
                  <a:pt x="130617" y="774738"/>
                  <a:pt x="151256" y="779898"/>
                </a:cubicBezTo>
                <a:cubicBezTo>
                  <a:pt x="195114" y="790217"/>
                  <a:pt x="239489" y="799505"/>
                  <a:pt x="283347" y="810341"/>
                </a:cubicBezTo>
                <a:cubicBezTo>
                  <a:pt x="303469" y="815500"/>
                  <a:pt x="318949" y="810857"/>
                  <a:pt x="331332" y="794345"/>
                </a:cubicBezTo>
                <a:cubicBezTo>
                  <a:pt x="344232" y="776802"/>
                  <a:pt x="355584" y="757711"/>
                  <a:pt x="363839" y="737588"/>
                </a:cubicBezTo>
                <a:cubicBezTo>
                  <a:pt x="371063" y="719529"/>
                  <a:pt x="368999" y="704049"/>
                  <a:pt x="354551" y="689086"/>
                </a:cubicBezTo>
                <a:cubicBezTo>
                  <a:pt x="324625" y="658643"/>
                  <a:pt x="296246" y="627169"/>
                  <a:pt x="266835" y="595694"/>
                </a:cubicBezTo>
                <a:cubicBezTo>
                  <a:pt x="244132" y="570927"/>
                  <a:pt x="243100" y="556996"/>
                  <a:pt x="261675" y="529133"/>
                </a:cubicBezTo>
                <a:cubicBezTo>
                  <a:pt x="264771" y="525005"/>
                  <a:pt x="267351" y="520361"/>
                  <a:pt x="270447" y="516233"/>
                </a:cubicBezTo>
                <a:cubicBezTo>
                  <a:pt x="296762" y="481663"/>
                  <a:pt x="311209" y="478567"/>
                  <a:pt x="349907" y="498690"/>
                </a:cubicBezTo>
                <a:cubicBezTo>
                  <a:pt x="386026" y="517781"/>
                  <a:pt x="422144" y="536357"/>
                  <a:pt x="457231" y="555964"/>
                </a:cubicBezTo>
                <a:cubicBezTo>
                  <a:pt x="475806" y="566283"/>
                  <a:pt x="492318" y="564219"/>
                  <a:pt x="507797" y="551320"/>
                </a:cubicBezTo>
                <a:cubicBezTo>
                  <a:pt x="523276" y="538421"/>
                  <a:pt x="537723" y="523973"/>
                  <a:pt x="551139" y="508494"/>
                </a:cubicBezTo>
                <a:cubicBezTo>
                  <a:pt x="564555" y="492499"/>
                  <a:pt x="567650" y="476503"/>
                  <a:pt x="556815" y="456896"/>
                </a:cubicBezTo>
                <a:cubicBezTo>
                  <a:pt x="535143" y="418198"/>
                  <a:pt x="515020" y="378983"/>
                  <a:pt x="494381" y="339769"/>
                </a:cubicBezTo>
                <a:cubicBezTo>
                  <a:pt x="480966" y="313970"/>
                  <a:pt x="484062" y="300039"/>
                  <a:pt x="505217" y="280432"/>
                </a:cubicBezTo>
                <a:cubicBezTo>
                  <a:pt x="515020" y="271144"/>
                  <a:pt x="525856" y="263405"/>
                  <a:pt x="537723" y="256181"/>
                </a:cubicBezTo>
                <a:cubicBezTo>
                  <a:pt x="558362" y="244313"/>
                  <a:pt x="572810" y="245861"/>
                  <a:pt x="590353" y="261857"/>
                </a:cubicBezTo>
                <a:cubicBezTo>
                  <a:pt x="620280" y="289203"/>
                  <a:pt x="650207" y="317066"/>
                  <a:pt x="679617" y="344929"/>
                </a:cubicBezTo>
                <a:cubicBezTo>
                  <a:pt x="710576" y="374340"/>
                  <a:pt x="717284" y="375372"/>
                  <a:pt x="754950" y="355765"/>
                </a:cubicBezTo>
                <a:cubicBezTo>
                  <a:pt x="769913" y="348025"/>
                  <a:pt x="783845" y="339769"/>
                  <a:pt x="797260" y="329450"/>
                </a:cubicBezTo>
                <a:cubicBezTo>
                  <a:pt x="811707" y="317582"/>
                  <a:pt x="816351" y="303651"/>
                  <a:pt x="811707" y="285076"/>
                </a:cubicBezTo>
                <a:cubicBezTo>
                  <a:pt x="800872" y="242249"/>
                  <a:pt x="791585" y="198907"/>
                  <a:pt x="781781" y="156081"/>
                </a:cubicBezTo>
                <a:cubicBezTo>
                  <a:pt x="775589" y="128218"/>
                  <a:pt x="782297" y="114287"/>
                  <a:pt x="807064" y="100872"/>
                </a:cubicBezTo>
                <a:cubicBezTo>
                  <a:pt x="818415" y="95196"/>
                  <a:pt x="829766" y="90552"/>
                  <a:pt x="841634" y="86424"/>
                </a:cubicBezTo>
                <a:cubicBezTo>
                  <a:pt x="866917" y="78685"/>
                  <a:pt x="881364" y="83328"/>
                  <a:pt x="896328" y="106031"/>
                </a:cubicBezTo>
                <a:cubicBezTo>
                  <a:pt x="920062" y="142666"/>
                  <a:pt x="943798" y="179300"/>
                  <a:pt x="965469" y="217483"/>
                </a:cubicBezTo>
                <a:cubicBezTo>
                  <a:pt x="976820" y="237090"/>
                  <a:pt x="992299" y="243797"/>
                  <a:pt x="1013455" y="240702"/>
                </a:cubicBezTo>
                <a:cubicBezTo>
                  <a:pt x="1035641" y="237090"/>
                  <a:pt x="1057313" y="231414"/>
                  <a:pt x="1077952" y="222642"/>
                </a:cubicBezTo>
                <a:cubicBezTo>
                  <a:pt x="1092915" y="215935"/>
                  <a:pt x="1101171" y="205615"/>
                  <a:pt x="1101687" y="188072"/>
                </a:cubicBezTo>
                <a:cubicBezTo>
                  <a:pt x="1102719" y="143182"/>
                  <a:pt x="1105298" y="98808"/>
                  <a:pt x="1106847" y="53918"/>
                </a:cubicBezTo>
                <a:cubicBezTo>
                  <a:pt x="1107878" y="25023"/>
                  <a:pt x="1117166" y="12640"/>
                  <a:pt x="1145029" y="4900"/>
                </a:cubicBezTo>
                <a:cubicBezTo>
                  <a:pt x="1149672" y="3868"/>
                  <a:pt x="1154316" y="2320"/>
                  <a:pt x="1158960" y="1804"/>
                </a:cubicBezTo>
                <a:cubicBezTo>
                  <a:pt x="1210042" y="-3872"/>
                  <a:pt x="1222426" y="1804"/>
                  <a:pt x="1235841" y="48758"/>
                </a:cubicBezTo>
                <a:cubicBezTo>
                  <a:pt x="1246676" y="86940"/>
                  <a:pt x="1259576" y="124091"/>
                  <a:pt x="1269895" y="162273"/>
                </a:cubicBezTo>
                <a:cubicBezTo>
                  <a:pt x="1275055" y="180332"/>
                  <a:pt x="1285890" y="190136"/>
                  <a:pt x="1303434" y="192716"/>
                </a:cubicBezTo>
                <a:cubicBezTo>
                  <a:pt x="1327685" y="195812"/>
                  <a:pt x="1352452" y="195812"/>
                  <a:pt x="1376702" y="192716"/>
                </a:cubicBezTo>
                <a:cubicBezTo>
                  <a:pt x="1393730" y="190652"/>
                  <a:pt x="1404049" y="180332"/>
                  <a:pt x="1409209" y="163305"/>
                </a:cubicBezTo>
                <a:cubicBezTo>
                  <a:pt x="1421593" y="121511"/>
                  <a:pt x="1434492" y="79717"/>
                  <a:pt x="1447392" y="37922"/>
                </a:cubicBezTo>
                <a:cubicBezTo>
                  <a:pt x="1457195" y="6964"/>
                  <a:pt x="1466998" y="-260"/>
                  <a:pt x="1499505" y="256"/>
                </a:cubicBezTo>
                <a:cubicBezTo>
                  <a:pt x="1504149" y="256"/>
                  <a:pt x="1508793" y="256"/>
                  <a:pt x="1513436" y="772"/>
                </a:cubicBezTo>
                <a:cubicBezTo>
                  <a:pt x="1559358" y="5416"/>
                  <a:pt x="1572258" y="19347"/>
                  <a:pt x="1573290" y="65269"/>
                </a:cubicBezTo>
                <a:cubicBezTo>
                  <a:pt x="1574322" y="105515"/>
                  <a:pt x="1575870" y="145246"/>
                  <a:pt x="1576902" y="185492"/>
                </a:cubicBezTo>
                <a:cubicBezTo>
                  <a:pt x="1577418" y="201487"/>
                  <a:pt x="1583093" y="213871"/>
                  <a:pt x="1598057" y="220578"/>
                </a:cubicBezTo>
                <a:cubicBezTo>
                  <a:pt x="1622308" y="231414"/>
                  <a:pt x="1647590" y="238638"/>
                  <a:pt x="1674422" y="240702"/>
                </a:cubicBezTo>
                <a:cubicBezTo>
                  <a:pt x="1690933" y="241733"/>
                  <a:pt x="1702285" y="235026"/>
                  <a:pt x="1710540" y="221610"/>
                </a:cubicBezTo>
                <a:cubicBezTo>
                  <a:pt x="1733243" y="184976"/>
                  <a:pt x="1756462" y="148342"/>
                  <a:pt x="1779165" y="111707"/>
                </a:cubicBezTo>
                <a:cubicBezTo>
                  <a:pt x="1798772" y="80749"/>
                  <a:pt x="1810640" y="76621"/>
                  <a:pt x="1845726" y="88488"/>
                </a:cubicBezTo>
                <a:cubicBezTo>
                  <a:pt x="1849854" y="90036"/>
                  <a:pt x="1853466" y="91068"/>
                  <a:pt x="1857594" y="92616"/>
                </a:cubicBezTo>
                <a:cubicBezTo>
                  <a:pt x="1898356" y="110159"/>
                  <a:pt x="1905063" y="123059"/>
                  <a:pt x="1895260" y="166401"/>
                </a:cubicBezTo>
                <a:cubicBezTo>
                  <a:pt x="1886488" y="205099"/>
                  <a:pt x="1877717" y="243281"/>
                  <a:pt x="1868429" y="281980"/>
                </a:cubicBezTo>
                <a:cubicBezTo>
                  <a:pt x="1863269" y="303135"/>
                  <a:pt x="1868429" y="319646"/>
                  <a:pt x="1887004" y="332030"/>
                </a:cubicBezTo>
                <a:cubicBezTo>
                  <a:pt x="1906096" y="344929"/>
                  <a:pt x="1925187" y="356796"/>
                  <a:pt x="1946857" y="365052"/>
                </a:cubicBezTo>
                <a:cubicBezTo>
                  <a:pt x="1962337" y="370728"/>
                  <a:pt x="1974720" y="367116"/>
                  <a:pt x="1986588" y="355765"/>
                </a:cubicBezTo>
                <a:cubicBezTo>
                  <a:pt x="2018062" y="325838"/>
                  <a:pt x="2049537" y="296943"/>
                  <a:pt x="2081528" y="267532"/>
                </a:cubicBezTo>
                <a:cubicBezTo>
                  <a:pt x="2107843" y="242765"/>
                  <a:pt x="2122290" y="241733"/>
                  <a:pt x="2151701" y="261857"/>
                </a:cubicBezTo>
                <a:cubicBezTo>
                  <a:pt x="2153248" y="262889"/>
                  <a:pt x="2154281" y="263405"/>
                  <a:pt x="2155312" y="264437"/>
                </a:cubicBezTo>
                <a:cubicBezTo>
                  <a:pt x="2205363" y="300555"/>
                  <a:pt x="2198139" y="316034"/>
                  <a:pt x="2177500" y="353701"/>
                </a:cubicBezTo>
                <a:cubicBezTo>
                  <a:pt x="2158925" y="387755"/>
                  <a:pt x="2141381" y="422842"/>
                  <a:pt x="2122290" y="456896"/>
                </a:cubicBezTo>
                <a:cubicBezTo>
                  <a:pt x="2112487" y="474955"/>
                  <a:pt x="2114550" y="490435"/>
                  <a:pt x="2126934" y="505914"/>
                </a:cubicBezTo>
                <a:cubicBezTo>
                  <a:pt x="2140865" y="522941"/>
                  <a:pt x="2156345" y="538421"/>
                  <a:pt x="2173372" y="551836"/>
                </a:cubicBezTo>
                <a:cubicBezTo>
                  <a:pt x="2187819" y="563187"/>
                  <a:pt x="2202783" y="564735"/>
                  <a:pt x="2219810" y="555964"/>
                </a:cubicBezTo>
                <a:cubicBezTo>
                  <a:pt x="2258508" y="534809"/>
                  <a:pt x="2297722" y="514170"/>
                  <a:pt x="2336937" y="494046"/>
                </a:cubicBezTo>
                <a:cubicBezTo>
                  <a:pt x="2364799" y="479599"/>
                  <a:pt x="2380795" y="482695"/>
                  <a:pt x="2400917" y="507462"/>
                </a:cubicBezTo>
                <a:cubicBezTo>
                  <a:pt x="2408141" y="515717"/>
                  <a:pt x="2414849" y="524489"/>
                  <a:pt x="2420525" y="533777"/>
                </a:cubicBezTo>
                <a:cubicBezTo>
                  <a:pt x="2434972" y="556480"/>
                  <a:pt x="2433424" y="571443"/>
                  <a:pt x="2415365" y="591566"/>
                </a:cubicBezTo>
                <a:cubicBezTo>
                  <a:pt x="2384406" y="625105"/>
                  <a:pt x="2353448" y="659159"/>
                  <a:pt x="2321973" y="692182"/>
                </a:cubicBezTo>
                <a:cubicBezTo>
                  <a:pt x="2310106" y="704565"/>
                  <a:pt x="2307526" y="717981"/>
                  <a:pt x="2313718" y="733460"/>
                </a:cubicBezTo>
                <a:cubicBezTo>
                  <a:pt x="2323005" y="755647"/>
                  <a:pt x="2334357" y="776286"/>
                  <a:pt x="2349320" y="795377"/>
                </a:cubicBezTo>
                <a:cubicBezTo>
                  <a:pt x="2361187" y="810857"/>
                  <a:pt x="2375635" y="814984"/>
                  <a:pt x="2394726" y="810341"/>
                </a:cubicBezTo>
                <a:cubicBezTo>
                  <a:pt x="2438584" y="799505"/>
                  <a:pt x="2482958" y="789701"/>
                  <a:pt x="2526816" y="780414"/>
                </a:cubicBezTo>
                <a:cubicBezTo>
                  <a:pt x="2550035" y="775254"/>
                  <a:pt x="2563967" y="781962"/>
                  <a:pt x="2575834" y="803117"/>
                </a:cubicBezTo>
                <a:cubicBezTo>
                  <a:pt x="2582026" y="814468"/>
                  <a:pt x="2587186" y="826336"/>
                  <a:pt x="2591313" y="838719"/>
                </a:cubicBezTo>
                <a:cubicBezTo>
                  <a:pt x="2600085" y="867098"/>
                  <a:pt x="2595441" y="880514"/>
                  <a:pt x="2570158" y="896509"/>
                </a:cubicBezTo>
                <a:cubicBezTo>
                  <a:pt x="2534040" y="919212"/>
                  <a:pt x="2498437" y="942947"/>
                  <a:pt x="2461287" y="964102"/>
                </a:cubicBezTo>
                <a:cubicBezTo>
                  <a:pt x="2440132" y="976485"/>
                  <a:pt x="2434456" y="992997"/>
                  <a:pt x="2438068" y="1014668"/>
                </a:cubicBezTo>
                <a:cubicBezTo>
                  <a:pt x="2441164" y="1034791"/>
                  <a:pt x="2446840" y="1054398"/>
                  <a:pt x="2454063" y="1073489"/>
                </a:cubicBezTo>
                <a:cubicBezTo>
                  <a:pt x="2460771" y="1091032"/>
                  <a:pt x="2472638" y="1100320"/>
                  <a:pt x="2492762" y="1100836"/>
                </a:cubicBezTo>
                <a:cubicBezTo>
                  <a:pt x="2538168" y="1101352"/>
                  <a:pt x="2583058" y="1104448"/>
                  <a:pt x="2628464" y="1105996"/>
                </a:cubicBezTo>
                <a:cubicBezTo>
                  <a:pt x="2653230" y="1107028"/>
                  <a:pt x="2665614" y="1116831"/>
                  <a:pt x="2672322" y="1140566"/>
                </a:cubicBezTo>
                <a:cubicBezTo>
                  <a:pt x="2676449" y="1153982"/>
                  <a:pt x="2677998" y="1167913"/>
                  <a:pt x="2677998" y="1182360"/>
                </a:cubicBezTo>
                <a:cubicBezTo>
                  <a:pt x="2677998" y="1210223"/>
                  <a:pt x="2670258" y="1221575"/>
                  <a:pt x="2644459" y="1229830"/>
                </a:cubicBezTo>
                <a:cubicBezTo>
                  <a:pt x="2603697" y="1242730"/>
                  <a:pt x="2562934" y="1255113"/>
                  <a:pt x="2522172" y="1267497"/>
                </a:cubicBezTo>
                <a:cubicBezTo>
                  <a:pt x="2492762" y="1276268"/>
                  <a:pt x="2485022" y="1285556"/>
                  <a:pt x="2483990" y="1315998"/>
                </a:cubicBezTo>
                <a:cubicBezTo>
                  <a:pt x="2483474" y="1337153"/>
                  <a:pt x="2481926" y="1358824"/>
                  <a:pt x="2486570" y="1379980"/>
                </a:cubicBezTo>
                <a:cubicBezTo>
                  <a:pt x="2489666" y="1394427"/>
                  <a:pt x="2498437" y="1403199"/>
                  <a:pt x="2512885" y="1407842"/>
                </a:cubicBezTo>
                <a:cubicBezTo>
                  <a:pt x="2555711" y="1420742"/>
                  <a:pt x="2598537" y="1433641"/>
                  <a:pt x="2641363" y="1447057"/>
                </a:cubicBezTo>
                <a:cubicBezTo>
                  <a:pt x="2671290" y="1456344"/>
                  <a:pt x="2678514" y="1466664"/>
                  <a:pt x="2677998" y="1498138"/>
                </a:cubicBezTo>
                <a:cubicBezTo>
                  <a:pt x="2677998" y="1501234"/>
                  <a:pt x="2677998" y="1504330"/>
                  <a:pt x="2677998" y="1507426"/>
                </a:cubicBezTo>
                <a:cubicBezTo>
                  <a:pt x="2675934" y="1555928"/>
                  <a:pt x="2660454" y="1571407"/>
                  <a:pt x="2611952" y="1572955"/>
                </a:cubicBezTo>
                <a:cubicBezTo>
                  <a:pt x="2571190" y="1573987"/>
                  <a:pt x="2530944" y="1576051"/>
                  <a:pt x="2490182" y="1576567"/>
                </a:cubicBezTo>
                <a:cubicBezTo>
                  <a:pt x="2474702" y="1577083"/>
                  <a:pt x="2463867" y="1583791"/>
                  <a:pt x="2457675" y="1596690"/>
                </a:cubicBezTo>
                <a:cubicBezTo>
                  <a:pt x="2446324" y="1620941"/>
                  <a:pt x="2439100" y="1646224"/>
                  <a:pt x="2437036" y="1673055"/>
                </a:cubicBezTo>
                <a:cubicBezTo>
                  <a:pt x="2435488" y="1690082"/>
                  <a:pt x="2442712" y="1701434"/>
                  <a:pt x="2457159" y="1710205"/>
                </a:cubicBezTo>
                <a:cubicBezTo>
                  <a:pt x="2493278" y="1732392"/>
                  <a:pt x="2528880" y="1754579"/>
                  <a:pt x="2564483" y="1777282"/>
                </a:cubicBezTo>
                <a:cubicBezTo>
                  <a:pt x="2596989" y="1797405"/>
                  <a:pt x="2601117" y="1809789"/>
                  <a:pt x="2588733" y="1845907"/>
                </a:cubicBezTo>
                <a:cubicBezTo>
                  <a:pt x="2584606" y="1858291"/>
                  <a:pt x="2578930" y="1870158"/>
                  <a:pt x="2571706" y="1880994"/>
                </a:cubicBezTo>
                <a:cubicBezTo>
                  <a:pt x="2564998" y="1890797"/>
                  <a:pt x="2554163" y="1897505"/>
                  <a:pt x="2538684" y="1897505"/>
                </a:cubicBezTo>
                <a:close/>
                <a:moveTo>
                  <a:pt x="1338521" y="2312867"/>
                </a:moveTo>
                <a:cubicBezTo>
                  <a:pt x="1869461" y="2314931"/>
                  <a:pt x="2317329" y="1887701"/>
                  <a:pt x="2316814" y="1335605"/>
                </a:cubicBezTo>
                <a:cubicBezTo>
                  <a:pt x="2316298" y="792797"/>
                  <a:pt x="1880813" y="359892"/>
                  <a:pt x="1340068" y="359376"/>
                </a:cubicBezTo>
                <a:cubicBezTo>
                  <a:pt x="796228" y="358860"/>
                  <a:pt x="363839" y="794861"/>
                  <a:pt x="361775" y="1331994"/>
                </a:cubicBezTo>
                <a:cubicBezTo>
                  <a:pt x="359711" y="1882026"/>
                  <a:pt x="806032" y="2314415"/>
                  <a:pt x="1338521" y="2312867"/>
                </a:cubicBezTo>
                <a:close/>
              </a:path>
            </a:pathLst>
          </a:custGeom>
          <a:solidFill>
            <a:schemeClr val="accent3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9" name="Chart 110">
            <a:extLst>
              <a:ext uri="{FF2B5EF4-FFF2-40B4-BE49-F238E27FC236}">
                <a16:creationId xmlns:a16="http://schemas.microsoft.com/office/drawing/2014/main" id="{BF63D6FD-F44B-45DA-8ECE-CFE10A919565}"/>
              </a:ext>
            </a:extLst>
          </p:cNvPr>
          <p:cNvGraphicFramePr/>
          <p:nvPr>
            <p:extLst/>
          </p:nvPr>
        </p:nvGraphicFramePr>
        <p:xfrm>
          <a:off x="6937454" y="1056201"/>
          <a:ext cx="1957307" cy="195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112">
            <a:extLst>
              <a:ext uri="{FF2B5EF4-FFF2-40B4-BE49-F238E27FC236}">
                <a16:creationId xmlns:a16="http://schemas.microsoft.com/office/drawing/2014/main" id="{766CA3A5-5A00-48B2-872D-C311A1DE318E}"/>
              </a:ext>
            </a:extLst>
          </p:cNvPr>
          <p:cNvSpPr txBox="1"/>
          <p:nvPr/>
        </p:nvSpPr>
        <p:spPr>
          <a:xfrm>
            <a:off x="7232031" y="1472033"/>
            <a:ext cx="1368152" cy="1015663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altLang="ko-KR" sz="4000" b="1" dirty="0" smtClean="0">
                <a:solidFill>
                  <a:schemeClr val="accent3"/>
                </a:solidFill>
                <a:cs typeface="Arial" pitchFamily="34" charset="0"/>
              </a:rPr>
              <a:t>703 </a:t>
            </a:r>
            <a:r>
              <a:rPr lang="pl-PL" altLang="ko-KR" sz="2000" b="1" dirty="0" smtClean="0">
                <a:solidFill>
                  <a:schemeClr val="accent3"/>
                </a:solidFill>
                <a:cs typeface="Arial" pitchFamily="34" charset="0"/>
              </a:rPr>
              <a:t>mln</a:t>
            </a:r>
            <a:endParaRPr lang="ko-KR" altLang="en-US" sz="9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1" name="Freeform: Shape 108">
            <a:extLst>
              <a:ext uri="{FF2B5EF4-FFF2-40B4-BE49-F238E27FC236}">
                <a16:creationId xmlns:a16="http://schemas.microsoft.com/office/drawing/2014/main" id="{839AD3C8-78C2-4EFB-A5B3-E1F2FDE839CB}"/>
              </a:ext>
            </a:extLst>
          </p:cNvPr>
          <p:cNvSpPr/>
          <p:nvPr/>
        </p:nvSpPr>
        <p:spPr>
          <a:xfrm>
            <a:off x="9356084" y="698473"/>
            <a:ext cx="2677922" cy="2672763"/>
          </a:xfrm>
          <a:custGeom>
            <a:avLst/>
            <a:gdLst>
              <a:gd name="connsiteX0" fmla="*/ 2538684 w 2677922"/>
              <a:gd name="connsiteY0" fmla="*/ 1897505 h 2672762"/>
              <a:gd name="connsiteX1" fmla="*/ 2456643 w 2677922"/>
              <a:gd name="connsiteY1" fmla="*/ 1879446 h 2672762"/>
              <a:gd name="connsiteX2" fmla="*/ 2389566 w 2677922"/>
              <a:gd name="connsiteY2" fmla="*/ 1863966 h 2672762"/>
              <a:gd name="connsiteX3" fmla="*/ 2354479 w 2677922"/>
              <a:gd name="connsiteY3" fmla="*/ 1874802 h 2672762"/>
              <a:gd name="connsiteX4" fmla="*/ 2312170 w 2677922"/>
              <a:gd name="connsiteY4" fmla="*/ 1950651 h 2672762"/>
              <a:gd name="connsiteX5" fmla="*/ 2322489 w 2677922"/>
              <a:gd name="connsiteY5" fmla="*/ 1983157 h 2672762"/>
              <a:gd name="connsiteX6" fmla="*/ 2412785 w 2677922"/>
              <a:gd name="connsiteY6" fmla="*/ 2080161 h 2672762"/>
              <a:gd name="connsiteX7" fmla="*/ 2418461 w 2677922"/>
              <a:gd name="connsiteY7" fmla="*/ 2146722 h 2672762"/>
              <a:gd name="connsiteX8" fmla="*/ 2414849 w 2677922"/>
              <a:gd name="connsiteY8" fmla="*/ 2151882 h 2672762"/>
              <a:gd name="connsiteX9" fmla="*/ 2324037 w 2677922"/>
              <a:gd name="connsiteY9" fmla="*/ 2174585 h 2672762"/>
              <a:gd name="connsiteX10" fmla="*/ 2219294 w 2677922"/>
              <a:gd name="connsiteY10" fmla="*/ 2118859 h 2672762"/>
              <a:gd name="connsiteX11" fmla="*/ 2178531 w 2677922"/>
              <a:gd name="connsiteY11" fmla="*/ 2120407 h 2672762"/>
              <a:gd name="connsiteX12" fmla="*/ 2125386 w 2677922"/>
              <a:gd name="connsiteY12" fmla="*/ 2172521 h 2672762"/>
              <a:gd name="connsiteX13" fmla="*/ 2122806 w 2677922"/>
              <a:gd name="connsiteY13" fmla="*/ 2217411 h 2672762"/>
              <a:gd name="connsiteX14" fmla="*/ 2184723 w 2677922"/>
              <a:gd name="connsiteY14" fmla="*/ 2334538 h 2672762"/>
              <a:gd name="connsiteX15" fmla="*/ 2174404 w 2677922"/>
              <a:gd name="connsiteY15" fmla="*/ 2395423 h 2672762"/>
              <a:gd name="connsiteX16" fmla="*/ 2164084 w 2677922"/>
              <a:gd name="connsiteY16" fmla="*/ 2404711 h 2672762"/>
              <a:gd name="connsiteX17" fmla="*/ 2075336 w 2677922"/>
              <a:gd name="connsiteY17" fmla="*/ 2401615 h 2672762"/>
              <a:gd name="connsiteX18" fmla="*/ 1988652 w 2677922"/>
              <a:gd name="connsiteY18" fmla="*/ 2320606 h 2672762"/>
              <a:gd name="connsiteX19" fmla="*/ 1944277 w 2677922"/>
              <a:gd name="connsiteY19" fmla="*/ 2311835 h 2672762"/>
              <a:gd name="connsiteX20" fmla="*/ 1883392 w 2677922"/>
              <a:gd name="connsiteY20" fmla="*/ 2346405 h 2672762"/>
              <a:gd name="connsiteX21" fmla="*/ 1868429 w 2677922"/>
              <a:gd name="connsiteY21" fmla="*/ 2391811 h 2672762"/>
              <a:gd name="connsiteX22" fmla="*/ 1899388 w 2677922"/>
              <a:gd name="connsiteY22" fmla="*/ 2526997 h 2672762"/>
              <a:gd name="connsiteX23" fmla="*/ 1879264 w 2677922"/>
              <a:gd name="connsiteY23" fmla="*/ 2571887 h 2672762"/>
              <a:gd name="connsiteX24" fmla="*/ 1841082 w 2677922"/>
              <a:gd name="connsiteY24" fmla="*/ 2588915 h 2672762"/>
              <a:gd name="connsiteX25" fmla="*/ 1782777 w 2677922"/>
              <a:gd name="connsiteY25" fmla="*/ 2568276 h 2672762"/>
              <a:gd name="connsiteX26" fmla="*/ 1715184 w 2677922"/>
              <a:gd name="connsiteY26" fmla="*/ 2459404 h 2672762"/>
              <a:gd name="connsiteX27" fmla="*/ 1664618 w 2677922"/>
              <a:gd name="connsiteY27" fmla="*/ 2435669 h 2672762"/>
              <a:gd name="connsiteX28" fmla="*/ 1610440 w 2677922"/>
              <a:gd name="connsiteY28" fmla="*/ 2450117 h 2672762"/>
              <a:gd name="connsiteX29" fmla="*/ 1577418 w 2677922"/>
              <a:gd name="connsiteY29" fmla="*/ 2495007 h 2672762"/>
              <a:gd name="connsiteX30" fmla="*/ 1573806 w 2677922"/>
              <a:gd name="connsiteY30" fmla="*/ 2616777 h 2672762"/>
              <a:gd name="connsiteX31" fmla="*/ 1526852 w 2677922"/>
              <a:gd name="connsiteY31" fmla="*/ 2672503 h 2672762"/>
              <a:gd name="connsiteX32" fmla="*/ 1497441 w 2677922"/>
              <a:gd name="connsiteY32" fmla="*/ 2676115 h 2672762"/>
              <a:gd name="connsiteX33" fmla="*/ 1449972 w 2677922"/>
              <a:gd name="connsiteY33" fmla="*/ 2644124 h 2672762"/>
              <a:gd name="connsiteX34" fmla="*/ 1410241 w 2677922"/>
              <a:gd name="connsiteY34" fmla="*/ 2514614 h 2672762"/>
              <a:gd name="connsiteX35" fmla="*/ 1373091 w 2677922"/>
              <a:gd name="connsiteY35" fmla="*/ 2482623 h 2672762"/>
              <a:gd name="connsiteX36" fmla="*/ 1304982 w 2677922"/>
              <a:gd name="connsiteY36" fmla="*/ 2483139 h 2672762"/>
              <a:gd name="connsiteX37" fmla="*/ 1271959 w 2677922"/>
              <a:gd name="connsiteY37" fmla="*/ 2511518 h 2672762"/>
              <a:gd name="connsiteX38" fmla="*/ 1234293 w 2677922"/>
              <a:gd name="connsiteY38" fmla="*/ 2633805 h 2672762"/>
              <a:gd name="connsiteX39" fmla="*/ 1170828 w 2677922"/>
              <a:gd name="connsiteY39" fmla="*/ 2674567 h 2672762"/>
              <a:gd name="connsiteX40" fmla="*/ 1106847 w 2677922"/>
              <a:gd name="connsiteY40" fmla="*/ 2602330 h 2672762"/>
              <a:gd name="connsiteX41" fmla="*/ 1103751 w 2677922"/>
              <a:gd name="connsiteY41" fmla="*/ 2491395 h 2672762"/>
              <a:gd name="connsiteX42" fmla="*/ 1080532 w 2677922"/>
              <a:gd name="connsiteY42" fmla="*/ 2454244 h 2672762"/>
              <a:gd name="connsiteX43" fmla="*/ 1005199 w 2677922"/>
              <a:gd name="connsiteY43" fmla="*/ 2435153 h 2672762"/>
              <a:gd name="connsiteX44" fmla="*/ 969080 w 2677922"/>
              <a:gd name="connsiteY44" fmla="*/ 2454244 h 2672762"/>
              <a:gd name="connsiteX45" fmla="*/ 900456 w 2677922"/>
              <a:gd name="connsiteY45" fmla="*/ 2564148 h 2672762"/>
              <a:gd name="connsiteX46" fmla="*/ 836474 w 2677922"/>
              <a:gd name="connsiteY46" fmla="*/ 2587367 h 2672762"/>
              <a:gd name="connsiteX47" fmla="*/ 831830 w 2677922"/>
              <a:gd name="connsiteY47" fmla="*/ 2585819 h 2672762"/>
              <a:gd name="connsiteX48" fmla="*/ 785392 w 2677922"/>
              <a:gd name="connsiteY48" fmla="*/ 2504810 h 2672762"/>
              <a:gd name="connsiteX49" fmla="*/ 811707 w 2677922"/>
              <a:gd name="connsiteY49" fmla="*/ 2390779 h 2672762"/>
              <a:gd name="connsiteX50" fmla="*/ 794680 w 2677922"/>
              <a:gd name="connsiteY50" fmla="*/ 2344341 h 2672762"/>
              <a:gd name="connsiteX51" fmla="*/ 739470 w 2677922"/>
              <a:gd name="connsiteY51" fmla="*/ 2312351 h 2672762"/>
              <a:gd name="connsiteX52" fmla="*/ 689421 w 2677922"/>
              <a:gd name="connsiteY52" fmla="*/ 2321638 h 2672762"/>
              <a:gd name="connsiteX53" fmla="*/ 596029 w 2677922"/>
              <a:gd name="connsiteY53" fmla="*/ 2408838 h 2672762"/>
              <a:gd name="connsiteX54" fmla="*/ 530500 w 2677922"/>
              <a:gd name="connsiteY54" fmla="*/ 2415030 h 2672762"/>
              <a:gd name="connsiteX55" fmla="*/ 521212 w 2677922"/>
              <a:gd name="connsiteY55" fmla="*/ 2408838 h 2672762"/>
              <a:gd name="connsiteX56" fmla="*/ 500573 w 2677922"/>
              <a:gd name="connsiteY56" fmla="*/ 2322670 h 2672762"/>
              <a:gd name="connsiteX57" fmla="*/ 556298 w 2677922"/>
              <a:gd name="connsiteY57" fmla="*/ 2217927 h 2672762"/>
              <a:gd name="connsiteX58" fmla="*/ 552171 w 2677922"/>
              <a:gd name="connsiteY58" fmla="*/ 2168909 h 2672762"/>
              <a:gd name="connsiteX59" fmla="*/ 505733 w 2677922"/>
              <a:gd name="connsiteY59" fmla="*/ 2122987 h 2672762"/>
              <a:gd name="connsiteX60" fmla="*/ 457747 w 2677922"/>
              <a:gd name="connsiteY60" fmla="*/ 2119375 h 2672762"/>
              <a:gd name="connsiteX61" fmla="*/ 341652 w 2677922"/>
              <a:gd name="connsiteY61" fmla="*/ 2180777 h 2672762"/>
              <a:gd name="connsiteX62" fmla="*/ 278187 w 2677922"/>
              <a:gd name="connsiteY62" fmla="*/ 2168909 h 2672762"/>
              <a:gd name="connsiteX63" fmla="*/ 274059 w 2677922"/>
              <a:gd name="connsiteY63" fmla="*/ 2164265 h 2672762"/>
              <a:gd name="connsiteX64" fmla="*/ 276639 w 2677922"/>
              <a:gd name="connsiteY64" fmla="*/ 2069325 h 2672762"/>
              <a:gd name="connsiteX65" fmla="*/ 354551 w 2677922"/>
              <a:gd name="connsiteY65" fmla="*/ 1986253 h 2672762"/>
              <a:gd name="connsiteX66" fmla="*/ 363839 w 2677922"/>
              <a:gd name="connsiteY66" fmla="*/ 1940847 h 2672762"/>
              <a:gd name="connsiteX67" fmla="*/ 328237 w 2677922"/>
              <a:gd name="connsiteY67" fmla="*/ 1878930 h 2672762"/>
              <a:gd name="connsiteX68" fmla="*/ 283347 w 2677922"/>
              <a:gd name="connsiteY68" fmla="*/ 1866030 h 2672762"/>
              <a:gd name="connsiteX69" fmla="*/ 170864 w 2677922"/>
              <a:gd name="connsiteY69" fmla="*/ 1891829 h 2672762"/>
              <a:gd name="connsiteX70" fmla="*/ 155900 w 2677922"/>
              <a:gd name="connsiteY70" fmla="*/ 1895441 h 2672762"/>
              <a:gd name="connsiteX71" fmla="*/ 100175 w 2677922"/>
              <a:gd name="connsiteY71" fmla="*/ 1868094 h 2672762"/>
              <a:gd name="connsiteX72" fmla="*/ 87275 w 2677922"/>
              <a:gd name="connsiteY72" fmla="*/ 1838168 h 2672762"/>
              <a:gd name="connsiteX73" fmla="*/ 107915 w 2677922"/>
              <a:gd name="connsiteY73" fmla="*/ 1779862 h 2672762"/>
              <a:gd name="connsiteX74" fmla="*/ 213690 w 2677922"/>
              <a:gd name="connsiteY74" fmla="*/ 1713817 h 2672762"/>
              <a:gd name="connsiteX75" fmla="*/ 238972 w 2677922"/>
              <a:gd name="connsiteY75" fmla="*/ 1654480 h 2672762"/>
              <a:gd name="connsiteX76" fmla="*/ 222977 w 2677922"/>
              <a:gd name="connsiteY76" fmla="*/ 1600818 h 2672762"/>
              <a:gd name="connsiteX77" fmla="*/ 184279 w 2677922"/>
              <a:gd name="connsiteY77" fmla="*/ 1575019 h 2672762"/>
              <a:gd name="connsiteX78" fmla="*/ 59413 w 2677922"/>
              <a:gd name="connsiteY78" fmla="*/ 1571407 h 2672762"/>
              <a:gd name="connsiteX79" fmla="*/ 3687 w 2677922"/>
              <a:gd name="connsiteY79" fmla="*/ 1524453 h 2672762"/>
              <a:gd name="connsiteX80" fmla="*/ 1623 w 2677922"/>
              <a:gd name="connsiteY80" fmla="*/ 1513618 h 2672762"/>
              <a:gd name="connsiteX81" fmla="*/ 48577 w 2677922"/>
              <a:gd name="connsiteY81" fmla="*/ 1442413 h 2672762"/>
              <a:gd name="connsiteX82" fmla="*/ 160544 w 2677922"/>
              <a:gd name="connsiteY82" fmla="*/ 1408358 h 2672762"/>
              <a:gd name="connsiteX83" fmla="*/ 194083 w 2677922"/>
              <a:gd name="connsiteY83" fmla="*/ 1370692 h 2672762"/>
              <a:gd name="connsiteX84" fmla="*/ 192534 w 2677922"/>
              <a:gd name="connsiteY84" fmla="*/ 1298971 h 2672762"/>
              <a:gd name="connsiteX85" fmla="*/ 166220 w 2677922"/>
              <a:gd name="connsiteY85" fmla="*/ 1269560 h 2672762"/>
              <a:gd name="connsiteX86" fmla="*/ 47029 w 2677922"/>
              <a:gd name="connsiteY86" fmla="*/ 1232926 h 2672762"/>
              <a:gd name="connsiteX87" fmla="*/ 1623 w 2677922"/>
              <a:gd name="connsiteY87" fmla="*/ 1166881 h 2672762"/>
              <a:gd name="connsiteX88" fmla="*/ 6267 w 2677922"/>
              <a:gd name="connsiteY88" fmla="*/ 1139534 h 2672762"/>
              <a:gd name="connsiteX89" fmla="*/ 49093 w 2677922"/>
              <a:gd name="connsiteY89" fmla="*/ 1105480 h 2672762"/>
              <a:gd name="connsiteX90" fmla="*/ 164672 w 2677922"/>
              <a:gd name="connsiteY90" fmla="*/ 1101868 h 2672762"/>
              <a:gd name="connsiteX91" fmla="*/ 181699 w 2677922"/>
              <a:gd name="connsiteY91" fmla="*/ 1101352 h 2672762"/>
              <a:gd name="connsiteX92" fmla="*/ 227621 w 2677922"/>
              <a:gd name="connsiteY92" fmla="*/ 1065233 h 2672762"/>
              <a:gd name="connsiteX93" fmla="*/ 241036 w 2677922"/>
              <a:gd name="connsiteY93" fmla="*/ 1014152 h 2672762"/>
              <a:gd name="connsiteX94" fmla="*/ 219366 w 2677922"/>
              <a:gd name="connsiteY94" fmla="*/ 965650 h 2672762"/>
              <a:gd name="connsiteX95" fmla="*/ 113590 w 2677922"/>
              <a:gd name="connsiteY95" fmla="*/ 899605 h 2672762"/>
              <a:gd name="connsiteX96" fmla="*/ 89855 w 2677922"/>
              <a:gd name="connsiteY96" fmla="*/ 832012 h 2672762"/>
              <a:gd name="connsiteX97" fmla="*/ 104818 w 2677922"/>
              <a:gd name="connsiteY97" fmla="*/ 799505 h 2672762"/>
              <a:gd name="connsiteX98" fmla="*/ 151256 w 2677922"/>
              <a:gd name="connsiteY98" fmla="*/ 779898 h 2672762"/>
              <a:gd name="connsiteX99" fmla="*/ 283347 w 2677922"/>
              <a:gd name="connsiteY99" fmla="*/ 810341 h 2672762"/>
              <a:gd name="connsiteX100" fmla="*/ 331332 w 2677922"/>
              <a:gd name="connsiteY100" fmla="*/ 794345 h 2672762"/>
              <a:gd name="connsiteX101" fmla="*/ 363839 w 2677922"/>
              <a:gd name="connsiteY101" fmla="*/ 737588 h 2672762"/>
              <a:gd name="connsiteX102" fmla="*/ 354551 w 2677922"/>
              <a:gd name="connsiteY102" fmla="*/ 689086 h 2672762"/>
              <a:gd name="connsiteX103" fmla="*/ 266835 w 2677922"/>
              <a:gd name="connsiteY103" fmla="*/ 595694 h 2672762"/>
              <a:gd name="connsiteX104" fmla="*/ 261675 w 2677922"/>
              <a:gd name="connsiteY104" fmla="*/ 529133 h 2672762"/>
              <a:gd name="connsiteX105" fmla="*/ 270447 w 2677922"/>
              <a:gd name="connsiteY105" fmla="*/ 516233 h 2672762"/>
              <a:gd name="connsiteX106" fmla="*/ 349907 w 2677922"/>
              <a:gd name="connsiteY106" fmla="*/ 498690 h 2672762"/>
              <a:gd name="connsiteX107" fmla="*/ 457231 w 2677922"/>
              <a:gd name="connsiteY107" fmla="*/ 555964 h 2672762"/>
              <a:gd name="connsiteX108" fmla="*/ 507797 w 2677922"/>
              <a:gd name="connsiteY108" fmla="*/ 551320 h 2672762"/>
              <a:gd name="connsiteX109" fmla="*/ 551139 w 2677922"/>
              <a:gd name="connsiteY109" fmla="*/ 508494 h 2672762"/>
              <a:gd name="connsiteX110" fmla="*/ 556815 w 2677922"/>
              <a:gd name="connsiteY110" fmla="*/ 456896 h 2672762"/>
              <a:gd name="connsiteX111" fmla="*/ 494381 w 2677922"/>
              <a:gd name="connsiteY111" fmla="*/ 339769 h 2672762"/>
              <a:gd name="connsiteX112" fmla="*/ 505217 w 2677922"/>
              <a:gd name="connsiteY112" fmla="*/ 280432 h 2672762"/>
              <a:gd name="connsiteX113" fmla="*/ 537723 w 2677922"/>
              <a:gd name="connsiteY113" fmla="*/ 256181 h 2672762"/>
              <a:gd name="connsiteX114" fmla="*/ 590353 w 2677922"/>
              <a:gd name="connsiteY114" fmla="*/ 261857 h 2672762"/>
              <a:gd name="connsiteX115" fmla="*/ 679617 w 2677922"/>
              <a:gd name="connsiteY115" fmla="*/ 344929 h 2672762"/>
              <a:gd name="connsiteX116" fmla="*/ 754950 w 2677922"/>
              <a:gd name="connsiteY116" fmla="*/ 355765 h 2672762"/>
              <a:gd name="connsiteX117" fmla="*/ 797260 w 2677922"/>
              <a:gd name="connsiteY117" fmla="*/ 329450 h 2672762"/>
              <a:gd name="connsiteX118" fmla="*/ 811707 w 2677922"/>
              <a:gd name="connsiteY118" fmla="*/ 285076 h 2672762"/>
              <a:gd name="connsiteX119" fmla="*/ 781781 w 2677922"/>
              <a:gd name="connsiteY119" fmla="*/ 156081 h 2672762"/>
              <a:gd name="connsiteX120" fmla="*/ 807064 w 2677922"/>
              <a:gd name="connsiteY120" fmla="*/ 100872 h 2672762"/>
              <a:gd name="connsiteX121" fmla="*/ 841634 w 2677922"/>
              <a:gd name="connsiteY121" fmla="*/ 86424 h 2672762"/>
              <a:gd name="connsiteX122" fmla="*/ 896328 w 2677922"/>
              <a:gd name="connsiteY122" fmla="*/ 106031 h 2672762"/>
              <a:gd name="connsiteX123" fmla="*/ 965469 w 2677922"/>
              <a:gd name="connsiteY123" fmla="*/ 217483 h 2672762"/>
              <a:gd name="connsiteX124" fmla="*/ 1013455 w 2677922"/>
              <a:gd name="connsiteY124" fmla="*/ 240702 h 2672762"/>
              <a:gd name="connsiteX125" fmla="*/ 1077952 w 2677922"/>
              <a:gd name="connsiteY125" fmla="*/ 222642 h 2672762"/>
              <a:gd name="connsiteX126" fmla="*/ 1101687 w 2677922"/>
              <a:gd name="connsiteY126" fmla="*/ 188072 h 2672762"/>
              <a:gd name="connsiteX127" fmla="*/ 1106847 w 2677922"/>
              <a:gd name="connsiteY127" fmla="*/ 53918 h 2672762"/>
              <a:gd name="connsiteX128" fmla="*/ 1145029 w 2677922"/>
              <a:gd name="connsiteY128" fmla="*/ 4900 h 2672762"/>
              <a:gd name="connsiteX129" fmla="*/ 1158960 w 2677922"/>
              <a:gd name="connsiteY129" fmla="*/ 1804 h 2672762"/>
              <a:gd name="connsiteX130" fmla="*/ 1235841 w 2677922"/>
              <a:gd name="connsiteY130" fmla="*/ 48758 h 2672762"/>
              <a:gd name="connsiteX131" fmla="*/ 1269895 w 2677922"/>
              <a:gd name="connsiteY131" fmla="*/ 162273 h 2672762"/>
              <a:gd name="connsiteX132" fmla="*/ 1303434 w 2677922"/>
              <a:gd name="connsiteY132" fmla="*/ 192716 h 2672762"/>
              <a:gd name="connsiteX133" fmla="*/ 1376702 w 2677922"/>
              <a:gd name="connsiteY133" fmla="*/ 192716 h 2672762"/>
              <a:gd name="connsiteX134" fmla="*/ 1409209 w 2677922"/>
              <a:gd name="connsiteY134" fmla="*/ 163305 h 2672762"/>
              <a:gd name="connsiteX135" fmla="*/ 1447392 w 2677922"/>
              <a:gd name="connsiteY135" fmla="*/ 37922 h 2672762"/>
              <a:gd name="connsiteX136" fmla="*/ 1499505 w 2677922"/>
              <a:gd name="connsiteY136" fmla="*/ 256 h 2672762"/>
              <a:gd name="connsiteX137" fmla="*/ 1513436 w 2677922"/>
              <a:gd name="connsiteY137" fmla="*/ 772 h 2672762"/>
              <a:gd name="connsiteX138" fmla="*/ 1573290 w 2677922"/>
              <a:gd name="connsiteY138" fmla="*/ 65269 h 2672762"/>
              <a:gd name="connsiteX139" fmla="*/ 1576902 w 2677922"/>
              <a:gd name="connsiteY139" fmla="*/ 185492 h 2672762"/>
              <a:gd name="connsiteX140" fmla="*/ 1598057 w 2677922"/>
              <a:gd name="connsiteY140" fmla="*/ 220578 h 2672762"/>
              <a:gd name="connsiteX141" fmla="*/ 1674422 w 2677922"/>
              <a:gd name="connsiteY141" fmla="*/ 240702 h 2672762"/>
              <a:gd name="connsiteX142" fmla="*/ 1710540 w 2677922"/>
              <a:gd name="connsiteY142" fmla="*/ 221610 h 2672762"/>
              <a:gd name="connsiteX143" fmla="*/ 1779165 w 2677922"/>
              <a:gd name="connsiteY143" fmla="*/ 111707 h 2672762"/>
              <a:gd name="connsiteX144" fmla="*/ 1845726 w 2677922"/>
              <a:gd name="connsiteY144" fmla="*/ 88488 h 2672762"/>
              <a:gd name="connsiteX145" fmla="*/ 1857594 w 2677922"/>
              <a:gd name="connsiteY145" fmla="*/ 92616 h 2672762"/>
              <a:gd name="connsiteX146" fmla="*/ 1895260 w 2677922"/>
              <a:gd name="connsiteY146" fmla="*/ 166401 h 2672762"/>
              <a:gd name="connsiteX147" fmla="*/ 1868429 w 2677922"/>
              <a:gd name="connsiteY147" fmla="*/ 281980 h 2672762"/>
              <a:gd name="connsiteX148" fmla="*/ 1887004 w 2677922"/>
              <a:gd name="connsiteY148" fmla="*/ 332030 h 2672762"/>
              <a:gd name="connsiteX149" fmla="*/ 1946857 w 2677922"/>
              <a:gd name="connsiteY149" fmla="*/ 365052 h 2672762"/>
              <a:gd name="connsiteX150" fmla="*/ 1986588 w 2677922"/>
              <a:gd name="connsiteY150" fmla="*/ 355765 h 2672762"/>
              <a:gd name="connsiteX151" fmla="*/ 2081528 w 2677922"/>
              <a:gd name="connsiteY151" fmla="*/ 267532 h 2672762"/>
              <a:gd name="connsiteX152" fmla="*/ 2151701 w 2677922"/>
              <a:gd name="connsiteY152" fmla="*/ 261857 h 2672762"/>
              <a:gd name="connsiteX153" fmla="*/ 2155312 w 2677922"/>
              <a:gd name="connsiteY153" fmla="*/ 264437 h 2672762"/>
              <a:gd name="connsiteX154" fmla="*/ 2177500 w 2677922"/>
              <a:gd name="connsiteY154" fmla="*/ 353701 h 2672762"/>
              <a:gd name="connsiteX155" fmla="*/ 2122290 w 2677922"/>
              <a:gd name="connsiteY155" fmla="*/ 456896 h 2672762"/>
              <a:gd name="connsiteX156" fmla="*/ 2126934 w 2677922"/>
              <a:gd name="connsiteY156" fmla="*/ 505914 h 2672762"/>
              <a:gd name="connsiteX157" fmla="*/ 2173372 w 2677922"/>
              <a:gd name="connsiteY157" fmla="*/ 551836 h 2672762"/>
              <a:gd name="connsiteX158" fmla="*/ 2219810 w 2677922"/>
              <a:gd name="connsiteY158" fmla="*/ 555964 h 2672762"/>
              <a:gd name="connsiteX159" fmla="*/ 2336937 w 2677922"/>
              <a:gd name="connsiteY159" fmla="*/ 494046 h 2672762"/>
              <a:gd name="connsiteX160" fmla="*/ 2400917 w 2677922"/>
              <a:gd name="connsiteY160" fmla="*/ 507462 h 2672762"/>
              <a:gd name="connsiteX161" fmla="*/ 2420525 w 2677922"/>
              <a:gd name="connsiteY161" fmla="*/ 533777 h 2672762"/>
              <a:gd name="connsiteX162" fmla="*/ 2415365 w 2677922"/>
              <a:gd name="connsiteY162" fmla="*/ 591566 h 2672762"/>
              <a:gd name="connsiteX163" fmla="*/ 2321973 w 2677922"/>
              <a:gd name="connsiteY163" fmla="*/ 692182 h 2672762"/>
              <a:gd name="connsiteX164" fmla="*/ 2313718 w 2677922"/>
              <a:gd name="connsiteY164" fmla="*/ 733460 h 2672762"/>
              <a:gd name="connsiteX165" fmla="*/ 2349320 w 2677922"/>
              <a:gd name="connsiteY165" fmla="*/ 795377 h 2672762"/>
              <a:gd name="connsiteX166" fmla="*/ 2394726 w 2677922"/>
              <a:gd name="connsiteY166" fmla="*/ 810341 h 2672762"/>
              <a:gd name="connsiteX167" fmla="*/ 2526816 w 2677922"/>
              <a:gd name="connsiteY167" fmla="*/ 780414 h 2672762"/>
              <a:gd name="connsiteX168" fmla="*/ 2575834 w 2677922"/>
              <a:gd name="connsiteY168" fmla="*/ 803117 h 2672762"/>
              <a:gd name="connsiteX169" fmla="*/ 2591313 w 2677922"/>
              <a:gd name="connsiteY169" fmla="*/ 838719 h 2672762"/>
              <a:gd name="connsiteX170" fmla="*/ 2570158 w 2677922"/>
              <a:gd name="connsiteY170" fmla="*/ 896509 h 2672762"/>
              <a:gd name="connsiteX171" fmla="*/ 2461287 w 2677922"/>
              <a:gd name="connsiteY171" fmla="*/ 964102 h 2672762"/>
              <a:gd name="connsiteX172" fmla="*/ 2438068 w 2677922"/>
              <a:gd name="connsiteY172" fmla="*/ 1014668 h 2672762"/>
              <a:gd name="connsiteX173" fmla="*/ 2454063 w 2677922"/>
              <a:gd name="connsiteY173" fmla="*/ 1073489 h 2672762"/>
              <a:gd name="connsiteX174" fmla="*/ 2492762 w 2677922"/>
              <a:gd name="connsiteY174" fmla="*/ 1100836 h 2672762"/>
              <a:gd name="connsiteX175" fmla="*/ 2628464 w 2677922"/>
              <a:gd name="connsiteY175" fmla="*/ 1105996 h 2672762"/>
              <a:gd name="connsiteX176" fmla="*/ 2672322 w 2677922"/>
              <a:gd name="connsiteY176" fmla="*/ 1140566 h 2672762"/>
              <a:gd name="connsiteX177" fmla="*/ 2677998 w 2677922"/>
              <a:gd name="connsiteY177" fmla="*/ 1182360 h 2672762"/>
              <a:gd name="connsiteX178" fmla="*/ 2644459 w 2677922"/>
              <a:gd name="connsiteY178" fmla="*/ 1229830 h 2672762"/>
              <a:gd name="connsiteX179" fmla="*/ 2522172 w 2677922"/>
              <a:gd name="connsiteY179" fmla="*/ 1267497 h 2672762"/>
              <a:gd name="connsiteX180" fmla="*/ 2483990 w 2677922"/>
              <a:gd name="connsiteY180" fmla="*/ 1315998 h 2672762"/>
              <a:gd name="connsiteX181" fmla="*/ 2486570 w 2677922"/>
              <a:gd name="connsiteY181" fmla="*/ 1379980 h 2672762"/>
              <a:gd name="connsiteX182" fmla="*/ 2512885 w 2677922"/>
              <a:gd name="connsiteY182" fmla="*/ 1407842 h 2672762"/>
              <a:gd name="connsiteX183" fmla="*/ 2641363 w 2677922"/>
              <a:gd name="connsiteY183" fmla="*/ 1447057 h 2672762"/>
              <a:gd name="connsiteX184" fmla="*/ 2677998 w 2677922"/>
              <a:gd name="connsiteY184" fmla="*/ 1498138 h 2672762"/>
              <a:gd name="connsiteX185" fmla="*/ 2677998 w 2677922"/>
              <a:gd name="connsiteY185" fmla="*/ 1507426 h 2672762"/>
              <a:gd name="connsiteX186" fmla="*/ 2611952 w 2677922"/>
              <a:gd name="connsiteY186" fmla="*/ 1572955 h 2672762"/>
              <a:gd name="connsiteX187" fmla="*/ 2490182 w 2677922"/>
              <a:gd name="connsiteY187" fmla="*/ 1576567 h 2672762"/>
              <a:gd name="connsiteX188" fmla="*/ 2457675 w 2677922"/>
              <a:gd name="connsiteY188" fmla="*/ 1596690 h 2672762"/>
              <a:gd name="connsiteX189" fmla="*/ 2437036 w 2677922"/>
              <a:gd name="connsiteY189" fmla="*/ 1673055 h 2672762"/>
              <a:gd name="connsiteX190" fmla="*/ 2457159 w 2677922"/>
              <a:gd name="connsiteY190" fmla="*/ 1710205 h 2672762"/>
              <a:gd name="connsiteX191" fmla="*/ 2564483 w 2677922"/>
              <a:gd name="connsiteY191" fmla="*/ 1777282 h 2672762"/>
              <a:gd name="connsiteX192" fmla="*/ 2588733 w 2677922"/>
              <a:gd name="connsiteY192" fmla="*/ 1845907 h 2672762"/>
              <a:gd name="connsiteX193" fmla="*/ 2571706 w 2677922"/>
              <a:gd name="connsiteY193" fmla="*/ 1880994 h 2672762"/>
              <a:gd name="connsiteX194" fmla="*/ 2538684 w 2677922"/>
              <a:gd name="connsiteY194" fmla="*/ 1897505 h 2672762"/>
              <a:gd name="connsiteX195" fmla="*/ 1338521 w 2677922"/>
              <a:gd name="connsiteY195" fmla="*/ 2312867 h 2672762"/>
              <a:gd name="connsiteX196" fmla="*/ 2316814 w 2677922"/>
              <a:gd name="connsiteY196" fmla="*/ 1335605 h 2672762"/>
              <a:gd name="connsiteX197" fmla="*/ 1340068 w 2677922"/>
              <a:gd name="connsiteY197" fmla="*/ 359376 h 2672762"/>
              <a:gd name="connsiteX198" fmla="*/ 361775 w 2677922"/>
              <a:gd name="connsiteY198" fmla="*/ 1331994 h 2672762"/>
              <a:gd name="connsiteX199" fmla="*/ 1338521 w 2677922"/>
              <a:gd name="connsiteY199" fmla="*/ 2312867 h 267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2677922" h="2672762">
                <a:moveTo>
                  <a:pt x="2538684" y="1897505"/>
                </a:moveTo>
                <a:cubicBezTo>
                  <a:pt x="2511337" y="1891313"/>
                  <a:pt x="2483990" y="1885121"/>
                  <a:pt x="2456643" y="1879446"/>
                </a:cubicBezTo>
                <a:cubicBezTo>
                  <a:pt x="2434456" y="1874286"/>
                  <a:pt x="2411753" y="1869642"/>
                  <a:pt x="2389566" y="1863966"/>
                </a:cubicBezTo>
                <a:cubicBezTo>
                  <a:pt x="2375119" y="1860354"/>
                  <a:pt x="2363767" y="1864482"/>
                  <a:pt x="2354479" y="1874802"/>
                </a:cubicBezTo>
                <a:cubicBezTo>
                  <a:pt x="2335389" y="1896989"/>
                  <a:pt x="2320425" y="1922272"/>
                  <a:pt x="2312170" y="1950651"/>
                </a:cubicBezTo>
                <a:cubicBezTo>
                  <a:pt x="2308042" y="1964066"/>
                  <a:pt x="2314234" y="1973869"/>
                  <a:pt x="2322489" y="1983157"/>
                </a:cubicBezTo>
                <a:cubicBezTo>
                  <a:pt x="2352416" y="2015664"/>
                  <a:pt x="2382858" y="2048170"/>
                  <a:pt x="2412785" y="2080161"/>
                </a:cubicBezTo>
                <a:cubicBezTo>
                  <a:pt x="2435488" y="2104412"/>
                  <a:pt x="2436520" y="2118859"/>
                  <a:pt x="2418461" y="2146722"/>
                </a:cubicBezTo>
                <a:cubicBezTo>
                  <a:pt x="2417429" y="2148270"/>
                  <a:pt x="2416397" y="2150334"/>
                  <a:pt x="2414849" y="2151882"/>
                </a:cubicBezTo>
                <a:cubicBezTo>
                  <a:pt x="2380795" y="2197804"/>
                  <a:pt x="2365831" y="2198320"/>
                  <a:pt x="2324037" y="2174585"/>
                </a:cubicBezTo>
                <a:cubicBezTo>
                  <a:pt x="2289982" y="2154978"/>
                  <a:pt x="2253864" y="2137434"/>
                  <a:pt x="2219294" y="2118859"/>
                </a:cubicBezTo>
                <a:cubicBezTo>
                  <a:pt x="2204846" y="2111120"/>
                  <a:pt x="2191431" y="2111120"/>
                  <a:pt x="2178531" y="2120407"/>
                </a:cubicBezTo>
                <a:cubicBezTo>
                  <a:pt x="2157892" y="2134855"/>
                  <a:pt x="2140349" y="2152398"/>
                  <a:pt x="2125386" y="2172521"/>
                </a:cubicBezTo>
                <a:cubicBezTo>
                  <a:pt x="2114550" y="2186968"/>
                  <a:pt x="2114034" y="2201416"/>
                  <a:pt x="2122806" y="2217411"/>
                </a:cubicBezTo>
                <a:cubicBezTo>
                  <a:pt x="2143961" y="2256109"/>
                  <a:pt x="2164600" y="2295323"/>
                  <a:pt x="2184723" y="2334538"/>
                </a:cubicBezTo>
                <a:cubicBezTo>
                  <a:pt x="2198655" y="2361885"/>
                  <a:pt x="2196591" y="2374268"/>
                  <a:pt x="2174404" y="2395423"/>
                </a:cubicBezTo>
                <a:cubicBezTo>
                  <a:pt x="2170792" y="2398519"/>
                  <a:pt x="2167696" y="2402131"/>
                  <a:pt x="2164084" y="2404711"/>
                </a:cubicBezTo>
                <a:cubicBezTo>
                  <a:pt x="2131062" y="2428962"/>
                  <a:pt x="2114034" y="2440829"/>
                  <a:pt x="2075336" y="2401615"/>
                </a:cubicBezTo>
                <a:cubicBezTo>
                  <a:pt x="2047473" y="2373236"/>
                  <a:pt x="2017547" y="2347953"/>
                  <a:pt x="1988652" y="2320606"/>
                </a:cubicBezTo>
                <a:cubicBezTo>
                  <a:pt x="1975236" y="2307707"/>
                  <a:pt x="1960789" y="2305127"/>
                  <a:pt x="1944277" y="2311835"/>
                </a:cubicBezTo>
                <a:cubicBezTo>
                  <a:pt x="1922607" y="2320606"/>
                  <a:pt x="1901968" y="2331958"/>
                  <a:pt x="1883392" y="2346405"/>
                </a:cubicBezTo>
                <a:cubicBezTo>
                  <a:pt x="1867913" y="2358273"/>
                  <a:pt x="1863785" y="2373236"/>
                  <a:pt x="1868429" y="2391811"/>
                </a:cubicBezTo>
                <a:cubicBezTo>
                  <a:pt x="1879264" y="2436701"/>
                  <a:pt x="1889584" y="2482107"/>
                  <a:pt x="1899388" y="2526997"/>
                </a:cubicBezTo>
                <a:cubicBezTo>
                  <a:pt x="1903516" y="2546604"/>
                  <a:pt x="1896808" y="2561568"/>
                  <a:pt x="1879264" y="2571887"/>
                </a:cubicBezTo>
                <a:cubicBezTo>
                  <a:pt x="1867397" y="2579111"/>
                  <a:pt x="1854498" y="2584787"/>
                  <a:pt x="1841082" y="2588915"/>
                </a:cubicBezTo>
                <a:cubicBezTo>
                  <a:pt x="1813736" y="2597686"/>
                  <a:pt x="1798256" y="2592526"/>
                  <a:pt x="1782777" y="2568276"/>
                </a:cubicBezTo>
                <a:cubicBezTo>
                  <a:pt x="1760074" y="2532157"/>
                  <a:pt x="1736855" y="2496555"/>
                  <a:pt x="1715184" y="2459404"/>
                </a:cubicBezTo>
                <a:cubicBezTo>
                  <a:pt x="1703316" y="2439281"/>
                  <a:pt x="1687837" y="2431542"/>
                  <a:pt x="1664618" y="2435669"/>
                </a:cubicBezTo>
                <a:cubicBezTo>
                  <a:pt x="1646043" y="2439281"/>
                  <a:pt x="1627984" y="2443925"/>
                  <a:pt x="1610440" y="2450117"/>
                </a:cubicBezTo>
                <a:cubicBezTo>
                  <a:pt x="1586190" y="2458888"/>
                  <a:pt x="1578450" y="2469208"/>
                  <a:pt x="1577418" y="2495007"/>
                </a:cubicBezTo>
                <a:cubicBezTo>
                  <a:pt x="1575870" y="2535769"/>
                  <a:pt x="1574838" y="2576015"/>
                  <a:pt x="1573806" y="2616777"/>
                </a:cubicBezTo>
                <a:cubicBezTo>
                  <a:pt x="1572774" y="2653928"/>
                  <a:pt x="1563487" y="2665795"/>
                  <a:pt x="1526852" y="2672503"/>
                </a:cubicBezTo>
                <a:cubicBezTo>
                  <a:pt x="1517049" y="2674567"/>
                  <a:pt x="1507245" y="2675599"/>
                  <a:pt x="1497441" y="2676115"/>
                </a:cubicBezTo>
                <a:cubicBezTo>
                  <a:pt x="1473191" y="2677663"/>
                  <a:pt x="1457711" y="2667859"/>
                  <a:pt x="1449972" y="2644124"/>
                </a:cubicBezTo>
                <a:cubicBezTo>
                  <a:pt x="1436040" y="2600782"/>
                  <a:pt x="1422624" y="2557956"/>
                  <a:pt x="1410241" y="2514614"/>
                </a:cubicBezTo>
                <a:cubicBezTo>
                  <a:pt x="1404565" y="2495007"/>
                  <a:pt x="1392698" y="2485719"/>
                  <a:pt x="1373091" y="2482623"/>
                </a:cubicBezTo>
                <a:cubicBezTo>
                  <a:pt x="1350388" y="2479527"/>
                  <a:pt x="1327685" y="2479527"/>
                  <a:pt x="1304982" y="2483139"/>
                </a:cubicBezTo>
                <a:cubicBezTo>
                  <a:pt x="1287955" y="2485719"/>
                  <a:pt x="1277119" y="2494491"/>
                  <a:pt x="1271959" y="2511518"/>
                </a:cubicBezTo>
                <a:cubicBezTo>
                  <a:pt x="1260092" y="2552280"/>
                  <a:pt x="1247192" y="2593042"/>
                  <a:pt x="1234293" y="2633805"/>
                </a:cubicBezTo>
                <a:cubicBezTo>
                  <a:pt x="1222941" y="2670439"/>
                  <a:pt x="1208494" y="2679727"/>
                  <a:pt x="1170828" y="2674567"/>
                </a:cubicBezTo>
                <a:cubicBezTo>
                  <a:pt x="1114070" y="2666827"/>
                  <a:pt x="1107362" y="2659087"/>
                  <a:pt x="1106847" y="2602330"/>
                </a:cubicBezTo>
                <a:cubicBezTo>
                  <a:pt x="1106331" y="2565180"/>
                  <a:pt x="1104783" y="2528545"/>
                  <a:pt x="1103751" y="2491395"/>
                </a:cubicBezTo>
                <a:cubicBezTo>
                  <a:pt x="1103234" y="2474368"/>
                  <a:pt x="1096527" y="2460952"/>
                  <a:pt x="1080532" y="2454244"/>
                </a:cubicBezTo>
                <a:cubicBezTo>
                  <a:pt x="1056281" y="2443925"/>
                  <a:pt x="1031514" y="2436701"/>
                  <a:pt x="1005199" y="2435153"/>
                </a:cubicBezTo>
                <a:cubicBezTo>
                  <a:pt x="989203" y="2434121"/>
                  <a:pt x="977852" y="2440313"/>
                  <a:pt x="969080" y="2454244"/>
                </a:cubicBezTo>
                <a:cubicBezTo>
                  <a:pt x="946894" y="2491395"/>
                  <a:pt x="923159" y="2527513"/>
                  <a:pt x="900456" y="2564148"/>
                </a:cubicBezTo>
                <a:cubicBezTo>
                  <a:pt x="882396" y="2593042"/>
                  <a:pt x="868465" y="2598202"/>
                  <a:pt x="836474" y="2587367"/>
                </a:cubicBezTo>
                <a:cubicBezTo>
                  <a:pt x="834926" y="2586851"/>
                  <a:pt x="833379" y="2586335"/>
                  <a:pt x="831830" y="2585819"/>
                </a:cubicBezTo>
                <a:cubicBezTo>
                  <a:pt x="782297" y="2565696"/>
                  <a:pt x="772493" y="2554344"/>
                  <a:pt x="785392" y="2504810"/>
                </a:cubicBezTo>
                <a:cubicBezTo>
                  <a:pt x="795196" y="2467144"/>
                  <a:pt x="802420" y="2428962"/>
                  <a:pt x="811707" y="2390779"/>
                </a:cubicBezTo>
                <a:cubicBezTo>
                  <a:pt x="816351" y="2371172"/>
                  <a:pt x="811191" y="2356209"/>
                  <a:pt x="794680" y="2344341"/>
                </a:cubicBezTo>
                <a:cubicBezTo>
                  <a:pt x="777137" y="2331958"/>
                  <a:pt x="759078" y="2321122"/>
                  <a:pt x="739470" y="2312351"/>
                </a:cubicBezTo>
                <a:cubicBezTo>
                  <a:pt x="720895" y="2304095"/>
                  <a:pt x="704900" y="2307191"/>
                  <a:pt x="689421" y="2321638"/>
                </a:cubicBezTo>
                <a:cubicBezTo>
                  <a:pt x="658462" y="2351049"/>
                  <a:pt x="626988" y="2379944"/>
                  <a:pt x="596029" y="2408838"/>
                </a:cubicBezTo>
                <a:cubicBezTo>
                  <a:pt x="572810" y="2431026"/>
                  <a:pt x="557847" y="2432057"/>
                  <a:pt x="530500" y="2415030"/>
                </a:cubicBezTo>
                <a:cubicBezTo>
                  <a:pt x="527404" y="2412966"/>
                  <a:pt x="524308" y="2410902"/>
                  <a:pt x="521212" y="2408838"/>
                </a:cubicBezTo>
                <a:cubicBezTo>
                  <a:pt x="481482" y="2380460"/>
                  <a:pt x="477870" y="2365496"/>
                  <a:pt x="500573" y="2322670"/>
                </a:cubicBezTo>
                <a:cubicBezTo>
                  <a:pt x="519148" y="2287584"/>
                  <a:pt x="537207" y="2252497"/>
                  <a:pt x="556298" y="2217927"/>
                </a:cubicBezTo>
                <a:cubicBezTo>
                  <a:pt x="566102" y="2199868"/>
                  <a:pt x="564555" y="2184388"/>
                  <a:pt x="552171" y="2168909"/>
                </a:cubicBezTo>
                <a:cubicBezTo>
                  <a:pt x="538756" y="2151882"/>
                  <a:pt x="523276" y="2136402"/>
                  <a:pt x="505733" y="2122987"/>
                </a:cubicBezTo>
                <a:cubicBezTo>
                  <a:pt x="490254" y="2111120"/>
                  <a:pt x="474774" y="2110088"/>
                  <a:pt x="457747" y="2119375"/>
                </a:cubicBezTo>
                <a:cubicBezTo>
                  <a:pt x="419564" y="2140014"/>
                  <a:pt x="380866" y="2160653"/>
                  <a:pt x="341652" y="2180777"/>
                </a:cubicBezTo>
                <a:cubicBezTo>
                  <a:pt x="314305" y="2195224"/>
                  <a:pt x="298310" y="2191612"/>
                  <a:pt x="278187" y="2168909"/>
                </a:cubicBezTo>
                <a:cubicBezTo>
                  <a:pt x="276639" y="2167361"/>
                  <a:pt x="275607" y="2165813"/>
                  <a:pt x="274059" y="2164265"/>
                </a:cubicBezTo>
                <a:cubicBezTo>
                  <a:pt x="238456" y="2122987"/>
                  <a:pt x="238972" y="2108540"/>
                  <a:pt x="276639" y="2069325"/>
                </a:cubicBezTo>
                <a:cubicBezTo>
                  <a:pt x="302954" y="2041463"/>
                  <a:pt x="327721" y="2013084"/>
                  <a:pt x="354551" y="1986253"/>
                </a:cubicBezTo>
                <a:cubicBezTo>
                  <a:pt x="367967" y="1972322"/>
                  <a:pt x="370547" y="1957874"/>
                  <a:pt x="363839" y="1940847"/>
                </a:cubicBezTo>
                <a:cubicBezTo>
                  <a:pt x="355067" y="1918660"/>
                  <a:pt x="342684" y="1898021"/>
                  <a:pt x="328237" y="1878930"/>
                </a:cubicBezTo>
                <a:cubicBezTo>
                  <a:pt x="316369" y="1863450"/>
                  <a:pt x="300374" y="1861902"/>
                  <a:pt x="283347" y="1866030"/>
                </a:cubicBezTo>
                <a:cubicBezTo>
                  <a:pt x="245680" y="1874802"/>
                  <a:pt x="208530" y="1883573"/>
                  <a:pt x="170864" y="1891829"/>
                </a:cubicBezTo>
                <a:cubicBezTo>
                  <a:pt x="165704" y="1892861"/>
                  <a:pt x="160544" y="1894409"/>
                  <a:pt x="155900" y="1895441"/>
                </a:cubicBezTo>
                <a:cubicBezTo>
                  <a:pt x="127521" y="1900601"/>
                  <a:pt x="113074" y="1893893"/>
                  <a:pt x="100175" y="1868094"/>
                </a:cubicBezTo>
                <a:cubicBezTo>
                  <a:pt x="95531" y="1858291"/>
                  <a:pt x="90887" y="1848487"/>
                  <a:pt x="87275" y="1838168"/>
                </a:cubicBezTo>
                <a:cubicBezTo>
                  <a:pt x="77988" y="1810821"/>
                  <a:pt x="83147" y="1795341"/>
                  <a:pt x="107915" y="1779862"/>
                </a:cubicBezTo>
                <a:cubicBezTo>
                  <a:pt x="143001" y="1757675"/>
                  <a:pt x="178603" y="1735488"/>
                  <a:pt x="213690" y="1713817"/>
                </a:cubicBezTo>
                <a:cubicBezTo>
                  <a:pt x="241552" y="1696274"/>
                  <a:pt x="245680" y="1686470"/>
                  <a:pt x="238972" y="1654480"/>
                </a:cubicBezTo>
                <a:cubicBezTo>
                  <a:pt x="234845" y="1636420"/>
                  <a:pt x="230201" y="1617845"/>
                  <a:pt x="222977" y="1600818"/>
                </a:cubicBezTo>
                <a:cubicBezTo>
                  <a:pt x="215753" y="1583791"/>
                  <a:pt x="203370" y="1575535"/>
                  <a:pt x="184279" y="1575019"/>
                </a:cubicBezTo>
                <a:cubicBezTo>
                  <a:pt x="142485" y="1574503"/>
                  <a:pt x="101207" y="1572955"/>
                  <a:pt x="59413" y="1571407"/>
                </a:cubicBezTo>
                <a:cubicBezTo>
                  <a:pt x="21746" y="1570375"/>
                  <a:pt x="10395" y="1560572"/>
                  <a:pt x="3687" y="1524453"/>
                </a:cubicBezTo>
                <a:cubicBezTo>
                  <a:pt x="3171" y="1520841"/>
                  <a:pt x="2139" y="1517230"/>
                  <a:pt x="1623" y="1513618"/>
                </a:cubicBezTo>
                <a:cubicBezTo>
                  <a:pt x="-4053" y="1467696"/>
                  <a:pt x="3687" y="1455828"/>
                  <a:pt x="48577" y="1442413"/>
                </a:cubicBezTo>
                <a:cubicBezTo>
                  <a:pt x="85727" y="1431061"/>
                  <a:pt x="122877" y="1418678"/>
                  <a:pt x="160544" y="1408358"/>
                </a:cubicBezTo>
                <a:cubicBezTo>
                  <a:pt x="181183" y="1402683"/>
                  <a:pt x="192018" y="1390815"/>
                  <a:pt x="194083" y="1370692"/>
                </a:cubicBezTo>
                <a:cubicBezTo>
                  <a:pt x="196147" y="1346957"/>
                  <a:pt x="197178" y="1322706"/>
                  <a:pt x="192534" y="1298971"/>
                </a:cubicBezTo>
                <a:cubicBezTo>
                  <a:pt x="189954" y="1283492"/>
                  <a:pt x="181183" y="1274204"/>
                  <a:pt x="166220" y="1269560"/>
                </a:cubicBezTo>
                <a:cubicBezTo>
                  <a:pt x="126490" y="1257693"/>
                  <a:pt x="86759" y="1245310"/>
                  <a:pt x="47029" y="1232926"/>
                </a:cubicBezTo>
                <a:cubicBezTo>
                  <a:pt x="3687" y="1219511"/>
                  <a:pt x="-957" y="1212287"/>
                  <a:pt x="1623" y="1166881"/>
                </a:cubicBezTo>
                <a:cubicBezTo>
                  <a:pt x="2139" y="1157593"/>
                  <a:pt x="4203" y="1148306"/>
                  <a:pt x="6267" y="1139534"/>
                </a:cubicBezTo>
                <a:cubicBezTo>
                  <a:pt x="12459" y="1116831"/>
                  <a:pt x="25358" y="1106512"/>
                  <a:pt x="49093" y="1105480"/>
                </a:cubicBezTo>
                <a:cubicBezTo>
                  <a:pt x="87791" y="1103932"/>
                  <a:pt x="125974" y="1102900"/>
                  <a:pt x="164672" y="1101868"/>
                </a:cubicBezTo>
                <a:cubicBezTo>
                  <a:pt x="170348" y="1101868"/>
                  <a:pt x="176023" y="1101352"/>
                  <a:pt x="181699" y="1101352"/>
                </a:cubicBezTo>
                <a:cubicBezTo>
                  <a:pt x="207498" y="1102384"/>
                  <a:pt x="220913" y="1087936"/>
                  <a:pt x="227621" y="1065233"/>
                </a:cubicBezTo>
                <a:cubicBezTo>
                  <a:pt x="232781" y="1048206"/>
                  <a:pt x="237425" y="1031179"/>
                  <a:pt x="241036" y="1014152"/>
                </a:cubicBezTo>
                <a:cubicBezTo>
                  <a:pt x="245680" y="990417"/>
                  <a:pt x="240005" y="979065"/>
                  <a:pt x="219366" y="965650"/>
                </a:cubicBezTo>
                <a:cubicBezTo>
                  <a:pt x="184279" y="943463"/>
                  <a:pt x="148676" y="921276"/>
                  <a:pt x="113590" y="899605"/>
                </a:cubicBezTo>
                <a:cubicBezTo>
                  <a:pt x="82116" y="879997"/>
                  <a:pt x="77472" y="867614"/>
                  <a:pt x="89855" y="832012"/>
                </a:cubicBezTo>
                <a:cubicBezTo>
                  <a:pt x="93467" y="820660"/>
                  <a:pt x="98111" y="809309"/>
                  <a:pt x="104818" y="799505"/>
                </a:cubicBezTo>
                <a:cubicBezTo>
                  <a:pt x="115654" y="782994"/>
                  <a:pt x="130617" y="774738"/>
                  <a:pt x="151256" y="779898"/>
                </a:cubicBezTo>
                <a:cubicBezTo>
                  <a:pt x="195114" y="790217"/>
                  <a:pt x="239489" y="799505"/>
                  <a:pt x="283347" y="810341"/>
                </a:cubicBezTo>
                <a:cubicBezTo>
                  <a:pt x="303469" y="815500"/>
                  <a:pt x="318949" y="810857"/>
                  <a:pt x="331332" y="794345"/>
                </a:cubicBezTo>
                <a:cubicBezTo>
                  <a:pt x="344232" y="776802"/>
                  <a:pt x="355584" y="757711"/>
                  <a:pt x="363839" y="737588"/>
                </a:cubicBezTo>
                <a:cubicBezTo>
                  <a:pt x="371063" y="719529"/>
                  <a:pt x="368999" y="704049"/>
                  <a:pt x="354551" y="689086"/>
                </a:cubicBezTo>
                <a:cubicBezTo>
                  <a:pt x="324625" y="658643"/>
                  <a:pt x="296246" y="627169"/>
                  <a:pt x="266835" y="595694"/>
                </a:cubicBezTo>
                <a:cubicBezTo>
                  <a:pt x="244132" y="570927"/>
                  <a:pt x="243100" y="556996"/>
                  <a:pt x="261675" y="529133"/>
                </a:cubicBezTo>
                <a:cubicBezTo>
                  <a:pt x="264771" y="525005"/>
                  <a:pt x="267351" y="520361"/>
                  <a:pt x="270447" y="516233"/>
                </a:cubicBezTo>
                <a:cubicBezTo>
                  <a:pt x="296762" y="481663"/>
                  <a:pt x="311209" y="478567"/>
                  <a:pt x="349907" y="498690"/>
                </a:cubicBezTo>
                <a:cubicBezTo>
                  <a:pt x="386026" y="517781"/>
                  <a:pt x="422144" y="536357"/>
                  <a:pt x="457231" y="555964"/>
                </a:cubicBezTo>
                <a:cubicBezTo>
                  <a:pt x="475806" y="566283"/>
                  <a:pt x="492318" y="564219"/>
                  <a:pt x="507797" y="551320"/>
                </a:cubicBezTo>
                <a:cubicBezTo>
                  <a:pt x="523276" y="538421"/>
                  <a:pt x="537723" y="523973"/>
                  <a:pt x="551139" y="508494"/>
                </a:cubicBezTo>
                <a:cubicBezTo>
                  <a:pt x="564555" y="492499"/>
                  <a:pt x="567650" y="476503"/>
                  <a:pt x="556815" y="456896"/>
                </a:cubicBezTo>
                <a:cubicBezTo>
                  <a:pt x="535143" y="418198"/>
                  <a:pt x="515020" y="378983"/>
                  <a:pt x="494381" y="339769"/>
                </a:cubicBezTo>
                <a:cubicBezTo>
                  <a:pt x="480966" y="313970"/>
                  <a:pt x="484062" y="300039"/>
                  <a:pt x="505217" y="280432"/>
                </a:cubicBezTo>
                <a:cubicBezTo>
                  <a:pt x="515020" y="271144"/>
                  <a:pt x="525856" y="263405"/>
                  <a:pt x="537723" y="256181"/>
                </a:cubicBezTo>
                <a:cubicBezTo>
                  <a:pt x="558362" y="244313"/>
                  <a:pt x="572810" y="245861"/>
                  <a:pt x="590353" y="261857"/>
                </a:cubicBezTo>
                <a:cubicBezTo>
                  <a:pt x="620280" y="289203"/>
                  <a:pt x="650207" y="317066"/>
                  <a:pt x="679617" y="344929"/>
                </a:cubicBezTo>
                <a:cubicBezTo>
                  <a:pt x="710576" y="374340"/>
                  <a:pt x="717284" y="375372"/>
                  <a:pt x="754950" y="355765"/>
                </a:cubicBezTo>
                <a:cubicBezTo>
                  <a:pt x="769913" y="348025"/>
                  <a:pt x="783845" y="339769"/>
                  <a:pt x="797260" y="329450"/>
                </a:cubicBezTo>
                <a:cubicBezTo>
                  <a:pt x="811707" y="317582"/>
                  <a:pt x="816351" y="303651"/>
                  <a:pt x="811707" y="285076"/>
                </a:cubicBezTo>
                <a:cubicBezTo>
                  <a:pt x="800872" y="242249"/>
                  <a:pt x="791585" y="198907"/>
                  <a:pt x="781781" y="156081"/>
                </a:cubicBezTo>
                <a:cubicBezTo>
                  <a:pt x="775589" y="128218"/>
                  <a:pt x="782297" y="114287"/>
                  <a:pt x="807064" y="100872"/>
                </a:cubicBezTo>
                <a:cubicBezTo>
                  <a:pt x="818415" y="95196"/>
                  <a:pt x="829766" y="90552"/>
                  <a:pt x="841634" y="86424"/>
                </a:cubicBezTo>
                <a:cubicBezTo>
                  <a:pt x="866917" y="78685"/>
                  <a:pt x="881364" y="83328"/>
                  <a:pt x="896328" y="106031"/>
                </a:cubicBezTo>
                <a:cubicBezTo>
                  <a:pt x="920062" y="142666"/>
                  <a:pt x="943798" y="179300"/>
                  <a:pt x="965469" y="217483"/>
                </a:cubicBezTo>
                <a:cubicBezTo>
                  <a:pt x="976820" y="237090"/>
                  <a:pt x="992299" y="243797"/>
                  <a:pt x="1013455" y="240702"/>
                </a:cubicBezTo>
                <a:cubicBezTo>
                  <a:pt x="1035641" y="237090"/>
                  <a:pt x="1057313" y="231414"/>
                  <a:pt x="1077952" y="222642"/>
                </a:cubicBezTo>
                <a:cubicBezTo>
                  <a:pt x="1092915" y="215935"/>
                  <a:pt x="1101171" y="205615"/>
                  <a:pt x="1101687" y="188072"/>
                </a:cubicBezTo>
                <a:cubicBezTo>
                  <a:pt x="1102719" y="143182"/>
                  <a:pt x="1105298" y="98808"/>
                  <a:pt x="1106847" y="53918"/>
                </a:cubicBezTo>
                <a:cubicBezTo>
                  <a:pt x="1107878" y="25023"/>
                  <a:pt x="1117166" y="12640"/>
                  <a:pt x="1145029" y="4900"/>
                </a:cubicBezTo>
                <a:cubicBezTo>
                  <a:pt x="1149672" y="3868"/>
                  <a:pt x="1154316" y="2320"/>
                  <a:pt x="1158960" y="1804"/>
                </a:cubicBezTo>
                <a:cubicBezTo>
                  <a:pt x="1210042" y="-3872"/>
                  <a:pt x="1222426" y="1804"/>
                  <a:pt x="1235841" y="48758"/>
                </a:cubicBezTo>
                <a:cubicBezTo>
                  <a:pt x="1246676" y="86940"/>
                  <a:pt x="1259576" y="124091"/>
                  <a:pt x="1269895" y="162273"/>
                </a:cubicBezTo>
                <a:cubicBezTo>
                  <a:pt x="1275055" y="180332"/>
                  <a:pt x="1285890" y="190136"/>
                  <a:pt x="1303434" y="192716"/>
                </a:cubicBezTo>
                <a:cubicBezTo>
                  <a:pt x="1327685" y="195812"/>
                  <a:pt x="1352452" y="195812"/>
                  <a:pt x="1376702" y="192716"/>
                </a:cubicBezTo>
                <a:cubicBezTo>
                  <a:pt x="1393730" y="190652"/>
                  <a:pt x="1404049" y="180332"/>
                  <a:pt x="1409209" y="163305"/>
                </a:cubicBezTo>
                <a:cubicBezTo>
                  <a:pt x="1421593" y="121511"/>
                  <a:pt x="1434492" y="79717"/>
                  <a:pt x="1447392" y="37922"/>
                </a:cubicBezTo>
                <a:cubicBezTo>
                  <a:pt x="1457195" y="6964"/>
                  <a:pt x="1466998" y="-260"/>
                  <a:pt x="1499505" y="256"/>
                </a:cubicBezTo>
                <a:cubicBezTo>
                  <a:pt x="1504149" y="256"/>
                  <a:pt x="1508793" y="256"/>
                  <a:pt x="1513436" y="772"/>
                </a:cubicBezTo>
                <a:cubicBezTo>
                  <a:pt x="1559358" y="5416"/>
                  <a:pt x="1572258" y="19347"/>
                  <a:pt x="1573290" y="65269"/>
                </a:cubicBezTo>
                <a:cubicBezTo>
                  <a:pt x="1574322" y="105515"/>
                  <a:pt x="1575870" y="145246"/>
                  <a:pt x="1576902" y="185492"/>
                </a:cubicBezTo>
                <a:cubicBezTo>
                  <a:pt x="1577418" y="201487"/>
                  <a:pt x="1583093" y="213871"/>
                  <a:pt x="1598057" y="220578"/>
                </a:cubicBezTo>
                <a:cubicBezTo>
                  <a:pt x="1622308" y="231414"/>
                  <a:pt x="1647590" y="238638"/>
                  <a:pt x="1674422" y="240702"/>
                </a:cubicBezTo>
                <a:cubicBezTo>
                  <a:pt x="1690933" y="241733"/>
                  <a:pt x="1702285" y="235026"/>
                  <a:pt x="1710540" y="221610"/>
                </a:cubicBezTo>
                <a:cubicBezTo>
                  <a:pt x="1733243" y="184976"/>
                  <a:pt x="1756462" y="148342"/>
                  <a:pt x="1779165" y="111707"/>
                </a:cubicBezTo>
                <a:cubicBezTo>
                  <a:pt x="1798772" y="80749"/>
                  <a:pt x="1810640" y="76621"/>
                  <a:pt x="1845726" y="88488"/>
                </a:cubicBezTo>
                <a:cubicBezTo>
                  <a:pt x="1849854" y="90036"/>
                  <a:pt x="1853466" y="91068"/>
                  <a:pt x="1857594" y="92616"/>
                </a:cubicBezTo>
                <a:cubicBezTo>
                  <a:pt x="1898356" y="110159"/>
                  <a:pt x="1905063" y="123059"/>
                  <a:pt x="1895260" y="166401"/>
                </a:cubicBezTo>
                <a:cubicBezTo>
                  <a:pt x="1886488" y="205099"/>
                  <a:pt x="1877717" y="243281"/>
                  <a:pt x="1868429" y="281980"/>
                </a:cubicBezTo>
                <a:cubicBezTo>
                  <a:pt x="1863269" y="303135"/>
                  <a:pt x="1868429" y="319646"/>
                  <a:pt x="1887004" y="332030"/>
                </a:cubicBezTo>
                <a:cubicBezTo>
                  <a:pt x="1906096" y="344929"/>
                  <a:pt x="1925187" y="356796"/>
                  <a:pt x="1946857" y="365052"/>
                </a:cubicBezTo>
                <a:cubicBezTo>
                  <a:pt x="1962337" y="370728"/>
                  <a:pt x="1974720" y="367116"/>
                  <a:pt x="1986588" y="355765"/>
                </a:cubicBezTo>
                <a:cubicBezTo>
                  <a:pt x="2018062" y="325838"/>
                  <a:pt x="2049537" y="296943"/>
                  <a:pt x="2081528" y="267532"/>
                </a:cubicBezTo>
                <a:cubicBezTo>
                  <a:pt x="2107843" y="242765"/>
                  <a:pt x="2122290" y="241733"/>
                  <a:pt x="2151701" y="261857"/>
                </a:cubicBezTo>
                <a:cubicBezTo>
                  <a:pt x="2153248" y="262889"/>
                  <a:pt x="2154281" y="263405"/>
                  <a:pt x="2155312" y="264437"/>
                </a:cubicBezTo>
                <a:cubicBezTo>
                  <a:pt x="2205363" y="300555"/>
                  <a:pt x="2198139" y="316034"/>
                  <a:pt x="2177500" y="353701"/>
                </a:cubicBezTo>
                <a:cubicBezTo>
                  <a:pt x="2158925" y="387755"/>
                  <a:pt x="2141381" y="422842"/>
                  <a:pt x="2122290" y="456896"/>
                </a:cubicBezTo>
                <a:cubicBezTo>
                  <a:pt x="2112487" y="474955"/>
                  <a:pt x="2114550" y="490435"/>
                  <a:pt x="2126934" y="505914"/>
                </a:cubicBezTo>
                <a:cubicBezTo>
                  <a:pt x="2140865" y="522941"/>
                  <a:pt x="2156345" y="538421"/>
                  <a:pt x="2173372" y="551836"/>
                </a:cubicBezTo>
                <a:cubicBezTo>
                  <a:pt x="2187819" y="563187"/>
                  <a:pt x="2202783" y="564735"/>
                  <a:pt x="2219810" y="555964"/>
                </a:cubicBezTo>
                <a:cubicBezTo>
                  <a:pt x="2258508" y="534809"/>
                  <a:pt x="2297722" y="514170"/>
                  <a:pt x="2336937" y="494046"/>
                </a:cubicBezTo>
                <a:cubicBezTo>
                  <a:pt x="2364799" y="479599"/>
                  <a:pt x="2380795" y="482695"/>
                  <a:pt x="2400917" y="507462"/>
                </a:cubicBezTo>
                <a:cubicBezTo>
                  <a:pt x="2408141" y="515717"/>
                  <a:pt x="2414849" y="524489"/>
                  <a:pt x="2420525" y="533777"/>
                </a:cubicBezTo>
                <a:cubicBezTo>
                  <a:pt x="2434972" y="556480"/>
                  <a:pt x="2433424" y="571443"/>
                  <a:pt x="2415365" y="591566"/>
                </a:cubicBezTo>
                <a:cubicBezTo>
                  <a:pt x="2384406" y="625105"/>
                  <a:pt x="2353448" y="659159"/>
                  <a:pt x="2321973" y="692182"/>
                </a:cubicBezTo>
                <a:cubicBezTo>
                  <a:pt x="2310106" y="704565"/>
                  <a:pt x="2307526" y="717981"/>
                  <a:pt x="2313718" y="733460"/>
                </a:cubicBezTo>
                <a:cubicBezTo>
                  <a:pt x="2323005" y="755647"/>
                  <a:pt x="2334357" y="776286"/>
                  <a:pt x="2349320" y="795377"/>
                </a:cubicBezTo>
                <a:cubicBezTo>
                  <a:pt x="2361187" y="810857"/>
                  <a:pt x="2375635" y="814984"/>
                  <a:pt x="2394726" y="810341"/>
                </a:cubicBezTo>
                <a:cubicBezTo>
                  <a:pt x="2438584" y="799505"/>
                  <a:pt x="2482958" y="789701"/>
                  <a:pt x="2526816" y="780414"/>
                </a:cubicBezTo>
                <a:cubicBezTo>
                  <a:pt x="2550035" y="775254"/>
                  <a:pt x="2563967" y="781962"/>
                  <a:pt x="2575834" y="803117"/>
                </a:cubicBezTo>
                <a:cubicBezTo>
                  <a:pt x="2582026" y="814468"/>
                  <a:pt x="2587186" y="826336"/>
                  <a:pt x="2591313" y="838719"/>
                </a:cubicBezTo>
                <a:cubicBezTo>
                  <a:pt x="2600085" y="867098"/>
                  <a:pt x="2595441" y="880514"/>
                  <a:pt x="2570158" y="896509"/>
                </a:cubicBezTo>
                <a:cubicBezTo>
                  <a:pt x="2534040" y="919212"/>
                  <a:pt x="2498437" y="942947"/>
                  <a:pt x="2461287" y="964102"/>
                </a:cubicBezTo>
                <a:cubicBezTo>
                  <a:pt x="2440132" y="976485"/>
                  <a:pt x="2434456" y="992997"/>
                  <a:pt x="2438068" y="1014668"/>
                </a:cubicBezTo>
                <a:cubicBezTo>
                  <a:pt x="2441164" y="1034791"/>
                  <a:pt x="2446840" y="1054398"/>
                  <a:pt x="2454063" y="1073489"/>
                </a:cubicBezTo>
                <a:cubicBezTo>
                  <a:pt x="2460771" y="1091032"/>
                  <a:pt x="2472638" y="1100320"/>
                  <a:pt x="2492762" y="1100836"/>
                </a:cubicBezTo>
                <a:cubicBezTo>
                  <a:pt x="2538168" y="1101352"/>
                  <a:pt x="2583058" y="1104448"/>
                  <a:pt x="2628464" y="1105996"/>
                </a:cubicBezTo>
                <a:cubicBezTo>
                  <a:pt x="2653230" y="1107028"/>
                  <a:pt x="2665614" y="1116831"/>
                  <a:pt x="2672322" y="1140566"/>
                </a:cubicBezTo>
                <a:cubicBezTo>
                  <a:pt x="2676449" y="1153982"/>
                  <a:pt x="2677998" y="1167913"/>
                  <a:pt x="2677998" y="1182360"/>
                </a:cubicBezTo>
                <a:cubicBezTo>
                  <a:pt x="2677998" y="1210223"/>
                  <a:pt x="2670258" y="1221575"/>
                  <a:pt x="2644459" y="1229830"/>
                </a:cubicBezTo>
                <a:cubicBezTo>
                  <a:pt x="2603697" y="1242730"/>
                  <a:pt x="2562934" y="1255113"/>
                  <a:pt x="2522172" y="1267497"/>
                </a:cubicBezTo>
                <a:cubicBezTo>
                  <a:pt x="2492762" y="1276268"/>
                  <a:pt x="2485022" y="1285556"/>
                  <a:pt x="2483990" y="1315998"/>
                </a:cubicBezTo>
                <a:cubicBezTo>
                  <a:pt x="2483474" y="1337153"/>
                  <a:pt x="2481926" y="1358824"/>
                  <a:pt x="2486570" y="1379980"/>
                </a:cubicBezTo>
                <a:cubicBezTo>
                  <a:pt x="2489666" y="1394427"/>
                  <a:pt x="2498437" y="1403199"/>
                  <a:pt x="2512885" y="1407842"/>
                </a:cubicBezTo>
                <a:cubicBezTo>
                  <a:pt x="2555711" y="1420742"/>
                  <a:pt x="2598537" y="1433641"/>
                  <a:pt x="2641363" y="1447057"/>
                </a:cubicBezTo>
                <a:cubicBezTo>
                  <a:pt x="2671290" y="1456344"/>
                  <a:pt x="2678514" y="1466664"/>
                  <a:pt x="2677998" y="1498138"/>
                </a:cubicBezTo>
                <a:cubicBezTo>
                  <a:pt x="2677998" y="1501234"/>
                  <a:pt x="2677998" y="1504330"/>
                  <a:pt x="2677998" y="1507426"/>
                </a:cubicBezTo>
                <a:cubicBezTo>
                  <a:pt x="2675934" y="1555928"/>
                  <a:pt x="2660454" y="1571407"/>
                  <a:pt x="2611952" y="1572955"/>
                </a:cubicBezTo>
                <a:cubicBezTo>
                  <a:pt x="2571190" y="1573987"/>
                  <a:pt x="2530944" y="1576051"/>
                  <a:pt x="2490182" y="1576567"/>
                </a:cubicBezTo>
                <a:cubicBezTo>
                  <a:pt x="2474702" y="1577083"/>
                  <a:pt x="2463867" y="1583791"/>
                  <a:pt x="2457675" y="1596690"/>
                </a:cubicBezTo>
                <a:cubicBezTo>
                  <a:pt x="2446324" y="1620941"/>
                  <a:pt x="2439100" y="1646224"/>
                  <a:pt x="2437036" y="1673055"/>
                </a:cubicBezTo>
                <a:cubicBezTo>
                  <a:pt x="2435488" y="1690082"/>
                  <a:pt x="2442712" y="1701434"/>
                  <a:pt x="2457159" y="1710205"/>
                </a:cubicBezTo>
                <a:cubicBezTo>
                  <a:pt x="2493278" y="1732392"/>
                  <a:pt x="2528880" y="1754579"/>
                  <a:pt x="2564483" y="1777282"/>
                </a:cubicBezTo>
                <a:cubicBezTo>
                  <a:pt x="2596989" y="1797405"/>
                  <a:pt x="2601117" y="1809789"/>
                  <a:pt x="2588733" y="1845907"/>
                </a:cubicBezTo>
                <a:cubicBezTo>
                  <a:pt x="2584606" y="1858291"/>
                  <a:pt x="2578930" y="1870158"/>
                  <a:pt x="2571706" y="1880994"/>
                </a:cubicBezTo>
                <a:cubicBezTo>
                  <a:pt x="2564998" y="1890797"/>
                  <a:pt x="2554163" y="1897505"/>
                  <a:pt x="2538684" y="1897505"/>
                </a:cubicBezTo>
                <a:close/>
                <a:moveTo>
                  <a:pt x="1338521" y="2312867"/>
                </a:moveTo>
                <a:cubicBezTo>
                  <a:pt x="1869461" y="2314931"/>
                  <a:pt x="2317329" y="1887701"/>
                  <a:pt x="2316814" y="1335605"/>
                </a:cubicBezTo>
                <a:cubicBezTo>
                  <a:pt x="2316298" y="792797"/>
                  <a:pt x="1880813" y="359892"/>
                  <a:pt x="1340068" y="359376"/>
                </a:cubicBezTo>
                <a:cubicBezTo>
                  <a:pt x="796228" y="358860"/>
                  <a:pt x="363839" y="794861"/>
                  <a:pt x="361775" y="1331994"/>
                </a:cubicBezTo>
                <a:cubicBezTo>
                  <a:pt x="359711" y="1882026"/>
                  <a:pt x="806032" y="2314415"/>
                  <a:pt x="1338521" y="2312867"/>
                </a:cubicBezTo>
                <a:close/>
              </a:path>
            </a:pathLst>
          </a:custGeom>
          <a:solidFill>
            <a:schemeClr val="accent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12" name="Chart 109">
            <a:extLst>
              <a:ext uri="{FF2B5EF4-FFF2-40B4-BE49-F238E27FC236}">
                <a16:creationId xmlns:a16="http://schemas.microsoft.com/office/drawing/2014/main" id="{3ED22F62-4FFD-4154-9553-D709EBA188A0}"/>
              </a:ext>
            </a:extLst>
          </p:cNvPr>
          <p:cNvGraphicFramePr/>
          <p:nvPr>
            <p:extLst/>
          </p:nvPr>
        </p:nvGraphicFramePr>
        <p:xfrm>
          <a:off x="9716392" y="1056201"/>
          <a:ext cx="1957307" cy="195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11">
            <a:extLst>
              <a:ext uri="{FF2B5EF4-FFF2-40B4-BE49-F238E27FC236}">
                <a16:creationId xmlns:a16="http://schemas.microsoft.com/office/drawing/2014/main" id="{94D41FD4-E665-4C5A-8100-9ED1DC821EFE}"/>
              </a:ext>
            </a:extLst>
          </p:cNvPr>
          <p:cNvSpPr txBox="1"/>
          <p:nvPr/>
        </p:nvSpPr>
        <p:spPr>
          <a:xfrm>
            <a:off x="10031423" y="1441256"/>
            <a:ext cx="1368152" cy="1077218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altLang="ko-KR" sz="4000" b="1" dirty="0" smtClean="0">
                <a:solidFill>
                  <a:schemeClr val="accent1"/>
                </a:solidFill>
                <a:cs typeface="Arial" pitchFamily="34" charset="0"/>
              </a:rPr>
              <a:t>1,5 </a:t>
            </a:r>
            <a:r>
              <a:rPr lang="pl-PL" altLang="ko-KR" sz="2400" b="1" dirty="0" smtClean="0">
                <a:solidFill>
                  <a:schemeClr val="accent1"/>
                </a:solidFill>
                <a:cs typeface="Arial" pitchFamily="34" charset="0"/>
              </a:rPr>
              <a:t>mld</a:t>
            </a:r>
            <a:endParaRPr lang="ko-KR" altLang="en-US" sz="1000" b="1" dirty="0">
              <a:solidFill>
                <a:schemeClr val="accen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Graphic spid="9" grpId="0">
        <p:bldAsOne/>
      </p:bldGraphic>
      <p:bldP spid="10" grpId="0"/>
      <p:bldGraphic spid="12" grpId="0">
        <p:bldAsOne/>
      </p:bldGraphic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7" y="60672"/>
            <a:ext cx="8363753" cy="669696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90" y="60672"/>
            <a:ext cx="3182628" cy="176812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40" y="1323182"/>
            <a:ext cx="3315584" cy="69611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9186763" y="3091309"/>
            <a:ext cx="2556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i="1" dirty="0" smtClean="0">
                <a:latin typeface="Corbel" panose="020B0503020204020204" pitchFamily="34" charset="0"/>
              </a:rPr>
              <a:t>1 na 3 osoby na świecie może potrzebować rehabilitacji</a:t>
            </a:r>
            <a:endParaRPr lang="pl-PL" sz="2000" b="1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3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10305" cy="1325563"/>
          </a:xfrm>
        </p:spPr>
        <p:txBody>
          <a:bodyPr>
            <a:normAutofit/>
          </a:bodyPr>
          <a:lstStyle/>
          <a:p>
            <a:r>
              <a:rPr lang="pl-PL" sz="4000" dirty="0" smtClean="0">
                <a:latin typeface="Bahnschrift" panose="020B0502040204020203" pitchFamily="34" charset="0"/>
              </a:rPr>
              <a:t>Fizjoterapia stanowi integralną część opieki długoterminowej</a:t>
            </a:r>
            <a:endParaRPr lang="pl-PL" sz="4000" dirty="0">
              <a:latin typeface="Bahnschrift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1958147"/>
            <a:ext cx="7244442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Ciągła opieka nad osobami niesamodzielnymi, obejmująca opiekę medyczną, pielęgnację i wsparcie funkcjonalne w codziennych czynnościach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”​</a:t>
            </a:r>
          </a:p>
          <a:p>
            <a:pPr marL="0" indent="0" algn="just">
              <a:buNone/>
            </a:pPr>
            <a:endParaRPr lang="pl-PL" sz="2400" dirty="0" smtClean="0"/>
          </a:p>
          <a:p>
            <a:pPr marL="0" indent="0" algn="just">
              <a:buNone/>
            </a:pPr>
            <a:endParaRPr lang="pl-PL" sz="2400" dirty="0"/>
          </a:p>
          <a:p>
            <a:pPr marL="0" indent="0" algn="just">
              <a:buNone/>
            </a:pP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pl-PL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Usługi mające na celu zapewnienie, że osoby z lub zagrożone znaczną utratą sprawności fizycznej i umysłowej mogą utrzymać poziom sprawności funkcjonalnej zgodny z ich podstawowymi prawami, podstawowymi wolnościami i godnością ludzką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WHO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05" y="0"/>
            <a:ext cx="3843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327"/>
            <a:ext cx="5989983" cy="39092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97" y="910379"/>
            <a:ext cx="6181978" cy="589863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795130" y="38369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229624" y="434873"/>
            <a:ext cx="5572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latin typeface="Corbel" panose="020B0503020204020204" pitchFamily="34" charset="0"/>
              </a:rPr>
              <a:t>WHO 2021-2030 </a:t>
            </a:r>
            <a:r>
              <a:rPr lang="pl-PL" sz="2800" b="1" dirty="0" smtClean="0">
                <a:latin typeface="Corbel" panose="020B0503020204020204" pitchFamily="34" charset="0"/>
              </a:rPr>
              <a:t>Dekadą Zdrowego Starzenia (</a:t>
            </a:r>
            <a:r>
              <a:rPr lang="pl-PL" sz="2800" b="1" dirty="0" err="1" smtClean="0">
                <a:latin typeface="Corbel" panose="020B0503020204020204" pitchFamily="34" charset="0"/>
              </a:rPr>
              <a:t>Decade</a:t>
            </a:r>
            <a:r>
              <a:rPr lang="pl-PL" sz="2800" b="1" dirty="0" smtClean="0">
                <a:latin typeface="Corbel" panose="020B0503020204020204" pitchFamily="34" charset="0"/>
              </a:rPr>
              <a:t> of </a:t>
            </a:r>
            <a:r>
              <a:rPr lang="pl-PL" sz="2800" b="1" dirty="0" err="1" smtClean="0">
                <a:latin typeface="Corbel" panose="020B0503020204020204" pitchFamily="34" charset="0"/>
              </a:rPr>
              <a:t>Healthy</a:t>
            </a:r>
            <a:r>
              <a:rPr lang="pl-PL" sz="2800" b="1" dirty="0" smtClean="0">
                <a:latin typeface="Corbel" panose="020B0503020204020204" pitchFamily="34" charset="0"/>
              </a:rPr>
              <a:t> </a:t>
            </a:r>
            <a:r>
              <a:rPr lang="pl-PL" sz="2800" b="1" dirty="0" err="1" smtClean="0">
                <a:latin typeface="Corbel" panose="020B0503020204020204" pitchFamily="34" charset="0"/>
              </a:rPr>
              <a:t>Ageing</a:t>
            </a:r>
            <a:r>
              <a:rPr lang="pl-PL" sz="2800" b="1" dirty="0" smtClean="0">
                <a:latin typeface="Corbel" panose="020B0503020204020204" pitchFamily="34" charset="0"/>
              </a:rPr>
              <a:t>)</a:t>
            </a:r>
            <a:endParaRPr lang="pl-PL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7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AD0C27-B1EE-41C7-8B1E-89B125339539}"/>
              </a:ext>
            </a:extLst>
          </p:cNvPr>
          <p:cNvSpPr txBox="1"/>
          <p:nvPr/>
        </p:nvSpPr>
        <p:spPr>
          <a:xfrm>
            <a:off x="860819" y="3870389"/>
            <a:ext cx="120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accent1"/>
                </a:solidFill>
                <a:cs typeface="Arial" pitchFamily="34" charset="0"/>
              </a:rPr>
              <a:t>1st</a:t>
            </a:r>
            <a:endParaRPr lang="ko-KR" altLang="en-US" sz="5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34E0F-BFF4-4374-B675-37C4B3702F05}"/>
              </a:ext>
            </a:extLst>
          </p:cNvPr>
          <p:cNvSpPr txBox="1"/>
          <p:nvPr/>
        </p:nvSpPr>
        <p:spPr>
          <a:xfrm>
            <a:off x="860819" y="5168870"/>
            <a:ext cx="120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accent2"/>
                </a:solidFill>
                <a:cs typeface="Arial" pitchFamily="34" charset="0"/>
              </a:rPr>
              <a:t>2st</a:t>
            </a:r>
            <a:endParaRPr lang="ko-KR" altLang="en-US" sz="5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BD9E3-732E-4094-856A-64857FD13C20}"/>
              </a:ext>
            </a:extLst>
          </p:cNvPr>
          <p:cNvSpPr txBox="1"/>
          <p:nvPr/>
        </p:nvSpPr>
        <p:spPr>
          <a:xfrm>
            <a:off x="6248400" y="3870389"/>
            <a:ext cx="120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accent3"/>
                </a:solidFill>
                <a:cs typeface="Arial" pitchFamily="34" charset="0"/>
              </a:rPr>
              <a:t>3st</a:t>
            </a:r>
            <a:endParaRPr lang="ko-KR" altLang="en-US" sz="5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620AE-F76D-488E-A664-88C01DB0A834}"/>
              </a:ext>
            </a:extLst>
          </p:cNvPr>
          <p:cNvSpPr txBox="1"/>
          <p:nvPr/>
        </p:nvSpPr>
        <p:spPr>
          <a:xfrm>
            <a:off x="6312739" y="5168870"/>
            <a:ext cx="120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accent4"/>
                </a:solidFill>
                <a:cs typeface="Arial" pitchFamily="34" charset="0"/>
              </a:rPr>
              <a:t>4st</a:t>
            </a:r>
            <a:endParaRPr lang="ko-KR" altLang="en-US" sz="5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803FDC-10DD-438A-B784-C4295550D488}"/>
              </a:ext>
            </a:extLst>
          </p:cNvPr>
          <p:cNvGrpSpPr/>
          <p:nvPr/>
        </p:nvGrpSpPr>
        <p:grpSpPr>
          <a:xfrm>
            <a:off x="2160114" y="3870388"/>
            <a:ext cx="3770918" cy="1107996"/>
            <a:chOff x="2551705" y="4283314"/>
            <a:chExt cx="2152229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7A6864-9F94-40E6-B02E-84014A25B056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smtClean="0">
                  <a:latin typeface="Corbel" panose="020B0503020204020204" pitchFamily="34" charset="0"/>
                </a:rPr>
                <a:t>przywrócenie i utrzymanie maksymalnej samodzielności pacjenta w podstawowych czynnościach życia codziennego (ADL)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76B41C-58E0-43A0-8986-D80F94F6F0C9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Utrzymanie samodzielności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D7A769-0B90-4EC9-BE53-142D44DEBB79}"/>
              </a:ext>
            </a:extLst>
          </p:cNvPr>
          <p:cNvGrpSpPr/>
          <p:nvPr/>
        </p:nvGrpSpPr>
        <p:grpSpPr>
          <a:xfrm>
            <a:off x="7547694" y="3870388"/>
            <a:ext cx="3770918" cy="1354217"/>
            <a:chOff x="2551705" y="4283314"/>
            <a:chExt cx="2152229" cy="135421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4619C7-114B-45F9-9332-12292CBE0F30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smtClean="0">
                  <a:latin typeface="Corbel" panose="020B0503020204020204" pitchFamily="34" charset="0"/>
                </a:rPr>
                <a:t>Fizjoterapia, poprzez uruchamianie chorego i usprawnianie go, przerywa błędne koło, zapobiegając wtórnym powikłaniom i utracie funkcji.</a:t>
              </a:r>
              <a:endParaRPr lang="pl-PL" sz="1600" dirty="0">
                <a:latin typeface="Corbel" panose="020B0503020204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81F554-23C9-4CC9-873D-379A5B55611B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Zapobieganie pogorszeniu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0C8C65-5F9C-44A5-8531-BAC07A73ACC5}"/>
              </a:ext>
            </a:extLst>
          </p:cNvPr>
          <p:cNvGrpSpPr/>
          <p:nvPr/>
        </p:nvGrpSpPr>
        <p:grpSpPr>
          <a:xfrm>
            <a:off x="2160114" y="5168869"/>
            <a:ext cx="3770918" cy="984885"/>
            <a:chOff x="2551705" y="4283314"/>
            <a:chExt cx="2152229" cy="98488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948FAE-7272-4A00-AE96-0DA7BB35D346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smtClean="0">
                  <a:latin typeface="Corbel" panose="020B0503020204020204" pitchFamily="34" charset="0"/>
                </a:rPr>
                <a:t>mniej bólu, więcej mobilności i aktywność i dobrostan psychiczny</a:t>
              </a:r>
              <a:endParaRPr lang="pl-PL" sz="2000" dirty="0">
                <a:latin typeface="Corbel" panose="020B0503020204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AE36EE-DE98-47A7-B8D1-B9E1ABE92421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Jakość życia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그룹 43">
            <a:extLst>
              <a:ext uri="{FF2B5EF4-FFF2-40B4-BE49-F238E27FC236}">
                <a16:creationId xmlns:a16="http://schemas.microsoft.com/office/drawing/2014/main" id="{97238C91-39C3-4C50-B6C2-A509D639F0F5}"/>
              </a:ext>
            </a:extLst>
          </p:cNvPr>
          <p:cNvGrpSpPr/>
          <p:nvPr/>
        </p:nvGrpSpPr>
        <p:grpSpPr>
          <a:xfrm>
            <a:off x="974977" y="1888148"/>
            <a:ext cx="10269128" cy="1603466"/>
            <a:chOff x="974977" y="1777619"/>
            <a:chExt cx="7676630" cy="1603466"/>
          </a:xfrm>
        </p:grpSpPr>
        <p:sp>
          <p:nvSpPr>
            <p:cNvPr id="20" name="Right Arrow Callout 4">
              <a:extLst>
                <a:ext uri="{FF2B5EF4-FFF2-40B4-BE49-F238E27FC236}">
                  <a16:creationId xmlns:a16="http://schemas.microsoft.com/office/drawing/2014/main" id="{FCFD924B-CE0F-4AAE-AC99-B7BDCFE9E269}"/>
                </a:ext>
              </a:extLst>
            </p:cNvPr>
            <p:cNvSpPr/>
            <p:nvPr/>
          </p:nvSpPr>
          <p:spPr>
            <a:xfrm>
              <a:off x="6384899" y="1777619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595"/>
              </a:avLst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1" name="Right Arrow Callout 5">
              <a:extLst>
                <a:ext uri="{FF2B5EF4-FFF2-40B4-BE49-F238E27FC236}">
                  <a16:creationId xmlns:a16="http://schemas.microsoft.com/office/drawing/2014/main" id="{AD4F5DD1-3523-4E78-A087-5CEB87F97355}"/>
                </a:ext>
              </a:extLst>
            </p:cNvPr>
            <p:cNvSpPr/>
            <p:nvPr/>
          </p:nvSpPr>
          <p:spPr>
            <a:xfrm>
              <a:off x="4581591" y="1778945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272"/>
              </a:avLst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2" name="Right Arrow Callout 6">
              <a:extLst>
                <a:ext uri="{FF2B5EF4-FFF2-40B4-BE49-F238E27FC236}">
                  <a16:creationId xmlns:a16="http://schemas.microsoft.com/office/drawing/2014/main" id="{1915F009-AEE8-4443-89A2-1BB6A5862A92}"/>
                </a:ext>
              </a:extLst>
            </p:cNvPr>
            <p:cNvSpPr/>
            <p:nvPr/>
          </p:nvSpPr>
          <p:spPr>
            <a:xfrm>
              <a:off x="2778284" y="1778944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1258"/>
              </a:avLst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Right Arrow Callout 7">
              <a:extLst>
                <a:ext uri="{FF2B5EF4-FFF2-40B4-BE49-F238E27FC236}">
                  <a16:creationId xmlns:a16="http://schemas.microsoft.com/office/drawing/2014/main" id="{0317B4CC-8150-49AF-8F0D-4D21F2461FB5}"/>
                </a:ext>
              </a:extLst>
            </p:cNvPr>
            <p:cNvSpPr/>
            <p:nvPr/>
          </p:nvSpPr>
          <p:spPr>
            <a:xfrm>
              <a:off x="974977" y="1778943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927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4" name="Prostokąt 23"/>
          <p:cNvSpPr/>
          <p:nvPr/>
        </p:nvSpPr>
        <p:spPr>
          <a:xfrm>
            <a:off x="1001336" y="2264291"/>
            <a:ext cx="2033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Corbel" panose="020B0503020204020204" pitchFamily="34" charset="0"/>
              </a:rPr>
              <a:t>Utrzymanie samodzielności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3838301" y="2266514"/>
            <a:ext cx="1663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Corbel" panose="020B0503020204020204" pitchFamily="34" charset="0"/>
              </a:rPr>
              <a:t>Jakość życia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6293952" y="2292985"/>
            <a:ext cx="1755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 smtClean="0">
                <a:latin typeface="Corbel" panose="020B0503020204020204" pitchFamily="34" charset="0"/>
              </a:rPr>
              <a:t>Zapobieganie </a:t>
            </a:r>
            <a:br>
              <a:rPr lang="pl-PL" sz="2000" b="1" dirty="0" smtClean="0">
                <a:latin typeface="Corbel" panose="020B0503020204020204" pitchFamily="34" charset="0"/>
              </a:rPr>
            </a:br>
            <a:r>
              <a:rPr lang="pl-PL" sz="2000" b="1" dirty="0" smtClean="0">
                <a:latin typeface="Corbel" panose="020B0503020204020204" pitchFamily="34" charset="0"/>
              </a:rPr>
              <a:t>pogorszeniu</a:t>
            </a:r>
            <a:endParaRPr lang="pl-PL" sz="2000" b="1" dirty="0"/>
          </a:p>
        </p:txBody>
      </p:sp>
      <p:pic>
        <p:nvPicPr>
          <p:cNvPr id="52" name="Obraz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4"/>
          <a:stretch/>
        </p:blipFill>
        <p:spPr>
          <a:xfrm>
            <a:off x="2668899" y="17071"/>
            <a:ext cx="7501180" cy="167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2885" y="89540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dirty="0" smtClean="0"/>
              <a:t>Specyficzne interwencje fizjoterapeutyczne w opiece długoterminowej</a:t>
            </a:r>
            <a:endParaRPr lang="pl-PL" sz="4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57620718"/>
              </p:ext>
            </p:extLst>
          </p:nvPr>
        </p:nvGraphicFramePr>
        <p:xfrm>
          <a:off x="-130630" y="866623"/>
          <a:ext cx="10270673" cy="6219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a 2"/>
          <p:cNvGrpSpPr/>
          <p:nvPr/>
        </p:nvGrpSpPr>
        <p:grpSpPr>
          <a:xfrm>
            <a:off x="7489554" y="1333425"/>
            <a:ext cx="4749981" cy="5446445"/>
            <a:chOff x="7489554" y="1333425"/>
            <a:chExt cx="4749981" cy="5446445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664" y="5551145"/>
              <a:ext cx="3272243" cy="1228725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15" y="4514263"/>
              <a:ext cx="4365520" cy="1012372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701" y="3037675"/>
              <a:ext cx="3837299" cy="1378404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9554" y="1333425"/>
              <a:ext cx="4702446" cy="1606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0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4230</TotalTime>
  <Words>2196</Words>
  <Application>Microsoft Office PowerPoint</Application>
  <PresentationFormat>Panoramiczny</PresentationFormat>
  <Paragraphs>247</Paragraphs>
  <Slides>38</Slides>
  <Notes>36</Notes>
  <HiddenSlides>0</HiddenSlides>
  <MMClips>2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6" baseType="lpstr">
      <vt:lpstr>맑은 고딕</vt:lpstr>
      <vt:lpstr>Arial</vt:lpstr>
      <vt:lpstr>Bahnschrift</vt:lpstr>
      <vt:lpstr>Calibri</vt:lpstr>
      <vt:lpstr>Calibri Light</vt:lpstr>
      <vt:lpstr>Cambria</vt:lpstr>
      <vt:lpstr>Corbel</vt:lpstr>
      <vt:lpstr>Motyw pakietu Office</vt:lpstr>
      <vt:lpstr>Fizjoterapia w opiece długoterminowej</vt:lpstr>
      <vt:lpstr>Autor nie zgłasza konfliktu interesów</vt:lpstr>
      <vt:lpstr>Prezentacja programu PowerPoint</vt:lpstr>
      <vt:lpstr>Prezentacja programu PowerPoint</vt:lpstr>
      <vt:lpstr>Prezentacja programu PowerPoint</vt:lpstr>
      <vt:lpstr>Fizjoterapia stanowi integralną część opieki długoterminowej</vt:lpstr>
      <vt:lpstr>Prezentacja programu PowerPoint</vt:lpstr>
      <vt:lpstr>Prezentacja programu PowerPoint</vt:lpstr>
      <vt:lpstr>Specyficzne interwencje fizjoterapeutyczne w opiece długoterminowej</vt:lpstr>
      <vt:lpstr>Prezentacja programu PowerPoint</vt:lpstr>
      <vt:lpstr>Prezentacja programu PowerPoint</vt:lpstr>
      <vt:lpstr>Wpływ fizjoterapii na redukcję kosztów opieki zdrowotnej - Świat</vt:lpstr>
      <vt:lpstr>Współpraca zespołowa w opiece długoterminowej</vt:lpstr>
      <vt:lpstr>Nowoczesne technologie i narzędzia w fizjoterapii w opiece długoterminowej</vt:lpstr>
      <vt:lpstr>Robotyka w rehabilitacji</vt:lpstr>
      <vt:lpstr>Prezentacja programu PowerPoint</vt:lpstr>
      <vt:lpstr>Prezentacja programu PowerPoint</vt:lpstr>
      <vt:lpstr>Telerehabilitacja i telemonitoring</vt:lpstr>
      <vt:lpstr>Telerehabilitacja i telemonitoring w Polsce</vt:lpstr>
      <vt:lpstr>Wirtualna rzeczywistość (VR)</vt:lpstr>
      <vt:lpstr>Wirtualna rzeczywistość (VR)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Sztuczna inteligencja (AI) i telemonitoring = SafelyYou</vt:lpstr>
      <vt:lpstr>Prezentacja programu PowerPoint</vt:lpstr>
      <vt:lpstr>Neuralink’s PRIME Study</vt:lpstr>
      <vt:lpstr>Prezentacja programu PowerPoint</vt:lpstr>
      <vt:lpstr>Prezentacja programu PowerPoint</vt:lpstr>
      <vt:lpstr>Analiza systemowych zmian – Świat - przykłady</vt:lpstr>
      <vt:lpstr>Analiza systemowych zmian – Polska i świat</vt:lpstr>
      <vt:lpstr>Analiza systemowych zmian – Polska - wyzwania</vt:lpstr>
      <vt:lpstr>Zakończenie</vt:lpstr>
      <vt:lpstr>Schematic of the human–exoskeleton cooperation system.</vt:lpstr>
      <vt:lpstr>Źródła</vt:lpstr>
      <vt:lpstr>Źródła cd.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Fizjoterapia w opiece długoterminowej</dc:title>
  <dc:creator>Bartosz Wilczyński</dc:creator>
  <cp:lastModifiedBy>Bartosz Wilczyński</cp:lastModifiedBy>
  <cp:revision>88</cp:revision>
  <dcterms:created xsi:type="dcterms:W3CDTF">2025-03-08T08:44:31Z</dcterms:created>
  <dcterms:modified xsi:type="dcterms:W3CDTF">2025-03-11T07:58:25Z</dcterms:modified>
</cp:coreProperties>
</file>