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5" r:id="rId3"/>
    <p:sldId id="273" r:id="rId4"/>
    <p:sldId id="272" r:id="rId5"/>
    <p:sldId id="277" r:id="rId6"/>
    <p:sldId id="289" r:id="rId7"/>
    <p:sldId id="274" r:id="rId8"/>
    <p:sldId id="276" r:id="rId9"/>
    <p:sldId id="284" r:id="rId10"/>
    <p:sldId id="278" r:id="rId11"/>
    <p:sldId id="285" r:id="rId12"/>
    <p:sldId id="257" r:id="rId13"/>
    <p:sldId id="286" r:id="rId14"/>
    <p:sldId id="287" r:id="rId15"/>
    <p:sldId id="288" r:id="rId16"/>
    <p:sldId id="290" r:id="rId17"/>
    <p:sldId id="291" r:id="rId18"/>
    <p:sldId id="292" r:id="rId19"/>
    <p:sldId id="293" r:id="rId20"/>
    <p:sldId id="264" r:id="rId21"/>
    <p:sldId id="29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3" autoAdjust="0"/>
    <p:restoredTop sz="74266" autoAdjust="0"/>
  </p:normalViewPr>
  <p:slideViewPr>
    <p:cSldViewPr snapToGrid="0">
      <p:cViewPr varScale="1">
        <p:scale>
          <a:sx n="84" d="100"/>
          <a:sy n="84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2FCAF-6831-48C6-9CAB-38DCF83600CF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</dgm:pt>
    <dgm:pt modelId="{A6A5EE7D-5FD4-434C-9694-D388BB3A3CAD}">
      <dgm:prSet phldrT="[Text]" custT="1"/>
      <dgm:spPr/>
      <dgm:t>
        <a:bodyPr/>
        <a:lstStyle/>
        <a:p>
          <a:r>
            <a:rPr lang="en-US" sz="3000" dirty="0"/>
            <a:t>Human Communication</a:t>
          </a:r>
        </a:p>
      </dgm:t>
    </dgm:pt>
    <dgm:pt modelId="{9C2B938F-246A-4553-9E7D-1AE04315BBFE}" type="parTrans" cxnId="{2E959EB4-0879-43D5-A381-B66AADFA8E3D}">
      <dgm:prSet/>
      <dgm:spPr/>
      <dgm:t>
        <a:bodyPr/>
        <a:lstStyle/>
        <a:p>
          <a:endParaRPr lang="en-US"/>
        </a:p>
      </dgm:t>
    </dgm:pt>
    <dgm:pt modelId="{1A3E4E66-5695-463D-8E90-D6687EFDCCAC}" type="sibTrans" cxnId="{2E959EB4-0879-43D5-A381-B66AADFA8E3D}">
      <dgm:prSet/>
      <dgm:spPr/>
      <dgm:t>
        <a:bodyPr/>
        <a:lstStyle/>
        <a:p>
          <a:endParaRPr lang="en-US"/>
        </a:p>
      </dgm:t>
    </dgm:pt>
    <dgm:pt modelId="{3CE99A3A-790E-459F-97B5-7FD30D20A3A5}">
      <dgm:prSet phldrT="[Text]"/>
      <dgm:spPr/>
      <dgm:t>
        <a:bodyPr/>
        <a:lstStyle/>
        <a:p>
          <a:r>
            <a:rPr lang="en-US" dirty="0"/>
            <a:t>Interpersonal Communication</a:t>
          </a:r>
        </a:p>
      </dgm:t>
    </dgm:pt>
    <dgm:pt modelId="{28B1ED77-A264-4AE8-B360-7918D84254F8}" type="parTrans" cxnId="{55D5D28C-823F-4CCE-9332-D5A549088580}">
      <dgm:prSet/>
      <dgm:spPr/>
      <dgm:t>
        <a:bodyPr/>
        <a:lstStyle/>
        <a:p>
          <a:endParaRPr lang="en-US"/>
        </a:p>
      </dgm:t>
    </dgm:pt>
    <dgm:pt modelId="{A4C2BBAE-C4B1-4900-B4EF-32BF2ED0E772}" type="sibTrans" cxnId="{55D5D28C-823F-4CCE-9332-D5A549088580}">
      <dgm:prSet/>
      <dgm:spPr/>
      <dgm:t>
        <a:bodyPr/>
        <a:lstStyle/>
        <a:p>
          <a:endParaRPr lang="en-US"/>
        </a:p>
      </dgm:t>
    </dgm:pt>
    <dgm:pt modelId="{23AD5EBA-5AD0-4A43-B149-ECAABC7EF609}">
      <dgm:prSet phldrT="[Text]"/>
      <dgm:spPr/>
      <dgm:t>
        <a:bodyPr/>
        <a:lstStyle/>
        <a:p>
          <a:r>
            <a:rPr lang="en-US" dirty="0"/>
            <a:t>Nonverbal Communication</a:t>
          </a:r>
        </a:p>
      </dgm:t>
    </dgm:pt>
    <dgm:pt modelId="{84278ABD-5659-440C-8CBC-AA85C99D7130}" type="parTrans" cxnId="{07D1A17A-BDFB-4B72-B68D-3BF271B8AA0C}">
      <dgm:prSet/>
      <dgm:spPr/>
      <dgm:t>
        <a:bodyPr/>
        <a:lstStyle/>
        <a:p>
          <a:endParaRPr lang="en-US"/>
        </a:p>
      </dgm:t>
    </dgm:pt>
    <dgm:pt modelId="{7729AAAB-17B7-48FD-ACE0-DB25E77C26D9}" type="sibTrans" cxnId="{07D1A17A-BDFB-4B72-B68D-3BF271B8AA0C}">
      <dgm:prSet/>
      <dgm:spPr/>
      <dgm:t>
        <a:bodyPr/>
        <a:lstStyle/>
        <a:p>
          <a:endParaRPr lang="en-US"/>
        </a:p>
      </dgm:t>
    </dgm:pt>
    <dgm:pt modelId="{0D458B1F-185A-41CD-B625-3750F17A19E8}" type="pres">
      <dgm:prSet presAssocID="{1B02FCAF-6831-48C6-9CAB-38DCF83600CF}" presName="outerComposite" presStyleCnt="0">
        <dgm:presLayoutVars>
          <dgm:chMax val="5"/>
          <dgm:dir/>
          <dgm:resizeHandles val="exact"/>
        </dgm:presLayoutVars>
      </dgm:prSet>
      <dgm:spPr/>
    </dgm:pt>
    <dgm:pt modelId="{12A6B843-C922-48A3-AB58-4F8544C909EF}" type="pres">
      <dgm:prSet presAssocID="{1B02FCAF-6831-48C6-9CAB-38DCF83600CF}" presName="dummyMaxCanvas" presStyleCnt="0">
        <dgm:presLayoutVars/>
      </dgm:prSet>
      <dgm:spPr/>
    </dgm:pt>
    <dgm:pt modelId="{216478D7-BA96-4245-BFCE-C60695CB37BC}" type="pres">
      <dgm:prSet presAssocID="{1B02FCAF-6831-48C6-9CAB-38DCF83600CF}" presName="ThreeNodes_1" presStyleLbl="node1" presStyleIdx="0" presStyleCnt="3">
        <dgm:presLayoutVars>
          <dgm:bulletEnabled val="1"/>
        </dgm:presLayoutVars>
      </dgm:prSet>
      <dgm:spPr/>
    </dgm:pt>
    <dgm:pt modelId="{D218B840-34B7-4808-8621-4C674E505C90}" type="pres">
      <dgm:prSet presAssocID="{1B02FCAF-6831-48C6-9CAB-38DCF83600CF}" presName="ThreeNodes_2" presStyleLbl="node1" presStyleIdx="1" presStyleCnt="3">
        <dgm:presLayoutVars>
          <dgm:bulletEnabled val="1"/>
        </dgm:presLayoutVars>
      </dgm:prSet>
      <dgm:spPr/>
    </dgm:pt>
    <dgm:pt modelId="{757C0D94-19D6-4692-85FF-CFAEFA0D6F34}" type="pres">
      <dgm:prSet presAssocID="{1B02FCAF-6831-48C6-9CAB-38DCF83600CF}" presName="ThreeNodes_3" presStyleLbl="node1" presStyleIdx="2" presStyleCnt="3">
        <dgm:presLayoutVars>
          <dgm:bulletEnabled val="1"/>
        </dgm:presLayoutVars>
      </dgm:prSet>
      <dgm:spPr/>
    </dgm:pt>
    <dgm:pt modelId="{1D3DF998-EB6B-4B1F-BBE3-59CBD0B6E7BA}" type="pres">
      <dgm:prSet presAssocID="{1B02FCAF-6831-48C6-9CAB-38DCF83600CF}" presName="ThreeConn_1-2" presStyleLbl="fgAccFollowNode1" presStyleIdx="0" presStyleCnt="2">
        <dgm:presLayoutVars>
          <dgm:bulletEnabled val="1"/>
        </dgm:presLayoutVars>
      </dgm:prSet>
      <dgm:spPr/>
    </dgm:pt>
    <dgm:pt modelId="{E1BC0C2A-C747-4A23-99A2-2DE4E4C5E0D2}" type="pres">
      <dgm:prSet presAssocID="{1B02FCAF-6831-48C6-9CAB-38DCF83600CF}" presName="ThreeConn_2-3" presStyleLbl="fgAccFollowNode1" presStyleIdx="1" presStyleCnt="2">
        <dgm:presLayoutVars>
          <dgm:bulletEnabled val="1"/>
        </dgm:presLayoutVars>
      </dgm:prSet>
      <dgm:spPr/>
    </dgm:pt>
    <dgm:pt modelId="{66036F7A-F199-40CB-9C3C-B83367832EF7}" type="pres">
      <dgm:prSet presAssocID="{1B02FCAF-6831-48C6-9CAB-38DCF83600CF}" presName="ThreeNodes_1_text" presStyleLbl="node1" presStyleIdx="2" presStyleCnt="3">
        <dgm:presLayoutVars>
          <dgm:bulletEnabled val="1"/>
        </dgm:presLayoutVars>
      </dgm:prSet>
      <dgm:spPr/>
    </dgm:pt>
    <dgm:pt modelId="{4399AAC2-E8B0-4181-957C-084A21C3A66E}" type="pres">
      <dgm:prSet presAssocID="{1B02FCAF-6831-48C6-9CAB-38DCF83600CF}" presName="ThreeNodes_2_text" presStyleLbl="node1" presStyleIdx="2" presStyleCnt="3">
        <dgm:presLayoutVars>
          <dgm:bulletEnabled val="1"/>
        </dgm:presLayoutVars>
      </dgm:prSet>
      <dgm:spPr/>
    </dgm:pt>
    <dgm:pt modelId="{731281D4-5EFC-416B-BC4B-09CFD0988545}" type="pres">
      <dgm:prSet presAssocID="{1B02FCAF-6831-48C6-9CAB-38DCF83600C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649DC02-26C1-42FB-A5AD-E852C7935A88}" type="presOf" srcId="{1A3E4E66-5695-463D-8E90-D6687EFDCCAC}" destId="{1D3DF998-EB6B-4B1F-BBE3-59CBD0B6E7BA}" srcOrd="0" destOrd="0" presId="urn:microsoft.com/office/officeart/2005/8/layout/vProcess5"/>
    <dgm:cxn modelId="{08C4DA3C-6625-4A09-B3CF-D08F52A34C16}" type="presOf" srcId="{1B02FCAF-6831-48C6-9CAB-38DCF83600CF}" destId="{0D458B1F-185A-41CD-B625-3750F17A19E8}" srcOrd="0" destOrd="0" presId="urn:microsoft.com/office/officeart/2005/8/layout/vProcess5"/>
    <dgm:cxn modelId="{9E95893D-5B1E-4541-A2E9-8D63AF86F8EB}" type="presOf" srcId="{A4C2BBAE-C4B1-4900-B4EF-32BF2ED0E772}" destId="{E1BC0C2A-C747-4A23-99A2-2DE4E4C5E0D2}" srcOrd="0" destOrd="0" presId="urn:microsoft.com/office/officeart/2005/8/layout/vProcess5"/>
    <dgm:cxn modelId="{4547C742-191C-49EE-88F6-7B4EC646CC70}" type="presOf" srcId="{3CE99A3A-790E-459F-97B5-7FD30D20A3A5}" destId="{4399AAC2-E8B0-4181-957C-084A21C3A66E}" srcOrd="1" destOrd="0" presId="urn:microsoft.com/office/officeart/2005/8/layout/vProcess5"/>
    <dgm:cxn modelId="{82E71C4A-7DF5-40AE-B1E8-85937F1F8CAC}" type="presOf" srcId="{A6A5EE7D-5FD4-434C-9694-D388BB3A3CAD}" destId="{66036F7A-F199-40CB-9C3C-B83367832EF7}" srcOrd="1" destOrd="0" presId="urn:microsoft.com/office/officeart/2005/8/layout/vProcess5"/>
    <dgm:cxn modelId="{07D1A17A-BDFB-4B72-B68D-3BF271B8AA0C}" srcId="{1B02FCAF-6831-48C6-9CAB-38DCF83600CF}" destId="{23AD5EBA-5AD0-4A43-B149-ECAABC7EF609}" srcOrd="2" destOrd="0" parTransId="{84278ABD-5659-440C-8CBC-AA85C99D7130}" sibTransId="{7729AAAB-17B7-48FD-ACE0-DB25E77C26D9}"/>
    <dgm:cxn modelId="{29EEE05A-3BBD-4305-8C36-3D9AD5626416}" type="presOf" srcId="{A6A5EE7D-5FD4-434C-9694-D388BB3A3CAD}" destId="{216478D7-BA96-4245-BFCE-C60695CB37BC}" srcOrd="0" destOrd="0" presId="urn:microsoft.com/office/officeart/2005/8/layout/vProcess5"/>
    <dgm:cxn modelId="{0D8BD481-61E2-4483-934E-F2617249D27F}" type="presOf" srcId="{23AD5EBA-5AD0-4A43-B149-ECAABC7EF609}" destId="{757C0D94-19D6-4692-85FF-CFAEFA0D6F34}" srcOrd="0" destOrd="0" presId="urn:microsoft.com/office/officeart/2005/8/layout/vProcess5"/>
    <dgm:cxn modelId="{55D5D28C-823F-4CCE-9332-D5A549088580}" srcId="{1B02FCAF-6831-48C6-9CAB-38DCF83600CF}" destId="{3CE99A3A-790E-459F-97B5-7FD30D20A3A5}" srcOrd="1" destOrd="0" parTransId="{28B1ED77-A264-4AE8-B360-7918D84254F8}" sibTransId="{A4C2BBAE-C4B1-4900-B4EF-32BF2ED0E772}"/>
    <dgm:cxn modelId="{C424C29C-03A3-4911-B29D-B78DDE6D625F}" type="presOf" srcId="{23AD5EBA-5AD0-4A43-B149-ECAABC7EF609}" destId="{731281D4-5EFC-416B-BC4B-09CFD0988545}" srcOrd="1" destOrd="0" presId="urn:microsoft.com/office/officeart/2005/8/layout/vProcess5"/>
    <dgm:cxn modelId="{2E959EB4-0879-43D5-A381-B66AADFA8E3D}" srcId="{1B02FCAF-6831-48C6-9CAB-38DCF83600CF}" destId="{A6A5EE7D-5FD4-434C-9694-D388BB3A3CAD}" srcOrd="0" destOrd="0" parTransId="{9C2B938F-246A-4553-9E7D-1AE04315BBFE}" sibTransId="{1A3E4E66-5695-463D-8E90-D6687EFDCCAC}"/>
    <dgm:cxn modelId="{7AF8BCF4-637E-4B20-82DA-667931248362}" type="presOf" srcId="{3CE99A3A-790E-459F-97B5-7FD30D20A3A5}" destId="{D218B840-34B7-4808-8621-4C674E505C90}" srcOrd="0" destOrd="0" presId="urn:microsoft.com/office/officeart/2005/8/layout/vProcess5"/>
    <dgm:cxn modelId="{B28B00B2-52C5-4216-A099-B58674A0D4A1}" type="presParOf" srcId="{0D458B1F-185A-41CD-B625-3750F17A19E8}" destId="{12A6B843-C922-48A3-AB58-4F8544C909EF}" srcOrd="0" destOrd="0" presId="urn:microsoft.com/office/officeart/2005/8/layout/vProcess5"/>
    <dgm:cxn modelId="{DF970D16-5DF6-4D0B-A488-E628DD8CD026}" type="presParOf" srcId="{0D458B1F-185A-41CD-B625-3750F17A19E8}" destId="{216478D7-BA96-4245-BFCE-C60695CB37BC}" srcOrd="1" destOrd="0" presId="urn:microsoft.com/office/officeart/2005/8/layout/vProcess5"/>
    <dgm:cxn modelId="{E149D2C7-FCAD-4B4B-BC5D-EF41E94A21A7}" type="presParOf" srcId="{0D458B1F-185A-41CD-B625-3750F17A19E8}" destId="{D218B840-34B7-4808-8621-4C674E505C90}" srcOrd="2" destOrd="0" presId="urn:microsoft.com/office/officeart/2005/8/layout/vProcess5"/>
    <dgm:cxn modelId="{55468744-923F-4E68-A712-E0B6D9C4FE11}" type="presParOf" srcId="{0D458B1F-185A-41CD-B625-3750F17A19E8}" destId="{757C0D94-19D6-4692-85FF-CFAEFA0D6F34}" srcOrd="3" destOrd="0" presId="urn:microsoft.com/office/officeart/2005/8/layout/vProcess5"/>
    <dgm:cxn modelId="{6D5418C1-CD86-4411-B7E0-23A41CC057A4}" type="presParOf" srcId="{0D458B1F-185A-41CD-B625-3750F17A19E8}" destId="{1D3DF998-EB6B-4B1F-BBE3-59CBD0B6E7BA}" srcOrd="4" destOrd="0" presId="urn:microsoft.com/office/officeart/2005/8/layout/vProcess5"/>
    <dgm:cxn modelId="{528AE1CA-5A8B-4823-BFCE-CABB82D2E312}" type="presParOf" srcId="{0D458B1F-185A-41CD-B625-3750F17A19E8}" destId="{E1BC0C2A-C747-4A23-99A2-2DE4E4C5E0D2}" srcOrd="5" destOrd="0" presId="urn:microsoft.com/office/officeart/2005/8/layout/vProcess5"/>
    <dgm:cxn modelId="{318D1347-E72A-485D-A4D3-A93FE3D3F919}" type="presParOf" srcId="{0D458B1F-185A-41CD-B625-3750F17A19E8}" destId="{66036F7A-F199-40CB-9C3C-B83367832EF7}" srcOrd="6" destOrd="0" presId="urn:microsoft.com/office/officeart/2005/8/layout/vProcess5"/>
    <dgm:cxn modelId="{1DC69D71-9D39-417E-AC6B-88DFFAEB3C19}" type="presParOf" srcId="{0D458B1F-185A-41CD-B625-3750F17A19E8}" destId="{4399AAC2-E8B0-4181-957C-084A21C3A66E}" srcOrd="7" destOrd="0" presId="urn:microsoft.com/office/officeart/2005/8/layout/vProcess5"/>
    <dgm:cxn modelId="{87EA9441-917B-4575-9C9E-0D4F443E32F7}" type="presParOf" srcId="{0D458B1F-185A-41CD-B625-3750F17A19E8}" destId="{731281D4-5EFC-416B-BC4B-09CFD09885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478D7-BA96-4245-BFCE-C60695CB37BC}">
      <dsp:nvSpPr>
        <dsp:cNvPr id="0" name=""/>
        <dsp:cNvSpPr/>
      </dsp:nvSpPr>
      <dsp:spPr>
        <a:xfrm>
          <a:off x="0" y="0"/>
          <a:ext cx="5020253" cy="156921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Human Communication</a:t>
          </a:r>
        </a:p>
      </dsp:txBody>
      <dsp:txXfrm>
        <a:off x="45961" y="45961"/>
        <a:ext cx="3326947" cy="1477293"/>
      </dsp:txXfrm>
    </dsp:sp>
    <dsp:sp modelId="{D218B840-34B7-4808-8621-4C674E505C90}">
      <dsp:nvSpPr>
        <dsp:cNvPr id="0" name=""/>
        <dsp:cNvSpPr/>
      </dsp:nvSpPr>
      <dsp:spPr>
        <a:xfrm>
          <a:off x="442963" y="1830751"/>
          <a:ext cx="5020253" cy="156921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59796"/>
            <a:satOff val="-11129"/>
            <a:lumOff val="153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Interpersonal Communication</a:t>
          </a:r>
        </a:p>
      </dsp:txBody>
      <dsp:txXfrm>
        <a:off x="488924" y="1876712"/>
        <a:ext cx="3465378" cy="1477293"/>
      </dsp:txXfrm>
    </dsp:sp>
    <dsp:sp modelId="{757C0D94-19D6-4692-85FF-CFAEFA0D6F34}">
      <dsp:nvSpPr>
        <dsp:cNvPr id="0" name=""/>
        <dsp:cNvSpPr/>
      </dsp:nvSpPr>
      <dsp:spPr>
        <a:xfrm>
          <a:off x="885927" y="3661502"/>
          <a:ext cx="5020253" cy="156921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519592"/>
            <a:satOff val="-22257"/>
            <a:lumOff val="30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Nonverbal Communication</a:t>
          </a:r>
        </a:p>
      </dsp:txBody>
      <dsp:txXfrm>
        <a:off x="931888" y="3707463"/>
        <a:ext cx="3465378" cy="1477293"/>
      </dsp:txXfrm>
    </dsp:sp>
    <dsp:sp modelId="{1D3DF998-EB6B-4B1F-BBE3-59CBD0B6E7BA}">
      <dsp:nvSpPr>
        <dsp:cNvPr id="0" name=""/>
        <dsp:cNvSpPr/>
      </dsp:nvSpPr>
      <dsp:spPr>
        <a:xfrm>
          <a:off x="4000263" y="1189988"/>
          <a:ext cx="1019990" cy="10199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29761" y="1189988"/>
        <a:ext cx="560994" cy="767542"/>
      </dsp:txXfrm>
    </dsp:sp>
    <dsp:sp modelId="{E1BC0C2A-C747-4A23-99A2-2DE4E4C5E0D2}">
      <dsp:nvSpPr>
        <dsp:cNvPr id="0" name=""/>
        <dsp:cNvSpPr/>
      </dsp:nvSpPr>
      <dsp:spPr>
        <a:xfrm>
          <a:off x="4443227" y="3010278"/>
          <a:ext cx="1019990" cy="10199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72725" y="3010278"/>
        <a:ext cx="560994" cy="767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3DF99-A5D1-40C2-84DD-9DA925615D32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8854-5EC2-4055-A257-3B90CCB8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WoT/comments/60t4n8/stats_for_braids_tugged_skirts_smoothe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WoT/comments/60t4n8/stats_for_braids_tugged_skirts_smoothed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hoo.com/lifestyle/18-gestures-that-can-cause-offense-around-the-114150011797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opscotchtheglobe.com/10-obscene-hand-gestures-around-the-world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62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Lizzie / Elizabeth and Mr. Darcy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Greta </a:t>
            </a:r>
            <a:r>
              <a:rPr lang="en-US" dirty="0" err="1"/>
              <a:t>Helsing</a:t>
            </a:r>
            <a:r>
              <a:rPr lang="en-US" dirty="0"/>
              <a:t> and Varney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Sophie – believes the oldest of three sisters will never be 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0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65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143E2-8825-4093-9862-F2CCF2AA97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6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this mean for writers??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https://www.reddit.com/r/WoT/comments/60t4n8/stats_for_braids_tugged_skirts_smoothed/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4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https://www.reddit.com/r/WoT/comments/60t4n8/stats_for_braids_tugged_skirts_smoothed/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5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8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https://www.yahoo.com/lifestyle/18-gestures-that-can-cause-offense-around-the-114150011797.html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https://hopscotchtheglobe.com/10-obscene-hand-gestures-around-the-world/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8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New York flat smile / PHX no smile</a:t>
            </a:r>
          </a:p>
          <a:p>
            <a:endParaRPr lang="en-US" dirty="0"/>
          </a:p>
          <a:p>
            <a:r>
              <a:rPr lang="en-US" dirty="0"/>
              <a:t>High vs. Low flirting cultures</a:t>
            </a:r>
          </a:p>
          <a:p>
            <a:endParaRPr lang="en-US" dirty="0"/>
          </a:p>
          <a:p>
            <a:r>
              <a:rPr lang="en-US" dirty="0"/>
              <a:t>Loud vs. quiet cultures</a:t>
            </a:r>
          </a:p>
          <a:p>
            <a:endParaRPr lang="en-US" dirty="0"/>
          </a:p>
          <a:p>
            <a:r>
              <a:rPr lang="en-US" dirty="0"/>
              <a:t>Stranger engagement</a:t>
            </a:r>
          </a:p>
          <a:p>
            <a:endParaRPr lang="en-US" dirty="0"/>
          </a:p>
          <a:p>
            <a:r>
              <a:rPr lang="en-US" dirty="0"/>
              <a:t>Shifter vs. Human cultures (Silver Silence by Nalini Singh)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Dollar exchange</a:t>
            </a:r>
          </a:p>
          <a:p>
            <a:endParaRPr lang="en-US" dirty="0"/>
          </a:p>
          <a:p>
            <a:r>
              <a:rPr lang="en-US" dirty="0"/>
              <a:t>IR Book signing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B8854-5EC2-4055-A257-3B90CCB8C1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4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4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1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9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9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763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522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80ABA6-5432-4F2A-AAE0-C682BF9FF23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C95444-9358-404F-8F69-6BDEFE20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7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1D9F2-0F76-4BA9-8DF2-32E6FA574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05" y="1887795"/>
            <a:ext cx="9673306" cy="22202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000" b="1" dirty="0"/>
              <a:t>Fainting, Flirting, &amp; Fighting: </a:t>
            </a:r>
            <a:br>
              <a:rPr lang="en-US" sz="5000" b="1" dirty="0"/>
            </a:br>
            <a:r>
              <a:rPr lang="en-US" sz="3000" b="1" cap="none" dirty="0"/>
              <a:t>Nonverbal Communication and the Art of Storytelling</a:t>
            </a: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528F0-9BB7-45DB-A11C-C610EE662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204" y="4718994"/>
            <a:ext cx="9673306" cy="9133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Karen Stewart 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CNYRW ● September 7, 2019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44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15B79-0BA9-41C0-9DC1-78081E9D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120140"/>
            <a:ext cx="3238829" cy="5223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600" cap="all" spc="-100" dirty="0">
                <a:solidFill>
                  <a:srgbClr val="FFFFFF"/>
                </a:solidFill>
              </a:rPr>
              <a:t>Nonverbal Communication varies by culture.</a:t>
            </a:r>
            <a:br>
              <a:rPr lang="en-US" sz="2600" cap="all" spc="-100" dirty="0">
                <a:solidFill>
                  <a:srgbClr val="FFFFFF"/>
                </a:solidFill>
              </a:rPr>
            </a:br>
            <a:br>
              <a:rPr lang="en-US" sz="2600" cap="all" spc="-100" dirty="0">
                <a:solidFill>
                  <a:srgbClr val="FFFFFF"/>
                </a:solidFill>
              </a:rPr>
            </a:br>
            <a:r>
              <a:rPr lang="en-US" sz="2600" cap="all" spc="-100" dirty="0">
                <a:solidFill>
                  <a:srgbClr val="FFFFFF"/>
                </a:solidFill>
              </a:rPr>
              <a:t>if you get it wrong, people from that culture will know.</a:t>
            </a:r>
            <a:br>
              <a:rPr lang="en-US" sz="2600" cap="all" spc="-100" dirty="0">
                <a:solidFill>
                  <a:srgbClr val="FFFFFF"/>
                </a:solidFill>
              </a:rPr>
            </a:br>
            <a:br>
              <a:rPr lang="en-US" sz="2600" cap="all" spc="-100" dirty="0">
                <a:solidFill>
                  <a:srgbClr val="FFFFFF"/>
                </a:solidFill>
              </a:rPr>
            </a:br>
            <a:r>
              <a:rPr lang="en-US" sz="2600" cap="all" spc="-100" dirty="0">
                <a:solidFill>
                  <a:srgbClr val="FFFFFF"/>
                </a:solidFill>
              </a:rPr>
              <a:t>#</a:t>
            </a:r>
            <a:r>
              <a:rPr lang="en-US" sz="2600" cap="all" spc="-100" dirty="0" err="1">
                <a:solidFill>
                  <a:srgbClr val="FFFFFF"/>
                </a:solidFill>
              </a:rPr>
              <a:t>ownvoice</a:t>
            </a:r>
            <a:br>
              <a:rPr lang="en-US" sz="2600" cap="all" spc="-100" dirty="0">
                <a:solidFill>
                  <a:srgbClr val="FFFFFF"/>
                </a:solidFill>
              </a:rPr>
            </a:br>
            <a:br>
              <a:rPr lang="en-US" sz="2600" cap="all" spc="-100" dirty="0">
                <a:solidFill>
                  <a:srgbClr val="FFFFFF"/>
                </a:solidFill>
              </a:rPr>
            </a:br>
            <a:r>
              <a:rPr lang="en-US" sz="2600" cap="all" spc="-100" dirty="0">
                <a:solidFill>
                  <a:srgbClr val="FFFFFF"/>
                </a:solidFill>
              </a:rPr>
              <a:t>Sensitivity Readers</a:t>
            </a:r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9E176547-3660-493D-89F8-9C0D2D0E6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3192" y="834034"/>
            <a:ext cx="6909386" cy="5182039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2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8FF5-9C84-4EE1-AA67-EECFDCD5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729506"/>
          </a:xfrm>
        </p:spPr>
        <p:txBody>
          <a:bodyPr>
            <a:normAutofit/>
          </a:bodyPr>
          <a:lstStyle/>
          <a:p>
            <a:r>
              <a:rPr lang="en-US" dirty="0"/>
              <a:t>How can we use this info to enhance our stories?</a:t>
            </a:r>
          </a:p>
        </p:txBody>
      </p:sp>
    </p:spTree>
    <p:extLst>
      <p:ext uri="{BB962C8B-B14F-4D97-AF65-F5344CB8AC3E}">
        <p14:creationId xmlns:p14="http://schemas.microsoft.com/office/powerpoint/2010/main" val="194545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C72CB3-2B09-44AF-B7DF-5A7E7A77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" y="642594"/>
            <a:ext cx="10359390" cy="98046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Think Variety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11DB2B-905F-4C17-B3C0-009BFFDEE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388870"/>
            <a:ext cx="4754880" cy="34632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People in the United States engage 54 nonverbal actions when flirting…</a:t>
            </a: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Let’s name as many as we can!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DB0049C-17F8-433D-97EC-79CEAF6AFB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1" y="1929157"/>
            <a:ext cx="4404360" cy="3600294"/>
          </a:xfrm>
        </p:spPr>
      </p:pic>
    </p:spTree>
    <p:extLst>
      <p:ext uri="{BB962C8B-B14F-4D97-AF65-F5344CB8AC3E}">
        <p14:creationId xmlns:p14="http://schemas.microsoft.com/office/powerpoint/2010/main" val="4918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C72CB3-2B09-44AF-B7DF-5A7E7A77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" y="642594"/>
            <a:ext cx="10359390" cy="11519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Think Cultural Differences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11DB2B-905F-4C17-B3C0-009BFFDEE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388870"/>
            <a:ext cx="4754880" cy="346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Characters with different cultural backgrounds will need to learn how to interpret each other’s nonverbal messages.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D11287E0-9337-466A-B32B-FD80408CF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70" y="1993620"/>
            <a:ext cx="4754880" cy="3970326"/>
          </a:xfrm>
        </p:spPr>
      </p:pic>
    </p:spTree>
    <p:extLst>
      <p:ext uri="{BB962C8B-B14F-4D97-AF65-F5344CB8AC3E}">
        <p14:creationId xmlns:p14="http://schemas.microsoft.com/office/powerpoint/2010/main" val="1377349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C72CB3-2B09-44AF-B7DF-5A7E7A77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" y="642594"/>
            <a:ext cx="10359390" cy="11519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Think Miscommunication!</a:t>
            </a:r>
          </a:p>
        </p:txBody>
      </p:sp>
      <p:pic>
        <p:nvPicPr>
          <p:cNvPr id="12" name="Content Placeholder 11" descr="A close up of a logo&#10;&#10;Description automatically generated">
            <a:extLst>
              <a:ext uri="{FF2B5EF4-FFF2-40B4-BE49-F238E27FC236}">
                <a16:creationId xmlns:a16="http://schemas.microsoft.com/office/drawing/2014/main" id="{C4DE0521-BC4D-4D57-AA3D-650167971B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8"/>
          <a:stretch/>
        </p:blipFill>
        <p:spPr>
          <a:xfrm>
            <a:off x="1066800" y="2218620"/>
            <a:ext cx="4632580" cy="343923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221E1E-232C-4FF0-A3C3-8F86004B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412930"/>
            <a:ext cx="4754880" cy="3439230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Nonverbals are pretty easy to misunderstand even between people who share a cultural nonverbal vocabulary.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0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EFDCDD6-2444-445B-B2A6-41F0C73E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6432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C7EDC-B362-4735-AB43-6065BACD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2" y="1129369"/>
            <a:ext cx="5991857" cy="45992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Three Examples to Consider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F28772-B422-402E-B5DE-1B9D7D9C4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432" y="0"/>
            <a:ext cx="4225568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6641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ook&#10;&#10;Description automatically generated">
            <a:extLst>
              <a:ext uri="{FF2B5EF4-FFF2-40B4-BE49-F238E27FC236}">
                <a16:creationId xmlns:a16="http://schemas.microsoft.com/office/drawing/2014/main" id="{3B19D943-8D6E-44F1-8862-5C14FA56B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23417"/>
            <a:ext cx="4502328" cy="6211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368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274D202-AA70-4C3A-A702-DFB18CF04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1271934"/>
            <a:ext cx="2880360" cy="4315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and white sign with black text&#10;&#10;Description automatically generated">
            <a:extLst>
              <a:ext uri="{FF2B5EF4-FFF2-40B4-BE49-F238E27FC236}">
                <a16:creationId xmlns:a16="http://schemas.microsoft.com/office/drawing/2014/main" id="{0D806804-68E6-4F07-A14E-BA4582F16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6" y="1271426"/>
            <a:ext cx="2880360" cy="4315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A close up of a book&#10;&#10;Description automatically generated">
            <a:extLst>
              <a:ext uri="{FF2B5EF4-FFF2-40B4-BE49-F238E27FC236}">
                <a16:creationId xmlns:a16="http://schemas.microsoft.com/office/drawing/2014/main" id="{7804D51C-76F3-4332-B0C0-6967B175D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41" y="1214320"/>
            <a:ext cx="2879083" cy="4429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21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CC2DB78E-6901-4068-9BDF-7174F8EB2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81" y="377459"/>
            <a:ext cx="4099237" cy="6103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58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6EC80-BBBD-440A-B96A-B22D6D86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5" y="1887795"/>
            <a:ext cx="9673306" cy="27331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/>
              <a:t>Thank you!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83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032D3-1072-4AAB-8668-EDC12853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What do communication scholars</a:t>
            </a:r>
            <a:br>
              <a:rPr lang="en-US" sz="3400" dirty="0"/>
            </a:br>
            <a:r>
              <a:rPr lang="en-US" sz="3400" dirty="0"/>
              <a:t>research?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A148EE-7E73-448C-9721-1F9D270D8D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32532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9255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Gestures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Arm and hand movements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Emblems = have specific meaning (thumbs up!)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Illustrators = flow with spoken words for reinforcement or emphasis (measurements, spinning around)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Regulators = regulate dialog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shhh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 Hurry up!)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Adaptors = help us manage our emotions (covering mouth, clinching nails into palm)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al-sp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6963" y="533400"/>
            <a:ext cx="7458075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important is Nonverbal Communication?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AD926-1C4F-44C1-81B0-3DF3FFE9FB91}"/>
              </a:ext>
            </a:extLst>
          </p:cNvPr>
          <p:cNvSpPr txBox="1"/>
          <p:nvPr/>
        </p:nvSpPr>
        <p:spPr>
          <a:xfrm>
            <a:off x="3844616" y="2626840"/>
            <a:ext cx="7245103" cy="3131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1967, the 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Journal of Consulting Psychology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published a study conducted by two researchers that would eventually shape the way we understand the importance of nonverbal communication. Written by UCLA professor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Albert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Mehrabian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Susan R. Ferris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 piece described the relative importance of words, tone of voice and body language in understanding an underlying emotional message…</a:t>
            </a:r>
          </a:p>
        </p:txBody>
      </p:sp>
    </p:spTree>
    <p:extLst>
      <p:ext uri="{BB962C8B-B14F-4D97-AF65-F5344CB8AC3E}">
        <p14:creationId xmlns:p14="http://schemas.microsoft.com/office/powerpoint/2010/main" val="62490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Components of Communication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149709" y="701649"/>
            <a:ext cx="7915648" cy="54617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4" y="643464"/>
            <a:ext cx="3661917" cy="35926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FFFF"/>
                </a:solidFill>
              </a:rPr>
              <a:t>How important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is Nonverbal Communication?</a:t>
            </a: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93% of meaning is conveyed through nonverbal cues!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B9A4D3-22C2-44D8-9AA4-53C1BDD7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642594"/>
            <a:ext cx="10370820" cy="1369086"/>
          </a:xfrm>
        </p:spPr>
        <p:txBody>
          <a:bodyPr>
            <a:normAutofit/>
          </a:bodyPr>
          <a:lstStyle/>
          <a:p>
            <a:r>
              <a:rPr lang="en-US" dirty="0"/>
              <a:t>World of Time </a:t>
            </a:r>
            <a:br>
              <a:rPr lang="en-US" dirty="0"/>
            </a:br>
            <a:r>
              <a:rPr lang="en-US" sz="2400" dirty="0"/>
              <a:t>written by Robert Jordan, Brandon Sanderson</a:t>
            </a:r>
          </a:p>
        </p:txBody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C0A6C715-2B9A-4D49-BEF8-D1A3804CD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6" y="2283169"/>
            <a:ext cx="8542027" cy="3932237"/>
          </a:xfrm>
        </p:spPr>
      </p:pic>
    </p:spTree>
    <p:extLst>
      <p:ext uri="{BB962C8B-B14F-4D97-AF65-F5344CB8AC3E}">
        <p14:creationId xmlns:p14="http://schemas.microsoft.com/office/powerpoint/2010/main" val="244513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645220-2E1E-4AA8-95AD-C3BEAE978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88" y="0"/>
            <a:ext cx="5812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2B9B3A6-E1DE-4B05-9E3B-69AA1796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D7F7C1-416D-4004-A948-BF6722A1F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9B980-2C8B-4CAE-813D-F29B1EFE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65911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/>
              <a:t>Let’s Make a List…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3580A9-5004-40E4-A1DC-63E6B4AE4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F2D1F0-EC99-445C-83D1-A40DD1B0D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847746-0DD2-4849-B8F1-0C078E28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21A06E-1802-4D35-B16B-A464B11A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id="{0ABD096D-3927-456A-A459-4B0CDB1CA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92937" y="1395172"/>
            <a:ext cx="2216708" cy="22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4E190-F591-49D2-91ED-51212865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3100"/>
              <a:t>What exactly is nonverbal communication?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53DD-D244-4320-B1F3-FBD8548A7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2800" dirty="0"/>
              <a:t>Facial expressions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Gestures</a:t>
            </a:r>
            <a:br>
              <a:rPr lang="en-US" sz="2800" dirty="0"/>
            </a:br>
            <a:r>
              <a:rPr lang="en-US" sz="1800" dirty="0"/>
              <a:t>(emblems, illustrators, regulators, adaptors)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Body movements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Eye contact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Use of personal space</a:t>
            </a:r>
            <a:br>
              <a:rPr lang="en-US" sz="2800" dirty="0"/>
            </a:br>
            <a:r>
              <a:rPr lang="en-US" sz="1800" dirty="0"/>
              <a:t>(intimate = 1ft, personal = 3 ft, social = 6 ft)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Use of paralanguage</a:t>
            </a:r>
            <a:br>
              <a:rPr lang="en-US" sz="2800" dirty="0"/>
            </a:br>
            <a:r>
              <a:rPr lang="en-US" sz="1800" dirty="0"/>
              <a:t>(voice qualities like pitch, rate, fillers)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Use of silence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Use of time</a:t>
            </a:r>
          </a:p>
        </p:txBody>
      </p:sp>
    </p:spTree>
    <p:extLst>
      <p:ext uri="{BB962C8B-B14F-4D97-AF65-F5344CB8AC3E}">
        <p14:creationId xmlns:p14="http://schemas.microsoft.com/office/powerpoint/2010/main" val="2683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36" y="642593"/>
            <a:ext cx="6596972" cy="1589591"/>
          </a:xfrm>
        </p:spPr>
        <p:txBody>
          <a:bodyPr>
            <a:normAutofit/>
          </a:bodyPr>
          <a:lstStyle/>
          <a:p>
            <a:r>
              <a:rPr lang="en-US" b="1" dirty="0"/>
              <a:t>The Dark Side of NV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3" y="2469928"/>
            <a:ext cx="7458794" cy="400259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Hard to LIE with your non-</a:t>
            </a:r>
            <a:r>
              <a:rPr lang="en-US" sz="2400" dirty="0" err="1"/>
              <a:t>verbals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Some non-verbal behaviors appear</a:t>
            </a:r>
            <a:br>
              <a:rPr lang="en-US" sz="2400" dirty="0"/>
            </a:br>
            <a:r>
              <a:rPr lang="en-US" sz="2400" dirty="0"/>
              <a:t>prejudicial:</a:t>
            </a:r>
          </a:p>
          <a:p>
            <a:pPr lvl="1"/>
            <a:r>
              <a:rPr lang="en-US" sz="1800" dirty="0"/>
              <a:t>Not looking at someone when talking with them</a:t>
            </a:r>
          </a:p>
          <a:p>
            <a:pPr lvl="1"/>
            <a:r>
              <a:rPr lang="en-US" sz="1800" dirty="0"/>
              <a:t>Not acknowledging someone’s presence</a:t>
            </a:r>
          </a:p>
          <a:p>
            <a:pPr lvl="1"/>
            <a:r>
              <a:rPr lang="en-US" sz="1800" dirty="0"/>
              <a:t>Staring as if to say “Why are you here?”</a:t>
            </a:r>
          </a:p>
          <a:p>
            <a:pPr lvl="1"/>
            <a:r>
              <a:rPr lang="en-US" sz="1800" dirty="0"/>
              <a:t>Not listening or responding to what they say</a:t>
            </a:r>
          </a:p>
          <a:p>
            <a:pPr lvl="1"/>
            <a:r>
              <a:rPr lang="en-US" sz="1800" dirty="0"/>
              <a:t>Avoid touching their skin when giving/taking something</a:t>
            </a:r>
          </a:p>
          <a:p>
            <a:pPr lvl="1"/>
            <a:r>
              <a:rPr lang="en-US" sz="1800" dirty="0"/>
              <a:t>Watching closely to see what they are up to</a:t>
            </a:r>
          </a:p>
          <a:p>
            <a:pPr lvl="1"/>
            <a:r>
              <a:rPr lang="en-US" sz="1800" dirty="0"/>
              <a:t>Avoiding someone walking near you</a:t>
            </a:r>
          </a:p>
        </p:txBody>
      </p:sp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ongue Face with Solid Fill">
            <a:extLst>
              <a:ext uri="{FF2B5EF4-FFF2-40B4-BE49-F238E27FC236}">
                <a16:creationId xmlns:a16="http://schemas.microsoft.com/office/drawing/2014/main" id="{6F07DC15-C453-430B-BD92-39ACA6A15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9528" y="1770177"/>
            <a:ext cx="3318836" cy="3318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379</Words>
  <Application>Microsoft Office PowerPoint</Application>
  <PresentationFormat>Widescreen</PresentationFormat>
  <Paragraphs>87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Century Gothic</vt:lpstr>
      <vt:lpstr>Garamond</vt:lpstr>
      <vt:lpstr>Savon</vt:lpstr>
      <vt:lpstr>Fainting, Flirting, &amp; Fighting:  Nonverbal Communication and the Art of Storytelling</vt:lpstr>
      <vt:lpstr>What do communication scholars research?</vt:lpstr>
      <vt:lpstr>How important is Nonverbal Communication?</vt:lpstr>
      <vt:lpstr>How important is Nonverbal Communication?  93% of meaning is conveyed through nonverbal cues!</vt:lpstr>
      <vt:lpstr>World of Time  written by Robert Jordan, Brandon Sanderson</vt:lpstr>
      <vt:lpstr>PowerPoint Presentation</vt:lpstr>
      <vt:lpstr>Let’s Make a List…</vt:lpstr>
      <vt:lpstr>What exactly is nonverbal communication?</vt:lpstr>
      <vt:lpstr>The Dark Side of NV Communication</vt:lpstr>
      <vt:lpstr>Nonverbal Communication varies by culture.  if you get it wrong, people from that culture will know.  #ownvoice  Sensitivity Readers</vt:lpstr>
      <vt:lpstr>How can we use this info to enhance our stories?</vt:lpstr>
      <vt:lpstr>1. Think Variety</vt:lpstr>
      <vt:lpstr>2. Think Cultural Differences</vt:lpstr>
      <vt:lpstr>2. Think Miscommunication!</vt:lpstr>
      <vt:lpstr>Three Examples to Consider</vt:lpstr>
      <vt:lpstr>PowerPoint Presentation</vt:lpstr>
      <vt:lpstr>PowerPoint Presentation</vt:lpstr>
      <vt:lpstr>PowerPoint Presentation</vt:lpstr>
      <vt:lpstr>Thank you!</vt:lpstr>
      <vt:lpstr>Gestures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Fainting, Flirting, &amp; Fighting:  Nonverbal Communication and the Art of Storytelling</dc:title>
  <dc:creator>Stewart, Karen</dc:creator>
  <cp:lastModifiedBy>Stewart, Karen</cp:lastModifiedBy>
  <cp:revision>2</cp:revision>
  <dcterms:created xsi:type="dcterms:W3CDTF">2019-09-06T23:09:03Z</dcterms:created>
  <dcterms:modified xsi:type="dcterms:W3CDTF">2019-09-06T23:15:20Z</dcterms:modified>
</cp:coreProperties>
</file>