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0"/>
  </p:notesMasterIdLst>
  <p:sldIdLst>
    <p:sldId id="340" r:id="rId3"/>
    <p:sldId id="342" r:id="rId4"/>
    <p:sldId id="343" r:id="rId5"/>
    <p:sldId id="373" r:id="rId6"/>
    <p:sldId id="374" r:id="rId7"/>
    <p:sldId id="344" r:id="rId8"/>
    <p:sldId id="383" r:id="rId9"/>
    <p:sldId id="345" r:id="rId10"/>
    <p:sldId id="360" r:id="rId11"/>
    <p:sldId id="349" r:id="rId12"/>
    <p:sldId id="388" r:id="rId13"/>
    <p:sldId id="256" r:id="rId14"/>
    <p:sldId id="264" r:id="rId15"/>
    <p:sldId id="389" r:id="rId16"/>
    <p:sldId id="370" r:id="rId17"/>
    <p:sldId id="348" r:id="rId18"/>
    <p:sldId id="395" r:id="rId19"/>
    <p:sldId id="351" r:id="rId20"/>
    <p:sldId id="375" r:id="rId21"/>
    <p:sldId id="392" r:id="rId22"/>
    <p:sldId id="400" r:id="rId23"/>
    <p:sldId id="352" r:id="rId24"/>
    <p:sldId id="397" r:id="rId25"/>
    <p:sldId id="390" r:id="rId26"/>
    <p:sldId id="296" r:id="rId27"/>
    <p:sldId id="399" r:id="rId28"/>
    <p:sldId id="396" r:id="rId29"/>
    <p:sldId id="353" r:id="rId30"/>
    <p:sldId id="398" r:id="rId31"/>
    <p:sldId id="381" r:id="rId32"/>
    <p:sldId id="377" r:id="rId33"/>
    <p:sldId id="354" r:id="rId34"/>
    <p:sldId id="355" r:id="rId35"/>
    <p:sldId id="369" r:id="rId36"/>
    <p:sldId id="356" r:id="rId37"/>
    <p:sldId id="266" r:id="rId38"/>
    <p:sldId id="267" r:id="rId39"/>
    <p:sldId id="268" r:id="rId40"/>
    <p:sldId id="269" r:id="rId41"/>
    <p:sldId id="271" r:id="rId42"/>
    <p:sldId id="380" r:id="rId43"/>
    <p:sldId id="394" r:id="rId44"/>
    <p:sldId id="359" r:id="rId45"/>
    <p:sldId id="274" r:id="rId46"/>
    <p:sldId id="358" r:id="rId47"/>
    <p:sldId id="277" r:id="rId48"/>
    <p:sldId id="379" r:id="rId49"/>
    <p:sldId id="282" r:id="rId50"/>
    <p:sldId id="361" r:id="rId51"/>
    <p:sldId id="365" r:id="rId52"/>
    <p:sldId id="382" r:id="rId53"/>
    <p:sldId id="298" r:id="rId54"/>
    <p:sldId id="368" r:id="rId55"/>
    <p:sldId id="376" r:id="rId56"/>
    <p:sldId id="386" r:id="rId57"/>
    <p:sldId id="391" r:id="rId58"/>
    <p:sldId id="387" r:id="rId5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84"/>
    </p:cViewPr>
  </p:sorterViewPr>
  <p:notesViewPr>
    <p:cSldViewPr>
      <p:cViewPr varScale="1">
        <p:scale>
          <a:sx n="56" d="100"/>
          <a:sy n="56" d="100"/>
        </p:scale>
        <p:origin x="-1722"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3238" cy="465138"/>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defTabSz="933450">
              <a:defRPr sz="1200"/>
            </a:lvl1pPr>
          </a:lstStyle>
          <a:p>
            <a:endParaRPr lang="en-US"/>
          </a:p>
        </p:txBody>
      </p:sp>
      <p:sp>
        <p:nvSpPr>
          <p:cNvPr id="3" name="Date Placeholder 2"/>
          <p:cNvSpPr>
            <a:spLocks noGrp="1"/>
          </p:cNvSpPr>
          <p:nvPr>
            <p:ph type="dt" idx="1"/>
          </p:nvPr>
        </p:nvSpPr>
        <p:spPr bwMode="auto">
          <a:xfrm>
            <a:off x="3978275" y="0"/>
            <a:ext cx="3043238" cy="465138"/>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lgn="r" defTabSz="933450">
              <a:defRPr sz="1200"/>
            </a:lvl1pPr>
          </a:lstStyle>
          <a:p>
            <a:fld id="{747A3C07-5FF0-4D2A-B768-91498C206332}" type="datetimeFigureOut">
              <a:rPr lang="en-US"/>
              <a:pPr/>
              <a:t>1/29/2020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3263" y="4422775"/>
            <a:ext cx="5616575" cy="418782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42375"/>
            <a:ext cx="3043238" cy="465138"/>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defTabSz="933450">
              <a:defRPr sz="1200"/>
            </a:lvl1pPr>
          </a:lstStyle>
          <a:p>
            <a:endParaRPr lang="en-US"/>
          </a:p>
        </p:txBody>
      </p:sp>
      <p:sp>
        <p:nvSpPr>
          <p:cNvPr id="7" name="Slide Number Placeholder 6"/>
          <p:cNvSpPr>
            <a:spLocks noGrp="1"/>
          </p:cNvSpPr>
          <p:nvPr>
            <p:ph type="sldNum" sz="quarter" idx="5"/>
          </p:nvPr>
        </p:nvSpPr>
        <p:spPr bwMode="auto">
          <a:xfrm>
            <a:off x="3978275" y="8842375"/>
            <a:ext cx="3043238" cy="465138"/>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lgn="r" defTabSz="933450">
              <a:defRPr sz="1200"/>
            </a:lvl1pPr>
          </a:lstStyle>
          <a:p>
            <a:fld id="{ABEB72AA-C594-405A-B5DB-731EC5B99E9D}" type="slidenum">
              <a:rPr lang="en-US"/>
              <a:pPr/>
              <a:t>‹#›</a:t>
            </a:fld>
            <a:endParaRPr lang="en-US"/>
          </a:p>
        </p:txBody>
      </p:sp>
    </p:spTree>
    <p:extLst>
      <p:ext uri="{BB962C8B-B14F-4D97-AF65-F5344CB8AC3E}">
        <p14:creationId xmlns:p14="http://schemas.microsoft.com/office/powerpoint/2010/main" val="2140109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p:txBody>
          <a:bodyPr/>
          <a:lstStyle/>
          <a:p>
            <a:pPr eaLnBrk="1" hangingPunct="1">
              <a:spcBef>
                <a:spcPct val="0"/>
              </a:spcBef>
              <a:buFontTx/>
              <a:buChar char="•"/>
            </a:pPr>
            <a:r>
              <a:rPr lang="en-US" sz="1800"/>
              <a:t>The Buhund’s general appearance points to kinship with the Iceland Dog, to whom he is closely related.  </a:t>
            </a:r>
          </a:p>
          <a:p>
            <a:pPr eaLnBrk="1" hangingPunct="1">
              <a:spcBef>
                <a:spcPct val="0"/>
              </a:spcBef>
            </a:pPr>
            <a:endParaRPr lang="en-US" sz="1800"/>
          </a:p>
          <a:p>
            <a:pPr eaLnBrk="1" hangingPunct="1">
              <a:spcBef>
                <a:spcPct val="0"/>
              </a:spcBef>
              <a:buFontTx/>
              <a:buChar char="•"/>
            </a:pPr>
            <a:r>
              <a:rPr lang="en-US" sz="1800"/>
              <a:t>He should not resemble the higher-stationed, lightly built Finnish Spitz, nor should he carry the substance of a Finnish Lapphund.</a:t>
            </a:r>
          </a:p>
          <a:p>
            <a:pPr eaLnBrk="1" hangingPunct="1">
              <a:spcBef>
                <a:spcPct val="0"/>
              </a:spcBef>
            </a:pPr>
            <a:endParaRPr lang="en-US" sz="1800"/>
          </a:p>
          <a:p>
            <a:pPr eaLnBrk="1" hangingPunct="1">
              <a:spcBef>
                <a:spcPct val="0"/>
              </a:spcBef>
              <a:buFontTx/>
              <a:buChar char="•"/>
            </a:pPr>
            <a:r>
              <a:rPr lang="en-US" sz="1800"/>
              <a:t>If a choice between a little coarse or finely built, choose a little coarse.</a:t>
            </a:r>
          </a:p>
          <a:p>
            <a:pPr eaLnBrk="1" hangingPunct="1">
              <a:spcBef>
                <a:spcPct val="0"/>
              </a:spcBef>
            </a:pPr>
            <a:endParaRPr lang="en-US" sz="1800"/>
          </a:p>
          <a:p>
            <a:pPr eaLnBrk="1" hangingPunct="1">
              <a:spcBef>
                <a:spcPct val="0"/>
              </a:spcBef>
              <a:buFontTx/>
              <a:buChar char="•"/>
            </a:pPr>
            <a:r>
              <a:rPr lang="en-US" sz="1800"/>
              <a:t>Not a dog of extremes – everything about the Buhund suggests moderation.  This breed is built to last! </a:t>
            </a:r>
          </a:p>
          <a:p>
            <a:pPr eaLnBrk="1" hangingPunct="1">
              <a:spcBef>
                <a:spcPct val="0"/>
              </a:spcBef>
            </a:pPr>
            <a:endParaRPr lang="en-US" sz="1800"/>
          </a:p>
        </p:txBody>
      </p:sp>
      <p:sp>
        <p:nvSpPr>
          <p:cNvPr id="81923" name="Slide Number Placeholder 3"/>
          <p:cNvSpPr>
            <a:spLocks noGrp="1"/>
          </p:cNvSpPr>
          <p:nvPr>
            <p:ph type="sldNum" sz="quarter" idx="5"/>
          </p:nvPr>
        </p:nvSpPr>
        <p:spPr>
          <a:noFill/>
        </p:spPr>
        <p:txBody>
          <a:bodyPr/>
          <a:lstStyle/>
          <a:p>
            <a:fld id="{97339393-FE5E-488F-A0A6-D42BE50F708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p:txBody>
          <a:bodyPr/>
          <a:lstStyle/>
          <a:p>
            <a:pPr eaLnBrk="1" hangingPunct="1">
              <a:spcBef>
                <a:spcPct val="0"/>
              </a:spcBef>
            </a:pPr>
            <a:endParaRPr lang="en-US"/>
          </a:p>
        </p:txBody>
      </p:sp>
      <p:sp>
        <p:nvSpPr>
          <p:cNvPr id="83971" name="Slide Number Placeholder 3"/>
          <p:cNvSpPr>
            <a:spLocks noGrp="1"/>
          </p:cNvSpPr>
          <p:nvPr>
            <p:ph type="sldNum" sz="quarter" idx="5"/>
          </p:nvPr>
        </p:nvSpPr>
        <p:spPr>
          <a:noFill/>
        </p:spPr>
        <p:txBody>
          <a:bodyPr/>
          <a:lstStyle/>
          <a:p>
            <a:fld id="{0A7F7A2C-4FC2-4E34-830C-F60826E3B103}"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p:txBody>
          <a:bodyPr/>
          <a:lstStyle/>
          <a:p>
            <a:pPr eaLnBrk="1" hangingPunct="1">
              <a:lnSpc>
                <a:spcPct val="90000"/>
              </a:lnSpc>
              <a:spcBef>
                <a:spcPct val="0"/>
              </a:spcBef>
              <a:buFontTx/>
              <a:buChar char="•"/>
            </a:pPr>
            <a:r>
              <a:rPr lang="en-US" sz="1800"/>
              <a:t>There is nothing ‘fancy’ or elaborate about the breeds’ construction; he has no quirks of build or other remarkable physical anomalies which might strike one as unusual or peculiar. </a:t>
            </a:r>
          </a:p>
          <a:p>
            <a:pPr eaLnBrk="1" hangingPunct="1">
              <a:lnSpc>
                <a:spcPct val="90000"/>
              </a:lnSpc>
              <a:spcBef>
                <a:spcPct val="0"/>
              </a:spcBef>
              <a:buFontTx/>
              <a:buChar char="•"/>
            </a:pPr>
            <a:r>
              <a:rPr lang="en-US" sz="1800"/>
              <a:t>He is simply built and remarkably sound. </a:t>
            </a:r>
          </a:p>
          <a:p>
            <a:pPr eaLnBrk="1" hangingPunct="1">
              <a:spcBef>
                <a:spcPct val="0"/>
              </a:spcBef>
            </a:pPr>
            <a:endParaRPr lang="en-US" sz="1800"/>
          </a:p>
        </p:txBody>
      </p:sp>
      <p:sp>
        <p:nvSpPr>
          <p:cNvPr id="88067" name="Slide Number Placeholder 3"/>
          <p:cNvSpPr>
            <a:spLocks noGrp="1"/>
          </p:cNvSpPr>
          <p:nvPr>
            <p:ph type="sldNum" sz="quarter" idx="5"/>
          </p:nvPr>
        </p:nvSpPr>
        <p:spPr>
          <a:noFill/>
        </p:spPr>
        <p:txBody>
          <a:bodyPr/>
          <a:lstStyle/>
          <a:p>
            <a:fld id="{8A9D7717-82A0-402B-87C6-17DCD3622872}"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p:txBody>
          <a:bodyPr/>
          <a:lstStyle/>
          <a:p>
            <a:pPr eaLnBrk="1" hangingPunct="1">
              <a:spcBef>
                <a:spcPct val="0"/>
              </a:spcBef>
              <a:buFontTx/>
              <a:buChar char="•"/>
            </a:pPr>
            <a:r>
              <a:rPr lang="en-US" sz="1800"/>
              <a:t>Important to use a wicket.</a:t>
            </a:r>
          </a:p>
          <a:p>
            <a:pPr eaLnBrk="1" hangingPunct="1">
              <a:spcBef>
                <a:spcPct val="0"/>
              </a:spcBef>
              <a:buFontTx/>
              <a:buChar char="•"/>
            </a:pPr>
            <a:r>
              <a:rPr lang="en-US" sz="1800"/>
              <a:t>Difference in dogs and bitches can be up to 3 inches.</a:t>
            </a:r>
          </a:p>
          <a:p>
            <a:pPr eaLnBrk="1" hangingPunct="1">
              <a:spcBef>
                <a:spcPct val="0"/>
              </a:spcBef>
              <a:buFontTx/>
              <a:buChar char="•"/>
            </a:pPr>
            <a:r>
              <a:rPr lang="en-US" sz="1800"/>
              <a:t>Black dogs </a:t>
            </a:r>
            <a:r>
              <a:rPr lang="en-US" sz="1800" i="1"/>
              <a:t>always</a:t>
            </a:r>
            <a:r>
              <a:rPr lang="en-US" sz="1800"/>
              <a:t> appear smaller than Wheaton dogs, even if they are the same size.</a:t>
            </a:r>
          </a:p>
          <a:p>
            <a:pPr eaLnBrk="1" hangingPunct="1">
              <a:spcBef>
                <a:spcPct val="0"/>
              </a:spcBef>
              <a:buFontTx/>
              <a:buChar char="•"/>
            </a:pPr>
            <a:r>
              <a:rPr lang="en-US" sz="1800"/>
              <a:t>Not a table dog.</a:t>
            </a:r>
          </a:p>
          <a:p>
            <a:pPr eaLnBrk="1" hangingPunct="1">
              <a:spcBef>
                <a:spcPct val="0"/>
              </a:spcBef>
            </a:pPr>
            <a:endParaRPr lang="en-US" sz="1800"/>
          </a:p>
        </p:txBody>
      </p:sp>
      <p:sp>
        <p:nvSpPr>
          <p:cNvPr id="92163" name="Slide Number Placeholder 3"/>
          <p:cNvSpPr>
            <a:spLocks noGrp="1"/>
          </p:cNvSpPr>
          <p:nvPr>
            <p:ph type="sldNum" sz="quarter" idx="5"/>
          </p:nvPr>
        </p:nvSpPr>
        <p:spPr>
          <a:noFill/>
        </p:spPr>
        <p:txBody>
          <a:bodyPr/>
          <a:lstStyle/>
          <a:p>
            <a:fld id="{2E0101EA-B901-4F63-BFC1-79B45CBA4DD6}"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p:txBody>
          <a:bodyPr/>
          <a:lstStyle/>
          <a:p>
            <a:pPr eaLnBrk="1" hangingPunct="1">
              <a:spcBef>
                <a:spcPct val="0"/>
              </a:spcBef>
            </a:pPr>
            <a:r>
              <a:rPr lang="en-US" sz="1800"/>
              <a:t>If the length is off, would prefer a slightly longer muzzle to a slightly shorter muzzle.</a:t>
            </a:r>
          </a:p>
        </p:txBody>
      </p:sp>
      <p:sp>
        <p:nvSpPr>
          <p:cNvPr id="176131" name="Slide Number Placeholder 3"/>
          <p:cNvSpPr>
            <a:spLocks noGrp="1"/>
          </p:cNvSpPr>
          <p:nvPr>
            <p:ph type="sldNum" sz="quarter" idx="5"/>
          </p:nvPr>
        </p:nvSpPr>
        <p:spPr>
          <a:noFill/>
        </p:spPr>
        <p:txBody>
          <a:bodyPr/>
          <a:lstStyle/>
          <a:p>
            <a:fld id="{C8C44C44-E515-4325-8D76-24FED32DCBFE}"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p:txBody>
          <a:bodyPr/>
          <a:lstStyle/>
          <a:p>
            <a:pPr eaLnBrk="1" hangingPunct="1">
              <a:spcBef>
                <a:spcPct val="0"/>
              </a:spcBef>
            </a:pPr>
            <a:r>
              <a:rPr lang="en-US" dirty="0"/>
              <a:t>Broken teeth should not be</a:t>
            </a:r>
            <a:r>
              <a:rPr lang="en-US" baseline="0" dirty="0"/>
              <a:t> </a:t>
            </a:r>
            <a:r>
              <a:rPr lang="en-US" baseline="0" dirty="0" err="1"/>
              <a:t>penelized</a:t>
            </a:r>
            <a:r>
              <a:rPr lang="en-US" baseline="0" dirty="0"/>
              <a:t>.</a:t>
            </a:r>
            <a:endParaRPr lang="en-US" dirty="0"/>
          </a:p>
        </p:txBody>
      </p:sp>
      <p:sp>
        <p:nvSpPr>
          <p:cNvPr id="98307" name="Slide Number Placeholder 3"/>
          <p:cNvSpPr>
            <a:spLocks noGrp="1"/>
          </p:cNvSpPr>
          <p:nvPr>
            <p:ph type="sldNum" sz="quarter" idx="5"/>
          </p:nvPr>
        </p:nvSpPr>
        <p:spPr>
          <a:noFill/>
        </p:spPr>
        <p:txBody>
          <a:bodyPr/>
          <a:lstStyle/>
          <a:p>
            <a:fld id="{E3DFEFD8-B6E9-4BD7-810B-E258A4675194}"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p:txBody>
          <a:bodyPr/>
          <a:lstStyle/>
          <a:p>
            <a:pPr eaLnBrk="1" hangingPunct="1">
              <a:spcBef>
                <a:spcPct val="0"/>
              </a:spcBef>
              <a:buFontTx/>
              <a:buChar char="•"/>
            </a:pPr>
            <a:r>
              <a:rPr lang="en-US" sz="1800" dirty="0"/>
              <a:t>Eyes oval shaped, dark, with black eye rims</a:t>
            </a:r>
          </a:p>
          <a:p>
            <a:pPr eaLnBrk="1" hangingPunct="1">
              <a:spcBef>
                <a:spcPct val="0"/>
              </a:spcBef>
              <a:buFontTx/>
              <a:buChar char="•"/>
            </a:pPr>
            <a:r>
              <a:rPr lang="en-US" sz="1800" dirty="0"/>
              <a:t>Well-filled under eye</a:t>
            </a:r>
          </a:p>
          <a:p>
            <a:pPr eaLnBrk="1" hangingPunct="1">
              <a:spcBef>
                <a:spcPct val="0"/>
              </a:spcBef>
              <a:buFontTx/>
              <a:buChar char="•"/>
            </a:pPr>
            <a:r>
              <a:rPr lang="en-US" sz="1800" dirty="0"/>
              <a:t>Should not be round or protuberant</a:t>
            </a:r>
          </a:p>
          <a:p>
            <a:pPr eaLnBrk="1" hangingPunct="1">
              <a:spcBef>
                <a:spcPct val="0"/>
              </a:spcBef>
              <a:buFontTx/>
              <a:buChar char="•"/>
            </a:pPr>
            <a:r>
              <a:rPr lang="en-US" sz="1800" dirty="0"/>
              <a:t>Whiskers should not be removed – they have</a:t>
            </a:r>
            <a:r>
              <a:rPr lang="en-US" sz="1800" baseline="0" dirty="0"/>
              <a:t> an important function. – should be penalized if they are removed.</a:t>
            </a:r>
            <a:endParaRPr lang="en-US" sz="1800" dirty="0"/>
          </a:p>
          <a:p>
            <a:pPr eaLnBrk="1" hangingPunct="1">
              <a:spcBef>
                <a:spcPct val="0"/>
              </a:spcBef>
            </a:pPr>
            <a:endParaRPr lang="en-US" sz="1800" dirty="0"/>
          </a:p>
          <a:p>
            <a:pPr eaLnBrk="1" hangingPunct="1">
              <a:spcBef>
                <a:spcPct val="0"/>
              </a:spcBef>
            </a:pPr>
            <a:endParaRPr lang="en-US" dirty="0"/>
          </a:p>
          <a:p>
            <a:pPr eaLnBrk="1" hangingPunct="1">
              <a:spcBef>
                <a:spcPct val="0"/>
              </a:spcBef>
            </a:pPr>
            <a:endParaRPr lang="en-US" dirty="0"/>
          </a:p>
        </p:txBody>
      </p:sp>
      <p:sp>
        <p:nvSpPr>
          <p:cNvPr id="100355" name="Slide Number Placeholder 3"/>
          <p:cNvSpPr>
            <a:spLocks noGrp="1"/>
          </p:cNvSpPr>
          <p:nvPr>
            <p:ph type="sldNum" sz="quarter" idx="5"/>
          </p:nvPr>
        </p:nvSpPr>
        <p:spPr>
          <a:noFill/>
        </p:spPr>
        <p:txBody>
          <a:bodyPr/>
          <a:lstStyle/>
          <a:p>
            <a:fld id="{25D3A958-6B76-4CC0-8818-F30DE4829C03}"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p:txBody>
          <a:bodyPr/>
          <a:lstStyle/>
          <a:p>
            <a:pPr eaLnBrk="1" hangingPunct="1">
              <a:spcBef>
                <a:spcPct val="0"/>
              </a:spcBef>
            </a:pPr>
            <a:r>
              <a:rPr lang="en-US"/>
              <a:t> </a:t>
            </a:r>
            <a:r>
              <a:rPr lang="en-US" sz="1800"/>
              <a:t>Correct proportions should be approximately ½ and ½ . Depth of chest should be approximately ½  distance from ground to withers.</a:t>
            </a:r>
          </a:p>
          <a:p>
            <a:pPr eaLnBrk="1" hangingPunct="1">
              <a:spcBef>
                <a:spcPct val="0"/>
              </a:spcBef>
            </a:pPr>
            <a:endParaRPr lang="en-US" sz="1800"/>
          </a:p>
          <a:p>
            <a:pPr eaLnBrk="1" hangingPunct="1">
              <a:spcBef>
                <a:spcPct val="0"/>
              </a:spcBef>
            </a:pPr>
            <a:r>
              <a:rPr lang="en-US" sz="1800"/>
              <a:t>Short loin.</a:t>
            </a:r>
          </a:p>
          <a:p>
            <a:pPr eaLnBrk="1" hangingPunct="1">
              <a:spcBef>
                <a:spcPct val="0"/>
              </a:spcBef>
            </a:pPr>
            <a:endParaRPr lang="en-US" sz="1800"/>
          </a:p>
          <a:p>
            <a:pPr eaLnBrk="1" hangingPunct="1">
              <a:spcBef>
                <a:spcPct val="0"/>
              </a:spcBef>
            </a:pPr>
            <a:r>
              <a:rPr lang="en-US" sz="1800"/>
              <a:t>Underline of the dog should be a smooth, slight, but slope upwards towards the rear.</a:t>
            </a:r>
            <a:endParaRPr lang="en-US"/>
          </a:p>
        </p:txBody>
      </p:sp>
      <p:sp>
        <p:nvSpPr>
          <p:cNvPr id="104451" name="Slide Number Placeholder 3"/>
          <p:cNvSpPr>
            <a:spLocks noGrp="1"/>
          </p:cNvSpPr>
          <p:nvPr>
            <p:ph type="sldNum" sz="quarter" idx="5"/>
          </p:nvPr>
        </p:nvSpPr>
        <p:spPr>
          <a:noFill/>
        </p:spPr>
        <p:txBody>
          <a:bodyPr/>
          <a:lstStyle/>
          <a:p>
            <a:fld id="{DCEEE182-EEFC-4F5A-B9CA-DFC524B130F2}"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Nice fore chest - </a:t>
            </a:r>
          </a:p>
        </p:txBody>
      </p:sp>
      <p:sp>
        <p:nvSpPr>
          <p:cNvPr id="4" name="Slide Number Placeholder 3"/>
          <p:cNvSpPr>
            <a:spLocks noGrp="1"/>
          </p:cNvSpPr>
          <p:nvPr>
            <p:ph type="sldNum" sz="quarter" idx="10"/>
          </p:nvPr>
        </p:nvSpPr>
        <p:spPr/>
        <p:txBody>
          <a:bodyPr/>
          <a:lstStyle/>
          <a:p>
            <a:fld id="{ABEB72AA-C594-405A-B5DB-731EC5B99E9D}"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p:spPr>
      </p:sp>
      <p:sp>
        <p:nvSpPr>
          <p:cNvPr id="106498" name="Rectangle 3"/>
          <p:cNvSpPr>
            <a:spLocks noGrp="1"/>
          </p:cNvSpPr>
          <p:nvPr>
            <p:ph type="body" idx="1"/>
          </p:nvPr>
        </p:nvSpPr>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noFill/>
          <a:ln>
            <a:solidFill>
              <a:srgbClr val="000000"/>
            </a:solidFill>
            <a:miter lim="800000"/>
            <a:headEnd/>
            <a:tailEnd/>
          </a:ln>
        </p:spPr>
      </p:sp>
      <p:sp>
        <p:nvSpPr>
          <p:cNvPr id="108546" name="Rectangle 3"/>
          <p:cNvSpPr>
            <a:spLocks noGrp="1"/>
          </p:cNvSpPr>
          <p:nvPr>
            <p:ph type="body" idx="1"/>
          </p:nvPr>
        </p:nvSpPr>
        <p:spPr/>
        <p:txBody>
          <a:bodyPr/>
          <a:lstStyle/>
          <a:p>
            <a:pPr eaLnBrk="1" hangingPunct="1"/>
            <a:r>
              <a:rPr lang="en-US" sz="1800"/>
              <a:t>Notice the nice tight tail and the space behind the buttocks.  This is very important.</a:t>
            </a:r>
          </a:p>
          <a:p>
            <a:pPr eaLnBrk="1" hangingPunct="1"/>
            <a:endParaRPr lang="en-US" sz="1800"/>
          </a:p>
          <a:p>
            <a:pPr eaLnBrk="1" hangingPunct="1"/>
            <a:r>
              <a:rPr lang="en-US" sz="1800"/>
              <a:t>Do not worry about length of tail.  Length is not a part of the standard.  With the desired tightness of tail, please do not uncurl the tail.  </a:t>
            </a:r>
          </a:p>
          <a:p>
            <a:pPr eaLnBrk="1" hangingPunct="1"/>
            <a:endParaRPr lang="en-US" sz="1800"/>
          </a:p>
          <a:p>
            <a:pPr eaLnBrk="1" hangingPunct="1"/>
            <a:r>
              <a:rPr lang="en-US" sz="1800"/>
              <a:t>Look for the set on and the tightness of the curl.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EB72AA-C594-405A-B5DB-731EC5B99E9D}"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p:txBody>
          <a:bodyPr/>
          <a:lstStyle/>
          <a:p>
            <a:pPr eaLnBrk="1" hangingPunct="1">
              <a:spcBef>
                <a:spcPct val="0"/>
              </a:spcBef>
              <a:buFontTx/>
              <a:buChar char="•"/>
            </a:pPr>
            <a:r>
              <a:rPr lang="en-US"/>
              <a:t>Topline should be level.  </a:t>
            </a:r>
          </a:p>
          <a:p>
            <a:pPr eaLnBrk="1" hangingPunct="1">
              <a:spcBef>
                <a:spcPct val="0"/>
              </a:spcBef>
            </a:pPr>
            <a:endParaRPr lang="en-US"/>
          </a:p>
        </p:txBody>
      </p:sp>
      <p:sp>
        <p:nvSpPr>
          <p:cNvPr id="110595" name="Slide Number Placeholder 3"/>
          <p:cNvSpPr>
            <a:spLocks noGrp="1"/>
          </p:cNvSpPr>
          <p:nvPr>
            <p:ph type="sldNum" sz="quarter" idx="5"/>
          </p:nvPr>
        </p:nvSpPr>
        <p:spPr>
          <a:noFill/>
        </p:spPr>
        <p:txBody>
          <a:bodyPr/>
          <a:lstStyle/>
          <a:p>
            <a:fld id="{4E2E78B6-0520-4A6F-8948-9E38C9366145}" type="slidenum">
              <a:rPr lang="en-US"/>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p:txBody>
          <a:bodyPr/>
          <a:lstStyle/>
          <a:p>
            <a:pPr eaLnBrk="1" hangingPunct="1"/>
            <a:r>
              <a:rPr lang="en-US" sz="1800"/>
              <a:t>Also keep in mind that a dog with a poor foot can not maintain its stamina.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p:txBody>
          <a:bodyPr/>
          <a:lstStyle/>
          <a:p>
            <a:pPr eaLnBrk="1" hangingPunct="1">
              <a:spcBef>
                <a:spcPct val="0"/>
              </a:spcBef>
              <a:buFontTx/>
              <a:buChar char="•"/>
            </a:pPr>
            <a:r>
              <a:rPr lang="en-US" sz="1800"/>
              <a:t>A word about feet:  Many Buhunds are born with double dewclaws in the rear; these are acceptable.</a:t>
            </a:r>
          </a:p>
          <a:p>
            <a:pPr eaLnBrk="1" hangingPunct="1">
              <a:spcBef>
                <a:spcPct val="0"/>
              </a:spcBef>
              <a:buFontTx/>
              <a:buChar char="•"/>
            </a:pPr>
            <a:r>
              <a:rPr lang="en-US" sz="1800"/>
              <a:t>Dewclaws may be removed, or may be present.</a:t>
            </a:r>
          </a:p>
          <a:p>
            <a:pPr eaLnBrk="1" hangingPunct="1">
              <a:spcBef>
                <a:spcPct val="0"/>
              </a:spcBef>
              <a:buFontTx/>
              <a:buChar char="•"/>
            </a:pPr>
            <a:r>
              <a:rPr lang="en-US" sz="1800"/>
              <a:t>Thin, splayed or flat feet should be heavily faulted.</a:t>
            </a:r>
          </a:p>
        </p:txBody>
      </p:sp>
      <p:sp>
        <p:nvSpPr>
          <p:cNvPr id="114691" name="Slide Number Placeholder 3"/>
          <p:cNvSpPr>
            <a:spLocks noGrp="1"/>
          </p:cNvSpPr>
          <p:nvPr>
            <p:ph type="sldNum" sz="quarter" idx="5"/>
          </p:nvPr>
        </p:nvSpPr>
        <p:spPr>
          <a:noFill/>
        </p:spPr>
        <p:txBody>
          <a:bodyPr/>
          <a:lstStyle/>
          <a:p>
            <a:fld id="{D0FA42C0-AC0C-4E11-B044-DB43D3C83DF2}" type="slidenum">
              <a:rPr lang="en-US"/>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p:txBody>
          <a:bodyPr/>
          <a:lstStyle/>
          <a:p>
            <a:pPr eaLnBrk="1" hangingPunct="1">
              <a:spcBef>
                <a:spcPct val="0"/>
              </a:spcBef>
              <a:buFontTx/>
              <a:buChar char="•"/>
            </a:pPr>
            <a:r>
              <a:rPr lang="en-US" sz="1800" dirty="0"/>
              <a:t>The coat of the Norwegian </a:t>
            </a:r>
            <a:r>
              <a:rPr lang="en-US" sz="1800" dirty="0" err="1"/>
              <a:t>Buhund</a:t>
            </a:r>
            <a:r>
              <a:rPr lang="en-US" sz="1800" dirty="0"/>
              <a:t> is, in many ways, that of a ‘typical’ Nordic dog; it must be thick, rich and relatively hard, and should lay fairly smoothly.</a:t>
            </a:r>
          </a:p>
          <a:p>
            <a:pPr eaLnBrk="1" hangingPunct="1">
              <a:spcBef>
                <a:spcPct val="0"/>
              </a:spcBef>
              <a:buFontTx/>
              <a:buChar char="•"/>
            </a:pPr>
            <a:r>
              <a:rPr lang="en-US" sz="1800" dirty="0"/>
              <a:t>Undercoat is soft, dense and somewhat water repellent.  Absence of undercoat in summer months is to be expected – NOT penalized. </a:t>
            </a:r>
          </a:p>
          <a:p>
            <a:pPr eaLnBrk="1" hangingPunct="1">
              <a:spcBef>
                <a:spcPct val="0"/>
              </a:spcBef>
              <a:buFontTx/>
              <a:buChar char="•"/>
            </a:pPr>
            <a:r>
              <a:rPr lang="en-US" sz="1800" dirty="0"/>
              <a:t>BEWARE a fluffy, “open” coat – a good ‘jacket’ will be readily apparent, and will NOT need ‘artificial enhancement’.  Should be penalized</a:t>
            </a:r>
          </a:p>
          <a:p>
            <a:pPr eaLnBrk="1" hangingPunct="1">
              <a:spcBef>
                <a:spcPct val="0"/>
              </a:spcBef>
              <a:buFontTx/>
              <a:buChar char="•"/>
            </a:pPr>
            <a:r>
              <a:rPr lang="en-US" sz="1800" dirty="0"/>
              <a:t>Trimming – does it help the dog work better?  No?  </a:t>
            </a:r>
          </a:p>
          <a:p>
            <a:pPr eaLnBrk="1" hangingPunct="1">
              <a:spcBef>
                <a:spcPct val="0"/>
              </a:spcBef>
              <a:buFontTx/>
              <a:buChar char="•"/>
            </a:pPr>
            <a:r>
              <a:rPr lang="en-US" sz="1800" dirty="0"/>
              <a:t>Basic tidying is one thing; sculpting, chalking, dyeing, etc., should</a:t>
            </a:r>
            <a:r>
              <a:rPr lang="en-US" sz="1800" baseline="0" dirty="0"/>
              <a:t> be penalized</a:t>
            </a:r>
            <a:r>
              <a:rPr lang="en-US" sz="1800" dirty="0"/>
              <a:t>. </a:t>
            </a:r>
          </a:p>
        </p:txBody>
      </p:sp>
      <p:sp>
        <p:nvSpPr>
          <p:cNvPr id="116739" name="Slide Number Placeholder 3"/>
          <p:cNvSpPr>
            <a:spLocks noGrp="1"/>
          </p:cNvSpPr>
          <p:nvPr>
            <p:ph type="sldNum" sz="quarter" idx="5"/>
          </p:nvPr>
        </p:nvSpPr>
        <p:spPr>
          <a:noFill/>
        </p:spPr>
        <p:txBody>
          <a:bodyPr/>
          <a:lstStyle/>
          <a:p>
            <a:fld id="{6A6340DE-4EED-4E3C-9F41-423FE7E3408F}" type="slidenum">
              <a:rPr lang="en-US"/>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p:txBody>
          <a:bodyPr/>
          <a:lstStyle/>
          <a:p>
            <a:pPr eaLnBrk="1" hangingPunct="1">
              <a:spcBef>
                <a:spcPct val="0"/>
              </a:spcBef>
              <a:buFontTx/>
              <a:buChar char="•"/>
            </a:pPr>
            <a:r>
              <a:rPr lang="en-US" sz="1800"/>
              <a:t>Color to be as clear and clean as possible</a:t>
            </a:r>
          </a:p>
          <a:p>
            <a:pPr eaLnBrk="1" hangingPunct="1">
              <a:spcBef>
                <a:spcPct val="0"/>
              </a:spcBef>
              <a:buFontTx/>
              <a:buChar char="•"/>
            </a:pPr>
            <a:r>
              <a:rPr lang="en-US" sz="1800"/>
              <a:t>Wheaten to run the gamut of clotted cream to new penny</a:t>
            </a:r>
          </a:p>
          <a:p>
            <a:pPr eaLnBrk="1" hangingPunct="1">
              <a:spcBef>
                <a:spcPct val="0"/>
              </a:spcBef>
              <a:buFontTx/>
              <a:buChar char="•"/>
            </a:pPr>
            <a:r>
              <a:rPr lang="en-US" sz="1800"/>
              <a:t>Black tips accepted</a:t>
            </a:r>
          </a:p>
          <a:p>
            <a:pPr eaLnBrk="1" hangingPunct="1">
              <a:spcBef>
                <a:spcPct val="0"/>
              </a:spcBef>
              <a:buFontTx/>
              <a:buChar char="•"/>
            </a:pPr>
            <a:r>
              <a:rPr lang="en-US" sz="1800"/>
              <a:t>Black Mask accepted.</a:t>
            </a:r>
          </a:p>
          <a:p>
            <a:pPr eaLnBrk="1" hangingPunct="1">
              <a:spcBef>
                <a:spcPct val="0"/>
              </a:spcBef>
              <a:buFontTx/>
              <a:buChar char="•"/>
            </a:pPr>
            <a:r>
              <a:rPr lang="en-US" sz="1800"/>
              <a:t>Black to be as coal, with as little bronzing as possible </a:t>
            </a:r>
          </a:p>
          <a:p>
            <a:pPr eaLnBrk="1" hangingPunct="1">
              <a:spcBef>
                <a:spcPct val="0"/>
              </a:spcBef>
              <a:buFontTx/>
              <a:buChar char="•"/>
            </a:pPr>
            <a:r>
              <a:rPr lang="en-US" sz="1800"/>
              <a:t>White to be accepted only to the degree overall impression is not jarred. </a:t>
            </a:r>
          </a:p>
          <a:p>
            <a:pPr marL="742950" lvl="1" indent="-285750" eaLnBrk="1" hangingPunct="1">
              <a:spcBef>
                <a:spcPct val="0"/>
              </a:spcBef>
              <a:buFontTx/>
              <a:buChar char="•"/>
            </a:pPr>
            <a:r>
              <a:rPr lang="en-US" sz="1800"/>
              <a:t>(feet </a:t>
            </a:r>
          </a:p>
          <a:p>
            <a:pPr marL="742950" lvl="1" indent="-285750" eaLnBrk="1" hangingPunct="1">
              <a:spcBef>
                <a:spcPct val="0"/>
              </a:spcBef>
              <a:buFontTx/>
              <a:buChar char="•"/>
            </a:pPr>
            <a:r>
              <a:rPr lang="en-US" sz="1800"/>
              <a:t>tail tip </a:t>
            </a:r>
          </a:p>
          <a:p>
            <a:pPr marL="742950" lvl="1" indent="-285750" eaLnBrk="1" hangingPunct="1">
              <a:spcBef>
                <a:spcPct val="0"/>
              </a:spcBef>
              <a:buFontTx/>
              <a:buChar char="•"/>
            </a:pPr>
            <a:r>
              <a:rPr lang="en-US" sz="1800"/>
              <a:t>forechest </a:t>
            </a:r>
          </a:p>
          <a:p>
            <a:pPr marL="742950" lvl="1" indent="-285750" eaLnBrk="1" hangingPunct="1">
              <a:spcBef>
                <a:spcPct val="0"/>
              </a:spcBef>
              <a:buFontTx/>
              <a:buChar char="•"/>
            </a:pPr>
            <a:r>
              <a:rPr lang="en-US" sz="1800"/>
              <a:t>narrow ring around the neck</a:t>
            </a:r>
          </a:p>
          <a:p>
            <a:pPr marL="742950" lvl="1" indent="-285750" eaLnBrk="1" hangingPunct="1">
              <a:spcBef>
                <a:spcPct val="0"/>
              </a:spcBef>
              <a:buFontTx/>
              <a:buChar char="•"/>
            </a:pPr>
            <a:r>
              <a:rPr lang="en-US" sz="1800"/>
              <a:t>narrow blaze on face</a:t>
            </a:r>
          </a:p>
          <a:p>
            <a:pPr eaLnBrk="1" hangingPunct="1">
              <a:spcBef>
                <a:spcPct val="0"/>
              </a:spcBef>
              <a:buFontTx/>
              <a:buChar char="•"/>
            </a:pPr>
            <a:r>
              <a:rPr lang="en-US" sz="1800"/>
              <a:t>No other colors accepted.</a:t>
            </a:r>
          </a:p>
          <a:p>
            <a:pPr eaLnBrk="1" hangingPunct="1">
              <a:spcBef>
                <a:spcPct val="0"/>
              </a:spcBef>
            </a:pPr>
            <a:endParaRPr lang="en-US" sz="1800"/>
          </a:p>
        </p:txBody>
      </p:sp>
      <p:sp>
        <p:nvSpPr>
          <p:cNvPr id="120835" name="Slide Number Placeholder 3"/>
          <p:cNvSpPr>
            <a:spLocks noGrp="1"/>
          </p:cNvSpPr>
          <p:nvPr>
            <p:ph type="sldNum" sz="quarter" idx="5"/>
          </p:nvPr>
        </p:nvSpPr>
        <p:spPr>
          <a:noFill/>
        </p:spPr>
        <p:txBody>
          <a:bodyPr/>
          <a:lstStyle/>
          <a:p>
            <a:fld id="{52CAA25A-53F0-46DA-9A4E-3378A016B833}" type="slidenum">
              <a:rPr lang="en-US"/>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B5A7FA57-3FD4-4187-9660-30BA0C581F1A}" type="slidenum">
              <a:rPr lang="en-US"/>
              <a:pPr/>
              <a:t>34</a:t>
            </a:fld>
            <a:endParaRPr lang="en-US"/>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p:txBody>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a:xfrm>
            <a:off x="709613" y="4435475"/>
            <a:ext cx="5616575" cy="4187825"/>
          </a:xfrm>
        </p:spPr>
        <p:txBody>
          <a:bodyPr/>
          <a:lstStyle/>
          <a:p>
            <a:pPr eaLnBrk="1" hangingPunct="1">
              <a:spcBef>
                <a:spcPct val="0"/>
              </a:spcBef>
            </a:pPr>
            <a:r>
              <a:rPr lang="en-US" sz="1800"/>
              <a:t>The Buhund must be agile, quick and sure-footed to work in the rugged terrain of its homeland.</a:t>
            </a:r>
          </a:p>
        </p:txBody>
      </p:sp>
      <p:sp>
        <p:nvSpPr>
          <p:cNvPr id="129027" name="Slide Number Placeholder 3"/>
          <p:cNvSpPr>
            <a:spLocks noGrp="1"/>
          </p:cNvSpPr>
          <p:nvPr>
            <p:ph type="sldNum" sz="quarter" idx="5"/>
          </p:nvPr>
        </p:nvSpPr>
        <p:spPr>
          <a:noFill/>
        </p:spPr>
        <p:txBody>
          <a:bodyPr/>
          <a:lstStyle/>
          <a:p>
            <a:fld id="{15943F64-1D07-4E71-8B1E-30E1721C4ED9}" type="slidenum">
              <a:rPr lang="en-US"/>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TextEdit="1"/>
          </p:cNvSpPr>
          <p:nvPr>
            <p:ph type="sldImg"/>
          </p:nvPr>
        </p:nvSpPr>
        <p:spPr bwMode="auto">
          <a:noFill/>
          <a:ln>
            <a:solidFill>
              <a:srgbClr val="000000"/>
            </a:solidFill>
            <a:miter lim="800000"/>
            <a:headEnd/>
            <a:tailEnd/>
          </a:ln>
        </p:spPr>
      </p:sp>
      <p:sp>
        <p:nvSpPr>
          <p:cNvPr id="131074"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p:spPr>
      </p:sp>
      <p:sp>
        <p:nvSpPr>
          <p:cNvPr id="133122"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p:spPr>
      </p:sp>
      <p:sp>
        <p:nvSpPr>
          <p:cNvPr id="135170"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p:txBody>
          <a:bodyPr/>
          <a:lstStyle/>
          <a:p>
            <a:pPr eaLnBrk="1" hangingPunct="1">
              <a:spcBef>
                <a:spcPct val="0"/>
              </a:spcBef>
            </a:pPr>
            <a:r>
              <a:rPr lang="en-US" sz="1800"/>
              <a:t>We do not look for Tremendous Reach and Drive in this breed, rather an economy of movement.</a:t>
            </a:r>
          </a:p>
        </p:txBody>
      </p:sp>
      <p:sp>
        <p:nvSpPr>
          <p:cNvPr id="137219" name="Slide Number Placeholder 3"/>
          <p:cNvSpPr>
            <a:spLocks noGrp="1"/>
          </p:cNvSpPr>
          <p:nvPr>
            <p:ph type="sldNum" sz="quarter" idx="5"/>
          </p:nvPr>
        </p:nvSpPr>
        <p:spPr>
          <a:noFill/>
        </p:spPr>
        <p:txBody>
          <a:bodyPr/>
          <a:lstStyle/>
          <a:p>
            <a:fld id="{0B3D59A8-91A7-4B2E-8E90-8B6D79B8F407}" type="slidenum">
              <a:rPr lang="en-US"/>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TextEdit="1"/>
          </p:cNvSpPr>
          <p:nvPr>
            <p:ph type="sldImg"/>
          </p:nvPr>
        </p:nvSpPr>
        <p:spPr bwMode="auto">
          <a:noFill/>
          <a:ln>
            <a:solidFill>
              <a:srgbClr val="000000"/>
            </a:solidFill>
            <a:miter lim="800000"/>
            <a:headEnd/>
            <a:tailEnd/>
          </a:ln>
        </p:spPr>
      </p:sp>
      <p:sp>
        <p:nvSpPr>
          <p:cNvPr id="139266"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TextEdit="1"/>
          </p:cNvSpPr>
          <p:nvPr>
            <p:ph type="sldImg"/>
          </p:nvPr>
        </p:nvSpPr>
        <p:spPr bwMode="auto">
          <a:noFill/>
          <a:ln>
            <a:solidFill>
              <a:srgbClr val="000000"/>
            </a:solidFill>
            <a:miter lim="800000"/>
            <a:headEnd/>
            <a:tailEnd/>
          </a:ln>
        </p:spPr>
      </p:sp>
      <p:sp>
        <p:nvSpPr>
          <p:cNvPr id="141314" name="Rectangle 3"/>
          <p:cNvSpPr>
            <a:spLocks noGrp="1"/>
          </p:cNvSpPr>
          <p:nvPr>
            <p:ph type="body" idx="1"/>
          </p:nvPr>
        </p:nvSpPr>
        <p:spPr/>
        <p:txBody>
          <a:bodyPr/>
          <a:lstStyle/>
          <a:p>
            <a:pPr eaLnBrk="1" hangingPunct="1"/>
            <a:r>
              <a:rPr lang="en-US" sz="1800"/>
              <a:t>Moderate</a:t>
            </a:r>
          </a:p>
          <a:p>
            <a:pPr eaLnBrk="1" hangingPunct="1"/>
            <a:r>
              <a:rPr lang="en-US" sz="1800"/>
              <a:t>Light on feet</a:t>
            </a:r>
          </a:p>
          <a:p>
            <a:pPr eaLnBrk="1" hangingPunct="1"/>
            <a:r>
              <a:rPr lang="en-US" sz="1800"/>
              <a:t>Stamina as opposed to speed</a:t>
            </a:r>
          </a:p>
          <a:p>
            <a:pPr eaLnBrk="1" hangingPunct="1"/>
            <a:r>
              <a:rPr lang="en-US" sz="1800"/>
              <a:t>Deft and athletic</a:t>
            </a:r>
          </a:p>
          <a:p>
            <a:pPr eaLnBrk="1" hangingPunct="1"/>
            <a:r>
              <a:rPr lang="en-US" sz="1800"/>
              <a:t>Less speed and loose lead</a:t>
            </a:r>
          </a:p>
          <a:p>
            <a:pPr eaLnBrk="1" hangingPunct="1"/>
            <a:endParaRPr lang="en-US" sz="1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r>
              <a:rPr lang="en-US" sz="1200" dirty="0"/>
              <a:t>Remember the 5 C’s:</a:t>
            </a:r>
          </a:p>
          <a:p>
            <a:pPr marL="228600" indent="-228600" eaLnBrk="1" hangingPunct="1">
              <a:buFontTx/>
              <a:buAutoNum type="arabicPeriod"/>
            </a:pPr>
            <a:r>
              <a:rPr lang="en-US" sz="1200" dirty="0"/>
              <a:t>Construction  - square</a:t>
            </a:r>
          </a:p>
          <a:p>
            <a:pPr marL="228600" indent="-228600" eaLnBrk="1" hangingPunct="1">
              <a:buFontTx/>
              <a:buAutoNum type="arabicPeriod"/>
            </a:pPr>
            <a:r>
              <a:rPr lang="en-US" sz="1200" dirty="0"/>
              <a:t>Character – </a:t>
            </a:r>
          </a:p>
          <a:p>
            <a:pPr marL="228600" indent="-228600" eaLnBrk="1" hangingPunct="1">
              <a:buFontTx/>
              <a:buAutoNum type="arabicPeriod"/>
            </a:pPr>
            <a:r>
              <a:rPr lang="en-US" sz="1200" dirty="0"/>
              <a:t>Carriage – moderate, light on feet, stamina</a:t>
            </a:r>
          </a:p>
          <a:p>
            <a:pPr marL="228600" indent="-228600" eaLnBrk="1" hangingPunct="1">
              <a:buFontTx/>
              <a:buAutoNum type="arabicPeriod"/>
            </a:pPr>
            <a:r>
              <a:rPr lang="en-US" sz="1200" dirty="0"/>
              <a:t>Coat – double &amp; thick</a:t>
            </a:r>
          </a:p>
          <a:p>
            <a:pPr marL="228600" indent="-228600" eaLnBrk="1" hangingPunct="1">
              <a:buFontTx/>
              <a:buAutoNum type="arabicPeriod"/>
            </a:pPr>
            <a:r>
              <a:rPr lang="en-US" sz="1200" dirty="0"/>
              <a:t>Color – wheaten or black</a:t>
            </a:r>
          </a:p>
          <a:p>
            <a:endParaRPr lang="en-US" dirty="0"/>
          </a:p>
        </p:txBody>
      </p:sp>
      <p:sp>
        <p:nvSpPr>
          <p:cNvPr id="4" name="Slide Number Placeholder 3"/>
          <p:cNvSpPr>
            <a:spLocks noGrp="1"/>
          </p:cNvSpPr>
          <p:nvPr>
            <p:ph type="sldNum" sz="quarter" idx="10"/>
          </p:nvPr>
        </p:nvSpPr>
        <p:spPr/>
        <p:txBody>
          <a:bodyPr/>
          <a:lstStyle/>
          <a:p>
            <a:fld id="{ABEB72AA-C594-405A-B5DB-731EC5B99E9D}"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p:txBody>
          <a:bodyPr/>
          <a:lstStyle/>
          <a:p>
            <a:pPr eaLnBrk="1" hangingPunct="1">
              <a:spcBef>
                <a:spcPct val="0"/>
              </a:spcBef>
              <a:buFontTx/>
              <a:buChar char="•"/>
            </a:pPr>
            <a:r>
              <a:rPr lang="en-US" sz="1800"/>
              <a:t>Disqualifications expected for those items that are disqualified in any dog:  undescended testicles, etc.</a:t>
            </a:r>
          </a:p>
        </p:txBody>
      </p:sp>
      <p:sp>
        <p:nvSpPr>
          <p:cNvPr id="145411" name="Slide Number Placeholder 3"/>
          <p:cNvSpPr>
            <a:spLocks noGrp="1"/>
          </p:cNvSpPr>
          <p:nvPr>
            <p:ph type="sldNum" sz="quarter" idx="5"/>
          </p:nvPr>
        </p:nvSpPr>
        <p:spPr>
          <a:noFill/>
        </p:spPr>
        <p:txBody>
          <a:bodyPr/>
          <a:lstStyle/>
          <a:p>
            <a:fld id="{94434E9B-774C-4935-BFFF-72ABA2779F29}" type="slidenum">
              <a:rPr lang="en-US"/>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TextEdit="1"/>
          </p:cNvSpPr>
          <p:nvPr>
            <p:ph type="sldImg"/>
          </p:nvPr>
        </p:nvSpPr>
        <p:spPr bwMode="auto">
          <a:noFill/>
          <a:ln>
            <a:solidFill>
              <a:srgbClr val="000000"/>
            </a:solidFill>
            <a:miter lim="800000"/>
            <a:headEnd/>
            <a:tailEnd/>
          </a:ln>
        </p:spPr>
      </p:sp>
      <p:sp>
        <p:nvSpPr>
          <p:cNvPr id="147458"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TextEdit="1"/>
          </p:cNvSpPr>
          <p:nvPr>
            <p:ph type="sldImg"/>
          </p:nvPr>
        </p:nvSpPr>
        <p:spPr bwMode="auto">
          <a:noFill/>
          <a:ln>
            <a:solidFill>
              <a:srgbClr val="000000"/>
            </a:solidFill>
            <a:miter lim="800000"/>
            <a:headEnd/>
            <a:tailEnd/>
          </a:ln>
        </p:spPr>
      </p:sp>
      <p:sp>
        <p:nvSpPr>
          <p:cNvPr id="149506" name="Rectangle 3"/>
          <p:cNvSpPr>
            <a:spLocks noGrp="1"/>
          </p:cNvSpPr>
          <p:nvPr>
            <p:ph type="body" idx="1"/>
          </p:nvPr>
        </p:nvSpPr>
        <p:spPr/>
        <p:txBody>
          <a:bodyPr/>
          <a:lstStyle/>
          <a:p>
            <a:pPr eaLnBrk="1" hangingPunct="1"/>
            <a:endParaRPr lang="en-US" sz="1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noFill/>
          <a:ln>
            <a:solidFill>
              <a:srgbClr val="000000"/>
            </a:solidFill>
            <a:miter lim="800000"/>
            <a:headEnd/>
            <a:tailEnd/>
          </a:ln>
        </p:spPr>
      </p:sp>
      <p:sp>
        <p:nvSpPr>
          <p:cNvPr id="151554" name="Rectangle 3"/>
          <p:cNvSpPr>
            <a:spLocks noGrp="1"/>
          </p:cNvSpPr>
          <p:nvPr>
            <p:ph type="body" idx="1"/>
          </p:nvPr>
        </p:nvSpPr>
        <p:spPr/>
        <p:txBody>
          <a:bodyPr/>
          <a:lstStyle/>
          <a:p>
            <a:pPr eaLnBrk="1" hangingPunct="1"/>
            <a:r>
              <a:rPr lang="en-US" sz="1800"/>
              <a:t>Now used for many purposes.  In England, they are used for guide dogs and drug detection dogs.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p:txBody>
          <a:bodyPr/>
          <a:lstStyle/>
          <a:p>
            <a:pPr eaLnBrk="1" hangingPunct="1">
              <a:spcBef>
                <a:spcPct val="0"/>
              </a:spcBef>
            </a:pPr>
            <a:endParaRPr lang="en-US"/>
          </a:p>
        </p:txBody>
      </p:sp>
      <p:sp>
        <p:nvSpPr>
          <p:cNvPr id="153603" name="Slide Number Placeholder 3"/>
          <p:cNvSpPr>
            <a:spLocks noGrp="1"/>
          </p:cNvSpPr>
          <p:nvPr>
            <p:ph type="sldNum" sz="quarter" idx="5"/>
          </p:nvPr>
        </p:nvSpPr>
        <p:spPr>
          <a:noFill/>
        </p:spPr>
        <p:txBody>
          <a:bodyPr/>
          <a:lstStyle/>
          <a:p>
            <a:fld id="{2F01ABC1-77D7-4D52-BAF4-EDDE2C757A57}" type="slidenum">
              <a:rPr lang="en-US"/>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TextEdit="1"/>
          </p:cNvSpPr>
          <p:nvPr>
            <p:ph type="sldImg"/>
          </p:nvPr>
        </p:nvSpPr>
        <p:spPr bwMode="auto">
          <a:noFill/>
          <a:ln>
            <a:solidFill>
              <a:srgbClr val="000000"/>
            </a:solidFill>
            <a:miter lim="800000"/>
            <a:headEnd/>
            <a:tailEnd/>
          </a:ln>
        </p:spPr>
      </p:sp>
      <p:sp>
        <p:nvSpPr>
          <p:cNvPr id="157698"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F4935FD8-D082-4520-862F-9681FD156ECB}" type="slidenum">
              <a:rPr lang="en-US"/>
              <a:pPr/>
              <a:t>49</a:t>
            </a:fld>
            <a:endParaRPr lang="en-US"/>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p:txBody>
          <a:bodyPr/>
          <a:lstStyle/>
          <a:p>
            <a:pPr eaLnBrk="1" hangingPunct="1">
              <a:spcBef>
                <a:spcPct val="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TextEdit="1"/>
          </p:cNvSpPr>
          <p:nvPr>
            <p:ph type="sldImg"/>
          </p:nvPr>
        </p:nvSpPr>
        <p:spPr bwMode="auto">
          <a:noFill/>
          <a:ln>
            <a:solidFill>
              <a:srgbClr val="000000"/>
            </a:solidFill>
            <a:miter lim="800000"/>
            <a:headEnd/>
            <a:tailEnd/>
          </a:ln>
        </p:spPr>
      </p:sp>
      <p:sp>
        <p:nvSpPr>
          <p:cNvPr id="161794" name="Rectangle 3"/>
          <p:cNvSpPr>
            <a:spLocks noGrp="1"/>
          </p:cNvSpPr>
          <p:nvPr>
            <p:ph type="body" idx="1"/>
          </p:nvPr>
        </p:nvSpPr>
        <p:spPr/>
        <p:txBody>
          <a:bodyPr/>
          <a:lstStyle/>
          <a:p>
            <a:pPr eaLnBrk="1" hangingPunct="1"/>
            <a:r>
              <a:rPr lang="en-US" sz="1800"/>
              <a:t>Their focus is generally on their handler.  They may not react to your trying to get their attention.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TextEdit="1"/>
          </p:cNvSpPr>
          <p:nvPr>
            <p:ph type="sldImg"/>
          </p:nvPr>
        </p:nvSpPr>
        <p:spPr bwMode="auto">
          <a:noFill/>
          <a:ln>
            <a:solidFill>
              <a:srgbClr val="000000"/>
            </a:solidFill>
            <a:miter lim="800000"/>
            <a:headEnd/>
            <a:tailEnd/>
          </a:ln>
        </p:spPr>
      </p:sp>
      <p:sp>
        <p:nvSpPr>
          <p:cNvPr id="163842"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TextEdit="1"/>
          </p:cNvSpPr>
          <p:nvPr>
            <p:ph type="sldImg"/>
          </p:nvPr>
        </p:nvSpPr>
        <p:spPr bwMode="auto">
          <a:noFill/>
          <a:ln>
            <a:solidFill>
              <a:srgbClr val="000000"/>
            </a:solidFill>
            <a:miter lim="800000"/>
            <a:headEnd/>
            <a:tailEnd/>
          </a:ln>
        </p:spPr>
      </p:sp>
      <p:sp>
        <p:nvSpPr>
          <p:cNvPr id="165890"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D0FF5876-7603-4797-BA31-BB257A5AAC9D}" type="slidenum">
              <a:rPr lang="en-US"/>
              <a:pPr/>
              <a:t>53</a:t>
            </a:fld>
            <a:endParaRPr lang="en-US"/>
          </a:p>
        </p:txBody>
      </p:sp>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p:txBody>
          <a:bodyPr/>
          <a:lstStyle/>
          <a:p>
            <a:pPr eaLnBrk="1" hangingPunct="1">
              <a:spcBef>
                <a:spcPct val="0"/>
              </a:spcBef>
              <a:buFontTx/>
              <a:buChar char="•"/>
            </a:pPr>
            <a:r>
              <a:rPr lang="en-US" sz="1800" dirty="0"/>
              <a:t>There are several </a:t>
            </a:r>
            <a:r>
              <a:rPr lang="en-US" sz="1800" dirty="0" err="1"/>
              <a:t>Buhunds</a:t>
            </a:r>
            <a:r>
              <a:rPr lang="en-US" sz="1800" dirty="0"/>
              <a:t> with Rally and Agility titles.</a:t>
            </a:r>
          </a:p>
          <a:p>
            <a:pPr eaLnBrk="1" hangingPunct="1">
              <a:spcBef>
                <a:spcPct val="0"/>
              </a:spcBef>
              <a:buFontTx/>
              <a:buChar char="•"/>
            </a:pPr>
            <a:endParaRPr lang="en-US" sz="1800" dirty="0"/>
          </a:p>
          <a:p>
            <a:pPr eaLnBrk="1" hangingPunct="1">
              <a:spcBef>
                <a:spcPct val="0"/>
              </a:spcBef>
              <a:buFontTx/>
              <a:buChar char="•"/>
            </a:pPr>
            <a:r>
              <a:rPr lang="en-US" sz="1800" dirty="0"/>
              <a:t>They are good retrievers and swimmers – hunt </a:t>
            </a:r>
            <a:r>
              <a:rPr lang="en-US" sz="1800" dirty="0" err="1"/>
              <a:t>vernim</a:t>
            </a:r>
            <a:r>
              <a:rPr lang="en-US" sz="1800" dirty="0"/>
              <a:t> – do barn hunt and lure coursing.</a:t>
            </a:r>
          </a:p>
          <a:p>
            <a:pPr eaLnBrk="1" hangingPunct="1">
              <a:spcBef>
                <a:spcPct val="0"/>
              </a:spcBef>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TextEdit="1"/>
          </p:cNvSpPr>
          <p:nvPr>
            <p:ph type="sldImg"/>
          </p:nvPr>
        </p:nvSpPr>
        <p:spPr bwMode="auto">
          <a:noFill/>
          <a:ln>
            <a:solidFill>
              <a:srgbClr val="000000"/>
            </a:solidFill>
            <a:miter lim="800000"/>
            <a:headEnd/>
            <a:tailEnd/>
          </a:ln>
        </p:spPr>
      </p:sp>
      <p:sp>
        <p:nvSpPr>
          <p:cNvPr id="169986"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p:txBody>
          <a:bodyPr/>
          <a:lstStyle/>
          <a:p>
            <a:pPr eaLnBrk="1" hangingPunct="1">
              <a:spcBef>
                <a:spcPct val="0"/>
              </a:spcBef>
            </a:pPr>
            <a:r>
              <a:rPr lang="en-US" sz="1800"/>
              <a:t>The Buhund is Norway’s national dog.  </a:t>
            </a:r>
          </a:p>
          <a:p>
            <a:pPr eaLnBrk="1" hangingPunct="1">
              <a:spcBef>
                <a:spcPct val="0"/>
              </a:spcBef>
            </a:pPr>
            <a:endParaRPr lang="en-US" sz="1800"/>
          </a:p>
          <a:p>
            <a:pPr eaLnBrk="1" hangingPunct="1">
              <a:spcBef>
                <a:spcPct val="0"/>
              </a:spcBef>
            </a:pPr>
            <a:r>
              <a:rPr lang="en-US" sz="1800"/>
              <a:t>In the 1920’s Buhund shows were commonly held in connection with state-run goat and sheep shows.</a:t>
            </a:r>
          </a:p>
          <a:p>
            <a:pPr eaLnBrk="1" hangingPunct="1">
              <a:spcBef>
                <a:spcPct val="0"/>
              </a:spcBef>
            </a:pPr>
            <a:endParaRPr lang="en-US" sz="1800"/>
          </a:p>
          <a:p>
            <a:pPr eaLnBrk="1" hangingPunct="1">
              <a:spcBef>
                <a:spcPct val="0"/>
              </a:spcBef>
            </a:pPr>
            <a:r>
              <a:rPr lang="en-US" sz="1800"/>
              <a:t>Saved by the active breeders in the “sheep country” Rogaland in south-western Norway.</a:t>
            </a:r>
          </a:p>
          <a:p>
            <a:pPr eaLnBrk="1" hangingPunct="1">
              <a:spcBef>
                <a:spcPct val="0"/>
              </a:spcBef>
            </a:pPr>
            <a:endParaRPr lang="en-US" sz="1800"/>
          </a:p>
          <a:p>
            <a:pPr eaLnBrk="1" hangingPunct="1">
              <a:spcBef>
                <a:spcPct val="0"/>
              </a:spcBef>
            </a:pPr>
            <a:r>
              <a:rPr lang="en-US" sz="1800"/>
              <a:t>It has been threatened with extinction several times in its history, and is currently on the NKK’s “in danger of extinction” list.</a:t>
            </a:r>
          </a:p>
        </p:txBody>
      </p:sp>
      <p:sp>
        <p:nvSpPr>
          <p:cNvPr id="71683" name="Slide Number Placeholder 3"/>
          <p:cNvSpPr>
            <a:spLocks noGrp="1"/>
          </p:cNvSpPr>
          <p:nvPr>
            <p:ph type="sldNum" sz="quarter" idx="5"/>
          </p:nvPr>
        </p:nvSpPr>
        <p:spPr>
          <a:noFill/>
        </p:spPr>
        <p:txBody>
          <a:bodyPr/>
          <a:lstStyle/>
          <a:p>
            <a:fld id="{AD907939-0E44-40B6-A2FE-E5AF2F979084}"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TextEdit="1"/>
          </p:cNvSpPr>
          <p:nvPr>
            <p:ph type="sldImg"/>
          </p:nvPr>
        </p:nvSpPr>
        <p:spPr bwMode="auto">
          <a:noFill/>
          <a:ln>
            <a:solidFill>
              <a:srgbClr val="000000"/>
            </a:solidFill>
            <a:miter lim="800000"/>
            <a:headEnd/>
            <a:tailEnd/>
          </a:ln>
        </p:spPr>
      </p:sp>
      <p:sp>
        <p:nvSpPr>
          <p:cNvPr id="172034" name="Rectangle 3"/>
          <p:cNvSpPr>
            <a:spLocks noGrp="1"/>
          </p:cNvSpPr>
          <p:nvPr>
            <p:ph type="body" idx="1"/>
          </p:nvPr>
        </p:nvSpPr>
        <p:spPr/>
        <p:txBody>
          <a:bodyPr/>
          <a:lstStyle/>
          <a:p>
            <a:pPr eaLnBrk="1" hangingPunct="1">
              <a:lnSpc>
                <a:spcPct val="90000"/>
              </a:lnSpc>
            </a:pPr>
            <a:r>
              <a:rPr lang="en-US" sz="1800"/>
              <a:t>Breeders OFA and Cerf</a:t>
            </a:r>
          </a:p>
          <a:p>
            <a:pPr eaLnBrk="1" hangingPunct="1">
              <a:lnSpc>
                <a:spcPct val="90000"/>
              </a:lnSpc>
            </a:pPr>
            <a:endParaRPr lang="en-US" sz="1800"/>
          </a:p>
          <a:p>
            <a:pPr eaLnBrk="1" hangingPunct="1">
              <a:lnSpc>
                <a:spcPct val="90000"/>
              </a:lnSpc>
            </a:pPr>
            <a:r>
              <a:rPr lang="en-US" sz="1800"/>
              <a:t>Right now the drags in the breed are </a:t>
            </a:r>
          </a:p>
          <a:p>
            <a:pPr eaLnBrk="1" hangingPunct="1">
              <a:lnSpc>
                <a:spcPct val="90000"/>
              </a:lnSpc>
              <a:buFontTx/>
              <a:buChar char="•"/>
            </a:pPr>
            <a:r>
              <a:rPr lang="en-US" sz="1800"/>
              <a:t>Not square</a:t>
            </a:r>
          </a:p>
          <a:p>
            <a:pPr eaLnBrk="1" hangingPunct="1">
              <a:lnSpc>
                <a:spcPct val="90000"/>
              </a:lnSpc>
              <a:buFontTx/>
              <a:buChar char="•"/>
            </a:pPr>
            <a:r>
              <a:rPr lang="en-US" sz="1800"/>
              <a:t>Tail too low set</a:t>
            </a:r>
          </a:p>
          <a:p>
            <a:pPr eaLnBrk="1" hangingPunct="1">
              <a:lnSpc>
                <a:spcPct val="90000"/>
              </a:lnSpc>
              <a:buFontTx/>
              <a:buChar char="•"/>
            </a:pPr>
            <a:r>
              <a:rPr lang="en-US" sz="1800"/>
              <a:t>Snipey heard</a:t>
            </a:r>
          </a:p>
          <a:p>
            <a:pPr eaLnBrk="1" hangingPunct="1">
              <a:lnSpc>
                <a:spcPct val="90000"/>
              </a:lnSpc>
              <a:buFontTx/>
              <a:buChar char="•"/>
            </a:pPr>
            <a:r>
              <a:rPr lang="en-US" sz="1800"/>
              <a:t>Undesirable color</a:t>
            </a:r>
          </a:p>
          <a:p>
            <a:pPr eaLnBrk="1" hangingPunct="1">
              <a:lnSpc>
                <a:spcPct val="90000"/>
              </a:lnSpc>
              <a:buFontTx/>
              <a:buChar char="•"/>
            </a:pPr>
            <a:r>
              <a:rPr lang="en-US" sz="1800"/>
              <a:t>Lack of consistency</a:t>
            </a:r>
          </a:p>
          <a:p>
            <a:pPr eaLnBrk="1" hangingPunct="1">
              <a:lnSpc>
                <a:spcPct val="90000"/>
              </a:lnSpc>
              <a:buFontTx/>
              <a:buChar char="•"/>
            </a:pPr>
            <a:endParaRPr lang="en-US" sz="1800"/>
          </a:p>
          <a:p>
            <a:pPr eaLnBrk="1" hangingPunct="1">
              <a:lnSpc>
                <a:spcPct val="90000"/>
              </a:lnSpc>
            </a:pPr>
            <a:r>
              <a:rPr lang="en-US" sz="1800"/>
              <a:t>Right now the strengths of the breed are </a:t>
            </a:r>
          </a:p>
          <a:p>
            <a:pPr eaLnBrk="1" hangingPunct="1">
              <a:lnSpc>
                <a:spcPct val="90000"/>
              </a:lnSpc>
              <a:buFontTx/>
              <a:buChar char="•"/>
            </a:pPr>
            <a:r>
              <a:rPr lang="en-US" sz="1800"/>
              <a:t>Good coat</a:t>
            </a:r>
          </a:p>
          <a:p>
            <a:pPr eaLnBrk="1" hangingPunct="1">
              <a:lnSpc>
                <a:spcPct val="90000"/>
              </a:lnSpc>
              <a:buFontTx/>
              <a:buChar char="•"/>
            </a:pPr>
            <a:r>
              <a:rPr lang="en-US" sz="1800"/>
              <a:t>Excellent temperaments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TextEdit="1"/>
          </p:cNvSpPr>
          <p:nvPr>
            <p:ph type="sldImg"/>
          </p:nvPr>
        </p:nvSpPr>
        <p:spPr bwMode="auto">
          <a:noFill/>
          <a:ln>
            <a:solidFill>
              <a:srgbClr val="000000"/>
            </a:solidFill>
            <a:miter lim="800000"/>
            <a:headEnd/>
            <a:tailEnd/>
          </a:ln>
        </p:spPr>
      </p:sp>
      <p:sp>
        <p:nvSpPr>
          <p:cNvPr id="174082"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TextEdit="1"/>
          </p:cNvSpPr>
          <p:nvPr>
            <p:ph type="sldImg"/>
          </p:nvPr>
        </p:nvSpPr>
        <p:spPr bwMode="auto">
          <a:noFill/>
          <a:ln>
            <a:solidFill>
              <a:srgbClr val="000000"/>
            </a:solidFill>
            <a:miter lim="800000"/>
            <a:headEnd/>
            <a:tailEnd/>
          </a:ln>
        </p:spPr>
      </p:sp>
      <p:sp>
        <p:nvSpPr>
          <p:cNvPr id="177154" name="Rectangle 3"/>
          <p:cNvSpPr>
            <a:spLocks noGrp="1"/>
          </p:cNvSpPr>
          <p:nvPr>
            <p:ph type="body" idx="1"/>
          </p:nvPr>
        </p:nvSpPr>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p:txBody>
          <a:bodyPr/>
          <a:lstStyle/>
          <a:p>
            <a:pPr eaLnBrk="1" hangingPunct="1">
              <a:spcBef>
                <a:spcPct val="0"/>
              </a:spcBef>
            </a:pPr>
            <a:r>
              <a:rPr lang="en-US" sz="1800"/>
              <a:t>There are currently about 550 registered Buhunds on the North American Continent, and about the same in Europe.</a:t>
            </a:r>
          </a:p>
          <a:p>
            <a:pPr eaLnBrk="1" hangingPunct="1">
              <a:spcBef>
                <a:spcPct val="0"/>
              </a:spcBef>
            </a:pPr>
            <a:endParaRPr lang="en-US" sz="1800"/>
          </a:p>
          <a:p>
            <a:pPr eaLnBrk="1" hangingPunct="1">
              <a:spcBef>
                <a:spcPct val="0"/>
              </a:spcBef>
            </a:pPr>
            <a:r>
              <a:rPr lang="en-US" sz="1800"/>
              <a:t>About 90 puppies were born in the US in 2010, about 1/3 of that to date (July 2011).</a:t>
            </a:r>
            <a:r>
              <a:rPr lang="en-US"/>
              <a:t>  </a:t>
            </a:r>
          </a:p>
          <a:p>
            <a:pPr eaLnBrk="1" hangingPunct="1">
              <a:spcBef>
                <a:spcPct val="0"/>
              </a:spcBef>
            </a:pPr>
            <a:endParaRPr lang="en-US"/>
          </a:p>
          <a:p>
            <a:pPr eaLnBrk="1" hangingPunct="1">
              <a:spcBef>
                <a:spcPct val="0"/>
              </a:spcBef>
            </a:pPr>
            <a:r>
              <a:rPr lang="en-US" sz="1800"/>
              <a:t>160</a:t>
            </a:r>
            <a:r>
              <a:rPr lang="en-US" sz="1800" baseline="30000"/>
              <a:t>th</a:t>
            </a:r>
            <a:r>
              <a:rPr lang="en-US" sz="1800"/>
              <a:t> breed to enter AKC</a:t>
            </a:r>
          </a:p>
          <a:p>
            <a:pPr eaLnBrk="1" hangingPunct="1">
              <a:spcBef>
                <a:spcPct val="0"/>
              </a:spcBef>
            </a:pPr>
            <a:endParaRPr lang="en-US" sz="1800"/>
          </a:p>
          <a:p>
            <a:pPr eaLnBrk="1" hangingPunct="1">
              <a:spcBef>
                <a:spcPct val="0"/>
              </a:spcBef>
            </a:pPr>
            <a:r>
              <a:rPr lang="en-US" sz="1800"/>
              <a:t>In the Herding Group in AKC and CKC.  In the Primitive-Spitz Group in FCI</a:t>
            </a:r>
          </a:p>
          <a:p>
            <a:pPr eaLnBrk="1" hangingPunct="1">
              <a:spcBef>
                <a:spcPct val="0"/>
              </a:spcBef>
            </a:pPr>
            <a:endParaRPr lang="en-US"/>
          </a:p>
        </p:txBody>
      </p:sp>
      <p:sp>
        <p:nvSpPr>
          <p:cNvPr id="73731" name="Slide Number Placeholder 3"/>
          <p:cNvSpPr>
            <a:spLocks noGrp="1"/>
          </p:cNvSpPr>
          <p:nvPr>
            <p:ph type="sldNum" sz="quarter" idx="5"/>
          </p:nvPr>
        </p:nvSpPr>
        <p:spPr>
          <a:noFill/>
        </p:spPr>
        <p:txBody>
          <a:bodyPr/>
          <a:lstStyle/>
          <a:p>
            <a:fld id="{80B0E900-505F-4914-8C30-F82D905D99FB}"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p:txBody>
          <a:bodyPr/>
          <a:lstStyle/>
          <a:p>
            <a:pPr eaLnBrk="1" hangingPunct="1">
              <a:spcBef>
                <a:spcPct val="0"/>
              </a:spcBef>
              <a:buFontTx/>
              <a:buChar char="•"/>
            </a:pPr>
            <a:r>
              <a:rPr lang="en-US" sz="1800"/>
              <a:t>Our membership is scattered widely, with the main groups of showing and breeding Buhunds in Oregon, Colorado, the Upper Midwest, and the New Jersey/New York area (in order of smallest to largest groups).  </a:t>
            </a:r>
          </a:p>
          <a:p>
            <a:pPr eaLnBrk="1" hangingPunct="1">
              <a:spcBef>
                <a:spcPct val="0"/>
              </a:spcBef>
              <a:buFontTx/>
              <a:buChar char="•"/>
            </a:pPr>
            <a:r>
              <a:rPr lang="en-US" sz="1800"/>
              <a:t>There are currently 21 Buhunds on the list of “Top 25 Buhunds”.</a:t>
            </a:r>
          </a:p>
          <a:p>
            <a:pPr eaLnBrk="1" hangingPunct="1">
              <a:spcBef>
                <a:spcPct val="0"/>
              </a:spcBef>
              <a:buFontTx/>
              <a:buChar char="•"/>
            </a:pPr>
            <a:r>
              <a:rPr lang="en-US" sz="1800"/>
              <a:t>There are currently 8 Grand Champion Norwegian Buhunds.</a:t>
            </a:r>
          </a:p>
          <a:p>
            <a:pPr eaLnBrk="1" hangingPunct="1">
              <a:spcBef>
                <a:spcPct val="0"/>
              </a:spcBef>
              <a:buFontTx/>
              <a:buChar char="•"/>
            </a:pPr>
            <a:r>
              <a:rPr lang="en-US" sz="1800"/>
              <a:t>The NBCA’s 2011 AKC National Specialty will be held in Lancaster, OH (just southeast of Columbus, OH) on September 18, with a supported entry on September 17.  </a:t>
            </a:r>
            <a:br>
              <a:rPr lang="en-US" sz="1800"/>
            </a:br>
            <a:r>
              <a:rPr lang="en-US" sz="1800"/>
              <a:t>The Specialty is in conjunction with the Licking River Kennel Club events</a:t>
            </a:r>
          </a:p>
          <a:p>
            <a:pPr eaLnBrk="1" hangingPunct="1">
              <a:spcBef>
                <a:spcPct val="0"/>
              </a:spcBef>
              <a:buFontTx/>
              <a:buChar char="•"/>
            </a:pPr>
            <a:endParaRPr lang="en-US" sz="1800"/>
          </a:p>
          <a:p>
            <a:pPr eaLnBrk="1" hangingPunct="1">
              <a:spcBef>
                <a:spcPct val="0"/>
              </a:spcBef>
              <a:buFontTx/>
              <a:buChar char="•"/>
            </a:pPr>
            <a:endParaRPr lang="en-US"/>
          </a:p>
        </p:txBody>
      </p:sp>
      <p:sp>
        <p:nvSpPr>
          <p:cNvPr id="75779" name="Slide Number Placeholder 3"/>
          <p:cNvSpPr>
            <a:spLocks noGrp="1"/>
          </p:cNvSpPr>
          <p:nvPr>
            <p:ph type="sldNum" sz="quarter" idx="5"/>
          </p:nvPr>
        </p:nvSpPr>
        <p:spPr>
          <a:noFill/>
        </p:spPr>
        <p:txBody>
          <a:bodyPr/>
          <a:lstStyle/>
          <a:p>
            <a:fld id="{752C2EEF-8199-4CD2-B617-97E285DCF304}"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p:txBody>
          <a:bodyPr/>
          <a:lstStyle/>
          <a:p>
            <a:pPr eaLnBrk="1" hangingPunct="1">
              <a:spcBef>
                <a:spcPct val="0"/>
              </a:spcBef>
              <a:buFontTx/>
              <a:buChar char="•"/>
            </a:pPr>
            <a:r>
              <a:rPr lang="en-US" sz="1800"/>
              <a:t>The breed was used to herd mainly sheep, sometimes other livestock, and to watch the farm.</a:t>
            </a:r>
          </a:p>
          <a:p>
            <a:pPr eaLnBrk="1" hangingPunct="1">
              <a:spcBef>
                <a:spcPct val="0"/>
              </a:spcBef>
              <a:buFontTx/>
              <a:buChar char="•"/>
            </a:pPr>
            <a:r>
              <a:rPr lang="en-US" sz="1800"/>
              <a:t>Buhunds will “alert” to any movement, and thus make good guardians of home and stock.</a:t>
            </a:r>
          </a:p>
          <a:p>
            <a:pPr eaLnBrk="1" hangingPunct="1">
              <a:spcBef>
                <a:spcPct val="0"/>
              </a:spcBef>
              <a:buFontTx/>
              <a:buChar char="•"/>
            </a:pPr>
            <a:r>
              <a:rPr lang="en-US" sz="1800"/>
              <a:t>Large enough to handle all types of livestock but small enough to be economical and easy to keep.</a:t>
            </a:r>
          </a:p>
          <a:p>
            <a:pPr eaLnBrk="1" hangingPunct="1">
              <a:spcBef>
                <a:spcPct val="0"/>
              </a:spcBef>
              <a:buFontTx/>
              <a:buChar char="•"/>
            </a:pPr>
            <a:r>
              <a:rPr lang="en-US" sz="1800"/>
              <a:t>In the Spring sheep were driven onto the mountains – looked after by a couple of shepherds and their dogs.</a:t>
            </a:r>
          </a:p>
          <a:p>
            <a:pPr eaLnBrk="1" hangingPunct="1">
              <a:spcBef>
                <a:spcPct val="0"/>
              </a:spcBef>
              <a:buFontTx/>
              <a:buChar char="•"/>
            </a:pPr>
            <a:r>
              <a:rPr lang="en-US" sz="1800"/>
              <a:t>In the Fall, would send the dogs up the mountain to work on their own initiative to gather in and drive the sheep down. Sometimes one or two – sometimes 20-30 sheep.</a:t>
            </a:r>
          </a:p>
          <a:p>
            <a:pPr eaLnBrk="1" hangingPunct="1">
              <a:spcBef>
                <a:spcPct val="0"/>
              </a:spcBef>
              <a:buFontTx/>
              <a:buChar char="•"/>
            </a:pPr>
            <a:r>
              <a:rPr lang="en-US" sz="1800"/>
              <a:t>During the winter down the Buhund keeps the sheep in the unfenced pasture and guards them from predators.</a:t>
            </a:r>
          </a:p>
          <a:p>
            <a:pPr eaLnBrk="1" hangingPunct="1">
              <a:spcBef>
                <a:spcPct val="0"/>
              </a:spcBef>
            </a:pPr>
            <a:endParaRPr lang="en-US" sz="1800"/>
          </a:p>
          <a:p>
            <a:pPr eaLnBrk="1" hangingPunct="1">
              <a:spcBef>
                <a:spcPct val="0"/>
              </a:spcBef>
            </a:pPr>
            <a:endParaRPr lang="en-US" sz="1800"/>
          </a:p>
        </p:txBody>
      </p:sp>
      <p:sp>
        <p:nvSpPr>
          <p:cNvPr id="77827" name="Slide Number Placeholder 3"/>
          <p:cNvSpPr>
            <a:spLocks noGrp="1"/>
          </p:cNvSpPr>
          <p:nvPr>
            <p:ph type="sldNum" sz="quarter" idx="5"/>
          </p:nvPr>
        </p:nvSpPr>
        <p:spPr>
          <a:noFill/>
        </p:spPr>
        <p:txBody>
          <a:bodyPr/>
          <a:lstStyle/>
          <a:p>
            <a:fld id="{2577C3D3-5CDB-4679-B9B8-2E913723375A}"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8F549A9B-3670-4EEC-8F4D-A6A21DC2173A}" type="slidenum">
              <a:rPr lang="en-US"/>
              <a:pPr/>
              <a:t>9</a:t>
            </a:fld>
            <a:endParaRPr lang="en-US"/>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p:txBody>
          <a:bodyPr/>
          <a:lstStyle/>
          <a:p>
            <a:pPr eaLnBrk="1" hangingPunct="1">
              <a:spcBef>
                <a:spcPct val="0"/>
              </a:spcBef>
              <a:buFontTx/>
              <a:buChar char="•"/>
            </a:pPr>
            <a:r>
              <a:rPr lang="en-US" sz="1800"/>
              <a:t>Buhunds herd independently, in pairs, or with shepherds.</a:t>
            </a:r>
          </a:p>
          <a:p>
            <a:pPr eaLnBrk="1" hangingPunct="1">
              <a:spcBef>
                <a:spcPct val="0"/>
              </a:spcBef>
              <a:buFontTx/>
              <a:buChar char="•"/>
            </a:pPr>
            <a:r>
              <a:rPr lang="en-US" sz="1800"/>
              <a:t>The breed uses several barks to herd:  a high-pitched yip to drive the sheep out from hiding, and a lower-pitched but loud “force bark” to move the sheep. There is even a lower bark to warn of strangers</a:t>
            </a:r>
          </a:p>
          <a:p>
            <a:pPr eaLnBrk="1" hangingPunct="1">
              <a:spcBef>
                <a:spcPct val="0"/>
              </a:spcBef>
              <a:buFontTx/>
              <a:buChar char="•"/>
            </a:pPr>
            <a:r>
              <a:rPr lang="en-US" sz="1800"/>
              <a:t>Several Buhunds in the US have AHBA herding titles.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8F69A7D-EBB8-4831-A145-098DD09845FB}" type="datetimeFigureOut">
              <a:rPr lang="en-US"/>
              <a:pPr>
                <a:defRPr/>
              </a:pPr>
              <a:t>1/29/2020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3B4072-6356-4854-A31D-3DC8B0EEB0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BA0CF1-4030-4253-BCCB-8A8F029A8D56}" type="datetimeFigureOut">
              <a:rPr lang="en-US"/>
              <a:pPr>
                <a:defRPr/>
              </a:pPr>
              <a:t>1/29/2020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3A42A1-3CE1-4E5C-AA7C-9513213A6B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73A884-594A-4F81-9C58-E576C5D75CE1}" type="datetimeFigureOut">
              <a:rPr lang="en-US"/>
              <a:pPr>
                <a:defRPr/>
              </a:pPr>
              <a:t>1/29/2020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61D709-070B-48FD-9C1F-37BED657997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9EB6235-F2C1-4723-8B03-4F916B83389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2DD31B7-ACBD-48E8-80B1-08E1F2F181C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EFD4066-E827-41D3-A5A7-67AA3433564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D1EBD4D-E232-4035-AFDA-7CC2A10D67E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32E8DFE-494E-4E0B-9B07-F130F0DEED0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623DBBC-D615-4971-B8B8-0C637340BE2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0D7BC89-CA5E-40CF-9574-BF9ED8EF06E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8401DD8-851F-4222-A377-3C969558071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7B3398-D56C-422C-9557-BA7504DFC469}" type="datetimeFigureOut">
              <a:rPr lang="en-US"/>
              <a:pPr>
                <a:defRPr/>
              </a:pPr>
              <a:t>1/29/2020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7226EF-0A62-48F1-9047-D7DD9230CF3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C1A50EB-B857-414F-954A-03D9C60AABF9}"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4529156-4110-4812-83F0-02DEA4853E4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69BBA53-A18C-40FF-9342-14119298CFF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597D75-6D2A-471D-BD63-EDDB114AA0AF}" type="datetimeFigureOut">
              <a:rPr lang="en-US"/>
              <a:pPr>
                <a:defRPr/>
              </a:pPr>
              <a:t>1/29/2020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B82831-50D0-4131-B30C-995E3EB212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046ECE3-A70F-4F88-91E3-317DABBA8C67}" type="datetimeFigureOut">
              <a:rPr lang="en-US"/>
              <a:pPr>
                <a:defRPr/>
              </a:pPr>
              <a:t>1/29/2020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4BE360-FF39-4D46-A1E1-C6421CD25BE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6C95F4-0390-43C2-A241-D506C2673E4D}" type="datetimeFigureOut">
              <a:rPr lang="en-US"/>
              <a:pPr>
                <a:defRPr/>
              </a:pPr>
              <a:t>1/29/2020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3F50F0-813D-4970-906E-4C971A21E63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502C26-213E-47EB-9D7F-5E536AC7D1C0}" type="datetimeFigureOut">
              <a:rPr lang="en-US"/>
              <a:pPr>
                <a:defRPr/>
              </a:pPr>
              <a:t>1/29/2020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361F5C-1556-4694-A721-65A9047FD36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2B8171-E3A8-4023-BB79-A37E1F2C85B2}" type="datetimeFigureOut">
              <a:rPr lang="en-US"/>
              <a:pPr>
                <a:defRPr/>
              </a:pPr>
              <a:t>1/29/2020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EB773B-FFFE-4271-85E4-55D3339038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E1B8BD-F350-4F0B-87D1-BB789F4F2BE5}" type="datetimeFigureOut">
              <a:rPr lang="en-US"/>
              <a:pPr>
                <a:defRPr/>
              </a:pPr>
              <a:t>1/29/2020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83383E-C51F-41DD-AB19-18BA4EFBD59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8B4AC4-176E-4F1F-A247-8BD403BADDC4}" type="datetimeFigureOut">
              <a:rPr lang="en-US"/>
              <a:pPr>
                <a:defRPr/>
              </a:pPr>
              <a:t>1/29/2020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EA10D3-2888-4EB4-9DD9-2F3B7EE2FBF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BBB2CB-8467-4283-BBAC-2C99F9C121F9}" type="datetimeFigureOut">
              <a:rPr lang="en-US"/>
              <a:pPr>
                <a:defRPr/>
              </a:pPr>
              <a:t>1/29/2020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5D9E82-F0D0-4855-B90B-82AF4F4BE71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332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0291E91-9880-49B8-A345-11C7392042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8" r:id="rId5"/>
    <p:sldLayoutId id="2147483693" r:id="rId6"/>
    <p:sldLayoutId id="2147483692" r:id="rId7"/>
    <p:sldLayoutId id="2147483699" r:id="rId8"/>
    <p:sldLayoutId id="2147483700" r:id="rId9"/>
    <p:sldLayoutId id="2147483691" r:id="rId10"/>
    <p:sldLayoutId id="214748369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mailto:rob480@comcast.net" TargetMode="External"/><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hyperlink" Target="http://www.akc.org/judges/guides/norwegian_buhund/standard.cfm" TargetMode="External"/><Relationship Id="rId5" Type="http://schemas.openxmlformats.org/officeDocument/2006/relationships/hyperlink" Target="http://www.buhund.org/" TargetMode="External"/><Relationship Id="rId4" Type="http://schemas.openxmlformats.org/officeDocument/2006/relationships/hyperlink" Target="mailto:caredig116@comcast.net"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7"/>
          <p:cNvPicPr>
            <a:picLocks noChangeAspect="1" noChangeArrowheads="1"/>
          </p:cNvPicPr>
          <p:nvPr/>
        </p:nvPicPr>
        <p:blipFill>
          <a:blip r:embed="rId4" cstate="print"/>
          <a:srcRect/>
          <a:stretch>
            <a:fillRect/>
          </a:stretch>
        </p:blipFill>
        <p:spPr bwMode="auto">
          <a:xfrm>
            <a:off x="685800" y="533400"/>
            <a:ext cx="2095500" cy="1270000"/>
          </a:xfrm>
          <a:prstGeom prst="rect">
            <a:avLst/>
          </a:prstGeom>
          <a:noFill/>
          <a:ln w="9525">
            <a:noFill/>
            <a:miter lim="800000"/>
            <a:headEnd/>
            <a:tailEnd/>
          </a:ln>
        </p:spPr>
      </p:pic>
      <p:pic>
        <p:nvPicPr>
          <p:cNvPr id="62468" name="Picture 8"/>
          <p:cNvPicPr>
            <a:picLocks noChangeAspect="1" noChangeArrowheads="1"/>
          </p:cNvPicPr>
          <p:nvPr/>
        </p:nvPicPr>
        <p:blipFill>
          <a:blip r:embed="rId5" cstate="print"/>
          <a:srcRect/>
          <a:stretch>
            <a:fillRect/>
          </a:stretch>
        </p:blipFill>
        <p:spPr bwMode="auto">
          <a:xfrm>
            <a:off x="685800" y="4572000"/>
            <a:ext cx="2133600" cy="1270000"/>
          </a:xfrm>
          <a:prstGeom prst="rect">
            <a:avLst/>
          </a:prstGeom>
          <a:noFill/>
          <a:ln w="9525">
            <a:noFill/>
            <a:miter lim="800000"/>
            <a:headEnd/>
            <a:tailEnd/>
          </a:ln>
        </p:spPr>
      </p:pic>
      <p:graphicFrame>
        <p:nvGraphicFramePr>
          <p:cNvPr id="62466" name="Object 5"/>
          <p:cNvGraphicFramePr>
            <a:graphicFrameLocks noChangeAspect="1"/>
          </p:cNvGraphicFramePr>
          <p:nvPr/>
        </p:nvGraphicFramePr>
        <p:xfrm>
          <a:off x="4787900" y="3068638"/>
          <a:ext cx="2081213" cy="1677987"/>
        </p:xfrm>
        <a:graphic>
          <a:graphicData uri="http://schemas.openxmlformats.org/presentationml/2006/ole">
            <mc:AlternateContent xmlns:mc="http://schemas.openxmlformats.org/markup-compatibility/2006">
              <mc:Choice xmlns:v="urn:schemas-microsoft-com:vml" Requires="v">
                <p:oleObj spid="_x0000_s62469" name="Document" r:id="rId6" imgW="1853184" imgH="1493520" progId="Word.Document.8">
                  <p:embed/>
                </p:oleObj>
              </mc:Choice>
              <mc:Fallback>
                <p:oleObj name="Document" r:id="rId6" imgW="1853184" imgH="1493520" progId="Word.Document.8">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3068638"/>
                        <a:ext cx="2081213" cy="167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203575" y="1125538"/>
            <a:ext cx="5324475" cy="1446212"/>
          </a:xfrm>
          <a:prstGeom prst="rect">
            <a:avLst/>
          </a:prstGeom>
          <a:noFill/>
        </p:spPr>
        <p:txBody>
          <a:bodyPr wrap="none">
            <a:spAutoFit/>
          </a:bodyPr>
          <a:lstStyle/>
          <a:p>
            <a:pPr>
              <a:defRPr/>
            </a:pPr>
            <a:r>
              <a:rPr lang="en-US" sz="4400" b="1" dirty="0">
                <a:solidFill>
                  <a:schemeClr val="accent5"/>
                </a:solidFill>
                <a:latin typeface="Segoe UI Semibold" pitchFamily="34" charset="0"/>
              </a:rPr>
              <a:t>Norwegian Buhund </a:t>
            </a:r>
          </a:p>
          <a:p>
            <a:pPr>
              <a:defRPr/>
            </a:pPr>
            <a:r>
              <a:rPr lang="en-US" sz="4400" b="1" dirty="0">
                <a:solidFill>
                  <a:schemeClr val="accent5"/>
                </a:solidFill>
                <a:latin typeface="Segoe UI Semibold" pitchFamily="34" charset="0"/>
              </a:rPr>
              <a:t>Club of America</a:t>
            </a:r>
          </a:p>
        </p:txBody>
      </p:sp>
      <p:sp>
        <p:nvSpPr>
          <p:cNvPr id="6" name="TextBox 5"/>
          <p:cNvSpPr txBox="1"/>
          <p:nvPr/>
        </p:nvSpPr>
        <p:spPr>
          <a:xfrm>
            <a:off x="4140200" y="5445125"/>
            <a:ext cx="3721100" cy="1077913"/>
          </a:xfrm>
          <a:prstGeom prst="rect">
            <a:avLst/>
          </a:prstGeom>
          <a:noFill/>
        </p:spPr>
        <p:txBody>
          <a:bodyPr wrap="none">
            <a:spAutoFit/>
          </a:bodyPr>
          <a:lstStyle/>
          <a:p>
            <a:pPr algn="ctr">
              <a:defRPr/>
            </a:pPr>
            <a:r>
              <a:rPr lang="en-US" sz="3200" dirty="0">
                <a:solidFill>
                  <a:schemeClr val="accent5"/>
                </a:solidFill>
                <a:latin typeface="Segoe UI Semibold" pitchFamily="34" charset="0"/>
              </a:rPr>
              <a:t>NBCA </a:t>
            </a:r>
          </a:p>
          <a:p>
            <a:pPr algn="ctr">
              <a:defRPr/>
            </a:pPr>
            <a:r>
              <a:rPr lang="en-US" sz="3200" dirty="0">
                <a:solidFill>
                  <a:schemeClr val="accent5"/>
                </a:solidFill>
                <a:latin typeface="Segoe UI Semibold" pitchFamily="34" charset="0"/>
              </a:rPr>
              <a:t>Breed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1"/>
          <p:cNvSpPr txBox="1">
            <a:spLocks noChangeArrowheads="1"/>
          </p:cNvSpPr>
          <p:nvPr/>
        </p:nvSpPr>
        <p:spPr bwMode="auto">
          <a:xfrm>
            <a:off x="827088" y="1557338"/>
            <a:ext cx="8101012" cy="4892675"/>
          </a:xfrm>
          <a:prstGeom prst="rect">
            <a:avLst/>
          </a:prstGeom>
          <a:noFill/>
          <a:ln w="9525">
            <a:noFill/>
            <a:miter lim="800000"/>
            <a:headEnd/>
            <a:tailEnd/>
          </a:ln>
        </p:spPr>
        <p:txBody>
          <a:bodyPr>
            <a:spAutoFit/>
          </a:bodyPr>
          <a:lstStyle/>
          <a:p>
            <a:r>
              <a:rPr lang="en-US" sz="3200">
                <a:solidFill>
                  <a:srgbClr val="000000"/>
                </a:solidFill>
                <a:latin typeface="Segoe UI Semibold"/>
                <a:cs typeface="Times" pitchFamily="18" charset="0"/>
              </a:rPr>
              <a:t>The Norwegian Buhund is a square, compact breed.  It is a typical Northern breed, a little under medium size and squarely built, with a tightly curled tail, set high and carried over the back. The head is wedge-shaped and not too heavy, with prick ears.  Broken teeth and honorable scars incurred in the line of herding duty are acceptable.</a:t>
            </a:r>
            <a:endParaRPr lang="en-US" sz="3200">
              <a:latin typeface="Segoe UI Semibold"/>
            </a:endParaRPr>
          </a:p>
          <a:p>
            <a:endParaRPr lang="en-US"/>
          </a:p>
        </p:txBody>
      </p:sp>
      <p:sp>
        <p:nvSpPr>
          <p:cNvPr id="80898" name="TextBox 2"/>
          <p:cNvSpPr txBox="1">
            <a:spLocks noChangeArrowheads="1"/>
          </p:cNvSpPr>
          <p:nvPr/>
        </p:nvSpPr>
        <p:spPr bwMode="auto">
          <a:xfrm>
            <a:off x="1908175" y="404813"/>
            <a:ext cx="5040313" cy="708025"/>
          </a:xfrm>
          <a:prstGeom prst="rect">
            <a:avLst/>
          </a:prstGeom>
          <a:noFill/>
          <a:ln w="9525">
            <a:noFill/>
            <a:miter lim="800000"/>
            <a:headEnd/>
            <a:tailEnd/>
          </a:ln>
        </p:spPr>
        <p:txBody>
          <a:bodyPr>
            <a:spAutoFit/>
          </a:bodyPr>
          <a:lstStyle/>
          <a:p>
            <a:r>
              <a:rPr lang="en-US" sz="4000">
                <a:solidFill>
                  <a:srgbClr val="000000"/>
                </a:solidFill>
                <a:latin typeface="Segoe UI Semibold"/>
                <a:cs typeface="Times" pitchFamily="18" charset="0"/>
              </a:rPr>
              <a:t>General Appearance:</a:t>
            </a:r>
            <a:endParaRPr lang="en-US" sz="4000">
              <a:latin typeface="Segoe UI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3" cstate="print"/>
          <a:srcRect/>
          <a:stretch>
            <a:fillRect/>
          </a:stretch>
        </p:blipFill>
        <p:spPr bwMode="auto">
          <a:xfrm>
            <a:off x="1331913" y="333375"/>
            <a:ext cx="6888162" cy="60880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9"/>
          <p:cNvSpPr>
            <a:spLocks noGrp="1" noChangeArrowheads="1"/>
          </p:cNvSpPr>
          <p:nvPr>
            <p:ph idx="1"/>
          </p:nvPr>
        </p:nvSpPr>
        <p:spPr/>
        <p:txBody>
          <a:bodyPr/>
          <a:lstStyle/>
          <a:p>
            <a:pPr marL="0" indent="0" eaLnBrk="1" hangingPunct="1"/>
            <a:endParaRPr lang="en-US"/>
          </a:p>
        </p:txBody>
      </p:sp>
      <p:sp>
        <p:nvSpPr>
          <p:cNvPr id="3074" name="Rectangle 8"/>
          <p:cNvSpPr>
            <a:spLocks noGrp="1" noChangeArrowheads="1"/>
          </p:cNvSpPr>
          <p:nvPr>
            <p:ph type="title"/>
          </p:nvPr>
        </p:nvSpPr>
        <p:spPr>
          <a:xfrm>
            <a:off x="3661048" y="260648"/>
            <a:ext cx="5482952" cy="1143000"/>
          </a:xfrm>
        </p:spPr>
        <p:txBody>
          <a:bodyPr>
            <a:normAutofit fontScale="90000"/>
          </a:bodyPr>
          <a:lstStyle/>
          <a:p>
            <a:pPr eaLnBrk="1" fontAlgn="auto" hangingPunct="1">
              <a:spcAft>
                <a:spcPts val="0"/>
              </a:spcAft>
              <a:defRPr/>
            </a:pPr>
            <a:r>
              <a:rPr lang="en-US" dirty="0">
                <a:latin typeface="Segoe UI Semibold" pitchFamily="34" charset="0"/>
              </a:rPr>
              <a:t>Construction of the</a:t>
            </a:r>
            <a:br>
              <a:rPr lang="en-US" dirty="0">
                <a:latin typeface="Segoe UI Semibold" pitchFamily="34" charset="0"/>
              </a:rPr>
            </a:br>
            <a:r>
              <a:rPr lang="en-US" dirty="0">
                <a:latin typeface="Segoe UI Semibold" pitchFamily="34" charset="0"/>
              </a:rPr>
              <a:t>Norwegian Buhund</a:t>
            </a:r>
          </a:p>
        </p:txBody>
      </p:sp>
      <p:pic>
        <p:nvPicPr>
          <p:cNvPr id="84995" name="Picture 10" descr="Loose_001a"/>
          <p:cNvPicPr>
            <a:picLocks noChangeAspect="1" noChangeArrowheads="1"/>
          </p:cNvPicPr>
          <p:nvPr/>
        </p:nvPicPr>
        <p:blipFill>
          <a:blip r:embed="rId3" cstate="print"/>
          <a:srcRect/>
          <a:stretch>
            <a:fillRect/>
          </a:stretch>
        </p:blipFill>
        <p:spPr bwMode="auto">
          <a:xfrm>
            <a:off x="4716463" y="3068638"/>
            <a:ext cx="4032250" cy="3024187"/>
          </a:xfrm>
          <a:prstGeom prst="rect">
            <a:avLst/>
          </a:prstGeom>
          <a:noFill/>
          <a:ln w="9525">
            <a:noFill/>
            <a:miter lim="800000"/>
            <a:headEnd/>
            <a:tailEnd/>
          </a:ln>
        </p:spPr>
      </p:pic>
      <p:pic>
        <p:nvPicPr>
          <p:cNvPr id="84996" name="Picture 11" descr="Loose_002"/>
          <p:cNvPicPr>
            <a:picLocks noChangeAspect="1" noChangeArrowheads="1"/>
          </p:cNvPicPr>
          <p:nvPr/>
        </p:nvPicPr>
        <p:blipFill>
          <a:blip r:embed="rId4" cstate="print"/>
          <a:srcRect/>
          <a:stretch>
            <a:fillRect/>
          </a:stretch>
        </p:blipFill>
        <p:spPr bwMode="auto">
          <a:xfrm>
            <a:off x="323850" y="1484313"/>
            <a:ext cx="4392613" cy="3295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9"/>
          <p:cNvSpPr>
            <a:spLocks noGrp="1" noChangeArrowheads="1"/>
          </p:cNvSpPr>
          <p:nvPr>
            <p:ph idx="1"/>
          </p:nvPr>
        </p:nvSpPr>
        <p:spPr>
          <a:xfrm>
            <a:off x="539750" y="1916113"/>
            <a:ext cx="8229600" cy="2740025"/>
          </a:xfrm>
        </p:spPr>
        <p:txBody>
          <a:bodyPr/>
          <a:lstStyle/>
          <a:p>
            <a:pPr marL="0" indent="0" eaLnBrk="1" hangingPunct="1"/>
            <a:r>
              <a:rPr lang="en-US" sz="2400">
                <a:latin typeface="Segoe UI Semibold"/>
              </a:rPr>
              <a:t>Robust without being ‘heavy’ or coarse; athletic without being too finely drawn or ‘stringy’. </a:t>
            </a:r>
          </a:p>
          <a:p>
            <a:pPr marL="0" indent="0" eaLnBrk="1" hangingPunct="1"/>
            <a:r>
              <a:rPr lang="en-US" sz="2400">
                <a:solidFill>
                  <a:srgbClr val="000000"/>
                </a:solidFill>
                <a:latin typeface="Segoe UI Semibold"/>
                <a:cs typeface="Times" pitchFamily="18" charset="0"/>
              </a:rPr>
              <a:t>Proportion: Square in profile. The height, measured vertically from the ground to the highest point of the shoulder blade equals the length, measured horizontally from the prosternum to the rear projection of the upper thigh.</a:t>
            </a:r>
          </a:p>
          <a:p>
            <a:pPr marL="0" indent="0" eaLnBrk="1" hangingPunct="1"/>
            <a:r>
              <a:rPr lang="en-US" sz="2400">
                <a:solidFill>
                  <a:srgbClr val="000000"/>
                </a:solidFill>
                <a:latin typeface="Segoe UI Semibold"/>
                <a:cs typeface="Times" pitchFamily="18" charset="0"/>
              </a:rPr>
              <a:t>Coat can distort the proportion</a:t>
            </a:r>
          </a:p>
          <a:p>
            <a:pPr marL="0" indent="0" eaLnBrk="1" hangingPunct="1"/>
            <a:endParaRPr lang="en-US" sz="2400">
              <a:latin typeface="Segoe UI Semibold"/>
            </a:endParaRPr>
          </a:p>
          <a:p>
            <a:pPr marL="0" indent="0" eaLnBrk="1" hangingPunct="1"/>
            <a:endParaRPr lang="en-US" sz="2400">
              <a:latin typeface="Segoe UI Semibold"/>
            </a:endParaRPr>
          </a:p>
        </p:txBody>
      </p:sp>
      <p:sp>
        <p:nvSpPr>
          <p:cNvPr id="8194" name="Rectangle 8"/>
          <p:cNvSpPr>
            <a:spLocks noGrp="1" noChangeArrowheads="1"/>
          </p:cNvSpPr>
          <p:nvPr>
            <p:ph type="title"/>
          </p:nvPr>
        </p:nvSpPr>
        <p:spPr/>
        <p:txBody>
          <a:bodyPr/>
          <a:lstStyle/>
          <a:p>
            <a:pPr eaLnBrk="1" fontAlgn="auto" hangingPunct="1">
              <a:spcAft>
                <a:spcPts val="0"/>
              </a:spcAft>
              <a:defRPr/>
            </a:pPr>
            <a:r>
              <a:rPr lang="en-US" dirty="0">
                <a:latin typeface="Segoe UI Semibold" pitchFamily="34" charset="0"/>
              </a:rPr>
              <a:t>Proportion and Substance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Handbook3_082"/>
          <p:cNvPicPr>
            <a:picLocks noChangeAspect="1" noChangeArrowheads="1"/>
          </p:cNvPicPr>
          <p:nvPr/>
        </p:nvPicPr>
        <p:blipFill>
          <a:blip r:embed="rId3" cstate="print"/>
          <a:srcRect/>
          <a:stretch>
            <a:fillRect/>
          </a:stretch>
        </p:blipFill>
        <p:spPr bwMode="auto">
          <a:xfrm>
            <a:off x="457200" y="3175"/>
            <a:ext cx="8305800" cy="68548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1"/>
          <p:cNvSpPr>
            <a:spLocks noGrp="1"/>
          </p:cNvSpPr>
          <p:nvPr>
            <p:ph idx="1"/>
          </p:nvPr>
        </p:nvSpPr>
        <p:spPr/>
        <p:txBody>
          <a:bodyPr/>
          <a:lstStyle/>
          <a:p>
            <a:pPr eaLnBrk="1" hangingPunct="1">
              <a:lnSpc>
                <a:spcPct val="85000"/>
              </a:lnSpc>
              <a:spcBef>
                <a:spcPct val="35000"/>
              </a:spcBef>
            </a:pPr>
            <a:r>
              <a:rPr lang="en-US" sz="2800">
                <a:solidFill>
                  <a:srgbClr val="000000"/>
                </a:solidFill>
                <a:latin typeface="Segoe UI Semibold"/>
                <a:cs typeface="Times" pitchFamily="18" charset="0"/>
              </a:rPr>
              <a:t>Size: Height at the highest point of the shoulder blade in dogs, 17 to 18 1⁄2 inches; in bitches, 16 to 17 1⁄2 inches.</a:t>
            </a:r>
            <a:br>
              <a:rPr lang="en-US" sz="2800">
                <a:solidFill>
                  <a:srgbClr val="000000"/>
                </a:solidFill>
                <a:latin typeface="Segoe UI Semibold"/>
                <a:cs typeface="Times" pitchFamily="18" charset="0"/>
              </a:rPr>
            </a:br>
            <a:endParaRPr lang="en-US" sz="2800">
              <a:solidFill>
                <a:srgbClr val="000000"/>
              </a:solidFill>
              <a:latin typeface="Segoe UI Semibold"/>
              <a:cs typeface="Times" pitchFamily="18" charset="0"/>
            </a:endParaRPr>
          </a:p>
          <a:p>
            <a:pPr eaLnBrk="1" hangingPunct="1">
              <a:lnSpc>
                <a:spcPct val="85000"/>
              </a:lnSpc>
              <a:spcBef>
                <a:spcPct val="35000"/>
              </a:spcBef>
            </a:pPr>
            <a:r>
              <a:rPr lang="en-US" sz="2800">
                <a:solidFill>
                  <a:srgbClr val="000000"/>
                </a:solidFill>
                <a:latin typeface="Segoe UI Semibold"/>
                <a:cs typeface="Times" pitchFamily="18" charset="0"/>
              </a:rPr>
              <a:t>Disqualifying faults: more than a half inch under, or one inch over the height at the highest point of the shoulder blade.</a:t>
            </a:r>
            <a:br>
              <a:rPr lang="en-US" sz="2800">
                <a:solidFill>
                  <a:srgbClr val="000000"/>
                </a:solidFill>
                <a:latin typeface="Segoe UI Semibold"/>
                <a:cs typeface="Times" pitchFamily="18" charset="0"/>
              </a:rPr>
            </a:br>
            <a:endParaRPr lang="en-US" sz="2800">
              <a:solidFill>
                <a:srgbClr val="000000"/>
              </a:solidFill>
              <a:latin typeface="Segoe UI Semibold"/>
              <a:cs typeface="Times" pitchFamily="18" charset="0"/>
            </a:endParaRPr>
          </a:p>
          <a:p>
            <a:pPr eaLnBrk="1" hangingPunct="1">
              <a:lnSpc>
                <a:spcPct val="85000"/>
              </a:lnSpc>
              <a:spcBef>
                <a:spcPct val="35000"/>
              </a:spcBef>
            </a:pPr>
            <a:r>
              <a:rPr lang="en-US" sz="2800">
                <a:solidFill>
                  <a:srgbClr val="000000"/>
                </a:solidFill>
                <a:latin typeface="Segoe UI Semibold"/>
                <a:cs typeface="Times" pitchFamily="18" charset="0"/>
              </a:rPr>
              <a:t>Weight: Dogs 31 to 40 pounds, Bitches, 26-35 pounds.</a:t>
            </a:r>
          </a:p>
          <a:p>
            <a:pPr eaLnBrk="1" hangingPunct="1"/>
            <a:endParaRPr lang="en-US"/>
          </a:p>
        </p:txBody>
      </p:sp>
      <p:sp>
        <p:nvSpPr>
          <p:cNvPr id="3" name="Title 2"/>
          <p:cNvSpPr>
            <a:spLocks noGrp="1"/>
          </p:cNvSpPr>
          <p:nvPr>
            <p:ph type="title"/>
          </p:nvPr>
        </p:nvSpPr>
        <p:spPr/>
        <p:txBody>
          <a:bodyPr/>
          <a:lstStyle/>
          <a:p>
            <a:pPr eaLnBrk="1" fontAlgn="auto" hangingPunct="1">
              <a:spcAft>
                <a:spcPts val="0"/>
              </a:spcAft>
              <a:defRPr/>
            </a:pPr>
            <a:r>
              <a:rPr lang="en-US" dirty="0">
                <a:latin typeface="Segoe UI Semibold" pitchFamily="34" charset="0"/>
              </a:rPr>
              <a:t>Size and Height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3676650"/>
          </a:xfrm>
        </p:spPr>
        <p:txBody>
          <a:bodyPr>
            <a:normAutofit lnSpcReduction="10000"/>
          </a:bodyPr>
          <a:lstStyle/>
          <a:p>
            <a:pPr marL="365760" indent="-256032" eaLnBrk="1" fontAlgn="auto" hangingPunct="1">
              <a:lnSpc>
                <a:spcPct val="85000"/>
              </a:lnSpc>
              <a:spcBef>
                <a:spcPct val="40000"/>
              </a:spcBef>
              <a:spcAft>
                <a:spcPts val="0"/>
              </a:spcAft>
              <a:buFont typeface="Wingdings 3"/>
              <a:buChar char=""/>
              <a:defRPr/>
            </a:pPr>
            <a:r>
              <a:rPr lang="en-US" sz="2800" dirty="0">
                <a:solidFill>
                  <a:srgbClr val="000000"/>
                </a:solidFill>
                <a:latin typeface="Segoe UI Semibold" pitchFamily="34" charset="0"/>
                <a:cs typeface="Times" pitchFamily="28" charset="0"/>
              </a:rPr>
              <a:t>Head: The size of the head should be in proportion to the body and not too heavy. The skull is wedge-shaped, almost flat, and parallel with the bridge of the nose. The muzzle is about the same length as the skull, with a stop that is well defined but not too pronounced. The muzzle should be neither snipey nor too broad.  The nasal bridge is straight and well filled out under the eyes. The lips should be black and tightly closed. </a:t>
            </a:r>
          </a:p>
          <a:p>
            <a:pPr marL="365760" indent="-256032" eaLnBrk="1" fontAlgn="auto" hangingPunct="1">
              <a:lnSpc>
                <a:spcPct val="85000"/>
              </a:lnSpc>
              <a:spcBef>
                <a:spcPct val="40000"/>
              </a:spcBef>
              <a:spcAft>
                <a:spcPts val="0"/>
              </a:spcAft>
              <a:buFont typeface="Wingdings 3"/>
              <a:buChar char=""/>
              <a:defRPr/>
            </a:pPr>
            <a:endParaRPr lang="en-US" sz="2800" dirty="0">
              <a:solidFill>
                <a:srgbClr val="000000"/>
              </a:solidFill>
              <a:cs typeface="Times" pitchFamily="28" charset="0"/>
            </a:endParaRP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a:xfrm>
            <a:off x="611560" y="332656"/>
            <a:ext cx="2880320" cy="1143000"/>
          </a:xfrm>
        </p:spPr>
        <p:txBody>
          <a:bodyPr/>
          <a:lstStyle/>
          <a:p>
            <a:pPr eaLnBrk="1" fontAlgn="auto" hangingPunct="1">
              <a:spcAft>
                <a:spcPts val="0"/>
              </a:spcAft>
              <a:defRPr/>
            </a:pPr>
            <a:r>
              <a:rPr lang="en-US" dirty="0">
                <a:latin typeface="Segoe UI Semibold" pitchFamily="34" charset="0"/>
              </a:rPr>
              <a:t>Head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1191.jpeg"/>
          <p:cNvPicPr>
            <a:picLocks noChangeAspect="1"/>
          </p:cNvPicPr>
          <p:nvPr/>
        </p:nvPicPr>
        <p:blipFill>
          <a:blip r:embed="rId2" cstate="print"/>
          <a:stretch>
            <a:fillRect/>
          </a:stretch>
        </p:blipFill>
        <p:spPr>
          <a:xfrm>
            <a:off x="1" y="1"/>
            <a:ext cx="4849528" cy="3573015"/>
          </a:xfrm>
          <a:prstGeom prst="rect">
            <a:avLst/>
          </a:prstGeom>
        </p:spPr>
      </p:pic>
      <p:pic>
        <p:nvPicPr>
          <p:cNvPr id="3" name="Picture 2" descr="954820_568071346568435_124919312_n.jpg"/>
          <p:cNvPicPr>
            <a:picLocks noChangeAspect="1"/>
          </p:cNvPicPr>
          <p:nvPr/>
        </p:nvPicPr>
        <p:blipFill>
          <a:blip r:embed="rId3" cstate="print"/>
          <a:stretch>
            <a:fillRect/>
          </a:stretch>
        </p:blipFill>
        <p:spPr>
          <a:xfrm>
            <a:off x="4860032" y="3212976"/>
            <a:ext cx="4000500" cy="3409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268413"/>
            <a:ext cx="8229600" cy="4897437"/>
          </a:xfrm>
        </p:spPr>
        <p:txBody>
          <a:bodyPr>
            <a:normAutofit fontScale="62500" lnSpcReduction="20000"/>
          </a:bodyPr>
          <a:lstStyle/>
          <a:p>
            <a:pPr marL="365760" indent="-256032" eaLnBrk="1" fontAlgn="auto" hangingPunct="1">
              <a:lnSpc>
                <a:spcPct val="85000"/>
              </a:lnSpc>
              <a:spcBef>
                <a:spcPct val="40000"/>
              </a:spcBef>
              <a:spcAft>
                <a:spcPts val="0"/>
              </a:spcAft>
              <a:buFont typeface="Wingdings 3"/>
              <a:buChar char=""/>
              <a:defRPr/>
            </a:pPr>
            <a:r>
              <a:rPr lang="en-US" sz="4500" dirty="0">
                <a:solidFill>
                  <a:srgbClr val="000000"/>
                </a:solidFill>
                <a:latin typeface="Segoe UI" pitchFamily="34" charset="0"/>
                <a:cs typeface="Segoe UI" pitchFamily="34" charset="0"/>
              </a:rPr>
              <a:t>The teeth should meet in a scissors bite, with complete dentition.</a:t>
            </a:r>
          </a:p>
          <a:p>
            <a:pPr marL="365760" indent="-256032" eaLnBrk="1" fontAlgn="auto" hangingPunct="1">
              <a:lnSpc>
                <a:spcPct val="85000"/>
              </a:lnSpc>
              <a:spcBef>
                <a:spcPct val="40000"/>
              </a:spcBef>
              <a:spcAft>
                <a:spcPts val="0"/>
              </a:spcAft>
              <a:buFont typeface="Wingdings 3"/>
              <a:buChar char=""/>
              <a:defRPr/>
            </a:pPr>
            <a:r>
              <a:rPr lang="en-US" sz="4500" dirty="0">
                <a:solidFill>
                  <a:srgbClr val="000000"/>
                </a:solidFill>
                <a:latin typeface="Segoe UI" pitchFamily="34" charset="0"/>
                <a:cs typeface="Segoe UI" pitchFamily="34" charset="0"/>
              </a:rPr>
              <a:t>Disqualifying fault: overshot or undershot mouth.</a:t>
            </a: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br>
              <a:rPr lang="en-US" sz="3400" dirty="0">
                <a:solidFill>
                  <a:srgbClr val="000000"/>
                </a:solidFill>
                <a:latin typeface="Segoe UI" pitchFamily="34" charset="0"/>
                <a:cs typeface="Segoe UI" pitchFamily="34" charset="0"/>
              </a:rPr>
            </a:br>
            <a:endParaRPr lang="en-US" sz="2400" dirty="0"/>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latin typeface="Segoe UI" pitchFamily="34" charset="0"/>
                <a:cs typeface="Segoe UI" pitchFamily="34" charset="0"/>
              </a:rPr>
              <a:t>Teeth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1"/>
          <p:cNvSpPr>
            <a:spLocks noGrp="1"/>
          </p:cNvSpPr>
          <p:nvPr>
            <p:ph idx="1"/>
          </p:nvPr>
        </p:nvSpPr>
        <p:spPr>
          <a:xfrm>
            <a:off x="457200" y="1481138"/>
            <a:ext cx="8229600" cy="5116214"/>
          </a:xfrm>
        </p:spPr>
        <p:txBody>
          <a:bodyPr/>
          <a:lstStyle/>
          <a:p>
            <a:pPr eaLnBrk="1" hangingPunct="1">
              <a:lnSpc>
                <a:spcPct val="85000"/>
              </a:lnSpc>
              <a:spcBef>
                <a:spcPct val="40000"/>
              </a:spcBef>
            </a:pPr>
            <a:r>
              <a:rPr lang="en-US" sz="2800" b="1" dirty="0">
                <a:solidFill>
                  <a:srgbClr val="000000"/>
                </a:solidFill>
                <a:latin typeface="Segoe UI"/>
                <a:ea typeface="Segoe UI"/>
                <a:cs typeface="Segoe UI"/>
              </a:rPr>
              <a:t>Ears</a:t>
            </a:r>
            <a:r>
              <a:rPr lang="en-US" sz="2800" dirty="0">
                <a:solidFill>
                  <a:srgbClr val="000000"/>
                </a:solidFill>
                <a:latin typeface="Segoe UI"/>
                <a:ea typeface="Segoe UI"/>
                <a:cs typeface="Segoe UI"/>
              </a:rPr>
              <a:t>:  Medium sized, prick ears with pointed tips, carried strongly erect yet very mobile. When relaxed or showing affection the ears go back, and the dog should not be penalized for doing this during the judge’s examination.</a:t>
            </a:r>
            <a:br>
              <a:rPr lang="en-US" sz="2800" dirty="0">
                <a:solidFill>
                  <a:srgbClr val="000000"/>
                </a:solidFill>
                <a:latin typeface="Segoe UI"/>
                <a:ea typeface="Segoe UI"/>
                <a:cs typeface="Segoe UI"/>
              </a:rPr>
            </a:br>
            <a:br>
              <a:rPr lang="en-US" sz="2800" dirty="0">
                <a:solidFill>
                  <a:srgbClr val="000000"/>
                </a:solidFill>
                <a:latin typeface="Segoe UI"/>
                <a:ea typeface="Segoe UI"/>
                <a:cs typeface="Segoe UI"/>
              </a:rPr>
            </a:br>
            <a:r>
              <a:rPr lang="en-US" sz="2800" b="1" dirty="0">
                <a:solidFill>
                  <a:srgbClr val="000000"/>
                </a:solidFill>
                <a:latin typeface="Segoe UI"/>
                <a:ea typeface="Segoe UI"/>
                <a:cs typeface="Segoe UI"/>
              </a:rPr>
              <a:t>Nose</a:t>
            </a:r>
            <a:r>
              <a:rPr lang="en-US" sz="2800" dirty="0">
                <a:solidFill>
                  <a:srgbClr val="000000"/>
                </a:solidFill>
                <a:latin typeface="Segoe UI"/>
                <a:ea typeface="Segoe UI"/>
                <a:cs typeface="Segoe UI"/>
              </a:rPr>
              <a:t>:  Black</a:t>
            </a:r>
            <a:br>
              <a:rPr lang="en-US" sz="2800" dirty="0">
                <a:solidFill>
                  <a:srgbClr val="000000"/>
                </a:solidFill>
                <a:latin typeface="Segoe UI"/>
                <a:ea typeface="Segoe UI"/>
                <a:cs typeface="Segoe UI"/>
              </a:rPr>
            </a:br>
            <a:endParaRPr lang="en-US" sz="2800" dirty="0">
              <a:solidFill>
                <a:srgbClr val="000000"/>
              </a:solidFill>
              <a:latin typeface="Segoe UI"/>
              <a:ea typeface="Segoe UI"/>
              <a:cs typeface="Segoe UI"/>
            </a:endParaRPr>
          </a:p>
          <a:p>
            <a:pPr eaLnBrk="1" hangingPunct="1">
              <a:lnSpc>
                <a:spcPct val="85000"/>
              </a:lnSpc>
              <a:spcBef>
                <a:spcPct val="40000"/>
              </a:spcBef>
              <a:buNone/>
            </a:pPr>
            <a:r>
              <a:rPr lang="en-US" sz="2800" dirty="0">
                <a:solidFill>
                  <a:srgbClr val="000000"/>
                </a:solidFill>
                <a:latin typeface="Segoe UI"/>
                <a:ea typeface="Segoe UI"/>
                <a:cs typeface="Segoe UI"/>
              </a:rPr>
              <a:t>.</a:t>
            </a:r>
          </a:p>
          <a:p>
            <a:pPr eaLnBrk="1" hangingPunct="1"/>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latin typeface="Segoe UI" pitchFamily="34" charset="0"/>
                <a:cs typeface="Segoe UI" pitchFamily="34" charset="0"/>
              </a:rPr>
              <a:t>Ears, Nose, Eyes</a:t>
            </a:r>
          </a:p>
        </p:txBody>
      </p:sp>
      <p:pic>
        <p:nvPicPr>
          <p:cNvPr id="4" name="Picture 1"/>
          <p:cNvPicPr>
            <a:picLocks noChangeAspect="1" noChangeArrowheads="1"/>
          </p:cNvPicPr>
          <p:nvPr/>
        </p:nvPicPr>
        <p:blipFill>
          <a:blip r:embed="rId3" cstate="print"/>
          <a:srcRect l="54877"/>
          <a:stretch>
            <a:fillRect/>
          </a:stretch>
        </p:blipFill>
        <p:spPr bwMode="auto">
          <a:xfrm>
            <a:off x="4644008" y="3861048"/>
            <a:ext cx="2862262" cy="23034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1619250" y="692150"/>
            <a:ext cx="6121400" cy="954088"/>
          </a:xfrm>
          <a:prstGeom prst="rect">
            <a:avLst/>
          </a:prstGeom>
          <a:noFill/>
          <a:ln w="9525">
            <a:noFill/>
            <a:miter lim="800000"/>
            <a:headEnd/>
            <a:tailEnd/>
          </a:ln>
        </p:spPr>
        <p:txBody>
          <a:bodyPr>
            <a:spAutoFit/>
          </a:bodyPr>
          <a:lstStyle/>
          <a:p>
            <a:r>
              <a:rPr lang="en-US" sz="2800">
                <a:latin typeface="Segoe UI Semibold"/>
              </a:rPr>
              <a:t>Norwegian Buhund Club of America</a:t>
            </a:r>
          </a:p>
          <a:p>
            <a:pPr algn="ctr"/>
            <a:r>
              <a:rPr lang="en-US" sz="2800">
                <a:latin typeface="Segoe UI Semibold"/>
              </a:rPr>
              <a:t>Introduction to the Breed</a:t>
            </a:r>
          </a:p>
        </p:txBody>
      </p:sp>
      <p:pic>
        <p:nvPicPr>
          <p:cNvPr id="64514" name="Picture 2" descr="Heffer_002"/>
          <p:cNvPicPr>
            <a:picLocks noChangeAspect="1" noChangeArrowheads="1"/>
          </p:cNvPicPr>
          <p:nvPr/>
        </p:nvPicPr>
        <p:blipFill>
          <a:blip r:embed="rId3" cstate="print"/>
          <a:srcRect/>
          <a:stretch>
            <a:fillRect/>
          </a:stretch>
        </p:blipFill>
        <p:spPr bwMode="auto">
          <a:xfrm>
            <a:off x="2051050" y="2087563"/>
            <a:ext cx="5184775" cy="47704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4525962"/>
          </a:xfrm>
        </p:spPr>
        <p:txBody>
          <a:bodyPr/>
          <a:lstStyle/>
          <a:p>
            <a:r>
              <a:rPr lang="en-US" sz="2400" dirty="0">
                <a:solidFill>
                  <a:srgbClr val="000000"/>
                </a:solidFill>
                <a:latin typeface="Segoe UI"/>
                <a:ea typeface="Segoe UI"/>
                <a:cs typeface="Segoe UI"/>
              </a:rPr>
              <a:t>Oval shaped, color as dark as possible, black eye rims.  Good fill under the eye.  Eyes must not be round or protuberant.</a:t>
            </a:r>
          </a:p>
          <a:p>
            <a:endParaRPr lang="en-US" dirty="0"/>
          </a:p>
        </p:txBody>
      </p:sp>
      <p:sp>
        <p:nvSpPr>
          <p:cNvPr id="3" name="Title 2"/>
          <p:cNvSpPr>
            <a:spLocks noGrp="1"/>
          </p:cNvSpPr>
          <p:nvPr>
            <p:ph type="title"/>
          </p:nvPr>
        </p:nvSpPr>
        <p:spPr/>
        <p:txBody>
          <a:bodyPr>
            <a:normAutofit/>
          </a:bodyPr>
          <a:lstStyle/>
          <a:p>
            <a:r>
              <a:rPr lang="en-US" dirty="0"/>
              <a:t>EYES:</a:t>
            </a:r>
          </a:p>
        </p:txBody>
      </p:sp>
      <p:pic>
        <p:nvPicPr>
          <p:cNvPr id="4" name="Picture 3" descr="10003652_658691047506464_302307340_o.jpg"/>
          <p:cNvPicPr>
            <a:picLocks noChangeAspect="1"/>
          </p:cNvPicPr>
          <p:nvPr/>
        </p:nvPicPr>
        <p:blipFill>
          <a:blip r:embed="rId2" cstate="print"/>
          <a:stretch>
            <a:fillRect/>
          </a:stretch>
        </p:blipFill>
        <p:spPr>
          <a:xfrm>
            <a:off x="2843808" y="2492896"/>
            <a:ext cx="4728526" cy="35463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yes 1.jpg"/>
          <p:cNvPicPr>
            <a:picLocks noChangeAspect="1"/>
          </p:cNvPicPr>
          <p:nvPr/>
        </p:nvPicPr>
        <p:blipFill>
          <a:blip r:embed="rId2" cstate="print"/>
          <a:stretch>
            <a:fillRect/>
          </a:stretch>
        </p:blipFill>
        <p:spPr>
          <a:xfrm>
            <a:off x="0" y="0"/>
            <a:ext cx="5004048" cy="3753036"/>
          </a:xfrm>
          <a:prstGeom prst="rect">
            <a:avLst/>
          </a:prstGeom>
        </p:spPr>
      </p:pic>
      <p:pic>
        <p:nvPicPr>
          <p:cNvPr id="3" name="Picture 2" descr="eyes 2.jpg"/>
          <p:cNvPicPr>
            <a:picLocks noChangeAspect="1"/>
          </p:cNvPicPr>
          <p:nvPr/>
        </p:nvPicPr>
        <p:blipFill>
          <a:blip r:embed="rId3" cstate="print"/>
          <a:stretch>
            <a:fillRect/>
          </a:stretch>
        </p:blipFill>
        <p:spPr>
          <a:xfrm>
            <a:off x="5724128" y="2852936"/>
            <a:ext cx="2775507" cy="32849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908050"/>
            <a:ext cx="8229600" cy="4392613"/>
          </a:xfrm>
        </p:spPr>
        <p:txBody>
          <a:bodyPr>
            <a:normAutofit fontScale="85000" lnSpcReduction="20000"/>
          </a:bodyPr>
          <a:lstStyle/>
          <a:p>
            <a:pPr marL="365760" indent="-256032" eaLnBrk="1" fontAlgn="auto" hangingPunct="1">
              <a:spcAft>
                <a:spcPts val="0"/>
              </a:spcAft>
              <a:buFont typeface="Wingdings 3"/>
              <a:buChar char=""/>
              <a:defRPr/>
            </a:pPr>
            <a:r>
              <a:rPr lang="en-US" sz="2800" dirty="0">
                <a:solidFill>
                  <a:srgbClr val="000000"/>
                </a:solidFill>
                <a:latin typeface="Segoe UI" pitchFamily="34" charset="0"/>
                <a:cs typeface="Segoe UI" pitchFamily="34" charset="0"/>
              </a:rPr>
              <a:t>Neck: Of medium length, is well set on, with no loose skin on the throat.  Should not be too short or too long.  A neck that it too long will distort the appearance of a square, compact dog.</a:t>
            </a:r>
            <a:br>
              <a:rPr lang="en-US" sz="2800" dirty="0">
                <a:solidFill>
                  <a:srgbClr val="000000"/>
                </a:solidFill>
                <a:latin typeface="Segoe UI" pitchFamily="34" charset="0"/>
                <a:cs typeface="Segoe UI" pitchFamily="34" charset="0"/>
              </a:rPr>
            </a:br>
            <a:endParaRPr lang="en-US" sz="2800" dirty="0">
              <a:solidFill>
                <a:srgbClr val="000000"/>
              </a:solidFill>
              <a:latin typeface="Segoe UI" pitchFamily="34" charset="0"/>
              <a:cs typeface="Segoe UI" pitchFamily="34" charset="0"/>
            </a:endParaRPr>
          </a:p>
          <a:p>
            <a:pPr marL="365760" indent="-256032" eaLnBrk="1" fontAlgn="auto" hangingPunct="1">
              <a:spcAft>
                <a:spcPts val="0"/>
              </a:spcAft>
              <a:buFont typeface="Wingdings 3"/>
              <a:buChar char=""/>
              <a:defRPr/>
            </a:pPr>
            <a:r>
              <a:rPr lang="en-US" sz="2800" dirty="0">
                <a:solidFill>
                  <a:srgbClr val="000000"/>
                </a:solidFill>
                <a:latin typeface="Segoe UI" pitchFamily="34" charset="0"/>
                <a:cs typeface="Segoe UI" pitchFamily="34" charset="0"/>
              </a:rPr>
              <a:t>Topline: The back is level; croup with as little slope as possible.</a:t>
            </a:r>
            <a:br>
              <a:rPr lang="en-US" sz="2800" dirty="0">
                <a:solidFill>
                  <a:srgbClr val="000000"/>
                </a:solidFill>
                <a:latin typeface="Segoe UI" pitchFamily="34" charset="0"/>
                <a:cs typeface="Segoe UI" pitchFamily="34" charset="0"/>
              </a:rPr>
            </a:br>
            <a:endParaRPr lang="en-US" sz="2800" dirty="0">
              <a:solidFill>
                <a:srgbClr val="000000"/>
              </a:solidFill>
              <a:latin typeface="Segoe UI" pitchFamily="34" charset="0"/>
              <a:cs typeface="Segoe UI" pitchFamily="34" charset="0"/>
            </a:endParaRPr>
          </a:p>
          <a:p>
            <a:pPr marL="365760" indent="-256032" eaLnBrk="1" fontAlgn="auto" hangingPunct="1">
              <a:spcAft>
                <a:spcPts val="0"/>
              </a:spcAft>
              <a:buFont typeface="Wingdings 3"/>
              <a:buChar char=""/>
              <a:defRPr/>
            </a:pPr>
            <a:r>
              <a:rPr lang="en-US" sz="2800" dirty="0">
                <a:solidFill>
                  <a:srgbClr val="000000"/>
                </a:solidFill>
                <a:latin typeface="Segoe UI" pitchFamily="34" charset="0"/>
                <a:cs typeface="Segoe UI" pitchFamily="34" charset="0"/>
              </a:rPr>
              <a:t>Body: Chest deep, ribs well-sprung.  The chest should be well-developed with good depth, with the underline moderately tucked up.  </a:t>
            </a:r>
            <a:br>
              <a:rPr lang="en-US" sz="2800" dirty="0">
                <a:solidFill>
                  <a:srgbClr val="000000"/>
                </a:solidFill>
                <a:latin typeface="Segoe UI" pitchFamily="34" charset="0"/>
                <a:cs typeface="Segoe UI" pitchFamily="34" charset="0"/>
              </a:rPr>
            </a:br>
            <a:endParaRPr lang="en-US" sz="2800" dirty="0">
              <a:solidFill>
                <a:srgbClr val="000000"/>
              </a:solidFill>
              <a:latin typeface="Segoe UI" pitchFamily="34" charset="0"/>
              <a:cs typeface="Segoe UI" pitchFamily="34" charset="0"/>
            </a:endParaRPr>
          </a:p>
          <a:p>
            <a:pPr marL="365760" indent="-256032" eaLnBrk="1" fontAlgn="auto" hangingPunct="1">
              <a:spcAft>
                <a:spcPts val="0"/>
              </a:spcAft>
              <a:buFont typeface="Wingdings 3"/>
              <a:buChar char=""/>
              <a:defRPr/>
            </a:pPr>
            <a:r>
              <a:rPr lang="en-US" sz="2800" dirty="0">
                <a:solidFill>
                  <a:srgbClr val="000000"/>
                </a:solidFill>
                <a:latin typeface="Segoe UI" pitchFamily="34" charset="0"/>
                <a:cs typeface="Segoe UI" pitchFamily="34" charset="0"/>
              </a:rPr>
              <a:t>Tail set high, tightly curled and carried over the center line of the back.</a:t>
            </a:r>
          </a:p>
          <a:p>
            <a:pPr marL="365760" indent="-256032" eaLnBrk="1" fontAlgn="auto" hangingPunct="1">
              <a:spcAft>
                <a:spcPts val="0"/>
              </a:spcAft>
              <a:buFont typeface="Wingdings 3"/>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174.jpeg"/>
          <p:cNvPicPr>
            <a:picLocks noChangeAspect="1"/>
          </p:cNvPicPr>
          <p:nvPr/>
        </p:nvPicPr>
        <p:blipFill>
          <a:blip r:embed="rId3" cstate="print"/>
          <a:stretch>
            <a:fillRect/>
          </a:stretch>
        </p:blipFill>
        <p:spPr>
          <a:xfrm>
            <a:off x="1524000" y="1385887"/>
            <a:ext cx="6096000" cy="4086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p:cNvSpPr>
          <p:nvPr>
            <p:ph type="body" idx="1"/>
          </p:nvPr>
        </p:nvSpPr>
        <p:spPr/>
        <p:txBody>
          <a:bodyPr/>
          <a:lstStyle/>
          <a:p>
            <a:pPr eaLnBrk="1" hangingPunct="1"/>
            <a:r>
              <a:rPr lang="en-US" sz="2800">
                <a:latin typeface="Segoe UI"/>
                <a:ea typeface="Segoe UI"/>
                <a:cs typeface="Segoe UI"/>
              </a:rPr>
              <a:t>Tails should be well-curled, carried high.  Looser curls are very common, and are not as serious a fault as a sloping croup with low tail set. </a:t>
            </a:r>
            <a:br>
              <a:rPr lang="en-US" sz="2800">
                <a:latin typeface="Segoe UI"/>
                <a:ea typeface="Segoe UI"/>
                <a:cs typeface="Segoe UI"/>
              </a:rPr>
            </a:br>
            <a:endParaRPr lang="en-US" sz="2800">
              <a:latin typeface="Segoe UI"/>
              <a:ea typeface="Segoe UI"/>
              <a:cs typeface="Segoe UI"/>
            </a:endParaRPr>
          </a:p>
          <a:p>
            <a:pPr eaLnBrk="1" hangingPunct="1"/>
            <a:r>
              <a:rPr lang="en-US" sz="2800">
                <a:latin typeface="Segoe UI"/>
                <a:ea typeface="Segoe UI"/>
                <a:cs typeface="Segoe UI"/>
              </a:rPr>
              <a:t>Tails of a Buhund should follow the “3 T’s”: Tight, Tidy and relatively Thick.  </a:t>
            </a:r>
            <a:br>
              <a:rPr lang="en-US" sz="2800">
                <a:latin typeface="Segoe UI"/>
                <a:ea typeface="Segoe UI"/>
                <a:cs typeface="Segoe UI"/>
              </a:rPr>
            </a:br>
            <a:endParaRPr lang="en-US" sz="2800">
              <a:latin typeface="Segoe UI"/>
              <a:ea typeface="Segoe UI"/>
              <a:cs typeface="Segoe UI"/>
            </a:endParaRPr>
          </a:p>
        </p:txBody>
      </p:sp>
      <p:pic>
        <p:nvPicPr>
          <p:cNvPr id="105474" name="Rectangle 4"/>
          <p:cNvPicPr>
            <a:picLocks noGrp="1" noChangeArrowheads="1"/>
          </p:cNvPicPr>
          <p:nvPr>
            <p:ph type="title"/>
          </p:nvPr>
        </p:nvPicPr>
        <p:blipFill>
          <a:blip r:embed="rId3" cstate="print"/>
          <a:srcRect/>
          <a:stretch>
            <a:fillRect/>
          </a:stretch>
        </p:blipFill>
        <p:spPr bwMode="auto">
          <a:xfrm>
            <a:off x="457200" y="284163"/>
            <a:ext cx="8229600" cy="112236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C:\Documents and Settings\Shawne\My Documents\Current\TsarShadow\Dawne\Buhund Presentation\Pictures\1024x768\Handbook2_058.jpg"/>
          <p:cNvPicPr>
            <a:picLocks noChangeAspect="1" noChangeArrowheads="1"/>
          </p:cNvPicPr>
          <p:nvPr/>
        </p:nvPicPr>
        <p:blipFill>
          <a:blip r:embed="rId3" cstate="print"/>
          <a:srcRect/>
          <a:stretch>
            <a:fillRect/>
          </a:stretch>
        </p:blipFill>
        <p:spPr bwMode="auto">
          <a:xfrm>
            <a:off x="381000" y="0"/>
            <a:ext cx="8382000" cy="68897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hund rear.jpg"/>
          <p:cNvPicPr>
            <a:picLocks noChangeAspect="1"/>
          </p:cNvPicPr>
          <p:nvPr/>
        </p:nvPicPr>
        <p:blipFill>
          <a:blip r:embed="rId3" cstate="print"/>
          <a:stretch>
            <a:fillRect/>
          </a:stretch>
        </p:blipFill>
        <p:spPr>
          <a:xfrm>
            <a:off x="1547664" y="332656"/>
            <a:ext cx="6096000" cy="4086225"/>
          </a:xfrm>
          <a:prstGeom prst="rect">
            <a:avLst/>
          </a:prstGeom>
        </p:spPr>
      </p:pic>
      <p:sp>
        <p:nvSpPr>
          <p:cNvPr id="3" name="TextBox 2"/>
          <p:cNvSpPr txBox="1"/>
          <p:nvPr/>
        </p:nvSpPr>
        <p:spPr>
          <a:xfrm>
            <a:off x="1763688" y="5373216"/>
            <a:ext cx="6084230" cy="830997"/>
          </a:xfrm>
          <a:prstGeom prst="rect">
            <a:avLst/>
          </a:prstGeom>
          <a:noFill/>
        </p:spPr>
        <p:txBody>
          <a:bodyPr wrap="none" rtlCol="0">
            <a:spAutoFit/>
          </a:bodyPr>
          <a:lstStyle/>
          <a:p>
            <a:r>
              <a:rPr lang="en-US" dirty="0"/>
              <a:t>There should be plenty of butt behind the tail. </a:t>
            </a:r>
          </a:p>
          <a:p>
            <a:r>
              <a:rPr lang="en-US" dirty="0"/>
              <a:t>With the tail curled tightly curled over the back.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il and rear buhund.jpg"/>
          <p:cNvPicPr>
            <a:picLocks noChangeAspect="1"/>
          </p:cNvPicPr>
          <p:nvPr/>
        </p:nvPicPr>
        <p:blipFill>
          <a:blip r:embed="rId2" cstate="print"/>
          <a:stretch>
            <a:fillRect/>
          </a:stretch>
        </p:blipFill>
        <p:spPr>
          <a:xfrm>
            <a:off x="1524000" y="1385887"/>
            <a:ext cx="6096000" cy="4086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3213100"/>
            <a:ext cx="8229600" cy="3024188"/>
          </a:xfrm>
        </p:spPr>
        <p:txBody>
          <a:bodyPr>
            <a:normAutofit lnSpcReduction="10000"/>
          </a:bodyPr>
          <a:lstStyle/>
          <a:p>
            <a:pPr marL="365760" indent="-256032" eaLnBrk="1" fontAlgn="auto" hangingPunct="1">
              <a:spcAft>
                <a:spcPts val="0"/>
              </a:spcAft>
              <a:buFont typeface="Wingdings 3"/>
              <a:buChar char=""/>
              <a:defRPr/>
            </a:pPr>
            <a:r>
              <a:rPr lang="en-US" sz="2400" dirty="0">
                <a:solidFill>
                  <a:srgbClr val="000000"/>
                </a:solidFill>
                <a:latin typeface="Segoe UI" pitchFamily="34" charset="0"/>
                <a:cs typeface="Segoe UI" pitchFamily="34" charset="0"/>
              </a:rPr>
              <a:t>Forequarters: Shoulders moderately sloping, elbows well set, turned neither in nor out; legs substantial but not coarse in bone, legs seen from the front appear straight and parallel; pastern seen from the side moderately sloping; feet oval in shape with tightly closed toes, feet turned neither in nor out.</a:t>
            </a:r>
          </a:p>
          <a:p>
            <a:pPr marL="365760" indent="-256032" eaLnBrk="1" fontAlgn="auto" hangingPunct="1">
              <a:spcAft>
                <a:spcPts val="0"/>
              </a:spcAft>
              <a:buFont typeface="Wingdings 3"/>
              <a:buChar char=""/>
              <a:defRPr/>
            </a:pPr>
            <a:r>
              <a:rPr lang="en-US" sz="2400" dirty="0">
                <a:solidFill>
                  <a:srgbClr val="000000"/>
                </a:solidFill>
                <a:latin typeface="Segoe UI" pitchFamily="34" charset="0"/>
                <a:cs typeface="Segoe UI" pitchFamily="34" charset="0"/>
              </a:rPr>
              <a:t>There should be no “paddling” in the gait.</a:t>
            </a:r>
            <a:br>
              <a:rPr lang="en-US" sz="2400" dirty="0">
                <a:solidFill>
                  <a:srgbClr val="000000"/>
                </a:solidFill>
                <a:latin typeface="Segoe UI" pitchFamily="34" charset="0"/>
                <a:cs typeface="Segoe UI" pitchFamily="34" charset="0"/>
              </a:rPr>
            </a:br>
            <a:endParaRPr lang="en-US" sz="2400" dirty="0">
              <a:solidFill>
                <a:srgbClr val="000000"/>
              </a:solidFill>
              <a:latin typeface="Segoe UI" pitchFamily="34" charset="0"/>
              <a:cs typeface="Segoe UI" pitchFamily="34" charset="0"/>
            </a:endParaRPr>
          </a:p>
        </p:txBody>
      </p:sp>
      <p:pic>
        <p:nvPicPr>
          <p:cNvPr id="109570" name="Picture 6"/>
          <p:cNvPicPr>
            <a:picLocks noChangeAspect="1" noChangeArrowheads="1"/>
          </p:cNvPicPr>
          <p:nvPr/>
        </p:nvPicPr>
        <p:blipFill>
          <a:blip r:embed="rId3" cstate="print"/>
          <a:srcRect t="6226"/>
          <a:stretch>
            <a:fillRect/>
          </a:stretch>
        </p:blipFill>
        <p:spPr bwMode="auto">
          <a:xfrm>
            <a:off x="3203575" y="476250"/>
            <a:ext cx="2887663" cy="24161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buhunds.jpg"/>
          <p:cNvPicPr>
            <a:picLocks noChangeAspect="1"/>
          </p:cNvPicPr>
          <p:nvPr/>
        </p:nvPicPr>
        <p:blipFill>
          <a:blip r:embed="rId2" cstate="print"/>
          <a:stretch>
            <a:fillRect/>
          </a:stretch>
        </p:blipFill>
        <p:spPr>
          <a:xfrm>
            <a:off x="285750" y="0"/>
            <a:ext cx="85725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3348038" y="476250"/>
            <a:ext cx="4968875" cy="769938"/>
          </a:xfrm>
          <a:prstGeom prst="rect">
            <a:avLst/>
          </a:prstGeom>
          <a:noFill/>
          <a:ln w="9525">
            <a:noFill/>
            <a:miter lim="800000"/>
            <a:headEnd/>
            <a:tailEnd/>
          </a:ln>
        </p:spPr>
        <p:txBody>
          <a:bodyPr>
            <a:spAutoFit/>
          </a:bodyPr>
          <a:lstStyle/>
          <a:p>
            <a:r>
              <a:rPr lang="en-US" sz="4400">
                <a:latin typeface="Segoe UI Semibold"/>
              </a:rPr>
              <a:t>History in Norway</a:t>
            </a:r>
          </a:p>
        </p:txBody>
      </p:sp>
      <p:pic>
        <p:nvPicPr>
          <p:cNvPr id="66562" name="Picture 7"/>
          <p:cNvPicPr>
            <a:picLocks noChangeAspect="1" noChangeArrowheads="1"/>
          </p:cNvPicPr>
          <p:nvPr/>
        </p:nvPicPr>
        <p:blipFill>
          <a:blip r:embed="rId3" cstate="print"/>
          <a:srcRect/>
          <a:stretch>
            <a:fillRect/>
          </a:stretch>
        </p:blipFill>
        <p:spPr bwMode="auto">
          <a:xfrm>
            <a:off x="685800" y="533400"/>
            <a:ext cx="2095500" cy="1270000"/>
          </a:xfrm>
          <a:prstGeom prst="rect">
            <a:avLst/>
          </a:prstGeom>
          <a:noFill/>
          <a:ln w="9525">
            <a:noFill/>
            <a:miter lim="800000"/>
            <a:headEnd/>
            <a:tailEnd/>
          </a:ln>
        </p:spPr>
      </p:pic>
      <p:sp>
        <p:nvSpPr>
          <p:cNvPr id="66563" name="TextBox 5"/>
          <p:cNvSpPr txBox="1">
            <a:spLocks noChangeArrowheads="1"/>
          </p:cNvSpPr>
          <p:nvPr/>
        </p:nvSpPr>
        <p:spPr bwMode="auto">
          <a:xfrm>
            <a:off x="1042988" y="1844675"/>
            <a:ext cx="7416800" cy="4894263"/>
          </a:xfrm>
          <a:prstGeom prst="rect">
            <a:avLst/>
          </a:prstGeom>
          <a:noFill/>
          <a:ln w="9525">
            <a:noFill/>
            <a:miter lim="800000"/>
            <a:headEnd/>
            <a:tailEnd/>
          </a:ln>
        </p:spPr>
        <p:txBody>
          <a:bodyPr>
            <a:spAutoFit/>
          </a:bodyPr>
          <a:lstStyle/>
          <a:p>
            <a:pPr>
              <a:spcBef>
                <a:spcPct val="50000"/>
              </a:spcBef>
              <a:buFont typeface="Arial" charset="0"/>
              <a:buChar char="•"/>
            </a:pPr>
            <a:r>
              <a:rPr lang="en-US">
                <a:solidFill>
                  <a:srgbClr val="000000"/>
                </a:solidFill>
                <a:latin typeface="Segoe UI"/>
                <a:ea typeface="Segoe UI"/>
                <a:cs typeface="Segoe UI"/>
              </a:rPr>
              <a:t>The ancient Gokstad ship (900 AD) had 6 dog skeletons, 2 are similar to the modern day </a:t>
            </a:r>
            <a:r>
              <a:rPr lang="en-US">
                <a:latin typeface="Segoe UI"/>
                <a:ea typeface="Segoe UI"/>
                <a:cs typeface="Segoe UI"/>
              </a:rPr>
              <a:t>Norwegian Buhund</a:t>
            </a:r>
            <a:r>
              <a:rPr lang="en-US">
                <a:solidFill>
                  <a:srgbClr val="000000"/>
                </a:solidFill>
                <a:latin typeface="Segoe UI"/>
                <a:ea typeface="Segoe UI"/>
                <a:cs typeface="Segoe UI"/>
              </a:rPr>
              <a:t>.</a:t>
            </a:r>
          </a:p>
          <a:p>
            <a:pPr>
              <a:spcBef>
                <a:spcPct val="50000"/>
              </a:spcBef>
              <a:buFont typeface="Arial" charset="0"/>
              <a:buChar char="•"/>
            </a:pPr>
            <a:r>
              <a:rPr lang="en-US">
                <a:latin typeface="Segoe UI"/>
                <a:ea typeface="Segoe UI"/>
                <a:cs typeface="Segoe UI"/>
              </a:rPr>
              <a:t>A number of ship graves at a rock called Bikjholberg from the Viking Age city, Kaupang in Norway contain the remains of a spitz dog similar to the modern Norwegian Buhund.</a:t>
            </a:r>
          </a:p>
          <a:p>
            <a:pPr>
              <a:spcBef>
                <a:spcPct val="50000"/>
              </a:spcBef>
              <a:buFont typeface="Arial" charset="0"/>
              <a:buChar char="•"/>
            </a:pPr>
            <a:r>
              <a:rPr lang="en-US">
                <a:latin typeface="Segoe UI"/>
                <a:ea typeface="Segoe UI"/>
                <a:cs typeface="Segoe UI"/>
              </a:rPr>
              <a:t>As the custom was that only the most precious belongings should accompany the master into the grave and to Valhalla, it is quite clear that the ancestors of the Buhund were highly prized.</a:t>
            </a:r>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5"/>
          <p:cNvSpPr>
            <a:spLocks noGrp="1" noChangeArrowheads="1"/>
          </p:cNvSpPr>
          <p:nvPr>
            <p:ph idx="1"/>
          </p:nvPr>
        </p:nvSpPr>
        <p:spPr/>
        <p:txBody>
          <a:bodyPr/>
          <a:lstStyle/>
          <a:p>
            <a:pPr marL="0" indent="0" eaLnBrk="1" hangingPunct="1"/>
            <a:r>
              <a:rPr lang="en-US" sz="2800">
                <a:latin typeface="Segoe UI"/>
                <a:ea typeface="Segoe UI"/>
                <a:cs typeface="Segoe UI"/>
              </a:rPr>
              <a:t>Toes of a Buhund should follow the “3 T’s”: Tight, Tidy and relatively Thick.  </a:t>
            </a:r>
            <a:br>
              <a:rPr lang="en-US" sz="2800">
                <a:latin typeface="Segoe UI"/>
                <a:ea typeface="Segoe UI"/>
                <a:cs typeface="Segoe UI"/>
              </a:rPr>
            </a:br>
            <a:endParaRPr lang="en-US" sz="2800">
              <a:latin typeface="Segoe UI"/>
              <a:ea typeface="Segoe UI"/>
              <a:cs typeface="Segoe UI"/>
            </a:endParaRPr>
          </a:p>
          <a:p>
            <a:pPr marL="0" indent="0" eaLnBrk="1" hangingPunct="1"/>
            <a:r>
              <a:rPr lang="en-US" sz="2800">
                <a:latin typeface="Segoe UI"/>
                <a:ea typeface="Segoe UI"/>
                <a:cs typeface="Segoe UI"/>
              </a:rPr>
              <a:t>Toes (feet) need to be compact, tight and oval in shape.  Thin, splayed or ‘flat’ feet should be strongly faulted.</a:t>
            </a:r>
          </a:p>
        </p:txBody>
      </p:sp>
      <p:sp>
        <p:nvSpPr>
          <p:cNvPr id="27650" name="Rectangle 4"/>
          <p:cNvSpPr>
            <a:spLocks noGrp="1" noChangeArrowheads="1"/>
          </p:cNvSpPr>
          <p:nvPr>
            <p:ph type="title"/>
          </p:nvPr>
        </p:nvSpPr>
        <p:spPr/>
        <p:txBody>
          <a:bodyPr/>
          <a:lstStyle/>
          <a:p>
            <a:pPr eaLnBrk="1" fontAlgn="auto" hangingPunct="1">
              <a:spcAft>
                <a:spcPts val="0"/>
              </a:spcAft>
              <a:defRPr/>
            </a:pPr>
            <a:r>
              <a:rPr lang="en-US" dirty="0">
                <a:latin typeface="Segoe UI" pitchFamily="34" charset="0"/>
                <a:cs typeface="Segoe UI" pitchFamily="34" charset="0"/>
              </a:rPr>
              <a:t>Keep in Mind: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latin typeface="Segoe UI" pitchFamily="34" charset="0"/>
                <a:cs typeface="Segoe UI" pitchFamily="34" charset="0"/>
              </a:rPr>
              <a:t>Hindquarters</a:t>
            </a:r>
          </a:p>
        </p:txBody>
      </p:sp>
      <p:pic>
        <p:nvPicPr>
          <p:cNvPr id="113666" name="Picture 2"/>
          <p:cNvPicPr>
            <a:picLocks noGrp="1" noChangeAspect="1" noChangeArrowheads="1"/>
          </p:cNvPicPr>
          <p:nvPr>
            <p:ph idx="1"/>
          </p:nvPr>
        </p:nvPicPr>
        <p:blipFill>
          <a:blip r:embed="rId3" cstate="print"/>
          <a:srcRect l="15996" t="13634" r="17142" b="13602"/>
          <a:stretch>
            <a:fillRect/>
          </a:stretch>
        </p:blipFill>
        <p:spPr>
          <a:xfrm>
            <a:off x="4859338" y="3905250"/>
            <a:ext cx="3976687" cy="2952750"/>
          </a:xfrm>
        </p:spPr>
      </p:pic>
      <p:pic>
        <p:nvPicPr>
          <p:cNvPr id="113667" name="Picture 3"/>
          <p:cNvPicPr>
            <a:picLocks noChangeAspect="1" noChangeArrowheads="1"/>
          </p:cNvPicPr>
          <p:nvPr/>
        </p:nvPicPr>
        <p:blipFill>
          <a:blip r:embed="rId4" cstate="print"/>
          <a:srcRect/>
          <a:stretch>
            <a:fillRect/>
          </a:stretch>
        </p:blipFill>
        <p:spPr bwMode="auto">
          <a:xfrm>
            <a:off x="6659563" y="692150"/>
            <a:ext cx="1905000" cy="2847975"/>
          </a:xfrm>
          <a:prstGeom prst="rect">
            <a:avLst/>
          </a:prstGeom>
          <a:noFill/>
          <a:ln w="9525">
            <a:noFill/>
            <a:miter lim="800000"/>
            <a:headEnd/>
            <a:tailEnd/>
          </a:ln>
        </p:spPr>
      </p:pic>
      <p:sp>
        <p:nvSpPr>
          <p:cNvPr id="113668" name="TextBox 4"/>
          <p:cNvSpPr txBox="1">
            <a:spLocks noChangeArrowheads="1"/>
          </p:cNvSpPr>
          <p:nvPr/>
        </p:nvSpPr>
        <p:spPr bwMode="auto">
          <a:xfrm>
            <a:off x="539750" y="1700213"/>
            <a:ext cx="3960813" cy="3048000"/>
          </a:xfrm>
          <a:prstGeom prst="rect">
            <a:avLst/>
          </a:prstGeom>
          <a:noFill/>
          <a:ln w="9525">
            <a:noFill/>
            <a:miter lim="800000"/>
            <a:headEnd/>
            <a:tailEnd/>
          </a:ln>
        </p:spPr>
        <p:txBody>
          <a:bodyPr>
            <a:spAutoFit/>
          </a:bodyPr>
          <a:lstStyle/>
          <a:p>
            <a:r>
              <a:rPr lang="en-US">
                <a:solidFill>
                  <a:srgbClr val="000000"/>
                </a:solidFill>
                <a:latin typeface="Segoe UI"/>
                <a:ea typeface="Segoe UI"/>
                <a:cs typeface="Segoe UI"/>
              </a:rPr>
              <a:t>Hindquarters: Moderate angulation at stifle and hock, upper thigh powerful, well muscled; lower thigh well muscled, seen from behind legs are straight and strong, feet same as above.</a:t>
            </a:r>
            <a:endParaRPr lang="en-US">
              <a:latin typeface="Segoe UI"/>
              <a:ea typeface="Segoe UI"/>
              <a:cs typeface="Segoe UI"/>
            </a:endParaRPr>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989138"/>
            <a:ext cx="8229600" cy="3311525"/>
          </a:xfrm>
        </p:spPr>
        <p:txBody>
          <a:bodyPr>
            <a:normAutofit fontScale="85000" lnSpcReduction="20000"/>
          </a:bodyPr>
          <a:lstStyle/>
          <a:p>
            <a:pPr marL="365760" indent="-256032" eaLnBrk="1" fontAlgn="auto" hangingPunct="1">
              <a:spcAft>
                <a:spcPts val="0"/>
              </a:spcAft>
              <a:buFont typeface="Wingdings 3"/>
              <a:buChar char=""/>
              <a:defRPr/>
            </a:pPr>
            <a:r>
              <a:rPr lang="en-US" sz="3000" dirty="0">
                <a:latin typeface="Segoe UI" pitchFamily="34" charset="0"/>
                <a:cs typeface="Segoe UI" pitchFamily="34" charset="0"/>
              </a:rPr>
              <a:t>The coat should be a medium length, the harsh outer coat laying relatively flat to keep the soft dense undercoat dry. The coat should never appear to be fluffy or open.</a:t>
            </a:r>
            <a:br>
              <a:rPr lang="en-US" sz="3000" dirty="0">
                <a:solidFill>
                  <a:srgbClr val="000000"/>
                </a:solidFill>
                <a:latin typeface="Segoe UI" pitchFamily="34" charset="0"/>
                <a:cs typeface="Segoe UI" pitchFamily="34" charset="0"/>
              </a:rPr>
            </a:br>
            <a:endParaRPr lang="en-US" sz="3000" dirty="0">
              <a:solidFill>
                <a:srgbClr val="000000"/>
              </a:solidFill>
              <a:latin typeface="Segoe UI" pitchFamily="34" charset="0"/>
              <a:cs typeface="Segoe UI" pitchFamily="34" charset="0"/>
            </a:endParaRPr>
          </a:p>
          <a:p>
            <a:pPr marL="365760" indent="-256032" eaLnBrk="1" fontAlgn="auto" hangingPunct="1">
              <a:spcAft>
                <a:spcPts val="0"/>
              </a:spcAft>
              <a:buFont typeface="Wingdings 3"/>
              <a:buChar char=""/>
              <a:defRPr/>
            </a:pPr>
            <a:endParaRPr lang="en-US" sz="3000" dirty="0">
              <a:solidFill>
                <a:srgbClr val="000000"/>
              </a:solidFill>
              <a:latin typeface="Segoe UI" pitchFamily="34" charset="0"/>
              <a:cs typeface="Segoe UI" pitchFamily="34" charset="0"/>
            </a:endParaRPr>
          </a:p>
          <a:p>
            <a:pPr marL="365760" indent="-256032" eaLnBrk="1" fontAlgn="auto" hangingPunct="1">
              <a:spcAft>
                <a:spcPts val="0"/>
              </a:spcAft>
              <a:buFont typeface="Wingdings 3"/>
              <a:buChar char=""/>
              <a:defRPr/>
            </a:pPr>
            <a:r>
              <a:rPr lang="en-US" sz="3000" dirty="0">
                <a:solidFill>
                  <a:srgbClr val="000000"/>
                </a:solidFill>
                <a:latin typeface="Segoe UI" pitchFamily="34" charset="0"/>
                <a:cs typeface="Segoe UI" pitchFamily="34" charset="0"/>
              </a:rPr>
              <a:t>The coat on the head and front of the legs is comparatively short. The coat on the neck, chest and back of thighs is longer.</a:t>
            </a:r>
          </a:p>
          <a:p>
            <a:pPr marL="365760" indent="-256032" eaLnBrk="1" fontAlgn="auto" hangingPunct="1">
              <a:spcAft>
                <a:spcPts val="0"/>
              </a:spcAft>
              <a:buFont typeface="Wingdings 3"/>
              <a:buChar char=""/>
              <a:defRPr/>
            </a:pPr>
            <a:endParaRPr lang="en-US" dirty="0">
              <a:latin typeface="Segoe UI" pitchFamily="34" charset="0"/>
              <a:cs typeface="Segoe UI" pitchFamily="34" charset="0"/>
            </a:endParaRPr>
          </a:p>
        </p:txBody>
      </p:sp>
      <p:sp>
        <p:nvSpPr>
          <p:cNvPr id="3" name="Title 2"/>
          <p:cNvSpPr>
            <a:spLocks noGrp="1"/>
          </p:cNvSpPr>
          <p:nvPr>
            <p:ph type="title"/>
          </p:nvPr>
        </p:nvSpPr>
        <p:spPr>
          <a:xfrm>
            <a:off x="467544" y="692696"/>
            <a:ext cx="8229600" cy="778098"/>
          </a:xfrm>
        </p:spPr>
        <p:txBody>
          <a:bodyPr>
            <a:normAutofit fontScale="90000"/>
          </a:bodyPr>
          <a:lstStyle/>
          <a:p>
            <a:pPr eaLnBrk="1" fontAlgn="auto" hangingPunct="1">
              <a:spcAft>
                <a:spcPts val="0"/>
              </a:spcAft>
              <a:defRPr/>
            </a:pPr>
            <a:br>
              <a:rPr lang="en-US" sz="4900" dirty="0">
                <a:latin typeface="Segoe UI" pitchFamily="34" charset="0"/>
                <a:cs typeface="Segoe UI" pitchFamily="34" charset="0"/>
              </a:rPr>
            </a:br>
            <a:r>
              <a:rPr lang="en-US" sz="4900" dirty="0">
                <a:latin typeface="Segoe UI" pitchFamily="34" charset="0"/>
                <a:cs typeface="Segoe UI" pitchFamily="34" charset="0"/>
              </a:rPr>
              <a:t>Coat</a:t>
            </a:r>
            <a:br>
              <a:rPr lang="en-US" dirty="0">
                <a:latin typeface="Segoe UI" pitchFamily="34" charset="0"/>
                <a:cs typeface="Segoe UI" pitchFamily="34" charset="0"/>
              </a:rPr>
            </a:br>
            <a:endParaRPr lang="en-US" dirty="0">
              <a:latin typeface="Segoe UI" pitchFamily="34" charset="0"/>
              <a:cs typeface="Segoe U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Content Placeholder 1"/>
          <p:cNvSpPr>
            <a:spLocks noGrp="1"/>
          </p:cNvSpPr>
          <p:nvPr>
            <p:ph idx="1"/>
          </p:nvPr>
        </p:nvSpPr>
        <p:spPr/>
        <p:txBody>
          <a:bodyPr/>
          <a:lstStyle/>
          <a:p>
            <a:pPr eaLnBrk="1" hangingPunct="1"/>
            <a:r>
              <a:rPr lang="en-US" sz="2800">
                <a:solidFill>
                  <a:srgbClr val="000000"/>
                </a:solidFill>
                <a:latin typeface="Segoe UI Semibold"/>
                <a:cs typeface="Times" pitchFamily="18" charset="0"/>
              </a:rPr>
              <a:t>Color: Wheaton: (any shade from pale cream to bright orange) With or without dark tipped hairs; as little white as possible; black mask acceptable.</a:t>
            </a:r>
          </a:p>
          <a:p>
            <a:pPr eaLnBrk="1" hangingPunct="1"/>
            <a:r>
              <a:rPr lang="en-US" sz="2800">
                <a:solidFill>
                  <a:srgbClr val="000000"/>
                </a:solidFill>
                <a:latin typeface="Segoe UI Semibold"/>
                <a:cs typeface="Times" pitchFamily="18" charset="0"/>
              </a:rPr>
              <a:t>Black: Preferably without too much bronzing; with as little white as possible. Areas where white is permissible: a narrow white ring around the neck, a narrow blaze on the face, a small patch of white hairs on the chest, white feet and tip of the tail.</a:t>
            </a:r>
          </a:p>
          <a:p>
            <a:pPr eaLnBrk="1" hangingPunct="1"/>
            <a:endParaRPr lang="en-US"/>
          </a:p>
        </p:txBody>
      </p:sp>
      <p:sp>
        <p:nvSpPr>
          <p:cNvPr id="3" name="Title 2"/>
          <p:cNvSpPr>
            <a:spLocks noGrp="1"/>
          </p:cNvSpPr>
          <p:nvPr>
            <p:ph type="title"/>
          </p:nvPr>
        </p:nvSpPr>
        <p:spPr/>
        <p:txBody>
          <a:bodyPr/>
          <a:lstStyle/>
          <a:p>
            <a:pPr eaLnBrk="1" fontAlgn="auto" hangingPunct="1">
              <a:spcAft>
                <a:spcPts val="0"/>
              </a:spcAft>
              <a:defRPr/>
            </a:pPr>
            <a:r>
              <a:rPr lang="en-US" dirty="0"/>
              <a:t>Color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508104" y="476672"/>
            <a:ext cx="2808312" cy="803176"/>
          </a:xfrm>
        </p:spPr>
        <p:txBody>
          <a:bodyPr/>
          <a:lstStyle/>
          <a:p>
            <a:pPr eaLnBrk="1" fontAlgn="auto" hangingPunct="1">
              <a:spcAft>
                <a:spcPts val="0"/>
              </a:spcAft>
              <a:defRPr/>
            </a:pPr>
            <a:r>
              <a:rPr lang="en-US" dirty="0">
                <a:latin typeface="Segoe UI" pitchFamily="34" charset="0"/>
                <a:cs typeface="Segoe UI" pitchFamily="34" charset="0"/>
              </a:rPr>
              <a:t>Colors</a:t>
            </a:r>
          </a:p>
        </p:txBody>
      </p:sp>
      <p:pic>
        <p:nvPicPr>
          <p:cNvPr id="123907" name="Picture 10" descr="Gruff 12"/>
          <p:cNvPicPr>
            <a:picLocks noChangeAspect="1" noChangeArrowheads="1"/>
          </p:cNvPicPr>
          <p:nvPr/>
        </p:nvPicPr>
        <p:blipFill>
          <a:blip r:embed="rId3" cstate="print"/>
          <a:srcRect/>
          <a:stretch>
            <a:fillRect/>
          </a:stretch>
        </p:blipFill>
        <p:spPr bwMode="auto">
          <a:xfrm>
            <a:off x="5562600" y="1828800"/>
            <a:ext cx="2682875" cy="2343150"/>
          </a:xfrm>
          <a:prstGeom prst="rect">
            <a:avLst/>
          </a:prstGeom>
          <a:noFill/>
          <a:ln w="9525">
            <a:noFill/>
            <a:miter lim="800000"/>
            <a:headEnd/>
            <a:tailEnd/>
          </a:ln>
        </p:spPr>
      </p:pic>
      <p:pic>
        <p:nvPicPr>
          <p:cNvPr id="123908" name="Picture 12"/>
          <p:cNvPicPr>
            <a:picLocks noChangeAspect="1" noChangeArrowheads="1"/>
          </p:cNvPicPr>
          <p:nvPr/>
        </p:nvPicPr>
        <p:blipFill>
          <a:blip r:embed="rId4" cstate="print"/>
          <a:srcRect t="13376" r="14380"/>
          <a:stretch>
            <a:fillRect/>
          </a:stretch>
        </p:blipFill>
        <p:spPr bwMode="auto">
          <a:xfrm>
            <a:off x="3563888" y="3861048"/>
            <a:ext cx="1601788" cy="2438400"/>
          </a:xfrm>
          <a:prstGeom prst="rect">
            <a:avLst/>
          </a:prstGeom>
          <a:noFill/>
          <a:ln w="9525">
            <a:noFill/>
            <a:miter lim="800000"/>
            <a:headEnd/>
            <a:tailEnd/>
          </a:ln>
        </p:spPr>
      </p:pic>
      <p:pic>
        <p:nvPicPr>
          <p:cNvPr id="123909" name="Picture 10"/>
          <p:cNvPicPr>
            <a:picLocks noChangeAspect="1" noChangeArrowheads="1"/>
          </p:cNvPicPr>
          <p:nvPr/>
        </p:nvPicPr>
        <p:blipFill>
          <a:blip r:embed="rId5" cstate="print"/>
          <a:srcRect/>
          <a:stretch>
            <a:fillRect/>
          </a:stretch>
        </p:blipFill>
        <p:spPr bwMode="auto">
          <a:xfrm>
            <a:off x="1619250" y="692150"/>
            <a:ext cx="3013075" cy="1981200"/>
          </a:xfrm>
          <a:prstGeom prst="rect">
            <a:avLst/>
          </a:prstGeom>
          <a:noFill/>
          <a:ln w="9525">
            <a:noFill/>
            <a:miter lim="800000"/>
            <a:headEnd/>
            <a:tailEnd/>
          </a:ln>
        </p:spPr>
      </p:pic>
      <p:pic>
        <p:nvPicPr>
          <p:cNvPr id="123910" name="Picture 1" descr="C:\Users\Cheryl Loesch\Downloads\puppy_files\23715_10150177567660221_756360220_11982645_997734_n.jpg"/>
          <p:cNvPicPr>
            <a:picLocks noChangeAspect="1" noChangeArrowheads="1"/>
          </p:cNvPicPr>
          <p:nvPr/>
        </p:nvPicPr>
        <p:blipFill>
          <a:blip r:embed="rId6" cstate="print"/>
          <a:srcRect/>
          <a:stretch>
            <a:fillRect/>
          </a:stretch>
        </p:blipFill>
        <p:spPr bwMode="auto">
          <a:xfrm>
            <a:off x="5724525" y="4365625"/>
            <a:ext cx="2862263" cy="1908175"/>
          </a:xfrm>
          <a:prstGeom prst="rect">
            <a:avLst/>
          </a:prstGeom>
          <a:noFill/>
          <a:ln w="9525">
            <a:noFill/>
            <a:miter lim="800000"/>
            <a:headEnd/>
            <a:tailEnd/>
          </a:ln>
        </p:spPr>
      </p:pic>
      <p:pic>
        <p:nvPicPr>
          <p:cNvPr id="7" name="Picture 6" descr="DSC_0242.jpeg"/>
          <p:cNvPicPr>
            <a:picLocks noChangeAspect="1"/>
          </p:cNvPicPr>
          <p:nvPr/>
        </p:nvPicPr>
        <p:blipFill>
          <a:blip r:embed="rId7" cstate="print"/>
          <a:stretch>
            <a:fillRect/>
          </a:stretch>
        </p:blipFill>
        <p:spPr>
          <a:xfrm>
            <a:off x="0" y="2852936"/>
            <a:ext cx="3222736" cy="21602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Content Placeholder 1"/>
          <p:cNvSpPr>
            <a:spLocks noGrp="1"/>
          </p:cNvSpPr>
          <p:nvPr>
            <p:ph idx="1"/>
          </p:nvPr>
        </p:nvSpPr>
        <p:spPr>
          <a:xfrm>
            <a:off x="395288" y="2420938"/>
            <a:ext cx="8229600" cy="2163762"/>
          </a:xfrm>
        </p:spPr>
        <p:txBody>
          <a:bodyPr/>
          <a:lstStyle/>
          <a:p>
            <a:pPr eaLnBrk="1" hangingPunct="1"/>
            <a:r>
              <a:rPr lang="en-US" sz="2800">
                <a:solidFill>
                  <a:srgbClr val="000000"/>
                </a:solidFill>
                <a:latin typeface="Segoe UI"/>
                <a:ea typeface="Segoe UI"/>
                <a:cs typeface="Segoe UI"/>
              </a:rPr>
              <a:t>Gait: The action is free and effortless. The topline remains level while moving. Sound movement is essential for working ability.</a:t>
            </a:r>
            <a:br>
              <a:rPr lang="en-US" sz="2800">
                <a:solidFill>
                  <a:srgbClr val="000000"/>
                </a:solidFill>
                <a:latin typeface="Segoe UI"/>
                <a:ea typeface="Segoe UI"/>
                <a:cs typeface="Segoe UI"/>
              </a:rPr>
            </a:br>
            <a:endParaRPr lang="en-US" sz="2800">
              <a:solidFill>
                <a:srgbClr val="000000"/>
              </a:solidFill>
              <a:latin typeface="Segoe UI"/>
              <a:ea typeface="Segoe UI"/>
              <a:cs typeface="Segoe UI"/>
            </a:endParaRPr>
          </a:p>
        </p:txBody>
      </p:sp>
      <p:sp>
        <p:nvSpPr>
          <p:cNvPr id="128002" name="TextBox 2"/>
          <p:cNvSpPr txBox="1">
            <a:spLocks noChangeArrowheads="1"/>
          </p:cNvSpPr>
          <p:nvPr/>
        </p:nvSpPr>
        <p:spPr bwMode="auto">
          <a:xfrm>
            <a:off x="900113" y="692150"/>
            <a:ext cx="6480175" cy="708025"/>
          </a:xfrm>
          <a:prstGeom prst="rect">
            <a:avLst/>
          </a:prstGeom>
          <a:noFill/>
          <a:ln w="9525">
            <a:noFill/>
            <a:miter lim="800000"/>
            <a:headEnd/>
            <a:tailEnd/>
          </a:ln>
        </p:spPr>
        <p:txBody>
          <a:bodyPr>
            <a:spAutoFit/>
          </a:bodyPr>
          <a:lstStyle/>
          <a:p>
            <a:r>
              <a:rPr lang="en-US" sz="4000">
                <a:latin typeface="Segoe UI Semibold"/>
              </a:rPr>
              <a:t>Gait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normAutofit fontScale="90000"/>
          </a:bodyPr>
          <a:lstStyle/>
          <a:p>
            <a:pPr eaLnBrk="1" fontAlgn="auto" hangingPunct="1">
              <a:spcAft>
                <a:spcPts val="0"/>
              </a:spcAft>
              <a:defRPr/>
            </a:pPr>
            <a:r>
              <a:rPr lang="en-US" dirty="0">
                <a:latin typeface="Segoe UI" pitchFamily="34" charset="0"/>
                <a:cs typeface="Segoe UI" pitchFamily="34" charset="0"/>
              </a:rPr>
              <a:t>Carriage and Movement in the Norwegian Buhund</a:t>
            </a:r>
          </a:p>
        </p:txBody>
      </p:sp>
      <p:pic>
        <p:nvPicPr>
          <p:cNvPr id="5" name="Content Placeholder 4" descr="judges ed2.jpg"/>
          <p:cNvPicPr>
            <a:picLocks noGrp="1" noChangeAspect="1"/>
          </p:cNvPicPr>
          <p:nvPr>
            <p:ph idx="1"/>
          </p:nvPr>
        </p:nvPicPr>
        <p:blipFill>
          <a:blip r:embed="rId3" cstate="print"/>
          <a:stretch>
            <a:fillRect/>
          </a:stretch>
        </p:blipFill>
        <p:spPr>
          <a:xfrm>
            <a:off x="1193366" y="1481138"/>
            <a:ext cx="6757268" cy="452596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5"/>
          <p:cNvSpPr>
            <a:spLocks noGrp="1" noChangeArrowheads="1"/>
          </p:cNvSpPr>
          <p:nvPr>
            <p:ph idx="1"/>
          </p:nvPr>
        </p:nvSpPr>
        <p:spPr>
          <a:xfrm>
            <a:off x="468313" y="2205038"/>
            <a:ext cx="8229600" cy="3890962"/>
          </a:xfrm>
        </p:spPr>
        <p:txBody>
          <a:bodyPr/>
          <a:lstStyle/>
          <a:p>
            <a:pPr marL="0" indent="0" eaLnBrk="1" hangingPunct="1"/>
            <a:r>
              <a:rPr lang="en-US"/>
              <a:t>“</a:t>
            </a:r>
            <a:r>
              <a:rPr lang="en-US">
                <a:latin typeface="Segoe UI"/>
                <a:ea typeface="Segoe UI"/>
                <a:cs typeface="Segoe UI"/>
              </a:rPr>
              <a:t>Side movement is a big focus in the breed, truly great propulsion, PRIDE and carriage, perfect coordination with one engine as opposed to one motor in each leg.  We would rather give something on coming and going than sacrificing the side gait and balance.” (Espen Engh)</a:t>
            </a:r>
          </a:p>
        </p:txBody>
      </p:sp>
      <p:sp>
        <p:nvSpPr>
          <p:cNvPr id="23554" name="Rectangle 4"/>
          <p:cNvSpPr>
            <a:spLocks noGrp="1" noChangeArrowheads="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Carriage and Movement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5"/>
          <p:cNvSpPr>
            <a:spLocks noGrp="1" noChangeArrowheads="1"/>
          </p:cNvSpPr>
          <p:nvPr>
            <p:ph idx="1"/>
          </p:nvPr>
        </p:nvSpPr>
        <p:spPr>
          <a:xfrm>
            <a:off x="395288" y="2276475"/>
            <a:ext cx="8229600" cy="3743325"/>
          </a:xfrm>
        </p:spPr>
        <p:txBody>
          <a:bodyPr/>
          <a:lstStyle/>
          <a:p>
            <a:pPr marL="0" indent="0" eaLnBrk="1" hangingPunct="1">
              <a:lnSpc>
                <a:spcPct val="90000"/>
              </a:lnSpc>
            </a:pPr>
            <a:r>
              <a:rPr lang="en-US" sz="2800">
                <a:latin typeface="Segoe UI"/>
                <a:ea typeface="Segoe UI"/>
                <a:cs typeface="Segoe UI"/>
              </a:rPr>
              <a:t>Movement should be clean coming and going, and converging towards the centre.  </a:t>
            </a:r>
            <a:br>
              <a:rPr lang="en-US" sz="2800">
                <a:latin typeface="Segoe UI"/>
                <a:ea typeface="Segoe UI"/>
                <a:cs typeface="Segoe UI"/>
              </a:rPr>
            </a:br>
            <a:endParaRPr lang="en-US" sz="2800">
              <a:latin typeface="Segoe UI"/>
              <a:ea typeface="Segoe UI"/>
              <a:cs typeface="Segoe UI"/>
            </a:endParaRPr>
          </a:p>
          <a:p>
            <a:pPr marL="0" indent="0" eaLnBrk="1" hangingPunct="1">
              <a:lnSpc>
                <a:spcPct val="90000"/>
              </a:lnSpc>
            </a:pPr>
            <a:r>
              <a:rPr lang="en-US" sz="2800">
                <a:latin typeface="Segoe UI"/>
                <a:ea typeface="Segoe UI"/>
                <a:cs typeface="Segoe UI"/>
              </a:rPr>
              <a:t>This is a single-tracking dog, and wide double-tracking, though common, should be faulted. </a:t>
            </a:r>
            <a:br>
              <a:rPr lang="en-US" sz="2800">
                <a:latin typeface="Segoe UI"/>
                <a:ea typeface="Segoe UI"/>
                <a:cs typeface="Segoe UI"/>
              </a:rPr>
            </a:br>
            <a:r>
              <a:rPr lang="en-US" sz="2800">
                <a:latin typeface="Segoe UI"/>
                <a:ea typeface="Segoe UI"/>
                <a:cs typeface="Segoe UI"/>
              </a:rPr>
              <a:t> </a:t>
            </a:r>
          </a:p>
        </p:txBody>
      </p:sp>
      <p:sp>
        <p:nvSpPr>
          <p:cNvPr id="25602" name="Rectangle 4"/>
          <p:cNvSpPr>
            <a:spLocks noGrp="1" noChangeArrowheads="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Carriage and Movement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5"/>
          <p:cNvSpPr>
            <a:spLocks noGrp="1" noChangeArrowheads="1"/>
          </p:cNvSpPr>
          <p:nvPr>
            <p:ph idx="1"/>
          </p:nvPr>
        </p:nvSpPr>
        <p:spPr>
          <a:xfrm>
            <a:off x="323850" y="1268413"/>
            <a:ext cx="8362950" cy="1731962"/>
          </a:xfrm>
        </p:spPr>
        <p:txBody>
          <a:bodyPr/>
          <a:lstStyle/>
          <a:p>
            <a:pPr marL="0" indent="0" eaLnBrk="1" hangingPunct="1"/>
            <a:r>
              <a:rPr lang="en-US" sz="2800">
                <a:latin typeface="Segoe UI"/>
                <a:ea typeface="Segoe UI"/>
                <a:cs typeface="Segoe UI"/>
              </a:rPr>
              <a:t>Good Buhunds are confident and extremely self-possessed; they conduct themselves with purpose, and move in a way that shows no hesitancy.  </a:t>
            </a:r>
          </a:p>
        </p:txBody>
      </p:sp>
      <p:sp>
        <p:nvSpPr>
          <p:cNvPr id="26626" name="Rectangle 4"/>
          <p:cNvSpPr>
            <a:spLocks noGrp="1" noChangeArrowheads="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Carriage and Movement</a:t>
            </a:r>
          </a:p>
        </p:txBody>
      </p:sp>
      <p:pic>
        <p:nvPicPr>
          <p:cNvPr id="5" name="Picture 4" descr="1557378_411358342332417_1198511676_o.jpg"/>
          <p:cNvPicPr>
            <a:picLocks noChangeAspect="1"/>
          </p:cNvPicPr>
          <p:nvPr/>
        </p:nvPicPr>
        <p:blipFill>
          <a:blip r:embed="rId3" cstate="print"/>
          <a:stretch>
            <a:fillRect/>
          </a:stretch>
        </p:blipFill>
        <p:spPr>
          <a:xfrm>
            <a:off x="2555776" y="2780928"/>
            <a:ext cx="4512502" cy="3384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348038" y="476250"/>
            <a:ext cx="4968875" cy="769938"/>
          </a:xfrm>
          <a:prstGeom prst="rect">
            <a:avLst/>
          </a:prstGeom>
          <a:noFill/>
          <a:ln w="9525">
            <a:noFill/>
            <a:miter lim="800000"/>
            <a:headEnd/>
            <a:tailEnd/>
          </a:ln>
        </p:spPr>
        <p:txBody>
          <a:bodyPr>
            <a:spAutoFit/>
          </a:bodyPr>
          <a:lstStyle/>
          <a:p>
            <a:r>
              <a:rPr lang="en-US" sz="4400">
                <a:latin typeface="Segoe UI Semibold"/>
              </a:rPr>
              <a:t>History in Norway</a:t>
            </a:r>
          </a:p>
        </p:txBody>
      </p:sp>
      <p:pic>
        <p:nvPicPr>
          <p:cNvPr id="68610" name="Picture 7"/>
          <p:cNvPicPr>
            <a:picLocks noChangeAspect="1" noChangeArrowheads="1"/>
          </p:cNvPicPr>
          <p:nvPr/>
        </p:nvPicPr>
        <p:blipFill>
          <a:blip r:embed="rId3" cstate="print"/>
          <a:srcRect/>
          <a:stretch>
            <a:fillRect/>
          </a:stretch>
        </p:blipFill>
        <p:spPr bwMode="auto">
          <a:xfrm>
            <a:off x="685800" y="533400"/>
            <a:ext cx="2095500" cy="1270000"/>
          </a:xfrm>
          <a:prstGeom prst="rect">
            <a:avLst/>
          </a:prstGeom>
          <a:noFill/>
          <a:ln w="9525">
            <a:noFill/>
            <a:miter lim="800000"/>
            <a:headEnd/>
            <a:tailEnd/>
          </a:ln>
        </p:spPr>
      </p:pic>
      <p:sp>
        <p:nvSpPr>
          <p:cNvPr id="68611" name="TextBox 3"/>
          <p:cNvSpPr txBox="1">
            <a:spLocks noChangeArrowheads="1"/>
          </p:cNvSpPr>
          <p:nvPr/>
        </p:nvSpPr>
        <p:spPr bwMode="auto">
          <a:xfrm>
            <a:off x="900113" y="2276475"/>
            <a:ext cx="7775575" cy="3822700"/>
          </a:xfrm>
          <a:prstGeom prst="rect">
            <a:avLst/>
          </a:prstGeom>
          <a:noFill/>
          <a:ln w="9525">
            <a:noFill/>
            <a:miter lim="800000"/>
            <a:headEnd/>
            <a:tailEnd/>
          </a:ln>
        </p:spPr>
        <p:txBody>
          <a:bodyPr>
            <a:spAutoFit/>
          </a:bodyPr>
          <a:lstStyle/>
          <a:p>
            <a:pPr>
              <a:lnSpc>
                <a:spcPct val="90000"/>
              </a:lnSpc>
              <a:spcBef>
                <a:spcPct val="50000"/>
              </a:spcBef>
              <a:buFont typeface="Arial" charset="0"/>
              <a:buChar char="•"/>
            </a:pPr>
            <a:r>
              <a:rPr lang="en-US">
                <a:latin typeface="Segoe UI"/>
                <a:ea typeface="Segoe UI"/>
                <a:cs typeface="Segoe UI"/>
              </a:rPr>
              <a:t>The word “Buhund” was documented by 1698, when it was written in the “Ordsamling frå Norderhov” ; I.J. Rasmus, 1698: </a:t>
            </a:r>
            <a:r>
              <a:rPr lang="en-US" u="sng">
                <a:latin typeface="Segoe UI"/>
                <a:ea typeface="Segoe UI"/>
                <a:cs typeface="Segoe UI"/>
              </a:rPr>
              <a:t>Buhund</a:t>
            </a:r>
            <a:r>
              <a:rPr lang="en-US">
                <a:latin typeface="Segoe UI"/>
                <a:ea typeface="Segoe UI"/>
                <a:cs typeface="Segoe UI"/>
              </a:rPr>
              <a:t>, faehund, canis pecuaris. </a:t>
            </a:r>
          </a:p>
          <a:p>
            <a:pPr>
              <a:lnSpc>
                <a:spcPct val="90000"/>
              </a:lnSpc>
              <a:spcBef>
                <a:spcPct val="50000"/>
              </a:spcBef>
              <a:buFont typeface="Arial" charset="0"/>
              <a:buChar char="•"/>
            </a:pPr>
            <a:r>
              <a:rPr lang="en-US">
                <a:latin typeface="Segoe UI"/>
                <a:ea typeface="Segoe UI"/>
                <a:cs typeface="Segoe UI"/>
              </a:rPr>
              <a:t>The dog was present on nearly every farm. “Bu” means home or farm. </a:t>
            </a:r>
          </a:p>
          <a:p>
            <a:pPr>
              <a:lnSpc>
                <a:spcPct val="90000"/>
              </a:lnSpc>
              <a:spcBef>
                <a:spcPct val="50000"/>
              </a:spcBef>
              <a:buFont typeface="Arial" charset="0"/>
              <a:buChar char="•"/>
            </a:pPr>
            <a:r>
              <a:rPr lang="en-US">
                <a:latin typeface="Segoe UI"/>
                <a:ea typeface="Segoe UI"/>
                <a:cs typeface="Segoe UI"/>
              </a:rPr>
              <a:t>The Buhund was so often seen near the Norwegian chalets, where the women lived while watching their herds grazing in the summer, that it was eventually considered the “women’s dog.”</a:t>
            </a:r>
          </a:p>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idx="1"/>
          </p:nvPr>
        </p:nvSpPr>
        <p:spPr>
          <a:xfrm>
            <a:off x="323850" y="1844675"/>
            <a:ext cx="8229600" cy="3313113"/>
          </a:xfrm>
        </p:spPr>
        <p:txBody>
          <a:bodyPr>
            <a:normAutofit fontScale="77500" lnSpcReduction="20000"/>
          </a:bodyPr>
          <a:lstStyle/>
          <a:p>
            <a:pPr marL="0" indent="0" eaLnBrk="1" fontAlgn="auto" hangingPunct="1">
              <a:spcAft>
                <a:spcPts val="0"/>
              </a:spcAft>
              <a:buFont typeface="Wingdings 3"/>
              <a:buChar char=""/>
              <a:defRPr/>
            </a:pPr>
            <a:r>
              <a:rPr lang="en-US" sz="3600" dirty="0">
                <a:latin typeface="Segoe UI" pitchFamily="34" charset="0"/>
                <a:cs typeface="Segoe UI" pitchFamily="34" charset="0"/>
              </a:rPr>
              <a:t>This breed MUST be shown in working condition; judges would do well to penalize a soft, flabby or out of shape specimen.</a:t>
            </a:r>
            <a:br>
              <a:rPr lang="en-US" sz="3600" dirty="0">
                <a:latin typeface="Segoe UI" pitchFamily="34" charset="0"/>
                <a:cs typeface="Segoe UI" pitchFamily="34" charset="0"/>
              </a:rPr>
            </a:br>
            <a:endParaRPr lang="en-US" sz="3600" dirty="0">
              <a:latin typeface="Segoe UI" pitchFamily="34" charset="0"/>
              <a:cs typeface="Segoe UI" pitchFamily="34" charset="0"/>
            </a:endParaRPr>
          </a:p>
          <a:p>
            <a:pPr marL="0" indent="0" eaLnBrk="1" fontAlgn="auto" hangingPunct="1">
              <a:spcAft>
                <a:spcPts val="0"/>
              </a:spcAft>
              <a:buFont typeface="Wingdings 3"/>
              <a:buChar char=""/>
              <a:defRPr/>
            </a:pPr>
            <a:r>
              <a:rPr lang="en-US" sz="3600" dirty="0">
                <a:latin typeface="Segoe UI" pitchFamily="34" charset="0"/>
                <a:cs typeface="Segoe UI" pitchFamily="34" charset="0"/>
              </a:rPr>
              <a:t>There is little to add pertaining to this breed’s movement; those judges accustomed to watching Nordic varieties will quickly acquaint themselves with the Buhund’s straightforward manner of travel</a:t>
            </a:r>
            <a:r>
              <a:rPr lang="en-US" dirty="0">
                <a:latin typeface="Segoe UI" pitchFamily="34" charset="0"/>
                <a:cs typeface="Segoe UI" pitchFamily="34" charset="0"/>
              </a:rPr>
              <a:t>.</a:t>
            </a:r>
          </a:p>
        </p:txBody>
      </p:sp>
      <p:sp>
        <p:nvSpPr>
          <p:cNvPr id="28674" name="Rectangle 4"/>
          <p:cNvSpPr>
            <a:spLocks noGrp="1" noChangeArrowheads="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Carriage and Movement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5"/>
          <p:cNvSpPr>
            <a:spLocks noGrp="1" noChangeArrowheads="1"/>
          </p:cNvSpPr>
          <p:nvPr>
            <p:ph idx="1"/>
          </p:nvPr>
        </p:nvSpPr>
        <p:spPr>
          <a:xfrm>
            <a:off x="395288" y="2205038"/>
            <a:ext cx="8229600" cy="3316287"/>
          </a:xfrm>
        </p:spPr>
        <p:txBody>
          <a:bodyPr/>
          <a:lstStyle/>
          <a:p>
            <a:pPr marL="0" indent="0" eaLnBrk="1" hangingPunct="1"/>
            <a:r>
              <a:rPr lang="en-US" dirty="0">
                <a:latin typeface="Segoe UI"/>
                <a:ea typeface="Segoe UI"/>
                <a:cs typeface="Segoe UI"/>
              </a:rPr>
              <a:t>Breed-appropriate speed is a brisk, swift trot</a:t>
            </a:r>
            <a:br>
              <a:rPr lang="en-US" dirty="0">
                <a:latin typeface="Segoe UI"/>
                <a:ea typeface="Segoe UI"/>
                <a:cs typeface="Segoe UI"/>
              </a:rPr>
            </a:br>
            <a:endParaRPr lang="en-US" dirty="0">
              <a:latin typeface="Segoe UI"/>
              <a:ea typeface="Segoe UI"/>
              <a:cs typeface="Segoe UI"/>
            </a:endParaRPr>
          </a:p>
          <a:p>
            <a:pPr marL="0" indent="0" eaLnBrk="1" hangingPunct="1"/>
            <a:r>
              <a:rPr lang="en-US" dirty="0">
                <a:latin typeface="Segoe UI"/>
                <a:ea typeface="Segoe UI"/>
                <a:cs typeface="Segoe UI"/>
              </a:rPr>
              <a:t>He must NEVER be strung up; as his rate of travel increases, the </a:t>
            </a:r>
            <a:r>
              <a:rPr lang="en-US" dirty="0" err="1">
                <a:latin typeface="Segoe UI"/>
                <a:ea typeface="Segoe UI"/>
                <a:cs typeface="Segoe UI"/>
              </a:rPr>
              <a:t>Buhund</a:t>
            </a:r>
            <a:r>
              <a:rPr lang="en-US" dirty="0">
                <a:latin typeface="Segoe UI"/>
                <a:ea typeface="Segoe UI"/>
                <a:cs typeface="Segoe UI"/>
              </a:rPr>
              <a:t> will often lower his head slightly.  </a:t>
            </a:r>
          </a:p>
        </p:txBody>
      </p:sp>
      <p:sp>
        <p:nvSpPr>
          <p:cNvPr id="33794" name="Rectangle 4"/>
          <p:cNvSpPr>
            <a:spLocks noGrp="1" noChangeArrowheads="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Carriage and Movement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dges ed5.jpg"/>
          <p:cNvPicPr>
            <a:picLocks noChangeAspect="1"/>
          </p:cNvPicPr>
          <p:nvPr/>
        </p:nvPicPr>
        <p:blipFill>
          <a:blip r:embed="rId3" cstate="print"/>
          <a:stretch>
            <a:fillRect/>
          </a:stretch>
        </p:blipFill>
        <p:spPr>
          <a:xfrm>
            <a:off x="0" y="381000"/>
            <a:ext cx="9144000" cy="6096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ontent Placeholder 1"/>
          <p:cNvSpPr>
            <a:spLocks noGrp="1"/>
          </p:cNvSpPr>
          <p:nvPr>
            <p:ph idx="1"/>
          </p:nvPr>
        </p:nvSpPr>
        <p:spPr/>
        <p:txBody>
          <a:bodyPr/>
          <a:lstStyle/>
          <a:p>
            <a:pPr marL="623888" indent="-514350" eaLnBrk="1" hangingPunct="1"/>
            <a:r>
              <a:rPr lang="en-US" sz="2400">
                <a:solidFill>
                  <a:srgbClr val="000000"/>
                </a:solidFill>
                <a:latin typeface="Segoe UI"/>
                <a:ea typeface="Segoe UI"/>
                <a:cs typeface="Segoe UI"/>
              </a:rPr>
              <a:t>Faults: The foregoing description is that of the ideal Norwegian Buhund. Any deviation from the above described dog is to be penalized to the extent of the deviation.</a:t>
            </a:r>
            <a:br>
              <a:rPr lang="en-US" sz="2400">
                <a:solidFill>
                  <a:srgbClr val="000000"/>
                </a:solidFill>
                <a:latin typeface="Segoe UI"/>
                <a:ea typeface="Segoe UI"/>
                <a:cs typeface="Segoe UI"/>
              </a:rPr>
            </a:br>
            <a:endParaRPr lang="en-US" sz="2400">
              <a:solidFill>
                <a:srgbClr val="000000"/>
              </a:solidFill>
              <a:latin typeface="Segoe UI"/>
              <a:ea typeface="Segoe UI"/>
              <a:cs typeface="Segoe UI"/>
            </a:endParaRPr>
          </a:p>
          <a:p>
            <a:pPr marL="623888" indent="-514350" eaLnBrk="1" hangingPunct="1"/>
            <a:r>
              <a:rPr lang="en-US" sz="2400">
                <a:solidFill>
                  <a:schemeClr val="accent2"/>
                </a:solidFill>
                <a:latin typeface="Segoe UI"/>
                <a:ea typeface="Segoe UI"/>
                <a:cs typeface="Segoe UI"/>
              </a:rPr>
              <a:t>TWO</a:t>
            </a:r>
            <a:r>
              <a:rPr lang="en-US" sz="2400">
                <a:solidFill>
                  <a:schemeClr val="accent1"/>
                </a:solidFill>
                <a:latin typeface="Segoe UI"/>
                <a:ea typeface="Segoe UI"/>
                <a:cs typeface="Segoe UI"/>
              </a:rPr>
              <a:t> </a:t>
            </a:r>
            <a:r>
              <a:rPr lang="en-US" sz="2400">
                <a:solidFill>
                  <a:srgbClr val="000000"/>
                </a:solidFill>
                <a:latin typeface="Segoe UI"/>
                <a:ea typeface="Segoe UI"/>
                <a:cs typeface="Segoe UI"/>
              </a:rPr>
              <a:t>Disqualifying Faults:</a:t>
            </a:r>
          </a:p>
          <a:p>
            <a:pPr marL="895350" lvl="1" indent="-438150" eaLnBrk="1" hangingPunct="1">
              <a:buFont typeface="Verdana" pitchFamily="34" charset="0"/>
              <a:buAutoNum type="arabicPeriod"/>
            </a:pPr>
            <a:r>
              <a:rPr lang="en-US" sz="2000">
                <a:solidFill>
                  <a:srgbClr val="000000"/>
                </a:solidFill>
                <a:latin typeface="Segoe UI"/>
                <a:ea typeface="Segoe UI"/>
                <a:cs typeface="Segoe UI"/>
              </a:rPr>
              <a:t>More than a half inch under, or one inch over the height at the highest point of the shoulder blade.</a:t>
            </a:r>
            <a:br>
              <a:rPr lang="en-US" sz="2000">
                <a:solidFill>
                  <a:srgbClr val="000000"/>
                </a:solidFill>
                <a:latin typeface="Segoe UI"/>
                <a:ea typeface="Segoe UI"/>
                <a:cs typeface="Segoe UI"/>
              </a:rPr>
            </a:br>
            <a:endParaRPr lang="en-US" sz="2000">
              <a:solidFill>
                <a:srgbClr val="000000"/>
              </a:solidFill>
              <a:latin typeface="Segoe UI"/>
              <a:ea typeface="Segoe UI"/>
              <a:cs typeface="Segoe UI"/>
            </a:endParaRPr>
          </a:p>
          <a:p>
            <a:pPr marL="895350" lvl="1" indent="-438150" eaLnBrk="1" hangingPunct="1">
              <a:buFont typeface="Verdana" pitchFamily="34" charset="0"/>
              <a:buAutoNum type="arabicPeriod"/>
            </a:pPr>
            <a:r>
              <a:rPr lang="en-US" sz="2000">
                <a:solidFill>
                  <a:srgbClr val="000000"/>
                </a:solidFill>
                <a:latin typeface="Segoe UI"/>
                <a:ea typeface="Segoe UI"/>
                <a:cs typeface="Segoe UI"/>
              </a:rPr>
              <a:t>Overshot or undershot mouth.</a:t>
            </a:r>
          </a:p>
          <a:p>
            <a:pPr marL="623888" indent="-514350" eaLnBrk="1" hangingPunct="1"/>
            <a:endParaRPr lang="en-US"/>
          </a:p>
        </p:txBody>
      </p:sp>
      <p:sp>
        <p:nvSpPr>
          <p:cNvPr id="3" name="Title 2"/>
          <p:cNvSpPr>
            <a:spLocks noGrp="1"/>
          </p:cNvSpPr>
          <p:nvPr>
            <p:ph type="title"/>
          </p:nvPr>
        </p:nvSpPr>
        <p:spPr/>
        <p:txBody>
          <a:bodyPr/>
          <a:lstStyle/>
          <a:p>
            <a:pPr eaLnBrk="1" fontAlgn="auto" hangingPunct="1">
              <a:spcAft>
                <a:spcPts val="0"/>
              </a:spcAft>
              <a:defRPr/>
            </a:pPr>
            <a:r>
              <a:rPr lang="en-US" dirty="0">
                <a:latin typeface="Segoe UI" pitchFamily="34" charset="0"/>
                <a:cs typeface="Segoe UI" pitchFamily="34" charset="0"/>
              </a:rPr>
              <a:t>Disqualifying Faults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6" descr="Puppies 109"/>
          <p:cNvPicPr>
            <a:picLocks noGrp="1" noChangeAspect="1" noChangeArrowheads="1"/>
          </p:cNvPicPr>
          <p:nvPr>
            <p:ph idx="1"/>
          </p:nvPr>
        </p:nvPicPr>
        <p:blipFill>
          <a:blip r:embed="rId3" cstate="print"/>
          <a:srcRect/>
          <a:stretch>
            <a:fillRect/>
          </a:stretch>
        </p:blipFill>
        <p:spPr>
          <a:xfrm>
            <a:off x="1557338" y="1481138"/>
            <a:ext cx="6029325" cy="4525962"/>
          </a:xfrm>
        </p:spPr>
      </p:pic>
      <p:sp>
        <p:nvSpPr>
          <p:cNvPr id="12290" name="Rectangle 4"/>
          <p:cNvSpPr>
            <a:spLocks noGrp="1" noChangeArrowheads="1"/>
          </p:cNvSpPr>
          <p:nvPr>
            <p:ph type="title"/>
          </p:nvPr>
        </p:nvSpPr>
        <p:spPr/>
        <p:txBody>
          <a:bodyPr>
            <a:normAutofit fontScale="90000"/>
          </a:bodyPr>
          <a:lstStyle/>
          <a:p>
            <a:pPr eaLnBrk="1" fontAlgn="auto" hangingPunct="1">
              <a:spcAft>
                <a:spcPts val="0"/>
              </a:spcAft>
              <a:defRPr/>
            </a:pPr>
            <a:r>
              <a:rPr lang="en-US" b="0" dirty="0">
                <a:latin typeface="Segoe UI" pitchFamily="34" charset="0"/>
                <a:cs typeface="Segoe UI" pitchFamily="34" charset="0"/>
              </a:rPr>
              <a:t>Character of the Norwegian Buhund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Content Placeholder 1"/>
          <p:cNvSpPr>
            <a:spLocks noGrp="1"/>
          </p:cNvSpPr>
          <p:nvPr>
            <p:ph idx="1"/>
          </p:nvPr>
        </p:nvSpPr>
        <p:spPr/>
        <p:txBody>
          <a:bodyPr/>
          <a:lstStyle/>
          <a:p>
            <a:pPr eaLnBrk="1" hangingPunct="1"/>
            <a:r>
              <a:rPr lang="en-US" sz="2400">
                <a:solidFill>
                  <a:srgbClr val="000000"/>
                </a:solidFill>
                <a:latin typeface="Segoe UI"/>
                <a:ea typeface="Segoe UI"/>
                <a:cs typeface="Segoe UI"/>
              </a:rPr>
              <a:t>Temperament: Self confident, alert, lively, and very affectionate with people.</a:t>
            </a:r>
          </a:p>
          <a:p>
            <a:pPr eaLnBrk="1" hangingPunct="1"/>
            <a:endParaRPr lang="en-US" sz="2400">
              <a:solidFill>
                <a:srgbClr val="000000"/>
              </a:solidFill>
              <a:latin typeface="Segoe UI"/>
              <a:ea typeface="Segoe UI"/>
              <a:cs typeface="Segoe UI"/>
            </a:endParaRPr>
          </a:p>
          <a:p>
            <a:pPr eaLnBrk="1" hangingPunct="1"/>
            <a:r>
              <a:rPr lang="en-US" sz="2400">
                <a:solidFill>
                  <a:srgbClr val="000000"/>
                </a:solidFill>
                <a:latin typeface="Segoe UI"/>
                <a:ea typeface="Segoe UI"/>
                <a:cs typeface="Segoe UI"/>
              </a:rPr>
              <a:t>Known as “The Friendly Spitz</a:t>
            </a:r>
            <a:r>
              <a:rPr lang="en-US" sz="2400">
                <a:solidFill>
                  <a:srgbClr val="000000"/>
                </a:solidFill>
                <a:cs typeface="Times" pitchFamily="18" charset="0"/>
              </a:rPr>
              <a:t>”</a:t>
            </a:r>
            <a:endParaRPr lang="en-US"/>
          </a:p>
        </p:txBody>
      </p:sp>
      <p:sp>
        <p:nvSpPr>
          <p:cNvPr id="3" name="Title 2"/>
          <p:cNvSpPr>
            <a:spLocks noGrp="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Character</a:t>
            </a:r>
          </a:p>
        </p:txBody>
      </p:sp>
      <p:pic>
        <p:nvPicPr>
          <p:cNvPr id="148483" name="Picture 6" descr="KCBuhund"/>
          <p:cNvPicPr>
            <a:picLocks noChangeAspect="1" noChangeArrowheads="1"/>
          </p:cNvPicPr>
          <p:nvPr/>
        </p:nvPicPr>
        <p:blipFill>
          <a:blip r:embed="rId3" cstate="print"/>
          <a:srcRect l="27446" t="17505" r="33347" b="58902"/>
          <a:stretch>
            <a:fillRect/>
          </a:stretch>
        </p:blipFill>
        <p:spPr bwMode="auto">
          <a:xfrm>
            <a:off x="4787900" y="3141663"/>
            <a:ext cx="3840163" cy="29749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5"/>
          <p:cNvSpPr>
            <a:spLocks noGrp="1" noChangeArrowheads="1"/>
          </p:cNvSpPr>
          <p:nvPr>
            <p:ph idx="1"/>
          </p:nvPr>
        </p:nvSpPr>
        <p:spPr/>
        <p:txBody>
          <a:bodyPr/>
          <a:lstStyle/>
          <a:p>
            <a:pPr marL="0" indent="0" eaLnBrk="1" hangingPunct="1"/>
            <a:r>
              <a:rPr lang="en-US" dirty="0">
                <a:latin typeface="Segoe UI"/>
                <a:ea typeface="Segoe UI"/>
                <a:cs typeface="Segoe UI"/>
              </a:rPr>
              <a:t>His character is truly courageous, energetic and friendly –  willing and amenable.  </a:t>
            </a:r>
          </a:p>
          <a:p>
            <a:pPr marL="0" indent="0" eaLnBrk="1" hangingPunct="1"/>
            <a:endParaRPr lang="en-US" dirty="0">
              <a:latin typeface="Segoe UI"/>
              <a:ea typeface="Segoe UI"/>
              <a:cs typeface="Segoe UI"/>
            </a:endParaRPr>
          </a:p>
          <a:p>
            <a:pPr marL="0" indent="0" eaLnBrk="1" hangingPunct="1"/>
            <a:r>
              <a:rPr lang="en-US" dirty="0">
                <a:latin typeface="Segoe UI"/>
                <a:ea typeface="Segoe UI"/>
                <a:cs typeface="Segoe UI"/>
              </a:rPr>
              <a:t>He is an absolutely honest little dog of tremendous heart, and possesses an unquenchable drive to ‘make things right’.  It is no exaggeration to say he is the dog world’s best kept secret.</a:t>
            </a:r>
          </a:p>
        </p:txBody>
      </p:sp>
      <p:sp>
        <p:nvSpPr>
          <p:cNvPr id="14338" name="Rectangle 4"/>
          <p:cNvSpPr>
            <a:spLocks noGrp="1" noChangeArrowheads="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Character</a:t>
            </a:r>
          </a:p>
        </p:txBody>
      </p:sp>
      <p:pic>
        <p:nvPicPr>
          <p:cNvPr id="150531" name="Picture 6" descr="Backyard dogs 110"/>
          <p:cNvPicPr>
            <a:picLocks noChangeAspect="1" noChangeArrowheads="1"/>
          </p:cNvPicPr>
          <p:nvPr/>
        </p:nvPicPr>
        <p:blipFill>
          <a:blip r:embed="rId3" cstate="print"/>
          <a:srcRect/>
          <a:stretch>
            <a:fillRect/>
          </a:stretch>
        </p:blipFill>
        <p:spPr bwMode="auto">
          <a:xfrm>
            <a:off x="4500563" y="4508500"/>
            <a:ext cx="2665412" cy="200183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5"/>
          <p:cNvSpPr>
            <a:spLocks noGrp="1" noChangeArrowheads="1"/>
          </p:cNvSpPr>
          <p:nvPr>
            <p:ph idx="1"/>
          </p:nvPr>
        </p:nvSpPr>
        <p:spPr/>
        <p:txBody>
          <a:bodyPr/>
          <a:lstStyle/>
          <a:p>
            <a:pPr marL="0" indent="0" eaLnBrk="1" hangingPunct="1"/>
            <a:r>
              <a:rPr lang="en-US">
                <a:latin typeface="Segoe UI"/>
                <a:ea typeface="Segoe UI"/>
                <a:cs typeface="Segoe UI"/>
              </a:rPr>
              <a:t>Shyness, timidity, fear, dullness and aggression are enough by themselves to exclude a Buhund from being considered for any formal award.   </a:t>
            </a:r>
            <a:br>
              <a:rPr lang="en-US">
                <a:latin typeface="Segoe UI"/>
                <a:ea typeface="Segoe UI"/>
                <a:cs typeface="Segoe UI"/>
              </a:rPr>
            </a:br>
            <a:endParaRPr lang="en-US">
              <a:latin typeface="Segoe UI"/>
              <a:ea typeface="Segoe UI"/>
              <a:cs typeface="Segoe UI"/>
            </a:endParaRPr>
          </a:p>
          <a:p>
            <a:pPr marL="0" indent="0" eaLnBrk="1" hangingPunct="1"/>
            <a:r>
              <a:rPr lang="en-US">
                <a:latin typeface="Segoe UI"/>
                <a:ea typeface="Segoe UI"/>
                <a:cs typeface="Segoe UI"/>
              </a:rPr>
              <a:t>Inter-male displays of temper should be viewed on their merit (sometimes boys will be boys), but ANY Buhund who attempts to bite a person or goes after an otherwise innocent animal bystander should be eliminated forthwith. </a:t>
            </a:r>
          </a:p>
        </p:txBody>
      </p:sp>
      <p:sp>
        <p:nvSpPr>
          <p:cNvPr id="21506" name="Rectangle 4"/>
          <p:cNvSpPr>
            <a:spLocks noGrp="1" noChangeArrowheads="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Character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5"/>
          <p:cNvSpPr>
            <a:spLocks noGrp="1" noChangeArrowheads="1"/>
          </p:cNvSpPr>
          <p:nvPr>
            <p:ph idx="1"/>
          </p:nvPr>
        </p:nvSpPr>
        <p:spPr/>
        <p:txBody>
          <a:bodyPr/>
          <a:lstStyle/>
          <a:p>
            <a:pPr marL="0" indent="0" eaLnBrk="1" hangingPunct="1"/>
            <a:r>
              <a:rPr lang="en-US">
                <a:latin typeface="Segoe UI"/>
                <a:ea typeface="Segoe UI"/>
                <a:cs typeface="Segoe UI"/>
              </a:rPr>
              <a:t>The very best Norwegian Buhunds regard the show ring as a party to which all new and old friends have been invited.  While handler control is, by the rules, necessary, I beg you not to penalize the entry who simply can’t stop a wagging tail, or one that stamps his feet with impatience that you haven’t made up your mind.  His ears are highly mobile and it is quite common for them to be constantly swiveling, even down; you should only ‘ask’ him for them once, then it is back to work for your inquisitive little entry. </a:t>
            </a:r>
          </a:p>
        </p:txBody>
      </p:sp>
      <p:sp>
        <p:nvSpPr>
          <p:cNvPr id="20482" name="Rectangle 4"/>
          <p:cNvSpPr>
            <a:spLocks noGrp="1" noChangeArrowheads="1"/>
          </p:cNvSpPr>
          <p:nvPr>
            <p:ph type="title"/>
          </p:nvPr>
        </p:nvSpPr>
        <p:spPr/>
        <p:txBody>
          <a:bodyPr/>
          <a:lstStyle/>
          <a:p>
            <a:pPr eaLnBrk="1" fontAlgn="auto" hangingPunct="1">
              <a:spcAft>
                <a:spcPts val="0"/>
              </a:spcAft>
              <a:defRPr/>
            </a:pPr>
            <a:r>
              <a:rPr lang="en-US" b="0" dirty="0">
                <a:latin typeface="Segoe UI" pitchFamily="34" charset="0"/>
                <a:cs typeface="Segoe UI" pitchFamily="34" charset="0"/>
              </a:rPr>
              <a:t>Character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83968" y="0"/>
            <a:ext cx="4174232" cy="1143000"/>
          </a:xfrm>
        </p:spPr>
        <p:txBody>
          <a:bodyPr/>
          <a:lstStyle/>
          <a:p>
            <a:pPr eaLnBrk="1" fontAlgn="auto" hangingPunct="1">
              <a:spcAft>
                <a:spcPts val="0"/>
              </a:spcAft>
              <a:defRPr/>
            </a:pPr>
            <a:r>
              <a:rPr lang="en-US" dirty="0">
                <a:latin typeface="Segoe UI Semibold" pitchFamily="34" charset="0"/>
              </a:rPr>
              <a:t>Buhund Traits</a:t>
            </a:r>
          </a:p>
        </p:txBody>
      </p:sp>
      <p:pic>
        <p:nvPicPr>
          <p:cNvPr id="158722" name="Picture 4"/>
          <p:cNvPicPr>
            <a:picLocks noChangeAspect="1" noChangeArrowheads="1"/>
          </p:cNvPicPr>
          <p:nvPr/>
        </p:nvPicPr>
        <p:blipFill>
          <a:blip r:embed="rId3" cstate="print"/>
          <a:srcRect/>
          <a:stretch>
            <a:fillRect/>
          </a:stretch>
        </p:blipFill>
        <p:spPr bwMode="auto">
          <a:xfrm>
            <a:off x="611188" y="981075"/>
            <a:ext cx="4000500" cy="3005138"/>
          </a:xfrm>
          <a:prstGeom prst="rect">
            <a:avLst/>
          </a:prstGeom>
          <a:noFill/>
          <a:ln w="9525">
            <a:noFill/>
            <a:miter lim="800000"/>
            <a:headEnd/>
            <a:tailEnd/>
          </a:ln>
        </p:spPr>
      </p:pic>
      <p:sp>
        <p:nvSpPr>
          <p:cNvPr id="158723" name="Text Box 5"/>
          <p:cNvSpPr txBox="1">
            <a:spLocks noChangeArrowheads="1"/>
          </p:cNvSpPr>
          <p:nvPr/>
        </p:nvSpPr>
        <p:spPr bwMode="auto">
          <a:xfrm>
            <a:off x="468313" y="4292600"/>
            <a:ext cx="4191000" cy="1477963"/>
          </a:xfrm>
          <a:prstGeom prst="rect">
            <a:avLst/>
          </a:prstGeom>
          <a:noFill/>
          <a:ln w="9525">
            <a:noFill/>
            <a:miter lim="800000"/>
            <a:headEnd/>
            <a:tailEnd/>
          </a:ln>
        </p:spPr>
        <p:txBody>
          <a:bodyPr>
            <a:spAutoFit/>
          </a:bodyPr>
          <a:lstStyle/>
          <a:p>
            <a:pPr>
              <a:spcBef>
                <a:spcPct val="50000"/>
              </a:spcBef>
            </a:pPr>
            <a:r>
              <a:rPr lang="en-US" sz="1800">
                <a:latin typeface="Segoe UI Semibold"/>
              </a:rPr>
              <a:t>Teamwork - they were bred to work together with or without a human present to gather the flock.  This teamwork is applied to other tasks and problem solving.</a:t>
            </a:r>
          </a:p>
        </p:txBody>
      </p:sp>
      <p:pic>
        <p:nvPicPr>
          <p:cNvPr id="158724" name="Picture 6"/>
          <p:cNvPicPr>
            <a:picLocks noChangeAspect="1" noChangeArrowheads="1"/>
          </p:cNvPicPr>
          <p:nvPr/>
        </p:nvPicPr>
        <p:blipFill>
          <a:blip r:embed="rId4" cstate="print"/>
          <a:srcRect/>
          <a:stretch>
            <a:fillRect/>
          </a:stretch>
        </p:blipFill>
        <p:spPr bwMode="auto">
          <a:xfrm>
            <a:off x="5003800" y="2420938"/>
            <a:ext cx="3441700" cy="2586037"/>
          </a:xfrm>
          <a:prstGeom prst="rect">
            <a:avLst/>
          </a:prstGeom>
          <a:noFill/>
          <a:ln w="9525">
            <a:noFill/>
            <a:miter lim="800000"/>
            <a:headEnd/>
            <a:tailEnd/>
          </a:ln>
        </p:spPr>
      </p:pic>
      <p:sp>
        <p:nvSpPr>
          <p:cNvPr id="158725" name="Text Box 7"/>
          <p:cNvSpPr txBox="1">
            <a:spLocks noChangeArrowheads="1"/>
          </p:cNvSpPr>
          <p:nvPr/>
        </p:nvSpPr>
        <p:spPr bwMode="auto">
          <a:xfrm>
            <a:off x="5724525" y="1844675"/>
            <a:ext cx="1568450" cy="461963"/>
          </a:xfrm>
          <a:prstGeom prst="rect">
            <a:avLst/>
          </a:prstGeom>
          <a:noFill/>
          <a:ln w="9525">
            <a:noFill/>
            <a:miter lim="800000"/>
            <a:headEnd/>
            <a:tailEnd/>
          </a:ln>
        </p:spPr>
        <p:txBody>
          <a:bodyPr wrap="none">
            <a:spAutoFit/>
          </a:bodyPr>
          <a:lstStyle/>
          <a:p>
            <a:r>
              <a:rPr lang="en-US">
                <a:latin typeface="Segoe UI Semibold"/>
              </a:rPr>
              <a:t>Let me in!</a:t>
            </a:r>
          </a:p>
        </p:txBody>
      </p:sp>
      <p:sp>
        <p:nvSpPr>
          <p:cNvPr id="158726" name="Text Box 8"/>
          <p:cNvSpPr txBox="1">
            <a:spLocks noChangeArrowheads="1"/>
          </p:cNvSpPr>
          <p:nvPr/>
        </p:nvSpPr>
        <p:spPr bwMode="auto">
          <a:xfrm>
            <a:off x="4859338" y="5373688"/>
            <a:ext cx="3733800" cy="915987"/>
          </a:xfrm>
          <a:prstGeom prst="rect">
            <a:avLst/>
          </a:prstGeom>
          <a:noFill/>
          <a:ln w="9525">
            <a:noFill/>
            <a:miter lim="800000"/>
            <a:headEnd/>
            <a:tailEnd/>
          </a:ln>
        </p:spPr>
        <p:txBody>
          <a:bodyPr>
            <a:spAutoFit/>
          </a:bodyPr>
          <a:lstStyle/>
          <a:p>
            <a:pPr>
              <a:spcBef>
                <a:spcPct val="50000"/>
              </a:spcBef>
            </a:pPr>
            <a:r>
              <a:rPr lang="en-US" sz="1800">
                <a:latin typeface="Segoe UI Semibold"/>
              </a:rPr>
              <a:t>This is a social breed that prefers to be with its people.  Norwegian Buhunds do not like to be alone.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2916238" y="260350"/>
            <a:ext cx="4968875" cy="769938"/>
          </a:xfrm>
          <a:prstGeom prst="rect">
            <a:avLst/>
          </a:prstGeom>
          <a:noFill/>
          <a:ln w="9525">
            <a:noFill/>
            <a:miter lim="800000"/>
            <a:headEnd/>
            <a:tailEnd/>
          </a:ln>
        </p:spPr>
        <p:txBody>
          <a:bodyPr>
            <a:spAutoFit/>
          </a:bodyPr>
          <a:lstStyle/>
          <a:p>
            <a:r>
              <a:rPr lang="en-US" sz="4400">
                <a:latin typeface="Segoe UI Semibold"/>
              </a:rPr>
              <a:t>History in Norway</a:t>
            </a:r>
          </a:p>
        </p:txBody>
      </p:sp>
      <p:pic>
        <p:nvPicPr>
          <p:cNvPr id="70658" name="Picture 7"/>
          <p:cNvPicPr>
            <a:picLocks noChangeAspect="1" noChangeArrowheads="1"/>
          </p:cNvPicPr>
          <p:nvPr/>
        </p:nvPicPr>
        <p:blipFill>
          <a:blip r:embed="rId3" cstate="print"/>
          <a:srcRect/>
          <a:stretch>
            <a:fillRect/>
          </a:stretch>
        </p:blipFill>
        <p:spPr bwMode="auto">
          <a:xfrm>
            <a:off x="250825" y="260350"/>
            <a:ext cx="2095500" cy="1270000"/>
          </a:xfrm>
          <a:prstGeom prst="rect">
            <a:avLst/>
          </a:prstGeom>
          <a:noFill/>
          <a:ln w="9525">
            <a:noFill/>
            <a:miter lim="800000"/>
            <a:headEnd/>
            <a:tailEnd/>
          </a:ln>
        </p:spPr>
      </p:pic>
      <p:pic>
        <p:nvPicPr>
          <p:cNvPr id="70659" name="Picture 5"/>
          <p:cNvPicPr>
            <a:picLocks noChangeAspect="1" noChangeArrowheads="1"/>
          </p:cNvPicPr>
          <p:nvPr/>
        </p:nvPicPr>
        <p:blipFill>
          <a:blip r:embed="rId4" cstate="print"/>
          <a:srcRect/>
          <a:stretch>
            <a:fillRect/>
          </a:stretch>
        </p:blipFill>
        <p:spPr bwMode="auto">
          <a:xfrm>
            <a:off x="250825" y="1628775"/>
            <a:ext cx="2514600" cy="1870075"/>
          </a:xfrm>
          <a:prstGeom prst="rect">
            <a:avLst/>
          </a:prstGeom>
          <a:noFill/>
          <a:ln w="9525">
            <a:noFill/>
            <a:miter lim="800000"/>
            <a:headEnd/>
            <a:tailEnd/>
          </a:ln>
        </p:spPr>
      </p:pic>
      <p:sp>
        <p:nvSpPr>
          <p:cNvPr id="70660" name="TextBox 4"/>
          <p:cNvSpPr txBox="1">
            <a:spLocks noChangeArrowheads="1"/>
          </p:cNvSpPr>
          <p:nvPr/>
        </p:nvSpPr>
        <p:spPr bwMode="auto">
          <a:xfrm>
            <a:off x="3059113" y="1628775"/>
            <a:ext cx="5834062" cy="4302125"/>
          </a:xfrm>
          <a:prstGeom prst="rect">
            <a:avLst/>
          </a:prstGeom>
          <a:noFill/>
          <a:ln w="9525">
            <a:noFill/>
            <a:miter lim="800000"/>
            <a:headEnd/>
            <a:tailEnd/>
          </a:ln>
        </p:spPr>
        <p:txBody>
          <a:bodyPr>
            <a:spAutoFit/>
          </a:bodyPr>
          <a:lstStyle/>
          <a:p>
            <a:pPr>
              <a:lnSpc>
                <a:spcPct val="90000"/>
              </a:lnSpc>
              <a:spcBef>
                <a:spcPct val="50000"/>
              </a:spcBef>
              <a:buFont typeface="Arial" charset="0"/>
              <a:buChar char="•"/>
            </a:pPr>
            <a:r>
              <a:rPr lang="en-US">
                <a:latin typeface="Segoe UI"/>
                <a:ea typeface="Segoe UI"/>
                <a:cs typeface="Segoe UI"/>
              </a:rPr>
              <a:t>1920 the breed was threatened with extinction. Jon Saeland, the Norwegian State Counsel, organized an inventory and analysis of the state of the Norwegian Buhund. </a:t>
            </a:r>
          </a:p>
          <a:p>
            <a:pPr>
              <a:lnSpc>
                <a:spcPct val="90000"/>
              </a:lnSpc>
              <a:spcBef>
                <a:spcPct val="50000"/>
              </a:spcBef>
              <a:buFont typeface="Arial" charset="0"/>
              <a:buChar char="•"/>
            </a:pPr>
            <a:r>
              <a:rPr lang="en-US">
                <a:latin typeface="Segoe UI"/>
                <a:ea typeface="Segoe UI"/>
                <a:cs typeface="Segoe UI"/>
              </a:rPr>
              <a:t>1926, a  breed description was written in collaboration with Carl Omsted, who was the expert on Spitzdogs in the Norwegian kennel club (NKK). </a:t>
            </a:r>
          </a:p>
          <a:p>
            <a:pPr>
              <a:lnSpc>
                <a:spcPct val="90000"/>
              </a:lnSpc>
              <a:spcBef>
                <a:spcPct val="50000"/>
              </a:spcBef>
              <a:buFont typeface="Arial" charset="0"/>
              <a:buChar char="•"/>
            </a:pPr>
            <a:r>
              <a:rPr lang="en-US">
                <a:latin typeface="Segoe UI"/>
                <a:ea typeface="Segoe UI"/>
                <a:cs typeface="Segoe UI"/>
              </a:rPr>
              <a:t>1926 first exhibition and registry .</a:t>
            </a:r>
          </a:p>
          <a:p>
            <a:pPr>
              <a:lnSpc>
                <a:spcPct val="90000"/>
              </a:lnSpc>
              <a:spcBef>
                <a:spcPct val="50000"/>
              </a:spcBef>
              <a:buFont typeface="Arial" charset="0"/>
              <a:buChar char="•"/>
            </a:pPr>
            <a:r>
              <a:rPr lang="en-US">
                <a:latin typeface="Segoe UI"/>
                <a:ea typeface="Segoe UI"/>
                <a:cs typeface="Segoe UI"/>
              </a:rPr>
              <a:t>1936 first Buhund Club. </a:t>
            </a:r>
          </a:p>
        </p:txBody>
      </p:sp>
      <p:pic>
        <p:nvPicPr>
          <p:cNvPr id="70661" name="Picture 2"/>
          <p:cNvPicPr>
            <a:picLocks noChangeAspect="1" noChangeArrowheads="1"/>
          </p:cNvPicPr>
          <p:nvPr/>
        </p:nvPicPr>
        <p:blipFill>
          <a:blip r:embed="rId5" cstate="print"/>
          <a:srcRect/>
          <a:stretch>
            <a:fillRect/>
          </a:stretch>
        </p:blipFill>
        <p:spPr bwMode="auto">
          <a:xfrm>
            <a:off x="468313" y="5013325"/>
            <a:ext cx="2044700" cy="15970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Content Placeholder 1"/>
          <p:cNvSpPr>
            <a:spLocks noGrp="1"/>
          </p:cNvSpPr>
          <p:nvPr>
            <p:ph idx="1"/>
          </p:nvPr>
        </p:nvSpPr>
        <p:spPr/>
        <p:txBody>
          <a:bodyPr/>
          <a:lstStyle/>
          <a:p>
            <a:pPr eaLnBrk="1" hangingPunct="1">
              <a:spcBef>
                <a:spcPct val="50000"/>
              </a:spcBef>
            </a:pPr>
            <a:r>
              <a:rPr lang="en-US" sz="2800">
                <a:solidFill>
                  <a:srgbClr val="000000"/>
                </a:solidFill>
                <a:latin typeface="Segoe UI Semibold"/>
              </a:rPr>
              <a:t>Norwegian Buhunds are vocal and brave but not aggressive. They are excellent watchdogs.</a:t>
            </a:r>
          </a:p>
          <a:p>
            <a:pPr eaLnBrk="1" hangingPunct="1">
              <a:spcBef>
                <a:spcPct val="50000"/>
              </a:spcBef>
            </a:pPr>
            <a:r>
              <a:rPr lang="en-US" sz="2800">
                <a:solidFill>
                  <a:srgbClr val="000000"/>
                </a:solidFill>
                <a:latin typeface="Segoe UI Semibold"/>
              </a:rPr>
              <a:t>They also have the northern traits of great energy, the desire for human companionship.</a:t>
            </a:r>
          </a:p>
          <a:p>
            <a:pPr eaLnBrk="1" hangingPunct="1">
              <a:spcBef>
                <a:spcPct val="50000"/>
              </a:spcBef>
            </a:pPr>
            <a:r>
              <a:rPr lang="en-US" sz="2800">
                <a:solidFill>
                  <a:srgbClr val="000000"/>
                </a:solidFill>
                <a:latin typeface="Segoe UI Semibold"/>
              </a:rPr>
              <a:t>These dogs are in tune with owners, communicating with various noises and body language. </a:t>
            </a:r>
          </a:p>
          <a:p>
            <a:pPr eaLnBrk="1" hangingPunct="1">
              <a:spcBef>
                <a:spcPct val="50000"/>
              </a:spcBef>
            </a:pPr>
            <a:r>
              <a:rPr lang="en-US" sz="2800">
                <a:solidFill>
                  <a:srgbClr val="000000"/>
                </a:solidFill>
                <a:latin typeface="Segoe UI Semibold"/>
              </a:rPr>
              <a:t>They are highly trainable.</a:t>
            </a:r>
          </a:p>
          <a:p>
            <a:pPr eaLnBrk="1" hangingPunct="1"/>
            <a:endParaRPr lang="en-US">
              <a:latin typeface="Segoe UI Semibold"/>
            </a:endParaRPr>
          </a:p>
        </p:txBody>
      </p:sp>
      <p:sp>
        <p:nvSpPr>
          <p:cNvPr id="3" name="Title 2"/>
          <p:cNvSpPr>
            <a:spLocks noGrp="1"/>
          </p:cNvSpPr>
          <p:nvPr>
            <p:ph type="title"/>
          </p:nvPr>
        </p:nvSpPr>
        <p:spPr/>
        <p:txBody>
          <a:bodyPr/>
          <a:lstStyle/>
          <a:p>
            <a:pPr algn="ctr" eaLnBrk="1" fontAlgn="auto" hangingPunct="1">
              <a:spcAft>
                <a:spcPts val="0"/>
              </a:spcAft>
              <a:defRPr/>
            </a:pPr>
            <a:r>
              <a:rPr lang="en-US" dirty="0"/>
              <a:t>Buhund Traits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Content Placeholder 1"/>
          <p:cNvSpPr>
            <a:spLocks noGrp="1"/>
          </p:cNvSpPr>
          <p:nvPr>
            <p:ph idx="1"/>
          </p:nvPr>
        </p:nvSpPr>
        <p:spPr/>
        <p:txBody>
          <a:bodyPr/>
          <a:lstStyle/>
          <a:p>
            <a:pPr eaLnBrk="1" hangingPunct="1">
              <a:lnSpc>
                <a:spcPct val="90000"/>
              </a:lnSpc>
            </a:pPr>
            <a:r>
              <a:rPr lang="en-US" sz="2500">
                <a:latin typeface="Segoe UI"/>
                <a:ea typeface="Segoe UI"/>
                <a:cs typeface="Segoe UI"/>
              </a:rPr>
              <a:t>The Norwegian Buhund is an ancient, but very rare breed, and has been declared in danger of extinction by the Norwegian Kennel Club (NKK).</a:t>
            </a:r>
            <a:br>
              <a:rPr lang="en-US" sz="2500">
                <a:latin typeface="Segoe UI"/>
                <a:ea typeface="Segoe UI"/>
                <a:cs typeface="Segoe UI"/>
              </a:rPr>
            </a:br>
            <a:endParaRPr lang="en-US" sz="2500">
              <a:latin typeface="Segoe UI"/>
              <a:ea typeface="Segoe UI"/>
              <a:cs typeface="Segoe UI"/>
            </a:endParaRPr>
          </a:p>
          <a:p>
            <a:pPr eaLnBrk="1" hangingPunct="1">
              <a:lnSpc>
                <a:spcPct val="90000"/>
              </a:lnSpc>
            </a:pPr>
            <a:r>
              <a:rPr lang="en-US" sz="2500">
                <a:latin typeface="Segoe UI"/>
                <a:ea typeface="Segoe UI"/>
                <a:cs typeface="Segoe UI"/>
              </a:rPr>
              <a:t>This breed is not a “cookie-cutter” breed.  There will be some variety in size and certain characteristics—head shape, for instance may have some variability.</a:t>
            </a:r>
            <a:br>
              <a:rPr lang="en-US" sz="2500">
                <a:latin typeface="Segoe UI"/>
                <a:ea typeface="Segoe UI"/>
                <a:cs typeface="Segoe UI"/>
              </a:rPr>
            </a:br>
            <a:endParaRPr lang="en-US" sz="2500">
              <a:latin typeface="Segoe UI"/>
              <a:ea typeface="Segoe UI"/>
              <a:cs typeface="Segoe UI"/>
            </a:endParaRPr>
          </a:p>
          <a:p>
            <a:pPr eaLnBrk="1" hangingPunct="1">
              <a:lnSpc>
                <a:spcPct val="90000"/>
              </a:lnSpc>
            </a:pPr>
            <a:r>
              <a:rPr lang="en-US" sz="2500">
                <a:latin typeface="Segoe UI"/>
                <a:ea typeface="Segoe UI"/>
                <a:cs typeface="Segoe UI"/>
              </a:rPr>
              <a:t>Moderation in all things makes a good Buhund.</a:t>
            </a:r>
            <a:br>
              <a:rPr lang="en-US" sz="2500">
                <a:latin typeface="Segoe UI"/>
                <a:ea typeface="Segoe UI"/>
                <a:cs typeface="Segoe UI"/>
              </a:rPr>
            </a:br>
            <a:endParaRPr lang="en-US" sz="2500">
              <a:latin typeface="Segoe UI"/>
              <a:ea typeface="Segoe UI"/>
              <a:cs typeface="Segoe UI"/>
            </a:endParaRPr>
          </a:p>
          <a:p>
            <a:pPr eaLnBrk="1" hangingPunct="1">
              <a:lnSpc>
                <a:spcPct val="90000"/>
              </a:lnSpc>
            </a:pPr>
            <a:r>
              <a:rPr lang="en-US" sz="2500">
                <a:latin typeface="Segoe UI"/>
                <a:ea typeface="Segoe UI"/>
                <a:cs typeface="Segoe UI"/>
              </a:rPr>
              <a:t>Choose the best representative of the breed standard while not allowing serious faults.</a:t>
            </a:r>
          </a:p>
        </p:txBody>
      </p:sp>
      <p:sp>
        <p:nvSpPr>
          <p:cNvPr id="3" name="Title 2"/>
          <p:cNvSpPr>
            <a:spLocks noGrp="1"/>
          </p:cNvSpPr>
          <p:nvPr>
            <p:ph type="title"/>
          </p:nvPr>
        </p:nvSpPr>
        <p:spPr/>
        <p:txBody>
          <a:bodyPr/>
          <a:lstStyle/>
          <a:p>
            <a:pPr eaLnBrk="1" fontAlgn="auto" hangingPunct="1">
              <a:spcAft>
                <a:spcPts val="0"/>
              </a:spcAft>
              <a:defRPr/>
            </a:pPr>
            <a:r>
              <a:rPr lang="en-US" dirty="0">
                <a:latin typeface="Segoe UI" pitchFamily="34" charset="0"/>
                <a:cs typeface="Segoe UI" pitchFamily="34" charset="0"/>
              </a:rPr>
              <a:t>Keep in Mind: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C:\Documents and Settings\Shawne\My Documents\Current\TsarShadow\Dawne\Buhund Presentation\Pictures\1024x768\Handbook2_087.jpg"/>
          <p:cNvPicPr>
            <a:picLocks noChangeAspect="1" noChangeArrowheads="1"/>
          </p:cNvPicPr>
          <p:nvPr/>
        </p:nvPicPr>
        <p:blipFill>
          <a:blip r:embed="rId3" cstate="print"/>
          <a:srcRect/>
          <a:stretch>
            <a:fillRect/>
          </a:stretch>
        </p:blipFill>
        <p:spPr bwMode="auto">
          <a:xfrm>
            <a:off x="990600" y="0"/>
            <a:ext cx="7391400" cy="683736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304800"/>
            <a:ext cx="7772400" cy="1143000"/>
          </a:xfrm>
        </p:spPr>
        <p:txBody>
          <a:bodyPr/>
          <a:lstStyle/>
          <a:p>
            <a:pPr eaLnBrk="1" fontAlgn="auto" hangingPunct="1">
              <a:spcAft>
                <a:spcPts val="0"/>
              </a:spcAft>
              <a:defRPr/>
            </a:pPr>
            <a:r>
              <a:rPr lang="en-US" dirty="0"/>
              <a:t>Agility</a:t>
            </a:r>
          </a:p>
        </p:txBody>
      </p:sp>
      <p:pic>
        <p:nvPicPr>
          <p:cNvPr id="166914" name="Picture 4"/>
          <p:cNvPicPr>
            <a:picLocks noChangeAspect="1" noChangeArrowheads="1"/>
          </p:cNvPicPr>
          <p:nvPr/>
        </p:nvPicPr>
        <p:blipFill>
          <a:blip r:embed="rId3" cstate="print"/>
          <a:srcRect/>
          <a:stretch>
            <a:fillRect/>
          </a:stretch>
        </p:blipFill>
        <p:spPr bwMode="auto">
          <a:xfrm>
            <a:off x="1231900" y="4003675"/>
            <a:ext cx="3886200" cy="2625725"/>
          </a:xfrm>
          <a:prstGeom prst="rect">
            <a:avLst/>
          </a:prstGeom>
          <a:noFill/>
          <a:ln w="9525">
            <a:noFill/>
            <a:miter lim="800000"/>
            <a:headEnd/>
            <a:tailEnd/>
          </a:ln>
        </p:spPr>
      </p:pic>
      <p:pic>
        <p:nvPicPr>
          <p:cNvPr id="166915" name="Picture 7"/>
          <p:cNvPicPr>
            <a:picLocks noChangeAspect="1" noChangeArrowheads="1"/>
          </p:cNvPicPr>
          <p:nvPr/>
        </p:nvPicPr>
        <p:blipFill>
          <a:blip r:embed="rId4" cstate="print"/>
          <a:srcRect/>
          <a:stretch>
            <a:fillRect/>
          </a:stretch>
        </p:blipFill>
        <p:spPr bwMode="auto">
          <a:xfrm>
            <a:off x="5346700" y="1565275"/>
            <a:ext cx="3340100" cy="4445000"/>
          </a:xfrm>
          <a:prstGeom prst="rect">
            <a:avLst/>
          </a:prstGeom>
          <a:noFill/>
          <a:ln w="9525">
            <a:noFill/>
            <a:miter lim="800000"/>
            <a:headEnd/>
            <a:tailEnd/>
          </a:ln>
        </p:spPr>
      </p:pic>
      <p:pic>
        <p:nvPicPr>
          <p:cNvPr id="166916" name="Picture 8"/>
          <p:cNvPicPr>
            <a:picLocks noChangeAspect="1" noChangeArrowheads="1"/>
          </p:cNvPicPr>
          <p:nvPr/>
        </p:nvPicPr>
        <p:blipFill>
          <a:blip r:embed="rId5" cstate="print"/>
          <a:srcRect b="8646"/>
          <a:stretch>
            <a:fillRect/>
          </a:stretch>
        </p:blipFill>
        <p:spPr bwMode="auto">
          <a:xfrm>
            <a:off x="1231900" y="1260475"/>
            <a:ext cx="3886200" cy="2667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Puppies</a:t>
            </a:r>
          </a:p>
        </p:txBody>
      </p:sp>
      <p:pic>
        <p:nvPicPr>
          <p:cNvPr id="168962" name="Picture 2"/>
          <p:cNvPicPr>
            <a:picLocks noGrp="1" noChangeAspect="1" noChangeArrowheads="1"/>
          </p:cNvPicPr>
          <p:nvPr>
            <p:ph idx="1"/>
          </p:nvPr>
        </p:nvPicPr>
        <p:blipFill>
          <a:blip r:embed="rId3" cstate="print"/>
          <a:srcRect/>
          <a:stretch>
            <a:fillRect/>
          </a:stretch>
        </p:blipFill>
        <p:spPr>
          <a:xfrm>
            <a:off x="1524000" y="1706563"/>
            <a:ext cx="6096000" cy="40767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Box 2"/>
          <p:cNvSpPr txBox="1">
            <a:spLocks noChangeArrowheads="1"/>
          </p:cNvSpPr>
          <p:nvPr/>
        </p:nvSpPr>
        <p:spPr bwMode="auto">
          <a:xfrm>
            <a:off x="900113" y="765175"/>
            <a:ext cx="7920037" cy="5262979"/>
          </a:xfrm>
          <a:prstGeom prst="rect">
            <a:avLst/>
          </a:prstGeom>
          <a:noFill/>
          <a:ln w="9525">
            <a:noFill/>
            <a:miter lim="800000"/>
            <a:headEnd/>
            <a:tailEnd/>
          </a:ln>
        </p:spPr>
        <p:txBody>
          <a:bodyPr>
            <a:spAutoFit/>
          </a:bodyPr>
          <a:lstStyle/>
          <a:p>
            <a:endParaRPr lang="en-US" sz="1800" dirty="0">
              <a:latin typeface="Segoe UI Semibold"/>
            </a:endParaRPr>
          </a:p>
          <a:p>
            <a:r>
              <a:rPr lang="en-US" dirty="0">
                <a:latin typeface="Segoe UI Semibold"/>
              </a:rPr>
              <a:t>NBCA Approved Mentors</a:t>
            </a:r>
            <a:br>
              <a:rPr lang="en-US" sz="2000" dirty="0">
                <a:latin typeface="Segoe UI Semibold"/>
              </a:rPr>
            </a:br>
            <a:r>
              <a:rPr lang="en-US" sz="1800" dirty="0">
                <a:latin typeface="Segoe UI Semibold"/>
              </a:rPr>
              <a:t>Else Turner  </a:t>
            </a:r>
            <a:r>
              <a:rPr lang="en-US" sz="1800" dirty="0">
                <a:latin typeface="Segoe UI Semibold"/>
                <a:hlinkClick r:id="rId3"/>
              </a:rPr>
              <a:t>rob480@comcast.net</a:t>
            </a:r>
            <a:endParaRPr lang="en-US" sz="1800" dirty="0">
              <a:latin typeface="Segoe UI Semibold"/>
            </a:endParaRPr>
          </a:p>
          <a:p>
            <a:r>
              <a:rPr lang="en-US" sz="1800" dirty="0">
                <a:latin typeface="Segoe UI Semibold"/>
              </a:rPr>
              <a:t>Lisa Donnelley  </a:t>
            </a:r>
            <a:r>
              <a:rPr lang="en-US" sz="1800" dirty="0">
                <a:latin typeface="Segoe UI Semibold"/>
                <a:hlinkClick r:id="rId4"/>
              </a:rPr>
              <a:t>caredig116@comcast.net</a:t>
            </a:r>
            <a:endParaRPr lang="en-US" sz="1800" dirty="0">
              <a:latin typeface="Segoe UI Semibold"/>
            </a:endParaRPr>
          </a:p>
          <a:p>
            <a:endParaRPr lang="en-US" sz="1800" dirty="0">
              <a:latin typeface="Segoe UI Semibold"/>
            </a:endParaRPr>
          </a:p>
          <a:p>
            <a:endParaRPr lang="en-US" sz="1800" dirty="0">
              <a:latin typeface="Segoe UI"/>
              <a:ea typeface="Segoe UI"/>
              <a:cs typeface="Segoe UI"/>
            </a:endParaRPr>
          </a:p>
          <a:p>
            <a:r>
              <a:rPr lang="en-US" dirty="0">
                <a:latin typeface="Segoe UI Semibold"/>
                <a:ea typeface="Segoe UI"/>
                <a:cs typeface="Segoe UI"/>
              </a:rPr>
              <a:t>Additional Resources</a:t>
            </a:r>
          </a:p>
          <a:p>
            <a:r>
              <a:rPr lang="en-US" sz="1800" dirty="0">
                <a:latin typeface="Segoe UI"/>
                <a:ea typeface="Segoe UI"/>
                <a:cs typeface="Segoe UI"/>
              </a:rPr>
              <a:t>NBCA Website</a:t>
            </a:r>
          </a:p>
          <a:p>
            <a:r>
              <a:rPr lang="en-US" sz="1800" dirty="0">
                <a:latin typeface="Segoe UI"/>
                <a:ea typeface="Segoe UI"/>
                <a:cs typeface="Segoe UI"/>
                <a:hlinkClick r:id="rId5"/>
              </a:rPr>
              <a:t>www.buhund.org</a:t>
            </a:r>
            <a:endParaRPr lang="en-US" sz="1800" dirty="0">
              <a:latin typeface="Segoe UI"/>
              <a:ea typeface="Segoe UI"/>
              <a:cs typeface="Segoe UI"/>
            </a:endParaRPr>
          </a:p>
          <a:p>
            <a:endParaRPr lang="en-US" sz="1800" dirty="0">
              <a:latin typeface="Segoe UI"/>
              <a:ea typeface="Segoe UI"/>
              <a:cs typeface="Segoe UI"/>
            </a:endParaRPr>
          </a:p>
          <a:p>
            <a:r>
              <a:rPr lang="en-US" sz="1800" dirty="0">
                <a:latin typeface="Segoe UI"/>
                <a:ea typeface="Segoe UI"/>
                <a:cs typeface="Segoe UI"/>
              </a:rPr>
              <a:t>AKC Judge’s Guide</a:t>
            </a:r>
          </a:p>
          <a:p>
            <a:r>
              <a:rPr lang="en-US" sz="1800" dirty="0">
                <a:latin typeface="Segoe UI"/>
                <a:ea typeface="Segoe UI"/>
                <a:cs typeface="Segoe UI"/>
                <a:hlinkClick r:id="rId6"/>
              </a:rPr>
              <a:t>http://www.akc.org/judges/guides/norwegian_buhund/standard.cfm</a:t>
            </a:r>
            <a:endParaRPr lang="en-US" sz="1800" dirty="0">
              <a:latin typeface="Segoe UI"/>
              <a:ea typeface="Segoe UI"/>
              <a:cs typeface="Segoe UI"/>
            </a:endParaRPr>
          </a:p>
          <a:p>
            <a:endParaRPr lang="en-US" sz="1800" dirty="0">
              <a:latin typeface="Segoe UI"/>
              <a:ea typeface="Segoe UI"/>
              <a:cs typeface="Segoe UI"/>
            </a:endParaRPr>
          </a:p>
          <a:p>
            <a:r>
              <a:rPr lang="en-US" sz="1800" dirty="0">
                <a:latin typeface="Segoe UI"/>
                <a:ea typeface="Segoe UI"/>
                <a:cs typeface="Segoe UI"/>
              </a:rPr>
              <a:t>Comparative Discussion</a:t>
            </a:r>
          </a:p>
          <a:p>
            <a:r>
              <a:rPr lang="en-US" sz="1800" dirty="0">
                <a:latin typeface="Segoe UI"/>
                <a:ea typeface="Segoe UI"/>
                <a:cs typeface="Segoe UI"/>
              </a:rPr>
              <a:t>http://judgesl.com/Buhund/Buhund.htm</a:t>
            </a:r>
          </a:p>
          <a:p>
            <a:endParaRPr lang="en-US" sz="1800" dirty="0">
              <a:latin typeface="Segoe UI"/>
              <a:ea typeface="Segoe UI"/>
              <a:cs typeface="Segoe UI"/>
            </a:endParaRPr>
          </a:p>
          <a:p>
            <a:endParaRPr lang="en-US" sz="1800" dirty="0">
              <a:latin typeface="Segoe UI"/>
              <a:ea typeface="Segoe UI"/>
              <a:cs typeface="Segoe UI"/>
            </a:endParaRPr>
          </a:p>
          <a:p>
            <a:endParaRPr lang="en-US" sz="1800" dirty="0">
              <a:latin typeface="Segoe UI"/>
              <a:ea typeface="Segoe UI"/>
              <a:cs typeface="Segoe UI"/>
            </a:endParaRPr>
          </a:p>
        </p:txBody>
      </p:sp>
      <p:sp>
        <p:nvSpPr>
          <p:cNvPr id="171010" name="TextBox 2"/>
          <p:cNvSpPr txBox="1">
            <a:spLocks noChangeArrowheads="1"/>
          </p:cNvSpPr>
          <p:nvPr/>
        </p:nvSpPr>
        <p:spPr bwMode="auto">
          <a:xfrm>
            <a:off x="1547813" y="260350"/>
            <a:ext cx="6119812" cy="769938"/>
          </a:xfrm>
          <a:prstGeom prst="rect">
            <a:avLst/>
          </a:prstGeom>
          <a:noFill/>
          <a:ln w="9525">
            <a:noFill/>
            <a:miter lim="800000"/>
            <a:headEnd/>
            <a:tailEnd/>
          </a:ln>
        </p:spPr>
        <p:txBody>
          <a:bodyPr>
            <a:spAutoFit/>
          </a:bodyPr>
          <a:lstStyle/>
          <a:p>
            <a:r>
              <a:rPr lang="en-US" sz="4400">
                <a:latin typeface="Segoe UI Semibold"/>
              </a:rPr>
              <a:t>Club Resources</a:t>
            </a:r>
          </a:p>
        </p:txBody>
      </p:sp>
      <p:sp>
        <p:nvSpPr>
          <p:cNvPr id="171011" name="TextBox 3"/>
          <p:cNvSpPr txBox="1">
            <a:spLocks noChangeArrowheads="1"/>
          </p:cNvSpPr>
          <p:nvPr/>
        </p:nvSpPr>
        <p:spPr bwMode="auto">
          <a:xfrm>
            <a:off x="4284663" y="5287963"/>
            <a:ext cx="4643437" cy="1323975"/>
          </a:xfrm>
          <a:prstGeom prst="rect">
            <a:avLst/>
          </a:prstGeom>
          <a:noFill/>
          <a:ln w="9525">
            <a:noFill/>
            <a:miter lim="800000"/>
            <a:headEnd/>
            <a:tailEnd/>
          </a:ln>
        </p:spPr>
        <p:txBody>
          <a:bodyPr>
            <a:spAutoFit/>
          </a:bodyPr>
          <a:lstStyle/>
          <a:p>
            <a:r>
              <a:rPr lang="en-US" sz="2000" b="1" dirty="0">
                <a:latin typeface="Segoe UI"/>
                <a:ea typeface="Segoe UI"/>
                <a:cs typeface="Segoe UI"/>
              </a:rPr>
              <a:t>Other information:</a:t>
            </a:r>
          </a:p>
          <a:p>
            <a:r>
              <a:rPr lang="en-US" sz="2000" dirty="0">
                <a:latin typeface="Segoe UI"/>
                <a:ea typeface="Segoe UI"/>
                <a:cs typeface="Segoe UI"/>
              </a:rPr>
              <a:t>Faye </a:t>
            </a:r>
            <a:r>
              <a:rPr lang="en-US" sz="2000" dirty="0" err="1">
                <a:latin typeface="Segoe UI"/>
                <a:ea typeface="Segoe UI"/>
                <a:cs typeface="Segoe UI"/>
              </a:rPr>
              <a:t>Adcox</a:t>
            </a:r>
            <a:r>
              <a:rPr lang="en-US" sz="2000" dirty="0">
                <a:latin typeface="Segoe UI"/>
                <a:ea typeface="Segoe UI"/>
                <a:cs typeface="Segoe UI"/>
              </a:rPr>
              <a:t>, NBCA President</a:t>
            </a:r>
          </a:p>
          <a:p>
            <a:r>
              <a:rPr lang="en-US" sz="2000" dirty="0">
                <a:latin typeface="Segoe UI"/>
                <a:ea typeface="Segoe UI"/>
                <a:cs typeface="Segoe UI"/>
              </a:rPr>
              <a:t>corgpinmom@aol.com</a:t>
            </a:r>
          </a:p>
          <a:p>
            <a:r>
              <a:rPr lang="en-US" sz="2000" dirty="0">
                <a:latin typeface="Segoe UI"/>
                <a:ea typeface="Segoe UI"/>
                <a:cs typeface="Segoe UI"/>
              </a:rPr>
              <a:t>302-242-8877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dirty="0">
                <a:effectLst/>
              </a:rPr>
              <a:t>Our Thanks</a:t>
            </a:r>
          </a:p>
        </p:txBody>
      </p:sp>
      <p:sp>
        <p:nvSpPr>
          <p:cNvPr id="173058" name="Rectangle 3"/>
          <p:cNvSpPr>
            <a:spLocks noGrp="1"/>
          </p:cNvSpPr>
          <p:nvPr>
            <p:ph type="body" idx="1"/>
          </p:nvPr>
        </p:nvSpPr>
        <p:spPr/>
        <p:txBody>
          <a:bodyPr/>
          <a:lstStyle/>
          <a:p>
            <a:pPr eaLnBrk="1" hangingPunct="1"/>
            <a:r>
              <a:rPr lang="en-US"/>
              <a:t>The Norwegian Buhund Club of America thanks the following people for their assistance in this presentation.</a:t>
            </a:r>
          </a:p>
        </p:txBody>
      </p:sp>
      <p:sp>
        <p:nvSpPr>
          <p:cNvPr id="173059" name="TextBox 3"/>
          <p:cNvSpPr txBox="1">
            <a:spLocks noChangeArrowheads="1"/>
          </p:cNvSpPr>
          <p:nvPr/>
        </p:nvSpPr>
        <p:spPr bwMode="auto">
          <a:xfrm>
            <a:off x="827088" y="2852738"/>
            <a:ext cx="7416800" cy="3416320"/>
          </a:xfrm>
          <a:prstGeom prst="rect">
            <a:avLst/>
          </a:prstGeom>
          <a:noFill/>
          <a:ln w="9525">
            <a:noFill/>
            <a:miter lim="800000"/>
            <a:headEnd/>
            <a:tailEnd/>
          </a:ln>
        </p:spPr>
        <p:txBody>
          <a:bodyPr>
            <a:spAutoFit/>
          </a:bodyPr>
          <a:lstStyle/>
          <a:p>
            <a:pPr algn="ctr"/>
            <a:r>
              <a:rPr lang="en-US" dirty="0">
                <a:latin typeface="Segoe UI"/>
                <a:ea typeface="Segoe UI"/>
                <a:cs typeface="Segoe UI"/>
              </a:rPr>
              <a:t>Cindy </a:t>
            </a:r>
            <a:r>
              <a:rPr lang="en-US" dirty="0" err="1">
                <a:latin typeface="Segoe UI"/>
                <a:ea typeface="Segoe UI"/>
                <a:cs typeface="Segoe UI"/>
              </a:rPr>
              <a:t>Stansell</a:t>
            </a:r>
            <a:endParaRPr lang="en-US" dirty="0">
              <a:latin typeface="Segoe UI"/>
              <a:ea typeface="Segoe UI"/>
              <a:cs typeface="Segoe UI"/>
            </a:endParaRPr>
          </a:p>
          <a:p>
            <a:pPr algn="ctr"/>
            <a:r>
              <a:rPr lang="en-US" dirty="0">
                <a:latin typeface="Segoe UI"/>
                <a:ea typeface="Segoe UI"/>
                <a:cs typeface="Segoe UI"/>
              </a:rPr>
              <a:t>Else Turner</a:t>
            </a:r>
          </a:p>
          <a:p>
            <a:pPr algn="ctr"/>
            <a:r>
              <a:rPr lang="en-US" dirty="0" err="1">
                <a:latin typeface="Segoe UI"/>
                <a:ea typeface="Segoe UI"/>
                <a:cs typeface="Segoe UI"/>
              </a:rPr>
              <a:t>Valina</a:t>
            </a:r>
            <a:r>
              <a:rPr lang="en-US" dirty="0">
                <a:latin typeface="Segoe UI"/>
                <a:ea typeface="Segoe UI"/>
                <a:cs typeface="Segoe UI"/>
              </a:rPr>
              <a:t> Dawson</a:t>
            </a:r>
          </a:p>
          <a:p>
            <a:pPr algn="ctr"/>
            <a:r>
              <a:rPr lang="en-US" dirty="0">
                <a:latin typeface="Segoe UI"/>
                <a:ea typeface="Segoe UI"/>
                <a:cs typeface="Segoe UI"/>
              </a:rPr>
              <a:t>Pat Jarvis</a:t>
            </a:r>
          </a:p>
          <a:p>
            <a:pPr algn="ctr"/>
            <a:r>
              <a:rPr lang="en-US" dirty="0">
                <a:latin typeface="Segoe UI"/>
                <a:ea typeface="Segoe UI"/>
                <a:cs typeface="Segoe UI"/>
              </a:rPr>
              <a:t>Cheryl </a:t>
            </a:r>
            <a:r>
              <a:rPr lang="en-US" dirty="0" err="1">
                <a:latin typeface="Segoe UI"/>
                <a:ea typeface="Segoe UI"/>
                <a:cs typeface="Segoe UI"/>
              </a:rPr>
              <a:t>Loech</a:t>
            </a:r>
            <a:endParaRPr lang="en-US" dirty="0">
              <a:latin typeface="Segoe UI"/>
              <a:ea typeface="Segoe UI"/>
              <a:cs typeface="Segoe UI"/>
            </a:endParaRPr>
          </a:p>
          <a:p>
            <a:pPr algn="ctr"/>
            <a:endParaRPr lang="en-US" dirty="0">
              <a:latin typeface="Segoe UI"/>
              <a:ea typeface="Segoe UI"/>
              <a:cs typeface="Segoe UI"/>
            </a:endParaRPr>
          </a:p>
          <a:p>
            <a:r>
              <a:rPr lang="en-US" dirty="0">
                <a:latin typeface="Segoe UI"/>
                <a:ea typeface="Segoe UI"/>
                <a:cs typeface="Segoe UI"/>
              </a:rPr>
              <a:t>And the many committed </a:t>
            </a:r>
            <a:r>
              <a:rPr lang="en-US" dirty="0" err="1">
                <a:latin typeface="Segoe UI"/>
                <a:ea typeface="Segoe UI"/>
                <a:cs typeface="Segoe UI"/>
              </a:rPr>
              <a:t>Buhund</a:t>
            </a:r>
            <a:r>
              <a:rPr lang="en-US" dirty="0">
                <a:latin typeface="Segoe UI"/>
                <a:ea typeface="Segoe UI"/>
                <a:cs typeface="Segoe UI"/>
              </a:rPr>
              <a:t> owners who submitted photos, without reservation, for our use.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556792"/>
            <a:ext cx="7848872" cy="3672408"/>
          </a:xfrm>
        </p:spPr>
        <p:txBody>
          <a:bodyPr/>
          <a:lstStyle/>
          <a:p>
            <a:pPr algn="ctr" eaLnBrk="1" fontAlgn="auto" hangingPunct="1">
              <a:spcAft>
                <a:spcPts val="0"/>
              </a:spcAft>
              <a:defRPr/>
            </a:pPr>
            <a:r>
              <a:rPr lang="en-US" sz="3600" dirty="0">
                <a:solidFill>
                  <a:schemeClr val="bg2">
                    <a:lumMod val="25000"/>
                  </a:schemeClr>
                </a:solidFill>
                <a:latin typeface="Segoe UI" pitchFamily="34" charset="0"/>
                <a:cs typeface="Segoe UI" pitchFamily="34" charset="0"/>
              </a:rPr>
              <a:t>The Norwegian Buhund </a:t>
            </a:r>
            <a:br>
              <a:rPr lang="en-US" sz="3600" dirty="0">
                <a:solidFill>
                  <a:schemeClr val="bg2">
                    <a:lumMod val="25000"/>
                  </a:schemeClr>
                </a:solidFill>
                <a:latin typeface="Segoe UI" pitchFamily="34" charset="0"/>
                <a:cs typeface="Segoe UI" pitchFamily="34" charset="0"/>
              </a:rPr>
            </a:br>
            <a:r>
              <a:rPr lang="en-US" sz="3600" dirty="0">
                <a:solidFill>
                  <a:schemeClr val="bg2">
                    <a:lumMod val="25000"/>
                  </a:schemeClr>
                </a:solidFill>
                <a:latin typeface="Segoe UI" pitchFamily="34" charset="0"/>
                <a:cs typeface="Segoe UI" pitchFamily="34" charset="0"/>
              </a:rPr>
              <a:t>Club of America</a:t>
            </a:r>
            <a:br>
              <a:rPr lang="en-US" sz="3600" dirty="0">
                <a:solidFill>
                  <a:schemeClr val="bg2">
                    <a:lumMod val="25000"/>
                  </a:schemeClr>
                </a:solidFill>
                <a:latin typeface="Segoe UI" pitchFamily="34" charset="0"/>
                <a:cs typeface="Segoe UI" pitchFamily="34" charset="0"/>
              </a:rPr>
            </a:br>
            <a:r>
              <a:rPr lang="en-US" sz="3600" dirty="0">
                <a:solidFill>
                  <a:schemeClr val="bg2">
                    <a:lumMod val="25000"/>
                  </a:schemeClr>
                </a:solidFill>
                <a:latin typeface="Segoe UI" pitchFamily="34" charset="0"/>
                <a:cs typeface="Segoe UI" pitchFamily="34" charset="0"/>
              </a:rPr>
              <a:t>Thanks You </a:t>
            </a:r>
            <a:br>
              <a:rPr lang="en-US" sz="3600" dirty="0">
                <a:solidFill>
                  <a:schemeClr val="bg2">
                    <a:lumMod val="25000"/>
                  </a:schemeClr>
                </a:solidFill>
                <a:latin typeface="Segoe UI" pitchFamily="34" charset="0"/>
                <a:cs typeface="Segoe UI" pitchFamily="34" charset="0"/>
              </a:rPr>
            </a:br>
            <a:r>
              <a:rPr lang="en-US" sz="3600" dirty="0">
                <a:solidFill>
                  <a:schemeClr val="bg2">
                    <a:lumMod val="25000"/>
                  </a:schemeClr>
                </a:solidFill>
                <a:latin typeface="Segoe UI" pitchFamily="34" charset="0"/>
                <a:cs typeface="Segoe UI" pitchFamily="34" charset="0"/>
              </a:rPr>
              <a:t>for attending our</a:t>
            </a:r>
            <a:br>
              <a:rPr lang="en-US" sz="3600" dirty="0">
                <a:solidFill>
                  <a:schemeClr val="bg2">
                    <a:lumMod val="25000"/>
                  </a:schemeClr>
                </a:solidFill>
                <a:latin typeface="Segoe UI" pitchFamily="34" charset="0"/>
                <a:cs typeface="Segoe UI" pitchFamily="34" charset="0"/>
              </a:rPr>
            </a:br>
            <a:r>
              <a:rPr lang="en-US" sz="3600" dirty="0">
                <a:solidFill>
                  <a:schemeClr val="bg2">
                    <a:lumMod val="25000"/>
                  </a:schemeClr>
                </a:solidFill>
                <a:latin typeface="Segoe UI" pitchFamily="34" charset="0"/>
                <a:cs typeface="Segoe UI" pitchFamily="34" charset="0"/>
              </a:rPr>
              <a:t>Judge’s Education!</a:t>
            </a:r>
          </a:p>
        </p:txBody>
      </p:sp>
      <p:pic>
        <p:nvPicPr>
          <p:cNvPr id="94213" name="Picture 2"/>
          <p:cNvPicPr>
            <a:picLocks noChangeAspect="1" noChangeArrowheads="1"/>
          </p:cNvPicPr>
          <p:nvPr/>
        </p:nvPicPr>
        <p:blipFill>
          <a:blip r:embed="rId4" cstate="print"/>
          <a:srcRect l="24013" r="20470"/>
          <a:stretch>
            <a:fillRect/>
          </a:stretch>
        </p:blipFill>
        <p:spPr bwMode="auto">
          <a:xfrm>
            <a:off x="6659563" y="4076700"/>
            <a:ext cx="2070100" cy="2493963"/>
          </a:xfrm>
          <a:prstGeom prst="rect">
            <a:avLst/>
          </a:prstGeom>
          <a:noFill/>
          <a:ln w="9525">
            <a:noFill/>
            <a:miter lim="800000"/>
            <a:headEnd/>
            <a:tailEnd/>
          </a:ln>
        </p:spPr>
      </p:pic>
      <p:graphicFrame>
        <p:nvGraphicFramePr>
          <p:cNvPr id="94211" name="Object 5"/>
          <p:cNvGraphicFramePr>
            <a:graphicFrameLocks noChangeAspect="1"/>
          </p:cNvGraphicFramePr>
          <p:nvPr/>
        </p:nvGraphicFramePr>
        <p:xfrm>
          <a:off x="57150" y="146050"/>
          <a:ext cx="2081213" cy="1677988"/>
        </p:xfrm>
        <a:graphic>
          <a:graphicData uri="http://schemas.openxmlformats.org/presentationml/2006/ole">
            <mc:AlternateContent xmlns:mc="http://schemas.openxmlformats.org/markup-compatibility/2006">
              <mc:Choice xmlns:v="urn:schemas-microsoft-com:vml" Requires="v">
                <p:oleObj spid="_x0000_s94214" name="Document" r:id="rId5" imgW="1853184" imgH="1493520" progId="Word.Document.8">
                  <p:embed/>
                </p:oleObj>
              </mc:Choice>
              <mc:Fallback>
                <p:oleObj name="Document" r:id="rId5" imgW="1853184" imgH="1493520" progId="Word.Documen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146050"/>
                        <a:ext cx="2081213" cy="167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2771775" y="549275"/>
            <a:ext cx="5903913" cy="646113"/>
          </a:xfrm>
          <a:prstGeom prst="rect">
            <a:avLst/>
          </a:prstGeom>
          <a:noFill/>
          <a:ln w="9525">
            <a:noFill/>
            <a:miter lim="800000"/>
            <a:headEnd/>
            <a:tailEnd/>
          </a:ln>
        </p:spPr>
        <p:txBody>
          <a:bodyPr>
            <a:spAutoFit/>
          </a:bodyPr>
          <a:lstStyle/>
          <a:p>
            <a:r>
              <a:rPr lang="en-US" sz="3600">
                <a:latin typeface="Segoe UI Semibold"/>
              </a:rPr>
              <a:t>History in the United States</a:t>
            </a:r>
          </a:p>
        </p:txBody>
      </p:sp>
      <p:pic>
        <p:nvPicPr>
          <p:cNvPr id="72706" name="Picture 8"/>
          <p:cNvPicPr>
            <a:picLocks noChangeAspect="1" noChangeArrowheads="1"/>
          </p:cNvPicPr>
          <p:nvPr/>
        </p:nvPicPr>
        <p:blipFill>
          <a:blip r:embed="rId3" cstate="print"/>
          <a:srcRect/>
          <a:stretch>
            <a:fillRect/>
          </a:stretch>
        </p:blipFill>
        <p:spPr bwMode="auto">
          <a:xfrm>
            <a:off x="250825" y="260350"/>
            <a:ext cx="2133600" cy="1270000"/>
          </a:xfrm>
          <a:prstGeom prst="rect">
            <a:avLst/>
          </a:prstGeom>
          <a:noFill/>
          <a:ln w="9525">
            <a:noFill/>
            <a:miter lim="800000"/>
            <a:headEnd/>
            <a:tailEnd/>
          </a:ln>
        </p:spPr>
      </p:pic>
      <p:sp>
        <p:nvSpPr>
          <p:cNvPr id="72707" name="TextBox 3"/>
          <p:cNvSpPr txBox="1">
            <a:spLocks noChangeArrowheads="1"/>
          </p:cNvSpPr>
          <p:nvPr/>
        </p:nvSpPr>
        <p:spPr bwMode="auto">
          <a:xfrm>
            <a:off x="755650" y="2133600"/>
            <a:ext cx="7993063" cy="4300538"/>
          </a:xfrm>
          <a:prstGeom prst="rect">
            <a:avLst/>
          </a:prstGeom>
          <a:noFill/>
          <a:ln w="9525">
            <a:noFill/>
            <a:miter lim="800000"/>
            <a:headEnd/>
            <a:tailEnd/>
          </a:ln>
        </p:spPr>
        <p:txBody>
          <a:bodyPr>
            <a:spAutoFit/>
          </a:bodyPr>
          <a:lstStyle/>
          <a:p>
            <a:pPr>
              <a:buFont typeface="Arial" charset="0"/>
              <a:buNone/>
            </a:pPr>
            <a:r>
              <a:rPr lang="en-US" sz="2800">
                <a:latin typeface="Segoe UI"/>
                <a:ea typeface="Segoe UI"/>
                <a:cs typeface="Segoe UI"/>
              </a:rPr>
              <a:t>1983: Aud-Marie Ferstad Maroni founded the Norwegian Buhund  Club of America as a Specialty Club.</a:t>
            </a:r>
            <a:br>
              <a:rPr lang="en-US" sz="2800">
                <a:latin typeface="Segoe UI"/>
                <a:ea typeface="Segoe UI"/>
                <a:cs typeface="Segoe UI"/>
              </a:rPr>
            </a:br>
            <a:r>
              <a:rPr lang="en-US" sz="2800">
                <a:latin typeface="Segoe UI"/>
                <a:ea typeface="Segoe UI"/>
                <a:cs typeface="Segoe UI"/>
              </a:rPr>
              <a:t>1989:  Mrs. Maroni returned to Norway to live and asked Mrs. Jan Barringer to replace her as President. </a:t>
            </a:r>
            <a:br>
              <a:rPr lang="en-US" sz="2800">
                <a:latin typeface="Segoe UI"/>
                <a:ea typeface="Segoe UI"/>
                <a:cs typeface="Segoe UI"/>
              </a:rPr>
            </a:br>
            <a:r>
              <a:rPr lang="en-US" sz="2800">
                <a:latin typeface="Segoe UI"/>
                <a:ea typeface="Segoe UI"/>
                <a:cs typeface="Segoe UI"/>
              </a:rPr>
              <a:t>1990: The first Specialty as a non-AKC club.  19 Specialties were held before the breed was accepted into the AKC.</a:t>
            </a:r>
          </a:p>
          <a:p>
            <a:pPr>
              <a:buFont typeface="Arial" charset="0"/>
              <a:buChar char="•"/>
            </a:pPr>
            <a:endParaRPr lang="en-US">
              <a:latin typeface="Segoe UI"/>
              <a:ea typeface="Segoe UI"/>
              <a:cs typeface="Segoe U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2771775" y="549275"/>
            <a:ext cx="5903913" cy="646113"/>
          </a:xfrm>
          <a:prstGeom prst="rect">
            <a:avLst/>
          </a:prstGeom>
          <a:noFill/>
          <a:ln w="9525">
            <a:noFill/>
            <a:miter lim="800000"/>
            <a:headEnd/>
            <a:tailEnd/>
          </a:ln>
        </p:spPr>
        <p:txBody>
          <a:bodyPr>
            <a:spAutoFit/>
          </a:bodyPr>
          <a:lstStyle/>
          <a:p>
            <a:r>
              <a:rPr lang="en-US" sz="3600">
                <a:latin typeface="Segoe UI Semibold"/>
              </a:rPr>
              <a:t>History in the United States</a:t>
            </a:r>
          </a:p>
        </p:txBody>
      </p:sp>
      <p:pic>
        <p:nvPicPr>
          <p:cNvPr id="74754" name="Picture 8"/>
          <p:cNvPicPr>
            <a:picLocks noChangeAspect="1" noChangeArrowheads="1"/>
          </p:cNvPicPr>
          <p:nvPr/>
        </p:nvPicPr>
        <p:blipFill>
          <a:blip r:embed="rId3" cstate="print"/>
          <a:srcRect/>
          <a:stretch>
            <a:fillRect/>
          </a:stretch>
        </p:blipFill>
        <p:spPr bwMode="auto">
          <a:xfrm>
            <a:off x="250825" y="260350"/>
            <a:ext cx="2133600" cy="1270000"/>
          </a:xfrm>
          <a:prstGeom prst="rect">
            <a:avLst/>
          </a:prstGeom>
          <a:noFill/>
          <a:ln w="9525">
            <a:noFill/>
            <a:miter lim="800000"/>
            <a:headEnd/>
            <a:tailEnd/>
          </a:ln>
        </p:spPr>
      </p:pic>
      <p:sp>
        <p:nvSpPr>
          <p:cNvPr id="74755" name="Rectangle 3"/>
          <p:cNvSpPr>
            <a:spLocks noChangeArrowheads="1"/>
          </p:cNvSpPr>
          <p:nvPr/>
        </p:nvSpPr>
        <p:spPr bwMode="auto">
          <a:xfrm>
            <a:off x="1042988" y="1916113"/>
            <a:ext cx="7632700" cy="3935412"/>
          </a:xfrm>
          <a:prstGeom prst="rect">
            <a:avLst/>
          </a:prstGeom>
          <a:noFill/>
          <a:ln w="9525">
            <a:noFill/>
            <a:miter lim="800000"/>
            <a:headEnd/>
            <a:tailEnd/>
          </a:ln>
        </p:spPr>
        <p:txBody>
          <a:bodyPr>
            <a:spAutoFit/>
          </a:bodyPr>
          <a:lstStyle/>
          <a:p>
            <a:pPr>
              <a:buFont typeface="Arial" charset="0"/>
              <a:buChar char="•"/>
            </a:pPr>
            <a:r>
              <a:rPr lang="en-US" sz="2800">
                <a:latin typeface="Segoe UI"/>
                <a:ea typeface="Segoe UI"/>
                <a:cs typeface="Segoe UI"/>
              </a:rPr>
              <a:t>1996:  The Club's registry was accepted into the AKC's Foundation Stock Service. </a:t>
            </a:r>
          </a:p>
          <a:p>
            <a:pPr>
              <a:buFont typeface="Arial" charset="0"/>
              <a:buChar char="•"/>
            </a:pPr>
            <a:r>
              <a:rPr lang="en-US" sz="2800">
                <a:latin typeface="Segoe UI"/>
                <a:ea typeface="Segoe UI"/>
                <a:cs typeface="Segoe UI"/>
              </a:rPr>
              <a:t>2006:  Norwegian Buhunds accepted into AKC’s Miscellaneous Class.</a:t>
            </a:r>
          </a:p>
          <a:p>
            <a:pPr>
              <a:buFont typeface="Arial" charset="0"/>
              <a:buChar char="•"/>
            </a:pPr>
            <a:r>
              <a:rPr lang="en-US" sz="2800">
                <a:latin typeface="Segoe UI"/>
                <a:ea typeface="Segoe UI"/>
                <a:cs typeface="Segoe UI"/>
              </a:rPr>
              <a:t>2009:  Norwegian Buhunds accepted into the Herding Group with the NBCA as the Parent Club.</a:t>
            </a:r>
          </a:p>
          <a:p>
            <a:pPr>
              <a:buFont typeface="Arial" charset="0"/>
              <a:buChar char="•"/>
            </a:pPr>
            <a:r>
              <a:rPr lang="en-US" sz="2800">
                <a:latin typeface="Segoe UI"/>
                <a:ea typeface="Segoe UI"/>
                <a:cs typeface="Segoe UI"/>
              </a:rPr>
              <a:t>2010:  NBCA’s First AKC National Specialty in Springfield, 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7"/>
          <p:cNvPicPr>
            <a:picLocks noChangeAspect="1" noChangeArrowheads="1"/>
          </p:cNvPicPr>
          <p:nvPr/>
        </p:nvPicPr>
        <p:blipFill>
          <a:blip r:embed="rId3" cstate="print"/>
          <a:srcRect t="14999"/>
          <a:stretch>
            <a:fillRect/>
          </a:stretch>
        </p:blipFill>
        <p:spPr bwMode="auto">
          <a:xfrm>
            <a:off x="4067175" y="1916113"/>
            <a:ext cx="4667250" cy="2449512"/>
          </a:xfrm>
          <a:prstGeom prst="rect">
            <a:avLst/>
          </a:prstGeom>
          <a:noFill/>
          <a:ln w="9525">
            <a:noFill/>
            <a:miter lim="800000"/>
            <a:headEnd/>
            <a:tailEnd/>
          </a:ln>
        </p:spPr>
      </p:pic>
      <p:pic>
        <p:nvPicPr>
          <p:cNvPr id="76802" name="Picture 8"/>
          <p:cNvPicPr>
            <a:picLocks noChangeAspect="1" noChangeArrowheads="1"/>
          </p:cNvPicPr>
          <p:nvPr/>
        </p:nvPicPr>
        <p:blipFill>
          <a:blip r:embed="rId4" cstate="print"/>
          <a:srcRect l="13715" t="7726" b="4721"/>
          <a:stretch>
            <a:fillRect/>
          </a:stretch>
        </p:blipFill>
        <p:spPr bwMode="auto">
          <a:xfrm>
            <a:off x="468313" y="3068638"/>
            <a:ext cx="3505200" cy="2368550"/>
          </a:xfrm>
          <a:prstGeom prst="rect">
            <a:avLst/>
          </a:prstGeom>
          <a:noFill/>
          <a:ln w="9525">
            <a:noFill/>
            <a:miter lim="800000"/>
            <a:headEnd/>
            <a:tailEnd/>
          </a:ln>
        </p:spPr>
      </p:pic>
      <p:sp>
        <p:nvSpPr>
          <p:cNvPr id="76803" name="Rectangle 3"/>
          <p:cNvSpPr>
            <a:spLocks noChangeArrowheads="1"/>
          </p:cNvSpPr>
          <p:nvPr/>
        </p:nvSpPr>
        <p:spPr bwMode="auto">
          <a:xfrm>
            <a:off x="250825" y="333375"/>
            <a:ext cx="6913563" cy="1446213"/>
          </a:xfrm>
          <a:prstGeom prst="rect">
            <a:avLst/>
          </a:prstGeom>
          <a:noFill/>
          <a:ln w="9525">
            <a:noFill/>
            <a:miter lim="800000"/>
            <a:headEnd/>
            <a:tailEnd/>
          </a:ln>
        </p:spPr>
        <p:txBody>
          <a:bodyPr>
            <a:spAutoFit/>
          </a:bodyPr>
          <a:lstStyle/>
          <a:p>
            <a:pPr algn="ctr"/>
            <a:r>
              <a:rPr lang="en-US" sz="4400" b="1">
                <a:latin typeface="Segoe UI Semibold"/>
              </a:rPr>
              <a:t>Function of the Breed:</a:t>
            </a:r>
          </a:p>
          <a:p>
            <a:pPr algn="ctr"/>
            <a:r>
              <a:rPr lang="en-US" sz="4400" b="1">
                <a:latin typeface="Segoe UI Semibold"/>
              </a:rPr>
              <a:t>Sheep Herding</a:t>
            </a:r>
          </a:p>
        </p:txBody>
      </p:sp>
      <p:sp>
        <p:nvSpPr>
          <p:cNvPr id="76804" name="TextBox 5"/>
          <p:cNvSpPr txBox="1">
            <a:spLocks noChangeArrowheads="1"/>
          </p:cNvSpPr>
          <p:nvPr/>
        </p:nvSpPr>
        <p:spPr bwMode="auto">
          <a:xfrm>
            <a:off x="4211638" y="4724400"/>
            <a:ext cx="4608512" cy="1187450"/>
          </a:xfrm>
          <a:prstGeom prst="rect">
            <a:avLst/>
          </a:prstGeom>
          <a:noFill/>
          <a:ln w="9525">
            <a:noFill/>
            <a:miter lim="800000"/>
            <a:headEnd/>
            <a:tailEnd/>
          </a:ln>
        </p:spPr>
        <p:txBody>
          <a:bodyPr>
            <a:spAutoFit/>
          </a:bodyPr>
          <a:lstStyle/>
          <a:p>
            <a:r>
              <a:rPr lang="en-US">
                <a:latin typeface="Segoe UI"/>
                <a:ea typeface="Segoe UI"/>
                <a:cs typeface="Segoe UI"/>
              </a:rPr>
              <a:t>Buhunds were often sent up into the Mountains on their own to gather and fetch the sheep.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dirty="0">
                <a:latin typeface="Segoe UI Semibold" pitchFamily="34" charset="0"/>
              </a:rPr>
              <a:t>Function: Sheep Herding</a:t>
            </a:r>
          </a:p>
        </p:txBody>
      </p:sp>
      <p:pic>
        <p:nvPicPr>
          <p:cNvPr id="78850" name="Picture 4"/>
          <p:cNvPicPr>
            <a:picLocks noChangeAspect="1" noChangeArrowheads="1"/>
          </p:cNvPicPr>
          <p:nvPr/>
        </p:nvPicPr>
        <p:blipFill>
          <a:blip r:embed="rId3" cstate="print"/>
          <a:srcRect/>
          <a:stretch>
            <a:fillRect/>
          </a:stretch>
        </p:blipFill>
        <p:spPr bwMode="auto">
          <a:xfrm>
            <a:off x="838200" y="1600200"/>
            <a:ext cx="3517900" cy="2643188"/>
          </a:xfrm>
          <a:prstGeom prst="rect">
            <a:avLst/>
          </a:prstGeom>
          <a:noFill/>
          <a:ln w="9525">
            <a:noFill/>
            <a:miter lim="800000"/>
            <a:headEnd/>
            <a:tailEnd/>
          </a:ln>
        </p:spPr>
      </p:pic>
      <p:sp>
        <p:nvSpPr>
          <p:cNvPr id="78851" name="Text Box 5"/>
          <p:cNvSpPr txBox="1">
            <a:spLocks noChangeArrowheads="1"/>
          </p:cNvSpPr>
          <p:nvPr/>
        </p:nvSpPr>
        <p:spPr bwMode="auto">
          <a:xfrm>
            <a:off x="539750" y="1125538"/>
            <a:ext cx="8305800" cy="457200"/>
          </a:xfrm>
          <a:prstGeom prst="rect">
            <a:avLst/>
          </a:prstGeom>
          <a:noFill/>
          <a:ln w="9525">
            <a:noFill/>
            <a:miter lim="800000"/>
            <a:headEnd/>
            <a:tailEnd/>
          </a:ln>
        </p:spPr>
        <p:txBody>
          <a:bodyPr>
            <a:spAutoFit/>
          </a:bodyPr>
          <a:lstStyle/>
          <a:p>
            <a:pPr>
              <a:spcBef>
                <a:spcPct val="50000"/>
              </a:spcBef>
            </a:pPr>
            <a:r>
              <a:rPr lang="en-US">
                <a:latin typeface="Segoe UI Semibold"/>
              </a:rPr>
              <a:t>Upright, loose-eyed breed that communicates with a bark</a:t>
            </a:r>
          </a:p>
        </p:txBody>
      </p:sp>
      <p:pic>
        <p:nvPicPr>
          <p:cNvPr id="78852" name="Picture 6"/>
          <p:cNvPicPr>
            <a:picLocks noChangeAspect="1" noChangeArrowheads="1"/>
          </p:cNvPicPr>
          <p:nvPr/>
        </p:nvPicPr>
        <p:blipFill>
          <a:blip r:embed="rId4" cstate="print"/>
          <a:srcRect b="11900"/>
          <a:stretch>
            <a:fillRect/>
          </a:stretch>
        </p:blipFill>
        <p:spPr bwMode="auto">
          <a:xfrm>
            <a:off x="4643438" y="4221163"/>
            <a:ext cx="4097337" cy="2362200"/>
          </a:xfrm>
          <a:prstGeom prst="rect">
            <a:avLst/>
          </a:prstGeom>
          <a:noFill/>
          <a:ln w="9525">
            <a:noFill/>
            <a:miter lim="800000"/>
            <a:headEnd/>
            <a:tailEnd/>
          </a:ln>
        </p:spPr>
      </p:pic>
      <p:pic>
        <p:nvPicPr>
          <p:cNvPr id="78853" name="Picture 17" descr="C:\Documents and Settings\Shawne\My Documents\Current\TsarShadow\Dawne\Buhund Presentation\Pictures\Britta\2.jpg"/>
          <p:cNvPicPr>
            <a:picLocks noChangeAspect="1" noChangeArrowheads="1"/>
          </p:cNvPicPr>
          <p:nvPr/>
        </p:nvPicPr>
        <p:blipFill>
          <a:blip r:embed="rId5" cstate="print"/>
          <a:srcRect/>
          <a:stretch>
            <a:fillRect/>
          </a:stretch>
        </p:blipFill>
        <p:spPr bwMode="auto">
          <a:xfrm>
            <a:off x="1187450" y="4581525"/>
            <a:ext cx="2971800" cy="1965325"/>
          </a:xfrm>
          <a:prstGeom prst="rect">
            <a:avLst/>
          </a:prstGeom>
          <a:noFill/>
          <a:ln w="9525">
            <a:noFill/>
            <a:miter lim="800000"/>
            <a:headEnd/>
            <a:tailEnd/>
          </a:ln>
        </p:spPr>
      </p:pic>
      <p:pic>
        <p:nvPicPr>
          <p:cNvPr id="78854" name="Picture 4" descr="C:\Documents and Settings\Shawne\My Documents\Current\TsarShadow\Dawne\Buhund Presentation\Pictures\Britta\3.jpg"/>
          <p:cNvPicPr>
            <a:picLocks noChangeAspect="1" noChangeArrowheads="1"/>
          </p:cNvPicPr>
          <p:nvPr/>
        </p:nvPicPr>
        <p:blipFill>
          <a:blip r:embed="rId6" cstate="print"/>
          <a:srcRect/>
          <a:stretch>
            <a:fillRect/>
          </a:stretch>
        </p:blipFill>
        <p:spPr bwMode="auto">
          <a:xfrm>
            <a:off x="5364163" y="1628775"/>
            <a:ext cx="2971800" cy="2114550"/>
          </a:xfrm>
          <a:prstGeom prst="rect">
            <a:avLst/>
          </a:prstGeom>
          <a:noFill/>
          <a:ln w="9525">
            <a:noFill/>
            <a:miter lim="800000"/>
            <a:headEnd/>
            <a:tailEnd/>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3524</Words>
  <Application>Microsoft Office PowerPoint</Application>
  <PresentationFormat>On-screen Show (4:3)</PresentationFormat>
  <Paragraphs>294</Paragraphs>
  <Slides>57</Slides>
  <Notes>52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9" baseType="lpstr">
      <vt:lpstr>Arial</vt:lpstr>
      <vt:lpstr>Calibri</vt:lpstr>
      <vt:lpstr>Lucida Sans Unicode</vt:lpstr>
      <vt:lpstr>Segoe UI</vt:lpstr>
      <vt:lpstr>Segoe UI Semibold</vt:lpstr>
      <vt:lpstr>Times New Roman</vt:lpstr>
      <vt:lpstr>Verdana</vt:lpstr>
      <vt:lpstr>Wingdings 2</vt:lpstr>
      <vt:lpstr>Wingdings 3</vt:lpstr>
      <vt:lpstr>Custom Design</vt:lpstr>
      <vt:lpstr>Concourse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 Sheep Herding</vt:lpstr>
      <vt:lpstr>PowerPoint Presentation</vt:lpstr>
      <vt:lpstr>PowerPoint Presentation</vt:lpstr>
      <vt:lpstr>Construction of the Norwegian Buhund</vt:lpstr>
      <vt:lpstr>Proportion and Substance</vt:lpstr>
      <vt:lpstr>PowerPoint Presentation</vt:lpstr>
      <vt:lpstr>Size and Height</vt:lpstr>
      <vt:lpstr>Head</vt:lpstr>
      <vt:lpstr>PowerPoint Presentation</vt:lpstr>
      <vt:lpstr>Teeth</vt:lpstr>
      <vt:lpstr>Ears, Nose, Eyes</vt:lpstr>
      <vt:lpstr>EYES: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in Mind:</vt:lpstr>
      <vt:lpstr>Hindquarters</vt:lpstr>
      <vt:lpstr> Coat </vt:lpstr>
      <vt:lpstr>Color</vt:lpstr>
      <vt:lpstr>Colors</vt:lpstr>
      <vt:lpstr>PowerPoint Presentation</vt:lpstr>
      <vt:lpstr>Carriage and Movement in the Norwegian Buhund</vt:lpstr>
      <vt:lpstr>Carriage and Movement</vt:lpstr>
      <vt:lpstr>Carriage and Movement</vt:lpstr>
      <vt:lpstr>Carriage and Movement</vt:lpstr>
      <vt:lpstr>Carriage and Movement</vt:lpstr>
      <vt:lpstr>Carriage and Movement</vt:lpstr>
      <vt:lpstr>PowerPoint Presentation</vt:lpstr>
      <vt:lpstr>Disqualifying Faults</vt:lpstr>
      <vt:lpstr>Character of the Norwegian Buhund</vt:lpstr>
      <vt:lpstr>Character</vt:lpstr>
      <vt:lpstr>Character</vt:lpstr>
      <vt:lpstr>Character</vt:lpstr>
      <vt:lpstr>Character</vt:lpstr>
      <vt:lpstr>Buhund Traits</vt:lpstr>
      <vt:lpstr>Buhund Traits</vt:lpstr>
      <vt:lpstr>Keep in Mind: </vt:lpstr>
      <vt:lpstr>PowerPoint Presentation</vt:lpstr>
      <vt:lpstr>Agility</vt:lpstr>
      <vt:lpstr>Puppies</vt:lpstr>
      <vt:lpstr>PowerPoint Presentation</vt:lpstr>
      <vt:lpstr>Our Thanks</vt:lpstr>
      <vt:lpstr>The Norwegian Buhund  Club of America Thanks You  for attending our Judge’s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Loesch</dc:creator>
  <cp:lastModifiedBy> </cp:lastModifiedBy>
  <cp:revision>147</cp:revision>
  <dcterms:created xsi:type="dcterms:W3CDTF">2009-02-03T23:22:05Z</dcterms:created>
  <dcterms:modified xsi:type="dcterms:W3CDTF">2020-01-29T20:59:12Z</dcterms:modified>
</cp:coreProperties>
</file>