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D905FE7-DF5A-A266-9808-24AC9DB6F802}" name="Knudson, Kirstin" initials="KK" userId="S::Kirstin.Knudson@wellstar.org::0f8186e4-acf8-4d90-9f07-6ef213812c6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4BAB"/>
    <a:srgbClr val="28A6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9"/>
    <p:restoredTop sz="94694"/>
  </p:normalViewPr>
  <p:slideViewPr>
    <p:cSldViewPr snapToGrid="0" snapToObjects="1">
      <p:cViewPr varScale="1">
        <p:scale>
          <a:sx n="102" d="100"/>
          <a:sy n="102" d="100"/>
        </p:scale>
        <p:origin x="5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FE6D112-5E50-481B-9257-961879FE454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DB56FB7-9B44-4D0A-85CB-2A48BDC9A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01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BA5EB86-D40A-B54B-9474-4203EE0C0F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5C0B216-B9B8-1246-9907-1A5BAA6F8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440" y="1477117"/>
            <a:ext cx="7866338" cy="1951883"/>
          </a:xfr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64B5B5-B452-B84C-B7A9-E066162622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440" y="3521076"/>
            <a:ext cx="7866338" cy="69732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0F82B7-4305-4C43-A7BA-AD23F45083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550180" y="6143315"/>
            <a:ext cx="2308781" cy="67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525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6ED0D-9468-D344-A314-35C578530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solidFill>
                  <a:srgbClr val="804B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80C2C1-F0C3-D94F-A143-CB1F4BDB65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072052"/>
          </a:xfrm>
        </p:spPr>
        <p:txBody>
          <a:bodyPr vert="eaVert"/>
          <a:lstStyle>
            <a:lvl1pPr>
              <a:buClr>
                <a:srgbClr val="804BAB"/>
              </a:buClr>
              <a:defRPr/>
            </a:lvl1pPr>
            <a:lvl2pPr>
              <a:buClr>
                <a:srgbClr val="804BAB"/>
              </a:buClr>
              <a:defRPr/>
            </a:lvl2pPr>
            <a:lvl3pPr>
              <a:buClr>
                <a:srgbClr val="804BAB"/>
              </a:buClr>
              <a:defRPr/>
            </a:lvl3pPr>
            <a:lvl4pPr>
              <a:buClr>
                <a:srgbClr val="804BAB"/>
              </a:buClr>
              <a:defRPr/>
            </a:lvl4pPr>
            <a:lvl5pPr>
              <a:buClr>
                <a:srgbClr val="804BAB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75B9F5-4232-114A-A86E-316C31AB673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6001" b="-1"/>
          <a:stretch/>
        </p:blipFill>
        <p:spPr>
          <a:xfrm>
            <a:off x="0" y="6075680"/>
            <a:ext cx="12192000" cy="782320"/>
          </a:xfrm>
          <a:prstGeom prst="rect">
            <a:avLst/>
          </a:prstGeom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65FBAFE-5835-074D-A1AC-3DD9B3BAAD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60880" y="6356350"/>
            <a:ext cx="1620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BCC8B44-1BB3-C44B-84E7-590C78DB5590}" type="datetimeFigureOut">
              <a:rPr lang="en-US" smtClean="0"/>
              <a:pPr/>
              <a:t>6/18/2025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61C02D7-41AC-5D48-89A2-836422135F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62680" y="6356350"/>
            <a:ext cx="3550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C56D253-C4D0-E946-B5FE-08428B330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7380" y="6356350"/>
            <a:ext cx="1252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DD70E08-4A13-E843-887E-D535908DFB6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C0B7405-D1B8-A947-A5C6-2738A27A6C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550180" y="6143315"/>
            <a:ext cx="2308781" cy="67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683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6D7E04-9827-5447-BD74-AF92020294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50884"/>
          </a:xfrm>
        </p:spPr>
        <p:txBody>
          <a:bodyPr vert="eaVert"/>
          <a:lstStyle>
            <a:lvl1pPr>
              <a:defRPr b="1" i="0">
                <a:solidFill>
                  <a:srgbClr val="804B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0D45C1-4173-8640-9C03-E525C55FEE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50884"/>
          </a:xfrm>
        </p:spPr>
        <p:txBody>
          <a:bodyPr vert="eaVert"/>
          <a:lstStyle>
            <a:lvl1pPr>
              <a:buClr>
                <a:srgbClr val="804BAB"/>
              </a:buClr>
              <a:defRPr/>
            </a:lvl1pPr>
            <a:lvl2pPr>
              <a:buClr>
                <a:srgbClr val="804BAB"/>
              </a:buClr>
              <a:defRPr/>
            </a:lvl2pPr>
            <a:lvl3pPr>
              <a:buClr>
                <a:srgbClr val="804BAB"/>
              </a:buClr>
              <a:defRPr/>
            </a:lvl3pPr>
            <a:lvl4pPr>
              <a:buClr>
                <a:srgbClr val="804BAB"/>
              </a:buClr>
              <a:defRPr/>
            </a:lvl4pPr>
            <a:lvl5pPr>
              <a:buClr>
                <a:srgbClr val="804BAB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D74C86-D2BC-4445-B90E-EABE89BBDA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6001" b="-1"/>
          <a:stretch/>
        </p:blipFill>
        <p:spPr>
          <a:xfrm>
            <a:off x="0" y="6075680"/>
            <a:ext cx="12192000" cy="782320"/>
          </a:xfrm>
          <a:prstGeom prst="rect">
            <a:avLst/>
          </a:prstGeom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8CF9A1A-9DC4-1A4E-ABB4-D59DB4C65E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60880" y="6356350"/>
            <a:ext cx="1620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BCC8B44-1BB3-C44B-84E7-590C78DB5590}" type="datetimeFigureOut">
              <a:rPr lang="en-US" smtClean="0"/>
              <a:pPr/>
              <a:t>6/18/2025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0EC0639-5161-7F4C-A138-C206DA397D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62680" y="6356350"/>
            <a:ext cx="3550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8FCCE95C-ADB2-EC4B-83D1-977A3F09F4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7380" y="6356350"/>
            <a:ext cx="1252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DD70E08-4A13-E843-887E-D535908DFB6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9DAFF5C-D4C1-A54B-9D0E-6B61CB77E45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550180" y="6143315"/>
            <a:ext cx="2308781" cy="67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01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5F906-2E0D-3745-84A4-92AC1C67C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380" y="365125"/>
            <a:ext cx="10937239" cy="1325563"/>
          </a:xfrm>
        </p:spPr>
        <p:txBody>
          <a:bodyPr/>
          <a:lstStyle>
            <a:lvl1pPr>
              <a:defRPr b="1" i="0">
                <a:solidFill>
                  <a:srgbClr val="804B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DC083-FBCB-AB4A-8317-851347DB6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380" y="1825624"/>
            <a:ext cx="10937239" cy="3813175"/>
          </a:xfrm>
        </p:spPr>
        <p:txBody>
          <a:bodyPr/>
          <a:lstStyle>
            <a:lvl1pPr>
              <a:buClr>
                <a:srgbClr val="804BAB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buClr>
                <a:srgbClr val="804BAB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>
              <a:buClr>
                <a:srgbClr val="804BAB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804BAB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804BAB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E484014-0E7E-AC43-BD62-9A311803D6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6001" b="-1"/>
          <a:stretch/>
        </p:blipFill>
        <p:spPr>
          <a:xfrm>
            <a:off x="0" y="6075680"/>
            <a:ext cx="12192000" cy="782320"/>
          </a:xfrm>
          <a:prstGeom prst="rect">
            <a:avLst/>
          </a:prstGeom>
        </p:spPr>
      </p:pic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1C6D617-43F2-F74F-BA60-FADD85DE27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60880" y="6356350"/>
            <a:ext cx="1620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BCC8B44-1BB3-C44B-84E7-590C78DB5590}" type="datetimeFigureOut">
              <a:rPr lang="en-US" smtClean="0"/>
              <a:pPr/>
              <a:t>6/18/2025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8F94B43-6886-614B-8BC3-B50C5FCA0B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62680" y="6356350"/>
            <a:ext cx="3550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5EF8395-D24B-7E41-9468-CC67B3C9E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7380" y="6356350"/>
            <a:ext cx="1252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DD70E08-4A13-E843-887E-D535908DFB6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E589A4F-CA30-8C48-814F-1087A535FE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550180" y="6143315"/>
            <a:ext cx="2308781" cy="67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45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8110B-8C3A-9840-85A5-7F99F62CB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124947"/>
            <a:ext cx="10515600" cy="2852737"/>
          </a:xfrm>
        </p:spPr>
        <p:txBody>
          <a:bodyPr anchor="b"/>
          <a:lstStyle>
            <a:lvl1pPr>
              <a:defRPr sz="6000" b="1" i="0">
                <a:solidFill>
                  <a:srgbClr val="804B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6EC90-C9A9-4948-98B5-78E1C7CF5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0467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CE7F79-ECE6-2641-A3BA-25E989CC29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6001" b="-1"/>
          <a:stretch/>
        </p:blipFill>
        <p:spPr>
          <a:xfrm>
            <a:off x="0" y="6075680"/>
            <a:ext cx="12192000" cy="782320"/>
          </a:xfrm>
          <a:prstGeom prst="rect">
            <a:avLst/>
          </a:prstGeom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8A33B5C-CE72-3542-BCE3-455F85E8E2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60880" y="6356350"/>
            <a:ext cx="1620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BCC8B44-1BB3-C44B-84E7-590C78DB5590}" type="datetimeFigureOut">
              <a:rPr lang="en-US" smtClean="0"/>
              <a:pPr/>
              <a:t>6/18/2025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6800FEB-0694-CD41-BE8F-C7FCFAC9A4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62680" y="6356350"/>
            <a:ext cx="3550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D8D94CA-BB2F-C54C-AC45-D1E0064C03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7380" y="6356350"/>
            <a:ext cx="1252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DD70E08-4A13-E843-887E-D535908DFB6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9375ED8-8C21-1844-8ECF-77F67234CCE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550180" y="6143315"/>
            <a:ext cx="2308781" cy="67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18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9BE4E-7796-CC4B-80A1-990D7FA9D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solidFill>
                  <a:srgbClr val="804B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081C3-EE72-0E46-8484-9EC4E9F1AD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11649"/>
          </a:xfrm>
        </p:spPr>
        <p:txBody>
          <a:bodyPr/>
          <a:lstStyle>
            <a:lvl1pPr>
              <a:buClr>
                <a:srgbClr val="804BAB"/>
              </a:buClr>
              <a:defRPr/>
            </a:lvl1pPr>
            <a:lvl2pPr>
              <a:buClr>
                <a:srgbClr val="804BAB"/>
              </a:buClr>
              <a:defRPr/>
            </a:lvl2pPr>
            <a:lvl3pPr>
              <a:buClr>
                <a:srgbClr val="804BAB"/>
              </a:buClr>
              <a:defRPr/>
            </a:lvl3pPr>
            <a:lvl4pPr>
              <a:buClr>
                <a:srgbClr val="804BAB"/>
              </a:buClr>
              <a:defRPr/>
            </a:lvl4pPr>
            <a:lvl5pPr>
              <a:buClr>
                <a:srgbClr val="804BAB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2C3845-9664-0B40-89D3-F56FB8A609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11649"/>
          </a:xfrm>
        </p:spPr>
        <p:txBody>
          <a:bodyPr/>
          <a:lstStyle>
            <a:lvl1pPr>
              <a:buClr>
                <a:srgbClr val="804BAB"/>
              </a:buClr>
              <a:defRPr/>
            </a:lvl1pPr>
            <a:lvl2pPr>
              <a:buClr>
                <a:srgbClr val="804BAB"/>
              </a:buClr>
              <a:defRPr/>
            </a:lvl2pPr>
            <a:lvl3pPr>
              <a:buClr>
                <a:srgbClr val="804BAB"/>
              </a:buClr>
              <a:defRPr/>
            </a:lvl3pPr>
            <a:lvl4pPr>
              <a:buClr>
                <a:srgbClr val="804BAB"/>
              </a:buClr>
              <a:defRPr/>
            </a:lvl4pPr>
            <a:lvl5pPr>
              <a:buClr>
                <a:srgbClr val="804BAB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787F8E7-2CE5-DF46-AA1A-16C8EDFF6E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6001" b="-1"/>
          <a:stretch/>
        </p:blipFill>
        <p:spPr>
          <a:xfrm>
            <a:off x="0" y="6075680"/>
            <a:ext cx="12192000" cy="782320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7C12E1B-85A9-2948-9389-FC25A1BA1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60880" y="6356350"/>
            <a:ext cx="1620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BCC8B44-1BB3-C44B-84E7-590C78DB5590}" type="datetimeFigureOut">
              <a:rPr lang="en-US" smtClean="0"/>
              <a:pPr/>
              <a:t>6/18/2025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290AB9C-5CB4-5842-996E-DF12EB24D6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62680" y="6356350"/>
            <a:ext cx="3550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FC72FB3-81B2-6242-B98F-26EBE9961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7380" y="6356350"/>
            <a:ext cx="1252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DD70E08-4A13-E843-887E-D535908DFB6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10CF2A1-207E-664D-88AF-BD44F2FAB41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550180" y="6143315"/>
            <a:ext cx="2308781" cy="67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91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79D99-5E74-DF42-B356-804582AED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 i="0">
                <a:solidFill>
                  <a:srgbClr val="804B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829DB1-95F0-7F46-B490-7F5C5748D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8A6E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7F9506-7C2C-8847-82DC-6CA6CC4B6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89669"/>
          </a:xfrm>
        </p:spPr>
        <p:txBody>
          <a:bodyPr/>
          <a:lstStyle>
            <a:lvl1pPr>
              <a:buClr>
                <a:srgbClr val="804BAB"/>
              </a:buClr>
              <a:defRPr/>
            </a:lvl1pPr>
            <a:lvl2pPr>
              <a:buClr>
                <a:srgbClr val="804BAB"/>
              </a:buClr>
              <a:defRPr/>
            </a:lvl2pPr>
            <a:lvl3pPr>
              <a:buClr>
                <a:srgbClr val="804BAB"/>
              </a:buClr>
              <a:defRPr/>
            </a:lvl3pPr>
            <a:lvl4pPr>
              <a:buClr>
                <a:srgbClr val="804BAB"/>
              </a:buClr>
              <a:defRPr/>
            </a:lvl4pPr>
            <a:lvl5pPr>
              <a:buClr>
                <a:srgbClr val="804BAB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E09FF6-AFB0-9542-ADF1-C7B7DFAE27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8A6E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8E4ED6-F419-5242-AA90-4D9D9EB477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89669"/>
          </a:xfrm>
        </p:spPr>
        <p:txBody>
          <a:bodyPr/>
          <a:lstStyle>
            <a:lvl1pPr>
              <a:buClr>
                <a:srgbClr val="804BAB"/>
              </a:buClr>
              <a:defRPr/>
            </a:lvl1pPr>
            <a:lvl2pPr>
              <a:buClr>
                <a:srgbClr val="804BAB"/>
              </a:buClr>
              <a:defRPr/>
            </a:lvl2pPr>
            <a:lvl3pPr>
              <a:buClr>
                <a:srgbClr val="804BAB"/>
              </a:buClr>
              <a:defRPr/>
            </a:lvl3pPr>
            <a:lvl4pPr>
              <a:buClr>
                <a:srgbClr val="804BAB"/>
              </a:buClr>
              <a:defRPr/>
            </a:lvl4pPr>
            <a:lvl5pPr>
              <a:buClr>
                <a:srgbClr val="804BAB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FA12E6A-82EC-C748-A905-F690228113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6001" b="-1"/>
          <a:stretch/>
        </p:blipFill>
        <p:spPr>
          <a:xfrm>
            <a:off x="0" y="6075680"/>
            <a:ext cx="12192000" cy="782320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D1E4368D-347D-4848-B182-CD16BCDC92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60880" y="6356350"/>
            <a:ext cx="1620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BCC8B44-1BB3-C44B-84E7-590C78DB5590}" type="datetimeFigureOut">
              <a:rPr lang="en-US" smtClean="0"/>
              <a:pPr/>
              <a:t>6/18/2025</a:t>
            </a:fld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C78DE158-4AF8-3F4A-BE78-6AB083758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2680" y="6356350"/>
            <a:ext cx="3550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BD7C3D1-836F-1D49-AF54-E80530A4C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7380" y="6356350"/>
            <a:ext cx="1252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DD70E08-4A13-E843-887E-D535908DFB6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DFD291A-CF58-9848-A716-007B3C7E0F7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550180" y="6143315"/>
            <a:ext cx="2308781" cy="67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93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E9A8C-7908-CC4B-B862-462FF4781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solidFill>
                  <a:srgbClr val="804B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7C537C1-28FC-DE4B-BC27-A756AF1097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6001" b="-1"/>
          <a:stretch/>
        </p:blipFill>
        <p:spPr>
          <a:xfrm>
            <a:off x="0" y="6075680"/>
            <a:ext cx="12192000" cy="782320"/>
          </a:xfrm>
          <a:prstGeom prst="rect">
            <a:avLst/>
          </a:prstGeom>
        </p:spPr>
      </p:pic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37AF7D4-B32D-EB41-A864-B5B37E8626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60880" y="6356350"/>
            <a:ext cx="1620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BCC8B44-1BB3-C44B-84E7-590C78DB5590}" type="datetimeFigureOut">
              <a:rPr lang="en-US" smtClean="0"/>
              <a:pPr/>
              <a:t>6/18/2025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0F37635-4E75-0F4B-8FB5-2E583319E3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62680" y="6356350"/>
            <a:ext cx="3550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25A37F6B-2D03-2349-BFAD-C1D4360869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7380" y="6356350"/>
            <a:ext cx="1252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DD70E08-4A13-E843-887E-D535908DFB6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B0D0837-BF52-3A46-80CC-CF0EB6AF1B0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550180" y="6143315"/>
            <a:ext cx="2308781" cy="67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20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166F3E-B7F7-4940-A36E-114F13658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8B44-1BB3-C44B-84E7-590C78DB5590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C96937-15A2-EB4D-97D4-6A6DCAB9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EAEE4-B883-9D49-8E0D-7E3E236D5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70E08-4A13-E843-887E-D535908DF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74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2F29E-C376-C244-8ED5-8D6B55A83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i="0">
                <a:solidFill>
                  <a:srgbClr val="804B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B0022-3957-F042-9349-2DF8F3AC2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buClr>
                <a:srgbClr val="804BAB"/>
              </a:buClr>
              <a:defRPr sz="3200"/>
            </a:lvl1pPr>
            <a:lvl2pPr>
              <a:buClr>
                <a:srgbClr val="804BAB"/>
              </a:buClr>
              <a:defRPr sz="2800"/>
            </a:lvl2pPr>
            <a:lvl3pPr>
              <a:buClr>
                <a:srgbClr val="804BAB"/>
              </a:buClr>
              <a:defRPr sz="2400"/>
            </a:lvl3pPr>
            <a:lvl4pPr>
              <a:buClr>
                <a:srgbClr val="804BAB"/>
              </a:buClr>
              <a:defRPr sz="2000"/>
            </a:lvl4pPr>
            <a:lvl5pPr>
              <a:buClr>
                <a:srgbClr val="804BAB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B21B82-D6E3-8F4F-9B52-9D67B277BA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28A6E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432E0F-EC6F-B448-A195-931CD3E754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6001" b="-1"/>
          <a:stretch/>
        </p:blipFill>
        <p:spPr>
          <a:xfrm>
            <a:off x="0" y="6075680"/>
            <a:ext cx="12192000" cy="782320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23F8265-480F-C049-9CCF-11E8497514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60880" y="6356350"/>
            <a:ext cx="1620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BCC8B44-1BB3-C44B-84E7-590C78DB5590}" type="datetimeFigureOut">
              <a:rPr lang="en-US" smtClean="0"/>
              <a:pPr/>
              <a:t>6/18/2025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B50A7CB-96E2-C74A-B7A3-338689F66B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62680" y="6356350"/>
            <a:ext cx="3550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49191D9-229C-ED41-8851-FBF9651F40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7380" y="6356350"/>
            <a:ext cx="1252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DD70E08-4A13-E843-887E-D535908DFB6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62C4E3B-875E-8242-B25F-7FBFF82C8A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550180" y="6143315"/>
            <a:ext cx="2308781" cy="67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346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58532-30EA-1542-A5A2-58DC0AB2A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i="0">
                <a:solidFill>
                  <a:srgbClr val="804B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D8448F-E6CC-1C47-835D-7E212C4030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969776-06C0-F54E-B234-3E423072DE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BDD8E58-900F-8D4A-9CD6-9CFE3D2AEF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6001" b="-1"/>
          <a:stretch/>
        </p:blipFill>
        <p:spPr>
          <a:xfrm>
            <a:off x="0" y="6075680"/>
            <a:ext cx="12192000" cy="782320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1F54B83-62ED-E04C-AE9E-A72F6768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60880" y="6356350"/>
            <a:ext cx="1620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BCC8B44-1BB3-C44B-84E7-590C78DB5590}" type="datetimeFigureOut">
              <a:rPr lang="en-US" smtClean="0"/>
              <a:pPr/>
              <a:t>6/18/2025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CCDED62-F1B7-C04C-9DBA-C324C0FBD8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62680" y="6356350"/>
            <a:ext cx="3550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9CD9F5D-39EB-0A48-84AC-2FFF625E2D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7380" y="6356350"/>
            <a:ext cx="1252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DD70E08-4A13-E843-887E-D535908DFB6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FB20225-0A7D-C142-BFEC-0C8A0B2BE4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550180" y="6143315"/>
            <a:ext cx="2308781" cy="67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94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79ED78-972A-6E4F-9962-E1CAAF2E1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5CBBF5-75A1-6A4C-8D45-76A99962D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FBA59-2EB1-1D40-97FB-B84D3DD0C7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C8B44-1BB3-C44B-84E7-590C78DB5590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128C87-F5FC-EF49-8AD8-5DF77DA8B3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AC4C1-B3E8-1B40-BB55-5BC498AF35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70E08-4A13-E843-887E-D535908DF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5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036BE-807C-AA24-0177-019B09F5C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Save the Date: EMS Stroke Symposium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FA867C-B485-A312-6520-776B94907C8B}"/>
              </a:ext>
            </a:extLst>
          </p:cNvPr>
          <p:cNvSpPr txBox="1"/>
          <p:nvPr/>
        </p:nvSpPr>
        <p:spPr>
          <a:xfrm>
            <a:off x="627380" y="1695451"/>
            <a:ext cx="10680192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Emergency Medical Services play a key role in the Stroke chain of survival. Join us for our second annual Wellstar EMS Stroke Symposium! We will discuss important topics related to the emergency care </a:t>
            </a:r>
            <a:r>
              <a:rPr lang="en-US" sz="2400"/>
              <a:t>of Stroke </a:t>
            </a:r>
            <a:r>
              <a:rPr lang="en-US" sz="2400" dirty="0"/>
              <a:t>patients and answer your questions with the goal of improving your confidence in caring </a:t>
            </a:r>
            <a:r>
              <a:rPr lang="en-US" sz="2400"/>
              <a:t>for Stroke </a:t>
            </a:r>
            <a:r>
              <a:rPr lang="en-US" sz="2400" dirty="0"/>
              <a:t>patients in the field!</a:t>
            </a:r>
          </a:p>
          <a:p>
            <a:endParaRPr lang="en-US" dirty="0"/>
          </a:p>
          <a:p>
            <a:endParaRPr lang="en-US" b="1" i="1" dirty="0"/>
          </a:p>
          <a:p>
            <a:r>
              <a:rPr lang="en-US" sz="1250" b="1" i="1" dirty="0"/>
              <a:t>There is no fee for this symposium</a:t>
            </a:r>
          </a:p>
          <a:p>
            <a:r>
              <a:rPr lang="en-US" sz="1250" b="1" dirty="0"/>
              <a:t>Date:</a:t>
            </a:r>
            <a:r>
              <a:rPr lang="en-US" sz="1250" dirty="0"/>
              <a:t> August 8</a:t>
            </a:r>
            <a:r>
              <a:rPr lang="en-US" sz="1250" baseline="30000" dirty="0"/>
              <a:t>th</a:t>
            </a:r>
            <a:r>
              <a:rPr lang="en-US" sz="1250" dirty="0"/>
              <a:t>, 2025</a:t>
            </a:r>
          </a:p>
          <a:p>
            <a:r>
              <a:rPr lang="en-US" sz="1250" b="1" dirty="0"/>
              <a:t>Time:</a:t>
            </a:r>
            <a:r>
              <a:rPr lang="en-US" sz="1250" dirty="0"/>
              <a:t> 8:00 am-4:00 pm</a:t>
            </a:r>
          </a:p>
          <a:p>
            <a:r>
              <a:rPr lang="en-US" sz="1250" b="1" dirty="0"/>
              <a:t>Format:</a:t>
            </a:r>
            <a:r>
              <a:rPr lang="en-US" sz="1250" dirty="0"/>
              <a:t> Hybrid, Teams and In-Person at 1800 Parkway Place, Marietta, GA 30067</a:t>
            </a:r>
          </a:p>
          <a:p>
            <a:r>
              <a:rPr lang="en-US" sz="1250" dirty="0"/>
              <a:t>Dogwood-Live Oak Room, 1</a:t>
            </a:r>
            <a:r>
              <a:rPr lang="en-US" sz="1250" baseline="30000" dirty="0"/>
              <a:t>st</a:t>
            </a:r>
            <a:r>
              <a:rPr lang="en-US" sz="1250" dirty="0"/>
              <a:t> Floor</a:t>
            </a:r>
          </a:p>
          <a:p>
            <a:r>
              <a:rPr lang="en-US" sz="1250" i="1" dirty="0"/>
              <a:t>CEUs are being requested for this course</a:t>
            </a:r>
          </a:p>
          <a:p>
            <a:r>
              <a:rPr lang="en-US" sz="1250" b="1" dirty="0"/>
              <a:t>*Registration closes August 1</a:t>
            </a:r>
            <a:r>
              <a:rPr lang="en-US" sz="1250" b="1" baseline="30000" dirty="0"/>
              <a:t>st</a:t>
            </a:r>
            <a:r>
              <a:rPr lang="en-US" sz="1250" b="1" dirty="0"/>
              <a:t>, 2025</a:t>
            </a:r>
          </a:p>
          <a:p>
            <a:endParaRPr lang="en-US" sz="1250" dirty="0"/>
          </a:p>
          <a:p>
            <a:r>
              <a:rPr lang="en-US" sz="1250" i="1" dirty="0"/>
              <a:t>Breakfast and lunch will be provided</a:t>
            </a:r>
          </a:p>
          <a:p>
            <a:r>
              <a:rPr lang="en-US" sz="1250" b="1" dirty="0"/>
              <a:t>Questions?</a:t>
            </a:r>
            <a:r>
              <a:rPr lang="en-US" sz="1250" dirty="0"/>
              <a:t> Email Kirstin.Knudson@wellstar.org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F94162-A276-DC37-B9EA-44A20CA263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3944" y="3795252"/>
            <a:ext cx="2041508" cy="2082014"/>
          </a:xfrm>
          <a:prstGeom prst="rect">
            <a:avLst/>
          </a:prstGeom>
        </p:spPr>
      </p:pic>
      <p:sp>
        <p:nvSpPr>
          <p:cNvPr id="6" name="Star: 5 Points 5">
            <a:extLst>
              <a:ext uri="{FF2B5EF4-FFF2-40B4-BE49-F238E27FC236}">
                <a16:creationId xmlns:a16="http://schemas.microsoft.com/office/drawing/2014/main" id="{4941F1BE-B63E-BF9B-1178-6B78C2DA4E4D}"/>
              </a:ext>
            </a:extLst>
          </p:cNvPr>
          <p:cNvSpPr/>
          <p:nvPr/>
        </p:nvSpPr>
        <p:spPr>
          <a:xfrm>
            <a:off x="6961909" y="3429000"/>
            <a:ext cx="2734988" cy="2316793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Vendors and Door Prizes!</a:t>
            </a:r>
          </a:p>
        </p:txBody>
      </p:sp>
    </p:spTree>
    <p:extLst>
      <p:ext uri="{BB962C8B-B14F-4D97-AF65-F5344CB8AC3E}">
        <p14:creationId xmlns:p14="http://schemas.microsoft.com/office/powerpoint/2010/main" val="1186625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ellstar New Brand">
      <a:dk1>
        <a:srgbClr val="000000"/>
      </a:dk1>
      <a:lt1>
        <a:srgbClr val="FFFFFF"/>
      </a:lt1>
      <a:dk2>
        <a:srgbClr val="758592"/>
      </a:dk2>
      <a:lt2>
        <a:srgbClr val="DCE3EB"/>
      </a:lt2>
      <a:accent1>
        <a:srgbClr val="8347AD"/>
      </a:accent1>
      <a:accent2>
        <a:srgbClr val="0CA6DF"/>
      </a:accent2>
      <a:accent3>
        <a:srgbClr val="6DC3E8"/>
      </a:accent3>
      <a:accent4>
        <a:srgbClr val="B8D8EB"/>
      </a:accent4>
      <a:accent5>
        <a:srgbClr val="758592"/>
      </a:accent5>
      <a:accent6>
        <a:srgbClr val="A5BAC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140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Save the Date: EMS Stroke Symposium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Wellstar</dc:title>
  <dc:creator>Laura Douglas</dc:creator>
  <cp:lastModifiedBy>Goings, Denise</cp:lastModifiedBy>
  <cp:revision>32</cp:revision>
  <cp:lastPrinted>2025-01-30T18:53:17Z</cp:lastPrinted>
  <dcterms:created xsi:type="dcterms:W3CDTF">2019-10-18T13:14:59Z</dcterms:created>
  <dcterms:modified xsi:type="dcterms:W3CDTF">2025-06-18T13:23:31Z</dcterms:modified>
</cp:coreProperties>
</file>