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jpg"/><Relationship Id="rId11" Type="http://schemas.openxmlformats.org/officeDocument/2006/relationships/image" Target="../media/image10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4355" y="404566"/>
            <a:ext cx="5172337" cy="283859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0305" y="1507237"/>
            <a:ext cx="383465" cy="6508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0141" y="2082952"/>
            <a:ext cx="597573" cy="418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1845" y="1442745"/>
            <a:ext cx="388200" cy="2674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780" y="3186950"/>
            <a:ext cx="531787" cy="37257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48022" y="1318361"/>
            <a:ext cx="343484" cy="24065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62257" y="3218345"/>
            <a:ext cx="481457" cy="37257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1650" y="2583764"/>
            <a:ext cx="224155" cy="33422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28706" y="1227683"/>
            <a:ext cx="224155" cy="33422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63393" y="2428455"/>
            <a:ext cx="340613" cy="20574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43606" y="2445791"/>
            <a:ext cx="308381" cy="20574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05284" y="2591104"/>
            <a:ext cx="411797" cy="2836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176" y="2872092"/>
            <a:ext cx="6686047" cy="429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6973" y="3487751"/>
            <a:ext cx="6918452" cy="3345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7029" y="9785182"/>
            <a:ext cx="251777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hyperlink" Target="mailto:darral@torpedopot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7847" y="6072617"/>
            <a:ext cx="6007100" cy="920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3520"/>
              </a:lnSpc>
              <a:spcBef>
                <a:spcPts val="105"/>
              </a:spcBef>
            </a:pPr>
            <a:r>
              <a:rPr dirty="0" sz="3000" spc="-10">
                <a:latin typeface="Arial"/>
                <a:cs typeface="Arial"/>
              </a:rPr>
              <a:t>Torpedopot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ts val="3520"/>
              </a:lnSpc>
            </a:pPr>
            <a:r>
              <a:rPr dirty="0" sz="3000">
                <a:latin typeface="Arial"/>
                <a:cs typeface="Arial"/>
              </a:rPr>
              <a:t>Central</a:t>
            </a:r>
            <a:r>
              <a:rPr dirty="0" sz="3000" spc="-13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Watering</a:t>
            </a:r>
            <a:r>
              <a:rPr dirty="0" sz="3000" spc="-12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System</a:t>
            </a:r>
            <a:r>
              <a:rPr dirty="0" sz="3000" spc="-130">
                <a:latin typeface="Arial"/>
                <a:cs typeface="Arial"/>
              </a:rPr>
              <a:t> </a:t>
            </a:r>
            <a:r>
              <a:rPr dirty="0" sz="3000" spc="-25">
                <a:latin typeface="Arial"/>
                <a:cs typeface="Arial"/>
              </a:rPr>
              <a:t>(CWS-01)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557573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13854" y="7755725"/>
            <a:ext cx="2387600" cy="1310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Prepared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by: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75">
                <a:latin typeface="Tahoma"/>
                <a:cs typeface="Tahoma"/>
              </a:rPr>
              <a:t>Darral</a:t>
            </a:r>
            <a:r>
              <a:rPr dirty="0" sz="1200" spc="50">
                <a:latin typeface="Tahoma"/>
                <a:cs typeface="Tahoma"/>
              </a:rPr>
              <a:t> </a:t>
            </a:r>
            <a:r>
              <a:rPr dirty="0" sz="1200" spc="70">
                <a:latin typeface="Tahoma"/>
                <a:cs typeface="Tahoma"/>
              </a:rPr>
              <a:t>Addison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85">
                <a:latin typeface="Tahoma"/>
                <a:cs typeface="Tahoma"/>
              </a:rPr>
              <a:t>Founder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 spc="110">
                <a:latin typeface="Tahoma"/>
                <a:cs typeface="Tahoma"/>
              </a:rPr>
              <a:t>&amp;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100">
                <a:latin typeface="Tahoma"/>
                <a:cs typeface="Tahoma"/>
              </a:rPr>
              <a:t>CEO</a:t>
            </a:r>
            <a:r>
              <a:rPr dirty="0" sz="1200" spc="70">
                <a:latin typeface="Tahoma"/>
                <a:cs typeface="Tahoma"/>
              </a:rPr>
              <a:t> at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Torpedopot™ </a:t>
            </a:r>
            <a:r>
              <a:rPr dirty="0" sz="1200" spc="65">
                <a:latin typeface="Tahoma"/>
                <a:cs typeface="Tahoma"/>
              </a:rPr>
              <a:t>(c)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 spc="75">
                <a:latin typeface="Tahoma"/>
                <a:cs typeface="Tahoma"/>
              </a:rPr>
              <a:t>1-</a:t>
            </a:r>
            <a:r>
              <a:rPr dirty="0" sz="1200" spc="80">
                <a:latin typeface="Tahoma"/>
                <a:cs typeface="Tahoma"/>
              </a:rPr>
              <a:t>215-290-</a:t>
            </a:r>
            <a:r>
              <a:rPr dirty="0" sz="1200" spc="70">
                <a:latin typeface="Tahoma"/>
                <a:cs typeface="Tahoma"/>
              </a:rPr>
              <a:t>9013</a:t>
            </a:r>
            <a:endParaRPr sz="1200">
              <a:latin typeface="Tahoma"/>
              <a:cs typeface="Tahoma"/>
            </a:endParaRPr>
          </a:p>
          <a:p>
            <a:pPr marL="12700" marR="176530">
              <a:lnSpc>
                <a:spcPct val="100000"/>
              </a:lnSpc>
              <a:spcBef>
                <a:spcPts val="15"/>
              </a:spcBef>
            </a:pPr>
            <a:r>
              <a:rPr dirty="0" u="sng" sz="1200" spc="7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darral@torpedopot.com</a:t>
            </a:r>
            <a:r>
              <a:rPr dirty="0" sz="1200" spc="7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Www.Torpedopot.com Www.agriculturalblockchain.com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9232" y="9713148"/>
            <a:ext cx="2517775" cy="13906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>
                <a:latin typeface="Arial"/>
                <a:cs typeface="Arial"/>
              </a:rPr>
              <a:t>Copyright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©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2020</a:t>
            </a:r>
            <a:r>
              <a:rPr dirty="0" sz="800" spc="18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Torpedopot™</a:t>
            </a:r>
            <a:r>
              <a:rPr dirty="0" sz="800" spc="18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-</a:t>
            </a:r>
            <a:r>
              <a:rPr dirty="0" sz="800" spc="-5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All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Rights</a:t>
            </a:r>
            <a:r>
              <a:rPr dirty="0" sz="800" spc="-10">
                <a:latin typeface="Arial"/>
                <a:cs typeface="Arial"/>
              </a:rPr>
              <a:t> Reserved.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7772400" cy="5107305"/>
            <a:chOff x="0" y="0"/>
            <a:chExt cx="7772400" cy="51073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510730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629" y="3461941"/>
              <a:ext cx="954479" cy="9238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7810" y="2387864"/>
              <a:ext cx="954479" cy="9238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386" y="3330111"/>
              <a:ext cx="1425275" cy="173482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820" y="3354694"/>
              <a:ext cx="1172870" cy="156805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89893" y="5292166"/>
            <a:ext cx="6849109" cy="40576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0">
                <a:latin typeface="Arial"/>
                <a:cs typeface="Arial"/>
              </a:rPr>
              <a:t>CWS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Indoor/Outdoor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Watering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Solution</a:t>
            </a:r>
            <a:endParaRPr sz="2000">
              <a:latin typeface="Arial"/>
              <a:cs typeface="Arial"/>
            </a:endParaRPr>
          </a:p>
          <a:p>
            <a:pPr marL="21590" marR="15240">
              <a:lnSpc>
                <a:spcPts val="1380"/>
              </a:lnSpc>
              <a:spcBef>
                <a:spcPts val="1775"/>
              </a:spcBef>
            </a:pPr>
            <a:r>
              <a:rPr dirty="0" sz="1200">
                <a:latin typeface="Times New Roman"/>
                <a:cs typeface="Times New Roman"/>
              </a:rPr>
              <a:t>Torpedopot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designing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small,</a:t>
            </a:r>
            <a:r>
              <a:rPr dirty="0" sz="1200" spc="-10">
                <a:latin typeface="Times New Roman"/>
                <a:cs typeface="Times New Roman"/>
              </a:rPr>
              <a:t> single-</a:t>
            </a:r>
            <a:r>
              <a:rPr dirty="0" sz="1200">
                <a:latin typeface="Times New Roman"/>
                <a:cs typeface="Times New Roman"/>
              </a:rPr>
              <a:t>family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residential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distribution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systems.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10">
                <a:latin typeface="Times New Roman"/>
                <a:cs typeface="Times New Roman"/>
              </a:rPr>
              <a:t> systems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pretty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Torpedopot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utilizes</a:t>
            </a:r>
            <a:r>
              <a:rPr dirty="0" sz="1200" spc="-10">
                <a:latin typeface="Times New Roman"/>
                <a:cs typeface="Times New Roman"/>
              </a:rPr>
              <a:t> home-</a:t>
            </a:r>
            <a:r>
              <a:rPr dirty="0" sz="1200">
                <a:latin typeface="Times New Roman"/>
                <a:cs typeface="Times New Roman"/>
              </a:rPr>
              <a:t>run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installations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central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manifolds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balance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pressures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outlets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minimize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delivery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wait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time,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reducing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wasted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energy.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manifolds</a:t>
            </a:r>
            <a:r>
              <a:rPr dirty="0" sz="1200" spc="-10">
                <a:latin typeface="Times New Roman"/>
                <a:cs typeface="Times New Roman"/>
              </a:rPr>
              <a:t> reduce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amount of piping and </a:t>
            </a:r>
            <a:r>
              <a:rPr dirty="0" sz="1200" spc="-10">
                <a:latin typeface="Times New Roman"/>
                <a:cs typeface="Times New Roman"/>
              </a:rPr>
              <a:t>fittings,speed-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installation, and balance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pressures throughout the </a:t>
            </a:r>
            <a:r>
              <a:rPr dirty="0" sz="1200" spc="-1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478790" marR="135255" indent="-142875">
              <a:lnSpc>
                <a:spcPts val="1370"/>
              </a:lnSpc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Ease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Installation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installation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generally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easier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rigid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pipe.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mechanical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fittings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 </a:t>
            </a:r>
            <a:r>
              <a:rPr dirty="0" sz="1200">
                <a:latin typeface="Times New Roman"/>
                <a:cs typeface="Times New Roman"/>
              </a:rPr>
              <a:t>secure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reliable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properly.</a:t>
            </a:r>
            <a:endParaRPr sz="1200">
              <a:latin typeface="Times New Roman"/>
              <a:cs typeface="Times New Roman"/>
            </a:endParaRPr>
          </a:p>
          <a:p>
            <a:pPr marL="478790" marR="22225" indent="-142875">
              <a:lnSpc>
                <a:spcPts val="1370"/>
              </a:lnSpc>
              <a:spcBef>
                <a:spcPts val="20"/>
              </a:spcBef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Durability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typically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freeze,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return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its</a:t>
            </a:r>
            <a:r>
              <a:rPr dirty="0" sz="1200" spc="-10">
                <a:latin typeface="Times New Roman"/>
                <a:cs typeface="Times New Roman"/>
              </a:rPr>
              <a:t> original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thaws.</a:t>
            </a:r>
            <a:endParaRPr sz="1200">
              <a:latin typeface="Times New Roman"/>
              <a:cs typeface="Times New Roman"/>
            </a:endParaRPr>
          </a:p>
          <a:p>
            <a:pPr marL="478790" indent="-143510">
              <a:lnSpc>
                <a:spcPts val="1325"/>
              </a:lnSpc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Effectiveness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lower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installation</a:t>
            </a:r>
            <a:r>
              <a:rPr dirty="0" sz="1200" spc="-10">
                <a:latin typeface="Times New Roman"/>
                <a:cs typeface="Times New Roman"/>
              </a:rPr>
              <a:t> costs</a:t>
            </a:r>
            <a:endParaRPr sz="1200">
              <a:latin typeface="Times New Roman"/>
              <a:cs typeface="Times New Roman"/>
            </a:endParaRPr>
          </a:p>
          <a:p>
            <a:pPr marL="478790" marR="150495" indent="-142875">
              <a:lnSpc>
                <a:spcPts val="1370"/>
              </a:lnSpc>
              <a:spcBef>
                <a:spcPts val="75"/>
              </a:spcBef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Energy Efficiency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-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offers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reduced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heat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loss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improved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thermal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characteristics.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This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is </a:t>
            </a:r>
            <a:r>
              <a:rPr dirty="0" sz="1200">
                <a:latin typeface="Times New Roman"/>
                <a:cs typeface="Times New Roman"/>
              </a:rPr>
              <a:t>ideal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cold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climates.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"/>
            </a:pPr>
            <a:endParaRPr sz="1150">
              <a:latin typeface="Times New Roman"/>
              <a:cs typeface="Times New Roman"/>
            </a:endParaRPr>
          </a:p>
          <a:p>
            <a:pPr marL="2159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Our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distribution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recognized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major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building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model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codes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commonly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wa- </a:t>
            </a:r>
            <a:r>
              <a:rPr dirty="0" sz="1200">
                <a:latin typeface="Times New Roman"/>
                <a:cs typeface="Times New Roman"/>
              </a:rPr>
              <a:t>ter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distribution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applications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service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lines.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478790" indent="-143510">
              <a:lnSpc>
                <a:spcPts val="1410"/>
              </a:lnSpc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International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Residential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Code</a:t>
            </a:r>
            <a:r>
              <a:rPr dirty="0" sz="1200" spc="-10">
                <a:latin typeface="Times New Roman"/>
                <a:cs typeface="Times New Roman"/>
              </a:rPr>
              <a:t> (IRC-2003)</a:t>
            </a:r>
            <a:endParaRPr sz="1200">
              <a:latin typeface="Times New Roman"/>
              <a:cs typeface="Times New Roman"/>
            </a:endParaRPr>
          </a:p>
          <a:p>
            <a:pPr marL="478790" indent="-143510">
              <a:lnSpc>
                <a:spcPts val="1380"/>
              </a:lnSpc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International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Plumbing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(IPC</a:t>
            </a:r>
            <a:r>
              <a:rPr dirty="0" sz="1200" spc="-10">
                <a:latin typeface="Times New Roman"/>
                <a:cs typeface="Times New Roman"/>
              </a:rPr>
              <a:t> 2003)</a:t>
            </a:r>
            <a:endParaRPr sz="1200">
              <a:latin typeface="Times New Roman"/>
              <a:cs typeface="Times New Roman"/>
            </a:endParaRPr>
          </a:p>
          <a:p>
            <a:pPr marL="478790" indent="-143510">
              <a:lnSpc>
                <a:spcPts val="1380"/>
              </a:lnSpc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National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Standard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Plumbing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Code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(NSPC</a:t>
            </a:r>
            <a:r>
              <a:rPr dirty="0" sz="1200" spc="-10">
                <a:latin typeface="Times New Roman"/>
                <a:cs typeface="Times New Roman"/>
              </a:rPr>
              <a:t> 2003)</a:t>
            </a:r>
            <a:endParaRPr sz="1200">
              <a:latin typeface="Times New Roman"/>
              <a:cs typeface="Times New Roman"/>
            </a:endParaRPr>
          </a:p>
          <a:p>
            <a:pPr marL="478790" indent="-143510">
              <a:lnSpc>
                <a:spcPts val="1410"/>
              </a:lnSpc>
              <a:buFont typeface="Wingdings"/>
              <a:buChar char=""/>
              <a:tabLst>
                <a:tab pos="479425" algn="l"/>
              </a:tabLst>
            </a:pPr>
            <a:r>
              <a:rPr dirty="0" sz="1200">
                <a:latin typeface="Times New Roman"/>
                <a:cs typeface="Times New Roman"/>
              </a:rPr>
              <a:t>Uniform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Plumbing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Code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(UPC-2003)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4591" y="2915018"/>
            <a:ext cx="4315460" cy="2467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24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Torpedopot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Central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Watering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(CWS)</a:t>
            </a:r>
            <a:r>
              <a:rPr dirty="0" sz="1200" spc="2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utilizes</a:t>
            </a:r>
            <a:r>
              <a:rPr dirty="0" sz="1200" spc="27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flexible </a:t>
            </a:r>
            <a:r>
              <a:rPr dirty="0" sz="1200">
                <a:latin typeface="Times New Roman"/>
                <a:cs typeface="Times New Roman"/>
              </a:rPr>
              <a:t>tubing</a:t>
            </a:r>
            <a:r>
              <a:rPr dirty="0" sz="1200" spc="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that's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connected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extensive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distribution</a:t>
            </a:r>
            <a:r>
              <a:rPr dirty="0" sz="1200" spc="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system </a:t>
            </a:r>
            <a:r>
              <a:rPr dirty="0" sz="1200">
                <a:latin typeface="Times New Roman"/>
                <a:cs typeface="Times New Roman"/>
              </a:rPr>
              <a:t>found</a:t>
            </a:r>
            <a:r>
              <a:rPr dirty="0" sz="1200" spc="29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laundry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room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basement.</a:t>
            </a:r>
            <a:r>
              <a:rPr dirty="0" sz="1200" spc="3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Torpedopot</a:t>
            </a:r>
            <a:r>
              <a:rPr dirty="0" sz="1200" spc="30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Central </a:t>
            </a:r>
            <a:r>
              <a:rPr dirty="0" sz="1200">
                <a:latin typeface="Times New Roman"/>
                <a:cs typeface="Times New Roman"/>
              </a:rPr>
              <a:t>Watering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(CWS)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built-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1/4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inch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Pex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tubing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run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interior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walls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home.</a:t>
            </a:r>
            <a:r>
              <a:rPr dirty="0" sz="1200" spc="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It's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connected</a:t>
            </a:r>
            <a:r>
              <a:rPr dirty="0" sz="1200" spc="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90">
                <a:latin typeface="Times New Roman"/>
                <a:cs typeface="Times New Roman"/>
              </a:rPr>
              <a:t> </a:t>
            </a:r>
            <a:r>
              <a:rPr dirty="0" sz="1200" spc="-50">
                <a:latin typeface="Times New Roman"/>
                <a:cs typeface="Times New Roman"/>
              </a:rPr>
              <a:t>a </a:t>
            </a:r>
            <a:r>
              <a:rPr dirty="0" sz="1200">
                <a:latin typeface="Times New Roman"/>
                <a:cs typeface="Times New Roman"/>
              </a:rPr>
              <a:t>large</a:t>
            </a:r>
            <a:r>
              <a:rPr dirty="0" sz="1200" spc="-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manifold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typically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located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laundry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room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 basement.</a:t>
            </a:r>
            <a:endParaRPr sz="1200">
              <a:latin typeface="Times New Roman"/>
              <a:cs typeface="Times New Roman"/>
            </a:endParaRPr>
          </a:p>
          <a:p>
            <a:pPr algn="just" marL="12700" marR="5080" indent="15240">
              <a:lnSpc>
                <a:spcPct val="143700"/>
              </a:lnSpc>
              <a:spcBef>
                <a:spcPts val="610"/>
              </a:spcBef>
            </a:pPr>
            <a:r>
              <a:rPr dirty="0" sz="1200" spc="-10">
                <a:latin typeface="Times New Roman"/>
                <a:cs typeface="Times New Roman"/>
              </a:rPr>
              <a:t>Water-</a:t>
            </a:r>
            <a:r>
              <a:rPr dirty="0" sz="1200">
                <a:latin typeface="Times New Roman"/>
                <a:cs typeface="Times New Roman"/>
              </a:rPr>
              <a:t>ports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resemble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electrical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outlets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added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through-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home,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allowing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user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attach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detach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Torpedopot.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This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without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hauling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around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4591" y="5434596"/>
            <a:ext cx="431546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24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average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about</a:t>
            </a:r>
            <a:r>
              <a:rPr dirty="0" sz="1200" spc="-6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$4,500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based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2,400-</a:t>
            </a:r>
            <a:r>
              <a:rPr dirty="0" sz="1200" spc="-10">
                <a:latin typeface="Times New Roman"/>
                <a:cs typeface="Times New Roman"/>
              </a:rPr>
              <a:t>square </a:t>
            </a:r>
            <a:r>
              <a:rPr dirty="0" sz="1200">
                <a:latin typeface="Times New Roman"/>
                <a:cs typeface="Times New Roman"/>
              </a:rPr>
              <a:t>foot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–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includes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installation.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Prices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go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from </a:t>
            </a:r>
            <a:r>
              <a:rPr dirty="0" sz="1200">
                <a:latin typeface="Times New Roman"/>
                <a:cs typeface="Times New Roman"/>
              </a:rPr>
              <a:t>there,</a:t>
            </a:r>
            <a:r>
              <a:rPr dirty="0" sz="1200" spc="-7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depending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system's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features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number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ports required.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4591" y="6563017"/>
            <a:ext cx="4314825" cy="115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524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Central</a:t>
            </a:r>
            <a:r>
              <a:rPr dirty="0" sz="1200" spc="1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Watering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Systems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aren't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just</a:t>
            </a:r>
            <a:r>
              <a:rPr dirty="0" sz="1200" spc="18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newly</a:t>
            </a:r>
            <a:r>
              <a:rPr dirty="0" sz="1200" spc="18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constructed</a:t>
            </a:r>
            <a:r>
              <a:rPr dirty="0" sz="1200" spc="19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homes. </a:t>
            </a:r>
            <a:r>
              <a:rPr dirty="0" sz="1200">
                <a:latin typeface="Times New Roman"/>
                <a:cs typeface="Times New Roman"/>
              </a:rPr>
              <a:t>Existing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homes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retrofitted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accommodate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with </a:t>
            </a:r>
            <a:r>
              <a:rPr dirty="0" sz="1200">
                <a:latin typeface="Times New Roman"/>
                <a:cs typeface="Times New Roman"/>
              </a:rPr>
              <a:t>minimal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construction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needed.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27940">
              <a:lnSpc>
                <a:spcPct val="100000"/>
              </a:lnSpc>
            </a:pP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-7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minimal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repairs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needed.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We're</a:t>
            </a:r>
            <a:r>
              <a:rPr dirty="0" sz="1200" spc="-6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coming</a:t>
            </a:r>
            <a:r>
              <a:rPr dirty="0" sz="1200" spc="-5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tearing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14591" y="7691437"/>
            <a:ext cx="4314825" cy="814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drywall</a:t>
            </a:r>
            <a:r>
              <a:rPr dirty="0" sz="1200" spc="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kind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stuff.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Most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time,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when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we</a:t>
            </a:r>
            <a:r>
              <a:rPr dirty="0" sz="1200" spc="1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walk </a:t>
            </a:r>
            <a:r>
              <a:rPr dirty="0" sz="1200">
                <a:latin typeface="Times New Roman"/>
                <a:cs typeface="Times New Roman"/>
              </a:rPr>
              <a:t>out</a:t>
            </a:r>
            <a:r>
              <a:rPr dirty="0" sz="1200" spc="10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house,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don't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anything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</a:t>
            </a:r>
            <a:r>
              <a:rPr dirty="0" sz="1200" spc="114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using</a:t>
            </a:r>
            <a:r>
              <a:rPr dirty="0" sz="1200" spc="12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your </a:t>
            </a:r>
            <a:r>
              <a:rPr dirty="0" sz="1200" spc="-10">
                <a:latin typeface="Times New Roman"/>
                <a:cs typeface="Times New Roman"/>
              </a:rPr>
              <a:t>system."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14591" y="8557120"/>
            <a:ext cx="431482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240">
              <a:lnSpc>
                <a:spcPct val="143700"/>
              </a:lnSpc>
              <a:spcBef>
                <a:spcPts val="100"/>
              </a:spcBef>
            </a:pPr>
            <a:r>
              <a:rPr dirty="0" sz="1200">
                <a:latin typeface="Times New Roman"/>
                <a:cs typeface="Times New Roman"/>
              </a:rPr>
              <a:t>Commercial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units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built-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3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watering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generally </a:t>
            </a:r>
            <a:r>
              <a:rPr dirty="0" sz="1200">
                <a:latin typeface="Times New Roman"/>
                <a:cs typeface="Times New Roman"/>
              </a:rPr>
              <a:t>250K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without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88397" cy="251250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27043" y="1706602"/>
            <a:ext cx="199390" cy="31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41147" y="1845408"/>
            <a:ext cx="199390" cy="31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76635" y="1373443"/>
            <a:ext cx="199390" cy="31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0938" y="1114317"/>
            <a:ext cx="199390" cy="31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59652" y="994008"/>
            <a:ext cx="199390" cy="31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00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26680" y="564001"/>
            <a:ext cx="16446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85"/>
              </a:lnSpc>
            </a:pPr>
            <a:r>
              <a:rPr dirty="0" sz="160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84002" y="155159"/>
            <a:ext cx="277495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95"/>
              </a:lnSpc>
            </a:pPr>
            <a:r>
              <a:rPr dirty="0" sz="1600" spc="-25">
                <a:latin typeface="Arial"/>
                <a:cs typeface="Arial"/>
              </a:rPr>
              <a:t>B1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00447" y="0"/>
            <a:ext cx="469900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0"/>
              </a:lnSpc>
            </a:pPr>
            <a:r>
              <a:rPr dirty="0" sz="1600" spc="-25">
                <a:latin typeface="Arial"/>
                <a:cs typeface="Arial"/>
              </a:rPr>
              <a:t>B1</a:t>
            </a:r>
            <a:endParaRPr sz="1600">
              <a:latin typeface="Arial"/>
              <a:cs typeface="Arial"/>
            </a:endParaRPr>
          </a:p>
          <a:p>
            <a:pPr marL="317500">
              <a:lnSpc>
                <a:spcPts val="1650"/>
              </a:lnSpc>
            </a:pPr>
            <a:r>
              <a:rPr dirty="0" sz="160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43143" y="406666"/>
            <a:ext cx="201295" cy="60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530">
              <a:lnSpc>
                <a:spcPts val="1885"/>
              </a:lnSpc>
            </a:pPr>
            <a:r>
              <a:rPr dirty="0" sz="160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60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52106" y="479050"/>
            <a:ext cx="277495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95"/>
              </a:lnSpc>
            </a:pPr>
            <a:r>
              <a:rPr dirty="0" sz="1600" spc="-25">
                <a:latin typeface="Arial"/>
                <a:cs typeface="Arial"/>
              </a:rPr>
              <a:t>B1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13657" y="968146"/>
            <a:ext cx="2984500" cy="6737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260"/>
              </a:lnSpc>
              <a:spcBef>
                <a:spcPts val="190"/>
              </a:spcBef>
            </a:pP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“The</a:t>
            </a:r>
            <a:r>
              <a:rPr dirty="0" sz="1100" spc="-2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Central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Watering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System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is</a:t>
            </a:r>
            <a:r>
              <a:rPr dirty="0" sz="1100" spc="-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great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spc="-25" b="1" i="1">
                <a:solidFill>
                  <a:srgbClr val="4E81BD"/>
                </a:solidFill>
                <a:latin typeface="Arial"/>
                <a:cs typeface="Arial"/>
              </a:rPr>
              <a:t>be-</a:t>
            </a:r>
            <a:r>
              <a:rPr dirty="0" sz="1100" spc="-2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cause</a:t>
            </a:r>
            <a:r>
              <a:rPr dirty="0" sz="1100" spc="-2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it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improves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the</a:t>
            </a:r>
            <a:r>
              <a:rPr dirty="0" sz="1100" spc="-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overall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resale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value</a:t>
            </a:r>
            <a:r>
              <a:rPr dirty="0" sz="1100" spc="-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spc="-25" b="1" i="1">
                <a:solidFill>
                  <a:srgbClr val="4E81BD"/>
                </a:solidFill>
                <a:latin typeface="Arial"/>
                <a:cs typeface="Arial"/>
              </a:rPr>
              <a:t>of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your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property.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“You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have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certain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consumers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out</a:t>
            </a:r>
            <a:r>
              <a:rPr dirty="0" sz="1100" spc="-2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there</a:t>
            </a:r>
            <a:r>
              <a:rPr dirty="0" sz="1100" spc="-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who</a:t>
            </a:r>
            <a:r>
              <a:rPr dirty="0" sz="1100" spc="-1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will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look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for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this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in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4E81BD"/>
                </a:solidFill>
                <a:latin typeface="Arial"/>
                <a:cs typeface="Arial"/>
              </a:rPr>
              <a:t>a</a:t>
            </a:r>
            <a:r>
              <a:rPr dirty="0" sz="1100" spc="-5" b="1" i="1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dirty="0" sz="1100" spc="-10" b="1" i="1">
                <a:solidFill>
                  <a:srgbClr val="4E81BD"/>
                </a:solidFill>
                <a:latin typeface="Arial"/>
                <a:cs typeface="Arial"/>
              </a:rPr>
              <a:t>home.”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4126357" y="1688973"/>
            <a:ext cx="2959735" cy="0"/>
          </a:xfrm>
          <a:custGeom>
            <a:avLst/>
            <a:gdLst/>
            <a:ahLst/>
            <a:cxnLst/>
            <a:rect l="l" t="t" r="r" b="b"/>
            <a:pathLst>
              <a:path w="2959734" h="0">
                <a:moveTo>
                  <a:pt x="0" y="0"/>
                </a:moveTo>
                <a:lnTo>
                  <a:pt x="295921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9377" y="3234244"/>
            <a:ext cx="1323341" cy="2251580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5852401" y="5537327"/>
            <a:ext cx="8108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latin typeface="Arial"/>
                <a:cs typeface="Arial"/>
              </a:rPr>
              <a:t>TP-</a:t>
            </a:r>
            <a:r>
              <a:rPr dirty="0" sz="800" b="1">
                <a:latin typeface="Arial"/>
                <a:cs typeface="Arial"/>
              </a:rPr>
              <a:t>123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manifold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263" y="6661492"/>
            <a:ext cx="753770" cy="1096391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5778843" y="7874051"/>
            <a:ext cx="91249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Water-port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(WP11)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535"/>
              </a:spcBef>
            </a:pPr>
            <a:r>
              <a:rPr dirty="0" spc="-10"/>
              <a:t>Value</a:t>
            </a:r>
          </a:p>
          <a:p>
            <a:pPr marL="76835" marR="10160">
              <a:lnSpc>
                <a:spcPts val="1380"/>
              </a:lnSpc>
              <a:spcBef>
                <a:spcPts val="430"/>
              </a:spcBef>
            </a:pP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flexible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hose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gives 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user the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ability to gang hundreds of pots together using a single </a:t>
            </a:r>
            <a:r>
              <a:rPr dirty="0" sz="1200" spc="-10">
                <a:latin typeface="Times New Roman"/>
                <a:cs typeface="Times New Roman"/>
              </a:rPr>
              <a:t>Water-</a:t>
            </a:r>
            <a:r>
              <a:rPr dirty="0" sz="1200">
                <a:latin typeface="Times New Roman"/>
                <a:cs typeface="Times New Roman"/>
              </a:rPr>
              <a:t>port. </a:t>
            </a:r>
            <a:r>
              <a:rPr dirty="0" sz="1200" spc="-25">
                <a:latin typeface="Times New Roman"/>
                <a:cs typeface="Times New Roman"/>
              </a:rPr>
              <a:t>You</a:t>
            </a:r>
            <a:r>
              <a:rPr dirty="0" sz="1200" spc="5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flexible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tubing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planters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located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every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room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house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including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garden,</a:t>
            </a:r>
            <a:r>
              <a:rPr dirty="0" sz="1200" spc="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using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one </a:t>
            </a:r>
            <a:r>
              <a:rPr dirty="0" sz="1200">
                <a:latin typeface="Times New Roman"/>
                <a:cs typeface="Times New Roman"/>
              </a:rPr>
              <a:t>manifold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central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supply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tubing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Torpedopot™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specially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formulated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resist</a:t>
            </a:r>
            <a:r>
              <a:rPr dirty="0" sz="1200" spc="-10">
                <a:latin typeface="Times New Roman"/>
                <a:cs typeface="Times New Roman"/>
              </a:rPr>
              <a:t> degrada- </a:t>
            </a:r>
            <a:r>
              <a:rPr dirty="0" sz="1200">
                <a:latin typeface="Times New Roman"/>
                <a:cs typeface="Times New Roman"/>
              </a:rPr>
              <a:t>tion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mildew,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algae,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fungi,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biofilm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can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accumulate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inside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outside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tubing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filling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processing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applications.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antimicrobial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feature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fully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compounded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into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tubing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protect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both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inner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outer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surfaces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from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degradation,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foul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odors,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microorganisms,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discoloration.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resistant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environ- </a:t>
            </a:r>
            <a:r>
              <a:rPr dirty="0" sz="1200">
                <a:latin typeface="Times New Roman"/>
                <a:cs typeface="Times New Roman"/>
              </a:rPr>
              <a:t>mental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stress</a:t>
            </a:r>
            <a:r>
              <a:rPr dirty="0" sz="1200" spc="-10">
                <a:latin typeface="Times New Roman"/>
                <a:cs typeface="Times New Roman"/>
              </a:rPr>
              <a:t> cracking.</a:t>
            </a:r>
            <a:endParaRPr sz="12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76835">
              <a:lnSpc>
                <a:spcPts val="1410"/>
              </a:lnSpc>
              <a:spcBef>
                <a:spcPts val="5"/>
              </a:spcBef>
            </a:pPr>
            <a:r>
              <a:rPr dirty="0" sz="1200">
                <a:latin typeface="Times New Roman"/>
                <a:cs typeface="Times New Roman"/>
              </a:rPr>
              <a:t>Installation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simple</a:t>
            </a:r>
            <a:endParaRPr sz="1200">
              <a:latin typeface="Times New Roman"/>
              <a:cs typeface="Times New Roman"/>
            </a:endParaRPr>
          </a:p>
          <a:p>
            <a:pPr marL="76835" marR="5080">
              <a:lnSpc>
                <a:spcPts val="1380"/>
              </a:lnSpc>
              <a:spcBef>
                <a:spcPts val="65"/>
              </a:spcBef>
              <a:tabLst>
                <a:tab pos="2750820" algn="l"/>
                <a:tab pos="4695825" algn="l"/>
              </a:tabLst>
            </a:pPr>
            <a:r>
              <a:rPr dirty="0" sz="1200">
                <a:latin typeface="Times New Roman"/>
                <a:cs typeface="Times New Roman"/>
              </a:rPr>
              <a:t>Drill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Stud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Plate.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Drill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holes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center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screws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nails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don't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reach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and </a:t>
            </a:r>
            <a:r>
              <a:rPr dirty="0" sz="1200">
                <a:latin typeface="Times New Roman"/>
                <a:cs typeface="Times New Roman"/>
              </a:rPr>
              <a:t>damage</a:t>
            </a:r>
            <a:r>
              <a:rPr dirty="0" sz="1200" spc="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pipes.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nail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plate.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Then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start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running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flexible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lines.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Pull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lines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up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through</a:t>
            </a:r>
            <a:r>
              <a:rPr dirty="0" sz="1200" spc="3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4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holes </a:t>
            </a:r>
            <a:r>
              <a:rPr dirty="0" sz="1200">
                <a:latin typeface="Times New Roman"/>
                <a:cs typeface="Times New Roman"/>
              </a:rPr>
              <a:t>drilled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sub-floor.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Leave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little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slack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allow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expansion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contraction.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Attach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flexi- </a:t>
            </a:r>
            <a:r>
              <a:rPr dirty="0" sz="1200">
                <a:latin typeface="Times New Roman"/>
                <a:cs typeface="Times New Roman"/>
              </a:rPr>
              <a:t>ble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hose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inner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plate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screw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plate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after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you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have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checked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are</a:t>
            </a:r>
            <a:r>
              <a:rPr dirty="0" sz="1200" spc="50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leaks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system.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Make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sure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valve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plate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set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off</a:t>
            </a:r>
            <a:r>
              <a:rPr dirty="0" sz="1200">
                <a:latin typeface="Times New Roman"/>
                <a:cs typeface="Times New Roman"/>
              </a:rPr>
              <a:t>	Attach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manifold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ensure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the </a:t>
            </a:r>
            <a:r>
              <a:rPr dirty="0" sz="1200">
                <a:latin typeface="Times New Roman"/>
                <a:cs typeface="Times New Roman"/>
              </a:rPr>
              <a:t>valves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turned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off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position.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Attach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hose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manifold.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Before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turning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ensure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that </a:t>
            </a:r>
            <a:r>
              <a:rPr dirty="0" sz="1200">
                <a:latin typeface="Times New Roman"/>
                <a:cs typeface="Times New Roman"/>
              </a:rPr>
              <a:t>there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leaks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lines</a:t>
            </a:r>
            <a:r>
              <a:rPr dirty="0" sz="1200">
                <a:latin typeface="Times New Roman"/>
                <a:cs typeface="Times New Roman"/>
              </a:rPr>
              <a:t>	Turn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source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inspect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lines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do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leak. </a:t>
            </a:r>
            <a:r>
              <a:rPr dirty="0" sz="1200">
                <a:latin typeface="Times New Roman"/>
                <a:cs typeface="Times New Roman"/>
              </a:rPr>
              <a:t>Attach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wall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plate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plug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flexible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tubing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each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planter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Copyright</a:t>
            </a:r>
            <a:r>
              <a:rPr dirty="0" spc="-30"/>
              <a:t> </a:t>
            </a:r>
            <a:r>
              <a:rPr dirty="0"/>
              <a:t>©</a:t>
            </a:r>
            <a:r>
              <a:rPr dirty="0" spc="-20"/>
              <a:t> </a:t>
            </a:r>
            <a:r>
              <a:rPr dirty="0"/>
              <a:t>2020</a:t>
            </a:r>
            <a:r>
              <a:rPr dirty="0" spc="180"/>
              <a:t> </a:t>
            </a:r>
            <a:r>
              <a:rPr dirty="0"/>
              <a:t>Torpedopot™</a:t>
            </a:r>
            <a:r>
              <a:rPr dirty="0" spc="185"/>
              <a:t> </a:t>
            </a:r>
            <a:r>
              <a:rPr dirty="0"/>
              <a:t>-</a:t>
            </a:r>
            <a:r>
              <a:rPr dirty="0" spc="-55"/>
              <a:t> </a:t>
            </a:r>
            <a:r>
              <a:rPr dirty="0"/>
              <a:t>All</a:t>
            </a:r>
            <a:r>
              <a:rPr dirty="0" spc="-20"/>
              <a:t> </a:t>
            </a:r>
            <a:r>
              <a:rPr dirty="0"/>
              <a:t>Rights</a:t>
            </a:r>
            <a:r>
              <a:rPr dirty="0" spc="-10"/>
              <a:t> Reserved.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615304" y="1685442"/>
            <a:ext cx="38671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latin typeface="Arial"/>
                <a:cs typeface="Arial"/>
              </a:rPr>
              <a:t>Manifold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1236" y="7327258"/>
            <a:ext cx="6845300" cy="162369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550" spc="-20">
                <a:latin typeface="Arial"/>
                <a:cs typeface="Arial"/>
              </a:rPr>
              <a:t>Cost</a:t>
            </a:r>
            <a:endParaRPr sz="1550">
              <a:latin typeface="Arial"/>
              <a:cs typeface="Arial"/>
            </a:endParaRPr>
          </a:p>
          <a:p>
            <a:pPr marL="12700" marR="128270">
              <a:lnSpc>
                <a:spcPts val="1380"/>
              </a:lnSpc>
              <a:spcBef>
                <a:spcPts val="530"/>
              </a:spcBef>
            </a:pPr>
            <a:r>
              <a:rPr dirty="0" sz="1200">
                <a:latin typeface="Times New Roman"/>
                <a:cs typeface="Times New Roman"/>
              </a:rPr>
              <a:t>The national average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 a major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water system project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 about $2.50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per square foot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 construction area.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25">
                <a:latin typeface="Times New Roman"/>
                <a:cs typeface="Times New Roman"/>
              </a:rPr>
              <a:t>In </a:t>
            </a:r>
            <a:r>
              <a:rPr dirty="0" sz="1200">
                <a:latin typeface="Times New Roman"/>
                <a:cs typeface="Times New Roman"/>
              </a:rPr>
              <a:t>general,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larger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building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expensive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plumb.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Bigger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buildings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typically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require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more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fix- </a:t>
            </a:r>
            <a:r>
              <a:rPr dirty="0" sz="1200">
                <a:latin typeface="Times New Roman"/>
                <a:cs typeface="Times New Roman"/>
              </a:rPr>
              <a:t>tures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pipes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usually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need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run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farther.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dirty="0" sz="1200">
                <a:latin typeface="Times New Roman"/>
                <a:cs typeface="Times New Roman"/>
              </a:rPr>
              <a:t>Sometimes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it’s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not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much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size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of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building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as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height.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instance,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-10">
                <a:latin typeface="Times New Roman"/>
                <a:cs typeface="Times New Roman"/>
              </a:rPr>
              <a:t> two-</a:t>
            </a:r>
            <a:r>
              <a:rPr dirty="0" sz="1200">
                <a:latin typeface="Times New Roman"/>
                <a:cs typeface="Times New Roman"/>
              </a:rPr>
              <a:t>story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-10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will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cost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Times New Roman"/>
                <a:cs typeface="Times New Roman"/>
              </a:rPr>
              <a:t>more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pipe than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new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construction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for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one-</a:t>
            </a:r>
            <a:r>
              <a:rPr dirty="0" sz="1200">
                <a:latin typeface="Times New Roman"/>
                <a:cs typeface="Times New Roman"/>
              </a:rPr>
              <a:t>story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home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with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the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same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square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footage.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Running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pipes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to</a:t>
            </a:r>
            <a:r>
              <a:rPr dirty="0" sz="1200" spc="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multiple </a:t>
            </a:r>
            <a:r>
              <a:rPr dirty="0" sz="1200">
                <a:latin typeface="Times New Roman"/>
                <a:cs typeface="Times New Roman"/>
              </a:rPr>
              <a:t>floors</a:t>
            </a:r>
            <a:r>
              <a:rPr dirty="0" sz="1200" spc="-1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is more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complex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and </a:t>
            </a:r>
            <a:r>
              <a:rPr dirty="0" sz="1200" spc="-10">
                <a:latin typeface="Times New Roman"/>
                <a:cs typeface="Times New Roman"/>
              </a:rPr>
              <a:t>labor-</a:t>
            </a:r>
            <a:r>
              <a:rPr dirty="0" sz="1200">
                <a:latin typeface="Times New Roman"/>
                <a:cs typeface="Times New Roman"/>
              </a:rPr>
              <a:t>intensive, so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>
                <a:latin typeface="Times New Roman"/>
                <a:cs typeface="Times New Roman"/>
              </a:rPr>
              <a:t>it’s more</a:t>
            </a:r>
            <a:r>
              <a:rPr dirty="0" sz="1200" spc="-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Times New Roman"/>
                <a:cs typeface="Times New Roman"/>
              </a:rPr>
              <a:t>expensive.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176" y="2872092"/>
            <a:ext cx="2132330" cy="4292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Cost</a:t>
            </a:r>
            <a:r>
              <a:rPr dirty="0" spc="-55"/>
              <a:t> </a:t>
            </a:r>
            <a:r>
              <a:rPr dirty="0"/>
              <a:t>Vs</a:t>
            </a:r>
            <a:r>
              <a:rPr dirty="0" spc="-45"/>
              <a:t> </a:t>
            </a:r>
            <a:r>
              <a:rPr dirty="0" spc="-20"/>
              <a:t>Value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business</dc:creator>
  <dc:title>Installation</dc:title>
  <dcterms:created xsi:type="dcterms:W3CDTF">2022-05-09T00:19:59Z</dcterms:created>
  <dcterms:modified xsi:type="dcterms:W3CDTF">2022-05-09T00:19:59Z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Creator">
    <vt:lpwstr>Serif PagePlus 15,0,5,30</vt:lpwstr>
  </property>
  <property fmtid="{D5CDD505-2E9C-101B-9397-08002B2CF9AE}" pid="4" name="LastSaved">
    <vt:filetime>2020-06-04T00:00:00Z</vt:filetime>
  </property>
</Properties>
</file>